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5.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6.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ags/tag7.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ags/tag8.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tags/tag9.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tags/tag10.xml" ContentType="application/vnd.openxmlformats-officedocument.presentationml.tags+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drawings/drawing2.xml" ContentType="application/vnd.openxmlformats-officedocument.drawingml.chartshapes+xml"/>
  <Override PartName="/ppt/tags/tag12.xml" ContentType="application/vnd.openxmlformats-officedocument.presentationml.tags+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tags/tag1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824" r:id="rId2"/>
    <p:sldId id="1052" r:id="rId3"/>
    <p:sldId id="4023" r:id="rId4"/>
    <p:sldId id="4049" r:id="rId5"/>
    <p:sldId id="4024" r:id="rId6"/>
    <p:sldId id="4025" r:id="rId7"/>
    <p:sldId id="4053" r:id="rId8"/>
    <p:sldId id="4027" r:id="rId9"/>
    <p:sldId id="4026" r:id="rId10"/>
    <p:sldId id="4016" r:id="rId11"/>
    <p:sldId id="4029" r:id="rId12"/>
    <p:sldId id="4030" r:id="rId13"/>
    <p:sldId id="4031" r:id="rId14"/>
    <p:sldId id="4055" r:id="rId15"/>
    <p:sldId id="4056" r:id="rId16"/>
    <p:sldId id="4058" r:id="rId17"/>
    <p:sldId id="4064" r:id="rId18"/>
    <p:sldId id="4067" r:id="rId19"/>
    <p:sldId id="4068" r:id="rId20"/>
    <p:sldId id="960" r:id="rId21"/>
    <p:sldId id="1009" r:id="rId22"/>
    <p:sldId id="1077" r:id="rId23"/>
    <p:sldId id="1098" r:id="rId24"/>
    <p:sldId id="4033" r:id="rId25"/>
    <p:sldId id="4066" r:id="rId26"/>
    <p:sldId id="4036" r:id="rId27"/>
    <p:sldId id="4037" r:id="rId28"/>
    <p:sldId id="1060" r:id="rId29"/>
    <p:sldId id="4038" r:id="rId30"/>
    <p:sldId id="4039" r:id="rId31"/>
    <p:sldId id="1061" r:id="rId32"/>
    <p:sldId id="1006" r:id="rId33"/>
    <p:sldId id="4018" r:id="rId34"/>
    <p:sldId id="776" r:id="rId35"/>
    <p:sldId id="656" r:id="rId36"/>
    <p:sldId id="4019" r:id="rId37"/>
    <p:sldId id="4020" r:id="rId38"/>
    <p:sldId id="4021" r:id="rId39"/>
    <p:sldId id="4022" r:id="rId40"/>
    <p:sldId id="925" r:id="rId41"/>
    <p:sldId id="4062" r:id="rId42"/>
    <p:sldId id="4061" r:id="rId43"/>
    <p:sldId id="4063" r:id="rId44"/>
    <p:sldId id="718" r:id="rId45"/>
    <p:sldId id="788" r:id="rId46"/>
  </p:sldIdLst>
  <p:sldSz cx="9144000" cy="6858000" type="screen4x3"/>
  <p:notesSz cx="7102475" cy="93884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2880">
          <p15:clr>
            <a:srgbClr val="A4A3A4"/>
          </p15:clr>
        </p15:guide>
        <p15:guide id="3" pos="840" userDrawn="1">
          <p15:clr>
            <a:srgbClr val="A4A3A4"/>
          </p15:clr>
        </p15:guide>
        <p15:guide id="4" orient="horz" pos="1128" userDrawn="1">
          <p15:clr>
            <a:srgbClr val="A4A3A4"/>
          </p15:clr>
        </p15:guide>
        <p15:guide id="5" orient="horz" pos="2880" userDrawn="1">
          <p15:clr>
            <a:srgbClr val="A4A3A4"/>
          </p15:clr>
        </p15:guide>
        <p15:guide id="6" orient="horz" pos="3600">
          <p15:clr>
            <a:srgbClr val="A4A3A4"/>
          </p15:clr>
        </p15:guide>
        <p15:guide id="7" orient="horz" pos="1142">
          <p15:clr>
            <a:srgbClr val="A4A3A4"/>
          </p15:clr>
        </p15:guide>
        <p15:guide id="8" pos="5208" userDrawn="1">
          <p15:clr>
            <a:srgbClr val="A4A3A4"/>
          </p15:clr>
        </p15:guide>
        <p15:guide id="9" pos="605">
          <p15:clr>
            <a:srgbClr val="A4A3A4"/>
          </p15:clr>
        </p15:guide>
        <p15:guide id="10" orient="horz" pos="3120" userDrawn="1">
          <p15:clr>
            <a:srgbClr val="A4A3A4"/>
          </p15:clr>
        </p15:guide>
        <p15:guide id="11" orient="horz" pos="1008" userDrawn="1">
          <p15:clr>
            <a:srgbClr val="A4A3A4"/>
          </p15:clr>
        </p15:guide>
        <p15:guide id="12" orient="horz">
          <p15:clr>
            <a:srgbClr val="A4A3A4"/>
          </p15:clr>
        </p15:guide>
        <p15:guide id="14" orient="horz" pos="320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ch, James" initials="LJ" lastIdx="1" clrIdx="0">
    <p:extLst>
      <p:ext uri="{19B8F6BF-5375-455C-9EA6-DF929625EA0E}">
        <p15:presenceInfo xmlns:p15="http://schemas.microsoft.com/office/powerpoint/2012/main" userId="S-1-12-1-880524412-1118439724-3670997161-393778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571"/>
    <a:srgbClr val="337DBE"/>
    <a:srgbClr val="EBEBEB"/>
    <a:srgbClr val="D0D0D3"/>
    <a:srgbClr val="F69322"/>
    <a:srgbClr val="FF6600"/>
    <a:srgbClr val="234568"/>
    <a:srgbClr val="A6D8E7"/>
    <a:srgbClr val="D9AE3A"/>
    <a:srgbClr val="BD9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31" autoAdjust="0"/>
    <p:restoredTop sz="94687" autoAdjust="0"/>
  </p:normalViewPr>
  <p:slideViewPr>
    <p:cSldViewPr snapToGrid="0">
      <p:cViewPr varScale="1">
        <p:scale>
          <a:sx n="114" d="100"/>
          <a:sy n="114" d="100"/>
        </p:scale>
        <p:origin x="1560" y="84"/>
      </p:cViewPr>
      <p:guideLst>
        <p:guide orient="horz" pos="3312"/>
        <p:guide pos="2880"/>
        <p:guide pos="840"/>
        <p:guide orient="horz" pos="1128"/>
        <p:guide orient="horz" pos="2880"/>
        <p:guide orient="horz" pos="3600"/>
        <p:guide orient="horz" pos="1142"/>
        <p:guide pos="5208"/>
        <p:guide pos="605"/>
        <p:guide orient="horz" pos="3120"/>
        <p:guide orient="horz" pos="1008"/>
        <p:guide orient="horz"/>
        <p:guide orient="horz" pos="32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9" d="100"/>
          <a:sy n="99" d="100"/>
        </p:scale>
        <p:origin x="-3492" y="-96"/>
      </p:cViewPr>
      <p:guideLst>
        <p:guide orient="horz" pos="2957"/>
        <p:guide pos="2237"/>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Sheet1!#REF!</c:f>
              <c:strCache>
                <c:ptCount val="1"/>
                <c:pt idx="0">
                  <c:v>#REF!</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1"/>
                </a:solidFill>
              </a:ln>
            </c:spPr>
            <c:extLst>
              <c:ext xmlns:c16="http://schemas.microsoft.com/office/drawing/2014/chart" uri="{C3380CC4-5D6E-409C-BE32-E72D297353CC}">
                <c16:uniqueId val="{00000003-A171-4298-8DB5-CF288B9252B6}"/>
              </c:ext>
            </c:extLst>
          </c:dPt>
          <c:dPt>
            <c:idx val="38"/>
            <c:bubble3D val="0"/>
            <c:spPr>
              <a:ln>
                <a:solidFill>
                  <a:schemeClr val="accent1"/>
                </a:solidFill>
              </a:ln>
            </c:spPr>
            <c:extLst>
              <c:ext xmlns:c16="http://schemas.microsoft.com/office/drawing/2014/chart" uri="{C3380CC4-5D6E-409C-BE32-E72D297353CC}">
                <c16:uniqueId val="{00000005-A171-4298-8DB5-CF288B9252B6}"/>
              </c:ext>
            </c:extLst>
          </c:dPt>
          <c:dPt>
            <c:idx val="39"/>
            <c:bubble3D val="0"/>
            <c:spPr>
              <a:ln>
                <a:solidFill>
                  <a:schemeClr val="accent1"/>
                </a:solidFill>
              </a:ln>
            </c:spPr>
            <c:extLst>
              <c:ext xmlns:c16="http://schemas.microsoft.com/office/drawing/2014/chart" uri="{C3380CC4-5D6E-409C-BE32-E72D297353CC}">
                <c16:uniqueId val="{00000007-A171-4298-8DB5-CF288B9252B6}"/>
              </c:ext>
            </c:extLst>
          </c:dPt>
          <c:cat>
            <c:strRef>
              <c:f>Sheet1!$B$1:$BY$1</c:f>
              <c:strCache>
                <c:ptCount val="51"/>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pt idx="47">
                  <c:v>18</c:v>
                </c:pt>
                <c:pt idx="48">
                  <c:v>19</c:v>
                </c:pt>
                <c:pt idx="49">
                  <c:v>20</c:v>
                </c:pt>
                <c:pt idx="50">
                  <c:v>21</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AFFB-4A8B-8A2F-0E1ECFEFC1D7}"/>
            </c:ext>
          </c:extLst>
        </c:ser>
        <c:ser>
          <c:idx val="1"/>
          <c:order val="1"/>
          <c:tx>
            <c:strRef>
              <c:f>Sheet1!$A$2</c:f>
              <c:strCache>
                <c:ptCount val="1"/>
                <c:pt idx="0">
                  <c:v>Nominal GDP</c:v>
                </c:pt>
              </c:strCache>
            </c:strRef>
          </c:tx>
          <c:marker>
            <c:symbol val="none"/>
          </c:marker>
          <c:cat>
            <c:strRef>
              <c:f>Sheet1!$B$1:$BY$1</c:f>
              <c:strCache>
                <c:ptCount val="51"/>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pt idx="47">
                  <c:v>18</c:v>
                </c:pt>
                <c:pt idx="48">
                  <c:v>19</c:v>
                </c:pt>
                <c:pt idx="49">
                  <c:v>20</c:v>
                </c:pt>
                <c:pt idx="50">
                  <c:v>21</c:v>
                </c:pt>
              </c:strCache>
            </c:strRef>
          </c:cat>
          <c:val>
            <c:numRef>
              <c:f>Sheet1!$B$2:$BY$2</c:f>
              <c:numCache>
                <c:formatCode>0.0%</c:formatCode>
                <c:ptCount val="51"/>
                <c:pt idx="0">
                  <c:v>8.5400000000000004E-2</c:v>
                </c:pt>
                <c:pt idx="1">
                  <c:v>9.8100000000000007E-2</c:v>
                </c:pt>
                <c:pt idx="2">
                  <c:v>0.114</c:v>
                </c:pt>
                <c:pt idx="3">
                  <c:v>8.4099999999999994E-2</c:v>
                </c:pt>
                <c:pt idx="4">
                  <c:v>9.0499999999999997E-2</c:v>
                </c:pt>
                <c:pt idx="5">
                  <c:v>0.11169999999999999</c:v>
                </c:pt>
                <c:pt idx="6">
                  <c:v>0.111</c:v>
                </c:pt>
                <c:pt idx="7">
                  <c:v>0.12970000000000001</c:v>
                </c:pt>
                <c:pt idx="8">
                  <c:v>0.1169</c:v>
                </c:pt>
                <c:pt idx="9">
                  <c:v>8.7499999999999994E-2</c:v>
                </c:pt>
                <c:pt idx="10">
                  <c:v>0.1217</c:v>
                </c:pt>
                <c:pt idx="11">
                  <c:v>4.1700000000000001E-2</c:v>
                </c:pt>
                <c:pt idx="12">
                  <c:v>8.7599999999999997E-2</c:v>
                </c:pt>
                <c:pt idx="13">
                  <c:v>0.11070000000000001</c:v>
                </c:pt>
                <c:pt idx="14">
                  <c:v>7.5749999999999998E-2</c:v>
                </c:pt>
                <c:pt idx="15">
                  <c:v>5.6000000000000001E-2</c:v>
                </c:pt>
                <c:pt idx="16">
                  <c:v>6.0999999999999999E-2</c:v>
                </c:pt>
                <c:pt idx="17">
                  <c:v>7.85E-2</c:v>
                </c:pt>
                <c:pt idx="18">
                  <c:v>7.7100000000000002E-2</c:v>
                </c:pt>
                <c:pt idx="19">
                  <c:v>5.6899999999999999E-2</c:v>
                </c:pt>
                <c:pt idx="20">
                  <c:v>3.2500000000000001E-2</c:v>
                </c:pt>
                <c:pt idx="21">
                  <c:v>5.9150000000000001E-2</c:v>
                </c:pt>
                <c:pt idx="22">
                  <c:v>5.1900000000000002E-2</c:v>
                </c:pt>
                <c:pt idx="23">
                  <c:v>6.25E-2</c:v>
                </c:pt>
                <c:pt idx="24">
                  <c:v>4.8599999999999997E-2</c:v>
                </c:pt>
                <c:pt idx="25">
                  <c:v>5.6899999999999999E-2</c:v>
                </c:pt>
                <c:pt idx="26">
                  <c:v>6.275E-2</c:v>
                </c:pt>
                <c:pt idx="27">
                  <c:v>5.5800000000000002E-2</c:v>
                </c:pt>
                <c:pt idx="28">
                  <c:v>6.2859999999999999E-2</c:v>
                </c:pt>
                <c:pt idx="29">
                  <c:v>6.4600000000000005E-2</c:v>
                </c:pt>
                <c:pt idx="30">
                  <c:v>3.2759999999999997E-2</c:v>
                </c:pt>
                <c:pt idx="31">
                  <c:v>3.3500000000000002E-2</c:v>
                </c:pt>
                <c:pt idx="32">
                  <c:v>4.8570000000000002E-2</c:v>
                </c:pt>
                <c:pt idx="33">
                  <c:v>6.6390000000000005E-2</c:v>
                </c:pt>
                <c:pt idx="34">
                  <c:v>6.6699999999999995E-2</c:v>
                </c:pt>
                <c:pt idx="35">
                  <c:v>5.8200000000000002E-2</c:v>
                </c:pt>
                <c:pt idx="36">
                  <c:v>4.4900000000000002E-2</c:v>
                </c:pt>
                <c:pt idx="37">
                  <c:v>1.66E-2</c:v>
                </c:pt>
                <c:pt idx="38">
                  <c:v>-2.0400000000000001E-2</c:v>
                </c:pt>
                <c:pt idx="39">
                  <c:v>3.78E-2</c:v>
                </c:pt>
                <c:pt idx="40">
                  <c:v>3.6999999999999998E-2</c:v>
                </c:pt>
                <c:pt idx="41">
                  <c:v>4.1099999999999998E-2</c:v>
                </c:pt>
                <c:pt idx="42">
                  <c:v>3.32E-2</c:v>
                </c:pt>
                <c:pt idx="43">
                  <c:v>4.3999999999999997E-2</c:v>
                </c:pt>
                <c:pt idx="44">
                  <c:v>0.04</c:v>
                </c:pt>
                <c:pt idx="45">
                  <c:v>2.7E-2</c:v>
                </c:pt>
                <c:pt idx="46">
                  <c:v>4.2999999999999997E-2</c:v>
                </c:pt>
                <c:pt idx="47">
                  <c:v>5.3999999999999999E-2</c:v>
                </c:pt>
                <c:pt idx="48">
                  <c:v>4.1000000000000002E-2</c:v>
                </c:pt>
                <c:pt idx="49">
                  <c:v>-3.6999999999999998E-2</c:v>
                </c:pt>
                <c:pt idx="50">
                  <c:v>5.2999999999999999E-2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6.0000000000000012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3.0000000000000006E-2"/>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3.3155578595908598E-2"/>
          <c:w val="0.88660798149489495"/>
          <c:h val="0.81592108711912159"/>
        </c:manualLayout>
      </c:layout>
      <c:lineChart>
        <c:grouping val="standard"/>
        <c:varyColors val="0"/>
        <c:ser>
          <c:idx val="0"/>
          <c:order val="0"/>
          <c:tx>
            <c:strRef>
              <c:f>Sheet1!$B$1</c:f>
              <c:strCache>
                <c:ptCount val="1"/>
                <c:pt idx="0">
                  <c:v>new motor vehicles</c:v>
                </c:pt>
              </c:strCache>
            </c:strRef>
          </c:tx>
          <c:marker>
            <c:symbol val="none"/>
          </c:marker>
          <c:dPt>
            <c:idx val="0"/>
            <c:bubble3D val="0"/>
            <c:extLst xmlns:c15="http://schemas.microsoft.com/office/drawing/2012/chart">
              <c:ext xmlns:c16="http://schemas.microsoft.com/office/drawing/2014/chart" uri="{C3380CC4-5D6E-409C-BE32-E72D297353CC}">
                <c16:uniqueId val="{00000003-6C64-471C-8F81-661FDB8A1ABC}"/>
              </c:ext>
            </c:extLst>
          </c:dPt>
          <c:dPt>
            <c:idx val="1"/>
            <c:bubble3D val="0"/>
            <c:extLst xmlns:c15="http://schemas.microsoft.com/office/drawing/2012/chart">
              <c:ext xmlns:c16="http://schemas.microsoft.com/office/drawing/2014/chart" uri="{C3380CC4-5D6E-409C-BE32-E72D297353CC}">
                <c16:uniqueId val="{00000004-6C64-471C-8F81-661FDB8A1ABC}"/>
              </c:ext>
            </c:extLst>
          </c:dPt>
          <c:dPt>
            <c:idx val="2"/>
            <c:bubble3D val="0"/>
            <c:extLst xmlns:c15="http://schemas.microsoft.com/office/drawing/2012/chart">
              <c:ext xmlns:c16="http://schemas.microsoft.com/office/drawing/2014/chart" uri="{C3380CC4-5D6E-409C-BE32-E72D297353CC}">
                <c16:uniqueId val="{00000001-6C64-471C-8F81-661FDB8A1ABC}"/>
              </c:ext>
            </c:extLst>
          </c:dPt>
          <c:dPt>
            <c:idx val="3"/>
            <c:bubble3D val="0"/>
            <c:extLst xmlns:c15="http://schemas.microsoft.com/office/drawing/2012/chart">
              <c:ext xmlns:c16="http://schemas.microsoft.com/office/drawing/2014/chart" uri="{C3380CC4-5D6E-409C-BE32-E72D297353CC}">
                <c16:uniqueId val="{00000005-6C64-471C-8F81-661FDB8A1ABC}"/>
              </c:ext>
            </c:extLst>
          </c:dPt>
          <c:dPt>
            <c:idx val="4"/>
            <c:bubble3D val="0"/>
            <c:extLst xmlns:c15="http://schemas.microsoft.com/office/drawing/2012/chart">
              <c:ext xmlns:c16="http://schemas.microsoft.com/office/drawing/2014/chart" uri="{C3380CC4-5D6E-409C-BE32-E72D297353CC}">
                <c16:uniqueId val="{00000006-6C64-471C-8F81-661FDB8A1ABC}"/>
              </c:ext>
            </c:extLst>
          </c:dPt>
          <c:dPt>
            <c:idx val="5"/>
            <c:bubble3D val="0"/>
            <c:extLst xmlns:c15="http://schemas.microsoft.com/office/drawing/2012/chart">
              <c:ext xmlns:c16="http://schemas.microsoft.com/office/drawing/2014/chart" uri="{C3380CC4-5D6E-409C-BE32-E72D297353CC}">
                <c16:uniqueId val="{00000007-6C64-471C-8F81-661FDB8A1ABC}"/>
              </c:ext>
            </c:extLst>
          </c:dPt>
          <c:dPt>
            <c:idx val="6"/>
            <c:bubble3D val="0"/>
            <c:extLst xmlns:c15="http://schemas.microsoft.com/office/drawing/2012/chart">
              <c:ext xmlns:c16="http://schemas.microsoft.com/office/drawing/2014/chart" uri="{C3380CC4-5D6E-409C-BE32-E72D297353CC}">
                <c16:uniqueId val="{00000004-C0F4-4DB2-A308-D8DBC4180399}"/>
              </c:ext>
            </c:extLst>
          </c:dPt>
          <c:dPt>
            <c:idx val="7"/>
            <c:bubble3D val="0"/>
            <c:extLst xmlns:c15="http://schemas.microsoft.com/office/drawing/2012/chart">
              <c:ext xmlns:c16="http://schemas.microsoft.com/office/drawing/2014/chart" uri="{C3380CC4-5D6E-409C-BE32-E72D297353CC}">
                <c16:uniqueId val="{00000005-C0F4-4DB2-A308-D8DBC4180399}"/>
              </c:ext>
            </c:extLst>
          </c:dPt>
          <c:dPt>
            <c:idx val="8"/>
            <c:bubble3D val="0"/>
            <c:extLst xmlns:c15="http://schemas.microsoft.com/office/drawing/2012/chart">
              <c:ext xmlns:c16="http://schemas.microsoft.com/office/drawing/2014/chart" uri="{C3380CC4-5D6E-409C-BE32-E72D297353CC}">
                <c16:uniqueId val="{00000000-6C64-471C-8F81-661FDB8A1ABC}"/>
              </c:ext>
            </c:extLst>
          </c:dPt>
          <c:dPt>
            <c:idx val="9"/>
            <c:bubble3D val="0"/>
            <c:extLst xmlns:c15="http://schemas.microsoft.com/office/drawing/2012/chart">
              <c:ext xmlns:c16="http://schemas.microsoft.com/office/drawing/2014/chart" uri="{C3380CC4-5D6E-409C-BE32-E72D297353CC}">
                <c16:uniqueId val="{00000002-6C64-471C-8F81-661FDB8A1ABC}"/>
              </c:ext>
            </c:extLst>
          </c:dPt>
          <c:dPt>
            <c:idx val="10"/>
            <c:bubble3D val="0"/>
            <c:extLst xmlns:c15="http://schemas.microsoft.com/office/drawing/2012/chart">
              <c:ext xmlns:c16="http://schemas.microsoft.com/office/drawing/2014/chart" uri="{C3380CC4-5D6E-409C-BE32-E72D297353CC}">
                <c16:uniqueId val="{00000006-C0F4-4DB2-A308-D8DBC4180399}"/>
              </c:ext>
            </c:extLst>
          </c:dPt>
          <c:dPt>
            <c:idx val="23"/>
            <c:bubble3D val="0"/>
            <c:extLst xmlns:c15="http://schemas.microsoft.com/office/drawing/2012/chart">
              <c:ext xmlns:c16="http://schemas.microsoft.com/office/drawing/2014/chart" uri="{C3380CC4-5D6E-409C-BE32-E72D297353CC}">
                <c16:uniqueId val="{00000000-AC74-493F-90D3-7BC3CBDAB987}"/>
              </c:ext>
            </c:extLst>
          </c:dPt>
          <c:dPt>
            <c:idx val="25"/>
            <c:bubble3D val="0"/>
            <c:extLst xmlns:c15="http://schemas.microsoft.com/office/drawing/2012/chart">
              <c:ext xmlns:c16="http://schemas.microsoft.com/office/drawing/2014/chart" uri="{C3380CC4-5D6E-409C-BE32-E72D297353CC}">
                <c16:uniqueId val="{00000001-AC74-493F-90D3-7BC3CBDAB987}"/>
              </c:ext>
            </c:extLst>
          </c:dPt>
          <c:dPt>
            <c:idx val="26"/>
            <c:bubble3D val="0"/>
            <c:extLst xmlns:c15="http://schemas.microsoft.com/office/drawing/2012/chart">
              <c:ext xmlns:c16="http://schemas.microsoft.com/office/drawing/2014/chart" uri="{C3380CC4-5D6E-409C-BE32-E72D297353CC}">
                <c16:uniqueId val="{00000003-AC74-493F-90D3-7BC3CBDAB987}"/>
              </c:ext>
            </c:extLst>
          </c:dPt>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Sheet1!$B$2:$B$39</c:f>
              <c:numCache>
                <c:formatCode>"$"#,##0.0</c:formatCode>
                <c:ptCount val="38"/>
                <c:pt idx="0">
                  <c:v>205.54499999999999</c:v>
                </c:pt>
                <c:pt idx="1">
                  <c:v>199.24299999999999</c:v>
                </c:pt>
                <c:pt idx="2">
                  <c:v>203.85400000000001</c:v>
                </c:pt>
                <c:pt idx="3">
                  <c:v>222.78299999999999</c:v>
                </c:pt>
                <c:pt idx="4">
                  <c:v>234.35400000000001</c:v>
                </c:pt>
                <c:pt idx="5">
                  <c:v>233.85300000000001</c:v>
                </c:pt>
                <c:pt idx="6">
                  <c:v>233.93100000000001</c:v>
                </c:pt>
                <c:pt idx="7">
                  <c:v>245.69800000000001</c:v>
                </c:pt>
                <c:pt idx="8">
                  <c:v>248.505</c:v>
                </c:pt>
                <c:pt idx="9">
                  <c:v>250.745</c:v>
                </c:pt>
                <c:pt idx="10">
                  <c:v>250.08600000000001</c:v>
                </c:pt>
                <c:pt idx="11">
                  <c:v>249.71600000000001</c:v>
                </c:pt>
                <c:pt idx="12">
                  <c:v>256.26299999999998</c:v>
                </c:pt>
                <c:pt idx="13">
                  <c:v>266.98200000000003</c:v>
                </c:pt>
                <c:pt idx="14">
                  <c:v>267.30200000000002</c:v>
                </c:pt>
                <c:pt idx="15">
                  <c:v>267.10599999999999</c:v>
                </c:pt>
                <c:pt idx="16">
                  <c:v>273.411</c:v>
                </c:pt>
                <c:pt idx="17">
                  <c:v>281.12299999999999</c:v>
                </c:pt>
                <c:pt idx="18">
                  <c:v>281.69</c:v>
                </c:pt>
                <c:pt idx="19">
                  <c:v>271.52499999999998</c:v>
                </c:pt>
                <c:pt idx="20">
                  <c:v>265.98599999999999</c:v>
                </c:pt>
                <c:pt idx="21">
                  <c:v>271.46199999999999</c:v>
                </c:pt>
                <c:pt idx="22">
                  <c:v>281.43700000000001</c:v>
                </c:pt>
                <c:pt idx="23">
                  <c:v>281.19200000000001</c:v>
                </c:pt>
                <c:pt idx="24">
                  <c:v>278.99200000000002</c:v>
                </c:pt>
                <c:pt idx="25">
                  <c:v>275.76799999999997</c:v>
                </c:pt>
                <c:pt idx="26">
                  <c:v>280.387</c:v>
                </c:pt>
                <c:pt idx="27">
                  <c:v>293.18700000000001</c:v>
                </c:pt>
                <c:pt idx="28">
                  <c:v>284.99799999999999</c:v>
                </c:pt>
                <c:pt idx="29">
                  <c:v>287.23899999999998</c:v>
                </c:pt>
                <c:pt idx="30">
                  <c:v>286.25299999999999</c:v>
                </c:pt>
                <c:pt idx="31">
                  <c:v>290.86099999999999</c:v>
                </c:pt>
                <c:pt idx="32">
                  <c:v>273.37799999999999</c:v>
                </c:pt>
                <c:pt idx="33">
                  <c:v>286.76600000000002</c:v>
                </c:pt>
                <c:pt idx="34">
                  <c:v>289.63</c:v>
                </c:pt>
                <c:pt idx="35">
                  <c:v>289.74900000000002</c:v>
                </c:pt>
                <c:pt idx="36">
                  <c:v>264.86700000000002</c:v>
                </c:pt>
                <c:pt idx="37">
                  <c:v>258.649</c:v>
                </c:pt>
              </c:numCache>
            </c:numRef>
          </c:val>
          <c:smooth val="0"/>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furniture, major appliances, TVs, computers</c:v>
                </c:pt>
              </c:strCache>
            </c:strRef>
          </c:tx>
          <c:marker>
            <c:symbol val="none"/>
          </c:marker>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Sheet1!$C$2:$C$39</c:f>
              <c:numCache>
                <c:formatCode>"$"#,##0.0</c:formatCode>
                <c:ptCount val="38"/>
                <c:pt idx="0">
                  <c:v>199.98599999999999</c:v>
                </c:pt>
                <c:pt idx="1">
                  <c:v>201.72900000000001</c:v>
                </c:pt>
                <c:pt idx="2">
                  <c:v>202.839</c:v>
                </c:pt>
                <c:pt idx="3">
                  <c:v>205.34100000000001</c:v>
                </c:pt>
                <c:pt idx="4">
                  <c:v>208.078</c:v>
                </c:pt>
                <c:pt idx="5">
                  <c:v>206.31200000000001</c:v>
                </c:pt>
                <c:pt idx="6">
                  <c:v>207.81800000000001</c:v>
                </c:pt>
                <c:pt idx="7">
                  <c:v>208.88499999999999</c:v>
                </c:pt>
                <c:pt idx="8">
                  <c:v>212.56899999999999</c:v>
                </c:pt>
                <c:pt idx="9">
                  <c:v>212.94499999999999</c:v>
                </c:pt>
                <c:pt idx="10">
                  <c:v>214.863</c:v>
                </c:pt>
                <c:pt idx="11">
                  <c:v>214.88900000000001</c:v>
                </c:pt>
                <c:pt idx="12">
                  <c:v>214.87200000000001</c:v>
                </c:pt>
                <c:pt idx="13">
                  <c:v>220.36600000000001</c:v>
                </c:pt>
                <c:pt idx="14">
                  <c:v>222.76900000000001</c:v>
                </c:pt>
                <c:pt idx="15">
                  <c:v>226.02</c:v>
                </c:pt>
                <c:pt idx="16">
                  <c:v>225.54900000000001</c:v>
                </c:pt>
                <c:pt idx="17">
                  <c:v>228.90299999999999</c:v>
                </c:pt>
                <c:pt idx="18">
                  <c:v>231.60599999999999</c:v>
                </c:pt>
                <c:pt idx="19">
                  <c:v>233.22800000000001</c:v>
                </c:pt>
                <c:pt idx="20">
                  <c:v>236.13800000000001</c:v>
                </c:pt>
                <c:pt idx="21">
                  <c:v>238.547</c:v>
                </c:pt>
                <c:pt idx="22">
                  <c:v>240.548</c:v>
                </c:pt>
                <c:pt idx="23">
                  <c:v>240.48400000000001</c:v>
                </c:pt>
                <c:pt idx="24">
                  <c:v>246.476</c:v>
                </c:pt>
                <c:pt idx="25">
                  <c:v>248.08799999999999</c:v>
                </c:pt>
                <c:pt idx="26">
                  <c:v>249.54300000000001</c:v>
                </c:pt>
                <c:pt idx="27">
                  <c:v>256.96699999999998</c:v>
                </c:pt>
                <c:pt idx="28">
                  <c:v>262.13400000000001</c:v>
                </c:pt>
                <c:pt idx="29">
                  <c:v>267.358</c:v>
                </c:pt>
                <c:pt idx="30">
                  <c:v>269.51100000000002</c:v>
                </c:pt>
                <c:pt idx="31">
                  <c:v>268.57100000000003</c:v>
                </c:pt>
                <c:pt idx="32">
                  <c:v>272.43400000000003</c:v>
                </c:pt>
                <c:pt idx="33">
                  <c:v>280.37599999999998</c:v>
                </c:pt>
                <c:pt idx="34">
                  <c:v>284.51400000000001</c:v>
                </c:pt>
                <c:pt idx="35">
                  <c:v>283.83800000000002</c:v>
                </c:pt>
                <c:pt idx="36">
                  <c:v>282.64600000000002</c:v>
                </c:pt>
                <c:pt idx="37">
                  <c:v>282.62099999999998</c:v>
                </c:pt>
              </c:numCache>
            </c:numRef>
          </c:val>
          <c:smooth val="0"/>
          <c:extLst>
            <c:ext xmlns:c16="http://schemas.microsoft.com/office/drawing/2014/chart" uri="{C3380CC4-5D6E-409C-BE32-E72D297353CC}">
              <c16:uniqueId val="{0000000E-2287-4ADA-8FC5-512906D86B5D}"/>
            </c:ext>
          </c:extLst>
        </c:ser>
        <c:dLbls>
          <c:showLegendKey val="0"/>
          <c:showVal val="0"/>
          <c:showCatName val="0"/>
          <c:showSerName val="0"/>
          <c:showPercent val="0"/>
          <c:showBubbleSize val="0"/>
        </c:dLbls>
        <c:smooth val="0"/>
        <c:axId val="1306718992"/>
        <c:axId val="1304183856"/>
      </c:lineChart>
      <c:catAx>
        <c:axId val="1306718992"/>
        <c:scaling>
          <c:orientation val="minMax"/>
        </c:scaling>
        <c:delete val="0"/>
        <c:axPos val="b"/>
        <c:numFmt formatCode="General" sourceLinked="0"/>
        <c:majorTickMark val="out"/>
        <c:minorTickMark val="none"/>
        <c:tickLblPos val="low"/>
        <c:txPr>
          <a:bodyPr rot="-5400000" vert="horz"/>
          <a:lstStyle/>
          <a:p>
            <a:pPr>
              <a:defRPr/>
            </a:pPr>
            <a:endParaRPr lang="en-US"/>
          </a:p>
        </c:txPr>
        <c:crossAx val="1304183856"/>
        <c:crosses val="autoZero"/>
        <c:auto val="1"/>
        <c:lblAlgn val="ctr"/>
        <c:lblOffset val="100"/>
        <c:noMultiLvlLbl val="0"/>
      </c:catAx>
      <c:valAx>
        <c:axId val="1304183856"/>
        <c:scaling>
          <c:orientation val="minMax"/>
          <c:max val="300"/>
          <c:min val="18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20"/>
        <c:minorUnit val="0.01"/>
      </c:valAx>
    </c:plotArea>
    <c:legend>
      <c:legendPos val="b"/>
      <c:layout>
        <c:manualLayout>
          <c:xMode val="edge"/>
          <c:yMode val="edge"/>
          <c:x val="0.53531671300731321"/>
          <c:y val="0.58358815031867362"/>
          <c:w val="0.45234888665623024"/>
          <c:h val="0.13730538510750495"/>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3.3155578595908598E-2"/>
          <c:w val="0.88660798149489495"/>
          <c:h val="0.81592108711912159"/>
        </c:manualLayout>
      </c:layout>
      <c:lineChart>
        <c:grouping val="standard"/>
        <c:varyColors val="0"/>
        <c:ser>
          <c:idx val="0"/>
          <c:order val="0"/>
          <c:tx>
            <c:strRef>
              <c:f>Sheet1!$B$1</c:f>
              <c:strCache>
                <c:ptCount val="1"/>
                <c:pt idx="0">
                  <c:v>boats, aircraft, RVs, motorcycles</c:v>
                </c:pt>
              </c:strCache>
            </c:strRef>
          </c:tx>
          <c:marker>
            <c:symbol val="none"/>
          </c:marker>
          <c:dPt>
            <c:idx val="0"/>
            <c:bubble3D val="0"/>
            <c:extLst xmlns:c15="http://schemas.microsoft.com/office/drawing/2012/chart">
              <c:ext xmlns:c16="http://schemas.microsoft.com/office/drawing/2014/chart" uri="{C3380CC4-5D6E-409C-BE32-E72D297353CC}">
                <c16:uniqueId val="{00000003-6C64-471C-8F81-661FDB8A1ABC}"/>
              </c:ext>
            </c:extLst>
          </c:dPt>
          <c:dPt>
            <c:idx val="1"/>
            <c:bubble3D val="0"/>
            <c:extLst xmlns:c15="http://schemas.microsoft.com/office/drawing/2012/chart">
              <c:ext xmlns:c16="http://schemas.microsoft.com/office/drawing/2014/chart" uri="{C3380CC4-5D6E-409C-BE32-E72D297353CC}">
                <c16:uniqueId val="{00000004-6C64-471C-8F81-661FDB8A1ABC}"/>
              </c:ext>
            </c:extLst>
          </c:dPt>
          <c:dPt>
            <c:idx val="2"/>
            <c:bubble3D val="0"/>
            <c:extLst xmlns:c15="http://schemas.microsoft.com/office/drawing/2012/chart">
              <c:ext xmlns:c16="http://schemas.microsoft.com/office/drawing/2014/chart" uri="{C3380CC4-5D6E-409C-BE32-E72D297353CC}">
                <c16:uniqueId val="{00000001-6C64-471C-8F81-661FDB8A1ABC}"/>
              </c:ext>
            </c:extLst>
          </c:dPt>
          <c:dPt>
            <c:idx val="3"/>
            <c:bubble3D val="0"/>
            <c:extLst xmlns:c15="http://schemas.microsoft.com/office/drawing/2012/chart">
              <c:ext xmlns:c16="http://schemas.microsoft.com/office/drawing/2014/chart" uri="{C3380CC4-5D6E-409C-BE32-E72D297353CC}">
                <c16:uniqueId val="{00000005-6C64-471C-8F81-661FDB8A1ABC}"/>
              </c:ext>
            </c:extLst>
          </c:dPt>
          <c:dPt>
            <c:idx val="4"/>
            <c:bubble3D val="0"/>
            <c:extLst xmlns:c15="http://schemas.microsoft.com/office/drawing/2012/chart">
              <c:ext xmlns:c16="http://schemas.microsoft.com/office/drawing/2014/chart" uri="{C3380CC4-5D6E-409C-BE32-E72D297353CC}">
                <c16:uniqueId val="{00000006-6C64-471C-8F81-661FDB8A1ABC}"/>
              </c:ext>
            </c:extLst>
          </c:dPt>
          <c:dPt>
            <c:idx val="5"/>
            <c:bubble3D val="0"/>
            <c:extLst xmlns:c15="http://schemas.microsoft.com/office/drawing/2012/chart">
              <c:ext xmlns:c16="http://schemas.microsoft.com/office/drawing/2014/chart" uri="{C3380CC4-5D6E-409C-BE32-E72D297353CC}">
                <c16:uniqueId val="{00000007-6C64-471C-8F81-661FDB8A1ABC}"/>
              </c:ext>
            </c:extLst>
          </c:dPt>
          <c:dPt>
            <c:idx val="6"/>
            <c:bubble3D val="0"/>
            <c:extLst xmlns:c15="http://schemas.microsoft.com/office/drawing/2012/chart">
              <c:ext xmlns:c16="http://schemas.microsoft.com/office/drawing/2014/chart" uri="{C3380CC4-5D6E-409C-BE32-E72D297353CC}">
                <c16:uniqueId val="{00000004-C0F4-4DB2-A308-D8DBC4180399}"/>
              </c:ext>
            </c:extLst>
          </c:dPt>
          <c:dPt>
            <c:idx val="7"/>
            <c:bubble3D val="0"/>
            <c:extLst xmlns:c15="http://schemas.microsoft.com/office/drawing/2012/chart">
              <c:ext xmlns:c16="http://schemas.microsoft.com/office/drawing/2014/chart" uri="{C3380CC4-5D6E-409C-BE32-E72D297353CC}">
                <c16:uniqueId val="{00000005-C0F4-4DB2-A308-D8DBC4180399}"/>
              </c:ext>
            </c:extLst>
          </c:dPt>
          <c:dPt>
            <c:idx val="8"/>
            <c:bubble3D val="0"/>
            <c:extLst xmlns:c15="http://schemas.microsoft.com/office/drawing/2012/chart">
              <c:ext xmlns:c16="http://schemas.microsoft.com/office/drawing/2014/chart" uri="{C3380CC4-5D6E-409C-BE32-E72D297353CC}">
                <c16:uniqueId val="{00000000-6C64-471C-8F81-661FDB8A1ABC}"/>
              </c:ext>
            </c:extLst>
          </c:dPt>
          <c:dPt>
            <c:idx val="9"/>
            <c:bubble3D val="0"/>
            <c:extLst xmlns:c15="http://schemas.microsoft.com/office/drawing/2012/chart">
              <c:ext xmlns:c16="http://schemas.microsoft.com/office/drawing/2014/chart" uri="{C3380CC4-5D6E-409C-BE32-E72D297353CC}">
                <c16:uniqueId val="{00000002-6C64-471C-8F81-661FDB8A1ABC}"/>
              </c:ext>
            </c:extLst>
          </c:dPt>
          <c:dPt>
            <c:idx val="10"/>
            <c:bubble3D val="0"/>
            <c:extLst xmlns:c15="http://schemas.microsoft.com/office/drawing/2012/chart">
              <c:ext xmlns:c16="http://schemas.microsoft.com/office/drawing/2014/chart" uri="{C3380CC4-5D6E-409C-BE32-E72D297353CC}">
                <c16:uniqueId val="{00000006-C0F4-4DB2-A308-D8DBC4180399}"/>
              </c:ext>
            </c:extLst>
          </c:dPt>
          <c:dPt>
            <c:idx val="23"/>
            <c:bubble3D val="0"/>
            <c:extLst xmlns:c15="http://schemas.microsoft.com/office/drawing/2012/chart">
              <c:ext xmlns:c16="http://schemas.microsoft.com/office/drawing/2014/chart" uri="{C3380CC4-5D6E-409C-BE32-E72D297353CC}">
                <c16:uniqueId val="{00000000-AC74-493F-90D3-7BC3CBDAB987}"/>
              </c:ext>
            </c:extLst>
          </c:dPt>
          <c:dPt>
            <c:idx val="25"/>
            <c:bubble3D val="0"/>
            <c:extLst xmlns:c15="http://schemas.microsoft.com/office/drawing/2012/chart">
              <c:ext xmlns:c16="http://schemas.microsoft.com/office/drawing/2014/chart" uri="{C3380CC4-5D6E-409C-BE32-E72D297353CC}">
                <c16:uniqueId val="{00000001-AC74-493F-90D3-7BC3CBDAB987}"/>
              </c:ext>
            </c:extLst>
          </c:dPt>
          <c:dPt>
            <c:idx val="26"/>
            <c:bubble3D val="0"/>
            <c:extLst xmlns:c15="http://schemas.microsoft.com/office/drawing/2012/chart">
              <c:ext xmlns:c16="http://schemas.microsoft.com/office/drawing/2014/chart" uri="{C3380CC4-5D6E-409C-BE32-E72D297353CC}">
                <c16:uniqueId val="{00000003-AC74-493F-90D3-7BC3CBDAB987}"/>
              </c:ext>
            </c:extLst>
          </c:dPt>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Sheet1!$B$2:$B$39</c:f>
              <c:numCache>
                <c:formatCode>General</c:formatCode>
                <c:ptCount val="38"/>
                <c:pt idx="0">
                  <c:v>32.158999999999999</c:v>
                </c:pt>
                <c:pt idx="1">
                  <c:v>32.350999999999999</c:v>
                </c:pt>
                <c:pt idx="2">
                  <c:v>32.811999999999998</c:v>
                </c:pt>
                <c:pt idx="3">
                  <c:v>33.707999999999998</c:v>
                </c:pt>
                <c:pt idx="4">
                  <c:v>36.179000000000002</c:v>
                </c:pt>
                <c:pt idx="5">
                  <c:v>35.039000000000001</c:v>
                </c:pt>
                <c:pt idx="6">
                  <c:v>35.639000000000003</c:v>
                </c:pt>
                <c:pt idx="7">
                  <c:v>36.323</c:v>
                </c:pt>
                <c:pt idx="8">
                  <c:v>38.216000000000001</c:v>
                </c:pt>
                <c:pt idx="9">
                  <c:v>39.798000000000002</c:v>
                </c:pt>
                <c:pt idx="10">
                  <c:v>41.268000000000001</c:v>
                </c:pt>
                <c:pt idx="11">
                  <c:v>40.213999999999999</c:v>
                </c:pt>
                <c:pt idx="12">
                  <c:v>42.475000000000001</c:v>
                </c:pt>
                <c:pt idx="13">
                  <c:v>43.072000000000003</c:v>
                </c:pt>
                <c:pt idx="14">
                  <c:v>43.850999999999999</c:v>
                </c:pt>
                <c:pt idx="15">
                  <c:v>42.603999999999999</c:v>
                </c:pt>
                <c:pt idx="16">
                  <c:v>45.116999999999997</c:v>
                </c:pt>
                <c:pt idx="17">
                  <c:v>45.704000000000001</c:v>
                </c:pt>
                <c:pt idx="18">
                  <c:v>46.424999999999997</c:v>
                </c:pt>
                <c:pt idx="19">
                  <c:v>48.744</c:v>
                </c:pt>
                <c:pt idx="20">
                  <c:v>49.552999999999997</c:v>
                </c:pt>
                <c:pt idx="21">
                  <c:v>49.473999999999997</c:v>
                </c:pt>
                <c:pt idx="22">
                  <c:v>50.551000000000002</c:v>
                </c:pt>
                <c:pt idx="23">
                  <c:v>50.622999999999998</c:v>
                </c:pt>
                <c:pt idx="24">
                  <c:v>52.295000000000002</c:v>
                </c:pt>
                <c:pt idx="25">
                  <c:v>64.902000000000001</c:v>
                </c:pt>
                <c:pt idx="26">
                  <c:v>54.470999999999997</c:v>
                </c:pt>
                <c:pt idx="27">
                  <c:v>55.091999999999999</c:v>
                </c:pt>
                <c:pt idx="28">
                  <c:v>55.133000000000003</c:v>
                </c:pt>
                <c:pt idx="29">
                  <c:v>56.098999999999997</c:v>
                </c:pt>
                <c:pt idx="30">
                  <c:v>57.23</c:v>
                </c:pt>
                <c:pt idx="31">
                  <c:v>58.762</c:v>
                </c:pt>
                <c:pt idx="32">
                  <c:v>60.658999999999999</c:v>
                </c:pt>
                <c:pt idx="33">
                  <c:v>60.713000000000001</c:v>
                </c:pt>
                <c:pt idx="34">
                  <c:v>62.619</c:v>
                </c:pt>
                <c:pt idx="35">
                  <c:v>63</c:v>
                </c:pt>
                <c:pt idx="36">
                  <c:v>60.850999999999999</c:v>
                </c:pt>
                <c:pt idx="37">
                  <c:v>72.525999999999996</c:v>
                </c:pt>
              </c:numCache>
            </c:numRef>
          </c:val>
          <c:smooth val="0"/>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jewelry, watches</c:v>
                </c:pt>
              </c:strCache>
            </c:strRef>
          </c:tx>
          <c:marker>
            <c:symbol val="none"/>
          </c:marker>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Sheet1!$C$2:$C$39</c:f>
              <c:numCache>
                <c:formatCode>General</c:formatCode>
                <c:ptCount val="38"/>
                <c:pt idx="0">
                  <c:v>64.677000000000007</c:v>
                </c:pt>
                <c:pt idx="1">
                  <c:v>67.814999999999998</c:v>
                </c:pt>
                <c:pt idx="2">
                  <c:v>68.099999999999994</c:v>
                </c:pt>
                <c:pt idx="3">
                  <c:v>66.84</c:v>
                </c:pt>
                <c:pt idx="4">
                  <c:v>68.438000000000002</c:v>
                </c:pt>
                <c:pt idx="5">
                  <c:v>67.394000000000005</c:v>
                </c:pt>
                <c:pt idx="6">
                  <c:v>68.575000000000003</c:v>
                </c:pt>
                <c:pt idx="7">
                  <c:v>69.932000000000002</c:v>
                </c:pt>
                <c:pt idx="8">
                  <c:v>70.581000000000003</c:v>
                </c:pt>
                <c:pt idx="9">
                  <c:v>69.308999999999997</c:v>
                </c:pt>
                <c:pt idx="10">
                  <c:v>68.397999999999996</c:v>
                </c:pt>
                <c:pt idx="11">
                  <c:v>70.528000000000006</c:v>
                </c:pt>
                <c:pt idx="12">
                  <c:v>70.775000000000006</c:v>
                </c:pt>
                <c:pt idx="13">
                  <c:v>71.183000000000007</c:v>
                </c:pt>
                <c:pt idx="14">
                  <c:v>71.55</c:v>
                </c:pt>
                <c:pt idx="15">
                  <c:v>71.400000000000006</c:v>
                </c:pt>
                <c:pt idx="16">
                  <c:v>72.572000000000003</c:v>
                </c:pt>
                <c:pt idx="17">
                  <c:v>73.81</c:v>
                </c:pt>
                <c:pt idx="18">
                  <c:v>73.290000000000006</c:v>
                </c:pt>
                <c:pt idx="19">
                  <c:v>72.638000000000005</c:v>
                </c:pt>
                <c:pt idx="20">
                  <c:v>72.503</c:v>
                </c:pt>
                <c:pt idx="21">
                  <c:v>72.367000000000004</c:v>
                </c:pt>
                <c:pt idx="22">
                  <c:v>71.474000000000004</c:v>
                </c:pt>
                <c:pt idx="23">
                  <c:v>72.185000000000002</c:v>
                </c:pt>
                <c:pt idx="24">
                  <c:v>71.629000000000005</c:v>
                </c:pt>
                <c:pt idx="25">
                  <c:v>71.393000000000001</c:v>
                </c:pt>
                <c:pt idx="26">
                  <c:v>73.016000000000005</c:v>
                </c:pt>
                <c:pt idx="27">
                  <c:v>73.668000000000006</c:v>
                </c:pt>
                <c:pt idx="28">
                  <c:v>75.204999999999998</c:v>
                </c:pt>
                <c:pt idx="29">
                  <c:v>76.498000000000005</c:v>
                </c:pt>
                <c:pt idx="30">
                  <c:v>75.113</c:v>
                </c:pt>
                <c:pt idx="31">
                  <c:v>74.39</c:v>
                </c:pt>
                <c:pt idx="32">
                  <c:v>74.748999999999995</c:v>
                </c:pt>
                <c:pt idx="33">
                  <c:v>76.275999999999996</c:v>
                </c:pt>
                <c:pt idx="34">
                  <c:v>78.638000000000005</c:v>
                </c:pt>
                <c:pt idx="35">
                  <c:v>77.064999999999998</c:v>
                </c:pt>
                <c:pt idx="36">
                  <c:v>71.668999999999997</c:v>
                </c:pt>
                <c:pt idx="37">
                  <c:v>57.488</c:v>
                </c:pt>
              </c:numCache>
            </c:numRef>
          </c:val>
          <c:smooth val="0"/>
          <c:extLst>
            <c:ext xmlns:c16="http://schemas.microsoft.com/office/drawing/2014/chart" uri="{C3380CC4-5D6E-409C-BE32-E72D297353CC}">
              <c16:uniqueId val="{0000000E-2287-4ADA-8FC5-512906D86B5D}"/>
            </c:ext>
          </c:extLst>
        </c:ser>
        <c:ser>
          <c:idx val="1"/>
          <c:order val="2"/>
          <c:tx>
            <c:strRef>
              <c:f>Sheet1!$D$1</c:f>
              <c:strCache>
                <c:ptCount val="1"/>
                <c:pt idx="0">
                  <c:v>phones</c:v>
                </c:pt>
              </c:strCache>
            </c:strRef>
          </c:tx>
          <c:spPr>
            <a:ln>
              <a:solidFill>
                <a:srgbClr val="FF0000"/>
              </a:solidFill>
            </a:ln>
          </c:spPr>
          <c:marker>
            <c:symbol val="none"/>
          </c:marker>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Sheet1!$D$2:$D$39</c:f>
              <c:numCache>
                <c:formatCode>General</c:formatCode>
                <c:ptCount val="38"/>
                <c:pt idx="0">
                  <c:v>18.768999999999998</c:v>
                </c:pt>
                <c:pt idx="1">
                  <c:v>19.047000000000001</c:v>
                </c:pt>
                <c:pt idx="2">
                  <c:v>19.494</c:v>
                </c:pt>
                <c:pt idx="3">
                  <c:v>20.507000000000001</c:v>
                </c:pt>
                <c:pt idx="4">
                  <c:v>21.19</c:v>
                </c:pt>
                <c:pt idx="5">
                  <c:v>22.03</c:v>
                </c:pt>
                <c:pt idx="6">
                  <c:v>22.632999999999999</c:v>
                </c:pt>
                <c:pt idx="7">
                  <c:v>22.765000000000001</c:v>
                </c:pt>
                <c:pt idx="8">
                  <c:v>23.303999999999998</c:v>
                </c:pt>
                <c:pt idx="9">
                  <c:v>23.19</c:v>
                </c:pt>
                <c:pt idx="10">
                  <c:v>23.576000000000001</c:v>
                </c:pt>
                <c:pt idx="11">
                  <c:v>24.498999999999999</c:v>
                </c:pt>
                <c:pt idx="12">
                  <c:v>25.349</c:v>
                </c:pt>
                <c:pt idx="13">
                  <c:v>26.119</c:v>
                </c:pt>
                <c:pt idx="14">
                  <c:v>27.300999999999998</c:v>
                </c:pt>
                <c:pt idx="15">
                  <c:v>28.751999999999999</c:v>
                </c:pt>
                <c:pt idx="16">
                  <c:v>28.716999999999999</c:v>
                </c:pt>
                <c:pt idx="17">
                  <c:v>29.27</c:v>
                </c:pt>
                <c:pt idx="18">
                  <c:v>29.69</c:v>
                </c:pt>
                <c:pt idx="19">
                  <c:v>29.356999999999999</c:v>
                </c:pt>
                <c:pt idx="20">
                  <c:v>28.847999999999999</c:v>
                </c:pt>
                <c:pt idx="21">
                  <c:v>28.815000000000001</c:v>
                </c:pt>
                <c:pt idx="22">
                  <c:v>29.134</c:v>
                </c:pt>
                <c:pt idx="23">
                  <c:v>28.57</c:v>
                </c:pt>
                <c:pt idx="24">
                  <c:v>29.448</c:v>
                </c:pt>
                <c:pt idx="25">
                  <c:v>30.423999999999999</c:v>
                </c:pt>
                <c:pt idx="26">
                  <c:v>30.373999999999999</c:v>
                </c:pt>
                <c:pt idx="27">
                  <c:v>30.797000000000001</c:v>
                </c:pt>
                <c:pt idx="28">
                  <c:v>31.082000000000001</c:v>
                </c:pt>
                <c:pt idx="29">
                  <c:v>31.181000000000001</c:v>
                </c:pt>
                <c:pt idx="30">
                  <c:v>30.782</c:v>
                </c:pt>
                <c:pt idx="31">
                  <c:v>30.436</c:v>
                </c:pt>
                <c:pt idx="32">
                  <c:v>30.315000000000001</c:v>
                </c:pt>
                <c:pt idx="33">
                  <c:v>30.452000000000002</c:v>
                </c:pt>
                <c:pt idx="34">
                  <c:v>30.661999999999999</c:v>
                </c:pt>
                <c:pt idx="35">
                  <c:v>30.553999999999998</c:v>
                </c:pt>
                <c:pt idx="36">
                  <c:v>29.634</c:v>
                </c:pt>
                <c:pt idx="37">
                  <c:v>22.875</c:v>
                </c:pt>
              </c:numCache>
            </c:numRef>
          </c:val>
          <c:smooth val="0"/>
          <c:extLst>
            <c:ext xmlns:c16="http://schemas.microsoft.com/office/drawing/2014/chart" uri="{C3380CC4-5D6E-409C-BE32-E72D297353CC}">
              <c16:uniqueId val="{00000000-4464-4617-86FB-17A657E18A96}"/>
            </c:ext>
          </c:extLst>
        </c:ser>
        <c:dLbls>
          <c:showLegendKey val="0"/>
          <c:showVal val="0"/>
          <c:showCatName val="0"/>
          <c:showSerName val="0"/>
          <c:showPercent val="0"/>
          <c:showBubbleSize val="0"/>
        </c:dLbls>
        <c:smooth val="0"/>
        <c:axId val="1306718992"/>
        <c:axId val="1304183856"/>
      </c:lineChart>
      <c:catAx>
        <c:axId val="1306718992"/>
        <c:scaling>
          <c:orientation val="minMax"/>
        </c:scaling>
        <c:delete val="0"/>
        <c:axPos val="b"/>
        <c:numFmt formatCode="General" sourceLinked="0"/>
        <c:majorTickMark val="out"/>
        <c:minorTickMark val="none"/>
        <c:tickLblPos val="low"/>
        <c:txPr>
          <a:bodyPr rot="-5400000" vert="horz"/>
          <a:lstStyle/>
          <a:p>
            <a:pPr>
              <a:defRPr/>
            </a:pPr>
            <a:endParaRPr lang="en-US"/>
          </a:p>
        </c:txPr>
        <c:crossAx val="1304183856"/>
        <c:crosses val="autoZero"/>
        <c:auto val="1"/>
        <c:lblAlgn val="ctr"/>
        <c:lblOffset val="100"/>
        <c:noMultiLvlLbl val="0"/>
      </c:catAx>
      <c:valAx>
        <c:axId val="1304183856"/>
        <c:scaling>
          <c:orientation val="minMax"/>
          <c:max val="80"/>
          <c:min val="1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10"/>
        <c:minorUnit val="0.01"/>
      </c:valAx>
    </c:plotArea>
    <c:legend>
      <c:legendPos val="b"/>
      <c:layout>
        <c:manualLayout>
          <c:xMode val="edge"/>
          <c:yMode val="edge"/>
          <c:x val="0.54273511063342605"/>
          <c:y val="0.66291081152703712"/>
          <c:w val="0.41377321900044389"/>
          <c:h val="0.17696671571168665"/>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3.3155578595908598E-2"/>
          <c:w val="0.88660798149489495"/>
          <c:h val="0.81592108711912159"/>
        </c:manualLayout>
      </c:layout>
      <c:lineChart>
        <c:grouping val="standard"/>
        <c:varyColors val="0"/>
        <c:ser>
          <c:idx val="0"/>
          <c:order val="0"/>
          <c:tx>
            <c:strRef>
              <c:f>Sheet1!$B$1</c:f>
              <c:strCache>
                <c:ptCount val="1"/>
                <c:pt idx="0">
                  <c:v>amusement parks etc.</c:v>
                </c:pt>
              </c:strCache>
            </c:strRef>
          </c:tx>
          <c:marker>
            <c:symbol val="none"/>
          </c:marker>
          <c:dPt>
            <c:idx val="0"/>
            <c:bubble3D val="0"/>
            <c:extLst xmlns:c15="http://schemas.microsoft.com/office/drawing/2012/chart">
              <c:ext xmlns:c16="http://schemas.microsoft.com/office/drawing/2014/chart" uri="{C3380CC4-5D6E-409C-BE32-E72D297353CC}">
                <c16:uniqueId val="{00000003-6C64-471C-8F81-661FDB8A1ABC}"/>
              </c:ext>
            </c:extLst>
          </c:dPt>
          <c:dPt>
            <c:idx val="1"/>
            <c:bubble3D val="0"/>
            <c:extLst xmlns:c15="http://schemas.microsoft.com/office/drawing/2012/chart">
              <c:ext xmlns:c16="http://schemas.microsoft.com/office/drawing/2014/chart" uri="{C3380CC4-5D6E-409C-BE32-E72D297353CC}">
                <c16:uniqueId val="{00000004-6C64-471C-8F81-661FDB8A1ABC}"/>
              </c:ext>
            </c:extLst>
          </c:dPt>
          <c:dPt>
            <c:idx val="2"/>
            <c:bubble3D val="0"/>
            <c:extLst xmlns:c15="http://schemas.microsoft.com/office/drawing/2012/chart">
              <c:ext xmlns:c16="http://schemas.microsoft.com/office/drawing/2014/chart" uri="{C3380CC4-5D6E-409C-BE32-E72D297353CC}">
                <c16:uniqueId val="{00000001-6C64-471C-8F81-661FDB8A1ABC}"/>
              </c:ext>
            </c:extLst>
          </c:dPt>
          <c:dPt>
            <c:idx val="3"/>
            <c:bubble3D val="0"/>
            <c:extLst xmlns:c15="http://schemas.microsoft.com/office/drawing/2012/chart">
              <c:ext xmlns:c16="http://schemas.microsoft.com/office/drawing/2014/chart" uri="{C3380CC4-5D6E-409C-BE32-E72D297353CC}">
                <c16:uniqueId val="{00000005-6C64-471C-8F81-661FDB8A1ABC}"/>
              </c:ext>
            </c:extLst>
          </c:dPt>
          <c:dPt>
            <c:idx val="4"/>
            <c:bubble3D val="0"/>
            <c:extLst xmlns:c15="http://schemas.microsoft.com/office/drawing/2012/chart">
              <c:ext xmlns:c16="http://schemas.microsoft.com/office/drawing/2014/chart" uri="{C3380CC4-5D6E-409C-BE32-E72D297353CC}">
                <c16:uniqueId val="{00000006-6C64-471C-8F81-661FDB8A1ABC}"/>
              </c:ext>
            </c:extLst>
          </c:dPt>
          <c:dPt>
            <c:idx val="5"/>
            <c:bubble3D val="0"/>
            <c:extLst xmlns:c15="http://schemas.microsoft.com/office/drawing/2012/chart">
              <c:ext xmlns:c16="http://schemas.microsoft.com/office/drawing/2014/chart" uri="{C3380CC4-5D6E-409C-BE32-E72D297353CC}">
                <c16:uniqueId val="{00000007-6C64-471C-8F81-661FDB8A1ABC}"/>
              </c:ext>
            </c:extLst>
          </c:dPt>
          <c:dPt>
            <c:idx val="6"/>
            <c:bubble3D val="0"/>
            <c:extLst xmlns:c15="http://schemas.microsoft.com/office/drawing/2012/chart">
              <c:ext xmlns:c16="http://schemas.microsoft.com/office/drawing/2014/chart" uri="{C3380CC4-5D6E-409C-BE32-E72D297353CC}">
                <c16:uniqueId val="{00000004-C0F4-4DB2-A308-D8DBC4180399}"/>
              </c:ext>
            </c:extLst>
          </c:dPt>
          <c:dPt>
            <c:idx val="7"/>
            <c:bubble3D val="0"/>
            <c:extLst xmlns:c15="http://schemas.microsoft.com/office/drawing/2012/chart">
              <c:ext xmlns:c16="http://schemas.microsoft.com/office/drawing/2014/chart" uri="{C3380CC4-5D6E-409C-BE32-E72D297353CC}">
                <c16:uniqueId val="{00000005-C0F4-4DB2-A308-D8DBC4180399}"/>
              </c:ext>
            </c:extLst>
          </c:dPt>
          <c:dPt>
            <c:idx val="8"/>
            <c:bubble3D val="0"/>
            <c:extLst xmlns:c15="http://schemas.microsoft.com/office/drawing/2012/chart">
              <c:ext xmlns:c16="http://schemas.microsoft.com/office/drawing/2014/chart" uri="{C3380CC4-5D6E-409C-BE32-E72D297353CC}">
                <c16:uniqueId val="{00000000-6C64-471C-8F81-661FDB8A1ABC}"/>
              </c:ext>
            </c:extLst>
          </c:dPt>
          <c:dPt>
            <c:idx val="9"/>
            <c:bubble3D val="0"/>
            <c:extLst xmlns:c15="http://schemas.microsoft.com/office/drawing/2012/chart">
              <c:ext xmlns:c16="http://schemas.microsoft.com/office/drawing/2014/chart" uri="{C3380CC4-5D6E-409C-BE32-E72D297353CC}">
                <c16:uniqueId val="{00000002-6C64-471C-8F81-661FDB8A1ABC}"/>
              </c:ext>
            </c:extLst>
          </c:dPt>
          <c:dPt>
            <c:idx val="10"/>
            <c:bubble3D val="0"/>
            <c:extLst xmlns:c15="http://schemas.microsoft.com/office/drawing/2012/chart">
              <c:ext xmlns:c16="http://schemas.microsoft.com/office/drawing/2014/chart" uri="{C3380CC4-5D6E-409C-BE32-E72D297353CC}">
                <c16:uniqueId val="{00000006-C0F4-4DB2-A308-D8DBC4180399}"/>
              </c:ext>
            </c:extLst>
          </c:dPt>
          <c:dPt>
            <c:idx val="23"/>
            <c:bubble3D val="0"/>
            <c:extLst xmlns:c15="http://schemas.microsoft.com/office/drawing/2012/chart">
              <c:ext xmlns:c16="http://schemas.microsoft.com/office/drawing/2014/chart" uri="{C3380CC4-5D6E-409C-BE32-E72D297353CC}">
                <c16:uniqueId val="{00000000-AC74-493F-90D3-7BC3CBDAB987}"/>
              </c:ext>
            </c:extLst>
          </c:dPt>
          <c:dPt>
            <c:idx val="25"/>
            <c:bubble3D val="0"/>
            <c:extLst xmlns:c15="http://schemas.microsoft.com/office/drawing/2012/chart">
              <c:ext xmlns:c16="http://schemas.microsoft.com/office/drawing/2014/chart" uri="{C3380CC4-5D6E-409C-BE32-E72D297353CC}">
                <c16:uniqueId val="{00000001-AC74-493F-90D3-7BC3CBDAB987}"/>
              </c:ext>
            </c:extLst>
          </c:dPt>
          <c:dPt>
            <c:idx val="26"/>
            <c:bubble3D val="0"/>
            <c:extLst xmlns:c15="http://schemas.microsoft.com/office/drawing/2012/chart">
              <c:ext xmlns:c16="http://schemas.microsoft.com/office/drawing/2014/chart" uri="{C3380CC4-5D6E-409C-BE32-E72D297353CC}">
                <c16:uniqueId val="{00000003-AC74-493F-90D3-7BC3CBDAB987}"/>
              </c:ext>
            </c:extLst>
          </c:dPt>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Sheet1!$B$2:$B$39</c:f>
              <c:numCache>
                <c:formatCode>General</c:formatCode>
                <c:ptCount val="38"/>
                <c:pt idx="0">
                  <c:v>146.13</c:v>
                </c:pt>
                <c:pt idx="1">
                  <c:v>149.36000000000001</c:v>
                </c:pt>
                <c:pt idx="2">
                  <c:v>148.75399999999999</c:v>
                </c:pt>
                <c:pt idx="3">
                  <c:v>144.572</c:v>
                </c:pt>
                <c:pt idx="4">
                  <c:v>147.95500000000001</c:v>
                </c:pt>
                <c:pt idx="5">
                  <c:v>153.81700000000001</c:v>
                </c:pt>
                <c:pt idx="6">
                  <c:v>153.52099999999999</c:v>
                </c:pt>
                <c:pt idx="7">
                  <c:v>159.375</c:v>
                </c:pt>
                <c:pt idx="8">
                  <c:v>159.005</c:v>
                </c:pt>
                <c:pt idx="9">
                  <c:v>156.69300000000001</c:v>
                </c:pt>
                <c:pt idx="10">
                  <c:v>162.054</c:v>
                </c:pt>
                <c:pt idx="11">
                  <c:v>162.65299999999999</c:v>
                </c:pt>
                <c:pt idx="12">
                  <c:v>169.08600000000001</c:v>
                </c:pt>
                <c:pt idx="13">
                  <c:v>164.327</c:v>
                </c:pt>
                <c:pt idx="14">
                  <c:v>168.209</c:v>
                </c:pt>
                <c:pt idx="15">
                  <c:v>170.697</c:v>
                </c:pt>
                <c:pt idx="16">
                  <c:v>174.11699999999999</c:v>
                </c:pt>
                <c:pt idx="17">
                  <c:v>176.35900000000001</c:v>
                </c:pt>
                <c:pt idx="18">
                  <c:v>177.65600000000001</c:v>
                </c:pt>
                <c:pt idx="19">
                  <c:v>182.46899999999999</c:v>
                </c:pt>
                <c:pt idx="20">
                  <c:v>183.535</c:v>
                </c:pt>
                <c:pt idx="21">
                  <c:v>182.774</c:v>
                </c:pt>
                <c:pt idx="22">
                  <c:v>189.10499999999999</c:v>
                </c:pt>
                <c:pt idx="23">
                  <c:v>194.958</c:v>
                </c:pt>
                <c:pt idx="24">
                  <c:v>198.69900000000001</c:v>
                </c:pt>
                <c:pt idx="25">
                  <c:v>198.88499999999999</c:v>
                </c:pt>
                <c:pt idx="26">
                  <c:v>197.767</c:v>
                </c:pt>
                <c:pt idx="27">
                  <c:v>196.48400000000001</c:v>
                </c:pt>
                <c:pt idx="28">
                  <c:v>209.852</c:v>
                </c:pt>
                <c:pt idx="29">
                  <c:v>205.233</c:v>
                </c:pt>
                <c:pt idx="30">
                  <c:v>211.11699999999999</c:v>
                </c:pt>
                <c:pt idx="31">
                  <c:v>209.54900000000001</c:v>
                </c:pt>
                <c:pt idx="32">
                  <c:v>213.38399999999999</c:v>
                </c:pt>
                <c:pt idx="33">
                  <c:v>218.113</c:v>
                </c:pt>
                <c:pt idx="34">
                  <c:v>217.62299999999999</c:v>
                </c:pt>
                <c:pt idx="35">
                  <c:v>223.751</c:v>
                </c:pt>
                <c:pt idx="36">
                  <c:v>193.24</c:v>
                </c:pt>
                <c:pt idx="37">
                  <c:v>48.951999999999998</c:v>
                </c:pt>
              </c:numCache>
            </c:numRef>
          </c:val>
          <c:smooth val="0"/>
          <c:extLst xmlns:c15="http://schemas.microsoft.com/office/drawing/2012/char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smooth val="0"/>
        <c:axId val="1306718992"/>
        <c:axId val="1304183856"/>
      </c:lineChart>
      <c:catAx>
        <c:axId val="1306718992"/>
        <c:scaling>
          <c:orientation val="minMax"/>
        </c:scaling>
        <c:delete val="0"/>
        <c:axPos val="b"/>
        <c:numFmt formatCode="General" sourceLinked="0"/>
        <c:majorTickMark val="out"/>
        <c:minorTickMark val="none"/>
        <c:tickLblPos val="low"/>
        <c:txPr>
          <a:bodyPr rot="-5400000" vert="horz"/>
          <a:lstStyle/>
          <a:p>
            <a:pPr>
              <a:defRPr/>
            </a:pPr>
            <a:endParaRPr lang="en-US"/>
          </a:p>
        </c:txPr>
        <c:crossAx val="1304183856"/>
        <c:crosses val="autoZero"/>
        <c:auto val="1"/>
        <c:lblAlgn val="ctr"/>
        <c:lblOffset val="100"/>
        <c:noMultiLvlLbl val="0"/>
      </c:catAx>
      <c:valAx>
        <c:axId val="1304183856"/>
        <c:scaling>
          <c:orientation val="minMax"/>
          <c:max val="240"/>
          <c:min val="40"/>
        </c:scaling>
        <c:delete val="0"/>
        <c:axPos val="l"/>
        <c:majorGridlines/>
        <c:numFmt formatCode="&quot;$&quot;#,##0" sourceLinked="0"/>
        <c:majorTickMark val="out"/>
        <c:minorTickMark val="none"/>
        <c:tickLblPos val="nextTo"/>
        <c:txPr>
          <a:bodyPr/>
          <a:lstStyle/>
          <a:p>
            <a:pPr>
              <a:defRPr sz="1400"/>
            </a:pPr>
            <a:endParaRPr lang="en-US"/>
          </a:p>
        </c:txPr>
        <c:crossAx val="1306718992"/>
        <c:crosses val="autoZero"/>
        <c:crossBetween val="between"/>
        <c:majorUnit val="20"/>
        <c:minorUnit val="0.01"/>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3.3155578595908598E-2"/>
          <c:w val="0.88660798149489495"/>
          <c:h val="0.81592108711912159"/>
        </c:manualLayout>
      </c:layout>
      <c:lineChart>
        <c:grouping val="standard"/>
        <c:varyColors val="0"/>
        <c:ser>
          <c:idx val="0"/>
          <c:order val="0"/>
          <c:tx>
            <c:strRef>
              <c:f>Sheet1!$B$1</c:f>
              <c:strCache>
                <c:ptCount val="1"/>
                <c:pt idx="0">
                  <c:v>Transportation &amp; Warehousing Revenue</c:v>
                </c:pt>
              </c:strCache>
            </c:strRef>
          </c:tx>
          <c:marker>
            <c:symbol val="none"/>
          </c:marker>
          <c:dPt>
            <c:idx val="0"/>
            <c:bubble3D val="0"/>
            <c:extLst xmlns:c15="http://schemas.microsoft.com/office/drawing/2012/chart">
              <c:ext xmlns:c16="http://schemas.microsoft.com/office/drawing/2014/chart" uri="{C3380CC4-5D6E-409C-BE32-E72D297353CC}">
                <c16:uniqueId val="{00000003-6C64-471C-8F81-661FDB8A1ABC}"/>
              </c:ext>
            </c:extLst>
          </c:dPt>
          <c:dPt>
            <c:idx val="1"/>
            <c:bubble3D val="0"/>
            <c:extLst xmlns:c15="http://schemas.microsoft.com/office/drawing/2012/chart">
              <c:ext xmlns:c16="http://schemas.microsoft.com/office/drawing/2014/chart" uri="{C3380CC4-5D6E-409C-BE32-E72D297353CC}">
                <c16:uniqueId val="{00000004-6C64-471C-8F81-661FDB8A1ABC}"/>
              </c:ext>
            </c:extLst>
          </c:dPt>
          <c:dPt>
            <c:idx val="2"/>
            <c:bubble3D val="0"/>
            <c:extLst xmlns:c15="http://schemas.microsoft.com/office/drawing/2012/chart">
              <c:ext xmlns:c16="http://schemas.microsoft.com/office/drawing/2014/chart" uri="{C3380CC4-5D6E-409C-BE32-E72D297353CC}">
                <c16:uniqueId val="{00000001-6C64-471C-8F81-661FDB8A1ABC}"/>
              </c:ext>
            </c:extLst>
          </c:dPt>
          <c:dPt>
            <c:idx val="3"/>
            <c:bubble3D val="0"/>
            <c:extLst xmlns:c15="http://schemas.microsoft.com/office/drawing/2012/chart">
              <c:ext xmlns:c16="http://schemas.microsoft.com/office/drawing/2014/chart" uri="{C3380CC4-5D6E-409C-BE32-E72D297353CC}">
                <c16:uniqueId val="{00000005-6C64-471C-8F81-661FDB8A1ABC}"/>
              </c:ext>
            </c:extLst>
          </c:dPt>
          <c:dPt>
            <c:idx val="4"/>
            <c:bubble3D val="0"/>
            <c:extLst xmlns:c15="http://schemas.microsoft.com/office/drawing/2012/chart">
              <c:ext xmlns:c16="http://schemas.microsoft.com/office/drawing/2014/chart" uri="{C3380CC4-5D6E-409C-BE32-E72D297353CC}">
                <c16:uniqueId val="{00000006-6C64-471C-8F81-661FDB8A1ABC}"/>
              </c:ext>
            </c:extLst>
          </c:dPt>
          <c:dPt>
            <c:idx val="5"/>
            <c:bubble3D val="0"/>
            <c:extLst xmlns:c15="http://schemas.microsoft.com/office/drawing/2012/chart">
              <c:ext xmlns:c16="http://schemas.microsoft.com/office/drawing/2014/chart" uri="{C3380CC4-5D6E-409C-BE32-E72D297353CC}">
                <c16:uniqueId val="{00000007-6C64-471C-8F81-661FDB8A1ABC}"/>
              </c:ext>
            </c:extLst>
          </c:dPt>
          <c:dPt>
            <c:idx val="6"/>
            <c:bubble3D val="0"/>
            <c:extLst xmlns:c15="http://schemas.microsoft.com/office/drawing/2012/chart">
              <c:ext xmlns:c16="http://schemas.microsoft.com/office/drawing/2014/chart" uri="{C3380CC4-5D6E-409C-BE32-E72D297353CC}">
                <c16:uniqueId val="{00000004-C0F4-4DB2-A308-D8DBC4180399}"/>
              </c:ext>
            </c:extLst>
          </c:dPt>
          <c:dPt>
            <c:idx val="7"/>
            <c:bubble3D val="0"/>
            <c:extLst xmlns:c15="http://schemas.microsoft.com/office/drawing/2012/chart">
              <c:ext xmlns:c16="http://schemas.microsoft.com/office/drawing/2014/chart" uri="{C3380CC4-5D6E-409C-BE32-E72D297353CC}">
                <c16:uniqueId val="{00000005-C0F4-4DB2-A308-D8DBC4180399}"/>
              </c:ext>
            </c:extLst>
          </c:dPt>
          <c:dPt>
            <c:idx val="8"/>
            <c:bubble3D val="0"/>
            <c:extLst xmlns:c15="http://schemas.microsoft.com/office/drawing/2012/chart">
              <c:ext xmlns:c16="http://schemas.microsoft.com/office/drawing/2014/chart" uri="{C3380CC4-5D6E-409C-BE32-E72D297353CC}">
                <c16:uniqueId val="{00000000-6C64-471C-8F81-661FDB8A1ABC}"/>
              </c:ext>
            </c:extLst>
          </c:dPt>
          <c:dPt>
            <c:idx val="9"/>
            <c:bubble3D val="0"/>
            <c:extLst xmlns:c15="http://schemas.microsoft.com/office/drawing/2012/chart">
              <c:ext xmlns:c16="http://schemas.microsoft.com/office/drawing/2014/chart" uri="{C3380CC4-5D6E-409C-BE32-E72D297353CC}">
                <c16:uniqueId val="{00000002-6C64-471C-8F81-661FDB8A1ABC}"/>
              </c:ext>
            </c:extLst>
          </c:dPt>
          <c:dPt>
            <c:idx val="10"/>
            <c:bubble3D val="0"/>
            <c:extLst xmlns:c15="http://schemas.microsoft.com/office/drawing/2012/chart">
              <c:ext xmlns:c16="http://schemas.microsoft.com/office/drawing/2014/chart" uri="{C3380CC4-5D6E-409C-BE32-E72D297353CC}">
                <c16:uniqueId val="{00000006-C0F4-4DB2-A308-D8DBC4180399}"/>
              </c:ext>
            </c:extLst>
          </c:dPt>
          <c:dPt>
            <c:idx val="23"/>
            <c:bubble3D val="0"/>
            <c:extLst xmlns:c15="http://schemas.microsoft.com/office/drawing/2012/chart">
              <c:ext xmlns:c16="http://schemas.microsoft.com/office/drawing/2014/chart" uri="{C3380CC4-5D6E-409C-BE32-E72D297353CC}">
                <c16:uniqueId val="{00000000-AC74-493F-90D3-7BC3CBDAB987}"/>
              </c:ext>
            </c:extLst>
          </c:dPt>
          <c:dPt>
            <c:idx val="25"/>
            <c:bubble3D val="0"/>
            <c:extLst xmlns:c15="http://schemas.microsoft.com/office/drawing/2012/chart">
              <c:ext xmlns:c16="http://schemas.microsoft.com/office/drawing/2014/chart" uri="{C3380CC4-5D6E-409C-BE32-E72D297353CC}">
                <c16:uniqueId val="{00000001-AC74-493F-90D3-7BC3CBDAB987}"/>
              </c:ext>
            </c:extLst>
          </c:dPt>
          <c:dPt>
            <c:idx val="26"/>
            <c:bubble3D val="0"/>
            <c:extLst xmlns:c15="http://schemas.microsoft.com/office/drawing/2012/chart">
              <c:ext xmlns:c16="http://schemas.microsoft.com/office/drawing/2014/chart" uri="{C3380CC4-5D6E-409C-BE32-E72D297353CC}">
                <c16:uniqueId val="{00000003-AC74-493F-90D3-7BC3CBDAB987}"/>
              </c:ext>
            </c:extLst>
          </c:dPt>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Sheet1!$B$2:$B$39</c:f>
              <c:numCache>
                <c:formatCode>0.0%</c:formatCode>
                <c:ptCount val="38"/>
                <c:pt idx="0">
                  <c:v>0.11799999999999999</c:v>
                </c:pt>
                <c:pt idx="1">
                  <c:v>0.124</c:v>
                </c:pt>
                <c:pt idx="2">
                  <c:v>0.10100000000000001</c:v>
                </c:pt>
                <c:pt idx="3">
                  <c:v>9.7000000000000003E-2</c:v>
                </c:pt>
                <c:pt idx="4">
                  <c:v>8.5000000000000006E-2</c:v>
                </c:pt>
                <c:pt idx="5">
                  <c:v>5.8999999999999997E-2</c:v>
                </c:pt>
                <c:pt idx="6">
                  <c:v>3.3000000000000002E-2</c:v>
                </c:pt>
                <c:pt idx="7">
                  <c:v>4.7E-2</c:v>
                </c:pt>
                <c:pt idx="8">
                  <c:v>3.1E-2</c:v>
                </c:pt>
                <c:pt idx="9">
                  <c:v>3.6999999999999998E-2</c:v>
                </c:pt>
                <c:pt idx="10">
                  <c:v>5.7000000000000002E-2</c:v>
                </c:pt>
                <c:pt idx="11">
                  <c:v>4.2999999999999997E-2</c:v>
                </c:pt>
                <c:pt idx="12">
                  <c:v>5.5E-2</c:v>
                </c:pt>
                <c:pt idx="13">
                  <c:v>6.0999999999999999E-2</c:v>
                </c:pt>
                <c:pt idx="14">
                  <c:v>7.0999999999999994E-2</c:v>
                </c:pt>
                <c:pt idx="15">
                  <c:v>7.8E-2</c:v>
                </c:pt>
                <c:pt idx="16">
                  <c:v>4.1000000000000002E-2</c:v>
                </c:pt>
                <c:pt idx="17">
                  <c:v>2.5999999999999999E-2</c:v>
                </c:pt>
                <c:pt idx="18">
                  <c:v>0.02</c:v>
                </c:pt>
                <c:pt idx="19">
                  <c:v>-5.0000000000000001E-3</c:v>
                </c:pt>
                <c:pt idx="20">
                  <c:v>4.0000000000000001E-3</c:v>
                </c:pt>
                <c:pt idx="21">
                  <c:v>-5.0000000000000001E-3</c:v>
                </c:pt>
                <c:pt idx="22">
                  <c:v>-7.0000000000000001E-3</c:v>
                </c:pt>
                <c:pt idx="23">
                  <c:v>0.02</c:v>
                </c:pt>
                <c:pt idx="24">
                  <c:v>3.7999999999999999E-2</c:v>
                </c:pt>
                <c:pt idx="25">
                  <c:v>5.2999999999999999E-2</c:v>
                </c:pt>
                <c:pt idx="26">
                  <c:v>4.1000000000000002E-2</c:v>
                </c:pt>
                <c:pt idx="27">
                  <c:v>4.8000000000000001E-2</c:v>
                </c:pt>
                <c:pt idx="28">
                  <c:v>6.5000000000000002E-2</c:v>
                </c:pt>
                <c:pt idx="29">
                  <c:v>7.8E-2</c:v>
                </c:pt>
                <c:pt idx="30">
                  <c:v>8.3000000000000004E-2</c:v>
                </c:pt>
                <c:pt idx="31">
                  <c:v>8.8999999999999996E-2</c:v>
                </c:pt>
                <c:pt idx="32">
                  <c:v>3.7999999999999999E-2</c:v>
                </c:pt>
                <c:pt idx="33">
                  <c:v>0.02</c:v>
                </c:pt>
                <c:pt idx="34">
                  <c:v>8.0000000000000002E-3</c:v>
                </c:pt>
                <c:pt idx="35">
                  <c:v>1E-3</c:v>
                </c:pt>
                <c:pt idx="36">
                  <c:v>-3.5000000000000003E-2</c:v>
                </c:pt>
                <c:pt idx="37">
                  <c:v>-0.31</c:v>
                </c:pt>
              </c:numCache>
            </c:numRef>
          </c:val>
          <c:smooth val="0"/>
          <c:extLst xmlns:c15="http://schemas.microsoft.com/office/drawing/2012/chart">
            <c:ext xmlns:c16="http://schemas.microsoft.com/office/drawing/2014/chart" uri="{C3380CC4-5D6E-409C-BE32-E72D297353CC}">
              <c16:uniqueId val="{00000004-AC74-493F-90D3-7BC3CBDAB987}"/>
            </c:ext>
          </c:extLst>
        </c:ser>
        <c:ser>
          <c:idx val="1"/>
          <c:order val="1"/>
          <c:tx>
            <c:strRef>
              <c:f>Sheet1!$C$1</c:f>
              <c:strCache>
                <c:ptCount val="1"/>
                <c:pt idx="0">
                  <c:v>IM direct premiums</c:v>
                </c:pt>
              </c:strCache>
            </c:strRef>
          </c:tx>
          <c:marker>
            <c:symbol val="none"/>
          </c:marker>
          <c:cat>
            <c:strRef>
              <c:f>Sheet1!$A$2:$A$39</c:f>
              <c:strCache>
                <c:ptCount val="38"/>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pt idx="27">
                  <c:v>17:Q4</c:v>
                </c:pt>
                <c:pt idx="28">
                  <c:v>18:q1</c:v>
                </c:pt>
                <c:pt idx="29">
                  <c:v>18:q2</c:v>
                </c:pt>
                <c:pt idx="30">
                  <c:v>18:q3</c:v>
                </c:pt>
                <c:pt idx="31">
                  <c:v>18:q4</c:v>
                </c:pt>
                <c:pt idx="32">
                  <c:v>19:q1</c:v>
                </c:pt>
                <c:pt idx="33">
                  <c:v>19:q2</c:v>
                </c:pt>
                <c:pt idx="34">
                  <c:v>19:q3</c:v>
                </c:pt>
                <c:pt idx="35">
                  <c:v>19:q4</c:v>
                </c:pt>
                <c:pt idx="36">
                  <c:v>20:q1</c:v>
                </c:pt>
                <c:pt idx="37">
                  <c:v>20:q2</c:v>
                </c:pt>
              </c:strCache>
            </c:strRef>
          </c:cat>
          <c:val>
            <c:numRef>
              <c:f>Sheet1!$C$2:$C$39</c:f>
              <c:numCache>
                <c:formatCode>General</c:formatCode>
                <c:ptCount val="38"/>
                <c:pt idx="4" formatCode="0.0%">
                  <c:v>0.13900000000000001</c:v>
                </c:pt>
                <c:pt idx="5" formatCode="0.0%">
                  <c:v>0.10100000000000001</c:v>
                </c:pt>
                <c:pt idx="6" formatCode="0.0%">
                  <c:v>0.114</c:v>
                </c:pt>
                <c:pt idx="7" formatCode="0.0%">
                  <c:v>0.125</c:v>
                </c:pt>
                <c:pt idx="8" formatCode="0.0%">
                  <c:v>8.2000000000000003E-2</c:v>
                </c:pt>
                <c:pt idx="9" formatCode="0.0%">
                  <c:v>8.3000000000000004E-2</c:v>
                </c:pt>
                <c:pt idx="10" formatCode="0.0%">
                  <c:v>0.14699999999999999</c:v>
                </c:pt>
                <c:pt idx="11" formatCode="0.0%">
                  <c:v>7.1999999999999995E-2</c:v>
                </c:pt>
                <c:pt idx="12" formatCode="0.0%">
                  <c:v>9.2999999999999999E-2</c:v>
                </c:pt>
                <c:pt idx="13" formatCode="0.0%">
                  <c:v>9.8000000000000004E-2</c:v>
                </c:pt>
                <c:pt idx="14" formatCode="0.0%">
                  <c:v>5.1999999999999998E-2</c:v>
                </c:pt>
                <c:pt idx="15" formatCode="0.0%">
                  <c:v>0.127</c:v>
                </c:pt>
                <c:pt idx="16" formatCode="0.0%">
                  <c:v>6.5000000000000002E-2</c:v>
                </c:pt>
                <c:pt idx="17" formatCode="0.0%">
                  <c:v>8.6999999999999994E-2</c:v>
                </c:pt>
                <c:pt idx="18" formatCode="0.0%">
                  <c:v>9.5000000000000001E-2</c:v>
                </c:pt>
                <c:pt idx="19" formatCode="0.0%">
                  <c:v>9.1999999999999998E-2</c:v>
                </c:pt>
                <c:pt idx="20" formatCode="0.0%">
                  <c:v>4.8000000000000001E-2</c:v>
                </c:pt>
                <c:pt idx="21" formatCode="0.0%">
                  <c:v>5.6000000000000001E-2</c:v>
                </c:pt>
                <c:pt idx="22" formatCode="0.0%">
                  <c:v>6.5000000000000002E-2</c:v>
                </c:pt>
                <c:pt idx="23" formatCode="0.0%">
                  <c:v>-4.0000000000000001E-3</c:v>
                </c:pt>
                <c:pt idx="24" formatCode="0.0%">
                  <c:v>8.2000000000000003E-2</c:v>
                </c:pt>
                <c:pt idx="25" formatCode="0.0%">
                  <c:v>2.5999999999999999E-2</c:v>
                </c:pt>
                <c:pt idx="26" formatCode="0.0%">
                  <c:v>4.9000000000000002E-2</c:v>
                </c:pt>
                <c:pt idx="27" formatCode="0.0%">
                  <c:v>0.112</c:v>
                </c:pt>
                <c:pt idx="28" formatCode="0.0%">
                  <c:v>7.2999999999999995E-2</c:v>
                </c:pt>
                <c:pt idx="29" formatCode="0.0%">
                  <c:v>0.105</c:v>
                </c:pt>
                <c:pt idx="30" formatCode="0.0%">
                  <c:v>6.0999999999999999E-2</c:v>
                </c:pt>
                <c:pt idx="31" formatCode="0.0%">
                  <c:v>9.1999999999999998E-2</c:v>
                </c:pt>
                <c:pt idx="32" formatCode="0.0%">
                  <c:v>4.9000000000000002E-2</c:v>
                </c:pt>
                <c:pt idx="33" formatCode="0.0%">
                  <c:v>7.8E-2</c:v>
                </c:pt>
                <c:pt idx="34" formatCode="0.0%">
                  <c:v>0.107</c:v>
                </c:pt>
                <c:pt idx="35" formatCode="0.0%">
                  <c:v>6.4000000000000001E-2</c:v>
                </c:pt>
                <c:pt idx="36" formatCode="0.0%">
                  <c:v>7.8E-2</c:v>
                </c:pt>
                <c:pt idx="37" formatCode="0.0%">
                  <c:v>-6.6000000000000003E-2</c:v>
                </c:pt>
              </c:numCache>
            </c:numRef>
          </c:val>
          <c:smooth val="0"/>
          <c:extLst>
            <c:ext xmlns:c16="http://schemas.microsoft.com/office/drawing/2014/chart" uri="{C3380CC4-5D6E-409C-BE32-E72D297353CC}">
              <c16:uniqueId val="{00000000-E030-4E72-A65E-DF7C2AFEEB53}"/>
            </c:ext>
          </c:extLst>
        </c:ser>
        <c:dLbls>
          <c:showLegendKey val="0"/>
          <c:showVal val="0"/>
          <c:showCatName val="0"/>
          <c:showSerName val="0"/>
          <c:showPercent val="0"/>
          <c:showBubbleSize val="0"/>
        </c:dLbls>
        <c:smooth val="0"/>
        <c:axId val="1306718992"/>
        <c:axId val="1304183856"/>
      </c:lineChart>
      <c:catAx>
        <c:axId val="1306718992"/>
        <c:scaling>
          <c:orientation val="minMax"/>
        </c:scaling>
        <c:delete val="0"/>
        <c:axPos val="b"/>
        <c:numFmt formatCode="General" sourceLinked="0"/>
        <c:majorTickMark val="out"/>
        <c:minorTickMark val="none"/>
        <c:tickLblPos val="low"/>
        <c:txPr>
          <a:bodyPr rot="-5400000" vert="horz"/>
          <a:lstStyle/>
          <a:p>
            <a:pPr>
              <a:defRPr/>
            </a:pPr>
            <a:endParaRPr lang="en-US"/>
          </a:p>
        </c:txPr>
        <c:crossAx val="1304183856"/>
        <c:crosses val="autoZero"/>
        <c:auto val="1"/>
        <c:lblAlgn val="ctr"/>
        <c:lblOffset val="100"/>
        <c:noMultiLvlLbl val="0"/>
      </c:catAx>
      <c:valAx>
        <c:axId val="1304183856"/>
        <c:scaling>
          <c:orientation val="minMax"/>
          <c:max val="0.15000000000000002"/>
          <c:min val="-0.35000000000000003"/>
        </c:scaling>
        <c:delete val="0"/>
        <c:axPos val="l"/>
        <c:majorGridlines/>
        <c:numFmt formatCode="0%" sourceLinked="0"/>
        <c:majorTickMark val="out"/>
        <c:minorTickMark val="none"/>
        <c:tickLblPos val="nextTo"/>
        <c:txPr>
          <a:bodyPr/>
          <a:lstStyle/>
          <a:p>
            <a:pPr>
              <a:defRPr sz="1400"/>
            </a:pPr>
            <a:endParaRPr lang="en-US"/>
          </a:p>
        </c:txPr>
        <c:crossAx val="1306718992"/>
        <c:crosses val="autoZero"/>
        <c:crossBetween val="between"/>
        <c:majorUnit val="5.000000000000001E-2"/>
        <c:minorUnit val="0.01"/>
      </c:valAx>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6279588308138041"/>
          <c:y val="0.44923502445196917"/>
          <c:w val="0.28603133250776885"/>
          <c:h val="0.2180216083118654"/>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95398428731813E-2"/>
          <c:y val="4.0284360189573459E-2"/>
          <c:w val="0.93153759820424931"/>
          <c:h val="0.84123222748815163"/>
        </c:manualLayout>
      </c:layout>
      <c:barChart>
        <c:barDir val="col"/>
        <c:grouping val="clustered"/>
        <c:varyColors val="0"/>
        <c:ser>
          <c:idx val="1"/>
          <c:order val="0"/>
          <c:tx>
            <c:strRef>
              <c:f>Sheet1!$A$2</c:f>
              <c:strCache>
                <c:ptCount val="1"/>
                <c:pt idx="0">
                  <c:v>Employment Change</c:v>
                </c:pt>
              </c:strCache>
            </c:strRef>
          </c:tx>
          <c:spPr>
            <a:solidFill>
              <a:schemeClr val="accent1">
                <a:lumMod val="50000"/>
              </a:schemeClr>
            </a:solidFill>
            <a:ln w="24820">
              <a:noFill/>
            </a:ln>
          </c:spPr>
          <c:invertIfNegative val="0"/>
          <c:dLbls>
            <c:spPr>
              <a:noFill/>
              <a:ln w="24820">
                <a:noFill/>
              </a:ln>
            </c:spPr>
            <c:txPr>
              <a:bodyPr rot="-5400000" vert="horz"/>
              <a:lstStyle/>
              <a:p>
                <a:pPr algn="ctr">
                  <a:defRPr sz="1368"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Sheet1!$B$1:$AQ$1</c:f>
              <c:strCache>
                <c:ptCount val="42"/>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strCache>
            </c:strRef>
          </c:cat>
          <c:val>
            <c:numRef>
              <c:f>Sheet1!$B$2:$AQ$2</c:f>
              <c:numCache>
                <c:formatCode>General</c:formatCode>
                <c:ptCount val="42"/>
                <c:pt idx="0">
                  <c:v>91</c:v>
                </c:pt>
                <c:pt idx="1">
                  <c:v>632</c:v>
                </c:pt>
                <c:pt idx="2">
                  <c:v>-154</c:v>
                </c:pt>
                <c:pt idx="3">
                  <c:v>465</c:v>
                </c:pt>
                <c:pt idx="4">
                  <c:v>466</c:v>
                </c:pt>
                <c:pt idx="5">
                  <c:v>651</c:v>
                </c:pt>
                <c:pt idx="6">
                  <c:v>419</c:v>
                </c:pt>
                <c:pt idx="7">
                  <c:v>538</c:v>
                </c:pt>
                <c:pt idx="8">
                  <c:v>856</c:v>
                </c:pt>
                <c:pt idx="9">
                  <c:v>255</c:v>
                </c:pt>
                <c:pt idx="10">
                  <c:v>511</c:v>
                </c:pt>
                <c:pt idx="11">
                  <c:v>554</c:v>
                </c:pt>
                <c:pt idx="12">
                  <c:v>608</c:v>
                </c:pt>
                <c:pt idx="13">
                  <c:v>594</c:v>
                </c:pt>
                <c:pt idx="14">
                  <c:v>541</c:v>
                </c:pt>
                <c:pt idx="15">
                  <c:v>558</c:v>
                </c:pt>
                <c:pt idx="16">
                  <c:v>595</c:v>
                </c:pt>
                <c:pt idx="17">
                  <c:v>869</c:v>
                </c:pt>
                <c:pt idx="18">
                  <c:v>729</c:v>
                </c:pt>
                <c:pt idx="19">
                  <c:v>811</c:v>
                </c:pt>
                <c:pt idx="20">
                  <c:v>533</c:v>
                </c:pt>
                <c:pt idx="21">
                  <c:v>789</c:v>
                </c:pt>
                <c:pt idx="22">
                  <c:v>582</c:v>
                </c:pt>
                <c:pt idx="23">
                  <c:v>816</c:v>
                </c:pt>
                <c:pt idx="24">
                  <c:v>565</c:v>
                </c:pt>
                <c:pt idx="25">
                  <c:v>496</c:v>
                </c:pt>
                <c:pt idx="26">
                  <c:v>758</c:v>
                </c:pt>
                <c:pt idx="27">
                  <c:v>526</c:v>
                </c:pt>
                <c:pt idx="28">
                  <c:v>502</c:v>
                </c:pt>
                <c:pt idx="29">
                  <c:v>568</c:v>
                </c:pt>
                <c:pt idx="30">
                  <c:v>417</c:v>
                </c:pt>
                <c:pt idx="31">
                  <c:v>622</c:v>
                </c:pt>
                <c:pt idx="32">
                  <c:v>417</c:v>
                </c:pt>
                <c:pt idx="33">
                  <c:v>477</c:v>
                </c:pt>
                <c:pt idx="34">
                  <c:v>460</c:v>
                </c:pt>
                <c:pt idx="35">
                  <c:v>517</c:v>
                </c:pt>
                <c:pt idx="36">
                  <c:v>417</c:v>
                </c:pt>
                <c:pt idx="37">
                  <c:v>477</c:v>
                </c:pt>
                <c:pt idx="38">
                  <c:v>609</c:v>
                </c:pt>
                <c:pt idx="39">
                  <c:v>630</c:v>
                </c:pt>
                <c:pt idx="40">
                  <c:v>-908</c:v>
                </c:pt>
                <c:pt idx="41">
                  <c:v>-13281</c:v>
                </c:pt>
              </c:numCache>
            </c:numRef>
          </c:val>
          <c:extLst>
            <c:ext xmlns:c16="http://schemas.microsoft.com/office/drawing/2014/chart" uri="{C3380CC4-5D6E-409C-BE32-E72D297353CC}">
              <c16:uniqueId val="{00000000-4CDC-4FB1-9A8A-DB14A80B3EF7}"/>
            </c:ext>
          </c:extLst>
        </c:ser>
        <c:dLbls>
          <c:showLegendKey val="0"/>
          <c:showVal val="0"/>
          <c:showCatName val="0"/>
          <c:showSerName val="0"/>
          <c:showPercent val="0"/>
          <c:showBubbleSize val="0"/>
        </c:dLbls>
        <c:gapWidth val="60"/>
        <c:axId val="458112400"/>
        <c:axId val="554647304"/>
      </c:barChart>
      <c:catAx>
        <c:axId val="458112400"/>
        <c:scaling>
          <c:orientation val="minMax"/>
        </c:scaling>
        <c:delete val="0"/>
        <c:axPos val="b"/>
        <c:numFmt formatCode="General" sourceLinked="1"/>
        <c:majorTickMark val="out"/>
        <c:minorTickMark val="none"/>
        <c:tickLblPos val="low"/>
        <c:spPr>
          <a:ln w="3102">
            <a:solidFill>
              <a:schemeClr val="tx1"/>
            </a:solidFill>
            <a:prstDash val="solid"/>
          </a:ln>
        </c:spPr>
        <c:txPr>
          <a:bodyPr rot="-5400000" vert="horz"/>
          <a:lstStyle/>
          <a:p>
            <a:pPr>
              <a:defRPr sz="977" b="0" i="0" u="none" strike="noStrike" baseline="0">
                <a:solidFill>
                  <a:schemeClr val="tx1"/>
                </a:solidFill>
                <a:latin typeface="Arial"/>
                <a:ea typeface="Arial"/>
                <a:cs typeface="Arial"/>
              </a:defRPr>
            </a:pPr>
            <a:endParaRPr lang="en-US"/>
          </a:p>
        </c:txPr>
        <c:crossAx val="554647304"/>
        <c:crosses val="autoZero"/>
        <c:auto val="0"/>
        <c:lblAlgn val="ctr"/>
        <c:lblOffset val="0"/>
        <c:tickLblSkip val="2"/>
        <c:tickMarkSkip val="1"/>
        <c:noMultiLvlLbl val="0"/>
      </c:catAx>
      <c:valAx>
        <c:axId val="554647304"/>
        <c:scaling>
          <c:orientation val="minMax"/>
          <c:max val="3000"/>
        </c:scaling>
        <c:delete val="0"/>
        <c:axPos val="l"/>
        <c:numFmt formatCode="#,##0_);[Red]\(#,##0\)" sourceLinked="0"/>
        <c:majorTickMark val="out"/>
        <c:minorTickMark val="none"/>
        <c:tickLblPos val="nextTo"/>
        <c:spPr>
          <a:ln w="3102">
            <a:solidFill>
              <a:schemeClr val="tx1"/>
            </a:solidFill>
            <a:prstDash val="solid"/>
          </a:ln>
        </c:spPr>
        <c:txPr>
          <a:bodyPr rot="0" vert="horz"/>
          <a:lstStyle/>
          <a:p>
            <a:pPr>
              <a:defRPr sz="1368" b="0" i="0" u="none" strike="noStrike" baseline="0">
                <a:solidFill>
                  <a:schemeClr val="tx1"/>
                </a:solidFill>
                <a:latin typeface="Arial"/>
                <a:ea typeface="Arial"/>
                <a:cs typeface="Arial"/>
              </a:defRPr>
            </a:pPr>
            <a:endParaRPr lang="en-US"/>
          </a:p>
        </c:txPr>
        <c:crossAx val="458112400"/>
        <c:crosses val="autoZero"/>
        <c:crossBetween val="between"/>
        <c:majorUnit val="3000"/>
      </c:valAx>
      <c:spPr>
        <a:noFill/>
        <a:ln w="24984">
          <a:noFill/>
        </a:ln>
      </c:spPr>
    </c:plotArea>
    <c:plotVisOnly val="1"/>
    <c:dispBlanksAs val="gap"/>
    <c:showDLblsOverMax val="0"/>
  </c:chart>
  <c:spPr>
    <a:noFill/>
    <a:ln>
      <a:noFill/>
    </a:ln>
  </c:spPr>
  <c:txPr>
    <a:bodyPr/>
    <a:lstStyle/>
    <a:p>
      <a:pPr>
        <a:defRPr sz="1368" b="0"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28E-2"/>
          <c:y val="2.5101519739491509E-2"/>
          <c:w val="0.896346815963594"/>
          <c:h val="0.74636486919563505"/>
        </c:manualLayout>
      </c:layout>
      <c:barChart>
        <c:barDir val="col"/>
        <c:grouping val="clustered"/>
        <c:varyColors val="0"/>
        <c:ser>
          <c:idx val="2"/>
          <c:order val="0"/>
          <c:tx>
            <c:strRef>
              <c:f>Sheet1!$A$2</c:f>
              <c:strCache>
                <c:ptCount val="1"/>
                <c:pt idx="0">
                  <c:v>Portfolio Yield</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Sheet1!$B$1:$Y$1</c:f>
              <c:strCache>
                <c:ptCount val="24"/>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8">
                  <c:v>19:Q1</c:v>
                </c:pt>
                <c:pt idx="19">
                  <c:v>19:Q2</c:v>
                </c:pt>
                <c:pt idx="20">
                  <c:v>19:Q3</c:v>
                </c:pt>
                <c:pt idx="21">
                  <c:v>19:Q4</c:v>
                </c:pt>
                <c:pt idx="22">
                  <c:v>20:Q1</c:v>
                </c:pt>
                <c:pt idx="23">
                  <c:v>20:Q2</c:v>
                </c:pt>
              </c:strCache>
            </c:strRef>
          </c:cat>
          <c:val>
            <c:numRef>
              <c:f>Sheet1!$B$2:$Y$2</c:f>
              <c:numCache>
                <c:formatCode>0.00</c:formatCode>
                <c:ptCount val="24"/>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3.64</c:v>
                </c:pt>
                <c:pt idx="13">
                  <c:v>3.18</c:v>
                </c:pt>
                <c:pt idx="14">
                  <c:v>3.04</c:v>
                </c:pt>
                <c:pt idx="15">
                  <c:v>3.03</c:v>
                </c:pt>
                <c:pt idx="16">
                  <c:v>3.35</c:v>
                </c:pt>
                <c:pt idx="18">
                  <c:v>3.19</c:v>
                </c:pt>
                <c:pt idx="19">
                  <c:v>3.25</c:v>
                </c:pt>
                <c:pt idx="20">
                  <c:v>3.3</c:v>
                </c:pt>
                <c:pt idx="21">
                  <c:v>3.14</c:v>
                </c:pt>
                <c:pt idx="22">
                  <c:v>3.02</c:v>
                </c:pt>
                <c:pt idx="23">
                  <c:v>2.86</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5466146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Bottom 10 Avg.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2020:Q3</c:v>
                </c:pt>
                <c:pt idx="1">
                  <c:v>2020:Q4</c:v>
                </c:pt>
                <c:pt idx="2">
                  <c:v>2021:Q1</c:v>
                </c:pt>
                <c:pt idx="3">
                  <c:v>2021:Q2</c:v>
                </c:pt>
                <c:pt idx="4">
                  <c:v>2021:Q3</c:v>
                </c:pt>
                <c:pt idx="5">
                  <c:v>2021:Q4</c:v>
                </c:pt>
              </c:strCache>
            </c:strRef>
          </c:cat>
          <c:val>
            <c:numRef>
              <c:f>Sheet1!$B$2:$B$7</c:f>
              <c:numCache>
                <c:formatCode>General</c:formatCode>
                <c:ptCount val="6"/>
                <c:pt idx="0">
                  <c:v>0.6</c:v>
                </c:pt>
                <c:pt idx="1">
                  <c:v>0.6</c:v>
                </c:pt>
                <c:pt idx="2">
                  <c:v>0.7</c:v>
                </c:pt>
                <c:pt idx="3">
                  <c:v>0.7</c:v>
                </c:pt>
                <c:pt idx="4">
                  <c:v>0.8</c:v>
                </c:pt>
                <c:pt idx="5">
                  <c:v>0.8</c:v>
                </c:pt>
              </c:numCache>
            </c:numRef>
          </c:val>
          <c:smooth val="0"/>
          <c:extLst>
            <c:ext xmlns:c16="http://schemas.microsoft.com/office/drawing/2014/chart" uri="{C3380CC4-5D6E-409C-BE32-E72D297353CC}">
              <c16:uniqueId val="{00000000-EE06-4A59-ABC4-C171C8E61CE0}"/>
            </c:ext>
          </c:extLst>
        </c:ser>
        <c:ser>
          <c:idx val="1"/>
          <c:order val="1"/>
          <c:tx>
            <c:strRef>
              <c:f>Sheet1!$C$1</c:f>
              <c:strCache>
                <c:ptCount val="1"/>
                <c:pt idx="0">
                  <c:v>Median</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2020:Q3</c:v>
                </c:pt>
                <c:pt idx="1">
                  <c:v>2020:Q4</c:v>
                </c:pt>
                <c:pt idx="2">
                  <c:v>2021:Q1</c:v>
                </c:pt>
                <c:pt idx="3">
                  <c:v>2021:Q2</c:v>
                </c:pt>
                <c:pt idx="4">
                  <c:v>2021:Q3</c:v>
                </c:pt>
                <c:pt idx="5">
                  <c:v>2021:Q4</c:v>
                </c:pt>
              </c:strCache>
            </c:strRef>
          </c:cat>
          <c:val>
            <c:numRef>
              <c:f>Sheet1!$C$2:$C$7</c:f>
              <c:numCache>
                <c:formatCode>General</c:formatCode>
                <c:ptCount val="6"/>
                <c:pt idx="0">
                  <c:v>0.7</c:v>
                </c:pt>
                <c:pt idx="1">
                  <c:v>0.8</c:v>
                </c:pt>
                <c:pt idx="2">
                  <c:v>0.9</c:v>
                </c:pt>
                <c:pt idx="3">
                  <c:v>0.9</c:v>
                </c:pt>
                <c:pt idx="4">
                  <c:v>1</c:v>
                </c:pt>
                <c:pt idx="5">
                  <c:v>1.1000000000000001</c:v>
                </c:pt>
              </c:numCache>
            </c:numRef>
          </c:val>
          <c:smooth val="0"/>
          <c:extLst>
            <c:ext xmlns:c16="http://schemas.microsoft.com/office/drawing/2014/chart" uri="{C3380CC4-5D6E-409C-BE32-E72D297353CC}">
              <c16:uniqueId val="{00000002-EE06-4A59-ABC4-C171C8E61CE0}"/>
            </c:ext>
          </c:extLst>
        </c:ser>
        <c:ser>
          <c:idx val="2"/>
          <c:order val="2"/>
          <c:tx>
            <c:strRef>
              <c:f>Sheet1!$D$1</c:f>
              <c:strCache>
                <c:ptCount val="1"/>
                <c:pt idx="0">
                  <c:v>Top 10 Avg.</c:v>
                </c:pt>
              </c:strCache>
            </c:strRef>
          </c:tx>
          <c:spPr>
            <a:ln w="28575" cap="rnd">
              <a:solidFill>
                <a:srgbClr val="00B050"/>
              </a:solidFill>
              <a:round/>
            </a:ln>
            <a:effectLst/>
          </c:spPr>
          <c:marker>
            <c:symbol val="none"/>
          </c:marker>
          <c:dLbls>
            <c:dLbl>
              <c:idx val="5"/>
              <c:layout>
                <c:manualLayout>
                  <c:x val="-3.2632398753894197E-2"/>
                  <c:y val="-4.6946429619148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D9-4831-BB0F-51C23394672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2020:Q3</c:v>
                </c:pt>
                <c:pt idx="1">
                  <c:v>2020:Q4</c:v>
                </c:pt>
                <c:pt idx="2">
                  <c:v>2021:Q1</c:v>
                </c:pt>
                <c:pt idx="3">
                  <c:v>2021:Q2</c:v>
                </c:pt>
                <c:pt idx="4">
                  <c:v>2021:Q3</c:v>
                </c:pt>
                <c:pt idx="5">
                  <c:v>2021:Q4</c:v>
                </c:pt>
              </c:strCache>
            </c:strRef>
          </c:cat>
          <c:val>
            <c:numRef>
              <c:f>Sheet1!$D$2:$D$7</c:f>
              <c:numCache>
                <c:formatCode>General</c:formatCode>
                <c:ptCount val="6"/>
                <c:pt idx="0">
                  <c:v>0.9</c:v>
                </c:pt>
                <c:pt idx="1">
                  <c:v>1</c:v>
                </c:pt>
                <c:pt idx="2">
                  <c:v>1.1000000000000001</c:v>
                </c:pt>
                <c:pt idx="3">
                  <c:v>1.2</c:v>
                </c:pt>
                <c:pt idx="4">
                  <c:v>1.3</c:v>
                </c:pt>
                <c:pt idx="5">
                  <c:v>1.5</c:v>
                </c:pt>
              </c:numCache>
            </c:numRef>
          </c:val>
          <c:smooth val="0"/>
          <c:extLst>
            <c:ext xmlns:c16="http://schemas.microsoft.com/office/drawing/2014/chart" uri="{C3380CC4-5D6E-409C-BE32-E72D297353CC}">
              <c16:uniqueId val="{00000003-EE06-4A59-ABC4-C171C8E61CE0}"/>
            </c:ext>
          </c:extLst>
        </c:ser>
        <c:dLbls>
          <c:showLegendKey val="0"/>
          <c:showVal val="0"/>
          <c:showCatName val="0"/>
          <c:showSerName val="0"/>
          <c:showPercent val="0"/>
          <c:showBubbleSize val="0"/>
        </c:dLbls>
        <c:smooth val="0"/>
        <c:axId val="458108872"/>
        <c:axId val="458111224"/>
      </c:lineChart>
      <c:catAx>
        <c:axId val="45810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11224"/>
        <c:crosses val="autoZero"/>
        <c:auto val="1"/>
        <c:lblAlgn val="ctr"/>
        <c:lblOffset val="100"/>
        <c:noMultiLvlLbl val="0"/>
      </c:catAx>
      <c:valAx>
        <c:axId val="458111224"/>
        <c:scaling>
          <c:orientation val="minMax"/>
          <c:max val="1.7500000000000002"/>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108872"/>
        <c:crosses val="autoZero"/>
        <c:crossBetween val="between"/>
        <c:majorUnit val="0.25"/>
      </c:valAx>
      <c:spPr>
        <a:noFill/>
        <a:ln>
          <a:noFill/>
        </a:ln>
        <a:effectLst/>
      </c:spPr>
    </c:plotArea>
    <c:legend>
      <c:legendPos val="t"/>
      <c:layout>
        <c:manualLayout>
          <c:xMode val="edge"/>
          <c:yMode val="edge"/>
          <c:x val="0.30213150342188527"/>
          <c:y val="2.1835548660068864E-2"/>
          <c:w val="0.64374947874506339"/>
          <c:h val="5.56928993417742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432860298107"/>
          <c:y val="3.4766292941986833E-2"/>
          <c:w val="0.87717749873884598"/>
          <c:h val="0.83679604162953203"/>
        </c:manualLayout>
      </c:layout>
      <c:barChart>
        <c:barDir val="col"/>
        <c:grouping val="clustered"/>
        <c:varyColors val="0"/>
        <c:ser>
          <c:idx val="0"/>
          <c:order val="0"/>
          <c:tx>
            <c:strRef>
              <c:f>Sheet1!$A$2</c:f>
              <c:strCache>
                <c:ptCount val="1"/>
              </c:strCache>
            </c:strRef>
          </c:tx>
          <c:invertIfNegative val="0"/>
          <c:dPt>
            <c:idx val="16"/>
            <c:invertIfNegative val="0"/>
            <c:bubble3D val="0"/>
            <c:extLst>
              <c:ext xmlns:c16="http://schemas.microsoft.com/office/drawing/2014/chart" uri="{C3380CC4-5D6E-409C-BE32-E72D297353CC}">
                <c16:uniqueId val="{00000003-AFFB-4A8B-8A2F-0E1ECFEFC1D7}"/>
              </c:ext>
            </c:extLst>
          </c:dPt>
          <c:dPt>
            <c:idx val="17"/>
            <c:invertIfNegative val="0"/>
            <c:bubble3D val="0"/>
            <c:extLst>
              <c:ext xmlns:c16="http://schemas.microsoft.com/office/drawing/2014/chart" uri="{C3380CC4-5D6E-409C-BE32-E72D297353CC}">
                <c16:uniqueId val="{00000001-AFFB-4A8B-8A2F-0E1ECFEFC1D7}"/>
              </c:ext>
            </c:extLst>
          </c:dPt>
          <c:dPt>
            <c:idx val="36"/>
            <c:invertIfNegative val="0"/>
            <c:bubble3D val="0"/>
            <c:spPr>
              <a:ln>
                <a:solidFill>
                  <a:schemeClr val="accent6"/>
                </a:solidFill>
              </a:ln>
            </c:spPr>
            <c:extLst>
              <c:ext xmlns:c16="http://schemas.microsoft.com/office/drawing/2014/chart" uri="{C3380CC4-5D6E-409C-BE32-E72D297353CC}">
                <c16:uniqueId val="{00000003-A171-4298-8DB5-CF288B9252B6}"/>
              </c:ext>
            </c:extLst>
          </c:dPt>
          <c:dPt>
            <c:idx val="37"/>
            <c:invertIfNegative val="0"/>
            <c:bubble3D val="0"/>
            <c:spPr>
              <a:ln>
                <a:solidFill>
                  <a:schemeClr val="accent6"/>
                </a:solidFill>
              </a:ln>
            </c:spPr>
            <c:extLst>
              <c:ext xmlns:c16="http://schemas.microsoft.com/office/drawing/2014/chart" uri="{C3380CC4-5D6E-409C-BE32-E72D297353CC}">
                <c16:uniqueId val="{00000005-A171-4298-8DB5-CF288B9252B6}"/>
              </c:ext>
            </c:extLst>
          </c:dPt>
          <c:dPt>
            <c:idx val="38"/>
            <c:invertIfNegative val="0"/>
            <c:bubble3D val="0"/>
            <c:spPr>
              <a:ln>
                <a:solidFill>
                  <a:schemeClr val="accent6"/>
                </a:solidFill>
              </a:ln>
            </c:spPr>
            <c:extLst>
              <c:ext xmlns:c16="http://schemas.microsoft.com/office/drawing/2014/chart" uri="{C3380CC4-5D6E-409C-BE32-E72D297353CC}">
                <c16:uniqueId val="{00000007-A171-4298-8DB5-CF288B9252B6}"/>
              </c:ext>
            </c:extLst>
          </c:dPt>
          <c:dLbls>
            <c:dLbl>
              <c:idx val="1"/>
              <c:layout>
                <c:manualLayout>
                  <c:x val="1.499687309291732E-3"/>
                  <c:y val="5.68782867364324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19-4CDA-9138-964190BD6DA4}"/>
                </c:ext>
              </c:extLst>
            </c:dLbl>
            <c:dLbl>
              <c:idx val="10"/>
              <c:layout>
                <c:manualLayout>
                  <c:x val="-1.1344524585020048E-16"/>
                  <c:y val="-5.6878286736431437E-3"/>
                </c:manualLayout>
              </c:layout>
              <c:spPr>
                <a:noFill/>
                <a:ln>
                  <a:noFill/>
                </a:ln>
                <a:effectLst/>
              </c:spPr>
              <c:txPr>
                <a:bodyPr wrap="square" lIns="38100" tIns="19050" rIns="38100" bIns="19050" anchor="ctr">
                  <a:noAutofit/>
                </a:bodyPr>
                <a:lstStyle/>
                <a:p>
                  <a:pPr>
                    <a:defRPr sz="11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780928511913415E-2"/>
                      <c:h val="3.3131602023971279E-2"/>
                    </c:manualLayout>
                  </c15:layout>
                </c:ext>
                <c:ext xmlns:c16="http://schemas.microsoft.com/office/drawing/2014/chart" uri="{C3380CC4-5D6E-409C-BE32-E72D297353CC}">
                  <c16:uniqueId val="{00000008-EDEC-460F-8A62-C74862BB6259}"/>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Sheet1!$B$1:$AL$1</c:f>
              <c:strCache>
                <c:ptCount val="12"/>
                <c:pt idx="0">
                  <c:v>08</c:v>
                </c:pt>
                <c:pt idx="1">
                  <c:v>09</c:v>
                </c:pt>
                <c:pt idx="2">
                  <c:v>10</c:v>
                </c:pt>
                <c:pt idx="3">
                  <c:v>11</c:v>
                </c:pt>
                <c:pt idx="4">
                  <c:v>12</c:v>
                </c:pt>
                <c:pt idx="5">
                  <c:v>13</c:v>
                </c:pt>
                <c:pt idx="6">
                  <c:v>14</c:v>
                </c:pt>
                <c:pt idx="7">
                  <c:v>15</c:v>
                </c:pt>
                <c:pt idx="8">
                  <c:v>16</c:v>
                </c:pt>
                <c:pt idx="9">
                  <c:v>17</c:v>
                </c:pt>
                <c:pt idx="10">
                  <c:v>18</c:v>
                </c:pt>
                <c:pt idx="11">
                  <c:v>19</c:v>
                </c:pt>
              </c:strCache>
            </c:strRef>
          </c:cat>
          <c:val>
            <c:numRef>
              <c:f>Sheet1!$B$2:$AL$2</c:f>
              <c:numCache>
                <c:formatCode>0.0%</c:formatCode>
                <c:ptCount val="12"/>
                <c:pt idx="0">
                  <c:v>-0.02</c:v>
                </c:pt>
                <c:pt idx="1">
                  <c:v>-4.2000000000000003E-2</c:v>
                </c:pt>
                <c:pt idx="2">
                  <c:v>8.9999999999999993E-3</c:v>
                </c:pt>
                <c:pt idx="3">
                  <c:v>3.3000000000000002E-2</c:v>
                </c:pt>
                <c:pt idx="4">
                  <c:v>4.2999999999999997E-2</c:v>
                </c:pt>
                <c:pt idx="5">
                  <c:v>4.5999999999999999E-2</c:v>
                </c:pt>
                <c:pt idx="6">
                  <c:v>4.1000000000000002E-2</c:v>
                </c:pt>
                <c:pt idx="7">
                  <c:v>3.4000000000000002E-2</c:v>
                </c:pt>
                <c:pt idx="8">
                  <c:v>2.7E-2</c:v>
                </c:pt>
                <c:pt idx="9">
                  <c:v>4.5999999999999999E-2</c:v>
                </c:pt>
                <c:pt idx="10">
                  <c:v>0.108</c:v>
                </c:pt>
                <c:pt idx="11">
                  <c:v>3.5999999999999997E-2</c:v>
                </c:pt>
              </c:numCache>
            </c:numRef>
          </c:val>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gapWidth val="150"/>
        <c:axId val="327966528"/>
        <c:axId val="327954376"/>
      </c:bar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noMultiLvlLbl val="0"/>
      </c:catAx>
      <c:valAx>
        <c:axId val="327954376"/>
        <c:scaling>
          <c:orientation val="minMax"/>
          <c:max val="0.11000000000000001"/>
          <c:min val="-5.000000000000001E-2"/>
        </c:scaling>
        <c:delete val="0"/>
        <c:axPos val="l"/>
        <c:majorGridlines>
          <c:spPr>
            <a:effectLst>
              <a:outerShdw dist="50800" dir="5400000" sx="1000" sy="1000" algn="ctr" rotWithShape="0">
                <a:srgbClr val="000000"/>
              </a:outerShdw>
            </a:effectLst>
          </c:spPr>
        </c:majorGridlines>
        <c:numFmt formatCode="0%" sourceLinked="0"/>
        <c:majorTickMark val="out"/>
        <c:minorTickMark val="none"/>
        <c:tickLblPos val="nextTo"/>
        <c:txPr>
          <a:bodyPr/>
          <a:lstStyle/>
          <a:p>
            <a:pPr>
              <a:defRPr sz="1400"/>
            </a:pPr>
            <a:endParaRPr lang="en-US"/>
          </a:p>
        </c:txPr>
        <c:crossAx val="327966528"/>
        <c:crosses val="autoZero"/>
        <c:crossBetween val="between"/>
        <c:maj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2.864626132259783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dLbl>
              <c:idx val="3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D8-42B2-B231-D40972C0E328}"/>
                </c:ext>
              </c:extLst>
            </c:dLbl>
            <c:dLbl>
              <c:idx val="4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D7-4FE3-ACE8-DAADF0129CD8}"/>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Sheet1!$A$5:$A$45</c:f>
              <c:strCache>
                <c:ptCount val="41"/>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pt idx="39">
                  <c:v>19</c:v>
                </c:pt>
                <c:pt idx="40">
                  <c:v>20*</c:v>
                </c:pt>
              </c:strCache>
            </c:strRef>
          </c:cat>
          <c:val>
            <c:numRef>
              <c:f>Sheet1!$B$5:$B$45</c:f>
              <c:numCache>
                <c:formatCode>"$"#,##0.0</c:formatCode>
                <c:ptCount val="41"/>
                <c:pt idx="0">
                  <c:v>3.48</c:v>
                </c:pt>
                <c:pt idx="1">
                  <c:v>1.95</c:v>
                </c:pt>
                <c:pt idx="2">
                  <c:v>3.99</c:v>
                </c:pt>
                <c:pt idx="3">
                  <c:v>5.73</c:v>
                </c:pt>
                <c:pt idx="4">
                  <c:v>3.78</c:v>
                </c:pt>
                <c:pt idx="5">
                  <c:v>6.65</c:v>
                </c:pt>
                <c:pt idx="6">
                  <c:v>2.0499999999999998</c:v>
                </c:pt>
                <c:pt idx="7">
                  <c:v>2.0499999999999998</c:v>
                </c:pt>
                <c:pt idx="8">
                  <c:v>2.97</c:v>
                </c:pt>
                <c:pt idx="9">
                  <c:v>15.34</c:v>
                </c:pt>
                <c:pt idx="10">
                  <c:v>5.32</c:v>
                </c:pt>
                <c:pt idx="11">
                  <c:v>8.8000000000000007</c:v>
                </c:pt>
                <c:pt idx="12">
                  <c:v>41.32</c:v>
                </c:pt>
                <c:pt idx="13">
                  <c:v>9.7200000000000006</c:v>
                </c:pt>
                <c:pt idx="14">
                  <c:v>28.84</c:v>
                </c:pt>
                <c:pt idx="15">
                  <c:v>13.81</c:v>
                </c:pt>
                <c:pt idx="16">
                  <c:v>11.97</c:v>
                </c:pt>
                <c:pt idx="17">
                  <c:v>4.1900000000000004</c:v>
                </c:pt>
                <c:pt idx="18">
                  <c:v>15.75</c:v>
                </c:pt>
                <c:pt idx="19">
                  <c:v>12.58</c:v>
                </c:pt>
                <c:pt idx="20">
                  <c:v>6.65</c:v>
                </c:pt>
                <c:pt idx="21">
                  <c:v>37.950000000000003</c:v>
                </c:pt>
                <c:pt idx="22">
                  <c:v>8.2899999999999991</c:v>
                </c:pt>
                <c:pt idx="23">
                  <c:v>17.8</c:v>
                </c:pt>
                <c:pt idx="24">
                  <c:v>36.82</c:v>
                </c:pt>
                <c:pt idx="25">
                  <c:v>80.400000000000006</c:v>
                </c:pt>
                <c:pt idx="26">
                  <c:v>11.56</c:v>
                </c:pt>
                <c:pt idx="27">
                  <c:v>8.18</c:v>
                </c:pt>
                <c:pt idx="28">
                  <c:v>32.020000000000003</c:v>
                </c:pt>
                <c:pt idx="29">
                  <c:v>12.23</c:v>
                </c:pt>
                <c:pt idx="30">
                  <c:v>16.7</c:v>
                </c:pt>
                <c:pt idx="31">
                  <c:v>38.5</c:v>
                </c:pt>
                <c:pt idx="32">
                  <c:v>39.299999999999997</c:v>
                </c:pt>
                <c:pt idx="33">
                  <c:v>14.2</c:v>
                </c:pt>
                <c:pt idx="34">
                  <c:v>16.8</c:v>
                </c:pt>
                <c:pt idx="35">
                  <c:v>16.399999999999999</c:v>
                </c:pt>
                <c:pt idx="36">
                  <c:v>23</c:v>
                </c:pt>
                <c:pt idx="37">
                  <c:v>111</c:v>
                </c:pt>
                <c:pt idx="38">
                  <c:v>50.9</c:v>
                </c:pt>
                <c:pt idx="39">
                  <c:v>24.2</c:v>
                </c:pt>
                <c:pt idx="40">
                  <c:v>8</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03126992"/>
        <c:axId val="1303443920"/>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4211418491086245"/>
                  <c:y val="-0.22270664851104138"/>
                </c:manualLayout>
              </c:layout>
              <c:tx>
                <c:rich>
                  <a:bodyPr wrap="square" lIns="38100" tIns="19050" rIns="38100" bIns="19050" anchor="ctr">
                    <a:noAutofit/>
                  </a:bodyPr>
                  <a:lstStyle/>
                  <a:p>
                    <a:pPr>
                      <a:defRPr sz="1400" b="1"/>
                    </a:pPr>
                    <a:r>
                      <a:rPr lang="en-US" dirty="0"/>
                      <a:t>2000s: $</a:t>
                    </a:r>
                    <a:fld id="{0BFF2094-A064-4D60-AEED-4ED1FDC3B945}" type="VALUE">
                      <a:rPr lang="en-US" smtClean="0"/>
                      <a:pPr>
                        <a:defRPr sz="1400" b="1"/>
                      </a:pPr>
                      <a:t>[VALUE]</a:t>
                    </a:fld>
                    <a:r>
                      <a:rPr lang="en-US" dirty="0"/>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6108308605341246"/>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Sheet1!$A$2:$A$47</c:f>
              <c:strCache>
                <c:ptCount val="44"/>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pt idx="43">
                  <c:v>20*</c:v>
                </c:pt>
              </c:strCache>
            </c:strRef>
          </c:cat>
          <c:val>
            <c:numRef>
              <c:f>Sheet1!$D$5:$D$45</c:f>
              <c:numCache>
                <c:formatCode>"$"#,##0.0</c:formatCode>
                <c:ptCount val="41"/>
                <c:pt idx="0">
                  <c:v>4.7989999999999995</c:v>
                </c:pt>
                <c:pt idx="1">
                  <c:v>4.7989999999999995</c:v>
                </c:pt>
                <c:pt idx="2">
                  <c:v>4.7989999999999995</c:v>
                </c:pt>
                <c:pt idx="3">
                  <c:v>4.7989999999999995</c:v>
                </c:pt>
                <c:pt idx="4">
                  <c:v>4.7989999999999995</c:v>
                </c:pt>
                <c:pt idx="5">
                  <c:v>4.7989999999999995</c:v>
                </c:pt>
                <c:pt idx="6">
                  <c:v>4.7989999999999995</c:v>
                </c:pt>
                <c:pt idx="7">
                  <c:v>4.7989999999999995</c:v>
                </c:pt>
                <c:pt idx="8">
                  <c:v>4.7989999999999995</c:v>
                </c:pt>
                <c:pt idx="9">
                  <c:v>4.7989999999999995</c:v>
                </c:pt>
                <c:pt idx="10">
                  <c:v>15.23</c:v>
                </c:pt>
                <c:pt idx="11">
                  <c:v>15.23</c:v>
                </c:pt>
                <c:pt idx="12">
                  <c:v>15.23</c:v>
                </c:pt>
                <c:pt idx="13">
                  <c:v>15.23</c:v>
                </c:pt>
                <c:pt idx="14">
                  <c:v>15.23</c:v>
                </c:pt>
                <c:pt idx="15">
                  <c:v>15.23</c:v>
                </c:pt>
                <c:pt idx="16">
                  <c:v>15.23</c:v>
                </c:pt>
                <c:pt idx="17">
                  <c:v>15.23</c:v>
                </c:pt>
                <c:pt idx="18">
                  <c:v>15.23</c:v>
                </c:pt>
                <c:pt idx="19">
                  <c:v>15.23</c:v>
                </c:pt>
                <c:pt idx="20">
                  <c:v>25.19</c:v>
                </c:pt>
                <c:pt idx="21">
                  <c:v>25.19</c:v>
                </c:pt>
                <c:pt idx="22">
                  <c:v>25.19</c:v>
                </c:pt>
                <c:pt idx="23">
                  <c:v>25.19</c:v>
                </c:pt>
                <c:pt idx="24">
                  <c:v>25.19</c:v>
                </c:pt>
                <c:pt idx="25">
                  <c:v>25.19</c:v>
                </c:pt>
                <c:pt idx="26">
                  <c:v>25.19</c:v>
                </c:pt>
                <c:pt idx="27">
                  <c:v>25.19</c:v>
                </c:pt>
                <c:pt idx="28">
                  <c:v>25.19</c:v>
                </c:pt>
                <c:pt idx="29">
                  <c:v>25.19</c:v>
                </c:pt>
                <c:pt idx="30">
                  <c:v>35.099999999999994</c:v>
                </c:pt>
                <c:pt idx="31">
                  <c:v>35.099999999999994</c:v>
                </c:pt>
                <c:pt idx="32">
                  <c:v>35.099999999999994</c:v>
                </c:pt>
                <c:pt idx="33">
                  <c:v>35.099999999999994</c:v>
                </c:pt>
                <c:pt idx="34">
                  <c:v>35.099999999999994</c:v>
                </c:pt>
                <c:pt idx="35">
                  <c:v>35.099999999999994</c:v>
                </c:pt>
                <c:pt idx="36">
                  <c:v>35.099999999999994</c:v>
                </c:pt>
                <c:pt idx="37">
                  <c:v>35.099999999999994</c:v>
                </c:pt>
                <c:pt idx="38">
                  <c:v>35.099999999999994</c:v>
                </c:pt>
                <c:pt idx="39">
                  <c:v>35.099999999999994</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03126992"/>
        <c:axId val="1303443920"/>
      </c:lineChart>
      <c:catAx>
        <c:axId val="1303126992"/>
        <c:scaling>
          <c:orientation val="minMax"/>
        </c:scaling>
        <c:delete val="0"/>
        <c:axPos val="b"/>
        <c:numFmt formatCode="General" sourceLinked="0"/>
        <c:majorTickMark val="out"/>
        <c:minorTickMark val="none"/>
        <c:tickLblPos val="low"/>
        <c:crossAx val="1303443920"/>
        <c:crosses val="autoZero"/>
        <c:auto val="1"/>
        <c:lblAlgn val="ctr"/>
        <c:lblOffset val="100"/>
        <c:tickLblSkip val="2"/>
        <c:noMultiLvlLbl val="0"/>
      </c:catAx>
      <c:valAx>
        <c:axId val="1303443920"/>
        <c:scaling>
          <c:orientation val="minMax"/>
          <c:max val="115"/>
          <c:min val="0"/>
        </c:scaling>
        <c:delete val="0"/>
        <c:axPos val="l"/>
        <c:title>
          <c:tx>
            <c:rich>
              <a:bodyPr/>
              <a:lstStyle/>
              <a:p>
                <a:pPr>
                  <a:defRPr sz="1600"/>
                </a:pPr>
                <a:r>
                  <a:rPr lang="en-US" sz="1600" dirty="0"/>
                  <a:t>Billions, 2019 $</a:t>
                </a:r>
              </a:p>
            </c:rich>
          </c:tx>
          <c:overlay val="0"/>
        </c:title>
        <c:numFmt formatCode="&quot;$&quot;#,##0" sourceLinked="0"/>
        <c:majorTickMark val="out"/>
        <c:minorTickMark val="none"/>
        <c:tickLblPos val="nextTo"/>
        <c:crossAx val="1303126992"/>
        <c:crosses val="autoZero"/>
        <c:crossBetween val="between"/>
        <c:majorUnit val="10"/>
        <c:minorUnit val="0.01"/>
      </c:valAx>
    </c:plotArea>
    <c:legend>
      <c:legendPos val="r"/>
      <c:legendEntry>
        <c:idx val="0"/>
        <c:delete val="1"/>
      </c:legendEntry>
      <c:layout>
        <c:manualLayout>
          <c:xMode val="edge"/>
          <c:yMode val="edge"/>
          <c:x val="0.13195004556181217"/>
          <c:y val="4.5034870641169851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875E-2"/>
          <c:y val="7.093715077517591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tx2"/>
              </a:solidFill>
            </c:spPr>
            <c:extLst>
              <c:ext xmlns:c16="http://schemas.microsoft.com/office/drawing/2014/chart" uri="{C3380CC4-5D6E-409C-BE32-E72D297353CC}">
                <c16:uniqueId val="{00000015-67FB-430E-A139-D18F8A7DCA95}"/>
              </c:ext>
            </c:extLst>
          </c:dPt>
          <c:dPt>
            <c:idx val="12"/>
            <c:invertIfNegative val="0"/>
            <c:bubble3D val="0"/>
            <c:spPr>
              <a:solidFill>
                <a:srgbClr val="337DBE"/>
              </a:solidFill>
            </c:spPr>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7"/>
            <c:invertIfNegative val="0"/>
            <c:bubble3D val="0"/>
            <c:spPr>
              <a:solidFill>
                <a:srgbClr val="7030A0"/>
              </a:solidFill>
            </c:spPr>
            <c:extLst>
              <c:ext xmlns:c16="http://schemas.microsoft.com/office/drawing/2014/chart" uri="{C3380CC4-5D6E-409C-BE32-E72D297353CC}">
                <c16:uniqueId val="{00000019-EEC2-44ED-A755-F552B9A8D3FD}"/>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Sheet1!$A$1:$U$1</c:f>
              <c:strCache>
                <c:ptCount val="21"/>
                <c:pt idx="0">
                  <c:v>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20Q2</c:v>
                </c:pt>
              </c:strCache>
            </c:strRef>
          </c:cat>
          <c:val>
            <c:numRef>
              <c:f>Sheet1!$A$2:$U$2</c:f>
              <c:numCache>
                <c:formatCode>General</c:formatCode>
                <c:ptCount val="21"/>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103.7</c:v>
                </c:pt>
                <c:pt idx="18" formatCode="0.0">
                  <c:v>99.2</c:v>
                </c:pt>
                <c:pt idx="19" formatCode="0.0">
                  <c:v>99.01</c:v>
                </c:pt>
                <c:pt idx="20" formatCode="0.0">
                  <c:v>97.82</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528501496"/>
        <c:axId val="528512472"/>
      </c:barChart>
      <c:catAx>
        <c:axId val="5285014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28512472"/>
        <c:crossesAt val="100"/>
        <c:auto val="1"/>
        <c:lblAlgn val="ctr"/>
        <c:lblOffset val="20"/>
        <c:tickLblSkip val="1"/>
        <c:tickMarkSkip val="1"/>
        <c:noMultiLvlLbl val="0"/>
      </c:catAx>
      <c:valAx>
        <c:axId val="5285124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528501496"/>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NWP</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1"/>
                </a:solidFill>
              </a:ln>
            </c:spPr>
            <c:extLst>
              <c:ext xmlns:c16="http://schemas.microsoft.com/office/drawing/2014/chart" uri="{C3380CC4-5D6E-409C-BE32-E72D297353CC}">
                <c16:uniqueId val="{00000003-A171-4298-8DB5-CF288B9252B6}"/>
              </c:ext>
            </c:extLst>
          </c:dPt>
          <c:dPt>
            <c:idx val="38"/>
            <c:bubble3D val="0"/>
            <c:spPr>
              <a:ln>
                <a:solidFill>
                  <a:schemeClr val="accent1"/>
                </a:solidFill>
              </a:ln>
            </c:spPr>
            <c:extLst>
              <c:ext xmlns:c16="http://schemas.microsoft.com/office/drawing/2014/chart" uri="{C3380CC4-5D6E-409C-BE32-E72D297353CC}">
                <c16:uniqueId val="{00000005-A171-4298-8DB5-CF288B9252B6}"/>
              </c:ext>
            </c:extLst>
          </c:dPt>
          <c:dPt>
            <c:idx val="39"/>
            <c:bubble3D val="0"/>
            <c:spPr>
              <a:ln>
                <a:solidFill>
                  <a:schemeClr val="accent1"/>
                </a:solidFill>
              </a:ln>
            </c:spPr>
            <c:extLst>
              <c:ext xmlns:c16="http://schemas.microsoft.com/office/drawing/2014/chart" uri="{C3380CC4-5D6E-409C-BE32-E72D297353CC}">
                <c16:uniqueId val="{00000007-A171-4298-8DB5-CF288B9252B6}"/>
              </c:ext>
            </c:extLst>
          </c:dPt>
          <c:cat>
            <c:strRef>
              <c:f>Sheet1!$B$1:$BY$1</c:f>
              <c:strCache>
                <c:ptCount val="51"/>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pt idx="47">
                  <c:v>18</c:v>
                </c:pt>
                <c:pt idx="48">
                  <c:v>19</c:v>
                </c:pt>
                <c:pt idx="49">
                  <c:v>20</c:v>
                </c:pt>
                <c:pt idx="50">
                  <c:v>21</c:v>
                </c:pt>
              </c:strCache>
            </c:strRef>
          </c:cat>
          <c:val>
            <c:numRef>
              <c:f>Sheet1!$B$2:$BY$2</c:f>
              <c:numCache>
                <c:formatCode>0.0%</c:formatCode>
                <c:ptCount val="51"/>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4.2999999999999997E-2</c:v>
                </c:pt>
                <c:pt idx="42">
                  <c:v>4.5999999999999999E-2</c:v>
                </c:pt>
                <c:pt idx="43">
                  <c:v>4.1000000000000002E-2</c:v>
                </c:pt>
                <c:pt idx="44">
                  <c:v>3.4000000000000002E-2</c:v>
                </c:pt>
                <c:pt idx="45">
                  <c:v>2.8000000000000001E-2</c:v>
                </c:pt>
                <c:pt idx="46">
                  <c:v>4.5999999999999999E-2</c:v>
                </c:pt>
                <c:pt idx="47">
                  <c:v>0.108</c:v>
                </c:pt>
                <c:pt idx="48">
                  <c:v>3.5999999999999997E-2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Nominal GDP</c:v>
                </c:pt>
              </c:strCache>
            </c:strRef>
          </c:tx>
          <c:marker>
            <c:symbol val="none"/>
          </c:marker>
          <c:cat>
            <c:strRef>
              <c:f>Sheet1!$B$1:$BY$1</c:f>
              <c:strCache>
                <c:ptCount val="51"/>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12</c:v>
                </c:pt>
                <c:pt idx="42">
                  <c:v>13</c:v>
                </c:pt>
                <c:pt idx="43">
                  <c:v>14</c:v>
                </c:pt>
                <c:pt idx="44">
                  <c:v>15</c:v>
                </c:pt>
                <c:pt idx="45">
                  <c:v>16</c:v>
                </c:pt>
                <c:pt idx="46">
                  <c:v>17</c:v>
                </c:pt>
                <c:pt idx="47">
                  <c:v>18</c:v>
                </c:pt>
                <c:pt idx="48">
                  <c:v>19</c:v>
                </c:pt>
                <c:pt idx="49">
                  <c:v>20</c:v>
                </c:pt>
                <c:pt idx="50">
                  <c:v>21</c:v>
                </c:pt>
              </c:strCache>
            </c:strRef>
          </c:cat>
          <c:val>
            <c:numRef>
              <c:f>Sheet1!$B$3:$BY$3</c:f>
              <c:numCache>
                <c:formatCode>0.0%</c:formatCode>
                <c:ptCount val="51"/>
                <c:pt idx="0">
                  <c:v>8.5400000000000004E-2</c:v>
                </c:pt>
                <c:pt idx="1">
                  <c:v>9.8100000000000007E-2</c:v>
                </c:pt>
                <c:pt idx="2">
                  <c:v>0.114</c:v>
                </c:pt>
                <c:pt idx="3">
                  <c:v>8.4099999999999994E-2</c:v>
                </c:pt>
                <c:pt idx="4">
                  <c:v>9.0499999999999997E-2</c:v>
                </c:pt>
                <c:pt idx="5">
                  <c:v>0.11169999999999999</c:v>
                </c:pt>
                <c:pt idx="6">
                  <c:v>0.111</c:v>
                </c:pt>
                <c:pt idx="7">
                  <c:v>0.12970000000000001</c:v>
                </c:pt>
                <c:pt idx="8">
                  <c:v>0.1169</c:v>
                </c:pt>
                <c:pt idx="9">
                  <c:v>8.7499999999999994E-2</c:v>
                </c:pt>
                <c:pt idx="10">
                  <c:v>0.1217</c:v>
                </c:pt>
                <c:pt idx="11">
                  <c:v>4.1700000000000001E-2</c:v>
                </c:pt>
                <c:pt idx="12">
                  <c:v>8.7599999999999997E-2</c:v>
                </c:pt>
                <c:pt idx="13">
                  <c:v>0.11070000000000001</c:v>
                </c:pt>
                <c:pt idx="14">
                  <c:v>7.5749999999999998E-2</c:v>
                </c:pt>
                <c:pt idx="15">
                  <c:v>5.6000000000000001E-2</c:v>
                </c:pt>
                <c:pt idx="16">
                  <c:v>6.0999999999999999E-2</c:v>
                </c:pt>
                <c:pt idx="17">
                  <c:v>7.85E-2</c:v>
                </c:pt>
                <c:pt idx="18">
                  <c:v>7.7100000000000002E-2</c:v>
                </c:pt>
                <c:pt idx="19">
                  <c:v>5.6899999999999999E-2</c:v>
                </c:pt>
                <c:pt idx="20">
                  <c:v>3.2500000000000001E-2</c:v>
                </c:pt>
                <c:pt idx="21">
                  <c:v>5.9150000000000001E-2</c:v>
                </c:pt>
                <c:pt idx="22">
                  <c:v>5.1900000000000002E-2</c:v>
                </c:pt>
                <c:pt idx="23">
                  <c:v>6.25E-2</c:v>
                </c:pt>
                <c:pt idx="24">
                  <c:v>4.8599999999999997E-2</c:v>
                </c:pt>
                <c:pt idx="25">
                  <c:v>5.6899999999999999E-2</c:v>
                </c:pt>
                <c:pt idx="26">
                  <c:v>6.275E-2</c:v>
                </c:pt>
                <c:pt idx="27">
                  <c:v>5.5800000000000002E-2</c:v>
                </c:pt>
                <c:pt idx="28">
                  <c:v>6.2859999999999999E-2</c:v>
                </c:pt>
                <c:pt idx="29">
                  <c:v>6.4600000000000005E-2</c:v>
                </c:pt>
                <c:pt idx="30">
                  <c:v>3.2759999999999997E-2</c:v>
                </c:pt>
                <c:pt idx="31">
                  <c:v>3.3500000000000002E-2</c:v>
                </c:pt>
                <c:pt idx="32">
                  <c:v>4.8570000000000002E-2</c:v>
                </c:pt>
                <c:pt idx="33">
                  <c:v>6.6390000000000005E-2</c:v>
                </c:pt>
                <c:pt idx="34">
                  <c:v>6.6699999999999995E-2</c:v>
                </c:pt>
                <c:pt idx="35">
                  <c:v>5.8200000000000002E-2</c:v>
                </c:pt>
                <c:pt idx="36">
                  <c:v>4.4900000000000002E-2</c:v>
                </c:pt>
                <c:pt idx="37">
                  <c:v>1.66E-2</c:v>
                </c:pt>
                <c:pt idx="38">
                  <c:v>-2.0400000000000001E-2</c:v>
                </c:pt>
                <c:pt idx="39">
                  <c:v>3.78E-2</c:v>
                </c:pt>
                <c:pt idx="40">
                  <c:v>3.6999999999999998E-2</c:v>
                </c:pt>
                <c:pt idx="41">
                  <c:v>4.1099999999999998E-2</c:v>
                </c:pt>
                <c:pt idx="42">
                  <c:v>3.32E-2</c:v>
                </c:pt>
                <c:pt idx="43">
                  <c:v>4.3999999999999997E-2</c:v>
                </c:pt>
                <c:pt idx="44">
                  <c:v>0.04</c:v>
                </c:pt>
                <c:pt idx="45">
                  <c:v>2.7E-2</c:v>
                </c:pt>
                <c:pt idx="46">
                  <c:v>4.2999999999999997E-2</c:v>
                </c:pt>
                <c:pt idx="47">
                  <c:v>5.3999999999999999E-2</c:v>
                </c:pt>
                <c:pt idx="48">
                  <c:v>4.1000000000000002E-2</c:v>
                </c:pt>
                <c:pt idx="49">
                  <c:v>-3.6999999999999998E-2</c:v>
                </c:pt>
                <c:pt idx="50">
                  <c:v>5.2999999999999999E-2</c:v>
                </c:pt>
              </c:numCache>
            </c:numRef>
          </c:val>
          <c:smooth val="0"/>
          <c:extLst>
            <c:ext xmlns:c16="http://schemas.microsoft.com/office/drawing/2014/chart" uri="{C3380CC4-5D6E-409C-BE32-E72D297353CC}">
              <c16:uniqueId val="{00000046-7D47-451D-A1AE-4439CBCA85AE}"/>
            </c:ext>
          </c:extLst>
        </c:ser>
        <c:dLbls>
          <c:showLegendKey val="0"/>
          <c:showVal val="0"/>
          <c:showCatName val="0"/>
          <c:showSerName val="0"/>
          <c:showPercent val="0"/>
          <c:showBubbleSize val="0"/>
        </c:dLbls>
        <c:smooth val="0"/>
        <c:axId val="327966528"/>
        <c:axId val="327954376"/>
      </c:lineChart>
      <c:catAx>
        <c:axId val="327966528"/>
        <c:scaling>
          <c:orientation val="minMax"/>
        </c:scaling>
        <c:delete val="0"/>
        <c:axPos val="b"/>
        <c:numFmt formatCode="0" sourceLinked="0"/>
        <c:majorTickMark val="out"/>
        <c:minorTickMark val="none"/>
        <c:tickLblPos val="low"/>
        <c:txPr>
          <a:bodyPr rot="0" vert="horz"/>
          <a:lstStyle/>
          <a:p>
            <a:pPr>
              <a:defRPr sz="1400"/>
            </a:pPr>
            <a:endParaRPr lang="en-US"/>
          </a:p>
        </c:txPr>
        <c:crossAx val="327954376"/>
        <c:crossesAt val="0"/>
        <c:auto val="1"/>
        <c:lblAlgn val="ctr"/>
        <c:lblOffset val="100"/>
        <c:tickLblSkip val="2"/>
        <c:tickMarkSkip val="1"/>
        <c:noMultiLvlLbl val="0"/>
      </c:catAx>
      <c:valAx>
        <c:axId val="327954376"/>
        <c:scaling>
          <c:orientation val="minMax"/>
          <c:max val="0.24000000000000002"/>
          <c:min val="-6.0000000000000012E-2"/>
        </c:scaling>
        <c:delete val="0"/>
        <c:axPos val="l"/>
        <c:majorGridlines/>
        <c:numFmt formatCode="0%" sourceLinked="0"/>
        <c:majorTickMark val="out"/>
        <c:minorTickMark val="none"/>
        <c:tickLblPos val="nextTo"/>
        <c:txPr>
          <a:bodyPr/>
          <a:lstStyle/>
          <a:p>
            <a:pPr>
              <a:defRPr sz="1400"/>
            </a:pPr>
            <a:endParaRPr lang="en-US"/>
          </a:p>
        </c:txPr>
        <c:crossAx val="327966528"/>
        <c:crossesAt val="1"/>
        <c:crossBetween val="between"/>
        <c:majorUnit val="3.0000000000000006E-2"/>
      </c:valAx>
    </c:plotArea>
    <c:legend>
      <c:legendPos val="t"/>
      <c:layout>
        <c:manualLayout>
          <c:xMode val="edge"/>
          <c:yMode val="edge"/>
          <c:x val="0.41899433094579969"/>
          <c:y val="6.5410029746896109E-2"/>
          <c:w val="0.22349851778936172"/>
          <c:h val="0.1533122868743724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Net U/W Gains/Losses</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7809-46E7-AEF9-C66AF2E7F361}"/>
              </c:ext>
            </c:extLst>
          </c:dPt>
          <c:dPt>
            <c:idx val="6"/>
            <c:invertIfNegative val="0"/>
            <c:bubble3D val="0"/>
            <c:extLst>
              <c:ext xmlns:c16="http://schemas.microsoft.com/office/drawing/2014/chart" uri="{C3380CC4-5D6E-409C-BE32-E72D297353CC}">
                <c16:uniqueId val="{00000000-17A7-413B-A9B3-6FD57A22FF25}"/>
              </c:ext>
            </c:extLst>
          </c:dPt>
          <c:dLbls>
            <c:dLbl>
              <c:idx val="1"/>
              <c:delete val="1"/>
              <c:extLst>
                <c:ext xmlns:c15="http://schemas.microsoft.com/office/drawing/2012/chart" uri="{CE6537A1-D6FC-4f65-9D91-7224C49458BB}"/>
                <c:ext xmlns:c16="http://schemas.microsoft.com/office/drawing/2014/chart" uri="{C3380CC4-5D6E-409C-BE32-E72D297353CC}">
                  <c16:uniqueId val="{00000005-20F9-4DDB-8B80-BACC3B09CD5E}"/>
                </c:ext>
              </c:extLst>
            </c:dLbl>
            <c:dLbl>
              <c:idx val="2"/>
              <c:delete val="1"/>
              <c:extLst>
                <c:ext xmlns:c15="http://schemas.microsoft.com/office/drawing/2012/chart" uri="{CE6537A1-D6FC-4f65-9D91-7224C49458BB}"/>
                <c:ext xmlns:c16="http://schemas.microsoft.com/office/drawing/2014/chart" uri="{C3380CC4-5D6E-409C-BE32-E72D297353CC}">
                  <c16:uniqueId val="{00000006-20F9-4DDB-8B80-BACC3B09CD5E}"/>
                </c:ext>
              </c:extLst>
            </c:dLbl>
            <c:dLbl>
              <c:idx val="3"/>
              <c:delete val="1"/>
              <c:extLst>
                <c:ext xmlns:c15="http://schemas.microsoft.com/office/drawing/2012/chart" uri="{CE6537A1-D6FC-4f65-9D91-7224C49458BB}"/>
                <c:ext xmlns:c16="http://schemas.microsoft.com/office/drawing/2014/chart" uri="{C3380CC4-5D6E-409C-BE32-E72D297353CC}">
                  <c16:uniqueId val="{00000007-20F9-4DDB-8B80-BACC3B09CD5E}"/>
                </c:ext>
              </c:extLst>
            </c:dLbl>
            <c:dLbl>
              <c:idx val="4"/>
              <c:delete val="1"/>
              <c:extLst>
                <c:ext xmlns:c15="http://schemas.microsoft.com/office/drawing/2012/chart" uri="{CE6537A1-D6FC-4f65-9D91-7224C49458BB}"/>
                <c:ext xmlns:c16="http://schemas.microsoft.com/office/drawing/2014/chart" uri="{C3380CC4-5D6E-409C-BE32-E72D297353CC}">
                  <c16:uniqueId val="{00000003-4015-4327-A5E4-7882C457B53F}"/>
                </c:ext>
              </c:extLst>
            </c:dLbl>
            <c:dLbl>
              <c:idx val="5"/>
              <c:delete val="1"/>
              <c:extLst>
                <c:ext xmlns:c15="http://schemas.microsoft.com/office/drawing/2012/chart" uri="{CE6537A1-D6FC-4f65-9D91-7224C49458BB}"/>
                <c:ext xmlns:c16="http://schemas.microsoft.com/office/drawing/2014/chart" uri="{C3380CC4-5D6E-409C-BE32-E72D297353CC}">
                  <c16:uniqueId val="{00000004-4015-4327-A5E4-7882C457B53F}"/>
                </c:ext>
              </c:extLst>
            </c:dLbl>
            <c:dLbl>
              <c:idx val="6"/>
              <c:delete val="1"/>
              <c:extLst>
                <c:ext xmlns:c15="http://schemas.microsoft.com/office/drawing/2012/chart" uri="{CE6537A1-D6FC-4f65-9D91-7224C49458BB}"/>
                <c:ext xmlns:c16="http://schemas.microsoft.com/office/drawing/2014/chart" uri="{C3380CC4-5D6E-409C-BE32-E72D297353CC}">
                  <c16:uniqueId val="{00000000-17A7-413B-A9B3-6FD57A22FF25}"/>
                </c:ext>
              </c:extLst>
            </c:dLbl>
            <c:dLbl>
              <c:idx val="7"/>
              <c:delete val="1"/>
              <c:extLst>
                <c:ext xmlns:c15="http://schemas.microsoft.com/office/drawing/2012/chart" uri="{CE6537A1-D6FC-4f65-9D91-7224C49458BB}"/>
                <c:ext xmlns:c16="http://schemas.microsoft.com/office/drawing/2014/chart" uri="{C3380CC4-5D6E-409C-BE32-E72D297353CC}">
                  <c16:uniqueId val="{00000005-4015-4327-A5E4-7882C457B53F}"/>
                </c:ext>
              </c:extLst>
            </c:dLbl>
            <c:dLbl>
              <c:idx val="8"/>
              <c:delete val="1"/>
              <c:extLst>
                <c:ext xmlns:c15="http://schemas.microsoft.com/office/drawing/2012/chart" uri="{CE6537A1-D6FC-4f65-9D91-7224C49458BB}"/>
                <c:ext xmlns:c16="http://schemas.microsoft.com/office/drawing/2014/chart" uri="{C3380CC4-5D6E-409C-BE32-E72D297353CC}">
                  <c16:uniqueId val="{00000006-4015-4327-A5E4-7882C457B53F}"/>
                </c:ext>
              </c:extLst>
            </c:dLbl>
            <c:spPr>
              <a:noFill/>
              <a:ln>
                <a:noFill/>
              </a:ln>
              <a:effectLst/>
            </c:spPr>
            <c:txPr>
              <a:bodyPr/>
              <a:lstStyle/>
              <a:p>
                <a:pPr>
                  <a:defRPr sz="12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07</c:v>
                </c:pt>
                <c:pt idx="1">
                  <c:v>08</c:v>
                </c:pt>
                <c:pt idx="2">
                  <c:v>09</c:v>
                </c:pt>
                <c:pt idx="3">
                  <c:v>10</c:v>
                </c:pt>
                <c:pt idx="4">
                  <c:v>11</c:v>
                </c:pt>
                <c:pt idx="5">
                  <c:v>12</c:v>
                </c:pt>
                <c:pt idx="6">
                  <c:v>13</c:v>
                </c:pt>
                <c:pt idx="7">
                  <c:v>14</c:v>
                </c:pt>
                <c:pt idx="8">
                  <c:v>15</c:v>
                </c:pt>
                <c:pt idx="9">
                  <c:v>16</c:v>
                </c:pt>
                <c:pt idx="10">
                  <c:v>17</c:v>
                </c:pt>
                <c:pt idx="11">
                  <c:v>18</c:v>
                </c:pt>
                <c:pt idx="12">
                  <c:v>19</c:v>
                </c:pt>
                <c:pt idx="13">
                  <c:v>20</c:v>
                </c:pt>
              </c:strCache>
            </c:strRef>
          </c:cat>
          <c:val>
            <c:numRef>
              <c:f>Sheet1!$B$2:$O$2</c:f>
              <c:numCache>
                <c:formatCode>"$"#,##0</c:formatCode>
                <c:ptCount val="14"/>
                <c:pt idx="0">
                  <c:v>8300</c:v>
                </c:pt>
                <c:pt idx="1">
                  <c:v>-600</c:v>
                </c:pt>
                <c:pt idx="2">
                  <c:v>-2900</c:v>
                </c:pt>
                <c:pt idx="3">
                  <c:v>-1800</c:v>
                </c:pt>
                <c:pt idx="4">
                  <c:v>-4500</c:v>
                </c:pt>
                <c:pt idx="5">
                  <c:v>-200</c:v>
                </c:pt>
                <c:pt idx="6">
                  <c:v>4600</c:v>
                </c:pt>
                <c:pt idx="7">
                  <c:v>2200</c:v>
                </c:pt>
                <c:pt idx="8">
                  <c:v>4100</c:v>
                </c:pt>
                <c:pt idx="9">
                  <c:v>2254</c:v>
                </c:pt>
                <c:pt idx="10">
                  <c:v>-728</c:v>
                </c:pt>
                <c:pt idx="11">
                  <c:v>4170</c:v>
                </c:pt>
                <c:pt idx="12">
                  <c:v>5223</c:v>
                </c:pt>
                <c:pt idx="13">
                  <c:v>6260</c:v>
                </c:pt>
              </c:numCache>
            </c:numRef>
          </c:val>
          <c:extLst>
            <c:ext xmlns:c16="http://schemas.microsoft.com/office/drawing/2014/chart" uri="{C3380CC4-5D6E-409C-BE32-E72D297353CC}">
              <c16:uniqueId val="{00000004-17A7-413B-A9B3-6FD57A22FF25}"/>
            </c:ext>
          </c:extLst>
        </c:ser>
        <c:dLbls>
          <c:dLblPos val="outEnd"/>
          <c:showLegendKey val="0"/>
          <c:showVal val="1"/>
          <c:showCatName val="0"/>
          <c:showSerName val="0"/>
          <c:showPercent val="0"/>
          <c:showBubbleSize val="0"/>
        </c:dLbls>
        <c:gapWidth val="52"/>
        <c:axId val="546614696"/>
        <c:axId val="546613912"/>
      </c:barChart>
      <c:catAx>
        <c:axId val="546614696"/>
        <c:scaling>
          <c:orientation val="minMax"/>
        </c:scaling>
        <c:delete val="0"/>
        <c:axPos val="b"/>
        <c:numFmt formatCode="General" sourceLinked="1"/>
        <c:majorTickMark val="out"/>
        <c:minorTickMark val="none"/>
        <c:tickLblPos val="low"/>
        <c:txPr>
          <a:bodyPr rot="0" vert="horz"/>
          <a:lstStyle/>
          <a:p>
            <a:pPr>
              <a:defRPr sz="1200"/>
            </a:pPr>
            <a:endParaRPr lang="en-US"/>
          </a:p>
        </c:txPr>
        <c:crossAx val="546613912"/>
        <c:crosses val="autoZero"/>
        <c:auto val="0"/>
        <c:lblAlgn val="ctr"/>
        <c:lblOffset val="100"/>
        <c:tickLblSkip val="1"/>
        <c:tickMarkSkip val="1"/>
        <c:noMultiLvlLbl val="0"/>
      </c:catAx>
      <c:valAx>
        <c:axId val="546613912"/>
        <c:scaling>
          <c:orientation val="minMax"/>
          <c:max val="10000"/>
          <c:min val="-2500"/>
        </c:scaling>
        <c:delete val="0"/>
        <c:axPos val="l"/>
        <c:majorGridlines/>
        <c:numFmt formatCode="&quot;$&quot;#,##0" sourceLinked="0"/>
        <c:majorTickMark val="out"/>
        <c:minorTickMark val="none"/>
        <c:tickLblPos val="nextTo"/>
        <c:txPr>
          <a:bodyPr/>
          <a:lstStyle/>
          <a:p>
            <a:pPr>
              <a:defRPr sz="1200"/>
            </a:pPr>
            <a:endParaRPr lang="en-US"/>
          </a:p>
        </c:txPr>
        <c:crossAx val="546614696"/>
        <c:crosses val="autoZero"/>
        <c:crossBetween val="between"/>
        <c:majorUnit val="2500"/>
        <c:minorUnit val="20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21179614110894E-2"/>
          <c:y val="1.8741868909041167E-2"/>
          <c:w val="0.91941735270816205"/>
          <c:h val="0.86734061468123003"/>
        </c:manualLayout>
      </c:layout>
      <c:barChart>
        <c:barDir val="col"/>
        <c:grouping val="clustered"/>
        <c:varyColors val="0"/>
        <c:ser>
          <c:idx val="0"/>
          <c:order val="0"/>
          <c:tx>
            <c:strRef>
              <c:f>Sheet1!$B$1</c:f>
              <c:strCache>
                <c:ptCount val="1"/>
                <c:pt idx="0">
                  <c:v>operating ratio</c:v>
                </c:pt>
              </c:strCache>
            </c:strRef>
          </c:tx>
          <c:spPr>
            <a:solidFill>
              <a:schemeClr val="accent1"/>
            </a:solidFill>
          </c:spPr>
          <c:invertIfNegative val="0"/>
          <c:dPt>
            <c:idx val="0"/>
            <c:invertIfNegative val="0"/>
            <c:bubble3D val="0"/>
            <c:extLst xmlns:c15="http://schemas.microsoft.com/office/drawing/2012/chart">
              <c:ext xmlns:c16="http://schemas.microsoft.com/office/drawing/2014/chart" uri="{C3380CC4-5D6E-409C-BE32-E72D297353CC}">
                <c16:uniqueId val="{00000005-6C64-471C-8F81-661FDB8A1ABC}"/>
              </c:ext>
            </c:extLst>
          </c:dPt>
          <c:dPt>
            <c:idx val="1"/>
            <c:invertIfNegative val="0"/>
            <c:bubble3D val="0"/>
            <c:extLst xmlns:c15="http://schemas.microsoft.com/office/drawing/2012/chart">
              <c:ext xmlns:c16="http://schemas.microsoft.com/office/drawing/2014/chart" uri="{C3380CC4-5D6E-409C-BE32-E72D297353CC}">
                <c16:uniqueId val="{00000006-6C64-471C-8F81-661FDB8A1ABC}"/>
              </c:ext>
            </c:extLst>
          </c:dPt>
          <c:dPt>
            <c:idx val="2"/>
            <c:invertIfNegative val="0"/>
            <c:bubble3D val="0"/>
            <c:extLst xmlns:c15="http://schemas.microsoft.com/office/drawing/2012/chart">
              <c:ext xmlns:c16="http://schemas.microsoft.com/office/drawing/2014/chart" uri="{C3380CC4-5D6E-409C-BE32-E72D297353CC}">
                <c16:uniqueId val="{00000007-6C64-471C-8F81-661FDB8A1ABC}"/>
              </c:ext>
            </c:extLst>
          </c:dPt>
          <c:dPt>
            <c:idx val="3"/>
            <c:invertIfNegative val="0"/>
            <c:bubble3D val="0"/>
            <c:extLst xmlns:c15="http://schemas.microsoft.com/office/drawing/2012/chart">
              <c:ext xmlns:c16="http://schemas.microsoft.com/office/drawing/2014/chart" uri="{C3380CC4-5D6E-409C-BE32-E72D297353CC}">
                <c16:uniqueId val="{00000004-C0F4-4DB2-A308-D8DBC4180399}"/>
              </c:ext>
            </c:extLst>
          </c:dPt>
          <c:dPt>
            <c:idx val="4"/>
            <c:invertIfNegative val="0"/>
            <c:bubble3D val="0"/>
            <c:extLst xmlns:c15="http://schemas.microsoft.com/office/drawing/2012/chart">
              <c:ext xmlns:c16="http://schemas.microsoft.com/office/drawing/2014/chart" uri="{C3380CC4-5D6E-409C-BE32-E72D297353CC}">
                <c16:uniqueId val="{00000005-C0F4-4DB2-A308-D8DBC4180399}"/>
              </c:ext>
            </c:extLst>
          </c:dPt>
          <c:dPt>
            <c:idx val="5"/>
            <c:invertIfNegative val="0"/>
            <c:bubble3D val="0"/>
            <c:extLst xmlns:c15="http://schemas.microsoft.com/office/drawing/2012/chart">
              <c:ext xmlns:c16="http://schemas.microsoft.com/office/drawing/2014/chart" uri="{C3380CC4-5D6E-409C-BE32-E72D297353CC}">
                <c16:uniqueId val="{00000000-6C64-471C-8F81-661FDB8A1ABC}"/>
              </c:ext>
            </c:extLst>
          </c:dPt>
          <c:dPt>
            <c:idx val="6"/>
            <c:invertIfNegative val="0"/>
            <c:bubble3D val="0"/>
            <c:extLst xmlns:c15="http://schemas.microsoft.com/office/drawing/2012/chart">
              <c:ext xmlns:c16="http://schemas.microsoft.com/office/drawing/2014/chart" uri="{C3380CC4-5D6E-409C-BE32-E72D297353CC}">
                <c16:uniqueId val="{00000002-6C64-471C-8F81-661FDB8A1ABC}"/>
              </c:ext>
            </c:extLst>
          </c:dPt>
          <c:dPt>
            <c:idx val="7"/>
            <c:invertIfNegative val="0"/>
            <c:bubble3D val="0"/>
            <c:extLst xmlns:c15="http://schemas.microsoft.com/office/drawing/2012/chart">
              <c:ext xmlns:c16="http://schemas.microsoft.com/office/drawing/2014/chart" uri="{C3380CC4-5D6E-409C-BE32-E72D297353CC}">
                <c16:uniqueId val="{00000006-C0F4-4DB2-A308-D8DBC4180399}"/>
              </c:ext>
            </c:extLst>
          </c:dPt>
          <c:dPt>
            <c:idx val="11"/>
            <c:invertIfNegative val="0"/>
            <c:bubble3D val="0"/>
            <c:spPr>
              <a:solidFill>
                <a:schemeClr val="accent3"/>
              </a:solidFill>
            </c:spPr>
            <c:extLst>
              <c:ext xmlns:c16="http://schemas.microsoft.com/office/drawing/2014/chart" uri="{C3380CC4-5D6E-409C-BE32-E72D297353CC}">
                <c16:uniqueId val="{0000000C-8767-450F-86E0-3744E5879468}"/>
              </c:ext>
            </c:extLst>
          </c:dPt>
          <c:dPt>
            <c:idx val="12"/>
            <c:invertIfNegative val="0"/>
            <c:bubble3D val="0"/>
            <c:spPr>
              <a:solidFill>
                <a:schemeClr val="accent3"/>
              </a:solidFill>
            </c:spPr>
            <c:extLst>
              <c:ext xmlns:c16="http://schemas.microsoft.com/office/drawing/2014/chart" uri="{C3380CC4-5D6E-409C-BE32-E72D297353CC}">
                <c16:uniqueId val="{0000000D-8767-450F-86E0-3744E5879468}"/>
              </c:ext>
            </c:extLst>
          </c:dPt>
          <c:dPt>
            <c:idx val="13"/>
            <c:invertIfNegative val="0"/>
            <c:bubble3D val="0"/>
            <c:spPr>
              <a:solidFill>
                <a:schemeClr val="accent3"/>
              </a:solidFill>
            </c:spPr>
            <c:extLst>
              <c:ext xmlns:c16="http://schemas.microsoft.com/office/drawing/2014/chart" uri="{C3380CC4-5D6E-409C-BE32-E72D297353CC}">
                <c16:uniqueId val="{0000000E-8767-450F-86E0-3744E5879468}"/>
              </c:ext>
            </c:extLst>
          </c:dPt>
          <c:dPt>
            <c:idx val="14"/>
            <c:invertIfNegative val="0"/>
            <c:bubble3D val="0"/>
            <c:spPr>
              <a:solidFill>
                <a:schemeClr val="accent3"/>
              </a:solidFill>
            </c:spPr>
            <c:extLst>
              <c:ext xmlns:c16="http://schemas.microsoft.com/office/drawing/2014/chart" uri="{C3380CC4-5D6E-409C-BE32-E72D297353CC}">
                <c16:uniqueId val="{0000000F-8767-450F-86E0-3744E5879468}"/>
              </c:ext>
            </c:extLst>
          </c:dPt>
          <c:dPt>
            <c:idx val="15"/>
            <c:invertIfNegative val="0"/>
            <c:bubble3D val="0"/>
            <c:spPr>
              <a:solidFill>
                <a:schemeClr val="accent3"/>
              </a:solidFill>
            </c:spPr>
            <c:extLst>
              <c:ext xmlns:c16="http://schemas.microsoft.com/office/drawing/2014/chart" uri="{C3380CC4-5D6E-409C-BE32-E72D297353CC}">
                <c16:uniqueId val="{00000010-8767-450F-86E0-3744E5879468}"/>
              </c:ext>
            </c:extLst>
          </c:dPt>
          <c:dPt>
            <c:idx val="16"/>
            <c:invertIfNegative val="0"/>
            <c:bubble3D val="0"/>
            <c:spPr>
              <a:solidFill>
                <a:schemeClr val="accent3"/>
              </a:solidFill>
            </c:spPr>
            <c:extLst>
              <c:ext xmlns:c16="http://schemas.microsoft.com/office/drawing/2014/chart" uri="{C3380CC4-5D6E-409C-BE32-E72D297353CC}">
                <c16:uniqueId val="{00000011-8767-450F-86E0-3744E5879468}"/>
              </c:ext>
            </c:extLst>
          </c:dPt>
          <c:dPt>
            <c:idx val="20"/>
            <c:invertIfNegative val="0"/>
            <c:bubble3D val="0"/>
            <c:extLst xmlns:c15="http://schemas.microsoft.com/office/drawing/2012/chart">
              <c:ext xmlns:c16="http://schemas.microsoft.com/office/drawing/2014/chart" uri="{C3380CC4-5D6E-409C-BE32-E72D297353CC}">
                <c16:uniqueId val="{00000000-AC74-493F-90D3-7BC3CBDAB987}"/>
              </c:ext>
            </c:extLst>
          </c:dPt>
          <c:dPt>
            <c:idx val="22"/>
            <c:invertIfNegative val="0"/>
            <c:bubble3D val="0"/>
            <c:extLst xmlns:c15="http://schemas.microsoft.com/office/drawing/2012/chart">
              <c:ext xmlns:c16="http://schemas.microsoft.com/office/drawing/2014/chart" uri="{C3380CC4-5D6E-409C-BE32-E72D297353CC}">
                <c16:uniqueId val="{00000001-AC74-493F-90D3-7BC3CBDAB987}"/>
              </c:ext>
            </c:extLst>
          </c:dPt>
          <c:dPt>
            <c:idx val="23"/>
            <c:invertIfNegative val="0"/>
            <c:bubble3D val="0"/>
            <c:extLst xmlns:c15="http://schemas.microsoft.com/office/drawing/2012/chart">
              <c:ext xmlns:c16="http://schemas.microsoft.com/office/drawing/2014/chart" uri="{C3380CC4-5D6E-409C-BE32-E72D297353CC}">
                <c16:uniqueId val="{00000003-AC74-493F-90D3-7BC3CBDAB987}"/>
              </c:ext>
            </c:extLst>
          </c:dPt>
          <c:dLbls>
            <c:numFmt formatCode="0.0%" sourceLinked="0"/>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Sheet1!$A$2:$A$18</c:f>
              <c:strCache>
                <c:ptCount val="17"/>
                <c:pt idx="0">
                  <c:v>09</c:v>
                </c:pt>
                <c:pt idx="1">
                  <c:v>10</c:v>
                </c:pt>
                <c:pt idx="2">
                  <c:v>11</c:v>
                </c:pt>
                <c:pt idx="3">
                  <c:v>12</c:v>
                </c:pt>
                <c:pt idx="4">
                  <c:v>13</c:v>
                </c:pt>
                <c:pt idx="5">
                  <c:v>14</c:v>
                </c:pt>
                <c:pt idx="6">
                  <c:v>15</c:v>
                </c:pt>
                <c:pt idx="7">
                  <c:v>16</c:v>
                </c:pt>
                <c:pt idx="8">
                  <c:v>17</c:v>
                </c:pt>
                <c:pt idx="9">
                  <c:v>18</c:v>
                </c:pt>
                <c:pt idx="11">
                  <c:v>19:Q1</c:v>
                </c:pt>
                <c:pt idx="12">
                  <c:v>19:Q2</c:v>
                </c:pt>
                <c:pt idx="13">
                  <c:v>19:Q3</c:v>
                </c:pt>
                <c:pt idx="14">
                  <c:v>19:Q4</c:v>
                </c:pt>
                <c:pt idx="15">
                  <c:v>20:Q1</c:v>
                </c:pt>
                <c:pt idx="16">
                  <c:v>20:Q2</c:v>
                </c:pt>
              </c:strCache>
            </c:strRef>
          </c:cat>
          <c:val>
            <c:numRef>
              <c:f>Sheet1!$B$2:$B$18</c:f>
              <c:numCache>
                <c:formatCode>0.0%</c:formatCode>
                <c:ptCount val="17"/>
                <c:pt idx="0">
                  <c:v>0.89100000000000001</c:v>
                </c:pt>
                <c:pt idx="1">
                  <c:v>0.91200000000000003</c:v>
                </c:pt>
                <c:pt idx="2">
                  <c:v>0.96699999999999997</c:v>
                </c:pt>
                <c:pt idx="3">
                  <c:v>0.92100000000000004</c:v>
                </c:pt>
                <c:pt idx="4">
                  <c:v>0.85899999999999999</c:v>
                </c:pt>
                <c:pt idx="5">
                  <c:v>0.86099999999999999</c:v>
                </c:pt>
                <c:pt idx="6">
                  <c:v>0.88400000000000001</c:v>
                </c:pt>
                <c:pt idx="7">
                  <c:v>0.91800000000000004</c:v>
                </c:pt>
                <c:pt idx="8">
                  <c:v>0.94799999999999995</c:v>
                </c:pt>
                <c:pt idx="9">
                  <c:v>0.89800000000000002</c:v>
                </c:pt>
                <c:pt idx="11">
                  <c:v>0.8669</c:v>
                </c:pt>
                <c:pt idx="12">
                  <c:v>0.90629999999999999</c:v>
                </c:pt>
                <c:pt idx="13">
                  <c:v>0.89390000000000003</c:v>
                </c:pt>
                <c:pt idx="14">
                  <c:v>0.92310000000000003</c:v>
                </c:pt>
                <c:pt idx="15">
                  <c:v>0.8639</c:v>
                </c:pt>
                <c:pt idx="16">
                  <c:v>0.92300000000000004</c:v>
                </c:pt>
              </c:numCache>
            </c:numRef>
          </c:val>
          <c:extLst xmlns:c15="http://schemas.microsoft.com/office/drawing/2012/char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axId val="46568112"/>
        <c:axId val="46572208"/>
        <c:extLst/>
      </c:barChart>
      <c:catAx>
        <c:axId val="46568112"/>
        <c:scaling>
          <c:orientation val="minMax"/>
        </c:scaling>
        <c:delete val="0"/>
        <c:axPos val="b"/>
        <c:numFmt formatCode="General" sourceLinked="0"/>
        <c:majorTickMark val="out"/>
        <c:minorTickMark val="none"/>
        <c:tickLblPos val="low"/>
        <c:crossAx val="46572208"/>
        <c:crosses val="autoZero"/>
        <c:auto val="1"/>
        <c:lblAlgn val="ctr"/>
        <c:lblOffset val="100"/>
        <c:noMultiLvlLbl val="0"/>
      </c:catAx>
      <c:valAx>
        <c:axId val="46572208"/>
        <c:scaling>
          <c:orientation val="minMax"/>
          <c:max val="1"/>
          <c:min val="0.84000000000000008"/>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46568112"/>
        <c:crosses val="autoZero"/>
        <c:crossBetween val="between"/>
        <c:majorUnit val="4.0000000000000008E-2"/>
        <c:minorUnit val="0.01"/>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92661301947527E-2"/>
          <c:y val="5.6645609363750571E-2"/>
          <c:w val="0.88660798149489495"/>
          <c:h val="0.841660885323816"/>
        </c:manualLayout>
      </c:layout>
      <c:barChart>
        <c:barDir val="col"/>
        <c:grouping val="stacked"/>
        <c:varyColors val="0"/>
        <c:ser>
          <c:idx val="2"/>
          <c:order val="2"/>
          <c:tx>
            <c:strRef>
              <c:f>Sheet1!$D$1</c:f>
              <c:strCache>
                <c:ptCount val="1"/>
                <c:pt idx="0">
                  <c:v>Net investment income</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b="1" baseline="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Sheet1!$D$2:$D$13</c:f>
              <c:numCache>
                <c:formatCode>"$"#,##0.0</c:formatCode>
                <c:ptCount val="12"/>
                <c:pt idx="0">
                  <c:v>11.939739230846701</c:v>
                </c:pt>
                <c:pt idx="1">
                  <c:v>11.700527110099001</c:v>
                </c:pt>
                <c:pt idx="2">
                  <c:v>13.08261748108</c:v>
                </c:pt>
                <c:pt idx="3">
                  <c:v>11.914659818584001</c:v>
                </c:pt>
                <c:pt idx="4">
                  <c:v>12.0678566825184</c:v>
                </c:pt>
                <c:pt idx="5">
                  <c:v>11.464664963999999</c:v>
                </c:pt>
                <c:pt idx="6">
                  <c:v>11.960926866000001</c:v>
                </c:pt>
                <c:pt idx="7">
                  <c:v>11.1947049340754</c:v>
                </c:pt>
                <c:pt idx="8">
                  <c:v>12.170571563000001</c:v>
                </c:pt>
                <c:pt idx="9">
                  <c:v>12.310236925</c:v>
                </c:pt>
                <c:pt idx="10">
                  <c:v>13.2</c:v>
                </c:pt>
                <c:pt idx="11">
                  <c:v>13.2</c:v>
                </c:pt>
              </c:numCache>
            </c:numRef>
          </c:val>
          <c:extLst>
            <c:ext xmlns:c16="http://schemas.microsoft.com/office/drawing/2014/chart" uri="{C3380CC4-5D6E-409C-BE32-E72D297353CC}">
              <c16:uniqueId val="{0000000E-3EED-489D-958E-AE27813CB92B}"/>
            </c:ext>
          </c:extLst>
        </c:ser>
        <c:ser>
          <c:idx val="3"/>
          <c:order val="3"/>
          <c:tx>
            <c:strRef>
              <c:f>Sheet1!$E$1</c:f>
              <c:strCache>
                <c:ptCount val="1"/>
                <c:pt idx="0">
                  <c:v>Realized capital gains/losses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Sheet1!$E$2:$E$13</c:f>
              <c:numCache>
                <c:formatCode>"$"#,##0.0</c:formatCode>
                <c:ptCount val="12"/>
                <c:pt idx="0">
                  <c:v>-7.9263101589999998</c:v>
                </c:pt>
                <c:pt idx="1">
                  <c:v>2.8626443590000004</c:v>
                </c:pt>
                <c:pt idx="2">
                  <c:v>1.0632227650000001</c:v>
                </c:pt>
                <c:pt idx="3">
                  <c:v>2.731222963</c:v>
                </c:pt>
                <c:pt idx="4">
                  <c:v>8.1200644359999998</c:v>
                </c:pt>
                <c:pt idx="5">
                  <c:v>3.0518387379999998</c:v>
                </c:pt>
                <c:pt idx="6">
                  <c:v>4.8554472620000002</c:v>
                </c:pt>
                <c:pt idx="7">
                  <c:v>2.4480395939999999</c:v>
                </c:pt>
                <c:pt idx="8">
                  <c:v>2.6841580559999998</c:v>
                </c:pt>
                <c:pt idx="9">
                  <c:v>3.644151302</c:v>
                </c:pt>
                <c:pt idx="10">
                  <c:v>1.6</c:v>
                </c:pt>
                <c:pt idx="11">
                  <c:v>1.1000000000000001</c:v>
                </c:pt>
              </c:numCache>
            </c:numRef>
          </c:val>
          <c:extLst>
            <c:ext xmlns:c16="http://schemas.microsoft.com/office/drawing/2014/chart" uri="{C3380CC4-5D6E-409C-BE32-E72D297353CC}">
              <c16:uniqueId val="{0000000F-3EED-489D-958E-AE27813CB92B}"/>
            </c:ext>
          </c:extLst>
        </c:ser>
        <c:dLbls>
          <c:dLblPos val="ctr"/>
          <c:showLegendKey val="0"/>
          <c:showVal val="1"/>
          <c:showCatName val="0"/>
          <c:showSerName val="0"/>
          <c:showPercent val="0"/>
          <c:showBubbleSize val="0"/>
        </c:dLbls>
        <c:gapWidth val="50"/>
        <c:overlap val="100"/>
        <c:axId val="-2121876048"/>
        <c:axId val="17457212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Column1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3-6C64-471C-8F81-661FDB8A1ABC}"/>
                    </c:ext>
                  </c:extLst>
                </c:dPt>
                <c:dPt>
                  <c:idx val="1"/>
                  <c:invertIfNegative val="0"/>
                  <c:bubble3D val="0"/>
                  <c:extLst>
                    <c:ext xmlns:c16="http://schemas.microsoft.com/office/drawing/2014/chart" uri="{C3380CC4-5D6E-409C-BE32-E72D297353CC}">
                      <c16:uniqueId val="{00000004-6C64-471C-8F81-661FDB8A1ABC}"/>
                    </c:ext>
                  </c:extLst>
                </c:dPt>
                <c:dPt>
                  <c:idx val="2"/>
                  <c:invertIfNegative val="0"/>
                  <c:bubble3D val="0"/>
                  <c:extLst>
                    <c:ext xmlns:c16="http://schemas.microsoft.com/office/drawing/2014/chart" uri="{C3380CC4-5D6E-409C-BE32-E72D297353CC}">
                      <c16:uniqueId val="{00000001-6C64-471C-8F81-661FDB8A1ABC}"/>
                    </c:ext>
                  </c:extLst>
                </c:dPt>
                <c:dPt>
                  <c:idx val="3"/>
                  <c:invertIfNegative val="0"/>
                  <c:bubble3D val="0"/>
                  <c:extLst>
                    <c:ext xmlns:c16="http://schemas.microsoft.com/office/drawing/2014/chart" uri="{C3380CC4-5D6E-409C-BE32-E72D297353CC}">
                      <c16:uniqueId val="{00000005-6C64-471C-8F81-661FDB8A1ABC}"/>
                    </c:ext>
                  </c:extLst>
                </c:dPt>
                <c:dPt>
                  <c:idx val="4"/>
                  <c:invertIfNegative val="0"/>
                  <c:bubble3D val="0"/>
                  <c:extLst>
                    <c:ext xmlns:c16="http://schemas.microsoft.com/office/drawing/2014/chart" uri="{C3380CC4-5D6E-409C-BE32-E72D297353CC}">
                      <c16:uniqueId val="{00000006-6C64-471C-8F81-661FDB8A1ABC}"/>
                    </c:ext>
                  </c:extLst>
                </c:dPt>
                <c:dPt>
                  <c:idx val="5"/>
                  <c:invertIfNegative val="0"/>
                  <c:bubble3D val="0"/>
                  <c:extLst>
                    <c:ext xmlns:c16="http://schemas.microsoft.com/office/drawing/2014/chart" uri="{C3380CC4-5D6E-409C-BE32-E72D297353CC}">
                      <c16:uniqueId val="{00000007-6C64-471C-8F81-661FDB8A1ABC}"/>
                    </c:ext>
                  </c:extLst>
                </c:dPt>
                <c:dPt>
                  <c:idx val="6"/>
                  <c:invertIfNegative val="0"/>
                  <c:bubble3D val="0"/>
                  <c:extLst>
                    <c:ext xmlns:c16="http://schemas.microsoft.com/office/drawing/2014/chart" uri="{C3380CC4-5D6E-409C-BE32-E72D297353CC}">
                      <c16:uniqueId val="{00000004-C0F4-4DB2-A308-D8DBC4180399}"/>
                    </c:ext>
                  </c:extLst>
                </c:dPt>
                <c:dPt>
                  <c:idx val="7"/>
                  <c:invertIfNegative val="0"/>
                  <c:bubble3D val="0"/>
                  <c:extLst>
                    <c:ext xmlns:c16="http://schemas.microsoft.com/office/drawing/2014/chart" uri="{C3380CC4-5D6E-409C-BE32-E72D297353CC}">
                      <c16:uniqueId val="{00000005-C0F4-4DB2-A308-D8DBC4180399}"/>
                    </c:ext>
                  </c:extLst>
                </c:dPt>
                <c:dPt>
                  <c:idx val="8"/>
                  <c:invertIfNegative val="0"/>
                  <c:bubble3D val="0"/>
                  <c:extLst>
                    <c:ext xmlns:c16="http://schemas.microsoft.com/office/drawing/2014/chart" uri="{C3380CC4-5D6E-409C-BE32-E72D297353CC}">
                      <c16:uniqueId val="{00000000-6C64-471C-8F81-661FDB8A1ABC}"/>
                    </c:ext>
                  </c:extLst>
                </c:dPt>
                <c:dPt>
                  <c:idx val="9"/>
                  <c:invertIfNegative val="0"/>
                  <c:bubble3D val="0"/>
                  <c:extLst>
                    <c:ext xmlns:c16="http://schemas.microsoft.com/office/drawing/2014/chart" uri="{C3380CC4-5D6E-409C-BE32-E72D297353CC}">
                      <c16:uniqueId val="{00000002-6C64-471C-8F81-661FDB8A1ABC}"/>
                    </c:ext>
                  </c:extLst>
                </c:dPt>
                <c:dPt>
                  <c:idx val="10"/>
                  <c:invertIfNegative val="0"/>
                  <c:bubble3D val="0"/>
                  <c:extLst>
                    <c:ext xmlns:c16="http://schemas.microsoft.com/office/drawing/2014/chart" uri="{C3380CC4-5D6E-409C-BE32-E72D297353CC}">
                      <c16:uniqueId val="{00000006-C0F4-4DB2-A308-D8DBC4180399}"/>
                    </c:ext>
                  </c:extLst>
                </c:dPt>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extLs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Sheet1!$A$2:$A$13</c15:sqref>
                        </c15:formulaRef>
                      </c:ext>
                    </c:extLst>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extLst>
                      <c:ext uri="{02D57815-91ED-43cb-92C2-25804820EDAC}">
                        <c15:formulaRef>
                          <c15:sqref>Sheet1!$B$2:$B$13</c15:sqref>
                        </c15:formulaRef>
                      </c:ext>
                    </c:extLst>
                    <c:numCache>
                      <c:formatCode>General</c:formatCode>
                      <c:ptCount val="12"/>
                    </c:numCache>
                  </c:numRef>
                </c:val>
                <c:extLst>
                  <c:ext xmlns:c16="http://schemas.microsoft.com/office/drawing/2014/chart" uri="{C3380CC4-5D6E-409C-BE32-E72D297353CC}">
                    <c16:uniqueId val="{00000004-AC74-493F-90D3-7BC3CBDAB98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Column2</c:v>
                      </c:pt>
                    </c:strCache>
                  </c:strRef>
                </c:tx>
                <c:spPr>
                  <a:solidFill>
                    <a:schemeClr val="accent3"/>
                  </a:solidFill>
                </c:spPr>
                <c:invertIfNegative val="0"/>
                <c:dLbls>
                  <c:dLbl>
                    <c:idx val="1"/>
                    <c:layout>
                      <c:manualLayout>
                        <c:x val="-2.7200477073514499E-17"/>
                        <c:y val="5.7641622516362004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897-41A0-9C70-251F72B28E40}"/>
                      </c:ext>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Sheet1!$A$2:$A$13</c15:sqref>
                        </c15:formulaRef>
                      </c:ext>
                    </c:extLst>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extLst xmlns:c15="http://schemas.microsoft.com/office/drawing/2012/chart">
                      <c:ext xmlns:c15="http://schemas.microsoft.com/office/drawing/2012/chart" uri="{02D57815-91ED-43cb-92C2-25804820EDAC}">
                        <c15:formulaRef>
                          <c15:sqref>Sheet1!$C$2:$C$13</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0-E921-4C7B-8141-4F9BA410D64F}"/>
                  </c:ext>
                </c:extLst>
              </c15:ser>
            </c15:filteredBarSeries>
          </c:ext>
        </c:extLst>
      </c:barChart>
      <c:catAx>
        <c:axId val="-2121876048"/>
        <c:scaling>
          <c:orientation val="minMax"/>
        </c:scaling>
        <c:delete val="0"/>
        <c:axPos val="b"/>
        <c:numFmt formatCode="General" sourceLinked="0"/>
        <c:majorTickMark val="out"/>
        <c:minorTickMark val="none"/>
        <c:tickLblPos val="low"/>
        <c:txPr>
          <a:bodyPr/>
          <a:lstStyle/>
          <a:p>
            <a:pPr>
              <a:defRPr sz="1200"/>
            </a:pPr>
            <a:endParaRPr lang="en-US"/>
          </a:p>
        </c:txPr>
        <c:crossAx val="1745721296"/>
        <c:crosses val="autoZero"/>
        <c:auto val="1"/>
        <c:lblAlgn val="ctr"/>
        <c:lblOffset val="100"/>
        <c:noMultiLvlLbl val="0"/>
      </c:catAx>
      <c:valAx>
        <c:axId val="1745721296"/>
        <c:scaling>
          <c:orientation val="minMax"/>
          <c:max val="25"/>
          <c:min val="-10"/>
        </c:scaling>
        <c:delete val="0"/>
        <c:axPos val="l"/>
        <c:majorGridlines>
          <c:spPr>
            <a:ln>
              <a:noFill/>
            </a:ln>
          </c:spPr>
        </c:majorGridlines>
        <c:numFmt formatCode="&quot;$&quot;#,##0" sourceLinked="0"/>
        <c:majorTickMark val="out"/>
        <c:minorTickMark val="none"/>
        <c:tickLblPos val="nextTo"/>
        <c:txPr>
          <a:bodyPr/>
          <a:lstStyle/>
          <a:p>
            <a:pPr>
              <a:defRPr sz="1200"/>
            </a:pPr>
            <a:endParaRPr lang="en-US"/>
          </a:p>
        </c:txPr>
        <c:crossAx val="-2121876048"/>
        <c:crosses val="autoZero"/>
        <c:crossBetween val="between"/>
        <c:majorUnit val="5"/>
        <c:minorUnit val="0.01"/>
      </c:valAx>
    </c:plotArea>
    <c:legend>
      <c:legendPos val="t"/>
      <c:layout>
        <c:manualLayout>
          <c:xMode val="edge"/>
          <c:yMode val="edge"/>
          <c:x val="0.12449571356530501"/>
          <c:y val="1.56163886990466E-2"/>
          <c:w val="0.85503555792417296"/>
          <c:h val="9.5208818168918199E-2"/>
        </c:manualLayout>
      </c:layout>
      <c:overlay val="0"/>
      <c:txPr>
        <a:bodyPr/>
        <a:lstStyle/>
        <a:p>
          <a:pPr>
            <a:defRPr sz="12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3360592537209"/>
          <c:y val="6.148513879152994E-2"/>
          <c:w val="0.88660798149489495"/>
          <c:h val="0.81592108711912159"/>
        </c:manualLayout>
      </c:layout>
      <c:barChart>
        <c:barDir val="col"/>
        <c:grouping val="stacked"/>
        <c:varyColors val="0"/>
        <c:ser>
          <c:idx val="0"/>
          <c:order val="0"/>
          <c:tx>
            <c:strRef>
              <c:f>Sheet1!$B$1</c:f>
              <c:strCache>
                <c:ptCount val="1"/>
                <c:pt idx="0">
                  <c:v>Net investment gains</c:v>
                </c:pt>
              </c:strCache>
            </c:strRef>
          </c:tx>
          <c:spPr>
            <a:solidFill>
              <a:schemeClr val="accent1"/>
            </a:solidFill>
          </c:spPr>
          <c:invertIfNegative val="0"/>
          <c:dPt>
            <c:idx val="0"/>
            <c:invertIfNegative val="0"/>
            <c:bubble3D val="0"/>
            <c:extLst xmlns:c15="http://schemas.microsoft.com/office/drawing/2012/chart">
              <c:ext xmlns:c16="http://schemas.microsoft.com/office/drawing/2014/chart" uri="{C3380CC4-5D6E-409C-BE32-E72D297353CC}">
                <c16:uniqueId val="{00000003-6C64-471C-8F81-661FDB8A1ABC}"/>
              </c:ext>
            </c:extLst>
          </c:dPt>
          <c:dPt>
            <c:idx val="1"/>
            <c:invertIfNegative val="0"/>
            <c:bubble3D val="0"/>
            <c:extLst xmlns:c15="http://schemas.microsoft.com/office/drawing/2012/chart">
              <c:ext xmlns:c16="http://schemas.microsoft.com/office/drawing/2014/chart" uri="{C3380CC4-5D6E-409C-BE32-E72D297353CC}">
                <c16:uniqueId val="{00000004-6C64-471C-8F81-661FDB8A1ABC}"/>
              </c:ext>
            </c:extLst>
          </c:dPt>
          <c:dPt>
            <c:idx val="2"/>
            <c:invertIfNegative val="0"/>
            <c:bubble3D val="0"/>
            <c:extLst xmlns:c15="http://schemas.microsoft.com/office/drawing/2012/chart">
              <c:ext xmlns:c16="http://schemas.microsoft.com/office/drawing/2014/chart" uri="{C3380CC4-5D6E-409C-BE32-E72D297353CC}">
                <c16:uniqueId val="{00000001-6C64-471C-8F81-661FDB8A1ABC}"/>
              </c:ext>
            </c:extLst>
          </c:dPt>
          <c:dPt>
            <c:idx val="3"/>
            <c:invertIfNegative val="0"/>
            <c:bubble3D val="0"/>
            <c:extLst xmlns:c15="http://schemas.microsoft.com/office/drawing/2012/chart">
              <c:ext xmlns:c16="http://schemas.microsoft.com/office/drawing/2014/chart" uri="{C3380CC4-5D6E-409C-BE32-E72D297353CC}">
                <c16:uniqueId val="{00000005-6C64-471C-8F81-661FDB8A1ABC}"/>
              </c:ext>
            </c:extLst>
          </c:dPt>
          <c:dPt>
            <c:idx val="4"/>
            <c:invertIfNegative val="0"/>
            <c:bubble3D val="0"/>
            <c:extLst xmlns:c15="http://schemas.microsoft.com/office/drawing/2012/chart">
              <c:ext xmlns:c16="http://schemas.microsoft.com/office/drawing/2014/chart" uri="{C3380CC4-5D6E-409C-BE32-E72D297353CC}">
                <c16:uniqueId val="{00000006-6C64-471C-8F81-661FDB8A1ABC}"/>
              </c:ext>
            </c:extLst>
          </c:dPt>
          <c:dPt>
            <c:idx val="5"/>
            <c:invertIfNegative val="0"/>
            <c:bubble3D val="0"/>
            <c:extLst xmlns:c15="http://schemas.microsoft.com/office/drawing/2012/chart">
              <c:ext xmlns:c16="http://schemas.microsoft.com/office/drawing/2014/chart" uri="{C3380CC4-5D6E-409C-BE32-E72D297353CC}">
                <c16:uniqueId val="{00000007-6C64-471C-8F81-661FDB8A1ABC}"/>
              </c:ext>
            </c:extLst>
          </c:dPt>
          <c:dPt>
            <c:idx val="6"/>
            <c:invertIfNegative val="0"/>
            <c:bubble3D val="0"/>
            <c:extLst xmlns:c15="http://schemas.microsoft.com/office/drawing/2012/chart">
              <c:ext xmlns:c16="http://schemas.microsoft.com/office/drawing/2014/chart" uri="{C3380CC4-5D6E-409C-BE32-E72D297353CC}">
                <c16:uniqueId val="{00000004-C0F4-4DB2-A308-D8DBC4180399}"/>
              </c:ext>
            </c:extLst>
          </c:dPt>
          <c:dPt>
            <c:idx val="7"/>
            <c:invertIfNegative val="0"/>
            <c:bubble3D val="0"/>
            <c:extLst xmlns:c15="http://schemas.microsoft.com/office/drawing/2012/chart">
              <c:ext xmlns:c16="http://schemas.microsoft.com/office/drawing/2014/chart" uri="{C3380CC4-5D6E-409C-BE32-E72D297353CC}">
                <c16:uniqueId val="{00000005-C0F4-4DB2-A308-D8DBC4180399}"/>
              </c:ext>
            </c:extLst>
          </c:dPt>
          <c:dPt>
            <c:idx val="8"/>
            <c:invertIfNegative val="0"/>
            <c:bubble3D val="0"/>
            <c:extLst xmlns:c15="http://schemas.microsoft.com/office/drawing/2012/chart">
              <c:ext xmlns:c16="http://schemas.microsoft.com/office/drawing/2014/chart" uri="{C3380CC4-5D6E-409C-BE32-E72D297353CC}">
                <c16:uniqueId val="{00000000-6C64-471C-8F81-661FDB8A1ABC}"/>
              </c:ext>
            </c:extLst>
          </c:dPt>
          <c:dPt>
            <c:idx val="9"/>
            <c:invertIfNegative val="0"/>
            <c:bubble3D val="0"/>
            <c:extLst xmlns:c15="http://schemas.microsoft.com/office/drawing/2012/chart">
              <c:ext xmlns:c16="http://schemas.microsoft.com/office/drawing/2014/chart" uri="{C3380CC4-5D6E-409C-BE32-E72D297353CC}">
                <c16:uniqueId val="{00000002-6C64-471C-8F81-661FDB8A1ABC}"/>
              </c:ext>
            </c:extLst>
          </c:dPt>
          <c:dPt>
            <c:idx val="10"/>
            <c:invertIfNegative val="0"/>
            <c:bubble3D val="0"/>
            <c:extLst xmlns:c15="http://schemas.microsoft.com/office/drawing/2012/chart">
              <c:ext xmlns:c16="http://schemas.microsoft.com/office/drawing/2014/chart" uri="{C3380CC4-5D6E-409C-BE32-E72D297353CC}">
                <c16:uniqueId val="{00000006-C0F4-4DB2-A308-D8DBC4180399}"/>
              </c:ext>
            </c:extLst>
          </c:dPt>
          <c:dPt>
            <c:idx val="23"/>
            <c:invertIfNegative val="0"/>
            <c:bubble3D val="0"/>
            <c:extLst xmlns:c15="http://schemas.microsoft.com/office/drawing/2012/chart">
              <c:ext xmlns:c16="http://schemas.microsoft.com/office/drawing/2014/chart" uri="{C3380CC4-5D6E-409C-BE32-E72D297353CC}">
                <c16:uniqueId val="{00000000-AC74-493F-90D3-7BC3CBDAB987}"/>
              </c:ext>
            </c:extLst>
          </c:dPt>
          <c:dPt>
            <c:idx val="25"/>
            <c:invertIfNegative val="0"/>
            <c:bubble3D val="0"/>
            <c:extLst xmlns:c15="http://schemas.microsoft.com/office/drawing/2012/chart">
              <c:ext xmlns:c16="http://schemas.microsoft.com/office/drawing/2014/chart" uri="{C3380CC4-5D6E-409C-BE32-E72D297353CC}">
                <c16:uniqueId val="{00000001-AC74-493F-90D3-7BC3CBDAB987}"/>
              </c:ext>
            </c:extLst>
          </c:dPt>
          <c:dPt>
            <c:idx val="26"/>
            <c:invertIfNegative val="0"/>
            <c:bubble3D val="0"/>
            <c:extLst xmlns:c15="http://schemas.microsoft.com/office/drawing/2012/chart">
              <c:ext xmlns:c16="http://schemas.microsoft.com/office/drawing/2014/chart" uri="{C3380CC4-5D6E-409C-BE32-E72D297353CC}">
                <c16:uniqueId val="{00000003-AC74-493F-90D3-7BC3CBDAB987}"/>
              </c:ext>
            </c:extLst>
          </c:dPt>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Sheet1!$B$2:$B$13</c:f>
              <c:numCache>
                <c:formatCode>"$"#,##0.0</c:formatCode>
                <c:ptCount val="12"/>
                <c:pt idx="0">
                  <c:v>4.0134290718467014</c:v>
                </c:pt>
                <c:pt idx="1">
                  <c:v>14.563171469099</c:v>
                </c:pt>
                <c:pt idx="2">
                  <c:v>14.145840246080001</c:v>
                </c:pt>
                <c:pt idx="3">
                  <c:v>14.645882781584</c:v>
                </c:pt>
                <c:pt idx="4">
                  <c:v>20.1879211185184</c:v>
                </c:pt>
                <c:pt idx="5">
                  <c:v>14.516503702</c:v>
                </c:pt>
                <c:pt idx="6">
                  <c:v>16.816374128</c:v>
                </c:pt>
                <c:pt idx="7">
                  <c:v>13.642744528075401</c:v>
                </c:pt>
                <c:pt idx="8">
                  <c:v>14.854729619</c:v>
                </c:pt>
                <c:pt idx="9">
                  <c:v>15.3</c:v>
                </c:pt>
                <c:pt idx="10">
                  <c:v>14.7</c:v>
                </c:pt>
                <c:pt idx="11">
                  <c:v>14.6</c:v>
                </c:pt>
              </c:numCache>
            </c:numRef>
          </c:val>
          <c:extLst xmlns:c15="http://schemas.microsoft.com/office/drawing/2012/chart">
            <c:ext xmlns:c16="http://schemas.microsoft.com/office/drawing/2014/chart" uri="{C3380CC4-5D6E-409C-BE32-E72D297353CC}">
              <c16:uniqueId val="{00000004-AC74-493F-90D3-7BC3CBDAB987}"/>
            </c:ext>
          </c:extLst>
        </c:ser>
        <c:ser>
          <c:idx val="2"/>
          <c:order val="1"/>
          <c:tx>
            <c:strRef>
              <c:f>Sheet1!$C$1</c:f>
              <c:strCache>
                <c:ptCount val="1"/>
                <c:pt idx="0">
                  <c:v>Underwriting gains/losses </c:v>
                </c:pt>
              </c:strCache>
            </c:strRef>
          </c:tx>
          <c:invertIfNegative val="0"/>
          <c:dLbls>
            <c:dLbl>
              <c:idx val="3"/>
              <c:layout>
                <c:manualLayout>
                  <c:x val="1.483679525222552E-3"/>
                  <c:y val="-3.071946932237694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287-4ADA-8FC5-512906D86B5D}"/>
                </c:ext>
              </c:extLst>
            </c:dLbl>
            <c:dLbl>
              <c:idx val="8"/>
              <c:layout>
                <c:manualLayout>
                  <c:x val="-1.4836795252226608E-3"/>
                  <c:y val="-2.7647522390139252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287-4ADA-8FC5-512906D86B5D}"/>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09</c:v>
                </c:pt>
                <c:pt idx="1">
                  <c:v>10</c:v>
                </c:pt>
                <c:pt idx="2">
                  <c:v>11</c:v>
                </c:pt>
                <c:pt idx="3">
                  <c:v>12</c:v>
                </c:pt>
                <c:pt idx="4">
                  <c:v>13</c:v>
                </c:pt>
                <c:pt idx="5">
                  <c:v>14</c:v>
                </c:pt>
                <c:pt idx="6">
                  <c:v>15</c:v>
                </c:pt>
                <c:pt idx="7">
                  <c:v>16</c:v>
                </c:pt>
                <c:pt idx="8">
                  <c:v>17</c:v>
                </c:pt>
                <c:pt idx="9">
                  <c:v>18</c:v>
                </c:pt>
                <c:pt idx="10">
                  <c:v>19</c:v>
                </c:pt>
                <c:pt idx="11">
                  <c:v>20</c:v>
                </c:pt>
              </c:strCache>
            </c:strRef>
          </c:cat>
          <c:val>
            <c:numRef>
              <c:f>Sheet1!$C$2:$C$13</c:f>
              <c:numCache>
                <c:formatCode>"$"#,##0.0</c:formatCode>
                <c:ptCount val="12"/>
                <c:pt idx="0">
                  <c:v>-2.196469183</c:v>
                </c:pt>
                <c:pt idx="1">
                  <c:v>-1.2003770760000001</c:v>
                </c:pt>
                <c:pt idx="2">
                  <c:v>-4.1758771260000005</c:v>
                </c:pt>
                <c:pt idx="3">
                  <c:v>0.13086173800000001</c:v>
                </c:pt>
                <c:pt idx="4">
                  <c:v>5.0417390219999998</c:v>
                </c:pt>
                <c:pt idx="5">
                  <c:v>2.8252383370000005</c:v>
                </c:pt>
                <c:pt idx="6">
                  <c:v>4.6387066590000003</c:v>
                </c:pt>
                <c:pt idx="7">
                  <c:v>2.9363630440000001</c:v>
                </c:pt>
                <c:pt idx="8">
                  <c:v>6.2908400000000002E-4</c:v>
                </c:pt>
                <c:pt idx="9">
                  <c:v>4.0999999999999996</c:v>
                </c:pt>
                <c:pt idx="10">
                  <c:v>5.3</c:v>
                </c:pt>
                <c:pt idx="11">
                  <c:v>6.3</c:v>
                </c:pt>
              </c:numCache>
            </c:numRef>
          </c:val>
          <c:extLst>
            <c:ext xmlns:c16="http://schemas.microsoft.com/office/drawing/2014/chart" uri="{C3380CC4-5D6E-409C-BE32-E72D297353CC}">
              <c16:uniqueId val="{0000000E-2287-4ADA-8FC5-512906D86B5D}"/>
            </c:ext>
          </c:extLst>
        </c:ser>
        <c:dLbls>
          <c:dLblPos val="ctr"/>
          <c:showLegendKey val="0"/>
          <c:showVal val="1"/>
          <c:showCatName val="0"/>
          <c:showSerName val="0"/>
          <c:showPercent val="0"/>
          <c:showBubbleSize val="0"/>
        </c:dLbls>
        <c:gapWidth val="50"/>
        <c:overlap val="100"/>
        <c:axId val="1306718992"/>
        <c:axId val="1304183856"/>
        <c:extLst/>
      </c:barChart>
      <c:catAx>
        <c:axId val="1306718992"/>
        <c:scaling>
          <c:orientation val="minMax"/>
        </c:scaling>
        <c:delete val="0"/>
        <c:axPos val="b"/>
        <c:numFmt formatCode="General" sourceLinked="0"/>
        <c:majorTickMark val="out"/>
        <c:minorTickMark val="none"/>
        <c:tickLblPos val="low"/>
        <c:crossAx val="1304183856"/>
        <c:crosses val="autoZero"/>
        <c:auto val="1"/>
        <c:lblAlgn val="ctr"/>
        <c:lblOffset val="100"/>
        <c:noMultiLvlLbl val="0"/>
      </c:catAx>
      <c:valAx>
        <c:axId val="1304183856"/>
        <c:scaling>
          <c:orientation val="minMax"/>
          <c:max val="30"/>
        </c:scaling>
        <c:delete val="0"/>
        <c:axPos val="l"/>
        <c:numFmt formatCode="&quot;$&quot;#,##0" sourceLinked="0"/>
        <c:majorTickMark val="out"/>
        <c:minorTickMark val="none"/>
        <c:tickLblPos val="nextTo"/>
        <c:txPr>
          <a:bodyPr/>
          <a:lstStyle/>
          <a:p>
            <a:pPr>
              <a:defRPr sz="1400"/>
            </a:pPr>
            <a:endParaRPr lang="en-US"/>
          </a:p>
        </c:txPr>
        <c:crossAx val="1306718992"/>
        <c:crosses val="autoZero"/>
        <c:crossBetween val="between"/>
        <c:majorUnit val="10"/>
        <c:minorUnit val="0.01"/>
      </c:valAx>
    </c:plotArea>
    <c:legend>
      <c:legendPos val="b"/>
      <c:layout>
        <c:manualLayout>
          <c:xMode val="edge"/>
          <c:yMode val="edge"/>
          <c:x val="0.13472324119722423"/>
          <c:y val="4.8783128088527701E-2"/>
          <c:w val="0.57376165330965678"/>
          <c:h val="6.5996546841385464E-2"/>
        </c:manualLayout>
      </c:layout>
      <c:overlay val="0"/>
      <c:txPr>
        <a:bodyPr/>
        <a:lstStyle/>
        <a:p>
          <a:pPr>
            <a:defRPr sz="1400" baseline="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67716535433102E-2"/>
          <c:y val="3.4568569712992298E-2"/>
          <c:w val="0.894014430705667"/>
          <c:h val="0.83957219251336901"/>
        </c:manualLayout>
      </c:layout>
      <c:barChart>
        <c:barDir val="col"/>
        <c:grouping val="clustered"/>
        <c:varyColors val="0"/>
        <c:ser>
          <c:idx val="2"/>
          <c:order val="0"/>
          <c:tx>
            <c:strRef>
              <c:f>Sheet1!$A$2</c:f>
              <c:strCache>
                <c:ptCount val="1"/>
                <c:pt idx="0">
                  <c:v>US</c:v>
                </c:pt>
              </c:strCache>
            </c:strRef>
          </c:tx>
          <c:spPr>
            <a:solidFill>
              <a:srgbClr val="337DBE"/>
            </a:solidFill>
          </c:spPr>
          <c:invertIfNegative val="0"/>
          <c:dPt>
            <c:idx val="7"/>
            <c:invertIfNegative val="0"/>
            <c:bubble3D val="0"/>
            <c:extLst>
              <c:ext xmlns:c16="http://schemas.microsoft.com/office/drawing/2014/chart" uri="{C3380CC4-5D6E-409C-BE32-E72D297353CC}">
                <c16:uniqueId val="{00000000-CF6B-4314-8F04-21328C7D95E0}"/>
              </c:ext>
            </c:extLst>
          </c:dPt>
          <c:dPt>
            <c:idx val="29"/>
            <c:invertIfNegative val="0"/>
            <c:bubble3D val="0"/>
            <c:extLst>
              <c:ext xmlns:c16="http://schemas.microsoft.com/office/drawing/2014/chart" uri="{C3380CC4-5D6E-409C-BE32-E72D297353CC}">
                <c16:uniqueId val="{00000002-2D69-467B-BDC2-CB944D556761}"/>
              </c:ext>
            </c:extLst>
          </c:dPt>
          <c:dPt>
            <c:idx val="30"/>
            <c:invertIfNegative val="0"/>
            <c:bubble3D val="0"/>
            <c:extLst>
              <c:ext xmlns:c16="http://schemas.microsoft.com/office/drawing/2014/chart" uri="{C3380CC4-5D6E-409C-BE32-E72D297353CC}">
                <c16:uniqueId val="{00000001-2D69-467B-BDC2-CB944D556761}"/>
              </c:ext>
            </c:extLst>
          </c:dPt>
          <c:dPt>
            <c:idx val="31"/>
            <c:invertIfNegative val="0"/>
            <c:bubble3D val="0"/>
            <c:extLst>
              <c:ext xmlns:c16="http://schemas.microsoft.com/office/drawing/2014/chart" uri="{C3380CC4-5D6E-409C-BE32-E72D297353CC}">
                <c16:uniqueId val="{00000000-2D69-467B-BDC2-CB944D556761}"/>
              </c:ext>
            </c:extLst>
          </c:dPt>
          <c:dPt>
            <c:idx val="32"/>
            <c:invertIfNegative val="0"/>
            <c:bubble3D val="0"/>
            <c:extLst>
              <c:ext xmlns:c16="http://schemas.microsoft.com/office/drawing/2014/chart" uri="{C3380CC4-5D6E-409C-BE32-E72D297353CC}">
                <c16:uniqueId val="{00000002-CF6B-4314-8F04-21328C7D95E0}"/>
              </c:ext>
            </c:extLst>
          </c:dPt>
          <c:dPt>
            <c:idx val="33"/>
            <c:invertIfNegative val="0"/>
            <c:bubble3D val="0"/>
            <c:extLst>
              <c:ext xmlns:c16="http://schemas.microsoft.com/office/drawing/2014/chart" uri="{C3380CC4-5D6E-409C-BE32-E72D297353CC}">
                <c16:uniqueId val="{00000004-CF6B-4314-8F04-21328C7D95E0}"/>
              </c:ext>
            </c:extLst>
          </c:dPt>
          <c:dPt>
            <c:idx val="34"/>
            <c:invertIfNegative val="0"/>
            <c:bubble3D val="0"/>
            <c:extLst>
              <c:ext xmlns:c16="http://schemas.microsoft.com/office/drawing/2014/chart" uri="{C3380CC4-5D6E-409C-BE32-E72D297353CC}">
                <c16:uniqueId val="{00000006-CF6B-4314-8F04-21328C7D95E0}"/>
              </c:ext>
            </c:extLst>
          </c:dPt>
          <c:dPt>
            <c:idx val="35"/>
            <c:invertIfNegative val="0"/>
            <c:bubble3D val="0"/>
            <c:extLst>
              <c:ext xmlns:c16="http://schemas.microsoft.com/office/drawing/2014/chart" uri="{C3380CC4-5D6E-409C-BE32-E72D297353CC}">
                <c16:uniqueId val="{00000008-CF6B-4314-8F04-21328C7D95E0}"/>
              </c:ext>
            </c:extLst>
          </c:dPt>
          <c:dPt>
            <c:idx val="36"/>
            <c:invertIfNegative val="0"/>
            <c:bubble3D val="0"/>
            <c:extLst>
              <c:ext xmlns:c16="http://schemas.microsoft.com/office/drawing/2014/chart" uri="{C3380CC4-5D6E-409C-BE32-E72D297353CC}">
                <c16:uniqueId val="{0000000A-CF6B-4314-8F04-21328C7D95E0}"/>
              </c:ext>
            </c:extLst>
          </c:dPt>
          <c:dPt>
            <c:idx val="37"/>
            <c:invertIfNegative val="0"/>
            <c:bubble3D val="0"/>
            <c:extLst>
              <c:ext xmlns:c16="http://schemas.microsoft.com/office/drawing/2014/chart" uri="{C3380CC4-5D6E-409C-BE32-E72D297353CC}">
                <c16:uniqueId val="{0000000C-CF6B-4314-8F04-21328C7D95E0}"/>
              </c:ext>
            </c:extLst>
          </c:dPt>
          <c:dPt>
            <c:idx val="38"/>
            <c:invertIfNegative val="0"/>
            <c:bubble3D val="0"/>
            <c:spPr>
              <a:solidFill>
                <a:srgbClr val="337DBE"/>
              </a:solidFill>
              <a:ln>
                <a:noFill/>
              </a:ln>
            </c:spPr>
            <c:extLst>
              <c:ext xmlns:c16="http://schemas.microsoft.com/office/drawing/2014/chart" uri="{C3380CC4-5D6E-409C-BE32-E72D297353CC}">
                <c16:uniqueId val="{0000000E-CF6B-4314-8F04-21328C7D95E0}"/>
              </c:ext>
            </c:extLst>
          </c:dPt>
          <c:dPt>
            <c:idx val="39"/>
            <c:invertIfNegative val="0"/>
            <c:bubble3D val="0"/>
            <c:extLst>
              <c:ext xmlns:c16="http://schemas.microsoft.com/office/drawing/2014/chart" uri="{C3380CC4-5D6E-409C-BE32-E72D297353CC}">
                <c16:uniqueId val="{00000010-CF6B-4314-8F04-21328C7D95E0}"/>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B-4314-8F04-21328C7D95E0}"/>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B-4314-8F04-21328C7D95E0}"/>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B-4314-8F04-21328C7D95E0}"/>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6B-4314-8F04-21328C7D95E0}"/>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CF6B-4314-8F04-21328C7D95E0}"/>
                </c:ext>
              </c:extLst>
            </c:dLbl>
            <c:spPr>
              <a:noFill/>
              <a:ln>
                <a:noFill/>
              </a:ln>
              <a:effectLst/>
            </c:spPr>
            <c:txPr>
              <a:bodyPr rot="-5400000" vert="horz" lIns="0" tIns="0" rIns="0"/>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Sheet1!$B$1:$AQ$1</c:f>
              <c:strCache>
                <c:ptCount val="42"/>
                <c:pt idx="0">
                  <c:v>10:1Q</c:v>
                </c:pt>
                <c:pt idx="1">
                  <c:v>10:2Q</c:v>
                </c:pt>
                <c:pt idx="2">
                  <c:v>10:3Q</c:v>
                </c:pt>
                <c:pt idx="3">
                  <c:v>10:4Q</c:v>
                </c:pt>
                <c:pt idx="4">
                  <c:v>11:1Q</c:v>
                </c:pt>
                <c:pt idx="5">
                  <c:v>11:2Q</c:v>
                </c:pt>
                <c:pt idx="6">
                  <c:v>11:3Q</c:v>
                </c:pt>
                <c:pt idx="7">
                  <c:v>11:4Q</c:v>
                </c:pt>
                <c:pt idx="8">
                  <c:v>12:1Q</c:v>
                </c:pt>
                <c:pt idx="9">
                  <c:v>12:2Q</c:v>
                </c:pt>
                <c:pt idx="10">
                  <c:v>12:3Q</c:v>
                </c:pt>
                <c:pt idx="11">
                  <c:v>12:4Q</c:v>
                </c:pt>
                <c:pt idx="12">
                  <c:v>13:1Q</c:v>
                </c:pt>
                <c:pt idx="13">
                  <c:v>13:2Q</c:v>
                </c:pt>
                <c:pt idx="14">
                  <c:v>13:3Q</c:v>
                </c:pt>
                <c:pt idx="15">
                  <c:v>13:4Q</c:v>
                </c:pt>
                <c:pt idx="16">
                  <c:v>14:1Q</c:v>
                </c:pt>
                <c:pt idx="17">
                  <c:v>14:2Q</c:v>
                </c:pt>
                <c:pt idx="18">
                  <c:v>14:3Q</c:v>
                </c:pt>
                <c:pt idx="19">
                  <c:v>14:4Q</c:v>
                </c:pt>
                <c:pt idx="20">
                  <c:v>15:1Q</c:v>
                </c:pt>
                <c:pt idx="21">
                  <c:v>15:2Q</c:v>
                </c:pt>
                <c:pt idx="22">
                  <c:v>15:3Q</c:v>
                </c:pt>
                <c:pt idx="23">
                  <c:v>15:4Q</c:v>
                </c:pt>
                <c:pt idx="24">
                  <c:v>16:1Q</c:v>
                </c:pt>
                <c:pt idx="25">
                  <c:v>16:2Q</c:v>
                </c:pt>
                <c:pt idx="26">
                  <c:v>16:3Q</c:v>
                </c:pt>
                <c:pt idx="27">
                  <c:v>16:4Q</c:v>
                </c:pt>
                <c:pt idx="28">
                  <c:v>17:1Q</c:v>
                </c:pt>
                <c:pt idx="29">
                  <c:v>17:2Q</c:v>
                </c:pt>
                <c:pt idx="30">
                  <c:v>17:3Q</c:v>
                </c:pt>
                <c:pt idx="31">
                  <c:v>17:4Q</c:v>
                </c:pt>
                <c:pt idx="32">
                  <c:v>18:1Q</c:v>
                </c:pt>
                <c:pt idx="33">
                  <c:v>18:2Q</c:v>
                </c:pt>
                <c:pt idx="34">
                  <c:v>18:3Q</c:v>
                </c:pt>
                <c:pt idx="35">
                  <c:v>18:4Q</c:v>
                </c:pt>
                <c:pt idx="36">
                  <c:v>19:1Q</c:v>
                </c:pt>
                <c:pt idx="37">
                  <c:v>19:2Q</c:v>
                </c:pt>
                <c:pt idx="38">
                  <c:v>19:3Q</c:v>
                </c:pt>
                <c:pt idx="39">
                  <c:v>19:4Q</c:v>
                </c:pt>
                <c:pt idx="40">
                  <c:v>20:1Q</c:v>
                </c:pt>
                <c:pt idx="41">
                  <c:v>20:2Q</c:v>
                </c:pt>
              </c:strCache>
            </c:strRef>
          </c:cat>
          <c:val>
            <c:numRef>
              <c:f>Sheet1!$B$2:$AQ$2</c:f>
              <c:numCache>
                <c:formatCode>0.0</c:formatCode>
                <c:ptCount val="42"/>
                <c:pt idx="0">
                  <c:v>2.2999999999999998</c:v>
                </c:pt>
                <c:pt idx="1">
                  <c:v>2.1999999999999997</c:v>
                </c:pt>
                <c:pt idx="2">
                  <c:v>2.6</c:v>
                </c:pt>
                <c:pt idx="3">
                  <c:v>2.4</c:v>
                </c:pt>
                <c:pt idx="4">
                  <c:v>0.1</c:v>
                </c:pt>
                <c:pt idx="5">
                  <c:v>2.5</c:v>
                </c:pt>
                <c:pt idx="6">
                  <c:v>1.3</c:v>
                </c:pt>
                <c:pt idx="7">
                  <c:v>4.1000000000000005</c:v>
                </c:pt>
                <c:pt idx="8">
                  <c:v>2</c:v>
                </c:pt>
                <c:pt idx="9">
                  <c:v>1.3</c:v>
                </c:pt>
                <c:pt idx="10">
                  <c:v>3.1</c:v>
                </c:pt>
                <c:pt idx="11">
                  <c:v>0.4</c:v>
                </c:pt>
                <c:pt idx="12">
                  <c:v>2.7</c:v>
                </c:pt>
                <c:pt idx="13">
                  <c:v>1.7999999999999998</c:v>
                </c:pt>
                <c:pt idx="14">
                  <c:v>4.5</c:v>
                </c:pt>
                <c:pt idx="15">
                  <c:v>3.5000000000000004</c:v>
                </c:pt>
                <c:pt idx="16">
                  <c:v>-0.89999999999999991</c:v>
                </c:pt>
                <c:pt idx="17">
                  <c:v>4.5999999999999996</c:v>
                </c:pt>
                <c:pt idx="18">
                  <c:v>4.3</c:v>
                </c:pt>
                <c:pt idx="19">
                  <c:v>2.1</c:v>
                </c:pt>
                <c:pt idx="20">
                  <c:v>2</c:v>
                </c:pt>
                <c:pt idx="21">
                  <c:v>2.6</c:v>
                </c:pt>
                <c:pt idx="22">
                  <c:v>2</c:v>
                </c:pt>
                <c:pt idx="23">
                  <c:v>0.9</c:v>
                </c:pt>
                <c:pt idx="24">
                  <c:v>0.6</c:v>
                </c:pt>
                <c:pt idx="25">
                  <c:v>2.2000000000000002</c:v>
                </c:pt>
                <c:pt idx="26">
                  <c:v>2.8</c:v>
                </c:pt>
                <c:pt idx="27">
                  <c:v>1.8</c:v>
                </c:pt>
                <c:pt idx="28">
                  <c:v>1.2</c:v>
                </c:pt>
                <c:pt idx="29">
                  <c:v>3.1</c:v>
                </c:pt>
                <c:pt idx="30">
                  <c:v>3.2</c:v>
                </c:pt>
                <c:pt idx="31">
                  <c:v>2.5</c:v>
                </c:pt>
                <c:pt idx="32">
                  <c:v>2.2000000000000002</c:v>
                </c:pt>
                <c:pt idx="33">
                  <c:v>4.2</c:v>
                </c:pt>
                <c:pt idx="34">
                  <c:v>3.4</c:v>
                </c:pt>
                <c:pt idx="35">
                  <c:v>2.2000000000000002</c:v>
                </c:pt>
                <c:pt idx="36">
                  <c:v>3.1</c:v>
                </c:pt>
                <c:pt idx="37">
                  <c:v>2</c:v>
                </c:pt>
                <c:pt idx="38">
                  <c:v>2.1</c:v>
                </c:pt>
                <c:pt idx="39">
                  <c:v>2.1</c:v>
                </c:pt>
                <c:pt idx="40">
                  <c:v>-5</c:v>
                </c:pt>
                <c:pt idx="41">
                  <c:v>-31.7</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528510904"/>
        <c:axId val="528514040"/>
      </c:barChart>
      <c:catAx>
        <c:axId val="528510904"/>
        <c:scaling>
          <c:orientation val="minMax"/>
        </c:scaling>
        <c:delete val="0"/>
        <c:axPos val="b"/>
        <c:numFmt formatCode="General" sourceLinked="1"/>
        <c:majorTickMark val="out"/>
        <c:minorTickMark val="none"/>
        <c:tickLblPos val="low"/>
        <c:txPr>
          <a:bodyPr rot="-5400000" vert="horz"/>
          <a:lstStyle/>
          <a:p>
            <a:pPr>
              <a:defRPr sz="1200"/>
            </a:pPr>
            <a:endParaRPr lang="en-US"/>
          </a:p>
        </c:txPr>
        <c:crossAx val="528514040"/>
        <c:crosses val="autoZero"/>
        <c:auto val="0"/>
        <c:lblAlgn val="ctr"/>
        <c:lblOffset val="500"/>
        <c:tickLblSkip val="2"/>
        <c:tickMarkSkip val="1"/>
        <c:noMultiLvlLbl val="0"/>
      </c:catAx>
      <c:valAx>
        <c:axId val="528514040"/>
        <c:scaling>
          <c:orientation val="minMax"/>
          <c:min val="-36"/>
        </c:scaling>
        <c:delete val="0"/>
        <c:axPos val="l"/>
        <c:numFmt formatCode="0&quot;%&quot;" sourceLinked="0"/>
        <c:majorTickMark val="out"/>
        <c:minorTickMark val="none"/>
        <c:tickLblPos val="nextTo"/>
        <c:txPr>
          <a:bodyPr/>
          <a:lstStyle/>
          <a:p>
            <a:pPr>
              <a:defRPr sz="1200"/>
            </a:pPr>
            <a:endParaRPr lang="en-US"/>
          </a:p>
        </c:txPr>
        <c:crossAx val="528510904"/>
        <c:crosses val="autoZero"/>
        <c:crossBetween val="between"/>
        <c:majorUnit val="6"/>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Bottom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2020:Q3</c:v>
                </c:pt>
                <c:pt idx="1">
                  <c:v>2020:Q4</c:v>
                </c:pt>
                <c:pt idx="2">
                  <c:v>2021:Q1</c:v>
                </c:pt>
                <c:pt idx="3">
                  <c:v>2021:Q2</c:v>
                </c:pt>
                <c:pt idx="4">
                  <c:v>2021:Q3</c:v>
                </c:pt>
                <c:pt idx="5">
                  <c:v>2021:Q4</c:v>
                </c:pt>
              </c:strCache>
            </c:strRef>
          </c:cat>
          <c:val>
            <c:numRef>
              <c:f>Sheet1!$B$2:$B$7</c:f>
              <c:numCache>
                <c:formatCode>0.0%</c:formatCode>
                <c:ptCount val="6"/>
                <c:pt idx="0">
                  <c:v>0.158</c:v>
                </c:pt>
                <c:pt idx="1">
                  <c:v>1.0999999999999999E-2</c:v>
                </c:pt>
                <c:pt idx="2">
                  <c:v>1.7000000000000001E-2</c:v>
                </c:pt>
                <c:pt idx="3">
                  <c:v>2.1999999999999999E-2</c:v>
                </c:pt>
                <c:pt idx="4">
                  <c:v>2.3E-2</c:v>
                </c:pt>
                <c:pt idx="5">
                  <c:v>2.1999999999999999E-2</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2020:Q3</c:v>
                </c:pt>
                <c:pt idx="1">
                  <c:v>2020:Q4</c:v>
                </c:pt>
                <c:pt idx="2">
                  <c:v>2021:Q1</c:v>
                </c:pt>
                <c:pt idx="3">
                  <c:v>2021:Q2</c:v>
                </c:pt>
                <c:pt idx="4">
                  <c:v>2021:Q3</c:v>
                </c:pt>
                <c:pt idx="5">
                  <c:v>2021:Q4</c:v>
                </c:pt>
              </c:strCache>
            </c:strRef>
          </c:cat>
          <c:val>
            <c:numRef>
              <c:f>Sheet1!$C$2:$C$7</c:f>
              <c:numCache>
                <c:formatCode>0.0%</c:formatCode>
                <c:ptCount val="6"/>
                <c:pt idx="0">
                  <c:v>0.24</c:v>
                </c:pt>
                <c:pt idx="1">
                  <c:v>4.9000000000000002E-2</c:v>
                </c:pt>
                <c:pt idx="2">
                  <c:v>4.5999999999999999E-2</c:v>
                </c:pt>
                <c:pt idx="3">
                  <c:v>4.2000000000000003E-2</c:v>
                </c:pt>
                <c:pt idx="4">
                  <c:v>4.1000000000000002E-2</c:v>
                </c:pt>
                <c:pt idx="5">
                  <c:v>3.5999999999999997E-2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Top 10 Avg</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2020:Q3</c:v>
                </c:pt>
                <c:pt idx="1">
                  <c:v>2020:Q4</c:v>
                </c:pt>
                <c:pt idx="2">
                  <c:v>2021:Q1</c:v>
                </c:pt>
                <c:pt idx="3">
                  <c:v>2021:Q2</c:v>
                </c:pt>
                <c:pt idx="4">
                  <c:v>2021:Q3</c:v>
                </c:pt>
                <c:pt idx="5">
                  <c:v>2021:Q4</c:v>
                </c:pt>
              </c:strCache>
            </c:strRef>
          </c:cat>
          <c:val>
            <c:numRef>
              <c:f>Sheet1!$D$2:$D$7</c:f>
              <c:numCache>
                <c:formatCode>0.0%</c:formatCode>
                <c:ptCount val="6"/>
                <c:pt idx="0">
                  <c:v>0.32500000000000001</c:v>
                </c:pt>
                <c:pt idx="1">
                  <c:v>0.08</c:v>
                </c:pt>
                <c:pt idx="2">
                  <c:v>7.6999999999999999E-2</c:v>
                </c:pt>
                <c:pt idx="3">
                  <c:v>6.7000000000000004E-2</c:v>
                </c:pt>
                <c:pt idx="4">
                  <c:v>6.4000000000000001E-2</c:v>
                </c:pt>
                <c:pt idx="5">
                  <c:v>6.0999999999999999E-2</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0.35000000000000003"/>
          <c:min val="0"/>
        </c:scaling>
        <c:delete val="0"/>
        <c:axPos val="l"/>
        <c:numFmt formatCode="0.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1E-2"/>
      </c:valAx>
    </c:plotArea>
    <c:legend>
      <c:legendPos val="t"/>
      <c:layout>
        <c:manualLayout>
          <c:xMode val="edge"/>
          <c:yMode val="edge"/>
          <c:x val="0.35327343512096343"/>
          <c:y val="5.2090887639273969E-2"/>
          <c:w val="0.51206842274848996"/>
          <c:h val="6.5086947249425306E-2"/>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marker>
            <c:symbol val="circle"/>
            <c:size val="7"/>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2019:Q1</c:v>
                </c:pt>
                <c:pt idx="1">
                  <c:v>2019:Q2</c:v>
                </c:pt>
                <c:pt idx="2">
                  <c:v>2019:Q3</c:v>
                </c:pt>
                <c:pt idx="3">
                  <c:v>2019:Q4</c:v>
                </c:pt>
                <c:pt idx="4">
                  <c:v>2020:Q1</c:v>
                </c:pt>
                <c:pt idx="5">
                  <c:v>2020:Q2</c:v>
                </c:pt>
                <c:pt idx="6">
                  <c:v>2020:Q3</c:v>
                </c:pt>
                <c:pt idx="7">
                  <c:v>2020:Q4</c:v>
                </c:pt>
                <c:pt idx="8">
                  <c:v>2021:Q1</c:v>
                </c:pt>
                <c:pt idx="9">
                  <c:v>2021:Q2</c:v>
                </c:pt>
                <c:pt idx="10">
                  <c:v>2021:Q3</c:v>
                </c:pt>
                <c:pt idx="11">
                  <c:v>2021:Q4</c:v>
                </c:pt>
              </c:strCache>
            </c:strRef>
          </c:cat>
          <c:val>
            <c:numRef>
              <c:f>Sheet1!$B$2:$B$13</c:f>
              <c:numCache>
                <c:formatCode>"$"#,##0.0</c:formatCode>
                <c:ptCount val="12"/>
                <c:pt idx="0">
                  <c:v>18950.3</c:v>
                </c:pt>
                <c:pt idx="1">
                  <c:v>19020.599999999999</c:v>
                </c:pt>
                <c:pt idx="2">
                  <c:v>19141.7</c:v>
                </c:pt>
                <c:pt idx="3">
                  <c:v>19254</c:v>
                </c:pt>
                <c:pt idx="4">
                  <c:v>19010.8</c:v>
                </c:pt>
                <c:pt idx="5">
                  <c:v>17282.2</c:v>
                </c:pt>
                <c:pt idx="6">
                  <c:v>18238.5</c:v>
                </c:pt>
                <c:pt idx="7">
                  <c:v>18457.8</c:v>
                </c:pt>
                <c:pt idx="8">
                  <c:v>18667.599999999999</c:v>
                </c:pt>
                <c:pt idx="9">
                  <c:v>18862.5</c:v>
                </c:pt>
                <c:pt idx="10">
                  <c:v>19051.099999999999</c:v>
                </c:pt>
                <c:pt idx="11">
                  <c:v>19222.099999999999</c:v>
                </c:pt>
              </c:numCache>
            </c:numRef>
          </c:val>
          <c:smooth val="0"/>
          <c:extLst>
            <c:ext xmlns:c16="http://schemas.microsoft.com/office/drawing/2014/chart" uri="{C3380CC4-5D6E-409C-BE32-E72D297353CC}">
              <c16:uniqueId val="{00000004-17A7-413B-A9B3-6FD57A22FF25}"/>
            </c:ext>
          </c:extLst>
        </c:ser>
        <c:dLbls>
          <c:dLblPos val="b"/>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nextTo"/>
        <c:spPr>
          <a:ln/>
        </c:spPr>
        <c:txPr>
          <a:bodyPr rot="-540000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19500"/>
          <c:min val="17000"/>
        </c:scaling>
        <c:delete val="0"/>
        <c:axPos val="l"/>
        <c:majorGridlines/>
        <c:numFmt formatCode="&quot;$&quot;#,##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barChart>
        <c:barDir val="col"/>
        <c:grouping val="clustered"/>
        <c:varyColors val="0"/>
        <c:ser>
          <c:idx val="2"/>
          <c:order val="0"/>
          <c:tx>
            <c:strRef>
              <c:f>Sheet1!$B$1</c:f>
              <c:strCache>
                <c:ptCount val="1"/>
                <c:pt idx="0">
                  <c:v>Bottom 10 Avg</c:v>
                </c:pt>
              </c:strCache>
            </c:strRef>
          </c:tx>
          <c:invertIfNegative val="0"/>
          <c:dPt>
            <c:idx val="15"/>
            <c:invertIfNegative val="0"/>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Chip</c:v>
                </c:pt>
                <c:pt idx="1">
                  <c:v>New York Fed</c:v>
                </c:pt>
                <c:pt idx="2">
                  <c:v>Merrill Lynch</c:v>
                </c:pt>
                <c:pt idx="3">
                  <c:v>Goldman Sachs</c:v>
                </c:pt>
                <c:pt idx="4">
                  <c:v>GDPNow</c:v>
                </c:pt>
              </c:strCache>
            </c:strRef>
          </c:cat>
          <c:val>
            <c:numRef>
              <c:f>Sheet1!$B$2:$B$6</c:f>
              <c:numCache>
                <c:formatCode>General</c:formatCode>
                <c:ptCount val="5"/>
                <c:pt idx="0" formatCode="0.0%">
                  <c:v>0.158</c:v>
                </c:pt>
              </c:numCache>
            </c:numRef>
          </c:val>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Chip</c:v>
                </c:pt>
                <c:pt idx="1">
                  <c:v>New York Fed</c:v>
                </c:pt>
                <c:pt idx="2">
                  <c:v>Merrill Lynch</c:v>
                </c:pt>
                <c:pt idx="3">
                  <c:v>Goldman Sachs</c:v>
                </c:pt>
                <c:pt idx="4">
                  <c:v>GDPNow</c:v>
                </c:pt>
              </c:strCache>
            </c:strRef>
          </c:cat>
          <c:val>
            <c:numRef>
              <c:f>Sheet1!$C$2:$C$6</c:f>
              <c:numCache>
                <c:formatCode>0.0%</c:formatCode>
                <c:ptCount val="5"/>
                <c:pt idx="0">
                  <c:v>0.24</c:v>
                </c:pt>
                <c:pt idx="1">
                  <c:v>0.156</c:v>
                </c:pt>
                <c:pt idx="2">
                  <c:v>0.27</c:v>
                </c:pt>
                <c:pt idx="3">
                  <c:v>0.35</c:v>
                </c:pt>
                <c:pt idx="4">
                  <c:v>0.308</c:v>
                </c:pt>
              </c:numCache>
            </c:numRef>
          </c:val>
          <c:extLst>
            <c:ext xmlns:c16="http://schemas.microsoft.com/office/drawing/2014/chart" uri="{C3380CC4-5D6E-409C-BE32-E72D297353CC}">
              <c16:uniqueId val="{00000001-F542-414A-86F6-474123F29FD1}"/>
            </c:ext>
          </c:extLst>
        </c:ser>
        <c:ser>
          <c:idx val="1"/>
          <c:order val="2"/>
          <c:tx>
            <c:strRef>
              <c:f>Sheet1!$D$1</c:f>
              <c:strCache>
                <c:ptCount val="1"/>
                <c:pt idx="0">
                  <c:v>Top 10 Avg</c:v>
                </c:pt>
              </c:strCache>
            </c:strRef>
          </c:tx>
          <c:invertIfNegative val="0"/>
          <c:dLbls>
            <c:spPr>
              <a:noFill/>
              <a:ln>
                <a:no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Blue Chip</c:v>
                </c:pt>
                <c:pt idx="1">
                  <c:v>New York Fed</c:v>
                </c:pt>
                <c:pt idx="2">
                  <c:v>Merrill Lynch</c:v>
                </c:pt>
                <c:pt idx="3">
                  <c:v>Goldman Sachs</c:v>
                </c:pt>
                <c:pt idx="4">
                  <c:v>GDPNow</c:v>
                </c:pt>
              </c:strCache>
            </c:strRef>
          </c:cat>
          <c:val>
            <c:numRef>
              <c:f>Sheet1!$D$2:$D$6</c:f>
              <c:numCache>
                <c:formatCode>General</c:formatCode>
                <c:ptCount val="5"/>
                <c:pt idx="0" formatCode="0.0%">
                  <c:v>0.32500000000000001</c:v>
                </c:pt>
              </c:numCache>
            </c:numRef>
          </c:val>
          <c:extLst>
            <c:ext xmlns:c16="http://schemas.microsoft.com/office/drawing/2014/chart" uri="{C3380CC4-5D6E-409C-BE32-E72D297353CC}">
              <c16:uniqueId val="{00000002-F542-414A-86F6-474123F29FD1}"/>
            </c:ext>
          </c:extLst>
        </c:ser>
        <c:dLbls>
          <c:showLegendKey val="0"/>
          <c:showVal val="1"/>
          <c:showCatName val="0"/>
          <c:showSerName val="0"/>
          <c:showPercent val="0"/>
          <c:showBubbleSize val="0"/>
        </c:dLbls>
        <c:gapWidth val="150"/>
        <c:axId val="542476672"/>
        <c:axId val="542473536"/>
      </c:barChart>
      <c:catAx>
        <c:axId val="542476672"/>
        <c:scaling>
          <c:orientation val="minMax"/>
        </c:scaling>
        <c:delete val="0"/>
        <c:axPos val="b"/>
        <c:numFmt formatCode="General"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noMultiLvlLbl val="0"/>
      </c:catAx>
      <c:valAx>
        <c:axId val="542473536"/>
        <c:scaling>
          <c:orientation val="minMax"/>
          <c:max val="0.35000000000000003"/>
          <c:min val="0"/>
        </c:scaling>
        <c:delete val="0"/>
        <c:axPos val="l"/>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1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5365097458342232"/>
        </c:manualLayout>
      </c:layout>
      <c:lineChart>
        <c:grouping val="standard"/>
        <c:varyColors val="0"/>
        <c:ser>
          <c:idx val="2"/>
          <c:order val="0"/>
          <c:tx>
            <c:strRef>
              <c:f>Sheet1!$B$1</c:f>
              <c:strCache>
                <c:ptCount val="1"/>
                <c:pt idx="0">
                  <c:v>Personal Consumption Expenditures</c:v>
                </c:pt>
              </c:strCache>
            </c:strRef>
          </c:tx>
          <c:spPr>
            <a:ln>
              <a:solidFill>
                <a:schemeClr val="accent2"/>
              </a:solidFill>
            </a:ln>
          </c:spPr>
          <c:marker>
            <c:symbol val="circle"/>
            <c:size val="7"/>
            <c:spPr>
              <a:solidFill>
                <a:schemeClr val="accent2"/>
              </a:solidFill>
              <a:ln>
                <a:noFill/>
              </a:ln>
            </c:spPr>
          </c:marker>
          <c:dPt>
            <c:idx val="15"/>
            <c:bubble3D val="0"/>
            <c:extLst>
              <c:ext xmlns:c16="http://schemas.microsoft.com/office/drawing/2014/chart" uri="{C3380CC4-5D6E-409C-BE32-E72D297353CC}">
                <c16:uniqueId val="{00000000-17A7-413B-A9B3-6FD57A22FF25}"/>
              </c:ext>
            </c:extLst>
          </c:dPt>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mmm\-yy</c:formatCode>
                <c:ptCount val="9"/>
                <c:pt idx="0">
                  <c:v>43770</c:v>
                </c:pt>
                <c:pt idx="1">
                  <c:v>43800</c:v>
                </c:pt>
                <c:pt idx="2">
                  <c:v>43831</c:v>
                </c:pt>
                <c:pt idx="3">
                  <c:v>43862</c:v>
                </c:pt>
                <c:pt idx="4">
                  <c:v>43891</c:v>
                </c:pt>
                <c:pt idx="5">
                  <c:v>43922</c:v>
                </c:pt>
                <c:pt idx="6">
                  <c:v>43952</c:v>
                </c:pt>
                <c:pt idx="7">
                  <c:v>43983</c:v>
                </c:pt>
                <c:pt idx="8">
                  <c:v>44013</c:v>
                </c:pt>
              </c:numCache>
            </c:numRef>
          </c:cat>
          <c:val>
            <c:numRef>
              <c:f>Sheet1!$B$2:$B$10</c:f>
              <c:numCache>
                <c:formatCode>"$"#,##0.0</c:formatCode>
                <c:ptCount val="9"/>
                <c:pt idx="0">
                  <c:v>14752.8</c:v>
                </c:pt>
                <c:pt idx="1">
                  <c:v>14796.3</c:v>
                </c:pt>
                <c:pt idx="2">
                  <c:v>14880.5</c:v>
                </c:pt>
                <c:pt idx="3">
                  <c:v>14877.4</c:v>
                </c:pt>
                <c:pt idx="4">
                  <c:v>13878.5</c:v>
                </c:pt>
                <c:pt idx="5">
                  <c:v>12085.4</c:v>
                </c:pt>
                <c:pt idx="6">
                  <c:v>13122.9</c:v>
                </c:pt>
                <c:pt idx="7">
                  <c:v>13931.9</c:v>
                </c:pt>
                <c:pt idx="8">
                  <c:v>14199.5</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Disposable Personal Income</c:v>
                </c:pt>
              </c:strCache>
            </c:strRef>
          </c:tx>
          <c:marker>
            <c:symbol val="circle"/>
            <c:size val="7"/>
          </c:marker>
          <c:dLbls>
            <c:spPr>
              <a:noFill/>
              <a:ln>
                <a:noFill/>
              </a:ln>
              <a:effectLst/>
            </c:spPr>
            <c:txPr>
              <a:bodyPr wrap="square" lIns="38100" tIns="19050" rIns="38100" bIns="19050" anchor="ctr">
                <a:spAutoFit/>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Sheet1!$A$2:$A$10</c:f>
              <c:numCache>
                <c:formatCode>mmm\-yy</c:formatCode>
                <c:ptCount val="9"/>
                <c:pt idx="0">
                  <c:v>43770</c:v>
                </c:pt>
                <c:pt idx="1">
                  <c:v>43800</c:v>
                </c:pt>
                <c:pt idx="2">
                  <c:v>43831</c:v>
                </c:pt>
                <c:pt idx="3">
                  <c:v>43862</c:v>
                </c:pt>
                <c:pt idx="4">
                  <c:v>43891</c:v>
                </c:pt>
                <c:pt idx="5">
                  <c:v>43922</c:v>
                </c:pt>
                <c:pt idx="6">
                  <c:v>43952</c:v>
                </c:pt>
                <c:pt idx="7">
                  <c:v>43983</c:v>
                </c:pt>
                <c:pt idx="8">
                  <c:v>44013</c:v>
                </c:pt>
              </c:numCache>
            </c:numRef>
          </c:cat>
          <c:val>
            <c:numRef>
              <c:f>Sheet1!$C$2:$C$10</c:f>
              <c:numCache>
                <c:formatCode>"$"#,##0.0</c:formatCode>
                <c:ptCount val="9"/>
                <c:pt idx="0">
                  <c:v>16565.400000000001</c:v>
                </c:pt>
                <c:pt idx="1">
                  <c:v>16567.8</c:v>
                </c:pt>
                <c:pt idx="2">
                  <c:v>16714.400000000001</c:v>
                </c:pt>
                <c:pt idx="3">
                  <c:v>16831.3</c:v>
                </c:pt>
                <c:pt idx="4">
                  <c:v>16550.099999999999</c:v>
                </c:pt>
                <c:pt idx="5">
                  <c:v>18996.900000000001</c:v>
                </c:pt>
                <c:pt idx="6">
                  <c:v>18079.900000000001</c:v>
                </c:pt>
                <c:pt idx="7">
                  <c:v>17841.599999999999</c:v>
                </c:pt>
                <c:pt idx="8">
                  <c:v>17881.5</c:v>
                </c:pt>
              </c:numCache>
            </c:numRef>
          </c:val>
          <c:smooth val="0"/>
          <c:extLst>
            <c:ext xmlns:c16="http://schemas.microsoft.com/office/drawing/2014/chart" uri="{C3380CC4-5D6E-409C-BE32-E72D297353CC}">
              <c16:uniqueId val="{00000001-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mmm\-yy" sourceLinked="1"/>
        <c:majorTickMark val="out"/>
        <c:minorTickMark val="none"/>
        <c:tickLblPos val="nextTo"/>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20000"/>
          <c:min val="7000"/>
        </c:scaling>
        <c:delete val="0"/>
        <c:axPos val="l"/>
        <c:numFmt formatCode="&quot;$&quot;#,##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1000"/>
      </c:valAx>
    </c:plotArea>
    <c:legend>
      <c:legendPos val="t"/>
      <c:layout>
        <c:manualLayout>
          <c:xMode val="edge"/>
          <c:yMode val="edge"/>
          <c:x val="3.9949012823668154E-2"/>
          <c:y val="2.299580577721928E-2"/>
          <c:w val="0.51206842274848996"/>
          <c:h val="0.13553040684213011"/>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Bottom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dLbl>
              <c:idx val="4"/>
              <c:layout>
                <c:manualLayout>
                  <c:x val="1.4908802915731198E-3"/>
                  <c:y val="-4.3642622793082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DB-47EB-B893-1C19F4863FA0}"/>
                </c:ext>
              </c:extLst>
            </c:dLbl>
            <c:dLbl>
              <c:idx val="5"/>
              <c:layout>
                <c:manualLayout>
                  <c:x val="-1.2124292862808382E-2"/>
                  <c:y val="2.1498032709184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B-47EB-B893-1C19F4863FA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4" formatCode="0.0%">
                  <c:v>-9.1999999999999998E-2</c:v>
                </c:pt>
                <c:pt idx="5" formatCode="0.0%">
                  <c:v>-8.0000000000000002E-3</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dLbl>
              <c:idx val="4"/>
              <c:layout>
                <c:manualLayout>
                  <c:x val="-6.3588207636277178E-2"/>
                  <c:y val="3.1196393329869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DB-47EB-B893-1C19F4863FA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0.0%</c:formatCode>
                <c:ptCount val="6"/>
                <c:pt idx="0">
                  <c:v>7.0000000000000001E-3</c:v>
                </c:pt>
                <c:pt idx="1">
                  <c:v>4.3999999999999997E-2</c:v>
                </c:pt>
                <c:pt idx="2">
                  <c:v>6.4000000000000001E-2</c:v>
                </c:pt>
                <c:pt idx="3">
                  <c:v>2.1000000000000001E-2</c:v>
                </c:pt>
                <c:pt idx="4">
                  <c:v>-6.6000000000000003E-2</c:v>
                </c:pt>
                <c:pt idx="5">
                  <c:v>2.7E-2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Top 10 Avg</c:v>
                </c:pt>
              </c:strCache>
            </c:strRef>
          </c:tx>
          <c:marker>
            <c:symbol val="circle"/>
            <c:size val="7"/>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4" formatCode="0.0%">
                  <c:v>-0.05</c:v>
                </c:pt>
                <c:pt idx="5" formatCode="0.0%">
                  <c:v>6.6000000000000003E-2</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low"/>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0.1"/>
          <c:min val="-0.15000000000000002"/>
        </c:scaling>
        <c:delete val="0"/>
        <c:axPos val="l"/>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1E-2"/>
      </c:valAx>
    </c:plotArea>
    <c:legend>
      <c:legendPos val="t"/>
      <c:layout>
        <c:manualLayout>
          <c:xMode val="edge"/>
          <c:yMode val="edge"/>
          <c:x val="0.46376948742870533"/>
          <c:y val="0.68571711485735387"/>
          <c:w val="0.1911758098147335"/>
          <c:h val="0.18146727286935799"/>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8291776900195E-2"/>
          <c:y val="6.6149946837201698E-2"/>
          <c:w val="0.88523909652452704"/>
          <c:h val="0.83957219251336901"/>
        </c:manualLayout>
      </c:layout>
      <c:lineChart>
        <c:grouping val="standard"/>
        <c:varyColors val="0"/>
        <c:ser>
          <c:idx val="2"/>
          <c:order val="0"/>
          <c:tx>
            <c:strRef>
              <c:f>Sheet1!$B$1</c:f>
              <c:strCache>
                <c:ptCount val="1"/>
                <c:pt idx="0">
                  <c:v>Bottom 10 Avg</c:v>
                </c:pt>
              </c:strCache>
            </c:strRef>
          </c:tx>
          <c:marker>
            <c:symbol val="circle"/>
            <c:size val="7"/>
          </c:marker>
          <c:dPt>
            <c:idx val="15"/>
            <c:bubble3D val="0"/>
            <c:extLst>
              <c:ext xmlns:c16="http://schemas.microsoft.com/office/drawing/2014/chart" uri="{C3380CC4-5D6E-409C-BE32-E72D297353CC}">
                <c16:uniqueId val="{00000000-17A7-413B-A9B3-6FD57A22FF25}"/>
              </c:ext>
            </c:extLst>
          </c:dPt>
          <c:dLbls>
            <c:dLbl>
              <c:idx val="4"/>
              <c:layout>
                <c:manualLayout>
                  <c:x val="1.4908802915731198E-3"/>
                  <c:y val="-4.3642622793082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DB-47EB-B893-1C19F4863FA0}"/>
                </c:ext>
              </c:extLst>
            </c:dLbl>
            <c:dLbl>
              <c:idx val="5"/>
              <c:layout>
                <c:manualLayout>
                  <c:x val="-1.2124292862808382E-2"/>
                  <c:y val="2.1498032709184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B-47EB-B893-1C19F4863FA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Sheet1!$B$2:$B$7</c:f>
              <c:numCache>
                <c:formatCode>General</c:formatCode>
                <c:ptCount val="6"/>
                <c:pt idx="4" formatCode="0.0%">
                  <c:v>-0.20300000000000001</c:v>
                </c:pt>
                <c:pt idx="5" formatCode="0.0%">
                  <c:v>-5.7000000000000002E-2</c:v>
                </c:pt>
              </c:numCache>
            </c:numRef>
          </c:val>
          <c:smooth val="0"/>
          <c:extLst>
            <c:ext xmlns:c16="http://schemas.microsoft.com/office/drawing/2014/chart" uri="{C3380CC4-5D6E-409C-BE32-E72D297353CC}">
              <c16:uniqueId val="{00000004-17A7-413B-A9B3-6FD57A22FF25}"/>
            </c:ext>
          </c:extLst>
        </c:ser>
        <c:ser>
          <c:idx val="0"/>
          <c:order val="1"/>
          <c:tx>
            <c:strRef>
              <c:f>Sheet1!$C$1</c:f>
              <c:strCache>
                <c:ptCount val="1"/>
                <c:pt idx="0">
                  <c:v>Median</c:v>
                </c:pt>
              </c:strCache>
            </c:strRef>
          </c:tx>
          <c:marker>
            <c:symbol val="circle"/>
            <c:size val="7"/>
          </c:marker>
          <c:dLbls>
            <c:dLbl>
              <c:idx val="4"/>
              <c:layout>
                <c:manualLayout>
                  <c:x val="-6.3588207636277178E-2"/>
                  <c:y val="3.1196393329869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DB-47EB-B893-1C19F4863FA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Sheet1!$C$2:$C$7</c:f>
              <c:numCache>
                <c:formatCode>0.0%</c:formatCode>
                <c:ptCount val="6"/>
                <c:pt idx="0">
                  <c:v>-2.4E-2</c:v>
                </c:pt>
                <c:pt idx="1">
                  <c:v>-3.0000000000000001E-3</c:v>
                </c:pt>
                <c:pt idx="2">
                  <c:v>3.4000000000000002E-2</c:v>
                </c:pt>
                <c:pt idx="3">
                  <c:v>0</c:v>
                </c:pt>
                <c:pt idx="4">
                  <c:v>-0.13400000000000001</c:v>
                </c:pt>
                <c:pt idx="5">
                  <c:v>5.3999999999999999E-2</c:v>
                </c:pt>
              </c:numCache>
            </c:numRef>
          </c:val>
          <c:smooth val="0"/>
          <c:extLst>
            <c:ext xmlns:c16="http://schemas.microsoft.com/office/drawing/2014/chart" uri="{C3380CC4-5D6E-409C-BE32-E72D297353CC}">
              <c16:uniqueId val="{00000001-F542-414A-86F6-474123F29FD1}"/>
            </c:ext>
          </c:extLst>
        </c:ser>
        <c:ser>
          <c:idx val="1"/>
          <c:order val="2"/>
          <c:tx>
            <c:strRef>
              <c:f>Sheet1!$D$1</c:f>
              <c:strCache>
                <c:ptCount val="1"/>
                <c:pt idx="0">
                  <c:v>Top 10 Avg</c:v>
                </c:pt>
              </c:strCache>
            </c:strRef>
          </c:tx>
          <c:marker>
            <c:symbol val="circle"/>
            <c:size val="7"/>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Sheet1!$A$2:$A$7</c:f>
              <c:numCache>
                <c:formatCode>General</c:formatCode>
                <c:ptCount val="6"/>
                <c:pt idx="0">
                  <c:v>2016</c:v>
                </c:pt>
                <c:pt idx="1">
                  <c:v>2017</c:v>
                </c:pt>
                <c:pt idx="2">
                  <c:v>2018</c:v>
                </c:pt>
                <c:pt idx="3">
                  <c:v>2019</c:v>
                </c:pt>
                <c:pt idx="4">
                  <c:v>2020</c:v>
                </c:pt>
                <c:pt idx="5">
                  <c:v>2021</c:v>
                </c:pt>
              </c:numCache>
            </c:numRef>
          </c:cat>
          <c:val>
            <c:numRef>
              <c:f>Sheet1!$D$2:$D$7</c:f>
              <c:numCache>
                <c:formatCode>General</c:formatCode>
                <c:ptCount val="6"/>
                <c:pt idx="4" formatCode="0.0%">
                  <c:v>-6.4000000000000001E-2</c:v>
                </c:pt>
                <c:pt idx="5" formatCode="0.0%">
                  <c:v>0.14699999999999999</c:v>
                </c:pt>
              </c:numCache>
            </c:numRef>
          </c:val>
          <c:smooth val="0"/>
          <c:extLst>
            <c:ext xmlns:c16="http://schemas.microsoft.com/office/drawing/2014/chart" uri="{C3380CC4-5D6E-409C-BE32-E72D297353CC}">
              <c16:uniqueId val="{00000002-F542-414A-86F6-474123F29FD1}"/>
            </c:ext>
          </c:extLst>
        </c:ser>
        <c:dLbls>
          <c:dLblPos val="t"/>
          <c:showLegendKey val="0"/>
          <c:showVal val="1"/>
          <c:showCatName val="0"/>
          <c:showSerName val="0"/>
          <c:showPercent val="0"/>
          <c:showBubbleSize val="0"/>
        </c:dLbls>
        <c:marker val="1"/>
        <c:smooth val="0"/>
        <c:axId val="542476672"/>
        <c:axId val="542473536"/>
      </c:lineChart>
      <c:catAx>
        <c:axId val="542476672"/>
        <c:scaling>
          <c:orientation val="minMax"/>
        </c:scaling>
        <c:delete val="0"/>
        <c:axPos val="b"/>
        <c:numFmt formatCode="General" sourceLinked="1"/>
        <c:majorTickMark val="out"/>
        <c:minorTickMark val="none"/>
        <c:tickLblPos val="low"/>
        <c:spPr>
          <a:ln/>
        </c:spPr>
        <c:txPr>
          <a:bodyPr rot="0" vert="horz"/>
          <a:lstStyle/>
          <a:p>
            <a:pPr>
              <a:defRPr sz="1400">
                <a:latin typeface="Arial" charset="0"/>
                <a:ea typeface="Arial" charset="0"/>
                <a:cs typeface="Arial" charset="0"/>
              </a:defRPr>
            </a:pPr>
            <a:endParaRPr lang="en-US"/>
          </a:p>
        </c:txPr>
        <c:crossAx val="542473536"/>
        <c:crosses val="autoZero"/>
        <c:auto val="0"/>
        <c:lblAlgn val="ctr"/>
        <c:lblOffset val="80"/>
        <c:tickLblSkip val="1"/>
        <c:tickMarkSkip val="1"/>
        <c:noMultiLvlLbl val="0"/>
      </c:catAx>
      <c:valAx>
        <c:axId val="542473536"/>
        <c:scaling>
          <c:orientation val="minMax"/>
          <c:max val="0.25"/>
          <c:min val="-0.30000000000000004"/>
        </c:scaling>
        <c:delete val="0"/>
        <c:axPos val="l"/>
        <c:numFmt formatCode="0%" sourceLinked="0"/>
        <c:majorTickMark val="out"/>
        <c:minorTickMark val="none"/>
        <c:tickLblPos val="nextTo"/>
        <c:txPr>
          <a:bodyPr/>
          <a:lstStyle/>
          <a:p>
            <a:pPr>
              <a:defRPr sz="1400">
                <a:latin typeface="Arial" charset="0"/>
                <a:ea typeface="Arial" charset="0"/>
                <a:cs typeface="Arial" charset="0"/>
              </a:defRPr>
            </a:pPr>
            <a:endParaRPr lang="en-US"/>
          </a:p>
        </c:txPr>
        <c:crossAx val="542476672"/>
        <c:crosses val="autoZero"/>
        <c:crossBetween val="between"/>
        <c:majorUnit val="5.000000000000001E-2"/>
      </c:valAx>
    </c:plotArea>
    <c:legend>
      <c:legendPos val="t"/>
      <c:layout>
        <c:manualLayout>
          <c:xMode val="edge"/>
          <c:yMode val="edge"/>
          <c:x val="0.46376948742870533"/>
          <c:y val="0.68571711485735387"/>
          <c:w val="0.1911758098147335"/>
          <c:h val="0.18146727286935799"/>
        </c:manualLayout>
      </c:layout>
      <c:overlay val="0"/>
      <c:txPr>
        <a:bodyPr/>
        <a:lstStyle/>
        <a:p>
          <a:pPr>
            <a:defRPr sz="1400">
              <a:latin typeface="Arial" charset="0"/>
              <a:ea typeface="Arial" charset="0"/>
              <a:cs typeface="Arial"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0.16736</cdr:x>
      <cdr:y>0.03176</cdr:y>
    </cdr:from>
    <cdr:to>
      <cdr:x>0.16736</cdr:x>
      <cdr:y>0.91974</cdr:y>
    </cdr:to>
    <cdr:cxnSp macro="">
      <cdr:nvCxnSpPr>
        <cdr:cNvPr id="3" name="Straight Connector 2">
          <a:extLst xmlns:a="http://schemas.openxmlformats.org/drawingml/2006/main">
            <a:ext uri="{FF2B5EF4-FFF2-40B4-BE49-F238E27FC236}">
              <a16:creationId xmlns:a16="http://schemas.microsoft.com/office/drawing/2014/main" id="{FAA90C81-A9DC-4CAC-82B8-0599C1C35112}"/>
            </a:ext>
          </a:extLst>
        </cdr:cNvPr>
        <cdr:cNvCxnSpPr/>
      </cdr:nvCxnSpPr>
      <cdr:spPr>
        <a:xfrm xmlns:a="http://schemas.openxmlformats.org/drawingml/2006/main">
          <a:off x="139752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0.25708</cdr:x>
      <cdr:y>0.03176</cdr:y>
    </cdr:from>
    <cdr:to>
      <cdr:x>0.25708</cdr:x>
      <cdr:y>0.91974</cdr:y>
    </cdr:to>
    <cdr:cxnSp macro="">
      <cdr:nvCxnSpPr>
        <cdr:cNvPr id="6" name="Straight Connector 5">
          <a:extLst xmlns:a="http://schemas.openxmlformats.org/drawingml/2006/main">
            <a:ext uri="{FF2B5EF4-FFF2-40B4-BE49-F238E27FC236}">
              <a16:creationId xmlns:a16="http://schemas.microsoft.com/office/drawing/2014/main" id="{B7BDEB9A-FAEF-4CFE-98E0-D3761FE536D6}"/>
            </a:ext>
          </a:extLst>
        </cdr:cNvPr>
        <cdr:cNvCxnSpPr/>
      </cdr:nvCxnSpPr>
      <cdr:spPr>
        <a:xfrm xmlns:a="http://schemas.openxmlformats.org/drawingml/2006/main">
          <a:off x="2146701"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0.34649</cdr:x>
      <cdr:y>0.03176</cdr:y>
    </cdr:from>
    <cdr:to>
      <cdr:x>0.34649</cdr:x>
      <cdr:y>0.91974</cdr:y>
    </cdr:to>
    <cdr:cxnSp macro="">
      <cdr:nvCxnSpPr>
        <cdr:cNvPr id="7" name="Straight Connector 6">
          <a:extLst xmlns:a="http://schemas.openxmlformats.org/drawingml/2006/main">
            <a:ext uri="{FF2B5EF4-FFF2-40B4-BE49-F238E27FC236}">
              <a16:creationId xmlns:a16="http://schemas.microsoft.com/office/drawing/2014/main" id="{DDDD72CD-533D-4ECE-9BDF-644765F4A311}"/>
            </a:ext>
          </a:extLst>
        </cdr:cNvPr>
        <cdr:cNvCxnSpPr/>
      </cdr:nvCxnSpPr>
      <cdr:spPr>
        <a:xfrm xmlns:a="http://schemas.openxmlformats.org/drawingml/2006/main">
          <a:off x="2893268"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0.43552</cdr:x>
      <cdr:y>0.03176</cdr:y>
    </cdr:from>
    <cdr:to>
      <cdr:x>0.43552</cdr:x>
      <cdr:y>0.91974</cdr:y>
    </cdr:to>
    <cdr:cxnSp macro="">
      <cdr:nvCxnSpPr>
        <cdr:cNvPr id="8" name="Straight Connector 7">
          <a:extLst xmlns:a="http://schemas.openxmlformats.org/drawingml/2006/main">
            <a:ext uri="{FF2B5EF4-FFF2-40B4-BE49-F238E27FC236}">
              <a16:creationId xmlns:a16="http://schemas.microsoft.com/office/drawing/2014/main" id="{9998D923-D1F7-40FE-8468-F97050E18B25}"/>
            </a:ext>
          </a:extLst>
        </cdr:cNvPr>
        <cdr:cNvCxnSpPr/>
      </cdr:nvCxnSpPr>
      <cdr:spPr>
        <a:xfrm xmlns:a="http://schemas.openxmlformats.org/drawingml/2006/main">
          <a:off x="3636660"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0.52492</cdr:x>
      <cdr:y>0.03176</cdr:y>
    </cdr:from>
    <cdr:to>
      <cdr:x>0.52492</cdr:x>
      <cdr:y>0.91974</cdr:y>
    </cdr:to>
    <cdr:cxnSp macro="">
      <cdr:nvCxnSpPr>
        <cdr:cNvPr id="9" name="Straight Connector 8">
          <a:extLst xmlns:a="http://schemas.openxmlformats.org/drawingml/2006/main">
            <a:ext uri="{FF2B5EF4-FFF2-40B4-BE49-F238E27FC236}">
              <a16:creationId xmlns:a16="http://schemas.microsoft.com/office/drawing/2014/main" id="{8668CD17-1837-424D-A706-550A9B153956}"/>
            </a:ext>
          </a:extLst>
        </cdr:cNvPr>
        <cdr:cNvCxnSpPr/>
      </cdr:nvCxnSpPr>
      <cdr:spPr>
        <a:xfrm xmlns:a="http://schemas.openxmlformats.org/drawingml/2006/main">
          <a:off x="43832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0.61466</cdr:x>
      <cdr:y>0.03176</cdr:y>
    </cdr:from>
    <cdr:to>
      <cdr:x>0.61466</cdr:x>
      <cdr:y>0.91974</cdr:y>
    </cdr:to>
    <cdr:cxnSp macro="">
      <cdr:nvCxnSpPr>
        <cdr:cNvPr id="10" name="Straight Connector 9">
          <a:extLst xmlns:a="http://schemas.openxmlformats.org/drawingml/2006/main">
            <a:ext uri="{FF2B5EF4-FFF2-40B4-BE49-F238E27FC236}">
              <a16:creationId xmlns:a16="http://schemas.microsoft.com/office/drawing/2014/main" id="{ED5A1419-9B73-453C-9561-4410AC05BEC4}"/>
            </a:ext>
          </a:extLst>
        </cdr:cNvPr>
        <cdr:cNvCxnSpPr/>
      </cdr:nvCxnSpPr>
      <cdr:spPr>
        <a:xfrm xmlns:a="http://schemas.openxmlformats.org/drawingml/2006/main">
          <a:off x="5132527"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0.70401</cdr:x>
      <cdr:y>0.04039</cdr:y>
    </cdr:from>
    <cdr:to>
      <cdr:x>0.70401</cdr:x>
      <cdr:y>0.92837</cdr:y>
    </cdr:to>
    <cdr:cxnSp macro="">
      <cdr:nvCxnSpPr>
        <cdr:cNvPr id="11" name="Straight Connector 10">
          <a:extLst xmlns:a="http://schemas.openxmlformats.org/drawingml/2006/main">
            <a:ext uri="{FF2B5EF4-FFF2-40B4-BE49-F238E27FC236}">
              <a16:creationId xmlns:a16="http://schemas.microsoft.com/office/drawing/2014/main" id="{B813DFD4-E2B5-4372-AC01-5337A891757E}"/>
            </a:ext>
          </a:extLst>
        </cdr:cNvPr>
        <cdr:cNvCxnSpPr/>
      </cdr:nvCxnSpPr>
      <cdr:spPr>
        <a:xfrm xmlns:a="http://schemas.openxmlformats.org/drawingml/2006/main">
          <a:off x="5878652" y="14860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0.79298</cdr:x>
      <cdr:y>0.03176</cdr:y>
    </cdr:from>
    <cdr:to>
      <cdr:x>0.79298</cdr:x>
      <cdr:y>0.91974</cdr:y>
    </cdr:to>
    <cdr:cxnSp macro="">
      <cdr:nvCxnSpPr>
        <cdr:cNvPr id="12" name="Straight Connector 11">
          <a:extLst xmlns:a="http://schemas.openxmlformats.org/drawingml/2006/main">
            <a:ext uri="{FF2B5EF4-FFF2-40B4-BE49-F238E27FC236}">
              <a16:creationId xmlns:a16="http://schemas.microsoft.com/office/drawing/2014/main" id="{AAF3DBD2-5B1E-4B82-B075-691FBCD4BEAA}"/>
            </a:ext>
          </a:extLst>
        </cdr:cNvPr>
        <cdr:cNvCxnSpPr/>
      </cdr:nvCxnSpPr>
      <cdr:spPr>
        <a:xfrm xmlns:a="http://schemas.openxmlformats.org/drawingml/2006/main">
          <a:off x="6621602" y="116857"/>
          <a:ext cx="0" cy="3266760"/>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0.90222</cdr:x>
      <cdr:y>0.03228</cdr:y>
    </cdr:from>
    <cdr:to>
      <cdr:x>0.90749</cdr:x>
      <cdr:y>0.91891</cdr:y>
    </cdr:to>
    <cdr:cxnSp macro="">
      <cdr:nvCxnSpPr>
        <cdr:cNvPr id="13" name="Straight Connector 12">
          <a:extLst xmlns:a="http://schemas.openxmlformats.org/drawingml/2006/main">
            <a:ext uri="{FF2B5EF4-FFF2-40B4-BE49-F238E27FC236}">
              <a16:creationId xmlns:a16="http://schemas.microsoft.com/office/drawing/2014/main" id="{DDEF4406-852C-497D-AD38-4931E22192A6}"/>
            </a:ext>
          </a:extLst>
        </cdr:cNvPr>
        <cdr:cNvCxnSpPr/>
      </cdr:nvCxnSpPr>
      <cdr:spPr>
        <a:xfrm xmlns:a="http://schemas.openxmlformats.org/drawingml/2006/main">
          <a:off x="7533763" y="125707"/>
          <a:ext cx="43985" cy="3452763"/>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0.28276</cdr:x>
      <cdr:y>0.15716</cdr:y>
    </cdr:from>
    <cdr:to>
      <cdr:x>0.44155</cdr:x>
      <cdr:y>0.45899</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420369" y="663647"/>
          <a:ext cx="1359211" cy="1274553"/>
          <a:chOff x="2847503" y="808488"/>
          <a:chExt cx="1359211" cy="142724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91143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0.50757</cdr:x>
      <cdr:y>0.1575</cdr:y>
    </cdr:from>
    <cdr:to>
      <cdr:x>0.58644</cdr:x>
      <cdr:y>0.5</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4344698" y="665083"/>
          <a:ext cx="675111"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0.55993</cdr:x>
      <cdr:y>0.05422</cdr:y>
    </cdr:from>
    <cdr:to>
      <cdr:x>0.71872</cdr:x>
      <cdr:y>0.21532</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4792889" y="228958"/>
          <a:ext cx="1359210" cy="680285"/>
          <a:chOff x="5230733"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230733" y="-5538946"/>
            <a:ext cx="1359220" cy="98179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5901678"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3.xml><?xml version="1.0" encoding="utf-8"?>
<c:userShapes xmlns:c="http://schemas.openxmlformats.org/drawingml/2006/chart">
  <cdr:relSizeAnchor xmlns:cdr="http://schemas.openxmlformats.org/drawingml/2006/chartDrawing">
    <cdr:from>
      <cdr:x>0.75067</cdr:x>
      <cdr:y>0.0289</cdr:y>
    </cdr:from>
    <cdr:to>
      <cdr:x>0.97538</cdr:x>
      <cdr:y>0.15896</cdr:y>
    </cdr:to>
    <cdr:sp macro="" textlink="">
      <cdr:nvSpPr>
        <cdr:cNvPr id="3" name="TextBox 2">
          <a:extLst xmlns:a="http://schemas.openxmlformats.org/drawingml/2006/main">
            <a:ext uri="{FF2B5EF4-FFF2-40B4-BE49-F238E27FC236}">
              <a16:creationId xmlns:a16="http://schemas.microsoft.com/office/drawing/2014/main" id="{65A89D1D-BE61-4CBD-8C9B-98F5755BD73F}"/>
            </a:ext>
          </a:extLst>
        </cdr:cNvPr>
        <cdr:cNvSpPr txBox="1"/>
      </cdr:nvSpPr>
      <cdr:spPr>
        <a:xfrm xmlns:a="http://schemas.openxmlformats.org/drawingml/2006/main">
          <a:off x="6102038" y="131308"/>
          <a:ext cx="1826592" cy="590929"/>
        </a:xfrm>
        <a:prstGeom xmlns:a="http://schemas.openxmlformats.org/drawingml/2006/main" prst="rect">
          <a:avLst/>
        </a:prstGeom>
        <a:noFill xmlns:a="http://schemas.openxmlformats.org/drawingml/2006/main"/>
        <a:ln xmlns:a="http://schemas.openxmlformats.org/drawingml/2006/main" w="12700">
          <a:solidFill>
            <a:schemeClr val="tx1"/>
          </a:solidFill>
        </a:ln>
      </cdr:spPr>
      <cdr:txBody>
        <a:bodyPr xmlns:a="http://schemas.openxmlformats.org/drawingml/2006/main" vertOverflow="clip" wrap="square" rtlCol="0" anchor="ctr" anchorCtr="0">
          <a:spAutoFit/>
        </a:bodyPr>
        <a:lstStyle xmlns:a="http://schemas.openxmlformats.org/drawingml/2006/main"/>
        <a:p xmlns:a="http://schemas.openxmlformats.org/drawingml/2006/main">
          <a:pPr>
            <a:lnSpc>
              <a:spcPct val="90000"/>
            </a:lnSpc>
            <a:spcBef>
              <a:spcPts val="600"/>
            </a:spcBef>
            <a:buClr>
              <a:srgbClr val="337DBE"/>
            </a:buClr>
            <a:buSzPct val="77000"/>
          </a:pPr>
          <a:r>
            <a:rPr lang="en-US" sz="1800" dirty="0">
              <a:solidFill>
                <a:schemeClr val="tx1"/>
              </a:solidFill>
            </a:rPr>
            <a:t>The lower the ratio, the better.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sz="1100"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090D53B4-B4FE-442B-BCF3-9023F49641CC}" type="datetimeFigureOut">
              <a:rPr lang="en-US" sz="1100"/>
              <a:t>9/17/2020</a:t>
            </a:fld>
            <a:endParaRPr lang="en-US" sz="1100"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sz="1100"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15E3EEC0-60C9-482C-B113-4433E60F7642}" type="slidenum">
              <a:rPr lang="en-US" sz="1100"/>
              <a:t>‹#›</a:t>
            </a:fld>
            <a:endParaRPr lang="en-US" sz="110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38275" y="328613"/>
            <a:ext cx="4225925"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8" name="Slide Number Placeholder 6"/>
          <p:cNvSpPr>
            <a:spLocks noGrp="1"/>
          </p:cNvSpPr>
          <p:nvPr>
            <p:ph type="sldNum" sz="quarter" idx="5"/>
          </p:nvPr>
        </p:nvSpPr>
        <p:spPr>
          <a:xfrm>
            <a:off x="0" y="9103656"/>
            <a:ext cx="7100832" cy="283189"/>
          </a:xfrm>
          <a:prstGeom prst="rect">
            <a:avLst/>
          </a:prstGeom>
        </p:spPr>
        <p:txBody>
          <a:bodyPr vert="horz" lIns="94221" tIns="47111" rIns="94221" bIns="47111"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710248" y="3706492"/>
            <a:ext cx="5681980" cy="5281017"/>
          </a:xfrm>
          <a:prstGeom prst="rect">
            <a:avLst/>
          </a:prstGeom>
        </p:spPr>
        <p:txBody>
          <a:bodyPr vert="horz" lIns="94221" tIns="47111" rIns="94221" bIns="4711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3.ambest.com/bestweekpdfs/sr577057119015afull.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271" indent="-288950" eaLnBrk="0" hangingPunct="0">
              <a:defRPr>
                <a:solidFill>
                  <a:schemeClr val="tx1"/>
                </a:solidFill>
                <a:latin typeface="Arial" panose="020B0604020202020204" pitchFamily="34" charset="0"/>
                <a:cs typeface="Arial" panose="020B0604020202020204" pitchFamily="34" charset="0"/>
              </a:defRPr>
            </a:lvl2pPr>
            <a:lvl3pPr marL="1155802" indent="-231160" eaLnBrk="0" hangingPunct="0">
              <a:defRPr>
                <a:solidFill>
                  <a:schemeClr val="tx1"/>
                </a:solidFill>
                <a:latin typeface="Arial" panose="020B0604020202020204" pitchFamily="34" charset="0"/>
                <a:cs typeface="Arial" panose="020B0604020202020204" pitchFamily="34" charset="0"/>
              </a:defRPr>
            </a:lvl3pPr>
            <a:lvl4pPr marL="1618122" indent="-231160" eaLnBrk="0" hangingPunct="0">
              <a:defRPr>
                <a:solidFill>
                  <a:schemeClr val="tx1"/>
                </a:solidFill>
                <a:latin typeface="Arial" panose="020B0604020202020204" pitchFamily="34" charset="0"/>
                <a:cs typeface="Arial" panose="020B0604020202020204" pitchFamily="34" charset="0"/>
              </a:defRPr>
            </a:lvl4pPr>
            <a:lvl5pPr marL="2080443" indent="-231160" eaLnBrk="0" hangingPunct="0">
              <a:defRPr>
                <a:solidFill>
                  <a:schemeClr val="tx1"/>
                </a:solidFill>
                <a:latin typeface="Arial" panose="020B0604020202020204" pitchFamily="34" charset="0"/>
                <a:cs typeface="Arial" panose="020B0604020202020204" pitchFamily="34" charset="0"/>
              </a:defRPr>
            </a:lvl5pPr>
            <a:lvl6pPr marL="254276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084"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40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9725" indent="-2311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3D1E3-069C-46B1-BC3B-9F46571DC57D}" type="slidenum">
              <a:rPr lang="en-US">
                <a:latin typeface="Calibri" panose="020F0502020204030204" pitchFamily="34" charset="0"/>
              </a:rPr>
              <a:pPr eaLnBrk="1" hangingPunct="1"/>
              <a:t>1</a:t>
            </a:fld>
            <a:endParaRPr lang="en-US">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71821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223296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13</a:t>
            </a:fld>
            <a:endParaRPr lang="en-US" dirty="0"/>
          </a:p>
        </p:txBody>
      </p:sp>
    </p:spTree>
    <p:extLst>
      <p:ext uri="{BB962C8B-B14F-4D97-AF65-F5344CB8AC3E}">
        <p14:creationId xmlns:p14="http://schemas.microsoft.com/office/powerpoint/2010/main" val="237595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14</a:t>
            </a:fld>
            <a:endParaRPr lang="en-US" dirty="0"/>
          </a:p>
        </p:txBody>
      </p:sp>
    </p:spTree>
    <p:extLst>
      <p:ext uri="{BB962C8B-B14F-4D97-AF65-F5344CB8AC3E}">
        <p14:creationId xmlns:p14="http://schemas.microsoft.com/office/powerpoint/2010/main" val="83785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15</a:t>
            </a:fld>
            <a:endParaRPr lang="en-US" dirty="0"/>
          </a:p>
        </p:txBody>
      </p:sp>
    </p:spTree>
    <p:extLst>
      <p:ext uri="{BB962C8B-B14F-4D97-AF65-F5344CB8AC3E}">
        <p14:creationId xmlns:p14="http://schemas.microsoft.com/office/powerpoint/2010/main" val="76512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95341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203874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20</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09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416050" y="327025"/>
            <a:ext cx="4178300" cy="3135313"/>
          </a:xfrm>
          <a:ln/>
        </p:spPr>
      </p:sp>
      <p:sp>
        <p:nvSpPr>
          <p:cNvPr id="6451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129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224461" y="9200004"/>
            <a:ext cx="720513" cy="249723"/>
          </a:xfrm>
          <a:prstGeom prst="rect">
            <a:avLst/>
          </a:prstGeom>
          <a:noFill/>
          <a:ln w="9525">
            <a:noFill/>
            <a:miter lim="800000"/>
            <a:headEnd/>
            <a:tailEnd/>
          </a:ln>
        </p:spPr>
        <p:txBody>
          <a:bodyPr lIns="46829" tIns="47454" rIns="46829" bIns="47454" anchor="b">
            <a:spAutoFit/>
          </a:bodyPr>
          <a:lstStyle/>
          <a:p>
            <a:pPr algn="ctr" defTabSz="947950"/>
            <a:fld id="{7B4316D7-5E5D-414D-8028-D6CC0CAC2BE5}" type="slidenum">
              <a:rPr lang="en-US" sz="1000"/>
              <a:pPr algn="ctr" defTabSz="947950"/>
              <a:t>22</a:t>
            </a:fld>
            <a:endParaRPr lang="en-US" sz="1000"/>
          </a:p>
        </p:txBody>
      </p:sp>
      <p:sp>
        <p:nvSpPr>
          <p:cNvPr id="63491" name="Rectangle 2"/>
          <p:cNvSpPr>
            <a:spLocks noGrp="1" noRot="1" noChangeAspect="1" noChangeArrowheads="1" noTextEdit="1"/>
          </p:cNvSpPr>
          <p:nvPr>
            <p:ph type="sldImg"/>
          </p:nvPr>
        </p:nvSpPr>
        <p:spPr>
          <a:xfrm>
            <a:off x="1416050" y="327025"/>
            <a:ext cx="4178300" cy="3135313"/>
          </a:xfrm>
          <a:ln/>
        </p:spPr>
      </p:sp>
      <p:sp>
        <p:nvSpPr>
          <p:cNvPr id="634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5174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197401" y="9136769"/>
            <a:ext cx="710891" cy="25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535" tIns="47156" rIns="46535" bIns="47156" anchor="b">
            <a:spAutoFit/>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66053084-6601-4212-9CC1-CE8511C81F8C}" type="slidenum">
              <a:rPr lang="en-US" altLang="en-US" sz="1000">
                <a:latin typeface="Arial" panose="020B0604020202020204" pitchFamily="34" charset="0"/>
              </a:rPr>
              <a:pPr algn="ctr" eaLnBrk="1" hangingPunct="1">
                <a:spcBef>
                  <a:spcPct val="0"/>
                </a:spcBef>
              </a:pPr>
              <a:t>24</a:t>
            </a:fld>
            <a:endParaRPr lang="en-US" altLang="en-US" sz="1000">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6716" tIns="46716" rIns="46716" bIns="46716" numCol="1" anchor="t" anchorCtr="0" compatLnSpc="1">
            <a:prstTxWarp prst="textNoShape">
              <a:avLst/>
            </a:prstTxWarp>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84112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27025"/>
            <a:ext cx="4181475" cy="3135313"/>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Antitrust disclaimer </a:t>
            </a:r>
            <a:r>
              <a:rPr lang="mr-IN" dirty="0"/>
              <a:t>–</a:t>
            </a:r>
            <a:r>
              <a:rPr lang="en-US" dirty="0"/>
              <a:t> no one should express their individual</a:t>
            </a:r>
            <a:r>
              <a:rPr lang="en-US" baseline="0" dirty="0"/>
              <a:t> plans or situation </a:t>
            </a: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r>
              <a:rPr lang="en-US" dirty="0"/>
              <a:t>With three major hurricanes, an earthquake and record wildfires in the third quarter of the year, following an above-average catastrophe first-half, there is talk about a “hard market” emerging.</a:t>
            </a:r>
          </a:p>
          <a:p>
            <a:r>
              <a:rPr lang="en-US" dirty="0"/>
              <a:t>How is a hard market defined?</a:t>
            </a:r>
          </a:p>
          <a:p>
            <a:pPr lvl="1"/>
            <a:r>
              <a:rPr lang="en-US" dirty="0"/>
              <a:t>A hard market occurs when insurance premiums grow substantially faster than the economy.</a:t>
            </a:r>
          </a:p>
          <a:p>
            <a:pPr lvl="2"/>
            <a:r>
              <a:rPr lang="en-US" dirty="0"/>
              <a:t>Premiums are measured by Net Written Premiums</a:t>
            </a:r>
          </a:p>
          <a:p>
            <a:pPr lvl="2"/>
            <a:r>
              <a:rPr lang="en-US" dirty="0"/>
              <a:t>The economy is measured by nominal GDP</a:t>
            </a:r>
          </a:p>
          <a:p>
            <a:r>
              <a:rPr lang="en-US" dirty="0"/>
              <a:t>The last hard market was 15 years ago. Are we due for another one?</a:t>
            </a:r>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pPr marL="171450" marR="0" indent="-171450" algn="l" defTabSz="914400" rtl="0" eaLnBrk="1" fontAlgn="auto" latinLnBrk="0" hangingPunct="1">
              <a:lnSpc>
                <a:spcPct val="90000"/>
              </a:lnSpc>
              <a:spcBef>
                <a:spcPts val="1200"/>
              </a:spcBef>
              <a:spcAft>
                <a:spcPts val="0"/>
              </a:spcAft>
              <a:buClr>
                <a:srgbClr val="337DBE"/>
              </a:buClr>
              <a:buSzPct val="77000"/>
              <a:buFont typeface="Wingdings 3" panose="05040102010807070707" pitchFamily="18" charset="2"/>
              <a:buChar char="y"/>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182087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330200"/>
            <a:ext cx="4222750" cy="31670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26</a:t>
            </a:fld>
            <a:endParaRPr lang="en-US" dirty="0"/>
          </a:p>
        </p:txBody>
      </p:sp>
    </p:spTree>
    <p:extLst>
      <p:ext uri="{BB962C8B-B14F-4D97-AF65-F5344CB8AC3E}">
        <p14:creationId xmlns:p14="http://schemas.microsoft.com/office/powerpoint/2010/main" val="192498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14896" y="6575141"/>
            <a:ext cx="936884" cy="24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86" tIns="45586" rIns="44986" bIns="45586"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28</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xfrm>
            <a:off x="1371600" y="320675"/>
            <a:ext cx="4114800" cy="3086100"/>
          </a:xfrm>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161" tIns="45161" rIns="45161" bIns="45161"/>
          <a:lstStyle/>
          <a:p>
            <a:endParaRPr lang="en-US" altLang="en-US">
              <a:latin typeface="Arial" panose="020B0604020202020204" pitchFamily="34" charset="0"/>
            </a:endParaRPr>
          </a:p>
        </p:txBody>
      </p:sp>
    </p:spTree>
    <p:extLst>
      <p:ext uri="{BB962C8B-B14F-4D97-AF65-F5344CB8AC3E}">
        <p14:creationId xmlns:p14="http://schemas.microsoft.com/office/powerpoint/2010/main" val="364702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70255" y="6640264"/>
            <a:ext cx="949189" cy="2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490" tIns="46097" rIns="45490" bIns="46097"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29</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667" tIns="45667" rIns="45667" bIns="45667"/>
          <a:lstStyle/>
          <a:p>
            <a:endParaRPr lang="en-US" altLang="en-US">
              <a:latin typeface="Arial" panose="020B0604020202020204" pitchFamily="34" charset="0"/>
            </a:endParaRPr>
          </a:p>
        </p:txBody>
      </p:sp>
    </p:spTree>
    <p:extLst>
      <p:ext uri="{BB962C8B-B14F-4D97-AF65-F5344CB8AC3E}">
        <p14:creationId xmlns:p14="http://schemas.microsoft.com/office/powerpoint/2010/main" val="47327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30</a:t>
            </a:fld>
            <a:endParaRPr lang="en-US" dirty="0"/>
          </a:p>
        </p:txBody>
      </p:sp>
      <p:sp>
        <p:nvSpPr>
          <p:cNvPr id="3" name="Slide Image Placeholder 2"/>
          <p:cNvSpPr>
            <a:spLocks noGrp="1" noRot="1" noChangeAspect="1"/>
          </p:cNvSpPr>
          <p:nvPr>
            <p:ph type="sldImg"/>
          </p:nvPr>
        </p:nvSpPr>
        <p:spPr>
          <a:xfrm>
            <a:off x="1438275" y="328613"/>
            <a:ext cx="4225925" cy="317023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737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330200"/>
            <a:ext cx="4254500" cy="3190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Tree>
    <p:extLst>
      <p:ext uri="{BB962C8B-B14F-4D97-AF65-F5344CB8AC3E}">
        <p14:creationId xmlns:p14="http://schemas.microsoft.com/office/powerpoint/2010/main" val="4067334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55296">
              <a:defRPr>
                <a:solidFill>
                  <a:schemeClr val="tx1"/>
                </a:solidFill>
                <a:latin typeface="Arial" panose="020B0604020202020204" pitchFamily="34" charset="0"/>
                <a:cs typeface="Arial" panose="020B0604020202020204" pitchFamily="34" charset="0"/>
              </a:defRPr>
            </a:lvl1pPr>
            <a:lvl2pPr marL="765545" indent="-294440" defTabSz="955296">
              <a:defRPr>
                <a:solidFill>
                  <a:schemeClr val="tx1"/>
                </a:solidFill>
                <a:latin typeface="Arial" panose="020B0604020202020204" pitchFamily="34" charset="0"/>
                <a:cs typeface="Arial" panose="020B0604020202020204" pitchFamily="34" charset="0"/>
              </a:defRPr>
            </a:lvl2pPr>
            <a:lvl3pPr marL="1177762" indent="-235552" defTabSz="955296">
              <a:defRPr>
                <a:solidFill>
                  <a:schemeClr val="tx1"/>
                </a:solidFill>
                <a:latin typeface="Arial" panose="020B0604020202020204" pitchFamily="34" charset="0"/>
                <a:cs typeface="Arial" panose="020B0604020202020204" pitchFamily="34" charset="0"/>
              </a:defRPr>
            </a:lvl3pPr>
            <a:lvl4pPr marL="1648867" indent="-235552" defTabSz="955296">
              <a:defRPr>
                <a:solidFill>
                  <a:schemeClr val="tx1"/>
                </a:solidFill>
                <a:latin typeface="Arial" panose="020B0604020202020204" pitchFamily="34" charset="0"/>
                <a:cs typeface="Arial" panose="020B0604020202020204" pitchFamily="34" charset="0"/>
              </a:defRPr>
            </a:lvl4pPr>
            <a:lvl5pPr marL="2119972" indent="-235552" defTabSz="955296">
              <a:defRPr>
                <a:solidFill>
                  <a:schemeClr val="tx1"/>
                </a:solidFill>
                <a:latin typeface="Arial" panose="020B0604020202020204" pitchFamily="34" charset="0"/>
                <a:cs typeface="Arial" panose="020B0604020202020204" pitchFamily="34" charset="0"/>
              </a:defRPr>
            </a:lvl5pPr>
            <a:lvl6pPr marL="2591076"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181"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285"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390"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33</a:t>
            </a:fld>
            <a:endParaRPr lang="en-US" altLang="en-US" dirty="0"/>
          </a:p>
        </p:txBody>
      </p:sp>
      <p:sp>
        <p:nvSpPr>
          <p:cNvPr id="3" name="Slide Image Placeholder 2"/>
          <p:cNvSpPr>
            <a:spLocks noGrp="1" noRot="1" noChangeAspect="1"/>
          </p:cNvSpPr>
          <p:nvPr>
            <p:ph type="sldImg"/>
          </p:nvPr>
        </p:nvSpPr>
        <p:spPr>
          <a:xfrm>
            <a:off x="1438275" y="328613"/>
            <a:ext cx="4225925" cy="317023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400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34</a:t>
            </a:fld>
            <a:endParaRPr lang="en-US" dirty="0"/>
          </a:p>
        </p:txBody>
      </p:sp>
    </p:spTree>
    <p:extLst>
      <p:ext uri="{BB962C8B-B14F-4D97-AF65-F5344CB8AC3E}">
        <p14:creationId xmlns:p14="http://schemas.microsoft.com/office/powerpoint/2010/main" val="84581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35</a:t>
            </a:fld>
            <a:endParaRPr lang="en-US" dirty="0"/>
          </a:p>
        </p:txBody>
      </p:sp>
      <p:sp>
        <p:nvSpPr>
          <p:cNvPr id="3" name="Slide Image Placeholder 2"/>
          <p:cNvSpPr>
            <a:spLocks noGrp="1" noRot="1" noChangeAspect="1"/>
          </p:cNvSpPr>
          <p:nvPr>
            <p:ph type="sldImg"/>
          </p:nvPr>
        </p:nvSpPr>
        <p:spPr>
          <a:xfrm>
            <a:off x="1438275" y="328613"/>
            <a:ext cx="4225925" cy="317023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83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36</a:t>
            </a:fld>
            <a:endParaRPr lang="en-US" dirty="0"/>
          </a:p>
        </p:txBody>
      </p:sp>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r>
              <a:rPr lang="en-US" dirty="0"/>
              <a:t>Updated 7/25/18 – </a:t>
            </a:r>
            <a:r>
              <a:rPr lang="en-US" dirty="0" err="1"/>
              <a:t>brent</a:t>
            </a:r>
            <a:endParaRPr lang="en-US" dirty="0"/>
          </a:p>
          <a:p>
            <a:r>
              <a:rPr lang="en-US" dirty="0">
                <a:hlinkClick r:id="rId3"/>
              </a:rPr>
              <a:t>http://www3.ambest.com/bestweekpdfs/sr577057119015afull.pdf</a:t>
            </a:r>
            <a:endParaRPr lang="en-US" dirty="0"/>
          </a:p>
        </p:txBody>
      </p:sp>
    </p:spTree>
    <p:extLst>
      <p:ext uri="{BB962C8B-B14F-4D97-AF65-F5344CB8AC3E}">
        <p14:creationId xmlns:p14="http://schemas.microsoft.com/office/powerpoint/2010/main" val="2905373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3988" y="328613"/>
            <a:ext cx="4189412" cy="3141662"/>
          </a:xfrm>
        </p:spPr>
      </p:sp>
      <p:sp>
        <p:nvSpPr>
          <p:cNvPr id="4" name="Notes Placeholder 3"/>
          <p:cNvSpPr>
            <a:spLocks noGrp="1"/>
          </p:cNvSpPr>
          <p:nvPr>
            <p:ph type="body" idx="1"/>
          </p:nvPr>
        </p:nvSpPr>
        <p:spPr/>
        <p:txBody>
          <a:bodyPr/>
          <a:lstStyle/>
          <a:p>
            <a:pPr marL="0" indent="0">
              <a:buNone/>
            </a:pPr>
            <a:r>
              <a:rPr lang="en-US" dirty="0"/>
              <a:t>Updated 6/25/18 – lynch</a:t>
            </a:r>
          </a:p>
          <a:p>
            <a:pPr marL="0" indent="0">
              <a:buNone/>
            </a:pPr>
            <a:endParaRPr lang="en-US" dirty="0"/>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37</a:t>
            </a:fld>
            <a:endParaRPr lang="en-US" dirty="0"/>
          </a:p>
        </p:txBody>
      </p:sp>
    </p:spTree>
    <p:extLst>
      <p:ext uri="{BB962C8B-B14F-4D97-AF65-F5344CB8AC3E}">
        <p14:creationId xmlns:p14="http://schemas.microsoft.com/office/powerpoint/2010/main" val="32141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55296">
              <a:defRPr>
                <a:solidFill>
                  <a:schemeClr val="tx1"/>
                </a:solidFill>
                <a:latin typeface="Arial" panose="020B0604020202020204" pitchFamily="34" charset="0"/>
                <a:cs typeface="Arial" panose="020B0604020202020204" pitchFamily="34" charset="0"/>
              </a:defRPr>
            </a:lvl1pPr>
            <a:lvl2pPr marL="765545" indent="-294440" defTabSz="955296">
              <a:defRPr>
                <a:solidFill>
                  <a:schemeClr val="tx1"/>
                </a:solidFill>
                <a:latin typeface="Arial" panose="020B0604020202020204" pitchFamily="34" charset="0"/>
                <a:cs typeface="Arial" panose="020B0604020202020204" pitchFamily="34" charset="0"/>
              </a:defRPr>
            </a:lvl2pPr>
            <a:lvl3pPr marL="1177762" indent="-235552" defTabSz="955296">
              <a:defRPr>
                <a:solidFill>
                  <a:schemeClr val="tx1"/>
                </a:solidFill>
                <a:latin typeface="Arial" panose="020B0604020202020204" pitchFamily="34" charset="0"/>
                <a:cs typeface="Arial" panose="020B0604020202020204" pitchFamily="34" charset="0"/>
              </a:defRPr>
            </a:lvl3pPr>
            <a:lvl4pPr marL="1648867" indent="-235552" defTabSz="955296">
              <a:defRPr>
                <a:solidFill>
                  <a:schemeClr val="tx1"/>
                </a:solidFill>
                <a:latin typeface="Arial" panose="020B0604020202020204" pitchFamily="34" charset="0"/>
                <a:cs typeface="Arial" panose="020B0604020202020204" pitchFamily="34" charset="0"/>
              </a:defRPr>
            </a:lvl4pPr>
            <a:lvl5pPr marL="2119972" indent="-235552" defTabSz="955296">
              <a:defRPr>
                <a:solidFill>
                  <a:schemeClr val="tx1"/>
                </a:solidFill>
                <a:latin typeface="Arial" panose="020B0604020202020204" pitchFamily="34" charset="0"/>
                <a:cs typeface="Arial" panose="020B0604020202020204" pitchFamily="34" charset="0"/>
              </a:defRPr>
            </a:lvl5pPr>
            <a:lvl6pPr marL="2591076"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181"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285"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390"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4</a:t>
            </a:fld>
            <a:endParaRPr lang="en-US" altLang="en-US" dirty="0"/>
          </a:p>
        </p:txBody>
      </p:sp>
      <p:sp>
        <p:nvSpPr>
          <p:cNvPr id="3" name="Slide Image Placeholder 2"/>
          <p:cNvSpPr>
            <a:spLocks noGrp="1" noRot="1" noChangeAspect="1"/>
          </p:cNvSpPr>
          <p:nvPr>
            <p:ph type="sldImg"/>
          </p:nvPr>
        </p:nvSpPr>
        <p:spPr>
          <a:xfrm>
            <a:off x="1438275" y="328613"/>
            <a:ext cx="4225925" cy="317023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656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04938" y="327025"/>
            <a:ext cx="4159250" cy="3119438"/>
          </a:xfrm>
        </p:spPr>
      </p:sp>
      <p:sp>
        <p:nvSpPr>
          <p:cNvPr id="4" name="Notes Placeholder 3"/>
          <p:cNvSpPr>
            <a:spLocks noGrp="1"/>
          </p:cNvSpPr>
          <p:nvPr>
            <p:ph type="body" idx="1"/>
          </p:nvPr>
        </p:nvSpPr>
        <p:spPr/>
        <p:txBody>
          <a:bodyPr/>
          <a:lstStyle/>
          <a:p>
            <a:pPr marL="0" indent="0">
              <a:buNone/>
            </a:pPr>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38</a:t>
            </a:fld>
            <a:endParaRPr lang="en-US" dirty="0"/>
          </a:p>
        </p:txBody>
      </p:sp>
    </p:spTree>
    <p:extLst>
      <p:ext uri="{BB962C8B-B14F-4D97-AF65-F5344CB8AC3E}">
        <p14:creationId xmlns:p14="http://schemas.microsoft.com/office/powerpoint/2010/main" val="315177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422400" y="327025"/>
            <a:ext cx="4192588" cy="3144838"/>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39</a:t>
            </a:fld>
            <a:endParaRPr lang="en-US" dirty="0"/>
          </a:p>
        </p:txBody>
      </p:sp>
    </p:spTree>
    <p:extLst>
      <p:ext uri="{BB962C8B-B14F-4D97-AF65-F5344CB8AC3E}">
        <p14:creationId xmlns:p14="http://schemas.microsoft.com/office/powerpoint/2010/main" val="3165073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4204970" y="6723489"/>
            <a:ext cx="941507" cy="247621"/>
          </a:xfrm>
          <a:prstGeom prst="rect">
            <a:avLst/>
          </a:prstGeom>
          <a:noFill/>
          <a:ln w="9525">
            <a:noFill/>
            <a:miter lim="800000"/>
            <a:headEnd/>
            <a:tailEnd/>
          </a:ln>
        </p:spPr>
        <p:txBody>
          <a:bodyPr lIns="45801" tIns="46413" rIns="45801" bIns="46413" anchor="b">
            <a:spAutoFit/>
          </a:bodyPr>
          <a:lstStyle/>
          <a:p>
            <a:pPr algn="ctr" defTabSz="928629" fontAlgn="base">
              <a:spcBef>
                <a:spcPct val="0"/>
              </a:spcBef>
              <a:spcAft>
                <a:spcPct val="0"/>
              </a:spcAft>
            </a:pPr>
            <a:fld id="{10D51B6F-E5CE-42ED-829B-9910A1E4B827}" type="slidenum">
              <a:rPr lang="en-US" sz="1000">
                <a:solidFill>
                  <a:srgbClr val="000000"/>
                </a:solidFill>
                <a:latin typeface="Arial" charset="0"/>
                <a:cs typeface="Arial" charset="0"/>
              </a:rPr>
              <a:pPr algn="ctr" defTabSz="928629" fontAlgn="base">
                <a:spcBef>
                  <a:spcPct val="0"/>
                </a:spcBef>
                <a:spcAft>
                  <a:spcPct val="0"/>
                </a:spcAft>
              </a:pPr>
              <a:t>40</a:t>
            </a:fld>
            <a:endParaRPr lang="en-US" sz="1000" dirty="0">
              <a:solidFill>
                <a:srgbClr val="000000"/>
              </a:solidFill>
              <a:latin typeface="Arial" charset="0"/>
              <a:cs typeface="Arial"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7383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330200"/>
            <a:ext cx="4222750" cy="31670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Tree>
    <p:extLst>
      <p:ext uri="{BB962C8B-B14F-4D97-AF65-F5344CB8AC3E}">
        <p14:creationId xmlns:p14="http://schemas.microsoft.com/office/powerpoint/2010/main" val="1465073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70255" y="6640264"/>
            <a:ext cx="949189" cy="2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490" tIns="46097" rIns="45490" bIns="46097"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42</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667" tIns="45667" rIns="45667" bIns="45667"/>
          <a:lstStyle/>
          <a:p>
            <a:endParaRPr lang="en-US" altLang="en-US">
              <a:latin typeface="Arial" panose="020B0604020202020204" pitchFamily="34" charset="0"/>
            </a:endParaRPr>
          </a:p>
        </p:txBody>
      </p:sp>
    </p:spTree>
    <p:extLst>
      <p:ext uri="{BB962C8B-B14F-4D97-AF65-F5344CB8AC3E}">
        <p14:creationId xmlns:p14="http://schemas.microsoft.com/office/powerpoint/2010/main" val="326667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4270255" y="6640264"/>
            <a:ext cx="949189" cy="2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490" tIns="46097" rIns="45490" bIns="46097" anchor="b">
            <a:spAutoFit/>
          </a:bodyPr>
          <a:lstStyle>
            <a:lvl1pPr defTabSz="909638">
              <a:defRPr>
                <a:solidFill>
                  <a:schemeClr val="tx1"/>
                </a:solidFill>
                <a:latin typeface="Arial" panose="020B0604020202020204" pitchFamily="34" charset="0"/>
                <a:cs typeface="Arial" panose="020B0604020202020204" pitchFamily="34" charset="0"/>
              </a:defRPr>
            </a:lvl1pPr>
            <a:lvl2pPr marL="742950" indent="-285750" defTabSz="909638">
              <a:defRPr>
                <a:solidFill>
                  <a:schemeClr val="tx1"/>
                </a:solidFill>
                <a:latin typeface="Arial" panose="020B0604020202020204" pitchFamily="34" charset="0"/>
                <a:cs typeface="Arial" panose="020B0604020202020204" pitchFamily="34" charset="0"/>
              </a:defRPr>
            </a:lvl2pPr>
            <a:lvl3pPr marL="1143000" indent="-228600" defTabSz="909638">
              <a:defRPr>
                <a:solidFill>
                  <a:schemeClr val="tx1"/>
                </a:solidFill>
                <a:latin typeface="Arial" panose="020B0604020202020204" pitchFamily="34" charset="0"/>
                <a:cs typeface="Arial" panose="020B0604020202020204" pitchFamily="34" charset="0"/>
              </a:defRPr>
            </a:lvl3pPr>
            <a:lvl4pPr marL="1600200" indent="-228600" defTabSz="909638">
              <a:defRPr>
                <a:solidFill>
                  <a:schemeClr val="tx1"/>
                </a:solidFill>
                <a:latin typeface="Arial" panose="020B0604020202020204" pitchFamily="34" charset="0"/>
                <a:cs typeface="Arial" panose="020B0604020202020204" pitchFamily="34" charset="0"/>
              </a:defRPr>
            </a:lvl4pPr>
            <a:lvl5pPr marL="2057400" indent="-228600" defTabSz="909638">
              <a:defRPr>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fld id="{6AF3E4F9-5F1C-4D37-9822-DDDE1438DD35}" type="slidenum">
              <a:rPr lang="en-US" altLang="en-US" sz="1000">
                <a:solidFill>
                  <a:srgbClr val="000000"/>
                </a:solidFill>
              </a:rPr>
              <a:pPr algn="ctr" fontAlgn="base">
                <a:spcBef>
                  <a:spcPct val="0"/>
                </a:spcBef>
                <a:spcAft>
                  <a:spcPct val="0"/>
                </a:spcAft>
              </a:pPr>
              <a:t>43</a:t>
            </a:fld>
            <a:endParaRPr lang="en-US" altLang="en-US" sz="10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667" tIns="45667" rIns="45667" bIns="45667"/>
          <a:lstStyle/>
          <a:p>
            <a:endParaRPr lang="en-US" altLang="en-US">
              <a:latin typeface="Arial" panose="020B0604020202020204" pitchFamily="34" charset="0"/>
            </a:endParaRPr>
          </a:p>
        </p:txBody>
      </p:sp>
    </p:spTree>
    <p:extLst>
      <p:ext uri="{BB962C8B-B14F-4D97-AF65-F5344CB8AC3E}">
        <p14:creationId xmlns:p14="http://schemas.microsoft.com/office/powerpoint/2010/main" val="4156345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44</a:t>
            </a:fld>
            <a:endParaRPr lang="en-US" dirty="0"/>
          </a:p>
        </p:txBody>
      </p:sp>
      <p:sp>
        <p:nvSpPr>
          <p:cNvPr id="62467" name="Rectangle 2"/>
          <p:cNvSpPr>
            <a:spLocks noGrp="1" noRot="1" noChangeAspect="1" noChangeArrowheads="1" noTextEdit="1"/>
          </p:cNvSpPr>
          <p:nvPr>
            <p:ph type="sldImg"/>
          </p:nvPr>
        </p:nvSpPr>
        <p:spPr>
          <a:xfrm>
            <a:off x="1395413" y="323850"/>
            <a:ext cx="4156075" cy="3116263"/>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398473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txBox="1">
            <a:spLocks noGrp="1" noChangeArrowheads="1"/>
          </p:cNvSpPr>
          <p:nvPr/>
        </p:nvSpPr>
        <p:spPr bwMode="auto">
          <a:xfrm>
            <a:off x="3194184" y="9131960"/>
            <a:ext cx="717324" cy="2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33" tIns="47457" rIns="46833" bIns="47457" anchor="b">
            <a:spAutoFit/>
          </a:bodyPr>
          <a:lstStyle>
            <a:lvl1pPr defTabSz="938213" eaLnBrk="0" hangingPunct="0">
              <a:defRPr>
                <a:solidFill>
                  <a:schemeClr val="tx1"/>
                </a:solidFill>
                <a:latin typeface="Arial" panose="020B0604020202020204" pitchFamily="34" charset="0"/>
                <a:cs typeface="Arial" panose="020B0604020202020204" pitchFamily="34" charset="0"/>
              </a:defRPr>
            </a:lvl1pPr>
            <a:lvl2pPr marL="742950" indent="-285750" defTabSz="938213" eaLnBrk="0" hangingPunct="0">
              <a:defRPr>
                <a:solidFill>
                  <a:schemeClr val="tx1"/>
                </a:solidFill>
                <a:latin typeface="Arial" panose="020B0604020202020204" pitchFamily="34" charset="0"/>
                <a:cs typeface="Arial" panose="020B0604020202020204" pitchFamily="34" charset="0"/>
              </a:defRPr>
            </a:lvl2pPr>
            <a:lvl3pPr marL="1143000" indent="-228600" defTabSz="938213" eaLnBrk="0" hangingPunct="0">
              <a:defRPr>
                <a:solidFill>
                  <a:schemeClr val="tx1"/>
                </a:solidFill>
                <a:latin typeface="Arial" panose="020B0604020202020204" pitchFamily="34" charset="0"/>
                <a:cs typeface="Arial" panose="020B0604020202020204" pitchFamily="34" charset="0"/>
              </a:defRPr>
            </a:lvl3pPr>
            <a:lvl4pPr marL="1600200" indent="-228600" defTabSz="938213" eaLnBrk="0" hangingPunct="0">
              <a:defRPr>
                <a:solidFill>
                  <a:schemeClr val="tx1"/>
                </a:solidFill>
                <a:latin typeface="Arial" panose="020B0604020202020204" pitchFamily="34" charset="0"/>
                <a:cs typeface="Arial" panose="020B0604020202020204" pitchFamily="34" charset="0"/>
              </a:defRPr>
            </a:lvl4pPr>
            <a:lvl5pPr marL="2057400" indent="-228600" defTabSz="938213" eaLnBrk="0" hangingPunct="0">
              <a:defRPr>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B6FF4776-FE7D-43EF-BE6E-A7D604D512FA}" type="slidenum">
              <a:rPr lang="en-US" sz="1000">
                <a:latin typeface="Calibri" panose="020F0502020204030204" pitchFamily="34" charset="0"/>
              </a:rPr>
              <a:pPr algn="ctr" eaLnBrk="1" hangingPunct="1"/>
              <a:t>45</a:t>
            </a:fld>
            <a:endParaRPr lang="en-US" sz="1000">
              <a:latin typeface="Calibri" panose="020F0502020204030204"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24961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55296">
              <a:defRPr>
                <a:solidFill>
                  <a:schemeClr val="tx1"/>
                </a:solidFill>
                <a:latin typeface="Arial" panose="020B0604020202020204" pitchFamily="34" charset="0"/>
                <a:cs typeface="Arial" panose="020B0604020202020204" pitchFamily="34" charset="0"/>
              </a:defRPr>
            </a:lvl1pPr>
            <a:lvl2pPr marL="765545" indent="-294440" defTabSz="955296">
              <a:defRPr>
                <a:solidFill>
                  <a:schemeClr val="tx1"/>
                </a:solidFill>
                <a:latin typeface="Arial" panose="020B0604020202020204" pitchFamily="34" charset="0"/>
                <a:cs typeface="Arial" panose="020B0604020202020204" pitchFamily="34" charset="0"/>
              </a:defRPr>
            </a:lvl2pPr>
            <a:lvl3pPr marL="1177762" indent="-235552" defTabSz="955296">
              <a:defRPr>
                <a:solidFill>
                  <a:schemeClr val="tx1"/>
                </a:solidFill>
                <a:latin typeface="Arial" panose="020B0604020202020204" pitchFamily="34" charset="0"/>
                <a:cs typeface="Arial" panose="020B0604020202020204" pitchFamily="34" charset="0"/>
              </a:defRPr>
            </a:lvl3pPr>
            <a:lvl4pPr marL="1648867" indent="-235552" defTabSz="955296">
              <a:defRPr>
                <a:solidFill>
                  <a:schemeClr val="tx1"/>
                </a:solidFill>
                <a:latin typeface="Arial" panose="020B0604020202020204" pitchFamily="34" charset="0"/>
                <a:cs typeface="Arial" panose="020B0604020202020204" pitchFamily="34" charset="0"/>
              </a:defRPr>
            </a:lvl4pPr>
            <a:lvl5pPr marL="2119972" indent="-235552" defTabSz="955296">
              <a:defRPr>
                <a:solidFill>
                  <a:schemeClr val="tx1"/>
                </a:solidFill>
                <a:latin typeface="Arial" panose="020B0604020202020204" pitchFamily="34" charset="0"/>
                <a:cs typeface="Arial" panose="020B0604020202020204" pitchFamily="34" charset="0"/>
              </a:defRPr>
            </a:lvl5pPr>
            <a:lvl6pPr marL="2591076"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181"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285"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390" indent="-235552" defTabSz="95529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5</a:t>
            </a:fld>
            <a:endParaRPr lang="en-US" altLang="en-US" dirty="0"/>
          </a:p>
        </p:txBody>
      </p:sp>
      <p:sp>
        <p:nvSpPr>
          <p:cNvPr id="3" name="Slide Image Placeholder 2"/>
          <p:cNvSpPr>
            <a:spLocks noGrp="1" noRot="1" noChangeAspect="1"/>
          </p:cNvSpPr>
          <p:nvPr>
            <p:ph type="sldImg"/>
          </p:nvPr>
        </p:nvSpPr>
        <p:spPr>
          <a:xfrm>
            <a:off x="1438275" y="328613"/>
            <a:ext cx="4225925" cy="317023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82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219674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260753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280006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2223254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328613"/>
            <a:ext cx="4225925" cy="31702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124543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0900" t="456" r="363" b="1739"/>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xfrm>
            <a:off x="85725" y="6961188"/>
            <a:ext cx="1352550" cy="115887"/>
          </a:xfrm>
          <a:prstGeom prst="rect">
            <a:avLst/>
          </a:prstGeom>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xfrm>
            <a:off x="2695575" y="6961188"/>
            <a:ext cx="3752850" cy="117475"/>
          </a:xfrm>
          <a:prstGeom prst="rect">
            <a:avLst/>
          </a:prstGeom>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xfrm>
            <a:off x="8601075" y="6656388"/>
            <a:ext cx="447675" cy="115887"/>
          </a:xfrm>
          <a:prstGeom prst="rect">
            <a:avLst/>
          </a:prstGeom>
          <a:ln/>
        </p:spPr>
        <p:txBody>
          <a:bodyPr/>
          <a:lstStyle>
            <a:lvl1pPr>
              <a:defRPr/>
            </a:lvl1pPr>
          </a:lstStyle>
          <a:p>
            <a:pPr>
              <a:defRPr/>
            </a:pPr>
            <a:fld id="{CA8DDCFE-182B-49A8-B5CF-E8526483AE25}" type="slidenum">
              <a:rPr lang="en-US"/>
              <a:pPr>
                <a:defRPr/>
              </a:pPr>
              <a:t>‹#›</a:t>
            </a:fld>
            <a:endParaRPr lang="en-US"/>
          </a:p>
        </p:txBody>
      </p:sp>
    </p:spTree>
    <p:extLst>
      <p:ext uri="{BB962C8B-B14F-4D97-AF65-F5344CB8AC3E}">
        <p14:creationId xmlns:p14="http://schemas.microsoft.com/office/powerpoint/2010/main" val="423634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3"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p:txBody>
          <a:bodyPr/>
          <a:lstStyle>
            <a:lvl1pPr>
              <a:defRPr/>
            </a:lvl1pPr>
          </a:lstStyle>
          <a:p>
            <a:fld id="{F850F622-7FC0-4B6B-A61E-E34533860A46}" type="slidenum">
              <a:rPr lang="en-US"/>
              <a:pPr/>
              <a:t>‹#›</a:t>
            </a:fld>
            <a:endParaRPr lang="en-US"/>
          </a:p>
        </p:txBody>
      </p:sp>
    </p:spTree>
    <p:extLst>
      <p:ext uri="{BB962C8B-B14F-4D97-AF65-F5344CB8AC3E}">
        <p14:creationId xmlns:p14="http://schemas.microsoft.com/office/powerpoint/2010/main" val="151677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dirty="0"/>
          </a:p>
        </p:txBody>
      </p:sp>
      <p:sp>
        <p:nvSpPr>
          <p:cNvPr id="4" name="Rectangle 105"/>
          <p:cNvSpPr>
            <a:spLocks noGrp="1" noChangeArrowheads="1"/>
          </p:cNvSpPr>
          <p:nvPr>
            <p:ph type="dt" sz="half" idx="10"/>
          </p:nvPr>
        </p:nvSpPr>
        <p:spPr/>
        <p:txBody>
          <a:bodyPr/>
          <a:lstStyle>
            <a:lvl1pPr fontAlgn="auto">
              <a:spcAft>
                <a:spcPts val="0"/>
              </a:spcAft>
              <a:defRPr/>
            </a:lvl1pPr>
          </a:lstStyle>
          <a:p>
            <a:pPr>
              <a:defRPr/>
            </a:pPr>
            <a:r>
              <a:rPr lang="en-US"/>
              <a:t>12/01/09 - 9pm</a:t>
            </a:r>
          </a:p>
        </p:txBody>
      </p:sp>
      <p:sp>
        <p:nvSpPr>
          <p:cNvPr id="5" name="Rectangle 106"/>
          <p:cNvSpPr>
            <a:spLocks noGrp="1" noChangeArrowheads="1"/>
          </p:cNvSpPr>
          <p:nvPr>
            <p:ph type="ftr" sz="quarter" idx="11"/>
          </p:nvPr>
        </p:nvSpPr>
        <p:spPr/>
        <p:txBody>
          <a:bodyPr/>
          <a:lstStyle>
            <a:lvl1pPr fontAlgn="auto">
              <a:spcAft>
                <a:spcPts val="0"/>
              </a:spcAft>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p:txBody>
          <a:bodyPr/>
          <a:lstStyle>
            <a:lvl1pPr>
              <a:defRPr/>
            </a:lvl1pPr>
          </a:lstStyle>
          <a:p>
            <a:fld id="{3D084845-55E1-459B-8323-012B36395AE0}" type="slidenum">
              <a:rPr lang="en-US"/>
              <a:pPr/>
              <a:t>‹#›</a:t>
            </a:fld>
            <a:endParaRPr lang="en-US"/>
          </a:p>
        </p:txBody>
      </p:sp>
    </p:spTree>
    <p:extLst>
      <p:ext uri="{BB962C8B-B14F-4D97-AF65-F5344CB8AC3E}">
        <p14:creationId xmlns:p14="http://schemas.microsoft.com/office/powerpoint/2010/main" val="171119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7" name="Text Placeholder 10"/>
          <p:cNvSpPr>
            <a:spLocks noGrp="1"/>
          </p:cNvSpPr>
          <p:nvPr>
            <p:ph idx="1"/>
          </p:nvPr>
        </p:nvSpPr>
        <p:spPr>
          <a:xfrm>
            <a:off x="628650" y="3471483"/>
            <a:ext cx="7886700" cy="2705479"/>
          </a:xfrm>
          <a:prstGeom prst="rect">
            <a:avLst/>
          </a:prstGeom>
        </p:spPr>
        <p:txBody>
          <a:bodyPr vert="horz" lIns="91440" tIns="45720" rIns="91440" bIns="45720" rtlCol="0">
            <a:normAutofit/>
          </a:bodyPr>
          <a:lstStyle/>
          <a:p>
            <a:pPr lvl="0"/>
            <a:r>
              <a:rPr lang="en-US" dirty="0"/>
              <a:t>Contact</a:t>
            </a:r>
          </a:p>
        </p:txBody>
      </p:sp>
    </p:spTree>
    <p:extLst>
      <p:ext uri="{BB962C8B-B14F-4D97-AF65-F5344CB8AC3E}">
        <p14:creationId xmlns:p14="http://schemas.microsoft.com/office/powerpoint/2010/main" val="260575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p:nvPicPr>
        <p:blipFill>
          <a:blip r:embed="rId17"/>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 id="2147483666" r:id="rId12"/>
    <p:sldLayoutId id="2147483668" r:id="rId13"/>
    <p:sldLayoutId id="2147483669" r:id="rId14"/>
    <p:sldLayoutId id="2147483673" r:id="rId15"/>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fred.stlouisfed.org/series/REV4849YTAXABL144QNSA#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mage.mail1.wf.com/lib/fe8d13727664027a7c/m/4/89570e31-d1a4-46bd-8e6e-1599b995dc1a.pdf?utm_source=SFMC&amp;utm_medium=email&amp;utm_campaign=&amp;utm_content=&amp;utm_term=7230679&amp;sid=44743"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mage.mail1.wf.com/lib/fe8d13727664027a7c/m/4/89570e31-d1a4-46bd-8e6e-1599b995dc1a.pdf?utm_source=SFMC&amp;utm_medium=email&amp;utm_campaign=&amp;utm_content=&amp;utm_term=7230679&amp;sid=44743"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racktherecovery.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hyperlink" Target="http://www.federalreserve.gov/releases/h15/data.ht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hyperlink" Target="http://www.federalreserve.gov/releases/h15/data.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oleObject" Target="../embeddings/oleObject6.bin"/><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9687" y="2866781"/>
            <a:ext cx="9104313" cy="1819275"/>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sz="4200" dirty="0">
                <a:latin typeface="Arial" panose="020B0604020202020204" pitchFamily="34" charset="0"/>
              </a:rPr>
              <a:t>Today’s Uncertain Economy:</a:t>
            </a:r>
            <a:br>
              <a:rPr lang="en-US" sz="4200" dirty="0">
                <a:latin typeface="Arial" panose="020B0604020202020204" pitchFamily="34" charset="0"/>
              </a:rPr>
            </a:br>
            <a:r>
              <a:rPr lang="en-US" sz="4200" dirty="0">
                <a:latin typeface="Arial" panose="020B0604020202020204" pitchFamily="34" charset="0"/>
              </a:rPr>
              <a:t>Implications for P/C Insurance</a:t>
            </a:r>
            <a:endParaRPr lang="en-US" sz="4200" i="1" dirty="0">
              <a:solidFill>
                <a:srgbClr val="C00000"/>
              </a:solidFill>
              <a:latin typeface="Arial" panose="020B0604020202020204" pitchFamily="34" charset="0"/>
            </a:endParaRPr>
          </a:p>
        </p:txBody>
      </p:sp>
      <p:sp>
        <p:nvSpPr>
          <p:cNvPr id="76803" name="Rectangle 3"/>
          <p:cNvSpPr>
            <a:spLocks noGrp="1" noChangeArrowheads="1"/>
          </p:cNvSpPr>
          <p:nvPr>
            <p:ph type="subTitle" idx="1"/>
          </p:nvPr>
        </p:nvSpPr>
        <p:spPr>
          <a:xfrm>
            <a:off x="19843" y="4781550"/>
            <a:ext cx="9144000" cy="1104900"/>
          </a:xfrm>
        </p:spPr>
        <p:txBody>
          <a:bodyPr/>
          <a:lstStyle/>
          <a:p>
            <a:pPr algn="ctr">
              <a:lnSpc>
                <a:spcPct val="100000"/>
              </a:lnSpc>
            </a:pPr>
            <a:r>
              <a:rPr lang="en-US" sz="2400" dirty="0">
                <a:solidFill>
                  <a:srgbClr val="0070C0"/>
                </a:solidFill>
                <a:latin typeface="Arial" panose="020B0604020202020204" pitchFamily="34" charset="0"/>
              </a:rPr>
              <a:t>Tri-State CPCUs</a:t>
            </a:r>
            <a:br>
              <a:rPr lang="en-US" sz="2400" dirty="0">
                <a:solidFill>
                  <a:srgbClr val="0070C0"/>
                </a:solidFill>
                <a:latin typeface="Arial" panose="020B0604020202020204" pitchFamily="34" charset="0"/>
              </a:rPr>
            </a:br>
            <a:r>
              <a:rPr lang="en-US" sz="2400" dirty="0">
                <a:solidFill>
                  <a:srgbClr val="0070C0"/>
                </a:solidFill>
                <a:latin typeface="Arial" panose="020B0604020202020204" pitchFamily="34" charset="0"/>
              </a:rPr>
              <a:t>September 17, 2020</a:t>
            </a:r>
            <a:endParaRPr lang="en-US" sz="2400" i="1" dirty="0">
              <a:solidFill>
                <a:srgbClr val="0070C0"/>
              </a:solidFill>
              <a:latin typeface="Arial" panose="020B0604020202020204" pitchFamily="34" charset="0"/>
            </a:endParaRPr>
          </a:p>
        </p:txBody>
      </p:sp>
      <p:sp>
        <p:nvSpPr>
          <p:cNvPr id="76804" name="Rectangle 3"/>
          <p:cNvSpPr txBox="1">
            <a:spLocks noChangeArrowheads="1"/>
          </p:cNvSpPr>
          <p:nvPr/>
        </p:nvSpPr>
        <p:spPr bwMode="gray">
          <a:xfrm>
            <a:off x="0" y="58864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1"/>
              </a:buClr>
              <a:buFont typeface="Wingdings" panose="05000000000000000000" pitchFamily="2" charset="2"/>
              <a:buNone/>
            </a:pPr>
            <a:r>
              <a:rPr lang="en-US" b="1" dirty="0">
                <a:solidFill>
                  <a:srgbClr val="225A7A"/>
                </a:solidFill>
              </a:rPr>
              <a:t>Steven N. Weisbart, Ph.D., CLU, Senior Vice President &amp; Chief Economist</a:t>
            </a:r>
          </a:p>
          <a:p>
            <a:pPr algn="ctr">
              <a:lnSpc>
                <a:spcPct val="90000"/>
              </a:lnSpc>
              <a:spcBef>
                <a:spcPct val="25000"/>
              </a:spcBef>
              <a:buClr>
                <a:schemeClr val="accent1"/>
              </a:buClr>
            </a:pPr>
            <a:r>
              <a:rPr lang="en-US" b="1" dirty="0">
                <a:solidFill>
                  <a:srgbClr val="225A7A"/>
                </a:solidFill>
                <a:sym typeface="Symbol" panose="05050102010706020507" pitchFamily="18" charset="2"/>
              </a:rPr>
              <a:t>Insurance Information Institute  110 William Street  New York, NY 10038</a:t>
            </a:r>
          </a:p>
          <a:p>
            <a:pPr algn="ctr">
              <a:lnSpc>
                <a:spcPct val="90000"/>
              </a:lnSpc>
              <a:spcBef>
                <a:spcPct val="25000"/>
              </a:spcBef>
              <a:buClr>
                <a:schemeClr val="accent1"/>
              </a:buClr>
            </a:pPr>
            <a:r>
              <a:rPr lang="en-US" b="1" dirty="0">
                <a:solidFill>
                  <a:schemeClr val="bg1"/>
                </a:solidFill>
                <a:sym typeface="Symbol" panose="05050102010706020507" pitchFamily="18" charset="2"/>
              </a:rPr>
              <a:t>Tel: 212.346.5540  Cell: 917.494.5945  stevenw@iii.org  www.iii.org</a:t>
            </a:r>
          </a:p>
        </p:txBody>
      </p:sp>
    </p:spTree>
    <p:extLst>
      <p:ext uri="{BB962C8B-B14F-4D97-AF65-F5344CB8AC3E}">
        <p14:creationId xmlns:p14="http://schemas.microsoft.com/office/powerpoint/2010/main" val="42582261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14398" y="152140"/>
            <a:ext cx="7515204" cy="950976"/>
          </a:xfrm>
        </p:spPr>
        <p:txBody>
          <a:bodyPr/>
          <a:lstStyle/>
          <a:p>
            <a:r>
              <a:rPr lang="en-US" sz="2800" dirty="0"/>
              <a:t>Hiring Depends on People Having Income and Spending It*</a:t>
            </a:r>
            <a:endParaRPr lang="en-US" sz="2800" baseline="30000" dirty="0"/>
          </a:p>
        </p:txBody>
      </p:sp>
      <p:sp>
        <p:nvSpPr>
          <p:cNvPr id="6" name="Text Placeholder 5"/>
          <p:cNvSpPr>
            <a:spLocks noGrp="1"/>
          </p:cNvSpPr>
          <p:nvPr>
            <p:ph type="body" sz="quarter" idx="16"/>
          </p:nvPr>
        </p:nvSpPr>
        <p:spPr>
          <a:xfrm>
            <a:off x="850582" y="6312399"/>
            <a:ext cx="7680960" cy="415018"/>
          </a:xfrm>
        </p:spPr>
        <p:txBody>
          <a:bodyPr/>
          <a:lstStyle/>
          <a:p>
            <a:r>
              <a:rPr lang="en-US" sz="1100" dirty="0"/>
              <a:t>*Data are seasonally adjusted at an annual rate</a:t>
            </a:r>
            <a:br>
              <a:rPr lang="en-US" sz="1100" dirty="0"/>
            </a:br>
            <a:r>
              <a:rPr lang="en-US" sz="1100" dirty="0"/>
              <a:t>Sources: bea.gov, Personal Income and Outlays, published August 28, 2020, Table 1;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387416946"/>
              </p:ext>
            </p:extLst>
          </p:nvPr>
        </p:nvGraphicFramePr>
        <p:xfrm>
          <a:off x="376827" y="1331645"/>
          <a:ext cx="8390345" cy="4232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C00EE30-5B7E-4CFB-AC47-DA098D32E778}"/>
              </a:ext>
            </a:extLst>
          </p:cNvPr>
          <p:cNvSpPr txBox="1"/>
          <p:nvPr/>
        </p:nvSpPr>
        <p:spPr>
          <a:xfrm>
            <a:off x="1258349" y="3187887"/>
            <a:ext cx="2838847" cy="2031325"/>
          </a:xfrm>
          <a:prstGeom prst="rect">
            <a:avLst/>
          </a:prstGeom>
          <a:noFill/>
          <a:ln w="22225">
            <a:solidFill>
              <a:schemeClr val="accent1"/>
            </a:solidFill>
          </a:ln>
        </p:spPr>
        <p:txBody>
          <a:bodyPr wrap="square" rtlCol="0" anchor="ctr" anchorCtr="0">
            <a:spAutoFit/>
          </a:bodyPr>
          <a:lstStyle/>
          <a:p>
            <a:pPr>
              <a:lnSpc>
                <a:spcPct val="90000"/>
              </a:lnSpc>
              <a:spcBef>
                <a:spcPts val="1200"/>
              </a:spcBef>
              <a:buClr>
                <a:srgbClr val="337DBE"/>
              </a:buClr>
              <a:buSzPct val="77000"/>
            </a:pPr>
            <a:r>
              <a:rPr lang="en-US" sz="1400" b="1" dirty="0"/>
              <a:t>Personal Saving as a % of DPI</a:t>
            </a:r>
            <a:br>
              <a:rPr lang="en-US" sz="1400" b="1" dirty="0"/>
            </a:br>
            <a:r>
              <a:rPr lang="en-US" sz="1400" dirty="0"/>
              <a:t>Nov 2019:	  7.9%</a:t>
            </a:r>
            <a:br>
              <a:rPr lang="en-US" sz="1400" dirty="0"/>
            </a:br>
            <a:r>
              <a:rPr lang="en-US" sz="1400" dirty="0"/>
              <a:t>Dec. 2019:	  7.2%</a:t>
            </a:r>
            <a:br>
              <a:rPr lang="en-US" sz="1400" dirty="0"/>
            </a:br>
            <a:r>
              <a:rPr lang="en-US" sz="1400" dirty="0"/>
              <a:t>Jan. 2020:	  7.6%</a:t>
            </a:r>
            <a:br>
              <a:rPr lang="en-US" sz="1400" dirty="0"/>
            </a:br>
            <a:r>
              <a:rPr lang="en-US" sz="1400" dirty="0"/>
              <a:t>Feb 2020:	  8.3%</a:t>
            </a:r>
            <a:br>
              <a:rPr lang="en-US" sz="1400" dirty="0"/>
            </a:br>
            <a:r>
              <a:rPr lang="en-US" sz="1400" dirty="0"/>
              <a:t>Mar. 2020:	12.9%</a:t>
            </a:r>
            <a:br>
              <a:rPr lang="en-US" sz="1400" dirty="0"/>
            </a:br>
            <a:r>
              <a:rPr lang="en-US" sz="1400" dirty="0"/>
              <a:t>Apr. 2020:	33.7%</a:t>
            </a:r>
            <a:br>
              <a:rPr lang="en-US" sz="1400" dirty="0"/>
            </a:br>
            <a:r>
              <a:rPr lang="en-US" sz="1400" dirty="0"/>
              <a:t>May 2020:	24.6%</a:t>
            </a:r>
            <a:br>
              <a:rPr lang="en-US" sz="1400" dirty="0"/>
            </a:br>
            <a:r>
              <a:rPr lang="en-US" sz="1400" dirty="0"/>
              <a:t>Jun. 2020:	19.2%</a:t>
            </a:r>
            <a:br>
              <a:rPr lang="en-US" sz="1400" dirty="0"/>
            </a:br>
            <a:r>
              <a:rPr lang="en-US" sz="1400" dirty="0"/>
              <a:t>Jul. 2020:	17.8%</a:t>
            </a:r>
          </a:p>
        </p:txBody>
      </p:sp>
      <p:sp>
        <p:nvSpPr>
          <p:cNvPr id="3" name="TextBox 2">
            <a:extLst>
              <a:ext uri="{FF2B5EF4-FFF2-40B4-BE49-F238E27FC236}">
                <a16:creationId xmlns:a16="http://schemas.microsoft.com/office/drawing/2014/main" id="{F24B03A4-2E66-4543-A6FD-CEB6F27C35A6}"/>
              </a:ext>
            </a:extLst>
          </p:cNvPr>
          <p:cNvSpPr txBox="1"/>
          <p:nvPr/>
        </p:nvSpPr>
        <p:spPr>
          <a:xfrm>
            <a:off x="249148" y="1293755"/>
            <a:ext cx="1130500"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7" name="Rectangle 6">
            <a:extLst>
              <a:ext uri="{FF2B5EF4-FFF2-40B4-BE49-F238E27FC236}">
                <a16:creationId xmlns:a16="http://schemas.microsoft.com/office/drawing/2014/main" id="{5885A1D0-5ED1-4D4F-8B2E-D106FDA97255}"/>
              </a:ext>
            </a:extLst>
          </p:cNvPr>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600" b="1" dirty="0">
                <a:solidFill>
                  <a:srgbClr val="FFFFFF"/>
                </a:solidFill>
              </a:rPr>
              <a:t>In 2020:Q2 we had the largest drop in credit card balances in history--$75 billion. Consumption (70% of the economy) </a:t>
            </a:r>
            <a:r>
              <a:rPr lang="en-US" altLang="en-US" sz="1600" b="1">
                <a:solidFill>
                  <a:srgbClr val="FFFFFF"/>
                </a:solidFill>
              </a:rPr>
              <a:t>is cautious.</a:t>
            </a:r>
            <a:endParaRPr lang="en-US" altLang="en-US" sz="1600" b="1" dirty="0">
              <a:solidFill>
                <a:srgbClr val="FFFFFF"/>
              </a:solidFill>
            </a:endParaRPr>
          </a:p>
        </p:txBody>
      </p:sp>
    </p:spTree>
    <p:custDataLst>
      <p:tags r:id="rId1"/>
    </p:custDataLst>
    <p:extLst>
      <p:ext uri="{BB962C8B-B14F-4D97-AF65-F5344CB8AC3E}">
        <p14:creationId xmlns:p14="http://schemas.microsoft.com/office/powerpoint/2010/main" val="4250053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30510" y="232326"/>
            <a:ext cx="7515204" cy="950976"/>
          </a:xfrm>
        </p:spPr>
        <p:txBody>
          <a:bodyPr/>
          <a:lstStyle/>
          <a:p>
            <a:r>
              <a:rPr lang="en-US" sz="2800" dirty="0"/>
              <a:t>Growth in Non-Residential Fixed Investment: History and Range of Forecasts, 2020-2021</a:t>
            </a:r>
            <a:endParaRPr lang="en-US" sz="2800" baseline="30000" dirty="0"/>
          </a:p>
        </p:txBody>
      </p:sp>
      <p:sp>
        <p:nvSpPr>
          <p:cNvPr id="6" name="Text Placeholder 5"/>
          <p:cNvSpPr>
            <a:spLocks noGrp="1"/>
          </p:cNvSpPr>
          <p:nvPr>
            <p:ph type="body" sz="quarter" idx="16"/>
          </p:nvPr>
        </p:nvSpPr>
        <p:spPr/>
        <p:txBody>
          <a:bodyPr/>
          <a:lstStyle/>
          <a:p>
            <a:r>
              <a:rPr lang="en-US" dirty="0"/>
              <a:t>Sources: Blue Chip Economic Indicators, Sept. 2020 issue;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457379129"/>
              </p:ext>
            </p:extLst>
          </p:nvPr>
        </p:nvGraphicFramePr>
        <p:xfrm>
          <a:off x="424470" y="1850814"/>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980296" y="5882207"/>
            <a:ext cx="7834519" cy="62008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Forecasts expect business investment (in structures, equipment, and software) to plunge this year and most see a recovery in 2021.</a:t>
            </a:r>
          </a:p>
        </p:txBody>
      </p:sp>
      <p:sp>
        <p:nvSpPr>
          <p:cNvPr id="2" name="Rectangle 1">
            <a:extLst>
              <a:ext uri="{FF2B5EF4-FFF2-40B4-BE49-F238E27FC236}">
                <a16:creationId xmlns:a16="http://schemas.microsoft.com/office/drawing/2014/main" id="{D76E77B2-364C-4716-AB66-26321D34B0CA}"/>
              </a:ext>
            </a:extLst>
          </p:cNvPr>
          <p:cNvSpPr/>
          <p:nvPr/>
        </p:nvSpPr>
        <p:spPr>
          <a:xfrm>
            <a:off x="6249798" y="1850813"/>
            <a:ext cx="2348918" cy="3928499"/>
          </a:xfrm>
          <a:prstGeom prst="rect">
            <a:avLst/>
          </a:prstGeom>
          <a:noFill/>
          <a:ln w="31750">
            <a:solidFill>
              <a:schemeClr val="tx1">
                <a:tint val="75000"/>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 name="TextBox 2">
            <a:extLst>
              <a:ext uri="{FF2B5EF4-FFF2-40B4-BE49-F238E27FC236}">
                <a16:creationId xmlns:a16="http://schemas.microsoft.com/office/drawing/2014/main" id="{4B52EFD9-3283-4FD9-882B-5838BDA1FDA7}"/>
              </a:ext>
            </a:extLst>
          </p:cNvPr>
          <p:cNvSpPr txBox="1"/>
          <p:nvPr/>
        </p:nvSpPr>
        <p:spPr>
          <a:xfrm>
            <a:off x="260059" y="1458703"/>
            <a:ext cx="1895912"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Year-over-Year percent change</a:t>
            </a:r>
          </a:p>
        </p:txBody>
      </p:sp>
    </p:spTree>
    <p:custDataLst>
      <p:tags r:id="rId1"/>
    </p:custDataLst>
    <p:extLst>
      <p:ext uri="{BB962C8B-B14F-4D97-AF65-F5344CB8AC3E}">
        <p14:creationId xmlns:p14="http://schemas.microsoft.com/office/powerpoint/2010/main" val="2318393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8C4961-036D-46C4-9D9D-F59BA1F0346B}"/>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AE8B40BB-14B1-4539-BBE4-C5BBFA67F0CF}"/>
              </a:ext>
            </a:extLst>
          </p:cNvPr>
          <p:cNvSpPr>
            <a:spLocks noGrp="1"/>
          </p:cNvSpPr>
          <p:nvPr>
            <p:ph type="body" sz="quarter" idx="16"/>
          </p:nvPr>
        </p:nvSpPr>
        <p:spPr/>
        <p:txBody>
          <a:bodyPr/>
          <a:lstStyle/>
          <a:p>
            <a:endParaRPr lang="en-US"/>
          </a:p>
        </p:txBody>
      </p:sp>
      <p:pic>
        <p:nvPicPr>
          <p:cNvPr id="81922" name="Picture 2">
            <a:extLst>
              <a:ext uri="{FF2B5EF4-FFF2-40B4-BE49-F238E27FC236}">
                <a16:creationId xmlns:a16="http://schemas.microsoft.com/office/drawing/2014/main" id="{805722A8-285C-4581-923F-35237AA335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38"/>
            <a:ext cx="9144000" cy="5724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6BE119-CB25-4B8F-A2CB-2751635A15D0}"/>
              </a:ext>
            </a:extLst>
          </p:cNvPr>
          <p:cNvSpPr txBox="1"/>
          <p:nvPr/>
        </p:nvSpPr>
        <p:spPr>
          <a:xfrm>
            <a:off x="5169005" y="4571342"/>
            <a:ext cx="3641620" cy="1089529"/>
          </a:xfrm>
          <a:prstGeom prst="rect">
            <a:avLst/>
          </a:prstGeom>
          <a:noFill/>
          <a:ln w="25400">
            <a:solidFill>
              <a:schemeClr val="tx1"/>
            </a:solidFill>
          </a:ln>
        </p:spPr>
        <p:txBody>
          <a:bodyPr wrap="square" rtlCol="0" anchor="ctr" anchorCtr="0">
            <a:spAutoFit/>
          </a:bodyPr>
          <a:lstStyle/>
          <a:p>
            <a:pPr>
              <a:lnSpc>
                <a:spcPct val="90000"/>
              </a:lnSpc>
              <a:spcBef>
                <a:spcPts val="1200"/>
              </a:spcBef>
              <a:buClr>
                <a:srgbClr val="337DBE"/>
              </a:buClr>
              <a:buSzPct val="77000"/>
            </a:pPr>
            <a:r>
              <a:rPr lang="en-US" b="1" dirty="0"/>
              <a:t>Investments in structures and equipment tend to plunge in recessions, but software investments keep rising</a:t>
            </a:r>
          </a:p>
        </p:txBody>
      </p:sp>
      <p:sp>
        <p:nvSpPr>
          <p:cNvPr id="5" name="Oval 4">
            <a:extLst>
              <a:ext uri="{FF2B5EF4-FFF2-40B4-BE49-F238E27FC236}">
                <a16:creationId xmlns:a16="http://schemas.microsoft.com/office/drawing/2014/main" id="{8DDA61D6-0AA1-4C0F-AEDF-365F8D186F03}"/>
              </a:ext>
            </a:extLst>
          </p:cNvPr>
          <p:cNvSpPr/>
          <p:nvPr/>
        </p:nvSpPr>
        <p:spPr>
          <a:xfrm>
            <a:off x="8758592" y="2622288"/>
            <a:ext cx="234267" cy="10895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403331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663395" y="350695"/>
            <a:ext cx="8000418" cy="956993"/>
          </a:xfrm>
        </p:spPr>
        <p:txBody>
          <a:bodyPr/>
          <a:lstStyle/>
          <a:p>
            <a:r>
              <a:rPr lang="en-US" sz="2800" dirty="0"/>
              <a:t>Where is the Stock Market Headed? Recent Corporate Profits History and Range of Forecasts</a:t>
            </a:r>
            <a:endParaRPr lang="en-US" sz="2800" baseline="30000" dirty="0"/>
          </a:p>
        </p:txBody>
      </p:sp>
      <p:sp>
        <p:nvSpPr>
          <p:cNvPr id="6" name="Text Placeholder 5"/>
          <p:cNvSpPr>
            <a:spLocks noGrp="1"/>
          </p:cNvSpPr>
          <p:nvPr>
            <p:ph type="body" sz="quarter" idx="16"/>
          </p:nvPr>
        </p:nvSpPr>
        <p:spPr/>
        <p:txBody>
          <a:bodyPr/>
          <a:lstStyle/>
          <a:p>
            <a:r>
              <a:rPr lang="en-US" dirty="0"/>
              <a:t>Sources: Blue Chip Economic Indicators, Sept. 2020 issue;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2409818354"/>
              </p:ext>
            </p:extLst>
          </p:nvPr>
        </p:nvGraphicFramePr>
        <p:xfrm>
          <a:off x="424470" y="1807709"/>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980296" y="5882207"/>
            <a:ext cx="7834519" cy="62008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Forecasts expect corporate profits to plunge this year</a:t>
            </a:r>
            <a:br>
              <a:rPr lang="en-US" sz="1800" dirty="0"/>
            </a:br>
            <a:r>
              <a:rPr lang="en-US" sz="1800" dirty="0"/>
              <a:t>but most see a recovery in 2021.</a:t>
            </a:r>
          </a:p>
        </p:txBody>
      </p:sp>
      <p:sp>
        <p:nvSpPr>
          <p:cNvPr id="2" name="Rectangle 1">
            <a:extLst>
              <a:ext uri="{FF2B5EF4-FFF2-40B4-BE49-F238E27FC236}">
                <a16:creationId xmlns:a16="http://schemas.microsoft.com/office/drawing/2014/main" id="{D76E77B2-364C-4716-AB66-26321D34B0CA}"/>
              </a:ext>
            </a:extLst>
          </p:cNvPr>
          <p:cNvSpPr/>
          <p:nvPr/>
        </p:nvSpPr>
        <p:spPr>
          <a:xfrm>
            <a:off x="6157519" y="1807709"/>
            <a:ext cx="2441197" cy="3998219"/>
          </a:xfrm>
          <a:prstGeom prst="rect">
            <a:avLst/>
          </a:prstGeom>
          <a:noFill/>
          <a:ln w="31750">
            <a:solidFill>
              <a:schemeClr val="tx1">
                <a:tint val="75000"/>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3" name="TextBox 2">
            <a:extLst>
              <a:ext uri="{FF2B5EF4-FFF2-40B4-BE49-F238E27FC236}">
                <a16:creationId xmlns:a16="http://schemas.microsoft.com/office/drawing/2014/main" id="{807F9805-42C0-48F9-8EDE-A462A040F51D}"/>
              </a:ext>
            </a:extLst>
          </p:cNvPr>
          <p:cNvSpPr txBox="1"/>
          <p:nvPr/>
        </p:nvSpPr>
        <p:spPr>
          <a:xfrm>
            <a:off x="260059" y="1458703"/>
            <a:ext cx="1895912"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dirty="0"/>
              <a:t>Year-over-Year percent change</a:t>
            </a:r>
          </a:p>
        </p:txBody>
      </p:sp>
    </p:spTree>
    <p:custDataLst>
      <p:tags r:id="rId1"/>
    </p:custDataLst>
    <p:extLst>
      <p:ext uri="{BB962C8B-B14F-4D97-AF65-F5344CB8AC3E}">
        <p14:creationId xmlns:p14="http://schemas.microsoft.com/office/powerpoint/2010/main" val="2457860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80967" y="279079"/>
            <a:ext cx="7584898" cy="694725"/>
          </a:xfrm>
        </p:spPr>
        <p:txBody>
          <a:bodyPr/>
          <a:lstStyle/>
          <a:p>
            <a:r>
              <a:rPr lang="en-US" sz="2800" dirty="0"/>
              <a:t>Personal Consumption Expenditures:</a:t>
            </a:r>
            <a:br>
              <a:rPr lang="en-US" sz="2800" dirty="0"/>
            </a:br>
            <a:r>
              <a:rPr lang="en-US" sz="2800" dirty="0"/>
              <a:t>Durable Goods subcategories, Quarterly</a:t>
            </a:r>
          </a:p>
        </p:txBody>
      </p:sp>
      <p:sp>
        <p:nvSpPr>
          <p:cNvPr id="6" name="Text Placeholder 5"/>
          <p:cNvSpPr>
            <a:spLocks noGrp="1"/>
          </p:cNvSpPr>
          <p:nvPr>
            <p:ph type="body" sz="quarter" idx="16"/>
          </p:nvPr>
        </p:nvSpPr>
        <p:spPr>
          <a:xfrm>
            <a:off x="980967" y="6372437"/>
            <a:ext cx="6708336" cy="362353"/>
          </a:xfrm>
        </p:spPr>
        <p:txBody>
          <a:bodyPr/>
          <a:lstStyle/>
          <a:p>
            <a:endParaRPr lang="en-US" sz="1100" dirty="0"/>
          </a:p>
          <a:p>
            <a:pPr>
              <a:lnSpc>
                <a:spcPct val="100000"/>
              </a:lnSpc>
              <a:spcBef>
                <a:spcPct val="0"/>
              </a:spcBef>
              <a:buClrTx/>
              <a:buFontTx/>
              <a:buNone/>
            </a:pPr>
            <a:r>
              <a:rPr lang="en-US" sz="1100" dirty="0"/>
              <a:t>Data are seasonally-adjusted, annualized.</a:t>
            </a:r>
            <a:br>
              <a:rPr lang="en-US" sz="1100" dirty="0"/>
            </a:br>
            <a:r>
              <a:rPr lang="en-US" sz="1100" dirty="0"/>
              <a:t>Sources: US Bureau of Economic Analysis, NIPA, Table 2.4.5U; Insurance Information Institute.</a:t>
            </a:r>
          </a:p>
        </p:txBody>
      </p:sp>
      <p:graphicFrame>
        <p:nvGraphicFramePr>
          <p:cNvPr id="22" name="Chart 21"/>
          <p:cNvGraphicFramePr/>
          <p:nvPr>
            <p:extLst>
              <p:ext uri="{D42A27DB-BD31-4B8C-83A1-F6EECF244321}">
                <p14:modId xmlns:p14="http://schemas.microsoft.com/office/powerpoint/2010/main" val="3567084946"/>
              </p:ext>
            </p:extLst>
          </p:nvPr>
        </p:nvGraphicFramePr>
        <p:xfrm>
          <a:off x="292100" y="1247283"/>
          <a:ext cx="8559800" cy="448295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993" y="96105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8" name="Text Placeholder 4">
            <a:extLst>
              <a:ext uri="{FF2B5EF4-FFF2-40B4-BE49-F238E27FC236}">
                <a16:creationId xmlns:a16="http://schemas.microsoft.com/office/drawing/2014/main" id="{DB33A759-DE3A-413B-AA4E-147CA65CEFAE}"/>
              </a:ext>
            </a:extLst>
          </p:cNvPr>
          <p:cNvSpPr txBox="1">
            <a:spLocks/>
          </p:cNvSpPr>
          <p:nvPr/>
        </p:nvSpPr>
        <p:spPr bwMode="gray">
          <a:xfrm>
            <a:off x="689991" y="5730239"/>
            <a:ext cx="7875874" cy="6208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2020:Q2 vs. 2019:Q4: motor vehicles -10.7%;</a:t>
            </a:r>
            <a:br>
              <a:rPr lang="en-US" sz="1600" dirty="0"/>
            </a:br>
            <a:r>
              <a:rPr lang="en-US" sz="1600" dirty="0"/>
              <a:t>furniture, major appliances, TVs, computers -0.4%</a:t>
            </a:r>
          </a:p>
        </p:txBody>
      </p:sp>
    </p:spTree>
    <p:extLst>
      <p:ext uri="{BB962C8B-B14F-4D97-AF65-F5344CB8AC3E}">
        <p14:creationId xmlns:p14="http://schemas.microsoft.com/office/powerpoint/2010/main" val="1584539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80967" y="279079"/>
            <a:ext cx="7584898" cy="694725"/>
          </a:xfrm>
        </p:spPr>
        <p:txBody>
          <a:bodyPr/>
          <a:lstStyle/>
          <a:p>
            <a:r>
              <a:rPr lang="en-US" sz="2800" dirty="0"/>
              <a:t>Personal Consumption Expenditures:</a:t>
            </a:r>
            <a:br>
              <a:rPr lang="en-US" sz="2800" dirty="0"/>
            </a:br>
            <a:r>
              <a:rPr lang="en-US" sz="2800" dirty="0"/>
              <a:t>Durable Goods subcategories, Quarterly</a:t>
            </a:r>
          </a:p>
        </p:txBody>
      </p:sp>
      <p:sp>
        <p:nvSpPr>
          <p:cNvPr id="6" name="Text Placeholder 5"/>
          <p:cNvSpPr>
            <a:spLocks noGrp="1"/>
          </p:cNvSpPr>
          <p:nvPr>
            <p:ph type="body" sz="quarter" idx="16"/>
          </p:nvPr>
        </p:nvSpPr>
        <p:spPr>
          <a:xfrm>
            <a:off x="980967" y="6372437"/>
            <a:ext cx="6708336" cy="362353"/>
          </a:xfrm>
        </p:spPr>
        <p:txBody>
          <a:bodyPr/>
          <a:lstStyle/>
          <a:p>
            <a:endParaRPr lang="en-US" sz="1100" dirty="0"/>
          </a:p>
          <a:p>
            <a:pPr>
              <a:lnSpc>
                <a:spcPct val="100000"/>
              </a:lnSpc>
              <a:spcBef>
                <a:spcPct val="0"/>
              </a:spcBef>
              <a:buClrTx/>
              <a:buFontTx/>
              <a:buNone/>
            </a:pPr>
            <a:r>
              <a:rPr lang="en-US" sz="1100" dirty="0"/>
              <a:t>Data are seasonally-adjusted, annualized.</a:t>
            </a:r>
            <a:br>
              <a:rPr lang="en-US" sz="1100" dirty="0"/>
            </a:br>
            <a:r>
              <a:rPr lang="en-US" sz="1100" dirty="0"/>
              <a:t>Sources: US Bureau of Economic Analysis, NIPA, Table 2.4.5U; Insurance Information Institute.</a:t>
            </a:r>
          </a:p>
        </p:txBody>
      </p:sp>
      <p:graphicFrame>
        <p:nvGraphicFramePr>
          <p:cNvPr id="22" name="Chart 21"/>
          <p:cNvGraphicFramePr/>
          <p:nvPr>
            <p:extLst>
              <p:ext uri="{D42A27DB-BD31-4B8C-83A1-F6EECF244321}">
                <p14:modId xmlns:p14="http://schemas.microsoft.com/office/powerpoint/2010/main" val="1829778862"/>
              </p:ext>
            </p:extLst>
          </p:nvPr>
        </p:nvGraphicFramePr>
        <p:xfrm>
          <a:off x="292100" y="1247283"/>
          <a:ext cx="8559800" cy="448295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993" y="96105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8" name="Text Placeholder 4">
            <a:extLst>
              <a:ext uri="{FF2B5EF4-FFF2-40B4-BE49-F238E27FC236}">
                <a16:creationId xmlns:a16="http://schemas.microsoft.com/office/drawing/2014/main" id="{DB33A759-DE3A-413B-AA4E-147CA65CEFAE}"/>
              </a:ext>
            </a:extLst>
          </p:cNvPr>
          <p:cNvSpPr txBox="1">
            <a:spLocks/>
          </p:cNvSpPr>
          <p:nvPr/>
        </p:nvSpPr>
        <p:spPr bwMode="gray">
          <a:xfrm>
            <a:off x="689991" y="5730239"/>
            <a:ext cx="7875874" cy="6208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2020:Q2 vs. 2019:Q4: recreational vehicles +15.1%;</a:t>
            </a:r>
            <a:br>
              <a:rPr lang="en-US" sz="1600" dirty="0"/>
            </a:br>
            <a:r>
              <a:rPr lang="en-US" sz="1600" dirty="0"/>
              <a:t>jewelry, watches -25.4%; phones -25.1%</a:t>
            </a:r>
          </a:p>
        </p:txBody>
      </p:sp>
    </p:spTree>
    <p:extLst>
      <p:ext uri="{BB962C8B-B14F-4D97-AF65-F5344CB8AC3E}">
        <p14:creationId xmlns:p14="http://schemas.microsoft.com/office/powerpoint/2010/main" val="34880866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707441" y="522828"/>
            <a:ext cx="7773385" cy="694725"/>
          </a:xfrm>
        </p:spPr>
        <p:txBody>
          <a:bodyPr/>
          <a:lstStyle/>
          <a:p>
            <a:r>
              <a:rPr lang="en-US" sz="2400" dirty="0"/>
              <a:t>Personal Consumption Expenditures: Theaters, </a:t>
            </a:r>
            <a:br>
              <a:rPr lang="en-US" sz="2400" dirty="0"/>
            </a:br>
            <a:r>
              <a:rPr lang="en-US" sz="2400" dirty="0"/>
              <a:t>Amusement Parks, Museums, Membership Clubs, etc., Quarterly</a:t>
            </a:r>
          </a:p>
        </p:txBody>
      </p:sp>
      <p:sp>
        <p:nvSpPr>
          <p:cNvPr id="6" name="Text Placeholder 5"/>
          <p:cNvSpPr>
            <a:spLocks noGrp="1"/>
          </p:cNvSpPr>
          <p:nvPr>
            <p:ph type="body" sz="quarter" idx="16"/>
          </p:nvPr>
        </p:nvSpPr>
        <p:spPr>
          <a:xfrm>
            <a:off x="980967" y="6372437"/>
            <a:ext cx="6708336" cy="362353"/>
          </a:xfrm>
        </p:spPr>
        <p:txBody>
          <a:bodyPr/>
          <a:lstStyle/>
          <a:p>
            <a:endParaRPr lang="en-US" sz="1100" dirty="0"/>
          </a:p>
          <a:p>
            <a:pPr>
              <a:lnSpc>
                <a:spcPct val="100000"/>
              </a:lnSpc>
              <a:spcBef>
                <a:spcPct val="0"/>
              </a:spcBef>
              <a:buClrTx/>
              <a:buFontTx/>
              <a:buNone/>
            </a:pPr>
            <a:r>
              <a:rPr lang="en-US" sz="1100" dirty="0"/>
              <a:t>Data are seasonally-adjusted, annualized.</a:t>
            </a:r>
            <a:br>
              <a:rPr lang="en-US" sz="1100" dirty="0"/>
            </a:br>
            <a:r>
              <a:rPr lang="en-US" sz="1100" dirty="0"/>
              <a:t>Sources: US Bureau of Economic Analysis, NIPA, Table 2.4.5U; Insurance Information Institute.</a:t>
            </a:r>
          </a:p>
        </p:txBody>
      </p:sp>
      <p:graphicFrame>
        <p:nvGraphicFramePr>
          <p:cNvPr id="22" name="Chart 21"/>
          <p:cNvGraphicFramePr/>
          <p:nvPr>
            <p:extLst>
              <p:ext uri="{D42A27DB-BD31-4B8C-83A1-F6EECF244321}">
                <p14:modId xmlns:p14="http://schemas.microsoft.com/office/powerpoint/2010/main" val="832056863"/>
              </p:ext>
            </p:extLst>
          </p:nvPr>
        </p:nvGraphicFramePr>
        <p:xfrm>
          <a:off x="314234" y="1550126"/>
          <a:ext cx="8559800" cy="482231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14234" y="1263894"/>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2" name="TextBox 1">
            <a:extLst>
              <a:ext uri="{FF2B5EF4-FFF2-40B4-BE49-F238E27FC236}">
                <a16:creationId xmlns:a16="http://schemas.microsoft.com/office/drawing/2014/main" id="{71561A03-0F60-488C-A528-4184E2B2A051}"/>
              </a:ext>
            </a:extLst>
          </p:cNvPr>
          <p:cNvSpPr txBox="1"/>
          <p:nvPr/>
        </p:nvSpPr>
        <p:spPr>
          <a:xfrm>
            <a:off x="5891346" y="5307874"/>
            <a:ext cx="2991031"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chemeClr val="tx1"/>
                </a:solidFill>
              </a:rPr>
              <a:t>2020:Q2 vs. 2019:Q4: </a:t>
            </a:r>
            <a:r>
              <a:rPr lang="en-US" sz="1400" b="1" dirty="0"/>
              <a:t>-78.1%</a:t>
            </a:r>
          </a:p>
        </p:txBody>
      </p:sp>
    </p:spTree>
    <p:extLst>
      <p:ext uri="{BB962C8B-B14F-4D97-AF65-F5344CB8AC3E}">
        <p14:creationId xmlns:p14="http://schemas.microsoft.com/office/powerpoint/2010/main" val="358853532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685307" y="413592"/>
            <a:ext cx="7773385" cy="694725"/>
          </a:xfrm>
        </p:spPr>
        <p:txBody>
          <a:bodyPr/>
          <a:lstStyle/>
          <a:p>
            <a:r>
              <a:rPr lang="en-US" sz="2800" dirty="0"/>
              <a:t>Total Business Revenue for Transportation and Warehousing vs. IM Direct Premiums, Quarterly</a:t>
            </a:r>
          </a:p>
        </p:txBody>
      </p:sp>
      <p:sp>
        <p:nvSpPr>
          <p:cNvPr id="6" name="Text Placeholder 5"/>
          <p:cNvSpPr>
            <a:spLocks noGrp="1"/>
          </p:cNvSpPr>
          <p:nvPr>
            <p:ph type="body" sz="quarter" idx="16"/>
          </p:nvPr>
        </p:nvSpPr>
        <p:spPr>
          <a:xfrm>
            <a:off x="980967" y="6372437"/>
            <a:ext cx="7387970" cy="362353"/>
          </a:xfrm>
        </p:spPr>
        <p:txBody>
          <a:bodyPr/>
          <a:lstStyle/>
          <a:p>
            <a:endParaRPr lang="en-US" sz="1100" dirty="0"/>
          </a:p>
          <a:p>
            <a:pPr>
              <a:lnSpc>
                <a:spcPct val="100000"/>
              </a:lnSpc>
              <a:spcBef>
                <a:spcPct val="0"/>
              </a:spcBef>
              <a:buClrTx/>
              <a:buFontTx/>
              <a:buNone/>
            </a:pPr>
            <a:r>
              <a:rPr lang="en-US" sz="1100" dirty="0"/>
              <a:t>Sources: FRED </a:t>
            </a:r>
            <a:r>
              <a:rPr lang="en-US" sz="1100" dirty="0">
                <a:hlinkClick r:id="rId3"/>
              </a:rPr>
              <a:t>https://fred.stlouisfed.org/series/REV4849YTAXABL144QNSA#0</a:t>
            </a:r>
            <a:r>
              <a:rPr lang="en-US" sz="1100" dirty="0"/>
              <a:t>; S&amp;P Global; Insurance Information Institute.</a:t>
            </a:r>
          </a:p>
        </p:txBody>
      </p:sp>
      <p:graphicFrame>
        <p:nvGraphicFramePr>
          <p:cNvPr id="22" name="Chart 21"/>
          <p:cNvGraphicFramePr/>
          <p:nvPr>
            <p:extLst>
              <p:ext uri="{D42A27DB-BD31-4B8C-83A1-F6EECF244321}">
                <p14:modId xmlns:p14="http://schemas.microsoft.com/office/powerpoint/2010/main" val="3488664969"/>
              </p:ext>
            </p:extLst>
          </p:nvPr>
        </p:nvGraphicFramePr>
        <p:xfrm>
          <a:off x="0" y="1731302"/>
          <a:ext cx="8559800" cy="48223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83605" y="1246503"/>
            <a:ext cx="1566818"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Percent Change from Prior Year</a:t>
            </a:r>
          </a:p>
        </p:txBody>
      </p:sp>
      <p:sp>
        <p:nvSpPr>
          <p:cNvPr id="2" name="TextBox 1">
            <a:extLst>
              <a:ext uri="{FF2B5EF4-FFF2-40B4-BE49-F238E27FC236}">
                <a16:creationId xmlns:a16="http://schemas.microsoft.com/office/drawing/2014/main" id="{71561A03-0F60-488C-A528-4184E2B2A051}"/>
              </a:ext>
            </a:extLst>
          </p:cNvPr>
          <p:cNvSpPr txBox="1"/>
          <p:nvPr/>
        </p:nvSpPr>
        <p:spPr>
          <a:xfrm>
            <a:off x="7967203" y="5490754"/>
            <a:ext cx="102724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-31.0%</a:t>
            </a:r>
          </a:p>
        </p:txBody>
      </p:sp>
      <p:sp>
        <p:nvSpPr>
          <p:cNvPr id="3" name="TextBox 2">
            <a:extLst>
              <a:ext uri="{FF2B5EF4-FFF2-40B4-BE49-F238E27FC236}">
                <a16:creationId xmlns:a16="http://schemas.microsoft.com/office/drawing/2014/main" id="{CFEAD0B2-F31E-4B76-BEA5-23DE4F7DFDE5}"/>
              </a:ext>
            </a:extLst>
          </p:cNvPr>
          <p:cNvSpPr txBox="1"/>
          <p:nvPr/>
        </p:nvSpPr>
        <p:spPr>
          <a:xfrm>
            <a:off x="8189272" y="3692434"/>
            <a:ext cx="1027246"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-6.6%</a:t>
            </a:r>
          </a:p>
        </p:txBody>
      </p:sp>
    </p:spTree>
    <p:extLst>
      <p:ext uri="{BB962C8B-B14F-4D97-AF65-F5344CB8AC3E}">
        <p14:creationId xmlns:p14="http://schemas.microsoft.com/office/powerpoint/2010/main" val="19444561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E149-1B6A-410A-B104-9CDD26244100}"/>
              </a:ext>
            </a:extLst>
          </p:cNvPr>
          <p:cNvSpPr>
            <a:spLocks noGrp="1"/>
          </p:cNvSpPr>
          <p:nvPr>
            <p:ph type="title"/>
          </p:nvPr>
        </p:nvSpPr>
        <p:spPr>
          <a:xfrm>
            <a:off x="553671" y="388515"/>
            <a:ext cx="8496036" cy="554543"/>
          </a:xfrm>
        </p:spPr>
        <p:txBody>
          <a:bodyPr/>
          <a:lstStyle/>
          <a:p>
            <a:r>
              <a:rPr lang="en-US" dirty="0"/>
              <a:t>CBD Renters Moving to Suburban Apartments</a:t>
            </a:r>
          </a:p>
        </p:txBody>
      </p:sp>
      <p:sp>
        <p:nvSpPr>
          <p:cNvPr id="3" name="Content Placeholder 2">
            <a:extLst>
              <a:ext uri="{FF2B5EF4-FFF2-40B4-BE49-F238E27FC236}">
                <a16:creationId xmlns:a16="http://schemas.microsoft.com/office/drawing/2014/main" id="{A52898FE-BABB-46F2-A991-2FFFCD45E308}"/>
              </a:ext>
            </a:extLst>
          </p:cNvPr>
          <p:cNvSpPr>
            <a:spLocks noGrp="1"/>
          </p:cNvSpPr>
          <p:nvPr>
            <p:ph idx="1"/>
          </p:nvPr>
        </p:nvSpPr>
        <p:spPr>
          <a:xfrm>
            <a:off x="199698" y="1475875"/>
            <a:ext cx="3072008" cy="3906250"/>
          </a:xfrm>
        </p:spPr>
        <p:txBody>
          <a:bodyPr/>
          <a:lstStyle/>
          <a:p>
            <a:r>
              <a:rPr lang="en-US" sz="2400" dirty="0"/>
              <a:t>Rising [inner-city] apartment vacancy [availability] rates</a:t>
            </a:r>
          </a:p>
          <a:p>
            <a:pPr marL="742950" lvl="1" indent="-285750">
              <a:buFont typeface="Wingdings" panose="05000000000000000000" pitchFamily="2" charset="2"/>
              <a:buChar char="§"/>
            </a:pPr>
            <a:r>
              <a:rPr lang="en-US" sz="2000" dirty="0"/>
              <a:t>a skyrocketing apartment availability rate in central business districts (CBD) mirrored by a declining rate for suburban properties</a:t>
            </a:r>
          </a:p>
        </p:txBody>
      </p:sp>
      <p:sp>
        <p:nvSpPr>
          <p:cNvPr id="5" name="Text Placeholder 4">
            <a:extLst>
              <a:ext uri="{FF2B5EF4-FFF2-40B4-BE49-F238E27FC236}">
                <a16:creationId xmlns:a16="http://schemas.microsoft.com/office/drawing/2014/main" id="{3F0DB556-ABA3-4232-B679-3BC991E1324D}"/>
              </a:ext>
            </a:extLst>
          </p:cNvPr>
          <p:cNvSpPr>
            <a:spLocks noGrp="1"/>
          </p:cNvSpPr>
          <p:nvPr>
            <p:ph type="body" sz="quarter" idx="16"/>
          </p:nvPr>
        </p:nvSpPr>
        <p:spPr/>
        <p:txBody>
          <a:bodyPr/>
          <a:lstStyle/>
          <a:p>
            <a:r>
              <a:rPr lang="en-US" dirty="0"/>
              <a:t>Source: </a:t>
            </a:r>
            <a:r>
              <a:rPr lang="en-US" dirty="0">
                <a:hlinkClick r:id="rId2"/>
              </a:rPr>
              <a:t>https://image.mail1.wf.com/lib/fe8d13727664027a7c/m/4/89570e31-d1a4-46bd-8e6e-1599b995dc1a.pdf?utm_source=SFMC&amp;utm_medium=email&amp;utm_campaign=&amp;utm_content=&amp;utm_term=7230679&amp;sid=44743</a:t>
            </a:r>
            <a:r>
              <a:rPr lang="en-US" dirty="0"/>
              <a:t> </a:t>
            </a:r>
          </a:p>
        </p:txBody>
      </p:sp>
      <p:pic>
        <p:nvPicPr>
          <p:cNvPr id="6" name="Picture 5">
            <a:extLst>
              <a:ext uri="{FF2B5EF4-FFF2-40B4-BE49-F238E27FC236}">
                <a16:creationId xmlns:a16="http://schemas.microsoft.com/office/drawing/2014/main" id="{582A90F6-2E9F-4248-8BE3-BB5FE94A66F3}"/>
              </a:ext>
            </a:extLst>
          </p:cNvPr>
          <p:cNvPicPr>
            <a:picLocks noChangeAspect="1"/>
          </p:cNvPicPr>
          <p:nvPr/>
        </p:nvPicPr>
        <p:blipFill>
          <a:blip r:embed="rId3"/>
          <a:stretch>
            <a:fillRect/>
          </a:stretch>
        </p:blipFill>
        <p:spPr>
          <a:xfrm>
            <a:off x="3550093" y="1273745"/>
            <a:ext cx="5499614" cy="4310509"/>
          </a:xfrm>
          <a:prstGeom prst="rect">
            <a:avLst/>
          </a:prstGeom>
        </p:spPr>
      </p:pic>
    </p:spTree>
    <p:extLst>
      <p:ext uri="{BB962C8B-B14F-4D97-AF65-F5344CB8AC3E}">
        <p14:creationId xmlns:p14="http://schemas.microsoft.com/office/powerpoint/2010/main" val="419815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62C3-393A-455F-889D-4161429E2E5D}"/>
              </a:ext>
            </a:extLst>
          </p:cNvPr>
          <p:cNvSpPr>
            <a:spLocks noGrp="1"/>
          </p:cNvSpPr>
          <p:nvPr>
            <p:ph type="title"/>
          </p:nvPr>
        </p:nvSpPr>
        <p:spPr>
          <a:xfrm>
            <a:off x="356616" y="232327"/>
            <a:ext cx="8458200" cy="531072"/>
          </a:xfrm>
        </p:spPr>
        <p:txBody>
          <a:bodyPr/>
          <a:lstStyle/>
          <a:p>
            <a:pPr algn="ctr"/>
            <a:r>
              <a:rPr lang="en-US" dirty="0"/>
              <a:t>Property Insurance: Property Vacancies Rising</a:t>
            </a:r>
          </a:p>
        </p:txBody>
      </p:sp>
      <p:sp>
        <p:nvSpPr>
          <p:cNvPr id="4" name="Text Placeholder 3">
            <a:extLst>
              <a:ext uri="{FF2B5EF4-FFF2-40B4-BE49-F238E27FC236}">
                <a16:creationId xmlns:a16="http://schemas.microsoft.com/office/drawing/2014/main" id="{C908A85A-15A4-4B51-B641-B1D57F5E97A0}"/>
              </a:ext>
            </a:extLst>
          </p:cNvPr>
          <p:cNvSpPr>
            <a:spLocks noGrp="1"/>
          </p:cNvSpPr>
          <p:nvPr>
            <p:ph type="body" sz="quarter" idx="16"/>
          </p:nvPr>
        </p:nvSpPr>
        <p:spPr>
          <a:xfrm>
            <a:off x="912907" y="6294780"/>
            <a:ext cx="7680960" cy="415018"/>
          </a:xfrm>
        </p:spPr>
        <p:txBody>
          <a:bodyPr/>
          <a:lstStyle/>
          <a:p>
            <a:r>
              <a:rPr lang="en-US"/>
              <a:t>Source: </a:t>
            </a:r>
            <a:r>
              <a:rPr lang="en-US">
                <a:hlinkClick r:id="rId2"/>
              </a:rPr>
              <a:t>https://image.mail1.wf.com/lib/fe8d13727664027a7c/m/4/89570e31-d1a4-46bd-8e6e-1599b995dc1a.pdf?utm_source=SFMC&amp;utm_medium=email&amp;utm_campaign=&amp;utm_content=&amp;utm_term=7230679&amp;sid=44743</a:t>
            </a:r>
            <a:r>
              <a:rPr lang="en-US"/>
              <a:t> </a:t>
            </a:r>
            <a:endParaRPr lang="en-US" dirty="0"/>
          </a:p>
        </p:txBody>
      </p:sp>
      <p:pic>
        <p:nvPicPr>
          <p:cNvPr id="5" name="Picture 4">
            <a:extLst>
              <a:ext uri="{FF2B5EF4-FFF2-40B4-BE49-F238E27FC236}">
                <a16:creationId xmlns:a16="http://schemas.microsoft.com/office/drawing/2014/main" id="{EC58B272-2E80-4AFA-8AE7-FDC60465B85B}"/>
              </a:ext>
            </a:extLst>
          </p:cNvPr>
          <p:cNvPicPr>
            <a:picLocks noChangeAspect="1"/>
          </p:cNvPicPr>
          <p:nvPr/>
        </p:nvPicPr>
        <p:blipFill>
          <a:blip r:embed="rId3"/>
          <a:stretch>
            <a:fillRect/>
          </a:stretch>
        </p:blipFill>
        <p:spPr>
          <a:xfrm>
            <a:off x="275812" y="887976"/>
            <a:ext cx="4056750" cy="3110875"/>
          </a:xfrm>
          <a:prstGeom prst="rect">
            <a:avLst/>
          </a:prstGeom>
        </p:spPr>
      </p:pic>
      <p:sp>
        <p:nvSpPr>
          <p:cNvPr id="6" name="Oval 5">
            <a:extLst>
              <a:ext uri="{FF2B5EF4-FFF2-40B4-BE49-F238E27FC236}">
                <a16:creationId xmlns:a16="http://schemas.microsoft.com/office/drawing/2014/main" id="{4C8A0402-7548-4AF7-934E-E2AD84B60B6A}"/>
              </a:ext>
            </a:extLst>
          </p:cNvPr>
          <p:cNvSpPr/>
          <p:nvPr/>
        </p:nvSpPr>
        <p:spPr>
          <a:xfrm>
            <a:off x="3632433" y="2966056"/>
            <a:ext cx="453006" cy="62335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7" name="Picture 6">
            <a:extLst>
              <a:ext uri="{FF2B5EF4-FFF2-40B4-BE49-F238E27FC236}">
                <a16:creationId xmlns:a16="http://schemas.microsoft.com/office/drawing/2014/main" id="{BF04CAAF-CE51-4497-A30F-C3E3013653FF}"/>
              </a:ext>
            </a:extLst>
          </p:cNvPr>
          <p:cNvPicPr>
            <a:picLocks noChangeAspect="1"/>
          </p:cNvPicPr>
          <p:nvPr/>
        </p:nvPicPr>
        <p:blipFill>
          <a:blip r:embed="rId4"/>
          <a:stretch>
            <a:fillRect/>
          </a:stretch>
        </p:blipFill>
        <p:spPr>
          <a:xfrm>
            <a:off x="4680352" y="887976"/>
            <a:ext cx="3913515" cy="2973734"/>
          </a:xfrm>
          <a:prstGeom prst="rect">
            <a:avLst/>
          </a:prstGeom>
        </p:spPr>
      </p:pic>
      <p:sp>
        <p:nvSpPr>
          <p:cNvPr id="9" name="Oval 8">
            <a:extLst>
              <a:ext uri="{FF2B5EF4-FFF2-40B4-BE49-F238E27FC236}">
                <a16:creationId xmlns:a16="http://schemas.microsoft.com/office/drawing/2014/main" id="{3CC070D0-1FBB-40BB-9A41-B737A10EAB78}"/>
              </a:ext>
            </a:extLst>
          </p:cNvPr>
          <p:cNvSpPr/>
          <p:nvPr/>
        </p:nvSpPr>
        <p:spPr>
          <a:xfrm>
            <a:off x="7938082" y="2763223"/>
            <a:ext cx="451607" cy="62335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pic>
        <p:nvPicPr>
          <p:cNvPr id="10" name="Picture 9">
            <a:extLst>
              <a:ext uri="{FF2B5EF4-FFF2-40B4-BE49-F238E27FC236}">
                <a16:creationId xmlns:a16="http://schemas.microsoft.com/office/drawing/2014/main" id="{DD760397-22DB-4D6F-995D-6591F2A6A23C}"/>
              </a:ext>
            </a:extLst>
          </p:cNvPr>
          <p:cNvPicPr>
            <a:picLocks noChangeAspect="1"/>
          </p:cNvPicPr>
          <p:nvPr/>
        </p:nvPicPr>
        <p:blipFill>
          <a:blip r:embed="rId5"/>
          <a:stretch>
            <a:fillRect/>
          </a:stretch>
        </p:blipFill>
        <p:spPr>
          <a:xfrm>
            <a:off x="4892199" y="3943923"/>
            <a:ext cx="3489820" cy="2635796"/>
          </a:xfrm>
          <a:prstGeom prst="rect">
            <a:avLst/>
          </a:prstGeom>
        </p:spPr>
      </p:pic>
      <p:sp>
        <p:nvSpPr>
          <p:cNvPr id="12" name="Oval 11">
            <a:extLst>
              <a:ext uri="{FF2B5EF4-FFF2-40B4-BE49-F238E27FC236}">
                <a16:creationId xmlns:a16="http://schemas.microsoft.com/office/drawing/2014/main" id="{E3D31E60-294E-40E4-8242-E18FDAF60268}"/>
              </a:ext>
            </a:extLst>
          </p:cNvPr>
          <p:cNvSpPr/>
          <p:nvPr/>
        </p:nvSpPr>
        <p:spPr>
          <a:xfrm>
            <a:off x="7784340" y="5819644"/>
            <a:ext cx="451607" cy="62335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13" name="TextBox 12">
            <a:extLst>
              <a:ext uri="{FF2B5EF4-FFF2-40B4-BE49-F238E27FC236}">
                <a16:creationId xmlns:a16="http://schemas.microsoft.com/office/drawing/2014/main" id="{85453BF4-737C-47B5-8E56-2042AD73BE09}"/>
              </a:ext>
            </a:extLst>
          </p:cNvPr>
          <p:cNvSpPr txBox="1"/>
          <p:nvPr/>
        </p:nvSpPr>
        <p:spPr>
          <a:xfrm>
            <a:off x="671119" y="4178237"/>
            <a:ext cx="3788283" cy="1089529"/>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2400" dirty="0"/>
              <a:t>Rising vacancies mean potentially higher claim frequency and severity.</a:t>
            </a:r>
          </a:p>
        </p:txBody>
      </p:sp>
    </p:spTree>
    <p:extLst>
      <p:ext uri="{BB962C8B-B14F-4D97-AF65-F5344CB8AC3E}">
        <p14:creationId xmlns:p14="http://schemas.microsoft.com/office/powerpoint/2010/main" val="65221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Economic Outlook</a:t>
            </a:r>
          </a:p>
        </p:txBody>
      </p:sp>
      <p:sp>
        <p:nvSpPr>
          <p:cNvPr id="6" name="Subtitle 5"/>
          <p:cNvSpPr>
            <a:spLocks noGrp="1"/>
          </p:cNvSpPr>
          <p:nvPr>
            <p:ph type="subTitle" idx="1"/>
          </p:nvPr>
        </p:nvSpPr>
        <p:spPr/>
        <p:txBody>
          <a:bodyPr/>
          <a:lstStyle/>
          <a:p>
            <a:r>
              <a:rPr lang="en-US" dirty="0">
                <a:latin typeface="Arial" panose="020B0604020202020204" pitchFamily="34" charset="0"/>
              </a:rPr>
              <a:t>The Strength of the Economy</a:t>
            </a:r>
            <a:br>
              <a:rPr lang="en-US" dirty="0">
                <a:latin typeface="Arial" panose="020B0604020202020204" pitchFamily="34" charset="0"/>
              </a:rPr>
            </a:br>
            <a:r>
              <a:rPr lang="en-US" dirty="0">
                <a:latin typeface="Arial" panose="020B0604020202020204" pitchFamily="34" charset="0"/>
              </a:rPr>
              <a:t>Will Influence the Insurance Environment</a:t>
            </a:r>
            <a:endParaRPr lang="en-US" dirty="0"/>
          </a:p>
        </p:txBody>
      </p:sp>
    </p:spTree>
    <p:extLst>
      <p:ext uri="{BB962C8B-B14F-4D97-AF65-F5344CB8AC3E}">
        <p14:creationId xmlns:p14="http://schemas.microsoft.com/office/powerpoint/2010/main" val="34863274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a:xfrm>
            <a:off x="704080" y="1960694"/>
            <a:ext cx="7772400" cy="958352"/>
          </a:xfrm>
        </p:spPr>
        <p:txBody>
          <a:bodyPr/>
          <a:lstStyle/>
          <a:p>
            <a:pPr>
              <a:lnSpc>
                <a:spcPct val="95000"/>
              </a:lnSpc>
              <a:spcBef>
                <a:spcPct val="25000"/>
              </a:spcBef>
            </a:pPr>
            <a:r>
              <a:rPr lang="en-US" dirty="0">
                <a:solidFill>
                  <a:srgbClr val="FFFFFF"/>
                </a:solidFill>
              </a:rPr>
              <a:t>Labor Market Trends</a:t>
            </a:r>
            <a:endParaRPr lang="en-US" i="1" dirty="0">
              <a:solidFill>
                <a:srgbClr val="FFFFFF"/>
              </a:solidFill>
            </a:endParaRPr>
          </a:p>
        </p:txBody>
      </p:sp>
      <p:sp>
        <p:nvSpPr>
          <p:cNvPr id="2" name="Rectangle 1"/>
          <p:cNvSpPr/>
          <p:nvPr/>
        </p:nvSpPr>
        <p:spPr>
          <a:xfrm>
            <a:off x="723014" y="3190895"/>
            <a:ext cx="5156790" cy="369332"/>
          </a:xfrm>
          <a:prstGeom prst="rect">
            <a:avLst/>
          </a:prstGeom>
        </p:spPr>
        <p:txBody>
          <a:bodyPr wrap="square">
            <a:spAutoFit/>
          </a:bodyPr>
          <a:lstStyle/>
          <a:p>
            <a:pPr algn="ctr">
              <a:lnSpc>
                <a:spcPct val="90000"/>
              </a:lnSpc>
              <a:spcBef>
                <a:spcPct val="25000"/>
              </a:spcBef>
              <a:buClr>
                <a:schemeClr val="accent2"/>
              </a:buClr>
              <a:buFont typeface="Wingdings" panose="05000000000000000000" pitchFamily="2" charset="2"/>
              <a:buNone/>
            </a:pPr>
            <a:r>
              <a:rPr lang="en-US" sz="2000" dirty="0">
                <a:solidFill>
                  <a:schemeClr val="bg2"/>
                </a:solidFill>
              </a:rPr>
              <a:t>Continuing Job Gains in the Private Sector</a:t>
            </a:r>
            <a:endParaRPr lang="en-US" sz="2000" i="1" dirty="0">
              <a:solidFill>
                <a:schemeClr val="bg2"/>
              </a:solidFill>
            </a:endParaRPr>
          </a:p>
        </p:txBody>
      </p:sp>
    </p:spTree>
    <p:extLst>
      <p:ext uri="{BB962C8B-B14F-4D97-AF65-F5344CB8AC3E}">
        <p14:creationId xmlns:p14="http://schemas.microsoft.com/office/powerpoint/2010/main" val="12103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ph idx="4294967295"/>
          </p:nvPr>
        </p:nvGraphicFramePr>
        <p:xfrm>
          <a:off x="430213" y="1184775"/>
          <a:ext cx="8204199" cy="461444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black">
          <a:xfrm>
            <a:off x="933450" y="193757"/>
            <a:ext cx="7700962" cy="860425"/>
          </a:xfrm>
          <a:prstGeom prst="rect">
            <a:avLst/>
          </a:prstGeom>
          <a:noFill/>
          <a:ln w="9525">
            <a:noFill/>
            <a:miter lim="800000"/>
            <a:headEnd/>
            <a:tailEnd/>
          </a:ln>
        </p:spPr>
        <p:txBody>
          <a:bodyPr lIns="45720" rIns="45720" anchor="ctr"/>
          <a:lstStyle/>
          <a:p>
            <a:pPr defTabSz="114300">
              <a:lnSpc>
                <a:spcPct val="90000"/>
              </a:lnSpc>
              <a:defRPr/>
            </a:pPr>
            <a:r>
              <a:rPr lang="en-US" sz="3000" kern="0" dirty="0">
                <a:solidFill>
                  <a:srgbClr val="225A7A"/>
                </a:solidFill>
                <a:ea typeface="+mj-ea"/>
                <a:cs typeface="+mj-cs"/>
              </a:rPr>
              <a:t>Nonfarm Employment,</a:t>
            </a:r>
            <a:r>
              <a:rPr lang="en-US" sz="3000" kern="0" dirty="0">
                <a:solidFill>
                  <a:srgbClr val="225A7A"/>
                </a:solidFill>
              </a:rPr>
              <a:t> Quarterly Change*</a:t>
            </a:r>
            <a:endParaRPr lang="en-US" sz="3000" kern="0" dirty="0">
              <a:solidFill>
                <a:srgbClr val="225A7A"/>
              </a:solidFill>
              <a:ea typeface="+mj-ea"/>
              <a:cs typeface="+mj-cs"/>
            </a:endParaRPr>
          </a:p>
        </p:txBody>
      </p:sp>
      <p:sp>
        <p:nvSpPr>
          <p:cNvPr id="18436" name="Rectangle 8"/>
          <p:cNvSpPr>
            <a:spLocks noChangeArrowheads="1"/>
          </p:cNvSpPr>
          <p:nvPr/>
        </p:nvSpPr>
        <p:spPr bwMode="black">
          <a:xfrm>
            <a:off x="150743" y="1052752"/>
            <a:ext cx="1222513" cy="230325"/>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7"/>
          <p:cNvSpPr>
            <a:spLocks noChangeArrowheads="1"/>
          </p:cNvSpPr>
          <p:nvPr/>
        </p:nvSpPr>
        <p:spPr bwMode="blackWhite">
          <a:xfrm>
            <a:off x="925033" y="5890438"/>
            <a:ext cx="7972905" cy="481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900" b="1" dirty="0">
                <a:solidFill>
                  <a:srgbClr val="FFFFFF"/>
                </a:solidFill>
              </a:rPr>
              <a:t>We have a steep employment hill to climb to get back to employment levels at the end of 2019.</a:t>
            </a:r>
          </a:p>
        </p:txBody>
      </p:sp>
      <p:sp>
        <p:nvSpPr>
          <p:cNvPr id="18438" name="Rectangle 6"/>
          <p:cNvSpPr>
            <a:spLocks noChangeArrowheads="1"/>
          </p:cNvSpPr>
          <p:nvPr/>
        </p:nvSpPr>
        <p:spPr bwMode="auto">
          <a:xfrm>
            <a:off x="630214" y="6431729"/>
            <a:ext cx="686717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2020:Q3 is estimated based on preliminary data </a:t>
            </a:r>
            <a:br>
              <a:rPr lang="en-US" sz="1100" dirty="0"/>
            </a:br>
            <a:r>
              <a:rPr lang="en-US" sz="1100" dirty="0"/>
              <a:t>Sources: US Bureau of Labor Statistics; Insurance Information Institute</a:t>
            </a:r>
          </a:p>
        </p:txBody>
      </p:sp>
      <p:sp>
        <p:nvSpPr>
          <p:cNvPr id="5128" name="Date Placeholder 8"/>
          <p:cNvSpPr>
            <a:spLocks noGrp="1"/>
          </p:cNvSpPr>
          <p:nvPr>
            <p:ph type="dt" sz="quarter" idx="10"/>
          </p:nvPr>
        </p:nvSpPr>
        <p:spPr/>
        <p:txBody>
          <a:bodyPr/>
          <a:lstStyle/>
          <a:p>
            <a:pPr>
              <a:defRPr/>
            </a:pPr>
            <a:r>
              <a:rPr lang="en-US"/>
              <a:t>12/01/09 - 9pm</a:t>
            </a:r>
          </a:p>
        </p:txBody>
      </p:sp>
      <p:sp>
        <p:nvSpPr>
          <p:cNvPr id="9" name="Rectangle 7"/>
          <p:cNvSpPr>
            <a:spLocks noChangeArrowheads="1"/>
          </p:cNvSpPr>
          <p:nvPr/>
        </p:nvSpPr>
        <p:spPr bwMode="grayWhite">
          <a:xfrm>
            <a:off x="6350466" y="1519007"/>
            <a:ext cx="2301915" cy="431182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 name="TextBox 2"/>
          <p:cNvSpPr txBox="1"/>
          <p:nvPr/>
        </p:nvSpPr>
        <p:spPr>
          <a:xfrm>
            <a:off x="6350466" y="1151053"/>
            <a:ext cx="2283946" cy="308344"/>
          </a:xfrm>
          <a:prstGeom prst="rect">
            <a:avLst/>
          </a:prstGeom>
          <a:noFill/>
        </p:spPr>
        <p:txBody>
          <a:bodyPr wrap="square" rtlCol="0">
            <a:noAutofit/>
          </a:bodyPr>
          <a:lstStyle/>
          <a:p>
            <a:pPr algn="ctr">
              <a:lnSpc>
                <a:spcPct val="90000"/>
              </a:lnSpc>
              <a:spcBef>
                <a:spcPts val="1200"/>
              </a:spcBef>
              <a:buClr>
                <a:srgbClr val="337DBE"/>
              </a:buClr>
              <a:buSzPct val="77000"/>
            </a:pPr>
            <a:r>
              <a:rPr lang="en-US" sz="2000" dirty="0"/>
              <a:t>Trump</a:t>
            </a:r>
          </a:p>
        </p:txBody>
      </p:sp>
    </p:spTree>
    <p:extLst>
      <p:ext uri="{BB962C8B-B14F-4D97-AF65-F5344CB8AC3E}">
        <p14:creationId xmlns:p14="http://schemas.microsoft.com/office/powerpoint/2010/main" val="24091128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16" presetClass="entr" presetSubtype="26"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arn(in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22</a:t>
            </a:fld>
            <a:endParaRPr lang="en-US" sz="900"/>
          </a:p>
        </p:txBody>
      </p:sp>
      <p:sp>
        <p:nvSpPr>
          <p:cNvPr id="17414" name="Rectangle 2"/>
          <p:cNvSpPr>
            <a:spLocks noGrp="1" noChangeArrowheads="1"/>
          </p:cNvSpPr>
          <p:nvPr>
            <p:ph type="title" idx="4294967295"/>
          </p:nvPr>
        </p:nvSpPr>
        <p:spPr>
          <a:xfrm>
            <a:off x="979226" y="234275"/>
            <a:ext cx="6985628" cy="836613"/>
          </a:xfrm>
        </p:spPr>
        <p:txBody>
          <a:bodyPr/>
          <a:lstStyle/>
          <a:p>
            <a:r>
              <a:rPr lang="en-US" sz="2800" dirty="0"/>
              <a:t>Unemployment and Underemployment Rates</a:t>
            </a:r>
          </a:p>
        </p:txBody>
      </p:sp>
      <p:graphicFrame>
        <p:nvGraphicFramePr>
          <p:cNvPr id="17410" name="Object 2"/>
          <p:cNvGraphicFramePr>
            <a:graphicFrameLocks noGrp="1"/>
          </p:cNvGraphicFramePr>
          <p:nvPr>
            <p:ph idx="4294967295"/>
          </p:nvPr>
        </p:nvGraphicFramePr>
        <p:xfrm>
          <a:off x="303213" y="1359352"/>
          <a:ext cx="6765925" cy="4649787"/>
        </p:xfrm>
        <a:graphic>
          <a:graphicData uri="http://schemas.openxmlformats.org/presentationml/2006/ole">
            <mc:AlternateContent xmlns:mc="http://schemas.openxmlformats.org/markup-compatibility/2006">
              <mc:Choice xmlns:v="urn:schemas-microsoft-com:vml" Requires="v">
                <p:oleObj spid="_x0000_s87144" name="Chart" r:id="rId4" imgW="7096281" imgH="4876729" progId="MSGraph.Chart.8">
                  <p:embed followColorScheme="full"/>
                </p:oleObj>
              </mc:Choice>
              <mc:Fallback>
                <p:oleObj name="Chart" r:id="rId4" imgW="7096281" imgH="4876729" progId="MSGraph.Chart.8">
                  <p:embed followColorScheme="full"/>
                  <p:pic>
                    <p:nvPicPr>
                      <p:cNvPr id="17410" name="Object 2"/>
                      <p:cNvPicPr>
                        <a:picLocks noGrp="1" noChangeArrowheads="1"/>
                      </p:cNvPicPr>
                      <p:nvPr/>
                    </p:nvPicPr>
                    <p:blipFill>
                      <a:blip r:embed="rId5"/>
                      <a:srcRect/>
                      <a:stretch>
                        <a:fillRect/>
                      </a:stretch>
                    </p:blipFill>
                    <p:spPr bwMode="auto">
                      <a:xfrm>
                        <a:off x="303213" y="1359352"/>
                        <a:ext cx="6765925" cy="4649787"/>
                      </a:xfrm>
                      <a:prstGeom prst="rect">
                        <a:avLst/>
                      </a:prstGeom>
                      <a:noFill/>
                    </p:spPr>
                  </p:pic>
                </p:oleObj>
              </mc:Fallback>
            </mc:AlternateContent>
          </a:graphicData>
        </a:graphic>
      </p:graphicFrame>
      <p:sp>
        <p:nvSpPr>
          <p:cNvPr id="7072775" name="AutoShape 7"/>
          <p:cNvSpPr>
            <a:spLocks noChangeArrowheads="1"/>
          </p:cNvSpPr>
          <p:nvPr/>
        </p:nvSpPr>
        <p:spPr bwMode="blackWhite">
          <a:xfrm>
            <a:off x="7061086" y="3871019"/>
            <a:ext cx="1807535" cy="1658679"/>
          </a:xfrm>
          <a:prstGeom prst="wedgeRectCallout">
            <a:avLst>
              <a:gd name="adj1" fmla="val -35236"/>
              <a:gd name="adj2" fmla="val 33172"/>
            </a:avLst>
          </a:prstGeom>
          <a:noFill/>
          <a:ln w="28575" algn="ctr">
            <a:solidFill>
              <a:schemeClr val="tx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“Headline” unemployment was </a:t>
            </a:r>
            <a:r>
              <a:rPr lang="en-US" sz="1400" b="1" dirty="0"/>
              <a:t>8.4</a:t>
            </a:r>
            <a:r>
              <a:rPr lang="en-US" sz="1400" b="1" dirty="0">
                <a:cs typeface="+mn-cs"/>
              </a:rPr>
              <a:t>% in August</a:t>
            </a:r>
            <a:r>
              <a:rPr lang="en-US" sz="1400" b="1" dirty="0"/>
              <a:t> </a:t>
            </a:r>
            <a:r>
              <a:rPr lang="en-US" sz="1400" b="1" dirty="0">
                <a:cs typeface="+mn-cs"/>
              </a:rPr>
              <a:t>2020.</a:t>
            </a:r>
            <a:r>
              <a:rPr lang="en-US" sz="1400" b="1" dirty="0"/>
              <a:t> </a:t>
            </a:r>
            <a:br>
              <a:rPr lang="en-US" sz="1400" b="1" dirty="0"/>
            </a:br>
            <a:r>
              <a:rPr lang="en-US" sz="1400" b="1" dirty="0"/>
              <a:t>4% or so is generally considered to be “full employment.”</a:t>
            </a:r>
          </a:p>
        </p:txBody>
      </p:sp>
      <p:sp>
        <p:nvSpPr>
          <p:cNvPr id="17416" name="Rectangle 8"/>
          <p:cNvSpPr>
            <a:spLocks noChangeArrowheads="1"/>
          </p:cNvSpPr>
          <p:nvPr/>
        </p:nvSpPr>
        <p:spPr bwMode="auto">
          <a:xfrm>
            <a:off x="724633" y="6631082"/>
            <a:ext cx="5345723"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US Bureau of Labor Statistics; Insurance Information Institute.</a:t>
            </a:r>
          </a:p>
        </p:txBody>
      </p:sp>
      <p:sp>
        <p:nvSpPr>
          <p:cNvPr id="2094089" name="AutoShape 38"/>
          <p:cNvSpPr>
            <a:spLocks noChangeArrowheads="1"/>
          </p:cNvSpPr>
          <p:nvPr/>
        </p:nvSpPr>
        <p:spPr bwMode="blackWhite">
          <a:xfrm>
            <a:off x="7042699" y="2890320"/>
            <a:ext cx="1684828" cy="509647"/>
          </a:xfrm>
          <a:prstGeom prst="wedgeRectCallout">
            <a:avLst>
              <a:gd name="adj1" fmla="val 42735"/>
              <a:gd name="adj2" fmla="val 192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was 14.2% in </a:t>
            </a:r>
            <a:r>
              <a:rPr lang="en-US" sz="1400" b="1" dirty="0">
                <a:solidFill>
                  <a:schemeClr val="bg1"/>
                </a:solidFill>
              </a:rPr>
              <a:t>August </a:t>
            </a:r>
            <a:r>
              <a:rPr lang="en-US" sz="1400" b="1" dirty="0">
                <a:solidFill>
                  <a:schemeClr val="bg1"/>
                </a:solidFill>
                <a:cs typeface="+mn-cs"/>
              </a:rPr>
              <a:t>2020.</a:t>
            </a:r>
          </a:p>
        </p:txBody>
      </p:sp>
      <p:sp>
        <p:nvSpPr>
          <p:cNvPr id="17418" name="Rectangle 11"/>
          <p:cNvSpPr>
            <a:spLocks noChangeArrowheads="1"/>
          </p:cNvSpPr>
          <p:nvPr/>
        </p:nvSpPr>
        <p:spPr bwMode="black">
          <a:xfrm>
            <a:off x="223837" y="1028700"/>
            <a:ext cx="3157315" cy="3877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a:solidFill>
                  <a:srgbClr val="225A7A"/>
                </a:solidFill>
              </a:rPr>
              <a:t>January 2000 through latest month Seasonally Adjusted (%)</a:t>
            </a:r>
          </a:p>
        </p:txBody>
      </p:sp>
      <p:sp>
        <p:nvSpPr>
          <p:cNvPr id="14" name="Rectangle 6"/>
          <p:cNvSpPr>
            <a:spLocks noChangeArrowheads="1"/>
          </p:cNvSpPr>
          <p:nvPr/>
        </p:nvSpPr>
        <p:spPr bwMode="blackWhite">
          <a:xfrm>
            <a:off x="844062" y="6000750"/>
            <a:ext cx="7857026"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Based on the latest readings, the job market is getting better,</a:t>
            </a:r>
            <a:br>
              <a:rPr lang="en-US" b="1" dirty="0">
                <a:solidFill>
                  <a:srgbClr val="FFFFFF"/>
                </a:solidFill>
              </a:rPr>
            </a:br>
            <a:r>
              <a:rPr lang="en-US" b="1" dirty="0">
                <a:solidFill>
                  <a:srgbClr val="FFFFFF"/>
                </a:solidFill>
              </a:rPr>
              <a:t>but only slowly. Officially, 13 million are unemployed.</a:t>
            </a:r>
          </a:p>
        </p:txBody>
      </p:sp>
      <p:sp>
        <p:nvSpPr>
          <p:cNvPr id="15" name="Date Placeholder 14"/>
          <p:cNvSpPr>
            <a:spLocks noGrp="1"/>
          </p:cNvSpPr>
          <p:nvPr>
            <p:ph type="dt" sz="quarter" idx="10"/>
          </p:nvPr>
        </p:nvSpPr>
        <p:spPr/>
        <p:txBody>
          <a:bodyPr/>
          <a:lstStyle/>
          <a:p>
            <a:pPr>
              <a:defRPr/>
            </a:pPr>
            <a:r>
              <a:rPr lang="en-US" dirty="0"/>
              <a:t>-</a:t>
            </a:r>
          </a:p>
        </p:txBody>
      </p:sp>
      <p:sp>
        <p:nvSpPr>
          <p:cNvPr id="16" name="Slide Number Placeholder 15"/>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2381590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28588"/>
            <a:ext cx="8166100" cy="815975"/>
          </a:xfrm>
        </p:spPr>
        <p:txBody>
          <a:bodyPr anchor="t" anchorCtr="1"/>
          <a:lstStyle/>
          <a:p>
            <a:pPr>
              <a:lnSpc>
                <a:spcPct val="85000"/>
              </a:lnSpc>
            </a:pPr>
            <a:r>
              <a:rPr lang="en-US" sz="2800" dirty="0">
                <a:latin typeface="Arial" panose="020B0604020202020204" pitchFamily="34" charset="0"/>
              </a:rPr>
              <a:t>A Closer Look: Full-time vs. Part-time Employment, Quarterly, 2013:Q1-2020:Q2</a:t>
            </a:r>
          </a:p>
        </p:txBody>
      </p:sp>
      <p:graphicFrame>
        <p:nvGraphicFramePr>
          <p:cNvPr id="93187" name="Object 3"/>
          <p:cNvGraphicFramePr>
            <a:graphicFrameLocks noGrp="1" noChangeAspect="1"/>
          </p:cNvGraphicFramePr>
          <p:nvPr>
            <p:ph type="chart" idx="1"/>
          </p:nvPr>
        </p:nvGraphicFramePr>
        <p:xfrm>
          <a:off x="177693" y="942444"/>
          <a:ext cx="8902700" cy="4813300"/>
        </p:xfrm>
        <a:graphic>
          <a:graphicData uri="http://schemas.openxmlformats.org/presentationml/2006/ole">
            <mc:AlternateContent xmlns:mc="http://schemas.openxmlformats.org/markup-compatibility/2006">
              <mc:Choice xmlns:v="urn:schemas-microsoft-com:vml" Requires="v">
                <p:oleObj spid="_x0000_s89192" name="Chart" r:id="rId3" imgW="9020163" imgH="4876729" progId="MSGraph.Chart.8">
                  <p:embed followColorScheme="full"/>
                </p:oleObj>
              </mc:Choice>
              <mc:Fallback>
                <p:oleObj name="Chart" r:id="rId3" imgW="9020163" imgH="4876729" progId="MSGraph.Chart.8">
                  <p:embed followColorScheme="full"/>
                  <p:pic>
                    <p:nvPicPr>
                      <p:cNvPr id="93187" name="Object 3"/>
                      <p:cNvPicPr>
                        <a:picLocks noGrp="1" noChangeAspect="1" noChangeArrowheads="1"/>
                      </p:cNvPicPr>
                      <p:nvPr/>
                    </p:nvPicPr>
                    <p:blipFill>
                      <a:blip r:embed="rId4"/>
                      <a:srcRect/>
                      <a:stretch>
                        <a:fillRect/>
                      </a:stretch>
                    </p:blipFill>
                    <p:spPr bwMode="auto">
                      <a:xfrm>
                        <a:off x="177693" y="942444"/>
                        <a:ext cx="89027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88" name="Rectangle 4"/>
          <p:cNvSpPr>
            <a:spLocks noChangeArrowheads="1"/>
          </p:cNvSpPr>
          <p:nvPr/>
        </p:nvSpPr>
        <p:spPr bwMode="auto">
          <a:xfrm>
            <a:off x="826476" y="6533637"/>
            <a:ext cx="8143255"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1100" dirty="0"/>
              <a:t>Data are seasonally-adjusted. Sources: US Bureau of Labor Statistics, US Department of Labor; Insurance Information Institute.</a:t>
            </a:r>
          </a:p>
        </p:txBody>
      </p:sp>
      <p:sp>
        <p:nvSpPr>
          <p:cNvPr id="471045" name="Text Box 5"/>
          <p:cNvSpPr txBox="1">
            <a:spLocks noChangeArrowheads="1"/>
          </p:cNvSpPr>
          <p:nvPr/>
        </p:nvSpPr>
        <p:spPr bwMode="auto">
          <a:xfrm>
            <a:off x="826476" y="5876925"/>
            <a:ext cx="7666893" cy="535531"/>
          </a:xfrm>
          <a:prstGeom prst="rect">
            <a:avLst/>
          </a:prstGeom>
          <a:solidFill>
            <a:schemeClr val="accent2"/>
          </a:solidFill>
          <a:ln w="12700">
            <a:noFill/>
            <a:miter lim="800000"/>
            <a:headEnd type="none" w="sm" len="sm"/>
            <a:tailEnd type="none" w="sm" len="sm"/>
          </a:ln>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solidFill>
                  <a:schemeClr val="bg1"/>
                </a:solidFill>
              </a:rPr>
              <a:t>The pandemic recession has affected both full-time and part-time together.</a:t>
            </a:r>
          </a:p>
        </p:txBody>
      </p:sp>
      <p:sp>
        <p:nvSpPr>
          <p:cNvPr id="93190" name="Text Box 6"/>
          <p:cNvSpPr txBox="1">
            <a:spLocks noChangeArrowheads="1"/>
          </p:cNvSpPr>
          <p:nvPr/>
        </p:nvSpPr>
        <p:spPr bwMode="auto">
          <a:xfrm>
            <a:off x="63607" y="979298"/>
            <a:ext cx="1128712"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Full time, millions</a:t>
            </a:r>
          </a:p>
        </p:txBody>
      </p:sp>
      <p:sp>
        <p:nvSpPr>
          <p:cNvPr id="93191" name="Text Box 6"/>
          <p:cNvSpPr txBox="1">
            <a:spLocks noChangeArrowheads="1"/>
          </p:cNvSpPr>
          <p:nvPr/>
        </p:nvSpPr>
        <p:spPr bwMode="auto">
          <a:xfrm>
            <a:off x="8062452" y="977521"/>
            <a:ext cx="1017941"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50000"/>
              </a:spcBef>
              <a:buClr>
                <a:srgbClr val="FF3300"/>
              </a:buClr>
              <a:buFont typeface="Wingdings" panose="05000000000000000000" pitchFamily="2" charset="2"/>
              <a:buNone/>
            </a:pPr>
            <a:r>
              <a:rPr lang="en-US" sz="1400" b="1" dirty="0"/>
              <a:t>Part-time, millions</a:t>
            </a:r>
          </a:p>
        </p:txBody>
      </p:sp>
      <p:sp>
        <p:nvSpPr>
          <p:cNvPr id="8" name="Text Box 5">
            <a:extLst>
              <a:ext uri="{FF2B5EF4-FFF2-40B4-BE49-F238E27FC236}">
                <a16:creationId xmlns:a16="http://schemas.microsoft.com/office/drawing/2014/main" id="{CF451790-67AD-4A4C-8EBB-A420DC64C8D2}"/>
              </a:ext>
            </a:extLst>
          </p:cNvPr>
          <p:cNvSpPr txBox="1">
            <a:spLocks noChangeArrowheads="1"/>
          </p:cNvSpPr>
          <p:nvPr/>
        </p:nvSpPr>
        <p:spPr bwMode="auto">
          <a:xfrm>
            <a:off x="826476" y="5716976"/>
            <a:ext cx="7666893" cy="757130"/>
          </a:xfrm>
          <a:prstGeom prst="rect">
            <a:avLst/>
          </a:prstGeom>
          <a:solidFill>
            <a:schemeClr val="accent2"/>
          </a:solidFill>
          <a:ln w="12700">
            <a:noFill/>
            <a:miter lim="800000"/>
            <a:headEnd type="none" w="sm" len="sm"/>
            <a:tailEnd type="none" w="sm" len="sm"/>
          </a:ln>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0000"/>
              </a:lnSpc>
              <a:spcBef>
                <a:spcPct val="50000"/>
              </a:spcBef>
              <a:buClrTx/>
              <a:buFontTx/>
              <a:buNone/>
            </a:pPr>
            <a:r>
              <a:rPr lang="en-US" sz="1800" b="1" dirty="0"/>
              <a:t>In one quarter, we went from 130 million employed full-time</a:t>
            </a:r>
            <a:br>
              <a:rPr lang="en-US" sz="1800" b="1" dirty="0"/>
            </a:br>
            <a:r>
              <a:rPr lang="en-US" sz="1800" b="1" dirty="0"/>
              <a:t>to 116 million.</a:t>
            </a:r>
            <a:br>
              <a:rPr lang="en-US" sz="1800" b="1" dirty="0"/>
            </a:br>
            <a:r>
              <a:rPr lang="en-US" sz="1800" b="1" dirty="0"/>
              <a:t>We went from 27 million employed part-time to 21 million.</a:t>
            </a:r>
          </a:p>
        </p:txBody>
      </p:sp>
    </p:spTree>
    <p:extLst>
      <p:ext uri="{BB962C8B-B14F-4D97-AF65-F5344CB8AC3E}">
        <p14:creationId xmlns:p14="http://schemas.microsoft.com/office/powerpoint/2010/main" val="32801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471045"/>
                                        </p:tgtEl>
                                        <p:attrNameLst>
                                          <p:attrName>style.visibility</p:attrName>
                                        </p:attrNameLst>
                                      </p:cBhvr>
                                      <p:to>
                                        <p:strVal val="visible"/>
                                      </p:to>
                                    </p:set>
                                    <p:animEffect transition="in" filter="dissolve">
                                      <p:cBhvr>
                                        <p:cTn id="7" dur="500"/>
                                        <p:tgtEl>
                                          <p:spTgt spid="471045"/>
                                        </p:tgtEl>
                                      </p:cBhvr>
                                    </p:animEffect>
                                  </p:childTnLst>
                                </p:cTn>
                              </p:par>
                            </p:childTnLst>
                          </p:cTn>
                        </p:par>
                        <p:par>
                          <p:cTn id="8" fill="hold">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71045" grpId="0" bld="series" animBg="0"/>
      <p:bldP spid="471045" grpId="1" animBg="1"/>
      <p:bldOleChart spid="8" grpId="0" bld="series" animBg="0"/>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3481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3482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C3AA22A-0202-4EBB-9F24-BEC6CCD09BAC}" type="slidenum">
              <a:rPr lang="en-US" altLang="en-US" sz="900"/>
              <a:pPr algn="r">
                <a:lnSpc>
                  <a:spcPct val="85000"/>
                </a:lnSpc>
                <a:spcBef>
                  <a:spcPct val="20000"/>
                </a:spcBef>
                <a:buClrTx/>
                <a:buFontTx/>
                <a:buNone/>
              </a:pPr>
              <a:t>24</a:t>
            </a:fld>
            <a:endParaRPr lang="en-US" altLang="en-US" sz="900"/>
          </a:p>
        </p:txBody>
      </p:sp>
      <p:sp>
        <p:nvSpPr>
          <p:cNvPr id="34821" name="Rectangle 7"/>
          <p:cNvSpPr>
            <a:spLocks noGrp="1" noChangeArrowheads="1"/>
          </p:cNvSpPr>
          <p:nvPr>
            <p:ph type="title" idx="4294967295"/>
          </p:nvPr>
        </p:nvSpPr>
        <p:spPr>
          <a:xfrm>
            <a:off x="762000" y="194469"/>
            <a:ext cx="7919427" cy="860425"/>
          </a:xfrm>
        </p:spPr>
        <p:txBody>
          <a:bodyPr/>
          <a:lstStyle/>
          <a:p>
            <a:r>
              <a:rPr lang="en-US" altLang="en-US" dirty="0">
                <a:latin typeface="Arial" panose="020B0604020202020204" pitchFamily="34" charset="0"/>
              </a:rPr>
              <a:t>The Civilian Labor Force: A Closer Look </a:t>
            </a:r>
            <a:br>
              <a:rPr lang="en-US" altLang="en-US" dirty="0">
                <a:latin typeface="Arial" panose="020B0604020202020204" pitchFamily="34" charset="0"/>
              </a:rPr>
            </a:br>
            <a:r>
              <a:rPr lang="en-US" altLang="en-US" sz="2000" dirty="0">
                <a:latin typeface="Arial" panose="020B0604020202020204" pitchFamily="34" charset="0"/>
              </a:rPr>
              <a:t>Jan. 2013 – August 2020 </a:t>
            </a:r>
            <a:endParaRPr lang="en-US" altLang="en-US" dirty="0">
              <a:latin typeface="Arial" panose="020B0604020202020204" pitchFamily="34" charset="0"/>
            </a:endParaRPr>
          </a:p>
        </p:txBody>
      </p:sp>
      <p:sp>
        <p:nvSpPr>
          <p:cNvPr id="34822" name="Text Box 5"/>
          <p:cNvSpPr txBox="1">
            <a:spLocks noChangeArrowheads="1"/>
          </p:cNvSpPr>
          <p:nvPr/>
        </p:nvSpPr>
        <p:spPr bwMode="auto">
          <a:xfrm>
            <a:off x="565150" y="6361112"/>
            <a:ext cx="682283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dirty="0"/>
              <a:t>Notes: Recession indicated by gray shaded column. Data are seasonally adjusted.</a:t>
            </a:r>
          </a:p>
          <a:p>
            <a:pPr>
              <a:lnSpc>
                <a:spcPct val="85000"/>
              </a:lnSpc>
              <a:spcBef>
                <a:spcPct val="25000"/>
              </a:spcBef>
              <a:buFont typeface="Wingdings" panose="05000000000000000000" pitchFamily="2" charset="2"/>
              <a:buNone/>
            </a:pPr>
            <a:r>
              <a:rPr lang="en-US" altLang="en-US" sz="1100" dirty="0"/>
              <a:t>Sources: Bureau of Labor Statistics; National Bureau of Economic Research (recession dates).</a:t>
            </a:r>
          </a:p>
        </p:txBody>
      </p:sp>
      <p:graphicFrame>
        <p:nvGraphicFramePr>
          <p:cNvPr id="34823" name="Object 8"/>
          <p:cNvGraphicFramePr>
            <a:graphicFrameLocks noChangeAspect="1"/>
          </p:cNvGraphicFramePr>
          <p:nvPr>
            <p:extLst>
              <p:ext uri="{D42A27DB-BD31-4B8C-83A1-F6EECF244321}">
                <p14:modId xmlns:p14="http://schemas.microsoft.com/office/powerpoint/2010/main" val="1558766388"/>
              </p:ext>
            </p:extLst>
          </p:nvPr>
        </p:nvGraphicFramePr>
        <p:xfrm>
          <a:off x="333375" y="1115000"/>
          <a:ext cx="8343900" cy="4730750"/>
        </p:xfrm>
        <a:graphic>
          <a:graphicData uri="http://schemas.openxmlformats.org/presentationml/2006/ole">
            <mc:AlternateContent xmlns:mc="http://schemas.openxmlformats.org/markup-compatibility/2006">
              <mc:Choice xmlns:v="urn:schemas-microsoft-com:vml" Requires="v">
                <p:oleObj spid="_x0000_s91241" name="Chart" r:id="rId4" imgW="8343852" imgH="4381571" progId="MSGraph.Chart.8">
                  <p:embed followColorScheme="full"/>
                </p:oleObj>
              </mc:Choice>
              <mc:Fallback>
                <p:oleObj name="Chart" r:id="rId4" imgW="8343852" imgH="4381571" progId="MSGraph.Chart.8">
                  <p:embed followColorScheme="full"/>
                  <p:pic>
                    <p:nvPicPr>
                      <p:cNvPr id="34823" name="Object 8"/>
                      <p:cNvPicPr>
                        <a:picLocks noChangeAspect="1" noChangeArrowheads="1"/>
                      </p:cNvPicPr>
                      <p:nvPr/>
                    </p:nvPicPr>
                    <p:blipFill>
                      <a:blip r:embed="rId5"/>
                      <a:srcRect/>
                      <a:stretch>
                        <a:fillRect/>
                      </a:stretch>
                    </p:blipFill>
                    <p:spPr bwMode="gray">
                      <a:xfrm>
                        <a:off x="333375" y="1115000"/>
                        <a:ext cx="83439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600" b="1" dirty="0">
                <a:solidFill>
                  <a:srgbClr val="FFFFFF"/>
                </a:solidFill>
              </a:rPr>
              <a:t>From February 2020 to April, the workforce shrank by 8.1 million,</a:t>
            </a:r>
            <a:br>
              <a:rPr lang="en-US" altLang="en-US" sz="1600" b="1" dirty="0">
                <a:solidFill>
                  <a:srgbClr val="FFFFFF"/>
                </a:solidFill>
              </a:rPr>
            </a:br>
            <a:r>
              <a:rPr lang="en-US" altLang="en-US" sz="1600" b="1" dirty="0">
                <a:solidFill>
                  <a:srgbClr val="FFFFFF"/>
                </a:solidFill>
              </a:rPr>
              <a:t>but it regained 4.3 million by August, for a net drop of 3.8 million.</a:t>
            </a:r>
          </a:p>
        </p:txBody>
      </p:sp>
      <p:sp>
        <p:nvSpPr>
          <p:cNvPr id="34826" name="TextBox 9"/>
          <p:cNvSpPr txBox="1">
            <a:spLocks noChangeArrowheads="1"/>
          </p:cNvSpPr>
          <p:nvPr/>
        </p:nvSpPr>
        <p:spPr bwMode="auto">
          <a:xfrm>
            <a:off x="206074" y="974724"/>
            <a:ext cx="81856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t>Millions</a:t>
            </a:r>
          </a:p>
        </p:txBody>
      </p:sp>
      <p:sp>
        <p:nvSpPr>
          <p:cNvPr id="14" name="TextBox 10"/>
          <p:cNvSpPr txBox="1">
            <a:spLocks noChangeArrowheads="1"/>
          </p:cNvSpPr>
          <p:nvPr/>
        </p:nvSpPr>
        <p:spPr bwMode="auto">
          <a:xfrm>
            <a:off x="1006679" y="1399369"/>
            <a:ext cx="4337108" cy="95410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solidFill>
                  <a:schemeClr val="bg1"/>
                </a:solidFill>
              </a:rPr>
              <a:t>If you are unemployed but haven’t looked for work in the past four weeks, you are not counted as being in the labor force. So it ebbs and grows according to perceived job opportunities.</a:t>
            </a:r>
          </a:p>
        </p:txBody>
      </p:sp>
      <p:sp>
        <p:nvSpPr>
          <p:cNvPr id="2" name="TextBox 10">
            <a:extLst>
              <a:ext uri="{FF2B5EF4-FFF2-40B4-BE49-F238E27FC236}">
                <a16:creationId xmlns:a16="http://schemas.microsoft.com/office/drawing/2014/main" id="{13BD6AC4-2965-40F5-B300-281F6C4DCCEB}"/>
              </a:ext>
            </a:extLst>
          </p:cNvPr>
          <p:cNvSpPr txBox="1">
            <a:spLocks noChangeArrowheads="1"/>
          </p:cNvSpPr>
          <p:nvPr/>
        </p:nvSpPr>
        <p:spPr bwMode="auto">
          <a:xfrm>
            <a:off x="4572000" y="3736551"/>
            <a:ext cx="3355159" cy="7386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dirty="0">
                <a:solidFill>
                  <a:schemeClr val="bg1"/>
                </a:solidFill>
              </a:rPr>
              <a:t>The workforce in April 2020 was about the same size as in October 2014.</a:t>
            </a:r>
          </a:p>
        </p:txBody>
      </p:sp>
      <p:sp>
        <p:nvSpPr>
          <p:cNvPr id="3" name="TextBox 2">
            <a:extLst>
              <a:ext uri="{FF2B5EF4-FFF2-40B4-BE49-F238E27FC236}">
                <a16:creationId xmlns:a16="http://schemas.microsoft.com/office/drawing/2014/main" id="{BC8AB682-BCED-4132-91F9-12EDDA4F5663}"/>
              </a:ext>
            </a:extLst>
          </p:cNvPr>
          <p:cNvSpPr txBox="1"/>
          <p:nvPr/>
        </p:nvSpPr>
        <p:spPr>
          <a:xfrm>
            <a:off x="872455" y="2637845"/>
            <a:ext cx="3498209" cy="978729"/>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600" b="1" dirty="0"/>
              <a:t>What happened? Maybe several million people retired, rather than go back to work (if their job still existed).</a:t>
            </a:r>
          </a:p>
        </p:txBody>
      </p:sp>
      <p:sp>
        <p:nvSpPr>
          <p:cNvPr id="4" name="TextBox 3">
            <a:extLst>
              <a:ext uri="{FF2B5EF4-FFF2-40B4-BE49-F238E27FC236}">
                <a16:creationId xmlns:a16="http://schemas.microsoft.com/office/drawing/2014/main" id="{1BF59116-A9D4-4015-90CD-87C1A1C9A3A2}"/>
              </a:ext>
            </a:extLst>
          </p:cNvPr>
          <p:cNvSpPr txBox="1"/>
          <p:nvPr/>
        </p:nvSpPr>
        <p:spPr>
          <a:xfrm>
            <a:off x="2730616" y="4583955"/>
            <a:ext cx="5226341" cy="6740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A University of Chicago study found that the share of Americans who retired rather than remain in the labor force shot up 7 percentage points between January and April.</a:t>
            </a:r>
          </a:p>
        </p:txBody>
      </p:sp>
      <p:cxnSp>
        <p:nvCxnSpPr>
          <p:cNvPr id="6" name="Straight Arrow Connector 5">
            <a:extLst>
              <a:ext uri="{FF2B5EF4-FFF2-40B4-BE49-F238E27FC236}">
                <a16:creationId xmlns:a16="http://schemas.microsoft.com/office/drawing/2014/main" id="{8552BC16-8CD9-4D59-9080-48C16171F37C}"/>
              </a:ext>
            </a:extLst>
          </p:cNvPr>
          <p:cNvCxnSpPr/>
          <p:nvPr/>
        </p:nvCxnSpPr>
        <p:spPr>
          <a:xfrm>
            <a:off x="1812022" y="3480375"/>
            <a:ext cx="918594" cy="1251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386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3438-7510-4F3E-876E-428C9C5D0413}"/>
              </a:ext>
            </a:extLst>
          </p:cNvPr>
          <p:cNvSpPr>
            <a:spLocks noGrp="1"/>
          </p:cNvSpPr>
          <p:nvPr>
            <p:ph type="title"/>
          </p:nvPr>
        </p:nvSpPr>
        <p:spPr>
          <a:xfrm>
            <a:off x="654340" y="561398"/>
            <a:ext cx="8160475" cy="623351"/>
          </a:xfrm>
        </p:spPr>
        <p:txBody>
          <a:bodyPr/>
          <a:lstStyle/>
          <a:p>
            <a:r>
              <a:rPr lang="en-US" dirty="0"/>
              <a:t>Two Economies: Employment Rates in 2020 Differ by Wage Levels</a:t>
            </a:r>
          </a:p>
        </p:txBody>
      </p:sp>
      <p:sp>
        <p:nvSpPr>
          <p:cNvPr id="4" name="Text Placeholder 3">
            <a:extLst>
              <a:ext uri="{FF2B5EF4-FFF2-40B4-BE49-F238E27FC236}">
                <a16:creationId xmlns:a16="http://schemas.microsoft.com/office/drawing/2014/main" id="{195E6A8E-7AC7-41F3-B20A-DE484F97567D}"/>
              </a:ext>
            </a:extLst>
          </p:cNvPr>
          <p:cNvSpPr>
            <a:spLocks noGrp="1"/>
          </p:cNvSpPr>
          <p:nvPr>
            <p:ph type="body" sz="quarter" idx="16"/>
          </p:nvPr>
        </p:nvSpPr>
        <p:spPr/>
        <p:txBody>
          <a:bodyPr/>
          <a:lstStyle/>
          <a:p>
            <a:r>
              <a:rPr lang="en-US" dirty="0"/>
              <a:t>Source: </a:t>
            </a:r>
            <a:r>
              <a:rPr lang="en-US" dirty="0">
                <a:hlinkClick r:id="rId2"/>
              </a:rPr>
              <a:t>https://tracktherecovery.org/</a:t>
            </a:r>
            <a:r>
              <a:rPr lang="en-US" dirty="0"/>
              <a:t> </a:t>
            </a:r>
          </a:p>
        </p:txBody>
      </p:sp>
      <p:pic>
        <p:nvPicPr>
          <p:cNvPr id="3" name="Picture 2">
            <a:extLst>
              <a:ext uri="{FF2B5EF4-FFF2-40B4-BE49-F238E27FC236}">
                <a16:creationId xmlns:a16="http://schemas.microsoft.com/office/drawing/2014/main" id="{D8EFF1DF-15AC-49D1-9DBA-14BF7CD59A33}"/>
              </a:ext>
            </a:extLst>
          </p:cNvPr>
          <p:cNvPicPr>
            <a:picLocks noChangeAspect="1"/>
          </p:cNvPicPr>
          <p:nvPr/>
        </p:nvPicPr>
        <p:blipFill>
          <a:blip r:embed="rId3"/>
          <a:stretch>
            <a:fillRect/>
          </a:stretch>
        </p:blipFill>
        <p:spPr>
          <a:xfrm>
            <a:off x="120713" y="1493241"/>
            <a:ext cx="8694102" cy="4879003"/>
          </a:xfrm>
          <a:prstGeom prst="rect">
            <a:avLst/>
          </a:prstGeom>
        </p:spPr>
      </p:pic>
      <p:sp>
        <p:nvSpPr>
          <p:cNvPr id="6" name="TextBox 5">
            <a:extLst>
              <a:ext uri="{FF2B5EF4-FFF2-40B4-BE49-F238E27FC236}">
                <a16:creationId xmlns:a16="http://schemas.microsoft.com/office/drawing/2014/main" id="{84693EBE-DA55-44F8-A908-DAB97F27F8A4}"/>
              </a:ext>
            </a:extLst>
          </p:cNvPr>
          <p:cNvSpPr txBox="1"/>
          <p:nvPr/>
        </p:nvSpPr>
        <p:spPr>
          <a:xfrm>
            <a:off x="7499590" y="3526019"/>
            <a:ext cx="80534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-16.1%</a:t>
            </a:r>
          </a:p>
        </p:txBody>
      </p:sp>
      <p:sp>
        <p:nvSpPr>
          <p:cNvPr id="8" name="TextBox 7">
            <a:extLst>
              <a:ext uri="{FF2B5EF4-FFF2-40B4-BE49-F238E27FC236}">
                <a16:creationId xmlns:a16="http://schemas.microsoft.com/office/drawing/2014/main" id="{AC06AC7D-B835-4A87-9AB5-6D5BCBF22FBC}"/>
              </a:ext>
            </a:extLst>
          </p:cNvPr>
          <p:cNvSpPr txBox="1"/>
          <p:nvPr/>
        </p:nvSpPr>
        <p:spPr>
          <a:xfrm>
            <a:off x="7480799" y="2662098"/>
            <a:ext cx="80534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-1.6%</a:t>
            </a:r>
          </a:p>
        </p:txBody>
      </p:sp>
      <p:sp>
        <p:nvSpPr>
          <p:cNvPr id="9" name="TextBox 8">
            <a:extLst>
              <a:ext uri="{FF2B5EF4-FFF2-40B4-BE49-F238E27FC236}">
                <a16:creationId xmlns:a16="http://schemas.microsoft.com/office/drawing/2014/main" id="{70AA7978-BAD0-44AA-BCBB-3AFBE003E21B}"/>
              </a:ext>
            </a:extLst>
          </p:cNvPr>
          <p:cNvSpPr txBox="1"/>
          <p:nvPr/>
        </p:nvSpPr>
        <p:spPr>
          <a:xfrm>
            <a:off x="6786526" y="2474523"/>
            <a:ext cx="71306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&gt;$60K</a:t>
            </a:r>
          </a:p>
        </p:txBody>
      </p:sp>
      <p:sp>
        <p:nvSpPr>
          <p:cNvPr id="11" name="TextBox 10">
            <a:extLst>
              <a:ext uri="{FF2B5EF4-FFF2-40B4-BE49-F238E27FC236}">
                <a16:creationId xmlns:a16="http://schemas.microsoft.com/office/drawing/2014/main" id="{D04D7B46-1A2F-448B-9BD5-19D2FCE4B788}"/>
              </a:ext>
            </a:extLst>
          </p:cNvPr>
          <p:cNvSpPr txBox="1"/>
          <p:nvPr/>
        </p:nvSpPr>
        <p:spPr>
          <a:xfrm>
            <a:off x="6767735" y="3607779"/>
            <a:ext cx="713064"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&lt;$27K</a:t>
            </a:r>
          </a:p>
        </p:txBody>
      </p:sp>
    </p:spTree>
    <p:extLst>
      <p:ext uri="{BB962C8B-B14F-4D97-AF65-F5344CB8AC3E}">
        <p14:creationId xmlns:p14="http://schemas.microsoft.com/office/powerpoint/2010/main" val="4106200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1200329"/>
          </a:xfrm>
          <a:prstGeom prst="rect">
            <a:avLst/>
          </a:prstGeom>
        </p:spPr>
        <p:txBody>
          <a:bodyPr wrap="square">
            <a:spAutoFit/>
          </a:bodyPr>
          <a:lstStyle/>
          <a:p>
            <a:r>
              <a:rPr lang="en-US" sz="3600" dirty="0">
                <a:solidFill>
                  <a:schemeClr val="bg1"/>
                </a:solidFill>
                <a:latin typeface="+mj-lt"/>
              </a:rPr>
              <a:t>The Investment Story:</a:t>
            </a:r>
            <a:br>
              <a:rPr lang="en-US" sz="3600" dirty="0">
                <a:solidFill>
                  <a:schemeClr val="bg1"/>
                </a:solidFill>
                <a:latin typeface="+mj-lt"/>
              </a:rPr>
            </a:br>
            <a:r>
              <a:rPr lang="en-US" sz="3600" dirty="0">
                <a:solidFill>
                  <a:schemeClr val="bg1"/>
                </a:solidFill>
                <a:latin typeface="+mj-lt"/>
              </a:rPr>
              <a:t>Lower for Longer</a:t>
            </a:r>
          </a:p>
        </p:txBody>
      </p:sp>
      <p:sp>
        <p:nvSpPr>
          <p:cNvPr id="3" name="Rectangle 8">
            <a:extLst>
              <a:ext uri="{FF2B5EF4-FFF2-40B4-BE49-F238E27FC236}">
                <a16:creationId xmlns:a16="http://schemas.microsoft.com/office/drawing/2014/main" id="{FD0FA12E-E0F4-4315-92D4-8D445A170771}"/>
              </a:ext>
            </a:extLst>
          </p:cNvPr>
          <p:cNvSpPr>
            <a:spLocks noChangeArrowheads="1"/>
          </p:cNvSpPr>
          <p:nvPr/>
        </p:nvSpPr>
        <p:spPr bwMode="auto">
          <a:xfrm>
            <a:off x="694142" y="3570728"/>
            <a:ext cx="6663003" cy="867930"/>
          </a:xfrm>
          <a:prstGeom prst="rect">
            <a:avLst/>
          </a:prstGeom>
          <a:noFill/>
          <a:ln w="9525" algn="ctr">
            <a:noFill/>
            <a:miter lim="800000"/>
            <a:headEnd/>
            <a:tailEnd/>
          </a:ln>
        </p:spPr>
        <p:txBody>
          <a:bodyPr wrap="square" lIns="45720" rIns="45720">
            <a:spAutoFit/>
          </a:bodyPr>
          <a:lstStyle/>
          <a:p>
            <a:pPr marL="292100" indent="-292100" eaLnBrk="0" hangingPunct="0">
              <a:lnSpc>
                <a:spcPct val="90000"/>
              </a:lnSpc>
              <a:spcBef>
                <a:spcPct val="25000"/>
              </a:spcBef>
              <a:buClr>
                <a:schemeClr val="accent2"/>
              </a:buClr>
              <a:buFont typeface="Wingdings" pitchFamily="2" charset="2"/>
              <a:buNone/>
            </a:pPr>
            <a:r>
              <a:rPr lang="en-US" sz="2800" i="1" dirty="0">
                <a:solidFill>
                  <a:schemeClr val="accent2"/>
                </a:solidFill>
              </a:rPr>
              <a:t>Depressed Yields Will Necessarily Influence Underwriting &amp; Pricing</a:t>
            </a:r>
          </a:p>
        </p:txBody>
      </p:sp>
    </p:spTree>
    <p:extLst>
      <p:ext uri="{BB962C8B-B14F-4D97-AF65-F5344CB8AC3E}">
        <p14:creationId xmlns:p14="http://schemas.microsoft.com/office/powerpoint/2010/main" val="2143693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A820-183C-4C6B-8974-DD0F43ED4B2D}"/>
              </a:ext>
            </a:extLst>
          </p:cNvPr>
          <p:cNvSpPr>
            <a:spLocks noGrp="1"/>
          </p:cNvSpPr>
          <p:nvPr>
            <p:ph type="title"/>
          </p:nvPr>
        </p:nvSpPr>
        <p:spPr>
          <a:xfrm>
            <a:off x="671118" y="232326"/>
            <a:ext cx="8143697" cy="589795"/>
          </a:xfrm>
        </p:spPr>
        <p:txBody>
          <a:bodyPr/>
          <a:lstStyle/>
          <a:p>
            <a:r>
              <a:rPr lang="en-US" dirty="0"/>
              <a:t>Why We Focus on Interest Rates</a:t>
            </a:r>
          </a:p>
        </p:txBody>
      </p:sp>
      <p:pic>
        <p:nvPicPr>
          <p:cNvPr id="5" name="Picture 4">
            <a:extLst>
              <a:ext uri="{FF2B5EF4-FFF2-40B4-BE49-F238E27FC236}">
                <a16:creationId xmlns:a16="http://schemas.microsoft.com/office/drawing/2014/main" id="{5F186662-F585-45EF-9FEB-F13A575E4380}"/>
              </a:ext>
            </a:extLst>
          </p:cNvPr>
          <p:cNvPicPr>
            <a:picLocks noChangeAspect="1"/>
          </p:cNvPicPr>
          <p:nvPr/>
        </p:nvPicPr>
        <p:blipFill>
          <a:blip r:embed="rId2"/>
          <a:stretch>
            <a:fillRect/>
          </a:stretch>
        </p:blipFill>
        <p:spPr>
          <a:xfrm>
            <a:off x="1164841" y="901017"/>
            <a:ext cx="6913757" cy="5802988"/>
          </a:xfrm>
          <a:prstGeom prst="rect">
            <a:avLst/>
          </a:prstGeom>
        </p:spPr>
      </p:pic>
      <p:sp>
        <p:nvSpPr>
          <p:cNvPr id="6" name="Rectangle 5">
            <a:extLst>
              <a:ext uri="{FF2B5EF4-FFF2-40B4-BE49-F238E27FC236}">
                <a16:creationId xmlns:a16="http://schemas.microsoft.com/office/drawing/2014/main" id="{A4626B2D-0E1A-4BA5-B0C4-1495376BDD89}"/>
              </a:ext>
            </a:extLst>
          </p:cNvPr>
          <p:cNvSpPr/>
          <p:nvPr/>
        </p:nvSpPr>
        <p:spPr>
          <a:xfrm>
            <a:off x="6358854" y="3330429"/>
            <a:ext cx="1098959" cy="213919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2437587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28</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95556" y="200534"/>
            <a:ext cx="7102475" cy="674688"/>
          </a:xfrm>
        </p:spPr>
        <p:txBody>
          <a:bodyPr/>
          <a:lstStyle/>
          <a:p>
            <a:r>
              <a:rPr lang="en-US" altLang="en-US" dirty="0">
                <a:latin typeface="Arial" panose="020B0604020202020204" pitchFamily="34" charset="0"/>
              </a:rPr>
              <a:t>US Treasury Note 10-Year Yields*</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constant maturity, nominal rates, through August 2020.</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39720687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94313" name="Chart" r:id="rId5" imgW="8343852" imgH="4381571" progId="MSGraph.Chart.8">
                  <p:embed followColorScheme="full"/>
                </p:oleObj>
              </mc:Choice>
              <mc:Fallback>
                <p:oleObj name="Chart" r:id="rId5" imgW="8343852" imgH="4381571"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nearly 50% of P/C bond/cash investments are in 5-year or longer maturities, most P/C insurer portfolios will have low-yielding bonds for years to come. </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28</a:t>
            </a:fld>
            <a:endParaRPr lang="en-US" altLang="en-US" sz="900">
              <a:solidFill>
                <a:srgbClr val="000000"/>
              </a:solidFill>
            </a:endParaRPr>
          </a:p>
        </p:txBody>
      </p:sp>
      <p:cxnSp>
        <p:nvCxnSpPr>
          <p:cNvPr id="3" name="Straight Connector 2"/>
          <p:cNvCxnSpPr>
            <a:cxnSpLocks/>
          </p:cNvCxnSpPr>
          <p:nvPr/>
        </p:nvCxnSpPr>
        <p:spPr>
          <a:xfrm flipV="1">
            <a:off x="5362040" y="3508744"/>
            <a:ext cx="3258817" cy="1"/>
          </a:xfrm>
          <a:prstGeom prst="line">
            <a:avLst/>
          </a:prstGeom>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5251508" y="1282645"/>
            <a:ext cx="3525986" cy="2066611"/>
            <a:chOff x="458788" y="1838323"/>
            <a:chExt cx="1893887" cy="2066611"/>
          </a:xfrm>
        </p:grpSpPr>
        <p:sp>
          <p:nvSpPr>
            <p:cNvPr id="15" name="AutoShape 7"/>
            <p:cNvSpPr>
              <a:spLocks noChangeArrowheads="1"/>
            </p:cNvSpPr>
            <p:nvPr/>
          </p:nvSpPr>
          <p:spPr bwMode="gray">
            <a:xfrm>
              <a:off x="458788" y="1838323"/>
              <a:ext cx="1893887" cy="1326327"/>
            </a:xfrm>
            <a:prstGeom prst="rect">
              <a:avLst/>
            </a:prstGeom>
            <a:solidFill>
              <a:schemeClr val="accent1"/>
            </a:solidFill>
            <a:ln w="28575" algn="ctr">
              <a:noFill/>
              <a:miter lim="800000"/>
              <a:headEnd/>
              <a:tailEnd/>
            </a:ln>
          </p:spPr>
          <p:txBody>
            <a:bodyPr tIns="45720" bIns="45720" anchor="ctr"/>
            <a:lstStyle/>
            <a:p>
              <a:pPr algn="ctr" fontAlgn="base">
                <a:spcBef>
                  <a:spcPct val="50000"/>
                </a:spcBef>
                <a:spcAft>
                  <a:spcPct val="0"/>
                </a:spcAft>
                <a:buClr>
                  <a:srgbClr val="FFFFFF"/>
                </a:buClr>
                <a:buFont typeface="Wingdings" panose="05000000000000000000" pitchFamily="2" charset="2"/>
                <a:buNone/>
              </a:pPr>
              <a:r>
                <a:rPr lang="en-US" altLang="en-US" sz="1400" b="1" dirty="0">
                  <a:solidFill>
                    <a:srgbClr val="FFFFFF"/>
                  </a:solidFill>
                  <a:cs typeface="Arial" charset="0"/>
                </a:rPr>
                <a:t>Yields on 10-Year US Treasury Notes have been below 3% for over 8 years: 10-year U.S Treasury bonds bought in 2011 at  3.5% will be reinvested today at less than 1.0% for 10 more years</a:t>
              </a:r>
            </a:p>
          </p:txBody>
        </p:sp>
        <p:cxnSp>
          <p:nvCxnSpPr>
            <p:cNvPr id="16" name="Straight Arrow Connector 15"/>
            <p:cNvCxnSpPr/>
            <p:nvPr/>
          </p:nvCxnSpPr>
          <p:spPr bwMode="gray">
            <a:xfrm flipH="1">
              <a:off x="2265186" y="2958636"/>
              <a:ext cx="6021" cy="946298"/>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D369BE1B-D48A-47CC-84F5-CEB6C90416C1}"/>
              </a:ext>
            </a:extLst>
          </p:cNvPr>
          <p:cNvSpPr txBox="1"/>
          <p:nvPr/>
        </p:nvSpPr>
        <p:spPr>
          <a:xfrm>
            <a:off x="8448893" y="4958868"/>
            <a:ext cx="75203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0.65%</a:t>
            </a:r>
          </a:p>
        </p:txBody>
      </p:sp>
    </p:spTree>
    <p:extLst>
      <p:ext uri="{BB962C8B-B14F-4D97-AF65-F5344CB8AC3E}">
        <p14:creationId xmlns:p14="http://schemas.microsoft.com/office/powerpoint/2010/main" val="65729286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29</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762000" y="219074"/>
            <a:ext cx="7333376" cy="860425"/>
          </a:xfrm>
        </p:spPr>
        <p:txBody>
          <a:bodyPr/>
          <a:lstStyle/>
          <a:p>
            <a:r>
              <a:rPr lang="en-US" altLang="en-US" dirty="0" err="1">
                <a:latin typeface="Arial" panose="020B0604020202020204" pitchFamily="34" charset="0"/>
              </a:rPr>
              <a:t>BofA</a:t>
            </a:r>
            <a:r>
              <a:rPr lang="en-US" altLang="en-US" dirty="0">
                <a:latin typeface="Arial" panose="020B0604020202020204" pitchFamily="34" charset="0"/>
              </a:rPr>
              <a:t> AA Corporate Index Effective Yields,*</a:t>
            </a:r>
            <a:br>
              <a:rPr lang="en-US" altLang="en-US" dirty="0">
                <a:latin typeface="Arial" panose="020B0604020202020204" pitchFamily="34" charset="0"/>
              </a:rPr>
            </a:br>
            <a:r>
              <a:rPr lang="en-US" altLang="en-US" dirty="0">
                <a:latin typeface="Arial" panose="020B0604020202020204" pitchFamily="34" charset="0"/>
              </a:rPr>
              <a:t>2000–2020</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not seasonally adjusted, through August 2020.</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Federal Reserve Bank at </a:t>
            </a:r>
            <a:r>
              <a:rPr lang="en-US" altLang="en-US" sz="1100" dirty="0">
                <a:solidFill>
                  <a:srgbClr val="000000"/>
                </a:solidFill>
                <a:cs typeface="Arial" charset="0"/>
                <a:hlinkClick r:id="rId4"/>
              </a:rPr>
              <a:t>http://www.federalreserve.gov/releases/h15/data.htm</a:t>
            </a:r>
            <a:r>
              <a:rPr lang="en-US" altLang="en-US" sz="1100" dirty="0">
                <a:solidFill>
                  <a:srgbClr val="000000"/>
                </a:solidFill>
                <a:cs typeface="Arial" charset="0"/>
              </a:rPr>
              <a: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2609820527"/>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95337" name="Chart" r:id="rId5" imgW="8343852" imgH="4381571" progId="MSGraph.Chart.8">
                  <p:embed followColorScheme="full"/>
                </p:oleObj>
              </mc:Choice>
              <mc:Fallback>
                <p:oleObj name="Chart" r:id="rId5" imgW="8343852" imgH="4381571" progId="MSGraph.Chart.8">
                  <p:embed followColorScheme="full"/>
                  <p:pic>
                    <p:nvPicPr>
                      <p:cNvPr id="133127" name="Object 2"/>
                      <p:cNvPicPr>
                        <a:picLocks noChangeAspect="1" noChangeArrowheads="1"/>
                      </p:cNvPicPr>
                      <p:nvPr/>
                    </p:nvPicPr>
                    <p:blipFill>
                      <a:blip r:embed="rId6"/>
                      <a:srcRect/>
                      <a:stretch>
                        <a:fillRect/>
                      </a:stretch>
                    </p:blipFill>
                    <p:spPr bwMode="auto">
                      <a:xfrm>
                        <a:off x="463550" y="977900"/>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29"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a:solidFill>
                  <a:srgbClr val="FFFFFF"/>
                </a:solidFill>
                <a:cs typeface="Arial" charset="0"/>
              </a:rPr>
              <a:t>Since the yield on these bonds has been lower than 3% for most of the past decade, many P/C insurer portfolios will have low-yielding bonds for years to come. </a:t>
            </a:r>
          </a:p>
        </p:txBody>
      </p:sp>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29</a:t>
            </a:fld>
            <a:endParaRPr lang="en-US" altLang="en-US" sz="900">
              <a:solidFill>
                <a:srgbClr val="000000"/>
              </a:solidFill>
            </a:endParaRPr>
          </a:p>
        </p:txBody>
      </p:sp>
      <p:cxnSp>
        <p:nvCxnSpPr>
          <p:cNvPr id="3" name="Straight Connector 2"/>
          <p:cNvCxnSpPr/>
          <p:nvPr/>
        </p:nvCxnSpPr>
        <p:spPr>
          <a:xfrm flipV="1">
            <a:off x="5566095" y="3726626"/>
            <a:ext cx="2882265" cy="6213"/>
          </a:xfrm>
          <a:prstGeom prst="line">
            <a:avLst/>
          </a:prstGeom>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10126AE4-8ED9-4272-BD28-83F32D4532ED}"/>
              </a:ext>
            </a:extLst>
          </p:cNvPr>
          <p:cNvSpPr txBox="1"/>
          <p:nvPr/>
        </p:nvSpPr>
        <p:spPr>
          <a:xfrm>
            <a:off x="8095376" y="4572627"/>
            <a:ext cx="80534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1.42%</a:t>
            </a:r>
          </a:p>
        </p:txBody>
      </p:sp>
      <p:sp>
        <p:nvSpPr>
          <p:cNvPr id="13" name="AutoShape 38">
            <a:extLst>
              <a:ext uri="{FF2B5EF4-FFF2-40B4-BE49-F238E27FC236}">
                <a16:creationId xmlns:a16="http://schemas.microsoft.com/office/drawing/2014/main" id="{639C9CEE-F921-4FD3-B5FC-B4A00E7E06A2}"/>
              </a:ext>
            </a:extLst>
          </p:cNvPr>
          <p:cNvSpPr>
            <a:spLocks noChangeArrowheads="1"/>
          </p:cNvSpPr>
          <p:nvPr/>
        </p:nvSpPr>
        <p:spPr bwMode="blackWhite">
          <a:xfrm>
            <a:off x="5880683" y="1744474"/>
            <a:ext cx="2376552" cy="966831"/>
          </a:xfrm>
          <a:prstGeom prst="wedgeRectCallout">
            <a:avLst>
              <a:gd name="adj1" fmla="val -14972"/>
              <a:gd name="adj2" fmla="val 1422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sz="1600" b="1" dirty="0">
                <a:solidFill>
                  <a:schemeClr val="bg1"/>
                </a:solidFill>
              </a:rPr>
              <a:t>The yield on these bonds has been lower than 3% for most of the last decade</a:t>
            </a:r>
          </a:p>
        </p:txBody>
      </p:sp>
    </p:spTree>
    <p:extLst>
      <p:ext uri="{BB962C8B-B14F-4D97-AF65-F5344CB8AC3E}">
        <p14:creationId xmlns:p14="http://schemas.microsoft.com/office/powerpoint/2010/main" val="35583215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A00E-CCC7-4980-A97D-49CC491F0E5E}"/>
              </a:ext>
            </a:extLst>
          </p:cNvPr>
          <p:cNvSpPr>
            <a:spLocks noGrp="1"/>
          </p:cNvSpPr>
          <p:nvPr>
            <p:ph type="title"/>
          </p:nvPr>
        </p:nvSpPr>
        <p:spPr/>
        <p:txBody>
          <a:bodyPr/>
          <a:lstStyle/>
          <a:p>
            <a:r>
              <a:rPr lang="en-US" dirty="0"/>
              <a:t>July 29 Statement by</a:t>
            </a:r>
            <a:br>
              <a:rPr lang="en-US" dirty="0"/>
            </a:br>
            <a:r>
              <a:rPr lang="en-US" dirty="0"/>
              <a:t>the Federal Reserve Open Market Committee</a:t>
            </a:r>
          </a:p>
        </p:txBody>
      </p:sp>
      <p:sp>
        <p:nvSpPr>
          <p:cNvPr id="4" name="Text Placeholder 3">
            <a:extLst>
              <a:ext uri="{FF2B5EF4-FFF2-40B4-BE49-F238E27FC236}">
                <a16:creationId xmlns:a16="http://schemas.microsoft.com/office/drawing/2014/main" id="{5F53789C-4D9E-4E01-A25C-72CF5C2FF9C3}"/>
              </a:ext>
            </a:extLst>
          </p:cNvPr>
          <p:cNvSpPr>
            <a:spLocks noGrp="1"/>
          </p:cNvSpPr>
          <p:nvPr>
            <p:ph type="body" sz="quarter" idx="16"/>
          </p:nvPr>
        </p:nvSpPr>
        <p:spPr/>
        <p:txBody>
          <a:bodyPr/>
          <a:lstStyle/>
          <a:p>
            <a:endParaRPr lang="en-US"/>
          </a:p>
        </p:txBody>
      </p:sp>
      <p:sp>
        <p:nvSpPr>
          <p:cNvPr id="6" name="TextBox 5">
            <a:extLst>
              <a:ext uri="{FF2B5EF4-FFF2-40B4-BE49-F238E27FC236}">
                <a16:creationId xmlns:a16="http://schemas.microsoft.com/office/drawing/2014/main" id="{BA3B83A7-4764-4680-9EB9-A54E66216424}"/>
              </a:ext>
            </a:extLst>
          </p:cNvPr>
          <p:cNvSpPr txBox="1"/>
          <p:nvPr/>
        </p:nvSpPr>
        <p:spPr>
          <a:xfrm>
            <a:off x="486560" y="1720840"/>
            <a:ext cx="7894041" cy="3416320"/>
          </a:xfrm>
          <a:prstGeom prst="rect">
            <a:avLst/>
          </a:prstGeom>
          <a:noFill/>
        </p:spPr>
        <p:txBody>
          <a:bodyPr wrap="square">
            <a:spAutoFit/>
          </a:bodyPr>
          <a:lstStyle/>
          <a:p>
            <a:r>
              <a:rPr lang="en-US" sz="2400" b="0" i="0" dirty="0">
                <a:solidFill>
                  <a:srgbClr val="222222"/>
                </a:solidFill>
                <a:effectLst/>
                <a:latin typeface="Georgia" panose="02040502050405020303" pitchFamily="18" charset="0"/>
              </a:rPr>
              <a:t>The path of the economy will depend significantly on the course of the virus.</a:t>
            </a:r>
            <a:br>
              <a:rPr lang="en-US" sz="2400" b="0" i="0" dirty="0">
                <a:solidFill>
                  <a:srgbClr val="222222"/>
                </a:solidFill>
                <a:effectLst/>
                <a:latin typeface="Georgia" panose="02040502050405020303" pitchFamily="18" charset="0"/>
              </a:rPr>
            </a:br>
            <a:endParaRPr lang="en-US" sz="2400" b="0" i="0" dirty="0">
              <a:solidFill>
                <a:srgbClr val="222222"/>
              </a:solidFill>
              <a:effectLst/>
              <a:latin typeface="Georgia" panose="02040502050405020303" pitchFamily="18" charset="0"/>
            </a:endParaRPr>
          </a:p>
          <a:p>
            <a:r>
              <a:rPr lang="en-US" sz="2400" b="0" i="0" dirty="0">
                <a:solidFill>
                  <a:srgbClr val="222222"/>
                </a:solidFill>
                <a:effectLst/>
                <a:latin typeface="Georgia" panose="02040502050405020303" pitchFamily="18" charset="0"/>
              </a:rPr>
              <a:t>The ongoing public health crisis will weigh heavily on economic activity, employment, and inflation in the near term,</a:t>
            </a:r>
            <a:br>
              <a:rPr lang="en-US" sz="2400" b="0" i="0" dirty="0">
                <a:solidFill>
                  <a:srgbClr val="222222"/>
                </a:solidFill>
                <a:effectLst/>
                <a:latin typeface="Georgia" panose="02040502050405020303" pitchFamily="18" charset="0"/>
              </a:rPr>
            </a:br>
            <a:br>
              <a:rPr lang="en-US" sz="2400" b="0" i="0" dirty="0">
                <a:solidFill>
                  <a:srgbClr val="222222"/>
                </a:solidFill>
                <a:effectLst/>
                <a:latin typeface="Georgia" panose="02040502050405020303" pitchFamily="18" charset="0"/>
              </a:rPr>
            </a:br>
            <a:r>
              <a:rPr lang="en-US" sz="2400" b="0" i="0" dirty="0">
                <a:solidFill>
                  <a:srgbClr val="222222"/>
                </a:solidFill>
                <a:effectLst/>
                <a:latin typeface="Georgia" panose="02040502050405020303" pitchFamily="18" charset="0"/>
              </a:rPr>
              <a:t>and [it] poses </a:t>
            </a:r>
            <a:r>
              <a:rPr lang="en-US" sz="2400" b="1" i="0" dirty="0">
                <a:solidFill>
                  <a:srgbClr val="222222"/>
                </a:solidFill>
                <a:effectLst/>
                <a:latin typeface="Georgia" panose="02040502050405020303" pitchFamily="18" charset="0"/>
              </a:rPr>
              <a:t>considerable risks to the economic outlook over the medium term</a:t>
            </a:r>
            <a:r>
              <a:rPr lang="en-US" sz="2400" b="0" i="0" dirty="0">
                <a:solidFill>
                  <a:srgbClr val="222222"/>
                </a:solidFill>
                <a:effectLst/>
                <a:latin typeface="Georgia" panose="02040502050405020303" pitchFamily="18" charset="0"/>
              </a:rPr>
              <a:t>. </a:t>
            </a:r>
            <a:endParaRPr lang="en-US" sz="2400" dirty="0"/>
          </a:p>
        </p:txBody>
      </p:sp>
    </p:spTree>
    <p:extLst>
      <p:ext uri="{BB962C8B-B14F-4D97-AF65-F5344CB8AC3E}">
        <p14:creationId xmlns:p14="http://schemas.microsoft.com/office/powerpoint/2010/main" val="3172294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nvGraphicFramePr>
        <p:xfrm>
          <a:off x="213459" y="1706554"/>
          <a:ext cx="8350250" cy="4064973"/>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2002-2020:Q2</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580290" y="5427921"/>
            <a:ext cx="8074105"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if Rates Rise in the Next Few Years, Portfolio Yields Are Unlikely to Rise Quickly Since Low Yields of Recent Years Are “Baked In” to Future Returns.</a:t>
            </a:r>
          </a:p>
        </p:txBody>
      </p:sp>
      <p:sp>
        <p:nvSpPr>
          <p:cNvPr id="6" name="Text Placeholder 4"/>
          <p:cNvSpPr txBox="1">
            <a:spLocks/>
          </p:cNvSpPr>
          <p:nvPr/>
        </p:nvSpPr>
        <p:spPr bwMode="gray">
          <a:xfrm>
            <a:off x="3291230" y="1294070"/>
            <a:ext cx="5272479"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P/C Carrier Yields Have Been Falling for Over a Decade, Reflecting the Long Downtrend in Prevailing Interest Rates. </a:t>
            </a:r>
          </a:p>
        </p:txBody>
      </p:sp>
    </p:spTree>
    <p:extLst>
      <p:ext uri="{BB962C8B-B14F-4D97-AF65-F5344CB8AC3E}">
        <p14:creationId xmlns:p14="http://schemas.microsoft.com/office/powerpoint/2010/main" val="4645708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140313"/>
            <a:ext cx="7511562" cy="860425"/>
          </a:xfrm>
        </p:spPr>
        <p:txBody>
          <a:bodyPr/>
          <a:lstStyle/>
          <a:p>
            <a:r>
              <a:rPr lang="en-US" dirty="0"/>
              <a:t>August 2020: Quarterly Yield Forecasts</a:t>
            </a:r>
            <a:br>
              <a:rPr lang="en-US" dirty="0"/>
            </a:br>
            <a:r>
              <a:rPr lang="en-US" dirty="0"/>
              <a:t>for 10-Year US Treasury Bonds in 2020-21</a:t>
            </a:r>
          </a:p>
        </p:txBody>
      </p:sp>
      <p:graphicFrame>
        <p:nvGraphicFramePr>
          <p:cNvPr id="10" name="Chart Placeholder 9"/>
          <p:cNvGraphicFramePr>
            <a:graphicFrameLocks noGrp="1"/>
          </p:cNvGraphicFramePr>
          <p:nvPr>
            <p:ph type="chart" idx="1"/>
            <p:extLst>
              <p:ext uri="{D42A27DB-BD31-4B8C-83A1-F6EECF244321}">
                <p14:modId xmlns:p14="http://schemas.microsoft.com/office/powerpoint/2010/main" val="2650766508"/>
              </p:ext>
            </p:extLst>
          </p:nvPr>
        </p:nvGraphicFramePr>
        <p:xfrm>
          <a:off x="495300" y="1145408"/>
          <a:ext cx="8153400" cy="4652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pPr>
                <a:defRPr/>
              </a:pPr>
              <a:t>31</a:t>
            </a:fld>
            <a:endParaRPr lang="en-US" dirty="0"/>
          </a:p>
        </p:txBody>
      </p:sp>
      <p:sp>
        <p:nvSpPr>
          <p:cNvPr id="11" name="Text Box 12"/>
          <p:cNvSpPr txBox="1">
            <a:spLocks noChangeArrowheads="1"/>
          </p:cNvSpPr>
          <p:nvPr/>
        </p:nvSpPr>
        <p:spPr bwMode="auto">
          <a:xfrm>
            <a:off x="120894" y="1215791"/>
            <a:ext cx="1519894" cy="307777"/>
          </a:xfrm>
          <a:prstGeom prst="rect">
            <a:avLst/>
          </a:prstGeom>
          <a:noFill/>
          <a:ln w="9525">
            <a:noFill/>
            <a:miter lim="800000"/>
            <a:headEnd/>
            <a:tailEnd/>
          </a:ln>
        </p:spPr>
        <p:txBody>
          <a:bodyPr wrap="square">
            <a:spAutoFit/>
          </a:bodyPr>
          <a:lstStyle/>
          <a:p>
            <a:pPr algn="ctr">
              <a:spcBef>
                <a:spcPct val="50000"/>
              </a:spcBef>
            </a:pPr>
            <a:r>
              <a:rPr lang="en-US" sz="1400" dirty="0"/>
              <a:t>Yield (%)</a:t>
            </a:r>
          </a:p>
        </p:txBody>
      </p:sp>
      <p:sp>
        <p:nvSpPr>
          <p:cNvPr id="12" name="Rectangle 5"/>
          <p:cNvSpPr>
            <a:spLocks noChangeArrowheads="1"/>
          </p:cNvSpPr>
          <p:nvPr/>
        </p:nvSpPr>
        <p:spPr bwMode="blackWhite">
          <a:xfrm>
            <a:off x="958362" y="5817996"/>
            <a:ext cx="7804638" cy="6129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b="1" dirty="0">
                <a:solidFill>
                  <a:schemeClr val="bg1"/>
                </a:solidFill>
              </a:rPr>
              <a:t>The forecasts in the Blue Chip </a:t>
            </a:r>
            <a:r>
              <a:rPr lang="en-US" b="1">
                <a:solidFill>
                  <a:schemeClr val="bg1"/>
                </a:solidFill>
              </a:rPr>
              <a:t>survey see </a:t>
            </a:r>
            <a:r>
              <a:rPr lang="en-US" b="1" dirty="0">
                <a:solidFill>
                  <a:schemeClr val="bg1"/>
                </a:solidFill>
              </a:rPr>
              <a:t>a common direction for the yield of 10-year T-bonds in 2021 but not much relief.</a:t>
            </a:r>
          </a:p>
        </p:txBody>
      </p:sp>
      <p:sp>
        <p:nvSpPr>
          <p:cNvPr id="13" name="Rectangle 5"/>
          <p:cNvSpPr>
            <a:spLocks noChangeArrowheads="1"/>
          </p:cNvSpPr>
          <p:nvPr/>
        </p:nvSpPr>
        <p:spPr bwMode="auto">
          <a:xfrm>
            <a:off x="685800" y="6575615"/>
            <a:ext cx="579413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(9/20); Insurance Information Institute </a:t>
            </a:r>
          </a:p>
        </p:txBody>
      </p:sp>
    </p:spTree>
    <p:extLst>
      <p:ext uri="{BB962C8B-B14F-4D97-AF65-F5344CB8AC3E}">
        <p14:creationId xmlns:p14="http://schemas.microsoft.com/office/powerpoint/2010/main" val="3417707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defTabSz="114300">
              <a:lnSpc>
                <a:spcPct val="95000"/>
              </a:lnSpc>
              <a:spcBef>
                <a:spcPct val="25000"/>
              </a:spcBef>
            </a:pPr>
            <a:r>
              <a:rPr lang="en-US" dirty="0">
                <a:solidFill>
                  <a:srgbClr val="FFFFFF"/>
                </a:solidFill>
              </a:rPr>
              <a:t>P/C Insurance Industry:</a:t>
            </a:r>
            <a:br>
              <a:rPr lang="en-US" dirty="0">
                <a:solidFill>
                  <a:srgbClr val="FFFFFF"/>
                </a:solidFill>
              </a:rPr>
            </a:br>
            <a:r>
              <a:rPr lang="en-US" i="1" dirty="0">
                <a:solidFill>
                  <a:srgbClr val="FFFFFF"/>
                </a:solidFill>
              </a:rPr>
              <a:t>Financial Update</a:t>
            </a:r>
            <a:br>
              <a:rPr lang="en-US" i="1" dirty="0">
                <a:solidFill>
                  <a:srgbClr val="FFFFFF"/>
                </a:solidFill>
              </a:rPr>
            </a:br>
            <a:endParaRPr lang="en-US" i="1" dirty="0">
              <a:solidFill>
                <a:srgbClr val="FFFFFF"/>
              </a:solidFill>
            </a:endParaRPr>
          </a:p>
        </p:txBody>
      </p:sp>
      <p:sp>
        <p:nvSpPr>
          <p:cNvPr id="3" name="Title 3"/>
          <p:cNvSpPr txBox="1">
            <a:spLocks/>
          </p:cNvSpPr>
          <p:nvPr/>
        </p:nvSpPr>
        <p:spPr bwMode="gray">
          <a:xfrm>
            <a:off x="718257" y="3038127"/>
            <a:ext cx="7772400" cy="1002245"/>
          </a:xfrm>
          <a:prstGeom prst="rect">
            <a:avLst/>
          </a:prstGeom>
        </p:spPr>
        <p:txBody>
          <a:bodyPr vert="horz" lIns="0" tIns="0" rIns="0" bIns="0" rtlCol="0" anchor="b" anchorCtr="0">
            <a:noAutofit/>
          </a:bodyPr>
          <a:lstStyle>
            <a:lvl1pPr algn="l" defTabSz="914400" rtl="0" eaLnBrk="1" latinLnBrk="0" hangingPunct="1">
              <a:lnSpc>
                <a:spcPct val="90000"/>
              </a:lnSpc>
              <a:spcBef>
                <a:spcPts val="0"/>
              </a:spcBef>
              <a:buNone/>
              <a:defRPr sz="3600" b="0" kern="1200">
                <a:solidFill>
                  <a:schemeClr val="bg1"/>
                </a:solidFill>
                <a:latin typeface="+mj-lt"/>
                <a:ea typeface="+mj-ea"/>
                <a:cs typeface="+mj-cs"/>
              </a:defRPr>
            </a:lvl1pPr>
          </a:lstStyle>
          <a:p>
            <a:pPr defTabSz="114300">
              <a:lnSpc>
                <a:spcPct val="95000"/>
              </a:lnSpc>
              <a:spcBef>
                <a:spcPct val="25000"/>
              </a:spcBef>
            </a:pPr>
            <a:r>
              <a:rPr lang="en-US" sz="2400" i="1" dirty="0">
                <a:solidFill>
                  <a:srgbClr val="FFFFFF"/>
                </a:solidFill>
              </a:rPr>
              <a:t>It’s Hard to Know Where We Stand </a:t>
            </a:r>
            <a:br>
              <a:rPr lang="en-US" sz="2400" i="1" dirty="0">
                <a:solidFill>
                  <a:srgbClr val="FFFFFF"/>
                </a:solidFill>
              </a:rPr>
            </a:br>
            <a:r>
              <a:rPr lang="en-US" sz="2400" i="1" dirty="0">
                <a:solidFill>
                  <a:srgbClr val="FFFFFF"/>
                </a:solidFill>
              </a:rPr>
              <a:t>or Where We’re Going</a:t>
            </a:r>
          </a:p>
        </p:txBody>
      </p:sp>
    </p:spTree>
    <p:extLst>
      <p:ext uri="{BB962C8B-B14F-4D97-AF65-F5344CB8AC3E}">
        <p14:creationId xmlns:p14="http://schemas.microsoft.com/office/powerpoint/2010/main" val="131814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651888" y="233058"/>
            <a:ext cx="7811628" cy="950976"/>
          </a:xfrm>
        </p:spPr>
        <p:txBody>
          <a:bodyPr/>
          <a:lstStyle/>
          <a:p>
            <a:r>
              <a:rPr lang="en-US" altLang="en-US" dirty="0"/>
              <a:t>Net Written Premium Growth (All P/C Lines): </a:t>
            </a:r>
            <a:br>
              <a:rPr lang="en-US" altLang="en-US" dirty="0"/>
            </a:br>
            <a:r>
              <a:rPr lang="en-US" altLang="en-US" dirty="0"/>
              <a:t>Annual Change, 2008-2019</a:t>
            </a:r>
          </a:p>
        </p:txBody>
      </p:sp>
      <p:sp>
        <p:nvSpPr>
          <p:cNvPr id="6" name="Text Placeholder 5"/>
          <p:cNvSpPr>
            <a:spLocks noGrp="1"/>
          </p:cNvSpPr>
          <p:nvPr>
            <p:ph type="body" sz="quarter" idx="16"/>
          </p:nvPr>
        </p:nvSpPr>
        <p:spPr/>
        <p:txBody>
          <a:bodyPr/>
          <a:lstStyle/>
          <a:p>
            <a:endParaRPr lang="en-US" dirty="0"/>
          </a:p>
          <a:p>
            <a:r>
              <a:rPr lang="en-US" sz="1100" dirty="0"/>
              <a:t>Sources:  A.M. Best (2007-2013), ISO (2014-19).</a:t>
            </a:r>
          </a:p>
        </p:txBody>
      </p:sp>
      <p:graphicFrame>
        <p:nvGraphicFramePr>
          <p:cNvPr id="23" name="Object 2"/>
          <p:cNvGraphicFramePr>
            <a:graphicFrameLocks noChangeAspect="1"/>
          </p:cNvGraphicFramePr>
          <p:nvPr/>
        </p:nvGraphicFramePr>
        <p:xfrm>
          <a:off x="314486" y="1442961"/>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651888" y="5733785"/>
            <a:ext cx="8162928" cy="56099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Net Written Premiums rose more in 2018 than in any year in the prior decade.</a:t>
            </a:r>
            <a:br>
              <a:rPr lang="en-US" sz="1600" b="1" dirty="0">
                <a:solidFill>
                  <a:schemeClr val="bg1"/>
                </a:solidFill>
                <a:cs typeface="Arial" charset="0"/>
              </a:rPr>
            </a:br>
            <a:r>
              <a:rPr lang="en-US" sz="1600" b="1" dirty="0">
                <a:solidFill>
                  <a:schemeClr val="bg1"/>
                </a:solidFill>
                <a:cs typeface="Arial" charset="0"/>
              </a:rPr>
              <a:t>The spike was due largely to reinsurance changes driven by tax reform.</a:t>
            </a:r>
          </a:p>
        </p:txBody>
      </p:sp>
    </p:spTree>
    <p:custDataLst>
      <p:tags r:id="rId1"/>
    </p:custDataLst>
    <p:extLst>
      <p:ext uri="{BB962C8B-B14F-4D97-AF65-F5344CB8AC3E}">
        <p14:creationId xmlns:p14="http://schemas.microsoft.com/office/powerpoint/2010/main" val="120953988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803631" y="307915"/>
            <a:ext cx="5906528" cy="663635"/>
          </a:xfrm>
        </p:spPr>
        <p:txBody>
          <a:bodyPr/>
          <a:lstStyle/>
          <a:p>
            <a:br>
              <a:rPr lang="en-US" dirty="0"/>
            </a:br>
            <a:br>
              <a:rPr lang="en-US" dirty="0"/>
            </a:br>
            <a:br>
              <a:rPr lang="en-US" dirty="0"/>
            </a:br>
            <a:br>
              <a:rPr lang="en-US" dirty="0"/>
            </a:br>
            <a:br>
              <a:rPr lang="en-US" dirty="0"/>
            </a:br>
            <a:br>
              <a:rPr lang="en-US" dirty="0"/>
            </a:br>
            <a:r>
              <a:rPr lang="en-US" dirty="0"/>
              <a:t>U.S. Inflation-Adjusted Insured Cat Losses</a:t>
            </a:r>
          </a:p>
        </p:txBody>
      </p:sp>
      <p:sp>
        <p:nvSpPr>
          <p:cNvPr id="6" name="Text Placeholder 5"/>
          <p:cNvSpPr>
            <a:spLocks noGrp="1"/>
          </p:cNvSpPr>
          <p:nvPr>
            <p:ph type="body" sz="quarter" idx="16"/>
          </p:nvPr>
        </p:nvSpPr>
        <p:spPr>
          <a:xfrm>
            <a:off x="1133856" y="5974257"/>
            <a:ext cx="7680960" cy="813816"/>
          </a:xfrm>
        </p:spPr>
        <p:txBody>
          <a:bodyPr/>
          <a:lstStyle/>
          <a:p>
            <a:endParaRPr lang="en-US" sz="1100" dirty="0"/>
          </a:p>
          <a:p>
            <a:endParaRPr lang="en-US" sz="1100" dirty="0"/>
          </a:p>
          <a:p>
            <a:endParaRPr lang="en-US" sz="1100" dirty="0"/>
          </a:p>
          <a:p>
            <a:endParaRPr lang="en-US" sz="1100" dirty="0"/>
          </a:p>
          <a:p>
            <a:endParaRPr lang="en-US" sz="1100" dirty="0"/>
          </a:p>
          <a:p>
            <a:r>
              <a:rPr lang="en-US" sz="1100" dirty="0"/>
              <a:t>*2020: Aon estimate through April. </a:t>
            </a:r>
            <a:br>
              <a:rPr lang="en-US" sz="1100" dirty="0"/>
            </a:br>
            <a:r>
              <a:rPr lang="en-US" sz="1100" dirty="0"/>
              <a:t>2010s is average of 2010 to 2019. All losses are Direct.</a:t>
            </a:r>
          </a:p>
          <a:p>
            <a:r>
              <a:rPr lang="en-US" sz="1100" dirty="0"/>
              <a:t>Sources: Property Claims Service, a Verisk Analytics business; Aon; Insurance Information Institute</a:t>
            </a:r>
            <a:r>
              <a:rPr lang="en-US" sz="900" dirty="0"/>
              <a:t>.</a:t>
            </a:r>
          </a:p>
          <a:p>
            <a:endParaRPr lang="en-US" sz="900" dirty="0"/>
          </a:p>
        </p:txBody>
      </p:sp>
      <p:graphicFrame>
        <p:nvGraphicFramePr>
          <p:cNvPr id="22" name="Chart 21"/>
          <p:cNvGraphicFramePr/>
          <p:nvPr/>
        </p:nvGraphicFramePr>
        <p:xfrm>
          <a:off x="292100" y="943079"/>
          <a:ext cx="8559800"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478971" y="5151297"/>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latin typeface="Arial" panose="020B0604020202020204" pitchFamily="34" charset="0"/>
              </a:rPr>
              <a:t>2019 – 11</a:t>
            </a:r>
            <a:r>
              <a:rPr lang="en-US" baseline="30000" dirty="0">
                <a:latin typeface="Arial" panose="020B0604020202020204" pitchFamily="34" charset="0"/>
              </a:rPr>
              <a:t>th</a:t>
            </a:r>
            <a:r>
              <a:rPr lang="en-US" dirty="0">
                <a:latin typeface="Arial" panose="020B0604020202020204" pitchFamily="34" charset="0"/>
              </a:rPr>
              <a:t> worst year for U.S. Insured Catastrophe Losses.  Average Insured Loss per Year for 1980-2019 is $20.1B.</a:t>
            </a:r>
          </a:p>
        </p:txBody>
      </p:sp>
      <p:grpSp>
        <p:nvGrpSpPr>
          <p:cNvPr id="7" name="Group 6"/>
          <p:cNvGrpSpPr/>
          <p:nvPr/>
        </p:nvGrpSpPr>
        <p:grpSpPr bwMode="gray">
          <a:xfrm>
            <a:off x="7455596" y="148252"/>
            <a:ext cx="1359220" cy="794827"/>
            <a:chOff x="3279159" y="894181"/>
            <a:chExt cx="1359220" cy="794827"/>
          </a:xfrm>
        </p:grpSpPr>
        <p:sp>
          <p:nvSpPr>
            <p:cNvPr id="8" name="AutoShape 4"/>
            <p:cNvSpPr>
              <a:spLocks noChangeArrowheads="1"/>
            </p:cNvSpPr>
            <p:nvPr/>
          </p:nvSpPr>
          <p:spPr bwMode="gray">
            <a:xfrm>
              <a:off x="3279159" y="894181"/>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00916"/>
            </a:xfrm>
            <a:prstGeom prst="straightConnector1">
              <a:avLst/>
            </a:prstGeom>
            <a:noFill/>
            <a:ln w="25400">
              <a:solidFill>
                <a:schemeClr val="accent1"/>
              </a:solidFill>
              <a:round/>
              <a:headEnd/>
              <a:tailEnd type="oval" w="med" len="med"/>
            </a:ln>
            <a:effectLst/>
          </p:spPr>
        </p:cxnSp>
      </p:grpSp>
    </p:spTree>
    <p:extLst>
      <p:ext uri="{BB962C8B-B14F-4D97-AF65-F5344CB8AC3E}">
        <p14:creationId xmlns:p14="http://schemas.microsoft.com/office/powerpoint/2010/main" val="951902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645669" y="232924"/>
            <a:ext cx="5333012" cy="950976"/>
          </a:xfrm>
        </p:spPr>
        <p:txBody>
          <a:bodyPr/>
          <a:lstStyle/>
          <a:p>
            <a:r>
              <a:rPr lang="en-US" dirty="0"/>
              <a:t>P/C Insurance Industry </a:t>
            </a:r>
            <a:br>
              <a:rPr lang="en-US" dirty="0"/>
            </a:br>
            <a:r>
              <a:rPr lang="en-US" dirty="0"/>
              <a:t>Combined Ratio, 2000-2018*</a:t>
            </a:r>
          </a:p>
        </p:txBody>
      </p:sp>
      <p:sp>
        <p:nvSpPr>
          <p:cNvPr id="8" name="Text Placeholder 7"/>
          <p:cNvSpPr>
            <a:spLocks noGrp="1"/>
          </p:cNvSpPr>
          <p:nvPr>
            <p:ph type="body" sz="quarter" idx="16"/>
          </p:nvPr>
        </p:nvSpPr>
        <p:spPr>
          <a:xfrm>
            <a:off x="896815" y="6154404"/>
            <a:ext cx="7918001" cy="555394"/>
          </a:xfrm>
        </p:spPr>
        <p:txBody>
          <a:bodyPr/>
          <a:lstStyle/>
          <a:p>
            <a:pPr>
              <a:lnSpc>
                <a:spcPct val="85000"/>
              </a:lnSpc>
              <a:spcBef>
                <a:spcPts val="330"/>
              </a:spcBef>
            </a:pPr>
            <a:r>
              <a:rPr lang="en-US" sz="1100" dirty="0"/>
              <a:t>*Excludes Mortgage &amp; Financial Guaranty insurers 2008-2014.</a:t>
            </a:r>
            <a:br>
              <a:rPr lang="en-US" sz="1100" dirty="0"/>
            </a:br>
            <a:r>
              <a:rPr lang="en-US" sz="1100" dirty="0"/>
              <a:t>Including M&amp;FG, 2008=105.1, 2009=100.7, 2010=102.4, 2011=108.1; 2012:=103.2; 2013: = 96.1; 2014: = 97.0.                              </a:t>
            </a:r>
          </a:p>
          <a:p>
            <a:pPr>
              <a:lnSpc>
                <a:spcPct val="85000"/>
              </a:lnSpc>
              <a:spcBef>
                <a:spcPts val="330"/>
              </a:spcBef>
            </a:pPr>
            <a:r>
              <a:rPr lang="en-US" sz="1100" dirty="0"/>
              <a:t>Sources: A.M. Best; ISO, a Verisk Analytics® business; NAIC data from S&amp;P Global Intelligence; I.I.I.</a:t>
            </a:r>
          </a:p>
        </p:txBody>
      </p:sp>
      <p:graphicFrame>
        <p:nvGraphicFramePr>
          <p:cNvPr id="25" name="Object 4"/>
          <p:cNvGraphicFramePr>
            <a:graphicFrameLocks noChangeAspect="1"/>
          </p:cNvGraphicFramePr>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Group 28"/>
          <p:cNvGrpSpPr/>
          <p:nvPr/>
        </p:nvGrpSpPr>
        <p:grpSpPr>
          <a:xfrm>
            <a:off x="1110038" y="1357877"/>
            <a:ext cx="1408310" cy="3246044"/>
            <a:chOff x="1461123" y="3177857"/>
            <a:chExt cx="1408310" cy="3246044"/>
          </a:xfrm>
        </p:grpSpPr>
        <p:sp>
          <p:nvSpPr>
            <p:cNvPr id="30" name="AutoShape 5"/>
            <p:cNvSpPr>
              <a:spLocks noChangeArrowheads="1"/>
            </p:cNvSpPr>
            <p:nvPr/>
          </p:nvSpPr>
          <p:spPr bwMode="gray">
            <a:xfrm>
              <a:off x="1461123" y="3177857"/>
              <a:ext cx="1408310" cy="950976"/>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Heavy Use of Reinsurance Lowered Net Losses</a:t>
              </a:r>
            </a:p>
          </p:txBody>
        </p:sp>
        <p:cxnSp>
          <p:nvCxnSpPr>
            <p:cNvPr id="31" name="Straight Arrow Connector 30"/>
            <p:cNvCxnSpPr/>
            <p:nvPr/>
          </p:nvCxnSpPr>
          <p:spPr bwMode="gray">
            <a:xfrm>
              <a:off x="2631866" y="4157219"/>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142568" y="1941718"/>
            <a:ext cx="1820230" cy="1858495"/>
            <a:chOff x="5287176" y="1621046"/>
            <a:chExt cx="1820230" cy="1858495"/>
          </a:xfrm>
        </p:grpSpPr>
        <p:sp>
          <p:nvSpPr>
            <p:cNvPr id="39" name="PPTShape_1"/>
            <p:cNvSpPr>
              <a:spLocks noChangeArrowheads="1"/>
            </p:cNvSpPr>
            <p:nvPr/>
          </p:nvSpPr>
          <p:spPr bwMode="gray">
            <a:xfrm>
              <a:off x="5287176" y="1621046"/>
              <a:ext cx="1820230" cy="839974"/>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400" b="1" dirty="0">
                  <a:solidFill>
                    <a:schemeClr val="bg1"/>
                  </a:solidFill>
                  <a:cs typeface="Arial" charset="0"/>
                </a:rPr>
                <a:t>Higher CAT Losses, Shrinking Reserve Releases, Toll of Soft Market</a:t>
              </a:r>
            </a:p>
          </p:txBody>
        </p:sp>
        <p:cxnSp>
          <p:nvCxnSpPr>
            <p:cNvPr id="40" name="Straight Arrow Connector 39"/>
            <p:cNvCxnSpPr>
              <a:cxnSpLocks/>
            </p:cNvCxnSpPr>
            <p:nvPr/>
          </p:nvCxnSpPr>
          <p:spPr bwMode="gray">
            <a:xfrm>
              <a:off x="6175401" y="2471433"/>
              <a:ext cx="0" cy="1008108"/>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3411" y="3263889"/>
            <a:ext cx="717052" cy="817928"/>
            <a:chOff x="6616143" y="3296872"/>
            <a:chExt cx="717052" cy="817928"/>
          </a:xfrm>
        </p:grpSpPr>
        <p:sp>
          <p:nvSpPr>
            <p:cNvPr id="42" name="PPTShape_3"/>
            <p:cNvSpPr>
              <a:spLocks noChangeArrowheads="1"/>
            </p:cNvSpPr>
            <p:nvPr/>
          </p:nvSpPr>
          <p:spPr bwMode="gray">
            <a:xfrm>
              <a:off x="6616143" y="3296872"/>
              <a:ext cx="717052" cy="370519"/>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400" b="1" dirty="0">
                  <a:solidFill>
                    <a:schemeClr val="bg1"/>
                  </a:solidFill>
                  <a:cs typeface="Arial" charset="0"/>
                </a:rPr>
                <a:t>Sandy</a:t>
              </a:r>
            </a:p>
          </p:txBody>
        </p:sp>
        <p:cxnSp>
          <p:nvCxnSpPr>
            <p:cNvPr id="43" name="Straight Arrow Connector 42"/>
            <p:cNvCxnSpPr/>
            <p:nvPr/>
          </p:nvCxnSpPr>
          <p:spPr bwMode="gray">
            <a:xfrm>
              <a:off x="6816964" y="3629891"/>
              <a:ext cx="0" cy="484909"/>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421569" y="1171335"/>
            <a:ext cx="1956596" cy="3339367"/>
            <a:chOff x="415109" y="2782000"/>
            <a:chExt cx="1956596" cy="3339367"/>
          </a:xfrm>
        </p:grpSpPr>
        <p:sp>
          <p:nvSpPr>
            <p:cNvPr id="56" name="AutoShape 7"/>
            <p:cNvSpPr>
              <a:spLocks noChangeArrowheads="1"/>
            </p:cNvSpPr>
            <p:nvPr/>
          </p:nvSpPr>
          <p:spPr bwMode="gray">
            <a:xfrm>
              <a:off x="415109" y="2782000"/>
              <a:ext cx="1956596" cy="770383"/>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3 Consecutive Years of U/W Profits; 1</a:t>
              </a:r>
              <a:r>
                <a:rPr lang="en-US" sz="1400" b="1" baseline="30000" dirty="0">
                  <a:solidFill>
                    <a:schemeClr val="bg1"/>
                  </a:solidFill>
                  <a:cs typeface="Arial" charset="0"/>
                </a:rPr>
                <a:t>st</a:t>
              </a:r>
              <a:r>
                <a:rPr lang="en-US" sz="1400" b="1" dirty="0">
                  <a:solidFill>
                    <a:schemeClr val="bg1"/>
                  </a:solidFill>
                  <a:cs typeface="Arial" charset="0"/>
                </a:rPr>
                <a:t> time since 1971-73</a:t>
              </a:r>
            </a:p>
          </p:txBody>
        </p:sp>
        <p:cxnSp>
          <p:nvCxnSpPr>
            <p:cNvPr id="57" name="Straight Arrow Connector 56"/>
            <p:cNvCxnSpPr>
              <a:cxnSpLocks/>
            </p:cNvCxnSpPr>
            <p:nvPr/>
          </p:nvCxnSpPr>
          <p:spPr bwMode="gray">
            <a:xfrm>
              <a:off x="1611889" y="3566905"/>
              <a:ext cx="4008" cy="2554462"/>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3" name="Rectangle 7"/>
          <p:cNvSpPr>
            <a:spLocks noChangeArrowheads="1"/>
          </p:cNvSpPr>
          <p:nvPr/>
        </p:nvSpPr>
        <p:spPr bwMode="grayWhite">
          <a:xfrm>
            <a:off x="5541937" y="4365350"/>
            <a:ext cx="1172768"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grpSp>
        <p:nvGrpSpPr>
          <p:cNvPr id="24" name="Group 23"/>
          <p:cNvGrpSpPr/>
          <p:nvPr/>
        </p:nvGrpSpPr>
        <p:grpSpPr>
          <a:xfrm>
            <a:off x="6714705" y="1954846"/>
            <a:ext cx="1222267" cy="2083356"/>
            <a:chOff x="567205" y="1661025"/>
            <a:chExt cx="1222267" cy="3046775"/>
          </a:xfrm>
        </p:grpSpPr>
        <p:sp>
          <p:nvSpPr>
            <p:cNvPr id="35" name="AutoShape 7"/>
            <p:cNvSpPr>
              <a:spLocks noChangeArrowheads="1"/>
            </p:cNvSpPr>
            <p:nvPr/>
          </p:nvSpPr>
          <p:spPr bwMode="gray">
            <a:xfrm>
              <a:off x="567205" y="1661025"/>
              <a:ext cx="1222267" cy="1209210"/>
            </a:xfrm>
            <a:prstGeom prst="rect">
              <a:avLst/>
            </a:prstGeom>
            <a:solidFill>
              <a:srgbClr val="7030A0"/>
            </a:solidFill>
            <a:ln w="28575" algn="ctr">
              <a:solidFill>
                <a:srgbClr val="7030A0"/>
              </a:solid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2nd worst combined ratio since 2002</a:t>
              </a:r>
            </a:p>
          </p:txBody>
        </p:sp>
        <p:cxnSp>
          <p:nvCxnSpPr>
            <p:cNvPr id="36" name="Straight Arrow Connector 35"/>
            <p:cNvCxnSpPr>
              <a:cxnSpLocks/>
            </p:cNvCxnSpPr>
            <p:nvPr/>
          </p:nvCxnSpPr>
          <p:spPr bwMode="gray">
            <a:xfrm>
              <a:off x="1122684" y="2885463"/>
              <a:ext cx="0" cy="1822337"/>
            </a:xfrm>
            <a:prstGeom prst="straightConnector1">
              <a:avLst/>
            </a:prstGeom>
            <a:ln w="28575">
              <a:solidFill>
                <a:srgbClr val="7030A0"/>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2957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barn(in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nvGraphicFramePr>
        <p:xfrm>
          <a:off x="314779" y="869431"/>
          <a:ext cx="8350250" cy="4680356"/>
        </p:xfrm>
        <a:graphic>
          <a:graphicData uri="http://schemas.openxmlformats.org/drawingml/2006/chart">
            <c:chart xmlns:c="http://schemas.openxmlformats.org/drawingml/2006/chart" xmlns:r="http://schemas.openxmlformats.org/officeDocument/2006/relationships" r:id="rId3"/>
          </a:graphicData>
        </a:graphic>
      </p:graphicFrame>
      <p:sp>
        <p:nvSpPr>
          <p:cNvPr id="11270" name="Rectangle 3"/>
          <p:cNvSpPr>
            <a:spLocks noGrp="1" noChangeArrowheads="1"/>
          </p:cNvSpPr>
          <p:nvPr>
            <p:ph type="title"/>
          </p:nvPr>
        </p:nvSpPr>
        <p:spPr/>
        <p:txBody>
          <a:bodyPr/>
          <a:lstStyle/>
          <a:p>
            <a:r>
              <a:rPr lang="en-US" dirty="0"/>
              <a:t>Net Underwriting Gains and Losses, 1</a:t>
            </a:r>
            <a:r>
              <a:rPr lang="en-US" baseline="30000" dirty="0"/>
              <a:t>st</a:t>
            </a:r>
            <a:r>
              <a:rPr lang="en-US" dirty="0"/>
              <a:t> Quarters</a:t>
            </a:r>
            <a:br>
              <a:rPr lang="en-US" dirty="0"/>
            </a:br>
            <a:endParaRPr lang="en-US" dirty="0"/>
          </a:p>
        </p:txBody>
      </p:sp>
      <p:sp>
        <p:nvSpPr>
          <p:cNvPr id="3" name="Text Placeholder 2"/>
          <p:cNvSpPr>
            <a:spLocks noGrp="1"/>
          </p:cNvSpPr>
          <p:nvPr>
            <p:ph type="body" sz="quarter" idx="16"/>
          </p:nvPr>
        </p:nvSpPr>
        <p:spPr>
          <a:xfrm>
            <a:off x="923109" y="6186892"/>
            <a:ext cx="8079677" cy="415018"/>
          </a:xfrm>
        </p:spPr>
        <p:txBody>
          <a:bodyPr/>
          <a:lstStyle/>
          <a:p>
            <a:r>
              <a:rPr lang="fr-FR" sz="1100" dirty="0"/>
              <a:t>Sources: NAIC data, sourced from S&amp;P Global Market Intelligence, ISO/PCI. 2019</a:t>
            </a:r>
          </a:p>
        </p:txBody>
      </p:sp>
    </p:spTree>
    <p:extLst>
      <p:ext uri="{BB962C8B-B14F-4D97-AF65-F5344CB8AC3E}">
        <p14:creationId xmlns:p14="http://schemas.microsoft.com/office/powerpoint/2010/main" val="145192877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686054" y="232326"/>
            <a:ext cx="8128761" cy="564628"/>
          </a:xfrm>
        </p:spPr>
        <p:txBody>
          <a:bodyPr/>
          <a:lstStyle/>
          <a:p>
            <a:r>
              <a:rPr lang="en-US" sz="2800" dirty="0"/>
              <a:t>P/C industry operating ratios</a:t>
            </a:r>
          </a:p>
        </p:txBody>
      </p:sp>
      <p:sp>
        <p:nvSpPr>
          <p:cNvPr id="2" name="Text Placeholder 1"/>
          <p:cNvSpPr>
            <a:spLocks noGrp="1"/>
          </p:cNvSpPr>
          <p:nvPr>
            <p:ph type="body" sz="quarter" idx="16"/>
          </p:nvPr>
        </p:nvSpPr>
        <p:spPr>
          <a:xfrm>
            <a:off x="986769" y="6315652"/>
            <a:ext cx="6645825" cy="415018"/>
          </a:xfrm>
        </p:spPr>
        <p:txBody>
          <a:bodyPr/>
          <a:lstStyle/>
          <a:p>
            <a:br>
              <a:rPr lang="en-US" dirty="0"/>
            </a:br>
            <a:r>
              <a:rPr lang="en-US" dirty="0"/>
              <a:t>Sources: </a:t>
            </a:r>
            <a:r>
              <a:rPr lang="fr-FR" dirty="0"/>
              <a:t>NAIC data, sourced from S&amp;P Global Market Intelligence; Insurance Information Institute.</a:t>
            </a:r>
            <a:endParaRPr lang="en-US" dirty="0"/>
          </a:p>
        </p:txBody>
      </p:sp>
      <p:graphicFrame>
        <p:nvGraphicFramePr>
          <p:cNvPr id="22" name="Chart 21"/>
          <p:cNvGraphicFramePr/>
          <p:nvPr/>
        </p:nvGraphicFramePr>
        <p:xfrm>
          <a:off x="516476" y="2053072"/>
          <a:ext cx="8128760" cy="45435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7C61A46-96EA-4406-9365-6A49472D29E9}"/>
              </a:ext>
            </a:extLst>
          </p:cNvPr>
          <p:cNvSpPr txBox="1"/>
          <p:nvPr/>
        </p:nvSpPr>
        <p:spPr>
          <a:xfrm>
            <a:off x="838830" y="810212"/>
            <a:ext cx="7806406" cy="944874"/>
          </a:xfrm>
          <a:prstGeom prst="rect">
            <a:avLst/>
          </a:prstGeom>
          <a:noFill/>
        </p:spPr>
        <p:txBody>
          <a:bodyPr wrap="square" rtlCol="0" anchor="ctr" anchorCtr="0">
            <a:spAutoFit/>
          </a:bodyPr>
          <a:lstStyle/>
          <a:p>
            <a:pPr marL="171450" indent="-171450">
              <a:lnSpc>
                <a:spcPct val="90000"/>
              </a:lnSpc>
              <a:spcBef>
                <a:spcPts val="600"/>
              </a:spcBef>
              <a:buClr>
                <a:srgbClr val="337DBE"/>
              </a:buClr>
              <a:buSzPct val="77000"/>
              <a:buFont typeface="Arial" panose="020B0604020202020204" pitchFamily="34" charset="0"/>
              <a:buChar char="•"/>
            </a:pPr>
            <a:r>
              <a:rPr lang="en-US" sz="1400" dirty="0">
                <a:solidFill>
                  <a:schemeClr val="tx1"/>
                </a:solidFill>
              </a:rPr>
              <a:t>Operating ratio = combined ratio (losses plus expenses as a percent of earned premiums) minus net investment income as a percent of earned premiums. </a:t>
            </a:r>
          </a:p>
          <a:p>
            <a:pPr marL="171450" indent="-171450">
              <a:lnSpc>
                <a:spcPct val="90000"/>
              </a:lnSpc>
              <a:spcBef>
                <a:spcPts val="600"/>
              </a:spcBef>
              <a:buClr>
                <a:srgbClr val="337DBE"/>
              </a:buClr>
              <a:buSzPct val="77000"/>
              <a:buFont typeface="Arial" panose="020B0604020202020204" pitchFamily="34" charset="0"/>
              <a:buChar char="•"/>
            </a:pPr>
            <a:r>
              <a:rPr lang="en-US" sz="1400" dirty="0">
                <a:solidFill>
                  <a:schemeClr val="tx1"/>
                </a:solidFill>
              </a:rPr>
              <a:t>Operating ratio includes all insurance and investment operations except taxes and capital gains and losses.</a:t>
            </a:r>
          </a:p>
        </p:txBody>
      </p:sp>
      <p:sp>
        <p:nvSpPr>
          <p:cNvPr id="4" name="Speech Bubble: Rectangle 3">
            <a:extLst>
              <a:ext uri="{FF2B5EF4-FFF2-40B4-BE49-F238E27FC236}">
                <a16:creationId xmlns:a16="http://schemas.microsoft.com/office/drawing/2014/main" id="{707FE4CB-AA38-49AB-8A46-83A10BF2D254}"/>
              </a:ext>
            </a:extLst>
          </p:cNvPr>
          <p:cNvSpPr/>
          <p:nvPr/>
        </p:nvSpPr>
        <p:spPr>
          <a:xfrm>
            <a:off x="1821243" y="1986915"/>
            <a:ext cx="4458646" cy="493244"/>
          </a:xfrm>
          <a:prstGeom prst="wedgeRectCallout">
            <a:avLst>
              <a:gd name="adj1" fmla="val -12824"/>
              <a:gd name="adj2" fmla="val 36588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pPr>
            <a:r>
              <a:rPr lang="en-US" sz="1400" dirty="0">
                <a:solidFill>
                  <a:schemeClr val="tx1"/>
                </a:solidFill>
              </a:rPr>
              <a:t>Exceptional catastrophe years (2011, 2017) drove the operating ratio above 92. </a:t>
            </a:r>
            <a:r>
              <a:rPr lang="en-US" sz="1400" b="1" dirty="0">
                <a:solidFill>
                  <a:schemeClr val="tx1"/>
                </a:solidFill>
              </a:rPr>
              <a:t>A "normal" range is 88-92.</a:t>
            </a:r>
          </a:p>
        </p:txBody>
      </p:sp>
      <p:sp>
        <p:nvSpPr>
          <p:cNvPr id="8" name="Rectangle 7">
            <a:extLst>
              <a:ext uri="{FF2B5EF4-FFF2-40B4-BE49-F238E27FC236}">
                <a16:creationId xmlns:a16="http://schemas.microsoft.com/office/drawing/2014/main" id="{88AF84B9-AEC9-4D70-B1F6-174ED7C2DBE4}"/>
              </a:ext>
            </a:extLst>
          </p:cNvPr>
          <p:cNvSpPr/>
          <p:nvPr/>
        </p:nvSpPr>
        <p:spPr>
          <a:xfrm>
            <a:off x="1080655" y="4095907"/>
            <a:ext cx="7632595" cy="1007008"/>
          </a:xfrm>
          <a:prstGeom prst="rect">
            <a:avLst/>
          </a:prstGeom>
          <a:noFill/>
          <a:ln w="2857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Tree>
    <p:extLst>
      <p:ext uri="{BB962C8B-B14F-4D97-AF65-F5344CB8AC3E}">
        <p14:creationId xmlns:p14="http://schemas.microsoft.com/office/powerpoint/2010/main" val="343137843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39566" y="232326"/>
            <a:ext cx="7875249" cy="405237"/>
          </a:xfrm>
        </p:spPr>
        <p:txBody>
          <a:bodyPr/>
          <a:lstStyle/>
          <a:p>
            <a:r>
              <a:rPr lang="en-US" dirty="0"/>
              <a:t>Sources of investment gains</a:t>
            </a:r>
          </a:p>
        </p:txBody>
      </p:sp>
      <p:sp>
        <p:nvSpPr>
          <p:cNvPr id="3" name="Text Placeholder 2"/>
          <p:cNvSpPr>
            <a:spLocks noGrp="1"/>
          </p:cNvSpPr>
          <p:nvPr>
            <p:ph type="body" sz="quarter" idx="16"/>
          </p:nvPr>
        </p:nvSpPr>
        <p:spPr>
          <a:xfrm>
            <a:off x="913030" y="6330517"/>
            <a:ext cx="7901786" cy="415018"/>
          </a:xfrm>
        </p:spPr>
        <p:txBody>
          <a:bodyPr/>
          <a:lstStyle/>
          <a:p>
            <a:r>
              <a:rPr lang="en-US" dirty="0"/>
              <a:t>Through First Quarter. Sources: </a:t>
            </a:r>
            <a:r>
              <a:rPr lang="fr-FR" dirty="0"/>
              <a:t>NAIC data, sourced from S&amp;P Global Market Intelligence; Insurance Information Institute</a:t>
            </a:r>
            <a:r>
              <a:rPr lang="en-US" sz="100" dirty="0"/>
              <a:t>.</a:t>
            </a:r>
          </a:p>
        </p:txBody>
      </p:sp>
      <p:graphicFrame>
        <p:nvGraphicFramePr>
          <p:cNvPr id="22" name="Chart 21"/>
          <p:cNvGraphicFramePr/>
          <p:nvPr/>
        </p:nvGraphicFramePr>
        <p:xfrm>
          <a:off x="385491" y="1016377"/>
          <a:ext cx="8345513" cy="482524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5491" y="783968"/>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7" name="Text Placeholder 4">
            <a:extLst>
              <a:ext uri="{FF2B5EF4-FFF2-40B4-BE49-F238E27FC236}">
                <a16:creationId xmlns:a16="http://schemas.microsoft.com/office/drawing/2014/main" id="{40357435-F1CE-4B09-A17E-24A1FCE698B8}"/>
              </a:ext>
            </a:extLst>
          </p:cNvPr>
          <p:cNvSpPr txBox="1">
            <a:spLocks/>
          </p:cNvSpPr>
          <p:nvPr/>
        </p:nvSpPr>
        <p:spPr bwMode="gray">
          <a:xfrm>
            <a:off x="802239" y="5758001"/>
            <a:ext cx="8012576" cy="66294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Steady Investment Income</a:t>
            </a:r>
            <a:br>
              <a:rPr lang="en-US" dirty="0"/>
            </a:br>
            <a:r>
              <a:rPr lang="en-US" dirty="0"/>
              <a:t>but smaller realized capital gains in 2020:Q1.</a:t>
            </a:r>
          </a:p>
        </p:txBody>
      </p:sp>
    </p:spTree>
    <p:extLst>
      <p:ext uri="{BB962C8B-B14F-4D97-AF65-F5344CB8AC3E}">
        <p14:creationId xmlns:p14="http://schemas.microsoft.com/office/powerpoint/2010/main" val="1738321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980967" y="123210"/>
            <a:ext cx="7396994" cy="694725"/>
          </a:xfrm>
        </p:spPr>
        <p:txBody>
          <a:bodyPr/>
          <a:lstStyle/>
          <a:p>
            <a:r>
              <a:rPr lang="en-US" sz="2800" dirty="0"/>
              <a:t>Key sources of P/C insurer profits</a:t>
            </a:r>
          </a:p>
        </p:txBody>
      </p:sp>
      <p:sp>
        <p:nvSpPr>
          <p:cNvPr id="6" name="Text Placeholder 5"/>
          <p:cNvSpPr>
            <a:spLocks noGrp="1"/>
          </p:cNvSpPr>
          <p:nvPr>
            <p:ph type="body" sz="quarter" idx="16"/>
          </p:nvPr>
        </p:nvSpPr>
        <p:spPr>
          <a:xfrm>
            <a:off x="980967" y="6212342"/>
            <a:ext cx="6708336" cy="472434"/>
          </a:xfrm>
        </p:spPr>
        <p:txBody>
          <a:bodyPr/>
          <a:lstStyle/>
          <a:p>
            <a:endParaRPr lang="en-US" sz="1100" dirty="0"/>
          </a:p>
          <a:p>
            <a:r>
              <a:rPr lang="en-US" sz="1100" dirty="0"/>
              <a:t>Through first quarter. </a:t>
            </a:r>
          </a:p>
          <a:p>
            <a:r>
              <a:rPr lang="en-US" sz="1100" dirty="0"/>
              <a:t>Data are before taxes and exclude extraordinary items.</a:t>
            </a:r>
          </a:p>
          <a:p>
            <a:r>
              <a:rPr lang="fr-FR" sz="1100" dirty="0"/>
              <a:t>Source: NAIC data, sourced from S&amp;P Global Market Intelligence.</a:t>
            </a:r>
            <a:endParaRPr lang="en-US" sz="900" dirty="0"/>
          </a:p>
        </p:txBody>
      </p:sp>
      <p:graphicFrame>
        <p:nvGraphicFramePr>
          <p:cNvPr id="22" name="Chart 21"/>
          <p:cNvGraphicFramePr/>
          <p:nvPr/>
        </p:nvGraphicFramePr>
        <p:xfrm>
          <a:off x="292100" y="1247283"/>
          <a:ext cx="8559800" cy="413418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2993" y="961051"/>
            <a:ext cx="105507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8" name="Text Placeholder 4">
            <a:extLst>
              <a:ext uri="{FF2B5EF4-FFF2-40B4-BE49-F238E27FC236}">
                <a16:creationId xmlns:a16="http://schemas.microsoft.com/office/drawing/2014/main" id="{DB33A759-DE3A-413B-AA4E-147CA65CEFAE}"/>
              </a:ext>
            </a:extLst>
          </p:cNvPr>
          <p:cNvSpPr txBox="1">
            <a:spLocks/>
          </p:cNvSpPr>
          <p:nvPr/>
        </p:nvSpPr>
        <p:spPr bwMode="gray">
          <a:xfrm>
            <a:off x="689991" y="5381469"/>
            <a:ext cx="7875874" cy="6833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Steady Investment Gains,</a:t>
            </a:r>
            <a:br>
              <a:rPr lang="en-US" dirty="0"/>
            </a:br>
            <a:r>
              <a:rPr lang="en-US" dirty="0"/>
              <a:t>Good Underwriting Results Lifted Profits.</a:t>
            </a:r>
          </a:p>
        </p:txBody>
      </p:sp>
    </p:spTree>
    <p:extLst>
      <p:ext uri="{BB962C8B-B14F-4D97-AF65-F5344CB8AC3E}">
        <p14:creationId xmlns:p14="http://schemas.microsoft.com/office/powerpoint/2010/main" val="2182308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Nominal GDP: Annual Change, 1971-2021F</a:t>
            </a:r>
          </a:p>
        </p:txBody>
      </p:sp>
      <p:sp>
        <p:nvSpPr>
          <p:cNvPr id="6" name="Text Placeholder 5"/>
          <p:cNvSpPr>
            <a:spLocks noGrp="1"/>
          </p:cNvSpPr>
          <p:nvPr>
            <p:ph type="body" sz="quarter" idx="16"/>
          </p:nvPr>
        </p:nvSpPr>
        <p:spPr>
          <a:xfrm>
            <a:off x="902291" y="6316688"/>
            <a:ext cx="7680960" cy="415018"/>
          </a:xfrm>
        </p:spPr>
        <p:txBody>
          <a:bodyPr/>
          <a:lstStyle/>
          <a:p>
            <a:r>
              <a:rPr lang="en-US" dirty="0"/>
              <a:t> </a:t>
            </a:r>
          </a:p>
          <a:p>
            <a:r>
              <a:rPr lang="en-US" dirty="0"/>
              <a:t>Sources:  U.S. Commerce Dept., Bureau of Economic Analysis; I.I.I. 2020 and 2021 are Blue Chip median forecasts (Sept. 2020 issue)</a:t>
            </a:r>
          </a:p>
        </p:txBody>
      </p:sp>
      <p:graphicFrame>
        <p:nvGraphicFramePr>
          <p:cNvPr id="23" name="Object 2"/>
          <p:cNvGraphicFramePr>
            <a:graphicFrameLocks noChangeAspect="1"/>
          </p:cNvGraphicFramePr>
          <p:nvPr>
            <p:extLst>
              <p:ext uri="{D42A27DB-BD31-4B8C-83A1-F6EECF244321}">
                <p14:modId xmlns:p14="http://schemas.microsoft.com/office/powerpoint/2010/main" val="2618220140"/>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2" name="PPTShape_1">
            <a:extLst>
              <a:ext uri="{FF2B5EF4-FFF2-40B4-BE49-F238E27FC236}">
                <a16:creationId xmlns:a16="http://schemas.microsoft.com/office/drawing/2014/main" id="{931B5223-41C6-4E21-B796-C20BC2C054EA}"/>
              </a:ext>
            </a:extLst>
          </p:cNvPr>
          <p:cNvSpPr>
            <a:spLocks noChangeArrowheads="1"/>
          </p:cNvSpPr>
          <p:nvPr/>
        </p:nvSpPr>
        <p:spPr bwMode="gray">
          <a:xfrm>
            <a:off x="763572" y="5788058"/>
            <a:ext cx="7958398" cy="579075"/>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cs typeface="Arial" charset="0"/>
              </a:rPr>
              <a:t>The U.S. economy’s annual growth—not adjusted for inflation—</a:t>
            </a:r>
            <a:br>
              <a:rPr lang="en-US" b="1" dirty="0">
                <a:cs typeface="Arial" charset="0"/>
              </a:rPr>
            </a:br>
            <a:r>
              <a:rPr lang="en-US" b="1" dirty="0">
                <a:cs typeface="Arial" charset="0"/>
              </a:rPr>
              <a:t>has slowed over the last five decades.</a:t>
            </a:r>
          </a:p>
        </p:txBody>
      </p:sp>
    </p:spTree>
    <p:custDataLst>
      <p:tags r:id="rId1"/>
    </p:custDataLst>
    <p:extLst>
      <p:ext uri="{BB962C8B-B14F-4D97-AF65-F5344CB8AC3E}">
        <p14:creationId xmlns:p14="http://schemas.microsoft.com/office/powerpoint/2010/main" val="356011947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762000" y="166300"/>
            <a:ext cx="6131169" cy="626943"/>
          </a:xfrm>
        </p:spPr>
        <p:txBody>
          <a:bodyPr/>
          <a:lstStyle/>
          <a:p>
            <a:r>
              <a:rPr lang="en-US" dirty="0"/>
              <a:t>Policyholder Surplus, 2006–2019</a:t>
            </a:r>
          </a:p>
        </p:txBody>
      </p:sp>
      <p:sp>
        <p:nvSpPr>
          <p:cNvPr id="47111" name="Rectangle 4"/>
          <p:cNvSpPr>
            <a:spLocks noChangeArrowheads="1"/>
          </p:cNvSpPr>
          <p:nvPr/>
        </p:nvSpPr>
        <p:spPr bwMode="auto">
          <a:xfrm>
            <a:off x="638175" y="6544138"/>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470610" cy="3612756"/>
        </p:xfrm>
        <a:graphic>
          <a:graphicData uri="http://schemas.openxmlformats.org/presentationml/2006/ole">
            <mc:AlternateContent xmlns:mc="http://schemas.openxmlformats.org/markup-compatibility/2006">
              <mc:Choice xmlns:v="urn:schemas-microsoft-com:vml" Requires="v">
                <p:oleObj spid="_x0000_s96360" name="Chart" r:id="rId5" imgW="8772489" imgH="3305275" progId="MSGraph.Chart.8">
                  <p:embed followColorScheme="full"/>
                </p:oleObj>
              </mc:Choice>
              <mc:Fallback>
                <p:oleObj name="Chart" r:id="rId5" imgW="8772489" imgH="3305275" progId="MSGraph.Chart.8">
                  <p:embed followColorScheme="full"/>
                  <p:pic>
                    <p:nvPicPr>
                      <p:cNvPr id="47106" name="Object 3"/>
                      <p:cNvPicPr>
                        <a:picLocks noChangeArrowheads="1"/>
                      </p:cNvPicPr>
                      <p:nvPr/>
                    </p:nvPicPr>
                    <p:blipFill>
                      <a:blip r:embed="rId6"/>
                      <a:srcRect/>
                      <a:stretch>
                        <a:fillRect/>
                      </a:stretch>
                    </p:blipFill>
                    <p:spPr bwMode="auto">
                      <a:xfrm>
                        <a:off x="228600" y="1299781"/>
                        <a:ext cx="8470610" cy="3612756"/>
                      </a:xfrm>
                      <a:prstGeom prst="rect">
                        <a:avLst/>
                      </a:prstGeom>
                      <a:noFill/>
                      <a:ln>
                        <a:noFill/>
                      </a:ln>
                      <a:effectLst/>
                    </p:spPr>
                  </p:pic>
                </p:oleObj>
              </mc:Fallback>
            </mc:AlternateContent>
          </a:graphicData>
        </a:graphic>
      </p:graphicFrame>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7222599" y="712062"/>
            <a:ext cx="1429932" cy="674332"/>
          </a:xfrm>
          <a:prstGeom prst="wedgeRectCallout">
            <a:avLst>
              <a:gd name="adj1" fmla="val 29030"/>
              <a:gd name="adj2" fmla="val 11132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6/30/20 stood at $837.0B</a:t>
            </a:r>
          </a:p>
        </p:txBody>
      </p:sp>
      <p:sp>
        <p:nvSpPr>
          <p:cNvPr id="18" name="AutoShape 7"/>
          <p:cNvSpPr>
            <a:spLocks noChangeArrowheads="1"/>
          </p:cNvSpPr>
          <p:nvPr/>
        </p:nvSpPr>
        <p:spPr bwMode="blackWhite">
          <a:xfrm>
            <a:off x="375996" y="5047012"/>
            <a:ext cx="8456121"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$0.79 of NPW,</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near the strongest claims-paying status in its history.</a:t>
            </a:r>
          </a:p>
        </p:txBody>
      </p:sp>
      <p:sp>
        <p:nvSpPr>
          <p:cNvPr id="15" name="Rectangle 5"/>
          <p:cNvSpPr>
            <a:spLocks noChangeArrowheads="1"/>
          </p:cNvSpPr>
          <p:nvPr/>
        </p:nvSpPr>
        <p:spPr bwMode="blackWhite">
          <a:xfrm>
            <a:off x="361507" y="5770233"/>
            <a:ext cx="8470610" cy="5561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latin typeface="Arial" charset="0"/>
                <a:cs typeface="Arial" charset="0"/>
              </a:rPr>
              <a:t>The P/C insurance industry is in very strong financial condition.</a:t>
            </a:r>
          </a:p>
        </p:txBody>
      </p:sp>
    </p:spTree>
    <p:custDataLst>
      <p:tags r:id="rId2"/>
    </p:custDataLst>
    <p:extLst>
      <p:ext uri="{BB962C8B-B14F-4D97-AF65-F5344CB8AC3E}">
        <p14:creationId xmlns:p14="http://schemas.microsoft.com/office/powerpoint/2010/main" val="272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148" y="2297760"/>
            <a:ext cx="7759852" cy="646331"/>
          </a:xfrm>
          <a:prstGeom prst="rect">
            <a:avLst/>
          </a:prstGeom>
        </p:spPr>
        <p:txBody>
          <a:bodyPr wrap="square">
            <a:spAutoFit/>
          </a:bodyPr>
          <a:lstStyle/>
          <a:p>
            <a:r>
              <a:rPr lang="en-US" sz="3600" dirty="0">
                <a:solidFill>
                  <a:schemeClr val="bg1"/>
                </a:solidFill>
                <a:latin typeface="+mj-lt"/>
              </a:rPr>
              <a:t>Commercial Insurance Premiums</a:t>
            </a:r>
          </a:p>
        </p:txBody>
      </p:sp>
    </p:spTree>
    <p:extLst>
      <p:ext uri="{BB962C8B-B14F-4D97-AF65-F5344CB8AC3E}">
        <p14:creationId xmlns:p14="http://schemas.microsoft.com/office/powerpoint/2010/main" val="123758745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42</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940526" y="219074"/>
            <a:ext cx="7154850" cy="567659"/>
          </a:xfrm>
        </p:spPr>
        <p:txBody>
          <a:bodyPr/>
          <a:lstStyle/>
          <a:p>
            <a:r>
              <a:rPr lang="en-US" altLang="en-US" dirty="0">
                <a:latin typeface="Arial" panose="020B0604020202020204" pitchFamily="34" charset="0"/>
              </a:rPr>
              <a:t>Workers Comp Premiums, 2007–2020</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not seasonally adjusted, through August 2020.</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U.S. Bureau of Labor Statistics, Producer Price Index (WC premiums Index) and private employment;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1225836126"/>
              </p:ext>
            </p:extLst>
          </p:nvPr>
        </p:nvGraphicFramePr>
        <p:xfrm>
          <a:off x="420687" y="1547132"/>
          <a:ext cx="8404225" cy="4838700"/>
        </p:xfrm>
        <a:graphic>
          <a:graphicData uri="http://schemas.openxmlformats.org/presentationml/2006/ole">
            <mc:AlternateContent xmlns:mc="http://schemas.openxmlformats.org/markup-compatibility/2006">
              <mc:Choice xmlns:v="urn:schemas-microsoft-com:vml" Requires="v">
                <p:oleObj spid="_x0000_s100386" name="Chart" r:id="rId4" imgW="8343852" imgH="4381571" progId="MSGraph.Chart.8">
                  <p:embed followColorScheme="full"/>
                </p:oleObj>
              </mc:Choice>
              <mc:Fallback>
                <p:oleObj name="Chart" r:id="rId4" imgW="8343852" imgH="4381571" progId="MSGraph.Chart.8">
                  <p:embed followColorScheme="full"/>
                  <p:pic>
                    <p:nvPicPr>
                      <p:cNvPr id="133127" name="Object 2"/>
                      <p:cNvPicPr>
                        <a:picLocks noChangeAspect="1" noChangeArrowheads="1"/>
                      </p:cNvPicPr>
                      <p:nvPr/>
                    </p:nvPicPr>
                    <p:blipFill>
                      <a:blip r:embed="rId5"/>
                      <a:srcRect/>
                      <a:stretch>
                        <a:fillRect/>
                      </a:stretch>
                    </p:blipFill>
                    <p:spPr bwMode="auto">
                      <a:xfrm>
                        <a:off x="420687" y="1547132"/>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42</a:t>
            </a:fld>
            <a:endParaRPr lang="en-US" altLang="en-US" sz="900">
              <a:solidFill>
                <a:srgbClr val="000000"/>
              </a:solidFill>
            </a:endParaRPr>
          </a:p>
        </p:txBody>
      </p:sp>
      <p:sp>
        <p:nvSpPr>
          <p:cNvPr id="2" name="TextBox 1">
            <a:extLst>
              <a:ext uri="{FF2B5EF4-FFF2-40B4-BE49-F238E27FC236}">
                <a16:creationId xmlns:a16="http://schemas.microsoft.com/office/drawing/2014/main" id="{2D8BADF1-14B5-4984-B678-10299734C3B8}"/>
              </a:ext>
            </a:extLst>
          </p:cNvPr>
          <p:cNvSpPr txBox="1"/>
          <p:nvPr/>
        </p:nvSpPr>
        <p:spPr>
          <a:xfrm>
            <a:off x="181520" y="1122023"/>
            <a:ext cx="1352549"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Index:</a:t>
            </a:r>
            <a:br>
              <a:rPr lang="en-US" sz="1400" b="1" dirty="0"/>
            </a:br>
            <a:r>
              <a:rPr lang="en-US" sz="1400" b="1" dirty="0"/>
              <a:t>Jan 2007=100</a:t>
            </a:r>
          </a:p>
        </p:txBody>
      </p:sp>
      <p:sp>
        <p:nvSpPr>
          <p:cNvPr id="6" name="TextBox 5">
            <a:extLst>
              <a:ext uri="{FF2B5EF4-FFF2-40B4-BE49-F238E27FC236}">
                <a16:creationId xmlns:a16="http://schemas.microsoft.com/office/drawing/2014/main" id="{67E6BCAE-FCA7-44EB-B030-E0198FCD9166}"/>
              </a:ext>
            </a:extLst>
          </p:cNvPr>
          <p:cNvSpPr txBox="1"/>
          <p:nvPr/>
        </p:nvSpPr>
        <p:spPr>
          <a:xfrm>
            <a:off x="1871714" y="786733"/>
            <a:ext cx="6729361" cy="867930"/>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rgbClr val="00B050"/>
                </a:solidFill>
              </a:rPr>
              <a:t>Remarkably, total Workers Comp premiums have declined almost continually since 2007. From January 2007 to August 2020, -11.4%. This is even more remarkable given that total private employment rose by 14.7 million through February 2020 (+6.4 million through August 2020).</a:t>
            </a:r>
          </a:p>
        </p:txBody>
      </p:sp>
    </p:spTree>
    <p:extLst>
      <p:ext uri="{BB962C8B-B14F-4D97-AF65-F5344CB8AC3E}">
        <p14:creationId xmlns:p14="http://schemas.microsoft.com/office/powerpoint/2010/main" val="2005989590"/>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0000"/>
              </a:spcBef>
              <a:spcAft>
                <a:spcPct val="0"/>
              </a:spcAft>
              <a:buClrTx/>
              <a:buFontTx/>
              <a:buNone/>
            </a:pPr>
            <a:r>
              <a:rPr lang="en-US" altLang="en-US" sz="900">
                <a:solidFill>
                  <a:srgbClr val="FFFFFF"/>
                </a:solidFill>
                <a:cs typeface="Arial" charset="0"/>
              </a:rPr>
              <a:t>12/01/09 - 9pm</a:t>
            </a:r>
          </a:p>
        </p:txBody>
      </p:sp>
      <p:sp>
        <p:nvSpPr>
          <p:cNvPr id="133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85000"/>
              </a:lnSpc>
              <a:spcBef>
                <a:spcPct val="20000"/>
              </a:spcBef>
              <a:spcAft>
                <a:spcPct val="0"/>
              </a:spcAft>
              <a:buClrTx/>
              <a:buFontTx/>
              <a:buNone/>
            </a:pPr>
            <a:r>
              <a:rPr lang="en-US" altLang="en-US" sz="900">
                <a:solidFill>
                  <a:srgbClr val="FFFFFF"/>
                </a:solidFill>
                <a:cs typeface="Arial" charset="0"/>
              </a:rPr>
              <a:t>eSlide – P6466 – The Financial Crisis and the Future of the P/C</a:t>
            </a:r>
          </a:p>
        </p:txBody>
      </p:sp>
      <p:sp>
        <p:nvSpPr>
          <p:cNvPr id="133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fontAlgn="base">
              <a:lnSpc>
                <a:spcPct val="85000"/>
              </a:lnSpc>
              <a:spcBef>
                <a:spcPct val="20000"/>
              </a:spcBef>
              <a:spcAft>
                <a:spcPct val="0"/>
              </a:spcAft>
              <a:buClrTx/>
              <a:buFontTx/>
              <a:buNone/>
            </a:pPr>
            <a:fld id="{596A66CA-72D4-46B7-901D-7C640B315CE2}" type="slidenum">
              <a:rPr lang="en-US" altLang="en-US" sz="900">
                <a:solidFill>
                  <a:srgbClr val="000000"/>
                </a:solidFill>
                <a:cs typeface="Arial" charset="0"/>
              </a:rPr>
              <a:pPr algn="r" fontAlgn="base">
                <a:lnSpc>
                  <a:spcPct val="85000"/>
                </a:lnSpc>
                <a:spcBef>
                  <a:spcPct val="20000"/>
                </a:spcBef>
                <a:spcAft>
                  <a:spcPct val="0"/>
                </a:spcAft>
                <a:buClrTx/>
                <a:buFontTx/>
                <a:buNone/>
              </a:pPr>
              <a:t>43</a:t>
            </a:fld>
            <a:endParaRPr lang="en-US" altLang="en-US" sz="900">
              <a:solidFill>
                <a:srgbClr val="000000"/>
              </a:solidFill>
              <a:cs typeface="Arial" charset="0"/>
            </a:endParaRPr>
          </a:p>
        </p:txBody>
      </p:sp>
      <p:sp>
        <p:nvSpPr>
          <p:cNvPr id="133125" name="Rectangle 7"/>
          <p:cNvSpPr>
            <a:spLocks noGrp="1" noChangeArrowheads="1"/>
          </p:cNvSpPr>
          <p:nvPr>
            <p:ph type="title" idx="4294967295"/>
          </p:nvPr>
        </p:nvSpPr>
        <p:spPr>
          <a:xfrm>
            <a:off x="940526" y="219074"/>
            <a:ext cx="7154850" cy="567659"/>
          </a:xfrm>
        </p:spPr>
        <p:txBody>
          <a:bodyPr/>
          <a:lstStyle/>
          <a:p>
            <a:r>
              <a:rPr lang="en-US" altLang="en-US" dirty="0">
                <a:latin typeface="Arial" panose="020B0604020202020204" pitchFamily="34" charset="0"/>
              </a:rPr>
              <a:t>CMP and Liability Premiums, 2007–2020</a:t>
            </a:r>
          </a:p>
        </p:txBody>
      </p:sp>
      <p:sp>
        <p:nvSpPr>
          <p:cNvPr id="133126" name="Text Box 5"/>
          <p:cNvSpPr txBox="1">
            <a:spLocks noChangeArrowheads="1"/>
          </p:cNvSpPr>
          <p:nvPr/>
        </p:nvSpPr>
        <p:spPr bwMode="auto">
          <a:xfrm>
            <a:off x="523142" y="6300788"/>
            <a:ext cx="809771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Monthly, not seasonally adjusted, through August 2020.</a:t>
            </a:r>
          </a:p>
          <a:p>
            <a:pPr fontAlgn="base">
              <a:lnSpc>
                <a:spcPct val="85000"/>
              </a:lnSpc>
              <a:spcBef>
                <a:spcPct val="25000"/>
              </a:spcBef>
              <a:spcAft>
                <a:spcPct val="0"/>
              </a:spcAft>
              <a:buClr>
                <a:srgbClr val="FF6801"/>
              </a:buClr>
              <a:buFont typeface="Wingdings" panose="05000000000000000000" pitchFamily="2" charset="2"/>
              <a:buNone/>
            </a:pPr>
            <a:r>
              <a:rPr lang="en-US" altLang="en-US" sz="1100" dirty="0">
                <a:solidFill>
                  <a:srgbClr val="000000"/>
                </a:solidFill>
                <a:cs typeface="Arial" charset="0"/>
              </a:rPr>
              <a:t>Sources: U.S. Bureau of Labor Statistics, Producer Price Index (CMP premiums Index) and private employment; National Bureau of Economic Research (recession dates); Insurance Information Institute.</a:t>
            </a:r>
          </a:p>
        </p:txBody>
      </p:sp>
      <p:graphicFrame>
        <p:nvGraphicFramePr>
          <p:cNvPr id="133127" name="Object 2"/>
          <p:cNvGraphicFramePr>
            <a:graphicFrameLocks noChangeAspect="1"/>
          </p:cNvGraphicFramePr>
          <p:nvPr>
            <p:extLst>
              <p:ext uri="{D42A27DB-BD31-4B8C-83A1-F6EECF244321}">
                <p14:modId xmlns:p14="http://schemas.microsoft.com/office/powerpoint/2010/main" val="2478611543"/>
              </p:ext>
            </p:extLst>
          </p:nvPr>
        </p:nvGraphicFramePr>
        <p:xfrm>
          <a:off x="369886" y="1639888"/>
          <a:ext cx="8404225" cy="4838700"/>
        </p:xfrm>
        <a:graphic>
          <a:graphicData uri="http://schemas.openxmlformats.org/presentationml/2006/ole">
            <mc:AlternateContent xmlns:mc="http://schemas.openxmlformats.org/markup-compatibility/2006">
              <mc:Choice xmlns:v="urn:schemas-microsoft-com:vml" Requires="v">
                <p:oleObj spid="_x0000_s101403" name="Chart" r:id="rId4" imgW="8343852" imgH="4381571" progId="MSGraph.Chart.8">
                  <p:embed followColorScheme="full"/>
                </p:oleObj>
              </mc:Choice>
              <mc:Fallback>
                <p:oleObj name="Chart" r:id="rId4" imgW="8343852" imgH="4381571" progId="MSGraph.Chart.8">
                  <p:embed followColorScheme="full"/>
                  <p:pic>
                    <p:nvPicPr>
                      <p:cNvPr id="133127" name="Object 2"/>
                      <p:cNvPicPr>
                        <a:picLocks noChangeAspect="1" noChangeArrowheads="1"/>
                      </p:cNvPicPr>
                      <p:nvPr/>
                    </p:nvPicPr>
                    <p:blipFill>
                      <a:blip r:embed="rId5"/>
                      <a:srcRect/>
                      <a:stretch>
                        <a:fillRect/>
                      </a:stretch>
                    </p:blipFill>
                    <p:spPr bwMode="auto">
                      <a:xfrm>
                        <a:off x="369886" y="1639888"/>
                        <a:ext cx="840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Date Placeholder 11"/>
          <p:cNvSpPr>
            <a:spLocks noGrp="1"/>
          </p:cNvSpPr>
          <p:nvPr>
            <p:ph type="dt" sz="quarter" idx="10"/>
          </p:nvPr>
        </p:nvSpPr>
        <p:spPr/>
        <p:txBody>
          <a:bodyPr/>
          <a:lstStyle/>
          <a:p>
            <a:pPr>
              <a:defRPr/>
            </a:pPr>
            <a:endParaRPr lang="en-US" dirty="0">
              <a:solidFill>
                <a:srgbClr val="FFFFFF"/>
              </a:solidFill>
            </a:endParaRPr>
          </a:p>
        </p:txBody>
      </p:sp>
      <p:sp>
        <p:nvSpPr>
          <p:cNvPr id="133132"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6B904B8-BB1A-4D80-AA36-25600A24DC73}" type="slidenum">
              <a:rPr lang="en-US" altLang="en-US" sz="900" smtClean="0">
                <a:solidFill>
                  <a:srgbClr val="000000"/>
                </a:solidFill>
              </a:rPr>
              <a:pPr>
                <a:lnSpc>
                  <a:spcPct val="85000"/>
                </a:lnSpc>
                <a:spcBef>
                  <a:spcPct val="20000"/>
                </a:spcBef>
                <a:buClrTx/>
                <a:buFontTx/>
                <a:buNone/>
              </a:pPr>
              <a:t>43</a:t>
            </a:fld>
            <a:endParaRPr lang="en-US" altLang="en-US" sz="900">
              <a:solidFill>
                <a:srgbClr val="000000"/>
              </a:solidFill>
            </a:endParaRPr>
          </a:p>
        </p:txBody>
      </p:sp>
      <p:sp>
        <p:nvSpPr>
          <p:cNvPr id="2" name="TextBox 1">
            <a:extLst>
              <a:ext uri="{FF2B5EF4-FFF2-40B4-BE49-F238E27FC236}">
                <a16:creationId xmlns:a16="http://schemas.microsoft.com/office/drawing/2014/main" id="{2D8BADF1-14B5-4984-B678-10299734C3B8}"/>
              </a:ext>
            </a:extLst>
          </p:cNvPr>
          <p:cNvSpPr txBox="1"/>
          <p:nvPr/>
        </p:nvSpPr>
        <p:spPr>
          <a:xfrm>
            <a:off x="181520" y="1122023"/>
            <a:ext cx="1352549" cy="480131"/>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Index:</a:t>
            </a:r>
            <a:br>
              <a:rPr lang="en-US" sz="1400" b="1" dirty="0"/>
            </a:br>
            <a:r>
              <a:rPr lang="en-US" sz="1400" b="1" dirty="0"/>
              <a:t>Jan 2007=100</a:t>
            </a:r>
          </a:p>
        </p:txBody>
      </p:sp>
      <p:sp>
        <p:nvSpPr>
          <p:cNvPr id="6" name="TextBox 5">
            <a:extLst>
              <a:ext uri="{FF2B5EF4-FFF2-40B4-BE49-F238E27FC236}">
                <a16:creationId xmlns:a16="http://schemas.microsoft.com/office/drawing/2014/main" id="{67E6BCAE-FCA7-44EB-B030-E0198FCD9166}"/>
              </a:ext>
            </a:extLst>
          </p:cNvPr>
          <p:cNvSpPr txBox="1"/>
          <p:nvPr/>
        </p:nvSpPr>
        <p:spPr>
          <a:xfrm>
            <a:off x="1733006" y="786733"/>
            <a:ext cx="6868069" cy="867930"/>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solidFill>
                  <a:srgbClr val="00B050"/>
                </a:solidFill>
              </a:rPr>
              <a:t>Since 2007, total CMP premiums have risen about 14%. The “Great Recession” slowed this increase but not the current recession. Premium increases for liability insurance were slowed by both recessions but rose by about 10% overall.</a:t>
            </a:r>
          </a:p>
        </p:txBody>
      </p:sp>
    </p:spTree>
    <p:extLst>
      <p:ext uri="{BB962C8B-B14F-4D97-AF65-F5344CB8AC3E}">
        <p14:creationId xmlns:p14="http://schemas.microsoft.com/office/powerpoint/2010/main" val="194988264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a:t>Questions?</a:t>
            </a:r>
          </a:p>
        </p:txBody>
      </p:sp>
    </p:spTree>
    <p:extLst>
      <p:ext uri="{BB962C8B-B14F-4D97-AF65-F5344CB8AC3E}">
        <p14:creationId xmlns:p14="http://schemas.microsoft.com/office/powerpoint/2010/main" val="397626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eaLnBrk="0" hangingPunct="0">
              <a:defRPr>
                <a:solidFill>
                  <a:schemeClr val="tx1"/>
                </a:solidFill>
                <a:latin typeface="Arial" panose="020B0604020202020204" pitchFamily="34" charset="0"/>
                <a:cs typeface="Arial" panose="020B0604020202020204" pitchFamily="34" charset="0"/>
              </a:defRPr>
            </a:lvl1pPr>
            <a:lvl2pPr marL="742950" indent="-285750" defTabSz="114300" eaLnBrk="0" hangingPunct="0">
              <a:defRPr>
                <a:solidFill>
                  <a:schemeClr val="tx1"/>
                </a:solidFill>
                <a:latin typeface="Arial" panose="020B0604020202020204" pitchFamily="34" charset="0"/>
                <a:cs typeface="Arial" panose="020B0604020202020204" pitchFamily="34" charset="0"/>
              </a:defRPr>
            </a:lvl2pPr>
            <a:lvl3pPr marL="1143000" indent="-228600" defTabSz="114300" eaLnBrk="0" hangingPunct="0">
              <a:defRPr>
                <a:solidFill>
                  <a:schemeClr val="tx1"/>
                </a:solidFill>
                <a:latin typeface="Arial" panose="020B0604020202020204" pitchFamily="34" charset="0"/>
                <a:cs typeface="Arial" panose="020B0604020202020204" pitchFamily="34" charset="0"/>
              </a:defRPr>
            </a:lvl3pPr>
            <a:lvl4pPr marL="1600200" indent="-228600" defTabSz="114300" eaLnBrk="0" hangingPunct="0">
              <a:defRPr>
                <a:solidFill>
                  <a:schemeClr val="tx1"/>
                </a:solidFill>
                <a:latin typeface="Arial" panose="020B0604020202020204" pitchFamily="34" charset="0"/>
                <a:cs typeface="Arial" panose="020B0604020202020204" pitchFamily="34" charset="0"/>
              </a:defRPr>
            </a:lvl4pPr>
            <a:lvl5pPr marL="2057400" indent="-228600" defTabSz="114300" eaLnBrk="0" hangingPunct="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25000"/>
              </a:spcBef>
            </a:pPr>
            <a:r>
              <a:rPr lang="en-US" sz="6000" b="1">
                <a:solidFill>
                  <a:srgbClr val="FFFFFF"/>
                </a:solidFill>
                <a:latin typeface="Verdana" panose="020B0604030504040204" pitchFamily="34" charset="0"/>
              </a:rPr>
              <a:t>www.iii.org</a:t>
            </a:r>
          </a:p>
        </p:txBody>
      </p:sp>
      <p:sp>
        <p:nvSpPr>
          <p:cNvPr id="2077700" name="Rectangle 4"/>
          <p:cNvSpPr>
            <a:spLocks noChangeArrowheads="1"/>
          </p:cNvSpPr>
          <p:nvPr/>
        </p:nvSpPr>
        <p:spPr bwMode="auto">
          <a:xfrm>
            <a:off x="668338" y="4130675"/>
            <a:ext cx="78073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sz="3600" b="1" i="1">
                <a:solidFill>
                  <a:srgbClr val="225A7A"/>
                </a:solidFill>
                <a:latin typeface="Verdana" panose="020B0604030504040204" pitchFamily="34" charset="0"/>
              </a:rPr>
              <a:t>Thank you for your time</a:t>
            </a:r>
            <a:br>
              <a:rPr lang="en-US" sz="3600" b="1" i="1">
                <a:solidFill>
                  <a:srgbClr val="225A7A"/>
                </a:solidFill>
                <a:latin typeface="Verdana" panose="020B0604030504040204" pitchFamily="34" charset="0"/>
              </a:rPr>
            </a:br>
            <a:r>
              <a:rPr lang="en-US" sz="3600" b="1" i="1">
                <a:solidFill>
                  <a:srgbClr val="225A7A"/>
                </a:solidFill>
                <a:latin typeface="Verdana" panose="020B0604030504040204" pitchFamily="34" charset="0"/>
              </a:rPr>
              <a:t>and your attention!</a:t>
            </a:r>
          </a:p>
        </p:txBody>
      </p:sp>
      <p:sp>
        <p:nvSpPr>
          <p:cNvPr id="2077702" name="Rectangle 6"/>
          <p:cNvSpPr>
            <a:spLocks noChangeArrowheads="1"/>
          </p:cNvSpPr>
          <p:nvPr/>
        </p:nvSpPr>
        <p:spPr bwMode="auto">
          <a:xfrm>
            <a:off x="668338" y="1597025"/>
            <a:ext cx="7807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tabLst>
                <a:tab pos="6172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6172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6172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6172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6172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6172200" algn="l"/>
              </a:tabLs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5000"/>
              </a:spcBef>
              <a:buClr>
                <a:schemeClr val="accent2"/>
              </a:buClr>
              <a:buFont typeface="Wingdings" panose="05000000000000000000" pitchFamily="2" charset="2"/>
              <a:buNone/>
            </a:pPr>
            <a:r>
              <a:rPr lang="en-US" sz="2800" b="1">
                <a:solidFill>
                  <a:srgbClr val="225A7A"/>
                </a:solidFill>
                <a:latin typeface="Verdana" panose="020B0604030504040204" pitchFamily="34" charset="0"/>
              </a:rPr>
              <a:t>Insurance Information Institute</a:t>
            </a:r>
          </a:p>
        </p:txBody>
      </p:sp>
    </p:spTree>
    <p:extLst>
      <p:ext uri="{BB962C8B-B14F-4D97-AF65-F5344CB8AC3E}">
        <p14:creationId xmlns:p14="http://schemas.microsoft.com/office/powerpoint/2010/main" val="22254580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56616" y="632287"/>
            <a:ext cx="8468432" cy="679949"/>
          </a:xfrm>
        </p:spPr>
        <p:txBody>
          <a:bodyPr/>
          <a:lstStyle/>
          <a:p>
            <a:pPr algn="ctr"/>
            <a:r>
              <a:rPr lang="en-US" altLang="en-US" sz="2600" dirty="0"/>
              <a:t>The Economy Drives P/C Insurance Industry Premiums:</a:t>
            </a:r>
            <a:br>
              <a:rPr lang="en-US" altLang="en-US" sz="2600" dirty="0"/>
            </a:br>
            <a:r>
              <a:rPr lang="en-US" altLang="en-US" sz="1600" dirty="0"/>
              <a:t>Net Premium Growth (All P/C Lines) vs. Nominal GDP: Annual Change, 1971-2021</a:t>
            </a:r>
          </a:p>
        </p:txBody>
      </p:sp>
      <p:sp>
        <p:nvSpPr>
          <p:cNvPr id="6" name="Text Placeholder 5"/>
          <p:cNvSpPr>
            <a:spLocks noGrp="1"/>
          </p:cNvSpPr>
          <p:nvPr>
            <p:ph type="body" sz="quarter" idx="16"/>
          </p:nvPr>
        </p:nvSpPr>
        <p:spPr/>
        <p:txBody>
          <a:bodyPr/>
          <a:lstStyle/>
          <a:p>
            <a:r>
              <a:rPr lang="en-US" dirty="0"/>
              <a:t> </a:t>
            </a:r>
          </a:p>
          <a:p>
            <a:r>
              <a:rPr lang="en-US" dirty="0"/>
              <a:t>Sources:  A.M. Best (1971-2013), ISO (2014-19); U.S. Commerce Dept., Bureau of Economic Analysis; I.I.I. 2020 and 2021 are Blue Chip median forecasts, Sept. 2020 issue</a:t>
            </a:r>
          </a:p>
        </p:txBody>
      </p:sp>
      <p:graphicFrame>
        <p:nvGraphicFramePr>
          <p:cNvPr id="23" name="Object 2"/>
          <p:cNvGraphicFramePr>
            <a:graphicFrameLocks noChangeAspect="1"/>
          </p:cNvGraphicFramePr>
          <p:nvPr>
            <p:extLst>
              <p:ext uri="{D42A27DB-BD31-4B8C-83A1-F6EECF244321}">
                <p14:modId xmlns:p14="http://schemas.microsoft.com/office/powerpoint/2010/main" val="2685079035"/>
              </p:ext>
            </p:extLst>
          </p:nvPr>
        </p:nvGraphicFramePr>
        <p:xfrm>
          <a:off x="356616" y="1400683"/>
          <a:ext cx="8468432"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763572" y="5788058"/>
            <a:ext cx="7958398" cy="579075"/>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cs typeface="Arial" charset="0"/>
              </a:rPr>
              <a:t>Except for the three “hard markets” in this 50-year period,</a:t>
            </a:r>
            <a:br>
              <a:rPr lang="en-US" sz="1600" b="1" dirty="0">
                <a:cs typeface="Arial" charset="0"/>
              </a:rPr>
            </a:br>
            <a:r>
              <a:rPr lang="en-US" sz="1600" b="1" dirty="0">
                <a:cs typeface="Arial" charset="0"/>
              </a:rPr>
              <a:t>Net Written Premiums track Nominal GDP—not year by year but fairly well.</a:t>
            </a:r>
          </a:p>
        </p:txBody>
      </p:sp>
      <p:sp>
        <p:nvSpPr>
          <p:cNvPr id="7" name="AutoShape 17">
            <a:extLst>
              <a:ext uri="{FF2B5EF4-FFF2-40B4-BE49-F238E27FC236}">
                <a16:creationId xmlns:a16="http://schemas.microsoft.com/office/drawing/2014/main" id="{9A1B55F1-E2B3-402F-81C5-D967516EA4A1}"/>
              </a:ext>
            </a:extLst>
          </p:cNvPr>
          <p:cNvSpPr>
            <a:spLocks noChangeArrowheads="1"/>
          </p:cNvSpPr>
          <p:nvPr/>
        </p:nvSpPr>
        <p:spPr bwMode="blackWhite">
          <a:xfrm>
            <a:off x="6379535" y="1818166"/>
            <a:ext cx="1518757" cy="1119457"/>
          </a:xfrm>
          <a:prstGeom prst="wedgeRectCallout">
            <a:avLst>
              <a:gd name="adj1" fmla="val 60917"/>
              <a:gd name="adj2" fmla="val 82677"/>
            </a:avLst>
          </a:prstGeom>
          <a:gradFill rotWithShape="1">
            <a:gsLst>
              <a:gs pos="0">
                <a:schemeClr val="accent1"/>
              </a:gs>
              <a:gs pos="100000">
                <a:srgbClr val="173C51"/>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400" b="1" dirty="0">
                <a:solidFill>
                  <a:srgbClr val="FFFFFF"/>
                </a:solidFill>
              </a:rPr>
              <a:t>This isn’t a “hard market.” It’s driven by the tax law change.</a:t>
            </a:r>
            <a:endParaRPr lang="en-US" altLang="en-US" sz="1400" b="1" dirty="0">
              <a:solidFill>
                <a:schemeClr val="bg1"/>
              </a:solidFill>
            </a:endParaRPr>
          </a:p>
        </p:txBody>
      </p:sp>
    </p:spTree>
    <p:custDataLst>
      <p:tags r:id="rId1"/>
    </p:custDataLst>
    <p:extLst>
      <p:ext uri="{BB962C8B-B14F-4D97-AF65-F5344CB8AC3E}">
        <p14:creationId xmlns:p14="http://schemas.microsoft.com/office/powerpoint/2010/main" val="4163993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nvGraphicFramePr>
        <p:xfrm>
          <a:off x="396875" y="1354015"/>
          <a:ext cx="8350250" cy="3894259"/>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a:xfrm>
            <a:off x="708308" y="246168"/>
            <a:ext cx="7600422" cy="950976"/>
          </a:xfrm>
        </p:spPr>
        <p:txBody>
          <a:bodyPr/>
          <a:lstStyle/>
          <a:p>
            <a:r>
              <a:rPr lang="en-US" dirty="0"/>
              <a:t>U.S. Real GDP Growth,* Quarterly, 2010-2020</a:t>
            </a:r>
            <a:endParaRPr lang="en-US" sz="2400" dirty="0"/>
          </a:p>
        </p:txBody>
      </p:sp>
      <p:sp>
        <p:nvSpPr>
          <p:cNvPr id="6" name="Text Placeholder 5"/>
          <p:cNvSpPr>
            <a:spLocks noGrp="1"/>
          </p:cNvSpPr>
          <p:nvPr>
            <p:ph type="body" sz="quarter" idx="16"/>
          </p:nvPr>
        </p:nvSpPr>
        <p:spPr>
          <a:xfrm>
            <a:off x="905256" y="6312364"/>
            <a:ext cx="7680960" cy="415018"/>
          </a:xfrm>
        </p:spPr>
        <p:txBody>
          <a:bodyPr/>
          <a:lstStyle/>
          <a:p>
            <a:r>
              <a:rPr lang="en-US" dirty="0"/>
              <a:t>*Seasonally adjusted at an annual rate</a:t>
            </a:r>
          </a:p>
          <a:p>
            <a:r>
              <a:rPr lang="en-US" dirty="0"/>
              <a:t>Sources: U.S. Department of Commerce; Insurance Information Institute.</a:t>
            </a:r>
          </a:p>
        </p:txBody>
      </p:sp>
      <p:sp>
        <p:nvSpPr>
          <p:cNvPr id="13" name="Text Placeholder 4"/>
          <p:cNvSpPr txBox="1">
            <a:spLocks/>
          </p:cNvSpPr>
          <p:nvPr/>
        </p:nvSpPr>
        <p:spPr bwMode="gray">
          <a:xfrm>
            <a:off x="478971" y="5405145"/>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In the last decade, the economy (as measured by real GDP) rarely grew faster than 3% (at an annual rate) in a calendar quarter.</a:t>
            </a:r>
          </a:p>
        </p:txBody>
      </p:sp>
      <p:sp>
        <p:nvSpPr>
          <p:cNvPr id="2" name="TextBox 1">
            <a:extLst>
              <a:ext uri="{FF2B5EF4-FFF2-40B4-BE49-F238E27FC236}">
                <a16:creationId xmlns:a16="http://schemas.microsoft.com/office/drawing/2014/main" id="{16F5D032-3CCE-42C2-8A15-AF3BED4E79B0}"/>
              </a:ext>
            </a:extLst>
          </p:cNvPr>
          <p:cNvSpPr txBox="1"/>
          <p:nvPr/>
        </p:nvSpPr>
        <p:spPr>
          <a:xfrm>
            <a:off x="1400961" y="2734381"/>
            <a:ext cx="6434356" cy="1477328"/>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2000" dirty="0"/>
              <a:t>The rates of change here are quarterly change since the immediate prior quarter, but expressed at an annual rate. </a:t>
            </a:r>
            <a:r>
              <a:rPr lang="en-US" sz="2000" dirty="0">
                <a:solidFill>
                  <a:srgbClr val="FF0000"/>
                </a:solidFill>
              </a:rPr>
              <a:t>This assumes that a given quarterly change will persist for another three consecutive quarters.</a:t>
            </a:r>
            <a:br>
              <a:rPr lang="en-US" sz="2000" dirty="0">
                <a:solidFill>
                  <a:srgbClr val="FF0000"/>
                </a:solidFill>
              </a:rPr>
            </a:br>
            <a:r>
              <a:rPr lang="en-US" sz="2000" dirty="0">
                <a:solidFill>
                  <a:srgbClr val="FF0000"/>
                </a:solidFill>
              </a:rPr>
              <a:t>Of course, this is a highly unlikely assumption.</a:t>
            </a:r>
          </a:p>
        </p:txBody>
      </p:sp>
    </p:spTree>
    <p:custDataLst>
      <p:tags r:id="rId1"/>
    </p:custDataLst>
    <p:extLst>
      <p:ext uri="{BB962C8B-B14F-4D97-AF65-F5344CB8AC3E}">
        <p14:creationId xmlns:p14="http://schemas.microsoft.com/office/powerpoint/2010/main" val="4933582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30510" y="232326"/>
            <a:ext cx="7515204" cy="950976"/>
          </a:xfrm>
        </p:spPr>
        <p:txBody>
          <a:bodyPr/>
          <a:lstStyle/>
          <a:p>
            <a:r>
              <a:rPr lang="en-US" sz="2800" dirty="0"/>
              <a:t>Quarterly U.S. Real GDP Growth (at annual rates): Range of Forecasts, 2020-2021</a:t>
            </a:r>
            <a:endParaRPr lang="en-US" sz="2800" baseline="30000" dirty="0"/>
          </a:p>
        </p:txBody>
      </p:sp>
      <p:sp>
        <p:nvSpPr>
          <p:cNvPr id="6" name="Text Placeholder 5"/>
          <p:cNvSpPr>
            <a:spLocks noGrp="1"/>
          </p:cNvSpPr>
          <p:nvPr>
            <p:ph type="body" sz="quarter" idx="16"/>
          </p:nvPr>
        </p:nvSpPr>
        <p:spPr/>
        <p:txBody>
          <a:bodyPr/>
          <a:lstStyle/>
          <a:p>
            <a:r>
              <a:rPr lang="en-US" dirty="0"/>
              <a:t>Sources: Blue Chip Economic Indicators, Sept. 2020 issue; Insurance Information Institute.</a:t>
            </a:r>
          </a:p>
        </p:txBody>
      </p:sp>
      <p:graphicFrame>
        <p:nvGraphicFramePr>
          <p:cNvPr id="15" name="Object 3"/>
          <p:cNvGraphicFramePr>
            <a:graphicFrameLocks/>
          </p:cNvGraphicFramePr>
          <p:nvPr/>
        </p:nvGraphicFramePr>
        <p:xfrm>
          <a:off x="424470" y="1329301"/>
          <a:ext cx="8390345" cy="392849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Tough times ahead?</a:t>
            </a:r>
            <a:br>
              <a:rPr lang="en-US" sz="1800" dirty="0"/>
            </a:br>
            <a:r>
              <a:rPr lang="en-US" sz="1800" dirty="0"/>
              <a:t>Forecasts expect U.S. growth to recover slowly through 2021.</a:t>
            </a:r>
          </a:p>
        </p:txBody>
      </p:sp>
    </p:spTree>
    <p:custDataLst>
      <p:tags r:id="rId1"/>
    </p:custDataLst>
    <p:extLst>
      <p:ext uri="{BB962C8B-B14F-4D97-AF65-F5344CB8AC3E}">
        <p14:creationId xmlns:p14="http://schemas.microsoft.com/office/powerpoint/2010/main" val="3285710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702382" y="233731"/>
            <a:ext cx="7834520" cy="950976"/>
          </a:xfrm>
        </p:spPr>
        <p:txBody>
          <a:bodyPr/>
          <a:lstStyle/>
          <a:p>
            <a:r>
              <a:rPr lang="en-US" sz="2800" dirty="0"/>
              <a:t>Quarterly U.S. Real GDP: Actual and Forecasts, 2019-2021F</a:t>
            </a:r>
            <a:endParaRPr lang="en-US" sz="2800" baseline="30000" dirty="0"/>
          </a:p>
        </p:txBody>
      </p:sp>
      <p:sp>
        <p:nvSpPr>
          <p:cNvPr id="6" name="Text Placeholder 5"/>
          <p:cNvSpPr>
            <a:spLocks noGrp="1"/>
          </p:cNvSpPr>
          <p:nvPr>
            <p:ph type="body" sz="quarter" idx="16"/>
          </p:nvPr>
        </p:nvSpPr>
        <p:spPr/>
        <p:txBody>
          <a:bodyPr/>
          <a:lstStyle/>
          <a:p>
            <a:r>
              <a:rPr lang="en-US" dirty="0"/>
              <a:t>Sources: Blue Chip Economic Indicators, Sept. 2020 issue; Insurance Information Institute. Plot points for 2020:Q3 and later are estimates and forecasts.</a:t>
            </a:r>
          </a:p>
        </p:txBody>
      </p:sp>
      <p:graphicFrame>
        <p:nvGraphicFramePr>
          <p:cNvPr id="15" name="Object 3"/>
          <p:cNvGraphicFramePr>
            <a:graphicFrameLocks/>
          </p:cNvGraphicFramePr>
          <p:nvPr>
            <p:extLst>
              <p:ext uri="{D42A27DB-BD31-4B8C-83A1-F6EECF244321}">
                <p14:modId xmlns:p14="http://schemas.microsoft.com/office/powerpoint/2010/main" val="1148580801"/>
              </p:ext>
            </p:extLst>
          </p:nvPr>
        </p:nvGraphicFramePr>
        <p:xfrm>
          <a:off x="472624" y="1762007"/>
          <a:ext cx="8390345" cy="42004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4194495" y="1184707"/>
            <a:ext cx="4077050" cy="107081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Tough times ahead? The economy is not forecast to reach its pre-recession (2019:Q4) level until the last quarter of 2021.</a:t>
            </a:r>
          </a:p>
        </p:txBody>
      </p:sp>
      <p:sp>
        <p:nvSpPr>
          <p:cNvPr id="2" name="TextBox 1">
            <a:extLst>
              <a:ext uri="{FF2B5EF4-FFF2-40B4-BE49-F238E27FC236}">
                <a16:creationId xmlns:a16="http://schemas.microsoft.com/office/drawing/2014/main" id="{17DDA775-3500-41B3-AC90-4EBB5C103876}"/>
              </a:ext>
            </a:extLst>
          </p:cNvPr>
          <p:cNvSpPr txBox="1"/>
          <p:nvPr/>
        </p:nvSpPr>
        <p:spPr>
          <a:xfrm>
            <a:off x="281031" y="1517078"/>
            <a:ext cx="1182847"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Billions</a:t>
            </a:r>
          </a:p>
        </p:txBody>
      </p:sp>
      <p:sp>
        <p:nvSpPr>
          <p:cNvPr id="3" name="TextBox 2">
            <a:extLst>
              <a:ext uri="{FF2B5EF4-FFF2-40B4-BE49-F238E27FC236}">
                <a16:creationId xmlns:a16="http://schemas.microsoft.com/office/drawing/2014/main" id="{7DC45984-B72B-488F-A80D-B313CB2C3175}"/>
              </a:ext>
            </a:extLst>
          </p:cNvPr>
          <p:cNvSpPr txBox="1"/>
          <p:nvPr/>
        </p:nvSpPr>
        <p:spPr>
          <a:xfrm>
            <a:off x="5092117" y="4831052"/>
            <a:ext cx="114090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-9.1%</a:t>
            </a:r>
          </a:p>
        </p:txBody>
      </p:sp>
      <p:sp>
        <p:nvSpPr>
          <p:cNvPr id="4" name="TextBox 3">
            <a:extLst>
              <a:ext uri="{FF2B5EF4-FFF2-40B4-BE49-F238E27FC236}">
                <a16:creationId xmlns:a16="http://schemas.microsoft.com/office/drawing/2014/main" id="{8FA6D729-5475-4E8B-8011-029B1498184B}"/>
              </a:ext>
            </a:extLst>
          </p:cNvPr>
          <p:cNvSpPr txBox="1"/>
          <p:nvPr/>
        </p:nvSpPr>
        <p:spPr>
          <a:xfrm>
            <a:off x="5310230" y="3822732"/>
            <a:ext cx="1140903"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+5.5%</a:t>
            </a:r>
          </a:p>
        </p:txBody>
      </p:sp>
    </p:spTree>
    <p:custDataLst>
      <p:tags r:id="rId1"/>
    </p:custDataLst>
    <p:extLst>
      <p:ext uri="{BB962C8B-B14F-4D97-AF65-F5344CB8AC3E}">
        <p14:creationId xmlns:p14="http://schemas.microsoft.com/office/powerpoint/2010/main" val="951613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30510" y="232326"/>
            <a:ext cx="7515204" cy="950976"/>
          </a:xfrm>
        </p:spPr>
        <p:txBody>
          <a:bodyPr/>
          <a:lstStyle/>
          <a:p>
            <a:r>
              <a:rPr lang="en-US" sz="2800" dirty="0"/>
              <a:t>U.S. Real GDP Growth (at annual rate): mid-September Range of Forecasts for 2020:Q3</a:t>
            </a:r>
            <a:endParaRPr lang="en-US" sz="2800" baseline="30000" dirty="0"/>
          </a:p>
        </p:txBody>
      </p:sp>
      <p:sp>
        <p:nvSpPr>
          <p:cNvPr id="6" name="Text Placeholder 5"/>
          <p:cNvSpPr>
            <a:spLocks noGrp="1"/>
          </p:cNvSpPr>
          <p:nvPr>
            <p:ph type="body" sz="quarter" idx="16"/>
          </p:nvPr>
        </p:nvSpPr>
        <p:spPr/>
        <p:txBody>
          <a:bodyPr/>
          <a:lstStyle/>
          <a:p>
            <a:r>
              <a:rPr lang="en-US" dirty="0"/>
              <a:t>Sources: Blue Chip Economic Indicators, Sept. 2020 issue; Calculated Risk on 9/11/2020; Insurance Information Institute.</a:t>
            </a:r>
          </a:p>
        </p:txBody>
      </p:sp>
      <p:graphicFrame>
        <p:nvGraphicFramePr>
          <p:cNvPr id="15" name="Object 3"/>
          <p:cNvGraphicFramePr>
            <a:graphicFrameLocks/>
          </p:cNvGraphicFramePr>
          <p:nvPr>
            <p:extLst>
              <p:ext uri="{D42A27DB-BD31-4B8C-83A1-F6EECF244321}">
                <p14:modId xmlns:p14="http://schemas.microsoft.com/office/powerpoint/2010/main" val="4257692900"/>
              </p:ext>
            </p:extLst>
          </p:nvPr>
        </p:nvGraphicFramePr>
        <p:xfrm>
          <a:off x="424471" y="1358537"/>
          <a:ext cx="8390345" cy="411328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1133855" y="5471820"/>
            <a:ext cx="7547285" cy="822959"/>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With two weeks to go in the quarter, forecasts differ widely for U.S. growth in 2020:Q3, from a modest recovery (New York Fed) to a bonfire (Goldman Sachs).</a:t>
            </a:r>
          </a:p>
        </p:txBody>
      </p:sp>
    </p:spTree>
    <p:custDataLst>
      <p:tags r:id="rId1"/>
    </p:custDataLst>
    <p:extLst>
      <p:ext uri="{BB962C8B-B14F-4D97-AF65-F5344CB8AC3E}">
        <p14:creationId xmlns:p14="http://schemas.microsoft.com/office/powerpoint/2010/main" val="1314116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nchorCtr="0">
        <a:spAutoFit/>
      </a:bodyPr>
      <a:lstStyle>
        <a:defPPr>
          <a:lnSpc>
            <a:spcPct val="90000"/>
          </a:lnSpc>
          <a:spcBef>
            <a:spcPts val="1200"/>
          </a:spcBef>
          <a:buClr>
            <a:srgbClr val="337DBE"/>
          </a:buClr>
          <a:buSzPct val="77000"/>
          <a:defRPr sz="1400" b="1" dirty="0" smtClean="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27901</TotalTime>
  <Words>3275</Words>
  <Application>Microsoft Office PowerPoint</Application>
  <PresentationFormat>On-screen Show (4:3)</PresentationFormat>
  <Paragraphs>286</Paragraphs>
  <Slides>45</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Arial Narrow</vt:lpstr>
      <vt:lpstr>Calibri</vt:lpstr>
      <vt:lpstr>Georgia</vt:lpstr>
      <vt:lpstr>Verdana</vt:lpstr>
      <vt:lpstr>Wingdings</vt:lpstr>
      <vt:lpstr>Wingdings 3</vt:lpstr>
      <vt:lpstr>Office Theme</vt:lpstr>
      <vt:lpstr>Chart</vt:lpstr>
      <vt:lpstr>Today’s Uncertain Economy: Implications for P/C Insurance</vt:lpstr>
      <vt:lpstr>Economic Outlook</vt:lpstr>
      <vt:lpstr>July 29 Statement by the Federal Reserve Open Market Committee</vt:lpstr>
      <vt:lpstr>The Economy Drives P/C Insurance Industry Premiums: Nominal GDP: Annual Change, 1971-2021F</vt:lpstr>
      <vt:lpstr>The Economy Drives P/C Insurance Industry Premiums: Net Premium Growth (All P/C Lines) vs. Nominal GDP: Annual Change, 1971-2021</vt:lpstr>
      <vt:lpstr>U.S. Real GDP Growth,* Quarterly, 2010-2020</vt:lpstr>
      <vt:lpstr>Quarterly U.S. Real GDP Growth (at annual rates): Range of Forecasts, 2020-2021</vt:lpstr>
      <vt:lpstr>Quarterly U.S. Real GDP: Actual and Forecasts, 2019-2021F</vt:lpstr>
      <vt:lpstr>U.S. Real GDP Growth (at annual rate): mid-September Range of Forecasts for 2020:Q3</vt:lpstr>
      <vt:lpstr>Hiring Depends on People Having Income and Spending It*</vt:lpstr>
      <vt:lpstr>Growth in Non-Residential Fixed Investment: History and Range of Forecasts, 2020-2021</vt:lpstr>
      <vt:lpstr>PowerPoint Presentation</vt:lpstr>
      <vt:lpstr>Where is the Stock Market Headed? Recent Corporate Profits History and Range of Forecasts</vt:lpstr>
      <vt:lpstr>Personal Consumption Expenditures: Durable Goods subcategories, Quarterly</vt:lpstr>
      <vt:lpstr>Personal Consumption Expenditures: Durable Goods subcategories, Quarterly</vt:lpstr>
      <vt:lpstr>Personal Consumption Expenditures: Theaters,  Amusement Parks, Museums, Membership Clubs, etc., Quarterly</vt:lpstr>
      <vt:lpstr>Total Business Revenue for Transportation and Warehousing vs. IM Direct Premiums, Quarterly</vt:lpstr>
      <vt:lpstr>CBD Renters Moving to Suburban Apartments</vt:lpstr>
      <vt:lpstr>Property Insurance: Property Vacancies Rising</vt:lpstr>
      <vt:lpstr>Labor Market Trends</vt:lpstr>
      <vt:lpstr>PowerPoint Presentation</vt:lpstr>
      <vt:lpstr>Unemployment and Underemployment Rates</vt:lpstr>
      <vt:lpstr>A Closer Look: Full-time vs. Part-time Employment, Quarterly, 2013:Q1-2020:Q2</vt:lpstr>
      <vt:lpstr>The Civilian Labor Force: A Closer Look  Jan. 2013 – August 2020 </vt:lpstr>
      <vt:lpstr>Two Economies: Employment Rates in 2020 Differ by Wage Levels</vt:lpstr>
      <vt:lpstr>PowerPoint Presentation</vt:lpstr>
      <vt:lpstr>Why We Focus on Interest Rates</vt:lpstr>
      <vt:lpstr>US Treasury Note 10-Year Yields*</vt:lpstr>
      <vt:lpstr>BofA AA Corporate Index Effective Yields,* 2000–2020</vt:lpstr>
      <vt:lpstr>P/C Insurer Portfolio Yields, 2002-2020:Q2</vt:lpstr>
      <vt:lpstr>August 2020: Quarterly Yield Forecasts for 10-Year US Treasury Bonds in 2020-21</vt:lpstr>
      <vt:lpstr>P/C Insurance Industry: Financial Update </vt:lpstr>
      <vt:lpstr>Net Written Premium Growth (All P/C Lines):  Annual Change, 2008-2019</vt:lpstr>
      <vt:lpstr>      U.S. Inflation-Adjusted Insured Cat Losses</vt:lpstr>
      <vt:lpstr>P/C Insurance Industry  Combined Ratio, 2000-2018*</vt:lpstr>
      <vt:lpstr>Net Underwriting Gains and Losses, 1st Quarters </vt:lpstr>
      <vt:lpstr>P/C industry operating ratios</vt:lpstr>
      <vt:lpstr>Sources of investment gains</vt:lpstr>
      <vt:lpstr>Key sources of P/C insurer profits</vt:lpstr>
      <vt:lpstr>Policyholder Surplus, 2006–2019</vt:lpstr>
      <vt:lpstr>PowerPoint Presentation</vt:lpstr>
      <vt:lpstr>Workers Comp Premiums, 2007–2020</vt:lpstr>
      <vt:lpstr>CMP and Liability Premiums, 2007–2020</vt:lpstr>
      <vt:lpstr>Questions?</vt:lpstr>
      <vt:lpstr>PowerPoint Presentation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P14228 - III PPT Template 4:3</dc:title>
  <dc:subject>v2007 and v2010</dc:subject>
  <dc:creator>Call @ 866-2-eSlide</dc:creator>
  <dc:description>eSlide, LLC - P14228 - Advisen Casualty</dc:description>
  <cp:lastModifiedBy>Lewis, Charlene</cp:lastModifiedBy>
  <cp:revision>1541</cp:revision>
  <cp:lastPrinted>2020-08-10T17:40:18Z</cp:lastPrinted>
  <dcterms:created xsi:type="dcterms:W3CDTF">2011-11-02T14:24:24Z</dcterms:created>
  <dcterms:modified xsi:type="dcterms:W3CDTF">2020-09-17T19:42:41Z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B814607F-4702-4B19-9EAC-70656D1C4A16</vt:lpwstr>
  </property>
  <property fmtid="{D5CDD505-2E9C-101B-9397-08002B2CF9AE}" pid="3" name="ArticulatePath">
    <vt:lpwstr>WIP_P14228_Advisen Casualty_050416_245pm</vt:lpwstr>
  </property>
</Properties>
</file>