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tags/tag14.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tags/tag15.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80" r:id="rId2"/>
    <p:sldId id="335" r:id="rId3"/>
    <p:sldId id="282" r:id="rId4"/>
    <p:sldId id="342" r:id="rId5"/>
    <p:sldId id="300" r:id="rId6"/>
    <p:sldId id="284" r:id="rId7"/>
    <p:sldId id="343" r:id="rId8"/>
    <p:sldId id="285" r:id="rId9"/>
    <p:sldId id="304" r:id="rId10"/>
    <p:sldId id="306" r:id="rId11"/>
    <p:sldId id="314" r:id="rId12"/>
    <p:sldId id="326" r:id="rId13"/>
    <p:sldId id="290" r:id="rId14"/>
    <p:sldId id="332" r:id="rId15"/>
    <p:sldId id="353" r:id="rId16"/>
    <p:sldId id="328" r:id="rId17"/>
    <p:sldId id="338" r:id="rId18"/>
    <p:sldId id="339" r:id="rId19"/>
    <p:sldId id="354" r:id="rId20"/>
    <p:sldId id="336" r:id="rId21"/>
    <p:sldId id="355" r:id="rId22"/>
    <p:sldId id="356" r:id="rId23"/>
    <p:sldId id="320" r:id="rId24"/>
    <p:sldId id="289" r:id="rId25"/>
    <p:sldId id="291" r:id="rId26"/>
    <p:sldId id="346" r:id="rId27"/>
    <p:sldId id="344" r:id="rId28"/>
    <p:sldId id="345" r:id="rId29"/>
    <p:sldId id="357" r:id="rId30"/>
    <p:sldId id="301" r:id="rId31"/>
    <p:sldId id="309" r:id="rId32"/>
    <p:sldId id="347" r:id="rId33"/>
    <p:sldId id="348" r:id="rId34"/>
    <p:sldId id="349" r:id="rId35"/>
    <p:sldId id="350" r:id="rId36"/>
    <p:sldId id="352" r:id="rId37"/>
    <p:sldId id="297" r:id="rId38"/>
    <p:sldId id="298" r:id="rId39"/>
    <p:sldId id="299" r:id="rId40"/>
  </p:sldIdLst>
  <p:sldSz cx="9144000" cy="5143500" type="screen16x9"/>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DE179D-9B80-404C-8624-AB06AA035FE3}">
          <p14:sldIdLst>
            <p14:sldId id="280"/>
            <p14:sldId id="335"/>
            <p14:sldId id="282"/>
            <p14:sldId id="342"/>
            <p14:sldId id="300"/>
            <p14:sldId id="284"/>
            <p14:sldId id="343"/>
            <p14:sldId id="285"/>
            <p14:sldId id="304"/>
            <p14:sldId id="306"/>
            <p14:sldId id="314"/>
            <p14:sldId id="326"/>
            <p14:sldId id="290"/>
            <p14:sldId id="332"/>
            <p14:sldId id="353"/>
            <p14:sldId id="328"/>
            <p14:sldId id="338"/>
            <p14:sldId id="339"/>
            <p14:sldId id="354"/>
            <p14:sldId id="336"/>
            <p14:sldId id="355"/>
            <p14:sldId id="356"/>
            <p14:sldId id="320"/>
            <p14:sldId id="289"/>
            <p14:sldId id="291"/>
            <p14:sldId id="346"/>
            <p14:sldId id="344"/>
            <p14:sldId id="345"/>
            <p14:sldId id="357"/>
            <p14:sldId id="301"/>
            <p14:sldId id="309"/>
            <p14:sldId id="347"/>
            <p14:sldId id="348"/>
            <p14:sldId id="349"/>
            <p14:sldId id="350"/>
            <p14:sldId id="352"/>
            <p14:sldId id="297"/>
            <p14:sldId id="298"/>
            <p14:sldId id="299"/>
          </p14:sldIdLst>
        </p14:section>
      </p14:sectionLst>
    </p:ext>
    <p:ext uri="{EFAFB233-063F-42B5-8137-9DF3F51BA10A}">
      <p15:sldGuideLst xmlns:p15="http://schemas.microsoft.com/office/powerpoint/2012/main">
        <p15:guide id="1" orient="horz" pos="1584" userDrawn="1">
          <p15:clr>
            <a:srgbClr val="A4A3A4"/>
          </p15:clr>
        </p15:guide>
        <p15:guide id="2" pos="2880" userDrawn="1">
          <p15:clr>
            <a:srgbClr val="A4A3A4"/>
          </p15:clr>
        </p15:guide>
        <p15:guide id="3" pos="288" userDrawn="1">
          <p15:clr>
            <a:srgbClr val="A4A3A4"/>
          </p15:clr>
        </p15:guide>
        <p15:guide id="4" pos="5472"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E32"/>
    <a:srgbClr val="254D99"/>
    <a:srgbClr val="96ACB0"/>
    <a:srgbClr val="C00000"/>
    <a:srgbClr val="FF8181"/>
    <a:srgbClr val="FFCDCD"/>
    <a:srgbClr val="43B19E"/>
    <a:srgbClr val="A6DCF7"/>
    <a:srgbClr val="2F72AD"/>
    <a:srgbClr val="337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54" autoAdjust="0"/>
    <p:restoredTop sz="79882" autoAdjust="0"/>
  </p:normalViewPr>
  <p:slideViewPr>
    <p:cSldViewPr snapToGrid="0" snapToObjects="1">
      <p:cViewPr varScale="1">
        <p:scale>
          <a:sx n="120" d="100"/>
          <a:sy n="120" d="100"/>
        </p:scale>
        <p:origin x="966" y="108"/>
      </p:cViewPr>
      <p:guideLst>
        <p:guide orient="horz" pos="1584"/>
        <p:guide pos="2880"/>
        <p:guide pos="288"/>
        <p:guide pos="5472"/>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900" y="-72"/>
      </p:cViewPr>
      <p:guideLst>
        <p:guide orient="horz" pos="290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lineChart>
        <c:grouping val="standard"/>
        <c:varyColors val="0"/>
        <c:ser>
          <c:idx val="0"/>
          <c:order val="0"/>
          <c:tx>
            <c:strRef>
              <c:f>Sheet1!$A$2</c:f>
              <c:strCache>
                <c:ptCount val="1"/>
                <c:pt idx="0">
                  <c:v>US P/C Insurers</c:v>
                </c:pt>
              </c:strCache>
            </c:strRef>
          </c:tx>
          <c:spPr>
            <a:ln>
              <a:solidFill>
                <a:schemeClr val="bg1"/>
              </a:solidFill>
            </a:ln>
          </c:spPr>
          <c:marker>
            <c:symbol val="circle"/>
            <c:size val="7"/>
            <c:spPr>
              <a:solidFill>
                <a:schemeClr val="bg1"/>
              </a:solidFill>
              <a:ln>
                <a:solidFill>
                  <a:schemeClr val="bg1"/>
                </a:solidFill>
              </a:ln>
            </c:spPr>
          </c:marker>
          <c:dPt>
            <c:idx val="17"/>
            <c:bubble3D val="0"/>
            <c:extLst>
              <c:ext xmlns:c16="http://schemas.microsoft.com/office/drawing/2014/chart" uri="{C3380CC4-5D6E-409C-BE32-E72D297353CC}">
                <c16:uniqueId val="{00000000-1A92-4067-85CD-65333C0E98F1}"/>
              </c:ext>
            </c:extLst>
          </c:dPt>
          <c:dPt>
            <c:idx val="18"/>
            <c:bubble3D val="0"/>
            <c:extLst>
              <c:ext xmlns:c16="http://schemas.microsoft.com/office/drawing/2014/chart" uri="{C3380CC4-5D6E-409C-BE32-E72D297353CC}">
                <c16:uniqueId val="{00000001-1A92-4067-85CD-65333C0E98F1}"/>
              </c:ext>
            </c:extLst>
          </c:dPt>
          <c:cat>
            <c:strRef>
              <c:f>Sheet1!$B$1:$CO$1</c:f>
              <c:strCache>
                <c:ptCount val="6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92</c:v>
                </c:pt>
                <c:pt idx="42">
                  <c:v>93</c:v>
                </c:pt>
                <c:pt idx="43">
                  <c:v>94</c:v>
                </c:pt>
                <c:pt idx="44">
                  <c:v>95</c:v>
                </c:pt>
                <c:pt idx="45">
                  <c:v>96</c:v>
                </c:pt>
                <c:pt idx="46">
                  <c:v>97</c:v>
                </c:pt>
                <c:pt idx="47">
                  <c:v>98</c:v>
                </c:pt>
                <c:pt idx="48">
                  <c:v>99</c:v>
                </c:pt>
                <c:pt idx="49">
                  <c:v>00</c:v>
                </c:pt>
                <c:pt idx="50">
                  <c:v>01</c:v>
                </c:pt>
                <c:pt idx="51">
                  <c:v>02</c:v>
                </c:pt>
                <c:pt idx="52">
                  <c:v>03</c:v>
                </c:pt>
                <c:pt idx="53">
                  <c:v>04</c:v>
                </c:pt>
                <c:pt idx="54">
                  <c:v>05</c:v>
                </c:pt>
                <c:pt idx="55">
                  <c:v>06</c:v>
                </c:pt>
                <c:pt idx="56">
                  <c:v>07</c:v>
                </c:pt>
                <c:pt idx="57">
                  <c:v>08</c:v>
                </c:pt>
                <c:pt idx="58">
                  <c:v>09</c:v>
                </c:pt>
                <c:pt idx="59">
                  <c:v>10</c:v>
                </c:pt>
                <c:pt idx="60">
                  <c:v>11</c:v>
                </c:pt>
                <c:pt idx="61">
                  <c:v>12</c:v>
                </c:pt>
                <c:pt idx="62">
                  <c:v>13</c:v>
                </c:pt>
                <c:pt idx="63">
                  <c:v>14</c:v>
                </c:pt>
                <c:pt idx="64">
                  <c:v>15</c:v>
                </c:pt>
                <c:pt idx="65">
                  <c:v>16</c:v>
                </c:pt>
              </c:strCache>
            </c:strRef>
          </c:cat>
          <c:val>
            <c:numRef>
              <c:f>Sheet1!$B$2:$CO$2</c:f>
              <c:numCache>
                <c:formatCode>0.0%</c:formatCode>
                <c:ptCount val="66"/>
                <c:pt idx="0">
                  <c:v>0.08</c:v>
                </c:pt>
                <c:pt idx="1">
                  <c:v>5.6000000000000001E-2</c:v>
                </c:pt>
                <c:pt idx="2">
                  <c:v>7.2999999999999995E-2</c:v>
                </c:pt>
                <c:pt idx="3">
                  <c:v>7.0000000000000007E-2</c:v>
                </c:pt>
                <c:pt idx="4">
                  <c:v>7.0000000000000007E-2</c:v>
                </c:pt>
                <c:pt idx="5">
                  <c:v>5.5E-2</c:v>
                </c:pt>
                <c:pt idx="6">
                  <c:v>2.1999999999999999E-2</c:v>
                </c:pt>
                <c:pt idx="7">
                  <c:v>1.7999999999999999E-2</c:v>
                </c:pt>
                <c:pt idx="8">
                  <c:v>5.6000000000000001E-2</c:v>
                </c:pt>
                <c:pt idx="9">
                  <c:v>6.8000000000000005E-2</c:v>
                </c:pt>
                <c:pt idx="10">
                  <c:v>5.8999999999999997E-2</c:v>
                </c:pt>
                <c:pt idx="11">
                  <c:v>4.3999999999999997E-2</c:v>
                </c:pt>
                <c:pt idx="12">
                  <c:v>4.2000000000000003E-2</c:v>
                </c:pt>
                <c:pt idx="13">
                  <c:v>3.1E-2</c:v>
                </c:pt>
                <c:pt idx="14">
                  <c:v>2.5000000000000001E-2</c:v>
                </c:pt>
                <c:pt idx="15">
                  <c:v>2.1999999999999999E-2</c:v>
                </c:pt>
                <c:pt idx="16">
                  <c:v>5.5E-2</c:v>
                </c:pt>
                <c:pt idx="17">
                  <c:v>5.5E-2</c:v>
                </c:pt>
                <c:pt idx="18">
                  <c:v>4.4999999999999998E-2</c:v>
                </c:pt>
                <c:pt idx="19">
                  <c:v>3.9E-2</c:v>
                </c:pt>
                <c:pt idx="20">
                  <c:v>6.5000000000000002E-2</c:v>
                </c:pt>
                <c:pt idx="21">
                  <c:v>0.11600000000000001</c:v>
                </c:pt>
                <c:pt idx="22">
                  <c:v>0.13700000000000001</c:v>
                </c:pt>
                <c:pt idx="23">
                  <c:v>9.4E-2</c:v>
                </c:pt>
                <c:pt idx="24">
                  <c:v>6.0999999999999999E-2</c:v>
                </c:pt>
                <c:pt idx="25">
                  <c:v>2.4E-2</c:v>
                </c:pt>
                <c:pt idx="26">
                  <c:v>0.1</c:v>
                </c:pt>
                <c:pt idx="27">
                  <c:v>0.19</c:v>
                </c:pt>
                <c:pt idx="28">
                  <c:v>0.18099999999999999</c:v>
                </c:pt>
                <c:pt idx="29">
                  <c:v>0.155</c:v>
                </c:pt>
                <c:pt idx="30">
                  <c:v>0.13100000000000001</c:v>
                </c:pt>
                <c:pt idx="31">
                  <c:v>0.11799999999999999</c:v>
                </c:pt>
                <c:pt idx="32">
                  <c:v>8.7999999999999995E-2</c:v>
                </c:pt>
                <c:pt idx="33">
                  <c:v>8.3000000000000004E-2</c:v>
                </c:pt>
                <c:pt idx="34">
                  <c:v>1.7999999999999999E-2</c:v>
                </c:pt>
                <c:pt idx="35">
                  <c:v>0.154</c:v>
                </c:pt>
                <c:pt idx="36">
                  <c:v>0.13600000000000001</c:v>
                </c:pt>
                <c:pt idx="37">
                  <c:v>0.17299999999999999</c:v>
                </c:pt>
                <c:pt idx="38">
                  <c:v>0.14099999999999999</c:v>
                </c:pt>
                <c:pt idx="39">
                  <c:v>0.105</c:v>
                </c:pt>
                <c:pt idx="40">
                  <c:v>8.7999999999999995E-2</c:v>
                </c:pt>
                <c:pt idx="41" formatCode="General">
                  <c:v>4.4999999999999998E-2</c:v>
                </c:pt>
                <c:pt idx="42" formatCode="General">
                  <c:v>0.11</c:v>
                </c:pt>
                <c:pt idx="43" formatCode="General">
                  <c:v>5.6000000000000001E-2</c:v>
                </c:pt>
                <c:pt idx="44" formatCode="General">
                  <c:v>8.6999999999999994E-2</c:v>
                </c:pt>
                <c:pt idx="45" formatCode="General">
                  <c:v>9.2999999999999999E-2</c:v>
                </c:pt>
                <c:pt idx="46" formatCode="General">
                  <c:v>0.11600000000000001</c:v>
                </c:pt>
                <c:pt idx="47" formatCode="General">
                  <c:v>8.5000000000000006E-2</c:v>
                </c:pt>
                <c:pt idx="48" formatCode="General">
                  <c:v>0.06</c:v>
                </c:pt>
                <c:pt idx="49" formatCode="General">
                  <c:v>5.8999999999999997E-2</c:v>
                </c:pt>
                <c:pt idx="50" formatCode="General">
                  <c:v>-1.2E-2</c:v>
                </c:pt>
                <c:pt idx="51" formatCode="General">
                  <c:v>2.1999999999999999E-2</c:v>
                </c:pt>
                <c:pt idx="52" formatCode="General">
                  <c:v>8.7999999999999995E-2</c:v>
                </c:pt>
                <c:pt idx="53" formatCode="General">
                  <c:v>9.4E-2</c:v>
                </c:pt>
                <c:pt idx="54" formatCode="General">
                  <c:v>9.6000000000000002E-2</c:v>
                </c:pt>
                <c:pt idx="55" formatCode="General">
                  <c:v>0.127</c:v>
                </c:pt>
                <c:pt idx="56" formatCode="General">
                  <c:v>0.109</c:v>
                </c:pt>
                <c:pt idx="57" formatCode="General">
                  <c:v>1E-3</c:v>
                </c:pt>
                <c:pt idx="58" formatCode="General">
                  <c:v>0.05</c:v>
                </c:pt>
                <c:pt idx="59" formatCode="General">
                  <c:v>5.6000000000000001E-2</c:v>
                </c:pt>
                <c:pt idx="60" formatCode="General">
                  <c:v>0.03</c:v>
                </c:pt>
                <c:pt idx="61" formatCode="General">
                  <c:v>5.2999999999999999E-2</c:v>
                </c:pt>
                <c:pt idx="62" formatCode="General">
                  <c:v>8.8999999999999996E-2</c:v>
                </c:pt>
                <c:pt idx="63" formatCode="General">
                  <c:v>7.4999999999999997E-2</c:v>
                </c:pt>
                <c:pt idx="64" formatCode="General">
                  <c:v>8.4000000000000005E-2</c:v>
                </c:pt>
                <c:pt idx="65" formatCode="General">
                  <c:v>6.2E-2</c:v>
                </c:pt>
              </c:numCache>
            </c:numRef>
          </c:val>
          <c:smooth val="1"/>
          <c:extLst>
            <c:ext xmlns:c16="http://schemas.microsoft.com/office/drawing/2014/chart" uri="{C3380CC4-5D6E-409C-BE32-E72D297353CC}">
              <c16:uniqueId val="{00000029-1A92-4067-85CD-65333C0E98F1}"/>
            </c:ext>
          </c:extLst>
        </c:ser>
        <c:dLbls>
          <c:showLegendKey val="0"/>
          <c:showVal val="0"/>
          <c:showCatName val="0"/>
          <c:showSerName val="0"/>
          <c:showPercent val="0"/>
          <c:showBubbleSize val="0"/>
        </c:dLbls>
        <c:marker val="1"/>
        <c:smooth val="0"/>
        <c:axId val="1978832464"/>
        <c:axId val="1726351888"/>
      </c:lineChart>
      <c:catAx>
        <c:axId val="1978832464"/>
        <c:scaling>
          <c:orientation val="minMax"/>
        </c:scaling>
        <c:delete val="0"/>
        <c:axPos val="b"/>
        <c:numFmt formatCode="0" sourceLinked="0"/>
        <c:majorTickMark val="out"/>
        <c:minorTickMark val="none"/>
        <c:tickLblPos val="nextTo"/>
        <c:txPr>
          <a:bodyPr rot="0" vert="horz"/>
          <a:lstStyle/>
          <a:p>
            <a:pPr>
              <a:defRPr sz="1000"/>
            </a:pPr>
            <a:endParaRPr lang="en-US"/>
          </a:p>
        </c:txPr>
        <c:crossAx val="1726351888"/>
        <c:crossesAt val="-20"/>
        <c:auto val="1"/>
        <c:lblAlgn val="ctr"/>
        <c:lblOffset val="100"/>
        <c:tickMarkSkip val="1"/>
        <c:noMultiLvlLbl val="0"/>
      </c:catAx>
      <c:valAx>
        <c:axId val="1726351888"/>
        <c:scaling>
          <c:orientation val="minMax"/>
        </c:scaling>
        <c:delete val="0"/>
        <c:axPos val="l"/>
        <c:title>
          <c:tx>
            <c:rich>
              <a:bodyPr rot="-5400000" vert="horz"/>
              <a:lstStyle/>
              <a:p>
                <a:pPr>
                  <a:defRPr sz="1400"/>
                </a:pPr>
                <a:r>
                  <a:rPr lang="en-US" sz="1400" dirty="0"/>
                  <a:t>ROE</a:t>
                </a:r>
              </a:p>
            </c:rich>
          </c:tx>
          <c:layout>
            <c:manualLayout>
              <c:xMode val="edge"/>
              <c:yMode val="edge"/>
              <c:x val="0"/>
              <c:y val="0.39691697413320798"/>
            </c:manualLayout>
          </c:layout>
          <c:overlay val="0"/>
        </c:title>
        <c:numFmt formatCode="0%" sourceLinked="0"/>
        <c:majorTickMark val="out"/>
        <c:minorTickMark val="none"/>
        <c:tickLblPos val="nextTo"/>
        <c:txPr>
          <a:bodyPr/>
          <a:lstStyle/>
          <a:p>
            <a:pPr>
              <a:defRPr sz="1000"/>
            </a:pPr>
            <a:endParaRPr lang="en-US"/>
          </a:p>
        </c:txPr>
        <c:crossAx val="1978832464"/>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82270613799401E-2"/>
          <c:y val="4.4146596445549101E-2"/>
          <c:w val="0.95782459870557701"/>
          <c:h val="0.82841456759440102"/>
        </c:manualLayout>
      </c:layout>
      <c:barChart>
        <c:barDir val="col"/>
        <c:grouping val="clustered"/>
        <c:varyColors val="0"/>
        <c:ser>
          <c:idx val="0"/>
          <c:order val="0"/>
          <c:tx>
            <c:strRef>
              <c:f>Sheet1!$B$1</c:f>
              <c:strCache>
                <c:ptCount val="1"/>
                <c:pt idx="0">
                  <c:v>Costs ($000s)</c:v>
                </c:pt>
              </c:strCache>
            </c:strRef>
          </c:tx>
          <c:spPr>
            <a:solidFill>
              <a:schemeClr val="accent3">
                <a:lumMod val="60000"/>
                <a:lumOff val="40000"/>
              </a:schemeClr>
            </a:solidFill>
          </c:spPr>
          <c:invertIfNegative val="0"/>
          <c:dPt>
            <c:idx val="5"/>
            <c:invertIfNegative val="0"/>
            <c:bubble3D val="0"/>
            <c:spPr>
              <a:solidFill>
                <a:schemeClr val="accent3"/>
              </a:solidFill>
            </c:spPr>
            <c:extLst>
              <c:ext xmlns:c16="http://schemas.microsoft.com/office/drawing/2014/chart" uri="{C3380CC4-5D6E-409C-BE32-E72D297353CC}">
                <c16:uniqueId val="{0000000B-A85D-46AC-BBE8-5C75886ABA61}"/>
              </c:ext>
            </c:extLst>
          </c:dPt>
          <c:dPt>
            <c:idx val="6"/>
            <c:invertIfNegative val="0"/>
            <c:bubble3D val="0"/>
            <c:extLst>
              <c:ext xmlns:c16="http://schemas.microsoft.com/office/drawing/2014/chart" uri="{C3380CC4-5D6E-409C-BE32-E72D297353CC}">
                <c16:uniqueId val="{00000008-0B21-4326-895D-AA86E99F7DC9}"/>
              </c:ext>
            </c:extLst>
          </c:dPt>
          <c:dPt>
            <c:idx val="15"/>
            <c:invertIfNegative val="0"/>
            <c:bubble3D val="0"/>
            <c:extLst>
              <c:ext xmlns:c16="http://schemas.microsoft.com/office/drawing/2014/chart" uri="{C3380CC4-5D6E-409C-BE32-E72D297353CC}">
                <c16:uniqueId val="{0000000C-A85D-46AC-BBE8-5C75886ABA61}"/>
              </c:ext>
            </c:extLst>
          </c:dPt>
          <c:dPt>
            <c:idx val="16"/>
            <c:invertIfNegative val="0"/>
            <c:bubble3D val="0"/>
            <c:spPr>
              <a:solidFill>
                <a:schemeClr val="accent3"/>
              </a:solidFill>
            </c:spPr>
            <c:extLst>
              <c:ext xmlns:c16="http://schemas.microsoft.com/office/drawing/2014/chart" uri="{C3380CC4-5D6E-409C-BE32-E72D297353CC}">
                <c16:uniqueId val="{00000007-0B21-4326-895D-AA86E99F7DC9}"/>
              </c:ext>
            </c:extLst>
          </c:dPt>
          <c:dPt>
            <c:idx val="23"/>
            <c:invertIfNegative val="0"/>
            <c:bubble3D val="0"/>
            <c:extLst>
              <c:ext xmlns:c16="http://schemas.microsoft.com/office/drawing/2014/chart" uri="{C3380CC4-5D6E-409C-BE32-E72D297353CC}">
                <c16:uniqueId val="{00000000-A85D-46AC-BBE8-5C75886ABA61}"/>
              </c:ext>
            </c:extLst>
          </c:dPt>
          <c:dPt>
            <c:idx val="25"/>
            <c:invertIfNegative val="0"/>
            <c:bubble3D val="0"/>
            <c:extLst>
              <c:ext xmlns:c16="http://schemas.microsoft.com/office/drawing/2014/chart" uri="{C3380CC4-5D6E-409C-BE32-E72D297353CC}">
                <c16:uniqueId val="{00000001-A85D-46AC-BBE8-5C75886ABA61}"/>
              </c:ext>
            </c:extLst>
          </c:dPt>
          <c:dPt>
            <c:idx val="26"/>
            <c:invertIfNegative val="0"/>
            <c:bubble3D val="0"/>
            <c:extLst>
              <c:ext xmlns:c16="http://schemas.microsoft.com/office/drawing/2014/chart" uri="{C3380CC4-5D6E-409C-BE32-E72D297353CC}">
                <c16:uniqueId val="{00000003-A85D-46AC-BBE8-5C75886ABA61}"/>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5D-46AC-BBE8-5C75886ABA61}"/>
                </c:ext>
              </c:extLst>
            </c:dLbl>
            <c:dLbl>
              <c:idx val="16"/>
              <c:layout>
                <c:manualLayout>
                  <c:x val="0"/>
                  <c:y val="5.5668450979326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21-4326-895D-AA86E99F7DC9}"/>
                </c:ext>
              </c:extLst>
            </c:dLbl>
            <c:numFmt formatCode="&quot;$&quot;#,##0.0&quot;B&quot;" sourceLinked="0"/>
            <c:spPr>
              <a:noFill/>
              <a:ln>
                <a:noFill/>
              </a:ln>
              <a:effectLst/>
            </c:spPr>
            <c:txPr>
              <a:bodyPr wrap="square" lIns="38100" tIns="19050" rIns="38100" bIns="19050" anchor="ctr">
                <a:spAutoFit/>
              </a:bodyPr>
              <a:lstStyle/>
              <a:p>
                <a:pPr>
                  <a:defRPr sz="8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Sheet1!$A$13:$A$29</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Sheet1!$B$13:$B$29</c:f>
              <c:numCache>
                <c:formatCode>"$"#,##0.0</c:formatCode>
                <c:ptCount val="17"/>
                <c:pt idx="0">
                  <c:v>6.4</c:v>
                </c:pt>
                <c:pt idx="1">
                  <c:v>36.299999999999997</c:v>
                </c:pt>
                <c:pt idx="2">
                  <c:v>7.9</c:v>
                </c:pt>
                <c:pt idx="3">
                  <c:v>17</c:v>
                </c:pt>
                <c:pt idx="4">
                  <c:v>35.200000000000003</c:v>
                </c:pt>
                <c:pt idx="5">
                  <c:v>76.8</c:v>
                </c:pt>
                <c:pt idx="6">
                  <c:v>10.8</c:v>
                </c:pt>
                <c:pt idx="7">
                  <c:v>7.7</c:v>
                </c:pt>
                <c:pt idx="8">
                  <c:v>30.3</c:v>
                </c:pt>
                <c:pt idx="9">
                  <c:v>11.8</c:v>
                </c:pt>
                <c:pt idx="10">
                  <c:v>15.7</c:v>
                </c:pt>
                <c:pt idx="11">
                  <c:v>36.200000000000003</c:v>
                </c:pt>
                <c:pt idx="12">
                  <c:v>37</c:v>
                </c:pt>
                <c:pt idx="13">
                  <c:v>13.4</c:v>
                </c:pt>
                <c:pt idx="14">
                  <c:v>15.8</c:v>
                </c:pt>
                <c:pt idx="15">
                  <c:v>15.4</c:v>
                </c:pt>
                <c:pt idx="16">
                  <c:v>21</c:v>
                </c:pt>
              </c:numCache>
            </c:numRef>
          </c:val>
          <c:extLst>
            <c:ext xmlns:c16="http://schemas.microsoft.com/office/drawing/2014/chart" uri="{C3380CC4-5D6E-409C-BE32-E72D297353CC}">
              <c16:uniqueId val="{0000000A-A85D-46AC-BBE8-5C75886ABA61}"/>
            </c:ext>
          </c:extLst>
        </c:ser>
        <c:dLbls>
          <c:showLegendKey val="0"/>
          <c:showVal val="0"/>
          <c:showCatName val="0"/>
          <c:showSerName val="0"/>
          <c:showPercent val="0"/>
          <c:showBubbleSize val="0"/>
        </c:dLbls>
        <c:gapWidth val="0"/>
        <c:axId val="1717525376"/>
        <c:axId val="1717193472"/>
      </c:barChart>
      <c:catAx>
        <c:axId val="1717525376"/>
        <c:scaling>
          <c:orientation val="minMax"/>
        </c:scaling>
        <c:delete val="0"/>
        <c:axPos val="b"/>
        <c:numFmt formatCode="General" sourceLinked="0"/>
        <c:majorTickMark val="out"/>
        <c:minorTickMark val="none"/>
        <c:tickLblPos val="low"/>
        <c:txPr>
          <a:bodyPr/>
          <a:lstStyle/>
          <a:p>
            <a:pPr>
              <a:defRPr sz="600"/>
            </a:pPr>
            <a:endParaRPr lang="en-US"/>
          </a:p>
        </c:txPr>
        <c:crossAx val="1717193472"/>
        <c:crosses val="autoZero"/>
        <c:auto val="1"/>
        <c:lblAlgn val="ctr"/>
        <c:lblOffset val="100"/>
        <c:noMultiLvlLbl val="0"/>
      </c:catAx>
      <c:valAx>
        <c:axId val="1717193472"/>
        <c:scaling>
          <c:orientation val="minMax"/>
          <c:max val="90"/>
          <c:min val="0"/>
        </c:scaling>
        <c:delete val="1"/>
        <c:axPos val="l"/>
        <c:numFmt formatCode="&quot;$&quot;#,##0" sourceLinked="0"/>
        <c:majorTickMark val="out"/>
        <c:minorTickMark val="none"/>
        <c:tickLblPos val="nextTo"/>
        <c:crossAx val="1717525376"/>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92503128695E-2"/>
          <c:w val="0.95592356609742501"/>
          <c:h val="0.83827493261455499"/>
        </c:manualLayout>
      </c:layout>
      <c:barChart>
        <c:barDir val="col"/>
        <c:grouping val="clustered"/>
        <c:varyColors val="0"/>
        <c:ser>
          <c:idx val="0"/>
          <c:order val="0"/>
          <c:tx>
            <c:strRef>
              <c:f>Sheet1!$A$2</c:f>
              <c:strCache>
                <c:ptCount val="1"/>
                <c:pt idx="0">
                  <c:v>110.1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strCache>
            </c:strRef>
          </c:cat>
          <c:val>
            <c:numRef>
              <c:f>Sheet1!$B$2:$Q$2</c:f>
              <c:numCache>
                <c:formatCode>General</c:formatCode>
                <c:ptCount val="16"/>
                <c:pt idx="0">
                  <c:v>115.8</c:v>
                </c:pt>
                <c:pt idx="1">
                  <c:v>107.5</c:v>
                </c:pt>
                <c:pt idx="2">
                  <c:v>100.1</c:v>
                </c:pt>
                <c:pt idx="3">
                  <c:v>98.4</c:v>
                </c:pt>
                <c:pt idx="4">
                  <c:v>100.8</c:v>
                </c:pt>
                <c:pt idx="5">
                  <c:v>92.6</c:v>
                </c:pt>
                <c:pt idx="6">
                  <c:v>95.7</c:v>
                </c:pt>
                <c:pt idx="7">
                  <c:v>101</c:v>
                </c:pt>
                <c:pt idx="8">
                  <c:v>99.3</c:v>
                </c:pt>
                <c:pt idx="9" formatCode="0.0">
                  <c:v>101.1</c:v>
                </c:pt>
                <c:pt idx="10" formatCode="0.0">
                  <c:v>106.5</c:v>
                </c:pt>
                <c:pt idx="11" formatCode="0.0">
                  <c:v>102.5</c:v>
                </c:pt>
                <c:pt idx="12" formatCode="0.0">
                  <c:v>96.4</c:v>
                </c:pt>
                <c:pt idx="13" formatCode="0.0">
                  <c:v>97</c:v>
                </c:pt>
                <c:pt idx="14" formatCode="0.0">
                  <c:v>97.8</c:v>
                </c:pt>
                <c:pt idx="15" formatCode="0.0">
                  <c:v>99.5</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1993688352"/>
        <c:axId val="1978872480"/>
      </c:barChart>
      <c:catAx>
        <c:axId val="1993688352"/>
        <c:scaling>
          <c:orientation val="minMax"/>
        </c:scaling>
        <c:delete val="0"/>
        <c:axPos val="b"/>
        <c:numFmt formatCode="General" sourceLinked="1"/>
        <c:majorTickMark val="out"/>
        <c:minorTickMark val="none"/>
        <c:tickLblPos val="low"/>
        <c:txPr>
          <a:bodyPr rot="0" vert="horz"/>
          <a:lstStyle/>
          <a:p>
            <a:pPr>
              <a:defRPr sz="1200"/>
            </a:pPr>
            <a:endParaRPr lang="en-US"/>
          </a:p>
        </c:txPr>
        <c:crossAx val="1978872480"/>
        <c:crossesAt val="100"/>
        <c:auto val="1"/>
        <c:lblAlgn val="ctr"/>
        <c:lblOffset val="20"/>
        <c:tickLblSkip val="1"/>
        <c:tickMarkSkip val="1"/>
        <c:noMultiLvlLbl val="0"/>
      </c:catAx>
      <c:valAx>
        <c:axId val="1978872480"/>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199368835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46045857310103E-2"/>
          <c:y val="5.1829778962916302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strCache>
            </c:strRef>
          </c:cat>
          <c:val>
            <c:numRef>
              <c:f>Sheet1!$B$2:$AV$2</c:f>
              <c:numCache>
                <c:formatCode>0.0%</c:formatCode>
                <c:ptCount val="21"/>
                <c:pt idx="0">
                  <c:v>8.0000000000000002E-3</c:v>
                </c:pt>
                <c:pt idx="1">
                  <c:v>6.0000000000000001E-3</c:v>
                </c:pt>
                <c:pt idx="2">
                  <c:v>-2.5999999999999999E-2</c:v>
                </c:pt>
                <c:pt idx="3">
                  <c:v>1.0999999999999999E-2</c:v>
                </c:pt>
                <c:pt idx="4">
                  <c:v>7.1999999999999995E-2</c:v>
                </c:pt>
                <c:pt idx="5">
                  <c:v>9.7000000000000003E-2</c:v>
                </c:pt>
                <c:pt idx="6">
                  <c:v>0.224</c:v>
                </c:pt>
                <c:pt idx="7">
                  <c:v>0.124</c:v>
                </c:pt>
                <c:pt idx="8">
                  <c:v>4.1000000000000002E-2</c:v>
                </c:pt>
                <c:pt idx="9">
                  <c:v>-1.2E-2</c:v>
                </c:pt>
                <c:pt idx="10">
                  <c:v>7.6999999999999999E-2</c:v>
                </c:pt>
                <c:pt idx="11">
                  <c:v>-1.6E-2</c:v>
                </c:pt>
                <c:pt idx="12">
                  <c:v>-3.1E-2</c:v>
                </c:pt>
                <c:pt idx="13">
                  <c:v>-0.09</c:v>
                </c:pt>
                <c:pt idx="14">
                  <c:v>-1.4E-2</c:v>
                </c:pt>
                <c:pt idx="15">
                  <c:v>4.8000000000000001E-2</c:v>
                </c:pt>
                <c:pt idx="16">
                  <c:v>4.9000000000000002E-2</c:v>
                </c:pt>
                <c:pt idx="17">
                  <c:v>4.1000000000000002E-2</c:v>
                </c:pt>
                <c:pt idx="18">
                  <c:v>3.2000000000000001E-2</c:v>
                </c:pt>
                <c:pt idx="19">
                  <c:v>2.4E-2</c:v>
                </c:pt>
                <c:pt idx="20">
                  <c:v>-1.4E-2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marker>
            <c:symbol val="circle"/>
            <c:size val="7"/>
          </c:marker>
          <c:cat>
            <c:strRef>
              <c:f>Sheet1!$B$1:$AV$1</c:f>
              <c:strCache>
                <c:ptCount val="21"/>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pt idx="15">
                  <c:v>11</c:v>
                </c:pt>
                <c:pt idx="16">
                  <c:v>12</c:v>
                </c:pt>
                <c:pt idx="17">
                  <c:v>13</c:v>
                </c:pt>
                <c:pt idx="18">
                  <c:v>14</c:v>
                </c:pt>
                <c:pt idx="19">
                  <c:v>15</c:v>
                </c:pt>
                <c:pt idx="20">
                  <c:v>16</c:v>
                </c:pt>
              </c:strCache>
            </c:strRef>
          </c:cat>
          <c:val>
            <c:numRef>
              <c:f>Sheet1!$B$3:$AV$3</c:f>
              <c:numCache>
                <c:formatCode>0.0%</c:formatCode>
                <c:ptCount val="21"/>
                <c:pt idx="0">
                  <c:v>8.0000000000000002E-3</c:v>
                </c:pt>
                <c:pt idx="1">
                  <c:v>5.6000000000000001E-2</c:v>
                </c:pt>
                <c:pt idx="2">
                  <c:v>4.1000000000000002E-2</c:v>
                </c:pt>
                <c:pt idx="3">
                  <c:v>0.02</c:v>
                </c:pt>
                <c:pt idx="4">
                  <c:v>1.9E-2</c:v>
                </c:pt>
                <c:pt idx="5">
                  <c:v>7.2999999999999995E-2</c:v>
                </c:pt>
                <c:pt idx="6">
                  <c:v>0.10199999999999999</c:v>
                </c:pt>
                <c:pt idx="7">
                  <c:v>9.6000000000000002E-2</c:v>
                </c:pt>
                <c:pt idx="8">
                  <c:v>0.05</c:v>
                </c:pt>
                <c:pt idx="9">
                  <c:v>2.4E-2</c:v>
                </c:pt>
                <c:pt idx="10">
                  <c:v>1.6E-2</c:v>
                </c:pt>
                <c:pt idx="11">
                  <c:v>-2E-3</c:v>
                </c:pt>
                <c:pt idx="12">
                  <c:v>0</c:v>
                </c:pt>
                <c:pt idx="13">
                  <c:v>0</c:v>
                </c:pt>
                <c:pt idx="14">
                  <c:v>0.03</c:v>
                </c:pt>
                <c:pt idx="15">
                  <c:v>2.5000000000000001E-2</c:v>
                </c:pt>
                <c:pt idx="16">
                  <c:v>3.5999999999999997E-2</c:v>
                </c:pt>
                <c:pt idx="17">
                  <c:v>5.0999999999999997E-2</c:v>
                </c:pt>
                <c:pt idx="18">
                  <c:v>5.5E-2</c:v>
                </c:pt>
                <c:pt idx="19">
                  <c:v>4.4999999999999998E-2</c:v>
                </c:pt>
                <c:pt idx="20">
                  <c:v>5.7000000000000002E-2</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1994295520"/>
        <c:axId val="1994049856"/>
      </c:lineChart>
      <c:catAx>
        <c:axId val="1994295520"/>
        <c:scaling>
          <c:orientation val="minMax"/>
        </c:scaling>
        <c:delete val="0"/>
        <c:axPos val="b"/>
        <c:numFmt formatCode="0" sourceLinked="0"/>
        <c:majorTickMark val="out"/>
        <c:minorTickMark val="none"/>
        <c:tickLblPos val="nextTo"/>
        <c:txPr>
          <a:bodyPr rot="0" vert="horz"/>
          <a:lstStyle/>
          <a:p>
            <a:pPr>
              <a:defRPr sz="1400"/>
            </a:pPr>
            <a:endParaRPr lang="en-US"/>
          </a:p>
        </c:txPr>
        <c:crossAx val="1994049856"/>
        <c:crossesAt val="-20"/>
        <c:auto val="1"/>
        <c:lblAlgn val="ctr"/>
        <c:lblOffset val="100"/>
        <c:tickLblSkip val="2"/>
        <c:tickMarkSkip val="1"/>
        <c:noMultiLvlLbl val="0"/>
      </c:catAx>
      <c:valAx>
        <c:axId val="1994049856"/>
        <c:scaling>
          <c:orientation val="minMax"/>
          <c:min val="-0.1"/>
        </c:scaling>
        <c:delete val="0"/>
        <c:axPos val="l"/>
        <c:majorGridlines/>
        <c:numFmt formatCode="0%" sourceLinked="0"/>
        <c:majorTickMark val="out"/>
        <c:minorTickMark val="none"/>
        <c:tickLblPos val="nextTo"/>
        <c:txPr>
          <a:bodyPr/>
          <a:lstStyle/>
          <a:p>
            <a:pPr>
              <a:defRPr sz="1400"/>
            </a:pPr>
            <a:endParaRPr lang="en-US"/>
          </a:p>
        </c:txPr>
        <c:crossAx val="1994295520"/>
        <c:crossesAt val="1"/>
        <c:crossBetween val="between"/>
      </c:valAx>
    </c:plotArea>
    <c:legend>
      <c:legendPos val="t"/>
      <c:layout>
        <c:manualLayout>
          <c:xMode val="edge"/>
          <c:yMode val="edge"/>
          <c:x val="0.42156956136927698"/>
          <c:y val="7.3941772757360802E-2"/>
          <c:w val="0.56670453547167599"/>
          <c:h val="7.9370514117011598E-2"/>
        </c:manualLayout>
      </c:layout>
      <c:overlay val="0"/>
      <c:spPr>
        <a:solidFill>
          <a:schemeClr val="bg1"/>
        </a:solidFill>
        <a:ln>
          <a:noFill/>
        </a:ln>
      </c:sp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strCache>
            </c:strRef>
          </c:cat>
          <c:val>
            <c:numRef>
              <c:f>Sheet1!$B$2:$O$2</c:f>
              <c:numCache>
                <c:formatCode>0.00</c:formatCode>
                <c:ptCount val="14"/>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029551952"/>
        <c:axId val="2029547968"/>
      </c:barChart>
      <c:catAx>
        <c:axId val="2029551952"/>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029547968"/>
        <c:crosses val="autoZero"/>
        <c:auto val="0"/>
        <c:lblAlgn val="ctr"/>
        <c:lblOffset val="100"/>
        <c:tickLblSkip val="1"/>
        <c:tickMarkSkip val="1"/>
        <c:noMultiLvlLbl val="0"/>
      </c:catAx>
      <c:valAx>
        <c:axId val="2029547968"/>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202955195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91930715893599E-2"/>
          <c:y val="4.5373128859261702E-2"/>
          <c:w val="0.88924595676975504"/>
          <c:h val="0.77070459083087395"/>
        </c:manualLayout>
      </c:layout>
      <c:barChart>
        <c:barDir val="col"/>
        <c:grouping val="clustered"/>
        <c:varyColors val="0"/>
        <c:ser>
          <c:idx val="0"/>
          <c:order val="0"/>
          <c:tx>
            <c:strRef>
              <c:f>Sheet1!$B$1</c:f>
              <c:strCache>
                <c:ptCount val="1"/>
                <c:pt idx="0">
                  <c:v>Commercial </c:v>
                </c:pt>
              </c:strCache>
            </c:strRef>
          </c:tx>
          <c:spPr>
            <a:ln w="19050">
              <a:solidFill>
                <a:schemeClr val="bg1"/>
              </a:solidFill>
              <a:miter lim="800000"/>
            </a:ln>
          </c:spPr>
          <c:invertIfNegative val="0"/>
          <c:dLbls>
            <c:dLbl>
              <c:idx val="0"/>
              <c:layout>
                <c:manualLayout>
                  <c:x val="-4.59242250287025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7-4313-B714-2B478BC1C0CA}"/>
                </c:ext>
              </c:extLst>
            </c:dLbl>
            <c:dLbl>
              <c:idx val="1"/>
              <c:delete val="1"/>
              <c:extLst>
                <c:ext xmlns:c15="http://schemas.microsoft.com/office/drawing/2012/chart" uri="{CE6537A1-D6FC-4f65-9D91-7224C49458BB}"/>
                <c:ext xmlns:c16="http://schemas.microsoft.com/office/drawing/2014/chart" uri="{C3380CC4-5D6E-409C-BE32-E72D297353CC}">
                  <c16:uniqueId val="{00000001-CF67-4313-B714-2B478BC1C0CA}"/>
                </c:ext>
              </c:extLst>
            </c:dLbl>
            <c:dLbl>
              <c:idx val="2"/>
              <c:delete val="1"/>
              <c:extLst>
                <c:ext xmlns:c15="http://schemas.microsoft.com/office/drawing/2012/chart" uri="{CE6537A1-D6FC-4f65-9D91-7224C49458BB}"/>
                <c:ext xmlns:c16="http://schemas.microsoft.com/office/drawing/2014/chart" uri="{C3380CC4-5D6E-409C-BE32-E72D297353CC}">
                  <c16:uniqueId val="{00000002-CF67-4313-B714-2B478BC1C0CA}"/>
                </c:ext>
              </c:extLst>
            </c:dLbl>
            <c:dLbl>
              <c:idx val="3"/>
              <c:delete val="1"/>
              <c:extLst>
                <c:ext xmlns:c15="http://schemas.microsoft.com/office/drawing/2012/chart" uri="{CE6537A1-D6FC-4f65-9D91-7224C49458BB}"/>
                <c:ext xmlns:c16="http://schemas.microsoft.com/office/drawing/2014/chart" uri="{C3380CC4-5D6E-409C-BE32-E72D297353CC}">
                  <c16:uniqueId val="{00000003-CF67-4313-B714-2B478BC1C0CA}"/>
                </c:ext>
              </c:extLst>
            </c:dLbl>
            <c:dLbl>
              <c:idx val="4"/>
              <c:delete val="1"/>
              <c:extLst>
                <c:ext xmlns:c15="http://schemas.microsoft.com/office/drawing/2012/chart" uri="{CE6537A1-D6FC-4f65-9D91-7224C49458BB}"/>
                <c:ext xmlns:c16="http://schemas.microsoft.com/office/drawing/2014/chart" uri="{C3380CC4-5D6E-409C-BE32-E72D297353CC}">
                  <c16:uniqueId val="{00000004-CF67-4313-B714-2B478BC1C0CA}"/>
                </c:ext>
              </c:extLst>
            </c:dLbl>
            <c:dLbl>
              <c:idx val="5"/>
              <c:delete val="1"/>
              <c:extLst>
                <c:ext xmlns:c15="http://schemas.microsoft.com/office/drawing/2012/chart" uri="{CE6537A1-D6FC-4f65-9D91-7224C49458BB}"/>
                <c:ext xmlns:c16="http://schemas.microsoft.com/office/drawing/2014/chart" uri="{C3380CC4-5D6E-409C-BE32-E72D297353CC}">
                  <c16:uniqueId val="{00000005-CF67-4313-B714-2B478BC1C0CA}"/>
                </c:ext>
              </c:extLst>
            </c:dLbl>
            <c:dLbl>
              <c:idx val="7"/>
              <c:delete val="1"/>
              <c:extLst>
                <c:ext xmlns:c15="http://schemas.microsoft.com/office/drawing/2012/chart" uri="{CE6537A1-D6FC-4f65-9D91-7224C49458BB}"/>
                <c:ext xmlns:c16="http://schemas.microsoft.com/office/drawing/2014/chart" uri="{C3380CC4-5D6E-409C-BE32-E72D297353CC}">
                  <c16:uniqueId val="{00000000-67A5-49DD-A8BB-1F34BDF0D826}"/>
                </c:ext>
              </c:extLst>
            </c:dLbl>
            <c:dLbl>
              <c:idx val="8"/>
              <c:delete val="1"/>
              <c:extLst>
                <c:ext xmlns:c15="http://schemas.microsoft.com/office/drawing/2012/chart" uri="{CE6537A1-D6FC-4f65-9D91-7224C49458BB}"/>
                <c:ext xmlns:c16="http://schemas.microsoft.com/office/drawing/2014/chart" uri="{C3380CC4-5D6E-409C-BE32-E72D297353CC}">
                  <c16:uniqueId val="{00000001-67A5-49DD-A8BB-1F34BDF0D826}"/>
                </c:ext>
              </c:extLst>
            </c:dLbl>
            <c:dLbl>
              <c:idx val="9"/>
              <c:delete val="1"/>
              <c:extLst>
                <c:ext xmlns:c15="http://schemas.microsoft.com/office/drawing/2012/chart" uri="{CE6537A1-D6FC-4f65-9D91-7224C49458BB}"/>
                <c:ext xmlns:c16="http://schemas.microsoft.com/office/drawing/2014/chart" uri="{C3380CC4-5D6E-409C-BE32-E72D297353CC}">
                  <c16:uniqueId val="{00000002-67A5-49DD-A8BB-1F34BDF0D826}"/>
                </c:ext>
              </c:extLst>
            </c:dLbl>
            <c:spPr>
              <a:noFill/>
              <a:ln>
                <a:noFill/>
              </a:ln>
              <a:effectLst/>
            </c:spPr>
            <c:txPr>
              <a:bodyPr rot="0" vert="horz"/>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6-CF67-4313-B714-2B478BC1C0CA}"/>
            </c:ext>
          </c:extLst>
        </c:ser>
        <c:ser>
          <c:idx val="1"/>
          <c:order val="1"/>
          <c:tx>
            <c:strRef>
              <c:f>Sheet1!$C$1</c:f>
              <c:strCache>
                <c:ptCount val="1"/>
                <c:pt idx="0">
                  <c:v>Personal</c:v>
                </c:pt>
              </c:strCache>
            </c:strRef>
          </c:tx>
          <c:spPr>
            <a:ln w="19050">
              <a:solidFill>
                <a:schemeClr val="bg1"/>
              </a:solidFill>
              <a:miter lim="800000"/>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67A5-49DD-A8BB-1F34BDF0D826}"/>
                </c:ext>
              </c:extLst>
            </c:dLbl>
            <c:dLbl>
              <c:idx val="2"/>
              <c:delete val="1"/>
              <c:extLst>
                <c:ext xmlns:c15="http://schemas.microsoft.com/office/drawing/2012/chart" uri="{CE6537A1-D6FC-4f65-9D91-7224C49458BB}"/>
                <c:ext xmlns:c16="http://schemas.microsoft.com/office/drawing/2014/chart" uri="{C3380CC4-5D6E-409C-BE32-E72D297353CC}">
                  <c16:uniqueId val="{00000004-67A5-49DD-A8BB-1F34BDF0D826}"/>
                </c:ext>
              </c:extLst>
            </c:dLbl>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4"/>
              <c:delete val="1"/>
              <c:extLst>
                <c:ext xmlns:c15="http://schemas.microsoft.com/office/drawing/2012/chart" uri="{CE6537A1-D6FC-4f65-9D91-7224C49458BB}"/>
                <c:ext xmlns:c16="http://schemas.microsoft.com/office/drawing/2014/chart" uri="{C3380CC4-5D6E-409C-BE32-E72D297353CC}">
                  <c16:uniqueId val="{00000005-67A5-49DD-A8BB-1F34BDF0D826}"/>
                </c:ext>
              </c:extLst>
            </c:dLbl>
            <c:dLbl>
              <c:idx val="5"/>
              <c:delete val="1"/>
              <c:extLst>
                <c:ext xmlns:c15="http://schemas.microsoft.com/office/drawing/2012/chart" uri="{CE6537A1-D6FC-4f65-9D91-7224C49458BB}"/>
                <c:ext xmlns:c16="http://schemas.microsoft.com/office/drawing/2014/chart" uri="{C3380CC4-5D6E-409C-BE32-E72D297353CC}">
                  <c16:uniqueId val="{00000006-67A5-49DD-A8BB-1F34BDF0D826}"/>
                </c:ext>
              </c:extLst>
            </c:dLbl>
            <c:dLbl>
              <c:idx val="6"/>
              <c:delete val="1"/>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delete val="1"/>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delete val="1"/>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delete val="1"/>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spPr>
              <a:noFill/>
              <a:ln>
                <a:noFill/>
              </a:ln>
              <a:effectLst/>
            </c:spPr>
            <c:txPr>
              <a:bodyPr rot="0" vert="horz"/>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D-CF67-4313-B714-2B478BC1C0CA}"/>
            </c:ext>
          </c:extLst>
        </c:ser>
        <c:dLbls>
          <c:showLegendKey val="0"/>
          <c:showVal val="0"/>
          <c:showCatName val="0"/>
          <c:showSerName val="0"/>
          <c:showPercent val="0"/>
          <c:showBubbleSize val="0"/>
        </c:dLbls>
        <c:gapWidth val="60"/>
        <c:axId val="2052702672"/>
        <c:axId val="2052685792"/>
      </c:barChart>
      <c:catAx>
        <c:axId val="205270267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052685792"/>
        <c:crossesAt val="1"/>
        <c:auto val="1"/>
        <c:lblAlgn val="ctr"/>
        <c:lblOffset val="100"/>
        <c:noMultiLvlLbl val="0"/>
      </c:catAx>
      <c:valAx>
        <c:axId val="2052685792"/>
        <c:scaling>
          <c:orientation val="minMax"/>
          <c:max val="1.1000000000000001"/>
          <c:min val="0.9"/>
        </c:scaling>
        <c:delete val="0"/>
        <c:axPos val="l"/>
        <c:numFmt formatCode="0%" sourceLinked="0"/>
        <c:majorTickMark val="out"/>
        <c:minorTickMark val="none"/>
        <c:tickLblPos val="nextTo"/>
        <c:txPr>
          <a:bodyPr rot="-60000000" vert="horz"/>
          <a:lstStyle/>
          <a:p>
            <a:pPr>
              <a:defRPr/>
            </a:pPr>
            <a:endParaRPr lang="en-US"/>
          </a:p>
        </c:txPr>
        <c:crossAx val="2052702672"/>
        <c:crosses val="autoZero"/>
        <c:crossBetween val="between"/>
      </c:valAx>
    </c:plotArea>
    <c:legend>
      <c:legendPos val="b"/>
      <c:layout>
        <c:manualLayout>
          <c:xMode val="edge"/>
          <c:yMode val="edge"/>
          <c:x val="0.35124028554983999"/>
          <c:y val="3.7172340939476897E-2"/>
          <c:w val="0.29751930836429602"/>
          <c:h val="7.1897800892834304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97907949790794E-2"/>
          <c:y val="0.13874345549738201"/>
          <c:w val="0.85774058577405798"/>
          <c:h val="0.68848167539267002"/>
        </c:manualLayout>
      </c:layout>
      <c:lineChart>
        <c:grouping val="standard"/>
        <c:varyColors val="0"/>
        <c:ser>
          <c:idx val="1"/>
          <c:order val="0"/>
          <c:tx>
            <c:strRef>
              <c:f>Sheet1!$B$1</c:f>
              <c:strCache>
                <c:ptCount val="1"/>
                <c:pt idx="0">
                  <c:v>Number Employed (left scale)</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0.0</c:formatCode>
                <c:ptCount val="44"/>
                <c:pt idx="0">
                  <c:v>136</c:v>
                </c:pt>
                <c:pt idx="1">
                  <c:v>136.30000000000001</c:v>
                </c:pt>
                <c:pt idx="2">
                  <c:v>136.9</c:v>
                </c:pt>
                <c:pt idx="3">
                  <c:v>137.30000000000001</c:v>
                </c:pt>
                <c:pt idx="4">
                  <c:v>137.80000000000001</c:v>
                </c:pt>
                <c:pt idx="5">
                  <c:v>138.1</c:v>
                </c:pt>
                <c:pt idx="6">
                  <c:v>138.1</c:v>
                </c:pt>
                <c:pt idx="7">
                  <c:v>138.4</c:v>
                </c:pt>
                <c:pt idx="8">
                  <c:v>138.30000000000001</c:v>
                </c:pt>
                <c:pt idx="9">
                  <c:v>137.69999999999999</c:v>
                </c:pt>
                <c:pt idx="10">
                  <c:v>136.80000000000001</c:v>
                </c:pt>
                <c:pt idx="11">
                  <c:v>134.80000000000001</c:v>
                </c:pt>
                <c:pt idx="12">
                  <c:v>132.5</c:v>
                </c:pt>
                <c:pt idx="13">
                  <c:v>131</c:v>
                </c:pt>
                <c:pt idx="14">
                  <c:v>130.30000000000001</c:v>
                </c:pt>
                <c:pt idx="15">
                  <c:v>129.80000000000001</c:v>
                </c:pt>
                <c:pt idx="16">
                  <c:v>129.9</c:v>
                </c:pt>
                <c:pt idx="17">
                  <c:v>130.5</c:v>
                </c:pt>
                <c:pt idx="18">
                  <c:v>130.4</c:v>
                </c:pt>
                <c:pt idx="19">
                  <c:v>130.80000000000001</c:v>
                </c:pt>
                <c:pt idx="20">
                  <c:v>131.30000000000001</c:v>
                </c:pt>
                <c:pt idx="21">
                  <c:v>131.9</c:v>
                </c:pt>
                <c:pt idx="22">
                  <c:v>132.4</c:v>
                </c:pt>
                <c:pt idx="23">
                  <c:v>132.9</c:v>
                </c:pt>
                <c:pt idx="24">
                  <c:v>133.80000000000001</c:v>
                </c:pt>
                <c:pt idx="25">
                  <c:v>134</c:v>
                </c:pt>
                <c:pt idx="26">
                  <c:v>134.6</c:v>
                </c:pt>
                <c:pt idx="27">
                  <c:v>135.1</c:v>
                </c:pt>
                <c:pt idx="28">
                  <c:v>135.69999999999999</c:v>
                </c:pt>
                <c:pt idx="29">
                  <c:v>136.30000000000001</c:v>
                </c:pt>
                <c:pt idx="30">
                  <c:v>136.9</c:v>
                </c:pt>
                <c:pt idx="31">
                  <c:v>137.4</c:v>
                </c:pt>
                <c:pt idx="32">
                  <c:v>138</c:v>
                </c:pt>
                <c:pt idx="33">
                  <c:v>138.9</c:v>
                </c:pt>
                <c:pt idx="34">
                  <c:v>139.6</c:v>
                </c:pt>
                <c:pt idx="35">
                  <c:v>140.4</c:v>
                </c:pt>
                <c:pt idx="36" formatCode="General">
                  <c:v>140.9</c:v>
                </c:pt>
                <c:pt idx="37" formatCode="General">
                  <c:v>141.69999999999999</c:v>
                </c:pt>
                <c:pt idx="38">
                  <c:v>142.30000000000001</c:v>
                </c:pt>
                <c:pt idx="39" formatCode="General">
                  <c:v>143.1</c:v>
                </c:pt>
                <c:pt idx="40" formatCode="General">
                  <c:v>143.69999999999999</c:v>
                </c:pt>
                <c:pt idx="41" formatCode="General">
                  <c:v>144.19999999999999</c:v>
                </c:pt>
                <c:pt idx="42">
                  <c:v>144.9</c:v>
                </c:pt>
                <c:pt idx="43" formatCode="General">
                  <c:v>145.30000000000001</c:v>
                </c:pt>
              </c:numCache>
            </c:numRef>
          </c:val>
          <c:smooth val="0"/>
          <c:extLst>
            <c:ext xmlns:c16="http://schemas.microsoft.com/office/drawing/2014/chart" uri="{C3380CC4-5D6E-409C-BE32-E72D297353CC}">
              <c16:uniqueId val="{00000000-93DD-49A6-B663-3CB8C21554A0}"/>
            </c:ext>
          </c:extLst>
        </c:ser>
        <c:dLbls>
          <c:showLegendKey val="0"/>
          <c:showVal val="0"/>
          <c:showCatName val="0"/>
          <c:showSerName val="0"/>
          <c:showPercent val="0"/>
          <c:showBubbleSize val="0"/>
        </c:dLbls>
        <c:marker val="1"/>
        <c:smooth val="0"/>
        <c:axId val="1701818208"/>
        <c:axId val="1701811024"/>
      </c:lineChart>
      <c:lineChart>
        <c:grouping val="standard"/>
        <c:varyColors val="0"/>
        <c:ser>
          <c:idx val="0"/>
          <c:order val="1"/>
          <c:tx>
            <c:strRef>
              <c:f>Sheet1!$C$1</c:f>
              <c:strCache>
                <c:ptCount val="1"/>
                <c:pt idx="0">
                  <c:v>Collision Claim Frequency (right scale)</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0.00</c:formatCode>
                <c:ptCount val="44"/>
                <c:pt idx="0">
                  <c:v>5.84</c:v>
                </c:pt>
                <c:pt idx="1">
                  <c:v>5.78</c:v>
                </c:pt>
                <c:pt idx="2">
                  <c:v>5.73</c:v>
                </c:pt>
                <c:pt idx="3">
                  <c:v>5.7</c:v>
                </c:pt>
                <c:pt idx="4">
                  <c:v>5.74</c:v>
                </c:pt>
                <c:pt idx="5">
                  <c:v>5.78</c:v>
                </c:pt>
                <c:pt idx="6">
                  <c:v>5.8</c:v>
                </c:pt>
                <c:pt idx="7">
                  <c:v>5.84</c:v>
                </c:pt>
                <c:pt idx="8">
                  <c:v>5.85</c:v>
                </c:pt>
                <c:pt idx="9">
                  <c:v>5.8199999999999976</c:v>
                </c:pt>
                <c:pt idx="10">
                  <c:v>5.7699999999999987</c:v>
                </c:pt>
                <c:pt idx="11">
                  <c:v>5.7</c:v>
                </c:pt>
                <c:pt idx="12">
                  <c:v>5.67</c:v>
                </c:pt>
                <c:pt idx="13">
                  <c:v>5.63</c:v>
                </c:pt>
                <c:pt idx="14">
                  <c:v>5.6199999999999957</c:v>
                </c:pt>
                <c:pt idx="15">
                  <c:v>5.57</c:v>
                </c:pt>
                <c:pt idx="16">
                  <c:v>5.56</c:v>
                </c:pt>
                <c:pt idx="17">
                  <c:v>5.58</c:v>
                </c:pt>
                <c:pt idx="18">
                  <c:v>5.6</c:v>
                </c:pt>
                <c:pt idx="19">
                  <c:v>5.63</c:v>
                </c:pt>
                <c:pt idx="20">
                  <c:v>5.6199999999999957</c:v>
                </c:pt>
                <c:pt idx="21">
                  <c:v>5.6099999999999977</c:v>
                </c:pt>
                <c:pt idx="22">
                  <c:v>5.6099999999999977</c:v>
                </c:pt>
                <c:pt idx="23">
                  <c:v>5.63</c:v>
                </c:pt>
                <c:pt idx="24">
                  <c:v>5.55</c:v>
                </c:pt>
                <c:pt idx="25">
                  <c:v>5.57</c:v>
                </c:pt>
                <c:pt idx="26">
                  <c:v>5.58</c:v>
                </c:pt>
                <c:pt idx="27">
                  <c:v>5.53</c:v>
                </c:pt>
                <c:pt idx="28">
                  <c:v>5.56</c:v>
                </c:pt>
                <c:pt idx="29">
                  <c:v>5.59</c:v>
                </c:pt>
                <c:pt idx="30">
                  <c:v>5.6199999999999957</c:v>
                </c:pt>
                <c:pt idx="31">
                  <c:v>5.67</c:v>
                </c:pt>
                <c:pt idx="32">
                  <c:v>5.8</c:v>
                </c:pt>
                <c:pt idx="33">
                  <c:v>5.85</c:v>
                </c:pt>
                <c:pt idx="34">
                  <c:v>5.88</c:v>
                </c:pt>
                <c:pt idx="35">
                  <c:v>5.92</c:v>
                </c:pt>
                <c:pt idx="36">
                  <c:v>5.89</c:v>
                </c:pt>
                <c:pt idx="37">
                  <c:v>5.92</c:v>
                </c:pt>
                <c:pt idx="38">
                  <c:v>5.95</c:v>
                </c:pt>
                <c:pt idx="39">
                  <c:v>5.97</c:v>
                </c:pt>
                <c:pt idx="40">
                  <c:v>5.95</c:v>
                </c:pt>
                <c:pt idx="41">
                  <c:v>5.96</c:v>
                </c:pt>
                <c:pt idx="42">
                  <c:v>6</c:v>
                </c:pt>
              </c:numCache>
            </c:numRef>
          </c:val>
          <c:smooth val="0"/>
          <c:extLst>
            <c:ext xmlns:c16="http://schemas.microsoft.com/office/drawing/2014/chart" uri="{C3380CC4-5D6E-409C-BE32-E72D297353CC}">
              <c16:uniqueId val="{00000001-93DD-49A6-B663-3CB8C21554A0}"/>
            </c:ext>
          </c:extLst>
        </c:ser>
        <c:dLbls>
          <c:showLegendKey val="0"/>
          <c:showVal val="0"/>
          <c:showCatName val="0"/>
          <c:showSerName val="0"/>
          <c:showPercent val="0"/>
          <c:showBubbleSize val="0"/>
        </c:dLbls>
        <c:marker val="1"/>
        <c:smooth val="0"/>
        <c:axId val="1701725280"/>
        <c:axId val="1701702080"/>
      </c:lineChart>
      <c:catAx>
        <c:axId val="1701818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701811024"/>
        <c:crossesAt val="128"/>
        <c:auto val="0"/>
        <c:lblAlgn val="ctr"/>
        <c:lblOffset val="100"/>
        <c:tickLblSkip val="2"/>
        <c:tickMarkSkip val="1"/>
        <c:noMultiLvlLbl val="0"/>
      </c:catAx>
      <c:valAx>
        <c:axId val="1701811024"/>
        <c:scaling>
          <c:orientation val="minMax"/>
          <c:max val="146"/>
          <c:min val="128"/>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701818208"/>
        <c:crosses val="autoZero"/>
        <c:crossBetween val="between"/>
        <c:majorUnit val="2"/>
        <c:minorUnit val="1"/>
      </c:valAx>
      <c:catAx>
        <c:axId val="1701725280"/>
        <c:scaling>
          <c:orientation val="minMax"/>
        </c:scaling>
        <c:delete val="1"/>
        <c:axPos val="b"/>
        <c:numFmt formatCode="General" sourceLinked="1"/>
        <c:majorTickMark val="none"/>
        <c:minorTickMark val="none"/>
        <c:tickLblPos val="nextTo"/>
        <c:crossAx val="1701702080"/>
        <c:crossesAt val="5.5"/>
        <c:auto val="0"/>
        <c:lblAlgn val="ctr"/>
        <c:lblOffset val="100"/>
        <c:noMultiLvlLbl val="0"/>
      </c:catAx>
      <c:valAx>
        <c:axId val="1701702080"/>
        <c:scaling>
          <c:orientation val="minMax"/>
          <c:max val="6"/>
          <c:min val="5.5"/>
        </c:scaling>
        <c:delete val="0"/>
        <c:axPos val="r"/>
        <c:numFmt formatCode="0.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701725280"/>
        <c:crosses val="max"/>
        <c:crossBetween val="between"/>
        <c:majorUnit val="0.1"/>
      </c:valAx>
      <c:spPr>
        <a:noFill/>
        <a:ln>
          <a:noFill/>
        </a:ln>
        <a:effectLst/>
      </c:spPr>
    </c:plotArea>
    <c:legend>
      <c:legendPos val="b"/>
      <c:layout>
        <c:manualLayout>
          <c:xMode val="edge"/>
          <c:yMode val="edge"/>
          <c:x val="0.12610310039370101"/>
          <c:y val="4.8491585133036301E-2"/>
          <c:w val="0.76966879921259801"/>
          <c:h val="8.37626252509054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spPr>
            <a:solidFill>
              <a:schemeClr val="accent1"/>
            </a:solidFill>
          </c:spPr>
          <c:invertIfNegative val="0"/>
          <c:dPt>
            <c:idx val="24"/>
            <c:invertIfNegative val="0"/>
            <c:bubble3D val="0"/>
            <c:spPr>
              <a:solidFill>
                <a:schemeClr val="accent6"/>
              </a:solidFill>
            </c:spPr>
            <c:extLst>
              <c:ext xmlns:c16="http://schemas.microsoft.com/office/drawing/2014/chart" uri="{C3380CC4-5D6E-409C-BE32-E72D297353CC}">
                <c16:uniqueId val="{00000005-0565-4DFC-A2EC-017822DC7BC0}"/>
              </c:ext>
            </c:extLst>
          </c:dPt>
          <c:dPt>
            <c:idx val="25"/>
            <c:invertIfNegative val="0"/>
            <c:bubble3D val="0"/>
            <c:spPr>
              <a:solidFill>
                <a:schemeClr val="accent6"/>
              </a:solidFill>
            </c:spPr>
            <c:extLst>
              <c:ext xmlns:c16="http://schemas.microsoft.com/office/drawing/2014/chart" uri="{C3380CC4-5D6E-409C-BE32-E72D297353CC}">
                <c16:uniqueId val="{00000004-0565-4DFC-A2EC-017822DC7BC0}"/>
              </c:ext>
            </c:extLst>
          </c:dPt>
          <c:dLbls>
            <c:dLbl>
              <c:idx val="0"/>
              <c:layout>
                <c:manualLayout>
                  <c:x val="1.37772675086108E-2"/>
                  <c:y val="-1.213476156874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E0-461A-9AF1-518B7AEE95F6}"/>
                </c:ext>
              </c:extLst>
            </c:dLbl>
            <c:dLbl>
              <c:idx val="1"/>
              <c:layout>
                <c:manualLayout>
                  <c:x val="7.6540375047837702E-3"/>
                  <c:y val="-3.03375011167545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E0-461A-9AF1-518B7AEE95F6}"/>
                </c:ext>
              </c:extLst>
            </c:dLbl>
            <c:dLbl>
              <c:idx val="2"/>
              <c:delete val="1"/>
              <c:extLst>
                <c:ext xmlns:c15="http://schemas.microsoft.com/office/drawing/2012/chart" uri="{CE6537A1-D6FC-4f65-9D91-7224C49458BB}"/>
                <c:ext xmlns:c16="http://schemas.microsoft.com/office/drawing/2014/chart" uri="{C3380CC4-5D6E-409C-BE32-E72D297353CC}">
                  <c16:uniqueId val="{00000006-0565-4DFC-A2EC-017822DC7BC0}"/>
                </c:ext>
              </c:extLst>
            </c:dLbl>
            <c:dLbl>
              <c:idx val="3"/>
              <c:delete val="1"/>
              <c:extLst>
                <c:ext xmlns:c15="http://schemas.microsoft.com/office/drawing/2012/chart" uri="{CE6537A1-D6FC-4f65-9D91-7224C49458BB}"/>
                <c:ext xmlns:c16="http://schemas.microsoft.com/office/drawing/2014/chart" uri="{C3380CC4-5D6E-409C-BE32-E72D297353CC}">
                  <c16:uniqueId val="{00000009-0565-4DFC-A2EC-017822DC7BC0}"/>
                </c:ext>
              </c:extLst>
            </c:dLbl>
            <c:dLbl>
              <c:idx val="4"/>
              <c:delete val="1"/>
              <c:extLst>
                <c:ext xmlns:c15="http://schemas.microsoft.com/office/drawing/2012/chart" uri="{CE6537A1-D6FC-4f65-9D91-7224C49458BB}"/>
                <c:ext xmlns:c16="http://schemas.microsoft.com/office/drawing/2014/chart" uri="{C3380CC4-5D6E-409C-BE32-E72D297353CC}">
                  <c16:uniqueId val="{00000007-0565-4DFC-A2EC-017822DC7BC0}"/>
                </c:ext>
              </c:extLst>
            </c:dLbl>
            <c:dLbl>
              <c:idx val="5"/>
              <c:delete val="1"/>
              <c:extLst>
                <c:ext xmlns:c15="http://schemas.microsoft.com/office/drawing/2012/chart" uri="{CE6537A1-D6FC-4f65-9D91-7224C49458BB}"/>
                <c:ext xmlns:c16="http://schemas.microsoft.com/office/drawing/2014/chart" uri="{C3380CC4-5D6E-409C-BE32-E72D297353CC}">
                  <c16:uniqueId val="{00000008-0565-4DFC-A2EC-017822DC7BC0}"/>
                </c:ext>
              </c:extLst>
            </c:dLbl>
            <c:dLbl>
              <c:idx val="6"/>
              <c:delete val="1"/>
              <c:extLst>
                <c:ext xmlns:c15="http://schemas.microsoft.com/office/drawing/2012/chart" uri="{CE6537A1-D6FC-4f65-9D91-7224C49458BB}"/>
                <c:ext xmlns:c16="http://schemas.microsoft.com/office/drawing/2014/chart" uri="{C3380CC4-5D6E-409C-BE32-E72D297353CC}">
                  <c16:uniqueId val="{0000000A-0565-4DFC-A2EC-017822DC7BC0}"/>
                </c:ext>
              </c:extLst>
            </c:dLbl>
            <c:dLbl>
              <c:idx val="7"/>
              <c:delete val="1"/>
              <c:extLst>
                <c:ext xmlns:c15="http://schemas.microsoft.com/office/drawing/2012/chart" uri="{CE6537A1-D6FC-4f65-9D91-7224C49458BB}"/>
                <c:ext xmlns:c16="http://schemas.microsoft.com/office/drawing/2014/chart" uri="{C3380CC4-5D6E-409C-BE32-E72D297353CC}">
                  <c16:uniqueId val="{0000000B-0565-4DFC-A2EC-017822DC7BC0}"/>
                </c:ext>
              </c:extLst>
            </c:dLbl>
            <c:dLbl>
              <c:idx val="8"/>
              <c:delete val="1"/>
              <c:extLst>
                <c:ext xmlns:c15="http://schemas.microsoft.com/office/drawing/2012/chart" uri="{CE6537A1-D6FC-4f65-9D91-7224C49458BB}"/>
                <c:ext xmlns:c16="http://schemas.microsoft.com/office/drawing/2014/chart" uri="{C3380CC4-5D6E-409C-BE32-E72D297353CC}">
                  <c16:uniqueId val="{0000000C-0565-4DFC-A2EC-017822DC7BC0}"/>
                </c:ext>
              </c:extLst>
            </c:dLbl>
            <c:dLbl>
              <c:idx val="9"/>
              <c:delete val="1"/>
              <c:extLst>
                <c:ext xmlns:c15="http://schemas.microsoft.com/office/drawing/2012/chart" uri="{CE6537A1-D6FC-4f65-9D91-7224C49458BB}"/>
                <c:ext xmlns:c16="http://schemas.microsoft.com/office/drawing/2014/chart" uri="{C3380CC4-5D6E-409C-BE32-E72D297353CC}">
                  <c16:uniqueId val="{0000000D-0565-4DFC-A2EC-017822DC7BC0}"/>
                </c:ext>
              </c:extLst>
            </c:dLbl>
            <c:dLbl>
              <c:idx val="10"/>
              <c:delete val="1"/>
              <c:extLst>
                <c:ext xmlns:c15="http://schemas.microsoft.com/office/drawing/2012/chart" uri="{CE6537A1-D6FC-4f65-9D91-7224C49458BB}"/>
                <c:ext xmlns:c16="http://schemas.microsoft.com/office/drawing/2014/chart" uri="{C3380CC4-5D6E-409C-BE32-E72D297353CC}">
                  <c16:uniqueId val="{0000000E-0565-4DFC-A2EC-017822DC7BC0}"/>
                </c:ext>
              </c:extLst>
            </c:dLbl>
            <c:dLbl>
              <c:idx val="11"/>
              <c:delete val="1"/>
              <c:extLst>
                <c:ext xmlns:c15="http://schemas.microsoft.com/office/drawing/2012/chart" uri="{CE6537A1-D6FC-4f65-9D91-7224C49458BB}"/>
                <c:ext xmlns:c16="http://schemas.microsoft.com/office/drawing/2014/chart" uri="{C3380CC4-5D6E-409C-BE32-E72D297353CC}">
                  <c16:uniqueId val="{0000000F-0565-4DFC-A2EC-017822DC7BC0}"/>
                </c:ext>
              </c:extLst>
            </c:dLbl>
            <c:dLbl>
              <c:idx val="12"/>
              <c:delete val="1"/>
              <c:extLst>
                <c:ext xmlns:c15="http://schemas.microsoft.com/office/drawing/2012/chart" uri="{CE6537A1-D6FC-4f65-9D91-7224C49458BB}"/>
                <c:ext xmlns:c16="http://schemas.microsoft.com/office/drawing/2014/chart" uri="{C3380CC4-5D6E-409C-BE32-E72D297353CC}">
                  <c16:uniqueId val="{00000010-0565-4DFC-A2EC-017822DC7BC0}"/>
                </c:ext>
              </c:extLst>
            </c:dLbl>
            <c:dLbl>
              <c:idx val="13"/>
              <c:delete val="1"/>
              <c:extLst>
                <c:ext xmlns:c15="http://schemas.microsoft.com/office/drawing/2012/chart" uri="{CE6537A1-D6FC-4f65-9D91-7224C49458BB}"/>
                <c:ext xmlns:c16="http://schemas.microsoft.com/office/drawing/2014/chart" uri="{C3380CC4-5D6E-409C-BE32-E72D297353CC}">
                  <c16:uniqueId val="{00000011-0565-4DFC-A2EC-017822DC7BC0}"/>
                </c:ext>
              </c:extLst>
            </c:dLbl>
            <c:dLbl>
              <c:idx val="14"/>
              <c:delete val="1"/>
              <c:extLst>
                <c:ext xmlns:c15="http://schemas.microsoft.com/office/drawing/2012/chart" uri="{CE6537A1-D6FC-4f65-9D91-7224C49458BB}"/>
                <c:ext xmlns:c16="http://schemas.microsoft.com/office/drawing/2014/chart" uri="{C3380CC4-5D6E-409C-BE32-E72D297353CC}">
                  <c16:uniqueId val="{00000012-0565-4DFC-A2EC-017822DC7BC0}"/>
                </c:ext>
              </c:extLst>
            </c:dLbl>
            <c:dLbl>
              <c:idx val="15"/>
              <c:delete val="1"/>
              <c:extLst>
                <c:ext xmlns:c15="http://schemas.microsoft.com/office/drawing/2012/chart" uri="{CE6537A1-D6FC-4f65-9D91-7224C49458BB}"/>
                <c:ext xmlns:c16="http://schemas.microsoft.com/office/drawing/2014/chart" uri="{C3380CC4-5D6E-409C-BE32-E72D297353CC}">
                  <c16:uniqueId val="{00000013-0565-4DFC-A2EC-017822DC7BC0}"/>
                </c:ext>
              </c:extLst>
            </c:dLbl>
            <c:dLbl>
              <c:idx val="17"/>
              <c:layout>
                <c:manualLayout>
                  <c:x val="-7.6540375047837702E-3"/>
                  <c:y val="-3.0330334777906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565-4DFC-A2EC-017822DC7BC0}"/>
                </c:ext>
              </c:extLst>
            </c:dLbl>
            <c:dLbl>
              <c:idx val="18"/>
              <c:layout>
                <c:manualLayout>
                  <c:x val="1.5308075009567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E0-461A-9AF1-518B7AEE95F6}"/>
                </c:ext>
              </c:extLst>
            </c:dLbl>
            <c:dLbl>
              <c:idx val="20"/>
              <c:delete val="1"/>
              <c:extLst>
                <c:ext xmlns:c15="http://schemas.microsoft.com/office/drawing/2012/chart" uri="{CE6537A1-D6FC-4f65-9D91-7224C49458BB}"/>
                <c:ext xmlns:c16="http://schemas.microsoft.com/office/drawing/2014/chart" uri="{C3380CC4-5D6E-409C-BE32-E72D297353CC}">
                  <c16:uniqueId val="{00000014-0565-4DFC-A2EC-017822DC7BC0}"/>
                </c:ext>
              </c:extLst>
            </c:dLbl>
            <c:dLbl>
              <c:idx val="21"/>
              <c:delete val="1"/>
              <c:extLst>
                <c:ext xmlns:c15="http://schemas.microsoft.com/office/drawing/2012/chart" uri="{CE6537A1-D6FC-4f65-9D91-7224C49458BB}"/>
                <c:ext xmlns:c16="http://schemas.microsoft.com/office/drawing/2014/chart" uri="{C3380CC4-5D6E-409C-BE32-E72D297353CC}">
                  <c16:uniqueId val="{00000015-0565-4DFC-A2EC-017822DC7BC0}"/>
                </c:ext>
              </c:extLst>
            </c:dLbl>
            <c:dLbl>
              <c:idx val="22"/>
              <c:delete val="1"/>
              <c:extLst>
                <c:ext xmlns:c15="http://schemas.microsoft.com/office/drawing/2012/chart" uri="{CE6537A1-D6FC-4f65-9D91-7224C49458BB}"/>
                <c:ext xmlns:c16="http://schemas.microsoft.com/office/drawing/2014/chart" uri="{C3380CC4-5D6E-409C-BE32-E72D297353CC}">
                  <c16:uniqueId val="{00000016-0565-4DFC-A2EC-017822DC7BC0}"/>
                </c:ext>
              </c:extLst>
            </c:dLbl>
            <c:dLbl>
              <c:idx val="23"/>
              <c:delete val="1"/>
              <c:extLst>
                <c:ext xmlns:c15="http://schemas.microsoft.com/office/drawing/2012/chart" uri="{CE6537A1-D6FC-4f65-9D91-7224C49458BB}"/>
                <c:ext xmlns:c16="http://schemas.microsoft.com/office/drawing/2014/chart" uri="{C3380CC4-5D6E-409C-BE32-E72D297353CC}">
                  <c16:uniqueId val="{00000017-0565-4DFC-A2EC-017822DC7BC0}"/>
                </c:ext>
              </c:extLst>
            </c:dLbl>
            <c:dLbl>
              <c:idx val="24"/>
              <c:layout>
                <c:manualLayout>
                  <c:x val="-3.67393800229621E-2"/>
                  <c:y val="6.0675002233508898E-3"/>
                </c:manualLayout>
              </c:layout>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0565-4DFC-A2EC-017822DC7BC0}"/>
                </c:ext>
              </c:extLst>
            </c:dLbl>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Sheet1!$B$1:$AA$1</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Sheet1!$B$2:$AA$2</c:f>
              <c:numCache>
                <c:formatCode>0.0%</c:formatCode>
                <c:ptCount val="26"/>
                <c:pt idx="0">
                  <c:v>-7.0021788353911305E-2</c:v>
                </c:pt>
                <c:pt idx="1">
                  <c:v>-5.86640940830577E-2</c:v>
                </c:pt>
                <c:pt idx="2">
                  <c:v>2.2229271387438399E-2</c:v>
                </c:pt>
                <c:pt idx="3">
                  <c:v>1.5062182226147599E-2</c:v>
                </c:pt>
                <c:pt idx="4">
                  <c:v>1.9730034803875401E-2</c:v>
                </c:pt>
                <c:pt idx="5">
                  <c:v>6.59548462975357E-3</c:v>
                </c:pt>
                <c:pt idx="6">
                  <c:v>-4.3758161699007899E-3</c:v>
                </c:pt>
                <c:pt idx="7">
                  <c:v>9.89461088867438E-4</c:v>
                </c:pt>
                <c:pt idx="8">
                  <c:v>-2.5286775016666301E-2</c:v>
                </c:pt>
                <c:pt idx="9">
                  <c:v>2.24758850027123E-2</c:v>
                </c:pt>
                <c:pt idx="10">
                  <c:v>1.00106103243069E-2</c:v>
                </c:pt>
                <c:pt idx="11">
                  <c:v>3.6356992783411098E-2</c:v>
                </c:pt>
                <c:pt idx="12">
                  <c:v>-1.3728514764213299E-2</c:v>
                </c:pt>
                <c:pt idx="13">
                  <c:v>3.9323457783140298E-3</c:v>
                </c:pt>
                <c:pt idx="14">
                  <c:v>9.1246967707474501E-3</c:v>
                </c:pt>
                <c:pt idx="15">
                  <c:v>-5.9546126193676897E-4</c:v>
                </c:pt>
                <c:pt idx="16">
                  <c:v>-3.02542148468532E-2</c:v>
                </c:pt>
                <c:pt idx="17">
                  <c:v>-9.4550005688929406E-2</c:v>
                </c:pt>
                <c:pt idx="18">
                  <c:v>-8.9821563206835903E-2</c:v>
                </c:pt>
                <c:pt idx="19">
                  <c:v>-2.4409100949856401E-2</c:v>
                </c:pt>
                <c:pt idx="20">
                  <c:v>-8.2078569002608205E-4</c:v>
                </c:pt>
                <c:pt idx="21">
                  <c:v>3.1498739483896601E-2</c:v>
                </c:pt>
                <c:pt idx="22">
                  <c:v>-2.8724426747219499E-2</c:v>
                </c:pt>
                <c:pt idx="23">
                  <c:v>8.76473748197659E-4</c:v>
                </c:pt>
                <c:pt idx="24">
                  <c:v>6.7000000000000004E-2</c:v>
                </c:pt>
                <c:pt idx="25">
                  <c:v>6.5000000000000002E-2</c:v>
                </c:pt>
              </c:numCache>
            </c:numRef>
          </c:val>
          <c:extLst>
            <c:ext xmlns:c16="http://schemas.microsoft.com/office/drawing/2014/chart" uri="{C3380CC4-5D6E-409C-BE32-E72D297353CC}">
              <c16:uniqueId val="{00000003-0565-4DFC-A2EC-017822DC7BC0}"/>
            </c:ext>
          </c:extLst>
        </c:ser>
        <c:dLbls>
          <c:showLegendKey val="0"/>
          <c:showVal val="0"/>
          <c:showCatName val="0"/>
          <c:showSerName val="0"/>
          <c:showPercent val="0"/>
          <c:showBubbleSize val="0"/>
        </c:dLbls>
        <c:gapWidth val="40"/>
        <c:axId val="2090784080"/>
        <c:axId val="2090623840"/>
      </c:barChart>
      <c:catAx>
        <c:axId val="2090784080"/>
        <c:scaling>
          <c:orientation val="minMax"/>
        </c:scaling>
        <c:delete val="0"/>
        <c:axPos val="b"/>
        <c:numFmt formatCode="General" sourceLinked="1"/>
        <c:majorTickMark val="out"/>
        <c:minorTickMark val="none"/>
        <c:tickLblPos val="low"/>
        <c:txPr>
          <a:bodyPr rot="-2640000" vert="horz"/>
          <a:lstStyle/>
          <a:p>
            <a:pPr>
              <a:defRPr/>
            </a:pPr>
            <a:endParaRPr lang="en-US"/>
          </a:p>
        </c:txPr>
        <c:crossAx val="2090623840"/>
        <c:crosses val="autoZero"/>
        <c:auto val="1"/>
        <c:lblAlgn val="ctr"/>
        <c:lblOffset val="0"/>
        <c:tickLblSkip val="5"/>
        <c:noMultiLvlLbl val="0"/>
      </c:catAx>
      <c:valAx>
        <c:axId val="2090623840"/>
        <c:scaling>
          <c:orientation val="minMax"/>
        </c:scaling>
        <c:delete val="0"/>
        <c:axPos val="l"/>
        <c:numFmt formatCode="0%" sourceLinked="0"/>
        <c:majorTickMark val="out"/>
        <c:minorTickMark val="none"/>
        <c:tickLblPos val="nextTo"/>
        <c:txPr>
          <a:bodyPr rot="0" vert="horz"/>
          <a:lstStyle/>
          <a:p>
            <a:pPr>
              <a:defRPr/>
            </a:pPr>
            <a:endParaRPr lang="en-US"/>
          </a:p>
        </c:txPr>
        <c:crossAx val="2090784080"/>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8809747405399"/>
          <c:y val="3.9576763319487701E-2"/>
          <c:w val="0.782730862770594"/>
          <c:h val="0.78318440931547395"/>
        </c:manualLayout>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Sheet1!$B$2:$B$3</c:f>
              <c:numCache>
                <c:formatCode>_("$"* #,##0_);_("$"* \(#,##0\);_("$"* "-"??_);_(@_)</c:formatCode>
                <c:ptCount val="2"/>
                <c:pt idx="0">
                  <c:v>1225</c:v>
                </c:pt>
                <c:pt idx="1">
                  <c:v>621</c:v>
                </c:pt>
              </c:numCache>
            </c:numRef>
          </c:val>
          <c:extLst>
            <c:ext xmlns:c16="http://schemas.microsoft.com/office/drawing/2014/chart" uri="{C3380CC4-5D6E-409C-BE32-E72D297353CC}">
              <c16:uniqueId val="{00000000-0319-45F1-9CE4-6B8841BE73FA}"/>
            </c:ext>
          </c:extLst>
        </c:ser>
        <c:ser>
          <c:idx val="1"/>
          <c:order val="1"/>
          <c:tx>
            <c:strRef>
              <c:f>Sheet1!$C$1</c:f>
              <c:strCache>
                <c:ptCount val="1"/>
                <c:pt idx="0">
                  <c:v>2016</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Sheet1!$C$2:$C$3</c:f>
              <c:numCache>
                <c:formatCode>_("$"* #,##0_);_("$"* \(#,##0\);_("$"* "-"??_);_(@_)</c:formatCode>
                <c:ptCount val="2"/>
                <c:pt idx="0">
                  <c:v>2818</c:v>
                </c:pt>
                <c:pt idx="1">
                  <c:v>733</c:v>
                </c:pt>
              </c:numCache>
            </c:numRef>
          </c:val>
          <c:extLst>
            <c:ext xmlns:c16="http://schemas.microsoft.com/office/drawing/2014/chart" uri="{C3380CC4-5D6E-409C-BE32-E72D297353CC}">
              <c16:uniqueId val="{00000001-0319-45F1-9CE4-6B8841BE73FA}"/>
            </c:ext>
          </c:extLst>
        </c:ser>
        <c:dLbls>
          <c:dLblPos val="outEnd"/>
          <c:showLegendKey val="0"/>
          <c:showVal val="1"/>
          <c:showCatName val="0"/>
          <c:showSerName val="0"/>
          <c:showPercent val="0"/>
          <c:showBubbleSize val="0"/>
        </c:dLbls>
        <c:gapWidth val="219"/>
        <c:overlap val="-27"/>
        <c:axId val="1745201312"/>
        <c:axId val="2089313760"/>
      </c:barChart>
      <c:catAx>
        <c:axId val="174520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313760"/>
        <c:crosses val="autoZero"/>
        <c:auto val="1"/>
        <c:lblAlgn val="ctr"/>
        <c:lblOffset val="100"/>
        <c:noMultiLvlLbl val="0"/>
      </c:catAx>
      <c:valAx>
        <c:axId val="2089313760"/>
        <c:scaling>
          <c:orientation val="minMax"/>
        </c:scaling>
        <c:delete val="0"/>
        <c:axPos val="l"/>
        <c:numFmt formatCode="_(&quot;$&quot;* #,##0_);_(&quot;$&quot;* \(#,##0\);_(&quot;$&quot;*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520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A2FC9-726D-4FAE-A913-C81D7704DBBC}" type="doc">
      <dgm:prSet loTypeId="urn:microsoft.com/office/officeart/2005/8/layout/pyramid2" loCatId="pyramid" qsTypeId="urn:microsoft.com/office/officeart/2005/8/quickstyle/simple1" qsCatId="simple" csTypeId="urn:microsoft.com/office/officeart/2005/8/colors/accent1_2" csCatId="accent1" phldr="1"/>
      <dgm:spPr/>
    </dgm:pt>
    <dgm:pt modelId="{0012BB58-04DA-4972-858C-885AE204B11A}">
      <dgm:prSet phldrT="[Text]" custT="1"/>
      <dgm:spPr>
        <a:ln w="12700">
          <a:solidFill>
            <a:schemeClr val="accent5"/>
          </a:solidFill>
        </a:ln>
      </dgm:spPr>
      <dgm:t>
        <a:bodyPr/>
        <a:lstStyle/>
        <a:p>
          <a:r>
            <a:rPr lang="en-US" sz="800" dirty="0">
              <a:solidFill>
                <a:schemeClr val="accent1"/>
              </a:solidFill>
              <a:latin typeface="Arial" charset="0"/>
              <a:ea typeface="Arial" charset="0"/>
              <a:cs typeface="Arial" charset="0"/>
            </a:rPr>
            <a:t>Irreverent Video Testimonials</a:t>
          </a:r>
        </a:p>
      </dgm:t>
    </dgm:pt>
    <dgm:pt modelId="{A8E74874-5E57-4ECE-8E87-8D8A898568AF}" type="parTrans" cxnId="{3DB8EB82-C4CA-40B3-8E83-3266A22B6C72}">
      <dgm:prSet/>
      <dgm:spPr/>
      <dgm:t>
        <a:bodyPr/>
        <a:lstStyle/>
        <a:p>
          <a:endParaRPr lang="en-US"/>
        </a:p>
      </dgm:t>
    </dgm:pt>
    <dgm:pt modelId="{B7A7DDB0-D13A-4294-801F-EEE30DE3633B}" type="sibTrans" cxnId="{3DB8EB82-C4CA-40B3-8E83-3266A22B6C72}">
      <dgm:prSet/>
      <dgm:spPr/>
      <dgm:t>
        <a:bodyPr/>
        <a:lstStyle/>
        <a:p>
          <a:endParaRPr lang="en-US"/>
        </a:p>
      </dgm:t>
    </dgm:pt>
    <dgm:pt modelId="{A3601A7E-B11F-4831-8D51-B84FDB32516F}">
      <dgm:prSet phldrT="[Text]" custT="1"/>
      <dgm:spPr>
        <a:ln w="12700">
          <a:solidFill>
            <a:schemeClr val="accent5"/>
          </a:solidFill>
        </a:ln>
      </dgm:spPr>
      <dgm:t>
        <a:bodyPr/>
        <a:lstStyle/>
        <a:p>
          <a:r>
            <a:rPr lang="en-US" sz="800" dirty="0">
              <a:solidFill>
                <a:schemeClr val="accent1"/>
              </a:solidFill>
              <a:latin typeface="Arial" charset="0"/>
              <a:ea typeface="Arial" charset="0"/>
              <a:cs typeface="Arial" charset="0"/>
            </a:rPr>
            <a:t>Social Media</a:t>
          </a:r>
        </a:p>
      </dgm:t>
    </dgm:pt>
    <dgm:pt modelId="{AAA38142-47D3-4904-B753-4631D6AA0DAA}" type="parTrans" cxnId="{737623B4-687F-49AE-85ED-B5BD526E3E00}">
      <dgm:prSet/>
      <dgm:spPr/>
      <dgm:t>
        <a:bodyPr/>
        <a:lstStyle/>
        <a:p>
          <a:endParaRPr lang="en-US"/>
        </a:p>
      </dgm:t>
    </dgm:pt>
    <dgm:pt modelId="{22595BBA-A385-481A-87E8-DB699C0D4A1F}" type="sibTrans" cxnId="{737623B4-687F-49AE-85ED-B5BD526E3E00}">
      <dgm:prSet/>
      <dgm:spPr/>
      <dgm:t>
        <a:bodyPr/>
        <a:lstStyle/>
        <a:p>
          <a:endParaRPr lang="en-US"/>
        </a:p>
      </dgm:t>
    </dgm:pt>
    <dgm:pt modelId="{05B28BAE-3228-4B78-A90E-2ACD628EB3FE}" type="pres">
      <dgm:prSet presAssocID="{E18A2FC9-726D-4FAE-A913-C81D7704DBBC}" presName="compositeShape" presStyleCnt="0">
        <dgm:presLayoutVars>
          <dgm:dir/>
          <dgm:resizeHandles/>
        </dgm:presLayoutVars>
      </dgm:prSet>
      <dgm:spPr/>
    </dgm:pt>
    <dgm:pt modelId="{A52D3D75-ED21-4148-94DC-6C2B6D2F4052}" type="pres">
      <dgm:prSet presAssocID="{E18A2FC9-726D-4FAE-A913-C81D7704DBBC}" presName="pyramid" presStyleLbl="node1" presStyleIdx="0" presStyleCnt="1" custLinFactNeighborX="-88" custLinFactNeighborY="-1749"/>
      <dgm:spPr>
        <a:solidFill>
          <a:srgbClr val="337DBE"/>
        </a:solidFill>
      </dgm:spPr>
    </dgm:pt>
    <dgm:pt modelId="{C6440F86-3F70-41F2-B64F-327C5E149CF9}" type="pres">
      <dgm:prSet presAssocID="{E18A2FC9-726D-4FAE-A913-C81D7704DBBC}" presName="theList" presStyleCnt="0"/>
      <dgm:spPr/>
    </dgm:pt>
    <dgm:pt modelId="{1934A281-7132-47AE-B8F7-3A7EF6608402}" type="pres">
      <dgm:prSet presAssocID="{0012BB58-04DA-4972-858C-885AE204B11A}" presName="aNode" presStyleLbl="fgAcc1" presStyleIdx="0" presStyleCnt="2">
        <dgm:presLayoutVars>
          <dgm:bulletEnabled val="1"/>
        </dgm:presLayoutVars>
      </dgm:prSet>
      <dgm:spPr/>
    </dgm:pt>
    <dgm:pt modelId="{CB0914CD-21C5-4772-9782-CC8714C27BBE}" type="pres">
      <dgm:prSet presAssocID="{0012BB58-04DA-4972-858C-885AE204B11A}" presName="aSpace" presStyleCnt="0"/>
      <dgm:spPr/>
    </dgm:pt>
    <dgm:pt modelId="{AE7CE141-F631-4EE9-9956-5C5E8462537F}" type="pres">
      <dgm:prSet presAssocID="{A3601A7E-B11F-4831-8D51-B84FDB32516F}" presName="aNode" presStyleLbl="fgAcc1" presStyleIdx="1" presStyleCnt="2">
        <dgm:presLayoutVars>
          <dgm:bulletEnabled val="1"/>
        </dgm:presLayoutVars>
      </dgm:prSet>
      <dgm:spPr/>
    </dgm:pt>
    <dgm:pt modelId="{EBCBCE73-195A-4781-8D2C-0E6143A73FC8}" type="pres">
      <dgm:prSet presAssocID="{A3601A7E-B11F-4831-8D51-B84FDB32516F}" presName="aSpace" presStyleCnt="0"/>
      <dgm:spPr/>
    </dgm:pt>
  </dgm:ptLst>
  <dgm:cxnLst>
    <dgm:cxn modelId="{E6C44B0B-99F7-414E-BAD7-1242018A1B4E}" type="presOf" srcId="{0012BB58-04DA-4972-858C-885AE204B11A}" destId="{1934A281-7132-47AE-B8F7-3A7EF6608402}" srcOrd="0" destOrd="0" presId="urn:microsoft.com/office/officeart/2005/8/layout/pyramid2"/>
    <dgm:cxn modelId="{3DB8EB82-C4CA-40B3-8E83-3266A22B6C72}" srcId="{E18A2FC9-726D-4FAE-A913-C81D7704DBBC}" destId="{0012BB58-04DA-4972-858C-885AE204B11A}" srcOrd="0" destOrd="0" parTransId="{A8E74874-5E57-4ECE-8E87-8D8A898568AF}" sibTransId="{B7A7DDB0-D13A-4294-801F-EEE30DE3633B}"/>
    <dgm:cxn modelId="{E269B5B2-1769-4D4E-B745-A19705D366D4}" type="presOf" srcId="{E18A2FC9-726D-4FAE-A913-C81D7704DBBC}" destId="{05B28BAE-3228-4B78-A90E-2ACD628EB3FE}" srcOrd="0" destOrd="0" presId="urn:microsoft.com/office/officeart/2005/8/layout/pyramid2"/>
    <dgm:cxn modelId="{737623B4-687F-49AE-85ED-B5BD526E3E00}" srcId="{E18A2FC9-726D-4FAE-A913-C81D7704DBBC}" destId="{A3601A7E-B11F-4831-8D51-B84FDB32516F}" srcOrd="1" destOrd="0" parTransId="{AAA38142-47D3-4904-B753-4631D6AA0DAA}" sibTransId="{22595BBA-A385-481A-87E8-DB699C0D4A1F}"/>
    <dgm:cxn modelId="{09DC79F4-AA60-D145-B17D-0B54D4B8D4EF}" type="presOf" srcId="{A3601A7E-B11F-4831-8D51-B84FDB32516F}" destId="{AE7CE141-F631-4EE9-9956-5C5E8462537F}" srcOrd="0" destOrd="0" presId="urn:microsoft.com/office/officeart/2005/8/layout/pyramid2"/>
    <dgm:cxn modelId="{CCA9F08E-DA6B-FD42-8D8A-2AC1AC002AD4}" type="presParOf" srcId="{05B28BAE-3228-4B78-A90E-2ACD628EB3FE}" destId="{A52D3D75-ED21-4148-94DC-6C2B6D2F4052}" srcOrd="0" destOrd="0" presId="urn:microsoft.com/office/officeart/2005/8/layout/pyramid2"/>
    <dgm:cxn modelId="{AF08BDB5-5F3A-8943-8169-838FD4CC4051}" type="presParOf" srcId="{05B28BAE-3228-4B78-A90E-2ACD628EB3FE}" destId="{C6440F86-3F70-41F2-B64F-327C5E149CF9}" srcOrd="1" destOrd="0" presId="urn:microsoft.com/office/officeart/2005/8/layout/pyramid2"/>
    <dgm:cxn modelId="{7A8CC9D1-FE4D-DF4C-8388-9722D99D416D}" type="presParOf" srcId="{C6440F86-3F70-41F2-B64F-327C5E149CF9}" destId="{1934A281-7132-47AE-B8F7-3A7EF6608402}" srcOrd="0" destOrd="0" presId="urn:microsoft.com/office/officeart/2005/8/layout/pyramid2"/>
    <dgm:cxn modelId="{5BCDA38A-D339-8245-AAFD-61D1B5095184}" type="presParOf" srcId="{C6440F86-3F70-41F2-B64F-327C5E149CF9}" destId="{CB0914CD-21C5-4772-9782-CC8714C27BBE}" srcOrd="1" destOrd="0" presId="urn:microsoft.com/office/officeart/2005/8/layout/pyramid2"/>
    <dgm:cxn modelId="{E7842BF8-295C-594E-BF3C-7D2EF7631D6E}" type="presParOf" srcId="{C6440F86-3F70-41F2-B64F-327C5E149CF9}" destId="{AE7CE141-F631-4EE9-9956-5C5E8462537F}" srcOrd="2" destOrd="0" presId="urn:microsoft.com/office/officeart/2005/8/layout/pyramid2"/>
    <dgm:cxn modelId="{F5917889-D9E5-134C-BD34-DDAFA0F4B547}" type="presParOf" srcId="{C6440F86-3F70-41F2-B64F-327C5E149CF9}" destId="{EBCBCE73-195A-4781-8D2C-0E6143A73FC8}"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5DBEC-34E9-49EF-B601-F08268426DF8}" type="doc">
      <dgm:prSet loTypeId="urn:microsoft.com/office/officeart/2005/8/layout/pyramid2" loCatId="pyramid" qsTypeId="urn:microsoft.com/office/officeart/2005/8/quickstyle/simple1" qsCatId="simple" csTypeId="urn:microsoft.com/office/officeart/2005/8/colors/accent1_2" csCatId="accent1" phldr="1"/>
      <dgm:spPr/>
    </dgm:pt>
    <dgm:pt modelId="{67A2D176-1A09-4628-AE68-0E7CBC3535B9}">
      <dgm:prSet phldrT="[Text]" custT="1"/>
      <dgm:spPr>
        <a:ln w="12700">
          <a:solidFill>
            <a:schemeClr val="tx1">
              <a:lumMod val="40000"/>
              <a:lumOff val="60000"/>
            </a:schemeClr>
          </a:solidFill>
        </a:ln>
      </dgm:spPr>
      <dgm:t>
        <a:bodyPr/>
        <a:lstStyle/>
        <a:p>
          <a:r>
            <a:rPr lang="en-US" sz="800" dirty="0">
              <a:solidFill>
                <a:schemeClr val="accent1"/>
              </a:solidFill>
              <a:latin typeface="Arial" charset="0"/>
              <a:ea typeface="Arial" charset="0"/>
              <a:cs typeface="Arial" charset="0"/>
            </a:rPr>
            <a:t>Media Partnership</a:t>
          </a:r>
        </a:p>
      </dgm:t>
    </dgm:pt>
    <dgm:pt modelId="{AB68DADF-7AE2-4ACD-9863-1178D17BC5D7}" type="parTrans" cxnId="{E1DDC835-7FDA-46FD-B596-90FA785A61EE}">
      <dgm:prSet/>
      <dgm:spPr/>
      <dgm:t>
        <a:bodyPr/>
        <a:lstStyle/>
        <a:p>
          <a:endParaRPr lang="en-US"/>
        </a:p>
      </dgm:t>
    </dgm:pt>
    <dgm:pt modelId="{025FEB9D-265A-478B-8B9F-A632F476972E}" type="sibTrans" cxnId="{E1DDC835-7FDA-46FD-B596-90FA785A61EE}">
      <dgm:prSet/>
      <dgm:spPr/>
      <dgm:t>
        <a:bodyPr/>
        <a:lstStyle/>
        <a:p>
          <a:endParaRPr lang="en-US"/>
        </a:p>
      </dgm:t>
    </dgm:pt>
    <dgm:pt modelId="{0E60A35E-9695-4017-ACD5-FF9005013B9B}">
      <dgm:prSet phldrT="[Text]" custT="1"/>
      <dgm:spPr>
        <a:ln w="12700">
          <a:solidFill>
            <a:schemeClr val="tx1">
              <a:lumMod val="40000"/>
              <a:lumOff val="60000"/>
            </a:schemeClr>
          </a:solidFill>
        </a:ln>
      </dgm:spPr>
      <dgm:t>
        <a:bodyPr/>
        <a:lstStyle/>
        <a:p>
          <a:r>
            <a:rPr lang="en-US" sz="800" dirty="0">
              <a:solidFill>
                <a:schemeClr val="accent1"/>
              </a:solidFill>
              <a:latin typeface="Arial" charset="0"/>
              <a:ea typeface="Arial" charset="0"/>
              <a:cs typeface="Arial" charset="0"/>
            </a:rPr>
            <a:t>“Honorary Actuary</a:t>
          </a:r>
          <a:r>
            <a:rPr lang="en-US" sz="800">
              <a:solidFill>
                <a:schemeClr val="accent1"/>
              </a:solidFill>
              <a:latin typeface="Arial" charset="0"/>
              <a:ea typeface="Arial" charset="0"/>
              <a:cs typeface="Arial" charset="0"/>
            </a:rPr>
            <a:t>” Celeb-Hosted </a:t>
          </a:r>
          <a:r>
            <a:rPr lang="en-US" sz="800" dirty="0">
              <a:solidFill>
                <a:schemeClr val="accent1"/>
              </a:solidFill>
              <a:latin typeface="Arial" charset="0"/>
              <a:ea typeface="Arial" charset="0"/>
              <a:cs typeface="Arial" charset="0"/>
            </a:rPr>
            <a:t>Podcast</a:t>
          </a:r>
        </a:p>
      </dgm:t>
    </dgm:pt>
    <dgm:pt modelId="{5B2152B3-D1CD-4001-99EB-FFCD4B4AE042}" type="parTrans" cxnId="{9726ABB3-D865-47FE-98ED-D7E1596DDE37}">
      <dgm:prSet/>
      <dgm:spPr/>
      <dgm:t>
        <a:bodyPr/>
        <a:lstStyle/>
        <a:p>
          <a:endParaRPr lang="en-US"/>
        </a:p>
      </dgm:t>
    </dgm:pt>
    <dgm:pt modelId="{664D5ED1-F492-441B-A7D8-8A06E84ED624}" type="sibTrans" cxnId="{9726ABB3-D865-47FE-98ED-D7E1596DDE37}">
      <dgm:prSet/>
      <dgm:spPr/>
      <dgm:t>
        <a:bodyPr/>
        <a:lstStyle/>
        <a:p>
          <a:endParaRPr lang="en-US"/>
        </a:p>
      </dgm:t>
    </dgm:pt>
    <dgm:pt modelId="{8C8AA546-572C-4257-8703-FB3292EF3807}" type="pres">
      <dgm:prSet presAssocID="{2775DBEC-34E9-49EF-B601-F08268426DF8}" presName="compositeShape" presStyleCnt="0">
        <dgm:presLayoutVars>
          <dgm:dir/>
          <dgm:resizeHandles/>
        </dgm:presLayoutVars>
      </dgm:prSet>
      <dgm:spPr/>
    </dgm:pt>
    <dgm:pt modelId="{5C295481-84DD-48FF-9220-3A8833491013}" type="pres">
      <dgm:prSet presAssocID="{2775DBEC-34E9-49EF-B601-F08268426DF8}" presName="pyramid" presStyleLbl="node1" presStyleIdx="0" presStyleCnt="1" custLinFactNeighborX="-15619" custLinFactNeighborY="14327"/>
      <dgm:spPr>
        <a:solidFill>
          <a:srgbClr val="337DBE"/>
        </a:solidFill>
      </dgm:spPr>
    </dgm:pt>
    <dgm:pt modelId="{BF23A075-C7A2-4B44-84CD-88CD01899E6D}" type="pres">
      <dgm:prSet presAssocID="{2775DBEC-34E9-49EF-B601-F08268426DF8}" presName="theList" presStyleCnt="0"/>
      <dgm:spPr/>
    </dgm:pt>
    <dgm:pt modelId="{01DB49EE-7847-434B-A62D-CAEC5C93BCE3}" type="pres">
      <dgm:prSet presAssocID="{67A2D176-1A09-4628-AE68-0E7CBC3535B9}" presName="aNode" presStyleLbl="fgAcc1" presStyleIdx="0" presStyleCnt="2" custScaleX="123631" custScaleY="93460">
        <dgm:presLayoutVars>
          <dgm:bulletEnabled val="1"/>
        </dgm:presLayoutVars>
      </dgm:prSet>
      <dgm:spPr/>
    </dgm:pt>
    <dgm:pt modelId="{265CAE33-992D-4399-B6A7-9AB4E03750C6}" type="pres">
      <dgm:prSet presAssocID="{67A2D176-1A09-4628-AE68-0E7CBC3535B9}" presName="aSpace" presStyleCnt="0"/>
      <dgm:spPr/>
    </dgm:pt>
    <dgm:pt modelId="{CFDE2E34-01BF-42E2-8F5C-0338A377DEB3}" type="pres">
      <dgm:prSet presAssocID="{0E60A35E-9695-4017-ACD5-FF9005013B9B}" presName="aNode" presStyleLbl="fgAcc1" presStyleIdx="1" presStyleCnt="2" custScaleX="123959" custScaleY="120211" custLinFactNeighborX="299" custLinFactNeighborY="33121">
        <dgm:presLayoutVars>
          <dgm:bulletEnabled val="1"/>
        </dgm:presLayoutVars>
      </dgm:prSet>
      <dgm:spPr/>
    </dgm:pt>
    <dgm:pt modelId="{02AF6604-29A9-4718-87E3-1043E9558AF2}" type="pres">
      <dgm:prSet presAssocID="{0E60A35E-9695-4017-ACD5-FF9005013B9B}" presName="aSpace" presStyleCnt="0"/>
      <dgm:spPr/>
    </dgm:pt>
  </dgm:ptLst>
  <dgm:cxnLst>
    <dgm:cxn modelId="{F474C52F-A690-4640-9696-A867561673F0}" type="presOf" srcId="{67A2D176-1A09-4628-AE68-0E7CBC3535B9}" destId="{01DB49EE-7847-434B-A62D-CAEC5C93BCE3}" srcOrd="0" destOrd="0" presId="urn:microsoft.com/office/officeart/2005/8/layout/pyramid2"/>
    <dgm:cxn modelId="{E1DDC835-7FDA-46FD-B596-90FA785A61EE}" srcId="{2775DBEC-34E9-49EF-B601-F08268426DF8}" destId="{67A2D176-1A09-4628-AE68-0E7CBC3535B9}" srcOrd="0" destOrd="0" parTransId="{AB68DADF-7AE2-4ACD-9863-1178D17BC5D7}" sibTransId="{025FEB9D-265A-478B-8B9F-A632F476972E}"/>
    <dgm:cxn modelId="{E0852C44-0C01-0741-8A00-B5876C327A34}" type="presOf" srcId="{0E60A35E-9695-4017-ACD5-FF9005013B9B}" destId="{CFDE2E34-01BF-42E2-8F5C-0338A377DEB3}" srcOrd="0" destOrd="0" presId="urn:microsoft.com/office/officeart/2005/8/layout/pyramid2"/>
    <dgm:cxn modelId="{9726ABB3-D865-47FE-98ED-D7E1596DDE37}" srcId="{2775DBEC-34E9-49EF-B601-F08268426DF8}" destId="{0E60A35E-9695-4017-ACD5-FF9005013B9B}" srcOrd="1" destOrd="0" parTransId="{5B2152B3-D1CD-4001-99EB-FFCD4B4AE042}" sibTransId="{664D5ED1-F492-441B-A7D8-8A06E84ED624}"/>
    <dgm:cxn modelId="{98DB4DC7-FA2D-ED4C-9BAC-F67817753915}" type="presOf" srcId="{2775DBEC-34E9-49EF-B601-F08268426DF8}" destId="{8C8AA546-572C-4257-8703-FB3292EF3807}" srcOrd="0" destOrd="0" presId="urn:microsoft.com/office/officeart/2005/8/layout/pyramid2"/>
    <dgm:cxn modelId="{0AB58FDA-3A86-0B4D-9E8A-14DC45E6F3F4}" type="presParOf" srcId="{8C8AA546-572C-4257-8703-FB3292EF3807}" destId="{5C295481-84DD-48FF-9220-3A8833491013}" srcOrd="0" destOrd="0" presId="urn:microsoft.com/office/officeart/2005/8/layout/pyramid2"/>
    <dgm:cxn modelId="{EB9CA201-6F74-DA4A-91B5-C46B513AA4BB}" type="presParOf" srcId="{8C8AA546-572C-4257-8703-FB3292EF3807}" destId="{BF23A075-C7A2-4B44-84CD-88CD01899E6D}" srcOrd="1" destOrd="0" presId="urn:microsoft.com/office/officeart/2005/8/layout/pyramid2"/>
    <dgm:cxn modelId="{26B694C9-0E83-D84B-85C2-A19920662702}" type="presParOf" srcId="{BF23A075-C7A2-4B44-84CD-88CD01899E6D}" destId="{01DB49EE-7847-434B-A62D-CAEC5C93BCE3}" srcOrd="0" destOrd="0" presId="urn:microsoft.com/office/officeart/2005/8/layout/pyramid2"/>
    <dgm:cxn modelId="{A1075BB9-260B-BE4B-81EC-95BEB332911A}" type="presParOf" srcId="{BF23A075-C7A2-4B44-84CD-88CD01899E6D}" destId="{265CAE33-992D-4399-B6A7-9AB4E03750C6}" srcOrd="1" destOrd="0" presId="urn:microsoft.com/office/officeart/2005/8/layout/pyramid2"/>
    <dgm:cxn modelId="{DFABA8E9-E8FA-0949-A4C2-626EE9B4CC7E}" type="presParOf" srcId="{BF23A075-C7A2-4B44-84CD-88CD01899E6D}" destId="{CFDE2E34-01BF-42E2-8F5C-0338A377DEB3}" srcOrd="2" destOrd="0" presId="urn:microsoft.com/office/officeart/2005/8/layout/pyramid2"/>
    <dgm:cxn modelId="{D64C581A-B426-524F-9E62-5EB45688445F}" type="presParOf" srcId="{BF23A075-C7A2-4B44-84CD-88CD01899E6D}" destId="{02AF6604-29A9-4718-87E3-1043E9558AF2}" srcOrd="3"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0C7CA-0752-480E-85B5-B5481F316BB8}" type="doc">
      <dgm:prSet loTypeId="urn:microsoft.com/office/officeart/2005/8/layout/pyramid2" loCatId="pyramid" qsTypeId="urn:microsoft.com/office/officeart/2005/8/quickstyle/simple1" qsCatId="simple" csTypeId="urn:microsoft.com/office/officeart/2005/8/colors/accent1_2" csCatId="accent1" phldr="1"/>
      <dgm:spPr/>
    </dgm:pt>
    <dgm:pt modelId="{A3B86DB3-7D15-46A6-AEAF-487A5A8FBE3A}">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National Media Event</a:t>
          </a:r>
        </a:p>
      </dgm:t>
    </dgm:pt>
    <dgm:pt modelId="{54338F7B-DC82-4D12-8B03-B09F988B6671}" type="parTrans" cxnId="{88271929-C81A-42DB-9EEE-5B332E5FD3F3}">
      <dgm:prSet/>
      <dgm:spPr/>
      <dgm:t>
        <a:bodyPr/>
        <a:lstStyle/>
        <a:p>
          <a:endParaRPr lang="en-US"/>
        </a:p>
      </dgm:t>
    </dgm:pt>
    <dgm:pt modelId="{A8F5D5E0-1778-4068-8A68-AA32491F6EE6}" type="sibTrans" cxnId="{88271929-C81A-42DB-9EEE-5B332E5FD3F3}">
      <dgm:prSet/>
      <dgm:spPr/>
      <dgm:t>
        <a:bodyPr/>
        <a:lstStyle/>
        <a:p>
          <a:endParaRPr lang="en-US"/>
        </a:p>
      </dgm:t>
    </dgm:pt>
    <dgm:pt modelId="{C6776F60-8F62-47DF-8ABA-0FB9461A2FB8}">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Campus Tour</a:t>
          </a:r>
        </a:p>
      </dgm:t>
    </dgm:pt>
    <dgm:pt modelId="{10012A9D-CDE6-4210-A685-C8510308BC00}" type="parTrans" cxnId="{BF4F9C37-C852-43C3-950B-848D6521DC83}">
      <dgm:prSet/>
      <dgm:spPr/>
      <dgm:t>
        <a:bodyPr/>
        <a:lstStyle/>
        <a:p>
          <a:endParaRPr lang="en-US"/>
        </a:p>
      </dgm:t>
    </dgm:pt>
    <dgm:pt modelId="{B82B1DA0-10FD-4EFD-A576-986D6227D786}" type="sibTrans" cxnId="{BF4F9C37-C852-43C3-950B-848D6521DC83}">
      <dgm:prSet/>
      <dgm:spPr/>
      <dgm:t>
        <a:bodyPr/>
        <a:lstStyle/>
        <a:p>
          <a:endParaRPr lang="en-US"/>
        </a:p>
      </dgm:t>
    </dgm:pt>
    <dgm:pt modelId="{E3C8034A-D057-4AAE-8743-0BC576D64A7D}" type="pres">
      <dgm:prSet presAssocID="{DC70C7CA-0752-480E-85B5-B5481F316BB8}" presName="compositeShape" presStyleCnt="0">
        <dgm:presLayoutVars>
          <dgm:dir/>
          <dgm:resizeHandles/>
        </dgm:presLayoutVars>
      </dgm:prSet>
      <dgm:spPr/>
    </dgm:pt>
    <dgm:pt modelId="{AB5F64F6-5086-4EA6-9EB0-66A5B6253439}" type="pres">
      <dgm:prSet presAssocID="{DC70C7CA-0752-480E-85B5-B5481F316BB8}" presName="pyramid" presStyleLbl="node1" presStyleIdx="0" presStyleCnt="1" custLinFactNeighborX="-28235" custLinFactNeighborY="-1172"/>
      <dgm:spPr>
        <a:solidFill>
          <a:srgbClr val="337DBE"/>
        </a:solidFill>
      </dgm:spPr>
    </dgm:pt>
    <dgm:pt modelId="{3817A601-E9BB-431F-93F5-4E65CB10CF61}" type="pres">
      <dgm:prSet presAssocID="{DC70C7CA-0752-480E-85B5-B5481F316BB8}" presName="theList" presStyleCnt="0"/>
      <dgm:spPr/>
    </dgm:pt>
    <dgm:pt modelId="{E8F0F965-4595-48A5-BF48-193357DC6BC7}" type="pres">
      <dgm:prSet presAssocID="{A3B86DB3-7D15-46A6-AEAF-487A5A8FBE3A}" presName="aNode" presStyleLbl="fgAcc1" presStyleIdx="0" presStyleCnt="2">
        <dgm:presLayoutVars>
          <dgm:bulletEnabled val="1"/>
        </dgm:presLayoutVars>
      </dgm:prSet>
      <dgm:spPr/>
    </dgm:pt>
    <dgm:pt modelId="{5CC0A9A1-D52F-4A00-AD06-7686B050819F}" type="pres">
      <dgm:prSet presAssocID="{A3B86DB3-7D15-46A6-AEAF-487A5A8FBE3A}" presName="aSpace" presStyleCnt="0"/>
      <dgm:spPr/>
    </dgm:pt>
    <dgm:pt modelId="{98958871-B822-49E7-989E-5249FFB686CB}" type="pres">
      <dgm:prSet presAssocID="{C6776F60-8F62-47DF-8ABA-0FB9461A2FB8}" presName="aNode" presStyleLbl="fgAcc1" presStyleIdx="1" presStyleCnt="2" custLinFactNeighborX="675" custLinFactNeighborY="-26948">
        <dgm:presLayoutVars>
          <dgm:bulletEnabled val="1"/>
        </dgm:presLayoutVars>
      </dgm:prSet>
      <dgm:spPr/>
    </dgm:pt>
    <dgm:pt modelId="{A340AE41-03E0-4951-8C51-1252A08A02FF}" type="pres">
      <dgm:prSet presAssocID="{C6776F60-8F62-47DF-8ABA-0FB9461A2FB8}" presName="aSpace" presStyleCnt="0"/>
      <dgm:spPr/>
    </dgm:pt>
  </dgm:ptLst>
  <dgm:cxnLst>
    <dgm:cxn modelId="{88271929-C81A-42DB-9EEE-5B332E5FD3F3}" srcId="{DC70C7CA-0752-480E-85B5-B5481F316BB8}" destId="{A3B86DB3-7D15-46A6-AEAF-487A5A8FBE3A}" srcOrd="0" destOrd="0" parTransId="{54338F7B-DC82-4D12-8B03-B09F988B6671}" sibTransId="{A8F5D5E0-1778-4068-8A68-AA32491F6EE6}"/>
    <dgm:cxn modelId="{7B44212C-B692-634D-BA2A-35C8274FCA99}" type="presOf" srcId="{C6776F60-8F62-47DF-8ABA-0FB9461A2FB8}" destId="{98958871-B822-49E7-989E-5249FFB686CB}" srcOrd="0" destOrd="0" presId="urn:microsoft.com/office/officeart/2005/8/layout/pyramid2"/>
    <dgm:cxn modelId="{D8EF9035-149E-1847-BC22-54EC8153E8D5}" type="presOf" srcId="{DC70C7CA-0752-480E-85B5-B5481F316BB8}" destId="{E3C8034A-D057-4AAE-8743-0BC576D64A7D}" srcOrd="0" destOrd="0" presId="urn:microsoft.com/office/officeart/2005/8/layout/pyramid2"/>
    <dgm:cxn modelId="{BF4F9C37-C852-43C3-950B-848D6521DC83}" srcId="{DC70C7CA-0752-480E-85B5-B5481F316BB8}" destId="{C6776F60-8F62-47DF-8ABA-0FB9461A2FB8}" srcOrd="1" destOrd="0" parTransId="{10012A9D-CDE6-4210-A685-C8510308BC00}" sibTransId="{B82B1DA0-10FD-4EFD-A576-986D6227D786}"/>
    <dgm:cxn modelId="{FA712EC4-53E8-AB4A-AD09-832E9756CE5E}" type="presOf" srcId="{A3B86DB3-7D15-46A6-AEAF-487A5A8FBE3A}" destId="{E8F0F965-4595-48A5-BF48-193357DC6BC7}" srcOrd="0" destOrd="0" presId="urn:microsoft.com/office/officeart/2005/8/layout/pyramid2"/>
    <dgm:cxn modelId="{0420835D-0645-6F4F-BBBB-CB3A4EB172D1}" type="presParOf" srcId="{E3C8034A-D057-4AAE-8743-0BC576D64A7D}" destId="{AB5F64F6-5086-4EA6-9EB0-66A5B6253439}" srcOrd="0" destOrd="0" presId="urn:microsoft.com/office/officeart/2005/8/layout/pyramid2"/>
    <dgm:cxn modelId="{9F2193A7-405E-D849-95F9-E1A1CA64AD78}" type="presParOf" srcId="{E3C8034A-D057-4AAE-8743-0BC576D64A7D}" destId="{3817A601-E9BB-431F-93F5-4E65CB10CF61}" srcOrd="1" destOrd="0" presId="urn:microsoft.com/office/officeart/2005/8/layout/pyramid2"/>
    <dgm:cxn modelId="{8D459993-A3A3-F249-BED3-9287BA5EC893}" type="presParOf" srcId="{3817A601-E9BB-431F-93F5-4E65CB10CF61}" destId="{E8F0F965-4595-48A5-BF48-193357DC6BC7}" srcOrd="0" destOrd="0" presId="urn:microsoft.com/office/officeart/2005/8/layout/pyramid2"/>
    <dgm:cxn modelId="{7AB4441F-4F82-4B4D-995A-4C43106DD7F2}" type="presParOf" srcId="{3817A601-E9BB-431F-93F5-4E65CB10CF61}" destId="{5CC0A9A1-D52F-4A00-AD06-7686B050819F}" srcOrd="1" destOrd="0" presId="urn:microsoft.com/office/officeart/2005/8/layout/pyramid2"/>
    <dgm:cxn modelId="{B5EAAF1C-CC91-BD41-83CD-44914B170347}" type="presParOf" srcId="{3817A601-E9BB-431F-93F5-4E65CB10CF61}" destId="{98958871-B822-49E7-989E-5249FFB686CB}" srcOrd="2" destOrd="0" presId="urn:microsoft.com/office/officeart/2005/8/layout/pyramid2"/>
    <dgm:cxn modelId="{A80CFD5C-E4E6-CB43-93FD-6C60268AF97F}" type="presParOf" srcId="{3817A601-E9BB-431F-93F5-4E65CB10CF61}" destId="{A340AE41-03E0-4951-8C51-1252A08A02FF}" srcOrd="3" destOrd="0" presId="urn:microsoft.com/office/officeart/2005/8/layout/pyramid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A2FC9-726D-4FAE-A913-C81D7704DBBC}" type="doc">
      <dgm:prSet loTypeId="urn:microsoft.com/office/officeart/2005/8/layout/pyramid2" loCatId="pyramid" qsTypeId="urn:microsoft.com/office/officeart/2005/8/quickstyle/simple1" qsCatId="simple" csTypeId="urn:microsoft.com/office/officeart/2005/8/colors/accent1_2" csCatId="accent1" phldr="1"/>
      <dgm:spPr/>
    </dgm:pt>
    <dgm:pt modelId="{A3601A7E-B11F-4831-8D51-B84FDB32516F}">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Salon Dinner Series</a:t>
          </a:r>
        </a:p>
      </dgm:t>
    </dgm:pt>
    <dgm:pt modelId="{AAA38142-47D3-4904-B753-4631D6AA0DAA}" type="parTrans" cxnId="{737623B4-687F-49AE-85ED-B5BD526E3E00}">
      <dgm:prSet/>
      <dgm:spPr/>
      <dgm:t>
        <a:bodyPr/>
        <a:lstStyle/>
        <a:p>
          <a:endParaRPr lang="en-US"/>
        </a:p>
      </dgm:t>
    </dgm:pt>
    <dgm:pt modelId="{22595BBA-A385-481A-87E8-DB699C0D4A1F}" type="sibTrans" cxnId="{737623B4-687F-49AE-85ED-B5BD526E3E00}">
      <dgm:prSet/>
      <dgm:spPr/>
      <dgm:t>
        <a:bodyPr/>
        <a:lstStyle/>
        <a:p>
          <a:endParaRPr lang="en-US"/>
        </a:p>
      </dgm:t>
    </dgm:pt>
    <dgm:pt modelId="{0012BB58-04DA-4972-858C-885AE204B11A}">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1:1 Editor Meetings</a:t>
          </a:r>
        </a:p>
      </dgm:t>
    </dgm:pt>
    <dgm:pt modelId="{B7A7DDB0-D13A-4294-801F-EEE30DE3633B}" type="sibTrans" cxnId="{3DB8EB82-C4CA-40B3-8E83-3266A22B6C72}">
      <dgm:prSet/>
      <dgm:spPr/>
      <dgm:t>
        <a:bodyPr/>
        <a:lstStyle/>
        <a:p>
          <a:endParaRPr lang="en-US"/>
        </a:p>
      </dgm:t>
    </dgm:pt>
    <dgm:pt modelId="{A8E74874-5E57-4ECE-8E87-8D8A898568AF}" type="parTrans" cxnId="{3DB8EB82-C4CA-40B3-8E83-3266A22B6C72}">
      <dgm:prSet/>
      <dgm:spPr/>
      <dgm:t>
        <a:bodyPr/>
        <a:lstStyle/>
        <a:p>
          <a:endParaRPr lang="en-US"/>
        </a:p>
      </dgm:t>
    </dgm:pt>
    <dgm:pt modelId="{05B28BAE-3228-4B78-A90E-2ACD628EB3FE}" type="pres">
      <dgm:prSet presAssocID="{E18A2FC9-726D-4FAE-A913-C81D7704DBBC}" presName="compositeShape" presStyleCnt="0">
        <dgm:presLayoutVars>
          <dgm:dir/>
          <dgm:resizeHandles/>
        </dgm:presLayoutVars>
      </dgm:prSet>
      <dgm:spPr/>
    </dgm:pt>
    <dgm:pt modelId="{A52D3D75-ED21-4148-94DC-6C2B6D2F4052}" type="pres">
      <dgm:prSet presAssocID="{E18A2FC9-726D-4FAE-A913-C81D7704DBBC}" presName="pyramid" presStyleLbl="node1" presStyleIdx="0" presStyleCnt="1" custLinFactNeighborX="92" custLinFactNeighborY="1663"/>
      <dgm:spPr>
        <a:solidFill>
          <a:srgbClr val="337DBE"/>
        </a:solidFill>
      </dgm:spPr>
    </dgm:pt>
    <dgm:pt modelId="{C6440F86-3F70-41F2-B64F-327C5E149CF9}" type="pres">
      <dgm:prSet presAssocID="{E18A2FC9-726D-4FAE-A913-C81D7704DBBC}" presName="theList" presStyleCnt="0"/>
      <dgm:spPr/>
    </dgm:pt>
    <dgm:pt modelId="{1934A281-7132-47AE-B8F7-3A7EF6608402}" type="pres">
      <dgm:prSet presAssocID="{0012BB58-04DA-4972-858C-885AE204B11A}" presName="aNode" presStyleLbl="fgAcc1" presStyleIdx="0" presStyleCnt="2" custLinFactNeighborX="3192" custLinFactNeighborY="12011">
        <dgm:presLayoutVars>
          <dgm:bulletEnabled val="1"/>
        </dgm:presLayoutVars>
      </dgm:prSet>
      <dgm:spPr/>
    </dgm:pt>
    <dgm:pt modelId="{CB0914CD-21C5-4772-9782-CC8714C27BBE}" type="pres">
      <dgm:prSet presAssocID="{0012BB58-04DA-4972-858C-885AE204B11A}" presName="aSpace" presStyleCnt="0"/>
      <dgm:spPr/>
    </dgm:pt>
    <dgm:pt modelId="{AE7CE141-F631-4EE9-9956-5C5E8462537F}" type="pres">
      <dgm:prSet presAssocID="{A3601A7E-B11F-4831-8D51-B84FDB32516F}" presName="aNode" presStyleLbl="fgAcc1" presStyleIdx="1" presStyleCnt="2" custLinFactNeighborX="2066" custLinFactNeighborY="50358">
        <dgm:presLayoutVars>
          <dgm:bulletEnabled val="1"/>
        </dgm:presLayoutVars>
      </dgm:prSet>
      <dgm:spPr/>
    </dgm:pt>
    <dgm:pt modelId="{EBCBCE73-195A-4781-8D2C-0E6143A73FC8}" type="pres">
      <dgm:prSet presAssocID="{A3601A7E-B11F-4831-8D51-B84FDB32516F}" presName="aSpace" presStyleCnt="0"/>
      <dgm:spPr/>
    </dgm:pt>
  </dgm:ptLst>
  <dgm:cxnLst>
    <dgm:cxn modelId="{C012862C-F96B-454A-A9CF-17E381214ABA}" type="presOf" srcId="{0012BB58-04DA-4972-858C-885AE204B11A}" destId="{1934A281-7132-47AE-B8F7-3A7EF6608402}" srcOrd="0" destOrd="0" presId="urn:microsoft.com/office/officeart/2005/8/layout/pyramid2"/>
    <dgm:cxn modelId="{419D1A5C-63EF-D34F-B37E-761DCF51F155}" type="presOf" srcId="{E18A2FC9-726D-4FAE-A913-C81D7704DBBC}" destId="{05B28BAE-3228-4B78-A90E-2ACD628EB3FE}" srcOrd="0" destOrd="0" presId="urn:microsoft.com/office/officeart/2005/8/layout/pyramid2"/>
    <dgm:cxn modelId="{9D877F4E-1CD5-4C41-80CE-BD1AE17C5D73}" type="presOf" srcId="{A3601A7E-B11F-4831-8D51-B84FDB32516F}" destId="{AE7CE141-F631-4EE9-9956-5C5E8462537F}" srcOrd="0" destOrd="0" presId="urn:microsoft.com/office/officeart/2005/8/layout/pyramid2"/>
    <dgm:cxn modelId="{3DB8EB82-C4CA-40B3-8E83-3266A22B6C72}" srcId="{E18A2FC9-726D-4FAE-A913-C81D7704DBBC}" destId="{0012BB58-04DA-4972-858C-885AE204B11A}" srcOrd="0" destOrd="0" parTransId="{A8E74874-5E57-4ECE-8E87-8D8A898568AF}" sibTransId="{B7A7DDB0-D13A-4294-801F-EEE30DE3633B}"/>
    <dgm:cxn modelId="{737623B4-687F-49AE-85ED-B5BD526E3E00}" srcId="{E18A2FC9-726D-4FAE-A913-C81D7704DBBC}" destId="{A3601A7E-B11F-4831-8D51-B84FDB32516F}" srcOrd="1" destOrd="0" parTransId="{AAA38142-47D3-4904-B753-4631D6AA0DAA}" sibTransId="{22595BBA-A385-481A-87E8-DB699C0D4A1F}"/>
    <dgm:cxn modelId="{C38FE009-8AD0-294A-8A16-1033BDE7EB21}" type="presParOf" srcId="{05B28BAE-3228-4B78-A90E-2ACD628EB3FE}" destId="{A52D3D75-ED21-4148-94DC-6C2B6D2F4052}" srcOrd="0" destOrd="0" presId="urn:microsoft.com/office/officeart/2005/8/layout/pyramid2"/>
    <dgm:cxn modelId="{0CF2470E-EE32-DB4F-89CC-87AFE994DFE4}" type="presParOf" srcId="{05B28BAE-3228-4B78-A90E-2ACD628EB3FE}" destId="{C6440F86-3F70-41F2-B64F-327C5E149CF9}" srcOrd="1" destOrd="0" presId="urn:microsoft.com/office/officeart/2005/8/layout/pyramid2"/>
    <dgm:cxn modelId="{AB175859-D85E-9D4D-AAC9-7DA1FEC1D6C2}" type="presParOf" srcId="{C6440F86-3F70-41F2-B64F-327C5E149CF9}" destId="{1934A281-7132-47AE-B8F7-3A7EF6608402}" srcOrd="0" destOrd="0" presId="urn:microsoft.com/office/officeart/2005/8/layout/pyramid2"/>
    <dgm:cxn modelId="{325DD458-B3CD-E241-8E52-96CCA6EC141D}" type="presParOf" srcId="{C6440F86-3F70-41F2-B64F-327C5E149CF9}" destId="{CB0914CD-21C5-4772-9782-CC8714C27BBE}" srcOrd="1" destOrd="0" presId="urn:microsoft.com/office/officeart/2005/8/layout/pyramid2"/>
    <dgm:cxn modelId="{CDA5B9F6-6031-4946-8082-9BB93BFEB501}" type="presParOf" srcId="{C6440F86-3F70-41F2-B64F-327C5E149CF9}" destId="{AE7CE141-F631-4EE9-9956-5C5E8462537F}" srcOrd="2" destOrd="0" presId="urn:microsoft.com/office/officeart/2005/8/layout/pyramid2"/>
    <dgm:cxn modelId="{45EB6BCD-06BC-6942-B1D0-E3DDC2320EC0}" type="presParOf" srcId="{C6440F86-3F70-41F2-B64F-327C5E149CF9}" destId="{EBCBCE73-195A-4781-8D2C-0E6143A73FC8}"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5DBEC-34E9-49EF-B601-F08268426DF8}" type="doc">
      <dgm:prSet loTypeId="urn:microsoft.com/office/officeart/2005/8/layout/pyramid2" loCatId="pyramid" qsTypeId="urn:microsoft.com/office/officeart/2005/8/quickstyle/simple1" qsCatId="simple" csTypeId="urn:microsoft.com/office/officeart/2005/8/colors/accent1_2" csCatId="accent1" phldr="1"/>
      <dgm:spPr/>
    </dgm:pt>
    <dgm:pt modelId="{67A2D176-1A09-4628-AE68-0E7CBC3535B9}">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Speaking &amp; Panel Opps</a:t>
          </a:r>
        </a:p>
      </dgm:t>
    </dgm:pt>
    <dgm:pt modelId="{AB68DADF-7AE2-4ACD-9863-1178D17BC5D7}" type="parTrans" cxnId="{E1DDC835-7FDA-46FD-B596-90FA785A61EE}">
      <dgm:prSet/>
      <dgm:spPr/>
      <dgm:t>
        <a:bodyPr/>
        <a:lstStyle/>
        <a:p>
          <a:endParaRPr lang="en-US"/>
        </a:p>
      </dgm:t>
    </dgm:pt>
    <dgm:pt modelId="{025FEB9D-265A-478B-8B9F-A632F476972E}" type="sibTrans" cxnId="{E1DDC835-7FDA-46FD-B596-90FA785A61EE}">
      <dgm:prSet/>
      <dgm:spPr/>
      <dgm:t>
        <a:bodyPr/>
        <a:lstStyle/>
        <a:p>
          <a:endParaRPr lang="en-US"/>
        </a:p>
      </dgm:t>
    </dgm:pt>
    <dgm:pt modelId="{0E60A35E-9695-4017-ACD5-FF9005013B9B}">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I-4 Hackathon</a:t>
          </a:r>
        </a:p>
      </dgm:t>
    </dgm:pt>
    <dgm:pt modelId="{5B2152B3-D1CD-4001-99EB-FFCD4B4AE042}" type="parTrans" cxnId="{9726ABB3-D865-47FE-98ED-D7E1596DDE37}">
      <dgm:prSet/>
      <dgm:spPr/>
      <dgm:t>
        <a:bodyPr/>
        <a:lstStyle/>
        <a:p>
          <a:endParaRPr lang="en-US"/>
        </a:p>
      </dgm:t>
    </dgm:pt>
    <dgm:pt modelId="{664D5ED1-F492-441B-A7D8-8A06E84ED624}" type="sibTrans" cxnId="{9726ABB3-D865-47FE-98ED-D7E1596DDE37}">
      <dgm:prSet/>
      <dgm:spPr/>
      <dgm:t>
        <a:bodyPr/>
        <a:lstStyle/>
        <a:p>
          <a:endParaRPr lang="en-US"/>
        </a:p>
      </dgm:t>
    </dgm:pt>
    <dgm:pt modelId="{8C8AA546-572C-4257-8703-FB3292EF3807}" type="pres">
      <dgm:prSet presAssocID="{2775DBEC-34E9-49EF-B601-F08268426DF8}" presName="compositeShape" presStyleCnt="0">
        <dgm:presLayoutVars>
          <dgm:dir/>
          <dgm:resizeHandles/>
        </dgm:presLayoutVars>
      </dgm:prSet>
      <dgm:spPr/>
    </dgm:pt>
    <dgm:pt modelId="{5C295481-84DD-48FF-9220-3A8833491013}" type="pres">
      <dgm:prSet presAssocID="{2775DBEC-34E9-49EF-B601-F08268426DF8}" presName="pyramid" presStyleLbl="node1" presStyleIdx="0" presStyleCnt="1" custLinFactNeighborX="-18155" custLinFactNeighborY="391"/>
      <dgm:spPr>
        <a:solidFill>
          <a:srgbClr val="337DBE"/>
        </a:solidFill>
      </dgm:spPr>
    </dgm:pt>
    <dgm:pt modelId="{BF23A075-C7A2-4B44-84CD-88CD01899E6D}" type="pres">
      <dgm:prSet presAssocID="{2775DBEC-34E9-49EF-B601-F08268426DF8}" presName="theList" presStyleCnt="0"/>
      <dgm:spPr/>
    </dgm:pt>
    <dgm:pt modelId="{01DB49EE-7847-434B-A62D-CAEC5C93BCE3}" type="pres">
      <dgm:prSet presAssocID="{67A2D176-1A09-4628-AE68-0E7CBC3535B9}" presName="aNode" presStyleLbl="fgAcc1" presStyleIdx="0" presStyleCnt="2" custScaleX="111870" custScaleY="93460" custLinFactNeighborX="-14500">
        <dgm:presLayoutVars>
          <dgm:bulletEnabled val="1"/>
        </dgm:presLayoutVars>
      </dgm:prSet>
      <dgm:spPr/>
    </dgm:pt>
    <dgm:pt modelId="{265CAE33-992D-4399-B6A7-9AB4E03750C6}" type="pres">
      <dgm:prSet presAssocID="{67A2D176-1A09-4628-AE68-0E7CBC3535B9}" presName="aSpace" presStyleCnt="0"/>
      <dgm:spPr/>
    </dgm:pt>
    <dgm:pt modelId="{CFDE2E34-01BF-42E2-8F5C-0338A377DEB3}" type="pres">
      <dgm:prSet presAssocID="{0E60A35E-9695-4017-ACD5-FF9005013B9B}" presName="aNode" presStyleLbl="fgAcc1" presStyleIdx="1" presStyleCnt="2" custScaleX="117207" custLinFactY="138" custLinFactNeighborX="-16111" custLinFactNeighborY="100000">
        <dgm:presLayoutVars>
          <dgm:bulletEnabled val="1"/>
        </dgm:presLayoutVars>
      </dgm:prSet>
      <dgm:spPr/>
    </dgm:pt>
    <dgm:pt modelId="{02AF6604-29A9-4718-87E3-1043E9558AF2}" type="pres">
      <dgm:prSet presAssocID="{0E60A35E-9695-4017-ACD5-FF9005013B9B}" presName="aSpace" presStyleCnt="0"/>
      <dgm:spPr/>
    </dgm:pt>
  </dgm:ptLst>
  <dgm:cxnLst>
    <dgm:cxn modelId="{54E88A33-5F2C-454E-8C5B-496ED1E49D1A}" type="presOf" srcId="{0E60A35E-9695-4017-ACD5-FF9005013B9B}" destId="{CFDE2E34-01BF-42E2-8F5C-0338A377DEB3}" srcOrd="0" destOrd="0" presId="urn:microsoft.com/office/officeart/2005/8/layout/pyramid2"/>
    <dgm:cxn modelId="{E1DDC835-7FDA-46FD-B596-90FA785A61EE}" srcId="{2775DBEC-34E9-49EF-B601-F08268426DF8}" destId="{67A2D176-1A09-4628-AE68-0E7CBC3535B9}" srcOrd="0" destOrd="0" parTransId="{AB68DADF-7AE2-4ACD-9863-1178D17BC5D7}" sibTransId="{025FEB9D-265A-478B-8B9F-A632F476972E}"/>
    <dgm:cxn modelId="{BB1B539C-D5B5-5548-8738-9D8DADD458A4}" type="presOf" srcId="{67A2D176-1A09-4628-AE68-0E7CBC3535B9}" destId="{01DB49EE-7847-434B-A62D-CAEC5C93BCE3}" srcOrd="0" destOrd="0" presId="urn:microsoft.com/office/officeart/2005/8/layout/pyramid2"/>
    <dgm:cxn modelId="{A7E4889C-98F7-9A41-89C8-0B4859FF9BB9}" type="presOf" srcId="{2775DBEC-34E9-49EF-B601-F08268426DF8}" destId="{8C8AA546-572C-4257-8703-FB3292EF3807}" srcOrd="0" destOrd="0" presId="urn:microsoft.com/office/officeart/2005/8/layout/pyramid2"/>
    <dgm:cxn modelId="{9726ABB3-D865-47FE-98ED-D7E1596DDE37}" srcId="{2775DBEC-34E9-49EF-B601-F08268426DF8}" destId="{0E60A35E-9695-4017-ACD5-FF9005013B9B}" srcOrd="1" destOrd="0" parTransId="{5B2152B3-D1CD-4001-99EB-FFCD4B4AE042}" sibTransId="{664D5ED1-F492-441B-A7D8-8A06E84ED624}"/>
    <dgm:cxn modelId="{61843917-2123-364C-870F-5ECFACD64EF1}" type="presParOf" srcId="{8C8AA546-572C-4257-8703-FB3292EF3807}" destId="{5C295481-84DD-48FF-9220-3A8833491013}" srcOrd="0" destOrd="0" presId="urn:microsoft.com/office/officeart/2005/8/layout/pyramid2"/>
    <dgm:cxn modelId="{2661B1EB-2F23-E948-B957-1D24CD450813}" type="presParOf" srcId="{8C8AA546-572C-4257-8703-FB3292EF3807}" destId="{BF23A075-C7A2-4B44-84CD-88CD01899E6D}" srcOrd="1" destOrd="0" presId="urn:microsoft.com/office/officeart/2005/8/layout/pyramid2"/>
    <dgm:cxn modelId="{C8F3E7B4-CBEC-A346-A53F-A3CC1F420A4A}" type="presParOf" srcId="{BF23A075-C7A2-4B44-84CD-88CD01899E6D}" destId="{01DB49EE-7847-434B-A62D-CAEC5C93BCE3}" srcOrd="0" destOrd="0" presId="urn:microsoft.com/office/officeart/2005/8/layout/pyramid2"/>
    <dgm:cxn modelId="{26A159C9-CB3F-0A41-8BB9-65188B16F376}" type="presParOf" srcId="{BF23A075-C7A2-4B44-84CD-88CD01899E6D}" destId="{265CAE33-992D-4399-B6A7-9AB4E03750C6}" srcOrd="1" destOrd="0" presId="urn:microsoft.com/office/officeart/2005/8/layout/pyramid2"/>
    <dgm:cxn modelId="{83A5F0E9-F3E0-BF4C-AE83-BE7FBA7FBC4B}" type="presParOf" srcId="{BF23A075-C7A2-4B44-84CD-88CD01899E6D}" destId="{CFDE2E34-01BF-42E2-8F5C-0338A377DEB3}" srcOrd="2" destOrd="0" presId="urn:microsoft.com/office/officeart/2005/8/layout/pyramid2"/>
    <dgm:cxn modelId="{3385EF31-0E9B-DE4B-A9CE-CBAA81481DAE}" type="presParOf" srcId="{BF23A075-C7A2-4B44-84CD-88CD01899E6D}" destId="{02AF6604-29A9-4718-87E3-1043E9558AF2}" srcOrd="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0C7CA-0752-480E-85B5-B5481F316BB8}" type="doc">
      <dgm:prSet loTypeId="urn:microsoft.com/office/officeart/2005/8/layout/pyramid2" loCatId="pyramid" qsTypeId="urn:microsoft.com/office/officeart/2005/8/quickstyle/simple1" qsCatId="simple" csTypeId="urn:microsoft.com/office/officeart/2005/8/colors/accent1_2" csCatId="accent1" phldr="1"/>
      <dgm:spPr/>
    </dgm:pt>
    <dgm:pt modelId="{A3B86DB3-7D15-46A6-AEAF-487A5A8FBE3A}">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Course-Based Challenge</a:t>
          </a:r>
        </a:p>
      </dgm:t>
    </dgm:pt>
    <dgm:pt modelId="{54338F7B-DC82-4D12-8B03-B09F988B6671}" type="parTrans" cxnId="{88271929-C81A-42DB-9EEE-5B332E5FD3F3}">
      <dgm:prSet/>
      <dgm:spPr/>
      <dgm:t>
        <a:bodyPr/>
        <a:lstStyle/>
        <a:p>
          <a:endParaRPr lang="en-US"/>
        </a:p>
      </dgm:t>
    </dgm:pt>
    <dgm:pt modelId="{A8F5D5E0-1778-4068-8A68-AA32491F6EE6}" type="sibTrans" cxnId="{88271929-C81A-42DB-9EEE-5B332E5FD3F3}">
      <dgm:prSet/>
      <dgm:spPr/>
      <dgm:t>
        <a:bodyPr/>
        <a:lstStyle/>
        <a:p>
          <a:endParaRPr lang="en-US"/>
        </a:p>
      </dgm:t>
    </dgm:pt>
    <dgm:pt modelId="{C6776F60-8F62-47DF-8ABA-0FB9461A2FB8}">
      <dgm:prSet phldrT="[Text]" custT="1"/>
      <dgm:spPr>
        <a:ln w="12700">
          <a:solidFill>
            <a:schemeClr val="accent5"/>
          </a:solidFill>
        </a:ln>
      </dgm:spPr>
      <dgm:t>
        <a:bodyPr/>
        <a:lstStyle/>
        <a:p>
          <a:r>
            <a:rPr lang="en-US" sz="900" dirty="0">
              <a:solidFill>
                <a:schemeClr val="accent1"/>
              </a:solidFill>
              <a:latin typeface="Arial" charset="0"/>
              <a:ea typeface="Arial" charset="0"/>
              <a:cs typeface="Arial" charset="0"/>
            </a:rPr>
            <a:t>Incubator</a:t>
          </a:r>
        </a:p>
      </dgm:t>
    </dgm:pt>
    <dgm:pt modelId="{10012A9D-CDE6-4210-A685-C8510308BC00}" type="parTrans" cxnId="{BF4F9C37-C852-43C3-950B-848D6521DC83}">
      <dgm:prSet/>
      <dgm:spPr/>
      <dgm:t>
        <a:bodyPr/>
        <a:lstStyle/>
        <a:p>
          <a:endParaRPr lang="en-US"/>
        </a:p>
      </dgm:t>
    </dgm:pt>
    <dgm:pt modelId="{B82B1DA0-10FD-4EFD-A576-986D6227D786}" type="sibTrans" cxnId="{BF4F9C37-C852-43C3-950B-848D6521DC83}">
      <dgm:prSet/>
      <dgm:spPr/>
      <dgm:t>
        <a:bodyPr/>
        <a:lstStyle/>
        <a:p>
          <a:endParaRPr lang="en-US"/>
        </a:p>
      </dgm:t>
    </dgm:pt>
    <dgm:pt modelId="{E3C8034A-D057-4AAE-8743-0BC576D64A7D}" type="pres">
      <dgm:prSet presAssocID="{DC70C7CA-0752-480E-85B5-B5481F316BB8}" presName="compositeShape" presStyleCnt="0">
        <dgm:presLayoutVars>
          <dgm:dir/>
          <dgm:resizeHandles/>
        </dgm:presLayoutVars>
      </dgm:prSet>
      <dgm:spPr/>
    </dgm:pt>
    <dgm:pt modelId="{AB5F64F6-5086-4EA6-9EB0-66A5B6253439}" type="pres">
      <dgm:prSet presAssocID="{DC70C7CA-0752-480E-85B5-B5481F316BB8}" presName="pyramid" presStyleLbl="node1" presStyleIdx="0" presStyleCnt="1" custLinFactNeighborX="-28235" custLinFactNeighborY="-1172"/>
      <dgm:spPr>
        <a:solidFill>
          <a:srgbClr val="337DBE"/>
        </a:solidFill>
      </dgm:spPr>
    </dgm:pt>
    <dgm:pt modelId="{3817A601-E9BB-431F-93F5-4E65CB10CF61}" type="pres">
      <dgm:prSet presAssocID="{DC70C7CA-0752-480E-85B5-B5481F316BB8}" presName="theList" presStyleCnt="0"/>
      <dgm:spPr/>
    </dgm:pt>
    <dgm:pt modelId="{E8F0F965-4595-48A5-BF48-193357DC6BC7}" type="pres">
      <dgm:prSet presAssocID="{A3B86DB3-7D15-46A6-AEAF-487A5A8FBE3A}" presName="aNode" presStyleLbl="fgAcc1" presStyleIdx="0" presStyleCnt="2" custLinFactY="2693" custLinFactNeighborY="100000">
        <dgm:presLayoutVars>
          <dgm:bulletEnabled val="1"/>
        </dgm:presLayoutVars>
      </dgm:prSet>
      <dgm:spPr/>
    </dgm:pt>
    <dgm:pt modelId="{5CC0A9A1-D52F-4A00-AD06-7686B050819F}" type="pres">
      <dgm:prSet presAssocID="{A3B86DB3-7D15-46A6-AEAF-487A5A8FBE3A}" presName="aSpace" presStyleCnt="0"/>
      <dgm:spPr/>
    </dgm:pt>
    <dgm:pt modelId="{98958871-B822-49E7-989E-5249FFB686CB}" type="pres">
      <dgm:prSet presAssocID="{C6776F60-8F62-47DF-8ABA-0FB9461A2FB8}" presName="aNode" presStyleLbl="fgAcc1" presStyleIdx="1" presStyleCnt="2" custLinFactY="3046" custLinFactNeighborY="100000">
        <dgm:presLayoutVars>
          <dgm:bulletEnabled val="1"/>
        </dgm:presLayoutVars>
      </dgm:prSet>
      <dgm:spPr/>
    </dgm:pt>
    <dgm:pt modelId="{A340AE41-03E0-4951-8C51-1252A08A02FF}" type="pres">
      <dgm:prSet presAssocID="{C6776F60-8F62-47DF-8ABA-0FB9461A2FB8}" presName="aSpace" presStyleCnt="0"/>
      <dgm:spPr/>
    </dgm:pt>
  </dgm:ptLst>
  <dgm:cxnLst>
    <dgm:cxn modelId="{36EEA315-8369-3241-BDC9-EFB1DA62A3B7}" type="presOf" srcId="{A3B86DB3-7D15-46A6-AEAF-487A5A8FBE3A}" destId="{E8F0F965-4595-48A5-BF48-193357DC6BC7}" srcOrd="0" destOrd="0" presId="urn:microsoft.com/office/officeart/2005/8/layout/pyramid2"/>
    <dgm:cxn modelId="{0641B116-A69C-624D-8B83-0AC730FB22BA}" type="presOf" srcId="{DC70C7CA-0752-480E-85B5-B5481F316BB8}" destId="{E3C8034A-D057-4AAE-8743-0BC576D64A7D}" srcOrd="0" destOrd="0" presId="urn:microsoft.com/office/officeart/2005/8/layout/pyramid2"/>
    <dgm:cxn modelId="{88271929-C81A-42DB-9EEE-5B332E5FD3F3}" srcId="{DC70C7CA-0752-480E-85B5-B5481F316BB8}" destId="{A3B86DB3-7D15-46A6-AEAF-487A5A8FBE3A}" srcOrd="0" destOrd="0" parTransId="{54338F7B-DC82-4D12-8B03-B09F988B6671}" sibTransId="{A8F5D5E0-1778-4068-8A68-AA32491F6EE6}"/>
    <dgm:cxn modelId="{BF4F9C37-C852-43C3-950B-848D6521DC83}" srcId="{DC70C7CA-0752-480E-85B5-B5481F316BB8}" destId="{C6776F60-8F62-47DF-8ABA-0FB9461A2FB8}" srcOrd="1" destOrd="0" parTransId="{10012A9D-CDE6-4210-A685-C8510308BC00}" sibTransId="{B82B1DA0-10FD-4EFD-A576-986D6227D786}"/>
    <dgm:cxn modelId="{B9321AEB-E19C-5C4A-8D1E-4B2ED75AF295}" type="presOf" srcId="{C6776F60-8F62-47DF-8ABA-0FB9461A2FB8}" destId="{98958871-B822-49E7-989E-5249FFB686CB}" srcOrd="0" destOrd="0" presId="urn:microsoft.com/office/officeart/2005/8/layout/pyramid2"/>
    <dgm:cxn modelId="{0EF03D24-B2AC-1249-AF1F-2C7731276535}" type="presParOf" srcId="{E3C8034A-D057-4AAE-8743-0BC576D64A7D}" destId="{AB5F64F6-5086-4EA6-9EB0-66A5B6253439}" srcOrd="0" destOrd="0" presId="urn:microsoft.com/office/officeart/2005/8/layout/pyramid2"/>
    <dgm:cxn modelId="{4587E06E-F356-B847-94C6-8FFE98283584}" type="presParOf" srcId="{E3C8034A-D057-4AAE-8743-0BC576D64A7D}" destId="{3817A601-E9BB-431F-93F5-4E65CB10CF61}" srcOrd="1" destOrd="0" presId="urn:microsoft.com/office/officeart/2005/8/layout/pyramid2"/>
    <dgm:cxn modelId="{67577FB9-CB73-654A-967C-920D07ACD5F7}" type="presParOf" srcId="{3817A601-E9BB-431F-93F5-4E65CB10CF61}" destId="{E8F0F965-4595-48A5-BF48-193357DC6BC7}" srcOrd="0" destOrd="0" presId="urn:microsoft.com/office/officeart/2005/8/layout/pyramid2"/>
    <dgm:cxn modelId="{32D569A3-102B-4345-B04A-2BEBE332D878}" type="presParOf" srcId="{3817A601-E9BB-431F-93F5-4E65CB10CF61}" destId="{5CC0A9A1-D52F-4A00-AD06-7686B050819F}" srcOrd="1" destOrd="0" presId="urn:microsoft.com/office/officeart/2005/8/layout/pyramid2"/>
    <dgm:cxn modelId="{33E61A41-0D54-2C4A-AF26-8FACAD6CD069}" type="presParOf" srcId="{3817A601-E9BB-431F-93F5-4E65CB10CF61}" destId="{98958871-B822-49E7-989E-5249FFB686CB}" srcOrd="2" destOrd="0" presId="urn:microsoft.com/office/officeart/2005/8/layout/pyramid2"/>
    <dgm:cxn modelId="{9AF402DC-8C69-9A42-83A1-A4E5627B8A92}" type="presParOf" srcId="{3817A601-E9BB-431F-93F5-4E65CB10CF61}" destId="{A340AE41-03E0-4951-8C51-1252A08A02FF}" srcOrd="3"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D3D75-ED21-4148-94DC-6C2B6D2F4052}">
      <dsp:nvSpPr>
        <dsp:cNvPr id="0" name=""/>
        <dsp:cNvSpPr/>
      </dsp:nvSpPr>
      <dsp:spPr>
        <a:xfrm>
          <a:off x="41199" y="0"/>
          <a:ext cx="902911" cy="902911"/>
        </a:xfrm>
        <a:prstGeom prst="triangle">
          <a:avLst/>
        </a:prstGeom>
        <a:solidFill>
          <a:srgbClr val="337D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4A281-7132-47AE-B8F7-3A7EF6608402}">
      <dsp:nvSpPr>
        <dsp:cNvPr id="0" name=""/>
        <dsp:cNvSpPr/>
      </dsp:nvSpPr>
      <dsp:spPr>
        <a:xfrm>
          <a:off x="493449" y="90379"/>
          <a:ext cx="586892" cy="320956"/>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accent1"/>
              </a:solidFill>
              <a:latin typeface="Arial" charset="0"/>
              <a:ea typeface="Arial" charset="0"/>
              <a:cs typeface="Arial" charset="0"/>
            </a:rPr>
            <a:t>Irreverent Video Testimonials</a:t>
          </a:r>
        </a:p>
      </dsp:txBody>
      <dsp:txXfrm>
        <a:off x="509117" y="106047"/>
        <a:ext cx="555556" cy="289620"/>
      </dsp:txXfrm>
    </dsp:sp>
    <dsp:sp modelId="{AE7CE141-F631-4EE9-9956-5C5E8462537F}">
      <dsp:nvSpPr>
        <dsp:cNvPr id="0" name=""/>
        <dsp:cNvSpPr/>
      </dsp:nvSpPr>
      <dsp:spPr>
        <a:xfrm>
          <a:off x="493449" y="451455"/>
          <a:ext cx="586892" cy="320956"/>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accent1"/>
              </a:solidFill>
              <a:latin typeface="Arial" charset="0"/>
              <a:ea typeface="Arial" charset="0"/>
              <a:cs typeface="Arial" charset="0"/>
            </a:rPr>
            <a:t>Social Media</a:t>
          </a:r>
        </a:p>
      </dsp:txBody>
      <dsp:txXfrm>
        <a:off x="509117" y="467123"/>
        <a:ext cx="555556" cy="289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95481-84DD-48FF-9220-3A8833491013}">
      <dsp:nvSpPr>
        <dsp:cNvPr id="0" name=""/>
        <dsp:cNvSpPr/>
      </dsp:nvSpPr>
      <dsp:spPr>
        <a:xfrm>
          <a:off x="19619" y="0"/>
          <a:ext cx="932294" cy="932294"/>
        </a:xfrm>
        <a:prstGeom prst="triangle">
          <a:avLst/>
        </a:prstGeom>
        <a:solidFill>
          <a:srgbClr val="337D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B49EE-7847-434B-A62D-CAEC5C93BCE3}">
      <dsp:nvSpPr>
        <dsp:cNvPr id="0" name=""/>
        <dsp:cNvSpPr/>
      </dsp:nvSpPr>
      <dsp:spPr>
        <a:xfrm>
          <a:off x="559780" y="93266"/>
          <a:ext cx="749192" cy="292029"/>
        </a:xfrm>
        <a:prstGeom prst="roundRect">
          <a:avLst/>
        </a:prstGeom>
        <a:solidFill>
          <a:schemeClr val="lt1">
            <a:alpha val="90000"/>
            <a:hueOff val="0"/>
            <a:satOff val="0"/>
            <a:lumOff val="0"/>
            <a:alphaOff val="0"/>
          </a:schemeClr>
        </a:solidFill>
        <a:ln w="12700" cap="flat" cmpd="sng" algn="ctr">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accent1"/>
              </a:solidFill>
              <a:latin typeface="Arial" charset="0"/>
              <a:ea typeface="Arial" charset="0"/>
              <a:cs typeface="Arial" charset="0"/>
            </a:rPr>
            <a:t>Media Partnership</a:t>
          </a:r>
        </a:p>
      </dsp:txBody>
      <dsp:txXfrm>
        <a:off x="574036" y="107522"/>
        <a:ext cx="720680" cy="263517"/>
      </dsp:txXfrm>
    </dsp:sp>
    <dsp:sp modelId="{CFDE2E34-01BF-42E2-8F5C-0338A377DEB3}">
      <dsp:nvSpPr>
        <dsp:cNvPr id="0" name=""/>
        <dsp:cNvSpPr/>
      </dsp:nvSpPr>
      <dsp:spPr>
        <a:xfrm>
          <a:off x="560598" y="437289"/>
          <a:ext cx="751180" cy="375616"/>
        </a:xfrm>
        <a:prstGeom prst="roundRect">
          <a:avLst/>
        </a:prstGeom>
        <a:solidFill>
          <a:schemeClr val="lt1">
            <a:alpha val="90000"/>
            <a:hueOff val="0"/>
            <a:satOff val="0"/>
            <a:lumOff val="0"/>
            <a:alphaOff val="0"/>
          </a:schemeClr>
        </a:solidFill>
        <a:ln w="12700" cap="flat" cmpd="sng" algn="ctr">
          <a:solidFill>
            <a:schemeClr val="tx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accent1"/>
              </a:solidFill>
              <a:latin typeface="Arial" charset="0"/>
              <a:ea typeface="Arial" charset="0"/>
              <a:cs typeface="Arial" charset="0"/>
            </a:rPr>
            <a:t>“Honorary Actuary</a:t>
          </a:r>
          <a:r>
            <a:rPr lang="en-US" sz="800" kern="1200">
              <a:solidFill>
                <a:schemeClr val="accent1"/>
              </a:solidFill>
              <a:latin typeface="Arial" charset="0"/>
              <a:ea typeface="Arial" charset="0"/>
              <a:cs typeface="Arial" charset="0"/>
            </a:rPr>
            <a:t>” Celeb-Hosted </a:t>
          </a:r>
          <a:r>
            <a:rPr lang="en-US" sz="800" kern="1200" dirty="0">
              <a:solidFill>
                <a:schemeClr val="accent1"/>
              </a:solidFill>
              <a:latin typeface="Arial" charset="0"/>
              <a:ea typeface="Arial" charset="0"/>
              <a:cs typeface="Arial" charset="0"/>
            </a:rPr>
            <a:t>Podcast</a:t>
          </a:r>
        </a:p>
      </dsp:txBody>
      <dsp:txXfrm>
        <a:off x="578934" y="455625"/>
        <a:ext cx="714508" cy="338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64F6-5086-4EA6-9EB0-66A5B6253439}">
      <dsp:nvSpPr>
        <dsp:cNvPr id="0" name=""/>
        <dsp:cNvSpPr/>
      </dsp:nvSpPr>
      <dsp:spPr>
        <a:xfrm>
          <a:off x="0" y="0"/>
          <a:ext cx="924313" cy="932294"/>
        </a:xfrm>
        <a:prstGeom prst="triangle">
          <a:avLst/>
        </a:prstGeom>
        <a:solidFill>
          <a:srgbClr val="337D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0F965-4595-48A5-BF48-193357DC6BC7}">
      <dsp:nvSpPr>
        <dsp:cNvPr id="0" name=""/>
        <dsp:cNvSpPr/>
      </dsp:nvSpPr>
      <dsp:spPr>
        <a:xfrm>
          <a:off x="462156" y="93320"/>
          <a:ext cx="600804" cy="331401"/>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National Media Event</a:t>
          </a:r>
        </a:p>
      </dsp:txBody>
      <dsp:txXfrm>
        <a:off x="478334" y="109498"/>
        <a:ext cx="568448" cy="299045"/>
      </dsp:txXfrm>
    </dsp:sp>
    <dsp:sp modelId="{98958871-B822-49E7-989E-5249FFB686CB}">
      <dsp:nvSpPr>
        <dsp:cNvPr id="0" name=""/>
        <dsp:cNvSpPr/>
      </dsp:nvSpPr>
      <dsp:spPr>
        <a:xfrm>
          <a:off x="462156" y="454983"/>
          <a:ext cx="600804" cy="331401"/>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Campus Tour</a:t>
          </a:r>
        </a:p>
      </dsp:txBody>
      <dsp:txXfrm>
        <a:off x="478334" y="471161"/>
        <a:ext cx="568448" cy="299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D3D75-ED21-4148-94DC-6C2B6D2F4052}">
      <dsp:nvSpPr>
        <dsp:cNvPr id="0" name=""/>
        <dsp:cNvSpPr/>
      </dsp:nvSpPr>
      <dsp:spPr>
        <a:xfrm>
          <a:off x="96975" y="0"/>
          <a:ext cx="808584" cy="808584"/>
        </a:xfrm>
        <a:prstGeom prst="triangle">
          <a:avLst/>
        </a:prstGeom>
        <a:solidFill>
          <a:srgbClr val="337D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4A281-7132-47AE-B8F7-3A7EF6608402}">
      <dsp:nvSpPr>
        <dsp:cNvPr id="0" name=""/>
        <dsp:cNvSpPr/>
      </dsp:nvSpPr>
      <dsp:spPr>
        <a:xfrm>
          <a:off x="517300" y="85252"/>
          <a:ext cx="525579" cy="287426"/>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1:1 Editor Meetings</a:t>
          </a:r>
        </a:p>
      </dsp:txBody>
      <dsp:txXfrm>
        <a:off x="531331" y="99283"/>
        <a:ext cx="497517" cy="259364"/>
      </dsp:txXfrm>
    </dsp:sp>
    <dsp:sp modelId="{AE7CE141-F631-4EE9-9956-5C5E8462537F}">
      <dsp:nvSpPr>
        <dsp:cNvPr id="0" name=""/>
        <dsp:cNvSpPr/>
      </dsp:nvSpPr>
      <dsp:spPr>
        <a:xfrm>
          <a:off x="511382" y="422384"/>
          <a:ext cx="525579" cy="287426"/>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Salon Dinner Series</a:t>
          </a:r>
        </a:p>
      </dsp:txBody>
      <dsp:txXfrm>
        <a:off x="525413" y="436415"/>
        <a:ext cx="497517" cy="259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95481-84DD-48FF-9220-3A8833491013}">
      <dsp:nvSpPr>
        <dsp:cNvPr id="0" name=""/>
        <dsp:cNvSpPr/>
      </dsp:nvSpPr>
      <dsp:spPr>
        <a:xfrm>
          <a:off x="136313" y="0"/>
          <a:ext cx="766448" cy="766448"/>
        </a:xfrm>
        <a:prstGeom prst="triangle">
          <a:avLst/>
        </a:prstGeom>
        <a:solidFill>
          <a:srgbClr val="337D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B49EE-7847-434B-A62D-CAEC5C93BCE3}">
      <dsp:nvSpPr>
        <dsp:cNvPr id="0" name=""/>
        <dsp:cNvSpPr/>
      </dsp:nvSpPr>
      <dsp:spPr>
        <a:xfrm>
          <a:off x="556880" y="76798"/>
          <a:ext cx="557326" cy="262185"/>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Speaking &amp; Panel Opps</a:t>
          </a:r>
        </a:p>
      </dsp:txBody>
      <dsp:txXfrm>
        <a:off x="569679" y="89597"/>
        <a:ext cx="531728" cy="236587"/>
      </dsp:txXfrm>
    </dsp:sp>
    <dsp:sp modelId="{CFDE2E34-01BF-42E2-8F5C-0338A377DEB3}">
      <dsp:nvSpPr>
        <dsp:cNvPr id="0" name=""/>
        <dsp:cNvSpPr/>
      </dsp:nvSpPr>
      <dsp:spPr>
        <a:xfrm>
          <a:off x="535560" y="409504"/>
          <a:ext cx="583914" cy="280531"/>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I-4 Hackathon</a:t>
          </a:r>
        </a:p>
      </dsp:txBody>
      <dsp:txXfrm>
        <a:off x="549254" y="423198"/>
        <a:ext cx="556526" cy="2531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64F6-5086-4EA6-9EB0-66A5B6253439}">
      <dsp:nvSpPr>
        <dsp:cNvPr id="0" name=""/>
        <dsp:cNvSpPr/>
      </dsp:nvSpPr>
      <dsp:spPr>
        <a:xfrm>
          <a:off x="0" y="0"/>
          <a:ext cx="763176" cy="769766"/>
        </a:xfrm>
        <a:prstGeom prst="triangle">
          <a:avLst/>
        </a:prstGeom>
        <a:solidFill>
          <a:srgbClr val="337D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0F965-4595-48A5-BF48-193357DC6BC7}">
      <dsp:nvSpPr>
        <dsp:cNvPr id="0" name=""/>
        <dsp:cNvSpPr/>
      </dsp:nvSpPr>
      <dsp:spPr>
        <a:xfrm>
          <a:off x="381588" y="118624"/>
          <a:ext cx="496064" cy="273627"/>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Course-Based Challenge</a:t>
          </a:r>
        </a:p>
      </dsp:txBody>
      <dsp:txXfrm>
        <a:off x="394945" y="131981"/>
        <a:ext cx="469350" cy="246913"/>
      </dsp:txXfrm>
    </dsp:sp>
    <dsp:sp modelId="{98958871-B822-49E7-989E-5249FFB686CB}">
      <dsp:nvSpPr>
        <dsp:cNvPr id="0" name=""/>
        <dsp:cNvSpPr/>
      </dsp:nvSpPr>
      <dsp:spPr>
        <a:xfrm>
          <a:off x="381588" y="427421"/>
          <a:ext cx="496064" cy="273627"/>
        </a:xfrm>
        <a:prstGeom prst="roundRect">
          <a:avLst/>
        </a:prstGeom>
        <a:solidFill>
          <a:schemeClr val="lt1">
            <a:alpha val="90000"/>
            <a:hueOff val="0"/>
            <a:satOff val="0"/>
            <a:lumOff val="0"/>
            <a:alphaOff val="0"/>
          </a:schemeClr>
        </a:solidFill>
        <a:ln w="127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accent1"/>
              </a:solidFill>
              <a:latin typeface="Arial" charset="0"/>
              <a:ea typeface="Arial" charset="0"/>
              <a:cs typeface="Arial" charset="0"/>
            </a:rPr>
            <a:t>Incubator</a:t>
          </a:r>
        </a:p>
      </dsp:txBody>
      <dsp:txXfrm>
        <a:off x="394945" y="440778"/>
        <a:ext cx="469350" cy="2469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7/26/2017</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0675"/>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685800" y="320675"/>
            <a:ext cx="5486400" cy="3086100"/>
          </a:xfrm>
        </p:spPr>
      </p:sp>
      <p:sp>
        <p:nvSpPr>
          <p:cNvPr id="11" name="Notes Placeholder 10"/>
          <p:cNvSpPr>
            <a:spLocks noGrp="1"/>
          </p:cNvSpPr>
          <p:nvPr>
            <p:ph type="body" idx="1"/>
          </p:nvPr>
        </p:nvSpPr>
        <p:spPr/>
        <p:txBody>
          <a:bodyPr/>
          <a:lstStyle/>
          <a:p>
            <a:pPr lvl="0" fontAlgn="ctr"/>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Preliminary work and observations since starting with III</a:t>
            </a:r>
          </a:p>
          <a:p>
            <a:pPr lvl="0" fontAlgn="ctr"/>
            <a:r>
              <a:rPr lang="en-US" sz="1200" kern="1200" dirty="0">
                <a:solidFill>
                  <a:schemeClr val="tx1"/>
                </a:solidFill>
                <a:effectLst/>
                <a:latin typeface="+mn-lt"/>
                <a:ea typeface="+mn-ea"/>
                <a:cs typeface="+mn-cs"/>
              </a:rPr>
              <a:t>Disruption is everywhere and insurance is right in the middle of it </a:t>
            </a:r>
          </a:p>
          <a:p>
            <a:pPr lvl="0" fontAlgn="ctr"/>
            <a:r>
              <a:rPr lang="en-US" sz="1200" kern="1200" dirty="0">
                <a:solidFill>
                  <a:schemeClr val="tx1"/>
                </a:solidFill>
                <a:effectLst/>
                <a:latin typeface="+mn-lt"/>
                <a:ea typeface="+mn-ea"/>
                <a:cs typeface="+mn-cs"/>
              </a:rPr>
              <a:t>Relevant anecdote for audience  </a:t>
            </a:r>
          </a:p>
          <a:p>
            <a:endParaRPr lang="en-US" dirty="0"/>
          </a:p>
        </p:txBody>
      </p:sp>
    </p:spTree>
    <p:extLst>
      <p:ext uri="{BB962C8B-B14F-4D97-AF65-F5344CB8AC3E}">
        <p14:creationId xmlns:p14="http://schemas.microsoft.com/office/powerpoint/2010/main" val="177310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309563" y="700088"/>
            <a:ext cx="6227762"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67457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04813" y="696913"/>
            <a:ext cx="6188075"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95202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the KPMG report called “The New Deal: Driving Insurance Transformation with Strategy-aligned M&amp;A,” 84% of insurance companies plan to make between one and three acquisitions in 2017, while 94% plan at least one divestiture.</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322741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14</a:t>
            </a:fld>
            <a:endParaRPr lang="en-US" dirty="0"/>
          </a:p>
        </p:txBody>
      </p:sp>
      <p:sp>
        <p:nvSpPr>
          <p:cNvPr id="3" name="Slide Image Placeholder 2"/>
          <p:cNvSpPr>
            <a:spLocks noGrp="1" noRot="1" noChangeAspect="1"/>
          </p:cNvSpPr>
          <p:nvPr>
            <p:ph type="sldImg"/>
          </p:nvPr>
        </p:nvSpPr>
        <p:spPr>
          <a:xfrm>
            <a:off x="715963" y="325438"/>
            <a:ext cx="5578475" cy="3138487"/>
          </a:xfrm>
        </p:spPr>
      </p:sp>
      <p:sp>
        <p:nvSpPr>
          <p:cNvPr id="4" name="Notes Placeholder 3"/>
          <p:cNvSpPr>
            <a:spLocks noGrp="1"/>
          </p:cNvSpPr>
          <p:nvPr>
            <p:ph type="body" idx="1"/>
          </p:nvPr>
        </p:nvSpPr>
        <p:spPr/>
        <p:txBody>
          <a:bodyPr/>
          <a:lstStyle/>
          <a:p>
            <a:r>
              <a:rPr lang="en-US" dirty="0"/>
              <a:t>Drivers: Higher cats than older years</a:t>
            </a:r>
          </a:p>
          <a:p>
            <a:r>
              <a:rPr lang="en-US" dirty="0"/>
              <a:t>Development</a:t>
            </a:r>
            <a:r>
              <a:rPr lang="en-US" baseline="0" dirty="0"/>
              <a:t> on Prior is trending the wrong way ($5B favorable is half what was posted last year; 2015 already trending higher)</a:t>
            </a:r>
          </a:p>
          <a:p>
            <a:r>
              <a:rPr lang="en-US" baseline="0" dirty="0"/>
              <a:t>2011 Tornados - Joplin Tuscaloosa</a:t>
            </a:r>
          </a:p>
          <a:p>
            <a:pPr lvl="1"/>
            <a:r>
              <a:rPr lang="en-US" baseline="0" dirty="0"/>
              <a:t>Joplin was biggest insurance event in Missouri history </a:t>
            </a:r>
          </a:p>
          <a:p>
            <a:r>
              <a:rPr lang="en-US" baseline="0" dirty="0"/>
              <a:t>2012 Super Storm Sandy </a:t>
            </a:r>
          </a:p>
          <a:p>
            <a:r>
              <a:rPr lang="en-US" baseline="0" dirty="0"/>
              <a:t>2001-2001 Interest Rates higher, but not the case since 2008/2009 </a:t>
            </a:r>
          </a:p>
          <a:p>
            <a:r>
              <a:rPr lang="en-US" dirty="0"/>
              <a:t>99.5 </a:t>
            </a:r>
            <a:r>
              <a:rPr lang="mr-IN" dirty="0"/>
              <a:t>–</a:t>
            </a:r>
            <a:r>
              <a:rPr lang="en-US" dirty="0"/>
              <a:t> So</a:t>
            </a:r>
            <a:r>
              <a:rPr lang="en-US" baseline="0" dirty="0"/>
              <a:t> close to 100 because earned and written premium </a:t>
            </a:r>
            <a:endParaRPr lang="en-US" dirty="0"/>
          </a:p>
        </p:txBody>
      </p:sp>
    </p:spTree>
    <p:extLst>
      <p:ext uri="{BB962C8B-B14F-4D97-AF65-F5344CB8AC3E}">
        <p14:creationId xmlns:p14="http://schemas.microsoft.com/office/powerpoint/2010/main" val="96000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715963" y="325438"/>
            <a:ext cx="5578475"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dirty="0"/>
          </a:p>
        </p:txBody>
      </p:sp>
    </p:spTree>
    <p:extLst>
      <p:ext uri="{BB962C8B-B14F-4D97-AF65-F5344CB8AC3E}">
        <p14:creationId xmlns:p14="http://schemas.microsoft.com/office/powerpoint/2010/main" val="79999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16</a:t>
            </a:fld>
            <a:endParaRPr lang="en-US" dirty="0"/>
          </a:p>
        </p:txBody>
      </p:sp>
      <p:sp>
        <p:nvSpPr>
          <p:cNvPr id="3" name="Slide Image Placeholder 2"/>
          <p:cNvSpPr>
            <a:spLocks noGrp="1" noRot="1" noChangeAspect="1"/>
          </p:cNvSpPr>
          <p:nvPr>
            <p:ph type="sldImg"/>
          </p:nvPr>
        </p:nvSpPr>
        <p:spPr>
          <a:xfrm>
            <a:off x="715963" y="325438"/>
            <a:ext cx="5578475" cy="3138487"/>
          </a:xfrm>
        </p:spPr>
      </p:sp>
      <p:sp>
        <p:nvSpPr>
          <p:cNvPr id="4" name="Notes Placeholder 3"/>
          <p:cNvSpPr>
            <a:spLocks noGrp="1"/>
          </p:cNvSpPr>
          <p:nvPr>
            <p:ph type="body" idx="1"/>
          </p:nvPr>
        </p:nvSpPr>
        <p:spPr/>
        <p:txBody>
          <a:bodyPr/>
          <a:lstStyle/>
          <a:p>
            <a:r>
              <a:rPr lang="en-US" dirty="0"/>
              <a:t>Likely to be some time before industry</a:t>
            </a:r>
            <a:r>
              <a:rPr lang="en-US" baseline="0" dirty="0"/>
              <a:t> gets any relief </a:t>
            </a:r>
            <a:r>
              <a:rPr lang="mr-IN" baseline="0" dirty="0"/>
              <a:t>–</a:t>
            </a:r>
            <a:r>
              <a:rPr lang="en-US" baseline="0" dirty="0"/>
              <a:t> yields continue to be declining. </a:t>
            </a:r>
          </a:p>
          <a:p>
            <a:r>
              <a:rPr lang="en-US" baseline="0" dirty="0"/>
              <a:t>70’s </a:t>
            </a:r>
            <a:r>
              <a:rPr lang="mr-IN" baseline="0" dirty="0"/>
              <a:t>–</a:t>
            </a:r>
            <a:r>
              <a:rPr lang="en-US" baseline="0" dirty="0"/>
              <a:t> 80’s investment yields were in the double digits. </a:t>
            </a:r>
          </a:p>
          <a:p>
            <a:r>
              <a:rPr lang="en-US" baseline="0" dirty="0"/>
              <a:t>Seeing some </a:t>
            </a:r>
            <a:r>
              <a:rPr lang="mr-IN" baseline="0" dirty="0"/>
              <a:t>–</a:t>
            </a:r>
            <a:r>
              <a:rPr lang="en-US" baseline="0" dirty="0"/>
              <a:t> but not a lot </a:t>
            </a:r>
            <a:r>
              <a:rPr lang="mr-IN" baseline="0" dirty="0"/>
              <a:t>–</a:t>
            </a:r>
            <a:r>
              <a:rPr lang="en-US" baseline="0" dirty="0"/>
              <a:t> where they are looking for higher, but can only do so much because of the liability cover issue AND regulatory scrutiny </a:t>
            </a:r>
          </a:p>
          <a:p>
            <a:pPr lvl="1"/>
            <a:r>
              <a:rPr lang="en-US" baseline="0" dirty="0"/>
              <a:t>Hedge funds </a:t>
            </a:r>
          </a:p>
          <a:p>
            <a:pPr lvl="1"/>
            <a:r>
              <a:rPr lang="en-US" baseline="0" dirty="0"/>
              <a:t>Pension funds </a:t>
            </a:r>
          </a:p>
        </p:txBody>
      </p:sp>
    </p:spTree>
    <p:extLst>
      <p:ext uri="{BB962C8B-B14F-4D97-AF65-F5344CB8AC3E}">
        <p14:creationId xmlns:p14="http://schemas.microsoft.com/office/powerpoint/2010/main" val="76959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18</a:t>
            </a:fld>
            <a:endParaRPr lang="en-US" dirty="0"/>
          </a:p>
        </p:txBody>
      </p:sp>
      <p:sp>
        <p:nvSpPr>
          <p:cNvPr id="6" name="Slide Image Placeholder 5"/>
          <p:cNvSpPr>
            <a:spLocks noGrp="1" noRot="1" noChangeAspect="1"/>
          </p:cNvSpPr>
          <p:nvPr>
            <p:ph type="sldImg"/>
          </p:nvPr>
        </p:nvSpPr>
        <p:spPr>
          <a:xfrm>
            <a:off x="685800" y="320675"/>
            <a:ext cx="54864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07377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19</a:t>
            </a:fld>
            <a:endParaRPr lang="en-US" dirty="0"/>
          </a:p>
        </p:txBody>
      </p:sp>
      <p:sp>
        <p:nvSpPr>
          <p:cNvPr id="8" name="Slide Image Placeholder 7"/>
          <p:cNvSpPr>
            <a:spLocks noGrp="1" noRot="1" noChangeAspect="1"/>
          </p:cNvSpPr>
          <p:nvPr>
            <p:ph type="sldImg"/>
          </p:nvPr>
        </p:nvSpPr>
        <p:spPr>
          <a:xfrm>
            <a:off x="685800" y="320675"/>
            <a:ext cx="5486400" cy="3086100"/>
          </a:xfrm>
        </p:spPr>
      </p:sp>
      <p:sp>
        <p:nvSpPr>
          <p:cNvPr id="9" name="Notes Placeholder 8"/>
          <p:cNvSpPr>
            <a:spLocks noGrp="1"/>
          </p:cNvSpPr>
          <p:nvPr>
            <p:ph type="body" idx="1"/>
          </p:nvPr>
        </p:nvSpPr>
        <p:spPr/>
        <p:txBody>
          <a:bodyPr/>
          <a:lstStyle/>
          <a:p>
            <a:pPr marL="0" indent="0">
              <a:buNone/>
            </a:pPr>
            <a:r>
              <a:rPr lang="en-US" dirty="0"/>
              <a:t>The amount of claim costs per vehicle insured - known as loss costs in the industry - is the primary cost in auto insurance rates. Those have been rising across all major coverages.</a:t>
            </a:r>
          </a:p>
        </p:txBody>
      </p:sp>
    </p:spTree>
    <p:extLst>
      <p:ext uri="{BB962C8B-B14F-4D97-AF65-F5344CB8AC3E}">
        <p14:creationId xmlns:p14="http://schemas.microsoft.com/office/powerpoint/2010/main" val="10454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20</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685800" y="320675"/>
            <a:ext cx="5486400" cy="308610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r>
              <a:rPr lang="en-US" altLang="en-US" dirty="0">
                <a:latin typeface="Arial" panose="020B0604020202020204" pitchFamily="34" charset="0"/>
              </a:rPr>
              <a:t>A</a:t>
            </a:r>
            <a:r>
              <a:rPr lang="en-US" altLang="en-US" baseline="0" dirty="0">
                <a:latin typeface="Arial" panose="020B0604020202020204" pitchFamily="34" charset="0"/>
              </a:rPr>
              <a:t> lot of attention </a:t>
            </a:r>
            <a:r>
              <a:rPr lang="mr-IN" altLang="en-US" baseline="0" dirty="0">
                <a:latin typeface="Arial" panose="020B0604020202020204" pitchFamily="34" charset="0"/>
              </a:rPr>
              <a:t>–</a:t>
            </a:r>
            <a:r>
              <a:rPr lang="en-US" altLang="en-US" baseline="0" dirty="0">
                <a:latin typeface="Arial" panose="020B0604020202020204" pitchFamily="34" charset="0"/>
              </a:rPr>
              <a:t> WSJ, ABC</a:t>
            </a:r>
          </a:p>
          <a:p>
            <a:r>
              <a:rPr lang="en-US" altLang="en-US" baseline="0" dirty="0">
                <a:latin typeface="Arial" panose="020B0604020202020204" pitchFamily="34" charset="0"/>
              </a:rPr>
              <a:t>Nutshell: More people working, more people driving, more cars, more accidents </a:t>
            </a:r>
          </a:p>
          <a:p>
            <a:r>
              <a:rPr lang="en-US" altLang="en-US" baseline="0" dirty="0">
                <a:latin typeface="Arial" panose="020B0604020202020204" pitchFamily="34" charset="0"/>
              </a:rPr>
              <a:t>Costs are going up across the board </a:t>
            </a:r>
            <a:r>
              <a:rPr lang="mr-IN" altLang="en-US" baseline="0" dirty="0">
                <a:latin typeface="Arial" panose="020B0604020202020204" pitchFamily="34" charset="0"/>
              </a:rPr>
              <a:t>–</a:t>
            </a:r>
            <a:r>
              <a:rPr lang="en-US" altLang="en-US" baseline="0" dirty="0">
                <a:latin typeface="Arial" panose="020B0604020202020204" pitchFamily="34" charset="0"/>
              </a:rPr>
              <a:t> AAA numbers! </a:t>
            </a:r>
          </a:p>
          <a:p>
            <a:pPr lvl="1"/>
            <a:r>
              <a:rPr lang="en-US" altLang="en-US" baseline="0" dirty="0">
                <a:latin typeface="Arial" panose="020B0604020202020204" pitchFamily="34" charset="0"/>
              </a:rPr>
              <a:t>Manufacturing </a:t>
            </a:r>
            <a:r>
              <a:rPr lang="mr-IN" altLang="en-US" baseline="0" dirty="0">
                <a:latin typeface="Arial" panose="020B0604020202020204" pitchFamily="34" charset="0"/>
              </a:rPr>
              <a:t>–</a:t>
            </a:r>
            <a:r>
              <a:rPr lang="en-US" altLang="en-US" baseline="0" dirty="0">
                <a:latin typeface="Arial" panose="020B0604020202020204" pitchFamily="34" charset="0"/>
              </a:rPr>
              <a:t> Purchase </a:t>
            </a:r>
            <a:r>
              <a:rPr lang="mr-IN" altLang="en-US" baseline="0" dirty="0">
                <a:latin typeface="Arial" panose="020B0604020202020204" pitchFamily="34" charset="0"/>
              </a:rPr>
              <a:t>–</a:t>
            </a:r>
            <a:r>
              <a:rPr lang="en-US" altLang="en-US" baseline="0" dirty="0">
                <a:latin typeface="Arial" panose="020B0604020202020204" pitchFamily="34" charset="0"/>
              </a:rPr>
              <a:t> And depreciation  </a:t>
            </a:r>
          </a:p>
          <a:p>
            <a:pPr lvl="1"/>
            <a:r>
              <a:rPr lang="en-US" altLang="en-US" baseline="0" dirty="0">
                <a:latin typeface="Arial" panose="020B0604020202020204" pitchFamily="34" charset="0"/>
              </a:rPr>
              <a:t>Repair &amp; maintenance </a:t>
            </a:r>
          </a:p>
          <a:p>
            <a:pPr lvl="1"/>
            <a:r>
              <a:rPr lang="en-US" altLang="en-US" baseline="0" dirty="0">
                <a:latin typeface="Arial" panose="020B0604020202020204" pitchFamily="34" charset="0"/>
              </a:rPr>
              <a:t>Gas </a:t>
            </a:r>
          </a:p>
          <a:p>
            <a:pPr lvl="1"/>
            <a:r>
              <a:rPr lang="en-US" altLang="en-US" baseline="0" dirty="0">
                <a:latin typeface="Arial" panose="020B0604020202020204" pitchFamily="34" charset="0"/>
              </a:rPr>
              <a:t>Insurance </a:t>
            </a:r>
            <a:r>
              <a:rPr lang="mr-IN" altLang="en-US" baseline="0" dirty="0">
                <a:latin typeface="Arial" panose="020B0604020202020204" pitchFamily="34" charset="0"/>
              </a:rPr>
              <a:t>–</a:t>
            </a:r>
            <a:r>
              <a:rPr lang="en-US" altLang="en-US" baseline="0" dirty="0">
                <a:latin typeface="Arial" panose="020B0604020202020204" pitchFamily="34" charset="0"/>
              </a:rPr>
              <a:t> in that order!</a:t>
            </a:r>
          </a:p>
          <a:p>
            <a:pPr lvl="0"/>
            <a:r>
              <a:rPr lang="en-US" altLang="en-US" baseline="0" dirty="0">
                <a:latin typeface="Arial" panose="020B0604020202020204" pitchFamily="34" charset="0"/>
              </a:rPr>
              <a:t>Chart provides only frequency </a:t>
            </a:r>
            <a:r>
              <a:rPr lang="mr-IN" altLang="en-US" baseline="0" dirty="0">
                <a:latin typeface="Arial" panose="020B0604020202020204" pitchFamily="34" charset="0"/>
              </a:rPr>
              <a:t>–</a:t>
            </a:r>
            <a:r>
              <a:rPr lang="en-US" altLang="en-US" baseline="0" dirty="0">
                <a:latin typeface="Arial" panose="020B0604020202020204" pitchFamily="34" charset="0"/>
              </a:rPr>
              <a:t> seeing that level off </a:t>
            </a:r>
          </a:p>
          <a:p>
            <a:pPr lvl="1"/>
            <a:r>
              <a:rPr lang="en-US" altLang="en-US" baseline="0" dirty="0">
                <a:latin typeface="Arial" panose="020B0604020202020204" pitchFamily="34" charset="0"/>
              </a:rPr>
              <a:t>For reasons above, we still expect the severity will continue to </a:t>
            </a:r>
          </a:p>
        </p:txBody>
      </p:sp>
    </p:spTree>
    <p:extLst>
      <p:ext uri="{BB962C8B-B14F-4D97-AF65-F5344CB8AC3E}">
        <p14:creationId xmlns:p14="http://schemas.microsoft.com/office/powerpoint/2010/main" val="211694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
        <p:nvSpPr>
          <p:cNvPr id="6" name="Slide Image Placeholder 5"/>
          <p:cNvSpPr>
            <a:spLocks noGrp="1" noRot="1" noChangeAspect="1"/>
          </p:cNvSpPr>
          <p:nvPr>
            <p:ph type="sldImg"/>
          </p:nvPr>
        </p:nvSpPr>
        <p:spPr>
          <a:xfrm>
            <a:off x="715963" y="325438"/>
            <a:ext cx="5578475" cy="3138487"/>
          </a:xfrm>
        </p:spPr>
      </p:sp>
      <p:sp>
        <p:nvSpPr>
          <p:cNvPr id="7" name="Notes Placeholder 6"/>
          <p:cNvSpPr>
            <a:spLocks noGrp="1"/>
          </p:cNvSpPr>
          <p:nvPr>
            <p:ph type="body" idx="1"/>
          </p:nvPr>
        </p:nvSpPr>
        <p:spPr/>
        <p:txBody>
          <a:bodyPr/>
          <a:lstStyle/>
          <a:p>
            <a:r>
              <a:rPr lang="en-US" dirty="0"/>
              <a:t>Source:</a:t>
            </a:r>
            <a:r>
              <a:rPr lang="en-US" baseline="0" dirty="0"/>
              <a:t> http://www.nsc.org/NewsDocuments/2017/12-month-estimates.pdf </a:t>
            </a:r>
          </a:p>
          <a:p>
            <a:endParaRPr lang="en-US" dirty="0"/>
          </a:p>
        </p:txBody>
      </p:sp>
    </p:spTree>
    <p:extLst>
      <p:ext uri="{BB962C8B-B14F-4D97-AF65-F5344CB8AC3E}">
        <p14:creationId xmlns:p14="http://schemas.microsoft.com/office/powerpoint/2010/main" val="41390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7641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23</a:t>
            </a:fld>
            <a:endParaRPr lang="en-US" dirty="0"/>
          </a:p>
        </p:txBody>
      </p:sp>
    </p:spTree>
    <p:extLst>
      <p:ext uri="{BB962C8B-B14F-4D97-AF65-F5344CB8AC3E}">
        <p14:creationId xmlns:p14="http://schemas.microsoft.com/office/powerpoint/2010/main" val="513303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3782743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pPr lvl="0" fontAlgn="ctr"/>
            <a:r>
              <a:rPr lang="en-US" sz="1200" kern="1200" dirty="0">
                <a:solidFill>
                  <a:schemeClr val="tx1"/>
                </a:solidFill>
                <a:effectLst/>
                <a:latin typeface="+mn-lt"/>
                <a:ea typeface="+mn-ea"/>
                <a:cs typeface="+mn-cs"/>
              </a:rPr>
              <a:t>Insurance Disruption </a:t>
            </a:r>
            <a:endParaRPr lang="en-US" sz="1400" kern="1200" dirty="0">
              <a:solidFill>
                <a:schemeClr val="tx1"/>
              </a:solidFill>
              <a:effectLst/>
              <a:latin typeface="+mn-lt"/>
              <a:ea typeface="+mn-ea"/>
              <a:cs typeface="+mn-cs"/>
            </a:endParaRPr>
          </a:p>
          <a:p>
            <a:pPr lvl="1" fontAlgn="ctr"/>
            <a:r>
              <a:rPr lang="en-US" sz="1100" kern="1200" dirty="0">
                <a:solidFill>
                  <a:schemeClr val="tx1"/>
                </a:solidFill>
                <a:effectLst/>
                <a:latin typeface="+mn-lt"/>
                <a:ea typeface="+mn-ea"/>
                <a:cs typeface="+mn-cs"/>
              </a:rPr>
              <a:t>Technology / Digitalization </a:t>
            </a:r>
            <a:endParaRPr lang="en-US" sz="12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Fundamental changes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Future of auto insurance</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Autonomous vehicles -- reduction of accidents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Future of reduced risk pools</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Disparate Impact </a:t>
            </a:r>
            <a:endParaRPr lang="en-US" sz="9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Opportunities</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Automation and efficiencies -- claims, underwriting, filings (?)</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New product lines -- cyber, sharing economy</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Emerging technologies -- cognitive computing, predictive analytics </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Challenges</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Consumer trust will be key -- demonstrate the societal value</a:t>
            </a:r>
            <a:endParaRPr lang="en-US" sz="10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Big data vs. personal/information privacy</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New market entrants -- "Uber of Insurance"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Lemonade: Approved in State of New York </a:t>
            </a:r>
            <a:endParaRPr lang="en-US" sz="1000" kern="1200" dirty="0">
              <a:solidFill>
                <a:schemeClr val="tx1"/>
              </a:solidFill>
              <a:effectLst/>
              <a:latin typeface="+mn-lt"/>
              <a:ea typeface="+mn-ea"/>
              <a:cs typeface="+mn-cs"/>
            </a:endParaRPr>
          </a:p>
          <a:p>
            <a:pPr lvl="2" fontAlgn="ctr"/>
            <a:r>
              <a:rPr lang="en-US" sz="1000" kern="1200" dirty="0">
                <a:solidFill>
                  <a:schemeClr val="tx1"/>
                </a:solidFill>
                <a:effectLst/>
                <a:latin typeface="+mn-lt"/>
                <a:ea typeface="+mn-ea"/>
                <a:cs typeface="+mn-cs"/>
              </a:rPr>
              <a:t>Regulatory -- Opportunity / Threat </a:t>
            </a:r>
            <a:endParaRPr lang="en-US" sz="105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Barrier to entry (for potential disrupters) </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US -- 50+ individual regulatory bodies </a:t>
            </a:r>
            <a:endParaRPr lang="en-US" sz="9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Taxi vs. Insurance Regulator: One can put you in jail…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 Pull back / curb </a:t>
            </a:r>
            <a:endParaRPr lang="en-US" sz="10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Consumer trust will play key role </a:t>
            </a:r>
            <a:endParaRPr lang="en-US" sz="900" kern="1200" dirty="0">
              <a:solidFill>
                <a:schemeClr val="tx1"/>
              </a:solidFill>
              <a:effectLst/>
              <a:latin typeface="+mn-lt"/>
              <a:ea typeface="+mn-ea"/>
              <a:cs typeface="+mn-cs"/>
            </a:endParaRPr>
          </a:p>
          <a:p>
            <a:pPr lvl="4" fontAlgn="ctr"/>
            <a:r>
              <a:rPr lang="en-US" sz="800" kern="1200" dirty="0">
                <a:solidFill>
                  <a:schemeClr val="tx1"/>
                </a:solidFill>
                <a:effectLst/>
                <a:latin typeface="+mn-lt"/>
                <a:ea typeface="+mn-ea"/>
                <a:cs typeface="+mn-cs"/>
              </a:rPr>
              <a:t>Sandbox approach </a:t>
            </a:r>
            <a:endParaRPr lang="en-US" sz="900" kern="1200" dirty="0">
              <a:solidFill>
                <a:schemeClr val="tx1"/>
              </a:solidFill>
              <a:effectLst/>
              <a:latin typeface="+mn-lt"/>
              <a:ea typeface="+mn-ea"/>
              <a:cs typeface="+mn-cs"/>
            </a:endParaRPr>
          </a:p>
          <a:p>
            <a:pPr lvl="3" fontAlgn="ctr"/>
            <a:r>
              <a:rPr lang="en-US" sz="900" kern="1200" dirty="0">
                <a:solidFill>
                  <a:schemeClr val="tx1"/>
                </a:solidFill>
                <a:effectLst/>
                <a:latin typeface="+mn-lt"/>
                <a:ea typeface="+mn-ea"/>
                <a:cs typeface="+mn-cs"/>
              </a:rPr>
              <a:t>US vs. other global regions with less regulatory burden </a:t>
            </a:r>
            <a:endParaRPr lang="en-US" sz="14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[TBD] Audience Relevance Section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25</a:t>
            </a:fld>
            <a:endParaRPr lang="en-US" dirty="0"/>
          </a:p>
        </p:txBody>
      </p:sp>
    </p:spTree>
    <p:extLst>
      <p:ext uri="{BB962C8B-B14F-4D97-AF65-F5344CB8AC3E}">
        <p14:creationId xmlns:p14="http://schemas.microsoft.com/office/powerpoint/2010/main" val="289929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Based on our most recent count we are </a:t>
            </a:r>
            <a:r>
              <a:rPr lang="en-US" b="1" dirty="0"/>
              <a:t>tracking over 500+ </a:t>
            </a:r>
            <a:r>
              <a:rPr lang="en-US" dirty="0"/>
              <a:t>InsurTech Companies.  Just a year ago that number was about half that.   We are tracking companies across </a:t>
            </a:r>
            <a:r>
              <a:rPr lang="en-US" b="1" dirty="0"/>
              <a:t>Risk and Health </a:t>
            </a:r>
            <a:r>
              <a:rPr lang="en-US" dirty="0"/>
              <a:t>in a variety of themes.  For us its more </a:t>
            </a:r>
            <a:r>
              <a:rPr lang="en-US" b="1" dirty="0"/>
              <a:t>about business concepts </a:t>
            </a:r>
            <a:r>
              <a:rPr lang="en-US" dirty="0"/>
              <a:t>than it is about individual companies.</a:t>
            </a:r>
          </a:p>
          <a:p>
            <a:endParaRPr lang="en-US" dirty="0"/>
          </a:p>
          <a:p>
            <a:endParaRPr lang="en-US" dirty="0"/>
          </a:p>
        </p:txBody>
      </p:sp>
      <p:sp>
        <p:nvSpPr>
          <p:cNvPr id="4" name="Slide Number Placeholder 3"/>
          <p:cNvSpPr>
            <a:spLocks noGrp="1"/>
          </p:cNvSpPr>
          <p:nvPr>
            <p:ph type="sldNum" sz="quarter" idx="10"/>
          </p:nvPr>
        </p:nvSpPr>
        <p:spPr/>
        <p:txBody>
          <a:bodyPr/>
          <a:lstStyle/>
          <a:p>
            <a:pPr defTabSz="924458" eaLnBrk="0" fontAlgn="base" hangingPunct="0">
              <a:spcBef>
                <a:spcPct val="0"/>
              </a:spcBef>
              <a:spcAft>
                <a:spcPct val="0"/>
              </a:spcAft>
            </a:pPr>
            <a:fld id="{254F704F-957B-4CC0-A8AE-EE764F09C29A}" type="slidenum">
              <a:rPr lang="en-US" sz="800">
                <a:solidFill>
                  <a:prstClr val="black"/>
                </a:solidFill>
                <a:latin typeface="Arial" charset="0"/>
                <a:ea typeface="ＭＳ Ｐゴシック" pitchFamily="108" charset="-128"/>
              </a:rPr>
              <a:pPr defTabSz="924458" eaLnBrk="0" fontAlgn="base" hangingPunct="0">
                <a:spcBef>
                  <a:spcPct val="0"/>
                </a:spcBef>
                <a:spcAft>
                  <a:spcPct val="0"/>
                </a:spcAft>
              </a:pPr>
              <a:t>27</a:t>
            </a:fld>
            <a:endParaRPr lang="en-US" sz="800">
              <a:solidFill>
                <a:prstClr val="black"/>
              </a:solidFill>
              <a:latin typeface="Arial" charset="0"/>
              <a:ea typeface="ＭＳ Ｐゴシック" pitchFamily="108" charset="-128"/>
            </a:endParaRPr>
          </a:p>
        </p:txBody>
      </p:sp>
    </p:spTree>
    <p:extLst>
      <p:ext uri="{BB962C8B-B14F-4D97-AF65-F5344CB8AC3E}">
        <p14:creationId xmlns:p14="http://schemas.microsoft.com/office/powerpoint/2010/main" val="213272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dirty="0"/>
              <a:t>Some examples of insurance company investments in InsurTech….  As you can see it is across a variety of themes or business concepts…. </a:t>
            </a:r>
          </a:p>
          <a:p>
            <a:r>
              <a:rPr lang="en-US" b="1" dirty="0"/>
              <a:t>Metromile –   Telematics</a:t>
            </a:r>
          </a:p>
          <a:p>
            <a:r>
              <a:rPr lang="en-US" b="1" dirty="0" err="1"/>
              <a:t>CoverHound</a:t>
            </a:r>
            <a:r>
              <a:rPr lang="en-US" b="1" dirty="0"/>
              <a:t> and Policy Genius-    Insurance Marketplaces</a:t>
            </a:r>
          </a:p>
          <a:p>
            <a:r>
              <a:rPr lang="en-US" b="1" baseline="0" dirty="0"/>
              <a:t>One Inc. –   Cloud Based IT Platform and</a:t>
            </a:r>
          </a:p>
          <a:p>
            <a:r>
              <a:rPr lang="en-US" b="1" baseline="0" dirty="0"/>
              <a:t>Slice -   Micro-Duration Coverage.</a:t>
            </a:r>
            <a:r>
              <a:rPr lang="en-US" baseline="0" dirty="0"/>
              <a:t>  </a:t>
            </a:r>
          </a:p>
          <a:p>
            <a:endParaRPr lang="en-US" baseline="0" dirty="0"/>
          </a:p>
          <a:p>
            <a:r>
              <a:rPr lang="en-US" baseline="0" dirty="0"/>
              <a:t>These investments create an opportunity to </a:t>
            </a:r>
            <a:r>
              <a:rPr lang="en-US" b="1" baseline="0" dirty="0"/>
              <a:t>accelerate growth, improve efficiency, enhance the customer experience and  “Speed to Market</a:t>
            </a:r>
            <a:r>
              <a:rPr lang="en-US" baseline="0" dirty="0"/>
              <a:t>” for new products in emerging risk.</a:t>
            </a:r>
            <a:endParaRPr lang="en-US" dirty="0"/>
          </a:p>
        </p:txBody>
      </p:sp>
      <p:sp>
        <p:nvSpPr>
          <p:cNvPr id="4" name="Slide Number Placeholder 3"/>
          <p:cNvSpPr>
            <a:spLocks noGrp="1"/>
          </p:cNvSpPr>
          <p:nvPr>
            <p:ph type="sldNum" sz="quarter" idx="10"/>
          </p:nvPr>
        </p:nvSpPr>
        <p:spPr/>
        <p:txBody>
          <a:bodyPr/>
          <a:lstStyle/>
          <a:p>
            <a:pPr defTabSz="924458" eaLnBrk="0" fontAlgn="base" hangingPunct="0">
              <a:spcBef>
                <a:spcPct val="0"/>
              </a:spcBef>
              <a:spcAft>
                <a:spcPct val="0"/>
              </a:spcAft>
            </a:pPr>
            <a:fld id="{D1C7FB31-0C7B-4DF9-A9BC-6BD9C278B254}" type="slidenum">
              <a:rPr lang="en-US" sz="800">
                <a:solidFill>
                  <a:srgbClr val="313232"/>
                </a:solidFill>
                <a:latin typeface="Arial" charset="0"/>
                <a:ea typeface="ＭＳ Ｐゴシック" pitchFamily="108" charset="-128"/>
              </a:rPr>
              <a:pPr defTabSz="924458" eaLnBrk="0" fontAlgn="base" hangingPunct="0">
                <a:spcBef>
                  <a:spcPct val="0"/>
                </a:spcBef>
                <a:spcAft>
                  <a:spcPct val="0"/>
                </a:spcAft>
              </a:pPr>
              <a:t>28</a:t>
            </a:fld>
            <a:endParaRPr lang="en-US" sz="800">
              <a:solidFill>
                <a:srgbClr val="313232"/>
              </a:solidFill>
              <a:latin typeface="Arial" charset="0"/>
              <a:ea typeface="ＭＳ Ｐゴシック" pitchFamily="108" charset="-128"/>
            </a:endParaRPr>
          </a:p>
        </p:txBody>
      </p:sp>
    </p:spTree>
    <p:extLst>
      <p:ext uri="{BB962C8B-B14F-4D97-AF65-F5344CB8AC3E}">
        <p14:creationId xmlns:p14="http://schemas.microsoft.com/office/powerpoint/2010/main" val="6643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All industries being impacted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29</a:t>
            </a:fld>
            <a:endParaRPr lang="en-US" dirty="0"/>
          </a:p>
        </p:txBody>
      </p:sp>
      <p:sp>
        <p:nvSpPr>
          <p:cNvPr id="7" name="Slide Image Placeholder 6"/>
          <p:cNvSpPr>
            <a:spLocks noGrp="1" noRot="1" noChangeAspect="1"/>
          </p:cNvSpPr>
          <p:nvPr>
            <p:ph type="sldImg"/>
          </p:nvPr>
        </p:nvSpPr>
        <p:spPr>
          <a:xfrm>
            <a:off x="685800" y="320675"/>
            <a:ext cx="5486400" cy="3086100"/>
          </a:xfrm>
        </p:spPr>
      </p:sp>
    </p:spTree>
    <p:extLst>
      <p:ext uri="{BB962C8B-B14F-4D97-AF65-F5344CB8AC3E}">
        <p14:creationId xmlns:p14="http://schemas.microsoft.com/office/powerpoint/2010/main" val="868220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pPr lvl="0" fontAlgn="ctr"/>
            <a:r>
              <a:rPr lang="en-US" dirty="0"/>
              <a:t>Mission: Improving public understanding of insurance -- what it is and how it works</a:t>
            </a:r>
            <a:endParaRPr lang="en-US" sz="1400" dirty="0"/>
          </a:p>
          <a:p>
            <a:pPr lvl="1" fontAlgn="ctr"/>
            <a:r>
              <a:rPr lang="en-US" dirty="0"/>
              <a:t>Key stakeholders: industry (businesses/trades), consumers, government, media) </a:t>
            </a:r>
            <a:endParaRPr lang="en-US" sz="12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2709560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2999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356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pPr>
              <a:buFont typeface="Arial" pitchFamily="34" charset="0"/>
              <a:buNone/>
            </a:pPr>
            <a:r>
              <a:rPr lang="en-US" sz="1200" kern="0" dirty="0">
                <a:solidFill>
                  <a:schemeClr val="tx2"/>
                </a:solidFill>
                <a:latin typeface="Century Gothic" pitchFamily="34" charset="0"/>
              </a:rPr>
              <a:t>Life comes at you fast, but there’s a whole industry built on helping you get out of the way.</a:t>
            </a:r>
          </a:p>
          <a:p>
            <a:pPr>
              <a:buFont typeface="Arial" pitchFamily="34" charset="0"/>
              <a:buNone/>
            </a:pPr>
            <a:endParaRPr lang="en-US" sz="1200" kern="0" dirty="0">
              <a:solidFill>
                <a:schemeClr val="tx2"/>
              </a:solidFill>
              <a:latin typeface="Century Gothic" pitchFamily="34" charset="0"/>
            </a:endParaRPr>
          </a:p>
          <a:p>
            <a:pPr>
              <a:buFont typeface="Arial" pitchFamily="34" charset="0"/>
              <a:buNone/>
            </a:pPr>
            <a:r>
              <a:rPr lang="en-US" sz="1200" kern="0" dirty="0">
                <a:solidFill>
                  <a:schemeClr val="tx2"/>
                </a:solidFill>
                <a:latin typeface="Century Gothic" pitchFamily="34" charset="0"/>
              </a:rPr>
              <a:t>I.I.I. will create a fun, physical experience that introduces risk-related concepts and careers that articulate the social and economic value of insurance.</a:t>
            </a:r>
          </a:p>
          <a:p>
            <a:endParaRPr lang="en-US" dirty="0"/>
          </a:p>
        </p:txBody>
      </p:sp>
      <p:sp>
        <p:nvSpPr>
          <p:cNvPr id="4" name="Slide Number Placeholder 3"/>
          <p:cNvSpPr>
            <a:spLocks noGrp="1"/>
          </p:cNvSpPr>
          <p:nvPr>
            <p:ph type="sldNum" sz="quarter" idx="10"/>
          </p:nvPr>
        </p:nvSpPr>
        <p:spPr/>
        <p:txBody>
          <a:bodyPr/>
          <a:lstStyle/>
          <a:p>
            <a:fld id="{93B38218-A8D8-4DA1-8009-29D0027EF2C1}" type="slidenum">
              <a:rPr lang="en-US" smtClean="0"/>
              <a:t>34</a:t>
            </a:fld>
            <a:endParaRPr lang="en-US" dirty="0"/>
          </a:p>
        </p:txBody>
      </p:sp>
    </p:spTree>
    <p:extLst>
      <p:ext uri="{BB962C8B-B14F-4D97-AF65-F5344CB8AC3E}">
        <p14:creationId xmlns:p14="http://schemas.microsoft.com/office/powerpoint/2010/main" val="94561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2082034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0" dirty="0">
                <a:solidFill>
                  <a:schemeClr val="tx1"/>
                </a:solidFill>
              </a:rPr>
              <a:t>To continue to serve as the trusted voice of the industry, </a:t>
            </a:r>
            <a:r>
              <a:rPr lang="en-US" sz="1200" i="1" kern="0" dirty="0" err="1">
                <a:solidFill>
                  <a:schemeClr val="tx1"/>
                </a:solidFill>
              </a:rPr>
              <a:t>l.I.I</a:t>
            </a:r>
            <a:r>
              <a:rPr lang="en-US" sz="1200" i="1" kern="0" dirty="0">
                <a:solidFill>
                  <a:schemeClr val="tx1"/>
                </a:solidFill>
              </a:rPr>
              <a:t>. can lead the public narrative by participating in relevant stories and speaking opportunities– addressing industry trends and showing how the industry drives social value.</a:t>
            </a:r>
          </a:p>
        </p:txBody>
      </p:sp>
      <p:sp>
        <p:nvSpPr>
          <p:cNvPr id="4" name="Slide Number Placeholder 3"/>
          <p:cNvSpPr>
            <a:spLocks noGrp="1"/>
          </p:cNvSpPr>
          <p:nvPr>
            <p:ph type="sldNum" sz="quarter" idx="10"/>
          </p:nvPr>
        </p:nvSpPr>
        <p:spPr/>
        <p:txBody>
          <a:bodyPr/>
          <a:lstStyle/>
          <a:p>
            <a:fld id="{93B38218-A8D8-4DA1-8009-29D0027EF2C1}" type="slidenum">
              <a:rPr lang="en-US" smtClean="0"/>
              <a:t>36</a:t>
            </a:fld>
            <a:endParaRPr lang="en-US" dirty="0"/>
          </a:p>
        </p:txBody>
      </p:sp>
    </p:spTree>
    <p:extLst>
      <p:ext uri="{BB962C8B-B14F-4D97-AF65-F5344CB8AC3E}">
        <p14:creationId xmlns:p14="http://schemas.microsoft.com/office/powerpoint/2010/main" val="482943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Tree>
    <p:extLst>
      <p:ext uri="{BB962C8B-B14F-4D97-AF65-F5344CB8AC3E}">
        <p14:creationId xmlns:p14="http://schemas.microsoft.com/office/powerpoint/2010/main" val="2883242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38</a:t>
            </a:fld>
            <a:endParaRPr lang="en-US" dirty="0"/>
          </a:p>
        </p:txBody>
      </p:sp>
      <p:sp>
        <p:nvSpPr>
          <p:cNvPr id="62467" name="Rectangle 2"/>
          <p:cNvSpPr>
            <a:spLocks noGrp="1" noRot="1" noChangeAspect="1" noChangeArrowheads="1" noTextEdit="1"/>
          </p:cNvSpPr>
          <p:nvPr>
            <p:ph type="sldImg"/>
          </p:nvPr>
        </p:nvSpPr>
        <p:spPr>
          <a:xfrm>
            <a:off x="685800" y="320675"/>
            <a:ext cx="5486400" cy="3086100"/>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87441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39</a:t>
            </a:fld>
            <a:endParaRPr lang="en-US" dirty="0"/>
          </a:p>
        </p:txBody>
      </p:sp>
      <p:sp>
        <p:nvSpPr>
          <p:cNvPr id="10" name="Slide Image Placeholder 9"/>
          <p:cNvSpPr>
            <a:spLocks noGrp="1" noRot="1" noChangeAspect="1"/>
          </p:cNvSpPr>
          <p:nvPr>
            <p:ph type="sldImg"/>
          </p:nvPr>
        </p:nvSpPr>
        <p:spPr>
          <a:xfrm>
            <a:off x="685800" y="320675"/>
            <a:ext cx="5486400" cy="3086100"/>
          </a:xfrm>
        </p:spPr>
      </p:sp>
      <p:sp>
        <p:nvSpPr>
          <p:cNvPr id="11" name="Notes Placeholder 10"/>
          <p:cNvSpPr>
            <a:spLocks noGrp="1"/>
          </p:cNvSpPr>
          <p:nvPr>
            <p:ph type="body" idx="1"/>
          </p:nvPr>
        </p:nvSpPr>
        <p:spPr/>
        <p:txBody>
          <a:bodyPr/>
          <a:lstStyle/>
          <a:p>
            <a:pPr lvl="0" fontAlgn="ctr"/>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Preliminary work and observations since starting with III</a:t>
            </a:r>
          </a:p>
          <a:p>
            <a:pPr lvl="0" fontAlgn="ctr"/>
            <a:r>
              <a:rPr lang="en-US" sz="1200" kern="1200" dirty="0">
                <a:solidFill>
                  <a:schemeClr val="tx1"/>
                </a:solidFill>
                <a:effectLst/>
                <a:latin typeface="+mn-lt"/>
                <a:ea typeface="+mn-ea"/>
                <a:cs typeface="+mn-cs"/>
              </a:rPr>
              <a:t>Disruption is everywhere and insurance in right in the middle of it </a:t>
            </a:r>
          </a:p>
          <a:p>
            <a:pPr lvl="0" fontAlgn="ctr"/>
            <a:r>
              <a:rPr lang="en-US" sz="1200" kern="1200" dirty="0">
                <a:solidFill>
                  <a:schemeClr val="tx1"/>
                </a:solidFill>
                <a:effectLst/>
                <a:latin typeface="+mn-lt"/>
                <a:ea typeface="+mn-ea"/>
                <a:cs typeface="+mn-cs"/>
              </a:rPr>
              <a:t>Relevant anecdote for audience  </a:t>
            </a:r>
          </a:p>
          <a:p>
            <a:endParaRPr lang="en-US" dirty="0"/>
          </a:p>
        </p:txBody>
      </p:sp>
    </p:spTree>
    <p:extLst>
      <p:ext uri="{BB962C8B-B14F-4D97-AF65-F5344CB8AC3E}">
        <p14:creationId xmlns:p14="http://schemas.microsoft.com/office/powerpoint/2010/main" val="229754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4857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89870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All industries being impacted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
        <p:nvSpPr>
          <p:cNvPr id="7" name="Slide Image Placeholder 6"/>
          <p:cNvSpPr>
            <a:spLocks noGrp="1" noRot="1" noChangeAspect="1"/>
          </p:cNvSpPr>
          <p:nvPr>
            <p:ph type="sldImg"/>
          </p:nvPr>
        </p:nvSpPr>
        <p:spPr>
          <a:xfrm>
            <a:off x="685800" y="320675"/>
            <a:ext cx="5486400" cy="3086100"/>
          </a:xfrm>
        </p:spPr>
      </p:sp>
    </p:spTree>
    <p:extLst>
      <p:ext uri="{BB962C8B-B14F-4D97-AF65-F5344CB8AC3E}">
        <p14:creationId xmlns:p14="http://schemas.microsoft.com/office/powerpoint/2010/main" val="115707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7</a:t>
            </a:fld>
            <a:endParaRPr lang="en-US" dirty="0"/>
          </a:p>
        </p:txBody>
      </p:sp>
      <p:sp>
        <p:nvSpPr>
          <p:cNvPr id="8" name="Slide Image Placeholder 7"/>
          <p:cNvSpPr>
            <a:spLocks noGrp="1" noRot="1" noChangeAspect="1"/>
          </p:cNvSpPr>
          <p:nvPr>
            <p:ph type="sldImg"/>
          </p:nvPr>
        </p:nvSpPr>
        <p:spPr>
          <a:xfrm>
            <a:off x="685800" y="320675"/>
            <a:ext cx="5486400" cy="3086100"/>
          </a:xfrm>
        </p:spPr>
      </p:sp>
      <p:sp>
        <p:nvSpPr>
          <p:cNvPr id="9" name="Notes Placeholder 8"/>
          <p:cNvSpPr>
            <a:spLocks noGrp="1"/>
          </p:cNvSpPr>
          <p:nvPr>
            <p:ph type="body" idx="1"/>
          </p:nvPr>
        </p:nvSpPr>
        <p:spPr/>
        <p:txBody>
          <a:bodyPr/>
          <a:lstStyle/>
          <a:p>
            <a:pPr marL="0" indent="0">
              <a:buNone/>
            </a:pPr>
            <a:r>
              <a:rPr lang="en-US" dirty="0"/>
              <a:t>GDP –</a:t>
            </a:r>
            <a:r>
              <a:rPr lang="en-US" baseline="0" dirty="0"/>
              <a:t> Per Steve full year 2016 GDP is 1.6%</a:t>
            </a:r>
            <a:endParaRPr lang="en-US" dirty="0"/>
          </a:p>
        </p:txBody>
      </p:sp>
    </p:spTree>
    <p:extLst>
      <p:ext uri="{BB962C8B-B14F-4D97-AF65-F5344CB8AC3E}">
        <p14:creationId xmlns:p14="http://schemas.microsoft.com/office/powerpoint/2010/main" val="82278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8</a:t>
            </a:fld>
            <a:endParaRPr lang="en-US" dirty="0"/>
          </a:p>
        </p:txBody>
      </p:sp>
      <p:sp>
        <p:nvSpPr>
          <p:cNvPr id="9" name="Notes Placeholder 8"/>
          <p:cNvSpPr>
            <a:spLocks noGrp="1"/>
          </p:cNvSpPr>
          <p:nvPr>
            <p:ph type="body" idx="1"/>
          </p:nvPr>
        </p:nvSpPr>
        <p:spPr/>
        <p:txBody>
          <a:bodyPr/>
          <a:lstStyle/>
          <a:p>
            <a:r>
              <a:rPr lang="en-US" dirty="0"/>
              <a:t>Elected Officials: "Rise of Nationalism" -- US, France, Germany  </a:t>
            </a:r>
          </a:p>
          <a:p>
            <a:pPr lvl="1"/>
            <a:r>
              <a:rPr lang="en-US" dirty="0"/>
              <a:t>Neither US presidential candidate supports TPP </a:t>
            </a:r>
          </a:p>
          <a:p>
            <a:r>
              <a:rPr lang="en-US" dirty="0"/>
              <a:t>Regions: Europe (EU/Brexit/Russia), Asia (China/North-South Korea/Japan), Middle East (Syria/Iraq)</a:t>
            </a:r>
          </a:p>
          <a:p>
            <a:r>
              <a:rPr lang="en-US" dirty="0"/>
              <a:t>Global trends impacting domestic market</a:t>
            </a:r>
          </a:p>
          <a:p>
            <a:pPr lvl="1"/>
            <a:r>
              <a:rPr lang="en-US" dirty="0"/>
              <a:t>Regulatory trends: </a:t>
            </a:r>
          </a:p>
          <a:p>
            <a:pPr lvl="2"/>
            <a:r>
              <a:rPr lang="en-US" dirty="0"/>
              <a:t>"Conduct of Business"</a:t>
            </a:r>
          </a:p>
          <a:p>
            <a:pPr lvl="2"/>
            <a:r>
              <a:rPr lang="en-US" dirty="0"/>
              <a:t> Capital/Solvency </a:t>
            </a:r>
          </a:p>
          <a:p>
            <a:pPr lvl="1"/>
            <a:r>
              <a:rPr lang="en-US" dirty="0"/>
              <a:t>Climate Change </a:t>
            </a:r>
            <a:r>
              <a:rPr lang="en-US" sz="1200" kern="1200" dirty="0">
                <a:solidFill>
                  <a:schemeClr val="tx1"/>
                </a:solidFill>
                <a:effectLst/>
                <a:latin typeface="+mn-lt"/>
                <a:ea typeface="+mn-ea"/>
                <a:cs typeface="+mn-cs"/>
              </a:rPr>
              <a:t> </a:t>
            </a:r>
          </a:p>
          <a:p>
            <a:endParaRPr lang="en-US" dirty="0"/>
          </a:p>
        </p:txBody>
      </p:sp>
      <p:sp>
        <p:nvSpPr>
          <p:cNvPr id="4" name="Slide Image Placeholder 3"/>
          <p:cNvSpPr>
            <a:spLocks noGrp="1" noRot="1" noChangeAspect="1"/>
          </p:cNvSpPr>
          <p:nvPr>
            <p:ph type="sldImg"/>
          </p:nvPr>
        </p:nvSpPr>
        <p:spPr>
          <a:xfrm>
            <a:off x="685800" y="320675"/>
            <a:ext cx="5486400" cy="3086100"/>
          </a:xfrm>
        </p:spPr>
      </p:sp>
    </p:spTree>
    <p:extLst>
      <p:ext uri="{BB962C8B-B14F-4D97-AF65-F5344CB8AC3E}">
        <p14:creationId xmlns:p14="http://schemas.microsoft.com/office/powerpoint/2010/main" val="224569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067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2073749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p:cNvSpPr>
            <a:spLocks noGrp="1"/>
          </p:cNvSpPr>
          <p:nvPr>
            <p:ph type="ctrTitle"/>
          </p:nvPr>
        </p:nvSpPr>
        <p:spPr>
          <a:xfrm>
            <a:off x="704081" y="2513508"/>
            <a:ext cx="7772400" cy="1035558"/>
          </a:xfrm>
        </p:spPr>
        <p:txBody>
          <a:bodyPr lIns="0" tIns="0" rIns="0" bIns="0"/>
          <a:lstStyle>
            <a:lvl1pPr algn="l">
              <a:defRPr sz="2700" b="0"/>
            </a:lvl1pPr>
          </a:lstStyle>
          <a:p>
            <a:r>
              <a:rPr lang="en-US" dirty="0"/>
              <a:t>Click to edit Master title style</a:t>
            </a:r>
          </a:p>
        </p:txBody>
      </p:sp>
      <p:sp>
        <p:nvSpPr>
          <p:cNvPr id="3" name="Subtitle 2"/>
          <p:cNvSpPr>
            <a:spLocks noGrp="1"/>
          </p:cNvSpPr>
          <p:nvPr>
            <p:ph type="subTitle" idx="1"/>
          </p:nvPr>
        </p:nvSpPr>
        <p:spPr>
          <a:xfrm>
            <a:off x="704081" y="3699942"/>
            <a:ext cx="7772400" cy="610362"/>
          </a:xfrm>
        </p:spPr>
        <p:txBody>
          <a:bodyPr lIns="0" tIns="0" rIns="0" bIns="0"/>
          <a:lstStyle>
            <a:lvl1pPr marL="0" indent="0" algn="l">
              <a:spcBef>
                <a:spcPts val="300"/>
              </a:spcBef>
              <a:buNone/>
              <a:defRPr sz="1500">
                <a:solidFill>
                  <a:srgbClr val="072C4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080" y="1782307"/>
            <a:ext cx="2201489" cy="655763"/>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171450"/>
            <a:ext cx="845820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18304"/>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7"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7" y="2990088"/>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1"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90" y="1783079"/>
            <a:ext cx="4148137"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90" y="3531870"/>
            <a:ext cx="4148137"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1783556"/>
            <a:ext cx="4151376"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171450"/>
            <a:ext cx="845820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18304"/>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7"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1"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7" y="2990088"/>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1" y="2990088"/>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90" y="1783080"/>
            <a:ext cx="4148137"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1783556"/>
            <a:ext cx="4151376" cy="1062038"/>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90" y="3531870"/>
            <a:ext cx="4148137" cy="1062990"/>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9" y="3531396"/>
            <a:ext cx="4152900" cy="1063229"/>
          </a:xfrm>
        </p:spPr>
        <p:txBody>
          <a:bodyPr/>
          <a:lstStyle>
            <a:lvl1pPr>
              <a:defRPr sz="1500"/>
            </a:lvl1pPr>
            <a:lvl2pPr>
              <a:defRPr sz="1350"/>
            </a:lvl2pPr>
            <a:lvl3pPr>
              <a:defRPr sz="12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xfrm>
            <a:off x="85726" y="5220894"/>
            <a:ext cx="1352551" cy="86915"/>
          </a:xfrm>
          <a:prstGeom prst="rect">
            <a:avLst/>
          </a:prstGeom>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xfrm>
            <a:off x="2695575" y="5220891"/>
            <a:ext cx="3752851" cy="88106"/>
          </a:xfrm>
          <a:prstGeom prst="rect">
            <a:avLst/>
          </a:prstGeom>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xfrm>
            <a:off x="8601077" y="4992294"/>
            <a:ext cx="447675" cy="86915"/>
          </a:xfrm>
          <a:prstGeom prst="rect">
            <a:avLst/>
          </a:prstGeom>
          <a:ln/>
        </p:spPr>
        <p:txBody>
          <a:bodyPr/>
          <a:lstStyle>
            <a:lvl1pPr>
              <a:defRPr/>
            </a:lvl1pPr>
          </a:lstStyle>
          <a:p>
            <a:pPr>
              <a:defRPr/>
            </a:pPr>
            <a:fld id="{79649112-2361-4913-9798-B6AEBB59A8D4}" type="slidenum">
              <a:rPr lang="en-US"/>
              <a:pPr>
                <a:defRPr/>
              </a:pPr>
              <a:t>‹#›</a:t>
            </a:fld>
            <a:endParaRPr lang="en-US"/>
          </a:p>
        </p:txBody>
      </p:sp>
    </p:spTree>
    <p:extLst>
      <p:ext uri="{BB962C8B-B14F-4D97-AF65-F5344CB8AC3E}">
        <p14:creationId xmlns:p14="http://schemas.microsoft.com/office/powerpoint/2010/main" val="96000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045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tabLst>
                <a:tab pos="1371600" algn="l"/>
              </a:tabLst>
              <a:defRPr/>
            </a:lvl1pPr>
            <a:lvl2pPr marL="0" indent="0">
              <a:buNone/>
              <a:tabLst>
                <a:tab pos="1371600" algn="l"/>
              </a:tabLst>
              <a:defRPr>
                <a:solidFill>
                  <a:schemeClr val="bg1">
                    <a:lumMod val="50000"/>
                  </a:schemeClr>
                </a:solidFill>
              </a:defRPr>
            </a:lvl2pPr>
            <a:lvl3pPr marL="1543050" indent="-171450">
              <a:buFont typeface="Wingdings" panose="05000000000000000000" pitchFamily="2" charset="2"/>
              <a:buChar char="§"/>
              <a:defRPr/>
            </a:lvl3pPr>
            <a:lvl4pPr marL="1543050" indent="-17145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43550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rtlCol="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extLst>
      <p:ext uri="{BB962C8B-B14F-4D97-AF65-F5344CB8AC3E}">
        <p14:creationId xmlns:p14="http://schemas.microsoft.com/office/powerpoint/2010/main" val="17017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2" y="0"/>
            <a:ext cx="9144229"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bg1"/>
              </a:solidFill>
            </a:endParaRPr>
          </a:p>
        </p:txBody>
      </p:sp>
      <p:sp>
        <p:nvSpPr>
          <p:cNvPr id="2" name="Title 1"/>
          <p:cNvSpPr>
            <a:spLocks noGrp="1"/>
          </p:cNvSpPr>
          <p:nvPr>
            <p:ph type="ctrTitle"/>
          </p:nvPr>
        </p:nvSpPr>
        <p:spPr bwMode="gray">
          <a:xfrm>
            <a:off x="704080" y="1470521"/>
            <a:ext cx="77724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2656955"/>
            <a:ext cx="6949440" cy="610362"/>
          </a:xfrm>
        </p:spPr>
        <p:txBody>
          <a:bodyPr lIns="0" tIns="0" rIns="0" bIns="0"/>
          <a:lstStyle>
            <a:lvl1pPr marL="0" indent="0" algn="l">
              <a:spcBef>
                <a:spcPts val="30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623560" y="1623060"/>
            <a:ext cx="301752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3" name="Content Placeholder 2"/>
          <p:cNvSpPr>
            <a:spLocks noGrp="1"/>
          </p:cNvSpPr>
          <p:nvPr>
            <p:ph idx="1"/>
          </p:nvPr>
        </p:nvSpPr>
        <p:spPr>
          <a:xfrm>
            <a:off x="356616" y="1412748"/>
            <a:ext cx="845820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20318"/>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623560" y="1623060"/>
            <a:ext cx="301752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3" name="Content Placeholder 2"/>
          <p:cNvSpPr>
            <a:spLocks noGrp="1"/>
          </p:cNvSpPr>
          <p:nvPr>
            <p:ph idx="1"/>
          </p:nvPr>
        </p:nvSpPr>
        <p:spPr>
          <a:xfrm>
            <a:off x="356616" y="1412748"/>
            <a:ext cx="845820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20318"/>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171450"/>
            <a:ext cx="845820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7" y="1243012"/>
            <a:ext cx="8467724"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7" y="1783082"/>
            <a:ext cx="8467725" cy="2809875"/>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171450"/>
            <a:ext cx="845820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21084"/>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7"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1"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90" y="1783080"/>
            <a:ext cx="4148137"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1783556"/>
            <a:ext cx="4151376" cy="2811066"/>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171450"/>
            <a:ext cx="8458200" cy="713232"/>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18304"/>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1"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1" y="2990088"/>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7" y="1243012"/>
            <a:ext cx="4153168" cy="4800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15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6" y="1785938"/>
            <a:ext cx="4152900" cy="281178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1785937"/>
            <a:ext cx="4151376"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3534728"/>
            <a:ext cx="4151376" cy="1062990"/>
          </a:xfrm>
        </p:spPr>
        <p:txBody>
          <a:bodyPr/>
          <a:lstStyle>
            <a:lvl1pPr>
              <a:defRPr sz="1500"/>
            </a:lvl1pPr>
            <a:lvl2pPr>
              <a:defRPr sz="1350"/>
            </a:lvl2pPr>
            <a:lvl3pPr>
              <a:defRPr sz="1200"/>
            </a:lvl3pPr>
            <a:lvl4pPr>
              <a:defRPr sz="105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96012" y="-96012"/>
            <a:ext cx="576072"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356616" y="173483"/>
            <a:ext cx="8458200" cy="713232"/>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412748"/>
            <a:ext cx="8458200" cy="303123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20700" y="4802981"/>
            <a:ext cx="228600" cy="2286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7" r:id="rId13"/>
    <p:sldLayoutId id="2147483668" r:id="rId14"/>
    <p:sldLayoutId id="2147483669" r:id="rId15"/>
  </p:sldLayoutIdLst>
  <p:txStyles>
    <p:titleStyle>
      <a:lvl1pPr algn="l" defTabSz="685800" rtl="0" eaLnBrk="1" latinLnBrk="0" hangingPunct="1">
        <a:lnSpc>
          <a:spcPct val="90000"/>
        </a:lnSpc>
        <a:spcBef>
          <a:spcPts val="0"/>
        </a:spcBef>
        <a:buNone/>
        <a:defRPr sz="2250" b="0" kern="1200">
          <a:solidFill>
            <a:srgbClr val="337DBE"/>
          </a:solidFill>
          <a:latin typeface="+mj-lt"/>
          <a:ea typeface="+mj-ea"/>
          <a:cs typeface="+mj-cs"/>
        </a:defRPr>
      </a:lvl1pPr>
    </p:titleStyle>
    <p:body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chart" Target="../charts/char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jpeg"/><Relationship Id="rId3" Type="http://schemas.openxmlformats.org/officeDocument/2006/relationships/slideLayout" Target="../slideLayouts/slideLayout13.xml"/><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2" Type="http://schemas.openxmlformats.org/officeDocument/2006/relationships/tags" Target="../tags/tag19.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vmlDrawing" Target="../drawings/vmlDrawing1.vml"/><Relationship Id="rId6" Type="http://schemas.openxmlformats.org/officeDocument/2006/relationships/image" Target="../media/image32.emf"/><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5" Type="http://schemas.openxmlformats.org/officeDocument/2006/relationships/oleObject" Target="../embeddings/oleObject1.bin"/><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notesSlide" Target="../notesSlides/notesSlide23.xml"/><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slideLayout" Target="../slideLayouts/slideLayout14.xml"/><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jpeg"/><Relationship Id="rId17" Type="http://schemas.openxmlformats.org/officeDocument/2006/relationships/image" Target="../media/image74.jpeg"/><Relationship Id="rId2" Type="http://schemas.openxmlformats.org/officeDocument/2006/relationships/tags" Target="../tags/tag20.xml"/><Relationship Id="rId16" Type="http://schemas.openxmlformats.org/officeDocument/2006/relationships/image" Target="../media/image73.jpeg"/><Relationship Id="rId20" Type="http://schemas.openxmlformats.org/officeDocument/2006/relationships/image" Target="../media/image77.png"/><Relationship Id="rId1" Type="http://schemas.openxmlformats.org/officeDocument/2006/relationships/vmlDrawing" Target="../drawings/vmlDrawing2.vml"/><Relationship Id="rId6" Type="http://schemas.openxmlformats.org/officeDocument/2006/relationships/image" Target="../media/image63.emf"/><Relationship Id="rId11" Type="http://schemas.openxmlformats.org/officeDocument/2006/relationships/image" Target="../media/image68.png"/><Relationship Id="rId5" Type="http://schemas.openxmlformats.org/officeDocument/2006/relationships/oleObject" Target="../embeddings/oleObject2.bin"/><Relationship Id="rId15" Type="http://schemas.openxmlformats.org/officeDocument/2006/relationships/image" Target="../media/image72.png"/><Relationship Id="rId23" Type="http://schemas.openxmlformats.org/officeDocument/2006/relationships/image" Target="../media/image62.png"/><Relationship Id="rId10" Type="http://schemas.openxmlformats.org/officeDocument/2006/relationships/image" Target="../media/image67.jpeg"/><Relationship Id="rId19" Type="http://schemas.openxmlformats.org/officeDocument/2006/relationships/image" Target="../media/image76.png"/><Relationship Id="rId4" Type="http://schemas.openxmlformats.org/officeDocument/2006/relationships/notesSlide" Target="../notesSlides/notesSlide24.xml"/><Relationship Id="rId9" Type="http://schemas.openxmlformats.org/officeDocument/2006/relationships/image" Target="../media/image66.jpeg"/><Relationship Id="rId14" Type="http://schemas.openxmlformats.org/officeDocument/2006/relationships/image" Target="../media/image71.jpeg"/><Relationship Id="rId22"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notesSlide" Target="../notesSlides/notesSlide25.xml"/><Relationship Id="rId7" Type="http://schemas.openxmlformats.org/officeDocument/2006/relationships/image" Target="../media/image83.jpe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82.pn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jpeg"/><Relationship Id="rId9" Type="http://schemas.openxmlformats.org/officeDocument/2006/relationships/image" Target="../media/image8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8.xml"/><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91.jpeg"/><Relationship Id="rId4" Type="http://schemas.openxmlformats.org/officeDocument/2006/relationships/image" Target="../media/image90.jpe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061" y="2513508"/>
            <a:ext cx="6212550" cy="1035558"/>
          </a:xfrm>
        </p:spPr>
        <p:txBody>
          <a:bodyPr/>
          <a:lstStyle/>
          <a:p>
            <a:r>
              <a:rPr lang="en-US" dirty="0"/>
              <a:t>Insurance:</a:t>
            </a:r>
            <a:br>
              <a:rPr lang="en-US" dirty="0"/>
            </a:br>
            <a:r>
              <a:rPr lang="en-US" dirty="0"/>
              <a:t>Leading Through Disruption </a:t>
            </a:r>
          </a:p>
        </p:txBody>
      </p:sp>
      <p:sp>
        <p:nvSpPr>
          <p:cNvPr id="4" name="Rectangle 3"/>
          <p:cNvSpPr txBox="1">
            <a:spLocks noChangeArrowheads="1"/>
          </p:cNvSpPr>
          <p:nvPr/>
        </p:nvSpPr>
        <p:spPr bwMode="gray">
          <a:xfrm>
            <a:off x="1671061" y="4487336"/>
            <a:ext cx="5829300" cy="65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3716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450"/>
              </a:spcBef>
              <a:buClr>
                <a:schemeClr val="accent1"/>
              </a:buClr>
            </a:pPr>
            <a:r>
              <a:rPr lang="en-US" altLang="en-US" sz="900" spc="38" dirty="0">
                <a:solidFill>
                  <a:srgbClr val="337DBE"/>
                </a:solidFill>
                <a:latin typeface="+mn-lt"/>
              </a:rPr>
              <a:t>Sean Kevelighan, Chief Executive Officer </a:t>
            </a:r>
          </a:p>
          <a:p>
            <a:pPr>
              <a:lnSpc>
                <a:spcPct val="90000"/>
              </a:lnSpc>
              <a:spcBef>
                <a:spcPts val="450"/>
              </a:spcBef>
              <a:buClr>
                <a:schemeClr val="accent1"/>
              </a:buClr>
            </a:pPr>
            <a:r>
              <a:rPr lang="en-US" altLang="en-US" sz="900" spc="38" dirty="0">
                <a:solidFill>
                  <a:srgbClr val="337DBE"/>
                </a:solidFill>
                <a:latin typeface="+mn-lt"/>
                <a:sym typeface="Symbol" panose="05050102010706020507" pitchFamily="18" charset="2"/>
              </a:rPr>
              <a:t>Insurance Information Institute </a:t>
            </a:r>
            <a:r>
              <a:rPr lang="en-US" altLang="en-US" sz="900" spc="38" dirty="0">
                <a:solidFill>
                  <a:srgbClr val="337DBE"/>
                </a:solidFill>
                <a:latin typeface="+mn-lt"/>
                <a:sym typeface="Wingdings"/>
              </a:rPr>
              <a:t> </a:t>
            </a:r>
            <a:r>
              <a:rPr lang="en-US" altLang="en-US" sz="900" spc="38" dirty="0">
                <a:solidFill>
                  <a:srgbClr val="337DBE"/>
                </a:solidFill>
                <a:latin typeface="+mn-lt"/>
                <a:sym typeface="Symbol" panose="05050102010706020507" pitchFamily="18" charset="2"/>
              </a:rPr>
              <a:t>110 William Street </a:t>
            </a:r>
            <a:r>
              <a:rPr lang="en-US" altLang="en-US" sz="900" spc="38" dirty="0">
                <a:solidFill>
                  <a:srgbClr val="337DBE"/>
                </a:solidFill>
                <a:latin typeface="+mn-lt"/>
                <a:sym typeface="Wingdings"/>
              </a:rPr>
              <a:t> </a:t>
            </a:r>
            <a:r>
              <a:rPr lang="en-US" altLang="en-US" sz="900" spc="38" dirty="0">
                <a:solidFill>
                  <a:srgbClr val="337DBE"/>
                </a:solidFill>
                <a:latin typeface="+mn-lt"/>
                <a:sym typeface="Symbol" panose="05050102010706020507" pitchFamily="18" charset="2"/>
              </a:rPr>
              <a:t>New York, NY 10038 </a:t>
            </a:r>
            <a:br>
              <a:rPr lang="en-US" altLang="en-US" sz="900" spc="38" dirty="0">
                <a:solidFill>
                  <a:srgbClr val="337DBE"/>
                </a:solidFill>
                <a:latin typeface="+mn-lt"/>
                <a:sym typeface="Symbol" panose="05050102010706020507" pitchFamily="18" charset="2"/>
              </a:rPr>
            </a:br>
            <a:r>
              <a:rPr lang="en-US" altLang="en-US" sz="900" spc="38" dirty="0">
                <a:solidFill>
                  <a:srgbClr val="337DBE"/>
                </a:solidFill>
                <a:latin typeface="+mn-lt"/>
                <a:sym typeface="Symbol" panose="05050102010706020507" pitchFamily="18" charset="2"/>
              </a:rPr>
              <a:t>212.346.5520 </a:t>
            </a:r>
            <a:r>
              <a:rPr lang="en-US" altLang="en-US" sz="900" spc="38" dirty="0">
                <a:solidFill>
                  <a:srgbClr val="337DBE"/>
                </a:solidFill>
                <a:latin typeface="+mn-lt"/>
                <a:sym typeface="Wingdings"/>
              </a:rPr>
              <a:t> </a:t>
            </a:r>
            <a:r>
              <a:rPr lang="en-US" altLang="en-US" sz="900" spc="38" dirty="0">
                <a:solidFill>
                  <a:srgbClr val="337DBE"/>
                </a:solidFill>
                <a:latin typeface="+mn-lt"/>
                <a:sym typeface="Symbol" panose="05050102010706020507" pitchFamily="18" charset="2"/>
              </a:rPr>
              <a:t>seank@iii.org </a:t>
            </a:r>
            <a:r>
              <a:rPr lang="en-US" altLang="en-US" sz="900" spc="38" dirty="0">
                <a:solidFill>
                  <a:srgbClr val="337DBE"/>
                </a:solidFill>
                <a:latin typeface="+mn-lt"/>
                <a:sym typeface="Wingdings"/>
              </a:rPr>
              <a:t> </a:t>
            </a:r>
            <a:r>
              <a:rPr lang="en-US" altLang="en-US" sz="900" spc="38" dirty="0">
                <a:solidFill>
                  <a:srgbClr val="337DBE"/>
                </a:solidFill>
                <a:latin typeface="+mn-lt"/>
                <a:sym typeface="Symbol" panose="05050102010706020507" pitchFamily="18" charset="2"/>
              </a:rPr>
              <a:t>www.iii.org</a:t>
            </a:r>
            <a:endParaRPr lang="en-US" altLang="en-US" sz="900" spc="38" dirty="0">
              <a:solidFill>
                <a:srgbClr val="337DBE"/>
              </a:solidFill>
              <a:latin typeface="+mn-lt"/>
            </a:endParaRPr>
          </a:p>
        </p:txBody>
      </p:sp>
      <p:sp>
        <p:nvSpPr>
          <p:cNvPr id="3" name="TextBox 2"/>
          <p:cNvSpPr txBox="1"/>
          <p:nvPr/>
        </p:nvSpPr>
        <p:spPr>
          <a:xfrm>
            <a:off x="1940011" y="1859692"/>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
        <p:nvSpPr>
          <p:cNvPr id="5" name="TextBox 4"/>
          <p:cNvSpPr txBox="1"/>
          <p:nvPr/>
        </p:nvSpPr>
        <p:spPr>
          <a:xfrm>
            <a:off x="1166648" y="187084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custDataLst>
      <p:tags r:id="rId1"/>
    </p:custDataLst>
    <p:extLst>
      <p:ext uri="{BB962C8B-B14F-4D97-AF65-F5344CB8AC3E}">
        <p14:creationId xmlns:p14="http://schemas.microsoft.com/office/powerpoint/2010/main" val="3427507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020578" y="1579858"/>
            <a:ext cx="5632024" cy="2534942"/>
            <a:chOff x="1170104" y="2106478"/>
            <a:chExt cx="7509365" cy="3379922"/>
          </a:xfrm>
        </p:grpSpPr>
        <p:sp>
          <p:nvSpPr>
            <p:cNvPr id="16394" name="Rectangle 11"/>
            <p:cNvSpPr>
              <a:spLocks noChangeArrowheads="1"/>
            </p:cNvSpPr>
            <p:nvPr/>
          </p:nvSpPr>
          <p:spPr bwMode="auto">
            <a:xfrm>
              <a:off x="1170104" y="2106478"/>
              <a:ext cx="330288" cy="3379922"/>
            </a:xfrm>
            <a:prstGeom prst="rect">
              <a:avLst/>
            </a:prstGeom>
            <a:solidFill>
              <a:schemeClr val="accent1">
                <a:alpha val="80000"/>
              </a:schemeClr>
            </a:solidFill>
            <a:ln w="9525">
              <a:noFill/>
              <a:miter lim="800000"/>
              <a:headEnd/>
              <a:tailEnd/>
            </a:ln>
          </p:spPr>
          <p:txBody>
            <a:bodyPr wrap="none" lIns="69056" tIns="34529" rIns="69056" bIns="34529" anchor="ctr"/>
            <a:lstStyle/>
            <a:p>
              <a:endParaRPr lang="en-US" sz="1350"/>
            </a:p>
          </p:txBody>
        </p:sp>
        <p:sp>
          <p:nvSpPr>
            <p:cNvPr id="32" name="Rectangle 11"/>
            <p:cNvSpPr>
              <a:spLocks noChangeArrowheads="1"/>
            </p:cNvSpPr>
            <p:nvPr/>
          </p:nvSpPr>
          <p:spPr bwMode="auto">
            <a:xfrm>
              <a:off x="1500392" y="2106478"/>
              <a:ext cx="957058" cy="3379922"/>
            </a:xfrm>
            <a:prstGeom prst="rect">
              <a:avLst/>
            </a:prstGeom>
            <a:solidFill>
              <a:srgbClr val="C00000">
                <a:alpha val="80000"/>
              </a:srgbClr>
            </a:solidFill>
            <a:ln w="9525">
              <a:noFill/>
              <a:miter lim="800000"/>
              <a:headEnd/>
              <a:tailEnd/>
            </a:ln>
          </p:spPr>
          <p:txBody>
            <a:bodyPr wrap="none" lIns="69056" tIns="34529" rIns="69056" bIns="34529" anchor="ctr"/>
            <a:lstStyle/>
            <a:p>
              <a:endParaRPr lang="en-US" sz="1350"/>
            </a:p>
          </p:txBody>
        </p:sp>
        <p:sp>
          <p:nvSpPr>
            <p:cNvPr id="33" name="Rectangle 11"/>
            <p:cNvSpPr>
              <a:spLocks noChangeArrowheads="1"/>
            </p:cNvSpPr>
            <p:nvPr/>
          </p:nvSpPr>
          <p:spPr bwMode="auto">
            <a:xfrm>
              <a:off x="2457450" y="2106478"/>
              <a:ext cx="914400" cy="3379922"/>
            </a:xfrm>
            <a:prstGeom prst="rect">
              <a:avLst/>
            </a:prstGeom>
            <a:solidFill>
              <a:schemeClr val="accent1">
                <a:alpha val="80000"/>
              </a:schemeClr>
            </a:solidFill>
            <a:ln w="9525">
              <a:noFill/>
              <a:miter lim="800000"/>
              <a:headEnd/>
              <a:tailEnd/>
            </a:ln>
          </p:spPr>
          <p:txBody>
            <a:bodyPr wrap="none" lIns="69056" tIns="34529" rIns="69056" bIns="34529" anchor="ctr"/>
            <a:lstStyle/>
            <a:p>
              <a:endParaRPr lang="en-US" sz="1350"/>
            </a:p>
          </p:txBody>
        </p:sp>
        <p:sp>
          <p:nvSpPr>
            <p:cNvPr id="34" name="Rectangle 11"/>
            <p:cNvSpPr>
              <a:spLocks noChangeArrowheads="1"/>
            </p:cNvSpPr>
            <p:nvPr/>
          </p:nvSpPr>
          <p:spPr bwMode="auto">
            <a:xfrm>
              <a:off x="3371849" y="2106478"/>
              <a:ext cx="928483" cy="3379922"/>
            </a:xfrm>
            <a:prstGeom prst="rect">
              <a:avLst/>
            </a:prstGeom>
            <a:solidFill>
              <a:srgbClr val="C00000">
                <a:alpha val="80000"/>
              </a:srgbClr>
            </a:solidFill>
            <a:ln w="9525">
              <a:noFill/>
              <a:miter lim="800000"/>
              <a:headEnd/>
              <a:tailEnd/>
            </a:ln>
          </p:spPr>
          <p:txBody>
            <a:bodyPr wrap="none" lIns="69056" tIns="34529" rIns="69056" bIns="34529" anchor="ctr"/>
            <a:lstStyle/>
            <a:p>
              <a:endParaRPr lang="en-US" sz="1350"/>
            </a:p>
          </p:txBody>
        </p:sp>
        <p:sp>
          <p:nvSpPr>
            <p:cNvPr id="35" name="Rectangle 11"/>
            <p:cNvSpPr>
              <a:spLocks noChangeArrowheads="1"/>
            </p:cNvSpPr>
            <p:nvPr/>
          </p:nvSpPr>
          <p:spPr bwMode="auto">
            <a:xfrm>
              <a:off x="4300332" y="2106478"/>
              <a:ext cx="452643" cy="3379922"/>
            </a:xfrm>
            <a:prstGeom prst="rect">
              <a:avLst/>
            </a:prstGeom>
            <a:solidFill>
              <a:schemeClr val="accent1">
                <a:alpha val="80000"/>
              </a:schemeClr>
            </a:solidFill>
            <a:ln w="9525">
              <a:noFill/>
              <a:miter lim="800000"/>
              <a:headEnd/>
              <a:tailEnd/>
            </a:ln>
          </p:spPr>
          <p:txBody>
            <a:bodyPr wrap="none" lIns="69056" tIns="34529" rIns="69056" bIns="34529" anchor="ctr"/>
            <a:lstStyle/>
            <a:p>
              <a:endParaRPr lang="en-US" sz="1350"/>
            </a:p>
          </p:txBody>
        </p:sp>
        <p:sp>
          <p:nvSpPr>
            <p:cNvPr id="36" name="Rectangle 11"/>
            <p:cNvSpPr>
              <a:spLocks noChangeArrowheads="1"/>
            </p:cNvSpPr>
            <p:nvPr/>
          </p:nvSpPr>
          <p:spPr bwMode="auto">
            <a:xfrm>
              <a:off x="4752973" y="2106478"/>
              <a:ext cx="1310067" cy="3379922"/>
            </a:xfrm>
            <a:prstGeom prst="rect">
              <a:avLst/>
            </a:prstGeom>
            <a:solidFill>
              <a:srgbClr val="C00000">
                <a:alpha val="80000"/>
              </a:srgbClr>
            </a:solidFill>
            <a:ln w="9525">
              <a:noFill/>
              <a:miter lim="800000"/>
              <a:headEnd/>
              <a:tailEnd/>
            </a:ln>
          </p:spPr>
          <p:txBody>
            <a:bodyPr wrap="none" lIns="69056" tIns="34529" rIns="69056" bIns="34529" anchor="ctr"/>
            <a:lstStyle/>
            <a:p>
              <a:endParaRPr lang="en-US" sz="1350"/>
            </a:p>
          </p:txBody>
        </p:sp>
        <p:sp>
          <p:nvSpPr>
            <p:cNvPr id="37" name="Rectangle 11"/>
            <p:cNvSpPr>
              <a:spLocks noChangeArrowheads="1"/>
            </p:cNvSpPr>
            <p:nvPr/>
          </p:nvSpPr>
          <p:spPr bwMode="auto">
            <a:xfrm>
              <a:off x="6063040" y="2106478"/>
              <a:ext cx="909433" cy="3379922"/>
            </a:xfrm>
            <a:prstGeom prst="rect">
              <a:avLst/>
            </a:prstGeom>
            <a:solidFill>
              <a:schemeClr val="accent1">
                <a:alpha val="80000"/>
              </a:schemeClr>
            </a:solidFill>
            <a:ln w="9525">
              <a:noFill/>
              <a:miter lim="800000"/>
              <a:headEnd/>
              <a:tailEnd/>
            </a:ln>
          </p:spPr>
          <p:txBody>
            <a:bodyPr wrap="none" lIns="69056" tIns="34529" rIns="69056" bIns="34529" anchor="ctr"/>
            <a:lstStyle/>
            <a:p>
              <a:endParaRPr lang="en-US" sz="1350"/>
            </a:p>
          </p:txBody>
        </p:sp>
        <p:sp>
          <p:nvSpPr>
            <p:cNvPr id="38" name="Rectangle 11"/>
            <p:cNvSpPr>
              <a:spLocks noChangeArrowheads="1"/>
            </p:cNvSpPr>
            <p:nvPr/>
          </p:nvSpPr>
          <p:spPr bwMode="auto">
            <a:xfrm>
              <a:off x="6972473" y="2106478"/>
              <a:ext cx="997071" cy="3379922"/>
            </a:xfrm>
            <a:prstGeom prst="rect">
              <a:avLst/>
            </a:prstGeom>
            <a:solidFill>
              <a:srgbClr val="C00000">
                <a:alpha val="80000"/>
              </a:srgbClr>
            </a:solidFill>
            <a:ln w="9525">
              <a:noFill/>
              <a:miter lim="800000"/>
              <a:headEnd/>
              <a:tailEnd/>
            </a:ln>
          </p:spPr>
          <p:txBody>
            <a:bodyPr wrap="none" lIns="69056" tIns="34529" rIns="69056" bIns="34529" anchor="ctr"/>
            <a:lstStyle/>
            <a:p>
              <a:endParaRPr lang="en-US" sz="1350"/>
            </a:p>
          </p:txBody>
        </p:sp>
        <p:sp>
          <p:nvSpPr>
            <p:cNvPr id="39" name="Rectangle 11"/>
            <p:cNvSpPr>
              <a:spLocks noChangeArrowheads="1"/>
            </p:cNvSpPr>
            <p:nvPr/>
          </p:nvSpPr>
          <p:spPr bwMode="auto">
            <a:xfrm>
              <a:off x="7969544" y="2106478"/>
              <a:ext cx="709925" cy="3379922"/>
            </a:xfrm>
            <a:prstGeom prst="rect">
              <a:avLst/>
            </a:prstGeom>
            <a:solidFill>
              <a:schemeClr val="accent1">
                <a:alpha val="80000"/>
              </a:schemeClr>
            </a:solidFill>
            <a:ln w="9525">
              <a:noFill/>
              <a:miter lim="800000"/>
              <a:headEnd/>
              <a:tailEnd/>
            </a:ln>
          </p:spPr>
          <p:txBody>
            <a:bodyPr wrap="none" lIns="69056" tIns="34529" rIns="69056" bIns="34529" anchor="ctr"/>
            <a:lstStyle/>
            <a:p>
              <a:endParaRPr lang="en-US" sz="1350"/>
            </a:p>
          </p:txBody>
        </p:sp>
      </p:grpSp>
      <p:graphicFrame>
        <p:nvGraphicFramePr>
          <p:cNvPr id="31" name="Object 2"/>
          <p:cNvGraphicFramePr>
            <a:graphicFrameLocks noGrp="1" noChangeAspect="1"/>
          </p:cNvGraphicFramePr>
          <p:nvPr>
            <p:ph idx="1"/>
            <p:extLst>
              <p:ext uri="{D42A27DB-BD31-4B8C-83A1-F6EECF244321}">
                <p14:modId xmlns:p14="http://schemas.microsoft.com/office/powerpoint/2010/main" val="1080133954"/>
              </p:ext>
            </p:extLst>
          </p:nvPr>
        </p:nvGraphicFramePr>
        <p:xfrm>
          <a:off x="1410891" y="1413273"/>
          <a:ext cx="6343650" cy="3030140"/>
        </p:xfrm>
        <a:graphic>
          <a:graphicData uri="http://schemas.openxmlformats.org/drawingml/2006/chart">
            <c:chart xmlns:c="http://schemas.openxmlformats.org/drawingml/2006/chart" xmlns:r="http://schemas.openxmlformats.org/officeDocument/2006/relationships" r:id="rId4"/>
          </a:graphicData>
        </a:graphic>
      </p:graphicFrame>
      <p:sp>
        <p:nvSpPr>
          <p:cNvPr id="7046148" name="Rectangle 4"/>
          <p:cNvSpPr>
            <a:spLocks noChangeArrowheads="1"/>
          </p:cNvSpPr>
          <p:nvPr/>
        </p:nvSpPr>
        <p:spPr bwMode="auto">
          <a:xfrm>
            <a:off x="2345635" y="4411703"/>
            <a:ext cx="5156405" cy="277482"/>
          </a:xfrm>
          <a:prstGeom prst="rect">
            <a:avLst/>
          </a:prstGeom>
          <a:noFill/>
          <a:ln w="9525">
            <a:noFill/>
            <a:miter lim="800000"/>
            <a:headEnd/>
            <a:tailEnd/>
          </a:ln>
        </p:spPr>
        <p:txBody>
          <a:bodyPr wrap="square" lIns="69056" tIns="34529" rIns="69056" bIns="34529">
            <a:spAutoFit/>
          </a:bodyPr>
          <a:lstStyle/>
          <a:p>
            <a:pPr>
              <a:spcBef>
                <a:spcPct val="0"/>
              </a:spcBef>
              <a:buClrTx/>
              <a:buFontTx/>
              <a:buNone/>
            </a:pPr>
            <a:r>
              <a:rPr lang="en-US" sz="1350" b="1" dirty="0">
                <a:solidFill>
                  <a:schemeClr val="accent1"/>
                </a:solidFill>
                <a:latin typeface="Arial" charset="0"/>
              </a:rPr>
              <a:t>BLUE</a:t>
            </a:r>
            <a:r>
              <a:rPr lang="en-US" sz="1050" b="1" dirty="0">
                <a:latin typeface="Arial" charset="0"/>
              </a:rPr>
              <a:t> = </a:t>
            </a:r>
            <a:r>
              <a:rPr lang="en-US" sz="1350" b="1" dirty="0">
                <a:latin typeface="Arial" charset="0"/>
              </a:rPr>
              <a:t>Democratic President</a:t>
            </a:r>
            <a:r>
              <a:rPr lang="en-US" sz="1050" b="1" dirty="0">
                <a:latin typeface="Arial" charset="0"/>
              </a:rPr>
              <a:t>        </a:t>
            </a:r>
            <a:r>
              <a:rPr lang="en-US" sz="1350" b="1" dirty="0">
                <a:solidFill>
                  <a:srgbClr val="C00000"/>
                </a:solidFill>
                <a:latin typeface="Arial" charset="0"/>
              </a:rPr>
              <a:t>RED</a:t>
            </a:r>
            <a:r>
              <a:rPr lang="en-US" sz="1050" b="1" dirty="0">
                <a:latin typeface="Arial" charset="0"/>
              </a:rPr>
              <a:t> = </a:t>
            </a:r>
            <a:r>
              <a:rPr lang="en-US" sz="1350" b="1" dirty="0">
                <a:latin typeface="Arial" charset="0"/>
              </a:rPr>
              <a:t>Republican President</a:t>
            </a:r>
          </a:p>
        </p:txBody>
      </p:sp>
      <p:sp>
        <p:nvSpPr>
          <p:cNvPr id="3" name="Title 2"/>
          <p:cNvSpPr>
            <a:spLocks noGrp="1"/>
          </p:cNvSpPr>
          <p:nvPr>
            <p:ph type="title"/>
          </p:nvPr>
        </p:nvSpPr>
        <p:spPr/>
        <p:txBody>
          <a:bodyPr/>
          <a:lstStyle/>
          <a:p>
            <a:r>
              <a:rPr lang="en-US" dirty="0"/>
              <a:t>P/C Insurance Industry ROE by Presidential Party Affiliation</a:t>
            </a:r>
          </a:p>
        </p:txBody>
      </p:sp>
      <p:sp>
        <p:nvSpPr>
          <p:cNvPr id="5" name="Text Placeholder 4"/>
          <p:cNvSpPr>
            <a:spLocks noGrp="1"/>
          </p:cNvSpPr>
          <p:nvPr>
            <p:ph type="body" sz="quarter" idx="15"/>
          </p:nvPr>
        </p:nvSpPr>
        <p:spPr/>
        <p:txBody>
          <a:bodyPr/>
          <a:lstStyle/>
          <a:p>
            <a:r>
              <a:rPr lang="en-US" dirty="0"/>
              <a:t>1950-2016*</a:t>
            </a:r>
          </a:p>
        </p:txBody>
      </p:sp>
      <p:sp>
        <p:nvSpPr>
          <p:cNvPr id="6" name="Text Placeholder 5"/>
          <p:cNvSpPr>
            <a:spLocks noGrp="1"/>
          </p:cNvSpPr>
          <p:nvPr>
            <p:ph type="body" sz="quarter" idx="16"/>
          </p:nvPr>
        </p:nvSpPr>
        <p:spPr/>
        <p:txBody>
          <a:bodyPr/>
          <a:lstStyle/>
          <a:p>
            <a:r>
              <a:rPr lang="en-US" dirty="0"/>
              <a:t>.</a:t>
            </a:r>
          </a:p>
          <a:p>
            <a:r>
              <a:rPr lang="en-US" dirty="0"/>
              <a:t>*2016 data is through Q3.  </a:t>
            </a:r>
          </a:p>
          <a:p>
            <a:r>
              <a:rPr lang="en-US" dirty="0"/>
              <a:t>Source: Insurance Information Institute</a:t>
            </a:r>
          </a:p>
        </p:txBody>
      </p:sp>
      <p:sp>
        <p:nvSpPr>
          <p:cNvPr id="16399" name="Text Box 16"/>
          <p:cNvSpPr txBox="1">
            <a:spLocks noChangeArrowheads="1"/>
          </p:cNvSpPr>
          <p:nvPr/>
        </p:nvSpPr>
        <p:spPr bwMode="auto">
          <a:xfrm rot="-5400000">
            <a:off x="1657050" y="1959146"/>
            <a:ext cx="993893"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Truman</a:t>
            </a:r>
          </a:p>
        </p:txBody>
      </p:sp>
      <p:sp>
        <p:nvSpPr>
          <p:cNvPr id="41" name="Text Box 16"/>
          <p:cNvSpPr txBox="1">
            <a:spLocks noChangeArrowheads="1"/>
          </p:cNvSpPr>
          <p:nvPr/>
        </p:nvSpPr>
        <p:spPr bwMode="auto">
          <a:xfrm rot="-5400000">
            <a:off x="2081229"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Eisenhower</a:t>
            </a:r>
          </a:p>
        </p:txBody>
      </p:sp>
      <p:sp>
        <p:nvSpPr>
          <p:cNvPr id="42" name="Text Box 16"/>
          <p:cNvSpPr txBox="1">
            <a:spLocks noChangeArrowheads="1"/>
          </p:cNvSpPr>
          <p:nvPr/>
        </p:nvSpPr>
        <p:spPr bwMode="auto">
          <a:xfrm rot="-5400000">
            <a:off x="2782699"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Kennedy/ Johnson</a:t>
            </a:r>
          </a:p>
        </p:txBody>
      </p:sp>
      <p:sp>
        <p:nvSpPr>
          <p:cNvPr id="43" name="Text Box 16"/>
          <p:cNvSpPr txBox="1">
            <a:spLocks noChangeArrowheads="1"/>
          </p:cNvSpPr>
          <p:nvPr/>
        </p:nvSpPr>
        <p:spPr bwMode="auto">
          <a:xfrm rot="-5400000">
            <a:off x="3499109"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Nixon/</a:t>
            </a:r>
            <a:br>
              <a:rPr lang="en-US" sz="1050" b="1" dirty="0">
                <a:solidFill>
                  <a:schemeClr val="bg1"/>
                </a:solidFill>
              </a:rPr>
            </a:br>
            <a:r>
              <a:rPr lang="en-US" sz="1050" b="1" dirty="0">
                <a:solidFill>
                  <a:schemeClr val="bg1"/>
                </a:solidFill>
              </a:rPr>
              <a:t>Ford</a:t>
            </a:r>
          </a:p>
        </p:txBody>
      </p:sp>
      <p:sp>
        <p:nvSpPr>
          <p:cNvPr id="44" name="Text Box 16"/>
          <p:cNvSpPr txBox="1">
            <a:spLocks noChangeArrowheads="1"/>
          </p:cNvSpPr>
          <p:nvPr/>
        </p:nvSpPr>
        <p:spPr bwMode="auto">
          <a:xfrm rot="-5400000">
            <a:off x="4007305"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Carter</a:t>
            </a:r>
          </a:p>
        </p:txBody>
      </p:sp>
      <p:sp>
        <p:nvSpPr>
          <p:cNvPr id="45" name="Text Box 16"/>
          <p:cNvSpPr txBox="1">
            <a:spLocks noChangeArrowheads="1"/>
          </p:cNvSpPr>
          <p:nvPr/>
        </p:nvSpPr>
        <p:spPr bwMode="auto">
          <a:xfrm rot="-5400000">
            <a:off x="4672459"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Reagan/</a:t>
            </a:r>
            <a:br>
              <a:rPr lang="en-US" sz="1050" b="1" dirty="0">
                <a:solidFill>
                  <a:schemeClr val="bg1"/>
                </a:solidFill>
              </a:rPr>
            </a:br>
            <a:r>
              <a:rPr lang="en-US" sz="1050" b="1" dirty="0">
                <a:solidFill>
                  <a:schemeClr val="bg1"/>
                </a:solidFill>
              </a:rPr>
              <a:t>Bush I</a:t>
            </a:r>
          </a:p>
        </p:txBody>
      </p:sp>
      <p:sp>
        <p:nvSpPr>
          <p:cNvPr id="46" name="Text Box 16"/>
          <p:cNvSpPr txBox="1">
            <a:spLocks noChangeArrowheads="1"/>
          </p:cNvSpPr>
          <p:nvPr/>
        </p:nvSpPr>
        <p:spPr bwMode="auto">
          <a:xfrm rot="-5400000">
            <a:off x="5503215"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Clinton</a:t>
            </a:r>
          </a:p>
        </p:txBody>
      </p:sp>
      <p:sp>
        <p:nvSpPr>
          <p:cNvPr id="47" name="Text Box 16"/>
          <p:cNvSpPr txBox="1">
            <a:spLocks noChangeArrowheads="1"/>
          </p:cNvSpPr>
          <p:nvPr/>
        </p:nvSpPr>
        <p:spPr bwMode="auto">
          <a:xfrm rot="-5400000">
            <a:off x="6217522"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Bush II</a:t>
            </a:r>
          </a:p>
        </p:txBody>
      </p:sp>
      <p:sp>
        <p:nvSpPr>
          <p:cNvPr id="48" name="Text Box 16"/>
          <p:cNvSpPr txBox="1">
            <a:spLocks noChangeArrowheads="1"/>
          </p:cNvSpPr>
          <p:nvPr/>
        </p:nvSpPr>
        <p:spPr bwMode="auto">
          <a:xfrm rot="-5400000">
            <a:off x="6859834" y="1988745"/>
            <a:ext cx="1053092" cy="231314"/>
          </a:xfrm>
          <a:prstGeom prst="rect">
            <a:avLst/>
          </a:prstGeom>
          <a:noFill/>
          <a:ln w="9525">
            <a:noFill/>
            <a:miter lim="800000"/>
            <a:headEnd/>
            <a:tailEnd/>
          </a:ln>
        </p:spPr>
        <p:txBody>
          <a:bodyPr wrap="square" lIns="69056" tIns="34529" rIns="69056" bIns="34529" anchor="ctr" anchorCtr="0">
            <a:noAutofit/>
          </a:bodyPr>
          <a:lstStyle/>
          <a:p>
            <a:pPr marL="257175" indent="-257175" algn="r">
              <a:buClr>
                <a:schemeClr val="tx1"/>
              </a:buClr>
            </a:pPr>
            <a:r>
              <a:rPr lang="en-US" sz="1050" b="1" dirty="0">
                <a:solidFill>
                  <a:schemeClr val="bg1"/>
                </a:solidFill>
              </a:rPr>
              <a:t>Obama</a:t>
            </a:r>
          </a:p>
        </p:txBody>
      </p:sp>
    </p:spTree>
    <p:custDataLst>
      <p:tags r:id="rId1"/>
    </p:custDataLst>
    <p:extLst>
      <p:ext uri="{BB962C8B-B14F-4D97-AF65-F5344CB8AC3E}">
        <p14:creationId xmlns:p14="http://schemas.microsoft.com/office/powerpoint/2010/main" val="105997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46148"/>
                                        </p:tgtEl>
                                        <p:attrNameLst>
                                          <p:attrName>style.visibility</p:attrName>
                                        </p:attrNameLst>
                                      </p:cBhvr>
                                      <p:to>
                                        <p:strVal val="visible"/>
                                      </p:to>
                                    </p:set>
                                    <p:anim calcmode="lin" valueType="num">
                                      <p:cBhvr additive="base">
                                        <p:cTn id="7" dur="500" fill="hold"/>
                                        <p:tgtEl>
                                          <p:spTgt spid="7046148"/>
                                        </p:tgtEl>
                                        <p:attrNameLst>
                                          <p:attrName>ppt_x</p:attrName>
                                        </p:attrNameLst>
                                      </p:cBhvr>
                                      <p:tavLst>
                                        <p:tav tm="0">
                                          <p:val>
                                            <p:strVal val="1+#ppt_w/2"/>
                                          </p:val>
                                        </p:tav>
                                        <p:tav tm="100000">
                                          <p:val>
                                            <p:strVal val="#ppt_x"/>
                                          </p:val>
                                        </p:tav>
                                      </p:tavLst>
                                    </p:anim>
                                    <p:anim calcmode="lin" valueType="num">
                                      <p:cBhvr additive="base">
                                        <p:cTn id="8"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614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6" name="Rectangle 2"/>
          <p:cNvSpPr>
            <a:spLocks noGrp="1" noChangeArrowheads="1"/>
          </p:cNvSpPr>
          <p:nvPr>
            <p:ph type="title"/>
          </p:nvPr>
        </p:nvSpPr>
        <p:spPr/>
        <p:txBody>
          <a:bodyPr/>
          <a:lstStyle/>
          <a:p>
            <a:r>
              <a:rPr lang="en-US" altLang="en-US" dirty="0"/>
              <a:t>But State Politics Drives Insurance</a:t>
            </a:r>
          </a:p>
        </p:txBody>
      </p:sp>
      <p:sp>
        <p:nvSpPr>
          <p:cNvPr id="8" name="Text Placeholder 7"/>
          <p:cNvSpPr>
            <a:spLocks noGrp="1"/>
          </p:cNvSpPr>
          <p:nvPr>
            <p:ph type="body" sz="quarter" idx="15"/>
          </p:nvPr>
        </p:nvSpPr>
        <p:spPr>
          <a:xfrm>
            <a:off x="1410464" y="851929"/>
            <a:ext cx="6340507" cy="297710"/>
          </a:xfrm>
        </p:spPr>
        <p:txBody>
          <a:bodyPr/>
          <a:lstStyle/>
          <a:p>
            <a:r>
              <a:rPr lang="en-US" dirty="0"/>
              <a:t>And Every State is Different</a:t>
            </a:r>
          </a:p>
        </p:txBody>
      </p:sp>
      <p:sp>
        <p:nvSpPr>
          <p:cNvPr id="2" name="Text Placeholder 1"/>
          <p:cNvSpPr>
            <a:spLocks noGrp="1"/>
          </p:cNvSpPr>
          <p:nvPr>
            <p:ph type="body" sz="quarter" idx="16"/>
          </p:nvPr>
        </p:nvSpPr>
        <p:spPr/>
        <p:txBody>
          <a:bodyPr/>
          <a:lstStyle/>
          <a:p>
            <a:r>
              <a:rPr lang="en-US" dirty="0"/>
              <a:t>Source: R Street Insurance Regulation Report Card, December 2016</a:t>
            </a:r>
          </a:p>
          <a:p>
            <a:endParaRPr lang="en-US" dirty="0"/>
          </a:p>
        </p:txBody>
      </p:sp>
      <p:grpSp>
        <p:nvGrpSpPr>
          <p:cNvPr id="198" name="Group 63"/>
          <p:cNvGrpSpPr>
            <a:grpSpLocks/>
          </p:cNvGrpSpPr>
          <p:nvPr/>
        </p:nvGrpSpPr>
        <p:grpSpPr bwMode="auto">
          <a:xfrm>
            <a:off x="2756589" y="3873829"/>
            <a:ext cx="824427" cy="556106"/>
            <a:chOff x="4817" y="3316"/>
            <a:chExt cx="1149" cy="776"/>
          </a:xfrm>
          <a:solidFill>
            <a:schemeClr val="accent3"/>
          </a:solidFill>
        </p:grpSpPr>
        <p:sp>
          <p:nvSpPr>
            <p:cNvPr id="199" name="Freeform 64"/>
            <p:cNvSpPr>
              <a:spLocks/>
            </p:cNvSpPr>
            <p:nvPr/>
          </p:nvSpPr>
          <p:spPr bwMode="auto">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0" name="Freeform 65"/>
            <p:cNvSpPr>
              <a:spLocks/>
            </p:cNvSpPr>
            <p:nvPr/>
          </p:nvSpPr>
          <p:spPr bwMode="auto">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1" name="Freeform 66"/>
            <p:cNvSpPr>
              <a:spLocks/>
            </p:cNvSpPr>
            <p:nvPr/>
          </p:nvSpPr>
          <p:spPr bwMode="auto">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2" name="Freeform 67"/>
            <p:cNvSpPr>
              <a:spLocks/>
            </p:cNvSpPr>
            <p:nvPr/>
          </p:nvSpPr>
          <p:spPr bwMode="auto">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3" name="Freeform 68"/>
            <p:cNvSpPr>
              <a:spLocks/>
            </p:cNvSpPr>
            <p:nvPr/>
          </p:nvSpPr>
          <p:spPr bwMode="auto">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5" name="Freeform 69"/>
            <p:cNvSpPr>
              <a:spLocks/>
            </p:cNvSpPr>
            <p:nvPr/>
          </p:nvSpPr>
          <p:spPr bwMode="auto">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6" name="Freeform 70"/>
            <p:cNvSpPr>
              <a:spLocks/>
            </p:cNvSpPr>
            <p:nvPr/>
          </p:nvSpPr>
          <p:spPr bwMode="auto">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07" name="Freeform 71"/>
            <p:cNvSpPr>
              <a:spLocks/>
            </p:cNvSpPr>
            <p:nvPr/>
          </p:nvSpPr>
          <p:spPr bwMode="auto">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grpSp>
      <p:grpSp>
        <p:nvGrpSpPr>
          <p:cNvPr id="17" name="Group 16"/>
          <p:cNvGrpSpPr/>
          <p:nvPr/>
        </p:nvGrpSpPr>
        <p:grpSpPr>
          <a:xfrm>
            <a:off x="1917292" y="1128770"/>
            <a:ext cx="5309421" cy="3282416"/>
            <a:chOff x="1822057" y="1505027"/>
            <a:chExt cx="7079228" cy="4376554"/>
          </a:xfrm>
        </p:grpSpPr>
        <p:sp>
          <p:nvSpPr>
            <p:cNvPr id="208" name="Freeform 78"/>
            <p:cNvSpPr>
              <a:spLocks/>
            </p:cNvSpPr>
            <p:nvPr/>
          </p:nvSpPr>
          <p:spPr bwMode="auto">
            <a:xfrm>
              <a:off x="2155720" y="1505027"/>
              <a:ext cx="906453" cy="659913"/>
            </a:xfrm>
            <a:custGeom>
              <a:avLst/>
              <a:gdLst>
                <a:gd name="T0" fmla="*/ 8855 w 526"/>
                <a:gd name="T1" fmla="*/ 341445 h 384"/>
                <a:gd name="T2" fmla="*/ 0 w 526"/>
                <a:gd name="T3" fmla="*/ 341445 h 384"/>
                <a:gd name="T4" fmla="*/ 5903 w 526"/>
                <a:gd name="T5" fmla="*/ 317897 h 384"/>
                <a:gd name="T6" fmla="*/ 8855 w 526"/>
                <a:gd name="T7" fmla="*/ 303179 h 384"/>
                <a:gd name="T8" fmla="*/ 11807 w 526"/>
                <a:gd name="T9" fmla="*/ 297292 h 384"/>
                <a:gd name="T10" fmla="*/ 17710 w 526"/>
                <a:gd name="T11" fmla="*/ 309066 h 384"/>
                <a:gd name="T12" fmla="*/ 14758 w 526"/>
                <a:gd name="T13" fmla="*/ 317897 h 384"/>
                <a:gd name="T14" fmla="*/ 29517 w 526"/>
                <a:gd name="T15" fmla="*/ 309066 h 384"/>
                <a:gd name="T16" fmla="*/ 26565 w 526"/>
                <a:gd name="T17" fmla="*/ 297292 h 384"/>
                <a:gd name="T18" fmla="*/ 29517 w 526"/>
                <a:gd name="T19" fmla="*/ 282575 h 384"/>
                <a:gd name="T20" fmla="*/ 20662 w 526"/>
                <a:gd name="T21" fmla="*/ 259027 h 384"/>
                <a:gd name="T22" fmla="*/ 29517 w 526"/>
                <a:gd name="T23" fmla="*/ 259027 h 384"/>
                <a:gd name="T24" fmla="*/ 47227 w 526"/>
                <a:gd name="T25" fmla="*/ 250197 h 384"/>
                <a:gd name="T26" fmla="*/ 35420 w 526"/>
                <a:gd name="T27" fmla="*/ 238423 h 384"/>
                <a:gd name="T28" fmla="*/ 23613 w 526"/>
                <a:gd name="T29" fmla="*/ 244310 h 384"/>
                <a:gd name="T30" fmla="*/ 23613 w 526"/>
                <a:gd name="T31" fmla="*/ 217818 h 384"/>
                <a:gd name="T32" fmla="*/ 26565 w 526"/>
                <a:gd name="T33" fmla="*/ 185440 h 384"/>
                <a:gd name="T34" fmla="*/ 26565 w 526"/>
                <a:gd name="T35" fmla="*/ 144231 h 384"/>
                <a:gd name="T36" fmla="*/ 17710 w 526"/>
                <a:gd name="T37" fmla="*/ 91248 h 384"/>
                <a:gd name="T38" fmla="*/ 20662 w 526"/>
                <a:gd name="T39" fmla="*/ 50039 h 384"/>
                <a:gd name="T40" fmla="*/ 100357 w 526"/>
                <a:gd name="T41" fmla="*/ 79474 h 384"/>
                <a:gd name="T42" fmla="*/ 165293 w 526"/>
                <a:gd name="T43" fmla="*/ 108909 h 384"/>
                <a:gd name="T44" fmla="*/ 197762 w 526"/>
                <a:gd name="T45" fmla="*/ 120683 h 384"/>
                <a:gd name="T46" fmla="*/ 209568 w 526"/>
                <a:gd name="T47" fmla="*/ 129514 h 384"/>
                <a:gd name="T48" fmla="*/ 209568 w 526"/>
                <a:gd name="T49" fmla="*/ 173666 h 384"/>
                <a:gd name="T50" fmla="*/ 191858 w 526"/>
                <a:gd name="T51" fmla="*/ 197214 h 384"/>
                <a:gd name="T52" fmla="*/ 194810 w 526"/>
                <a:gd name="T53" fmla="*/ 217818 h 384"/>
                <a:gd name="T54" fmla="*/ 191858 w 526"/>
                <a:gd name="T55" fmla="*/ 229592 h 384"/>
                <a:gd name="T56" fmla="*/ 197762 w 526"/>
                <a:gd name="T57" fmla="*/ 244310 h 384"/>
                <a:gd name="T58" fmla="*/ 218423 w 526"/>
                <a:gd name="T59" fmla="*/ 203101 h 384"/>
                <a:gd name="T60" fmla="*/ 233182 w 526"/>
                <a:gd name="T61" fmla="*/ 182496 h 384"/>
                <a:gd name="T62" fmla="*/ 250892 w 526"/>
                <a:gd name="T63" fmla="*/ 156005 h 384"/>
                <a:gd name="T64" fmla="*/ 227278 w 526"/>
                <a:gd name="T65" fmla="*/ 85361 h 384"/>
                <a:gd name="T66" fmla="*/ 233182 w 526"/>
                <a:gd name="T67" fmla="*/ 76531 h 384"/>
                <a:gd name="T68" fmla="*/ 250892 w 526"/>
                <a:gd name="T69" fmla="*/ 61813 h 384"/>
                <a:gd name="T70" fmla="*/ 236133 w 526"/>
                <a:gd name="T71" fmla="*/ 38265 h 384"/>
                <a:gd name="T72" fmla="*/ 233182 w 526"/>
                <a:gd name="T73" fmla="*/ 0 h 384"/>
                <a:gd name="T74" fmla="*/ 534251 w 526"/>
                <a:gd name="T75" fmla="*/ 79474 h 384"/>
                <a:gd name="T76" fmla="*/ 776288 w 526"/>
                <a:gd name="T77" fmla="*/ 135401 h 384"/>
                <a:gd name="T78" fmla="*/ 693641 w 526"/>
                <a:gd name="T79" fmla="*/ 503337 h 384"/>
                <a:gd name="T80" fmla="*/ 687738 w 526"/>
                <a:gd name="T81" fmla="*/ 515111 h 384"/>
                <a:gd name="T82" fmla="*/ 693641 w 526"/>
                <a:gd name="T83" fmla="*/ 526885 h 384"/>
                <a:gd name="T84" fmla="*/ 696593 w 526"/>
                <a:gd name="T85" fmla="*/ 538659 h 384"/>
                <a:gd name="T86" fmla="*/ 687738 w 526"/>
                <a:gd name="T87" fmla="*/ 547489 h 384"/>
                <a:gd name="T88" fmla="*/ 690690 w 526"/>
                <a:gd name="T89" fmla="*/ 565150 h 384"/>
                <a:gd name="T90" fmla="*/ 469315 w 526"/>
                <a:gd name="T91" fmla="*/ 520998 h 384"/>
                <a:gd name="T92" fmla="*/ 448653 w 526"/>
                <a:gd name="T93" fmla="*/ 518054 h 384"/>
                <a:gd name="T94" fmla="*/ 427991 w 526"/>
                <a:gd name="T95" fmla="*/ 515111 h 384"/>
                <a:gd name="T96" fmla="*/ 407330 w 526"/>
                <a:gd name="T97" fmla="*/ 518054 h 384"/>
                <a:gd name="T98" fmla="*/ 377813 w 526"/>
                <a:gd name="T99" fmla="*/ 515111 h 384"/>
                <a:gd name="T100" fmla="*/ 351248 w 526"/>
                <a:gd name="T101" fmla="*/ 523941 h 384"/>
                <a:gd name="T102" fmla="*/ 321732 w 526"/>
                <a:gd name="T103" fmla="*/ 518054 h 384"/>
                <a:gd name="T104" fmla="*/ 259747 w 526"/>
                <a:gd name="T105" fmla="*/ 518054 h 384"/>
                <a:gd name="T106" fmla="*/ 212520 w 526"/>
                <a:gd name="T107" fmla="*/ 491563 h 384"/>
                <a:gd name="T108" fmla="*/ 168245 w 526"/>
                <a:gd name="T109" fmla="*/ 491563 h 384"/>
                <a:gd name="T110" fmla="*/ 103308 w 526"/>
                <a:gd name="T111" fmla="*/ 476845 h 384"/>
                <a:gd name="T112" fmla="*/ 100357 w 526"/>
                <a:gd name="T113" fmla="*/ 426806 h 384"/>
                <a:gd name="T114" fmla="*/ 97405 w 526"/>
                <a:gd name="T115" fmla="*/ 397371 h 384"/>
                <a:gd name="T116" fmla="*/ 59033 w 526"/>
                <a:gd name="T117" fmla="*/ 379710 h 384"/>
                <a:gd name="T118" fmla="*/ 50178 w 526"/>
                <a:gd name="T119" fmla="*/ 36499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09" name="Freeform 79"/>
            <p:cNvSpPr>
              <a:spLocks/>
            </p:cNvSpPr>
            <p:nvPr/>
          </p:nvSpPr>
          <p:spPr bwMode="auto">
            <a:xfrm>
              <a:off x="1912888" y="1922107"/>
              <a:ext cx="1088113" cy="906452"/>
            </a:xfrm>
            <a:custGeom>
              <a:avLst/>
              <a:gdLst>
                <a:gd name="T0" fmla="*/ 8819 w 634"/>
                <a:gd name="T1" fmla="*/ 576335 h 528"/>
                <a:gd name="T2" fmla="*/ 5879 w 634"/>
                <a:gd name="T3" fmla="*/ 532228 h 528"/>
                <a:gd name="T4" fmla="*/ 14698 w 634"/>
                <a:gd name="T5" fmla="*/ 496942 h 528"/>
                <a:gd name="T6" fmla="*/ 17638 w 634"/>
                <a:gd name="T7" fmla="*/ 441073 h 528"/>
                <a:gd name="T8" fmla="*/ 32336 w 634"/>
                <a:gd name="T9" fmla="*/ 429311 h 528"/>
                <a:gd name="T10" fmla="*/ 44094 w 634"/>
                <a:gd name="T11" fmla="*/ 408727 h 528"/>
                <a:gd name="T12" fmla="*/ 49974 w 634"/>
                <a:gd name="T13" fmla="*/ 385204 h 528"/>
                <a:gd name="T14" fmla="*/ 91129 w 634"/>
                <a:gd name="T15" fmla="*/ 323453 h 528"/>
                <a:gd name="T16" fmla="*/ 144042 w 634"/>
                <a:gd name="T17" fmla="*/ 197012 h 528"/>
                <a:gd name="T18" fmla="*/ 179317 w 634"/>
                <a:gd name="T19" fmla="*/ 111738 h 528"/>
                <a:gd name="T20" fmla="*/ 208714 w 634"/>
                <a:gd name="T21" fmla="*/ 29405 h 528"/>
                <a:gd name="T22" fmla="*/ 211653 w 634"/>
                <a:gd name="T23" fmla="*/ 2940 h 528"/>
                <a:gd name="T24" fmla="*/ 232231 w 634"/>
                <a:gd name="T25" fmla="*/ 2940 h 528"/>
                <a:gd name="T26" fmla="*/ 258688 w 634"/>
                <a:gd name="T27" fmla="*/ 8821 h 528"/>
                <a:gd name="T28" fmla="*/ 267506 w 634"/>
                <a:gd name="T29" fmla="*/ 23524 h 528"/>
                <a:gd name="T30" fmla="*/ 305722 w 634"/>
                <a:gd name="T31" fmla="*/ 41167 h 528"/>
                <a:gd name="T32" fmla="*/ 308661 w 634"/>
                <a:gd name="T33" fmla="*/ 70572 h 528"/>
                <a:gd name="T34" fmla="*/ 311601 w 634"/>
                <a:gd name="T35" fmla="*/ 120560 h 528"/>
                <a:gd name="T36" fmla="*/ 376273 w 634"/>
                <a:gd name="T37" fmla="*/ 135262 h 528"/>
                <a:gd name="T38" fmla="*/ 420367 w 634"/>
                <a:gd name="T39" fmla="*/ 135262 h 528"/>
                <a:gd name="T40" fmla="*/ 467401 w 634"/>
                <a:gd name="T41" fmla="*/ 161727 h 528"/>
                <a:gd name="T42" fmla="*/ 529134 w 634"/>
                <a:gd name="T43" fmla="*/ 161727 h 528"/>
                <a:gd name="T44" fmla="*/ 558530 w 634"/>
                <a:gd name="T45" fmla="*/ 167608 h 528"/>
                <a:gd name="T46" fmla="*/ 584987 w 634"/>
                <a:gd name="T47" fmla="*/ 158786 h 528"/>
                <a:gd name="T48" fmla="*/ 614383 w 634"/>
                <a:gd name="T49" fmla="*/ 161727 h 528"/>
                <a:gd name="T50" fmla="*/ 634960 w 634"/>
                <a:gd name="T51" fmla="*/ 158786 h 528"/>
                <a:gd name="T52" fmla="*/ 655538 w 634"/>
                <a:gd name="T53" fmla="*/ 161727 h 528"/>
                <a:gd name="T54" fmla="*/ 676115 w 634"/>
                <a:gd name="T55" fmla="*/ 164667 h 528"/>
                <a:gd name="T56" fmla="*/ 896587 w 634"/>
                <a:gd name="T57" fmla="*/ 208774 h 528"/>
                <a:gd name="T58" fmla="*/ 908346 w 634"/>
                <a:gd name="T59" fmla="*/ 235239 h 528"/>
                <a:gd name="T60" fmla="*/ 928923 w 634"/>
                <a:gd name="T61" fmla="*/ 247001 h 528"/>
                <a:gd name="T62" fmla="*/ 881889 w 634"/>
                <a:gd name="T63" fmla="*/ 344037 h 528"/>
                <a:gd name="T64" fmla="*/ 870131 w 634"/>
                <a:gd name="T65" fmla="*/ 361680 h 528"/>
                <a:gd name="T66" fmla="*/ 843674 w 634"/>
                <a:gd name="T67" fmla="*/ 382263 h 528"/>
                <a:gd name="T68" fmla="*/ 814278 w 634"/>
                <a:gd name="T69" fmla="*/ 438132 h 528"/>
                <a:gd name="T70" fmla="*/ 834855 w 634"/>
                <a:gd name="T71" fmla="*/ 455775 h 528"/>
                <a:gd name="T72" fmla="*/ 837795 w 634"/>
                <a:gd name="T73" fmla="*/ 476359 h 528"/>
                <a:gd name="T74" fmla="*/ 831916 w 634"/>
                <a:gd name="T75" fmla="*/ 482240 h 528"/>
                <a:gd name="T76" fmla="*/ 817217 w 634"/>
                <a:gd name="T77" fmla="*/ 517525 h 528"/>
                <a:gd name="T78" fmla="*/ 446824 w 634"/>
                <a:gd name="T79" fmla="*/ 70277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10" name="Freeform 80"/>
            <p:cNvSpPr>
              <a:spLocks/>
            </p:cNvSpPr>
            <p:nvPr/>
          </p:nvSpPr>
          <p:spPr bwMode="auto">
            <a:xfrm>
              <a:off x="1822057" y="2606117"/>
              <a:ext cx="1084407" cy="1849979"/>
            </a:xfrm>
            <a:custGeom>
              <a:avLst/>
              <a:gdLst>
                <a:gd name="T0" fmla="*/ 524782 w 630"/>
                <a:gd name="T1" fmla="*/ 1546042 h 1076"/>
                <a:gd name="T2" fmla="*/ 527731 w 630"/>
                <a:gd name="T3" fmla="*/ 1522483 h 1076"/>
                <a:gd name="T4" fmla="*/ 515938 w 630"/>
                <a:gd name="T5" fmla="*/ 1504814 h 1076"/>
                <a:gd name="T6" fmla="*/ 492352 w 630"/>
                <a:gd name="T7" fmla="*/ 1401745 h 1076"/>
                <a:gd name="T8" fmla="*/ 436336 w 630"/>
                <a:gd name="T9" fmla="*/ 1342848 h 1076"/>
                <a:gd name="T10" fmla="*/ 415698 w 630"/>
                <a:gd name="T11" fmla="*/ 1319289 h 1076"/>
                <a:gd name="T12" fmla="*/ 403906 w 630"/>
                <a:gd name="T13" fmla="*/ 1289841 h 1076"/>
                <a:gd name="T14" fmla="*/ 336097 w 630"/>
                <a:gd name="T15" fmla="*/ 1263337 h 1076"/>
                <a:gd name="T16" fmla="*/ 285977 w 630"/>
                <a:gd name="T17" fmla="*/ 1210330 h 1076"/>
                <a:gd name="T18" fmla="*/ 194582 w 630"/>
                <a:gd name="T19" fmla="*/ 1174992 h 1076"/>
                <a:gd name="T20" fmla="*/ 188686 w 630"/>
                <a:gd name="T21" fmla="*/ 1139654 h 1076"/>
                <a:gd name="T22" fmla="*/ 200479 w 630"/>
                <a:gd name="T23" fmla="*/ 1089592 h 1076"/>
                <a:gd name="T24" fmla="*/ 182789 w 630"/>
                <a:gd name="T25" fmla="*/ 1048364 h 1076"/>
                <a:gd name="T26" fmla="*/ 188686 w 630"/>
                <a:gd name="T27" fmla="*/ 1030695 h 1076"/>
                <a:gd name="T28" fmla="*/ 138566 w 630"/>
                <a:gd name="T29" fmla="*/ 939405 h 1076"/>
                <a:gd name="T30" fmla="*/ 103188 w 630"/>
                <a:gd name="T31" fmla="*/ 874618 h 1076"/>
                <a:gd name="T32" fmla="*/ 120877 w 630"/>
                <a:gd name="T33" fmla="*/ 830445 h 1076"/>
                <a:gd name="T34" fmla="*/ 126773 w 630"/>
                <a:gd name="T35" fmla="*/ 783328 h 1076"/>
                <a:gd name="T36" fmla="*/ 82550 w 630"/>
                <a:gd name="T37" fmla="*/ 739155 h 1076"/>
                <a:gd name="T38" fmla="*/ 85498 w 630"/>
                <a:gd name="T39" fmla="*/ 671424 h 1076"/>
                <a:gd name="T40" fmla="*/ 100239 w 630"/>
                <a:gd name="T41" fmla="*/ 644920 h 1076"/>
                <a:gd name="T42" fmla="*/ 106136 w 630"/>
                <a:gd name="T43" fmla="*/ 677314 h 1076"/>
                <a:gd name="T44" fmla="*/ 129721 w 630"/>
                <a:gd name="T45" fmla="*/ 671424 h 1076"/>
                <a:gd name="T46" fmla="*/ 120877 w 630"/>
                <a:gd name="T47" fmla="*/ 609582 h 1076"/>
                <a:gd name="T48" fmla="*/ 103188 w 630"/>
                <a:gd name="T49" fmla="*/ 627251 h 1076"/>
                <a:gd name="T50" fmla="*/ 67809 w 630"/>
                <a:gd name="T51" fmla="*/ 606637 h 1076"/>
                <a:gd name="T52" fmla="*/ 56016 w 630"/>
                <a:gd name="T53" fmla="*/ 583079 h 1076"/>
                <a:gd name="T54" fmla="*/ 26534 w 630"/>
                <a:gd name="T55" fmla="*/ 485899 h 1076"/>
                <a:gd name="T56" fmla="*/ 14741 w 630"/>
                <a:gd name="T57" fmla="*/ 412278 h 1076"/>
                <a:gd name="T58" fmla="*/ 32430 w 630"/>
                <a:gd name="T59" fmla="*/ 353381 h 1076"/>
                <a:gd name="T60" fmla="*/ 17689 w 630"/>
                <a:gd name="T61" fmla="*/ 282705 h 1076"/>
                <a:gd name="T62" fmla="*/ 5896 w 630"/>
                <a:gd name="T63" fmla="*/ 259146 h 1076"/>
                <a:gd name="T64" fmla="*/ 2948 w 630"/>
                <a:gd name="T65" fmla="*/ 220863 h 1076"/>
                <a:gd name="T66" fmla="*/ 58964 w 630"/>
                <a:gd name="T67" fmla="*/ 138408 h 1076"/>
                <a:gd name="T68" fmla="*/ 70757 w 630"/>
                <a:gd name="T69" fmla="*/ 103069 h 1076"/>
                <a:gd name="T70" fmla="*/ 73705 w 630"/>
                <a:gd name="T71" fmla="*/ 26504 h 1076"/>
                <a:gd name="T72" fmla="*/ 524782 w 630"/>
                <a:gd name="T73" fmla="*/ 117794 h 1076"/>
                <a:gd name="T74" fmla="*/ 893309 w 630"/>
                <a:gd name="T75" fmla="*/ 1275117 h 1076"/>
                <a:gd name="T76" fmla="*/ 902154 w 630"/>
                <a:gd name="T77" fmla="*/ 1307510 h 1076"/>
                <a:gd name="T78" fmla="*/ 910999 w 630"/>
                <a:gd name="T79" fmla="*/ 1348738 h 1076"/>
                <a:gd name="T80" fmla="*/ 928688 w 630"/>
                <a:gd name="T81" fmla="*/ 1375241 h 1076"/>
                <a:gd name="T82" fmla="*/ 908050 w 630"/>
                <a:gd name="T83" fmla="*/ 1389965 h 1076"/>
                <a:gd name="T84" fmla="*/ 866775 w 630"/>
                <a:gd name="T85" fmla="*/ 1451807 h 1076"/>
                <a:gd name="T86" fmla="*/ 831397 w 630"/>
                <a:gd name="T87" fmla="*/ 1490090 h 1076"/>
                <a:gd name="T88" fmla="*/ 828449 w 630"/>
                <a:gd name="T89" fmla="*/ 1528373 h 1076"/>
                <a:gd name="T90" fmla="*/ 852034 w 630"/>
                <a:gd name="T91" fmla="*/ 1557821 h 1076"/>
                <a:gd name="T92" fmla="*/ 834345 w 630"/>
                <a:gd name="T93" fmla="*/ 1584325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11" name="Freeform 81"/>
            <p:cNvSpPr>
              <a:spLocks/>
            </p:cNvSpPr>
            <p:nvPr/>
          </p:nvSpPr>
          <p:spPr bwMode="auto">
            <a:xfrm>
              <a:off x="2798950" y="1660737"/>
              <a:ext cx="808207" cy="1316117"/>
            </a:xfrm>
            <a:custGeom>
              <a:avLst/>
              <a:gdLst>
                <a:gd name="T0" fmla="*/ 58906 w 470"/>
                <a:gd name="T1" fmla="*/ 742542 h 762"/>
                <a:gd name="T2" fmla="*/ 73633 w 470"/>
                <a:gd name="T3" fmla="*/ 707042 h 762"/>
                <a:gd name="T4" fmla="*/ 79524 w 470"/>
                <a:gd name="T5" fmla="*/ 701125 h 762"/>
                <a:gd name="T6" fmla="*/ 76578 w 470"/>
                <a:gd name="T7" fmla="*/ 680417 h 762"/>
                <a:gd name="T8" fmla="*/ 55961 w 470"/>
                <a:gd name="T9" fmla="*/ 662667 h 762"/>
                <a:gd name="T10" fmla="*/ 85414 w 470"/>
                <a:gd name="T11" fmla="*/ 606458 h 762"/>
                <a:gd name="T12" fmla="*/ 111922 w 470"/>
                <a:gd name="T13" fmla="*/ 585750 h 762"/>
                <a:gd name="T14" fmla="*/ 123703 w 470"/>
                <a:gd name="T15" fmla="*/ 568000 h 762"/>
                <a:gd name="T16" fmla="*/ 170829 w 470"/>
                <a:gd name="T17" fmla="*/ 470375 h 762"/>
                <a:gd name="T18" fmla="*/ 150211 w 470"/>
                <a:gd name="T19" fmla="*/ 458542 h 762"/>
                <a:gd name="T20" fmla="*/ 138430 w 470"/>
                <a:gd name="T21" fmla="*/ 431917 h 762"/>
                <a:gd name="T22" fmla="*/ 141375 w 470"/>
                <a:gd name="T23" fmla="*/ 405292 h 762"/>
                <a:gd name="T24" fmla="*/ 138430 w 470"/>
                <a:gd name="T25" fmla="*/ 387542 h 762"/>
                <a:gd name="T26" fmla="*/ 141375 w 470"/>
                <a:gd name="T27" fmla="*/ 369792 h 762"/>
                <a:gd name="T28" fmla="*/ 220899 w 470"/>
                <a:gd name="T29" fmla="*/ 0 h 762"/>
                <a:gd name="T30" fmla="*/ 288641 w 470"/>
                <a:gd name="T31" fmla="*/ 162708 h 762"/>
                <a:gd name="T32" fmla="*/ 312204 w 470"/>
                <a:gd name="T33" fmla="*/ 227792 h 762"/>
                <a:gd name="T34" fmla="*/ 300423 w 470"/>
                <a:gd name="T35" fmla="*/ 248500 h 762"/>
                <a:gd name="T36" fmla="*/ 318094 w 470"/>
                <a:gd name="T37" fmla="*/ 272167 h 762"/>
                <a:gd name="T38" fmla="*/ 362274 w 470"/>
                <a:gd name="T39" fmla="*/ 334292 h 762"/>
                <a:gd name="T40" fmla="*/ 374056 w 470"/>
                <a:gd name="T41" fmla="*/ 372750 h 762"/>
                <a:gd name="T42" fmla="*/ 388782 w 470"/>
                <a:gd name="T43" fmla="*/ 384583 h 762"/>
                <a:gd name="T44" fmla="*/ 418235 w 470"/>
                <a:gd name="T45" fmla="*/ 396417 h 762"/>
                <a:gd name="T46" fmla="*/ 397618 w 470"/>
                <a:gd name="T47" fmla="*/ 449667 h 762"/>
                <a:gd name="T48" fmla="*/ 385837 w 470"/>
                <a:gd name="T49" fmla="*/ 482208 h 762"/>
                <a:gd name="T50" fmla="*/ 388782 w 470"/>
                <a:gd name="T51" fmla="*/ 497000 h 762"/>
                <a:gd name="T52" fmla="*/ 371110 w 470"/>
                <a:gd name="T53" fmla="*/ 520667 h 762"/>
                <a:gd name="T54" fmla="*/ 368165 w 470"/>
                <a:gd name="T55" fmla="*/ 541375 h 762"/>
                <a:gd name="T56" fmla="*/ 394673 w 470"/>
                <a:gd name="T57" fmla="*/ 559125 h 762"/>
                <a:gd name="T58" fmla="*/ 430017 w 470"/>
                <a:gd name="T59" fmla="*/ 532500 h 762"/>
                <a:gd name="T60" fmla="*/ 435907 w 470"/>
                <a:gd name="T61" fmla="*/ 544333 h 762"/>
                <a:gd name="T62" fmla="*/ 447689 w 470"/>
                <a:gd name="T63" fmla="*/ 553208 h 762"/>
                <a:gd name="T64" fmla="*/ 444743 w 470"/>
                <a:gd name="T65" fmla="*/ 600542 h 762"/>
                <a:gd name="T66" fmla="*/ 462415 w 470"/>
                <a:gd name="T67" fmla="*/ 636042 h 762"/>
                <a:gd name="T68" fmla="*/ 453579 w 470"/>
                <a:gd name="T69" fmla="*/ 656750 h 762"/>
                <a:gd name="T70" fmla="*/ 477142 w 470"/>
                <a:gd name="T71" fmla="*/ 677458 h 762"/>
                <a:gd name="T72" fmla="*/ 491868 w 470"/>
                <a:gd name="T73" fmla="*/ 701125 h 762"/>
                <a:gd name="T74" fmla="*/ 485978 w 470"/>
                <a:gd name="T75" fmla="*/ 724792 h 762"/>
                <a:gd name="T76" fmla="*/ 509540 w 470"/>
                <a:gd name="T77" fmla="*/ 748458 h 762"/>
                <a:gd name="T78" fmla="*/ 524267 w 470"/>
                <a:gd name="T79" fmla="*/ 730708 h 762"/>
                <a:gd name="T80" fmla="*/ 553720 w 470"/>
                <a:gd name="T81" fmla="*/ 742542 h 762"/>
                <a:gd name="T82" fmla="*/ 571392 w 470"/>
                <a:gd name="T83" fmla="*/ 730708 h 762"/>
                <a:gd name="T84" fmla="*/ 606736 w 470"/>
                <a:gd name="T85" fmla="*/ 736625 h 762"/>
                <a:gd name="T86" fmla="*/ 624408 w 470"/>
                <a:gd name="T87" fmla="*/ 742542 h 762"/>
                <a:gd name="T88" fmla="*/ 650916 w 470"/>
                <a:gd name="T89" fmla="*/ 730708 h 762"/>
                <a:gd name="T90" fmla="*/ 680369 w 470"/>
                <a:gd name="T91" fmla="*/ 733667 h 762"/>
                <a:gd name="T92" fmla="*/ 692150 w 470"/>
                <a:gd name="T93" fmla="*/ 763250 h 762"/>
                <a:gd name="T94" fmla="*/ 642080 w 470"/>
                <a:gd name="T95" fmla="*/ 1127125 h 762"/>
                <a:gd name="T96" fmla="*/ 318094 w 470"/>
                <a:gd name="T97" fmla="*/ 106795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12" name="Freeform 82"/>
            <p:cNvSpPr>
              <a:spLocks/>
            </p:cNvSpPr>
            <p:nvPr/>
          </p:nvSpPr>
          <p:spPr bwMode="auto">
            <a:xfrm>
              <a:off x="2307723" y="2745144"/>
              <a:ext cx="861965" cy="1327239"/>
            </a:xfrm>
            <a:custGeom>
              <a:avLst/>
              <a:gdLst>
                <a:gd name="T0" fmla="*/ 108817 w 502"/>
                <a:gd name="T1" fmla="*/ 0 h 772"/>
                <a:gd name="T2" fmla="*/ 0 w 502"/>
                <a:gd name="T3" fmla="*/ 432869 h 772"/>
                <a:gd name="T4" fmla="*/ 476440 w 502"/>
                <a:gd name="T5" fmla="*/ 1136650 h 772"/>
                <a:gd name="T6" fmla="*/ 476440 w 502"/>
                <a:gd name="T7" fmla="*/ 1130761 h 772"/>
                <a:gd name="T8" fmla="*/ 482322 w 502"/>
                <a:gd name="T9" fmla="*/ 1118982 h 772"/>
                <a:gd name="T10" fmla="*/ 491145 w 502"/>
                <a:gd name="T11" fmla="*/ 1089535 h 772"/>
                <a:gd name="T12" fmla="*/ 485263 w 502"/>
                <a:gd name="T13" fmla="*/ 1077756 h 772"/>
                <a:gd name="T14" fmla="*/ 494086 w 502"/>
                <a:gd name="T15" fmla="*/ 1010028 h 772"/>
                <a:gd name="T16" fmla="*/ 488204 w 502"/>
                <a:gd name="T17" fmla="*/ 983526 h 772"/>
                <a:gd name="T18" fmla="*/ 494086 w 502"/>
                <a:gd name="T19" fmla="*/ 974692 h 772"/>
                <a:gd name="T20" fmla="*/ 511732 w 502"/>
                <a:gd name="T21" fmla="*/ 971747 h 772"/>
                <a:gd name="T22" fmla="*/ 535260 w 502"/>
                <a:gd name="T23" fmla="*/ 977637 h 772"/>
                <a:gd name="T24" fmla="*/ 541142 w 502"/>
                <a:gd name="T25" fmla="*/ 986471 h 772"/>
                <a:gd name="T26" fmla="*/ 541142 w 502"/>
                <a:gd name="T27" fmla="*/ 992360 h 772"/>
                <a:gd name="T28" fmla="*/ 549965 w 502"/>
                <a:gd name="T29" fmla="*/ 1001194 h 772"/>
                <a:gd name="T30" fmla="*/ 561729 w 502"/>
                <a:gd name="T31" fmla="*/ 1001194 h 772"/>
                <a:gd name="T32" fmla="*/ 585257 w 502"/>
                <a:gd name="T33" fmla="*/ 939356 h 772"/>
                <a:gd name="T34" fmla="*/ 597021 w 502"/>
                <a:gd name="T35" fmla="*/ 862794 h 772"/>
                <a:gd name="T36" fmla="*/ 738188 w 502"/>
                <a:gd name="T37" fmla="*/ 138400 h 772"/>
                <a:gd name="T38" fmla="*/ 420561 w 502"/>
                <a:gd name="T39" fmla="*/ 73617 h 772"/>
                <a:gd name="T40" fmla="*/ 108817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13" name="Freeform 83"/>
            <p:cNvSpPr>
              <a:spLocks/>
            </p:cNvSpPr>
            <p:nvPr/>
          </p:nvSpPr>
          <p:spPr bwMode="auto">
            <a:xfrm>
              <a:off x="3681304" y="3178906"/>
              <a:ext cx="984307" cy="778548"/>
            </a:xfrm>
            <a:custGeom>
              <a:avLst/>
              <a:gdLst>
                <a:gd name="T0" fmla="*/ 0 w 572"/>
                <a:gd name="T1" fmla="*/ 581570 h 454"/>
                <a:gd name="T2" fmla="*/ 79580 w 572"/>
                <a:gd name="T3" fmla="*/ 0 h 454"/>
                <a:gd name="T4" fmla="*/ 624854 w 572"/>
                <a:gd name="T5" fmla="*/ 61682 h 454"/>
                <a:gd name="T6" fmla="*/ 842963 w 572"/>
                <a:gd name="T7" fmla="*/ 79305 h 454"/>
                <a:gd name="T8" fmla="*/ 834121 w 572"/>
                <a:gd name="T9" fmla="*/ 226166 h 454"/>
                <a:gd name="T10" fmla="*/ 807594 w 572"/>
                <a:gd name="T11" fmla="*/ 666750 h 454"/>
                <a:gd name="T12" fmla="*/ 695592 w 572"/>
                <a:gd name="T13" fmla="*/ 657938 h 454"/>
                <a:gd name="T14" fmla="*/ 0 w 572"/>
                <a:gd name="T15" fmla="*/ 581570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14" name="Freeform 84"/>
            <p:cNvSpPr>
              <a:spLocks/>
            </p:cNvSpPr>
            <p:nvPr/>
          </p:nvSpPr>
          <p:spPr bwMode="auto">
            <a:xfrm>
              <a:off x="3544132" y="3857356"/>
              <a:ext cx="947233" cy="982454"/>
            </a:xfrm>
            <a:custGeom>
              <a:avLst/>
              <a:gdLst>
                <a:gd name="T0" fmla="*/ 117567 w 552"/>
                <a:gd name="T1" fmla="*/ 0 h 570"/>
                <a:gd name="T2" fmla="*/ 0 w 552"/>
                <a:gd name="T3" fmla="*/ 826614 h 570"/>
                <a:gd name="T4" fmla="*/ 0 w 552"/>
                <a:gd name="T5" fmla="*/ 826614 h 570"/>
                <a:gd name="T6" fmla="*/ 105810 w 552"/>
                <a:gd name="T7" fmla="*/ 841375 h 570"/>
                <a:gd name="T8" fmla="*/ 114628 w 552"/>
                <a:gd name="T9" fmla="*/ 776427 h 570"/>
                <a:gd name="T10" fmla="*/ 314492 w 552"/>
                <a:gd name="T11" fmla="*/ 800044 h 570"/>
                <a:gd name="T12" fmla="*/ 314492 w 552"/>
                <a:gd name="T13" fmla="*/ 797092 h 570"/>
                <a:gd name="T14" fmla="*/ 308614 w 552"/>
                <a:gd name="T15" fmla="*/ 785283 h 570"/>
                <a:gd name="T16" fmla="*/ 314492 w 552"/>
                <a:gd name="T17" fmla="*/ 779379 h 570"/>
                <a:gd name="T18" fmla="*/ 311553 w 552"/>
                <a:gd name="T19" fmla="*/ 776427 h 570"/>
                <a:gd name="T20" fmla="*/ 308614 w 552"/>
                <a:gd name="T21" fmla="*/ 770522 h 570"/>
                <a:gd name="T22" fmla="*/ 311553 w 552"/>
                <a:gd name="T23" fmla="*/ 767570 h 570"/>
                <a:gd name="T24" fmla="*/ 746551 w 552"/>
                <a:gd name="T25" fmla="*/ 811853 h 570"/>
                <a:gd name="T26" fmla="*/ 799456 w 552"/>
                <a:gd name="T27" fmla="*/ 150562 h 570"/>
                <a:gd name="T28" fmla="*/ 808274 w 552"/>
                <a:gd name="T29" fmla="*/ 150562 h 570"/>
                <a:gd name="T30" fmla="*/ 811213 w 552"/>
                <a:gd name="T31" fmla="*/ 76757 h 570"/>
                <a:gd name="T32" fmla="*/ 117567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15" name="Freeform 85"/>
            <p:cNvSpPr>
              <a:spLocks/>
            </p:cNvSpPr>
            <p:nvPr/>
          </p:nvSpPr>
          <p:spPr bwMode="auto">
            <a:xfrm>
              <a:off x="4409803" y="2906415"/>
              <a:ext cx="1121481" cy="552399"/>
            </a:xfrm>
            <a:custGeom>
              <a:avLst/>
              <a:gdLst>
                <a:gd name="T0" fmla="*/ 0 w 650"/>
                <a:gd name="T1" fmla="*/ 293835 h 322"/>
                <a:gd name="T2" fmla="*/ 23642 w 650"/>
                <a:gd name="T3" fmla="*/ 0 h 322"/>
                <a:gd name="T4" fmla="*/ 617636 w 650"/>
                <a:gd name="T5" fmla="*/ 32322 h 322"/>
                <a:gd name="T6" fmla="*/ 632411 w 650"/>
                <a:gd name="T7" fmla="*/ 55829 h 322"/>
                <a:gd name="T8" fmla="*/ 653098 w 650"/>
                <a:gd name="T9" fmla="*/ 55829 h 322"/>
                <a:gd name="T10" fmla="*/ 667874 w 650"/>
                <a:gd name="T11" fmla="*/ 49952 h 322"/>
                <a:gd name="T12" fmla="*/ 679695 w 650"/>
                <a:gd name="T13" fmla="*/ 58767 h 322"/>
                <a:gd name="T14" fmla="*/ 685605 w 650"/>
                <a:gd name="T15" fmla="*/ 76397 h 322"/>
                <a:gd name="T16" fmla="*/ 703336 w 650"/>
                <a:gd name="T17" fmla="*/ 82274 h 322"/>
                <a:gd name="T18" fmla="*/ 718112 w 650"/>
                <a:gd name="T19" fmla="*/ 76397 h 322"/>
                <a:gd name="T20" fmla="*/ 732888 w 650"/>
                <a:gd name="T21" fmla="*/ 67582 h 322"/>
                <a:gd name="T22" fmla="*/ 753574 w 650"/>
                <a:gd name="T23" fmla="*/ 67582 h 322"/>
                <a:gd name="T24" fmla="*/ 765395 w 650"/>
                <a:gd name="T25" fmla="*/ 70520 h 322"/>
                <a:gd name="T26" fmla="*/ 812678 w 650"/>
                <a:gd name="T27" fmla="*/ 99904 h 322"/>
                <a:gd name="T28" fmla="*/ 833365 w 650"/>
                <a:gd name="T29" fmla="*/ 117534 h 322"/>
                <a:gd name="T30" fmla="*/ 836320 w 650"/>
                <a:gd name="T31" fmla="*/ 132226 h 322"/>
                <a:gd name="T32" fmla="*/ 851096 w 650"/>
                <a:gd name="T33" fmla="*/ 141041 h 322"/>
                <a:gd name="T34" fmla="*/ 851096 w 650"/>
                <a:gd name="T35" fmla="*/ 149856 h 322"/>
                <a:gd name="T36" fmla="*/ 842230 w 650"/>
                <a:gd name="T37" fmla="*/ 170425 h 322"/>
                <a:gd name="T38" fmla="*/ 854051 w 650"/>
                <a:gd name="T39" fmla="*/ 182178 h 322"/>
                <a:gd name="T40" fmla="*/ 862917 w 650"/>
                <a:gd name="T41" fmla="*/ 205685 h 322"/>
                <a:gd name="T42" fmla="*/ 874737 w 650"/>
                <a:gd name="T43" fmla="*/ 217438 h 322"/>
                <a:gd name="T44" fmla="*/ 871782 w 650"/>
                <a:gd name="T45" fmla="*/ 229192 h 322"/>
                <a:gd name="T46" fmla="*/ 874737 w 650"/>
                <a:gd name="T47" fmla="*/ 240945 h 322"/>
                <a:gd name="T48" fmla="*/ 889513 w 650"/>
                <a:gd name="T49" fmla="*/ 252698 h 322"/>
                <a:gd name="T50" fmla="*/ 892469 w 650"/>
                <a:gd name="T51" fmla="*/ 264452 h 322"/>
                <a:gd name="T52" fmla="*/ 889513 w 650"/>
                <a:gd name="T53" fmla="*/ 276205 h 322"/>
                <a:gd name="T54" fmla="*/ 886558 w 650"/>
                <a:gd name="T55" fmla="*/ 299712 h 322"/>
                <a:gd name="T56" fmla="*/ 901334 w 650"/>
                <a:gd name="T57" fmla="*/ 305589 h 322"/>
                <a:gd name="T58" fmla="*/ 904289 w 650"/>
                <a:gd name="T59" fmla="*/ 317342 h 322"/>
                <a:gd name="T60" fmla="*/ 898379 w 650"/>
                <a:gd name="T61" fmla="*/ 329096 h 322"/>
                <a:gd name="T62" fmla="*/ 901334 w 650"/>
                <a:gd name="T63" fmla="*/ 340849 h 322"/>
                <a:gd name="T64" fmla="*/ 910200 w 650"/>
                <a:gd name="T65" fmla="*/ 352602 h 322"/>
                <a:gd name="T66" fmla="*/ 904289 w 650"/>
                <a:gd name="T67" fmla="*/ 364356 h 322"/>
                <a:gd name="T68" fmla="*/ 910200 w 650"/>
                <a:gd name="T69" fmla="*/ 379048 h 322"/>
                <a:gd name="T70" fmla="*/ 913155 w 650"/>
                <a:gd name="T71" fmla="*/ 384924 h 322"/>
                <a:gd name="T72" fmla="*/ 922020 w 650"/>
                <a:gd name="T73" fmla="*/ 399616 h 322"/>
                <a:gd name="T74" fmla="*/ 933841 w 650"/>
                <a:gd name="T75" fmla="*/ 411370 h 322"/>
                <a:gd name="T76" fmla="*/ 936796 w 650"/>
                <a:gd name="T77" fmla="*/ 431938 h 322"/>
                <a:gd name="T78" fmla="*/ 951572 w 650"/>
                <a:gd name="T79" fmla="*/ 449568 h 322"/>
                <a:gd name="T80" fmla="*/ 960438 w 650"/>
                <a:gd name="T81" fmla="*/ 452507 h 322"/>
                <a:gd name="T82" fmla="*/ 957483 w 650"/>
                <a:gd name="T83" fmla="*/ 470137 h 322"/>
                <a:gd name="T84" fmla="*/ 957483 w 650"/>
                <a:gd name="T85" fmla="*/ 473075 h 322"/>
                <a:gd name="T86" fmla="*/ 209819 w 650"/>
                <a:gd name="T87" fmla="*/ 458383 h 322"/>
                <a:gd name="T88" fmla="*/ 218684 w 650"/>
                <a:gd name="T89" fmla="*/ 311466 h 322"/>
                <a:gd name="T90" fmla="*/ 0 w 650"/>
                <a:gd name="T91" fmla="*/ 293835 h 322"/>
                <a:gd name="T92" fmla="*/ 0 w 650"/>
                <a:gd name="T93" fmla="*/ 293835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16" name="Freeform 86"/>
            <p:cNvSpPr>
              <a:spLocks/>
            </p:cNvSpPr>
            <p:nvPr/>
          </p:nvSpPr>
          <p:spPr bwMode="auto">
            <a:xfrm>
              <a:off x="4624830" y="3442130"/>
              <a:ext cx="1004698" cy="535715"/>
            </a:xfrm>
            <a:custGeom>
              <a:avLst/>
              <a:gdLst>
                <a:gd name="T0" fmla="*/ 26520 w 584"/>
                <a:gd name="T1" fmla="*/ 0 h 312"/>
                <a:gd name="T2" fmla="*/ 772025 w 584"/>
                <a:gd name="T3" fmla="*/ 14705 h 312"/>
                <a:gd name="T4" fmla="*/ 822118 w 584"/>
                <a:gd name="T5" fmla="*/ 52937 h 312"/>
                <a:gd name="T6" fmla="*/ 807385 w 584"/>
                <a:gd name="T7" fmla="*/ 70583 h 312"/>
                <a:gd name="T8" fmla="*/ 804438 w 584"/>
                <a:gd name="T9" fmla="*/ 88228 h 312"/>
                <a:gd name="T10" fmla="*/ 810332 w 584"/>
                <a:gd name="T11" fmla="*/ 97051 h 312"/>
                <a:gd name="T12" fmla="*/ 822118 w 584"/>
                <a:gd name="T13" fmla="*/ 102933 h 312"/>
                <a:gd name="T14" fmla="*/ 830958 w 584"/>
                <a:gd name="T15" fmla="*/ 129402 h 312"/>
                <a:gd name="T16" fmla="*/ 842745 w 584"/>
                <a:gd name="T17" fmla="*/ 135284 h 312"/>
                <a:gd name="T18" fmla="*/ 851585 w 584"/>
                <a:gd name="T19" fmla="*/ 138225 h 312"/>
                <a:gd name="T20" fmla="*/ 857478 w 584"/>
                <a:gd name="T21" fmla="*/ 141166 h 312"/>
                <a:gd name="T22" fmla="*/ 860425 w 584"/>
                <a:gd name="T23" fmla="*/ 458788 h 312"/>
                <a:gd name="T24" fmla="*/ 0 w 584"/>
                <a:gd name="T25" fmla="*/ 441142 h 312"/>
                <a:gd name="T26" fmla="*/ 26520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17" name="Freeform 87"/>
            <p:cNvSpPr>
              <a:spLocks/>
            </p:cNvSpPr>
            <p:nvPr/>
          </p:nvSpPr>
          <p:spPr bwMode="auto">
            <a:xfrm>
              <a:off x="5299572" y="1859082"/>
              <a:ext cx="895331" cy="1006551"/>
            </a:xfrm>
            <a:custGeom>
              <a:avLst/>
              <a:gdLst>
                <a:gd name="T0" fmla="*/ 74012 w 518"/>
                <a:gd name="T1" fmla="*/ 593372 h 584"/>
                <a:gd name="T2" fmla="*/ 32565 w 518"/>
                <a:gd name="T3" fmla="*/ 546138 h 584"/>
                <a:gd name="T4" fmla="*/ 59209 w 518"/>
                <a:gd name="T5" fmla="*/ 510713 h 584"/>
                <a:gd name="T6" fmla="*/ 59209 w 518"/>
                <a:gd name="T7" fmla="*/ 478240 h 584"/>
                <a:gd name="T8" fmla="*/ 44407 w 518"/>
                <a:gd name="T9" fmla="*/ 404438 h 584"/>
                <a:gd name="T10" fmla="*/ 41447 w 518"/>
                <a:gd name="T11" fmla="*/ 369012 h 584"/>
                <a:gd name="T12" fmla="*/ 35526 w 518"/>
                <a:gd name="T13" fmla="*/ 280449 h 584"/>
                <a:gd name="T14" fmla="*/ 14802 w 518"/>
                <a:gd name="T15" fmla="*/ 224360 h 584"/>
                <a:gd name="T16" fmla="*/ 2960 w 518"/>
                <a:gd name="T17" fmla="*/ 135797 h 584"/>
                <a:gd name="T18" fmla="*/ 11842 w 518"/>
                <a:gd name="T19" fmla="*/ 100371 h 584"/>
                <a:gd name="T20" fmla="*/ 0 w 518"/>
                <a:gd name="T21" fmla="*/ 53138 h 584"/>
                <a:gd name="T22" fmla="*/ 198352 w 518"/>
                <a:gd name="T23" fmla="*/ 20665 h 584"/>
                <a:gd name="T24" fmla="*/ 216115 w 518"/>
                <a:gd name="T25" fmla="*/ 0 h 584"/>
                <a:gd name="T26" fmla="*/ 239798 w 518"/>
                <a:gd name="T27" fmla="*/ 41329 h 584"/>
                <a:gd name="T28" fmla="*/ 242759 w 518"/>
                <a:gd name="T29" fmla="*/ 82659 h 584"/>
                <a:gd name="T30" fmla="*/ 272364 w 518"/>
                <a:gd name="T31" fmla="*/ 94467 h 584"/>
                <a:gd name="T32" fmla="*/ 296047 w 518"/>
                <a:gd name="T33" fmla="*/ 106276 h 584"/>
                <a:gd name="T34" fmla="*/ 331573 w 518"/>
                <a:gd name="T35" fmla="*/ 106276 h 584"/>
                <a:gd name="T36" fmla="*/ 334534 w 518"/>
                <a:gd name="T37" fmla="*/ 121036 h 584"/>
                <a:gd name="T38" fmla="*/ 373020 w 518"/>
                <a:gd name="T39" fmla="*/ 109228 h 584"/>
                <a:gd name="T40" fmla="*/ 444071 w 518"/>
                <a:gd name="T41" fmla="*/ 115132 h 584"/>
                <a:gd name="T42" fmla="*/ 447032 w 518"/>
                <a:gd name="T43" fmla="*/ 121036 h 584"/>
                <a:gd name="T44" fmla="*/ 458874 w 518"/>
                <a:gd name="T45" fmla="*/ 126940 h 584"/>
                <a:gd name="T46" fmla="*/ 470716 w 518"/>
                <a:gd name="T47" fmla="*/ 150557 h 584"/>
                <a:gd name="T48" fmla="*/ 491439 w 518"/>
                <a:gd name="T49" fmla="*/ 141701 h 584"/>
                <a:gd name="T50" fmla="*/ 509202 w 518"/>
                <a:gd name="T51" fmla="*/ 141701 h 584"/>
                <a:gd name="T52" fmla="*/ 538806 w 518"/>
                <a:gd name="T53" fmla="*/ 162365 h 584"/>
                <a:gd name="T54" fmla="*/ 556569 w 518"/>
                <a:gd name="T55" fmla="*/ 180078 h 584"/>
                <a:gd name="T56" fmla="*/ 586174 w 518"/>
                <a:gd name="T57" fmla="*/ 177126 h 584"/>
                <a:gd name="T58" fmla="*/ 630581 w 518"/>
                <a:gd name="T59" fmla="*/ 153509 h 584"/>
                <a:gd name="T60" fmla="*/ 695712 w 518"/>
                <a:gd name="T61" fmla="*/ 165318 h 584"/>
                <a:gd name="T62" fmla="*/ 713474 w 518"/>
                <a:gd name="T63" fmla="*/ 171222 h 584"/>
                <a:gd name="T64" fmla="*/ 740119 w 518"/>
                <a:gd name="T65" fmla="*/ 177126 h 584"/>
                <a:gd name="T66" fmla="*/ 751961 w 518"/>
                <a:gd name="T67" fmla="*/ 188934 h 584"/>
                <a:gd name="T68" fmla="*/ 698672 w 518"/>
                <a:gd name="T69" fmla="*/ 212551 h 584"/>
                <a:gd name="T70" fmla="*/ 672028 w 518"/>
                <a:gd name="T71" fmla="*/ 233216 h 584"/>
                <a:gd name="T72" fmla="*/ 627621 w 518"/>
                <a:gd name="T73" fmla="*/ 256833 h 584"/>
                <a:gd name="T74" fmla="*/ 509202 w 518"/>
                <a:gd name="T75" fmla="*/ 371965 h 584"/>
                <a:gd name="T76" fmla="*/ 494399 w 518"/>
                <a:gd name="T77" fmla="*/ 389677 h 584"/>
                <a:gd name="T78" fmla="*/ 491439 w 518"/>
                <a:gd name="T79" fmla="*/ 478240 h 584"/>
                <a:gd name="T80" fmla="*/ 449992 w 518"/>
                <a:gd name="T81" fmla="*/ 504809 h 584"/>
                <a:gd name="T82" fmla="*/ 447032 w 518"/>
                <a:gd name="T83" fmla="*/ 522522 h 584"/>
                <a:gd name="T84" fmla="*/ 452953 w 518"/>
                <a:gd name="T85" fmla="*/ 552043 h 584"/>
                <a:gd name="T86" fmla="*/ 455913 w 518"/>
                <a:gd name="T87" fmla="*/ 587468 h 584"/>
                <a:gd name="T88" fmla="*/ 452953 w 518"/>
                <a:gd name="T89" fmla="*/ 628797 h 584"/>
                <a:gd name="T90" fmla="*/ 458874 w 518"/>
                <a:gd name="T91" fmla="*/ 673079 h 584"/>
                <a:gd name="T92" fmla="*/ 473676 w 518"/>
                <a:gd name="T93" fmla="*/ 687839 h 584"/>
                <a:gd name="T94" fmla="*/ 506241 w 518"/>
                <a:gd name="T95" fmla="*/ 696695 h 584"/>
                <a:gd name="T96" fmla="*/ 515123 w 518"/>
                <a:gd name="T97" fmla="*/ 708504 h 584"/>
                <a:gd name="T98" fmla="*/ 556569 w 518"/>
                <a:gd name="T99" fmla="*/ 743929 h 584"/>
                <a:gd name="T100" fmla="*/ 618739 w 518"/>
                <a:gd name="T101" fmla="*/ 788211 h 584"/>
                <a:gd name="T102" fmla="*/ 621700 w 518"/>
                <a:gd name="T103" fmla="*/ 814779 h 584"/>
                <a:gd name="T104" fmla="*/ 74012 w 518"/>
                <a:gd name="T105" fmla="*/ 862013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18" name="Freeform 88"/>
            <p:cNvSpPr>
              <a:spLocks/>
            </p:cNvSpPr>
            <p:nvPr/>
          </p:nvSpPr>
          <p:spPr bwMode="auto">
            <a:xfrm>
              <a:off x="5473819" y="3343884"/>
              <a:ext cx="910160" cy="782256"/>
            </a:xfrm>
            <a:custGeom>
              <a:avLst/>
              <a:gdLst>
                <a:gd name="T0" fmla="*/ 655458 w 528"/>
                <a:gd name="T1" fmla="*/ 593530 h 456"/>
                <a:gd name="T2" fmla="*/ 664315 w 528"/>
                <a:gd name="T3" fmla="*/ 608221 h 456"/>
                <a:gd name="T4" fmla="*/ 667268 w 528"/>
                <a:gd name="T5" fmla="*/ 631728 h 456"/>
                <a:gd name="T6" fmla="*/ 637742 w 528"/>
                <a:gd name="T7" fmla="*/ 661110 h 456"/>
                <a:gd name="T8" fmla="*/ 714508 w 528"/>
                <a:gd name="T9" fmla="*/ 664048 h 456"/>
                <a:gd name="T10" fmla="*/ 717460 w 528"/>
                <a:gd name="T11" fmla="*/ 634666 h 456"/>
                <a:gd name="T12" fmla="*/ 732223 w 528"/>
                <a:gd name="T13" fmla="*/ 590592 h 456"/>
                <a:gd name="T14" fmla="*/ 755843 w 528"/>
                <a:gd name="T15" fmla="*/ 572962 h 456"/>
                <a:gd name="T16" fmla="*/ 767653 w 528"/>
                <a:gd name="T17" fmla="*/ 570024 h 456"/>
                <a:gd name="T18" fmla="*/ 776510 w 528"/>
                <a:gd name="T19" fmla="*/ 520073 h 456"/>
                <a:gd name="T20" fmla="*/ 764700 w 528"/>
                <a:gd name="T21" fmla="*/ 514197 h 456"/>
                <a:gd name="T22" fmla="*/ 761748 w 528"/>
                <a:gd name="T23" fmla="*/ 508320 h 456"/>
                <a:gd name="T24" fmla="*/ 752890 w 528"/>
                <a:gd name="T25" fmla="*/ 514197 h 456"/>
                <a:gd name="T26" fmla="*/ 723365 w 528"/>
                <a:gd name="T27" fmla="*/ 475999 h 456"/>
                <a:gd name="T28" fmla="*/ 732223 w 528"/>
                <a:gd name="T29" fmla="*/ 461308 h 456"/>
                <a:gd name="T30" fmla="*/ 723365 w 528"/>
                <a:gd name="T31" fmla="*/ 443678 h 456"/>
                <a:gd name="T32" fmla="*/ 684983 w 528"/>
                <a:gd name="T33" fmla="*/ 387851 h 456"/>
                <a:gd name="T34" fmla="*/ 634790 w 528"/>
                <a:gd name="T35" fmla="*/ 364345 h 456"/>
                <a:gd name="T36" fmla="*/ 608217 w 528"/>
                <a:gd name="T37" fmla="*/ 329086 h 456"/>
                <a:gd name="T38" fmla="*/ 634790 w 528"/>
                <a:gd name="T39" fmla="*/ 293827 h 456"/>
                <a:gd name="T40" fmla="*/ 637742 w 528"/>
                <a:gd name="T41" fmla="*/ 255629 h 456"/>
                <a:gd name="T42" fmla="*/ 605265 w 528"/>
                <a:gd name="T43" fmla="*/ 232123 h 456"/>
                <a:gd name="T44" fmla="*/ 584597 w 528"/>
                <a:gd name="T45" fmla="*/ 249753 h 456"/>
                <a:gd name="T46" fmla="*/ 560977 w 528"/>
                <a:gd name="T47" fmla="*/ 190987 h 456"/>
                <a:gd name="T48" fmla="*/ 516689 w 528"/>
                <a:gd name="T49" fmla="*/ 155728 h 456"/>
                <a:gd name="T50" fmla="*/ 484212 w 528"/>
                <a:gd name="T51" fmla="*/ 105778 h 456"/>
                <a:gd name="T52" fmla="*/ 472402 w 528"/>
                <a:gd name="T53" fmla="*/ 55827 h 456"/>
                <a:gd name="T54" fmla="*/ 478307 w 528"/>
                <a:gd name="T55" fmla="*/ 32321 h 456"/>
                <a:gd name="T56" fmla="*/ 0 w 528"/>
                <a:gd name="T57" fmla="*/ 11753 h 456"/>
                <a:gd name="T58" fmla="*/ 20668 w 528"/>
                <a:gd name="T59" fmla="*/ 38197 h 456"/>
                <a:gd name="T60" fmla="*/ 38383 w 528"/>
                <a:gd name="T61" fmla="*/ 76395 h 456"/>
                <a:gd name="T62" fmla="*/ 44288 w 528"/>
                <a:gd name="T63" fmla="*/ 96963 h 456"/>
                <a:gd name="T64" fmla="*/ 94480 w 528"/>
                <a:gd name="T65" fmla="*/ 138099 h 456"/>
                <a:gd name="T66" fmla="*/ 76765 w 528"/>
                <a:gd name="T67" fmla="*/ 173358 h 456"/>
                <a:gd name="T68" fmla="*/ 94480 w 528"/>
                <a:gd name="T69" fmla="*/ 188049 h 456"/>
                <a:gd name="T70" fmla="*/ 115148 w 528"/>
                <a:gd name="T71" fmla="*/ 220370 h 456"/>
                <a:gd name="T72" fmla="*/ 129911 w 528"/>
                <a:gd name="T73" fmla="*/ 226247 h 456"/>
                <a:gd name="T74" fmla="*/ 135816 w 528"/>
                <a:gd name="T75" fmla="*/ 61703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19" name="Freeform 89"/>
            <p:cNvSpPr>
              <a:spLocks/>
            </p:cNvSpPr>
            <p:nvPr/>
          </p:nvSpPr>
          <p:spPr bwMode="auto">
            <a:xfrm>
              <a:off x="5716652" y="4645172"/>
              <a:ext cx="774841" cy="667328"/>
            </a:xfrm>
            <a:custGeom>
              <a:avLst/>
              <a:gdLst>
                <a:gd name="T0" fmla="*/ 355487 w 448"/>
                <a:gd name="T1" fmla="*/ 11784 h 388"/>
                <a:gd name="T2" fmla="*/ 379186 w 448"/>
                <a:gd name="T3" fmla="*/ 85430 h 388"/>
                <a:gd name="T4" fmla="*/ 373261 w 448"/>
                <a:gd name="T5" fmla="*/ 114889 h 388"/>
                <a:gd name="T6" fmla="*/ 337712 w 448"/>
                <a:gd name="T7" fmla="*/ 185590 h 388"/>
                <a:gd name="T8" fmla="*/ 545079 w 448"/>
                <a:gd name="T9" fmla="*/ 282804 h 388"/>
                <a:gd name="T10" fmla="*/ 545079 w 448"/>
                <a:gd name="T11" fmla="*/ 344668 h 388"/>
                <a:gd name="T12" fmla="*/ 542117 w 448"/>
                <a:gd name="T13" fmla="*/ 391802 h 388"/>
                <a:gd name="T14" fmla="*/ 494719 w 448"/>
                <a:gd name="T15" fmla="*/ 380018 h 388"/>
                <a:gd name="T16" fmla="*/ 482869 w 448"/>
                <a:gd name="T17" fmla="*/ 421260 h 388"/>
                <a:gd name="T18" fmla="*/ 533230 w 448"/>
                <a:gd name="T19" fmla="*/ 412423 h 388"/>
                <a:gd name="T20" fmla="*/ 565816 w 448"/>
                <a:gd name="T21" fmla="*/ 406531 h 388"/>
                <a:gd name="T22" fmla="*/ 553967 w 448"/>
                <a:gd name="T23" fmla="*/ 427152 h 388"/>
                <a:gd name="T24" fmla="*/ 571741 w 448"/>
                <a:gd name="T25" fmla="*/ 441881 h 388"/>
                <a:gd name="T26" fmla="*/ 613214 w 448"/>
                <a:gd name="T27" fmla="*/ 409477 h 388"/>
                <a:gd name="T28" fmla="*/ 633951 w 448"/>
                <a:gd name="T29" fmla="*/ 412423 h 388"/>
                <a:gd name="T30" fmla="*/ 630989 w 448"/>
                <a:gd name="T31" fmla="*/ 435990 h 388"/>
                <a:gd name="T32" fmla="*/ 583591 w 448"/>
                <a:gd name="T33" fmla="*/ 483124 h 388"/>
                <a:gd name="T34" fmla="*/ 613214 w 448"/>
                <a:gd name="T35" fmla="*/ 521420 h 388"/>
                <a:gd name="T36" fmla="*/ 657650 w 448"/>
                <a:gd name="T37" fmla="*/ 556771 h 388"/>
                <a:gd name="T38" fmla="*/ 613214 w 448"/>
                <a:gd name="T39" fmla="*/ 544987 h 388"/>
                <a:gd name="T40" fmla="*/ 551004 w 448"/>
                <a:gd name="T41" fmla="*/ 509637 h 388"/>
                <a:gd name="T42" fmla="*/ 527305 w 448"/>
                <a:gd name="T43" fmla="*/ 536149 h 388"/>
                <a:gd name="T44" fmla="*/ 512493 w 448"/>
                <a:gd name="T45" fmla="*/ 559716 h 388"/>
                <a:gd name="T46" fmla="*/ 488794 w 448"/>
                <a:gd name="T47" fmla="*/ 542041 h 388"/>
                <a:gd name="T48" fmla="*/ 465095 w 448"/>
                <a:gd name="T49" fmla="*/ 542041 h 388"/>
                <a:gd name="T50" fmla="*/ 420659 w 448"/>
                <a:gd name="T51" fmla="*/ 553825 h 388"/>
                <a:gd name="T52" fmla="*/ 352524 w 448"/>
                <a:gd name="T53" fmla="*/ 509637 h 388"/>
                <a:gd name="T54" fmla="*/ 325863 w 448"/>
                <a:gd name="T55" fmla="*/ 489015 h 388"/>
                <a:gd name="T56" fmla="*/ 319938 w 448"/>
                <a:gd name="T57" fmla="*/ 480178 h 388"/>
                <a:gd name="T58" fmla="*/ 293276 w 448"/>
                <a:gd name="T59" fmla="*/ 477232 h 388"/>
                <a:gd name="T60" fmla="*/ 281427 w 448"/>
                <a:gd name="T61" fmla="*/ 465448 h 388"/>
                <a:gd name="T62" fmla="*/ 263653 w 448"/>
                <a:gd name="T63" fmla="*/ 503745 h 388"/>
                <a:gd name="T64" fmla="*/ 121458 w 448"/>
                <a:gd name="T65" fmla="*/ 480178 h 388"/>
                <a:gd name="T66" fmla="*/ 26661 w 448"/>
                <a:gd name="T67" fmla="*/ 477232 h 388"/>
                <a:gd name="T68" fmla="*/ 44436 w 448"/>
                <a:gd name="T69" fmla="*/ 453665 h 388"/>
                <a:gd name="T70" fmla="*/ 47398 w 448"/>
                <a:gd name="T71" fmla="*/ 397693 h 388"/>
                <a:gd name="T72" fmla="*/ 53323 w 448"/>
                <a:gd name="T73" fmla="*/ 365289 h 388"/>
                <a:gd name="T74" fmla="*/ 71097 w 448"/>
                <a:gd name="T75" fmla="*/ 315209 h 388"/>
                <a:gd name="T76" fmla="*/ 56285 w 448"/>
                <a:gd name="T77" fmla="*/ 262183 h 388"/>
                <a:gd name="T78" fmla="*/ 50361 w 448"/>
                <a:gd name="T79" fmla="*/ 244508 h 388"/>
                <a:gd name="T80" fmla="*/ 32586 w 448"/>
                <a:gd name="T81" fmla="*/ 217995 h 388"/>
                <a:gd name="T82" fmla="*/ 8887 w 448"/>
                <a:gd name="T83" fmla="*/ 164969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20" name="Freeform 90"/>
            <p:cNvSpPr>
              <a:spLocks/>
            </p:cNvSpPr>
            <p:nvPr/>
          </p:nvSpPr>
          <p:spPr bwMode="auto">
            <a:xfrm>
              <a:off x="6024364" y="2987977"/>
              <a:ext cx="541276" cy="960210"/>
            </a:xfrm>
            <a:custGeom>
              <a:avLst/>
              <a:gdLst>
                <a:gd name="T0" fmla="*/ 76766 w 314"/>
                <a:gd name="T1" fmla="*/ 20632 h 558"/>
                <a:gd name="T2" fmla="*/ 103339 w 314"/>
                <a:gd name="T3" fmla="*/ 44211 h 558"/>
                <a:gd name="T4" fmla="*/ 126960 w 314"/>
                <a:gd name="T5" fmla="*/ 67790 h 558"/>
                <a:gd name="T6" fmla="*/ 132865 w 314"/>
                <a:gd name="T7" fmla="*/ 106106 h 558"/>
                <a:gd name="T8" fmla="*/ 118102 w 314"/>
                <a:gd name="T9" fmla="*/ 129686 h 558"/>
                <a:gd name="T10" fmla="*/ 100387 w 314"/>
                <a:gd name="T11" fmla="*/ 162107 h 558"/>
                <a:gd name="T12" fmla="*/ 76766 w 314"/>
                <a:gd name="T13" fmla="*/ 173897 h 558"/>
                <a:gd name="T14" fmla="*/ 44288 w 314"/>
                <a:gd name="T15" fmla="*/ 182739 h 558"/>
                <a:gd name="T16" fmla="*/ 38383 w 314"/>
                <a:gd name="T17" fmla="*/ 209266 h 558"/>
                <a:gd name="T18" fmla="*/ 56098 w 314"/>
                <a:gd name="T19" fmla="*/ 232845 h 558"/>
                <a:gd name="T20" fmla="*/ 35431 w 314"/>
                <a:gd name="T21" fmla="*/ 291793 h 558"/>
                <a:gd name="T22" fmla="*/ 11810 w 314"/>
                <a:gd name="T23" fmla="*/ 312425 h 558"/>
                <a:gd name="T24" fmla="*/ 5905 w 314"/>
                <a:gd name="T25" fmla="*/ 336004 h 558"/>
                <a:gd name="T26" fmla="*/ 0 w 314"/>
                <a:gd name="T27" fmla="*/ 359583 h 558"/>
                <a:gd name="T28" fmla="*/ 11810 w 314"/>
                <a:gd name="T29" fmla="*/ 409689 h 558"/>
                <a:gd name="T30" fmla="*/ 44288 w 314"/>
                <a:gd name="T31" fmla="*/ 459795 h 558"/>
                <a:gd name="T32" fmla="*/ 88576 w 314"/>
                <a:gd name="T33" fmla="*/ 495163 h 558"/>
                <a:gd name="T34" fmla="*/ 112197 w 314"/>
                <a:gd name="T35" fmla="*/ 554111 h 558"/>
                <a:gd name="T36" fmla="*/ 132865 w 314"/>
                <a:gd name="T37" fmla="*/ 536427 h 558"/>
                <a:gd name="T38" fmla="*/ 165343 w 314"/>
                <a:gd name="T39" fmla="*/ 560006 h 558"/>
                <a:gd name="T40" fmla="*/ 162390 w 314"/>
                <a:gd name="T41" fmla="*/ 598322 h 558"/>
                <a:gd name="T42" fmla="*/ 135817 w 314"/>
                <a:gd name="T43" fmla="*/ 633691 h 558"/>
                <a:gd name="T44" fmla="*/ 162390 w 314"/>
                <a:gd name="T45" fmla="*/ 669060 h 558"/>
                <a:gd name="T46" fmla="*/ 212583 w 314"/>
                <a:gd name="T47" fmla="*/ 692639 h 558"/>
                <a:gd name="T48" fmla="*/ 250967 w 314"/>
                <a:gd name="T49" fmla="*/ 748640 h 558"/>
                <a:gd name="T50" fmla="*/ 259824 w 314"/>
                <a:gd name="T51" fmla="*/ 766324 h 558"/>
                <a:gd name="T52" fmla="*/ 250967 w 314"/>
                <a:gd name="T53" fmla="*/ 781061 h 558"/>
                <a:gd name="T54" fmla="*/ 280492 w 314"/>
                <a:gd name="T55" fmla="*/ 819378 h 558"/>
                <a:gd name="T56" fmla="*/ 289350 w 314"/>
                <a:gd name="T57" fmla="*/ 813483 h 558"/>
                <a:gd name="T58" fmla="*/ 298207 w 314"/>
                <a:gd name="T59" fmla="*/ 792851 h 558"/>
                <a:gd name="T60" fmla="*/ 330685 w 314"/>
                <a:gd name="T61" fmla="*/ 786956 h 558"/>
                <a:gd name="T62" fmla="*/ 360211 w 314"/>
                <a:gd name="T63" fmla="*/ 804641 h 558"/>
                <a:gd name="T64" fmla="*/ 369068 w 314"/>
                <a:gd name="T65" fmla="*/ 769272 h 558"/>
                <a:gd name="T66" fmla="*/ 377926 w 314"/>
                <a:gd name="T67" fmla="*/ 745693 h 558"/>
                <a:gd name="T68" fmla="*/ 416309 w 314"/>
                <a:gd name="T69" fmla="*/ 733903 h 558"/>
                <a:gd name="T70" fmla="*/ 401546 w 314"/>
                <a:gd name="T71" fmla="*/ 713271 h 558"/>
                <a:gd name="T72" fmla="*/ 410404 w 314"/>
                <a:gd name="T73" fmla="*/ 698534 h 558"/>
                <a:gd name="T74" fmla="*/ 413357 w 314"/>
                <a:gd name="T75" fmla="*/ 689692 h 558"/>
                <a:gd name="T76" fmla="*/ 410404 w 314"/>
                <a:gd name="T77" fmla="*/ 677902 h 558"/>
                <a:gd name="T78" fmla="*/ 419262 w 314"/>
                <a:gd name="T79" fmla="*/ 630744 h 558"/>
                <a:gd name="T80" fmla="*/ 445835 w 314"/>
                <a:gd name="T81" fmla="*/ 589480 h 558"/>
                <a:gd name="T82" fmla="*/ 463550 w 314"/>
                <a:gd name="T83" fmla="*/ 551164 h 558"/>
                <a:gd name="T84" fmla="*/ 445835 w 314"/>
                <a:gd name="T85" fmla="*/ 495163 h 558"/>
                <a:gd name="T86" fmla="*/ 445835 w 314"/>
                <a:gd name="T87" fmla="*/ 462742 h 558"/>
                <a:gd name="T88" fmla="*/ 422214 w 314"/>
                <a:gd name="T89" fmla="*/ 109054 h 558"/>
                <a:gd name="T90" fmla="*/ 413357 w 314"/>
                <a:gd name="T91" fmla="*/ 97264 h 558"/>
                <a:gd name="T92" fmla="*/ 401546 w 314"/>
                <a:gd name="T93" fmla="*/ 56001 h 558"/>
                <a:gd name="T94" fmla="*/ 380879 w 314"/>
                <a:gd name="T95" fmla="*/ 26527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21" name="Freeform 91"/>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bg1">
                <a:lumMod val="85000"/>
              </a:schemeClr>
            </a:solidFill>
            <a:ln w="9525">
              <a:solidFill>
                <a:schemeClr val="bg1"/>
              </a:solidFill>
              <a:round/>
              <a:headEnd/>
              <a:tailEnd/>
            </a:ln>
          </p:spPr>
          <p:txBody>
            <a:bodyPr/>
            <a:lstStyle/>
            <a:p>
              <a:endParaRPr lang="en-US" sz="1350"/>
            </a:p>
          </p:txBody>
        </p:sp>
        <p:sp>
          <p:nvSpPr>
            <p:cNvPr id="222" name="Freeform 92"/>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bg1">
                <a:lumMod val="85000"/>
              </a:schemeClr>
            </a:solidFill>
            <a:ln w="9525">
              <a:solidFill>
                <a:schemeClr val="bg1"/>
              </a:solidFill>
              <a:round/>
              <a:headEnd/>
              <a:tailEnd/>
            </a:ln>
          </p:spPr>
          <p:txBody>
            <a:bodyPr/>
            <a:lstStyle/>
            <a:p>
              <a:endParaRPr lang="en-US" sz="1350"/>
            </a:p>
          </p:txBody>
        </p:sp>
        <p:sp>
          <p:nvSpPr>
            <p:cNvPr id="223" name="Freeform 93"/>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bg1">
                <a:lumMod val="85000"/>
              </a:schemeClr>
            </a:solidFill>
            <a:ln w="12700">
              <a:solidFill>
                <a:schemeClr val="bg1"/>
              </a:solidFill>
              <a:prstDash val="solid"/>
              <a:round/>
              <a:headEnd/>
              <a:tailEnd/>
            </a:ln>
          </p:spPr>
          <p:txBody>
            <a:bodyPr/>
            <a:lstStyle/>
            <a:p>
              <a:endParaRPr lang="en-US" sz="1350"/>
            </a:p>
          </p:txBody>
        </p:sp>
        <p:sp>
          <p:nvSpPr>
            <p:cNvPr id="224" name="Freeform 94"/>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bg1">
                <a:lumMod val="85000"/>
              </a:schemeClr>
            </a:solidFill>
            <a:ln w="12700">
              <a:solidFill>
                <a:schemeClr val="bg1"/>
              </a:solidFill>
              <a:prstDash val="solid"/>
              <a:round/>
              <a:headEnd/>
              <a:tailEnd/>
            </a:ln>
          </p:spPr>
          <p:txBody>
            <a:bodyPr/>
            <a:lstStyle/>
            <a:p>
              <a:endParaRPr lang="en-US" sz="1350"/>
            </a:p>
          </p:txBody>
        </p:sp>
        <p:sp>
          <p:nvSpPr>
            <p:cNvPr id="225" name="Freeform 95"/>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26" name="Freeform 96"/>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accent2"/>
            </a:solidFill>
            <a:ln w="12700" cap="flat" cmpd="sng">
              <a:solidFill>
                <a:schemeClr val="bg1"/>
              </a:solidFill>
              <a:prstDash val="solid"/>
              <a:round/>
              <a:headEnd type="none" w="med" len="med"/>
              <a:tailEnd type="none" w="med" len="med"/>
            </a:ln>
            <a:effectLst/>
          </p:spPr>
          <p:txBody>
            <a:bodyPr/>
            <a:lstStyle/>
            <a:p>
              <a:endParaRPr lang="en-US" sz="1350"/>
            </a:p>
          </p:txBody>
        </p:sp>
        <p:sp>
          <p:nvSpPr>
            <p:cNvPr id="227" name="Freeform 97"/>
            <p:cNvSpPr>
              <a:spLocks/>
            </p:cNvSpPr>
            <p:nvPr/>
          </p:nvSpPr>
          <p:spPr bwMode="auto">
            <a:xfrm>
              <a:off x="6502615" y="3075101"/>
              <a:ext cx="413372" cy="721083"/>
            </a:xfrm>
            <a:custGeom>
              <a:avLst/>
              <a:gdLst>
                <a:gd name="T0" fmla="*/ 11800 w 240"/>
                <a:gd name="T1" fmla="*/ 35288 h 420"/>
                <a:gd name="T2" fmla="*/ 41302 w 240"/>
                <a:gd name="T3" fmla="*/ 382285 h 420"/>
                <a:gd name="T4" fmla="*/ 35401 w 240"/>
                <a:gd name="T5" fmla="*/ 388167 h 420"/>
                <a:gd name="T6" fmla="*/ 38351 w 240"/>
                <a:gd name="T7" fmla="*/ 402870 h 420"/>
                <a:gd name="T8" fmla="*/ 35401 w 240"/>
                <a:gd name="T9" fmla="*/ 420514 h 420"/>
                <a:gd name="T10" fmla="*/ 47202 w 240"/>
                <a:gd name="T11" fmla="*/ 446980 h 420"/>
                <a:gd name="T12" fmla="*/ 53102 w 240"/>
                <a:gd name="T13" fmla="*/ 476386 h 420"/>
                <a:gd name="T14" fmla="*/ 35401 w 240"/>
                <a:gd name="T15" fmla="*/ 505793 h 420"/>
                <a:gd name="T16" fmla="*/ 35401 w 240"/>
                <a:gd name="T17" fmla="*/ 514615 h 420"/>
                <a:gd name="T18" fmla="*/ 23601 w 240"/>
                <a:gd name="T19" fmla="*/ 538140 h 420"/>
                <a:gd name="T20" fmla="*/ 8850 w 240"/>
                <a:gd name="T21" fmla="*/ 555784 h 420"/>
                <a:gd name="T22" fmla="*/ 8850 w 240"/>
                <a:gd name="T23" fmla="*/ 576369 h 420"/>
                <a:gd name="T24" fmla="*/ 0 w 240"/>
                <a:gd name="T25" fmla="*/ 602835 h 420"/>
                <a:gd name="T26" fmla="*/ 0 w 240"/>
                <a:gd name="T27" fmla="*/ 608716 h 420"/>
                <a:gd name="T28" fmla="*/ 2950 w 240"/>
                <a:gd name="T29" fmla="*/ 614597 h 420"/>
                <a:gd name="T30" fmla="*/ 2950 w 240"/>
                <a:gd name="T31" fmla="*/ 614597 h 420"/>
                <a:gd name="T32" fmla="*/ 11800 w 240"/>
                <a:gd name="T33" fmla="*/ 617538 h 420"/>
                <a:gd name="T34" fmla="*/ 20651 w 240"/>
                <a:gd name="T35" fmla="*/ 614597 h 420"/>
                <a:gd name="T36" fmla="*/ 17701 w 240"/>
                <a:gd name="T37" fmla="*/ 608716 h 420"/>
                <a:gd name="T38" fmla="*/ 23601 w 240"/>
                <a:gd name="T39" fmla="*/ 596953 h 420"/>
                <a:gd name="T40" fmla="*/ 44252 w 240"/>
                <a:gd name="T41" fmla="*/ 599894 h 420"/>
                <a:gd name="T42" fmla="*/ 70803 w 240"/>
                <a:gd name="T43" fmla="*/ 588131 h 420"/>
                <a:gd name="T44" fmla="*/ 106204 w 240"/>
                <a:gd name="T45" fmla="*/ 605775 h 420"/>
                <a:gd name="T46" fmla="*/ 109154 w 240"/>
                <a:gd name="T47" fmla="*/ 608716 h 420"/>
                <a:gd name="T48" fmla="*/ 115054 w 240"/>
                <a:gd name="T49" fmla="*/ 605775 h 420"/>
                <a:gd name="T50" fmla="*/ 123905 w 240"/>
                <a:gd name="T51" fmla="*/ 585191 h 420"/>
                <a:gd name="T52" fmla="*/ 141605 w 240"/>
                <a:gd name="T53" fmla="*/ 576369 h 420"/>
                <a:gd name="T54" fmla="*/ 150456 w 240"/>
                <a:gd name="T55" fmla="*/ 588131 h 420"/>
                <a:gd name="T56" fmla="*/ 162256 w 240"/>
                <a:gd name="T57" fmla="*/ 594013 h 420"/>
                <a:gd name="T58" fmla="*/ 171106 w 240"/>
                <a:gd name="T59" fmla="*/ 588131 h 420"/>
                <a:gd name="T60" fmla="*/ 179957 w 240"/>
                <a:gd name="T61" fmla="*/ 558725 h 420"/>
                <a:gd name="T62" fmla="*/ 188807 w 240"/>
                <a:gd name="T63" fmla="*/ 546962 h 420"/>
                <a:gd name="T64" fmla="*/ 194707 w 240"/>
                <a:gd name="T65" fmla="*/ 549903 h 420"/>
                <a:gd name="T66" fmla="*/ 209458 w 240"/>
                <a:gd name="T67" fmla="*/ 564606 h 420"/>
                <a:gd name="T68" fmla="*/ 238959 w 240"/>
                <a:gd name="T69" fmla="*/ 561666 h 420"/>
                <a:gd name="T70" fmla="*/ 244859 w 240"/>
                <a:gd name="T71" fmla="*/ 538140 h 420"/>
                <a:gd name="T72" fmla="*/ 292061 w 240"/>
                <a:gd name="T73" fmla="*/ 476386 h 420"/>
                <a:gd name="T74" fmla="*/ 292061 w 240"/>
                <a:gd name="T75" fmla="*/ 455802 h 420"/>
                <a:gd name="T76" fmla="*/ 300911 w 240"/>
                <a:gd name="T77" fmla="*/ 449921 h 420"/>
                <a:gd name="T78" fmla="*/ 318612 w 240"/>
                <a:gd name="T79" fmla="*/ 452861 h 420"/>
                <a:gd name="T80" fmla="*/ 333362 w 240"/>
                <a:gd name="T81" fmla="*/ 441099 h 420"/>
                <a:gd name="T82" fmla="*/ 348113 w 240"/>
                <a:gd name="T83" fmla="*/ 438158 h 420"/>
                <a:gd name="T84" fmla="*/ 354013 w 240"/>
                <a:gd name="T85" fmla="*/ 429336 h 420"/>
                <a:gd name="T86" fmla="*/ 345163 w 240"/>
                <a:gd name="T87" fmla="*/ 402870 h 420"/>
                <a:gd name="T88" fmla="*/ 345163 w 240"/>
                <a:gd name="T89" fmla="*/ 396989 h 420"/>
                <a:gd name="T90" fmla="*/ 348113 w 240"/>
                <a:gd name="T91" fmla="*/ 385226 h 420"/>
                <a:gd name="T92" fmla="*/ 306811 w 240"/>
                <a:gd name="T93" fmla="*/ 5881 h 420"/>
                <a:gd name="T94" fmla="*/ 306811 w 240"/>
                <a:gd name="T95" fmla="*/ 0 h 420"/>
                <a:gd name="T96" fmla="*/ 79653 w 240"/>
                <a:gd name="T97" fmla="*/ 26466 h 420"/>
                <a:gd name="T98" fmla="*/ 73753 w 240"/>
                <a:gd name="T99" fmla="*/ 32347 h 420"/>
                <a:gd name="T100" fmla="*/ 59002 w 240"/>
                <a:gd name="T101" fmla="*/ 38229 h 420"/>
                <a:gd name="T102" fmla="*/ 47202 w 240"/>
                <a:gd name="T103" fmla="*/ 44110 h 420"/>
                <a:gd name="T104" fmla="*/ 26551 w 240"/>
                <a:gd name="T105" fmla="*/ 47051 h 420"/>
                <a:gd name="T106" fmla="*/ 11800 w 240"/>
                <a:gd name="T107" fmla="*/ 3528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28" name="Freeform 98"/>
            <p:cNvSpPr>
              <a:spLocks/>
            </p:cNvSpPr>
            <p:nvPr/>
          </p:nvSpPr>
          <p:spPr bwMode="auto">
            <a:xfrm>
              <a:off x="6087390" y="4274434"/>
              <a:ext cx="472689" cy="836013"/>
            </a:xfrm>
            <a:custGeom>
              <a:avLst/>
              <a:gdLst>
                <a:gd name="T0" fmla="*/ 375479 w 276"/>
                <a:gd name="T1" fmla="*/ 0 h 486"/>
                <a:gd name="T2" fmla="*/ 132004 w 276"/>
                <a:gd name="T3" fmla="*/ 20624 h 486"/>
                <a:gd name="T4" fmla="*/ 129071 w 276"/>
                <a:gd name="T5" fmla="*/ 26517 h 486"/>
                <a:gd name="T6" fmla="*/ 105603 w 276"/>
                <a:gd name="T7" fmla="*/ 47142 h 486"/>
                <a:gd name="T8" fmla="*/ 99737 w 276"/>
                <a:gd name="T9" fmla="*/ 70712 h 486"/>
                <a:gd name="T10" fmla="*/ 99737 w 276"/>
                <a:gd name="T11" fmla="*/ 91337 h 486"/>
                <a:gd name="T12" fmla="*/ 96803 w 276"/>
                <a:gd name="T13" fmla="*/ 106069 h 486"/>
                <a:gd name="T14" fmla="*/ 76269 w 276"/>
                <a:gd name="T15" fmla="*/ 117854 h 486"/>
                <a:gd name="T16" fmla="*/ 61602 w 276"/>
                <a:gd name="T17" fmla="*/ 141425 h 486"/>
                <a:gd name="T18" fmla="*/ 55735 w 276"/>
                <a:gd name="T19" fmla="*/ 147317 h 486"/>
                <a:gd name="T20" fmla="*/ 55735 w 276"/>
                <a:gd name="T21" fmla="*/ 164996 h 486"/>
                <a:gd name="T22" fmla="*/ 44001 w 276"/>
                <a:gd name="T23" fmla="*/ 179727 h 486"/>
                <a:gd name="T24" fmla="*/ 44001 w 276"/>
                <a:gd name="T25" fmla="*/ 194459 h 486"/>
                <a:gd name="T26" fmla="*/ 38135 w 276"/>
                <a:gd name="T27" fmla="*/ 212137 h 486"/>
                <a:gd name="T28" fmla="*/ 26401 w 276"/>
                <a:gd name="T29" fmla="*/ 232762 h 486"/>
                <a:gd name="T30" fmla="*/ 29334 w 276"/>
                <a:gd name="T31" fmla="*/ 256332 h 486"/>
                <a:gd name="T32" fmla="*/ 41068 w 276"/>
                <a:gd name="T33" fmla="*/ 268118 h 486"/>
                <a:gd name="T34" fmla="*/ 44001 w 276"/>
                <a:gd name="T35" fmla="*/ 282850 h 486"/>
                <a:gd name="T36" fmla="*/ 46935 w 276"/>
                <a:gd name="T37" fmla="*/ 285796 h 486"/>
                <a:gd name="T38" fmla="*/ 46935 w 276"/>
                <a:gd name="T39" fmla="*/ 291689 h 486"/>
                <a:gd name="T40" fmla="*/ 41068 w 276"/>
                <a:gd name="T41" fmla="*/ 297581 h 486"/>
                <a:gd name="T42" fmla="*/ 38135 w 276"/>
                <a:gd name="T43" fmla="*/ 309367 h 486"/>
                <a:gd name="T44" fmla="*/ 38135 w 276"/>
                <a:gd name="T45" fmla="*/ 318206 h 486"/>
                <a:gd name="T46" fmla="*/ 38135 w 276"/>
                <a:gd name="T47" fmla="*/ 329991 h 486"/>
                <a:gd name="T48" fmla="*/ 52802 w 276"/>
                <a:gd name="T49" fmla="*/ 359455 h 486"/>
                <a:gd name="T50" fmla="*/ 52802 w 276"/>
                <a:gd name="T51" fmla="*/ 385972 h 486"/>
                <a:gd name="T52" fmla="*/ 61602 w 276"/>
                <a:gd name="T53" fmla="*/ 403650 h 486"/>
                <a:gd name="T54" fmla="*/ 70402 w 276"/>
                <a:gd name="T55" fmla="*/ 409543 h 486"/>
                <a:gd name="T56" fmla="*/ 70402 w 276"/>
                <a:gd name="T57" fmla="*/ 424274 h 486"/>
                <a:gd name="T58" fmla="*/ 55735 w 276"/>
                <a:gd name="T59" fmla="*/ 433113 h 486"/>
                <a:gd name="T60" fmla="*/ 49868 w 276"/>
                <a:gd name="T61" fmla="*/ 439006 h 486"/>
                <a:gd name="T62" fmla="*/ 44001 w 276"/>
                <a:gd name="T63" fmla="*/ 468470 h 486"/>
                <a:gd name="T64" fmla="*/ 20534 w 276"/>
                <a:gd name="T65" fmla="*/ 503826 h 486"/>
                <a:gd name="T66" fmla="*/ 0 w 276"/>
                <a:gd name="T67" fmla="*/ 565699 h 486"/>
                <a:gd name="T68" fmla="*/ 0 w 276"/>
                <a:gd name="T69" fmla="*/ 609894 h 486"/>
                <a:gd name="T70" fmla="*/ 225874 w 276"/>
                <a:gd name="T71" fmla="*/ 601055 h 486"/>
                <a:gd name="T72" fmla="*/ 231741 w 276"/>
                <a:gd name="T73" fmla="*/ 609894 h 486"/>
                <a:gd name="T74" fmla="*/ 225874 w 276"/>
                <a:gd name="T75" fmla="*/ 630519 h 486"/>
                <a:gd name="T76" fmla="*/ 225874 w 276"/>
                <a:gd name="T77" fmla="*/ 662929 h 486"/>
                <a:gd name="T78" fmla="*/ 252275 w 276"/>
                <a:gd name="T79" fmla="*/ 686500 h 486"/>
                <a:gd name="T80" fmla="*/ 255208 w 276"/>
                <a:gd name="T81" fmla="*/ 715963 h 486"/>
                <a:gd name="T82" fmla="*/ 272809 w 276"/>
                <a:gd name="T83" fmla="*/ 715963 h 486"/>
                <a:gd name="T84" fmla="*/ 296276 w 276"/>
                <a:gd name="T85" fmla="*/ 695339 h 486"/>
                <a:gd name="T86" fmla="*/ 352011 w 276"/>
                <a:gd name="T87" fmla="*/ 677660 h 486"/>
                <a:gd name="T88" fmla="*/ 366678 w 276"/>
                <a:gd name="T89" fmla="*/ 683553 h 486"/>
                <a:gd name="T90" fmla="*/ 387212 w 276"/>
                <a:gd name="T91" fmla="*/ 677660 h 486"/>
                <a:gd name="T92" fmla="*/ 390146 w 276"/>
                <a:gd name="T93" fmla="*/ 680607 h 486"/>
                <a:gd name="T94" fmla="*/ 401880 w 276"/>
                <a:gd name="T95" fmla="*/ 686500 h 486"/>
                <a:gd name="T96" fmla="*/ 404813 w 276"/>
                <a:gd name="T97" fmla="*/ 683553 h 486"/>
                <a:gd name="T98" fmla="*/ 381346 w 276"/>
                <a:gd name="T99" fmla="*/ 465523 h 486"/>
                <a:gd name="T100" fmla="*/ 378412 w 276"/>
                <a:gd name="T101" fmla="*/ 444899 h 486"/>
                <a:gd name="T102" fmla="*/ 387212 w 276"/>
                <a:gd name="T103" fmla="*/ 14732 h 486"/>
                <a:gd name="T104" fmla="*/ 375479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29" name="Freeform 99"/>
            <p:cNvSpPr>
              <a:spLocks/>
            </p:cNvSpPr>
            <p:nvPr/>
          </p:nvSpPr>
          <p:spPr bwMode="auto">
            <a:xfrm>
              <a:off x="6528566" y="4244776"/>
              <a:ext cx="522739" cy="832305"/>
            </a:xfrm>
            <a:custGeom>
              <a:avLst/>
              <a:gdLst>
                <a:gd name="T0" fmla="*/ 0 w 304"/>
                <a:gd name="T1" fmla="*/ 26509 h 484"/>
                <a:gd name="T2" fmla="*/ 11781 w 304"/>
                <a:gd name="T3" fmla="*/ 41236 h 484"/>
                <a:gd name="T4" fmla="*/ 2945 w 304"/>
                <a:gd name="T5" fmla="*/ 471265 h 484"/>
                <a:gd name="T6" fmla="*/ 5890 w 304"/>
                <a:gd name="T7" fmla="*/ 491883 h 484"/>
                <a:gd name="T8" fmla="*/ 29452 w 304"/>
                <a:gd name="T9" fmla="*/ 709843 h 484"/>
                <a:gd name="T10" fmla="*/ 35343 w 304"/>
                <a:gd name="T11" fmla="*/ 703952 h 484"/>
                <a:gd name="T12" fmla="*/ 44178 w 304"/>
                <a:gd name="T13" fmla="*/ 701006 h 484"/>
                <a:gd name="T14" fmla="*/ 61850 w 304"/>
                <a:gd name="T15" fmla="*/ 706897 h 484"/>
                <a:gd name="T16" fmla="*/ 67740 w 304"/>
                <a:gd name="T17" fmla="*/ 698061 h 484"/>
                <a:gd name="T18" fmla="*/ 70686 w 304"/>
                <a:gd name="T19" fmla="*/ 665662 h 484"/>
                <a:gd name="T20" fmla="*/ 79521 w 304"/>
                <a:gd name="T21" fmla="*/ 645044 h 484"/>
                <a:gd name="T22" fmla="*/ 91302 w 304"/>
                <a:gd name="T23" fmla="*/ 665662 h 484"/>
                <a:gd name="T24" fmla="*/ 88357 w 304"/>
                <a:gd name="T25" fmla="*/ 674498 h 484"/>
                <a:gd name="T26" fmla="*/ 94247 w 304"/>
                <a:gd name="T27" fmla="*/ 692170 h 484"/>
                <a:gd name="T28" fmla="*/ 108974 w 304"/>
                <a:gd name="T29" fmla="*/ 712788 h 484"/>
                <a:gd name="T30" fmla="*/ 120754 w 304"/>
                <a:gd name="T31" fmla="*/ 712788 h 484"/>
                <a:gd name="T32" fmla="*/ 132535 w 304"/>
                <a:gd name="T33" fmla="*/ 712788 h 484"/>
                <a:gd name="T34" fmla="*/ 147262 w 304"/>
                <a:gd name="T35" fmla="*/ 695116 h 484"/>
                <a:gd name="T36" fmla="*/ 150207 w 304"/>
                <a:gd name="T37" fmla="*/ 695116 h 484"/>
                <a:gd name="T38" fmla="*/ 156097 w 304"/>
                <a:gd name="T39" fmla="*/ 689225 h 484"/>
                <a:gd name="T40" fmla="*/ 156097 w 304"/>
                <a:gd name="T41" fmla="*/ 686279 h 484"/>
                <a:gd name="T42" fmla="*/ 156097 w 304"/>
                <a:gd name="T43" fmla="*/ 683334 h 484"/>
                <a:gd name="T44" fmla="*/ 147262 w 304"/>
                <a:gd name="T45" fmla="*/ 677443 h 484"/>
                <a:gd name="T46" fmla="*/ 147262 w 304"/>
                <a:gd name="T47" fmla="*/ 674498 h 484"/>
                <a:gd name="T48" fmla="*/ 153152 w 304"/>
                <a:gd name="T49" fmla="*/ 662716 h 484"/>
                <a:gd name="T50" fmla="*/ 153152 w 304"/>
                <a:gd name="T51" fmla="*/ 656825 h 484"/>
                <a:gd name="T52" fmla="*/ 141371 w 304"/>
                <a:gd name="T53" fmla="*/ 650934 h 484"/>
                <a:gd name="T54" fmla="*/ 138426 w 304"/>
                <a:gd name="T55" fmla="*/ 647989 h 484"/>
                <a:gd name="T56" fmla="*/ 132535 w 304"/>
                <a:gd name="T57" fmla="*/ 642098 h 484"/>
                <a:gd name="T58" fmla="*/ 123700 w 304"/>
                <a:gd name="T59" fmla="*/ 630317 h 484"/>
                <a:gd name="T60" fmla="*/ 120754 w 304"/>
                <a:gd name="T61" fmla="*/ 618535 h 484"/>
                <a:gd name="T62" fmla="*/ 126645 w 304"/>
                <a:gd name="T63" fmla="*/ 615590 h 484"/>
                <a:gd name="T64" fmla="*/ 123700 w 304"/>
                <a:gd name="T65" fmla="*/ 612644 h 484"/>
                <a:gd name="T66" fmla="*/ 123700 w 304"/>
                <a:gd name="T67" fmla="*/ 603808 h 484"/>
                <a:gd name="T68" fmla="*/ 447675 w 304"/>
                <a:gd name="T69" fmla="*/ 574354 h 484"/>
                <a:gd name="T70" fmla="*/ 444730 w 304"/>
                <a:gd name="T71" fmla="*/ 565518 h 484"/>
                <a:gd name="T72" fmla="*/ 430004 w 304"/>
                <a:gd name="T73" fmla="*/ 541955 h 484"/>
                <a:gd name="T74" fmla="*/ 432949 w 304"/>
                <a:gd name="T75" fmla="*/ 503664 h 484"/>
                <a:gd name="T76" fmla="*/ 418223 w 304"/>
                <a:gd name="T77" fmla="*/ 471265 h 484"/>
                <a:gd name="T78" fmla="*/ 415277 w 304"/>
                <a:gd name="T79" fmla="*/ 447702 h 484"/>
                <a:gd name="T80" fmla="*/ 424113 w 304"/>
                <a:gd name="T81" fmla="*/ 430029 h 484"/>
                <a:gd name="T82" fmla="*/ 424113 w 304"/>
                <a:gd name="T83" fmla="*/ 409411 h 484"/>
                <a:gd name="T84" fmla="*/ 435894 w 304"/>
                <a:gd name="T85" fmla="*/ 391739 h 484"/>
                <a:gd name="T86" fmla="*/ 435894 w 304"/>
                <a:gd name="T87" fmla="*/ 388793 h 484"/>
                <a:gd name="T88" fmla="*/ 427058 w 304"/>
                <a:gd name="T89" fmla="*/ 377012 h 484"/>
                <a:gd name="T90" fmla="*/ 430004 w 304"/>
                <a:gd name="T91" fmla="*/ 362285 h 484"/>
                <a:gd name="T92" fmla="*/ 421168 w 304"/>
                <a:gd name="T93" fmla="*/ 356394 h 484"/>
                <a:gd name="T94" fmla="*/ 409387 w 304"/>
                <a:gd name="T95" fmla="*/ 347558 h 484"/>
                <a:gd name="T96" fmla="*/ 406442 w 304"/>
                <a:gd name="T97" fmla="*/ 338722 h 484"/>
                <a:gd name="T98" fmla="*/ 400551 w 304"/>
                <a:gd name="T99" fmla="*/ 315158 h 484"/>
                <a:gd name="T100" fmla="*/ 391716 w 304"/>
                <a:gd name="T101" fmla="*/ 309268 h 484"/>
                <a:gd name="T102" fmla="*/ 306304 w 304"/>
                <a:gd name="T103" fmla="*/ 0 h 484"/>
                <a:gd name="T104" fmla="*/ 0 w 304"/>
                <a:gd name="T105" fmla="*/ 26509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30" name="Freeform 100"/>
            <p:cNvSpPr>
              <a:spLocks/>
            </p:cNvSpPr>
            <p:nvPr/>
          </p:nvSpPr>
          <p:spPr bwMode="auto">
            <a:xfrm>
              <a:off x="7125454" y="3343884"/>
              <a:ext cx="1034357" cy="587620"/>
            </a:xfrm>
            <a:custGeom>
              <a:avLst/>
              <a:gdLst>
                <a:gd name="T0" fmla="*/ 274606 w 600"/>
                <a:gd name="T1" fmla="*/ 471054 h 344"/>
                <a:gd name="T2" fmla="*/ 224409 w 600"/>
                <a:gd name="T3" fmla="*/ 476906 h 344"/>
                <a:gd name="T4" fmla="*/ 194882 w 600"/>
                <a:gd name="T5" fmla="*/ 479832 h 344"/>
                <a:gd name="T6" fmla="*/ 50197 w 600"/>
                <a:gd name="T7" fmla="*/ 476906 h 344"/>
                <a:gd name="T8" fmla="*/ 79724 w 600"/>
                <a:gd name="T9" fmla="*/ 438870 h 344"/>
                <a:gd name="T10" fmla="*/ 94488 w 600"/>
                <a:gd name="T11" fmla="*/ 415464 h 344"/>
                <a:gd name="T12" fmla="*/ 171260 w 600"/>
                <a:gd name="T13" fmla="*/ 342319 h 344"/>
                <a:gd name="T14" fmla="*/ 186023 w 600"/>
                <a:gd name="T15" fmla="*/ 374503 h 344"/>
                <a:gd name="T16" fmla="*/ 239173 w 600"/>
                <a:gd name="T17" fmla="*/ 374503 h 344"/>
                <a:gd name="T18" fmla="*/ 259842 w 600"/>
                <a:gd name="T19" fmla="*/ 368651 h 344"/>
                <a:gd name="T20" fmla="*/ 301181 w 600"/>
                <a:gd name="T21" fmla="*/ 356948 h 344"/>
                <a:gd name="T22" fmla="*/ 315944 w 600"/>
                <a:gd name="T23" fmla="*/ 345245 h 344"/>
                <a:gd name="T24" fmla="*/ 366141 w 600"/>
                <a:gd name="T25" fmla="*/ 304283 h 344"/>
                <a:gd name="T26" fmla="*/ 383858 w 600"/>
                <a:gd name="T27" fmla="*/ 242842 h 344"/>
                <a:gd name="T28" fmla="*/ 428149 w 600"/>
                <a:gd name="T29" fmla="*/ 155068 h 344"/>
                <a:gd name="T30" fmla="*/ 451771 w 600"/>
                <a:gd name="T31" fmla="*/ 163845 h 344"/>
                <a:gd name="T32" fmla="*/ 478346 w 600"/>
                <a:gd name="T33" fmla="*/ 99477 h 344"/>
                <a:gd name="T34" fmla="*/ 510826 w 600"/>
                <a:gd name="T35" fmla="*/ 78997 h 344"/>
                <a:gd name="T36" fmla="*/ 531495 w 600"/>
                <a:gd name="T37" fmla="*/ 46813 h 344"/>
                <a:gd name="T38" fmla="*/ 528542 w 600"/>
                <a:gd name="T39" fmla="*/ 8777 h 344"/>
                <a:gd name="T40" fmla="*/ 590550 w 600"/>
                <a:gd name="T41" fmla="*/ 32184 h 344"/>
                <a:gd name="T42" fmla="*/ 605314 w 600"/>
                <a:gd name="T43" fmla="*/ 5852 h 344"/>
                <a:gd name="T44" fmla="*/ 634841 w 600"/>
                <a:gd name="T45" fmla="*/ 11703 h 344"/>
                <a:gd name="T46" fmla="*/ 664369 w 600"/>
                <a:gd name="T47" fmla="*/ 38035 h 344"/>
                <a:gd name="T48" fmla="*/ 696849 w 600"/>
                <a:gd name="T49" fmla="*/ 64368 h 344"/>
                <a:gd name="T50" fmla="*/ 673227 w 600"/>
                <a:gd name="T51" fmla="*/ 119958 h 344"/>
                <a:gd name="T52" fmla="*/ 705707 w 600"/>
                <a:gd name="T53" fmla="*/ 125810 h 344"/>
                <a:gd name="T54" fmla="*/ 732282 w 600"/>
                <a:gd name="T55" fmla="*/ 146290 h 344"/>
                <a:gd name="T56" fmla="*/ 752951 w 600"/>
                <a:gd name="T57" fmla="*/ 152142 h 344"/>
                <a:gd name="T58" fmla="*/ 803148 w 600"/>
                <a:gd name="T59" fmla="*/ 169697 h 344"/>
                <a:gd name="T60" fmla="*/ 803148 w 600"/>
                <a:gd name="T61" fmla="*/ 193103 h 344"/>
                <a:gd name="T62" fmla="*/ 797243 w 600"/>
                <a:gd name="T63" fmla="*/ 219435 h 344"/>
                <a:gd name="T64" fmla="*/ 823817 w 600"/>
                <a:gd name="T65" fmla="*/ 242842 h 344"/>
                <a:gd name="T66" fmla="*/ 806101 w 600"/>
                <a:gd name="T67" fmla="*/ 251619 h 344"/>
                <a:gd name="T68" fmla="*/ 812006 w 600"/>
                <a:gd name="T69" fmla="*/ 263322 h 344"/>
                <a:gd name="T70" fmla="*/ 797243 w 600"/>
                <a:gd name="T71" fmla="*/ 272100 h 344"/>
                <a:gd name="T72" fmla="*/ 814959 w 600"/>
                <a:gd name="T73" fmla="*/ 283803 h 344"/>
                <a:gd name="T74" fmla="*/ 817912 w 600"/>
                <a:gd name="T75" fmla="*/ 307209 h 344"/>
                <a:gd name="T76" fmla="*/ 794290 w 600"/>
                <a:gd name="T77" fmla="*/ 307209 h 344"/>
                <a:gd name="T78" fmla="*/ 829723 w 600"/>
                <a:gd name="T79" fmla="*/ 318912 h 344"/>
                <a:gd name="T80" fmla="*/ 871061 w 600"/>
                <a:gd name="T81" fmla="*/ 307209 h 344"/>
                <a:gd name="T82" fmla="*/ 876967 w 600"/>
                <a:gd name="T83" fmla="*/ 359874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31" name="Freeform 101"/>
            <p:cNvSpPr>
              <a:spLocks/>
            </p:cNvSpPr>
            <p:nvPr/>
          </p:nvSpPr>
          <p:spPr bwMode="auto">
            <a:xfrm>
              <a:off x="7199601" y="4129847"/>
              <a:ext cx="696986" cy="522739"/>
            </a:xfrm>
            <a:custGeom>
              <a:avLst/>
              <a:gdLst>
                <a:gd name="T0" fmla="*/ 351639 w 404"/>
                <a:gd name="T1" fmla="*/ 447675 h 304"/>
                <a:gd name="T2" fmla="*/ 330954 w 404"/>
                <a:gd name="T3" fmla="*/ 441785 h 304"/>
                <a:gd name="T4" fmla="*/ 319135 w 404"/>
                <a:gd name="T5" fmla="*/ 406442 h 304"/>
                <a:gd name="T6" fmla="*/ 286630 w 404"/>
                <a:gd name="T7" fmla="*/ 376989 h 304"/>
                <a:gd name="T8" fmla="*/ 262991 w 404"/>
                <a:gd name="T9" fmla="*/ 335756 h 304"/>
                <a:gd name="T10" fmla="*/ 248216 w 404"/>
                <a:gd name="T11" fmla="*/ 315140 h 304"/>
                <a:gd name="T12" fmla="*/ 215711 w 404"/>
                <a:gd name="T13" fmla="*/ 288633 h 304"/>
                <a:gd name="T14" fmla="*/ 200937 w 404"/>
                <a:gd name="T15" fmla="*/ 270961 h 304"/>
                <a:gd name="T16" fmla="*/ 189117 w 404"/>
                <a:gd name="T17" fmla="*/ 253290 h 304"/>
                <a:gd name="T18" fmla="*/ 130018 w 404"/>
                <a:gd name="T19" fmla="*/ 212057 h 304"/>
                <a:gd name="T20" fmla="*/ 109333 w 404"/>
                <a:gd name="T21" fmla="*/ 194385 h 304"/>
                <a:gd name="T22" fmla="*/ 82739 w 404"/>
                <a:gd name="T23" fmla="*/ 156097 h 304"/>
                <a:gd name="T24" fmla="*/ 65009 w 404"/>
                <a:gd name="T25" fmla="*/ 135481 h 304"/>
                <a:gd name="T26" fmla="*/ 8865 w 404"/>
                <a:gd name="T27" fmla="*/ 114864 h 304"/>
                <a:gd name="T28" fmla="*/ 11820 w 404"/>
                <a:gd name="T29" fmla="*/ 82466 h 304"/>
                <a:gd name="T30" fmla="*/ 23640 w 404"/>
                <a:gd name="T31" fmla="*/ 67740 h 304"/>
                <a:gd name="T32" fmla="*/ 23640 w 404"/>
                <a:gd name="T33" fmla="*/ 58905 h 304"/>
                <a:gd name="T34" fmla="*/ 70919 w 404"/>
                <a:gd name="T35" fmla="*/ 41233 h 304"/>
                <a:gd name="T36" fmla="*/ 100468 w 404"/>
                <a:gd name="T37" fmla="*/ 20617 h 304"/>
                <a:gd name="T38" fmla="*/ 109333 w 404"/>
                <a:gd name="T39" fmla="*/ 17671 h 304"/>
                <a:gd name="T40" fmla="*/ 265946 w 404"/>
                <a:gd name="T41" fmla="*/ 2945 h 304"/>
                <a:gd name="T42" fmla="*/ 268900 w 404"/>
                <a:gd name="T43" fmla="*/ 14726 h 304"/>
                <a:gd name="T44" fmla="*/ 304360 w 404"/>
                <a:gd name="T45" fmla="*/ 26507 h 304"/>
                <a:gd name="T46" fmla="*/ 437333 w 404"/>
                <a:gd name="T47" fmla="*/ 26507 h 304"/>
                <a:gd name="T48" fmla="*/ 590990 w 404"/>
                <a:gd name="T49" fmla="*/ 138426 h 304"/>
                <a:gd name="T50" fmla="*/ 567350 w 404"/>
                <a:gd name="T51" fmla="*/ 161988 h 304"/>
                <a:gd name="T52" fmla="*/ 540756 w 404"/>
                <a:gd name="T53" fmla="*/ 203221 h 304"/>
                <a:gd name="T54" fmla="*/ 537801 w 404"/>
                <a:gd name="T55" fmla="*/ 235618 h 304"/>
                <a:gd name="T56" fmla="*/ 531891 w 404"/>
                <a:gd name="T57" fmla="*/ 253290 h 304"/>
                <a:gd name="T58" fmla="*/ 520071 w 404"/>
                <a:gd name="T59" fmla="*/ 262125 h 304"/>
                <a:gd name="T60" fmla="*/ 505297 w 404"/>
                <a:gd name="T61" fmla="*/ 276852 h 304"/>
                <a:gd name="T62" fmla="*/ 490522 w 404"/>
                <a:gd name="T63" fmla="*/ 300413 h 304"/>
                <a:gd name="T64" fmla="*/ 460972 w 404"/>
                <a:gd name="T65" fmla="*/ 329866 h 304"/>
                <a:gd name="T66" fmla="*/ 434378 w 404"/>
                <a:gd name="T67" fmla="*/ 350482 h 304"/>
                <a:gd name="T68" fmla="*/ 419603 w 404"/>
                <a:gd name="T69" fmla="*/ 365209 h 304"/>
                <a:gd name="T70" fmla="*/ 401873 w 404"/>
                <a:gd name="T71" fmla="*/ 374044 h 304"/>
                <a:gd name="T72" fmla="*/ 398918 w 404"/>
                <a:gd name="T73" fmla="*/ 382880 h 304"/>
                <a:gd name="T74" fmla="*/ 393008 w 404"/>
                <a:gd name="T75" fmla="*/ 397606 h 304"/>
                <a:gd name="T76" fmla="*/ 372324 w 404"/>
                <a:gd name="T77" fmla="*/ 406442 h 304"/>
                <a:gd name="T78" fmla="*/ 369369 w 404"/>
                <a:gd name="T79" fmla="*/ 409387 h 304"/>
                <a:gd name="T80" fmla="*/ 375279 w 404"/>
                <a:gd name="T81" fmla="*/ 415277 h 304"/>
                <a:gd name="T82" fmla="*/ 375279 w 404"/>
                <a:gd name="T83" fmla="*/ 424113 h 304"/>
                <a:gd name="T84" fmla="*/ 360504 w 404"/>
                <a:gd name="T85" fmla="*/ 435894 h 304"/>
                <a:gd name="T86" fmla="*/ 357549 w 404"/>
                <a:gd name="T87" fmla="*/ 44767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32" name="Freeform 102"/>
            <p:cNvSpPr>
              <a:spLocks/>
            </p:cNvSpPr>
            <p:nvPr/>
          </p:nvSpPr>
          <p:spPr bwMode="auto">
            <a:xfrm>
              <a:off x="6886328" y="4200287"/>
              <a:ext cx="741475" cy="765573"/>
            </a:xfrm>
            <a:custGeom>
              <a:avLst/>
              <a:gdLst>
                <a:gd name="T0" fmla="*/ 85255 w 432"/>
                <a:gd name="T1" fmla="*/ 346930 h 446"/>
                <a:gd name="T2" fmla="*/ 99954 w 432"/>
                <a:gd name="T3" fmla="*/ 376330 h 446"/>
                <a:gd name="T4" fmla="*/ 114653 w 432"/>
                <a:gd name="T5" fmla="*/ 393971 h 446"/>
                <a:gd name="T6" fmla="*/ 120532 w 432"/>
                <a:gd name="T7" fmla="*/ 414551 h 446"/>
                <a:gd name="T8" fmla="*/ 129352 w 432"/>
                <a:gd name="T9" fmla="*/ 429252 h 446"/>
                <a:gd name="T10" fmla="*/ 117593 w 432"/>
                <a:gd name="T11" fmla="*/ 467473 h 446"/>
                <a:gd name="T12" fmla="*/ 111713 w 432"/>
                <a:gd name="T13" fmla="*/ 508634 h 446"/>
                <a:gd name="T14" fmla="*/ 123472 w 432"/>
                <a:gd name="T15" fmla="*/ 579196 h 446"/>
                <a:gd name="T16" fmla="*/ 141111 w 432"/>
                <a:gd name="T17" fmla="*/ 611537 h 446"/>
                <a:gd name="T18" fmla="*/ 152870 w 432"/>
                <a:gd name="T19" fmla="*/ 629177 h 446"/>
                <a:gd name="T20" fmla="*/ 161690 w 432"/>
                <a:gd name="T21" fmla="*/ 649758 h 446"/>
                <a:gd name="T22" fmla="*/ 499769 w 432"/>
                <a:gd name="T23" fmla="*/ 646818 h 446"/>
                <a:gd name="T24" fmla="*/ 520347 w 432"/>
                <a:gd name="T25" fmla="*/ 655638 h 446"/>
                <a:gd name="T26" fmla="*/ 514468 w 432"/>
                <a:gd name="T27" fmla="*/ 605657 h 446"/>
                <a:gd name="T28" fmla="*/ 517407 w 432"/>
                <a:gd name="T29" fmla="*/ 588016 h 446"/>
                <a:gd name="T30" fmla="*/ 552685 w 432"/>
                <a:gd name="T31" fmla="*/ 590956 h 446"/>
                <a:gd name="T32" fmla="*/ 582083 w 432"/>
                <a:gd name="T33" fmla="*/ 590956 h 446"/>
                <a:gd name="T34" fmla="*/ 576204 w 432"/>
                <a:gd name="T35" fmla="*/ 552735 h 446"/>
                <a:gd name="T36" fmla="*/ 579144 w 432"/>
                <a:gd name="T37" fmla="*/ 526274 h 446"/>
                <a:gd name="T38" fmla="*/ 599722 w 432"/>
                <a:gd name="T39" fmla="*/ 455713 h 446"/>
                <a:gd name="T40" fmla="*/ 617361 w 432"/>
                <a:gd name="T41" fmla="*/ 411611 h 446"/>
                <a:gd name="T42" fmla="*/ 632060 w 432"/>
                <a:gd name="T43" fmla="*/ 399851 h 446"/>
                <a:gd name="T44" fmla="*/ 626181 w 432"/>
                <a:gd name="T45" fmla="*/ 391031 h 446"/>
                <a:gd name="T46" fmla="*/ 620301 w 432"/>
                <a:gd name="T47" fmla="*/ 388091 h 446"/>
                <a:gd name="T48" fmla="*/ 599722 w 432"/>
                <a:gd name="T49" fmla="*/ 382210 h 446"/>
                <a:gd name="T50" fmla="*/ 587963 w 432"/>
                <a:gd name="T51" fmla="*/ 346930 h 446"/>
                <a:gd name="T52" fmla="*/ 555625 w 432"/>
                <a:gd name="T53" fmla="*/ 317529 h 446"/>
                <a:gd name="T54" fmla="*/ 532106 w 432"/>
                <a:gd name="T55" fmla="*/ 276368 h 446"/>
                <a:gd name="T56" fmla="*/ 517407 w 432"/>
                <a:gd name="T57" fmla="*/ 255787 h 446"/>
                <a:gd name="T58" fmla="*/ 485069 w 432"/>
                <a:gd name="T59" fmla="*/ 229326 h 446"/>
                <a:gd name="T60" fmla="*/ 470370 w 432"/>
                <a:gd name="T61" fmla="*/ 211686 h 446"/>
                <a:gd name="T62" fmla="*/ 458611 w 432"/>
                <a:gd name="T63" fmla="*/ 194045 h 446"/>
                <a:gd name="T64" fmla="*/ 399815 w 432"/>
                <a:gd name="T65" fmla="*/ 152884 h 446"/>
                <a:gd name="T66" fmla="*/ 379236 w 432"/>
                <a:gd name="T67" fmla="*/ 135244 h 446"/>
                <a:gd name="T68" fmla="*/ 352778 w 432"/>
                <a:gd name="T69" fmla="*/ 97023 h 446"/>
                <a:gd name="T70" fmla="*/ 335139 w 432"/>
                <a:gd name="T71" fmla="*/ 76442 h 446"/>
                <a:gd name="T72" fmla="*/ 279282 w 432"/>
                <a:gd name="T73" fmla="*/ 55862 h 446"/>
                <a:gd name="T74" fmla="*/ 282222 w 432"/>
                <a:gd name="T75" fmla="*/ 23521 h 446"/>
                <a:gd name="T76" fmla="*/ 293981 w 432"/>
                <a:gd name="T77" fmla="*/ 8820 h 446"/>
                <a:gd name="T78" fmla="*/ 293981 w 432"/>
                <a:gd name="T79" fmla="*/ 0 h 446"/>
                <a:gd name="T80" fmla="*/ 0 w 432"/>
                <a:gd name="T81" fmla="*/ 38221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33" name="Freeform 103"/>
            <p:cNvSpPr>
              <a:spLocks/>
            </p:cNvSpPr>
            <p:nvPr/>
          </p:nvSpPr>
          <p:spPr bwMode="auto">
            <a:xfrm>
              <a:off x="6667592" y="4880591"/>
              <a:ext cx="1240116" cy="934258"/>
            </a:xfrm>
            <a:custGeom>
              <a:avLst/>
              <a:gdLst>
                <a:gd name="T0" fmla="*/ 2950 w 720"/>
                <a:gd name="T1" fmla="*/ 67656 h 544"/>
                <a:gd name="T2" fmla="*/ 2950 w 720"/>
                <a:gd name="T3" fmla="*/ 85305 h 544"/>
                <a:gd name="T4" fmla="*/ 20651 w 720"/>
                <a:gd name="T5" fmla="*/ 105896 h 544"/>
                <a:gd name="T6" fmla="*/ 26551 w 720"/>
                <a:gd name="T7" fmla="*/ 129428 h 544"/>
                <a:gd name="T8" fmla="*/ 35401 w 720"/>
                <a:gd name="T9" fmla="*/ 141194 h 544"/>
                <a:gd name="T10" fmla="*/ 29501 w 720"/>
                <a:gd name="T11" fmla="*/ 158843 h 544"/>
                <a:gd name="T12" fmla="*/ 59002 w 720"/>
                <a:gd name="T13" fmla="*/ 150019 h 544"/>
                <a:gd name="T14" fmla="*/ 73753 w 720"/>
                <a:gd name="T15" fmla="*/ 129428 h 544"/>
                <a:gd name="T16" fmla="*/ 91453 w 720"/>
                <a:gd name="T17" fmla="*/ 129428 h 544"/>
                <a:gd name="T18" fmla="*/ 79653 w 720"/>
                <a:gd name="T19" fmla="*/ 147077 h 544"/>
                <a:gd name="T20" fmla="*/ 162256 w 720"/>
                <a:gd name="T21" fmla="*/ 120603 h 544"/>
                <a:gd name="T22" fmla="*/ 159306 w 720"/>
                <a:gd name="T23" fmla="*/ 135311 h 544"/>
                <a:gd name="T24" fmla="*/ 215358 w 720"/>
                <a:gd name="T25" fmla="*/ 147077 h 544"/>
                <a:gd name="T26" fmla="*/ 247809 w 720"/>
                <a:gd name="T27" fmla="*/ 155902 h 544"/>
                <a:gd name="T28" fmla="*/ 271410 w 720"/>
                <a:gd name="T29" fmla="*/ 161785 h 544"/>
                <a:gd name="T30" fmla="*/ 271410 w 720"/>
                <a:gd name="T31" fmla="*/ 170610 h 544"/>
                <a:gd name="T32" fmla="*/ 309761 w 720"/>
                <a:gd name="T33" fmla="*/ 208850 h 544"/>
                <a:gd name="T34" fmla="*/ 300911 w 720"/>
                <a:gd name="T35" fmla="*/ 217674 h 544"/>
                <a:gd name="T36" fmla="*/ 297961 w 720"/>
                <a:gd name="T37" fmla="*/ 223557 h 544"/>
                <a:gd name="T38" fmla="*/ 351063 w 720"/>
                <a:gd name="T39" fmla="*/ 208850 h 544"/>
                <a:gd name="T40" fmla="*/ 427765 w 720"/>
                <a:gd name="T41" fmla="*/ 176493 h 544"/>
                <a:gd name="T42" fmla="*/ 430715 w 720"/>
                <a:gd name="T43" fmla="*/ 150019 h 544"/>
                <a:gd name="T44" fmla="*/ 531019 w 720"/>
                <a:gd name="T45" fmla="*/ 182376 h 544"/>
                <a:gd name="T46" fmla="*/ 592971 w 720"/>
                <a:gd name="T47" fmla="*/ 238265 h 544"/>
                <a:gd name="T48" fmla="*/ 637223 w 720"/>
                <a:gd name="T49" fmla="*/ 258856 h 544"/>
                <a:gd name="T50" fmla="*/ 660824 w 720"/>
                <a:gd name="T51" fmla="*/ 302979 h 544"/>
                <a:gd name="T52" fmla="*/ 657874 w 720"/>
                <a:gd name="T53" fmla="*/ 408875 h 544"/>
                <a:gd name="T54" fmla="*/ 687375 w 720"/>
                <a:gd name="T55" fmla="*/ 464764 h 544"/>
                <a:gd name="T56" fmla="*/ 678524 w 720"/>
                <a:gd name="T57" fmla="*/ 426524 h 544"/>
                <a:gd name="T58" fmla="*/ 702125 w 720"/>
                <a:gd name="T59" fmla="*/ 441232 h 544"/>
                <a:gd name="T60" fmla="*/ 713926 w 720"/>
                <a:gd name="T61" fmla="*/ 429465 h 544"/>
                <a:gd name="T62" fmla="*/ 713926 w 720"/>
                <a:gd name="T63" fmla="*/ 452998 h 544"/>
                <a:gd name="T64" fmla="*/ 693275 w 720"/>
                <a:gd name="T65" fmla="*/ 488296 h 544"/>
                <a:gd name="T66" fmla="*/ 713926 w 720"/>
                <a:gd name="T67" fmla="*/ 520653 h 544"/>
                <a:gd name="T68" fmla="*/ 767027 w 720"/>
                <a:gd name="T69" fmla="*/ 582426 h 544"/>
                <a:gd name="T70" fmla="*/ 784728 w 720"/>
                <a:gd name="T71" fmla="*/ 591250 h 544"/>
                <a:gd name="T72" fmla="*/ 808329 w 720"/>
                <a:gd name="T73" fmla="*/ 632432 h 544"/>
                <a:gd name="T74" fmla="*/ 852581 w 720"/>
                <a:gd name="T75" fmla="*/ 700088 h 544"/>
                <a:gd name="T76" fmla="*/ 929283 w 720"/>
                <a:gd name="T77" fmla="*/ 755977 h 544"/>
                <a:gd name="T78" fmla="*/ 958784 w 720"/>
                <a:gd name="T79" fmla="*/ 773626 h 544"/>
                <a:gd name="T80" fmla="*/ 946984 w 720"/>
                <a:gd name="T81" fmla="*/ 782451 h 544"/>
                <a:gd name="T82" fmla="*/ 938134 w 720"/>
                <a:gd name="T83" fmla="*/ 788334 h 544"/>
                <a:gd name="T84" fmla="*/ 970585 w 720"/>
                <a:gd name="T85" fmla="*/ 794217 h 544"/>
                <a:gd name="T86" fmla="*/ 1044337 w 720"/>
                <a:gd name="T87" fmla="*/ 753035 h 544"/>
                <a:gd name="T88" fmla="*/ 1041387 w 720"/>
                <a:gd name="T89" fmla="*/ 705971 h 544"/>
                <a:gd name="T90" fmla="*/ 1050238 w 720"/>
                <a:gd name="T91" fmla="*/ 635374 h 544"/>
                <a:gd name="T92" fmla="*/ 1038437 w 720"/>
                <a:gd name="T93" fmla="*/ 523595 h 544"/>
                <a:gd name="T94" fmla="*/ 976485 w 720"/>
                <a:gd name="T95" fmla="*/ 411816 h 544"/>
                <a:gd name="T96" fmla="*/ 946984 w 720"/>
                <a:gd name="T97" fmla="*/ 364751 h 544"/>
                <a:gd name="T98" fmla="*/ 946984 w 720"/>
                <a:gd name="T99" fmla="*/ 320628 h 544"/>
                <a:gd name="T100" fmla="*/ 890932 w 720"/>
                <a:gd name="T101" fmla="*/ 247090 h 544"/>
                <a:gd name="T102" fmla="*/ 849630 w 720"/>
                <a:gd name="T103" fmla="*/ 202967 h 544"/>
                <a:gd name="T104" fmla="*/ 793578 w 720"/>
                <a:gd name="T105" fmla="*/ 70597 h 544"/>
                <a:gd name="T106" fmla="*/ 778828 w 720"/>
                <a:gd name="T107" fmla="*/ 52948 h 544"/>
                <a:gd name="T108" fmla="*/ 761127 w 720"/>
                <a:gd name="T109" fmla="*/ 11766 h 544"/>
                <a:gd name="T110" fmla="*/ 705075 w 720"/>
                <a:gd name="T111" fmla="*/ 5883 h 544"/>
                <a:gd name="T112" fmla="*/ 710975 w 720"/>
                <a:gd name="T113" fmla="*/ 55889 h 544"/>
                <a:gd name="T114" fmla="*/ 687375 w 720"/>
                <a:gd name="T115" fmla="*/ 64714 h 544"/>
                <a:gd name="T116" fmla="*/ 339262 w 720"/>
                <a:gd name="T117" fmla="*/ 55889 h 544"/>
                <a:gd name="T118" fmla="*/ 327462 w 720"/>
                <a:gd name="T119" fmla="*/ 29415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34" name="Freeform 104"/>
            <p:cNvSpPr>
              <a:spLocks/>
            </p:cNvSpPr>
            <p:nvPr/>
          </p:nvSpPr>
          <p:spPr bwMode="auto">
            <a:xfrm>
              <a:off x="7587021" y="3227103"/>
              <a:ext cx="622838" cy="302150"/>
            </a:xfrm>
            <a:custGeom>
              <a:avLst/>
              <a:gdLst>
                <a:gd name="T0" fmla="*/ 306484 w 362"/>
                <a:gd name="T1" fmla="*/ 17846 h 174"/>
                <a:gd name="T2" fmla="*/ 17682 w 362"/>
                <a:gd name="T3" fmla="*/ 154663 h 174"/>
                <a:gd name="T4" fmla="*/ 29470 w 362"/>
                <a:gd name="T5" fmla="*/ 139792 h 174"/>
                <a:gd name="T6" fmla="*/ 61886 w 362"/>
                <a:gd name="T7" fmla="*/ 110049 h 174"/>
                <a:gd name="T8" fmla="*/ 79568 w 362"/>
                <a:gd name="T9" fmla="*/ 92203 h 174"/>
                <a:gd name="T10" fmla="*/ 91356 w 362"/>
                <a:gd name="T11" fmla="*/ 86254 h 174"/>
                <a:gd name="T12" fmla="*/ 120825 w 362"/>
                <a:gd name="T13" fmla="*/ 83280 h 174"/>
                <a:gd name="T14" fmla="*/ 159136 w 362"/>
                <a:gd name="T15" fmla="*/ 62460 h 174"/>
                <a:gd name="T16" fmla="*/ 176818 w 362"/>
                <a:gd name="T17" fmla="*/ 68409 h 174"/>
                <a:gd name="T18" fmla="*/ 191552 w 362"/>
                <a:gd name="T19" fmla="*/ 74357 h 174"/>
                <a:gd name="T20" fmla="*/ 209234 w 362"/>
                <a:gd name="T21" fmla="*/ 104100 h 174"/>
                <a:gd name="T22" fmla="*/ 218075 w 362"/>
                <a:gd name="T23" fmla="*/ 101126 h 174"/>
                <a:gd name="T24" fmla="*/ 238704 w 362"/>
                <a:gd name="T25" fmla="*/ 110049 h 174"/>
                <a:gd name="T26" fmla="*/ 244598 w 362"/>
                <a:gd name="T27" fmla="*/ 136817 h 174"/>
                <a:gd name="T28" fmla="*/ 277014 w 362"/>
                <a:gd name="T29" fmla="*/ 145740 h 174"/>
                <a:gd name="T30" fmla="*/ 300590 w 362"/>
                <a:gd name="T31" fmla="*/ 163586 h 174"/>
                <a:gd name="T32" fmla="*/ 282908 w 362"/>
                <a:gd name="T33" fmla="*/ 196303 h 174"/>
                <a:gd name="T34" fmla="*/ 277014 w 362"/>
                <a:gd name="T35" fmla="*/ 234969 h 174"/>
                <a:gd name="T36" fmla="*/ 309431 w 362"/>
                <a:gd name="T37" fmla="*/ 226046 h 174"/>
                <a:gd name="T38" fmla="*/ 330060 w 362"/>
                <a:gd name="T39" fmla="*/ 243892 h 174"/>
                <a:gd name="T40" fmla="*/ 341848 w 362"/>
                <a:gd name="T41" fmla="*/ 237943 h 174"/>
                <a:gd name="T42" fmla="*/ 386052 w 362"/>
                <a:gd name="T43" fmla="*/ 246866 h 174"/>
                <a:gd name="T44" fmla="*/ 400787 w 362"/>
                <a:gd name="T45" fmla="*/ 252814 h 174"/>
                <a:gd name="T46" fmla="*/ 394893 w 362"/>
                <a:gd name="T47" fmla="*/ 240917 h 174"/>
                <a:gd name="T48" fmla="*/ 377211 w 362"/>
                <a:gd name="T49" fmla="*/ 220097 h 174"/>
                <a:gd name="T50" fmla="*/ 377211 w 362"/>
                <a:gd name="T51" fmla="*/ 214149 h 174"/>
                <a:gd name="T52" fmla="*/ 383105 w 362"/>
                <a:gd name="T53" fmla="*/ 208200 h 174"/>
                <a:gd name="T54" fmla="*/ 362476 w 362"/>
                <a:gd name="T55" fmla="*/ 187380 h 174"/>
                <a:gd name="T56" fmla="*/ 350688 w 362"/>
                <a:gd name="T57" fmla="*/ 154663 h 174"/>
                <a:gd name="T58" fmla="*/ 353635 w 362"/>
                <a:gd name="T59" fmla="*/ 110049 h 174"/>
                <a:gd name="T60" fmla="*/ 347741 w 362"/>
                <a:gd name="T61" fmla="*/ 101126 h 174"/>
                <a:gd name="T62" fmla="*/ 350688 w 362"/>
                <a:gd name="T63" fmla="*/ 86254 h 174"/>
                <a:gd name="T64" fmla="*/ 356582 w 362"/>
                <a:gd name="T65" fmla="*/ 71383 h 174"/>
                <a:gd name="T66" fmla="*/ 380158 w 362"/>
                <a:gd name="T67" fmla="*/ 53537 h 174"/>
                <a:gd name="T68" fmla="*/ 397840 w 362"/>
                <a:gd name="T69" fmla="*/ 32717 h 174"/>
                <a:gd name="T70" fmla="*/ 391946 w 362"/>
                <a:gd name="T71" fmla="*/ 56511 h 174"/>
                <a:gd name="T72" fmla="*/ 377211 w 362"/>
                <a:gd name="T73" fmla="*/ 77331 h 174"/>
                <a:gd name="T74" fmla="*/ 380158 w 362"/>
                <a:gd name="T75" fmla="*/ 104100 h 174"/>
                <a:gd name="T76" fmla="*/ 394893 w 362"/>
                <a:gd name="T77" fmla="*/ 133843 h 174"/>
                <a:gd name="T78" fmla="*/ 377211 w 362"/>
                <a:gd name="T79" fmla="*/ 148714 h 174"/>
                <a:gd name="T80" fmla="*/ 391946 w 362"/>
                <a:gd name="T81" fmla="*/ 157637 h 174"/>
                <a:gd name="T82" fmla="*/ 391946 w 362"/>
                <a:gd name="T83" fmla="*/ 175483 h 174"/>
                <a:gd name="T84" fmla="*/ 394893 w 362"/>
                <a:gd name="T85" fmla="*/ 190354 h 174"/>
                <a:gd name="T86" fmla="*/ 418469 w 362"/>
                <a:gd name="T87" fmla="*/ 220097 h 174"/>
                <a:gd name="T88" fmla="*/ 430256 w 362"/>
                <a:gd name="T89" fmla="*/ 214149 h 174"/>
                <a:gd name="T90" fmla="*/ 444991 w 362"/>
                <a:gd name="T91" fmla="*/ 217123 h 174"/>
                <a:gd name="T92" fmla="*/ 450885 w 362"/>
                <a:gd name="T93" fmla="*/ 240917 h 174"/>
                <a:gd name="T94" fmla="*/ 456779 w 362"/>
                <a:gd name="T95" fmla="*/ 255789 h 174"/>
                <a:gd name="T96" fmla="*/ 474461 w 362"/>
                <a:gd name="T97" fmla="*/ 258763 h 174"/>
                <a:gd name="T98" fmla="*/ 518665 w 362"/>
                <a:gd name="T99" fmla="*/ 234969 h 174"/>
                <a:gd name="T100" fmla="*/ 524559 w 362"/>
                <a:gd name="T101" fmla="*/ 220097 h 174"/>
                <a:gd name="T102" fmla="*/ 530453 w 362"/>
                <a:gd name="T103" fmla="*/ 166560 h 174"/>
                <a:gd name="T104" fmla="*/ 403734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35" name="Freeform 105"/>
            <p:cNvSpPr>
              <a:spLocks/>
            </p:cNvSpPr>
            <p:nvPr/>
          </p:nvSpPr>
          <p:spPr bwMode="auto">
            <a:xfrm>
              <a:off x="8056004" y="3203004"/>
              <a:ext cx="148295" cy="235419"/>
            </a:xfrm>
            <a:custGeom>
              <a:avLst/>
              <a:gdLst>
                <a:gd name="T0" fmla="*/ 127000 w 86"/>
                <a:gd name="T1" fmla="*/ 187003 h 138"/>
                <a:gd name="T2" fmla="*/ 127000 w 86"/>
                <a:gd name="T3" fmla="*/ 172394 h 138"/>
                <a:gd name="T4" fmla="*/ 118140 w 86"/>
                <a:gd name="T5" fmla="*/ 151940 h 138"/>
                <a:gd name="T6" fmla="*/ 103372 w 86"/>
                <a:gd name="T7" fmla="*/ 137331 h 138"/>
                <a:gd name="T8" fmla="*/ 82698 w 86"/>
                <a:gd name="T9" fmla="*/ 125643 h 138"/>
                <a:gd name="T10" fmla="*/ 76791 w 86"/>
                <a:gd name="T11" fmla="*/ 116877 h 138"/>
                <a:gd name="T12" fmla="*/ 70884 w 86"/>
                <a:gd name="T13" fmla="*/ 105189 h 138"/>
                <a:gd name="T14" fmla="*/ 56116 w 86"/>
                <a:gd name="T15" fmla="*/ 78892 h 138"/>
                <a:gd name="T16" fmla="*/ 50209 w 86"/>
                <a:gd name="T17" fmla="*/ 67204 h 138"/>
                <a:gd name="T18" fmla="*/ 35442 w 86"/>
                <a:gd name="T19" fmla="*/ 52595 h 138"/>
                <a:gd name="T20" fmla="*/ 32488 w 86"/>
                <a:gd name="T21" fmla="*/ 43829 h 138"/>
                <a:gd name="T22" fmla="*/ 29535 w 86"/>
                <a:gd name="T23" fmla="*/ 35063 h 138"/>
                <a:gd name="T24" fmla="*/ 29535 w 86"/>
                <a:gd name="T25" fmla="*/ 32141 h 138"/>
                <a:gd name="T26" fmla="*/ 29535 w 86"/>
                <a:gd name="T27" fmla="*/ 29219 h 138"/>
                <a:gd name="T28" fmla="*/ 38395 w 86"/>
                <a:gd name="T29" fmla="*/ 2922 h 138"/>
                <a:gd name="T30" fmla="*/ 29535 w 86"/>
                <a:gd name="T31" fmla="*/ 0 h 138"/>
                <a:gd name="T32" fmla="*/ 17721 w 86"/>
                <a:gd name="T33" fmla="*/ 0 h 138"/>
                <a:gd name="T34" fmla="*/ 5907 w 86"/>
                <a:gd name="T35" fmla="*/ 11688 h 138"/>
                <a:gd name="T36" fmla="*/ 5907 w 86"/>
                <a:gd name="T37" fmla="*/ 20453 h 138"/>
                <a:gd name="T38" fmla="*/ 2953 w 86"/>
                <a:gd name="T39" fmla="*/ 20453 h 138"/>
                <a:gd name="T40" fmla="*/ 0 w 86"/>
                <a:gd name="T41" fmla="*/ 23375 h 138"/>
                <a:gd name="T42" fmla="*/ 53163 w 86"/>
                <a:gd name="T43" fmla="*/ 201613 h 138"/>
                <a:gd name="T44" fmla="*/ 127000 w 86"/>
                <a:gd name="T45" fmla="*/ 187003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36" name="Freeform 106"/>
            <p:cNvSpPr>
              <a:spLocks/>
            </p:cNvSpPr>
            <p:nvPr/>
          </p:nvSpPr>
          <p:spPr bwMode="auto">
            <a:xfrm>
              <a:off x="8093078" y="2923098"/>
              <a:ext cx="190930" cy="415226"/>
            </a:xfrm>
            <a:custGeom>
              <a:avLst/>
              <a:gdLst>
                <a:gd name="T0" fmla="*/ 0 w 110"/>
                <a:gd name="T1" fmla="*/ 267435 h 242"/>
                <a:gd name="T2" fmla="*/ 5946 w 110"/>
                <a:gd name="T3" fmla="*/ 267435 h 242"/>
                <a:gd name="T4" fmla="*/ 20811 w 110"/>
                <a:gd name="T5" fmla="*/ 290945 h 242"/>
                <a:gd name="T6" fmla="*/ 56486 w 110"/>
                <a:gd name="T7" fmla="*/ 314456 h 242"/>
                <a:gd name="T8" fmla="*/ 83243 w 110"/>
                <a:gd name="T9" fmla="*/ 320334 h 242"/>
                <a:gd name="T10" fmla="*/ 92162 w 110"/>
                <a:gd name="T11" fmla="*/ 340906 h 242"/>
                <a:gd name="T12" fmla="*/ 98108 w 110"/>
                <a:gd name="T13" fmla="*/ 355600 h 242"/>
                <a:gd name="T14" fmla="*/ 112973 w 110"/>
                <a:gd name="T15" fmla="*/ 332089 h 242"/>
                <a:gd name="T16" fmla="*/ 124864 w 110"/>
                <a:gd name="T17" fmla="*/ 293884 h 242"/>
                <a:gd name="T18" fmla="*/ 148648 w 110"/>
                <a:gd name="T19" fmla="*/ 255679 h 242"/>
                <a:gd name="T20" fmla="*/ 163513 w 110"/>
                <a:gd name="T21" fmla="*/ 220413 h 242"/>
                <a:gd name="T22" fmla="*/ 157567 w 110"/>
                <a:gd name="T23" fmla="*/ 161636 h 242"/>
                <a:gd name="T24" fmla="*/ 145675 w 110"/>
                <a:gd name="T25" fmla="*/ 111676 h 242"/>
                <a:gd name="T26" fmla="*/ 124864 w 110"/>
                <a:gd name="T27" fmla="*/ 120493 h 242"/>
                <a:gd name="T28" fmla="*/ 115946 w 110"/>
                <a:gd name="T29" fmla="*/ 114615 h 242"/>
                <a:gd name="T30" fmla="*/ 110000 w 110"/>
                <a:gd name="T31" fmla="*/ 117554 h 242"/>
                <a:gd name="T32" fmla="*/ 118919 w 110"/>
                <a:gd name="T33" fmla="*/ 94043 h 242"/>
                <a:gd name="T34" fmla="*/ 127837 w 110"/>
                <a:gd name="T35" fmla="*/ 88165 h 242"/>
                <a:gd name="T36" fmla="*/ 130810 w 110"/>
                <a:gd name="T37" fmla="*/ 61716 h 242"/>
                <a:gd name="T38" fmla="*/ 139729 w 110"/>
                <a:gd name="T39" fmla="*/ 49960 h 242"/>
                <a:gd name="T40" fmla="*/ 38649 w 110"/>
                <a:gd name="T41" fmla="*/ 0 h 242"/>
                <a:gd name="T42" fmla="*/ 26757 w 110"/>
                <a:gd name="T43" fmla="*/ 17633 h 242"/>
                <a:gd name="T44" fmla="*/ 20811 w 110"/>
                <a:gd name="T45" fmla="*/ 44083 h 242"/>
                <a:gd name="T46" fmla="*/ 5946 w 110"/>
                <a:gd name="T47" fmla="*/ 61716 h 242"/>
                <a:gd name="T48" fmla="*/ 14865 w 110"/>
                <a:gd name="T49" fmla="*/ 76410 h 242"/>
                <a:gd name="T50" fmla="*/ 8919 w 110"/>
                <a:gd name="T51" fmla="*/ 94043 h 242"/>
                <a:gd name="T52" fmla="*/ 11892 w 110"/>
                <a:gd name="T53" fmla="*/ 123431 h 242"/>
                <a:gd name="T54" fmla="*/ 29730 w 110"/>
                <a:gd name="T55" fmla="*/ 144003 h 242"/>
                <a:gd name="T56" fmla="*/ 47567 w 110"/>
                <a:gd name="T57" fmla="*/ 149881 h 242"/>
                <a:gd name="T58" fmla="*/ 62432 w 110"/>
                <a:gd name="T59" fmla="*/ 161636 h 242"/>
                <a:gd name="T60" fmla="*/ 77297 w 110"/>
                <a:gd name="T61" fmla="*/ 176331 h 242"/>
                <a:gd name="T62" fmla="*/ 41621 w 110"/>
                <a:gd name="T63" fmla="*/ 205719 h 242"/>
                <a:gd name="T64" fmla="*/ 8919 w 110"/>
                <a:gd name="T65" fmla="*/ 240985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37" name="Freeform 107"/>
            <p:cNvSpPr>
              <a:spLocks/>
            </p:cNvSpPr>
            <p:nvPr/>
          </p:nvSpPr>
          <p:spPr bwMode="auto">
            <a:xfrm>
              <a:off x="8261763" y="2556068"/>
              <a:ext cx="446739" cy="229857"/>
            </a:xfrm>
            <a:custGeom>
              <a:avLst/>
              <a:gdLst>
                <a:gd name="T0" fmla="*/ 76518 w 260"/>
                <a:gd name="T1" fmla="*/ 64637 h 134"/>
                <a:gd name="T2" fmla="*/ 203066 w 260"/>
                <a:gd name="T3" fmla="*/ 32319 h 134"/>
                <a:gd name="T4" fmla="*/ 211895 w 260"/>
                <a:gd name="T5" fmla="*/ 32319 h 134"/>
                <a:gd name="T6" fmla="*/ 211895 w 260"/>
                <a:gd name="T7" fmla="*/ 20566 h 134"/>
                <a:gd name="T8" fmla="*/ 229553 w 260"/>
                <a:gd name="T9" fmla="*/ 0 h 134"/>
                <a:gd name="T10" fmla="*/ 244268 w 260"/>
                <a:gd name="T11" fmla="*/ 2938 h 134"/>
                <a:gd name="T12" fmla="*/ 264869 w 260"/>
                <a:gd name="T13" fmla="*/ 32319 h 134"/>
                <a:gd name="T14" fmla="*/ 267812 w 260"/>
                <a:gd name="T15" fmla="*/ 44071 h 134"/>
                <a:gd name="T16" fmla="*/ 253097 w 260"/>
                <a:gd name="T17" fmla="*/ 61699 h 134"/>
                <a:gd name="T18" fmla="*/ 247211 w 260"/>
                <a:gd name="T19" fmla="*/ 85204 h 134"/>
                <a:gd name="T20" fmla="*/ 279584 w 260"/>
                <a:gd name="T21" fmla="*/ 94018 h 134"/>
                <a:gd name="T22" fmla="*/ 309013 w 260"/>
                <a:gd name="T23" fmla="*/ 129275 h 134"/>
                <a:gd name="T24" fmla="*/ 344329 w 260"/>
                <a:gd name="T25" fmla="*/ 143965 h 134"/>
                <a:gd name="T26" fmla="*/ 367873 w 260"/>
                <a:gd name="T27" fmla="*/ 120460 h 134"/>
                <a:gd name="T28" fmla="*/ 353158 w 260"/>
                <a:gd name="T29" fmla="*/ 105770 h 134"/>
                <a:gd name="T30" fmla="*/ 341386 w 260"/>
                <a:gd name="T31" fmla="*/ 94018 h 134"/>
                <a:gd name="T32" fmla="*/ 356101 w 260"/>
                <a:gd name="T33" fmla="*/ 94018 h 134"/>
                <a:gd name="T34" fmla="*/ 382588 w 260"/>
                <a:gd name="T35" fmla="*/ 143965 h 134"/>
                <a:gd name="T36" fmla="*/ 370816 w 260"/>
                <a:gd name="T37" fmla="*/ 146903 h 134"/>
                <a:gd name="T38" fmla="*/ 341386 w 260"/>
                <a:gd name="T39" fmla="*/ 164531 h 134"/>
                <a:gd name="T40" fmla="*/ 314899 w 260"/>
                <a:gd name="T41" fmla="*/ 182160 h 134"/>
                <a:gd name="T42" fmla="*/ 314899 w 260"/>
                <a:gd name="T43" fmla="*/ 170407 h 134"/>
                <a:gd name="T44" fmla="*/ 306070 w 260"/>
                <a:gd name="T45" fmla="*/ 158655 h 134"/>
                <a:gd name="T46" fmla="*/ 282527 w 260"/>
                <a:gd name="T47" fmla="*/ 193912 h 134"/>
                <a:gd name="T48" fmla="*/ 270755 w 260"/>
                <a:gd name="T49" fmla="*/ 188036 h 134"/>
                <a:gd name="T50" fmla="*/ 264869 w 260"/>
                <a:gd name="T51" fmla="*/ 185098 h 134"/>
                <a:gd name="T52" fmla="*/ 256040 w 260"/>
                <a:gd name="T53" fmla="*/ 176284 h 134"/>
                <a:gd name="T54" fmla="*/ 235439 w 260"/>
                <a:gd name="T55" fmla="*/ 164531 h 134"/>
                <a:gd name="T56" fmla="*/ 223667 w 260"/>
                <a:gd name="T57" fmla="*/ 149841 h 134"/>
                <a:gd name="T58" fmla="*/ 179522 w 260"/>
                <a:gd name="T59" fmla="*/ 143965 h 134"/>
                <a:gd name="T60" fmla="*/ 76518 w 260"/>
                <a:gd name="T61" fmla="*/ 176284 h 134"/>
                <a:gd name="T62" fmla="*/ 70632 w 260"/>
                <a:gd name="T63" fmla="*/ 170407 h 134"/>
                <a:gd name="T64" fmla="*/ 0 w 260"/>
                <a:gd name="T65" fmla="*/ 18216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38" name="Freeform 108"/>
            <p:cNvSpPr>
              <a:spLocks/>
            </p:cNvSpPr>
            <p:nvPr/>
          </p:nvSpPr>
          <p:spPr bwMode="auto">
            <a:xfrm>
              <a:off x="8473082" y="2711778"/>
              <a:ext cx="114929" cy="133465"/>
            </a:xfrm>
            <a:custGeom>
              <a:avLst/>
              <a:gdLst>
                <a:gd name="T0" fmla="*/ 0 w 68"/>
                <a:gd name="T1" fmla="*/ 9024 h 76"/>
                <a:gd name="T2" fmla="*/ 20264 w 68"/>
                <a:gd name="T3" fmla="*/ 93245 h 76"/>
                <a:gd name="T4" fmla="*/ 17369 w 68"/>
                <a:gd name="T5" fmla="*/ 102268 h 76"/>
                <a:gd name="T6" fmla="*/ 17369 w 68"/>
                <a:gd name="T7" fmla="*/ 105276 h 76"/>
                <a:gd name="T8" fmla="*/ 17369 w 68"/>
                <a:gd name="T9" fmla="*/ 111292 h 76"/>
                <a:gd name="T10" fmla="*/ 17369 w 68"/>
                <a:gd name="T11" fmla="*/ 114300 h 76"/>
                <a:gd name="T12" fmla="*/ 23159 w 68"/>
                <a:gd name="T13" fmla="*/ 114300 h 76"/>
                <a:gd name="T14" fmla="*/ 43423 w 68"/>
                <a:gd name="T15" fmla="*/ 99261 h 76"/>
                <a:gd name="T16" fmla="*/ 57897 w 68"/>
                <a:gd name="T17" fmla="*/ 90237 h 76"/>
                <a:gd name="T18" fmla="*/ 57897 w 68"/>
                <a:gd name="T19" fmla="*/ 81213 h 76"/>
                <a:gd name="T20" fmla="*/ 52107 w 68"/>
                <a:gd name="T21" fmla="*/ 72189 h 76"/>
                <a:gd name="T22" fmla="*/ 52107 w 68"/>
                <a:gd name="T23" fmla="*/ 60158 h 76"/>
                <a:gd name="T24" fmla="*/ 60792 w 68"/>
                <a:gd name="T25" fmla="*/ 51134 h 76"/>
                <a:gd name="T26" fmla="*/ 66582 w 68"/>
                <a:gd name="T27" fmla="*/ 54142 h 76"/>
                <a:gd name="T28" fmla="*/ 66582 w 68"/>
                <a:gd name="T29" fmla="*/ 63166 h 76"/>
                <a:gd name="T30" fmla="*/ 66582 w 68"/>
                <a:gd name="T31" fmla="*/ 81213 h 76"/>
                <a:gd name="T32" fmla="*/ 69476 w 68"/>
                <a:gd name="T33" fmla="*/ 84221 h 76"/>
                <a:gd name="T34" fmla="*/ 75266 w 68"/>
                <a:gd name="T35" fmla="*/ 84221 h 76"/>
                <a:gd name="T36" fmla="*/ 75266 w 68"/>
                <a:gd name="T37" fmla="*/ 72189 h 76"/>
                <a:gd name="T38" fmla="*/ 81056 w 68"/>
                <a:gd name="T39" fmla="*/ 72189 h 76"/>
                <a:gd name="T40" fmla="*/ 86846 w 68"/>
                <a:gd name="T41" fmla="*/ 69182 h 76"/>
                <a:gd name="T42" fmla="*/ 98425 w 68"/>
                <a:gd name="T43" fmla="*/ 66174 h 76"/>
                <a:gd name="T44" fmla="*/ 98425 w 68"/>
                <a:gd name="T45" fmla="*/ 63166 h 76"/>
                <a:gd name="T46" fmla="*/ 89740 w 68"/>
                <a:gd name="T47" fmla="*/ 54142 h 76"/>
                <a:gd name="T48" fmla="*/ 89740 w 68"/>
                <a:gd name="T49" fmla="*/ 51134 h 76"/>
                <a:gd name="T50" fmla="*/ 83951 w 68"/>
                <a:gd name="T51" fmla="*/ 51134 h 76"/>
                <a:gd name="T52" fmla="*/ 81056 w 68"/>
                <a:gd name="T53" fmla="*/ 48126 h 76"/>
                <a:gd name="T54" fmla="*/ 75266 w 68"/>
                <a:gd name="T55" fmla="*/ 42111 h 76"/>
                <a:gd name="T56" fmla="*/ 75266 w 68"/>
                <a:gd name="T57" fmla="*/ 36095 h 76"/>
                <a:gd name="T58" fmla="*/ 55002 w 68"/>
                <a:gd name="T59" fmla="*/ 30079 h 76"/>
                <a:gd name="T60" fmla="*/ 49213 w 68"/>
                <a:gd name="T61" fmla="*/ 18047 h 76"/>
                <a:gd name="T62" fmla="*/ 43423 w 68"/>
                <a:gd name="T63" fmla="*/ 15039 h 76"/>
                <a:gd name="T64" fmla="*/ 37633 w 68"/>
                <a:gd name="T65" fmla="*/ 0 h 76"/>
                <a:gd name="T66" fmla="*/ 0 w 68"/>
                <a:gd name="T67" fmla="*/ 9024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39" name="Freeform 109"/>
            <p:cNvSpPr>
              <a:spLocks/>
            </p:cNvSpPr>
            <p:nvPr/>
          </p:nvSpPr>
          <p:spPr bwMode="auto">
            <a:xfrm>
              <a:off x="8150542" y="2222404"/>
              <a:ext cx="239126" cy="428201"/>
            </a:xfrm>
            <a:custGeom>
              <a:avLst/>
              <a:gdLst>
                <a:gd name="T0" fmla="*/ 0 w 138"/>
                <a:gd name="T1" fmla="*/ 47318 h 248"/>
                <a:gd name="T2" fmla="*/ 8904 w 138"/>
                <a:gd name="T3" fmla="*/ 62105 h 248"/>
                <a:gd name="T4" fmla="*/ 5936 w 138"/>
                <a:gd name="T5" fmla="*/ 68019 h 248"/>
                <a:gd name="T6" fmla="*/ 11872 w 138"/>
                <a:gd name="T7" fmla="*/ 73934 h 248"/>
                <a:gd name="T8" fmla="*/ 11872 w 138"/>
                <a:gd name="T9" fmla="*/ 79849 h 248"/>
                <a:gd name="T10" fmla="*/ 29679 w 138"/>
                <a:gd name="T11" fmla="*/ 121252 h 248"/>
                <a:gd name="T12" fmla="*/ 35615 w 138"/>
                <a:gd name="T13" fmla="*/ 150826 h 248"/>
                <a:gd name="T14" fmla="*/ 26711 w 138"/>
                <a:gd name="T15" fmla="*/ 168570 h 248"/>
                <a:gd name="T16" fmla="*/ 29679 w 138"/>
                <a:gd name="T17" fmla="*/ 183357 h 248"/>
                <a:gd name="T18" fmla="*/ 47487 w 138"/>
                <a:gd name="T19" fmla="*/ 224760 h 248"/>
                <a:gd name="T20" fmla="*/ 44519 w 138"/>
                <a:gd name="T21" fmla="*/ 242504 h 248"/>
                <a:gd name="T22" fmla="*/ 47487 w 138"/>
                <a:gd name="T23" fmla="*/ 251376 h 248"/>
                <a:gd name="T24" fmla="*/ 50455 w 138"/>
                <a:gd name="T25" fmla="*/ 248418 h 248"/>
                <a:gd name="T26" fmla="*/ 50455 w 138"/>
                <a:gd name="T27" fmla="*/ 245461 h 248"/>
                <a:gd name="T28" fmla="*/ 56391 w 138"/>
                <a:gd name="T29" fmla="*/ 242504 h 248"/>
                <a:gd name="T30" fmla="*/ 68263 w 138"/>
                <a:gd name="T31" fmla="*/ 263205 h 248"/>
                <a:gd name="T32" fmla="*/ 74199 w 138"/>
                <a:gd name="T33" fmla="*/ 298694 h 248"/>
                <a:gd name="T34" fmla="*/ 74199 w 138"/>
                <a:gd name="T35" fmla="*/ 319395 h 248"/>
                <a:gd name="T36" fmla="*/ 83102 w 138"/>
                <a:gd name="T37" fmla="*/ 343054 h 248"/>
                <a:gd name="T38" fmla="*/ 94974 w 138"/>
                <a:gd name="T39" fmla="*/ 366713 h 248"/>
                <a:gd name="T40" fmla="*/ 172141 w 138"/>
                <a:gd name="T41" fmla="*/ 348969 h 248"/>
                <a:gd name="T42" fmla="*/ 172141 w 138"/>
                <a:gd name="T43" fmla="*/ 343054 h 248"/>
                <a:gd name="T44" fmla="*/ 163237 w 138"/>
                <a:gd name="T45" fmla="*/ 334182 h 248"/>
                <a:gd name="T46" fmla="*/ 163237 w 138"/>
                <a:gd name="T47" fmla="*/ 319395 h 248"/>
                <a:gd name="T48" fmla="*/ 166205 w 138"/>
                <a:gd name="T49" fmla="*/ 313480 h 248"/>
                <a:gd name="T50" fmla="*/ 163237 w 138"/>
                <a:gd name="T51" fmla="*/ 298694 h 248"/>
                <a:gd name="T52" fmla="*/ 157301 w 138"/>
                <a:gd name="T53" fmla="*/ 239546 h 248"/>
                <a:gd name="T54" fmla="*/ 157301 w 138"/>
                <a:gd name="T55" fmla="*/ 221802 h 248"/>
                <a:gd name="T56" fmla="*/ 163237 w 138"/>
                <a:gd name="T57" fmla="*/ 186314 h 248"/>
                <a:gd name="T58" fmla="*/ 169173 w 138"/>
                <a:gd name="T59" fmla="*/ 162655 h 248"/>
                <a:gd name="T60" fmla="*/ 172141 w 138"/>
                <a:gd name="T61" fmla="*/ 147868 h 248"/>
                <a:gd name="T62" fmla="*/ 163237 w 138"/>
                <a:gd name="T63" fmla="*/ 133081 h 248"/>
                <a:gd name="T64" fmla="*/ 163237 w 138"/>
                <a:gd name="T65" fmla="*/ 121252 h 248"/>
                <a:gd name="T66" fmla="*/ 169173 w 138"/>
                <a:gd name="T67" fmla="*/ 112380 h 248"/>
                <a:gd name="T68" fmla="*/ 192916 w 138"/>
                <a:gd name="T69" fmla="*/ 94636 h 248"/>
                <a:gd name="T70" fmla="*/ 204788 w 138"/>
                <a:gd name="T71" fmla="*/ 62105 h 248"/>
                <a:gd name="T72" fmla="*/ 192916 w 138"/>
                <a:gd name="T73" fmla="*/ 41403 h 248"/>
                <a:gd name="T74" fmla="*/ 189948 w 138"/>
                <a:gd name="T75" fmla="*/ 32531 h 248"/>
                <a:gd name="T76" fmla="*/ 195884 w 138"/>
                <a:gd name="T77" fmla="*/ 26616 h 248"/>
                <a:gd name="T78" fmla="*/ 192916 w 138"/>
                <a:gd name="T79" fmla="*/ 20702 h 248"/>
                <a:gd name="T80" fmla="*/ 186980 w 138"/>
                <a:gd name="T81" fmla="*/ 0 h 248"/>
                <a:gd name="T82" fmla="*/ 0 w 138"/>
                <a:gd name="T83" fmla="*/ 47318 h 248"/>
                <a:gd name="T84" fmla="*/ 0 w 138"/>
                <a:gd name="T85" fmla="*/ 47318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40" name="Freeform 110"/>
            <p:cNvSpPr>
              <a:spLocks/>
            </p:cNvSpPr>
            <p:nvPr/>
          </p:nvSpPr>
          <p:spPr bwMode="auto">
            <a:xfrm>
              <a:off x="8332203" y="2159379"/>
              <a:ext cx="218735" cy="470836"/>
            </a:xfrm>
            <a:custGeom>
              <a:avLst/>
              <a:gdLst>
                <a:gd name="T0" fmla="*/ 184352 w 126"/>
                <a:gd name="T1" fmla="*/ 341417 h 274"/>
                <a:gd name="T2" fmla="*/ 178405 w 126"/>
                <a:gd name="T3" fmla="*/ 338474 h 274"/>
                <a:gd name="T4" fmla="*/ 169485 w 126"/>
                <a:gd name="T5" fmla="*/ 338474 h 274"/>
                <a:gd name="T6" fmla="*/ 160564 w 126"/>
                <a:gd name="T7" fmla="*/ 356133 h 274"/>
                <a:gd name="T8" fmla="*/ 151644 w 126"/>
                <a:gd name="T9" fmla="*/ 359076 h 274"/>
                <a:gd name="T10" fmla="*/ 151644 w 126"/>
                <a:gd name="T11" fmla="*/ 367906 h 274"/>
                <a:gd name="T12" fmla="*/ 151644 w 126"/>
                <a:gd name="T13" fmla="*/ 370849 h 274"/>
                <a:gd name="T14" fmla="*/ 148671 w 126"/>
                <a:gd name="T15" fmla="*/ 367906 h 274"/>
                <a:gd name="T16" fmla="*/ 142724 w 126"/>
                <a:gd name="T17" fmla="*/ 370849 h 274"/>
                <a:gd name="T18" fmla="*/ 142724 w 126"/>
                <a:gd name="T19" fmla="*/ 376736 h 274"/>
                <a:gd name="T20" fmla="*/ 14867 w 126"/>
                <a:gd name="T21" fmla="*/ 403225 h 274"/>
                <a:gd name="T22" fmla="*/ 14867 w 126"/>
                <a:gd name="T23" fmla="*/ 397339 h 274"/>
                <a:gd name="T24" fmla="*/ 5947 w 126"/>
                <a:gd name="T25" fmla="*/ 388509 h 274"/>
                <a:gd name="T26" fmla="*/ 5947 w 126"/>
                <a:gd name="T27" fmla="*/ 373793 h 274"/>
                <a:gd name="T28" fmla="*/ 8920 w 126"/>
                <a:gd name="T29" fmla="*/ 367906 h 274"/>
                <a:gd name="T30" fmla="*/ 5947 w 126"/>
                <a:gd name="T31" fmla="*/ 353190 h 274"/>
                <a:gd name="T32" fmla="*/ 0 w 126"/>
                <a:gd name="T33" fmla="*/ 294325 h 274"/>
                <a:gd name="T34" fmla="*/ 0 w 126"/>
                <a:gd name="T35" fmla="*/ 276665 h 274"/>
                <a:gd name="T36" fmla="*/ 5947 w 126"/>
                <a:gd name="T37" fmla="*/ 241346 h 274"/>
                <a:gd name="T38" fmla="*/ 11894 w 126"/>
                <a:gd name="T39" fmla="*/ 217800 h 274"/>
                <a:gd name="T40" fmla="*/ 14867 w 126"/>
                <a:gd name="T41" fmla="*/ 203084 h 274"/>
                <a:gd name="T42" fmla="*/ 5947 w 126"/>
                <a:gd name="T43" fmla="*/ 188368 h 274"/>
                <a:gd name="T44" fmla="*/ 5947 w 126"/>
                <a:gd name="T45" fmla="*/ 176595 h 274"/>
                <a:gd name="T46" fmla="*/ 11894 w 126"/>
                <a:gd name="T47" fmla="*/ 167765 h 274"/>
                <a:gd name="T48" fmla="*/ 35681 w 126"/>
                <a:gd name="T49" fmla="*/ 150106 h 274"/>
                <a:gd name="T50" fmla="*/ 47575 w 126"/>
                <a:gd name="T51" fmla="*/ 117730 h 274"/>
                <a:gd name="T52" fmla="*/ 35681 w 126"/>
                <a:gd name="T53" fmla="*/ 97127 h 274"/>
                <a:gd name="T54" fmla="*/ 32708 w 126"/>
                <a:gd name="T55" fmla="*/ 88297 h 274"/>
                <a:gd name="T56" fmla="*/ 38654 w 126"/>
                <a:gd name="T57" fmla="*/ 82411 h 274"/>
                <a:gd name="T58" fmla="*/ 35681 w 126"/>
                <a:gd name="T59" fmla="*/ 76524 h 274"/>
                <a:gd name="T60" fmla="*/ 29734 w 126"/>
                <a:gd name="T61" fmla="*/ 55922 h 274"/>
                <a:gd name="T62" fmla="*/ 35681 w 126"/>
                <a:gd name="T63" fmla="*/ 29432 h 274"/>
                <a:gd name="T64" fmla="*/ 29734 w 126"/>
                <a:gd name="T65" fmla="*/ 20603 h 274"/>
                <a:gd name="T66" fmla="*/ 32708 w 126"/>
                <a:gd name="T67" fmla="*/ 14716 h 274"/>
                <a:gd name="T68" fmla="*/ 38654 w 126"/>
                <a:gd name="T69" fmla="*/ 14716 h 274"/>
                <a:gd name="T70" fmla="*/ 44601 w 126"/>
                <a:gd name="T71" fmla="*/ 5886 h 274"/>
                <a:gd name="T72" fmla="*/ 50548 w 126"/>
                <a:gd name="T73" fmla="*/ 8830 h 274"/>
                <a:gd name="T74" fmla="*/ 56495 w 126"/>
                <a:gd name="T75" fmla="*/ 8830 h 274"/>
                <a:gd name="T76" fmla="*/ 62442 w 126"/>
                <a:gd name="T77" fmla="*/ 0 h 274"/>
                <a:gd name="T78" fmla="*/ 145697 w 126"/>
                <a:gd name="T79" fmla="*/ 247233 h 274"/>
                <a:gd name="T80" fmla="*/ 148671 w 126"/>
                <a:gd name="T81" fmla="*/ 253119 h 274"/>
                <a:gd name="T82" fmla="*/ 148671 w 126"/>
                <a:gd name="T83" fmla="*/ 264892 h 274"/>
                <a:gd name="T84" fmla="*/ 148671 w 126"/>
                <a:gd name="T85" fmla="*/ 267836 h 274"/>
                <a:gd name="T86" fmla="*/ 169485 w 126"/>
                <a:gd name="T87" fmla="*/ 285495 h 274"/>
                <a:gd name="T88" fmla="*/ 172458 w 126"/>
                <a:gd name="T89" fmla="*/ 285495 h 274"/>
                <a:gd name="T90" fmla="*/ 175431 w 126"/>
                <a:gd name="T91" fmla="*/ 294325 h 274"/>
                <a:gd name="T92" fmla="*/ 175431 w 126"/>
                <a:gd name="T93" fmla="*/ 297268 h 274"/>
                <a:gd name="T94" fmla="*/ 187325 w 126"/>
                <a:gd name="T95" fmla="*/ 317871 h 274"/>
                <a:gd name="T96" fmla="*/ 187325 w 126"/>
                <a:gd name="T97" fmla="*/ 323757 h 274"/>
                <a:gd name="T98" fmla="*/ 184352 w 126"/>
                <a:gd name="T99" fmla="*/ 332587 h 274"/>
                <a:gd name="T100" fmla="*/ 184352 w 126"/>
                <a:gd name="T101" fmla="*/ 341417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41" name="Freeform 111"/>
            <p:cNvSpPr>
              <a:spLocks/>
            </p:cNvSpPr>
            <p:nvPr/>
          </p:nvSpPr>
          <p:spPr bwMode="auto">
            <a:xfrm>
              <a:off x="8406350" y="1731178"/>
              <a:ext cx="494935" cy="800793"/>
            </a:xfrm>
            <a:custGeom>
              <a:avLst/>
              <a:gdLst>
                <a:gd name="T0" fmla="*/ 82418 w 288"/>
                <a:gd name="T1" fmla="*/ 614855 h 464"/>
                <a:gd name="T2" fmla="*/ 85361 w 288"/>
                <a:gd name="T3" fmla="*/ 632591 h 464"/>
                <a:gd name="T4" fmla="*/ 105966 w 288"/>
                <a:gd name="T5" fmla="*/ 653284 h 464"/>
                <a:gd name="T6" fmla="*/ 111853 w 288"/>
                <a:gd name="T7" fmla="*/ 662152 h 464"/>
                <a:gd name="T8" fmla="*/ 123627 w 288"/>
                <a:gd name="T9" fmla="*/ 685800 h 464"/>
                <a:gd name="T10" fmla="*/ 129514 w 288"/>
                <a:gd name="T11" fmla="*/ 665108 h 464"/>
                <a:gd name="T12" fmla="*/ 138344 w 288"/>
                <a:gd name="T13" fmla="*/ 629635 h 464"/>
                <a:gd name="T14" fmla="*/ 156005 w 288"/>
                <a:gd name="T15" fmla="*/ 591207 h 464"/>
                <a:gd name="T16" fmla="*/ 153062 w 288"/>
                <a:gd name="T17" fmla="*/ 582339 h 464"/>
                <a:gd name="T18" fmla="*/ 173666 w 288"/>
                <a:gd name="T19" fmla="*/ 540954 h 464"/>
                <a:gd name="T20" fmla="*/ 182497 w 288"/>
                <a:gd name="T21" fmla="*/ 555734 h 464"/>
                <a:gd name="T22" fmla="*/ 191327 w 288"/>
                <a:gd name="T23" fmla="*/ 555734 h 464"/>
                <a:gd name="T24" fmla="*/ 191327 w 288"/>
                <a:gd name="T25" fmla="*/ 535042 h 464"/>
                <a:gd name="T26" fmla="*/ 220762 w 288"/>
                <a:gd name="T27" fmla="*/ 526174 h 464"/>
                <a:gd name="T28" fmla="*/ 226649 w 288"/>
                <a:gd name="T29" fmla="*/ 511394 h 464"/>
                <a:gd name="T30" fmla="*/ 244310 w 288"/>
                <a:gd name="T31" fmla="*/ 505482 h 464"/>
                <a:gd name="T32" fmla="*/ 253140 w 288"/>
                <a:gd name="T33" fmla="*/ 484790 h 464"/>
                <a:gd name="T34" fmla="*/ 261971 w 288"/>
                <a:gd name="T35" fmla="*/ 455229 h 464"/>
                <a:gd name="T36" fmla="*/ 267858 w 288"/>
                <a:gd name="T37" fmla="*/ 446361 h 464"/>
                <a:gd name="T38" fmla="*/ 291406 w 288"/>
                <a:gd name="T39" fmla="*/ 443405 h 464"/>
                <a:gd name="T40" fmla="*/ 300236 w 288"/>
                <a:gd name="T41" fmla="*/ 422713 h 464"/>
                <a:gd name="T42" fmla="*/ 317897 w 288"/>
                <a:gd name="T43" fmla="*/ 404977 h 464"/>
                <a:gd name="T44" fmla="*/ 344389 w 288"/>
                <a:gd name="T45" fmla="*/ 416801 h 464"/>
                <a:gd name="T46" fmla="*/ 370880 w 288"/>
                <a:gd name="T47" fmla="*/ 381328 h 464"/>
                <a:gd name="T48" fmla="*/ 400315 w 288"/>
                <a:gd name="T49" fmla="*/ 351768 h 464"/>
                <a:gd name="T50" fmla="*/ 409146 w 288"/>
                <a:gd name="T51" fmla="*/ 348812 h 464"/>
                <a:gd name="T52" fmla="*/ 423863 w 288"/>
                <a:gd name="T53" fmla="*/ 334032 h 464"/>
                <a:gd name="T54" fmla="*/ 415033 w 288"/>
                <a:gd name="T55" fmla="*/ 319252 h 464"/>
                <a:gd name="T56" fmla="*/ 406202 w 288"/>
                <a:gd name="T57" fmla="*/ 316296 h 464"/>
                <a:gd name="T58" fmla="*/ 415033 w 288"/>
                <a:gd name="T59" fmla="*/ 304472 h 464"/>
                <a:gd name="T60" fmla="*/ 406202 w 288"/>
                <a:gd name="T61" fmla="*/ 277867 h 464"/>
                <a:gd name="T62" fmla="*/ 385598 w 288"/>
                <a:gd name="T63" fmla="*/ 271955 h 464"/>
                <a:gd name="T64" fmla="*/ 373824 w 288"/>
                <a:gd name="T65" fmla="*/ 280823 h 464"/>
                <a:gd name="T66" fmla="*/ 353219 w 288"/>
                <a:gd name="T67" fmla="*/ 239439 h 464"/>
                <a:gd name="T68" fmla="*/ 356163 w 288"/>
                <a:gd name="T69" fmla="*/ 227615 h 464"/>
                <a:gd name="T70" fmla="*/ 347332 w 288"/>
                <a:gd name="T71" fmla="*/ 224659 h 464"/>
                <a:gd name="T72" fmla="*/ 326728 w 288"/>
                <a:gd name="T73" fmla="*/ 221703 h 464"/>
                <a:gd name="T74" fmla="*/ 312010 w 288"/>
                <a:gd name="T75" fmla="*/ 218747 h 464"/>
                <a:gd name="T76" fmla="*/ 306123 w 288"/>
                <a:gd name="T77" fmla="*/ 192142 h 464"/>
                <a:gd name="T78" fmla="*/ 208988 w 288"/>
                <a:gd name="T79" fmla="*/ 2956 h 464"/>
                <a:gd name="T80" fmla="*/ 188384 w 288"/>
                <a:gd name="T81" fmla="*/ 2956 h 464"/>
                <a:gd name="T82" fmla="*/ 179553 w 288"/>
                <a:gd name="T83" fmla="*/ 17736 h 464"/>
                <a:gd name="T84" fmla="*/ 158949 w 288"/>
                <a:gd name="T85" fmla="*/ 23648 h 464"/>
                <a:gd name="T86" fmla="*/ 129514 w 288"/>
                <a:gd name="T87" fmla="*/ 44341 h 464"/>
                <a:gd name="T88" fmla="*/ 120683 w 288"/>
                <a:gd name="T89" fmla="*/ 17736 h 464"/>
                <a:gd name="T90" fmla="*/ 108909 w 288"/>
                <a:gd name="T91" fmla="*/ 11824 h 464"/>
                <a:gd name="T92" fmla="*/ 55926 w 288"/>
                <a:gd name="T93" fmla="*/ 141890 h 464"/>
                <a:gd name="T94" fmla="*/ 61813 w 288"/>
                <a:gd name="T95" fmla="*/ 168494 h 464"/>
                <a:gd name="T96" fmla="*/ 58870 w 288"/>
                <a:gd name="T97" fmla="*/ 192142 h 464"/>
                <a:gd name="T98" fmla="*/ 47096 w 288"/>
                <a:gd name="T99" fmla="*/ 209878 h 464"/>
                <a:gd name="T100" fmla="*/ 52983 w 288"/>
                <a:gd name="T101" fmla="*/ 277867 h 464"/>
                <a:gd name="T102" fmla="*/ 35322 w 288"/>
                <a:gd name="T103" fmla="*/ 316296 h 464"/>
                <a:gd name="T104" fmla="*/ 38265 w 288"/>
                <a:gd name="T105" fmla="*/ 339944 h 464"/>
                <a:gd name="T106" fmla="*/ 26491 w 288"/>
                <a:gd name="T107" fmla="*/ 342900 h 464"/>
                <a:gd name="T108" fmla="*/ 26491 w 288"/>
                <a:gd name="T109" fmla="*/ 363592 h 464"/>
                <a:gd name="T110" fmla="*/ 11774 w 288"/>
                <a:gd name="T111" fmla="*/ 36063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42" name="Freeform 112"/>
            <p:cNvSpPr>
              <a:spLocks/>
            </p:cNvSpPr>
            <p:nvPr/>
          </p:nvSpPr>
          <p:spPr bwMode="auto">
            <a:xfrm>
              <a:off x="5633236" y="4035309"/>
              <a:ext cx="672888" cy="622838"/>
            </a:xfrm>
            <a:custGeom>
              <a:avLst/>
              <a:gdLst>
                <a:gd name="T0" fmla="*/ 0 w 392"/>
                <a:gd name="T1" fmla="*/ 23707 h 360"/>
                <a:gd name="T2" fmla="*/ 517461 w 392"/>
                <a:gd name="T3" fmla="*/ 0 h 360"/>
                <a:gd name="T4" fmla="*/ 514521 w 392"/>
                <a:gd name="T5" fmla="*/ 5927 h 360"/>
                <a:gd name="T6" fmla="*/ 526281 w 392"/>
                <a:gd name="T7" fmla="*/ 14817 h 360"/>
                <a:gd name="T8" fmla="*/ 532161 w 392"/>
                <a:gd name="T9" fmla="*/ 26670 h 360"/>
                <a:gd name="T10" fmla="*/ 529221 w 392"/>
                <a:gd name="T11" fmla="*/ 38523 h 360"/>
                <a:gd name="T12" fmla="*/ 514521 w 392"/>
                <a:gd name="T13" fmla="*/ 50377 h 360"/>
                <a:gd name="T14" fmla="*/ 499820 w 392"/>
                <a:gd name="T15" fmla="*/ 68157 h 360"/>
                <a:gd name="T16" fmla="*/ 496880 w 392"/>
                <a:gd name="T17" fmla="*/ 77047 h 360"/>
                <a:gd name="T18" fmla="*/ 576263 w 392"/>
                <a:gd name="T19" fmla="*/ 71120 h 360"/>
                <a:gd name="T20" fmla="*/ 573323 w 392"/>
                <a:gd name="T21" fmla="*/ 80010 h 360"/>
                <a:gd name="T22" fmla="*/ 576263 w 392"/>
                <a:gd name="T23" fmla="*/ 85937 h 360"/>
                <a:gd name="T24" fmla="*/ 570383 w 392"/>
                <a:gd name="T25" fmla="*/ 97790 h 360"/>
                <a:gd name="T26" fmla="*/ 555682 w 392"/>
                <a:gd name="T27" fmla="*/ 112607 h 360"/>
                <a:gd name="T28" fmla="*/ 549802 w 392"/>
                <a:gd name="T29" fmla="*/ 145203 h 360"/>
                <a:gd name="T30" fmla="*/ 535101 w 392"/>
                <a:gd name="T31" fmla="*/ 162983 h 360"/>
                <a:gd name="T32" fmla="*/ 538041 w 392"/>
                <a:gd name="T33" fmla="*/ 183727 h 360"/>
                <a:gd name="T34" fmla="*/ 535101 w 392"/>
                <a:gd name="T35" fmla="*/ 210397 h 360"/>
                <a:gd name="T36" fmla="*/ 532161 w 392"/>
                <a:gd name="T37" fmla="*/ 210397 h 360"/>
                <a:gd name="T38" fmla="*/ 520401 w 392"/>
                <a:gd name="T39" fmla="*/ 225213 h 360"/>
                <a:gd name="T40" fmla="*/ 517461 w 392"/>
                <a:gd name="T41" fmla="*/ 231140 h 360"/>
                <a:gd name="T42" fmla="*/ 493940 w 392"/>
                <a:gd name="T43" fmla="*/ 251883 h 360"/>
                <a:gd name="T44" fmla="*/ 488059 w 392"/>
                <a:gd name="T45" fmla="*/ 275590 h 360"/>
                <a:gd name="T46" fmla="*/ 488059 w 392"/>
                <a:gd name="T47" fmla="*/ 296333 h 360"/>
                <a:gd name="T48" fmla="*/ 485119 w 392"/>
                <a:gd name="T49" fmla="*/ 311150 h 360"/>
                <a:gd name="T50" fmla="*/ 464539 w 392"/>
                <a:gd name="T51" fmla="*/ 323003 h 360"/>
                <a:gd name="T52" fmla="*/ 449838 w 392"/>
                <a:gd name="T53" fmla="*/ 346710 h 360"/>
                <a:gd name="T54" fmla="*/ 443958 w 392"/>
                <a:gd name="T55" fmla="*/ 352637 h 360"/>
                <a:gd name="T56" fmla="*/ 443958 w 392"/>
                <a:gd name="T57" fmla="*/ 370417 h 360"/>
                <a:gd name="T58" fmla="*/ 432197 w 392"/>
                <a:gd name="T59" fmla="*/ 385233 h 360"/>
                <a:gd name="T60" fmla="*/ 432197 w 392"/>
                <a:gd name="T61" fmla="*/ 400050 h 360"/>
                <a:gd name="T62" fmla="*/ 426317 w 392"/>
                <a:gd name="T63" fmla="*/ 417830 h 360"/>
                <a:gd name="T64" fmla="*/ 414557 w 392"/>
                <a:gd name="T65" fmla="*/ 438573 h 360"/>
                <a:gd name="T66" fmla="*/ 417497 w 392"/>
                <a:gd name="T67" fmla="*/ 462280 h 360"/>
                <a:gd name="T68" fmla="*/ 429257 w 392"/>
                <a:gd name="T69" fmla="*/ 474133 h 360"/>
                <a:gd name="T70" fmla="*/ 432197 w 392"/>
                <a:gd name="T71" fmla="*/ 488950 h 360"/>
                <a:gd name="T72" fmla="*/ 435137 w 392"/>
                <a:gd name="T73" fmla="*/ 491913 h 360"/>
                <a:gd name="T74" fmla="*/ 435137 w 392"/>
                <a:gd name="T75" fmla="*/ 497840 h 360"/>
                <a:gd name="T76" fmla="*/ 429257 w 392"/>
                <a:gd name="T77" fmla="*/ 503767 h 360"/>
                <a:gd name="T78" fmla="*/ 426317 w 392"/>
                <a:gd name="T79" fmla="*/ 515620 h 360"/>
                <a:gd name="T80" fmla="*/ 426317 w 392"/>
                <a:gd name="T81" fmla="*/ 524510 h 360"/>
                <a:gd name="T82" fmla="*/ 73503 w 392"/>
                <a:gd name="T83" fmla="*/ 533400 h 360"/>
                <a:gd name="T84" fmla="*/ 73503 w 392"/>
                <a:gd name="T85" fmla="*/ 456353 h 360"/>
                <a:gd name="T86" fmla="*/ 55862 w 392"/>
                <a:gd name="T87" fmla="*/ 453390 h 360"/>
                <a:gd name="T88" fmla="*/ 41162 w 392"/>
                <a:gd name="T89" fmla="*/ 459317 h 360"/>
                <a:gd name="T90" fmla="*/ 35281 w 392"/>
                <a:gd name="T91" fmla="*/ 456353 h 360"/>
                <a:gd name="T92" fmla="*/ 17641 w 392"/>
                <a:gd name="T93" fmla="*/ 444500 h 360"/>
                <a:gd name="T94" fmla="*/ 20581 w 392"/>
                <a:gd name="T95" fmla="*/ 183727 h 360"/>
                <a:gd name="T96" fmla="*/ 0 w 392"/>
                <a:gd name="T97" fmla="*/ 2370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43" name="Freeform 113"/>
            <p:cNvSpPr>
              <a:spLocks/>
            </p:cNvSpPr>
            <p:nvPr/>
          </p:nvSpPr>
          <p:spPr bwMode="auto">
            <a:xfrm>
              <a:off x="3004709" y="2906415"/>
              <a:ext cx="771133" cy="950942"/>
            </a:xfrm>
            <a:custGeom>
              <a:avLst/>
              <a:gdLst>
                <a:gd name="T0" fmla="*/ 580441 w 446"/>
                <a:gd name="T1" fmla="*/ 814388 h 554"/>
                <a:gd name="T2" fmla="*/ 660400 w 446"/>
                <a:gd name="T3" fmla="*/ 232262 h 554"/>
                <a:gd name="T4" fmla="*/ 444215 w 446"/>
                <a:gd name="T5" fmla="*/ 199922 h 554"/>
                <a:gd name="T6" fmla="*/ 464945 w 446"/>
                <a:gd name="T7" fmla="*/ 58801 h 554"/>
                <a:gd name="T8" fmla="*/ 142149 w 446"/>
                <a:gd name="T9" fmla="*/ 0 h 554"/>
                <a:gd name="T10" fmla="*/ 0 w 446"/>
                <a:gd name="T11" fmla="*/ 723247 h 554"/>
                <a:gd name="T12" fmla="*/ 0 w 446"/>
                <a:gd name="T13" fmla="*/ 723247 h 554"/>
                <a:gd name="T14" fmla="*/ 580441 w 446"/>
                <a:gd name="T15" fmla="*/ 814388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44" name="Freeform 114"/>
            <p:cNvSpPr>
              <a:spLocks/>
            </p:cNvSpPr>
            <p:nvPr/>
          </p:nvSpPr>
          <p:spPr bwMode="auto">
            <a:xfrm>
              <a:off x="3136321" y="1690396"/>
              <a:ext cx="1388410" cy="878647"/>
            </a:xfrm>
            <a:custGeom>
              <a:avLst/>
              <a:gdLst>
                <a:gd name="T0" fmla="*/ 416016 w 806"/>
                <a:gd name="T1" fmla="*/ 663949 h 510"/>
                <a:gd name="T2" fmla="*/ 404214 w 806"/>
                <a:gd name="T3" fmla="*/ 737721 h 510"/>
                <a:gd name="T4" fmla="*/ 392412 w 806"/>
                <a:gd name="T5" fmla="*/ 708212 h 510"/>
                <a:gd name="T6" fmla="*/ 362907 w 806"/>
                <a:gd name="T7" fmla="*/ 705261 h 510"/>
                <a:gd name="T8" fmla="*/ 336353 w 806"/>
                <a:gd name="T9" fmla="*/ 717064 h 510"/>
                <a:gd name="T10" fmla="*/ 318650 w 806"/>
                <a:gd name="T11" fmla="*/ 711163 h 510"/>
                <a:gd name="T12" fmla="*/ 283245 w 806"/>
                <a:gd name="T13" fmla="*/ 705261 h 510"/>
                <a:gd name="T14" fmla="*/ 265542 w 806"/>
                <a:gd name="T15" fmla="*/ 717064 h 510"/>
                <a:gd name="T16" fmla="*/ 236037 w 806"/>
                <a:gd name="T17" fmla="*/ 705261 h 510"/>
                <a:gd name="T18" fmla="*/ 221285 w 806"/>
                <a:gd name="T19" fmla="*/ 722966 h 510"/>
                <a:gd name="T20" fmla="*/ 197681 w 806"/>
                <a:gd name="T21" fmla="*/ 699359 h 510"/>
                <a:gd name="T22" fmla="*/ 203582 w 806"/>
                <a:gd name="T23" fmla="*/ 675752 h 510"/>
                <a:gd name="T24" fmla="*/ 188830 w 806"/>
                <a:gd name="T25" fmla="*/ 652145 h 510"/>
                <a:gd name="T26" fmla="*/ 165226 w 806"/>
                <a:gd name="T27" fmla="*/ 631489 h 510"/>
                <a:gd name="T28" fmla="*/ 174078 w 806"/>
                <a:gd name="T29" fmla="*/ 610833 h 510"/>
                <a:gd name="T30" fmla="*/ 156375 w 806"/>
                <a:gd name="T31" fmla="*/ 575422 h 510"/>
                <a:gd name="T32" fmla="*/ 159325 w 806"/>
                <a:gd name="T33" fmla="*/ 528208 h 510"/>
                <a:gd name="T34" fmla="*/ 147523 w 806"/>
                <a:gd name="T35" fmla="*/ 519355 h 510"/>
                <a:gd name="T36" fmla="*/ 141622 w 806"/>
                <a:gd name="T37" fmla="*/ 507552 h 510"/>
                <a:gd name="T38" fmla="*/ 106217 w 806"/>
                <a:gd name="T39" fmla="*/ 534110 h 510"/>
                <a:gd name="T40" fmla="*/ 79663 w 806"/>
                <a:gd name="T41" fmla="*/ 516404 h 510"/>
                <a:gd name="T42" fmla="*/ 82613 w 806"/>
                <a:gd name="T43" fmla="*/ 495748 h 510"/>
                <a:gd name="T44" fmla="*/ 100316 w 806"/>
                <a:gd name="T45" fmla="*/ 472141 h 510"/>
                <a:gd name="T46" fmla="*/ 97365 w 806"/>
                <a:gd name="T47" fmla="*/ 457387 h 510"/>
                <a:gd name="T48" fmla="*/ 109167 w 806"/>
                <a:gd name="T49" fmla="*/ 424927 h 510"/>
                <a:gd name="T50" fmla="*/ 129821 w 806"/>
                <a:gd name="T51" fmla="*/ 371811 h 510"/>
                <a:gd name="T52" fmla="*/ 100316 w 806"/>
                <a:gd name="T53" fmla="*/ 360008 h 510"/>
                <a:gd name="T54" fmla="*/ 85564 w 806"/>
                <a:gd name="T55" fmla="*/ 348204 h 510"/>
                <a:gd name="T56" fmla="*/ 73762 w 806"/>
                <a:gd name="T57" fmla="*/ 309843 h 510"/>
                <a:gd name="T58" fmla="*/ 29505 w 806"/>
                <a:gd name="T59" fmla="*/ 247874 h 510"/>
                <a:gd name="T60" fmla="*/ 11802 w 806"/>
                <a:gd name="T61" fmla="*/ 224267 h 510"/>
                <a:gd name="T62" fmla="*/ 23604 w 806"/>
                <a:gd name="T63" fmla="*/ 203611 h 510"/>
                <a:gd name="T64" fmla="*/ 0 w 806"/>
                <a:gd name="T65" fmla="*/ 138691 h 510"/>
                <a:gd name="T66" fmla="*/ 135721 w 806"/>
                <a:gd name="T67" fmla="*/ 17705 h 510"/>
                <a:gd name="T68" fmla="*/ 722864 w 806"/>
                <a:gd name="T69" fmla="*/ 118035 h 510"/>
                <a:gd name="T70" fmla="*/ 1153632 w 806"/>
                <a:gd name="T71" fmla="*/ 610833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45" name="Freeform 115"/>
            <p:cNvSpPr>
              <a:spLocks/>
            </p:cNvSpPr>
            <p:nvPr/>
          </p:nvSpPr>
          <p:spPr bwMode="auto">
            <a:xfrm>
              <a:off x="3523740" y="2465237"/>
              <a:ext cx="939819" cy="782256"/>
            </a:xfrm>
            <a:custGeom>
              <a:avLst/>
              <a:gdLst>
                <a:gd name="T0" fmla="*/ 757864 w 548"/>
                <a:gd name="T1" fmla="*/ 669925 h 456"/>
                <a:gd name="T2" fmla="*/ 781363 w 548"/>
                <a:gd name="T3" fmla="*/ 376098 h 456"/>
                <a:gd name="T4" fmla="*/ 804863 w 548"/>
                <a:gd name="T5" fmla="*/ 88148 h 456"/>
                <a:gd name="T6" fmla="*/ 85186 w 548"/>
                <a:gd name="T7" fmla="*/ 0 h 456"/>
                <a:gd name="T8" fmla="*/ 73436 w 548"/>
                <a:gd name="T9" fmla="*/ 73457 h 456"/>
                <a:gd name="T10" fmla="*/ 23500 w 548"/>
                <a:gd name="T11" fmla="*/ 434864 h 456"/>
                <a:gd name="T12" fmla="*/ 20562 w 548"/>
                <a:gd name="T13" fmla="*/ 434864 h 456"/>
                <a:gd name="T14" fmla="*/ 0 w 548"/>
                <a:gd name="T15" fmla="*/ 575900 h 456"/>
                <a:gd name="T16" fmla="*/ 214434 w 548"/>
                <a:gd name="T17" fmla="*/ 608221 h 456"/>
                <a:gd name="T18" fmla="*/ 757864 w 548"/>
                <a:gd name="T19" fmla="*/ 669925 h 456"/>
                <a:gd name="T20" fmla="*/ 757864 w 548"/>
                <a:gd name="T21" fmla="*/ 669925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46" name="Freeform 116"/>
            <p:cNvSpPr>
              <a:spLocks/>
            </p:cNvSpPr>
            <p:nvPr/>
          </p:nvSpPr>
          <p:spPr bwMode="auto">
            <a:xfrm>
              <a:off x="4483950" y="1885034"/>
              <a:ext cx="886062" cy="556106"/>
            </a:xfrm>
            <a:custGeom>
              <a:avLst/>
              <a:gdLst>
                <a:gd name="T0" fmla="*/ 0 w 516"/>
                <a:gd name="T1" fmla="*/ 443912 h 324"/>
                <a:gd name="T2" fmla="*/ 35294 w 516"/>
                <a:gd name="T3" fmla="*/ 0 h 324"/>
                <a:gd name="T4" fmla="*/ 370589 w 516"/>
                <a:gd name="T5" fmla="*/ 23519 h 324"/>
                <a:gd name="T6" fmla="*/ 700001 w 516"/>
                <a:gd name="T7" fmla="*/ 32338 h 324"/>
                <a:gd name="T8" fmla="*/ 700001 w 516"/>
                <a:gd name="T9" fmla="*/ 44097 h 324"/>
                <a:gd name="T10" fmla="*/ 711766 w 516"/>
                <a:gd name="T11" fmla="*/ 79375 h 324"/>
                <a:gd name="T12" fmla="*/ 705884 w 516"/>
                <a:gd name="T13" fmla="*/ 91134 h 324"/>
                <a:gd name="T14" fmla="*/ 702943 w 516"/>
                <a:gd name="T15" fmla="*/ 114653 h 324"/>
                <a:gd name="T16" fmla="*/ 705884 w 516"/>
                <a:gd name="T17" fmla="*/ 155810 h 324"/>
                <a:gd name="T18" fmla="*/ 714707 w 516"/>
                <a:gd name="T19" fmla="*/ 202847 h 324"/>
                <a:gd name="T20" fmla="*/ 726472 w 516"/>
                <a:gd name="T21" fmla="*/ 214606 h 324"/>
                <a:gd name="T22" fmla="*/ 735296 w 516"/>
                <a:gd name="T23" fmla="*/ 258704 h 324"/>
                <a:gd name="T24" fmla="*/ 738237 w 516"/>
                <a:gd name="T25" fmla="*/ 332199 h 324"/>
                <a:gd name="T26" fmla="*/ 741178 w 516"/>
                <a:gd name="T27" fmla="*/ 346898 h 324"/>
                <a:gd name="T28" fmla="*/ 741178 w 516"/>
                <a:gd name="T29" fmla="*/ 373356 h 324"/>
                <a:gd name="T30" fmla="*/ 744119 w 516"/>
                <a:gd name="T31" fmla="*/ 382176 h 324"/>
                <a:gd name="T32" fmla="*/ 758825 w 516"/>
                <a:gd name="T33" fmla="*/ 435093 h 324"/>
                <a:gd name="T34" fmla="*/ 758825 w 516"/>
                <a:gd name="T35" fmla="*/ 455671 h 324"/>
                <a:gd name="T36" fmla="*/ 758825 w 516"/>
                <a:gd name="T37" fmla="*/ 476250 h 324"/>
                <a:gd name="T38" fmla="*/ 0 w 516"/>
                <a:gd name="T39" fmla="*/ 44391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47" name="Freeform 117"/>
            <p:cNvSpPr>
              <a:spLocks/>
            </p:cNvSpPr>
            <p:nvPr/>
          </p:nvSpPr>
          <p:spPr bwMode="auto">
            <a:xfrm>
              <a:off x="4439462" y="2404066"/>
              <a:ext cx="947234" cy="637668"/>
            </a:xfrm>
            <a:custGeom>
              <a:avLst/>
              <a:gdLst>
                <a:gd name="T0" fmla="*/ 0 w 552"/>
                <a:gd name="T1" fmla="*/ 428659 h 372"/>
                <a:gd name="T2" fmla="*/ 23513 w 552"/>
                <a:gd name="T3" fmla="*/ 140929 h 372"/>
                <a:gd name="T4" fmla="*/ 38209 w 552"/>
                <a:gd name="T5" fmla="*/ 0 h 372"/>
                <a:gd name="T6" fmla="*/ 796517 w 552"/>
                <a:gd name="T7" fmla="*/ 32296 h 372"/>
                <a:gd name="T8" fmla="*/ 796517 w 552"/>
                <a:gd name="T9" fmla="*/ 44040 h 372"/>
                <a:gd name="T10" fmla="*/ 790639 w 552"/>
                <a:gd name="T11" fmla="*/ 58720 h 372"/>
                <a:gd name="T12" fmla="*/ 770065 w 552"/>
                <a:gd name="T13" fmla="*/ 79273 h 372"/>
                <a:gd name="T14" fmla="*/ 773004 w 552"/>
                <a:gd name="T15" fmla="*/ 91017 h 372"/>
                <a:gd name="T16" fmla="*/ 811213 w 552"/>
                <a:gd name="T17" fmla="*/ 126249 h 372"/>
                <a:gd name="T18" fmla="*/ 811213 w 552"/>
                <a:gd name="T19" fmla="*/ 393427 h 372"/>
                <a:gd name="T20" fmla="*/ 802395 w 552"/>
                <a:gd name="T21" fmla="*/ 390491 h 372"/>
                <a:gd name="T22" fmla="*/ 793578 w 552"/>
                <a:gd name="T23" fmla="*/ 393427 h 372"/>
                <a:gd name="T24" fmla="*/ 799456 w 552"/>
                <a:gd name="T25" fmla="*/ 402235 h 372"/>
                <a:gd name="T26" fmla="*/ 802395 w 552"/>
                <a:gd name="T27" fmla="*/ 411043 h 372"/>
                <a:gd name="T28" fmla="*/ 796517 w 552"/>
                <a:gd name="T29" fmla="*/ 425723 h 372"/>
                <a:gd name="T30" fmla="*/ 805335 w 552"/>
                <a:gd name="T31" fmla="*/ 431595 h 372"/>
                <a:gd name="T32" fmla="*/ 811213 w 552"/>
                <a:gd name="T33" fmla="*/ 455083 h 372"/>
                <a:gd name="T34" fmla="*/ 802395 w 552"/>
                <a:gd name="T35" fmla="*/ 460955 h 372"/>
                <a:gd name="T36" fmla="*/ 802395 w 552"/>
                <a:gd name="T37" fmla="*/ 475635 h 372"/>
                <a:gd name="T38" fmla="*/ 793578 w 552"/>
                <a:gd name="T39" fmla="*/ 499124 h 372"/>
                <a:gd name="T40" fmla="*/ 802395 w 552"/>
                <a:gd name="T41" fmla="*/ 525548 h 372"/>
                <a:gd name="T42" fmla="*/ 808274 w 552"/>
                <a:gd name="T43" fmla="*/ 540228 h 372"/>
                <a:gd name="T44" fmla="*/ 805335 w 552"/>
                <a:gd name="T45" fmla="*/ 546100 h 372"/>
                <a:gd name="T46" fmla="*/ 784760 w 552"/>
                <a:gd name="T47" fmla="*/ 528484 h 372"/>
                <a:gd name="T48" fmla="*/ 737734 w 552"/>
                <a:gd name="T49" fmla="*/ 499124 h 372"/>
                <a:gd name="T50" fmla="*/ 725977 w 552"/>
                <a:gd name="T51" fmla="*/ 496188 h 372"/>
                <a:gd name="T52" fmla="*/ 705403 w 552"/>
                <a:gd name="T53" fmla="*/ 496188 h 372"/>
                <a:gd name="T54" fmla="*/ 690707 w 552"/>
                <a:gd name="T55" fmla="*/ 504996 h 372"/>
                <a:gd name="T56" fmla="*/ 676011 w 552"/>
                <a:gd name="T57" fmla="*/ 510868 h 372"/>
                <a:gd name="T58" fmla="*/ 658376 w 552"/>
                <a:gd name="T59" fmla="*/ 504996 h 372"/>
                <a:gd name="T60" fmla="*/ 652497 w 552"/>
                <a:gd name="T61" fmla="*/ 487380 h 372"/>
                <a:gd name="T62" fmla="*/ 640741 w 552"/>
                <a:gd name="T63" fmla="*/ 478572 h 372"/>
                <a:gd name="T64" fmla="*/ 626045 w 552"/>
                <a:gd name="T65" fmla="*/ 484444 h 372"/>
                <a:gd name="T66" fmla="*/ 605471 w 552"/>
                <a:gd name="T67" fmla="*/ 484444 h 372"/>
                <a:gd name="T68" fmla="*/ 590775 w 552"/>
                <a:gd name="T69" fmla="*/ 460955 h 372"/>
                <a:gd name="T70" fmla="*/ 0 w 552"/>
                <a:gd name="T71" fmla="*/ 428659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48" name="Freeform 118"/>
            <p:cNvSpPr>
              <a:spLocks/>
            </p:cNvSpPr>
            <p:nvPr/>
          </p:nvSpPr>
          <p:spPr bwMode="auto">
            <a:xfrm>
              <a:off x="5366305" y="2845243"/>
              <a:ext cx="815622" cy="535715"/>
            </a:xfrm>
            <a:custGeom>
              <a:avLst/>
              <a:gdLst>
                <a:gd name="T0" fmla="*/ 565873 w 474"/>
                <a:gd name="T1" fmla="*/ 0 h 312"/>
                <a:gd name="T2" fmla="*/ 586504 w 474"/>
                <a:gd name="T3" fmla="*/ 26469 h 312"/>
                <a:gd name="T4" fmla="*/ 577662 w 474"/>
                <a:gd name="T5" fmla="*/ 49996 h 312"/>
                <a:gd name="T6" fmla="*/ 592399 w 474"/>
                <a:gd name="T7" fmla="*/ 108815 h 312"/>
                <a:gd name="T8" fmla="*/ 636608 w 474"/>
                <a:gd name="T9" fmla="*/ 129402 h 312"/>
                <a:gd name="T10" fmla="*/ 645449 w 474"/>
                <a:gd name="T11" fmla="*/ 149988 h 312"/>
                <a:gd name="T12" fmla="*/ 669027 w 474"/>
                <a:gd name="T13" fmla="*/ 179398 h 312"/>
                <a:gd name="T14" fmla="*/ 698500 w 474"/>
                <a:gd name="T15" fmla="*/ 217630 h 312"/>
                <a:gd name="T16" fmla="*/ 689658 w 474"/>
                <a:gd name="T17" fmla="*/ 244099 h 312"/>
                <a:gd name="T18" fmla="*/ 680816 w 474"/>
                <a:gd name="T19" fmla="*/ 264685 h 312"/>
                <a:gd name="T20" fmla="*/ 645449 w 474"/>
                <a:gd name="T21" fmla="*/ 291154 h 312"/>
                <a:gd name="T22" fmla="*/ 615977 w 474"/>
                <a:gd name="T23" fmla="*/ 299977 h 312"/>
                <a:gd name="T24" fmla="*/ 598293 w 474"/>
                <a:gd name="T25" fmla="*/ 320563 h 312"/>
                <a:gd name="T26" fmla="*/ 613030 w 474"/>
                <a:gd name="T27" fmla="*/ 347032 h 312"/>
                <a:gd name="T28" fmla="*/ 613030 w 474"/>
                <a:gd name="T29" fmla="*/ 376441 h 312"/>
                <a:gd name="T30" fmla="*/ 580610 w 474"/>
                <a:gd name="T31" fmla="*/ 423497 h 312"/>
                <a:gd name="T32" fmla="*/ 577662 w 474"/>
                <a:gd name="T33" fmla="*/ 447024 h 312"/>
                <a:gd name="T34" fmla="*/ 533454 w 474"/>
                <a:gd name="T35" fmla="*/ 426438 h 312"/>
                <a:gd name="T36" fmla="*/ 88418 w 474"/>
                <a:gd name="T37" fmla="*/ 432319 h 312"/>
                <a:gd name="T38" fmla="*/ 88418 w 474"/>
                <a:gd name="T39" fmla="*/ 405851 h 312"/>
                <a:gd name="T40" fmla="*/ 76629 w 474"/>
                <a:gd name="T41" fmla="*/ 382323 h 312"/>
                <a:gd name="T42" fmla="*/ 79576 w 474"/>
                <a:gd name="T43" fmla="*/ 358796 h 312"/>
                <a:gd name="T44" fmla="*/ 67787 w 474"/>
                <a:gd name="T45" fmla="*/ 329386 h 312"/>
                <a:gd name="T46" fmla="*/ 67787 w 474"/>
                <a:gd name="T47" fmla="*/ 305859 h 312"/>
                <a:gd name="T48" fmla="*/ 50103 w 474"/>
                <a:gd name="T49" fmla="*/ 282331 h 312"/>
                <a:gd name="T50" fmla="*/ 41262 w 474"/>
                <a:gd name="T51" fmla="*/ 258803 h 312"/>
                <a:gd name="T52" fmla="*/ 20631 w 474"/>
                <a:gd name="T53" fmla="*/ 223512 h 312"/>
                <a:gd name="T54" fmla="*/ 29473 w 474"/>
                <a:gd name="T55" fmla="*/ 194103 h 312"/>
                <a:gd name="T56" fmla="*/ 11789 w 474"/>
                <a:gd name="T57" fmla="*/ 170575 h 312"/>
                <a:gd name="T58" fmla="*/ 8842 w 474"/>
                <a:gd name="T59" fmla="*/ 149988 h 312"/>
                <a:gd name="T60" fmla="*/ 8842 w 474"/>
                <a:gd name="T61" fmla="*/ 99992 h 312"/>
                <a:gd name="T62" fmla="*/ 17684 w 474"/>
                <a:gd name="T63" fmla="*/ 79406 h 312"/>
                <a:gd name="T64" fmla="*/ 2947 w 474"/>
                <a:gd name="T65" fmla="*/ 49996 h 312"/>
                <a:gd name="T66" fmla="*/ 5895 w 474"/>
                <a:gd name="T67" fmla="*/ 26469 h 312"/>
                <a:gd name="T68" fmla="*/ 8842 w 474"/>
                <a:gd name="T69" fmla="*/ 14705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49" name="Freeform 119"/>
            <p:cNvSpPr>
              <a:spLocks/>
            </p:cNvSpPr>
            <p:nvPr/>
          </p:nvSpPr>
          <p:spPr bwMode="auto">
            <a:xfrm>
              <a:off x="5811189" y="2250209"/>
              <a:ext cx="717377" cy="763718"/>
            </a:xfrm>
            <a:custGeom>
              <a:avLst/>
              <a:gdLst>
                <a:gd name="T0" fmla="*/ 256969 w 416"/>
                <a:gd name="T1" fmla="*/ 639252 h 442"/>
                <a:gd name="T2" fmla="*/ 212664 w 416"/>
                <a:gd name="T3" fmla="*/ 618536 h 442"/>
                <a:gd name="T4" fmla="*/ 197896 w 416"/>
                <a:gd name="T5" fmla="*/ 559346 h 442"/>
                <a:gd name="T6" fmla="*/ 206757 w 416"/>
                <a:gd name="T7" fmla="*/ 535670 h 442"/>
                <a:gd name="T8" fmla="*/ 186081 w 416"/>
                <a:gd name="T9" fmla="*/ 509034 h 442"/>
                <a:gd name="T10" fmla="*/ 183127 w 416"/>
                <a:gd name="T11" fmla="*/ 461682 h 442"/>
                <a:gd name="T12" fmla="*/ 147683 w 416"/>
                <a:gd name="T13" fmla="*/ 432087 h 442"/>
                <a:gd name="T14" fmla="*/ 106332 w 416"/>
                <a:gd name="T15" fmla="*/ 387695 h 442"/>
                <a:gd name="T16" fmla="*/ 67934 w 416"/>
                <a:gd name="T17" fmla="*/ 366978 h 442"/>
                <a:gd name="T18" fmla="*/ 62027 w 416"/>
                <a:gd name="T19" fmla="*/ 358100 h 442"/>
                <a:gd name="T20" fmla="*/ 32490 w 416"/>
                <a:gd name="T21" fmla="*/ 346262 h 442"/>
                <a:gd name="T22" fmla="*/ 14768 w 416"/>
                <a:gd name="T23" fmla="*/ 328505 h 442"/>
                <a:gd name="T24" fmla="*/ 20676 w 416"/>
                <a:gd name="T25" fmla="*/ 266355 h 442"/>
                <a:gd name="T26" fmla="*/ 26583 w 416"/>
                <a:gd name="T27" fmla="*/ 236760 h 442"/>
                <a:gd name="T28" fmla="*/ 0 w 416"/>
                <a:gd name="T29" fmla="*/ 210125 h 442"/>
                <a:gd name="T30" fmla="*/ 11815 w 416"/>
                <a:gd name="T31" fmla="*/ 183489 h 442"/>
                <a:gd name="T32" fmla="*/ 41351 w 416"/>
                <a:gd name="T33" fmla="*/ 145016 h 442"/>
                <a:gd name="T34" fmla="*/ 59073 w 416"/>
                <a:gd name="T35" fmla="*/ 133178 h 442"/>
                <a:gd name="T36" fmla="*/ 64981 w 416"/>
                <a:gd name="T37" fmla="*/ 47352 h 442"/>
                <a:gd name="T38" fmla="*/ 82703 w 416"/>
                <a:gd name="T39" fmla="*/ 41433 h 442"/>
                <a:gd name="T40" fmla="*/ 115193 w 416"/>
                <a:gd name="T41" fmla="*/ 44393 h 442"/>
                <a:gd name="T42" fmla="*/ 191988 w 416"/>
                <a:gd name="T43" fmla="*/ 0 h 442"/>
                <a:gd name="T44" fmla="*/ 206757 w 416"/>
                <a:gd name="T45" fmla="*/ 2960 h 442"/>
                <a:gd name="T46" fmla="*/ 200849 w 416"/>
                <a:gd name="T47" fmla="*/ 23676 h 442"/>
                <a:gd name="T48" fmla="*/ 194942 w 416"/>
                <a:gd name="T49" fmla="*/ 50312 h 442"/>
                <a:gd name="T50" fmla="*/ 224479 w 416"/>
                <a:gd name="T51" fmla="*/ 41433 h 442"/>
                <a:gd name="T52" fmla="*/ 248108 w 416"/>
                <a:gd name="T53" fmla="*/ 50312 h 442"/>
                <a:gd name="T54" fmla="*/ 268784 w 416"/>
                <a:gd name="T55" fmla="*/ 62150 h 442"/>
                <a:gd name="T56" fmla="*/ 280598 w 416"/>
                <a:gd name="T57" fmla="*/ 82866 h 442"/>
                <a:gd name="T58" fmla="*/ 383977 w 416"/>
                <a:gd name="T59" fmla="*/ 106542 h 442"/>
                <a:gd name="T60" fmla="*/ 416467 w 416"/>
                <a:gd name="T61" fmla="*/ 124299 h 442"/>
                <a:gd name="T62" fmla="*/ 434189 w 416"/>
                <a:gd name="T63" fmla="*/ 130218 h 442"/>
                <a:gd name="T64" fmla="*/ 446004 w 416"/>
                <a:gd name="T65" fmla="*/ 124299 h 442"/>
                <a:gd name="T66" fmla="*/ 484402 w 416"/>
                <a:gd name="T67" fmla="*/ 133178 h 442"/>
                <a:gd name="T68" fmla="*/ 487355 w 416"/>
                <a:gd name="T69" fmla="*/ 142056 h 442"/>
                <a:gd name="T70" fmla="*/ 502124 w 416"/>
                <a:gd name="T71" fmla="*/ 150935 h 442"/>
                <a:gd name="T72" fmla="*/ 525753 w 416"/>
                <a:gd name="T73" fmla="*/ 174611 h 442"/>
                <a:gd name="T74" fmla="*/ 522799 w 416"/>
                <a:gd name="T75" fmla="*/ 213084 h 442"/>
                <a:gd name="T76" fmla="*/ 543475 w 416"/>
                <a:gd name="T77" fmla="*/ 210125 h 442"/>
                <a:gd name="T78" fmla="*/ 534614 w 416"/>
                <a:gd name="T79" fmla="*/ 224922 h 442"/>
                <a:gd name="T80" fmla="*/ 555290 w 416"/>
                <a:gd name="T81" fmla="*/ 251558 h 442"/>
                <a:gd name="T82" fmla="*/ 531660 w 416"/>
                <a:gd name="T83" fmla="*/ 278193 h 442"/>
                <a:gd name="T84" fmla="*/ 513938 w 416"/>
                <a:gd name="T85" fmla="*/ 322586 h 442"/>
                <a:gd name="T86" fmla="*/ 516892 w 416"/>
                <a:gd name="T87" fmla="*/ 337383 h 442"/>
                <a:gd name="T88" fmla="*/ 549382 w 416"/>
                <a:gd name="T89" fmla="*/ 295950 h 442"/>
                <a:gd name="T90" fmla="*/ 575965 w 416"/>
                <a:gd name="T91" fmla="*/ 278193 h 442"/>
                <a:gd name="T92" fmla="*/ 587780 w 416"/>
                <a:gd name="T93" fmla="*/ 260436 h 442"/>
                <a:gd name="T94" fmla="*/ 590734 w 416"/>
                <a:gd name="T95" fmla="*/ 239720 h 442"/>
                <a:gd name="T96" fmla="*/ 596641 w 416"/>
                <a:gd name="T97" fmla="*/ 227882 h 442"/>
                <a:gd name="T98" fmla="*/ 605502 w 416"/>
                <a:gd name="T99" fmla="*/ 216044 h 442"/>
                <a:gd name="T100" fmla="*/ 614363 w 416"/>
                <a:gd name="T101" fmla="*/ 221963 h 442"/>
                <a:gd name="T102" fmla="*/ 596641 w 416"/>
                <a:gd name="T103" fmla="*/ 278193 h 442"/>
                <a:gd name="T104" fmla="*/ 584826 w 416"/>
                <a:gd name="T105" fmla="*/ 298910 h 442"/>
                <a:gd name="T106" fmla="*/ 573012 w 416"/>
                <a:gd name="T107" fmla="*/ 337383 h 442"/>
                <a:gd name="T108" fmla="*/ 570058 w 416"/>
                <a:gd name="T109" fmla="*/ 381776 h 442"/>
                <a:gd name="T110" fmla="*/ 555290 w 416"/>
                <a:gd name="T111" fmla="*/ 405452 h 442"/>
                <a:gd name="T112" fmla="*/ 561197 w 416"/>
                <a:gd name="T113" fmla="*/ 461682 h 442"/>
                <a:gd name="T114" fmla="*/ 543475 w 416"/>
                <a:gd name="T115" fmla="*/ 506075 h 442"/>
                <a:gd name="T116" fmla="*/ 564151 w 416"/>
                <a:gd name="T117" fmla="*/ 597819 h 442"/>
                <a:gd name="T118" fmla="*/ 564151 w 416"/>
                <a:gd name="T119" fmla="*/ 609657 h 442"/>
                <a:gd name="T120" fmla="*/ 564151 w 416"/>
                <a:gd name="T121" fmla="*/ 633333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50" name="Freeform 120"/>
            <p:cNvSpPr>
              <a:spLocks/>
            </p:cNvSpPr>
            <p:nvPr/>
          </p:nvSpPr>
          <p:spPr bwMode="auto">
            <a:xfrm>
              <a:off x="2752607" y="3751695"/>
              <a:ext cx="928697" cy="1071430"/>
            </a:xfrm>
            <a:custGeom>
              <a:avLst/>
              <a:gdLst>
                <a:gd name="T0" fmla="*/ 677072 w 538"/>
                <a:gd name="T1" fmla="*/ 917575 h 622"/>
                <a:gd name="T2" fmla="*/ 795338 w 538"/>
                <a:gd name="T3" fmla="*/ 91462 h 622"/>
                <a:gd name="T4" fmla="*/ 215835 w 538"/>
                <a:gd name="T5" fmla="*/ 0 h 622"/>
                <a:gd name="T6" fmla="*/ 215835 w 538"/>
                <a:gd name="T7" fmla="*/ 0 h 622"/>
                <a:gd name="T8" fmla="*/ 204009 w 538"/>
                <a:gd name="T9" fmla="*/ 76710 h 622"/>
                <a:gd name="T10" fmla="*/ 180355 w 538"/>
                <a:gd name="T11" fmla="*/ 138669 h 622"/>
                <a:gd name="T12" fmla="*/ 168529 w 538"/>
                <a:gd name="T13" fmla="*/ 138669 h 622"/>
                <a:gd name="T14" fmla="*/ 159659 w 538"/>
                <a:gd name="T15" fmla="*/ 129818 h 622"/>
                <a:gd name="T16" fmla="*/ 159659 w 538"/>
                <a:gd name="T17" fmla="*/ 123917 h 622"/>
                <a:gd name="T18" fmla="*/ 153746 w 538"/>
                <a:gd name="T19" fmla="*/ 115066 h 622"/>
                <a:gd name="T20" fmla="*/ 130092 w 538"/>
                <a:gd name="T21" fmla="*/ 109165 h 622"/>
                <a:gd name="T22" fmla="*/ 112353 w 538"/>
                <a:gd name="T23" fmla="*/ 112115 h 622"/>
                <a:gd name="T24" fmla="*/ 106439 w 538"/>
                <a:gd name="T25" fmla="*/ 120966 h 622"/>
                <a:gd name="T26" fmla="*/ 112353 w 538"/>
                <a:gd name="T27" fmla="*/ 147520 h 622"/>
                <a:gd name="T28" fmla="*/ 103483 w 538"/>
                <a:gd name="T29" fmla="*/ 215379 h 622"/>
                <a:gd name="T30" fmla="*/ 109396 w 538"/>
                <a:gd name="T31" fmla="*/ 227181 h 622"/>
                <a:gd name="T32" fmla="*/ 100526 w 538"/>
                <a:gd name="T33" fmla="*/ 256685 h 622"/>
                <a:gd name="T34" fmla="*/ 94613 w 538"/>
                <a:gd name="T35" fmla="*/ 268487 h 622"/>
                <a:gd name="T36" fmla="*/ 94613 w 538"/>
                <a:gd name="T37" fmla="*/ 274387 h 622"/>
                <a:gd name="T38" fmla="*/ 94613 w 538"/>
                <a:gd name="T39" fmla="*/ 295040 h 622"/>
                <a:gd name="T40" fmla="*/ 97569 w 538"/>
                <a:gd name="T41" fmla="*/ 303891 h 622"/>
                <a:gd name="T42" fmla="*/ 94613 w 538"/>
                <a:gd name="T43" fmla="*/ 309792 h 622"/>
                <a:gd name="T44" fmla="*/ 103483 w 538"/>
                <a:gd name="T45" fmla="*/ 327495 h 622"/>
                <a:gd name="T46" fmla="*/ 103483 w 538"/>
                <a:gd name="T47" fmla="*/ 342247 h 622"/>
                <a:gd name="T48" fmla="*/ 109396 w 538"/>
                <a:gd name="T49" fmla="*/ 351098 h 622"/>
                <a:gd name="T50" fmla="*/ 112353 w 538"/>
                <a:gd name="T51" fmla="*/ 368800 h 622"/>
                <a:gd name="T52" fmla="*/ 121223 w 538"/>
                <a:gd name="T53" fmla="*/ 374701 h 622"/>
                <a:gd name="T54" fmla="*/ 127136 w 538"/>
                <a:gd name="T55" fmla="*/ 383552 h 622"/>
                <a:gd name="T56" fmla="*/ 130092 w 538"/>
                <a:gd name="T57" fmla="*/ 395354 h 622"/>
                <a:gd name="T58" fmla="*/ 127136 w 538"/>
                <a:gd name="T59" fmla="*/ 401255 h 622"/>
                <a:gd name="T60" fmla="*/ 124179 w 538"/>
                <a:gd name="T61" fmla="*/ 398304 h 622"/>
                <a:gd name="T62" fmla="*/ 109396 w 538"/>
                <a:gd name="T63" fmla="*/ 410106 h 622"/>
                <a:gd name="T64" fmla="*/ 91656 w 538"/>
                <a:gd name="T65" fmla="*/ 416007 h 622"/>
                <a:gd name="T66" fmla="*/ 76873 w 538"/>
                <a:gd name="T67" fmla="*/ 433709 h 622"/>
                <a:gd name="T68" fmla="*/ 68003 w 538"/>
                <a:gd name="T69" fmla="*/ 472064 h 622"/>
                <a:gd name="T70" fmla="*/ 44350 w 538"/>
                <a:gd name="T71" fmla="*/ 501568 h 622"/>
                <a:gd name="T72" fmla="*/ 32523 w 538"/>
                <a:gd name="T73" fmla="*/ 501568 h 622"/>
                <a:gd name="T74" fmla="*/ 32523 w 538"/>
                <a:gd name="T75" fmla="*/ 510420 h 622"/>
                <a:gd name="T76" fmla="*/ 35480 w 538"/>
                <a:gd name="T77" fmla="*/ 522221 h 622"/>
                <a:gd name="T78" fmla="*/ 35480 w 538"/>
                <a:gd name="T79" fmla="*/ 531072 h 622"/>
                <a:gd name="T80" fmla="*/ 29566 w 538"/>
                <a:gd name="T81" fmla="*/ 548775 h 622"/>
                <a:gd name="T82" fmla="*/ 32523 w 538"/>
                <a:gd name="T83" fmla="*/ 557626 h 622"/>
                <a:gd name="T84" fmla="*/ 50263 w 538"/>
                <a:gd name="T85" fmla="*/ 569428 h 622"/>
                <a:gd name="T86" fmla="*/ 53220 w 538"/>
                <a:gd name="T87" fmla="*/ 578279 h 622"/>
                <a:gd name="T88" fmla="*/ 47306 w 538"/>
                <a:gd name="T89" fmla="*/ 584180 h 622"/>
                <a:gd name="T90" fmla="*/ 44350 w 538"/>
                <a:gd name="T91" fmla="*/ 593031 h 622"/>
                <a:gd name="T92" fmla="*/ 35480 w 538"/>
                <a:gd name="T93" fmla="*/ 604832 h 622"/>
                <a:gd name="T94" fmla="*/ 29566 w 538"/>
                <a:gd name="T95" fmla="*/ 601882 h 622"/>
                <a:gd name="T96" fmla="*/ 8870 w 538"/>
                <a:gd name="T97" fmla="*/ 598932 h 622"/>
                <a:gd name="T98" fmla="*/ 0 w 538"/>
                <a:gd name="T99" fmla="*/ 634336 h 622"/>
                <a:gd name="T100" fmla="*/ 428714 w 538"/>
                <a:gd name="T101" fmla="*/ 879220 h 622"/>
                <a:gd name="T102" fmla="*/ 677072 w 538"/>
                <a:gd name="T103" fmla="*/ 917575 h 622"/>
                <a:gd name="T104" fmla="*/ 677072 w 538"/>
                <a:gd name="T105" fmla="*/ 917575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51" name="Freeform 121"/>
            <p:cNvSpPr>
              <a:spLocks/>
            </p:cNvSpPr>
            <p:nvPr/>
          </p:nvSpPr>
          <p:spPr bwMode="auto">
            <a:xfrm>
              <a:off x="4487657" y="3948186"/>
              <a:ext cx="1165969" cy="606156"/>
            </a:xfrm>
            <a:custGeom>
              <a:avLst/>
              <a:gdLst>
                <a:gd name="T0" fmla="*/ 114876 w 678"/>
                <a:gd name="T1" fmla="*/ 8849 h 352"/>
                <a:gd name="T2" fmla="*/ 0 w 678"/>
                <a:gd name="T3" fmla="*/ 73738 h 352"/>
                <a:gd name="T4" fmla="*/ 338737 w 678"/>
                <a:gd name="T5" fmla="*/ 377537 h 352"/>
                <a:gd name="T6" fmla="*/ 356410 w 678"/>
                <a:gd name="T7" fmla="*/ 383436 h 352"/>
                <a:gd name="T8" fmla="*/ 382920 w 678"/>
                <a:gd name="T9" fmla="*/ 409981 h 352"/>
                <a:gd name="T10" fmla="*/ 415321 w 678"/>
                <a:gd name="T11" fmla="*/ 398183 h 352"/>
                <a:gd name="T12" fmla="*/ 432994 w 678"/>
                <a:gd name="T13" fmla="*/ 412931 h 352"/>
                <a:gd name="T14" fmla="*/ 438885 w 678"/>
                <a:gd name="T15" fmla="*/ 430628 h 352"/>
                <a:gd name="T16" fmla="*/ 474232 w 678"/>
                <a:gd name="T17" fmla="*/ 439476 h 352"/>
                <a:gd name="T18" fmla="*/ 491905 w 678"/>
                <a:gd name="T19" fmla="*/ 445375 h 352"/>
                <a:gd name="T20" fmla="*/ 503687 w 678"/>
                <a:gd name="T21" fmla="*/ 439476 h 352"/>
                <a:gd name="T22" fmla="*/ 524306 w 678"/>
                <a:gd name="T23" fmla="*/ 457173 h 352"/>
                <a:gd name="T24" fmla="*/ 562598 w 678"/>
                <a:gd name="T25" fmla="*/ 451274 h 352"/>
                <a:gd name="T26" fmla="*/ 574380 w 678"/>
                <a:gd name="T27" fmla="*/ 468971 h 352"/>
                <a:gd name="T28" fmla="*/ 580271 w 678"/>
                <a:gd name="T29" fmla="*/ 486668 h 352"/>
                <a:gd name="T30" fmla="*/ 606781 w 678"/>
                <a:gd name="T31" fmla="*/ 474870 h 352"/>
                <a:gd name="T32" fmla="*/ 645073 w 678"/>
                <a:gd name="T33" fmla="*/ 492567 h 352"/>
                <a:gd name="T34" fmla="*/ 662746 w 678"/>
                <a:gd name="T35" fmla="*/ 486668 h 352"/>
                <a:gd name="T36" fmla="*/ 674529 w 678"/>
                <a:gd name="T37" fmla="*/ 492567 h 352"/>
                <a:gd name="T38" fmla="*/ 677474 w 678"/>
                <a:gd name="T39" fmla="*/ 513214 h 352"/>
                <a:gd name="T40" fmla="*/ 683365 w 678"/>
                <a:gd name="T41" fmla="*/ 498466 h 352"/>
                <a:gd name="T42" fmla="*/ 703984 w 678"/>
                <a:gd name="T43" fmla="*/ 480769 h 352"/>
                <a:gd name="T44" fmla="*/ 709875 w 678"/>
                <a:gd name="T45" fmla="*/ 489618 h 352"/>
                <a:gd name="T46" fmla="*/ 730494 w 678"/>
                <a:gd name="T47" fmla="*/ 492567 h 352"/>
                <a:gd name="T48" fmla="*/ 745222 w 678"/>
                <a:gd name="T49" fmla="*/ 489618 h 352"/>
                <a:gd name="T50" fmla="*/ 745222 w 678"/>
                <a:gd name="T51" fmla="*/ 492567 h 352"/>
                <a:gd name="T52" fmla="*/ 774677 w 678"/>
                <a:gd name="T53" fmla="*/ 513214 h 352"/>
                <a:gd name="T54" fmla="*/ 801187 w 678"/>
                <a:gd name="T55" fmla="*/ 492567 h 352"/>
                <a:gd name="T56" fmla="*/ 848315 w 678"/>
                <a:gd name="T57" fmla="*/ 483719 h 352"/>
                <a:gd name="T58" fmla="*/ 868934 w 678"/>
                <a:gd name="T59" fmla="*/ 480769 h 352"/>
                <a:gd name="T60" fmla="*/ 913117 w 678"/>
                <a:gd name="T61" fmla="*/ 480769 h 352"/>
                <a:gd name="T62" fmla="*/ 972028 w 678"/>
                <a:gd name="T63" fmla="*/ 507315 h 352"/>
                <a:gd name="T64" fmla="*/ 989701 w 678"/>
                <a:gd name="T65" fmla="*/ 516163 h 352"/>
                <a:gd name="T66" fmla="*/ 998538 w 678"/>
                <a:gd name="T67" fmla="*/ 259557 h 352"/>
                <a:gd name="T68" fmla="*/ 974974 w 678"/>
                <a:gd name="T69" fmla="*/ 26546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52" name="Freeform 122"/>
            <p:cNvSpPr>
              <a:spLocks/>
            </p:cNvSpPr>
            <p:nvPr/>
          </p:nvSpPr>
          <p:spPr bwMode="auto">
            <a:xfrm>
              <a:off x="3903746" y="4035309"/>
              <a:ext cx="1894467" cy="1846272"/>
            </a:xfrm>
            <a:custGeom>
              <a:avLst/>
              <a:gdLst>
                <a:gd name="T0" fmla="*/ 1472255 w 1102"/>
                <a:gd name="T1" fmla="*/ 432829 h 1074"/>
                <a:gd name="T2" fmla="*/ 1369197 w 1102"/>
                <a:gd name="T3" fmla="*/ 406329 h 1074"/>
                <a:gd name="T4" fmla="*/ 1301473 w 1102"/>
                <a:gd name="T5" fmla="*/ 418107 h 1074"/>
                <a:gd name="T6" fmla="*/ 1245528 w 1102"/>
                <a:gd name="T7" fmla="*/ 418107 h 1074"/>
                <a:gd name="T8" fmla="*/ 1230805 w 1102"/>
                <a:gd name="T9" fmla="*/ 418107 h 1074"/>
                <a:gd name="T10" fmla="*/ 1204305 w 1102"/>
                <a:gd name="T11" fmla="*/ 406329 h 1074"/>
                <a:gd name="T12" fmla="*/ 1177804 w 1102"/>
                <a:gd name="T13" fmla="*/ 438718 h 1074"/>
                <a:gd name="T14" fmla="*/ 1163081 w 1102"/>
                <a:gd name="T15" fmla="*/ 412218 h 1074"/>
                <a:gd name="T16" fmla="*/ 1107136 w 1102"/>
                <a:gd name="T17" fmla="*/ 400440 h 1074"/>
                <a:gd name="T18" fmla="*/ 1074746 w 1102"/>
                <a:gd name="T19" fmla="*/ 394551 h 1074"/>
                <a:gd name="T20" fmla="*/ 1024689 w 1102"/>
                <a:gd name="T21" fmla="*/ 382774 h 1074"/>
                <a:gd name="T22" fmla="*/ 992300 w 1102"/>
                <a:gd name="T23" fmla="*/ 370996 h 1074"/>
                <a:gd name="T24" fmla="*/ 939299 w 1102"/>
                <a:gd name="T25" fmla="*/ 356274 h 1074"/>
                <a:gd name="T26" fmla="*/ 915743 w 1102"/>
                <a:gd name="T27" fmla="*/ 323885 h 1074"/>
                <a:gd name="T28" fmla="*/ 856852 w 1102"/>
                <a:gd name="T29" fmla="*/ 309163 h 1074"/>
                <a:gd name="T30" fmla="*/ 500567 w 1102"/>
                <a:gd name="T31" fmla="*/ 0 h 1074"/>
                <a:gd name="T32" fmla="*/ 0 w 1102"/>
                <a:gd name="T33" fmla="*/ 618327 h 1074"/>
                <a:gd name="T34" fmla="*/ 5889 w 1102"/>
                <a:gd name="T35" fmla="*/ 644827 h 1074"/>
                <a:gd name="T36" fmla="*/ 44168 w 1102"/>
                <a:gd name="T37" fmla="*/ 697826 h 1074"/>
                <a:gd name="T38" fmla="*/ 197282 w 1102"/>
                <a:gd name="T39" fmla="*/ 847991 h 1074"/>
                <a:gd name="T40" fmla="*/ 217894 w 1102"/>
                <a:gd name="T41" fmla="*/ 898046 h 1074"/>
                <a:gd name="T42" fmla="*/ 323896 w 1102"/>
                <a:gd name="T43" fmla="*/ 1057044 h 1074"/>
                <a:gd name="T44" fmla="*/ 424009 w 1102"/>
                <a:gd name="T45" fmla="*/ 1071766 h 1074"/>
                <a:gd name="T46" fmla="*/ 479955 w 1102"/>
                <a:gd name="T47" fmla="*/ 983434 h 1074"/>
                <a:gd name="T48" fmla="*/ 515289 w 1102"/>
                <a:gd name="T49" fmla="*/ 974601 h 1074"/>
                <a:gd name="T50" fmla="*/ 577124 w 1102"/>
                <a:gd name="T51" fmla="*/ 992267 h 1074"/>
                <a:gd name="T52" fmla="*/ 641903 w 1102"/>
                <a:gd name="T53" fmla="*/ 1024656 h 1074"/>
                <a:gd name="T54" fmla="*/ 665459 w 1102"/>
                <a:gd name="T55" fmla="*/ 1042322 h 1074"/>
                <a:gd name="T56" fmla="*/ 718460 w 1102"/>
                <a:gd name="T57" fmla="*/ 1110044 h 1074"/>
                <a:gd name="T58" fmla="*/ 806796 w 1102"/>
                <a:gd name="T59" fmla="*/ 1277875 h 1074"/>
                <a:gd name="T60" fmla="*/ 856852 w 1102"/>
                <a:gd name="T61" fmla="*/ 1336764 h 1074"/>
                <a:gd name="T62" fmla="*/ 877464 w 1102"/>
                <a:gd name="T63" fmla="*/ 1425096 h 1074"/>
                <a:gd name="T64" fmla="*/ 954021 w 1102"/>
                <a:gd name="T65" fmla="*/ 1513428 h 1074"/>
                <a:gd name="T66" fmla="*/ 1086524 w 1102"/>
                <a:gd name="T67" fmla="*/ 1554650 h 1074"/>
                <a:gd name="T68" fmla="*/ 1160137 w 1102"/>
                <a:gd name="T69" fmla="*/ 1566428 h 1074"/>
                <a:gd name="T70" fmla="*/ 1151303 w 1102"/>
                <a:gd name="T71" fmla="*/ 1545817 h 1074"/>
                <a:gd name="T72" fmla="*/ 1127747 w 1102"/>
                <a:gd name="T73" fmla="*/ 1392708 h 1074"/>
                <a:gd name="T74" fmla="*/ 1115969 w 1102"/>
                <a:gd name="T75" fmla="*/ 1375041 h 1074"/>
                <a:gd name="T76" fmla="*/ 1148359 w 1102"/>
                <a:gd name="T77" fmla="*/ 1319097 h 1074"/>
                <a:gd name="T78" fmla="*/ 1157192 w 1102"/>
                <a:gd name="T79" fmla="*/ 1295542 h 1074"/>
                <a:gd name="T80" fmla="*/ 1177804 w 1102"/>
                <a:gd name="T81" fmla="*/ 1245487 h 1074"/>
                <a:gd name="T82" fmla="*/ 1198416 w 1102"/>
                <a:gd name="T83" fmla="*/ 1245487 h 1074"/>
                <a:gd name="T84" fmla="*/ 1213138 w 1102"/>
                <a:gd name="T85" fmla="*/ 1221932 h 1074"/>
                <a:gd name="T86" fmla="*/ 1227861 w 1102"/>
                <a:gd name="T87" fmla="*/ 1218987 h 1074"/>
                <a:gd name="T88" fmla="*/ 1260250 w 1102"/>
                <a:gd name="T89" fmla="*/ 1204265 h 1074"/>
                <a:gd name="T90" fmla="*/ 1277917 w 1102"/>
                <a:gd name="T91" fmla="*/ 1171877 h 1074"/>
                <a:gd name="T92" fmla="*/ 1289695 w 1102"/>
                <a:gd name="T93" fmla="*/ 1183654 h 1074"/>
                <a:gd name="T94" fmla="*/ 1419254 w 1102"/>
                <a:gd name="T95" fmla="*/ 1115933 h 1074"/>
                <a:gd name="T96" fmla="*/ 1445754 w 1102"/>
                <a:gd name="T97" fmla="*/ 1045267 h 1074"/>
                <a:gd name="T98" fmla="*/ 1472255 w 1102"/>
                <a:gd name="T99" fmla="*/ 1036434 h 1074"/>
                <a:gd name="T100" fmla="*/ 1557646 w 1102"/>
                <a:gd name="T101" fmla="*/ 1021711 h 1074"/>
                <a:gd name="T102" fmla="*/ 1581202 w 1102"/>
                <a:gd name="T103" fmla="*/ 1009934 h 1074"/>
                <a:gd name="T104" fmla="*/ 1595924 w 1102"/>
                <a:gd name="T105" fmla="*/ 977545 h 1074"/>
                <a:gd name="T106" fmla="*/ 1601813 w 1102"/>
                <a:gd name="T107" fmla="*/ 915713 h 1074"/>
                <a:gd name="T108" fmla="*/ 1616536 w 1102"/>
                <a:gd name="T109" fmla="*/ 865658 h 1074"/>
                <a:gd name="T110" fmla="*/ 1607702 w 1102"/>
                <a:gd name="T111" fmla="*/ 786158 h 1074"/>
                <a:gd name="T112" fmla="*/ 1595924 w 1102"/>
                <a:gd name="T113" fmla="*/ 753770 h 1074"/>
                <a:gd name="T114" fmla="*/ 1578257 w 1102"/>
                <a:gd name="T115" fmla="*/ 706659 h 1074"/>
                <a:gd name="T116" fmla="*/ 1551757 w 1102"/>
                <a:gd name="T117" fmla="*/ 456384 h 1074"/>
                <a:gd name="T118" fmla="*/ 1495811 w 1102"/>
                <a:gd name="T119" fmla="*/ 44460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53" name="Freeform 123"/>
            <p:cNvSpPr>
              <a:spLocks/>
            </p:cNvSpPr>
            <p:nvPr/>
          </p:nvSpPr>
          <p:spPr bwMode="auto">
            <a:xfrm>
              <a:off x="6326515" y="3519985"/>
              <a:ext cx="997283" cy="515324"/>
            </a:xfrm>
            <a:custGeom>
              <a:avLst/>
              <a:gdLst>
                <a:gd name="T0" fmla="*/ 170815 w 580"/>
                <a:gd name="T1" fmla="*/ 426515 h 298"/>
                <a:gd name="T2" fmla="*/ 167870 w 580"/>
                <a:gd name="T3" fmla="*/ 405782 h 298"/>
                <a:gd name="T4" fmla="*/ 194376 w 580"/>
                <a:gd name="T5" fmla="*/ 405782 h 298"/>
                <a:gd name="T6" fmla="*/ 683260 w 580"/>
                <a:gd name="T7" fmla="*/ 355430 h 298"/>
                <a:gd name="T8" fmla="*/ 733326 w 580"/>
                <a:gd name="T9" fmla="*/ 328772 h 298"/>
                <a:gd name="T10" fmla="*/ 762777 w 580"/>
                <a:gd name="T11" fmla="*/ 302115 h 298"/>
                <a:gd name="T12" fmla="*/ 765722 w 580"/>
                <a:gd name="T13" fmla="*/ 284344 h 298"/>
                <a:gd name="T14" fmla="*/ 777503 w 580"/>
                <a:gd name="T15" fmla="*/ 266572 h 298"/>
                <a:gd name="T16" fmla="*/ 848185 w 580"/>
                <a:gd name="T17" fmla="*/ 204372 h 298"/>
                <a:gd name="T18" fmla="*/ 845240 w 580"/>
                <a:gd name="T19" fmla="*/ 192524 h 298"/>
                <a:gd name="T20" fmla="*/ 833459 w 580"/>
                <a:gd name="T21" fmla="*/ 186601 h 298"/>
                <a:gd name="T22" fmla="*/ 818734 w 580"/>
                <a:gd name="T23" fmla="*/ 177715 h 298"/>
                <a:gd name="T24" fmla="*/ 809899 w 580"/>
                <a:gd name="T25" fmla="*/ 174753 h 298"/>
                <a:gd name="T26" fmla="*/ 771613 w 580"/>
                <a:gd name="T27" fmla="*/ 121438 h 298"/>
                <a:gd name="T28" fmla="*/ 768668 w 580"/>
                <a:gd name="T29" fmla="*/ 103667 h 298"/>
                <a:gd name="T30" fmla="*/ 765722 w 580"/>
                <a:gd name="T31" fmla="*/ 71086 h 298"/>
                <a:gd name="T32" fmla="*/ 748052 w 580"/>
                <a:gd name="T33" fmla="*/ 56276 h 298"/>
                <a:gd name="T34" fmla="*/ 724491 w 580"/>
                <a:gd name="T35" fmla="*/ 38505 h 298"/>
                <a:gd name="T36" fmla="*/ 703876 w 580"/>
                <a:gd name="T37" fmla="*/ 38505 h 298"/>
                <a:gd name="T38" fmla="*/ 692095 w 580"/>
                <a:gd name="T39" fmla="*/ 50353 h 298"/>
                <a:gd name="T40" fmla="*/ 674425 w 580"/>
                <a:gd name="T41" fmla="*/ 56276 h 298"/>
                <a:gd name="T42" fmla="*/ 644974 w 580"/>
                <a:gd name="T43" fmla="*/ 50353 h 298"/>
                <a:gd name="T44" fmla="*/ 612578 w 580"/>
                <a:gd name="T45" fmla="*/ 44429 h 298"/>
                <a:gd name="T46" fmla="*/ 571347 w 580"/>
                <a:gd name="T47" fmla="*/ 38505 h 298"/>
                <a:gd name="T48" fmla="*/ 538951 w 580"/>
                <a:gd name="T49" fmla="*/ 0 h 298"/>
                <a:gd name="T50" fmla="*/ 521280 w 580"/>
                <a:gd name="T51" fmla="*/ 8886 h 298"/>
                <a:gd name="T52" fmla="*/ 497720 w 580"/>
                <a:gd name="T53" fmla="*/ 2962 h 298"/>
                <a:gd name="T54" fmla="*/ 494774 w 580"/>
                <a:gd name="T55" fmla="*/ 20733 h 298"/>
                <a:gd name="T56" fmla="*/ 497720 w 580"/>
                <a:gd name="T57" fmla="*/ 56276 h 298"/>
                <a:gd name="T58" fmla="*/ 468269 w 580"/>
                <a:gd name="T59" fmla="*/ 71086 h 298"/>
                <a:gd name="T60" fmla="*/ 441763 w 580"/>
                <a:gd name="T61" fmla="*/ 74048 h 298"/>
                <a:gd name="T62" fmla="*/ 394642 w 580"/>
                <a:gd name="T63" fmla="*/ 156981 h 298"/>
                <a:gd name="T64" fmla="*/ 359301 w 580"/>
                <a:gd name="T65" fmla="*/ 183639 h 298"/>
                <a:gd name="T66" fmla="*/ 338685 w 580"/>
                <a:gd name="T67" fmla="*/ 165867 h 298"/>
                <a:gd name="T68" fmla="*/ 321014 w 580"/>
                <a:gd name="T69" fmla="*/ 207334 h 298"/>
                <a:gd name="T70" fmla="*/ 300399 w 580"/>
                <a:gd name="T71" fmla="*/ 207334 h 298"/>
                <a:gd name="T72" fmla="*/ 273893 w 580"/>
                <a:gd name="T73" fmla="*/ 204372 h 298"/>
                <a:gd name="T74" fmla="*/ 259168 w 580"/>
                <a:gd name="T75" fmla="*/ 228067 h 298"/>
                <a:gd name="T76" fmla="*/ 220881 w 580"/>
                <a:gd name="T77" fmla="*/ 207334 h 298"/>
                <a:gd name="T78" fmla="*/ 173760 w 580"/>
                <a:gd name="T79" fmla="*/ 216220 h 298"/>
                <a:gd name="T80" fmla="*/ 170815 w 580"/>
                <a:gd name="T81" fmla="*/ 233991 h 298"/>
                <a:gd name="T82" fmla="*/ 153144 w 580"/>
                <a:gd name="T83" fmla="*/ 233991 h 298"/>
                <a:gd name="T84" fmla="*/ 153144 w 580"/>
                <a:gd name="T85" fmla="*/ 236953 h 298"/>
                <a:gd name="T86" fmla="*/ 147254 w 580"/>
                <a:gd name="T87" fmla="*/ 254724 h 298"/>
                <a:gd name="T88" fmla="*/ 144309 w 580"/>
                <a:gd name="T89" fmla="*/ 263610 h 298"/>
                <a:gd name="T90" fmla="*/ 153144 w 580"/>
                <a:gd name="T91" fmla="*/ 281382 h 298"/>
                <a:gd name="T92" fmla="*/ 106023 w 580"/>
                <a:gd name="T93" fmla="*/ 296191 h 298"/>
                <a:gd name="T94" fmla="*/ 114858 w 580"/>
                <a:gd name="T95" fmla="*/ 343582 h 298"/>
                <a:gd name="T96" fmla="*/ 85408 w 580"/>
                <a:gd name="T97" fmla="*/ 340620 h 298"/>
                <a:gd name="T98" fmla="*/ 53012 w 580"/>
                <a:gd name="T99" fmla="*/ 328772 h 298"/>
                <a:gd name="T100" fmla="*/ 32396 w 580"/>
                <a:gd name="T101" fmla="*/ 361353 h 298"/>
                <a:gd name="T102" fmla="*/ 35341 w 580"/>
                <a:gd name="T103" fmla="*/ 367277 h 298"/>
                <a:gd name="T104" fmla="*/ 47121 w 580"/>
                <a:gd name="T105" fmla="*/ 385049 h 298"/>
                <a:gd name="T106" fmla="*/ 29451 w 580"/>
                <a:gd name="T107" fmla="*/ 426515 h 298"/>
                <a:gd name="T108" fmla="*/ 8835 w 580"/>
                <a:gd name="T109" fmla="*/ 42947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54" name="Freeform 124"/>
            <p:cNvSpPr>
              <a:spLocks/>
            </p:cNvSpPr>
            <p:nvPr/>
          </p:nvSpPr>
          <p:spPr bwMode="auto">
            <a:xfrm>
              <a:off x="6239392" y="3907405"/>
              <a:ext cx="1112212" cy="391128"/>
            </a:xfrm>
            <a:custGeom>
              <a:avLst/>
              <a:gdLst>
                <a:gd name="T0" fmla="*/ 952500 w 646"/>
                <a:gd name="T1" fmla="*/ 0 h 228"/>
                <a:gd name="T2" fmla="*/ 757872 w 646"/>
                <a:gd name="T3" fmla="*/ 23506 h 228"/>
                <a:gd name="T4" fmla="*/ 749025 w 646"/>
                <a:gd name="T5" fmla="*/ 32321 h 228"/>
                <a:gd name="T6" fmla="*/ 268351 w 646"/>
                <a:gd name="T7" fmla="*/ 73457 h 228"/>
                <a:gd name="T8" fmla="*/ 259505 w 646"/>
                <a:gd name="T9" fmla="*/ 70519 h 228"/>
                <a:gd name="T10" fmla="*/ 241811 w 646"/>
                <a:gd name="T11" fmla="*/ 73457 h 228"/>
                <a:gd name="T12" fmla="*/ 244760 w 646"/>
                <a:gd name="T13" fmla="*/ 79333 h 228"/>
                <a:gd name="T14" fmla="*/ 244760 w 646"/>
                <a:gd name="T15" fmla="*/ 94025 h 228"/>
                <a:gd name="T16" fmla="*/ 73723 w 646"/>
                <a:gd name="T17" fmla="*/ 108716 h 228"/>
                <a:gd name="T18" fmla="*/ 64876 w 646"/>
                <a:gd name="T19" fmla="*/ 129284 h 228"/>
                <a:gd name="T20" fmla="*/ 58978 w 646"/>
                <a:gd name="T21" fmla="*/ 152790 h 228"/>
                <a:gd name="T22" fmla="*/ 61927 w 646"/>
                <a:gd name="T23" fmla="*/ 161605 h 228"/>
                <a:gd name="T24" fmla="*/ 56029 w 646"/>
                <a:gd name="T25" fmla="*/ 182173 h 228"/>
                <a:gd name="T26" fmla="*/ 53080 w 646"/>
                <a:gd name="T27" fmla="*/ 190988 h 228"/>
                <a:gd name="T28" fmla="*/ 56029 w 646"/>
                <a:gd name="T29" fmla="*/ 196864 h 228"/>
                <a:gd name="T30" fmla="*/ 50132 w 646"/>
                <a:gd name="T31" fmla="*/ 208617 h 228"/>
                <a:gd name="T32" fmla="*/ 35387 w 646"/>
                <a:gd name="T33" fmla="*/ 223309 h 228"/>
                <a:gd name="T34" fmla="*/ 29489 w 646"/>
                <a:gd name="T35" fmla="*/ 255630 h 228"/>
                <a:gd name="T36" fmla="*/ 14745 w 646"/>
                <a:gd name="T37" fmla="*/ 273259 h 228"/>
                <a:gd name="T38" fmla="*/ 17693 w 646"/>
                <a:gd name="T39" fmla="*/ 293827 h 228"/>
                <a:gd name="T40" fmla="*/ 14745 w 646"/>
                <a:gd name="T41" fmla="*/ 320272 h 228"/>
                <a:gd name="T42" fmla="*/ 11796 w 646"/>
                <a:gd name="T43" fmla="*/ 320272 h 228"/>
                <a:gd name="T44" fmla="*/ 0 w 646"/>
                <a:gd name="T45" fmla="*/ 334963 h 228"/>
                <a:gd name="T46" fmla="*/ 244760 w 646"/>
                <a:gd name="T47" fmla="*/ 314395 h 228"/>
                <a:gd name="T48" fmla="*/ 551447 w 646"/>
                <a:gd name="T49" fmla="*/ 287951 h 228"/>
                <a:gd name="T50" fmla="*/ 669404 w 646"/>
                <a:gd name="T51" fmla="*/ 276198 h 228"/>
                <a:gd name="T52" fmla="*/ 672353 w 646"/>
                <a:gd name="T53" fmla="*/ 240938 h 228"/>
                <a:gd name="T54" fmla="*/ 684149 w 646"/>
                <a:gd name="T55" fmla="*/ 240938 h 228"/>
                <a:gd name="T56" fmla="*/ 690046 w 646"/>
                <a:gd name="T57" fmla="*/ 240938 h 228"/>
                <a:gd name="T58" fmla="*/ 698893 w 646"/>
                <a:gd name="T59" fmla="*/ 232123 h 228"/>
                <a:gd name="T60" fmla="*/ 698893 w 646"/>
                <a:gd name="T61" fmla="*/ 223309 h 228"/>
                <a:gd name="T62" fmla="*/ 698893 w 646"/>
                <a:gd name="T63" fmla="*/ 214494 h 228"/>
                <a:gd name="T64" fmla="*/ 701842 w 646"/>
                <a:gd name="T65" fmla="*/ 205679 h 228"/>
                <a:gd name="T66" fmla="*/ 710689 w 646"/>
                <a:gd name="T67" fmla="*/ 196864 h 228"/>
                <a:gd name="T68" fmla="*/ 734280 w 646"/>
                <a:gd name="T69" fmla="*/ 185111 h 228"/>
                <a:gd name="T70" fmla="*/ 763769 w 646"/>
                <a:gd name="T71" fmla="*/ 179235 h 228"/>
                <a:gd name="T72" fmla="*/ 790310 w 646"/>
                <a:gd name="T73" fmla="*/ 155728 h 228"/>
                <a:gd name="T74" fmla="*/ 799156 w 646"/>
                <a:gd name="T75" fmla="*/ 149852 h 228"/>
                <a:gd name="T76" fmla="*/ 816850 w 646"/>
                <a:gd name="T77" fmla="*/ 135161 h 228"/>
                <a:gd name="T78" fmla="*/ 819799 w 646"/>
                <a:gd name="T79" fmla="*/ 120469 h 228"/>
                <a:gd name="T80" fmla="*/ 825697 w 646"/>
                <a:gd name="T81" fmla="*/ 120469 h 228"/>
                <a:gd name="T82" fmla="*/ 831594 w 646"/>
                <a:gd name="T83" fmla="*/ 120469 h 228"/>
                <a:gd name="T84" fmla="*/ 837492 w 646"/>
                <a:gd name="T85" fmla="*/ 114593 h 228"/>
                <a:gd name="T86" fmla="*/ 837492 w 646"/>
                <a:gd name="T87" fmla="*/ 111654 h 228"/>
                <a:gd name="T88" fmla="*/ 846339 w 646"/>
                <a:gd name="T89" fmla="*/ 102840 h 228"/>
                <a:gd name="T90" fmla="*/ 852237 w 646"/>
                <a:gd name="T91" fmla="*/ 102840 h 228"/>
                <a:gd name="T92" fmla="*/ 858135 w 646"/>
                <a:gd name="T93" fmla="*/ 108716 h 228"/>
                <a:gd name="T94" fmla="*/ 866981 w 646"/>
                <a:gd name="T95" fmla="*/ 102840 h 228"/>
                <a:gd name="T96" fmla="*/ 869930 w 646"/>
                <a:gd name="T97" fmla="*/ 96963 h 228"/>
                <a:gd name="T98" fmla="*/ 881726 w 646"/>
                <a:gd name="T99" fmla="*/ 85210 h 228"/>
                <a:gd name="T100" fmla="*/ 893522 w 646"/>
                <a:gd name="T101" fmla="*/ 82272 h 228"/>
                <a:gd name="T102" fmla="*/ 911215 w 646"/>
                <a:gd name="T103" fmla="*/ 82272 h 228"/>
                <a:gd name="T104" fmla="*/ 931858 w 646"/>
                <a:gd name="T105" fmla="*/ 49951 h 228"/>
                <a:gd name="T106" fmla="*/ 946602 w 646"/>
                <a:gd name="T107" fmla="*/ 38198 h 228"/>
                <a:gd name="T108" fmla="*/ 949551 w 646"/>
                <a:gd name="T109" fmla="*/ 29383 h 228"/>
                <a:gd name="T110" fmla="*/ 952500 w 646"/>
                <a:gd name="T111" fmla="*/ 20568 h 228"/>
                <a:gd name="T112" fmla="*/ 949551 w 646"/>
                <a:gd name="T113" fmla="*/ 8815 h 228"/>
                <a:gd name="T114" fmla="*/ 952500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chemeClr val="accent4"/>
            </a:solidFill>
            <a:ln w="12700">
              <a:solidFill>
                <a:schemeClr val="bg1"/>
              </a:solidFill>
              <a:prstDash val="solid"/>
              <a:round/>
              <a:headEnd/>
              <a:tailEnd/>
            </a:ln>
          </p:spPr>
          <p:txBody>
            <a:bodyPr/>
            <a:lstStyle/>
            <a:p>
              <a:endParaRPr lang="en-US" sz="1350"/>
            </a:p>
          </p:txBody>
        </p:sp>
        <p:sp>
          <p:nvSpPr>
            <p:cNvPr id="255" name="Freeform 125"/>
            <p:cNvSpPr>
              <a:spLocks/>
            </p:cNvSpPr>
            <p:nvPr/>
          </p:nvSpPr>
          <p:spPr bwMode="auto">
            <a:xfrm>
              <a:off x="6862230" y="2967587"/>
              <a:ext cx="567228" cy="635814"/>
            </a:xfrm>
            <a:custGeom>
              <a:avLst/>
              <a:gdLst>
                <a:gd name="T0" fmla="*/ 41217 w 330"/>
                <a:gd name="T1" fmla="*/ 476817 h 370"/>
                <a:gd name="T2" fmla="*/ 64770 w 330"/>
                <a:gd name="T3" fmla="*/ 482703 h 370"/>
                <a:gd name="T4" fmla="*/ 82435 w 330"/>
                <a:gd name="T5" fmla="*/ 473873 h 370"/>
                <a:gd name="T6" fmla="*/ 114820 w 330"/>
                <a:gd name="T7" fmla="*/ 512137 h 370"/>
                <a:gd name="T8" fmla="*/ 156037 w 330"/>
                <a:gd name="T9" fmla="*/ 518023 h 370"/>
                <a:gd name="T10" fmla="*/ 188422 w 330"/>
                <a:gd name="T11" fmla="*/ 523910 h 370"/>
                <a:gd name="T12" fmla="*/ 217863 w 330"/>
                <a:gd name="T13" fmla="*/ 529796 h 370"/>
                <a:gd name="T14" fmla="*/ 235527 w 330"/>
                <a:gd name="T15" fmla="*/ 523910 h 370"/>
                <a:gd name="T16" fmla="*/ 247304 w 330"/>
                <a:gd name="T17" fmla="*/ 512137 h 370"/>
                <a:gd name="T18" fmla="*/ 267912 w 330"/>
                <a:gd name="T19" fmla="*/ 512137 h 370"/>
                <a:gd name="T20" fmla="*/ 291465 w 330"/>
                <a:gd name="T21" fmla="*/ 529796 h 370"/>
                <a:gd name="T22" fmla="*/ 309130 w 330"/>
                <a:gd name="T23" fmla="*/ 544513 h 370"/>
                <a:gd name="T24" fmla="*/ 335626 w 330"/>
                <a:gd name="T25" fmla="*/ 523910 h 370"/>
                <a:gd name="T26" fmla="*/ 344459 w 330"/>
                <a:gd name="T27" fmla="*/ 503307 h 370"/>
                <a:gd name="T28" fmla="*/ 353291 w 330"/>
                <a:gd name="T29" fmla="*/ 450327 h 370"/>
                <a:gd name="T30" fmla="*/ 373900 w 330"/>
                <a:gd name="T31" fmla="*/ 467987 h 370"/>
                <a:gd name="T32" fmla="*/ 382732 w 330"/>
                <a:gd name="T33" fmla="*/ 435610 h 370"/>
                <a:gd name="T34" fmla="*/ 403340 w 330"/>
                <a:gd name="T35" fmla="*/ 400291 h 370"/>
                <a:gd name="T36" fmla="*/ 412173 w 330"/>
                <a:gd name="T37" fmla="*/ 385574 h 370"/>
                <a:gd name="T38" fmla="*/ 435725 w 330"/>
                <a:gd name="T39" fmla="*/ 382631 h 370"/>
                <a:gd name="T40" fmla="*/ 459278 w 330"/>
                <a:gd name="T41" fmla="*/ 353198 h 370"/>
                <a:gd name="T42" fmla="*/ 476943 w 330"/>
                <a:gd name="T43" fmla="*/ 338481 h 370"/>
                <a:gd name="T44" fmla="*/ 471055 w 330"/>
                <a:gd name="T45" fmla="*/ 314935 h 370"/>
                <a:gd name="T46" fmla="*/ 476943 w 330"/>
                <a:gd name="T47" fmla="*/ 291388 h 370"/>
                <a:gd name="T48" fmla="*/ 465166 w 330"/>
                <a:gd name="T49" fmla="*/ 226635 h 370"/>
                <a:gd name="T50" fmla="*/ 473999 w 330"/>
                <a:gd name="T51" fmla="*/ 200145 h 370"/>
                <a:gd name="T52" fmla="*/ 485775 w 330"/>
                <a:gd name="T53" fmla="*/ 194259 h 370"/>
                <a:gd name="T54" fmla="*/ 397452 w 330"/>
                <a:gd name="T55" fmla="*/ 29433 h 370"/>
                <a:gd name="T56" fmla="*/ 362123 w 330"/>
                <a:gd name="T57" fmla="*/ 50036 h 370"/>
                <a:gd name="T58" fmla="*/ 320906 w 330"/>
                <a:gd name="T59" fmla="*/ 91243 h 370"/>
                <a:gd name="T60" fmla="*/ 294409 w 330"/>
                <a:gd name="T61" fmla="*/ 91243 h 370"/>
                <a:gd name="T62" fmla="*/ 259080 w 330"/>
                <a:gd name="T63" fmla="*/ 114789 h 370"/>
                <a:gd name="T64" fmla="*/ 226695 w 330"/>
                <a:gd name="T65" fmla="*/ 105959 h 370"/>
                <a:gd name="T66" fmla="*/ 214919 w 330"/>
                <a:gd name="T67" fmla="*/ 105959 h 370"/>
                <a:gd name="T68" fmla="*/ 214919 w 330"/>
                <a:gd name="T69" fmla="*/ 97129 h 370"/>
                <a:gd name="T70" fmla="*/ 164869 w 330"/>
                <a:gd name="T71" fmla="*/ 82413 h 370"/>
                <a:gd name="T72" fmla="*/ 141316 w 330"/>
                <a:gd name="T73" fmla="*/ 85356 h 370"/>
                <a:gd name="T74" fmla="*/ 0 w 330"/>
                <a:gd name="T75" fmla="*/ 97129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chemeClr val="accent1"/>
            </a:solidFill>
            <a:ln w="12700">
              <a:solidFill>
                <a:schemeClr val="bg1"/>
              </a:solidFill>
              <a:prstDash val="solid"/>
              <a:round/>
              <a:headEnd/>
              <a:tailEnd/>
            </a:ln>
          </p:spPr>
          <p:txBody>
            <a:bodyPr/>
            <a:lstStyle/>
            <a:p>
              <a:endParaRPr lang="en-US" sz="1350"/>
            </a:p>
          </p:txBody>
        </p:sp>
        <p:sp>
          <p:nvSpPr>
            <p:cNvPr id="256" name="Freeform 126"/>
            <p:cNvSpPr>
              <a:spLocks/>
            </p:cNvSpPr>
            <p:nvPr/>
          </p:nvSpPr>
          <p:spPr bwMode="auto">
            <a:xfrm>
              <a:off x="7472092" y="2279869"/>
              <a:ext cx="1021382" cy="782256"/>
            </a:xfrm>
            <a:custGeom>
              <a:avLst/>
              <a:gdLst>
                <a:gd name="T0" fmla="*/ 668552 w 594"/>
                <a:gd name="T1" fmla="*/ 599407 h 456"/>
                <a:gd name="T2" fmla="*/ 656771 w 594"/>
                <a:gd name="T3" fmla="*/ 622913 h 456"/>
                <a:gd name="T4" fmla="*/ 647936 w 594"/>
                <a:gd name="T5" fmla="*/ 643481 h 456"/>
                <a:gd name="T6" fmla="*/ 642045 w 594"/>
                <a:gd name="T7" fmla="*/ 669925 h 456"/>
                <a:gd name="T8" fmla="*/ 662661 w 594"/>
                <a:gd name="T9" fmla="*/ 646419 h 456"/>
                <a:gd name="T10" fmla="*/ 698003 w 594"/>
                <a:gd name="T11" fmla="*/ 643481 h 456"/>
                <a:gd name="T12" fmla="*/ 745126 w 594"/>
                <a:gd name="T13" fmla="*/ 622913 h 456"/>
                <a:gd name="T14" fmla="*/ 824645 w 594"/>
                <a:gd name="T15" fmla="*/ 567086 h 456"/>
                <a:gd name="T16" fmla="*/ 851152 w 594"/>
                <a:gd name="T17" fmla="*/ 546518 h 456"/>
                <a:gd name="T18" fmla="*/ 874713 w 594"/>
                <a:gd name="T19" fmla="*/ 523012 h 456"/>
                <a:gd name="T20" fmla="*/ 862932 w 594"/>
                <a:gd name="T21" fmla="*/ 528888 h 456"/>
                <a:gd name="T22" fmla="*/ 830536 w 594"/>
                <a:gd name="T23" fmla="*/ 543579 h 456"/>
                <a:gd name="T24" fmla="*/ 809919 w 594"/>
                <a:gd name="T25" fmla="*/ 555333 h 456"/>
                <a:gd name="T26" fmla="*/ 833481 w 594"/>
                <a:gd name="T27" fmla="*/ 517135 h 456"/>
                <a:gd name="T28" fmla="*/ 815810 w 594"/>
                <a:gd name="T29" fmla="*/ 534765 h 456"/>
                <a:gd name="T30" fmla="*/ 742181 w 594"/>
                <a:gd name="T31" fmla="*/ 575900 h 456"/>
                <a:gd name="T32" fmla="*/ 686223 w 594"/>
                <a:gd name="T33" fmla="*/ 614098 h 456"/>
                <a:gd name="T34" fmla="*/ 683277 w 594"/>
                <a:gd name="T35" fmla="*/ 584715 h 456"/>
                <a:gd name="T36" fmla="*/ 698003 w 594"/>
                <a:gd name="T37" fmla="*/ 546518 h 456"/>
                <a:gd name="T38" fmla="*/ 677387 w 594"/>
                <a:gd name="T39" fmla="*/ 423111 h 456"/>
                <a:gd name="T40" fmla="*/ 662661 w 594"/>
                <a:gd name="T41" fmla="*/ 293827 h 456"/>
                <a:gd name="T42" fmla="*/ 647936 w 594"/>
                <a:gd name="T43" fmla="*/ 214494 h 456"/>
                <a:gd name="T44" fmla="*/ 630265 w 594"/>
                <a:gd name="T45" fmla="*/ 199802 h 456"/>
                <a:gd name="T46" fmla="*/ 627319 w 594"/>
                <a:gd name="T47" fmla="*/ 176296 h 456"/>
                <a:gd name="T48" fmla="*/ 615539 w 594"/>
                <a:gd name="T49" fmla="*/ 102839 h 456"/>
                <a:gd name="T50" fmla="*/ 591977 w 594"/>
                <a:gd name="T51" fmla="*/ 26444 h 456"/>
                <a:gd name="T52" fmla="*/ 580197 w 594"/>
                <a:gd name="T53" fmla="*/ 0 h 456"/>
                <a:gd name="T54" fmla="*/ 441774 w 594"/>
                <a:gd name="T55" fmla="*/ 29383 h 456"/>
                <a:gd name="T56" fmla="*/ 391706 w 594"/>
                <a:gd name="T57" fmla="*/ 70518 h 456"/>
                <a:gd name="T58" fmla="*/ 356365 w 594"/>
                <a:gd name="T59" fmla="*/ 132222 h 456"/>
                <a:gd name="T60" fmla="*/ 309242 w 594"/>
                <a:gd name="T61" fmla="*/ 190987 h 456"/>
                <a:gd name="T62" fmla="*/ 315132 w 594"/>
                <a:gd name="T63" fmla="*/ 214494 h 456"/>
                <a:gd name="T64" fmla="*/ 332803 w 594"/>
                <a:gd name="T65" fmla="*/ 226247 h 456"/>
                <a:gd name="T66" fmla="*/ 335748 w 594"/>
                <a:gd name="T67" fmla="*/ 255629 h 456"/>
                <a:gd name="T68" fmla="*/ 279790 w 594"/>
                <a:gd name="T69" fmla="*/ 320271 h 456"/>
                <a:gd name="T70" fmla="*/ 182600 w 594"/>
                <a:gd name="T71" fmla="*/ 337901 h 456"/>
                <a:gd name="T72" fmla="*/ 106026 w 594"/>
                <a:gd name="T73" fmla="*/ 343777 h 456"/>
                <a:gd name="T74" fmla="*/ 55958 w 594"/>
                <a:gd name="T75" fmla="*/ 384913 h 456"/>
                <a:gd name="T76" fmla="*/ 82465 w 594"/>
                <a:gd name="T77" fmla="*/ 434864 h 456"/>
                <a:gd name="T78" fmla="*/ 61848 w 594"/>
                <a:gd name="T79" fmla="*/ 470123 h 456"/>
                <a:gd name="T80" fmla="*/ 8835 w 594"/>
                <a:gd name="T81" fmla="*/ 567086 h 456"/>
                <a:gd name="T82" fmla="*/ 488897 w 594"/>
                <a:gd name="T83" fmla="*/ 484814 h 456"/>
                <a:gd name="T84" fmla="*/ 500677 w 594"/>
                <a:gd name="T85" fmla="*/ 493629 h 456"/>
                <a:gd name="T86" fmla="*/ 524239 w 594"/>
                <a:gd name="T87" fmla="*/ 531826 h 456"/>
                <a:gd name="T88" fmla="*/ 559581 w 594"/>
                <a:gd name="T89" fmla="*/ 543579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a:p>
          </p:txBody>
        </p:sp>
        <p:sp>
          <p:nvSpPr>
            <p:cNvPr id="257" name="Freeform 127"/>
            <p:cNvSpPr>
              <a:spLocks/>
            </p:cNvSpPr>
            <p:nvPr/>
          </p:nvSpPr>
          <p:spPr bwMode="auto">
            <a:xfrm>
              <a:off x="7388677" y="2832267"/>
              <a:ext cx="791523" cy="515324"/>
            </a:xfrm>
            <a:custGeom>
              <a:avLst/>
              <a:gdLst>
                <a:gd name="T0" fmla="*/ 167992 w 460"/>
                <a:gd name="T1" fmla="*/ 417630 h 298"/>
                <a:gd name="T2" fmla="*/ 474504 w 460"/>
                <a:gd name="T3" fmla="*/ 358391 h 298"/>
                <a:gd name="T4" fmla="*/ 571763 w 460"/>
                <a:gd name="T5" fmla="*/ 340620 h 298"/>
                <a:gd name="T6" fmla="*/ 574710 w 460"/>
                <a:gd name="T7" fmla="*/ 337658 h 298"/>
                <a:gd name="T8" fmla="*/ 577657 w 460"/>
                <a:gd name="T9" fmla="*/ 337658 h 298"/>
                <a:gd name="T10" fmla="*/ 577657 w 460"/>
                <a:gd name="T11" fmla="*/ 328772 h 298"/>
                <a:gd name="T12" fmla="*/ 589446 w 460"/>
                <a:gd name="T13" fmla="*/ 316925 h 298"/>
                <a:gd name="T14" fmla="*/ 601235 w 460"/>
                <a:gd name="T15" fmla="*/ 316925 h 298"/>
                <a:gd name="T16" fmla="*/ 610077 w 460"/>
                <a:gd name="T17" fmla="*/ 319887 h 298"/>
                <a:gd name="T18" fmla="*/ 639549 w 460"/>
                <a:gd name="T19" fmla="*/ 299153 h 298"/>
                <a:gd name="T20" fmla="*/ 642496 w 460"/>
                <a:gd name="T21" fmla="*/ 284344 h 298"/>
                <a:gd name="T22" fmla="*/ 660180 w 460"/>
                <a:gd name="T23" fmla="*/ 266572 h 298"/>
                <a:gd name="T24" fmla="*/ 677863 w 460"/>
                <a:gd name="T25" fmla="*/ 254724 h 298"/>
                <a:gd name="T26" fmla="*/ 677863 w 460"/>
                <a:gd name="T27" fmla="*/ 251763 h 298"/>
                <a:gd name="T28" fmla="*/ 663127 w 460"/>
                <a:gd name="T29" fmla="*/ 239915 h 298"/>
                <a:gd name="T30" fmla="*/ 657232 w 460"/>
                <a:gd name="T31" fmla="*/ 233991 h 298"/>
                <a:gd name="T32" fmla="*/ 648391 w 460"/>
                <a:gd name="T33" fmla="*/ 228067 h 298"/>
                <a:gd name="T34" fmla="*/ 645443 w 460"/>
                <a:gd name="T35" fmla="*/ 225105 h 298"/>
                <a:gd name="T36" fmla="*/ 630707 w 460"/>
                <a:gd name="T37" fmla="*/ 222143 h 298"/>
                <a:gd name="T38" fmla="*/ 627760 w 460"/>
                <a:gd name="T39" fmla="*/ 204372 h 298"/>
                <a:gd name="T40" fmla="*/ 613024 w 460"/>
                <a:gd name="T41" fmla="*/ 201410 h 298"/>
                <a:gd name="T42" fmla="*/ 610077 w 460"/>
                <a:gd name="T43" fmla="*/ 198448 h 298"/>
                <a:gd name="T44" fmla="*/ 610077 w 460"/>
                <a:gd name="T45" fmla="*/ 171791 h 298"/>
                <a:gd name="T46" fmla="*/ 615971 w 460"/>
                <a:gd name="T47" fmla="*/ 168829 h 298"/>
                <a:gd name="T48" fmla="*/ 615971 w 460"/>
                <a:gd name="T49" fmla="*/ 154019 h 298"/>
                <a:gd name="T50" fmla="*/ 607129 w 460"/>
                <a:gd name="T51" fmla="*/ 145134 h 298"/>
                <a:gd name="T52" fmla="*/ 607129 w 460"/>
                <a:gd name="T53" fmla="*/ 139210 h 298"/>
                <a:gd name="T54" fmla="*/ 610077 w 460"/>
                <a:gd name="T55" fmla="*/ 136248 h 298"/>
                <a:gd name="T56" fmla="*/ 621866 w 460"/>
                <a:gd name="T57" fmla="*/ 121438 h 298"/>
                <a:gd name="T58" fmla="*/ 627760 w 460"/>
                <a:gd name="T59" fmla="*/ 100705 h 298"/>
                <a:gd name="T60" fmla="*/ 627760 w 460"/>
                <a:gd name="T61" fmla="*/ 94781 h 298"/>
                <a:gd name="T62" fmla="*/ 633655 w 460"/>
                <a:gd name="T63" fmla="*/ 82934 h 298"/>
                <a:gd name="T64" fmla="*/ 639549 w 460"/>
                <a:gd name="T65" fmla="*/ 77010 h 298"/>
                <a:gd name="T66" fmla="*/ 630707 w 460"/>
                <a:gd name="T67" fmla="*/ 71086 h 298"/>
                <a:gd name="T68" fmla="*/ 601235 w 460"/>
                <a:gd name="T69" fmla="*/ 68124 h 298"/>
                <a:gd name="T70" fmla="*/ 601235 w 460"/>
                <a:gd name="T71" fmla="*/ 65162 h 298"/>
                <a:gd name="T72" fmla="*/ 595341 w 460"/>
                <a:gd name="T73" fmla="*/ 59238 h 298"/>
                <a:gd name="T74" fmla="*/ 595341 w 460"/>
                <a:gd name="T75" fmla="*/ 50353 h 298"/>
                <a:gd name="T76" fmla="*/ 580604 w 460"/>
                <a:gd name="T77" fmla="*/ 20733 h 298"/>
                <a:gd name="T78" fmla="*/ 571763 w 460"/>
                <a:gd name="T79" fmla="*/ 20733 h 298"/>
                <a:gd name="T80" fmla="*/ 568815 w 460"/>
                <a:gd name="T81" fmla="*/ 14810 h 298"/>
                <a:gd name="T82" fmla="*/ 562921 w 460"/>
                <a:gd name="T83" fmla="*/ 17771 h 298"/>
                <a:gd name="T84" fmla="*/ 559974 w 460"/>
                <a:gd name="T85" fmla="*/ 11848 h 298"/>
                <a:gd name="T86" fmla="*/ 557027 w 460"/>
                <a:gd name="T87" fmla="*/ 5924 h 298"/>
                <a:gd name="T88" fmla="*/ 548185 w 460"/>
                <a:gd name="T89" fmla="*/ 0 h 298"/>
                <a:gd name="T90" fmla="*/ 79575 w 460"/>
                <a:gd name="T91" fmla="*/ 94781 h 298"/>
                <a:gd name="T92" fmla="*/ 70734 w 460"/>
                <a:gd name="T93" fmla="*/ 56276 h 298"/>
                <a:gd name="T94" fmla="*/ 47156 w 460"/>
                <a:gd name="T95" fmla="*/ 79972 h 298"/>
                <a:gd name="T96" fmla="*/ 41261 w 460"/>
                <a:gd name="T97" fmla="*/ 82934 h 298"/>
                <a:gd name="T98" fmla="*/ 38314 w 460"/>
                <a:gd name="T99" fmla="*/ 77010 h 298"/>
                <a:gd name="T100" fmla="*/ 35367 w 460"/>
                <a:gd name="T101" fmla="*/ 77010 h 298"/>
                <a:gd name="T102" fmla="*/ 29472 w 460"/>
                <a:gd name="T103" fmla="*/ 91819 h 298"/>
                <a:gd name="T104" fmla="*/ 5894 w 460"/>
                <a:gd name="T105" fmla="*/ 109591 h 298"/>
                <a:gd name="T106" fmla="*/ 0 w 460"/>
                <a:gd name="T107" fmla="*/ 115515 h 298"/>
                <a:gd name="T108" fmla="*/ 32420 w 460"/>
                <a:gd name="T109" fmla="*/ 311001 h 298"/>
                <a:gd name="T110" fmla="*/ 55997 w 460"/>
                <a:gd name="T111" fmla="*/ 441325 h 298"/>
                <a:gd name="T112" fmla="*/ 167992 w 460"/>
                <a:gd name="T113" fmla="*/ 417630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58" name="Freeform 128"/>
            <p:cNvSpPr>
              <a:spLocks/>
            </p:cNvSpPr>
            <p:nvPr/>
          </p:nvSpPr>
          <p:spPr bwMode="auto">
            <a:xfrm>
              <a:off x="7021647" y="3772087"/>
              <a:ext cx="1195627" cy="515324"/>
            </a:xfrm>
            <a:custGeom>
              <a:avLst/>
              <a:gdLst>
                <a:gd name="T0" fmla="*/ 14754 w 694"/>
                <a:gd name="T1" fmla="*/ 356002 h 300"/>
                <a:gd name="T2" fmla="*/ 29508 w 694"/>
                <a:gd name="T3" fmla="*/ 338349 h 300"/>
                <a:gd name="T4" fmla="*/ 41312 w 694"/>
                <a:gd name="T5" fmla="*/ 311870 h 300"/>
                <a:gd name="T6" fmla="*/ 120984 w 694"/>
                <a:gd name="T7" fmla="*/ 270679 h 300"/>
                <a:gd name="T8" fmla="*/ 150492 w 694"/>
                <a:gd name="T9" fmla="*/ 235373 h 300"/>
                <a:gd name="T10" fmla="*/ 168197 w 694"/>
                <a:gd name="T11" fmla="*/ 229489 h 300"/>
                <a:gd name="T12" fmla="*/ 182951 w 694"/>
                <a:gd name="T13" fmla="*/ 217720 h 300"/>
                <a:gd name="T14" fmla="*/ 200656 w 694"/>
                <a:gd name="T15" fmla="*/ 211836 h 300"/>
                <a:gd name="T16" fmla="*/ 241968 w 694"/>
                <a:gd name="T17" fmla="*/ 197125 h 300"/>
                <a:gd name="T18" fmla="*/ 280329 w 694"/>
                <a:gd name="T19" fmla="*/ 144166 h 300"/>
                <a:gd name="T20" fmla="*/ 283280 w 694"/>
                <a:gd name="T21" fmla="*/ 114745 h 300"/>
                <a:gd name="T22" fmla="*/ 312788 w 694"/>
                <a:gd name="T23" fmla="*/ 111802 h 300"/>
                <a:gd name="T24" fmla="*/ 362952 w 694"/>
                <a:gd name="T25" fmla="*/ 105918 h 300"/>
                <a:gd name="T26" fmla="*/ 967872 w 694"/>
                <a:gd name="T27" fmla="*/ 5884 h 300"/>
                <a:gd name="T28" fmla="*/ 982626 w 694"/>
                <a:gd name="T29" fmla="*/ 17653 h 300"/>
                <a:gd name="T30" fmla="*/ 1000331 w 694"/>
                <a:gd name="T31" fmla="*/ 44133 h 300"/>
                <a:gd name="T32" fmla="*/ 994430 w 694"/>
                <a:gd name="T33" fmla="*/ 47075 h 300"/>
                <a:gd name="T34" fmla="*/ 976725 w 694"/>
                <a:gd name="T35" fmla="*/ 47075 h 300"/>
                <a:gd name="T36" fmla="*/ 970823 w 694"/>
                <a:gd name="T37" fmla="*/ 50017 h 300"/>
                <a:gd name="T38" fmla="*/ 935413 w 694"/>
                <a:gd name="T39" fmla="*/ 73554 h 300"/>
                <a:gd name="T40" fmla="*/ 902954 w 694"/>
                <a:gd name="T41" fmla="*/ 97092 h 300"/>
                <a:gd name="T42" fmla="*/ 914757 w 694"/>
                <a:gd name="T43" fmla="*/ 100034 h 300"/>
                <a:gd name="T44" fmla="*/ 961971 w 694"/>
                <a:gd name="T45" fmla="*/ 79439 h 300"/>
                <a:gd name="T46" fmla="*/ 979676 w 694"/>
                <a:gd name="T47" fmla="*/ 94149 h 300"/>
                <a:gd name="T48" fmla="*/ 991479 w 694"/>
                <a:gd name="T49" fmla="*/ 100034 h 300"/>
                <a:gd name="T50" fmla="*/ 1012135 w 694"/>
                <a:gd name="T51" fmla="*/ 79439 h 300"/>
                <a:gd name="T52" fmla="*/ 1023938 w 694"/>
                <a:gd name="T53" fmla="*/ 123571 h 300"/>
                <a:gd name="T54" fmla="*/ 1006233 w 694"/>
                <a:gd name="T55" fmla="*/ 150051 h 300"/>
                <a:gd name="T56" fmla="*/ 982626 w 694"/>
                <a:gd name="T57" fmla="*/ 167704 h 300"/>
                <a:gd name="T58" fmla="*/ 947216 w 694"/>
                <a:gd name="T59" fmla="*/ 170646 h 300"/>
                <a:gd name="T60" fmla="*/ 941315 w 694"/>
                <a:gd name="T61" fmla="*/ 161819 h 300"/>
                <a:gd name="T62" fmla="*/ 932462 w 694"/>
                <a:gd name="T63" fmla="*/ 152993 h 300"/>
                <a:gd name="T64" fmla="*/ 929511 w 694"/>
                <a:gd name="T65" fmla="*/ 179472 h 300"/>
                <a:gd name="T66" fmla="*/ 941315 w 694"/>
                <a:gd name="T67" fmla="*/ 188299 h 300"/>
                <a:gd name="T68" fmla="*/ 947216 w 694"/>
                <a:gd name="T69" fmla="*/ 211836 h 300"/>
                <a:gd name="T70" fmla="*/ 905905 w 694"/>
                <a:gd name="T71" fmla="*/ 238316 h 300"/>
                <a:gd name="T72" fmla="*/ 902954 w 694"/>
                <a:gd name="T73" fmla="*/ 247142 h 300"/>
                <a:gd name="T74" fmla="*/ 961971 w 694"/>
                <a:gd name="T75" fmla="*/ 229489 h 300"/>
                <a:gd name="T76" fmla="*/ 979676 w 694"/>
                <a:gd name="T77" fmla="*/ 232431 h 300"/>
                <a:gd name="T78" fmla="*/ 932462 w 694"/>
                <a:gd name="T79" fmla="*/ 273622 h 300"/>
                <a:gd name="T80" fmla="*/ 882298 w 694"/>
                <a:gd name="T81" fmla="*/ 311870 h 300"/>
                <a:gd name="T82" fmla="*/ 873446 w 694"/>
                <a:gd name="T83" fmla="*/ 320696 h 300"/>
                <a:gd name="T84" fmla="*/ 826232 w 694"/>
                <a:gd name="T85" fmla="*/ 379540 h 300"/>
                <a:gd name="T86" fmla="*/ 799675 w 694"/>
                <a:gd name="T87" fmla="*/ 429556 h 300"/>
                <a:gd name="T88" fmla="*/ 590166 w 694"/>
                <a:gd name="T89" fmla="*/ 332465 h 300"/>
                <a:gd name="T90" fmla="*/ 430821 w 694"/>
                <a:gd name="T91" fmla="*/ 311870 h 300"/>
                <a:gd name="T92" fmla="*/ 419018 w 694"/>
                <a:gd name="T93" fmla="*/ 308928 h 300"/>
                <a:gd name="T94" fmla="*/ 256722 w 694"/>
                <a:gd name="T95" fmla="*/ 320696 h 300"/>
                <a:gd name="T96" fmla="*/ 224263 w 694"/>
                <a:gd name="T97" fmla="*/ 347176 h 300"/>
                <a:gd name="T98" fmla="*/ 0 w 694"/>
                <a:gd name="T99" fmla="*/ 391308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chemeClr val="accent6"/>
            </a:solidFill>
            <a:ln w="12700">
              <a:solidFill>
                <a:schemeClr val="bg1"/>
              </a:solidFill>
              <a:prstDash val="solid"/>
              <a:round/>
              <a:headEnd/>
              <a:tailEnd/>
            </a:ln>
          </p:spPr>
          <p:txBody>
            <a:bodyPr/>
            <a:lstStyle/>
            <a:p>
              <a:endParaRPr lang="en-US" sz="1350"/>
            </a:p>
          </p:txBody>
        </p:sp>
        <p:sp>
          <p:nvSpPr>
            <p:cNvPr id="259" name="Freeform 129"/>
            <p:cNvSpPr>
              <a:spLocks/>
            </p:cNvSpPr>
            <p:nvPr/>
          </p:nvSpPr>
          <p:spPr bwMode="auto">
            <a:xfrm>
              <a:off x="7219991" y="3190029"/>
              <a:ext cx="609863" cy="602447"/>
            </a:xfrm>
            <a:custGeom>
              <a:avLst/>
              <a:gdLst>
                <a:gd name="T0" fmla="*/ 174096 w 354"/>
                <a:gd name="T1" fmla="*/ 0 h 350"/>
                <a:gd name="T2" fmla="*/ 171145 w 354"/>
                <a:gd name="T3" fmla="*/ 23586 h 350"/>
                <a:gd name="T4" fmla="*/ 177047 w 354"/>
                <a:gd name="T5" fmla="*/ 47171 h 350"/>
                <a:gd name="T6" fmla="*/ 162293 w 354"/>
                <a:gd name="T7" fmla="*/ 112032 h 350"/>
                <a:gd name="T8" fmla="*/ 165244 w 354"/>
                <a:gd name="T9" fmla="*/ 132670 h 350"/>
                <a:gd name="T10" fmla="*/ 156391 w 354"/>
                <a:gd name="T11" fmla="*/ 159204 h 350"/>
                <a:gd name="T12" fmla="*/ 129834 w 354"/>
                <a:gd name="T13" fmla="*/ 188686 h 350"/>
                <a:gd name="T14" fmla="*/ 115080 w 354"/>
                <a:gd name="T15" fmla="*/ 197531 h 350"/>
                <a:gd name="T16" fmla="*/ 94425 w 354"/>
                <a:gd name="T17" fmla="*/ 203427 h 350"/>
                <a:gd name="T18" fmla="*/ 85573 w 354"/>
                <a:gd name="T19" fmla="*/ 221116 h 350"/>
                <a:gd name="T20" fmla="*/ 76720 w 354"/>
                <a:gd name="T21" fmla="*/ 262391 h 350"/>
                <a:gd name="T22" fmla="*/ 53114 w 354"/>
                <a:gd name="T23" fmla="*/ 259443 h 350"/>
                <a:gd name="T24" fmla="*/ 35409 w 354"/>
                <a:gd name="T25" fmla="*/ 294822 h 350"/>
                <a:gd name="T26" fmla="*/ 35409 w 354"/>
                <a:gd name="T27" fmla="*/ 327252 h 350"/>
                <a:gd name="T28" fmla="*/ 14754 w 354"/>
                <a:gd name="T29" fmla="*/ 353786 h 350"/>
                <a:gd name="T30" fmla="*/ 2951 w 354"/>
                <a:gd name="T31" fmla="*/ 374424 h 350"/>
                <a:gd name="T32" fmla="*/ 2951 w 354"/>
                <a:gd name="T33" fmla="*/ 395061 h 350"/>
                <a:gd name="T34" fmla="*/ 29508 w 354"/>
                <a:gd name="T35" fmla="*/ 433388 h 350"/>
                <a:gd name="T36" fmla="*/ 47212 w 354"/>
                <a:gd name="T37" fmla="*/ 459922 h 350"/>
                <a:gd name="T38" fmla="*/ 64917 w 354"/>
                <a:gd name="T39" fmla="*/ 462870 h 350"/>
                <a:gd name="T40" fmla="*/ 70819 w 354"/>
                <a:gd name="T41" fmla="*/ 468767 h 350"/>
                <a:gd name="T42" fmla="*/ 88523 w 354"/>
                <a:gd name="T43" fmla="*/ 474663 h 350"/>
                <a:gd name="T44" fmla="*/ 88523 w 354"/>
                <a:gd name="T45" fmla="*/ 489404 h 350"/>
                <a:gd name="T46" fmla="*/ 129834 w 354"/>
                <a:gd name="T47" fmla="*/ 515938 h 350"/>
                <a:gd name="T48" fmla="*/ 156391 w 354"/>
                <a:gd name="T49" fmla="*/ 507093 h 350"/>
                <a:gd name="T50" fmla="*/ 165244 w 354"/>
                <a:gd name="T51" fmla="*/ 492352 h 350"/>
                <a:gd name="T52" fmla="*/ 179998 w 354"/>
                <a:gd name="T53" fmla="*/ 504145 h 350"/>
                <a:gd name="T54" fmla="*/ 218358 w 354"/>
                <a:gd name="T55" fmla="*/ 489404 h 350"/>
                <a:gd name="T56" fmla="*/ 227210 w 354"/>
                <a:gd name="T57" fmla="*/ 471715 h 350"/>
                <a:gd name="T58" fmla="*/ 256718 w 354"/>
                <a:gd name="T59" fmla="*/ 456974 h 350"/>
                <a:gd name="T60" fmla="*/ 283275 w 354"/>
                <a:gd name="T61" fmla="*/ 436336 h 350"/>
                <a:gd name="T62" fmla="*/ 280324 w 354"/>
                <a:gd name="T63" fmla="*/ 409802 h 350"/>
                <a:gd name="T64" fmla="*/ 324586 w 354"/>
                <a:gd name="T65" fmla="*/ 277132 h 350"/>
                <a:gd name="T66" fmla="*/ 345241 w 354"/>
                <a:gd name="T67" fmla="*/ 285977 h 350"/>
                <a:gd name="T68" fmla="*/ 354094 w 354"/>
                <a:gd name="T69" fmla="*/ 297770 h 350"/>
                <a:gd name="T70" fmla="*/ 377700 w 354"/>
                <a:gd name="T71" fmla="*/ 280081 h 350"/>
                <a:gd name="T72" fmla="*/ 395404 w 354"/>
                <a:gd name="T73" fmla="*/ 229961 h 350"/>
                <a:gd name="T74" fmla="*/ 419011 w 354"/>
                <a:gd name="T75" fmla="*/ 215220 h 350"/>
                <a:gd name="T76" fmla="*/ 433765 w 354"/>
                <a:gd name="T77" fmla="*/ 200479 h 350"/>
                <a:gd name="T78" fmla="*/ 448519 w 354"/>
                <a:gd name="T79" fmla="*/ 176893 h 350"/>
                <a:gd name="T80" fmla="*/ 445568 w 354"/>
                <a:gd name="T81" fmla="*/ 168048 h 350"/>
                <a:gd name="T82" fmla="*/ 448519 w 354"/>
                <a:gd name="T83" fmla="*/ 132670 h 350"/>
                <a:gd name="T84" fmla="*/ 507534 w 354"/>
                <a:gd name="T85" fmla="*/ 162152 h 350"/>
                <a:gd name="T86" fmla="*/ 516386 w 354"/>
                <a:gd name="T87" fmla="*/ 162152 h 350"/>
                <a:gd name="T88" fmla="*/ 522288 w 354"/>
                <a:gd name="T89" fmla="*/ 135618 h 350"/>
                <a:gd name="T90" fmla="*/ 504583 w 354"/>
                <a:gd name="T91" fmla="*/ 106136 h 350"/>
                <a:gd name="T92" fmla="*/ 489829 w 354"/>
                <a:gd name="T93" fmla="*/ 100239 h 350"/>
                <a:gd name="T94" fmla="*/ 472125 w 354"/>
                <a:gd name="T95" fmla="*/ 94343 h 350"/>
                <a:gd name="T96" fmla="*/ 433765 w 354"/>
                <a:gd name="T97" fmla="*/ 114980 h 350"/>
                <a:gd name="T98" fmla="*/ 404257 w 354"/>
                <a:gd name="T99" fmla="*/ 117929 h 350"/>
                <a:gd name="T100" fmla="*/ 392454 w 354"/>
                <a:gd name="T101" fmla="*/ 123825 h 350"/>
                <a:gd name="T102" fmla="*/ 374749 w 354"/>
                <a:gd name="T103" fmla="*/ 141514 h 350"/>
                <a:gd name="T104" fmla="*/ 342290 w 354"/>
                <a:gd name="T105" fmla="*/ 170997 h 350"/>
                <a:gd name="T106" fmla="*/ 330487 w 354"/>
                <a:gd name="T107" fmla="*/ 185738 h 350"/>
                <a:gd name="T108" fmla="*/ 200653 w 354"/>
                <a:gd name="T109" fmla="*/ 13267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chemeClr val="accent2"/>
            </a:solidFill>
            <a:ln w="12700">
              <a:solidFill>
                <a:schemeClr val="bg1"/>
              </a:solidFill>
              <a:prstDash val="solid"/>
              <a:round/>
              <a:headEnd/>
              <a:tailEnd/>
            </a:ln>
          </p:spPr>
          <p:txBody>
            <a:bodyPr/>
            <a:lstStyle/>
            <a:p>
              <a:endParaRPr lang="en-US" sz="1350"/>
            </a:p>
          </p:txBody>
        </p:sp>
        <p:sp>
          <p:nvSpPr>
            <p:cNvPr id="260" name="Freeform 130"/>
            <p:cNvSpPr>
              <a:spLocks/>
            </p:cNvSpPr>
            <p:nvPr/>
          </p:nvSpPr>
          <p:spPr bwMode="auto">
            <a:xfrm>
              <a:off x="8261763" y="2724753"/>
              <a:ext cx="231711" cy="226150"/>
            </a:xfrm>
            <a:custGeom>
              <a:avLst/>
              <a:gdLst>
                <a:gd name="T0" fmla="*/ 0 w 134"/>
                <a:gd name="T1" fmla="*/ 43360 h 134"/>
                <a:gd name="T2" fmla="*/ 68121 w 134"/>
                <a:gd name="T3" fmla="*/ 26016 h 134"/>
                <a:gd name="T4" fmla="*/ 74044 w 134"/>
                <a:gd name="T5" fmla="*/ 34688 h 134"/>
                <a:gd name="T6" fmla="*/ 74044 w 134"/>
                <a:gd name="T7" fmla="*/ 31797 h 134"/>
                <a:gd name="T8" fmla="*/ 77006 w 134"/>
                <a:gd name="T9" fmla="*/ 26016 h 134"/>
                <a:gd name="T10" fmla="*/ 177706 w 134"/>
                <a:gd name="T11" fmla="*/ 0 h 134"/>
                <a:gd name="T12" fmla="*/ 198438 w 134"/>
                <a:gd name="T13" fmla="*/ 80939 h 134"/>
                <a:gd name="T14" fmla="*/ 195476 w 134"/>
                <a:gd name="T15" fmla="*/ 89611 h 134"/>
                <a:gd name="T16" fmla="*/ 195476 w 134"/>
                <a:gd name="T17" fmla="*/ 92501 h 134"/>
                <a:gd name="T18" fmla="*/ 195476 w 134"/>
                <a:gd name="T19" fmla="*/ 98283 h 134"/>
                <a:gd name="T20" fmla="*/ 195476 w 134"/>
                <a:gd name="T21" fmla="*/ 101174 h 134"/>
                <a:gd name="T22" fmla="*/ 183629 w 134"/>
                <a:gd name="T23" fmla="*/ 101174 h 134"/>
                <a:gd name="T24" fmla="*/ 151050 w 134"/>
                <a:gd name="T25" fmla="*/ 115627 h 134"/>
                <a:gd name="T26" fmla="*/ 142165 w 134"/>
                <a:gd name="T27" fmla="*/ 115627 h 134"/>
                <a:gd name="T28" fmla="*/ 139203 w 134"/>
                <a:gd name="T29" fmla="*/ 118518 h 134"/>
                <a:gd name="T30" fmla="*/ 136241 w 134"/>
                <a:gd name="T31" fmla="*/ 124299 h 134"/>
                <a:gd name="T32" fmla="*/ 136241 w 134"/>
                <a:gd name="T33" fmla="*/ 127190 h 134"/>
                <a:gd name="T34" fmla="*/ 115509 w 134"/>
                <a:gd name="T35" fmla="*/ 130080 h 134"/>
                <a:gd name="T36" fmla="*/ 88853 w 134"/>
                <a:gd name="T37" fmla="*/ 141643 h 134"/>
                <a:gd name="T38" fmla="*/ 85891 w 134"/>
                <a:gd name="T39" fmla="*/ 135862 h 134"/>
                <a:gd name="T40" fmla="*/ 68121 w 134"/>
                <a:gd name="T41" fmla="*/ 153206 h 134"/>
                <a:gd name="T42" fmla="*/ 29618 w 134"/>
                <a:gd name="T43" fmla="*/ 185003 h 134"/>
                <a:gd name="T44" fmla="*/ 14809 w 134"/>
                <a:gd name="T45" fmla="*/ 193675 h 134"/>
                <a:gd name="T46" fmla="*/ 2962 w 134"/>
                <a:gd name="T47" fmla="*/ 182112 h 134"/>
                <a:gd name="T48" fmla="*/ 20732 w 134"/>
                <a:gd name="T49" fmla="*/ 164768 h 134"/>
                <a:gd name="T50" fmla="*/ 20732 w 134"/>
                <a:gd name="T51" fmla="*/ 158987 h 134"/>
                <a:gd name="T52" fmla="*/ 14809 w 134"/>
                <a:gd name="T53" fmla="*/ 147424 h 134"/>
                <a:gd name="T54" fmla="*/ 0 w 134"/>
                <a:gd name="T55" fmla="*/ 4336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1"/>
            </a:solidFill>
            <a:ln w="12700">
              <a:solidFill>
                <a:schemeClr val="bg1"/>
              </a:solidFill>
              <a:prstDash val="solid"/>
              <a:round/>
              <a:headEnd/>
              <a:tailEnd/>
            </a:ln>
          </p:spPr>
          <p:txBody>
            <a:bodyPr/>
            <a:lstStyle/>
            <a:p>
              <a:endParaRPr lang="en-US" sz="1350"/>
            </a:p>
          </p:txBody>
        </p:sp>
      </p:grpSp>
      <p:grpSp>
        <p:nvGrpSpPr>
          <p:cNvPr id="261" name="Group 1"/>
          <p:cNvGrpSpPr>
            <a:grpSpLocks/>
          </p:cNvGrpSpPr>
          <p:nvPr/>
        </p:nvGrpSpPr>
        <p:grpSpPr bwMode="auto">
          <a:xfrm>
            <a:off x="1569125" y="3591441"/>
            <a:ext cx="1153919" cy="1003771"/>
            <a:chOff x="242888" y="2395538"/>
            <a:chExt cx="1158875" cy="1009650"/>
          </a:xfrm>
          <a:solidFill>
            <a:schemeClr val="accent2"/>
          </a:solidFill>
        </p:grpSpPr>
        <p:sp>
          <p:nvSpPr>
            <p:cNvPr id="262" name="Freeform 1165"/>
            <p:cNvSpPr>
              <a:spLocks/>
            </p:cNvSpPr>
            <p:nvPr/>
          </p:nvSpPr>
          <p:spPr bwMode="auto">
            <a:xfrm>
              <a:off x="1304925" y="3306763"/>
              <a:ext cx="33338" cy="39687"/>
            </a:xfrm>
            <a:custGeom>
              <a:avLst/>
              <a:gdLst>
                <a:gd name="T0" fmla="*/ 25400 w 63"/>
                <a:gd name="T1" fmla="*/ 4700 h 76"/>
                <a:gd name="T2" fmla="*/ 29634 w 63"/>
                <a:gd name="T3" fmla="*/ 3133 h 76"/>
                <a:gd name="T4" fmla="*/ 31221 w 63"/>
                <a:gd name="T5" fmla="*/ 522 h 76"/>
                <a:gd name="T6" fmla="*/ 32809 w 63"/>
                <a:gd name="T7" fmla="*/ 1567 h 76"/>
                <a:gd name="T8" fmla="*/ 33338 w 63"/>
                <a:gd name="T9" fmla="*/ 6789 h 76"/>
                <a:gd name="T10" fmla="*/ 25400 w 63"/>
                <a:gd name="T11" fmla="*/ 37076 h 76"/>
                <a:gd name="T12" fmla="*/ 23813 w 63"/>
                <a:gd name="T13" fmla="*/ 34465 h 76"/>
                <a:gd name="T14" fmla="*/ 20109 w 63"/>
                <a:gd name="T15" fmla="*/ 33943 h 76"/>
                <a:gd name="T16" fmla="*/ 19579 w 63"/>
                <a:gd name="T17" fmla="*/ 34465 h 76"/>
                <a:gd name="T18" fmla="*/ 17463 w 63"/>
                <a:gd name="T19" fmla="*/ 39687 h 76"/>
                <a:gd name="T20" fmla="*/ 16934 w 63"/>
                <a:gd name="T21" fmla="*/ 37076 h 76"/>
                <a:gd name="T22" fmla="*/ 14817 w 63"/>
                <a:gd name="T23" fmla="*/ 34987 h 76"/>
                <a:gd name="T24" fmla="*/ 13759 w 63"/>
                <a:gd name="T25" fmla="*/ 30810 h 76"/>
                <a:gd name="T26" fmla="*/ 14288 w 63"/>
                <a:gd name="T27" fmla="*/ 31854 h 76"/>
                <a:gd name="T28" fmla="*/ 17463 w 63"/>
                <a:gd name="T29" fmla="*/ 29765 h 76"/>
                <a:gd name="T30" fmla="*/ 16404 w 63"/>
                <a:gd name="T31" fmla="*/ 26632 h 76"/>
                <a:gd name="T32" fmla="*/ 8467 w 63"/>
                <a:gd name="T33" fmla="*/ 24021 h 76"/>
                <a:gd name="T34" fmla="*/ 6350 w 63"/>
                <a:gd name="T35" fmla="*/ 21410 h 76"/>
                <a:gd name="T36" fmla="*/ 2117 w 63"/>
                <a:gd name="T37" fmla="*/ 9400 h 76"/>
                <a:gd name="T38" fmla="*/ 0 w 63"/>
                <a:gd name="T39" fmla="*/ 7833 h 76"/>
                <a:gd name="T40" fmla="*/ 529 w 63"/>
                <a:gd name="T41" fmla="*/ 0 h 76"/>
                <a:gd name="T42" fmla="*/ 10583 w 63"/>
                <a:gd name="T43" fmla="*/ 0 h 76"/>
                <a:gd name="T44" fmla="*/ 11642 w 63"/>
                <a:gd name="T45" fmla="*/ 522 h 76"/>
                <a:gd name="T46" fmla="*/ 10583 w 63"/>
                <a:gd name="T47" fmla="*/ 7833 h 76"/>
                <a:gd name="T48" fmla="*/ 12171 w 63"/>
                <a:gd name="T49" fmla="*/ 5222 h 76"/>
                <a:gd name="T50" fmla="*/ 15346 w 63"/>
                <a:gd name="T51" fmla="*/ 2611 h 76"/>
                <a:gd name="T52" fmla="*/ 17992 w 63"/>
                <a:gd name="T53" fmla="*/ 1567 h 76"/>
                <a:gd name="T54" fmla="*/ 20109 w 63"/>
                <a:gd name="T55" fmla="*/ 6266 h 76"/>
                <a:gd name="T56" fmla="*/ 20638 w 63"/>
                <a:gd name="T57" fmla="*/ 13055 h 76"/>
                <a:gd name="T58" fmla="*/ 18521 w 63"/>
                <a:gd name="T59" fmla="*/ 14099 h 76"/>
                <a:gd name="T60" fmla="*/ 11113 w 63"/>
                <a:gd name="T61" fmla="*/ 18799 h 76"/>
                <a:gd name="T62" fmla="*/ 16404 w 63"/>
                <a:gd name="T63" fmla="*/ 18799 h 76"/>
                <a:gd name="T64" fmla="*/ 15346 w 63"/>
                <a:gd name="T65" fmla="*/ 21410 h 76"/>
                <a:gd name="T66" fmla="*/ 17992 w 63"/>
                <a:gd name="T67" fmla="*/ 21410 h 76"/>
                <a:gd name="T68" fmla="*/ 21167 w 63"/>
                <a:gd name="T69" fmla="*/ 17755 h 76"/>
                <a:gd name="T70" fmla="*/ 24871 w 63"/>
                <a:gd name="T71" fmla="*/ 10444 h 76"/>
                <a:gd name="T72" fmla="*/ 24871 w 63"/>
                <a:gd name="T73" fmla="*/ 5222 h 76"/>
                <a:gd name="T74" fmla="*/ 25400 w 63"/>
                <a:gd name="T75" fmla="*/ 470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 h="76">
                  <a:moveTo>
                    <a:pt x="48" y="9"/>
                  </a:moveTo>
                  <a:lnTo>
                    <a:pt x="56" y="6"/>
                  </a:lnTo>
                  <a:lnTo>
                    <a:pt x="59" y="1"/>
                  </a:lnTo>
                  <a:lnTo>
                    <a:pt x="62" y="3"/>
                  </a:lnTo>
                  <a:lnTo>
                    <a:pt x="63" y="13"/>
                  </a:lnTo>
                  <a:lnTo>
                    <a:pt x="48" y="71"/>
                  </a:lnTo>
                  <a:lnTo>
                    <a:pt x="45" y="66"/>
                  </a:lnTo>
                  <a:lnTo>
                    <a:pt x="38" y="65"/>
                  </a:lnTo>
                  <a:lnTo>
                    <a:pt x="37" y="66"/>
                  </a:lnTo>
                  <a:lnTo>
                    <a:pt x="33" y="76"/>
                  </a:lnTo>
                  <a:lnTo>
                    <a:pt x="32" y="71"/>
                  </a:lnTo>
                  <a:lnTo>
                    <a:pt x="28" y="67"/>
                  </a:lnTo>
                  <a:lnTo>
                    <a:pt x="26" y="59"/>
                  </a:lnTo>
                  <a:lnTo>
                    <a:pt x="27" y="61"/>
                  </a:lnTo>
                  <a:lnTo>
                    <a:pt x="33" y="57"/>
                  </a:lnTo>
                  <a:lnTo>
                    <a:pt x="31" y="51"/>
                  </a:lnTo>
                  <a:lnTo>
                    <a:pt x="16" y="46"/>
                  </a:lnTo>
                  <a:lnTo>
                    <a:pt x="12" y="41"/>
                  </a:lnTo>
                  <a:lnTo>
                    <a:pt x="4" y="18"/>
                  </a:lnTo>
                  <a:lnTo>
                    <a:pt x="0" y="15"/>
                  </a:lnTo>
                  <a:lnTo>
                    <a:pt x="1" y="0"/>
                  </a:lnTo>
                  <a:lnTo>
                    <a:pt x="20" y="0"/>
                  </a:lnTo>
                  <a:lnTo>
                    <a:pt x="22" y="1"/>
                  </a:lnTo>
                  <a:lnTo>
                    <a:pt x="20" y="15"/>
                  </a:lnTo>
                  <a:lnTo>
                    <a:pt x="23" y="10"/>
                  </a:lnTo>
                  <a:lnTo>
                    <a:pt x="29" y="5"/>
                  </a:lnTo>
                  <a:lnTo>
                    <a:pt x="34" y="3"/>
                  </a:lnTo>
                  <a:lnTo>
                    <a:pt x="38" y="12"/>
                  </a:lnTo>
                  <a:lnTo>
                    <a:pt x="39" y="25"/>
                  </a:lnTo>
                  <a:lnTo>
                    <a:pt x="35" y="27"/>
                  </a:lnTo>
                  <a:lnTo>
                    <a:pt x="21" y="36"/>
                  </a:lnTo>
                  <a:lnTo>
                    <a:pt x="31" y="36"/>
                  </a:lnTo>
                  <a:lnTo>
                    <a:pt x="29" y="41"/>
                  </a:lnTo>
                  <a:lnTo>
                    <a:pt x="34" y="41"/>
                  </a:lnTo>
                  <a:lnTo>
                    <a:pt x="40" y="34"/>
                  </a:lnTo>
                  <a:lnTo>
                    <a:pt x="47" y="20"/>
                  </a:lnTo>
                  <a:lnTo>
                    <a:pt x="47" y="10"/>
                  </a:lnTo>
                  <a:lnTo>
                    <a:pt x="48" y="9"/>
                  </a:lnTo>
                  <a:close/>
                </a:path>
              </a:pathLst>
            </a:custGeom>
            <a:grpFill/>
            <a:ln w="12700">
              <a:solidFill>
                <a:schemeClr val="bg1"/>
              </a:solidFill>
              <a:prstDash val="solid"/>
              <a:round/>
              <a:headEnd/>
              <a:tailEnd/>
            </a:ln>
          </p:spPr>
          <p:txBody>
            <a:bodyPr/>
            <a:lstStyle/>
            <a:p>
              <a:endParaRPr lang="en-US" sz="1350"/>
            </a:p>
          </p:txBody>
        </p:sp>
        <p:sp>
          <p:nvSpPr>
            <p:cNvPr id="263" name="Freeform 1167"/>
            <p:cNvSpPr>
              <a:spLocks/>
            </p:cNvSpPr>
            <p:nvPr/>
          </p:nvSpPr>
          <p:spPr bwMode="auto">
            <a:xfrm>
              <a:off x="1322388" y="3341688"/>
              <a:ext cx="26987" cy="44450"/>
            </a:xfrm>
            <a:custGeom>
              <a:avLst/>
              <a:gdLst>
                <a:gd name="T0" fmla="*/ 6350 w 51"/>
                <a:gd name="T1" fmla="*/ 22225 h 84"/>
                <a:gd name="T2" fmla="*/ 5292 w 51"/>
                <a:gd name="T3" fmla="*/ 19050 h 84"/>
                <a:gd name="T4" fmla="*/ 6350 w 51"/>
                <a:gd name="T5" fmla="*/ 12700 h 84"/>
                <a:gd name="T6" fmla="*/ 3704 w 51"/>
                <a:gd name="T7" fmla="*/ 16404 h 84"/>
                <a:gd name="T8" fmla="*/ 2117 w 51"/>
                <a:gd name="T9" fmla="*/ 14817 h 84"/>
                <a:gd name="T10" fmla="*/ 3175 w 51"/>
                <a:gd name="T11" fmla="*/ 12700 h 84"/>
                <a:gd name="T12" fmla="*/ 4762 w 51"/>
                <a:gd name="T13" fmla="*/ 9525 h 84"/>
                <a:gd name="T14" fmla="*/ 0 w 51"/>
                <a:gd name="T15" fmla="*/ 7938 h 84"/>
                <a:gd name="T16" fmla="*/ 12700 w 51"/>
                <a:gd name="T17" fmla="*/ 0 h 84"/>
                <a:gd name="T18" fmla="*/ 13758 w 51"/>
                <a:gd name="T19" fmla="*/ 529 h 84"/>
                <a:gd name="T20" fmla="*/ 16933 w 51"/>
                <a:gd name="T21" fmla="*/ 6879 h 84"/>
                <a:gd name="T22" fmla="*/ 11641 w 51"/>
                <a:gd name="T23" fmla="*/ 7938 h 84"/>
                <a:gd name="T24" fmla="*/ 11641 w 51"/>
                <a:gd name="T25" fmla="*/ 8467 h 84"/>
                <a:gd name="T26" fmla="*/ 16933 w 51"/>
                <a:gd name="T27" fmla="*/ 10583 h 84"/>
                <a:gd name="T28" fmla="*/ 17991 w 51"/>
                <a:gd name="T29" fmla="*/ 13758 h 84"/>
                <a:gd name="T30" fmla="*/ 15875 w 51"/>
                <a:gd name="T31" fmla="*/ 15875 h 84"/>
                <a:gd name="T32" fmla="*/ 13229 w 51"/>
                <a:gd name="T33" fmla="*/ 14817 h 84"/>
                <a:gd name="T34" fmla="*/ 12171 w 51"/>
                <a:gd name="T35" fmla="*/ 15875 h 84"/>
                <a:gd name="T36" fmla="*/ 12171 w 51"/>
                <a:gd name="T37" fmla="*/ 20108 h 84"/>
                <a:gd name="T38" fmla="*/ 10583 w 51"/>
                <a:gd name="T39" fmla="*/ 20638 h 84"/>
                <a:gd name="T40" fmla="*/ 13229 w 51"/>
                <a:gd name="T41" fmla="*/ 27517 h 84"/>
                <a:gd name="T42" fmla="*/ 19579 w 51"/>
                <a:gd name="T43" fmla="*/ 28575 h 84"/>
                <a:gd name="T44" fmla="*/ 20108 w 51"/>
                <a:gd name="T45" fmla="*/ 31750 h 84"/>
                <a:gd name="T46" fmla="*/ 21695 w 51"/>
                <a:gd name="T47" fmla="*/ 31750 h 84"/>
                <a:gd name="T48" fmla="*/ 26987 w 51"/>
                <a:gd name="T49" fmla="*/ 42333 h 84"/>
                <a:gd name="T50" fmla="*/ 26987 w 51"/>
                <a:gd name="T51" fmla="*/ 44450 h 84"/>
                <a:gd name="T52" fmla="*/ 26458 w 51"/>
                <a:gd name="T53" fmla="*/ 44450 h 84"/>
                <a:gd name="T54" fmla="*/ 15875 w 51"/>
                <a:gd name="T55" fmla="*/ 34925 h 84"/>
                <a:gd name="T56" fmla="*/ 15346 w 51"/>
                <a:gd name="T57" fmla="*/ 33338 h 84"/>
                <a:gd name="T58" fmla="*/ 15875 w 51"/>
                <a:gd name="T59" fmla="*/ 32808 h 84"/>
                <a:gd name="T60" fmla="*/ 15875 w 51"/>
                <a:gd name="T61" fmla="*/ 31221 h 84"/>
                <a:gd name="T62" fmla="*/ 14287 w 51"/>
                <a:gd name="T63" fmla="*/ 30692 h 84"/>
                <a:gd name="T64" fmla="*/ 7408 w 51"/>
                <a:gd name="T65" fmla="*/ 22225 h 84"/>
                <a:gd name="T66" fmla="*/ 6350 w 51"/>
                <a:gd name="T67" fmla="*/ 22225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84">
                  <a:moveTo>
                    <a:pt x="12" y="42"/>
                  </a:moveTo>
                  <a:lnTo>
                    <a:pt x="10" y="36"/>
                  </a:lnTo>
                  <a:lnTo>
                    <a:pt x="12" y="24"/>
                  </a:lnTo>
                  <a:lnTo>
                    <a:pt x="7" y="31"/>
                  </a:lnTo>
                  <a:lnTo>
                    <a:pt x="4" y="28"/>
                  </a:lnTo>
                  <a:lnTo>
                    <a:pt x="6" y="24"/>
                  </a:lnTo>
                  <a:lnTo>
                    <a:pt x="9" y="18"/>
                  </a:lnTo>
                  <a:lnTo>
                    <a:pt x="0" y="15"/>
                  </a:lnTo>
                  <a:lnTo>
                    <a:pt x="24" y="0"/>
                  </a:lnTo>
                  <a:lnTo>
                    <a:pt x="26" y="1"/>
                  </a:lnTo>
                  <a:lnTo>
                    <a:pt x="32" y="13"/>
                  </a:lnTo>
                  <a:lnTo>
                    <a:pt x="22" y="15"/>
                  </a:lnTo>
                  <a:lnTo>
                    <a:pt x="22" y="16"/>
                  </a:lnTo>
                  <a:lnTo>
                    <a:pt x="32" y="20"/>
                  </a:lnTo>
                  <a:lnTo>
                    <a:pt x="34" y="26"/>
                  </a:lnTo>
                  <a:lnTo>
                    <a:pt x="30" y="30"/>
                  </a:lnTo>
                  <a:lnTo>
                    <a:pt x="25" y="28"/>
                  </a:lnTo>
                  <a:lnTo>
                    <a:pt x="23" y="30"/>
                  </a:lnTo>
                  <a:lnTo>
                    <a:pt x="23" y="38"/>
                  </a:lnTo>
                  <a:lnTo>
                    <a:pt x="20" y="39"/>
                  </a:lnTo>
                  <a:lnTo>
                    <a:pt x="25" y="52"/>
                  </a:lnTo>
                  <a:lnTo>
                    <a:pt x="37" y="54"/>
                  </a:lnTo>
                  <a:lnTo>
                    <a:pt x="38" y="60"/>
                  </a:lnTo>
                  <a:lnTo>
                    <a:pt x="41" y="60"/>
                  </a:lnTo>
                  <a:lnTo>
                    <a:pt x="51" y="80"/>
                  </a:lnTo>
                  <a:lnTo>
                    <a:pt x="51" y="84"/>
                  </a:lnTo>
                  <a:lnTo>
                    <a:pt x="50" y="84"/>
                  </a:lnTo>
                  <a:lnTo>
                    <a:pt x="30" y="66"/>
                  </a:lnTo>
                  <a:lnTo>
                    <a:pt x="29" y="63"/>
                  </a:lnTo>
                  <a:lnTo>
                    <a:pt x="30" y="62"/>
                  </a:lnTo>
                  <a:lnTo>
                    <a:pt x="30" y="59"/>
                  </a:lnTo>
                  <a:lnTo>
                    <a:pt x="27" y="58"/>
                  </a:lnTo>
                  <a:lnTo>
                    <a:pt x="14" y="42"/>
                  </a:lnTo>
                  <a:lnTo>
                    <a:pt x="12" y="42"/>
                  </a:lnTo>
                  <a:close/>
                </a:path>
              </a:pathLst>
            </a:custGeom>
            <a:grpFill/>
            <a:ln w="12700">
              <a:solidFill>
                <a:schemeClr val="bg1"/>
              </a:solidFill>
              <a:prstDash val="solid"/>
              <a:round/>
              <a:headEnd/>
              <a:tailEnd/>
            </a:ln>
          </p:spPr>
          <p:txBody>
            <a:bodyPr/>
            <a:lstStyle/>
            <a:p>
              <a:endParaRPr lang="en-US" sz="1350"/>
            </a:p>
          </p:txBody>
        </p:sp>
        <p:sp>
          <p:nvSpPr>
            <p:cNvPr id="264" name="Freeform 1169"/>
            <p:cNvSpPr>
              <a:spLocks/>
            </p:cNvSpPr>
            <p:nvPr/>
          </p:nvSpPr>
          <p:spPr bwMode="auto">
            <a:xfrm>
              <a:off x="1363663" y="3308350"/>
              <a:ext cx="9525" cy="11113"/>
            </a:xfrm>
            <a:custGeom>
              <a:avLst/>
              <a:gdLst>
                <a:gd name="T0" fmla="*/ 0 w 16"/>
                <a:gd name="T1" fmla="*/ 5883 h 17"/>
                <a:gd name="T2" fmla="*/ 1191 w 16"/>
                <a:gd name="T3" fmla="*/ 2615 h 17"/>
                <a:gd name="T4" fmla="*/ 4763 w 16"/>
                <a:gd name="T5" fmla="*/ 0 h 17"/>
                <a:gd name="T6" fmla="*/ 8334 w 16"/>
                <a:gd name="T7" fmla="*/ 3922 h 17"/>
                <a:gd name="T8" fmla="*/ 9525 w 16"/>
                <a:gd name="T9" fmla="*/ 7191 h 17"/>
                <a:gd name="T10" fmla="*/ 6548 w 16"/>
                <a:gd name="T11" fmla="*/ 11113 h 17"/>
                <a:gd name="T12" fmla="*/ 2381 w 16"/>
                <a:gd name="T13" fmla="*/ 6537 h 17"/>
                <a:gd name="T14" fmla="*/ 0 w 16"/>
                <a:gd name="T15" fmla="*/ 5883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7">
                  <a:moveTo>
                    <a:pt x="0" y="9"/>
                  </a:moveTo>
                  <a:lnTo>
                    <a:pt x="2" y="4"/>
                  </a:lnTo>
                  <a:lnTo>
                    <a:pt x="8" y="0"/>
                  </a:lnTo>
                  <a:lnTo>
                    <a:pt x="14" y="6"/>
                  </a:lnTo>
                  <a:lnTo>
                    <a:pt x="16" y="11"/>
                  </a:lnTo>
                  <a:lnTo>
                    <a:pt x="11" y="17"/>
                  </a:lnTo>
                  <a:lnTo>
                    <a:pt x="4" y="10"/>
                  </a:lnTo>
                  <a:lnTo>
                    <a:pt x="0" y="9"/>
                  </a:lnTo>
                  <a:close/>
                </a:path>
              </a:pathLst>
            </a:custGeom>
            <a:grpFill/>
            <a:ln w="12700">
              <a:solidFill>
                <a:schemeClr val="bg1"/>
              </a:solidFill>
              <a:prstDash val="solid"/>
              <a:round/>
              <a:headEnd/>
              <a:tailEnd/>
            </a:ln>
          </p:spPr>
          <p:txBody>
            <a:bodyPr/>
            <a:lstStyle/>
            <a:p>
              <a:endParaRPr lang="en-US" sz="1350"/>
            </a:p>
          </p:txBody>
        </p:sp>
        <p:sp>
          <p:nvSpPr>
            <p:cNvPr id="265" name="Freeform 1171"/>
            <p:cNvSpPr>
              <a:spLocks/>
            </p:cNvSpPr>
            <p:nvPr/>
          </p:nvSpPr>
          <p:spPr bwMode="auto">
            <a:xfrm>
              <a:off x="1366838" y="3327400"/>
              <a:ext cx="15875" cy="15875"/>
            </a:xfrm>
            <a:custGeom>
              <a:avLst/>
              <a:gdLst>
                <a:gd name="T0" fmla="*/ 0 w 32"/>
                <a:gd name="T1" fmla="*/ 0 h 34"/>
                <a:gd name="T2" fmla="*/ 5953 w 32"/>
                <a:gd name="T3" fmla="*/ 1868 h 34"/>
                <a:gd name="T4" fmla="*/ 12898 w 32"/>
                <a:gd name="T5" fmla="*/ 7004 h 34"/>
                <a:gd name="T6" fmla="*/ 15875 w 32"/>
                <a:gd name="T7" fmla="*/ 13074 h 34"/>
                <a:gd name="T8" fmla="*/ 15875 w 32"/>
                <a:gd name="T9" fmla="*/ 15875 h 34"/>
                <a:gd name="T10" fmla="*/ 14387 w 32"/>
                <a:gd name="T11" fmla="*/ 15875 h 34"/>
                <a:gd name="T12" fmla="*/ 9922 w 32"/>
                <a:gd name="T13" fmla="*/ 10272 h 34"/>
                <a:gd name="T14" fmla="*/ 6449 w 32"/>
                <a:gd name="T15" fmla="*/ 8404 h 34"/>
                <a:gd name="T16" fmla="*/ 4961 w 32"/>
                <a:gd name="T17" fmla="*/ 6070 h 34"/>
                <a:gd name="T18" fmla="*/ 2480 w 32"/>
                <a:gd name="T19" fmla="*/ 3735 h 34"/>
                <a:gd name="T20" fmla="*/ 0 w 3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4">
                  <a:moveTo>
                    <a:pt x="0" y="0"/>
                  </a:moveTo>
                  <a:lnTo>
                    <a:pt x="12" y="4"/>
                  </a:lnTo>
                  <a:lnTo>
                    <a:pt x="26" y="15"/>
                  </a:lnTo>
                  <a:lnTo>
                    <a:pt x="32" y="28"/>
                  </a:lnTo>
                  <a:lnTo>
                    <a:pt x="32" y="34"/>
                  </a:lnTo>
                  <a:lnTo>
                    <a:pt x="29" y="34"/>
                  </a:lnTo>
                  <a:lnTo>
                    <a:pt x="20" y="22"/>
                  </a:lnTo>
                  <a:lnTo>
                    <a:pt x="13" y="18"/>
                  </a:lnTo>
                  <a:lnTo>
                    <a:pt x="10" y="13"/>
                  </a:lnTo>
                  <a:lnTo>
                    <a:pt x="5" y="8"/>
                  </a:lnTo>
                  <a:lnTo>
                    <a:pt x="0" y="0"/>
                  </a:lnTo>
                  <a:close/>
                </a:path>
              </a:pathLst>
            </a:custGeom>
            <a:grpFill/>
            <a:ln w="12700">
              <a:solidFill>
                <a:schemeClr val="bg1"/>
              </a:solidFill>
              <a:prstDash val="solid"/>
              <a:round/>
              <a:headEnd/>
              <a:tailEnd/>
            </a:ln>
          </p:spPr>
          <p:txBody>
            <a:bodyPr/>
            <a:lstStyle/>
            <a:p>
              <a:endParaRPr lang="en-US" sz="1350"/>
            </a:p>
          </p:txBody>
        </p:sp>
        <p:sp>
          <p:nvSpPr>
            <p:cNvPr id="266" name="Freeform 1173"/>
            <p:cNvSpPr>
              <a:spLocks/>
            </p:cNvSpPr>
            <p:nvPr/>
          </p:nvSpPr>
          <p:spPr bwMode="auto">
            <a:xfrm>
              <a:off x="1374775" y="3316288"/>
              <a:ext cx="15875" cy="26987"/>
            </a:xfrm>
            <a:custGeom>
              <a:avLst/>
              <a:gdLst>
                <a:gd name="T0" fmla="*/ 9621 w 33"/>
                <a:gd name="T1" fmla="*/ 9861 h 52"/>
                <a:gd name="T2" fmla="*/ 10583 w 33"/>
                <a:gd name="T3" fmla="*/ 9342 h 52"/>
                <a:gd name="T4" fmla="*/ 11064 w 33"/>
                <a:gd name="T5" fmla="*/ 11418 h 52"/>
                <a:gd name="T6" fmla="*/ 15875 w 33"/>
                <a:gd name="T7" fmla="*/ 17645 h 52"/>
                <a:gd name="T8" fmla="*/ 15875 w 33"/>
                <a:gd name="T9" fmla="*/ 23873 h 52"/>
                <a:gd name="T10" fmla="*/ 14432 w 33"/>
                <a:gd name="T11" fmla="*/ 26987 h 52"/>
                <a:gd name="T12" fmla="*/ 3848 w 33"/>
                <a:gd name="T13" fmla="*/ 7785 h 52"/>
                <a:gd name="T14" fmla="*/ 3848 w 33"/>
                <a:gd name="T15" fmla="*/ 5190 h 52"/>
                <a:gd name="T16" fmla="*/ 1924 w 33"/>
                <a:gd name="T17" fmla="*/ 4671 h 52"/>
                <a:gd name="T18" fmla="*/ 0 w 33"/>
                <a:gd name="T19" fmla="*/ 1557 h 52"/>
                <a:gd name="T20" fmla="*/ 0 w 33"/>
                <a:gd name="T21" fmla="*/ 0 h 52"/>
                <a:gd name="T22" fmla="*/ 1924 w 33"/>
                <a:gd name="T23" fmla="*/ 519 h 52"/>
                <a:gd name="T24" fmla="*/ 5773 w 33"/>
                <a:gd name="T25" fmla="*/ 3633 h 52"/>
                <a:gd name="T26" fmla="*/ 9621 w 33"/>
                <a:gd name="T27" fmla="*/ 986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52">
                  <a:moveTo>
                    <a:pt x="20" y="19"/>
                  </a:moveTo>
                  <a:lnTo>
                    <a:pt x="22" y="18"/>
                  </a:lnTo>
                  <a:lnTo>
                    <a:pt x="23" y="22"/>
                  </a:lnTo>
                  <a:lnTo>
                    <a:pt x="33" y="34"/>
                  </a:lnTo>
                  <a:lnTo>
                    <a:pt x="33" y="46"/>
                  </a:lnTo>
                  <a:lnTo>
                    <a:pt x="30" y="52"/>
                  </a:lnTo>
                  <a:lnTo>
                    <a:pt x="8" y="15"/>
                  </a:lnTo>
                  <a:lnTo>
                    <a:pt x="8" y="10"/>
                  </a:lnTo>
                  <a:lnTo>
                    <a:pt x="4" y="9"/>
                  </a:lnTo>
                  <a:lnTo>
                    <a:pt x="0" y="3"/>
                  </a:lnTo>
                  <a:lnTo>
                    <a:pt x="0" y="0"/>
                  </a:lnTo>
                  <a:lnTo>
                    <a:pt x="4" y="1"/>
                  </a:lnTo>
                  <a:lnTo>
                    <a:pt x="12" y="7"/>
                  </a:lnTo>
                  <a:lnTo>
                    <a:pt x="20" y="19"/>
                  </a:lnTo>
                  <a:close/>
                </a:path>
              </a:pathLst>
            </a:custGeom>
            <a:grpFill/>
            <a:ln w="12700">
              <a:solidFill>
                <a:schemeClr val="bg1"/>
              </a:solidFill>
              <a:prstDash val="solid"/>
              <a:round/>
              <a:headEnd/>
              <a:tailEnd/>
            </a:ln>
          </p:spPr>
          <p:txBody>
            <a:bodyPr/>
            <a:lstStyle/>
            <a:p>
              <a:endParaRPr lang="en-US" sz="1350"/>
            </a:p>
          </p:txBody>
        </p:sp>
        <p:sp>
          <p:nvSpPr>
            <p:cNvPr id="267" name="Freeform 1176"/>
            <p:cNvSpPr>
              <a:spLocks/>
            </p:cNvSpPr>
            <p:nvPr/>
          </p:nvSpPr>
          <p:spPr bwMode="auto">
            <a:xfrm>
              <a:off x="1397000" y="3359150"/>
              <a:ext cx="4763" cy="9525"/>
            </a:xfrm>
            <a:custGeom>
              <a:avLst/>
              <a:gdLst>
                <a:gd name="T0" fmla="*/ 433 w 11"/>
                <a:gd name="T1" fmla="*/ 0 h 22"/>
                <a:gd name="T2" fmla="*/ 1299 w 11"/>
                <a:gd name="T3" fmla="*/ 0 h 22"/>
                <a:gd name="T4" fmla="*/ 4330 w 11"/>
                <a:gd name="T5" fmla="*/ 6494 h 22"/>
                <a:gd name="T6" fmla="*/ 4763 w 11"/>
                <a:gd name="T7" fmla="*/ 9525 h 22"/>
                <a:gd name="T8" fmla="*/ 3464 w 11"/>
                <a:gd name="T9" fmla="*/ 9092 h 22"/>
                <a:gd name="T10" fmla="*/ 0 w 11"/>
                <a:gd name="T11" fmla="*/ 2598 h 22"/>
                <a:gd name="T12" fmla="*/ 433 w 1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2">
                  <a:moveTo>
                    <a:pt x="1" y="0"/>
                  </a:moveTo>
                  <a:lnTo>
                    <a:pt x="3" y="0"/>
                  </a:lnTo>
                  <a:lnTo>
                    <a:pt x="10" y="15"/>
                  </a:lnTo>
                  <a:lnTo>
                    <a:pt x="11" y="22"/>
                  </a:lnTo>
                  <a:lnTo>
                    <a:pt x="8" y="21"/>
                  </a:lnTo>
                  <a:lnTo>
                    <a:pt x="0" y="6"/>
                  </a:lnTo>
                  <a:lnTo>
                    <a:pt x="1" y="0"/>
                  </a:lnTo>
                  <a:close/>
                </a:path>
              </a:pathLst>
            </a:custGeom>
            <a:grpFill/>
            <a:ln w="12700">
              <a:solidFill>
                <a:schemeClr val="bg1"/>
              </a:solidFill>
              <a:prstDash val="solid"/>
              <a:round/>
              <a:headEnd/>
              <a:tailEnd/>
            </a:ln>
          </p:spPr>
          <p:txBody>
            <a:bodyPr/>
            <a:lstStyle/>
            <a:p>
              <a:endParaRPr lang="en-US" sz="1350"/>
            </a:p>
          </p:txBody>
        </p:sp>
        <p:sp>
          <p:nvSpPr>
            <p:cNvPr id="268" name="Freeform 1582"/>
            <p:cNvSpPr>
              <a:spLocks/>
            </p:cNvSpPr>
            <p:nvPr/>
          </p:nvSpPr>
          <p:spPr bwMode="auto">
            <a:xfrm>
              <a:off x="615950" y="2687638"/>
              <a:ext cx="12700" cy="12700"/>
            </a:xfrm>
            <a:custGeom>
              <a:avLst/>
              <a:gdLst>
                <a:gd name="T0" fmla="*/ 1657 w 23"/>
                <a:gd name="T1" fmla="*/ 1361 h 28"/>
                <a:gd name="T2" fmla="*/ 3313 w 23"/>
                <a:gd name="T3" fmla="*/ 2268 h 28"/>
                <a:gd name="T4" fmla="*/ 5522 w 23"/>
                <a:gd name="T5" fmla="*/ 0 h 28"/>
                <a:gd name="T6" fmla="*/ 6626 w 23"/>
                <a:gd name="T7" fmla="*/ 0 h 28"/>
                <a:gd name="T8" fmla="*/ 7730 w 23"/>
                <a:gd name="T9" fmla="*/ 3175 h 28"/>
                <a:gd name="T10" fmla="*/ 12700 w 23"/>
                <a:gd name="T11" fmla="*/ 10432 h 28"/>
                <a:gd name="T12" fmla="*/ 12148 w 23"/>
                <a:gd name="T13" fmla="*/ 12700 h 28"/>
                <a:gd name="T14" fmla="*/ 4970 w 23"/>
                <a:gd name="T15" fmla="*/ 11793 h 28"/>
                <a:gd name="T16" fmla="*/ 3313 w 23"/>
                <a:gd name="T17" fmla="*/ 9525 h 28"/>
                <a:gd name="T18" fmla="*/ 0 w 23"/>
                <a:gd name="T19" fmla="*/ 4989 h 28"/>
                <a:gd name="T20" fmla="*/ 552 w 23"/>
                <a:gd name="T21" fmla="*/ 1361 h 28"/>
                <a:gd name="T22" fmla="*/ 1657 w 23"/>
                <a:gd name="T23" fmla="*/ 136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8">
                  <a:moveTo>
                    <a:pt x="3" y="3"/>
                  </a:moveTo>
                  <a:lnTo>
                    <a:pt x="6" y="5"/>
                  </a:lnTo>
                  <a:lnTo>
                    <a:pt x="10" y="0"/>
                  </a:lnTo>
                  <a:lnTo>
                    <a:pt x="12" y="0"/>
                  </a:lnTo>
                  <a:lnTo>
                    <a:pt x="14" y="7"/>
                  </a:lnTo>
                  <a:lnTo>
                    <a:pt x="23" y="23"/>
                  </a:lnTo>
                  <a:lnTo>
                    <a:pt x="22" y="28"/>
                  </a:lnTo>
                  <a:lnTo>
                    <a:pt x="9" y="26"/>
                  </a:lnTo>
                  <a:lnTo>
                    <a:pt x="6" y="21"/>
                  </a:lnTo>
                  <a:lnTo>
                    <a:pt x="0" y="11"/>
                  </a:lnTo>
                  <a:lnTo>
                    <a:pt x="1" y="3"/>
                  </a:lnTo>
                  <a:lnTo>
                    <a:pt x="3" y="3"/>
                  </a:lnTo>
                  <a:close/>
                </a:path>
              </a:pathLst>
            </a:custGeom>
            <a:grpFill/>
            <a:ln w="12700">
              <a:solidFill>
                <a:schemeClr val="bg1"/>
              </a:solidFill>
              <a:prstDash val="solid"/>
              <a:round/>
              <a:headEnd/>
              <a:tailEnd/>
            </a:ln>
          </p:spPr>
          <p:txBody>
            <a:bodyPr/>
            <a:lstStyle/>
            <a:p>
              <a:endParaRPr lang="en-US" sz="1350"/>
            </a:p>
          </p:txBody>
        </p:sp>
        <p:sp>
          <p:nvSpPr>
            <p:cNvPr id="269" name="Freeform 1583"/>
            <p:cNvSpPr>
              <a:spLocks/>
            </p:cNvSpPr>
            <p:nvPr/>
          </p:nvSpPr>
          <p:spPr bwMode="auto">
            <a:xfrm>
              <a:off x="395288" y="2865438"/>
              <a:ext cx="73025" cy="38100"/>
            </a:xfrm>
            <a:custGeom>
              <a:avLst/>
              <a:gdLst>
                <a:gd name="T0" fmla="*/ 48683 w 141"/>
                <a:gd name="T1" fmla="*/ 38100 h 75"/>
                <a:gd name="T2" fmla="*/ 48683 w 141"/>
                <a:gd name="T3" fmla="*/ 36068 h 75"/>
                <a:gd name="T4" fmla="*/ 47648 w 141"/>
                <a:gd name="T5" fmla="*/ 34544 h 75"/>
                <a:gd name="T6" fmla="*/ 37289 w 141"/>
                <a:gd name="T7" fmla="*/ 30480 h 75"/>
                <a:gd name="T8" fmla="*/ 26413 w 141"/>
                <a:gd name="T9" fmla="*/ 22352 h 75"/>
                <a:gd name="T10" fmla="*/ 22788 w 141"/>
                <a:gd name="T11" fmla="*/ 21336 h 75"/>
                <a:gd name="T12" fmla="*/ 16055 w 141"/>
                <a:gd name="T13" fmla="*/ 21336 h 75"/>
                <a:gd name="T14" fmla="*/ 12948 w 141"/>
                <a:gd name="T15" fmla="*/ 23876 h 75"/>
                <a:gd name="T16" fmla="*/ 9840 w 141"/>
                <a:gd name="T17" fmla="*/ 24384 h 75"/>
                <a:gd name="T18" fmla="*/ 6215 w 141"/>
                <a:gd name="T19" fmla="*/ 23368 h 75"/>
                <a:gd name="T20" fmla="*/ 3625 w 141"/>
                <a:gd name="T21" fmla="*/ 20828 h 75"/>
                <a:gd name="T22" fmla="*/ 518 w 141"/>
                <a:gd name="T23" fmla="*/ 16764 h 75"/>
                <a:gd name="T24" fmla="*/ 0 w 141"/>
                <a:gd name="T25" fmla="*/ 14732 h 75"/>
                <a:gd name="T26" fmla="*/ 2590 w 141"/>
                <a:gd name="T27" fmla="*/ 3048 h 75"/>
                <a:gd name="T28" fmla="*/ 2590 w 141"/>
                <a:gd name="T29" fmla="*/ 0 h 75"/>
                <a:gd name="T30" fmla="*/ 6215 w 141"/>
                <a:gd name="T31" fmla="*/ 4572 h 75"/>
                <a:gd name="T32" fmla="*/ 17609 w 141"/>
                <a:gd name="T33" fmla="*/ 7620 h 75"/>
                <a:gd name="T34" fmla="*/ 21752 w 141"/>
                <a:gd name="T35" fmla="*/ 9652 h 75"/>
                <a:gd name="T36" fmla="*/ 24342 w 141"/>
                <a:gd name="T37" fmla="*/ 9144 h 75"/>
                <a:gd name="T38" fmla="*/ 26413 w 141"/>
                <a:gd name="T39" fmla="*/ 7620 h 75"/>
                <a:gd name="T40" fmla="*/ 29003 w 141"/>
                <a:gd name="T41" fmla="*/ 7112 h 75"/>
                <a:gd name="T42" fmla="*/ 31074 w 141"/>
                <a:gd name="T43" fmla="*/ 4572 h 75"/>
                <a:gd name="T44" fmla="*/ 33146 w 141"/>
                <a:gd name="T45" fmla="*/ 4064 h 75"/>
                <a:gd name="T46" fmla="*/ 37289 w 141"/>
                <a:gd name="T47" fmla="*/ 6096 h 75"/>
                <a:gd name="T48" fmla="*/ 39361 w 141"/>
                <a:gd name="T49" fmla="*/ 7620 h 75"/>
                <a:gd name="T50" fmla="*/ 41951 w 141"/>
                <a:gd name="T51" fmla="*/ 8128 h 75"/>
                <a:gd name="T52" fmla="*/ 43504 w 141"/>
                <a:gd name="T53" fmla="*/ 11684 h 75"/>
                <a:gd name="T54" fmla="*/ 43504 w 141"/>
                <a:gd name="T55" fmla="*/ 15748 h 75"/>
                <a:gd name="T56" fmla="*/ 53345 w 141"/>
                <a:gd name="T57" fmla="*/ 20320 h 75"/>
                <a:gd name="T58" fmla="*/ 54898 w 141"/>
                <a:gd name="T59" fmla="*/ 22860 h 75"/>
                <a:gd name="T60" fmla="*/ 61113 w 141"/>
                <a:gd name="T61" fmla="*/ 24892 h 75"/>
                <a:gd name="T62" fmla="*/ 64221 w 141"/>
                <a:gd name="T63" fmla="*/ 23368 h 75"/>
                <a:gd name="T64" fmla="*/ 67328 w 141"/>
                <a:gd name="T65" fmla="*/ 22860 h 75"/>
                <a:gd name="T66" fmla="*/ 69918 w 141"/>
                <a:gd name="T67" fmla="*/ 24384 h 75"/>
                <a:gd name="T68" fmla="*/ 72507 w 141"/>
                <a:gd name="T69" fmla="*/ 24384 h 75"/>
                <a:gd name="T70" fmla="*/ 73025 w 141"/>
                <a:gd name="T71" fmla="*/ 26924 h 75"/>
                <a:gd name="T72" fmla="*/ 72507 w 141"/>
                <a:gd name="T73" fmla="*/ 29464 h 75"/>
                <a:gd name="T74" fmla="*/ 71989 w 141"/>
                <a:gd name="T75" fmla="*/ 30988 h 75"/>
                <a:gd name="T76" fmla="*/ 68364 w 141"/>
                <a:gd name="T77" fmla="*/ 32512 h 75"/>
                <a:gd name="T78" fmla="*/ 62149 w 141"/>
                <a:gd name="T79" fmla="*/ 30988 h 75"/>
                <a:gd name="T80" fmla="*/ 59559 w 141"/>
                <a:gd name="T81" fmla="*/ 30988 h 75"/>
                <a:gd name="T82" fmla="*/ 54898 w 141"/>
                <a:gd name="T83" fmla="*/ 38100 h 75"/>
                <a:gd name="T84" fmla="*/ 48683 w 141"/>
                <a:gd name="T85" fmla="*/ 3810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75">
                  <a:moveTo>
                    <a:pt x="94" y="75"/>
                  </a:moveTo>
                  <a:lnTo>
                    <a:pt x="94" y="71"/>
                  </a:lnTo>
                  <a:lnTo>
                    <a:pt x="92" y="68"/>
                  </a:lnTo>
                  <a:lnTo>
                    <a:pt x="72" y="60"/>
                  </a:lnTo>
                  <a:lnTo>
                    <a:pt x="51" y="44"/>
                  </a:lnTo>
                  <a:lnTo>
                    <a:pt x="44" y="42"/>
                  </a:lnTo>
                  <a:lnTo>
                    <a:pt x="31" y="42"/>
                  </a:lnTo>
                  <a:lnTo>
                    <a:pt x="25" y="47"/>
                  </a:lnTo>
                  <a:lnTo>
                    <a:pt x="19" y="48"/>
                  </a:lnTo>
                  <a:lnTo>
                    <a:pt x="12" y="46"/>
                  </a:lnTo>
                  <a:lnTo>
                    <a:pt x="7" y="41"/>
                  </a:lnTo>
                  <a:lnTo>
                    <a:pt x="1" y="33"/>
                  </a:lnTo>
                  <a:lnTo>
                    <a:pt x="0" y="29"/>
                  </a:lnTo>
                  <a:lnTo>
                    <a:pt x="5" y="6"/>
                  </a:lnTo>
                  <a:lnTo>
                    <a:pt x="5" y="0"/>
                  </a:lnTo>
                  <a:lnTo>
                    <a:pt x="12" y="9"/>
                  </a:lnTo>
                  <a:lnTo>
                    <a:pt x="34" y="15"/>
                  </a:lnTo>
                  <a:lnTo>
                    <a:pt x="42" y="19"/>
                  </a:lnTo>
                  <a:lnTo>
                    <a:pt x="47" y="18"/>
                  </a:lnTo>
                  <a:lnTo>
                    <a:pt x="51" y="15"/>
                  </a:lnTo>
                  <a:lnTo>
                    <a:pt x="56" y="14"/>
                  </a:lnTo>
                  <a:lnTo>
                    <a:pt x="60" y="9"/>
                  </a:lnTo>
                  <a:lnTo>
                    <a:pt x="64" y="8"/>
                  </a:lnTo>
                  <a:lnTo>
                    <a:pt x="72" y="12"/>
                  </a:lnTo>
                  <a:lnTo>
                    <a:pt x="76" y="15"/>
                  </a:lnTo>
                  <a:lnTo>
                    <a:pt x="81" y="16"/>
                  </a:lnTo>
                  <a:lnTo>
                    <a:pt x="84" y="23"/>
                  </a:lnTo>
                  <a:lnTo>
                    <a:pt x="84" y="31"/>
                  </a:lnTo>
                  <a:lnTo>
                    <a:pt x="103" y="40"/>
                  </a:lnTo>
                  <a:lnTo>
                    <a:pt x="106" y="45"/>
                  </a:lnTo>
                  <a:lnTo>
                    <a:pt x="118" y="49"/>
                  </a:lnTo>
                  <a:lnTo>
                    <a:pt x="124" y="46"/>
                  </a:lnTo>
                  <a:lnTo>
                    <a:pt x="130" y="45"/>
                  </a:lnTo>
                  <a:lnTo>
                    <a:pt x="135" y="48"/>
                  </a:lnTo>
                  <a:lnTo>
                    <a:pt x="140" y="48"/>
                  </a:lnTo>
                  <a:lnTo>
                    <a:pt x="141" y="53"/>
                  </a:lnTo>
                  <a:lnTo>
                    <a:pt x="140" y="58"/>
                  </a:lnTo>
                  <a:lnTo>
                    <a:pt x="139" y="61"/>
                  </a:lnTo>
                  <a:lnTo>
                    <a:pt x="132" y="64"/>
                  </a:lnTo>
                  <a:lnTo>
                    <a:pt x="120" y="61"/>
                  </a:lnTo>
                  <a:lnTo>
                    <a:pt x="115" y="61"/>
                  </a:lnTo>
                  <a:lnTo>
                    <a:pt x="106" y="75"/>
                  </a:lnTo>
                  <a:lnTo>
                    <a:pt x="94" y="75"/>
                  </a:lnTo>
                  <a:close/>
                </a:path>
              </a:pathLst>
            </a:custGeom>
            <a:grpFill/>
            <a:ln w="12700">
              <a:solidFill>
                <a:schemeClr val="bg1"/>
              </a:solidFill>
              <a:prstDash val="solid"/>
              <a:round/>
              <a:headEnd/>
              <a:tailEnd/>
            </a:ln>
          </p:spPr>
          <p:txBody>
            <a:bodyPr/>
            <a:lstStyle/>
            <a:p>
              <a:endParaRPr lang="en-US" sz="1350"/>
            </a:p>
          </p:txBody>
        </p:sp>
        <p:sp>
          <p:nvSpPr>
            <p:cNvPr id="270" name="Freeform 1585"/>
            <p:cNvSpPr>
              <a:spLocks/>
            </p:cNvSpPr>
            <p:nvPr/>
          </p:nvSpPr>
          <p:spPr bwMode="auto">
            <a:xfrm>
              <a:off x="1246188" y="3165475"/>
              <a:ext cx="22225" cy="57150"/>
            </a:xfrm>
            <a:custGeom>
              <a:avLst/>
              <a:gdLst>
                <a:gd name="T0" fmla="*/ 17056 w 43"/>
                <a:gd name="T1" fmla="*/ 11642 h 108"/>
                <a:gd name="T2" fmla="*/ 18090 w 43"/>
                <a:gd name="T3" fmla="*/ 10583 h 108"/>
                <a:gd name="T4" fmla="*/ 19124 w 43"/>
                <a:gd name="T5" fmla="*/ 16404 h 108"/>
                <a:gd name="T6" fmla="*/ 18090 w 43"/>
                <a:gd name="T7" fmla="*/ 24342 h 108"/>
                <a:gd name="T8" fmla="*/ 18607 w 43"/>
                <a:gd name="T9" fmla="*/ 20108 h 108"/>
                <a:gd name="T10" fmla="*/ 19641 w 43"/>
                <a:gd name="T11" fmla="*/ 21696 h 108"/>
                <a:gd name="T12" fmla="*/ 21191 w 43"/>
                <a:gd name="T13" fmla="*/ 24342 h 108"/>
                <a:gd name="T14" fmla="*/ 21191 w 43"/>
                <a:gd name="T15" fmla="*/ 26458 h 108"/>
                <a:gd name="T16" fmla="*/ 20158 w 43"/>
                <a:gd name="T17" fmla="*/ 27517 h 108"/>
                <a:gd name="T18" fmla="*/ 20674 w 43"/>
                <a:gd name="T19" fmla="*/ 33338 h 108"/>
                <a:gd name="T20" fmla="*/ 21708 w 43"/>
                <a:gd name="T21" fmla="*/ 34396 h 108"/>
                <a:gd name="T22" fmla="*/ 22225 w 43"/>
                <a:gd name="T23" fmla="*/ 54504 h 108"/>
                <a:gd name="T24" fmla="*/ 21191 w 43"/>
                <a:gd name="T25" fmla="*/ 57150 h 108"/>
                <a:gd name="T26" fmla="*/ 19124 w 43"/>
                <a:gd name="T27" fmla="*/ 57150 h 108"/>
                <a:gd name="T28" fmla="*/ 18607 w 43"/>
                <a:gd name="T29" fmla="*/ 51329 h 108"/>
                <a:gd name="T30" fmla="*/ 18090 w 43"/>
                <a:gd name="T31" fmla="*/ 51329 h 108"/>
                <a:gd name="T32" fmla="*/ 14472 w 43"/>
                <a:gd name="T33" fmla="*/ 41804 h 108"/>
                <a:gd name="T34" fmla="*/ 14472 w 43"/>
                <a:gd name="T35" fmla="*/ 39158 h 108"/>
                <a:gd name="T36" fmla="*/ 17573 w 43"/>
                <a:gd name="T37" fmla="*/ 32808 h 108"/>
                <a:gd name="T38" fmla="*/ 17573 w 43"/>
                <a:gd name="T39" fmla="*/ 30163 h 108"/>
                <a:gd name="T40" fmla="*/ 16540 w 43"/>
                <a:gd name="T41" fmla="*/ 34925 h 108"/>
                <a:gd name="T42" fmla="*/ 14989 w 43"/>
                <a:gd name="T43" fmla="*/ 35983 h 108"/>
                <a:gd name="T44" fmla="*/ 13438 w 43"/>
                <a:gd name="T45" fmla="*/ 35983 h 108"/>
                <a:gd name="T46" fmla="*/ 12405 w 43"/>
                <a:gd name="T47" fmla="*/ 34925 h 108"/>
                <a:gd name="T48" fmla="*/ 10337 w 43"/>
                <a:gd name="T49" fmla="*/ 31221 h 108"/>
                <a:gd name="T50" fmla="*/ 8270 w 43"/>
                <a:gd name="T51" fmla="*/ 30692 h 108"/>
                <a:gd name="T52" fmla="*/ 6719 w 43"/>
                <a:gd name="T53" fmla="*/ 28575 h 108"/>
                <a:gd name="T54" fmla="*/ 7753 w 43"/>
                <a:gd name="T55" fmla="*/ 28575 h 108"/>
                <a:gd name="T56" fmla="*/ 8787 w 43"/>
                <a:gd name="T57" fmla="*/ 25929 h 108"/>
                <a:gd name="T58" fmla="*/ 7236 w 43"/>
                <a:gd name="T59" fmla="*/ 24342 h 108"/>
                <a:gd name="T60" fmla="*/ 8787 w 43"/>
                <a:gd name="T61" fmla="*/ 22754 h 108"/>
                <a:gd name="T62" fmla="*/ 9303 w 43"/>
                <a:gd name="T63" fmla="*/ 20108 h 108"/>
                <a:gd name="T64" fmla="*/ 7236 w 43"/>
                <a:gd name="T65" fmla="*/ 18521 h 108"/>
                <a:gd name="T66" fmla="*/ 5169 w 43"/>
                <a:gd name="T67" fmla="*/ 13229 h 108"/>
                <a:gd name="T68" fmla="*/ 1034 w 43"/>
                <a:gd name="T69" fmla="*/ 10583 h 108"/>
                <a:gd name="T70" fmla="*/ 0 w 43"/>
                <a:gd name="T71" fmla="*/ 8467 h 108"/>
                <a:gd name="T72" fmla="*/ 1034 w 43"/>
                <a:gd name="T73" fmla="*/ 6350 h 108"/>
                <a:gd name="T74" fmla="*/ 1034 w 43"/>
                <a:gd name="T75" fmla="*/ 4233 h 108"/>
                <a:gd name="T76" fmla="*/ 2067 w 43"/>
                <a:gd name="T77" fmla="*/ 1588 h 108"/>
                <a:gd name="T78" fmla="*/ 3618 w 43"/>
                <a:gd name="T79" fmla="*/ 0 h 108"/>
                <a:gd name="T80" fmla="*/ 5685 w 43"/>
                <a:gd name="T81" fmla="*/ 3175 h 108"/>
                <a:gd name="T82" fmla="*/ 8787 w 43"/>
                <a:gd name="T83" fmla="*/ 3704 h 108"/>
                <a:gd name="T84" fmla="*/ 12405 w 43"/>
                <a:gd name="T85" fmla="*/ 6350 h 108"/>
                <a:gd name="T86" fmla="*/ 12922 w 43"/>
                <a:gd name="T87" fmla="*/ 8996 h 108"/>
                <a:gd name="T88" fmla="*/ 14472 w 43"/>
                <a:gd name="T89" fmla="*/ 11113 h 108"/>
                <a:gd name="T90" fmla="*/ 17056 w 43"/>
                <a:gd name="T91" fmla="*/ 11642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3" h="108">
                  <a:moveTo>
                    <a:pt x="33" y="22"/>
                  </a:moveTo>
                  <a:lnTo>
                    <a:pt x="35" y="20"/>
                  </a:lnTo>
                  <a:lnTo>
                    <a:pt x="37" y="31"/>
                  </a:lnTo>
                  <a:lnTo>
                    <a:pt x="35" y="46"/>
                  </a:lnTo>
                  <a:lnTo>
                    <a:pt x="36" y="38"/>
                  </a:lnTo>
                  <a:lnTo>
                    <a:pt x="38" y="41"/>
                  </a:lnTo>
                  <a:lnTo>
                    <a:pt x="41" y="46"/>
                  </a:lnTo>
                  <a:lnTo>
                    <a:pt x="41" y="50"/>
                  </a:lnTo>
                  <a:lnTo>
                    <a:pt x="39" y="52"/>
                  </a:lnTo>
                  <a:lnTo>
                    <a:pt x="40" y="63"/>
                  </a:lnTo>
                  <a:lnTo>
                    <a:pt x="42" y="65"/>
                  </a:lnTo>
                  <a:lnTo>
                    <a:pt x="43" y="103"/>
                  </a:lnTo>
                  <a:lnTo>
                    <a:pt x="41" y="108"/>
                  </a:lnTo>
                  <a:lnTo>
                    <a:pt x="37" y="108"/>
                  </a:lnTo>
                  <a:lnTo>
                    <a:pt x="36" y="97"/>
                  </a:lnTo>
                  <a:lnTo>
                    <a:pt x="35" y="97"/>
                  </a:lnTo>
                  <a:lnTo>
                    <a:pt x="28" y="79"/>
                  </a:lnTo>
                  <a:lnTo>
                    <a:pt x="28" y="74"/>
                  </a:lnTo>
                  <a:lnTo>
                    <a:pt x="34" y="62"/>
                  </a:lnTo>
                  <a:lnTo>
                    <a:pt x="34" y="57"/>
                  </a:lnTo>
                  <a:lnTo>
                    <a:pt x="32" y="66"/>
                  </a:lnTo>
                  <a:lnTo>
                    <a:pt x="29" y="68"/>
                  </a:lnTo>
                  <a:lnTo>
                    <a:pt x="26" y="68"/>
                  </a:lnTo>
                  <a:lnTo>
                    <a:pt x="24" y="66"/>
                  </a:lnTo>
                  <a:lnTo>
                    <a:pt x="20" y="59"/>
                  </a:lnTo>
                  <a:lnTo>
                    <a:pt x="16" y="58"/>
                  </a:lnTo>
                  <a:lnTo>
                    <a:pt x="13" y="54"/>
                  </a:lnTo>
                  <a:lnTo>
                    <a:pt x="15" y="54"/>
                  </a:lnTo>
                  <a:lnTo>
                    <a:pt x="17" y="49"/>
                  </a:lnTo>
                  <a:lnTo>
                    <a:pt x="14" y="46"/>
                  </a:lnTo>
                  <a:lnTo>
                    <a:pt x="17" y="43"/>
                  </a:lnTo>
                  <a:lnTo>
                    <a:pt x="18" y="38"/>
                  </a:lnTo>
                  <a:lnTo>
                    <a:pt x="14" y="35"/>
                  </a:lnTo>
                  <a:lnTo>
                    <a:pt x="10" y="25"/>
                  </a:lnTo>
                  <a:lnTo>
                    <a:pt x="2" y="20"/>
                  </a:lnTo>
                  <a:lnTo>
                    <a:pt x="0" y="16"/>
                  </a:lnTo>
                  <a:lnTo>
                    <a:pt x="2" y="12"/>
                  </a:lnTo>
                  <a:lnTo>
                    <a:pt x="2" y="8"/>
                  </a:lnTo>
                  <a:lnTo>
                    <a:pt x="4" y="3"/>
                  </a:lnTo>
                  <a:lnTo>
                    <a:pt x="7" y="0"/>
                  </a:lnTo>
                  <a:lnTo>
                    <a:pt x="11" y="6"/>
                  </a:lnTo>
                  <a:lnTo>
                    <a:pt x="17" y="7"/>
                  </a:lnTo>
                  <a:lnTo>
                    <a:pt x="24" y="12"/>
                  </a:lnTo>
                  <a:lnTo>
                    <a:pt x="25" y="17"/>
                  </a:lnTo>
                  <a:lnTo>
                    <a:pt x="28" y="21"/>
                  </a:lnTo>
                  <a:lnTo>
                    <a:pt x="33" y="22"/>
                  </a:lnTo>
                  <a:close/>
                </a:path>
              </a:pathLst>
            </a:custGeom>
            <a:grpFill/>
            <a:ln w="12700">
              <a:solidFill>
                <a:schemeClr val="bg1"/>
              </a:solidFill>
              <a:prstDash val="solid"/>
              <a:round/>
              <a:headEnd/>
              <a:tailEnd/>
            </a:ln>
          </p:spPr>
          <p:txBody>
            <a:bodyPr/>
            <a:lstStyle/>
            <a:p>
              <a:endParaRPr lang="en-US" sz="1350"/>
            </a:p>
          </p:txBody>
        </p:sp>
        <p:sp>
          <p:nvSpPr>
            <p:cNvPr id="271" name="Freeform 1587"/>
            <p:cNvSpPr>
              <a:spLocks/>
            </p:cNvSpPr>
            <p:nvPr/>
          </p:nvSpPr>
          <p:spPr bwMode="auto">
            <a:xfrm>
              <a:off x="1265238" y="3136900"/>
              <a:ext cx="23812" cy="47625"/>
            </a:xfrm>
            <a:custGeom>
              <a:avLst/>
              <a:gdLst>
                <a:gd name="T0" fmla="*/ 4871 w 44"/>
                <a:gd name="T1" fmla="*/ 24330 h 92"/>
                <a:gd name="T2" fmla="*/ 4329 w 44"/>
                <a:gd name="T3" fmla="*/ 24848 h 92"/>
                <a:gd name="T4" fmla="*/ 0 w 44"/>
                <a:gd name="T5" fmla="*/ 5177 h 92"/>
                <a:gd name="T6" fmla="*/ 1082 w 44"/>
                <a:gd name="T7" fmla="*/ 1035 h 92"/>
                <a:gd name="T8" fmla="*/ 2165 w 44"/>
                <a:gd name="T9" fmla="*/ 0 h 92"/>
                <a:gd name="T10" fmla="*/ 13530 w 44"/>
                <a:gd name="T11" fmla="*/ 518 h 92"/>
                <a:gd name="T12" fmla="*/ 20024 w 44"/>
                <a:gd name="T13" fmla="*/ 11906 h 92"/>
                <a:gd name="T14" fmla="*/ 21647 w 44"/>
                <a:gd name="T15" fmla="*/ 19671 h 92"/>
                <a:gd name="T16" fmla="*/ 22730 w 44"/>
                <a:gd name="T17" fmla="*/ 20707 h 92"/>
                <a:gd name="T18" fmla="*/ 23812 w 44"/>
                <a:gd name="T19" fmla="*/ 25365 h 92"/>
                <a:gd name="T20" fmla="*/ 14071 w 44"/>
                <a:gd name="T21" fmla="*/ 4659 h 92"/>
                <a:gd name="T22" fmla="*/ 12988 w 44"/>
                <a:gd name="T23" fmla="*/ 4659 h 92"/>
                <a:gd name="T24" fmla="*/ 12447 w 44"/>
                <a:gd name="T25" fmla="*/ 7247 h 92"/>
                <a:gd name="T26" fmla="*/ 11365 w 44"/>
                <a:gd name="T27" fmla="*/ 7247 h 92"/>
                <a:gd name="T28" fmla="*/ 14071 w 44"/>
                <a:gd name="T29" fmla="*/ 17083 h 92"/>
                <a:gd name="T30" fmla="*/ 15694 w 44"/>
                <a:gd name="T31" fmla="*/ 18118 h 92"/>
                <a:gd name="T32" fmla="*/ 16777 w 44"/>
                <a:gd name="T33" fmla="*/ 21224 h 92"/>
                <a:gd name="T34" fmla="*/ 19483 w 44"/>
                <a:gd name="T35" fmla="*/ 23813 h 92"/>
                <a:gd name="T36" fmla="*/ 21106 w 44"/>
                <a:gd name="T37" fmla="*/ 28471 h 92"/>
                <a:gd name="T38" fmla="*/ 19483 w 44"/>
                <a:gd name="T39" fmla="*/ 27436 h 92"/>
                <a:gd name="T40" fmla="*/ 18400 w 44"/>
                <a:gd name="T41" fmla="*/ 28989 h 92"/>
                <a:gd name="T42" fmla="*/ 17859 w 44"/>
                <a:gd name="T43" fmla="*/ 29507 h 92"/>
                <a:gd name="T44" fmla="*/ 21106 w 44"/>
                <a:gd name="T45" fmla="*/ 32095 h 92"/>
                <a:gd name="T46" fmla="*/ 21106 w 44"/>
                <a:gd name="T47" fmla="*/ 34683 h 92"/>
                <a:gd name="T48" fmla="*/ 18941 w 44"/>
                <a:gd name="T49" fmla="*/ 35719 h 92"/>
                <a:gd name="T50" fmla="*/ 15694 w 44"/>
                <a:gd name="T51" fmla="*/ 33648 h 92"/>
                <a:gd name="T52" fmla="*/ 15694 w 44"/>
                <a:gd name="T53" fmla="*/ 40378 h 92"/>
                <a:gd name="T54" fmla="*/ 15153 w 44"/>
                <a:gd name="T55" fmla="*/ 41413 h 92"/>
                <a:gd name="T56" fmla="*/ 12988 w 44"/>
                <a:gd name="T57" fmla="*/ 38825 h 92"/>
                <a:gd name="T58" fmla="*/ 8659 w 44"/>
                <a:gd name="T59" fmla="*/ 47107 h 92"/>
                <a:gd name="T60" fmla="*/ 6494 w 44"/>
                <a:gd name="T61" fmla="*/ 47625 h 92"/>
                <a:gd name="T62" fmla="*/ 5412 w 44"/>
                <a:gd name="T63" fmla="*/ 47107 h 92"/>
                <a:gd name="T64" fmla="*/ 4329 w 44"/>
                <a:gd name="T65" fmla="*/ 45037 h 92"/>
                <a:gd name="T66" fmla="*/ 5412 w 44"/>
                <a:gd name="T67" fmla="*/ 34683 h 92"/>
                <a:gd name="T68" fmla="*/ 6494 w 44"/>
                <a:gd name="T69" fmla="*/ 34166 h 92"/>
                <a:gd name="T70" fmla="*/ 9200 w 44"/>
                <a:gd name="T71" fmla="*/ 34166 h 92"/>
                <a:gd name="T72" fmla="*/ 10282 w 44"/>
                <a:gd name="T73" fmla="*/ 32613 h 92"/>
                <a:gd name="T74" fmla="*/ 7577 w 44"/>
                <a:gd name="T75" fmla="*/ 31060 h 92"/>
                <a:gd name="T76" fmla="*/ 6494 w 44"/>
                <a:gd name="T77" fmla="*/ 28989 h 92"/>
                <a:gd name="T78" fmla="*/ 9741 w 44"/>
                <a:gd name="T79" fmla="*/ 27436 h 92"/>
                <a:gd name="T80" fmla="*/ 10824 w 44"/>
                <a:gd name="T81" fmla="*/ 25365 h 92"/>
                <a:gd name="T82" fmla="*/ 8659 w 44"/>
                <a:gd name="T83" fmla="*/ 25365 h 92"/>
                <a:gd name="T84" fmla="*/ 6494 w 44"/>
                <a:gd name="T85" fmla="*/ 26918 h 92"/>
                <a:gd name="T86" fmla="*/ 4871 w 44"/>
                <a:gd name="T87" fmla="*/ 2433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92">
                  <a:moveTo>
                    <a:pt x="9" y="47"/>
                  </a:moveTo>
                  <a:lnTo>
                    <a:pt x="8" y="48"/>
                  </a:lnTo>
                  <a:lnTo>
                    <a:pt x="0" y="10"/>
                  </a:lnTo>
                  <a:lnTo>
                    <a:pt x="2" y="2"/>
                  </a:lnTo>
                  <a:lnTo>
                    <a:pt x="4" y="0"/>
                  </a:lnTo>
                  <a:lnTo>
                    <a:pt x="25" y="1"/>
                  </a:lnTo>
                  <a:lnTo>
                    <a:pt x="37" y="23"/>
                  </a:lnTo>
                  <a:lnTo>
                    <a:pt x="40" y="38"/>
                  </a:lnTo>
                  <a:lnTo>
                    <a:pt x="42" y="40"/>
                  </a:lnTo>
                  <a:lnTo>
                    <a:pt x="44" y="49"/>
                  </a:lnTo>
                  <a:lnTo>
                    <a:pt x="26" y="9"/>
                  </a:lnTo>
                  <a:lnTo>
                    <a:pt x="24" y="9"/>
                  </a:lnTo>
                  <a:lnTo>
                    <a:pt x="23" y="14"/>
                  </a:lnTo>
                  <a:lnTo>
                    <a:pt x="21" y="14"/>
                  </a:lnTo>
                  <a:lnTo>
                    <a:pt x="26" y="33"/>
                  </a:lnTo>
                  <a:lnTo>
                    <a:pt x="29" y="35"/>
                  </a:lnTo>
                  <a:lnTo>
                    <a:pt x="31" y="41"/>
                  </a:lnTo>
                  <a:lnTo>
                    <a:pt x="36" y="46"/>
                  </a:lnTo>
                  <a:lnTo>
                    <a:pt x="39" y="55"/>
                  </a:lnTo>
                  <a:lnTo>
                    <a:pt x="36" y="53"/>
                  </a:lnTo>
                  <a:lnTo>
                    <a:pt x="34" y="56"/>
                  </a:lnTo>
                  <a:lnTo>
                    <a:pt x="33" y="57"/>
                  </a:lnTo>
                  <a:lnTo>
                    <a:pt x="39" y="62"/>
                  </a:lnTo>
                  <a:lnTo>
                    <a:pt x="39" y="67"/>
                  </a:lnTo>
                  <a:lnTo>
                    <a:pt x="35" y="69"/>
                  </a:lnTo>
                  <a:lnTo>
                    <a:pt x="29" y="65"/>
                  </a:lnTo>
                  <a:lnTo>
                    <a:pt x="29" y="78"/>
                  </a:lnTo>
                  <a:lnTo>
                    <a:pt x="28" y="80"/>
                  </a:lnTo>
                  <a:lnTo>
                    <a:pt x="24" y="75"/>
                  </a:lnTo>
                  <a:lnTo>
                    <a:pt x="16" y="91"/>
                  </a:lnTo>
                  <a:lnTo>
                    <a:pt x="12" y="92"/>
                  </a:lnTo>
                  <a:lnTo>
                    <a:pt x="10" y="91"/>
                  </a:lnTo>
                  <a:lnTo>
                    <a:pt x="8" y="87"/>
                  </a:lnTo>
                  <a:lnTo>
                    <a:pt x="10" y="67"/>
                  </a:lnTo>
                  <a:lnTo>
                    <a:pt x="12" y="66"/>
                  </a:lnTo>
                  <a:lnTo>
                    <a:pt x="17" y="66"/>
                  </a:lnTo>
                  <a:lnTo>
                    <a:pt x="19" y="63"/>
                  </a:lnTo>
                  <a:lnTo>
                    <a:pt x="14" y="60"/>
                  </a:lnTo>
                  <a:lnTo>
                    <a:pt x="12" y="56"/>
                  </a:lnTo>
                  <a:lnTo>
                    <a:pt x="18" y="53"/>
                  </a:lnTo>
                  <a:lnTo>
                    <a:pt x="20" y="49"/>
                  </a:lnTo>
                  <a:lnTo>
                    <a:pt x="16" y="49"/>
                  </a:lnTo>
                  <a:lnTo>
                    <a:pt x="12" y="52"/>
                  </a:lnTo>
                  <a:lnTo>
                    <a:pt x="9" y="47"/>
                  </a:lnTo>
                  <a:close/>
                </a:path>
              </a:pathLst>
            </a:custGeom>
            <a:grpFill/>
            <a:ln w="12700">
              <a:solidFill>
                <a:schemeClr val="bg1"/>
              </a:solidFill>
              <a:prstDash val="solid"/>
              <a:round/>
              <a:headEnd/>
              <a:tailEnd/>
            </a:ln>
          </p:spPr>
          <p:txBody>
            <a:bodyPr/>
            <a:lstStyle/>
            <a:p>
              <a:endParaRPr lang="en-US" sz="1350"/>
            </a:p>
          </p:txBody>
        </p:sp>
        <p:sp>
          <p:nvSpPr>
            <p:cNvPr id="272" name="Freeform 1589"/>
            <p:cNvSpPr>
              <a:spLocks/>
            </p:cNvSpPr>
            <p:nvPr/>
          </p:nvSpPr>
          <p:spPr bwMode="auto">
            <a:xfrm>
              <a:off x="1273175" y="3190875"/>
              <a:ext cx="15875" cy="33338"/>
            </a:xfrm>
            <a:custGeom>
              <a:avLst/>
              <a:gdLst>
                <a:gd name="T0" fmla="*/ 6804 w 28"/>
                <a:gd name="T1" fmla="*/ 12171 h 63"/>
                <a:gd name="T2" fmla="*/ 6237 w 28"/>
                <a:gd name="T3" fmla="*/ 10583 h 63"/>
                <a:gd name="T4" fmla="*/ 3969 w 28"/>
                <a:gd name="T5" fmla="*/ 11113 h 63"/>
                <a:gd name="T6" fmla="*/ 2835 w 28"/>
                <a:gd name="T7" fmla="*/ 8467 h 63"/>
                <a:gd name="T8" fmla="*/ 1134 w 28"/>
                <a:gd name="T9" fmla="*/ 7408 h 63"/>
                <a:gd name="T10" fmla="*/ 0 w 28"/>
                <a:gd name="T11" fmla="*/ 4233 h 63"/>
                <a:gd name="T12" fmla="*/ 1134 w 28"/>
                <a:gd name="T13" fmla="*/ 2117 h 63"/>
                <a:gd name="T14" fmla="*/ 4536 w 28"/>
                <a:gd name="T15" fmla="*/ 1588 h 63"/>
                <a:gd name="T16" fmla="*/ 5670 w 28"/>
                <a:gd name="T17" fmla="*/ 0 h 63"/>
                <a:gd name="T18" fmla="*/ 10772 w 28"/>
                <a:gd name="T19" fmla="*/ 6350 h 63"/>
                <a:gd name="T20" fmla="*/ 15308 w 28"/>
                <a:gd name="T21" fmla="*/ 5292 h 63"/>
                <a:gd name="T22" fmla="*/ 15875 w 28"/>
                <a:gd name="T23" fmla="*/ 12171 h 63"/>
                <a:gd name="T24" fmla="*/ 11339 w 28"/>
                <a:gd name="T25" fmla="*/ 11642 h 63"/>
                <a:gd name="T26" fmla="*/ 11906 w 28"/>
                <a:gd name="T27" fmla="*/ 33338 h 63"/>
                <a:gd name="T28" fmla="*/ 10772 w 28"/>
                <a:gd name="T29" fmla="*/ 28046 h 63"/>
                <a:gd name="T30" fmla="*/ 8504 w 28"/>
                <a:gd name="T31" fmla="*/ 26459 h 63"/>
                <a:gd name="T32" fmla="*/ 7938 w 28"/>
                <a:gd name="T33" fmla="*/ 30692 h 63"/>
                <a:gd name="T34" fmla="*/ 5670 w 28"/>
                <a:gd name="T35" fmla="*/ 26988 h 63"/>
                <a:gd name="T36" fmla="*/ 5103 w 28"/>
                <a:gd name="T37" fmla="*/ 20109 h 63"/>
                <a:gd name="T38" fmla="*/ 7938 w 28"/>
                <a:gd name="T39" fmla="*/ 20638 h 63"/>
                <a:gd name="T40" fmla="*/ 10205 w 28"/>
                <a:gd name="T41" fmla="*/ 16404 h 63"/>
                <a:gd name="T42" fmla="*/ 9638 w 28"/>
                <a:gd name="T43" fmla="*/ 14817 h 63"/>
                <a:gd name="T44" fmla="*/ 8504 w 28"/>
                <a:gd name="T45" fmla="*/ 16934 h 63"/>
                <a:gd name="T46" fmla="*/ 6804 w 28"/>
                <a:gd name="T47" fmla="*/ 15875 h 63"/>
                <a:gd name="T48" fmla="*/ 5103 w 28"/>
                <a:gd name="T49" fmla="*/ 13229 h 63"/>
                <a:gd name="T50" fmla="*/ 6804 w 28"/>
                <a:gd name="T51" fmla="*/ 12171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 h="63">
                  <a:moveTo>
                    <a:pt x="12" y="23"/>
                  </a:moveTo>
                  <a:lnTo>
                    <a:pt x="11" y="20"/>
                  </a:lnTo>
                  <a:lnTo>
                    <a:pt x="7" y="21"/>
                  </a:lnTo>
                  <a:lnTo>
                    <a:pt x="5" y="16"/>
                  </a:lnTo>
                  <a:lnTo>
                    <a:pt x="2" y="14"/>
                  </a:lnTo>
                  <a:lnTo>
                    <a:pt x="0" y="8"/>
                  </a:lnTo>
                  <a:lnTo>
                    <a:pt x="2" y="4"/>
                  </a:lnTo>
                  <a:lnTo>
                    <a:pt x="8" y="3"/>
                  </a:lnTo>
                  <a:lnTo>
                    <a:pt x="10" y="0"/>
                  </a:lnTo>
                  <a:lnTo>
                    <a:pt x="19" y="12"/>
                  </a:lnTo>
                  <a:lnTo>
                    <a:pt x="27" y="10"/>
                  </a:lnTo>
                  <a:lnTo>
                    <a:pt x="28" y="23"/>
                  </a:lnTo>
                  <a:lnTo>
                    <a:pt x="20" y="22"/>
                  </a:lnTo>
                  <a:lnTo>
                    <a:pt x="21" y="63"/>
                  </a:lnTo>
                  <a:lnTo>
                    <a:pt x="19" y="53"/>
                  </a:lnTo>
                  <a:lnTo>
                    <a:pt x="15" y="50"/>
                  </a:lnTo>
                  <a:lnTo>
                    <a:pt x="14" y="58"/>
                  </a:lnTo>
                  <a:lnTo>
                    <a:pt x="10" y="51"/>
                  </a:lnTo>
                  <a:lnTo>
                    <a:pt x="9" y="38"/>
                  </a:lnTo>
                  <a:lnTo>
                    <a:pt x="14" y="39"/>
                  </a:lnTo>
                  <a:lnTo>
                    <a:pt x="18" y="31"/>
                  </a:lnTo>
                  <a:lnTo>
                    <a:pt x="17" y="28"/>
                  </a:lnTo>
                  <a:lnTo>
                    <a:pt x="15" y="32"/>
                  </a:lnTo>
                  <a:lnTo>
                    <a:pt x="12" y="30"/>
                  </a:lnTo>
                  <a:lnTo>
                    <a:pt x="9" y="25"/>
                  </a:lnTo>
                  <a:lnTo>
                    <a:pt x="12" y="23"/>
                  </a:lnTo>
                  <a:close/>
                </a:path>
              </a:pathLst>
            </a:custGeom>
            <a:grpFill/>
            <a:ln w="12700">
              <a:solidFill>
                <a:schemeClr val="bg1"/>
              </a:solidFill>
              <a:prstDash val="solid"/>
              <a:round/>
              <a:headEnd/>
              <a:tailEnd/>
            </a:ln>
          </p:spPr>
          <p:txBody>
            <a:bodyPr/>
            <a:lstStyle/>
            <a:p>
              <a:endParaRPr lang="en-US" sz="1350"/>
            </a:p>
          </p:txBody>
        </p:sp>
        <p:sp>
          <p:nvSpPr>
            <p:cNvPr id="273" name="Freeform 1591"/>
            <p:cNvSpPr>
              <a:spLocks/>
            </p:cNvSpPr>
            <p:nvPr/>
          </p:nvSpPr>
          <p:spPr bwMode="auto">
            <a:xfrm>
              <a:off x="1284288" y="3184525"/>
              <a:ext cx="23812" cy="26988"/>
            </a:xfrm>
            <a:custGeom>
              <a:avLst/>
              <a:gdLst>
                <a:gd name="T0" fmla="*/ 5538 w 43"/>
                <a:gd name="T1" fmla="*/ 7785 h 52"/>
                <a:gd name="T2" fmla="*/ 5538 w 43"/>
                <a:gd name="T3" fmla="*/ 6747 h 52"/>
                <a:gd name="T4" fmla="*/ 1661 w 43"/>
                <a:gd name="T5" fmla="*/ 4152 h 52"/>
                <a:gd name="T6" fmla="*/ 0 w 43"/>
                <a:gd name="T7" fmla="*/ 2076 h 52"/>
                <a:gd name="T8" fmla="*/ 554 w 43"/>
                <a:gd name="T9" fmla="*/ 519 h 52"/>
                <a:gd name="T10" fmla="*/ 1661 w 43"/>
                <a:gd name="T11" fmla="*/ 0 h 52"/>
                <a:gd name="T12" fmla="*/ 13290 w 43"/>
                <a:gd name="T13" fmla="*/ 3633 h 52"/>
                <a:gd name="T14" fmla="*/ 17167 w 43"/>
                <a:gd name="T15" fmla="*/ 3633 h 52"/>
                <a:gd name="T16" fmla="*/ 21597 w 43"/>
                <a:gd name="T17" fmla="*/ 4671 h 52"/>
                <a:gd name="T18" fmla="*/ 23258 w 43"/>
                <a:gd name="T19" fmla="*/ 7266 h 52"/>
                <a:gd name="T20" fmla="*/ 23812 w 43"/>
                <a:gd name="T21" fmla="*/ 8823 h 52"/>
                <a:gd name="T22" fmla="*/ 23812 w 43"/>
                <a:gd name="T23" fmla="*/ 18684 h 52"/>
                <a:gd name="T24" fmla="*/ 23258 w 43"/>
                <a:gd name="T25" fmla="*/ 19203 h 52"/>
                <a:gd name="T26" fmla="*/ 16613 w 43"/>
                <a:gd name="T27" fmla="*/ 10899 h 52"/>
                <a:gd name="T28" fmla="*/ 15505 w 43"/>
                <a:gd name="T29" fmla="*/ 10899 h 52"/>
                <a:gd name="T30" fmla="*/ 15505 w 43"/>
                <a:gd name="T31" fmla="*/ 14532 h 52"/>
                <a:gd name="T32" fmla="*/ 19936 w 43"/>
                <a:gd name="T33" fmla="*/ 20241 h 52"/>
                <a:gd name="T34" fmla="*/ 20489 w 43"/>
                <a:gd name="T35" fmla="*/ 25950 h 52"/>
                <a:gd name="T36" fmla="*/ 18828 w 43"/>
                <a:gd name="T37" fmla="*/ 26469 h 52"/>
                <a:gd name="T38" fmla="*/ 16059 w 43"/>
                <a:gd name="T39" fmla="*/ 25431 h 52"/>
                <a:gd name="T40" fmla="*/ 13844 w 43"/>
                <a:gd name="T41" fmla="*/ 26469 h 52"/>
                <a:gd name="T42" fmla="*/ 10522 w 43"/>
                <a:gd name="T43" fmla="*/ 26988 h 52"/>
                <a:gd name="T44" fmla="*/ 7753 w 43"/>
                <a:gd name="T45" fmla="*/ 9861 h 52"/>
                <a:gd name="T46" fmla="*/ 7199 w 43"/>
                <a:gd name="T47" fmla="*/ 9342 h 52"/>
                <a:gd name="T48" fmla="*/ 6645 w 43"/>
                <a:gd name="T49" fmla="*/ 9861 h 52"/>
                <a:gd name="T50" fmla="*/ 4984 w 43"/>
                <a:gd name="T51" fmla="*/ 9861 h 52"/>
                <a:gd name="T52" fmla="*/ 3323 w 43"/>
                <a:gd name="T53" fmla="*/ 8823 h 52"/>
                <a:gd name="T54" fmla="*/ 3323 w 43"/>
                <a:gd name="T55" fmla="*/ 7785 h 52"/>
                <a:gd name="T56" fmla="*/ 5538 w 43"/>
                <a:gd name="T57" fmla="*/ 778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52">
                  <a:moveTo>
                    <a:pt x="10" y="15"/>
                  </a:moveTo>
                  <a:lnTo>
                    <a:pt x="10" y="13"/>
                  </a:lnTo>
                  <a:lnTo>
                    <a:pt x="3" y="8"/>
                  </a:lnTo>
                  <a:lnTo>
                    <a:pt x="0" y="4"/>
                  </a:lnTo>
                  <a:lnTo>
                    <a:pt x="1" y="1"/>
                  </a:lnTo>
                  <a:lnTo>
                    <a:pt x="3" y="0"/>
                  </a:lnTo>
                  <a:lnTo>
                    <a:pt x="24" y="7"/>
                  </a:lnTo>
                  <a:lnTo>
                    <a:pt x="31" y="7"/>
                  </a:lnTo>
                  <a:lnTo>
                    <a:pt x="39" y="9"/>
                  </a:lnTo>
                  <a:lnTo>
                    <a:pt x="42" y="14"/>
                  </a:lnTo>
                  <a:lnTo>
                    <a:pt x="43" y="17"/>
                  </a:lnTo>
                  <a:lnTo>
                    <a:pt x="43" y="36"/>
                  </a:lnTo>
                  <a:lnTo>
                    <a:pt x="42" y="37"/>
                  </a:lnTo>
                  <a:lnTo>
                    <a:pt x="30" y="21"/>
                  </a:lnTo>
                  <a:lnTo>
                    <a:pt x="28" y="21"/>
                  </a:lnTo>
                  <a:lnTo>
                    <a:pt x="28" y="28"/>
                  </a:lnTo>
                  <a:lnTo>
                    <a:pt x="36" y="39"/>
                  </a:lnTo>
                  <a:lnTo>
                    <a:pt x="37" y="50"/>
                  </a:lnTo>
                  <a:lnTo>
                    <a:pt x="34" y="51"/>
                  </a:lnTo>
                  <a:lnTo>
                    <a:pt x="29" y="49"/>
                  </a:lnTo>
                  <a:lnTo>
                    <a:pt x="25" y="51"/>
                  </a:lnTo>
                  <a:lnTo>
                    <a:pt x="19" y="52"/>
                  </a:lnTo>
                  <a:lnTo>
                    <a:pt x="14" y="19"/>
                  </a:lnTo>
                  <a:lnTo>
                    <a:pt x="13" y="18"/>
                  </a:lnTo>
                  <a:lnTo>
                    <a:pt x="12" y="19"/>
                  </a:lnTo>
                  <a:lnTo>
                    <a:pt x="9" y="19"/>
                  </a:lnTo>
                  <a:lnTo>
                    <a:pt x="6" y="17"/>
                  </a:lnTo>
                  <a:lnTo>
                    <a:pt x="6" y="15"/>
                  </a:lnTo>
                  <a:lnTo>
                    <a:pt x="10" y="15"/>
                  </a:lnTo>
                  <a:close/>
                </a:path>
              </a:pathLst>
            </a:custGeom>
            <a:grpFill/>
            <a:ln w="12700">
              <a:solidFill>
                <a:schemeClr val="bg1"/>
              </a:solidFill>
              <a:prstDash val="solid"/>
              <a:round/>
              <a:headEnd/>
              <a:tailEnd/>
            </a:ln>
          </p:spPr>
          <p:txBody>
            <a:bodyPr/>
            <a:lstStyle/>
            <a:p>
              <a:endParaRPr lang="en-US" sz="1350"/>
            </a:p>
          </p:txBody>
        </p:sp>
        <p:sp>
          <p:nvSpPr>
            <p:cNvPr id="274" name="Freeform 1593"/>
            <p:cNvSpPr>
              <a:spLocks/>
            </p:cNvSpPr>
            <p:nvPr/>
          </p:nvSpPr>
          <p:spPr bwMode="auto">
            <a:xfrm>
              <a:off x="1309688" y="3195638"/>
              <a:ext cx="7937" cy="12700"/>
            </a:xfrm>
            <a:custGeom>
              <a:avLst/>
              <a:gdLst>
                <a:gd name="T0" fmla="*/ 2442 w 13"/>
                <a:gd name="T1" fmla="*/ 1104 h 23"/>
                <a:gd name="T2" fmla="*/ 2442 w 13"/>
                <a:gd name="T3" fmla="*/ 1104 h 23"/>
                <a:gd name="T4" fmla="*/ 7937 w 13"/>
                <a:gd name="T5" fmla="*/ 9939 h 23"/>
                <a:gd name="T6" fmla="*/ 7937 w 13"/>
                <a:gd name="T7" fmla="*/ 11043 h 23"/>
                <a:gd name="T8" fmla="*/ 6716 w 13"/>
                <a:gd name="T9" fmla="*/ 11596 h 23"/>
                <a:gd name="T10" fmla="*/ 4884 w 13"/>
                <a:gd name="T11" fmla="*/ 10491 h 23"/>
                <a:gd name="T12" fmla="*/ 4884 w 13"/>
                <a:gd name="T13" fmla="*/ 12700 h 23"/>
                <a:gd name="T14" fmla="*/ 2442 w 13"/>
                <a:gd name="T15" fmla="*/ 12700 h 23"/>
                <a:gd name="T16" fmla="*/ 611 w 13"/>
                <a:gd name="T17" fmla="*/ 9939 h 23"/>
                <a:gd name="T18" fmla="*/ 0 w 13"/>
                <a:gd name="T19" fmla="*/ 0 h 23"/>
                <a:gd name="T20" fmla="*/ 2442 w 13"/>
                <a:gd name="T21" fmla="*/ 110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3">
                  <a:moveTo>
                    <a:pt x="4" y="2"/>
                  </a:moveTo>
                  <a:lnTo>
                    <a:pt x="4" y="2"/>
                  </a:lnTo>
                  <a:lnTo>
                    <a:pt x="13" y="18"/>
                  </a:lnTo>
                  <a:lnTo>
                    <a:pt x="13" y="20"/>
                  </a:lnTo>
                  <a:lnTo>
                    <a:pt x="11" y="21"/>
                  </a:lnTo>
                  <a:lnTo>
                    <a:pt x="8" y="19"/>
                  </a:lnTo>
                  <a:lnTo>
                    <a:pt x="8" y="23"/>
                  </a:lnTo>
                  <a:lnTo>
                    <a:pt x="4" y="23"/>
                  </a:lnTo>
                  <a:lnTo>
                    <a:pt x="1" y="18"/>
                  </a:lnTo>
                  <a:lnTo>
                    <a:pt x="0" y="0"/>
                  </a:lnTo>
                  <a:lnTo>
                    <a:pt x="4" y="2"/>
                  </a:lnTo>
                  <a:close/>
                </a:path>
              </a:pathLst>
            </a:custGeom>
            <a:grpFill/>
            <a:ln w="12700">
              <a:solidFill>
                <a:schemeClr val="bg1"/>
              </a:solidFill>
              <a:prstDash val="solid"/>
              <a:round/>
              <a:headEnd/>
              <a:tailEnd/>
            </a:ln>
          </p:spPr>
          <p:txBody>
            <a:bodyPr/>
            <a:lstStyle/>
            <a:p>
              <a:endParaRPr lang="en-US" sz="1350"/>
            </a:p>
          </p:txBody>
        </p:sp>
        <p:sp>
          <p:nvSpPr>
            <p:cNvPr id="275" name="Freeform 1595"/>
            <p:cNvSpPr>
              <a:spLocks/>
            </p:cNvSpPr>
            <p:nvPr/>
          </p:nvSpPr>
          <p:spPr bwMode="auto">
            <a:xfrm>
              <a:off x="1308100" y="3211513"/>
              <a:ext cx="7938" cy="6350"/>
            </a:xfrm>
            <a:custGeom>
              <a:avLst/>
              <a:gdLst>
                <a:gd name="T0" fmla="*/ 6537 w 17"/>
                <a:gd name="T1" fmla="*/ 1361 h 14"/>
                <a:gd name="T2" fmla="*/ 7938 w 17"/>
                <a:gd name="T3" fmla="*/ 1814 h 14"/>
                <a:gd name="T4" fmla="*/ 7471 w 17"/>
                <a:gd name="T5" fmla="*/ 5443 h 14"/>
                <a:gd name="T6" fmla="*/ 6070 w 17"/>
                <a:gd name="T7" fmla="*/ 6350 h 14"/>
                <a:gd name="T8" fmla="*/ 4669 w 17"/>
                <a:gd name="T9" fmla="*/ 5443 h 14"/>
                <a:gd name="T10" fmla="*/ 934 w 17"/>
                <a:gd name="T11" fmla="*/ 4536 h 14"/>
                <a:gd name="T12" fmla="*/ 0 w 17"/>
                <a:gd name="T13" fmla="*/ 2721 h 14"/>
                <a:gd name="T14" fmla="*/ 934 w 17"/>
                <a:gd name="T15" fmla="*/ 907 h 14"/>
                <a:gd name="T16" fmla="*/ 4669 w 17"/>
                <a:gd name="T17" fmla="*/ 0 h 14"/>
                <a:gd name="T18" fmla="*/ 6070 w 17"/>
                <a:gd name="T19" fmla="*/ 454 h 14"/>
                <a:gd name="T20" fmla="*/ 6537 w 17"/>
                <a:gd name="T21" fmla="*/ 136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4">
                  <a:moveTo>
                    <a:pt x="14" y="3"/>
                  </a:moveTo>
                  <a:lnTo>
                    <a:pt x="17" y="4"/>
                  </a:lnTo>
                  <a:lnTo>
                    <a:pt x="16" y="12"/>
                  </a:lnTo>
                  <a:lnTo>
                    <a:pt x="13" y="14"/>
                  </a:lnTo>
                  <a:lnTo>
                    <a:pt x="10" y="12"/>
                  </a:lnTo>
                  <a:lnTo>
                    <a:pt x="2" y="10"/>
                  </a:lnTo>
                  <a:lnTo>
                    <a:pt x="0" y="6"/>
                  </a:lnTo>
                  <a:lnTo>
                    <a:pt x="2" y="2"/>
                  </a:lnTo>
                  <a:lnTo>
                    <a:pt x="10" y="0"/>
                  </a:lnTo>
                  <a:lnTo>
                    <a:pt x="13" y="1"/>
                  </a:lnTo>
                  <a:lnTo>
                    <a:pt x="14" y="3"/>
                  </a:lnTo>
                  <a:close/>
                </a:path>
              </a:pathLst>
            </a:custGeom>
            <a:grpFill/>
            <a:ln w="12700">
              <a:solidFill>
                <a:schemeClr val="bg1"/>
              </a:solidFill>
              <a:prstDash val="solid"/>
              <a:round/>
              <a:headEnd/>
              <a:tailEnd/>
            </a:ln>
          </p:spPr>
          <p:txBody>
            <a:bodyPr/>
            <a:lstStyle/>
            <a:p>
              <a:endParaRPr lang="en-US" sz="1350"/>
            </a:p>
          </p:txBody>
        </p:sp>
        <p:sp>
          <p:nvSpPr>
            <p:cNvPr id="276" name="Freeform 1597"/>
            <p:cNvSpPr>
              <a:spLocks/>
            </p:cNvSpPr>
            <p:nvPr/>
          </p:nvSpPr>
          <p:spPr bwMode="auto">
            <a:xfrm>
              <a:off x="1323975" y="3211513"/>
              <a:ext cx="7938" cy="11112"/>
            </a:xfrm>
            <a:custGeom>
              <a:avLst/>
              <a:gdLst>
                <a:gd name="T0" fmla="*/ 5457 w 16"/>
                <a:gd name="T1" fmla="*/ 5264 h 19"/>
                <a:gd name="T2" fmla="*/ 7938 w 16"/>
                <a:gd name="T3" fmla="*/ 8773 h 19"/>
                <a:gd name="T4" fmla="*/ 5954 w 16"/>
                <a:gd name="T5" fmla="*/ 10527 h 19"/>
                <a:gd name="T6" fmla="*/ 5954 w 16"/>
                <a:gd name="T7" fmla="*/ 11112 h 19"/>
                <a:gd name="T8" fmla="*/ 5457 w 16"/>
                <a:gd name="T9" fmla="*/ 11112 h 19"/>
                <a:gd name="T10" fmla="*/ 1488 w 16"/>
                <a:gd name="T11" fmla="*/ 7018 h 19"/>
                <a:gd name="T12" fmla="*/ 496 w 16"/>
                <a:gd name="T13" fmla="*/ 4679 h 19"/>
                <a:gd name="T14" fmla="*/ 0 w 16"/>
                <a:gd name="T15" fmla="*/ 0 h 19"/>
                <a:gd name="T16" fmla="*/ 1985 w 16"/>
                <a:gd name="T17" fmla="*/ 2339 h 19"/>
                <a:gd name="T18" fmla="*/ 4465 w 16"/>
                <a:gd name="T19" fmla="*/ 4094 h 19"/>
                <a:gd name="T20" fmla="*/ 5457 w 16"/>
                <a:gd name="T21" fmla="*/ 526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9">
                  <a:moveTo>
                    <a:pt x="11" y="9"/>
                  </a:moveTo>
                  <a:lnTo>
                    <a:pt x="16" y="15"/>
                  </a:lnTo>
                  <a:lnTo>
                    <a:pt x="12" y="18"/>
                  </a:lnTo>
                  <a:lnTo>
                    <a:pt x="12" y="19"/>
                  </a:lnTo>
                  <a:lnTo>
                    <a:pt x="11" y="19"/>
                  </a:lnTo>
                  <a:lnTo>
                    <a:pt x="3" y="12"/>
                  </a:lnTo>
                  <a:lnTo>
                    <a:pt x="1" y="8"/>
                  </a:lnTo>
                  <a:lnTo>
                    <a:pt x="0" y="0"/>
                  </a:lnTo>
                  <a:lnTo>
                    <a:pt x="4" y="4"/>
                  </a:lnTo>
                  <a:lnTo>
                    <a:pt x="9" y="7"/>
                  </a:lnTo>
                  <a:lnTo>
                    <a:pt x="11" y="9"/>
                  </a:lnTo>
                  <a:close/>
                </a:path>
              </a:pathLst>
            </a:custGeom>
            <a:grpFill/>
            <a:ln w="12700">
              <a:solidFill>
                <a:schemeClr val="bg1"/>
              </a:solidFill>
              <a:prstDash val="solid"/>
              <a:round/>
              <a:headEnd/>
              <a:tailEnd/>
            </a:ln>
          </p:spPr>
          <p:txBody>
            <a:bodyPr/>
            <a:lstStyle/>
            <a:p>
              <a:endParaRPr lang="en-US" sz="1350"/>
            </a:p>
          </p:txBody>
        </p:sp>
        <p:sp>
          <p:nvSpPr>
            <p:cNvPr id="277" name="Freeform 1599"/>
            <p:cNvSpPr>
              <a:spLocks/>
            </p:cNvSpPr>
            <p:nvPr/>
          </p:nvSpPr>
          <p:spPr bwMode="auto">
            <a:xfrm>
              <a:off x="1230313" y="3130550"/>
              <a:ext cx="31750" cy="39688"/>
            </a:xfrm>
            <a:custGeom>
              <a:avLst/>
              <a:gdLst>
                <a:gd name="T0" fmla="*/ 28773 w 64"/>
                <a:gd name="T1" fmla="*/ 10583 h 75"/>
                <a:gd name="T2" fmla="*/ 29766 w 64"/>
                <a:gd name="T3" fmla="*/ 10583 h 75"/>
                <a:gd name="T4" fmla="*/ 30758 w 64"/>
                <a:gd name="T5" fmla="*/ 12171 h 75"/>
                <a:gd name="T6" fmla="*/ 30758 w 64"/>
                <a:gd name="T7" fmla="*/ 16934 h 75"/>
                <a:gd name="T8" fmla="*/ 25797 w 64"/>
                <a:gd name="T9" fmla="*/ 15875 h 75"/>
                <a:gd name="T10" fmla="*/ 28773 w 64"/>
                <a:gd name="T11" fmla="*/ 19050 h 75"/>
                <a:gd name="T12" fmla="*/ 28773 w 64"/>
                <a:gd name="T13" fmla="*/ 22225 h 75"/>
                <a:gd name="T14" fmla="*/ 26293 w 64"/>
                <a:gd name="T15" fmla="*/ 23284 h 75"/>
                <a:gd name="T16" fmla="*/ 16371 w 64"/>
                <a:gd name="T17" fmla="*/ 17463 h 75"/>
                <a:gd name="T18" fmla="*/ 15379 w 64"/>
                <a:gd name="T19" fmla="*/ 19579 h 75"/>
                <a:gd name="T20" fmla="*/ 20836 w 64"/>
                <a:gd name="T21" fmla="*/ 23813 h 75"/>
                <a:gd name="T22" fmla="*/ 24309 w 64"/>
                <a:gd name="T23" fmla="*/ 24342 h 75"/>
                <a:gd name="T24" fmla="*/ 28277 w 64"/>
                <a:gd name="T25" fmla="*/ 24342 h 75"/>
                <a:gd name="T26" fmla="*/ 30758 w 64"/>
                <a:gd name="T27" fmla="*/ 25400 h 75"/>
                <a:gd name="T28" fmla="*/ 31750 w 64"/>
                <a:gd name="T29" fmla="*/ 33867 h 75"/>
                <a:gd name="T30" fmla="*/ 30758 w 64"/>
                <a:gd name="T31" fmla="*/ 34396 h 75"/>
                <a:gd name="T32" fmla="*/ 31254 w 64"/>
                <a:gd name="T33" fmla="*/ 37042 h 75"/>
                <a:gd name="T34" fmla="*/ 16867 w 64"/>
                <a:gd name="T35" fmla="*/ 27517 h 75"/>
                <a:gd name="T36" fmla="*/ 15875 w 64"/>
                <a:gd name="T37" fmla="*/ 24342 h 75"/>
                <a:gd name="T38" fmla="*/ 13395 w 64"/>
                <a:gd name="T39" fmla="*/ 23284 h 75"/>
                <a:gd name="T40" fmla="*/ 12898 w 64"/>
                <a:gd name="T41" fmla="*/ 28046 h 75"/>
                <a:gd name="T42" fmla="*/ 15379 w 64"/>
                <a:gd name="T43" fmla="*/ 32280 h 75"/>
                <a:gd name="T44" fmla="*/ 15379 w 64"/>
                <a:gd name="T45" fmla="*/ 39688 h 75"/>
                <a:gd name="T46" fmla="*/ 12898 w 64"/>
                <a:gd name="T47" fmla="*/ 39688 h 75"/>
                <a:gd name="T48" fmla="*/ 10418 w 64"/>
                <a:gd name="T49" fmla="*/ 39159 h 75"/>
                <a:gd name="T50" fmla="*/ 8434 w 64"/>
                <a:gd name="T51" fmla="*/ 36513 h 75"/>
                <a:gd name="T52" fmla="*/ 8434 w 64"/>
                <a:gd name="T53" fmla="*/ 35455 h 75"/>
                <a:gd name="T54" fmla="*/ 9922 w 64"/>
                <a:gd name="T55" fmla="*/ 34925 h 75"/>
                <a:gd name="T56" fmla="*/ 8434 w 64"/>
                <a:gd name="T57" fmla="*/ 32280 h 75"/>
                <a:gd name="T58" fmla="*/ 6449 w 64"/>
                <a:gd name="T59" fmla="*/ 30163 h 75"/>
                <a:gd name="T60" fmla="*/ 5953 w 64"/>
                <a:gd name="T61" fmla="*/ 27517 h 75"/>
                <a:gd name="T62" fmla="*/ 4961 w 64"/>
                <a:gd name="T63" fmla="*/ 24871 h 75"/>
                <a:gd name="T64" fmla="*/ 3473 w 64"/>
                <a:gd name="T65" fmla="*/ 24342 h 75"/>
                <a:gd name="T66" fmla="*/ 1488 w 64"/>
                <a:gd name="T67" fmla="*/ 21696 h 75"/>
                <a:gd name="T68" fmla="*/ 496 w 64"/>
                <a:gd name="T69" fmla="*/ 18521 h 75"/>
                <a:gd name="T70" fmla="*/ 496 w 64"/>
                <a:gd name="T71" fmla="*/ 15346 h 75"/>
                <a:gd name="T72" fmla="*/ 3473 w 64"/>
                <a:gd name="T73" fmla="*/ 17992 h 75"/>
                <a:gd name="T74" fmla="*/ 3473 w 64"/>
                <a:gd name="T75" fmla="*/ 15875 h 75"/>
                <a:gd name="T76" fmla="*/ 0 w 64"/>
                <a:gd name="T77" fmla="*/ 9525 h 75"/>
                <a:gd name="T78" fmla="*/ 0 w 64"/>
                <a:gd name="T79" fmla="*/ 6879 h 75"/>
                <a:gd name="T80" fmla="*/ 496 w 64"/>
                <a:gd name="T81" fmla="*/ 4233 h 75"/>
                <a:gd name="T82" fmla="*/ 2480 w 64"/>
                <a:gd name="T83" fmla="*/ 8996 h 75"/>
                <a:gd name="T84" fmla="*/ 3969 w 64"/>
                <a:gd name="T85" fmla="*/ 7408 h 75"/>
                <a:gd name="T86" fmla="*/ 4465 w 64"/>
                <a:gd name="T87" fmla="*/ 4233 h 75"/>
                <a:gd name="T88" fmla="*/ 7938 w 64"/>
                <a:gd name="T89" fmla="*/ 3175 h 75"/>
                <a:gd name="T90" fmla="*/ 9922 w 64"/>
                <a:gd name="T91" fmla="*/ 0 h 75"/>
                <a:gd name="T92" fmla="*/ 16371 w 64"/>
                <a:gd name="T93" fmla="*/ 4763 h 75"/>
                <a:gd name="T94" fmla="*/ 17859 w 64"/>
                <a:gd name="T95" fmla="*/ 7938 h 75"/>
                <a:gd name="T96" fmla="*/ 19844 w 64"/>
                <a:gd name="T97" fmla="*/ 8996 h 75"/>
                <a:gd name="T98" fmla="*/ 20340 w 64"/>
                <a:gd name="T99" fmla="*/ 7938 h 75"/>
                <a:gd name="T100" fmla="*/ 25797 w 64"/>
                <a:gd name="T101" fmla="*/ 8467 h 75"/>
                <a:gd name="T102" fmla="*/ 28773 w 64"/>
                <a:gd name="T103" fmla="*/ 10583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4" h="75">
                  <a:moveTo>
                    <a:pt x="58" y="20"/>
                  </a:moveTo>
                  <a:lnTo>
                    <a:pt x="60" y="20"/>
                  </a:lnTo>
                  <a:lnTo>
                    <a:pt x="62" y="23"/>
                  </a:lnTo>
                  <a:lnTo>
                    <a:pt x="62" y="32"/>
                  </a:lnTo>
                  <a:lnTo>
                    <a:pt x="52" y="30"/>
                  </a:lnTo>
                  <a:lnTo>
                    <a:pt x="58" y="36"/>
                  </a:lnTo>
                  <a:lnTo>
                    <a:pt x="58" y="42"/>
                  </a:lnTo>
                  <a:lnTo>
                    <a:pt x="53" y="44"/>
                  </a:lnTo>
                  <a:lnTo>
                    <a:pt x="33" y="33"/>
                  </a:lnTo>
                  <a:lnTo>
                    <a:pt x="31" y="37"/>
                  </a:lnTo>
                  <a:lnTo>
                    <a:pt x="42" y="45"/>
                  </a:lnTo>
                  <a:lnTo>
                    <a:pt x="49" y="46"/>
                  </a:lnTo>
                  <a:lnTo>
                    <a:pt x="57" y="46"/>
                  </a:lnTo>
                  <a:lnTo>
                    <a:pt x="62" y="48"/>
                  </a:lnTo>
                  <a:lnTo>
                    <a:pt x="64" y="64"/>
                  </a:lnTo>
                  <a:lnTo>
                    <a:pt x="62" y="65"/>
                  </a:lnTo>
                  <a:lnTo>
                    <a:pt x="63" y="70"/>
                  </a:lnTo>
                  <a:lnTo>
                    <a:pt x="34" y="52"/>
                  </a:lnTo>
                  <a:lnTo>
                    <a:pt x="32" y="46"/>
                  </a:lnTo>
                  <a:lnTo>
                    <a:pt x="27" y="44"/>
                  </a:lnTo>
                  <a:lnTo>
                    <a:pt x="26" y="53"/>
                  </a:lnTo>
                  <a:lnTo>
                    <a:pt x="31" y="61"/>
                  </a:lnTo>
                  <a:lnTo>
                    <a:pt x="31" y="75"/>
                  </a:lnTo>
                  <a:lnTo>
                    <a:pt x="26" y="75"/>
                  </a:lnTo>
                  <a:lnTo>
                    <a:pt x="21" y="74"/>
                  </a:lnTo>
                  <a:lnTo>
                    <a:pt x="17" y="69"/>
                  </a:lnTo>
                  <a:lnTo>
                    <a:pt x="17" y="67"/>
                  </a:lnTo>
                  <a:lnTo>
                    <a:pt x="20" y="66"/>
                  </a:lnTo>
                  <a:lnTo>
                    <a:pt x="17" y="61"/>
                  </a:lnTo>
                  <a:lnTo>
                    <a:pt x="13" y="57"/>
                  </a:lnTo>
                  <a:lnTo>
                    <a:pt x="12" y="52"/>
                  </a:lnTo>
                  <a:lnTo>
                    <a:pt x="10" y="47"/>
                  </a:lnTo>
                  <a:lnTo>
                    <a:pt x="7" y="46"/>
                  </a:lnTo>
                  <a:lnTo>
                    <a:pt x="3" y="41"/>
                  </a:lnTo>
                  <a:lnTo>
                    <a:pt x="1" y="35"/>
                  </a:lnTo>
                  <a:lnTo>
                    <a:pt x="1" y="29"/>
                  </a:lnTo>
                  <a:lnTo>
                    <a:pt x="7" y="34"/>
                  </a:lnTo>
                  <a:lnTo>
                    <a:pt x="7" y="30"/>
                  </a:lnTo>
                  <a:lnTo>
                    <a:pt x="0" y="18"/>
                  </a:lnTo>
                  <a:lnTo>
                    <a:pt x="0" y="13"/>
                  </a:lnTo>
                  <a:lnTo>
                    <a:pt x="1" y="8"/>
                  </a:lnTo>
                  <a:lnTo>
                    <a:pt x="5" y="17"/>
                  </a:lnTo>
                  <a:lnTo>
                    <a:pt x="8" y="14"/>
                  </a:lnTo>
                  <a:lnTo>
                    <a:pt x="9" y="8"/>
                  </a:lnTo>
                  <a:lnTo>
                    <a:pt x="16" y="6"/>
                  </a:lnTo>
                  <a:lnTo>
                    <a:pt x="20" y="0"/>
                  </a:lnTo>
                  <a:lnTo>
                    <a:pt x="33" y="9"/>
                  </a:lnTo>
                  <a:lnTo>
                    <a:pt x="36" y="15"/>
                  </a:lnTo>
                  <a:lnTo>
                    <a:pt x="40" y="17"/>
                  </a:lnTo>
                  <a:lnTo>
                    <a:pt x="41" y="15"/>
                  </a:lnTo>
                  <a:lnTo>
                    <a:pt x="52" y="16"/>
                  </a:lnTo>
                  <a:lnTo>
                    <a:pt x="58" y="20"/>
                  </a:lnTo>
                  <a:close/>
                </a:path>
              </a:pathLst>
            </a:custGeom>
            <a:grpFill/>
            <a:ln w="12700">
              <a:solidFill>
                <a:schemeClr val="bg1"/>
              </a:solidFill>
              <a:prstDash val="solid"/>
              <a:round/>
              <a:headEnd/>
              <a:tailEnd/>
            </a:ln>
          </p:spPr>
          <p:txBody>
            <a:bodyPr/>
            <a:lstStyle/>
            <a:p>
              <a:endParaRPr lang="en-US" sz="1350"/>
            </a:p>
          </p:txBody>
        </p:sp>
        <p:sp>
          <p:nvSpPr>
            <p:cNvPr id="278" name="Freeform 1601"/>
            <p:cNvSpPr>
              <a:spLocks/>
            </p:cNvSpPr>
            <p:nvPr/>
          </p:nvSpPr>
          <p:spPr bwMode="auto">
            <a:xfrm>
              <a:off x="1290638" y="3216275"/>
              <a:ext cx="41275" cy="66675"/>
            </a:xfrm>
            <a:custGeom>
              <a:avLst/>
              <a:gdLst>
                <a:gd name="T0" fmla="*/ 24034 w 79"/>
                <a:gd name="T1" fmla="*/ 17190 h 128"/>
                <a:gd name="T2" fmla="*/ 29781 w 79"/>
                <a:gd name="T3" fmla="*/ 23961 h 128"/>
                <a:gd name="T4" fmla="*/ 27168 w 79"/>
                <a:gd name="T5" fmla="*/ 27087 h 128"/>
                <a:gd name="T6" fmla="*/ 30303 w 79"/>
                <a:gd name="T7" fmla="*/ 28649 h 128"/>
                <a:gd name="T8" fmla="*/ 36573 w 79"/>
                <a:gd name="T9" fmla="*/ 36463 h 128"/>
                <a:gd name="T10" fmla="*/ 28736 w 79"/>
                <a:gd name="T11" fmla="*/ 34900 h 128"/>
                <a:gd name="T12" fmla="*/ 31348 w 79"/>
                <a:gd name="T13" fmla="*/ 39588 h 128"/>
                <a:gd name="T14" fmla="*/ 34483 w 79"/>
                <a:gd name="T15" fmla="*/ 39588 h 128"/>
                <a:gd name="T16" fmla="*/ 37618 w 79"/>
                <a:gd name="T17" fmla="*/ 44276 h 128"/>
                <a:gd name="T18" fmla="*/ 37095 w 79"/>
                <a:gd name="T19" fmla="*/ 46881 h 128"/>
                <a:gd name="T20" fmla="*/ 40753 w 79"/>
                <a:gd name="T21" fmla="*/ 47402 h 128"/>
                <a:gd name="T22" fmla="*/ 39708 w 79"/>
                <a:gd name="T23" fmla="*/ 51569 h 128"/>
                <a:gd name="T24" fmla="*/ 39185 w 79"/>
                <a:gd name="T25" fmla="*/ 55736 h 128"/>
                <a:gd name="T26" fmla="*/ 41275 w 79"/>
                <a:gd name="T27" fmla="*/ 58862 h 128"/>
                <a:gd name="T28" fmla="*/ 40753 w 79"/>
                <a:gd name="T29" fmla="*/ 66154 h 128"/>
                <a:gd name="T30" fmla="*/ 35005 w 79"/>
                <a:gd name="T31" fmla="*/ 66675 h 128"/>
                <a:gd name="T32" fmla="*/ 31348 w 79"/>
                <a:gd name="T33" fmla="*/ 57299 h 128"/>
                <a:gd name="T34" fmla="*/ 28736 w 79"/>
                <a:gd name="T35" fmla="*/ 50527 h 128"/>
                <a:gd name="T36" fmla="*/ 20376 w 79"/>
                <a:gd name="T37" fmla="*/ 44797 h 128"/>
                <a:gd name="T38" fmla="*/ 17764 w 79"/>
                <a:gd name="T39" fmla="*/ 43755 h 128"/>
                <a:gd name="T40" fmla="*/ 17764 w 79"/>
                <a:gd name="T41" fmla="*/ 39588 h 128"/>
                <a:gd name="T42" fmla="*/ 18809 w 79"/>
                <a:gd name="T43" fmla="*/ 32296 h 128"/>
                <a:gd name="T44" fmla="*/ 17241 w 79"/>
                <a:gd name="T45" fmla="*/ 29170 h 128"/>
                <a:gd name="T46" fmla="*/ 10972 w 79"/>
                <a:gd name="T47" fmla="*/ 31254 h 128"/>
                <a:gd name="T48" fmla="*/ 9404 w 79"/>
                <a:gd name="T49" fmla="*/ 25003 h 128"/>
                <a:gd name="T50" fmla="*/ 11494 w 79"/>
                <a:gd name="T51" fmla="*/ 8334 h 128"/>
                <a:gd name="T52" fmla="*/ 9404 w 79"/>
                <a:gd name="T53" fmla="*/ 12502 h 128"/>
                <a:gd name="T54" fmla="*/ 2612 w 79"/>
                <a:gd name="T55" fmla="*/ 17190 h 128"/>
                <a:gd name="T56" fmla="*/ 1045 w 79"/>
                <a:gd name="T57" fmla="*/ 12502 h 128"/>
                <a:gd name="T58" fmla="*/ 2612 w 79"/>
                <a:gd name="T59" fmla="*/ 3125 h 128"/>
                <a:gd name="T60" fmla="*/ 3135 w 79"/>
                <a:gd name="T61" fmla="*/ 0 h 128"/>
                <a:gd name="T62" fmla="*/ 8359 w 79"/>
                <a:gd name="T63" fmla="*/ 2084 h 128"/>
                <a:gd name="T64" fmla="*/ 12539 w 79"/>
                <a:gd name="T65" fmla="*/ 521 h 128"/>
                <a:gd name="T66" fmla="*/ 15674 w 79"/>
                <a:gd name="T67" fmla="*/ 7293 h 128"/>
                <a:gd name="T68" fmla="*/ 15152 w 79"/>
                <a:gd name="T69" fmla="*/ 11460 h 128"/>
                <a:gd name="T70" fmla="*/ 22466 w 79"/>
                <a:gd name="T71" fmla="*/ 13543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 h="128">
                  <a:moveTo>
                    <a:pt x="43" y="26"/>
                  </a:moveTo>
                  <a:lnTo>
                    <a:pt x="46" y="33"/>
                  </a:lnTo>
                  <a:lnTo>
                    <a:pt x="56" y="43"/>
                  </a:lnTo>
                  <a:lnTo>
                    <a:pt x="57" y="46"/>
                  </a:lnTo>
                  <a:lnTo>
                    <a:pt x="58" y="51"/>
                  </a:lnTo>
                  <a:lnTo>
                    <a:pt x="52" y="52"/>
                  </a:lnTo>
                  <a:lnTo>
                    <a:pt x="54" y="54"/>
                  </a:lnTo>
                  <a:lnTo>
                    <a:pt x="58" y="55"/>
                  </a:lnTo>
                  <a:lnTo>
                    <a:pt x="60" y="54"/>
                  </a:lnTo>
                  <a:lnTo>
                    <a:pt x="70" y="70"/>
                  </a:lnTo>
                  <a:lnTo>
                    <a:pt x="55" y="60"/>
                  </a:lnTo>
                  <a:lnTo>
                    <a:pt x="55" y="67"/>
                  </a:lnTo>
                  <a:lnTo>
                    <a:pt x="61" y="72"/>
                  </a:lnTo>
                  <a:lnTo>
                    <a:pt x="60" y="76"/>
                  </a:lnTo>
                  <a:lnTo>
                    <a:pt x="63" y="78"/>
                  </a:lnTo>
                  <a:lnTo>
                    <a:pt x="66" y="76"/>
                  </a:lnTo>
                  <a:lnTo>
                    <a:pt x="72" y="81"/>
                  </a:lnTo>
                  <a:lnTo>
                    <a:pt x="72" y="85"/>
                  </a:lnTo>
                  <a:lnTo>
                    <a:pt x="70" y="86"/>
                  </a:lnTo>
                  <a:lnTo>
                    <a:pt x="71" y="90"/>
                  </a:lnTo>
                  <a:lnTo>
                    <a:pt x="75" y="89"/>
                  </a:lnTo>
                  <a:lnTo>
                    <a:pt x="78" y="91"/>
                  </a:lnTo>
                  <a:lnTo>
                    <a:pt x="78" y="97"/>
                  </a:lnTo>
                  <a:lnTo>
                    <a:pt x="76" y="99"/>
                  </a:lnTo>
                  <a:lnTo>
                    <a:pt x="72" y="109"/>
                  </a:lnTo>
                  <a:lnTo>
                    <a:pt x="75" y="107"/>
                  </a:lnTo>
                  <a:lnTo>
                    <a:pt x="78" y="109"/>
                  </a:lnTo>
                  <a:lnTo>
                    <a:pt x="79" y="113"/>
                  </a:lnTo>
                  <a:lnTo>
                    <a:pt x="77" y="115"/>
                  </a:lnTo>
                  <a:lnTo>
                    <a:pt x="78" y="127"/>
                  </a:lnTo>
                  <a:lnTo>
                    <a:pt x="75" y="124"/>
                  </a:lnTo>
                  <a:lnTo>
                    <a:pt x="67" y="128"/>
                  </a:lnTo>
                  <a:lnTo>
                    <a:pt x="63" y="106"/>
                  </a:lnTo>
                  <a:lnTo>
                    <a:pt x="60" y="110"/>
                  </a:lnTo>
                  <a:lnTo>
                    <a:pt x="56" y="108"/>
                  </a:lnTo>
                  <a:lnTo>
                    <a:pt x="55" y="97"/>
                  </a:lnTo>
                  <a:lnTo>
                    <a:pt x="49" y="92"/>
                  </a:lnTo>
                  <a:lnTo>
                    <a:pt x="39" y="86"/>
                  </a:lnTo>
                  <a:lnTo>
                    <a:pt x="36" y="87"/>
                  </a:lnTo>
                  <a:lnTo>
                    <a:pt x="34" y="84"/>
                  </a:lnTo>
                  <a:lnTo>
                    <a:pt x="24" y="79"/>
                  </a:lnTo>
                  <a:lnTo>
                    <a:pt x="34" y="76"/>
                  </a:lnTo>
                  <a:lnTo>
                    <a:pt x="32" y="66"/>
                  </a:lnTo>
                  <a:lnTo>
                    <a:pt x="36" y="62"/>
                  </a:lnTo>
                  <a:lnTo>
                    <a:pt x="35" y="58"/>
                  </a:lnTo>
                  <a:lnTo>
                    <a:pt x="33" y="56"/>
                  </a:lnTo>
                  <a:lnTo>
                    <a:pt x="27" y="59"/>
                  </a:lnTo>
                  <a:lnTo>
                    <a:pt x="21" y="60"/>
                  </a:lnTo>
                  <a:lnTo>
                    <a:pt x="16" y="55"/>
                  </a:lnTo>
                  <a:lnTo>
                    <a:pt x="18" y="48"/>
                  </a:lnTo>
                  <a:lnTo>
                    <a:pt x="23" y="43"/>
                  </a:lnTo>
                  <a:lnTo>
                    <a:pt x="22" y="16"/>
                  </a:lnTo>
                  <a:lnTo>
                    <a:pt x="21" y="15"/>
                  </a:lnTo>
                  <a:lnTo>
                    <a:pt x="18" y="24"/>
                  </a:lnTo>
                  <a:lnTo>
                    <a:pt x="12" y="24"/>
                  </a:lnTo>
                  <a:lnTo>
                    <a:pt x="5" y="33"/>
                  </a:lnTo>
                  <a:lnTo>
                    <a:pt x="0" y="33"/>
                  </a:lnTo>
                  <a:lnTo>
                    <a:pt x="2" y="24"/>
                  </a:lnTo>
                  <a:lnTo>
                    <a:pt x="10" y="11"/>
                  </a:lnTo>
                  <a:lnTo>
                    <a:pt x="5" y="6"/>
                  </a:lnTo>
                  <a:lnTo>
                    <a:pt x="4" y="2"/>
                  </a:lnTo>
                  <a:lnTo>
                    <a:pt x="6" y="0"/>
                  </a:lnTo>
                  <a:lnTo>
                    <a:pt x="13" y="0"/>
                  </a:lnTo>
                  <a:lnTo>
                    <a:pt x="16" y="4"/>
                  </a:lnTo>
                  <a:lnTo>
                    <a:pt x="21" y="0"/>
                  </a:lnTo>
                  <a:lnTo>
                    <a:pt x="24" y="1"/>
                  </a:lnTo>
                  <a:lnTo>
                    <a:pt x="30" y="7"/>
                  </a:lnTo>
                  <a:lnTo>
                    <a:pt x="30" y="14"/>
                  </a:lnTo>
                  <a:lnTo>
                    <a:pt x="28" y="17"/>
                  </a:lnTo>
                  <a:lnTo>
                    <a:pt x="29" y="22"/>
                  </a:lnTo>
                  <a:lnTo>
                    <a:pt x="36" y="22"/>
                  </a:lnTo>
                  <a:lnTo>
                    <a:pt x="43" y="26"/>
                  </a:lnTo>
                  <a:close/>
                </a:path>
              </a:pathLst>
            </a:custGeom>
            <a:grpFill/>
            <a:ln w="12700">
              <a:solidFill>
                <a:schemeClr val="bg1"/>
              </a:solidFill>
              <a:prstDash val="solid"/>
              <a:round/>
              <a:headEnd/>
              <a:tailEnd/>
            </a:ln>
          </p:spPr>
          <p:txBody>
            <a:bodyPr/>
            <a:lstStyle/>
            <a:p>
              <a:endParaRPr lang="en-US" sz="1350"/>
            </a:p>
          </p:txBody>
        </p:sp>
        <p:sp>
          <p:nvSpPr>
            <p:cNvPr id="279" name="Freeform 1603"/>
            <p:cNvSpPr>
              <a:spLocks/>
            </p:cNvSpPr>
            <p:nvPr/>
          </p:nvSpPr>
          <p:spPr bwMode="auto">
            <a:xfrm>
              <a:off x="1336675" y="3232150"/>
              <a:ext cx="20638" cy="34925"/>
            </a:xfrm>
            <a:custGeom>
              <a:avLst/>
              <a:gdLst>
                <a:gd name="T0" fmla="*/ 9233 w 38"/>
                <a:gd name="T1" fmla="*/ 28273 h 63"/>
                <a:gd name="T2" fmla="*/ 10319 w 38"/>
                <a:gd name="T3" fmla="*/ 28273 h 63"/>
                <a:gd name="T4" fmla="*/ 11405 w 38"/>
                <a:gd name="T5" fmla="*/ 26610 h 63"/>
                <a:gd name="T6" fmla="*/ 11948 w 38"/>
                <a:gd name="T7" fmla="*/ 24392 h 63"/>
                <a:gd name="T8" fmla="*/ 13578 w 38"/>
                <a:gd name="T9" fmla="*/ 26610 h 63"/>
                <a:gd name="T10" fmla="*/ 13578 w 38"/>
                <a:gd name="T11" fmla="*/ 29936 h 63"/>
                <a:gd name="T12" fmla="*/ 13578 w 38"/>
                <a:gd name="T13" fmla="*/ 32153 h 63"/>
                <a:gd name="T14" fmla="*/ 16836 w 38"/>
                <a:gd name="T15" fmla="*/ 34925 h 63"/>
                <a:gd name="T16" fmla="*/ 19552 w 38"/>
                <a:gd name="T17" fmla="*/ 34371 h 63"/>
                <a:gd name="T18" fmla="*/ 20638 w 38"/>
                <a:gd name="T19" fmla="*/ 33816 h 63"/>
                <a:gd name="T20" fmla="*/ 20095 w 38"/>
                <a:gd name="T21" fmla="*/ 31044 h 63"/>
                <a:gd name="T22" fmla="*/ 18466 w 38"/>
                <a:gd name="T23" fmla="*/ 28273 h 63"/>
                <a:gd name="T24" fmla="*/ 19009 w 38"/>
                <a:gd name="T25" fmla="*/ 14968 h 63"/>
                <a:gd name="T26" fmla="*/ 14121 w 38"/>
                <a:gd name="T27" fmla="*/ 554 h 63"/>
                <a:gd name="T28" fmla="*/ 12491 w 38"/>
                <a:gd name="T29" fmla="*/ 0 h 63"/>
                <a:gd name="T30" fmla="*/ 7060 w 38"/>
                <a:gd name="T31" fmla="*/ 2217 h 63"/>
                <a:gd name="T32" fmla="*/ 5974 w 38"/>
                <a:gd name="T33" fmla="*/ 3881 h 63"/>
                <a:gd name="T34" fmla="*/ 3259 w 38"/>
                <a:gd name="T35" fmla="*/ 5544 h 63"/>
                <a:gd name="T36" fmla="*/ 4888 w 38"/>
                <a:gd name="T37" fmla="*/ 7207 h 63"/>
                <a:gd name="T38" fmla="*/ 4888 w 38"/>
                <a:gd name="T39" fmla="*/ 8870 h 63"/>
                <a:gd name="T40" fmla="*/ 3259 w 38"/>
                <a:gd name="T41" fmla="*/ 9424 h 63"/>
                <a:gd name="T42" fmla="*/ 3259 w 38"/>
                <a:gd name="T43" fmla="*/ 11642 h 63"/>
                <a:gd name="T44" fmla="*/ 2172 w 38"/>
                <a:gd name="T45" fmla="*/ 16077 h 63"/>
                <a:gd name="T46" fmla="*/ 2716 w 38"/>
                <a:gd name="T47" fmla="*/ 17185 h 63"/>
                <a:gd name="T48" fmla="*/ 2172 w 38"/>
                <a:gd name="T49" fmla="*/ 18848 h 63"/>
                <a:gd name="T50" fmla="*/ 0 w 38"/>
                <a:gd name="T51" fmla="*/ 22175 h 63"/>
                <a:gd name="T52" fmla="*/ 1629 w 38"/>
                <a:gd name="T53" fmla="*/ 25501 h 63"/>
                <a:gd name="T54" fmla="*/ 4888 w 38"/>
                <a:gd name="T55" fmla="*/ 26610 h 63"/>
                <a:gd name="T56" fmla="*/ 5974 w 38"/>
                <a:gd name="T57" fmla="*/ 24946 h 63"/>
                <a:gd name="T58" fmla="*/ 5974 w 38"/>
                <a:gd name="T59" fmla="*/ 19403 h 63"/>
                <a:gd name="T60" fmla="*/ 7603 w 38"/>
                <a:gd name="T61" fmla="*/ 22729 h 63"/>
                <a:gd name="T62" fmla="*/ 9776 w 38"/>
                <a:gd name="T63" fmla="*/ 21620 h 63"/>
                <a:gd name="T64" fmla="*/ 9776 w 38"/>
                <a:gd name="T65" fmla="*/ 13859 h 63"/>
                <a:gd name="T66" fmla="*/ 11405 w 38"/>
                <a:gd name="T67" fmla="*/ 21620 h 63"/>
                <a:gd name="T68" fmla="*/ 11405 w 38"/>
                <a:gd name="T69" fmla="*/ 24392 h 63"/>
                <a:gd name="T70" fmla="*/ 9233 w 38"/>
                <a:gd name="T71" fmla="*/ 28273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63">
                  <a:moveTo>
                    <a:pt x="17" y="51"/>
                  </a:moveTo>
                  <a:lnTo>
                    <a:pt x="19" y="51"/>
                  </a:lnTo>
                  <a:lnTo>
                    <a:pt x="21" y="48"/>
                  </a:lnTo>
                  <a:lnTo>
                    <a:pt x="22" y="44"/>
                  </a:lnTo>
                  <a:lnTo>
                    <a:pt x="25" y="48"/>
                  </a:lnTo>
                  <a:lnTo>
                    <a:pt x="25" y="54"/>
                  </a:lnTo>
                  <a:lnTo>
                    <a:pt x="25" y="58"/>
                  </a:lnTo>
                  <a:lnTo>
                    <a:pt x="31" y="63"/>
                  </a:lnTo>
                  <a:lnTo>
                    <a:pt x="36" y="62"/>
                  </a:lnTo>
                  <a:lnTo>
                    <a:pt x="38" y="61"/>
                  </a:lnTo>
                  <a:lnTo>
                    <a:pt x="37" y="56"/>
                  </a:lnTo>
                  <a:lnTo>
                    <a:pt x="34" y="51"/>
                  </a:lnTo>
                  <a:lnTo>
                    <a:pt x="35" y="27"/>
                  </a:lnTo>
                  <a:lnTo>
                    <a:pt x="26" y="1"/>
                  </a:lnTo>
                  <a:lnTo>
                    <a:pt x="23" y="0"/>
                  </a:lnTo>
                  <a:lnTo>
                    <a:pt x="13" y="4"/>
                  </a:lnTo>
                  <a:lnTo>
                    <a:pt x="11" y="7"/>
                  </a:lnTo>
                  <a:lnTo>
                    <a:pt x="6" y="10"/>
                  </a:lnTo>
                  <a:lnTo>
                    <a:pt x="9" y="13"/>
                  </a:lnTo>
                  <a:lnTo>
                    <a:pt x="9" y="16"/>
                  </a:lnTo>
                  <a:lnTo>
                    <a:pt x="6" y="17"/>
                  </a:lnTo>
                  <a:lnTo>
                    <a:pt x="6" y="21"/>
                  </a:lnTo>
                  <a:lnTo>
                    <a:pt x="4" y="29"/>
                  </a:lnTo>
                  <a:lnTo>
                    <a:pt x="5" y="31"/>
                  </a:lnTo>
                  <a:lnTo>
                    <a:pt x="4" y="34"/>
                  </a:lnTo>
                  <a:lnTo>
                    <a:pt x="0" y="40"/>
                  </a:lnTo>
                  <a:lnTo>
                    <a:pt x="3" y="46"/>
                  </a:lnTo>
                  <a:lnTo>
                    <a:pt x="9" y="48"/>
                  </a:lnTo>
                  <a:lnTo>
                    <a:pt x="11" y="45"/>
                  </a:lnTo>
                  <a:lnTo>
                    <a:pt x="11" y="35"/>
                  </a:lnTo>
                  <a:lnTo>
                    <a:pt x="14" y="41"/>
                  </a:lnTo>
                  <a:lnTo>
                    <a:pt x="18" y="39"/>
                  </a:lnTo>
                  <a:lnTo>
                    <a:pt x="18" y="25"/>
                  </a:lnTo>
                  <a:lnTo>
                    <a:pt x="21" y="39"/>
                  </a:lnTo>
                  <a:lnTo>
                    <a:pt x="21" y="44"/>
                  </a:lnTo>
                  <a:lnTo>
                    <a:pt x="17" y="51"/>
                  </a:lnTo>
                  <a:close/>
                </a:path>
              </a:pathLst>
            </a:custGeom>
            <a:grpFill/>
            <a:ln w="12700">
              <a:solidFill>
                <a:schemeClr val="bg1"/>
              </a:solidFill>
              <a:prstDash val="solid"/>
              <a:round/>
              <a:headEnd/>
              <a:tailEnd/>
            </a:ln>
          </p:spPr>
          <p:txBody>
            <a:bodyPr/>
            <a:lstStyle/>
            <a:p>
              <a:endParaRPr lang="en-US" sz="1350"/>
            </a:p>
          </p:txBody>
        </p:sp>
        <p:sp>
          <p:nvSpPr>
            <p:cNvPr id="280" name="Freeform 1605"/>
            <p:cNvSpPr>
              <a:spLocks/>
            </p:cNvSpPr>
            <p:nvPr/>
          </p:nvSpPr>
          <p:spPr bwMode="auto">
            <a:xfrm>
              <a:off x="1303338" y="3262313"/>
              <a:ext cx="11112" cy="20637"/>
            </a:xfrm>
            <a:custGeom>
              <a:avLst/>
              <a:gdLst>
                <a:gd name="T0" fmla="*/ 5051 w 22"/>
                <a:gd name="T1" fmla="*/ 8557 h 41"/>
                <a:gd name="T2" fmla="*/ 6566 w 22"/>
                <a:gd name="T3" fmla="*/ 9060 h 41"/>
                <a:gd name="T4" fmla="*/ 11112 w 22"/>
                <a:gd name="T5" fmla="*/ 19127 h 41"/>
                <a:gd name="T6" fmla="*/ 9597 w 22"/>
                <a:gd name="T7" fmla="*/ 20637 h 41"/>
                <a:gd name="T8" fmla="*/ 6566 w 22"/>
                <a:gd name="T9" fmla="*/ 18120 h 41"/>
                <a:gd name="T10" fmla="*/ 505 w 22"/>
                <a:gd name="T11" fmla="*/ 6543 h 41"/>
                <a:gd name="T12" fmla="*/ 0 w 22"/>
                <a:gd name="T13" fmla="*/ 2013 h 41"/>
                <a:gd name="T14" fmla="*/ 505 w 22"/>
                <a:gd name="T15" fmla="*/ 0 h 41"/>
                <a:gd name="T16" fmla="*/ 4041 w 22"/>
                <a:gd name="T17" fmla="*/ 2517 h 41"/>
                <a:gd name="T18" fmla="*/ 5051 w 22"/>
                <a:gd name="T19" fmla="*/ 855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1">
                  <a:moveTo>
                    <a:pt x="10" y="17"/>
                  </a:moveTo>
                  <a:lnTo>
                    <a:pt x="13" y="18"/>
                  </a:lnTo>
                  <a:lnTo>
                    <a:pt x="22" y="38"/>
                  </a:lnTo>
                  <a:lnTo>
                    <a:pt x="19" y="41"/>
                  </a:lnTo>
                  <a:lnTo>
                    <a:pt x="13" y="36"/>
                  </a:lnTo>
                  <a:lnTo>
                    <a:pt x="1" y="13"/>
                  </a:lnTo>
                  <a:lnTo>
                    <a:pt x="0" y="4"/>
                  </a:lnTo>
                  <a:lnTo>
                    <a:pt x="1" y="0"/>
                  </a:lnTo>
                  <a:lnTo>
                    <a:pt x="8" y="5"/>
                  </a:lnTo>
                  <a:lnTo>
                    <a:pt x="10" y="17"/>
                  </a:lnTo>
                  <a:close/>
                </a:path>
              </a:pathLst>
            </a:custGeom>
            <a:grpFill/>
            <a:ln w="12700">
              <a:solidFill>
                <a:schemeClr val="bg1"/>
              </a:solidFill>
              <a:prstDash val="solid"/>
              <a:round/>
              <a:headEnd/>
              <a:tailEnd/>
            </a:ln>
          </p:spPr>
          <p:txBody>
            <a:bodyPr/>
            <a:lstStyle/>
            <a:p>
              <a:endParaRPr lang="en-US" sz="1350"/>
            </a:p>
          </p:txBody>
        </p:sp>
        <p:sp>
          <p:nvSpPr>
            <p:cNvPr id="281" name="Freeform 1607"/>
            <p:cNvSpPr>
              <a:spLocks/>
            </p:cNvSpPr>
            <p:nvPr/>
          </p:nvSpPr>
          <p:spPr bwMode="auto">
            <a:xfrm>
              <a:off x="1341438" y="3260725"/>
              <a:ext cx="6350" cy="9525"/>
            </a:xfrm>
            <a:custGeom>
              <a:avLst/>
              <a:gdLst>
                <a:gd name="T0" fmla="*/ 0 w 11"/>
                <a:gd name="T1" fmla="*/ 0 h 21"/>
                <a:gd name="T2" fmla="*/ 5195 w 11"/>
                <a:gd name="T3" fmla="*/ 3629 h 21"/>
                <a:gd name="T4" fmla="*/ 6350 w 11"/>
                <a:gd name="T5" fmla="*/ 8618 h 21"/>
                <a:gd name="T6" fmla="*/ 4041 w 11"/>
                <a:gd name="T7" fmla="*/ 9525 h 21"/>
                <a:gd name="T8" fmla="*/ 1155 w 11"/>
                <a:gd name="T9" fmla="*/ 5443 h 21"/>
                <a:gd name="T10" fmla="*/ 1732 w 11"/>
                <a:gd name="T11" fmla="*/ 4989 h 21"/>
                <a:gd name="T12" fmla="*/ 0 w 1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1">
                  <a:moveTo>
                    <a:pt x="0" y="0"/>
                  </a:moveTo>
                  <a:lnTo>
                    <a:pt x="9" y="8"/>
                  </a:lnTo>
                  <a:lnTo>
                    <a:pt x="11" y="19"/>
                  </a:lnTo>
                  <a:lnTo>
                    <a:pt x="7" y="21"/>
                  </a:lnTo>
                  <a:lnTo>
                    <a:pt x="2" y="12"/>
                  </a:lnTo>
                  <a:lnTo>
                    <a:pt x="3" y="11"/>
                  </a:lnTo>
                  <a:lnTo>
                    <a:pt x="0" y="0"/>
                  </a:lnTo>
                  <a:close/>
                </a:path>
              </a:pathLst>
            </a:custGeom>
            <a:grpFill/>
            <a:ln w="12700">
              <a:solidFill>
                <a:schemeClr val="bg1"/>
              </a:solidFill>
              <a:prstDash val="solid"/>
              <a:round/>
              <a:headEnd/>
              <a:tailEnd/>
            </a:ln>
          </p:spPr>
          <p:txBody>
            <a:bodyPr/>
            <a:lstStyle/>
            <a:p>
              <a:endParaRPr lang="en-US" sz="1350"/>
            </a:p>
          </p:txBody>
        </p:sp>
        <p:sp>
          <p:nvSpPr>
            <p:cNvPr id="282" name="Freeform 1609"/>
            <p:cNvSpPr>
              <a:spLocks/>
            </p:cNvSpPr>
            <p:nvPr/>
          </p:nvSpPr>
          <p:spPr bwMode="auto">
            <a:xfrm>
              <a:off x="242888" y="3392488"/>
              <a:ext cx="14287" cy="12700"/>
            </a:xfrm>
            <a:custGeom>
              <a:avLst/>
              <a:gdLst>
                <a:gd name="T0" fmla="*/ 529 w 27"/>
                <a:gd name="T1" fmla="*/ 1104 h 23"/>
                <a:gd name="T2" fmla="*/ 0 w 27"/>
                <a:gd name="T3" fmla="*/ 552 h 23"/>
                <a:gd name="T4" fmla="*/ 0 w 27"/>
                <a:gd name="T5" fmla="*/ 0 h 23"/>
                <a:gd name="T6" fmla="*/ 5291 w 27"/>
                <a:gd name="T7" fmla="*/ 0 h 23"/>
                <a:gd name="T8" fmla="*/ 6879 w 27"/>
                <a:gd name="T9" fmla="*/ 1104 h 23"/>
                <a:gd name="T10" fmla="*/ 8466 w 27"/>
                <a:gd name="T11" fmla="*/ 3313 h 23"/>
                <a:gd name="T12" fmla="*/ 14287 w 27"/>
                <a:gd name="T13" fmla="*/ 3865 h 23"/>
                <a:gd name="T14" fmla="*/ 13229 w 27"/>
                <a:gd name="T15" fmla="*/ 5522 h 23"/>
                <a:gd name="T16" fmla="*/ 11112 w 27"/>
                <a:gd name="T17" fmla="*/ 6626 h 23"/>
                <a:gd name="T18" fmla="*/ 11112 w 27"/>
                <a:gd name="T19" fmla="*/ 10491 h 23"/>
                <a:gd name="T20" fmla="*/ 8996 w 27"/>
                <a:gd name="T21" fmla="*/ 12700 h 23"/>
                <a:gd name="T22" fmla="*/ 4762 w 27"/>
                <a:gd name="T23" fmla="*/ 11043 h 23"/>
                <a:gd name="T24" fmla="*/ 6350 w 27"/>
                <a:gd name="T25" fmla="*/ 6626 h 23"/>
                <a:gd name="T26" fmla="*/ 3704 w 27"/>
                <a:gd name="T27" fmla="*/ 4417 h 23"/>
                <a:gd name="T28" fmla="*/ 529 w 27"/>
                <a:gd name="T29" fmla="*/ 2761 h 23"/>
                <a:gd name="T30" fmla="*/ 529 w 27"/>
                <a:gd name="T31" fmla="*/ 110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3">
                  <a:moveTo>
                    <a:pt x="1" y="2"/>
                  </a:moveTo>
                  <a:lnTo>
                    <a:pt x="0" y="1"/>
                  </a:lnTo>
                  <a:lnTo>
                    <a:pt x="0" y="0"/>
                  </a:lnTo>
                  <a:lnTo>
                    <a:pt x="10" y="0"/>
                  </a:lnTo>
                  <a:lnTo>
                    <a:pt x="13" y="2"/>
                  </a:lnTo>
                  <a:lnTo>
                    <a:pt x="16" y="6"/>
                  </a:lnTo>
                  <a:lnTo>
                    <a:pt x="27" y="7"/>
                  </a:lnTo>
                  <a:lnTo>
                    <a:pt x="25" y="10"/>
                  </a:lnTo>
                  <a:lnTo>
                    <a:pt x="21" y="12"/>
                  </a:lnTo>
                  <a:lnTo>
                    <a:pt x="21" y="19"/>
                  </a:lnTo>
                  <a:lnTo>
                    <a:pt x="17" y="23"/>
                  </a:lnTo>
                  <a:lnTo>
                    <a:pt x="9" y="20"/>
                  </a:lnTo>
                  <a:lnTo>
                    <a:pt x="12" y="12"/>
                  </a:lnTo>
                  <a:lnTo>
                    <a:pt x="7" y="8"/>
                  </a:lnTo>
                  <a:lnTo>
                    <a:pt x="1" y="5"/>
                  </a:lnTo>
                  <a:lnTo>
                    <a:pt x="1" y="2"/>
                  </a:lnTo>
                  <a:close/>
                </a:path>
              </a:pathLst>
            </a:custGeom>
            <a:grpFill/>
            <a:ln w="12700">
              <a:solidFill>
                <a:schemeClr val="bg1"/>
              </a:solidFill>
              <a:prstDash val="solid"/>
              <a:round/>
              <a:headEnd/>
              <a:tailEnd/>
            </a:ln>
          </p:spPr>
          <p:txBody>
            <a:bodyPr/>
            <a:lstStyle/>
            <a:p>
              <a:endParaRPr lang="en-US" sz="1350"/>
            </a:p>
          </p:txBody>
        </p:sp>
        <p:sp>
          <p:nvSpPr>
            <p:cNvPr id="283" name="Freeform 1611"/>
            <p:cNvSpPr>
              <a:spLocks/>
            </p:cNvSpPr>
            <p:nvPr/>
          </p:nvSpPr>
          <p:spPr bwMode="auto">
            <a:xfrm>
              <a:off x="257175" y="3394075"/>
              <a:ext cx="14288" cy="7938"/>
            </a:xfrm>
            <a:custGeom>
              <a:avLst/>
              <a:gdLst>
                <a:gd name="T0" fmla="*/ 0 w 26"/>
                <a:gd name="T1" fmla="*/ 7938 h 18"/>
                <a:gd name="T2" fmla="*/ 550 w 26"/>
                <a:gd name="T3" fmla="*/ 7056 h 18"/>
                <a:gd name="T4" fmla="*/ 9342 w 26"/>
                <a:gd name="T5" fmla="*/ 4410 h 18"/>
                <a:gd name="T6" fmla="*/ 11540 w 26"/>
                <a:gd name="T7" fmla="*/ 0 h 18"/>
                <a:gd name="T8" fmla="*/ 14288 w 26"/>
                <a:gd name="T9" fmla="*/ 882 h 18"/>
                <a:gd name="T10" fmla="*/ 13738 w 26"/>
                <a:gd name="T11" fmla="*/ 2646 h 18"/>
                <a:gd name="T12" fmla="*/ 10991 w 26"/>
                <a:gd name="T13" fmla="*/ 6174 h 18"/>
                <a:gd name="T14" fmla="*/ 0 w 26"/>
                <a:gd name="T15" fmla="*/ 7938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0" y="18"/>
                  </a:moveTo>
                  <a:lnTo>
                    <a:pt x="1" y="16"/>
                  </a:lnTo>
                  <a:lnTo>
                    <a:pt x="17" y="10"/>
                  </a:lnTo>
                  <a:lnTo>
                    <a:pt x="21" y="0"/>
                  </a:lnTo>
                  <a:lnTo>
                    <a:pt x="26" y="2"/>
                  </a:lnTo>
                  <a:lnTo>
                    <a:pt x="25" y="6"/>
                  </a:lnTo>
                  <a:lnTo>
                    <a:pt x="20" y="14"/>
                  </a:lnTo>
                  <a:lnTo>
                    <a:pt x="0" y="18"/>
                  </a:lnTo>
                  <a:close/>
                </a:path>
              </a:pathLst>
            </a:custGeom>
            <a:grpFill/>
            <a:ln w="12700">
              <a:solidFill>
                <a:schemeClr val="bg1"/>
              </a:solidFill>
              <a:prstDash val="solid"/>
              <a:round/>
              <a:headEnd/>
              <a:tailEnd/>
            </a:ln>
          </p:spPr>
          <p:txBody>
            <a:bodyPr/>
            <a:lstStyle/>
            <a:p>
              <a:endParaRPr lang="en-US" sz="1350"/>
            </a:p>
          </p:txBody>
        </p:sp>
        <p:sp>
          <p:nvSpPr>
            <p:cNvPr id="284" name="Freeform 1614"/>
            <p:cNvSpPr>
              <a:spLocks/>
            </p:cNvSpPr>
            <p:nvPr/>
          </p:nvSpPr>
          <p:spPr bwMode="auto">
            <a:xfrm>
              <a:off x="276225" y="3389313"/>
              <a:ext cx="12700" cy="15875"/>
            </a:xfrm>
            <a:custGeom>
              <a:avLst/>
              <a:gdLst>
                <a:gd name="T0" fmla="*/ 0 w 24"/>
                <a:gd name="T1" fmla="*/ 8548 h 26"/>
                <a:gd name="T2" fmla="*/ 3175 w 24"/>
                <a:gd name="T3" fmla="*/ 7938 h 26"/>
                <a:gd name="T4" fmla="*/ 3175 w 24"/>
                <a:gd name="T5" fmla="*/ 5495 h 26"/>
                <a:gd name="T6" fmla="*/ 2117 w 24"/>
                <a:gd name="T7" fmla="*/ 2442 h 26"/>
                <a:gd name="T8" fmla="*/ 5821 w 24"/>
                <a:gd name="T9" fmla="*/ 0 h 26"/>
                <a:gd name="T10" fmla="*/ 6879 w 24"/>
                <a:gd name="T11" fmla="*/ 1221 h 26"/>
                <a:gd name="T12" fmla="*/ 6350 w 24"/>
                <a:gd name="T13" fmla="*/ 6716 h 26"/>
                <a:gd name="T14" fmla="*/ 8467 w 24"/>
                <a:gd name="T15" fmla="*/ 7327 h 26"/>
                <a:gd name="T16" fmla="*/ 12171 w 24"/>
                <a:gd name="T17" fmla="*/ 6716 h 26"/>
                <a:gd name="T18" fmla="*/ 12700 w 24"/>
                <a:gd name="T19" fmla="*/ 9769 h 26"/>
                <a:gd name="T20" fmla="*/ 5821 w 24"/>
                <a:gd name="T21" fmla="*/ 14043 h 26"/>
                <a:gd name="T22" fmla="*/ 4233 w 24"/>
                <a:gd name="T23" fmla="*/ 15264 h 26"/>
                <a:gd name="T24" fmla="*/ 2646 w 24"/>
                <a:gd name="T25" fmla="*/ 15875 h 26"/>
                <a:gd name="T26" fmla="*/ 1588 w 24"/>
                <a:gd name="T27" fmla="*/ 13433 h 26"/>
                <a:gd name="T28" fmla="*/ 529 w 24"/>
                <a:gd name="T29" fmla="*/ 12822 h 26"/>
                <a:gd name="T30" fmla="*/ 0 w 24"/>
                <a:gd name="T31" fmla="*/ 8548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6">
                  <a:moveTo>
                    <a:pt x="0" y="14"/>
                  </a:moveTo>
                  <a:lnTo>
                    <a:pt x="6" y="13"/>
                  </a:lnTo>
                  <a:lnTo>
                    <a:pt x="6" y="9"/>
                  </a:lnTo>
                  <a:lnTo>
                    <a:pt x="4" y="4"/>
                  </a:lnTo>
                  <a:lnTo>
                    <a:pt x="11" y="0"/>
                  </a:lnTo>
                  <a:lnTo>
                    <a:pt x="13" y="2"/>
                  </a:lnTo>
                  <a:lnTo>
                    <a:pt x="12" y="11"/>
                  </a:lnTo>
                  <a:lnTo>
                    <a:pt x="16" y="12"/>
                  </a:lnTo>
                  <a:lnTo>
                    <a:pt x="23" y="11"/>
                  </a:lnTo>
                  <a:lnTo>
                    <a:pt x="24" y="16"/>
                  </a:lnTo>
                  <a:lnTo>
                    <a:pt x="11" y="23"/>
                  </a:lnTo>
                  <a:lnTo>
                    <a:pt x="8" y="25"/>
                  </a:lnTo>
                  <a:lnTo>
                    <a:pt x="5" y="26"/>
                  </a:lnTo>
                  <a:lnTo>
                    <a:pt x="3" y="22"/>
                  </a:lnTo>
                  <a:lnTo>
                    <a:pt x="1" y="21"/>
                  </a:lnTo>
                  <a:lnTo>
                    <a:pt x="0" y="14"/>
                  </a:lnTo>
                  <a:close/>
                </a:path>
              </a:pathLst>
            </a:custGeom>
            <a:grpFill/>
            <a:ln w="12700">
              <a:solidFill>
                <a:schemeClr val="bg1"/>
              </a:solidFill>
              <a:prstDash val="solid"/>
              <a:round/>
              <a:headEnd/>
              <a:tailEnd/>
            </a:ln>
          </p:spPr>
          <p:txBody>
            <a:bodyPr/>
            <a:lstStyle/>
            <a:p>
              <a:endParaRPr lang="en-US" sz="1350"/>
            </a:p>
          </p:txBody>
        </p:sp>
        <p:sp>
          <p:nvSpPr>
            <p:cNvPr id="285" name="Freeform 1616"/>
            <p:cNvSpPr>
              <a:spLocks/>
            </p:cNvSpPr>
            <p:nvPr/>
          </p:nvSpPr>
          <p:spPr bwMode="auto">
            <a:xfrm>
              <a:off x="328613" y="3373438"/>
              <a:ext cx="14287" cy="14287"/>
            </a:xfrm>
            <a:custGeom>
              <a:avLst/>
              <a:gdLst>
                <a:gd name="T0" fmla="*/ 8164 w 28"/>
                <a:gd name="T1" fmla="*/ 2117 h 27"/>
                <a:gd name="T2" fmla="*/ 7144 w 28"/>
                <a:gd name="T3" fmla="*/ 2117 h 27"/>
                <a:gd name="T4" fmla="*/ 10205 w 28"/>
                <a:gd name="T5" fmla="*/ 0 h 27"/>
                <a:gd name="T6" fmla="*/ 14287 w 28"/>
                <a:gd name="T7" fmla="*/ 3175 h 27"/>
                <a:gd name="T8" fmla="*/ 14287 w 28"/>
                <a:gd name="T9" fmla="*/ 6350 h 27"/>
                <a:gd name="T10" fmla="*/ 11736 w 28"/>
                <a:gd name="T11" fmla="*/ 6879 h 27"/>
                <a:gd name="T12" fmla="*/ 10205 w 28"/>
                <a:gd name="T13" fmla="*/ 11112 h 27"/>
                <a:gd name="T14" fmla="*/ 8674 w 28"/>
                <a:gd name="T15" fmla="*/ 13229 h 27"/>
                <a:gd name="T16" fmla="*/ 6633 w 28"/>
                <a:gd name="T17" fmla="*/ 12170 h 27"/>
                <a:gd name="T18" fmla="*/ 5613 w 28"/>
                <a:gd name="T19" fmla="*/ 14287 h 27"/>
                <a:gd name="T20" fmla="*/ 2041 w 28"/>
                <a:gd name="T21" fmla="*/ 14287 h 27"/>
                <a:gd name="T22" fmla="*/ 0 w 28"/>
                <a:gd name="T23" fmla="*/ 13229 h 27"/>
                <a:gd name="T24" fmla="*/ 0 w 28"/>
                <a:gd name="T25" fmla="*/ 12170 h 27"/>
                <a:gd name="T26" fmla="*/ 7654 w 28"/>
                <a:gd name="T27" fmla="*/ 6879 h 27"/>
                <a:gd name="T28" fmla="*/ 8164 w 28"/>
                <a:gd name="T29" fmla="*/ 5291 h 27"/>
                <a:gd name="T30" fmla="*/ 8164 w 28"/>
                <a:gd name="T31" fmla="*/ 211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7">
                  <a:moveTo>
                    <a:pt x="16" y="4"/>
                  </a:moveTo>
                  <a:lnTo>
                    <a:pt x="14" y="4"/>
                  </a:lnTo>
                  <a:lnTo>
                    <a:pt x="20" y="0"/>
                  </a:lnTo>
                  <a:lnTo>
                    <a:pt x="28" y="6"/>
                  </a:lnTo>
                  <a:lnTo>
                    <a:pt x="28" y="12"/>
                  </a:lnTo>
                  <a:lnTo>
                    <a:pt x="23" y="13"/>
                  </a:lnTo>
                  <a:lnTo>
                    <a:pt x="20" y="21"/>
                  </a:lnTo>
                  <a:lnTo>
                    <a:pt x="17" y="25"/>
                  </a:lnTo>
                  <a:lnTo>
                    <a:pt x="13" y="23"/>
                  </a:lnTo>
                  <a:lnTo>
                    <a:pt x="11" y="27"/>
                  </a:lnTo>
                  <a:lnTo>
                    <a:pt x="4" y="27"/>
                  </a:lnTo>
                  <a:lnTo>
                    <a:pt x="0" y="25"/>
                  </a:lnTo>
                  <a:lnTo>
                    <a:pt x="0" y="23"/>
                  </a:lnTo>
                  <a:lnTo>
                    <a:pt x="15" y="13"/>
                  </a:lnTo>
                  <a:lnTo>
                    <a:pt x="16" y="10"/>
                  </a:lnTo>
                  <a:lnTo>
                    <a:pt x="16" y="4"/>
                  </a:lnTo>
                  <a:close/>
                </a:path>
              </a:pathLst>
            </a:custGeom>
            <a:grpFill/>
            <a:ln w="12700">
              <a:solidFill>
                <a:schemeClr val="bg1"/>
              </a:solidFill>
              <a:prstDash val="solid"/>
              <a:round/>
              <a:headEnd/>
              <a:tailEnd/>
            </a:ln>
          </p:spPr>
          <p:txBody>
            <a:bodyPr/>
            <a:lstStyle/>
            <a:p>
              <a:endParaRPr lang="en-US" sz="1350"/>
            </a:p>
          </p:txBody>
        </p:sp>
        <p:sp>
          <p:nvSpPr>
            <p:cNvPr id="286" name="Freeform 1618"/>
            <p:cNvSpPr>
              <a:spLocks/>
            </p:cNvSpPr>
            <p:nvPr/>
          </p:nvSpPr>
          <p:spPr bwMode="auto">
            <a:xfrm>
              <a:off x="342900" y="3386138"/>
              <a:ext cx="20638" cy="3175"/>
            </a:xfrm>
            <a:custGeom>
              <a:avLst/>
              <a:gdLst>
                <a:gd name="T0" fmla="*/ 0 w 43"/>
                <a:gd name="T1" fmla="*/ 0 h 8"/>
                <a:gd name="T2" fmla="*/ 8639 w 43"/>
                <a:gd name="T3" fmla="*/ 0 h 8"/>
                <a:gd name="T4" fmla="*/ 13439 w 43"/>
                <a:gd name="T5" fmla="*/ 1191 h 8"/>
                <a:gd name="T6" fmla="*/ 17758 w 43"/>
                <a:gd name="T7" fmla="*/ 794 h 8"/>
                <a:gd name="T8" fmla="*/ 20158 w 43"/>
                <a:gd name="T9" fmla="*/ 1191 h 8"/>
                <a:gd name="T10" fmla="*/ 20638 w 43"/>
                <a:gd name="T11" fmla="*/ 2381 h 8"/>
                <a:gd name="T12" fmla="*/ 18238 w 43"/>
                <a:gd name="T13" fmla="*/ 3175 h 8"/>
                <a:gd name="T14" fmla="*/ 3360 w 43"/>
                <a:gd name="T15" fmla="*/ 2778 h 8"/>
                <a:gd name="T16" fmla="*/ 0 w 4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8">
                  <a:moveTo>
                    <a:pt x="0" y="0"/>
                  </a:moveTo>
                  <a:lnTo>
                    <a:pt x="18" y="0"/>
                  </a:lnTo>
                  <a:lnTo>
                    <a:pt x="28" y="3"/>
                  </a:lnTo>
                  <a:lnTo>
                    <a:pt x="37" y="2"/>
                  </a:lnTo>
                  <a:lnTo>
                    <a:pt x="42" y="3"/>
                  </a:lnTo>
                  <a:lnTo>
                    <a:pt x="43" y="6"/>
                  </a:lnTo>
                  <a:lnTo>
                    <a:pt x="38" y="8"/>
                  </a:lnTo>
                  <a:lnTo>
                    <a:pt x="7" y="7"/>
                  </a:lnTo>
                  <a:lnTo>
                    <a:pt x="0" y="0"/>
                  </a:lnTo>
                  <a:close/>
                </a:path>
              </a:pathLst>
            </a:custGeom>
            <a:grpFill/>
            <a:ln w="12700">
              <a:solidFill>
                <a:schemeClr val="bg1"/>
              </a:solidFill>
              <a:prstDash val="solid"/>
              <a:round/>
              <a:headEnd/>
              <a:tailEnd/>
            </a:ln>
          </p:spPr>
          <p:txBody>
            <a:bodyPr/>
            <a:lstStyle/>
            <a:p>
              <a:endParaRPr lang="en-US" sz="1350"/>
            </a:p>
          </p:txBody>
        </p:sp>
        <p:sp>
          <p:nvSpPr>
            <p:cNvPr id="287" name="Freeform 1620"/>
            <p:cNvSpPr>
              <a:spLocks/>
            </p:cNvSpPr>
            <p:nvPr/>
          </p:nvSpPr>
          <p:spPr bwMode="auto">
            <a:xfrm>
              <a:off x="376238" y="3375025"/>
              <a:ext cx="6350" cy="4763"/>
            </a:xfrm>
            <a:custGeom>
              <a:avLst/>
              <a:gdLst>
                <a:gd name="T0" fmla="*/ 1058 w 12"/>
                <a:gd name="T1" fmla="*/ 0 h 10"/>
                <a:gd name="T2" fmla="*/ 3704 w 12"/>
                <a:gd name="T3" fmla="*/ 1429 h 10"/>
                <a:gd name="T4" fmla="*/ 5821 w 12"/>
                <a:gd name="T5" fmla="*/ 1429 h 10"/>
                <a:gd name="T6" fmla="*/ 6350 w 12"/>
                <a:gd name="T7" fmla="*/ 2858 h 10"/>
                <a:gd name="T8" fmla="*/ 2646 w 12"/>
                <a:gd name="T9" fmla="*/ 4763 h 10"/>
                <a:gd name="T10" fmla="*/ 0 w 12"/>
                <a:gd name="T11" fmla="*/ 4763 h 10"/>
                <a:gd name="T12" fmla="*/ 0 w 12"/>
                <a:gd name="T13" fmla="*/ 1905 h 10"/>
                <a:gd name="T14" fmla="*/ 1058 w 12"/>
                <a:gd name="T15" fmla="*/ 0 h 10"/>
                <a:gd name="T16" fmla="*/ 0 w 12"/>
                <a:gd name="T17" fmla="*/ 1905 h 10"/>
                <a:gd name="T18" fmla="*/ 1058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
                  <a:moveTo>
                    <a:pt x="2" y="0"/>
                  </a:moveTo>
                  <a:lnTo>
                    <a:pt x="7" y="3"/>
                  </a:lnTo>
                  <a:lnTo>
                    <a:pt x="11" y="3"/>
                  </a:lnTo>
                  <a:lnTo>
                    <a:pt x="12" y="6"/>
                  </a:lnTo>
                  <a:lnTo>
                    <a:pt x="5" y="10"/>
                  </a:lnTo>
                  <a:lnTo>
                    <a:pt x="0" y="10"/>
                  </a:lnTo>
                  <a:lnTo>
                    <a:pt x="0" y="4"/>
                  </a:lnTo>
                  <a:lnTo>
                    <a:pt x="2" y="0"/>
                  </a:lnTo>
                  <a:lnTo>
                    <a:pt x="0" y="4"/>
                  </a:lnTo>
                  <a:lnTo>
                    <a:pt x="2" y="0"/>
                  </a:lnTo>
                  <a:close/>
                </a:path>
              </a:pathLst>
            </a:custGeom>
            <a:grpFill/>
            <a:ln w="12700">
              <a:solidFill>
                <a:schemeClr val="bg1"/>
              </a:solidFill>
              <a:prstDash val="solid"/>
              <a:round/>
              <a:headEnd/>
              <a:tailEnd/>
            </a:ln>
          </p:spPr>
          <p:txBody>
            <a:bodyPr/>
            <a:lstStyle/>
            <a:p>
              <a:endParaRPr lang="en-US" sz="1350"/>
            </a:p>
          </p:txBody>
        </p:sp>
        <p:sp>
          <p:nvSpPr>
            <p:cNvPr id="288" name="Freeform 1622"/>
            <p:cNvSpPr>
              <a:spLocks/>
            </p:cNvSpPr>
            <p:nvPr/>
          </p:nvSpPr>
          <p:spPr bwMode="auto">
            <a:xfrm>
              <a:off x="455613" y="3330575"/>
              <a:ext cx="30162" cy="30163"/>
            </a:xfrm>
            <a:custGeom>
              <a:avLst/>
              <a:gdLst>
                <a:gd name="T0" fmla="*/ 0 w 57"/>
                <a:gd name="T1" fmla="*/ 29643 h 58"/>
                <a:gd name="T2" fmla="*/ 529 w 57"/>
                <a:gd name="T3" fmla="*/ 27043 h 58"/>
                <a:gd name="T4" fmla="*/ 3704 w 57"/>
                <a:gd name="T5" fmla="*/ 23922 h 58"/>
                <a:gd name="T6" fmla="*/ 10054 w 57"/>
                <a:gd name="T7" fmla="*/ 10401 h 58"/>
                <a:gd name="T8" fmla="*/ 12700 w 57"/>
                <a:gd name="T9" fmla="*/ 9361 h 58"/>
                <a:gd name="T10" fmla="*/ 17991 w 57"/>
                <a:gd name="T11" fmla="*/ 8321 h 58"/>
                <a:gd name="T12" fmla="*/ 19050 w 57"/>
                <a:gd name="T13" fmla="*/ 3120 h 58"/>
                <a:gd name="T14" fmla="*/ 27516 w 57"/>
                <a:gd name="T15" fmla="*/ 0 h 58"/>
                <a:gd name="T16" fmla="*/ 29633 w 57"/>
                <a:gd name="T17" fmla="*/ 1040 h 58"/>
                <a:gd name="T18" fmla="*/ 30162 w 57"/>
                <a:gd name="T19" fmla="*/ 4160 h 58"/>
                <a:gd name="T20" fmla="*/ 29633 w 57"/>
                <a:gd name="T21" fmla="*/ 7281 h 58"/>
                <a:gd name="T22" fmla="*/ 21695 w 57"/>
                <a:gd name="T23" fmla="*/ 10921 h 58"/>
                <a:gd name="T24" fmla="*/ 5821 w 57"/>
                <a:gd name="T25" fmla="*/ 27563 h 58"/>
                <a:gd name="T26" fmla="*/ 3704 w 57"/>
                <a:gd name="T27" fmla="*/ 28083 h 58"/>
                <a:gd name="T28" fmla="*/ 1058 w 57"/>
                <a:gd name="T29" fmla="*/ 30163 h 58"/>
                <a:gd name="T30" fmla="*/ 0 w 57"/>
                <a:gd name="T31" fmla="*/ 29643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grpFill/>
            <a:ln w="12700">
              <a:solidFill>
                <a:schemeClr val="bg1"/>
              </a:solidFill>
              <a:prstDash val="solid"/>
              <a:round/>
              <a:headEnd/>
              <a:tailEnd/>
            </a:ln>
          </p:spPr>
          <p:txBody>
            <a:bodyPr/>
            <a:lstStyle/>
            <a:p>
              <a:endParaRPr lang="en-US" sz="1350"/>
            </a:p>
          </p:txBody>
        </p:sp>
        <p:sp>
          <p:nvSpPr>
            <p:cNvPr id="289" name="Freeform 1624"/>
            <p:cNvSpPr>
              <a:spLocks/>
            </p:cNvSpPr>
            <p:nvPr/>
          </p:nvSpPr>
          <p:spPr bwMode="auto">
            <a:xfrm>
              <a:off x="490538" y="3313113"/>
              <a:ext cx="33337" cy="26987"/>
            </a:xfrm>
            <a:custGeom>
              <a:avLst/>
              <a:gdLst>
                <a:gd name="T0" fmla="*/ 2084 w 64"/>
                <a:gd name="T1" fmla="*/ 26987 h 53"/>
                <a:gd name="T2" fmla="*/ 0 w 64"/>
                <a:gd name="T3" fmla="*/ 24950 h 53"/>
                <a:gd name="T4" fmla="*/ 521 w 64"/>
                <a:gd name="T5" fmla="*/ 24441 h 53"/>
                <a:gd name="T6" fmla="*/ 10418 w 64"/>
                <a:gd name="T7" fmla="*/ 21895 h 53"/>
                <a:gd name="T8" fmla="*/ 13543 w 64"/>
                <a:gd name="T9" fmla="*/ 19349 h 53"/>
                <a:gd name="T10" fmla="*/ 14064 w 64"/>
                <a:gd name="T11" fmla="*/ 15276 h 53"/>
                <a:gd name="T12" fmla="*/ 16669 w 64"/>
                <a:gd name="T13" fmla="*/ 11202 h 53"/>
                <a:gd name="T14" fmla="*/ 19273 w 64"/>
                <a:gd name="T15" fmla="*/ 13239 h 53"/>
                <a:gd name="T16" fmla="*/ 21357 w 64"/>
                <a:gd name="T17" fmla="*/ 11202 h 53"/>
                <a:gd name="T18" fmla="*/ 20315 w 64"/>
                <a:gd name="T19" fmla="*/ 9165 h 53"/>
                <a:gd name="T20" fmla="*/ 17189 w 64"/>
                <a:gd name="T21" fmla="*/ 9165 h 53"/>
                <a:gd name="T22" fmla="*/ 15106 w 64"/>
                <a:gd name="T23" fmla="*/ 5601 h 53"/>
                <a:gd name="T24" fmla="*/ 15627 w 64"/>
                <a:gd name="T25" fmla="*/ 3055 h 53"/>
                <a:gd name="T26" fmla="*/ 18752 w 64"/>
                <a:gd name="T27" fmla="*/ 1528 h 53"/>
                <a:gd name="T28" fmla="*/ 21877 w 64"/>
                <a:gd name="T29" fmla="*/ 1018 h 53"/>
                <a:gd name="T30" fmla="*/ 25003 w 64"/>
                <a:gd name="T31" fmla="*/ 2546 h 53"/>
                <a:gd name="T32" fmla="*/ 26045 w 64"/>
                <a:gd name="T33" fmla="*/ 5601 h 53"/>
                <a:gd name="T34" fmla="*/ 30212 w 64"/>
                <a:gd name="T35" fmla="*/ 0 h 53"/>
                <a:gd name="T36" fmla="*/ 31774 w 64"/>
                <a:gd name="T37" fmla="*/ 509 h 53"/>
                <a:gd name="T38" fmla="*/ 33337 w 64"/>
                <a:gd name="T39" fmla="*/ 2546 h 53"/>
                <a:gd name="T40" fmla="*/ 32295 w 64"/>
                <a:gd name="T41" fmla="*/ 5601 h 53"/>
                <a:gd name="T42" fmla="*/ 28649 w 64"/>
                <a:gd name="T43" fmla="*/ 8656 h 53"/>
                <a:gd name="T44" fmla="*/ 28128 w 64"/>
                <a:gd name="T45" fmla="*/ 11202 h 53"/>
                <a:gd name="T46" fmla="*/ 30212 w 64"/>
                <a:gd name="T47" fmla="*/ 9675 h 53"/>
                <a:gd name="T48" fmla="*/ 30733 w 64"/>
                <a:gd name="T49" fmla="*/ 12730 h 53"/>
                <a:gd name="T50" fmla="*/ 28649 w 64"/>
                <a:gd name="T51" fmla="*/ 15276 h 53"/>
                <a:gd name="T52" fmla="*/ 23440 w 64"/>
                <a:gd name="T53" fmla="*/ 17822 h 53"/>
                <a:gd name="T54" fmla="*/ 21877 w 64"/>
                <a:gd name="T55" fmla="*/ 20368 h 53"/>
                <a:gd name="T56" fmla="*/ 18231 w 64"/>
                <a:gd name="T57" fmla="*/ 20877 h 53"/>
                <a:gd name="T58" fmla="*/ 11460 w 64"/>
                <a:gd name="T59" fmla="*/ 25969 h 53"/>
                <a:gd name="T60" fmla="*/ 2084 w 64"/>
                <a:gd name="T61" fmla="*/ 26987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grpFill/>
            <a:ln w="12700">
              <a:solidFill>
                <a:schemeClr val="bg1"/>
              </a:solidFill>
              <a:prstDash val="solid"/>
              <a:round/>
              <a:headEnd/>
              <a:tailEnd/>
            </a:ln>
          </p:spPr>
          <p:txBody>
            <a:bodyPr/>
            <a:lstStyle/>
            <a:p>
              <a:endParaRPr lang="en-US" sz="1350"/>
            </a:p>
          </p:txBody>
        </p:sp>
        <p:sp>
          <p:nvSpPr>
            <p:cNvPr id="290" name="Freeform 1627"/>
            <p:cNvSpPr>
              <a:spLocks/>
            </p:cNvSpPr>
            <p:nvPr/>
          </p:nvSpPr>
          <p:spPr bwMode="auto">
            <a:xfrm>
              <a:off x="530225" y="3302000"/>
              <a:ext cx="6350" cy="7938"/>
            </a:xfrm>
            <a:custGeom>
              <a:avLst/>
              <a:gdLst>
                <a:gd name="T0" fmla="*/ 1984 w 16"/>
                <a:gd name="T1" fmla="*/ 0 h 16"/>
                <a:gd name="T2" fmla="*/ 2778 w 16"/>
                <a:gd name="T3" fmla="*/ 1488 h 16"/>
                <a:gd name="T4" fmla="*/ 5159 w 16"/>
                <a:gd name="T5" fmla="*/ 1985 h 16"/>
                <a:gd name="T6" fmla="*/ 6350 w 16"/>
                <a:gd name="T7" fmla="*/ 5457 h 16"/>
                <a:gd name="T8" fmla="*/ 4366 w 16"/>
                <a:gd name="T9" fmla="*/ 7938 h 16"/>
                <a:gd name="T10" fmla="*/ 397 w 16"/>
                <a:gd name="T11" fmla="*/ 7442 h 16"/>
                <a:gd name="T12" fmla="*/ 0 w 16"/>
                <a:gd name="T13" fmla="*/ 4465 h 16"/>
                <a:gd name="T14" fmla="*/ 397 w 16"/>
                <a:gd name="T15" fmla="*/ 1488 h 16"/>
                <a:gd name="T16" fmla="*/ 1984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grpFill/>
            <a:ln w="12700">
              <a:solidFill>
                <a:schemeClr val="bg1"/>
              </a:solidFill>
              <a:prstDash val="solid"/>
              <a:round/>
              <a:headEnd/>
              <a:tailEnd/>
            </a:ln>
          </p:spPr>
          <p:txBody>
            <a:bodyPr/>
            <a:lstStyle/>
            <a:p>
              <a:endParaRPr lang="en-US" sz="1350"/>
            </a:p>
          </p:txBody>
        </p:sp>
        <p:sp>
          <p:nvSpPr>
            <p:cNvPr id="291" name="Freeform 1628"/>
            <p:cNvSpPr>
              <a:spLocks/>
            </p:cNvSpPr>
            <p:nvPr/>
          </p:nvSpPr>
          <p:spPr bwMode="auto">
            <a:xfrm>
              <a:off x="557213" y="3268663"/>
              <a:ext cx="41275" cy="28575"/>
            </a:xfrm>
            <a:custGeom>
              <a:avLst/>
              <a:gdLst>
                <a:gd name="T0" fmla="*/ 0 w 79"/>
                <a:gd name="T1" fmla="*/ 18047 h 57"/>
                <a:gd name="T2" fmla="*/ 7837 w 79"/>
                <a:gd name="T3" fmla="*/ 10528 h 57"/>
                <a:gd name="T4" fmla="*/ 10449 w 79"/>
                <a:gd name="T5" fmla="*/ 5013 h 57"/>
                <a:gd name="T6" fmla="*/ 16719 w 79"/>
                <a:gd name="T7" fmla="*/ 5514 h 57"/>
                <a:gd name="T8" fmla="*/ 20899 w 79"/>
                <a:gd name="T9" fmla="*/ 4512 h 57"/>
                <a:gd name="T10" fmla="*/ 28736 w 79"/>
                <a:gd name="T11" fmla="*/ 0 h 57"/>
                <a:gd name="T12" fmla="*/ 31871 w 79"/>
                <a:gd name="T13" fmla="*/ 1003 h 57"/>
                <a:gd name="T14" fmla="*/ 33960 w 79"/>
                <a:gd name="T15" fmla="*/ 9024 h 57"/>
                <a:gd name="T16" fmla="*/ 38140 w 79"/>
                <a:gd name="T17" fmla="*/ 12032 h 57"/>
                <a:gd name="T18" fmla="*/ 39708 w 79"/>
                <a:gd name="T19" fmla="*/ 12032 h 57"/>
                <a:gd name="T20" fmla="*/ 40753 w 79"/>
                <a:gd name="T21" fmla="*/ 12533 h 57"/>
                <a:gd name="T22" fmla="*/ 41275 w 79"/>
                <a:gd name="T23" fmla="*/ 14538 h 57"/>
                <a:gd name="T24" fmla="*/ 40753 w 79"/>
                <a:gd name="T25" fmla="*/ 15039 h 57"/>
                <a:gd name="T26" fmla="*/ 37095 w 79"/>
                <a:gd name="T27" fmla="*/ 14037 h 57"/>
                <a:gd name="T28" fmla="*/ 33960 w 79"/>
                <a:gd name="T29" fmla="*/ 16543 h 57"/>
                <a:gd name="T30" fmla="*/ 28736 w 79"/>
                <a:gd name="T31" fmla="*/ 17546 h 57"/>
                <a:gd name="T32" fmla="*/ 18809 w 79"/>
                <a:gd name="T33" fmla="*/ 17546 h 57"/>
                <a:gd name="T34" fmla="*/ 7837 w 79"/>
                <a:gd name="T35" fmla="*/ 28575 h 57"/>
                <a:gd name="T36" fmla="*/ 2612 w 79"/>
                <a:gd name="T37" fmla="*/ 24564 h 57"/>
                <a:gd name="T38" fmla="*/ 0 w 79"/>
                <a:gd name="T39" fmla="*/ 180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grpFill/>
            <a:ln w="12700">
              <a:solidFill>
                <a:schemeClr val="bg1"/>
              </a:solidFill>
              <a:prstDash val="solid"/>
              <a:round/>
              <a:headEnd/>
              <a:tailEnd/>
            </a:ln>
          </p:spPr>
          <p:txBody>
            <a:bodyPr/>
            <a:lstStyle/>
            <a:p>
              <a:endParaRPr lang="en-US" sz="1350"/>
            </a:p>
          </p:txBody>
        </p:sp>
        <p:sp>
          <p:nvSpPr>
            <p:cNvPr id="292" name="Freeform 1630"/>
            <p:cNvSpPr>
              <a:spLocks/>
            </p:cNvSpPr>
            <p:nvPr/>
          </p:nvSpPr>
          <p:spPr bwMode="auto">
            <a:xfrm>
              <a:off x="608013" y="3290888"/>
              <a:ext cx="3175" cy="4762"/>
            </a:xfrm>
            <a:custGeom>
              <a:avLst/>
              <a:gdLst>
                <a:gd name="T0" fmla="*/ 0 w 9"/>
                <a:gd name="T1" fmla="*/ 680 h 7"/>
                <a:gd name="T2" fmla="*/ 1764 w 9"/>
                <a:gd name="T3" fmla="*/ 0 h 7"/>
                <a:gd name="T4" fmla="*/ 2822 w 9"/>
                <a:gd name="T5" fmla="*/ 680 h 7"/>
                <a:gd name="T6" fmla="*/ 3175 w 9"/>
                <a:gd name="T7" fmla="*/ 3401 h 7"/>
                <a:gd name="T8" fmla="*/ 3175 w 9"/>
                <a:gd name="T9" fmla="*/ 4082 h 7"/>
                <a:gd name="T10" fmla="*/ 1058 w 9"/>
                <a:gd name="T11" fmla="*/ 4762 h 7"/>
                <a:gd name="T12" fmla="*/ 0 w 9"/>
                <a:gd name="T13" fmla="*/ 68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1"/>
                  </a:moveTo>
                  <a:lnTo>
                    <a:pt x="5" y="0"/>
                  </a:lnTo>
                  <a:lnTo>
                    <a:pt x="8" y="1"/>
                  </a:lnTo>
                  <a:lnTo>
                    <a:pt x="9" y="5"/>
                  </a:lnTo>
                  <a:lnTo>
                    <a:pt x="9" y="6"/>
                  </a:lnTo>
                  <a:lnTo>
                    <a:pt x="3" y="7"/>
                  </a:lnTo>
                  <a:lnTo>
                    <a:pt x="0" y="1"/>
                  </a:lnTo>
                  <a:close/>
                </a:path>
              </a:pathLst>
            </a:custGeom>
            <a:grpFill/>
            <a:ln w="12700">
              <a:solidFill>
                <a:schemeClr val="bg1"/>
              </a:solidFill>
              <a:prstDash val="solid"/>
              <a:round/>
              <a:headEnd/>
              <a:tailEnd/>
            </a:ln>
          </p:spPr>
          <p:txBody>
            <a:bodyPr/>
            <a:lstStyle/>
            <a:p>
              <a:endParaRPr lang="en-US" sz="1350"/>
            </a:p>
          </p:txBody>
        </p:sp>
        <p:sp>
          <p:nvSpPr>
            <p:cNvPr id="293" name="Freeform 1632"/>
            <p:cNvSpPr>
              <a:spLocks/>
            </p:cNvSpPr>
            <p:nvPr/>
          </p:nvSpPr>
          <p:spPr bwMode="auto">
            <a:xfrm>
              <a:off x="654050" y="3254375"/>
              <a:ext cx="7938" cy="9525"/>
            </a:xfrm>
            <a:custGeom>
              <a:avLst/>
              <a:gdLst>
                <a:gd name="T0" fmla="*/ 4274 w 13"/>
                <a:gd name="T1" fmla="*/ 3008 h 19"/>
                <a:gd name="T2" fmla="*/ 2442 w 13"/>
                <a:gd name="T3" fmla="*/ 501 h 19"/>
                <a:gd name="T4" fmla="*/ 3053 w 13"/>
                <a:gd name="T5" fmla="*/ 3008 h 19"/>
                <a:gd name="T6" fmla="*/ 4274 w 13"/>
                <a:gd name="T7" fmla="*/ 3008 h 19"/>
                <a:gd name="T8" fmla="*/ 4885 w 13"/>
                <a:gd name="T9" fmla="*/ 1504 h 19"/>
                <a:gd name="T10" fmla="*/ 6106 w 13"/>
                <a:gd name="T11" fmla="*/ 0 h 19"/>
                <a:gd name="T12" fmla="*/ 6717 w 13"/>
                <a:gd name="T13" fmla="*/ 2005 h 19"/>
                <a:gd name="T14" fmla="*/ 6717 w 13"/>
                <a:gd name="T15" fmla="*/ 5514 h 19"/>
                <a:gd name="T16" fmla="*/ 7938 w 13"/>
                <a:gd name="T17" fmla="*/ 7018 h 19"/>
                <a:gd name="T18" fmla="*/ 7327 w 13"/>
                <a:gd name="T19" fmla="*/ 9525 h 19"/>
                <a:gd name="T20" fmla="*/ 4274 w 13"/>
                <a:gd name="T21" fmla="*/ 8021 h 19"/>
                <a:gd name="T22" fmla="*/ 611 w 13"/>
                <a:gd name="T23" fmla="*/ 9525 h 19"/>
                <a:gd name="T24" fmla="*/ 0 w 13"/>
                <a:gd name="T25" fmla="*/ 1504 h 19"/>
                <a:gd name="T26" fmla="*/ 611 w 13"/>
                <a:gd name="T27" fmla="*/ 501 h 19"/>
                <a:gd name="T28" fmla="*/ 1832 w 13"/>
                <a:gd name="T29" fmla="*/ 3008 h 19"/>
                <a:gd name="T30" fmla="*/ 3053 w 13"/>
                <a:gd name="T31" fmla="*/ 4011 h 19"/>
                <a:gd name="T32" fmla="*/ 4274 w 13"/>
                <a:gd name="T33" fmla="*/ 300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9">
                  <a:moveTo>
                    <a:pt x="7" y="6"/>
                  </a:moveTo>
                  <a:lnTo>
                    <a:pt x="4" y="1"/>
                  </a:lnTo>
                  <a:lnTo>
                    <a:pt x="5" y="6"/>
                  </a:lnTo>
                  <a:lnTo>
                    <a:pt x="7" y="6"/>
                  </a:lnTo>
                  <a:lnTo>
                    <a:pt x="8" y="3"/>
                  </a:lnTo>
                  <a:lnTo>
                    <a:pt x="10" y="0"/>
                  </a:lnTo>
                  <a:lnTo>
                    <a:pt x="11" y="4"/>
                  </a:lnTo>
                  <a:lnTo>
                    <a:pt x="11" y="11"/>
                  </a:lnTo>
                  <a:lnTo>
                    <a:pt x="13" y="14"/>
                  </a:lnTo>
                  <a:lnTo>
                    <a:pt x="12" y="19"/>
                  </a:lnTo>
                  <a:lnTo>
                    <a:pt x="7" y="16"/>
                  </a:lnTo>
                  <a:lnTo>
                    <a:pt x="1" y="19"/>
                  </a:lnTo>
                  <a:lnTo>
                    <a:pt x="0" y="3"/>
                  </a:lnTo>
                  <a:lnTo>
                    <a:pt x="1" y="1"/>
                  </a:lnTo>
                  <a:lnTo>
                    <a:pt x="3" y="6"/>
                  </a:lnTo>
                  <a:lnTo>
                    <a:pt x="5" y="8"/>
                  </a:lnTo>
                  <a:lnTo>
                    <a:pt x="7" y="6"/>
                  </a:lnTo>
                  <a:close/>
                </a:path>
              </a:pathLst>
            </a:custGeom>
            <a:grpFill/>
            <a:ln w="12700">
              <a:solidFill>
                <a:schemeClr val="bg1"/>
              </a:solidFill>
              <a:prstDash val="solid"/>
              <a:round/>
              <a:headEnd/>
              <a:tailEnd/>
            </a:ln>
          </p:spPr>
          <p:txBody>
            <a:bodyPr/>
            <a:lstStyle/>
            <a:p>
              <a:endParaRPr lang="en-US" sz="1350"/>
            </a:p>
          </p:txBody>
        </p:sp>
        <p:sp>
          <p:nvSpPr>
            <p:cNvPr id="294" name="Freeform 1635"/>
            <p:cNvSpPr>
              <a:spLocks/>
            </p:cNvSpPr>
            <p:nvPr/>
          </p:nvSpPr>
          <p:spPr bwMode="auto">
            <a:xfrm>
              <a:off x="708025" y="3216275"/>
              <a:ext cx="4763" cy="14288"/>
            </a:xfrm>
            <a:custGeom>
              <a:avLst/>
              <a:gdLst>
                <a:gd name="T0" fmla="*/ 953 w 10"/>
                <a:gd name="T1" fmla="*/ 0 h 26"/>
                <a:gd name="T2" fmla="*/ 0 w 10"/>
                <a:gd name="T3" fmla="*/ 1649 h 26"/>
                <a:gd name="T4" fmla="*/ 476 w 10"/>
                <a:gd name="T5" fmla="*/ 550 h 26"/>
                <a:gd name="T6" fmla="*/ 2858 w 10"/>
                <a:gd name="T7" fmla="*/ 550 h 26"/>
                <a:gd name="T8" fmla="*/ 4763 w 10"/>
                <a:gd name="T9" fmla="*/ 2198 h 26"/>
                <a:gd name="T10" fmla="*/ 3810 w 10"/>
                <a:gd name="T11" fmla="*/ 3847 h 26"/>
                <a:gd name="T12" fmla="*/ 4763 w 10"/>
                <a:gd name="T13" fmla="*/ 4946 h 26"/>
                <a:gd name="T14" fmla="*/ 1905 w 10"/>
                <a:gd name="T15" fmla="*/ 14288 h 26"/>
                <a:gd name="T16" fmla="*/ 1429 w 10"/>
                <a:gd name="T17" fmla="*/ 12090 h 26"/>
                <a:gd name="T18" fmla="*/ 1429 w 10"/>
                <a:gd name="T19" fmla="*/ 3297 h 26"/>
                <a:gd name="T20" fmla="*/ 953 w 10"/>
                <a:gd name="T21" fmla="*/ 2198 h 26"/>
                <a:gd name="T22" fmla="*/ 953 w 1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26">
                  <a:moveTo>
                    <a:pt x="2" y="0"/>
                  </a:moveTo>
                  <a:lnTo>
                    <a:pt x="0" y="3"/>
                  </a:lnTo>
                  <a:lnTo>
                    <a:pt x="1" y="1"/>
                  </a:lnTo>
                  <a:lnTo>
                    <a:pt x="6" y="1"/>
                  </a:lnTo>
                  <a:lnTo>
                    <a:pt x="10" y="4"/>
                  </a:lnTo>
                  <a:lnTo>
                    <a:pt x="8" y="7"/>
                  </a:lnTo>
                  <a:lnTo>
                    <a:pt x="10" y="9"/>
                  </a:lnTo>
                  <a:lnTo>
                    <a:pt x="4" y="26"/>
                  </a:lnTo>
                  <a:lnTo>
                    <a:pt x="3" y="22"/>
                  </a:lnTo>
                  <a:lnTo>
                    <a:pt x="3" y="6"/>
                  </a:lnTo>
                  <a:lnTo>
                    <a:pt x="2" y="4"/>
                  </a:lnTo>
                  <a:lnTo>
                    <a:pt x="2" y="0"/>
                  </a:lnTo>
                  <a:close/>
                </a:path>
              </a:pathLst>
            </a:custGeom>
            <a:grpFill/>
            <a:ln w="12700">
              <a:solidFill>
                <a:schemeClr val="bg1"/>
              </a:solidFill>
              <a:prstDash val="solid"/>
              <a:round/>
              <a:headEnd/>
              <a:tailEnd/>
            </a:ln>
          </p:spPr>
          <p:txBody>
            <a:bodyPr/>
            <a:lstStyle/>
            <a:p>
              <a:endParaRPr lang="en-US" sz="1350"/>
            </a:p>
          </p:txBody>
        </p:sp>
        <p:sp>
          <p:nvSpPr>
            <p:cNvPr id="295" name="Freeform 1636"/>
            <p:cNvSpPr>
              <a:spLocks/>
            </p:cNvSpPr>
            <p:nvPr/>
          </p:nvSpPr>
          <p:spPr bwMode="auto">
            <a:xfrm>
              <a:off x="798513" y="3205163"/>
              <a:ext cx="3175" cy="7937"/>
            </a:xfrm>
            <a:custGeom>
              <a:avLst/>
              <a:gdLst>
                <a:gd name="T0" fmla="*/ 397 w 8"/>
                <a:gd name="T1" fmla="*/ 1984 h 16"/>
                <a:gd name="T2" fmla="*/ 2778 w 8"/>
                <a:gd name="T3" fmla="*/ 0 h 16"/>
                <a:gd name="T4" fmla="*/ 3175 w 8"/>
                <a:gd name="T5" fmla="*/ 992 h 16"/>
                <a:gd name="T6" fmla="*/ 3175 w 8"/>
                <a:gd name="T7" fmla="*/ 3472 h 16"/>
                <a:gd name="T8" fmla="*/ 1191 w 8"/>
                <a:gd name="T9" fmla="*/ 7937 h 16"/>
                <a:gd name="T10" fmla="*/ 0 w 8"/>
                <a:gd name="T11" fmla="*/ 7441 h 16"/>
                <a:gd name="T12" fmla="*/ 397 w 8"/>
                <a:gd name="T13" fmla="*/ 198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6">
                  <a:moveTo>
                    <a:pt x="1" y="4"/>
                  </a:moveTo>
                  <a:lnTo>
                    <a:pt x="7" y="0"/>
                  </a:lnTo>
                  <a:lnTo>
                    <a:pt x="8" y="2"/>
                  </a:lnTo>
                  <a:lnTo>
                    <a:pt x="8" y="7"/>
                  </a:lnTo>
                  <a:lnTo>
                    <a:pt x="3" y="16"/>
                  </a:lnTo>
                  <a:lnTo>
                    <a:pt x="0" y="15"/>
                  </a:lnTo>
                  <a:lnTo>
                    <a:pt x="1" y="4"/>
                  </a:lnTo>
                  <a:close/>
                </a:path>
              </a:pathLst>
            </a:custGeom>
            <a:grpFill/>
            <a:ln w="12700">
              <a:solidFill>
                <a:schemeClr val="bg1"/>
              </a:solidFill>
              <a:prstDash val="solid"/>
              <a:round/>
              <a:headEnd/>
              <a:tailEnd/>
            </a:ln>
          </p:spPr>
          <p:txBody>
            <a:bodyPr/>
            <a:lstStyle/>
            <a:p>
              <a:endParaRPr lang="en-US" sz="1350"/>
            </a:p>
          </p:txBody>
        </p:sp>
        <p:sp>
          <p:nvSpPr>
            <p:cNvPr id="296" name="Freeform 1638"/>
            <p:cNvSpPr>
              <a:spLocks/>
            </p:cNvSpPr>
            <p:nvPr/>
          </p:nvSpPr>
          <p:spPr bwMode="auto">
            <a:xfrm>
              <a:off x="808038" y="3205163"/>
              <a:ext cx="4762" cy="3175"/>
            </a:xfrm>
            <a:custGeom>
              <a:avLst/>
              <a:gdLst>
                <a:gd name="T0" fmla="*/ 3572 w 8"/>
                <a:gd name="T1" fmla="*/ 3175 h 7"/>
                <a:gd name="T2" fmla="*/ 0 w 8"/>
                <a:gd name="T3" fmla="*/ 2721 h 7"/>
                <a:gd name="T4" fmla="*/ 0 w 8"/>
                <a:gd name="T5" fmla="*/ 1814 h 7"/>
                <a:gd name="T6" fmla="*/ 3572 w 8"/>
                <a:gd name="T7" fmla="*/ 0 h 7"/>
                <a:gd name="T8" fmla="*/ 4762 w 8"/>
                <a:gd name="T9" fmla="*/ 454 h 7"/>
                <a:gd name="T10" fmla="*/ 4762 w 8"/>
                <a:gd name="T11" fmla="*/ 2721 h 7"/>
                <a:gd name="T12" fmla="*/ 3572 w 8"/>
                <a:gd name="T13" fmla="*/ 317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6" y="7"/>
                  </a:moveTo>
                  <a:lnTo>
                    <a:pt x="0" y="6"/>
                  </a:lnTo>
                  <a:lnTo>
                    <a:pt x="0" y="4"/>
                  </a:lnTo>
                  <a:lnTo>
                    <a:pt x="6" y="0"/>
                  </a:lnTo>
                  <a:lnTo>
                    <a:pt x="8" y="1"/>
                  </a:lnTo>
                  <a:lnTo>
                    <a:pt x="8" y="6"/>
                  </a:lnTo>
                  <a:lnTo>
                    <a:pt x="6" y="7"/>
                  </a:lnTo>
                  <a:close/>
                </a:path>
              </a:pathLst>
            </a:custGeom>
            <a:grpFill/>
            <a:ln w="12700">
              <a:solidFill>
                <a:schemeClr val="bg1"/>
              </a:solidFill>
              <a:prstDash val="solid"/>
              <a:round/>
              <a:headEnd/>
              <a:tailEnd/>
            </a:ln>
          </p:spPr>
          <p:txBody>
            <a:bodyPr/>
            <a:lstStyle/>
            <a:p>
              <a:endParaRPr lang="en-US" sz="1350"/>
            </a:p>
          </p:txBody>
        </p:sp>
        <p:sp>
          <p:nvSpPr>
            <p:cNvPr id="297" name="Freeform 1640"/>
            <p:cNvSpPr>
              <a:spLocks/>
            </p:cNvSpPr>
            <p:nvPr/>
          </p:nvSpPr>
          <p:spPr bwMode="auto">
            <a:xfrm>
              <a:off x="830263" y="3178175"/>
              <a:ext cx="9525" cy="7938"/>
            </a:xfrm>
            <a:custGeom>
              <a:avLst/>
              <a:gdLst>
                <a:gd name="T0" fmla="*/ 4970 w 23"/>
                <a:gd name="T1" fmla="*/ 4234 h 15"/>
                <a:gd name="T2" fmla="*/ 1657 w 23"/>
                <a:gd name="T3" fmla="*/ 7938 h 15"/>
                <a:gd name="T4" fmla="*/ 0 w 23"/>
                <a:gd name="T5" fmla="*/ 4763 h 15"/>
                <a:gd name="T6" fmla="*/ 1657 w 23"/>
                <a:gd name="T7" fmla="*/ 1588 h 15"/>
                <a:gd name="T8" fmla="*/ 3313 w 23"/>
                <a:gd name="T9" fmla="*/ 0 h 15"/>
                <a:gd name="T10" fmla="*/ 4970 w 23"/>
                <a:gd name="T11" fmla="*/ 529 h 15"/>
                <a:gd name="T12" fmla="*/ 9525 w 23"/>
                <a:gd name="T13" fmla="*/ 529 h 15"/>
                <a:gd name="T14" fmla="*/ 9525 w 23"/>
                <a:gd name="T15" fmla="*/ 1588 h 15"/>
                <a:gd name="T16" fmla="*/ 4970 w 23"/>
                <a:gd name="T17" fmla="*/ 423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5">
                  <a:moveTo>
                    <a:pt x="12" y="8"/>
                  </a:moveTo>
                  <a:lnTo>
                    <a:pt x="4" y="15"/>
                  </a:lnTo>
                  <a:lnTo>
                    <a:pt x="0" y="9"/>
                  </a:lnTo>
                  <a:lnTo>
                    <a:pt x="4" y="3"/>
                  </a:lnTo>
                  <a:lnTo>
                    <a:pt x="8" y="0"/>
                  </a:lnTo>
                  <a:lnTo>
                    <a:pt x="12" y="1"/>
                  </a:lnTo>
                  <a:lnTo>
                    <a:pt x="23" y="1"/>
                  </a:lnTo>
                  <a:lnTo>
                    <a:pt x="23" y="3"/>
                  </a:lnTo>
                  <a:lnTo>
                    <a:pt x="12" y="8"/>
                  </a:lnTo>
                  <a:close/>
                </a:path>
              </a:pathLst>
            </a:custGeom>
            <a:grpFill/>
            <a:ln w="12700">
              <a:solidFill>
                <a:schemeClr val="bg1"/>
              </a:solidFill>
              <a:prstDash val="solid"/>
              <a:round/>
              <a:headEnd/>
              <a:tailEnd/>
            </a:ln>
          </p:spPr>
          <p:txBody>
            <a:bodyPr/>
            <a:lstStyle/>
            <a:p>
              <a:endParaRPr lang="en-US" sz="1350"/>
            </a:p>
          </p:txBody>
        </p:sp>
        <p:sp>
          <p:nvSpPr>
            <p:cNvPr id="298" name="Freeform 1642"/>
            <p:cNvSpPr>
              <a:spLocks/>
            </p:cNvSpPr>
            <p:nvPr/>
          </p:nvSpPr>
          <p:spPr bwMode="auto">
            <a:xfrm>
              <a:off x="793750" y="3146425"/>
              <a:ext cx="63500" cy="50800"/>
            </a:xfrm>
            <a:custGeom>
              <a:avLst/>
              <a:gdLst>
                <a:gd name="T0" fmla="*/ 0 w 119"/>
                <a:gd name="T1" fmla="*/ 25662 h 97"/>
                <a:gd name="T2" fmla="*/ 3735 w 119"/>
                <a:gd name="T3" fmla="*/ 24091 h 97"/>
                <a:gd name="T4" fmla="*/ 9071 w 119"/>
                <a:gd name="T5" fmla="*/ 14664 h 97"/>
                <a:gd name="T6" fmla="*/ 12807 w 119"/>
                <a:gd name="T7" fmla="*/ 13093 h 97"/>
                <a:gd name="T8" fmla="*/ 17609 w 119"/>
                <a:gd name="T9" fmla="*/ 16759 h 97"/>
                <a:gd name="T10" fmla="*/ 21345 w 119"/>
                <a:gd name="T11" fmla="*/ 22520 h 97"/>
                <a:gd name="T12" fmla="*/ 25080 w 119"/>
                <a:gd name="T13" fmla="*/ 18854 h 97"/>
                <a:gd name="T14" fmla="*/ 25080 w 119"/>
                <a:gd name="T15" fmla="*/ 14664 h 97"/>
                <a:gd name="T16" fmla="*/ 21878 w 119"/>
                <a:gd name="T17" fmla="*/ 7332 h 97"/>
                <a:gd name="T18" fmla="*/ 22945 w 119"/>
                <a:gd name="T19" fmla="*/ 2619 h 97"/>
                <a:gd name="T20" fmla="*/ 28815 w 119"/>
                <a:gd name="T21" fmla="*/ 6285 h 97"/>
                <a:gd name="T22" fmla="*/ 30950 w 119"/>
                <a:gd name="T23" fmla="*/ 11522 h 97"/>
                <a:gd name="T24" fmla="*/ 34685 w 119"/>
                <a:gd name="T25" fmla="*/ 5761 h 97"/>
                <a:gd name="T26" fmla="*/ 41088 w 119"/>
                <a:gd name="T27" fmla="*/ 4713 h 97"/>
                <a:gd name="T28" fmla="*/ 38954 w 119"/>
                <a:gd name="T29" fmla="*/ 0 h 97"/>
                <a:gd name="T30" fmla="*/ 43756 w 119"/>
                <a:gd name="T31" fmla="*/ 524 h 97"/>
                <a:gd name="T32" fmla="*/ 46424 w 119"/>
                <a:gd name="T33" fmla="*/ 6808 h 97"/>
                <a:gd name="T34" fmla="*/ 51227 w 119"/>
                <a:gd name="T35" fmla="*/ 2619 h 97"/>
                <a:gd name="T36" fmla="*/ 56029 w 119"/>
                <a:gd name="T37" fmla="*/ 3666 h 97"/>
                <a:gd name="T38" fmla="*/ 54962 w 119"/>
                <a:gd name="T39" fmla="*/ 10474 h 97"/>
                <a:gd name="T40" fmla="*/ 55496 w 119"/>
                <a:gd name="T41" fmla="*/ 12569 h 97"/>
                <a:gd name="T42" fmla="*/ 63500 w 119"/>
                <a:gd name="T43" fmla="*/ 15188 h 97"/>
                <a:gd name="T44" fmla="*/ 56563 w 119"/>
                <a:gd name="T45" fmla="*/ 21472 h 97"/>
                <a:gd name="T46" fmla="*/ 45891 w 119"/>
                <a:gd name="T47" fmla="*/ 17806 h 97"/>
                <a:gd name="T48" fmla="*/ 51761 w 119"/>
                <a:gd name="T49" fmla="*/ 22520 h 97"/>
                <a:gd name="T50" fmla="*/ 53361 w 119"/>
                <a:gd name="T51" fmla="*/ 28804 h 97"/>
                <a:gd name="T52" fmla="*/ 49092 w 119"/>
                <a:gd name="T53" fmla="*/ 24091 h 97"/>
                <a:gd name="T54" fmla="*/ 45357 w 119"/>
                <a:gd name="T55" fmla="*/ 27233 h 97"/>
                <a:gd name="T56" fmla="*/ 42155 w 119"/>
                <a:gd name="T57" fmla="*/ 28280 h 97"/>
                <a:gd name="T58" fmla="*/ 41622 w 119"/>
                <a:gd name="T59" fmla="*/ 29852 h 97"/>
                <a:gd name="T60" fmla="*/ 32017 w 119"/>
                <a:gd name="T61" fmla="*/ 37184 h 97"/>
                <a:gd name="T62" fmla="*/ 28282 w 119"/>
                <a:gd name="T63" fmla="*/ 39278 h 97"/>
                <a:gd name="T64" fmla="*/ 29349 w 119"/>
                <a:gd name="T65" fmla="*/ 44515 h 97"/>
                <a:gd name="T66" fmla="*/ 18676 w 119"/>
                <a:gd name="T67" fmla="*/ 50800 h 97"/>
                <a:gd name="T68" fmla="*/ 22945 w 119"/>
                <a:gd name="T69" fmla="*/ 41897 h 97"/>
                <a:gd name="T70" fmla="*/ 19210 w 119"/>
                <a:gd name="T71" fmla="*/ 38231 h 97"/>
                <a:gd name="T72" fmla="*/ 17076 w 119"/>
                <a:gd name="T73" fmla="*/ 34565 h 97"/>
                <a:gd name="T74" fmla="*/ 12273 w 119"/>
                <a:gd name="T75" fmla="*/ 34565 h 97"/>
                <a:gd name="T76" fmla="*/ 16008 w 119"/>
                <a:gd name="T77" fmla="*/ 36136 h 97"/>
                <a:gd name="T78" fmla="*/ 13340 w 119"/>
                <a:gd name="T79" fmla="*/ 46087 h 97"/>
                <a:gd name="T80" fmla="*/ 6403 w 119"/>
                <a:gd name="T81" fmla="*/ 30375 h 97"/>
                <a:gd name="T82" fmla="*/ 1601 w 119"/>
                <a:gd name="T83" fmla="*/ 25662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9" h="97">
                  <a:moveTo>
                    <a:pt x="3" y="49"/>
                  </a:moveTo>
                  <a:lnTo>
                    <a:pt x="0" y="49"/>
                  </a:lnTo>
                  <a:lnTo>
                    <a:pt x="0" y="47"/>
                  </a:lnTo>
                  <a:lnTo>
                    <a:pt x="7" y="46"/>
                  </a:lnTo>
                  <a:lnTo>
                    <a:pt x="8" y="39"/>
                  </a:lnTo>
                  <a:lnTo>
                    <a:pt x="17" y="28"/>
                  </a:lnTo>
                  <a:lnTo>
                    <a:pt x="20" y="28"/>
                  </a:lnTo>
                  <a:lnTo>
                    <a:pt x="24" y="25"/>
                  </a:lnTo>
                  <a:lnTo>
                    <a:pt x="37" y="25"/>
                  </a:lnTo>
                  <a:lnTo>
                    <a:pt x="33" y="32"/>
                  </a:lnTo>
                  <a:lnTo>
                    <a:pt x="36" y="33"/>
                  </a:lnTo>
                  <a:lnTo>
                    <a:pt x="40" y="43"/>
                  </a:lnTo>
                  <a:lnTo>
                    <a:pt x="46" y="45"/>
                  </a:lnTo>
                  <a:lnTo>
                    <a:pt x="47" y="36"/>
                  </a:lnTo>
                  <a:lnTo>
                    <a:pt x="49" y="33"/>
                  </a:lnTo>
                  <a:lnTo>
                    <a:pt x="47" y="28"/>
                  </a:lnTo>
                  <a:lnTo>
                    <a:pt x="51" y="27"/>
                  </a:lnTo>
                  <a:lnTo>
                    <a:pt x="41" y="14"/>
                  </a:lnTo>
                  <a:lnTo>
                    <a:pt x="40" y="8"/>
                  </a:lnTo>
                  <a:lnTo>
                    <a:pt x="43" y="5"/>
                  </a:lnTo>
                  <a:lnTo>
                    <a:pt x="50" y="4"/>
                  </a:lnTo>
                  <a:lnTo>
                    <a:pt x="54" y="12"/>
                  </a:lnTo>
                  <a:lnTo>
                    <a:pt x="55" y="21"/>
                  </a:lnTo>
                  <a:lnTo>
                    <a:pt x="58" y="22"/>
                  </a:lnTo>
                  <a:lnTo>
                    <a:pt x="61" y="14"/>
                  </a:lnTo>
                  <a:lnTo>
                    <a:pt x="65" y="11"/>
                  </a:lnTo>
                  <a:lnTo>
                    <a:pt x="73" y="12"/>
                  </a:lnTo>
                  <a:lnTo>
                    <a:pt x="77" y="9"/>
                  </a:lnTo>
                  <a:lnTo>
                    <a:pt x="78" y="5"/>
                  </a:lnTo>
                  <a:lnTo>
                    <a:pt x="73" y="0"/>
                  </a:lnTo>
                  <a:lnTo>
                    <a:pt x="79" y="3"/>
                  </a:lnTo>
                  <a:lnTo>
                    <a:pt x="82" y="1"/>
                  </a:lnTo>
                  <a:lnTo>
                    <a:pt x="87" y="3"/>
                  </a:lnTo>
                  <a:lnTo>
                    <a:pt x="87" y="13"/>
                  </a:lnTo>
                  <a:lnTo>
                    <a:pt x="90" y="16"/>
                  </a:lnTo>
                  <a:lnTo>
                    <a:pt x="96" y="5"/>
                  </a:lnTo>
                  <a:lnTo>
                    <a:pt x="103" y="3"/>
                  </a:lnTo>
                  <a:lnTo>
                    <a:pt x="105" y="7"/>
                  </a:lnTo>
                  <a:lnTo>
                    <a:pt x="104" y="17"/>
                  </a:lnTo>
                  <a:lnTo>
                    <a:pt x="103" y="20"/>
                  </a:lnTo>
                  <a:lnTo>
                    <a:pt x="103" y="24"/>
                  </a:lnTo>
                  <a:lnTo>
                    <a:pt x="104" y="24"/>
                  </a:lnTo>
                  <a:lnTo>
                    <a:pt x="105" y="29"/>
                  </a:lnTo>
                  <a:lnTo>
                    <a:pt x="119" y="29"/>
                  </a:lnTo>
                  <a:lnTo>
                    <a:pt x="113" y="41"/>
                  </a:lnTo>
                  <a:lnTo>
                    <a:pt x="106" y="41"/>
                  </a:lnTo>
                  <a:lnTo>
                    <a:pt x="91" y="33"/>
                  </a:lnTo>
                  <a:lnTo>
                    <a:pt x="86" y="34"/>
                  </a:lnTo>
                  <a:lnTo>
                    <a:pt x="84" y="41"/>
                  </a:lnTo>
                  <a:lnTo>
                    <a:pt x="97" y="43"/>
                  </a:lnTo>
                  <a:lnTo>
                    <a:pt x="100" y="47"/>
                  </a:lnTo>
                  <a:lnTo>
                    <a:pt x="100" y="55"/>
                  </a:lnTo>
                  <a:lnTo>
                    <a:pt x="92" y="53"/>
                  </a:lnTo>
                  <a:lnTo>
                    <a:pt x="92" y="46"/>
                  </a:lnTo>
                  <a:lnTo>
                    <a:pt x="89" y="47"/>
                  </a:lnTo>
                  <a:lnTo>
                    <a:pt x="85" y="52"/>
                  </a:lnTo>
                  <a:lnTo>
                    <a:pt x="77" y="54"/>
                  </a:lnTo>
                  <a:lnTo>
                    <a:pt x="79" y="54"/>
                  </a:lnTo>
                  <a:lnTo>
                    <a:pt x="82" y="58"/>
                  </a:lnTo>
                  <a:lnTo>
                    <a:pt x="78" y="57"/>
                  </a:lnTo>
                  <a:lnTo>
                    <a:pt x="68" y="61"/>
                  </a:lnTo>
                  <a:lnTo>
                    <a:pt x="60" y="71"/>
                  </a:lnTo>
                  <a:lnTo>
                    <a:pt x="55" y="72"/>
                  </a:lnTo>
                  <a:lnTo>
                    <a:pt x="53" y="75"/>
                  </a:lnTo>
                  <a:lnTo>
                    <a:pt x="55" y="79"/>
                  </a:lnTo>
                  <a:lnTo>
                    <a:pt x="55" y="85"/>
                  </a:lnTo>
                  <a:lnTo>
                    <a:pt x="51" y="90"/>
                  </a:lnTo>
                  <a:lnTo>
                    <a:pt x="35" y="97"/>
                  </a:lnTo>
                  <a:lnTo>
                    <a:pt x="43" y="83"/>
                  </a:lnTo>
                  <a:lnTo>
                    <a:pt x="43" y="80"/>
                  </a:lnTo>
                  <a:lnTo>
                    <a:pt x="36" y="78"/>
                  </a:lnTo>
                  <a:lnTo>
                    <a:pt x="36" y="73"/>
                  </a:lnTo>
                  <a:lnTo>
                    <a:pt x="37" y="69"/>
                  </a:lnTo>
                  <a:lnTo>
                    <a:pt x="32" y="66"/>
                  </a:lnTo>
                  <a:lnTo>
                    <a:pt x="25" y="65"/>
                  </a:lnTo>
                  <a:lnTo>
                    <a:pt x="23" y="66"/>
                  </a:lnTo>
                  <a:lnTo>
                    <a:pt x="24" y="68"/>
                  </a:lnTo>
                  <a:lnTo>
                    <a:pt x="30" y="69"/>
                  </a:lnTo>
                  <a:lnTo>
                    <a:pt x="30" y="85"/>
                  </a:lnTo>
                  <a:lnTo>
                    <a:pt x="25" y="88"/>
                  </a:lnTo>
                  <a:lnTo>
                    <a:pt x="17" y="82"/>
                  </a:lnTo>
                  <a:lnTo>
                    <a:pt x="12" y="58"/>
                  </a:lnTo>
                  <a:lnTo>
                    <a:pt x="6" y="55"/>
                  </a:lnTo>
                  <a:lnTo>
                    <a:pt x="3" y="49"/>
                  </a:lnTo>
                  <a:close/>
                </a:path>
              </a:pathLst>
            </a:custGeom>
            <a:grpFill/>
            <a:ln w="12700">
              <a:solidFill>
                <a:schemeClr val="bg1"/>
              </a:solidFill>
              <a:prstDash val="solid"/>
              <a:round/>
              <a:headEnd/>
              <a:tailEnd/>
            </a:ln>
          </p:spPr>
          <p:txBody>
            <a:bodyPr/>
            <a:lstStyle/>
            <a:p>
              <a:endParaRPr lang="en-US" sz="1350"/>
            </a:p>
          </p:txBody>
        </p:sp>
        <p:sp>
          <p:nvSpPr>
            <p:cNvPr id="299" name="Freeform 1644"/>
            <p:cNvSpPr>
              <a:spLocks/>
            </p:cNvSpPr>
            <p:nvPr/>
          </p:nvSpPr>
          <p:spPr bwMode="auto">
            <a:xfrm>
              <a:off x="827088" y="3138488"/>
              <a:ext cx="11112" cy="6350"/>
            </a:xfrm>
            <a:custGeom>
              <a:avLst/>
              <a:gdLst>
                <a:gd name="T0" fmla="*/ 1170 w 19"/>
                <a:gd name="T1" fmla="*/ 2540 h 10"/>
                <a:gd name="T2" fmla="*/ 0 w 19"/>
                <a:gd name="T3" fmla="*/ 2540 h 10"/>
                <a:gd name="T4" fmla="*/ 1755 w 19"/>
                <a:gd name="T5" fmla="*/ 635 h 10"/>
                <a:gd name="T6" fmla="*/ 3509 w 19"/>
                <a:gd name="T7" fmla="*/ 0 h 10"/>
                <a:gd name="T8" fmla="*/ 8773 w 19"/>
                <a:gd name="T9" fmla="*/ 1270 h 10"/>
                <a:gd name="T10" fmla="*/ 11112 w 19"/>
                <a:gd name="T11" fmla="*/ 6350 h 10"/>
                <a:gd name="T12" fmla="*/ 5264 w 19"/>
                <a:gd name="T13" fmla="*/ 2540 h 10"/>
                <a:gd name="T14" fmla="*/ 1170 w 19"/>
                <a:gd name="T15" fmla="*/ 3810 h 10"/>
                <a:gd name="T16" fmla="*/ 1170 w 19"/>
                <a:gd name="T17" fmla="*/ 254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0">
                  <a:moveTo>
                    <a:pt x="2" y="4"/>
                  </a:moveTo>
                  <a:lnTo>
                    <a:pt x="0" y="4"/>
                  </a:lnTo>
                  <a:lnTo>
                    <a:pt x="3" y="1"/>
                  </a:lnTo>
                  <a:lnTo>
                    <a:pt x="6" y="0"/>
                  </a:lnTo>
                  <a:lnTo>
                    <a:pt x="15" y="2"/>
                  </a:lnTo>
                  <a:lnTo>
                    <a:pt x="19" y="10"/>
                  </a:lnTo>
                  <a:lnTo>
                    <a:pt x="9" y="4"/>
                  </a:lnTo>
                  <a:lnTo>
                    <a:pt x="2" y="6"/>
                  </a:lnTo>
                  <a:lnTo>
                    <a:pt x="2" y="4"/>
                  </a:lnTo>
                  <a:close/>
                </a:path>
              </a:pathLst>
            </a:custGeom>
            <a:grpFill/>
            <a:ln w="12700">
              <a:solidFill>
                <a:schemeClr val="bg1"/>
              </a:solidFill>
              <a:prstDash val="solid"/>
              <a:round/>
              <a:headEnd/>
              <a:tailEnd/>
            </a:ln>
          </p:spPr>
          <p:txBody>
            <a:bodyPr/>
            <a:lstStyle/>
            <a:p>
              <a:endParaRPr lang="en-US" sz="1350"/>
            </a:p>
          </p:txBody>
        </p:sp>
        <p:sp>
          <p:nvSpPr>
            <p:cNvPr id="300" name="Freeform 1646"/>
            <p:cNvSpPr>
              <a:spLocks/>
            </p:cNvSpPr>
            <p:nvPr/>
          </p:nvSpPr>
          <p:spPr bwMode="auto">
            <a:xfrm>
              <a:off x="833438" y="3124200"/>
              <a:ext cx="25400" cy="19050"/>
            </a:xfrm>
            <a:custGeom>
              <a:avLst/>
              <a:gdLst>
                <a:gd name="T0" fmla="*/ 10367 w 49"/>
                <a:gd name="T1" fmla="*/ 8709 h 35"/>
                <a:gd name="T2" fmla="*/ 10886 w 49"/>
                <a:gd name="T3" fmla="*/ 8164 h 35"/>
                <a:gd name="T4" fmla="*/ 10886 w 49"/>
                <a:gd name="T5" fmla="*/ 7620 h 35"/>
                <a:gd name="T6" fmla="*/ 7776 w 49"/>
                <a:gd name="T7" fmla="*/ 7076 h 35"/>
                <a:gd name="T8" fmla="*/ 6220 w 49"/>
                <a:gd name="T9" fmla="*/ 5443 h 35"/>
                <a:gd name="T10" fmla="*/ 7776 w 49"/>
                <a:gd name="T11" fmla="*/ 4899 h 35"/>
                <a:gd name="T12" fmla="*/ 8294 w 49"/>
                <a:gd name="T13" fmla="*/ 3266 h 35"/>
                <a:gd name="T14" fmla="*/ 9331 w 49"/>
                <a:gd name="T15" fmla="*/ 1089 h 35"/>
                <a:gd name="T16" fmla="*/ 12441 w 49"/>
                <a:gd name="T17" fmla="*/ 0 h 35"/>
                <a:gd name="T18" fmla="*/ 19698 w 49"/>
                <a:gd name="T19" fmla="*/ 0 h 35"/>
                <a:gd name="T20" fmla="*/ 19698 w 49"/>
                <a:gd name="T21" fmla="*/ 2177 h 35"/>
                <a:gd name="T22" fmla="*/ 17106 w 49"/>
                <a:gd name="T23" fmla="*/ 3810 h 35"/>
                <a:gd name="T24" fmla="*/ 17624 w 49"/>
                <a:gd name="T25" fmla="*/ 5443 h 35"/>
                <a:gd name="T26" fmla="*/ 20735 w 49"/>
                <a:gd name="T27" fmla="*/ 4899 h 35"/>
                <a:gd name="T28" fmla="*/ 22808 w 49"/>
                <a:gd name="T29" fmla="*/ 2721 h 35"/>
                <a:gd name="T30" fmla="*/ 22808 w 49"/>
                <a:gd name="T31" fmla="*/ 8709 h 35"/>
                <a:gd name="T32" fmla="*/ 24882 w 49"/>
                <a:gd name="T33" fmla="*/ 7620 h 35"/>
                <a:gd name="T34" fmla="*/ 25400 w 49"/>
                <a:gd name="T35" fmla="*/ 11430 h 35"/>
                <a:gd name="T36" fmla="*/ 21253 w 49"/>
                <a:gd name="T37" fmla="*/ 11430 h 35"/>
                <a:gd name="T38" fmla="*/ 19698 w 49"/>
                <a:gd name="T39" fmla="*/ 14696 h 35"/>
                <a:gd name="T40" fmla="*/ 16069 w 49"/>
                <a:gd name="T41" fmla="*/ 15240 h 35"/>
                <a:gd name="T42" fmla="*/ 13478 w 49"/>
                <a:gd name="T43" fmla="*/ 14151 h 35"/>
                <a:gd name="T44" fmla="*/ 11922 w 49"/>
                <a:gd name="T45" fmla="*/ 16329 h 35"/>
                <a:gd name="T46" fmla="*/ 8812 w 49"/>
                <a:gd name="T47" fmla="*/ 17417 h 35"/>
                <a:gd name="T48" fmla="*/ 8812 w 49"/>
                <a:gd name="T49" fmla="*/ 18506 h 35"/>
                <a:gd name="T50" fmla="*/ 7776 w 49"/>
                <a:gd name="T51" fmla="*/ 19050 h 35"/>
                <a:gd name="T52" fmla="*/ 6220 w 49"/>
                <a:gd name="T53" fmla="*/ 18506 h 35"/>
                <a:gd name="T54" fmla="*/ 3629 w 49"/>
                <a:gd name="T55" fmla="*/ 13607 h 35"/>
                <a:gd name="T56" fmla="*/ 0 w 49"/>
                <a:gd name="T57" fmla="*/ 11974 h 35"/>
                <a:gd name="T58" fmla="*/ 2073 w 49"/>
                <a:gd name="T59" fmla="*/ 11974 h 35"/>
                <a:gd name="T60" fmla="*/ 2592 w 49"/>
                <a:gd name="T61" fmla="*/ 9253 h 35"/>
                <a:gd name="T62" fmla="*/ 3629 w 49"/>
                <a:gd name="T63" fmla="*/ 8164 h 35"/>
                <a:gd name="T64" fmla="*/ 7776 w 49"/>
                <a:gd name="T65" fmla="*/ 8709 h 35"/>
                <a:gd name="T66" fmla="*/ 10367 w 49"/>
                <a:gd name="T67" fmla="*/ 8709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 h="35">
                  <a:moveTo>
                    <a:pt x="20" y="16"/>
                  </a:moveTo>
                  <a:lnTo>
                    <a:pt x="21" y="15"/>
                  </a:lnTo>
                  <a:lnTo>
                    <a:pt x="21" y="14"/>
                  </a:lnTo>
                  <a:lnTo>
                    <a:pt x="15" y="13"/>
                  </a:lnTo>
                  <a:lnTo>
                    <a:pt x="12" y="10"/>
                  </a:lnTo>
                  <a:lnTo>
                    <a:pt x="15" y="9"/>
                  </a:lnTo>
                  <a:lnTo>
                    <a:pt x="16" y="6"/>
                  </a:lnTo>
                  <a:lnTo>
                    <a:pt x="18" y="2"/>
                  </a:lnTo>
                  <a:lnTo>
                    <a:pt x="24" y="0"/>
                  </a:lnTo>
                  <a:lnTo>
                    <a:pt x="38" y="0"/>
                  </a:lnTo>
                  <a:lnTo>
                    <a:pt x="38" y="4"/>
                  </a:lnTo>
                  <a:lnTo>
                    <a:pt x="33" y="7"/>
                  </a:lnTo>
                  <a:lnTo>
                    <a:pt x="34" y="10"/>
                  </a:lnTo>
                  <a:lnTo>
                    <a:pt x="40" y="9"/>
                  </a:lnTo>
                  <a:lnTo>
                    <a:pt x="44" y="5"/>
                  </a:lnTo>
                  <a:lnTo>
                    <a:pt x="44" y="16"/>
                  </a:lnTo>
                  <a:lnTo>
                    <a:pt x="48" y="14"/>
                  </a:lnTo>
                  <a:lnTo>
                    <a:pt x="49" y="21"/>
                  </a:lnTo>
                  <a:lnTo>
                    <a:pt x="41" y="21"/>
                  </a:lnTo>
                  <a:lnTo>
                    <a:pt x="38" y="27"/>
                  </a:lnTo>
                  <a:lnTo>
                    <a:pt x="31" y="28"/>
                  </a:lnTo>
                  <a:lnTo>
                    <a:pt x="26" y="26"/>
                  </a:lnTo>
                  <a:lnTo>
                    <a:pt x="23" y="30"/>
                  </a:lnTo>
                  <a:lnTo>
                    <a:pt x="17" y="32"/>
                  </a:lnTo>
                  <a:lnTo>
                    <a:pt x="17" y="34"/>
                  </a:lnTo>
                  <a:lnTo>
                    <a:pt x="15" y="35"/>
                  </a:lnTo>
                  <a:lnTo>
                    <a:pt x="12" y="34"/>
                  </a:lnTo>
                  <a:lnTo>
                    <a:pt x="7" y="25"/>
                  </a:lnTo>
                  <a:lnTo>
                    <a:pt x="0" y="22"/>
                  </a:lnTo>
                  <a:lnTo>
                    <a:pt x="4" y="22"/>
                  </a:lnTo>
                  <a:lnTo>
                    <a:pt x="5" y="17"/>
                  </a:lnTo>
                  <a:lnTo>
                    <a:pt x="7" y="15"/>
                  </a:lnTo>
                  <a:lnTo>
                    <a:pt x="15" y="16"/>
                  </a:lnTo>
                  <a:lnTo>
                    <a:pt x="20" y="16"/>
                  </a:lnTo>
                  <a:close/>
                </a:path>
              </a:pathLst>
            </a:custGeom>
            <a:grpFill/>
            <a:ln w="12700">
              <a:solidFill>
                <a:schemeClr val="bg1"/>
              </a:solidFill>
              <a:prstDash val="solid"/>
              <a:round/>
              <a:headEnd/>
              <a:tailEnd/>
            </a:ln>
          </p:spPr>
          <p:txBody>
            <a:bodyPr/>
            <a:lstStyle/>
            <a:p>
              <a:endParaRPr lang="en-US" sz="1350"/>
            </a:p>
          </p:txBody>
        </p:sp>
        <p:sp>
          <p:nvSpPr>
            <p:cNvPr id="301" name="Freeform 1648"/>
            <p:cNvSpPr>
              <a:spLocks/>
            </p:cNvSpPr>
            <p:nvPr/>
          </p:nvSpPr>
          <p:spPr bwMode="auto">
            <a:xfrm>
              <a:off x="846138" y="3114675"/>
              <a:ext cx="6350" cy="6350"/>
            </a:xfrm>
            <a:custGeom>
              <a:avLst/>
              <a:gdLst>
                <a:gd name="T0" fmla="*/ 0 w 10"/>
                <a:gd name="T1" fmla="*/ 0 h 10"/>
                <a:gd name="T2" fmla="*/ 1270 w 10"/>
                <a:gd name="T3" fmla="*/ 2540 h 10"/>
                <a:gd name="T4" fmla="*/ 3810 w 10"/>
                <a:gd name="T5" fmla="*/ 635 h 10"/>
                <a:gd name="T6" fmla="*/ 6350 w 10"/>
                <a:gd name="T7" fmla="*/ 1905 h 10"/>
                <a:gd name="T8" fmla="*/ 5715 w 10"/>
                <a:gd name="T9" fmla="*/ 5080 h 10"/>
                <a:gd name="T10" fmla="*/ 5080 w 10"/>
                <a:gd name="T11" fmla="*/ 6350 h 10"/>
                <a:gd name="T12" fmla="*/ 2540 w 10"/>
                <a:gd name="T13" fmla="*/ 6350 h 10"/>
                <a:gd name="T14" fmla="*/ 635 w 10"/>
                <a:gd name="T15" fmla="*/ 5080 h 10"/>
                <a:gd name="T16" fmla="*/ 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0" y="0"/>
                  </a:moveTo>
                  <a:lnTo>
                    <a:pt x="2" y="4"/>
                  </a:lnTo>
                  <a:lnTo>
                    <a:pt x="6" y="1"/>
                  </a:lnTo>
                  <a:lnTo>
                    <a:pt x="10" y="3"/>
                  </a:lnTo>
                  <a:lnTo>
                    <a:pt x="9" y="8"/>
                  </a:lnTo>
                  <a:lnTo>
                    <a:pt x="8" y="10"/>
                  </a:lnTo>
                  <a:lnTo>
                    <a:pt x="4" y="10"/>
                  </a:lnTo>
                  <a:lnTo>
                    <a:pt x="1" y="8"/>
                  </a:lnTo>
                  <a:lnTo>
                    <a:pt x="0" y="0"/>
                  </a:lnTo>
                  <a:close/>
                </a:path>
              </a:pathLst>
            </a:custGeom>
            <a:grpFill/>
            <a:ln w="12700">
              <a:solidFill>
                <a:schemeClr val="bg1"/>
              </a:solidFill>
              <a:prstDash val="solid"/>
              <a:round/>
              <a:headEnd/>
              <a:tailEnd/>
            </a:ln>
          </p:spPr>
          <p:txBody>
            <a:bodyPr/>
            <a:lstStyle/>
            <a:p>
              <a:endParaRPr lang="en-US" sz="1350"/>
            </a:p>
          </p:txBody>
        </p:sp>
        <p:sp>
          <p:nvSpPr>
            <p:cNvPr id="302" name="Freeform 1651"/>
            <p:cNvSpPr>
              <a:spLocks/>
            </p:cNvSpPr>
            <p:nvPr/>
          </p:nvSpPr>
          <p:spPr bwMode="auto">
            <a:xfrm>
              <a:off x="957263" y="3035300"/>
              <a:ext cx="20637" cy="26988"/>
            </a:xfrm>
            <a:custGeom>
              <a:avLst/>
              <a:gdLst>
                <a:gd name="T0" fmla="*/ 4027 w 41"/>
                <a:gd name="T1" fmla="*/ 16493 h 54"/>
                <a:gd name="T2" fmla="*/ 4530 w 41"/>
                <a:gd name="T3" fmla="*/ 15493 h 54"/>
                <a:gd name="T4" fmla="*/ 10067 w 41"/>
                <a:gd name="T5" fmla="*/ 11495 h 54"/>
                <a:gd name="T6" fmla="*/ 15100 w 41"/>
                <a:gd name="T7" fmla="*/ 4498 h 54"/>
                <a:gd name="T8" fmla="*/ 16107 w 41"/>
                <a:gd name="T9" fmla="*/ 0 h 54"/>
                <a:gd name="T10" fmla="*/ 17617 w 41"/>
                <a:gd name="T11" fmla="*/ 1999 h 54"/>
                <a:gd name="T12" fmla="*/ 17617 w 41"/>
                <a:gd name="T13" fmla="*/ 3498 h 54"/>
                <a:gd name="T14" fmla="*/ 20134 w 41"/>
                <a:gd name="T15" fmla="*/ 2999 h 54"/>
                <a:gd name="T16" fmla="*/ 20637 w 41"/>
                <a:gd name="T17" fmla="*/ 4498 h 54"/>
                <a:gd name="T18" fmla="*/ 11577 w 41"/>
                <a:gd name="T19" fmla="*/ 14993 h 54"/>
                <a:gd name="T20" fmla="*/ 11074 w 41"/>
                <a:gd name="T21" fmla="*/ 19991 h 54"/>
                <a:gd name="T22" fmla="*/ 9060 w 41"/>
                <a:gd name="T23" fmla="*/ 20991 h 54"/>
                <a:gd name="T24" fmla="*/ 8557 w 41"/>
                <a:gd name="T25" fmla="*/ 22990 h 54"/>
                <a:gd name="T26" fmla="*/ 2013 w 41"/>
                <a:gd name="T27" fmla="*/ 26988 h 54"/>
                <a:gd name="T28" fmla="*/ 0 w 41"/>
                <a:gd name="T29" fmla="*/ 25988 h 54"/>
                <a:gd name="T30" fmla="*/ 503 w 41"/>
                <a:gd name="T31" fmla="*/ 22490 h 54"/>
                <a:gd name="T32" fmla="*/ 1510 w 41"/>
                <a:gd name="T33" fmla="*/ 19991 h 54"/>
                <a:gd name="T34" fmla="*/ 3523 w 41"/>
                <a:gd name="T35" fmla="*/ 18992 h 54"/>
                <a:gd name="T36" fmla="*/ 4027 w 41"/>
                <a:gd name="T37" fmla="*/ 16493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54">
                  <a:moveTo>
                    <a:pt x="8" y="33"/>
                  </a:moveTo>
                  <a:lnTo>
                    <a:pt x="9" y="31"/>
                  </a:lnTo>
                  <a:lnTo>
                    <a:pt x="20" y="23"/>
                  </a:lnTo>
                  <a:lnTo>
                    <a:pt x="30" y="9"/>
                  </a:lnTo>
                  <a:lnTo>
                    <a:pt x="32" y="0"/>
                  </a:lnTo>
                  <a:lnTo>
                    <a:pt x="35" y="4"/>
                  </a:lnTo>
                  <a:lnTo>
                    <a:pt x="35" y="7"/>
                  </a:lnTo>
                  <a:lnTo>
                    <a:pt x="40" y="6"/>
                  </a:lnTo>
                  <a:lnTo>
                    <a:pt x="41" y="9"/>
                  </a:lnTo>
                  <a:lnTo>
                    <a:pt x="23" y="30"/>
                  </a:lnTo>
                  <a:lnTo>
                    <a:pt x="22" y="40"/>
                  </a:lnTo>
                  <a:lnTo>
                    <a:pt x="18" y="42"/>
                  </a:lnTo>
                  <a:lnTo>
                    <a:pt x="17" y="46"/>
                  </a:lnTo>
                  <a:lnTo>
                    <a:pt x="4" y="54"/>
                  </a:lnTo>
                  <a:lnTo>
                    <a:pt x="0" y="52"/>
                  </a:lnTo>
                  <a:lnTo>
                    <a:pt x="1" y="45"/>
                  </a:lnTo>
                  <a:lnTo>
                    <a:pt x="3" y="40"/>
                  </a:lnTo>
                  <a:lnTo>
                    <a:pt x="7" y="38"/>
                  </a:lnTo>
                  <a:lnTo>
                    <a:pt x="8" y="33"/>
                  </a:lnTo>
                  <a:close/>
                </a:path>
              </a:pathLst>
            </a:custGeom>
            <a:grpFill/>
            <a:ln w="12700">
              <a:solidFill>
                <a:schemeClr val="bg1"/>
              </a:solidFill>
              <a:prstDash val="solid"/>
              <a:round/>
              <a:headEnd/>
              <a:tailEnd/>
            </a:ln>
          </p:spPr>
          <p:txBody>
            <a:bodyPr/>
            <a:lstStyle/>
            <a:p>
              <a:endParaRPr lang="en-US" sz="1350"/>
            </a:p>
          </p:txBody>
        </p:sp>
        <p:sp>
          <p:nvSpPr>
            <p:cNvPr id="303" name="Freeform 1653"/>
            <p:cNvSpPr>
              <a:spLocks/>
            </p:cNvSpPr>
            <p:nvPr/>
          </p:nvSpPr>
          <p:spPr bwMode="auto">
            <a:xfrm>
              <a:off x="984250" y="3028950"/>
              <a:ext cx="12700" cy="11113"/>
            </a:xfrm>
            <a:custGeom>
              <a:avLst/>
              <a:gdLst>
                <a:gd name="T0" fmla="*/ 977 w 26"/>
                <a:gd name="T1" fmla="*/ 6791 h 18"/>
                <a:gd name="T2" fmla="*/ 0 w 26"/>
                <a:gd name="T3" fmla="*/ 8643 h 18"/>
                <a:gd name="T4" fmla="*/ 488 w 26"/>
                <a:gd name="T5" fmla="*/ 7409 h 18"/>
                <a:gd name="T6" fmla="*/ 488 w 26"/>
                <a:gd name="T7" fmla="*/ 3704 h 18"/>
                <a:gd name="T8" fmla="*/ 1465 w 26"/>
                <a:gd name="T9" fmla="*/ 1235 h 18"/>
                <a:gd name="T10" fmla="*/ 3419 w 26"/>
                <a:gd name="T11" fmla="*/ 0 h 18"/>
                <a:gd name="T12" fmla="*/ 4885 w 26"/>
                <a:gd name="T13" fmla="*/ 1852 h 18"/>
                <a:gd name="T14" fmla="*/ 6350 w 26"/>
                <a:gd name="T15" fmla="*/ 617 h 18"/>
                <a:gd name="T16" fmla="*/ 7327 w 26"/>
                <a:gd name="T17" fmla="*/ 3704 h 18"/>
                <a:gd name="T18" fmla="*/ 11235 w 26"/>
                <a:gd name="T19" fmla="*/ 3704 h 18"/>
                <a:gd name="T20" fmla="*/ 12700 w 26"/>
                <a:gd name="T21" fmla="*/ 4939 h 18"/>
                <a:gd name="T22" fmla="*/ 12212 w 26"/>
                <a:gd name="T23" fmla="*/ 6791 h 18"/>
                <a:gd name="T24" fmla="*/ 3908 w 26"/>
                <a:gd name="T25" fmla="*/ 11113 h 18"/>
                <a:gd name="T26" fmla="*/ 4396 w 26"/>
                <a:gd name="T27" fmla="*/ 8643 h 18"/>
                <a:gd name="T28" fmla="*/ 2442 w 26"/>
                <a:gd name="T29" fmla="*/ 8026 h 18"/>
                <a:gd name="T30" fmla="*/ 1465 w 26"/>
                <a:gd name="T31" fmla="*/ 8643 h 18"/>
                <a:gd name="T32" fmla="*/ 977 w 26"/>
                <a:gd name="T33" fmla="*/ 679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8">
                  <a:moveTo>
                    <a:pt x="2" y="11"/>
                  </a:moveTo>
                  <a:lnTo>
                    <a:pt x="0" y="14"/>
                  </a:lnTo>
                  <a:lnTo>
                    <a:pt x="1" y="12"/>
                  </a:lnTo>
                  <a:lnTo>
                    <a:pt x="1" y="6"/>
                  </a:lnTo>
                  <a:lnTo>
                    <a:pt x="3" y="2"/>
                  </a:lnTo>
                  <a:lnTo>
                    <a:pt x="7" y="0"/>
                  </a:lnTo>
                  <a:lnTo>
                    <a:pt x="10" y="3"/>
                  </a:lnTo>
                  <a:lnTo>
                    <a:pt x="13" y="1"/>
                  </a:lnTo>
                  <a:lnTo>
                    <a:pt x="15" y="6"/>
                  </a:lnTo>
                  <a:lnTo>
                    <a:pt x="23" y="6"/>
                  </a:lnTo>
                  <a:lnTo>
                    <a:pt x="26" y="8"/>
                  </a:lnTo>
                  <a:lnTo>
                    <a:pt x="25" y="11"/>
                  </a:lnTo>
                  <a:lnTo>
                    <a:pt x="8" y="18"/>
                  </a:lnTo>
                  <a:lnTo>
                    <a:pt x="9" y="14"/>
                  </a:lnTo>
                  <a:lnTo>
                    <a:pt x="5" y="13"/>
                  </a:lnTo>
                  <a:lnTo>
                    <a:pt x="3" y="14"/>
                  </a:lnTo>
                  <a:lnTo>
                    <a:pt x="2" y="11"/>
                  </a:lnTo>
                  <a:close/>
                </a:path>
              </a:pathLst>
            </a:custGeom>
            <a:grpFill/>
            <a:ln w="12700">
              <a:solidFill>
                <a:schemeClr val="bg1"/>
              </a:solidFill>
              <a:prstDash val="solid"/>
              <a:round/>
              <a:headEnd/>
              <a:tailEnd/>
            </a:ln>
          </p:spPr>
          <p:txBody>
            <a:bodyPr/>
            <a:lstStyle/>
            <a:p>
              <a:endParaRPr lang="en-US" sz="1350"/>
            </a:p>
          </p:txBody>
        </p:sp>
        <p:sp>
          <p:nvSpPr>
            <p:cNvPr id="304" name="Freeform 1655"/>
            <p:cNvSpPr>
              <a:spLocks/>
            </p:cNvSpPr>
            <p:nvPr/>
          </p:nvSpPr>
          <p:spPr bwMode="auto">
            <a:xfrm>
              <a:off x="647700" y="3106738"/>
              <a:ext cx="7938" cy="12700"/>
            </a:xfrm>
            <a:custGeom>
              <a:avLst/>
              <a:gdLst>
                <a:gd name="T0" fmla="*/ 7471 w 17"/>
                <a:gd name="T1" fmla="*/ 529 h 24"/>
                <a:gd name="T2" fmla="*/ 7938 w 17"/>
                <a:gd name="T3" fmla="*/ 0 h 24"/>
                <a:gd name="T4" fmla="*/ 4202 w 17"/>
                <a:gd name="T5" fmla="*/ 11642 h 24"/>
                <a:gd name="T6" fmla="*/ 2335 w 17"/>
                <a:gd name="T7" fmla="*/ 12700 h 24"/>
                <a:gd name="T8" fmla="*/ 467 w 17"/>
                <a:gd name="T9" fmla="*/ 11642 h 24"/>
                <a:gd name="T10" fmla="*/ 0 w 17"/>
                <a:gd name="T11" fmla="*/ 7938 h 24"/>
                <a:gd name="T12" fmla="*/ 934 w 17"/>
                <a:gd name="T13" fmla="*/ 5292 h 24"/>
                <a:gd name="T14" fmla="*/ 2802 w 17"/>
                <a:gd name="T15" fmla="*/ 4763 h 24"/>
                <a:gd name="T16" fmla="*/ 7471 w 17"/>
                <a:gd name="T17" fmla="*/ 52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4">
                  <a:moveTo>
                    <a:pt x="16" y="1"/>
                  </a:moveTo>
                  <a:lnTo>
                    <a:pt x="17" y="0"/>
                  </a:lnTo>
                  <a:lnTo>
                    <a:pt x="9" y="22"/>
                  </a:lnTo>
                  <a:lnTo>
                    <a:pt x="5" y="24"/>
                  </a:lnTo>
                  <a:lnTo>
                    <a:pt x="1" y="22"/>
                  </a:lnTo>
                  <a:lnTo>
                    <a:pt x="0" y="15"/>
                  </a:lnTo>
                  <a:lnTo>
                    <a:pt x="2" y="10"/>
                  </a:lnTo>
                  <a:lnTo>
                    <a:pt x="6" y="9"/>
                  </a:lnTo>
                  <a:lnTo>
                    <a:pt x="16" y="1"/>
                  </a:lnTo>
                  <a:close/>
                </a:path>
              </a:pathLst>
            </a:custGeom>
            <a:grpFill/>
            <a:ln w="12700">
              <a:solidFill>
                <a:schemeClr val="bg1"/>
              </a:solidFill>
              <a:prstDash val="solid"/>
              <a:round/>
              <a:headEnd/>
              <a:tailEnd/>
            </a:ln>
          </p:spPr>
          <p:txBody>
            <a:bodyPr/>
            <a:lstStyle/>
            <a:p>
              <a:endParaRPr lang="en-US" sz="1350"/>
            </a:p>
          </p:txBody>
        </p:sp>
        <p:sp>
          <p:nvSpPr>
            <p:cNvPr id="305" name="Freeform 1656"/>
            <p:cNvSpPr>
              <a:spLocks/>
            </p:cNvSpPr>
            <p:nvPr/>
          </p:nvSpPr>
          <p:spPr bwMode="auto">
            <a:xfrm>
              <a:off x="498475" y="3035300"/>
              <a:ext cx="44450" cy="26988"/>
            </a:xfrm>
            <a:custGeom>
              <a:avLst/>
              <a:gdLst>
                <a:gd name="T0" fmla="*/ 0 w 86"/>
                <a:gd name="T1" fmla="*/ 6110 h 53"/>
                <a:gd name="T2" fmla="*/ 15506 w 86"/>
                <a:gd name="T3" fmla="*/ 5601 h 53"/>
                <a:gd name="T4" fmla="*/ 23776 w 86"/>
                <a:gd name="T5" fmla="*/ 0 h 53"/>
                <a:gd name="T6" fmla="*/ 29461 w 86"/>
                <a:gd name="T7" fmla="*/ 0 h 53"/>
                <a:gd name="T8" fmla="*/ 32045 w 86"/>
                <a:gd name="T9" fmla="*/ 2037 h 53"/>
                <a:gd name="T10" fmla="*/ 39798 w 86"/>
                <a:gd name="T11" fmla="*/ 2546 h 53"/>
                <a:gd name="T12" fmla="*/ 42899 w 86"/>
                <a:gd name="T13" fmla="*/ 3564 h 53"/>
                <a:gd name="T14" fmla="*/ 42383 w 86"/>
                <a:gd name="T15" fmla="*/ 13749 h 53"/>
                <a:gd name="T16" fmla="*/ 43933 w 86"/>
                <a:gd name="T17" fmla="*/ 13239 h 53"/>
                <a:gd name="T18" fmla="*/ 44450 w 86"/>
                <a:gd name="T19" fmla="*/ 15785 h 53"/>
                <a:gd name="T20" fmla="*/ 42383 w 86"/>
                <a:gd name="T21" fmla="*/ 19350 h 53"/>
                <a:gd name="T22" fmla="*/ 38765 w 86"/>
                <a:gd name="T23" fmla="*/ 18841 h 53"/>
                <a:gd name="T24" fmla="*/ 37731 w 86"/>
                <a:gd name="T25" fmla="*/ 20878 h 53"/>
                <a:gd name="T26" fmla="*/ 35147 w 86"/>
                <a:gd name="T27" fmla="*/ 21387 h 53"/>
                <a:gd name="T28" fmla="*/ 31528 w 86"/>
                <a:gd name="T29" fmla="*/ 23933 h 53"/>
                <a:gd name="T30" fmla="*/ 31012 w 86"/>
                <a:gd name="T31" fmla="*/ 26988 h 53"/>
                <a:gd name="T32" fmla="*/ 13438 w 86"/>
                <a:gd name="T33" fmla="*/ 19350 h 53"/>
                <a:gd name="T34" fmla="*/ 10337 w 86"/>
                <a:gd name="T35" fmla="*/ 19350 h 53"/>
                <a:gd name="T36" fmla="*/ 8270 w 86"/>
                <a:gd name="T37" fmla="*/ 17822 h 53"/>
                <a:gd name="T38" fmla="*/ 2067 w 86"/>
                <a:gd name="T39" fmla="*/ 12221 h 53"/>
                <a:gd name="T40" fmla="*/ 2067 w 86"/>
                <a:gd name="T41" fmla="*/ 9166 h 53"/>
                <a:gd name="T42" fmla="*/ 0 w 86"/>
                <a:gd name="T43" fmla="*/ 7638 h 53"/>
                <a:gd name="T44" fmla="*/ 0 w 86"/>
                <a:gd name="T45" fmla="*/ 611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53">
                  <a:moveTo>
                    <a:pt x="0" y="12"/>
                  </a:moveTo>
                  <a:lnTo>
                    <a:pt x="30" y="11"/>
                  </a:lnTo>
                  <a:lnTo>
                    <a:pt x="46" y="0"/>
                  </a:lnTo>
                  <a:lnTo>
                    <a:pt x="57" y="0"/>
                  </a:lnTo>
                  <a:lnTo>
                    <a:pt x="62" y="4"/>
                  </a:lnTo>
                  <a:lnTo>
                    <a:pt x="77" y="5"/>
                  </a:lnTo>
                  <a:lnTo>
                    <a:pt x="83" y="7"/>
                  </a:lnTo>
                  <a:lnTo>
                    <a:pt x="82" y="27"/>
                  </a:lnTo>
                  <a:lnTo>
                    <a:pt x="85" y="26"/>
                  </a:lnTo>
                  <a:lnTo>
                    <a:pt x="86" y="31"/>
                  </a:lnTo>
                  <a:lnTo>
                    <a:pt x="82" y="38"/>
                  </a:lnTo>
                  <a:lnTo>
                    <a:pt x="75" y="37"/>
                  </a:lnTo>
                  <a:lnTo>
                    <a:pt x="73" y="41"/>
                  </a:lnTo>
                  <a:lnTo>
                    <a:pt x="68" y="42"/>
                  </a:lnTo>
                  <a:lnTo>
                    <a:pt x="61" y="47"/>
                  </a:lnTo>
                  <a:lnTo>
                    <a:pt x="60" y="53"/>
                  </a:lnTo>
                  <a:lnTo>
                    <a:pt x="26" y="38"/>
                  </a:lnTo>
                  <a:lnTo>
                    <a:pt x="20" y="38"/>
                  </a:lnTo>
                  <a:lnTo>
                    <a:pt x="16" y="35"/>
                  </a:lnTo>
                  <a:lnTo>
                    <a:pt x="4" y="24"/>
                  </a:lnTo>
                  <a:lnTo>
                    <a:pt x="4" y="18"/>
                  </a:lnTo>
                  <a:lnTo>
                    <a:pt x="0" y="15"/>
                  </a:lnTo>
                  <a:lnTo>
                    <a:pt x="0" y="12"/>
                  </a:lnTo>
                  <a:close/>
                </a:path>
              </a:pathLst>
            </a:custGeom>
            <a:grpFill/>
            <a:ln w="12700">
              <a:solidFill>
                <a:schemeClr val="bg1"/>
              </a:solidFill>
              <a:prstDash val="solid"/>
              <a:round/>
              <a:headEnd/>
              <a:tailEnd/>
            </a:ln>
          </p:spPr>
          <p:txBody>
            <a:bodyPr/>
            <a:lstStyle/>
            <a:p>
              <a:endParaRPr lang="en-US" sz="1350"/>
            </a:p>
          </p:txBody>
        </p:sp>
        <p:sp>
          <p:nvSpPr>
            <p:cNvPr id="306" name="Freeform 1658"/>
            <p:cNvSpPr>
              <a:spLocks/>
            </p:cNvSpPr>
            <p:nvPr/>
          </p:nvSpPr>
          <p:spPr bwMode="auto">
            <a:xfrm>
              <a:off x="549275" y="3013075"/>
              <a:ext cx="23813" cy="22225"/>
            </a:xfrm>
            <a:custGeom>
              <a:avLst/>
              <a:gdLst>
                <a:gd name="T0" fmla="*/ 0 w 47"/>
                <a:gd name="T1" fmla="*/ 8787 h 43"/>
                <a:gd name="T2" fmla="*/ 507 w 47"/>
                <a:gd name="T3" fmla="*/ 7236 h 43"/>
                <a:gd name="T4" fmla="*/ 7600 w 47"/>
                <a:gd name="T5" fmla="*/ 2584 h 43"/>
                <a:gd name="T6" fmla="*/ 8613 w 47"/>
                <a:gd name="T7" fmla="*/ 0 h 43"/>
                <a:gd name="T8" fmla="*/ 21786 w 47"/>
                <a:gd name="T9" fmla="*/ 4652 h 43"/>
                <a:gd name="T10" fmla="*/ 23813 w 47"/>
                <a:gd name="T11" fmla="*/ 8270 h 43"/>
                <a:gd name="T12" fmla="*/ 23813 w 47"/>
                <a:gd name="T13" fmla="*/ 10854 h 43"/>
                <a:gd name="T14" fmla="*/ 14693 w 47"/>
                <a:gd name="T15" fmla="*/ 22225 h 43"/>
                <a:gd name="T16" fmla="*/ 10133 w 47"/>
                <a:gd name="T17" fmla="*/ 12405 h 43"/>
                <a:gd name="T18" fmla="*/ 4560 w 47"/>
                <a:gd name="T19" fmla="*/ 9303 h 43"/>
                <a:gd name="T20" fmla="*/ 0 w 47"/>
                <a:gd name="T21" fmla="*/ 878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3">
                  <a:moveTo>
                    <a:pt x="0" y="17"/>
                  </a:moveTo>
                  <a:lnTo>
                    <a:pt x="1" y="14"/>
                  </a:lnTo>
                  <a:lnTo>
                    <a:pt x="15" y="5"/>
                  </a:lnTo>
                  <a:lnTo>
                    <a:pt x="17" y="0"/>
                  </a:lnTo>
                  <a:lnTo>
                    <a:pt x="43" y="9"/>
                  </a:lnTo>
                  <a:lnTo>
                    <a:pt x="47" y="16"/>
                  </a:lnTo>
                  <a:lnTo>
                    <a:pt x="47" y="21"/>
                  </a:lnTo>
                  <a:lnTo>
                    <a:pt x="29" y="43"/>
                  </a:lnTo>
                  <a:lnTo>
                    <a:pt x="20" y="24"/>
                  </a:lnTo>
                  <a:lnTo>
                    <a:pt x="9" y="18"/>
                  </a:lnTo>
                  <a:lnTo>
                    <a:pt x="0" y="17"/>
                  </a:lnTo>
                  <a:close/>
                </a:path>
              </a:pathLst>
            </a:custGeom>
            <a:grpFill/>
            <a:ln w="12700">
              <a:solidFill>
                <a:schemeClr val="bg1"/>
              </a:solidFill>
              <a:prstDash val="solid"/>
              <a:round/>
              <a:headEnd/>
              <a:tailEnd/>
            </a:ln>
          </p:spPr>
          <p:txBody>
            <a:bodyPr/>
            <a:lstStyle/>
            <a:p>
              <a:endParaRPr lang="en-US" sz="1350"/>
            </a:p>
          </p:txBody>
        </p:sp>
        <p:sp>
          <p:nvSpPr>
            <p:cNvPr id="307" name="Freeform 1660"/>
            <p:cNvSpPr>
              <a:spLocks/>
            </p:cNvSpPr>
            <p:nvPr/>
          </p:nvSpPr>
          <p:spPr bwMode="auto">
            <a:xfrm>
              <a:off x="369888" y="3027363"/>
              <a:ext cx="11112" cy="11112"/>
            </a:xfrm>
            <a:custGeom>
              <a:avLst/>
              <a:gdLst>
                <a:gd name="T0" fmla="*/ 1667 w 20"/>
                <a:gd name="T1" fmla="*/ 654 h 17"/>
                <a:gd name="T2" fmla="*/ 2222 w 20"/>
                <a:gd name="T3" fmla="*/ 0 h 17"/>
                <a:gd name="T4" fmla="*/ 1667 w 20"/>
                <a:gd name="T5" fmla="*/ 3268 h 17"/>
                <a:gd name="T6" fmla="*/ 7223 w 20"/>
                <a:gd name="T7" fmla="*/ 8497 h 17"/>
                <a:gd name="T8" fmla="*/ 9445 w 20"/>
                <a:gd name="T9" fmla="*/ 9151 h 17"/>
                <a:gd name="T10" fmla="*/ 11112 w 20"/>
                <a:gd name="T11" fmla="*/ 10458 h 17"/>
                <a:gd name="T12" fmla="*/ 7223 w 20"/>
                <a:gd name="T13" fmla="*/ 11112 h 17"/>
                <a:gd name="T14" fmla="*/ 0 w 20"/>
                <a:gd name="T15" fmla="*/ 1961 h 17"/>
                <a:gd name="T16" fmla="*/ 1667 w 20"/>
                <a:gd name="T17" fmla="*/ 65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3" y="1"/>
                  </a:moveTo>
                  <a:lnTo>
                    <a:pt x="4" y="0"/>
                  </a:lnTo>
                  <a:lnTo>
                    <a:pt x="3" y="5"/>
                  </a:lnTo>
                  <a:lnTo>
                    <a:pt x="13" y="13"/>
                  </a:lnTo>
                  <a:lnTo>
                    <a:pt x="17" y="14"/>
                  </a:lnTo>
                  <a:lnTo>
                    <a:pt x="20" y="16"/>
                  </a:lnTo>
                  <a:lnTo>
                    <a:pt x="13" y="17"/>
                  </a:lnTo>
                  <a:lnTo>
                    <a:pt x="0" y="3"/>
                  </a:lnTo>
                  <a:lnTo>
                    <a:pt x="3" y="1"/>
                  </a:lnTo>
                  <a:close/>
                </a:path>
              </a:pathLst>
            </a:custGeom>
            <a:grpFill/>
            <a:ln w="12700">
              <a:solidFill>
                <a:schemeClr val="bg1"/>
              </a:solidFill>
              <a:prstDash val="solid"/>
              <a:round/>
              <a:headEnd/>
              <a:tailEnd/>
            </a:ln>
          </p:spPr>
          <p:txBody>
            <a:bodyPr/>
            <a:lstStyle/>
            <a:p>
              <a:endParaRPr lang="en-US" sz="1350"/>
            </a:p>
          </p:txBody>
        </p:sp>
        <p:sp>
          <p:nvSpPr>
            <p:cNvPr id="308" name="Freeform 1663"/>
            <p:cNvSpPr>
              <a:spLocks/>
            </p:cNvSpPr>
            <p:nvPr/>
          </p:nvSpPr>
          <p:spPr bwMode="auto">
            <a:xfrm>
              <a:off x="427038" y="3178175"/>
              <a:ext cx="4762" cy="1588"/>
            </a:xfrm>
            <a:custGeom>
              <a:avLst/>
              <a:gdLst>
                <a:gd name="T0" fmla="*/ 680 w 7"/>
                <a:gd name="T1" fmla="*/ 953 h 5"/>
                <a:gd name="T2" fmla="*/ 0 w 7"/>
                <a:gd name="T3" fmla="*/ 318 h 5"/>
                <a:gd name="T4" fmla="*/ 1361 w 7"/>
                <a:gd name="T5" fmla="*/ 0 h 5"/>
                <a:gd name="T6" fmla="*/ 3401 w 7"/>
                <a:gd name="T7" fmla="*/ 318 h 5"/>
                <a:gd name="T8" fmla="*/ 4762 w 7"/>
                <a:gd name="T9" fmla="*/ 1588 h 5"/>
                <a:gd name="T10" fmla="*/ 680 w 7"/>
                <a:gd name="T11" fmla="*/ 1588 h 5"/>
                <a:gd name="T12" fmla="*/ 680 w 7"/>
                <a:gd name="T13" fmla="*/ 953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
                  <a:moveTo>
                    <a:pt x="1" y="3"/>
                  </a:moveTo>
                  <a:lnTo>
                    <a:pt x="0" y="1"/>
                  </a:lnTo>
                  <a:lnTo>
                    <a:pt x="2" y="0"/>
                  </a:lnTo>
                  <a:lnTo>
                    <a:pt x="5" y="1"/>
                  </a:lnTo>
                  <a:lnTo>
                    <a:pt x="7" y="5"/>
                  </a:lnTo>
                  <a:lnTo>
                    <a:pt x="1" y="5"/>
                  </a:lnTo>
                  <a:lnTo>
                    <a:pt x="1" y="3"/>
                  </a:lnTo>
                  <a:close/>
                </a:path>
              </a:pathLst>
            </a:custGeom>
            <a:grpFill/>
            <a:ln w="12700">
              <a:solidFill>
                <a:schemeClr val="bg1"/>
              </a:solidFill>
              <a:prstDash val="solid"/>
              <a:round/>
              <a:headEnd/>
              <a:tailEnd/>
            </a:ln>
          </p:spPr>
          <p:txBody>
            <a:bodyPr/>
            <a:lstStyle/>
            <a:p>
              <a:endParaRPr lang="en-US" sz="1350"/>
            </a:p>
          </p:txBody>
        </p:sp>
        <p:sp>
          <p:nvSpPr>
            <p:cNvPr id="309" name="Freeform 1664"/>
            <p:cNvSpPr>
              <a:spLocks/>
            </p:cNvSpPr>
            <p:nvPr/>
          </p:nvSpPr>
          <p:spPr bwMode="auto">
            <a:xfrm>
              <a:off x="444500" y="3203575"/>
              <a:ext cx="3175" cy="4763"/>
            </a:xfrm>
            <a:custGeom>
              <a:avLst/>
              <a:gdLst>
                <a:gd name="T0" fmla="*/ 397 w 8"/>
                <a:gd name="T1" fmla="*/ 0 h 8"/>
                <a:gd name="T2" fmla="*/ 0 w 8"/>
                <a:gd name="T3" fmla="*/ 1191 h 8"/>
                <a:gd name="T4" fmla="*/ 1984 w 8"/>
                <a:gd name="T5" fmla="*/ 2382 h 8"/>
                <a:gd name="T6" fmla="*/ 3175 w 8"/>
                <a:gd name="T7" fmla="*/ 1191 h 8"/>
                <a:gd name="T8" fmla="*/ 3175 w 8"/>
                <a:gd name="T9" fmla="*/ 4168 h 8"/>
                <a:gd name="T10" fmla="*/ 1984 w 8"/>
                <a:gd name="T11" fmla="*/ 4763 h 8"/>
                <a:gd name="T12" fmla="*/ 397 w 8"/>
                <a:gd name="T13" fmla="*/ 0 h 8"/>
                <a:gd name="T14" fmla="*/ 1984 w 8"/>
                <a:gd name="T15" fmla="*/ 4763 h 8"/>
                <a:gd name="T16" fmla="*/ 397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0"/>
                  </a:moveTo>
                  <a:lnTo>
                    <a:pt x="0" y="2"/>
                  </a:lnTo>
                  <a:lnTo>
                    <a:pt x="5" y="4"/>
                  </a:lnTo>
                  <a:lnTo>
                    <a:pt x="8" y="2"/>
                  </a:lnTo>
                  <a:lnTo>
                    <a:pt x="8" y="7"/>
                  </a:lnTo>
                  <a:lnTo>
                    <a:pt x="5" y="8"/>
                  </a:lnTo>
                  <a:lnTo>
                    <a:pt x="1" y="0"/>
                  </a:lnTo>
                  <a:lnTo>
                    <a:pt x="5" y="8"/>
                  </a:lnTo>
                  <a:lnTo>
                    <a:pt x="1" y="0"/>
                  </a:lnTo>
                  <a:close/>
                </a:path>
              </a:pathLst>
            </a:custGeom>
            <a:grpFill/>
            <a:ln w="12700">
              <a:solidFill>
                <a:schemeClr val="bg1"/>
              </a:solidFill>
              <a:prstDash val="solid"/>
              <a:round/>
              <a:headEnd/>
              <a:tailEnd/>
            </a:ln>
          </p:spPr>
          <p:txBody>
            <a:bodyPr/>
            <a:lstStyle/>
            <a:p>
              <a:endParaRPr lang="en-US" sz="1350"/>
            </a:p>
          </p:txBody>
        </p:sp>
        <p:sp>
          <p:nvSpPr>
            <p:cNvPr id="310" name="Freeform 1666"/>
            <p:cNvSpPr>
              <a:spLocks/>
            </p:cNvSpPr>
            <p:nvPr/>
          </p:nvSpPr>
          <p:spPr bwMode="auto">
            <a:xfrm>
              <a:off x="558800" y="2903538"/>
              <a:ext cx="17463" cy="19050"/>
            </a:xfrm>
            <a:custGeom>
              <a:avLst/>
              <a:gdLst>
                <a:gd name="T0" fmla="*/ 15280 w 32"/>
                <a:gd name="T1" fmla="*/ 2801 h 34"/>
                <a:gd name="T2" fmla="*/ 17463 w 32"/>
                <a:gd name="T3" fmla="*/ 3922 h 34"/>
                <a:gd name="T4" fmla="*/ 15826 w 32"/>
                <a:gd name="T5" fmla="*/ 8404 h 34"/>
                <a:gd name="T6" fmla="*/ 15280 w 32"/>
                <a:gd name="T7" fmla="*/ 11766 h 34"/>
                <a:gd name="T8" fmla="*/ 14189 w 32"/>
                <a:gd name="T9" fmla="*/ 14568 h 34"/>
                <a:gd name="T10" fmla="*/ 5457 w 32"/>
                <a:gd name="T11" fmla="*/ 14007 h 34"/>
                <a:gd name="T12" fmla="*/ 1091 w 32"/>
                <a:gd name="T13" fmla="*/ 19050 h 34"/>
                <a:gd name="T14" fmla="*/ 0 w 32"/>
                <a:gd name="T15" fmla="*/ 17369 h 34"/>
                <a:gd name="T16" fmla="*/ 0 w 32"/>
                <a:gd name="T17" fmla="*/ 8965 h 34"/>
                <a:gd name="T18" fmla="*/ 9823 w 32"/>
                <a:gd name="T19" fmla="*/ 0 h 34"/>
                <a:gd name="T20" fmla="*/ 15280 w 32"/>
                <a:gd name="T21" fmla="*/ 280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4">
                  <a:moveTo>
                    <a:pt x="28" y="5"/>
                  </a:moveTo>
                  <a:lnTo>
                    <a:pt x="32" y="7"/>
                  </a:lnTo>
                  <a:lnTo>
                    <a:pt x="29" y="15"/>
                  </a:lnTo>
                  <a:lnTo>
                    <a:pt x="28" y="21"/>
                  </a:lnTo>
                  <a:lnTo>
                    <a:pt x="26" y="26"/>
                  </a:lnTo>
                  <a:lnTo>
                    <a:pt x="10" y="25"/>
                  </a:lnTo>
                  <a:lnTo>
                    <a:pt x="2" y="34"/>
                  </a:lnTo>
                  <a:lnTo>
                    <a:pt x="0" y="31"/>
                  </a:lnTo>
                  <a:lnTo>
                    <a:pt x="0" y="16"/>
                  </a:lnTo>
                  <a:lnTo>
                    <a:pt x="18" y="0"/>
                  </a:lnTo>
                  <a:lnTo>
                    <a:pt x="28" y="5"/>
                  </a:lnTo>
                  <a:close/>
                </a:path>
              </a:pathLst>
            </a:custGeom>
            <a:grpFill/>
            <a:ln w="12700">
              <a:solidFill>
                <a:schemeClr val="bg1"/>
              </a:solidFill>
              <a:prstDash val="solid"/>
              <a:round/>
              <a:headEnd/>
              <a:tailEnd/>
            </a:ln>
          </p:spPr>
          <p:txBody>
            <a:bodyPr/>
            <a:lstStyle/>
            <a:p>
              <a:endParaRPr lang="en-US" sz="1350"/>
            </a:p>
          </p:txBody>
        </p:sp>
        <p:sp>
          <p:nvSpPr>
            <p:cNvPr id="311" name="Freeform 1669"/>
            <p:cNvSpPr>
              <a:spLocks/>
            </p:cNvSpPr>
            <p:nvPr/>
          </p:nvSpPr>
          <p:spPr bwMode="auto">
            <a:xfrm>
              <a:off x="484188" y="2395538"/>
              <a:ext cx="701675" cy="881062"/>
            </a:xfrm>
            <a:custGeom>
              <a:avLst/>
              <a:gdLst>
                <a:gd name="T0" fmla="*/ 578344 w 1337"/>
                <a:gd name="T1" fmla="*/ 87634 h 1679"/>
                <a:gd name="T2" fmla="*/ 518515 w 1337"/>
                <a:gd name="T3" fmla="*/ 83961 h 1679"/>
                <a:gd name="T4" fmla="*/ 397808 w 1337"/>
                <a:gd name="T5" fmla="*/ 65069 h 1679"/>
                <a:gd name="T6" fmla="*/ 356873 w 1337"/>
                <a:gd name="T7" fmla="*/ 35159 h 1679"/>
                <a:gd name="T8" fmla="*/ 301243 w 1337"/>
                <a:gd name="T9" fmla="*/ 22564 h 1679"/>
                <a:gd name="T10" fmla="*/ 287598 w 1337"/>
                <a:gd name="T11" fmla="*/ 28337 h 1679"/>
                <a:gd name="T12" fmla="*/ 261882 w 1337"/>
                <a:gd name="T13" fmla="*/ 15218 h 1679"/>
                <a:gd name="T14" fmla="*/ 213599 w 1337"/>
                <a:gd name="T15" fmla="*/ 32010 h 1679"/>
                <a:gd name="T16" fmla="*/ 189457 w 1337"/>
                <a:gd name="T17" fmla="*/ 75565 h 1679"/>
                <a:gd name="T18" fmla="*/ 148522 w 1337"/>
                <a:gd name="T19" fmla="*/ 76614 h 1679"/>
                <a:gd name="T20" fmla="*/ 124381 w 1337"/>
                <a:gd name="T21" fmla="*/ 121218 h 1679"/>
                <a:gd name="T22" fmla="*/ 45659 w 1337"/>
                <a:gd name="T23" fmla="*/ 194684 h 1679"/>
                <a:gd name="T24" fmla="*/ 102863 w 1337"/>
                <a:gd name="T25" fmla="*/ 269199 h 1679"/>
                <a:gd name="T26" fmla="*/ 151671 w 1337"/>
                <a:gd name="T27" fmla="*/ 287565 h 1679"/>
                <a:gd name="T28" fmla="*/ 190507 w 1337"/>
                <a:gd name="T29" fmla="*/ 309080 h 1679"/>
                <a:gd name="T30" fmla="*/ 170564 w 1337"/>
                <a:gd name="T31" fmla="*/ 322724 h 1679"/>
                <a:gd name="T32" fmla="*/ 168465 w 1337"/>
                <a:gd name="T33" fmla="*/ 331120 h 1679"/>
                <a:gd name="T34" fmla="*/ 126480 w 1337"/>
                <a:gd name="T35" fmla="*/ 343714 h 1679"/>
                <a:gd name="T36" fmla="*/ 73474 w 1337"/>
                <a:gd name="T37" fmla="*/ 321149 h 1679"/>
                <a:gd name="T38" fmla="*/ 19418 w 1337"/>
                <a:gd name="T39" fmla="*/ 352635 h 1679"/>
                <a:gd name="T40" fmla="*/ 30439 w 1337"/>
                <a:gd name="T41" fmla="*/ 394615 h 1679"/>
                <a:gd name="T42" fmla="*/ 117558 w 1337"/>
                <a:gd name="T43" fmla="*/ 436595 h 1679"/>
                <a:gd name="T44" fmla="*/ 161118 w 1337"/>
                <a:gd name="T45" fmla="*/ 412457 h 1679"/>
                <a:gd name="T46" fmla="*/ 173188 w 1337"/>
                <a:gd name="T47" fmla="*/ 465457 h 1679"/>
                <a:gd name="T48" fmla="*/ 102339 w 1337"/>
                <a:gd name="T49" fmla="*/ 511110 h 1679"/>
                <a:gd name="T50" fmla="*/ 55105 w 1337"/>
                <a:gd name="T51" fmla="*/ 567259 h 1679"/>
                <a:gd name="T52" fmla="*/ 66126 w 1337"/>
                <a:gd name="T53" fmla="*/ 583002 h 1679"/>
                <a:gd name="T54" fmla="*/ 75048 w 1337"/>
                <a:gd name="T55" fmla="*/ 609764 h 1679"/>
                <a:gd name="T56" fmla="*/ 96566 w 1337"/>
                <a:gd name="T57" fmla="*/ 656992 h 1679"/>
                <a:gd name="T58" fmla="*/ 131203 w 1337"/>
                <a:gd name="T59" fmla="*/ 651744 h 1679"/>
                <a:gd name="T60" fmla="*/ 142749 w 1337"/>
                <a:gd name="T61" fmla="*/ 690576 h 1679"/>
                <a:gd name="T62" fmla="*/ 156394 w 1337"/>
                <a:gd name="T63" fmla="*/ 713665 h 1679"/>
                <a:gd name="T64" fmla="*/ 199429 w 1337"/>
                <a:gd name="T65" fmla="*/ 708418 h 1679"/>
                <a:gd name="T66" fmla="*/ 252435 w 1337"/>
                <a:gd name="T67" fmla="*/ 708943 h 1679"/>
                <a:gd name="T68" fmla="*/ 230918 w 1337"/>
                <a:gd name="T69" fmla="*/ 780309 h 1679"/>
                <a:gd name="T70" fmla="*/ 176337 w 1337"/>
                <a:gd name="T71" fmla="*/ 840131 h 1679"/>
                <a:gd name="T72" fmla="*/ 122281 w 1337"/>
                <a:gd name="T73" fmla="*/ 865844 h 1679"/>
                <a:gd name="T74" fmla="*/ 119133 w 1337"/>
                <a:gd name="T75" fmla="*/ 874765 h 1679"/>
                <a:gd name="T76" fmla="*/ 152196 w 1337"/>
                <a:gd name="T77" fmla="*/ 850102 h 1679"/>
                <a:gd name="T78" fmla="*/ 188933 w 1337"/>
                <a:gd name="T79" fmla="*/ 843804 h 1679"/>
                <a:gd name="T80" fmla="*/ 209400 w 1337"/>
                <a:gd name="T81" fmla="*/ 813893 h 1679"/>
                <a:gd name="T82" fmla="*/ 255059 w 1337"/>
                <a:gd name="T83" fmla="*/ 800775 h 1679"/>
                <a:gd name="T84" fmla="*/ 287598 w 1337"/>
                <a:gd name="T85" fmla="*/ 767190 h 1679"/>
                <a:gd name="T86" fmla="*/ 328533 w 1337"/>
                <a:gd name="T87" fmla="*/ 730982 h 1679"/>
                <a:gd name="T88" fmla="*/ 335880 w 1337"/>
                <a:gd name="T89" fmla="*/ 680606 h 1679"/>
                <a:gd name="T90" fmla="*/ 351625 w 1337"/>
                <a:gd name="T91" fmla="*/ 644398 h 1679"/>
                <a:gd name="T92" fmla="*/ 412503 w 1337"/>
                <a:gd name="T93" fmla="*/ 598744 h 1679"/>
                <a:gd name="T94" fmla="*/ 411978 w 1337"/>
                <a:gd name="T95" fmla="*/ 611338 h 1679"/>
                <a:gd name="T96" fmla="*/ 390986 w 1337"/>
                <a:gd name="T97" fmla="*/ 680081 h 1679"/>
                <a:gd name="T98" fmla="*/ 395709 w 1337"/>
                <a:gd name="T99" fmla="*/ 689002 h 1679"/>
                <a:gd name="T100" fmla="*/ 436644 w 1337"/>
                <a:gd name="T101" fmla="*/ 657517 h 1679"/>
                <a:gd name="T102" fmla="*/ 466034 w 1337"/>
                <a:gd name="T103" fmla="*/ 637576 h 1679"/>
                <a:gd name="T104" fmla="*/ 461835 w 1337"/>
                <a:gd name="T105" fmla="*/ 616061 h 1679"/>
                <a:gd name="T106" fmla="*/ 490175 w 1337"/>
                <a:gd name="T107" fmla="*/ 611338 h 1679"/>
                <a:gd name="T108" fmla="*/ 516941 w 1337"/>
                <a:gd name="T109" fmla="*/ 625507 h 1679"/>
                <a:gd name="T110" fmla="*/ 548430 w 1337"/>
                <a:gd name="T111" fmla="*/ 645972 h 1679"/>
                <a:gd name="T112" fmla="*/ 599861 w 1337"/>
                <a:gd name="T113" fmla="*/ 654368 h 1679"/>
                <a:gd name="T114" fmla="*/ 676484 w 1337"/>
                <a:gd name="T115" fmla="*/ 668012 h 1679"/>
                <a:gd name="T116" fmla="*/ 664938 w 1337"/>
                <a:gd name="T117" fmla="*/ 682705 h 1679"/>
                <a:gd name="T118" fmla="*/ 701675 w 1337"/>
                <a:gd name="T119" fmla="*/ 684279 h 16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7" h="1679">
                  <a:moveTo>
                    <a:pt x="1214" y="1199"/>
                  </a:moveTo>
                  <a:lnTo>
                    <a:pt x="1214" y="218"/>
                  </a:lnTo>
                  <a:lnTo>
                    <a:pt x="1211" y="215"/>
                  </a:lnTo>
                  <a:lnTo>
                    <a:pt x="1205" y="215"/>
                  </a:lnTo>
                  <a:lnTo>
                    <a:pt x="1204" y="221"/>
                  </a:lnTo>
                  <a:lnTo>
                    <a:pt x="1200" y="229"/>
                  </a:lnTo>
                  <a:lnTo>
                    <a:pt x="1197" y="226"/>
                  </a:lnTo>
                  <a:lnTo>
                    <a:pt x="1189" y="212"/>
                  </a:lnTo>
                  <a:lnTo>
                    <a:pt x="1167" y="204"/>
                  </a:lnTo>
                  <a:lnTo>
                    <a:pt x="1165" y="199"/>
                  </a:lnTo>
                  <a:lnTo>
                    <a:pt x="1150" y="191"/>
                  </a:lnTo>
                  <a:lnTo>
                    <a:pt x="1150" y="188"/>
                  </a:lnTo>
                  <a:lnTo>
                    <a:pt x="1145" y="182"/>
                  </a:lnTo>
                  <a:lnTo>
                    <a:pt x="1114" y="166"/>
                  </a:lnTo>
                  <a:lnTo>
                    <a:pt x="1111" y="169"/>
                  </a:lnTo>
                  <a:lnTo>
                    <a:pt x="1106" y="169"/>
                  </a:lnTo>
                  <a:lnTo>
                    <a:pt x="1102" y="167"/>
                  </a:lnTo>
                  <a:lnTo>
                    <a:pt x="1103" y="176"/>
                  </a:lnTo>
                  <a:lnTo>
                    <a:pt x="1100" y="181"/>
                  </a:lnTo>
                  <a:lnTo>
                    <a:pt x="1095" y="172"/>
                  </a:lnTo>
                  <a:lnTo>
                    <a:pt x="1090" y="169"/>
                  </a:lnTo>
                  <a:lnTo>
                    <a:pt x="1086" y="172"/>
                  </a:lnTo>
                  <a:lnTo>
                    <a:pt x="1064" y="175"/>
                  </a:lnTo>
                  <a:lnTo>
                    <a:pt x="1063" y="178"/>
                  </a:lnTo>
                  <a:lnTo>
                    <a:pt x="1053" y="184"/>
                  </a:lnTo>
                  <a:lnTo>
                    <a:pt x="1045" y="184"/>
                  </a:lnTo>
                  <a:lnTo>
                    <a:pt x="1039" y="179"/>
                  </a:lnTo>
                  <a:lnTo>
                    <a:pt x="1038" y="184"/>
                  </a:lnTo>
                  <a:lnTo>
                    <a:pt x="1022" y="183"/>
                  </a:lnTo>
                  <a:lnTo>
                    <a:pt x="1021" y="181"/>
                  </a:lnTo>
                  <a:lnTo>
                    <a:pt x="1023" y="176"/>
                  </a:lnTo>
                  <a:lnTo>
                    <a:pt x="1005" y="174"/>
                  </a:lnTo>
                  <a:lnTo>
                    <a:pt x="997" y="165"/>
                  </a:lnTo>
                  <a:lnTo>
                    <a:pt x="988" y="160"/>
                  </a:lnTo>
                  <a:lnTo>
                    <a:pt x="946" y="163"/>
                  </a:lnTo>
                  <a:lnTo>
                    <a:pt x="920" y="151"/>
                  </a:lnTo>
                  <a:lnTo>
                    <a:pt x="911" y="149"/>
                  </a:lnTo>
                  <a:lnTo>
                    <a:pt x="904" y="142"/>
                  </a:lnTo>
                  <a:lnTo>
                    <a:pt x="890" y="137"/>
                  </a:lnTo>
                  <a:lnTo>
                    <a:pt x="876" y="137"/>
                  </a:lnTo>
                  <a:lnTo>
                    <a:pt x="875" y="129"/>
                  </a:lnTo>
                  <a:lnTo>
                    <a:pt x="842" y="117"/>
                  </a:lnTo>
                  <a:lnTo>
                    <a:pt x="824" y="117"/>
                  </a:lnTo>
                  <a:lnTo>
                    <a:pt x="818" y="122"/>
                  </a:lnTo>
                  <a:lnTo>
                    <a:pt x="796" y="130"/>
                  </a:lnTo>
                  <a:lnTo>
                    <a:pt x="797" y="125"/>
                  </a:lnTo>
                  <a:lnTo>
                    <a:pt x="804" y="123"/>
                  </a:lnTo>
                  <a:lnTo>
                    <a:pt x="802" y="118"/>
                  </a:lnTo>
                  <a:lnTo>
                    <a:pt x="797" y="116"/>
                  </a:lnTo>
                  <a:lnTo>
                    <a:pt x="789" y="115"/>
                  </a:lnTo>
                  <a:lnTo>
                    <a:pt x="758" y="124"/>
                  </a:lnTo>
                  <a:lnTo>
                    <a:pt x="734" y="121"/>
                  </a:lnTo>
                  <a:lnTo>
                    <a:pt x="741" y="115"/>
                  </a:lnTo>
                  <a:lnTo>
                    <a:pt x="742" y="109"/>
                  </a:lnTo>
                  <a:lnTo>
                    <a:pt x="712" y="109"/>
                  </a:lnTo>
                  <a:lnTo>
                    <a:pt x="707" y="106"/>
                  </a:lnTo>
                  <a:lnTo>
                    <a:pt x="724" y="105"/>
                  </a:lnTo>
                  <a:lnTo>
                    <a:pt x="720" y="99"/>
                  </a:lnTo>
                  <a:lnTo>
                    <a:pt x="712" y="99"/>
                  </a:lnTo>
                  <a:lnTo>
                    <a:pt x="710" y="94"/>
                  </a:lnTo>
                  <a:lnTo>
                    <a:pt x="716" y="82"/>
                  </a:lnTo>
                  <a:lnTo>
                    <a:pt x="716" y="72"/>
                  </a:lnTo>
                  <a:lnTo>
                    <a:pt x="701" y="66"/>
                  </a:lnTo>
                  <a:lnTo>
                    <a:pt x="688" y="66"/>
                  </a:lnTo>
                  <a:lnTo>
                    <a:pt x="690" y="79"/>
                  </a:lnTo>
                  <a:lnTo>
                    <a:pt x="688" y="75"/>
                  </a:lnTo>
                  <a:lnTo>
                    <a:pt x="682" y="79"/>
                  </a:lnTo>
                  <a:lnTo>
                    <a:pt x="680" y="67"/>
                  </a:lnTo>
                  <a:lnTo>
                    <a:pt x="675" y="58"/>
                  </a:lnTo>
                  <a:lnTo>
                    <a:pt x="658" y="59"/>
                  </a:lnTo>
                  <a:lnTo>
                    <a:pt x="644" y="69"/>
                  </a:lnTo>
                  <a:lnTo>
                    <a:pt x="640" y="62"/>
                  </a:lnTo>
                  <a:lnTo>
                    <a:pt x="635" y="66"/>
                  </a:lnTo>
                  <a:lnTo>
                    <a:pt x="629" y="75"/>
                  </a:lnTo>
                  <a:lnTo>
                    <a:pt x="623" y="75"/>
                  </a:lnTo>
                  <a:lnTo>
                    <a:pt x="618" y="69"/>
                  </a:lnTo>
                  <a:lnTo>
                    <a:pt x="609" y="69"/>
                  </a:lnTo>
                  <a:lnTo>
                    <a:pt x="604" y="65"/>
                  </a:lnTo>
                  <a:lnTo>
                    <a:pt x="607" y="58"/>
                  </a:lnTo>
                  <a:lnTo>
                    <a:pt x="599" y="38"/>
                  </a:lnTo>
                  <a:lnTo>
                    <a:pt x="584" y="33"/>
                  </a:lnTo>
                  <a:lnTo>
                    <a:pt x="585" y="40"/>
                  </a:lnTo>
                  <a:lnTo>
                    <a:pt x="579" y="35"/>
                  </a:lnTo>
                  <a:lnTo>
                    <a:pt x="580" y="44"/>
                  </a:lnTo>
                  <a:lnTo>
                    <a:pt x="574" y="43"/>
                  </a:lnTo>
                  <a:lnTo>
                    <a:pt x="569" y="48"/>
                  </a:lnTo>
                  <a:lnTo>
                    <a:pt x="567" y="60"/>
                  </a:lnTo>
                  <a:lnTo>
                    <a:pt x="575" y="69"/>
                  </a:lnTo>
                  <a:lnTo>
                    <a:pt x="574" y="76"/>
                  </a:lnTo>
                  <a:lnTo>
                    <a:pt x="576" y="86"/>
                  </a:lnTo>
                  <a:lnTo>
                    <a:pt x="568" y="85"/>
                  </a:lnTo>
                  <a:lnTo>
                    <a:pt x="567" y="78"/>
                  </a:lnTo>
                  <a:lnTo>
                    <a:pt x="562" y="72"/>
                  </a:lnTo>
                  <a:lnTo>
                    <a:pt x="558" y="79"/>
                  </a:lnTo>
                  <a:lnTo>
                    <a:pt x="554" y="69"/>
                  </a:lnTo>
                  <a:lnTo>
                    <a:pt x="551" y="79"/>
                  </a:lnTo>
                  <a:lnTo>
                    <a:pt x="536" y="69"/>
                  </a:lnTo>
                  <a:lnTo>
                    <a:pt x="529" y="68"/>
                  </a:lnTo>
                  <a:lnTo>
                    <a:pt x="527" y="70"/>
                  </a:lnTo>
                  <a:lnTo>
                    <a:pt x="533" y="55"/>
                  </a:lnTo>
                  <a:lnTo>
                    <a:pt x="538" y="58"/>
                  </a:lnTo>
                  <a:lnTo>
                    <a:pt x="548" y="54"/>
                  </a:lnTo>
                  <a:lnTo>
                    <a:pt x="562" y="41"/>
                  </a:lnTo>
                  <a:lnTo>
                    <a:pt x="563" y="35"/>
                  </a:lnTo>
                  <a:lnTo>
                    <a:pt x="562" y="29"/>
                  </a:lnTo>
                  <a:lnTo>
                    <a:pt x="556" y="23"/>
                  </a:lnTo>
                  <a:lnTo>
                    <a:pt x="539" y="26"/>
                  </a:lnTo>
                  <a:lnTo>
                    <a:pt x="538" y="24"/>
                  </a:lnTo>
                  <a:lnTo>
                    <a:pt x="537" y="15"/>
                  </a:lnTo>
                  <a:lnTo>
                    <a:pt x="530" y="10"/>
                  </a:lnTo>
                  <a:lnTo>
                    <a:pt x="524" y="12"/>
                  </a:lnTo>
                  <a:lnTo>
                    <a:pt x="518" y="8"/>
                  </a:lnTo>
                  <a:lnTo>
                    <a:pt x="511" y="0"/>
                  </a:lnTo>
                  <a:lnTo>
                    <a:pt x="507" y="4"/>
                  </a:lnTo>
                  <a:lnTo>
                    <a:pt x="505" y="9"/>
                  </a:lnTo>
                  <a:lnTo>
                    <a:pt x="500" y="15"/>
                  </a:lnTo>
                  <a:lnTo>
                    <a:pt x="499" y="21"/>
                  </a:lnTo>
                  <a:lnTo>
                    <a:pt x="497" y="20"/>
                  </a:lnTo>
                  <a:lnTo>
                    <a:pt x="499" y="29"/>
                  </a:lnTo>
                  <a:lnTo>
                    <a:pt x="496" y="31"/>
                  </a:lnTo>
                  <a:lnTo>
                    <a:pt x="491" y="29"/>
                  </a:lnTo>
                  <a:lnTo>
                    <a:pt x="488" y="30"/>
                  </a:lnTo>
                  <a:lnTo>
                    <a:pt x="477" y="51"/>
                  </a:lnTo>
                  <a:lnTo>
                    <a:pt x="455" y="71"/>
                  </a:lnTo>
                  <a:lnTo>
                    <a:pt x="436" y="71"/>
                  </a:lnTo>
                  <a:lnTo>
                    <a:pt x="437" y="75"/>
                  </a:lnTo>
                  <a:lnTo>
                    <a:pt x="416" y="79"/>
                  </a:lnTo>
                  <a:lnTo>
                    <a:pt x="400" y="75"/>
                  </a:lnTo>
                  <a:lnTo>
                    <a:pt x="404" y="79"/>
                  </a:lnTo>
                  <a:lnTo>
                    <a:pt x="396" y="83"/>
                  </a:lnTo>
                  <a:lnTo>
                    <a:pt x="398" y="93"/>
                  </a:lnTo>
                  <a:lnTo>
                    <a:pt x="385" y="84"/>
                  </a:lnTo>
                  <a:lnTo>
                    <a:pt x="391" y="76"/>
                  </a:lnTo>
                  <a:lnTo>
                    <a:pt x="394" y="69"/>
                  </a:lnTo>
                  <a:lnTo>
                    <a:pt x="404" y="65"/>
                  </a:lnTo>
                  <a:lnTo>
                    <a:pt x="407" y="61"/>
                  </a:lnTo>
                  <a:lnTo>
                    <a:pt x="379" y="73"/>
                  </a:lnTo>
                  <a:lnTo>
                    <a:pt x="369" y="83"/>
                  </a:lnTo>
                  <a:lnTo>
                    <a:pt x="366" y="90"/>
                  </a:lnTo>
                  <a:lnTo>
                    <a:pt x="366" y="93"/>
                  </a:lnTo>
                  <a:lnTo>
                    <a:pt x="359" y="96"/>
                  </a:lnTo>
                  <a:lnTo>
                    <a:pt x="362" y="100"/>
                  </a:lnTo>
                  <a:lnTo>
                    <a:pt x="369" y="102"/>
                  </a:lnTo>
                  <a:lnTo>
                    <a:pt x="372" y="112"/>
                  </a:lnTo>
                  <a:lnTo>
                    <a:pt x="379" y="116"/>
                  </a:lnTo>
                  <a:lnTo>
                    <a:pt x="387" y="114"/>
                  </a:lnTo>
                  <a:lnTo>
                    <a:pt x="376" y="119"/>
                  </a:lnTo>
                  <a:lnTo>
                    <a:pt x="369" y="118"/>
                  </a:lnTo>
                  <a:lnTo>
                    <a:pt x="367" y="128"/>
                  </a:lnTo>
                  <a:lnTo>
                    <a:pt x="369" y="134"/>
                  </a:lnTo>
                  <a:lnTo>
                    <a:pt x="369" y="144"/>
                  </a:lnTo>
                  <a:lnTo>
                    <a:pt x="365" y="150"/>
                  </a:lnTo>
                  <a:lnTo>
                    <a:pt x="361" y="144"/>
                  </a:lnTo>
                  <a:lnTo>
                    <a:pt x="361" y="134"/>
                  </a:lnTo>
                  <a:lnTo>
                    <a:pt x="354" y="139"/>
                  </a:lnTo>
                  <a:lnTo>
                    <a:pt x="359" y="130"/>
                  </a:lnTo>
                  <a:lnTo>
                    <a:pt x="358" y="120"/>
                  </a:lnTo>
                  <a:lnTo>
                    <a:pt x="362" y="115"/>
                  </a:lnTo>
                  <a:lnTo>
                    <a:pt x="361" y="108"/>
                  </a:lnTo>
                  <a:lnTo>
                    <a:pt x="353" y="104"/>
                  </a:lnTo>
                  <a:lnTo>
                    <a:pt x="331" y="121"/>
                  </a:lnTo>
                  <a:lnTo>
                    <a:pt x="331" y="125"/>
                  </a:lnTo>
                  <a:lnTo>
                    <a:pt x="341" y="119"/>
                  </a:lnTo>
                  <a:lnTo>
                    <a:pt x="333" y="129"/>
                  </a:lnTo>
                  <a:lnTo>
                    <a:pt x="298" y="152"/>
                  </a:lnTo>
                  <a:lnTo>
                    <a:pt x="283" y="154"/>
                  </a:lnTo>
                  <a:lnTo>
                    <a:pt x="275" y="165"/>
                  </a:lnTo>
                  <a:lnTo>
                    <a:pt x="278" y="158"/>
                  </a:lnTo>
                  <a:lnTo>
                    <a:pt x="278" y="151"/>
                  </a:lnTo>
                  <a:lnTo>
                    <a:pt x="283" y="146"/>
                  </a:lnTo>
                  <a:lnTo>
                    <a:pt x="274" y="144"/>
                  </a:lnTo>
                  <a:lnTo>
                    <a:pt x="265" y="165"/>
                  </a:lnTo>
                  <a:lnTo>
                    <a:pt x="264" y="174"/>
                  </a:lnTo>
                  <a:lnTo>
                    <a:pt x="278" y="188"/>
                  </a:lnTo>
                  <a:lnTo>
                    <a:pt x="287" y="192"/>
                  </a:lnTo>
                  <a:lnTo>
                    <a:pt x="288" y="197"/>
                  </a:lnTo>
                  <a:lnTo>
                    <a:pt x="265" y="185"/>
                  </a:lnTo>
                  <a:lnTo>
                    <a:pt x="261" y="180"/>
                  </a:lnTo>
                  <a:lnTo>
                    <a:pt x="254" y="178"/>
                  </a:lnTo>
                  <a:lnTo>
                    <a:pt x="233" y="208"/>
                  </a:lnTo>
                  <a:lnTo>
                    <a:pt x="241" y="211"/>
                  </a:lnTo>
                  <a:lnTo>
                    <a:pt x="259" y="213"/>
                  </a:lnTo>
                  <a:lnTo>
                    <a:pt x="256" y="215"/>
                  </a:lnTo>
                  <a:lnTo>
                    <a:pt x="234" y="215"/>
                  </a:lnTo>
                  <a:lnTo>
                    <a:pt x="229" y="217"/>
                  </a:lnTo>
                  <a:lnTo>
                    <a:pt x="228" y="219"/>
                  </a:lnTo>
                  <a:lnTo>
                    <a:pt x="237" y="231"/>
                  </a:lnTo>
                  <a:lnTo>
                    <a:pt x="246" y="236"/>
                  </a:lnTo>
                  <a:lnTo>
                    <a:pt x="244" y="241"/>
                  </a:lnTo>
                  <a:lnTo>
                    <a:pt x="228" y="228"/>
                  </a:lnTo>
                  <a:lnTo>
                    <a:pt x="229" y="236"/>
                  </a:lnTo>
                  <a:lnTo>
                    <a:pt x="222" y="262"/>
                  </a:lnTo>
                  <a:lnTo>
                    <a:pt x="220" y="265"/>
                  </a:lnTo>
                  <a:lnTo>
                    <a:pt x="219" y="252"/>
                  </a:lnTo>
                  <a:lnTo>
                    <a:pt x="203" y="292"/>
                  </a:lnTo>
                  <a:lnTo>
                    <a:pt x="183" y="311"/>
                  </a:lnTo>
                  <a:lnTo>
                    <a:pt x="104" y="329"/>
                  </a:lnTo>
                  <a:lnTo>
                    <a:pt x="95" y="328"/>
                  </a:lnTo>
                  <a:lnTo>
                    <a:pt x="102" y="325"/>
                  </a:lnTo>
                  <a:lnTo>
                    <a:pt x="101" y="322"/>
                  </a:lnTo>
                  <a:lnTo>
                    <a:pt x="83" y="324"/>
                  </a:lnTo>
                  <a:lnTo>
                    <a:pt x="80" y="372"/>
                  </a:lnTo>
                  <a:lnTo>
                    <a:pt x="83" y="373"/>
                  </a:lnTo>
                  <a:lnTo>
                    <a:pt x="87" y="371"/>
                  </a:lnTo>
                  <a:lnTo>
                    <a:pt x="82" y="376"/>
                  </a:lnTo>
                  <a:lnTo>
                    <a:pt x="71" y="381"/>
                  </a:lnTo>
                  <a:lnTo>
                    <a:pt x="68" y="387"/>
                  </a:lnTo>
                  <a:lnTo>
                    <a:pt x="63" y="386"/>
                  </a:lnTo>
                  <a:lnTo>
                    <a:pt x="69" y="381"/>
                  </a:lnTo>
                  <a:lnTo>
                    <a:pt x="72" y="374"/>
                  </a:lnTo>
                  <a:lnTo>
                    <a:pt x="57" y="384"/>
                  </a:lnTo>
                  <a:lnTo>
                    <a:pt x="55" y="389"/>
                  </a:lnTo>
                  <a:lnTo>
                    <a:pt x="82" y="400"/>
                  </a:lnTo>
                  <a:lnTo>
                    <a:pt x="96" y="418"/>
                  </a:lnTo>
                  <a:lnTo>
                    <a:pt x="114" y="429"/>
                  </a:lnTo>
                  <a:lnTo>
                    <a:pt x="124" y="432"/>
                  </a:lnTo>
                  <a:lnTo>
                    <a:pt x="179" y="481"/>
                  </a:lnTo>
                  <a:lnTo>
                    <a:pt x="179" y="485"/>
                  </a:lnTo>
                  <a:lnTo>
                    <a:pt x="187" y="491"/>
                  </a:lnTo>
                  <a:lnTo>
                    <a:pt x="192" y="509"/>
                  </a:lnTo>
                  <a:lnTo>
                    <a:pt x="196" y="513"/>
                  </a:lnTo>
                  <a:lnTo>
                    <a:pt x="194" y="515"/>
                  </a:lnTo>
                  <a:lnTo>
                    <a:pt x="198" y="537"/>
                  </a:lnTo>
                  <a:lnTo>
                    <a:pt x="237" y="553"/>
                  </a:lnTo>
                  <a:lnTo>
                    <a:pt x="235" y="549"/>
                  </a:lnTo>
                  <a:lnTo>
                    <a:pt x="238" y="545"/>
                  </a:lnTo>
                  <a:lnTo>
                    <a:pt x="240" y="539"/>
                  </a:lnTo>
                  <a:lnTo>
                    <a:pt x="252" y="540"/>
                  </a:lnTo>
                  <a:lnTo>
                    <a:pt x="252" y="537"/>
                  </a:lnTo>
                  <a:lnTo>
                    <a:pt x="250" y="532"/>
                  </a:lnTo>
                  <a:lnTo>
                    <a:pt x="256" y="530"/>
                  </a:lnTo>
                  <a:lnTo>
                    <a:pt x="258" y="531"/>
                  </a:lnTo>
                  <a:lnTo>
                    <a:pt x="248" y="550"/>
                  </a:lnTo>
                  <a:lnTo>
                    <a:pt x="252" y="554"/>
                  </a:lnTo>
                  <a:lnTo>
                    <a:pt x="260" y="548"/>
                  </a:lnTo>
                  <a:lnTo>
                    <a:pt x="273" y="545"/>
                  </a:lnTo>
                  <a:lnTo>
                    <a:pt x="283" y="546"/>
                  </a:lnTo>
                  <a:lnTo>
                    <a:pt x="289" y="548"/>
                  </a:lnTo>
                  <a:lnTo>
                    <a:pt x="295" y="554"/>
                  </a:lnTo>
                  <a:lnTo>
                    <a:pt x="292" y="558"/>
                  </a:lnTo>
                  <a:lnTo>
                    <a:pt x="284" y="561"/>
                  </a:lnTo>
                  <a:lnTo>
                    <a:pt x="279" y="576"/>
                  </a:lnTo>
                  <a:lnTo>
                    <a:pt x="290" y="593"/>
                  </a:lnTo>
                  <a:lnTo>
                    <a:pt x="303" y="602"/>
                  </a:lnTo>
                  <a:lnTo>
                    <a:pt x="305" y="598"/>
                  </a:lnTo>
                  <a:lnTo>
                    <a:pt x="305" y="588"/>
                  </a:lnTo>
                  <a:lnTo>
                    <a:pt x="308" y="585"/>
                  </a:lnTo>
                  <a:lnTo>
                    <a:pt x="307" y="594"/>
                  </a:lnTo>
                  <a:lnTo>
                    <a:pt x="310" y="595"/>
                  </a:lnTo>
                  <a:lnTo>
                    <a:pt x="312" y="590"/>
                  </a:lnTo>
                  <a:lnTo>
                    <a:pt x="326" y="589"/>
                  </a:lnTo>
                  <a:lnTo>
                    <a:pt x="339" y="598"/>
                  </a:lnTo>
                  <a:lnTo>
                    <a:pt x="349" y="595"/>
                  </a:lnTo>
                  <a:lnTo>
                    <a:pt x="356" y="587"/>
                  </a:lnTo>
                  <a:lnTo>
                    <a:pt x="363" y="589"/>
                  </a:lnTo>
                  <a:lnTo>
                    <a:pt x="369" y="585"/>
                  </a:lnTo>
                  <a:lnTo>
                    <a:pt x="382" y="586"/>
                  </a:lnTo>
                  <a:lnTo>
                    <a:pt x="378" y="591"/>
                  </a:lnTo>
                  <a:lnTo>
                    <a:pt x="359" y="598"/>
                  </a:lnTo>
                  <a:lnTo>
                    <a:pt x="355" y="605"/>
                  </a:lnTo>
                  <a:lnTo>
                    <a:pt x="360" y="607"/>
                  </a:lnTo>
                  <a:lnTo>
                    <a:pt x="362" y="603"/>
                  </a:lnTo>
                  <a:lnTo>
                    <a:pt x="380" y="596"/>
                  </a:lnTo>
                  <a:lnTo>
                    <a:pt x="385" y="599"/>
                  </a:lnTo>
                  <a:lnTo>
                    <a:pt x="385" y="605"/>
                  </a:lnTo>
                  <a:lnTo>
                    <a:pt x="378" y="610"/>
                  </a:lnTo>
                  <a:lnTo>
                    <a:pt x="361" y="612"/>
                  </a:lnTo>
                  <a:lnTo>
                    <a:pt x="354" y="615"/>
                  </a:lnTo>
                  <a:lnTo>
                    <a:pt x="351" y="619"/>
                  </a:lnTo>
                  <a:lnTo>
                    <a:pt x="335" y="622"/>
                  </a:lnTo>
                  <a:lnTo>
                    <a:pt x="329" y="621"/>
                  </a:lnTo>
                  <a:lnTo>
                    <a:pt x="325" y="615"/>
                  </a:lnTo>
                  <a:lnTo>
                    <a:pt x="319" y="612"/>
                  </a:lnTo>
                  <a:lnTo>
                    <a:pt x="317" y="609"/>
                  </a:lnTo>
                  <a:lnTo>
                    <a:pt x="311" y="608"/>
                  </a:lnTo>
                  <a:lnTo>
                    <a:pt x="310" y="603"/>
                  </a:lnTo>
                  <a:lnTo>
                    <a:pt x="306" y="604"/>
                  </a:lnTo>
                  <a:lnTo>
                    <a:pt x="300" y="609"/>
                  </a:lnTo>
                  <a:lnTo>
                    <a:pt x="286" y="609"/>
                  </a:lnTo>
                  <a:lnTo>
                    <a:pt x="278" y="602"/>
                  </a:lnTo>
                  <a:lnTo>
                    <a:pt x="271" y="587"/>
                  </a:lnTo>
                  <a:lnTo>
                    <a:pt x="280" y="609"/>
                  </a:lnTo>
                  <a:lnTo>
                    <a:pt x="276" y="618"/>
                  </a:lnTo>
                  <a:lnTo>
                    <a:pt x="276" y="627"/>
                  </a:lnTo>
                  <a:lnTo>
                    <a:pt x="282" y="629"/>
                  </a:lnTo>
                  <a:lnTo>
                    <a:pt x="280" y="626"/>
                  </a:lnTo>
                  <a:lnTo>
                    <a:pt x="284" y="617"/>
                  </a:lnTo>
                  <a:lnTo>
                    <a:pt x="316" y="625"/>
                  </a:lnTo>
                  <a:lnTo>
                    <a:pt x="321" y="631"/>
                  </a:lnTo>
                  <a:lnTo>
                    <a:pt x="320" y="638"/>
                  </a:lnTo>
                  <a:lnTo>
                    <a:pt x="313" y="647"/>
                  </a:lnTo>
                  <a:lnTo>
                    <a:pt x="314" y="643"/>
                  </a:lnTo>
                  <a:lnTo>
                    <a:pt x="312" y="637"/>
                  </a:lnTo>
                  <a:lnTo>
                    <a:pt x="296" y="631"/>
                  </a:lnTo>
                  <a:lnTo>
                    <a:pt x="285" y="656"/>
                  </a:lnTo>
                  <a:lnTo>
                    <a:pt x="285" y="662"/>
                  </a:lnTo>
                  <a:lnTo>
                    <a:pt x="282" y="665"/>
                  </a:lnTo>
                  <a:lnTo>
                    <a:pt x="277" y="663"/>
                  </a:lnTo>
                  <a:lnTo>
                    <a:pt x="274" y="658"/>
                  </a:lnTo>
                  <a:lnTo>
                    <a:pt x="270" y="653"/>
                  </a:lnTo>
                  <a:lnTo>
                    <a:pt x="263" y="655"/>
                  </a:lnTo>
                  <a:lnTo>
                    <a:pt x="261" y="657"/>
                  </a:lnTo>
                  <a:lnTo>
                    <a:pt x="257" y="654"/>
                  </a:lnTo>
                  <a:lnTo>
                    <a:pt x="246" y="656"/>
                  </a:lnTo>
                  <a:lnTo>
                    <a:pt x="245" y="652"/>
                  </a:lnTo>
                  <a:lnTo>
                    <a:pt x="241" y="655"/>
                  </a:lnTo>
                  <a:lnTo>
                    <a:pt x="242" y="650"/>
                  </a:lnTo>
                  <a:lnTo>
                    <a:pt x="236" y="651"/>
                  </a:lnTo>
                  <a:lnTo>
                    <a:pt x="233" y="656"/>
                  </a:lnTo>
                  <a:lnTo>
                    <a:pt x="229" y="654"/>
                  </a:lnTo>
                  <a:lnTo>
                    <a:pt x="199" y="654"/>
                  </a:lnTo>
                  <a:lnTo>
                    <a:pt x="192" y="648"/>
                  </a:lnTo>
                  <a:lnTo>
                    <a:pt x="192" y="640"/>
                  </a:lnTo>
                  <a:lnTo>
                    <a:pt x="180" y="639"/>
                  </a:lnTo>
                  <a:lnTo>
                    <a:pt x="193" y="628"/>
                  </a:lnTo>
                  <a:lnTo>
                    <a:pt x="192" y="619"/>
                  </a:lnTo>
                  <a:lnTo>
                    <a:pt x="194" y="609"/>
                  </a:lnTo>
                  <a:lnTo>
                    <a:pt x="192" y="602"/>
                  </a:lnTo>
                  <a:lnTo>
                    <a:pt x="184" y="597"/>
                  </a:lnTo>
                  <a:lnTo>
                    <a:pt x="187" y="595"/>
                  </a:lnTo>
                  <a:lnTo>
                    <a:pt x="199" y="594"/>
                  </a:lnTo>
                  <a:lnTo>
                    <a:pt x="153" y="596"/>
                  </a:lnTo>
                  <a:lnTo>
                    <a:pt x="140" y="612"/>
                  </a:lnTo>
                  <a:lnTo>
                    <a:pt x="130" y="613"/>
                  </a:lnTo>
                  <a:lnTo>
                    <a:pt x="125" y="617"/>
                  </a:lnTo>
                  <a:lnTo>
                    <a:pt x="121" y="615"/>
                  </a:lnTo>
                  <a:lnTo>
                    <a:pt x="103" y="632"/>
                  </a:lnTo>
                  <a:lnTo>
                    <a:pt x="110" y="638"/>
                  </a:lnTo>
                  <a:lnTo>
                    <a:pt x="115" y="646"/>
                  </a:lnTo>
                  <a:lnTo>
                    <a:pt x="111" y="648"/>
                  </a:lnTo>
                  <a:lnTo>
                    <a:pt x="94" y="649"/>
                  </a:lnTo>
                  <a:lnTo>
                    <a:pt x="89" y="646"/>
                  </a:lnTo>
                  <a:lnTo>
                    <a:pt x="88" y="641"/>
                  </a:lnTo>
                  <a:lnTo>
                    <a:pt x="62" y="656"/>
                  </a:lnTo>
                  <a:lnTo>
                    <a:pt x="58" y="663"/>
                  </a:lnTo>
                  <a:lnTo>
                    <a:pt x="54" y="661"/>
                  </a:lnTo>
                  <a:lnTo>
                    <a:pt x="53" y="666"/>
                  </a:lnTo>
                  <a:lnTo>
                    <a:pt x="49" y="673"/>
                  </a:lnTo>
                  <a:lnTo>
                    <a:pt x="41" y="677"/>
                  </a:lnTo>
                  <a:lnTo>
                    <a:pt x="37" y="672"/>
                  </a:lnTo>
                  <a:lnTo>
                    <a:pt x="29" y="678"/>
                  </a:lnTo>
                  <a:lnTo>
                    <a:pt x="26" y="683"/>
                  </a:lnTo>
                  <a:lnTo>
                    <a:pt x="26" y="687"/>
                  </a:lnTo>
                  <a:lnTo>
                    <a:pt x="27" y="689"/>
                  </a:lnTo>
                  <a:lnTo>
                    <a:pt x="9" y="700"/>
                  </a:lnTo>
                  <a:lnTo>
                    <a:pt x="4" y="700"/>
                  </a:lnTo>
                  <a:lnTo>
                    <a:pt x="10" y="689"/>
                  </a:lnTo>
                  <a:lnTo>
                    <a:pt x="0" y="696"/>
                  </a:lnTo>
                  <a:lnTo>
                    <a:pt x="0" y="703"/>
                  </a:lnTo>
                  <a:lnTo>
                    <a:pt x="34" y="728"/>
                  </a:lnTo>
                  <a:lnTo>
                    <a:pt x="58" y="736"/>
                  </a:lnTo>
                  <a:lnTo>
                    <a:pt x="60" y="734"/>
                  </a:lnTo>
                  <a:lnTo>
                    <a:pt x="56" y="729"/>
                  </a:lnTo>
                  <a:lnTo>
                    <a:pt x="86" y="738"/>
                  </a:lnTo>
                  <a:lnTo>
                    <a:pt x="72" y="744"/>
                  </a:lnTo>
                  <a:lnTo>
                    <a:pt x="66" y="755"/>
                  </a:lnTo>
                  <a:lnTo>
                    <a:pt x="58" y="752"/>
                  </a:lnTo>
                  <a:lnTo>
                    <a:pt x="59" y="745"/>
                  </a:lnTo>
                  <a:lnTo>
                    <a:pt x="57" y="741"/>
                  </a:lnTo>
                  <a:lnTo>
                    <a:pt x="54" y="749"/>
                  </a:lnTo>
                  <a:lnTo>
                    <a:pt x="64" y="769"/>
                  </a:lnTo>
                  <a:lnTo>
                    <a:pt x="73" y="778"/>
                  </a:lnTo>
                  <a:lnTo>
                    <a:pt x="74" y="787"/>
                  </a:lnTo>
                  <a:lnTo>
                    <a:pt x="72" y="798"/>
                  </a:lnTo>
                  <a:lnTo>
                    <a:pt x="80" y="810"/>
                  </a:lnTo>
                  <a:lnTo>
                    <a:pt x="84" y="811"/>
                  </a:lnTo>
                  <a:lnTo>
                    <a:pt x="87" y="815"/>
                  </a:lnTo>
                  <a:lnTo>
                    <a:pt x="130" y="821"/>
                  </a:lnTo>
                  <a:lnTo>
                    <a:pt x="146" y="829"/>
                  </a:lnTo>
                  <a:lnTo>
                    <a:pt x="171" y="816"/>
                  </a:lnTo>
                  <a:lnTo>
                    <a:pt x="187" y="819"/>
                  </a:lnTo>
                  <a:lnTo>
                    <a:pt x="200" y="815"/>
                  </a:lnTo>
                  <a:lnTo>
                    <a:pt x="215" y="821"/>
                  </a:lnTo>
                  <a:lnTo>
                    <a:pt x="224" y="832"/>
                  </a:lnTo>
                  <a:lnTo>
                    <a:pt x="226" y="829"/>
                  </a:lnTo>
                  <a:lnTo>
                    <a:pt x="227" y="821"/>
                  </a:lnTo>
                  <a:lnTo>
                    <a:pt x="220" y="819"/>
                  </a:lnTo>
                  <a:lnTo>
                    <a:pt x="215" y="815"/>
                  </a:lnTo>
                  <a:lnTo>
                    <a:pt x="212" y="810"/>
                  </a:lnTo>
                  <a:lnTo>
                    <a:pt x="224" y="809"/>
                  </a:lnTo>
                  <a:lnTo>
                    <a:pt x="229" y="816"/>
                  </a:lnTo>
                  <a:lnTo>
                    <a:pt x="236" y="822"/>
                  </a:lnTo>
                  <a:lnTo>
                    <a:pt x="240" y="844"/>
                  </a:lnTo>
                  <a:lnTo>
                    <a:pt x="243" y="844"/>
                  </a:lnTo>
                  <a:lnTo>
                    <a:pt x="254" y="820"/>
                  </a:lnTo>
                  <a:lnTo>
                    <a:pt x="269" y="802"/>
                  </a:lnTo>
                  <a:lnTo>
                    <a:pt x="286" y="795"/>
                  </a:lnTo>
                  <a:lnTo>
                    <a:pt x="285" y="789"/>
                  </a:lnTo>
                  <a:lnTo>
                    <a:pt x="298" y="794"/>
                  </a:lnTo>
                  <a:lnTo>
                    <a:pt x="302" y="793"/>
                  </a:lnTo>
                  <a:lnTo>
                    <a:pt x="307" y="786"/>
                  </a:lnTo>
                  <a:lnTo>
                    <a:pt x="317" y="780"/>
                  </a:lnTo>
                  <a:lnTo>
                    <a:pt x="327" y="792"/>
                  </a:lnTo>
                  <a:lnTo>
                    <a:pt x="331" y="793"/>
                  </a:lnTo>
                  <a:lnTo>
                    <a:pt x="331" y="806"/>
                  </a:lnTo>
                  <a:lnTo>
                    <a:pt x="321" y="821"/>
                  </a:lnTo>
                  <a:lnTo>
                    <a:pt x="311" y="825"/>
                  </a:lnTo>
                  <a:lnTo>
                    <a:pt x="304" y="821"/>
                  </a:lnTo>
                  <a:lnTo>
                    <a:pt x="298" y="821"/>
                  </a:lnTo>
                  <a:lnTo>
                    <a:pt x="297" y="830"/>
                  </a:lnTo>
                  <a:lnTo>
                    <a:pt x="299" y="835"/>
                  </a:lnTo>
                  <a:lnTo>
                    <a:pt x="303" y="831"/>
                  </a:lnTo>
                  <a:lnTo>
                    <a:pt x="311" y="834"/>
                  </a:lnTo>
                  <a:lnTo>
                    <a:pt x="324" y="861"/>
                  </a:lnTo>
                  <a:lnTo>
                    <a:pt x="322" y="867"/>
                  </a:lnTo>
                  <a:lnTo>
                    <a:pt x="321" y="871"/>
                  </a:lnTo>
                  <a:lnTo>
                    <a:pt x="327" y="875"/>
                  </a:lnTo>
                  <a:lnTo>
                    <a:pt x="330" y="887"/>
                  </a:lnTo>
                  <a:lnTo>
                    <a:pt x="329" y="898"/>
                  </a:lnTo>
                  <a:lnTo>
                    <a:pt x="315" y="921"/>
                  </a:lnTo>
                  <a:lnTo>
                    <a:pt x="309" y="927"/>
                  </a:lnTo>
                  <a:lnTo>
                    <a:pt x="302" y="929"/>
                  </a:lnTo>
                  <a:lnTo>
                    <a:pt x="293" y="928"/>
                  </a:lnTo>
                  <a:lnTo>
                    <a:pt x="288" y="932"/>
                  </a:lnTo>
                  <a:lnTo>
                    <a:pt x="280" y="931"/>
                  </a:lnTo>
                  <a:lnTo>
                    <a:pt x="265" y="936"/>
                  </a:lnTo>
                  <a:lnTo>
                    <a:pt x="262" y="936"/>
                  </a:lnTo>
                  <a:lnTo>
                    <a:pt x="271" y="927"/>
                  </a:lnTo>
                  <a:lnTo>
                    <a:pt x="270" y="925"/>
                  </a:lnTo>
                  <a:lnTo>
                    <a:pt x="262" y="926"/>
                  </a:lnTo>
                  <a:lnTo>
                    <a:pt x="228" y="968"/>
                  </a:lnTo>
                  <a:lnTo>
                    <a:pt x="221" y="970"/>
                  </a:lnTo>
                  <a:lnTo>
                    <a:pt x="213" y="968"/>
                  </a:lnTo>
                  <a:lnTo>
                    <a:pt x="208" y="964"/>
                  </a:lnTo>
                  <a:lnTo>
                    <a:pt x="195" y="974"/>
                  </a:lnTo>
                  <a:lnTo>
                    <a:pt x="181" y="979"/>
                  </a:lnTo>
                  <a:lnTo>
                    <a:pt x="178" y="984"/>
                  </a:lnTo>
                  <a:lnTo>
                    <a:pt x="177" y="987"/>
                  </a:lnTo>
                  <a:lnTo>
                    <a:pt x="179" y="990"/>
                  </a:lnTo>
                  <a:lnTo>
                    <a:pt x="181" y="997"/>
                  </a:lnTo>
                  <a:lnTo>
                    <a:pt x="178" y="1001"/>
                  </a:lnTo>
                  <a:lnTo>
                    <a:pt x="164" y="998"/>
                  </a:lnTo>
                  <a:lnTo>
                    <a:pt x="155" y="1000"/>
                  </a:lnTo>
                  <a:lnTo>
                    <a:pt x="145" y="1011"/>
                  </a:lnTo>
                  <a:lnTo>
                    <a:pt x="142" y="1019"/>
                  </a:lnTo>
                  <a:lnTo>
                    <a:pt x="138" y="1016"/>
                  </a:lnTo>
                  <a:lnTo>
                    <a:pt x="132" y="1017"/>
                  </a:lnTo>
                  <a:lnTo>
                    <a:pt x="118" y="1035"/>
                  </a:lnTo>
                  <a:lnTo>
                    <a:pt x="116" y="1036"/>
                  </a:lnTo>
                  <a:lnTo>
                    <a:pt x="113" y="1040"/>
                  </a:lnTo>
                  <a:lnTo>
                    <a:pt x="105" y="1063"/>
                  </a:lnTo>
                  <a:lnTo>
                    <a:pt x="105" y="1081"/>
                  </a:lnTo>
                  <a:lnTo>
                    <a:pt x="103" y="1085"/>
                  </a:lnTo>
                  <a:lnTo>
                    <a:pt x="95" y="1087"/>
                  </a:lnTo>
                  <a:lnTo>
                    <a:pt x="89" y="1086"/>
                  </a:lnTo>
                  <a:lnTo>
                    <a:pt x="86" y="1088"/>
                  </a:lnTo>
                  <a:lnTo>
                    <a:pt x="86" y="1092"/>
                  </a:lnTo>
                  <a:lnTo>
                    <a:pt x="96" y="1099"/>
                  </a:lnTo>
                  <a:lnTo>
                    <a:pt x="94" y="1103"/>
                  </a:lnTo>
                  <a:lnTo>
                    <a:pt x="84" y="1105"/>
                  </a:lnTo>
                  <a:lnTo>
                    <a:pt x="81" y="1116"/>
                  </a:lnTo>
                  <a:lnTo>
                    <a:pt x="85" y="1114"/>
                  </a:lnTo>
                  <a:lnTo>
                    <a:pt x="102" y="1112"/>
                  </a:lnTo>
                  <a:lnTo>
                    <a:pt x="107" y="1109"/>
                  </a:lnTo>
                  <a:lnTo>
                    <a:pt x="112" y="1105"/>
                  </a:lnTo>
                  <a:lnTo>
                    <a:pt x="127" y="1102"/>
                  </a:lnTo>
                  <a:lnTo>
                    <a:pt x="128" y="1106"/>
                  </a:lnTo>
                  <a:lnTo>
                    <a:pt x="123" y="1108"/>
                  </a:lnTo>
                  <a:lnTo>
                    <a:pt x="126" y="1111"/>
                  </a:lnTo>
                  <a:lnTo>
                    <a:pt x="109" y="1113"/>
                  </a:lnTo>
                  <a:lnTo>
                    <a:pt x="103" y="1116"/>
                  </a:lnTo>
                  <a:lnTo>
                    <a:pt x="97" y="1122"/>
                  </a:lnTo>
                  <a:lnTo>
                    <a:pt x="97" y="1127"/>
                  </a:lnTo>
                  <a:lnTo>
                    <a:pt x="108" y="1134"/>
                  </a:lnTo>
                  <a:lnTo>
                    <a:pt x="118" y="1126"/>
                  </a:lnTo>
                  <a:lnTo>
                    <a:pt x="123" y="1127"/>
                  </a:lnTo>
                  <a:lnTo>
                    <a:pt x="119" y="1133"/>
                  </a:lnTo>
                  <a:lnTo>
                    <a:pt x="118" y="1139"/>
                  </a:lnTo>
                  <a:lnTo>
                    <a:pt x="120" y="1149"/>
                  </a:lnTo>
                  <a:lnTo>
                    <a:pt x="123" y="1153"/>
                  </a:lnTo>
                  <a:lnTo>
                    <a:pt x="124" y="1160"/>
                  </a:lnTo>
                  <a:lnTo>
                    <a:pt x="127" y="1165"/>
                  </a:lnTo>
                  <a:lnTo>
                    <a:pt x="131" y="1167"/>
                  </a:lnTo>
                  <a:lnTo>
                    <a:pt x="134" y="1166"/>
                  </a:lnTo>
                  <a:lnTo>
                    <a:pt x="142" y="1154"/>
                  </a:lnTo>
                  <a:lnTo>
                    <a:pt x="143" y="1162"/>
                  </a:lnTo>
                  <a:lnTo>
                    <a:pt x="146" y="1163"/>
                  </a:lnTo>
                  <a:lnTo>
                    <a:pt x="157" y="1162"/>
                  </a:lnTo>
                  <a:lnTo>
                    <a:pt x="150" y="1174"/>
                  </a:lnTo>
                  <a:lnTo>
                    <a:pt x="177" y="1182"/>
                  </a:lnTo>
                  <a:lnTo>
                    <a:pt x="187" y="1178"/>
                  </a:lnTo>
                  <a:lnTo>
                    <a:pt x="194" y="1177"/>
                  </a:lnTo>
                  <a:lnTo>
                    <a:pt x="197" y="1185"/>
                  </a:lnTo>
                  <a:lnTo>
                    <a:pt x="193" y="1191"/>
                  </a:lnTo>
                  <a:lnTo>
                    <a:pt x="179" y="1196"/>
                  </a:lnTo>
                  <a:lnTo>
                    <a:pt x="160" y="1224"/>
                  </a:lnTo>
                  <a:lnTo>
                    <a:pt x="158" y="1231"/>
                  </a:lnTo>
                  <a:lnTo>
                    <a:pt x="158" y="1237"/>
                  </a:lnTo>
                  <a:lnTo>
                    <a:pt x="166" y="1253"/>
                  </a:lnTo>
                  <a:lnTo>
                    <a:pt x="170" y="1254"/>
                  </a:lnTo>
                  <a:lnTo>
                    <a:pt x="175" y="1250"/>
                  </a:lnTo>
                  <a:lnTo>
                    <a:pt x="182" y="1248"/>
                  </a:lnTo>
                  <a:lnTo>
                    <a:pt x="184" y="1252"/>
                  </a:lnTo>
                  <a:lnTo>
                    <a:pt x="181" y="1254"/>
                  </a:lnTo>
                  <a:lnTo>
                    <a:pt x="181" y="1258"/>
                  </a:lnTo>
                  <a:lnTo>
                    <a:pt x="193" y="1258"/>
                  </a:lnTo>
                  <a:lnTo>
                    <a:pt x="191" y="1260"/>
                  </a:lnTo>
                  <a:lnTo>
                    <a:pt x="181" y="1261"/>
                  </a:lnTo>
                  <a:lnTo>
                    <a:pt x="175" y="1264"/>
                  </a:lnTo>
                  <a:lnTo>
                    <a:pt x="179" y="1270"/>
                  </a:lnTo>
                  <a:lnTo>
                    <a:pt x="189" y="1279"/>
                  </a:lnTo>
                  <a:lnTo>
                    <a:pt x="194" y="1279"/>
                  </a:lnTo>
                  <a:lnTo>
                    <a:pt x="198" y="1281"/>
                  </a:lnTo>
                  <a:lnTo>
                    <a:pt x="202" y="1280"/>
                  </a:lnTo>
                  <a:lnTo>
                    <a:pt x="208" y="1282"/>
                  </a:lnTo>
                  <a:lnTo>
                    <a:pt x="213" y="1282"/>
                  </a:lnTo>
                  <a:lnTo>
                    <a:pt x="219" y="1285"/>
                  </a:lnTo>
                  <a:lnTo>
                    <a:pt x="225" y="1285"/>
                  </a:lnTo>
                  <a:lnTo>
                    <a:pt x="246" y="1255"/>
                  </a:lnTo>
                  <a:lnTo>
                    <a:pt x="250" y="1242"/>
                  </a:lnTo>
                  <a:lnTo>
                    <a:pt x="255" y="1240"/>
                  </a:lnTo>
                  <a:lnTo>
                    <a:pt x="254" y="1236"/>
                  </a:lnTo>
                  <a:lnTo>
                    <a:pt x="248" y="1232"/>
                  </a:lnTo>
                  <a:lnTo>
                    <a:pt x="245" y="1223"/>
                  </a:lnTo>
                  <a:lnTo>
                    <a:pt x="259" y="1200"/>
                  </a:lnTo>
                  <a:lnTo>
                    <a:pt x="283" y="1179"/>
                  </a:lnTo>
                  <a:lnTo>
                    <a:pt x="294" y="1178"/>
                  </a:lnTo>
                  <a:lnTo>
                    <a:pt x="254" y="1222"/>
                  </a:lnTo>
                  <a:lnTo>
                    <a:pt x="253" y="1226"/>
                  </a:lnTo>
                  <a:lnTo>
                    <a:pt x="254" y="1230"/>
                  </a:lnTo>
                  <a:lnTo>
                    <a:pt x="259" y="1233"/>
                  </a:lnTo>
                  <a:lnTo>
                    <a:pt x="262" y="1249"/>
                  </a:lnTo>
                  <a:lnTo>
                    <a:pt x="284" y="1295"/>
                  </a:lnTo>
                  <a:lnTo>
                    <a:pt x="284" y="1300"/>
                  </a:lnTo>
                  <a:lnTo>
                    <a:pt x="275" y="1311"/>
                  </a:lnTo>
                  <a:lnTo>
                    <a:pt x="274" y="1315"/>
                  </a:lnTo>
                  <a:lnTo>
                    <a:pt x="272" y="1316"/>
                  </a:lnTo>
                  <a:lnTo>
                    <a:pt x="271" y="1322"/>
                  </a:lnTo>
                  <a:lnTo>
                    <a:pt x="275" y="1334"/>
                  </a:lnTo>
                  <a:lnTo>
                    <a:pt x="279" y="1330"/>
                  </a:lnTo>
                  <a:lnTo>
                    <a:pt x="285" y="1330"/>
                  </a:lnTo>
                  <a:lnTo>
                    <a:pt x="290" y="1333"/>
                  </a:lnTo>
                  <a:lnTo>
                    <a:pt x="286" y="1336"/>
                  </a:lnTo>
                  <a:lnTo>
                    <a:pt x="281" y="1342"/>
                  </a:lnTo>
                  <a:lnTo>
                    <a:pt x="282" y="1355"/>
                  </a:lnTo>
                  <a:lnTo>
                    <a:pt x="286" y="1354"/>
                  </a:lnTo>
                  <a:lnTo>
                    <a:pt x="289" y="1357"/>
                  </a:lnTo>
                  <a:lnTo>
                    <a:pt x="286" y="1358"/>
                  </a:lnTo>
                  <a:lnTo>
                    <a:pt x="278" y="1367"/>
                  </a:lnTo>
                  <a:lnTo>
                    <a:pt x="271" y="1367"/>
                  </a:lnTo>
                  <a:lnTo>
                    <a:pt x="265" y="1374"/>
                  </a:lnTo>
                  <a:lnTo>
                    <a:pt x="281" y="1376"/>
                  </a:lnTo>
                  <a:lnTo>
                    <a:pt x="291" y="1371"/>
                  </a:lnTo>
                  <a:lnTo>
                    <a:pt x="298" y="1360"/>
                  </a:lnTo>
                  <a:lnTo>
                    <a:pt x="304" y="1358"/>
                  </a:lnTo>
                  <a:lnTo>
                    <a:pt x="316" y="1348"/>
                  </a:lnTo>
                  <a:lnTo>
                    <a:pt x="326" y="1348"/>
                  </a:lnTo>
                  <a:lnTo>
                    <a:pt x="337" y="1338"/>
                  </a:lnTo>
                  <a:lnTo>
                    <a:pt x="348" y="1317"/>
                  </a:lnTo>
                  <a:lnTo>
                    <a:pt x="350" y="1333"/>
                  </a:lnTo>
                  <a:lnTo>
                    <a:pt x="347" y="1337"/>
                  </a:lnTo>
                  <a:lnTo>
                    <a:pt x="347" y="1343"/>
                  </a:lnTo>
                  <a:lnTo>
                    <a:pt x="348" y="1347"/>
                  </a:lnTo>
                  <a:lnTo>
                    <a:pt x="352" y="1352"/>
                  </a:lnTo>
                  <a:lnTo>
                    <a:pt x="355" y="1351"/>
                  </a:lnTo>
                  <a:lnTo>
                    <a:pt x="359" y="1356"/>
                  </a:lnTo>
                  <a:lnTo>
                    <a:pt x="364" y="1358"/>
                  </a:lnTo>
                  <a:lnTo>
                    <a:pt x="371" y="1351"/>
                  </a:lnTo>
                  <a:lnTo>
                    <a:pt x="374" y="1348"/>
                  </a:lnTo>
                  <a:lnTo>
                    <a:pt x="376" y="1350"/>
                  </a:lnTo>
                  <a:lnTo>
                    <a:pt x="380" y="1350"/>
                  </a:lnTo>
                  <a:lnTo>
                    <a:pt x="379" y="1355"/>
                  </a:lnTo>
                  <a:lnTo>
                    <a:pt x="384" y="1358"/>
                  </a:lnTo>
                  <a:lnTo>
                    <a:pt x="401" y="1389"/>
                  </a:lnTo>
                  <a:lnTo>
                    <a:pt x="405" y="1393"/>
                  </a:lnTo>
                  <a:lnTo>
                    <a:pt x="408" y="1392"/>
                  </a:lnTo>
                  <a:lnTo>
                    <a:pt x="415" y="1385"/>
                  </a:lnTo>
                  <a:lnTo>
                    <a:pt x="415" y="1372"/>
                  </a:lnTo>
                  <a:lnTo>
                    <a:pt x="410" y="1363"/>
                  </a:lnTo>
                  <a:lnTo>
                    <a:pt x="416" y="1352"/>
                  </a:lnTo>
                  <a:lnTo>
                    <a:pt x="423" y="1346"/>
                  </a:lnTo>
                  <a:lnTo>
                    <a:pt x="426" y="1342"/>
                  </a:lnTo>
                  <a:lnTo>
                    <a:pt x="429" y="1340"/>
                  </a:lnTo>
                  <a:lnTo>
                    <a:pt x="429" y="1346"/>
                  </a:lnTo>
                  <a:lnTo>
                    <a:pt x="426" y="1357"/>
                  </a:lnTo>
                  <a:lnTo>
                    <a:pt x="439" y="1371"/>
                  </a:lnTo>
                  <a:lnTo>
                    <a:pt x="447" y="1373"/>
                  </a:lnTo>
                  <a:lnTo>
                    <a:pt x="481" y="1351"/>
                  </a:lnTo>
                  <a:lnTo>
                    <a:pt x="495" y="1337"/>
                  </a:lnTo>
                  <a:lnTo>
                    <a:pt x="505" y="1332"/>
                  </a:lnTo>
                  <a:lnTo>
                    <a:pt x="506" y="1335"/>
                  </a:lnTo>
                  <a:lnTo>
                    <a:pt x="494" y="1355"/>
                  </a:lnTo>
                  <a:lnTo>
                    <a:pt x="489" y="1360"/>
                  </a:lnTo>
                  <a:lnTo>
                    <a:pt x="492" y="1360"/>
                  </a:lnTo>
                  <a:lnTo>
                    <a:pt x="492" y="1362"/>
                  </a:lnTo>
                  <a:lnTo>
                    <a:pt x="485" y="1373"/>
                  </a:lnTo>
                  <a:lnTo>
                    <a:pt x="476" y="1379"/>
                  </a:lnTo>
                  <a:lnTo>
                    <a:pt x="472" y="1401"/>
                  </a:lnTo>
                  <a:lnTo>
                    <a:pt x="480" y="1402"/>
                  </a:lnTo>
                  <a:lnTo>
                    <a:pt x="470" y="1414"/>
                  </a:lnTo>
                  <a:lnTo>
                    <a:pt x="463" y="1457"/>
                  </a:lnTo>
                  <a:lnTo>
                    <a:pt x="448" y="1484"/>
                  </a:lnTo>
                  <a:lnTo>
                    <a:pt x="445" y="1480"/>
                  </a:lnTo>
                  <a:lnTo>
                    <a:pt x="441" y="1481"/>
                  </a:lnTo>
                  <a:lnTo>
                    <a:pt x="440" y="1487"/>
                  </a:lnTo>
                  <a:lnTo>
                    <a:pt x="427" y="1502"/>
                  </a:lnTo>
                  <a:lnTo>
                    <a:pt x="426" y="1502"/>
                  </a:lnTo>
                  <a:lnTo>
                    <a:pt x="418" y="1525"/>
                  </a:lnTo>
                  <a:lnTo>
                    <a:pt x="413" y="1524"/>
                  </a:lnTo>
                  <a:lnTo>
                    <a:pt x="409" y="1526"/>
                  </a:lnTo>
                  <a:lnTo>
                    <a:pt x="406" y="1523"/>
                  </a:lnTo>
                  <a:lnTo>
                    <a:pt x="394" y="1534"/>
                  </a:lnTo>
                  <a:lnTo>
                    <a:pt x="384" y="1537"/>
                  </a:lnTo>
                  <a:lnTo>
                    <a:pt x="372" y="1546"/>
                  </a:lnTo>
                  <a:lnTo>
                    <a:pt x="368" y="1545"/>
                  </a:lnTo>
                  <a:lnTo>
                    <a:pt x="340" y="1579"/>
                  </a:lnTo>
                  <a:lnTo>
                    <a:pt x="336" y="1596"/>
                  </a:lnTo>
                  <a:lnTo>
                    <a:pt x="335" y="1597"/>
                  </a:lnTo>
                  <a:lnTo>
                    <a:pt x="346" y="1601"/>
                  </a:lnTo>
                  <a:lnTo>
                    <a:pt x="349" y="1606"/>
                  </a:lnTo>
                  <a:lnTo>
                    <a:pt x="341" y="1605"/>
                  </a:lnTo>
                  <a:lnTo>
                    <a:pt x="336" y="1601"/>
                  </a:lnTo>
                  <a:lnTo>
                    <a:pt x="330" y="1599"/>
                  </a:lnTo>
                  <a:lnTo>
                    <a:pt x="329" y="1602"/>
                  </a:lnTo>
                  <a:lnTo>
                    <a:pt x="326" y="1605"/>
                  </a:lnTo>
                  <a:lnTo>
                    <a:pt x="321" y="1603"/>
                  </a:lnTo>
                  <a:lnTo>
                    <a:pt x="317" y="1597"/>
                  </a:lnTo>
                  <a:lnTo>
                    <a:pt x="320" y="1592"/>
                  </a:lnTo>
                  <a:lnTo>
                    <a:pt x="320" y="1588"/>
                  </a:lnTo>
                  <a:lnTo>
                    <a:pt x="312" y="1590"/>
                  </a:lnTo>
                  <a:lnTo>
                    <a:pt x="305" y="1587"/>
                  </a:lnTo>
                  <a:lnTo>
                    <a:pt x="302" y="1588"/>
                  </a:lnTo>
                  <a:lnTo>
                    <a:pt x="252" y="1621"/>
                  </a:lnTo>
                  <a:lnTo>
                    <a:pt x="247" y="1629"/>
                  </a:lnTo>
                  <a:lnTo>
                    <a:pt x="245" y="1631"/>
                  </a:lnTo>
                  <a:lnTo>
                    <a:pt x="244" y="1633"/>
                  </a:lnTo>
                  <a:lnTo>
                    <a:pt x="244" y="1640"/>
                  </a:lnTo>
                  <a:lnTo>
                    <a:pt x="234" y="1645"/>
                  </a:lnTo>
                  <a:lnTo>
                    <a:pt x="233" y="1650"/>
                  </a:lnTo>
                  <a:lnTo>
                    <a:pt x="229" y="1653"/>
                  </a:lnTo>
                  <a:lnTo>
                    <a:pt x="226" y="1650"/>
                  </a:lnTo>
                  <a:lnTo>
                    <a:pt x="223" y="1650"/>
                  </a:lnTo>
                  <a:lnTo>
                    <a:pt x="221" y="1653"/>
                  </a:lnTo>
                  <a:lnTo>
                    <a:pt x="214" y="1657"/>
                  </a:lnTo>
                  <a:lnTo>
                    <a:pt x="210" y="1657"/>
                  </a:lnTo>
                  <a:lnTo>
                    <a:pt x="204" y="1660"/>
                  </a:lnTo>
                  <a:lnTo>
                    <a:pt x="205" y="1662"/>
                  </a:lnTo>
                  <a:lnTo>
                    <a:pt x="209" y="1661"/>
                  </a:lnTo>
                  <a:lnTo>
                    <a:pt x="212" y="1670"/>
                  </a:lnTo>
                  <a:lnTo>
                    <a:pt x="211" y="1679"/>
                  </a:lnTo>
                  <a:lnTo>
                    <a:pt x="215" y="1679"/>
                  </a:lnTo>
                  <a:lnTo>
                    <a:pt x="219" y="1676"/>
                  </a:lnTo>
                  <a:lnTo>
                    <a:pt x="221" y="1670"/>
                  </a:lnTo>
                  <a:lnTo>
                    <a:pt x="219" y="1660"/>
                  </a:lnTo>
                  <a:lnTo>
                    <a:pt x="224" y="1661"/>
                  </a:lnTo>
                  <a:lnTo>
                    <a:pt x="227" y="1667"/>
                  </a:lnTo>
                  <a:lnTo>
                    <a:pt x="231" y="1671"/>
                  </a:lnTo>
                  <a:lnTo>
                    <a:pt x="245" y="1666"/>
                  </a:lnTo>
                  <a:lnTo>
                    <a:pt x="243" y="1651"/>
                  </a:lnTo>
                  <a:lnTo>
                    <a:pt x="243" y="1648"/>
                  </a:lnTo>
                  <a:lnTo>
                    <a:pt x="249" y="1653"/>
                  </a:lnTo>
                  <a:lnTo>
                    <a:pt x="250" y="1657"/>
                  </a:lnTo>
                  <a:lnTo>
                    <a:pt x="250" y="1662"/>
                  </a:lnTo>
                  <a:lnTo>
                    <a:pt x="254" y="1662"/>
                  </a:lnTo>
                  <a:lnTo>
                    <a:pt x="257" y="1664"/>
                  </a:lnTo>
                  <a:lnTo>
                    <a:pt x="262" y="1662"/>
                  </a:lnTo>
                  <a:lnTo>
                    <a:pt x="264" y="1659"/>
                  </a:lnTo>
                  <a:lnTo>
                    <a:pt x="267" y="1660"/>
                  </a:lnTo>
                  <a:lnTo>
                    <a:pt x="270" y="1658"/>
                  </a:lnTo>
                  <a:lnTo>
                    <a:pt x="273" y="1651"/>
                  </a:lnTo>
                  <a:lnTo>
                    <a:pt x="278" y="1646"/>
                  </a:lnTo>
                  <a:lnTo>
                    <a:pt x="284" y="1624"/>
                  </a:lnTo>
                  <a:lnTo>
                    <a:pt x="290" y="1620"/>
                  </a:lnTo>
                  <a:lnTo>
                    <a:pt x="296" y="1620"/>
                  </a:lnTo>
                  <a:lnTo>
                    <a:pt x="297" y="1629"/>
                  </a:lnTo>
                  <a:lnTo>
                    <a:pt x="291" y="1636"/>
                  </a:lnTo>
                  <a:lnTo>
                    <a:pt x="293" y="1640"/>
                  </a:lnTo>
                  <a:lnTo>
                    <a:pt x="304" y="1637"/>
                  </a:lnTo>
                  <a:lnTo>
                    <a:pt x="316" y="1630"/>
                  </a:lnTo>
                  <a:lnTo>
                    <a:pt x="328" y="1632"/>
                  </a:lnTo>
                  <a:lnTo>
                    <a:pt x="327" y="1627"/>
                  </a:lnTo>
                  <a:lnTo>
                    <a:pt x="330" y="1626"/>
                  </a:lnTo>
                  <a:lnTo>
                    <a:pt x="331" y="1622"/>
                  </a:lnTo>
                  <a:lnTo>
                    <a:pt x="337" y="1628"/>
                  </a:lnTo>
                  <a:lnTo>
                    <a:pt x="341" y="1621"/>
                  </a:lnTo>
                  <a:lnTo>
                    <a:pt x="342" y="1618"/>
                  </a:lnTo>
                  <a:lnTo>
                    <a:pt x="345" y="1616"/>
                  </a:lnTo>
                  <a:lnTo>
                    <a:pt x="353" y="1614"/>
                  </a:lnTo>
                  <a:lnTo>
                    <a:pt x="356" y="1610"/>
                  </a:lnTo>
                  <a:lnTo>
                    <a:pt x="360" y="1608"/>
                  </a:lnTo>
                  <a:lnTo>
                    <a:pt x="364" y="1608"/>
                  </a:lnTo>
                  <a:lnTo>
                    <a:pt x="367" y="1603"/>
                  </a:lnTo>
                  <a:lnTo>
                    <a:pt x="373" y="1603"/>
                  </a:lnTo>
                  <a:lnTo>
                    <a:pt x="375" y="1609"/>
                  </a:lnTo>
                  <a:lnTo>
                    <a:pt x="374" y="1624"/>
                  </a:lnTo>
                  <a:lnTo>
                    <a:pt x="375" y="1625"/>
                  </a:lnTo>
                  <a:lnTo>
                    <a:pt x="384" y="1599"/>
                  </a:lnTo>
                  <a:lnTo>
                    <a:pt x="386" y="1601"/>
                  </a:lnTo>
                  <a:lnTo>
                    <a:pt x="403" y="1598"/>
                  </a:lnTo>
                  <a:lnTo>
                    <a:pt x="413" y="1590"/>
                  </a:lnTo>
                  <a:lnTo>
                    <a:pt x="418" y="1590"/>
                  </a:lnTo>
                  <a:lnTo>
                    <a:pt x="420" y="1586"/>
                  </a:lnTo>
                  <a:lnTo>
                    <a:pt x="420" y="1573"/>
                  </a:lnTo>
                  <a:lnTo>
                    <a:pt x="413" y="1571"/>
                  </a:lnTo>
                  <a:lnTo>
                    <a:pt x="406" y="1565"/>
                  </a:lnTo>
                  <a:lnTo>
                    <a:pt x="401" y="1559"/>
                  </a:lnTo>
                  <a:lnTo>
                    <a:pt x="399" y="1551"/>
                  </a:lnTo>
                  <a:lnTo>
                    <a:pt x="404" y="1551"/>
                  </a:lnTo>
                  <a:lnTo>
                    <a:pt x="410" y="1565"/>
                  </a:lnTo>
                  <a:lnTo>
                    <a:pt x="419" y="1567"/>
                  </a:lnTo>
                  <a:lnTo>
                    <a:pt x="430" y="1555"/>
                  </a:lnTo>
                  <a:lnTo>
                    <a:pt x="440" y="1552"/>
                  </a:lnTo>
                  <a:lnTo>
                    <a:pt x="454" y="1552"/>
                  </a:lnTo>
                  <a:lnTo>
                    <a:pt x="457" y="1545"/>
                  </a:lnTo>
                  <a:lnTo>
                    <a:pt x="455" y="1544"/>
                  </a:lnTo>
                  <a:lnTo>
                    <a:pt x="447" y="1546"/>
                  </a:lnTo>
                  <a:lnTo>
                    <a:pt x="451" y="1542"/>
                  </a:lnTo>
                  <a:lnTo>
                    <a:pt x="461" y="1536"/>
                  </a:lnTo>
                  <a:lnTo>
                    <a:pt x="465" y="1540"/>
                  </a:lnTo>
                  <a:lnTo>
                    <a:pt x="472" y="1540"/>
                  </a:lnTo>
                  <a:lnTo>
                    <a:pt x="471" y="1530"/>
                  </a:lnTo>
                  <a:lnTo>
                    <a:pt x="472" y="1524"/>
                  </a:lnTo>
                  <a:lnTo>
                    <a:pt x="476" y="1522"/>
                  </a:lnTo>
                  <a:lnTo>
                    <a:pt x="486" y="1526"/>
                  </a:lnTo>
                  <a:lnTo>
                    <a:pt x="497" y="1517"/>
                  </a:lnTo>
                  <a:lnTo>
                    <a:pt x="498" y="1512"/>
                  </a:lnTo>
                  <a:lnTo>
                    <a:pt x="502" y="1514"/>
                  </a:lnTo>
                  <a:lnTo>
                    <a:pt x="504" y="1512"/>
                  </a:lnTo>
                  <a:lnTo>
                    <a:pt x="505" y="1508"/>
                  </a:lnTo>
                  <a:lnTo>
                    <a:pt x="510" y="1510"/>
                  </a:lnTo>
                  <a:lnTo>
                    <a:pt x="511" y="1508"/>
                  </a:lnTo>
                  <a:lnTo>
                    <a:pt x="517" y="1504"/>
                  </a:lnTo>
                  <a:lnTo>
                    <a:pt x="521" y="1497"/>
                  </a:lnTo>
                  <a:lnTo>
                    <a:pt x="521" y="1486"/>
                  </a:lnTo>
                  <a:lnTo>
                    <a:pt x="516" y="1487"/>
                  </a:lnTo>
                  <a:lnTo>
                    <a:pt x="514" y="1484"/>
                  </a:lnTo>
                  <a:lnTo>
                    <a:pt x="518" y="1478"/>
                  </a:lnTo>
                  <a:lnTo>
                    <a:pt x="532" y="1469"/>
                  </a:lnTo>
                  <a:lnTo>
                    <a:pt x="534" y="1471"/>
                  </a:lnTo>
                  <a:lnTo>
                    <a:pt x="537" y="1461"/>
                  </a:lnTo>
                  <a:lnTo>
                    <a:pt x="548" y="1462"/>
                  </a:lnTo>
                  <a:lnTo>
                    <a:pt x="548" y="1458"/>
                  </a:lnTo>
                  <a:lnTo>
                    <a:pt x="551" y="1454"/>
                  </a:lnTo>
                  <a:lnTo>
                    <a:pt x="552" y="1447"/>
                  </a:lnTo>
                  <a:lnTo>
                    <a:pt x="558" y="1447"/>
                  </a:lnTo>
                  <a:lnTo>
                    <a:pt x="565" y="1451"/>
                  </a:lnTo>
                  <a:lnTo>
                    <a:pt x="569" y="1441"/>
                  </a:lnTo>
                  <a:lnTo>
                    <a:pt x="573" y="1441"/>
                  </a:lnTo>
                  <a:lnTo>
                    <a:pt x="582" y="1432"/>
                  </a:lnTo>
                  <a:lnTo>
                    <a:pt x="583" y="1428"/>
                  </a:lnTo>
                  <a:lnTo>
                    <a:pt x="603" y="1422"/>
                  </a:lnTo>
                  <a:lnTo>
                    <a:pt x="609" y="1414"/>
                  </a:lnTo>
                  <a:lnTo>
                    <a:pt x="614" y="1416"/>
                  </a:lnTo>
                  <a:lnTo>
                    <a:pt x="623" y="1411"/>
                  </a:lnTo>
                  <a:lnTo>
                    <a:pt x="623" y="1404"/>
                  </a:lnTo>
                  <a:lnTo>
                    <a:pt x="618" y="1400"/>
                  </a:lnTo>
                  <a:lnTo>
                    <a:pt x="626" y="1396"/>
                  </a:lnTo>
                  <a:lnTo>
                    <a:pt x="626" y="1393"/>
                  </a:lnTo>
                  <a:lnTo>
                    <a:pt x="624" y="1389"/>
                  </a:lnTo>
                  <a:lnTo>
                    <a:pt x="625" y="1384"/>
                  </a:lnTo>
                  <a:lnTo>
                    <a:pt x="630" y="1383"/>
                  </a:lnTo>
                  <a:lnTo>
                    <a:pt x="635" y="1375"/>
                  </a:lnTo>
                  <a:lnTo>
                    <a:pt x="650" y="1370"/>
                  </a:lnTo>
                  <a:lnTo>
                    <a:pt x="655" y="1363"/>
                  </a:lnTo>
                  <a:lnTo>
                    <a:pt x="656" y="1351"/>
                  </a:lnTo>
                  <a:lnTo>
                    <a:pt x="653" y="1348"/>
                  </a:lnTo>
                  <a:lnTo>
                    <a:pt x="642" y="1343"/>
                  </a:lnTo>
                  <a:lnTo>
                    <a:pt x="640" y="1338"/>
                  </a:lnTo>
                  <a:lnTo>
                    <a:pt x="633" y="1336"/>
                  </a:lnTo>
                  <a:lnTo>
                    <a:pt x="621" y="1339"/>
                  </a:lnTo>
                  <a:lnTo>
                    <a:pt x="617" y="1338"/>
                  </a:lnTo>
                  <a:lnTo>
                    <a:pt x="624" y="1309"/>
                  </a:lnTo>
                  <a:lnTo>
                    <a:pt x="635" y="1307"/>
                  </a:lnTo>
                  <a:lnTo>
                    <a:pt x="640" y="1302"/>
                  </a:lnTo>
                  <a:lnTo>
                    <a:pt x="640" y="1297"/>
                  </a:lnTo>
                  <a:lnTo>
                    <a:pt x="645" y="1293"/>
                  </a:lnTo>
                  <a:lnTo>
                    <a:pt x="646" y="1287"/>
                  </a:lnTo>
                  <a:lnTo>
                    <a:pt x="644" y="1281"/>
                  </a:lnTo>
                  <a:lnTo>
                    <a:pt x="649" y="1283"/>
                  </a:lnTo>
                  <a:lnTo>
                    <a:pt x="651" y="1277"/>
                  </a:lnTo>
                  <a:lnTo>
                    <a:pt x="656" y="1275"/>
                  </a:lnTo>
                  <a:lnTo>
                    <a:pt x="656" y="1282"/>
                  </a:lnTo>
                  <a:lnTo>
                    <a:pt x="665" y="1281"/>
                  </a:lnTo>
                  <a:lnTo>
                    <a:pt x="671" y="1277"/>
                  </a:lnTo>
                  <a:lnTo>
                    <a:pt x="671" y="1270"/>
                  </a:lnTo>
                  <a:lnTo>
                    <a:pt x="662" y="1268"/>
                  </a:lnTo>
                  <a:lnTo>
                    <a:pt x="667" y="1265"/>
                  </a:lnTo>
                  <a:lnTo>
                    <a:pt x="682" y="1264"/>
                  </a:lnTo>
                  <a:lnTo>
                    <a:pt x="688" y="1253"/>
                  </a:lnTo>
                  <a:lnTo>
                    <a:pt x="688" y="1247"/>
                  </a:lnTo>
                  <a:lnTo>
                    <a:pt x="686" y="1242"/>
                  </a:lnTo>
                  <a:lnTo>
                    <a:pt x="670" y="1228"/>
                  </a:lnTo>
                  <a:lnTo>
                    <a:pt x="675" y="1226"/>
                  </a:lnTo>
                  <a:lnTo>
                    <a:pt x="680" y="1233"/>
                  </a:lnTo>
                  <a:lnTo>
                    <a:pt x="691" y="1233"/>
                  </a:lnTo>
                  <a:lnTo>
                    <a:pt x="705" y="1218"/>
                  </a:lnTo>
                  <a:lnTo>
                    <a:pt x="710" y="1202"/>
                  </a:lnTo>
                  <a:lnTo>
                    <a:pt x="726" y="1183"/>
                  </a:lnTo>
                  <a:lnTo>
                    <a:pt x="728" y="1172"/>
                  </a:lnTo>
                  <a:lnTo>
                    <a:pt x="755" y="1158"/>
                  </a:lnTo>
                  <a:lnTo>
                    <a:pt x="774" y="1136"/>
                  </a:lnTo>
                  <a:lnTo>
                    <a:pt x="775" y="1131"/>
                  </a:lnTo>
                  <a:lnTo>
                    <a:pt x="773" y="1123"/>
                  </a:lnTo>
                  <a:lnTo>
                    <a:pt x="798" y="1044"/>
                  </a:lnTo>
                  <a:lnTo>
                    <a:pt x="802" y="1046"/>
                  </a:lnTo>
                  <a:lnTo>
                    <a:pt x="799" y="1087"/>
                  </a:lnTo>
                  <a:lnTo>
                    <a:pt x="785" y="1116"/>
                  </a:lnTo>
                  <a:lnTo>
                    <a:pt x="780" y="1136"/>
                  </a:lnTo>
                  <a:lnTo>
                    <a:pt x="786" y="1141"/>
                  </a:lnTo>
                  <a:lnTo>
                    <a:pt x="803" y="1140"/>
                  </a:lnTo>
                  <a:lnTo>
                    <a:pt x="818" y="1122"/>
                  </a:lnTo>
                  <a:lnTo>
                    <a:pt x="830" y="1116"/>
                  </a:lnTo>
                  <a:lnTo>
                    <a:pt x="838" y="1116"/>
                  </a:lnTo>
                  <a:lnTo>
                    <a:pt x="831" y="1123"/>
                  </a:lnTo>
                  <a:lnTo>
                    <a:pt x="825" y="1126"/>
                  </a:lnTo>
                  <a:lnTo>
                    <a:pt x="818" y="1133"/>
                  </a:lnTo>
                  <a:lnTo>
                    <a:pt x="813" y="1140"/>
                  </a:lnTo>
                  <a:lnTo>
                    <a:pt x="806" y="1146"/>
                  </a:lnTo>
                  <a:lnTo>
                    <a:pt x="806" y="1155"/>
                  </a:lnTo>
                  <a:lnTo>
                    <a:pt x="813" y="1160"/>
                  </a:lnTo>
                  <a:lnTo>
                    <a:pt x="850" y="1174"/>
                  </a:lnTo>
                  <a:lnTo>
                    <a:pt x="816" y="1169"/>
                  </a:lnTo>
                  <a:lnTo>
                    <a:pt x="802" y="1174"/>
                  </a:lnTo>
                  <a:lnTo>
                    <a:pt x="796" y="1173"/>
                  </a:lnTo>
                  <a:lnTo>
                    <a:pt x="791" y="1163"/>
                  </a:lnTo>
                  <a:lnTo>
                    <a:pt x="785" y="1165"/>
                  </a:lnTo>
                  <a:lnTo>
                    <a:pt x="749" y="1187"/>
                  </a:lnTo>
                  <a:lnTo>
                    <a:pt x="745" y="1193"/>
                  </a:lnTo>
                  <a:lnTo>
                    <a:pt x="748" y="1216"/>
                  </a:lnTo>
                  <a:lnTo>
                    <a:pt x="746" y="1229"/>
                  </a:lnTo>
                  <a:lnTo>
                    <a:pt x="743" y="1237"/>
                  </a:lnTo>
                  <a:lnTo>
                    <a:pt x="736" y="1244"/>
                  </a:lnTo>
                  <a:lnTo>
                    <a:pt x="732" y="1253"/>
                  </a:lnTo>
                  <a:lnTo>
                    <a:pt x="731" y="1260"/>
                  </a:lnTo>
                  <a:lnTo>
                    <a:pt x="727" y="1269"/>
                  </a:lnTo>
                  <a:lnTo>
                    <a:pt x="725" y="1277"/>
                  </a:lnTo>
                  <a:lnTo>
                    <a:pt x="728" y="1282"/>
                  </a:lnTo>
                  <a:lnTo>
                    <a:pt x="738" y="1287"/>
                  </a:lnTo>
                  <a:lnTo>
                    <a:pt x="759" y="1274"/>
                  </a:lnTo>
                  <a:lnTo>
                    <a:pt x="763" y="1275"/>
                  </a:lnTo>
                  <a:lnTo>
                    <a:pt x="756" y="1291"/>
                  </a:lnTo>
                  <a:lnTo>
                    <a:pt x="750" y="1296"/>
                  </a:lnTo>
                  <a:lnTo>
                    <a:pt x="745" y="1296"/>
                  </a:lnTo>
                  <a:lnTo>
                    <a:pt x="744" y="1300"/>
                  </a:lnTo>
                  <a:lnTo>
                    <a:pt x="747" y="1303"/>
                  </a:lnTo>
                  <a:lnTo>
                    <a:pt x="738" y="1300"/>
                  </a:lnTo>
                  <a:lnTo>
                    <a:pt x="736" y="1300"/>
                  </a:lnTo>
                  <a:lnTo>
                    <a:pt x="734" y="1302"/>
                  </a:lnTo>
                  <a:lnTo>
                    <a:pt x="732" y="1307"/>
                  </a:lnTo>
                  <a:lnTo>
                    <a:pt x="728" y="1301"/>
                  </a:lnTo>
                  <a:lnTo>
                    <a:pt x="725" y="1307"/>
                  </a:lnTo>
                  <a:lnTo>
                    <a:pt x="726" y="1311"/>
                  </a:lnTo>
                  <a:lnTo>
                    <a:pt x="721" y="1314"/>
                  </a:lnTo>
                  <a:lnTo>
                    <a:pt x="721" y="1320"/>
                  </a:lnTo>
                  <a:lnTo>
                    <a:pt x="728" y="1322"/>
                  </a:lnTo>
                  <a:lnTo>
                    <a:pt x="731" y="1327"/>
                  </a:lnTo>
                  <a:lnTo>
                    <a:pt x="740" y="1323"/>
                  </a:lnTo>
                  <a:lnTo>
                    <a:pt x="753" y="1322"/>
                  </a:lnTo>
                  <a:lnTo>
                    <a:pt x="753" y="1314"/>
                  </a:lnTo>
                  <a:lnTo>
                    <a:pt x="754" y="1313"/>
                  </a:lnTo>
                  <a:lnTo>
                    <a:pt x="760" y="1315"/>
                  </a:lnTo>
                  <a:lnTo>
                    <a:pt x="765" y="1319"/>
                  </a:lnTo>
                  <a:lnTo>
                    <a:pt x="781" y="1295"/>
                  </a:lnTo>
                  <a:lnTo>
                    <a:pt x="787" y="1296"/>
                  </a:lnTo>
                  <a:lnTo>
                    <a:pt x="793" y="1292"/>
                  </a:lnTo>
                  <a:lnTo>
                    <a:pt x="790" y="1311"/>
                  </a:lnTo>
                  <a:lnTo>
                    <a:pt x="800" y="1294"/>
                  </a:lnTo>
                  <a:lnTo>
                    <a:pt x="801" y="1285"/>
                  </a:lnTo>
                  <a:lnTo>
                    <a:pt x="810" y="1279"/>
                  </a:lnTo>
                  <a:lnTo>
                    <a:pt x="815" y="1282"/>
                  </a:lnTo>
                  <a:lnTo>
                    <a:pt x="818" y="1276"/>
                  </a:lnTo>
                  <a:lnTo>
                    <a:pt x="817" y="1268"/>
                  </a:lnTo>
                  <a:lnTo>
                    <a:pt x="817" y="1265"/>
                  </a:lnTo>
                  <a:lnTo>
                    <a:pt x="820" y="1259"/>
                  </a:lnTo>
                  <a:lnTo>
                    <a:pt x="825" y="1281"/>
                  </a:lnTo>
                  <a:lnTo>
                    <a:pt x="828" y="1259"/>
                  </a:lnTo>
                  <a:lnTo>
                    <a:pt x="832" y="1253"/>
                  </a:lnTo>
                  <a:lnTo>
                    <a:pt x="832" y="1246"/>
                  </a:lnTo>
                  <a:lnTo>
                    <a:pt x="835" y="1257"/>
                  </a:lnTo>
                  <a:lnTo>
                    <a:pt x="839" y="1254"/>
                  </a:lnTo>
                  <a:lnTo>
                    <a:pt x="843" y="1254"/>
                  </a:lnTo>
                  <a:lnTo>
                    <a:pt x="848" y="1258"/>
                  </a:lnTo>
                  <a:lnTo>
                    <a:pt x="861" y="1259"/>
                  </a:lnTo>
                  <a:lnTo>
                    <a:pt x="868" y="1253"/>
                  </a:lnTo>
                  <a:lnTo>
                    <a:pt x="872" y="1253"/>
                  </a:lnTo>
                  <a:lnTo>
                    <a:pt x="876" y="1241"/>
                  </a:lnTo>
                  <a:lnTo>
                    <a:pt x="879" y="1242"/>
                  </a:lnTo>
                  <a:lnTo>
                    <a:pt x="884" y="1240"/>
                  </a:lnTo>
                  <a:lnTo>
                    <a:pt x="888" y="1233"/>
                  </a:lnTo>
                  <a:lnTo>
                    <a:pt x="885" y="1233"/>
                  </a:lnTo>
                  <a:lnTo>
                    <a:pt x="883" y="1230"/>
                  </a:lnTo>
                  <a:lnTo>
                    <a:pt x="878" y="1231"/>
                  </a:lnTo>
                  <a:lnTo>
                    <a:pt x="882" y="1223"/>
                  </a:lnTo>
                  <a:lnTo>
                    <a:pt x="888" y="1215"/>
                  </a:lnTo>
                  <a:lnTo>
                    <a:pt x="892" y="1215"/>
                  </a:lnTo>
                  <a:lnTo>
                    <a:pt x="894" y="1207"/>
                  </a:lnTo>
                  <a:lnTo>
                    <a:pt x="890" y="1201"/>
                  </a:lnTo>
                  <a:lnTo>
                    <a:pt x="883" y="1208"/>
                  </a:lnTo>
                  <a:lnTo>
                    <a:pt x="878" y="1208"/>
                  </a:lnTo>
                  <a:lnTo>
                    <a:pt x="869" y="1212"/>
                  </a:lnTo>
                  <a:lnTo>
                    <a:pt x="868" y="1205"/>
                  </a:lnTo>
                  <a:lnTo>
                    <a:pt x="876" y="1202"/>
                  </a:lnTo>
                  <a:lnTo>
                    <a:pt x="883" y="1196"/>
                  </a:lnTo>
                  <a:lnTo>
                    <a:pt x="884" y="1188"/>
                  </a:lnTo>
                  <a:lnTo>
                    <a:pt x="878" y="1192"/>
                  </a:lnTo>
                  <a:lnTo>
                    <a:pt x="878" y="1188"/>
                  </a:lnTo>
                  <a:lnTo>
                    <a:pt x="870" y="1189"/>
                  </a:lnTo>
                  <a:lnTo>
                    <a:pt x="870" y="1184"/>
                  </a:lnTo>
                  <a:lnTo>
                    <a:pt x="867" y="1183"/>
                  </a:lnTo>
                  <a:lnTo>
                    <a:pt x="870" y="1177"/>
                  </a:lnTo>
                  <a:lnTo>
                    <a:pt x="880" y="1174"/>
                  </a:lnTo>
                  <a:lnTo>
                    <a:pt x="884" y="1166"/>
                  </a:lnTo>
                  <a:lnTo>
                    <a:pt x="876" y="1164"/>
                  </a:lnTo>
                  <a:lnTo>
                    <a:pt x="883" y="1155"/>
                  </a:lnTo>
                  <a:lnTo>
                    <a:pt x="886" y="1153"/>
                  </a:lnTo>
                  <a:lnTo>
                    <a:pt x="889" y="1159"/>
                  </a:lnTo>
                  <a:lnTo>
                    <a:pt x="892" y="1159"/>
                  </a:lnTo>
                  <a:lnTo>
                    <a:pt x="896" y="1149"/>
                  </a:lnTo>
                  <a:lnTo>
                    <a:pt x="906" y="1139"/>
                  </a:lnTo>
                  <a:lnTo>
                    <a:pt x="906" y="1148"/>
                  </a:lnTo>
                  <a:lnTo>
                    <a:pt x="894" y="1170"/>
                  </a:lnTo>
                  <a:lnTo>
                    <a:pt x="900" y="1175"/>
                  </a:lnTo>
                  <a:lnTo>
                    <a:pt x="907" y="1174"/>
                  </a:lnTo>
                  <a:lnTo>
                    <a:pt x="909" y="1170"/>
                  </a:lnTo>
                  <a:lnTo>
                    <a:pt x="911" y="1149"/>
                  </a:lnTo>
                  <a:lnTo>
                    <a:pt x="914" y="1160"/>
                  </a:lnTo>
                  <a:lnTo>
                    <a:pt x="914" y="1166"/>
                  </a:lnTo>
                  <a:lnTo>
                    <a:pt x="934" y="1165"/>
                  </a:lnTo>
                  <a:lnTo>
                    <a:pt x="939" y="1166"/>
                  </a:lnTo>
                  <a:lnTo>
                    <a:pt x="946" y="1165"/>
                  </a:lnTo>
                  <a:lnTo>
                    <a:pt x="952" y="1156"/>
                  </a:lnTo>
                  <a:lnTo>
                    <a:pt x="962" y="1152"/>
                  </a:lnTo>
                  <a:lnTo>
                    <a:pt x="971" y="1152"/>
                  </a:lnTo>
                  <a:lnTo>
                    <a:pt x="970" y="1155"/>
                  </a:lnTo>
                  <a:lnTo>
                    <a:pt x="958" y="1158"/>
                  </a:lnTo>
                  <a:lnTo>
                    <a:pt x="955" y="1177"/>
                  </a:lnTo>
                  <a:lnTo>
                    <a:pt x="961" y="1179"/>
                  </a:lnTo>
                  <a:lnTo>
                    <a:pt x="975" y="1174"/>
                  </a:lnTo>
                  <a:lnTo>
                    <a:pt x="975" y="1178"/>
                  </a:lnTo>
                  <a:lnTo>
                    <a:pt x="954" y="1189"/>
                  </a:lnTo>
                  <a:lnTo>
                    <a:pt x="965" y="1191"/>
                  </a:lnTo>
                  <a:lnTo>
                    <a:pt x="979" y="1180"/>
                  </a:lnTo>
                  <a:lnTo>
                    <a:pt x="983" y="1182"/>
                  </a:lnTo>
                  <a:lnTo>
                    <a:pt x="972" y="1196"/>
                  </a:lnTo>
                  <a:lnTo>
                    <a:pt x="985" y="1192"/>
                  </a:lnTo>
                  <a:lnTo>
                    <a:pt x="990" y="1195"/>
                  </a:lnTo>
                  <a:lnTo>
                    <a:pt x="997" y="1194"/>
                  </a:lnTo>
                  <a:lnTo>
                    <a:pt x="998" y="1196"/>
                  </a:lnTo>
                  <a:lnTo>
                    <a:pt x="993" y="1206"/>
                  </a:lnTo>
                  <a:lnTo>
                    <a:pt x="998" y="1208"/>
                  </a:lnTo>
                  <a:lnTo>
                    <a:pt x="1011" y="1222"/>
                  </a:lnTo>
                  <a:lnTo>
                    <a:pt x="1017" y="1225"/>
                  </a:lnTo>
                  <a:lnTo>
                    <a:pt x="1023" y="1224"/>
                  </a:lnTo>
                  <a:lnTo>
                    <a:pt x="1023" y="1221"/>
                  </a:lnTo>
                  <a:lnTo>
                    <a:pt x="1025" y="1218"/>
                  </a:lnTo>
                  <a:lnTo>
                    <a:pt x="1025" y="1214"/>
                  </a:lnTo>
                  <a:lnTo>
                    <a:pt x="1027" y="1212"/>
                  </a:lnTo>
                  <a:lnTo>
                    <a:pt x="1031" y="1211"/>
                  </a:lnTo>
                  <a:lnTo>
                    <a:pt x="1035" y="1214"/>
                  </a:lnTo>
                  <a:lnTo>
                    <a:pt x="1037" y="1219"/>
                  </a:lnTo>
                  <a:lnTo>
                    <a:pt x="1037" y="1226"/>
                  </a:lnTo>
                  <a:lnTo>
                    <a:pt x="1045" y="1231"/>
                  </a:lnTo>
                  <a:lnTo>
                    <a:pt x="1048" y="1235"/>
                  </a:lnTo>
                  <a:lnTo>
                    <a:pt x="1051" y="1237"/>
                  </a:lnTo>
                  <a:lnTo>
                    <a:pt x="1052" y="1234"/>
                  </a:lnTo>
                  <a:lnTo>
                    <a:pt x="1058" y="1237"/>
                  </a:lnTo>
                  <a:lnTo>
                    <a:pt x="1062" y="1237"/>
                  </a:lnTo>
                  <a:lnTo>
                    <a:pt x="1067" y="1240"/>
                  </a:lnTo>
                  <a:lnTo>
                    <a:pt x="1072" y="1246"/>
                  </a:lnTo>
                  <a:lnTo>
                    <a:pt x="1072" y="1249"/>
                  </a:lnTo>
                  <a:lnTo>
                    <a:pt x="1071" y="1252"/>
                  </a:lnTo>
                  <a:lnTo>
                    <a:pt x="1074" y="1253"/>
                  </a:lnTo>
                  <a:lnTo>
                    <a:pt x="1081" y="1254"/>
                  </a:lnTo>
                  <a:lnTo>
                    <a:pt x="1091" y="1251"/>
                  </a:lnTo>
                  <a:lnTo>
                    <a:pt x="1118" y="1250"/>
                  </a:lnTo>
                  <a:lnTo>
                    <a:pt x="1121" y="1245"/>
                  </a:lnTo>
                  <a:lnTo>
                    <a:pt x="1128" y="1249"/>
                  </a:lnTo>
                  <a:lnTo>
                    <a:pt x="1133" y="1245"/>
                  </a:lnTo>
                  <a:lnTo>
                    <a:pt x="1143" y="1247"/>
                  </a:lnTo>
                  <a:lnTo>
                    <a:pt x="1148" y="1251"/>
                  </a:lnTo>
                  <a:lnTo>
                    <a:pt x="1179" y="1258"/>
                  </a:lnTo>
                  <a:lnTo>
                    <a:pt x="1192" y="1252"/>
                  </a:lnTo>
                  <a:lnTo>
                    <a:pt x="1197" y="1255"/>
                  </a:lnTo>
                  <a:lnTo>
                    <a:pt x="1197" y="1259"/>
                  </a:lnTo>
                  <a:lnTo>
                    <a:pt x="1192" y="1261"/>
                  </a:lnTo>
                  <a:lnTo>
                    <a:pt x="1191" y="1264"/>
                  </a:lnTo>
                  <a:lnTo>
                    <a:pt x="1210" y="1273"/>
                  </a:lnTo>
                  <a:lnTo>
                    <a:pt x="1242" y="1279"/>
                  </a:lnTo>
                  <a:lnTo>
                    <a:pt x="1257" y="1273"/>
                  </a:lnTo>
                  <a:lnTo>
                    <a:pt x="1270" y="1258"/>
                  </a:lnTo>
                  <a:lnTo>
                    <a:pt x="1273" y="1250"/>
                  </a:lnTo>
                  <a:lnTo>
                    <a:pt x="1276" y="1247"/>
                  </a:lnTo>
                  <a:lnTo>
                    <a:pt x="1290" y="1264"/>
                  </a:lnTo>
                  <a:lnTo>
                    <a:pt x="1298" y="1268"/>
                  </a:lnTo>
                  <a:lnTo>
                    <a:pt x="1295" y="1268"/>
                  </a:lnTo>
                  <a:lnTo>
                    <a:pt x="1289" y="1273"/>
                  </a:lnTo>
                  <a:lnTo>
                    <a:pt x="1291" y="1291"/>
                  </a:lnTo>
                  <a:lnTo>
                    <a:pt x="1289" y="1293"/>
                  </a:lnTo>
                  <a:lnTo>
                    <a:pt x="1285" y="1289"/>
                  </a:lnTo>
                  <a:lnTo>
                    <a:pt x="1284" y="1274"/>
                  </a:lnTo>
                  <a:lnTo>
                    <a:pt x="1285" y="1270"/>
                  </a:lnTo>
                  <a:lnTo>
                    <a:pt x="1284" y="1264"/>
                  </a:lnTo>
                  <a:lnTo>
                    <a:pt x="1282" y="1258"/>
                  </a:lnTo>
                  <a:lnTo>
                    <a:pt x="1280" y="1257"/>
                  </a:lnTo>
                  <a:lnTo>
                    <a:pt x="1276" y="1261"/>
                  </a:lnTo>
                  <a:lnTo>
                    <a:pt x="1275" y="1265"/>
                  </a:lnTo>
                  <a:lnTo>
                    <a:pt x="1275" y="1276"/>
                  </a:lnTo>
                  <a:lnTo>
                    <a:pt x="1277" y="1279"/>
                  </a:lnTo>
                  <a:lnTo>
                    <a:pt x="1277" y="1283"/>
                  </a:lnTo>
                  <a:lnTo>
                    <a:pt x="1274" y="1291"/>
                  </a:lnTo>
                  <a:lnTo>
                    <a:pt x="1270" y="1292"/>
                  </a:lnTo>
                  <a:lnTo>
                    <a:pt x="1264" y="1297"/>
                  </a:lnTo>
                  <a:lnTo>
                    <a:pt x="1267" y="1301"/>
                  </a:lnTo>
                  <a:lnTo>
                    <a:pt x="1279" y="1305"/>
                  </a:lnTo>
                  <a:lnTo>
                    <a:pt x="1280" y="1307"/>
                  </a:lnTo>
                  <a:lnTo>
                    <a:pt x="1284" y="1310"/>
                  </a:lnTo>
                  <a:lnTo>
                    <a:pt x="1289" y="1309"/>
                  </a:lnTo>
                  <a:lnTo>
                    <a:pt x="1291" y="1311"/>
                  </a:lnTo>
                  <a:lnTo>
                    <a:pt x="1290" y="1313"/>
                  </a:lnTo>
                  <a:lnTo>
                    <a:pt x="1304" y="1319"/>
                  </a:lnTo>
                  <a:lnTo>
                    <a:pt x="1316" y="1331"/>
                  </a:lnTo>
                  <a:lnTo>
                    <a:pt x="1316" y="1327"/>
                  </a:lnTo>
                  <a:lnTo>
                    <a:pt x="1319" y="1324"/>
                  </a:lnTo>
                  <a:lnTo>
                    <a:pt x="1330" y="1325"/>
                  </a:lnTo>
                  <a:lnTo>
                    <a:pt x="1331" y="1323"/>
                  </a:lnTo>
                  <a:lnTo>
                    <a:pt x="1331" y="1315"/>
                  </a:lnTo>
                  <a:lnTo>
                    <a:pt x="1329" y="1308"/>
                  </a:lnTo>
                  <a:lnTo>
                    <a:pt x="1331" y="1307"/>
                  </a:lnTo>
                  <a:lnTo>
                    <a:pt x="1335" y="1309"/>
                  </a:lnTo>
                  <a:lnTo>
                    <a:pt x="1337" y="1304"/>
                  </a:lnTo>
                  <a:lnTo>
                    <a:pt x="1293" y="1250"/>
                  </a:lnTo>
                  <a:lnTo>
                    <a:pt x="1295" y="1250"/>
                  </a:lnTo>
                  <a:lnTo>
                    <a:pt x="1296" y="1227"/>
                  </a:lnTo>
                  <a:lnTo>
                    <a:pt x="1268" y="1227"/>
                  </a:lnTo>
                  <a:lnTo>
                    <a:pt x="1259" y="1240"/>
                  </a:lnTo>
                  <a:lnTo>
                    <a:pt x="1254" y="1238"/>
                  </a:lnTo>
                  <a:lnTo>
                    <a:pt x="1241" y="1229"/>
                  </a:lnTo>
                  <a:lnTo>
                    <a:pt x="1230" y="1238"/>
                  </a:lnTo>
                  <a:lnTo>
                    <a:pt x="1214" y="1228"/>
                  </a:lnTo>
                  <a:lnTo>
                    <a:pt x="1214" y="1199"/>
                  </a:lnTo>
                  <a:close/>
                </a:path>
              </a:pathLst>
            </a:custGeom>
            <a:grpFill/>
            <a:ln w="12700">
              <a:solidFill>
                <a:schemeClr val="bg1"/>
              </a:solidFill>
              <a:prstDash val="solid"/>
              <a:round/>
              <a:headEnd/>
              <a:tailEnd/>
            </a:ln>
          </p:spPr>
          <p:txBody>
            <a:bodyPr/>
            <a:lstStyle/>
            <a:p>
              <a:endParaRPr lang="en-US" sz="1350"/>
            </a:p>
          </p:txBody>
        </p:sp>
        <p:sp>
          <p:nvSpPr>
            <p:cNvPr id="312" name="Freeform 1706"/>
            <p:cNvSpPr>
              <a:spLocks/>
            </p:cNvSpPr>
            <p:nvPr/>
          </p:nvSpPr>
          <p:spPr bwMode="auto">
            <a:xfrm>
              <a:off x="1184275" y="3065463"/>
              <a:ext cx="193675" cy="215900"/>
            </a:xfrm>
            <a:custGeom>
              <a:avLst/>
              <a:gdLst>
                <a:gd name="T0" fmla="*/ 17135 w 373"/>
                <a:gd name="T1" fmla="*/ 38162 h 413"/>
                <a:gd name="T2" fmla="*/ 36866 w 373"/>
                <a:gd name="T3" fmla="*/ 28752 h 413"/>
                <a:gd name="T4" fmla="*/ 42058 w 373"/>
                <a:gd name="T5" fmla="*/ 18819 h 413"/>
                <a:gd name="T6" fmla="*/ 54520 w 373"/>
                <a:gd name="T7" fmla="*/ 7319 h 413"/>
                <a:gd name="T8" fmla="*/ 72174 w 373"/>
                <a:gd name="T9" fmla="*/ 10978 h 413"/>
                <a:gd name="T10" fmla="*/ 87232 w 373"/>
                <a:gd name="T11" fmla="*/ 31366 h 413"/>
                <a:gd name="T12" fmla="*/ 99693 w 373"/>
                <a:gd name="T13" fmla="*/ 46003 h 413"/>
                <a:gd name="T14" fmla="*/ 138117 w 373"/>
                <a:gd name="T15" fmla="*/ 115530 h 413"/>
                <a:gd name="T16" fmla="*/ 142271 w 373"/>
                <a:gd name="T17" fmla="*/ 124940 h 413"/>
                <a:gd name="T18" fmla="*/ 169271 w 373"/>
                <a:gd name="T19" fmla="*/ 150032 h 413"/>
                <a:gd name="T20" fmla="*/ 191079 w 373"/>
                <a:gd name="T21" fmla="*/ 189239 h 413"/>
                <a:gd name="T22" fmla="*/ 191079 w 373"/>
                <a:gd name="T23" fmla="*/ 202308 h 413"/>
                <a:gd name="T24" fmla="*/ 179656 w 373"/>
                <a:gd name="T25" fmla="*/ 212763 h 413"/>
                <a:gd name="T26" fmla="*/ 173425 w 373"/>
                <a:gd name="T27" fmla="*/ 215900 h 413"/>
                <a:gd name="T28" fmla="*/ 174983 w 373"/>
                <a:gd name="T29" fmla="*/ 205445 h 413"/>
                <a:gd name="T30" fmla="*/ 180175 w 373"/>
                <a:gd name="T31" fmla="*/ 201785 h 413"/>
                <a:gd name="T32" fmla="*/ 173944 w 373"/>
                <a:gd name="T33" fmla="*/ 194467 h 413"/>
                <a:gd name="T34" fmla="*/ 171348 w 373"/>
                <a:gd name="T35" fmla="*/ 177216 h 413"/>
                <a:gd name="T36" fmla="*/ 166675 w 373"/>
                <a:gd name="T37" fmla="*/ 165192 h 413"/>
                <a:gd name="T38" fmla="*/ 162002 w 373"/>
                <a:gd name="T39" fmla="*/ 164669 h 413"/>
                <a:gd name="T40" fmla="*/ 153694 w 373"/>
                <a:gd name="T41" fmla="*/ 169374 h 413"/>
                <a:gd name="T42" fmla="*/ 150059 w 373"/>
                <a:gd name="T43" fmla="*/ 176693 h 413"/>
                <a:gd name="T44" fmla="*/ 146944 w 373"/>
                <a:gd name="T45" fmla="*/ 183489 h 413"/>
                <a:gd name="T46" fmla="*/ 140713 w 373"/>
                <a:gd name="T47" fmla="*/ 175647 h 413"/>
                <a:gd name="T48" fmla="*/ 146944 w 373"/>
                <a:gd name="T49" fmla="*/ 159965 h 413"/>
                <a:gd name="T50" fmla="*/ 148501 w 373"/>
                <a:gd name="T51" fmla="*/ 153169 h 413"/>
                <a:gd name="T52" fmla="*/ 139155 w 373"/>
                <a:gd name="T53" fmla="*/ 136963 h 413"/>
                <a:gd name="T54" fmla="*/ 133444 w 373"/>
                <a:gd name="T55" fmla="*/ 131213 h 413"/>
                <a:gd name="T56" fmla="*/ 128251 w 373"/>
                <a:gd name="T57" fmla="*/ 126508 h 413"/>
                <a:gd name="T58" fmla="*/ 125136 w 373"/>
                <a:gd name="T59" fmla="*/ 118667 h 413"/>
                <a:gd name="T60" fmla="*/ 118905 w 373"/>
                <a:gd name="T61" fmla="*/ 117098 h 413"/>
                <a:gd name="T62" fmla="*/ 114232 w 373"/>
                <a:gd name="T63" fmla="*/ 118667 h 413"/>
                <a:gd name="T64" fmla="*/ 117867 w 373"/>
                <a:gd name="T65" fmla="*/ 111348 h 413"/>
                <a:gd name="T66" fmla="*/ 112155 w 373"/>
                <a:gd name="T67" fmla="*/ 106120 h 413"/>
                <a:gd name="T68" fmla="*/ 111116 w 373"/>
                <a:gd name="T69" fmla="*/ 100370 h 413"/>
                <a:gd name="T70" fmla="*/ 107482 w 373"/>
                <a:gd name="T71" fmla="*/ 97756 h 413"/>
                <a:gd name="T72" fmla="*/ 122540 w 373"/>
                <a:gd name="T73" fmla="*/ 101938 h 413"/>
                <a:gd name="T74" fmla="*/ 116828 w 373"/>
                <a:gd name="T75" fmla="*/ 93574 h 413"/>
                <a:gd name="T76" fmla="*/ 111636 w 373"/>
                <a:gd name="T77" fmla="*/ 84164 h 413"/>
                <a:gd name="T78" fmla="*/ 108001 w 373"/>
                <a:gd name="T79" fmla="*/ 83642 h 413"/>
                <a:gd name="T80" fmla="*/ 103328 w 373"/>
                <a:gd name="T81" fmla="*/ 81028 h 413"/>
                <a:gd name="T82" fmla="*/ 105924 w 373"/>
                <a:gd name="T83" fmla="*/ 78414 h 413"/>
                <a:gd name="T84" fmla="*/ 103847 w 373"/>
                <a:gd name="T85" fmla="*/ 73186 h 413"/>
                <a:gd name="T86" fmla="*/ 97097 w 373"/>
                <a:gd name="T87" fmla="*/ 73186 h 413"/>
                <a:gd name="T88" fmla="*/ 92943 w 373"/>
                <a:gd name="T89" fmla="*/ 70573 h 413"/>
                <a:gd name="T90" fmla="*/ 76847 w 373"/>
                <a:gd name="T91" fmla="*/ 50185 h 413"/>
                <a:gd name="T92" fmla="*/ 62828 w 373"/>
                <a:gd name="T93" fmla="*/ 20910 h 413"/>
                <a:gd name="T94" fmla="*/ 73732 w 373"/>
                <a:gd name="T95" fmla="*/ 63777 h 413"/>
                <a:gd name="T96" fmla="*/ 62308 w 373"/>
                <a:gd name="T97" fmla="*/ 58026 h 413"/>
                <a:gd name="T98" fmla="*/ 56077 w 373"/>
                <a:gd name="T99" fmla="*/ 54367 h 413"/>
                <a:gd name="T100" fmla="*/ 51924 w 373"/>
                <a:gd name="T101" fmla="*/ 41298 h 413"/>
                <a:gd name="T102" fmla="*/ 45174 w 373"/>
                <a:gd name="T103" fmla="*/ 45480 h 413"/>
                <a:gd name="T104" fmla="*/ 36866 w 373"/>
                <a:gd name="T105" fmla="*/ 38162 h 413"/>
                <a:gd name="T106" fmla="*/ 30635 w 373"/>
                <a:gd name="T107" fmla="*/ 38684 h 413"/>
                <a:gd name="T108" fmla="*/ 36866 w 373"/>
                <a:gd name="T109" fmla="*/ 42866 h 413"/>
                <a:gd name="T110" fmla="*/ 41539 w 373"/>
                <a:gd name="T111" fmla="*/ 51753 h 413"/>
                <a:gd name="T112" fmla="*/ 49327 w 373"/>
                <a:gd name="T113" fmla="*/ 57504 h 413"/>
                <a:gd name="T114" fmla="*/ 40500 w 373"/>
                <a:gd name="T115" fmla="*/ 63254 h 413"/>
                <a:gd name="T116" fmla="*/ 28558 w 373"/>
                <a:gd name="T117" fmla="*/ 61686 h 413"/>
                <a:gd name="T118" fmla="*/ 16616 w 373"/>
                <a:gd name="T119" fmla="*/ 48617 h 413"/>
                <a:gd name="T120" fmla="*/ 0 w 373"/>
                <a:gd name="T121" fmla="*/ 30843 h 4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413">
                  <a:moveTo>
                    <a:pt x="7" y="35"/>
                  </a:moveTo>
                  <a:lnTo>
                    <a:pt x="21" y="46"/>
                  </a:lnTo>
                  <a:lnTo>
                    <a:pt x="33" y="70"/>
                  </a:lnTo>
                  <a:lnTo>
                    <a:pt x="33" y="73"/>
                  </a:lnTo>
                  <a:lnTo>
                    <a:pt x="35" y="75"/>
                  </a:lnTo>
                  <a:lnTo>
                    <a:pt x="45" y="70"/>
                  </a:lnTo>
                  <a:lnTo>
                    <a:pt x="58" y="59"/>
                  </a:lnTo>
                  <a:lnTo>
                    <a:pt x="71" y="55"/>
                  </a:lnTo>
                  <a:lnTo>
                    <a:pt x="74" y="48"/>
                  </a:lnTo>
                  <a:lnTo>
                    <a:pt x="75" y="42"/>
                  </a:lnTo>
                  <a:lnTo>
                    <a:pt x="76" y="38"/>
                  </a:lnTo>
                  <a:lnTo>
                    <a:pt x="81" y="36"/>
                  </a:lnTo>
                  <a:lnTo>
                    <a:pt x="83" y="33"/>
                  </a:lnTo>
                  <a:lnTo>
                    <a:pt x="84" y="23"/>
                  </a:lnTo>
                  <a:lnTo>
                    <a:pt x="88" y="18"/>
                  </a:lnTo>
                  <a:lnTo>
                    <a:pt x="105" y="14"/>
                  </a:lnTo>
                  <a:lnTo>
                    <a:pt x="123" y="0"/>
                  </a:lnTo>
                  <a:lnTo>
                    <a:pt x="127" y="1"/>
                  </a:lnTo>
                  <a:lnTo>
                    <a:pt x="132" y="6"/>
                  </a:lnTo>
                  <a:lnTo>
                    <a:pt x="139" y="21"/>
                  </a:lnTo>
                  <a:lnTo>
                    <a:pt x="143" y="24"/>
                  </a:lnTo>
                  <a:lnTo>
                    <a:pt x="147" y="24"/>
                  </a:lnTo>
                  <a:lnTo>
                    <a:pt x="159" y="51"/>
                  </a:lnTo>
                  <a:lnTo>
                    <a:pt x="168" y="60"/>
                  </a:lnTo>
                  <a:lnTo>
                    <a:pt x="172" y="73"/>
                  </a:lnTo>
                  <a:lnTo>
                    <a:pt x="172" y="75"/>
                  </a:lnTo>
                  <a:lnTo>
                    <a:pt x="175" y="81"/>
                  </a:lnTo>
                  <a:lnTo>
                    <a:pt x="192" y="88"/>
                  </a:lnTo>
                  <a:lnTo>
                    <a:pt x="244" y="185"/>
                  </a:lnTo>
                  <a:lnTo>
                    <a:pt x="247" y="185"/>
                  </a:lnTo>
                  <a:lnTo>
                    <a:pt x="252" y="199"/>
                  </a:lnTo>
                  <a:lnTo>
                    <a:pt x="266" y="221"/>
                  </a:lnTo>
                  <a:lnTo>
                    <a:pt x="266" y="224"/>
                  </a:lnTo>
                  <a:lnTo>
                    <a:pt x="265" y="227"/>
                  </a:lnTo>
                  <a:lnTo>
                    <a:pt x="265" y="232"/>
                  </a:lnTo>
                  <a:lnTo>
                    <a:pt x="274" y="239"/>
                  </a:lnTo>
                  <a:lnTo>
                    <a:pt x="280" y="262"/>
                  </a:lnTo>
                  <a:lnTo>
                    <a:pt x="288" y="273"/>
                  </a:lnTo>
                  <a:lnTo>
                    <a:pt x="298" y="279"/>
                  </a:lnTo>
                  <a:lnTo>
                    <a:pt x="326" y="287"/>
                  </a:lnTo>
                  <a:lnTo>
                    <a:pt x="352" y="309"/>
                  </a:lnTo>
                  <a:lnTo>
                    <a:pt x="366" y="313"/>
                  </a:lnTo>
                  <a:lnTo>
                    <a:pt x="373" y="322"/>
                  </a:lnTo>
                  <a:lnTo>
                    <a:pt x="368" y="362"/>
                  </a:lnTo>
                  <a:lnTo>
                    <a:pt x="372" y="375"/>
                  </a:lnTo>
                  <a:lnTo>
                    <a:pt x="372" y="379"/>
                  </a:lnTo>
                  <a:lnTo>
                    <a:pt x="370" y="384"/>
                  </a:lnTo>
                  <a:lnTo>
                    <a:pt x="368" y="387"/>
                  </a:lnTo>
                  <a:lnTo>
                    <a:pt x="366" y="392"/>
                  </a:lnTo>
                  <a:lnTo>
                    <a:pt x="360" y="391"/>
                  </a:lnTo>
                  <a:lnTo>
                    <a:pt x="350" y="405"/>
                  </a:lnTo>
                  <a:lnTo>
                    <a:pt x="346" y="407"/>
                  </a:lnTo>
                  <a:lnTo>
                    <a:pt x="342" y="407"/>
                  </a:lnTo>
                  <a:lnTo>
                    <a:pt x="339" y="411"/>
                  </a:lnTo>
                  <a:lnTo>
                    <a:pt x="335" y="404"/>
                  </a:lnTo>
                  <a:lnTo>
                    <a:pt x="334" y="413"/>
                  </a:lnTo>
                  <a:lnTo>
                    <a:pt x="330" y="412"/>
                  </a:lnTo>
                  <a:lnTo>
                    <a:pt x="329" y="394"/>
                  </a:lnTo>
                  <a:lnTo>
                    <a:pt x="334" y="392"/>
                  </a:lnTo>
                  <a:lnTo>
                    <a:pt x="337" y="393"/>
                  </a:lnTo>
                  <a:lnTo>
                    <a:pt x="340" y="391"/>
                  </a:lnTo>
                  <a:lnTo>
                    <a:pt x="342" y="392"/>
                  </a:lnTo>
                  <a:lnTo>
                    <a:pt x="343" y="387"/>
                  </a:lnTo>
                  <a:lnTo>
                    <a:pt x="347" y="386"/>
                  </a:lnTo>
                  <a:lnTo>
                    <a:pt x="343" y="371"/>
                  </a:lnTo>
                  <a:lnTo>
                    <a:pt x="340" y="369"/>
                  </a:lnTo>
                  <a:lnTo>
                    <a:pt x="338" y="372"/>
                  </a:lnTo>
                  <a:lnTo>
                    <a:pt x="335" y="372"/>
                  </a:lnTo>
                  <a:lnTo>
                    <a:pt x="333" y="371"/>
                  </a:lnTo>
                  <a:lnTo>
                    <a:pt x="333" y="353"/>
                  </a:lnTo>
                  <a:lnTo>
                    <a:pt x="331" y="348"/>
                  </a:lnTo>
                  <a:lnTo>
                    <a:pt x="330" y="339"/>
                  </a:lnTo>
                  <a:lnTo>
                    <a:pt x="324" y="328"/>
                  </a:lnTo>
                  <a:lnTo>
                    <a:pt x="322" y="318"/>
                  </a:lnTo>
                  <a:lnTo>
                    <a:pt x="320" y="323"/>
                  </a:lnTo>
                  <a:lnTo>
                    <a:pt x="321" y="316"/>
                  </a:lnTo>
                  <a:lnTo>
                    <a:pt x="323" y="311"/>
                  </a:lnTo>
                  <a:lnTo>
                    <a:pt x="322" y="307"/>
                  </a:lnTo>
                  <a:lnTo>
                    <a:pt x="317" y="308"/>
                  </a:lnTo>
                  <a:lnTo>
                    <a:pt x="312" y="315"/>
                  </a:lnTo>
                  <a:lnTo>
                    <a:pt x="308" y="318"/>
                  </a:lnTo>
                  <a:lnTo>
                    <a:pt x="306" y="324"/>
                  </a:lnTo>
                  <a:lnTo>
                    <a:pt x="299" y="321"/>
                  </a:lnTo>
                  <a:lnTo>
                    <a:pt x="296" y="324"/>
                  </a:lnTo>
                  <a:lnTo>
                    <a:pt x="291" y="327"/>
                  </a:lnTo>
                  <a:lnTo>
                    <a:pt x="292" y="330"/>
                  </a:lnTo>
                  <a:lnTo>
                    <a:pt x="291" y="336"/>
                  </a:lnTo>
                  <a:lnTo>
                    <a:pt x="289" y="338"/>
                  </a:lnTo>
                  <a:lnTo>
                    <a:pt x="289" y="342"/>
                  </a:lnTo>
                  <a:lnTo>
                    <a:pt x="286" y="346"/>
                  </a:lnTo>
                  <a:lnTo>
                    <a:pt x="283" y="345"/>
                  </a:lnTo>
                  <a:lnTo>
                    <a:pt x="283" y="351"/>
                  </a:lnTo>
                  <a:lnTo>
                    <a:pt x="279" y="355"/>
                  </a:lnTo>
                  <a:lnTo>
                    <a:pt x="272" y="346"/>
                  </a:lnTo>
                  <a:lnTo>
                    <a:pt x="270" y="339"/>
                  </a:lnTo>
                  <a:lnTo>
                    <a:pt x="271" y="336"/>
                  </a:lnTo>
                  <a:lnTo>
                    <a:pt x="275" y="335"/>
                  </a:lnTo>
                  <a:lnTo>
                    <a:pt x="279" y="331"/>
                  </a:lnTo>
                  <a:lnTo>
                    <a:pt x="283" y="317"/>
                  </a:lnTo>
                  <a:lnTo>
                    <a:pt x="283" y="306"/>
                  </a:lnTo>
                  <a:lnTo>
                    <a:pt x="287" y="302"/>
                  </a:lnTo>
                  <a:lnTo>
                    <a:pt x="301" y="301"/>
                  </a:lnTo>
                  <a:lnTo>
                    <a:pt x="301" y="298"/>
                  </a:lnTo>
                  <a:lnTo>
                    <a:pt x="286" y="293"/>
                  </a:lnTo>
                  <a:lnTo>
                    <a:pt x="281" y="288"/>
                  </a:lnTo>
                  <a:lnTo>
                    <a:pt x="274" y="284"/>
                  </a:lnTo>
                  <a:lnTo>
                    <a:pt x="269" y="276"/>
                  </a:lnTo>
                  <a:lnTo>
                    <a:pt x="268" y="262"/>
                  </a:lnTo>
                  <a:lnTo>
                    <a:pt x="261" y="260"/>
                  </a:lnTo>
                  <a:lnTo>
                    <a:pt x="259" y="257"/>
                  </a:lnTo>
                  <a:lnTo>
                    <a:pt x="259" y="253"/>
                  </a:lnTo>
                  <a:lnTo>
                    <a:pt x="257" y="251"/>
                  </a:lnTo>
                  <a:lnTo>
                    <a:pt x="246" y="249"/>
                  </a:lnTo>
                  <a:lnTo>
                    <a:pt x="236" y="235"/>
                  </a:lnTo>
                  <a:lnTo>
                    <a:pt x="235" y="232"/>
                  </a:lnTo>
                  <a:lnTo>
                    <a:pt x="247" y="242"/>
                  </a:lnTo>
                  <a:lnTo>
                    <a:pt x="248" y="244"/>
                  </a:lnTo>
                  <a:lnTo>
                    <a:pt x="244" y="234"/>
                  </a:lnTo>
                  <a:lnTo>
                    <a:pt x="244" y="227"/>
                  </a:lnTo>
                  <a:lnTo>
                    <a:pt x="241" y="227"/>
                  </a:lnTo>
                  <a:lnTo>
                    <a:pt x="237" y="231"/>
                  </a:lnTo>
                  <a:lnTo>
                    <a:pt x="234" y="231"/>
                  </a:lnTo>
                  <a:lnTo>
                    <a:pt x="230" y="228"/>
                  </a:lnTo>
                  <a:lnTo>
                    <a:pt x="229" y="224"/>
                  </a:lnTo>
                  <a:lnTo>
                    <a:pt x="228" y="223"/>
                  </a:lnTo>
                  <a:lnTo>
                    <a:pt x="225" y="223"/>
                  </a:lnTo>
                  <a:lnTo>
                    <a:pt x="224" y="225"/>
                  </a:lnTo>
                  <a:lnTo>
                    <a:pt x="220" y="227"/>
                  </a:lnTo>
                  <a:lnTo>
                    <a:pt x="215" y="221"/>
                  </a:lnTo>
                  <a:lnTo>
                    <a:pt x="214" y="218"/>
                  </a:lnTo>
                  <a:lnTo>
                    <a:pt x="215" y="214"/>
                  </a:lnTo>
                  <a:lnTo>
                    <a:pt x="227" y="213"/>
                  </a:lnTo>
                  <a:lnTo>
                    <a:pt x="230" y="208"/>
                  </a:lnTo>
                  <a:lnTo>
                    <a:pt x="220" y="209"/>
                  </a:lnTo>
                  <a:lnTo>
                    <a:pt x="216" y="205"/>
                  </a:lnTo>
                  <a:lnTo>
                    <a:pt x="216" y="203"/>
                  </a:lnTo>
                  <a:lnTo>
                    <a:pt x="219" y="200"/>
                  </a:lnTo>
                  <a:lnTo>
                    <a:pt x="217" y="198"/>
                  </a:lnTo>
                  <a:lnTo>
                    <a:pt x="214" y="198"/>
                  </a:lnTo>
                  <a:lnTo>
                    <a:pt x="214" y="192"/>
                  </a:lnTo>
                  <a:lnTo>
                    <a:pt x="218" y="189"/>
                  </a:lnTo>
                  <a:lnTo>
                    <a:pt x="217" y="187"/>
                  </a:lnTo>
                  <a:lnTo>
                    <a:pt x="209" y="189"/>
                  </a:lnTo>
                  <a:lnTo>
                    <a:pt x="207" y="187"/>
                  </a:lnTo>
                  <a:lnTo>
                    <a:pt x="209" y="179"/>
                  </a:lnTo>
                  <a:lnTo>
                    <a:pt x="227" y="187"/>
                  </a:lnTo>
                  <a:lnTo>
                    <a:pt x="231" y="194"/>
                  </a:lnTo>
                  <a:lnTo>
                    <a:pt x="236" y="195"/>
                  </a:lnTo>
                  <a:lnTo>
                    <a:pt x="234" y="194"/>
                  </a:lnTo>
                  <a:lnTo>
                    <a:pt x="229" y="188"/>
                  </a:lnTo>
                  <a:lnTo>
                    <a:pt x="228" y="181"/>
                  </a:lnTo>
                  <a:lnTo>
                    <a:pt x="225" y="179"/>
                  </a:lnTo>
                  <a:lnTo>
                    <a:pt x="225" y="182"/>
                  </a:lnTo>
                  <a:lnTo>
                    <a:pt x="214" y="170"/>
                  </a:lnTo>
                  <a:lnTo>
                    <a:pt x="213" y="165"/>
                  </a:lnTo>
                  <a:lnTo>
                    <a:pt x="215" y="161"/>
                  </a:lnTo>
                  <a:lnTo>
                    <a:pt x="224" y="163"/>
                  </a:lnTo>
                  <a:lnTo>
                    <a:pt x="227" y="162"/>
                  </a:lnTo>
                  <a:lnTo>
                    <a:pt x="222" y="160"/>
                  </a:lnTo>
                  <a:lnTo>
                    <a:pt x="208" y="160"/>
                  </a:lnTo>
                  <a:lnTo>
                    <a:pt x="207" y="165"/>
                  </a:lnTo>
                  <a:lnTo>
                    <a:pt x="204" y="169"/>
                  </a:lnTo>
                  <a:lnTo>
                    <a:pt x="199" y="160"/>
                  </a:lnTo>
                  <a:lnTo>
                    <a:pt x="199" y="155"/>
                  </a:lnTo>
                  <a:lnTo>
                    <a:pt x="205" y="154"/>
                  </a:lnTo>
                  <a:lnTo>
                    <a:pt x="213" y="148"/>
                  </a:lnTo>
                  <a:lnTo>
                    <a:pt x="212" y="145"/>
                  </a:lnTo>
                  <a:lnTo>
                    <a:pt x="204" y="150"/>
                  </a:lnTo>
                  <a:lnTo>
                    <a:pt x="204" y="147"/>
                  </a:lnTo>
                  <a:lnTo>
                    <a:pt x="209" y="137"/>
                  </a:lnTo>
                  <a:lnTo>
                    <a:pt x="204" y="138"/>
                  </a:lnTo>
                  <a:lnTo>
                    <a:pt x="200" y="140"/>
                  </a:lnTo>
                  <a:lnTo>
                    <a:pt x="198" y="147"/>
                  </a:lnTo>
                  <a:lnTo>
                    <a:pt x="195" y="151"/>
                  </a:lnTo>
                  <a:lnTo>
                    <a:pt x="190" y="149"/>
                  </a:lnTo>
                  <a:lnTo>
                    <a:pt x="187" y="140"/>
                  </a:lnTo>
                  <a:lnTo>
                    <a:pt x="187" y="135"/>
                  </a:lnTo>
                  <a:lnTo>
                    <a:pt x="185" y="131"/>
                  </a:lnTo>
                  <a:lnTo>
                    <a:pt x="182" y="131"/>
                  </a:lnTo>
                  <a:lnTo>
                    <a:pt x="179" y="135"/>
                  </a:lnTo>
                  <a:lnTo>
                    <a:pt x="165" y="121"/>
                  </a:lnTo>
                  <a:lnTo>
                    <a:pt x="155" y="119"/>
                  </a:lnTo>
                  <a:lnTo>
                    <a:pt x="146" y="101"/>
                  </a:lnTo>
                  <a:lnTo>
                    <a:pt x="148" y="96"/>
                  </a:lnTo>
                  <a:lnTo>
                    <a:pt x="146" y="85"/>
                  </a:lnTo>
                  <a:lnTo>
                    <a:pt x="142" y="87"/>
                  </a:lnTo>
                  <a:lnTo>
                    <a:pt x="125" y="33"/>
                  </a:lnTo>
                  <a:lnTo>
                    <a:pt x="121" y="40"/>
                  </a:lnTo>
                  <a:lnTo>
                    <a:pt x="126" y="51"/>
                  </a:lnTo>
                  <a:lnTo>
                    <a:pt x="125" y="55"/>
                  </a:lnTo>
                  <a:lnTo>
                    <a:pt x="122" y="51"/>
                  </a:lnTo>
                  <a:lnTo>
                    <a:pt x="142" y="122"/>
                  </a:lnTo>
                  <a:lnTo>
                    <a:pt x="135" y="135"/>
                  </a:lnTo>
                  <a:lnTo>
                    <a:pt x="128" y="133"/>
                  </a:lnTo>
                  <a:lnTo>
                    <a:pt x="124" y="116"/>
                  </a:lnTo>
                  <a:lnTo>
                    <a:pt x="120" y="111"/>
                  </a:lnTo>
                  <a:lnTo>
                    <a:pt x="119" y="120"/>
                  </a:lnTo>
                  <a:lnTo>
                    <a:pt x="105" y="119"/>
                  </a:lnTo>
                  <a:lnTo>
                    <a:pt x="105" y="105"/>
                  </a:lnTo>
                  <a:lnTo>
                    <a:pt x="108" y="104"/>
                  </a:lnTo>
                  <a:lnTo>
                    <a:pt x="103" y="100"/>
                  </a:lnTo>
                  <a:lnTo>
                    <a:pt x="98" y="89"/>
                  </a:lnTo>
                  <a:lnTo>
                    <a:pt x="98" y="81"/>
                  </a:lnTo>
                  <a:lnTo>
                    <a:pt x="100" y="79"/>
                  </a:lnTo>
                  <a:lnTo>
                    <a:pt x="95" y="73"/>
                  </a:lnTo>
                  <a:lnTo>
                    <a:pt x="92" y="74"/>
                  </a:lnTo>
                  <a:lnTo>
                    <a:pt x="91" y="85"/>
                  </a:lnTo>
                  <a:lnTo>
                    <a:pt x="87" y="87"/>
                  </a:lnTo>
                  <a:lnTo>
                    <a:pt x="80" y="81"/>
                  </a:lnTo>
                  <a:lnTo>
                    <a:pt x="73" y="69"/>
                  </a:lnTo>
                  <a:lnTo>
                    <a:pt x="71" y="68"/>
                  </a:lnTo>
                  <a:lnTo>
                    <a:pt x="71" y="73"/>
                  </a:lnTo>
                  <a:lnTo>
                    <a:pt x="69" y="75"/>
                  </a:lnTo>
                  <a:lnTo>
                    <a:pt x="59" y="66"/>
                  </a:lnTo>
                  <a:lnTo>
                    <a:pt x="61" y="71"/>
                  </a:lnTo>
                  <a:lnTo>
                    <a:pt x="59" y="74"/>
                  </a:lnTo>
                  <a:lnTo>
                    <a:pt x="55" y="75"/>
                  </a:lnTo>
                  <a:lnTo>
                    <a:pt x="54" y="76"/>
                  </a:lnTo>
                  <a:lnTo>
                    <a:pt x="63" y="77"/>
                  </a:lnTo>
                  <a:lnTo>
                    <a:pt x="71" y="82"/>
                  </a:lnTo>
                  <a:lnTo>
                    <a:pt x="72" y="86"/>
                  </a:lnTo>
                  <a:lnTo>
                    <a:pt x="71" y="87"/>
                  </a:lnTo>
                  <a:lnTo>
                    <a:pt x="80" y="93"/>
                  </a:lnTo>
                  <a:lnTo>
                    <a:pt x="80" y="99"/>
                  </a:lnTo>
                  <a:lnTo>
                    <a:pt x="82" y="100"/>
                  </a:lnTo>
                  <a:lnTo>
                    <a:pt x="85" y="99"/>
                  </a:lnTo>
                  <a:lnTo>
                    <a:pt x="88" y="99"/>
                  </a:lnTo>
                  <a:lnTo>
                    <a:pt x="95" y="110"/>
                  </a:lnTo>
                  <a:lnTo>
                    <a:pt x="94" y="121"/>
                  </a:lnTo>
                  <a:lnTo>
                    <a:pt x="89" y="125"/>
                  </a:lnTo>
                  <a:lnTo>
                    <a:pt x="80" y="126"/>
                  </a:lnTo>
                  <a:lnTo>
                    <a:pt x="78" y="121"/>
                  </a:lnTo>
                  <a:lnTo>
                    <a:pt x="79" y="122"/>
                  </a:lnTo>
                  <a:lnTo>
                    <a:pt x="79" y="129"/>
                  </a:lnTo>
                  <a:lnTo>
                    <a:pt x="71" y="132"/>
                  </a:lnTo>
                  <a:lnTo>
                    <a:pt x="55" y="118"/>
                  </a:lnTo>
                  <a:lnTo>
                    <a:pt x="44" y="115"/>
                  </a:lnTo>
                  <a:lnTo>
                    <a:pt x="33" y="106"/>
                  </a:lnTo>
                  <a:lnTo>
                    <a:pt x="28" y="104"/>
                  </a:lnTo>
                  <a:lnTo>
                    <a:pt x="32" y="93"/>
                  </a:lnTo>
                  <a:lnTo>
                    <a:pt x="27" y="92"/>
                  </a:lnTo>
                  <a:lnTo>
                    <a:pt x="22" y="95"/>
                  </a:lnTo>
                  <a:lnTo>
                    <a:pt x="1" y="67"/>
                  </a:lnTo>
                  <a:lnTo>
                    <a:pt x="0" y="59"/>
                  </a:lnTo>
                  <a:lnTo>
                    <a:pt x="4" y="39"/>
                  </a:lnTo>
                  <a:lnTo>
                    <a:pt x="7" y="35"/>
                  </a:lnTo>
                  <a:close/>
                </a:path>
              </a:pathLst>
            </a:custGeom>
            <a:grpFill/>
            <a:ln w="12700">
              <a:solidFill>
                <a:schemeClr val="bg1"/>
              </a:solidFill>
              <a:prstDash val="solid"/>
              <a:round/>
              <a:headEnd/>
              <a:tailEnd/>
            </a:ln>
          </p:spPr>
          <p:txBody>
            <a:bodyPr/>
            <a:lstStyle/>
            <a:p>
              <a:endParaRPr lang="en-US" sz="1350"/>
            </a:p>
          </p:txBody>
        </p:sp>
      </p:grpSp>
      <p:grpSp>
        <p:nvGrpSpPr>
          <p:cNvPr id="16" name="Group 15"/>
          <p:cNvGrpSpPr/>
          <p:nvPr/>
        </p:nvGrpSpPr>
        <p:grpSpPr>
          <a:xfrm>
            <a:off x="7062790" y="3490171"/>
            <a:ext cx="525065" cy="923330"/>
            <a:chOff x="671514" y="4680646"/>
            <a:chExt cx="700086" cy="1231106"/>
          </a:xfrm>
        </p:grpSpPr>
        <p:sp>
          <p:nvSpPr>
            <p:cNvPr id="5227" name="Text Box 132"/>
            <p:cNvSpPr txBox="1">
              <a:spLocks noChangeArrowheads="1"/>
            </p:cNvSpPr>
            <p:nvPr/>
          </p:nvSpPr>
          <p:spPr bwMode="auto">
            <a:xfrm>
              <a:off x="808038" y="4680646"/>
              <a:ext cx="5635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900" dirty="0">
                  <a:latin typeface="Calibri" panose="020F0502020204030204" pitchFamily="34" charset="0"/>
                </a:rPr>
                <a:t>= A</a:t>
              </a:r>
            </a:p>
            <a:p>
              <a:pPr eaLnBrk="1" hangingPunct="1">
                <a:lnSpc>
                  <a:spcPct val="100000"/>
                </a:lnSpc>
                <a:spcBef>
                  <a:spcPct val="0"/>
                </a:spcBef>
                <a:buClrTx/>
                <a:buFontTx/>
                <a:buNone/>
              </a:pPr>
              <a:r>
                <a:rPr lang="en-US" altLang="en-US" sz="900" dirty="0">
                  <a:latin typeface="Calibri" panose="020F0502020204030204" pitchFamily="34" charset="0"/>
                </a:rPr>
                <a:t>= B</a:t>
              </a:r>
            </a:p>
            <a:p>
              <a:pPr eaLnBrk="1" hangingPunct="1">
                <a:lnSpc>
                  <a:spcPct val="100000"/>
                </a:lnSpc>
                <a:spcBef>
                  <a:spcPct val="0"/>
                </a:spcBef>
                <a:buClrTx/>
                <a:buFontTx/>
                <a:buNone/>
              </a:pPr>
              <a:r>
                <a:rPr lang="en-US" altLang="en-US" sz="900" dirty="0">
                  <a:latin typeface="Calibri" panose="020F0502020204030204" pitchFamily="34" charset="0"/>
                </a:rPr>
                <a:t>= C</a:t>
              </a:r>
            </a:p>
            <a:p>
              <a:pPr eaLnBrk="1" hangingPunct="1">
                <a:lnSpc>
                  <a:spcPct val="100000"/>
                </a:lnSpc>
                <a:spcBef>
                  <a:spcPct val="0"/>
                </a:spcBef>
                <a:buClrTx/>
                <a:buFontTx/>
                <a:buNone/>
              </a:pPr>
              <a:r>
                <a:rPr lang="en-US" altLang="en-US" sz="900" dirty="0">
                  <a:latin typeface="Calibri" panose="020F0502020204030204" pitchFamily="34" charset="0"/>
                </a:rPr>
                <a:t>= D</a:t>
              </a:r>
            </a:p>
            <a:p>
              <a:pPr eaLnBrk="1" hangingPunct="1">
                <a:lnSpc>
                  <a:spcPct val="100000"/>
                </a:lnSpc>
                <a:spcBef>
                  <a:spcPct val="0"/>
                </a:spcBef>
                <a:buClrTx/>
                <a:buFontTx/>
                <a:buNone/>
              </a:pPr>
              <a:r>
                <a:rPr lang="en-US" altLang="en-US" sz="900" dirty="0">
                  <a:latin typeface="Calibri" panose="020F0502020204030204" pitchFamily="34" charset="0"/>
                </a:rPr>
                <a:t>= F</a:t>
              </a:r>
            </a:p>
            <a:p>
              <a:pPr eaLnBrk="1" hangingPunct="1">
                <a:lnSpc>
                  <a:spcPct val="100000"/>
                </a:lnSpc>
                <a:spcBef>
                  <a:spcPct val="0"/>
                </a:spcBef>
                <a:buClrTx/>
                <a:buFontTx/>
                <a:buNone/>
              </a:pPr>
              <a:r>
                <a:rPr lang="en-US" altLang="en-US" sz="900" dirty="0">
                  <a:latin typeface="Calibri" panose="020F0502020204030204" pitchFamily="34" charset="0"/>
                </a:rPr>
                <a:t>= NG</a:t>
              </a:r>
            </a:p>
          </p:txBody>
        </p:sp>
        <p:sp>
          <p:nvSpPr>
            <p:cNvPr id="15" name="Rectangle 14"/>
            <p:cNvSpPr/>
            <p:nvPr/>
          </p:nvSpPr>
          <p:spPr>
            <a:xfrm>
              <a:off x="671514" y="4746380"/>
              <a:ext cx="159164" cy="15916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314" name="Rectangle 313"/>
            <p:cNvSpPr/>
            <p:nvPr/>
          </p:nvSpPr>
          <p:spPr>
            <a:xfrm>
              <a:off x="671514" y="4928351"/>
              <a:ext cx="159164" cy="15916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315" name="Rectangle 314"/>
            <p:cNvSpPr/>
            <p:nvPr/>
          </p:nvSpPr>
          <p:spPr>
            <a:xfrm>
              <a:off x="671514" y="5110322"/>
              <a:ext cx="159164" cy="15916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316" name="Rectangle 315"/>
            <p:cNvSpPr/>
            <p:nvPr/>
          </p:nvSpPr>
          <p:spPr>
            <a:xfrm>
              <a:off x="671514" y="5292293"/>
              <a:ext cx="159164" cy="15916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317" name="Rectangle 316"/>
            <p:cNvSpPr/>
            <p:nvPr/>
          </p:nvSpPr>
          <p:spPr>
            <a:xfrm>
              <a:off x="671514" y="5474264"/>
              <a:ext cx="159164" cy="15916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318" name="Rectangle 317"/>
            <p:cNvSpPr/>
            <p:nvPr/>
          </p:nvSpPr>
          <p:spPr>
            <a:xfrm>
              <a:off x="671514" y="5656235"/>
              <a:ext cx="159164" cy="15916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grpSp>
      <p:sp>
        <p:nvSpPr>
          <p:cNvPr id="18" name="TextBox 17"/>
          <p:cNvSpPr txBox="1"/>
          <p:nvPr/>
        </p:nvSpPr>
        <p:spPr>
          <a:xfrm>
            <a:off x="2357421" y="122784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WA</a:t>
            </a:r>
          </a:p>
        </p:txBody>
      </p:sp>
      <p:sp>
        <p:nvSpPr>
          <p:cNvPr id="322" name="TextBox 321"/>
          <p:cNvSpPr txBox="1"/>
          <p:nvPr/>
        </p:nvSpPr>
        <p:spPr>
          <a:xfrm>
            <a:off x="2015799" y="376387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AK</a:t>
            </a:r>
          </a:p>
        </p:txBody>
      </p:sp>
      <p:sp>
        <p:nvSpPr>
          <p:cNvPr id="323" name="TextBox 322"/>
          <p:cNvSpPr txBox="1"/>
          <p:nvPr/>
        </p:nvSpPr>
        <p:spPr>
          <a:xfrm>
            <a:off x="2207331" y="1628555"/>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OR</a:t>
            </a:r>
          </a:p>
        </p:txBody>
      </p:sp>
      <p:sp>
        <p:nvSpPr>
          <p:cNvPr id="324" name="TextBox 323"/>
          <p:cNvSpPr txBox="1"/>
          <p:nvPr/>
        </p:nvSpPr>
        <p:spPr>
          <a:xfrm>
            <a:off x="2000708" y="230030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CA</a:t>
            </a:r>
          </a:p>
        </p:txBody>
      </p:sp>
      <p:sp>
        <p:nvSpPr>
          <p:cNvPr id="325" name="TextBox 324"/>
          <p:cNvSpPr txBox="1"/>
          <p:nvPr/>
        </p:nvSpPr>
        <p:spPr>
          <a:xfrm>
            <a:off x="2741888" y="177918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ID</a:t>
            </a:r>
          </a:p>
        </p:txBody>
      </p:sp>
      <p:sp>
        <p:nvSpPr>
          <p:cNvPr id="326" name="TextBox 325"/>
          <p:cNvSpPr txBox="1"/>
          <p:nvPr/>
        </p:nvSpPr>
        <p:spPr>
          <a:xfrm>
            <a:off x="2423928" y="228583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NV</a:t>
            </a:r>
          </a:p>
        </p:txBody>
      </p:sp>
      <p:sp>
        <p:nvSpPr>
          <p:cNvPr id="327" name="TextBox 326"/>
          <p:cNvSpPr txBox="1"/>
          <p:nvPr/>
        </p:nvSpPr>
        <p:spPr>
          <a:xfrm>
            <a:off x="2816100" y="303590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AZ</a:t>
            </a:r>
          </a:p>
        </p:txBody>
      </p:sp>
      <p:sp>
        <p:nvSpPr>
          <p:cNvPr id="328" name="TextBox 327"/>
          <p:cNvSpPr txBox="1"/>
          <p:nvPr/>
        </p:nvSpPr>
        <p:spPr>
          <a:xfrm>
            <a:off x="3414607" y="307158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NM</a:t>
            </a:r>
          </a:p>
        </p:txBody>
      </p:sp>
      <p:sp>
        <p:nvSpPr>
          <p:cNvPr id="329" name="TextBox 328"/>
          <p:cNvSpPr txBox="1"/>
          <p:nvPr/>
        </p:nvSpPr>
        <p:spPr>
          <a:xfrm>
            <a:off x="3493853" y="250835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CO</a:t>
            </a:r>
          </a:p>
        </p:txBody>
      </p:sp>
      <p:sp>
        <p:nvSpPr>
          <p:cNvPr id="330" name="TextBox 329"/>
          <p:cNvSpPr txBox="1"/>
          <p:nvPr/>
        </p:nvSpPr>
        <p:spPr>
          <a:xfrm>
            <a:off x="3380429" y="197266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WY</a:t>
            </a:r>
          </a:p>
        </p:txBody>
      </p:sp>
      <p:sp>
        <p:nvSpPr>
          <p:cNvPr id="331" name="TextBox 330"/>
          <p:cNvSpPr txBox="1"/>
          <p:nvPr/>
        </p:nvSpPr>
        <p:spPr>
          <a:xfrm>
            <a:off x="2951742" y="241546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UT</a:t>
            </a:r>
          </a:p>
        </p:txBody>
      </p:sp>
      <p:sp>
        <p:nvSpPr>
          <p:cNvPr id="332" name="TextBox 331"/>
          <p:cNvSpPr txBox="1"/>
          <p:nvPr/>
        </p:nvSpPr>
        <p:spPr>
          <a:xfrm>
            <a:off x="3307611" y="1428376"/>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MT</a:t>
            </a:r>
          </a:p>
        </p:txBody>
      </p:sp>
      <p:sp>
        <p:nvSpPr>
          <p:cNvPr id="333" name="TextBox 332"/>
          <p:cNvSpPr txBox="1"/>
          <p:nvPr/>
        </p:nvSpPr>
        <p:spPr>
          <a:xfrm>
            <a:off x="4143377" y="3499104"/>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TX</a:t>
            </a:r>
          </a:p>
        </p:txBody>
      </p:sp>
      <p:sp>
        <p:nvSpPr>
          <p:cNvPr id="334" name="TextBox 333"/>
          <p:cNvSpPr txBox="1"/>
          <p:nvPr/>
        </p:nvSpPr>
        <p:spPr>
          <a:xfrm>
            <a:off x="4848946" y="3511469"/>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LA</a:t>
            </a:r>
          </a:p>
        </p:txBody>
      </p:sp>
      <p:sp>
        <p:nvSpPr>
          <p:cNvPr id="335" name="TextBox 334"/>
          <p:cNvSpPr txBox="1"/>
          <p:nvPr/>
        </p:nvSpPr>
        <p:spPr>
          <a:xfrm>
            <a:off x="5148433" y="3326168"/>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MS</a:t>
            </a:r>
          </a:p>
        </p:txBody>
      </p:sp>
      <p:sp>
        <p:nvSpPr>
          <p:cNvPr id="336" name="TextBox 335"/>
          <p:cNvSpPr txBox="1"/>
          <p:nvPr/>
        </p:nvSpPr>
        <p:spPr>
          <a:xfrm>
            <a:off x="6150683" y="3890063"/>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FL</a:t>
            </a:r>
          </a:p>
        </p:txBody>
      </p:sp>
      <p:sp>
        <p:nvSpPr>
          <p:cNvPr id="337" name="TextBox 336"/>
          <p:cNvSpPr txBox="1"/>
          <p:nvPr/>
        </p:nvSpPr>
        <p:spPr>
          <a:xfrm>
            <a:off x="3132436" y="4102788"/>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t>D</a:t>
            </a:r>
          </a:p>
          <a:p>
            <a:pPr algn="ctr">
              <a:lnSpc>
                <a:spcPct val="90000"/>
              </a:lnSpc>
              <a:buClr>
                <a:srgbClr val="337DBE"/>
              </a:buClr>
              <a:buSzPct val="77000"/>
            </a:pPr>
            <a:r>
              <a:rPr lang="en-US" sz="825" dirty="0"/>
              <a:t>HI</a:t>
            </a:r>
          </a:p>
        </p:txBody>
      </p:sp>
      <p:sp>
        <p:nvSpPr>
          <p:cNvPr id="339" name="TextBox 338"/>
          <p:cNvSpPr txBox="1"/>
          <p:nvPr/>
        </p:nvSpPr>
        <p:spPr>
          <a:xfrm>
            <a:off x="4095439" y="185010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SD</a:t>
            </a:r>
          </a:p>
        </p:txBody>
      </p:sp>
      <p:sp>
        <p:nvSpPr>
          <p:cNvPr id="340" name="TextBox 339"/>
          <p:cNvSpPr txBox="1"/>
          <p:nvPr/>
        </p:nvSpPr>
        <p:spPr>
          <a:xfrm>
            <a:off x="4109043" y="1471514"/>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ND</a:t>
            </a:r>
          </a:p>
        </p:txBody>
      </p:sp>
      <p:sp>
        <p:nvSpPr>
          <p:cNvPr id="341" name="TextBox 340"/>
          <p:cNvSpPr txBox="1"/>
          <p:nvPr/>
        </p:nvSpPr>
        <p:spPr>
          <a:xfrm>
            <a:off x="4607125" y="160933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MN</a:t>
            </a:r>
          </a:p>
        </p:txBody>
      </p:sp>
      <p:sp>
        <p:nvSpPr>
          <p:cNvPr id="342" name="TextBox 341"/>
          <p:cNvSpPr txBox="1"/>
          <p:nvPr/>
        </p:nvSpPr>
        <p:spPr>
          <a:xfrm>
            <a:off x="4127814" y="224630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NE</a:t>
            </a:r>
          </a:p>
        </p:txBody>
      </p:sp>
      <p:sp>
        <p:nvSpPr>
          <p:cNvPr id="343" name="TextBox 342"/>
          <p:cNvSpPr txBox="1"/>
          <p:nvPr/>
        </p:nvSpPr>
        <p:spPr>
          <a:xfrm>
            <a:off x="4213260" y="262578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KS</a:t>
            </a:r>
          </a:p>
        </p:txBody>
      </p:sp>
      <p:sp>
        <p:nvSpPr>
          <p:cNvPr id="344" name="TextBox 343"/>
          <p:cNvSpPr txBox="1"/>
          <p:nvPr/>
        </p:nvSpPr>
        <p:spPr>
          <a:xfrm>
            <a:off x="4357182" y="301879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OK</a:t>
            </a:r>
          </a:p>
        </p:txBody>
      </p:sp>
      <p:sp>
        <p:nvSpPr>
          <p:cNvPr id="345" name="TextBox 344"/>
          <p:cNvSpPr txBox="1"/>
          <p:nvPr/>
        </p:nvSpPr>
        <p:spPr>
          <a:xfrm>
            <a:off x="4714139" y="215324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IA</a:t>
            </a:r>
          </a:p>
        </p:txBody>
      </p:sp>
      <p:sp>
        <p:nvSpPr>
          <p:cNvPr id="346" name="TextBox 345"/>
          <p:cNvSpPr txBox="1"/>
          <p:nvPr/>
        </p:nvSpPr>
        <p:spPr>
          <a:xfrm>
            <a:off x="4800602" y="2664556"/>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MO</a:t>
            </a:r>
          </a:p>
        </p:txBody>
      </p:sp>
      <p:sp>
        <p:nvSpPr>
          <p:cNvPr id="347" name="TextBox 346"/>
          <p:cNvSpPr txBox="1"/>
          <p:nvPr/>
        </p:nvSpPr>
        <p:spPr>
          <a:xfrm>
            <a:off x="4827283" y="310026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AR</a:t>
            </a:r>
          </a:p>
        </p:txBody>
      </p:sp>
      <p:sp>
        <p:nvSpPr>
          <p:cNvPr id="348" name="TextBox 347"/>
          <p:cNvSpPr txBox="1"/>
          <p:nvPr/>
        </p:nvSpPr>
        <p:spPr>
          <a:xfrm>
            <a:off x="5132975" y="2392785"/>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IL</a:t>
            </a:r>
          </a:p>
        </p:txBody>
      </p:sp>
      <p:sp>
        <p:nvSpPr>
          <p:cNvPr id="349" name="TextBox 348"/>
          <p:cNvSpPr txBox="1"/>
          <p:nvPr/>
        </p:nvSpPr>
        <p:spPr>
          <a:xfrm>
            <a:off x="5047144" y="182140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WI</a:t>
            </a:r>
          </a:p>
        </p:txBody>
      </p:sp>
      <p:sp>
        <p:nvSpPr>
          <p:cNvPr id="350" name="TextBox 349"/>
          <p:cNvSpPr txBox="1"/>
          <p:nvPr/>
        </p:nvSpPr>
        <p:spPr>
          <a:xfrm>
            <a:off x="5490804" y="196432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MI</a:t>
            </a:r>
          </a:p>
        </p:txBody>
      </p:sp>
      <p:sp>
        <p:nvSpPr>
          <p:cNvPr id="351" name="TextBox 350"/>
          <p:cNvSpPr txBox="1"/>
          <p:nvPr/>
        </p:nvSpPr>
        <p:spPr>
          <a:xfrm>
            <a:off x="5412317" y="2400180"/>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IN</a:t>
            </a:r>
          </a:p>
        </p:txBody>
      </p:sp>
      <p:sp>
        <p:nvSpPr>
          <p:cNvPr id="352" name="TextBox 351"/>
          <p:cNvSpPr txBox="1"/>
          <p:nvPr/>
        </p:nvSpPr>
        <p:spPr>
          <a:xfrm>
            <a:off x="5730093" y="233367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OH</a:t>
            </a:r>
          </a:p>
        </p:txBody>
      </p:sp>
      <p:sp>
        <p:nvSpPr>
          <p:cNvPr id="353" name="TextBox 352"/>
          <p:cNvSpPr txBox="1"/>
          <p:nvPr/>
        </p:nvSpPr>
        <p:spPr>
          <a:xfrm>
            <a:off x="5594884" y="265564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KY</a:t>
            </a:r>
          </a:p>
        </p:txBody>
      </p:sp>
      <p:sp>
        <p:nvSpPr>
          <p:cNvPr id="354" name="TextBox 353"/>
          <p:cNvSpPr txBox="1"/>
          <p:nvPr/>
        </p:nvSpPr>
        <p:spPr>
          <a:xfrm>
            <a:off x="5416386" y="2920884"/>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 </a:t>
            </a:r>
            <a:r>
              <a:rPr lang="en-US" sz="825" dirty="0">
                <a:solidFill>
                  <a:schemeClr val="bg1"/>
                </a:solidFill>
              </a:rPr>
              <a:t>TN</a:t>
            </a:r>
          </a:p>
        </p:txBody>
      </p:sp>
      <p:sp>
        <p:nvSpPr>
          <p:cNvPr id="355" name="TextBox 354"/>
          <p:cNvSpPr txBox="1"/>
          <p:nvPr/>
        </p:nvSpPr>
        <p:spPr>
          <a:xfrm>
            <a:off x="6088880" y="310631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SC</a:t>
            </a:r>
          </a:p>
        </p:txBody>
      </p:sp>
      <p:sp>
        <p:nvSpPr>
          <p:cNvPr id="356" name="TextBox 355"/>
          <p:cNvSpPr txBox="1"/>
          <p:nvPr/>
        </p:nvSpPr>
        <p:spPr>
          <a:xfrm>
            <a:off x="5449540" y="331768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AL</a:t>
            </a:r>
          </a:p>
        </p:txBody>
      </p:sp>
      <p:sp>
        <p:nvSpPr>
          <p:cNvPr id="357" name="TextBox 356"/>
          <p:cNvSpPr txBox="1"/>
          <p:nvPr/>
        </p:nvSpPr>
        <p:spPr>
          <a:xfrm>
            <a:off x="5814603" y="331768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GA</a:t>
            </a:r>
          </a:p>
        </p:txBody>
      </p:sp>
      <p:sp>
        <p:nvSpPr>
          <p:cNvPr id="358" name="TextBox 357"/>
          <p:cNvSpPr txBox="1"/>
          <p:nvPr/>
        </p:nvSpPr>
        <p:spPr>
          <a:xfrm>
            <a:off x="6222941" y="284944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F </a:t>
            </a:r>
            <a:r>
              <a:rPr lang="en-US" sz="825" dirty="0">
                <a:solidFill>
                  <a:schemeClr val="bg1"/>
                </a:solidFill>
              </a:rPr>
              <a:t>NC</a:t>
            </a:r>
          </a:p>
        </p:txBody>
      </p:sp>
      <p:sp>
        <p:nvSpPr>
          <p:cNvPr id="359" name="TextBox 358"/>
          <p:cNvSpPr txBox="1"/>
          <p:nvPr/>
        </p:nvSpPr>
        <p:spPr>
          <a:xfrm>
            <a:off x="6244490" y="255557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VA</a:t>
            </a:r>
          </a:p>
        </p:txBody>
      </p:sp>
      <p:sp>
        <p:nvSpPr>
          <p:cNvPr id="360" name="TextBox 359"/>
          <p:cNvSpPr txBox="1"/>
          <p:nvPr/>
        </p:nvSpPr>
        <p:spPr>
          <a:xfrm>
            <a:off x="5955317" y="2513710"/>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WV</a:t>
            </a:r>
          </a:p>
        </p:txBody>
      </p:sp>
      <p:sp>
        <p:nvSpPr>
          <p:cNvPr id="361" name="TextBox 360"/>
          <p:cNvSpPr txBox="1"/>
          <p:nvPr/>
        </p:nvSpPr>
        <p:spPr>
          <a:xfrm>
            <a:off x="6198947" y="214941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PA</a:t>
            </a:r>
          </a:p>
        </p:txBody>
      </p:sp>
      <p:sp>
        <p:nvSpPr>
          <p:cNvPr id="362" name="TextBox 361"/>
          <p:cNvSpPr txBox="1"/>
          <p:nvPr/>
        </p:nvSpPr>
        <p:spPr>
          <a:xfrm>
            <a:off x="6395535" y="178499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NY</a:t>
            </a:r>
          </a:p>
        </p:txBody>
      </p:sp>
      <p:sp>
        <p:nvSpPr>
          <p:cNvPr id="363" name="TextBox 362"/>
          <p:cNvSpPr txBox="1"/>
          <p:nvPr/>
        </p:nvSpPr>
        <p:spPr>
          <a:xfrm>
            <a:off x="6858359" y="1392175"/>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ME</a:t>
            </a:r>
          </a:p>
        </p:txBody>
      </p:sp>
      <p:sp>
        <p:nvSpPr>
          <p:cNvPr id="364" name="TextBox 363"/>
          <p:cNvSpPr txBox="1"/>
          <p:nvPr/>
        </p:nvSpPr>
        <p:spPr>
          <a:xfrm>
            <a:off x="7260984" y="1739097"/>
            <a:ext cx="332273" cy="1426424"/>
          </a:xfrm>
          <a:prstGeom prst="rect">
            <a:avLst/>
          </a:prstGeom>
          <a:noFill/>
        </p:spPr>
        <p:txBody>
          <a:bodyPr wrap="none" lIns="0" tIns="0" rIns="0" bIns="0" rtlCol="0" anchor="t" anchorCtr="0">
            <a:noAutofit/>
          </a:bodyPr>
          <a:lstStyle/>
          <a:p>
            <a:pPr>
              <a:lnSpc>
                <a:spcPct val="90000"/>
              </a:lnSpc>
              <a:buClr>
                <a:srgbClr val="337DBE"/>
              </a:buClr>
              <a:buSzPct val="77000"/>
              <a:tabLst>
                <a:tab pos="214313" algn="l"/>
              </a:tabLst>
            </a:pPr>
            <a:r>
              <a:rPr lang="en-US" sz="750" dirty="0"/>
              <a:t>NH</a:t>
            </a:r>
            <a:r>
              <a:rPr lang="en-US" sz="825" b="1" dirty="0"/>
              <a:t>	A-</a:t>
            </a:r>
          </a:p>
          <a:p>
            <a:pPr>
              <a:lnSpc>
                <a:spcPct val="90000"/>
              </a:lnSpc>
              <a:buClr>
                <a:srgbClr val="337DBE"/>
              </a:buClr>
              <a:buSzPct val="77000"/>
              <a:tabLst>
                <a:tab pos="214313" algn="l"/>
              </a:tabLst>
            </a:pPr>
            <a:r>
              <a:rPr lang="en-US" sz="825" dirty="0"/>
              <a:t>VT</a:t>
            </a:r>
            <a:r>
              <a:rPr lang="en-US" sz="1050" b="1" dirty="0"/>
              <a:t>	A+</a:t>
            </a:r>
          </a:p>
          <a:p>
            <a:pPr>
              <a:lnSpc>
                <a:spcPct val="90000"/>
              </a:lnSpc>
              <a:buClr>
                <a:srgbClr val="337DBE"/>
              </a:buClr>
              <a:buSzPct val="77000"/>
              <a:tabLst>
                <a:tab pos="214313" algn="l"/>
              </a:tabLst>
            </a:pPr>
            <a:r>
              <a:rPr lang="en-US" sz="825" dirty="0"/>
              <a:t>MA</a:t>
            </a:r>
            <a:r>
              <a:rPr lang="en-US" sz="1050" b="1" dirty="0"/>
              <a:t>	D-</a:t>
            </a:r>
          </a:p>
          <a:p>
            <a:pPr>
              <a:lnSpc>
                <a:spcPct val="90000"/>
              </a:lnSpc>
              <a:buClr>
                <a:srgbClr val="337DBE"/>
              </a:buClr>
              <a:buSzPct val="77000"/>
              <a:tabLst>
                <a:tab pos="214313" algn="l"/>
              </a:tabLst>
            </a:pPr>
            <a:r>
              <a:rPr lang="en-US" sz="825" dirty="0"/>
              <a:t>RI</a:t>
            </a:r>
            <a:r>
              <a:rPr lang="en-US" sz="1050" b="1" dirty="0"/>
              <a:t>	C+</a:t>
            </a:r>
          </a:p>
          <a:p>
            <a:pPr>
              <a:lnSpc>
                <a:spcPct val="90000"/>
              </a:lnSpc>
              <a:buClr>
                <a:srgbClr val="337DBE"/>
              </a:buClr>
              <a:buSzPct val="77000"/>
              <a:tabLst>
                <a:tab pos="214313" algn="l"/>
              </a:tabLst>
            </a:pPr>
            <a:r>
              <a:rPr lang="en-US" sz="825" dirty="0"/>
              <a:t>CT</a:t>
            </a:r>
            <a:r>
              <a:rPr lang="en-US" sz="1050" b="1" dirty="0"/>
              <a:t>	C+</a:t>
            </a:r>
          </a:p>
          <a:p>
            <a:pPr>
              <a:lnSpc>
                <a:spcPct val="90000"/>
              </a:lnSpc>
              <a:buClr>
                <a:srgbClr val="337DBE"/>
              </a:buClr>
              <a:buSzPct val="77000"/>
              <a:tabLst>
                <a:tab pos="214313" algn="l"/>
              </a:tabLst>
            </a:pPr>
            <a:r>
              <a:rPr lang="en-US" sz="825" dirty="0"/>
              <a:t>NJ</a:t>
            </a:r>
            <a:r>
              <a:rPr lang="en-US" sz="1050" b="1" dirty="0"/>
              <a:t>	B-</a:t>
            </a:r>
          </a:p>
          <a:p>
            <a:pPr>
              <a:lnSpc>
                <a:spcPct val="90000"/>
              </a:lnSpc>
              <a:buClr>
                <a:srgbClr val="337DBE"/>
              </a:buClr>
              <a:buSzPct val="77000"/>
              <a:tabLst>
                <a:tab pos="214313" algn="l"/>
              </a:tabLst>
            </a:pPr>
            <a:r>
              <a:rPr lang="en-US" sz="825" dirty="0"/>
              <a:t>DE</a:t>
            </a:r>
            <a:r>
              <a:rPr lang="en-US" sz="1050" b="1" dirty="0"/>
              <a:t>	D</a:t>
            </a:r>
          </a:p>
          <a:p>
            <a:pPr>
              <a:lnSpc>
                <a:spcPct val="90000"/>
              </a:lnSpc>
              <a:buClr>
                <a:srgbClr val="337DBE"/>
              </a:buClr>
              <a:buSzPct val="77000"/>
              <a:tabLst>
                <a:tab pos="214313" algn="l"/>
              </a:tabLst>
            </a:pPr>
            <a:r>
              <a:rPr lang="en-US" sz="825" dirty="0"/>
              <a:t>MD</a:t>
            </a:r>
            <a:r>
              <a:rPr lang="en-US" sz="1050" b="1" dirty="0"/>
              <a:t>	C+</a:t>
            </a:r>
          </a:p>
        </p:txBody>
      </p:sp>
      <p:sp>
        <p:nvSpPr>
          <p:cNvPr id="19" name="Freeform: Shape 18"/>
          <p:cNvSpPr/>
          <p:nvPr/>
        </p:nvSpPr>
        <p:spPr>
          <a:xfrm>
            <a:off x="6731952" y="1839485"/>
            <a:ext cx="461473" cy="89731"/>
          </a:xfrm>
          <a:custGeom>
            <a:avLst/>
            <a:gdLst>
              <a:gd name="connsiteX0" fmla="*/ 615297 w 615297"/>
              <a:gd name="connsiteY0" fmla="*/ 119641 h 119641"/>
              <a:gd name="connsiteX1" fmla="*/ 119641 w 615297"/>
              <a:gd name="connsiteY1" fmla="*/ 119641 h 119641"/>
              <a:gd name="connsiteX2" fmla="*/ 0 w 615297"/>
              <a:gd name="connsiteY2" fmla="*/ 0 h 119641"/>
            </a:gdLst>
            <a:ahLst/>
            <a:cxnLst>
              <a:cxn ang="0">
                <a:pos x="connsiteX0" y="connsiteY0"/>
              </a:cxn>
              <a:cxn ang="0">
                <a:pos x="connsiteX1" y="connsiteY1"/>
              </a:cxn>
              <a:cxn ang="0">
                <a:pos x="connsiteX2" y="connsiteY2"/>
              </a:cxn>
            </a:cxnLst>
            <a:rect l="l" t="t" r="r" b="b"/>
            <a:pathLst>
              <a:path w="615297" h="119641">
                <a:moveTo>
                  <a:pt x="615297" y="119641"/>
                </a:moveTo>
                <a:lnTo>
                  <a:pt x="119641" y="11964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9" name="Freeform: Shape 368"/>
          <p:cNvSpPr/>
          <p:nvPr/>
        </p:nvSpPr>
        <p:spPr>
          <a:xfrm>
            <a:off x="6719960" y="2343158"/>
            <a:ext cx="473462" cy="157776"/>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1" name="Freeform: Shape 370"/>
          <p:cNvSpPr/>
          <p:nvPr/>
        </p:nvSpPr>
        <p:spPr>
          <a:xfrm>
            <a:off x="6951254" y="2016469"/>
            <a:ext cx="241638" cy="53988"/>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2" name="Freeform: Shape 371"/>
          <p:cNvSpPr/>
          <p:nvPr/>
        </p:nvSpPr>
        <p:spPr>
          <a:xfrm flipV="1">
            <a:off x="6877272" y="1791440"/>
            <a:ext cx="316153" cy="66871"/>
          </a:xfrm>
          <a:custGeom>
            <a:avLst/>
            <a:gdLst>
              <a:gd name="connsiteX0" fmla="*/ 615297 w 615297"/>
              <a:gd name="connsiteY0" fmla="*/ 119641 h 119641"/>
              <a:gd name="connsiteX1" fmla="*/ 119641 w 615297"/>
              <a:gd name="connsiteY1" fmla="*/ 119641 h 119641"/>
              <a:gd name="connsiteX2" fmla="*/ 0 w 615297"/>
              <a:gd name="connsiteY2" fmla="*/ 0 h 119641"/>
            </a:gdLst>
            <a:ahLst/>
            <a:cxnLst>
              <a:cxn ang="0">
                <a:pos x="connsiteX0" y="connsiteY0"/>
              </a:cxn>
              <a:cxn ang="0">
                <a:pos x="connsiteX1" y="connsiteY1"/>
              </a:cxn>
              <a:cxn ang="0">
                <a:pos x="connsiteX2" y="connsiteY2"/>
              </a:cxn>
            </a:cxnLst>
            <a:rect l="l" t="t" r="r" b="b"/>
            <a:pathLst>
              <a:path w="615297" h="119641">
                <a:moveTo>
                  <a:pt x="615297" y="119641"/>
                </a:moveTo>
                <a:lnTo>
                  <a:pt x="119641" y="11964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8" name="Freeform: Shape 427"/>
          <p:cNvSpPr/>
          <p:nvPr/>
        </p:nvSpPr>
        <p:spPr>
          <a:xfrm>
            <a:off x="6942614" y="2074030"/>
            <a:ext cx="250279" cy="138849"/>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9" name="Freeform: Shape 428"/>
          <p:cNvSpPr/>
          <p:nvPr/>
        </p:nvSpPr>
        <p:spPr>
          <a:xfrm>
            <a:off x="6831315" y="2126340"/>
            <a:ext cx="361579" cy="234332"/>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0" name="Freeform: Shape 429"/>
          <p:cNvSpPr/>
          <p:nvPr/>
        </p:nvSpPr>
        <p:spPr>
          <a:xfrm>
            <a:off x="6651140" y="2534698"/>
            <a:ext cx="542282" cy="110504"/>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1" name="Freeform: Shape 430"/>
          <p:cNvSpPr/>
          <p:nvPr/>
        </p:nvSpPr>
        <p:spPr>
          <a:xfrm>
            <a:off x="6508740" y="2513711"/>
            <a:ext cx="684682" cy="272825"/>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2" name="TextBox 194"/>
          <p:cNvSpPr txBox="1">
            <a:spLocks noChangeArrowheads="1"/>
          </p:cNvSpPr>
          <p:nvPr/>
        </p:nvSpPr>
        <p:spPr bwMode="auto">
          <a:xfrm>
            <a:off x="5730091" y="4543298"/>
            <a:ext cx="181009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900" dirty="0">
                <a:latin typeface="+mn-lt"/>
              </a:rPr>
              <a:t>Not Graded: District of Columbia</a:t>
            </a:r>
          </a:p>
        </p:txBody>
      </p:sp>
    </p:spTree>
    <p:custDataLst>
      <p:tags r:id="rId1"/>
    </p:custDataLst>
    <p:extLst>
      <p:ext uri="{BB962C8B-B14F-4D97-AF65-F5344CB8AC3E}">
        <p14:creationId xmlns:p14="http://schemas.microsoft.com/office/powerpoint/2010/main" val="10142517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Industry Snapshot </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693696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t>State of Insurance </a:t>
            </a:r>
          </a:p>
        </p:txBody>
      </p:sp>
      <p:sp>
        <p:nvSpPr>
          <p:cNvPr id="9" name="Text Placeholder 8"/>
          <p:cNvSpPr>
            <a:spLocks noGrp="1"/>
          </p:cNvSpPr>
          <p:nvPr>
            <p:ph type="body" sz="quarter" idx="16"/>
          </p:nvPr>
        </p:nvSpPr>
        <p:spPr/>
        <p:txBody>
          <a:bodyPr/>
          <a:lstStyle/>
          <a:p>
            <a:r>
              <a:rPr lang="en-US" dirty="0"/>
              <a:t>1. PCS; 2. Conning Research 3. S&amp;P Financial</a:t>
            </a:r>
          </a:p>
        </p:txBody>
      </p:sp>
      <p:grpSp>
        <p:nvGrpSpPr>
          <p:cNvPr id="4" name="Group 3"/>
          <p:cNvGrpSpPr/>
          <p:nvPr/>
        </p:nvGrpSpPr>
        <p:grpSpPr>
          <a:xfrm>
            <a:off x="5695380" y="1021877"/>
            <a:ext cx="2052018" cy="3794330"/>
            <a:chOff x="5695380" y="1021877"/>
            <a:chExt cx="2052018" cy="3794330"/>
          </a:xfrm>
        </p:grpSpPr>
        <p:grpSp>
          <p:nvGrpSpPr>
            <p:cNvPr id="186" name="Group 185"/>
            <p:cNvGrpSpPr/>
            <p:nvPr/>
          </p:nvGrpSpPr>
          <p:grpSpPr>
            <a:xfrm>
              <a:off x="5704468" y="1393371"/>
              <a:ext cx="2042930" cy="3422836"/>
              <a:chOff x="6081957" y="1857828"/>
              <a:chExt cx="2723906" cy="4563781"/>
            </a:xfrm>
          </p:grpSpPr>
          <p:sp>
            <p:nvSpPr>
              <p:cNvPr id="148" name="Freeform 37"/>
              <p:cNvSpPr/>
              <p:nvPr/>
            </p:nvSpPr>
            <p:spPr bwMode="gray">
              <a:xfrm>
                <a:off x="6147593" y="3124994"/>
                <a:ext cx="992981" cy="966787"/>
              </a:xfrm>
              <a:custGeom>
                <a:avLst/>
                <a:gdLst>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4" fmla="*/ 0 w 992981"/>
                  <a:gd name="connsiteY4" fmla="*/ 0 h 98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1" h="988218">
                    <a:moveTo>
                      <a:pt x="0" y="0"/>
                    </a:moveTo>
                    <a:lnTo>
                      <a:pt x="247650" y="988218"/>
                    </a:lnTo>
                    <a:lnTo>
                      <a:pt x="745331" y="988218"/>
                    </a:lnTo>
                    <a:lnTo>
                      <a:pt x="992981" y="2381"/>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9" name="Rectangle 148"/>
              <p:cNvSpPr/>
              <p:nvPr/>
            </p:nvSpPr>
            <p:spPr bwMode="gray">
              <a:xfrm>
                <a:off x="6081957" y="1857828"/>
                <a:ext cx="2723906" cy="425142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50" name="TextBox 149"/>
              <p:cNvSpPr txBox="1"/>
              <p:nvPr/>
            </p:nvSpPr>
            <p:spPr bwMode="gray">
              <a:xfrm>
                <a:off x="7164862" y="3848504"/>
                <a:ext cx="564257" cy="3724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350" b="1" spc="-60" dirty="0">
                    <a:solidFill>
                      <a:schemeClr val="accent5"/>
                    </a:solidFill>
                  </a:rPr>
                  <a:t>2014</a:t>
                </a:r>
              </a:p>
            </p:txBody>
          </p:sp>
          <p:sp>
            <p:nvSpPr>
              <p:cNvPr id="151" name="TextBox 150"/>
              <p:cNvSpPr txBox="1"/>
              <p:nvPr/>
            </p:nvSpPr>
            <p:spPr bwMode="gray">
              <a:xfrm>
                <a:off x="7164861" y="2867736"/>
                <a:ext cx="564257" cy="3724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350" b="1" spc="-60" dirty="0">
                    <a:solidFill>
                      <a:schemeClr val="accent5"/>
                    </a:solidFill>
                  </a:rPr>
                  <a:t>2015</a:t>
                </a:r>
              </a:p>
            </p:txBody>
          </p:sp>
          <p:sp>
            <p:nvSpPr>
              <p:cNvPr id="152" name="Oval 151"/>
              <p:cNvSpPr/>
              <p:nvPr/>
            </p:nvSpPr>
            <p:spPr bwMode="gray">
              <a:xfrm>
                <a:off x="6411116" y="3798935"/>
                <a:ext cx="471548" cy="47154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lnSpc>
                    <a:spcPct val="90000"/>
                  </a:lnSpc>
                </a:pPr>
                <a:r>
                  <a:rPr lang="en-US" sz="1050" b="1" spc="-60" dirty="0">
                    <a:solidFill>
                      <a:schemeClr val="accent5"/>
                    </a:solidFill>
                  </a:rPr>
                  <a:t>506</a:t>
                </a:r>
              </a:p>
            </p:txBody>
          </p:sp>
          <p:sp>
            <p:nvSpPr>
              <p:cNvPr id="153" name="Oval 152"/>
              <p:cNvSpPr/>
              <p:nvPr/>
            </p:nvSpPr>
            <p:spPr bwMode="gray">
              <a:xfrm>
                <a:off x="6178708" y="2585761"/>
                <a:ext cx="936364" cy="93636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102870" rIns="68580" bIns="34290" numCol="1" spcCol="0" rtlCol="0" fromWordArt="0" anchor="ctr" anchorCtr="0" forceAA="0" compatLnSpc="1">
                <a:prstTxWarp prst="textNoShape">
                  <a:avLst/>
                </a:prstTxWarp>
                <a:noAutofit/>
              </a:bodyPr>
              <a:lstStyle/>
              <a:p>
                <a:pPr algn="ctr">
                  <a:lnSpc>
                    <a:spcPct val="90000"/>
                  </a:lnSpc>
                </a:pPr>
                <a:r>
                  <a:rPr lang="en-US" sz="1650" b="1" spc="-60" dirty="0">
                    <a:solidFill>
                      <a:schemeClr val="accent5"/>
                    </a:solidFill>
                  </a:rPr>
                  <a:t>564</a:t>
                </a:r>
              </a:p>
              <a:p>
                <a:pPr algn="ctr">
                  <a:lnSpc>
                    <a:spcPct val="90000"/>
                  </a:lnSpc>
                </a:pPr>
                <a:r>
                  <a:rPr lang="en-US" sz="1200" b="1" i="1" spc="-60" dirty="0">
                    <a:solidFill>
                      <a:schemeClr val="accent5"/>
                    </a:solidFill>
                  </a:rPr>
                  <a:t>+11.5%</a:t>
                </a:r>
              </a:p>
            </p:txBody>
          </p:sp>
          <p:sp>
            <p:nvSpPr>
              <p:cNvPr id="154" name="Freeform 38"/>
              <p:cNvSpPr/>
              <p:nvPr/>
            </p:nvSpPr>
            <p:spPr bwMode="gray">
              <a:xfrm>
                <a:off x="7750175" y="3124994"/>
                <a:ext cx="992981" cy="966787"/>
              </a:xfrm>
              <a:custGeom>
                <a:avLst/>
                <a:gdLst>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4" fmla="*/ 0 w 992981"/>
                  <a:gd name="connsiteY4" fmla="*/ 0 h 98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1" h="988218">
                    <a:moveTo>
                      <a:pt x="0" y="0"/>
                    </a:moveTo>
                    <a:lnTo>
                      <a:pt x="247650" y="988218"/>
                    </a:lnTo>
                    <a:lnTo>
                      <a:pt x="745331" y="988218"/>
                    </a:lnTo>
                    <a:lnTo>
                      <a:pt x="992981" y="2381"/>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5" name="Oval 154"/>
              <p:cNvSpPr/>
              <p:nvPr/>
            </p:nvSpPr>
            <p:spPr bwMode="gray">
              <a:xfrm>
                <a:off x="8011318" y="3798935"/>
                <a:ext cx="471548" cy="47154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lnSpc>
                    <a:spcPct val="90000"/>
                  </a:lnSpc>
                </a:pPr>
                <a:r>
                  <a:rPr lang="en-US" sz="1050" b="1" spc="-60" dirty="0">
                    <a:solidFill>
                      <a:schemeClr val="accent5"/>
                    </a:solidFill>
                  </a:rPr>
                  <a:t>$38B</a:t>
                </a:r>
              </a:p>
            </p:txBody>
          </p:sp>
          <p:sp>
            <p:nvSpPr>
              <p:cNvPr id="156" name="Oval 155"/>
              <p:cNvSpPr/>
              <p:nvPr/>
            </p:nvSpPr>
            <p:spPr bwMode="gray">
              <a:xfrm>
                <a:off x="7778910" y="2585761"/>
                <a:ext cx="936364" cy="93636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102870" rIns="68580" bIns="34290" numCol="1" spcCol="0" rtlCol="0" fromWordArt="0" anchor="ctr" anchorCtr="0" forceAA="0" compatLnSpc="1">
                <a:prstTxWarp prst="textNoShape">
                  <a:avLst/>
                </a:prstTxWarp>
                <a:noAutofit/>
              </a:bodyPr>
              <a:lstStyle/>
              <a:p>
                <a:pPr algn="ctr">
                  <a:lnSpc>
                    <a:spcPct val="90000"/>
                  </a:lnSpc>
                </a:pPr>
                <a:r>
                  <a:rPr lang="en-US" sz="1650" b="1" spc="-60" dirty="0">
                    <a:solidFill>
                      <a:schemeClr val="accent5"/>
                    </a:solidFill>
                  </a:rPr>
                  <a:t>$194B</a:t>
                </a:r>
              </a:p>
              <a:p>
                <a:pPr algn="ctr">
                  <a:lnSpc>
                    <a:spcPct val="90000"/>
                  </a:lnSpc>
                </a:pPr>
                <a:r>
                  <a:rPr lang="en-US" sz="1200" b="1" i="1" spc="-60" dirty="0">
                    <a:solidFill>
                      <a:schemeClr val="accent5"/>
                    </a:solidFill>
                  </a:rPr>
                  <a:t>+517%</a:t>
                </a:r>
              </a:p>
            </p:txBody>
          </p:sp>
          <p:sp>
            <p:nvSpPr>
              <p:cNvPr id="157" name="TextBox 156"/>
              <p:cNvSpPr txBox="1"/>
              <p:nvPr/>
            </p:nvSpPr>
            <p:spPr bwMode="gray">
              <a:xfrm>
                <a:off x="6296153" y="3520604"/>
                <a:ext cx="701474" cy="3170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050" b="1" dirty="0">
                    <a:solidFill>
                      <a:schemeClr val="accent5"/>
                    </a:solidFill>
                  </a:rPr>
                  <a:t>DEALS</a:t>
                </a:r>
              </a:p>
            </p:txBody>
          </p:sp>
          <p:sp>
            <p:nvSpPr>
              <p:cNvPr id="158" name="TextBox 157"/>
              <p:cNvSpPr txBox="1"/>
              <p:nvPr/>
            </p:nvSpPr>
            <p:spPr bwMode="gray">
              <a:xfrm>
                <a:off x="7902703" y="3520604"/>
                <a:ext cx="701474" cy="3170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050" b="1" dirty="0">
                    <a:solidFill>
                      <a:schemeClr val="accent5"/>
                    </a:solidFill>
                  </a:rPr>
                  <a:t>VALUE</a:t>
                </a:r>
              </a:p>
            </p:txBody>
          </p:sp>
          <p:sp>
            <p:nvSpPr>
              <p:cNvPr id="159" name="TextBox 158"/>
              <p:cNvSpPr txBox="1"/>
              <p:nvPr/>
            </p:nvSpPr>
            <p:spPr bwMode="gray">
              <a:xfrm>
                <a:off x="6118353" y="2091303"/>
                <a:ext cx="2015936" cy="483209"/>
              </a:xfrm>
              <a:prstGeom prst="rect">
                <a:avLst/>
              </a:prstGeom>
              <a:noFill/>
              <a:ln>
                <a:noFill/>
              </a:ln>
            </p:spPr>
            <p:txBody>
              <a:bodyPr wrap="none" lIns="34290" rIns="34290" rtlCol="0" anchor="ctr" anchorCtr="0">
                <a:spAutoFit/>
              </a:bodyPr>
              <a:lstStyle/>
              <a:p>
                <a:pPr>
                  <a:lnSpc>
                    <a:spcPct val="90000"/>
                  </a:lnSpc>
                  <a:spcBef>
                    <a:spcPts val="900"/>
                  </a:spcBef>
                  <a:buClr>
                    <a:srgbClr val="337DBE"/>
                  </a:buClr>
                  <a:buSzPct val="77000"/>
                </a:pPr>
                <a:r>
                  <a:rPr lang="en-US" sz="975" b="1" dirty="0">
                    <a:solidFill>
                      <a:schemeClr val="accent5"/>
                    </a:solidFill>
                  </a:rPr>
                  <a:t>Insurance-related Deals </a:t>
                </a:r>
                <a:br>
                  <a:rPr lang="en-US" sz="975" b="1" dirty="0">
                    <a:solidFill>
                      <a:schemeClr val="accent5"/>
                    </a:solidFill>
                  </a:rPr>
                </a:br>
                <a:r>
                  <a:rPr lang="en-US" sz="975" b="1" dirty="0">
                    <a:solidFill>
                      <a:schemeClr val="accent5"/>
                    </a:solidFill>
                  </a:rPr>
                  <a:t>Involving U.S. Firms</a:t>
                </a:r>
                <a:r>
                  <a:rPr lang="en-US" sz="975" b="1" baseline="30000" dirty="0">
                    <a:solidFill>
                      <a:schemeClr val="accent5"/>
                    </a:solidFill>
                  </a:rPr>
                  <a:t>2</a:t>
                </a:r>
                <a:endParaRPr lang="en-US" sz="975" b="1" dirty="0">
                  <a:solidFill>
                    <a:schemeClr val="accent5"/>
                  </a:solidFill>
                </a:endParaRPr>
              </a:p>
            </p:txBody>
          </p:sp>
          <p:sp>
            <p:nvSpPr>
              <p:cNvPr id="160" name="Up Arrow 11"/>
              <p:cNvSpPr/>
              <p:nvPr/>
            </p:nvSpPr>
            <p:spPr bwMode="gray">
              <a:xfrm>
                <a:off x="7222332" y="3278565"/>
                <a:ext cx="465136" cy="523120"/>
              </a:xfrm>
              <a:prstGeom prst="upArrow">
                <a:avLst>
                  <a:gd name="adj1" fmla="val 65416"/>
                  <a:gd name="adj2" fmla="val 397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61"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gray">
              <a:xfrm>
                <a:off x="6192938" y="4492688"/>
                <a:ext cx="863442" cy="412120"/>
              </a:xfrm>
              <a:prstGeom prst="rect">
                <a:avLst/>
              </a:prstGeom>
              <a:noFill/>
              <a:extLst>
                <a:ext uri="{909E8E84-426E-40DD-AFC4-6F175D3DCCD1}">
                  <a14:hiddenFill xmlns:a14="http://schemas.microsoft.com/office/drawing/2010/main">
                    <a:solidFill>
                      <a:srgbClr val="FFFFFF"/>
                    </a:solidFill>
                  </a14:hiddenFill>
                </a:ext>
              </a:extLst>
            </p:spPr>
          </p:pic>
          <p:cxnSp>
            <p:nvCxnSpPr>
              <p:cNvPr id="162" name="Straight Connector 161"/>
              <p:cNvCxnSpPr/>
              <p:nvPr/>
            </p:nvCxnSpPr>
            <p:spPr bwMode="gray">
              <a:xfrm>
                <a:off x="6184550" y="443447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pic>
            <p:nvPicPr>
              <p:cNvPr id="163" name="Picture 1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8012073" y="4572000"/>
                <a:ext cx="612853" cy="332808"/>
              </a:xfrm>
              <a:prstGeom prst="rect">
                <a:avLst/>
              </a:prstGeom>
            </p:spPr>
          </p:pic>
          <p:sp>
            <p:nvSpPr>
              <p:cNvPr id="164" name="Pentagon 26"/>
              <p:cNvSpPr/>
              <p:nvPr/>
            </p:nvSpPr>
            <p:spPr bwMode="gray">
              <a:xfrm>
                <a:off x="7073900" y="4567984"/>
                <a:ext cx="774700" cy="303306"/>
              </a:xfrm>
              <a:prstGeom prst="homePlate">
                <a:avLst/>
              </a:prstGeom>
              <a:gradFill>
                <a:gsLst>
                  <a:gs pos="0">
                    <a:schemeClr val="bg1"/>
                  </a:gs>
                  <a:gs pos="75000">
                    <a:schemeClr val="accent5">
                      <a:lumMod val="20000"/>
                      <a:lumOff val="80000"/>
                    </a:schemeClr>
                  </a:gs>
                </a:gsLst>
                <a:lin ang="0" scaled="0"/>
              </a:gradFill>
              <a:ln w="19050">
                <a:gradFill>
                  <a:gsLst>
                    <a:gs pos="0">
                      <a:schemeClr val="bg1"/>
                    </a:gs>
                    <a:gs pos="75000">
                      <a:schemeClr val="accent5"/>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lnSpc>
                    <a:spcPct val="90000"/>
                  </a:lnSpc>
                </a:pPr>
                <a:r>
                  <a:rPr lang="en-US" sz="1125" b="1" dirty="0">
                    <a:solidFill>
                      <a:schemeClr val="accent5"/>
                    </a:solidFill>
                  </a:rPr>
                  <a:t>$6.3B</a:t>
                </a:r>
              </a:p>
            </p:txBody>
          </p:sp>
          <p:cxnSp>
            <p:nvCxnSpPr>
              <p:cNvPr id="165" name="Straight Connector 164"/>
              <p:cNvCxnSpPr/>
              <p:nvPr/>
            </p:nvCxnSpPr>
            <p:spPr bwMode="gray">
              <a:xfrm>
                <a:off x="6184550" y="514694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bwMode="gray">
              <a:xfrm>
                <a:off x="6459384" y="4870252"/>
                <a:ext cx="511251" cy="233911"/>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600" b="1" dirty="0">
                    <a:solidFill>
                      <a:schemeClr val="accent5"/>
                    </a:solidFill>
                  </a:rPr>
                  <a:t>(JAPAN)</a:t>
                </a:r>
              </a:p>
            </p:txBody>
          </p:sp>
          <p:sp>
            <p:nvSpPr>
              <p:cNvPr id="167" name="TextBox 166"/>
              <p:cNvSpPr txBox="1"/>
              <p:nvPr/>
            </p:nvSpPr>
            <p:spPr bwMode="gray">
              <a:xfrm>
                <a:off x="7970885" y="4870252"/>
                <a:ext cx="688650" cy="233911"/>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600" b="1" dirty="0">
                    <a:solidFill>
                      <a:schemeClr val="accent5"/>
                    </a:solidFill>
                  </a:rPr>
                  <a:t>(BERMUDA)</a:t>
                </a:r>
              </a:p>
            </p:txBody>
          </p:sp>
          <p:grpSp>
            <p:nvGrpSpPr>
              <p:cNvPr id="168" name="Group 167"/>
              <p:cNvGrpSpPr/>
              <p:nvPr/>
            </p:nvGrpSpPr>
            <p:grpSpPr>
              <a:xfrm>
                <a:off x="6192190" y="4818150"/>
                <a:ext cx="922980" cy="1603459"/>
                <a:chOff x="6242050" y="5049262"/>
                <a:chExt cx="659634" cy="1145957"/>
              </a:xfrm>
              <a:solidFill>
                <a:schemeClr val="accent5"/>
              </a:solidFill>
            </p:grpSpPr>
            <p:grpSp>
              <p:nvGrpSpPr>
                <p:cNvPr id="171" name="Group 170"/>
                <p:cNvGrpSpPr/>
                <p:nvPr/>
              </p:nvGrpSpPr>
              <p:grpSpPr>
                <a:xfrm>
                  <a:off x="6242050" y="5049262"/>
                  <a:ext cx="622300" cy="1145957"/>
                  <a:chOff x="6661150" y="4842093"/>
                  <a:chExt cx="622300" cy="1145957"/>
                </a:xfrm>
                <a:grpFill/>
              </p:grpSpPr>
              <p:sp>
                <p:nvSpPr>
                  <p:cNvPr id="173" name="Block Arc 172"/>
                  <p:cNvSpPr/>
                  <p:nvPr/>
                </p:nvSpPr>
                <p:spPr>
                  <a:xfrm>
                    <a:off x="6661150" y="5365750"/>
                    <a:ext cx="622300" cy="622300"/>
                  </a:xfrm>
                  <a:prstGeom prst="blockArc">
                    <a:avLst>
                      <a:gd name="adj1" fmla="val 10800000"/>
                      <a:gd name="adj2" fmla="val 16257290"/>
                      <a:gd name="adj3" fmla="val 1938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74" name="Block Arc 173"/>
                  <p:cNvSpPr/>
                  <p:nvPr/>
                </p:nvSpPr>
                <p:spPr>
                  <a:xfrm flipV="1">
                    <a:off x="6661150" y="4842093"/>
                    <a:ext cx="622300" cy="622300"/>
                  </a:xfrm>
                  <a:prstGeom prst="blockArc">
                    <a:avLst>
                      <a:gd name="adj1" fmla="val 10800000"/>
                      <a:gd name="adj2" fmla="val 16257290"/>
                      <a:gd name="adj3" fmla="val 1938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172" name="Isosceles Triangle 171"/>
                <p:cNvSpPr/>
                <p:nvPr/>
              </p:nvSpPr>
              <p:spPr>
                <a:xfrm rot="5400000">
                  <a:off x="6463136" y="5442834"/>
                  <a:ext cx="525712" cy="3513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169" name="TextBox 168"/>
              <p:cNvSpPr txBox="1"/>
              <p:nvPr/>
            </p:nvSpPr>
            <p:spPr bwMode="gray">
              <a:xfrm>
                <a:off x="6596085" y="5412705"/>
                <a:ext cx="404384" cy="4278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650" b="1" dirty="0">
                    <a:solidFill>
                      <a:schemeClr val="bg1"/>
                    </a:solidFill>
                  </a:rPr>
                  <a:t>84</a:t>
                </a:r>
              </a:p>
            </p:txBody>
          </p:sp>
          <p:sp>
            <p:nvSpPr>
              <p:cNvPr id="170" name="TextBox 169"/>
              <p:cNvSpPr txBox="1"/>
              <p:nvPr/>
            </p:nvSpPr>
            <p:spPr bwMode="gray">
              <a:xfrm>
                <a:off x="7155179" y="5284838"/>
                <a:ext cx="1577340" cy="664797"/>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825" b="1" dirty="0">
                    <a:solidFill>
                      <a:schemeClr val="accent5"/>
                    </a:solidFill>
                  </a:rPr>
                  <a:t>pending or completed M&amp;As involving U.S. insurance companies (2016)</a:t>
                </a:r>
                <a:r>
                  <a:rPr lang="en-US" sz="825" b="1" baseline="30000" dirty="0">
                    <a:solidFill>
                      <a:schemeClr val="accent5"/>
                    </a:solidFill>
                  </a:rPr>
                  <a:t>3</a:t>
                </a:r>
              </a:p>
            </p:txBody>
          </p:sp>
        </p:grpSp>
        <p:sp>
          <p:nvSpPr>
            <p:cNvPr id="22" name="Text Placeholder 4"/>
            <p:cNvSpPr txBox="1">
              <a:spLocks/>
            </p:cNvSpPr>
            <p:nvPr/>
          </p:nvSpPr>
          <p:spPr bwMode="gray">
            <a:xfrm>
              <a:off x="5695380" y="1021877"/>
              <a:ext cx="2049764" cy="54864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sz="1500" dirty="0"/>
                <a:t>Consolidation/M&amp;A</a:t>
              </a:r>
            </a:p>
          </p:txBody>
        </p:sp>
      </p:grpSp>
      <p:grpSp>
        <p:nvGrpSpPr>
          <p:cNvPr id="7" name="Group 6"/>
          <p:cNvGrpSpPr/>
          <p:nvPr/>
        </p:nvGrpSpPr>
        <p:grpSpPr>
          <a:xfrm>
            <a:off x="3545992" y="1021877"/>
            <a:ext cx="2054194" cy="3560062"/>
            <a:chOff x="3545992" y="1021877"/>
            <a:chExt cx="2054194" cy="3560062"/>
          </a:xfrm>
        </p:grpSpPr>
        <p:sp>
          <p:nvSpPr>
            <p:cNvPr id="5" name="Trapezoid 4"/>
            <p:cNvSpPr/>
            <p:nvPr/>
          </p:nvSpPr>
          <p:spPr>
            <a:xfrm rot="16200000">
              <a:off x="4229198" y="1999576"/>
              <a:ext cx="692248" cy="774212"/>
            </a:xfrm>
            <a:prstGeom prst="trapezoid">
              <a:avLst>
                <a:gd name="adj" fmla="val 1399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nvGrpSpPr>
            <p:cNvPr id="3" name="Group 2"/>
            <p:cNvGrpSpPr/>
            <p:nvPr/>
          </p:nvGrpSpPr>
          <p:grpSpPr>
            <a:xfrm>
              <a:off x="3545992" y="1021877"/>
              <a:ext cx="2054194" cy="3560062"/>
              <a:chOff x="3545992" y="1021877"/>
              <a:chExt cx="2054194" cy="3560062"/>
            </a:xfrm>
          </p:grpSpPr>
          <p:grpSp>
            <p:nvGrpSpPr>
              <p:cNvPr id="185" name="Group 184"/>
              <p:cNvGrpSpPr/>
              <p:nvPr/>
            </p:nvGrpSpPr>
            <p:grpSpPr>
              <a:xfrm>
                <a:off x="3555080" y="1393372"/>
                <a:ext cx="2045106" cy="3188567"/>
                <a:chOff x="3216106" y="1857828"/>
                <a:chExt cx="2726808" cy="4251423"/>
              </a:xfrm>
            </p:grpSpPr>
            <p:sp>
              <p:nvSpPr>
                <p:cNvPr id="13" name="Rectangle 12"/>
                <p:cNvSpPr/>
                <p:nvPr/>
              </p:nvSpPr>
              <p:spPr>
                <a:xfrm>
                  <a:off x="3216106" y="1857828"/>
                  <a:ext cx="2723906" cy="425142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aphicFrame>
              <p:nvGraphicFramePr>
                <p:cNvPr id="115" name="Chart 114"/>
                <p:cNvGraphicFramePr/>
                <p:nvPr>
                  <p:extLst>
                    <p:ext uri="{D42A27DB-BD31-4B8C-83A1-F6EECF244321}">
                      <p14:modId xmlns:p14="http://schemas.microsoft.com/office/powerpoint/2010/main" val="1950367213"/>
                    </p:ext>
                  </p:extLst>
                </p:nvPr>
              </p:nvGraphicFramePr>
              <p:xfrm>
                <a:off x="3223595" y="4462394"/>
                <a:ext cx="2719319" cy="1520910"/>
              </p:xfrm>
              <a:graphic>
                <a:graphicData uri="http://schemas.openxmlformats.org/drawingml/2006/chart">
                  <c:chart xmlns:c="http://schemas.openxmlformats.org/drawingml/2006/chart" xmlns:r="http://schemas.openxmlformats.org/officeDocument/2006/relationships" r:id="rId6"/>
                </a:graphicData>
              </a:graphic>
            </p:graphicFrame>
            <p:sp>
              <p:nvSpPr>
                <p:cNvPr id="119" name="Text Placeholder 4"/>
                <p:cNvSpPr txBox="1">
                  <a:spLocks/>
                </p:cNvSpPr>
                <p:nvPr/>
              </p:nvSpPr>
              <p:spPr bwMode="gray">
                <a:xfrm>
                  <a:off x="4594143" y="4588347"/>
                  <a:ext cx="1003932" cy="470375"/>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27432" tIns="20574" rIns="20574" bIns="27432" numCol="1" rtlCol="0" anchor="b"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525" dirty="0">
                      <a:solidFill>
                        <a:schemeClr val="bg1"/>
                      </a:solidFill>
                    </a:rPr>
                    <a:t>2016 Loss Up Modestly Compared With 10-YearAaverage $19.1B</a:t>
                  </a:r>
                  <a:endParaRPr lang="en-US" sz="525" b="0" dirty="0">
                    <a:solidFill>
                      <a:schemeClr val="bg1"/>
                    </a:solidFill>
                  </a:endParaRPr>
                </a:p>
              </p:txBody>
            </p:sp>
            <p:sp>
              <p:nvSpPr>
                <p:cNvPr id="121" name="TextBox 120"/>
                <p:cNvSpPr txBox="1"/>
                <p:nvPr/>
              </p:nvSpPr>
              <p:spPr bwMode="gray">
                <a:xfrm>
                  <a:off x="3300445" y="4133639"/>
                  <a:ext cx="1964043" cy="235449"/>
                </a:xfrm>
                <a:prstGeom prst="rect">
                  <a:avLst/>
                </a:prstGeom>
                <a:noFill/>
                <a:ln>
                  <a:noFill/>
                </a:ln>
              </p:spPr>
              <p:txBody>
                <a:bodyPr wrap="none" lIns="20574" tIns="20574" rIns="20574" bIns="20574" rtlCol="0" anchor="ctr">
                  <a:spAutoFit/>
                </a:bodyPr>
                <a:lstStyle/>
                <a:p>
                  <a:pPr>
                    <a:lnSpc>
                      <a:spcPct val="90000"/>
                    </a:lnSpc>
                    <a:spcBef>
                      <a:spcPts val="900"/>
                    </a:spcBef>
                    <a:buClr>
                      <a:srgbClr val="337DBE"/>
                    </a:buClr>
                    <a:buSzPct val="77000"/>
                  </a:pPr>
                  <a:r>
                    <a:rPr lang="en-US" sz="975" b="1" dirty="0">
                      <a:solidFill>
                        <a:schemeClr val="accent3"/>
                      </a:solidFill>
                    </a:rPr>
                    <a:t>U.S. Insured Cat Losses</a:t>
                  </a:r>
                </a:p>
              </p:txBody>
            </p:sp>
            <p:cxnSp>
              <p:nvCxnSpPr>
                <p:cNvPr id="123" name="Straight Connector 122"/>
                <p:cNvCxnSpPr/>
                <p:nvPr/>
              </p:nvCxnSpPr>
              <p:spPr bwMode="gray">
                <a:xfrm>
                  <a:off x="3308371" y="4013665"/>
                  <a:ext cx="2539377" cy="6879"/>
                </a:xfrm>
                <a:prstGeom prst="line">
                  <a:avLst/>
                </a:prstGeom>
                <a:ln w="317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bwMode="gray">
                <a:xfrm>
                  <a:off x="3300445" y="2303469"/>
                  <a:ext cx="2534711" cy="235449"/>
                </a:xfrm>
                <a:prstGeom prst="rect">
                  <a:avLst/>
                </a:prstGeom>
                <a:noFill/>
                <a:ln>
                  <a:noFill/>
                </a:ln>
              </p:spPr>
              <p:txBody>
                <a:bodyPr wrap="none" lIns="20574" tIns="20574" rIns="20574" bIns="20574" rtlCol="0" anchor="ctr">
                  <a:spAutoFit/>
                </a:bodyPr>
                <a:lstStyle/>
                <a:p>
                  <a:pPr>
                    <a:lnSpc>
                      <a:spcPct val="90000"/>
                    </a:lnSpc>
                    <a:spcBef>
                      <a:spcPts val="900"/>
                    </a:spcBef>
                    <a:buClr>
                      <a:srgbClr val="337DBE"/>
                    </a:buClr>
                    <a:buSzPct val="77000"/>
                  </a:pPr>
                  <a:r>
                    <a:rPr lang="en-US" sz="975" b="1" dirty="0">
                      <a:solidFill>
                        <a:schemeClr val="accent3"/>
                      </a:solidFill>
                    </a:rPr>
                    <a:t>P/C Payouts / Property Losses</a:t>
                  </a:r>
                  <a:r>
                    <a:rPr lang="en-US" sz="975" b="1" baseline="30000" dirty="0">
                      <a:solidFill>
                        <a:schemeClr val="accent3"/>
                      </a:solidFill>
                    </a:rPr>
                    <a:t>1</a:t>
                  </a:r>
                </a:p>
              </p:txBody>
            </p:sp>
            <p:grpSp>
              <p:nvGrpSpPr>
                <p:cNvPr id="184" name="Group 183"/>
                <p:cNvGrpSpPr/>
                <p:nvPr/>
              </p:nvGrpSpPr>
              <p:grpSpPr>
                <a:xfrm>
                  <a:off x="3352488" y="2672204"/>
                  <a:ext cx="2447879" cy="1016533"/>
                  <a:chOff x="3323910" y="2624574"/>
                  <a:chExt cx="2447879" cy="1016533"/>
                </a:xfrm>
              </p:grpSpPr>
              <p:sp>
                <p:nvSpPr>
                  <p:cNvPr id="182" name="Oval 181"/>
                  <p:cNvSpPr/>
                  <p:nvPr/>
                </p:nvSpPr>
                <p:spPr>
                  <a:xfrm>
                    <a:off x="3363591" y="2658877"/>
                    <a:ext cx="944747" cy="94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83" name="Oval 182"/>
                  <p:cNvSpPr/>
                  <p:nvPr/>
                </p:nvSpPr>
                <p:spPr>
                  <a:xfrm>
                    <a:off x="4792500" y="2658877"/>
                    <a:ext cx="944747" cy="94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137" name="Group 136"/>
                  <p:cNvGrpSpPr/>
                  <p:nvPr/>
                </p:nvGrpSpPr>
                <p:grpSpPr bwMode="gray">
                  <a:xfrm>
                    <a:off x="3372049" y="2794596"/>
                    <a:ext cx="921620" cy="641005"/>
                    <a:chOff x="7706957" y="2364680"/>
                    <a:chExt cx="921620" cy="641005"/>
                  </a:xfrm>
                </p:grpSpPr>
                <p:sp>
                  <p:nvSpPr>
                    <p:cNvPr id="139" name="TextBox 138"/>
                    <p:cNvSpPr txBox="1"/>
                    <p:nvPr/>
                  </p:nvSpPr>
                  <p:spPr bwMode="gray">
                    <a:xfrm>
                      <a:off x="7706957" y="2605576"/>
                      <a:ext cx="921620" cy="4001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500" b="1" dirty="0">
                          <a:solidFill>
                            <a:schemeClr val="accent3"/>
                          </a:solidFill>
                        </a:rPr>
                        <a:t>$15.4B</a:t>
                      </a:r>
                    </a:p>
                  </p:txBody>
                </p:sp>
                <p:sp>
                  <p:nvSpPr>
                    <p:cNvPr id="140" name="TextBox 139"/>
                    <p:cNvSpPr txBox="1"/>
                    <p:nvPr/>
                  </p:nvSpPr>
                  <p:spPr bwMode="gray">
                    <a:xfrm>
                      <a:off x="7907439" y="2364680"/>
                      <a:ext cx="494152" cy="3170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050" b="1" dirty="0">
                          <a:solidFill>
                            <a:schemeClr val="accent3"/>
                          </a:solidFill>
                        </a:rPr>
                        <a:t>2015</a:t>
                      </a:r>
                      <a:endParaRPr lang="en-US" sz="900" b="1" baseline="30000" dirty="0">
                        <a:solidFill>
                          <a:schemeClr val="accent3"/>
                        </a:solidFill>
                      </a:endParaRPr>
                    </a:p>
                  </p:txBody>
                </p:sp>
              </p:grpSp>
              <p:sp>
                <p:nvSpPr>
                  <p:cNvPr id="138" name="Circle: Hollow 137"/>
                  <p:cNvSpPr/>
                  <p:nvPr/>
                </p:nvSpPr>
                <p:spPr bwMode="gray">
                  <a:xfrm>
                    <a:off x="3323910" y="2624574"/>
                    <a:ext cx="1016533" cy="1016533"/>
                  </a:xfrm>
                  <a:prstGeom prst="donut">
                    <a:avLst>
                      <a:gd name="adj" fmla="val 61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accent3"/>
                      </a:solidFill>
                    </a:endParaRPr>
                  </a:p>
                </p:txBody>
              </p:sp>
              <p:grpSp>
                <p:nvGrpSpPr>
                  <p:cNvPr id="177" name="Group 176"/>
                  <p:cNvGrpSpPr/>
                  <p:nvPr/>
                </p:nvGrpSpPr>
                <p:grpSpPr bwMode="gray">
                  <a:xfrm>
                    <a:off x="4826906" y="2794596"/>
                    <a:ext cx="874599" cy="627156"/>
                    <a:chOff x="7730468" y="2364680"/>
                    <a:chExt cx="874599" cy="627156"/>
                  </a:xfrm>
                </p:grpSpPr>
                <p:sp>
                  <p:nvSpPr>
                    <p:cNvPr id="178" name="TextBox 177"/>
                    <p:cNvSpPr txBox="1"/>
                    <p:nvPr/>
                  </p:nvSpPr>
                  <p:spPr bwMode="gray">
                    <a:xfrm>
                      <a:off x="7730468" y="2605576"/>
                      <a:ext cx="874599" cy="386260"/>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425" b="1" dirty="0">
                          <a:solidFill>
                            <a:schemeClr val="accent3"/>
                          </a:solidFill>
                        </a:rPr>
                        <a:t>$21.0B</a:t>
                      </a:r>
                    </a:p>
                  </p:txBody>
                </p:sp>
                <p:sp>
                  <p:nvSpPr>
                    <p:cNvPr id="179" name="TextBox 178"/>
                    <p:cNvSpPr txBox="1"/>
                    <p:nvPr/>
                  </p:nvSpPr>
                  <p:spPr bwMode="gray">
                    <a:xfrm>
                      <a:off x="7907438" y="2364680"/>
                      <a:ext cx="494152" cy="3170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050" b="1" dirty="0">
                          <a:solidFill>
                            <a:schemeClr val="accent3"/>
                          </a:solidFill>
                        </a:rPr>
                        <a:t>2016</a:t>
                      </a:r>
                      <a:endParaRPr lang="en-US" sz="900" b="1" baseline="30000" dirty="0">
                        <a:solidFill>
                          <a:schemeClr val="accent3"/>
                        </a:solidFill>
                      </a:endParaRPr>
                    </a:p>
                  </p:txBody>
                </p:sp>
              </p:grpSp>
              <p:sp>
                <p:nvSpPr>
                  <p:cNvPr id="180" name="Circle: Hollow 179"/>
                  <p:cNvSpPr/>
                  <p:nvPr/>
                </p:nvSpPr>
                <p:spPr bwMode="gray">
                  <a:xfrm>
                    <a:off x="4755256" y="2624574"/>
                    <a:ext cx="1016533" cy="1016533"/>
                  </a:xfrm>
                  <a:prstGeom prst="donut">
                    <a:avLst>
                      <a:gd name="adj" fmla="val 61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accent3"/>
                      </a:solidFill>
                    </a:endParaRPr>
                  </a:p>
                </p:txBody>
              </p:sp>
            </p:grpSp>
          </p:grpSp>
          <p:sp>
            <p:nvSpPr>
              <p:cNvPr id="19" name="Text Placeholder 4"/>
              <p:cNvSpPr txBox="1">
                <a:spLocks/>
              </p:cNvSpPr>
              <p:nvPr/>
            </p:nvSpPr>
            <p:spPr bwMode="gray">
              <a:xfrm>
                <a:off x="3545992" y="1021877"/>
                <a:ext cx="2049764" cy="54864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Catastrophe Costs </a:t>
                </a:r>
              </a:p>
            </p:txBody>
          </p:sp>
        </p:grpSp>
      </p:grpSp>
      <p:grpSp>
        <p:nvGrpSpPr>
          <p:cNvPr id="2" name="Group 1"/>
          <p:cNvGrpSpPr/>
          <p:nvPr/>
        </p:nvGrpSpPr>
        <p:grpSpPr>
          <a:xfrm>
            <a:off x="1396603" y="1021877"/>
            <a:ext cx="2052018" cy="3560062"/>
            <a:chOff x="1396603" y="1021877"/>
            <a:chExt cx="2052018" cy="3560062"/>
          </a:xfrm>
        </p:grpSpPr>
        <p:grpSp>
          <p:nvGrpSpPr>
            <p:cNvPr id="120" name="Group 119"/>
            <p:cNvGrpSpPr/>
            <p:nvPr/>
          </p:nvGrpSpPr>
          <p:grpSpPr>
            <a:xfrm>
              <a:off x="1405691" y="1393372"/>
              <a:ext cx="2042930" cy="3188567"/>
              <a:chOff x="350255" y="1857828"/>
              <a:chExt cx="2723906" cy="4251423"/>
            </a:xfrm>
          </p:grpSpPr>
          <p:sp>
            <p:nvSpPr>
              <p:cNvPr id="10" name="Rectangle 9"/>
              <p:cNvSpPr/>
              <p:nvPr/>
            </p:nvSpPr>
            <p:spPr>
              <a:xfrm>
                <a:off x="350255" y="1857828"/>
                <a:ext cx="2723906" cy="42514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rgbClr val="FF0000"/>
                  </a:solidFill>
                </a:endParaRPr>
              </a:p>
            </p:txBody>
          </p:sp>
          <p:grpSp>
            <p:nvGrpSpPr>
              <p:cNvPr id="50" name="Group 49"/>
              <p:cNvGrpSpPr/>
              <p:nvPr/>
            </p:nvGrpSpPr>
            <p:grpSpPr>
              <a:xfrm>
                <a:off x="517167" y="2816220"/>
                <a:ext cx="504443" cy="468107"/>
                <a:chOff x="-1004888" y="4419600"/>
                <a:chExt cx="749300" cy="695326"/>
              </a:xfrm>
              <a:solidFill>
                <a:schemeClr val="accent1"/>
              </a:solidFill>
            </p:grpSpPr>
            <p:sp>
              <p:nvSpPr>
                <p:cNvPr id="23" name="Freeform 5"/>
                <p:cNvSpPr>
                  <a:spLocks/>
                </p:cNvSpPr>
                <p:nvPr/>
              </p:nvSpPr>
              <p:spPr bwMode="auto">
                <a:xfrm>
                  <a:off x="-468313" y="4465638"/>
                  <a:ext cx="147638" cy="320675"/>
                </a:xfrm>
                <a:custGeom>
                  <a:avLst/>
                  <a:gdLst>
                    <a:gd name="T0" fmla="*/ 331 w 331"/>
                    <a:gd name="T1" fmla="*/ 171 h 663"/>
                    <a:gd name="T2" fmla="*/ 202 w 331"/>
                    <a:gd name="T3" fmla="*/ 172 h 663"/>
                    <a:gd name="T4" fmla="*/ 21 w 331"/>
                    <a:gd name="T5" fmla="*/ 0 h 663"/>
                    <a:gd name="T6" fmla="*/ 36 w 331"/>
                    <a:gd name="T7" fmla="*/ 13 h 663"/>
                    <a:gd name="T8" fmla="*/ 0 w 331"/>
                    <a:gd name="T9" fmla="*/ 545 h 663"/>
                    <a:gd name="T10" fmla="*/ 180 w 331"/>
                    <a:gd name="T11" fmla="*/ 385 h 663"/>
                    <a:gd name="T12" fmla="*/ 212 w 331"/>
                    <a:gd name="T13" fmla="*/ 663 h 663"/>
                    <a:gd name="T14" fmla="*/ 236 w 331"/>
                    <a:gd name="T15" fmla="*/ 392 h 663"/>
                    <a:gd name="T16" fmla="*/ 248 w 331"/>
                    <a:gd name="T17" fmla="*/ 255 h 663"/>
                    <a:gd name="T18" fmla="*/ 331 w 331"/>
                    <a:gd name="T19" fmla="*/ 17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663">
                      <a:moveTo>
                        <a:pt x="331" y="171"/>
                      </a:moveTo>
                      <a:cubicBezTo>
                        <a:pt x="253" y="105"/>
                        <a:pt x="222" y="145"/>
                        <a:pt x="202" y="172"/>
                      </a:cubicBezTo>
                      <a:cubicBezTo>
                        <a:pt x="177" y="119"/>
                        <a:pt x="143" y="47"/>
                        <a:pt x="21" y="0"/>
                      </a:cubicBezTo>
                      <a:cubicBezTo>
                        <a:pt x="26" y="4"/>
                        <a:pt x="32" y="9"/>
                        <a:pt x="36" y="13"/>
                      </a:cubicBezTo>
                      <a:cubicBezTo>
                        <a:pt x="231" y="195"/>
                        <a:pt x="154" y="328"/>
                        <a:pt x="0" y="545"/>
                      </a:cubicBezTo>
                      <a:cubicBezTo>
                        <a:pt x="121" y="450"/>
                        <a:pt x="140" y="432"/>
                        <a:pt x="180" y="385"/>
                      </a:cubicBezTo>
                      <a:cubicBezTo>
                        <a:pt x="207" y="556"/>
                        <a:pt x="210" y="578"/>
                        <a:pt x="212" y="663"/>
                      </a:cubicBezTo>
                      <a:cubicBezTo>
                        <a:pt x="228" y="573"/>
                        <a:pt x="233" y="523"/>
                        <a:pt x="236" y="392"/>
                      </a:cubicBezTo>
                      <a:cubicBezTo>
                        <a:pt x="237" y="345"/>
                        <a:pt x="239" y="292"/>
                        <a:pt x="248" y="255"/>
                      </a:cubicBezTo>
                      <a:cubicBezTo>
                        <a:pt x="263" y="190"/>
                        <a:pt x="299" y="176"/>
                        <a:pt x="331"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Freeform 6"/>
                <p:cNvSpPr>
                  <a:spLocks/>
                </p:cNvSpPr>
                <p:nvPr/>
              </p:nvSpPr>
              <p:spPr bwMode="auto">
                <a:xfrm>
                  <a:off x="-396876" y="4468813"/>
                  <a:ext cx="30163" cy="58738"/>
                </a:xfrm>
                <a:custGeom>
                  <a:avLst/>
                  <a:gdLst>
                    <a:gd name="T0" fmla="*/ 53 w 67"/>
                    <a:gd name="T1" fmla="*/ 105 h 122"/>
                    <a:gd name="T2" fmla="*/ 20 w 67"/>
                    <a:gd name="T3" fmla="*/ 10 h 122"/>
                    <a:gd name="T4" fmla="*/ 6 w 67"/>
                    <a:gd name="T5" fmla="*/ 48 h 122"/>
                    <a:gd name="T6" fmla="*/ 53 w 67"/>
                    <a:gd name="T7" fmla="*/ 105 h 122"/>
                  </a:gdLst>
                  <a:ahLst/>
                  <a:cxnLst>
                    <a:cxn ang="0">
                      <a:pos x="T0" y="T1"/>
                    </a:cxn>
                    <a:cxn ang="0">
                      <a:pos x="T2" y="T3"/>
                    </a:cxn>
                    <a:cxn ang="0">
                      <a:pos x="T4" y="T5"/>
                    </a:cxn>
                    <a:cxn ang="0">
                      <a:pos x="T6" y="T7"/>
                    </a:cxn>
                  </a:cxnLst>
                  <a:rect l="0" t="0" r="r" b="b"/>
                  <a:pathLst>
                    <a:path w="67" h="122">
                      <a:moveTo>
                        <a:pt x="53" y="105"/>
                      </a:moveTo>
                      <a:cubicBezTo>
                        <a:pt x="67" y="87"/>
                        <a:pt x="50" y="28"/>
                        <a:pt x="20" y="10"/>
                      </a:cubicBezTo>
                      <a:cubicBezTo>
                        <a:pt x="0" y="0"/>
                        <a:pt x="1" y="29"/>
                        <a:pt x="6" y="48"/>
                      </a:cubicBezTo>
                      <a:cubicBezTo>
                        <a:pt x="15" y="91"/>
                        <a:pt x="41" y="122"/>
                        <a:pt x="5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Freeform 7"/>
                <p:cNvSpPr>
                  <a:spLocks/>
                </p:cNvSpPr>
                <p:nvPr/>
              </p:nvSpPr>
              <p:spPr bwMode="auto">
                <a:xfrm>
                  <a:off x="-639763" y="4443413"/>
                  <a:ext cx="179388" cy="279400"/>
                </a:xfrm>
                <a:custGeom>
                  <a:avLst/>
                  <a:gdLst>
                    <a:gd name="T0" fmla="*/ 401 w 401"/>
                    <a:gd name="T1" fmla="*/ 44 h 576"/>
                    <a:gd name="T2" fmla="*/ 213 w 401"/>
                    <a:gd name="T3" fmla="*/ 106 h 576"/>
                    <a:gd name="T4" fmla="*/ 0 w 401"/>
                    <a:gd name="T5" fmla="*/ 0 h 576"/>
                    <a:gd name="T6" fmla="*/ 16 w 401"/>
                    <a:gd name="T7" fmla="*/ 8 h 576"/>
                    <a:gd name="T8" fmla="*/ 57 w 401"/>
                    <a:gd name="T9" fmla="*/ 545 h 576"/>
                    <a:gd name="T10" fmla="*/ 213 w 401"/>
                    <a:gd name="T11" fmla="*/ 326 h 576"/>
                    <a:gd name="T12" fmla="*/ 332 w 401"/>
                    <a:gd name="T13" fmla="*/ 576 h 576"/>
                    <a:gd name="T14" fmla="*/ 303 w 401"/>
                    <a:gd name="T15" fmla="*/ 411 h 576"/>
                    <a:gd name="T16" fmla="*/ 275 w 401"/>
                    <a:gd name="T17" fmla="*/ 185 h 576"/>
                    <a:gd name="T18" fmla="*/ 401 w 401"/>
                    <a:gd name="T19" fmla="*/ 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576">
                      <a:moveTo>
                        <a:pt x="401" y="44"/>
                      </a:moveTo>
                      <a:cubicBezTo>
                        <a:pt x="278" y="19"/>
                        <a:pt x="241" y="69"/>
                        <a:pt x="213" y="106"/>
                      </a:cubicBezTo>
                      <a:cubicBezTo>
                        <a:pt x="181" y="63"/>
                        <a:pt x="138" y="3"/>
                        <a:pt x="0" y="0"/>
                      </a:cubicBezTo>
                      <a:cubicBezTo>
                        <a:pt x="5" y="2"/>
                        <a:pt x="11" y="6"/>
                        <a:pt x="16" y="8"/>
                      </a:cubicBezTo>
                      <a:cubicBezTo>
                        <a:pt x="214" y="117"/>
                        <a:pt x="178" y="216"/>
                        <a:pt x="57" y="545"/>
                      </a:cubicBezTo>
                      <a:cubicBezTo>
                        <a:pt x="188" y="369"/>
                        <a:pt x="188" y="369"/>
                        <a:pt x="213" y="326"/>
                      </a:cubicBezTo>
                      <a:cubicBezTo>
                        <a:pt x="251" y="410"/>
                        <a:pt x="295" y="491"/>
                        <a:pt x="332" y="576"/>
                      </a:cubicBezTo>
                      <a:cubicBezTo>
                        <a:pt x="324" y="522"/>
                        <a:pt x="320" y="495"/>
                        <a:pt x="303" y="411"/>
                      </a:cubicBezTo>
                      <a:cubicBezTo>
                        <a:pt x="281" y="309"/>
                        <a:pt x="267" y="242"/>
                        <a:pt x="275" y="185"/>
                      </a:cubicBezTo>
                      <a:cubicBezTo>
                        <a:pt x="285" y="104"/>
                        <a:pt x="341" y="70"/>
                        <a:pt x="40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8"/>
                <p:cNvSpPr>
                  <a:spLocks/>
                </p:cNvSpPr>
                <p:nvPr/>
              </p:nvSpPr>
              <p:spPr bwMode="auto">
                <a:xfrm>
                  <a:off x="-563563" y="4419600"/>
                  <a:ext cx="36513" cy="53975"/>
                </a:xfrm>
                <a:custGeom>
                  <a:avLst/>
                  <a:gdLst>
                    <a:gd name="T0" fmla="*/ 62 w 82"/>
                    <a:gd name="T1" fmla="*/ 88 h 111"/>
                    <a:gd name="T2" fmla="*/ 31 w 82"/>
                    <a:gd name="T3" fmla="*/ 1 h 111"/>
                    <a:gd name="T4" fmla="*/ 3 w 82"/>
                    <a:gd name="T5" fmla="*/ 48 h 111"/>
                    <a:gd name="T6" fmla="*/ 62 w 82"/>
                    <a:gd name="T7" fmla="*/ 88 h 111"/>
                  </a:gdLst>
                  <a:ahLst/>
                  <a:cxnLst>
                    <a:cxn ang="0">
                      <a:pos x="T0" y="T1"/>
                    </a:cxn>
                    <a:cxn ang="0">
                      <a:pos x="T2" y="T3"/>
                    </a:cxn>
                    <a:cxn ang="0">
                      <a:pos x="T4" y="T5"/>
                    </a:cxn>
                    <a:cxn ang="0">
                      <a:pos x="T6" y="T7"/>
                    </a:cxn>
                  </a:cxnLst>
                  <a:rect l="0" t="0" r="r" b="b"/>
                  <a:pathLst>
                    <a:path w="82" h="111">
                      <a:moveTo>
                        <a:pt x="62" y="88"/>
                      </a:moveTo>
                      <a:cubicBezTo>
                        <a:pt x="82" y="63"/>
                        <a:pt x="67" y="8"/>
                        <a:pt x="31" y="1"/>
                      </a:cubicBezTo>
                      <a:cubicBezTo>
                        <a:pt x="5" y="0"/>
                        <a:pt x="0" y="29"/>
                        <a:pt x="3" y="48"/>
                      </a:cubicBezTo>
                      <a:cubicBezTo>
                        <a:pt x="10" y="88"/>
                        <a:pt x="43" y="111"/>
                        <a:pt x="62"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 name="Freeform 9"/>
                <p:cNvSpPr>
                  <a:spLocks/>
                </p:cNvSpPr>
                <p:nvPr/>
              </p:nvSpPr>
              <p:spPr bwMode="auto">
                <a:xfrm>
                  <a:off x="-822326" y="4443413"/>
                  <a:ext cx="180975" cy="295275"/>
                </a:xfrm>
                <a:custGeom>
                  <a:avLst/>
                  <a:gdLst>
                    <a:gd name="T0" fmla="*/ 406 w 410"/>
                    <a:gd name="T1" fmla="*/ 0 h 611"/>
                    <a:gd name="T2" fmla="*/ 203 w 410"/>
                    <a:gd name="T3" fmla="*/ 129 h 611"/>
                    <a:gd name="T4" fmla="*/ 0 w 410"/>
                    <a:gd name="T5" fmla="*/ 92 h 611"/>
                    <a:gd name="T6" fmla="*/ 14 w 410"/>
                    <a:gd name="T7" fmla="*/ 95 h 611"/>
                    <a:gd name="T8" fmla="*/ 149 w 410"/>
                    <a:gd name="T9" fmla="*/ 215 h 611"/>
                    <a:gd name="T10" fmla="*/ 156 w 410"/>
                    <a:gd name="T11" fmla="*/ 318 h 611"/>
                    <a:gd name="T12" fmla="*/ 131 w 410"/>
                    <a:gd name="T13" fmla="*/ 611 h 611"/>
                    <a:gd name="T14" fmla="*/ 228 w 410"/>
                    <a:gd name="T15" fmla="*/ 348 h 611"/>
                    <a:gd name="T16" fmla="*/ 410 w 410"/>
                    <a:gd name="T17" fmla="*/ 548 h 611"/>
                    <a:gd name="T18" fmla="*/ 406 w 410"/>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611">
                      <a:moveTo>
                        <a:pt x="406" y="0"/>
                      </a:moveTo>
                      <a:cubicBezTo>
                        <a:pt x="268" y="18"/>
                        <a:pt x="231" y="82"/>
                        <a:pt x="203" y="129"/>
                      </a:cubicBezTo>
                      <a:cubicBezTo>
                        <a:pt x="170" y="95"/>
                        <a:pt x="125" y="49"/>
                        <a:pt x="0" y="92"/>
                      </a:cubicBezTo>
                      <a:cubicBezTo>
                        <a:pt x="4" y="93"/>
                        <a:pt x="9" y="94"/>
                        <a:pt x="14" y="95"/>
                      </a:cubicBezTo>
                      <a:cubicBezTo>
                        <a:pt x="42" y="103"/>
                        <a:pt x="128" y="126"/>
                        <a:pt x="149" y="215"/>
                      </a:cubicBezTo>
                      <a:cubicBezTo>
                        <a:pt x="153" y="232"/>
                        <a:pt x="159" y="258"/>
                        <a:pt x="156" y="318"/>
                      </a:cubicBezTo>
                      <a:cubicBezTo>
                        <a:pt x="152" y="416"/>
                        <a:pt x="136" y="513"/>
                        <a:pt x="131" y="611"/>
                      </a:cubicBezTo>
                      <a:cubicBezTo>
                        <a:pt x="161" y="522"/>
                        <a:pt x="199" y="436"/>
                        <a:pt x="228" y="348"/>
                      </a:cubicBezTo>
                      <a:cubicBezTo>
                        <a:pt x="249" y="375"/>
                        <a:pt x="249" y="375"/>
                        <a:pt x="410" y="548"/>
                      </a:cubicBezTo>
                      <a:cubicBezTo>
                        <a:pt x="245" y="215"/>
                        <a:pt x="205" y="136"/>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 name="Freeform 10"/>
                <p:cNvSpPr>
                  <a:spLocks/>
                </p:cNvSpPr>
                <p:nvPr/>
              </p:nvSpPr>
              <p:spPr bwMode="auto">
                <a:xfrm>
                  <a:off x="-749301" y="4429125"/>
                  <a:ext cx="34925" cy="55563"/>
                </a:xfrm>
                <a:custGeom>
                  <a:avLst/>
                  <a:gdLst>
                    <a:gd name="T0" fmla="*/ 56 w 80"/>
                    <a:gd name="T1" fmla="*/ 86 h 115"/>
                    <a:gd name="T2" fmla="*/ 39 w 80"/>
                    <a:gd name="T3" fmla="*/ 3 h 115"/>
                    <a:gd name="T4" fmla="*/ 36 w 80"/>
                    <a:gd name="T5" fmla="*/ 3 h 115"/>
                    <a:gd name="T6" fmla="*/ 2 w 80"/>
                    <a:gd name="T7" fmla="*/ 62 h 115"/>
                    <a:gd name="T8" fmla="*/ 56 w 80"/>
                    <a:gd name="T9" fmla="*/ 86 h 115"/>
                  </a:gdLst>
                  <a:ahLst/>
                  <a:cxnLst>
                    <a:cxn ang="0">
                      <a:pos x="T0" y="T1"/>
                    </a:cxn>
                    <a:cxn ang="0">
                      <a:pos x="T2" y="T3"/>
                    </a:cxn>
                    <a:cxn ang="0">
                      <a:pos x="T4" y="T5"/>
                    </a:cxn>
                    <a:cxn ang="0">
                      <a:pos x="T6" y="T7"/>
                    </a:cxn>
                    <a:cxn ang="0">
                      <a:pos x="T8" y="T9"/>
                    </a:cxn>
                  </a:cxnLst>
                  <a:rect l="0" t="0" r="r" b="b"/>
                  <a:pathLst>
                    <a:path w="80" h="115">
                      <a:moveTo>
                        <a:pt x="56" y="86"/>
                      </a:moveTo>
                      <a:cubicBezTo>
                        <a:pt x="80" y="56"/>
                        <a:pt x="73" y="0"/>
                        <a:pt x="39" y="3"/>
                      </a:cubicBezTo>
                      <a:cubicBezTo>
                        <a:pt x="36" y="3"/>
                        <a:pt x="36" y="3"/>
                        <a:pt x="36" y="3"/>
                      </a:cubicBezTo>
                      <a:cubicBezTo>
                        <a:pt x="11" y="10"/>
                        <a:pt x="0" y="39"/>
                        <a:pt x="2" y="62"/>
                      </a:cubicBezTo>
                      <a:cubicBezTo>
                        <a:pt x="4" y="96"/>
                        <a:pt x="33" y="115"/>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 name="Freeform 11"/>
                <p:cNvSpPr>
                  <a:spLocks/>
                </p:cNvSpPr>
                <p:nvPr/>
              </p:nvSpPr>
              <p:spPr bwMode="auto">
                <a:xfrm>
                  <a:off x="-952501" y="4489450"/>
                  <a:ext cx="163513" cy="330200"/>
                </a:xfrm>
                <a:custGeom>
                  <a:avLst/>
                  <a:gdLst>
                    <a:gd name="T0" fmla="*/ 287 w 370"/>
                    <a:gd name="T1" fmla="*/ 0 h 681"/>
                    <a:gd name="T2" fmla="*/ 123 w 370"/>
                    <a:gd name="T3" fmla="*/ 194 h 681"/>
                    <a:gd name="T4" fmla="*/ 0 w 370"/>
                    <a:gd name="T5" fmla="*/ 205 h 681"/>
                    <a:gd name="T6" fmla="*/ 6 w 370"/>
                    <a:gd name="T7" fmla="*/ 206 h 681"/>
                    <a:gd name="T8" fmla="*/ 88 w 370"/>
                    <a:gd name="T9" fmla="*/ 283 h 681"/>
                    <a:gd name="T10" fmla="*/ 174 w 370"/>
                    <a:gd name="T11" fmla="*/ 681 h 681"/>
                    <a:gd name="T12" fmla="*/ 170 w 370"/>
                    <a:gd name="T13" fmla="*/ 403 h 681"/>
                    <a:gd name="T14" fmla="*/ 370 w 370"/>
                    <a:gd name="T15" fmla="*/ 539 h 681"/>
                    <a:gd name="T16" fmla="*/ 287 w 370"/>
                    <a:gd name="T17"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681">
                      <a:moveTo>
                        <a:pt x="287" y="0"/>
                      </a:moveTo>
                      <a:cubicBezTo>
                        <a:pt x="167" y="62"/>
                        <a:pt x="142" y="138"/>
                        <a:pt x="123" y="194"/>
                      </a:cubicBezTo>
                      <a:cubicBezTo>
                        <a:pt x="100" y="171"/>
                        <a:pt x="66" y="135"/>
                        <a:pt x="0" y="205"/>
                      </a:cubicBezTo>
                      <a:cubicBezTo>
                        <a:pt x="2" y="206"/>
                        <a:pt x="4" y="206"/>
                        <a:pt x="6" y="206"/>
                      </a:cubicBezTo>
                      <a:cubicBezTo>
                        <a:pt x="45" y="212"/>
                        <a:pt x="72" y="237"/>
                        <a:pt x="88" y="283"/>
                      </a:cubicBezTo>
                      <a:cubicBezTo>
                        <a:pt x="134" y="412"/>
                        <a:pt x="132" y="551"/>
                        <a:pt x="174" y="681"/>
                      </a:cubicBezTo>
                      <a:cubicBezTo>
                        <a:pt x="164" y="592"/>
                        <a:pt x="165" y="556"/>
                        <a:pt x="170" y="403"/>
                      </a:cubicBezTo>
                      <a:cubicBezTo>
                        <a:pt x="216" y="446"/>
                        <a:pt x="242" y="465"/>
                        <a:pt x="370" y="539"/>
                      </a:cubicBezTo>
                      <a:cubicBezTo>
                        <a:pt x="185" y="341"/>
                        <a:pt x="90" y="218"/>
                        <a:pt x="2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 name="Freeform 12"/>
                <p:cNvSpPr>
                  <a:spLocks/>
                </p:cNvSpPr>
                <p:nvPr/>
              </p:nvSpPr>
              <p:spPr bwMode="auto">
                <a:xfrm>
                  <a:off x="-909638" y="4505325"/>
                  <a:ext cx="25400" cy="55563"/>
                </a:xfrm>
                <a:custGeom>
                  <a:avLst/>
                  <a:gdLst>
                    <a:gd name="T0" fmla="*/ 25 w 58"/>
                    <a:gd name="T1" fmla="*/ 101 h 114"/>
                    <a:gd name="T2" fmla="*/ 38 w 58"/>
                    <a:gd name="T3" fmla="*/ 1 h 114"/>
                    <a:gd name="T4" fmla="*/ 29 w 58"/>
                    <a:gd name="T5" fmla="*/ 4 h 114"/>
                    <a:gd name="T6" fmla="*/ 0 w 58"/>
                    <a:gd name="T7" fmla="*/ 74 h 114"/>
                    <a:gd name="T8" fmla="*/ 25 w 58"/>
                    <a:gd name="T9" fmla="*/ 101 h 114"/>
                  </a:gdLst>
                  <a:ahLst/>
                  <a:cxnLst>
                    <a:cxn ang="0">
                      <a:pos x="T0" y="T1"/>
                    </a:cxn>
                    <a:cxn ang="0">
                      <a:pos x="T2" y="T3"/>
                    </a:cxn>
                    <a:cxn ang="0">
                      <a:pos x="T4" y="T5"/>
                    </a:cxn>
                    <a:cxn ang="0">
                      <a:pos x="T6" y="T7"/>
                    </a:cxn>
                    <a:cxn ang="0">
                      <a:pos x="T8" y="T9"/>
                    </a:cxn>
                  </a:cxnLst>
                  <a:rect l="0" t="0" r="r" b="b"/>
                  <a:pathLst>
                    <a:path w="58" h="114">
                      <a:moveTo>
                        <a:pt x="25" y="101"/>
                      </a:moveTo>
                      <a:cubicBezTo>
                        <a:pt x="48" y="80"/>
                        <a:pt x="58" y="3"/>
                        <a:pt x="38" y="1"/>
                      </a:cubicBezTo>
                      <a:cubicBezTo>
                        <a:pt x="35" y="0"/>
                        <a:pt x="32" y="2"/>
                        <a:pt x="29" y="4"/>
                      </a:cubicBezTo>
                      <a:cubicBezTo>
                        <a:pt x="12" y="18"/>
                        <a:pt x="1" y="51"/>
                        <a:pt x="0" y="74"/>
                      </a:cubicBezTo>
                      <a:cubicBezTo>
                        <a:pt x="0" y="101"/>
                        <a:pt x="12" y="114"/>
                        <a:pt x="2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Freeform 13"/>
                <p:cNvSpPr>
                  <a:spLocks/>
                </p:cNvSpPr>
                <p:nvPr/>
              </p:nvSpPr>
              <p:spPr bwMode="auto">
                <a:xfrm>
                  <a:off x="-1004888" y="4591050"/>
                  <a:ext cx="115888" cy="330200"/>
                </a:xfrm>
                <a:custGeom>
                  <a:avLst/>
                  <a:gdLst>
                    <a:gd name="T0" fmla="*/ 189 w 263"/>
                    <a:gd name="T1" fmla="*/ 659 h 681"/>
                    <a:gd name="T2" fmla="*/ 103 w 263"/>
                    <a:gd name="T3" fmla="*/ 423 h 681"/>
                    <a:gd name="T4" fmla="*/ 263 w 263"/>
                    <a:gd name="T5" fmla="*/ 506 h 681"/>
                    <a:gd name="T6" fmla="*/ 114 w 263"/>
                    <a:gd name="T7" fmla="*/ 0 h 681"/>
                    <a:gd name="T8" fmla="*/ 44 w 263"/>
                    <a:gd name="T9" fmla="*/ 228 h 681"/>
                    <a:gd name="T10" fmla="*/ 31 w 263"/>
                    <a:gd name="T11" fmla="*/ 205 h 681"/>
                    <a:gd name="T12" fmla="*/ 27 w 263"/>
                    <a:gd name="T13" fmla="*/ 207 h 681"/>
                    <a:gd name="T14" fmla="*/ 23 w 263"/>
                    <a:gd name="T15" fmla="*/ 225 h 681"/>
                    <a:gd name="T16" fmla="*/ 21 w 263"/>
                    <a:gd name="T17" fmla="*/ 258 h 681"/>
                    <a:gd name="T18" fmla="*/ 201 w 263"/>
                    <a:gd name="T19" fmla="*/ 681 h 681"/>
                    <a:gd name="T20" fmla="*/ 189 w 263"/>
                    <a:gd name="T21" fmla="*/ 65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681">
                      <a:moveTo>
                        <a:pt x="189" y="659"/>
                      </a:moveTo>
                      <a:cubicBezTo>
                        <a:pt x="142" y="568"/>
                        <a:pt x="118" y="481"/>
                        <a:pt x="103" y="423"/>
                      </a:cubicBezTo>
                      <a:cubicBezTo>
                        <a:pt x="138" y="453"/>
                        <a:pt x="163" y="471"/>
                        <a:pt x="263" y="506"/>
                      </a:cubicBezTo>
                      <a:cubicBezTo>
                        <a:pt x="114" y="394"/>
                        <a:pt x="0" y="279"/>
                        <a:pt x="114" y="0"/>
                      </a:cubicBezTo>
                      <a:cubicBezTo>
                        <a:pt x="54" y="86"/>
                        <a:pt x="48" y="168"/>
                        <a:pt x="44" y="228"/>
                      </a:cubicBezTo>
                      <a:cubicBezTo>
                        <a:pt x="41" y="221"/>
                        <a:pt x="36" y="211"/>
                        <a:pt x="31" y="205"/>
                      </a:cubicBezTo>
                      <a:cubicBezTo>
                        <a:pt x="27" y="207"/>
                        <a:pt x="27" y="207"/>
                        <a:pt x="27" y="207"/>
                      </a:cubicBezTo>
                      <a:cubicBezTo>
                        <a:pt x="25" y="212"/>
                        <a:pt x="23" y="220"/>
                        <a:pt x="23" y="225"/>
                      </a:cubicBezTo>
                      <a:cubicBezTo>
                        <a:pt x="21" y="258"/>
                        <a:pt x="21" y="258"/>
                        <a:pt x="21" y="258"/>
                      </a:cubicBezTo>
                      <a:cubicBezTo>
                        <a:pt x="26" y="282"/>
                        <a:pt x="74" y="497"/>
                        <a:pt x="201" y="681"/>
                      </a:cubicBezTo>
                      <a:cubicBezTo>
                        <a:pt x="197" y="675"/>
                        <a:pt x="192" y="666"/>
                        <a:pt x="189" y="6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 name="Freeform 14"/>
                <p:cNvSpPr>
                  <a:spLocks/>
                </p:cNvSpPr>
                <p:nvPr/>
              </p:nvSpPr>
              <p:spPr bwMode="auto">
                <a:xfrm>
                  <a:off x="-990601" y="4619625"/>
                  <a:ext cx="9525" cy="55563"/>
                </a:xfrm>
                <a:custGeom>
                  <a:avLst/>
                  <a:gdLst>
                    <a:gd name="T0" fmla="*/ 21 w 22"/>
                    <a:gd name="T1" fmla="*/ 0 h 113"/>
                    <a:gd name="T2" fmla="*/ 20 w 22"/>
                    <a:gd name="T3" fmla="*/ 0 h 113"/>
                    <a:gd name="T4" fmla="*/ 18 w 22"/>
                    <a:gd name="T5" fmla="*/ 4 h 113"/>
                    <a:gd name="T6" fmla="*/ 2 w 22"/>
                    <a:gd name="T7" fmla="*/ 82 h 113"/>
                    <a:gd name="T8" fmla="*/ 4 w 22"/>
                    <a:gd name="T9" fmla="*/ 113 h 113"/>
                    <a:gd name="T10" fmla="*/ 21 w 22"/>
                    <a:gd name="T11" fmla="*/ 0 h 113"/>
                  </a:gdLst>
                  <a:ahLst/>
                  <a:cxnLst>
                    <a:cxn ang="0">
                      <a:pos x="T0" y="T1"/>
                    </a:cxn>
                    <a:cxn ang="0">
                      <a:pos x="T2" y="T3"/>
                    </a:cxn>
                    <a:cxn ang="0">
                      <a:pos x="T4" y="T5"/>
                    </a:cxn>
                    <a:cxn ang="0">
                      <a:pos x="T6" y="T7"/>
                    </a:cxn>
                    <a:cxn ang="0">
                      <a:pos x="T8" y="T9"/>
                    </a:cxn>
                    <a:cxn ang="0">
                      <a:pos x="T10" y="T11"/>
                    </a:cxn>
                  </a:cxnLst>
                  <a:rect l="0" t="0" r="r" b="b"/>
                  <a:pathLst>
                    <a:path w="22" h="113">
                      <a:moveTo>
                        <a:pt x="21" y="0"/>
                      </a:moveTo>
                      <a:cubicBezTo>
                        <a:pt x="20" y="0"/>
                        <a:pt x="20" y="0"/>
                        <a:pt x="20" y="0"/>
                      </a:cubicBezTo>
                      <a:cubicBezTo>
                        <a:pt x="19" y="1"/>
                        <a:pt x="19" y="2"/>
                        <a:pt x="18" y="4"/>
                      </a:cubicBezTo>
                      <a:cubicBezTo>
                        <a:pt x="12" y="22"/>
                        <a:pt x="5" y="56"/>
                        <a:pt x="2" y="82"/>
                      </a:cubicBezTo>
                      <a:cubicBezTo>
                        <a:pt x="2" y="87"/>
                        <a:pt x="0" y="111"/>
                        <a:pt x="4" y="113"/>
                      </a:cubicBezTo>
                      <a:cubicBezTo>
                        <a:pt x="12" y="111"/>
                        <a:pt x="22" y="7"/>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 name="Freeform 15"/>
                <p:cNvSpPr>
                  <a:spLocks/>
                </p:cNvSpPr>
                <p:nvPr/>
              </p:nvSpPr>
              <p:spPr bwMode="auto">
                <a:xfrm>
                  <a:off x="-360363" y="4551363"/>
                  <a:ext cx="104775" cy="331788"/>
                </a:xfrm>
                <a:custGeom>
                  <a:avLst/>
                  <a:gdLst>
                    <a:gd name="T0" fmla="*/ 200 w 236"/>
                    <a:gd name="T1" fmla="*/ 190 h 684"/>
                    <a:gd name="T2" fmla="*/ 189 w 236"/>
                    <a:gd name="T3" fmla="*/ 214 h 684"/>
                    <a:gd name="T4" fmla="*/ 96 w 236"/>
                    <a:gd name="T5" fmla="*/ 0 h 684"/>
                    <a:gd name="T6" fmla="*/ 97 w 236"/>
                    <a:gd name="T7" fmla="*/ 8 h 684"/>
                    <a:gd name="T8" fmla="*/ 0 w 236"/>
                    <a:gd name="T9" fmla="*/ 512 h 684"/>
                    <a:gd name="T10" fmla="*/ 154 w 236"/>
                    <a:gd name="T11" fmla="*/ 414 h 684"/>
                    <a:gd name="T12" fmla="*/ 87 w 236"/>
                    <a:gd name="T13" fmla="*/ 684 h 684"/>
                    <a:gd name="T14" fmla="*/ 216 w 236"/>
                    <a:gd name="T15" fmla="*/ 243 h 684"/>
                    <a:gd name="T16" fmla="*/ 211 w 236"/>
                    <a:gd name="T17" fmla="*/ 210 h 684"/>
                    <a:gd name="T18" fmla="*/ 200 w 236"/>
                    <a:gd name="T19" fmla="*/ 1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684">
                      <a:moveTo>
                        <a:pt x="200" y="190"/>
                      </a:moveTo>
                      <a:cubicBezTo>
                        <a:pt x="195" y="196"/>
                        <a:pt x="191" y="207"/>
                        <a:pt x="189" y="214"/>
                      </a:cubicBezTo>
                      <a:cubicBezTo>
                        <a:pt x="178" y="155"/>
                        <a:pt x="164" y="81"/>
                        <a:pt x="96" y="0"/>
                      </a:cubicBezTo>
                      <a:cubicBezTo>
                        <a:pt x="96" y="3"/>
                        <a:pt x="97" y="6"/>
                        <a:pt x="97" y="8"/>
                      </a:cubicBezTo>
                      <a:cubicBezTo>
                        <a:pt x="236" y="265"/>
                        <a:pt x="135" y="388"/>
                        <a:pt x="0" y="512"/>
                      </a:cubicBezTo>
                      <a:cubicBezTo>
                        <a:pt x="97" y="469"/>
                        <a:pt x="122" y="449"/>
                        <a:pt x="154" y="414"/>
                      </a:cubicBezTo>
                      <a:cubicBezTo>
                        <a:pt x="139" y="521"/>
                        <a:pt x="125" y="588"/>
                        <a:pt x="87" y="684"/>
                      </a:cubicBezTo>
                      <a:cubicBezTo>
                        <a:pt x="195" y="480"/>
                        <a:pt x="215" y="253"/>
                        <a:pt x="216" y="243"/>
                      </a:cubicBezTo>
                      <a:cubicBezTo>
                        <a:pt x="211" y="210"/>
                        <a:pt x="211" y="210"/>
                        <a:pt x="211" y="210"/>
                      </a:cubicBezTo>
                      <a:cubicBezTo>
                        <a:pt x="206" y="193"/>
                        <a:pt x="206" y="193"/>
                        <a:pt x="200"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 name="Freeform 16"/>
                <p:cNvSpPr>
                  <a:spLocks/>
                </p:cNvSpPr>
                <p:nvPr/>
              </p:nvSpPr>
              <p:spPr bwMode="auto">
                <a:xfrm>
                  <a:off x="-290513" y="4576763"/>
                  <a:ext cx="17463" cy="53975"/>
                </a:xfrm>
                <a:custGeom>
                  <a:avLst/>
                  <a:gdLst>
                    <a:gd name="T0" fmla="*/ 30 w 38"/>
                    <a:gd name="T1" fmla="*/ 111 h 111"/>
                    <a:gd name="T2" fmla="*/ 4 w 38"/>
                    <a:gd name="T3" fmla="*/ 4 h 111"/>
                    <a:gd name="T4" fmla="*/ 2 w 38"/>
                    <a:gd name="T5" fmla="*/ 0 h 111"/>
                    <a:gd name="T6" fmla="*/ 1 w 38"/>
                    <a:gd name="T7" fmla="*/ 0 h 111"/>
                    <a:gd name="T8" fmla="*/ 8 w 38"/>
                    <a:gd name="T9" fmla="*/ 38 h 111"/>
                    <a:gd name="T10" fmla="*/ 30 w 38"/>
                    <a:gd name="T11" fmla="*/ 111 h 111"/>
                  </a:gdLst>
                  <a:ahLst/>
                  <a:cxnLst>
                    <a:cxn ang="0">
                      <a:pos x="T0" y="T1"/>
                    </a:cxn>
                    <a:cxn ang="0">
                      <a:pos x="T2" y="T3"/>
                    </a:cxn>
                    <a:cxn ang="0">
                      <a:pos x="T4" y="T5"/>
                    </a:cxn>
                    <a:cxn ang="0">
                      <a:pos x="T6" y="T7"/>
                    </a:cxn>
                    <a:cxn ang="0">
                      <a:pos x="T8" y="T9"/>
                    </a:cxn>
                    <a:cxn ang="0">
                      <a:pos x="T10" y="T11"/>
                    </a:cxn>
                  </a:cxnLst>
                  <a:rect l="0" t="0" r="r" b="b"/>
                  <a:pathLst>
                    <a:path w="38" h="111">
                      <a:moveTo>
                        <a:pt x="30" y="111"/>
                      </a:moveTo>
                      <a:cubicBezTo>
                        <a:pt x="38" y="106"/>
                        <a:pt x="21" y="40"/>
                        <a:pt x="4" y="4"/>
                      </a:cubicBezTo>
                      <a:cubicBezTo>
                        <a:pt x="3" y="1"/>
                        <a:pt x="3" y="1"/>
                        <a:pt x="2" y="0"/>
                      </a:cubicBezTo>
                      <a:cubicBezTo>
                        <a:pt x="1" y="0"/>
                        <a:pt x="1" y="0"/>
                        <a:pt x="1" y="0"/>
                      </a:cubicBezTo>
                      <a:cubicBezTo>
                        <a:pt x="1" y="1"/>
                        <a:pt x="0" y="3"/>
                        <a:pt x="8" y="38"/>
                      </a:cubicBezTo>
                      <a:cubicBezTo>
                        <a:pt x="19" y="87"/>
                        <a:pt x="26" y="110"/>
                        <a:pt x="3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 name="Freeform 17"/>
                <p:cNvSpPr>
                  <a:spLocks/>
                </p:cNvSpPr>
                <p:nvPr/>
              </p:nvSpPr>
              <p:spPr bwMode="auto">
                <a:xfrm>
                  <a:off x="-266701" y="4652963"/>
                  <a:ext cx="1588" cy="15875"/>
                </a:xfrm>
                <a:custGeom>
                  <a:avLst/>
                  <a:gdLst>
                    <a:gd name="T0" fmla="*/ 5 w 5"/>
                    <a:gd name="T1" fmla="*/ 33 h 33"/>
                    <a:gd name="T2" fmla="*/ 0 w 5"/>
                    <a:gd name="T3" fmla="*/ 0 h 33"/>
                    <a:gd name="T4" fmla="*/ 3 w 5"/>
                    <a:gd name="T5" fmla="*/ 31 h 33"/>
                    <a:gd name="T6" fmla="*/ 5 w 5"/>
                    <a:gd name="T7" fmla="*/ 33 h 33"/>
                  </a:gdLst>
                  <a:ahLst/>
                  <a:cxnLst>
                    <a:cxn ang="0">
                      <a:pos x="T0" y="T1"/>
                    </a:cxn>
                    <a:cxn ang="0">
                      <a:pos x="T2" y="T3"/>
                    </a:cxn>
                    <a:cxn ang="0">
                      <a:pos x="T4" y="T5"/>
                    </a:cxn>
                    <a:cxn ang="0">
                      <a:pos x="T6" y="T7"/>
                    </a:cxn>
                  </a:cxnLst>
                  <a:rect l="0" t="0" r="r" b="b"/>
                  <a:pathLst>
                    <a:path w="5" h="33">
                      <a:moveTo>
                        <a:pt x="5" y="33"/>
                      </a:moveTo>
                      <a:cubicBezTo>
                        <a:pt x="0" y="0"/>
                        <a:pt x="0" y="0"/>
                        <a:pt x="0" y="0"/>
                      </a:cubicBezTo>
                      <a:cubicBezTo>
                        <a:pt x="2" y="11"/>
                        <a:pt x="2" y="21"/>
                        <a:pt x="3" y="31"/>
                      </a:cubicBezTo>
                      <a:cubicBezTo>
                        <a:pt x="5" y="32"/>
                        <a:pt x="5" y="32"/>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 name="Freeform 18"/>
                <p:cNvSpPr>
                  <a:spLocks/>
                </p:cNvSpPr>
                <p:nvPr/>
              </p:nvSpPr>
              <p:spPr bwMode="auto">
                <a:xfrm>
                  <a:off x="-995363" y="4699000"/>
                  <a:ext cx="0" cy="15875"/>
                </a:xfrm>
                <a:custGeom>
                  <a:avLst/>
                  <a:gdLst>
                    <a:gd name="T0" fmla="*/ 2 w 2"/>
                    <a:gd name="T1" fmla="*/ 0 h 33"/>
                    <a:gd name="T2" fmla="*/ 0 w 2"/>
                    <a:gd name="T3" fmla="*/ 33 h 33"/>
                    <a:gd name="T4" fmla="*/ 1 w 2"/>
                    <a:gd name="T5" fmla="*/ 31 h 33"/>
                    <a:gd name="T6" fmla="*/ 2 w 2"/>
                    <a:gd name="T7" fmla="*/ 31 h 33"/>
                    <a:gd name="T8" fmla="*/ 2 w 2"/>
                    <a:gd name="T9" fmla="*/ 0 h 33"/>
                  </a:gdLst>
                  <a:ahLst/>
                  <a:cxnLst>
                    <a:cxn ang="0">
                      <a:pos x="T0" y="T1"/>
                    </a:cxn>
                    <a:cxn ang="0">
                      <a:pos x="T2" y="T3"/>
                    </a:cxn>
                    <a:cxn ang="0">
                      <a:pos x="T4" y="T5"/>
                    </a:cxn>
                    <a:cxn ang="0">
                      <a:pos x="T6" y="T7"/>
                    </a:cxn>
                    <a:cxn ang="0">
                      <a:pos x="T8" y="T9"/>
                    </a:cxn>
                  </a:cxnLst>
                  <a:rect l="0" t="0" r="r" b="b"/>
                  <a:pathLst>
                    <a:path w="2" h="33">
                      <a:moveTo>
                        <a:pt x="2" y="0"/>
                      </a:moveTo>
                      <a:cubicBezTo>
                        <a:pt x="0" y="33"/>
                        <a:pt x="0" y="33"/>
                        <a:pt x="0" y="33"/>
                      </a:cubicBezTo>
                      <a:cubicBezTo>
                        <a:pt x="1" y="31"/>
                        <a:pt x="1" y="31"/>
                        <a:pt x="1" y="31"/>
                      </a:cubicBezTo>
                      <a:cubicBezTo>
                        <a:pt x="2" y="31"/>
                        <a:pt x="2" y="31"/>
                        <a:pt x="2" y="31"/>
                      </a:cubicBezTo>
                      <a:cubicBezTo>
                        <a:pt x="1" y="17"/>
                        <a:pt x="1" y="17"/>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 name="Freeform 19"/>
                <p:cNvSpPr>
                  <a:spLocks/>
                </p:cNvSpPr>
                <p:nvPr/>
              </p:nvSpPr>
              <p:spPr bwMode="auto">
                <a:xfrm>
                  <a:off x="-995363" y="4716463"/>
                  <a:ext cx="63500" cy="238125"/>
                </a:xfrm>
                <a:custGeom>
                  <a:avLst/>
                  <a:gdLst>
                    <a:gd name="T0" fmla="*/ 118 w 143"/>
                    <a:gd name="T1" fmla="*/ 253 h 492"/>
                    <a:gd name="T2" fmla="*/ 127 w 143"/>
                    <a:gd name="T3" fmla="*/ 251 h 492"/>
                    <a:gd name="T4" fmla="*/ 38 w 143"/>
                    <a:gd name="T5" fmla="*/ 234 h 492"/>
                    <a:gd name="T6" fmla="*/ 1 w 143"/>
                    <a:gd name="T7" fmla="*/ 0 h 492"/>
                    <a:gd name="T8" fmla="*/ 126 w 143"/>
                    <a:gd name="T9" fmla="*/ 467 h 492"/>
                    <a:gd name="T10" fmla="*/ 143 w 143"/>
                    <a:gd name="T11" fmla="*/ 492 h 492"/>
                    <a:gd name="T12" fmla="*/ 118 w 143"/>
                    <a:gd name="T13" fmla="*/ 253 h 492"/>
                  </a:gdLst>
                  <a:ahLst/>
                  <a:cxnLst>
                    <a:cxn ang="0">
                      <a:pos x="T0" y="T1"/>
                    </a:cxn>
                    <a:cxn ang="0">
                      <a:pos x="T2" y="T3"/>
                    </a:cxn>
                    <a:cxn ang="0">
                      <a:pos x="T4" y="T5"/>
                    </a:cxn>
                    <a:cxn ang="0">
                      <a:pos x="T6" y="T7"/>
                    </a:cxn>
                    <a:cxn ang="0">
                      <a:pos x="T8" y="T9"/>
                    </a:cxn>
                    <a:cxn ang="0">
                      <a:pos x="T10" y="T11"/>
                    </a:cxn>
                    <a:cxn ang="0">
                      <a:pos x="T12" y="T13"/>
                    </a:cxn>
                  </a:cxnLst>
                  <a:rect l="0" t="0" r="r" b="b"/>
                  <a:pathLst>
                    <a:path w="143" h="492">
                      <a:moveTo>
                        <a:pt x="118" y="253"/>
                      </a:moveTo>
                      <a:cubicBezTo>
                        <a:pt x="121" y="252"/>
                        <a:pt x="124" y="252"/>
                        <a:pt x="127" y="251"/>
                      </a:cubicBezTo>
                      <a:cubicBezTo>
                        <a:pt x="55" y="191"/>
                        <a:pt x="46" y="205"/>
                        <a:pt x="38" y="234"/>
                      </a:cubicBezTo>
                      <a:cubicBezTo>
                        <a:pt x="21" y="154"/>
                        <a:pt x="5" y="71"/>
                        <a:pt x="1" y="0"/>
                      </a:cubicBezTo>
                      <a:cubicBezTo>
                        <a:pt x="0" y="164"/>
                        <a:pt x="28" y="308"/>
                        <a:pt x="126" y="467"/>
                      </a:cubicBezTo>
                      <a:cubicBezTo>
                        <a:pt x="131" y="474"/>
                        <a:pt x="137" y="483"/>
                        <a:pt x="143" y="492"/>
                      </a:cubicBezTo>
                      <a:cubicBezTo>
                        <a:pt x="100" y="427"/>
                        <a:pt x="12" y="277"/>
                        <a:pt x="118"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 name="Freeform 20"/>
                <p:cNvSpPr>
                  <a:spLocks/>
                </p:cNvSpPr>
                <p:nvPr/>
              </p:nvSpPr>
              <p:spPr bwMode="auto">
                <a:xfrm>
                  <a:off x="-985838" y="4743450"/>
                  <a:ext cx="14288" cy="61913"/>
                </a:xfrm>
                <a:custGeom>
                  <a:avLst/>
                  <a:gdLst>
                    <a:gd name="T0" fmla="*/ 27 w 34"/>
                    <a:gd name="T1" fmla="*/ 90 h 127"/>
                    <a:gd name="T2" fmla="*/ 24 w 34"/>
                    <a:gd name="T3" fmla="*/ 8 h 127"/>
                    <a:gd name="T4" fmla="*/ 21 w 34"/>
                    <a:gd name="T5" fmla="*/ 5 h 127"/>
                    <a:gd name="T6" fmla="*/ 15 w 34"/>
                    <a:gd name="T7" fmla="*/ 121 h 127"/>
                    <a:gd name="T8" fmla="*/ 27 w 34"/>
                    <a:gd name="T9" fmla="*/ 90 h 127"/>
                  </a:gdLst>
                  <a:ahLst/>
                  <a:cxnLst>
                    <a:cxn ang="0">
                      <a:pos x="T0" y="T1"/>
                    </a:cxn>
                    <a:cxn ang="0">
                      <a:pos x="T2" y="T3"/>
                    </a:cxn>
                    <a:cxn ang="0">
                      <a:pos x="T4" y="T5"/>
                    </a:cxn>
                    <a:cxn ang="0">
                      <a:pos x="T6" y="T7"/>
                    </a:cxn>
                    <a:cxn ang="0">
                      <a:pos x="T8" y="T9"/>
                    </a:cxn>
                  </a:cxnLst>
                  <a:rect l="0" t="0" r="r" b="b"/>
                  <a:pathLst>
                    <a:path w="34" h="127">
                      <a:moveTo>
                        <a:pt x="27" y="90"/>
                      </a:moveTo>
                      <a:cubicBezTo>
                        <a:pt x="27" y="88"/>
                        <a:pt x="34" y="30"/>
                        <a:pt x="24" y="8"/>
                      </a:cubicBezTo>
                      <a:cubicBezTo>
                        <a:pt x="24" y="7"/>
                        <a:pt x="22" y="5"/>
                        <a:pt x="21" y="5"/>
                      </a:cubicBezTo>
                      <a:cubicBezTo>
                        <a:pt x="5" y="0"/>
                        <a:pt x="0" y="98"/>
                        <a:pt x="15" y="121"/>
                      </a:cubicBezTo>
                      <a:cubicBezTo>
                        <a:pt x="20" y="127"/>
                        <a:pt x="24" y="116"/>
                        <a:pt x="27"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 name="Freeform 21"/>
                <p:cNvSpPr>
                  <a:spLocks/>
                </p:cNvSpPr>
                <p:nvPr/>
              </p:nvSpPr>
              <p:spPr bwMode="auto">
                <a:xfrm>
                  <a:off x="-936626" y="4840288"/>
                  <a:ext cx="169863" cy="254000"/>
                </a:xfrm>
                <a:custGeom>
                  <a:avLst/>
                  <a:gdLst>
                    <a:gd name="T0" fmla="*/ 204 w 385"/>
                    <a:gd name="T1" fmla="*/ 313 h 524"/>
                    <a:gd name="T2" fmla="*/ 299 w 385"/>
                    <a:gd name="T3" fmla="*/ 175 h 524"/>
                    <a:gd name="T4" fmla="*/ 312 w 385"/>
                    <a:gd name="T5" fmla="*/ 168 h 524"/>
                    <a:gd name="T6" fmla="*/ 143 w 385"/>
                    <a:gd name="T7" fmla="*/ 204 h 524"/>
                    <a:gd name="T8" fmla="*/ 0 w 385"/>
                    <a:gd name="T9" fmla="*/ 0 h 524"/>
                    <a:gd name="T10" fmla="*/ 106 w 385"/>
                    <a:gd name="T11" fmla="*/ 239 h 524"/>
                    <a:gd name="T12" fmla="*/ 139 w 385"/>
                    <a:gd name="T13" fmla="*/ 366 h 524"/>
                    <a:gd name="T14" fmla="*/ 164 w 385"/>
                    <a:gd name="T15" fmla="*/ 404 h 524"/>
                    <a:gd name="T16" fmla="*/ 169 w 385"/>
                    <a:gd name="T17" fmla="*/ 409 h 524"/>
                    <a:gd name="T18" fmla="*/ 169 w 385"/>
                    <a:gd name="T19" fmla="*/ 409 h 524"/>
                    <a:gd name="T20" fmla="*/ 186 w 385"/>
                    <a:gd name="T21" fmla="*/ 370 h 524"/>
                    <a:gd name="T22" fmla="*/ 385 w 385"/>
                    <a:gd name="T23" fmla="*/ 524 h 524"/>
                    <a:gd name="T24" fmla="*/ 204 w 385"/>
                    <a:gd name="T25" fmla="*/ 31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524">
                      <a:moveTo>
                        <a:pt x="204" y="313"/>
                      </a:moveTo>
                      <a:cubicBezTo>
                        <a:pt x="186" y="238"/>
                        <a:pt x="234" y="207"/>
                        <a:pt x="299" y="175"/>
                      </a:cubicBezTo>
                      <a:cubicBezTo>
                        <a:pt x="303" y="173"/>
                        <a:pt x="308" y="170"/>
                        <a:pt x="312" y="168"/>
                      </a:cubicBezTo>
                      <a:cubicBezTo>
                        <a:pt x="189" y="143"/>
                        <a:pt x="165" y="174"/>
                        <a:pt x="143" y="204"/>
                      </a:cubicBezTo>
                      <a:cubicBezTo>
                        <a:pt x="112" y="143"/>
                        <a:pt x="88" y="95"/>
                        <a:pt x="0" y="0"/>
                      </a:cubicBezTo>
                      <a:cubicBezTo>
                        <a:pt x="105" y="236"/>
                        <a:pt x="105" y="236"/>
                        <a:pt x="106" y="239"/>
                      </a:cubicBezTo>
                      <a:cubicBezTo>
                        <a:pt x="119" y="281"/>
                        <a:pt x="124" y="325"/>
                        <a:pt x="139" y="366"/>
                      </a:cubicBezTo>
                      <a:cubicBezTo>
                        <a:pt x="142" y="376"/>
                        <a:pt x="149" y="391"/>
                        <a:pt x="164" y="404"/>
                      </a:cubicBezTo>
                      <a:cubicBezTo>
                        <a:pt x="169" y="409"/>
                        <a:pt x="169" y="409"/>
                        <a:pt x="169" y="409"/>
                      </a:cubicBezTo>
                      <a:cubicBezTo>
                        <a:pt x="169" y="409"/>
                        <a:pt x="169" y="409"/>
                        <a:pt x="169" y="409"/>
                      </a:cubicBezTo>
                      <a:cubicBezTo>
                        <a:pt x="185" y="373"/>
                        <a:pt x="185" y="373"/>
                        <a:pt x="186" y="370"/>
                      </a:cubicBezTo>
                      <a:cubicBezTo>
                        <a:pt x="226" y="415"/>
                        <a:pt x="278" y="467"/>
                        <a:pt x="385" y="524"/>
                      </a:cubicBezTo>
                      <a:cubicBezTo>
                        <a:pt x="243" y="432"/>
                        <a:pt x="210" y="339"/>
                        <a:pt x="20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 name="Freeform 22"/>
                <p:cNvSpPr>
                  <a:spLocks/>
                </p:cNvSpPr>
                <p:nvPr/>
              </p:nvSpPr>
              <p:spPr bwMode="auto">
                <a:xfrm>
                  <a:off x="-892176" y="4852988"/>
                  <a:ext cx="30163" cy="63500"/>
                </a:xfrm>
                <a:custGeom>
                  <a:avLst/>
                  <a:gdLst>
                    <a:gd name="T0" fmla="*/ 65 w 67"/>
                    <a:gd name="T1" fmla="*/ 81 h 131"/>
                    <a:gd name="T2" fmla="*/ 43 w 67"/>
                    <a:gd name="T3" fmla="*/ 3 h 131"/>
                    <a:gd name="T4" fmla="*/ 38 w 67"/>
                    <a:gd name="T5" fmla="*/ 2 h 131"/>
                    <a:gd name="T6" fmla="*/ 29 w 67"/>
                    <a:gd name="T7" fmla="*/ 112 h 131"/>
                    <a:gd name="T8" fmla="*/ 65 w 67"/>
                    <a:gd name="T9" fmla="*/ 81 h 131"/>
                  </a:gdLst>
                  <a:ahLst/>
                  <a:cxnLst>
                    <a:cxn ang="0">
                      <a:pos x="T0" y="T1"/>
                    </a:cxn>
                    <a:cxn ang="0">
                      <a:pos x="T2" y="T3"/>
                    </a:cxn>
                    <a:cxn ang="0">
                      <a:pos x="T4" y="T5"/>
                    </a:cxn>
                    <a:cxn ang="0">
                      <a:pos x="T6" y="T7"/>
                    </a:cxn>
                    <a:cxn ang="0">
                      <a:pos x="T8" y="T9"/>
                    </a:cxn>
                  </a:cxnLst>
                  <a:rect l="0" t="0" r="r" b="b"/>
                  <a:pathLst>
                    <a:path w="67" h="131">
                      <a:moveTo>
                        <a:pt x="65" y="81"/>
                      </a:moveTo>
                      <a:cubicBezTo>
                        <a:pt x="67" y="58"/>
                        <a:pt x="63" y="16"/>
                        <a:pt x="43" y="3"/>
                      </a:cubicBezTo>
                      <a:cubicBezTo>
                        <a:pt x="41" y="3"/>
                        <a:pt x="39" y="2"/>
                        <a:pt x="38" y="2"/>
                      </a:cubicBezTo>
                      <a:cubicBezTo>
                        <a:pt x="11" y="0"/>
                        <a:pt x="0" y="77"/>
                        <a:pt x="29" y="112"/>
                      </a:cubicBezTo>
                      <a:cubicBezTo>
                        <a:pt x="45" y="131"/>
                        <a:pt x="62" y="117"/>
                        <a:pt x="6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 name="Freeform 23"/>
                <p:cNvSpPr>
                  <a:spLocks/>
                </p:cNvSpPr>
                <p:nvPr/>
              </p:nvSpPr>
              <p:spPr bwMode="auto">
                <a:xfrm>
                  <a:off x="-795338" y="4922838"/>
                  <a:ext cx="177800" cy="192088"/>
                </a:xfrm>
                <a:custGeom>
                  <a:avLst/>
                  <a:gdLst>
                    <a:gd name="T0" fmla="*/ 266 w 402"/>
                    <a:gd name="T1" fmla="*/ 219 h 398"/>
                    <a:gd name="T2" fmla="*/ 387 w 402"/>
                    <a:gd name="T3" fmla="*/ 53 h 398"/>
                    <a:gd name="T4" fmla="*/ 402 w 402"/>
                    <a:gd name="T5" fmla="*/ 41 h 398"/>
                    <a:gd name="T6" fmla="*/ 200 w 402"/>
                    <a:gd name="T7" fmla="*/ 143 h 398"/>
                    <a:gd name="T8" fmla="*/ 0 w 402"/>
                    <a:gd name="T9" fmla="*/ 0 h 398"/>
                    <a:gd name="T10" fmla="*/ 120 w 402"/>
                    <a:gd name="T11" fmla="*/ 369 h 398"/>
                    <a:gd name="T12" fmla="*/ 222 w 402"/>
                    <a:gd name="T13" fmla="*/ 302 h 398"/>
                    <a:gd name="T14" fmla="*/ 395 w 402"/>
                    <a:gd name="T15" fmla="*/ 398 h 398"/>
                    <a:gd name="T16" fmla="*/ 266 w 402"/>
                    <a:gd name="T17" fmla="*/ 2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398">
                      <a:moveTo>
                        <a:pt x="266" y="219"/>
                      </a:moveTo>
                      <a:cubicBezTo>
                        <a:pt x="265" y="155"/>
                        <a:pt x="315" y="110"/>
                        <a:pt x="387" y="53"/>
                      </a:cubicBezTo>
                      <a:cubicBezTo>
                        <a:pt x="392" y="49"/>
                        <a:pt x="397" y="45"/>
                        <a:pt x="402" y="41"/>
                      </a:cubicBezTo>
                      <a:cubicBezTo>
                        <a:pt x="262" y="61"/>
                        <a:pt x="230" y="102"/>
                        <a:pt x="200" y="143"/>
                      </a:cubicBezTo>
                      <a:cubicBezTo>
                        <a:pt x="165" y="96"/>
                        <a:pt x="128" y="47"/>
                        <a:pt x="0" y="0"/>
                      </a:cubicBezTo>
                      <a:cubicBezTo>
                        <a:pt x="145" y="154"/>
                        <a:pt x="189" y="200"/>
                        <a:pt x="120" y="369"/>
                      </a:cubicBezTo>
                      <a:cubicBezTo>
                        <a:pt x="180" y="353"/>
                        <a:pt x="207" y="320"/>
                        <a:pt x="222" y="302"/>
                      </a:cubicBezTo>
                      <a:cubicBezTo>
                        <a:pt x="249" y="326"/>
                        <a:pt x="294" y="367"/>
                        <a:pt x="395" y="398"/>
                      </a:cubicBezTo>
                      <a:cubicBezTo>
                        <a:pt x="302" y="341"/>
                        <a:pt x="267" y="268"/>
                        <a:pt x="266"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 name="Freeform 24"/>
                <p:cNvSpPr>
                  <a:spLocks/>
                </p:cNvSpPr>
                <p:nvPr/>
              </p:nvSpPr>
              <p:spPr bwMode="auto">
                <a:xfrm>
                  <a:off x="-730251" y="4906963"/>
                  <a:ext cx="36513" cy="63500"/>
                </a:xfrm>
                <a:custGeom>
                  <a:avLst/>
                  <a:gdLst>
                    <a:gd name="T0" fmla="*/ 79 w 80"/>
                    <a:gd name="T1" fmla="*/ 69 h 131"/>
                    <a:gd name="T2" fmla="*/ 44 w 80"/>
                    <a:gd name="T3" fmla="*/ 0 h 131"/>
                    <a:gd name="T4" fmla="*/ 41 w 80"/>
                    <a:gd name="T5" fmla="*/ 0 h 131"/>
                    <a:gd name="T6" fmla="*/ 30 w 80"/>
                    <a:gd name="T7" fmla="*/ 109 h 131"/>
                    <a:gd name="T8" fmla="*/ 79 w 80"/>
                    <a:gd name="T9" fmla="*/ 69 h 131"/>
                  </a:gdLst>
                  <a:ahLst/>
                  <a:cxnLst>
                    <a:cxn ang="0">
                      <a:pos x="T0" y="T1"/>
                    </a:cxn>
                    <a:cxn ang="0">
                      <a:pos x="T2" y="T3"/>
                    </a:cxn>
                    <a:cxn ang="0">
                      <a:pos x="T4" y="T5"/>
                    </a:cxn>
                    <a:cxn ang="0">
                      <a:pos x="T6" y="T7"/>
                    </a:cxn>
                    <a:cxn ang="0">
                      <a:pos x="T8" y="T9"/>
                    </a:cxn>
                  </a:cxnLst>
                  <a:rect l="0" t="0" r="r" b="b"/>
                  <a:pathLst>
                    <a:path w="80" h="131">
                      <a:moveTo>
                        <a:pt x="79" y="69"/>
                      </a:moveTo>
                      <a:cubicBezTo>
                        <a:pt x="80" y="43"/>
                        <a:pt x="69" y="5"/>
                        <a:pt x="44" y="0"/>
                      </a:cubicBezTo>
                      <a:cubicBezTo>
                        <a:pt x="41" y="0"/>
                        <a:pt x="41" y="0"/>
                        <a:pt x="41" y="0"/>
                      </a:cubicBezTo>
                      <a:cubicBezTo>
                        <a:pt x="7" y="2"/>
                        <a:pt x="0" y="79"/>
                        <a:pt x="30" y="109"/>
                      </a:cubicBezTo>
                      <a:cubicBezTo>
                        <a:pt x="53" y="131"/>
                        <a:pt x="78" y="110"/>
                        <a:pt x="7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 name="Rectangle 25"/>
                <p:cNvSpPr>
                  <a:spLocks noChangeArrowheads="1"/>
                </p:cNvSpPr>
                <p:nvPr/>
              </p:nvSpPr>
              <p:spPr bwMode="auto">
                <a:xfrm>
                  <a:off x="-434976" y="48958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 name="Freeform 26"/>
                <p:cNvSpPr>
                  <a:spLocks/>
                </p:cNvSpPr>
                <p:nvPr/>
              </p:nvSpPr>
              <p:spPr bwMode="auto">
                <a:xfrm>
                  <a:off x="-614363" y="4895850"/>
                  <a:ext cx="179388" cy="217488"/>
                </a:xfrm>
                <a:custGeom>
                  <a:avLst/>
                  <a:gdLst>
                    <a:gd name="T0" fmla="*/ 215 w 405"/>
                    <a:gd name="T1" fmla="*/ 171 h 448"/>
                    <a:gd name="T2" fmla="*/ 0 w 405"/>
                    <a:gd name="T3" fmla="*/ 95 h 448"/>
                    <a:gd name="T4" fmla="*/ 16 w 405"/>
                    <a:gd name="T5" fmla="*/ 105 h 448"/>
                    <a:gd name="T6" fmla="*/ 157 w 405"/>
                    <a:gd name="T7" fmla="*/ 255 h 448"/>
                    <a:gd name="T8" fmla="*/ 47 w 405"/>
                    <a:gd name="T9" fmla="*/ 448 h 448"/>
                    <a:gd name="T10" fmla="*/ 212 w 405"/>
                    <a:gd name="T11" fmla="*/ 332 h 448"/>
                    <a:gd name="T12" fmla="*/ 325 w 405"/>
                    <a:gd name="T13" fmla="*/ 383 h 448"/>
                    <a:gd name="T14" fmla="*/ 393 w 405"/>
                    <a:gd name="T15" fmla="*/ 17 h 448"/>
                    <a:gd name="T16" fmla="*/ 405 w 405"/>
                    <a:gd name="T17" fmla="*/ 0 h 448"/>
                    <a:gd name="T18" fmla="*/ 215 w 405"/>
                    <a:gd name="T19" fmla="*/ 17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448">
                      <a:moveTo>
                        <a:pt x="215" y="171"/>
                      </a:moveTo>
                      <a:cubicBezTo>
                        <a:pt x="180" y="135"/>
                        <a:pt x="143" y="97"/>
                        <a:pt x="0" y="95"/>
                      </a:cubicBezTo>
                      <a:cubicBezTo>
                        <a:pt x="5" y="98"/>
                        <a:pt x="11" y="102"/>
                        <a:pt x="16" y="105"/>
                      </a:cubicBezTo>
                      <a:cubicBezTo>
                        <a:pt x="85" y="147"/>
                        <a:pt x="151" y="188"/>
                        <a:pt x="157" y="255"/>
                      </a:cubicBezTo>
                      <a:cubicBezTo>
                        <a:pt x="161" y="304"/>
                        <a:pt x="135" y="380"/>
                        <a:pt x="47" y="448"/>
                      </a:cubicBezTo>
                      <a:cubicBezTo>
                        <a:pt x="146" y="405"/>
                        <a:pt x="187" y="359"/>
                        <a:pt x="212" y="332"/>
                      </a:cubicBezTo>
                      <a:cubicBezTo>
                        <a:pt x="229" y="348"/>
                        <a:pt x="261" y="377"/>
                        <a:pt x="325" y="383"/>
                      </a:cubicBezTo>
                      <a:cubicBezTo>
                        <a:pt x="230" y="230"/>
                        <a:pt x="278" y="168"/>
                        <a:pt x="393" y="17"/>
                      </a:cubicBezTo>
                      <a:cubicBezTo>
                        <a:pt x="397" y="12"/>
                        <a:pt x="402" y="5"/>
                        <a:pt x="405" y="0"/>
                      </a:cubicBezTo>
                      <a:cubicBezTo>
                        <a:pt x="279" y="64"/>
                        <a:pt x="244" y="123"/>
                        <a:pt x="215"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27"/>
                <p:cNvSpPr>
                  <a:spLocks/>
                </p:cNvSpPr>
                <p:nvPr/>
              </p:nvSpPr>
              <p:spPr bwMode="auto">
                <a:xfrm>
                  <a:off x="-541338" y="4892675"/>
                  <a:ext cx="34925" cy="65088"/>
                </a:xfrm>
                <a:custGeom>
                  <a:avLst/>
                  <a:gdLst>
                    <a:gd name="T0" fmla="*/ 28 w 79"/>
                    <a:gd name="T1" fmla="*/ 115 h 135"/>
                    <a:gd name="T2" fmla="*/ 77 w 79"/>
                    <a:gd name="T3" fmla="*/ 61 h 135"/>
                    <a:gd name="T4" fmla="*/ 37 w 79"/>
                    <a:gd name="T5" fmla="*/ 4 h 135"/>
                    <a:gd name="T6" fmla="*/ 28 w 79"/>
                    <a:gd name="T7" fmla="*/ 115 h 135"/>
                  </a:gdLst>
                  <a:ahLst/>
                  <a:cxnLst>
                    <a:cxn ang="0">
                      <a:pos x="T0" y="T1"/>
                    </a:cxn>
                    <a:cxn ang="0">
                      <a:pos x="T2" y="T3"/>
                    </a:cxn>
                    <a:cxn ang="0">
                      <a:pos x="T4" y="T5"/>
                    </a:cxn>
                    <a:cxn ang="0">
                      <a:pos x="T6" y="T7"/>
                    </a:cxn>
                  </a:cxnLst>
                  <a:rect l="0" t="0" r="r" b="b"/>
                  <a:pathLst>
                    <a:path w="79" h="135">
                      <a:moveTo>
                        <a:pt x="28" y="115"/>
                      </a:moveTo>
                      <a:cubicBezTo>
                        <a:pt x="51" y="135"/>
                        <a:pt x="79" y="104"/>
                        <a:pt x="77" y="61"/>
                      </a:cubicBezTo>
                      <a:cubicBezTo>
                        <a:pt x="76" y="36"/>
                        <a:pt x="63" y="0"/>
                        <a:pt x="37" y="4"/>
                      </a:cubicBezTo>
                      <a:cubicBezTo>
                        <a:pt x="1" y="15"/>
                        <a:pt x="0" y="93"/>
                        <a:pt x="28"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 name="Freeform 28"/>
                <p:cNvSpPr>
                  <a:spLocks/>
                </p:cNvSpPr>
                <p:nvPr/>
              </p:nvSpPr>
              <p:spPr bwMode="auto">
                <a:xfrm>
                  <a:off x="-447676" y="4795838"/>
                  <a:ext cx="139700" cy="276225"/>
                </a:xfrm>
                <a:custGeom>
                  <a:avLst/>
                  <a:gdLst>
                    <a:gd name="T0" fmla="*/ 31 w 317"/>
                    <a:gd name="T1" fmla="*/ 206 h 568"/>
                    <a:gd name="T2" fmla="*/ 159 w 317"/>
                    <a:gd name="T3" fmla="*/ 321 h 568"/>
                    <a:gd name="T4" fmla="*/ 0 w 317"/>
                    <a:gd name="T5" fmla="*/ 568 h 568"/>
                    <a:gd name="T6" fmla="*/ 182 w 317"/>
                    <a:gd name="T7" fmla="*/ 388 h 568"/>
                    <a:gd name="T8" fmla="*/ 197 w 317"/>
                    <a:gd name="T9" fmla="*/ 426 h 568"/>
                    <a:gd name="T10" fmla="*/ 198 w 317"/>
                    <a:gd name="T11" fmla="*/ 425 h 568"/>
                    <a:gd name="T12" fmla="*/ 203 w 317"/>
                    <a:gd name="T13" fmla="*/ 419 h 568"/>
                    <a:gd name="T14" fmla="*/ 243 w 317"/>
                    <a:gd name="T15" fmla="*/ 261 h 568"/>
                    <a:gd name="T16" fmla="*/ 312 w 317"/>
                    <a:gd name="T17" fmla="*/ 19 h 568"/>
                    <a:gd name="T18" fmla="*/ 317 w 317"/>
                    <a:gd name="T19" fmla="*/ 0 h 568"/>
                    <a:gd name="T20" fmla="*/ 206 w 317"/>
                    <a:gd name="T21" fmla="*/ 217 h 568"/>
                    <a:gd name="T22" fmla="*/ 31 w 317"/>
                    <a:gd name="T23" fmla="*/ 20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568">
                      <a:moveTo>
                        <a:pt x="31" y="206"/>
                      </a:moveTo>
                      <a:cubicBezTo>
                        <a:pt x="95" y="226"/>
                        <a:pt x="166" y="247"/>
                        <a:pt x="159" y="321"/>
                      </a:cubicBezTo>
                      <a:cubicBezTo>
                        <a:pt x="155" y="368"/>
                        <a:pt x="129" y="462"/>
                        <a:pt x="0" y="568"/>
                      </a:cubicBezTo>
                      <a:cubicBezTo>
                        <a:pt x="91" y="505"/>
                        <a:pt x="138" y="450"/>
                        <a:pt x="182" y="388"/>
                      </a:cubicBezTo>
                      <a:cubicBezTo>
                        <a:pt x="186" y="401"/>
                        <a:pt x="198" y="411"/>
                        <a:pt x="197" y="426"/>
                      </a:cubicBezTo>
                      <a:cubicBezTo>
                        <a:pt x="198" y="425"/>
                        <a:pt x="198" y="425"/>
                        <a:pt x="198" y="425"/>
                      </a:cubicBezTo>
                      <a:cubicBezTo>
                        <a:pt x="203" y="419"/>
                        <a:pt x="203" y="419"/>
                        <a:pt x="203" y="419"/>
                      </a:cubicBezTo>
                      <a:cubicBezTo>
                        <a:pt x="220" y="401"/>
                        <a:pt x="220" y="401"/>
                        <a:pt x="243" y="261"/>
                      </a:cubicBezTo>
                      <a:cubicBezTo>
                        <a:pt x="244" y="250"/>
                        <a:pt x="244" y="250"/>
                        <a:pt x="312" y="19"/>
                      </a:cubicBezTo>
                      <a:cubicBezTo>
                        <a:pt x="313" y="13"/>
                        <a:pt x="316" y="6"/>
                        <a:pt x="317" y="0"/>
                      </a:cubicBezTo>
                      <a:cubicBezTo>
                        <a:pt x="247" y="100"/>
                        <a:pt x="227" y="157"/>
                        <a:pt x="206" y="217"/>
                      </a:cubicBezTo>
                      <a:cubicBezTo>
                        <a:pt x="182" y="191"/>
                        <a:pt x="154" y="162"/>
                        <a:pt x="31"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 name="Freeform 29"/>
                <p:cNvSpPr>
                  <a:spLocks/>
                </p:cNvSpPr>
                <p:nvPr/>
              </p:nvSpPr>
              <p:spPr bwMode="auto">
                <a:xfrm>
                  <a:off x="-377826" y="4813300"/>
                  <a:ext cx="28575" cy="68263"/>
                </a:xfrm>
                <a:custGeom>
                  <a:avLst/>
                  <a:gdLst>
                    <a:gd name="T0" fmla="*/ 29 w 65"/>
                    <a:gd name="T1" fmla="*/ 125 h 138"/>
                    <a:gd name="T2" fmla="*/ 60 w 65"/>
                    <a:gd name="T3" fmla="*/ 57 h 138"/>
                    <a:gd name="T4" fmla="*/ 24 w 65"/>
                    <a:gd name="T5" fmla="*/ 11 h 138"/>
                    <a:gd name="T6" fmla="*/ 29 w 65"/>
                    <a:gd name="T7" fmla="*/ 125 h 138"/>
                  </a:gdLst>
                  <a:ahLst/>
                  <a:cxnLst>
                    <a:cxn ang="0">
                      <a:pos x="T0" y="T1"/>
                    </a:cxn>
                    <a:cxn ang="0">
                      <a:pos x="T2" y="T3"/>
                    </a:cxn>
                    <a:cxn ang="0">
                      <a:pos x="T4" y="T5"/>
                    </a:cxn>
                    <a:cxn ang="0">
                      <a:pos x="T6" y="T7"/>
                    </a:cxn>
                  </a:cxnLst>
                  <a:rect l="0" t="0" r="r" b="b"/>
                  <a:pathLst>
                    <a:path w="65" h="138">
                      <a:moveTo>
                        <a:pt x="29" y="125"/>
                      </a:moveTo>
                      <a:cubicBezTo>
                        <a:pt x="47" y="138"/>
                        <a:pt x="65" y="98"/>
                        <a:pt x="60" y="57"/>
                      </a:cubicBezTo>
                      <a:cubicBezTo>
                        <a:pt x="57" y="31"/>
                        <a:pt x="43" y="0"/>
                        <a:pt x="24" y="11"/>
                      </a:cubicBezTo>
                      <a:cubicBezTo>
                        <a:pt x="0" y="32"/>
                        <a:pt x="7" y="110"/>
                        <a:pt x="29"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 name="Freeform 30"/>
                <p:cNvSpPr>
                  <a:spLocks/>
                </p:cNvSpPr>
                <p:nvPr/>
              </p:nvSpPr>
              <p:spPr bwMode="auto">
                <a:xfrm>
                  <a:off x="-306388" y="4670425"/>
                  <a:ext cx="46038" cy="211138"/>
                </a:xfrm>
                <a:custGeom>
                  <a:avLst/>
                  <a:gdLst>
                    <a:gd name="T0" fmla="*/ 90 w 104"/>
                    <a:gd name="T1" fmla="*/ 0 h 435"/>
                    <a:gd name="T2" fmla="*/ 81 w 104"/>
                    <a:gd name="T3" fmla="*/ 234 h 435"/>
                    <a:gd name="T4" fmla="*/ 0 w 104"/>
                    <a:gd name="T5" fmla="*/ 255 h 435"/>
                    <a:gd name="T6" fmla="*/ 38 w 104"/>
                    <a:gd name="T7" fmla="*/ 435 h 435"/>
                    <a:gd name="T8" fmla="*/ 46 w 104"/>
                    <a:gd name="T9" fmla="*/ 415 h 435"/>
                    <a:gd name="T10" fmla="*/ 80 w 104"/>
                    <a:gd name="T11" fmla="*/ 305 h 435"/>
                    <a:gd name="T12" fmla="*/ 93 w 104"/>
                    <a:gd name="T13" fmla="*/ 19 h 435"/>
                    <a:gd name="T14" fmla="*/ 90 w 104"/>
                    <a:gd name="T15" fmla="*/ 0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435">
                      <a:moveTo>
                        <a:pt x="90" y="0"/>
                      </a:moveTo>
                      <a:cubicBezTo>
                        <a:pt x="94" y="75"/>
                        <a:pt x="86" y="174"/>
                        <a:pt x="81" y="234"/>
                      </a:cubicBezTo>
                      <a:cubicBezTo>
                        <a:pt x="71" y="209"/>
                        <a:pt x="63" y="188"/>
                        <a:pt x="0" y="255"/>
                      </a:cubicBezTo>
                      <a:cubicBezTo>
                        <a:pt x="69" y="267"/>
                        <a:pt x="81" y="327"/>
                        <a:pt x="38" y="435"/>
                      </a:cubicBezTo>
                      <a:cubicBezTo>
                        <a:pt x="41" y="428"/>
                        <a:pt x="44" y="422"/>
                        <a:pt x="46" y="415"/>
                      </a:cubicBezTo>
                      <a:cubicBezTo>
                        <a:pt x="58" y="383"/>
                        <a:pt x="71" y="339"/>
                        <a:pt x="80" y="305"/>
                      </a:cubicBezTo>
                      <a:cubicBezTo>
                        <a:pt x="94" y="243"/>
                        <a:pt x="104" y="126"/>
                        <a:pt x="93" y="19"/>
                      </a:cubicBezTo>
                      <a:cubicBezTo>
                        <a:pt x="92" y="13"/>
                        <a:pt x="91" y="5"/>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31"/>
                <p:cNvSpPr>
                  <a:spLocks/>
                </p:cNvSpPr>
                <p:nvPr/>
              </p:nvSpPr>
              <p:spPr bwMode="auto">
                <a:xfrm>
                  <a:off x="-285751" y="4697413"/>
                  <a:ext cx="17463" cy="63500"/>
                </a:xfrm>
                <a:custGeom>
                  <a:avLst/>
                  <a:gdLst>
                    <a:gd name="T0" fmla="*/ 30 w 37"/>
                    <a:gd name="T1" fmla="*/ 51 h 130"/>
                    <a:gd name="T2" fmla="*/ 23 w 37"/>
                    <a:gd name="T3" fmla="*/ 26 h 130"/>
                    <a:gd name="T4" fmla="*/ 7 w 37"/>
                    <a:gd name="T5" fmla="*/ 13 h 130"/>
                    <a:gd name="T6" fmla="*/ 26 w 37"/>
                    <a:gd name="T7" fmla="*/ 125 h 130"/>
                    <a:gd name="T8" fmla="*/ 30 w 37"/>
                    <a:gd name="T9" fmla="*/ 51 h 130"/>
                  </a:gdLst>
                  <a:ahLst/>
                  <a:cxnLst>
                    <a:cxn ang="0">
                      <a:pos x="T0" y="T1"/>
                    </a:cxn>
                    <a:cxn ang="0">
                      <a:pos x="T2" y="T3"/>
                    </a:cxn>
                    <a:cxn ang="0">
                      <a:pos x="T4" y="T5"/>
                    </a:cxn>
                    <a:cxn ang="0">
                      <a:pos x="T6" y="T7"/>
                    </a:cxn>
                    <a:cxn ang="0">
                      <a:pos x="T8" y="T9"/>
                    </a:cxn>
                  </a:cxnLst>
                  <a:rect l="0" t="0" r="r" b="b"/>
                  <a:pathLst>
                    <a:path w="37" h="130">
                      <a:moveTo>
                        <a:pt x="30" y="51"/>
                      </a:moveTo>
                      <a:cubicBezTo>
                        <a:pt x="29" y="46"/>
                        <a:pt x="27" y="35"/>
                        <a:pt x="23" y="26"/>
                      </a:cubicBezTo>
                      <a:cubicBezTo>
                        <a:pt x="22" y="23"/>
                        <a:pt x="13" y="0"/>
                        <a:pt x="7" y="13"/>
                      </a:cubicBezTo>
                      <a:cubicBezTo>
                        <a:pt x="0" y="37"/>
                        <a:pt x="18" y="120"/>
                        <a:pt x="26" y="125"/>
                      </a:cubicBezTo>
                      <a:cubicBezTo>
                        <a:pt x="33" y="130"/>
                        <a:pt x="37" y="88"/>
                        <a:pt x="3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8" name="Group 57"/>
              <p:cNvGrpSpPr/>
              <p:nvPr/>
            </p:nvGrpSpPr>
            <p:grpSpPr>
              <a:xfrm>
                <a:off x="486022" y="2400402"/>
                <a:ext cx="617276" cy="263238"/>
                <a:chOff x="908644" y="3404919"/>
                <a:chExt cx="1989827" cy="848565"/>
              </a:xfrm>
            </p:grpSpPr>
            <p:sp>
              <p:nvSpPr>
                <p:cNvPr id="57" name="Freeform 35"/>
                <p:cNvSpPr>
                  <a:spLocks/>
                </p:cNvSpPr>
                <p:nvPr/>
              </p:nvSpPr>
              <p:spPr bwMode="auto">
                <a:xfrm flipH="1">
                  <a:off x="908644" y="3404919"/>
                  <a:ext cx="1989827" cy="848565"/>
                </a:xfrm>
                <a:custGeom>
                  <a:avLst/>
                  <a:gdLst>
                    <a:gd name="T0" fmla="*/ 2016 w 2045"/>
                    <a:gd name="T1" fmla="*/ 268 h 870"/>
                    <a:gd name="T2" fmla="*/ 1831 w 2045"/>
                    <a:gd name="T3" fmla="*/ 222 h 870"/>
                    <a:gd name="T4" fmla="*/ 1776 w 2045"/>
                    <a:gd name="T5" fmla="*/ 197 h 870"/>
                    <a:gd name="T6" fmla="*/ 1503 w 2045"/>
                    <a:gd name="T7" fmla="*/ 34 h 870"/>
                    <a:gd name="T8" fmla="*/ 903 w 2045"/>
                    <a:gd name="T9" fmla="*/ 25 h 870"/>
                    <a:gd name="T10" fmla="*/ 441 w 2045"/>
                    <a:gd name="T11" fmla="*/ 247 h 870"/>
                    <a:gd name="T12" fmla="*/ 386 w 2045"/>
                    <a:gd name="T13" fmla="*/ 268 h 870"/>
                    <a:gd name="T14" fmla="*/ 76 w 2045"/>
                    <a:gd name="T15" fmla="*/ 343 h 870"/>
                    <a:gd name="T16" fmla="*/ 42 w 2045"/>
                    <a:gd name="T17" fmla="*/ 381 h 870"/>
                    <a:gd name="T18" fmla="*/ 0 w 2045"/>
                    <a:gd name="T19" fmla="*/ 677 h 870"/>
                    <a:gd name="T20" fmla="*/ 29 w 2045"/>
                    <a:gd name="T21" fmla="*/ 707 h 870"/>
                    <a:gd name="T22" fmla="*/ 181 w 2045"/>
                    <a:gd name="T23" fmla="*/ 707 h 870"/>
                    <a:gd name="T24" fmla="*/ 374 w 2045"/>
                    <a:gd name="T25" fmla="*/ 870 h 870"/>
                    <a:gd name="T26" fmla="*/ 571 w 2045"/>
                    <a:gd name="T27" fmla="*/ 707 h 870"/>
                    <a:gd name="T28" fmla="*/ 1453 w 2045"/>
                    <a:gd name="T29" fmla="*/ 707 h 870"/>
                    <a:gd name="T30" fmla="*/ 1650 w 2045"/>
                    <a:gd name="T31" fmla="*/ 870 h 870"/>
                    <a:gd name="T32" fmla="*/ 1848 w 2045"/>
                    <a:gd name="T33" fmla="*/ 673 h 870"/>
                    <a:gd name="T34" fmla="*/ 1848 w 2045"/>
                    <a:gd name="T35" fmla="*/ 665 h 870"/>
                    <a:gd name="T36" fmla="*/ 2011 w 2045"/>
                    <a:gd name="T37" fmla="*/ 640 h 870"/>
                    <a:gd name="T38" fmla="*/ 2045 w 2045"/>
                    <a:gd name="T39" fmla="*/ 602 h 870"/>
                    <a:gd name="T40" fmla="*/ 2045 w 2045"/>
                    <a:gd name="T41" fmla="*/ 305 h 870"/>
                    <a:gd name="T42" fmla="*/ 2016 w 2045"/>
                    <a:gd name="T43" fmla="*/ 26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5" h="870">
                      <a:moveTo>
                        <a:pt x="2016" y="268"/>
                      </a:moveTo>
                      <a:cubicBezTo>
                        <a:pt x="2016" y="268"/>
                        <a:pt x="2016" y="268"/>
                        <a:pt x="1831" y="222"/>
                      </a:cubicBezTo>
                      <a:cubicBezTo>
                        <a:pt x="1814" y="218"/>
                        <a:pt x="1789" y="205"/>
                        <a:pt x="1776" y="197"/>
                      </a:cubicBezTo>
                      <a:cubicBezTo>
                        <a:pt x="1776" y="197"/>
                        <a:pt x="1776" y="197"/>
                        <a:pt x="1503" y="34"/>
                      </a:cubicBezTo>
                      <a:cubicBezTo>
                        <a:pt x="1214" y="0"/>
                        <a:pt x="903" y="25"/>
                        <a:pt x="903" y="25"/>
                      </a:cubicBezTo>
                      <a:cubicBezTo>
                        <a:pt x="819" y="46"/>
                        <a:pt x="441" y="247"/>
                        <a:pt x="441" y="247"/>
                      </a:cubicBezTo>
                      <a:cubicBezTo>
                        <a:pt x="428" y="255"/>
                        <a:pt x="403" y="264"/>
                        <a:pt x="386" y="268"/>
                      </a:cubicBezTo>
                      <a:cubicBezTo>
                        <a:pt x="386" y="268"/>
                        <a:pt x="386" y="268"/>
                        <a:pt x="76" y="343"/>
                      </a:cubicBezTo>
                      <a:cubicBezTo>
                        <a:pt x="59" y="347"/>
                        <a:pt x="46" y="364"/>
                        <a:pt x="42" y="381"/>
                      </a:cubicBezTo>
                      <a:cubicBezTo>
                        <a:pt x="42" y="381"/>
                        <a:pt x="42" y="381"/>
                        <a:pt x="0" y="677"/>
                      </a:cubicBezTo>
                      <a:cubicBezTo>
                        <a:pt x="0" y="694"/>
                        <a:pt x="13" y="707"/>
                        <a:pt x="29" y="707"/>
                      </a:cubicBezTo>
                      <a:cubicBezTo>
                        <a:pt x="29" y="707"/>
                        <a:pt x="29" y="707"/>
                        <a:pt x="181" y="707"/>
                      </a:cubicBezTo>
                      <a:cubicBezTo>
                        <a:pt x="197" y="799"/>
                        <a:pt x="277" y="870"/>
                        <a:pt x="374" y="870"/>
                      </a:cubicBezTo>
                      <a:cubicBezTo>
                        <a:pt x="474" y="870"/>
                        <a:pt x="554" y="799"/>
                        <a:pt x="571" y="707"/>
                      </a:cubicBezTo>
                      <a:cubicBezTo>
                        <a:pt x="571" y="707"/>
                        <a:pt x="571" y="707"/>
                        <a:pt x="1453" y="707"/>
                      </a:cubicBezTo>
                      <a:cubicBezTo>
                        <a:pt x="1470" y="799"/>
                        <a:pt x="1549" y="870"/>
                        <a:pt x="1650" y="870"/>
                      </a:cubicBezTo>
                      <a:cubicBezTo>
                        <a:pt x="1759" y="870"/>
                        <a:pt x="1848" y="782"/>
                        <a:pt x="1848" y="673"/>
                      </a:cubicBezTo>
                      <a:cubicBezTo>
                        <a:pt x="1848" y="669"/>
                        <a:pt x="1848" y="669"/>
                        <a:pt x="1848" y="665"/>
                      </a:cubicBezTo>
                      <a:cubicBezTo>
                        <a:pt x="1848" y="665"/>
                        <a:pt x="1848" y="665"/>
                        <a:pt x="2011" y="640"/>
                      </a:cubicBezTo>
                      <a:cubicBezTo>
                        <a:pt x="2028" y="636"/>
                        <a:pt x="2045" y="619"/>
                        <a:pt x="2045" y="602"/>
                      </a:cubicBezTo>
                      <a:cubicBezTo>
                        <a:pt x="2045" y="602"/>
                        <a:pt x="2045" y="602"/>
                        <a:pt x="2045" y="305"/>
                      </a:cubicBezTo>
                      <a:cubicBezTo>
                        <a:pt x="2045" y="289"/>
                        <a:pt x="2028" y="272"/>
                        <a:pt x="2016" y="26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51" name="Group 50"/>
                <p:cNvGrpSpPr/>
                <p:nvPr/>
              </p:nvGrpSpPr>
              <p:grpSpPr>
                <a:xfrm>
                  <a:off x="1492528" y="3526807"/>
                  <a:ext cx="439360" cy="440262"/>
                  <a:chOff x="2265363" y="2019300"/>
                  <a:chExt cx="773113" cy="774700"/>
                </a:xfrm>
                <a:solidFill>
                  <a:schemeClr val="bg1"/>
                </a:solidFill>
              </p:grpSpPr>
              <p:sp>
                <p:nvSpPr>
                  <p:cNvPr id="52" name="Freeform 20129"/>
                  <p:cNvSpPr>
                    <a:spLocks/>
                  </p:cNvSpPr>
                  <p:nvPr/>
                </p:nvSpPr>
                <p:spPr bwMode="auto">
                  <a:xfrm>
                    <a:off x="2479676" y="2236788"/>
                    <a:ext cx="344488" cy="339725"/>
                  </a:xfrm>
                  <a:custGeom>
                    <a:avLst/>
                    <a:gdLst>
                      <a:gd name="T0" fmla="*/ 86 w 92"/>
                      <a:gd name="T1" fmla="*/ 0 h 91"/>
                      <a:gd name="T2" fmla="*/ 5 w 92"/>
                      <a:gd name="T3" fmla="*/ 0 h 91"/>
                      <a:gd name="T4" fmla="*/ 0 w 92"/>
                      <a:gd name="T5" fmla="*/ 5 h 91"/>
                      <a:gd name="T6" fmla="*/ 0 w 92"/>
                      <a:gd name="T7" fmla="*/ 86 h 91"/>
                      <a:gd name="T8" fmla="*/ 5 w 92"/>
                      <a:gd name="T9" fmla="*/ 91 h 91"/>
                      <a:gd name="T10" fmla="*/ 86 w 92"/>
                      <a:gd name="T11" fmla="*/ 91 h 91"/>
                      <a:gd name="T12" fmla="*/ 92 w 92"/>
                      <a:gd name="T13" fmla="*/ 86 h 91"/>
                      <a:gd name="T14" fmla="*/ 92 w 92"/>
                      <a:gd name="T15" fmla="*/ 5 h 91"/>
                      <a:gd name="T16" fmla="*/ 86 w 9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1">
                        <a:moveTo>
                          <a:pt x="86" y="0"/>
                        </a:moveTo>
                        <a:cubicBezTo>
                          <a:pt x="5" y="0"/>
                          <a:pt x="5" y="0"/>
                          <a:pt x="5" y="0"/>
                        </a:cubicBezTo>
                        <a:cubicBezTo>
                          <a:pt x="2" y="0"/>
                          <a:pt x="0" y="2"/>
                          <a:pt x="0" y="5"/>
                        </a:cubicBezTo>
                        <a:cubicBezTo>
                          <a:pt x="0" y="86"/>
                          <a:pt x="0" y="86"/>
                          <a:pt x="0" y="86"/>
                        </a:cubicBezTo>
                        <a:cubicBezTo>
                          <a:pt x="0" y="89"/>
                          <a:pt x="2" y="91"/>
                          <a:pt x="5" y="91"/>
                        </a:cubicBezTo>
                        <a:cubicBezTo>
                          <a:pt x="86" y="91"/>
                          <a:pt x="86" y="91"/>
                          <a:pt x="86" y="91"/>
                        </a:cubicBezTo>
                        <a:cubicBezTo>
                          <a:pt x="89" y="91"/>
                          <a:pt x="92" y="89"/>
                          <a:pt x="92" y="86"/>
                        </a:cubicBezTo>
                        <a:cubicBezTo>
                          <a:pt x="92" y="5"/>
                          <a:pt x="92" y="5"/>
                          <a:pt x="92" y="5"/>
                        </a:cubicBezTo>
                        <a:cubicBezTo>
                          <a:pt x="92" y="2"/>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 name="Freeform 20130"/>
                  <p:cNvSpPr>
                    <a:spLocks noEditPoints="1"/>
                  </p:cNvSpPr>
                  <p:nvPr/>
                </p:nvSpPr>
                <p:spPr bwMode="auto">
                  <a:xfrm>
                    <a:off x="2265363" y="2019300"/>
                    <a:ext cx="773113" cy="774700"/>
                  </a:xfrm>
                  <a:custGeom>
                    <a:avLst/>
                    <a:gdLst>
                      <a:gd name="T0" fmla="*/ 206 w 206"/>
                      <a:gd name="T1" fmla="*/ 77 h 207"/>
                      <a:gd name="T2" fmla="*/ 179 w 206"/>
                      <a:gd name="T3" fmla="*/ 70 h 207"/>
                      <a:gd name="T4" fmla="*/ 200 w 206"/>
                      <a:gd name="T5" fmla="*/ 57 h 207"/>
                      <a:gd name="T6" fmla="*/ 179 w 206"/>
                      <a:gd name="T7" fmla="*/ 44 h 207"/>
                      <a:gd name="T8" fmla="*/ 170 w 206"/>
                      <a:gd name="T9" fmla="*/ 27 h 207"/>
                      <a:gd name="T10" fmla="*/ 162 w 206"/>
                      <a:gd name="T11" fmla="*/ 7 h 207"/>
                      <a:gd name="T12" fmla="*/ 150 w 206"/>
                      <a:gd name="T13" fmla="*/ 27 h 207"/>
                      <a:gd name="T14" fmla="*/ 136 w 206"/>
                      <a:gd name="T15" fmla="*/ 27 h 207"/>
                      <a:gd name="T16" fmla="*/ 123 w 206"/>
                      <a:gd name="T17" fmla="*/ 7 h 207"/>
                      <a:gd name="T18" fmla="*/ 109 w 206"/>
                      <a:gd name="T19" fmla="*/ 27 h 207"/>
                      <a:gd name="T20" fmla="*/ 103 w 206"/>
                      <a:gd name="T21" fmla="*/ 0 h 207"/>
                      <a:gd name="T22" fmla="*/ 96 w 206"/>
                      <a:gd name="T23" fmla="*/ 27 h 207"/>
                      <a:gd name="T24" fmla="*/ 83 w 206"/>
                      <a:gd name="T25" fmla="*/ 7 h 207"/>
                      <a:gd name="T26" fmla="*/ 70 w 206"/>
                      <a:gd name="T27" fmla="*/ 27 h 207"/>
                      <a:gd name="T28" fmla="*/ 56 w 206"/>
                      <a:gd name="T29" fmla="*/ 27 h 207"/>
                      <a:gd name="T30" fmla="*/ 43 w 206"/>
                      <a:gd name="T31" fmla="*/ 7 h 207"/>
                      <a:gd name="T32" fmla="*/ 36 w 206"/>
                      <a:gd name="T33" fmla="*/ 27 h 207"/>
                      <a:gd name="T34" fmla="*/ 27 w 206"/>
                      <a:gd name="T35" fmla="*/ 44 h 207"/>
                      <a:gd name="T36" fmla="*/ 6 w 206"/>
                      <a:gd name="T37" fmla="*/ 57 h 207"/>
                      <a:gd name="T38" fmla="*/ 27 w 206"/>
                      <a:gd name="T39" fmla="*/ 70 h 207"/>
                      <a:gd name="T40" fmla="*/ 0 w 206"/>
                      <a:gd name="T41" fmla="*/ 77 h 207"/>
                      <a:gd name="T42" fmla="*/ 27 w 206"/>
                      <a:gd name="T43" fmla="*/ 83 h 207"/>
                      <a:gd name="T44" fmla="*/ 6 w 206"/>
                      <a:gd name="T45" fmla="*/ 97 h 207"/>
                      <a:gd name="T46" fmla="*/ 27 w 206"/>
                      <a:gd name="T47" fmla="*/ 110 h 207"/>
                      <a:gd name="T48" fmla="*/ 27 w 206"/>
                      <a:gd name="T49" fmla="*/ 124 h 207"/>
                      <a:gd name="T50" fmla="*/ 6 w 206"/>
                      <a:gd name="T51" fmla="*/ 136 h 207"/>
                      <a:gd name="T52" fmla="*/ 27 w 206"/>
                      <a:gd name="T53" fmla="*/ 150 h 207"/>
                      <a:gd name="T54" fmla="*/ 0 w 206"/>
                      <a:gd name="T55" fmla="*/ 157 h 207"/>
                      <a:gd name="T56" fmla="*/ 27 w 206"/>
                      <a:gd name="T57" fmla="*/ 163 h 207"/>
                      <a:gd name="T58" fmla="*/ 43 w 206"/>
                      <a:gd name="T59" fmla="*/ 180 h 207"/>
                      <a:gd name="T60" fmla="*/ 50 w 206"/>
                      <a:gd name="T61" fmla="*/ 207 h 207"/>
                      <a:gd name="T62" fmla="*/ 56 w 206"/>
                      <a:gd name="T63" fmla="*/ 180 h 207"/>
                      <a:gd name="T64" fmla="*/ 70 w 206"/>
                      <a:gd name="T65" fmla="*/ 200 h 207"/>
                      <a:gd name="T66" fmla="*/ 83 w 206"/>
                      <a:gd name="T67" fmla="*/ 180 h 207"/>
                      <a:gd name="T68" fmla="*/ 96 w 206"/>
                      <a:gd name="T69" fmla="*/ 180 h 207"/>
                      <a:gd name="T70" fmla="*/ 109 w 206"/>
                      <a:gd name="T71" fmla="*/ 200 h 207"/>
                      <a:gd name="T72" fmla="*/ 123 w 206"/>
                      <a:gd name="T73" fmla="*/ 180 h 207"/>
                      <a:gd name="T74" fmla="*/ 129 w 206"/>
                      <a:gd name="T75" fmla="*/ 207 h 207"/>
                      <a:gd name="T76" fmla="*/ 136 w 206"/>
                      <a:gd name="T77" fmla="*/ 180 h 207"/>
                      <a:gd name="T78" fmla="*/ 150 w 206"/>
                      <a:gd name="T79" fmla="*/ 200 h 207"/>
                      <a:gd name="T80" fmla="*/ 162 w 206"/>
                      <a:gd name="T81" fmla="*/ 180 h 207"/>
                      <a:gd name="T82" fmla="*/ 179 w 206"/>
                      <a:gd name="T83" fmla="*/ 170 h 207"/>
                      <a:gd name="T84" fmla="*/ 200 w 206"/>
                      <a:gd name="T85" fmla="*/ 163 h 207"/>
                      <a:gd name="T86" fmla="*/ 179 w 206"/>
                      <a:gd name="T87" fmla="*/ 150 h 207"/>
                      <a:gd name="T88" fmla="*/ 179 w 206"/>
                      <a:gd name="T89" fmla="*/ 136 h 207"/>
                      <a:gd name="T90" fmla="*/ 200 w 206"/>
                      <a:gd name="T91" fmla="*/ 124 h 207"/>
                      <a:gd name="T92" fmla="*/ 179 w 206"/>
                      <a:gd name="T93" fmla="*/ 110 h 207"/>
                      <a:gd name="T94" fmla="*/ 206 w 206"/>
                      <a:gd name="T95" fmla="*/ 103 h 207"/>
                      <a:gd name="T96" fmla="*/ 179 w 206"/>
                      <a:gd name="T97" fmla="*/ 97 h 207"/>
                      <a:gd name="T98" fmla="*/ 164 w 206"/>
                      <a:gd name="T99" fmla="*/ 157 h 207"/>
                      <a:gd name="T100" fmla="*/ 42 w 206"/>
                      <a:gd name="T101" fmla="*/ 157 h 207"/>
                      <a:gd name="T102" fmla="*/ 46 w 206"/>
                      <a:gd name="T103" fmla="*/ 37 h 207"/>
                      <a:gd name="T104" fmla="*/ 164 w 206"/>
                      <a:gd name="T105" fmla="*/ 5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207">
                        <a:moveTo>
                          <a:pt x="179" y="83"/>
                        </a:moveTo>
                        <a:cubicBezTo>
                          <a:pt x="200" y="83"/>
                          <a:pt x="200" y="83"/>
                          <a:pt x="200" y="83"/>
                        </a:cubicBezTo>
                        <a:cubicBezTo>
                          <a:pt x="203" y="83"/>
                          <a:pt x="206" y="80"/>
                          <a:pt x="206" y="77"/>
                        </a:cubicBezTo>
                        <a:cubicBezTo>
                          <a:pt x="206" y="73"/>
                          <a:pt x="203" y="70"/>
                          <a:pt x="200" y="70"/>
                        </a:cubicBezTo>
                        <a:cubicBezTo>
                          <a:pt x="179" y="70"/>
                          <a:pt x="179" y="70"/>
                          <a:pt x="179" y="70"/>
                        </a:cubicBezTo>
                        <a:cubicBezTo>
                          <a:pt x="179" y="70"/>
                          <a:pt x="179" y="70"/>
                          <a:pt x="179" y="70"/>
                        </a:cubicBezTo>
                        <a:cubicBezTo>
                          <a:pt x="179" y="57"/>
                          <a:pt x="179" y="57"/>
                          <a:pt x="179" y="57"/>
                        </a:cubicBezTo>
                        <a:cubicBezTo>
                          <a:pt x="179" y="57"/>
                          <a:pt x="179" y="57"/>
                          <a:pt x="179" y="57"/>
                        </a:cubicBezTo>
                        <a:cubicBezTo>
                          <a:pt x="200" y="57"/>
                          <a:pt x="200" y="57"/>
                          <a:pt x="200" y="57"/>
                        </a:cubicBezTo>
                        <a:cubicBezTo>
                          <a:pt x="203" y="57"/>
                          <a:pt x="206" y="54"/>
                          <a:pt x="206" y="50"/>
                        </a:cubicBezTo>
                        <a:cubicBezTo>
                          <a:pt x="206" y="47"/>
                          <a:pt x="203" y="44"/>
                          <a:pt x="200" y="44"/>
                        </a:cubicBezTo>
                        <a:cubicBezTo>
                          <a:pt x="179" y="44"/>
                          <a:pt x="179" y="44"/>
                          <a:pt x="179" y="44"/>
                        </a:cubicBezTo>
                        <a:cubicBezTo>
                          <a:pt x="179" y="44"/>
                          <a:pt x="179" y="44"/>
                          <a:pt x="179" y="44"/>
                        </a:cubicBezTo>
                        <a:cubicBezTo>
                          <a:pt x="179" y="36"/>
                          <a:pt x="179" y="36"/>
                          <a:pt x="179" y="36"/>
                        </a:cubicBezTo>
                        <a:cubicBezTo>
                          <a:pt x="179" y="31"/>
                          <a:pt x="175" y="27"/>
                          <a:pt x="170" y="27"/>
                        </a:cubicBezTo>
                        <a:cubicBezTo>
                          <a:pt x="162" y="27"/>
                          <a:pt x="162" y="27"/>
                          <a:pt x="162" y="27"/>
                        </a:cubicBezTo>
                        <a:cubicBezTo>
                          <a:pt x="162" y="27"/>
                          <a:pt x="162" y="27"/>
                          <a:pt x="162" y="27"/>
                        </a:cubicBezTo>
                        <a:cubicBezTo>
                          <a:pt x="162" y="7"/>
                          <a:pt x="162" y="7"/>
                          <a:pt x="162" y="7"/>
                        </a:cubicBezTo>
                        <a:cubicBezTo>
                          <a:pt x="162" y="3"/>
                          <a:pt x="160" y="0"/>
                          <a:pt x="156" y="0"/>
                        </a:cubicBezTo>
                        <a:cubicBezTo>
                          <a:pt x="152" y="0"/>
                          <a:pt x="150" y="3"/>
                          <a:pt x="150" y="7"/>
                        </a:cubicBezTo>
                        <a:cubicBezTo>
                          <a:pt x="150" y="27"/>
                          <a:pt x="150" y="27"/>
                          <a:pt x="150" y="27"/>
                        </a:cubicBezTo>
                        <a:cubicBezTo>
                          <a:pt x="150" y="27"/>
                          <a:pt x="150" y="27"/>
                          <a:pt x="150" y="27"/>
                        </a:cubicBezTo>
                        <a:cubicBezTo>
                          <a:pt x="136" y="27"/>
                          <a:pt x="136" y="27"/>
                          <a:pt x="136" y="27"/>
                        </a:cubicBezTo>
                        <a:cubicBezTo>
                          <a:pt x="136" y="27"/>
                          <a:pt x="136" y="27"/>
                          <a:pt x="136" y="27"/>
                        </a:cubicBezTo>
                        <a:cubicBezTo>
                          <a:pt x="136" y="7"/>
                          <a:pt x="136" y="7"/>
                          <a:pt x="136" y="7"/>
                        </a:cubicBezTo>
                        <a:cubicBezTo>
                          <a:pt x="136" y="3"/>
                          <a:pt x="133" y="0"/>
                          <a:pt x="129" y="0"/>
                        </a:cubicBezTo>
                        <a:cubicBezTo>
                          <a:pt x="126" y="0"/>
                          <a:pt x="123" y="3"/>
                          <a:pt x="123" y="7"/>
                        </a:cubicBezTo>
                        <a:cubicBezTo>
                          <a:pt x="123" y="27"/>
                          <a:pt x="123" y="27"/>
                          <a:pt x="123" y="27"/>
                        </a:cubicBezTo>
                        <a:cubicBezTo>
                          <a:pt x="123" y="27"/>
                          <a:pt x="123" y="27"/>
                          <a:pt x="123" y="27"/>
                        </a:cubicBezTo>
                        <a:cubicBezTo>
                          <a:pt x="109" y="27"/>
                          <a:pt x="109" y="27"/>
                          <a:pt x="109" y="27"/>
                        </a:cubicBezTo>
                        <a:cubicBezTo>
                          <a:pt x="109" y="27"/>
                          <a:pt x="109" y="27"/>
                          <a:pt x="109" y="27"/>
                        </a:cubicBezTo>
                        <a:cubicBezTo>
                          <a:pt x="109" y="7"/>
                          <a:pt x="109" y="7"/>
                          <a:pt x="109" y="7"/>
                        </a:cubicBezTo>
                        <a:cubicBezTo>
                          <a:pt x="109" y="3"/>
                          <a:pt x="106" y="0"/>
                          <a:pt x="103" y="0"/>
                        </a:cubicBezTo>
                        <a:cubicBezTo>
                          <a:pt x="99" y="0"/>
                          <a:pt x="96" y="3"/>
                          <a:pt x="96" y="7"/>
                        </a:cubicBezTo>
                        <a:cubicBezTo>
                          <a:pt x="96" y="27"/>
                          <a:pt x="96" y="27"/>
                          <a:pt x="96" y="27"/>
                        </a:cubicBezTo>
                        <a:cubicBezTo>
                          <a:pt x="96" y="27"/>
                          <a:pt x="96" y="27"/>
                          <a:pt x="96" y="27"/>
                        </a:cubicBezTo>
                        <a:cubicBezTo>
                          <a:pt x="83" y="27"/>
                          <a:pt x="83" y="27"/>
                          <a:pt x="83" y="27"/>
                        </a:cubicBezTo>
                        <a:cubicBezTo>
                          <a:pt x="83" y="27"/>
                          <a:pt x="83" y="27"/>
                          <a:pt x="83" y="27"/>
                        </a:cubicBezTo>
                        <a:cubicBezTo>
                          <a:pt x="83" y="7"/>
                          <a:pt x="83" y="7"/>
                          <a:pt x="83" y="7"/>
                        </a:cubicBezTo>
                        <a:cubicBezTo>
                          <a:pt x="83" y="3"/>
                          <a:pt x="80" y="0"/>
                          <a:pt x="76" y="0"/>
                        </a:cubicBezTo>
                        <a:cubicBezTo>
                          <a:pt x="73" y="0"/>
                          <a:pt x="70" y="3"/>
                          <a:pt x="70" y="7"/>
                        </a:cubicBezTo>
                        <a:cubicBezTo>
                          <a:pt x="70" y="27"/>
                          <a:pt x="70" y="27"/>
                          <a:pt x="70" y="27"/>
                        </a:cubicBezTo>
                        <a:cubicBezTo>
                          <a:pt x="70" y="27"/>
                          <a:pt x="70" y="27"/>
                          <a:pt x="70" y="27"/>
                        </a:cubicBezTo>
                        <a:cubicBezTo>
                          <a:pt x="56" y="27"/>
                          <a:pt x="56" y="27"/>
                          <a:pt x="56" y="27"/>
                        </a:cubicBezTo>
                        <a:cubicBezTo>
                          <a:pt x="56" y="27"/>
                          <a:pt x="56" y="27"/>
                          <a:pt x="56" y="27"/>
                        </a:cubicBezTo>
                        <a:cubicBezTo>
                          <a:pt x="56" y="7"/>
                          <a:pt x="56" y="7"/>
                          <a:pt x="56" y="7"/>
                        </a:cubicBezTo>
                        <a:cubicBezTo>
                          <a:pt x="56" y="3"/>
                          <a:pt x="53" y="0"/>
                          <a:pt x="50" y="0"/>
                        </a:cubicBezTo>
                        <a:cubicBezTo>
                          <a:pt x="46" y="0"/>
                          <a:pt x="43" y="3"/>
                          <a:pt x="43" y="7"/>
                        </a:cubicBezTo>
                        <a:cubicBezTo>
                          <a:pt x="43" y="27"/>
                          <a:pt x="43" y="27"/>
                          <a:pt x="43" y="27"/>
                        </a:cubicBezTo>
                        <a:cubicBezTo>
                          <a:pt x="43" y="27"/>
                          <a:pt x="43" y="27"/>
                          <a:pt x="43" y="27"/>
                        </a:cubicBezTo>
                        <a:cubicBezTo>
                          <a:pt x="36" y="27"/>
                          <a:pt x="36" y="27"/>
                          <a:pt x="36" y="27"/>
                        </a:cubicBezTo>
                        <a:cubicBezTo>
                          <a:pt x="31" y="27"/>
                          <a:pt x="27" y="31"/>
                          <a:pt x="27" y="36"/>
                        </a:cubicBezTo>
                        <a:cubicBezTo>
                          <a:pt x="27" y="44"/>
                          <a:pt x="27" y="44"/>
                          <a:pt x="27" y="44"/>
                        </a:cubicBezTo>
                        <a:cubicBezTo>
                          <a:pt x="27" y="44"/>
                          <a:pt x="27" y="44"/>
                          <a:pt x="27" y="44"/>
                        </a:cubicBezTo>
                        <a:cubicBezTo>
                          <a:pt x="6" y="44"/>
                          <a:pt x="6" y="44"/>
                          <a:pt x="6" y="44"/>
                        </a:cubicBezTo>
                        <a:cubicBezTo>
                          <a:pt x="2" y="44"/>
                          <a:pt x="0" y="47"/>
                          <a:pt x="0" y="50"/>
                        </a:cubicBezTo>
                        <a:cubicBezTo>
                          <a:pt x="0" y="54"/>
                          <a:pt x="2" y="57"/>
                          <a:pt x="6" y="57"/>
                        </a:cubicBezTo>
                        <a:cubicBezTo>
                          <a:pt x="27" y="57"/>
                          <a:pt x="27" y="57"/>
                          <a:pt x="27" y="57"/>
                        </a:cubicBezTo>
                        <a:cubicBezTo>
                          <a:pt x="27" y="57"/>
                          <a:pt x="27" y="57"/>
                          <a:pt x="27" y="57"/>
                        </a:cubicBezTo>
                        <a:cubicBezTo>
                          <a:pt x="27" y="70"/>
                          <a:pt x="27" y="70"/>
                          <a:pt x="27" y="70"/>
                        </a:cubicBezTo>
                        <a:cubicBezTo>
                          <a:pt x="27" y="70"/>
                          <a:pt x="27" y="70"/>
                          <a:pt x="27" y="70"/>
                        </a:cubicBezTo>
                        <a:cubicBezTo>
                          <a:pt x="6" y="70"/>
                          <a:pt x="6" y="70"/>
                          <a:pt x="6" y="70"/>
                        </a:cubicBezTo>
                        <a:cubicBezTo>
                          <a:pt x="2" y="70"/>
                          <a:pt x="0" y="73"/>
                          <a:pt x="0" y="77"/>
                        </a:cubicBezTo>
                        <a:cubicBezTo>
                          <a:pt x="0" y="80"/>
                          <a:pt x="2" y="83"/>
                          <a:pt x="6" y="83"/>
                        </a:cubicBezTo>
                        <a:cubicBezTo>
                          <a:pt x="27" y="83"/>
                          <a:pt x="27" y="83"/>
                          <a:pt x="27" y="83"/>
                        </a:cubicBezTo>
                        <a:cubicBezTo>
                          <a:pt x="27" y="83"/>
                          <a:pt x="27" y="83"/>
                          <a:pt x="27" y="83"/>
                        </a:cubicBezTo>
                        <a:cubicBezTo>
                          <a:pt x="27" y="97"/>
                          <a:pt x="27" y="97"/>
                          <a:pt x="27" y="97"/>
                        </a:cubicBezTo>
                        <a:cubicBezTo>
                          <a:pt x="27" y="97"/>
                          <a:pt x="27" y="97"/>
                          <a:pt x="27" y="97"/>
                        </a:cubicBezTo>
                        <a:cubicBezTo>
                          <a:pt x="6" y="97"/>
                          <a:pt x="6" y="97"/>
                          <a:pt x="6" y="97"/>
                        </a:cubicBezTo>
                        <a:cubicBezTo>
                          <a:pt x="2" y="97"/>
                          <a:pt x="0" y="100"/>
                          <a:pt x="0" y="103"/>
                        </a:cubicBezTo>
                        <a:cubicBezTo>
                          <a:pt x="0" y="107"/>
                          <a:pt x="2" y="110"/>
                          <a:pt x="6" y="110"/>
                        </a:cubicBezTo>
                        <a:cubicBezTo>
                          <a:pt x="27" y="110"/>
                          <a:pt x="27" y="110"/>
                          <a:pt x="27" y="110"/>
                        </a:cubicBezTo>
                        <a:cubicBezTo>
                          <a:pt x="27" y="110"/>
                          <a:pt x="27" y="110"/>
                          <a:pt x="27" y="110"/>
                        </a:cubicBezTo>
                        <a:cubicBezTo>
                          <a:pt x="27" y="124"/>
                          <a:pt x="27" y="124"/>
                          <a:pt x="27" y="124"/>
                        </a:cubicBezTo>
                        <a:cubicBezTo>
                          <a:pt x="27" y="124"/>
                          <a:pt x="27" y="124"/>
                          <a:pt x="27" y="124"/>
                        </a:cubicBezTo>
                        <a:cubicBezTo>
                          <a:pt x="6" y="124"/>
                          <a:pt x="6" y="124"/>
                          <a:pt x="6" y="124"/>
                        </a:cubicBezTo>
                        <a:cubicBezTo>
                          <a:pt x="2" y="124"/>
                          <a:pt x="0" y="126"/>
                          <a:pt x="0" y="130"/>
                        </a:cubicBezTo>
                        <a:cubicBezTo>
                          <a:pt x="0" y="134"/>
                          <a:pt x="2" y="136"/>
                          <a:pt x="6" y="136"/>
                        </a:cubicBezTo>
                        <a:cubicBezTo>
                          <a:pt x="27" y="136"/>
                          <a:pt x="27" y="136"/>
                          <a:pt x="27" y="136"/>
                        </a:cubicBezTo>
                        <a:cubicBezTo>
                          <a:pt x="27" y="136"/>
                          <a:pt x="27" y="136"/>
                          <a:pt x="27" y="136"/>
                        </a:cubicBezTo>
                        <a:cubicBezTo>
                          <a:pt x="27" y="150"/>
                          <a:pt x="27" y="150"/>
                          <a:pt x="27" y="150"/>
                        </a:cubicBezTo>
                        <a:cubicBezTo>
                          <a:pt x="27" y="150"/>
                          <a:pt x="27" y="150"/>
                          <a:pt x="27" y="150"/>
                        </a:cubicBezTo>
                        <a:cubicBezTo>
                          <a:pt x="6" y="150"/>
                          <a:pt x="6" y="150"/>
                          <a:pt x="6" y="150"/>
                        </a:cubicBezTo>
                        <a:cubicBezTo>
                          <a:pt x="2" y="150"/>
                          <a:pt x="0" y="153"/>
                          <a:pt x="0" y="157"/>
                        </a:cubicBezTo>
                        <a:cubicBezTo>
                          <a:pt x="0" y="160"/>
                          <a:pt x="2" y="163"/>
                          <a:pt x="6" y="163"/>
                        </a:cubicBezTo>
                        <a:cubicBezTo>
                          <a:pt x="27" y="163"/>
                          <a:pt x="27" y="163"/>
                          <a:pt x="27" y="163"/>
                        </a:cubicBezTo>
                        <a:cubicBezTo>
                          <a:pt x="27" y="163"/>
                          <a:pt x="27" y="163"/>
                          <a:pt x="27" y="163"/>
                        </a:cubicBezTo>
                        <a:cubicBezTo>
                          <a:pt x="27" y="170"/>
                          <a:pt x="27" y="170"/>
                          <a:pt x="27" y="170"/>
                        </a:cubicBezTo>
                        <a:cubicBezTo>
                          <a:pt x="27" y="175"/>
                          <a:pt x="31" y="180"/>
                          <a:pt x="36" y="180"/>
                        </a:cubicBezTo>
                        <a:cubicBezTo>
                          <a:pt x="43" y="180"/>
                          <a:pt x="43" y="180"/>
                          <a:pt x="43" y="180"/>
                        </a:cubicBezTo>
                        <a:cubicBezTo>
                          <a:pt x="43" y="180"/>
                          <a:pt x="43" y="180"/>
                          <a:pt x="43" y="180"/>
                        </a:cubicBezTo>
                        <a:cubicBezTo>
                          <a:pt x="43" y="200"/>
                          <a:pt x="43" y="200"/>
                          <a:pt x="43" y="200"/>
                        </a:cubicBezTo>
                        <a:cubicBezTo>
                          <a:pt x="43" y="204"/>
                          <a:pt x="46" y="207"/>
                          <a:pt x="50" y="207"/>
                        </a:cubicBezTo>
                        <a:cubicBezTo>
                          <a:pt x="53" y="207"/>
                          <a:pt x="56" y="204"/>
                          <a:pt x="56" y="200"/>
                        </a:cubicBezTo>
                        <a:cubicBezTo>
                          <a:pt x="56" y="180"/>
                          <a:pt x="56" y="180"/>
                          <a:pt x="56" y="180"/>
                        </a:cubicBezTo>
                        <a:cubicBezTo>
                          <a:pt x="56" y="180"/>
                          <a:pt x="56" y="180"/>
                          <a:pt x="56" y="180"/>
                        </a:cubicBezTo>
                        <a:cubicBezTo>
                          <a:pt x="70" y="180"/>
                          <a:pt x="70" y="180"/>
                          <a:pt x="70" y="180"/>
                        </a:cubicBezTo>
                        <a:cubicBezTo>
                          <a:pt x="70" y="180"/>
                          <a:pt x="70" y="180"/>
                          <a:pt x="70" y="180"/>
                        </a:cubicBezTo>
                        <a:cubicBezTo>
                          <a:pt x="70" y="200"/>
                          <a:pt x="70" y="200"/>
                          <a:pt x="70" y="200"/>
                        </a:cubicBezTo>
                        <a:cubicBezTo>
                          <a:pt x="70" y="204"/>
                          <a:pt x="73" y="207"/>
                          <a:pt x="76" y="207"/>
                        </a:cubicBezTo>
                        <a:cubicBezTo>
                          <a:pt x="80" y="207"/>
                          <a:pt x="83" y="204"/>
                          <a:pt x="83" y="200"/>
                        </a:cubicBezTo>
                        <a:cubicBezTo>
                          <a:pt x="83" y="180"/>
                          <a:pt x="83" y="180"/>
                          <a:pt x="83" y="180"/>
                        </a:cubicBezTo>
                        <a:cubicBezTo>
                          <a:pt x="83" y="180"/>
                          <a:pt x="83" y="180"/>
                          <a:pt x="83" y="180"/>
                        </a:cubicBezTo>
                        <a:cubicBezTo>
                          <a:pt x="96" y="180"/>
                          <a:pt x="96" y="180"/>
                          <a:pt x="96" y="180"/>
                        </a:cubicBezTo>
                        <a:cubicBezTo>
                          <a:pt x="96" y="180"/>
                          <a:pt x="96" y="180"/>
                          <a:pt x="96" y="180"/>
                        </a:cubicBezTo>
                        <a:cubicBezTo>
                          <a:pt x="96" y="200"/>
                          <a:pt x="96" y="200"/>
                          <a:pt x="96" y="200"/>
                        </a:cubicBezTo>
                        <a:cubicBezTo>
                          <a:pt x="96" y="204"/>
                          <a:pt x="99" y="207"/>
                          <a:pt x="103" y="207"/>
                        </a:cubicBezTo>
                        <a:cubicBezTo>
                          <a:pt x="106" y="207"/>
                          <a:pt x="109" y="204"/>
                          <a:pt x="109" y="200"/>
                        </a:cubicBezTo>
                        <a:cubicBezTo>
                          <a:pt x="109" y="180"/>
                          <a:pt x="109" y="180"/>
                          <a:pt x="109" y="180"/>
                        </a:cubicBezTo>
                        <a:cubicBezTo>
                          <a:pt x="109" y="180"/>
                          <a:pt x="109" y="180"/>
                          <a:pt x="109" y="180"/>
                        </a:cubicBezTo>
                        <a:cubicBezTo>
                          <a:pt x="123" y="180"/>
                          <a:pt x="123" y="180"/>
                          <a:pt x="123" y="180"/>
                        </a:cubicBezTo>
                        <a:cubicBezTo>
                          <a:pt x="123" y="180"/>
                          <a:pt x="123" y="180"/>
                          <a:pt x="123" y="180"/>
                        </a:cubicBezTo>
                        <a:cubicBezTo>
                          <a:pt x="123" y="200"/>
                          <a:pt x="123" y="200"/>
                          <a:pt x="123" y="200"/>
                        </a:cubicBezTo>
                        <a:cubicBezTo>
                          <a:pt x="123" y="204"/>
                          <a:pt x="126" y="207"/>
                          <a:pt x="129" y="207"/>
                        </a:cubicBezTo>
                        <a:cubicBezTo>
                          <a:pt x="133" y="207"/>
                          <a:pt x="136" y="204"/>
                          <a:pt x="136" y="200"/>
                        </a:cubicBezTo>
                        <a:cubicBezTo>
                          <a:pt x="136" y="180"/>
                          <a:pt x="136" y="180"/>
                          <a:pt x="136" y="180"/>
                        </a:cubicBezTo>
                        <a:cubicBezTo>
                          <a:pt x="136" y="180"/>
                          <a:pt x="136" y="180"/>
                          <a:pt x="136" y="180"/>
                        </a:cubicBezTo>
                        <a:cubicBezTo>
                          <a:pt x="150" y="180"/>
                          <a:pt x="150" y="180"/>
                          <a:pt x="150" y="180"/>
                        </a:cubicBezTo>
                        <a:cubicBezTo>
                          <a:pt x="150" y="180"/>
                          <a:pt x="150" y="180"/>
                          <a:pt x="150" y="180"/>
                        </a:cubicBezTo>
                        <a:cubicBezTo>
                          <a:pt x="150" y="200"/>
                          <a:pt x="150" y="200"/>
                          <a:pt x="150" y="200"/>
                        </a:cubicBezTo>
                        <a:cubicBezTo>
                          <a:pt x="150" y="204"/>
                          <a:pt x="152" y="207"/>
                          <a:pt x="156" y="207"/>
                        </a:cubicBezTo>
                        <a:cubicBezTo>
                          <a:pt x="160" y="207"/>
                          <a:pt x="162" y="204"/>
                          <a:pt x="162" y="200"/>
                        </a:cubicBezTo>
                        <a:cubicBezTo>
                          <a:pt x="162" y="180"/>
                          <a:pt x="162" y="180"/>
                          <a:pt x="162" y="180"/>
                        </a:cubicBezTo>
                        <a:cubicBezTo>
                          <a:pt x="162" y="180"/>
                          <a:pt x="162" y="180"/>
                          <a:pt x="162" y="180"/>
                        </a:cubicBezTo>
                        <a:cubicBezTo>
                          <a:pt x="170" y="180"/>
                          <a:pt x="170" y="180"/>
                          <a:pt x="170" y="180"/>
                        </a:cubicBezTo>
                        <a:cubicBezTo>
                          <a:pt x="175" y="180"/>
                          <a:pt x="179" y="175"/>
                          <a:pt x="179" y="170"/>
                        </a:cubicBezTo>
                        <a:cubicBezTo>
                          <a:pt x="179" y="163"/>
                          <a:pt x="179" y="163"/>
                          <a:pt x="179" y="163"/>
                        </a:cubicBezTo>
                        <a:cubicBezTo>
                          <a:pt x="179" y="163"/>
                          <a:pt x="179" y="163"/>
                          <a:pt x="179" y="163"/>
                        </a:cubicBezTo>
                        <a:cubicBezTo>
                          <a:pt x="200" y="163"/>
                          <a:pt x="200" y="163"/>
                          <a:pt x="200" y="163"/>
                        </a:cubicBezTo>
                        <a:cubicBezTo>
                          <a:pt x="203" y="163"/>
                          <a:pt x="206" y="160"/>
                          <a:pt x="206" y="157"/>
                        </a:cubicBezTo>
                        <a:cubicBezTo>
                          <a:pt x="206" y="153"/>
                          <a:pt x="203" y="150"/>
                          <a:pt x="200" y="150"/>
                        </a:cubicBezTo>
                        <a:cubicBezTo>
                          <a:pt x="179" y="150"/>
                          <a:pt x="179" y="150"/>
                          <a:pt x="179" y="150"/>
                        </a:cubicBezTo>
                        <a:cubicBezTo>
                          <a:pt x="179" y="150"/>
                          <a:pt x="179" y="150"/>
                          <a:pt x="179" y="150"/>
                        </a:cubicBezTo>
                        <a:cubicBezTo>
                          <a:pt x="179" y="136"/>
                          <a:pt x="179" y="136"/>
                          <a:pt x="179" y="136"/>
                        </a:cubicBezTo>
                        <a:cubicBezTo>
                          <a:pt x="179" y="136"/>
                          <a:pt x="179" y="136"/>
                          <a:pt x="179" y="136"/>
                        </a:cubicBezTo>
                        <a:cubicBezTo>
                          <a:pt x="200" y="136"/>
                          <a:pt x="200" y="136"/>
                          <a:pt x="200" y="136"/>
                        </a:cubicBezTo>
                        <a:cubicBezTo>
                          <a:pt x="203" y="136"/>
                          <a:pt x="206" y="134"/>
                          <a:pt x="206" y="130"/>
                        </a:cubicBezTo>
                        <a:cubicBezTo>
                          <a:pt x="206" y="126"/>
                          <a:pt x="203" y="124"/>
                          <a:pt x="200" y="124"/>
                        </a:cubicBezTo>
                        <a:cubicBezTo>
                          <a:pt x="179" y="124"/>
                          <a:pt x="179" y="124"/>
                          <a:pt x="179" y="124"/>
                        </a:cubicBezTo>
                        <a:cubicBezTo>
                          <a:pt x="179" y="124"/>
                          <a:pt x="179" y="124"/>
                          <a:pt x="179" y="124"/>
                        </a:cubicBezTo>
                        <a:cubicBezTo>
                          <a:pt x="179" y="110"/>
                          <a:pt x="179" y="110"/>
                          <a:pt x="179" y="110"/>
                        </a:cubicBezTo>
                        <a:cubicBezTo>
                          <a:pt x="179" y="110"/>
                          <a:pt x="179" y="110"/>
                          <a:pt x="179" y="110"/>
                        </a:cubicBezTo>
                        <a:cubicBezTo>
                          <a:pt x="200" y="110"/>
                          <a:pt x="200" y="110"/>
                          <a:pt x="200" y="110"/>
                        </a:cubicBezTo>
                        <a:cubicBezTo>
                          <a:pt x="203" y="110"/>
                          <a:pt x="206" y="107"/>
                          <a:pt x="206" y="103"/>
                        </a:cubicBezTo>
                        <a:cubicBezTo>
                          <a:pt x="206" y="100"/>
                          <a:pt x="203" y="97"/>
                          <a:pt x="200" y="97"/>
                        </a:cubicBezTo>
                        <a:cubicBezTo>
                          <a:pt x="179" y="97"/>
                          <a:pt x="179" y="97"/>
                          <a:pt x="179" y="97"/>
                        </a:cubicBezTo>
                        <a:cubicBezTo>
                          <a:pt x="179" y="97"/>
                          <a:pt x="179" y="97"/>
                          <a:pt x="179" y="97"/>
                        </a:cubicBezTo>
                        <a:cubicBezTo>
                          <a:pt x="179" y="83"/>
                          <a:pt x="179" y="83"/>
                          <a:pt x="179" y="83"/>
                        </a:cubicBezTo>
                        <a:cubicBezTo>
                          <a:pt x="179" y="83"/>
                          <a:pt x="179" y="83"/>
                          <a:pt x="179" y="83"/>
                        </a:cubicBezTo>
                        <a:close/>
                        <a:moveTo>
                          <a:pt x="164" y="157"/>
                        </a:moveTo>
                        <a:cubicBezTo>
                          <a:pt x="164" y="161"/>
                          <a:pt x="160" y="164"/>
                          <a:pt x="156" y="164"/>
                        </a:cubicBezTo>
                        <a:cubicBezTo>
                          <a:pt x="49" y="164"/>
                          <a:pt x="49" y="164"/>
                          <a:pt x="49" y="164"/>
                        </a:cubicBezTo>
                        <a:cubicBezTo>
                          <a:pt x="45" y="164"/>
                          <a:pt x="42" y="161"/>
                          <a:pt x="42" y="157"/>
                        </a:cubicBezTo>
                        <a:cubicBezTo>
                          <a:pt x="42" y="55"/>
                          <a:pt x="42" y="55"/>
                          <a:pt x="42" y="55"/>
                        </a:cubicBezTo>
                        <a:cubicBezTo>
                          <a:pt x="39" y="54"/>
                          <a:pt x="37" y="50"/>
                          <a:pt x="37" y="47"/>
                        </a:cubicBezTo>
                        <a:cubicBezTo>
                          <a:pt x="37" y="41"/>
                          <a:pt x="41" y="37"/>
                          <a:pt x="46" y="37"/>
                        </a:cubicBezTo>
                        <a:cubicBezTo>
                          <a:pt x="49" y="37"/>
                          <a:pt x="53" y="39"/>
                          <a:pt x="54" y="43"/>
                        </a:cubicBezTo>
                        <a:cubicBezTo>
                          <a:pt x="156" y="43"/>
                          <a:pt x="156" y="43"/>
                          <a:pt x="156" y="43"/>
                        </a:cubicBezTo>
                        <a:cubicBezTo>
                          <a:pt x="160" y="43"/>
                          <a:pt x="164" y="46"/>
                          <a:pt x="164" y="50"/>
                        </a:cubicBezTo>
                        <a:lnTo>
                          <a:pt x="164"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59" name="Group 58"/>
              <p:cNvGrpSpPr/>
              <p:nvPr/>
            </p:nvGrpSpPr>
            <p:grpSpPr>
              <a:xfrm>
                <a:off x="586729" y="3378677"/>
                <a:ext cx="378661" cy="378661"/>
                <a:chOff x="6867525" y="1612900"/>
                <a:chExt cx="936625" cy="936626"/>
              </a:xfrm>
              <a:solidFill>
                <a:schemeClr val="accent1"/>
              </a:solidFill>
            </p:grpSpPr>
            <p:sp>
              <p:nvSpPr>
                <p:cNvPr id="60" name="Freeform 31"/>
                <p:cNvSpPr>
                  <a:spLocks/>
                </p:cNvSpPr>
                <p:nvPr/>
              </p:nvSpPr>
              <p:spPr bwMode="auto">
                <a:xfrm>
                  <a:off x="7616825" y="2370138"/>
                  <a:ext cx="187325" cy="179388"/>
                </a:xfrm>
                <a:custGeom>
                  <a:avLst/>
                  <a:gdLst>
                    <a:gd name="T0" fmla="*/ 40 w 118"/>
                    <a:gd name="T1" fmla="*/ 0 h 113"/>
                    <a:gd name="T2" fmla="*/ 19 w 118"/>
                    <a:gd name="T3" fmla="*/ 12 h 113"/>
                    <a:gd name="T4" fmla="*/ 38 w 118"/>
                    <a:gd name="T5" fmla="*/ 45 h 113"/>
                    <a:gd name="T6" fmla="*/ 0 w 118"/>
                    <a:gd name="T7" fmla="*/ 45 h 113"/>
                    <a:gd name="T8" fmla="*/ 0 w 118"/>
                    <a:gd name="T9" fmla="*/ 68 h 113"/>
                    <a:gd name="T10" fmla="*/ 38 w 118"/>
                    <a:gd name="T11" fmla="*/ 68 h 113"/>
                    <a:gd name="T12" fmla="*/ 19 w 118"/>
                    <a:gd name="T13" fmla="*/ 102 h 113"/>
                    <a:gd name="T14" fmla="*/ 40 w 118"/>
                    <a:gd name="T15" fmla="*/ 113 h 113"/>
                    <a:gd name="T16" fmla="*/ 59 w 118"/>
                    <a:gd name="T17" fmla="*/ 80 h 113"/>
                    <a:gd name="T18" fmla="*/ 78 w 118"/>
                    <a:gd name="T19" fmla="*/ 113 h 113"/>
                    <a:gd name="T20" fmla="*/ 99 w 118"/>
                    <a:gd name="T21" fmla="*/ 102 h 113"/>
                    <a:gd name="T22" fmla="*/ 81 w 118"/>
                    <a:gd name="T23" fmla="*/ 68 h 113"/>
                    <a:gd name="T24" fmla="*/ 118 w 118"/>
                    <a:gd name="T25" fmla="*/ 68 h 113"/>
                    <a:gd name="T26" fmla="*/ 118 w 118"/>
                    <a:gd name="T27" fmla="*/ 45 h 113"/>
                    <a:gd name="T28" fmla="*/ 81 w 118"/>
                    <a:gd name="T29" fmla="*/ 45 h 113"/>
                    <a:gd name="T30" fmla="*/ 99 w 118"/>
                    <a:gd name="T31" fmla="*/ 12 h 113"/>
                    <a:gd name="T32" fmla="*/ 78 w 118"/>
                    <a:gd name="T33" fmla="*/ 0 h 113"/>
                    <a:gd name="T34" fmla="*/ 59 w 118"/>
                    <a:gd name="T35" fmla="*/ 33 h 113"/>
                    <a:gd name="T36" fmla="*/ 40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40" y="0"/>
                      </a:moveTo>
                      <a:lnTo>
                        <a:pt x="19" y="12"/>
                      </a:lnTo>
                      <a:lnTo>
                        <a:pt x="38" y="45"/>
                      </a:lnTo>
                      <a:lnTo>
                        <a:pt x="0" y="45"/>
                      </a:lnTo>
                      <a:lnTo>
                        <a:pt x="0" y="68"/>
                      </a:lnTo>
                      <a:lnTo>
                        <a:pt x="38" y="68"/>
                      </a:lnTo>
                      <a:lnTo>
                        <a:pt x="19" y="102"/>
                      </a:lnTo>
                      <a:lnTo>
                        <a:pt x="40" y="113"/>
                      </a:lnTo>
                      <a:lnTo>
                        <a:pt x="59" y="80"/>
                      </a:lnTo>
                      <a:lnTo>
                        <a:pt x="78" y="113"/>
                      </a:lnTo>
                      <a:lnTo>
                        <a:pt x="99" y="102"/>
                      </a:lnTo>
                      <a:lnTo>
                        <a:pt x="81" y="68"/>
                      </a:lnTo>
                      <a:lnTo>
                        <a:pt x="118" y="68"/>
                      </a:lnTo>
                      <a:lnTo>
                        <a:pt x="118" y="45"/>
                      </a:lnTo>
                      <a:lnTo>
                        <a:pt x="81" y="45"/>
                      </a:lnTo>
                      <a:lnTo>
                        <a:pt x="99" y="12"/>
                      </a:lnTo>
                      <a:lnTo>
                        <a:pt x="78" y="0"/>
                      </a:lnTo>
                      <a:lnTo>
                        <a:pt x="59" y="3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 name="Freeform 32"/>
                <p:cNvSpPr>
                  <a:spLocks/>
                </p:cNvSpPr>
                <p:nvPr/>
              </p:nvSpPr>
              <p:spPr bwMode="auto">
                <a:xfrm>
                  <a:off x="7366000" y="2370138"/>
                  <a:ext cx="187325" cy="179388"/>
                </a:xfrm>
                <a:custGeom>
                  <a:avLst/>
                  <a:gdLst>
                    <a:gd name="T0" fmla="*/ 40 w 118"/>
                    <a:gd name="T1" fmla="*/ 0 h 113"/>
                    <a:gd name="T2" fmla="*/ 21 w 118"/>
                    <a:gd name="T3" fmla="*/ 12 h 113"/>
                    <a:gd name="T4" fmla="*/ 40 w 118"/>
                    <a:gd name="T5" fmla="*/ 45 h 113"/>
                    <a:gd name="T6" fmla="*/ 0 w 118"/>
                    <a:gd name="T7" fmla="*/ 45 h 113"/>
                    <a:gd name="T8" fmla="*/ 0 w 118"/>
                    <a:gd name="T9" fmla="*/ 68 h 113"/>
                    <a:gd name="T10" fmla="*/ 40 w 118"/>
                    <a:gd name="T11" fmla="*/ 68 h 113"/>
                    <a:gd name="T12" fmla="*/ 21 w 118"/>
                    <a:gd name="T13" fmla="*/ 102 h 113"/>
                    <a:gd name="T14" fmla="*/ 40 w 118"/>
                    <a:gd name="T15" fmla="*/ 113 h 113"/>
                    <a:gd name="T16" fmla="*/ 59 w 118"/>
                    <a:gd name="T17" fmla="*/ 80 h 113"/>
                    <a:gd name="T18" fmla="*/ 80 w 118"/>
                    <a:gd name="T19" fmla="*/ 113 h 113"/>
                    <a:gd name="T20" fmla="*/ 99 w 118"/>
                    <a:gd name="T21" fmla="*/ 102 h 113"/>
                    <a:gd name="T22" fmla="*/ 80 w 118"/>
                    <a:gd name="T23" fmla="*/ 68 h 113"/>
                    <a:gd name="T24" fmla="*/ 118 w 118"/>
                    <a:gd name="T25" fmla="*/ 68 h 113"/>
                    <a:gd name="T26" fmla="*/ 118 w 118"/>
                    <a:gd name="T27" fmla="*/ 45 h 113"/>
                    <a:gd name="T28" fmla="*/ 80 w 118"/>
                    <a:gd name="T29" fmla="*/ 45 h 113"/>
                    <a:gd name="T30" fmla="*/ 99 w 118"/>
                    <a:gd name="T31" fmla="*/ 12 h 113"/>
                    <a:gd name="T32" fmla="*/ 80 w 118"/>
                    <a:gd name="T33" fmla="*/ 0 h 113"/>
                    <a:gd name="T34" fmla="*/ 59 w 118"/>
                    <a:gd name="T35" fmla="*/ 33 h 113"/>
                    <a:gd name="T36" fmla="*/ 40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40" y="0"/>
                      </a:moveTo>
                      <a:lnTo>
                        <a:pt x="21" y="12"/>
                      </a:lnTo>
                      <a:lnTo>
                        <a:pt x="40" y="45"/>
                      </a:lnTo>
                      <a:lnTo>
                        <a:pt x="0" y="45"/>
                      </a:lnTo>
                      <a:lnTo>
                        <a:pt x="0" y="68"/>
                      </a:lnTo>
                      <a:lnTo>
                        <a:pt x="40" y="68"/>
                      </a:lnTo>
                      <a:lnTo>
                        <a:pt x="21" y="102"/>
                      </a:lnTo>
                      <a:lnTo>
                        <a:pt x="40" y="113"/>
                      </a:lnTo>
                      <a:lnTo>
                        <a:pt x="59" y="80"/>
                      </a:lnTo>
                      <a:lnTo>
                        <a:pt x="80" y="113"/>
                      </a:lnTo>
                      <a:lnTo>
                        <a:pt x="99" y="102"/>
                      </a:lnTo>
                      <a:lnTo>
                        <a:pt x="80" y="68"/>
                      </a:lnTo>
                      <a:lnTo>
                        <a:pt x="118" y="68"/>
                      </a:lnTo>
                      <a:lnTo>
                        <a:pt x="118" y="45"/>
                      </a:lnTo>
                      <a:lnTo>
                        <a:pt x="80" y="45"/>
                      </a:lnTo>
                      <a:lnTo>
                        <a:pt x="99" y="12"/>
                      </a:lnTo>
                      <a:lnTo>
                        <a:pt x="80" y="0"/>
                      </a:lnTo>
                      <a:lnTo>
                        <a:pt x="59" y="3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 name="Freeform 33"/>
                <p:cNvSpPr>
                  <a:spLocks/>
                </p:cNvSpPr>
                <p:nvPr/>
              </p:nvSpPr>
              <p:spPr bwMode="auto">
                <a:xfrm>
                  <a:off x="7118350" y="2370138"/>
                  <a:ext cx="187325" cy="179388"/>
                </a:xfrm>
                <a:custGeom>
                  <a:avLst/>
                  <a:gdLst>
                    <a:gd name="T0" fmla="*/ 38 w 118"/>
                    <a:gd name="T1" fmla="*/ 0 h 113"/>
                    <a:gd name="T2" fmla="*/ 19 w 118"/>
                    <a:gd name="T3" fmla="*/ 12 h 113"/>
                    <a:gd name="T4" fmla="*/ 38 w 118"/>
                    <a:gd name="T5" fmla="*/ 45 h 113"/>
                    <a:gd name="T6" fmla="*/ 0 w 118"/>
                    <a:gd name="T7" fmla="*/ 45 h 113"/>
                    <a:gd name="T8" fmla="*/ 0 w 118"/>
                    <a:gd name="T9" fmla="*/ 68 h 113"/>
                    <a:gd name="T10" fmla="*/ 38 w 118"/>
                    <a:gd name="T11" fmla="*/ 68 h 113"/>
                    <a:gd name="T12" fmla="*/ 19 w 118"/>
                    <a:gd name="T13" fmla="*/ 102 h 113"/>
                    <a:gd name="T14" fmla="*/ 38 w 118"/>
                    <a:gd name="T15" fmla="*/ 113 h 113"/>
                    <a:gd name="T16" fmla="*/ 59 w 118"/>
                    <a:gd name="T17" fmla="*/ 80 h 113"/>
                    <a:gd name="T18" fmla="*/ 78 w 118"/>
                    <a:gd name="T19" fmla="*/ 113 h 113"/>
                    <a:gd name="T20" fmla="*/ 97 w 118"/>
                    <a:gd name="T21" fmla="*/ 102 h 113"/>
                    <a:gd name="T22" fmla="*/ 78 w 118"/>
                    <a:gd name="T23" fmla="*/ 68 h 113"/>
                    <a:gd name="T24" fmla="*/ 118 w 118"/>
                    <a:gd name="T25" fmla="*/ 68 h 113"/>
                    <a:gd name="T26" fmla="*/ 118 w 118"/>
                    <a:gd name="T27" fmla="*/ 45 h 113"/>
                    <a:gd name="T28" fmla="*/ 78 w 118"/>
                    <a:gd name="T29" fmla="*/ 45 h 113"/>
                    <a:gd name="T30" fmla="*/ 97 w 118"/>
                    <a:gd name="T31" fmla="*/ 12 h 113"/>
                    <a:gd name="T32" fmla="*/ 78 w 118"/>
                    <a:gd name="T33" fmla="*/ 0 h 113"/>
                    <a:gd name="T34" fmla="*/ 59 w 118"/>
                    <a:gd name="T35" fmla="*/ 33 h 113"/>
                    <a:gd name="T36" fmla="*/ 38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38" y="0"/>
                      </a:moveTo>
                      <a:lnTo>
                        <a:pt x="19" y="12"/>
                      </a:lnTo>
                      <a:lnTo>
                        <a:pt x="38" y="45"/>
                      </a:lnTo>
                      <a:lnTo>
                        <a:pt x="0" y="45"/>
                      </a:lnTo>
                      <a:lnTo>
                        <a:pt x="0" y="68"/>
                      </a:lnTo>
                      <a:lnTo>
                        <a:pt x="38" y="68"/>
                      </a:lnTo>
                      <a:lnTo>
                        <a:pt x="19" y="102"/>
                      </a:lnTo>
                      <a:lnTo>
                        <a:pt x="38" y="113"/>
                      </a:lnTo>
                      <a:lnTo>
                        <a:pt x="59" y="80"/>
                      </a:lnTo>
                      <a:lnTo>
                        <a:pt x="78" y="113"/>
                      </a:lnTo>
                      <a:lnTo>
                        <a:pt x="97" y="102"/>
                      </a:lnTo>
                      <a:lnTo>
                        <a:pt x="78" y="68"/>
                      </a:lnTo>
                      <a:lnTo>
                        <a:pt x="118" y="68"/>
                      </a:lnTo>
                      <a:lnTo>
                        <a:pt x="118" y="45"/>
                      </a:lnTo>
                      <a:lnTo>
                        <a:pt x="78" y="45"/>
                      </a:lnTo>
                      <a:lnTo>
                        <a:pt x="97" y="12"/>
                      </a:lnTo>
                      <a:lnTo>
                        <a:pt x="78" y="0"/>
                      </a:lnTo>
                      <a:lnTo>
                        <a:pt x="59" y="33"/>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34"/>
                <p:cNvSpPr>
                  <a:spLocks/>
                </p:cNvSpPr>
                <p:nvPr/>
              </p:nvSpPr>
              <p:spPr bwMode="auto">
                <a:xfrm>
                  <a:off x="6867525" y="2370138"/>
                  <a:ext cx="187325" cy="179388"/>
                </a:xfrm>
                <a:custGeom>
                  <a:avLst/>
                  <a:gdLst>
                    <a:gd name="T0" fmla="*/ 59 w 118"/>
                    <a:gd name="T1" fmla="*/ 33 h 113"/>
                    <a:gd name="T2" fmla="*/ 78 w 118"/>
                    <a:gd name="T3" fmla="*/ 0 h 113"/>
                    <a:gd name="T4" fmla="*/ 99 w 118"/>
                    <a:gd name="T5" fmla="*/ 12 h 113"/>
                    <a:gd name="T6" fmla="*/ 80 w 118"/>
                    <a:gd name="T7" fmla="*/ 45 h 113"/>
                    <a:gd name="T8" fmla="*/ 118 w 118"/>
                    <a:gd name="T9" fmla="*/ 45 h 113"/>
                    <a:gd name="T10" fmla="*/ 118 w 118"/>
                    <a:gd name="T11" fmla="*/ 68 h 113"/>
                    <a:gd name="T12" fmla="*/ 80 w 118"/>
                    <a:gd name="T13" fmla="*/ 68 h 113"/>
                    <a:gd name="T14" fmla="*/ 99 w 118"/>
                    <a:gd name="T15" fmla="*/ 102 h 113"/>
                    <a:gd name="T16" fmla="*/ 78 w 118"/>
                    <a:gd name="T17" fmla="*/ 113 h 113"/>
                    <a:gd name="T18" fmla="*/ 59 w 118"/>
                    <a:gd name="T19" fmla="*/ 80 h 113"/>
                    <a:gd name="T20" fmla="*/ 40 w 118"/>
                    <a:gd name="T21" fmla="*/ 113 h 113"/>
                    <a:gd name="T22" fmla="*/ 19 w 118"/>
                    <a:gd name="T23" fmla="*/ 102 h 113"/>
                    <a:gd name="T24" fmla="*/ 38 w 118"/>
                    <a:gd name="T25" fmla="*/ 68 h 113"/>
                    <a:gd name="T26" fmla="*/ 0 w 118"/>
                    <a:gd name="T27" fmla="*/ 68 h 113"/>
                    <a:gd name="T28" fmla="*/ 0 w 118"/>
                    <a:gd name="T29" fmla="*/ 45 h 113"/>
                    <a:gd name="T30" fmla="*/ 38 w 118"/>
                    <a:gd name="T31" fmla="*/ 45 h 113"/>
                    <a:gd name="T32" fmla="*/ 19 w 118"/>
                    <a:gd name="T33" fmla="*/ 12 h 113"/>
                    <a:gd name="T34" fmla="*/ 40 w 118"/>
                    <a:gd name="T35" fmla="*/ 0 h 113"/>
                    <a:gd name="T36" fmla="*/ 59 w 118"/>
                    <a:gd name="T37"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59" y="33"/>
                      </a:moveTo>
                      <a:lnTo>
                        <a:pt x="78" y="0"/>
                      </a:lnTo>
                      <a:lnTo>
                        <a:pt x="99" y="12"/>
                      </a:lnTo>
                      <a:lnTo>
                        <a:pt x="80" y="45"/>
                      </a:lnTo>
                      <a:lnTo>
                        <a:pt x="118" y="45"/>
                      </a:lnTo>
                      <a:lnTo>
                        <a:pt x="118" y="68"/>
                      </a:lnTo>
                      <a:lnTo>
                        <a:pt x="80" y="68"/>
                      </a:lnTo>
                      <a:lnTo>
                        <a:pt x="99" y="102"/>
                      </a:lnTo>
                      <a:lnTo>
                        <a:pt x="78" y="113"/>
                      </a:lnTo>
                      <a:lnTo>
                        <a:pt x="59" y="80"/>
                      </a:lnTo>
                      <a:lnTo>
                        <a:pt x="40" y="113"/>
                      </a:lnTo>
                      <a:lnTo>
                        <a:pt x="19" y="102"/>
                      </a:lnTo>
                      <a:lnTo>
                        <a:pt x="38" y="68"/>
                      </a:lnTo>
                      <a:lnTo>
                        <a:pt x="0" y="68"/>
                      </a:lnTo>
                      <a:lnTo>
                        <a:pt x="0" y="45"/>
                      </a:lnTo>
                      <a:lnTo>
                        <a:pt x="38" y="45"/>
                      </a:lnTo>
                      <a:lnTo>
                        <a:pt x="19" y="12"/>
                      </a:lnTo>
                      <a:lnTo>
                        <a:pt x="40" y="0"/>
                      </a:lnTo>
                      <a:lnTo>
                        <a:pt x="5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 name="Freeform 35"/>
                <p:cNvSpPr>
                  <a:spLocks noEditPoints="1"/>
                </p:cNvSpPr>
                <p:nvPr/>
              </p:nvSpPr>
              <p:spPr bwMode="auto">
                <a:xfrm>
                  <a:off x="7118350" y="1927225"/>
                  <a:ext cx="454025" cy="341313"/>
                </a:xfrm>
                <a:custGeom>
                  <a:avLst/>
                  <a:gdLst>
                    <a:gd name="T0" fmla="*/ 121 w 121"/>
                    <a:gd name="T1" fmla="*/ 8 h 91"/>
                    <a:gd name="T2" fmla="*/ 113 w 121"/>
                    <a:gd name="T3" fmla="*/ 0 h 91"/>
                    <a:gd name="T4" fmla="*/ 7 w 121"/>
                    <a:gd name="T5" fmla="*/ 0 h 91"/>
                    <a:gd name="T6" fmla="*/ 0 w 121"/>
                    <a:gd name="T7" fmla="*/ 8 h 91"/>
                    <a:gd name="T8" fmla="*/ 0 w 121"/>
                    <a:gd name="T9" fmla="*/ 83 h 91"/>
                    <a:gd name="T10" fmla="*/ 7 w 121"/>
                    <a:gd name="T11" fmla="*/ 91 h 91"/>
                    <a:gd name="T12" fmla="*/ 113 w 121"/>
                    <a:gd name="T13" fmla="*/ 91 h 91"/>
                    <a:gd name="T14" fmla="*/ 121 w 121"/>
                    <a:gd name="T15" fmla="*/ 83 h 91"/>
                    <a:gd name="T16" fmla="*/ 121 w 121"/>
                    <a:gd name="T17" fmla="*/ 8 h 91"/>
                    <a:gd name="T18" fmla="*/ 65 w 121"/>
                    <a:gd name="T19" fmla="*/ 48 h 91"/>
                    <a:gd name="T20" fmla="*/ 73 w 121"/>
                    <a:gd name="T21" fmla="*/ 67 h 91"/>
                    <a:gd name="T22" fmla="*/ 48 w 121"/>
                    <a:gd name="T23" fmla="*/ 67 h 91"/>
                    <a:gd name="T24" fmla="*/ 55 w 121"/>
                    <a:gd name="T25" fmla="*/ 48 h 91"/>
                    <a:gd name="T26" fmla="*/ 48 w 121"/>
                    <a:gd name="T27" fmla="*/ 37 h 91"/>
                    <a:gd name="T28" fmla="*/ 60 w 121"/>
                    <a:gd name="T29" fmla="*/ 25 h 91"/>
                    <a:gd name="T30" fmla="*/ 73 w 121"/>
                    <a:gd name="T31" fmla="*/ 37 h 91"/>
                    <a:gd name="T32" fmla="*/ 65 w 121"/>
                    <a:gd name="T33"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91">
                      <a:moveTo>
                        <a:pt x="121" y="8"/>
                      </a:moveTo>
                      <a:cubicBezTo>
                        <a:pt x="121" y="4"/>
                        <a:pt x="117" y="0"/>
                        <a:pt x="113" y="0"/>
                      </a:cubicBezTo>
                      <a:cubicBezTo>
                        <a:pt x="7" y="0"/>
                        <a:pt x="7" y="0"/>
                        <a:pt x="7" y="0"/>
                      </a:cubicBezTo>
                      <a:cubicBezTo>
                        <a:pt x="3" y="0"/>
                        <a:pt x="0" y="4"/>
                        <a:pt x="0" y="8"/>
                      </a:cubicBezTo>
                      <a:cubicBezTo>
                        <a:pt x="0" y="83"/>
                        <a:pt x="0" y="83"/>
                        <a:pt x="0" y="83"/>
                      </a:cubicBezTo>
                      <a:cubicBezTo>
                        <a:pt x="0" y="88"/>
                        <a:pt x="3" y="91"/>
                        <a:pt x="7" y="91"/>
                      </a:cubicBezTo>
                      <a:cubicBezTo>
                        <a:pt x="113" y="91"/>
                        <a:pt x="113" y="91"/>
                        <a:pt x="113" y="91"/>
                      </a:cubicBezTo>
                      <a:cubicBezTo>
                        <a:pt x="117" y="91"/>
                        <a:pt x="121" y="88"/>
                        <a:pt x="121" y="83"/>
                      </a:cubicBezTo>
                      <a:lnTo>
                        <a:pt x="121" y="8"/>
                      </a:lnTo>
                      <a:close/>
                      <a:moveTo>
                        <a:pt x="65" y="48"/>
                      </a:moveTo>
                      <a:cubicBezTo>
                        <a:pt x="73" y="67"/>
                        <a:pt x="73" y="67"/>
                        <a:pt x="73" y="67"/>
                      </a:cubicBezTo>
                      <a:cubicBezTo>
                        <a:pt x="48" y="67"/>
                        <a:pt x="48" y="67"/>
                        <a:pt x="48" y="67"/>
                      </a:cubicBezTo>
                      <a:cubicBezTo>
                        <a:pt x="55" y="48"/>
                        <a:pt x="55" y="48"/>
                        <a:pt x="55" y="48"/>
                      </a:cubicBezTo>
                      <a:cubicBezTo>
                        <a:pt x="51" y="46"/>
                        <a:pt x="48" y="42"/>
                        <a:pt x="48" y="37"/>
                      </a:cubicBezTo>
                      <a:cubicBezTo>
                        <a:pt x="48" y="30"/>
                        <a:pt x="54" y="25"/>
                        <a:pt x="60" y="25"/>
                      </a:cubicBezTo>
                      <a:cubicBezTo>
                        <a:pt x="67" y="25"/>
                        <a:pt x="73" y="30"/>
                        <a:pt x="73" y="37"/>
                      </a:cubicBezTo>
                      <a:cubicBezTo>
                        <a:pt x="73" y="42"/>
                        <a:pt x="70" y="46"/>
                        <a:pt x="6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36"/>
                <p:cNvSpPr>
                  <a:spLocks/>
                </p:cNvSpPr>
                <p:nvPr/>
              </p:nvSpPr>
              <p:spPr bwMode="auto">
                <a:xfrm>
                  <a:off x="7151688" y="1612900"/>
                  <a:ext cx="382588" cy="292100"/>
                </a:xfrm>
                <a:custGeom>
                  <a:avLst/>
                  <a:gdLst>
                    <a:gd name="T0" fmla="*/ 102 w 102"/>
                    <a:gd name="T1" fmla="*/ 47 h 78"/>
                    <a:gd name="T2" fmla="*/ 102 w 102"/>
                    <a:gd name="T3" fmla="*/ 78 h 78"/>
                    <a:gd name="T4" fmla="*/ 83 w 102"/>
                    <a:gd name="T5" fmla="*/ 78 h 78"/>
                    <a:gd name="T6" fmla="*/ 83 w 102"/>
                    <a:gd name="T7" fmla="*/ 47 h 78"/>
                    <a:gd name="T8" fmla="*/ 83 w 102"/>
                    <a:gd name="T9" fmla="*/ 47 h 78"/>
                    <a:gd name="T10" fmla="*/ 51 w 102"/>
                    <a:gd name="T11" fmla="*/ 19 h 78"/>
                    <a:gd name="T12" fmla="*/ 19 w 102"/>
                    <a:gd name="T13" fmla="*/ 47 h 78"/>
                    <a:gd name="T14" fmla="*/ 19 w 102"/>
                    <a:gd name="T15" fmla="*/ 78 h 78"/>
                    <a:gd name="T16" fmla="*/ 0 w 102"/>
                    <a:gd name="T17" fmla="*/ 78 h 78"/>
                    <a:gd name="T18" fmla="*/ 0 w 102"/>
                    <a:gd name="T19" fmla="*/ 47 h 78"/>
                    <a:gd name="T20" fmla="*/ 51 w 102"/>
                    <a:gd name="T21" fmla="*/ 0 h 78"/>
                    <a:gd name="T22" fmla="*/ 102 w 102"/>
                    <a:gd name="T23"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8">
                      <a:moveTo>
                        <a:pt x="102" y="47"/>
                      </a:moveTo>
                      <a:cubicBezTo>
                        <a:pt x="102" y="78"/>
                        <a:pt x="102" y="78"/>
                        <a:pt x="102" y="78"/>
                      </a:cubicBezTo>
                      <a:cubicBezTo>
                        <a:pt x="83" y="78"/>
                        <a:pt x="83" y="78"/>
                        <a:pt x="83" y="78"/>
                      </a:cubicBezTo>
                      <a:cubicBezTo>
                        <a:pt x="83" y="47"/>
                        <a:pt x="83" y="47"/>
                        <a:pt x="83" y="47"/>
                      </a:cubicBezTo>
                      <a:cubicBezTo>
                        <a:pt x="83" y="47"/>
                        <a:pt x="83" y="47"/>
                        <a:pt x="83" y="47"/>
                      </a:cubicBezTo>
                      <a:cubicBezTo>
                        <a:pt x="83" y="32"/>
                        <a:pt x="70" y="19"/>
                        <a:pt x="51" y="19"/>
                      </a:cubicBezTo>
                      <a:cubicBezTo>
                        <a:pt x="32" y="19"/>
                        <a:pt x="19" y="32"/>
                        <a:pt x="19" y="47"/>
                      </a:cubicBezTo>
                      <a:cubicBezTo>
                        <a:pt x="19" y="78"/>
                        <a:pt x="19" y="78"/>
                        <a:pt x="19" y="78"/>
                      </a:cubicBezTo>
                      <a:cubicBezTo>
                        <a:pt x="0" y="78"/>
                        <a:pt x="0" y="78"/>
                        <a:pt x="0" y="78"/>
                      </a:cubicBezTo>
                      <a:cubicBezTo>
                        <a:pt x="0" y="47"/>
                        <a:pt x="0" y="47"/>
                        <a:pt x="0" y="47"/>
                      </a:cubicBezTo>
                      <a:cubicBezTo>
                        <a:pt x="0" y="20"/>
                        <a:pt x="24" y="0"/>
                        <a:pt x="51" y="0"/>
                      </a:cubicBezTo>
                      <a:cubicBezTo>
                        <a:pt x="79" y="0"/>
                        <a:pt x="102" y="21"/>
                        <a:pt x="10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7" name="TextBox 66"/>
              <p:cNvSpPr txBox="1"/>
              <p:nvPr/>
            </p:nvSpPr>
            <p:spPr bwMode="gray">
              <a:xfrm>
                <a:off x="1527121" y="2307241"/>
                <a:ext cx="1160404" cy="4431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Autonomous</a:t>
                </a:r>
                <a:br>
                  <a:rPr lang="en-US" sz="1050" b="1" dirty="0">
                    <a:solidFill>
                      <a:schemeClr val="accent1"/>
                    </a:solidFill>
                  </a:rPr>
                </a:br>
                <a:r>
                  <a:rPr lang="en-US" sz="1050" b="1" dirty="0">
                    <a:solidFill>
                      <a:schemeClr val="accent1"/>
                    </a:solidFill>
                  </a:rPr>
                  <a:t>Vehicles</a:t>
                </a:r>
              </a:p>
            </p:txBody>
          </p:sp>
          <p:cxnSp>
            <p:nvCxnSpPr>
              <p:cNvPr id="69" name="Straight Connector 68"/>
              <p:cNvCxnSpPr/>
              <p:nvPr/>
            </p:nvCxnSpPr>
            <p:spPr bwMode="gray">
              <a:xfrm>
                <a:off x="1240309" y="2789558"/>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a:off x="1240309" y="3310992"/>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gray">
              <a:xfrm>
                <a:off x="1240309" y="3832426"/>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gray">
              <a:xfrm>
                <a:off x="1240309" y="4353860"/>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gray">
              <a:xfrm>
                <a:off x="1240309" y="4875294"/>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gray">
              <a:xfrm>
                <a:off x="1240309" y="5396728"/>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gray">
              <a:xfrm>
                <a:off x="1240309" y="5918160"/>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bwMode="gray">
              <a:xfrm>
                <a:off x="1460864" y="2925624"/>
                <a:ext cx="1292918"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P2P insurance</a:t>
                </a:r>
              </a:p>
            </p:txBody>
          </p:sp>
          <p:sp>
            <p:nvSpPr>
              <p:cNvPr id="77" name="TextBox 76"/>
              <p:cNvSpPr txBox="1"/>
              <p:nvPr/>
            </p:nvSpPr>
            <p:spPr bwMode="gray">
              <a:xfrm>
                <a:off x="1479031" y="3447059"/>
                <a:ext cx="1256582"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Cybersecurity</a:t>
                </a:r>
              </a:p>
            </p:txBody>
          </p:sp>
          <p:sp>
            <p:nvSpPr>
              <p:cNvPr id="78" name="TextBox 77"/>
              <p:cNvSpPr txBox="1"/>
              <p:nvPr/>
            </p:nvSpPr>
            <p:spPr bwMode="gray">
              <a:xfrm>
                <a:off x="1317663" y="3968492"/>
                <a:ext cx="1579321"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Sharing Economy</a:t>
                </a:r>
              </a:p>
            </p:txBody>
          </p:sp>
          <p:sp>
            <p:nvSpPr>
              <p:cNvPr id="79" name="TextBox 78"/>
              <p:cNvSpPr txBox="1"/>
              <p:nvPr/>
            </p:nvSpPr>
            <p:spPr bwMode="gray">
              <a:xfrm>
                <a:off x="1440560" y="4392978"/>
                <a:ext cx="1333528" cy="4431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Workers Comp</a:t>
                </a:r>
                <a:br>
                  <a:rPr lang="en-US" sz="1050" b="1" dirty="0">
                    <a:solidFill>
                      <a:schemeClr val="accent1"/>
                    </a:solidFill>
                  </a:rPr>
                </a:br>
                <a:r>
                  <a:rPr lang="en-US" sz="1050" b="1" dirty="0">
                    <a:solidFill>
                      <a:schemeClr val="accent1"/>
                    </a:solidFill>
                  </a:rPr>
                  <a:t>Regulation</a:t>
                </a:r>
              </a:p>
            </p:txBody>
          </p:sp>
          <p:sp>
            <p:nvSpPr>
              <p:cNvPr id="80" name="TextBox 79"/>
              <p:cNvSpPr txBox="1"/>
              <p:nvPr/>
            </p:nvSpPr>
            <p:spPr bwMode="gray">
              <a:xfrm>
                <a:off x="1761159" y="5011360"/>
                <a:ext cx="692326"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Politics</a:t>
                </a:r>
              </a:p>
            </p:txBody>
          </p:sp>
          <p:sp>
            <p:nvSpPr>
              <p:cNvPr id="81" name="TextBox 80"/>
              <p:cNvSpPr txBox="1"/>
              <p:nvPr/>
            </p:nvSpPr>
            <p:spPr bwMode="gray">
              <a:xfrm>
                <a:off x="1306976" y="5435846"/>
                <a:ext cx="1600694" cy="4431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Overcapitalization</a:t>
                </a:r>
                <a:br>
                  <a:rPr lang="en-US" sz="1050" b="1" dirty="0">
                    <a:solidFill>
                      <a:schemeClr val="accent1"/>
                    </a:solidFill>
                  </a:rPr>
                </a:br>
                <a:r>
                  <a:rPr lang="en-US" sz="1050" b="1" dirty="0">
                    <a:solidFill>
                      <a:schemeClr val="accent1"/>
                    </a:solidFill>
                  </a:rPr>
                  <a:t>(Reinsurance)</a:t>
                </a:r>
              </a:p>
            </p:txBody>
          </p:sp>
          <p:grpSp>
            <p:nvGrpSpPr>
              <p:cNvPr id="86" name="Group 85"/>
              <p:cNvGrpSpPr/>
              <p:nvPr/>
            </p:nvGrpSpPr>
            <p:grpSpPr>
              <a:xfrm>
                <a:off x="502433" y="3903521"/>
                <a:ext cx="578024" cy="407349"/>
                <a:chOff x="502433" y="3903521"/>
                <a:chExt cx="578024" cy="407349"/>
              </a:xfrm>
            </p:grpSpPr>
            <p:sp>
              <p:nvSpPr>
                <p:cNvPr id="82" name="Freeform 35"/>
                <p:cNvSpPr>
                  <a:spLocks noEditPoints="1"/>
                </p:cNvSpPr>
                <p:nvPr/>
              </p:nvSpPr>
              <p:spPr bwMode="gray">
                <a:xfrm>
                  <a:off x="502433" y="3903521"/>
                  <a:ext cx="164719" cy="40734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3" name="Freeform 35"/>
                <p:cNvSpPr>
                  <a:spLocks noEditPoints="1"/>
                </p:cNvSpPr>
                <p:nvPr/>
              </p:nvSpPr>
              <p:spPr bwMode="gray">
                <a:xfrm>
                  <a:off x="915738" y="3903521"/>
                  <a:ext cx="164719" cy="40734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4" name="Arrow: Right 83"/>
                <p:cNvSpPr/>
                <p:nvPr/>
              </p:nvSpPr>
              <p:spPr>
                <a:xfrm>
                  <a:off x="705752" y="3967069"/>
                  <a:ext cx="188669" cy="1401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85" name="Arrow: Right 84"/>
                <p:cNvSpPr/>
                <p:nvPr/>
              </p:nvSpPr>
              <p:spPr>
                <a:xfrm flipH="1">
                  <a:off x="681937" y="4128707"/>
                  <a:ext cx="188669" cy="1401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87" name="Group 86"/>
              <p:cNvGrpSpPr/>
              <p:nvPr/>
            </p:nvGrpSpPr>
            <p:grpSpPr>
              <a:xfrm>
                <a:off x="612637" y="4424996"/>
                <a:ext cx="277021" cy="439543"/>
                <a:chOff x="409698" y="1388266"/>
                <a:chExt cx="1066625" cy="1692391"/>
              </a:xfrm>
              <a:solidFill>
                <a:schemeClr val="accent1"/>
              </a:solidFill>
            </p:grpSpPr>
            <p:sp>
              <p:nvSpPr>
                <p:cNvPr id="88" name="Oval 87"/>
                <p:cNvSpPr/>
                <p:nvPr/>
              </p:nvSpPr>
              <p:spPr>
                <a:xfrm>
                  <a:off x="1147762" y="1388266"/>
                  <a:ext cx="269081" cy="26908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89" name="Rounded Rectangle 87"/>
                <p:cNvSpPr/>
                <p:nvPr/>
              </p:nvSpPr>
              <p:spPr>
                <a:xfrm rot="6546384">
                  <a:off x="695246" y="1911116"/>
                  <a:ext cx="734668" cy="252373"/>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0" name="Rounded Rectangle 88"/>
                <p:cNvSpPr/>
                <p:nvPr/>
              </p:nvSpPr>
              <p:spPr>
                <a:xfrm rot="6175783">
                  <a:off x="751457" y="2711775"/>
                  <a:ext cx="559254" cy="17851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1" name="Rounded Rectangle 31"/>
                <p:cNvSpPr/>
                <p:nvPr/>
              </p:nvSpPr>
              <p:spPr>
                <a:xfrm rot="4245117">
                  <a:off x="753288" y="2298637"/>
                  <a:ext cx="549959" cy="254589"/>
                </a:xfrm>
                <a:custGeom>
                  <a:avLst/>
                  <a:gdLst>
                    <a:gd name="connsiteX0" fmla="*/ 0 w 500072"/>
                    <a:gd name="connsiteY0" fmla="*/ 89255 h 178510"/>
                    <a:gd name="connsiteX1" fmla="*/ 89255 w 500072"/>
                    <a:gd name="connsiteY1" fmla="*/ 0 h 178510"/>
                    <a:gd name="connsiteX2" fmla="*/ 410817 w 500072"/>
                    <a:gd name="connsiteY2" fmla="*/ 0 h 178510"/>
                    <a:gd name="connsiteX3" fmla="*/ 500072 w 500072"/>
                    <a:gd name="connsiteY3" fmla="*/ 89255 h 178510"/>
                    <a:gd name="connsiteX4" fmla="*/ 500072 w 500072"/>
                    <a:gd name="connsiteY4" fmla="*/ 89255 h 178510"/>
                    <a:gd name="connsiteX5" fmla="*/ 410817 w 500072"/>
                    <a:gd name="connsiteY5" fmla="*/ 178510 h 178510"/>
                    <a:gd name="connsiteX6" fmla="*/ 89255 w 500072"/>
                    <a:gd name="connsiteY6" fmla="*/ 178510 h 178510"/>
                    <a:gd name="connsiteX7" fmla="*/ 0 w 500072"/>
                    <a:gd name="connsiteY7" fmla="*/ 89255 h 178510"/>
                    <a:gd name="connsiteX0" fmla="*/ 1576 w 501648"/>
                    <a:gd name="connsiteY0" fmla="*/ 144744 h 233999"/>
                    <a:gd name="connsiteX1" fmla="*/ 54717 w 501648"/>
                    <a:gd name="connsiteY1" fmla="*/ 0 h 233999"/>
                    <a:gd name="connsiteX2" fmla="*/ 412393 w 501648"/>
                    <a:gd name="connsiteY2" fmla="*/ 55489 h 233999"/>
                    <a:gd name="connsiteX3" fmla="*/ 501648 w 501648"/>
                    <a:gd name="connsiteY3" fmla="*/ 144744 h 233999"/>
                    <a:gd name="connsiteX4" fmla="*/ 501648 w 501648"/>
                    <a:gd name="connsiteY4" fmla="*/ 144744 h 233999"/>
                    <a:gd name="connsiteX5" fmla="*/ 412393 w 501648"/>
                    <a:gd name="connsiteY5" fmla="*/ 233999 h 233999"/>
                    <a:gd name="connsiteX6" fmla="*/ 90831 w 501648"/>
                    <a:gd name="connsiteY6" fmla="*/ 233999 h 233999"/>
                    <a:gd name="connsiteX7" fmla="*/ 1576 w 501648"/>
                    <a:gd name="connsiteY7" fmla="*/ 144744 h 233999"/>
                    <a:gd name="connsiteX0" fmla="*/ 1576 w 501648"/>
                    <a:gd name="connsiteY0" fmla="*/ 144744 h 233999"/>
                    <a:gd name="connsiteX1" fmla="*/ 54717 w 501648"/>
                    <a:gd name="connsiteY1" fmla="*/ 0 h 233999"/>
                    <a:gd name="connsiteX2" fmla="*/ 412393 w 501648"/>
                    <a:gd name="connsiteY2" fmla="*/ 55489 h 233999"/>
                    <a:gd name="connsiteX3" fmla="*/ 501648 w 501648"/>
                    <a:gd name="connsiteY3" fmla="*/ 144744 h 233999"/>
                    <a:gd name="connsiteX4" fmla="*/ 501648 w 501648"/>
                    <a:gd name="connsiteY4" fmla="*/ 144744 h 233999"/>
                    <a:gd name="connsiteX5" fmla="*/ 412393 w 501648"/>
                    <a:gd name="connsiteY5" fmla="*/ 233999 h 233999"/>
                    <a:gd name="connsiteX6" fmla="*/ 90831 w 501648"/>
                    <a:gd name="connsiteY6" fmla="*/ 233999 h 233999"/>
                    <a:gd name="connsiteX7" fmla="*/ 1576 w 501648"/>
                    <a:gd name="connsiteY7" fmla="*/ 144744 h 233999"/>
                    <a:gd name="connsiteX0" fmla="*/ 86 w 500158"/>
                    <a:gd name="connsiteY0" fmla="*/ 144744 h 243349"/>
                    <a:gd name="connsiteX1" fmla="*/ 53227 w 500158"/>
                    <a:gd name="connsiteY1" fmla="*/ 0 h 243349"/>
                    <a:gd name="connsiteX2" fmla="*/ 410903 w 500158"/>
                    <a:gd name="connsiteY2" fmla="*/ 55489 h 243349"/>
                    <a:gd name="connsiteX3" fmla="*/ 500158 w 500158"/>
                    <a:gd name="connsiteY3" fmla="*/ 144744 h 243349"/>
                    <a:gd name="connsiteX4" fmla="*/ 500158 w 500158"/>
                    <a:gd name="connsiteY4" fmla="*/ 144744 h 243349"/>
                    <a:gd name="connsiteX5" fmla="*/ 410903 w 500158"/>
                    <a:gd name="connsiteY5" fmla="*/ 233999 h 243349"/>
                    <a:gd name="connsiteX6" fmla="*/ 58332 w 500158"/>
                    <a:gd name="connsiteY6" fmla="*/ 243349 h 243349"/>
                    <a:gd name="connsiteX7" fmla="*/ 86 w 500158"/>
                    <a:gd name="connsiteY7" fmla="*/ 144744 h 243349"/>
                    <a:gd name="connsiteX0" fmla="*/ 7 w 500079"/>
                    <a:gd name="connsiteY0" fmla="*/ 144744 h 254589"/>
                    <a:gd name="connsiteX1" fmla="*/ 53148 w 500079"/>
                    <a:gd name="connsiteY1" fmla="*/ 0 h 254589"/>
                    <a:gd name="connsiteX2" fmla="*/ 410824 w 500079"/>
                    <a:gd name="connsiteY2" fmla="*/ 55489 h 254589"/>
                    <a:gd name="connsiteX3" fmla="*/ 500079 w 500079"/>
                    <a:gd name="connsiteY3" fmla="*/ 144744 h 254589"/>
                    <a:gd name="connsiteX4" fmla="*/ 500079 w 500079"/>
                    <a:gd name="connsiteY4" fmla="*/ 144744 h 254589"/>
                    <a:gd name="connsiteX5" fmla="*/ 410824 w 500079"/>
                    <a:gd name="connsiteY5" fmla="*/ 233999 h 254589"/>
                    <a:gd name="connsiteX6" fmla="*/ 54328 w 500079"/>
                    <a:gd name="connsiteY6" fmla="*/ 254589 h 254589"/>
                    <a:gd name="connsiteX7" fmla="*/ 7 w 500079"/>
                    <a:gd name="connsiteY7" fmla="*/ 144744 h 254589"/>
                    <a:gd name="connsiteX0" fmla="*/ 7 w 500079"/>
                    <a:gd name="connsiteY0" fmla="*/ 144744 h 254589"/>
                    <a:gd name="connsiteX1" fmla="*/ 53148 w 500079"/>
                    <a:gd name="connsiteY1" fmla="*/ 0 h 254589"/>
                    <a:gd name="connsiteX2" fmla="*/ 410824 w 500079"/>
                    <a:gd name="connsiteY2" fmla="*/ 55489 h 254589"/>
                    <a:gd name="connsiteX3" fmla="*/ 500079 w 500079"/>
                    <a:gd name="connsiteY3" fmla="*/ 144744 h 254589"/>
                    <a:gd name="connsiteX4" fmla="*/ 500079 w 500079"/>
                    <a:gd name="connsiteY4" fmla="*/ 144744 h 254589"/>
                    <a:gd name="connsiteX5" fmla="*/ 410824 w 500079"/>
                    <a:gd name="connsiteY5" fmla="*/ 233999 h 254589"/>
                    <a:gd name="connsiteX6" fmla="*/ 54328 w 500079"/>
                    <a:gd name="connsiteY6" fmla="*/ 254589 h 254589"/>
                    <a:gd name="connsiteX7" fmla="*/ 7 w 500079"/>
                    <a:gd name="connsiteY7" fmla="*/ 144744 h 254589"/>
                    <a:gd name="connsiteX0" fmla="*/ 0 w 549959"/>
                    <a:gd name="connsiteY0" fmla="*/ 157591 h 254589"/>
                    <a:gd name="connsiteX1" fmla="*/ 103028 w 549959"/>
                    <a:gd name="connsiteY1" fmla="*/ 0 h 254589"/>
                    <a:gd name="connsiteX2" fmla="*/ 460704 w 549959"/>
                    <a:gd name="connsiteY2" fmla="*/ 55489 h 254589"/>
                    <a:gd name="connsiteX3" fmla="*/ 549959 w 549959"/>
                    <a:gd name="connsiteY3" fmla="*/ 144744 h 254589"/>
                    <a:gd name="connsiteX4" fmla="*/ 549959 w 549959"/>
                    <a:gd name="connsiteY4" fmla="*/ 144744 h 254589"/>
                    <a:gd name="connsiteX5" fmla="*/ 460704 w 549959"/>
                    <a:gd name="connsiteY5" fmla="*/ 233999 h 254589"/>
                    <a:gd name="connsiteX6" fmla="*/ 104208 w 549959"/>
                    <a:gd name="connsiteY6" fmla="*/ 254589 h 254589"/>
                    <a:gd name="connsiteX7" fmla="*/ 0 w 549959"/>
                    <a:gd name="connsiteY7" fmla="*/ 157591 h 2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959" h="254589">
                      <a:moveTo>
                        <a:pt x="0" y="157591"/>
                      </a:moveTo>
                      <a:cubicBezTo>
                        <a:pt x="-197" y="115160"/>
                        <a:pt x="53734" y="0"/>
                        <a:pt x="103028" y="0"/>
                      </a:cubicBezTo>
                      <a:cubicBezTo>
                        <a:pt x="210215" y="0"/>
                        <a:pt x="361367" y="33007"/>
                        <a:pt x="460704" y="55489"/>
                      </a:cubicBezTo>
                      <a:cubicBezTo>
                        <a:pt x="509998" y="55489"/>
                        <a:pt x="549959" y="95450"/>
                        <a:pt x="549959" y="144744"/>
                      </a:cubicBezTo>
                      <a:lnTo>
                        <a:pt x="549959" y="144744"/>
                      </a:lnTo>
                      <a:cubicBezTo>
                        <a:pt x="549959" y="194038"/>
                        <a:pt x="509998" y="233999"/>
                        <a:pt x="460704" y="233999"/>
                      </a:cubicBezTo>
                      <a:cubicBezTo>
                        <a:pt x="341872" y="240862"/>
                        <a:pt x="224824" y="228170"/>
                        <a:pt x="104208" y="254589"/>
                      </a:cubicBezTo>
                      <a:cubicBezTo>
                        <a:pt x="54914" y="254589"/>
                        <a:pt x="197" y="200022"/>
                        <a:pt x="0" y="15759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2" name="Rounded Rectangle 90"/>
                <p:cNvSpPr/>
                <p:nvPr/>
              </p:nvSpPr>
              <p:spPr>
                <a:xfrm rot="5166090">
                  <a:off x="633098" y="1957323"/>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3" name="Rounded Rectangle 91"/>
                <p:cNvSpPr/>
                <p:nvPr/>
              </p:nvSpPr>
              <p:spPr>
                <a:xfrm rot="9394240">
                  <a:off x="761766" y="1750155"/>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4" name="Rounded Rectangle 92"/>
                <p:cNvSpPr/>
                <p:nvPr/>
              </p:nvSpPr>
              <p:spPr>
                <a:xfrm rot="11920148">
                  <a:off x="1048821" y="1969074"/>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5" name="Freeform 93"/>
                <p:cNvSpPr/>
                <p:nvPr/>
              </p:nvSpPr>
              <p:spPr>
                <a:xfrm rot="3584975">
                  <a:off x="556145" y="1354609"/>
                  <a:ext cx="333377" cy="626271"/>
                </a:xfrm>
                <a:custGeom>
                  <a:avLst/>
                  <a:gdLst>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626269">
                      <a:moveTo>
                        <a:pt x="245269" y="64294"/>
                      </a:moveTo>
                      <a:lnTo>
                        <a:pt x="166688" y="0"/>
                      </a:lnTo>
                      <a:lnTo>
                        <a:pt x="195263" y="145256"/>
                      </a:lnTo>
                      <a:lnTo>
                        <a:pt x="59531" y="109538"/>
                      </a:lnTo>
                      <a:lnTo>
                        <a:pt x="142875" y="235744"/>
                      </a:lnTo>
                      <a:lnTo>
                        <a:pt x="0" y="266700"/>
                      </a:lnTo>
                      <a:lnTo>
                        <a:pt x="135731" y="328613"/>
                      </a:lnTo>
                      <a:lnTo>
                        <a:pt x="33338" y="433388"/>
                      </a:lnTo>
                      <a:lnTo>
                        <a:pt x="169069" y="414338"/>
                      </a:lnTo>
                      <a:lnTo>
                        <a:pt x="121444" y="564356"/>
                      </a:lnTo>
                      <a:lnTo>
                        <a:pt x="247650" y="483394"/>
                      </a:lnTo>
                      <a:lnTo>
                        <a:pt x="269081" y="626269"/>
                      </a:lnTo>
                      <a:lnTo>
                        <a:pt x="333375" y="511969"/>
                      </a:lnTo>
                      <a:lnTo>
                        <a:pt x="333375" y="440531"/>
                      </a:lnTo>
                      <a:cubicBezTo>
                        <a:pt x="311944" y="439738"/>
                        <a:pt x="280988" y="436562"/>
                        <a:pt x="276225" y="395288"/>
                      </a:cubicBezTo>
                      <a:lnTo>
                        <a:pt x="245269" y="64294"/>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98" name="Group 97"/>
              <p:cNvGrpSpPr/>
              <p:nvPr/>
            </p:nvGrpSpPr>
            <p:grpSpPr>
              <a:xfrm>
                <a:off x="418601" y="4993655"/>
                <a:ext cx="765409" cy="294632"/>
                <a:chOff x="289601" y="4942218"/>
                <a:chExt cx="1401724" cy="539571"/>
              </a:xfrm>
            </p:grpSpPr>
            <p:sp>
              <p:nvSpPr>
                <p:cNvPr id="96" name="Freeform 78"/>
                <p:cNvSpPr>
                  <a:spLocks noEditPoints="1"/>
                </p:cNvSpPr>
                <p:nvPr/>
              </p:nvSpPr>
              <p:spPr bwMode="auto">
                <a:xfrm flipH="1">
                  <a:off x="1006195" y="4942218"/>
                  <a:ext cx="685130" cy="535189"/>
                </a:xfrm>
                <a:custGeom>
                  <a:avLst/>
                  <a:gdLst>
                    <a:gd name="T0" fmla="*/ 2147483647 w 265"/>
                    <a:gd name="T1" fmla="*/ 2147483647 h 207"/>
                    <a:gd name="T2" fmla="*/ 2147483647 w 265"/>
                    <a:gd name="T3" fmla="*/ 2147483647 h 207"/>
                    <a:gd name="T4" fmla="*/ 2147483647 w 265"/>
                    <a:gd name="T5" fmla="*/ 2147483647 h 207"/>
                    <a:gd name="T6" fmla="*/ 2147483647 w 265"/>
                    <a:gd name="T7" fmla="*/ 2147483647 h 207"/>
                    <a:gd name="T8" fmla="*/ 2147483647 w 265"/>
                    <a:gd name="T9" fmla="*/ 2147483647 h 207"/>
                    <a:gd name="T10" fmla="*/ 2147483647 w 265"/>
                    <a:gd name="T11" fmla="*/ 2147483647 h 207"/>
                    <a:gd name="T12" fmla="*/ 2147483647 w 265"/>
                    <a:gd name="T13" fmla="*/ 2147483647 h 207"/>
                    <a:gd name="T14" fmla="*/ 2147483647 w 265"/>
                    <a:gd name="T15" fmla="*/ 2147483647 h 207"/>
                    <a:gd name="T16" fmla="*/ 2147483647 w 265"/>
                    <a:gd name="T17" fmla="*/ 2147483647 h 207"/>
                    <a:gd name="T18" fmla="*/ 2147483647 w 265"/>
                    <a:gd name="T19" fmla="*/ 2147483647 h 207"/>
                    <a:gd name="T20" fmla="*/ 2147483647 w 265"/>
                    <a:gd name="T21" fmla="*/ 2147483647 h 207"/>
                    <a:gd name="T22" fmla="*/ 2147483647 w 265"/>
                    <a:gd name="T23" fmla="*/ 2147483647 h 207"/>
                    <a:gd name="T24" fmla="*/ 2147483647 w 265"/>
                    <a:gd name="T25" fmla="*/ 2147483647 h 207"/>
                    <a:gd name="T26" fmla="*/ 2147483647 w 265"/>
                    <a:gd name="T27" fmla="*/ 2147483647 h 207"/>
                    <a:gd name="T28" fmla="*/ 2147483647 w 265"/>
                    <a:gd name="T29" fmla="*/ 2147483647 h 207"/>
                    <a:gd name="T30" fmla="*/ 2147483647 w 265"/>
                    <a:gd name="T31" fmla="*/ 2147483647 h 207"/>
                    <a:gd name="T32" fmla="*/ 2147483647 w 265"/>
                    <a:gd name="T33" fmla="*/ 2147483647 h 207"/>
                    <a:gd name="T34" fmla="*/ 2147483647 w 265"/>
                    <a:gd name="T35" fmla="*/ 2147483647 h 207"/>
                    <a:gd name="T36" fmla="*/ 2147483647 w 265"/>
                    <a:gd name="T37" fmla="*/ 2147483647 h 207"/>
                    <a:gd name="T38" fmla="*/ 2147483647 w 265"/>
                    <a:gd name="T39" fmla="*/ 2147483647 h 207"/>
                    <a:gd name="T40" fmla="*/ 2147483647 w 265"/>
                    <a:gd name="T41" fmla="*/ 2147483647 h 207"/>
                    <a:gd name="T42" fmla="*/ 2147483647 w 265"/>
                    <a:gd name="T43" fmla="*/ 2147483647 h 207"/>
                    <a:gd name="T44" fmla="*/ 2147483647 w 265"/>
                    <a:gd name="T45" fmla="*/ 2147483647 h 207"/>
                    <a:gd name="T46" fmla="*/ 2147483647 w 265"/>
                    <a:gd name="T47" fmla="*/ 2147483647 h 207"/>
                    <a:gd name="T48" fmla="*/ 2147483647 w 265"/>
                    <a:gd name="T49" fmla="*/ 2147483647 h 207"/>
                    <a:gd name="T50" fmla="*/ 0 w 265"/>
                    <a:gd name="T51" fmla="*/ 2147483647 h 207"/>
                    <a:gd name="T52" fmla="*/ 2147483647 w 265"/>
                    <a:gd name="T53" fmla="*/ 2147483647 h 207"/>
                    <a:gd name="T54" fmla="*/ 2147483647 w 265"/>
                    <a:gd name="T55" fmla="*/ 2147483647 h 207"/>
                    <a:gd name="T56" fmla="*/ 2147483647 w 265"/>
                    <a:gd name="T57" fmla="*/ 2147483647 h 207"/>
                    <a:gd name="T58" fmla="*/ 2147483647 w 265"/>
                    <a:gd name="T59" fmla="*/ 2147483647 h 207"/>
                    <a:gd name="T60" fmla="*/ 2147483647 w 265"/>
                    <a:gd name="T61" fmla="*/ 2147483647 h 207"/>
                    <a:gd name="T62" fmla="*/ 2147483647 w 265"/>
                    <a:gd name="T63" fmla="*/ 2147483647 h 207"/>
                    <a:gd name="T64" fmla="*/ 2147483647 w 265"/>
                    <a:gd name="T65" fmla="*/ 2147483647 h 207"/>
                    <a:gd name="T66" fmla="*/ 2147483647 w 265"/>
                    <a:gd name="T67" fmla="*/ 0 h 207"/>
                    <a:gd name="T68" fmla="*/ 2147483647 w 265"/>
                    <a:gd name="T69" fmla="*/ 2147483647 h 207"/>
                    <a:gd name="T70" fmla="*/ 2147483647 w 265"/>
                    <a:gd name="T71" fmla="*/ 2147483647 h 207"/>
                    <a:gd name="T72" fmla="*/ 2147483647 w 265"/>
                    <a:gd name="T73" fmla="*/ 2147483647 h 207"/>
                    <a:gd name="T74" fmla="*/ 2147483647 w 265"/>
                    <a:gd name="T75" fmla="*/ 2147483647 h 207"/>
                    <a:gd name="T76" fmla="*/ 2147483647 w 265"/>
                    <a:gd name="T77" fmla="*/ 2147483647 h 207"/>
                    <a:gd name="T78" fmla="*/ 2147483647 w 265"/>
                    <a:gd name="T79" fmla="*/ 2147483647 h 207"/>
                    <a:gd name="T80" fmla="*/ 2147483647 w 265"/>
                    <a:gd name="T81" fmla="*/ 2147483647 h 207"/>
                    <a:gd name="T82" fmla="*/ 2147483647 w 265"/>
                    <a:gd name="T83" fmla="*/ 2147483647 h 207"/>
                    <a:gd name="T84" fmla="*/ 2147483647 w 265"/>
                    <a:gd name="T85" fmla="*/ 2147483647 h 207"/>
                    <a:gd name="T86" fmla="*/ 2147483647 w 265"/>
                    <a:gd name="T87" fmla="*/ 2147483647 h 207"/>
                    <a:gd name="T88" fmla="*/ 2147483647 w 265"/>
                    <a:gd name="T89" fmla="*/ 2147483647 h 207"/>
                    <a:gd name="T90" fmla="*/ 2147483647 w 265"/>
                    <a:gd name="T91" fmla="*/ 2147483647 h 207"/>
                    <a:gd name="T92" fmla="*/ 2147483647 w 265"/>
                    <a:gd name="T93" fmla="*/ 2147483647 h 207"/>
                    <a:gd name="T94" fmla="*/ 2147483647 w 265"/>
                    <a:gd name="T95" fmla="*/ 2147483647 h 207"/>
                    <a:gd name="T96" fmla="*/ 2147483647 w 265"/>
                    <a:gd name="T97" fmla="*/ 2147483647 h 207"/>
                    <a:gd name="T98" fmla="*/ 2147483647 w 265"/>
                    <a:gd name="T99" fmla="*/ 2147483647 h 207"/>
                    <a:gd name="T100" fmla="*/ 2147483647 w 265"/>
                    <a:gd name="T101" fmla="*/ 2147483647 h 207"/>
                    <a:gd name="T102" fmla="*/ 2147483647 w 265"/>
                    <a:gd name="T103" fmla="*/ 2147483647 h 207"/>
                    <a:gd name="T104" fmla="*/ 2147483647 w 265"/>
                    <a:gd name="T105" fmla="*/ 2147483647 h 207"/>
                    <a:gd name="T106" fmla="*/ 2147483647 w 265"/>
                    <a:gd name="T107" fmla="*/ 2147483647 h 207"/>
                    <a:gd name="T108" fmla="*/ 2147483647 w 265"/>
                    <a:gd name="T109" fmla="*/ 2147483647 h 207"/>
                    <a:gd name="T110" fmla="*/ 2147483647 w 265"/>
                    <a:gd name="T111" fmla="*/ 2147483647 h 207"/>
                    <a:gd name="T112" fmla="*/ 2147483647 w 265"/>
                    <a:gd name="T113" fmla="*/ 2147483647 h 207"/>
                    <a:gd name="T114" fmla="*/ 2147483647 w 265"/>
                    <a:gd name="T115" fmla="*/ 2147483647 h 207"/>
                    <a:gd name="T116" fmla="*/ 2147483647 w 265"/>
                    <a:gd name="T117" fmla="*/ 2147483647 h 207"/>
                    <a:gd name="T118" fmla="*/ 2147483647 w 265"/>
                    <a:gd name="T119" fmla="*/ 2147483647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
                    <a:gd name="T181" fmla="*/ 0 h 207"/>
                    <a:gd name="T182" fmla="*/ 265 w 265"/>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 h="207">
                      <a:moveTo>
                        <a:pt x="209" y="186"/>
                      </a:moveTo>
                      <a:cubicBezTo>
                        <a:pt x="211" y="195"/>
                        <a:pt x="203" y="202"/>
                        <a:pt x="198" y="203"/>
                      </a:cubicBezTo>
                      <a:cubicBezTo>
                        <a:pt x="194" y="204"/>
                        <a:pt x="190" y="204"/>
                        <a:pt x="187" y="204"/>
                      </a:cubicBezTo>
                      <a:cubicBezTo>
                        <a:pt x="187" y="204"/>
                        <a:pt x="188" y="203"/>
                        <a:pt x="189" y="202"/>
                      </a:cubicBezTo>
                      <a:cubicBezTo>
                        <a:pt x="192" y="198"/>
                        <a:pt x="193" y="192"/>
                        <a:pt x="192" y="187"/>
                      </a:cubicBezTo>
                      <a:cubicBezTo>
                        <a:pt x="189" y="170"/>
                        <a:pt x="186" y="155"/>
                        <a:pt x="185" y="146"/>
                      </a:cubicBezTo>
                      <a:cubicBezTo>
                        <a:pt x="201" y="136"/>
                        <a:pt x="201" y="136"/>
                        <a:pt x="201" y="136"/>
                      </a:cubicBezTo>
                      <a:cubicBezTo>
                        <a:pt x="202" y="142"/>
                        <a:pt x="204" y="162"/>
                        <a:pt x="209" y="186"/>
                      </a:cubicBezTo>
                      <a:close/>
                      <a:moveTo>
                        <a:pt x="51" y="49"/>
                      </a:moveTo>
                      <a:cubicBezTo>
                        <a:pt x="53" y="45"/>
                        <a:pt x="56" y="41"/>
                        <a:pt x="59" y="36"/>
                      </a:cubicBezTo>
                      <a:cubicBezTo>
                        <a:pt x="51" y="36"/>
                        <a:pt x="43" y="36"/>
                        <a:pt x="34" y="36"/>
                      </a:cubicBezTo>
                      <a:cubicBezTo>
                        <a:pt x="25" y="36"/>
                        <a:pt x="19" y="44"/>
                        <a:pt x="19" y="49"/>
                      </a:cubicBezTo>
                      <a:cubicBezTo>
                        <a:pt x="30" y="50"/>
                        <a:pt x="41" y="50"/>
                        <a:pt x="51" y="49"/>
                      </a:cubicBezTo>
                      <a:close/>
                      <a:moveTo>
                        <a:pt x="260" y="191"/>
                      </a:moveTo>
                      <a:cubicBezTo>
                        <a:pt x="254" y="198"/>
                        <a:pt x="233" y="205"/>
                        <a:pt x="223" y="176"/>
                      </a:cubicBezTo>
                      <a:cubicBezTo>
                        <a:pt x="220" y="168"/>
                        <a:pt x="212" y="141"/>
                        <a:pt x="207" y="124"/>
                      </a:cubicBezTo>
                      <a:cubicBezTo>
                        <a:pt x="178" y="143"/>
                        <a:pt x="178" y="143"/>
                        <a:pt x="178" y="143"/>
                      </a:cubicBezTo>
                      <a:cubicBezTo>
                        <a:pt x="180" y="152"/>
                        <a:pt x="182" y="169"/>
                        <a:pt x="186" y="188"/>
                      </a:cubicBezTo>
                      <a:cubicBezTo>
                        <a:pt x="188" y="197"/>
                        <a:pt x="180" y="204"/>
                        <a:pt x="175" y="205"/>
                      </a:cubicBezTo>
                      <a:cubicBezTo>
                        <a:pt x="161" y="207"/>
                        <a:pt x="151" y="207"/>
                        <a:pt x="151" y="207"/>
                      </a:cubicBezTo>
                      <a:cubicBezTo>
                        <a:pt x="146" y="206"/>
                        <a:pt x="140" y="202"/>
                        <a:pt x="139" y="197"/>
                      </a:cubicBezTo>
                      <a:cubicBezTo>
                        <a:pt x="125" y="149"/>
                        <a:pt x="125" y="149"/>
                        <a:pt x="125" y="149"/>
                      </a:cubicBezTo>
                      <a:cubicBezTo>
                        <a:pt x="95" y="143"/>
                        <a:pt x="73" y="123"/>
                        <a:pt x="65" y="110"/>
                      </a:cubicBezTo>
                      <a:cubicBezTo>
                        <a:pt x="13" y="103"/>
                        <a:pt x="13" y="103"/>
                        <a:pt x="13" y="103"/>
                      </a:cubicBezTo>
                      <a:cubicBezTo>
                        <a:pt x="7" y="103"/>
                        <a:pt x="2" y="98"/>
                        <a:pt x="1" y="93"/>
                      </a:cubicBezTo>
                      <a:cubicBezTo>
                        <a:pt x="1" y="93"/>
                        <a:pt x="1" y="84"/>
                        <a:pt x="0" y="69"/>
                      </a:cubicBezTo>
                      <a:cubicBezTo>
                        <a:pt x="0" y="64"/>
                        <a:pt x="6" y="55"/>
                        <a:pt x="15" y="55"/>
                      </a:cubicBezTo>
                      <a:cubicBezTo>
                        <a:pt x="31" y="56"/>
                        <a:pt x="46" y="56"/>
                        <a:pt x="55" y="55"/>
                      </a:cubicBezTo>
                      <a:cubicBezTo>
                        <a:pt x="60" y="45"/>
                        <a:pt x="67" y="33"/>
                        <a:pt x="79" y="21"/>
                      </a:cubicBezTo>
                      <a:cubicBezTo>
                        <a:pt x="79" y="21"/>
                        <a:pt x="79" y="21"/>
                        <a:pt x="79" y="21"/>
                      </a:cubicBezTo>
                      <a:cubicBezTo>
                        <a:pt x="73" y="16"/>
                        <a:pt x="65" y="11"/>
                        <a:pt x="52" y="10"/>
                      </a:cubicBezTo>
                      <a:cubicBezTo>
                        <a:pt x="51" y="13"/>
                        <a:pt x="47" y="15"/>
                        <a:pt x="40" y="15"/>
                      </a:cubicBezTo>
                      <a:cubicBezTo>
                        <a:pt x="31" y="15"/>
                        <a:pt x="21" y="8"/>
                        <a:pt x="21" y="8"/>
                      </a:cubicBezTo>
                      <a:cubicBezTo>
                        <a:pt x="21" y="8"/>
                        <a:pt x="31" y="0"/>
                        <a:pt x="40" y="0"/>
                      </a:cubicBezTo>
                      <a:cubicBezTo>
                        <a:pt x="46" y="0"/>
                        <a:pt x="50" y="2"/>
                        <a:pt x="52" y="5"/>
                      </a:cubicBezTo>
                      <a:cubicBezTo>
                        <a:pt x="67" y="6"/>
                        <a:pt x="77" y="11"/>
                        <a:pt x="85" y="16"/>
                      </a:cubicBezTo>
                      <a:cubicBezTo>
                        <a:pt x="99" y="8"/>
                        <a:pt x="119" y="10"/>
                        <a:pt x="143" y="20"/>
                      </a:cubicBezTo>
                      <a:cubicBezTo>
                        <a:pt x="135" y="27"/>
                        <a:pt x="128" y="38"/>
                        <a:pt x="125" y="45"/>
                      </a:cubicBezTo>
                      <a:cubicBezTo>
                        <a:pt x="125" y="47"/>
                        <a:pt x="124" y="49"/>
                        <a:pt x="124" y="51"/>
                      </a:cubicBezTo>
                      <a:cubicBezTo>
                        <a:pt x="124" y="60"/>
                        <a:pt x="131" y="74"/>
                        <a:pt x="144" y="91"/>
                      </a:cubicBezTo>
                      <a:cubicBezTo>
                        <a:pt x="145" y="92"/>
                        <a:pt x="146" y="92"/>
                        <a:pt x="148" y="92"/>
                      </a:cubicBezTo>
                      <a:cubicBezTo>
                        <a:pt x="149" y="92"/>
                        <a:pt x="150" y="92"/>
                        <a:pt x="151" y="91"/>
                      </a:cubicBezTo>
                      <a:cubicBezTo>
                        <a:pt x="153" y="90"/>
                        <a:pt x="153" y="87"/>
                        <a:pt x="151" y="85"/>
                      </a:cubicBezTo>
                      <a:cubicBezTo>
                        <a:pt x="140" y="70"/>
                        <a:pt x="133" y="58"/>
                        <a:pt x="133" y="51"/>
                      </a:cubicBezTo>
                      <a:cubicBezTo>
                        <a:pt x="133" y="50"/>
                        <a:pt x="133" y="49"/>
                        <a:pt x="134" y="48"/>
                      </a:cubicBezTo>
                      <a:cubicBezTo>
                        <a:pt x="137" y="40"/>
                        <a:pt x="146" y="27"/>
                        <a:pt x="155" y="21"/>
                      </a:cubicBezTo>
                      <a:cubicBezTo>
                        <a:pt x="157" y="20"/>
                        <a:pt x="159" y="19"/>
                        <a:pt x="160" y="19"/>
                      </a:cubicBezTo>
                      <a:cubicBezTo>
                        <a:pt x="167" y="16"/>
                        <a:pt x="181" y="18"/>
                        <a:pt x="198" y="25"/>
                      </a:cubicBezTo>
                      <a:cubicBezTo>
                        <a:pt x="202" y="24"/>
                        <a:pt x="224" y="20"/>
                        <a:pt x="233" y="40"/>
                      </a:cubicBezTo>
                      <a:cubicBezTo>
                        <a:pt x="238" y="51"/>
                        <a:pt x="255" y="92"/>
                        <a:pt x="253" y="108"/>
                      </a:cubicBezTo>
                      <a:cubicBezTo>
                        <a:pt x="251" y="123"/>
                        <a:pt x="245" y="149"/>
                        <a:pt x="244" y="156"/>
                      </a:cubicBezTo>
                      <a:cubicBezTo>
                        <a:pt x="241" y="171"/>
                        <a:pt x="240" y="181"/>
                        <a:pt x="244" y="184"/>
                      </a:cubicBezTo>
                      <a:cubicBezTo>
                        <a:pt x="251" y="189"/>
                        <a:pt x="255" y="182"/>
                        <a:pt x="253" y="173"/>
                      </a:cubicBezTo>
                      <a:cubicBezTo>
                        <a:pt x="264" y="173"/>
                        <a:pt x="264" y="173"/>
                        <a:pt x="264" y="173"/>
                      </a:cubicBezTo>
                      <a:cubicBezTo>
                        <a:pt x="265" y="180"/>
                        <a:pt x="264" y="186"/>
                        <a:pt x="260" y="191"/>
                      </a:cubicBezTo>
                      <a:close/>
                      <a:moveTo>
                        <a:pt x="233" y="102"/>
                      </a:moveTo>
                      <a:cubicBezTo>
                        <a:pt x="233" y="100"/>
                        <a:pt x="231" y="99"/>
                        <a:pt x="229" y="99"/>
                      </a:cubicBezTo>
                      <a:cubicBezTo>
                        <a:pt x="227" y="99"/>
                        <a:pt x="226" y="101"/>
                        <a:pt x="226" y="102"/>
                      </a:cubicBezTo>
                      <a:cubicBezTo>
                        <a:pt x="226" y="104"/>
                        <a:pt x="228" y="106"/>
                        <a:pt x="230" y="106"/>
                      </a:cubicBezTo>
                      <a:cubicBezTo>
                        <a:pt x="231" y="106"/>
                        <a:pt x="233" y="104"/>
                        <a:pt x="233" y="102"/>
                      </a:cubicBezTo>
                      <a:close/>
                    </a:path>
                  </a:pathLst>
                </a:custGeom>
                <a:solidFill>
                  <a:schemeClr val="accent1"/>
                </a:solidFill>
                <a:ln>
                  <a:noFill/>
                </a:ln>
                <a:extLst/>
              </p:spPr>
              <p:txBody>
                <a:bodyPr/>
                <a:lstStyle/>
                <a:p>
                  <a:endParaRPr lang="en-US" sz="1350" dirty="0"/>
                </a:p>
              </p:txBody>
            </p:sp>
            <p:sp>
              <p:nvSpPr>
                <p:cNvPr id="97" name="Freeform 94"/>
                <p:cNvSpPr>
                  <a:spLocks noEditPoints="1"/>
                </p:cNvSpPr>
                <p:nvPr/>
              </p:nvSpPr>
              <p:spPr bwMode="auto">
                <a:xfrm>
                  <a:off x="289601" y="4959735"/>
                  <a:ext cx="724528" cy="522054"/>
                </a:xfrm>
                <a:custGeom>
                  <a:avLst/>
                  <a:gdLst>
                    <a:gd name="T0" fmla="*/ 2147483647 w 280"/>
                    <a:gd name="T1" fmla="*/ 2147483647 h 202"/>
                    <a:gd name="T2" fmla="*/ 2147483647 w 280"/>
                    <a:gd name="T3" fmla="*/ 2147483647 h 202"/>
                    <a:gd name="T4" fmla="*/ 2147483647 w 280"/>
                    <a:gd name="T5" fmla="*/ 2147483647 h 202"/>
                    <a:gd name="T6" fmla="*/ 2147483647 w 280"/>
                    <a:gd name="T7" fmla="*/ 2147483647 h 202"/>
                    <a:gd name="T8" fmla="*/ 2147483647 w 280"/>
                    <a:gd name="T9" fmla="*/ 2147483647 h 202"/>
                    <a:gd name="T10" fmla="*/ 2147483647 w 280"/>
                    <a:gd name="T11" fmla="*/ 2147483647 h 202"/>
                    <a:gd name="T12" fmla="*/ 2147483647 w 280"/>
                    <a:gd name="T13" fmla="*/ 2147483647 h 202"/>
                    <a:gd name="T14" fmla="*/ 2147483647 w 280"/>
                    <a:gd name="T15" fmla="*/ 2147483647 h 202"/>
                    <a:gd name="T16" fmla="*/ 2147483647 w 280"/>
                    <a:gd name="T17" fmla="*/ 2147483647 h 202"/>
                    <a:gd name="T18" fmla="*/ 2147483647 w 280"/>
                    <a:gd name="T19" fmla="*/ 2147483647 h 202"/>
                    <a:gd name="T20" fmla="*/ 2147483647 w 280"/>
                    <a:gd name="T21" fmla="*/ 2147483647 h 202"/>
                    <a:gd name="T22" fmla="*/ 2147483647 w 280"/>
                    <a:gd name="T23" fmla="*/ 2147483647 h 202"/>
                    <a:gd name="T24" fmla="*/ 2147483647 w 280"/>
                    <a:gd name="T25" fmla="*/ 2147483647 h 202"/>
                    <a:gd name="T26" fmla="*/ 2147483647 w 280"/>
                    <a:gd name="T27" fmla="*/ 2147483647 h 202"/>
                    <a:gd name="T28" fmla="*/ 2147483647 w 280"/>
                    <a:gd name="T29" fmla="*/ 2147483647 h 202"/>
                    <a:gd name="T30" fmla="*/ 2147483647 w 280"/>
                    <a:gd name="T31" fmla="*/ 2147483647 h 202"/>
                    <a:gd name="T32" fmla="*/ 2147483647 w 280"/>
                    <a:gd name="T33" fmla="*/ 2147483647 h 202"/>
                    <a:gd name="T34" fmla="*/ 2147483647 w 280"/>
                    <a:gd name="T35" fmla="*/ 2147483647 h 202"/>
                    <a:gd name="T36" fmla="*/ 2147483647 w 280"/>
                    <a:gd name="T37" fmla="*/ 2147483647 h 202"/>
                    <a:gd name="T38" fmla="*/ 2147483647 w 280"/>
                    <a:gd name="T39" fmla="*/ 2147483647 h 202"/>
                    <a:gd name="T40" fmla="*/ 2147483647 w 280"/>
                    <a:gd name="T41" fmla="*/ 2147483647 h 202"/>
                    <a:gd name="T42" fmla="*/ 2147483647 w 280"/>
                    <a:gd name="T43" fmla="*/ 2147483647 h 202"/>
                    <a:gd name="T44" fmla="*/ 2147483647 w 280"/>
                    <a:gd name="T45" fmla="*/ 2147483647 h 202"/>
                    <a:gd name="T46" fmla="*/ 2147483647 w 280"/>
                    <a:gd name="T47" fmla="*/ 2147483647 h 202"/>
                    <a:gd name="T48" fmla="*/ 2147483647 w 280"/>
                    <a:gd name="T49" fmla="*/ 2147483647 h 202"/>
                    <a:gd name="T50" fmla="*/ 2147483647 w 280"/>
                    <a:gd name="T51" fmla="*/ 2147483647 h 202"/>
                    <a:gd name="T52" fmla="*/ 2147483647 w 280"/>
                    <a:gd name="T53" fmla="*/ 2147483647 h 202"/>
                    <a:gd name="T54" fmla="*/ 2147483647 w 280"/>
                    <a:gd name="T55" fmla="*/ 2147483647 h 202"/>
                    <a:gd name="T56" fmla="*/ 2147483647 w 280"/>
                    <a:gd name="T57" fmla="*/ 2147483647 h 202"/>
                    <a:gd name="T58" fmla="*/ 2147483647 w 280"/>
                    <a:gd name="T59" fmla="*/ 2147483647 h 202"/>
                    <a:gd name="T60" fmla="*/ 2147483647 w 280"/>
                    <a:gd name="T61" fmla="*/ 2147483647 h 202"/>
                    <a:gd name="T62" fmla="*/ 2147483647 w 280"/>
                    <a:gd name="T63" fmla="*/ 2147483647 h 202"/>
                    <a:gd name="T64" fmla="*/ 2147483647 w 280"/>
                    <a:gd name="T65" fmla="*/ 2147483647 h 202"/>
                    <a:gd name="T66" fmla="*/ 2147483647 w 280"/>
                    <a:gd name="T67" fmla="*/ 2147483647 h 202"/>
                    <a:gd name="T68" fmla="*/ 2147483647 w 280"/>
                    <a:gd name="T69" fmla="*/ 2147483647 h 202"/>
                    <a:gd name="T70" fmla="*/ 2147483647 w 280"/>
                    <a:gd name="T71" fmla="*/ 2147483647 h 202"/>
                    <a:gd name="T72" fmla="*/ 2147483647 w 280"/>
                    <a:gd name="T73" fmla="*/ 2147483647 h 202"/>
                    <a:gd name="T74" fmla="*/ 2147483647 w 280"/>
                    <a:gd name="T75" fmla="*/ 0 h 202"/>
                    <a:gd name="T76" fmla="*/ 2147483647 w 280"/>
                    <a:gd name="T77" fmla="*/ 2147483647 h 202"/>
                    <a:gd name="T78" fmla="*/ 2147483647 w 280"/>
                    <a:gd name="T79" fmla="*/ 2147483647 h 202"/>
                    <a:gd name="T80" fmla="*/ 2147483647 w 280"/>
                    <a:gd name="T81" fmla="*/ 2147483647 h 202"/>
                    <a:gd name="T82" fmla="*/ 2147483647 w 280"/>
                    <a:gd name="T83" fmla="*/ 2147483647 h 202"/>
                    <a:gd name="T84" fmla="*/ 2147483647 w 280"/>
                    <a:gd name="T85" fmla="*/ 2147483647 h 202"/>
                    <a:gd name="T86" fmla="*/ 2147483647 w 280"/>
                    <a:gd name="T87" fmla="*/ 2147483647 h 202"/>
                    <a:gd name="T88" fmla="*/ 2147483647 w 280"/>
                    <a:gd name="T89" fmla="*/ 2147483647 h 202"/>
                    <a:gd name="T90" fmla="*/ 2147483647 w 280"/>
                    <a:gd name="T91" fmla="*/ 2147483647 h 202"/>
                    <a:gd name="T92" fmla="*/ 2147483647 w 280"/>
                    <a:gd name="T93" fmla="*/ 2147483647 h 202"/>
                    <a:gd name="T94" fmla="*/ 2147483647 w 280"/>
                    <a:gd name="T95" fmla="*/ 2147483647 h 202"/>
                    <a:gd name="T96" fmla="*/ 2147483647 w 280"/>
                    <a:gd name="T97" fmla="*/ 2147483647 h 202"/>
                    <a:gd name="T98" fmla="*/ 2147483647 w 280"/>
                    <a:gd name="T99" fmla="*/ 2147483647 h 202"/>
                    <a:gd name="T100" fmla="*/ 2147483647 w 280"/>
                    <a:gd name="T101" fmla="*/ 2147483647 h 202"/>
                    <a:gd name="T102" fmla="*/ 2147483647 w 280"/>
                    <a:gd name="T103" fmla="*/ 2147483647 h 202"/>
                    <a:gd name="T104" fmla="*/ 2147483647 w 280"/>
                    <a:gd name="T105" fmla="*/ 2147483647 h 202"/>
                    <a:gd name="T106" fmla="*/ 2147483647 w 280"/>
                    <a:gd name="T107" fmla="*/ 2147483647 h 202"/>
                    <a:gd name="T108" fmla="*/ 2147483647 w 280"/>
                    <a:gd name="T109" fmla="*/ 2147483647 h 202"/>
                    <a:gd name="T110" fmla="*/ 2147483647 w 280"/>
                    <a:gd name="T111" fmla="*/ 2147483647 h 202"/>
                    <a:gd name="T112" fmla="*/ 2147483647 w 280"/>
                    <a:gd name="T113" fmla="*/ 2147483647 h 202"/>
                    <a:gd name="T114" fmla="*/ 2147483647 w 280"/>
                    <a:gd name="T115" fmla="*/ 2147483647 h 202"/>
                    <a:gd name="T116" fmla="*/ 2147483647 w 280"/>
                    <a:gd name="T117" fmla="*/ 2147483647 h 202"/>
                    <a:gd name="T118" fmla="*/ 2147483647 w 280"/>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0"/>
                    <a:gd name="T181" fmla="*/ 0 h 202"/>
                    <a:gd name="T182" fmla="*/ 280 w 28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0" h="202">
                      <a:moveTo>
                        <a:pt x="68" y="69"/>
                      </a:moveTo>
                      <a:cubicBezTo>
                        <a:pt x="44" y="82"/>
                        <a:pt x="44" y="82"/>
                        <a:pt x="44" y="82"/>
                      </a:cubicBezTo>
                      <a:cubicBezTo>
                        <a:pt x="42" y="83"/>
                        <a:pt x="41" y="83"/>
                        <a:pt x="39" y="83"/>
                      </a:cubicBezTo>
                      <a:cubicBezTo>
                        <a:pt x="36" y="83"/>
                        <a:pt x="33" y="82"/>
                        <a:pt x="31" y="79"/>
                      </a:cubicBezTo>
                      <a:cubicBezTo>
                        <a:pt x="29" y="74"/>
                        <a:pt x="30" y="69"/>
                        <a:pt x="35" y="66"/>
                      </a:cubicBezTo>
                      <a:cubicBezTo>
                        <a:pt x="51" y="57"/>
                        <a:pt x="51" y="57"/>
                        <a:pt x="51" y="57"/>
                      </a:cubicBezTo>
                      <a:lnTo>
                        <a:pt x="68" y="69"/>
                      </a:lnTo>
                      <a:close/>
                      <a:moveTo>
                        <a:pt x="271" y="113"/>
                      </a:moveTo>
                      <a:cubicBezTo>
                        <a:pt x="261" y="118"/>
                        <a:pt x="252" y="111"/>
                        <a:pt x="248" y="105"/>
                      </a:cubicBezTo>
                      <a:cubicBezTo>
                        <a:pt x="245" y="100"/>
                        <a:pt x="239" y="95"/>
                        <a:pt x="232" y="88"/>
                      </a:cubicBezTo>
                      <a:cubicBezTo>
                        <a:pt x="225" y="97"/>
                        <a:pt x="214" y="108"/>
                        <a:pt x="203" y="121"/>
                      </a:cubicBezTo>
                      <a:cubicBezTo>
                        <a:pt x="214" y="191"/>
                        <a:pt x="214" y="191"/>
                        <a:pt x="214" y="191"/>
                      </a:cubicBezTo>
                      <a:cubicBezTo>
                        <a:pt x="214" y="196"/>
                        <a:pt x="211" y="201"/>
                        <a:pt x="206" y="202"/>
                      </a:cubicBezTo>
                      <a:cubicBezTo>
                        <a:pt x="205" y="202"/>
                        <a:pt x="205" y="202"/>
                        <a:pt x="204" y="202"/>
                      </a:cubicBezTo>
                      <a:cubicBezTo>
                        <a:pt x="200" y="202"/>
                        <a:pt x="196" y="199"/>
                        <a:pt x="195" y="194"/>
                      </a:cubicBezTo>
                      <a:cubicBezTo>
                        <a:pt x="185" y="130"/>
                        <a:pt x="185" y="130"/>
                        <a:pt x="185" y="130"/>
                      </a:cubicBezTo>
                      <a:cubicBezTo>
                        <a:pt x="184" y="130"/>
                        <a:pt x="183" y="130"/>
                        <a:pt x="182" y="131"/>
                      </a:cubicBezTo>
                      <a:cubicBezTo>
                        <a:pt x="179" y="131"/>
                        <a:pt x="176" y="131"/>
                        <a:pt x="173" y="131"/>
                      </a:cubicBezTo>
                      <a:cubicBezTo>
                        <a:pt x="182" y="191"/>
                        <a:pt x="182" y="191"/>
                        <a:pt x="182" y="191"/>
                      </a:cubicBezTo>
                      <a:cubicBezTo>
                        <a:pt x="183" y="196"/>
                        <a:pt x="179" y="201"/>
                        <a:pt x="174" y="202"/>
                      </a:cubicBezTo>
                      <a:cubicBezTo>
                        <a:pt x="174" y="202"/>
                        <a:pt x="173" y="202"/>
                        <a:pt x="173" y="202"/>
                      </a:cubicBezTo>
                      <a:cubicBezTo>
                        <a:pt x="168" y="202"/>
                        <a:pt x="164" y="199"/>
                        <a:pt x="164" y="194"/>
                      </a:cubicBezTo>
                      <a:cubicBezTo>
                        <a:pt x="153" y="124"/>
                        <a:pt x="153" y="124"/>
                        <a:pt x="153" y="124"/>
                      </a:cubicBezTo>
                      <a:cubicBezTo>
                        <a:pt x="135" y="113"/>
                        <a:pt x="118" y="92"/>
                        <a:pt x="100" y="67"/>
                      </a:cubicBezTo>
                      <a:cubicBezTo>
                        <a:pt x="75" y="65"/>
                        <a:pt x="75" y="65"/>
                        <a:pt x="75" y="65"/>
                      </a:cubicBezTo>
                      <a:cubicBezTo>
                        <a:pt x="49" y="48"/>
                        <a:pt x="49" y="48"/>
                        <a:pt x="49" y="48"/>
                      </a:cubicBezTo>
                      <a:cubicBezTo>
                        <a:pt x="15" y="66"/>
                        <a:pt x="15" y="66"/>
                        <a:pt x="15" y="66"/>
                      </a:cubicBezTo>
                      <a:cubicBezTo>
                        <a:pt x="14" y="67"/>
                        <a:pt x="12" y="68"/>
                        <a:pt x="11" y="68"/>
                      </a:cubicBezTo>
                      <a:cubicBezTo>
                        <a:pt x="7" y="68"/>
                        <a:pt x="4" y="66"/>
                        <a:pt x="3" y="63"/>
                      </a:cubicBezTo>
                      <a:cubicBezTo>
                        <a:pt x="0" y="58"/>
                        <a:pt x="2" y="53"/>
                        <a:pt x="6" y="50"/>
                      </a:cubicBezTo>
                      <a:cubicBezTo>
                        <a:pt x="50" y="26"/>
                        <a:pt x="50" y="26"/>
                        <a:pt x="50" y="26"/>
                      </a:cubicBezTo>
                      <a:cubicBezTo>
                        <a:pt x="67" y="38"/>
                        <a:pt x="67" y="38"/>
                        <a:pt x="67" y="38"/>
                      </a:cubicBezTo>
                      <a:cubicBezTo>
                        <a:pt x="78" y="34"/>
                        <a:pt x="78" y="34"/>
                        <a:pt x="78" y="34"/>
                      </a:cubicBezTo>
                      <a:cubicBezTo>
                        <a:pt x="81" y="24"/>
                        <a:pt x="86" y="17"/>
                        <a:pt x="92" y="13"/>
                      </a:cubicBezTo>
                      <a:cubicBezTo>
                        <a:pt x="87" y="12"/>
                        <a:pt x="82" y="11"/>
                        <a:pt x="77" y="10"/>
                      </a:cubicBezTo>
                      <a:cubicBezTo>
                        <a:pt x="76" y="13"/>
                        <a:pt x="72" y="15"/>
                        <a:pt x="65" y="15"/>
                      </a:cubicBezTo>
                      <a:cubicBezTo>
                        <a:pt x="56" y="15"/>
                        <a:pt x="46" y="8"/>
                        <a:pt x="46" y="8"/>
                      </a:cubicBezTo>
                      <a:cubicBezTo>
                        <a:pt x="46" y="8"/>
                        <a:pt x="56" y="0"/>
                        <a:pt x="65" y="0"/>
                      </a:cubicBezTo>
                      <a:cubicBezTo>
                        <a:pt x="72" y="0"/>
                        <a:pt x="76" y="2"/>
                        <a:pt x="77" y="5"/>
                      </a:cubicBezTo>
                      <a:cubicBezTo>
                        <a:pt x="84" y="5"/>
                        <a:pt x="93" y="6"/>
                        <a:pt x="100" y="8"/>
                      </a:cubicBezTo>
                      <a:cubicBezTo>
                        <a:pt x="110" y="4"/>
                        <a:pt x="120" y="6"/>
                        <a:pt x="126" y="10"/>
                      </a:cubicBezTo>
                      <a:cubicBezTo>
                        <a:pt x="139" y="18"/>
                        <a:pt x="151" y="30"/>
                        <a:pt x="161" y="38"/>
                      </a:cubicBezTo>
                      <a:cubicBezTo>
                        <a:pt x="174" y="50"/>
                        <a:pt x="184" y="56"/>
                        <a:pt x="192" y="59"/>
                      </a:cubicBezTo>
                      <a:cubicBezTo>
                        <a:pt x="206" y="52"/>
                        <a:pt x="219" y="44"/>
                        <a:pt x="230" y="39"/>
                      </a:cubicBezTo>
                      <a:cubicBezTo>
                        <a:pt x="232" y="38"/>
                        <a:pt x="232" y="38"/>
                        <a:pt x="232" y="38"/>
                      </a:cubicBezTo>
                      <a:cubicBezTo>
                        <a:pt x="227" y="33"/>
                        <a:pt x="219" y="23"/>
                        <a:pt x="220" y="8"/>
                      </a:cubicBezTo>
                      <a:cubicBezTo>
                        <a:pt x="220" y="3"/>
                        <a:pt x="221" y="4"/>
                        <a:pt x="224" y="8"/>
                      </a:cubicBezTo>
                      <a:cubicBezTo>
                        <a:pt x="228" y="13"/>
                        <a:pt x="237" y="16"/>
                        <a:pt x="241" y="35"/>
                      </a:cubicBezTo>
                      <a:cubicBezTo>
                        <a:pt x="243" y="34"/>
                        <a:pt x="245" y="34"/>
                        <a:pt x="246" y="35"/>
                      </a:cubicBezTo>
                      <a:cubicBezTo>
                        <a:pt x="250" y="27"/>
                        <a:pt x="255" y="18"/>
                        <a:pt x="258" y="9"/>
                      </a:cubicBezTo>
                      <a:cubicBezTo>
                        <a:pt x="261" y="2"/>
                        <a:pt x="262" y="4"/>
                        <a:pt x="262" y="10"/>
                      </a:cubicBezTo>
                      <a:cubicBezTo>
                        <a:pt x="264" y="25"/>
                        <a:pt x="258" y="33"/>
                        <a:pt x="253" y="38"/>
                      </a:cubicBezTo>
                      <a:cubicBezTo>
                        <a:pt x="255" y="40"/>
                        <a:pt x="257" y="43"/>
                        <a:pt x="259" y="45"/>
                      </a:cubicBezTo>
                      <a:cubicBezTo>
                        <a:pt x="269" y="56"/>
                        <a:pt x="270" y="80"/>
                        <a:pt x="275" y="89"/>
                      </a:cubicBezTo>
                      <a:cubicBezTo>
                        <a:pt x="278" y="96"/>
                        <a:pt x="280" y="107"/>
                        <a:pt x="271" y="113"/>
                      </a:cubicBezTo>
                      <a:close/>
                      <a:moveTo>
                        <a:pt x="261" y="71"/>
                      </a:moveTo>
                      <a:cubicBezTo>
                        <a:pt x="261" y="70"/>
                        <a:pt x="259" y="68"/>
                        <a:pt x="258" y="69"/>
                      </a:cubicBezTo>
                      <a:cubicBezTo>
                        <a:pt x="257" y="69"/>
                        <a:pt x="256" y="70"/>
                        <a:pt x="256" y="71"/>
                      </a:cubicBezTo>
                      <a:cubicBezTo>
                        <a:pt x="256" y="73"/>
                        <a:pt x="257" y="74"/>
                        <a:pt x="258" y="74"/>
                      </a:cubicBezTo>
                      <a:cubicBezTo>
                        <a:pt x="260" y="73"/>
                        <a:pt x="261" y="72"/>
                        <a:pt x="261" y="71"/>
                      </a:cubicBezTo>
                      <a:close/>
                    </a:path>
                  </a:pathLst>
                </a:custGeom>
                <a:solidFill>
                  <a:schemeClr val="accent1"/>
                </a:solidFill>
                <a:ln>
                  <a:noFill/>
                </a:ln>
                <a:extLst/>
              </p:spPr>
              <p:txBody>
                <a:bodyPr/>
                <a:lstStyle/>
                <a:p>
                  <a:endParaRPr lang="en-US" sz="1350" dirty="0"/>
                </a:p>
              </p:txBody>
            </p:sp>
          </p:grpSp>
          <p:grpSp>
            <p:nvGrpSpPr>
              <p:cNvPr id="114" name="Group 113"/>
              <p:cNvGrpSpPr/>
              <p:nvPr/>
            </p:nvGrpSpPr>
            <p:grpSpPr>
              <a:xfrm>
                <a:off x="437735" y="5471774"/>
                <a:ext cx="713849" cy="392664"/>
                <a:chOff x="389449" y="5480911"/>
                <a:chExt cx="827998" cy="392664"/>
              </a:xfrm>
            </p:grpSpPr>
            <p:grpSp>
              <p:nvGrpSpPr>
                <p:cNvPr id="103" name="Group 102"/>
                <p:cNvGrpSpPr/>
                <p:nvPr/>
              </p:nvGrpSpPr>
              <p:grpSpPr>
                <a:xfrm>
                  <a:off x="389449" y="5765665"/>
                  <a:ext cx="827998" cy="107910"/>
                  <a:chOff x="486022" y="5810250"/>
                  <a:chExt cx="827998" cy="107910"/>
                </a:xfrm>
              </p:grpSpPr>
              <p:sp>
                <p:nvSpPr>
                  <p:cNvPr id="99" name="Trapezoid 98"/>
                  <p:cNvSpPr/>
                  <p:nvPr/>
                </p:nvSpPr>
                <p:spPr>
                  <a:xfrm>
                    <a:off x="486022"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0" name="Trapezoid 99"/>
                  <p:cNvSpPr/>
                  <p:nvPr/>
                </p:nvSpPr>
                <p:spPr>
                  <a:xfrm>
                    <a:off x="698203"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1" name="Trapezoid 100"/>
                  <p:cNvSpPr/>
                  <p:nvPr/>
                </p:nvSpPr>
                <p:spPr>
                  <a:xfrm>
                    <a:off x="910384"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2" name="Trapezoid 101"/>
                  <p:cNvSpPr/>
                  <p:nvPr/>
                </p:nvSpPr>
                <p:spPr>
                  <a:xfrm>
                    <a:off x="1122565"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104" name="Group 103"/>
                <p:cNvGrpSpPr/>
                <p:nvPr/>
              </p:nvGrpSpPr>
              <p:grpSpPr>
                <a:xfrm>
                  <a:off x="495540" y="5623288"/>
                  <a:ext cx="615817" cy="107910"/>
                  <a:chOff x="486022" y="5810250"/>
                  <a:chExt cx="615817" cy="107910"/>
                </a:xfrm>
              </p:grpSpPr>
              <p:sp>
                <p:nvSpPr>
                  <p:cNvPr id="105" name="Trapezoid 104"/>
                  <p:cNvSpPr/>
                  <p:nvPr/>
                </p:nvSpPr>
                <p:spPr>
                  <a:xfrm>
                    <a:off x="486022"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6" name="Trapezoid 105"/>
                  <p:cNvSpPr/>
                  <p:nvPr/>
                </p:nvSpPr>
                <p:spPr>
                  <a:xfrm>
                    <a:off x="698203" y="5810250"/>
                    <a:ext cx="191455" cy="107910"/>
                  </a:xfrm>
                  <a:prstGeom prst="trapezoi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7" name="Trapezoid 106"/>
                  <p:cNvSpPr/>
                  <p:nvPr/>
                </p:nvSpPr>
                <p:spPr>
                  <a:xfrm>
                    <a:off x="910384"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109" name="Group 108"/>
                <p:cNvGrpSpPr/>
                <p:nvPr/>
              </p:nvGrpSpPr>
              <p:grpSpPr>
                <a:xfrm>
                  <a:off x="601630" y="5480911"/>
                  <a:ext cx="403636" cy="107910"/>
                  <a:chOff x="698203" y="5810250"/>
                  <a:chExt cx="403636" cy="107910"/>
                </a:xfrm>
                <a:solidFill>
                  <a:schemeClr val="accent1">
                    <a:lumMod val="40000"/>
                    <a:lumOff val="60000"/>
                  </a:schemeClr>
                </a:solidFill>
              </p:grpSpPr>
              <p:sp>
                <p:nvSpPr>
                  <p:cNvPr id="111" name="Trapezoid 110"/>
                  <p:cNvSpPr/>
                  <p:nvPr/>
                </p:nvSpPr>
                <p:spPr>
                  <a:xfrm>
                    <a:off x="698203" y="5810250"/>
                    <a:ext cx="191455" cy="10791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12" name="Trapezoid 111"/>
                  <p:cNvSpPr/>
                  <p:nvPr/>
                </p:nvSpPr>
                <p:spPr>
                  <a:xfrm>
                    <a:off x="910384" y="5810250"/>
                    <a:ext cx="191455" cy="10791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cxnSp>
            <p:nvCxnSpPr>
              <p:cNvPr id="66" name="Straight Connector 65"/>
              <p:cNvCxnSpPr/>
              <p:nvPr/>
            </p:nvCxnSpPr>
            <p:spPr bwMode="gray">
              <a:xfrm>
                <a:off x="1240309" y="2268124"/>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grpSp>
        <p:sp>
          <p:nvSpPr>
            <p:cNvPr id="16" name="Text Placeholder 4"/>
            <p:cNvSpPr txBox="1">
              <a:spLocks/>
            </p:cNvSpPr>
            <p:nvPr/>
          </p:nvSpPr>
          <p:spPr bwMode="gray">
            <a:xfrm>
              <a:off x="1396603" y="1021877"/>
              <a:ext cx="2049764" cy="54864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Top Issues </a:t>
              </a:r>
            </a:p>
          </p:txBody>
        </p:sp>
      </p:grpSp>
    </p:spTree>
    <p:custDataLst>
      <p:tags r:id="rId1"/>
    </p:custDataLst>
    <p:extLst>
      <p:ext uri="{BB962C8B-B14F-4D97-AF65-F5344CB8AC3E}">
        <p14:creationId xmlns:p14="http://schemas.microsoft.com/office/powerpoint/2010/main" val="10120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 name="Object 4"/>
          <p:cNvGraphicFramePr>
            <a:graphicFrameLocks noChangeAspect="1"/>
          </p:cNvGraphicFramePr>
          <p:nvPr>
            <p:extLst>
              <p:ext uri="{D42A27DB-BD31-4B8C-83A1-F6EECF244321}">
                <p14:modId xmlns:p14="http://schemas.microsoft.com/office/powerpoint/2010/main" val="2816300174"/>
              </p:ext>
            </p:extLst>
          </p:nvPr>
        </p:nvGraphicFramePr>
        <p:xfrm>
          <a:off x="457200" y="929077"/>
          <a:ext cx="8229600" cy="3556244"/>
        </p:xfrm>
        <a:graphic>
          <a:graphicData uri="http://schemas.openxmlformats.org/drawingml/2006/chart">
            <c:chart xmlns:c="http://schemas.openxmlformats.org/drawingml/2006/chart" xmlns:r="http://schemas.openxmlformats.org/officeDocument/2006/relationships" r:id="rId4"/>
          </a:graphicData>
        </a:graphic>
      </p:graphicFrame>
      <p:sp>
        <p:nvSpPr>
          <p:cNvPr id="37894" name="Rectangle 2"/>
          <p:cNvSpPr>
            <a:spLocks noGrp="1" noChangeArrowheads="1"/>
          </p:cNvSpPr>
          <p:nvPr>
            <p:ph type="title"/>
          </p:nvPr>
        </p:nvSpPr>
        <p:spPr/>
        <p:txBody>
          <a:bodyPr/>
          <a:lstStyle/>
          <a:p>
            <a:r>
              <a:rPr lang="en-US" dirty="0"/>
              <a:t>P/C Insurance Industry </a:t>
            </a:r>
            <a:br>
              <a:rPr lang="en-US" dirty="0"/>
            </a:br>
            <a:r>
              <a:rPr lang="en-US" dirty="0"/>
              <a:t>Combined Ratio, 2001-2016*</a:t>
            </a:r>
          </a:p>
        </p:txBody>
      </p:sp>
      <p:sp>
        <p:nvSpPr>
          <p:cNvPr id="8" name="Text Placeholder 7"/>
          <p:cNvSpPr>
            <a:spLocks noGrp="1"/>
          </p:cNvSpPr>
          <p:nvPr>
            <p:ph type="body" sz="quarter" idx="16"/>
          </p:nvPr>
        </p:nvSpPr>
        <p:spPr/>
        <p:txBody>
          <a:bodyPr/>
          <a:lstStyle/>
          <a:p>
            <a:r>
              <a:rPr lang="en-US" dirty="0"/>
              <a:t>*Excludes Mortgage &amp; Financial Guaranty insurers 2008-2014. 2016 is first nine months </a:t>
            </a:r>
            <a:br>
              <a:rPr lang="en-US" dirty="0"/>
            </a:br>
            <a:r>
              <a:rPr lang="en-US" dirty="0"/>
              <a:t>Including M&amp;FG, 2008=105.1, 2009=100.7, 2010=102.4, 2011=108.1; 2012:=103.2; 2013: = 96.1; 2014: = 97.0.                              </a:t>
            </a:r>
          </a:p>
          <a:p>
            <a:r>
              <a:rPr lang="en-US" dirty="0"/>
              <a:t>Sources: A.M. Best; ISO, a Verisk Analytics company; 2010-2015E is from A.M. Best P&amp;C Review and Preview, February 16, 2016.</a:t>
            </a:r>
          </a:p>
        </p:txBody>
      </p:sp>
      <p:grpSp>
        <p:nvGrpSpPr>
          <p:cNvPr id="26" name="Group 25"/>
          <p:cNvGrpSpPr/>
          <p:nvPr/>
        </p:nvGrpSpPr>
        <p:grpSpPr>
          <a:xfrm>
            <a:off x="7995722" y="1373071"/>
            <a:ext cx="838138" cy="1710125"/>
            <a:chOff x="1577533" y="2046013"/>
            <a:chExt cx="775142" cy="1863030"/>
          </a:xfrm>
        </p:grpSpPr>
        <p:sp>
          <p:nvSpPr>
            <p:cNvPr id="27"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34290" bIns="34290" anchor="ctr"/>
            <a:lstStyle/>
            <a:p>
              <a:pPr algn="ctr" eaLnBrk="0" fontAlgn="base" hangingPunct="0">
                <a:lnSpc>
                  <a:spcPct val="90000"/>
                </a:lnSpc>
                <a:spcAft>
                  <a:spcPct val="0"/>
                </a:spcAft>
                <a:buClr>
                  <a:srgbClr val="FFFFFF"/>
                </a:buClr>
                <a:buFont typeface="Wingdings" pitchFamily="2" charset="2"/>
                <a:buNone/>
              </a:pPr>
              <a:r>
                <a:rPr lang="en-US" sz="1050" b="1" dirty="0">
                  <a:solidFill>
                    <a:schemeClr val="bg1"/>
                  </a:solidFill>
                  <a:cs typeface="Arial" charset="0"/>
                </a:rPr>
                <a:t>An UW Loss, Actually.</a:t>
              </a:r>
            </a:p>
          </p:txBody>
        </p:sp>
        <p:cxnSp>
          <p:nvCxnSpPr>
            <p:cNvPr id="28" name="Straight Arrow Connector 27"/>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56" name="AutoShape 7"/>
          <p:cNvSpPr>
            <a:spLocks noChangeArrowheads="1"/>
          </p:cNvSpPr>
          <p:nvPr/>
        </p:nvSpPr>
        <p:spPr bwMode="gray">
          <a:xfrm>
            <a:off x="6652126" y="98357"/>
            <a:ext cx="1420415" cy="598079"/>
          </a:xfrm>
          <a:prstGeom prst="rect">
            <a:avLst/>
          </a:prstGeom>
          <a:solidFill>
            <a:schemeClr val="accent1"/>
          </a:solidFill>
          <a:ln w="28575" algn="ctr">
            <a:noFill/>
            <a:miter lim="800000"/>
            <a:headEnd/>
            <a:tailEnd/>
          </a:ln>
        </p:spPr>
        <p:txBody>
          <a:bodyPr tIns="34290" bIns="34290" anchor="ctr"/>
          <a:lstStyle/>
          <a:p>
            <a:pPr algn="ctr" eaLnBrk="0" fontAlgn="base" hangingPunct="0">
              <a:lnSpc>
                <a:spcPct val="90000"/>
              </a:lnSpc>
              <a:spcAft>
                <a:spcPct val="0"/>
              </a:spcAft>
              <a:buClr>
                <a:srgbClr val="FFFFFF"/>
              </a:buClr>
              <a:buFont typeface="Wingdings" pitchFamily="2" charset="2"/>
              <a:buNone/>
            </a:pPr>
            <a:r>
              <a:rPr lang="en-US" sz="1050" b="1" dirty="0">
                <a:solidFill>
                  <a:schemeClr val="bg1"/>
                </a:solidFill>
                <a:cs typeface="Arial" charset="0"/>
              </a:rPr>
              <a:t>3 Consecutive Years of U/W Profits; 1</a:t>
            </a:r>
            <a:r>
              <a:rPr lang="en-US" sz="1050" b="1" baseline="30000" dirty="0">
                <a:solidFill>
                  <a:schemeClr val="bg1"/>
                </a:solidFill>
                <a:cs typeface="Arial" charset="0"/>
              </a:rPr>
              <a:t>st</a:t>
            </a:r>
            <a:r>
              <a:rPr lang="en-US" sz="1050" b="1" dirty="0">
                <a:solidFill>
                  <a:schemeClr val="bg1"/>
                </a:solidFill>
                <a:cs typeface="Arial" charset="0"/>
              </a:rPr>
              <a:t> time since 1971-73</a:t>
            </a:r>
          </a:p>
        </p:txBody>
      </p:sp>
      <p:cxnSp>
        <p:nvCxnSpPr>
          <p:cNvPr id="57" name="Straight Arrow Connector 56"/>
          <p:cNvCxnSpPr/>
          <p:nvPr/>
        </p:nvCxnSpPr>
        <p:spPr bwMode="gray">
          <a:xfrm flipH="1">
            <a:off x="7473024" y="676142"/>
            <a:ext cx="19026" cy="2407052"/>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7"/>
          <p:cNvSpPr>
            <a:spLocks noChangeArrowheads="1"/>
          </p:cNvSpPr>
          <p:nvPr/>
        </p:nvSpPr>
        <p:spPr bwMode="grayWhite">
          <a:xfrm>
            <a:off x="6783988" y="3114584"/>
            <a:ext cx="1431545" cy="716711"/>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350"/>
          </a:p>
        </p:txBody>
      </p:sp>
    </p:spTree>
    <p:custDataLst>
      <p:tags r:id="rId1"/>
    </p:custDataLst>
    <p:extLst>
      <p:ext uri="{BB962C8B-B14F-4D97-AF65-F5344CB8AC3E}">
        <p14:creationId xmlns:p14="http://schemas.microsoft.com/office/powerpoint/2010/main" val="570564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Commercial &amp; Personal Lines NPW Growth:</a:t>
            </a:r>
            <a:br>
              <a:rPr lang="en-US" dirty="0"/>
            </a:br>
            <a:r>
              <a:rPr lang="en-US" dirty="0"/>
              <a:t>1996-2016</a:t>
            </a:r>
          </a:p>
        </p:txBody>
      </p:sp>
      <p:sp>
        <p:nvSpPr>
          <p:cNvPr id="7" name="Text Placeholder 6"/>
          <p:cNvSpPr>
            <a:spLocks noGrp="1"/>
          </p:cNvSpPr>
          <p:nvPr>
            <p:ph type="body" sz="quarter" idx="16"/>
          </p:nvPr>
        </p:nvSpPr>
        <p:spPr/>
        <p:txBody>
          <a:bodyPr/>
          <a:lstStyle/>
          <a:p>
            <a:r>
              <a:rPr lang="en-US" dirty="0"/>
              <a:t>Note: Data include state funds beginning in 1998.</a:t>
            </a:r>
          </a:p>
          <a:p>
            <a:r>
              <a:rPr lang="en-US" dirty="0"/>
              <a:t>Sources: A.M. Best; Insurance Information Institute.</a:t>
            </a:r>
          </a:p>
        </p:txBody>
      </p:sp>
      <p:graphicFrame>
        <p:nvGraphicFramePr>
          <p:cNvPr id="23" name="Object 2"/>
          <p:cNvGraphicFramePr>
            <a:graphicFrameLocks noChangeAspect="1"/>
          </p:cNvGraphicFramePr>
          <p:nvPr>
            <p:extLst/>
          </p:nvPr>
        </p:nvGraphicFramePr>
        <p:xfrm>
          <a:off x="1434525" y="938158"/>
          <a:ext cx="6274954" cy="3176642"/>
        </p:xfrm>
        <a:graphic>
          <a:graphicData uri="http://schemas.openxmlformats.org/drawingml/2006/chart">
            <c:chart xmlns:c="http://schemas.openxmlformats.org/drawingml/2006/chart" xmlns:r="http://schemas.openxmlformats.org/officeDocument/2006/relationships" r:id="rId4"/>
          </a:graphicData>
        </a:graphic>
      </p:graphicFrame>
      <p:sp>
        <p:nvSpPr>
          <p:cNvPr id="26" name="AutoShape 5"/>
          <p:cNvSpPr>
            <a:spLocks noChangeArrowheads="1"/>
          </p:cNvSpPr>
          <p:nvPr/>
        </p:nvSpPr>
        <p:spPr bwMode="gray">
          <a:xfrm>
            <a:off x="1861772" y="4122839"/>
            <a:ext cx="5858865" cy="571508"/>
          </a:xfrm>
          <a:prstGeom prst="snip1Rect">
            <a:avLst/>
          </a:prstGeom>
          <a:solidFill>
            <a:schemeClr val="accent2"/>
          </a:solidFill>
          <a:ln w="28575" algn="ctr">
            <a:noFill/>
            <a:miter lim="800000"/>
            <a:headEnd/>
            <a:tailEnd/>
          </a:ln>
        </p:spPr>
        <p:txBody>
          <a:bodyPr tIns="0" bIns="3429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rPr>
              <a:t>Commercial Lines is Prone to</a:t>
            </a:r>
            <a:br>
              <a:rPr lang="en-US" sz="1500" b="1" dirty="0">
                <a:solidFill>
                  <a:schemeClr val="bg1"/>
                </a:solidFill>
              </a:rPr>
            </a:br>
            <a:r>
              <a:rPr lang="en-US" sz="1500" b="1" dirty="0">
                <a:solidFill>
                  <a:schemeClr val="bg1"/>
                </a:solidFill>
              </a:rPr>
              <a:t>Much More Cyclical Volatility Than Personal Lines. </a:t>
            </a:r>
          </a:p>
        </p:txBody>
      </p:sp>
      <p:sp>
        <p:nvSpPr>
          <p:cNvPr id="2" name="TextBox 1"/>
          <p:cNvSpPr txBox="1"/>
          <p:nvPr/>
        </p:nvSpPr>
        <p:spPr>
          <a:xfrm>
            <a:off x="7222881" y="3217626"/>
            <a:ext cx="497756" cy="383182"/>
          </a:xfrm>
          <a:prstGeom prst="rect">
            <a:avLst/>
          </a:prstGeom>
          <a:noFill/>
        </p:spPr>
        <p:txBody>
          <a:bodyPr wrap="square" rtlCol="0" anchor="ctr" anchorCtr="0">
            <a:spAutoFit/>
          </a:bodyPr>
          <a:lstStyle/>
          <a:p>
            <a:pPr>
              <a:lnSpc>
                <a:spcPct val="90000"/>
              </a:lnSpc>
              <a:spcBef>
                <a:spcPts val="900"/>
              </a:spcBef>
              <a:buClr>
                <a:srgbClr val="337DBE"/>
              </a:buClr>
              <a:buSzPct val="77000"/>
            </a:pPr>
            <a:r>
              <a:rPr lang="en-US" sz="1050" b="1" dirty="0"/>
              <a:t>-1.3%</a:t>
            </a:r>
          </a:p>
        </p:txBody>
      </p:sp>
      <p:sp>
        <p:nvSpPr>
          <p:cNvPr id="8" name="TextBox 7"/>
          <p:cNvSpPr txBox="1"/>
          <p:nvPr/>
        </p:nvSpPr>
        <p:spPr>
          <a:xfrm>
            <a:off x="7211722" y="2386572"/>
            <a:ext cx="497756" cy="237757"/>
          </a:xfrm>
          <a:prstGeom prst="rect">
            <a:avLst/>
          </a:prstGeom>
          <a:noFill/>
        </p:spPr>
        <p:txBody>
          <a:bodyPr wrap="square" rtlCol="0" anchor="ctr" anchorCtr="0">
            <a:spAutoFit/>
          </a:bodyPr>
          <a:lstStyle/>
          <a:p>
            <a:pPr>
              <a:lnSpc>
                <a:spcPct val="90000"/>
              </a:lnSpc>
              <a:spcBef>
                <a:spcPts val="900"/>
              </a:spcBef>
              <a:buClr>
                <a:srgbClr val="337DBE"/>
              </a:buClr>
              <a:buSzPct val="77000"/>
            </a:pPr>
            <a:r>
              <a:rPr lang="en-US" sz="1050" b="1" dirty="0"/>
              <a:t>5.7%</a:t>
            </a:r>
          </a:p>
        </p:txBody>
      </p:sp>
    </p:spTree>
    <p:custDataLst>
      <p:tags r:id="rId1"/>
    </p:custDataLst>
    <p:extLst>
      <p:ext uri="{BB962C8B-B14F-4D97-AF65-F5344CB8AC3E}">
        <p14:creationId xmlns:p14="http://schemas.microsoft.com/office/powerpoint/2010/main" val="195540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ext uri="{D42A27DB-BD31-4B8C-83A1-F6EECF244321}">
                <p14:modId xmlns:p14="http://schemas.microsoft.com/office/powerpoint/2010/main" val="3083433569"/>
              </p:ext>
            </p:extLst>
          </p:nvPr>
        </p:nvGraphicFramePr>
        <p:xfrm>
          <a:off x="457200" y="887477"/>
          <a:ext cx="8229600" cy="3048730"/>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2002-2015</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1502228" y="3943350"/>
            <a:ext cx="6139544" cy="66522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350" dirty="0"/>
              <a:t>Even as Prevailing Rates Rise in the Next Few Years, </a:t>
            </a:r>
            <a:br>
              <a:rPr lang="en-US" sz="1350" dirty="0"/>
            </a:br>
            <a:r>
              <a:rPr lang="en-US" sz="1350" dirty="0"/>
              <a:t>Portfolio Yields Are Unlikely to Rise </a:t>
            </a:r>
            <a:r>
              <a:rPr lang="en-US" sz="1350"/>
              <a:t>Quickly,</a:t>
            </a:r>
            <a:br>
              <a:rPr lang="en-US" sz="1350"/>
            </a:br>
            <a:r>
              <a:rPr lang="en-US" sz="1350"/>
              <a:t>Since </a:t>
            </a:r>
            <a:r>
              <a:rPr lang="en-US" sz="1350" dirty="0"/>
              <a:t>Low Yields of Recent Years Are “Baked In” to Future Returns.</a:t>
            </a:r>
          </a:p>
        </p:txBody>
      </p:sp>
      <p:sp>
        <p:nvSpPr>
          <p:cNvPr id="6" name="Text Placeholder 4"/>
          <p:cNvSpPr txBox="1">
            <a:spLocks/>
          </p:cNvSpPr>
          <p:nvPr/>
        </p:nvSpPr>
        <p:spPr bwMode="gray">
          <a:xfrm>
            <a:off x="3141052" y="667373"/>
            <a:ext cx="4424730" cy="66522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500" dirty="0"/>
              <a:t>P/C Carrier Yields Have Been Falling for Over a Decade, Reflecting the Long Downtrend in Prevailing Interest Rates. </a:t>
            </a:r>
          </a:p>
        </p:txBody>
      </p:sp>
    </p:spTree>
    <p:extLst>
      <p:ext uri="{BB962C8B-B14F-4D97-AF65-F5344CB8AC3E}">
        <p14:creationId xmlns:p14="http://schemas.microsoft.com/office/powerpoint/2010/main" val="9906999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Rising Auto Costs  </a:t>
            </a:r>
          </a:p>
        </p:txBody>
      </p:sp>
      <p:sp>
        <p:nvSpPr>
          <p:cNvPr id="6" name="Subtitle 5"/>
          <p:cNvSpPr>
            <a:spLocks noGrp="1"/>
          </p:cNvSpPr>
          <p:nvPr>
            <p:ph type="subTitle" idx="1"/>
          </p:nvPr>
        </p:nvSpPr>
        <p:spPr/>
        <p:txBody>
          <a:bodyPr/>
          <a:lstStyle/>
          <a:p>
            <a:r>
              <a:rPr lang="en-US" dirty="0"/>
              <a:t>A force to be reckoned with</a:t>
            </a:r>
            <a:r>
              <a:rPr lang="mr-IN" dirty="0"/>
              <a:t>…</a:t>
            </a:r>
            <a:r>
              <a:rPr lang="en-US" dirty="0"/>
              <a:t>  </a:t>
            </a:r>
          </a:p>
        </p:txBody>
      </p:sp>
    </p:spTree>
    <p:extLst>
      <p:ext uri="{BB962C8B-B14F-4D97-AF65-F5344CB8AC3E}">
        <p14:creationId xmlns:p14="http://schemas.microsoft.com/office/powerpoint/2010/main" val="5328782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1455495" y="4184762"/>
            <a:ext cx="6227611" cy="5417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350" dirty="0">
                <a:solidFill>
                  <a:schemeClr val="bg1"/>
                </a:solidFill>
              </a:rPr>
              <a:t>Loss Ratios Have Been Rising for a Decade. </a:t>
            </a:r>
            <a:br>
              <a:rPr lang="en-US" sz="1350" dirty="0">
                <a:solidFill>
                  <a:schemeClr val="bg1"/>
                </a:solidFill>
              </a:rPr>
            </a:br>
            <a:r>
              <a:rPr lang="en-US" sz="1350" dirty="0">
                <a:solidFill>
                  <a:schemeClr val="bg1"/>
                </a:solidFill>
              </a:rPr>
              <a:t>2015 Return on Net Worth is Likely Close to Zero or Negative.</a:t>
            </a:r>
          </a:p>
        </p:txBody>
      </p:sp>
      <p:graphicFrame>
        <p:nvGraphicFramePr>
          <p:cNvPr id="14" name="Content Placeholder 8"/>
          <p:cNvGraphicFramePr>
            <a:graphicFrameLocks/>
          </p:cNvGraphicFramePr>
          <p:nvPr>
            <p:extLst>
              <p:ext uri="{D42A27DB-BD31-4B8C-83A1-F6EECF244321}">
                <p14:modId xmlns:p14="http://schemas.microsoft.com/office/powerpoint/2010/main" val="1774307733"/>
              </p:ext>
            </p:extLst>
          </p:nvPr>
        </p:nvGraphicFramePr>
        <p:xfrm>
          <a:off x="457200" y="958453"/>
          <a:ext cx="8229600" cy="3111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24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62" y="174245"/>
            <a:ext cx="6343650" cy="713232"/>
          </a:xfrm>
        </p:spPr>
        <p:txBody>
          <a:bodyPr anchor="t"/>
          <a:lstStyle/>
          <a:p>
            <a:br>
              <a:rPr lang="en-US" dirty="0"/>
            </a:br>
            <a:r>
              <a:rPr lang="en-US" dirty="0"/>
              <a:t>Double Digit Loss Costs </a:t>
            </a:r>
          </a:p>
        </p:txBody>
      </p:sp>
      <p:sp>
        <p:nvSpPr>
          <p:cNvPr id="12" name="Text Placeholder 5"/>
          <p:cNvSpPr>
            <a:spLocks noGrp="1"/>
          </p:cNvSpPr>
          <p:nvPr>
            <p:ph type="body" sz="quarter" idx="16"/>
          </p:nvPr>
        </p:nvSpPr>
        <p:spPr>
          <a:xfrm>
            <a:off x="1993392" y="4721085"/>
            <a:ext cx="5760720" cy="311264"/>
          </a:xfrm>
        </p:spPr>
        <p:txBody>
          <a:bodyPr/>
          <a:lstStyle/>
          <a:p>
            <a:r>
              <a:rPr lang="en-US" dirty="0"/>
              <a:t>Source: Fast Track Monitoring System. </a:t>
            </a:r>
          </a:p>
        </p:txBody>
      </p:sp>
      <p:sp>
        <p:nvSpPr>
          <p:cNvPr id="14" name="Text Placeholder 4"/>
          <p:cNvSpPr txBox="1">
            <a:spLocks/>
          </p:cNvSpPr>
          <p:nvPr/>
        </p:nvSpPr>
        <p:spPr bwMode="gray">
          <a:xfrm>
            <a:off x="1502228" y="3648455"/>
            <a:ext cx="6139544" cy="745907"/>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500" dirty="0"/>
              <a:t>From 2014 to 2016, the cost of accidents </a:t>
            </a:r>
            <a:br>
              <a:rPr lang="en-US" sz="1500" dirty="0"/>
            </a:br>
            <a:r>
              <a:rPr lang="en-US" sz="1500" dirty="0"/>
              <a:t>has risen dramatically. By contrast, consumer prices overall </a:t>
            </a:r>
            <a:br>
              <a:rPr lang="en-US" sz="1500" dirty="0"/>
            </a:br>
            <a:r>
              <a:rPr lang="en-US" sz="1500" dirty="0"/>
              <a:t>rose 3.9 percent during 2014 and 2015.</a:t>
            </a:r>
          </a:p>
        </p:txBody>
      </p:sp>
      <p:sp>
        <p:nvSpPr>
          <p:cNvPr id="6" name="AutoShape 4"/>
          <p:cNvSpPr>
            <a:spLocks noChangeArrowheads="1"/>
          </p:cNvSpPr>
          <p:nvPr/>
        </p:nvSpPr>
        <p:spPr bwMode="gray">
          <a:xfrm>
            <a:off x="1502228" y="1214200"/>
            <a:ext cx="6139544" cy="2252813"/>
          </a:xfrm>
          <a:prstGeom prst="rect">
            <a:avLst/>
          </a:prstGeom>
          <a:solidFill>
            <a:srgbClr val="FFF4C7"/>
          </a:solidFill>
          <a:ln w="25400">
            <a:noFill/>
            <a:miter lim="800000"/>
            <a:headEnd/>
            <a:tailEnd/>
          </a:ln>
          <a:effectLst/>
        </p:spPr>
        <p:txBody>
          <a:bodyPr wrap="square" lIns="68564" tIns="34282" rIns="68564" bIns="34282" anchor="ctr">
            <a:flatTx/>
          </a:bodyPr>
          <a:lstStyle/>
          <a:p>
            <a:pPr algn="ctr" eaLnBrk="0" fontAlgn="base" hangingPunct="0">
              <a:lnSpc>
                <a:spcPct val="90000"/>
              </a:lnSpc>
              <a:spcBef>
                <a:spcPts val="225"/>
              </a:spcBef>
              <a:spcAft>
                <a:spcPct val="0"/>
              </a:spcAft>
              <a:buClr>
                <a:schemeClr val="accent2"/>
              </a:buClr>
              <a:buSzPct val="90000"/>
              <a:tabLst>
                <a:tab pos="1202531" algn="ctr"/>
                <a:tab pos="1970485" algn="ctr"/>
              </a:tabLst>
            </a:pPr>
            <a:endParaRPr lang="en-US" sz="1200" b="1" dirty="0">
              <a:solidFill>
                <a:schemeClr val="bg1"/>
              </a:solidFill>
              <a:latin typeface="+mj-lt"/>
            </a:endParaRPr>
          </a:p>
        </p:txBody>
      </p:sp>
      <p:sp>
        <p:nvSpPr>
          <p:cNvPr id="15" name="TextBox 14"/>
          <p:cNvSpPr txBox="1"/>
          <p:nvPr/>
        </p:nvSpPr>
        <p:spPr>
          <a:xfrm>
            <a:off x="1670253" y="2674426"/>
            <a:ext cx="1162816" cy="706684"/>
          </a:xfrm>
          <a:prstGeom prst="rect">
            <a:avLst/>
          </a:prstGeom>
          <a:noFill/>
        </p:spPr>
        <p:txBody>
          <a:bodyPr wrap="square" lIns="0" tIns="0" rIns="0" bIns="0" rtlCol="0">
            <a:noAutofit/>
          </a:bodyPr>
          <a:lstStyle/>
          <a:p>
            <a:pPr algn="ctr">
              <a:buClr>
                <a:srgbClr val="337DBE"/>
              </a:buClr>
              <a:buSzPct val="77000"/>
            </a:pPr>
            <a:r>
              <a:rPr lang="en-US" sz="1350" dirty="0">
                <a:solidFill>
                  <a:srgbClr val="234568"/>
                </a:solidFill>
              </a:rPr>
              <a:t>Bodily Injury</a:t>
            </a:r>
          </a:p>
          <a:p>
            <a:pPr algn="ctr">
              <a:buClr>
                <a:srgbClr val="337DBE"/>
              </a:buClr>
              <a:buSzPct val="77000"/>
            </a:pPr>
            <a:endParaRPr lang="en-US" sz="1350" dirty="0">
              <a:solidFill>
                <a:schemeClr val="accent1"/>
              </a:solidFill>
            </a:endParaRPr>
          </a:p>
          <a:p>
            <a:pPr algn="ctr">
              <a:buClr>
                <a:srgbClr val="337DBE"/>
              </a:buClr>
              <a:buSzPct val="77000"/>
            </a:pPr>
            <a:r>
              <a:rPr lang="en-US" sz="1350" b="1" dirty="0">
                <a:solidFill>
                  <a:schemeClr val="accent2"/>
                </a:solidFill>
              </a:rPr>
              <a:t>14.2%</a:t>
            </a:r>
          </a:p>
        </p:txBody>
      </p:sp>
      <p:sp>
        <p:nvSpPr>
          <p:cNvPr id="16" name="TextBox 15"/>
          <p:cNvSpPr txBox="1"/>
          <p:nvPr/>
        </p:nvSpPr>
        <p:spPr>
          <a:xfrm>
            <a:off x="2808861" y="2674426"/>
            <a:ext cx="1162816" cy="706684"/>
          </a:xfrm>
          <a:prstGeom prst="rect">
            <a:avLst/>
          </a:prstGeom>
          <a:noFill/>
        </p:spPr>
        <p:txBody>
          <a:bodyPr wrap="square" lIns="0" tIns="0" rIns="0" bIns="0" rtlCol="0">
            <a:noAutofit/>
          </a:bodyPr>
          <a:lstStyle/>
          <a:p>
            <a:pPr algn="ctr">
              <a:buClr>
                <a:srgbClr val="337DBE"/>
              </a:buClr>
              <a:buSzPct val="77000"/>
            </a:pPr>
            <a:r>
              <a:rPr lang="en-US" sz="1350" dirty="0">
                <a:solidFill>
                  <a:srgbClr val="234568"/>
                </a:solidFill>
              </a:rPr>
              <a:t>Property</a:t>
            </a:r>
          </a:p>
          <a:p>
            <a:pPr algn="ctr">
              <a:buClr>
                <a:srgbClr val="337DBE"/>
              </a:buClr>
              <a:buSzPct val="77000"/>
            </a:pPr>
            <a:r>
              <a:rPr lang="en-US" sz="1350" dirty="0">
                <a:solidFill>
                  <a:srgbClr val="234568"/>
                </a:solidFill>
              </a:rPr>
              <a:t>Damage</a:t>
            </a:r>
            <a:endParaRPr lang="en-US" sz="1350" dirty="0">
              <a:solidFill>
                <a:schemeClr val="accent1"/>
              </a:solidFill>
            </a:endParaRPr>
          </a:p>
          <a:p>
            <a:pPr algn="ctr">
              <a:buClr>
                <a:srgbClr val="337DBE"/>
              </a:buClr>
              <a:buSzPct val="77000"/>
            </a:pPr>
            <a:r>
              <a:rPr lang="en-US" sz="1350" b="1" dirty="0">
                <a:solidFill>
                  <a:schemeClr val="accent2"/>
                </a:solidFill>
              </a:rPr>
              <a:t>15.3%</a:t>
            </a:r>
          </a:p>
        </p:txBody>
      </p:sp>
      <p:sp>
        <p:nvSpPr>
          <p:cNvPr id="17" name="TextBox 16"/>
          <p:cNvSpPr txBox="1"/>
          <p:nvPr/>
        </p:nvSpPr>
        <p:spPr>
          <a:xfrm>
            <a:off x="3953141" y="2674426"/>
            <a:ext cx="1162816" cy="706684"/>
          </a:xfrm>
          <a:prstGeom prst="rect">
            <a:avLst/>
          </a:prstGeom>
          <a:noFill/>
        </p:spPr>
        <p:txBody>
          <a:bodyPr wrap="square" lIns="0" tIns="0" rIns="0" bIns="0" rtlCol="0">
            <a:noAutofit/>
          </a:bodyPr>
          <a:lstStyle/>
          <a:p>
            <a:pPr algn="ctr">
              <a:buClr>
                <a:srgbClr val="337DBE"/>
              </a:buClr>
              <a:buSzPct val="77000"/>
            </a:pPr>
            <a:r>
              <a:rPr lang="en-US" sz="1350" dirty="0">
                <a:solidFill>
                  <a:srgbClr val="234568"/>
                </a:solidFill>
              </a:rPr>
              <a:t>Personal Injury Protection</a:t>
            </a:r>
            <a:endParaRPr lang="en-US" sz="1350" dirty="0">
              <a:solidFill>
                <a:schemeClr val="accent1"/>
              </a:solidFill>
            </a:endParaRPr>
          </a:p>
          <a:p>
            <a:pPr algn="ctr">
              <a:buClr>
                <a:srgbClr val="337DBE"/>
              </a:buClr>
              <a:buSzPct val="77000"/>
            </a:pPr>
            <a:r>
              <a:rPr lang="en-US" sz="1350" b="1" dirty="0">
                <a:solidFill>
                  <a:schemeClr val="accent2"/>
                </a:solidFill>
              </a:rPr>
              <a:t>14.2%</a:t>
            </a:r>
          </a:p>
        </p:txBody>
      </p:sp>
      <p:sp>
        <p:nvSpPr>
          <p:cNvPr id="18" name="TextBox 17"/>
          <p:cNvSpPr txBox="1"/>
          <p:nvPr/>
        </p:nvSpPr>
        <p:spPr>
          <a:xfrm>
            <a:off x="5097421" y="2674426"/>
            <a:ext cx="1162816" cy="706684"/>
          </a:xfrm>
          <a:prstGeom prst="rect">
            <a:avLst/>
          </a:prstGeom>
          <a:noFill/>
        </p:spPr>
        <p:txBody>
          <a:bodyPr wrap="square" lIns="0" tIns="0" rIns="0" bIns="0" rtlCol="0">
            <a:noAutofit/>
          </a:bodyPr>
          <a:lstStyle/>
          <a:p>
            <a:pPr algn="ctr">
              <a:buClr>
                <a:srgbClr val="337DBE"/>
              </a:buClr>
              <a:buSzPct val="77000"/>
            </a:pPr>
            <a:r>
              <a:rPr lang="en-US" sz="1350" dirty="0">
                <a:solidFill>
                  <a:srgbClr val="234568"/>
                </a:solidFill>
              </a:rPr>
              <a:t>Collision</a:t>
            </a:r>
          </a:p>
          <a:p>
            <a:pPr algn="ctr">
              <a:buClr>
                <a:srgbClr val="337DBE"/>
              </a:buClr>
              <a:buSzPct val="77000"/>
            </a:pPr>
            <a:endParaRPr lang="en-US" sz="1350" dirty="0">
              <a:solidFill>
                <a:schemeClr val="accent1"/>
              </a:solidFill>
            </a:endParaRPr>
          </a:p>
          <a:p>
            <a:pPr algn="ctr">
              <a:buClr>
                <a:srgbClr val="337DBE"/>
              </a:buClr>
              <a:buSzPct val="77000"/>
            </a:pPr>
            <a:r>
              <a:rPr lang="en-US" sz="1350" b="1" dirty="0">
                <a:solidFill>
                  <a:schemeClr val="accent2"/>
                </a:solidFill>
              </a:rPr>
              <a:t>13.6%</a:t>
            </a:r>
          </a:p>
        </p:txBody>
      </p:sp>
      <p:sp>
        <p:nvSpPr>
          <p:cNvPr id="19" name="TextBox 18"/>
          <p:cNvSpPr txBox="1"/>
          <p:nvPr/>
        </p:nvSpPr>
        <p:spPr>
          <a:xfrm>
            <a:off x="6199402" y="2674426"/>
            <a:ext cx="1223319" cy="706684"/>
          </a:xfrm>
          <a:prstGeom prst="rect">
            <a:avLst/>
          </a:prstGeom>
          <a:noFill/>
        </p:spPr>
        <p:txBody>
          <a:bodyPr wrap="square" lIns="0" tIns="0" rIns="0" bIns="0" rtlCol="0">
            <a:noAutofit/>
          </a:bodyPr>
          <a:lstStyle/>
          <a:p>
            <a:pPr algn="ctr">
              <a:buClr>
                <a:srgbClr val="337DBE"/>
              </a:buClr>
              <a:buSzPct val="77000"/>
            </a:pPr>
            <a:r>
              <a:rPr lang="en-US" sz="1350" dirty="0">
                <a:solidFill>
                  <a:srgbClr val="234568"/>
                </a:solidFill>
              </a:rPr>
              <a:t>Comprehensive</a:t>
            </a:r>
          </a:p>
          <a:p>
            <a:pPr algn="ctr">
              <a:buClr>
                <a:srgbClr val="337DBE"/>
              </a:buClr>
              <a:buSzPct val="77000"/>
            </a:pPr>
            <a:endParaRPr lang="en-US" sz="1350" dirty="0">
              <a:solidFill>
                <a:schemeClr val="accent1"/>
              </a:solidFill>
            </a:endParaRPr>
          </a:p>
          <a:p>
            <a:pPr algn="ctr">
              <a:buClr>
                <a:srgbClr val="337DBE"/>
              </a:buClr>
              <a:buSzPct val="77000"/>
            </a:pPr>
            <a:r>
              <a:rPr lang="en-US" sz="1350" b="1" dirty="0">
                <a:solidFill>
                  <a:schemeClr val="accent2"/>
                </a:solidFill>
              </a:rPr>
              <a:t>20.7%</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3035" y="1770542"/>
            <a:ext cx="857250" cy="85725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9032" y="1770542"/>
            <a:ext cx="857250" cy="85725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0987" y="1770542"/>
            <a:ext cx="857250" cy="85725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2848" y="1764239"/>
            <a:ext cx="857250" cy="85725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2941" y="1770542"/>
            <a:ext cx="857250" cy="857250"/>
          </a:xfrm>
          <a:prstGeom prst="rect">
            <a:avLst/>
          </a:prstGeom>
        </p:spPr>
      </p:pic>
      <p:sp>
        <p:nvSpPr>
          <p:cNvPr id="20" name="Text Placeholder 13"/>
          <p:cNvSpPr>
            <a:spLocks noGrp="1"/>
          </p:cNvSpPr>
          <p:nvPr>
            <p:ph type="body" sz="quarter" idx="15"/>
          </p:nvPr>
        </p:nvSpPr>
        <p:spPr>
          <a:xfrm>
            <a:off x="1410463" y="891541"/>
            <a:ext cx="6340507" cy="297710"/>
          </a:xfrm>
        </p:spPr>
        <p:txBody>
          <a:bodyPr/>
          <a:lstStyle/>
          <a:p>
            <a:r>
              <a:rPr lang="en-US" dirty="0"/>
              <a:t>Auto Insurance</a:t>
            </a:r>
          </a:p>
        </p:txBody>
      </p:sp>
      <p:sp>
        <p:nvSpPr>
          <p:cNvPr id="25" name="Text Placeholder 9"/>
          <p:cNvSpPr>
            <a:spLocks noGrp="1"/>
          </p:cNvSpPr>
          <p:nvPr>
            <p:ph type="body" sz="quarter" idx="15"/>
          </p:nvPr>
        </p:nvSpPr>
        <p:spPr>
          <a:xfrm>
            <a:off x="1432142" y="1311503"/>
            <a:ext cx="6340507" cy="297710"/>
          </a:xfrm>
        </p:spPr>
        <p:txBody>
          <a:bodyPr/>
          <a:lstStyle/>
          <a:p>
            <a:pPr algn="ctr"/>
            <a:r>
              <a:rPr lang="en-US" sz="1350" b="1" dirty="0">
                <a:solidFill>
                  <a:schemeClr val="tx1"/>
                </a:solidFill>
              </a:rPr>
              <a:t>Increase in Loss Costs, 2014:Q4–2016:Q4</a:t>
            </a:r>
          </a:p>
        </p:txBody>
      </p:sp>
    </p:spTree>
    <p:extLst>
      <p:ext uri="{BB962C8B-B14F-4D97-AF65-F5344CB8AC3E}">
        <p14:creationId xmlns:p14="http://schemas.microsoft.com/office/powerpoint/2010/main" val="122726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3002" y="1536075"/>
            <a:ext cx="6858001" cy="36074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8" name="Text Placeholder 4"/>
          <p:cNvSpPr txBox="1">
            <a:spLocks/>
          </p:cNvSpPr>
          <p:nvPr/>
        </p:nvSpPr>
        <p:spPr bwMode="gray">
          <a:xfrm>
            <a:off x="1410462" y="1751622"/>
            <a:ext cx="3905250" cy="654575"/>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37160" tIns="34286"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1800" dirty="0">
                <a:solidFill>
                  <a:schemeClr val="bg1"/>
                </a:solidFill>
              </a:rPr>
              <a:t>Improving public understanding </a:t>
            </a:r>
            <a:br>
              <a:rPr lang="en-US" sz="1800" dirty="0">
                <a:solidFill>
                  <a:schemeClr val="bg1"/>
                </a:solidFill>
              </a:rPr>
            </a:br>
            <a:r>
              <a:rPr lang="en-US" sz="1800" dirty="0">
                <a:solidFill>
                  <a:schemeClr val="bg1"/>
                </a:solidFill>
              </a:rPr>
              <a:t>of insurance...</a:t>
            </a:r>
          </a:p>
        </p:txBody>
      </p:sp>
      <p:sp>
        <p:nvSpPr>
          <p:cNvPr id="9" name="Text Placeholder 4"/>
          <p:cNvSpPr txBox="1">
            <a:spLocks/>
          </p:cNvSpPr>
          <p:nvPr/>
        </p:nvSpPr>
        <p:spPr bwMode="gray">
          <a:xfrm>
            <a:off x="3762470" y="3563853"/>
            <a:ext cx="3845624" cy="654575"/>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37160" tIns="34286" rIns="137160"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1800" dirty="0">
              <a:solidFill>
                <a:schemeClr val="bg1"/>
              </a:solidFill>
            </a:endParaRPr>
          </a:p>
          <a:p>
            <a:pPr algn="l">
              <a:lnSpc>
                <a:spcPct val="94000"/>
              </a:lnSpc>
              <a:spcBef>
                <a:spcPts val="0"/>
              </a:spcBef>
            </a:pPr>
            <a:r>
              <a:rPr lang="is-IS" sz="1800" dirty="0">
                <a:solidFill>
                  <a:schemeClr val="bg1"/>
                </a:solidFill>
              </a:rPr>
              <a:t>…</a:t>
            </a:r>
            <a:r>
              <a:rPr lang="en-US" sz="1800" dirty="0">
                <a:solidFill>
                  <a:schemeClr val="bg1"/>
                </a:solidFill>
              </a:rPr>
              <a:t>what it does and how it works</a:t>
            </a:r>
          </a:p>
          <a:p>
            <a:pPr algn="r">
              <a:lnSpc>
                <a:spcPct val="94000"/>
              </a:lnSpc>
              <a:spcBef>
                <a:spcPts val="0"/>
              </a:spcBef>
            </a:pPr>
            <a:endParaRPr lang="en-US" sz="1800" dirty="0">
              <a:solidFill>
                <a:schemeClr val="bg1"/>
              </a:solidFill>
            </a:endParaRPr>
          </a:p>
        </p:txBody>
      </p:sp>
      <p:sp>
        <p:nvSpPr>
          <p:cNvPr id="11" name="Right Triangle 10"/>
          <p:cNvSpPr>
            <a:spLocks noChangeAspect="1"/>
          </p:cNvSpPr>
          <p:nvPr/>
        </p:nvSpPr>
        <p:spPr>
          <a:xfrm rot="16200000">
            <a:off x="7424928" y="4567428"/>
            <a:ext cx="576072" cy="57607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Slide Number Placeholder 5"/>
          <p:cNvSpPr txBox="1">
            <a:spLocks/>
          </p:cNvSpPr>
          <p:nvPr/>
        </p:nvSpPr>
        <p:spPr bwMode="gray">
          <a:xfrm>
            <a:off x="7608096" y="4996783"/>
            <a:ext cx="328613" cy="90138"/>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675">
                <a:latin typeface="+mn-lt"/>
              </a:rPr>
              <a:pPr/>
              <a:t>2</a:t>
            </a:fld>
            <a:endParaRPr lang="en-US" sz="675" dirty="0">
              <a:latin typeface="+mn-lt"/>
            </a:endParaRPr>
          </a:p>
        </p:txBody>
      </p:sp>
    </p:spTree>
    <p:custDataLst>
      <p:tags r:id="rId1"/>
    </p:custDataLst>
    <p:extLst>
      <p:ext uri="{BB962C8B-B14F-4D97-AF65-F5344CB8AC3E}">
        <p14:creationId xmlns:p14="http://schemas.microsoft.com/office/powerpoint/2010/main" val="15866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1207294" y="5220891"/>
            <a:ext cx="1014413" cy="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675">
                <a:solidFill>
                  <a:srgbClr val="FFFFFF"/>
                </a:solidFill>
              </a:rPr>
              <a:t>12/01/09 - 9pm</a:t>
            </a:r>
          </a:p>
        </p:txBody>
      </p:sp>
      <p:sp>
        <p:nvSpPr>
          <p:cNvPr id="5123" name="Rectangle 106"/>
          <p:cNvSpPr txBox="1">
            <a:spLocks noGrp="1" noChangeArrowheads="1"/>
          </p:cNvSpPr>
          <p:nvPr/>
        </p:nvSpPr>
        <p:spPr bwMode="auto">
          <a:xfrm>
            <a:off x="3164681" y="5220891"/>
            <a:ext cx="2814638" cy="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675">
                <a:solidFill>
                  <a:srgbClr val="FFFFFF"/>
                </a:solidFill>
              </a:rPr>
              <a:t>eSlide – P6466 – The Financial Crisis and the Future of the P/C</a:t>
            </a:r>
          </a:p>
        </p:txBody>
      </p:sp>
      <p:sp>
        <p:nvSpPr>
          <p:cNvPr id="5124" name="Rectangle 110"/>
          <p:cNvSpPr txBox="1">
            <a:spLocks noGrp="1" noChangeArrowheads="1"/>
          </p:cNvSpPr>
          <p:nvPr/>
        </p:nvSpPr>
        <p:spPr bwMode="auto">
          <a:xfrm>
            <a:off x="7593807" y="4992291"/>
            <a:ext cx="335756" cy="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675">
                <a:solidFill>
                  <a:srgbClr val="000000"/>
                </a:solidFill>
              </a:rPr>
              <a:pPr algn="r">
                <a:lnSpc>
                  <a:spcPct val="85000"/>
                </a:lnSpc>
                <a:spcBef>
                  <a:spcPct val="20000"/>
                </a:spcBef>
                <a:buClrTx/>
                <a:buFontTx/>
                <a:buNone/>
              </a:pPr>
              <a:t>20</a:t>
            </a:fld>
            <a:endParaRPr lang="en-US" altLang="en-US" sz="675">
              <a:solidFill>
                <a:srgbClr val="000000"/>
              </a:solidFill>
            </a:endParaRPr>
          </a:p>
        </p:txBody>
      </p:sp>
      <p:sp>
        <p:nvSpPr>
          <p:cNvPr id="5125" name="Rectangle 7"/>
          <p:cNvSpPr>
            <a:spLocks noGrp="1" noChangeArrowheads="1"/>
          </p:cNvSpPr>
          <p:nvPr>
            <p:ph type="title" idx="4294967295"/>
          </p:nvPr>
        </p:nvSpPr>
        <p:spPr>
          <a:xfrm>
            <a:off x="1745458" y="178594"/>
            <a:ext cx="5033963" cy="577454"/>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1143001" y="4759505"/>
            <a:ext cx="6679406" cy="31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74320" tIns="0" rIns="0" bIns="10287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825" dirty="0">
                <a:cs typeface="Arial" panose="020B0604020202020204" pitchFamily="34" charset="0"/>
              </a:rPr>
              <a:t>Sources:  Seasonally Adjusted Employed at end of each quarter, from Bureau of Labor Statistics; Rolling Four-</a:t>
            </a:r>
            <a:r>
              <a:rPr lang="en-US" altLang="en-US" sz="825" dirty="0" err="1">
                <a:cs typeface="Arial" panose="020B0604020202020204" pitchFamily="34" charset="0"/>
              </a:rPr>
              <a:t>Qtr</a:t>
            </a:r>
            <a:r>
              <a:rPr lang="en-US" altLang="en-US" sz="825"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418704" y="756048"/>
            <a:ext cx="888359"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200" b="1" dirty="0">
                <a:solidFill>
                  <a:srgbClr val="225A7A"/>
                </a:solidFill>
              </a:rPr>
              <a:t>Number Employed,</a:t>
            </a:r>
            <a:br>
              <a:rPr lang="en-US" altLang="en-US" sz="1200" b="1" dirty="0">
                <a:solidFill>
                  <a:srgbClr val="225A7A"/>
                </a:solidFill>
              </a:rPr>
            </a:br>
            <a:r>
              <a:rPr lang="en-US" altLang="en-US" sz="1200" b="1" dirty="0">
                <a:solidFill>
                  <a:srgbClr val="225A7A"/>
                </a:solidFill>
              </a:rPr>
              <a:t>Millions</a:t>
            </a:r>
          </a:p>
        </p:txBody>
      </p:sp>
      <p:sp>
        <p:nvSpPr>
          <p:cNvPr id="13" name="Rectangle 6"/>
          <p:cNvSpPr>
            <a:spLocks noChangeArrowheads="1"/>
          </p:cNvSpPr>
          <p:nvPr/>
        </p:nvSpPr>
        <p:spPr bwMode="black">
          <a:xfrm>
            <a:off x="7804202" y="669186"/>
            <a:ext cx="1241169"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200" b="1" dirty="0">
                <a:solidFill>
                  <a:schemeClr val="accent2"/>
                </a:solidFill>
              </a:rPr>
              <a:t>Overall Collision Claims Per 100 Insured Vehicles</a:t>
            </a:r>
          </a:p>
        </p:txBody>
      </p:sp>
      <p:sp>
        <p:nvSpPr>
          <p:cNvPr id="16" name="Rectangle 4"/>
          <p:cNvSpPr>
            <a:spLocks noChangeArrowheads="1"/>
          </p:cNvSpPr>
          <p:nvPr/>
        </p:nvSpPr>
        <p:spPr bwMode="blackWhite">
          <a:xfrm>
            <a:off x="1207294" y="4233054"/>
            <a:ext cx="6286500" cy="443486"/>
          </a:xfrm>
          <a:prstGeom prst="rect">
            <a:avLst/>
          </a:prstGeom>
          <a:solidFill>
            <a:schemeClr val="accent2"/>
          </a:solidFill>
          <a:ln w="12700" algn="ctr">
            <a:noFill/>
            <a:miter lim="800000"/>
            <a:headEnd/>
            <a:tailEnd/>
          </a:ln>
        </p:spPr>
        <p:txBody>
          <a:bodyPr bIns="48006"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350" b="1" dirty="0">
                <a:solidFill>
                  <a:schemeClr val="bg1"/>
                </a:solidFill>
                <a:cs typeface="Arial" panose="020B0604020202020204" pitchFamily="34" charset="0"/>
              </a:rPr>
              <a:t>When people are out of work, they drive less. When they get jobs,</a:t>
            </a:r>
            <a:br>
              <a:rPr lang="en-US" altLang="en-US" sz="1350" b="1" dirty="0">
                <a:solidFill>
                  <a:schemeClr val="bg1"/>
                </a:solidFill>
                <a:cs typeface="Arial" panose="020B0604020202020204" pitchFamily="34" charset="0"/>
              </a:rPr>
            </a:br>
            <a:r>
              <a:rPr lang="en-US" altLang="en-US" sz="1350" b="1" dirty="0">
                <a:solidFill>
                  <a:schemeClr val="bg1"/>
                </a:solidFill>
                <a:cs typeface="Arial" panose="020B0604020202020204" pitchFamily="34" charset="0"/>
              </a:rPr>
              <a:t>they drive to work, helping drive claim frequency higher.</a:t>
            </a:r>
          </a:p>
        </p:txBody>
      </p:sp>
      <p:sp>
        <p:nvSpPr>
          <p:cNvPr id="2" name="TextBox 1"/>
          <p:cNvSpPr txBox="1"/>
          <p:nvPr/>
        </p:nvSpPr>
        <p:spPr>
          <a:xfrm>
            <a:off x="2898060" y="1651819"/>
            <a:ext cx="796413" cy="230832"/>
          </a:xfrm>
          <a:prstGeom prst="rect">
            <a:avLst/>
          </a:prstGeom>
          <a:noFill/>
        </p:spPr>
        <p:txBody>
          <a:bodyPr wrap="square" rtlCol="0">
            <a:spAutoFit/>
          </a:bodyPr>
          <a:lstStyle/>
          <a:p>
            <a:r>
              <a:rPr lang="en-US" sz="900" b="1" dirty="0"/>
              <a:t>Recession</a:t>
            </a:r>
          </a:p>
        </p:txBody>
      </p:sp>
      <p:graphicFrame>
        <p:nvGraphicFramePr>
          <p:cNvPr id="3" name="Object 8"/>
          <p:cNvGraphicFramePr>
            <a:graphicFrameLocks noChangeAspect="1"/>
          </p:cNvGraphicFramePr>
          <p:nvPr>
            <p:extLst>
              <p:ext uri="{D42A27DB-BD31-4B8C-83A1-F6EECF244321}">
                <p14:modId xmlns:p14="http://schemas.microsoft.com/office/powerpoint/2010/main" val="2097549478"/>
              </p:ext>
            </p:extLst>
          </p:nvPr>
        </p:nvGraphicFramePr>
        <p:xfrm>
          <a:off x="418704" y="893872"/>
          <a:ext cx="8128000" cy="321983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7"/>
          <p:cNvSpPr>
            <a:spLocks noChangeArrowheads="1"/>
          </p:cNvSpPr>
          <p:nvPr/>
        </p:nvSpPr>
        <p:spPr bwMode="grayWhite">
          <a:xfrm>
            <a:off x="2910281" y="1569107"/>
            <a:ext cx="689017" cy="2604401"/>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350"/>
          </a:p>
        </p:txBody>
      </p:sp>
    </p:spTree>
    <p:extLst>
      <p:ext uri="{BB962C8B-B14F-4D97-AF65-F5344CB8AC3E}">
        <p14:creationId xmlns:p14="http://schemas.microsoft.com/office/powerpoint/2010/main" val="793597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1456519" y="952413"/>
            <a:ext cx="6340507" cy="297710"/>
          </a:xfrm>
        </p:spPr>
        <p:txBody>
          <a:bodyPr/>
          <a:lstStyle/>
          <a:p>
            <a:r>
              <a:rPr lang="en-US" sz="1200" b="1" dirty="0">
                <a:solidFill>
                  <a:schemeClr val="tx1"/>
                </a:solidFill>
              </a:rPr>
              <a:t>Annual Change in Motor Vehicle Deaths</a:t>
            </a:r>
          </a:p>
        </p:txBody>
      </p:sp>
      <p:sp>
        <p:nvSpPr>
          <p:cNvPr id="10" name="Text Placeholder 9"/>
          <p:cNvSpPr>
            <a:spLocks noGrp="1"/>
          </p:cNvSpPr>
          <p:nvPr>
            <p:ph type="body" sz="quarter" idx="16"/>
          </p:nvPr>
        </p:nvSpPr>
        <p:spPr/>
        <p:txBody>
          <a:bodyPr/>
          <a:lstStyle/>
          <a:p>
            <a:r>
              <a:rPr lang="en-US" dirty="0"/>
              <a:t>Sources: National Safety Council, Insurance Information Institute.</a:t>
            </a:r>
          </a:p>
        </p:txBody>
      </p:sp>
      <p:graphicFrame>
        <p:nvGraphicFramePr>
          <p:cNvPr id="12" name="Object 10"/>
          <p:cNvGraphicFramePr>
            <a:graphicFrameLocks noChangeAspect="1"/>
          </p:cNvGraphicFramePr>
          <p:nvPr>
            <p:extLst/>
          </p:nvPr>
        </p:nvGraphicFramePr>
        <p:xfrm>
          <a:off x="1310875" y="1045369"/>
          <a:ext cx="6222206" cy="313967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1455494" y="4242368"/>
            <a:ext cx="6227611" cy="48417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350" dirty="0">
                <a:solidFill>
                  <a:schemeClr val="bg1"/>
                </a:solidFill>
              </a:rPr>
              <a:t>Driving Has Been Getting Safer for Decades, But Recent Trend is Discouraging—38,300 Deaths in 2015.</a:t>
            </a:r>
          </a:p>
        </p:txBody>
      </p:sp>
      <p:grpSp>
        <p:nvGrpSpPr>
          <p:cNvPr id="14" name="Group 13"/>
          <p:cNvGrpSpPr/>
          <p:nvPr/>
        </p:nvGrpSpPr>
        <p:grpSpPr>
          <a:xfrm>
            <a:off x="1887247" y="1275581"/>
            <a:ext cx="1180954" cy="931838"/>
            <a:chOff x="1192360" y="1700775"/>
            <a:chExt cx="1574605" cy="1242450"/>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34290" tIns="0" rIns="34290" bIns="0" anchor="ctr"/>
            <a:lstStyle/>
            <a:p>
              <a:pPr algn="ctr" eaLnBrk="0" fontAlgn="base" hangingPunct="0">
                <a:lnSpc>
                  <a:spcPct val="90000"/>
                </a:lnSpc>
                <a:spcAft>
                  <a:spcPct val="0"/>
                </a:spcAft>
                <a:buClr>
                  <a:srgbClr val="FFFFFF"/>
                </a:buClr>
                <a:buFont typeface="Wingdings" pitchFamily="2" charset="2"/>
                <a:buNone/>
              </a:pPr>
              <a:r>
                <a:rPr lang="en-US" sz="9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62797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1571" y="1275581"/>
            <a:ext cx="1065739" cy="931838"/>
            <a:chOff x="873476" y="1700775"/>
            <a:chExt cx="1420985" cy="1242450"/>
          </a:xfrm>
        </p:grpSpPr>
        <p:sp>
          <p:nvSpPr>
            <p:cNvPr id="23" name="AutoShape 5"/>
            <p:cNvSpPr>
              <a:spLocks noChangeArrowheads="1"/>
            </p:cNvSpPr>
            <p:nvPr/>
          </p:nvSpPr>
          <p:spPr bwMode="gray">
            <a:xfrm>
              <a:off x="873476" y="1700775"/>
              <a:ext cx="1420985" cy="614480"/>
            </a:xfrm>
            <a:prstGeom prst="rect">
              <a:avLst/>
            </a:prstGeom>
            <a:solidFill>
              <a:schemeClr val="accent1"/>
            </a:solidFill>
            <a:ln w="28575" algn="ctr">
              <a:noFill/>
              <a:miter lim="800000"/>
              <a:headEnd/>
              <a:tailEnd/>
            </a:ln>
          </p:spPr>
          <p:txBody>
            <a:bodyPr lIns="34290" tIns="0" rIns="34290" bIns="0" anchor="ctr"/>
            <a:lstStyle/>
            <a:p>
              <a:pPr algn="ctr" eaLnBrk="0" fontAlgn="base" hangingPunct="0">
                <a:lnSpc>
                  <a:spcPct val="90000"/>
                </a:lnSpc>
                <a:spcAft>
                  <a:spcPct val="0"/>
                </a:spcAft>
                <a:buClr>
                  <a:srgbClr val="FFFFFF"/>
                </a:buClr>
                <a:buFont typeface="Wingdings" pitchFamily="2" charset="2"/>
                <a:buNone/>
              </a:pPr>
              <a:r>
                <a:rPr lang="en-US" sz="900" b="1" dirty="0">
                  <a:solidFill>
                    <a:schemeClr val="bg1"/>
                  </a:solidFill>
                  <a:cs typeface="Arial" charset="0"/>
                </a:rPr>
                <a:t>Big Drop-off Due to the Great Recession</a:t>
              </a:r>
            </a:p>
          </p:txBody>
        </p:sp>
        <p:cxnSp>
          <p:nvCxnSpPr>
            <p:cNvPr id="24" name="Straight Arrow Connector 23"/>
            <p:cNvCxnSpPr>
              <a:stCxn id="23" idx="2"/>
            </p:cNvCxnSpPr>
            <p:nvPr/>
          </p:nvCxnSpPr>
          <p:spPr bwMode="gray">
            <a:xfrm flipH="1">
              <a:off x="1580869" y="2315255"/>
              <a:ext cx="3100" cy="62797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781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Fixing a Bumper</a:t>
            </a:r>
          </a:p>
        </p:txBody>
      </p:sp>
      <p:sp>
        <p:nvSpPr>
          <p:cNvPr id="10" name="Text Placeholder 9"/>
          <p:cNvSpPr>
            <a:spLocks noGrp="1"/>
          </p:cNvSpPr>
          <p:nvPr>
            <p:ph type="body" sz="quarter" idx="15"/>
          </p:nvPr>
        </p:nvSpPr>
        <p:spPr/>
        <p:txBody>
          <a:bodyPr/>
          <a:lstStyle/>
          <a:p>
            <a:r>
              <a:rPr lang="en-US" dirty="0"/>
              <a:t>. . . On an Entry-Level Luxury Car (~$35K)</a:t>
            </a:r>
          </a:p>
        </p:txBody>
      </p:sp>
      <p:sp>
        <p:nvSpPr>
          <p:cNvPr id="11" name="Text Placeholder 10"/>
          <p:cNvSpPr>
            <a:spLocks noGrp="1"/>
          </p:cNvSpPr>
          <p:nvPr>
            <p:ph type="body" sz="quarter" idx="16"/>
          </p:nvPr>
        </p:nvSpPr>
        <p:spPr/>
        <p:txBody>
          <a:bodyPr/>
          <a:lstStyle/>
          <a:p>
            <a:r>
              <a:rPr lang="en-US" dirty="0"/>
              <a:t>2016 vehicle has LED headlights and adaptive cruise control.</a:t>
            </a:r>
          </a:p>
          <a:p>
            <a:r>
              <a:rPr lang="en-US" dirty="0"/>
              <a:t>Source: Liberty Mutual Insurance.</a:t>
            </a:r>
          </a:p>
        </p:txBody>
      </p:sp>
      <p:sp>
        <p:nvSpPr>
          <p:cNvPr id="13" name="Text Placeholder 12"/>
          <p:cNvSpPr>
            <a:spLocks noGrp="1"/>
          </p:cNvSpPr>
          <p:nvPr>
            <p:ph type="body" sz="quarter" idx="32"/>
          </p:nvPr>
        </p:nvSpPr>
        <p:spPr/>
        <p:txBody>
          <a:bodyPr/>
          <a:lstStyle/>
          <a:p>
            <a:r>
              <a:rPr lang="en-US" dirty="0"/>
              <a:t>What Has Changed?</a:t>
            </a:r>
          </a:p>
        </p:txBody>
      </p:sp>
      <p:sp>
        <p:nvSpPr>
          <p:cNvPr id="16" name="Text Placeholder 15"/>
          <p:cNvSpPr>
            <a:spLocks noGrp="1"/>
          </p:cNvSpPr>
          <p:nvPr>
            <p:ph type="body" sz="quarter" idx="36"/>
          </p:nvPr>
        </p:nvSpPr>
        <p:spPr/>
        <p:txBody>
          <a:bodyPr/>
          <a:lstStyle/>
          <a:p>
            <a:r>
              <a:rPr lang="en-US" dirty="0"/>
              <a:t>Fewer Accidents, Higher Costs</a:t>
            </a:r>
          </a:p>
        </p:txBody>
      </p:sp>
      <p:sp>
        <p:nvSpPr>
          <p:cNvPr id="12" name="Text Placeholder 11"/>
          <p:cNvSpPr>
            <a:spLocks noGrp="1"/>
          </p:cNvSpPr>
          <p:nvPr>
            <p:ph type="body" sz="quarter" idx="30"/>
          </p:nvPr>
        </p:nvSpPr>
        <p:spPr/>
        <p:txBody>
          <a:bodyPr/>
          <a:lstStyle/>
          <a:p>
            <a:r>
              <a:rPr lang="en-US" dirty="0"/>
              <a:t>2014 Cost vs. 2016 Cost</a:t>
            </a:r>
          </a:p>
        </p:txBody>
      </p:sp>
      <p:graphicFrame>
        <p:nvGraphicFramePr>
          <p:cNvPr id="8" name="Content Placeholder 7"/>
          <p:cNvGraphicFramePr>
            <a:graphicFrameLocks noGrp="1"/>
          </p:cNvGraphicFramePr>
          <p:nvPr>
            <p:ph sz="quarter" idx="37"/>
          </p:nvPr>
        </p:nvGraphicFramePr>
        <p:xfrm>
          <a:off x="1407319" y="1785939"/>
          <a:ext cx="3114675" cy="2812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4"/>
          <p:cNvGraphicFramePr>
            <a:graphicFrameLocks noGrp="1"/>
          </p:cNvGraphicFramePr>
          <p:nvPr>
            <p:ph sz="quarter" idx="38"/>
            <p:extLst/>
          </p:nvPr>
        </p:nvGraphicFramePr>
        <p:xfrm>
          <a:off x="4639271" y="1739146"/>
          <a:ext cx="3127248" cy="1112520"/>
        </p:xfrm>
        <a:graphic>
          <a:graphicData uri="http://schemas.openxmlformats.org/drawingml/2006/table">
            <a:tbl>
              <a:tblPr firstRow="1" bandRow="1">
                <a:tableStyleId>{5C22544A-7EE6-4342-B048-85BDC9FD1C3A}</a:tableStyleId>
              </a:tblPr>
              <a:tblGrid>
                <a:gridCol w="1793303">
                  <a:extLst>
                    <a:ext uri="{9D8B030D-6E8A-4147-A177-3AD203B41FA5}">
                      <a16:colId xmlns:a16="http://schemas.microsoft.com/office/drawing/2014/main" val="3539785465"/>
                    </a:ext>
                  </a:extLst>
                </a:gridCol>
                <a:gridCol w="704851">
                  <a:extLst>
                    <a:ext uri="{9D8B030D-6E8A-4147-A177-3AD203B41FA5}">
                      <a16:colId xmlns:a16="http://schemas.microsoft.com/office/drawing/2014/main" val="2118596510"/>
                    </a:ext>
                  </a:extLst>
                </a:gridCol>
                <a:gridCol w="629094">
                  <a:extLst>
                    <a:ext uri="{9D8B030D-6E8A-4147-A177-3AD203B41FA5}">
                      <a16:colId xmlns:a16="http://schemas.microsoft.com/office/drawing/2014/main" val="2699402338"/>
                    </a:ext>
                  </a:extLst>
                </a:gridCol>
              </a:tblGrid>
              <a:tr h="278130">
                <a:tc>
                  <a:txBody>
                    <a:bodyPr/>
                    <a:lstStyle/>
                    <a:p>
                      <a:pPr algn="ctr"/>
                      <a:endParaRPr lang="en-US" sz="1000" dirty="0"/>
                    </a:p>
                  </a:txBody>
                  <a:tcPr marL="68580" marR="68580" marT="34290" marB="34290"/>
                </a:tc>
                <a:tc>
                  <a:txBody>
                    <a:bodyPr/>
                    <a:lstStyle/>
                    <a:p>
                      <a:pPr algn="ctr"/>
                      <a:r>
                        <a:rPr lang="en-US" sz="1000" dirty="0"/>
                        <a:t>2014</a:t>
                      </a:r>
                    </a:p>
                  </a:txBody>
                  <a:tcPr marL="68580" marR="68580" marT="34290" marB="34290"/>
                </a:tc>
                <a:tc>
                  <a:txBody>
                    <a:bodyPr/>
                    <a:lstStyle/>
                    <a:p>
                      <a:pPr algn="ctr"/>
                      <a:r>
                        <a:rPr lang="en-US" sz="1000" dirty="0"/>
                        <a:t>2016</a:t>
                      </a:r>
                    </a:p>
                  </a:txBody>
                  <a:tcPr marL="68580" marR="68580" marT="34290" marB="34290"/>
                </a:tc>
                <a:extLst>
                  <a:ext uri="{0D108BD9-81ED-4DB2-BD59-A6C34878D82A}">
                    <a16:rowId xmlns:a16="http://schemas.microsoft.com/office/drawing/2014/main" val="1611477132"/>
                  </a:ext>
                </a:extLst>
              </a:tr>
              <a:tr h="278130">
                <a:tc>
                  <a:txBody>
                    <a:bodyPr/>
                    <a:lstStyle/>
                    <a:p>
                      <a:r>
                        <a:rPr lang="en-US" sz="1200" dirty="0"/>
                        <a:t>Grille: Distance Sensor</a:t>
                      </a:r>
                    </a:p>
                  </a:txBody>
                  <a:tcPr marL="68580" marR="68580" marT="34290" marB="34290"/>
                </a:tc>
                <a:tc>
                  <a:txBody>
                    <a:bodyPr/>
                    <a:lstStyle/>
                    <a:p>
                      <a:pPr algn="r"/>
                      <a:r>
                        <a:rPr lang="en-US" sz="1200" dirty="0"/>
                        <a:t>$0</a:t>
                      </a:r>
                    </a:p>
                  </a:txBody>
                  <a:tcPr marL="68580" marR="68580" marT="34290" marB="34290"/>
                </a:tc>
                <a:tc>
                  <a:txBody>
                    <a:bodyPr/>
                    <a:lstStyle/>
                    <a:p>
                      <a:pPr algn="r"/>
                      <a:r>
                        <a:rPr lang="en-US" sz="1200" dirty="0"/>
                        <a:t>$2,818</a:t>
                      </a:r>
                    </a:p>
                  </a:txBody>
                  <a:tcPr marL="68580" marR="68580" marT="34290" marB="34290"/>
                </a:tc>
                <a:extLst>
                  <a:ext uri="{0D108BD9-81ED-4DB2-BD59-A6C34878D82A}">
                    <a16:rowId xmlns:a16="http://schemas.microsoft.com/office/drawing/2014/main" val="2108256499"/>
                  </a:ext>
                </a:extLst>
              </a:tr>
              <a:tr h="278130">
                <a:tc>
                  <a:txBody>
                    <a:bodyPr/>
                    <a:lstStyle/>
                    <a:p>
                      <a:r>
                        <a:rPr lang="en-US" sz="1200" dirty="0"/>
                        <a:t>Headlamp Assembly</a:t>
                      </a:r>
                    </a:p>
                  </a:txBody>
                  <a:tcPr marL="68580" marR="68580" marT="34290" marB="34290"/>
                </a:tc>
                <a:tc>
                  <a:txBody>
                    <a:bodyPr/>
                    <a:lstStyle/>
                    <a:p>
                      <a:pPr algn="r"/>
                      <a:r>
                        <a:rPr lang="en-US" sz="1200" dirty="0"/>
                        <a:t>394</a:t>
                      </a:r>
                    </a:p>
                  </a:txBody>
                  <a:tcPr marL="68580" marR="68580" marT="34290" marB="34290"/>
                </a:tc>
                <a:tc>
                  <a:txBody>
                    <a:bodyPr/>
                    <a:lstStyle/>
                    <a:p>
                      <a:pPr algn="r"/>
                      <a:r>
                        <a:rPr lang="en-US" sz="1200" dirty="0"/>
                        <a:t>918</a:t>
                      </a:r>
                    </a:p>
                  </a:txBody>
                  <a:tcPr marL="68580" marR="68580" marT="34290" marB="34290"/>
                </a:tc>
                <a:extLst>
                  <a:ext uri="{0D108BD9-81ED-4DB2-BD59-A6C34878D82A}">
                    <a16:rowId xmlns:a16="http://schemas.microsoft.com/office/drawing/2014/main" val="856258611"/>
                  </a:ext>
                </a:extLst>
              </a:tr>
              <a:tr h="278130">
                <a:tc>
                  <a:txBody>
                    <a:bodyPr/>
                    <a:lstStyle/>
                    <a:p>
                      <a:r>
                        <a:rPr lang="en-US" sz="1200" dirty="0"/>
                        <a:t>Mechanical Labor</a:t>
                      </a:r>
                    </a:p>
                  </a:txBody>
                  <a:tcPr marL="68580" marR="68580" marT="34290" marB="34290"/>
                </a:tc>
                <a:tc>
                  <a:txBody>
                    <a:bodyPr/>
                    <a:lstStyle/>
                    <a:p>
                      <a:pPr algn="r"/>
                      <a:r>
                        <a:rPr lang="en-US" sz="1200" dirty="0"/>
                        <a:t>0</a:t>
                      </a:r>
                    </a:p>
                  </a:txBody>
                  <a:tcPr marL="68580" marR="68580" marT="34290" marB="34290"/>
                </a:tc>
                <a:tc>
                  <a:txBody>
                    <a:bodyPr/>
                    <a:lstStyle/>
                    <a:p>
                      <a:pPr algn="r"/>
                      <a:r>
                        <a:rPr lang="en-US" sz="1200" dirty="0"/>
                        <a:t>108</a:t>
                      </a:r>
                    </a:p>
                  </a:txBody>
                  <a:tcPr marL="68580" marR="68580" marT="34290" marB="34290"/>
                </a:tc>
                <a:extLst>
                  <a:ext uri="{0D108BD9-81ED-4DB2-BD59-A6C34878D82A}">
                    <a16:rowId xmlns:a16="http://schemas.microsoft.com/office/drawing/2014/main" val="3876011982"/>
                  </a:ext>
                </a:extLst>
              </a:tr>
            </a:tbl>
          </a:graphicData>
        </a:graphic>
      </p:graphicFrame>
      <p:sp>
        <p:nvSpPr>
          <p:cNvPr id="17" name="Content Placeholder 16"/>
          <p:cNvSpPr>
            <a:spLocks noGrp="1"/>
          </p:cNvSpPr>
          <p:nvPr>
            <p:ph sz="quarter" idx="39"/>
          </p:nvPr>
        </p:nvSpPr>
        <p:spPr/>
        <p:txBody>
          <a:bodyPr/>
          <a:lstStyle/>
          <a:p>
            <a:r>
              <a:rPr lang="en-US" dirty="0"/>
              <a:t>Parts: 130% Higher</a:t>
            </a:r>
          </a:p>
          <a:p>
            <a:r>
              <a:rPr lang="en-US" dirty="0"/>
              <a:t>Labor: 18% Higher</a:t>
            </a:r>
          </a:p>
          <a:p>
            <a:r>
              <a:rPr lang="en-US" dirty="0"/>
              <a:t>Total cost: $1,705 higher</a:t>
            </a:r>
          </a:p>
        </p:txBody>
      </p:sp>
    </p:spTree>
    <p:extLst>
      <p:ext uri="{BB962C8B-B14F-4D97-AF65-F5344CB8AC3E}">
        <p14:creationId xmlns:p14="http://schemas.microsoft.com/office/powerpoint/2010/main" val="85538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8848" y="1960955"/>
            <a:ext cx="5829300" cy="1035558"/>
          </a:xfrm>
        </p:spPr>
        <p:txBody>
          <a:bodyPr/>
          <a:lstStyle/>
          <a:p>
            <a:r>
              <a:rPr lang="en-US"/>
              <a:t>Insurance: </a:t>
            </a:r>
            <a:r>
              <a:rPr lang="en-US" dirty="0"/>
              <a:t>Leading </a:t>
            </a:r>
            <a:r>
              <a:rPr lang="en-US"/>
              <a:t>Through Disruption </a:t>
            </a:r>
            <a:endParaRPr lang="en-US" dirty="0"/>
          </a:p>
        </p:txBody>
      </p:sp>
      <p:sp>
        <p:nvSpPr>
          <p:cNvPr id="2" name="TextBox 1"/>
          <p:cNvSpPr txBox="1"/>
          <p:nvPr/>
        </p:nvSpPr>
        <p:spPr>
          <a:xfrm>
            <a:off x="3237470" y="2310713"/>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Tree>
    <p:custDataLst>
      <p:tags r:id="rId1"/>
    </p:custDataLst>
    <p:extLst>
      <p:ext uri="{BB962C8B-B14F-4D97-AF65-F5344CB8AC3E}">
        <p14:creationId xmlns:p14="http://schemas.microsoft.com/office/powerpoint/2010/main" val="7981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dirty="0"/>
              <a:t>Insurance Leadership </a:t>
            </a:r>
          </a:p>
        </p:txBody>
      </p:sp>
      <p:sp>
        <p:nvSpPr>
          <p:cNvPr id="12" name="Text Placeholder 11"/>
          <p:cNvSpPr>
            <a:spLocks noGrp="1"/>
          </p:cNvSpPr>
          <p:nvPr>
            <p:ph type="body" sz="quarter" idx="16"/>
          </p:nvPr>
        </p:nvSpPr>
        <p:spPr bwMode="gray"/>
        <p:txBody>
          <a:bodyPr/>
          <a:lstStyle/>
          <a:p>
            <a:r>
              <a:rPr lang="en-US" dirty="0"/>
              <a:t>1. Life/Health and P/C Insurance’ 2. PC 360 http://www.propertycasualty360.com/2013/04/17/insurance-industry-crisis-400000-positions-to-fill?slreturn=1476304299; 3. U.S. Bureau of Economic Analysis. 2014; 4. U.S. Department of Commerce, 2015; 5. Federal Reserve, 2015; 6. 2011–2014, Insurance Industry Charitable Foundation. </a:t>
            </a:r>
          </a:p>
        </p:txBody>
      </p:sp>
      <p:sp>
        <p:nvSpPr>
          <p:cNvPr id="18" name="Text Placeholder 4"/>
          <p:cNvSpPr txBox="1">
            <a:spLocks/>
          </p:cNvSpPr>
          <p:nvPr/>
        </p:nvSpPr>
        <p:spPr bwMode="gray">
          <a:xfrm>
            <a:off x="1400175" y="4293062"/>
            <a:ext cx="6343650" cy="352861"/>
          </a:xfrm>
          <a:prstGeom prst="snip1Rect">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Fundamentals Strong – but Still Susceptible to Disruption</a:t>
            </a:r>
          </a:p>
        </p:txBody>
      </p:sp>
      <p:grpSp>
        <p:nvGrpSpPr>
          <p:cNvPr id="803" name="Group 802"/>
          <p:cNvGrpSpPr/>
          <p:nvPr/>
        </p:nvGrpSpPr>
        <p:grpSpPr>
          <a:xfrm>
            <a:off x="1405691" y="1393373"/>
            <a:ext cx="2042930" cy="2825467"/>
            <a:chOff x="350255" y="1857828"/>
            <a:chExt cx="2723906" cy="3767289"/>
          </a:xfrm>
        </p:grpSpPr>
        <p:sp>
          <p:nvSpPr>
            <p:cNvPr id="7" name="Rectangle 6"/>
            <p:cNvSpPr/>
            <p:nvPr/>
          </p:nvSpPr>
          <p:spPr bwMode="gray">
            <a:xfrm>
              <a:off x="350255" y="1857828"/>
              <a:ext cx="2723906" cy="376728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rgbClr val="FF0000"/>
                </a:solidFill>
              </a:endParaRPr>
            </a:p>
          </p:txBody>
        </p:sp>
        <p:sp>
          <p:nvSpPr>
            <p:cNvPr id="15" name="TextBox 14"/>
            <p:cNvSpPr txBox="1"/>
            <p:nvPr/>
          </p:nvSpPr>
          <p:spPr bwMode="gray">
            <a:xfrm>
              <a:off x="410970" y="2234035"/>
              <a:ext cx="776281" cy="455509"/>
            </a:xfrm>
            <a:prstGeom prst="rect">
              <a:avLst/>
            </a:prstGeom>
            <a:noFill/>
            <a:ln>
              <a:noFill/>
            </a:ln>
          </p:spPr>
          <p:txBody>
            <a:bodyPr wrap="none" lIns="34290" rIns="34290" rtlCol="0">
              <a:spAutoFit/>
            </a:bodyPr>
            <a:lstStyle/>
            <a:p>
              <a:pPr>
                <a:lnSpc>
                  <a:spcPct val="90000"/>
                </a:lnSpc>
                <a:spcBef>
                  <a:spcPts val="900"/>
                </a:spcBef>
                <a:buClr>
                  <a:srgbClr val="337DBE"/>
                </a:buClr>
                <a:buSzPct val="77000"/>
              </a:pPr>
              <a:r>
                <a:rPr lang="en-US" b="1" dirty="0">
                  <a:solidFill>
                    <a:schemeClr val="accent1"/>
                  </a:solidFill>
                </a:rPr>
                <a:t>2010</a:t>
              </a:r>
            </a:p>
          </p:txBody>
        </p:sp>
        <p:sp>
          <p:nvSpPr>
            <p:cNvPr id="337" name="TextBox 336"/>
            <p:cNvSpPr txBox="1"/>
            <p:nvPr/>
          </p:nvSpPr>
          <p:spPr bwMode="gray">
            <a:xfrm>
              <a:off x="1198843" y="3338923"/>
              <a:ext cx="1808616" cy="400109"/>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050" b="1" dirty="0">
                  <a:solidFill>
                    <a:schemeClr val="accent1"/>
                  </a:solidFill>
                </a:rPr>
                <a:t>Bank Failures: </a:t>
              </a:r>
              <a:r>
                <a:rPr lang="en-US" sz="1500" b="1" dirty="0">
                  <a:solidFill>
                    <a:schemeClr val="accent1"/>
                  </a:solidFill>
                </a:rPr>
                <a:t>157</a:t>
              </a:r>
            </a:p>
          </p:txBody>
        </p:sp>
        <p:sp>
          <p:nvSpPr>
            <p:cNvPr id="339" name="TextBox 338"/>
            <p:cNvSpPr txBox="1"/>
            <p:nvPr/>
          </p:nvSpPr>
          <p:spPr bwMode="gray">
            <a:xfrm>
              <a:off x="627263" y="4007285"/>
              <a:ext cx="2377146" cy="400109"/>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050" b="1" dirty="0">
                  <a:solidFill>
                    <a:schemeClr val="accent1"/>
                  </a:solidFill>
                </a:rPr>
                <a:t>Insurance Impairments</a:t>
              </a:r>
              <a:r>
                <a:rPr lang="en-US" sz="1050" b="1" baseline="30000" dirty="0">
                  <a:solidFill>
                    <a:schemeClr val="accent1"/>
                  </a:solidFill>
                </a:rPr>
                <a:t>1</a:t>
              </a:r>
              <a:r>
                <a:rPr lang="en-US" sz="1050" b="1" dirty="0">
                  <a:solidFill>
                    <a:schemeClr val="accent1"/>
                  </a:solidFill>
                </a:rPr>
                <a:t>: </a:t>
              </a:r>
              <a:r>
                <a:rPr lang="en-US" sz="1500" b="1" dirty="0">
                  <a:solidFill>
                    <a:schemeClr val="accent1"/>
                  </a:solidFill>
                </a:rPr>
                <a:t>8</a:t>
              </a:r>
            </a:p>
          </p:txBody>
        </p:sp>
        <p:grpSp>
          <p:nvGrpSpPr>
            <p:cNvPr id="345" name="Group 344"/>
            <p:cNvGrpSpPr>
              <a:grpSpLocks noChangeAspect="1"/>
            </p:cNvGrpSpPr>
            <p:nvPr/>
          </p:nvGrpSpPr>
          <p:grpSpPr bwMode="gray">
            <a:xfrm>
              <a:off x="2691053" y="3701450"/>
              <a:ext cx="263468" cy="274320"/>
              <a:chOff x="3097213" y="785813"/>
              <a:chExt cx="2949575" cy="5295900"/>
            </a:xfrm>
          </p:grpSpPr>
          <p:sp>
            <p:nvSpPr>
              <p:cNvPr id="343" name="Freeform 25"/>
              <p:cNvSpPr>
                <a:spLocks/>
              </p:cNvSpPr>
              <p:nvPr/>
            </p:nvSpPr>
            <p:spPr bwMode="gray">
              <a:xfrm>
                <a:off x="5580063" y="1019175"/>
                <a:ext cx="466725" cy="5062538"/>
              </a:xfrm>
              <a:custGeom>
                <a:avLst/>
                <a:gdLst>
                  <a:gd name="T0" fmla="*/ 19 w 110"/>
                  <a:gd name="T1" fmla="*/ 128 h 1193"/>
                  <a:gd name="T2" fmla="*/ 19 w 110"/>
                  <a:gd name="T3" fmla="*/ 228 h 1193"/>
                  <a:gd name="T4" fmla="*/ 0 w 110"/>
                  <a:gd name="T5" fmla="*/ 245 h 1193"/>
                  <a:gd name="T6" fmla="*/ 0 w 110"/>
                  <a:gd name="T7" fmla="*/ 320 h 1193"/>
                  <a:gd name="T8" fmla="*/ 19 w 110"/>
                  <a:gd name="T9" fmla="*/ 347 h 1193"/>
                  <a:gd name="T10" fmla="*/ 19 w 110"/>
                  <a:gd name="T11" fmla="*/ 438 h 1193"/>
                  <a:gd name="T12" fmla="*/ 0 w 110"/>
                  <a:gd name="T13" fmla="*/ 464 h 1193"/>
                  <a:gd name="T14" fmla="*/ 0 w 110"/>
                  <a:gd name="T15" fmla="*/ 531 h 1193"/>
                  <a:gd name="T16" fmla="*/ 19 w 110"/>
                  <a:gd name="T17" fmla="*/ 557 h 1193"/>
                  <a:gd name="T18" fmla="*/ 19 w 110"/>
                  <a:gd name="T19" fmla="*/ 657 h 1193"/>
                  <a:gd name="T20" fmla="*/ 0 w 110"/>
                  <a:gd name="T21" fmla="*/ 683 h 1193"/>
                  <a:gd name="T22" fmla="*/ 0 w 110"/>
                  <a:gd name="T23" fmla="*/ 750 h 1193"/>
                  <a:gd name="T24" fmla="*/ 19 w 110"/>
                  <a:gd name="T25" fmla="*/ 776 h 1193"/>
                  <a:gd name="T26" fmla="*/ 19 w 110"/>
                  <a:gd name="T27" fmla="*/ 876 h 1193"/>
                  <a:gd name="T28" fmla="*/ 0 w 110"/>
                  <a:gd name="T29" fmla="*/ 894 h 1193"/>
                  <a:gd name="T30" fmla="*/ 0 w 110"/>
                  <a:gd name="T31" fmla="*/ 969 h 1193"/>
                  <a:gd name="T32" fmla="*/ 19 w 110"/>
                  <a:gd name="T33" fmla="*/ 995 h 1193"/>
                  <a:gd name="T34" fmla="*/ 19 w 110"/>
                  <a:gd name="T35" fmla="*/ 1086 h 1193"/>
                  <a:gd name="T36" fmla="*/ 0 w 110"/>
                  <a:gd name="T37" fmla="*/ 1113 h 1193"/>
                  <a:gd name="T38" fmla="*/ 0 w 110"/>
                  <a:gd name="T39" fmla="*/ 1193 h 1193"/>
                  <a:gd name="T40" fmla="*/ 110 w 110"/>
                  <a:gd name="T41" fmla="*/ 1193 h 1193"/>
                  <a:gd name="T42" fmla="*/ 110 w 110"/>
                  <a:gd name="T43" fmla="*/ 27 h 1193"/>
                  <a:gd name="T44" fmla="*/ 92 w 110"/>
                  <a:gd name="T45" fmla="*/ 0 h 1193"/>
                  <a:gd name="T46" fmla="*/ 0 w 110"/>
                  <a:gd name="T47" fmla="*/ 0 h 1193"/>
                  <a:gd name="T48" fmla="*/ 0 w 110"/>
                  <a:gd name="T49" fmla="*/ 101 h 1193"/>
                  <a:gd name="T50" fmla="*/ 19 w 110"/>
                  <a:gd name="T51" fmla="*/ 12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93">
                    <a:moveTo>
                      <a:pt x="19" y="128"/>
                    </a:moveTo>
                    <a:cubicBezTo>
                      <a:pt x="19" y="228"/>
                      <a:pt x="19" y="228"/>
                      <a:pt x="19" y="228"/>
                    </a:cubicBezTo>
                    <a:cubicBezTo>
                      <a:pt x="19" y="236"/>
                      <a:pt x="12" y="243"/>
                      <a:pt x="0" y="245"/>
                    </a:cubicBezTo>
                    <a:cubicBezTo>
                      <a:pt x="0" y="320"/>
                      <a:pt x="0" y="320"/>
                      <a:pt x="0" y="320"/>
                    </a:cubicBezTo>
                    <a:cubicBezTo>
                      <a:pt x="12" y="323"/>
                      <a:pt x="19" y="332"/>
                      <a:pt x="19" y="347"/>
                    </a:cubicBezTo>
                    <a:cubicBezTo>
                      <a:pt x="19" y="438"/>
                      <a:pt x="19" y="438"/>
                      <a:pt x="19" y="438"/>
                    </a:cubicBezTo>
                    <a:cubicBezTo>
                      <a:pt x="19" y="453"/>
                      <a:pt x="12" y="462"/>
                      <a:pt x="0" y="464"/>
                    </a:cubicBezTo>
                    <a:cubicBezTo>
                      <a:pt x="0" y="531"/>
                      <a:pt x="0" y="531"/>
                      <a:pt x="0" y="531"/>
                    </a:cubicBezTo>
                    <a:cubicBezTo>
                      <a:pt x="12" y="536"/>
                      <a:pt x="19" y="549"/>
                      <a:pt x="19" y="557"/>
                    </a:cubicBezTo>
                    <a:cubicBezTo>
                      <a:pt x="19" y="657"/>
                      <a:pt x="19" y="657"/>
                      <a:pt x="19" y="657"/>
                    </a:cubicBezTo>
                    <a:cubicBezTo>
                      <a:pt x="19" y="665"/>
                      <a:pt x="12" y="678"/>
                      <a:pt x="0" y="683"/>
                    </a:cubicBezTo>
                    <a:cubicBezTo>
                      <a:pt x="0" y="750"/>
                      <a:pt x="0" y="750"/>
                      <a:pt x="0" y="750"/>
                    </a:cubicBezTo>
                    <a:cubicBezTo>
                      <a:pt x="12" y="752"/>
                      <a:pt x="19" y="761"/>
                      <a:pt x="19" y="776"/>
                    </a:cubicBezTo>
                    <a:cubicBezTo>
                      <a:pt x="19" y="876"/>
                      <a:pt x="19" y="876"/>
                      <a:pt x="19" y="876"/>
                    </a:cubicBezTo>
                    <a:cubicBezTo>
                      <a:pt x="19" y="884"/>
                      <a:pt x="12" y="891"/>
                      <a:pt x="0" y="894"/>
                    </a:cubicBezTo>
                    <a:cubicBezTo>
                      <a:pt x="0" y="969"/>
                      <a:pt x="0" y="969"/>
                      <a:pt x="0" y="969"/>
                    </a:cubicBezTo>
                    <a:cubicBezTo>
                      <a:pt x="12" y="971"/>
                      <a:pt x="19" y="980"/>
                      <a:pt x="19" y="995"/>
                    </a:cubicBezTo>
                    <a:cubicBezTo>
                      <a:pt x="19" y="1086"/>
                      <a:pt x="19" y="1086"/>
                      <a:pt x="19" y="1086"/>
                    </a:cubicBezTo>
                    <a:cubicBezTo>
                      <a:pt x="19" y="1101"/>
                      <a:pt x="12" y="1110"/>
                      <a:pt x="0" y="1113"/>
                    </a:cubicBezTo>
                    <a:cubicBezTo>
                      <a:pt x="0" y="1193"/>
                      <a:pt x="0" y="1193"/>
                      <a:pt x="0" y="1193"/>
                    </a:cubicBezTo>
                    <a:cubicBezTo>
                      <a:pt x="110" y="1193"/>
                      <a:pt x="110" y="1193"/>
                      <a:pt x="110" y="1193"/>
                    </a:cubicBezTo>
                    <a:cubicBezTo>
                      <a:pt x="110" y="27"/>
                      <a:pt x="110" y="27"/>
                      <a:pt x="110" y="27"/>
                    </a:cubicBezTo>
                    <a:cubicBezTo>
                      <a:pt x="110" y="9"/>
                      <a:pt x="101" y="0"/>
                      <a:pt x="92" y="0"/>
                    </a:cubicBezTo>
                    <a:cubicBezTo>
                      <a:pt x="51" y="0"/>
                      <a:pt x="21" y="0"/>
                      <a:pt x="0" y="0"/>
                    </a:cubicBezTo>
                    <a:cubicBezTo>
                      <a:pt x="0" y="101"/>
                      <a:pt x="0" y="101"/>
                      <a:pt x="0" y="101"/>
                    </a:cubicBezTo>
                    <a:cubicBezTo>
                      <a:pt x="12" y="104"/>
                      <a:pt x="19" y="113"/>
                      <a:pt x="19" y="128"/>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44" name="Freeform 26"/>
              <p:cNvSpPr>
                <a:spLocks noEditPoints="1"/>
              </p:cNvSpPr>
              <p:nvPr/>
            </p:nvSpPr>
            <p:spPr bwMode="gray">
              <a:xfrm>
                <a:off x="3097213" y="785813"/>
                <a:ext cx="2482850" cy="5295900"/>
              </a:xfrm>
              <a:custGeom>
                <a:avLst/>
                <a:gdLst>
                  <a:gd name="T0" fmla="*/ 511 w 584"/>
                  <a:gd name="T1" fmla="*/ 1169 h 1248"/>
                  <a:gd name="T2" fmla="*/ 511 w 584"/>
                  <a:gd name="T3" fmla="*/ 1023 h 1248"/>
                  <a:gd name="T4" fmla="*/ 584 w 584"/>
                  <a:gd name="T5" fmla="*/ 949 h 1248"/>
                  <a:gd name="T6" fmla="*/ 484 w 584"/>
                  <a:gd name="T7" fmla="*/ 931 h 1248"/>
                  <a:gd name="T8" fmla="*/ 575 w 584"/>
                  <a:gd name="T9" fmla="*/ 804 h 1248"/>
                  <a:gd name="T10" fmla="*/ 575 w 584"/>
                  <a:gd name="T11" fmla="*/ 740 h 1248"/>
                  <a:gd name="T12" fmla="*/ 484 w 584"/>
                  <a:gd name="T13" fmla="*/ 612 h 1248"/>
                  <a:gd name="T14" fmla="*/ 584 w 584"/>
                  <a:gd name="T15" fmla="*/ 586 h 1248"/>
                  <a:gd name="T16" fmla="*/ 511 w 584"/>
                  <a:gd name="T17" fmla="*/ 520 h 1248"/>
                  <a:gd name="T18" fmla="*/ 511 w 584"/>
                  <a:gd name="T19" fmla="*/ 374 h 1248"/>
                  <a:gd name="T20" fmla="*/ 584 w 584"/>
                  <a:gd name="T21" fmla="*/ 300 h 1248"/>
                  <a:gd name="T22" fmla="*/ 484 w 584"/>
                  <a:gd name="T23" fmla="*/ 283 h 1248"/>
                  <a:gd name="T24" fmla="*/ 575 w 584"/>
                  <a:gd name="T25" fmla="*/ 155 h 1248"/>
                  <a:gd name="T26" fmla="*/ 529 w 584"/>
                  <a:gd name="T27" fmla="*/ 55 h 1248"/>
                  <a:gd name="T28" fmla="*/ 228 w 584"/>
                  <a:gd name="T29" fmla="*/ 0 h 1248"/>
                  <a:gd name="T30" fmla="*/ 28 w 584"/>
                  <a:gd name="T31" fmla="*/ 55 h 1248"/>
                  <a:gd name="T32" fmla="*/ 584 w 584"/>
                  <a:gd name="T33" fmla="*/ 1248 h 1248"/>
                  <a:gd name="T34" fmla="*/ 192 w 584"/>
                  <a:gd name="T35" fmla="*/ 1169 h 1248"/>
                  <a:gd name="T36" fmla="*/ 101 w 584"/>
                  <a:gd name="T37" fmla="*/ 1050 h 1248"/>
                  <a:gd name="T38" fmla="*/ 219 w 584"/>
                  <a:gd name="T39" fmla="*/ 1050 h 1248"/>
                  <a:gd name="T40" fmla="*/ 192 w 584"/>
                  <a:gd name="T41" fmla="*/ 950 h 1248"/>
                  <a:gd name="T42" fmla="*/ 101 w 584"/>
                  <a:gd name="T43" fmla="*/ 831 h 1248"/>
                  <a:gd name="T44" fmla="*/ 219 w 584"/>
                  <a:gd name="T45" fmla="*/ 831 h 1248"/>
                  <a:gd name="T46" fmla="*/ 192 w 584"/>
                  <a:gd name="T47" fmla="*/ 740 h 1248"/>
                  <a:gd name="T48" fmla="*/ 101 w 584"/>
                  <a:gd name="T49" fmla="*/ 612 h 1248"/>
                  <a:gd name="T50" fmla="*/ 219 w 584"/>
                  <a:gd name="T51" fmla="*/ 612 h 1248"/>
                  <a:gd name="T52" fmla="*/ 192 w 584"/>
                  <a:gd name="T53" fmla="*/ 520 h 1248"/>
                  <a:gd name="T54" fmla="*/ 101 w 584"/>
                  <a:gd name="T55" fmla="*/ 402 h 1248"/>
                  <a:gd name="T56" fmla="*/ 219 w 584"/>
                  <a:gd name="T57" fmla="*/ 402 h 1248"/>
                  <a:gd name="T58" fmla="*/ 192 w 584"/>
                  <a:gd name="T59" fmla="*/ 301 h 1248"/>
                  <a:gd name="T60" fmla="*/ 101 w 584"/>
                  <a:gd name="T61" fmla="*/ 183 h 1248"/>
                  <a:gd name="T62" fmla="*/ 219 w 584"/>
                  <a:gd name="T63" fmla="*/ 183 h 1248"/>
                  <a:gd name="T64" fmla="*/ 383 w 584"/>
                  <a:gd name="T65" fmla="*/ 1169 h 1248"/>
                  <a:gd name="T66" fmla="*/ 292 w 584"/>
                  <a:gd name="T67" fmla="*/ 1050 h 1248"/>
                  <a:gd name="T68" fmla="*/ 411 w 584"/>
                  <a:gd name="T69" fmla="*/ 1050 h 1248"/>
                  <a:gd name="T70" fmla="*/ 383 w 584"/>
                  <a:gd name="T71" fmla="*/ 950 h 1248"/>
                  <a:gd name="T72" fmla="*/ 292 w 584"/>
                  <a:gd name="T73" fmla="*/ 831 h 1248"/>
                  <a:gd name="T74" fmla="*/ 411 w 584"/>
                  <a:gd name="T75" fmla="*/ 831 h 1248"/>
                  <a:gd name="T76" fmla="*/ 383 w 584"/>
                  <a:gd name="T77" fmla="*/ 740 h 1248"/>
                  <a:gd name="T78" fmla="*/ 292 w 584"/>
                  <a:gd name="T79" fmla="*/ 612 h 1248"/>
                  <a:gd name="T80" fmla="*/ 411 w 584"/>
                  <a:gd name="T81" fmla="*/ 612 h 1248"/>
                  <a:gd name="T82" fmla="*/ 383 w 584"/>
                  <a:gd name="T83" fmla="*/ 520 h 1248"/>
                  <a:gd name="T84" fmla="*/ 292 w 584"/>
                  <a:gd name="T85" fmla="*/ 402 h 1248"/>
                  <a:gd name="T86" fmla="*/ 411 w 584"/>
                  <a:gd name="T87" fmla="*/ 402 h 1248"/>
                  <a:gd name="T88" fmla="*/ 383 w 584"/>
                  <a:gd name="T89" fmla="*/ 301 h 1248"/>
                  <a:gd name="T90" fmla="*/ 292 w 584"/>
                  <a:gd name="T91" fmla="*/ 183 h 1248"/>
                  <a:gd name="T92" fmla="*/ 411 w 584"/>
                  <a:gd name="T93" fmla="*/ 183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1248">
                    <a:moveTo>
                      <a:pt x="584" y="1168"/>
                    </a:moveTo>
                    <a:cubicBezTo>
                      <a:pt x="581" y="1168"/>
                      <a:pt x="578" y="1169"/>
                      <a:pt x="575" y="1169"/>
                    </a:cubicBezTo>
                    <a:cubicBezTo>
                      <a:pt x="511" y="1169"/>
                      <a:pt x="511" y="1169"/>
                      <a:pt x="511" y="1169"/>
                    </a:cubicBezTo>
                    <a:cubicBezTo>
                      <a:pt x="493" y="1169"/>
                      <a:pt x="484" y="1160"/>
                      <a:pt x="484" y="1141"/>
                    </a:cubicBezTo>
                    <a:cubicBezTo>
                      <a:pt x="484" y="1050"/>
                      <a:pt x="484" y="1050"/>
                      <a:pt x="484" y="1050"/>
                    </a:cubicBezTo>
                    <a:cubicBezTo>
                      <a:pt x="484" y="1032"/>
                      <a:pt x="493" y="1023"/>
                      <a:pt x="511" y="1023"/>
                    </a:cubicBezTo>
                    <a:cubicBezTo>
                      <a:pt x="575" y="1023"/>
                      <a:pt x="575" y="1023"/>
                      <a:pt x="575" y="1023"/>
                    </a:cubicBezTo>
                    <a:cubicBezTo>
                      <a:pt x="578" y="1023"/>
                      <a:pt x="581" y="1023"/>
                      <a:pt x="584" y="1024"/>
                    </a:cubicBezTo>
                    <a:cubicBezTo>
                      <a:pt x="584" y="949"/>
                      <a:pt x="584" y="949"/>
                      <a:pt x="584" y="949"/>
                    </a:cubicBezTo>
                    <a:cubicBezTo>
                      <a:pt x="581" y="949"/>
                      <a:pt x="578" y="950"/>
                      <a:pt x="575" y="950"/>
                    </a:cubicBezTo>
                    <a:cubicBezTo>
                      <a:pt x="511" y="950"/>
                      <a:pt x="511" y="950"/>
                      <a:pt x="511" y="950"/>
                    </a:cubicBezTo>
                    <a:cubicBezTo>
                      <a:pt x="493" y="950"/>
                      <a:pt x="484" y="941"/>
                      <a:pt x="484" y="931"/>
                    </a:cubicBezTo>
                    <a:cubicBezTo>
                      <a:pt x="484" y="831"/>
                      <a:pt x="484" y="831"/>
                      <a:pt x="484" y="831"/>
                    </a:cubicBezTo>
                    <a:cubicBezTo>
                      <a:pt x="484" y="813"/>
                      <a:pt x="493" y="804"/>
                      <a:pt x="511" y="804"/>
                    </a:cubicBezTo>
                    <a:cubicBezTo>
                      <a:pt x="575" y="804"/>
                      <a:pt x="575" y="804"/>
                      <a:pt x="575" y="804"/>
                    </a:cubicBezTo>
                    <a:cubicBezTo>
                      <a:pt x="578" y="804"/>
                      <a:pt x="581" y="804"/>
                      <a:pt x="584" y="805"/>
                    </a:cubicBezTo>
                    <a:cubicBezTo>
                      <a:pt x="584" y="738"/>
                      <a:pt x="584" y="738"/>
                      <a:pt x="584" y="738"/>
                    </a:cubicBezTo>
                    <a:cubicBezTo>
                      <a:pt x="581" y="739"/>
                      <a:pt x="578" y="740"/>
                      <a:pt x="575" y="740"/>
                    </a:cubicBezTo>
                    <a:cubicBezTo>
                      <a:pt x="511" y="740"/>
                      <a:pt x="511" y="740"/>
                      <a:pt x="511" y="740"/>
                    </a:cubicBezTo>
                    <a:cubicBezTo>
                      <a:pt x="493" y="740"/>
                      <a:pt x="484" y="721"/>
                      <a:pt x="484" y="712"/>
                    </a:cubicBezTo>
                    <a:cubicBezTo>
                      <a:pt x="484" y="612"/>
                      <a:pt x="484" y="612"/>
                      <a:pt x="484" y="612"/>
                    </a:cubicBezTo>
                    <a:cubicBezTo>
                      <a:pt x="484" y="603"/>
                      <a:pt x="493" y="584"/>
                      <a:pt x="511" y="584"/>
                    </a:cubicBezTo>
                    <a:cubicBezTo>
                      <a:pt x="575" y="584"/>
                      <a:pt x="575" y="584"/>
                      <a:pt x="575" y="584"/>
                    </a:cubicBezTo>
                    <a:cubicBezTo>
                      <a:pt x="578" y="584"/>
                      <a:pt x="581" y="585"/>
                      <a:pt x="584" y="586"/>
                    </a:cubicBezTo>
                    <a:cubicBezTo>
                      <a:pt x="584" y="519"/>
                      <a:pt x="584" y="519"/>
                      <a:pt x="584" y="519"/>
                    </a:cubicBezTo>
                    <a:cubicBezTo>
                      <a:pt x="581" y="520"/>
                      <a:pt x="578" y="520"/>
                      <a:pt x="575" y="520"/>
                    </a:cubicBezTo>
                    <a:cubicBezTo>
                      <a:pt x="511" y="520"/>
                      <a:pt x="511" y="520"/>
                      <a:pt x="511" y="520"/>
                    </a:cubicBezTo>
                    <a:cubicBezTo>
                      <a:pt x="493" y="520"/>
                      <a:pt x="484" y="511"/>
                      <a:pt x="484" y="493"/>
                    </a:cubicBezTo>
                    <a:cubicBezTo>
                      <a:pt x="484" y="402"/>
                      <a:pt x="484" y="402"/>
                      <a:pt x="484" y="402"/>
                    </a:cubicBezTo>
                    <a:cubicBezTo>
                      <a:pt x="484" y="384"/>
                      <a:pt x="493" y="374"/>
                      <a:pt x="511" y="374"/>
                    </a:cubicBezTo>
                    <a:cubicBezTo>
                      <a:pt x="575" y="374"/>
                      <a:pt x="575" y="374"/>
                      <a:pt x="575" y="374"/>
                    </a:cubicBezTo>
                    <a:cubicBezTo>
                      <a:pt x="578" y="374"/>
                      <a:pt x="581" y="375"/>
                      <a:pt x="584" y="375"/>
                    </a:cubicBezTo>
                    <a:cubicBezTo>
                      <a:pt x="584" y="300"/>
                      <a:pt x="584" y="300"/>
                      <a:pt x="584" y="300"/>
                    </a:cubicBezTo>
                    <a:cubicBezTo>
                      <a:pt x="581" y="301"/>
                      <a:pt x="578" y="301"/>
                      <a:pt x="575" y="301"/>
                    </a:cubicBezTo>
                    <a:cubicBezTo>
                      <a:pt x="511" y="301"/>
                      <a:pt x="511" y="301"/>
                      <a:pt x="511" y="301"/>
                    </a:cubicBezTo>
                    <a:cubicBezTo>
                      <a:pt x="493" y="301"/>
                      <a:pt x="484" y="292"/>
                      <a:pt x="484" y="283"/>
                    </a:cubicBezTo>
                    <a:cubicBezTo>
                      <a:pt x="484" y="183"/>
                      <a:pt x="484" y="183"/>
                      <a:pt x="484" y="183"/>
                    </a:cubicBezTo>
                    <a:cubicBezTo>
                      <a:pt x="484" y="164"/>
                      <a:pt x="493" y="155"/>
                      <a:pt x="511" y="155"/>
                    </a:cubicBezTo>
                    <a:cubicBezTo>
                      <a:pt x="575" y="155"/>
                      <a:pt x="575" y="155"/>
                      <a:pt x="575" y="155"/>
                    </a:cubicBezTo>
                    <a:cubicBezTo>
                      <a:pt x="578" y="155"/>
                      <a:pt x="581" y="156"/>
                      <a:pt x="584" y="156"/>
                    </a:cubicBezTo>
                    <a:cubicBezTo>
                      <a:pt x="584" y="55"/>
                      <a:pt x="584" y="55"/>
                      <a:pt x="584" y="55"/>
                    </a:cubicBezTo>
                    <a:cubicBezTo>
                      <a:pt x="530" y="55"/>
                      <a:pt x="529" y="55"/>
                      <a:pt x="529" y="55"/>
                    </a:cubicBezTo>
                    <a:cubicBezTo>
                      <a:pt x="511" y="55"/>
                      <a:pt x="502" y="46"/>
                      <a:pt x="502" y="27"/>
                    </a:cubicBezTo>
                    <a:cubicBezTo>
                      <a:pt x="502" y="9"/>
                      <a:pt x="484" y="0"/>
                      <a:pt x="475" y="0"/>
                    </a:cubicBezTo>
                    <a:cubicBezTo>
                      <a:pt x="228" y="0"/>
                      <a:pt x="228" y="0"/>
                      <a:pt x="228" y="0"/>
                    </a:cubicBezTo>
                    <a:cubicBezTo>
                      <a:pt x="219" y="0"/>
                      <a:pt x="201" y="9"/>
                      <a:pt x="201" y="27"/>
                    </a:cubicBezTo>
                    <a:cubicBezTo>
                      <a:pt x="201" y="46"/>
                      <a:pt x="192" y="55"/>
                      <a:pt x="174" y="55"/>
                    </a:cubicBezTo>
                    <a:cubicBezTo>
                      <a:pt x="28" y="55"/>
                      <a:pt x="28" y="55"/>
                      <a:pt x="28" y="55"/>
                    </a:cubicBezTo>
                    <a:cubicBezTo>
                      <a:pt x="18" y="55"/>
                      <a:pt x="0" y="64"/>
                      <a:pt x="0" y="82"/>
                    </a:cubicBezTo>
                    <a:cubicBezTo>
                      <a:pt x="0" y="792"/>
                      <a:pt x="0" y="1108"/>
                      <a:pt x="0" y="1248"/>
                    </a:cubicBezTo>
                    <a:cubicBezTo>
                      <a:pt x="584" y="1248"/>
                      <a:pt x="584" y="1248"/>
                      <a:pt x="584" y="1248"/>
                    </a:cubicBezTo>
                    <a:lnTo>
                      <a:pt x="584" y="1168"/>
                    </a:lnTo>
                    <a:close/>
                    <a:moveTo>
                      <a:pt x="219" y="1141"/>
                    </a:moveTo>
                    <a:cubicBezTo>
                      <a:pt x="219" y="1160"/>
                      <a:pt x="210" y="1169"/>
                      <a:pt x="192" y="1169"/>
                    </a:cubicBezTo>
                    <a:cubicBezTo>
                      <a:pt x="128" y="1169"/>
                      <a:pt x="128" y="1169"/>
                      <a:pt x="128" y="1169"/>
                    </a:cubicBezTo>
                    <a:cubicBezTo>
                      <a:pt x="110" y="1169"/>
                      <a:pt x="101" y="1160"/>
                      <a:pt x="101" y="1141"/>
                    </a:cubicBezTo>
                    <a:cubicBezTo>
                      <a:pt x="101" y="1050"/>
                      <a:pt x="101" y="1050"/>
                      <a:pt x="101" y="1050"/>
                    </a:cubicBezTo>
                    <a:cubicBezTo>
                      <a:pt x="101" y="1032"/>
                      <a:pt x="110" y="1023"/>
                      <a:pt x="128" y="1023"/>
                    </a:cubicBezTo>
                    <a:cubicBezTo>
                      <a:pt x="192" y="1023"/>
                      <a:pt x="192" y="1023"/>
                      <a:pt x="192" y="1023"/>
                    </a:cubicBezTo>
                    <a:cubicBezTo>
                      <a:pt x="210" y="1023"/>
                      <a:pt x="219" y="1032"/>
                      <a:pt x="219" y="1050"/>
                    </a:cubicBezTo>
                    <a:cubicBezTo>
                      <a:pt x="219" y="1141"/>
                      <a:pt x="219" y="1141"/>
                      <a:pt x="219" y="1141"/>
                    </a:cubicBezTo>
                    <a:close/>
                    <a:moveTo>
                      <a:pt x="219" y="931"/>
                    </a:moveTo>
                    <a:cubicBezTo>
                      <a:pt x="219" y="941"/>
                      <a:pt x="210" y="950"/>
                      <a:pt x="192" y="950"/>
                    </a:cubicBezTo>
                    <a:cubicBezTo>
                      <a:pt x="128" y="950"/>
                      <a:pt x="128" y="950"/>
                      <a:pt x="128" y="950"/>
                    </a:cubicBezTo>
                    <a:cubicBezTo>
                      <a:pt x="110" y="950"/>
                      <a:pt x="101" y="941"/>
                      <a:pt x="101" y="931"/>
                    </a:cubicBezTo>
                    <a:cubicBezTo>
                      <a:pt x="101" y="831"/>
                      <a:pt x="101" y="831"/>
                      <a:pt x="101" y="831"/>
                    </a:cubicBezTo>
                    <a:cubicBezTo>
                      <a:pt x="101" y="813"/>
                      <a:pt x="110" y="804"/>
                      <a:pt x="128" y="804"/>
                    </a:cubicBezTo>
                    <a:cubicBezTo>
                      <a:pt x="192" y="804"/>
                      <a:pt x="192" y="804"/>
                      <a:pt x="192" y="804"/>
                    </a:cubicBezTo>
                    <a:cubicBezTo>
                      <a:pt x="210" y="804"/>
                      <a:pt x="219" y="813"/>
                      <a:pt x="219" y="831"/>
                    </a:cubicBezTo>
                    <a:cubicBezTo>
                      <a:pt x="219" y="931"/>
                      <a:pt x="219" y="931"/>
                      <a:pt x="219" y="931"/>
                    </a:cubicBezTo>
                    <a:close/>
                    <a:moveTo>
                      <a:pt x="219" y="712"/>
                    </a:moveTo>
                    <a:cubicBezTo>
                      <a:pt x="219" y="721"/>
                      <a:pt x="210" y="740"/>
                      <a:pt x="192" y="740"/>
                    </a:cubicBezTo>
                    <a:cubicBezTo>
                      <a:pt x="128" y="740"/>
                      <a:pt x="128" y="740"/>
                      <a:pt x="128" y="740"/>
                    </a:cubicBezTo>
                    <a:cubicBezTo>
                      <a:pt x="110" y="740"/>
                      <a:pt x="101" y="721"/>
                      <a:pt x="101" y="712"/>
                    </a:cubicBezTo>
                    <a:cubicBezTo>
                      <a:pt x="101" y="612"/>
                      <a:pt x="101" y="612"/>
                      <a:pt x="101" y="612"/>
                    </a:cubicBezTo>
                    <a:cubicBezTo>
                      <a:pt x="101" y="603"/>
                      <a:pt x="110" y="584"/>
                      <a:pt x="128" y="584"/>
                    </a:cubicBezTo>
                    <a:cubicBezTo>
                      <a:pt x="192" y="584"/>
                      <a:pt x="192" y="584"/>
                      <a:pt x="192" y="584"/>
                    </a:cubicBezTo>
                    <a:cubicBezTo>
                      <a:pt x="210" y="584"/>
                      <a:pt x="219" y="603"/>
                      <a:pt x="219" y="612"/>
                    </a:cubicBezTo>
                    <a:cubicBezTo>
                      <a:pt x="219" y="712"/>
                      <a:pt x="219" y="712"/>
                      <a:pt x="219" y="712"/>
                    </a:cubicBezTo>
                    <a:close/>
                    <a:moveTo>
                      <a:pt x="219" y="493"/>
                    </a:moveTo>
                    <a:cubicBezTo>
                      <a:pt x="219" y="511"/>
                      <a:pt x="210" y="520"/>
                      <a:pt x="192" y="520"/>
                    </a:cubicBezTo>
                    <a:cubicBezTo>
                      <a:pt x="128" y="520"/>
                      <a:pt x="128" y="520"/>
                      <a:pt x="128" y="520"/>
                    </a:cubicBezTo>
                    <a:cubicBezTo>
                      <a:pt x="110" y="520"/>
                      <a:pt x="101" y="511"/>
                      <a:pt x="101" y="493"/>
                    </a:cubicBezTo>
                    <a:cubicBezTo>
                      <a:pt x="101" y="402"/>
                      <a:pt x="101" y="402"/>
                      <a:pt x="101" y="402"/>
                    </a:cubicBezTo>
                    <a:cubicBezTo>
                      <a:pt x="101" y="384"/>
                      <a:pt x="110" y="374"/>
                      <a:pt x="128" y="374"/>
                    </a:cubicBezTo>
                    <a:cubicBezTo>
                      <a:pt x="192" y="374"/>
                      <a:pt x="192" y="374"/>
                      <a:pt x="192" y="374"/>
                    </a:cubicBezTo>
                    <a:cubicBezTo>
                      <a:pt x="210" y="374"/>
                      <a:pt x="219" y="384"/>
                      <a:pt x="219" y="402"/>
                    </a:cubicBezTo>
                    <a:cubicBezTo>
                      <a:pt x="219" y="493"/>
                      <a:pt x="219" y="493"/>
                      <a:pt x="219" y="493"/>
                    </a:cubicBezTo>
                    <a:close/>
                    <a:moveTo>
                      <a:pt x="219" y="283"/>
                    </a:moveTo>
                    <a:cubicBezTo>
                      <a:pt x="219" y="292"/>
                      <a:pt x="210" y="301"/>
                      <a:pt x="192" y="301"/>
                    </a:cubicBezTo>
                    <a:cubicBezTo>
                      <a:pt x="128" y="301"/>
                      <a:pt x="128" y="301"/>
                      <a:pt x="128" y="301"/>
                    </a:cubicBezTo>
                    <a:cubicBezTo>
                      <a:pt x="110" y="301"/>
                      <a:pt x="101" y="292"/>
                      <a:pt x="101" y="283"/>
                    </a:cubicBezTo>
                    <a:cubicBezTo>
                      <a:pt x="101" y="183"/>
                      <a:pt x="101" y="183"/>
                      <a:pt x="101" y="183"/>
                    </a:cubicBezTo>
                    <a:cubicBezTo>
                      <a:pt x="101" y="164"/>
                      <a:pt x="110" y="155"/>
                      <a:pt x="128" y="155"/>
                    </a:cubicBezTo>
                    <a:cubicBezTo>
                      <a:pt x="192" y="155"/>
                      <a:pt x="192" y="155"/>
                      <a:pt x="192" y="155"/>
                    </a:cubicBezTo>
                    <a:cubicBezTo>
                      <a:pt x="210" y="155"/>
                      <a:pt x="219" y="164"/>
                      <a:pt x="219" y="183"/>
                    </a:cubicBezTo>
                    <a:cubicBezTo>
                      <a:pt x="219" y="283"/>
                      <a:pt x="219" y="283"/>
                      <a:pt x="219" y="283"/>
                    </a:cubicBezTo>
                    <a:close/>
                    <a:moveTo>
                      <a:pt x="411" y="1141"/>
                    </a:moveTo>
                    <a:cubicBezTo>
                      <a:pt x="411" y="1160"/>
                      <a:pt x="402" y="1169"/>
                      <a:pt x="383" y="1169"/>
                    </a:cubicBezTo>
                    <a:cubicBezTo>
                      <a:pt x="320" y="1169"/>
                      <a:pt x="320" y="1169"/>
                      <a:pt x="320" y="1169"/>
                    </a:cubicBezTo>
                    <a:cubicBezTo>
                      <a:pt x="301" y="1169"/>
                      <a:pt x="292" y="1160"/>
                      <a:pt x="292" y="1141"/>
                    </a:cubicBezTo>
                    <a:cubicBezTo>
                      <a:pt x="292" y="1050"/>
                      <a:pt x="292" y="1050"/>
                      <a:pt x="292" y="1050"/>
                    </a:cubicBezTo>
                    <a:cubicBezTo>
                      <a:pt x="292" y="1032"/>
                      <a:pt x="301" y="1023"/>
                      <a:pt x="320" y="1023"/>
                    </a:cubicBezTo>
                    <a:cubicBezTo>
                      <a:pt x="383" y="1023"/>
                      <a:pt x="383" y="1023"/>
                      <a:pt x="383" y="1023"/>
                    </a:cubicBezTo>
                    <a:cubicBezTo>
                      <a:pt x="402" y="1023"/>
                      <a:pt x="411" y="1032"/>
                      <a:pt x="411" y="1050"/>
                    </a:cubicBezTo>
                    <a:cubicBezTo>
                      <a:pt x="411" y="1141"/>
                      <a:pt x="411" y="1141"/>
                      <a:pt x="411" y="1141"/>
                    </a:cubicBezTo>
                    <a:close/>
                    <a:moveTo>
                      <a:pt x="411" y="931"/>
                    </a:moveTo>
                    <a:cubicBezTo>
                      <a:pt x="411" y="941"/>
                      <a:pt x="402" y="950"/>
                      <a:pt x="383" y="950"/>
                    </a:cubicBezTo>
                    <a:cubicBezTo>
                      <a:pt x="320" y="950"/>
                      <a:pt x="320" y="950"/>
                      <a:pt x="320" y="950"/>
                    </a:cubicBezTo>
                    <a:cubicBezTo>
                      <a:pt x="301" y="950"/>
                      <a:pt x="292" y="941"/>
                      <a:pt x="292" y="931"/>
                    </a:cubicBezTo>
                    <a:cubicBezTo>
                      <a:pt x="292" y="831"/>
                      <a:pt x="292" y="831"/>
                      <a:pt x="292" y="831"/>
                    </a:cubicBezTo>
                    <a:cubicBezTo>
                      <a:pt x="292" y="813"/>
                      <a:pt x="301" y="804"/>
                      <a:pt x="320" y="804"/>
                    </a:cubicBezTo>
                    <a:cubicBezTo>
                      <a:pt x="383" y="804"/>
                      <a:pt x="383" y="804"/>
                      <a:pt x="383" y="804"/>
                    </a:cubicBezTo>
                    <a:cubicBezTo>
                      <a:pt x="402" y="804"/>
                      <a:pt x="411" y="813"/>
                      <a:pt x="411" y="831"/>
                    </a:cubicBezTo>
                    <a:cubicBezTo>
                      <a:pt x="411" y="931"/>
                      <a:pt x="411" y="931"/>
                      <a:pt x="411" y="931"/>
                    </a:cubicBezTo>
                    <a:close/>
                    <a:moveTo>
                      <a:pt x="411" y="712"/>
                    </a:moveTo>
                    <a:cubicBezTo>
                      <a:pt x="411" y="721"/>
                      <a:pt x="402" y="740"/>
                      <a:pt x="383" y="740"/>
                    </a:cubicBezTo>
                    <a:cubicBezTo>
                      <a:pt x="320" y="740"/>
                      <a:pt x="320" y="740"/>
                      <a:pt x="320" y="740"/>
                    </a:cubicBezTo>
                    <a:cubicBezTo>
                      <a:pt x="301" y="740"/>
                      <a:pt x="292" y="721"/>
                      <a:pt x="292" y="712"/>
                    </a:cubicBezTo>
                    <a:cubicBezTo>
                      <a:pt x="292" y="612"/>
                      <a:pt x="292" y="612"/>
                      <a:pt x="292" y="612"/>
                    </a:cubicBezTo>
                    <a:cubicBezTo>
                      <a:pt x="292" y="603"/>
                      <a:pt x="301" y="584"/>
                      <a:pt x="320" y="584"/>
                    </a:cubicBezTo>
                    <a:cubicBezTo>
                      <a:pt x="383" y="584"/>
                      <a:pt x="383" y="584"/>
                      <a:pt x="383" y="584"/>
                    </a:cubicBezTo>
                    <a:cubicBezTo>
                      <a:pt x="402" y="584"/>
                      <a:pt x="411" y="603"/>
                      <a:pt x="411" y="612"/>
                    </a:cubicBezTo>
                    <a:cubicBezTo>
                      <a:pt x="411" y="712"/>
                      <a:pt x="411" y="712"/>
                      <a:pt x="411" y="712"/>
                    </a:cubicBezTo>
                    <a:close/>
                    <a:moveTo>
                      <a:pt x="411" y="493"/>
                    </a:moveTo>
                    <a:cubicBezTo>
                      <a:pt x="411" y="511"/>
                      <a:pt x="402" y="520"/>
                      <a:pt x="383" y="520"/>
                    </a:cubicBezTo>
                    <a:cubicBezTo>
                      <a:pt x="320" y="520"/>
                      <a:pt x="320" y="520"/>
                      <a:pt x="320" y="520"/>
                    </a:cubicBezTo>
                    <a:cubicBezTo>
                      <a:pt x="301" y="520"/>
                      <a:pt x="292" y="511"/>
                      <a:pt x="292" y="493"/>
                    </a:cubicBezTo>
                    <a:cubicBezTo>
                      <a:pt x="292" y="402"/>
                      <a:pt x="292" y="402"/>
                      <a:pt x="292" y="402"/>
                    </a:cubicBezTo>
                    <a:cubicBezTo>
                      <a:pt x="292" y="384"/>
                      <a:pt x="301" y="374"/>
                      <a:pt x="320" y="374"/>
                    </a:cubicBezTo>
                    <a:cubicBezTo>
                      <a:pt x="383" y="374"/>
                      <a:pt x="383" y="374"/>
                      <a:pt x="383" y="374"/>
                    </a:cubicBezTo>
                    <a:cubicBezTo>
                      <a:pt x="402" y="374"/>
                      <a:pt x="411" y="384"/>
                      <a:pt x="411" y="402"/>
                    </a:cubicBezTo>
                    <a:cubicBezTo>
                      <a:pt x="411" y="493"/>
                      <a:pt x="411" y="493"/>
                      <a:pt x="411" y="493"/>
                    </a:cubicBezTo>
                    <a:close/>
                    <a:moveTo>
                      <a:pt x="411" y="283"/>
                    </a:moveTo>
                    <a:cubicBezTo>
                      <a:pt x="411" y="292"/>
                      <a:pt x="402" y="301"/>
                      <a:pt x="383" y="301"/>
                    </a:cubicBezTo>
                    <a:cubicBezTo>
                      <a:pt x="320" y="301"/>
                      <a:pt x="320" y="301"/>
                      <a:pt x="320" y="301"/>
                    </a:cubicBezTo>
                    <a:cubicBezTo>
                      <a:pt x="301" y="301"/>
                      <a:pt x="292" y="292"/>
                      <a:pt x="292" y="283"/>
                    </a:cubicBezTo>
                    <a:cubicBezTo>
                      <a:pt x="292" y="183"/>
                      <a:pt x="292" y="183"/>
                      <a:pt x="292" y="183"/>
                    </a:cubicBezTo>
                    <a:cubicBezTo>
                      <a:pt x="292" y="164"/>
                      <a:pt x="301" y="155"/>
                      <a:pt x="320" y="155"/>
                    </a:cubicBezTo>
                    <a:cubicBezTo>
                      <a:pt x="383" y="155"/>
                      <a:pt x="383" y="155"/>
                      <a:pt x="383" y="155"/>
                    </a:cubicBezTo>
                    <a:cubicBezTo>
                      <a:pt x="402" y="155"/>
                      <a:pt x="411" y="164"/>
                      <a:pt x="411" y="183"/>
                    </a:cubicBezTo>
                    <a:cubicBezTo>
                      <a:pt x="411" y="283"/>
                      <a:pt x="411" y="283"/>
                      <a:pt x="411" y="283"/>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nvGrpSpPr>
            <p:cNvPr id="716" name="Group 715"/>
            <p:cNvGrpSpPr/>
            <p:nvPr/>
          </p:nvGrpSpPr>
          <p:grpSpPr bwMode="gray">
            <a:xfrm>
              <a:off x="465031" y="2641418"/>
              <a:ext cx="2493683" cy="644464"/>
              <a:chOff x="478283" y="2601662"/>
              <a:chExt cx="2493683" cy="644464"/>
            </a:xfrm>
          </p:grpSpPr>
          <p:grpSp>
            <p:nvGrpSpPr>
              <p:cNvPr id="348" name="Group 347"/>
              <p:cNvGrpSpPr/>
              <p:nvPr/>
            </p:nvGrpSpPr>
            <p:grpSpPr bwMode="gray">
              <a:xfrm>
                <a:off x="478283" y="2601662"/>
                <a:ext cx="267369" cy="277459"/>
                <a:chOff x="546523" y="2673350"/>
                <a:chExt cx="402431" cy="417618"/>
              </a:xfrm>
            </p:grpSpPr>
            <p:sp>
              <p:nvSpPr>
                <p:cNvPr id="14"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47" name="Group 346"/>
                <p:cNvGrpSpPr/>
                <p:nvPr/>
              </p:nvGrpSpPr>
              <p:grpSpPr bwMode="gray">
                <a:xfrm>
                  <a:off x="546523" y="2673350"/>
                  <a:ext cx="402431" cy="417618"/>
                  <a:chOff x="546523" y="2673350"/>
                  <a:chExt cx="402431" cy="417618"/>
                </a:xfrm>
              </p:grpSpPr>
              <p:sp>
                <p:nvSpPr>
                  <p:cNvPr id="1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46" name="Group 345"/>
                <p:cNvGrpSpPr/>
                <p:nvPr/>
              </p:nvGrpSpPr>
              <p:grpSpPr bwMode="gray">
                <a:xfrm>
                  <a:off x="584488" y="2712110"/>
                  <a:ext cx="326501" cy="326501"/>
                  <a:chOff x="584488" y="2712110"/>
                  <a:chExt cx="326501" cy="326501"/>
                </a:xfrm>
                <a:solidFill>
                  <a:schemeClr val="bg1"/>
                </a:solidFill>
              </p:grpSpPr>
              <p:sp>
                <p:nvSpPr>
                  <p:cNvPr id="3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8" name="Group 37"/>
                  <p:cNvGrpSpPr/>
                  <p:nvPr/>
                </p:nvGrpSpPr>
                <p:grpSpPr bwMode="gray">
                  <a:xfrm>
                    <a:off x="831951" y="2828097"/>
                    <a:ext cx="48811" cy="92938"/>
                    <a:chOff x="491545" y="2913064"/>
                    <a:chExt cx="71436" cy="136016"/>
                  </a:xfrm>
                  <a:grpFill/>
                </p:grpSpPr>
                <p:sp>
                  <p:nvSpPr>
                    <p:cNvPr id="29"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 name="Rectangle: Rounded Corners 3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41" name="Frame 4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 name="Circle: Hollow 4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49" name="Group 348"/>
              <p:cNvGrpSpPr/>
              <p:nvPr/>
            </p:nvGrpSpPr>
            <p:grpSpPr bwMode="gray">
              <a:xfrm>
                <a:off x="796328" y="2601662"/>
                <a:ext cx="267369" cy="277459"/>
                <a:chOff x="546523" y="2673350"/>
                <a:chExt cx="402431" cy="417618"/>
              </a:xfrm>
            </p:grpSpPr>
            <p:sp>
              <p:nvSpPr>
                <p:cNvPr id="350"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51" name="Group 350"/>
                <p:cNvGrpSpPr/>
                <p:nvPr/>
              </p:nvGrpSpPr>
              <p:grpSpPr bwMode="gray">
                <a:xfrm>
                  <a:off x="546523" y="2673350"/>
                  <a:ext cx="402431" cy="417618"/>
                  <a:chOff x="546523" y="2673350"/>
                  <a:chExt cx="402431" cy="417618"/>
                </a:xfrm>
              </p:grpSpPr>
              <p:sp>
                <p:nvSpPr>
                  <p:cNvPr id="359"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0"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1"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52" name="Group 351"/>
                <p:cNvGrpSpPr/>
                <p:nvPr/>
              </p:nvGrpSpPr>
              <p:grpSpPr bwMode="gray">
                <a:xfrm>
                  <a:off x="584488" y="2712110"/>
                  <a:ext cx="326501" cy="326501"/>
                  <a:chOff x="584488" y="2712110"/>
                  <a:chExt cx="326501" cy="326501"/>
                </a:xfrm>
                <a:solidFill>
                  <a:schemeClr val="bg1"/>
                </a:solidFill>
              </p:grpSpPr>
              <p:sp>
                <p:nvSpPr>
                  <p:cNvPr id="353"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54" name="Group 353"/>
                  <p:cNvGrpSpPr/>
                  <p:nvPr/>
                </p:nvGrpSpPr>
                <p:grpSpPr bwMode="gray">
                  <a:xfrm>
                    <a:off x="831951" y="2828097"/>
                    <a:ext cx="48811" cy="92938"/>
                    <a:chOff x="491545" y="2913064"/>
                    <a:chExt cx="71436" cy="136016"/>
                  </a:xfrm>
                  <a:grpFill/>
                </p:grpSpPr>
                <p:sp>
                  <p:nvSpPr>
                    <p:cNvPr id="357"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8" name="Rectangle: Rounded Corners 357"/>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355" name="Frame 354"/>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6" name="Circle: Hollow 355"/>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62" name="Group 361"/>
              <p:cNvGrpSpPr/>
              <p:nvPr/>
            </p:nvGrpSpPr>
            <p:grpSpPr bwMode="gray">
              <a:xfrm>
                <a:off x="1114373" y="2601662"/>
                <a:ext cx="267369" cy="277459"/>
                <a:chOff x="546523" y="2673350"/>
                <a:chExt cx="402431" cy="417618"/>
              </a:xfrm>
            </p:grpSpPr>
            <p:sp>
              <p:nvSpPr>
                <p:cNvPr id="36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64" name="Group 363"/>
                <p:cNvGrpSpPr/>
                <p:nvPr/>
              </p:nvGrpSpPr>
              <p:grpSpPr bwMode="gray">
                <a:xfrm>
                  <a:off x="546523" y="2673350"/>
                  <a:ext cx="402431" cy="417618"/>
                  <a:chOff x="546523" y="2673350"/>
                  <a:chExt cx="402431" cy="417618"/>
                </a:xfrm>
              </p:grpSpPr>
              <p:sp>
                <p:nvSpPr>
                  <p:cNvPr id="372"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3"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65" name="Group 364"/>
                <p:cNvGrpSpPr/>
                <p:nvPr/>
              </p:nvGrpSpPr>
              <p:grpSpPr bwMode="gray">
                <a:xfrm>
                  <a:off x="584488" y="2712110"/>
                  <a:ext cx="326501" cy="326501"/>
                  <a:chOff x="584488" y="2712110"/>
                  <a:chExt cx="326501" cy="326501"/>
                </a:xfrm>
                <a:solidFill>
                  <a:schemeClr val="bg1"/>
                </a:solidFill>
              </p:grpSpPr>
              <p:sp>
                <p:nvSpPr>
                  <p:cNvPr id="36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67" name="Group 366"/>
                  <p:cNvGrpSpPr/>
                  <p:nvPr/>
                </p:nvGrpSpPr>
                <p:grpSpPr bwMode="gray">
                  <a:xfrm>
                    <a:off x="831951" y="2828097"/>
                    <a:ext cx="48811" cy="92938"/>
                    <a:chOff x="491545" y="2913064"/>
                    <a:chExt cx="71436" cy="136016"/>
                  </a:xfrm>
                  <a:grpFill/>
                </p:grpSpPr>
                <p:sp>
                  <p:nvSpPr>
                    <p:cNvPr id="37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1" name="Rectangle: Rounded Corners 37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368" name="Frame 36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9" name="Circle: Hollow 36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75" name="Group 374"/>
              <p:cNvGrpSpPr/>
              <p:nvPr/>
            </p:nvGrpSpPr>
            <p:grpSpPr bwMode="gray">
              <a:xfrm>
                <a:off x="1432418" y="2601662"/>
                <a:ext cx="267369" cy="277459"/>
                <a:chOff x="546523" y="2673350"/>
                <a:chExt cx="402431" cy="417618"/>
              </a:xfrm>
            </p:grpSpPr>
            <p:sp>
              <p:nvSpPr>
                <p:cNvPr id="376"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77" name="Group 376"/>
                <p:cNvGrpSpPr/>
                <p:nvPr/>
              </p:nvGrpSpPr>
              <p:grpSpPr bwMode="gray">
                <a:xfrm>
                  <a:off x="546523" y="2673350"/>
                  <a:ext cx="402431" cy="417618"/>
                  <a:chOff x="546523" y="2673350"/>
                  <a:chExt cx="402431" cy="417618"/>
                </a:xfrm>
              </p:grpSpPr>
              <p:sp>
                <p:nvSpPr>
                  <p:cNvPr id="385"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6"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7"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78" name="Group 377"/>
                <p:cNvGrpSpPr/>
                <p:nvPr/>
              </p:nvGrpSpPr>
              <p:grpSpPr bwMode="gray">
                <a:xfrm>
                  <a:off x="584488" y="2712110"/>
                  <a:ext cx="326501" cy="326501"/>
                  <a:chOff x="584488" y="2712110"/>
                  <a:chExt cx="326501" cy="326501"/>
                </a:xfrm>
                <a:solidFill>
                  <a:schemeClr val="bg1"/>
                </a:solidFill>
              </p:grpSpPr>
              <p:sp>
                <p:nvSpPr>
                  <p:cNvPr id="379"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80" name="Group 379"/>
                  <p:cNvGrpSpPr/>
                  <p:nvPr/>
                </p:nvGrpSpPr>
                <p:grpSpPr bwMode="gray">
                  <a:xfrm>
                    <a:off x="831951" y="2828097"/>
                    <a:ext cx="48811" cy="92938"/>
                    <a:chOff x="491545" y="2913064"/>
                    <a:chExt cx="71436" cy="136016"/>
                  </a:xfrm>
                  <a:grpFill/>
                </p:grpSpPr>
                <p:sp>
                  <p:nvSpPr>
                    <p:cNvPr id="383"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4" name="Rectangle: Rounded Corners 383"/>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381" name="Frame 380"/>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2" name="Circle: Hollow 38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388" name="Group 387"/>
              <p:cNvGrpSpPr/>
              <p:nvPr/>
            </p:nvGrpSpPr>
            <p:grpSpPr bwMode="gray">
              <a:xfrm>
                <a:off x="1750463" y="2601662"/>
                <a:ext cx="267369" cy="277459"/>
                <a:chOff x="546523" y="2673350"/>
                <a:chExt cx="402431" cy="417618"/>
              </a:xfrm>
            </p:grpSpPr>
            <p:sp>
              <p:nvSpPr>
                <p:cNvPr id="38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90" name="Group 389"/>
                <p:cNvGrpSpPr/>
                <p:nvPr/>
              </p:nvGrpSpPr>
              <p:grpSpPr bwMode="gray">
                <a:xfrm>
                  <a:off x="546523" y="2673350"/>
                  <a:ext cx="402431" cy="417618"/>
                  <a:chOff x="546523" y="2673350"/>
                  <a:chExt cx="402431" cy="417618"/>
                </a:xfrm>
              </p:grpSpPr>
              <p:sp>
                <p:nvSpPr>
                  <p:cNvPr id="398"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9"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91" name="Group 390"/>
                <p:cNvGrpSpPr/>
                <p:nvPr/>
              </p:nvGrpSpPr>
              <p:grpSpPr bwMode="gray">
                <a:xfrm>
                  <a:off x="584488" y="2712110"/>
                  <a:ext cx="326501" cy="326501"/>
                  <a:chOff x="584488" y="2712110"/>
                  <a:chExt cx="326501" cy="326501"/>
                </a:xfrm>
                <a:solidFill>
                  <a:schemeClr val="bg1"/>
                </a:solidFill>
              </p:grpSpPr>
              <p:sp>
                <p:nvSpPr>
                  <p:cNvPr id="39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393" name="Group 392"/>
                  <p:cNvGrpSpPr/>
                  <p:nvPr/>
                </p:nvGrpSpPr>
                <p:grpSpPr bwMode="gray">
                  <a:xfrm>
                    <a:off x="831951" y="2828097"/>
                    <a:ext cx="48811" cy="92938"/>
                    <a:chOff x="491545" y="2913064"/>
                    <a:chExt cx="71436" cy="136016"/>
                  </a:xfrm>
                  <a:grpFill/>
                </p:grpSpPr>
                <p:sp>
                  <p:nvSpPr>
                    <p:cNvPr id="39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7" name="Rectangle: Rounded Corners 3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394" name="Frame 39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5" name="Circle: Hollow 3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536" name="Group 535"/>
              <p:cNvGrpSpPr/>
              <p:nvPr/>
            </p:nvGrpSpPr>
            <p:grpSpPr bwMode="gray">
              <a:xfrm>
                <a:off x="2068508" y="2601662"/>
                <a:ext cx="267369" cy="277459"/>
                <a:chOff x="546523" y="2673350"/>
                <a:chExt cx="402431" cy="417618"/>
              </a:xfrm>
            </p:grpSpPr>
            <p:sp>
              <p:nvSpPr>
                <p:cNvPr id="58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90" name="Group 589"/>
                <p:cNvGrpSpPr/>
                <p:nvPr/>
              </p:nvGrpSpPr>
              <p:grpSpPr bwMode="gray">
                <a:xfrm>
                  <a:off x="546523" y="2673350"/>
                  <a:ext cx="402431" cy="417618"/>
                  <a:chOff x="546523" y="2673350"/>
                  <a:chExt cx="402431" cy="417618"/>
                </a:xfrm>
              </p:grpSpPr>
              <p:sp>
                <p:nvSpPr>
                  <p:cNvPr id="598"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9"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91" name="Group 590"/>
                <p:cNvGrpSpPr/>
                <p:nvPr/>
              </p:nvGrpSpPr>
              <p:grpSpPr bwMode="gray">
                <a:xfrm>
                  <a:off x="584488" y="2712110"/>
                  <a:ext cx="326501" cy="326501"/>
                  <a:chOff x="584488" y="2712110"/>
                  <a:chExt cx="326501" cy="326501"/>
                </a:xfrm>
                <a:solidFill>
                  <a:schemeClr val="bg1"/>
                </a:solidFill>
              </p:grpSpPr>
              <p:sp>
                <p:nvSpPr>
                  <p:cNvPr id="59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93" name="Group 592"/>
                  <p:cNvGrpSpPr/>
                  <p:nvPr/>
                </p:nvGrpSpPr>
                <p:grpSpPr bwMode="gray">
                  <a:xfrm>
                    <a:off x="831951" y="2828097"/>
                    <a:ext cx="48811" cy="92938"/>
                    <a:chOff x="491545" y="2913064"/>
                    <a:chExt cx="71436" cy="136016"/>
                  </a:xfrm>
                  <a:grpFill/>
                </p:grpSpPr>
                <p:sp>
                  <p:nvSpPr>
                    <p:cNvPr id="59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7" name="Rectangle: Rounded Corners 5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594" name="Frame 59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5" name="Circle: Hollow 5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537" name="Group 536"/>
              <p:cNvGrpSpPr/>
              <p:nvPr/>
            </p:nvGrpSpPr>
            <p:grpSpPr bwMode="gray">
              <a:xfrm>
                <a:off x="2386553" y="2601662"/>
                <a:ext cx="267369" cy="277459"/>
                <a:chOff x="546523" y="2673350"/>
                <a:chExt cx="402431" cy="417618"/>
              </a:xfrm>
            </p:grpSpPr>
            <p:sp>
              <p:nvSpPr>
                <p:cNvPr id="57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78" name="Group 577"/>
                <p:cNvGrpSpPr/>
                <p:nvPr/>
              </p:nvGrpSpPr>
              <p:grpSpPr bwMode="gray">
                <a:xfrm>
                  <a:off x="546523" y="2673350"/>
                  <a:ext cx="402431" cy="417618"/>
                  <a:chOff x="546523" y="2673350"/>
                  <a:chExt cx="402431" cy="417618"/>
                </a:xfrm>
              </p:grpSpPr>
              <p:sp>
                <p:nvSpPr>
                  <p:cNvPr id="586"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7"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79" name="Group 578"/>
                <p:cNvGrpSpPr/>
                <p:nvPr/>
              </p:nvGrpSpPr>
              <p:grpSpPr bwMode="gray">
                <a:xfrm>
                  <a:off x="584488" y="2712110"/>
                  <a:ext cx="326501" cy="326501"/>
                  <a:chOff x="584488" y="2712110"/>
                  <a:chExt cx="326501" cy="326501"/>
                </a:xfrm>
                <a:solidFill>
                  <a:schemeClr val="bg1"/>
                </a:solidFill>
              </p:grpSpPr>
              <p:sp>
                <p:nvSpPr>
                  <p:cNvPr id="58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81" name="Group 580"/>
                  <p:cNvGrpSpPr/>
                  <p:nvPr/>
                </p:nvGrpSpPr>
                <p:grpSpPr bwMode="gray">
                  <a:xfrm>
                    <a:off x="831951" y="2828097"/>
                    <a:ext cx="48811" cy="92938"/>
                    <a:chOff x="491545" y="2913064"/>
                    <a:chExt cx="71436" cy="136016"/>
                  </a:xfrm>
                  <a:grpFill/>
                </p:grpSpPr>
                <p:sp>
                  <p:nvSpPr>
                    <p:cNvPr id="58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5" name="Rectangle: Rounded Corners 58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582" name="Frame 58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3" name="Circle: Hollow 58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538" name="Group 537"/>
              <p:cNvGrpSpPr/>
              <p:nvPr/>
            </p:nvGrpSpPr>
            <p:grpSpPr bwMode="gray">
              <a:xfrm>
                <a:off x="2704597" y="2601662"/>
                <a:ext cx="267369" cy="277459"/>
                <a:chOff x="546523" y="2673350"/>
                <a:chExt cx="402431" cy="417618"/>
              </a:xfrm>
            </p:grpSpPr>
            <p:sp>
              <p:nvSpPr>
                <p:cNvPr id="56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66" name="Group 565"/>
                <p:cNvGrpSpPr/>
                <p:nvPr/>
              </p:nvGrpSpPr>
              <p:grpSpPr bwMode="gray">
                <a:xfrm>
                  <a:off x="546523" y="2673350"/>
                  <a:ext cx="402431" cy="417618"/>
                  <a:chOff x="546523" y="2673350"/>
                  <a:chExt cx="402431" cy="417618"/>
                </a:xfrm>
              </p:grpSpPr>
              <p:sp>
                <p:nvSpPr>
                  <p:cNvPr id="574"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5"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67" name="Group 566"/>
                <p:cNvGrpSpPr/>
                <p:nvPr/>
              </p:nvGrpSpPr>
              <p:grpSpPr bwMode="gray">
                <a:xfrm>
                  <a:off x="584488" y="2712110"/>
                  <a:ext cx="326501" cy="326501"/>
                  <a:chOff x="584488" y="2712110"/>
                  <a:chExt cx="326501" cy="326501"/>
                </a:xfrm>
                <a:solidFill>
                  <a:schemeClr val="bg1"/>
                </a:solidFill>
              </p:grpSpPr>
              <p:sp>
                <p:nvSpPr>
                  <p:cNvPr id="56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569" name="Group 568"/>
                  <p:cNvGrpSpPr/>
                  <p:nvPr/>
                </p:nvGrpSpPr>
                <p:grpSpPr bwMode="gray">
                  <a:xfrm>
                    <a:off x="831951" y="2828097"/>
                    <a:ext cx="48811" cy="92938"/>
                    <a:chOff x="491545" y="2913064"/>
                    <a:chExt cx="71436" cy="136016"/>
                  </a:xfrm>
                  <a:grpFill/>
                </p:grpSpPr>
                <p:sp>
                  <p:nvSpPr>
                    <p:cNvPr id="57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3" name="Rectangle: Rounded Corners 57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570" name="Frame 56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1" name="Circle: Hollow 57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03" name="Group 602"/>
              <p:cNvGrpSpPr/>
              <p:nvPr/>
            </p:nvGrpSpPr>
            <p:grpSpPr bwMode="gray">
              <a:xfrm>
                <a:off x="478283" y="2968667"/>
                <a:ext cx="267369" cy="277459"/>
                <a:chOff x="546523" y="2673350"/>
                <a:chExt cx="402431" cy="417618"/>
              </a:xfrm>
            </p:grpSpPr>
            <p:sp>
              <p:nvSpPr>
                <p:cNvPr id="69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96" name="Group 695"/>
                <p:cNvGrpSpPr/>
                <p:nvPr/>
              </p:nvGrpSpPr>
              <p:grpSpPr bwMode="gray">
                <a:xfrm>
                  <a:off x="546523" y="2673350"/>
                  <a:ext cx="402431" cy="417618"/>
                  <a:chOff x="546523" y="2673350"/>
                  <a:chExt cx="402431" cy="417618"/>
                </a:xfrm>
              </p:grpSpPr>
              <p:sp>
                <p:nvSpPr>
                  <p:cNvPr id="704"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5"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97" name="Group 696"/>
                <p:cNvGrpSpPr/>
                <p:nvPr/>
              </p:nvGrpSpPr>
              <p:grpSpPr bwMode="gray">
                <a:xfrm>
                  <a:off x="584488" y="2712110"/>
                  <a:ext cx="326501" cy="326501"/>
                  <a:chOff x="584488" y="2712110"/>
                  <a:chExt cx="326501" cy="326501"/>
                </a:xfrm>
                <a:solidFill>
                  <a:schemeClr val="bg1"/>
                </a:solidFill>
              </p:grpSpPr>
              <p:sp>
                <p:nvSpPr>
                  <p:cNvPr id="69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99" name="Group 698"/>
                  <p:cNvGrpSpPr/>
                  <p:nvPr/>
                </p:nvGrpSpPr>
                <p:grpSpPr bwMode="gray">
                  <a:xfrm>
                    <a:off x="831951" y="2828097"/>
                    <a:ext cx="48811" cy="92938"/>
                    <a:chOff x="491545" y="2913064"/>
                    <a:chExt cx="71436" cy="136016"/>
                  </a:xfrm>
                  <a:grpFill/>
                </p:grpSpPr>
                <p:sp>
                  <p:nvSpPr>
                    <p:cNvPr id="70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3" name="Rectangle: Rounded Corners 70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700" name="Frame 69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1" name="Circle: Hollow 70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04" name="Group 603"/>
              <p:cNvGrpSpPr/>
              <p:nvPr/>
            </p:nvGrpSpPr>
            <p:grpSpPr bwMode="gray">
              <a:xfrm>
                <a:off x="796328" y="2968667"/>
                <a:ext cx="267369" cy="277459"/>
                <a:chOff x="546523" y="2673350"/>
                <a:chExt cx="402431" cy="417618"/>
              </a:xfrm>
            </p:grpSpPr>
            <p:sp>
              <p:nvSpPr>
                <p:cNvPr id="68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84" name="Group 683"/>
                <p:cNvGrpSpPr/>
                <p:nvPr/>
              </p:nvGrpSpPr>
              <p:grpSpPr bwMode="gray">
                <a:xfrm>
                  <a:off x="546523" y="2673350"/>
                  <a:ext cx="402431" cy="417618"/>
                  <a:chOff x="546523" y="2673350"/>
                  <a:chExt cx="402431" cy="417618"/>
                </a:xfrm>
              </p:grpSpPr>
              <p:sp>
                <p:nvSpPr>
                  <p:cNvPr id="692"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3"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85" name="Group 684"/>
                <p:cNvGrpSpPr/>
                <p:nvPr/>
              </p:nvGrpSpPr>
              <p:grpSpPr bwMode="gray">
                <a:xfrm>
                  <a:off x="584488" y="2712110"/>
                  <a:ext cx="326501" cy="326501"/>
                  <a:chOff x="584488" y="2712110"/>
                  <a:chExt cx="326501" cy="326501"/>
                </a:xfrm>
                <a:solidFill>
                  <a:schemeClr val="bg1"/>
                </a:solidFill>
              </p:grpSpPr>
              <p:sp>
                <p:nvSpPr>
                  <p:cNvPr id="68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87" name="Group 686"/>
                  <p:cNvGrpSpPr/>
                  <p:nvPr/>
                </p:nvGrpSpPr>
                <p:grpSpPr bwMode="gray">
                  <a:xfrm>
                    <a:off x="831951" y="2828097"/>
                    <a:ext cx="48811" cy="92938"/>
                    <a:chOff x="491545" y="2913064"/>
                    <a:chExt cx="71436" cy="136016"/>
                  </a:xfrm>
                  <a:grpFill/>
                </p:grpSpPr>
                <p:sp>
                  <p:nvSpPr>
                    <p:cNvPr id="69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1" name="Rectangle: Rounded Corners 69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88" name="Frame 68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9" name="Circle: Hollow 68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05" name="Group 604"/>
              <p:cNvGrpSpPr/>
              <p:nvPr/>
            </p:nvGrpSpPr>
            <p:grpSpPr bwMode="gray">
              <a:xfrm>
                <a:off x="1114373" y="2968667"/>
                <a:ext cx="267369" cy="277459"/>
                <a:chOff x="546523" y="2673350"/>
                <a:chExt cx="402431" cy="417618"/>
              </a:xfrm>
            </p:grpSpPr>
            <p:sp>
              <p:nvSpPr>
                <p:cNvPr id="671"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72" name="Group 671"/>
                <p:cNvGrpSpPr/>
                <p:nvPr/>
              </p:nvGrpSpPr>
              <p:grpSpPr bwMode="gray">
                <a:xfrm>
                  <a:off x="546523" y="2673350"/>
                  <a:ext cx="402431" cy="417618"/>
                  <a:chOff x="546523" y="2673350"/>
                  <a:chExt cx="402431" cy="417618"/>
                </a:xfrm>
              </p:grpSpPr>
              <p:sp>
                <p:nvSpPr>
                  <p:cNvPr id="680"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1"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2"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73" name="Group 672"/>
                <p:cNvGrpSpPr/>
                <p:nvPr/>
              </p:nvGrpSpPr>
              <p:grpSpPr bwMode="gray">
                <a:xfrm>
                  <a:off x="584488" y="2712110"/>
                  <a:ext cx="326501" cy="326501"/>
                  <a:chOff x="584488" y="2712110"/>
                  <a:chExt cx="326501" cy="326501"/>
                </a:xfrm>
                <a:solidFill>
                  <a:schemeClr val="bg1"/>
                </a:solidFill>
              </p:grpSpPr>
              <p:sp>
                <p:nvSpPr>
                  <p:cNvPr id="674"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75" name="Group 674"/>
                  <p:cNvGrpSpPr/>
                  <p:nvPr/>
                </p:nvGrpSpPr>
                <p:grpSpPr bwMode="gray">
                  <a:xfrm>
                    <a:off x="831951" y="2828097"/>
                    <a:ext cx="48811" cy="92938"/>
                    <a:chOff x="491545" y="2913064"/>
                    <a:chExt cx="71436" cy="136016"/>
                  </a:xfrm>
                  <a:grpFill/>
                </p:grpSpPr>
                <p:sp>
                  <p:nvSpPr>
                    <p:cNvPr id="678"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9" name="Rectangle: Rounded Corners 67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76" name="Frame 675"/>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7" name="Circle: Hollow 676"/>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06" name="Group 605"/>
              <p:cNvGrpSpPr/>
              <p:nvPr/>
            </p:nvGrpSpPr>
            <p:grpSpPr bwMode="gray">
              <a:xfrm>
                <a:off x="1432418" y="2968667"/>
                <a:ext cx="267369" cy="277459"/>
                <a:chOff x="546523" y="2673350"/>
                <a:chExt cx="402431" cy="417618"/>
              </a:xfrm>
            </p:grpSpPr>
            <p:sp>
              <p:nvSpPr>
                <p:cNvPr id="65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60" name="Group 659"/>
                <p:cNvGrpSpPr/>
                <p:nvPr/>
              </p:nvGrpSpPr>
              <p:grpSpPr bwMode="gray">
                <a:xfrm>
                  <a:off x="546523" y="2673350"/>
                  <a:ext cx="402431" cy="417618"/>
                  <a:chOff x="546523" y="2673350"/>
                  <a:chExt cx="402431" cy="417618"/>
                </a:xfrm>
              </p:grpSpPr>
              <p:sp>
                <p:nvSpPr>
                  <p:cNvPr id="668"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9"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61" name="Group 660"/>
                <p:cNvGrpSpPr/>
                <p:nvPr/>
              </p:nvGrpSpPr>
              <p:grpSpPr bwMode="gray">
                <a:xfrm>
                  <a:off x="584488" y="2712110"/>
                  <a:ext cx="326501" cy="326501"/>
                  <a:chOff x="584488" y="2712110"/>
                  <a:chExt cx="326501" cy="326501"/>
                </a:xfrm>
                <a:solidFill>
                  <a:schemeClr val="bg1"/>
                </a:solidFill>
              </p:grpSpPr>
              <p:sp>
                <p:nvSpPr>
                  <p:cNvPr id="66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63" name="Group 662"/>
                  <p:cNvGrpSpPr/>
                  <p:nvPr/>
                </p:nvGrpSpPr>
                <p:grpSpPr bwMode="gray">
                  <a:xfrm>
                    <a:off x="831951" y="2828097"/>
                    <a:ext cx="48811" cy="92938"/>
                    <a:chOff x="491545" y="2913064"/>
                    <a:chExt cx="71436" cy="136016"/>
                  </a:xfrm>
                  <a:grpFill/>
                </p:grpSpPr>
                <p:sp>
                  <p:nvSpPr>
                    <p:cNvPr id="66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7" name="Rectangle: Rounded Corners 66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64" name="Frame 66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5" name="Circle: Hollow 66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07" name="Group 606"/>
              <p:cNvGrpSpPr/>
              <p:nvPr/>
            </p:nvGrpSpPr>
            <p:grpSpPr bwMode="gray">
              <a:xfrm>
                <a:off x="1750463" y="2968667"/>
                <a:ext cx="267369" cy="277459"/>
                <a:chOff x="546523" y="2673350"/>
                <a:chExt cx="402431" cy="417618"/>
              </a:xfrm>
            </p:grpSpPr>
            <p:sp>
              <p:nvSpPr>
                <p:cNvPr id="64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48" name="Group 647"/>
                <p:cNvGrpSpPr/>
                <p:nvPr/>
              </p:nvGrpSpPr>
              <p:grpSpPr bwMode="gray">
                <a:xfrm>
                  <a:off x="546523" y="2673350"/>
                  <a:ext cx="402431" cy="417618"/>
                  <a:chOff x="546523" y="2673350"/>
                  <a:chExt cx="402431" cy="417618"/>
                </a:xfrm>
              </p:grpSpPr>
              <p:sp>
                <p:nvSpPr>
                  <p:cNvPr id="656"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7"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49" name="Group 648"/>
                <p:cNvGrpSpPr/>
                <p:nvPr/>
              </p:nvGrpSpPr>
              <p:grpSpPr bwMode="gray">
                <a:xfrm>
                  <a:off x="584488" y="2712110"/>
                  <a:ext cx="326501" cy="326501"/>
                  <a:chOff x="584488" y="2712110"/>
                  <a:chExt cx="326501" cy="326501"/>
                </a:xfrm>
                <a:solidFill>
                  <a:schemeClr val="bg1"/>
                </a:solidFill>
              </p:grpSpPr>
              <p:sp>
                <p:nvSpPr>
                  <p:cNvPr id="65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51" name="Group 650"/>
                  <p:cNvGrpSpPr/>
                  <p:nvPr/>
                </p:nvGrpSpPr>
                <p:grpSpPr bwMode="gray">
                  <a:xfrm>
                    <a:off x="831951" y="2828097"/>
                    <a:ext cx="48811" cy="92938"/>
                    <a:chOff x="491545" y="2913064"/>
                    <a:chExt cx="71436" cy="136016"/>
                  </a:xfrm>
                  <a:grpFill/>
                </p:grpSpPr>
                <p:sp>
                  <p:nvSpPr>
                    <p:cNvPr id="65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5" name="Rectangle: Rounded Corners 65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52" name="Frame 65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3" name="Circle: Hollow 65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08" name="Group 607"/>
              <p:cNvGrpSpPr/>
              <p:nvPr/>
            </p:nvGrpSpPr>
            <p:grpSpPr bwMode="gray">
              <a:xfrm>
                <a:off x="2068508" y="2968667"/>
                <a:ext cx="267369" cy="277459"/>
                <a:chOff x="546523" y="2673350"/>
                <a:chExt cx="402431" cy="417618"/>
              </a:xfrm>
            </p:grpSpPr>
            <p:sp>
              <p:nvSpPr>
                <p:cNvPr id="63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36" name="Group 635"/>
                <p:cNvGrpSpPr/>
                <p:nvPr/>
              </p:nvGrpSpPr>
              <p:grpSpPr bwMode="gray">
                <a:xfrm>
                  <a:off x="546523" y="2673350"/>
                  <a:ext cx="402431" cy="417618"/>
                  <a:chOff x="546523" y="2673350"/>
                  <a:chExt cx="402431" cy="417618"/>
                </a:xfrm>
              </p:grpSpPr>
              <p:sp>
                <p:nvSpPr>
                  <p:cNvPr id="644"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5"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37" name="Group 636"/>
                <p:cNvGrpSpPr/>
                <p:nvPr/>
              </p:nvGrpSpPr>
              <p:grpSpPr bwMode="gray">
                <a:xfrm>
                  <a:off x="584488" y="2712110"/>
                  <a:ext cx="326501" cy="326501"/>
                  <a:chOff x="584488" y="2712110"/>
                  <a:chExt cx="326501" cy="326501"/>
                </a:xfrm>
                <a:solidFill>
                  <a:schemeClr val="bg1"/>
                </a:solidFill>
              </p:grpSpPr>
              <p:sp>
                <p:nvSpPr>
                  <p:cNvPr id="63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39" name="Group 638"/>
                  <p:cNvGrpSpPr/>
                  <p:nvPr/>
                </p:nvGrpSpPr>
                <p:grpSpPr bwMode="gray">
                  <a:xfrm>
                    <a:off x="831951" y="2828097"/>
                    <a:ext cx="48811" cy="92938"/>
                    <a:chOff x="491545" y="2913064"/>
                    <a:chExt cx="71436" cy="136016"/>
                  </a:xfrm>
                  <a:grpFill/>
                </p:grpSpPr>
                <p:sp>
                  <p:nvSpPr>
                    <p:cNvPr id="64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3" name="Rectangle: Rounded Corners 64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40" name="Frame 63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1" name="Circle: Hollow 64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623" name="AutoShape 3"/>
              <p:cNvSpPr>
                <a:spLocks noChangeAspect="1" noChangeArrowheads="1" noTextEdit="1"/>
              </p:cNvSpPr>
              <p:nvPr/>
            </p:nvSpPr>
            <p:spPr bwMode="gray">
              <a:xfrm>
                <a:off x="2386553" y="2968667"/>
                <a:ext cx="267369" cy="2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24" name="Group 623"/>
              <p:cNvGrpSpPr/>
              <p:nvPr/>
            </p:nvGrpSpPr>
            <p:grpSpPr bwMode="gray">
              <a:xfrm>
                <a:off x="2386553" y="2968667"/>
                <a:ext cx="267369" cy="277459"/>
                <a:chOff x="546523" y="2673350"/>
                <a:chExt cx="402431" cy="417618"/>
              </a:xfrm>
            </p:grpSpPr>
            <p:sp>
              <p:nvSpPr>
                <p:cNvPr id="632" name="Rectangle 5"/>
                <p:cNvSpPr>
                  <a:spLocks noChangeArrowheads="1"/>
                </p:cNvSpPr>
                <p:nvPr/>
              </p:nvSpPr>
              <p:spPr bwMode="gray">
                <a:xfrm>
                  <a:off x="593166" y="3068189"/>
                  <a:ext cx="59659"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3" name="Rectangle 6"/>
                <p:cNvSpPr>
                  <a:spLocks noChangeArrowheads="1"/>
                </p:cNvSpPr>
                <p:nvPr/>
              </p:nvSpPr>
              <p:spPr bwMode="gray">
                <a:xfrm>
                  <a:off x="843736" y="3068189"/>
                  <a:ext cx="58575" cy="227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25" name="Group 624"/>
              <p:cNvGrpSpPr/>
              <p:nvPr/>
            </p:nvGrpSpPr>
            <p:grpSpPr bwMode="gray">
              <a:xfrm>
                <a:off x="2411776" y="2994419"/>
                <a:ext cx="216922" cy="216922"/>
                <a:chOff x="584488" y="2712110"/>
                <a:chExt cx="326501" cy="326501"/>
              </a:xfrm>
              <a:solidFill>
                <a:schemeClr val="bg1"/>
              </a:solidFill>
            </p:grpSpPr>
            <p:sp>
              <p:nvSpPr>
                <p:cNvPr id="62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27" name="Group 626"/>
                <p:cNvGrpSpPr/>
                <p:nvPr/>
              </p:nvGrpSpPr>
              <p:grpSpPr bwMode="gray">
                <a:xfrm>
                  <a:off x="831951" y="2828097"/>
                  <a:ext cx="48811" cy="92938"/>
                  <a:chOff x="491545" y="2913064"/>
                  <a:chExt cx="71436" cy="136016"/>
                </a:xfrm>
                <a:grpFill/>
              </p:grpSpPr>
              <p:sp>
                <p:nvSpPr>
                  <p:cNvPr id="63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1" name="Rectangle: Rounded Corners 63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28" name="Frame 62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9" name="Circle: Hollow 62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715" name="Group 714"/>
              <p:cNvGrpSpPr/>
              <p:nvPr/>
            </p:nvGrpSpPr>
            <p:grpSpPr bwMode="gray">
              <a:xfrm>
                <a:off x="2704597" y="2968667"/>
                <a:ext cx="263176" cy="274320"/>
                <a:chOff x="3721191" y="2968667"/>
                <a:chExt cx="263176" cy="274320"/>
              </a:xfrm>
            </p:grpSpPr>
            <p:grpSp>
              <p:nvGrpSpPr>
                <p:cNvPr id="713" name="Group 712"/>
                <p:cNvGrpSpPr>
                  <a:grpSpLocks noChangeAspect="1"/>
                </p:cNvGrpSpPr>
                <p:nvPr/>
              </p:nvGrpSpPr>
              <p:grpSpPr bwMode="gray">
                <a:xfrm>
                  <a:off x="3721191" y="2968667"/>
                  <a:ext cx="263176" cy="274320"/>
                  <a:chOff x="3898900" y="2854325"/>
                  <a:chExt cx="487363" cy="508001"/>
                </a:xfrm>
              </p:grpSpPr>
              <p:sp>
                <p:nvSpPr>
                  <p:cNvPr id="710" name="AutoShape 28"/>
                  <p:cNvSpPr>
                    <a:spLocks noChangeAspect="1" noChangeArrowheads="1" noTextEdit="1"/>
                  </p:cNvSpPr>
                  <p:nvPr/>
                </p:nvSpPr>
                <p:spPr bwMode="gray">
                  <a:xfrm>
                    <a:off x="3898900" y="2854325"/>
                    <a:ext cx="482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1" name="Freeform 30"/>
                  <p:cNvSpPr>
                    <a:spLocks/>
                  </p:cNvSpPr>
                  <p:nvPr/>
                </p:nvSpPr>
                <p:spPr bwMode="gray">
                  <a:xfrm>
                    <a:off x="3898900" y="2859088"/>
                    <a:ext cx="365125" cy="503238"/>
                  </a:xfrm>
                  <a:custGeom>
                    <a:avLst/>
                    <a:gdLst>
                      <a:gd name="T0" fmla="*/ 8 w 84"/>
                      <a:gd name="T1" fmla="*/ 0 h 116"/>
                      <a:gd name="T2" fmla="*/ 0 w 84"/>
                      <a:gd name="T3" fmla="*/ 8 h 116"/>
                      <a:gd name="T4" fmla="*/ 0 w 84"/>
                      <a:gd name="T5" fmla="*/ 104 h 116"/>
                      <a:gd name="T6" fmla="*/ 8 w 84"/>
                      <a:gd name="T7" fmla="*/ 112 h 116"/>
                      <a:gd name="T8" fmla="*/ 12 w 84"/>
                      <a:gd name="T9" fmla="*/ 112 h 116"/>
                      <a:gd name="T10" fmla="*/ 12 w 84"/>
                      <a:gd name="T11" fmla="*/ 116 h 116"/>
                      <a:gd name="T12" fmla="*/ 28 w 84"/>
                      <a:gd name="T13" fmla="*/ 116 h 116"/>
                      <a:gd name="T14" fmla="*/ 28 w 84"/>
                      <a:gd name="T15" fmla="*/ 112 h 116"/>
                      <a:gd name="T16" fmla="*/ 80 w 84"/>
                      <a:gd name="T17" fmla="*/ 112 h 116"/>
                      <a:gd name="T18" fmla="*/ 80 w 84"/>
                      <a:gd name="T19" fmla="*/ 116 h 116"/>
                      <a:gd name="T20" fmla="*/ 84 w 84"/>
                      <a:gd name="T21" fmla="*/ 116 h 116"/>
                      <a:gd name="T22" fmla="*/ 84 w 84"/>
                      <a:gd name="T23" fmla="*/ 0 h 116"/>
                      <a:gd name="T24" fmla="*/ 8 w 84"/>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6">
                        <a:moveTo>
                          <a:pt x="8" y="0"/>
                        </a:moveTo>
                        <a:cubicBezTo>
                          <a:pt x="3" y="0"/>
                          <a:pt x="0" y="4"/>
                          <a:pt x="0" y="8"/>
                        </a:cubicBezTo>
                        <a:cubicBezTo>
                          <a:pt x="0" y="8"/>
                          <a:pt x="0" y="8"/>
                          <a:pt x="0" y="104"/>
                        </a:cubicBezTo>
                        <a:cubicBezTo>
                          <a:pt x="0" y="108"/>
                          <a:pt x="3" y="112"/>
                          <a:pt x="8" y="112"/>
                        </a:cubicBezTo>
                        <a:cubicBezTo>
                          <a:pt x="8" y="112"/>
                          <a:pt x="8" y="112"/>
                          <a:pt x="12" y="112"/>
                        </a:cubicBezTo>
                        <a:cubicBezTo>
                          <a:pt x="12" y="116"/>
                          <a:pt x="12" y="116"/>
                          <a:pt x="12" y="116"/>
                        </a:cubicBezTo>
                        <a:cubicBezTo>
                          <a:pt x="28" y="116"/>
                          <a:pt x="28" y="116"/>
                          <a:pt x="28" y="116"/>
                        </a:cubicBezTo>
                        <a:cubicBezTo>
                          <a:pt x="28" y="112"/>
                          <a:pt x="28" y="112"/>
                          <a:pt x="28" y="112"/>
                        </a:cubicBezTo>
                        <a:cubicBezTo>
                          <a:pt x="38" y="112"/>
                          <a:pt x="55" y="112"/>
                          <a:pt x="80" y="112"/>
                        </a:cubicBezTo>
                        <a:cubicBezTo>
                          <a:pt x="80" y="116"/>
                          <a:pt x="80" y="116"/>
                          <a:pt x="80" y="116"/>
                        </a:cubicBezTo>
                        <a:cubicBezTo>
                          <a:pt x="84" y="116"/>
                          <a:pt x="84" y="116"/>
                          <a:pt x="84" y="116"/>
                        </a:cubicBezTo>
                        <a:cubicBezTo>
                          <a:pt x="84" y="0"/>
                          <a:pt x="84" y="0"/>
                          <a:pt x="84" y="0"/>
                        </a:cubicBezTo>
                        <a:cubicBezTo>
                          <a:pt x="70" y="0"/>
                          <a:pt x="47" y="0"/>
                          <a:pt x="8" y="0"/>
                        </a:cubicBezTo>
                        <a:close/>
                      </a:path>
                    </a:pathLst>
                  </a:custGeom>
                  <a:solidFill>
                    <a:srgbClr val="367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2" name="Freeform 31"/>
                  <p:cNvSpPr>
                    <a:spLocks/>
                  </p:cNvSpPr>
                  <p:nvPr/>
                </p:nvSpPr>
                <p:spPr bwMode="gray">
                  <a:xfrm>
                    <a:off x="4264025" y="2859088"/>
                    <a:ext cx="122238" cy="503238"/>
                  </a:xfrm>
                  <a:custGeom>
                    <a:avLst/>
                    <a:gdLst>
                      <a:gd name="T0" fmla="*/ 20 w 28"/>
                      <a:gd name="T1" fmla="*/ 0 h 116"/>
                      <a:gd name="T2" fmla="*/ 0 w 28"/>
                      <a:gd name="T3" fmla="*/ 0 h 116"/>
                      <a:gd name="T4" fmla="*/ 0 w 28"/>
                      <a:gd name="T5" fmla="*/ 116 h 116"/>
                      <a:gd name="T6" fmla="*/ 12 w 28"/>
                      <a:gd name="T7" fmla="*/ 116 h 116"/>
                      <a:gd name="T8" fmla="*/ 12 w 28"/>
                      <a:gd name="T9" fmla="*/ 112 h 116"/>
                      <a:gd name="T10" fmla="*/ 20 w 28"/>
                      <a:gd name="T11" fmla="*/ 112 h 116"/>
                      <a:gd name="T12" fmla="*/ 28 w 28"/>
                      <a:gd name="T13" fmla="*/ 104 h 116"/>
                      <a:gd name="T14" fmla="*/ 28 w 28"/>
                      <a:gd name="T15" fmla="*/ 8 h 116"/>
                      <a:gd name="T16" fmla="*/ 20 w 28"/>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6">
                        <a:moveTo>
                          <a:pt x="20" y="0"/>
                        </a:moveTo>
                        <a:cubicBezTo>
                          <a:pt x="20" y="0"/>
                          <a:pt x="20" y="0"/>
                          <a:pt x="0" y="0"/>
                        </a:cubicBezTo>
                        <a:cubicBezTo>
                          <a:pt x="0" y="116"/>
                          <a:pt x="0" y="116"/>
                          <a:pt x="0" y="116"/>
                        </a:cubicBezTo>
                        <a:cubicBezTo>
                          <a:pt x="12" y="116"/>
                          <a:pt x="12" y="116"/>
                          <a:pt x="12" y="116"/>
                        </a:cubicBezTo>
                        <a:cubicBezTo>
                          <a:pt x="12" y="112"/>
                          <a:pt x="12" y="112"/>
                          <a:pt x="12" y="112"/>
                        </a:cubicBezTo>
                        <a:cubicBezTo>
                          <a:pt x="14" y="112"/>
                          <a:pt x="17" y="112"/>
                          <a:pt x="20" y="112"/>
                        </a:cubicBezTo>
                        <a:cubicBezTo>
                          <a:pt x="24" y="112"/>
                          <a:pt x="28" y="108"/>
                          <a:pt x="28" y="104"/>
                        </a:cubicBezTo>
                        <a:cubicBezTo>
                          <a:pt x="28" y="8"/>
                          <a:pt x="28" y="8"/>
                          <a:pt x="28" y="8"/>
                        </a:cubicBezTo>
                        <a:cubicBezTo>
                          <a:pt x="28" y="4"/>
                          <a:pt x="24" y="0"/>
                          <a:pt x="2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714" name="Group 713"/>
                <p:cNvGrpSpPr/>
                <p:nvPr/>
              </p:nvGrpSpPr>
              <p:grpSpPr bwMode="gray">
                <a:xfrm>
                  <a:off x="3746345" y="2994419"/>
                  <a:ext cx="216922" cy="216922"/>
                  <a:chOff x="3452623" y="2994419"/>
                  <a:chExt cx="216922" cy="216922"/>
                </a:xfrm>
              </p:grpSpPr>
              <p:sp>
                <p:nvSpPr>
                  <p:cNvPr id="614" name="Oval 21"/>
                  <p:cNvSpPr>
                    <a:spLocks noChangeArrowheads="1"/>
                  </p:cNvSpPr>
                  <p:nvPr/>
                </p:nvSpPr>
                <p:spPr bwMode="gray">
                  <a:xfrm>
                    <a:off x="3518520" y="3083615"/>
                    <a:ext cx="37475" cy="37475"/>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615" name="Group 614"/>
                  <p:cNvGrpSpPr/>
                  <p:nvPr/>
                </p:nvGrpSpPr>
                <p:grpSpPr bwMode="gray">
                  <a:xfrm>
                    <a:off x="3617033" y="3071475"/>
                    <a:ext cx="32429" cy="61752"/>
                    <a:chOff x="491545" y="2913053"/>
                    <a:chExt cx="71436" cy="136027"/>
                  </a:xfrm>
                  <a:solidFill>
                    <a:schemeClr val="bg1"/>
                  </a:solidFill>
                </p:grpSpPr>
                <p:sp>
                  <p:nvSpPr>
                    <p:cNvPr id="618" name="Freeform 14"/>
                    <p:cNvSpPr>
                      <a:spLocks/>
                    </p:cNvSpPr>
                    <p:nvPr/>
                  </p:nvSpPr>
                  <p:spPr bwMode="gray">
                    <a:xfrm>
                      <a:off x="491545" y="2913053"/>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9" name="Rectangle: Rounded Corners 61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16" name="Frame 615"/>
                  <p:cNvSpPr/>
                  <p:nvPr/>
                </p:nvSpPr>
                <p:spPr bwMode="gray">
                  <a:xfrm>
                    <a:off x="3452623" y="2994419"/>
                    <a:ext cx="216922" cy="216922"/>
                  </a:xfrm>
                  <a:prstGeom prst="frame">
                    <a:avLst>
                      <a:gd name="adj1" fmla="val 303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7" name="Circle: Hollow 616"/>
                  <p:cNvSpPr/>
                  <p:nvPr/>
                </p:nvSpPr>
                <p:spPr bwMode="gray">
                  <a:xfrm>
                    <a:off x="3501584" y="3066679"/>
                    <a:ext cx="71347" cy="71347"/>
                  </a:xfrm>
                  <a:prstGeom prst="donut">
                    <a:avLst>
                      <a:gd name="adj" fmla="val 9848"/>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cxnSp>
          <p:nvCxnSpPr>
            <p:cNvPr id="722" name="Straight Connector 721"/>
            <p:cNvCxnSpPr/>
            <p:nvPr/>
          </p:nvCxnSpPr>
          <p:spPr bwMode="gray">
            <a:xfrm>
              <a:off x="434958" y="4529874"/>
              <a:ext cx="2539377" cy="6879"/>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sp>
          <p:nvSpPr>
            <p:cNvPr id="724" name="TextBox 723"/>
            <p:cNvSpPr txBox="1"/>
            <p:nvPr/>
          </p:nvSpPr>
          <p:spPr bwMode="gray">
            <a:xfrm>
              <a:off x="385339" y="4643878"/>
              <a:ext cx="1943266" cy="317009"/>
            </a:xfrm>
            <a:prstGeom prst="rect">
              <a:avLst/>
            </a:prstGeom>
            <a:noFill/>
            <a:ln>
              <a:noFill/>
            </a:ln>
          </p:spPr>
          <p:txBody>
            <a:bodyPr wrap="none" lIns="34290" rIns="34290" rtlCol="0">
              <a:spAutoFit/>
            </a:bodyPr>
            <a:lstStyle/>
            <a:p>
              <a:pPr>
                <a:lnSpc>
                  <a:spcPct val="90000"/>
                </a:lnSpc>
                <a:spcBef>
                  <a:spcPts val="900"/>
                </a:spcBef>
                <a:buClr>
                  <a:srgbClr val="337DBE"/>
                </a:buClr>
                <a:buSzPct val="77000"/>
              </a:pPr>
              <a:r>
                <a:rPr lang="en-US" sz="1050" b="1" dirty="0">
                  <a:solidFill>
                    <a:schemeClr val="accent1"/>
                  </a:solidFill>
                </a:rPr>
                <a:t>Policyholder Surplus:</a:t>
              </a:r>
            </a:p>
          </p:txBody>
        </p:sp>
        <p:grpSp>
          <p:nvGrpSpPr>
            <p:cNvPr id="728" name="Group 727"/>
            <p:cNvGrpSpPr/>
            <p:nvPr/>
          </p:nvGrpSpPr>
          <p:grpSpPr bwMode="gray">
            <a:xfrm>
              <a:off x="415480" y="4955658"/>
              <a:ext cx="2521619" cy="621708"/>
              <a:chOff x="455236" y="4915902"/>
              <a:chExt cx="2521619" cy="621708"/>
            </a:xfrm>
          </p:grpSpPr>
          <p:sp>
            <p:nvSpPr>
              <p:cNvPr id="725" name="TextBox 724"/>
              <p:cNvSpPr txBox="1"/>
              <p:nvPr/>
            </p:nvSpPr>
            <p:spPr bwMode="gray">
              <a:xfrm>
                <a:off x="455236" y="4915902"/>
                <a:ext cx="1836399" cy="621708"/>
              </a:xfrm>
              <a:prstGeom prst="rect">
                <a:avLst/>
              </a:prstGeom>
              <a:noFill/>
              <a:ln>
                <a:noFill/>
              </a:ln>
            </p:spPr>
            <p:txBody>
              <a:bodyPr wrap="none" lIns="34290" rIns="34290" rtlCol="0">
                <a:spAutoFit/>
              </a:bodyPr>
              <a:lstStyle/>
              <a:p>
                <a:pPr>
                  <a:lnSpc>
                    <a:spcPct val="90000"/>
                  </a:lnSpc>
                  <a:spcBef>
                    <a:spcPts val="900"/>
                  </a:spcBef>
                  <a:buClr>
                    <a:srgbClr val="337DBE"/>
                  </a:buClr>
                  <a:buSzPct val="77000"/>
                </a:pPr>
                <a:r>
                  <a:rPr lang="en-US" sz="2700" b="1" dirty="0">
                    <a:solidFill>
                      <a:schemeClr val="accent1"/>
                    </a:solidFill>
                  </a:rPr>
                  <a:t>$700.9B</a:t>
                </a:r>
              </a:p>
            </p:txBody>
          </p:sp>
          <p:sp>
            <p:nvSpPr>
              <p:cNvPr id="727" name="TextBox 726"/>
              <p:cNvSpPr txBox="1"/>
              <p:nvPr/>
            </p:nvSpPr>
            <p:spPr bwMode="gray">
              <a:xfrm>
                <a:off x="2482702" y="4949694"/>
                <a:ext cx="494153" cy="510909"/>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050" b="1" dirty="0">
                    <a:solidFill>
                      <a:schemeClr val="accent1"/>
                    </a:solidFill>
                  </a:rPr>
                  <a:t>End </a:t>
                </a:r>
                <a:br>
                  <a:rPr lang="en-US" sz="1050" b="1" dirty="0">
                    <a:solidFill>
                      <a:schemeClr val="accent1"/>
                    </a:solidFill>
                  </a:rPr>
                </a:br>
                <a:r>
                  <a:rPr lang="en-US" sz="1050" b="1" dirty="0">
                    <a:solidFill>
                      <a:schemeClr val="accent1"/>
                    </a:solidFill>
                  </a:rPr>
                  <a:t>2016</a:t>
                </a:r>
              </a:p>
            </p:txBody>
          </p:sp>
          <p:sp>
            <p:nvSpPr>
              <p:cNvPr id="726" name="Arrow: Right 725"/>
              <p:cNvSpPr/>
              <p:nvPr/>
            </p:nvSpPr>
            <p:spPr bwMode="gray">
              <a:xfrm>
                <a:off x="2272178" y="5015101"/>
                <a:ext cx="222061" cy="326044"/>
              </a:xfrm>
              <a:prstGeom prst="rightArrow">
                <a:avLst>
                  <a:gd name="adj1" fmla="val 6909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grpSp>
        <p:nvGrpSpPr>
          <p:cNvPr id="804" name="Group 803"/>
          <p:cNvGrpSpPr/>
          <p:nvPr/>
        </p:nvGrpSpPr>
        <p:grpSpPr>
          <a:xfrm>
            <a:off x="3555079" y="1393373"/>
            <a:ext cx="2042930" cy="2825467"/>
            <a:chOff x="3216106" y="1857828"/>
            <a:chExt cx="2723906" cy="3767289"/>
          </a:xfrm>
        </p:grpSpPr>
        <p:sp>
          <p:nvSpPr>
            <p:cNvPr id="10" name="Rectangle 9"/>
            <p:cNvSpPr/>
            <p:nvPr/>
          </p:nvSpPr>
          <p:spPr bwMode="gray">
            <a:xfrm>
              <a:off x="3216106" y="1857828"/>
              <a:ext cx="2723906" cy="376728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743" name="Group 742"/>
            <p:cNvGrpSpPr/>
            <p:nvPr/>
          </p:nvGrpSpPr>
          <p:grpSpPr bwMode="gray">
            <a:xfrm>
              <a:off x="3422086" y="2357743"/>
              <a:ext cx="2296824" cy="1356810"/>
              <a:chOff x="3420140" y="2357743"/>
              <a:chExt cx="2296824" cy="1356810"/>
            </a:xfrm>
          </p:grpSpPr>
          <p:sp>
            <p:nvSpPr>
              <p:cNvPr id="738" name="Freeform 35"/>
              <p:cNvSpPr>
                <a:spLocks noEditPoints="1"/>
              </p:cNvSpPr>
              <p:nvPr/>
            </p:nvSpPr>
            <p:spPr bwMode="gray">
              <a:xfrm>
                <a:off x="3667980" y="239305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39" name="Freeform 35"/>
              <p:cNvSpPr>
                <a:spLocks noEditPoints="1"/>
              </p:cNvSpPr>
              <p:nvPr/>
            </p:nvSpPr>
            <p:spPr bwMode="gray">
              <a:xfrm>
                <a:off x="4158080" y="238128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40" name="Freeform 35"/>
              <p:cNvSpPr>
                <a:spLocks noEditPoints="1"/>
              </p:cNvSpPr>
              <p:nvPr/>
            </p:nvSpPr>
            <p:spPr bwMode="gray">
              <a:xfrm>
                <a:off x="4648180" y="236951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41" name="Freeform 35"/>
              <p:cNvSpPr>
                <a:spLocks noEditPoints="1"/>
              </p:cNvSpPr>
              <p:nvPr/>
            </p:nvSpPr>
            <p:spPr bwMode="gray">
              <a:xfrm>
                <a:off x="5138281" y="235774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32" name="Freeform 35"/>
              <p:cNvSpPr>
                <a:spLocks noEditPoints="1"/>
              </p:cNvSpPr>
              <p:nvPr/>
            </p:nvSpPr>
            <p:spPr bwMode="gray">
              <a:xfrm>
                <a:off x="3420140" y="240483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33" name="Freeform 35"/>
              <p:cNvSpPr>
                <a:spLocks noEditPoints="1"/>
              </p:cNvSpPr>
              <p:nvPr/>
            </p:nvSpPr>
            <p:spPr bwMode="gray">
              <a:xfrm>
                <a:off x="3910240" y="239305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34" name="Freeform 35"/>
              <p:cNvSpPr>
                <a:spLocks noEditPoints="1"/>
              </p:cNvSpPr>
              <p:nvPr/>
            </p:nvSpPr>
            <p:spPr bwMode="gray">
              <a:xfrm>
                <a:off x="4400340" y="238128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35" name="Freeform 35"/>
              <p:cNvSpPr>
                <a:spLocks noEditPoints="1"/>
              </p:cNvSpPr>
              <p:nvPr/>
            </p:nvSpPr>
            <p:spPr bwMode="gray">
              <a:xfrm>
                <a:off x="4890440" y="236951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36" name="Freeform 35"/>
              <p:cNvSpPr>
                <a:spLocks noEditPoints="1"/>
              </p:cNvSpPr>
              <p:nvPr/>
            </p:nvSpPr>
            <p:spPr bwMode="gray">
              <a:xfrm>
                <a:off x="5380541" y="235774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42" name="TextBox 741"/>
              <p:cNvSpPr txBox="1"/>
              <p:nvPr/>
            </p:nvSpPr>
            <p:spPr bwMode="gray">
              <a:xfrm>
                <a:off x="3600367" y="3259044"/>
                <a:ext cx="1943268" cy="4555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b="1" dirty="0">
                    <a:solidFill>
                      <a:schemeClr val="accent3"/>
                    </a:solidFill>
                  </a:rPr>
                  <a:t>2.5M</a:t>
                </a:r>
                <a:r>
                  <a:rPr lang="en-US" sz="1350" b="1" dirty="0">
                    <a:solidFill>
                      <a:schemeClr val="accent3"/>
                    </a:solidFill>
                  </a:rPr>
                  <a:t> Employed</a:t>
                </a:r>
                <a:endParaRPr lang="en-US" sz="1500" b="1" dirty="0">
                  <a:solidFill>
                    <a:schemeClr val="accent3"/>
                  </a:solidFill>
                </a:endParaRPr>
              </a:p>
            </p:txBody>
          </p:sp>
        </p:grpSp>
        <p:sp>
          <p:nvSpPr>
            <p:cNvPr id="769" name="Freeform 35"/>
            <p:cNvSpPr>
              <a:spLocks noEditPoints="1"/>
            </p:cNvSpPr>
            <p:nvPr/>
          </p:nvSpPr>
          <p:spPr bwMode="gray">
            <a:xfrm>
              <a:off x="3669926" y="392875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0" name="Freeform 35"/>
            <p:cNvSpPr>
              <a:spLocks noEditPoints="1"/>
            </p:cNvSpPr>
            <p:nvPr/>
          </p:nvSpPr>
          <p:spPr bwMode="gray">
            <a:xfrm>
              <a:off x="4160026" y="391698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1" name="Freeform 35"/>
            <p:cNvSpPr>
              <a:spLocks noEditPoints="1"/>
            </p:cNvSpPr>
            <p:nvPr/>
          </p:nvSpPr>
          <p:spPr bwMode="gray">
            <a:xfrm>
              <a:off x="4650126" y="390521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2" name="Freeform 35"/>
            <p:cNvSpPr>
              <a:spLocks noEditPoints="1"/>
            </p:cNvSpPr>
            <p:nvPr/>
          </p:nvSpPr>
          <p:spPr bwMode="gray">
            <a:xfrm>
              <a:off x="5140227" y="389343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3" name="Freeform 35"/>
            <p:cNvSpPr>
              <a:spLocks noEditPoints="1"/>
            </p:cNvSpPr>
            <p:nvPr/>
          </p:nvSpPr>
          <p:spPr bwMode="gray">
            <a:xfrm>
              <a:off x="3422086" y="3940527"/>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4" name="Freeform 35"/>
            <p:cNvSpPr>
              <a:spLocks noEditPoints="1"/>
            </p:cNvSpPr>
            <p:nvPr/>
          </p:nvSpPr>
          <p:spPr bwMode="gray">
            <a:xfrm>
              <a:off x="3912186" y="3928755"/>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5" name="Freeform 35"/>
            <p:cNvSpPr>
              <a:spLocks noEditPoints="1"/>
            </p:cNvSpPr>
            <p:nvPr/>
          </p:nvSpPr>
          <p:spPr bwMode="gray">
            <a:xfrm>
              <a:off x="4402286" y="3916983"/>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6" name="Freeform 35"/>
            <p:cNvSpPr>
              <a:spLocks noEditPoints="1"/>
            </p:cNvSpPr>
            <p:nvPr/>
          </p:nvSpPr>
          <p:spPr bwMode="gray">
            <a:xfrm>
              <a:off x="4892386" y="3905211"/>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7" name="Freeform 35"/>
            <p:cNvSpPr>
              <a:spLocks noEditPoints="1"/>
            </p:cNvSpPr>
            <p:nvPr/>
          </p:nvSpPr>
          <p:spPr bwMode="gray">
            <a:xfrm>
              <a:off x="5382487" y="3893439"/>
              <a:ext cx="336423" cy="831971"/>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78" name="TextBox 777"/>
            <p:cNvSpPr txBox="1"/>
            <p:nvPr/>
          </p:nvSpPr>
          <p:spPr bwMode="gray">
            <a:xfrm>
              <a:off x="3615139" y="4848321"/>
              <a:ext cx="1917620" cy="704808"/>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350" b="1" dirty="0">
                  <a:solidFill>
                    <a:schemeClr val="accent3"/>
                  </a:solidFill>
                </a:rPr>
                <a:t>Need to Fill</a:t>
              </a:r>
              <a:br>
                <a:rPr lang="en-US" sz="1350" b="1" dirty="0">
                  <a:solidFill>
                    <a:schemeClr val="accent3"/>
                  </a:solidFill>
                </a:rPr>
              </a:br>
              <a:r>
                <a:rPr lang="en-US" b="1" dirty="0">
                  <a:solidFill>
                    <a:schemeClr val="accent3"/>
                  </a:solidFill>
                </a:rPr>
                <a:t>400K+</a:t>
              </a:r>
              <a:r>
                <a:rPr lang="en-US" sz="1350" b="1" dirty="0">
                  <a:solidFill>
                    <a:schemeClr val="accent3"/>
                  </a:solidFill>
                </a:rPr>
                <a:t> by 2022</a:t>
              </a:r>
              <a:endParaRPr lang="en-US" sz="1500" b="1" dirty="0">
                <a:solidFill>
                  <a:schemeClr val="accent3"/>
                </a:solidFill>
              </a:endParaRPr>
            </a:p>
          </p:txBody>
        </p:sp>
      </p:grpSp>
      <p:grpSp>
        <p:nvGrpSpPr>
          <p:cNvPr id="805" name="Group 804"/>
          <p:cNvGrpSpPr/>
          <p:nvPr/>
        </p:nvGrpSpPr>
        <p:grpSpPr>
          <a:xfrm>
            <a:off x="5704468" y="1393373"/>
            <a:ext cx="2042930" cy="2825467"/>
            <a:chOff x="6081957" y="1857828"/>
            <a:chExt cx="2723906" cy="3767289"/>
          </a:xfrm>
        </p:grpSpPr>
        <p:sp>
          <p:nvSpPr>
            <p:cNvPr id="16" name="Rectangle 15"/>
            <p:cNvSpPr/>
            <p:nvPr/>
          </p:nvSpPr>
          <p:spPr bwMode="gray">
            <a:xfrm>
              <a:off x="6081957" y="1857828"/>
              <a:ext cx="2723906" cy="376728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782" name="Freeform 39"/>
            <p:cNvSpPr>
              <a:spLocks/>
            </p:cNvSpPr>
            <p:nvPr/>
          </p:nvSpPr>
          <p:spPr bwMode="gray">
            <a:xfrm>
              <a:off x="6178447" y="2371983"/>
              <a:ext cx="1509967" cy="931532"/>
            </a:xfrm>
            <a:custGeom>
              <a:avLst/>
              <a:gdLst>
                <a:gd name="T0" fmla="*/ 2667 w 2717"/>
                <a:gd name="T1" fmla="*/ 186 h 1674"/>
                <a:gd name="T2" fmla="*/ 2594 w 2717"/>
                <a:gd name="T3" fmla="*/ 86 h 1674"/>
                <a:gd name="T4" fmla="*/ 2535 w 2717"/>
                <a:gd name="T5" fmla="*/ 205 h 1674"/>
                <a:gd name="T6" fmla="*/ 2487 w 2717"/>
                <a:gd name="T7" fmla="*/ 275 h 1674"/>
                <a:gd name="T8" fmla="*/ 2309 w 2717"/>
                <a:gd name="T9" fmla="*/ 357 h 1674"/>
                <a:gd name="T10" fmla="*/ 2175 w 2717"/>
                <a:gd name="T11" fmla="*/ 458 h 1674"/>
                <a:gd name="T12" fmla="*/ 1986 w 2717"/>
                <a:gd name="T13" fmla="*/ 587 h 1674"/>
                <a:gd name="T14" fmla="*/ 1955 w 2717"/>
                <a:gd name="T15" fmla="*/ 470 h 1674"/>
                <a:gd name="T16" fmla="*/ 1955 w 2717"/>
                <a:gd name="T17" fmla="*/ 357 h 1674"/>
                <a:gd name="T18" fmla="*/ 1866 w 2717"/>
                <a:gd name="T19" fmla="*/ 373 h 1674"/>
                <a:gd name="T20" fmla="*/ 1824 w 2717"/>
                <a:gd name="T21" fmla="*/ 492 h 1674"/>
                <a:gd name="T22" fmla="*/ 1750 w 2717"/>
                <a:gd name="T23" fmla="*/ 428 h 1674"/>
                <a:gd name="T24" fmla="*/ 1931 w 2717"/>
                <a:gd name="T25" fmla="*/ 321 h 1674"/>
                <a:gd name="T26" fmla="*/ 1873 w 2717"/>
                <a:gd name="T27" fmla="*/ 275 h 1674"/>
                <a:gd name="T28" fmla="*/ 1747 w 2717"/>
                <a:gd name="T29" fmla="*/ 241 h 1674"/>
                <a:gd name="T30" fmla="*/ 1607 w 2717"/>
                <a:gd name="T31" fmla="*/ 305 h 1674"/>
                <a:gd name="T32" fmla="*/ 1610 w 2717"/>
                <a:gd name="T33" fmla="*/ 244 h 1674"/>
                <a:gd name="T34" fmla="*/ 1555 w 2717"/>
                <a:gd name="T35" fmla="*/ 196 h 1674"/>
                <a:gd name="T36" fmla="*/ 1417 w 2717"/>
                <a:gd name="T37" fmla="*/ 134 h 1674"/>
                <a:gd name="T38" fmla="*/ 238 w 2717"/>
                <a:gd name="T39" fmla="*/ 67 h 1674"/>
                <a:gd name="T40" fmla="*/ 140 w 2717"/>
                <a:gd name="T41" fmla="*/ 12 h 1674"/>
                <a:gd name="T42" fmla="*/ 143 w 2717"/>
                <a:gd name="T43" fmla="*/ 131 h 1674"/>
                <a:gd name="T44" fmla="*/ 43 w 2717"/>
                <a:gd name="T45" fmla="*/ 357 h 1674"/>
                <a:gd name="T46" fmla="*/ 6 w 2717"/>
                <a:gd name="T47" fmla="*/ 614 h 1674"/>
                <a:gd name="T48" fmla="*/ 64 w 2717"/>
                <a:gd name="T49" fmla="*/ 773 h 1674"/>
                <a:gd name="T50" fmla="*/ 88 w 2717"/>
                <a:gd name="T51" fmla="*/ 944 h 1674"/>
                <a:gd name="T52" fmla="*/ 232 w 2717"/>
                <a:gd name="T53" fmla="*/ 1103 h 1674"/>
                <a:gd name="T54" fmla="*/ 495 w 2717"/>
                <a:gd name="T55" fmla="*/ 1219 h 1674"/>
                <a:gd name="T56" fmla="*/ 803 w 2717"/>
                <a:gd name="T57" fmla="*/ 1253 h 1674"/>
                <a:gd name="T58" fmla="*/ 971 w 2717"/>
                <a:gd name="T59" fmla="*/ 1451 h 1674"/>
                <a:gd name="T60" fmla="*/ 1179 w 2717"/>
                <a:gd name="T61" fmla="*/ 1558 h 1674"/>
                <a:gd name="T62" fmla="*/ 1457 w 2717"/>
                <a:gd name="T63" fmla="*/ 1436 h 1674"/>
                <a:gd name="T64" fmla="*/ 1650 w 2717"/>
                <a:gd name="T65" fmla="*/ 1430 h 1674"/>
                <a:gd name="T66" fmla="*/ 1705 w 2717"/>
                <a:gd name="T67" fmla="*/ 1439 h 1674"/>
                <a:gd name="T68" fmla="*/ 1778 w 2717"/>
                <a:gd name="T69" fmla="*/ 1436 h 1674"/>
                <a:gd name="T70" fmla="*/ 1729 w 2717"/>
                <a:gd name="T71" fmla="*/ 1393 h 1674"/>
                <a:gd name="T72" fmla="*/ 1833 w 2717"/>
                <a:gd name="T73" fmla="*/ 1366 h 1674"/>
                <a:gd name="T74" fmla="*/ 2129 w 2717"/>
                <a:gd name="T75" fmla="*/ 1402 h 1674"/>
                <a:gd name="T76" fmla="*/ 2163 w 2717"/>
                <a:gd name="T77" fmla="*/ 1482 h 1674"/>
                <a:gd name="T78" fmla="*/ 2206 w 2717"/>
                <a:gd name="T79" fmla="*/ 1567 h 1674"/>
                <a:gd name="T80" fmla="*/ 2306 w 2717"/>
                <a:gd name="T81" fmla="*/ 1634 h 1674"/>
                <a:gd name="T82" fmla="*/ 2309 w 2717"/>
                <a:gd name="T83" fmla="*/ 1619 h 1674"/>
                <a:gd name="T84" fmla="*/ 2199 w 2717"/>
                <a:gd name="T85" fmla="*/ 1219 h 1674"/>
                <a:gd name="T86" fmla="*/ 2343 w 2717"/>
                <a:gd name="T87" fmla="*/ 1054 h 1674"/>
                <a:gd name="T88" fmla="*/ 2398 w 2717"/>
                <a:gd name="T89" fmla="*/ 944 h 1674"/>
                <a:gd name="T90" fmla="*/ 2438 w 2717"/>
                <a:gd name="T91" fmla="*/ 907 h 1674"/>
                <a:gd name="T92" fmla="*/ 2407 w 2717"/>
                <a:gd name="T93" fmla="*/ 840 h 1674"/>
                <a:gd name="T94" fmla="*/ 2386 w 2717"/>
                <a:gd name="T95" fmla="*/ 816 h 1674"/>
                <a:gd name="T96" fmla="*/ 2367 w 2717"/>
                <a:gd name="T97" fmla="*/ 684 h 1674"/>
                <a:gd name="T98" fmla="*/ 2392 w 2717"/>
                <a:gd name="T99" fmla="*/ 776 h 1674"/>
                <a:gd name="T100" fmla="*/ 2426 w 2717"/>
                <a:gd name="T101" fmla="*/ 709 h 1674"/>
                <a:gd name="T102" fmla="*/ 2426 w 2717"/>
                <a:gd name="T103" fmla="*/ 700 h 1674"/>
                <a:gd name="T104" fmla="*/ 2453 w 2717"/>
                <a:gd name="T105" fmla="*/ 580 h 1674"/>
                <a:gd name="T106" fmla="*/ 2578 w 2717"/>
                <a:gd name="T107" fmla="*/ 492 h 1674"/>
                <a:gd name="T108" fmla="*/ 2624 w 2717"/>
                <a:gd name="T109" fmla="*/ 467 h 1674"/>
                <a:gd name="T110" fmla="*/ 2566 w 2717"/>
                <a:gd name="T111" fmla="*/ 437 h 1674"/>
                <a:gd name="T112" fmla="*/ 2621 w 2717"/>
                <a:gd name="T113" fmla="*/ 278 h 1674"/>
                <a:gd name="T114" fmla="*/ 2645 w 2717"/>
                <a:gd name="T115" fmla="*/ 272 h 1674"/>
                <a:gd name="T116" fmla="*/ 2688 w 2717"/>
                <a:gd name="T117" fmla="*/ 208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83" name="TextBox 782"/>
            <p:cNvSpPr txBox="1"/>
            <p:nvPr/>
          </p:nvSpPr>
          <p:spPr bwMode="gray">
            <a:xfrm>
              <a:off x="6252812" y="2592324"/>
              <a:ext cx="1255044" cy="4555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b="1" dirty="0">
                  <a:solidFill>
                    <a:schemeClr val="bg1"/>
                  </a:solidFill>
                </a:rPr>
                <a:t>$450.3B</a:t>
              </a:r>
              <a:endParaRPr lang="en-US" sz="1500" b="1" dirty="0">
                <a:solidFill>
                  <a:schemeClr val="bg1"/>
                </a:solidFill>
              </a:endParaRPr>
            </a:p>
          </p:txBody>
        </p:sp>
        <p:grpSp>
          <p:nvGrpSpPr>
            <p:cNvPr id="789" name="Group 788"/>
            <p:cNvGrpSpPr/>
            <p:nvPr/>
          </p:nvGrpSpPr>
          <p:grpSpPr bwMode="gray">
            <a:xfrm>
              <a:off x="7725758" y="2319023"/>
              <a:ext cx="1016533" cy="1016533"/>
              <a:chOff x="7712110" y="2307751"/>
              <a:chExt cx="1016533" cy="1016533"/>
            </a:xfrm>
          </p:grpSpPr>
          <p:grpSp>
            <p:nvGrpSpPr>
              <p:cNvPr id="786" name="Group 785"/>
              <p:cNvGrpSpPr/>
              <p:nvPr/>
            </p:nvGrpSpPr>
            <p:grpSpPr bwMode="gray">
              <a:xfrm>
                <a:off x="7815382" y="2512812"/>
                <a:ext cx="846814" cy="621166"/>
                <a:chOff x="7815382" y="2512812"/>
                <a:chExt cx="846814" cy="621166"/>
              </a:xfrm>
            </p:grpSpPr>
            <p:sp>
              <p:nvSpPr>
                <p:cNvPr id="784" name="TextBox 783"/>
                <p:cNvSpPr txBox="1"/>
                <p:nvPr/>
              </p:nvSpPr>
              <p:spPr bwMode="gray">
                <a:xfrm>
                  <a:off x="7837335" y="2512812"/>
                  <a:ext cx="793379" cy="4555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b="1" dirty="0">
                      <a:solidFill>
                        <a:schemeClr val="accent5"/>
                      </a:solidFill>
                    </a:rPr>
                    <a:t>2.6%</a:t>
                  </a:r>
                  <a:endParaRPr lang="en-US" sz="1500" b="1" dirty="0">
                    <a:solidFill>
                      <a:schemeClr val="accent5"/>
                    </a:solidFill>
                  </a:endParaRPr>
                </a:p>
              </p:txBody>
            </p:sp>
            <p:sp>
              <p:nvSpPr>
                <p:cNvPr id="785" name="TextBox 784"/>
                <p:cNvSpPr txBox="1"/>
                <p:nvPr/>
              </p:nvSpPr>
              <p:spPr bwMode="gray">
                <a:xfrm>
                  <a:off x="7815382" y="2816969"/>
                  <a:ext cx="846814" cy="3170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050" b="1" dirty="0">
                      <a:solidFill>
                        <a:schemeClr val="accent5"/>
                      </a:solidFill>
                    </a:rPr>
                    <a:t>US GDP</a:t>
                  </a:r>
                  <a:r>
                    <a:rPr lang="en-US" sz="1050" b="1" baseline="30000" dirty="0">
                      <a:solidFill>
                        <a:schemeClr val="accent5"/>
                      </a:solidFill>
                    </a:rPr>
                    <a:t>3</a:t>
                  </a:r>
                  <a:endParaRPr lang="en-US" sz="900" b="1" baseline="30000" dirty="0">
                    <a:solidFill>
                      <a:schemeClr val="accent5"/>
                    </a:solidFill>
                  </a:endParaRPr>
                </a:p>
              </p:txBody>
            </p:sp>
          </p:grpSp>
          <p:sp>
            <p:nvSpPr>
              <p:cNvPr id="788" name="Circle: Hollow 787"/>
              <p:cNvSpPr/>
              <p:nvPr/>
            </p:nvSpPr>
            <p:spPr bwMode="gray">
              <a:xfrm>
                <a:off x="7712110" y="2307751"/>
                <a:ext cx="1016533" cy="1016533"/>
              </a:xfrm>
              <a:prstGeom prst="donut">
                <a:avLst>
                  <a:gd name="adj" fmla="val 61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cxnSp>
          <p:nvCxnSpPr>
            <p:cNvPr id="787" name="Straight Connector 786"/>
            <p:cNvCxnSpPr/>
            <p:nvPr/>
          </p:nvCxnSpPr>
          <p:spPr bwMode="gray">
            <a:xfrm>
              <a:off x="6184550" y="3565763"/>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bwMode="gray">
            <a:xfrm>
              <a:off x="6184550" y="4198201"/>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bwMode="gray">
            <a:xfrm>
              <a:off x="6184550" y="483063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bwMode="gray">
            <a:xfrm>
              <a:off x="6184550" y="5463080"/>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794" name="TextBox 793"/>
            <p:cNvSpPr txBox="1"/>
            <p:nvPr/>
          </p:nvSpPr>
          <p:spPr bwMode="gray">
            <a:xfrm>
              <a:off x="6151048" y="3742158"/>
              <a:ext cx="2626879" cy="304699"/>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900" b="1" dirty="0">
                  <a:solidFill>
                    <a:schemeClr val="accent5"/>
                  </a:solidFill>
                </a:rPr>
                <a:t>Premium Taxes Paid</a:t>
              </a:r>
              <a:r>
                <a:rPr lang="en-US" sz="900" b="1" baseline="30000" dirty="0">
                  <a:solidFill>
                    <a:schemeClr val="accent5"/>
                  </a:solidFill>
                </a:rPr>
                <a:t>4</a:t>
              </a:r>
              <a:r>
                <a:rPr lang="en-US" sz="900" b="1" dirty="0">
                  <a:solidFill>
                    <a:schemeClr val="accent5"/>
                  </a:solidFill>
                </a:rPr>
                <a:t> 	</a:t>
              </a:r>
              <a:r>
                <a:rPr lang="en-US" sz="1350" b="1" dirty="0">
                  <a:solidFill>
                    <a:schemeClr val="accent5"/>
                  </a:solidFill>
                </a:rPr>
                <a:t>$19.2B</a:t>
              </a:r>
              <a:endParaRPr lang="en-US" sz="1500" b="1" dirty="0">
                <a:solidFill>
                  <a:schemeClr val="accent5"/>
                </a:solidFill>
              </a:endParaRPr>
            </a:p>
          </p:txBody>
        </p:sp>
        <p:sp>
          <p:nvSpPr>
            <p:cNvPr id="796" name="TextBox 795"/>
            <p:cNvSpPr txBox="1"/>
            <p:nvPr/>
          </p:nvSpPr>
          <p:spPr bwMode="gray">
            <a:xfrm>
              <a:off x="6151048" y="4374597"/>
              <a:ext cx="2626879" cy="304699"/>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900" b="1" dirty="0">
                  <a:solidFill>
                    <a:schemeClr val="accent5"/>
                  </a:solidFill>
                </a:rPr>
                <a:t>Bond Investment</a:t>
              </a:r>
              <a:r>
                <a:rPr lang="en-US" sz="900" b="1" baseline="30000" dirty="0">
                  <a:solidFill>
                    <a:schemeClr val="accent5"/>
                  </a:solidFill>
                </a:rPr>
                <a:t>5</a:t>
              </a:r>
              <a:r>
                <a:rPr lang="en-US" sz="900" b="1" dirty="0">
                  <a:solidFill>
                    <a:schemeClr val="accent5"/>
                  </a:solidFill>
                </a:rPr>
                <a:t> 	</a:t>
              </a:r>
              <a:r>
                <a:rPr lang="en-US" sz="1350" b="1" dirty="0">
                  <a:solidFill>
                    <a:schemeClr val="accent5"/>
                  </a:solidFill>
                </a:rPr>
                <a:t>$489B</a:t>
              </a:r>
              <a:endParaRPr lang="en-US" sz="1500" b="1" dirty="0">
                <a:solidFill>
                  <a:schemeClr val="accent5"/>
                </a:solidFill>
              </a:endParaRPr>
            </a:p>
          </p:txBody>
        </p:sp>
        <p:sp>
          <p:nvSpPr>
            <p:cNvPr id="797" name="TextBox 796"/>
            <p:cNvSpPr txBox="1"/>
            <p:nvPr/>
          </p:nvSpPr>
          <p:spPr bwMode="gray">
            <a:xfrm>
              <a:off x="6151048" y="5007036"/>
              <a:ext cx="2626879" cy="304699"/>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900" b="1" dirty="0">
                  <a:solidFill>
                    <a:schemeClr val="accent5"/>
                  </a:solidFill>
                </a:rPr>
                <a:t>Charity/Volunteerism</a:t>
              </a:r>
              <a:r>
                <a:rPr lang="en-US" sz="900" b="1" baseline="30000" dirty="0">
                  <a:solidFill>
                    <a:schemeClr val="accent5"/>
                  </a:solidFill>
                </a:rPr>
                <a:t>6</a:t>
              </a:r>
              <a:r>
                <a:rPr lang="en-US" sz="900" b="1" dirty="0">
                  <a:solidFill>
                    <a:schemeClr val="accent5"/>
                  </a:solidFill>
                </a:rPr>
                <a:t> 	</a:t>
              </a:r>
              <a:r>
                <a:rPr lang="en-US" sz="1350" b="1" dirty="0">
                  <a:solidFill>
                    <a:schemeClr val="accent5"/>
                  </a:solidFill>
                </a:rPr>
                <a:t>15%</a:t>
              </a:r>
              <a:endParaRPr lang="en-US" sz="1500" b="1" dirty="0">
                <a:solidFill>
                  <a:schemeClr val="accent5"/>
                </a:solidFill>
              </a:endParaRPr>
            </a:p>
          </p:txBody>
        </p:sp>
        <p:sp>
          <p:nvSpPr>
            <p:cNvPr id="799" name="Arrow: Up 798"/>
            <p:cNvSpPr/>
            <p:nvPr/>
          </p:nvSpPr>
          <p:spPr>
            <a:xfrm>
              <a:off x="8029575" y="5067765"/>
              <a:ext cx="190499" cy="162495"/>
            </a:xfrm>
            <a:prstGeom prst="upArrow">
              <a:avLst>
                <a:gd name="adj1" fmla="val 57499"/>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17" name="Text Placeholder 4"/>
          <p:cNvSpPr txBox="1">
            <a:spLocks/>
          </p:cNvSpPr>
          <p:nvPr/>
        </p:nvSpPr>
        <p:spPr bwMode="gray">
          <a:xfrm>
            <a:off x="5695380" y="1021877"/>
            <a:ext cx="2049764" cy="54864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sz="1500" dirty="0"/>
              <a:t>Economic Growth Promoter/Facilitator </a:t>
            </a:r>
          </a:p>
        </p:txBody>
      </p:sp>
      <p:sp>
        <p:nvSpPr>
          <p:cNvPr id="11" name="Text Placeholder 4"/>
          <p:cNvSpPr txBox="1">
            <a:spLocks/>
          </p:cNvSpPr>
          <p:nvPr/>
        </p:nvSpPr>
        <p:spPr bwMode="gray">
          <a:xfrm>
            <a:off x="3545992" y="1021877"/>
            <a:ext cx="2049764" cy="54864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Strong Jobs Pool/Provider</a:t>
            </a:r>
          </a:p>
        </p:txBody>
      </p:sp>
      <p:sp>
        <p:nvSpPr>
          <p:cNvPr id="8" name="Text Placeholder 4"/>
          <p:cNvSpPr txBox="1">
            <a:spLocks/>
          </p:cNvSpPr>
          <p:nvPr/>
        </p:nvSpPr>
        <p:spPr bwMode="gray">
          <a:xfrm>
            <a:off x="1396603" y="1021877"/>
            <a:ext cx="2049764" cy="54864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Sustainable Business Model</a:t>
            </a:r>
          </a:p>
        </p:txBody>
      </p:sp>
    </p:spTree>
    <p:custDataLst>
      <p:tags r:id="rId1"/>
    </p:custDataLst>
    <p:extLst>
      <p:ext uri="{BB962C8B-B14F-4D97-AF65-F5344CB8AC3E}">
        <p14:creationId xmlns:p14="http://schemas.microsoft.com/office/powerpoint/2010/main" val="26259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803"/>
                                        </p:tgtEl>
                                        <p:attrNameLst>
                                          <p:attrName>style.visibility</p:attrName>
                                        </p:attrNameLst>
                                      </p:cBhvr>
                                      <p:to>
                                        <p:strVal val="visible"/>
                                      </p:to>
                                    </p:set>
                                    <p:animEffect transition="in" filter="wipe(up)">
                                      <p:cBhvr>
                                        <p:cTn id="11" dur="500"/>
                                        <p:tgtEl>
                                          <p:spTgt spid="803"/>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1750"/>
                            </p:stCondLst>
                            <p:childTnLst>
                              <p:par>
                                <p:cTn id="17" presetID="12" presetClass="entr" presetSubtype="8" fill="hold" grpId="0" nodeType="afterEffect">
                                  <p:stCondLst>
                                    <p:cond delay="2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p:tgtEl>
                                          <p:spTgt spid="11"/>
                                        </p:tgtEl>
                                        <p:attrNameLst>
                                          <p:attrName>ppt_x</p:attrName>
                                        </p:attrNameLst>
                                      </p:cBhvr>
                                      <p:tavLst>
                                        <p:tav tm="0">
                                          <p:val>
                                            <p:strVal val="#ppt_x-#ppt_w*1.125000"/>
                                          </p:val>
                                        </p:tav>
                                        <p:tav tm="100000">
                                          <p:val>
                                            <p:strVal val="#ppt_x"/>
                                          </p:val>
                                        </p:tav>
                                      </p:tavLst>
                                    </p:anim>
                                    <p:animEffect transition="in" filter="wipe(right)">
                                      <p:cBhvr>
                                        <p:cTn id="20" dur="750"/>
                                        <p:tgtEl>
                                          <p:spTgt spid="11"/>
                                        </p:tgtEl>
                                      </p:cBhvr>
                                    </p:animEffect>
                                  </p:childTnLst>
                                </p:cTn>
                              </p:par>
                            </p:childTnLst>
                          </p:cTn>
                        </p:par>
                        <p:par>
                          <p:cTn id="21" fill="hold">
                            <p:stCondLst>
                              <p:cond delay="4500"/>
                            </p:stCondLst>
                            <p:childTnLst>
                              <p:par>
                                <p:cTn id="22" presetID="22" presetClass="entr" presetSubtype="1" fill="hold" nodeType="afterEffect">
                                  <p:stCondLst>
                                    <p:cond delay="0"/>
                                  </p:stCondLst>
                                  <p:childTnLst>
                                    <p:set>
                                      <p:cBhvr>
                                        <p:cTn id="23" dur="1" fill="hold">
                                          <p:stCondLst>
                                            <p:cond delay="0"/>
                                          </p:stCondLst>
                                        </p:cTn>
                                        <p:tgtEl>
                                          <p:spTgt spid="804"/>
                                        </p:tgtEl>
                                        <p:attrNameLst>
                                          <p:attrName>style.visibility</p:attrName>
                                        </p:attrNameLst>
                                      </p:cBhvr>
                                      <p:to>
                                        <p:strVal val="visible"/>
                                      </p:to>
                                    </p:set>
                                    <p:animEffect transition="in" filter="wipe(up)">
                                      <p:cBhvr>
                                        <p:cTn id="24" dur="500"/>
                                        <p:tgtEl>
                                          <p:spTgt spid="804"/>
                                        </p:tgtEl>
                                      </p:cBhvr>
                                    </p:animEffect>
                                  </p:childTnLst>
                                </p:cTn>
                              </p:par>
                            </p:childTnLst>
                          </p:cTn>
                        </p:par>
                        <p:par>
                          <p:cTn id="25" fill="hold">
                            <p:stCondLst>
                              <p:cond delay="5000"/>
                            </p:stCondLst>
                            <p:childTnLst>
                              <p:par>
                                <p:cTn id="26" presetID="12" presetClass="entr" presetSubtype="8" fill="hold" grpId="0" nodeType="afterEffect">
                                  <p:stCondLst>
                                    <p:cond delay="20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p:tgtEl>
                                          <p:spTgt spid="17"/>
                                        </p:tgtEl>
                                        <p:attrNameLst>
                                          <p:attrName>ppt_x</p:attrName>
                                        </p:attrNameLst>
                                      </p:cBhvr>
                                      <p:tavLst>
                                        <p:tav tm="0">
                                          <p:val>
                                            <p:strVal val="#ppt_x-#ppt_w*1.125000"/>
                                          </p:val>
                                        </p:tav>
                                        <p:tav tm="100000">
                                          <p:val>
                                            <p:strVal val="#ppt_x"/>
                                          </p:val>
                                        </p:tav>
                                      </p:tavLst>
                                    </p:anim>
                                    <p:animEffect transition="in" filter="wipe(right)">
                                      <p:cBhvr>
                                        <p:cTn id="29" dur="750"/>
                                        <p:tgtEl>
                                          <p:spTgt spid="17"/>
                                        </p:tgtEl>
                                      </p:cBhvr>
                                    </p:animEffect>
                                  </p:childTnLst>
                                </p:cTn>
                              </p:par>
                            </p:childTnLst>
                          </p:cTn>
                        </p:par>
                        <p:par>
                          <p:cTn id="30" fill="hold">
                            <p:stCondLst>
                              <p:cond delay="7750"/>
                            </p:stCondLst>
                            <p:childTnLst>
                              <p:par>
                                <p:cTn id="31" presetID="22" presetClass="entr" presetSubtype="1" fill="hold" nodeType="afterEffect">
                                  <p:stCondLst>
                                    <p:cond delay="0"/>
                                  </p:stCondLst>
                                  <p:childTnLst>
                                    <p:set>
                                      <p:cBhvr>
                                        <p:cTn id="32" dur="1" fill="hold">
                                          <p:stCondLst>
                                            <p:cond delay="0"/>
                                          </p:stCondLst>
                                        </p:cTn>
                                        <p:tgtEl>
                                          <p:spTgt spid="805"/>
                                        </p:tgtEl>
                                        <p:attrNameLst>
                                          <p:attrName>style.visibility</p:attrName>
                                        </p:attrNameLst>
                                      </p:cBhvr>
                                      <p:to>
                                        <p:strVal val="visible"/>
                                      </p:to>
                                    </p:set>
                                    <p:animEffect transition="in" filter="wipe(up)">
                                      <p:cBhvr>
                                        <p:cTn id="33" dur="500"/>
                                        <p:tgtEl>
                                          <p:spTgt spid="805"/>
                                        </p:tgtEl>
                                      </p:cBhvr>
                                    </p:animEffect>
                                  </p:childTnLst>
                                </p:cTn>
                              </p:par>
                            </p:childTnLst>
                          </p:cTn>
                        </p:par>
                        <p:par>
                          <p:cTn id="34" fill="hold">
                            <p:stCondLst>
                              <p:cond delay="8250"/>
                            </p:stCondLst>
                            <p:childTnLst>
                              <p:par>
                                <p:cTn id="35" presetID="16" presetClass="entr" presetSubtype="37" fill="hold" grpId="0" nodeType="afterEffect">
                                  <p:stCondLst>
                                    <p:cond delay="150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animBg="1"/>
      <p:bldP spid="17" grpId="0" animBg="1"/>
      <p:bldP spid="11"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bwMode="gray">
          <a:xfrm>
            <a:off x="1400770" y="1021880"/>
            <a:ext cx="2043684" cy="1731523"/>
            <a:chOff x="343693" y="6487162"/>
            <a:chExt cx="2724912" cy="2308697"/>
          </a:xfrm>
        </p:grpSpPr>
        <p:sp>
          <p:nvSpPr>
            <p:cNvPr id="39" name="Rectangle 38"/>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0"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350" dirty="0">
                <a:solidFill>
                  <a:schemeClr val="bg1"/>
                </a:solidFill>
              </a:endParaRPr>
            </a:p>
          </p:txBody>
        </p:sp>
      </p:grpSp>
      <p:grpSp>
        <p:nvGrpSpPr>
          <p:cNvPr id="69" name="Group 68"/>
          <p:cNvGrpSpPr/>
          <p:nvPr/>
        </p:nvGrpSpPr>
        <p:grpSpPr bwMode="gray">
          <a:xfrm>
            <a:off x="3550158" y="1021880"/>
            <a:ext cx="2043684" cy="1731523"/>
            <a:chOff x="3209544" y="6487162"/>
            <a:chExt cx="2724912" cy="2308697"/>
          </a:xfrm>
        </p:grpSpPr>
        <p:sp>
          <p:nvSpPr>
            <p:cNvPr id="44" name="Rectangle 43"/>
            <p:cNvSpPr/>
            <p:nvPr/>
          </p:nvSpPr>
          <p:spPr bwMode="gray">
            <a:xfrm>
              <a:off x="3209544"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5" name="Text Placeholder 4"/>
            <p:cNvSpPr txBox="1">
              <a:spLocks/>
            </p:cNvSpPr>
            <p:nvPr/>
          </p:nvSpPr>
          <p:spPr bwMode="gray">
            <a:xfrm>
              <a:off x="3209544"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350" dirty="0">
                <a:solidFill>
                  <a:schemeClr val="bg1"/>
                </a:solidFill>
              </a:endParaRPr>
            </a:p>
          </p:txBody>
        </p:sp>
      </p:grpSp>
      <p:grpSp>
        <p:nvGrpSpPr>
          <p:cNvPr id="70" name="Group 69"/>
          <p:cNvGrpSpPr/>
          <p:nvPr/>
        </p:nvGrpSpPr>
        <p:grpSpPr bwMode="gray">
          <a:xfrm>
            <a:off x="5699546" y="1021880"/>
            <a:ext cx="2043684" cy="1731523"/>
            <a:chOff x="6075395" y="6487162"/>
            <a:chExt cx="2724912" cy="2308697"/>
          </a:xfrm>
        </p:grpSpPr>
        <p:sp>
          <p:nvSpPr>
            <p:cNvPr id="49" name="Rectangle 48"/>
            <p:cNvSpPr/>
            <p:nvPr/>
          </p:nvSpPr>
          <p:spPr bwMode="gray">
            <a:xfrm>
              <a:off x="6075395"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0" name="Text Placeholder 4"/>
            <p:cNvSpPr txBox="1">
              <a:spLocks/>
            </p:cNvSpPr>
            <p:nvPr/>
          </p:nvSpPr>
          <p:spPr bwMode="gray">
            <a:xfrm>
              <a:off x="6075395"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endParaRPr lang="en-US" sz="1350" dirty="0"/>
            </a:p>
          </p:txBody>
        </p:sp>
      </p:grpSp>
      <p:grpSp>
        <p:nvGrpSpPr>
          <p:cNvPr id="54" name="Group 53"/>
          <p:cNvGrpSpPr/>
          <p:nvPr/>
        </p:nvGrpSpPr>
        <p:grpSpPr bwMode="gray">
          <a:xfrm>
            <a:off x="2476604" y="2894635"/>
            <a:ext cx="2043684" cy="1731523"/>
            <a:chOff x="343693" y="6487162"/>
            <a:chExt cx="2724912" cy="2308697"/>
          </a:xfrm>
        </p:grpSpPr>
        <p:sp>
          <p:nvSpPr>
            <p:cNvPr id="55" name="Rectangle 54"/>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6"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350" dirty="0">
                <a:solidFill>
                  <a:schemeClr val="bg1"/>
                </a:solidFill>
              </a:endParaRPr>
            </a:p>
          </p:txBody>
        </p:sp>
      </p:grpSp>
      <p:grpSp>
        <p:nvGrpSpPr>
          <p:cNvPr id="57" name="Group 56"/>
          <p:cNvGrpSpPr/>
          <p:nvPr/>
        </p:nvGrpSpPr>
        <p:grpSpPr bwMode="gray">
          <a:xfrm>
            <a:off x="4624853" y="2894635"/>
            <a:ext cx="2043684" cy="1731523"/>
            <a:chOff x="343693" y="6487162"/>
            <a:chExt cx="2724912" cy="2308697"/>
          </a:xfrm>
        </p:grpSpPr>
        <p:sp>
          <p:nvSpPr>
            <p:cNvPr id="58" name="Rectangle 57"/>
            <p:cNvSpPr/>
            <p:nvPr/>
          </p:nvSpPr>
          <p:spPr bwMode="gray">
            <a:xfrm>
              <a:off x="343693" y="6982488"/>
              <a:ext cx="2724912" cy="1813371"/>
            </a:xfrm>
            <a:prstGeom prst="rect">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9" name="Text Placeholder 4"/>
            <p:cNvSpPr txBox="1">
              <a:spLocks/>
            </p:cNvSpPr>
            <p:nvPr/>
          </p:nvSpPr>
          <p:spPr bwMode="gray">
            <a:xfrm>
              <a:off x="343693" y="6487162"/>
              <a:ext cx="2724912" cy="731520"/>
            </a:xfrm>
            <a:prstGeom prst="snip1Rect">
              <a:avLst/>
            </a:prstGeom>
            <a:solidFill>
              <a:schemeClr val="accent1">
                <a:lumMod val="20000"/>
                <a:lumOff val="80000"/>
              </a:schemeClr>
            </a:solidFill>
            <a:ln w="28575" cap="flat" cmpd="sng" algn="ctr">
              <a:solidFill>
                <a:schemeClr val="accent1">
                  <a:lumMod val="20000"/>
                  <a:lumOff val="80000"/>
                </a:schemeClr>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endParaRPr lang="en-US" sz="1350" dirty="0">
                <a:solidFill>
                  <a:schemeClr val="bg1"/>
                </a:solidFill>
              </a:endParaRPr>
            </a:p>
          </p:txBody>
        </p:sp>
      </p:grpSp>
      <p:sp>
        <p:nvSpPr>
          <p:cNvPr id="4" name="Title 3"/>
          <p:cNvSpPr>
            <a:spLocks noGrp="1"/>
          </p:cNvSpPr>
          <p:nvPr>
            <p:ph type="title"/>
          </p:nvPr>
        </p:nvSpPr>
        <p:spPr/>
        <p:txBody>
          <a:bodyPr/>
          <a:lstStyle/>
          <a:p>
            <a:pPr lvl="1" fontAlgn="ctr"/>
            <a:br>
              <a:rPr lang="en-US" dirty="0"/>
            </a:br>
            <a:r>
              <a:rPr lang="en-US" sz="2250" dirty="0">
                <a:solidFill>
                  <a:schemeClr val="accent1"/>
                </a:solidFill>
                <a:latin typeface="+mn-lt"/>
              </a:rPr>
              <a:t>Insurance Disruption</a:t>
            </a:r>
            <a:br>
              <a:rPr lang="en-US" sz="2250" dirty="0">
                <a:solidFill>
                  <a:schemeClr val="accent1"/>
                </a:solidFill>
                <a:latin typeface="+mn-lt"/>
              </a:rPr>
            </a:br>
            <a:r>
              <a:rPr lang="en-US" sz="1350" dirty="0"/>
              <a:t>Technology / Digitalization </a:t>
            </a:r>
            <a:endParaRPr lang="en-US" sz="1500" dirty="0"/>
          </a:p>
        </p:txBody>
      </p:sp>
      <p:grpSp>
        <p:nvGrpSpPr>
          <p:cNvPr id="14" name="Group 13"/>
          <p:cNvGrpSpPr/>
          <p:nvPr/>
        </p:nvGrpSpPr>
        <p:grpSpPr bwMode="gray">
          <a:xfrm>
            <a:off x="1400770" y="1021880"/>
            <a:ext cx="2043684" cy="1731523"/>
            <a:chOff x="343693" y="1362503"/>
            <a:chExt cx="2724912" cy="2308697"/>
          </a:xfrm>
        </p:grpSpPr>
        <p:grpSp>
          <p:nvGrpSpPr>
            <p:cNvPr id="2" name="Group 1"/>
            <p:cNvGrpSpPr/>
            <p:nvPr/>
          </p:nvGrpSpPr>
          <p:grpSpPr bwMode="gray">
            <a:xfrm>
              <a:off x="343693" y="1362503"/>
              <a:ext cx="2724912" cy="2308697"/>
              <a:chOff x="344196" y="1362503"/>
              <a:chExt cx="2724912" cy="2308697"/>
            </a:xfrm>
          </p:grpSpPr>
          <p:sp>
            <p:nvSpPr>
              <p:cNvPr id="15" name="Rectangle 14"/>
              <p:cNvSpPr/>
              <p:nvPr/>
            </p:nvSpPr>
            <p:spPr bwMode="gray">
              <a:xfrm>
                <a:off x="344196" y="2094023"/>
                <a:ext cx="2724912" cy="157717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6" name="Text Placeholder 4"/>
              <p:cNvSpPr txBox="1">
                <a:spLocks/>
              </p:cNvSpPr>
              <p:nvPr/>
            </p:nvSpPr>
            <p:spPr bwMode="gray">
              <a:xfrm>
                <a:off x="344196" y="1362503"/>
                <a:ext cx="2724912" cy="73152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Fundamental</a:t>
                </a:r>
                <a:br>
                  <a:rPr lang="en-US" sz="1350" dirty="0">
                    <a:solidFill>
                      <a:schemeClr val="bg1"/>
                    </a:solidFill>
                  </a:rPr>
                </a:br>
                <a:r>
                  <a:rPr lang="en-US" sz="1350" dirty="0">
                    <a:solidFill>
                      <a:schemeClr val="bg1"/>
                    </a:solidFill>
                  </a:rPr>
                  <a:t>Changes </a:t>
                </a:r>
              </a:p>
            </p:txBody>
          </p:sp>
        </p:grpSp>
        <p:sp>
          <p:nvSpPr>
            <p:cNvPr id="25" name="Content Placeholder 7"/>
            <p:cNvSpPr txBox="1">
              <a:spLocks/>
            </p:cNvSpPr>
            <p:nvPr/>
          </p:nvSpPr>
          <p:spPr bwMode="gray">
            <a:xfrm>
              <a:off x="446980" y="2180330"/>
              <a:ext cx="2517285" cy="876821"/>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831" indent="-173831">
                <a:spcBef>
                  <a:spcPts val="675"/>
                </a:spcBef>
              </a:pPr>
              <a:r>
                <a:rPr lang="en-US" sz="1200" dirty="0"/>
                <a:t>Future of Auto</a:t>
              </a:r>
            </a:p>
            <a:p>
              <a:pPr marL="173831" indent="-173831">
                <a:spcBef>
                  <a:spcPts val="675"/>
                </a:spcBef>
              </a:pPr>
              <a:r>
                <a:rPr lang="en-US" sz="1200" dirty="0"/>
                <a:t>Future of Reduced </a:t>
              </a:r>
              <a:br>
                <a:rPr lang="en-US" sz="1200" dirty="0"/>
              </a:br>
              <a:r>
                <a:rPr lang="en-US" sz="1200" dirty="0"/>
                <a:t>Risk Pools</a:t>
              </a:r>
            </a:p>
          </p:txBody>
        </p:sp>
      </p:grpSp>
      <p:grpSp>
        <p:nvGrpSpPr>
          <p:cNvPr id="31" name="Group 30"/>
          <p:cNvGrpSpPr/>
          <p:nvPr/>
        </p:nvGrpSpPr>
        <p:grpSpPr bwMode="gray">
          <a:xfrm>
            <a:off x="3550158" y="1021880"/>
            <a:ext cx="2043684" cy="1731523"/>
            <a:chOff x="3209544" y="1362503"/>
            <a:chExt cx="2724912" cy="2308697"/>
          </a:xfrm>
        </p:grpSpPr>
        <p:grpSp>
          <p:nvGrpSpPr>
            <p:cNvPr id="5" name="Group 4"/>
            <p:cNvGrpSpPr/>
            <p:nvPr/>
          </p:nvGrpSpPr>
          <p:grpSpPr bwMode="gray">
            <a:xfrm>
              <a:off x="3209544" y="1362503"/>
              <a:ext cx="2724912" cy="2308697"/>
              <a:chOff x="3210047" y="1362503"/>
              <a:chExt cx="2724912" cy="2308697"/>
            </a:xfrm>
          </p:grpSpPr>
          <p:sp>
            <p:nvSpPr>
              <p:cNvPr id="17" name="Rectangle 16"/>
              <p:cNvSpPr/>
              <p:nvPr/>
            </p:nvSpPr>
            <p:spPr bwMode="gray">
              <a:xfrm>
                <a:off x="3210047" y="2094023"/>
                <a:ext cx="2724912" cy="1577177"/>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8" name="Text Placeholder 4"/>
              <p:cNvSpPr txBox="1">
                <a:spLocks/>
              </p:cNvSpPr>
              <p:nvPr/>
            </p:nvSpPr>
            <p:spPr bwMode="gray">
              <a:xfrm>
                <a:off x="3210047" y="1362503"/>
                <a:ext cx="2724912" cy="73152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Opportunities</a:t>
                </a:r>
              </a:p>
            </p:txBody>
          </p:sp>
        </p:grpSp>
        <p:sp>
          <p:nvSpPr>
            <p:cNvPr id="26" name="Content Placeholder 7"/>
            <p:cNvSpPr txBox="1">
              <a:spLocks/>
            </p:cNvSpPr>
            <p:nvPr/>
          </p:nvSpPr>
          <p:spPr bwMode="gray">
            <a:xfrm>
              <a:off x="3313357" y="2180330"/>
              <a:ext cx="2517285" cy="1439710"/>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831" indent="-173831">
                <a:spcBef>
                  <a:spcPts val="675"/>
                </a:spcBef>
                <a:buClr>
                  <a:schemeClr val="accent3"/>
                </a:buClr>
              </a:pPr>
              <a:r>
                <a:rPr lang="en-US" sz="1200" dirty="0"/>
                <a:t>Automation / Efficiencies</a:t>
              </a:r>
            </a:p>
            <a:p>
              <a:pPr marL="173831" indent="-173831">
                <a:spcBef>
                  <a:spcPts val="675"/>
                </a:spcBef>
                <a:buClr>
                  <a:schemeClr val="accent3"/>
                </a:buClr>
              </a:pPr>
              <a:r>
                <a:rPr lang="en-US" sz="1200" dirty="0"/>
                <a:t>New Product Lines (Cyber)</a:t>
              </a:r>
            </a:p>
            <a:p>
              <a:pPr marL="173831" indent="-173831">
                <a:spcBef>
                  <a:spcPts val="675"/>
                </a:spcBef>
                <a:buClr>
                  <a:schemeClr val="accent3"/>
                </a:buClr>
              </a:pPr>
              <a:r>
                <a:rPr lang="en-US" sz="1200" dirty="0"/>
                <a:t>Emerging Technologies</a:t>
              </a:r>
            </a:p>
          </p:txBody>
        </p:sp>
      </p:grpSp>
      <p:grpSp>
        <p:nvGrpSpPr>
          <p:cNvPr id="64" name="Group 63"/>
          <p:cNvGrpSpPr/>
          <p:nvPr/>
        </p:nvGrpSpPr>
        <p:grpSpPr bwMode="gray">
          <a:xfrm>
            <a:off x="5699546" y="1021880"/>
            <a:ext cx="2043684" cy="1731523"/>
            <a:chOff x="6075395" y="1362503"/>
            <a:chExt cx="2724912" cy="2308697"/>
          </a:xfrm>
        </p:grpSpPr>
        <p:grpSp>
          <p:nvGrpSpPr>
            <p:cNvPr id="6" name="Group 5"/>
            <p:cNvGrpSpPr/>
            <p:nvPr/>
          </p:nvGrpSpPr>
          <p:grpSpPr bwMode="gray">
            <a:xfrm>
              <a:off x="6075395" y="1362503"/>
              <a:ext cx="2724912" cy="2308697"/>
              <a:chOff x="6075898" y="1362503"/>
              <a:chExt cx="2724912" cy="2308697"/>
            </a:xfrm>
          </p:grpSpPr>
          <p:sp>
            <p:nvSpPr>
              <p:cNvPr id="19" name="Rectangle 18"/>
              <p:cNvSpPr/>
              <p:nvPr/>
            </p:nvSpPr>
            <p:spPr bwMode="gray">
              <a:xfrm>
                <a:off x="6075898" y="2094023"/>
                <a:ext cx="2724912" cy="1577177"/>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0" name="Text Placeholder 4"/>
              <p:cNvSpPr txBox="1">
                <a:spLocks/>
              </p:cNvSpPr>
              <p:nvPr/>
            </p:nvSpPr>
            <p:spPr bwMode="gray">
              <a:xfrm>
                <a:off x="6075898" y="1362503"/>
                <a:ext cx="2724912" cy="731520"/>
              </a:xfrm>
              <a:prstGeom prst="snip1Rect">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r>
                  <a:rPr lang="en-US" sz="1350" dirty="0"/>
                  <a:t>Challenges</a:t>
                </a:r>
              </a:p>
            </p:txBody>
          </p:sp>
        </p:grpSp>
        <p:sp>
          <p:nvSpPr>
            <p:cNvPr id="27" name="Content Placeholder 7"/>
            <p:cNvSpPr txBox="1">
              <a:spLocks/>
            </p:cNvSpPr>
            <p:nvPr/>
          </p:nvSpPr>
          <p:spPr bwMode="gray">
            <a:xfrm>
              <a:off x="6179208" y="2180330"/>
              <a:ext cx="2517285" cy="1320020"/>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831" indent="-173831">
                <a:spcBef>
                  <a:spcPts val="675"/>
                </a:spcBef>
                <a:buClr>
                  <a:schemeClr val="accent5"/>
                </a:buClr>
              </a:pPr>
              <a:r>
                <a:rPr lang="en-US" sz="1200" dirty="0"/>
                <a:t>Consumer Trust – Demonstrate the Societal Value</a:t>
              </a:r>
            </a:p>
            <a:p>
              <a:pPr marL="173831" indent="-173831">
                <a:spcBef>
                  <a:spcPts val="675"/>
                </a:spcBef>
                <a:buClr>
                  <a:schemeClr val="accent5"/>
                </a:buClr>
              </a:pPr>
              <a:r>
                <a:rPr lang="en-US" sz="1200" dirty="0"/>
                <a:t>Big Data vs. Individual Privacy</a:t>
              </a:r>
            </a:p>
          </p:txBody>
        </p:sp>
      </p:grpSp>
      <p:grpSp>
        <p:nvGrpSpPr>
          <p:cNvPr id="65" name="Group 64"/>
          <p:cNvGrpSpPr/>
          <p:nvPr/>
        </p:nvGrpSpPr>
        <p:grpSpPr bwMode="gray">
          <a:xfrm>
            <a:off x="2475464" y="2894635"/>
            <a:ext cx="2043684" cy="1731523"/>
            <a:chOff x="1776619" y="3859510"/>
            <a:chExt cx="2724912" cy="2308697"/>
          </a:xfrm>
        </p:grpSpPr>
        <p:grpSp>
          <p:nvGrpSpPr>
            <p:cNvPr id="8" name="Group 7"/>
            <p:cNvGrpSpPr/>
            <p:nvPr/>
          </p:nvGrpSpPr>
          <p:grpSpPr bwMode="gray">
            <a:xfrm>
              <a:off x="1776619" y="3859510"/>
              <a:ext cx="2724912" cy="2308697"/>
              <a:chOff x="1855655" y="3859510"/>
              <a:chExt cx="2724912" cy="2308697"/>
            </a:xfrm>
          </p:grpSpPr>
          <p:sp>
            <p:nvSpPr>
              <p:cNvPr id="21" name="Rectangle 20"/>
              <p:cNvSpPr/>
              <p:nvPr/>
            </p:nvSpPr>
            <p:spPr bwMode="gray">
              <a:xfrm>
                <a:off x="1855655" y="4591030"/>
                <a:ext cx="2724912" cy="1577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2" name="Text Placeholder 4"/>
              <p:cNvSpPr txBox="1">
                <a:spLocks/>
              </p:cNvSpPr>
              <p:nvPr/>
            </p:nvSpPr>
            <p:spPr bwMode="gray">
              <a:xfrm>
                <a:off x="1855655" y="3859510"/>
                <a:ext cx="2724912" cy="731520"/>
              </a:xfrm>
              <a:prstGeom prst="snip1Rect">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New Market Entrants “Uber of Insurance”?</a:t>
                </a:r>
              </a:p>
            </p:txBody>
          </p:sp>
        </p:grpSp>
        <p:sp>
          <p:nvSpPr>
            <p:cNvPr id="28" name="Content Placeholder 7"/>
            <p:cNvSpPr txBox="1">
              <a:spLocks/>
            </p:cNvSpPr>
            <p:nvPr/>
          </p:nvSpPr>
          <p:spPr bwMode="gray">
            <a:xfrm>
              <a:off x="1880432" y="4675278"/>
              <a:ext cx="2517285" cy="576227"/>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831" indent="-173831">
                <a:spcBef>
                  <a:spcPts val="675"/>
                </a:spcBef>
                <a:buClr>
                  <a:schemeClr val="accent2"/>
                </a:buClr>
              </a:pPr>
              <a:r>
                <a:rPr lang="en-US" sz="1200" dirty="0"/>
                <a:t>Lemonade</a:t>
              </a:r>
            </a:p>
            <a:p>
              <a:pPr marL="346472" lvl="1" indent="-130969">
                <a:spcBef>
                  <a:spcPts val="375"/>
                </a:spcBef>
                <a:buClr>
                  <a:schemeClr val="accent2"/>
                </a:buClr>
              </a:pPr>
              <a:r>
                <a:rPr lang="en-US" sz="1050" dirty="0"/>
                <a:t>Approved in NY and CA </a:t>
              </a:r>
            </a:p>
          </p:txBody>
        </p:sp>
      </p:grpSp>
      <p:grpSp>
        <p:nvGrpSpPr>
          <p:cNvPr id="67" name="Group 66"/>
          <p:cNvGrpSpPr/>
          <p:nvPr/>
        </p:nvGrpSpPr>
        <p:grpSpPr bwMode="gray">
          <a:xfrm>
            <a:off x="4624853" y="2894635"/>
            <a:ext cx="2043684" cy="1731523"/>
            <a:chOff x="4642470" y="3859510"/>
            <a:chExt cx="2724912" cy="2308697"/>
          </a:xfrm>
        </p:grpSpPr>
        <p:grpSp>
          <p:nvGrpSpPr>
            <p:cNvPr id="10" name="Group 9"/>
            <p:cNvGrpSpPr/>
            <p:nvPr/>
          </p:nvGrpSpPr>
          <p:grpSpPr bwMode="gray">
            <a:xfrm>
              <a:off x="4642470" y="3859510"/>
              <a:ext cx="2724912" cy="2308697"/>
              <a:chOff x="4721506" y="3859510"/>
              <a:chExt cx="2724912" cy="2308697"/>
            </a:xfrm>
          </p:grpSpPr>
          <p:sp>
            <p:nvSpPr>
              <p:cNvPr id="23" name="Rectangle 22"/>
              <p:cNvSpPr/>
              <p:nvPr/>
            </p:nvSpPr>
            <p:spPr bwMode="gray">
              <a:xfrm>
                <a:off x="4721506" y="4591030"/>
                <a:ext cx="2724912" cy="1577177"/>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4" name="Text Placeholder 4"/>
              <p:cNvSpPr txBox="1">
                <a:spLocks/>
              </p:cNvSpPr>
              <p:nvPr/>
            </p:nvSpPr>
            <p:spPr bwMode="gray">
              <a:xfrm>
                <a:off x="4721506" y="3859510"/>
                <a:ext cx="2724912" cy="731520"/>
              </a:xfrm>
              <a:prstGeom prst="snip1Rect">
                <a:avLst/>
              </a:prstGeom>
              <a:solidFill>
                <a:schemeClr val="tx2">
                  <a:lumMod val="90000"/>
                  <a:lumOff val="10000"/>
                </a:schemeClr>
              </a:solidFill>
              <a:ln w="28575" cap="flat" cmpd="sng" algn="ctr">
                <a:solidFill>
                  <a:schemeClr val="accent1">
                    <a:lumMod val="75000"/>
                  </a:schemeClr>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Regulatory Opportunities/Threats</a:t>
                </a:r>
              </a:p>
            </p:txBody>
          </p:sp>
        </p:grpSp>
        <p:sp>
          <p:nvSpPr>
            <p:cNvPr id="29" name="Content Placeholder 7"/>
            <p:cNvSpPr txBox="1">
              <a:spLocks/>
            </p:cNvSpPr>
            <p:nvPr/>
          </p:nvSpPr>
          <p:spPr bwMode="gray">
            <a:xfrm>
              <a:off x="4746283" y="4675278"/>
              <a:ext cx="2517285" cy="1439710"/>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831" indent="-173831">
                <a:spcBef>
                  <a:spcPts val="675"/>
                </a:spcBef>
                <a:buClr>
                  <a:schemeClr val="accent1">
                    <a:lumMod val="75000"/>
                  </a:schemeClr>
                </a:buClr>
              </a:pPr>
              <a:r>
                <a:rPr lang="en-US" sz="1200" dirty="0"/>
                <a:t>Barrier to Entry</a:t>
              </a:r>
            </a:p>
            <a:p>
              <a:pPr marL="173831" indent="-173831">
                <a:spcBef>
                  <a:spcPts val="675"/>
                </a:spcBef>
                <a:buClr>
                  <a:schemeClr val="accent1">
                    <a:lumMod val="75000"/>
                  </a:schemeClr>
                </a:buClr>
              </a:pPr>
              <a:r>
                <a:rPr lang="en-US" sz="1200" dirty="0"/>
                <a:t>US vs. Other Less Regulated Regions</a:t>
              </a:r>
            </a:p>
            <a:p>
              <a:pPr marL="173831" indent="-173831">
                <a:spcBef>
                  <a:spcPts val="675"/>
                </a:spcBef>
                <a:buClr>
                  <a:schemeClr val="accent1">
                    <a:lumMod val="75000"/>
                  </a:schemeClr>
                </a:buClr>
              </a:pPr>
              <a:r>
                <a:rPr lang="en-US" sz="1200" dirty="0"/>
                <a:t>Trust Pull-back – the Sandbox Approach</a:t>
              </a:r>
            </a:p>
          </p:txBody>
        </p:sp>
      </p:grpSp>
    </p:spTree>
    <p:custDataLst>
      <p:tags r:id="rId1"/>
    </p:custDataLst>
    <p:extLst>
      <p:ext uri="{BB962C8B-B14F-4D97-AF65-F5344CB8AC3E}">
        <p14:creationId xmlns:p14="http://schemas.microsoft.com/office/powerpoint/2010/main" val="407712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InsurTech</a:t>
            </a:r>
            <a:r>
              <a:rPr lang="en-US" dirty="0"/>
              <a:t> Disruption: Threat or Opportunity? </a:t>
            </a:r>
          </a:p>
        </p:txBody>
      </p:sp>
      <p:sp>
        <p:nvSpPr>
          <p:cNvPr id="3" name="Text Placeholder 2"/>
          <p:cNvSpPr>
            <a:spLocks noGrp="1"/>
          </p:cNvSpPr>
          <p:nvPr>
            <p:ph type="body" sz="quarter" idx="15"/>
          </p:nvPr>
        </p:nvSpPr>
        <p:spPr>
          <a:xfrm>
            <a:off x="442137" y="887477"/>
            <a:ext cx="7531819" cy="265235"/>
          </a:xfrm>
        </p:spPr>
        <p:txBody>
          <a:bodyPr/>
          <a:lstStyle/>
          <a:p>
            <a:r>
              <a:rPr lang="en-US" dirty="0"/>
              <a:t>Automation efficiencies can have powerful impact on industry </a:t>
            </a:r>
          </a:p>
        </p:txBody>
      </p:sp>
      <p:sp>
        <p:nvSpPr>
          <p:cNvPr id="4" name="Text Placeholder 3"/>
          <p:cNvSpPr>
            <a:spLocks noGrp="1"/>
          </p:cNvSpPr>
          <p:nvPr>
            <p:ph type="body" sz="quarter" idx="16"/>
          </p:nvPr>
        </p:nvSpPr>
        <p:spPr/>
        <p:txBody>
          <a:bodyPr/>
          <a:lstStyle/>
          <a:p>
            <a:endParaRPr lang="en-US"/>
          </a:p>
        </p:txBody>
      </p:sp>
      <p:cxnSp>
        <p:nvCxnSpPr>
          <p:cNvPr id="5" name="Straight Arrow Connector 4"/>
          <p:cNvCxnSpPr>
            <a:cxnSpLocks/>
          </p:cNvCxnSpPr>
          <p:nvPr/>
        </p:nvCxnSpPr>
        <p:spPr>
          <a:xfrm>
            <a:off x="4583622" y="1495110"/>
            <a:ext cx="0" cy="298922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889" y="1722631"/>
            <a:ext cx="3635733" cy="2534184"/>
          </a:xfrm>
          <a:prstGeom prst="rect">
            <a:avLst/>
          </a:prstGeom>
        </p:spPr>
      </p:pic>
      <p:pic>
        <p:nvPicPr>
          <p:cNvPr id="17"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075" y="1495110"/>
            <a:ext cx="3086652" cy="2805383"/>
          </a:xfrm>
          <a:prstGeom prst="rect">
            <a:avLst/>
          </a:prstGeom>
        </p:spPr>
      </p:pic>
    </p:spTree>
    <p:extLst>
      <p:ext uri="{BB962C8B-B14F-4D97-AF65-F5344CB8AC3E}">
        <p14:creationId xmlns:p14="http://schemas.microsoft.com/office/powerpoint/2010/main" val="406874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2001144" y="1193"/>
          <a:ext cx="893" cy="1190"/>
        </p:xfrm>
        <a:graphic>
          <a:graphicData uri="http://schemas.openxmlformats.org/presentationml/2006/ole">
            <mc:AlternateContent xmlns:mc="http://schemas.openxmlformats.org/markup-compatibility/2006">
              <mc:Choice xmlns:v="urn:schemas-microsoft-com:vml" Requires="v">
                <p:oleObj spid="_x0000_s1039" name="think-cell Slide" r:id="rId5" imgW="270" imgH="270" progId="TCLayout.ActiveDocument.1">
                  <p:embed/>
                </p:oleObj>
              </mc:Choice>
              <mc:Fallback>
                <p:oleObj name="think-cell Slide" r:id="rId5" imgW="270" imgH="270" progId="TCLayout.ActiveDocument.1">
                  <p:embed/>
                  <p:pic>
                    <p:nvPicPr>
                      <p:cNvPr id="16" name="Object 15" hidden="1"/>
                      <p:cNvPicPr/>
                      <p:nvPr/>
                    </p:nvPicPr>
                    <p:blipFill>
                      <a:blip r:embed="rId6"/>
                      <a:stretch>
                        <a:fillRect/>
                      </a:stretch>
                    </p:blipFill>
                    <p:spPr>
                      <a:xfrm>
                        <a:off x="2001144" y="1193"/>
                        <a:ext cx="893" cy="1190"/>
                      </a:xfrm>
                      <a:prstGeom prst="rect">
                        <a:avLst/>
                      </a:prstGeom>
                    </p:spPr>
                  </p:pic>
                </p:oleObj>
              </mc:Fallback>
            </mc:AlternateContent>
          </a:graphicData>
        </a:graphic>
      </p:graphicFrame>
      <p:sp>
        <p:nvSpPr>
          <p:cNvPr id="9" name="Rounded Rectangle 8"/>
          <p:cNvSpPr/>
          <p:nvPr/>
        </p:nvSpPr>
        <p:spPr bwMode="auto">
          <a:xfrm>
            <a:off x="2343150" y="2721798"/>
            <a:ext cx="2185988" cy="666217"/>
          </a:xfrm>
          <a:prstGeom prst="round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eaLnBrk="0" fontAlgn="base" hangingPunct="0">
              <a:spcBef>
                <a:spcPct val="0"/>
              </a:spcBef>
              <a:spcAft>
                <a:spcPct val="0"/>
              </a:spcAft>
            </a:pPr>
            <a:endParaRPr lang="en-US" sz="788" dirty="0">
              <a:solidFill>
                <a:srgbClr val="000000"/>
              </a:solidFill>
              <a:latin typeface="Arial" charset="0"/>
              <a:ea typeface="ＭＳ Ｐゴシック" pitchFamily="108" charset="-128"/>
            </a:endParaRPr>
          </a:p>
        </p:txBody>
      </p:sp>
      <p:pic>
        <p:nvPicPr>
          <p:cNvPr id="204815"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35175" y="3036214"/>
            <a:ext cx="679538" cy="33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a:t>InsurTech</a:t>
            </a:r>
            <a:r>
              <a:rPr lang="en-US" dirty="0"/>
              <a:t> Startups Have Broad Range</a:t>
            </a:r>
            <a:r>
              <a:rPr lang="mr-IN" dirty="0"/>
              <a:t>…</a:t>
            </a:r>
            <a:r>
              <a:rPr lang="en-US" dirty="0"/>
              <a:t> BUT</a:t>
            </a:r>
            <a:r>
              <a:rPr lang="mr-IN" dirty="0"/>
              <a:t>…</a:t>
            </a:r>
            <a:r>
              <a:rPr lang="en-US" dirty="0"/>
              <a:t>  </a:t>
            </a:r>
          </a:p>
        </p:txBody>
      </p:sp>
      <p:sp>
        <p:nvSpPr>
          <p:cNvPr id="3" name="TextBox 2"/>
          <p:cNvSpPr txBox="1"/>
          <p:nvPr/>
        </p:nvSpPr>
        <p:spPr>
          <a:xfrm>
            <a:off x="3242344" y="867486"/>
            <a:ext cx="399468" cy="213585"/>
          </a:xfrm>
          <a:prstGeom prst="rect">
            <a:avLst/>
          </a:prstGeom>
          <a:noFill/>
        </p:spPr>
        <p:txBody>
          <a:bodyPr wrap="none" rtlCol="0">
            <a:spAutoFit/>
          </a:bodyPr>
          <a:lstStyle/>
          <a:p>
            <a:pPr algn="ctr" eaLnBrk="0" fontAlgn="base" hangingPunct="0">
              <a:spcBef>
                <a:spcPct val="0"/>
              </a:spcBef>
              <a:spcAft>
                <a:spcPct val="0"/>
              </a:spcAft>
            </a:pPr>
            <a:r>
              <a:rPr lang="en-US" sz="788" b="1" dirty="0">
                <a:solidFill>
                  <a:srgbClr val="000000"/>
                </a:solidFill>
                <a:latin typeface="Arial" charset="0"/>
                <a:ea typeface="ＭＳ Ｐゴシック" pitchFamily="108" charset="-128"/>
              </a:rPr>
              <a:t>Risk</a:t>
            </a:r>
          </a:p>
        </p:txBody>
      </p:sp>
      <p:sp>
        <p:nvSpPr>
          <p:cNvPr id="4" name="TextBox 3"/>
          <p:cNvSpPr txBox="1"/>
          <p:nvPr/>
        </p:nvSpPr>
        <p:spPr>
          <a:xfrm>
            <a:off x="5510421" y="842172"/>
            <a:ext cx="495649" cy="213585"/>
          </a:xfrm>
          <a:prstGeom prst="rect">
            <a:avLst/>
          </a:prstGeom>
          <a:noFill/>
        </p:spPr>
        <p:txBody>
          <a:bodyPr wrap="none" rtlCol="0">
            <a:spAutoFit/>
          </a:bodyPr>
          <a:lstStyle/>
          <a:p>
            <a:pPr algn="ctr" eaLnBrk="0" fontAlgn="base" hangingPunct="0">
              <a:spcBef>
                <a:spcPct val="0"/>
              </a:spcBef>
              <a:spcAft>
                <a:spcPct val="0"/>
              </a:spcAft>
            </a:pPr>
            <a:r>
              <a:rPr lang="en-US" sz="788" b="1" dirty="0">
                <a:solidFill>
                  <a:srgbClr val="000000"/>
                </a:solidFill>
                <a:latin typeface="Arial" charset="0"/>
                <a:ea typeface="ＭＳ Ｐゴシック" pitchFamily="108" charset="-128"/>
              </a:rPr>
              <a:t>Health</a:t>
            </a:r>
          </a:p>
        </p:txBody>
      </p:sp>
      <p:cxnSp>
        <p:nvCxnSpPr>
          <p:cNvPr id="6" name="Straight Connector 5"/>
          <p:cNvCxnSpPr/>
          <p:nvPr/>
        </p:nvCxnSpPr>
        <p:spPr bwMode="auto">
          <a:xfrm>
            <a:off x="2343150" y="1116558"/>
            <a:ext cx="218598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4700587" y="1116558"/>
            <a:ext cx="218598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Rounded Rectangle 7"/>
          <p:cNvSpPr/>
          <p:nvPr/>
        </p:nvSpPr>
        <p:spPr bwMode="auto">
          <a:xfrm>
            <a:off x="2343150" y="1312746"/>
            <a:ext cx="4586288" cy="685800"/>
          </a:xfrm>
          <a:prstGeom prst="round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eaLnBrk="0" fontAlgn="base" hangingPunct="0">
              <a:spcBef>
                <a:spcPct val="0"/>
              </a:spcBef>
              <a:spcAft>
                <a:spcPct val="0"/>
              </a:spcAft>
            </a:pPr>
            <a:endParaRPr lang="en-US" sz="788" dirty="0">
              <a:solidFill>
                <a:srgbClr val="000000"/>
              </a:solidFill>
              <a:latin typeface="Arial" charset="0"/>
              <a:ea typeface="ＭＳ Ｐゴシック" pitchFamily="108" charset="-128"/>
            </a:endParaRPr>
          </a:p>
        </p:txBody>
      </p:sp>
      <p:sp>
        <p:nvSpPr>
          <p:cNvPr id="10" name="Rounded Rectangle 9"/>
          <p:cNvSpPr/>
          <p:nvPr/>
        </p:nvSpPr>
        <p:spPr bwMode="auto">
          <a:xfrm>
            <a:off x="2343150" y="3527209"/>
            <a:ext cx="2185988" cy="447466"/>
          </a:xfrm>
          <a:prstGeom prst="round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eaLnBrk="0" fontAlgn="base" hangingPunct="0">
              <a:spcBef>
                <a:spcPct val="0"/>
              </a:spcBef>
              <a:spcAft>
                <a:spcPct val="0"/>
              </a:spcAft>
            </a:pPr>
            <a:endParaRPr lang="en-US" sz="788" dirty="0">
              <a:solidFill>
                <a:srgbClr val="000000"/>
              </a:solidFill>
              <a:latin typeface="Arial" charset="0"/>
              <a:ea typeface="ＭＳ Ｐゴシック" pitchFamily="108" charset="-128"/>
            </a:endParaRPr>
          </a:p>
        </p:txBody>
      </p:sp>
      <p:sp>
        <p:nvSpPr>
          <p:cNvPr id="11" name="Rounded Rectangle 10"/>
          <p:cNvSpPr/>
          <p:nvPr/>
        </p:nvSpPr>
        <p:spPr bwMode="auto">
          <a:xfrm>
            <a:off x="2343150" y="2140202"/>
            <a:ext cx="4586288" cy="433923"/>
          </a:xfrm>
          <a:prstGeom prst="round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eaLnBrk="0" fontAlgn="base" hangingPunct="0">
              <a:spcBef>
                <a:spcPct val="0"/>
              </a:spcBef>
              <a:spcAft>
                <a:spcPct val="0"/>
              </a:spcAft>
            </a:pPr>
            <a:endParaRPr lang="en-US" sz="788" dirty="0">
              <a:solidFill>
                <a:srgbClr val="000000"/>
              </a:solidFill>
              <a:latin typeface="Arial" charset="0"/>
              <a:ea typeface="ＭＳ Ｐゴシック" pitchFamily="108" charset="-128"/>
            </a:endParaRPr>
          </a:p>
        </p:txBody>
      </p:sp>
      <p:sp>
        <p:nvSpPr>
          <p:cNvPr id="12" name="Rounded Rectangle 11"/>
          <p:cNvSpPr/>
          <p:nvPr/>
        </p:nvSpPr>
        <p:spPr bwMode="auto">
          <a:xfrm>
            <a:off x="2349084" y="4104299"/>
            <a:ext cx="2185988" cy="467702"/>
          </a:xfrm>
          <a:prstGeom prst="round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eaLnBrk="0" fontAlgn="base" hangingPunct="0">
              <a:spcBef>
                <a:spcPct val="0"/>
              </a:spcBef>
              <a:spcAft>
                <a:spcPct val="0"/>
              </a:spcAft>
            </a:pPr>
            <a:endParaRPr lang="en-US" sz="788" dirty="0">
              <a:solidFill>
                <a:srgbClr val="000000"/>
              </a:solidFill>
              <a:latin typeface="Arial" charset="0"/>
              <a:ea typeface="ＭＳ Ｐゴシック" pitchFamily="108" charset="-128"/>
            </a:endParaRPr>
          </a:p>
        </p:txBody>
      </p:sp>
      <p:sp>
        <p:nvSpPr>
          <p:cNvPr id="13" name="Rounded Rectangle 12"/>
          <p:cNvSpPr/>
          <p:nvPr/>
        </p:nvSpPr>
        <p:spPr bwMode="auto">
          <a:xfrm>
            <a:off x="4748568" y="2721797"/>
            <a:ext cx="2185988" cy="1850204"/>
          </a:xfrm>
          <a:prstGeom prst="round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bodyPr>
          <a:lstStyle/>
          <a:p>
            <a:pPr algn="ctr" eaLnBrk="0" fontAlgn="base" hangingPunct="0">
              <a:spcBef>
                <a:spcPct val="0"/>
              </a:spcBef>
              <a:spcAft>
                <a:spcPct val="0"/>
              </a:spcAft>
            </a:pPr>
            <a:endParaRPr lang="en-US" sz="788" dirty="0">
              <a:solidFill>
                <a:srgbClr val="000000"/>
              </a:solidFill>
              <a:latin typeface="Arial" charset="0"/>
              <a:ea typeface="ＭＳ Ｐゴシック" pitchFamily="108" charset="-128"/>
            </a:endParaRPr>
          </a:p>
        </p:txBody>
      </p:sp>
      <p:pic>
        <p:nvPicPr>
          <p:cNvPr id="15"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9415" y="1347883"/>
            <a:ext cx="574373" cy="31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70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92105" y="1632274"/>
            <a:ext cx="653651" cy="31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707"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45954" y="1734263"/>
            <a:ext cx="871501" cy="1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708"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43481" y="1726948"/>
            <a:ext cx="585626" cy="15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709" name="Picture 5"/>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53254" y="1690223"/>
            <a:ext cx="847186" cy="27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615744" y="1143001"/>
            <a:ext cx="2142501" cy="3774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675" b="1" dirty="0">
                <a:solidFill>
                  <a:srgbClr val="000000"/>
                </a:solidFill>
                <a:latin typeface="Arial" charset="0"/>
                <a:ea typeface="ＭＳ Ｐゴシック" pitchFamily="108" charset="-128"/>
              </a:rPr>
              <a:t>Insurance Marketplace </a:t>
            </a:r>
          </a:p>
        </p:txBody>
      </p:sp>
      <p:pic>
        <p:nvPicPr>
          <p:cNvPr id="200710" name="Picture 6"/>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588123" y="1416971"/>
            <a:ext cx="573871" cy="29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448616" y="1444650"/>
            <a:ext cx="619256" cy="15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3615744" y="2043298"/>
            <a:ext cx="2142501" cy="3774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675" b="1" dirty="0">
                <a:solidFill>
                  <a:srgbClr val="000000"/>
                </a:solidFill>
                <a:latin typeface="Arial" charset="0"/>
                <a:ea typeface="ＭＳ Ｐゴシック" pitchFamily="108" charset="-128"/>
              </a:rPr>
              <a:t>Digital Brokers</a:t>
            </a:r>
          </a:p>
        </p:txBody>
      </p:sp>
      <p:pic>
        <p:nvPicPr>
          <p:cNvPr id="23" name="Insureon"/>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79988" y="2171702"/>
            <a:ext cx="329789" cy="383533"/>
          </a:xfrm>
          <a:prstGeom prst="rect">
            <a:avLst/>
          </a:prstGeom>
        </p:spPr>
      </p:pic>
      <p:pic>
        <p:nvPicPr>
          <p:cNvPr id="24"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536593" y="2310633"/>
            <a:ext cx="563921" cy="14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Coverwallet"/>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257800" y="2289234"/>
            <a:ext cx="597593" cy="225366"/>
          </a:xfrm>
          <a:prstGeom prst="rect">
            <a:avLst/>
          </a:prstGeom>
        </p:spPr>
      </p:pic>
      <p:pic>
        <p:nvPicPr>
          <p:cNvPr id="26" name="FounderShield"/>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00778" y="2163539"/>
            <a:ext cx="490661" cy="392547"/>
          </a:xfrm>
          <a:prstGeom prst="rect">
            <a:avLst/>
          </a:prstGeom>
        </p:spPr>
      </p:pic>
      <p:pic>
        <p:nvPicPr>
          <p:cNvPr id="204805" name="Picture 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868937" y="2827840"/>
            <a:ext cx="447822" cy="60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descr="C:\Users\a0717908\Documents\ADM\Health navigator\Extract logos\AdvocacyCustomerService\Accolade.png"/>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6334271" y="2944613"/>
            <a:ext cx="356700" cy="38798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5223954" y="2594326"/>
            <a:ext cx="1191134" cy="3774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675" b="1" dirty="0">
                <a:solidFill>
                  <a:srgbClr val="000000"/>
                </a:solidFill>
                <a:latin typeface="Arial" charset="0"/>
                <a:ea typeface="ＭＳ Ｐゴシック" pitchFamily="108" charset="-128"/>
              </a:rPr>
              <a:t>Health Navigators</a:t>
            </a:r>
            <a:endParaRPr lang="en-US" sz="675" b="1" baseline="30000" dirty="0">
              <a:solidFill>
                <a:srgbClr val="000000"/>
              </a:solidFill>
              <a:latin typeface="Arial" charset="0"/>
              <a:ea typeface="ＭＳ Ｐゴシック" pitchFamily="108" charset="-128"/>
            </a:endParaRPr>
          </a:p>
        </p:txBody>
      </p:sp>
      <p:pic>
        <p:nvPicPr>
          <p:cNvPr id="204806" name="Picture 6"/>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563373" y="3064674"/>
            <a:ext cx="489884" cy="15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952140" y="3345396"/>
            <a:ext cx="417986" cy="55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8" name="Picture 8"/>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434023" y="3420059"/>
            <a:ext cx="638165" cy="23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9" name="Picture 9"/>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237490" y="3471752"/>
            <a:ext cx="448067" cy="12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10" name="Picture 10"/>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837339" y="3808811"/>
            <a:ext cx="792064" cy="19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3" descr="C:\Users\a0717908\Documents\ADM\Health navigator\Extract logos\TransparencyTelemedicine\Castlight Health.jpg"/>
          <p:cNvPicPr>
            <a:picLocks noChangeAspect="1"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5010182" y="4101887"/>
            <a:ext cx="553191" cy="241514"/>
          </a:xfrm>
          <a:prstGeom prst="rect">
            <a:avLst/>
          </a:prstGeom>
          <a:noFill/>
          <a:extLst>
            <a:ext uri="{909E8E84-426E-40DD-AFC4-6F175D3DCCD1}">
              <a14:hiddenFill xmlns:a14="http://schemas.microsoft.com/office/drawing/2010/main">
                <a:solidFill>
                  <a:srgbClr val="FFFFFF"/>
                </a:solidFill>
              </a14:hiddenFill>
            </a:ext>
          </a:extLst>
        </p:spPr>
      </p:pic>
      <p:pic>
        <p:nvPicPr>
          <p:cNvPr id="204811" name="Picture 11"/>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5943602" y="4164215"/>
            <a:ext cx="485033" cy="1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bwMode="auto">
          <a:xfrm>
            <a:off x="2857501" y="3433531"/>
            <a:ext cx="1191134" cy="33167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675" b="1" dirty="0">
                <a:solidFill>
                  <a:srgbClr val="000000"/>
                </a:solidFill>
                <a:latin typeface="Arial" charset="0"/>
                <a:ea typeface="ＭＳ Ｐゴシック" pitchFamily="108" charset="-128"/>
              </a:rPr>
              <a:t>Micro-duration Coverage</a:t>
            </a:r>
          </a:p>
        </p:txBody>
      </p:sp>
      <p:sp>
        <p:nvSpPr>
          <p:cNvPr id="40" name="Rectangle 39"/>
          <p:cNvSpPr/>
          <p:nvPr/>
        </p:nvSpPr>
        <p:spPr bwMode="auto">
          <a:xfrm>
            <a:off x="2857501" y="4020623"/>
            <a:ext cx="1191134" cy="2914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675" b="1" dirty="0">
                <a:solidFill>
                  <a:srgbClr val="000000"/>
                </a:solidFill>
                <a:latin typeface="Arial" charset="0"/>
                <a:ea typeface="ＭＳ Ｐゴシック" pitchFamily="108" charset="-128"/>
              </a:rPr>
              <a:t>Telematics</a:t>
            </a:r>
          </a:p>
        </p:txBody>
      </p:sp>
      <p:pic>
        <p:nvPicPr>
          <p:cNvPr id="204816" name="Picture 16"/>
          <p:cNvPicPr>
            <a:picLocks noChangeAspect="1" noChangeArrowheads="1"/>
          </p:cNvPicPr>
          <p:nvPr/>
        </p:nvPicPr>
        <p:blipFill rotWithShape="1">
          <a:blip r:embed="rId28" cstate="email">
            <a:extLst>
              <a:ext uri="{28A0092B-C50C-407E-A947-70E740481C1C}">
                <a14:useLocalDpi xmlns:a14="http://schemas.microsoft.com/office/drawing/2010/main"/>
              </a:ext>
            </a:extLst>
          </a:blip>
          <a:srcRect/>
          <a:stretch/>
        </p:blipFill>
        <p:spPr bwMode="auto">
          <a:xfrm>
            <a:off x="3461604" y="3098291"/>
            <a:ext cx="843964" cy="20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17" name="Picture 17"/>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121509" y="4286250"/>
            <a:ext cx="678968" cy="27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18" name="Picture 18"/>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097546" y="3571807"/>
            <a:ext cx="260142" cy="346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19" name="Picture 19"/>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857500" y="3700380"/>
            <a:ext cx="324909" cy="16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3"/>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461876" y="4236572"/>
            <a:ext cx="649565" cy="12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4" name="Picture 24"/>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738401" y="4221395"/>
            <a:ext cx="705012" cy="22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bwMode="auto">
          <a:xfrm>
            <a:off x="2857501" y="2594326"/>
            <a:ext cx="1191134" cy="3774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algn="ctr" defTabSz="514350" eaLnBrk="0" fontAlgn="base" hangingPunct="0">
              <a:spcBef>
                <a:spcPct val="0"/>
              </a:spcBef>
              <a:spcAft>
                <a:spcPct val="0"/>
              </a:spcAft>
            </a:pPr>
            <a:r>
              <a:rPr lang="en-US" sz="675" b="1" dirty="0">
                <a:solidFill>
                  <a:srgbClr val="000000"/>
                </a:solidFill>
                <a:latin typeface="Arial" charset="0"/>
                <a:ea typeface="ＭＳ Ｐゴシック" pitchFamily="108" charset="-128"/>
              </a:rPr>
              <a:t>Peer to Peer</a:t>
            </a:r>
          </a:p>
        </p:txBody>
      </p:sp>
      <p:pic>
        <p:nvPicPr>
          <p:cNvPr id="204814" name="Picture 14"/>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809339" y="2872593"/>
            <a:ext cx="586844" cy="18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13" name="Picture 13"/>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2474218" y="2842002"/>
            <a:ext cx="743294" cy="18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7677351" y="4422045"/>
            <a:ext cx="1168400" cy="571500"/>
          </a:xfrm>
          <a:prstGeom prst="rect">
            <a:avLst/>
          </a:prstGeom>
        </p:spPr>
      </p:pic>
    </p:spTree>
    <p:extLst>
      <p:ext uri="{BB962C8B-B14F-4D97-AF65-F5344CB8AC3E}">
        <p14:creationId xmlns:p14="http://schemas.microsoft.com/office/powerpoint/2010/main" val="145532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2001144" y="1193"/>
          <a:ext cx="893" cy="1190"/>
        </p:xfrm>
        <a:graphic>
          <a:graphicData uri="http://schemas.openxmlformats.org/presentationml/2006/ole">
            <mc:AlternateContent xmlns:mc="http://schemas.openxmlformats.org/markup-compatibility/2006">
              <mc:Choice xmlns:v="urn:schemas-microsoft-com:vml" Requires="v">
                <p:oleObj spid="_x0000_s2063" name="think-cell Slide" r:id="rId5" imgW="270" imgH="270" progId="TCLayout.ActiveDocument.1">
                  <p:embed/>
                </p:oleObj>
              </mc:Choice>
              <mc:Fallback>
                <p:oleObj name="think-cell Slide" r:id="rId5" imgW="270" imgH="270" progId="TCLayout.ActiveDocument.1">
                  <p:embed/>
                  <p:pic>
                    <p:nvPicPr>
                      <p:cNvPr id="13" name="Object 12" hidden="1"/>
                      <p:cNvPicPr/>
                      <p:nvPr/>
                    </p:nvPicPr>
                    <p:blipFill>
                      <a:blip r:embed="rId6"/>
                      <a:stretch>
                        <a:fillRect/>
                      </a:stretch>
                    </p:blipFill>
                    <p:spPr>
                      <a:xfrm>
                        <a:off x="2001144" y="1193"/>
                        <a:ext cx="893" cy="1190"/>
                      </a:xfrm>
                      <a:prstGeom prst="rect">
                        <a:avLst/>
                      </a:prstGeom>
                    </p:spPr>
                  </p:pic>
                </p:oleObj>
              </mc:Fallback>
            </mc:AlternateContent>
          </a:graphicData>
        </a:graphic>
      </p:graphicFrame>
      <p:sp>
        <p:nvSpPr>
          <p:cNvPr id="7" name="AutoShape 9" descr="Image result for mattermark"/>
          <p:cNvSpPr>
            <a:spLocks noChangeAspect="1" noChangeArrowheads="1"/>
          </p:cNvSpPr>
          <p:nvPr/>
        </p:nvSpPr>
        <p:spPr bwMode="auto">
          <a:xfrm>
            <a:off x="2087761" y="-108346"/>
            <a:ext cx="1714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eaLnBrk="0" fontAlgn="base" hangingPunct="0">
              <a:spcBef>
                <a:spcPct val="0"/>
              </a:spcBef>
              <a:spcAft>
                <a:spcPct val="0"/>
              </a:spcAft>
            </a:pPr>
            <a:endParaRPr lang="en-US" sz="1350">
              <a:solidFill>
                <a:srgbClr val="000000"/>
              </a:solidFill>
              <a:latin typeface="Arial" charset="0"/>
              <a:ea typeface="ＭＳ Ｐゴシック" pitchFamily="108" charset="-128"/>
            </a:endParaRPr>
          </a:p>
        </p:txBody>
      </p:sp>
      <p:sp>
        <p:nvSpPr>
          <p:cNvPr id="9" name="AutoShape 14" descr="Image result for angellist"/>
          <p:cNvSpPr>
            <a:spLocks noChangeAspect="1" noChangeArrowheads="1"/>
          </p:cNvSpPr>
          <p:nvPr/>
        </p:nvSpPr>
        <p:spPr bwMode="auto">
          <a:xfrm>
            <a:off x="2173486" y="5957"/>
            <a:ext cx="1714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eaLnBrk="0" fontAlgn="base" hangingPunct="0">
              <a:spcBef>
                <a:spcPct val="0"/>
              </a:spcBef>
              <a:spcAft>
                <a:spcPct val="0"/>
              </a:spcAft>
            </a:pPr>
            <a:endParaRPr lang="en-US" sz="1350">
              <a:solidFill>
                <a:srgbClr val="000000"/>
              </a:solidFill>
              <a:latin typeface="Arial" charset="0"/>
              <a:ea typeface="ＭＳ Ｐゴシック" pitchFamily="108" charset="-128"/>
            </a:endParaRPr>
          </a:p>
        </p:txBody>
      </p:sp>
      <p:sp>
        <p:nvSpPr>
          <p:cNvPr id="14" name="AutoShape 24" descr="Image result for Startupbootcamp Insurtech"/>
          <p:cNvSpPr>
            <a:spLocks noChangeAspect="1" noChangeArrowheads="1"/>
          </p:cNvSpPr>
          <p:nvPr/>
        </p:nvSpPr>
        <p:spPr bwMode="auto">
          <a:xfrm>
            <a:off x="2259211" y="120257"/>
            <a:ext cx="17145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eaLnBrk="0" fontAlgn="base" hangingPunct="0">
              <a:spcBef>
                <a:spcPct val="0"/>
              </a:spcBef>
              <a:spcAft>
                <a:spcPct val="0"/>
              </a:spcAft>
            </a:pPr>
            <a:endParaRPr lang="en-US" sz="1350">
              <a:solidFill>
                <a:srgbClr val="000000"/>
              </a:solidFill>
              <a:latin typeface="Arial" charset="0"/>
              <a:ea typeface="ＭＳ Ｐゴシック" pitchFamily="108" charset="-128"/>
            </a:endParaRPr>
          </a:p>
        </p:txBody>
      </p:sp>
      <p:cxnSp>
        <p:nvCxnSpPr>
          <p:cNvPr id="104" name="Straight Connector 103"/>
          <p:cNvCxnSpPr/>
          <p:nvPr/>
        </p:nvCxnSpPr>
        <p:spPr bwMode="auto">
          <a:xfrm flipV="1">
            <a:off x="6800346" y="5418844"/>
            <a:ext cx="3224027" cy="1"/>
          </a:xfrm>
          <a:prstGeom prst="line">
            <a:avLst/>
          </a:prstGeom>
          <a:solidFill>
            <a:schemeClr val="accent1"/>
          </a:solidFill>
          <a:ln w="9525" cap="flat" cmpd="sng" algn="ctr">
            <a:solidFill>
              <a:schemeClr val="bg1">
                <a:lumMod val="65000"/>
              </a:schemeClr>
            </a:solidFill>
            <a:prstDash val="lgDash"/>
            <a:round/>
            <a:headEnd type="none" w="med" len="med"/>
            <a:tailEnd type="none" w="med" len="med"/>
          </a:ln>
          <a:effectLst/>
        </p:spPr>
      </p:cxnSp>
      <p:grpSp>
        <p:nvGrpSpPr>
          <p:cNvPr id="21" name="Group 20"/>
          <p:cNvGrpSpPr/>
          <p:nvPr/>
        </p:nvGrpSpPr>
        <p:grpSpPr>
          <a:xfrm>
            <a:off x="1763134" y="800100"/>
            <a:ext cx="5666366" cy="3562038"/>
            <a:chOff x="826846" y="833565"/>
            <a:chExt cx="7555154" cy="3562038"/>
          </a:xfrm>
        </p:grpSpPr>
        <p:pic>
          <p:nvPicPr>
            <p:cNvPr id="79" name="Picture 4" descr="Image result for metromil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2302" y="833565"/>
              <a:ext cx="1324660" cy="132466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0" descr="Image result for china pacific insuranc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16303" y="1335175"/>
              <a:ext cx="1034715" cy="24713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8" descr="Image result for intact financial corp venture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96465" y="1304699"/>
              <a:ext cx="634530" cy="277607"/>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6326594" y="1136418"/>
              <a:ext cx="2055406"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0000"/>
                  </a:solidFill>
                  <a:latin typeface="Arial" charset="0"/>
                  <a:ea typeface="ＭＳ Ｐゴシック" pitchFamily="108" charset="-128"/>
                </a:rPr>
                <a:t>$205M</a:t>
              </a:r>
              <a:endParaRPr lang="en-SG" sz="2400" dirty="0">
                <a:solidFill>
                  <a:srgbClr val="000000"/>
                </a:solidFill>
                <a:latin typeface="Arial" charset="0"/>
                <a:ea typeface="ＭＳ Ｐゴシック" pitchFamily="108" charset="-128"/>
              </a:endParaRPr>
            </a:p>
          </p:txBody>
        </p:sp>
        <p:pic>
          <p:nvPicPr>
            <p:cNvPr id="106" name="Picture 36" descr="Image result for ACE chubb"/>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153607" y="1853215"/>
              <a:ext cx="944545" cy="49063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Image result for coverhound"/>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65157" y="1822577"/>
              <a:ext cx="1344643" cy="5519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4" descr="Image result for American Family Venture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98152" y="2007788"/>
              <a:ext cx="1131449" cy="312280"/>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6322292" y="1801381"/>
              <a:ext cx="1720747"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0000"/>
                  </a:solidFill>
                  <a:latin typeface="Arial" charset="0"/>
                  <a:ea typeface="ＭＳ Ｐゴシック" pitchFamily="108" charset="-128"/>
                </a:rPr>
                <a:t>$57M</a:t>
              </a:r>
              <a:endParaRPr lang="en-US" sz="900" dirty="0">
                <a:solidFill>
                  <a:srgbClr val="000000"/>
                </a:solidFill>
                <a:latin typeface="Arial" charset="0"/>
                <a:ea typeface="ＭＳ Ｐゴシック" pitchFamily="108" charset="-128"/>
              </a:endParaRPr>
            </a:p>
          </p:txBody>
        </p:sp>
        <p:pic>
          <p:nvPicPr>
            <p:cNvPr id="110" name="Picture 38" descr="Image result for one inc"/>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6846" y="2584065"/>
              <a:ext cx="1322869" cy="45051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4" descr="Image result for axa venture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172527" y="2737555"/>
              <a:ext cx="1186947" cy="18876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8" descr="Image result for massmutual ventures"/>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3180782" y="2648658"/>
              <a:ext cx="881414" cy="330095"/>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p:cNvSpPr txBox="1"/>
            <p:nvPr/>
          </p:nvSpPr>
          <p:spPr>
            <a:xfrm>
              <a:off x="6322474" y="2499666"/>
              <a:ext cx="1720747"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0000"/>
                  </a:solidFill>
                  <a:latin typeface="Arial" charset="0"/>
                  <a:ea typeface="ＭＳ Ｐゴシック" pitchFamily="108" charset="-128"/>
                </a:rPr>
                <a:t>$37M</a:t>
              </a:r>
              <a:endParaRPr lang="en-US" sz="900" dirty="0">
                <a:solidFill>
                  <a:srgbClr val="000000"/>
                </a:solidFill>
                <a:latin typeface="Arial" charset="0"/>
                <a:ea typeface="ＭＳ Ｐゴシック" pitchFamily="108" charset="-128"/>
              </a:endParaRPr>
            </a:p>
          </p:txBody>
        </p:sp>
        <p:sp>
          <p:nvSpPr>
            <p:cNvPr id="114" name="TextBox 113"/>
            <p:cNvSpPr txBox="1"/>
            <p:nvPr/>
          </p:nvSpPr>
          <p:spPr>
            <a:xfrm>
              <a:off x="6306534" y="3190127"/>
              <a:ext cx="1526365"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0000"/>
                  </a:solidFill>
                  <a:latin typeface="Arial" charset="0"/>
                  <a:ea typeface="ＭＳ Ｐゴシック" pitchFamily="108" charset="-128"/>
                </a:rPr>
                <a:t>$21M</a:t>
              </a:r>
              <a:endParaRPr lang="en-SG" sz="2400" dirty="0">
                <a:solidFill>
                  <a:srgbClr val="000000"/>
                </a:solidFill>
                <a:latin typeface="Arial" charset="0"/>
                <a:ea typeface="ＭＳ Ｐゴシック" pitchFamily="108" charset="-128"/>
              </a:endParaRPr>
            </a:p>
          </p:txBody>
        </p:sp>
        <p:pic>
          <p:nvPicPr>
            <p:cNvPr id="115" name="Picture 2" descr="Image result for policygenius"/>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50938" y="3249309"/>
              <a:ext cx="895513" cy="426737"/>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4" descr="Image result for axa ventures"/>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898303" y="3455491"/>
              <a:ext cx="1089878" cy="17332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Image result for transamerica ventures"/>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032938" y="3418572"/>
              <a:ext cx="801443" cy="24716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8" descr="Image result for massmutual ventures"/>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3200400" y="3421873"/>
              <a:ext cx="777675" cy="2912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Image result for slice labs"/>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936684" y="3933051"/>
              <a:ext cx="874593" cy="39356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0" descr="Image result for XL Innovate"/>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200400" y="3957765"/>
              <a:ext cx="349536" cy="34953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2" descr="Image result for munich re"/>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665704" y="3994836"/>
              <a:ext cx="840182" cy="400767"/>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6300594" y="3842693"/>
              <a:ext cx="1716783"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0000"/>
                  </a:solidFill>
                  <a:latin typeface="Arial" charset="0"/>
                  <a:ea typeface="ＭＳ Ｐゴシック" pitchFamily="108" charset="-128"/>
                </a:rPr>
                <a:t>$4M</a:t>
              </a:r>
              <a:endParaRPr lang="en-SG" sz="900" dirty="0">
                <a:solidFill>
                  <a:srgbClr val="000000"/>
                </a:solidFill>
                <a:latin typeface="Arial" charset="0"/>
                <a:ea typeface="ＭＳ Ｐゴシック" pitchFamily="108" charset="-128"/>
              </a:endParaRPr>
            </a:p>
          </p:txBody>
        </p:sp>
      </p:grpSp>
      <p:sp>
        <p:nvSpPr>
          <p:cNvPr id="18" name="Title 17"/>
          <p:cNvSpPr>
            <a:spLocks noGrp="1"/>
          </p:cNvSpPr>
          <p:nvPr>
            <p:ph type="title"/>
          </p:nvPr>
        </p:nvSpPr>
        <p:spPr/>
        <p:txBody>
          <a:bodyPr/>
          <a:lstStyle/>
          <a:p>
            <a:r>
              <a:rPr lang="mr-IN" dirty="0"/>
              <a:t>…</a:t>
            </a:r>
            <a:r>
              <a:rPr lang="en-US" dirty="0"/>
              <a:t>With Broad Incumbent Support </a:t>
            </a:r>
            <a:endParaRPr lang="en-SG" dirty="0"/>
          </a:p>
        </p:txBody>
      </p:sp>
      <p:sp>
        <p:nvSpPr>
          <p:cNvPr id="124" name="TextBox 123"/>
          <p:cNvSpPr txBox="1"/>
          <p:nvPr/>
        </p:nvSpPr>
        <p:spPr>
          <a:xfrm>
            <a:off x="1771651" y="4514850"/>
            <a:ext cx="3444181" cy="184666"/>
          </a:xfrm>
          <a:prstGeom prst="rect">
            <a:avLst/>
          </a:prstGeom>
          <a:noFill/>
        </p:spPr>
        <p:txBody>
          <a:bodyPr wrap="square" rtlCol="0">
            <a:spAutoFit/>
          </a:bodyPr>
          <a:lstStyle/>
          <a:p>
            <a:r>
              <a:rPr lang="en-SG" sz="600" i="1" dirty="0">
                <a:solidFill>
                  <a:srgbClr val="000000"/>
                </a:solidFill>
                <a:latin typeface="Arial"/>
                <a:ea typeface="ＭＳ Ｐゴシック"/>
              </a:rPr>
              <a:t>Note; Total funding </a:t>
            </a:r>
          </a:p>
        </p:txBody>
      </p:sp>
      <p:pic>
        <p:nvPicPr>
          <p:cNvPr id="31" name="Picture 30"/>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677351" y="4422045"/>
            <a:ext cx="1168400" cy="571500"/>
          </a:xfrm>
          <a:prstGeom prst="rect">
            <a:avLst/>
          </a:prstGeom>
        </p:spPr>
      </p:pic>
    </p:spTree>
    <p:extLst>
      <p:ext uri="{BB962C8B-B14F-4D97-AF65-F5344CB8AC3E}">
        <p14:creationId xmlns:p14="http://schemas.microsoft.com/office/powerpoint/2010/main" val="6836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exagon 26"/>
          <p:cNvSpPr/>
          <p:nvPr/>
        </p:nvSpPr>
        <p:spPr bwMode="gray">
          <a:xfrm>
            <a:off x="3540502" y="1083243"/>
            <a:ext cx="1283877" cy="1106791"/>
          </a:xfrm>
          <a:prstGeom prst="hexagon">
            <a:avLst/>
          </a:prstGeom>
          <a:blipFill>
            <a:blip r:embed="rId4"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0" name="Hexagon 39"/>
          <p:cNvSpPr/>
          <p:nvPr/>
        </p:nvSpPr>
        <p:spPr bwMode="gray">
          <a:xfrm>
            <a:off x="1538195" y="3271882"/>
            <a:ext cx="1283877" cy="1106791"/>
          </a:xfrm>
          <a:prstGeom prst="hexagon">
            <a:avLst/>
          </a:prstGeom>
          <a:blipFill>
            <a:blip r:embed="rId5"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2" name="Hexagon 31"/>
          <p:cNvSpPr/>
          <p:nvPr/>
        </p:nvSpPr>
        <p:spPr bwMode="gray">
          <a:xfrm>
            <a:off x="2535791" y="2735457"/>
            <a:ext cx="1283877" cy="1106791"/>
          </a:xfrm>
          <a:prstGeom prst="hexagon">
            <a:avLst/>
          </a:prstGeom>
          <a:blipFill>
            <a:blip r:embed="rId6"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2" name="Hexagon 21"/>
          <p:cNvSpPr/>
          <p:nvPr/>
        </p:nvSpPr>
        <p:spPr bwMode="gray">
          <a:xfrm>
            <a:off x="3540502" y="2172306"/>
            <a:ext cx="1283877" cy="1106791"/>
          </a:xfrm>
          <a:prstGeom prst="hexagon">
            <a:avLst/>
          </a:prstGeom>
          <a:blipFill>
            <a:blip r:embed="rId7" cstate="print">
              <a:extLst>
                <a:ext uri="{28A0092B-C50C-407E-A947-70E740481C1C}">
                  <a14:useLocalDpi xmlns:a14="http://schemas.microsoft.com/office/drawing/2010/main"/>
                </a:ext>
              </a:extLst>
            </a:blip>
            <a:srcRect/>
            <a:stretch>
              <a:fillRect t="6162"/>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 name="Title 3"/>
          <p:cNvSpPr>
            <a:spLocks noGrp="1"/>
          </p:cNvSpPr>
          <p:nvPr>
            <p:ph type="title"/>
          </p:nvPr>
        </p:nvSpPr>
        <p:spPr>
          <a:xfrm>
            <a:off x="481699" y="249644"/>
            <a:ext cx="7704357" cy="713232"/>
          </a:xfrm>
        </p:spPr>
        <p:txBody>
          <a:bodyPr/>
          <a:lstStyle/>
          <a:p>
            <a:pPr lvl="0" fontAlgn="ctr"/>
            <a:r>
              <a:rPr lang="en-US" dirty="0"/>
              <a:t>Successful Digital Transformation </a:t>
            </a:r>
            <a:r>
              <a:rPr lang="en-US" dirty="0">
                <a:sym typeface="Wingdings"/>
              </a:rPr>
              <a:t> Holistic Approach  </a:t>
            </a:r>
            <a:r>
              <a:rPr lang="en-US" dirty="0"/>
              <a:t> </a:t>
            </a:r>
          </a:p>
        </p:txBody>
      </p:sp>
      <p:sp>
        <p:nvSpPr>
          <p:cNvPr id="20" name="Hexagon 19"/>
          <p:cNvSpPr/>
          <p:nvPr/>
        </p:nvSpPr>
        <p:spPr bwMode="gray">
          <a:xfrm>
            <a:off x="1531664" y="2182062"/>
            <a:ext cx="1283877" cy="1106791"/>
          </a:xfrm>
          <a:prstGeom prst="hexagon">
            <a:avLst/>
          </a:prstGeom>
          <a:blipFill>
            <a:blip r:embed="rId8"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1" name="Hexagon 20"/>
          <p:cNvSpPr/>
          <p:nvPr/>
        </p:nvSpPr>
        <p:spPr bwMode="gray">
          <a:xfrm>
            <a:off x="2529260" y="1625742"/>
            <a:ext cx="1283877" cy="1106791"/>
          </a:xfrm>
          <a:prstGeom prst="hexagon">
            <a:avLst/>
          </a:prstGeom>
          <a:blipFill>
            <a:blip r:embed="rId9"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6" name="Hexagon 25"/>
          <p:cNvSpPr/>
          <p:nvPr/>
        </p:nvSpPr>
        <p:spPr bwMode="gray">
          <a:xfrm>
            <a:off x="5541473" y="2192079"/>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8" name="Hexagon 27"/>
          <p:cNvSpPr/>
          <p:nvPr/>
        </p:nvSpPr>
        <p:spPr bwMode="gray">
          <a:xfrm>
            <a:off x="5541473" y="3272565"/>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9" name="Hexagon 28"/>
          <p:cNvSpPr/>
          <p:nvPr/>
        </p:nvSpPr>
        <p:spPr bwMode="gray">
          <a:xfrm>
            <a:off x="4538837" y="2733033"/>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0" name="Hexagon 29"/>
          <p:cNvSpPr/>
          <p:nvPr/>
        </p:nvSpPr>
        <p:spPr bwMode="gray">
          <a:xfrm>
            <a:off x="4551770" y="1912895"/>
            <a:ext cx="3202212" cy="2760528"/>
          </a:xfrm>
          <a:prstGeom prst="hexagon">
            <a:avLst/>
          </a:prstGeom>
          <a:blipFill>
            <a:blip r:embed="rId10" cstate="email">
              <a:extLst>
                <a:ext uri="{28A0092B-C50C-407E-A947-70E740481C1C}">
                  <a14:useLocalDpi xmlns:a14="http://schemas.microsoft.com/office/drawing/2010/main"/>
                </a:ext>
              </a:extLst>
            </a:blip>
            <a:stretch>
              <a:fillRect/>
            </a:stretch>
          </a:blip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Tree>
    <p:custDataLst>
      <p:tags r:id="rId1"/>
    </p:custDataLst>
    <p:extLst>
      <p:ext uri="{BB962C8B-B14F-4D97-AF65-F5344CB8AC3E}">
        <p14:creationId xmlns:p14="http://schemas.microsoft.com/office/powerpoint/2010/main" val="197619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animBg="1"/>
      <p:bldP spid="32" grpId="0" animBg="1"/>
      <p:bldP spid="22" grpId="0" animBg="1"/>
      <p:bldP spid="20" grpId="0" animBg="1"/>
      <p:bldP spid="21"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Disruption is Everywhere </a:t>
            </a:r>
          </a:p>
        </p:txBody>
      </p:sp>
      <p:sp>
        <p:nvSpPr>
          <p:cNvPr id="2" name="TextBox 1"/>
          <p:cNvSpPr txBox="1"/>
          <p:nvPr/>
        </p:nvSpPr>
        <p:spPr>
          <a:xfrm>
            <a:off x="3237470" y="2310713"/>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Tree>
    <p:custDataLst>
      <p:tags r:id="rId1"/>
    </p:custDataLst>
    <p:extLst>
      <p:ext uri="{BB962C8B-B14F-4D97-AF65-F5344CB8AC3E}">
        <p14:creationId xmlns:p14="http://schemas.microsoft.com/office/powerpoint/2010/main" val="27047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1431421" y="4742916"/>
            <a:ext cx="371742" cy="33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6" name="Picture 5" descr="III_logo-4c.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26774" y="1935438"/>
            <a:ext cx="4490457" cy="1329779"/>
          </a:xfrm>
          <a:prstGeom prst="rect">
            <a:avLst/>
          </a:prstGeom>
        </p:spPr>
      </p:pic>
      <p:sp>
        <p:nvSpPr>
          <p:cNvPr id="7" name="Rectangle 6"/>
          <p:cNvSpPr/>
          <p:nvPr/>
        </p:nvSpPr>
        <p:spPr bwMode="gray">
          <a:xfrm>
            <a:off x="7629258" y="4810215"/>
            <a:ext cx="371742" cy="33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Tree>
    <p:custDataLst>
      <p:tags r:id="rId1"/>
    </p:custDataLst>
    <p:extLst>
      <p:ext uri="{BB962C8B-B14F-4D97-AF65-F5344CB8AC3E}">
        <p14:creationId xmlns:p14="http://schemas.microsoft.com/office/powerpoint/2010/main" val="18232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Consumer 1"/>
          <p:cNvGrpSpPr/>
          <p:nvPr/>
        </p:nvGrpSpPr>
        <p:grpSpPr>
          <a:xfrm>
            <a:off x="1440194" y="1549351"/>
            <a:ext cx="1138634" cy="1138634"/>
            <a:chOff x="3802592" y="1578698"/>
            <a:chExt cx="1518178" cy="1518178"/>
          </a:xfrm>
        </p:grpSpPr>
        <p:sp>
          <p:nvSpPr>
            <p:cNvPr id="124" name="Oval 123"/>
            <p:cNvSpPr/>
            <p:nvPr/>
          </p:nvSpPr>
          <p:spPr>
            <a:xfrm>
              <a:off x="3802592" y="1578698"/>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5" name="Rectangle 124"/>
            <p:cNvSpPr/>
            <p:nvPr/>
          </p:nvSpPr>
          <p:spPr>
            <a:xfrm>
              <a:off x="3938219" y="2471342"/>
              <a:ext cx="1235809" cy="317009"/>
            </a:xfrm>
            <a:prstGeom prst="rect">
              <a:avLst/>
            </a:prstGeom>
          </p:spPr>
          <p:txBody>
            <a:bodyPr wrap="none">
              <a:spAutoFit/>
            </a:bodyPr>
            <a:lstStyle/>
            <a:p>
              <a:pPr algn="ctr">
                <a:lnSpc>
                  <a:spcPct val="90000"/>
                </a:lnSpc>
              </a:pPr>
              <a:r>
                <a:rPr lang="en-US" sz="1050" b="1" dirty="0">
                  <a:solidFill>
                    <a:schemeClr val="bg1"/>
                  </a:solidFill>
                </a:rPr>
                <a:t>Consumers</a:t>
              </a:r>
            </a:p>
          </p:txBody>
        </p:sp>
        <p:sp>
          <p:nvSpPr>
            <p:cNvPr id="126" name="Freeform 5"/>
            <p:cNvSpPr>
              <a:spLocks noEditPoints="1"/>
            </p:cNvSpPr>
            <p:nvPr/>
          </p:nvSpPr>
          <p:spPr bwMode="auto">
            <a:xfrm>
              <a:off x="4284326" y="1836815"/>
              <a:ext cx="557384" cy="585104"/>
            </a:xfrm>
            <a:custGeom>
              <a:avLst/>
              <a:gdLst>
                <a:gd name="T0" fmla="*/ 63 w 245"/>
                <a:gd name="T1" fmla="*/ 233 h 259"/>
                <a:gd name="T2" fmla="*/ 27 w 245"/>
                <a:gd name="T3" fmla="*/ 240 h 259"/>
                <a:gd name="T4" fmla="*/ 12 w 245"/>
                <a:gd name="T5" fmla="*/ 152 h 259"/>
                <a:gd name="T6" fmla="*/ 0 w 245"/>
                <a:gd name="T7" fmla="*/ 86 h 259"/>
                <a:gd name="T8" fmla="*/ 19 w 245"/>
                <a:gd name="T9" fmla="*/ 74 h 259"/>
                <a:gd name="T10" fmla="*/ 46 w 245"/>
                <a:gd name="T11" fmla="*/ 92 h 259"/>
                <a:gd name="T12" fmla="*/ 61 w 245"/>
                <a:gd name="T13" fmla="*/ 131 h 259"/>
                <a:gd name="T14" fmla="*/ 61 w 245"/>
                <a:gd name="T15" fmla="*/ 133 h 259"/>
                <a:gd name="T16" fmla="*/ 42 w 245"/>
                <a:gd name="T17" fmla="*/ 28 h 259"/>
                <a:gd name="T18" fmla="*/ 42 w 245"/>
                <a:gd name="T19" fmla="*/ 75 h 259"/>
                <a:gd name="T20" fmla="*/ 42 w 245"/>
                <a:gd name="T21" fmla="*/ 28 h 259"/>
                <a:gd name="T22" fmla="*/ 232 w 245"/>
                <a:gd name="T23" fmla="*/ 75 h 259"/>
                <a:gd name="T24" fmla="*/ 207 w 245"/>
                <a:gd name="T25" fmla="*/ 92 h 259"/>
                <a:gd name="T26" fmla="*/ 184 w 245"/>
                <a:gd name="T27" fmla="*/ 78 h 259"/>
                <a:gd name="T28" fmla="*/ 184 w 245"/>
                <a:gd name="T29" fmla="*/ 133 h 259"/>
                <a:gd name="T30" fmla="*/ 182 w 245"/>
                <a:gd name="T31" fmla="*/ 233 h 259"/>
                <a:gd name="T32" fmla="*/ 218 w 245"/>
                <a:gd name="T33" fmla="*/ 240 h 259"/>
                <a:gd name="T34" fmla="*/ 233 w 245"/>
                <a:gd name="T35" fmla="*/ 152 h 259"/>
                <a:gd name="T36" fmla="*/ 245 w 245"/>
                <a:gd name="T37" fmla="*/ 86 h 259"/>
                <a:gd name="T38" fmla="*/ 180 w 245"/>
                <a:gd name="T39" fmla="*/ 52 h 259"/>
                <a:gd name="T40" fmla="*/ 226 w 245"/>
                <a:gd name="T41" fmla="*/ 52 h 259"/>
                <a:gd name="T42" fmla="*/ 174 w 245"/>
                <a:gd name="T43" fmla="*/ 71 h 259"/>
                <a:gd name="T44" fmla="*/ 150 w 245"/>
                <a:gd name="T45" fmla="*/ 56 h 259"/>
                <a:gd name="T46" fmla="*/ 117 w 245"/>
                <a:gd name="T47" fmla="*/ 78 h 259"/>
                <a:gd name="T48" fmla="*/ 88 w 245"/>
                <a:gd name="T49" fmla="*/ 56 h 259"/>
                <a:gd name="T50" fmla="*/ 72 w 245"/>
                <a:gd name="T51" fmla="*/ 131 h 259"/>
                <a:gd name="T52" fmla="*/ 97 w 245"/>
                <a:gd name="T53" fmla="*/ 250 h 259"/>
                <a:gd name="T54" fmla="*/ 141 w 245"/>
                <a:gd name="T55" fmla="*/ 259 h 259"/>
                <a:gd name="T56" fmla="*/ 159 w 245"/>
                <a:gd name="T57" fmla="*/ 151 h 259"/>
                <a:gd name="T58" fmla="*/ 174 w 245"/>
                <a:gd name="T59" fmla="*/ 71 h 259"/>
                <a:gd name="T60" fmla="*/ 94 w 245"/>
                <a:gd name="T61" fmla="*/ 28 h 259"/>
                <a:gd name="T62" fmla="*/ 151 w 245"/>
                <a:gd name="T63" fmla="*/ 2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259">
                  <a:moveTo>
                    <a:pt x="71" y="157"/>
                  </a:moveTo>
                  <a:cubicBezTo>
                    <a:pt x="63" y="233"/>
                    <a:pt x="63" y="233"/>
                    <a:pt x="63" y="233"/>
                  </a:cubicBezTo>
                  <a:cubicBezTo>
                    <a:pt x="63" y="238"/>
                    <a:pt x="60" y="240"/>
                    <a:pt x="57" y="240"/>
                  </a:cubicBezTo>
                  <a:cubicBezTo>
                    <a:pt x="27" y="240"/>
                    <a:pt x="27" y="240"/>
                    <a:pt x="27" y="240"/>
                  </a:cubicBezTo>
                  <a:cubicBezTo>
                    <a:pt x="23" y="240"/>
                    <a:pt x="21" y="238"/>
                    <a:pt x="21" y="233"/>
                  </a:cubicBezTo>
                  <a:cubicBezTo>
                    <a:pt x="12" y="152"/>
                    <a:pt x="12" y="152"/>
                    <a:pt x="12" y="152"/>
                  </a:cubicBezTo>
                  <a:cubicBezTo>
                    <a:pt x="0" y="150"/>
                    <a:pt x="0" y="142"/>
                    <a:pt x="0" y="135"/>
                  </a:cubicBezTo>
                  <a:cubicBezTo>
                    <a:pt x="0" y="86"/>
                    <a:pt x="0" y="86"/>
                    <a:pt x="0" y="86"/>
                  </a:cubicBezTo>
                  <a:cubicBezTo>
                    <a:pt x="0" y="81"/>
                    <a:pt x="6" y="78"/>
                    <a:pt x="13" y="75"/>
                  </a:cubicBezTo>
                  <a:cubicBezTo>
                    <a:pt x="16" y="73"/>
                    <a:pt x="18" y="73"/>
                    <a:pt x="19" y="74"/>
                  </a:cubicBezTo>
                  <a:cubicBezTo>
                    <a:pt x="21" y="75"/>
                    <a:pt x="38" y="92"/>
                    <a:pt x="38" y="92"/>
                  </a:cubicBezTo>
                  <a:cubicBezTo>
                    <a:pt x="40" y="95"/>
                    <a:pt x="43" y="95"/>
                    <a:pt x="46" y="92"/>
                  </a:cubicBezTo>
                  <a:cubicBezTo>
                    <a:pt x="46" y="92"/>
                    <a:pt x="55" y="83"/>
                    <a:pt x="60" y="78"/>
                  </a:cubicBezTo>
                  <a:cubicBezTo>
                    <a:pt x="61" y="131"/>
                    <a:pt x="61" y="131"/>
                    <a:pt x="61" y="131"/>
                  </a:cubicBezTo>
                  <a:cubicBezTo>
                    <a:pt x="61" y="131"/>
                    <a:pt x="61" y="132"/>
                    <a:pt x="61" y="132"/>
                  </a:cubicBezTo>
                  <a:cubicBezTo>
                    <a:pt x="61" y="132"/>
                    <a:pt x="61" y="133"/>
                    <a:pt x="61" y="133"/>
                  </a:cubicBezTo>
                  <a:cubicBezTo>
                    <a:pt x="61" y="139"/>
                    <a:pt x="62" y="150"/>
                    <a:pt x="71" y="157"/>
                  </a:cubicBezTo>
                  <a:close/>
                  <a:moveTo>
                    <a:pt x="42" y="28"/>
                  </a:moveTo>
                  <a:cubicBezTo>
                    <a:pt x="29" y="28"/>
                    <a:pt x="19" y="39"/>
                    <a:pt x="19" y="52"/>
                  </a:cubicBezTo>
                  <a:cubicBezTo>
                    <a:pt x="19" y="64"/>
                    <a:pt x="29" y="75"/>
                    <a:pt x="42" y="75"/>
                  </a:cubicBezTo>
                  <a:cubicBezTo>
                    <a:pt x="55" y="75"/>
                    <a:pt x="65" y="64"/>
                    <a:pt x="65" y="52"/>
                  </a:cubicBezTo>
                  <a:cubicBezTo>
                    <a:pt x="65" y="39"/>
                    <a:pt x="55" y="28"/>
                    <a:pt x="42" y="28"/>
                  </a:cubicBezTo>
                  <a:close/>
                  <a:moveTo>
                    <a:pt x="245" y="86"/>
                  </a:moveTo>
                  <a:cubicBezTo>
                    <a:pt x="245" y="81"/>
                    <a:pt x="239" y="78"/>
                    <a:pt x="232" y="75"/>
                  </a:cubicBezTo>
                  <a:cubicBezTo>
                    <a:pt x="229" y="73"/>
                    <a:pt x="227" y="73"/>
                    <a:pt x="225" y="74"/>
                  </a:cubicBezTo>
                  <a:cubicBezTo>
                    <a:pt x="224" y="75"/>
                    <a:pt x="207" y="92"/>
                    <a:pt x="207" y="92"/>
                  </a:cubicBezTo>
                  <a:cubicBezTo>
                    <a:pt x="204" y="95"/>
                    <a:pt x="202" y="95"/>
                    <a:pt x="199" y="92"/>
                  </a:cubicBezTo>
                  <a:cubicBezTo>
                    <a:pt x="199" y="92"/>
                    <a:pt x="190" y="83"/>
                    <a:pt x="184" y="78"/>
                  </a:cubicBezTo>
                  <a:cubicBezTo>
                    <a:pt x="184" y="131"/>
                    <a:pt x="184" y="131"/>
                    <a:pt x="184" y="131"/>
                  </a:cubicBezTo>
                  <a:cubicBezTo>
                    <a:pt x="184" y="131"/>
                    <a:pt x="184" y="133"/>
                    <a:pt x="184" y="133"/>
                  </a:cubicBezTo>
                  <a:cubicBezTo>
                    <a:pt x="184" y="139"/>
                    <a:pt x="183" y="150"/>
                    <a:pt x="173" y="157"/>
                  </a:cubicBezTo>
                  <a:cubicBezTo>
                    <a:pt x="182" y="233"/>
                    <a:pt x="182" y="233"/>
                    <a:pt x="182" y="233"/>
                  </a:cubicBezTo>
                  <a:cubicBezTo>
                    <a:pt x="182" y="238"/>
                    <a:pt x="185" y="240"/>
                    <a:pt x="188" y="240"/>
                  </a:cubicBezTo>
                  <a:cubicBezTo>
                    <a:pt x="218" y="240"/>
                    <a:pt x="218" y="240"/>
                    <a:pt x="218" y="240"/>
                  </a:cubicBezTo>
                  <a:cubicBezTo>
                    <a:pt x="221" y="240"/>
                    <a:pt x="224" y="238"/>
                    <a:pt x="224" y="233"/>
                  </a:cubicBezTo>
                  <a:cubicBezTo>
                    <a:pt x="233" y="152"/>
                    <a:pt x="233" y="152"/>
                    <a:pt x="233" y="152"/>
                  </a:cubicBezTo>
                  <a:cubicBezTo>
                    <a:pt x="245" y="150"/>
                    <a:pt x="244" y="142"/>
                    <a:pt x="244" y="135"/>
                  </a:cubicBezTo>
                  <a:lnTo>
                    <a:pt x="245" y="86"/>
                  </a:lnTo>
                  <a:close/>
                  <a:moveTo>
                    <a:pt x="203" y="28"/>
                  </a:moveTo>
                  <a:cubicBezTo>
                    <a:pt x="190" y="28"/>
                    <a:pt x="180" y="39"/>
                    <a:pt x="180" y="52"/>
                  </a:cubicBezTo>
                  <a:cubicBezTo>
                    <a:pt x="180" y="64"/>
                    <a:pt x="190" y="75"/>
                    <a:pt x="203" y="75"/>
                  </a:cubicBezTo>
                  <a:cubicBezTo>
                    <a:pt x="216" y="75"/>
                    <a:pt x="226" y="64"/>
                    <a:pt x="226" y="52"/>
                  </a:cubicBezTo>
                  <a:cubicBezTo>
                    <a:pt x="226" y="39"/>
                    <a:pt x="216" y="28"/>
                    <a:pt x="203" y="28"/>
                  </a:cubicBezTo>
                  <a:close/>
                  <a:moveTo>
                    <a:pt x="174" y="71"/>
                  </a:moveTo>
                  <a:cubicBezTo>
                    <a:pt x="174" y="64"/>
                    <a:pt x="166" y="61"/>
                    <a:pt x="157" y="56"/>
                  </a:cubicBezTo>
                  <a:cubicBezTo>
                    <a:pt x="154" y="55"/>
                    <a:pt x="151" y="54"/>
                    <a:pt x="150" y="56"/>
                  </a:cubicBezTo>
                  <a:cubicBezTo>
                    <a:pt x="149" y="57"/>
                    <a:pt x="127" y="78"/>
                    <a:pt x="127" y="78"/>
                  </a:cubicBezTo>
                  <a:cubicBezTo>
                    <a:pt x="124" y="81"/>
                    <a:pt x="121" y="81"/>
                    <a:pt x="117" y="78"/>
                  </a:cubicBezTo>
                  <a:cubicBezTo>
                    <a:pt x="117" y="78"/>
                    <a:pt x="96" y="57"/>
                    <a:pt x="95" y="56"/>
                  </a:cubicBezTo>
                  <a:cubicBezTo>
                    <a:pt x="94" y="54"/>
                    <a:pt x="91" y="55"/>
                    <a:pt x="88" y="56"/>
                  </a:cubicBezTo>
                  <a:cubicBezTo>
                    <a:pt x="79" y="61"/>
                    <a:pt x="71" y="64"/>
                    <a:pt x="71" y="71"/>
                  </a:cubicBezTo>
                  <a:cubicBezTo>
                    <a:pt x="72" y="131"/>
                    <a:pt x="72" y="131"/>
                    <a:pt x="72" y="131"/>
                  </a:cubicBezTo>
                  <a:cubicBezTo>
                    <a:pt x="72" y="139"/>
                    <a:pt x="71" y="149"/>
                    <a:pt x="86" y="151"/>
                  </a:cubicBezTo>
                  <a:cubicBezTo>
                    <a:pt x="97" y="250"/>
                    <a:pt x="97" y="250"/>
                    <a:pt x="97" y="250"/>
                  </a:cubicBezTo>
                  <a:cubicBezTo>
                    <a:pt x="97" y="257"/>
                    <a:pt x="100" y="259"/>
                    <a:pt x="104" y="259"/>
                  </a:cubicBezTo>
                  <a:cubicBezTo>
                    <a:pt x="141" y="259"/>
                    <a:pt x="141" y="259"/>
                    <a:pt x="141" y="259"/>
                  </a:cubicBezTo>
                  <a:cubicBezTo>
                    <a:pt x="145" y="259"/>
                    <a:pt x="148" y="257"/>
                    <a:pt x="148" y="250"/>
                  </a:cubicBezTo>
                  <a:cubicBezTo>
                    <a:pt x="159" y="151"/>
                    <a:pt x="159" y="151"/>
                    <a:pt x="159" y="151"/>
                  </a:cubicBezTo>
                  <a:cubicBezTo>
                    <a:pt x="174" y="149"/>
                    <a:pt x="173" y="139"/>
                    <a:pt x="173" y="131"/>
                  </a:cubicBezTo>
                  <a:lnTo>
                    <a:pt x="174" y="71"/>
                  </a:lnTo>
                  <a:close/>
                  <a:moveTo>
                    <a:pt x="122" y="0"/>
                  </a:moveTo>
                  <a:cubicBezTo>
                    <a:pt x="107" y="0"/>
                    <a:pt x="94" y="12"/>
                    <a:pt x="94" y="28"/>
                  </a:cubicBezTo>
                  <a:cubicBezTo>
                    <a:pt x="94" y="44"/>
                    <a:pt x="107" y="57"/>
                    <a:pt x="122" y="57"/>
                  </a:cubicBezTo>
                  <a:cubicBezTo>
                    <a:pt x="138" y="57"/>
                    <a:pt x="151" y="44"/>
                    <a:pt x="151" y="28"/>
                  </a:cubicBezTo>
                  <a:cubicBezTo>
                    <a:pt x="151" y="12"/>
                    <a:pt x="138" y="0"/>
                    <a:pt x="12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6" name="Industry 1"/>
          <p:cNvGrpSpPr/>
          <p:nvPr/>
        </p:nvGrpSpPr>
        <p:grpSpPr>
          <a:xfrm>
            <a:off x="2724810" y="1549351"/>
            <a:ext cx="1138634" cy="1138634"/>
            <a:chOff x="5520267" y="2755763"/>
            <a:chExt cx="1518178" cy="1518178"/>
          </a:xfrm>
        </p:grpSpPr>
        <p:sp>
          <p:nvSpPr>
            <p:cNvPr id="107" name="Oval 106"/>
            <p:cNvSpPr/>
            <p:nvPr/>
          </p:nvSpPr>
          <p:spPr>
            <a:xfrm>
              <a:off x="5520267"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08" name="Rectangle 107"/>
            <p:cNvSpPr/>
            <p:nvPr/>
          </p:nvSpPr>
          <p:spPr>
            <a:xfrm>
              <a:off x="5798018" y="3667259"/>
              <a:ext cx="953680" cy="317009"/>
            </a:xfrm>
            <a:prstGeom prst="rect">
              <a:avLst/>
            </a:prstGeom>
          </p:spPr>
          <p:txBody>
            <a:bodyPr wrap="none">
              <a:spAutoFit/>
            </a:bodyPr>
            <a:lstStyle/>
            <a:p>
              <a:pPr algn="ctr">
                <a:lnSpc>
                  <a:spcPct val="90000"/>
                </a:lnSpc>
              </a:pPr>
              <a:r>
                <a:rPr lang="en-US" sz="1050" b="1" dirty="0">
                  <a:solidFill>
                    <a:schemeClr val="bg1"/>
                  </a:solidFill>
                </a:rPr>
                <a:t>Industry</a:t>
              </a:r>
            </a:p>
          </p:txBody>
        </p:sp>
        <p:grpSp>
          <p:nvGrpSpPr>
            <p:cNvPr id="109" name="Group 108"/>
            <p:cNvGrpSpPr/>
            <p:nvPr/>
          </p:nvGrpSpPr>
          <p:grpSpPr>
            <a:xfrm>
              <a:off x="5805318" y="2952750"/>
              <a:ext cx="948836" cy="623114"/>
              <a:chOff x="5719491" y="2907559"/>
              <a:chExt cx="1120489" cy="735842"/>
            </a:xfrm>
          </p:grpSpPr>
          <p:sp>
            <p:nvSpPr>
              <p:cNvPr id="110" name="Freeform 201"/>
              <p:cNvSpPr>
                <a:spLocks/>
              </p:cNvSpPr>
              <p:nvPr/>
            </p:nvSpPr>
            <p:spPr bwMode="auto">
              <a:xfrm>
                <a:off x="6788877" y="3346744"/>
                <a:ext cx="16573" cy="250253"/>
              </a:xfrm>
              <a:custGeom>
                <a:avLst/>
                <a:gdLst>
                  <a:gd name="T0" fmla="*/ 4 w 4"/>
                  <a:gd name="T1" fmla="*/ 2 h 64"/>
                  <a:gd name="T2" fmla="*/ 2 w 4"/>
                  <a:gd name="T3" fmla="*/ 0 h 64"/>
                  <a:gd name="T4" fmla="*/ 0 w 4"/>
                  <a:gd name="T5" fmla="*/ 2 h 64"/>
                  <a:gd name="T6" fmla="*/ 0 w 4"/>
                  <a:gd name="T7" fmla="*/ 62 h 64"/>
                  <a:gd name="T8" fmla="*/ 2 w 4"/>
                  <a:gd name="T9" fmla="*/ 64 h 64"/>
                  <a:gd name="T10" fmla="*/ 4 w 4"/>
                  <a:gd name="T11" fmla="*/ 62 h 64"/>
                  <a:gd name="T12" fmla="*/ 4 w 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4" y="2"/>
                    </a:moveTo>
                    <a:cubicBezTo>
                      <a:pt x="4" y="1"/>
                      <a:pt x="3" y="0"/>
                      <a:pt x="2" y="0"/>
                    </a:cubicBezTo>
                    <a:cubicBezTo>
                      <a:pt x="1" y="0"/>
                      <a:pt x="0" y="1"/>
                      <a:pt x="0" y="2"/>
                    </a:cubicBezTo>
                    <a:cubicBezTo>
                      <a:pt x="0" y="62"/>
                      <a:pt x="0" y="62"/>
                      <a:pt x="0" y="62"/>
                    </a:cubicBezTo>
                    <a:cubicBezTo>
                      <a:pt x="0" y="63"/>
                      <a:pt x="1" y="64"/>
                      <a:pt x="2" y="64"/>
                    </a:cubicBezTo>
                    <a:cubicBezTo>
                      <a:pt x="3" y="64"/>
                      <a:pt x="4" y="63"/>
                      <a:pt x="4" y="62"/>
                    </a:cubicBezTo>
                    <a:lnTo>
                      <a:pt x="4" y="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1" name="Freeform 202"/>
              <p:cNvSpPr>
                <a:spLocks/>
              </p:cNvSpPr>
              <p:nvPr/>
            </p:nvSpPr>
            <p:spPr bwMode="auto">
              <a:xfrm>
                <a:off x="5719491" y="3611912"/>
                <a:ext cx="1120489" cy="31489"/>
              </a:xfrm>
              <a:custGeom>
                <a:avLst/>
                <a:gdLst>
                  <a:gd name="T0" fmla="*/ 2 w 169"/>
                  <a:gd name="T1" fmla="*/ 0 h 8"/>
                  <a:gd name="T2" fmla="*/ 0 w 169"/>
                  <a:gd name="T3" fmla="*/ 3 h 8"/>
                  <a:gd name="T4" fmla="*/ 0 w 169"/>
                  <a:gd name="T5" fmla="*/ 5 h 8"/>
                  <a:gd name="T6" fmla="*/ 2 w 169"/>
                  <a:gd name="T7" fmla="*/ 8 h 8"/>
                  <a:gd name="T8" fmla="*/ 167 w 169"/>
                  <a:gd name="T9" fmla="*/ 8 h 8"/>
                  <a:gd name="T10" fmla="*/ 169 w 169"/>
                  <a:gd name="T11" fmla="*/ 5 h 8"/>
                  <a:gd name="T12" fmla="*/ 169 w 169"/>
                  <a:gd name="T13" fmla="*/ 3 h 8"/>
                  <a:gd name="T14" fmla="*/ 167 w 169"/>
                  <a:gd name="T15" fmla="*/ 0 h 8"/>
                  <a:gd name="T16" fmla="*/ 2 w 16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8">
                    <a:moveTo>
                      <a:pt x="2" y="0"/>
                    </a:moveTo>
                    <a:cubicBezTo>
                      <a:pt x="1" y="0"/>
                      <a:pt x="0" y="1"/>
                      <a:pt x="0" y="3"/>
                    </a:cubicBezTo>
                    <a:cubicBezTo>
                      <a:pt x="0" y="5"/>
                      <a:pt x="0" y="5"/>
                      <a:pt x="0" y="5"/>
                    </a:cubicBezTo>
                    <a:cubicBezTo>
                      <a:pt x="0" y="7"/>
                      <a:pt x="1" y="8"/>
                      <a:pt x="2" y="8"/>
                    </a:cubicBezTo>
                    <a:cubicBezTo>
                      <a:pt x="167" y="8"/>
                      <a:pt x="167" y="8"/>
                      <a:pt x="167" y="8"/>
                    </a:cubicBezTo>
                    <a:cubicBezTo>
                      <a:pt x="168" y="8"/>
                      <a:pt x="169" y="7"/>
                      <a:pt x="169" y="5"/>
                    </a:cubicBezTo>
                    <a:cubicBezTo>
                      <a:pt x="169" y="3"/>
                      <a:pt x="169" y="3"/>
                      <a:pt x="169" y="3"/>
                    </a:cubicBezTo>
                    <a:cubicBezTo>
                      <a:pt x="169" y="1"/>
                      <a:pt x="168" y="0"/>
                      <a:pt x="167" y="0"/>
                    </a:cubicBezTo>
                    <a:lnTo>
                      <a:pt x="2" y="0"/>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2" name="Freeform 203"/>
              <p:cNvSpPr>
                <a:spLocks noEditPoints="1"/>
              </p:cNvSpPr>
              <p:nvPr/>
            </p:nvSpPr>
            <p:spPr bwMode="auto">
              <a:xfrm>
                <a:off x="6191279" y="2907559"/>
                <a:ext cx="164072" cy="689437"/>
              </a:xfrm>
              <a:custGeom>
                <a:avLst/>
                <a:gdLst>
                  <a:gd name="T0" fmla="*/ 17 w 42"/>
                  <a:gd name="T1" fmla="*/ 164 h 176"/>
                  <a:gd name="T2" fmla="*/ 25 w 42"/>
                  <a:gd name="T3" fmla="*/ 174 h 176"/>
                  <a:gd name="T4" fmla="*/ 35 w 42"/>
                  <a:gd name="T5" fmla="*/ 164 h 176"/>
                  <a:gd name="T6" fmla="*/ 42 w 42"/>
                  <a:gd name="T7" fmla="*/ 174 h 176"/>
                  <a:gd name="T8" fmla="*/ 22 w 42"/>
                  <a:gd name="T9" fmla="*/ 19 h 176"/>
                  <a:gd name="T10" fmla="*/ 20 w 42"/>
                  <a:gd name="T11" fmla="*/ 18 h 176"/>
                  <a:gd name="T12" fmla="*/ 0 w 42"/>
                  <a:gd name="T13" fmla="*/ 174 h 176"/>
                  <a:gd name="T14" fmla="*/ 8 w 42"/>
                  <a:gd name="T15" fmla="*/ 164 h 176"/>
                  <a:gd name="T16" fmla="*/ 35 w 42"/>
                  <a:gd name="T17" fmla="*/ 34 h 176"/>
                  <a:gd name="T18" fmla="*/ 25 w 42"/>
                  <a:gd name="T19" fmla="*/ 40 h 176"/>
                  <a:gd name="T20" fmla="*/ 32 w 42"/>
                  <a:gd name="T21" fmla="*/ 46 h 176"/>
                  <a:gd name="T22" fmla="*/ 27 w 42"/>
                  <a:gd name="T23" fmla="*/ 56 h 176"/>
                  <a:gd name="T24" fmla="*/ 27 w 42"/>
                  <a:gd name="T25" fmla="*/ 60 h 176"/>
                  <a:gd name="T26" fmla="*/ 32 w 42"/>
                  <a:gd name="T27" fmla="*/ 70 h 176"/>
                  <a:gd name="T28" fmla="*/ 25 w 42"/>
                  <a:gd name="T29" fmla="*/ 77 h 176"/>
                  <a:gd name="T30" fmla="*/ 35 w 42"/>
                  <a:gd name="T31" fmla="*/ 82 h 176"/>
                  <a:gd name="T32" fmla="*/ 25 w 42"/>
                  <a:gd name="T33" fmla="*/ 77 h 176"/>
                  <a:gd name="T34" fmla="*/ 35 w 42"/>
                  <a:gd name="T35" fmla="*/ 91 h 176"/>
                  <a:gd name="T36" fmla="*/ 25 w 42"/>
                  <a:gd name="T37" fmla="*/ 96 h 176"/>
                  <a:gd name="T38" fmla="*/ 32 w 42"/>
                  <a:gd name="T39" fmla="*/ 103 h 176"/>
                  <a:gd name="T40" fmla="*/ 27 w 42"/>
                  <a:gd name="T41" fmla="*/ 112 h 176"/>
                  <a:gd name="T42" fmla="*/ 27 w 42"/>
                  <a:gd name="T43" fmla="*/ 117 h 176"/>
                  <a:gd name="T44" fmla="*/ 32 w 42"/>
                  <a:gd name="T45" fmla="*/ 126 h 176"/>
                  <a:gd name="T46" fmla="*/ 25 w 42"/>
                  <a:gd name="T47" fmla="*/ 133 h 176"/>
                  <a:gd name="T48" fmla="*/ 35 w 42"/>
                  <a:gd name="T49" fmla="*/ 138 h 176"/>
                  <a:gd name="T50" fmla="*/ 25 w 42"/>
                  <a:gd name="T51" fmla="*/ 133 h 176"/>
                  <a:gd name="T52" fmla="*/ 35 w 42"/>
                  <a:gd name="T53" fmla="*/ 147 h 176"/>
                  <a:gd name="T54" fmla="*/ 25 w 42"/>
                  <a:gd name="T55" fmla="*/ 152 h 176"/>
                  <a:gd name="T56" fmla="*/ 15 w 42"/>
                  <a:gd name="T57" fmla="*/ 32 h 176"/>
                  <a:gd name="T58" fmla="*/ 10 w 42"/>
                  <a:gd name="T59" fmla="*/ 42 h 176"/>
                  <a:gd name="T60" fmla="*/ 10 w 42"/>
                  <a:gd name="T61" fmla="*/ 46 h 176"/>
                  <a:gd name="T62" fmla="*/ 15 w 42"/>
                  <a:gd name="T63" fmla="*/ 56 h 176"/>
                  <a:gd name="T64" fmla="*/ 8 w 42"/>
                  <a:gd name="T65" fmla="*/ 63 h 176"/>
                  <a:gd name="T66" fmla="*/ 17 w 42"/>
                  <a:gd name="T67" fmla="*/ 68 h 176"/>
                  <a:gd name="T68" fmla="*/ 8 w 42"/>
                  <a:gd name="T69" fmla="*/ 63 h 176"/>
                  <a:gd name="T70" fmla="*/ 17 w 42"/>
                  <a:gd name="T71" fmla="*/ 77 h 176"/>
                  <a:gd name="T72" fmla="*/ 8 w 42"/>
                  <a:gd name="T73" fmla="*/ 82 h 176"/>
                  <a:gd name="T74" fmla="*/ 15 w 42"/>
                  <a:gd name="T75" fmla="*/ 89 h 176"/>
                  <a:gd name="T76" fmla="*/ 10 w 42"/>
                  <a:gd name="T77" fmla="*/ 98 h 176"/>
                  <a:gd name="T78" fmla="*/ 10 w 42"/>
                  <a:gd name="T79" fmla="*/ 103 h 176"/>
                  <a:gd name="T80" fmla="*/ 15 w 42"/>
                  <a:gd name="T81" fmla="*/ 112 h 176"/>
                  <a:gd name="T82" fmla="*/ 8 w 42"/>
                  <a:gd name="T83" fmla="*/ 119 h 176"/>
                  <a:gd name="T84" fmla="*/ 17 w 42"/>
                  <a:gd name="T85" fmla="*/ 124 h 176"/>
                  <a:gd name="T86" fmla="*/ 8 w 42"/>
                  <a:gd name="T87" fmla="*/ 119 h 176"/>
                  <a:gd name="T88" fmla="*/ 17 w 42"/>
                  <a:gd name="T89" fmla="*/ 133 h 176"/>
                  <a:gd name="T90" fmla="*/ 8 w 42"/>
                  <a:gd name="T91" fmla="*/ 138 h 176"/>
                  <a:gd name="T92" fmla="*/ 15 w 42"/>
                  <a:gd name="T93" fmla="*/ 145 h 176"/>
                  <a:gd name="T94" fmla="*/ 10 w 42"/>
                  <a:gd name="T95"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176">
                    <a:moveTo>
                      <a:pt x="8" y="164"/>
                    </a:moveTo>
                    <a:cubicBezTo>
                      <a:pt x="8" y="162"/>
                      <a:pt x="9" y="161"/>
                      <a:pt x="10" y="161"/>
                    </a:cubicBezTo>
                    <a:cubicBezTo>
                      <a:pt x="15" y="161"/>
                      <a:pt x="15" y="161"/>
                      <a:pt x="15" y="161"/>
                    </a:cubicBezTo>
                    <a:cubicBezTo>
                      <a:pt x="16" y="161"/>
                      <a:pt x="17" y="162"/>
                      <a:pt x="17" y="164"/>
                    </a:cubicBezTo>
                    <a:cubicBezTo>
                      <a:pt x="17" y="174"/>
                      <a:pt x="17" y="174"/>
                      <a:pt x="17" y="174"/>
                    </a:cubicBezTo>
                    <a:cubicBezTo>
                      <a:pt x="17" y="175"/>
                      <a:pt x="18" y="176"/>
                      <a:pt x="20" y="176"/>
                    </a:cubicBezTo>
                    <a:cubicBezTo>
                      <a:pt x="23" y="176"/>
                      <a:pt x="23" y="176"/>
                      <a:pt x="23" y="176"/>
                    </a:cubicBezTo>
                    <a:cubicBezTo>
                      <a:pt x="24" y="176"/>
                      <a:pt x="25" y="175"/>
                      <a:pt x="25" y="174"/>
                    </a:cubicBezTo>
                    <a:cubicBezTo>
                      <a:pt x="25" y="164"/>
                      <a:pt x="25" y="164"/>
                      <a:pt x="25" y="164"/>
                    </a:cubicBezTo>
                    <a:cubicBezTo>
                      <a:pt x="25" y="162"/>
                      <a:pt x="26" y="161"/>
                      <a:pt x="27" y="161"/>
                    </a:cubicBezTo>
                    <a:cubicBezTo>
                      <a:pt x="32" y="161"/>
                      <a:pt x="32" y="161"/>
                      <a:pt x="32" y="161"/>
                    </a:cubicBezTo>
                    <a:cubicBezTo>
                      <a:pt x="34" y="161"/>
                      <a:pt x="35" y="162"/>
                      <a:pt x="35" y="164"/>
                    </a:cubicBezTo>
                    <a:cubicBezTo>
                      <a:pt x="35" y="174"/>
                      <a:pt x="35" y="174"/>
                      <a:pt x="35" y="174"/>
                    </a:cubicBezTo>
                    <a:cubicBezTo>
                      <a:pt x="35" y="175"/>
                      <a:pt x="36" y="176"/>
                      <a:pt x="37" y="176"/>
                    </a:cubicBezTo>
                    <a:cubicBezTo>
                      <a:pt x="40" y="176"/>
                      <a:pt x="40" y="176"/>
                      <a:pt x="40" y="176"/>
                    </a:cubicBezTo>
                    <a:cubicBezTo>
                      <a:pt x="41" y="176"/>
                      <a:pt x="42" y="175"/>
                      <a:pt x="42" y="174"/>
                    </a:cubicBezTo>
                    <a:cubicBezTo>
                      <a:pt x="42" y="33"/>
                      <a:pt x="42" y="33"/>
                      <a:pt x="42" y="33"/>
                    </a:cubicBezTo>
                    <a:cubicBezTo>
                      <a:pt x="42" y="32"/>
                      <a:pt x="41" y="30"/>
                      <a:pt x="40" y="30"/>
                    </a:cubicBezTo>
                    <a:cubicBezTo>
                      <a:pt x="25" y="23"/>
                      <a:pt x="25" y="23"/>
                      <a:pt x="25" y="23"/>
                    </a:cubicBezTo>
                    <a:cubicBezTo>
                      <a:pt x="23" y="22"/>
                      <a:pt x="22" y="21"/>
                      <a:pt x="22" y="19"/>
                    </a:cubicBezTo>
                    <a:cubicBezTo>
                      <a:pt x="22" y="2"/>
                      <a:pt x="22" y="2"/>
                      <a:pt x="22" y="2"/>
                    </a:cubicBezTo>
                    <a:cubicBezTo>
                      <a:pt x="22" y="1"/>
                      <a:pt x="22" y="0"/>
                      <a:pt x="21" y="0"/>
                    </a:cubicBezTo>
                    <a:cubicBezTo>
                      <a:pt x="21" y="0"/>
                      <a:pt x="20" y="1"/>
                      <a:pt x="20" y="2"/>
                    </a:cubicBezTo>
                    <a:cubicBezTo>
                      <a:pt x="20" y="18"/>
                      <a:pt x="20" y="18"/>
                      <a:pt x="20" y="18"/>
                    </a:cubicBezTo>
                    <a:cubicBezTo>
                      <a:pt x="20" y="19"/>
                      <a:pt x="19" y="20"/>
                      <a:pt x="18" y="20"/>
                    </a:cubicBezTo>
                    <a:cubicBezTo>
                      <a:pt x="2" y="13"/>
                      <a:pt x="2" y="13"/>
                      <a:pt x="2" y="13"/>
                    </a:cubicBezTo>
                    <a:cubicBezTo>
                      <a:pt x="1" y="12"/>
                      <a:pt x="0" y="13"/>
                      <a:pt x="0" y="14"/>
                    </a:cubicBezTo>
                    <a:cubicBezTo>
                      <a:pt x="0" y="174"/>
                      <a:pt x="0" y="174"/>
                      <a:pt x="0" y="174"/>
                    </a:cubicBezTo>
                    <a:cubicBezTo>
                      <a:pt x="0" y="175"/>
                      <a:pt x="1" y="176"/>
                      <a:pt x="2" y="176"/>
                    </a:cubicBezTo>
                    <a:cubicBezTo>
                      <a:pt x="5" y="176"/>
                      <a:pt x="5" y="176"/>
                      <a:pt x="5" y="176"/>
                    </a:cubicBezTo>
                    <a:cubicBezTo>
                      <a:pt x="7" y="176"/>
                      <a:pt x="8" y="175"/>
                      <a:pt x="8" y="174"/>
                    </a:cubicBezTo>
                    <a:lnTo>
                      <a:pt x="8" y="164"/>
                    </a:lnTo>
                    <a:close/>
                    <a:moveTo>
                      <a:pt x="25" y="34"/>
                    </a:moveTo>
                    <a:cubicBezTo>
                      <a:pt x="25" y="33"/>
                      <a:pt x="26" y="32"/>
                      <a:pt x="27" y="32"/>
                    </a:cubicBezTo>
                    <a:cubicBezTo>
                      <a:pt x="32" y="32"/>
                      <a:pt x="32" y="32"/>
                      <a:pt x="32" y="32"/>
                    </a:cubicBezTo>
                    <a:cubicBezTo>
                      <a:pt x="34" y="32"/>
                      <a:pt x="35" y="33"/>
                      <a:pt x="35" y="34"/>
                    </a:cubicBezTo>
                    <a:cubicBezTo>
                      <a:pt x="35" y="40"/>
                      <a:pt x="35" y="40"/>
                      <a:pt x="35" y="40"/>
                    </a:cubicBezTo>
                    <a:cubicBezTo>
                      <a:pt x="35" y="41"/>
                      <a:pt x="34" y="42"/>
                      <a:pt x="32" y="42"/>
                    </a:cubicBezTo>
                    <a:cubicBezTo>
                      <a:pt x="27" y="42"/>
                      <a:pt x="27" y="42"/>
                      <a:pt x="27" y="42"/>
                    </a:cubicBezTo>
                    <a:cubicBezTo>
                      <a:pt x="26" y="42"/>
                      <a:pt x="25" y="41"/>
                      <a:pt x="25" y="40"/>
                    </a:cubicBezTo>
                    <a:lnTo>
                      <a:pt x="25" y="34"/>
                    </a:lnTo>
                    <a:close/>
                    <a:moveTo>
                      <a:pt x="25" y="49"/>
                    </a:moveTo>
                    <a:cubicBezTo>
                      <a:pt x="25" y="47"/>
                      <a:pt x="26" y="46"/>
                      <a:pt x="27" y="46"/>
                    </a:cubicBezTo>
                    <a:cubicBezTo>
                      <a:pt x="32" y="46"/>
                      <a:pt x="32" y="46"/>
                      <a:pt x="32" y="46"/>
                    </a:cubicBezTo>
                    <a:cubicBezTo>
                      <a:pt x="34" y="46"/>
                      <a:pt x="35" y="47"/>
                      <a:pt x="35" y="49"/>
                    </a:cubicBezTo>
                    <a:cubicBezTo>
                      <a:pt x="35" y="54"/>
                      <a:pt x="35" y="54"/>
                      <a:pt x="35" y="54"/>
                    </a:cubicBezTo>
                    <a:cubicBezTo>
                      <a:pt x="35" y="55"/>
                      <a:pt x="34" y="56"/>
                      <a:pt x="32" y="56"/>
                    </a:cubicBezTo>
                    <a:cubicBezTo>
                      <a:pt x="27" y="56"/>
                      <a:pt x="27" y="56"/>
                      <a:pt x="27" y="56"/>
                    </a:cubicBezTo>
                    <a:cubicBezTo>
                      <a:pt x="26" y="56"/>
                      <a:pt x="25" y="55"/>
                      <a:pt x="25" y="54"/>
                    </a:cubicBezTo>
                    <a:lnTo>
                      <a:pt x="25" y="49"/>
                    </a:lnTo>
                    <a:close/>
                    <a:moveTo>
                      <a:pt x="25" y="63"/>
                    </a:moveTo>
                    <a:cubicBezTo>
                      <a:pt x="25" y="61"/>
                      <a:pt x="26" y="60"/>
                      <a:pt x="27" y="60"/>
                    </a:cubicBezTo>
                    <a:cubicBezTo>
                      <a:pt x="32" y="60"/>
                      <a:pt x="32" y="60"/>
                      <a:pt x="32" y="60"/>
                    </a:cubicBezTo>
                    <a:cubicBezTo>
                      <a:pt x="34" y="60"/>
                      <a:pt x="35" y="61"/>
                      <a:pt x="35" y="63"/>
                    </a:cubicBezTo>
                    <a:cubicBezTo>
                      <a:pt x="35" y="68"/>
                      <a:pt x="35" y="68"/>
                      <a:pt x="35" y="68"/>
                    </a:cubicBezTo>
                    <a:cubicBezTo>
                      <a:pt x="35" y="69"/>
                      <a:pt x="34" y="70"/>
                      <a:pt x="32" y="70"/>
                    </a:cubicBezTo>
                    <a:cubicBezTo>
                      <a:pt x="27" y="70"/>
                      <a:pt x="27" y="70"/>
                      <a:pt x="27" y="70"/>
                    </a:cubicBezTo>
                    <a:cubicBezTo>
                      <a:pt x="26" y="70"/>
                      <a:pt x="25" y="69"/>
                      <a:pt x="25" y="68"/>
                    </a:cubicBezTo>
                    <a:lnTo>
                      <a:pt x="25" y="63"/>
                    </a:lnTo>
                    <a:close/>
                    <a:moveTo>
                      <a:pt x="25" y="77"/>
                    </a:moveTo>
                    <a:cubicBezTo>
                      <a:pt x="25" y="75"/>
                      <a:pt x="26" y="74"/>
                      <a:pt x="27" y="74"/>
                    </a:cubicBezTo>
                    <a:cubicBezTo>
                      <a:pt x="32" y="74"/>
                      <a:pt x="32" y="74"/>
                      <a:pt x="32" y="74"/>
                    </a:cubicBezTo>
                    <a:cubicBezTo>
                      <a:pt x="34" y="74"/>
                      <a:pt x="35" y="75"/>
                      <a:pt x="35" y="77"/>
                    </a:cubicBezTo>
                    <a:cubicBezTo>
                      <a:pt x="35" y="82"/>
                      <a:pt x="35" y="82"/>
                      <a:pt x="35" y="82"/>
                    </a:cubicBezTo>
                    <a:cubicBezTo>
                      <a:pt x="35" y="83"/>
                      <a:pt x="34" y="84"/>
                      <a:pt x="32" y="84"/>
                    </a:cubicBezTo>
                    <a:cubicBezTo>
                      <a:pt x="27" y="84"/>
                      <a:pt x="27" y="84"/>
                      <a:pt x="27" y="84"/>
                    </a:cubicBezTo>
                    <a:cubicBezTo>
                      <a:pt x="26" y="84"/>
                      <a:pt x="25" y="83"/>
                      <a:pt x="25" y="82"/>
                    </a:cubicBezTo>
                    <a:lnTo>
                      <a:pt x="25" y="77"/>
                    </a:lnTo>
                    <a:close/>
                    <a:moveTo>
                      <a:pt x="25" y="91"/>
                    </a:moveTo>
                    <a:cubicBezTo>
                      <a:pt x="25" y="90"/>
                      <a:pt x="26" y="89"/>
                      <a:pt x="27" y="89"/>
                    </a:cubicBezTo>
                    <a:cubicBezTo>
                      <a:pt x="32" y="89"/>
                      <a:pt x="32" y="89"/>
                      <a:pt x="32" y="89"/>
                    </a:cubicBezTo>
                    <a:cubicBezTo>
                      <a:pt x="34" y="89"/>
                      <a:pt x="35" y="90"/>
                      <a:pt x="35" y="91"/>
                    </a:cubicBezTo>
                    <a:cubicBezTo>
                      <a:pt x="35" y="96"/>
                      <a:pt x="35" y="96"/>
                      <a:pt x="35" y="96"/>
                    </a:cubicBezTo>
                    <a:cubicBezTo>
                      <a:pt x="35" y="97"/>
                      <a:pt x="34" y="98"/>
                      <a:pt x="32" y="98"/>
                    </a:cubicBezTo>
                    <a:cubicBezTo>
                      <a:pt x="27" y="98"/>
                      <a:pt x="27" y="98"/>
                      <a:pt x="27" y="98"/>
                    </a:cubicBezTo>
                    <a:cubicBezTo>
                      <a:pt x="26" y="98"/>
                      <a:pt x="25" y="97"/>
                      <a:pt x="25" y="96"/>
                    </a:cubicBezTo>
                    <a:lnTo>
                      <a:pt x="25" y="91"/>
                    </a:lnTo>
                    <a:close/>
                    <a:moveTo>
                      <a:pt x="25" y="105"/>
                    </a:moveTo>
                    <a:cubicBezTo>
                      <a:pt x="25" y="104"/>
                      <a:pt x="26" y="103"/>
                      <a:pt x="27" y="103"/>
                    </a:cubicBezTo>
                    <a:cubicBezTo>
                      <a:pt x="32" y="103"/>
                      <a:pt x="32" y="103"/>
                      <a:pt x="32" y="103"/>
                    </a:cubicBezTo>
                    <a:cubicBezTo>
                      <a:pt x="34" y="103"/>
                      <a:pt x="35" y="104"/>
                      <a:pt x="35" y="105"/>
                    </a:cubicBezTo>
                    <a:cubicBezTo>
                      <a:pt x="35" y="110"/>
                      <a:pt x="35" y="110"/>
                      <a:pt x="35" y="110"/>
                    </a:cubicBezTo>
                    <a:cubicBezTo>
                      <a:pt x="35" y="111"/>
                      <a:pt x="34" y="112"/>
                      <a:pt x="32" y="112"/>
                    </a:cubicBezTo>
                    <a:cubicBezTo>
                      <a:pt x="27" y="112"/>
                      <a:pt x="27" y="112"/>
                      <a:pt x="27" y="112"/>
                    </a:cubicBezTo>
                    <a:cubicBezTo>
                      <a:pt x="26" y="112"/>
                      <a:pt x="25" y="111"/>
                      <a:pt x="25" y="110"/>
                    </a:cubicBezTo>
                    <a:lnTo>
                      <a:pt x="25" y="105"/>
                    </a:lnTo>
                    <a:close/>
                    <a:moveTo>
                      <a:pt x="25" y="119"/>
                    </a:moveTo>
                    <a:cubicBezTo>
                      <a:pt x="25" y="118"/>
                      <a:pt x="26" y="117"/>
                      <a:pt x="27" y="117"/>
                    </a:cubicBezTo>
                    <a:cubicBezTo>
                      <a:pt x="32" y="117"/>
                      <a:pt x="32" y="117"/>
                      <a:pt x="32" y="117"/>
                    </a:cubicBezTo>
                    <a:cubicBezTo>
                      <a:pt x="34" y="117"/>
                      <a:pt x="35" y="118"/>
                      <a:pt x="35" y="119"/>
                    </a:cubicBezTo>
                    <a:cubicBezTo>
                      <a:pt x="35" y="124"/>
                      <a:pt x="35" y="124"/>
                      <a:pt x="35" y="124"/>
                    </a:cubicBezTo>
                    <a:cubicBezTo>
                      <a:pt x="35" y="125"/>
                      <a:pt x="34" y="126"/>
                      <a:pt x="32" y="126"/>
                    </a:cubicBezTo>
                    <a:cubicBezTo>
                      <a:pt x="27" y="126"/>
                      <a:pt x="27" y="126"/>
                      <a:pt x="27" y="126"/>
                    </a:cubicBezTo>
                    <a:cubicBezTo>
                      <a:pt x="26" y="126"/>
                      <a:pt x="25" y="125"/>
                      <a:pt x="25" y="124"/>
                    </a:cubicBezTo>
                    <a:lnTo>
                      <a:pt x="25" y="119"/>
                    </a:lnTo>
                    <a:close/>
                    <a:moveTo>
                      <a:pt x="25" y="133"/>
                    </a:moveTo>
                    <a:cubicBezTo>
                      <a:pt x="25" y="132"/>
                      <a:pt x="26" y="131"/>
                      <a:pt x="27" y="131"/>
                    </a:cubicBezTo>
                    <a:cubicBezTo>
                      <a:pt x="32" y="131"/>
                      <a:pt x="32" y="131"/>
                      <a:pt x="32" y="131"/>
                    </a:cubicBezTo>
                    <a:cubicBezTo>
                      <a:pt x="34" y="131"/>
                      <a:pt x="35" y="132"/>
                      <a:pt x="35" y="133"/>
                    </a:cubicBezTo>
                    <a:cubicBezTo>
                      <a:pt x="35" y="138"/>
                      <a:pt x="35" y="138"/>
                      <a:pt x="35" y="138"/>
                    </a:cubicBezTo>
                    <a:cubicBezTo>
                      <a:pt x="35" y="140"/>
                      <a:pt x="34" y="141"/>
                      <a:pt x="32" y="141"/>
                    </a:cubicBezTo>
                    <a:cubicBezTo>
                      <a:pt x="27" y="141"/>
                      <a:pt x="27" y="141"/>
                      <a:pt x="27" y="141"/>
                    </a:cubicBezTo>
                    <a:cubicBezTo>
                      <a:pt x="26" y="141"/>
                      <a:pt x="25" y="140"/>
                      <a:pt x="25" y="138"/>
                    </a:cubicBezTo>
                    <a:lnTo>
                      <a:pt x="25" y="133"/>
                    </a:lnTo>
                    <a:close/>
                    <a:moveTo>
                      <a:pt x="25" y="147"/>
                    </a:moveTo>
                    <a:cubicBezTo>
                      <a:pt x="25" y="146"/>
                      <a:pt x="26" y="145"/>
                      <a:pt x="27" y="145"/>
                    </a:cubicBezTo>
                    <a:cubicBezTo>
                      <a:pt x="32" y="145"/>
                      <a:pt x="32" y="145"/>
                      <a:pt x="32" y="145"/>
                    </a:cubicBezTo>
                    <a:cubicBezTo>
                      <a:pt x="34" y="145"/>
                      <a:pt x="35" y="146"/>
                      <a:pt x="35" y="147"/>
                    </a:cubicBezTo>
                    <a:cubicBezTo>
                      <a:pt x="35" y="152"/>
                      <a:pt x="35" y="152"/>
                      <a:pt x="35" y="152"/>
                    </a:cubicBezTo>
                    <a:cubicBezTo>
                      <a:pt x="35" y="154"/>
                      <a:pt x="34" y="155"/>
                      <a:pt x="32" y="155"/>
                    </a:cubicBezTo>
                    <a:cubicBezTo>
                      <a:pt x="27" y="155"/>
                      <a:pt x="27" y="155"/>
                      <a:pt x="27" y="155"/>
                    </a:cubicBezTo>
                    <a:cubicBezTo>
                      <a:pt x="26" y="155"/>
                      <a:pt x="25" y="154"/>
                      <a:pt x="25" y="152"/>
                    </a:cubicBezTo>
                    <a:lnTo>
                      <a:pt x="25" y="147"/>
                    </a:lnTo>
                    <a:close/>
                    <a:moveTo>
                      <a:pt x="8" y="34"/>
                    </a:moveTo>
                    <a:cubicBezTo>
                      <a:pt x="8" y="33"/>
                      <a:pt x="9" y="32"/>
                      <a:pt x="10" y="32"/>
                    </a:cubicBezTo>
                    <a:cubicBezTo>
                      <a:pt x="15" y="32"/>
                      <a:pt x="15" y="32"/>
                      <a:pt x="15" y="32"/>
                    </a:cubicBezTo>
                    <a:cubicBezTo>
                      <a:pt x="16" y="32"/>
                      <a:pt x="17" y="33"/>
                      <a:pt x="17" y="34"/>
                    </a:cubicBezTo>
                    <a:cubicBezTo>
                      <a:pt x="17" y="40"/>
                      <a:pt x="17" y="40"/>
                      <a:pt x="17" y="40"/>
                    </a:cubicBezTo>
                    <a:cubicBezTo>
                      <a:pt x="17" y="41"/>
                      <a:pt x="16" y="42"/>
                      <a:pt x="15" y="42"/>
                    </a:cubicBezTo>
                    <a:cubicBezTo>
                      <a:pt x="10" y="42"/>
                      <a:pt x="10" y="42"/>
                      <a:pt x="10" y="42"/>
                    </a:cubicBezTo>
                    <a:cubicBezTo>
                      <a:pt x="9" y="42"/>
                      <a:pt x="8" y="41"/>
                      <a:pt x="8" y="40"/>
                    </a:cubicBezTo>
                    <a:lnTo>
                      <a:pt x="8" y="34"/>
                    </a:lnTo>
                    <a:close/>
                    <a:moveTo>
                      <a:pt x="8" y="49"/>
                    </a:moveTo>
                    <a:cubicBezTo>
                      <a:pt x="8" y="47"/>
                      <a:pt x="9" y="46"/>
                      <a:pt x="10" y="46"/>
                    </a:cubicBezTo>
                    <a:cubicBezTo>
                      <a:pt x="15" y="46"/>
                      <a:pt x="15" y="46"/>
                      <a:pt x="15" y="46"/>
                    </a:cubicBezTo>
                    <a:cubicBezTo>
                      <a:pt x="16" y="46"/>
                      <a:pt x="17" y="47"/>
                      <a:pt x="17" y="49"/>
                    </a:cubicBezTo>
                    <a:cubicBezTo>
                      <a:pt x="17" y="54"/>
                      <a:pt x="17" y="54"/>
                      <a:pt x="17" y="54"/>
                    </a:cubicBezTo>
                    <a:cubicBezTo>
                      <a:pt x="17" y="55"/>
                      <a:pt x="16" y="56"/>
                      <a:pt x="15" y="56"/>
                    </a:cubicBezTo>
                    <a:cubicBezTo>
                      <a:pt x="10" y="56"/>
                      <a:pt x="10" y="56"/>
                      <a:pt x="10" y="56"/>
                    </a:cubicBezTo>
                    <a:cubicBezTo>
                      <a:pt x="9" y="56"/>
                      <a:pt x="8" y="55"/>
                      <a:pt x="8" y="54"/>
                    </a:cubicBezTo>
                    <a:lnTo>
                      <a:pt x="8" y="49"/>
                    </a:lnTo>
                    <a:close/>
                    <a:moveTo>
                      <a:pt x="8" y="63"/>
                    </a:moveTo>
                    <a:cubicBezTo>
                      <a:pt x="8" y="61"/>
                      <a:pt x="9" y="60"/>
                      <a:pt x="10" y="60"/>
                    </a:cubicBezTo>
                    <a:cubicBezTo>
                      <a:pt x="15" y="60"/>
                      <a:pt x="15" y="60"/>
                      <a:pt x="15" y="60"/>
                    </a:cubicBezTo>
                    <a:cubicBezTo>
                      <a:pt x="16" y="60"/>
                      <a:pt x="17" y="61"/>
                      <a:pt x="17" y="63"/>
                    </a:cubicBezTo>
                    <a:cubicBezTo>
                      <a:pt x="17" y="68"/>
                      <a:pt x="17" y="68"/>
                      <a:pt x="17" y="68"/>
                    </a:cubicBezTo>
                    <a:cubicBezTo>
                      <a:pt x="17" y="69"/>
                      <a:pt x="16" y="70"/>
                      <a:pt x="15" y="70"/>
                    </a:cubicBezTo>
                    <a:cubicBezTo>
                      <a:pt x="10" y="70"/>
                      <a:pt x="10" y="70"/>
                      <a:pt x="10" y="70"/>
                    </a:cubicBezTo>
                    <a:cubicBezTo>
                      <a:pt x="9" y="70"/>
                      <a:pt x="8" y="69"/>
                      <a:pt x="8" y="68"/>
                    </a:cubicBezTo>
                    <a:lnTo>
                      <a:pt x="8" y="63"/>
                    </a:lnTo>
                    <a:close/>
                    <a:moveTo>
                      <a:pt x="8" y="77"/>
                    </a:moveTo>
                    <a:cubicBezTo>
                      <a:pt x="8" y="75"/>
                      <a:pt x="9" y="74"/>
                      <a:pt x="10" y="74"/>
                    </a:cubicBezTo>
                    <a:cubicBezTo>
                      <a:pt x="15" y="74"/>
                      <a:pt x="15" y="74"/>
                      <a:pt x="15" y="74"/>
                    </a:cubicBezTo>
                    <a:cubicBezTo>
                      <a:pt x="16" y="74"/>
                      <a:pt x="17" y="75"/>
                      <a:pt x="17" y="77"/>
                    </a:cubicBezTo>
                    <a:cubicBezTo>
                      <a:pt x="17" y="82"/>
                      <a:pt x="17" y="82"/>
                      <a:pt x="17" y="82"/>
                    </a:cubicBezTo>
                    <a:cubicBezTo>
                      <a:pt x="17" y="83"/>
                      <a:pt x="16" y="84"/>
                      <a:pt x="15" y="84"/>
                    </a:cubicBezTo>
                    <a:cubicBezTo>
                      <a:pt x="10" y="84"/>
                      <a:pt x="10" y="84"/>
                      <a:pt x="10" y="84"/>
                    </a:cubicBezTo>
                    <a:cubicBezTo>
                      <a:pt x="9" y="84"/>
                      <a:pt x="8" y="83"/>
                      <a:pt x="8" y="82"/>
                    </a:cubicBezTo>
                    <a:lnTo>
                      <a:pt x="8" y="77"/>
                    </a:lnTo>
                    <a:close/>
                    <a:moveTo>
                      <a:pt x="8" y="91"/>
                    </a:moveTo>
                    <a:cubicBezTo>
                      <a:pt x="8" y="90"/>
                      <a:pt x="9" y="89"/>
                      <a:pt x="10" y="89"/>
                    </a:cubicBezTo>
                    <a:cubicBezTo>
                      <a:pt x="15" y="89"/>
                      <a:pt x="15" y="89"/>
                      <a:pt x="15" y="89"/>
                    </a:cubicBezTo>
                    <a:cubicBezTo>
                      <a:pt x="16" y="89"/>
                      <a:pt x="17" y="90"/>
                      <a:pt x="17" y="91"/>
                    </a:cubicBezTo>
                    <a:cubicBezTo>
                      <a:pt x="17" y="96"/>
                      <a:pt x="17" y="96"/>
                      <a:pt x="17" y="96"/>
                    </a:cubicBezTo>
                    <a:cubicBezTo>
                      <a:pt x="17" y="97"/>
                      <a:pt x="16" y="98"/>
                      <a:pt x="15" y="98"/>
                    </a:cubicBezTo>
                    <a:cubicBezTo>
                      <a:pt x="10" y="98"/>
                      <a:pt x="10" y="98"/>
                      <a:pt x="10" y="98"/>
                    </a:cubicBezTo>
                    <a:cubicBezTo>
                      <a:pt x="9" y="98"/>
                      <a:pt x="8" y="97"/>
                      <a:pt x="8" y="96"/>
                    </a:cubicBezTo>
                    <a:lnTo>
                      <a:pt x="8" y="91"/>
                    </a:lnTo>
                    <a:close/>
                    <a:moveTo>
                      <a:pt x="8" y="105"/>
                    </a:moveTo>
                    <a:cubicBezTo>
                      <a:pt x="8" y="104"/>
                      <a:pt x="9" y="103"/>
                      <a:pt x="10" y="103"/>
                    </a:cubicBezTo>
                    <a:cubicBezTo>
                      <a:pt x="15" y="103"/>
                      <a:pt x="15" y="103"/>
                      <a:pt x="15" y="103"/>
                    </a:cubicBezTo>
                    <a:cubicBezTo>
                      <a:pt x="16" y="103"/>
                      <a:pt x="17" y="104"/>
                      <a:pt x="17" y="105"/>
                    </a:cubicBezTo>
                    <a:cubicBezTo>
                      <a:pt x="17" y="110"/>
                      <a:pt x="17" y="110"/>
                      <a:pt x="17" y="110"/>
                    </a:cubicBezTo>
                    <a:cubicBezTo>
                      <a:pt x="17" y="111"/>
                      <a:pt x="16" y="112"/>
                      <a:pt x="15" y="112"/>
                    </a:cubicBezTo>
                    <a:cubicBezTo>
                      <a:pt x="10" y="112"/>
                      <a:pt x="10" y="112"/>
                      <a:pt x="10" y="112"/>
                    </a:cubicBezTo>
                    <a:cubicBezTo>
                      <a:pt x="9" y="112"/>
                      <a:pt x="8" y="111"/>
                      <a:pt x="8" y="110"/>
                    </a:cubicBezTo>
                    <a:lnTo>
                      <a:pt x="8" y="105"/>
                    </a:lnTo>
                    <a:close/>
                    <a:moveTo>
                      <a:pt x="8" y="119"/>
                    </a:moveTo>
                    <a:cubicBezTo>
                      <a:pt x="8" y="118"/>
                      <a:pt x="9" y="117"/>
                      <a:pt x="10" y="117"/>
                    </a:cubicBezTo>
                    <a:cubicBezTo>
                      <a:pt x="15" y="117"/>
                      <a:pt x="15" y="117"/>
                      <a:pt x="15" y="117"/>
                    </a:cubicBezTo>
                    <a:cubicBezTo>
                      <a:pt x="16" y="117"/>
                      <a:pt x="17" y="118"/>
                      <a:pt x="17" y="119"/>
                    </a:cubicBezTo>
                    <a:cubicBezTo>
                      <a:pt x="17" y="124"/>
                      <a:pt x="17" y="124"/>
                      <a:pt x="17" y="124"/>
                    </a:cubicBezTo>
                    <a:cubicBezTo>
                      <a:pt x="17" y="125"/>
                      <a:pt x="16" y="126"/>
                      <a:pt x="15" y="126"/>
                    </a:cubicBezTo>
                    <a:cubicBezTo>
                      <a:pt x="10" y="126"/>
                      <a:pt x="10" y="126"/>
                      <a:pt x="10" y="126"/>
                    </a:cubicBezTo>
                    <a:cubicBezTo>
                      <a:pt x="9" y="126"/>
                      <a:pt x="8" y="125"/>
                      <a:pt x="8" y="124"/>
                    </a:cubicBezTo>
                    <a:lnTo>
                      <a:pt x="8" y="119"/>
                    </a:lnTo>
                    <a:close/>
                    <a:moveTo>
                      <a:pt x="8" y="133"/>
                    </a:moveTo>
                    <a:cubicBezTo>
                      <a:pt x="8" y="132"/>
                      <a:pt x="9" y="131"/>
                      <a:pt x="10" y="131"/>
                    </a:cubicBezTo>
                    <a:cubicBezTo>
                      <a:pt x="15" y="131"/>
                      <a:pt x="15" y="131"/>
                      <a:pt x="15" y="131"/>
                    </a:cubicBezTo>
                    <a:cubicBezTo>
                      <a:pt x="16" y="131"/>
                      <a:pt x="17" y="132"/>
                      <a:pt x="17" y="133"/>
                    </a:cubicBezTo>
                    <a:cubicBezTo>
                      <a:pt x="17" y="138"/>
                      <a:pt x="17" y="138"/>
                      <a:pt x="17" y="138"/>
                    </a:cubicBezTo>
                    <a:cubicBezTo>
                      <a:pt x="17" y="140"/>
                      <a:pt x="16" y="141"/>
                      <a:pt x="15" y="141"/>
                    </a:cubicBezTo>
                    <a:cubicBezTo>
                      <a:pt x="10" y="141"/>
                      <a:pt x="10" y="141"/>
                      <a:pt x="10" y="141"/>
                    </a:cubicBezTo>
                    <a:cubicBezTo>
                      <a:pt x="9" y="141"/>
                      <a:pt x="8" y="140"/>
                      <a:pt x="8" y="138"/>
                    </a:cubicBezTo>
                    <a:lnTo>
                      <a:pt x="8" y="133"/>
                    </a:lnTo>
                    <a:close/>
                    <a:moveTo>
                      <a:pt x="8" y="147"/>
                    </a:moveTo>
                    <a:cubicBezTo>
                      <a:pt x="8" y="146"/>
                      <a:pt x="9" y="145"/>
                      <a:pt x="10" y="145"/>
                    </a:cubicBezTo>
                    <a:cubicBezTo>
                      <a:pt x="15" y="145"/>
                      <a:pt x="15" y="145"/>
                      <a:pt x="15" y="145"/>
                    </a:cubicBezTo>
                    <a:cubicBezTo>
                      <a:pt x="16" y="145"/>
                      <a:pt x="17" y="146"/>
                      <a:pt x="17" y="147"/>
                    </a:cubicBezTo>
                    <a:cubicBezTo>
                      <a:pt x="17" y="152"/>
                      <a:pt x="17" y="152"/>
                      <a:pt x="17" y="152"/>
                    </a:cubicBezTo>
                    <a:cubicBezTo>
                      <a:pt x="17" y="154"/>
                      <a:pt x="16" y="155"/>
                      <a:pt x="15" y="155"/>
                    </a:cubicBezTo>
                    <a:cubicBezTo>
                      <a:pt x="10" y="155"/>
                      <a:pt x="10" y="155"/>
                      <a:pt x="10" y="155"/>
                    </a:cubicBezTo>
                    <a:cubicBezTo>
                      <a:pt x="9" y="155"/>
                      <a:pt x="8" y="154"/>
                      <a:pt x="8" y="152"/>
                    </a:cubicBezTo>
                    <a:lnTo>
                      <a:pt x="8" y="147"/>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3" name="Freeform 204"/>
              <p:cNvSpPr>
                <a:spLocks noEditPoints="1"/>
              </p:cNvSpPr>
              <p:nvPr/>
            </p:nvSpPr>
            <p:spPr bwMode="auto">
              <a:xfrm>
                <a:off x="6081897" y="3033514"/>
                <a:ext cx="92809" cy="563482"/>
              </a:xfrm>
              <a:custGeom>
                <a:avLst/>
                <a:gdLst>
                  <a:gd name="T0" fmla="*/ 9 w 24"/>
                  <a:gd name="T1" fmla="*/ 129 h 144"/>
                  <a:gd name="T2" fmla="*/ 17 w 24"/>
                  <a:gd name="T3" fmla="*/ 132 h 144"/>
                  <a:gd name="T4" fmla="*/ 19 w 24"/>
                  <a:gd name="T5" fmla="*/ 144 h 144"/>
                  <a:gd name="T6" fmla="*/ 24 w 24"/>
                  <a:gd name="T7" fmla="*/ 142 h 144"/>
                  <a:gd name="T8" fmla="*/ 22 w 24"/>
                  <a:gd name="T9" fmla="*/ 1 h 144"/>
                  <a:gd name="T10" fmla="*/ 0 w 24"/>
                  <a:gd name="T11" fmla="*/ 15 h 144"/>
                  <a:gd name="T12" fmla="*/ 2 w 24"/>
                  <a:gd name="T13" fmla="*/ 144 h 144"/>
                  <a:gd name="T14" fmla="*/ 7 w 24"/>
                  <a:gd name="T15" fmla="*/ 142 h 144"/>
                  <a:gd name="T16" fmla="*/ 7 w 24"/>
                  <a:gd name="T17" fmla="*/ 16 h 144"/>
                  <a:gd name="T18" fmla="*/ 14 w 24"/>
                  <a:gd name="T19" fmla="*/ 14 h 144"/>
                  <a:gd name="T20" fmla="*/ 17 w 24"/>
                  <a:gd name="T21" fmla="*/ 22 h 144"/>
                  <a:gd name="T22" fmla="*/ 9 w 24"/>
                  <a:gd name="T23" fmla="*/ 24 h 144"/>
                  <a:gd name="T24" fmla="*/ 7 w 24"/>
                  <a:gd name="T25" fmla="*/ 16 h 144"/>
                  <a:gd name="T26" fmla="*/ 9 w 24"/>
                  <a:gd name="T27" fmla="*/ 28 h 144"/>
                  <a:gd name="T28" fmla="*/ 17 w 24"/>
                  <a:gd name="T29" fmla="*/ 31 h 144"/>
                  <a:gd name="T30" fmla="*/ 14 w 24"/>
                  <a:gd name="T31" fmla="*/ 38 h 144"/>
                  <a:gd name="T32" fmla="*/ 7 w 24"/>
                  <a:gd name="T33" fmla="*/ 36 h 144"/>
                  <a:gd name="T34" fmla="*/ 7 w 24"/>
                  <a:gd name="T35" fmla="*/ 45 h 144"/>
                  <a:gd name="T36" fmla="*/ 14 w 24"/>
                  <a:gd name="T37" fmla="*/ 42 h 144"/>
                  <a:gd name="T38" fmla="*/ 17 w 24"/>
                  <a:gd name="T39" fmla="*/ 50 h 144"/>
                  <a:gd name="T40" fmla="*/ 9 w 24"/>
                  <a:gd name="T41" fmla="*/ 52 h 144"/>
                  <a:gd name="T42" fmla="*/ 7 w 24"/>
                  <a:gd name="T43" fmla="*/ 45 h 144"/>
                  <a:gd name="T44" fmla="*/ 9 w 24"/>
                  <a:gd name="T45" fmla="*/ 57 h 144"/>
                  <a:gd name="T46" fmla="*/ 17 w 24"/>
                  <a:gd name="T47" fmla="*/ 59 h 144"/>
                  <a:gd name="T48" fmla="*/ 14 w 24"/>
                  <a:gd name="T49" fmla="*/ 66 h 144"/>
                  <a:gd name="T50" fmla="*/ 7 w 24"/>
                  <a:gd name="T51" fmla="*/ 64 h 144"/>
                  <a:gd name="T52" fmla="*/ 7 w 24"/>
                  <a:gd name="T53" fmla="*/ 73 h 144"/>
                  <a:gd name="T54" fmla="*/ 14 w 24"/>
                  <a:gd name="T55" fmla="*/ 71 h 144"/>
                  <a:gd name="T56" fmla="*/ 17 w 24"/>
                  <a:gd name="T57" fmla="*/ 78 h 144"/>
                  <a:gd name="T58" fmla="*/ 9 w 24"/>
                  <a:gd name="T59" fmla="*/ 80 h 144"/>
                  <a:gd name="T60" fmla="*/ 7 w 24"/>
                  <a:gd name="T61" fmla="*/ 73 h 144"/>
                  <a:gd name="T62" fmla="*/ 9 w 24"/>
                  <a:gd name="T63" fmla="*/ 85 h 144"/>
                  <a:gd name="T64" fmla="*/ 17 w 24"/>
                  <a:gd name="T65" fmla="*/ 87 h 144"/>
                  <a:gd name="T66" fmla="*/ 14 w 24"/>
                  <a:gd name="T67" fmla="*/ 94 h 144"/>
                  <a:gd name="T68" fmla="*/ 7 w 24"/>
                  <a:gd name="T69" fmla="*/ 92 h 144"/>
                  <a:gd name="T70" fmla="*/ 7 w 24"/>
                  <a:gd name="T71" fmla="*/ 101 h 144"/>
                  <a:gd name="T72" fmla="*/ 14 w 24"/>
                  <a:gd name="T73" fmla="*/ 99 h 144"/>
                  <a:gd name="T74" fmla="*/ 17 w 24"/>
                  <a:gd name="T75" fmla="*/ 106 h 144"/>
                  <a:gd name="T76" fmla="*/ 9 w 24"/>
                  <a:gd name="T77" fmla="*/ 109 h 144"/>
                  <a:gd name="T78" fmla="*/ 7 w 24"/>
                  <a:gd name="T79" fmla="*/ 101 h 144"/>
                  <a:gd name="T80" fmla="*/ 9 w 24"/>
                  <a:gd name="T81" fmla="*/ 113 h 144"/>
                  <a:gd name="T82" fmla="*/ 17 w 24"/>
                  <a:gd name="T83" fmla="*/ 115 h 144"/>
                  <a:gd name="T84" fmla="*/ 14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9" y="129"/>
                    </a:cubicBezTo>
                    <a:cubicBezTo>
                      <a:pt x="14" y="129"/>
                      <a:pt x="14" y="129"/>
                      <a:pt x="14"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2"/>
                      <a:pt x="24" y="2"/>
                      <a:pt x="24" y="2"/>
                    </a:cubicBezTo>
                    <a:cubicBezTo>
                      <a:pt x="24" y="1"/>
                      <a:pt x="23" y="0"/>
                      <a:pt x="22" y="1"/>
                    </a:cubicBezTo>
                    <a:cubicBezTo>
                      <a:pt x="2" y="11"/>
                      <a:pt x="2" y="11"/>
                      <a:pt x="2" y="11"/>
                    </a:cubicBezTo>
                    <a:cubicBezTo>
                      <a:pt x="1" y="12"/>
                      <a:pt x="0" y="13"/>
                      <a:pt x="0" y="15"/>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9" y="14"/>
                    </a:cubicBezTo>
                    <a:cubicBezTo>
                      <a:pt x="14" y="14"/>
                      <a:pt x="14" y="14"/>
                      <a:pt x="14" y="14"/>
                    </a:cubicBezTo>
                    <a:cubicBezTo>
                      <a:pt x="16" y="14"/>
                      <a:pt x="17" y="15"/>
                      <a:pt x="17" y="16"/>
                    </a:cubicBezTo>
                    <a:cubicBezTo>
                      <a:pt x="17" y="22"/>
                      <a:pt x="17" y="22"/>
                      <a:pt x="17" y="22"/>
                    </a:cubicBezTo>
                    <a:cubicBezTo>
                      <a:pt x="17" y="23"/>
                      <a:pt x="16" y="24"/>
                      <a:pt x="14" y="24"/>
                    </a:cubicBezTo>
                    <a:cubicBezTo>
                      <a:pt x="9" y="24"/>
                      <a:pt x="9" y="24"/>
                      <a:pt x="9" y="24"/>
                    </a:cubicBezTo>
                    <a:cubicBezTo>
                      <a:pt x="8" y="24"/>
                      <a:pt x="7" y="23"/>
                      <a:pt x="7" y="22"/>
                    </a:cubicBezTo>
                    <a:lnTo>
                      <a:pt x="7" y="16"/>
                    </a:lnTo>
                    <a:close/>
                    <a:moveTo>
                      <a:pt x="7" y="31"/>
                    </a:moveTo>
                    <a:cubicBezTo>
                      <a:pt x="7" y="29"/>
                      <a:pt x="8" y="28"/>
                      <a:pt x="9" y="28"/>
                    </a:cubicBezTo>
                    <a:cubicBezTo>
                      <a:pt x="14" y="28"/>
                      <a:pt x="14" y="28"/>
                      <a:pt x="14" y="28"/>
                    </a:cubicBezTo>
                    <a:cubicBezTo>
                      <a:pt x="16" y="28"/>
                      <a:pt x="17" y="29"/>
                      <a:pt x="17" y="31"/>
                    </a:cubicBezTo>
                    <a:cubicBezTo>
                      <a:pt x="17" y="36"/>
                      <a:pt x="17" y="36"/>
                      <a:pt x="17" y="36"/>
                    </a:cubicBezTo>
                    <a:cubicBezTo>
                      <a:pt x="17" y="37"/>
                      <a:pt x="16" y="38"/>
                      <a:pt x="14" y="38"/>
                    </a:cubicBezTo>
                    <a:cubicBezTo>
                      <a:pt x="9" y="38"/>
                      <a:pt x="9" y="38"/>
                      <a:pt x="9" y="38"/>
                    </a:cubicBezTo>
                    <a:cubicBezTo>
                      <a:pt x="8" y="38"/>
                      <a:pt x="7" y="37"/>
                      <a:pt x="7" y="36"/>
                    </a:cubicBezTo>
                    <a:lnTo>
                      <a:pt x="7" y="31"/>
                    </a:lnTo>
                    <a:close/>
                    <a:moveTo>
                      <a:pt x="7" y="45"/>
                    </a:moveTo>
                    <a:cubicBezTo>
                      <a:pt x="7" y="43"/>
                      <a:pt x="8" y="42"/>
                      <a:pt x="9" y="42"/>
                    </a:cubicBezTo>
                    <a:cubicBezTo>
                      <a:pt x="14" y="42"/>
                      <a:pt x="14" y="42"/>
                      <a:pt x="14" y="42"/>
                    </a:cubicBezTo>
                    <a:cubicBezTo>
                      <a:pt x="16" y="42"/>
                      <a:pt x="17" y="43"/>
                      <a:pt x="17" y="45"/>
                    </a:cubicBezTo>
                    <a:cubicBezTo>
                      <a:pt x="17" y="50"/>
                      <a:pt x="17" y="50"/>
                      <a:pt x="17" y="50"/>
                    </a:cubicBezTo>
                    <a:cubicBezTo>
                      <a:pt x="17" y="51"/>
                      <a:pt x="16" y="52"/>
                      <a:pt x="14" y="52"/>
                    </a:cubicBezTo>
                    <a:cubicBezTo>
                      <a:pt x="9" y="52"/>
                      <a:pt x="9" y="52"/>
                      <a:pt x="9" y="52"/>
                    </a:cubicBezTo>
                    <a:cubicBezTo>
                      <a:pt x="8" y="52"/>
                      <a:pt x="7" y="51"/>
                      <a:pt x="7" y="50"/>
                    </a:cubicBezTo>
                    <a:lnTo>
                      <a:pt x="7" y="45"/>
                    </a:lnTo>
                    <a:close/>
                    <a:moveTo>
                      <a:pt x="7" y="59"/>
                    </a:moveTo>
                    <a:cubicBezTo>
                      <a:pt x="7" y="58"/>
                      <a:pt x="8" y="57"/>
                      <a:pt x="9" y="57"/>
                    </a:cubicBezTo>
                    <a:cubicBezTo>
                      <a:pt x="14" y="57"/>
                      <a:pt x="14" y="57"/>
                      <a:pt x="14" y="57"/>
                    </a:cubicBezTo>
                    <a:cubicBezTo>
                      <a:pt x="16" y="57"/>
                      <a:pt x="17" y="58"/>
                      <a:pt x="17" y="59"/>
                    </a:cubicBezTo>
                    <a:cubicBezTo>
                      <a:pt x="17" y="64"/>
                      <a:pt x="17" y="64"/>
                      <a:pt x="17" y="64"/>
                    </a:cubicBezTo>
                    <a:cubicBezTo>
                      <a:pt x="17" y="65"/>
                      <a:pt x="16" y="66"/>
                      <a:pt x="14" y="66"/>
                    </a:cubicBezTo>
                    <a:cubicBezTo>
                      <a:pt x="9" y="66"/>
                      <a:pt x="9" y="66"/>
                      <a:pt x="9" y="66"/>
                    </a:cubicBezTo>
                    <a:cubicBezTo>
                      <a:pt x="8" y="66"/>
                      <a:pt x="7" y="65"/>
                      <a:pt x="7" y="64"/>
                    </a:cubicBezTo>
                    <a:lnTo>
                      <a:pt x="7" y="59"/>
                    </a:lnTo>
                    <a:close/>
                    <a:moveTo>
                      <a:pt x="7" y="73"/>
                    </a:moveTo>
                    <a:cubicBezTo>
                      <a:pt x="7" y="72"/>
                      <a:pt x="8" y="71"/>
                      <a:pt x="9" y="71"/>
                    </a:cubicBezTo>
                    <a:cubicBezTo>
                      <a:pt x="14" y="71"/>
                      <a:pt x="14" y="71"/>
                      <a:pt x="14" y="71"/>
                    </a:cubicBezTo>
                    <a:cubicBezTo>
                      <a:pt x="16" y="71"/>
                      <a:pt x="17" y="72"/>
                      <a:pt x="17" y="73"/>
                    </a:cubicBezTo>
                    <a:cubicBezTo>
                      <a:pt x="17" y="78"/>
                      <a:pt x="17" y="78"/>
                      <a:pt x="17" y="78"/>
                    </a:cubicBezTo>
                    <a:cubicBezTo>
                      <a:pt x="17" y="79"/>
                      <a:pt x="16" y="80"/>
                      <a:pt x="14" y="80"/>
                    </a:cubicBezTo>
                    <a:cubicBezTo>
                      <a:pt x="9" y="80"/>
                      <a:pt x="9" y="80"/>
                      <a:pt x="9" y="80"/>
                    </a:cubicBezTo>
                    <a:cubicBezTo>
                      <a:pt x="8" y="80"/>
                      <a:pt x="7" y="79"/>
                      <a:pt x="7" y="78"/>
                    </a:cubicBezTo>
                    <a:lnTo>
                      <a:pt x="7" y="73"/>
                    </a:lnTo>
                    <a:close/>
                    <a:moveTo>
                      <a:pt x="7" y="87"/>
                    </a:moveTo>
                    <a:cubicBezTo>
                      <a:pt x="7" y="86"/>
                      <a:pt x="8" y="85"/>
                      <a:pt x="9" y="85"/>
                    </a:cubicBezTo>
                    <a:cubicBezTo>
                      <a:pt x="14" y="85"/>
                      <a:pt x="14" y="85"/>
                      <a:pt x="14" y="85"/>
                    </a:cubicBezTo>
                    <a:cubicBezTo>
                      <a:pt x="16" y="85"/>
                      <a:pt x="17" y="86"/>
                      <a:pt x="17" y="87"/>
                    </a:cubicBezTo>
                    <a:cubicBezTo>
                      <a:pt x="17" y="92"/>
                      <a:pt x="17" y="92"/>
                      <a:pt x="17" y="92"/>
                    </a:cubicBezTo>
                    <a:cubicBezTo>
                      <a:pt x="17" y="93"/>
                      <a:pt x="16" y="94"/>
                      <a:pt x="14" y="94"/>
                    </a:cubicBezTo>
                    <a:cubicBezTo>
                      <a:pt x="9" y="94"/>
                      <a:pt x="9" y="94"/>
                      <a:pt x="9" y="94"/>
                    </a:cubicBezTo>
                    <a:cubicBezTo>
                      <a:pt x="8" y="94"/>
                      <a:pt x="7" y="93"/>
                      <a:pt x="7" y="92"/>
                    </a:cubicBezTo>
                    <a:lnTo>
                      <a:pt x="7" y="87"/>
                    </a:lnTo>
                    <a:close/>
                    <a:moveTo>
                      <a:pt x="7" y="101"/>
                    </a:moveTo>
                    <a:cubicBezTo>
                      <a:pt x="7" y="100"/>
                      <a:pt x="8" y="99"/>
                      <a:pt x="9" y="99"/>
                    </a:cubicBezTo>
                    <a:cubicBezTo>
                      <a:pt x="14" y="99"/>
                      <a:pt x="14" y="99"/>
                      <a:pt x="14" y="99"/>
                    </a:cubicBezTo>
                    <a:cubicBezTo>
                      <a:pt x="16" y="99"/>
                      <a:pt x="17" y="100"/>
                      <a:pt x="17" y="101"/>
                    </a:cubicBezTo>
                    <a:cubicBezTo>
                      <a:pt x="17" y="106"/>
                      <a:pt x="17" y="106"/>
                      <a:pt x="17" y="106"/>
                    </a:cubicBezTo>
                    <a:cubicBezTo>
                      <a:pt x="17" y="108"/>
                      <a:pt x="16" y="109"/>
                      <a:pt x="14" y="109"/>
                    </a:cubicBezTo>
                    <a:cubicBezTo>
                      <a:pt x="9" y="109"/>
                      <a:pt x="9" y="109"/>
                      <a:pt x="9" y="109"/>
                    </a:cubicBezTo>
                    <a:cubicBezTo>
                      <a:pt x="8" y="109"/>
                      <a:pt x="7" y="108"/>
                      <a:pt x="7" y="106"/>
                    </a:cubicBezTo>
                    <a:lnTo>
                      <a:pt x="7" y="101"/>
                    </a:lnTo>
                    <a:close/>
                    <a:moveTo>
                      <a:pt x="7" y="115"/>
                    </a:moveTo>
                    <a:cubicBezTo>
                      <a:pt x="7" y="114"/>
                      <a:pt x="8" y="113"/>
                      <a:pt x="9" y="113"/>
                    </a:cubicBezTo>
                    <a:cubicBezTo>
                      <a:pt x="14" y="113"/>
                      <a:pt x="14" y="113"/>
                      <a:pt x="14" y="113"/>
                    </a:cubicBezTo>
                    <a:cubicBezTo>
                      <a:pt x="16" y="113"/>
                      <a:pt x="17" y="114"/>
                      <a:pt x="17" y="115"/>
                    </a:cubicBezTo>
                    <a:cubicBezTo>
                      <a:pt x="17" y="120"/>
                      <a:pt x="17" y="120"/>
                      <a:pt x="17" y="120"/>
                    </a:cubicBezTo>
                    <a:cubicBezTo>
                      <a:pt x="17" y="122"/>
                      <a:pt x="16" y="123"/>
                      <a:pt x="14" y="123"/>
                    </a:cubicBezTo>
                    <a:cubicBezTo>
                      <a:pt x="9" y="123"/>
                      <a:pt x="9" y="123"/>
                      <a:pt x="9" y="123"/>
                    </a:cubicBezTo>
                    <a:cubicBezTo>
                      <a:pt x="8" y="123"/>
                      <a:pt x="7" y="122"/>
                      <a:pt x="7" y="120"/>
                    </a:cubicBezTo>
                    <a:lnTo>
                      <a:pt x="7" y="11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4" name="Freeform 205"/>
              <p:cNvSpPr>
                <a:spLocks noEditPoints="1"/>
              </p:cNvSpPr>
              <p:nvPr/>
            </p:nvSpPr>
            <p:spPr bwMode="auto">
              <a:xfrm>
                <a:off x="6375239" y="3033514"/>
                <a:ext cx="94466" cy="563482"/>
              </a:xfrm>
              <a:custGeom>
                <a:avLst/>
                <a:gdLst>
                  <a:gd name="T0" fmla="*/ 10 w 24"/>
                  <a:gd name="T1" fmla="*/ 129 h 144"/>
                  <a:gd name="T2" fmla="*/ 17 w 24"/>
                  <a:gd name="T3" fmla="*/ 132 h 144"/>
                  <a:gd name="T4" fmla="*/ 19 w 24"/>
                  <a:gd name="T5" fmla="*/ 144 h 144"/>
                  <a:gd name="T6" fmla="*/ 24 w 24"/>
                  <a:gd name="T7" fmla="*/ 142 h 144"/>
                  <a:gd name="T8" fmla="*/ 22 w 24"/>
                  <a:gd name="T9" fmla="*/ 11 h 144"/>
                  <a:gd name="T10" fmla="*/ 0 w 24"/>
                  <a:gd name="T11" fmla="*/ 2 h 144"/>
                  <a:gd name="T12" fmla="*/ 2 w 24"/>
                  <a:gd name="T13" fmla="*/ 144 h 144"/>
                  <a:gd name="T14" fmla="*/ 7 w 24"/>
                  <a:gd name="T15" fmla="*/ 142 h 144"/>
                  <a:gd name="T16" fmla="*/ 7 w 24"/>
                  <a:gd name="T17" fmla="*/ 16 h 144"/>
                  <a:gd name="T18" fmla="*/ 15 w 24"/>
                  <a:gd name="T19" fmla="*/ 14 h 144"/>
                  <a:gd name="T20" fmla="*/ 17 w 24"/>
                  <a:gd name="T21" fmla="*/ 22 h 144"/>
                  <a:gd name="T22" fmla="*/ 10 w 24"/>
                  <a:gd name="T23" fmla="*/ 24 h 144"/>
                  <a:gd name="T24" fmla="*/ 7 w 24"/>
                  <a:gd name="T25" fmla="*/ 16 h 144"/>
                  <a:gd name="T26" fmla="*/ 10 w 24"/>
                  <a:gd name="T27" fmla="*/ 28 h 144"/>
                  <a:gd name="T28" fmla="*/ 17 w 24"/>
                  <a:gd name="T29" fmla="*/ 31 h 144"/>
                  <a:gd name="T30" fmla="*/ 15 w 24"/>
                  <a:gd name="T31" fmla="*/ 38 h 144"/>
                  <a:gd name="T32" fmla="*/ 7 w 24"/>
                  <a:gd name="T33" fmla="*/ 36 h 144"/>
                  <a:gd name="T34" fmla="*/ 7 w 24"/>
                  <a:gd name="T35" fmla="*/ 45 h 144"/>
                  <a:gd name="T36" fmla="*/ 15 w 24"/>
                  <a:gd name="T37" fmla="*/ 42 h 144"/>
                  <a:gd name="T38" fmla="*/ 17 w 24"/>
                  <a:gd name="T39" fmla="*/ 50 h 144"/>
                  <a:gd name="T40" fmla="*/ 10 w 24"/>
                  <a:gd name="T41" fmla="*/ 52 h 144"/>
                  <a:gd name="T42" fmla="*/ 7 w 24"/>
                  <a:gd name="T43" fmla="*/ 45 h 144"/>
                  <a:gd name="T44" fmla="*/ 10 w 24"/>
                  <a:gd name="T45" fmla="*/ 57 h 144"/>
                  <a:gd name="T46" fmla="*/ 17 w 24"/>
                  <a:gd name="T47" fmla="*/ 59 h 144"/>
                  <a:gd name="T48" fmla="*/ 15 w 24"/>
                  <a:gd name="T49" fmla="*/ 66 h 144"/>
                  <a:gd name="T50" fmla="*/ 7 w 24"/>
                  <a:gd name="T51" fmla="*/ 64 h 144"/>
                  <a:gd name="T52" fmla="*/ 7 w 24"/>
                  <a:gd name="T53" fmla="*/ 73 h 144"/>
                  <a:gd name="T54" fmla="*/ 15 w 24"/>
                  <a:gd name="T55" fmla="*/ 71 h 144"/>
                  <a:gd name="T56" fmla="*/ 17 w 24"/>
                  <a:gd name="T57" fmla="*/ 78 h 144"/>
                  <a:gd name="T58" fmla="*/ 10 w 24"/>
                  <a:gd name="T59" fmla="*/ 80 h 144"/>
                  <a:gd name="T60" fmla="*/ 7 w 24"/>
                  <a:gd name="T61" fmla="*/ 73 h 144"/>
                  <a:gd name="T62" fmla="*/ 10 w 24"/>
                  <a:gd name="T63" fmla="*/ 85 h 144"/>
                  <a:gd name="T64" fmla="*/ 17 w 24"/>
                  <a:gd name="T65" fmla="*/ 87 h 144"/>
                  <a:gd name="T66" fmla="*/ 15 w 24"/>
                  <a:gd name="T67" fmla="*/ 94 h 144"/>
                  <a:gd name="T68" fmla="*/ 7 w 24"/>
                  <a:gd name="T69" fmla="*/ 92 h 144"/>
                  <a:gd name="T70" fmla="*/ 7 w 24"/>
                  <a:gd name="T71" fmla="*/ 101 h 144"/>
                  <a:gd name="T72" fmla="*/ 15 w 24"/>
                  <a:gd name="T73" fmla="*/ 99 h 144"/>
                  <a:gd name="T74" fmla="*/ 17 w 24"/>
                  <a:gd name="T75" fmla="*/ 106 h 144"/>
                  <a:gd name="T76" fmla="*/ 10 w 24"/>
                  <a:gd name="T77" fmla="*/ 109 h 144"/>
                  <a:gd name="T78" fmla="*/ 7 w 24"/>
                  <a:gd name="T79" fmla="*/ 101 h 144"/>
                  <a:gd name="T80" fmla="*/ 10 w 24"/>
                  <a:gd name="T81" fmla="*/ 113 h 144"/>
                  <a:gd name="T82" fmla="*/ 17 w 24"/>
                  <a:gd name="T83" fmla="*/ 115 h 144"/>
                  <a:gd name="T84" fmla="*/ 15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10" y="129"/>
                    </a:cubicBezTo>
                    <a:cubicBezTo>
                      <a:pt x="15" y="129"/>
                      <a:pt x="15" y="129"/>
                      <a:pt x="15"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15"/>
                      <a:pt x="24" y="15"/>
                      <a:pt x="24" y="15"/>
                    </a:cubicBezTo>
                    <a:cubicBezTo>
                      <a:pt x="24" y="13"/>
                      <a:pt x="23" y="12"/>
                      <a:pt x="22" y="11"/>
                    </a:cubicBezTo>
                    <a:cubicBezTo>
                      <a:pt x="2" y="1"/>
                      <a:pt x="2" y="1"/>
                      <a:pt x="2" y="1"/>
                    </a:cubicBezTo>
                    <a:cubicBezTo>
                      <a:pt x="1" y="0"/>
                      <a:pt x="0" y="1"/>
                      <a:pt x="0" y="2"/>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10" y="14"/>
                    </a:cubicBezTo>
                    <a:cubicBezTo>
                      <a:pt x="15" y="14"/>
                      <a:pt x="15" y="14"/>
                      <a:pt x="15" y="14"/>
                    </a:cubicBezTo>
                    <a:cubicBezTo>
                      <a:pt x="16" y="14"/>
                      <a:pt x="17" y="15"/>
                      <a:pt x="17" y="16"/>
                    </a:cubicBezTo>
                    <a:cubicBezTo>
                      <a:pt x="17" y="22"/>
                      <a:pt x="17" y="22"/>
                      <a:pt x="17" y="22"/>
                    </a:cubicBezTo>
                    <a:cubicBezTo>
                      <a:pt x="17" y="23"/>
                      <a:pt x="16" y="24"/>
                      <a:pt x="15" y="24"/>
                    </a:cubicBezTo>
                    <a:cubicBezTo>
                      <a:pt x="10" y="24"/>
                      <a:pt x="10" y="24"/>
                      <a:pt x="10" y="24"/>
                    </a:cubicBezTo>
                    <a:cubicBezTo>
                      <a:pt x="8" y="24"/>
                      <a:pt x="7" y="23"/>
                      <a:pt x="7" y="22"/>
                    </a:cubicBezTo>
                    <a:lnTo>
                      <a:pt x="7" y="16"/>
                    </a:lnTo>
                    <a:close/>
                    <a:moveTo>
                      <a:pt x="7" y="31"/>
                    </a:moveTo>
                    <a:cubicBezTo>
                      <a:pt x="7" y="29"/>
                      <a:pt x="8" y="28"/>
                      <a:pt x="10" y="28"/>
                    </a:cubicBezTo>
                    <a:cubicBezTo>
                      <a:pt x="15" y="28"/>
                      <a:pt x="15" y="28"/>
                      <a:pt x="15" y="28"/>
                    </a:cubicBezTo>
                    <a:cubicBezTo>
                      <a:pt x="16" y="28"/>
                      <a:pt x="17" y="29"/>
                      <a:pt x="17" y="31"/>
                    </a:cubicBezTo>
                    <a:cubicBezTo>
                      <a:pt x="17" y="36"/>
                      <a:pt x="17" y="36"/>
                      <a:pt x="17" y="36"/>
                    </a:cubicBezTo>
                    <a:cubicBezTo>
                      <a:pt x="17" y="37"/>
                      <a:pt x="16" y="38"/>
                      <a:pt x="15" y="38"/>
                    </a:cubicBezTo>
                    <a:cubicBezTo>
                      <a:pt x="10" y="38"/>
                      <a:pt x="10" y="38"/>
                      <a:pt x="10" y="38"/>
                    </a:cubicBezTo>
                    <a:cubicBezTo>
                      <a:pt x="8" y="38"/>
                      <a:pt x="7" y="37"/>
                      <a:pt x="7" y="36"/>
                    </a:cubicBezTo>
                    <a:lnTo>
                      <a:pt x="7" y="31"/>
                    </a:lnTo>
                    <a:close/>
                    <a:moveTo>
                      <a:pt x="7" y="45"/>
                    </a:moveTo>
                    <a:cubicBezTo>
                      <a:pt x="7" y="43"/>
                      <a:pt x="8" y="42"/>
                      <a:pt x="10" y="42"/>
                    </a:cubicBezTo>
                    <a:cubicBezTo>
                      <a:pt x="15" y="42"/>
                      <a:pt x="15" y="42"/>
                      <a:pt x="15" y="42"/>
                    </a:cubicBezTo>
                    <a:cubicBezTo>
                      <a:pt x="16" y="42"/>
                      <a:pt x="17" y="43"/>
                      <a:pt x="17" y="45"/>
                    </a:cubicBezTo>
                    <a:cubicBezTo>
                      <a:pt x="17" y="50"/>
                      <a:pt x="17" y="50"/>
                      <a:pt x="17" y="50"/>
                    </a:cubicBezTo>
                    <a:cubicBezTo>
                      <a:pt x="17" y="51"/>
                      <a:pt x="16" y="52"/>
                      <a:pt x="15" y="52"/>
                    </a:cubicBezTo>
                    <a:cubicBezTo>
                      <a:pt x="10" y="52"/>
                      <a:pt x="10" y="52"/>
                      <a:pt x="10" y="52"/>
                    </a:cubicBezTo>
                    <a:cubicBezTo>
                      <a:pt x="8" y="52"/>
                      <a:pt x="7" y="51"/>
                      <a:pt x="7" y="50"/>
                    </a:cubicBezTo>
                    <a:lnTo>
                      <a:pt x="7" y="45"/>
                    </a:lnTo>
                    <a:close/>
                    <a:moveTo>
                      <a:pt x="7" y="59"/>
                    </a:moveTo>
                    <a:cubicBezTo>
                      <a:pt x="7" y="58"/>
                      <a:pt x="8" y="57"/>
                      <a:pt x="10" y="57"/>
                    </a:cubicBezTo>
                    <a:cubicBezTo>
                      <a:pt x="15" y="57"/>
                      <a:pt x="15" y="57"/>
                      <a:pt x="15" y="57"/>
                    </a:cubicBezTo>
                    <a:cubicBezTo>
                      <a:pt x="16" y="57"/>
                      <a:pt x="17" y="58"/>
                      <a:pt x="17" y="59"/>
                    </a:cubicBezTo>
                    <a:cubicBezTo>
                      <a:pt x="17" y="64"/>
                      <a:pt x="17" y="64"/>
                      <a:pt x="17" y="64"/>
                    </a:cubicBezTo>
                    <a:cubicBezTo>
                      <a:pt x="17" y="65"/>
                      <a:pt x="16" y="66"/>
                      <a:pt x="15" y="66"/>
                    </a:cubicBezTo>
                    <a:cubicBezTo>
                      <a:pt x="10" y="66"/>
                      <a:pt x="10" y="66"/>
                      <a:pt x="10" y="66"/>
                    </a:cubicBezTo>
                    <a:cubicBezTo>
                      <a:pt x="8" y="66"/>
                      <a:pt x="7" y="65"/>
                      <a:pt x="7" y="64"/>
                    </a:cubicBezTo>
                    <a:lnTo>
                      <a:pt x="7" y="59"/>
                    </a:lnTo>
                    <a:close/>
                    <a:moveTo>
                      <a:pt x="7" y="73"/>
                    </a:moveTo>
                    <a:cubicBezTo>
                      <a:pt x="7" y="72"/>
                      <a:pt x="8" y="71"/>
                      <a:pt x="10" y="71"/>
                    </a:cubicBezTo>
                    <a:cubicBezTo>
                      <a:pt x="15" y="71"/>
                      <a:pt x="15" y="71"/>
                      <a:pt x="15" y="71"/>
                    </a:cubicBezTo>
                    <a:cubicBezTo>
                      <a:pt x="16" y="71"/>
                      <a:pt x="17" y="72"/>
                      <a:pt x="17" y="73"/>
                    </a:cubicBezTo>
                    <a:cubicBezTo>
                      <a:pt x="17" y="78"/>
                      <a:pt x="17" y="78"/>
                      <a:pt x="17" y="78"/>
                    </a:cubicBezTo>
                    <a:cubicBezTo>
                      <a:pt x="17" y="79"/>
                      <a:pt x="16" y="80"/>
                      <a:pt x="15" y="80"/>
                    </a:cubicBezTo>
                    <a:cubicBezTo>
                      <a:pt x="10" y="80"/>
                      <a:pt x="10" y="80"/>
                      <a:pt x="10" y="80"/>
                    </a:cubicBezTo>
                    <a:cubicBezTo>
                      <a:pt x="8" y="80"/>
                      <a:pt x="7" y="79"/>
                      <a:pt x="7" y="78"/>
                    </a:cubicBezTo>
                    <a:lnTo>
                      <a:pt x="7" y="73"/>
                    </a:lnTo>
                    <a:close/>
                    <a:moveTo>
                      <a:pt x="7" y="87"/>
                    </a:moveTo>
                    <a:cubicBezTo>
                      <a:pt x="7" y="86"/>
                      <a:pt x="8" y="85"/>
                      <a:pt x="10" y="85"/>
                    </a:cubicBezTo>
                    <a:cubicBezTo>
                      <a:pt x="15" y="85"/>
                      <a:pt x="15" y="85"/>
                      <a:pt x="15" y="85"/>
                    </a:cubicBezTo>
                    <a:cubicBezTo>
                      <a:pt x="16" y="85"/>
                      <a:pt x="17" y="86"/>
                      <a:pt x="17" y="87"/>
                    </a:cubicBezTo>
                    <a:cubicBezTo>
                      <a:pt x="17" y="92"/>
                      <a:pt x="17" y="92"/>
                      <a:pt x="17" y="92"/>
                    </a:cubicBezTo>
                    <a:cubicBezTo>
                      <a:pt x="17" y="93"/>
                      <a:pt x="16" y="94"/>
                      <a:pt x="15" y="94"/>
                    </a:cubicBezTo>
                    <a:cubicBezTo>
                      <a:pt x="10" y="94"/>
                      <a:pt x="10" y="94"/>
                      <a:pt x="10" y="94"/>
                    </a:cubicBezTo>
                    <a:cubicBezTo>
                      <a:pt x="8" y="94"/>
                      <a:pt x="7" y="93"/>
                      <a:pt x="7" y="92"/>
                    </a:cubicBezTo>
                    <a:lnTo>
                      <a:pt x="7" y="87"/>
                    </a:lnTo>
                    <a:close/>
                    <a:moveTo>
                      <a:pt x="7" y="101"/>
                    </a:moveTo>
                    <a:cubicBezTo>
                      <a:pt x="7" y="100"/>
                      <a:pt x="8" y="99"/>
                      <a:pt x="10" y="99"/>
                    </a:cubicBezTo>
                    <a:cubicBezTo>
                      <a:pt x="15" y="99"/>
                      <a:pt x="15" y="99"/>
                      <a:pt x="15" y="99"/>
                    </a:cubicBezTo>
                    <a:cubicBezTo>
                      <a:pt x="16" y="99"/>
                      <a:pt x="17" y="100"/>
                      <a:pt x="17" y="101"/>
                    </a:cubicBezTo>
                    <a:cubicBezTo>
                      <a:pt x="17" y="106"/>
                      <a:pt x="17" y="106"/>
                      <a:pt x="17" y="106"/>
                    </a:cubicBezTo>
                    <a:cubicBezTo>
                      <a:pt x="17" y="108"/>
                      <a:pt x="16" y="109"/>
                      <a:pt x="15" y="109"/>
                    </a:cubicBezTo>
                    <a:cubicBezTo>
                      <a:pt x="10" y="109"/>
                      <a:pt x="10" y="109"/>
                      <a:pt x="10" y="109"/>
                    </a:cubicBezTo>
                    <a:cubicBezTo>
                      <a:pt x="8" y="109"/>
                      <a:pt x="7" y="108"/>
                      <a:pt x="7" y="106"/>
                    </a:cubicBezTo>
                    <a:lnTo>
                      <a:pt x="7" y="101"/>
                    </a:lnTo>
                    <a:close/>
                    <a:moveTo>
                      <a:pt x="7" y="115"/>
                    </a:moveTo>
                    <a:cubicBezTo>
                      <a:pt x="7" y="114"/>
                      <a:pt x="8" y="113"/>
                      <a:pt x="10" y="113"/>
                    </a:cubicBezTo>
                    <a:cubicBezTo>
                      <a:pt x="15" y="113"/>
                      <a:pt x="15" y="113"/>
                      <a:pt x="15" y="113"/>
                    </a:cubicBezTo>
                    <a:cubicBezTo>
                      <a:pt x="16" y="113"/>
                      <a:pt x="17" y="114"/>
                      <a:pt x="17" y="115"/>
                    </a:cubicBezTo>
                    <a:cubicBezTo>
                      <a:pt x="17" y="120"/>
                      <a:pt x="17" y="120"/>
                      <a:pt x="17" y="120"/>
                    </a:cubicBezTo>
                    <a:cubicBezTo>
                      <a:pt x="17" y="122"/>
                      <a:pt x="16" y="123"/>
                      <a:pt x="15" y="123"/>
                    </a:cubicBezTo>
                    <a:cubicBezTo>
                      <a:pt x="10" y="123"/>
                      <a:pt x="10" y="123"/>
                      <a:pt x="10" y="123"/>
                    </a:cubicBezTo>
                    <a:cubicBezTo>
                      <a:pt x="8" y="123"/>
                      <a:pt x="7" y="122"/>
                      <a:pt x="7" y="120"/>
                    </a:cubicBezTo>
                    <a:lnTo>
                      <a:pt x="7" y="11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5" name="Freeform 209"/>
              <p:cNvSpPr>
                <a:spLocks/>
              </p:cNvSpPr>
              <p:nvPr/>
            </p:nvSpPr>
            <p:spPr bwMode="auto">
              <a:xfrm>
                <a:off x="6650257" y="3252920"/>
                <a:ext cx="16510" cy="265536"/>
              </a:xfrm>
              <a:custGeom>
                <a:avLst/>
                <a:gdLst>
                  <a:gd name="T0" fmla="*/ 5 w 5"/>
                  <a:gd name="T1" fmla="*/ 2 h 82"/>
                  <a:gd name="T2" fmla="*/ 3 w 5"/>
                  <a:gd name="T3" fmla="*/ 0 h 82"/>
                  <a:gd name="T4" fmla="*/ 3 w 5"/>
                  <a:gd name="T5" fmla="*/ 0 h 82"/>
                  <a:gd name="T6" fmla="*/ 0 w 5"/>
                  <a:gd name="T7" fmla="*/ 2 h 82"/>
                  <a:gd name="T8" fmla="*/ 0 w 5"/>
                  <a:gd name="T9" fmla="*/ 80 h 82"/>
                  <a:gd name="T10" fmla="*/ 3 w 5"/>
                  <a:gd name="T11" fmla="*/ 82 h 82"/>
                  <a:gd name="T12" fmla="*/ 3 w 5"/>
                  <a:gd name="T13" fmla="*/ 82 h 82"/>
                  <a:gd name="T14" fmla="*/ 5 w 5"/>
                  <a:gd name="T15" fmla="*/ 80 h 82"/>
                  <a:gd name="T16" fmla="*/ 5 w 5"/>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2">
                    <a:moveTo>
                      <a:pt x="5" y="2"/>
                    </a:moveTo>
                    <a:cubicBezTo>
                      <a:pt x="5" y="1"/>
                      <a:pt x="4" y="0"/>
                      <a:pt x="3" y="0"/>
                    </a:cubicBezTo>
                    <a:cubicBezTo>
                      <a:pt x="3" y="0"/>
                      <a:pt x="3" y="0"/>
                      <a:pt x="3" y="0"/>
                    </a:cubicBezTo>
                    <a:cubicBezTo>
                      <a:pt x="1" y="0"/>
                      <a:pt x="0" y="1"/>
                      <a:pt x="0" y="2"/>
                    </a:cubicBezTo>
                    <a:cubicBezTo>
                      <a:pt x="0" y="80"/>
                      <a:pt x="0" y="80"/>
                      <a:pt x="0" y="80"/>
                    </a:cubicBezTo>
                    <a:cubicBezTo>
                      <a:pt x="0" y="81"/>
                      <a:pt x="1" y="82"/>
                      <a:pt x="3" y="82"/>
                    </a:cubicBezTo>
                    <a:cubicBezTo>
                      <a:pt x="3" y="82"/>
                      <a:pt x="3" y="82"/>
                      <a:pt x="3" y="82"/>
                    </a:cubicBezTo>
                    <a:cubicBezTo>
                      <a:pt x="4" y="82"/>
                      <a:pt x="5" y="81"/>
                      <a:pt x="5" y="80"/>
                    </a:cubicBezTo>
                    <a:lnTo>
                      <a:pt x="5" y="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6" name="Freeform 210"/>
              <p:cNvSpPr>
                <a:spLocks noEditPoints="1"/>
              </p:cNvSpPr>
              <p:nvPr/>
            </p:nvSpPr>
            <p:spPr bwMode="auto">
              <a:xfrm>
                <a:off x="6486900" y="3311620"/>
                <a:ext cx="285376" cy="285376"/>
              </a:xfrm>
              <a:custGeom>
                <a:avLst/>
                <a:gdLst>
                  <a:gd name="T0" fmla="*/ 22 w 124"/>
                  <a:gd name="T1" fmla="*/ 113 h 124"/>
                  <a:gd name="T2" fmla="*/ 32 w 124"/>
                  <a:gd name="T3" fmla="*/ 122 h 124"/>
                  <a:gd name="T4" fmla="*/ 46 w 124"/>
                  <a:gd name="T5" fmla="*/ 15 h 124"/>
                  <a:gd name="T6" fmla="*/ 58 w 124"/>
                  <a:gd name="T7" fmla="*/ 122 h 124"/>
                  <a:gd name="T8" fmla="*/ 72 w 124"/>
                  <a:gd name="T9" fmla="*/ 113 h 124"/>
                  <a:gd name="T10" fmla="*/ 79 w 124"/>
                  <a:gd name="T11" fmla="*/ 122 h 124"/>
                  <a:gd name="T12" fmla="*/ 93 w 124"/>
                  <a:gd name="T13" fmla="*/ 113 h 124"/>
                  <a:gd name="T14" fmla="*/ 100 w 124"/>
                  <a:gd name="T15" fmla="*/ 122 h 124"/>
                  <a:gd name="T16" fmla="*/ 114 w 124"/>
                  <a:gd name="T17" fmla="*/ 113 h 124"/>
                  <a:gd name="T18" fmla="*/ 124 w 124"/>
                  <a:gd name="T19" fmla="*/ 122 h 124"/>
                  <a:gd name="T20" fmla="*/ 93 w 124"/>
                  <a:gd name="T21" fmla="*/ 2 h 124"/>
                  <a:gd name="T22" fmla="*/ 31 w 124"/>
                  <a:gd name="T23" fmla="*/ 2 h 124"/>
                  <a:gd name="T24" fmla="*/ 0 w 124"/>
                  <a:gd name="T25" fmla="*/ 7 h 124"/>
                  <a:gd name="T26" fmla="*/ 9 w 124"/>
                  <a:gd name="T27" fmla="*/ 122 h 124"/>
                  <a:gd name="T28" fmla="*/ 111 w 124"/>
                  <a:gd name="T29" fmla="*/ 13 h 124"/>
                  <a:gd name="T30" fmla="*/ 102 w 124"/>
                  <a:gd name="T31" fmla="*/ 29 h 124"/>
                  <a:gd name="T32" fmla="*/ 102 w 124"/>
                  <a:gd name="T33" fmla="*/ 36 h 124"/>
                  <a:gd name="T34" fmla="*/ 111 w 124"/>
                  <a:gd name="T35" fmla="*/ 53 h 124"/>
                  <a:gd name="T36" fmla="*/ 100 w 124"/>
                  <a:gd name="T37" fmla="*/ 62 h 124"/>
                  <a:gd name="T38" fmla="*/ 114 w 124"/>
                  <a:gd name="T39" fmla="*/ 74 h 124"/>
                  <a:gd name="T40" fmla="*/ 100 w 124"/>
                  <a:gd name="T41" fmla="*/ 62 h 124"/>
                  <a:gd name="T42" fmla="*/ 114 w 124"/>
                  <a:gd name="T43" fmla="*/ 86 h 124"/>
                  <a:gd name="T44" fmla="*/ 100 w 124"/>
                  <a:gd name="T45" fmla="*/ 98 h 124"/>
                  <a:gd name="T46" fmla="*/ 60 w 124"/>
                  <a:gd name="T47" fmla="*/ 100 h 124"/>
                  <a:gd name="T48" fmla="*/ 69 w 124"/>
                  <a:gd name="T49" fmla="*/ 84 h 124"/>
                  <a:gd name="T50" fmla="*/ 69 w 124"/>
                  <a:gd name="T51" fmla="*/ 76 h 124"/>
                  <a:gd name="T52" fmla="*/ 60 w 124"/>
                  <a:gd name="T53" fmla="*/ 60 h 124"/>
                  <a:gd name="T54" fmla="*/ 72 w 124"/>
                  <a:gd name="T55" fmla="*/ 50 h 124"/>
                  <a:gd name="T56" fmla="*/ 58 w 124"/>
                  <a:gd name="T57" fmla="*/ 39 h 124"/>
                  <a:gd name="T58" fmla="*/ 72 w 124"/>
                  <a:gd name="T59" fmla="*/ 50 h 124"/>
                  <a:gd name="T60" fmla="*/ 58 w 124"/>
                  <a:gd name="T61" fmla="*/ 27 h 124"/>
                  <a:gd name="T62" fmla="*/ 72 w 124"/>
                  <a:gd name="T63" fmla="*/ 15 h 124"/>
                  <a:gd name="T64" fmla="*/ 81 w 124"/>
                  <a:gd name="T65" fmla="*/ 100 h 124"/>
                  <a:gd name="T66" fmla="*/ 90 w 124"/>
                  <a:gd name="T67" fmla="*/ 84 h 124"/>
                  <a:gd name="T68" fmla="*/ 90 w 124"/>
                  <a:gd name="T69" fmla="*/ 76 h 124"/>
                  <a:gd name="T70" fmla="*/ 81 w 124"/>
                  <a:gd name="T71" fmla="*/ 60 h 124"/>
                  <a:gd name="T72" fmla="*/ 93 w 124"/>
                  <a:gd name="T73" fmla="*/ 50 h 124"/>
                  <a:gd name="T74" fmla="*/ 79 w 124"/>
                  <a:gd name="T75" fmla="*/ 39 h 124"/>
                  <a:gd name="T76" fmla="*/ 93 w 124"/>
                  <a:gd name="T77" fmla="*/ 50 h 124"/>
                  <a:gd name="T78" fmla="*/ 79 w 124"/>
                  <a:gd name="T79" fmla="*/ 27 h 124"/>
                  <a:gd name="T80" fmla="*/ 93 w 124"/>
                  <a:gd name="T81" fmla="*/ 15 h 124"/>
                  <a:gd name="T82" fmla="*/ 20 w 124"/>
                  <a:gd name="T83" fmla="*/ 13 h 124"/>
                  <a:gd name="T84" fmla="*/ 11 w 124"/>
                  <a:gd name="T85" fmla="*/ 29 h 124"/>
                  <a:gd name="T86" fmla="*/ 11 w 124"/>
                  <a:gd name="T87" fmla="*/ 36 h 124"/>
                  <a:gd name="T88" fmla="*/ 20 w 124"/>
                  <a:gd name="T89" fmla="*/ 53 h 124"/>
                  <a:gd name="T90" fmla="*/ 9 w 124"/>
                  <a:gd name="T91" fmla="*/ 62 h 124"/>
                  <a:gd name="T92" fmla="*/ 22 w 124"/>
                  <a:gd name="T93" fmla="*/ 74 h 124"/>
                  <a:gd name="T94" fmla="*/ 9 w 124"/>
                  <a:gd name="T95" fmla="*/ 62 h 124"/>
                  <a:gd name="T96" fmla="*/ 22 w 124"/>
                  <a:gd name="T97" fmla="*/ 86 h 124"/>
                  <a:gd name="T98" fmla="*/ 9 w 124"/>
                  <a:gd name="T99" fmla="*/ 9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4">
                    <a:moveTo>
                      <a:pt x="9" y="113"/>
                    </a:moveTo>
                    <a:cubicBezTo>
                      <a:pt x="9" y="111"/>
                      <a:pt x="10" y="110"/>
                      <a:pt x="11" y="110"/>
                    </a:cubicBezTo>
                    <a:cubicBezTo>
                      <a:pt x="20" y="110"/>
                      <a:pt x="20" y="110"/>
                      <a:pt x="20" y="110"/>
                    </a:cubicBezTo>
                    <a:cubicBezTo>
                      <a:pt x="21" y="110"/>
                      <a:pt x="22" y="111"/>
                      <a:pt x="22" y="113"/>
                    </a:cubicBezTo>
                    <a:cubicBezTo>
                      <a:pt x="22" y="122"/>
                      <a:pt x="22" y="122"/>
                      <a:pt x="22" y="122"/>
                    </a:cubicBezTo>
                    <a:cubicBezTo>
                      <a:pt x="22" y="123"/>
                      <a:pt x="23" y="124"/>
                      <a:pt x="25" y="124"/>
                    </a:cubicBezTo>
                    <a:cubicBezTo>
                      <a:pt x="30" y="124"/>
                      <a:pt x="30" y="124"/>
                      <a:pt x="30" y="124"/>
                    </a:cubicBezTo>
                    <a:cubicBezTo>
                      <a:pt x="31" y="124"/>
                      <a:pt x="32" y="123"/>
                      <a:pt x="32" y="122"/>
                    </a:cubicBezTo>
                    <a:cubicBezTo>
                      <a:pt x="32" y="15"/>
                      <a:pt x="32" y="15"/>
                      <a:pt x="32" y="15"/>
                    </a:cubicBezTo>
                    <a:cubicBezTo>
                      <a:pt x="32" y="14"/>
                      <a:pt x="33" y="13"/>
                      <a:pt x="34" y="13"/>
                    </a:cubicBezTo>
                    <a:cubicBezTo>
                      <a:pt x="43" y="13"/>
                      <a:pt x="43" y="13"/>
                      <a:pt x="43" y="13"/>
                    </a:cubicBezTo>
                    <a:cubicBezTo>
                      <a:pt x="45" y="13"/>
                      <a:pt x="46" y="14"/>
                      <a:pt x="46" y="15"/>
                    </a:cubicBezTo>
                    <a:cubicBezTo>
                      <a:pt x="46" y="122"/>
                      <a:pt x="46" y="122"/>
                      <a:pt x="46" y="122"/>
                    </a:cubicBezTo>
                    <a:cubicBezTo>
                      <a:pt x="46" y="123"/>
                      <a:pt x="47" y="124"/>
                      <a:pt x="48" y="124"/>
                    </a:cubicBezTo>
                    <a:cubicBezTo>
                      <a:pt x="56" y="124"/>
                      <a:pt x="56" y="124"/>
                      <a:pt x="56" y="124"/>
                    </a:cubicBezTo>
                    <a:cubicBezTo>
                      <a:pt x="57" y="124"/>
                      <a:pt x="58" y="123"/>
                      <a:pt x="58" y="122"/>
                    </a:cubicBezTo>
                    <a:cubicBezTo>
                      <a:pt x="58" y="113"/>
                      <a:pt x="58" y="113"/>
                      <a:pt x="58" y="113"/>
                    </a:cubicBezTo>
                    <a:cubicBezTo>
                      <a:pt x="58" y="111"/>
                      <a:pt x="59" y="110"/>
                      <a:pt x="60" y="110"/>
                    </a:cubicBezTo>
                    <a:cubicBezTo>
                      <a:pt x="69" y="110"/>
                      <a:pt x="69" y="110"/>
                      <a:pt x="69" y="110"/>
                    </a:cubicBezTo>
                    <a:cubicBezTo>
                      <a:pt x="71" y="110"/>
                      <a:pt x="72" y="111"/>
                      <a:pt x="72" y="113"/>
                    </a:cubicBezTo>
                    <a:cubicBezTo>
                      <a:pt x="72" y="122"/>
                      <a:pt x="72" y="122"/>
                      <a:pt x="72" y="122"/>
                    </a:cubicBezTo>
                    <a:cubicBezTo>
                      <a:pt x="72" y="123"/>
                      <a:pt x="73" y="124"/>
                      <a:pt x="74" y="124"/>
                    </a:cubicBezTo>
                    <a:cubicBezTo>
                      <a:pt x="77" y="124"/>
                      <a:pt x="77" y="124"/>
                      <a:pt x="77" y="124"/>
                    </a:cubicBezTo>
                    <a:cubicBezTo>
                      <a:pt x="78" y="124"/>
                      <a:pt x="79" y="123"/>
                      <a:pt x="79" y="122"/>
                    </a:cubicBezTo>
                    <a:cubicBezTo>
                      <a:pt x="79" y="113"/>
                      <a:pt x="79" y="113"/>
                      <a:pt x="79" y="113"/>
                    </a:cubicBezTo>
                    <a:cubicBezTo>
                      <a:pt x="79" y="111"/>
                      <a:pt x="80" y="110"/>
                      <a:pt x="81" y="110"/>
                    </a:cubicBezTo>
                    <a:cubicBezTo>
                      <a:pt x="90" y="110"/>
                      <a:pt x="90" y="110"/>
                      <a:pt x="90" y="110"/>
                    </a:cubicBezTo>
                    <a:cubicBezTo>
                      <a:pt x="92" y="110"/>
                      <a:pt x="93" y="111"/>
                      <a:pt x="93" y="113"/>
                    </a:cubicBezTo>
                    <a:cubicBezTo>
                      <a:pt x="93" y="122"/>
                      <a:pt x="93" y="122"/>
                      <a:pt x="93" y="122"/>
                    </a:cubicBezTo>
                    <a:cubicBezTo>
                      <a:pt x="93" y="123"/>
                      <a:pt x="94" y="124"/>
                      <a:pt x="95" y="124"/>
                    </a:cubicBezTo>
                    <a:cubicBezTo>
                      <a:pt x="98" y="124"/>
                      <a:pt x="98" y="124"/>
                      <a:pt x="98" y="124"/>
                    </a:cubicBezTo>
                    <a:cubicBezTo>
                      <a:pt x="99" y="124"/>
                      <a:pt x="100" y="123"/>
                      <a:pt x="100" y="122"/>
                    </a:cubicBezTo>
                    <a:cubicBezTo>
                      <a:pt x="100" y="113"/>
                      <a:pt x="100" y="113"/>
                      <a:pt x="100" y="113"/>
                    </a:cubicBezTo>
                    <a:cubicBezTo>
                      <a:pt x="100" y="111"/>
                      <a:pt x="101" y="110"/>
                      <a:pt x="102" y="110"/>
                    </a:cubicBezTo>
                    <a:cubicBezTo>
                      <a:pt x="111" y="110"/>
                      <a:pt x="111" y="110"/>
                      <a:pt x="111" y="110"/>
                    </a:cubicBezTo>
                    <a:cubicBezTo>
                      <a:pt x="113" y="110"/>
                      <a:pt x="114" y="111"/>
                      <a:pt x="114" y="113"/>
                    </a:cubicBezTo>
                    <a:cubicBezTo>
                      <a:pt x="114" y="122"/>
                      <a:pt x="114" y="122"/>
                      <a:pt x="114" y="122"/>
                    </a:cubicBezTo>
                    <a:cubicBezTo>
                      <a:pt x="114" y="123"/>
                      <a:pt x="115" y="124"/>
                      <a:pt x="116" y="124"/>
                    </a:cubicBezTo>
                    <a:cubicBezTo>
                      <a:pt x="122" y="124"/>
                      <a:pt x="122" y="124"/>
                      <a:pt x="122" y="124"/>
                    </a:cubicBezTo>
                    <a:cubicBezTo>
                      <a:pt x="123" y="124"/>
                      <a:pt x="124" y="123"/>
                      <a:pt x="124" y="122"/>
                    </a:cubicBezTo>
                    <a:cubicBezTo>
                      <a:pt x="124" y="7"/>
                      <a:pt x="124" y="7"/>
                      <a:pt x="124" y="7"/>
                    </a:cubicBezTo>
                    <a:cubicBezTo>
                      <a:pt x="124" y="6"/>
                      <a:pt x="123" y="5"/>
                      <a:pt x="122" y="5"/>
                    </a:cubicBezTo>
                    <a:cubicBezTo>
                      <a:pt x="95" y="5"/>
                      <a:pt x="95" y="5"/>
                      <a:pt x="95" y="5"/>
                    </a:cubicBezTo>
                    <a:cubicBezTo>
                      <a:pt x="94" y="5"/>
                      <a:pt x="93" y="4"/>
                      <a:pt x="93" y="2"/>
                    </a:cubicBezTo>
                    <a:cubicBezTo>
                      <a:pt x="93" y="2"/>
                      <a:pt x="93" y="2"/>
                      <a:pt x="93" y="2"/>
                    </a:cubicBezTo>
                    <a:cubicBezTo>
                      <a:pt x="93" y="1"/>
                      <a:pt x="92" y="0"/>
                      <a:pt x="90" y="0"/>
                    </a:cubicBezTo>
                    <a:cubicBezTo>
                      <a:pt x="33" y="0"/>
                      <a:pt x="33" y="0"/>
                      <a:pt x="33" y="0"/>
                    </a:cubicBezTo>
                    <a:cubicBezTo>
                      <a:pt x="32" y="0"/>
                      <a:pt x="31" y="1"/>
                      <a:pt x="31" y="2"/>
                    </a:cubicBezTo>
                    <a:cubicBezTo>
                      <a:pt x="31" y="2"/>
                      <a:pt x="31" y="2"/>
                      <a:pt x="31" y="2"/>
                    </a:cubicBezTo>
                    <a:cubicBezTo>
                      <a:pt x="31" y="4"/>
                      <a:pt x="30" y="5"/>
                      <a:pt x="29" y="5"/>
                    </a:cubicBezTo>
                    <a:cubicBezTo>
                      <a:pt x="2" y="5"/>
                      <a:pt x="2" y="5"/>
                      <a:pt x="2" y="5"/>
                    </a:cubicBezTo>
                    <a:cubicBezTo>
                      <a:pt x="1" y="5"/>
                      <a:pt x="0" y="6"/>
                      <a:pt x="0" y="7"/>
                    </a:cubicBezTo>
                    <a:cubicBezTo>
                      <a:pt x="0" y="122"/>
                      <a:pt x="0" y="122"/>
                      <a:pt x="0" y="122"/>
                    </a:cubicBezTo>
                    <a:cubicBezTo>
                      <a:pt x="0" y="123"/>
                      <a:pt x="1" y="124"/>
                      <a:pt x="2" y="124"/>
                    </a:cubicBezTo>
                    <a:cubicBezTo>
                      <a:pt x="6" y="124"/>
                      <a:pt x="6" y="124"/>
                      <a:pt x="6" y="124"/>
                    </a:cubicBezTo>
                    <a:cubicBezTo>
                      <a:pt x="8" y="124"/>
                      <a:pt x="9" y="123"/>
                      <a:pt x="9" y="122"/>
                    </a:cubicBezTo>
                    <a:lnTo>
                      <a:pt x="9" y="113"/>
                    </a:lnTo>
                    <a:close/>
                    <a:moveTo>
                      <a:pt x="100" y="15"/>
                    </a:moveTo>
                    <a:cubicBezTo>
                      <a:pt x="100" y="14"/>
                      <a:pt x="101" y="13"/>
                      <a:pt x="102" y="13"/>
                    </a:cubicBezTo>
                    <a:cubicBezTo>
                      <a:pt x="111" y="13"/>
                      <a:pt x="111" y="13"/>
                      <a:pt x="111" y="13"/>
                    </a:cubicBezTo>
                    <a:cubicBezTo>
                      <a:pt x="113" y="13"/>
                      <a:pt x="114" y="14"/>
                      <a:pt x="114" y="15"/>
                    </a:cubicBezTo>
                    <a:cubicBezTo>
                      <a:pt x="114" y="27"/>
                      <a:pt x="114" y="27"/>
                      <a:pt x="114" y="27"/>
                    </a:cubicBezTo>
                    <a:cubicBezTo>
                      <a:pt x="114" y="28"/>
                      <a:pt x="113" y="29"/>
                      <a:pt x="111" y="29"/>
                    </a:cubicBezTo>
                    <a:cubicBezTo>
                      <a:pt x="102" y="29"/>
                      <a:pt x="102" y="29"/>
                      <a:pt x="102" y="29"/>
                    </a:cubicBezTo>
                    <a:cubicBezTo>
                      <a:pt x="101" y="29"/>
                      <a:pt x="100" y="28"/>
                      <a:pt x="100" y="27"/>
                    </a:cubicBezTo>
                    <a:lnTo>
                      <a:pt x="100" y="15"/>
                    </a:lnTo>
                    <a:close/>
                    <a:moveTo>
                      <a:pt x="100" y="39"/>
                    </a:moveTo>
                    <a:cubicBezTo>
                      <a:pt x="100" y="37"/>
                      <a:pt x="101" y="36"/>
                      <a:pt x="102" y="36"/>
                    </a:cubicBezTo>
                    <a:cubicBezTo>
                      <a:pt x="111" y="36"/>
                      <a:pt x="111" y="36"/>
                      <a:pt x="111" y="36"/>
                    </a:cubicBezTo>
                    <a:cubicBezTo>
                      <a:pt x="113" y="36"/>
                      <a:pt x="114" y="37"/>
                      <a:pt x="114" y="39"/>
                    </a:cubicBezTo>
                    <a:cubicBezTo>
                      <a:pt x="114" y="50"/>
                      <a:pt x="114" y="50"/>
                      <a:pt x="114" y="50"/>
                    </a:cubicBezTo>
                    <a:cubicBezTo>
                      <a:pt x="114" y="52"/>
                      <a:pt x="113" y="53"/>
                      <a:pt x="111" y="53"/>
                    </a:cubicBezTo>
                    <a:cubicBezTo>
                      <a:pt x="102" y="53"/>
                      <a:pt x="102" y="53"/>
                      <a:pt x="102" y="53"/>
                    </a:cubicBezTo>
                    <a:cubicBezTo>
                      <a:pt x="101" y="53"/>
                      <a:pt x="100" y="52"/>
                      <a:pt x="100" y="50"/>
                    </a:cubicBezTo>
                    <a:lnTo>
                      <a:pt x="100" y="39"/>
                    </a:lnTo>
                    <a:close/>
                    <a:moveTo>
                      <a:pt x="100" y="62"/>
                    </a:moveTo>
                    <a:cubicBezTo>
                      <a:pt x="100" y="61"/>
                      <a:pt x="101" y="60"/>
                      <a:pt x="102" y="60"/>
                    </a:cubicBezTo>
                    <a:cubicBezTo>
                      <a:pt x="111" y="60"/>
                      <a:pt x="111" y="60"/>
                      <a:pt x="111" y="60"/>
                    </a:cubicBezTo>
                    <a:cubicBezTo>
                      <a:pt x="113" y="60"/>
                      <a:pt x="114" y="61"/>
                      <a:pt x="114" y="62"/>
                    </a:cubicBezTo>
                    <a:cubicBezTo>
                      <a:pt x="114" y="74"/>
                      <a:pt x="114" y="74"/>
                      <a:pt x="114" y="74"/>
                    </a:cubicBezTo>
                    <a:cubicBezTo>
                      <a:pt x="114" y="75"/>
                      <a:pt x="113" y="76"/>
                      <a:pt x="111" y="76"/>
                    </a:cubicBezTo>
                    <a:cubicBezTo>
                      <a:pt x="102" y="76"/>
                      <a:pt x="102" y="76"/>
                      <a:pt x="102" y="76"/>
                    </a:cubicBezTo>
                    <a:cubicBezTo>
                      <a:pt x="101" y="76"/>
                      <a:pt x="100" y="75"/>
                      <a:pt x="100" y="74"/>
                    </a:cubicBezTo>
                    <a:lnTo>
                      <a:pt x="100" y="62"/>
                    </a:lnTo>
                    <a:close/>
                    <a:moveTo>
                      <a:pt x="100" y="86"/>
                    </a:moveTo>
                    <a:cubicBezTo>
                      <a:pt x="100" y="85"/>
                      <a:pt x="101" y="84"/>
                      <a:pt x="102" y="84"/>
                    </a:cubicBezTo>
                    <a:cubicBezTo>
                      <a:pt x="111" y="84"/>
                      <a:pt x="111" y="84"/>
                      <a:pt x="111" y="84"/>
                    </a:cubicBezTo>
                    <a:cubicBezTo>
                      <a:pt x="113" y="84"/>
                      <a:pt x="114" y="85"/>
                      <a:pt x="114" y="86"/>
                    </a:cubicBezTo>
                    <a:cubicBezTo>
                      <a:pt x="114" y="98"/>
                      <a:pt x="114" y="98"/>
                      <a:pt x="114" y="98"/>
                    </a:cubicBezTo>
                    <a:cubicBezTo>
                      <a:pt x="114" y="99"/>
                      <a:pt x="113" y="100"/>
                      <a:pt x="111" y="100"/>
                    </a:cubicBezTo>
                    <a:cubicBezTo>
                      <a:pt x="102" y="100"/>
                      <a:pt x="102" y="100"/>
                      <a:pt x="102" y="100"/>
                    </a:cubicBezTo>
                    <a:cubicBezTo>
                      <a:pt x="101" y="100"/>
                      <a:pt x="100" y="99"/>
                      <a:pt x="100" y="98"/>
                    </a:cubicBezTo>
                    <a:lnTo>
                      <a:pt x="100" y="86"/>
                    </a:lnTo>
                    <a:close/>
                    <a:moveTo>
                      <a:pt x="72" y="98"/>
                    </a:moveTo>
                    <a:cubicBezTo>
                      <a:pt x="72" y="99"/>
                      <a:pt x="71" y="100"/>
                      <a:pt x="69" y="100"/>
                    </a:cubicBezTo>
                    <a:cubicBezTo>
                      <a:pt x="60" y="100"/>
                      <a:pt x="60" y="100"/>
                      <a:pt x="60" y="100"/>
                    </a:cubicBezTo>
                    <a:cubicBezTo>
                      <a:pt x="59" y="100"/>
                      <a:pt x="58" y="99"/>
                      <a:pt x="58" y="98"/>
                    </a:cubicBezTo>
                    <a:cubicBezTo>
                      <a:pt x="58" y="86"/>
                      <a:pt x="58" y="86"/>
                      <a:pt x="58" y="86"/>
                    </a:cubicBezTo>
                    <a:cubicBezTo>
                      <a:pt x="58" y="85"/>
                      <a:pt x="59" y="84"/>
                      <a:pt x="60" y="84"/>
                    </a:cubicBezTo>
                    <a:cubicBezTo>
                      <a:pt x="69" y="84"/>
                      <a:pt x="69" y="84"/>
                      <a:pt x="69" y="84"/>
                    </a:cubicBezTo>
                    <a:cubicBezTo>
                      <a:pt x="71" y="84"/>
                      <a:pt x="72" y="85"/>
                      <a:pt x="72" y="86"/>
                    </a:cubicBezTo>
                    <a:lnTo>
                      <a:pt x="72" y="98"/>
                    </a:lnTo>
                    <a:close/>
                    <a:moveTo>
                      <a:pt x="72" y="74"/>
                    </a:moveTo>
                    <a:cubicBezTo>
                      <a:pt x="72" y="75"/>
                      <a:pt x="71" y="76"/>
                      <a:pt x="69" y="76"/>
                    </a:cubicBezTo>
                    <a:cubicBezTo>
                      <a:pt x="60" y="76"/>
                      <a:pt x="60" y="76"/>
                      <a:pt x="60" y="76"/>
                    </a:cubicBezTo>
                    <a:cubicBezTo>
                      <a:pt x="59" y="76"/>
                      <a:pt x="58" y="75"/>
                      <a:pt x="58" y="74"/>
                    </a:cubicBezTo>
                    <a:cubicBezTo>
                      <a:pt x="58" y="62"/>
                      <a:pt x="58" y="62"/>
                      <a:pt x="58" y="62"/>
                    </a:cubicBezTo>
                    <a:cubicBezTo>
                      <a:pt x="58" y="61"/>
                      <a:pt x="59" y="60"/>
                      <a:pt x="60" y="60"/>
                    </a:cubicBezTo>
                    <a:cubicBezTo>
                      <a:pt x="69" y="60"/>
                      <a:pt x="69" y="60"/>
                      <a:pt x="69" y="60"/>
                    </a:cubicBezTo>
                    <a:cubicBezTo>
                      <a:pt x="71" y="60"/>
                      <a:pt x="72" y="61"/>
                      <a:pt x="72" y="62"/>
                    </a:cubicBezTo>
                    <a:lnTo>
                      <a:pt x="72" y="74"/>
                    </a:lnTo>
                    <a:close/>
                    <a:moveTo>
                      <a:pt x="72" y="50"/>
                    </a:moveTo>
                    <a:cubicBezTo>
                      <a:pt x="72" y="52"/>
                      <a:pt x="71" y="53"/>
                      <a:pt x="69" y="53"/>
                    </a:cubicBezTo>
                    <a:cubicBezTo>
                      <a:pt x="60" y="53"/>
                      <a:pt x="60" y="53"/>
                      <a:pt x="60" y="53"/>
                    </a:cubicBezTo>
                    <a:cubicBezTo>
                      <a:pt x="59" y="53"/>
                      <a:pt x="58" y="52"/>
                      <a:pt x="58" y="50"/>
                    </a:cubicBezTo>
                    <a:cubicBezTo>
                      <a:pt x="58" y="39"/>
                      <a:pt x="58" y="39"/>
                      <a:pt x="58" y="39"/>
                    </a:cubicBezTo>
                    <a:cubicBezTo>
                      <a:pt x="58" y="37"/>
                      <a:pt x="59" y="36"/>
                      <a:pt x="60" y="36"/>
                    </a:cubicBezTo>
                    <a:cubicBezTo>
                      <a:pt x="69" y="36"/>
                      <a:pt x="69" y="36"/>
                      <a:pt x="69" y="36"/>
                    </a:cubicBezTo>
                    <a:cubicBezTo>
                      <a:pt x="71" y="36"/>
                      <a:pt x="72" y="37"/>
                      <a:pt x="72" y="39"/>
                    </a:cubicBezTo>
                    <a:lnTo>
                      <a:pt x="72" y="50"/>
                    </a:lnTo>
                    <a:close/>
                    <a:moveTo>
                      <a:pt x="72" y="27"/>
                    </a:moveTo>
                    <a:cubicBezTo>
                      <a:pt x="72" y="28"/>
                      <a:pt x="71" y="29"/>
                      <a:pt x="69" y="29"/>
                    </a:cubicBezTo>
                    <a:cubicBezTo>
                      <a:pt x="60" y="29"/>
                      <a:pt x="60" y="29"/>
                      <a:pt x="60" y="29"/>
                    </a:cubicBezTo>
                    <a:cubicBezTo>
                      <a:pt x="59" y="29"/>
                      <a:pt x="58" y="28"/>
                      <a:pt x="58" y="27"/>
                    </a:cubicBezTo>
                    <a:cubicBezTo>
                      <a:pt x="58" y="15"/>
                      <a:pt x="58" y="15"/>
                      <a:pt x="58" y="15"/>
                    </a:cubicBezTo>
                    <a:cubicBezTo>
                      <a:pt x="58" y="14"/>
                      <a:pt x="59" y="13"/>
                      <a:pt x="60" y="13"/>
                    </a:cubicBezTo>
                    <a:cubicBezTo>
                      <a:pt x="69" y="13"/>
                      <a:pt x="69" y="13"/>
                      <a:pt x="69" y="13"/>
                    </a:cubicBezTo>
                    <a:cubicBezTo>
                      <a:pt x="71" y="13"/>
                      <a:pt x="72" y="14"/>
                      <a:pt x="72" y="15"/>
                    </a:cubicBezTo>
                    <a:lnTo>
                      <a:pt x="72" y="27"/>
                    </a:lnTo>
                    <a:close/>
                    <a:moveTo>
                      <a:pt x="93" y="98"/>
                    </a:moveTo>
                    <a:cubicBezTo>
                      <a:pt x="93" y="99"/>
                      <a:pt x="92" y="100"/>
                      <a:pt x="90" y="100"/>
                    </a:cubicBezTo>
                    <a:cubicBezTo>
                      <a:pt x="81" y="100"/>
                      <a:pt x="81" y="100"/>
                      <a:pt x="81" y="100"/>
                    </a:cubicBezTo>
                    <a:cubicBezTo>
                      <a:pt x="80" y="100"/>
                      <a:pt x="79" y="99"/>
                      <a:pt x="79" y="98"/>
                    </a:cubicBezTo>
                    <a:cubicBezTo>
                      <a:pt x="79" y="86"/>
                      <a:pt x="79" y="86"/>
                      <a:pt x="79" y="86"/>
                    </a:cubicBezTo>
                    <a:cubicBezTo>
                      <a:pt x="79" y="85"/>
                      <a:pt x="80" y="84"/>
                      <a:pt x="81" y="84"/>
                    </a:cubicBezTo>
                    <a:cubicBezTo>
                      <a:pt x="90" y="84"/>
                      <a:pt x="90" y="84"/>
                      <a:pt x="90" y="84"/>
                    </a:cubicBezTo>
                    <a:cubicBezTo>
                      <a:pt x="92" y="84"/>
                      <a:pt x="93" y="85"/>
                      <a:pt x="93" y="86"/>
                    </a:cubicBezTo>
                    <a:lnTo>
                      <a:pt x="93" y="98"/>
                    </a:lnTo>
                    <a:close/>
                    <a:moveTo>
                      <a:pt x="93" y="74"/>
                    </a:moveTo>
                    <a:cubicBezTo>
                      <a:pt x="93" y="75"/>
                      <a:pt x="92" y="76"/>
                      <a:pt x="90" y="76"/>
                    </a:cubicBezTo>
                    <a:cubicBezTo>
                      <a:pt x="81" y="76"/>
                      <a:pt x="81" y="76"/>
                      <a:pt x="81" y="76"/>
                    </a:cubicBezTo>
                    <a:cubicBezTo>
                      <a:pt x="80" y="76"/>
                      <a:pt x="79" y="75"/>
                      <a:pt x="79" y="74"/>
                    </a:cubicBezTo>
                    <a:cubicBezTo>
                      <a:pt x="79" y="62"/>
                      <a:pt x="79" y="62"/>
                      <a:pt x="79" y="62"/>
                    </a:cubicBezTo>
                    <a:cubicBezTo>
                      <a:pt x="79" y="61"/>
                      <a:pt x="80" y="60"/>
                      <a:pt x="81" y="60"/>
                    </a:cubicBezTo>
                    <a:cubicBezTo>
                      <a:pt x="90" y="60"/>
                      <a:pt x="90" y="60"/>
                      <a:pt x="90" y="60"/>
                    </a:cubicBezTo>
                    <a:cubicBezTo>
                      <a:pt x="92" y="60"/>
                      <a:pt x="93" y="61"/>
                      <a:pt x="93" y="62"/>
                    </a:cubicBezTo>
                    <a:lnTo>
                      <a:pt x="93" y="74"/>
                    </a:lnTo>
                    <a:close/>
                    <a:moveTo>
                      <a:pt x="93" y="50"/>
                    </a:moveTo>
                    <a:cubicBezTo>
                      <a:pt x="93" y="52"/>
                      <a:pt x="92" y="53"/>
                      <a:pt x="90" y="53"/>
                    </a:cubicBezTo>
                    <a:cubicBezTo>
                      <a:pt x="81" y="53"/>
                      <a:pt x="81" y="53"/>
                      <a:pt x="81" y="53"/>
                    </a:cubicBezTo>
                    <a:cubicBezTo>
                      <a:pt x="80" y="53"/>
                      <a:pt x="79" y="52"/>
                      <a:pt x="79" y="50"/>
                    </a:cubicBezTo>
                    <a:cubicBezTo>
                      <a:pt x="79" y="39"/>
                      <a:pt x="79" y="39"/>
                      <a:pt x="79" y="39"/>
                    </a:cubicBezTo>
                    <a:cubicBezTo>
                      <a:pt x="79" y="37"/>
                      <a:pt x="80" y="36"/>
                      <a:pt x="81" y="36"/>
                    </a:cubicBezTo>
                    <a:cubicBezTo>
                      <a:pt x="90" y="36"/>
                      <a:pt x="90" y="36"/>
                      <a:pt x="90" y="36"/>
                    </a:cubicBezTo>
                    <a:cubicBezTo>
                      <a:pt x="92" y="36"/>
                      <a:pt x="93" y="37"/>
                      <a:pt x="93" y="39"/>
                    </a:cubicBezTo>
                    <a:lnTo>
                      <a:pt x="93" y="50"/>
                    </a:lnTo>
                    <a:close/>
                    <a:moveTo>
                      <a:pt x="93" y="27"/>
                    </a:moveTo>
                    <a:cubicBezTo>
                      <a:pt x="93" y="28"/>
                      <a:pt x="92" y="29"/>
                      <a:pt x="90" y="29"/>
                    </a:cubicBezTo>
                    <a:cubicBezTo>
                      <a:pt x="81" y="29"/>
                      <a:pt x="81" y="29"/>
                      <a:pt x="81" y="29"/>
                    </a:cubicBezTo>
                    <a:cubicBezTo>
                      <a:pt x="80" y="29"/>
                      <a:pt x="79" y="28"/>
                      <a:pt x="79" y="27"/>
                    </a:cubicBezTo>
                    <a:cubicBezTo>
                      <a:pt x="79" y="15"/>
                      <a:pt x="79" y="15"/>
                      <a:pt x="79" y="15"/>
                    </a:cubicBezTo>
                    <a:cubicBezTo>
                      <a:pt x="79" y="14"/>
                      <a:pt x="80" y="13"/>
                      <a:pt x="81" y="13"/>
                    </a:cubicBezTo>
                    <a:cubicBezTo>
                      <a:pt x="90" y="13"/>
                      <a:pt x="90" y="13"/>
                      <a:pt x="90" y="13"/>
                    </a:cubicBezTo>
                    <a:cubicBezTo>
                      <a:pt x="92" y="13"/>
                      <a:pt x="93" y="14"/>
                      <a:pt x="93" y="15"/>
                    </a:cubicBezTo>
                    <a:lnTo>
                      <a:pt x="93" y="27"/>
                    </a:lnTo>
                    <a:close/>
                    <a:moveTo>
                      <a:pt x="9" y="15"/>
                    </a:moveTo>
                    <a:cubicBezTo>
                      <a:pt x="9" y="14"/>
                      <a:pt x="10" y="13"/>
                      <a:pt x="11" y="13"/>
                    </a:cubicBezTo>
                    <a:cubicBezTo>
                      <a:pt x="20" y="13"/>
                      <a:pt x="20" y="13"/>
                      <a:pt x="20" y="13"/>
                    </a:cubicBezTo>
                    <a:cubicBezTo>
                      <a:pt x="21" y="13"/>
                      <a:pt x="22" y="14"/>
                      <a:pt x="22" y="15"/>
                    </a:cubicBezTo>
                    <a:cubicBezTo>
                      <a:pt x="22" y="27"/>
                      <a:pt x="22" y="27"/>
                      <a:pt x="22" y="27"/>
                    </a:cubicBezTo>
                    <a:cubicBezTo>
                      <a:pt x="22" y="28"/>
                      <a:pt x="21" y="29"/>
                      <a:pt x="20" y="29"/>
                    </a:cubicBezTo>
                    <a:cubicBezTo>
                      <a:pt x="11" y="29"/>
                      <a:pt x="11" y="29"/>
                      <a:pt x="11" y="29"/>
                    </a:cubicBezTo>
                    <a:cubicBezTo>
                      <a:pt x="10" y="29"/>
                      <a:pt x="9" y="28"/>
                      <a:pt x="9" y="27"/>
                    </a:cubicBezTo>
                    <a:lnTo>
                      <a:pt x="9" y="15"/>
                    </a:lnTo>
                    <a:close/>
                    <a:moveTo>
                      <a:pt x="9" y="39"/>
                    </a:moveTo>
                    <a:cubicBezTo>
                      <a:pt x="9" y="37"/>
                      <a:pt x="10" y="36"/>
                      <a:pt x="11" y="36"/>
                    </a:cubicBezTo>
                    <a:cubicBezTo>
                      <a:pt x="20" y="36"/>
                      <a:pt x="20" y="36"/>
                      <a:pt x="20" y="36"/>
                    </a:cubicBezTo>
                    <a:cubicBezTo>
                      <a:pt x="21" y="36"/>
                      <a:pt x="22" y="37"/>
                      <a:pt x="22" y="39"/>
                    </a:cubicBezTo>
                    <a:cubicBezTo>
                      <a:pt x="22" y="50"/>
                      <a:pt x="22" y="50"/>
                      <a:pt x="22" y="50"/>
                    </a:cubicBezTo>
                    <a:cubicBezTo>
                      <a:pt x="22" y="52"/>
                      <a:pt x="21" y="53"/>
                      <a:pt x="20" y="53"/>
                    </a:cubicBezTo>
                    <a:cubicBezTo>
                      <a:pt x="11" y="53"/>
                      <a:pt x="11" y="53"/>
                      <a:pt x="11" y="53"/>
                    </a:cubicBezTo>
                    <a:cubicBezTo>
                      <a:pt x="10" y="53"/>
                      <a:pt x="9" y="52"/>
                      <a:pt x="9" y="50"/>
                    </a:cubicBezTo>
                    <a:lnTo>
                      <a:pt x="9" y="39"/>
                    </a:lnTo>
                    <a:close/>
                    <a:moveTo>
                      <a:pt x="9" y="62"/>
                    </a:moveTo>
                    <a:cubicBezTo>
                      <a:pt x="9" y="61"/>
                      <a:pt x="10" y="60"/>
                      <a:pt x="11" y="60"/>
                    </a:cubicBezTo>
                    <a:cubicBezTo>
                      <a:pt x="20" y="60"/>
                      <a:pt x="20" y="60"/>
                      <a:pt x="20" y="60"/>
                    </a:cubicBezTo>
                    <a:cubicBezTo>
                      <a:pt x="21" y="60"/>
                      <a:pt x="22" y="61"/>
                      <a:pt x="22" y="62"/>
                    </a:cubicBezTo>
                    <a:cubicBezTo>
                      <a:pt x="22" y="74"/>
                      <a:pt x="22" y="74"/>
                      <a:pt x="22" y="74"/>
                    </a:cubicBezTo>
                    <a:cubicBezTo>
                      <a:pt x="22" y="75"/>
                      <a:pt x="21" y="76"/>
                      <a:pt x="20" y="76"/>
                    </a:cubicBezTo>
                    <a:cubicBezTo>
                      <a:pt x="11" y="76"/>
                      <a:pt x="11" y="76"/>
                      <a:pt x="11" y="76"/>
                    </a:cubicBezTo>
                    <a:cubicBezTo>
                      <a:pt x="10" y="76"/>
                      <a:pt x="9" y="75"/>
                      <a:pt x="9" y="74"/>
                    </a:cubicBezTo>
                    <a:lnTo>
                      <a:pt x="9" y="62"/>
                    </a:lnTo>
                    <a:close/>
                    <a:moveTo>
                      <a:pt x="9" y="86"/>
                    </a:moveTo>
                    <a:cubicBezTo>
                      <a:pt x="9" y="85"/>
                      <a:pt x="10" y="84"/>
                      <a:pt x="11" y="84"/>
                    </a:cubicBezTo>
                    <a:cubicBezTo>
                      <a:pt x="20" y="84"/>
                      <a:pt x="20" y="84"/>
                      <a:pt x="20" y="84"/>
                    </a:cubicBezTo>
                    <a:cubicBezTo>
                      <a:pt x="21" y="84"/>
                      <a:pt x="22" y="85"/>
                      <a:pt x="22" y="86"/>
                    </a:cubicBezTo>
                    <a:cubicBezTo>
                      <a:pt x="22" y="98"/>
                      <a:pt x="22" y="98"/>
                      <a:pt x="22" y="98"/>
                    </a:cubicBezTo>
                    <a:cubicBezTo>
                      <a:pt x="22" y="99"/>
                      <a:pt x="21" y="100"/>
                      <a:pt x="20" y="100"/>
                    </a:cubicBezTo>
                    <a:cubicBezTo>
                      <a:pt x="11" y="100"/>
                      <a:pt x="11" y="100"/>
                      <a:pt x="11" y="100"/>
                    </a:cubicBezTo>
                    <a:cubicBezTo>
                      <a:pt x="10" y="100"/>
                      <a:pt x="9" y="99"/>
                      <a:pt x="9" y="98"/>
                    </a:cubicBezTo>
                    <a:lnTo>
                      <a:pt x="9" y="8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7" name="Freeform 218"/>
              <p:cNvSpPr>
                <a:spLocks noEditPoints="1"/>
              </p:cNvSpPr>
              <p:nvPr/>
            </p:nvSpPr>
            <p:spPr bwMode="auto">
              <a:xfrm>
                <a:off x="5890926" y="3244082"/>
                <a:ext cx="175965" cy="352913"/>
              </a:xfrm>
              <a:custGeom>
                <a:avLst/>
                <a:gdLst>
                  <a:gd name="T0" fmla="*/ 11 w 76"/>
                  <a:gd name="T1" fmla="*/ 149 h 152"/>
                  <a:gd name="T2" fmla="*/ 21 w 76"/>
                  <a:gd name="T3" fmla="*/ 138 h 152"/>
                  <a:gd name="T4" fmla="*/ 27 w 76"/>
                  <a:gd name="T5" fmla="*/ 152 h 152"/>
                  <a:gd name="T6" fmla="*/ 32 w 76"/>
                  <a:gd name="T7" fmla="*/ 141 h 152"/>
                  <a:gd name="T8" fmla="*/ 45 w 76"/>
                  <a:gd name="T9" fmla="*/ 141 h 152"/>
                  <a:gd name="T10" fmla="*/ 50 w 76"/>
                  <a:gd name="T11" fmla="*/ 152 h 152"/>
                  <a:gd name="T12" fmla="*/ 56 w 76"/>
                  <a:gd name="T13" fmla="*/ 138 h 152"/>
                  <a:gd name="T14" fmla="*/ 66 w 76"/>
                  <a:gd name="T15" fmla="*/ 149 h 152"/>
                  <a:gd name="T16" fmla="*/ 76 w 76"/>
                  <a:gd name="T17" fmla="*/ 149 h 152"/>
                  <a:gd name="T18" fmla="*/ 58 w 76"/>
                  <a:gd name="T19" fmla="*/ 6 h 152"/>
                  <a:gd name="T20" fmla="*/ 52 w 76"/>
                  <a:gd name="T21" fmla="*/ 0 h 152"/>
                  <a:gd name="T22" fmla="*/ 22 w 76"/>
                  <a:gd name="T23" fmla="*/ 3 h 152"/>
                  <a:gd name="T24" fmla="*/ 0 w 76"/>
                  <a:gd name="T25" fmla="*/ 9 h 152"/>
                  <a:gd name="T26" fmla="*/ 53 w 76"/>
                  <a:gd name="T27" fmla="*/ 20 h 152"/>
                  <a:gd name="T28" fmla="*/ 66 w 76"/>
                  <a:gd name="T29" fmla="*/ 20 h 152"/>
                  <a:gd name="T30" fmla="*/ 56 w 76"/>
                  <a:gd name="T31" fmla="*/ 33 h 152"/>
                  <a:gd name="T32" fmla="*/ 53 w 76"/>
                  <a:gd name="T33" fmla="*/ 44 h 152"/>
                  <a:gd name="T34" fmla="*/ 66 w 76"/>
                  <a:gd name="T35" fmla="*/ 44 h 152"/>
                  <a:gd name="T36" fmla="*/ 56 w 76"/>
                  <a:gd name="T37" fmla="*/ 57 h 152"/>
                  <a:gd name="T38" fmla="*/ 53 w 76"/>
                  <a:gd name="T39" fmla="*/ 67 h 152"/>
                  <a:gd name="T40" fmla="*/ 66 w 76"/>
                  <a:gd name="T41" fmla="*/ 67 h 152"/>
                  <a:gd name="T42" fmla="*/ 56 w 76"/>
                  <a:gd name="T43" fmla="*/ 81 h 152"/>
                  <a:gd name="T44" fmla="*/ 53 w 76"/>
                  <a:gd name="T45" fmla="*/ 91 h 152"/>
                  <a:gd name="T46" fmla="*/ 66 w 76"/>
                  <a:gd name="T47" fmla="*/ 91 h 152"/>
                  <a:gd name="T48" fmla="*/ 56 w 76"/>
                  <a:gd name="T49" fmla="*/ 104 h 152"/>
                  <a:gd name="T50" fmla="*/ 53 w 76"/>
                  <a:gd name="T51" fmla="*/ 115 h 152"/>
                  <a:gd name="T52" fmla="*/ 66 w 76"/>
                  <a:gd name="T53" fmla="*/ 115 h 152"/>
                  <a:gd name="T54" fmla="*/ 56 w 76"/>
                  <a:gd name="T55" fmla="*/ 128 h 152"/>
                  <a:gd name="T56" fmla="*/ 32 w 76"/>
                  <a:gd name="T57" fmla="*/ 20 h 152"/>
                  <a:gd name="T58" fmla="*/ 45 w 76"/>
                  <a:gd name="T59" fmla="*/ 20 h 152"/>
                  <a:gd name="T60" fmla="*/ 35 w 76"/>
                  <a:gd name="T61" fmla="*/ 33 h 152"/>
                  <a:gd name="T62" fmla="*/ 32 w 76"/>
                  <a:gd name="T63" fmla="*/ 44 h 152"/>
                  <a:gd name="T64" fmla="*/ 45 w 76"/>
                  <a:gd name="T65" fmla="*/ 44 h 152"/>
                  <a:gd name="T66" fmla="*/ 35 w 76"/>
                  <a:gd name="T67" fmla="*/ 57 h 152"/>
                  <a:gd name="T68" fmla="*/ 32 w 76"/>
                  <a:gd name="T69" fmla="*/ 67 h 152"/>
                  <a:gd name="T70" fmla="*/ 45 w 76"/>
                  <a:gd name="T71" fmla="*/ 67 h 152"/>
                  <a:gd name="T72" fmla="*/ 35 w 76"/>
                  <a:gd name="T73" fmla="*/ 81 h 152"/>
                  <a:gd name="T74" fmla="*/ 32 w 76"/>
                  <a:gd name="T75" fmla="*/ 91 h 152"/>
                  <a:gd name="T76" fmla="*/ 45 w 76"/>
                  <a:gd name="T77" fmla="*/ 91 h 152"/>
                  <a:gd name="T78" fmla="*/ 35 w 76"/>
                  <a:gd name="T79" fmla="*/ 104 h 152"/>
                  <a:gd name="T80" fmla="*/ 32 w 76"/>
                  <a:gd name="T81" fmla="*/ 115 h 152"/>
                  <a:gd name="T82" fmla="*/ 45 w 76"/>
                  <a:gd name="T83" fmla="*/ 115 h 152"/>
                  <a:gd name="T84" fmla="*/ 35 w 76"/>
                  <a:gd name="T85" fmla="*/ 128 h 152"/>
                  <a:gd name="T86" fmla="*/ 11 w 76"/>
                  <a:gd name="T87" fmla="*/ 20 h 152"/>
                  <a:gd name="T88" fmla="*/ 24 w 76"/>
                  <a:gd name="T89" fmla="*/ 20 h 152"/>
                  <a:gd name="T90" fmla="*/ 14 w 76"/>
                  <a:gd name="T91" fmla="*/ 33 h 152"/>
                  <a:gd name="T92" fmla="*/ 11 w 76"/>
                  <a:gd name="T93" fmla="*/ 44 h 152"/>
                  <a:gd name="T94" fmla="*/ 24 w 76"/>
                  <a:gd name="T95" fmla="*/ 44 h 152"/>
                  <a:gd name="T96" fmla="*/ 14 w 76"/>
                  <a:gd name="T97" fmla="*/ 57 h 152"/>
                  <a:gd name="T98" fmla="*/ 11 w 76"/>
                  <a:gd name="T99" fmla="*/ 67 h 152"/>
                  <a:gd name="T100" fmla="*/ 24 w 76"/>
                  <a:gd name="T101" fmla="*/ 67 h 152"/>
                  <a:gd name="T102" fmla="*/ 14 w 76"/>
                  <a:gd name="T103" fmla="*/ 81 h 152"/>
                  <a:gd name="T104" fmla="*/ 11 w 76"/>
                  <a:gd name="T105" fmla="*/ 91 h 152"/>
                  <a:gd name="T106" fmla="*/ 24 w 76"/>
                  <a:gd name="T107" fmla="*/ 91 h 152"/>
                  <a:gd name="T108" fmla="*/ 14 w 76"/>
                  <a:gd name="T109" fmla="*/ 104 h 152"/>
                  <a:gd name="T110" fmla="*/ 11 w 76"/>
                  <a:gd name="T111" fmla="*/ 115 h 152"/>
                  <a:gd name="T112" fmla="*/ 24 w 76"/>
                  <a:gd name="T113" fmla="*/ 115 h 152"/>
                  <a:gd name="T114" fmla="*/ 14 w 76"/>
                  <a:gd name="T115"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 h="152">
                    <a:moveTo>
                      <a:pt x="3" y="152"/>
                    </a:moveTo>
                    <a:cubicBezTo>
                      <a:pt x="8" y="152"/>
                      <a:pt x="8" y="152"/>
                      <a:pt x="8" y="152"/>
                    </a:cubicBezTo>
                    <a:cubicBezTo>
                      <a:pt x="9" y="152"/>
                      <a:pt x="11" y="150"/>
                      <a:pt x="11" y="149"/>
                    </a:cubicBezTo>
                    <a:cubicBezTo>
                      <a:pt x="11" y="141"/>
                      <a:pt x="11" y="141"/>
                      <a:pt x="11" y="141"/>
                    </a:cubicBezTo>
                    <a:cubicBezTo>
                      <a:pt x="11" y="140"/>
                      <a:pt x="12" y="138"/>
                      <a:pt x="14" y="138"/>
                    </a:cubicBezTo>
                    <a:cubicBezTo>
                      <a:pt x="21" y="138"/>
                      <a:pt x="21" y="138"/>
                      <a:pt x="21" y="138"/>
                    </a:cubicBezTo>
                    <a:cubicBezTo>
                      <a:pt x="23" y="138"/>
                      <a:pt x="24" y="140"/>
                      <a:pt x="24" y="141"/>
                    </a:cubicBezTo>
                    <a:cubicBezTo>
                      <a:pt x="24" y="149"/>
                      <a:pt x="24" y="149"/>
                      <a:pt x="24" y="149"/>
                    </a:cubicBezTo>
                    <a:cubicBezTo>
                      <a:pt x="24" y="150"/>
                      <a:pt x="26" y="152"/>
                      <a:pt x="27" y="152"/>
                    </a:cubicBezTo>
                    <a:cubicBezTo>
                      <a:pt x="29" y="152"/>
                      <a:pt x="29" y="152"/>
                      <a:pt x="29" y="152"/>
                    </a:cubicBezTo>
                    <a:cubicBezTo>
                      <a:pt x="30" y="152"/>
                      <a:pt x="32" y="150"/>
                      <a:pt x="32" y="149"/>
                    </a:cubicBezTo>
                    <a:cubicBezTo>
                      <a:pt x="32" y="141"/>
                      <a:pt x="32" y="141"/>
                      <a:pt x="32" y="141"/>
                    </a:cubicBezTo>
                    <a:cubicBezTo>
                      <a:pt x="32" y="140"/>
                      <a:pt x="33" y="138"/>
                      <a:pt x="35" y="138"/>
                    </a:cubicBezTo>
                    <a:cubicBezTo>
                      <a:pt x="42" y="138"/>
                      <a:pt x="42" y="138"/>
                      <a:pt x="42" y="138"/>
                    </a:cubicBezTo>
                    <a:cubicBezTo>
                      <a:pt x="44" y="138"/>
                      <a:pt x="45" y="140"/>
                      <a:pt x="45" y="141"/>
                    </a:cubicBezTo>
                    <a:cubicBezTo>
                      <a:pt x="45" y="149"/>
                      <a:pt x="45" y="149"/>
                      <a:pt x="45" y="149"/>
                    </a:cubicBezTo>
                    <a:cubicBezTo>
                      <a:pt x="45" y="150"/>
                      <a:pt x="47" y="152"/>
                      <a:pt x="48" y="152"/>
                    </a:cubicBezTo>
                    <a:cubicBezTo>
                      <a:pt x="50" y="152"/>
                      <a:pt x="50" y="152"/>
                      <a:pt x="50" y="152"/>
                    </a:cubicBezTo>
                    <a:cubicBezTo>
                      <a:pt x="51" y="152"/>
                      <a:pt x="53" y="150"/>
                      <a:pt x="53" y="149"/>
                    </a:cubicBezTo>
                    <a:cubicBezTo>
                      <a:pt x="53" y="141"/>
                      <a:pt x="53" y="141"/>
                      <a:pt x="53" y="141"/>
                    </a:cubicBezTo>
                    <a:cubicBezTo>
                      <a:pt x="53" y="140"/>
                      <a:pt x="54" y="138"/>
                      <a:pt x="56" y="138"/>
                    </a:cubicBezTo>
                    <a:cubicBezTo>
                      <a:pt x="63" y="138"/>
                      <a:pt x="63" y="138"/>
                      <a:pt x="63" y="138"/>
                    </a:cubicBezTo>
                    <a:cubicBezTo>
                      <a:pt x="65" y="138"/>
                      <a:pt x="66" y="140"/>
                      <a:pt x="66" y="141"/>
                    </a:cubicBezTo>
                    <a:cubicBezTo>
                      <a:pt x="66" y="149"/>
                      <a:pt x="66" y="149"/>
                      <a:pt x="66" y="149"/>
                    </a:cubicBezTo>
                    <a:cubicBezTo>
                      <a:pt x="66" y="150"/>
                      <a:pt x="68" y="152"/>
                      <a:pt x="69" y="152"/>
                    </a:cubicBezTo>
                    <a:cubicBezTo>
                      <a:pt x="74" y="152"/>
                      <a:pt x="74" y="152"/>
                      <a:pt x="74" y="152"/>
                    </a:cubicBezTo>
                    <a:cubicBezTo>
                      <a:pt x="75" y="152"/>
                      <a:pt x="76" y="150"/>
                      <a:pt x="76" y="149"/>
                    </a:cubicBezTo>
                    <a:cubicBezTo>
                      <a:pt x="76" y="9"/>
                      <a:pt x="76" y="9"/>
                      <a:pt x="76" y="9"/>
                    </a:cubicBezTo>
                    <a:cubicBezTo>
                      <a:pt x="76" y="7"/>
                      <a:pt x="75" y="6"/>
                      <a:pt x="74" y="6"/>
                    </a:cubicBezTo>
                    <a:cubicBezTo>
                      <a:pt x="58" y="6"/>
                      <a:pt x="58" y="6"/>
                      <a:pt x="58" y="6"/>
                    </a:cubicBezTo>
                    <a:cubicBezTo>
                      <a:pt x="56" y="6"/>
                      <a:pt x="55" y="5"/>
                      <a:pt x="55" y="3"/>
                    </a:cubicBezTo>
                    <a:cubicBezTo>
                      <a:pt x="55" y="3"/>
                      <a:pt x="55" y="3"/>
                      <a:pt x="55" y="3"/>
                    </a:cubicBezTo>
                    <a:cubicBezTo>
                      <a:pt x="55" y="1"/>
                      <a:pt x="53" y="0"/>
                      <a:pt x="52" y="0"/>
                    </a:cubicBezTo>
                    <a:cubicBezTo>
                      <a:pt x="25" y="0"/>
                      <a:pt x="25" y="0"/>
                      <a:pt x="25" y="0"/>
                    </a:cubicBezTo>
                    <a:cubicBezTo>
                      <a:pt x="24" y="0"/>
                      <a:pt x="22" y="1"/>
                      <a:pt x="22" y="3"/>
                    </a:cubicBezTo>
                    <a:cubicBezTo>
                      <a:pt x="22" y="3"/>
                      <a:pt x="22" y="3"/>
                      <a:pt x="22" y="3"/>
                    </a:cubicBezTo>
                    <a:cubicBezTo>
                      <a:pt x="22" y="5"/>
                      <a:pt x="21" y="6"/>
                      <a:pt x="19" y="6"/>
                    </a:cubicBezTo>
                    <a:cubicBezTo>
                      <a:pt x="3" y="6"/>
                      <a:pt x="3" y="6"/>
                      <a:pt x="3" y="6"/>
                    </a:cubicBezTo>
                    <a:cubicBezTo>
                      <a:pt x="2" y="6"/>
                      <a:pt x="0" y="7"/>
                      <a:pt x="0" y="9"/>
                    </a:cubicBezTo>
                    <a:cubicBezTo>
                      <a:pt x="0" y="149"/>
                      <a:pt x="0" y="149"/>
                      <a:pt x="0" y="149"/>
                    </a:cubicBezTo>
                    <a:cubicBezTo>
                      <a:pt x="0" y="150"/>
                      <a:pt x="2" y="152"/>
                      <a:pt x="3" y="152"/>
                    </a:cubicBezTo>
                    <a:close/>
                    <a:moveTo>
                      <a:pt x="53" y="20"/>
                    </a:moveTo>
                    <a:cubicBezTo>
                      <a:pt x="53" y="18"/>
                      <a:pt x="54" y="17"/>
                      <a:pt x="56" y="17"/>
                    </a:cubicBezTo>
                    <a:cubicBezTo>
                      <a:pt x="63" y="17"/>
                      <a:pt x="63" y="17"/>
                      <a:pt x="63" y="17"/>
                    </a:cubicBezTo>
                    <a:cubicBezTo>
                      <a:pt x="65" y="17"/>
                      <a:pt x="66" y="18"/>
                      <a:pt x="66" y="20"/>
                    </a:cubicBezTo>
                    <a:cubicBezTo>
                      <a:pt x="66" y="31"/>
                      <a:pt x="66" y="31"/>
                      <a:pt x="66" y="31"/>
                    </a:cubicBezTo>
                    <a:cubicBezTo>
                      <a:pt x="66" y="32"/>
                      <a:pt x="65" y="33"/>
                      <a:pt x="63" y="33"/>
                    </a:cubicBezTo>
                    <a:cubicBezTo>
                      <a:pt x="56" y="33"/>
                      <a:pt x="56" y="33"/>
                      <a:pt x="56" y="33"/>
                    </a:cubicBezTo>
                    <a:cubicBezTo>
                      <a:pt x="54" y="33"/>
                      <a:pt x="53" y="32"/>
                      <a:pt x="53" y="31"/>
                    </a:cubicBezTo>
                    <a:lnTo>
                      <a:pt x="53" y="20"/>
                    </a:lnTo>
                    <a:close/>
                    <a:moveTo>
                      <a:pt x="53" y="44"/>
                    </a:moveTo>
                    <a:cubicBezTo>
                      <a:pt x="53" y="42"/>
                      <a:pt x="54" y="41"/>
                      <a:pt x="56" y="41"/>
                    </a:cubicBezTo>
                    <a:cubicBezTo>
                      <a:pt x="63" y="41"/>
                      <a:pt x="63" y="41"/>
                      <a:pt x="63" y="41"/>
                    </a:cubicBezTo>
                    <a:cubicBezTo>
                      <a:pt x="65" y="41"/>
                      <a:pt x="66" y="42"/>
                      <a:pt x="66" y="44"/>
                    </a:cubicBezTo>
                    <a:cubicBezTo>
                      <a:pt x="66" y="54"/>
                      <a:pt x="66" y="54"/>
                      <a:pt x="66" y="54"/>
                    </a:cubicBezTo>
                    <a:cubicBezTo>
                      <a:pt x="66" y="56"/>
                      <a:pt x="65" y="57"/>
                      <a:pt x="63" y="57"/>
                    </a:cubicBezTo>
                    <a:cubicBezTo>
                      <a:pt x="56" y="57"/>
                      <a:pt x="56" y="57"/>
                      <a:pt x="56" y="57"/>
                    </a:cubicBezTo>
                    <a:cubicBezTo>
                      <a:pt x="54" y="57"/>
                      <a:pt x="53" y="56"/>
                      <a:pt x="53" y="54"/>
                    </a:cubicBezTo>
                    <a:lnTo>
                      <a:pt x="53" y="44"/>
                    </a:lnTo>
                    <a:close/>
                    <a:moveTo>
                      <a:pt x="53" y="67"/>
                    </a:moveTo>
                    <a:cubicBezTo>
                      <a:pt x="53" y="66"/>
                      <a:pt x="54" y="64"/>
                      <a:pt x="56" y="64"/>
                    </a:cubicBezTo>
                    <a:cubicBezTo>
                      <a:pt x="63" y="64"/>
                      <a:pt x="63" y="64"/>
                      <a:pt x="63" y="64"/>
                    </a:cubicBezTo>
                    <a:cubicBezTo>
                      <a:pt x="65" y="64"/>
                      <a:pt x="66" y="66"/>
                      <a:pt x="66" y="67"/>
                    </a:cubicBezTo>
                    <a:cubicBezTo>
                      <a:pt x="66" y="78"/>
                      <a:pt x="66" y="78"/>
                      <a:pt x="66" y="78"/>
                    </a:cubicBezTo>
                    <a:cubicBezTo>
                      <a:pt x="66" y="79"/>
                      <a:pt x="65" y="81"/>
                      <a:pt x="63" y="81"/>
                    </a:cubicBezTo>
                    <a:cubicBezTo>
                      <a:pt x="56" y="81"/>
                      <a:pt x="56" y="81"/>
                      <a:pt x="56" y="81"/>
                    </a:cubicBezTo>
                    <a:cubicBezTo>
                      <a:pt x="54" y="81"/>
                      <a:pt x="53" y="79"/>
                      <a:pt x="53" y="78"/>
                    </a:cubicBezTo>
                    <a:lnTo>
                      <a:pt x="53" y="67"/>
                    </a:lnTo>
                    <a:close/>
                    <a:moveTo>
                      <a:pt x="53" y="91"/>
                    </a:moveTo>
                    <a:cubicBezTo>
                      <a:pt x="53" y="89"/>
                      <a:pt x="54" y="88"/>
                      <a:pt x="56" y="88"/>
                    </a:cubicBezTo>
                    <a:cubicBezTo>
                      <a:pt x="63" y="88"/>
                      <a:pt x="63" y="88"/>
                      <a:pt x="63" y="88"/>
                    </a:cubicBezTo>
                    <a:cubicBezTo>
                      <a:pt x="65" y="88"/>
                      <a:pt x="66" y="89"/>
                      <a:pt x="66" y="91"/>
                    </a:cubicBezTo>
                    <a:cubicBezTo>
                      <a:pt x="66" y="102"/>
                      <a:pt x="66" y="102"/>
                      <a:pt x="66" y="102"/>
                    </a:cubicBezTo>
                    <a:cubicBezTo>
                      <a:pt x="66" y="103"/>
                      <a:pt x="65" y="104"/>
                      <a:pt x="63" y="104"/>
                    </a:cubicBezTo>
                    <a:cubicBezTo>
                      <a:pt x="56" y="104"/>
                      <a:pt x="56" y="104"/>
                      <a:pt x="56" y="104"/>
                    </a:cubicBezTo>
                    <a:cubicBezTo>
                      <a:pt x="54" y="104"/>
                      <a:pt x="53" y="103"/>
                      <a:pt x="53" y="102"/>
                    </a:cubicBezTo>
                    <a:lnTo>
                      <a:pt x="53" y="91"/>
                    </a:lnTo>
                    <a:close/>
                    <a:moveTo>
                      <a:pt x="53" y="115"/>
                    </a:moveTo>
                    <a:cubicBezTo>
                      <a:pt x="53" y="113"/>
                      <a:pt x="54" y="112"/>
                      <a:pt x="56" y="112"/>
                    </a:cubicBezTo>
                    <a:cubicBezTo>
                      <a:pt x="63" y="112"/>
                      <a:pt x="63" y="112"/>
                      <a:pt x="63" y="112"/>
                    </a:cubicBezTo>
                    <a:cubicBezTo>
                      <a:pt x="65" y="112"/>
                      <a:pt x="66" y="113"/>
                      <a:pt x="66" y="115"/>
                    </a:cubicBezTo>
                    <a:cubicBezTo>
                      <a:pt x="66" y="125"/>
                      <a:pt x="66" y="125"/>
                      <a:pt x="66" y="125"/>
                    </a:cubicBezTo>
                    <a:cubicBezTo>
                      <a:pt x="66" y="127"/>
                      <a:pt x="65" y="128"/>
                      <a:pt x="63" y="128"/>
                    </a:cubicBezTo>
                    <a:cubicBezTo>
                      <a:pt x="56" y="128"/>
                      <a:pt x="56" y="128"/>
                      <a:pt x="56" y="128"/>
                    </a:cubicBezTo>
                    <a:cubicBezTo>
                      <a:pt x="54" y="128"/>
                      <a:pt x="53" y="127"/>
                      <a:pt x="53" y="125"/>
                    </a:cubicBezTo>
                    <a:lnTo>
                      <a:pt x="53" y="115"/>
                    </a:lnTo>
                    <a:close/>
                    <a:moveTo>
                      <a:pt x="32" y="20"/>
                    </a:moveTo>
                    <a:cubicBezTo>
                      <a:pt x="32" y="18"/>
                      <a:pt x="33" y="17"/>
                      <a:pt x="35" y="17"/>
                    </a:cubicBezTo>
                    <a:cubicBezTo>
                      <a:pt x="42" y="17"/>
                      <a:pt x="42" y="17"/>
                      <a:pt x="42" y="17"/>
                    </a:cubicBezTo>
                    <a:cubicBezTo>
                      <a:pt x="44" y="17"/>
                      <a:pt x="45" y="18"/>
                      <a:pt x="45" y="20"/>
                    </a:cubicBezTo>
                    <a:cubicBezTo>
                      <a:pt x="45" y="31"/>
                      <a:pt x="45" y="31"/>
                      <a:pt x="45" y="31"/>
                    </a:cubicBezTo>
                    <a:cubicBezTo>
                      <a:pt x="45" y="32"/>
                      <a:pt x="44" y="33"/>
                      <a:pt x="42" y="33"/>
                    </a:cubicBezTo>
                    <a:cubicBezTo>
                      <a:pt x="35" y="33"/>
                      <a:pt x="35" y="33"/>
                      <a:pt x="35" y="33"/>
                    </a:cubicBezTo>
                    <a:cubicBezTo>
                      <a:pt x="33" y="33"/>
                      <a:pt x="32" y="32"/>
                      <a:pt x="32" y="31"/>
                    </a:cubicBezTo>
                    <a:lnTo>
                      <a:pt x="32" y="20"/>
                    </a:lnTo>
                    <a:close/>
                    <a:moveTo>
                      <a:pt x="32" y="44"/>
                    </a:moveTo>
                    <a:cubicBezTo>
                      <a:pt x="32" y="42"/>
                      <a:pt x="33" y="41"/>
                      <a:pt x="35" y="41"/>
                    </a:cubicBezTo>
                    <a:cubicBezTo>
                      <a:pt x="42" y="41"/>
                      <a:pt x="42" y="41"/>
                      <a:pt x="42" y="41"/>
                    </a:cubicBezTo>
                    <a:cubicBezTo>
                      <a:pt x="44" y="41"/>
                      <a:pt x="45" y="42"/>
                      <a:pt x="45" y="44"/>
                    </a:cubicBezTo>
                    <a:cubicBezTo>
                      <a:pt x="45" y="54"/>
                      <a:pt x="45" y="54"/>
                      <a:pt x="45" y="54"/>
                    </a:cubicBezTo>
                    <a:cubicBezTo>
                      <a:pt x="45" y="56"/>
                      <a:pt x="44" y="57"/>
                      <a:pt x="42" y="57"/>
                    </a:cubicBezTo>
                    <a:cubicBezTo>
                      <a:pt x="35" y="57"/>
                      <a:pt x="35" y="57"/>
                      <a:pt x="35" y="57"/>
                    </a:cubicBezTo>
                    <a:cubicBezTo>
                      <a:pt x="33" y="57"/>
                      <a:pt x="32" y="56"/>
                      <a:pt x="32" y="54"/>
                    </a:cubicBezTo>
                    <a:lnTo>
                      <a:pt x="32" y="44"/>
                    </a:lnTo>
                    <a:close/>
                    <a:moveTo>
                      <a:pt x="32" y="67"/>
                    </a:moveTo>
                    <a:cubicBezTo>
                      <a:pt x="32" y="66"/>
                      <a:pt x="33" y="64"/>
                      <a:pt x="35" y="64"/>
                    </a:cubicBezTo>
                    <a:cubicBezTo>
                      <a:pt x="42" y="64"/>
                      <a:pt x="42" y="64"/>
                      <a:pt x="42" y="64"/>
                    </a:cubicBezTo>
                    <a:cubicBezTo>
                      <a:pt x="44" y="64"/>
                      <a:pt x="45" y="66"/>
                      <a:pt x="45" y="67"/>
                    </a:cubicBezTo>
                    <a:cubicBezTo>
                      <a:pt x="45" y="78"/>
                      <a:pt x="45" y="78"/>
                      <a:pt x="45" y="78"/>
                    </a:cubicBezTo>
                    <a:cubicBezTo>
                      <a:pt x="45" y="79"/>
                      <a:pt x="44" y="81"/>
                      <a:pt x="42" y="81"/>
                    </a:cubicBezTo>
                    <a:cubicBezTo>
                      <a:pt x="35" y="81"/>
                      <a:pt x="35" y="81"/>
                      <a:pt x="35" y="81"/>
                    </a:cubicBezTo>
                    <a:cubicBezTo>
                      <a:pt x="33" y="81"/>
                      <a:pt x="32" y="79"/>
                      <a:pt x="32" y="78"/>
                    </a:cubicBezTo>
                    <a:lnTo>
                      <a:pt x="32" y="67"/>
                    </a:lnTo>
                    <a:close/>
                    <a:moveTo>
                      <a:pt x="32" y="91"/>
                    </a:moveTo>
                    <a:cubicBezTo>
                      <a:pt x="32" y="89"/>
                      <a:pt x="33" y="88"/>
                      <a:pt x="35" y="88"/>
                    </a:cubicBezTo>
                    <a:cubicBezTo>
                      <a:pt x="42" y="88"/>
                      <a:pt x="42" y="88"/>
                      <a:pt x="42" y="88"/>
                    </a:cubicBezTo>
                    <a:cubicBezTo>
                      <a:pt x="44" y="88"/>
                      <a:pt x="45" y="89"/>
                      <a:pt x="45" y="91"/>
                    </a:cubicBezTo>
                    <a:cubicBezTo>
                      <a:pt x="45" y="102"/>
                      <a:pt x="45" y="102"/>
                      <a:pt x="45" y="102"/>
                    </a:cubicBezTo>
                    <a:cubicBezTo>
                      <a:pt x="45" y="103"/>
                      <a:pt x="44" y="104"/>
                      <a:pt x="42" y="104"/>
                    </a:cubicBezTo>
                    <a:cubicBezTo>
                      <a:pt x="35" y="104"/>
                      <a:pt x="35" y="104"/>
                      <a:pt x="35" y="104"/>
                    </a:cubicBezTo>
                    <a:cubicBezTo>
                      <a:pt x="33" y="104"/>
                      <a:pt x="32" y="103"/>
                      <a:pt x="32" y="102"/>
                    </a:cubicBezTo>
                    <a:lnTo>
                      <a:pt x="32" y="91"/>
                    </a:lnTo>
                    <a:close/>
                    <a:moveTo>
                      <a:pt x="32" y="115"/>
                    </a:moveTo>
                    <a:cubicBezTo>
                      <a:pt x="32" y="113"/>
                      <a:pt x="33" y="112"/>
                      <a:pt x="35" y="112"/>
                    </a:cubicBezTo>
                    <a:cubicBezTo>
                      <a:pt x="42" y="112"/>
                      <a:pt x="42" y="112"/>
                      <a:pt x="42" y="112"/>
                    </a:cubicBezTo>
                    <a:cubicBezTo>
                      <a:pt x="44" y="112"/>
                      <a:pt x="45" y="113"/>
                      <a:pt x="45" y="115"/>
                    </a:cubicBezTo>
                    <a:cubicBezTo>
                      <a:pt x="45" y="125"/>
                      <a:pt x="45" y="125"/>
                      <a:pt x="45" y="125"/>
                    </a:cubicBezTo>
                    <a:cubicBezTo>
                      <a:pt x="45" y="127"/>
                      <a:pt x="44" y="128"/>
                      <a:pt x="42" y="128"/>
                    </a:cubicBezTo>
                    <a:cubicBezTo>
                      <a:pt x="35" y="128"/>
                      <a:pt x="35" y="128"/>
                      <a:pt x="35" y="128"/>
                    </a:cubicBezTo>
                    <a:cubicBezTo>
                      <a:pt x="33" y="128"/>
                      <a:pt x="32" y="127"/>
                      <a:pt x="32" y="125"/>
                    </a:cubicBezTo>
                    <a:lnTo>
                      <a:pt x="32" y="115"/>
                    </a:lnTo>
                    <a:close/>
                    <a:moveTo>
                      <a:pt x="11" y="20"/>
                    </a:moveTo>
                    <a:cubicBezTo>
                      <a:pt x="11" y="18"/>
                      <a:pt x="12" y="17"/>
                      <a:pt x="14" y="17"/>
                    </a:cubicBezTo>
                    <a:cubicBezTo>
                      <a:pt x="21" y="17"/>
                      <a:pt x="21" y="17"/>
                      <a:pt x="21" y="17"/>
                    </a:cubicBezTo>
                    <a:cubicBezTo>
                      <a:pt x="23" y="17"/>
                      <a:pt x="24" y="18"/>
                      <a:pt x="24" y="20"/>
                    </a:cubicBezTo>
                    <a:cubicBezTo>
                      <a:pt x="24" y="31"/>
                      <a:pt x="24" y="31"/>
                      <a:pt x="24" y="31"/>
                    </a:cubicBezTo>
                    <a:cubicBezTo>
                      <a:pt x="24" y="32"/>
                      <a:pt x="23" y="33"/>
                      <a:pt x="21" y="33"/>
                    </a:cubicBezTo>
                    <a:cubicBezTo>
                      <a:pt x="14" y="33"/>
                      <a:pt x="14" y="33"/>
                      <a:pt x="14" y="33"/>
                    </a:cubicBezTo>
                    <a:cubicBezTo>
                      <a:pt x="12" y="33"/>
                      <a:pt x="11" y="32"/>
                      <a:pt x="11" y="31"/>
                    </a:cubicBezTo>
                    <a:lnTo>
                      <a:pt x="11" y="20"/>
                    </a:lnTo>
                    <a:close/>
                    <a:moveTo>
                      <a:pt x="11" y="44"/>
                    </a:moveTo>
                    <a:cubicBezTo>
                      <a:pt x="11" y="42"/>
                      <a:pt x="12" y="41"/>
                      <a:pt x="14" y="41"/>
                    </a:cubicBezTo>
                    <a:cubicBezTo>
                      <a:pt x="21" y="41"/>
                      <a:pt x="21" y="41"/>
                      <a:pt x="21" y="41"/>
                    </a:cubicBezTo>
                    <a:cubicBezTo>
                      <a:pt x="23" y="41"/>
                      <a:pt x="24" y="42"/>
                      <a:pt x="24" y="44"/>
                    </a:cubicBezTo>
                    <a:cubicBezTo>
                      <a:pt x="24" y="54"/>
                      <a:pt x="24" y="54"/>
                      <a:pt x="24" y="54"/>
                    </a:cubicBezTo>
                    <a:cubicBezTo>
                      <a:pt x="24" y="56"/>
                      <a:pt x="23" y="57"/>
                      <a:pt x="21" y="57"/>
                    </a:cubicBezTo>
                    <a:cubicBezTo>
                      <a:pt x="14" y="57"/>
                      <a:pt x="14" y="57"/>
                      <a:pt x="14" y="57"/>
                    </a:cubicBezTo>
                    <a:cubicBezTo>
                      <a:pt x="12" y="57"/>
                      <a:pt x="11" y="56"/>
                      <a:pt x="11" y="54"/>
                    </a:cubicBezTo>
                    <a:lnTo>
                      <a:pt x="11" y="44"/>
                    </a:lnTo>
                    <a:close/>
                    <a:moveTo>
                      <a:pt x="11" y="67"/>
                    </a:moveTo>
                    <a:cubicBezTo>
                      <a:pt x="11" y="66"/>
                      <a:pt x="12" y="64"/>
                      <a:pt x="14" y="64"/>
                    </a:cubicBezTo>
                    <a:cubicBezTo>
                      <a:pt x="21" y="64"/>
                      <a:pt x="21" y="64"/>
                      <a:pt x="21" y="64"/>
                    </a:cubicBezTo>
                    <a:cubicBezTo>
                      <a:pt x="23" y="64"/>
                      <a:pt x="24" y="66"/>
                      <a:pt x="24" y="67"/>
                    </a:cubicBezTo>
                    <a:cubicBezTo>
                      <a:pt x="24" y="78"/>
                      <a:pt x="24" y="78"/>
                      <a:pt x="24" y="78"/>
                    </a:cubicBezTo>
                    <a:cubicBezTo>
                      <a:pt x="24" y="79"/>
                      <a:pt x="23" y="81"/>
                      <a:pt x="21" y="81"/>
                    </a:cubicBezTo>
                    <a:cubicBezTo>
                      <a:pt x="14" y="81"/>
                      <a:pt x="14" y="81"/>
                      <a:pt x="14" y="81"/>
                    </a:cubicBezTo>
                    <a:cubicBezTo>
                      <a:pt x="12" y="81"/>
                      <a:pt x="11" y="79"/>
                      <a:pt x="11" y="78"/>
                    </a:cubicBezTo>
                    <a:lnTo>
                      <a:pt x="11" y="67"/>
                    </a:lnTo>
                    <a:close/>
                    <a:moveTo>
                      <a:pt x="11" y="91"/>
                    </a:moveTo>
                    <a:cubicBezTo>
                      <a:pt x="11" y="89"/>
                      <a:pt x="12" y="88"/>
                      <a:pt x="14" y="88"/>
                    </a:cubicBezTo>
                    <a:cubicBezTo>
                      <a:pt x="21" y="88"/>
                      <a:pt x="21" y="88"/>
                      <a:pt x="21" y="88"/>
                    </a:cubicBezTo>
                    <a:cubicBezTo>
                      <a:pt x="23" y="88"/>
                      <a:pt x="24" y="89"/>
                      <a:pt x="24" y="91"/>
                    </a:cubicBezTo>
                    <a:cubicBezTo>
                      <a:pt x="24" y="102"/>
                      <a:pt x="24" y="102"/>
                      <a:pt x="24" y="102"/>
                    </a:cubicBezTo>
                    <a:cubicBezTo>
                      <a:pt x="24" y="103"/>
                      <a:pt x="23" y="104"/>
                      <a:pt x="21" y="104"/>
                    </a:cubicBezTo>
                    <a:cubicBezTo>
                      <a:pt x="14" y="104"/>
                      <a:pt x="14" y="104"/>
                      <a:pt x="14" y="104"/>
                    </a:cubicBezTo>
                    <a:cubicBezTo>
                      <a:pt x="12" y="104"/>
                      <a:pt x="11" y="103"/>
                      <a:pt x="11" y="102"/>
                    </a:cubicBezTo>
                    <a:lnTo>
                      <a:pt x="11" y="91"/>
                    </a:lnTo>
                    <a:close/>
                    <a:moveTo>
                      <a:pt x="11" y="115"/>
                    </a:moveTo>
                    <a:cubicBezTo>
                      <a:pt x="11" y="113"/>
                      <a:pt x="12" y="112"/>
                      <a:pt x="14" y="112"/>
                    </a:cubicBezTo>
                    <a:cubicBezTo>
                      <a:pt x="21" y="112"/>
                      <a:pt x="21" y="112"/>
                      <a:pt x="21" y="112"/>
                    </a:cubicBezTo>
                    <a:cubicBezTo>
                      <a:pt x="23" y="112"/>
                      <a:pt x="24" y="113"/>
                      <a:pt x="24" y="115"/>
                    </a:cubicBezTo>
                    <a:cubicBezTo>
                      <a:pt x="24" y="125"/>
                      <a:pt x="24" y="125"/>
                      <a:pt x="24" y="125"/>
                    </a:cubicBezTo>
                    <a:cubicBezTo>
                      <a:pt x="24" y="127"/>
                      <a:pt x="23" y="128"/>
                      <a:pt x="21" y="128"/>
                    </a:cubicBezTo>
                    <a:cubicBezTo>
                      <a:pt x="14" y="128"/>
                      <a:pt x="14" y="128"/>
                      <a:pt x="14" y="128"/>
                    </a:cubicBezTo>
                    <a:cubicBezTo>
                      <a:pt x="12" y="128"/>
                      <a:pt x="11" y="127"/>
                      <a:pt x="11" y="125"/>
                    </a:cubicBezTo>
                    <a:lnTo>
                      <a:pt x="11" y="11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18" name="Freeform 219"/>
              <p:cNvSpPr>
                <a:spLocks/>
              </p:cNvSpPr>
              <p:nvPr/>
            </p:nvSpPr>
            <p:spPr bwMode="auto">
              <a:xfrm>
                <a:off x="5774869" y="3545681"/>
                <a:ext cx="105376" cy="51314"/>
              </a:xfrm>
              <a:custGeom>
                <a:avLst/>
                <a:gdLst>
                  <a:gd name="T0" fmla="*/ 3 w 49"/>
                  <a:gd name="T1" fmla="*/ 24 h 24"/>
                  <a:gd name="T2" fmla="*/ 5 w 49"/>
                  <a:gd name="T3" fmla="*/ 24 h 24"/>
                  <a:gd name="T4" fmla="*/ 8 w 49"/>
                  <a:gd name="T5" fmla="*/ 21 h 24"/>
                  <a:gd name="T6" fmla="*/ 8 w 49"/>
                  <a:gd name="T7" fmla="*/ 13 h 24"/>
                  <a:gd name="T8" fmla="*/ 11 w 49"/>
                  <a:gd name="T9" fmla="*/ 10 h 24"/>
                  <a:gd name="T10" fmla="*/ 18 w 49"/>
                  <a:gd name="T11" fmla="*/ 10 h 24"/>
                  <a:gd name="T12" fmla="*/ 21 w 49"/>
                  <a:gd name="T13" fmla="*/ 13 h 24"/>
                  <a:gd name="T14" fmla="*/ 21 w 49"/>
                  <a:gd name="T15" fmla="*/ 21 h 24"/>
                  <a:gd name="T16" fmla="*/ 24 w 49"/>
                  <a:gd name="T17" fmla="*/ 24 h 24"/>
                  <a:gd name="T18" fmla="*/ 26 w 49"/>
                  <a:gd name="T19" fmla="*/ 24 h 24"/>
                  <a:gd name="T20" fmla="*/ 29 w 49"/>
                  <a:gd name="T21" fmla="*/ 21 h 24"/>
                  <a:gd name="T22" fmla="*/ 29 w 49"/>
                  <a:gd name="T23" fmla="*/ 13 h 24"/>
                  <a:gd name="T24" fmla="*/ 31 w 49"/>
                  <a:gd name="T25" fmla="*/ 10 h 24"/>
                  <a:gd name="T26" fmla="*/ 39 w 49"/>
                  <a:gd name="T27" fmla="*/ 10 h 24"/>
                  <a:gd name="T28" fmla="*/ 42 w 49"/>
                  <a:gd name="T29" fmla="*/ 13 h 24"/>
                  <a:gd name="T30" fmla="*/ 42 w 49"/>
                  <a:gd name="T31" fmla="*/ 21 h 24"/>
                  <a:gd name="T32" fmla="*/ 45 w 49"/>
                  <a:gd name="T33" fmla="*/ 24 h 24"/>
                  <a:gd name="T34" fmla="*/ 46 w 49"/>
                  <a:gd name="T35" fmla="*/ 24 h 24"/>
                  <a:gd name="T36" fmla="*/ 49 w 49"/>
                  <a:gd name="T37" fmla="*/ 21 h 24"/>
                  <a:gd name="T38" fmla="*/ 49 w 49"/>
                  <a:gd name="T39" fmla="*/ 3 h 24"/>
                  <a:gd name="T40" fmla="*/ 46 w 49"/>
                  <a:gd name="T41" fmla="*/ 0 h 24"/>
                  <a:gd name="T42" fmla="*/ 3 w 49"/>
                  <a:gd name="T43" fmla="*/ 0 h 24"/>
                  <a:gd name="T44" fmla="*/ 0 w 49"/>
                  <a:gd name="T45" fmla="*/ 3 h 24"/>
                  <a:gd name="T46" fmla="*/ 0 w 49"/>
                  <a:gd name="T47" fmla="*/ 21 h 24"/>
                  <a:gd name="T48" fmla="*/ 3 w 49"/>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4">
                    <a:moveTo>
                      <a:pt x="3" y="24"/>
                    </a:moveTo>
                    <a:cubicBezTo>
                      <a:pt x="5" y="24"/>
                      <a:pt x="5" y="24"/>
                      <a:pt x="5" y="24"/>
                    </a:cubicBezTo>
                    <a:cubicBezTo>
                      <a:pt x="6" y="24"/>
                      <a:pt x="8" y="22"/>
                      <a:pt x="8" y="21"/>
                    </a:cubicBezTo>
                    <a:cubicBezTo>
                      <a:pt x="8" y="13"/>
                      <a:pt x="8" y="13"/>
                      <a:pt x="8" y="13"/>
                    </a:cubicBezTo>
                    <a:cubicBezTo>
                      <a:pt x="8" y="12"/>
                      <a:pt x="9" y="10"/>
                      <a:pt x="11" y="10"/>
                    </a:cubicBezTo>
                    <a:cubicBezTo>
                      <a:pt x="18" y="10"/>
                      <a:pt x="18" y="10"/>
                      <a:pt x="18" y="10"/>
                    </a:cubicBezTo>
                    <a:cubicBezTo>
                      <a:pt x="20" y="10"/>
                      <a:pt x="21" y="12"/>
                      <a:pt x="21" y="13"/>
                    </a:cubicBezTo>
                    <a:cubicBezTo>
                      <a:pt x="21" y="21"/>
                      <a:pt x="21" y="21"/>
                      <a:pt x="21" y="21"/>
                    </a:cubicBezTo>
                    <a:cubicBezTo>
                      <a:pt x="21" y="22"/>
                      <a:pt x="23" y="24"/>
                      <a:pt x="24" y="24"/>
                    </a:cubicBezTo>
                    <a:cubicBezTo>
                      <a:pt x="26" y="24"/>
                      <a:pt x="26" y="24"/>
                      <a:pt x="26" y="24"/>
                    </a:cubicBezTo>
                    <a:cubicBezTo>
                      <a:pt x="27" y="24"/>
                      <a:pt x="29" y="22"/>
                      <a:pt x="29" y="21"/>
                    </a:cubicBezTo>
                    <a:cubicBezTo>
                      <a:pt x="29" y="13"/>
                      <a:pt x="29" y="13"/>
                      <a:pt x="29" y="13"/>
                    </a:cubicBezTo>
                    <a:cubicBezTo>
                      <a:pt x="29" y="12"/>
                      <a:pt x="30" y="10"/>
                      <a:pt x="31" y="10"/>
                    </a:cubicBezTo>
                    <a:cubicBezTo>
                      <a:pt x="39" y="10"/>
                      <a:pt x="39" y="10"/>
                      <a:pt x="39" y="10"/>
                    </a:cubicBezTo>
                    <a:cubicBezTo>
                      <a:pt x="41" y="10"/>
                      <a:pt x="42" y="12"/>
                      <a:pt x="42" y="13"/>
                    </a:cubicBezTo>
                    <a:cubicBezTo>
                      <a:pt x="42" y="21"/>
                      <a:pt x="42" y="21"/>
                      <a:pt x="42" y="21"/>
                    </a:cubicBezTo>
                    <a:cubicBezTo>
                      <a:pt x="42" y="22"/>
                      <a:pt x="44" y="24"/>
                      <a:pt x="45" y="24"/>
                    </a:cubicBezTo>
                    <a:cubicBezTo>
                      <a:pt x="46" y="24"/>
                      <a:pt x="46" y="24"/>
                      <a:pt x="46" y="24"/>
                    </a:cubicBezTo>
                    <a:cubicBezTo>
                      <a:pt x="47" y="24"/>
                      <a:pt x="49" y="22"/>
                      <a:pt x="49" y="21"/>
                    </a:cubicBezTo>
                    <a:cubicBezTo>
                      <a:pt x="49" y="3"/>
                      <a:pt x="49" y="3"/>
                      <a:pt x="49" y="3"/>
                    </a:cubicBezTo>
                    <a:cubicBezTo>
                      <a:pt x="49" y="1"/>
                      <a:pt x="47" y="0"/>
                      <a:pt x="46" y="0"/>
                    </a:cubicBezTo>
                    <a:cubicBezTo>
                      <a:pt x="3" y="0"/>
                      <a:pt x="3" y="0"/>
                      <a:pt x="3" y="0"/>
                    </a:cubicBezTo>
                    <a:cubicBezTo>
                      <a:pt x="1" y="0"/>
                      <a:pt x="0" y="1"/>
                      <a:pt x="0" y="3"/>
                    </a:cubicBezTo>
                    <a:cubicBezTo>
                      <a:pt x="0" y="21"/>
                      <a:pt x="0" y="21"/>
                      <a:pt x="0" y="21"/>
                    </a:cubicBezTo>
                    <a:cubicBezTo>
                      <a:pt x="0" y="22"/>
                      <a:pt x="1" y="24"/>
                      <a:pt x="3" y="24"/>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grpSp>
      </p:grpSp>
      <p:grpSp>
        <p:nvGrpSpPr>
          <p:cNvPr id="94" name="Policy 1"/>
          <p:cNvGrpSpPr/>
          <p:nvPr/>
        </p:nvGrpSpPr>
        <p:grpSpPr>
          <a:xfrm>
            <a:off x="4009426" y="1549351"/>
            <a:ext cx="1138634" cy="1138634"/>
            <a:chOff x="4834467" y="4776587"/>
            <a:chExt cx="1518178" cy="1518178"/>
          </a:xfrm>
        </p:grpSpPr>
        <p:sp>
          <p:nvSpPr>
            <p:cNvPr id="95" name="Oval 94"/>
            <p:cNvSpPr/>
            <p:nvPr/>
          </p:nvSpPr>
          <p:spPr>
            <a:xfrm>
              <a:off x="4834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96" name="Rectangle 95"/>
            <p:cNvSpPr/>
            <p:nvPr/>
          </p:nvSpPr>
          <p:spPr>
            <a:xfrm>
              <a:off x="4890159" y="5714075"/>
              <a:ext cx="1406795" cy="317009"/>
            </a:xfrm>
            <a:prstGeom prst="rect">
              <a:avLst/>
            </a:prstGeom>
          </p:spPr>
          <p:txBody>
            <a:bodyPr wrap="none">
              <a:spAutoFit/>
            </a:bodyPr>
            <a:lstStyle/>
            <a:p>
              <a:pPr algn="ctr">
                <a:lnSpc>
                  <a:spcPct val="90000"/>
                </a:lnSpc>
              </a:pPr>
              <a:r>
                <a:rPr lang="en-US" sz="1050" b="1" dirty="0">
                  <a:solidFill>
                    <a:schemeClr val="bg1"/>
                  </a:solidFill>
                </a:rPr>
                <a:t>Policymakers</a:t>
              </a:r>
            </a:p>
          </p:txBody>
        </p:sp>
        <p:sp>
          <p:nvSpPr>
            <p:cNvPr id="97" name="Freeform 44"/>
            <p:cNvSpPr>
              <a:spLocks noEditPoints="1"/>
            </p:cNvSpPr>
            <p:nvPr/>
          </p:nvSpPr>
          <p:spPr bwMode="auto">
            <a:xfrm>
              <a:off x="5295900" y="5017837"/>
              <a:ext cx="651300" cy="596042"/>
            </a:xfrm>
            <a:custGeom>
              <a:avLst/>
              <a:gdLst>
                <a:gd name="T0" fmla="*/ 41049 w 1714"/>
                <a:gd name="T1" fmla="*/ 712923 h 1567"/>
                <a:gd name="T2" fmla="*/ 818928 w 1714"/>
                <a:gd name="T3" fmla="*/ 732954 h 1567"/>
                <a:gd name="T4" fmla="*/ 838426 w 1714"/>
                <a:gd name="T5" fmla="*/ 700595 h 1567"/>
                <a:gd name="T6" fmla="*/ 61060 w 1714"/>
                <a:gd name="T7" fmla="*/ 680564 h 1567"/>
                <a:gd name="T8" fmla="*/ 42075 w 1714"/>
                <a:gd name="T9" fmla="*/ 240380 h 1567"/>
                <a:gd name="T10" fmla="*/ 807126 w 1714"/>
                <a:gd name="T11" fmla="*/ 257330 h 1567"/>
                <a:gd name="T12" fmla="*/ 841505 w 1714"/>
                <a:gd name="T13" fmla="*/ 234730 h 1567"/>
                <a:gd name="T14" fmla="*/ 47719 w 1714"/>
                <a:gd name="T15" fmla="*/ 217780 h 1567"/>
                <a:gd name="T16" fmla="*/ 42075 w 1714"/>
                <a:gd name="T17" fmla="*/ 240380 h 1567"/>
                <a:gd name="T18" fmla="*/ 20011 w 1714"/>
                <a:gd name="T19" fmla="*/ 751959 h 1567"/>
                <a:gd name="T20" fmla="*/ 0 w 1714"/>
                <a:gd name="T21" fmla="*/ 785345 h 1567"/>
                <a:gd name="T22" fmla="*/ 859977 w 1714"/>
                <a:gd name="T23" fmla="*/ 804863 h 1567"/>
                <a:gd name="T24" fmla="*/ 879475 w 1714"/>
                <a:gd name="T25" fmla="*/ 771990 h 1567"/>
                <a:gd name="T26" fmla="*/ 47719 w 1714"/>
                <a:gd name="T27" fmla="*/ 197749 h 1567"/>
                <a:gd name="T28" fmla="*/ 834321 w 1714"/>
                <a:gd name="T29" fmla="*/ 189017 h 1567"/>
                <a:gd name="T30" fmla="*/ 422292 w 1714"/>
                <a:gd name="T31" fmla="*/ 4623 h 1567"/>
                <a:gd name="T32" fmla="*/ 47719 w 1714"/>
                <a:gd name="T33" fmla="*/ 197749 h 1567"/>
                <a:gd name="T34" fmla="*/ 71836 w 1714"/>
                <a:gd name="T35" fmla="*/ 302016 h 1567"/>
                <a:gd name="T36" fmla="*/ 102109 w 1714"/>
                <a:gd name="T37" fmla="*/ 322562 h 1567"/>
                <a:gd name="T38" fmla="*/ 115963 w 1714"/>
                <a:gd name="T39" fmla="*/ 310234 h 1567"/>
                <a:gd name="T40" fmla="*/ 102109 w 1714"/>
                <a:gd name="T41" fmla="*/ 650259 h 1567"/>
                <a:gd name="T42" fmla="*/ 189339 w 1714"/>
                <a:gd name="T43" fmla="*/ 670291 h 1567"/>
                <a:gd name="T44" fmla="*/ 209350 w 1714"/>
                <a:gd name="T45" fmla="*/ 330780 h 1567"/>
                <a:gd name="T46" fmla="*/ 196009 w 1714"/>
                <a:gd name="T47" fmla="*/ 307666 h 1567"/>
                <a:gd name="T48" fmla="*/ 217047 w 1714"/>
                <a:gd name="T49" fmla="*/ 324102 h 1567"/>
                <a:gd name="T50" fmla="*/ 218073 w 1714"/>
                <a:gd name="T51" fmla="*/ 280444 h 1567"/>
                <a:gd name="T52" fmla="*/ 93900 w 1714"/>
                <a:gd name="T53" fmla="*/ 280444 h 1567"/>
                <a:gd name="T54" fmla="*/ 640878 w 1714"/>
                <a:gd name="T55" fmla="*/ 302016 h 1567"/>
                <a:gd name="T56" fmla="*/ 670638 w 1714"/>
                <a:gd name="T57" fmla="*/ 322562 h 1567"/>
                <a:gd name="T58" fmla="*/ 684492 w 1714"/>
                <a:gd name="T59" fmla="*/ 310234 h 1567"/>
                <a:gd name="T60" fmla="*/ 670638 w 1714"/>
                <a:gd name="T61" fmla="*/ 650259 h 1567"/>
                <a:gd name="T62" fmla="*/ 757867 w 1714"/>
                <a:gd name="T63" fmla="*/ 670291 h 1567"/>
                <a:gd name="T64" fmla="*/ 777879 w 1714"/>
                <a:gd name="T65" fmla="*/ 330780 h 1567"/>
                <a:gd name="T66" fmla="*/ 764538 w 1714"/>
                <a:gd name="T67" fmla="*/ 307666 h 1567"/>
                <a:gd name="T68" fmla="*/ 785575 w 1714"/>
                <a:gd name="T69" fmla="*/ 324102 h 1567"/>
                <a:gd name="T70" fmla="*/ 786602 w 1714"/>
                <a:gd name="T71" fmla="*/ 280444 h 1567"/>
                <a:gd name="T72" fmla="*/ 662428 w 1714"/>
                <a:gd name="T73" fmla="*/ 280444 h 1567"/>
                <a:gd name="T74" fmla="*/ 261687 w 1714"/>
                <a:gd name="T75" fmla="*/ 302016 h 1567"/>
                <a:gd name="T76" fmla="*/ 291448 w 1714"/>
                <a:gd name="T77" fmla="*/ 322562 h 1567"/>
                <a:gd name="T78" fmla="*/ 305302 w 1714"/>
                <a:gd name="T79" fmla="*/ 310234 h 1567"/>
                <a:gd name="T80" fmla="*/ 291448 w 1714"/>
                <a:gd name="T81" fmla="*/ 650259 h 1567"/>
                <a:gd name="T82" fmla="*/ 378677 w 1714"/>
                <a:gd name="T83" fmla="*/ 670291 h 1567"/>
                <a:gd name="T84" fmla="*/ 398688 w 1714"/>
                <a:gd name="T85" fmla="*/ 330780 h 1567"/>
                <a:gd name="T86" fmla="*/ 385348 w 1714"/>
                <a:gd name="T87" fmla="*/ 307666 h 1567"/>
                <a:gd name="T88" fmla="*/ 406898 w 1714"/>
                <a:gd name="T89" fmla="*/ 324102 h 1567"/>
                <a:gd name="T90" fmla="*/ 407411 w 1714"/>
                <a:gd name="T91" fmla="*/ 280444 h 1567"/>
                <a:gd name="T92" fmla="*/ 283751 w 1714"/>
                <a:gd name="T93" fmla="*/ 280444 h 1567"/>
                <a:gd name="T94" fmla="*/ 451026 w 1714"/>
                <a:gd name="T95" fmla="*/ 302016 h 1567"/>
                <a:gd name="T96" fmla="*/ 481300 w 1714"/>
                <a:gd name="T97" fmla="*/ 322562 h 1567"/>
                <a:gd name="T98" fmla="*/ 495154 w 1714"/>
                <a:gd name="T99" fmla="*/ 310234 h 1567"/>
                <a:gd name="T100" fmla="*/ 481300 w 1714"/>
                <a:gd name="T101" fmla="*/ 650259 h 1567"/>
                <a:gd name="T102" fmla="*/ 568529 w 1714"/>
                <a:gd name="T103" fmla="*/ 670291 h 1567"/>
                <a:gd name="T104" fmla="*/ 588027 w 1714"/>
                <a:gd name="T105" fmla="*/ 330780 h 1567"/>
                <a:gd name="T106" fmla="*/ 574686 w 1714"/>
                <a:gd name="T107" fmla="*/ 307666 h 1567"/>
                <a:gd name="T108" fmla="*/ 596237 w 1714"/>
                <a:gd name="T109" fmla="*/ 324102 h 1567"/>
                <a:gd name="T110" fmla="*/ 597263 w 1714"/>
                <a:gd name="T111" fmla="*/ 280444 h 1567"/>
                <a:gd name="T112" fmla="*/ 473090 w 1714"/>
                <a:gd name="T113" fmla="*/ 280444 h 15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4"/>
                <a:gd name="T172" fmla="*/ 0 h 1567"/>
                <a:gd name="T173" fmla="*/ 1714 w 1714"/>
                <a:gd name="T174" fmla="*/ 1567 h 15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4" h="1567">
                  <a:moveTo>
                    <a:pt x="80" y="1364"/>
                  </a:moveTo>
                  <a:cubicBezTo>
                    <a:pt x="80" y="1388"/>
                    <a:pt x="80" y="1388"/>
                    <a:pt x="80" y="1388"/>
                  </a:cubicBezTo>
                  <a:cubicBezTo>
                    <a:pt x="80" y="1409"/>
                    <a:pt x="97" y="1427"/>
                    <a:pt x="119" y="1427"/>
                  </a:cubicBezTo>
                  <a:cubicBezTo>
                    <a:pt x="1596" y="1427"/>
                    <a:pt x="1596" y="1427"/>
                    <a:pt x="1596" y="1427"/>
                  </a:cubicBezTo>
                  <a:cubicBezTo>
                    <a:pt x="1617" y="1427"/>
                    <a:pt x="1634" y="1409"/>
                    <a:pt x="1634" y="1388"/>
                  </a:cubicBezTo>
                  <a:cubicBezTo>
                    <a:pt x="1634" y="1364"/>
                    <a:pt x="1634" y="1364"/>
                    <a:pt x="1634" y="1364"/>
                  </a:cubicBezTo>
                  <a:cubicBezTo>
                    <a:pt x="1634" y="1343"/>
                    <a:pt x="1617" y="1325"/>
                    <a:pt x="1596" y="1325"/>
                  </a:cubicBezTo>
                  <a:cubicBezTo>
                    <a:pt x="119" y="1325"/>
                    <a:pt x="119" y="1325"/>
                    <a:pt x="119" y="1325"/>
                  </a:cubicBezTo>
                  <a:cubicBezTo>
                    <a:pt x="97" y="1325"/>
                    <a:pt x="80" y="1343"/>
                    <a:pt x="80" y="1364"/>
                  </a:cubicBezTo>
                  <a:close/>
                  <a:moveTo>
                    <a:pt x="82" y="468"/>
                  </a:moveTo>
                  <a:cubicBezTo>
                    <a:pt x="93" y="486"/>
                    <a:pt x="120" y="501"/>
                    <a:pt x="141" y="501"/>
                  </a:cubicBezTo>
                  <a:cubicBezTo>
                    <a:pt x="1573" y="501"/>
                    <a:pt x="1573" y="501"/>
                    <a:pt x="1573" y="501"/>
                  </a:cubicBezTo>
                  <a:cubicBezTo>
                    <a:pt x="1595" y="501"/>
                    <a:pt x="1621" y="486"/>
                    <a:pt x="1633" y="468"/>
                  </a:cubicBezTo>
                  <a:cubicBezTo>
                    <a:pt x="1640" y="457"/>
                    <a:pt x="1640" y="457"/>
                    <a:pt x="1640" y="457"/>
                  </a:cubicBezTo>
                  <a:cubicBezTo>
                    <a:pt x="1651" y="439"/>
                    <a:pt x="1643" y="424"/>
                    <a:pt x="1622" y="424"/>
                  </a:cubicBezTo>
                  <a:cubicBezTo>
                    <a:pt x="93" y="424"/>
                    <a:pt x="93" y="424"/>
                    <a:pt x="93" y="424"/>
                  </a:cubicBezTo>
                  <a:cubicBezTo>
                    <a:pt x="72" y="424"/>
                    <a:pt x="63" y="439"/>
                    <a:pt x="75" y="457"/>
                  </a:cubicBezTo>
                  <a:lnTo>
                    <a:pt x="82" y="468"/>
                  </a:lnTo>
                  <a:close/>
                  <a:moveTo>
                    <a:pt x="1676" y="1464"/>
                  </a:moveTo>
                  <a:cubicBezTo>
                    <a:pt x="39" y="1464"/>
                    <a:pt x="39" y="1464"/>
                    <a:pt x="39" y="1464"/>
                  </a:cubicBezTo>
                  <a:cubicBezTo>
                    <a:pt x="18" y="1464"/>
                    <a:pt x="0" y="1482"/>
                    <a:pt x="0" y="1503"/>
                  </a:cubicBezTo>
                  <a:cubicBezTo>
                    <a:pt x="0" y="1529"/>
                    <a:pt x="0" y="1529"/>
                    <a:pt x="0" y="1529"/>
                  </a:cubicBezTo>
                  <a:cubicBezTo>
                    <a:pt x="0" y="1550"/>
                    <a:pt x="18" y="1567"/>
                    <a:pt x="39" y="1567"/>
                  </a:cubicBezTo>
                  <a:cubicBezTo>
                    <a:pt x="1676" y="1567"/>
                    <a:pt x="1676" y="1567"/>
                    <a:pt x="1676" y="1567"/>
                  </a:cubicBezTo>
                  <a:cubicBezTo>
                    <a:pt x="1697" y="1567"/>
                    <a:pt x="1714" y="1550"/>
                    <a:pt x="1714" y="1529"/>
                  </a:cubicBezTo>
                  <a:cubicBezTo>
                    <a:pt x="1714" y="1503"/>
                    <a:pt x="1714" y="1503"/>
                    <a:pt x="1714" y="1503"/>
                  </a:cubicBezTo>
                  <a:cubicBezTo>
                    <a:pt x="1714" y="1482"/>
                    <a:pt x="1697" y="1464"/>
                    <a:pt x="1676" y="1464"/>
                  </a:cubicBezTo>
                  <a:close/>
                  <a:moveTo>
                    <a:pt x="93" y="385"/>
                  </a:moveTo>
                  <a:cubicBezTo>
                    <a:pt x="1622" y="385"/>
                    <a:pt x="1622" y="385"/>
                    <a:pt x="1622" y="385"/>
                  </a:cubicBezTo>
                  <a:cubicBezTo>
                    <a:pt x="1643" y="385"/>
                    <a:pt x="1645" y="377"/>
                    <a:pt x="1626" y="368"/>
                  </a:cubicBezTo>
                  <a:cubicBezTo>
                    <a:pt x="892" y="9"/>
                    <a:pt x="892" y="9"/>
                    <a:pt x="892" y="9"/>
                  </a:cubicBezTo>
                  <a:cubicBezTo>
                    <a:pt x="873" y="0"/>
                    <a:pt x="842" y="0"/>
                    <a:pt x="823" y="9"/>
                  </a:cubicBezTo>
                  <a:cubicBezTo>
                    <a:pt x="89" y="368"/>
                    <a:pt x="89" y="368"/>
                    <a:pt x="89" y="368"/>
                  </a:cubicBezTo>
                  <a:cubicBezTo>
                    <a:pt x="70" y="377"/>
                    <a:pt x="72" y="385"/>
                    <a:pt x="93" y="385"/>
                  </a:cubicBezTo>
                  <a:close/>
                  <a:moveTo>
                    <a:pt x="183" y="546"/>
                  </a:moveTo>
                  <a:cubicBezTo>
                    <a:pt x="160" y="546"/>
                    <a:pt x="140" y="565"/>
                    <a:pt x="140" y="588"/>
                  </a:cubicBezTo>
                  <a:cubicBezTo>
                    <a:pt x="140" y="612"/>
                    <a:pt x="160" y="631"/>
                    <a:pt x="183" y="631"/>
                  </a:cubicBezTo>
                  <a:cubicBezTo>
                    <a:pt x="189" y="631"/>
                    <a:pt x="194" y="630"/>
                    <a:pt x="199" y="628"/>
                  </a:cubicBezTo>
                  <a:cubicBezTo>
                    <a:pt x="212" y="623"/>
                    <a:pt x="221" y="612"/>
                    <a:pt x="225" y="599"/>
                  </a:cubicBezTo>
                  <a:cubicBezTo>
                    <a:pt x="225" y="601"/>
                    <a:pt x="226" y="603"/>
                    <a:pt x="226" y="604"/>
                  </a:cubicBezTo>
                  <a:cubicBezTo>
                    <a:pt x="226" y="622"/>
                    <a:pt x="215" y="637"/>
                    <a:pt x="199" y="644"/>
                  </a:cubicBezTo>
                  <a:cubicBezTo>
                    <a:pt x="199" y="1266"/>
                    <a:pt x="199" y="1266"/>
                    <a:pt x="199" y="1266"/>
                  </a:cubicBezTo>
                  <a:cubicBezTo>
                    <a:pt x="199" y="1288"/>
                    <a:pt x="216" y="1305"/>
                    <a:pt x="238" y="1305"/>
                  </a:cubicBezTo>
                  <a:cubicBezTo>
                    <a:pt x="369" y="1305"/>
                    <a:pt x="369" y="1305"/>
                    <a:pt x="369" y="1305"/>
                  </a:cubicBezTo>
                  <a:cubicBezTo>
                    <a:pt x="390" y="1305"/>
                    <a:pt x="408" y="1288"/>
                    <a:pt x="408" y="1266"/>
                  </a:cubicBezTo>
                  <a:cubicBezTo>
                    <a:pt x="408" y="644"/>
                    <a:pt x="408" y="644"/>
                    <a:pt x="408" y="644"/>
                  </a:cubicBezTo>
                  <a:cubicBezTo>
                    <a:pt x="392" y="637"/>
                    <a:pt x="381" y="622"/>
                    <a:pt x="381" y="604"/>
                  </a:cubicBezTo>
                  <a:cubicBezTo>
                    <a:pt x="381" y="603"/>
                    <a:pt x="381" y="601"/>
                    <a:pt x="382" y="599"/>
                  </a:cubicBezTo>
                  <a:cubicBezTo>
                    <a:pt x="385" y="612"/>
                    <a:pt x="395" y="623"/>
                    <a:pt x="408" y="628"/>
                  </a:cubicBezTo>
                  <a:cubicBezTo>
                    <a:pt x="412" y="630"/>
                    <a:pt x="418" y="631"/>
                    <a:pt x="423" y="631"/>
                  </a:cubicBezTo>
                  <a:cubicBezTo>
                    <a:pt x="447" y="631"/>
                    <a:pt x="466" y="612"/>
                    <a:pt x="466" y="588"/>
                  </a:cubicBezTo>
                  <a:cubicBezTo>
                    <a:pt x="466" y="566"/>
                    <a:pt x="448" y="547"/>
                    <a:pt x="425" y="546"/>
                  </a:cubicBezTo>
                  <a:cubicBezTo>
                    <a:pt x="425" y="546"/>
                    <a:pt x="425" y="546"/>
                    <a:pt x="425" y="546"/>
                  </a:cubicBezTo>
                  <a:lnTo>
                    <a:pt x="183" y="546"/>
                  </a:lnTo>
                  <a:close/>
                  <a:moveTo>
                    <a:pt x="1291" y="546"/>
                  </a:moveTo>
                  <a:cubicBezTo>
                    <a:pt x="1268" y="546"/>
                    <a:pt x="1249" y="565"/>
                    <a:pt x="1249" y="588"/>
                  </a:cubicBezTo>
                  <a:cubicBezTo>
                    <a:pt x="1249" y="612"/>
                    <a:pt x="1268" y="631"/>
                    <a:pt x="1291" y="631"/>
                  </a:cubicBezTo>
                  <a:cubicBezTo>
                    <a:pt x="1297" y="631"/>
                    <a:pt x="1302" y="630"/>
                    <a:pt x="1307" y="628"/>
                  </a:cubicBezTo>
                  <a:cubicBezTo>
                    <a:pt x="1320" y="623"/>
                    <a:pt x="1329" y="612"/>
                    <a:pt x="1333" y="599"/>
                  </a:cubicBezTo>
                  <a:cubicBezTo>
                    <a:pt x="1333" y="601"/>
                    <a:pt x="1334" y="603"/>
                    <a:pt x="1334" y="604"/>
                  </a:cubicBezTo>
                  <a:cubicBezTo>
                    <a:pt x="1334" y="622"/>
                    <a:pt x="1323" y="637"/>
                    <a:pt x="1307" y="644"/>
                  </a:cubicBezTo>
                  <a:cubicBezTo>
                    <a:pt x="1307" y="1266"/>
                    <a:pt x="1307" y="1266"/>
                    <a:pt x="1307" y="1266"/>
                  </a:cubicBezTo>
                  <a:cubicBezTo>
                    <a:pt x="1307" y="1288"/>
                    <a:pt x="1324" y="1305"/>
                    <a:pt x="1346" y="1305"/>
                  </a:cubicBezTo>
                  <a:cubicBezTo>
                    <a:pt x="1477" y="1305"/>
                    <a:pt x="1477" y="1305"/>
                    <a:pt x="1477" y="1305"/>
                  </a:cubicBezTo>
                  <a:cubicBezTo>
                    <a:pt x="1498" y="1305"/>
                    <a:pt x="1516" y="1288"/>
                    <a:pt x="1516" y="1266"/>
                  </a:cubicBezTo>
                  <a:cubicBezTo>
                    <a:pt x="1516" y="644"/>
                    <a:pt x="1516" y="644"/>
                    <a:pt x="1516" y="644"/>
                  </a:cubicBezTo>
                  <a:cubicBezTo>
                    <a:pt x="1500" y="637"/>
                    <a:pt x="1489" y="622"/>
                    <a:pt x="1489" y="604"/>
                  </a:cubicBezTo>
                  <a:cubicBezTo>
                    <a:pt x="1489" y="603"/>
                    <a:pt x="1489" y="601"/>
                    <a:pt x="1490" y="599"/>
                  </a:cubicBezTo>
                  <a:cubicBezTo>
                    <a:pt x="1493" y="612"/>
                    <a:pt x="1503" y="623"/>
                    <a:pt x="1516" y="628"/>
                  </a:cubicBezTo>
                  <a:cubicBezTo>
                    <a:pt x="1520" y="630"/>
                    <a:pt x="1526" y="631"/>
                    <a:pt x="1531" y="631"/>
                  </a:cubicBezTo>
                  <a:cubicBezTo>
                    <a:pt x="1555" y="631"/>
                    <a:pt x="1574" y="612"/>
                    <a:pt x="1574" y="588"/>
                  </a:cubicBezTo>
                  <a:cubicBezTo>
                    <a:pt x="1574" y="566"/>
                    <a:pt x="1556" y="547"/>
                    <a:pt x="1533" y="546"/>
                  </a:cubicBezTo>
                  <a:cubicBezTo>
                    <a:pt x="1533" y="546"/>
                    <a:pt x="1533" y="546"/>
                    <a:pt x="1533" y="546"/>
                  </a:cubicBezTo>
                  <a:lnTo>
                    <a:pt x="1291" y="546"/>
                  </a:lnTo>
                  <a:close/>
                  <a:moveTo>
                    <a:pt x="553" y="546"/>
                  </a:moveTo>
                  <a:cubicBezTo>
                    <a:pt x="529" y="546"/>
                    <a:pt x="510" y="565"/>
                    <a:pt x="510" y="588"/>
                  </a:cubicBezTo>
                  <a:cubicBezTo>
                    <a:pt x="510" y="612"/>
                    <a:pt x="529" y="631"/>
                    <a:pt x="553" y="631"/>
                  </a:cubicBezTo>
                  <a:cubicBezTo>
                    <a:pt x="558" y="631"/>
                    <a:pt x="563" y="630"/>
                    <a:pt x="568" y="628"/>
                  </a:cubicBezTo>
                  <a:cubicBezTo>
                    <a:pt x="581" y="623"/>
                    <a:pt x="591" y="612"/>
                    <a:pt x="594" y="599"/>
                  </a:cubicBezTo>
                  <a:cubicBezTo>
                    <a:pt x="595" y="601"/>
                    <a:pt x="595" y="603"/>
                    <a:pt x="595" y="604"/>
                  </a:cubicBezTo>
                  <a:cubicBezTo>
                    <a:pt x="595" y="622"/>
                    <a:pt x="584" y="637"/>
                    <a:pt x="568" y="644"/>
                  </a:cubicBezTo>
                  <a:cubicBezTo>
                    <a:pt x="568" y="1266"/>
                    <a:pt x="568" y="1266"/>
                    <a:pt x="568" y="1266"/>
                  </a:cubicBezTo>
                  <a:cubicBezTo>
                    <a:pt x="568" y="1288"/>
                    <a:pt x="586" y="1305"/>
                    <a:pt x="607" y="1305"/>
                  </a:cubicBezTo>
                  <a:cubicBezTo>
                    <a:pt x="738" y="1305"/>
                    <a:pt x="738" y="1305"/>
                    <a:pt x="738" y="1305"/>
                  </a:cubicBezTo>
                  <a:cubicBezTo>
                    <a:pt x="759" y="1305"/>
                    <a:pt x="777" y="1288"/>
                    <a:pt x="777" y="1266"/>
                  </a:cubicBezTo>
                  <a:cubicBezTo>
                    <a:pt x="777" y="644"/>
                    <a:pt x="777" y="644"/>
                    <a:pt x="777" y="644"/>
                  </a:cubicBezTo>
                  <a:cubicBezTo>
                    <a:pt x="761" y="637"/>
                    <a:pt x="750" y="622"/>
                    <a:pt x="750" y="604"/>
                  </a:cubicBezTo>
                  <a:cubicBezTo>
                    <a:pt x="750" y="603"/>
                    <a:pt x="750" y="601"/>
                    <a:pt x="751" y="599"/>
                  </a:cubicBezTo>
                  <a:cubicBezTo>
                    <a:pt x="754" y="612"/>
                    <a:pt x="764" y="623"/>
                    <a:pt x="777" y="628"/>
                  </a:cubicBezTo>
                  <a:cubicBezTo>
                    <a:pt x="782" y="630"/>
                    <a:pt x="787" y="631"/>
                    <a:pt x="793" y="631"/>
                  </a:cubicBezTo>
                  <a:cubicBezTo>
                    <a:pt x="816" y="631"/>
                    <a:pt x="835" y="612"/>
                    <a:pt x="835" y="588"/>
                  </a:cubicBezTo>
                  <a:cubicBezTo>
                    <a:pt x="835" y="566"/>
                    <a:pt x="817" y="547"/>
                    <a:pt x="794" y="546"/>
                  </a:cubicBezTo>
                  <a:cubicBezTo>
                    <a:pt x="794" y="546"/>
                    <a:pt x="794" y="546"/>
                    <a:pt x="794" y="546"/>
                  </a:cubicBezTo>
                  <a:lnTo>
                    <a:pt x="553" y="546"/>
                  </a:lnTo>
                  <a:close/>
                  <a:moveTo>
                    <a:pt x="922" y="546"/>
                  </a:moveTo>
                  <a:cubicBezTo>
                    <a:pt x="898" y="546"/>
                    <a:pt x="879" y="565"/>
                    <a:pt x="879" y="588"/>
                  </a:cubicBezTo>
                  <a:cubicBezTo>
                    <a:pt x="879" y="612"/>
                    <a:pt x="898" y="631"/>
                    <a:pt x="922" y="631"/>
                  </a:cubicBezTo>
                  <a:cubicBezTo>
                    <a:pt x="927" y="631"/>
                    <a:pt x="933" y="630"/>
                    <a:pt x="938" y="628"/>
                  </a:cubicBezTo>
                  <a:cubicBezTo>
                    <a:pt x="950" y="623"/>
                    <a:pt x="960" y="612"/>
                    <a:pt x="963" y="599"/>
                  </a:cubicBezTo>
                  <a:cubicBezTo>
                    <a:pt x="964" y="601"/>
                    <a:pt x="965" y="603"/>
                    <a:pt x="965" y="604"/>
                  </a:cubicBezTo>
                  <a:cubicBezTo>
                    <a:pt x="965" y="622"/>
                    <a:pt x="953" y="637"/>
                    <a:pt x="938" y="644"/>
                  </a:cubicBezTo>
                  <a:cubicBezTo>
                    <a:pt x="938" y="1266"/>
                    <a:pt x="938" y="1266"/>
                    <a:pt x="938" y="1266"/>
                  </a:cubicBezTo>
                  <a:cubicBezTo>
                    <a:pt x="938" y="1288"/>
                    <a:pt x="955" y="1305"/>
                    <a:pt x="976" y="1305"/>
                  </a:cubicBezTo>
                  <a:cubicBezTo>
                    <a:pt x="1108" y="1305"/>
                    <a:pt x="1108" y="1305"/>
                    <a:pt x="1108" y="1305"/>
                  </a:cubicBezTo>
                  <a:cubicBezTo>
                    <a:pt x="1129" y="1305"/>
                    <a:pt x="1146" y="1288"/>
                    <a:pt x="1146" y="1266"/>
                  </a:cubicBezTo>
                  <a:cubicBezTo>
                    <a:pt x="1146" y="644"/>
                    <a:pt x="1146" y="644"/>
                    <a:pt x="1146" y="644"/>
                  </a:cubicBezTo>
                  <a:cubicBezTo>
                    <a:pt x="1130" y="637"/>
                    <a:pt x="1119" y="622"/>
                    <a:pt x="1119" y="604"/>
                  </a:cubicBezTo>
                  <a:cubicBezTo>
                    <a:pt x="1119" y="603"/>
                    <a:pt x="1120" y="601"/>
                    <a:pt x="1120" y="599"/>
                  </a:cubicBezTo>
                  <a:cubicBezTo>
                    <a:pt x="1124" y="612"/>
                    <a:pt x="1133" y="623"/>
                    <a:pt x="1146" y="628"/>
                  </a:cubicBezTo>
                  <a:cubicBezTo>
                    <a:pt x="1151" y="630"/>
                    <a:pt x="1156" y="631"/>
                    <a:pt x="1162" y="631"/>
                  </a:cubicBezTo>
                  <a:cubicBezTo>
                    <a:pt x="1186" y="631"/>
                    <a:pt x="1205" y="612"/>
                    <a:pt x="1205" y="588"/>
                  </a:cubicBezTo>
                  <a:cubicBezTo>
                    <a:pt x="1205" y="566"/>
                    <a:pt x="1187" y="547"/>
                    <a:pt x="1164" y="546"/>
                  </a:cubicBezTo>
                  <a:cubicBezTo>
                    <a:pt x="1164" y="546"/>
                    <a:pt x="1164" y="546"/>
                    <a:pt x="1164" y="546"/>
                  </a:cubicBezTo>
                  <a:lnTo>
                    <a:pt x="922" y="546"/>
                  </a:lnTo>
                  <a:close/>
                </a:path>
              </a:pathLst>
            </a:custGeom>
            <a:solidFill>
              <a:schemeClr val="bg1"/>
            </a:solidFill>
            <a:ln>
              <a:noFill/>
            </a:ln>
            <a:extLst/>
          </p:spPr>
          <p:txBody>
            <a:bodyPr/>
            <a:lstStyle/>
            <a:p>
              <a:endParaRPr lang="en-US" sz="1350"/>
            </a:p>
          </p:txBody>
        </p:sp>
      </p:grpSp>
      <p:grpSp>
        <p:nvGrpSpPr>
          <p:cNvPr id="98" name="Media 1"/>
          <p:cNvGrpSpPr/>
          <p:nvPr/>
        </p:nvGrpSpPr>
        <p:grpSpPr>
          <a:xfrm>
            <a:off x="5294041" y="1549351"/>
            <a:ext cx="1138634" cy="1138634"/>
            <a:chOff x="2802467" y="4776587"/>
            <a:chExt cx="1518178" cy="1518178"/>
          </a:xfrm>
        </p:grpSpPr>
        <p:sp>
          <p:nvSpPr>
            <p:cNvPr id="99" name="Oval 98"/>
            <p:cNvSpPr/>
            <p:nvPr/>
          </p:nvSpPr>
          <p:spPr>
            <a:xfrm>
              <a:off x="2802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00" name="Rectangle 99"/>
            <p:cNvSpPr/>
            <p:nvPr/>
          </p:nvSpPr>
          <p:spPr>
            <a:xfrm>
              <a:off x="3184101" y="5714075"/>
              <a:ext cx="754909" cy="317009"/>
            </a:xfrm>
            <a:prstGeom prst="rect">
              <a:avLst/>
            </a:prstGeom>
          </p:spPr>
          <p:txBody>
            <a:bodyPr wrap="none">
              <a:spAutoFit/>
            </a:bodyPr>
            <a:lstStyle/>
            <a:p>
              <a:pPr algn="ctr">
                <a:lnSpc>
                  <a:spcPct val="90000"/>
                </a:lnSpc>
              </a:pPr>
              <a:r>
                <a:rPr lang="en-US" sz="1050" b="1" dirty="0">
                  <a:solidFill>
                    <a:schemeClr val="bg1"/>
                  </a:solidFill>
                </a:rPr>
                <a:t>Media</a:t>
              </a:r>
            </a:p>
          </p:txBody>
        </p:sp>
        <p:grpSp>
          <p:nvGrpSpPr>
            <p:cNvPr id="101" name="Group 100"/>
            <p:cNvGrpSpPr/>
            <p:nvPr/>
          </p:nvGrpSpPr>
          <p:grpSpPr>
            <a:xfrm>
              <a:off x="3142801" y="5080001"/>
              <a:ext cx="855406" cy="515586"/>
              <a:chOff x="4125913" y="5024438"/>
              <a:chExt cx="463550" cy="279400"/>
            </a:xfrm>
            <a:solidFill>
              <a:schemeClr val="bg1"/>
            </a:solidFill>
          </p:grpSpPr>
          <p:sp>
            <p:nvSpPr>
              <p:cNvPr id="102" name="Freeform 428"/>
              <p:cNvSpPr>
                <a:spLocks noEditPoints="1"/>
              </p:cNvSpPr>
              <p:nvPr/>
            </p:nvSpPr>
            <p:spPr bwMode="auto">
              <a:xfrm>
                <a:off x="4125913" y="5049838"/>
                <a:ext cx="371475" cy="254000"/>
              </a:xfrm>
              <a:custGeom>
                <a:avLst/>
                <a:gdLst>
                  <a:gd name="T0" fmla="*/ 203 w 468"/>
                  <a:gd name="T1" fmla="*/ 279 h 318"/>
                  <a:gd name="T2" fmla="*/ 197 w 468"/>
                  <a:gd name="T3" fmla="*/ 261 h 318"/>
                  <a:gd name="T4" fmla="*/ 302 w 468"/>
                  <a:gd name="T5" fmla="*/ 257 h 318"/>
                  <a:gd name="T6" fmla="*/ 295 w 468"/>
                  <a:gd name="T7" fmla="*/ 267 h 318"/>
                  <a:gd name="T8" fmla="*/ 291 w 468"/>
                  <a:gd name="T9" fmla="*/ 291 h 318"/>
                  <a:gd name="T10" fmla="*/ 289 w 468"/>
                  <a:gd name="T11" fmla="*/ 292 h 318"/>
                  <a:gd name="T12" fmla="*/ 205 w 468"/>
                  <a:gd name="T13" fmla="*/ 292 h 318"/>
                  <a:gd name="T14" fmla="*/ 389 w 468"/>
                  <a:gd name="T15" fmla="*/ 213 h 318"/>
                  <a:gd name="T16" fmla="*/ 359 w 468"/>
                  <a:gd name="T17" fmla="*/ 154 h 318"/>
                  <a:gd name="T18" fmla="*/ 347 w 468"/>
                  <a:gd name="T19" fmla="*/ 88 h 318"/>
                  <a:gd name="T20" fmla="*/ 350 w 468"/>
                  <a:gd name="T21" fmla="*/ 49 h 318"/>
                  <a:gd name="T22" fmla="*/ 361 w 468"/>
                  <a:gd name="T23" fmla="*/ 24 h 318"/>
                  <a:gd name="T24" fmla="*/ 371 w 468"/>
                  <a:gd name="T25" fmla="*/ 20 h 318"/>
                  <a:gd name="T26" fmla="*/ 396 w 468"/>
                  <a:gd name="T27" fmla="*/ 35 h 318"/>
                  <a:gd name="T28" fmla="*/ 417 w 468"/>
                  <a:gd name="T29" fmla="*/ 62 h 318"/>
                  <a:gd name="T30" fmla="*/ 442 w 468"/>
                  <a:gd name="T31" fmla="*/ 125 h 318"/>
                  <a:gd name="T32" fmla="*/ 448 w 468"/>
                  <a:gd name="T33" fmla="*/ 189 h 318"/>
                  <a:gd name="T34" fmla="*/ 442 w 468"/>
                  <a:gd name="T35" fmla="*/ 217 h 318"/>
                  <a:gd name="T36" fmla="*/ 428 w 468"/>
                  <a:gd name="T37" fmla="*/ 237 h 318"/>
                  <a:gd name="T38" fmla="*/ 417 w 468"/>
                  <a:gd name="T39" fmla="*/ 235 h 318"/>
                  <a:gd name="T40" fmla="*/ 389 w 468"/>
                  <a:gd name="T41" fmla="*/ 213 h 318"/>
                  <a:gd name="T42" fmla="*/ 354 w 468"/>
                  <a:gd name="T43" fmla="*/ 5 h 318"/>
                  <a:gd name="T44" fmla="*/ 45 w 468"/>
                  <a:gd name="T45" fmla="*/ 182 h 318"/>
                  <a:gd name="T46" fmla="*/ 30 w 468"/>
                  <a:gd name="T47" fmla="*/ 176 h 318"/>
                  <a:gd name="T48" fmla="*/ 15 w 468"/>
                  <a:gd name="T49" fmla="*/ 182 h 318"/>
                  <a:gd name="T50" fmla="*/ 4 w 468"/>
                  <a:gd name="T51" fmla="*/ 191 h 318"/>
                  <a:gd name="T52" fmla="*/ 0 w 468"/>
                  <a:gd name="T53" fmla="*/ 206 h 318"/>
                  <a:gd name="T54" fmla="*/ 10 w 468"/>
                  <a:gd name="T55" fmla="*/ 252 h 318"/>
                  <a:gd name="T56" fmla="*/ 19 w 468"/>
                  <a:gd name="T57" fmla="*/ 267 h 318"/>
                  <a:gd name="T58" fmla="*/ 35 w 468"/>
                  <a:gd name="T59" fmla="*/ 279 h 318"/>
                  <a:gd name="T60" fmla="*/ 57 w 468"/>
                  <a:gd name="T61" fmla="*/ 274 h 318"/>
                  <a:gd name="T62" fmla="*/ 65 w 468"/>
                  <a:gd name="T63" fmla="*/ 268 h 318"/>
                  <a:gd name="T64" fmla="*/ 69 w 468"/>
                  <a:gd name="T65" fmla="*/ 259 h 318"/>
                  <a:gd name="T66" fmla="*/ 146 w 468"/>
                  <a:gd name="T67" fmla="*/ 276 h 318"/>
                  <a:gd name="T68" fmla="*/ 177 w 468"/>
                  <a:gd name="T69" fmla="*/ 278 h 318"/>
                  <a:gd name="T70" fmla="*/ 179 w 468"/>
                  <a:gd name="T71" fmla="*/ 291 h 318"/>
                  <a:gd name="T72" fmla="*/ 186 w 468"/>
                  <a:gd name="T73" fmla="*/ 311 h 318"/>
                  <a:gd name="T74" fmla="*/ 207 w 468"/>
                  <a:gd name="T75" fmla="*/ 318 h 318"/>
                  <a:gd name="T76" fmla="*/ 295 w 468"/>
                  <a:gd name="T77" fmla="*/ 318 h 318"/>
                  <a:gd name="T78" fmla="*/ 315 w 468"/>
                  <a:gd name="T79" fmla="*/ 302 h 318"/>
                  <a:gd name="T80" fmla="*/ 317 w 468"/>
                  <a:gd name="T81" fmla="*/ 279 h 318"/>
                  <a:gd name="T82" fmla="*/ 319 w 468"/>
                  <a:gd name="T83" fmla="*/ 276 h 318"/>
                  <a:gd name="T84" fmla="*/ 424 w 468"/>
                  <a:gd name="T85" fmla="*/ 257 h 318"/>
                  <a:gd name="T86" fmla="*/ 437 w 468"/>
                  <a:gd name="T87" fmla="*/ 254 h 318"/>
                  <a:gd name="T88" fmla="*/ 453 w 468"/>
                  <a:gd name="T89" fmla="*/ 241 h 318"/>
                  <a:gd name="T90" fmla="*/ 464 w 468"/>
                  <a:gd name="T91" fmla="*/ 213 h 318"/>
                  <a:gd name="T92" fmla="*/ 468 w 468"/>
                  <a:gd name="T93" fmla="*/ 169 h 318"/>
                  <a:gd name="T94" fmla="*/ 455 w 468"/>
                  <a:gd name="T95" fmla="*/ 97 h 318"/>
                  <a:gd name="T96" fmla="*/ 420 w 468"/>
                  <a:gd name="T97" fmla="*/ 33 h 318"/>
                  <a:gd name="T98" fmla="*/ 396 w 468"/>
                  <a:gd name="T99" fmla="*/ 9 h 318"/>
                  <a:gd name="T100" fmla="*/ 371 w 468"/>
                  <a:gd name="T101"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8" h="318">
                    <a:moveTo>
                      <a:pt x="203" y="291"/>
                    </a:moveTo>
                    <a:lnTo>
                      <a:pt x="203" y="279"/>
                    </a:lnTo>
                    <a:lnTo>
                      <a:pt x="203" y="279"/>
                    </a:lnTo>
                    <a:lnTo>
                      <a:pt x="203" y="272"/>
                    </a:lnTo>
                    <a:lnTo>
                      <a:pt x="201" y="267"/>
                    </a:lnTo>
                    <a:lnTo>
                      <a:pt x="197" y="261"/>
                    </a:lnTo>
                    <a:lnTo>
                      <a:pt x="192" y="257"/>
                    </a:lnTo>
                    <a:lnTo>
                      <a:pt x="192" y="257"/>
                    </a:lnTo>
                    <a:lnTo>
                      <a:pt x="302" y="257"/>
                    </a:lnTo>
                    <a:lnTo>
                      <a:pt x="302" y="257"/>
                    </a:lnTo>
                    <a:lnTo>
                      <a:pt x="299" y="261"/>
                    </a:lnTo>
                    <a:lnTo>
                      <a:pt x="295" y="267"/>
                    </a:lnTo>
                    <a:lnTo>
                      <a:pt x="293" y="272"/>
                    </a:lnTo>
                    <a:lnTo>
                      <a:pt x="291" y="279"/>
                    </a:lnTo>
                    <a:lnTo>
                      <a:pt x="291" y="291"/>
                    </a:lnTo>
                    <a:lnTo>
                      <a:pt x="291" y="291"/>
                    </a:lnTo>
                    <a:lnTo>
                      <a:pt x="291" y="292"/>
                    </a:lnTo>
                    <a:lnTo>
                      <a:pt x="289" y="292"/>
                    </a:lnTo>
                    <a:lnTo>
                      <a:pt x="207" y="292"/>
                    </a:lnTo>
                    <a:lnTo>
                      <a:pt x="207" y="292"/>
                    </a:lnTo>
                    <a:lnTo>
                      <a:pt x="205" y="292"/>
                    </a:lnTo>
                    <a:lnTo>
                      <a:pt x="203" y="291"/>
                    </a:lnTo>
                    <a:close/>
                    <a:moveTo>
                      <a:pt x="389" y="213"/>
                    </a:moveTo>
                    <a:lnTo>
                      <a:pt x="389" y="213"/>
                    </a:lnTo>
                    <a:lnTo>
                      <a:pt x="378" y="195"/>
                    </a:lnTo>
                    <a:lnTo>
                      <a:pt x="367" y="176"/>
                    </a:lnTo>
                    <a:lnTo>
                      <a:pt x="359" y="154"/>
                    </a:lnTo>
                    <a:lnTo>
                      <a:pt x="352" y="132"/>
                    </a:lnTo>
                    <a:lnTo>
                      <a:pt x="348" y="110"/>
                    </a:lnTo>
                    <a:lnTo>
                      <a:pt x="347" y="88"/>
                    </a:lnTo>
                    <a:lnTo>
                      <a:pt x="347" y="68"/>
                    </a:lnTo>
                    <a:lnTo>
                      <a:pt x="350" y="49"/>
                    </a:lnTo>
                    <a:lnTo>
                      <a:pt x="350" y="49"/>
                    </a:lnTo>
                    <a:lnTo>
                      <a:pt x="352" y="42"/>
                    </a:lnTo>
                    <a:lnTo>
                      <a:pt x="356" y="33"/>
                    </a:lnTo>
                    <a:lnTo>
                      <a:pt x="361" y="24"/>
                    </a:lnTo>
                    <a:lnTo>
                      <a:pt x="367" y="22"/>
                    </a:lnTo>
                    <a:lnTo>
                      <a:pt x="371" y="20"/>
                    </a:lnTo>
                    <a:lnTo>
                      <a:pt x="371" y="20"/>
                    </a:lnTo>
                    <a:lnTo>
                      <a:pt x="378" y="22"/>
                    </a:lnTo>
                    <a:lnTo>
                      <a:pt x="387" y="27"/>
                    </a:lnTo>
                    <a:lnTo>
                      <a:pt x="396" y="35"/>
                    </a:lnTo>
                    <a:lnTo>
                      <a:pt x="405" y="46"/>
                    </a:lnTo>
                    <a:lnTo>
                      <a:pt x="405" y="46"/>
                    </a:lnTo>
                    <a:lnTo>
                      <a:pt x="417" y="62"/>
                    </a:lnTo>
                    <a:lnTo>
                      <a:pt x="428" y="82"/>
                    </a:lnTo>
                    <a:lnTo>
                      <a:pt x="435" y="103"/>
                    </a:lnTo>
                    <a:lnTo>
                      <a:pt x="442" y="125"/>
                    </a:lnTo>
                    <a:lnTo>
                      <a:pt x="446" y="147"/>
                    </a:lnTo>
                    <a:lnTo>
                      <a:pt x="448" y="169"/>
                    </a:lnTo>
                    <a:lnTo>
                      <a:pt x="448" y="189"/>
                    </a:lnTo>
                    <a:lnTo>
                      <a:pt x="444" y="210"/>
                    </a:lnTo>
                    <a:lnTo>
                      <a:pt x="444" y="210"/>
                    </a:lnTo>
                    <a:lnTo>
                      <a:pt x="442" y="217"/>
                    </a:lnTo>
                    <a:lnTo>
                      <a:pt x="439" y="226"/>
                    </a:lnTo>
                    <a:lnTo>
                      <a:pt x="431" y="233"/>
                    </a:lnTo>
                    <a:lnTo>
                      <a:pt x="428" y="237"/>
                    </a:lnTo>
                    <a:lnTo>
                      <a:pt x="424" y="237"/>
                    </a:lnTo>
                    <a:lnTo>
                      <a:pt x="424" y="237"/>
                    </a:lnTo>
                    <a:lnTo>
                      <a:pt x="417" y="235"/>
                    </a:lnTo>
                    <a:lnTo>
                      <a:pt x="407" y="232"/>
                    </a:lnTo>
                    <a:lnTo>
                      <a:pt x="398" y="222"/>
                    </a:lnTo>
                    <a:lnTo>
                      <a:pt x="389" y="213"/>
                    </a:lnTo>
                    <a:close/>
                    <a:moveTo>
                      <a:pt x="354" y="5"/>
                    </a:moveTo>
                    <a:lnTo>
                      <a:pt x="354" y="5"/>
                    </a:lnTo>
                    <a:lnTo>
                      <a:pt x="354" y="5"/>
                    </a:lnTo>
                    <a:lnTo>
                      <a:pt x="50" y="186"/>
                    </a:lnTo>
                    <a:lnTo>
                      <a:pt x="50" y="186"/>
                    </a:lnTo>
                    <a:lnTo>
                      <a:pt x="45" y="182"/>
                    </a:lnTo>
                    <a:lnTo>
                      <a:pt x="39" y="178"/>
                    </a:lnTo>
                    <a:lnTo>
                      <a:pt x="34" y="176"/>
                    </a:lnTo>
                    <a:lnTo>
                      <a:pt x="30" y="176"/>
                    </a:lnTo>
                    <a:lnTo>
                      <a:pt x="30" y="176"/>
                    </a:lnTo>
                    <a:lnTo>
                      <a:pt x="15" y="182"/>
                    </a:lnTo>
                    <a:lnTo>
                      <a:pt x="15" y="182"/>
                    </a:lnTo>
                    <a:lnTo>
                      <a:pt x="10" y="184"/>
                    </a:lnTo>
                    <a:lnTo>
                      <a:pt x="8" y="187"/>
                    </a:lnTo>
                    <a:lnTo>
                      <a:pt x="4" y="191"/>
                    </a:lnTo>
                    <a:lnTo>
                      <a:pt x="2" y="198"/>
                    </a:lnTo>
                    <a:lnTo>
                      <a:pt x="2" y="198"/>
                    </a:lnTo>
                    <a:lnTo>
                      <a:pt x="0" y="206"/>
                    </a:lnTo>
                    <a:lnTo>
                      <a:pt x="0" y="215"/>
                    </a:lnTo>
                    <a:lnTo>
                      <a:pt x="4" y="233"/>
                    </a:lnTo>
                    <a:lnTo>
                      <a:pt x="10" y="252"/>
                    </a:lnTo>
                    <a:lnTo>
                      <a:pt x="13" y="259"/>
                    </a:lnTo>
                    <a:lnTo>
                      <a:pt x="19" y="267"/>
                    </a:lnTo>
                    <a:lnTo>
                      <a:pt x="19" y="267"/>
                    </a:lnTo>
                    <a:lnTo>
                      <a:pt x="24" y="274"/>
                    </a:lnTo>
                    <a:lnTo>
                      <a:pt x="30" y="278"/>
                    </a:lnTo>
                    <a:lnTo>
                      <a:pt x="35" y="279"/>
                    </a:lnTo>
                    <a:lnTo>
                      <a:pt x="41" y="279"/>
                    </a:lnTo>
                    <a:lnTo>
                      <a:pt x="41" y="279"/>
                    </a:lnTo>
                    <a:lnTo>
                      <a:pt x="57" y="274"/>
                    </a:lnTo>
                    <a:lnTo>
                      <a:pt x="57" y="274"/>
                    </a:lnTo>
                    <a:lnTo>
                      <a:pt x="61" y="272"/>
                    </a:lnTo>
                    <a:lnTo>
                      <a:pt x="65" y="268"/>
                    </a:lnTo>
                    <a:lnTo>
                      <a:pt x="67" y="265"/>
                    </a:lnTo>
                    <a:lnTo>
                      <a:pt x="69" y="259"/>
                    </a:lnTo>
                    <a:lnTo>
                      <a:pt x="69" y="259"/>
                    </a:lnTo>
                    <a:lnTo>
                      <a:pt x="69" y="257"/>
                    </a:lnTo>
                    <a:lnTo>
                      <a:pt x="146" y="257"/>
                    </a:lnTo>
                    <a:lnTo>
                      <a:pt x="146" y="276"/>
                    </a:lnTo>
                    <a:lnTo>
                      <a:pt x="175" y="276"/>
                    </a:lnTo>
                    <a:lnTo>
                      <a:pt x="175" y="276"/>
                    </a:lnTo>
                    <a:lnTo>
                      <a:pt x="177" y="278"/>
                    </a:lnTo>
                    <a:lnTo>
                      <a:pt x="179" y="279"/>
                    </a:lnTo>
                    <a:lnTo>
                      <a:pt x="179" y="291"/>
                    </a:lnTo>
                    <a:lnTo>
                      <a:pt x="179" y="291"/>
                    </a:lnTo>
                    <a:lnTo>
                      <a:pt x="179" y="296"/>
                    </a:lnTo>
                    <a:lnTo>
                      <a:pt x="181" y="302"/>
                    </a:lnTo>
                    <a:lnTo>
                      <a:pt x="186" y="311"/>
                    </a:lnTo>
                    <a:lnTo>
                      <a:pt x="196" y="316"/>
                    </a:lnTo>
                    <a:lnTo>
                      <a:pt x="201" y="318"/>
                    </a:lnTo>
                    <a:lnTo>
                      <a:pt x="207" y="318"/>
                    </a:lnTo>
                    <a:lnTo>
                      <a:pt x="289" y="318"/>
                    </a:lnTo>
                    <a:lnTo>
                      <a:pt x="289" y="318"/>
                    </a:lnTo>
                    <a:lnTo>
                      <a:pt x="295" y="318"/>
                    </a:lnTo>
                    <a:lnTo>
                      <a:pt x="301" y="316"/>
                    </a:lnTo>
                    <a:lnTo>
                      <a:pt x="308" y="311"/>
                    </a:lnTo>
                    <a:lnTo>
                      <a:pt x="315" y="302"/>
                    </a:lnTo>
                    <a:lnTo>
                      <a:pt x="315" y="296"/>
                    </a:lnTo>
                    <a:lnTo>
                      <a:pt x="317" y="291"/>
                    </a:lnTo>
                    <a:lnTo>
                      <a:pt x="317" y="279"/>
                    </a:lnTo>
                    <a:lnTo>
                      <a:pt x="317" y="279"/>
                    </a:lnTo>
                    <a:lnTo>
                      <a:pt x="317" y="278"/>
                    </a:lnTo>
                    <a:lnTo>
                      <a:pt x="319" y="276"/>
                    </a:lnTo>
                    <a:lnTo>
                      <a:pt x="350" y="276"/>
                    </a:lnTo>
                    <a:lnTo>
                      <a:pt x="350" y="257"/>
                    </a:lnTo>
                    <a:lnTo>
                      <a:pt x="424" y="257"/>
                    </a:lnTo>
                    <a:lnTo>
                      <a:pt x="424" y="257"/>
                    </a:lnTo>
                    <a:lnTo>
                      <a:pt x="429" y="257"/>
                    </a:lnTo>
                    <a:lnTo>
                      <a:pt x="437" y="254"/>
                    </a:lnTo>
                    <a:lnTo>
                      <a:pt x="442" y="252"/>
                    </a:lnTo>
                    <a:lnTo>
                      <a:pt x="448" y="246"/>
                    </a:lnTo>
                    <a:lnTo>
                      <a:pt x="453" y="241"/>
                    </a:lnTo>
                    <a:lnTo>
                      <a:pt x="457" y="233"/>
                    </a:lnTo>
                    <a:lnTo>
                      <a:pt x="461" y="224"/>
                    </a:lnTo>
                    <a:lnTo>
                      <a:pt x="464" y="213"/>
                    </a:lnTo>
                    <a:lnTo>
                      <a:pt x="464" y="213"/>
                    </a:lnTo>
                    <a:lnTo>
                      <a:pt x="468" y="193"/>
                    </a:lnTo>
                    <a:lnTo>
                      <a:pt x="468" y="169"/>
                    </a:lnTo>
                    <a:lnTo>
                      <a:pt x="466" y="145"/>
                    </a:lnTo>
                    <a:lnTo>
                      <a:pt x="461" y="121"/>
                    </a:lnTo>
                    <a:lnTo>
                      <a:pt x="455" y="97"/>
                    </a:lnTo>
                    <a:lnTo>
                      <a:pt x="446" y="73"/>
                    </a:lnTo>
                    <a:lnTo>
                      <a:pt x="435" y="51"/>
                    </a:lnTo>
                    <a:lnTo>
                      <a:pt x="420" y="33"/>
                    </a:lnTo>
                    <a:lnTo>
                      <a:pt x="420" y="33"/>
                    </a:lnTo>
                    <a:lnTo>
                      <a:pt x="407" y="18"/>
                    </a:lnTo>
                    <a:lnTo>
                      <a:pt x="396" y="9"/>
                    </a:lnTo>
                    <a:lnTo>
                      <a:pt x="383" y="1"/>
                    </a:lnTo>
                    <a:lnTo>
                      <a:pt x="371" y="0"/>
                    </a:lnTo>
                    <a:lnTo>
                      <a:pt x="371" y="0"/>
                    </a:lnTo>
                    <a:lnTo>
                      <a:pt x="361" y="1"/>
                    </a:lnTo>
                    <a:lnTo>
                      <a:pt x="35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3" name="Freeform 432"/>
              <p:cNvSpPr>
                <a:spLocks/>
              </p:cNvSpPr>
              <p:nvPr/>
            </p:nvSpPr>
            <p:spPr bwMode="auto">
              <a:xfrm>
                <a:off x="4505325" y="5099050"/>
                <a:ext cx="84138" cy="38100"/>
              </a:xfrm>
              <a:custGeom>
                <a:avLst/>
                <a:gdLst>
                  <a:gd name="T0" fmla="*/ 0 w 107"/>
                  <a:gd name="T1" fmla="*/ 28 h 48"/>
                  <a:gd name="T2" fmla="*/ 6 w 107"/>
                  <a:gd name="T3" fmla="*/ 48 h 48"/>
                  <a:gd name="T4" fmla="*/ 107 w 107"/>
                  <a:gd name="T5" fmla="*/ 21 h 48"/>
                  <a:gd name="T6" fmla="*/ 102 w 107"/>
                  <a:gd name="T7" fmla="*/ 0 h 48"/>
                  <a:gd name="T8" fmla="*/ 0 w 107"/>
                  <a:gd name="T9" fmla="*/ 28 h 48"/>
                </a:gdLst>
                <a:ahLst/>
                <a:cxnLst>
                  <a:cxn ang="0">
                    <a:pos x="T0" y="T1"/>
                  </a:cxn>
                  <a:cxn ang="0">
                    <a:pos x="T2" y="T3"/>
                  </a:cxn>
                  <a:cxn ang="0">
                    <a:pos x="T4" y="T5"/>
                  </a:cxn>
                  <a:cxn ang="0">
                    <a:pos x="T6" y="T7"/>
                  </a:cxn>
                  <a:cxn ang="0">
                    <a:pos x="T8" y="T9"/>
                  </a:cxn>
                </a:cxnLst>
                <a:rect l="0" t="0" r="r" b="b"/>
                <a:pathLst>
                  <a:path w="107" h="48">
                    <a:moveTo>
                      <a:pt x="0" y="28"/>
                    </a:moveTo>
                    <a:lnTo>
                      <a:pt x="6" y="48"/>
                    </a:lnTo>
                    <a:lnTo>
                      <a:pt x="107" y="21"/>
                    </a:lnTo>
                    <a:lnTo>
                      <a:pt x="102"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4" name="Freeform 433"/>
              <p:cNvSpPr>
                <a:spLocks/>
              </p:cNvSpPr>
              <p:nvPr/>
            </p:nvSpPr>
            <p:spPr bwMode="auto">
              <a:xfrm>
                <a:off x="4471988" y="5024438"/>
                <a:ext cx="69850" cy="49213"/>
              </a:xfrm>
              <a:custGeom>
                <a:avLst/>
                <a:gdLst>
                  <a:gd name="T0" fmla="*/ 0 w 86"/>
                  <a:gd name="T1" fmla="*/ 45 h 63"/>
                  <a:gd name="T2" fmla="*/ 9 w 86"/>
                  <a:gd name="T3" fmla="*/ 63 h 63"/>
                  <a:gd name="T4" fmla="*/ 86 w 86"/>
                  <a:gd name="T5" fmla="*/ 17 h 63"/>
                  <a:gd name="T6" fmla="*/ 75 w 86"/>
                  <a:gd name="T7" fmla="*/ 0 h 63"/>
                  <a:gd name="T8" fmla="*/ 0 w 86"/>
                  <a:gd name="T9" fmla="*/ 45 h 63"/>
                </a:gdLst>
                <a:ahLst/>
                <a:cxnLst>
                  <a:cxn ang="0">
                    <a:pos x="T0" y="T1"/>
                  </a:cxn>
                  <a:cxn ang="0">
                    <a:pos x="T2" y="T3"/>
                  </a:cxn>
                  <a:cxn ang="0">
                    <a:pos x="T4" y="T5"/>
                  </a:cxn>
                  <a:cxn ang="0">
                    <a:pos x="T6" y="T7"/>
                  </a:cxn>
                  <a:cxn ang="0">
                    <a:pos x="T8" y="T9"/>
                  </a:cxn>
                </a:cxnLst>
                <a:rect l="0" t="0" r="r" b="b"/>
                <a:pathLst>
                  <a:path w="86" h="63">
                    <a:moveTo>
                      <a:pt x="0" y="45"/>
                    </a:moveTo>
                    <a:lnTo>
                      <a:pt x="9" y="63"/>
                    </a:lnTo>
                    <a:lnTo>
                      <a:pt x="86" y="17"/>
                    </a:lnTo>
                    <a:lnTo>
                      <a:pt x="7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5" name="Rectangle 434"/>
              <p:cNvSpPr>
                <a:spLocks noChangeArrowheads="1"/>
              </p:cNvSpPr>
              <p:nvPr/>
            </p:nvSpPr>
            <p:spPr bwMode="auto">
              <a:xfrm>
                <a:off x="4514850" y="5200650"/>
                <a:ext cx="650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119" name="Experts 1"/>
          <p:cNvGrpSpPr/>
          <p:nvPr/>
        </p:nvGrpSpPr>
        <p:grpSpPr>
          <a:xfrm>
            <a:off x="6578657" y="1549351"/>
            <a:ext cx="1138634" cy="1138634"/>
            <a:chOff x="2105555" y="2755763"/>
            <a:chExt cx="1518178" cy="1518178"/>
          </a:xfrm>
        </p:grpSpPr>
        <p:sp>
          <p:nvSpPr>
            <p:cNvPr id="120" name="Oval 119"/>
            <p:cNvSpPr/>
            <p:nvPr/>
          </p:nvSpPr>
          <p:spPr>
            <a:xfrm>
              <a:off x="2105555"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1" name="Rectangle 120"/>
            <p:cNvSpPr/>
            <p:nvPr/>
          </p:nvSpPr>
          <p:spPr>
            <a:xfrm>
              <a:off x="2347644" y="3667259"/>
              <a:ext cx="996426" cy="510909"/>
            </a:xfrm>
            <a:prstGeom prst="rect">
              <a:avLst/>
            </a:prstGeom>
          </p:spPr>
          <p:txBody>
            <a:bodyPr wrap="none">
              <a:spAutoFit/>
            </a:bodyPr>
            <a:lstStyle/>
            <a:p>
              <a:pPr algn="ctr">
                <a:lnSpc>
                  <a:spcPct val="90000"/>
                </a:lnSpc>
              </a:pPr>
              <a:r>
                <a:rPr lang="en-US" sz="1050" b="1" dirty="0">
                  <a:solidFill>
                    <a:schemeClr val="bg1"/>
                  </a:solidFill>
                </a:rPr>
                <a:t>Relevant</a:t>
              </a:r>
              <a:br>
                <a:rPr lang="en-US" sz="1050" b="1" dirty="0">
                  <a:solidFill>
                    <a:schemeClr val="bg1"/>
                  </a:solidFill>
                </a:rPr>
              </a:br>
              <a:r>
                <a:rPr lang="en-US" sz="1050" b="1" dirty="0">
                  <a:solidFill>
                    <a:schemeClr val="bg1"/>
                  </a:solidFill>
                </a:rPr>
                <a:t>Experts</a:t>
              </a:r>
            </a:p>
          </p:txBody>
        </p:sp>
        <p:sp>
          <p:nvSpPr>
            <p:cNvPr id="122" name="Freeform 5"/>
            <p:cNvSpPr>
              <a:spLocks noEditPoints="1"/>
            </p:cNvSpPr>
            <p:nvPr/>
          </p:nvSpPr>
          <p:spPr bwMode="auto">
            <a:xfrm>
              <a:off x="2486715" y="3051649"/>
              <a:ext cx="700986" cy="482288"/>
            </a:xfrm>
            <a:custGeom>
              <a:avLst/>
              <a:gdLst>
                <a:gd name="T0" fmla="*/ 177 w 360"/>
                <a:gd name="T1" fmla="*/ 0 h 247"/>
                <a:gd name="T2" fmla="*/ 168 w 360"/>
                <a:gd name="T3" fmla="*/ 2 h 247"/>
                <a:gd name="T4" fmla="*/ 9 w 360"/>
                <a:gd name="T5" fmla="*/ 72 h 247"/>
                <a:gd name="T6" fmla="*/ 0 w 360"/>
                <a:gd name="T7" fmla="*/ 76 h 247"/>
                <a:gd name="T8" fmla="*/ 9 w 360"/>
                <a:gd name="T9" fmla="*/ 80 h 247"/>
                <a:gd name="T10" fmla="*/ 168 w 360"/>
                <a:gd name="T11" fmla="*/ 151 h 247"/>
                <a:gd name="T12" fmla="*/ 186 w 360"/>
                <a:gd name="T13" fmla="*/ 151 h 247"/>
                <a:gd name="T14" fmla="*/ 342 w 360"/>
                <a:gd name="T15" fmla="*/ 82 h 247"/>
                <a:gd name="T16" fmla="*/ 342 w 360"/>
                <a:gd name="T17" fmla="*/ 197 h 247"/>
                <a:gd name="T18" fmla="*/ 336 w 360"/>
                <a:gd name="T19" fmla="*/ 207 h 247"/>
                <a:gd name="T20" fmla="*/ 342 w 360"/>
                <a:gd name="T21" fmla="*/ 218 h 247"/>
                <a:gd name="T22" fmla="*/ 337 w 360"/>
                <a:gd name="T23" fmla="*/ 238 h 247"/>
                <a:gd name="T24" fmla="*/ 358 w 360"/>
                <a:gd name="T25" fmla="*/ 238 h 247"/>
                <a:gd name="T26" fmla="*/ 354 w 360"/>
                <a:gd name="T27" fmla="*/ 218 h 247"/>
                <a:gd name="T28" fmla="*/ 360 w 360"/>
                <a:gd name="T29" fmla="*/ 207 h 247"/>
                <a:gd name="T30" fmla="*/ 354 w 360"/>
                <a:gd name="T31" fmla="*/ 197 h 247"/>
                <a:gd name="T32" fmla="*/ 354 w 360"/>
                <a:gd name="T33" fmla="*/ 76 h 247"/>
                <a:gd name="T34" fmla="*/ 354 w 360"/>
                <a:gd name="T35" fmla="*/ 76 h 247"/>
                <a:gd name="T36" fmla="*/ 354 w 360"/>
                <a:gd name="T37" fmla="*/ 76 h 247"/>
                <a:gd name="T38" fmla="*/ 345 w 360"/>
                <a:gd name="T39" fmla="*/ 72 h 247"/>
                <a:gd name="T40" fmla="*/ 186 w 360"/>
                <a:gd name="T41" fmla="*/ 2 h 247"/>
                <a:gd name="T42" fmla="*/ 177 w 360"/>
                <a:gd name="T43" fmla="*/ 0 h 247"/>
                <a:gd name="T44" fmla="*/ 70 w 360"/>
                <a:gd name="T45" fmla="*/ 120 h 247"/>
                <a:gd name="T46" fmla="*/ 70 w 360"/>
                <a:gd name="T47" fmla="*/ 175 h 247"/>
                <a:gd name="T48" fmla="*/ 284 w 360"/>
                <a:gd name="T49" fmla="*/ 175 h 247"/>
                <a:gd name="T50" fmla="*/ 284 w 360"/>
                <a:gd name="T51" fmla="*/ 120 h 247"/>
                <a:gd name="T52" fmla="*/ 186 w 360"/>
                <a:gd name="T53" fmla="*/ 163 h 247"/>
                <a:gd name="T54" fmla="*/ 168 w 360"/>
                <a:gd name="T55" fmla="*/ 163 h 247"/>
                <a:gd name="T56" fmla="*/ 70 w 360"/>
                <a:gd name="T57" fmla="*/ 1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47">
                  <a:moveTo>
                    <a:pt x="177" y="0"/>
                  </a:moveTo>
                  <a:cubicBezTo>
                    <a:pt x="174" y="0"/>
                    <a:pt x="170" y="1"/>
                    <a:pt x="168" y="2"/>
                  </a:cubicBezTo>
                  <a:cubicBezTo>
                    <a:pt x="9" y="72"/>
                    <a:pt x="9" y="72"/>
                    <a:pt x="9" y="72"/>
                  </a:cubicBezTo>
                  <a:cubicBezTo>
                    <a:pt x="0" y="76"/>
                    <a:pt x="0" y="76"/>
                    <a:pt x="0" y="76"/>
                  </a:cubicBezTo>
                  <a:cubicBezTo>
                    <a:pt x="9" y="80"/>
                    <a:pt x="9" y="80"/>
                    <a:pt x="9" y="80"/>
                  </a:cubicBezTo>
                  <a:cubicBezTo>
                    <a:pt x="168" y="151"/>
                    <a:pt x="168" y="151"/>
                    <a:pt x="168" y="151"/>
                  </a:cubicBezTo>
                  <a:cubicBezTo>
                    <a:pt x="173" y="153"/>
                    <a:pt x="181" y="153"/>
                    <a:pt x="186" y="151"/>
                  </a:cubicBezTo>
                  <a:cubicBezTo>
                    <a:pt x="342" y="82"/>
                    <a:pt x="342" y="82"/>
                    <a:pt x="342" y="82"/>
                  </a:cubicBezTo>
                  <a:cubicBezTo>
                    <a:pt x="342" y="197"/>
                    <a:pt x="342" y="197"/>
                    <a:pt x="342" y="197"/>
                  </a:cubicBezTo>
                  <a:cubicBezTo>
                    <a:pt x="338" y="199"/>
                    <a:pt x="336" y="203"/>
                    <a:pt x="336" y="207"/>
                  </a:cubicBezTo>
                  <a:cubicBezTo>
                    <a:pt x="336" y="212"/>
                    <a:pt x="338" y="216"/>
                    <a:pt x="342" y="218"/>
                  </a:cubicBezTo>
                  <a:cubicBezTo>
                    <a:pt x="337" y="238"/>
                    <a:pt x="337" y="238"/>
                    <a:pt x="337" y="238"/>
                  </a:cubicBezTo>
                  <a:cubicBezTo>
                    <a:pt x="358" y="238"/>
                    <a:pt x="358" y="238"/>
                    <a:pt x="358" y="238"/>
                  </a:cubicBezTo>
                  <a:cubicBezTo>
                    <a:pt x="354" y="218"/>
                    <a:pt x="354" y="218"/>
                    <a:pt x="354" y="218"/>
                  </a:cubicBezTo>
                  <a:cubicBezTo>
                    <a:pt x="358" y="216"/>
                    <a:pt x="360" y="212"/>
                    <a:pt x="360" y="207"/>
                  </a:cubicBezTo>
                  <a:cubicBezTo>
                    <a:pt x="360" y="203"/>
                    <a:pt x="358" y="199"/>
                    <a:pt x="354" y="197"/>
                  </a:cubicBezTo>
                  <a:cubicBezTo>
                    <a:pt x="354" y="76"/>
                    <a:pt x="354" y="76"/>
                    <a:pt x="354" y="76"/>
                  </a:cubicBezTo>
                  <a:cubicBezTo>
                    <a:pt x="354" y="76"/>
                    <a:pt x="354" y="76"/>
                    <a:pt x="354" y="76"/>
                  </a:cubicBezTo>
                  <a:cubicBezTo>
                    <a:pt x="354" y="76"/>
                    <a:pt x="354" y="76"/>
                    <a:pt x="354" y="76"/>
                  </a:cubicBezTo>
                  <a:cubicBezTo>
                    <a:pt x="345" y="72"/>
                    <a:pt x="345" y="72"/>
                    <a:pt x="345" y="72"/>
                  </a:cubicBezTo>
                  <a:cubicBezTo>
                    <a:pt x="186" y="2"/>
                    <a:pt x="186" y="2"/>
                    <a:pt x="186" y="2"/>
                  </a:cubicBezTo>
                  <a:cubicBezTo>
                    <a:pt x="184" y="1"/>
                    <a:pt x="180" y="0"/>
                    <a:pt x="177" y="0"/>
                  </a:cubicBezTo>
                  <a:close/>
                  <a:moveTo>
                    <a:pt x="70" y="120"/>
                  </a:moveTo>
                  <a:cubicBezTo>
                    <a:pt x="70" y="175"/>
                    <a:pt x="70" y="175"/>
                    <a:pt x="70" y="175"/>
                  </a:cubicBezTo>
                  <a:cubicBezTo>
                    <a:pt x="106" y="238"/>
                    <a:pt x="243" y="247"/>
                    <a:pt x="284" y="175"/>
                  </a:cubicBezTo>
                  <a:cubicBezTo>
                    <a:pt x="284" y="120"/>
                    <a:pt x="284" y="120"/>
                    <a:pt x="284" y="120"/>
                  </a:cubicBezTo>
                  <a:cubicBezTo>
                    <a:pt x="186" y="163"/>
                    <a:pt x="186" y="163"/>
                    <a:pt x="186" y="163"/>
                  </a:cubicBezTo>
                  <a:cubicBezTo>
                    <a:pt x="181" y="165"/>
                    <a:pt x="173" y="165"/>
                    <a:pt x="168" y="163"/>
                  </a:cubicBezTo>
                  <a:cubicBezTo>
                    <a:pt x="70" y="120"/>
                    <a:pt x="70" y="120"/>
                    <a:pt x="70" y="12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4" name="Rectangle 13"/>
          <p:cNvSpPr/>
          <p:nvPr/>
        </p:nvSpPr>
        <p:spPr>
          <a:xfrm>
            <a:off x="1143000" y="1300164"/>
            <a:ext cx="6858000" cy="160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28" name="Oval 27"/>
          <p:cNvSpPr/>
          <p:nvPr/>
        </p:nvSpPr>
        <p:spPr>
          <a:xfrm>
            <a:off x="2594373" y="1097903"/>
            <a:ext cx="3939779" cy="3939779"/>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4" name="Title 3"/>
          <p:cNvSpPr>
            <a:spLocks noGrp="1"/>
          </p:cNvSpPr>
          <p:nvPr>
            <p:ph type="title"/>
          </p:nvPr>
        </p:nvSpPr>
        <p:spPr/>
        <p:txBody>
          <a:bodyPr/>
          <a:lstStyle/>
          <a:p>
            <a:r>
              <a:rPr lang="en-US" dirty="0"/>
              <a:t>“Surround Sound” Approach</a:t>
            </a:r>
          </a:p>
        </p:txBody>
      </p:sp>
      <p:grpSp>
        <p:nvGrpSpPr>
          <p:cNvPr id="41" name="Connectors"/>
          <p:cNvGrpSpPr/>
          <p:nvPr/>
        </p:nvGrpSpPr>
        <p:grpSpPr>
          <a:xfrm>
            <a:off x="3291483" y="1742938"/>
            <a:ext cx="2545570" cy="2437976"/>
            <a:chOff x="2864644" y="2323918"/>
            <a:chExt cx="3394093" cy="3250634"/>
          </a:xfrm>
        </p:grpSpPr>
        <p:cxnSp>
          <p:nvCxnSpPr>
            <p:cNvPr id="30" name="Straight Connector 29"/>
            <p:cNvCxnSpPr/>
            <p:nvPr/>
          </p:nvCxnSpPr>
          <p:spPr>
            <a:xfrm>
              <a:off x="2864644" y="3493470"/>
              <a:ext cx="1718976" cy="5886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39761" y="3493470"/>
              <a:ext cx="1718976" cy="5886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62621" y="2323918"/>
              <a:ext cx="0" cy="1758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80899" y="4106718"/>
              <a:ext cx="988497" cy="14678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582318" y="4106718"/>
              <a:ext cx="988497" cy="146783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iii"/>
          <p:cNvGrpSpPr/>
          <p:nvPr/>
        </p:nvGrpSpPr>
        <p:grpSpPr>
          <a:xfrm>
            <a:off x="3951684" y="2455213"/>
            <a:ext cx="1225154" cy="1225154"/>
            <a:chOff x="3744912" y="3273618"/>
            <a:chExt cx="1633538" cy="1633538"/>
          </a:xfrm>
        </p:grpSpPr>
        <p:sp>
          <p:nvSpPr>
            <p:cNvPr id="21" name="Oval 20"/>
            <p:cNvSpPr/>
            <p:nvPr/>
          </p:nvSpPr>
          <p:spPr>
            <a:xfrm>
              <a:off x="3744912" y="3273618"/>
              <a:ext cx="1633538" cy="163353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pic>
          <p:nvPicPr>
            <p:cNvPr id="15" name="Picture 14" descr="III_logo-4c.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227" y="3873500"/>
              <a:ext cx="1464786" cy="433774"/>
            </a:xfrm>
            <a:prstGeom prst="rect">
              <a:avLst/>
            </a:prstGeom>
          </p:spPr>
        </p:pic>
      </p:grpSp>
      <p:grpSp>
        <p:nvGrpSpPr>
          <p:cNvPr id="139" name="Policy 2" descr="Custom:  Group 93"/>
          <p:cNvGrpSpPr/>
          <p:nvPr/>
        </p:nvGrpSpPr>
        <p:grpSpPr>
          <a:xfrm>
            <a:off x="4758319" y="3590034"/>
            <a:ext cx="1138634" cy="1138634"/>
            <a:chOff x="4834467" y="4776587"/>
            <a:chExt cx="1518178" cy="1518178"/>
          </a:xfrm>
        </p:grpSpPr>
        <p:sp>
          <p:nvSpPr>
            <p:cNvPr id="140" name="Oval 139"/>
            <p:cNvSpPr/>
            <p:nvPr/>
          </p:nvSpPr>
          <p:spPr>
            <a:xfrm>
              <a:off x="4834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41" name="Rectangle 140"/>
            <p:cNvSpPr/>
            <p:nvPr/>
          </p:nvSpPr>
          <p:spPr>
            <a:xfrm>
              <a:off x="4890159" y="5714075"/>
              <a:ext cx="1406795" cy="317009"/>
            </a:xfrm>
            <a:prstGeom prst="rect">
              <a:avLst/>
            </a:prstGeom>
          </p:spPr>
          <p:txBody>
            <a:bodyPr wrap="none">
              <a:spAutoFit/>
            </a:bodyPr>
            <a:lstStyle/>
            <a:p>
              <a:pPr algn="ctr">
                <a:lnSpc>
                  <a:spcPct val="90000"/>
                </a:lnSpc>
              </a:pPr>
              <a:r>
                <a:rPr lang="en-US" sz="1050" b="1" dirty="0">
                  <a:solidFill>
                    <a:schemeClr val="bg1"/>
                  </a:solidFill>
                </a:rPr>
                <a:t>Policymakers</a:t>
              </a:r>
            </a:p>
          </p:txBody>
        </p:sp>
        <p:sp>
          <p:nvSpPr>
            <p:cNvPr id="142" name="Freeform 44"/>
            <p:cNvSpPr>
              <a:spLocks noEditPoints="1"/>
            </p:cNvSpPr>
            <p:nvPr/>
          </p:nvSpPr>
          <p:spPr bwMode="auto">
            <a:xfrm>
              <a:off x="5295900" y="5017837"/>
              <a:ext cx="651300" cy="596042"/>
            </a:xfrm>
            <a:custGeom>
              <a:avLst/>
              <a:gdLst>
                <a:gd name="T0" fmla="*/ 41049 w 1714"/>
                <a:gd name="T1" fmla="*/ 712923 h 1567"/>
                <a:gd name="T2" fmla="*/ 818928 w 1714"/>
                <a:gd name="T3" fmla="*/ 732954 h 1567"/>
                <a:gd name="T4" fmla="*/ 838426 w 1714"/>
                <a:gd name="T5" fmla="*/ 700595 h 1567"/>
                <a:gd name="T6" fmla="*/ 61060 w 1714"/>
                <a:gd name="T7" fmla="*/ 680564 h 1567"/>
                <a:gd name="T8" fmla="*/ 42075 w 1714"/>
                <a:gd name="T9" fmla="*/ 240380 h 1567"/>
                <a:gd name="T10" fmla="*/ 807126 w 1714"/>
                <a:gd name="T11" fmla="*/ 257330 h 1567"/>
                <a:gd name="T12" fmla="*/ 841505 w 1714"/>
                <a:gd name="T13" fmla="*/ 234730 h 1567"/>
                <a:gd name="T14" fmla="*/ 47719 w 1714"/>
                <a:gd name="T15" fmla="*/ 217780 h 1567"/>
                <a:gd name="T16" fmla="*/ 42075 w 1714"/>
                <a:gd name="T17" fmla="*/ 240380 h 1567"/>
                <a:gd name="T18" fmla="*/ 20011 w 1714"/>
                <a:gd name="T19" fmla="*/ 751959 h 1567"/>
                <a:gd name="T20" fmla="*/ 0 w 1714"/>
                <a:gd name="T21" fmla="*/ 785345 h 1567"/>
                <a:gd name="T22" fmla="*/ 859977 w 1714"/>
                <a:gd name="T23" fmla="*/ 804863 h 1567"/>
                <a:gd name="T24" fmla="*/ 879475 w 1714"/>
                <a:gd name="T25" fmla="*/ 771990 h 1567"/>
                <a:gd name="T26" fmla="*/ 47719 w 1714"/>
                <a:gd name="T27" fmla="*/ 197749 h 1567"/>
                <a:gd name="T28" fmla="*/ 834321 w 1714"/>
                <a:gd name="T29" fmla="*/ 189017 h 1567"/>
                <a:gd name="T30" fmla="*/ 422292 w 1714"/>
                <a:gd name="T31" fmla="*/ 4623 h 1567"/>
                <a:gd name="T32" fmla="*/ 47719 w 1714"/>
                <a:gd name="T33" fmla="*/ 197749 h 1567"/>
                <a:gd name="T34" fmla="*/ 71836 w 1714"/>
                <a:gd name="T35" fmla="*/ 302016 h 1567"/>
                <a:gd name="T36" fmla="*/ 102109 w 1714"/>
                <a:gd name="T37" fmla="*/ 322562 h 1567"/>
                <a:gd name="T38" fmla="*/ 115963 w 1714"/>
                <a:gd name="T39" fmla="*/ 310234 h 1567"/>
                <a:gd name="T40" fmla="*/ 102109 w 1714"/>
                <a:gd name="T41" fmla="*/ 650259 h 1567"/>
                <a:gd name="T42" fmla="*/ 189339 w 1714"/>
                <a:gd name="T43" fmla="*/ 670291 h 1567"/>
                <a:gd name="T44" fmla="*/ 209350 w 1714"/>
                <a:gd name="T45" fmla="*/ 330780 h 1567"/>
                <a:gd name="T46" fmla="*/ 196009 w 1714"/>
                <a:gd name="T47" fmla="*/ 307666 h 1567"/>
                <a:gd name="T48" fmla="*/ 217047 w 1714"/>
                <a:gd name="T49" fmla="*/ 324102 h 1567"/>
                <a:gd name="T50" fmla="*/ 218073 w 1714"/>
                <a:gd name="T51" fmla="*/ 280444 h 1567"/>
                <a:gd name="T52" fmla="*/ 93900 w 1714"/>
                <a:gd name="T53" fmla="*/ 280444 h 1567"/>
                <a:gd name="T54" fmla="*/ 640878 w 1714"/>
                <a:gd name="T55" fmla="*/ 302016 h 1567"/>
                <a:gd name="T56" fmla="*/ 670638 w 1714"/>
                <a:gd name="T57" fmla="*/ 322562 h 1567"/>
                <a:gd name="T58" fmla="*/ 684492 w 1714"/>
                <a:gd name="T59" fmla="*/ 310234 h 1567"/>
                <a:gd name="T60" fmla="*/ 670638 w 1714"/>
                <a:gd name="T61" fmla="*/ 650259 h 1567"/>
                <a:gd name="T62" fmla="*/ 757867 w 1714"/>
                <a:gd name="T63" fmla="*/ 670291 h 1567"/>
                <a:gd name="T64" fmla="*/ 777879 w 1714"/>
                <a:gd name="T65" fmla="*/ 330780 h 1567"/>
                <a:gd name="T66" fmla="*/ 764538 w 1714"/>
                <a:gd name="T67" fmla="*/ 307666 h 1567"/>
                <a:gd name="T68" fmla="*/ 785575 w 1714"/>
                <a:gd name="T69" fmla="*/ 324102 h 1567"/>
                <a:gd name="T70" fmla="*/ 786602 w 1714"/>
                <a:gd name="T71" fmla="*/ 280444 h 1567"/>
                <a:gd name="T72" fmla="*/ 662428 w 1714"/>
                <a:gd name="T73" fmla="*/ 280444 h 1567"/>
                <a:gd name="T74" fmla="*/ 261687 w 1714"/>
                <a:gd name="T75" fmla="*/ 302016 h 1567"/>
                <a:gd name="T76" fmla="*/ 291448 w 1714"/>
                <a:gd name="T77" fmla="*/ 322562 h 1567"/>
                <a:gd name="T78" fmla="*/ 305302 w 1714"/>
                <a:gd name="T79" fmla="*/ 310234 h 1567"/>
                <a:gd name="T80" fmla="*/ 291448 w 1714"/>
                <a:gd name="T81" fmla="*/ 650259 h 1567"/>
                <a:gd name="T82" fmla="*/ 378677 w 1714"/>
                <a:gd name="T83" fmla="*/ 670291 h 1567"/>
                <a:gd name="T84" fmla="*/ 398688 w 1714"/>
                <a:gd name="T85" fmla="*/ 330780 h 1567"/>
                <a:gd name="T86" fmla="*/ 385348 w 1714"/>
                <a:gd name="T87" fmla="*/ 307666 h 1567"/>
                <a:gd name="T88" fmla="*/ 406898 w 1714"/>
                <a:gd name="T89" fmla="*/ 324102 h 1567"/>
                <a:gd name="T90" fmla="*/ 407411 w 1714"/>
                <a:gd name="T91" fmla="*/ 280444 h 1567"/>
                <a:gd name="T92" fmla="*/ 283751 w 1714"/>
                <a:gd name="T93" fmla="*/ 280444 h 1567"/>
                <a:gd name="T94" fmla="*/ 451026 w 1714"/>
                <a:gd name="T95" fmla="*/ 302016 h 1567"/>
                <a:gd name="T96" fmla="*/ 481300 w 1714"/>
                <a:gd name="T97" fmla="*/ 322562 h 1567"/>
                <a:gd name="T98" fmla="*/ 495154 w 1714"/>
                <a:gd name="T99" fmla="*/ 310234 h 1567"/>
                <a:gd name="T100" fmla="*/ 481300 w 1714"/>
                <a:gd name="T101" fmla="*/ 650259 h 1567"/>
                <a:gd name="T102" fmla="*/ 568529 w 1714"/>
                <a:gd name="T103" fmla="*/ 670291 h 1567"/>
                <a:gd name="T104" fmla="*/ 588027 w 1714"/>
                <a:gd name="T105" fmla="*/ 330780 h 1567"/>
                <a:gd name="T106" fmla="*/ 574686 w 1714"/>
                <a:gd name="T107" fmla="*/ 307666 h 1567"/>
                <a:gd name="T108" fmla="*/ 596237 w 1714"/>
                <a:gd name="T109" fmla="*/ 324102 h 1567"/>
                <a:gd name="T110" fmla="*/ 597263 w 1714"/>
                <a:gd name="T111" fmla="*/ 280444 h 1567"/>
                <a:gd name="T112" fmla="*/ 473090 w 1714"/>
                <a:gd name="T113" fmla="*/ 280444 h 15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4"/>
                <a:gd name="T172" fmla="*/ 0 h 1567"/>
                <a:gd name="T173" fmla="*/ 1714 w 1714"/>
                <a:gd name="T174" fmla="*/ 1567 h 15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4" h="1567">
                  <a:moveTo>
                    <a:pt x="80" y="1364"/>
                  </a:moveTo>
                  <a:cubicBezTo>
                    <a:pt x="80" y="1388"/>
                    <a:pt x="80" y="1388"/>
                    <a:pt x="80" y="1388"/>
                  </a:cubicBezTo>
                  <a:cubicBezTo>
                    <a:pt x="80" y="1409"/>
                    <a:pt x="97" y="1427"/>
                    <a:pt x="119" y="1427"/>
                  </a:cubicBezTo>
                  <a:cubicBezTo>
                    <a:pt x="1596" y="1427"/>
                    <a:pt x="1596" y="1427"/>
                    <a:pt x="1596" y="1427"/>
                  </a:cubicBezTo>
                  <a:cubicBezTo>
                    <a:pt x="1617" y="1427"/>
                    <a:pt x="1634" y="1409"/>
                    <a:pt x="1634" y="1388"/>
                  </a:cubicBezTo>
                  <a:cubicBezTo>
                    <a:pt x="1634" y="1364"/>
                    <a:pt x="1634" y="1364"/>
                    <a:pt x="1634" y="1364"/>
                  </a:cubicBezTo>
                  <a:cubicBezTo>
                    <a:pt x="1634" y="1343"/>
                    <a:pt x="1617" y="1325"/>
                    <a:pt x="1596" y="1325"/>
                  </a:cubicBezTo>
                  <a:cubicBezTo>
                    <a:pt x="119" y="1325"/>
                    <a:pt x="119" y="1325"/>
                    <a:pt x="119" y="1325"/>
                  </a:cubicBezTo>
                  <a:cubicBezTo>
                    <a:pt x="97" y="1325"/>
                    <a:pt x="80" y="1343"/>
                    <a:pt x="80" y="1364"/>
                  </a:cubicBezTo>
                  <a:close/>
                  <a:moveTo>
                    <a:pt x="82" y="468"/>
                  </a:moveTo>
                  <a:cubicBezTo>
                    <a:pt x="93" y="486"/>
                    <a:pt x="120" y="501"/>
                    <a:pt x="141" y="501"/>
                  </a:cubicBezTo>
                  <a:cubicBezTo>
                    <a:pt x="1573" y="501"/>
                    <a:pt x="1573" y="501"/>
                    <a:pt x="1573" y="501"/>
                  </a:cubicBezTo>
                  <a:cubicBezTo>
                    <a:pt x="1595" y="501"/>
                    <a:pt x="1621" y="486"/>
                    <a:pt x="1633" y="468"/>
                  </a:cubicBezTo>
                  <a:cubicBezTo>
                    <a:pt x="1640" y="457"/>
                    <a:pt x="1640" y="457"/>
                    <a:pt x="1640" y="457"/>
                  </a:cubicBezTo>
                  <a:cubicBezTo>
                    <a:pt x="1651" y="439"/>
                    <a:pt x="1643" y="424"/>
                    <a:pt x="1622" y="424"/>
                  </a:cubicBezTo>
                  <a:cubicBezTo>
                    <a:pt x="93" y="424"/>
                    <a:pt x="93" y="424"/>
                    <a:pt x="93" y="424"/>
                  </a:cubicBezTo>
                  <a:cubicBezTo>
                    <a:pt x="72" y="424"/>
                    <a:pt x="63" y="439"/>
                    <a:pt x="75" y="457"/>
                  </a:cubicBezTo>
                  <a:lnTo>
                    <a:pt x="82" y="468"/>
                  </a:lnTo>
                  <a:close/>
                  <a:moveTo>
                    <a:pt x="1676" y="1464"/>
                  </a:moveTo>
                  <a:cubicBezTo>
                    <a:pt x="39" y="1464"/>
                    <a:pt x="39" y="1464"/>
                    <a:pt x="39" y="1464"/>
                  </a:cubicBezTo>
                  <a:cubicBezTo>
                    <a:pt x="18" y="1464"/>
                    <a:pt x="0" y="1482"/>
                    <a:pt x="0" y="1503"/>
                  </a:cubicBezTo>
                  <a:cubicBezTo>
                    <a:pt x="0" y="1529"/>
                    <a:pt x="0" y="1529"/>
                    <a:pt x="0" y="1529"/>
                  </a:cubicBezTo>
                  <a:cubicBezTo>
                    <a:pt x="0" y="1550"/>
                    <a:pt x="18" y="1567"/>
                    <a:pt x="39" y="1567"/>
                  </a:cubicBezTo>
                  <a:cubicBezTo>
                    <a:pt x="1676" y="1567"/>
                    <a:pt x="1676" y="1567"/>
                    <a:pt x="1676" y="1567"/>
                  </a:cubicBezTo>
                  <a:cubicBezTo>
                    <a:pt x="1697" y="1567"/>
                    <a:pt x="1714" y="1550"/>
                    <a:pt x="1714" y="1529"/>
                  </a:cubicBezTo>
                  <a:cubicBezTo>
                    <a:pt x="1714" y="1503"/>
                    <a:pt x="1714" y="1503"/>
                    <a:pt x="1714" y="1503"/>
                  </a:cubicBezTo>
                  <a:cubicBezTo>
                    <a:pt x="1714" y="1482"/>
                    <a:pt x="1697" y="1464"/>
                    <a:pt x="1676" y="1464"/>
                  </a:cubicBezTo>
                  <a:close/>
                  <a:moveTo>
                    <a:pt x="93" y="385"/>
                  </a:moveTo>
                  <a:cubicBezTo>
                    <a:pt x="1622" y="385"/>
                    <a:pt x="1622" y="385"/>
                    <a:pt x="1622" y="385"/>
                  </a:cubicBezTo>
                  <a:cubicBezTo>
                    <a:pt x="1643" y="385"/>
                    <a:pt x="1645" y="377"/>
                    <a:pt x="1626" y="368"/>
                  </a:cubicBezTo>
                  <a:cubicBezTo>
                    <a:pt x="892" y="9"/>
                    <a:pt x="892" y="9"/>
                    <a:pt x="892" y="9"/>
                  </a:cubicBezTo>
                  <a:cubicBezTo>
                    <a:pt x="873" y="0"/>
                    <a:pt x="842" y="0"/>
                    <a:pt x="823" y="9"/>
                  </a:cubicBezTo>
                  <a:cubicBezTo>
                    <a:pt x="89" y="368"/>
                    <a:pt x="89" y="368"/>
                    <a:pt x="89" y="368"/>
                  </a:cubicBezTo>
                  <a:cubicBezTo>
                    <a:pt x="70" y="377"/>
                    <a:pt x="72" y="385"/>
                    <a:pt x="93" y="385"/>
                  </a:cubicBezTo>
                  <a:close/>
                  <a:moveTo>
                    <a:pt x="183" y="546"/>
                  </a:moveTo>
                  <a:cubicBezTo>
                    <a:pt x="160" y="546"/>
                    <a:pt x="140" y="565"/>
                    <a:pt x="140" y="588"/>
                  </a:cubicBezTo>
                  <a:cubicBezTo>
                    <a:pt x="140" y="612"/>
                    <a:pt x="160" y="631"/>
                    <a:pt x="183" y="631"/>
                  </a:cubicBezTo>
                  <a:cubicBezTo>
                    <a:pt x="189" y="631"/>
                    <a:pt x="194" y="630"/>
                    <a:pt x="199" y="628"/>
                  </a:cubicBezTo>
                  <a:cubicBezTo>
                    <a:pt x="212" y="623"/>
                    <a:pt x="221" y="612"/>
                    <a:pt x="225" y="599"/>
                  </a:cubicBezTo>
                  <a:cubicBezTo>
                    <a:pt x="225" y="601"/>
                    <a:pt x="226" y="603"/>
                    <a:pt x="226" y="604"/>
                  </a:cubicBezTo>
                  <a:cubicBezTo>
                    <a:pt x="226" y="622"/>
                    <a:pt x="215" y="637"/>
                    <a:pt x="199" y="644"/>
                  </a:cubicBezTo>
                  <a:cubicBezTo>
                    <a:pt x="199" y="1266"/>
                    <a:pt x="199" y="1266"/>
                    <a:pt x="199" y="1266"/>
                  </a:cubicBezTo>
                  <a:cubicBezTo>
                    <a:pt x="199" y="1288"/>
                    <a:pt x="216" y="1305"/>
                    <a:pt x="238" y="1305"/>
                  </a:cubicBezTo>
                  <a:cubicBezTo>
                    <a:pt x="369" y="1305"/>
                    <a:pt x="369" y="1305"/>
                    <a:pt x="369" y="1305"/>
                  </a:cubicBezTo>
                  <a:cubicBezTo>
                    <a:pt x="390" y="1305"/>
                    <a:pt x="408" y="1288"/>
                    <a:pt x="408" y="1266"/>
                  </a:cubicBezTo>
                  <a:cubicBezTo>
                    <a:pt x="408" y="644"/>
                    <a:pt x="408" y="644"/>
                    <a:pt x="408" y="644"/>
                  </a:cubicBezTo>
                  <a:cubicBezTo>
                    <a:pt x="392" y="637"/>
                    <a:pt x="381" y="622"/>
                    <a:pt x="381" y="604"/>
                  </a:cubicBezTo>
                  <a:cubicBezTo>
                    <a:pt x="381" y="603"/>
                    <a:pt x="381" y="601"/>
                    <a:pt x="382" y="599"/>
                  </a:cubicBezTo>
                  <a:cubicBezTo>
                    <a:pt x="385" y="612"/>
                    <a:pt x="395" y="623"/>
                    <a:pt x="408" y="628"/>
                  </a:cubicBezTo>
                  <a:cubicBezTo>
                    <a:pt x="412" y="630"/>
                    <a:pt x="418" y="631"/>
                    <a:pt x="423" y="631"/>
                  </a:cubicBezTo>
                  <a:cubicBezTo>
                    <a:pt x="447" y="631"/>
                    <a:pt x="466" y="612"/>
                    <a:pt x="466" y="588"/>
                  </a:cubicBezTo>
                  <a:cubicBezTo>
                    <a:pt x="466" y="566"/>
                    <a:pt x="448" y="547"/>
                    <a:pt x="425" y="546"/>
                  </a:cubicBezTo>
                  <a:cubicBezTo>
                    <a:pt x="425" y="546"/>
                    <a:pt x="425" y="546"/>
                    <a:pt x="425" y="546"/>
                  </a:cubicBezTo>
                  <a:lnTo>
                    <a:pt x="183" y="546"/>
                  </a:lnTo>
                  <a:close/>
                  <a:moveTo>
                    <a:pt x="1291" y="546"/>
                  </a:moveTo>
                  <a:cubicBezTo>
                    <a:pt x="1268" y="546"/>
                    <a:pt x="1249" y="565"/>
                    <a:pt x="1249" y="588"/>
                  </a:cubicBezTo>
                  <a:cubicBezTo>
                    <a:pt x="1249" y="612"/>
                    <a:pt x="1268" y="631"/>
                    <a:pt x="1291" y="631"/>
                  </a:cubicBezTo>
                  <a:cubicBezTo>
                    <a:pt x="1297" y="631"/>
                    <a:pt x="1302" y="630"/>
                    <a:pt x="1307" y="628"/>
                  </a:cubicBezTo>
                  <a:cubicBezTo>
                    <a:pt x="1320" y="623"/>
                    <a:pt x="1329" y="612"/>
                    <a:pt x="1333" y="599"/>
                  </a:cubicBezTo>
                  <a:cubicBezTo>
                    <a:pt x="1333" y="601"/>
                    <a:pt x="1334" y="603"/>
                    <a:pt x="1334" y="604"/>
                  </a:cubicBezTo>
                  <a:cubicBezTo>
                    <a:pt x="1334" y="622"/>
                    <a:pt x="1323" y="637"/>
                    <a:pt x="1307" y="644"/>
                  </a:cubicBezTo>
                  <a:cubicBezTo>
                    <a:pt x="1307" y="1266"/>
                    <a:pt x="1307" y="1266"/>
                    <a:pt x="1307" y="1266"/>
                  </a:cubicBezTo>
                  <a:cubicBezTo>
                    <a:pt x="1307" y="1288"/>
                    <a:pt x="1324" y="1305"/>
                    <a:pt x="1346" y="1305"/>
                  </a:cubicBezTo>
                  <a:cubicBezTo>
                    <a:pt x="1477" y="1305"/>
                    <a:pt x="1477" y="1305"/>
                    <a:pt x="1477" y="1305"/>
                  </a:cubicBezTo>
                  <a:cubicBezTo>
                    <a:pt x="1498" y="1305"/>
                    <a:pt x="1516" y="1288"/>
                    <a:pt x="1516" y="1266"/>
                  </a:cubicBezTo>
                  <a:cubicBezTo>
                    <a:pt x="1516" y="644"/>
                    <a:pt x="1516" y="644"/>
                    <a:pt x="1516" y="644"/>
                  </a:cubicBezTo>
                  <a:cubicBezTo>
                    <a:pt x="1500" y="637"/>
                    <a:pt x="1489" y="622"/>
                    <a:pt x="1489" y="604"/>
                  </a:cubicBezTo>
                  <a:cubicBezTo>
                    <a:pt x="1489" y="603"/>
                    <a:pt x="1489" y="601"/>
                    <a:pt x="1490" y="599"/>
                  </a:cubicBezTo>
                  <a:cubicBezTo>
                    <a:pt x="1493" y="612"/>
                    <a:pt x="1503" y="623"/>
                    <a:pt x="1516" y="628"/>
                  </a:cubicBezTo>
                  <a:cubicBezTo>
                    <a:pt x="1520" y="630"/>
                    <a:pt x="1526" y="631"/>
                    <a:pt x="1531" y="631"/>
                  </a:cubicBezTo>
                  <a:cubicBezTo>
                    <a:pt x="1555" y="631"/>
                    <a:pt x="1574" y="612"/>
                    <a:pt x="1574" y="588"/>
                  </a:cubicBezTo>
                  <a:cubicBezTo>
                    <a:pt x="1574" y="566"/>
                    <a:pt x="1556" y="547"/>
                    <a:pt x="1533" y="546"/>
                  </a:cubicBezTo>
                  <a:cubicBezTo>
                    <a:pt x="1533" y="546"/>
                    <a:pt x="1533" y="546"/>
                    <a:pt x="1533" y="546"/>
                  </a:cubicBezTo>
                  <a:lnTo>
                    <a:pt x="1291" y="546"/>
                  </a:lnTo>
                  <a:close/>
                  <a:moveTo>
                    <a:pt x="553" y="546"/>
                  </a:moveTo>
                  <a:cubicBezTo>
                    <a:pt x="529" y="546"/>
                    <a:pt x="510" y="565"/>
                    <a:pt x="510" y="588"/>
                  </a:cubicBezTo>
                  <a:cubicBezTo>
                    <a:pt x="510" y="612"/>
                    <a:pt x="529" y="631"/>
                    <a:pt x="553" y="631"/>
                  </a:cubicBezTo>
                  <a:cubicBezTo>
                    <a:pt x="558" y="631"/>
                    <a:pt x="563" y="630"/>
                    <a:pt x="568" y="628"/>
                  </a:cubicBezTo>
                  <a:cubicBezTo>
                    <a:pt x="581" y="623"/>
                    <a:pt x="591" y="612"/>
                    <a:pt x="594" y="599"/>
                  </a:cubicBezTo>
                  <a:cubicBezTo>
                    <a:pt x="595" y="601"/>
                    <a:pt x="595" y="603"/>
                    <a:pt x="595" y="604"/>
                  </a:cubicBezTo>
                  <a:cubicBezTo>
                    <a:pt x="595" y="622"/>
                    <a:pt x="584" y="637"/>
                    <a:pt x="568" y="644"/>
                  </a:cubicBezTo>
                  <a:cubicBezTo>
                    <a:pt x="568" y="1266"/>
                    <a:pt x="568" y="1266"/>
                    <a:pt x="568" y="1266"/>
                  </a:cubicBezTo>
                  <a:cubicBezTo>
                    <a:pt x="568" y="1288"/>
                    <a:pt x="586" y="1305"/>
                    <a:pt x="607" y="1305"/>
                  </a:cubicBezTo>
                  <a:cubicBezTo>
                    <a:pt x="738" y="1305"/>
                    <a:pt x="738" y="1305"/>
                    <a:pt x="738" y="1305"/>
                  </a:cubicBezTo>
                  <a:cubicBezTo>
                    <a:pt x="759" y="1305"/>
                    <a:pt x="777" y="1288"/>
                    <a:pt x="777" y="1266"/>
                  </a:cubicBezTo>
                  <a:cubicBezTo>
                    <a:pt x="777" y="644"/>
                    <a:pt x="777" y="644"/>
                    <a:pt x="777" y="644"/>
                  </a:cubicBezTo>
                  <a:cubicBezTo>
                    <a:pt x="761" y="637"/>
                    <a:pt x="750" y="622"/>
                    <a:pt x="750" y="604"/>
                  </a:cubicBezTo>
                  <a:cubicBezTo>
                    <a:pt x="750" y="603"/>
                    <a:pt x="750" y="601"/>
                    <a:pt x="751" y="599"/>
                  </a:cubicBezTo>
                  <a:cubicBezTo>
                    <a:pt x="754" y="612"/>
                    <a:pt x="764" y="623"/>
                    <a:pt x="777" y="628"/>
                  </a:cubicBezTo>
                  <a:cubicBezTo>
                    <a:pt x="782" y="630"/>
                    <a:pt x="787" y="631"/>
                    <a:pt x="793" y="631"/>
                  </a:cubicBezTo>
                  <a:cubicBezTo>
                    <a:pt x="816" y="631"/>
                    <a:pt x="835" y="612"/>
                    <a:pt x="835" y="588"/>
                  </a:cubicBezTo>
                  <a:cubicBezTo>
                    <a:pt x="835" y="566"/>
                    <a:pt x="817" y="547"/>
                    <a:pt x="794" y="546"/>
                  </a:cubicBezTo>
                  <a:cubicBezTo>
                    <a:pt x="794" y="546"/>
                    <a:pt x="794" y="546"/>
                    <a:pt x="794" y="546"/>
                  </a:cubicBezTo>
                  <a:lnTo>
                    <a:pt x="553" y="546"/>
                  </a:lnTo>
                  <a:close/>
                  <a:moveTo>
                    <a:pt x="922" y="546"/>
                  </a:moveTo>
                  <a:cubicBezTo>
                    <a:pt x="898" y="546"/>
                    <a:pt x="879" y="565"/>
                    <a:pt x="879" y="588"/>
                  </a:cubicBezTo>
                  <a:cubicBezTo>
                    <a:pt x="879" y="612"/>
                    <a:pt x="898" y="631"/>
                    <a:pt x="922" y="631"/>
                  </a:cubicBezTo>
                  <a:cubicBezTo>
                    <a:pt x="927" y="631"/>
                    <a:pt x="933" y="630"/>
                    <a:pt x="938" y="628"/>
                  </a:cubicBezTo>
                  <a:cubicBezTo>
                    <a:pt x="950" y="623"/>
                    <a:pt x="960" y="612"/>
                    <a:pt x="963" y="599"/>
                  </a:cubicBezTo>
                  <a:cubicBezTo>
                    <a:pt x="964" y="601"/>
                    <a:pt x="965" y="603"/>
                    <a:pt x="965" y="604"/>
                  </a:cubicBezTo>
                  <a:cubicBezTo>
                    <a:pt x="965" y="622"/>
                    <a:pt x="953" y="637"/>
                    <a:pt x="938" y="644"/>
                  </a:cubicBezTo>
                  <a:cubicBezTo>
                    <a:pt x="938" y="1266"/>
                    <a:pt x="938" y="1266"/>
                    <a:pt x="938" y="1266"/>
                  </a:cubicBezTo>
                  <a:cubicBezTo>
                    <a:pt x="938" y="1288"/>
                    <a:pt x="955" y="1305"/>
                    <a:pt x="976" y="1305"/>
                  </a:cubicBezTo>
                  <a:cubicBezTo>
                    <a:pt x="1108" y="1305"/>
                    <a:pt x="1108" y="1305"/>
                    <a:pt x="1108" y="1305"/>
                  </a:cubicBezTo>
                  <a:cubicBezTo>
                    <a:pt x="1129" y="1305"/>
                    <a:pt x="1146" y="1288"/>
                    <a:pt x="1146" y="1266"/>
                  </a:cubicBezTo>
                  <a:cubicBezTo>
                    <a:pt x="1146" y="644"/>
                    <a:pt x="1146" y="644"/>
                    <a:pt x="1146" y="644"/>
                  </a:cubicBezTo>
                  <a:cubicBezTo>
                    <a:pt x="1130" y="637"/>
                    <a:pt x="1119" y="622"/>
                    <a:pt x="1119" y="604"/>
                  </a:cubicBezTo>
                  <a:cubicBezTo>
                    <a:pt x="1119" y="603"/>
                    <a:pt x="1120" y="601"/>
                    <a:pt x="1120" y="599"/>
                  </a:cubicBezTo>
                  <a:cubicBezTo>
                    <a:pt x="1124" y="612"/>
                    <a:pt x="1133" y="623"/>
                    <a:pt x="1146" y="628"/>
                  </a:cubicBezTo>
                  <a:cubicBezTo>
                    <a:pt x="1151" y="630"/>
                    <a:pt x="1156" y="631"/>
                    <a:pt x="1162" y="631"/>
                  </a:cubicBezTo>
                  <a:cubicBezTo>
                    <a:pt x="1186" y="631"/>
                    <a:pt x="1205" y="612"/>
                    <a:pt x="1205" y="588"/>
                  </a:cubicBezTo>
                  <a:cubicBezTo>
                    <a:pt x="1205" y="566"/>
                    <a:pt x="1187" y="547"/>
                    <a:pt x="1164" y="546"/>
                  </a:cubicBezTo>
                  <a:cubicBezTo>
                    <a:pt x="1164" y="546"/>
                    <a:pt x="1164" y="546"/>
                    <a:pt x="1164" y="546"/>
                  </a:cubicBezTo>
                  <a:lnTo>
                    <a:pt x="922" y="546"/>
                  </a:lnTo>
                  <a:close/>
                </a:path>
              </a:pathLst>
            </a:custGeom>
            <a:solidFill>
              <a:schemeClr val="bg1"/>
            </a:solidFill>
            <a:ln>
              <a:noFill/>
            </a:ln>
            <a:extLst/>
          </p:spPr>
          <p:txBody>
            <a:bodyPr/>
            <a:lstStyle/>
            <a:p>
              <a:endParaRPr lang="en-US" sz="1350"/>
            </a:p>
          </p:txBody>
        </p:sp>
      </p:grpSp>
      <p:grpSp>
        <p:nvGrpSpPr>
          <p:cNvPr id="131" name="Media 2" descr="Custom:  Group 97"/>
          <p:cNvGrpSpPr/>
          <p:nvPr/>
        </p:nvGrpSpPr>
        <p:grpSpPr>
          <a:xfrm>
            <a:off x="3243842" y="3584119"/>
            <a:ext cx="1138634" cy="1138634"/>
            <a:chOff x="2802467" y="4776587"/>
            <a:chExt cx="1518178" cy="1518178"/>
          </a:xfrm>
        </p:grpSpPr>
        <p:sp>
          <p:nvSpPr>
            <p:cNvPr id="132" name="Oval 131"/>
            <p:cNvSpPr/>
            <p:nvPr/>
          </p:nvSpPr>
          <p:spPr>
            <a:xfrm>
              <a:off x="2802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3" name="Rectangle 132"/>
            <p:cNvSpPr/>
            <p:nvPr/>
          </p:nvSpPr>
          <p:spPr>
            <a:xfrm>
              <a:off x="3184101" y="5714075"/>
              <a:ext cx="754909" cy="317009"/>
            </a:xfrm>
            <a:prstGeom prst="rect">
              <a:avLst/>
            </a:prstGeom>
          </p:spPr>
          <p:txBody>
            <a:bodyPr wrap="none">
              <a:spAutoFit/>
            </a:bodyPr>
            <a:lstStyle/>
            <a:p>
              <a:pPr algn="ctr">
                <a:lnSpc>
                  <a:spcPct val="90000"/>
                </a:lnSpc>
              </a:pPr>
              <a:r>
                <a:rPr lang="en-US" sz="1050" b="1" dirty="0">
                  <a:solidFill>
                    <a:schemeClr val="bg1"/>
                  </a:solidFill>
                </a:rPr>
                <a:t>Media</a:t>
              </a:r>
            </a:p>
          </p:txBody>
        </p:sp>
        <p:grpSp>
          <p:nvGrpSpPr>
            <p:cNvPr id="134" name="Group 133"/>
            <p:cNvGrpSpPr/>
            <p:nvPr/>
          </p:nvGrpSpPr>
          <p:grpSpPr>
            <a:xfrm>
              <a:off x="3142801" y="5080001"/>
              <a:ext cx="855406" cy="515586"/>
              <a:chOff x="4125913" y="5024438"/>
              <a:chExt cx="463550" cy="279400"/>
            </a:xfrm>
            <a:solidFill>
              <a:schemeClr val="bg1"/>
            </a:solidFill>
          </p:grpSpPr>
          <p:sp>
            <p:nvSpPr>
              <p:cNvPr id="135" name="Freeform 428"/>
              <p:cNvSpPr>
                <a:spLocks noEditPoints="1"/>
              </p:cNvSpPr>
              <p:nvPr/>
            </p:nvSpPr>
            <p:spPr bwMode="auto">
              <a:xfrm>
                <a:off x="4125913" y="5049838"/>
                <a:ext cx="371475" cy="254000"/>
              </a:xfrm>
              <a:custGeom>
                <a:avLst/>
                <a:gdLst>
                  <a:gd name="T0" fmla="*/ 203 w 468"/>
                  <a:gd name="T1" fmla="*/ 279 h 318"/>
                  <a:gd name="T2" fmla="*/ 197 w 468"/>
                  <a:gd name="T3" fmla="*/ 261 h 318"/>
                  <a:gd name="T4" fmla="*/ 302 w 468"/>
                  <a:gd name="T5" fmla="*/ 257 h 318"/>
                  <a:gd name="T6" fmla="*/ 295 w 468"/>
                  <a:gd name="T7" fmla="*/ 267 h 318"/>
                  <a:gd name="T8" fmla="*/ 291 w 468"/>
                  <a:gd name="T9" fmla="*/ 291 h 318"/>
                  <a:gd name="T10" fmla="*/ 289 w 468"/>
                  <a:gd name="T11" fmla="*/ 292 h 318"/>
                  <a:gd name="T12" fmla="*/ 205 w 468"/>
                  <a:gd name="T13" fmla="*/ 292 h 318"/>
                  <a:gd name="T14" fmla="*/ 389 w 468"/>
                  <a:gd name="T15" fmla="*/ 213 h 318"/>
                  <a:gd name="T16" fmla="*/ 359 w 468"/>
                  <a:gd name="T17" fmla="*/ 154 h 318"/>
                  <a:gd name="T18" fmla="*/ 347 w 468"/>
                  <a:gd name="T19" fmla="*/ 88 h 318"/>
                  <a:gd name="T20" fmla="*/ 350 w 468"/>
                  <a:gd name="T21" fmla="*/ 49 h 318"/>
                  <a:gd name="T22" fmla="*/ 361 w 468"/>
                  <a:gd name="T23" fmla="*/ 24 h 318"/>
                  <a:gd name="T24" fmla="*/ 371 w 468"/>
                  <a:gd name="T25" fmla="*/ 20 h 318"/>
                  <a:gd name="T26" fmla="*/ 396 w 468"/>
                  <a:gd name="T27" fmla="*/ 35 h 318"/>
                  <a:gd name="T28" fmla="*/ 417 w 468"/>
                  <a:gd name="T29" fmla="*/ 62 h 318"/>
                  <a:gd name="T30" fmla="*/ 442 w 468"/>
                  <a:gd name="T31" fmla="*/ 125 h 318"/>
                  <a:gd name="T32" fmla="*/ 448 w 468"/>
                  <a:gd name="T33" fmla="*/ 189 h 318"/>
                  <a:gd name="T34" fmla="*/ 442 w 468"/>
                  <a:gd name="T35" fmla="*/ 217 h 318"/>
                  <a:gd name="T36" fmla="*/ 428 w 468"/>
                  <a:gd name="T37" fmla="*/ 237 h 318"/>
                  <a:gd name="T38" fmla="*/ 417 w 468"/>
                  <a:gd name="T39" fmla="*/ 235 h 318"/>
                  <a:gd name="T40" fmla="*/ 389 w 468"/>
                  <a:gd name="T41" fmla="*/ 213 h 318"/>
                  <a:gd name="T42" fmla="*/ 354 w 468"/>
                  <a:gd name="T43" fmla="*/ 5 h 318"/>
                  <a:gd name="T44" fmla="*/ 45 w 468"/>
                  <a:gd name="T45" fmla="*/ 182 h 318"/>
                  <a:gd name="T46" fmla="*/ 30 w 468"/>
                  <a:gd name="T47" fmla="*/ 176 h 318"/>
                  <a:gd name="T48" fmla="*/ 15 w 468"/>
                  <a:gd name="T49" fmla="*/ 182 h 318"/>
                  <a:gd name="T50" fmla="*/ 4 w 468"/>
                  <a:gd name="T51" fmla="*/ 191 h 318"/>
                  <a:gd name="T52" fmla="*/ 0 w 468"/>
                  <a:gd name="T53" fmla="*/ 206 h 318"/>
                  <a:gd name="T54" fmla="*/ 10 w 468"/>
                  <a:gd name="T55" fmla="*/ 252 h 318"/>
                  <a:gd name="T56" fmla="*/ 19 w 468"/>
                  <a:gd name="T57" fmla="*/ 267 h 318"/>
                  <a:gd name="T58" fmla="*/ 35 w 468"/>
                  <a:gd name="T59" fmla="*/ 279 h 318"/>
                  <a:gd name="T60" fmla="*/ 57 w 468"/>
                  <a:gd name="T61" fmla="*/ 274 h 318"/>
                  <a:gd name="T62" fmla="*/ 65 w 468"/>
                  <a:gd name="T63" fmla="*/ 268 h 318"/>
                  <a:gd name="T64" fmla="*/ 69 w 468"/>
                  <a:gd name="T65" fmla="*/ 259 h 318"/>
                  <a:gd name="T66" fmla="*/ 146 w 468"/>
                  <a:gd name="T67" fmla="*/ 276 h 318"/>
                  <a:gd name="T68" fmla="*/ 177 w 468"/>
                  <a:gd name="T69" fmla="*/ 278 h 318"/>
                  <a:gd name="T70" fmla="*/ 179 w 468"/>
                  <a:gd name="T71" fmla="*/ 291 h 318"/>
                  <a:gd name="T72" fmla="*/ 186 w 468"/>
                  <a:gd name="T73" fmla="*/ 311 h 318"/>
                  <a:gd name="T74" fmla="*/ 207 w 468"/>
                  <a:gd name="T75" fmla="*/ 318 h 318"/>
                  <a:gd name="T76" fmla="*/ 295 w 468"/>
                  <a:gd name="T77" fmla="*/ 318 h 318"/>
                  <a:gd name="T78" fmla="*/ 315 w 468"/>
                  <a:gd name="T79" fmla="*/ 302 h 318"/>
                  <a:gd name="T80" fmla="*/ 317 w 468"/>
                  <a:gd name="T81" fmla="*/ 279 h 318"/>
                  <a:gd name="T82" fmla="*/ 319 w 468"/>
                  <a:gd name="T83" fmla="*/ 276 h 318"/>
                  <a:gd name="T84" fmla="*/ 424 w 468"/>
                  <a:gd name="T85" fmla="*/ 257 h 318"/>
                  <a:gd name="T86" fmla="*/ 437 w 468"/>
                  <a:gd name="T87" fmla="*/ 254 h 318"/>
                  <a:gd name="T88" fmla="*/ 453 w 468"/>
                  <a:gd name="T89" fmla="*/ 241 h 318"/>
                  <a:gd name="T90" fmla="*/ 464 w 468"/>
                  <a:gd name="T91" fmla="*/ 213 h 318"/>
                  <a:gd name="T92" fmla="*/ 468 w 468"/>
                  <a:gd name="T93" fmla="*/ 169 h 318"/>
                  <a:gd name="T94" fmla="*/ 455 w 468"/>
                  <a:gd name="T95" fmla="*/ 97 h 318"/>
                  <a:gd name="T96" fmla="*/ 420 w 468"/>
                  <a:gd name="T97" fmla="*/ 33 h 318"/>
                  <a:gd name="T98" fmla="*/ 396 w 468"/>
                  <a:gd name="T99" fmla="*/ 9 h 318"/>
                  <a:gd name="T100" fmla="*/ 371 w 468"/>
                  <a:gd name="T101"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8" h="318">
                    <a:moveTo>
                      <a:pt x="203" y="291"/>
                    </a:moveTo>
                    <a:lnTo>
                      <a:pt x="203" y="279"/>
                    </a:lnTo>
                    <a:lnTo>
                      <a:pt x="203" y="279"/>
                    </a:lnTo>
                    <a:lnTo>
                      <a:pt x="203" y="272"/>
                    </a:lnTo>
                    <a:lnTo>
                      <a:pt x="201" y="267"/>
                    </a:lnTo>
                    <a:lnTo>
                      <a:pt x="197" y="261"/>
                    </a:lnTo>
                    <a:lnTo>
                      <a:pt x="192" y="257"/>
                    </a:lnTo>
                    <a:lnTo>
                      <a:pt x="192" y="257"/>
                    </a:lnTo>
                    <a:lnTo>
                      <a:pt x="302" y="257"/>
                    </a:lnTo>
                    <a:lnTo>
                      <a:pt x="302" y="257"/>
                    </a:lnTo>
                    <a:lnTo>
                      <a:pt x="299" y="261"/>
                    </a:lnTo>
                    <a:lnTo>
                      <a:pt x="295" y="267"/>
                    </a:lnTo>
                    <a:lnTo>
                      <a:pt x="293" y="272"/>
                    </a:lnTo>
                    <a:lnTo>
                      <a:pt x="291" y="279"/>
                    </a:lnTo>
                    <a:lnTo>
                      <a:pt x="291" y="291"/>
                    </a:lnTo>
                    <a:lnTo>
                      <a:pt x="291" y="291"/>
                    </a:lnTo>
                    <a:lnTo>
                      <a:pt x="291" y="292"/>
                    </a:lnTo>
                    <a:lnTo>
                      <a:pt x="289" y="292"/>
                    </a:lnTo>
                    <a:lnTo>
                      <a:pt x="207" y="292"/>
                    </a:lnTo>
                    <a:lnTo>
                      <a:pt x="207" y="292"/>
                    </a:lnTo>
                    <a:lnTo>
                      <a:pt x="205" y="292"/>
                    </a:lnTo>
                    <a:lnTo>
                      <a:pt x="203" y="291"/>
                    </a:lnTo>
                    <a:close/>
                    <a:moveTo>
                      <a:pt x="389" y="213"/>
                    </a:moveTo>
                    <a:lnTo>
                      <a:pt x="389" y="213"/>
                    </a:lnTo>
                    <a:lnTo>
                      <a:pt x="378" y="195"/>
                    </a:lnTo>
                    <a:lnTo>
                      <a:pt x="367" y="176"/>
                    </a:lnTo>
                    <a:lnTo>
                      <a:pt x="359" y="154"/>
                    </a:lnTo>
                    <a:lnTo>
                      <a:pt x="352" y="132"/>
                    </a:lnTo>
                    <a:lnTo>
                      <a:pt x="348" y="110"/>
                    </a:lnTo>
                    <a:lnTo>
                      <a:pt x="347" y="88"/>
                    </a:lnTo>
                    <a:lnTo>
                      <a:pt x="347" y="68"/>
                    </a:lnTo>
                    <a:lnTo>
                      <a:pt x="350" y="49"/>
                    </a:lnTo>
                    <a:lnTo>
                      <a:pt x="350" y="49"/>
                    </a:lnTo>
                    <a:lnTo>
                      <a:pt x="352" y="42"/>
                    </a:lnTo>
                    <a:lnTo>
                      <a:pt x="356" y="33"/>
                    </a:lnTo>
                    <a:lnTo>
                      <a:pt x="361" y="24"/>
                    </a:lnTo>
                    <a:lnTo>
                      <a:pt x="367" y="22"/>
                    </a:lnTo>
                    <a:lnTo>
                      <a:pt x="371" y="20"/>
                    </a:lnTo>
                    <a:lnTo>
                      <a:pt x="371" y="20"/>
                    </a:lnTo>
                    <a:lnTo>
                      <a:pt x="378" y="22"/>
                    </a:lnTo>
                    <a:lnTo>
                      <a:pt x="387" y="27"/>
                    </a:lnTo>
                    <a:lnTo>
                      <a:pt x="396" y="35"/>
                    </a:lnTo>
                    <a:lnTo>
                      <a:pt x="405" y="46"/>
                    </a:lnTo>
                    <a:lnTo>
                      <a:pt x="405" y="46"/>
                    </a:lnTo>
                    <a:lnTo>
                      <a:pt x="417" y="62"/>
                    </a:lnTo>
                    <a:lnTo>
                      <a:pt x="428" y="82"/>
                    </a:lnTo>
                    <a:lnTo>
                      <a:pt x="435" y="103"/>
                    </a:lnTo>
                    <a:lnTo>
                      <a:pt x="442" y="125"/>
                    </a:lnTo>
                    <a:lnTo>
                      <a:pt x="446" y="147"/>
                    </a:lnTo>
                    <a:lnTo>
                      <a:pt x="448" y="169"/>
                    </a:lnTo>
                    <a:lnTo>
                      <a:pt x="448" y="189"/>
                    </a:lnTo>
                    <a:lnTo>
                      <a:pt x="444" y="210"/>
                    </a:lnTo>
                    <a:lnTo>
                      <a:pt x="444" y="210"/>
                    </a:lnTo>
                    <a:lnTo>
                      <a:pt x="442" y="217"/>
                    </a:lnTo>
                    <a:lnTo>
                      <a:pt x="439" y="226"/>
                    </a:lnTo>
                    <a:lnTo>
                      <a:pt x="431" y="233"/>
                    </a:lnTo>
                    <a:lnTo>
                      <a:pt x="428" y="237"/>
                    </a:lnTo>
                    <a:lnTo>
                      <a:pt x="424" y="237"/>
                    </a:lnTo>
                    <a:lnTo>
                      <a:pt x="424" y="237"/>
                    </a:lnTo>
                    <a:lnTo>
                      <a:pt x="417" y="235"/>
                    </a:lnTo>
                    <a:lnTo>
                      <a:pt x="407" y="232"/>
                    </a:lnTo>
                    <a:lnTo>
                      <a:pt x="398" y="222"/>
                    </a:lnTo>
                    <a:lnTo>
                      <a:pt x="389" y="213"/>
                    </a:lnTo>
                    <a:close/>
                    <a:moveTo>
                      <a:pt x="354" y="5"/>
                    </a:moveTo>
                    <a:lnTo>
                      <a:pt x="354" y="5"/>
                    </a:lnTo>
                    <a:lnTo>
                      <a:pt x="354" y="5"/>
                    </a:lnTo>
                    <a:lnTo>
                      <a:pt x="50" y="186"/>
                    </a:lnTo>
                    <a:lnTo>
                      <a:pt x="50" y="186"/>
                    </a:lnTo>
                    <a:lnTo>
                      <a:pt x="45" y="182"/>
                    </a:lnTo>
                    <a:lnTo>
                      <a:pt x="39" y="178"/>
                    </a:lnTo>
                    <a:lnTo>
                      <a:pt x="34" y="176"/>
                    </a:lnTo>
                    <a:lnTo>
                      <a:pt x="30" y="176"/>
                    </a:lnTo>
                    <a:lnTo>
                      <a:pt x="30" y="176"/>
                    </a:lnTo>
                    <a:lnTo>
                      <a:pt x="15" y="182"/>
                    </a:lnTo>
                    <a:lnTo>
                      <a:pt x="15" y="182"/>
                    </a:lnTo>
                    <a:lnTo>
                      <a:pt x="10" y="184"/>
                    </a:lnTo>
                    <a:lnTo>
                      <a:pt x="8" y="187"/>
                    </a:lnTo>
                    <a:lnTo>
                      <a:pt x="4" y="191"/>
                    </a:lnTo>
                    <a:lnTo>
                      <a:pt x="2" y="198"/>
                    </a:lnTo>
                    <a:lnTo>
                      <a:pt x="2" y="198"/>
                    </a:lnTo>
                    <a:lnTo>
                      <a:pt x="0" y="206"/>
                    </a:lnTo>
                    <a:lnTo>
                      <a:pt x="0" y="215"/>
                    </a:lnTo>
                    <a:lnTo>
                      <a:pt x="4" y="233"/>
                    </a:lnTo>
                    <a:lnTo>
                      <a:pt x="10" y="252"/>
                    </a:lnTo>
                    <a:lnTo>
                      <a:pt x="13" y="259"/>
                    </a:lnTo>
                    <a:lnTo>
                      <a:pt x="19" y="267"/>
                    </a:lnTo>
                    <a:lnTo>
                      <a:pt x="19" y="267"/>
                    </a:lnTo>
                    <a:lnTo>
                      <a:pt x="24" y="274"/>
                    </a:lnTo>
                    <a:lnTo>
                      <a:pt x="30" y="278"/>
                    </a:lnTo>
                    <a:lnTo>
                      <a:pt x="35" y="279"/>
                    </a:lnTo>
                    <a:lnTo>
                      <a:pt x="41" y="279"/>
                    </a:lnTo>
                    <a:lnTo>
                      <a:pt x="41" y="279"/>
                    </a:lnTo>
                    <a:lnTo>
                      <a:pt x="57" y="274"/>
                    </a:lnTo>
                    <a:lnTo>
                      <a:pt x="57" y="274"/>
                    </a:lnTo>
                    <a:lnTo>
                      <a:pt x="61" y="272"/>
                    </a:lnTo>
                    <a:lnTo>
                      <a:pt x="65" y="268"/>
                    </a:lnTo>
                    <a:lnTo>
                      <a:pt x="67" y="265"/>
                    </a:lnTo>
                    <a:lnTo>
                      <a:pt x="69" y="259"/>
                    </a:lnTo>
                    <a:lnTo>
                      <a:pt x="69" y="259"/>
                    </a:lnTo>
                    <a:lnTo>
                      <a:pt x="69" y="257"/>
                    </a:lnTo>
                    <a:lnTo>
                      <a:pt x="146" y="257"/>
                    </a:lnTo>
                    <a:lnTo>
                      <a:pt x="146" y="276"/>
                    </a:lnTo>
                    <a:lnTo>
                      <a:pt x="175" y="276"/>
                    </a:lnTo>
                    <a:lnTo>
                      <a:pt x="175" y="276"/>
                    </a:lnTo>
                    <a:lnTo>
                      <a:pt x="177" y="278"/>
                    </a:lnTo>
                    <a:lnTo>
                      <a:pt x="179" y="279"/>
                    </a:lnTo>
                    <a:lnTo>
                      <a:pt x="179" y="291"/>
                    </a:lnTo>
                    <a:lnTo>
                      <a:pt x="179" y="291"/>
                    </a:lnTo>
                    <a:lnTo>
                      <a:pt x="179" y="296"/>
                    </a:lnTo>
                    <a:lnTo>
                      <a:pt x="181" y="302"/>
                    </a:lnTo>
                    <a:lnTo>
                      <a:pt x="186" y="311"/>
                    </a:lnTo>
                    <a:lnTo>
                      <a:pt x="196" y="316"/>
                    </a:lnTo>
                    <a:lnTo>
                      <a:pt x="201" y="318"/>
                    </a:lnTo>
                    <a:lnTo>
                      <a:pt x="207" y="318"/>
                    </a:lnTo>
                    <a:lnTo>
                      <a:pt x="289" y="318"/>
                    </a:lnTo>
                    <a:lnTo>
                      <a:pt x="289" y="318"/>
                    </a:lnTo>
                    <a:lnTo>
                      <a:pt x="295" y="318"/>
                    </a:lnTo>
                    <a:lnTo>
                      <a:pt x="301" y="316"/>
                    </a:lnTo>
                    <a:lnTo>
                      <a:pt x="308" y="311"/>
                    </a:lnTo>
                    <a:lnTo>
                      <a:pt x="315" y="302"/>
                    </a:lnTo>
                    <a:lnTo>
                      <a:pt x="315" y="296"/>
                    </a:lnTo>
                    <a:lnTo>
                      <a:pt x="317" y="291"/>
                    </a:lnTo>
                    <a:lnTo>
                      <a:pt x="317" y="279"/>
                    </a:lnTo>
                    <a:lnTo>
                      <a:pt x="317" y="279"/>
                    </a:lnTo>
                    <a:lnTo>
                      <a:pt x="317" y="278"/>
                    </a:lnTo>
                    <a:lnTo>
                      <a:pt x="319" y="276"/>
                    </a:lnTo>
                    <a:lnTo>
                      <a:pt x="350" y="276"/>
                    </a:lnTo>
                    <a:lnTo>
                      <a:pt x="350" y="257"/>
                    </a:lnTo>
                    <a:lnTo>
                      <a:pt x="424" y="257"/>
                    </a:lnTo>
                    <a:lnTo>
                      <a:pt x="424" y="257"/>
                    </a:lnTo>
                    <a:lnTo>
                      <a:pt x="429" y="257"/>
                    </a:lnTo>
                    <a:lnTo>
                      <a:pt x="437" y="254"/>
                    </a:lnTo>
                    <a:lnTo>
                      <a:pt x="442" y="252"/>
                    </a:lnTo>
                    <a:lnTo>
                      <a:pt x="448" y="246"/>
                    </a:lnTo>
                    <a:lnTo>
                      <a:pt x="453" y="241"/>
                    </a:lnTo>
                    <a:lnTo>
                      <a:pt x="457" y="233"/>
                    </a:lnTo>
                    <a:lnTo>
                      <a:pt x="461" y="224"/>
                    </a:lnTo>
                    <a:lnTo>
                      <a:pt x="464" y="213"/>
                    </a:lnTo>
                    <a:lnTo>
                      <a:pt x="464" y="213"/>
                    </a:lnTo>
                    <a:lnTo>
                      <a:pt x="468" y="193"/>
                    </a:lnTo>
                    <a:lnTo>
                      <a:pt x="468" y="169"/>
                    </a:lnTo>
                    <a:lnTo>
                      <a:pt x="466" y="145"/>
                    </a:lnTo>
                    <a:lnTo>
                      <a:pt x="461" y="121"/>
                    </a:lnTo>
                    <a:lnTo>
                      <a:pt x="455" y="97"/>
                    </a:lnTo>
                    <a:lnTo>
                      <a:pt x="446" y="73"/>
                    </a:lnTo>
                    <a:lnTo>
                      <a:pt x="435" y="51"/>
                    </a:lnTo>
                    <a:lnTo>
                      <a:pt x="420" y="33"/>
                    </a:lnTo>
                    <a:lnTo>
                      <a:pt x="420" y="33"/>
                    </a:lnTo>
                    <a:lnTo>
                      <a:pt x="407" y="18"/>
                    </a:lnTo>
                    <a:lnTo>
                      <a:pt x="396" y="9"/>
                    </a:lnTo>
                    <a:lnTo>
                      <a:pt x="383" y="1"/>
                    </a:lnTo>
                    <a:lnTo>
                      <a:pt x="371" y="0"/>
                    </a:lnTo>
                    <a:lnTo>
                      <a:pt x="371" y="0"/>
                    </a:lnTo>
                    <a:lnTo>
                      <a:pt x="361" y="1"/>
                    </a:lnTo>
                    <a:lnTo>
                      <a:pt x="35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6" name="Freeform 432"/>
              <p:cNvSpPr>
                <a:spLocks/>
              </p:cNvSpPr>
              <p:nvPr/>
            </p:nvSpPr>
            <p:spPr bwMode="auto">
              <a:xfrm>
                <a:off x="4505325" y="5099050"/>
                <a:ext cx="84138" cy="38100"/>
              </a:xfrm>
              <a:custGeom>
                <a:avLst/>
                <a:gdLst>
                  <a:gd name="T0" fmla="*/ 0 w 107"/>
                  <a:gd name="T1" fmla="*/ 28 h 48"/>
                  <a:gd name="T2" fmla="*/ 6 w 107"/>
                  <a:gd name="T3" fmla="*/ 48 h 48"/>
                  <a:gd name="T4" fmla="*/ 107 w 107"/>
                  <a:gd name="T5" fmla="*/ 21 h 48"/>
                  <a:gd name="T6" fmla="*/ 102 w 107"/>
                  <a:gd name="T7" fmla="*/ 0 h 48"/>
                  <a:gd name="T8" fmla="*/ 0 w 107"/>
                  <a:gd name="T9" fmla="*/ 28 h 48"/>
                </a:gdLst>
                <a:ahLst/>
                <a:cxnLst>
                  <a:cxn ang="0">
                    <a:pos x="T0" y="T1"/>
                  </a:cxn>
                  <a:cxn ang="0">
                    <a:pos x="T2" y="T3"/>
                  </a:cxn>
                  <a:cxn ang="0">
                    <a:pos x="T4" y="T5"/>
                  </a:cxn>
                  <a:cxn ang="0">
                    <a:pos x="T6" y="T7"/>
                  </a:cxn>
                  <a:cxn ang="0">
                    <a:pos x="T8" y="T9"/>
                  </a:cxn>
                </a:cxnLst>
                <a:rect l="0" t="0" r="r" b="b"/>
                <a:pathLst>
                  <a:path w="107" h="48">
                    <a:moveTo>
                      <a:pt x="0" y="28"/>
                    </a:moveTo>
                    <a:lnTo>
                      <a:pt x="6" y="48"/>
                    </a:lnTo>
                    <a:lnTo>
                      <a:pt x="107" y="21"/>
                    </a:lnTo>
                    <a:lnTo>
                      <a:pt x="102"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7" name="Freeform 433"/>
              <p:cNvSpPr>
                <a:spLocks/>
              </p:cNvSpPr>
              <p:nvPr/>
            </p:nvSpPr>
            <p:spPr bwMode="auto">
              <a:xfrm>
                <a:off x="4471988" y="5024438"/>
                <a:ext cx="69850" cy="49213"/>
              </a:xfrm>
              <a:custGeom>
                <a:avLst/>
                <a:gdLst>
                  <a:gd name="T0" fmla="*/ 0 w 86"/>
                  <a:gd name="T1" fmla="*/ 45 h 63"/>
                  <a:gd name="T2" fmla="*/ 9 w 86"/>
                  <a:gd name="T3" fmla="*/ 63 h 63"/>
                  <a:gd name="T4" fmla="*/ 86 w 86"/>
                  <a:gd name="T5" fmla="*/ 17 h 63"/>
                  <a:gd name="T6" fmla="*/ 75 w 86"/>
                  <a:gd name="T7" fmla="*/ 0 h 63"/>
                  <a:gd name="T8" fmla="*/ 0 w 86"/>
                  <a:gd name="T9" fmla="*/ 45 h 63"/>
                </a:gdLst>
                <a:ahLst/>
                <a:cxnLst>
                  <a:cxn ang="0">
                    <a:pos x="T0" y="T1"/>
                  </a:cxn>
                  <a:cxn ang="0">
                    <a:pos x="T2" y="T3"/>
                  </a:cxn>
                  <a:cxn ang="0">
                    <a:pos x="T4" y="T5"/>
                  </a:cxn>
                  <a:cxn ang="0">
                    <a:pos x="T6" y="T7"/>
                  </a:cxn>
                  <a:cxn ang="0">
                    <a:pos x="T8" y="T9"/>
                  </a:cxn>
                </a:cxnLst>
                <a:rect l="0" t="0" r="r" b="b"/>
                <a:pathLst>
                  <a:path w="86" h="63">
                    <a:moveTo>
                      <a:pt x="0" y="45"/>
                    </a:moveTo>
                    <a:lnTo>
                      <a:pt x="9" y="63"/>
                    </a:lnTo>
                    <a:lnTo>
                      <a:pt x="86" y="17"/>
                    </a:lnTo>
                    <a:lnTo>
                      <a:pt x="7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8" name="Rectangle 434"/>
              <p:cNvSpPr>
                <a:spLocks noChangeArrowheads="1"/>
              </p:cNvSpPr>
              <p:nvPr/>
            </p:nvSpPr>
            <p:spPr bwMode="auto">
              <a:xfrm>
                <a:off x="4514850" y="5200650"/>
                <a:ext cx="650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143" name="Industry 2" descr="Custom:  Group 105"/>
          <p:cNvGrpSpPr/>
          <p:nvPr/>
        </p:nvGrpSpPr>
        <p:grpSpPr>
          <a:xfrm>
            <a:off x="5284627" y="2068432"/>
            <a:ext cx="1138634" cy="1138634"/>
            <a:chOff x="5520267" y="2755763"/>
            <a:chExt cx="1518178" cy="1518178"/>
          </a:xfrm>
        </p:grpSpPr>
        <p:sp>
          <p:nvSpPr>
            <p:cNvPr id="144" name="Oval 143"/>
            <p:cNvSpPr/>
            <p:nvPr/>
          </p:nvSpPr>
          <p:spPr>
            <a:xfrm>
              <a:off x="5520267"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45" name="Rectangle 144"/>
            <p:cNvSpPr/>
            <p:nvPr/>
          </p:nvSpPr>
          <p:spPr>
            <a:xfrm>
              <a:off x="5798018" y="3667259"/>
              <a:ext cx="953680" cy="317009"/>
            </a:xfrm>
            <a:prstGeom prst="rect">
              <a:avLst/>
            </a:prstGeom>
          </p:spPr>
          <p:txBody>
            <a:bodyPr wrap="none">
              <a:spAutoFit/>
            </a:bodyPr>
            <a:lstStyle/>
            <a:p>
              <a:pPr algn="ctr">
                <a:lnSpc>
                  <a:spcPct val="90000"/>
                </a:lnSpc>
              </a:pPr>
              <a:r>
                <a:rPr lang="en-US" sz="1050" b="1" dirty="0">
                  <a:solidFill>
                    <a:schemeClr val="bg1"/>
                  </a:solidFill>
                </a:rPr>
                <a:t>Industry</a:t>
              </a:r>
            </a:p>
          </p:txBody>
        </p:sp>
        <p:grpSp>
          <p:nvGrpSpPr>
            <p:cNvPr id="146" name="Group 145"/>
            <p:cNvGrpSpPr/>
            <p:nvPr/>
          </p:nvGrpSpPr>
          <p:grpSpPr>
            <a:xfrm>
              <a:off x="5805318" y="2952750"/>
              <a:ext cx="948836" cy="623114"/>
              <a:chOff x="5719491" y="2907559"/>
              <a:chExt cx="1120489" cy="735842"/>
            </a:xfrm>
          </p:grpSpPr>
          <p:sp>
            <p:nvSpPr>
              <p:cNvPr id="147" name="Freeform 201"/>
              <p:cNvSpPr>
                <a:spLocks/>
              </p:cNvSpPr>
              <p:nvPr/>
            </p:nvSpPr>
            <p:spPr bwMode="auto">
              <a:xfrm>
                <a:off x="6788877" y="3346744"/>
                <a:ext cx="16573" cy="250253"/>
              </a:xfrm>
              <a:custGeom>
                <a:avLst/>
                <a:gdLst>
                  <a:gd name="T0" fmla="*/ 4 w 4"/>
                  <a:gd name="T1" fmla="*/ 2 h 64"/>
                  <a:gd name="T2" fmla="*/ 2 w 4"/>
                  <a:gd name="T3" fmla="*/ 0 h 64"/>
                  <a:gd name="T4" fmla="*/ 0 w 4"/>
                  <a:gd name="T5" fmla="*/ 2 h 64"/>
                  <a:gd name="T6" fmla="*/ 0 w 4"/>
                  <a:gd name="T7" fmla="*/ 62 h 64"/>
                  <a:gd name="T8" fmla="*/ 2 w 4"/>
                  <a:gd name="T9" fmla="*/ 64 h 64"/>
                  <a:gd name="T10" fmla="*/ 4 w 4"/>
                  <a:gd name="T11" fmla="*/ 62 h 64"/>
                  <a:gd name="T12" fmla="*/ 4 w 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4" y="2"/>
                    </a:moveTo>
                    <a:cubicBezTo>
                      <a:pt x="4" y="1"/>
                      <a:pt x="3" y="0"/>
                      <a:pt x="2" y="0"/>
                    </a:cubicBezTo>
                    <a:cubicBezTo>
                      <a:pt x="1" y="0"/>
                      <a:pt x="0" y="1"/>
                      <a:pt x="0" y="2"/>
                    </a:cubicBezTo>
                    <a:cubicBezTo>
                      <a:pt x="0" y="62"/>
                      <a:pt x="0" y="62"/>
                      <a:pt x="0" y="62"/>
                    </a:cubicBezTo>
                    <a:cubicBezTo>
                      <a:pt x="0" y="63"/>
                      <a:pt x="1" y="64"/>
                      <a:pt x="2" y="64"/>
                    </a:cubicBezTo>
                    <a:cubicBezTo>
                      <a:pt x="3" y="64"/>
                      <a:pt x="4" y="63"/>
                      <a:pt x="4" y="62"/>
                    </a:cubicBezTo>
                    <a:lnTo>
                      <a:pt x="4" y="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48" name="Freeform 202"/>
              <p:cNvSpPr>
                <a:spLocks/>
              </p:cNvSpPr>
              <p:nvPr/>
            </p:nvSpPr>
            <p:spPr bwMode="auto">
              <a:xfrm>
                <a:off x="5719491" y="3611912"/>
                <a:ext cx="1120489" cy="31489"/>
              </a:xfrm>
              <a:custGeom>
                <a:avLst/>
                <a:gdLst>
                  <a:gd name="T0" fmla="*/ 2 w 169"/>
                  <a:gd name="T1" fmla="*/ 0 h 8"/>
                  <a:gd name="T2" fmla="*/ 0 w 169"/>
                  <a:gd name="T3" fmla="*/ 3 h 8"/>
                  <a:gd name="T4" fmla="*/ 0 w 169"/>
                  <a:gd name="T5" fmla="*/ 5 h 8"/>
                  <a:gd name="T6" fmla="*/ 2 w 169"/>
                  <a:gd name="T7" fmla="*/ 8 h 8"/>
                  <a:gd name="T8" fmla="*/ 167 w 169"/>
                  <a:gd name="T9" fmla="*/ 8 h 8"/>
                  <a:gd name="T10" fmla="*/ 169 w 169"/>
                  <a:gd name="T11" fmla="*/ 5 h 8"/>
                  <a:gd name="T12" fmla="*/ 169 w 169"/>
                  <a:gd name="T13" fmla="*/ 3 h 8"/>
                  <a:gd name="T14" fmla="*/ 167 w 169"/>
                  <a:gd name="T15" fmla="*/ 0 h 8"/>
                  <a:gd name="T16" fmla="*/ 2 w 16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8">
                    <a:moveTo>
                      <a:pt x="2" y="0"/>
                    </a:moveTo>
                    <a:cubicBezTo>
                      <a:pt x="1" y="0"/>
                      <a:pt x="0" y="1"/>
                      <a:pt x="0" y="3"/>
                    </a:cubicBezTo>
                    <a:cubicBezTo>
                      <a:pt x="0" y="5"/>
                      <a:pt x="0" y="5"/>
                      <a:pt x="0" y="5"/>
                    </a:cubicBezTo>
                    <a:cubicBezTo>
                      <a:pt x="0" y="7"/>
                      <a:pt x="1" y="8"/>
                      <a:pt x="2" y="8"/>
                    </a:cubicBezTo>
                    <a:cubicBezTo>
                      <a:pt x="167" y="8"/>
                      <a:pt x="167" y="8"/>
                      <a:pt x="167" y="8"/>
                    </a:cubicBezTo>
                    <a:cubicBezTo>
                      <a:pt x="168" y="8"/>
                      <a:pt x="169" y="7"/>
                      <a:pt x="169" y="5"/>
                    </a:cubicBezTo>
                    <a:cubicBezTo>
                      <a:pt x="169" y="3"/>
                      <a:pt x="169" y="3"/>
                      <a:pt x="169" y="3"/>
                    </a:cubicBezTo>
                    <a:cubicBezTo>
                      <a:pt x="169" y="1"/>
                      <a:pt x="168" y="0"/>
                      <a:pt x="167" y="0"/>
                    </a:cubicBezTo>
                    <a:lnTo>
                      <a:pt x="2" y="0"/>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49" name="Freeform 203"/>
              <p:cNvSpPr>
                <a:spLocks noEditPoints="1"/>
              </p:cNvSpPr>
              <p:nvPr/>
            </p:nvSpPr>
            <p:spPr bwMode="auto">
              <a:xfrm>
                <a:off x="6191279" y="2907559"/>
                <a:ext cx="164072" cy="689437"/>
              </a:xfrm>
              <a:custGeom>
                <a:avLst/>
                <a:gdLst>
                  <a:gd name="T0" fmla="*/ 17 w 42"/>
                  <a:gd name="T1" fmla="*/ 164 h 176"/>
                  <a:gd name="T2" fmla="*/ 25 w 42"/>
                  <a:gd name="T3" fmla="*/ 174 h 176"/>
                  <a:gd name="T4" fmla="*/ 35 w 42"/>
                  <a:gd name="T5" fmla="*/ 164 h 176"/>
                  <a:gd name="T6" fmla="*/ 42 w 42"/>
                  <a:gd name="T7" fmla="*/ 174 h 176"/>
                  <a:gd name="T8" fmla="*/ 22 w 42"/>
                  <a:gd name="T9" fmla="*/ 19 h 176"/>
                  <a:gd name="T10" fmla="*/ 20 w 42"/>
                  <a:gd name="T11" fmla="*/ 18 h 176"/>
                  <a:gd name="T12" fmla="*/ 0 w 42"/>
                  <a:gd name="T13" fmla="*/ 174 h 176"/>
                  <a:gd name="T14" fmla="*/ 8 w 42"/>
                  <a:gd name="T15" fmla="*/ 164 h 176"/>
                  <a:gd name="T16" fmla="*/ 35 w 42"/>
                  <a:gd name="T17" fmla="*/ 34 h 176"/>
                  <a:gd name="T18" fmla="*/ 25 w 42"/>
                  <a:gd name="T19" fmla="*/ 40 h 176"/>
                  <a:gd name="T20" fmla="*/ 32 w 42"/>
                  <a:gd name="T21" fmla="*/ 46 h 176"/>
                  <a:gd name="T22" fmla="*/ 27 w 42"/>
                  <a:gd name="T23" fmla="*/ 56 h 176"/>
                  <a:gd name="T24" fmla="*/ 27 w 42"/>
                  <a:gd name="T25" fmla="*/ 60 h 176"/>
                  <a:gd name="T26" fmla="*/ 32 w 42"/>
                  <a:gd name="T27" fmla="*/ 70 h 176"/>
                  <a:gd name="T28" fmla="*/ 25 w 42"/>
                  <a:gd name="T29" fmla="*/ 77 h 176"/>
                  <a:gd name="T30" fmla="*/ 35 w 42"/>
                  <a:gd name="T31" fmla="*/ 82 h 176"/>
                  <a:gd name="T32" fmla="*/ 25 w 42"/>
                  <a:gd name="T33" fmla="*/ 77 h 176"/>
                  <a:gd name="T34" fmla="*/ 35 w 42"/>
                  <a:gd name="T35" fmla="*/ 91 h 176"/>
                  <a:gd name="T36" fmla="*/ 25 w 42"/>
                  <a:gd name="T37" fmla="*/ 96 h 176"/>
                  <a:gd name="T38" fmla="*/ 32 w 42"/>
                  <a:gd name="T39" fmla="*/ 103 h 176"/>
                  <a:gd name="T40" fmla="*/ 27 w 42"/>
                  <a:gd name="T41" fmla="*/ 112 h 176"/>
                  <a:gd name="T42" fmla="*/ 27 w 42"/>
                  <a:gd name="T43" fmla="*/ 117 h 176"/>
                  <a:gd name="T44" fmla="*/ 32 w 42"/>
                  <a:gd name="T45" fmla="*/ 126 h 176"/>
                  <a:gd name="T46" fmla="*/ 25 w 42"/>
                  <a:gd name="T47" fmla="*/ 133 h 176"/>
                  <a:gd name="T48" fmla="*/ 35 w 42"/>
                  <a:gd name="T49" fmla="*/ 138 h 176"/>
                  <a:gd name="T50" fmla="*/ 25 w 42"/>
                  <a:gd name="T51" fmla="*/ 133 h 176"/>
                  <a:gd name="T52" fmla="*/ 35 w 42"/>
                  <a:gd name="T53" fmla="*/ 147 h 176"/>
                  <a:gd name="T54" fmla="*/ 25 w 42"/>
                  <a:gd name="T55" fmla="*/ 152 h 176"/>
                  <a:gd name="T56" fmla="*/ 15 w 42"/>
                  <a:gd name="T57" fmla="*/ 32 h 176"/>
                  <a:gd name="T58" fmla="*/ 10 w 42"/>
                  <a:gd name="T59" fmla="*/ 42 h 176"/>
                  <a:gd name="T60" fmla="*/ 10 w 42"/>
                  <a:gd name="T61" fmla="*/ 46 h 176"/>
                  <a:gd name="T62" fmla="*/ 15 w 42"/>
                  <a:gd name="T63" fmla="*/ 56 h 176"/>
                  <a:gd name="T64" fmla="*/ 8 w 42"/>
                  <a:gd name="T65" fmla="*/ 63 h 176"/>
                  <a:gd name="T66" fmla="*/ 17 w 42"/>
                  <a:gd name="T67" fmla="*/ 68 h 176"/>
                  <a:gd name="T68" fmla="*/ 8 w 42"/>
                  <a:gd name="T69" fmla="*/ 63 h 176"/>
                  <a:gd name="T70" fmla="*/ 17 w 42"/>
                  <a:gd name="T71" fmla="*/ 77 h 176"/>
                  <a:gd name="T72" fmla="*/ 8 w 42"/>
                  <a:gd name="T73" fmla="*/ 82 h 176"/>
                  <a:gd name="T74" fmla="*/ 15 w 42"/>
                  <a:gd name="T75" fmla="*/ 89 h 176"/>
                  <a:gd name="T76" fmla="*/ 10 w 42"/>
                  <a:gd name="T77" fmla="*/ 98 h 176"/>
                  <a:gd name="T78" fmla="*/ 10 w 42"/>
                  <a:gd name="T79" fmla="*/ 103 h 176"/>
                  <a:gd name="T80" fmla="*/ 15 w 42"/>
                  <a:gd name="T81" fmla="*/ 112 h 176"/>
                  <a:gd name="T82" fmla="*/ 8 w 42"/>
                  <a:gd name="T83" fmla="*/ 119 h 176"/>
                  <a:gd name="T84" fmla="*/ 17 w 42"/>
                  <a:gd name="T85" fmla="*/ 124 h 176"/>
                  <a:gd name="T86" fmla="*/ 8 w 42"/>
                  <a:gd name="T87" fmla="*/ 119 h 176"/>
                  <a:gd name="T88" fmla="*/ 17 w 42"/>
                  <a:gd name="T89" fmla="*/ 133 h 176"/>
                  <a:gd name="T90" fmla="*/ 8 w 42"/>
                  <a:gd name="T91" fmla="*/ 138 h 176"/>
                  <a:gd name="T92" fmla="*/ 15 w 42"/>
                  <a:gd name="T93" fmla="*/ 145 h 176"/>
                  <a:gd name="T94" fmla="*/ 10 w 42"/>
                  <a:gd name="T95"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176">
                    <a:moveTo>
                      <a:pt x="8" y="164"/>
                    </a:moveTo>
                    <a:cubicBezTo>
                      <a:pt x="8" y="162"/>
                      <a:pt x="9" y="161"/>
                      <a:pt x="10" y="161"/>
                    </a:cubicBezTo>
                    <a:cubicBezTo>
                      <a:pt x="15" y="161"/>
                      <a:pt x="15" y="161"/>
                      <a:pt x="15" y="161"/>
                    </a:cubicBezTo>
                    <a:cubicBezTo>
                      <a:pt x="16" y="161"/>
                      <a:pt x="17" y="162"/>
                      <a:pt x="17" y="164"/>
                    </a:cubicBezTo>
                    <a:cubicBezTo>
                      <a:pt x="17" y="174"/>
                      <a:pt x="17" y="174"/>
                      <a:pt x="17" y="174"/>
                    </a:cubicBezTo>
                    <a:cubicBezTo>
                      <a:pt x="17" y="175"/>
                      <a:pt x="18" y="176"/>
                      <a:pt x="20" y="176"/>
                    </a:cubicBezTo>
                    <a:cubicBezTo>
                      <a:pt x="23" y="176"/>
                      <a:pt x="23" y="176"/>
                      <a:pt x="23" y="176"/>
                    </a:cubicBezTo>
                    <a:cubicBezTo>
                      <a:pt x="24" y="176"/>
                      <a:pt x="25" y="175"/>
                      <a:pt x="25" y="174"/>
                    </a:cubicBezTo>
                    <a:cubicBezTo>
                      <a:pt x="25" y="164"/>
                      <a:pt x="25" y="164"/>
                      <a:pt x="25" y="164"/>
                    </a:cubicBezTo>
                    <a:cubicBezTo>
                      <a:pt x="25" y="162"/>
                      <a:pt x="26" y="161"/>
                      <a:pt x="27" y="161"/>
                    </a:cubicBezTo>
                    <a:cubicBezTo>
                      <a:pt x="32" y="161"/>
                      <a:pt x="32" y="161"/>
                      <a:pt x="32" y="161"/>
                    </a:cubicBezTo>
                    <a:cubicBezTo>
                      <a:pt x="34" y="161"/>
                      <a:pt x="35" y="162"/>
                      <a:pt x="35" y="164"/>
                    </a:cubicBezTo>
                    <a:cubicBezTo>
                      <a:pt x="35" y="174"/>
                      <a:pt x="35" y="174"/>
                      <a:pt x="35" y="174"/>
                    </a:cubicBezTo>
                    <a:cubicBezTo>
                      <a:pt x="35" y="175"/>
                      <a:pt x="36" y="176"/>
                      <a:pt x="37" y="176"/>
                    </a:cubicBezTo>
                    <a:cubicBezTo>
                      <a:pt x="40" y="176"/>
                      <a:pt x="40" y="176"/>
                      <a:pt x="40" y="176"/>
                    </a:cubicBezTo>
                    <a:cubicBezTo>
                      <a:pt x="41" y="176"/>
                      <a:pt x="42" y="175"/>
                      <a:pt x="42" y="174"/>
                    </a:cubicBezTo>
                    <a:cubicBezTo>
                      <a:pt x="42" y="33"/>
                      <a:pt x="42" y="33"/>
                      <a:pt x="42" y="33"/>
                    </a:cubicBezTo>
                    <a:cubicBezTo>
                      <a:pt x="42" y="32"/>
                      <a:pt x="41" y="30"/>
                      <a:pt x="40" y="30"/>
                    </a:cubicBezTo>
                    <a:cubicBezTo>
                      <a:pt x="25" y="23"/>
                      <a:pt x="25" y="23"/>
                      <a:pt x="25" y="23"/>
                    </a:cubicBezTo>
                    <a:cubicBezTo>
                      <a:pt x="23" y="22"/>
                      <a:pt x="22" y="21"/>
                      <a:pt x="22" y="19"/>
                    </a:cubicBezTo>
                    <a:cubicBezTo>
                      <a:pt x="22" y="2"/>
                      <a:pt x="22" y="2"/>
                      <a:pt x="22" y="2"/>
                    </a:cubicBezTo>
                    <a:cubicBezTo>
                      <a:pt x="22" y="1"/>
                      <a:pt x="22" y="0"/>
                      <a:pt x="21" y="0"/>
                    </a:cubicBezTo>
                    <a:cubicBezTo>
                      <a:pt x="21" y="0"/>
                      <a:pt x="20" y="1"/>
                      <a:pt x="20" y="2"/>
                    </a:cubicBezTo>
                    <a:cubicBezTo>
                      <a:pt x="20" y="18"/>
                      <a:pt x="20" y="18"/>
                      <a:pt x="20" y="18"/>
                    </a:cubicBezTo>
                    <a:cubicBezTo>
                      <a:pt x="20" y="19"/>
                      <a:pt x="19" y="20"/>
                      <a:pt x="18" y="20"/>
                    </a:cubicBezTo>
                    <a:cubicBezTo>
                      <a:pt x="2" y="13"/>
                      <a:pt x="2" y="13"/>
                      <a:pt x="2" y="13"/>
                    </a:cubicBezTo>
                    <a:cubicBezTo>
                      <a:pt x="1" y="12"/>
                      <a:pt x="0" y="13"/>
                      <a:pt x="0" y="14"/>
                    </a:cubicBezTo>
                    <a:cubicBezTo>
                      <a:pt x="0" y="174"/>
                      <a:pt x="0" y="174"/>
                      <a:pt x="0" y="174"/>
                    </a:cubicBezTo>
                    <a:cubicBezTo>
                      <a:pt x="0" y="175"/>
                      <a:pt x="1" y="176"/>
                      <a:pt x="2" y="176"/>
                    </a:cubicBezTo>
                    <a:cubicBezTo>
                      <a:pt x="5" y="176"/>
                      <a:pt x="5" y="176"/>
                      <a:pt x="5" y="176"/>
                    </a:cubicBezTo>
                    <a:cubicBezTo>
                      <a:pt x="7" y="176"/>
                      <a:pt x="8" y="175"/>
                      <a:pt x="8" y="174"/>
                    </a:cubicBezTo>
                    <a:lnTo>
                      <a:pt x="8" y="164"/>
                    </a:lnTo>
                    <a:close/>
                    <a:moveTo>
                      <a:pt x="25" y="34"/>
                    </a:moveTo>
                    <a:cubicBezTo>
                      <a:pt x="25" y="33"/>
                      <a:pt x="26" y="32"/>
                      <a:pt x="27" y="32"/>
                    </a:cubicBezTo>
                    <a:cubicBezTo>
                      <a:pt x="32" y="32"/>
                      <a:pt x="32" y="32"/>
                      <a:pt x="32" y="32"/>
                    </a:cubicBezTo>
                    <a:cubicBezTo>
                      <a:pt x="34" y="32"/>
                      <a:pt x="35" y="33"/>
                      <a:pt x="35" y="34"/>
                    </a:cubicBezTo>
                    <a:cubicBezTo>
                      <a:pt x="35" y="40"/>
                      <a:pt x="35" y="40"/>
                      <a:pt x="35" y="40"/>
                    </a:cubicBezTo>
                    <a:cubicBezTo>
                      <a:pt x="35" y="41"/>
                      <a:pt x="34" y="42"/>
                      <a:pt x="32" y="42"/>
                    </a:cubicBezTo>
                    <a:cubicBezTo>
                      <a:pt x="27" y="42"/>
                      <a:pt x="27" y="42"/>
                      <a:pt x="27" y="42"/>
                    </a:cubicBezTo>
                    <a:cubicBezTo>
                      <a:pt x="26" y="42"/>
                      <a:pt x="25" y="41"/>
                      <a:pt x="25" y="40"/>
                    </a:cubicBezTo>
                    <a:lnTo>
                      <a:pt x="25" y="34"/>
                    </a:lnTo>
                    <a:close/>
                    <a:moveTo>
                      <a:pt x="25" y="49"/>
                    </a:moveTo>
                    <a:cubicBezTo>
                      <a:pt x="25" y="47"/>
                      <a:pt x="26" y="46"/>
                      <a:pt x="27" y="46"/>
                    </a:cubicBezTo>
                    <a:cubicBezTo>
                      <a:pt x="32" y="46"/>
                      <a:pt x="32" y="46"/>
                      <a:pt x="32" y="46"/>
                    </a:cubicBezTo>
                    <a:cubicBezTo>
                      <a:pt x="34" y="46"/>
                      <a:pt x="35" y="47"/>
                      <a:pt x="35" y="49"/>
                    </a:cubicBezTo>
                    <a:cubicBezTo>
                      <a:pt x="35" y="54"/>
                      <a:pt x="35" y="54"/>
                      <a:pt x="35" y="54"/>
                    </a:cubicBezTo>
                    <a:cubicBezTo>
                      <a:pt x="35" y="55"/>
                      <a:pt x="34" y="56"/>
                      <a:pt x="32" y="56"/>
                    </a:cubicBezTo>
                    <a:cubicBezTo>
                      <a:pt x="27" y="56"/>
                      <a:pt x="27" y="56"/>
                      <a:pt x="27" y="56"/>
                    </a:cubicBezTo>
                    <a:cubicBezTo>
                      <a:pt x="26" y="56"/>
                      <a:pt x="25" y="55"/>
                      <a:pt x="25" y="54"/>
                    </a:cubicBezTo>
                    <a:lnTo>
                      <a:pt x="25" y="49"/>
                    </a:lnTo>
                    <a:close/>
                    <a:moveTo>
                      <a:pt x="25" y="63"/>
                    </a:moveTo>
                    <a:cubicBezTo>
                      <a:pt x="25" y="61"/>
                      <a:pt x="26" y="60"/>
                      <a:pt x="27" y="60"/>
                    </a:cubicBezTo>
                    <a:cubicBezTo>
                      <a:pt x="32" y="60"/>
                      <a:pt x="32" y="60"/>
                      <a:pt x="32" y="60"/>
                    </a:cubicBezTo>
                    <a:cubicBezTo>
                      <a:pt x="34" y="60"/>
                      <a:pt x="35" y="61"/>
                      <a:pt x="35" y="63"/>
                    </a:cubicBezTo>
                    <a:cubicBezTo>
                      <a:pt x="35" y="68"/>
                      <a:pt x="35" y="68"/>
                      <a:pt x="35" y="68"/>
                    </a:cubicBezTo>
                    <a:cubicBezTo>
                      <a:pt x="35" y="69"/>
                      <a:pt x="34" y="70"/>
                      <a:pt x="32" y="70"/>
                    </a:cubicBezTo>
                    <a:cubicBezTo>
                      <a:pt x="27" y="70"/>
                      <a:pt x="27" y="70"/>
                      <a:pt x="27" y="70"/>
                    </a:cubicBezTo>
                    <a:cubicBezTo>
                      <a:pt x="26" y="70"/>
                      <a:pt x="25" y="69"/>
                      <a:pt x="25" y="68"/>
                    </a:cubicBezTo>
                    <a:lnTo>
                      <a:pt x="25" y="63"/>
                    </a:lnTo>
                    <a:close/>
                    <a:moveTo>
                      <a:pt x="25" y="77"/>
                    </a:moveTo>
                    <a:cubicBezTo>
                      <a:pt x="25" y="75"/>
                      <a:pt x="26" y="74"/>
                      <a:pt x="27" y="74"/>
                    </a:cubicBezTo>
                    <a:cubicBezTo>
                      <a:pt x="32" y="74"/>
                      <a:pt x="32" y="74"/>
                      <a:pt x="32" y="74"/>
                    </a:cubicBezTo>
                    <a:cubicBezTo>
                      <a:pt x="34" y="74"/>
                      <a:pt x="35" y="75"/>
                      <a:pt x="35" y="77"/>
                    </a:cubicBezTo>
                    <a:cubicBezTo>
                      <a:pt x="35" y="82"/>
                      <a:pt x="35" y="82"/>
                      <a:pt x="35" y="82"/>
                    </a:cubicBezTo>
                    <a:cubicBezTo>
                      <a:pt x="35" y="83"/>
                      <a:pt x="34" y="84"/>
                      <a:pt x="32" y="84"/>
                    </a:cubicBezTo>
                    <a:cubicBezTo>
                      <a:pt x="27" y="84"/>
                      <a:pt x="27" y="84"/>
                      <a:pt x="27" y="84"/>
                    </a:cubicBezTo>
                    <a:cubicBezTo>
                      <a:pt x="26" y="84"/>
                      <a:pt x="25" y="83"/>
                      <a:pt x="25" y="82"/>
                    </a:cubicBezTo>
                    <a:lnTo>
                      <a:pt x="25" y="77"/>
                    </a:lnTo>
                    <a:close/>
                    <a:moveTo>
                      <a:pt x="25" y="91"/>
                    </a:moveTo>
                    <a:cubicBezTo>
                      <a:pt x="25" y="90"/>
                      <a:pt x="26" y="89"/>
                      <a:pt x="27" y="89"/>
                    </a:cubicBezTo>
                    <a:cubicBezTo>
                      <a:pt x="32" y="89"/>
                      <a:pt x="32" y="89"/>
                      <a:pt x="32" y="89"/>
                    </a:cubicBezTo>
                    <a:cubicBezTo>
                      <a:pt x="34" y="89"/>
                      <a:pt x="35" y="90"/>
                      <a:pt x="35" y="91"/>
                    </a:cubicBezTo>
                    <a:cubicBezTo>
                      <a:pt x="35" y="96"/>
                      <a:pt x="35" y="96"/>
                      <a:pt x="35" y="96"/>
                    </a:cubicBezTo>
                    <a:cubicBezTo>
                      <a:pt x="35" y="97"/>
                      <a:pt x="34" y="98"/>
                      <a:pt x="32" y="98"/>
                    </a:cubicBezTo>
                    <a:cubicBezTo>
                      <a:pt x="27" y="98"/>
                      <a:pt x="27" y="98"/>
                      <a:pt x="27" y="98"/>
                    </a:cubicBezTo>
                    <a:cubicBezTo>
                      <a:pt x="26" y="98"/>
                      <a:pt x="25" y="97"/>
                      <a:pt x="25" y="96"/>
                    </a:cubicBezTo>
                    <a:lnTo>
                      <a:pt x="25" y="91"/>
                    </a:lnTo>
                    <a:close/>
                    <a:moveTo>
                      <a:pt x="25" y="105"/>
                    </a:moveTo>
                    <a:cubicBezTo>
                      <a:pt x="25" y="104"/>
                      <a:pt x="26" y="103"/>
                      <a:pt x="27" y="103"/>
                    </a:cubicBezTo>
                    <a:cubicBezTo>
                      <a:pt x="32" y="103"/>
                      <a:pt x="32" y="103"/>
                      <a:pt x="32" y="103"/>
                    </a:cubicBezTo>
                    <a:cubicBezTo>
                      <a:pt x="34" y="103"/>
                      <a:pt x="35" y="104"/>
                      <a:pt x="35" y="105"/>
                    </a:cubicBezTo>
                    <a:cubicBezTo>
                      <a:pt x="35" y="110"/>
                      <a:pt x="35" y="110"/>
                      <a:pt x="35" y="110"/>
                    </a:cubicBezTo>
                    <a:cubicBezTo>
                      <a:pt x="35" y="111"/>
                      <a:pt x="34" y="112"/>
                      <a:pt x="32" y="112"/>
                    </a:cubicBezTo>
                    <a:cubicBezTo>
                      <a:pt x="27" y="112"/>
                      <a:pt x="27" y="112"/>
                      <a:pt x="27" y="112"/>
                    </a:cubicBezTo>
                    <a:cubicBezTo>
                      <a:pt x="26" y="112"/>
                      <a:pt x="25" y="111"/>
                      <a:pt x="25" y="110"/>
                    </a:cubicBezTo>
                    <a:lnTo>
                      <a:pt x="25" y="105"/>
                    </a:lnTo>
                    <a:close/>
                    <a:moveTo>
                      <a:pt x="25" y="119"/>
                    </a:moveTo>
                    <a:cubicBezTo>
                      <a:pt x="25" y="118"/>
                      <a:pt x="26" y="117"/>
                      <a:pt x="27" y="117"/>
                    </a:cubicBezTo>
                    <a:cubicBezTo>
                      <a:pt x="32" y="117"/>
                      <a:pt x="32" y="117"/>
                      <a:pt x="32" y="117"/>
                    </a:cubicBezTo>
                    <a:cubicBezTo>
                      <a:pt x="34" y="117"/>
                      <a:pt x="35" y="118"/>
                      <a:pt x="35" y="119"/>
                    </a:cubicBezTo>
                    <a:cubicBezTo>
                      <a:pt x="35" y="124"/>
                      <a:pt x="35" y="124"/>
                      <a:pt x="35" y="124"/>
                    </a:cubicBezTo>
                    <a:cubicBezTo>
                      <a:pt x="35" y="125"/>
                      <a:pt x="34" y="126"/>
                      <a:pt x="32" y="126"/>
                    </a:cubicBezTo>
                    <a:cubicBezTo>
                      <a:pt x="27" y="126"/>
                      <a:pt x="27" y="126"/>
                      <a:pt x="27" y="126"/>
                    </a:cubicBezTo>
                    <a:cubicBezTo>
                      <a:pt x="26" y="126"/>
                      <a:pt x="25" y="125"/>
                      <a:pt x="25" y="124"/>
                    </a:cubicBezTo>
                    <a:lnTo>
                      <a:pt x="25" y="119"/>
                    </a:lnTo>
                    <a:close/>
                    <a:moveTo>
                      <a:pt x="25" y="133"/>
                    </a:moveTo>
                    <a:cubicBezTo>
                      <a:pt x="25" y="132"/>
                      <a:pt x="26" y="131"/>
                      <a:pt x="27" y="131"/>
                    </a:cubicBezTo>
                    <a:cubicBezTo>
                      <a:pt x="32" y="131"/>
                      <a:pt x="32" y="131"/>
                      <a:pt x="32" y="131"/>
                    </a:cubicBezTo>
                    <a:cubicBezTo>
                      <a:pt x="34" y="131"/>
                      <a:pt x="35" y="132"/>
                      <a:pt x="35" y="133"/>
                    </a:cubicBezTo>
                    <a:cubicBezTo>
                      <a:pt x="35" y="138"/>
                      <a:pt x="35" y="138"/>
                      <a:pt x="35" y="138"/>
                    </a:cubicBezTo>
                    <a:cubicBezTo>
                      <a:pt x="35" y="140"/>
                      <a:pt x="34" y="141"/>
                      <a:pt x="32" y="141"/>
                    </a:cubicBezTo>
                    <a:cubicBezTo>
                      <a:pt x="27" y="141"/>
                      <a:pt x="27" y="141"/>
                      <a:pt x="27" y="141"/>
                    </a:cubicBezTo>
                    <a:cubicBezTo>
                      <a:pt x="26" y="141"/>
                      <a:pt x="25" y="140"/>
                      <a:pt x="25" y="138"/>
                    </a:cubicBezTo>
                    <a:lnTo>
                      <a:pt x="25" y="133"/>
                    </a:lnTo>
                    <a:close/>
                    <a:moveTo>
                      <a:pt x="25" y="147"/>
                    </a:moveTo>
                    <a:cubicBezTo>
                      <a:pt x="25" y="146"/>
                      <a:pt x="26" y="145"/>
                      <a:pt x="27" y="145"/>
                    </a:cubicBezTo>
                    <a:cubicBezTo>
                      <a:pt x="32" y="145"/>
                      <a:pt x="32" y="145"/>
                      <a:pt x="32" y="145"/>
                    </a:cubicBezTo>
                    <a:cubicBezTo>
                      <a:pt x="34" y="145"/>
                      <a:pt x="35" y="146"/>
                      <a:pt x="35" y="147"/>
                    </a:cubicBezTo>
                    <a:cubicBezTo>
                      <a:pt x="35" y="152"/>
                      <a:pt x="35" y="152"/>
                      <a:pt x="35" y="152"/>
                    </a:cubicBezTo>
                    <a:cubicBezTo>
                      <a:pt x="35" y="154"/>
                      <a:pt x="34" y="155"/>
                      <a:pt x="32" y="155"/>
                    </a:cubicBezTo>
                    <a:cubicBezTo>
                      <a:pt x="27" y="155"/>
                      <a:pt x="27" y="155"/>
                      <a:pt x="27" y="155"/>
                    </a:cubicBezTo>
                    <a:cubicBezTo>
                      <a:pt x="26" y="155"/>
                      <a:pt x="25" y="154"/>
                      <a:pt x="25" y="152"/>
                    </a:cubicBezTo>
                    <a:lnTo>
                      <a:pt x="25" y="147"/>
                    </a:lnTo>
                    <a:close/>
                    <a:moveTo>
                      <a:pt x="8" y="34"/>
                    </a:moveTo>
                    <a:cubicBezTo>
                      <a:pt x="8" y="33"/>
                      <a:pt x="9" y="32"/>
                      <a:pt x="10" y="32"/>
                    </a:cubicBezTo>
                    <a:cubicBezTo>
                      <a:pt x="15" y="32"/>
                      <a:pt x="15" y="32"/>
                      <a:pt x="15" y="32"/>
                    </a:cubicBezTo>
                    <a:cubicBezTo>
                      <a:pt x="16" y="32"/>
                      <a:pt x="17" y="33"/>
                      <a:pt x="17" y="34"/>
                    </a:cubicBezTo>
                    <a:cubicBezTo>
                      <a:pt x="17" y="40"/>
                      <a:pt x="17" y="40"/>
                      <a:pt x="17" y="40"/>
                    </a:cubicBezTo>
                    <a:cubicBezTo>
                      <a:pt x="17" y="41"/>
                      <a:pt x="16" y="42"/>
                      <a:pt x="15" y="42"/>
                    </a:cubicBezTo>
                    <a:cubicBezTo>
                      <a:pt x="10" y="42"/>
                      <a:pt x="10" y="42"/>
                      <a:pt x="10" y="42"/>
                    </a:cubicBezTo>
                    <a:cubicBezTo>
                      <a:pt x="9" y="42"/>
                      <a:pt x="8" y="41"/>
                      <a:pt x="8" y="40"/>
                    </a:cubicBezTo>
                    <a:lnTo>
                      <a:pt x="8" y="34"/>
                    </a:lnTo>
                    <a:close/>
                    <a:moveTo>
                      <a:pt x="8" y="49"/>
                    </a:moveTo>
                    <a:cubicBezTo>
                      <a:pt x="8" y="47"/>
                      <a:pt x="9" y="46"/>
                      <a:pt x="10" y="46"/>
                    </a:cubicBezTo>
                    <a:cubicBezTo>
                      <a:pt x="15" y="46"/>
                      <a:pt x="15" y="46"/>
                      <a:pt x="15" y="46"/>
                    </a:cubicBezTo>
                    <a:cubicBezTo>
                      <a:pt x="16" y="46"/>
                      <a:pt x="17" y="47"/>
                      <a:pt x="17" y="49"/>
                    </a:cubicBezTo>
                    <a:cubicBezTo>
                      <a:pt x="17" y="54"/>
                      <a:pt x="17" y="54"/>
                      <a:pt x="17" y="54"/>
                    </a:cubicBezTo>
                    <a:cubicBezTo>
                      <a:pt x="17" y="55"/>
                      <a:pt x="16" y="56"/>
                      <a:pt x="15" y="56"/>
                    </a:cubicBezTo>
                    <a:cubicBezTo>
                      <a:pt x="10" y="56"/>
                      <a:pt x="10" y="56"/>
                      <a:pt x="10" y="56"/>
                    </a:cubicBezTo>
                    <a:cubicBezTo>
                      <a:pt x="9" y="56"/>
                      <a:pt x="8" y="55"/>
                      <a:pt x="8" y="54"/>
                    </a:cubicBezTo>
                    <a:lnTo>
                      <a:pt x="8" y="49"/>
                    </a:lnTo>
                    <a:close/>
                    <a:moveTo>
                      <a:pt x="8" y="63"/>
                    </a:moveTo>
                    <a:cubicBezTo>
                      <a:pt x="8" y="61"/>
                      <a:pt x="9" y="60"/>
                      <a:pt x="10" y="60"/>
                    </a:cubicBezTo>
                    <a:cubicBezTo>
                      <a:pt x="15" y="60"/>
                      <a:pt x="15" y="60"/>
                      <a:pt x="15" y="60"/>
                    </a:cubicBezTo>
                    <a:cubicBezTo>
                      <a:pt x="16" y="60"/>
                      <a:pt x="17" y="61"/>
                      <a:pt x="17" y="63"/>
                    </a:cubicBezTo>
                    <a:cubicBezTo>
                      <a:pt x="17" y="68"/>
                      <a:pt x="17" y="68"/>
                      <a:pt x="17" y="68"/>
                    </a:cubicBezTo>
                    <a:cubicBezTo>
                      <a:pt x="17" y="69"/>
                      <a:pt x="16" y="70"/>
                      <a:pt x="15" y="70"/>
                    </a:cubicBezTo>
                    <a:cubicBezTo>
                      <a:pt x="10" y="70"/>
                      <a:pt x="10" y="70"/>
                      <a:pt x="10" y="70"/>
                    </a:cubicBezTo>
                    <a:cubicBezTo>
                      <a:pt x="9" y="70"/>
                      <a:pt x="8" y="69"/>
                      <a:pt x="8" y="68"/>
                    </a:cubicBezTo>
                    <a:lnTo>
                      <a:pt x="8" y="63"/>
                    </a:lnTo>
                    <a:close/>
                    <a:moveTo>
                      <a:pt x="8" y="77"/>
                    </a:moveTo>
                    <a:cubicBezTo>
                      <a:pt x="8" y="75"/>
                      <a:pt x="9" y="74"/>
                      <a:pt x="10" y="74"/>
                    </a:cubicBezTo>
                    <a:cubicBezTo>
                      <a:pt x="15" y="74"/>
                      <a:pt x="15" y="74"/>
                      <a:pt x="15" y="74"/>
                    </a:cubicBezTo>
                    <a:cubicBezTo>
                      <a:pt x="16" y="74"/>
                      <a:pt x="17" y="75"/>
                      <a:pt x="17" y="77"/>
                    </a:cubicBezTo>
                    <a:cubicBezTo>
                      <a:pt x="17" y="82"/>
                      <a:pt x="17" y="82"/>
                      <a:pt x="17" y="82"/>
                    </a:cubicBezTo>
                    <a:cubicBezTo>
                      <a:pt x="17" y="83"/>
                      <a:pt x="16" y="84"/>
                      <a:pt x="15" y="84"/>
                    </a:cubicBezTo>
                    <a:cubicBezTo>
                      <a:pt x="10" y="84"/>
                      <a:pt x="10" y="84"/>
                      <a:pt x="10" y="84"/>
                    </a:cubicBezTo>
                    <a:cubicBezTo>
                      <a:pt x="9" y="84"/>
                      <a:pt x="8" y="83"/>
                      <a:pt x="8" y="82"/>
                    </a:cubicBezTo>
                    <a:lnTo>
                      <a:pt x="8" y="77"/>
                    </a:lnTo>
                    <a:close/>
                    <a:moveTo>
                      <a:pt x="8" y="91"/>
                    </a:moveTo>
                    <a:cubicBezTo>
                      <a:pt x="8" y="90"/>
                      <a:pt x="9" y="89"/>
                      <a:pt x="10" y="89"/>
                    </a:cubicBezTo>
                    <a:cubicBezTo>
                      <a:pt x="15" y="89"/>
                      <a:pt x="15" y="89"/>
                      <a:pt x="15" y="89"/>
                    </a:cubicBezTo>
                    <a:cubicBezTo>
                      <a:pt x="16" y="89"/>
                      <a:pt x="17" y="90"/>
                      <a:pt x="17" y="91"/>
                    </a:cubicBezTo>
                    <a:cubicBezTo>
                      <a:pt x="17" y="96"/>
                      <a:pt x="17" y="96"/>
                      <a:pt x="17" y="96"/>
                    </a:cubicBezTo>
                    <a:cubicBezTo>
                      <a:pt x="17" y="97"/>
                      <a:pt x="16" y="98"/>
                      <a:pt x="15" y="98"/>
                    </a:cubicBezTo>
                    <a:cubicBezTo>
                      <a:pt x="10" y="98"/>
                      <a:pt x="10" y="98"/>
                      <a:pt x="10" y="98"/>
                    </a:cubicBezTo>
                    <a:cubicBezTo>
                      <a:pt x="9" y="98"/>
                      <a:pt x="8" y="97"/>
                      <a:pt x="8" y="96"/>
                    </a:cubicBezTo>
                    <a:lnTo>
                      <a:pt x="8" y="91"/>
                    </a:lnTo>
                    <a:close/>
                    <a:moveTo>
                      <a:pt x="8" y="105"/>
                    </a:moveTo>
                    <a:cubicBezTo>
                      <a:pt x="8" y="104"/>
                      <a:pt x="9" y="103"/>
                      <a:pt x="10" y="103"/>
                    </a:cubicBezTo>
                    <a:cubicBezTo>
                      <a:pt x="15" y="103"/>
                      <a:pt x="15" y="103"/>
                      <a:pt x="15" y="103"/>
                    </a:cubicBezTo>
                    <a:cubicBezTo>
                      <a:pt x="16" y="103"/>
                      <a:pt x="17" y="104"/>
                      <a:pt x="17" y="105"/>
                    </a:cubicBezTo>
                    <a:cubicBezTo>
                      <a:pt x="17" y="110"/>
                      <a:pt x="17" y="110"/>
                      <a:pt x="17" y="110"/>
                    </a:cubicBezTo>
                    <a:cubicBezTo>
                      <a:pt x="17" y="111"/>
                      <a:pt x="16" y="112"/>
                      <a:pt x="15" y="112"/>
                    </a:cubicBezTo>
                    <a:cubicBezTo>
                      <a:pt x="10" y="112"/>
                      <a:pt x="10" y="112"/>
                      <a:pt x="10" y="112"/>
                    </a:cubicBezTo>
                    <a:cubicBezTo>
                      <a:pt x="9" y="112"/>
                      <a:pt x="8" y="111"/>
                      <a:pt x="8" y="110"/>
                    </a:cubicBezTo>
                    <a:lnTo>
                      <a:pt x="8" y="105"/>
                    </a:lnTo>
                    <a:close/>
                    <a:moveTo>
                      <a:pt x="8" y="119"/>
                    </a:moveTo>
                    <a:cubicBezTo>
                      <a:pt x="8" y="118"/>
                      <a:pt x="9" y="117"/>
                      <a:pt x="10" y="117"/>
                    </a:cubicBezTo>
                    <a:cubicBezTo>
                      <a:pt x="15" y="117"/>
                      <a:pt x="15" y="117"/>
                      <a:pt x="15" y="117"/>
                    </a:cubicBezTo>
                    <a:cubicBezTo>
                      <a:pt x="16" y="117"/>
                      <a:pt x="17" y="118"/>
                      <a:pt x="17" y="119"/>
                    </a:cubicBezTo>
                    <a:cubicBezTo>
                      <a:pt x="17" y="124"/>
                      <a:pt x="17" y="124"/>
                      <a:pt x="17" y="124"/>
                    </a:cubicBezTo>
                    <a:cubicBezTo>
                      <a:pt x="17" y="125"/>
                      <a:pt x="16" y="126"/>
                      <a:pt x="15" y="126"/>
                    </a:cubicBezTo>
                    <a:cubicBezTo>
                      <a:pt x="10" y="126"/>
                      <a:pt x="10" y="126"/>
                      <a:pt x="10" y="126"/>
                    </a:cubicBezTo>
                    <a:cubicBezTo>
                      <a:pt x="9" y="126"/>
                      <a:pt x="8" y="125"/>
                      <a:pt x="8" y="124"/>
                    </a:cubicBezTo>
                    <a:lnTo>
                      <a:pt x="8" y="119"/>
                    </a:lnTo>
                    <a:close/>
                    <a:moveTo>
                      <a:pt x="8" y="133"/>
                    </a:moveTo>
                    <a:cubicBezTo>
                      <a:pt x="8" y="132"/>
                      <a:pt x="9" y="131"/>
                      <a:pt x="10" y="131"/>
                    </a:cubicBezTo>
                    <a:cubicBezTo>
                      <a:pt x="15" y="131"/>
                      <a:pt x="15" y="131"/>
                      <a:pt x="15" y="131"/>
                    </a:cubicBezTo>
                    <a:cubicBezTo>
                      <a:pt x="16" y="131"/>
                      <a:pt x="17" y="132"/>
                      <a:pt x="17" y="133"/>
                    </a:cubicBezTo>
                    <a:cubicBezTo>
                      <a:pt x="17" y="138"/>
                      <a:pt x="17" y="138"/>
                      <a:pt x="17" y="138"/>
                    </a:cubicBezTo>
                    <a:cubicBezTo>
                      <a:pt x="17" y="140"/>
                      <a:pt x="16" y="141"/>
                      <a:pt x="15" y="141"/>
                    </a:cubicBezTo>
                    <a:cubicBezTo>
                      <a:pt x="10" y="141"/>
                      <a:pt x="10" y="141"/>
                      <a:pt x="10" y="141"/>
                    </a:cubicBezTo>
                    <a:cubicBezTo>
                      <a:pt x="9" y="141"/>
                      <a:pt x="8" y="140"/>
                      <a:pt x="8" y="138"/>
                    </a:cubicBezTo>
                    <a:lnTo>
                      <a:pt x="8" y="133"/>
                    </a:lnTo>
                    <a:close/>
                    <a:moveTo>
                      <a:pt x="8" y="147"/>
                    </a:moveTo>
                    <a:cubicBezTo>
                      <a:pt x="8" y="146"/>
                      <a:pt x="9" y="145"/>
                      <a:pt x="10" y="145"/>
                    </a:cubicBezTo>
                    <a:cubicBezTo>
                      <a:pt x="15" y="145"/>
                      <a:pt x="15" y="145"/>
                      <a:pt x="15" y="145"/>
                    </a:cubicBezTo>
                    <a:cubicBezTo>
                      <a:pt x="16" y="145"/>
                      <a:pt x="17" y="146"/>
                      <a:pt x="17" y="147"/>
                    </a:cubicBezTo>
                    <a:cubicBezTo>
                      <a:pt x="17" y="152"/>
                      <a:pt x="17" y="152"/>
                      <a:pt x="17" y="152"/>
                    </a:cubicBezTo>
                    <a:cubicBezTo>
                      <a:pt x="17" y="154"/>
                      <a:pt x="16" y="155"/>
                      <a:pt x="15" y="155"/>
                    </a:cubicBezTo>
                    <a:cubicBezTo>
                      <a:pt x="10" y="155"/>
                      <a:pt x="10" y="155"/>
                      <a:pt x="10" y="155"/>
                    </a:cubicBezTo>
                    <a:cubicBezTo>
                      <a:pt x="9" y="155"/>
                      <a:pt x="8" y="154"/>
                      <a:pt x="8" y="152"/>
                    </a:cubicBezTo>
                    <a:lnTo>
                      <a:pt x="8" y="147"/>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50" name="Freeform 204"/>
              <p:cNvSpPr>
                <a:spLocks noEditPoints="1"/>
              </p:cNvSpPr>
              <p:nvPr/>
            </p:nvSpPr>
            <p:spPr bwMode="auto">
              <a:xfrm>
                <a:off x="6081897" y="3033514"/>
                <a:ext cx="92809" cy="563482"/>
              </a:xfrm>
              <a:custGeom>
                <a:avLst/>
                <a:gdLst>
                  <a:gd name="T0" fmla="*/ 9 w 24"/>
                  <a:gd name="T1" fmla="*/ 129 h 144"/>
                  <a:gd name="T2" fmla="*/ 17 w 24"/>
                  <a:gd name="T3" fmla="*/ 132 h 144"/>
                  <a:gd name="T4" fmla="*/ 19 w 24"/>
                  <a:gd name="T5" fmla="*/ 144 h 144"/>
                  <a:gd name="T6" fmla="*/ 24 w 24"/>
                  <a:gd name="T7" fmla="*/ 142 h 144"/>
                  <a:gd name="T8" fmla="*/ 22 w 24"/>
                  <a:gd name="T9" fmla="*/ 1 h 144"/>
                  <a:gd name="T10" fmla="*/ 0 w 24"/>
                  <a:gd name="T11" fmla="*/ 15 h 144"/>
                  <a:gd name="T12" fmla="*/ 2 w 24"/>
                  <a:gd name="T13" fmla="*/ 144 h 144"/>
                  <a:gd name="T14" fmla="*/ 7 w 24"/>
                  <a:gd name="T15" fmla="*/ 142 h 144"/>
                  <a:gd name="T16" fmla="*/ 7 w 24"/>
                  <a:gd name="T17" fmla="*/ 16 h 144"/>
                  <a:gd name="T18" fmla="*/ 14 w 24"/>
                  <a:gd name="T19" fmla="*/ 14 h 144"/>
                  <a:gd name="T20" fmla="*/ 17 w 24"/>
                  <a:gd name="T21" fmla="*/ 22 h 144"/>
                  <a:gd name="T22" fmla="*/ 9 w 24"/>
                  <a:gd name="T23" fmla="*/ 24 h 144"/>
                  <a:gd name="T24" fmla="*/ 7 w 24"/>
                  <a:gd name="T25" fmla="*/ 16 h 144"/>
                  <a:gd name="T26" fmla="*/ 9 w 24"/>
                  <a:gd name="T27" fmla="*/ 28 h 144"/>
                  <a:gd name="T28" fmla="*/ 17 w 24"/>
                  <a:gd name="T29" fmla="*/ 31 h 144"/>
                  <a:gd name="T30" fmla="*/ 14 w 24"/>
                  <a:gd name="T31" fmla="*/ 38 h 144"/>
                  <a:gd name="T32" fmla="*/ 7 w 24"/>
                  <a:gd name="T33" fmla="*/ 36 h 144"/>
                  <a:gd name="T34" fmla="*/ 7 w 24"/>
                  <a:gd name="T35" fmla="*/ 45 h 144"/>
                  <a:gd name="T36" fmla="*/ 14 w 24"/>
                  <a:gd name="T37" fmla="*/ 42 h 144"/>
                  <a:gd name="T38" fmla="*/ 17 w 24"/>
                  <a:gd name="T39" fmla="*/ 50 h 144"/>
                  <a:gd name="T40" fmla="*/ 9 w 24"/>
                  <a:gd name="T41" fmla="*/ 52 h 144"/>
                  <a:gd name="T42" fmla="*/ 7 w 24"/>
                  <a:gd name="T43" fmla="*/ 45 h 144"/>
                  <a:gd name="T44" fmla="*/ 9 w 24"/>
                  <a:gd name="T45" fmla="*/ 57 h 144"/>
                  <a:gd name="T46" fmla="*/ 17 w 24"/>
                  <a:gd name="T47" fmla="*/ 59 h 144"/>
                  <a:gd name="T48" fmla="*/ 14 w 24"/>
                  <a:gd name="T49" fmla="*/ 66 h 144"/>
                  <a:gd name="T50" fmla="*/ 7 w 24"/>
                  <a:gd name="T51" fmla="*/ 64 h 144"/>
                  <a:gd name="T52" fmla="*/ 7 w 24"/>
                  <a:gd name="T53" fmla="*/ 73 h 144"/>
                  <a:gd name="T54" fmla="*/ 14 w 24"/>
                  <a:gd name="T55" fmla="*/ 71 h 144"/>
                  <a:gd name="T56" fmla="*/ 17 w 24"/>
                  <a:gd name="T57" fmla="*/ 78 h 144"/>
                  <a:gd name="T58" fmla="*/ 9 w 24"/>
                  <a:gd name="T59" fmla="*/ 80 h 144"/>
                  <a:gd name="T60" fmla="*/ 7 w 24"/>
                  <a:gd name="T61" fmla="*/ 73 h 144"/>
                  <a:gd name="T62" fmla="*/ 9 w 24"/>
                  <a:gd name="T63" fmla="*/ 85 h 144"/>
                  <a:gd name="T64" fmla="*/ 17 w 24"/>
                  <a:gd name="T65" fmla="*/ 87 h 144"/>
                  <a:gd name="T66" fmla="*/ 14 w 24"/>
                  <a:gd name="T67" fmla="*/ 94 h 144"/>
                  <a:gd name="T68" fmla="*/ 7 w 24"/>
                  <a:gd name="T69" fmla="*/ 92 h 144"/>
                  <a:gd name="T70" fmla="*/ 7 w 24"/>
                  <a:gd name="T71" fmla="*/ 101 h 144"/>
                  <a:gd name="T72" fmla="*/ 14 w 24"/>
                  <a:gd name="T73" fmla="*/ 99 h 144"/>
                  <a:gd name="T74" fmla="*/ 17 w 24"/>
                  <a:gd name="T75" fmla="*/ 106 h 144"/>
                  <a:gd name="T76" fmla="*/ 9 w 24"/>
                  <a:gd name="T77" fmla="*/ 109 h 144"/>
                  <a:gd name="T78" fmla="*/ 7 w 24"/>
                  <a:gd name="T79" fmla="*/ 101 h 144"/>
                  <a:gd name="T80" fmla="*/ 9 w 24"/>
                  <a:gd name="T81" fmla="*/ 113 h 144"/>
                  <a:gd name="T82" fmla="*/ 17 w 24"/>
                  <a:gd name="T83" fmla="*/ 115 h 144"/>
                  <a:gd name="T84" fmla="*/ 14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9" y="129"/>
                    </a:cubicBezTo>
                    <a:cubicBezTo>
                      <a:pt x="14" y="129"/>
                      <a:pt x="14" y="129"/>
                      <a:pt x="14"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2"/>
                      <a:pt x="24" y="2"/>
                      <a:pt x="24" y="2"/>
                    </a:cubicBezTo>
                    <a:cubicBezTo>
                      <a:pt x="24" y="1"/>
                      <a:pt x="23" y="0"/>
                      <a:pt x="22" y="1"/>
                    </a:cubicBezTo>
                    <a:cubicBezTo>
                      <a:pt x="2" y="11"/>
                      <a:pt x="2" y="11"/>
                      <a:pt x="2" y="11"/>
                    </a:cubicBezTo>
                    <a:cubicBezTo>
                      <a:pt x="1" y="12"/>
                      <a:pt x="0" y="13"/>
                      <a:pt x="0" y="15"/>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9" y="14"/>
                    </a:cubicBezTo>
                    <a:cubicBezTo>
                      <a:pt x="14" y="14"/>
                      <a:pt x="14" y="14"/>
                      <a:pt x="14" y="14"/>
                    </a:cubicBezTo>
                    <a:cubicBezTo>
                      <a:pt x="16" y="14"/>
                      <a:pt x="17" y="15"/>
                      <a:pt x="17" y="16"/>
                    </a:cubicBezTo>
                    <a:cubicBezTo>
                      <a:pt x="17" y="22"/>
                      <a:pt x="17" y="22"/>
                      <a:pt x="17" y="22"/>
                    </a:cubicBezTo>
                    <a:cubicBezTo>
                      <a:pt x="17" y="23"/>
                      <a:pt x="16" y="24"/>
                      <a:pt x="14" y="24"/>
                    </a:cubicBezTo>
                    <a:cubicBezTo>
                      <a:pt x="9" y="24"/>
                      <a:pt x="9" y="24"/>
                      <a:pt x="9" y="24"/>
                    </a:cubicBezTo>
                    <a:cubicBezTo>
                      <a:pt x="8" y="24"/>
                      <a:pt x="7" y="23"/>
                      <a:pt x="7" y="22"/>
                    </a:cubicBezTo>
                    <a:lnTo>
                      <a:pt x="7" y="16"/>
                    </a:lnTo>
                    <a:close/>
                    <a:moveTo>
                      <a:pt x="7" y="31"/>
                    </a:moveTo>
                    <a:cubicBezTo>
                      <a:pt x="7" y="29"/>
                      <a:pt x="8" y="28"/>
                      <a:pt x="9" y="28"/>
                    </a:cubicBezTo>
                    <a:cubicBezTo>
                      <a:pt x="14" y="28"/>
                      <a:pt x="14" y="28"/>
                      <a:pt x="14" y="28"/>
                    </a:cubicBezTo>
                    <a:cubicBezTo>
                      <a:pt x="16" y="28"/>
                      <a:pt x="17" y="29"/>
                      <a:pt x="17" y="31"/>
                    </a:cubicBezTo>
                    <a:cubicBezTo>
                      <a:pt x="17" y="36"/>
                      <a:pt x="17" y="36"/>
                      <a:pt x="17" y="36"/>
                    </a:cubicBezTo>
                    <a:cubicBezTo>
                      <a:pt x="17" y="37"/>
                      <a:pt x="16" y="38"/>
                      <a:pt x="14" y="38"/>
                    </a:cubicBezTo>
                    <a:cubicBezTo>
                      <a:pt x="9" y="38"/>
                      <a:pt x="9" y="38"/>
                      <a:pt x="9" y="38"/>
                    </a:cubicBezTo>
                    <a:cubicBezTo>
                      <a:pt x="8" y="38"/>
                      <a:pt x="7" y="37"/>
                      <a:pt x="7" y="36"/>
                    </a:cubicBezTo>
                    <a:lnTo>
                      <a:pt x="7" y="31"/>
                    </a:lnTo>
                    <a:close/>
                    <a:moveTo>
                      <a:pt x="7" y="45"/>
                    </a:moveTo>
                    <a:cubicBezTo>
                      <a:pt x="7" y="43"/>
                      <a:pt x="8" y="42"/>
                      <a:pt x="9" y="42"/>
                    </a:cubicBezTo>
                    <a:cubicBezTo>
                      <a:pt x="14" y="42"/>
                      <a:pt x="14" y="42"/>
                      <a:pt x="14" y="42"/>
                    </a:cubicBezTo>
                    <a:cubicBezTo>
                      <a:pt x="16" y="42"/>
                      <a:pt x="17" y="43"/>
                      <a:pt x="17" y="45"/>
                    </a:cubicBezTo>
                    <a:cubicBezTo>
                      <a:pt x="17" y="50"/>
                      <a:pt x="17" y="50"/>
                      <a:pt x="17" y="50"/>
                    </a:cubicBezTo>
                    <a:cubicBezTo>
                      <a:pt x="17" y="51"/>
                      <a:pt x="16" y="52"/>
                      <a:pt x="14" y="52"/>
                    </a:cubicBezTo>
                    <a:cubicBezTo>
                      <a:pt x="9" y="52"/>
                      <a:pt x="9" y="52"/>
                      <a:pt x="9" y="52"/>
                    </a:cubicBezTo>
                    <a:cubicBezTo>
                      <a:pt x="8" y="52"/>
                      <a:pt x="7" y="51"/>
                      <a:pt x="7" y="50"/>
                    </a:cubicBezTo>
                    <a:lnTo>
                      <a:pt x="7" y="45"/>
                    </a:lnTo>
                    <a:close/>
                    <a:moveTo>
                      <a:pt x="7" y="59"/>
                    </a:moveTo>
                    <a:cubicBezTo>
                      <a:pt x="7" y="58"/>
                      <a:pt x="8" y="57"/>
                      <a:pt x="9" y="57"/>
                    </a:cubicBezTo>
                    <a:cubicBezTo>
                      <a:pt x="14" y="57"/>
                      <a:pt x="14" y="57"/>
                      <a:pt x="14" y="57"/>
                    </a:cubicBezTo>
                    <a:cubicBezTo>
                      <a:pt x="16" y="57"/>
                      <a:pt x="17" y="58"/>
                      <a:pt x="17" y="59"/>
                    </a:cubicBezTo>
                    <a:cubicBezTo>
                      <a:pt x="17" y="64"/>
                      <a:pt x="17" y="64"/>
                      <a:pt x="17" y="64"/>
                    </a:cubicBezTo>
                    <a:cubicBezTo>
                      <a:pt x="17" y="65"/>
                      <a:pt x="16" y="66"/>
                      <a:pt x="14" y="66"/>
                    </a:cubicBezTo>
                    <a:cubicBezTo>
                      <a:pt x="9" y="66"/>
                      <a:pt x="9" y="66"/>
                      <a:pt x="9" y="66"/>
                    </a:cubicBezTo>
                    <a:cubicBezTo>
                      <a:pt x="8" y="66"/>
                      <a:pt x="7" y="65"/>
                      <a:pt x="7" y="64"/>
                    </a:cubicBezTo>
                    <a:lnTo>
                      <a:pt x="7" y="59"/>
                    </a:lnTo>
                    <a:close/>
                    <a:moveTo>
                      <a:pt x="7" y="73"/>
                    </a:moveTo>
                    <a:cubicBezTo>
                      <a:pt x="7" y="72"/>
                      <a:pt x="8" y="71"/>
                      <a:pt x="9" y="71"/>
                    </a:cubicBezTo>
                    <a:cubicBezTo>
                      <a:pt x="14" y="71"/>
                      <a:pt x="14" y="71"/>
                      <a:pt x="14" y="71"/>
                    </a:cubicBezTo>
                    <a:cubicBezTo>
                      <a:pt x="16" y="71"/>
                      <a:pt x="17" y="72"/>
                      <a:pt x="17" y="73"/>
                    </a:cubicBezTo>
                    <a:cubicBezTo>
                      <a:pt x="17" y="78"/>
                      <a:pt x="17" y="78"/>
                      <a:pt x="17" y="78"/>
                    </a:cubicBezTo>
                    <a:cubicBezTo>
                      <a:pt x="17" y="79"/>
                      <a:pt x="16" y="80"/>
                      <a:pt x="14" y="80"/>
                    </a:cubicBezTo>
                    <a:cubicBezTo>
                      <a:pt x="9" y="80"/>
                      <a:pt x="9" y="80"/>
                      <a:pt x="9" y="80"/>
                    </a:cubicBezTo>
                    <a:cubicBezTo>
                      <a:pt x="8" y="80"/>
                      <a:pt x="7" y="79"/>
                      <a:pt x="7" y="78"/>
                    </a:cubicBezTo>
                    <a:lnTo>
                      <a:pt x="7" y="73"/>
                    </a:lnTo>
                    <a:close/>
                    <a:moveTo>
                      <a:pt x="7" y="87"/>
                    </a:moveTo>
                    <a:cubicBezTo>
                      <a:pt x="7" y="86"/>
                      <a:pt x="8" y="85"/>
                      <a:pt x="9" y="85"/>
                    </a:cubicBezTo>
                    <a:cubicBezTo>
                      <a:pt x="14" y="85"/>
                      <a:pt x="14" y="85"/>
                      <a:pt x="14" y="85"/>
                    </a:cubicBezTo>
                    <a:cubicBezTo>
                      <a:pt x="16" y="85"/>
                      <a:pt x="17" y="86"/>
                      <a:pt x="17" y="87"/>
                    </a:cubicBezTo>
                    <a:cubicBezTo>
                      <a:pt x="17" y="92"/>
                      <a:pt x="17" y="92"/>
                      <a:pt x="17" y="92"/>
                    </a:cubicBezTo>
                    <a:cubicBezTo>
                      <a:pt x="17" y="93"/>
                      <a:pt x="16" y="94"/>
                      <a:pt x="14" y="94"/>
                    </a:cubicBezTo>
                    <a:cubicBezTo>
                      <a:pt x="9" y="94"/>
                      <a:pt x="9" y="94"/>
                      <a:pt x="9" y="94"/>
                    </a:cubicBezTo>
                    <a:cubicBezTo>
                      <a:pt x="8" y="94"/>
                      <a:pt x="7" y="93"/>
                      <a:pt x="7" y="92"/>
                    </a:cubicBezTo>
                    <a:lnTo>
                      <a:pt x="7" y="87"/>
                    </a:lnTo>
                    <a:close/>
                    <a:moveTo>
                      <a:pt x="7" y="101"/>
                    </a:moveTo>
                    <a:cubicBezTo>
                      <a:pt x="7" y="100"/>
                      <a:pt x="8" y="99"/>
                      <a:pt x="9" y="99"/>
                    </a:cubicBezTo>
                    <a:cubicBezTo>
                      <a:pt x="14" y="99"/>
                      <a:pt x="14" y="99"/>
                      <a:pt x="14" y="99"/>
                    </a:cubicBezTo>
                    <a:cubicBezTo>
                      <a:pt x="16" y="99"/>
                      <a:pt x="17" y="100"/>
                      <a:pt x="17" y="101"/>
                    </a:cubicBezTo>
                    <a:cubicBezTo>
                      <a:pt x="17" y="106"/>
                      <a:pt x="17" y="106"/>
                      <a:pt x="17" y="106"/>
                    </a:cubicBezTo>
                    <a:cubicBezTo>
                      <a:pt x="17" y="108"/>
                      <a:pt x="16" y="109"/>
                      <a:pt x="14" y="109"/>
                    </a:cubicBezTo>
                    <a:cubicBezTo>
                      <a:pt x="9" y="109"/>
                      <a:pt x="9" y="109"/>
                      <a:pt x="9" y="109"/>
                    </a:cubicBezTo>
                    <a:cubicBezTo>
                      <a:pt x="8" y="109"/>
                      <a:pt x="7" y="108"/>
                      <a:pt x="7" y="106"/>
                    </a:cubicBezTo>
                    <a:lnTo>
                      <a:pt x="7" y="101"/>
                    </a:lnTo>
                    <a:close/>
                    <a:moveTo>
                      <a:pt x="7" y="115"/>
                    </a:moveTo>
                    <a:cubicBezTo>
                      <a:pt x="7" y="114"/>
                      <a:pt x="8" y="113"/>
                      <a:pt x="9" y="113"/>
                    </a:cubicBezTo>
                    <a:cubicBezTo>
                      <a:pt x="14" y="113"/>
                      <a:pt x="14" y="113"/>
                      <a:pt x="14" y="113"/>
                    </a:cubicBezTo>
                    <a:cubicBezTo>
                      <a:pt x="16" y="113"/>
                      <a:pt x="17" y="114"/>
                      <a:pt x="17" y="115"/>
                    </a:cubicBezTo>
                    <a:cubicBezTo>
                      <a:pt x="17" y="120"/>
                      <a:pt x="17" y="120"/>
                      <a:pt x="17" y="120"/>
                    </a:cubicBezTo>
                    <a:cubicBezTo>
                      <a:pt x="17" y="122"/>
                      <a:pt x="16" y="123"/>
                      <a:pt x="14" y="123"/>
                    </a:cubicBezTo>
                    <a:cubicBezTo>
                      <a:pt x="9" y="123"/>
                      <a:pt x="9" y="123"/>
                      <a:pt x="9" y="123"/>
                    </a:cubicBezTo>
                    <a:cubicBezTo>
                      <a:pt x="8" y="123"/>
                      <a:pt x="7" y="122"/>
                      <a:pt x="7" y="120"/>
                    </a:cubicBezTo>
                    <a:lnTo>
                      <a:pt x="7" y="11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51" name="Freeform 205"/>
              <p:cNvSpPr>
                <a:spLocks noEditPoints="1"/>
              </p:cNvSpPr>
              <p:nvPr/>
            </p:nvSpPr>
            <p:spPr bwMode="auto">
              <a:xfrm>
                <a:off x="6375239" y="3033514"/>
                <a:ext cx="94466" cy="563482"/>
              </a:xfrm>
              <a:custGeom>
                <a:avLst/>
                <a:gdLst>
                  <a:gd name="T0" fmla="*/ 10 w 24"/>
                  <a:gd name="T1" fmla="*/ 129 h 144"/>
                  <a:gd name="T2" fmla="*/ 17 w 24"/>
                  <a:gd name="T3" fmla="*/ 132 h 144"/>
                  <a:gd name="T4" fmla="*/ 19 w 24"/>
                  <a:gd name="T5" fmla="*/ 144 h 144"/>
                  <a:gd name="T6" fmla="*/ 24 w 24"/>
                  <a:gd name="T7" fmla="*/ 142 h 144"/>
                  <a:gd name="T8" fmla="*/ 22 w 24"/>
                  <a:gd name="T9" fmla="*/ 11 h 144"/>
                  <a:gd name="T10" fmla="*/ 0 w 24"/>
                  <a:gd name="T11" fmla="*/ 2 h 144"/>
                  <a:gd name="T12" fmla="*/ 2 w 24"/>
                  <a:gd name="T13" fmla="*/ 144 h 144"/>
                  <a:gd name="T14" fmla="*/ 7 w 24"/>
                  <a:gd name="T15" fmla="*/ 142 h 144"/>
                  <a:gd name="T16" fmla="*/ 7 w 24"/>
                  <a:gd name="T17" fmla="*/ 16 h 144"/>
                  <a:gd name="T18" fmla="*/ 15 w 24"/>
                  <a:gd name="T19" fmla="*/ 14 h 144"/>
                  <a:gd name="T20" fmla="*/ 17 w 24"/>
                  <a:gd name="T21" fmla="*/ 22 h 144"/>
                  <a:gd name="T22" fmla="*/ 10 w 24"/>
                  <a:gd name="T23" fmla="*/ 24 h 144"/>
                  <a:gd name="T24" fmla="*/ 7 w 24"/>
                  <a:gd name="T25" fmla="*/ 16 h 144"/>
                  <a:gd name="T26" fmla="*/ 10 w 24"/>
                  <a:gd name="T27" fmla="*/ 28 h 144"/>
                  <a:gd name="T28" fmla="*/ 17 w 24"/>
                  <a:gd name="T29" fmla="*/ 31 h 144"/>
                  <a:gd name="T30" fmla="*/ 15 w 24"/>
                  <a:gd name="T31" fmla="*/ 38 h 144"/>
                  <a:gd name="T32" fmla="*/ 7 w 24"/>
                  <a:gd name="T33" fmla="*/ 36 h 144"/>
                  <a:gd name="T34" fmla="*/ 7 w 24"/>
                  <a:gd name="T35" fmla="*/ 45 h 144"/>
                  <a:gd name="T36" fmla="*/ 15 w 24"/>
                  <a:gd name="T37" fmla="*/ 42 h 144"/>
                  <a:gd name="T38" fmla="*/ 17 w 24"/>
                  <a:gd name="T39" fmla="*/ 50 h 144"/>
                  <a:gd name="T40" fmla="*/ 10 w 24"/>
                  <a:gd name="T41" fmla="*/ 52 h 144"/>
                  <a:gd name="T42" fmla="*/ 7 w 24"/>
                  <a:gd name="T43" fmla="*/ 45 h 144"/>
                  <a:gd name="T44" fmla="*/ 10 w 24"/>
                  <a:gd name="T45" fmla="*/ 57 h 144"/>
                  <a:gd name="T46" fmla="*/ 17 w 24"/>
                  <a:gd name="T47" fmla="*/ 59 h 144"/>
                  <a:gd name="T48" fmla="*/ 15 w 24"/>
                  <a:gd name="T49" fmla="*/ 66 h 144"/>
                  <a:gd name="T50" fmla="*/ 7 w 24"/>
                  <a:gd name="T51" fmla="*/ 64 h 144"/>
                  <a:gd name="T52" fmla="*/ 7 w 24"/>
                  <a:gd name="T53" fmla="*/ 73 h 144"/>
                  <a:gd name="T54" fmla="*/ 15 w 24"/>
                  <a:gd name="T55" fmla="*/ 71 h 144"/>
                  <a:gd name="T56" fmla="*/ 17 w 24"/>
                  <a:gd name="T57" fmla="*/ 78 h 144"/>
                  <a:gd name="T58" fmla="*/ 10 w 24"/>
                  <a:gd name="T59" fmla="*/ 80 h 144"/>
                  <a:gd name="T60" fmla="*/ 7 w 24"/>
                  <a:gd name="T61" fmla="*/ 73 h 144"/>
                  <a:gd name="T62" fmla="*/ 10 w 24"/>
                  <a:gd name="T63" fmla="*/ 85 h 144"/>
                  <a:gd name="T64" fmla="*/ 17 w 24"/>
                  <a:gd name="T65" fmla="*/ 87 h 144"/>
                  <a:gd name="T66" fmla="*/ 15 w 24"/>
                  <a:gd name="T67" fmla="*/ 94 h 144"/>
                  <a:gd name="T68" fmla="*/ 7 w 24"/>
                  <a:gd name="T69" fmla="*/ 92 h 144"/>
                  <a:gd name="T70" fmla="*/ 7 w 24"/>
                  <a:gd name="T71" fmla="*/ 101 h 144"/>
                  <a:gd name="T72" fmla="*/ 15 w 24"/>
                  <a:gd name="T73" fmla="*/ 99 h 144"/>
                  <a:gd name="T74" fmla="*/ 17 w 24"/>
                  <a:gd name="T75" fmla="*/ 106 h 144"/>
                  <a:gd name="T76" fmla="*/ 10 w 24"/>
                  <a:gd name="T77" fmla="*/ 109 h 144"/>
                  <a:gd name="T78" fmla="*/ 7 w 24"/>
                  <a:gd name="T79" fmla="*/ 101 h 144"/>
                  <a:gd name="T80" fmla="*/ 10 w 24"/>
                  <a:gd name="T81" fmla="*/ 113 h 144"/>
                  <a:gd name="T82" fmla="*/ 17 w 24"/>
                  <a:gd name="T83" fmla="*/ 115 h 144"/>
                  <a:gd name="T84" fmla="*/ 15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10" y="129"/>
                    </a:cubicBezTo>
                    <a:cubicBezTo>
                      <a:pt x="15" y="129"/>
                      <a:pt x="15" y="129"/>
                      <a:pt x="15"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15"/>
                      <a:pt x="24" y="15"/>
                      <a:pt x="24" y="15"/>
                    </a:cubicBezTo>
                    <a:cubicBezTo>
                      <a:pt x="24" y="13"/>
                      <a:pt x="23" y="12"/>
                      <a:pt x="22" y="11"/>
                    </a:cubicBezTo>
                    <a:cubicBezTo>
                      <a:pt x="2" y="1"/>
                      <a:pt x="2" y="1"/>
                      <a:pt x="2" y="1"/>
                    </a:cubicBezTo>
                    <a:cubicBezTo>
                      <a:pt x="1" y="0"/>
                      <a:pt x="0" y="1"/>
                      <a:pt x="0" y="2"/>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10" y="14"/>
                    </a:cubicBezTo>
                    <a:cubicBezTo>
                      <a:pt x="15" y="14"/>
                      <a:pt x="15" y="14"/>
                      <a:pt x="15" y="14"/>
                    </a:cubicBezTo>
                    <a:cubicBezTo>
                      <a:pt x="16" y="14"/>
                      <a:pt x="17" y="15"/>
                      <a:pt x="17" y="16"/>
                    </a:cubicBezTo>
                    <a:cubicBezTo>
                      <a:pt x="17" y="22"/>
                      <a:pt x="17" y="22"/>
                      <a:pt x="17" y="22"/>
                    </a:cubicBezTo>
                    <a:cubicBezTo>
                      <a:pt x="17" y="23"/>
                      <a:pt x="16" y="24"/>
                      <a:pt x="15" y="24"/>
                    </a:cubicBezTo>
                    <a:cubicBezTo>
                      <a:pt x="10" y="24"/>
                      <a:pt x="10" y="24"/>
                      <a:pt x="10" y="24"/>
                    </a:cubicBezTo>
                    <a:cubicBezTo>
                      <a:pt x="8" y="24"/>
                      <a:pt x="7" y="23"/>
                      <a:pt x="7" y="22"/>
                    </a:cubicBezTo>
                    <a:lnTo>
                      <a:pt x="7" y="16"/>
                    </a:lnTo>
                    <a:close/>
                    <a:moveTo>
                      <a:pt x="7" y="31"/>
                    </a:moveTo>
                    <a:cubicBezTo>
                      <a:pt x="7" y="29"/>
                      <a:pt x="8" y="28"/>
                      <a:pt x="10" y="28"/>
                    </a:cubicBezTo>
                    <a:cubicBezTo>
                      <a:pt x="15" y="28"/>
                      <a:pt x="15" y="28"/>
                      <a:pt x="15" y="28"/>
                    </a:cubicBezTo>
                    <a:cubicBezTo>
                      <a:pt x="16" y="28"/>
                      <a:pt x="17" y="29"/>
                      <a:pt x="17" y="31"/>
                    </a:cubicBezTo>
                    <a:cubicBezTo>
                      <a:pt x="17" y="36"/>
                      <a:pt x="17" y="36"/>
                      <a:pt x="17" y="36"/>
                    </a:cubicBezTo>
                    <a:cubicBezTo>
                      <a:pt x="17" y="37"/>
                      <a:pt x="16" y="38"/>
                      <a:pt x="15" y="38"/>
                    </a:cubicBezTo>
                    <a:cubicBezTo>
                      <a:pt x="10" y="38"/>
                      <a:pt x="10" y="38"/>
                      <a:pt x="10" y="38"/>
                    </a:cubicBezTo>
                    <a:cubicBezTo>
                      <a:pt x="8" y="38"/>
                      <a:pt x="7" y="37"/>
                      <a:pt x="7" y="36"/>
                    </a:cubicBezTo>
                    <a:lnTo>
                      <a:pt x="7" y="31"/>
                    </a:lnTo>
                    <a:close/>
                    <a:moveTo>
                      <a:pt x="7" y="45"/>
                    </a:moveTo>
                    <a:cubicBezTo>
                      <a:pt x="7" y="43"/>
                      <a:pt x="8" y="42"/>
                      <a:pt x="10" y="42"/>
                    </a:cubicBezTo>
                    <a:cubicBezTo>
                      <a:pt x="15" y="42"/>
                      <a:pt x="15" y="42"/>
                      <a:pt x="15" y="42"/>
                    </a:cubicBezTo>
                    <a:cubicBezTo>
                      <a:pt x="16" y="42"/>
                      <a:pt x="17" y="43"/>
                      <a:pt x="17" y="45"/>
                    </a:cubicBezTo>
                    <a:cubicBezTo>
                      <a:pt x="17" y="50"/>
                      <a:pt x="17" y="50"/>
                      <a:pt x="17" y="50"/>
                    </a:cubicBezTo>
                    <a:cubicBezTo>
                      <a:pt x="17" y="51"/>
                      <a:pt x="16" y="52"/>
                      <a:pt x="15" y="52"/>
                    </a:cubicBezTo>
                    <a:cubicBezTo>
                      <a:pt x="10" y="52"/>
                      <a:pt x="10" y="52"/>
                      <a:pt x="10" y="52"/>
                    </a:cubicBezTo>
                    <a:cubicBezTo>
                      <a:pt x="8" y="52"/>
                      <a:pt x="7" y="51"/>
                      <a:pt x="7" y="50"/>
                    </a:cubicBezTo>
                    <a:lnTo>
                      <a:pt x="7" y="45"/>
                    </a:lnTo>
                    <a:close/>
                    <a:moveTo>
                      <a:pt x="7" y="59"/>
                    </a:moveTo>
                    <a:cubicBezTo>
                      <a:pt x="7" y="58"/>
                      <a:pt x="8" y="57"/>
                      <a:pt x="10" y="57"/>
                    </a:cubicBezTo>
                    <a:cubicBezTo>
                      <a:pt x="15" y="57"/>
                      <a:pt x="15" y="57"/>
                      <a:pt x="15" y="57"/>
                    </a:cubicBezTo>
                    <a:cubicBezTo>
                      <a:pt x="16" y="57"/>
                      <a:pt x="17" y="58"/>
                      <a:pt x="17" y="59"/>
                    </a:cubicBezTo>
                    <a:cubicBezTo>
                      <a:pt x="17" y="64"/>
                      <a:pt x="17" y="64"/>
                      <a:pt x="17" y="64"/>
                    </a:cubicBezTo>
                    <a:cubicBezTo>
                      <a:pt x="17" y="65"/>
                      <a:pt x="16" y="66"/>
                      <a:pt x="15" y="66"/>
                    </a:cubicBezTo>
                    <a:cubicBezTo>
                      <a:pt x="10" y="66"/>
                      <a:pt x="10" y="66"/>
                      <a:pt x="10" y="66"/>
                    </a:cubicBezTo>
                    <a:cubicBezTo>
                      <a:pt x="8" y="66"/>
                      <a:pt x="7" y="65"/>
                      <a:pt x="7" y="64"/>
                    </a:cubicBezTo>
                    <a:lnTo>
                      <a:pt x="7" y="59"/>
                    </a:lnTo>
                    <a:close/>
                    <a:moveTo>
                      <a:pt x="7" y="73"/>
                    </a:moveTo>
                    <a:cubicBezTo>
                      <a:pt x="7" y="72"/>
                      <a:pt x="8" y="71"/>
                      <a:pt x="10" y="71"/>
                    </a:cubicBezTo>
                    <a:cubicBezTo>
                      <a:pt x="15" y="71"/>
                      <a:pt x="15" y="71"/>
                      <a:pt x="15" y="71"/>
                    </a:cubicBezTo>
                    <a:cubicBezTo>
                      <a:pt x="16" y="71"/>
                      <a:pt x="17" y="72"/>
                      <a:pt x="17" y="73"/>
                    </a:cubicBezTo>
                    <a:cubicBezTo>
                      <a:pt x="17" y="78"/>
                      <a:pt x="17" y="78"/>
                      <a:pt x="17" y="78"/>
                    </a:cubicBezTo>
                    <a:cubicBezTo>
                      <a:pt x="17" y="79"/>
                      <a:pt x="16" y="80"/>
                      <a:pt x="15" y="80"/>
                    </a:cubicBezTo>
                    <a:cubicBezTo>
                      <a:pt x="10" y="80"/>
                      <a:pt x="10" y="80"/>
                      <a:pt x="10" y="80"/>
                    </a:cubicBezTo>
                    <a:cubicBezTo>
                      <a:pt x="8" y="80"/>
                      <a:pt x="7" y="79"/>
                      <a:pt x="7" y="78"/>
                    </a:cubicBezTo>
                    <a:lnTo>
                      <a:pt x="7" y="73"/>
                    </a:lnTo>
                    <a:close/>
                    <a:moveTo>
                      <a:pt x="7" y="87"/>
                    </a:moveTo>
                    <a:cubicBezTo>
                      <a:pt x="7" y="86"/>
                      <a:pt x="8" y="85"/>
                      <a:pt x="10" y="85"/>
                    </a:cubicBezTo>
                    <a:cubicBezTo>
                      <a:pt x="15" y="85"/>
                      <a:pt x="15" y="85"/>
                      <a:pt x="15" y="85"/>
                    </a:cubicBezTo>
                    <a:cubicBezTo>
                      <a:pt x="16" y="85"/>
                      <a:pt x="17" y="86"/>
                      <a:pt x="17" y="87"/>
                    </a:cubicBezTo>
                    <a:cubicBezTo>
                      <a:pt x="17" y="92"/>
                      <a:pt x="17" y="92"/>
                      <a:pt x="17" y="92"/>
                    </a:cubicBezTo>
                    <a:cubicBezTo>
                      <a:pt x="17" y="93"/>
                      <a:pt x="16" y="94"/>
                      <a:pt x="15" y="94"/>
                    </a:cubicBezTo>
                    <a:cubicBezTo>
                      <a:pt x="10" y="94"/>
                      <a:pt x="10" y="94"/>
                      <a:pt x="10" y="94"/>
                    </a:cubicBezTo>
                    <a:cubicBezTo>
                      <a:pt x="8" y="94"/>
                      <a:pt x="7" y="93"/>
                      <a:pt x="7" y="92"/>
                    </a:cubicBezTo>
                    <a:lnTo>
                      <a:pt x="7" y="87"/>
                    </a:lnTo>
                    <a:close/>
                    <a:moveTo>
                      <a:pt x="7" y="101"/>
                    </a:moveTo>
                    <a:cubicBezTo>
                      <a:pt x="7" y="100"/>
                      <a:pt x="8" y="99"/>
                      <a:pt x="10" y="99"/>
                    </a:cubicBezTo>
                    <a:cubicBezTo>
                      <a:pt x="15" y="99"/>
                      <a:pt x="15" y="99"/>
                      <a:pt x="15" y="99"/>
                    </a:cubicBezTo>
                    <a:cubicBezTo>
                      <a:pt x="16" y="99"/>
                      <a:pt x="17" y="100"/>
                      <a:pt x="17" y="101"/>
                    </a:cubicBezTo>
                    <a:cubicBezTo>
                      <a:pt x="17" y="106"/>
                      <a:pt x="17" y="106"/>
                      <a:pt x="17" y="106"/>
                    </a:cubicBezTo>
                    <a:cubicBezTo>
                      <a:pt x="17" y="108"/>
                      <a:pt x="16" y="109"/>
                      <a:pt x="15" y="109"/>
                    </a:cubicBezTo>
                    <a:cubicBezTo>
                      <a:pt x="10" y="109"/>
                      <a:pt x="10" y="109"/>
                      <a:pt x="10" y="109"/>
                    </a:cubicBezTo>
                    <a:cubicBezTo>
                      <a:pt x="8" y="109"/>
                      <a:pt x="7" y="108"/>
                      <a:pt x="7" y="106"/>
                    </a:cubicBezTo>
                    <a:lnTo>
                      <a:pt x="7" y="101"/>
                    </a:lnTo>
                    <a:close/>
                    <a:moveTo>
                      <a:pt x="7" y="115"/>
                    </a:moveTo>
                    <a:cubicBezTo>
                      <a:pt x="7" y="114"/>
                      <a:pt x="8" y="113"/>
                      <a:pt x="10" y="113"/>
                    </a:cubicBezTo>
                    <a:cubicBezTo>
                      <a:pt x="15" y="113"/>
                      <a:pt x="15" y="113"/>
                      <a:pt x="15" y="113"/>
                    </a:cubicBezTo>
                    <a:cubicBezTo>
                      <a:pt x="16" y="113"/>
                      <a:pt x="17" y="114"/>
                      <a:pt x="17" y="115"/>
                    </a:cubicBezTo>
                    <a:cubicBezTo>
                      <a:pt x="17" y="120"/>
                      <a:pt x="17" y="120"/>
                      <a:pt x="17" y="120"/>
                    </a:cubicBezTo>
                    <a:cubicBezTo>
                      <a:pt x="17" y="122"/>
                      <a:pt x="16" y="123"/>
                      <a:pt x="15" y="123"/>
                    </a:cubicBezTo>
                    <a:cubicBezTo>
                      <a:pt x="10" y="123"/>
                      <a:pt x="10" y="123"/>
                      <a:pt x="10" y="123"/>
                    </a:cubicBezTo>
                    <a:cubicBezTo>
                      <a:pt x="8" y="123"/>
                      <a:pt x="7" y="122"/>
                      <a:pt x="7" y="120"/>
                    </a:cubicBezTo>
                    <a:lnTo>
                      <a:pt x="7" y="11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52" name="Freeform 209"/>
              <p:cNvSpPr>
                <a:spLocks/>
              </p:cNvSpPr>
              <p:nvPr/>
            </p:nvSpPr>
            <p:spPr bwMode="auto">
              <a:xfrm>
                <a:off x="6650257" y="3252920"/>
                <a:ext cx="16510" cy="265536"/>
              </a:xfrm>
              <a:custGeom>
                <a:avLst/>
                <a:gdLst>
                  <a:gd name="T0" fmla="*/ 5 w 5"/>
                  <a:gd name="T1" fmla="*/ 2 h 82"/>
                  <a:gd name="T2" fmla="*/ 3 w 5"/>
                  <a:gd name="T3" fmla="*/ 0 h 82"/>
                  <a:gd name="T4" fmla="*/ 3 w 5"/>
                  <a:gd name="T5" fmla="*/ 0 h 82"/>
                  <a:gd name="T6" fmla="*/ 0 w 5"/>
                  <a:gd name="T7" fmla="*/ 2 h 82"/>
                  <a:gd name="T8" fmla="*/ 0 w 5"/>
                  <a:gd name="T9" fmla="*/ 80 h 82"/>
                  <a:gd name="T10" fmla="*/ 3 w 5"/>
                  <a:gd name="T11" fmla="*/ 82 h 82"/>
                  <a:gd name="T12" fmla="*/ 3 w 5"/>
                  <a:gd name="T13" fmla="*/ 82 h 82"/>
                  <a:gd name="T14" fmla="*/ 5 w 5"/>
                  <a:gd name="T15" fmla="*/ 80 h 82"/>
                  <a:gd name="T16" fmla="*/ 5 w 5"/>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2">
                    <a:moveTo>
                      <a:pt x="5" y="2"/>
                    </a:moveTo>
                    <a:cubicBezTo>
                      <a:pt x="5" y="1"/>
                      <a:pt x="4" y="0"/>
                      <a:pt x="3" y="0"/>
                    </a:cubicBezTo>
                    <a:cubicBezTo>
                      <a:pt x="3" y="0"/>
                      <a:pt x="3" y="0"/>
                      <a:pt x="3" y="0"/>
                    </a:cubicBezTo>
                    <a:cubicBezTo>
                      <a:pt x="1" y="0"/>
                      <a:pt x="0" y="1"/>
                      <a:pt x="0" y="2"/>
                    </a:cubicBezTo>
                    <a:cubicBezTo>
                      <a:pt x="0" y="80"/>
                      <a:pt x="0" y="80"/>
                      <a:pt x="0" y="80"/>
                    </a:cubicBezTo>
                    <a:cubicBezTo>
                      <a:pt x="0" y="81"/>
                      <a:pt x="1" y="82"/>
                      <a:pt x="3" y="82"/>
                    </a:cubicBezTo>
                    <a:cubicBezTo>
                      <a:pt x="3" y="82"/>
                      <a:pt x="3" y="82"/>
                      <a:pt x="3" y="82"/>
                    </a:cubicBezTo>
                    <a:cubicBezTo>
                      <a:pt x="4" y="82"/>
                      <a:pt x="5" y="81"/>
                      <a:pt x="5" y="80"/>
                    </a:cubicBezTo>
                    <a:lnTo>
                      <a:pt x="5" y="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53" name="Freeform 210"/>
              <p:cNvSpPr>
                <a:spLocks noEditPoints="1"/>
              </p:cNvSpPr>
              <p:nvPr/>
            </p:nvSpPr>
            <p:spPr bwMode="auto">
              <a:xfrm>
                <a:off x="6486900" y="3311620"/>
                <a:ext cx="285376" cy="285376"/>
              </a:xfrm>
              <a:custGeom>
                <a:avLst/>
                <a:gdLst>
                  <a:gd name="T0" fmla="*/ 22 w 124"/>
                  <a:gd name="T1" fmla="*/ 113 h 124"/>
                  <a:gd name="T2" fmla="*/ 32 w 124"/>
                  <a:gd name="T3" fmla="*/ 122 h 124"/>
                  <a:gd name="T4" fmla="*/ 46 w 124"/>
                  <a:gd name="T5" fmla="*/ 15 h 124"/>
                  <a:gd name="T6" fmla="*/ 58 w 124"/>
                  <a:gd name="T7" fmla="*/ 122 h 124"/>
                  <a:gd name="T8" fmla="*/ 72 w 124"/>
                  <a:gd name="T9" fmla="*/ 113 h 124"/>
                  <a:gd name="T10" fmla="*/ 79 w 124"/>
                  <a:gd name="T11" fmla="*/ 122 h 124"/>
                  <a:gd name="T12" fmla="*/ 93 w 124"/>
                  <a:gd name="T13" fmla="*/ 113 h 124"/>
                  <a:gd name="T14" fmla="*/ 100 w 124"/>
                  <a:gd name="T15" fmla="*/ 122 h 124"/>
                  <a:gd name="T16" fmla="*/ 114 w 124"/>
                  <a:gd name="T17" fmla="*/ 113 h 124"/>
                  <a:gd name="T18" fmla="*/ 124 w 124"/>
                  <a:gd name="T19" fmla="*/ 122 h 124"/>
                  <a:gd name="T20" fmla="*/ 93 w 124"/>
                  <a:gd name="T21" fmla="*/ 2 h 124"/>
                  <a:gd name="T22" fmla="*/ 31 w 124"/>
                  <a:gd name="T23" fmla="*/ 2 h 124"/>
                  <a:gd name="T24" fmla="*/ 0 w 124"/>
                  <a:gd name="T25" fmla="*/ 7 h 124"/>
                  <a:gd name="T26" fmla="*/ 9 w 124"/>
                  <a:gd name="T27" fmla="*/ 122 h 124"/>
                  <a:gd name="T28" fmla="*/ 111 w 124"/>
                  <a:gd name="T29" fmla="*/ 13 h 124"/>
                  <a:gd name="T30" fmla="*/ 102 w 124"/>
                  <a:gd name="T31" fmla="*/ 29 h 124"/>
                  <a:gd name="T32" fmla="*/ 102 w 124"/>
                  <a:gd name="T33" fmla="*/ 36 h 124"/>
                  <a:gd name="T34" fmla="*/ 111 w 124"/>
                  <a:gd name="T35" fmla="*/ 53 h 124"/>
                  <a:gd name="T36" fmla="*/ 100 w 124"/>
                  <a:gd name="T37" fmla="*/ 62 h 124"/>
                  <a:gd name="T38" fmla="*/ 114 w 124"/>
                  <a:gd name="T39" fmla="*/ 74 h 124"/>
                  <a:gd name="T40" fmla="*/ 100 w 124"/>
                  <a:gd name="T41" fmla="*/ 62 h 124"/>
                  <a:gd name="T42" fmla="*/ 114 w 124"/>
                  <a:gd name="T43" fmla="*/ 86 h 124"/>
                  <a:gd name="T44" fmla="*/ 100 w 124"/>
                  <a:gd name="T45" fmla="*/ 98 h 124"/>
                  <a:gd name="T46" fmla="*/ 60 w 124"/>
                  <a:gd name="T47" fmla="*/ 100 h 124"/>
                  <a:gd name="T48" fmla="*/ 69 w 124"/>
                  <a:gd name="T49" fmla="*/ 84 h 124"/>
                  <a:gd name="T50" fmla="*/ 69 w 124"/>
                  <a:gd name="T51" fmla="*/ 76 h 124"/>
                  <a:gd name="T52" fmla="*/ 60 w 124"/>
                  <a:gd name="T53" fmla="*/ 60 h 124"/>
                  <a:gd name="T54" fmla="*/ 72 w 124"/>
                  <a:gd name="T55" fmla="*/ 50 h 124"/>
                  <a:gd name="T56" fmla="*/ 58 w 124"/>
                  <a:gd name="T57" fmla="*/ 39 h 124"/>
                  <a:gd name="T58" fmla="*/ 72 w 124"/>
                  <a:gd name="T59" fmla="*/ 50 h 124"/>
                  <a:gd name="T60" fmla="*/ 58 w 124"/>
                  <a:gd name="T61" fmla="*/ 27 h 124"/>
                  <a:gd name="T62" fmla="*/ 72 w 124"/>
                  <a:gd name="T63" fmla="*/ 15 h 124"/>
                  <a:gd name="T64" fmla="*/ 81 w 124"/>
                  <a:gd name="T65" fmla="*/ 100 h 124"/>
                  <a:gd name="T66" fmla="*/ 90 w 124"/>
                  <a:gd name="T67" fmla="*/ 84 h 124"/>
                  <a:gd name="T68" fmla="*/ 90 w 124"/>
                  <a:gd name="T69" fmla="*/ 76 h 124"/>
                  <a:gd name="T70" fmla="*/ 81 w 124"/>
                  <a:gd name="T71" fmla="*/ 60 h 124"/>
                  <a:gd name="T72" fmla="*/ 93 w 124"/>
                  <a:gd name="T73" fmla="*/ 50 h 124"/>
                  <a:gd name="T74" fmla="*/ 79 w 124"/>
                  <a:gd name="T75" fmla="*/ 39 h 124"/>
                  <a:gd name="T76" fmla="*/ 93 w 124"/>
                  <a:gd name="T77" fmla="*/ 50 h 124"/>
                  <a:gd name="T78" fmla="*/ 79 w 124"/>
                  <a:gd name="T79" fmla="*/ 27 h 124"/>
                  <a:gd name="T80" fmla="*/ 93 w 124"/>
                  <a:gd name="T81" fmla="*/ 15 h 124"/>
                  <a:gd name="T82" fmla="*/ 20 w 124"/>
                  <a:gd name="T83" fmla="*/ 13 h 124"/>
                  <a:gd name="T84" fmla="*/ 11 w 124"/>
                  <a:gd name="T85" fmla="*/ 29 h 124"/>
                  <a:gd name="T86" fmla="*/ 11 w 124"/>
                  <a:gd name="T87" fmla="*/ 36 h 124"/>
                  <a:gd name="T88" fmla="*/ 20 w 124"/>
                  <a:gd name="T89" fmla="*/ 53 h 124"/>
                  <a:gd name="T90" fmla="*/ 9 w 124"/>
                  <a:gd name="T91" fmla="*/ 62 h 124"/>
                  <a:gd name="T92" fmla="*/ 22 w 124"/>
                  <a:gd name="T93" fmla="*/ 74 h 124"/>
                  <a:gd name="T94" fmla="*/ 9 w 124"/>
                  <a:gd name="T95" fmla="*/ 62 h 124"/>
                  <a:gd name="T96" fmla="*/ 22 w 124"/>
                  <a:gd name="T97" fmla="*/ 86 h 124"/>
                  <a:gd name="T98" fmla="*/ 9 w 124"/>
                  <a:gd name="T99" fmla="*/ 9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4">
                    <a:moveTo>
                      <a:pt x="9" y="113"/>
                    </a:moveTo>
                    <a:cubicBezTo>
                      <a:pt x="9" y="111"/>
                      <a:pt x="10" y="110"/>
                      <a:pt x="11" y="110"/>
                    </a:cubicBezTo>
                    <a:cubicBezTo>
                      <a:pt x="20" y="110"/>
                      <a:pt x="20" y="110"/>
                      <a:pt x="20" y="110"/>
                    </a:cubicBezTo>
                    <a:cubicBezTo>
                      <a:pt x="21" y="110"/>
                      <a:pt x="22" y="111"/>
                      <a:pt x="22" y="113"/>
                    </a:cubicBezTo>
                    <a:cubicBezTo>
                      <a:pt x="22" y="122"/>
                      <a:pt x="22" y="122"/>
                      <a:pt x="22" y="122"/>
                    </a:cubicBezTo>
                    <a:cubicBezTo>
                      <a:pt x="22" y="123"/>
                      <a:pt x="23" y="124"/>
                      <a:pt x="25" y="124"/>
                    </a:cubicBezTo>
                    <a:cubicBezTo>
                      <a:pt x="30" y="124"/>
                      <a:pt x="30" y="124"/>
                      <a:pt x="30" y="124"/>
                    </a:cubicBezTo>
                    <a:cubicBezTo>
                      <a:pt x="31" y="124"/>
                      <a:pt x="32" y="123"/>
                      <a:pt x="32" y="122"/>
                    </a:cubicBezTo>
                    <a:cubicBezTo>
                      <a:pt x="32" y="15"/>
                      <a:pt x="32" y="15"/>
                      <a:pt x="32" y="15"/>
                    </a:cubicBezTo>
                    <a:cubicBezTo>
                      <a:pt x="32" y="14"/>
                      <a:pt x="33" y="13"/>
                      <a:pt x="34" y="13"/>
                    </a:cubicBezTo>
                    <a:cubicBezTo>
                      <a:pt x="43" y="13"/>
                      <a:pt x="43" y="13"/>
                      <a:pt x="43" y="13"/>
                    </a:cubicBezTo>
                    <a:cubicBezTo>
                      <a:pt x="45" y="13"/>
                      <a:pt x="46" y="14"/>
                      <a:pt x="46" y="15"/>
                    </a:cubicBezTo>
                    <a:cubicBezTo>
                      <a:pt x="46" y="122"/>
                      <a:pt x="46" y="122"/>
                      <a:pt x="46" y="122"/>
                    </a:cubicBezTo>
                    <a:cubicBezTo>
                      <a:pt x="46" y="123"/>
                      <a:pt x="47" y="124"/>
                      <a:pt x="48" y="124"/>
                    </a:cubicBezTo>
                    <a:cubicBezTo>
                      <a:pt x="56" y="124"/>
                      <a:pt x="56" y="124"/>
                      <a:pt x="56" y="124"/>
                    </a:cubicBezTo>
                    <a:cubicBezTo>
                      <a:pt x="57" y="124"/>
                      <a:pt x="58" y="123"/>
                      <a:pt x="58" y="122"/>
                    </a:cubicBezTo>
                    <a:cubicBezTo>
                      <a:pt x="58" y="113"/>
                      <a:pt x="58" y="113"/>
                      <a:pt x="58" y="113"/>
                    </a:cubicBezTo>
                    <a:cubicBezTo>
                      <a:pt x="58" y="111"/>
                      <a:pt x="59" y="110"/>
                      <a:pt x="60" y="110"/>
                    </a:cubicBezTo>
                    <a:cubicBezTo>
                      <a:pt x="69" y="110"/>
                      <a:pt x="69" y="110"/>
                      <a:pt x="69" y="110"/>
                    </a:cubicBezTo>
                    <a:cubicBezTo>
                      <a:pt x="71" y="110"/>
                      <a:pt x="72" y="111"/>
                      <a:pt x="72" y="113"/>
                    </a:cubicBezTo>
                    <a:cubicBezTo>
                      <a:pt x="72" y="122"/>
                      <a:pt x="72" y="122"/>
                      <a:pt x="72" y="122"/>
                    </a:cubicBezTo>
                    <a:cubicBezTo>
                      <a:pt x="72" y="123"/>
                      <a:pt x="73" y="124"/>
                      <a:pt x="74" y="124"/>
                    </a:cubicBezTo>
                    <a:cubicBezTo>
                      <a:pt x="77" y="124"/>
                      <a:pt x="77" y="124"/>
                      <a:pt x="77" y="124"/>
                    </a:cubicBezTo>
                    <a:cubicBezTo>
                      <a:pt x="78" y="124"/>
                      <a:pt x="79" y="123"/>
                      <a:pt x="79" y="122"/>
                    </a:cubicBezTo>
                    <a:cubicBezTo>
                      <a:pt x="79" y="113"/>
                      <a:pt x="79" y="113"/>
                      <a:pt x="79" y="113"/>
                    </a:cubicBezTo>
                    <a:cubicBezTo>
                      <a:pt x="79" y="111"/>
                      <a:pt x="80" y="110"/>
                      <a:pt x="81" y="110"/>
                    </a:cubicBezTo>
                    <a:cubicBezTo>
                      <a:pt x="90" y="110"/>
                      <a:pt x="90" y="110"/>
                      <a:pt x="90" y="110"/>
                    </a:cubicBezTo>
                    <a:cubicBezTo>
                      <a:pt x="92" y="110"/>
                      <a:pt x="93" y="111"/>
                      <a:pt x="93" y="113"/>
                    </a:cubicBezTo>
                    <a:cubicBezTo>
                      <a:pt x="93" y="122"/>
                      <a:pt x="93" y="122"/>
                      <a:pt x="93" y="122"/>
                    </a:cubicBezTo>
                    <a:cubicBezTo>
                      <a:pt x="93" y="123"/>
                      <a:pt x="94" y="124"/>
                      <a:pt x="95" y="124"/>
                    </a:cubicBezTo>
                    <a:cubicBezTo>
                      <a:pt x="98" y="124"/>
                      <a:pt x="98" y="124"/>
                      <a:pt x="98" y="124"/>
                    </a:cubicBezTo>
                    <a:cubicBezTo>
                      <a:pt x="99" y="124"/>
                      <a:pt x="100" y="123"/>
                      <a:pt x="100" y="122"/>
                    </a:cubicBezTo>
                    <a:cubicBezTo>
                      <a:pt x="100" y="113"/>
                      <a:pt x="100" y="113"/>
                      <a:pt x="100" y="113"/>
                    </a:cubicBezTo>
                    <a:cubicBezTo>
                      <a:pt x="100" y="111"/>
                      <a:pt x="101" y="110"/>
                      <a:pt x="102" y="110"/>
                    </a:cubicBezTo>
                    <a:cubicBezTo>
                      <a:pt x="111" y="110"/>
                      <a:pt x="111" y="110"/>
                      <a:pt x="111" y="110"/>
                    </a:cubicBezTo>
                    <a:cubicBezTo>
                      <a:pt x="113" y="110"/>
                      <a:pt x="114" y="111"/>
                      <a:pt x="114" y="113"/>
                    </a:cubicBezTo>
                    <a:cubicBezTo>
                      <a:pt x="114" y="122"/>
                      <a:pt x="114" y="122"/>
                      <a:pt x="114" y="122"/>
                    </a:cubicBezTo>
                    <a:cubicBezTo>
                      <a:pt x="114" y="123"/>
                      <a:pt x="115" y="124"/>
                      <a:pt x="116" y="124"/>
                    </a:cubicBezTo>
                    <a:cubicBezTo>
                      <a:pt x="122" y="124"/>
                      <a:pt x="122" y="124"/>
                      <a:pt x="122" y="124"/>
                    </a:cubicBezTo>
                    <a:cubicBezTo>
                      <a:pt x="123" y="124"/>
                      <a:pt x="124" y="123"/>
                      <a:pt x="124" y="122"/>
                    </a:cubicBezTo>
                    <a:cubicBezTo>
                      <a:pt x="124" y="7"/>
                      <a:pt x="124" y="7"/>
                      <a:pt x="124" y="7"/>
                    </a:cubicBezTo>
                    <a:cubicBezTo>
                      <a:pt x="124" y="6"/>
                      <a:pt x="123" y="5"/>
                      <a:pt x="122" y="5"/>
                    </a:cubicBezTo>
                    <a:cubicBezTo>
                      <a:pt x="95" y="5"/>
                      <a:pt x="95" y="5"/>
                      <a:pt x="95" y="5"/>
                    </a:cubicBezTo>
                    <a:cubicBezTo>
                      <a:pt x="94" y="5"/>
                      <a:pt x="93" y="4"/>
                      <a:pt x="93" y="2"/>
                    </a:cubicBezTo>
                    <a:cubicBezTo>
                      <a:pt x="93" y="2"/>
                      <a:pt x="93" y="2"/>
                      <a:pt x="93" y="2"/>
                    </a:cubicBezTo>
                    <a:cubicBezTo>
                      <a:pt x="93" y="1"/>
                      <a:pt x="92" y="0"/>
                      <a:pt x="90" y="0"/>
                    </a:cubicBezTo>
                    <a:cubicBezTo>
                      <a:pt x="33" y="0"/>
                      <a:pt x="33" y="0"/>
                      <a:pt x="33" y="0"/>
                    </a:cubicBezTo>
                    <a:cubicBezTo>
                      <a:pt x="32" y="0"/>
                      <a:pt x="31" y="1"/>
                      <a:pt x="31" y="2"/>
                    </a:cubicBezTo>
                    <a:cubicBezTo>
                      <a:pt x="31" y="2"/>
                      <a:pt x="31" y="2"/>
                      <a:pt x="31" y="2"/>
                    </a:cubicBezTo>
                    <a:cubicBezTo>
                      <a:pt x="31" y="4"/>
                      <a:pt x="30" y="5"/>
                      <a:pt x="29" y="5"/>
                    </a:cubicBezTo>
                    <a:cubicBezTo>
                      <a:pt x="2" y="5"/>
                      <a:pt x="2" y="5"/>
                      <a:pt x="2" y="5"/>
                    </a:cubicBezTo>
                    <a:cubicBezTo>
                      <a:pt x="1" y="5"/>
                      <a:pt x="0" y="6"/>
                      <a:pt x="0" y="7"/>
                    </a:cubicBezTo>
                    <a:cubicBezTo>
                      <a:pt x="0" y="122"/>
                      <a:pt x="0" y="122"/>
                      <a:pt x="0" y="122"/>
                    </a:cubicBezTo>
                    <a:cubicBezTo>
                      <a:pt x="0" y="123"/>
                      <a:pt x="1" y="124"/>
                      <a:pt x="2" y="124"/>
                    </a:cubicBezTo>
                    <a:cubicBezTo>
                      <a:pt x="6" y="124"/>
                      <a:pt x="6" y="124"/>
                      <a:pt x="6" y="124"/>
                    </a:cubicBezTo>
                    <a:cubicBezTo>
                      <a:pt x="8" y="124"/>
                      <a:pt x="9" y="123"/>
                      <a:pt x="9" y="122"/>
                    </a:cubicBezTo>
                    <a:lnTo>
                      <a:pt x="9" y="113"/>
                    </a:lnTo>
                    <a:close/>
                    <a:moveTo>
                      <a:pt x="100" y="15"/>
                    </a:moveTo>
                    <a:cubicBezTo>
                      <a:pt x="100" y="14"/>
                      <a:pt x="101" y="13"/>
                      <a:pt x="102" y="13"/>
                    </a:cubicBezTo>
                    <a:cubicBezTo>
                      <a:pt x="111" y="13"/>
                      <a:pt x="111" y="13"/>
                      <a:pt x="111" y="13"/>
                    </a:cubicBezTo>
                    <a:cubicBezTo>
                      <a:pt x="113" y="13"/>
                      <a:pt x="114" y="14"/>
                      <a:pt x="114" y="15"/>
                    </a:cubicBezTo>
                    <a:cubicBezTo>
                      <a:pt x="114" y="27"/>
                      <a:pt x="114" y="27"/>
                      <a:pt x="114" y="27"/>
                    </a:cubicBezTo>
                    <a:cubicBezTo>
                      <a:pt x="114" y="28"/>
                      <a:pt x="113" y="29"/>
                      <a:pt x="111" y="29"/>
                    </a:cubicBezTo>
                    <a:cubicBezTo>
                      <a:pt x="102" y="29"/>
                      <a:pt x="102" y="29"/>
                      <a:pt x="102" y="29"/>
                    </a:cubicBezTo>
                    <a:cubicBezTo>
                      <a:pt x="101" y="29"/>
                      <a:pt x="100" y="28"/>
                      <a:pt x="100" y="27"/>
                    </a:cubicBezTo>
                    <a:lnTo>
                      <a:pt x="100" y="15"/>
                    </a:lnTo>
                    <a:close/>
                    <a:moveTo>
                      <a:pt x="100" y="39"/>
                    </a:moveTo>
                    <a:cubicBezTo>
                      <a:pt x="100" y="37"/>
                      <a:pt x="101" y="36"/>
                      <a:pt x="102" y="36"/>
                    </a:cubicBezTo>
                    <a:cubicBezTo>
                      <a:pt x="111" y="36"/>
                      <a:pt x="111" y="36"/>
                      <a:pt x="111" y="36"/>
                    </a:cubicBezTo>
                    <a:cubicBezTo>
                      <a:pt x="113" y="36"/>
                      <a:pt x="114" y="37"/>
                      <a:pt x="114" y="39"/>
                    </a:cubicBezTo>
                    <a:cubicBezTo>
                      <a:pt x="114" y="50"/>
                      <a:pt x="114" y="50"/>
                      <a:pt x="114" y="50"/>
                    </a:cubicBezTo>
                    <a:cubicBezTo>
                      <a:pt x="114" y="52"/>
                      <a:pt x="113" y="53"/>
                      <a:pt x="111" y="53"/>
                    </a:cubicBezTo>
                    <a:cubicBezTo>
                      <a:pt x="102" y="53"/>
                      <a:pt x="102" y="53"/>
                      <a:pt x="102" y="53"/>
                    </a:cubicBezTo>
                    <a:cubicBezTo>
                      <a:pt x="101" y="53"/>
                      <a:pt x="100" y="52"/>
                      <a:pt x="100" y="50"/>
                    </a:cubicBezTo>
                    <a:lnTo>
                      <a:pt x="100" y="39"/>
                    </a:lnTo>
                    <a:close/>
                    <a:moveTo>
                      <a:pt x="100" y="62"/>
                    </a:moveTo>
                    <a:cubicBezTo>
                      <a:pt x="100" y="61"/>
                      <a:pt x="101" y="60"/>
                      <a:pt x="102" y="60"/>
                    </a:cubicBezTo>
                    <a:cubicBezTo>
                      <a:pt x="111" y="60"/>
                      <a:pt x="111" y="60"/>
                      <a:pt x="111" y="60"/>
                    </a:cubicBezTo>
                    <a:cubicBezTo>
                      <a:pt x="113" y="60"/>
                      <a:pt x="114" y="61"/>
                      <a:pt x="114" y="62"/>
                    </a:cubicBezTo>
                    <a:cubicBezTo>
                      <a:pt x="114" y="74"/>
                      <a:pt x="114" y="74"/>
                      <a:pt x="114" y="74"/>
                    </a:cubicBezTo>
                    <a:cubicBezTo>
                      <a:pt x="114" y="75"/>
                      <a:pt x="113" y="76"/>
                      <a:pt x="111" y="76"/>
                    </a:cubicBezTo>
                    <a:cubicBezTo>
                      <a:pt x="102" y="76"/>
                      <a:pt x="102" y="76"/>
                      <a:pt x="102" y="76"/>
                    </a:cubicBezTo>
                    <a:cubicBezTo>
                      <a:pt x="101" y="76"/>
                      <a:pt x="100" y="75"/>
                      <a:pt x="100" y="74"/>
                    </a:cubicBezTo>
                    <a:lnTo>
                      <a:pt x="100" y="62"/>
                    </a:lnTo>
                    <a:close/>
                    <a:moveTo>
                      <a:pt x="100" y="86"/>
                    </a:moveTo>
                    <a:cubicBezTo>
                      <a:pt x="100" y="85"/>
                      <a:pt x="101" y="84"/>
                      <a:pt x="102" y="84"/>
                    </a:cubicBezTo>
                    <a:cubicBezTo>
                      <a:pt x="111" y="84"/>
                      <a:pt x="111" y="84"/>
                      <a:pt x="111" y="84"/>
                    </a:cubicBezTo>
                    <a:cubicBezTo>
                      <a:pt x="113" y="84"/>
                      <a:pt x="114" y="85"/>
                      <a:pt x="114" y="86"/>
                    </a:cubicBezTo>
                    <a:cubicBezTo>
                      <a:pt x="114" y="98"/>
                      <a:pt x="114" y="98"/>
                      <a:pt x="114" y="98"/>
                    </a:cubicBezTo>
                    <a:cubicBezTo>
                      <a:pt x="114" y="99"/>
                      <a:pt x="113" y="100"/>
                      <a:pt x="111" y="100"/>
                    </a:cubicBezTo>
                    <a:cubicBezTo>
                      <a:pt x="102" y="100"/>
                      <a:pt x="102" y="100"/>
                      <a:pt x="102" y="100"/>
                    </a:cubicBezTo>
                    <a:cubicBezTo>
                      <a:pt x="101" y="100"/>
                      <a:pt x="100" y="99"/>
                      <a:pt x="100" y="98"/>
                    </a:cubicBezTo>
                    <a:lnTo>
                      <a:pt x="100" y="86"/>
                    </a:lnTo>
                    <a:close/>
                    <a:moveTo>
                      <a:pt x="72" y="98"/>
                    </a:moveTo>
                    <a:cubicBezTo>
                      <a:pt x="72" y="99"/>
                      <a:pt x="71" y="100"/>
                      <a:pt x="69" y="100"/>
                    </a:cubicBezTo>
                    <a:cubicBezTo>
                      <a:pt x="60" y="100"/>
                      <a:pt x="60" y="100"/>
                      <a:pt x="60" y="100"/>
                    </a:cubicBezTo>
                    <a:cubicBezTo>
                      <a:pt x="59" y="100"/>
                      <a:pt x="58" y="99"/>
                      <a:pt x="58" y="98"/>
                    </a:cubicBezTo>
                    <a:cubicBezTo>
                      <a:pt x="58" y="86"/>
                      <a:pt x="58" y="86"/>
                      <a:pt x="58" y="86"/>
                    </a:cubicBezTo>
                    <a:cubicBezTo>
                      <a:pt x="58" y="85"/>
                      <a:pt x="59" y="84"/>
                      <a:pt x="60" y="84"/>
                    </a:cubicBezTo>
                    <a:cubicBezTo>
                      <a:pt x="69" y="84"/>
                      <a:pt x="69" y="84"/>
                      <a:pt x="69" y="84"/>
                    </a:cubicBezTo>
                    <a:cubicBezTo>
                      <a:pt x="71" y="84"/>
                      <a:pt x="72" y="85"/>
                      <a:pt x="72" y="86"/>
                    </a:cubicBezTo>
                    <a:lnTo>
                      <a:pt x="72" y="98"/>
                    </a:lnTo>
                    <a:close/>
                    <a:moveTo>
                      <a:pt x="72" y="74"/>
                    </a:moveTo>
                    <a:cubicBezTo>
                      <a:pt x="72" y="75"/>
                      <a:pt x="71" y="76"/>
                      <a:pt x="69" y="76"/>
                    </a:cubicBezTo>
                    <a:cubicBezTo>
                      <a:pt x="60" y="76"/>
                      <a:pt x="60" y="76"/>
                      <a:pt x="60" y="76"/>
                    </a:cubicBezTo>
                    <a:cubicBezTo>
                      <a:pt x="59" y="76"/>
                      <a:pt x="58" y="75"/>
                      <a:pt x="58" y="74"/>
                    </a:cubicBezTo>
                    <a:cubicBezTo>
                      <a:pt x="58" y="62"/>
                      <a:pt x="58" y="62"/>
                      <a:pt x="58" y="62"/>
                    </a:cubicBezTo>
                    <a:cubicBezTo>
                      <a:pt x="58" y="61"/>
                      <a:pt x="59" y="60"/>
                      <a:pt x="60" y="60"/>
                    </a:cubicBezTo>
                    <a:cubicBezTo>
                      <a:pt x="69" y="60"/>
                      <a:pt x="69" y="60"/>
                      <a:pt x="69" y="60"/>
                    </a:cubicBezTo>
                    <a:cubicBezTo>
                      <a:pt x="71" y="60"/>
                      <a:pt x="72" y="61"/>
                      <a:pt x="72" y="62"/>
                    </a:cubicBezTo>
                    <a:lnTo>
                      <a:pt x="72" y="74"/>
                    </a:lnTo>
                    <a:close/>
                    <a:moveTo>
                      <a:pt x="72" y="50"/>
                    </a:moveTo>
                    <a:cubicBezTo>
                      <a:pt x="72" y="52"/>
                      <a:pt x="71" y="53"/>
                      <a:pt x="69" y="53"/>
                    </a:cubicBezTo>
                    <a:cubicBezTo>
                      <a:pt x="60" y="53"/>
                      <a:pt x="60" y="53"/>
                      <a:pt x="60" y="53"/>
                    </a:cubicBezTo>
                    <a:cubicBezTo>
                      <a:pt x="59" y="53"/>
                      <a:pt x="58" y="52"/>
                      <a:pt x="58" y="50"/>
                    </a:cubicBezTo>
                    <a:cubicBezTo>
                      <a:pt x="58" y="39"/>
                      <a:pt x="58" y="39"/>
                      <a:pt x="58" y="39"/>
                    </a:cubicBezTo>
                    <a:cubicBezTo>
                      <a:pt x="58" y="37"/>
                      <a:pt x="59" y="36"/>
                      <a:pt x="60" y="36"/>
                    </a:cubicBezTo>
                    <a:cubicBezTo>
                      <a:pt x="69" y="36"/>
                      <a:pt x="69" y="36"/>
                      <a:pt x="69" y="36"/>
                    </a:cubicBezTo>
                    <a:cubicBezTo>
                      <a:pt x="71" y="36"/>
                      <a:pt x="72" y="37"/>
                      <a:pt x="72" y="39"/>
                    </a:cubicBezTo>
                    <a:lnTo>
                      <a:pt x="72" y="50"/>
                    </a:lnTo>
                    <a:close/>
                    <a:moveTo>
                      <a:pt x="72" y="27"/>
                    </a:moveTo>
                    <a:cubicBezTo>
                      <a:pt x="72" y="28"/>
                      <a:pt x="71" y="29"/>
                      <a:pt x="69" y="29"/>
                    </a:cubicBezTo>
                    <a:cubicBezTo>
                      <a:pt x="60" y="29"/>
                      <a:pt x="60" y="29"/>
                      <a:pt x="60" y="29"/>
                    </a:cubicBezTo>
                    <a:cubicBezTo>
                      <a:pt x="59" y="29"/>
                      <a:pt x="58" y="28"/>
                      <a:pt x="58" y="27"/>
                    </a:cubicBezTo>
                    <a:cubicBezTo>
                      <a:pt x="58" y="15"/>
                      <a:pt x="58" y="15"/>
                      <a:pt x="58" y="15"/>
                    </a:cubicBezTo>
                    <a:cubicBezTo>
                      <a:pt x="58" y="14"/>
                      <a:pt x="59" y="13"/>
                      <a:pt x="60" y="13"/>
                    </a:cubicBezTo>
                    <a:cubicBezTo>
                      <a:pt x="69" y="13"/>
                      <a:pt x="69" y="13"/>
                      <a:pt x="69" y="13"/>
                    </a:cubicBezTo>
                    <a:cubicBezTo>
                      <a:pt x="71" y="13"/>
                      <a:pt x="72" y="14"/>
                      <a:pt x="72" y="15"/>
                    </a:cubicBezTo>
                    <a:lnTo>
                      <a:pt x="72" y="27"/>
                    </a:lnTo>
                    <a:close/>
                    <a:moveTo>
                      <a:pt x="93" y="98"/>
                    </a:moveTo>
                    <a:cubicBezTo>
                      <a:pt x="93" y="99"/>
                      <a:pt x="92" y="100"/>
                      <a:pt x="90" y="100"/>
                    </a:cubicBezTo>
                    <a:cubicBezTo>
                      <a:pt x="81" y="100"/>
                      <a:pt x="81" y="100"/>
                      <a:pt x="81" y="100"/>
                    </a:cubicBezTo>
                    <a:cubicBezTo>
                      <a:pt x="80" y="100"/>
                      <a:pt x="79" y="99"/>
                      <a:pt x="79" y="98"/>
                    </a:cubicBezTo>
                    <a:cubicBezTo>
                      <a:pt x="79" y="86"/>
                      <a:pt x="79" y="86"/>
                      <a:pt x="79" y="86"/>
                    </a:cubicBezTo>
                    <a:cubicBezTo>
                      <a:pt x="79" y="85"/>
                      <a:pt x="80" y="84"/>
                      <a:pt x="81" y="84"/>
                    </a:cubicBezTo>
                    <a:cubicBezTo>
                      <a:pt x="90" y="84"/>
                      <a:pt x="90" y="84"/>
                      <a:pt x="90" y="84"/>
                    </a:cubicBezTo>
                    <a:cubicBezTo>
                      <a:pt x="92" y="84"/>
                      <a:pt x="93" y="85"/>
                      <a:pt x="93" y="86"/>
                    </a:cubicBezTo>
                    <a:lnTo>
                      <a:pt x="93" y="98"/>
                    </a:lnTo>
                    <a:close/>
                    <a:moveTo>
                      <a:pt x="93" y="74"/>
                    </a:moveTo>
                    <a:cubicBezTo>
                      <a:pt x="93" y="75"/>
                      <a:pt x="92" y="76"/>
                      <a:pt x="90" y="76"/>
                    </a:cubicBezTo>
                    <a:cubicBezTo>
                      <a:pt x="81" y="76"/>
                      <a:pt x="81" y="76"/>
                      <a:pt x="81" y="76"/>
                    </a:cubicBezTo>
                    <a:cubicBezTo>
                      <a:pt x="80" y="76"/>
                      <a:pt x="79" y="75"/>
                      <a:pt x="79" y="74"/>
                    </a:cubicBezTo>
                    <a:cubicBezTo>
                      <a:pt x="79" y="62"/>
                      <a:pt x="79" y="62"/>
                      <a:pt x="79" y="62"/>
                    </a:cubicBezTo>
                    <a:cubicBezTo>
                      <a:pt x="79" y="61"/>
                      <a:pt x="80" y="60"/>
                      <a:pt x="81" y="60"/>
                    </a:cubicBezTo>
                    <a:cubicBezTo>
                      <a:pt x="90" y="60"/>
                      <a:pt x="90" y="60"/>
                      <a:pt x="90" y="60"/>
                    </a:cubicBezTo>
                    <a:cubicBezTo>
                      <a:pt x="92" y="60"/>
                      <a:pt x="93" y="61"/>
                      <a:pt x="93" y="62"/>
                    </a:cubicBezTo>
                    <a:lnTo>
                      <a:pt x="93" y="74"/>
                    </a:lnTo>
                    <a:close/>
                    <a:moveTo>
                      <a:pt x="93" y="50"/>
                    </a:moveTo>
                    <a:cubicBezTo>
                      <a:pt x="93" y="52"/>
                      <a:pt x="92" y="53"/>
                      <a:pt x="90" y="53"/>
                    </a:cubicBezTo>
                    <a:cubicBezTo>
                      <a:pt x="81" y="53"/>
                      <a:pt x="81" y="53"/>
                      <a:pt x="81" y="53"/>
                    </a:cubicBezTo>
                    <a:cubicBezTo>
                      <a:pt x="80" y="53"/>
                      <a:pt x="79" y="52"/>
                      <a:pt x="79" y="50"/>
                    </a:cubicBezTo>
                    <a:cubicBezTo>
                      <a:pt x="79" y="39"/>
                      <a:pt x="79" y="39"/>
                      <a:pt x="79" y="39"/>
                    </a:cubicBezTo>
                    <a:cubicBezTo>
                      <a:pt x="79" y="37"/>
                      <a:pt x="80" y="36"/>
                      <a:pt x="81" y="36"/>
                    </a:cubicBezTo>
                    <a:cubicBezTo>
                      <a:pt x="90" y="36"/>
                      <a:pt x="90" y="36"/>
                      <a:pt x="90" y="36"/>
                    </a:cubicBezTo>
                    <a:cubicBezTo>
                      <a:pt x="92" y="36"/>
                      <a:pt x="93" y="37"/>
                      <a:pt x="93" y="39"/>
                    </a:cubicBezTo>
                    <a:lnTo>
                      <a:pt x="93" y="50"/>
                    </a:lnTo>
                    <a:close/>
                    <a:moveTo>
                      <a:pt x="93" y="27"/>
                    </a:moveTo>
                    <a:cubicBezTo>
                      <a:pt x="93" y="28"/>
                      <a:pt x="92" y="29"/>
                      <a:pt x="90" y="29"/>
                    </a:cubicBezTo>
                    <a:cubicBezTo>
                      <a:pt x="81" y="29"/>
                      <a:pt x="81" y="29"/>
                      <a:pt x="81" y="29"/>
                    </a:cubicBezTo>
                    <a:cubicBezTo>
                      <a:pt x="80" y="29"/>
                      <a:pt x="79" y="28"/>
                      <a:pt x="79" y="27"/>
                    </a:cubicBezTo>
                    <a:cubicBezTo>
                      <a:pt x="79" y="15"/>
                      <a:pt x="79" y="15"/>
                      <a:pt x="79" y="15"/>
                    </a:cubicBezTo>
                    <a:cubicBezTo>
                      <a:pt x="79" y="14"/>
                      <a:pt x="80" y="13"/>
                      <a:pt x="81" y="13"/>
                    </a:cubicBezTo>
                    <a:cubicBezTo>
                      <a:pt x="90" y="13"/>
                      <a:pt x="90" y="13"/>
                      <a:pt x="90" y="13"/>
                    </a:cubicBezTo>
                    <a:cubicBezTo>
                      <a:pt x="92" y="13"/>
                      <a:pt x="93" y="14"/>
                      <a:pt x="93" y="15"/>
                    </a:cubicBezTo>
                    <a:lnTo>
                      <a:pt x="93" y="27"/>
                    </a:lnTo>
                    <a:close/>
                    <a:moveTo>
                      <a:pt x="9" y="15"/>
                    </a:moveTo>
                    <a:cubicBezTo>
                      <a:pt x="9" y="14"/>
                      <a:pt x="10" y="13"/>
                      <a:pt x="11" y="13"/>
                    </a:cubicBezTo>
                    <a:cubicBezTo>
                      <a:pt x="20" y="13"/>
                      <a:pt x="20" y="13"/>
                      <a:pt x="20" y="13"/>
                    </a:cubicBezTo>
                    <a:cubicBezTo>
                      <a:pt x="21" y="13"/>
                      <a:pt x="22" y="14"/>
                      <a:pt x="22" y="15"/>
                    </a:cubicBezTo>
                    <a:cubicBezTo>
                      <a:pt x="22" y="27"/>
                      <a:pt x="22" y="27"/>
                      <a:pt x="22" y="27"/>
                    </a:cubicBezTo>
                    <a:cubicBezTo>
                      <a:pt x="22" y="28"/>
                      <a:pt x="21" y="29"/>
                      <a:pt x="20" y="29"/>
                    </a:cubicBezTo>
                    <a:cubicBezTo>
                      <a:pt x="11" y="29"/>
                      <a:pt x="11" y="29"/>
                      <a:pt x="11" y="29"/>
                    </a:cubicBezTo>
                    <a:cubicBezTo>
                      <a:pt x="10" y="29"/>
                      <a:pt x="9" y="28"/>
                      <a:pt x="9" y="27"/>
                    </a:cubicBezTo>
                    <a:lnTo>
                      <a:pt x="9" y="15"/>
                    </a:lnTo>
                    <a:close/>
                    <a:moveTo>
                      <a:pt x="9" y="39"/>
                    </a:moveTo>
                    <a:cubicBezTo>
                      <a:pt x="9" y="37"/>
                      <a:pt x="10" y="36"/>
                      <a:pt x="11" y="36"/>
                    </a:cubicBezTo>
                    <a:cubicBezTo>
                      <a:pt x="20" y="36"/>
                      <a:pt x="20" y="36"/>
                      <a:pt x="20" y="36"/>
                    </a:cubicBezTo>
                    <a:cubicBezTo>
                      <a:pt x="21" y="36"/>
                      <a:pt x="22" y="37"/>
                      <a:pt x="22" y="39"/>
                    </a:cubicBezTo>
                    <a:cubicBezTo>
                      <a:pt x="22" y="50"/>
                      <a:pt x="22" y="50"/>
                      <a:pt x="22" y="50"/>
                    </a:cubicBezTo>
                    <a:cubicBezTo>
                      <a:pt x="22" y="52"/>
                      <a:pt x="21" y="53"/>
                      <a:pt x="20" y="53"/>
                    </a:cubicBezTo>
                    <a:cubicBezTo>
                      <a:pt x="11" y="53"/>
                      <a:pt x="11" y="53"/>
                      <a:pt x="11" y="53"/>
                    </a:cubicBezTo>
                    <a:cubicBezTo>
                      <a:pt x="10" y="53"/>
                      <a:pt x="9" y="52"/>
                      <a:pt x="9" y="50"/>
                    </a:cubicBezTo>
                    <a:lnTo>
                      <a:pt x="9" y="39"/>
                    </a:lnTo>
                    <a:close/>
                    <a:moveTo>
                      <a:pt x="9" y="62"/>
                    </a:moveTo>
                    <a:cubicBezTo>
                      <a:pt x="9" y="61"/>
                      <a:pt x="10" y="60"/>
                      <a:pt x="11" y="60"/>
                    </a:cubicBezTo>
                    <a:cubicBezTo>
                      <a:pt x="20" y="60"/>
                      <a:pt x="20" y="60"/>
                      <a:pt x="20" y="60"/>
                    </a:cubicBezTo>
                    <a:cubicBezTo>
                      <a:pt x="21" y="60"/>
                      <a:pt x="22" y="61"/>
                      <a:pt x="22" y="62"/>
                    </a:cubicBezTo>
                    <a:cubicBezTo>
                      <a:pt x="22" y="74"/>
                      <a:pt x="22" y="74"/>
                      <a:pt x="22" y="74"/>
                    </a:cubicBezTo>
                    <a:cubicBezTo>
                      <a:pt x="22" y="75"/>
                      <a:pt x="21" y="76"/>
                      <a:pt x="20" y="76"/>
                    </a:cubicBezTo>
                    <a:cubicBezTo>
                      <a:pt x="11" y="76"/>
                      <a:pt x="11" y="76"/>
                      <a:pt x="11" y="76"/>
                    </a:cubicBezTo>
                    <a:cubicBezTo>
                      <a:pt x="10" y="76"/>
                      <a:pt x="9" y="75"/>
                      <a:pt x="9" y="74"/>
                    </a:cubicBezTo>
                    <a:lnTo>
                      <a:pt x="9" y="62"/>
                    </a:lnTo>
                    <a:close/>
                    <a:moveTo>
                      <a:pt x="9" y="86"/>
                    </a:moveTo>
                    <a:cubicBezTo>
                      <a:pt x="9" y="85"/>
                      <a:pt x="10" y="84"/>
                      <a:pt x="11" y="84"/>
                    </a:cubicBezTo>
                    <a:cubicBezTo>
                      <a:pt x="20" y="84"/>
                      <a:pt x="20" y="84"/>
                      <a:pt x="20" y="84"/>
                    </a:cubicBezTo>
                    <a:cubicBezTo>
                      <a:pt x="21" y="84"/>
                      <a:pt x="22" y="85"/>
                      <a:pt x="22" y="86"/>
                    </a:cubicBezTo>
                    <a:cubicBezTo>
                      <a:pt x="22" y="98"/>
                      <a:pt x="22" y="98"/>
                      <a:pt x="22" y="98"/>
                    </a:cubicBezTo>
                    <a:cubicBezTo>
                      <a:pt x="22" y="99"/>
                      <a:pt x="21" y="100"/>
                      <a:pt x="20" y="100"/>
                    </a:cubicBezTo>
                    <a:cubicBezTo>
                      <a:pt x="11" y="100"/>
                      <a:pt x="11" y="100"/>
                      <a:pt x="11" y="100"/>
                    </a:cubicBezTo>
                    <a:cubicBezTo>
                      <a:pt x="10" y="100"/>
                      <a:pt x="9" y="99"/>
                      <a:pt x="9" y="98"/>
                    </a:cubicBezTo>
                    <a:lnTo>
                      <a:pt x="9" y="8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54" name="Freeform 218"/>
              <p:cNvSpPr>
                <a:spLocks noEditPoints="1"/>
              </p:cNvSpPr>
              <p:nvPr/>
            </p:nvSpPr>
            <p:spPr bwMode="auto">
              <a:xfrm>
                <a:off x="5890926" y="3244082"/>
                <a:ext cx="175965" cy="352913"/>
              </a:xfrm>
              <a:custGeom>
                <a:avLst/>
                <a:gdLst>
                  <a:gd name="T0" fmla="*/ 11 w 76"/>
                  <a:gd name="T1" fmla="*/ 149 h 152"/>
                  <a:gd name="T2" fmla="*/ 21 w 76"/>
                  <a:gd name="T3" fmla="*/ 138 h 152"/>
                  <a:gd name="T4" fmla="*/ 27 w 76"/>
                  <a:gd name="T5" fmla="*/ 152 h 152"/>
                  <a:gd name="T6" fmla="*/ 32 w 76"/>
                  <a:gd name="T7" fmla="*/ 141 h 152"/>
                  <a:gd name="T8" fmla="*/ 45 w 76"/>
                  <a:gd name="T9" fmla="*/ 141 h 152"/>
                  <a:gd name="T10" fmla="*/ 50 w 76"/>
                  <a:gd name="T11" fmla="*/ 152 h 152"/>
                  <a:gd name="T12" fmla="*/ 56 w 76"/>
                  <a:gd name="T13" fmla="*/ 138 h 152"/>
                  <a:gd name="T14" fmla="*/ 66 w 76"/>
                  <a:gd name="T15" fmla="*/ 149 h 152"/>
                  <a:gd name="T16" fmla="*/ 76 w 76"/>
                  <a:gd name="T17" fmla="*/ 149 h 152"/>
                  <a:gd name="T18" fmla="*/ 58 w 76"/>
                  <a:gd name="T19" fmla="*/ 6 h 152"/>
                  <a:gd name="T20" fmla="*/ 52 w 76"/>
                  <a:gd name="T21" fmla="*/ 0 h 152"/>
                  <a:gd name="T22" fmla="*/ 22 w 76"/>
                  <a:gd name="T23" fmla="*/ 3 h 152"/>
                  <a:gd name="T24" fmla="*/ 0 w 76"/>
                  <a:gd name="T25" fmla="*/ 9 h 152"/>
                  <a:gd name="T26" fmla="*/ 53 w 76"/>
                  <a:gd name="T27" fmla="*/ 20 h 152"/>
                  <a:gd name="T28" fmla="*/ 66 w 76"/>
                  <a:gd name="T29" fmla="*/ 20 h 152"/>
                  <a:gd name="T30" fmla="*/ 56 w 76"/>
                  <a:gd name="T31" fmla="*/ 33 h 152"/>
                  <a:gd name="T32" fmla="*/ 53 w 76"/>
                  <a:gd name="T33" fmla="*/ 44 h 152"/>
                  <a:gd name="T34" fmla="*/ 66 w 76"/>
                  <a:gd name="T35" fmla="*/ 44 h 152"/>
                  <a:gd name="T36" fmla="*/ 56 w 76"/>
                  <a:gd name="T37" fmla="*/ 57 h 152"/>
                  <a:gd name="T38" fmla="*/ 53 w 76"/>
                  <a:gd name="T39" fmla="*/ 67 h 152"/>
                  <a:gd name="T40" fmla="*/ 66 w 76"/>
                  <a:gd name="T41" fmla="*/ 67 h 152"/>
                  <a:gd name="T42" fmla="*/ 56 w 76"/>
                  <a:gd name="T43" fmla="*/ 81 h 152"/>
                  <a:gd name="T44" fmla="*/ 53 w 76"/>
                  <a:gd name="T45" fmla="*/ 91 h 152"/>
                  <a:gd name="T46" fmla="*/ 66 w 76"/>
                  <a:gd name="T47" fmla="*/ 91 h 152"/>
                  <a:gd name="T48" fmla="*/ 56 w 76"/>
                  <a:gd name="T49" fmla="*/ 104 h 152"/>
                  <a:gd name="T50" fmla="*/ 53 w 76"/>
                  <a:gd name="T51" fmla="*/ 115 h 152"/>
                  <a:gd name="T52" fmla="*/ 66 w 76"/>
                  <a:gd name="T53" fmla="*/ 115 h 152"/>
                  <a:gd name="T54" fmla="*/ 56 w 76"/>
                  <a:gd name="T55" fmla="*/ 128 h 152"/>
                  <a:gd name="T56" fmla="*/ 32 w 76"/>
                  <a:gd name="T57" fmla="*/ 20 h 152"/>
                  <a:gd name="T58" fmla="*/ 45 w 76"/>
                  <a:gd name="T59" fmla="*/ 20 h 152"/>
                  <a:gd name="T60" fmla="*/ 35 w 76"/>
                  <a:gd name="T61" fmla="*/ 33 h 152"/>
                  <a:gd name="T62" fmla="*/ 32 w 76"/>
                  <a:gd name="T63" fmla="*/ 44 h 152"/>
                  <a:gd name="T64" fmla="*/ 45 w 76"/>
                  <a:gd name="T65" fmla="*/ 44 h 152"/>
                  <a:gd name="T66" fmla="*/ 35 w 76"/>
                  <a:gd name="T67" fmla="*/ 57 h 152"/>
                  <a:gd name="T68" fmla="*/ 32 w 76"/>
                  <a:gd name="T69" fmla="*/ 67 h 152"/>
                  <a:gd name="T70" fmla="*/ 45 w 76"/>
                  <a:gd name="T71" fmla="*/ 67 h 152"/>
                  <a:gd name="T72" fmla="*/ 35 w 76"/>
                  <a:gd name="T73" fmla="*/ 81 h 152"/>
                  <a:gd name="T74" fmla="*/ 32 w 76"/>
                  <a:gd name="T75" fmla="*/ 91 h 152"/>
                  <a:gd name="T76" fmla="*/ 45 w 76"/>
                  <a:gd name="T77" fmla="*/ 91 h 152"/>
                  <a:gd name="T78" fmla="*/ 35 w 76"/>
                  <a:gd name="T79" fmla="*/ 104 h 152"/>
                  <a:gd name="T80" fmla="*/ 32 w 76"/>
                  <a:gd name="T81" fmla="*/ 115 h 152"/>
                  <a:gd name="T82" fmla="*/ 45 w 76"/>
                  <a:gd name="T83" fmla="*/ 115 h 152"/>
                  <a:gd name="T84" fmla="*/ 35 w 76"/>
                  <a:gd name="T85" fmla="*/ 128 h 152"/>
                  <a:gd name="T86" fmla="*/ 11 w 76"/>
                  <a:gd name="T87" fmla="*/ 20 h 152"/>
                  <a:gd name="T88" fmla="*/ 24 w 76"/>
                  <a:gd name="T89" fmla="*/ 20 h 152"/>
                  <a:gd name="T90" fmla="*/ 14 w 76"/>
                  <a:gd name="T91" fmla="*/ 33 h 152"/>
                  <a:gd name="T92" fmla="*/ 11 w 76"/>
                  <a:gd name="T93" fmla="*/ 44 h 152"/>
                  <a:gd name="T94" fmla="*/ 24 w 76"/>
                  <a:gd name="T95" fmla="*/ 44 h 152"/>
                  <a:gd name="T96" fmla="*/ 14 w 76"/>
                  <a:gd name="T97" fmla="*/ 57 h 152"/>
                  <a:gd name="T98" fmla="*/ 11 w 76"/>
                  <a:gd name="T99" fmla="*/ 67 h 152"/>
                  <a:gd name="T100" fmla="*/ 24 w 76"/>
                  <a:gd name="T101" fmla="*/ 67 h 152"/>
                  <a:gd name="T102" fmla="*/ 14 w 76"/>
                  <a:gd name="T103" fmla="*/ 81 h 152"/>
                  <a:gd name="T104" fmla="*/ 11 w 76"/>
                  <a:gd name="T105" fmla="*/ 91 h 152"/>
                  <a:gd name="T106" fmla="*/ 24 w 76"/>
                  <a:gd name="T107" fmla="*/ 91 h 152"/>
                  <a:gd name="T108" fmla="*/ 14 w 76"/>
                  <a:gd name="T109" fmla="*/ 104 h 152"/>
                  <a:gd name="T110" fmla="*/ 11 w 76"/>
                  <a:gd name="T111" fmla="*/ 115 h 152"/>
                  <a:gd name="T112" fmla="*/ 24 w 76"/>
                  <a:gd name="T113" fmla="*/ 115 h 152"/>
                  <a:gd name="T114" fmla="*/ 14 w 76"/>
                  <a:gd name="T115"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 h="152">
                    <a:moveTo>
                      <a:pt x="3" y="152"/>
                    </a:moveTo>
                    <a:cubicBezTo>
                      <a:pt x="8" y="152"/>
                      <a:pt x="8" y="152"/>
                      <a:pt x="8" y="152"/>
                    </a:cubicBezTo>
                    <a:cubicBezTo>
                      <a:pt x="9" y="152"/>
                      <a:pt x="11" y="150"/>
                      <a:pt x="11" y="149"/>
                    </a:cubicBezTo>
                    <a:cubicBezTo>
                      <a:pt x="11" y="141"/>
                      <a:pt x="11" y="141"/>
                      <a:pt x="11" y="141"/>
                    </a:cubicBezTo>
                    <a:cubicBezTo>
                      <a:pt x="11" y="140"/>
                      <a:pt x="12" y="138"/>
                      <a:pt x="14" y="138"/>
                    </a:cubicBezTo>
                    <a:cubicBezTo>
                      <a:pt x="21" y="138"/>
                      <a:pt x="21" y="138"/>
                      <a:pt x="21" y="138"/>
                    </a:cubicBezTo>
                    <a:cubicBezTo>
                      <a:pt x="23" y="138"/>
                      <a:pt x="24" y="140"/>
                      <a:pt x="24" y="141"/>
                    </a:cubicBezTo>
                    <a:cubicBezTo>
                      <a:pt x="24" y="149"/>
                      <a:pt x="24" y="149"/>
                      <a:pt x="24" y="149"/>
                    </a:cubicBezTo>
                    <a:cubicBezTo>
                      <a:pt x="24" y="150"/>
                      <a:pt x="26" y="152"/>
                      <a:pt x="27" y="152"/>
                    </a:cubicBezTo>
                    <a:cubicBezTo>
                      <a:pt x="29" y="152"/>
                      <a:pt x="29" y="152"/>
                      <a:pt x="29" y="152"/>
                    </a:cubicBezTo>
                    <a:cubicBezTo>
                      <a:pt x="30" y="152"/>
                      <a:pt x="32" y="150"/>
                      <a:pt x="32" y="149"/>
                    </a:cubicBezTo>
                    <a:cubicBezTo>
                      <a:pt x="32" y="141"/>
                      <a:pt x="32" y="141"/>
                      <a:pt x="32" y="141"/>
                    </a:cubicBezTo>
                    <a:cubicBezTo>
                      <a:pt x="32" y="140"/>
                      <a:pt x="33" y="138"/>
                      <a:pt x="35" y="138"/>
                    </a:cubicBezTo>
                    <a:cubicBezTo>
                      <a:pt x="42" y="138"/>
                      <a:pt x="42" y="138"/>
                      <a:pt x="42" y="138"/>
                    </a:cubicBezTo>
                    <a:cubicBezTo>
                      <a:pt x="44" y="138"/>
                      <a:pt x="45" y="140"/>
                      <a:pt x="45" y="141"/>
                    </a:cubicBezTo>
                    <a:cubicBezTo>
                      <a:pt x="45" y="149"/>
                      <a:pt x="45" y="149"/>
                      <a:pt x="45" y="149"/>
                    </a:cubicBezTo>
                    <a:cubicBezTo>
                      <a:pt x="45" y="150"/>
                      <a:pt x="47" y="152"/>
                      <a:pt x="48" y="152"/>
                    </a:cubicBezTo>
                    <a:cubicBezTo>
                      <a:pt x="50" y="152"/>
                      <a:pt x="50" y="152"/>
                      <a:pt x="50" y="152"/>
                    </a:cubicBezTo>
                    <a:cubicBezTo>
                      <a:pt x="51" y="152"/>
                      <a:pt x="53" y="150"/>
                      <a:pt x="53" y="149"/>
                    </a:cubicBezTo>
                    <a:cubicBezTo>
                      <a:pt x="53" y="141"/>
                      <a:pt x="53" y="141"/>
                      <a:pt x="53" y="141"/>
                    </a:cubicBezTo>
                    <a:cubicBezTo>
                      <a:pt x="53" y="140"/>
                      <a:pt x="54" y="138"/>
                      <a:pt x="56" y="138"/>
                    </a:cubicBezTo>
                    <a:cubicBezTo>
                      <a:pt x="63" y="138"/>
                      <a:pt x="63" y="138"/>
                      <a:pt x="63" y="138"/>
                    </a:cubicBezTo>
                    <a:cubicBezTo>
                      <a:pt x="65" y="138"/>
                      <a:pt x="66" y="140"/>
                      <a:pt x="66" y="141"/>
                    </a:cubicBezTo>
                    <a:cubicBezTo>
                      <a:pt x="66" y="149"/>
                      <a:pt x="66" y="149"/>
                      <a:pt x="66" y="149"/>
                    </a:cubicBezTo>
                    <a:cubicBezTo>
                      <a:pt x="66" y="150"/>
                      <a:pt x="68" y="152"/>
                      <a:pt x="69" y="152"/>
                    </a:cubicBezTo>
                    <a:cubicBezTo>
                      <a:pt x="74" y="152"/>
                      <a:pt x="74" y="152"/>
                      <a:pt x="74" y="152"/>
                    </a:cubicBezTo>
                    <a:cubicBezTo>
                      <a:pt x="75" y="152"/>
                      <a:pt x="76" y="150"/>
                      <a:pt x="76" y="149"/>
                    </a:cubicBezTo>
                    <a:cubicBezTo>
                      <a:pt x="76" y="9"/>
                      <a:pt x="76" y="9"/>
                      <a:pt x="76" y="9"/>
                    </a:cubicBezTo>
                    <a:cubicBezTo>
                      <a:pt x="76" y="7"/>
                      <a:pt x="75" y="6"/>
                      <a:pt x="74" y="6"/>
                    </a:cubicBezTo>
                    <a:cubicBezTo>
                      <a:pt x="58" y="6"/>
                      <a:pt x="58" y="6"/>
                      <a:pt x="58" y="6"/>
                    </a:cubicBezTo>
                    <a:cubicBezTo>
                      <a:pt x="56" y="6"/>
                      <a:pt x="55" y="5"/>
                      <a:pt x="55" y="3"/>
                    </a:cubicBezTo>
                    <a:cubicBezTo>
                      <a:pt x="55" y="3"/>
                      <a:pt x="55" y="3"/>
                      <a:pt x="55" y="3"/>
                    </a:cubicBezTo>
                    <a:cubicBezTo>
                      <a:pt x="55" y="1"/>
                      <a:pt x="53" y="0"/>
                      <a:pt x="52" y="0"/>
                    </a:cubicBezTo>
                    <a:cubicBezTo>
                      <a:pt x="25" y="0"/>
                      <a:pt x="25" y="0"/>
                      <a:pt x="25" y="0"/>
                    </a:cubicBezTo>
                    <a:cubicBezTo>
                      <a:pt x="24" y="0"/>
                      <a:pt x="22" y="1"/>
                      <a:pt x="22" y="3"/>
                    </a:cubicBezTo>
                    <a:cubicBezTo>
                      <a:pt x="22" y="3"/>
                      <a:pt x="22" y="3"/>
                      <a:pt x="22" y="3"/>
                    </a:cubicBezTo>
                    <a:cubicBezTo>
                      <a:pt x="22" y="5"/>
                      <a:pt x="21" y="6"/>
                      <a:pt x="19" y="6"/>
                    </a:cubicBezTo>
                    <a:cubicBezTo>
                      <a:pt x="3" y="6"/>
                      <a:pt x="3" y="6"/>
                      <a:pt x="3" y="6"/>
                    </a:cubicBezTo>
                    <a:cubicBezTo>
                      <a:pt x="2" y="6"/>
                      <a:pt x="0" y="7"/>
                      <a:pt x="0" y="9"/>
                    </a:cubicBezTo>
                    <a:cubicBezTo>
                      <a:pt x="0" y="149"/>
                      <a:pt x="0" y="149"/>
                      <a:pt x="0" y="149"/>
                    </a:cubicBezTo>
                    <a:cubicBezTo>
                      <a:pt x="0" y="150"/>
                      <a:pt x="2" y="152"/>
                      <a:pt x="3" y="152"/>
                    </a:cubicBezTo>
                    <a:close/>
                    <a:moveTo>
                      <a:pt x="53" y="20"/>
                    </a:moveTo>
                    <a:cubicBezTo>
                      <a:pt x="53" y="18"/>
                      <a:pt x="54" y="17"/>
                      <a:pt x="56" y="17"/>
                    </a:cubicBezTo>
                    <a:cubicBezTo>
                      <a:pt x="63" y="17"/>
                      <a:pt x="63" y="17"/>
                      <a:pt x="63" y="17"/>
                    </a:cubicBezTo>
                    <a:cubicBezTo>
                      <a:pt x="65" y="17"/>
                      <a:pt x="66" y="18"/>
                      <a:pt x="66" y="20"/>
                    </a:cubicBezTo>
                    <a:cubicBezTo>
                      <a:pt x="66" y="31"/>
                      <a:pt x="66" y="31"/>
                      <a:pt x="66" y="31"/>
                    </a:cubicBezTo>
                    <a:cubicBezTo>
                      <a:pt x="66" y="32"/>
                      <a:pt x="65" y="33"/>
                      <a:pt x="63" y="33"/>
                    </a:cubicBezTo>
                    <a:cubicBezTo>
                      <a:pt x="56" y="33"/>
                      <a:pt x="56" y="33"/>
                      <a:pt x="56" y="33"/>
                    </a:cubicBezTo>
                    <a:cubicBezTo>
                      <a:pt x="54" y="33"/>
                      <a:pt x="53" y="32"/>
                      <a:pt x="53" y="31"/>
                    </a:cubicBezTo>
                    <a:lnTo>
                      <a:pt x="53" y="20"/>
                    </a:lnTo>
                    <a:close/>
                    <a:moveTo>
                      <a:pt x="53" y="44"/>
                    </a:moveTo>
                    <a:cubicBezTo>
                      <a:pt x="53" y="42"/>
                      <a:pt x="54" y="41"/>
                      <a:pt x="56" y="41"/>
                    </a:cubicBezTo>
                    <a:cubicBezTo>
                      <a:pt x="63" y="41"/>
                      <a:pt x="63" y="41"/>
                      <a:pt x="63" y="41"/>
                    </a:cubicBezTo>
                    <a:cubicBezTo>
                      <a:pt x="65" y="41"/>
                      <a:pt x="66" y="42"/>
                      <a:pt x="66" y="44"/>
                    </a:cubicBezTo>
                    <a:cubicBezTo>
                      <a:pt x="66" y="54"/>
                      <a:pt x="66" y="54"/>
                      <a:pt x="66" y="54"/>
                    </a:cubicBezTo>
                    <a:cubicBezTo>
                      <a:pt x="66" y="56"/>
                      <a:pt x="65" y="57"/>
                      <a:pt x="63" y="57"/>
                    </a:cubicBezTo>
                    <a:cubicBezTo>
                      <a:pt x="56" y="57"/>
                      <a:pt x="56" y="57"/>
                      <a:pt x="56" y="57"/>
                    </a:cubicBezTo>
                    <a:cubicBezTo>
                      <a:pt x="54" y="57"/>
                      <a:pt x="53" y="56"/>
                      <a:pt x="53" y="54"/>
                    </a:cubicBezTo>
                    <a:lnTo>
                      <a:pt x="53" y="44"/>
                    </a:lnTo>
                    <a:close/>
                    <a:moveTo>
                      <a:pt x="53" y="67"/>
                    </a:moveTo>
                    <a:cubicBezTo>
                      <a:pt x="53" y="66"/>
                      <a:pt x="54" y="64"/>
                      <a:pt x="56" y="64"/>
                    </a:cubicBezTo>
                    <a:cubicBezTo>
                      <a:pt x="63" y="64"/>
                      <a:pt x="63" y="64"/>
                      <a:pt x="63" y="64"/>
                    </a:cubicBezTo>
                    <a:cubicBezTo>
                      <a:pt x="65" y="64"/>
                      <a:pt x="66" y="66"/>
                      <a:pt x="66" y="67"/>
                    </a:cubicBezTo>
                    <a:cubicBezTo>
                      <a:pt x="66" y="78"/>
                      <a:pt x="66" y="78"/>
                      <a:pt x="66" y="78"/>
                    </a:cubicBezTo>
                    <a:cubicBezTo>
                      <a:pt x="66" y="79"/>
                      <a:pt x="65" y="81"/>
                      <a:pt x="63" y="81"/>
                    </a:cubicBezTo>
                    <a:cubicBezTo>
                      <a:pt x="56" y="81"/>
                      <a:pt x="56" y="81"/>
                      <a:pt x="56" y="81"/>
                    </a:cubicBezTo>
                    <a:cubicBezTo>
                      <a:pt x="54" y="81"/>
                      <a:pt x="53" y="79"/>
                      <a:pt x="53" y="78"/>
                    </a:cubicBezTo>
                    <a:lnTo>
                      <a:pt x="53" y="67"/>
                    </a:lnTo>
                    <a:close/>
                    <a:moveTo>
                      <a:pt x="53" y="91"/>
                    </a:moveTo>
                    <a:cubicBezTo>
                      <a:pt x="53" y="89"/>
                      <a:pt x="54" y="88"/>
                      <a:pt x="56" y="88"/>
                    </a:cubicBezTo>
                    <a:cubicBezTo>
                      <a:pt x="63" y="88"/>
                      <a:pt x="63" y="88"/>
                      <a:pt x="63" y="88"/>
                    </a:cubicBezTo>
                    <a:cubicBezTo>
                      <a:pt x="65" y="88"/>
                      <a:pt x="66" y="89"/>
                      <a:pt x="66" y="91"/>
                    </a:cubicBezTo>
                    <a:cubicBezTo>
                      <a:pt x="66" y="102"/>
                      <a:pt x="66" y="102"/>
                      <a:pt x="66" y="102"/>
                    </a:cubicBezTo>
                    <a:cubicBezTo>
                      <a:pt x="66" y="103"/>
                      <a:pt x="65" y="104"/>
                      <a:pt x="63" y="104"/>
                    </a:cubicBezTo>
                    <a:cubicBezTo>
                      <a:pt x="56" y="104"/>
                      <a:pt x="56" y="104"/>
                      <a:pt x="56" y="104"/>
                    </a:cubicBezTo>
                    <a:cubicBezTo>
                      <a:pt x="54" y="104"/>
                      <a:pt x="53" y="103"/>
                      <a:pt x="53" y="102"/>
                    </a:cubicBezTo>
                    <a:lnTo>
                      <a:pt x="53" y="91"/>
                    </a:lnTo>
                    <a:close/>
                    <a:moveTo>
                      <a:pt x="53" y="115"/>
                    </a:moveTo>
                    <a:cubicBezTo>
                      <a:pt x="53" y="113"/>
                      <a:pt x="54" y="112"/>
                      <a:pt x="56" y="112"/>
                    </a:cubicBezTo>
                    <a:cubicBezTo>
                      <a:pt x="63" y="112"/>
                      <a:pt x="63" y="112"/>
                      <a:pt x="63" y="112"/>
                    </a:cubicBezTo>
                    <a:cubicBezTo>
                      <a:pt x="65" y="112"/>
                      <a:pt x="66" y="113"/>
                      <a:pt x="66" y="115"/>
                    </a:cubicBezTo>
                    <a:cubicBezTo>
                      <a:pt x="66" y="125"/>
                      <a:pt x="66" y="125"/>
                      <a:pt x="66" y="125"/>
                    </a:cubicBezTo>
                    <a:cubicBezTo>
                      <a:pt x="66" y="127"/>
                      <a:pt x="65" y="128"/>
                      <a:pt x="63" y="128"/>
                    </a:cubicBezTo>
                    <a:cubicBezTo>
                      <a:pt x="56" y="128"/>
                      <a:pt x="56" y="128"/>
                      <a:pt x="56" y="128"/>
                    </a:cubicBezTo>
                    <a:cubicBezTo>
                      <a:pt x="54" y="128"/>
                      <a:pt x="53" y="127"/>
                      <a:pt x="53" y="125"/>
                    </a:cubicBezTo>
                    <a:lnTo>
                      <a:pt x="53" y="115"/>
                    </a:lnTo>
                    <a:close/>
                    <a:moveTo>
                      <a:pt x="32" y="20"/>
                    </a:moveTo>
                    <a:cubicBezTo>
                      <a:pt x="32" y="18"/>
                      <a:pt x="33" y="17"/>
                      <a:pt x="35" y="17"/>
                    </a:cubicBezTo>
                    <a:cubicBezTo>
                      <a:pt x="42" y="17"/>
                      <a:pt x="42" y="17"/>
                      <a:pt x="42" y="17"/>
                    </a:cubicBezTo>
                    <a:cubicBezTo>
                      <a:pt x="44" y="17"/>
                      <a:pt x="45" y="18"/>
                      <a:pt x="45" y="20"/>
                    </a:cubicBezTo>
                    <a:cubicBezTo>
                      <a:pt x="45" y="31"/>
                      <a:pt x="45" y="31"/>
                      <a:pt x="45" y="31"/>
                    </a:cubicBezTo>
                    <a:cubicBezTo>
                      <a:pt x="45" y="32"/>
                      <a:pt x="44" y="33"/>
                      <a:pt x="42" y="33"/>
                    </a:cubicBezTo>
                    <a:cubicBezTo>
                      <a:pt x="35" y="33"/>
                      <a:pt x="35" y="33"/>
                      <a:pt x="35" y="33"/>
                    </a:cubicBezTo>
                    <a:cubicBezTo>
                      <a:pt x="33" y="33"/>
                      <a:pt x="32" y="32"/>
                      <a:pt x="32" y="31"/>
                    </a:cubicBezTo>
                    <a:lnTo>
                      <a:pt x="32" y="20"/>
                    </a:lnTo>
                    <a:close/>
                    <a:moveTo>
                      <a:pt x="32" y="44"/>
                    </a:moveTo>
                    <a:cubicBezTo>
                      <a:pt x="32" y="42"/>
                      <a:pt x="33" y="41"/>
                      <a:pt x="35" y="41"/>
                    </a:cubicBezTo>
                    <a:cubicBezTo>
                      <a:pt x="42" y="41"/>
                      <a:pt x="42" y="41"/>
                      <a:pt x="42" y="41"/>
                    </a:cubicBezTo>
                    <a:cubicBezTo>
                      <a:pt x="44" y="41"/>
                      <a:pt x="45" y="42"/>
                      <a:pt x="45" y="44"/>
                    </a:cubicBezTo>
                    <a:cubicBezTo>
                      <a:pt x="45" y="54"/>
                      <a:pt x="45" y="54"/>
                      <a:pt x="45" y="54"/>
                    </a:cubicBezTo>
                    <a:cubicBezTo>
                      <a:pt x="45" y="56"/>
                      <a:pt x="44" y="57"/>
                      <a:pt x="42" y="57"/>
                    </a:cubicBezTo>
                    <a:cubicBezTo>
                      <a:pt x="35" y="57"/>
                      <a:pt x="35" y="57"/>
                      <a:pt x="35" y="57"/>
                    </a:cubicBezTo>
                    <a:cubicBezTo>
                      <a:pt x="33" y="57"/>
                      <a:pt x="32" y="56"/>
                      <a:pt x="32" y="54"/>
                    </a:cubicBezTo>
                    <a:lnTo>
                      <a:pt x="32" y="44"/>
                    </a:lnTo>
                    <a:close/>
                    <a:moveTo>
                      <a:pt x="32" y="67"/>
                    </a:moveTo>
                    <a:cubicBezTo>
                      <a:pt x="32" y="66"/>
                      <a:pt x="33" y="64"/>
                      <a:pt x="35" y="64"/>
                    </a:cubicBezTo>
                    <a:cubicBezTo>
                      <a:pt x="42" y="64"/>
                      <a:pt x="42" y="64"/>
                      <a:pt x="42" y="64"/>
                    </a:cubicBezTo>
                    <a:cubicBezTo>
                      <a:pt x="44" y="64"/>
                      <a:pt x="45" y="66"/>
                      <a:pt x="45" y="67"/>
                    </a:cubicBezTo>
                    <a:cubicBezTo>
                      <a:pt x="45" y="78"/>
                      <a:pt x="45" y="78"/>
                      <a:pt x="45" y="78"/>
                    </a:cubicBezTo>
                    <a:cubicBezTo>
                      <a:pt x="45" y="79"/>
                      <a:pt x="44" y="81"/>
                      <a:pt x="42" y="81"/>
                    </a:cubicBezTo>
                    <a:cubicBezTo>
                      <a:pt x="35" y="81"/>
                      <a:pt x="35" y="81"/>
                      <a:pt x="35" y="81"/>
                    </a:cubicBezTo>
                    <a:cubicBezTo>
                      <a:pt x="33" y="81"/>
                      <a:pt x="32" y="79"/>
                      <a:pt x="32" y="78"/>
                    </a:cubicBezTo>
                    <a:lnTo>
                      <a:pt x="32" y="67"/>
                    </a:lnTo>
                    <a:close/>
                    <a:moveTo>
                      <a:pt x="32" y="91"/>
                    </a:moveTo>
                    <a:cubicBezTo>
                      <a:pt x="32" y="89"/>
                      <a:pt x="33" y="88"/>
                      <a:pt x="35" y="88"/>
                    </a:cubicBezTo>
                    <a:cubicBezTo>
                      <a:pt x="42" y="88"/>
                      <a:pt x="42" y="88"/>
                      <a:pt x="42" y="88"/>
                    </a:cubicBezTo>
                    <a:cubicBezTo>
                      <a:pt x="44" y="88"/>
                      <a:pt x="45" y="89"/>
                      <a:pt x="45" y="91"/>
                    </a:cubicBezTo>
                    <a:cubicBezTo>
                      <a:pt x="45" y="102"/>
                      <a:pt x="45" y="102"/>
                      <a:pt x="45" y="102"/>
                    </a:cubicBezTo>
                    <a:cubicBezTo>
                      <a:pt x="45" y="103"/>
                      <a:pt x="44" y="104"/>
                      <a:pt x="42" y="104"/>
                    </a:cubicBezTo>
                    <a:cubicBezTo>
                      <a:pt x="35" y="104"/>
                      <a:pt x="35" y="104"/>
                      <a:pt x="35" y="104"/>
                    </a:cubicBezTo>
                    <a:cubicBezTo>
                      <a:pt x="33" y="104"/>
                      <a:pt x="32" y="103"/>
                      <a:pt x="32" y="102"/>
                    </a:cubicBezTo>
                    <a:lnTo>
                      <a:pt x="32" y="91"/>
                    </a:lnTo>
                    <a:close/>
                    <a:moveTo>
                      <a:pt x="32" y="115"/>
                    </a:moveTo>
                    <a:cubicBezTo>
                      <a:pt x="32" y="113"/>
                      <a:pt x="33" y="112"/>
                      <a:pt x="35" y="112"/>
                    </a:cubicBezTo>
                    <a:cubicBezTo>
                      <a:pt x="42" y="112"/>
                      <a:pt x="42" y="112"/>
                      <a:pt x="42" y="112"/>
                    </a:cubicBezTo>
                    <a:cubicBezTo>
                      <a:pt x="44" y="112"/>
                      <a:pt x="45" y="113"/>
                      <a:pt x="45" y="115"/>
                    </a:cubicBezTo>
                    <a:cubicBezTo>
                      <a:pt x="45" y="125"/>
                      <a:pt x="45" y="125"/>
                      <a:pt x="45" y="125"/>
                    </a:cubicBezTo>
                    <a:cubicBezTo>
                      <a:pt x="45" y="127"/>
                      <a:pt x="44" y="128"/>
                      <a:pt x="42" y="128"/>
                    </a:cubicBezTo>
                    <a:cubicBezTo>
                      <a:pt x="35" y="128"/>
                      <a:pt x="35" y="128"/>
                      <a:pt x="35" y="128"/>
                    </a:cubicBezTo>
                    <a:cubicBezTo>
                      <a:pt x="33" y="128"/>
                      <a:pt x="32" y="127"/>
                      <a:pt x="32" y="125"/>
                    </a:cubicBezTo>
                    <a:lnTo>
                      <a:pt x="32" y="115"/>
                    </a:lnTo>
                    <a:close/>
                    <a:moveTo>
                      <a:pt x="11" y="20"/>
                    </a:moveTo>
                    <a:cubicBezTo>
                      <a:pt x="11" y="18"/>
                      <a:pt x="12" y="17"/>
                      <a:pt x="14" y="17"/>
                    </a:cubicBezTo>
                    <a:cubicBezTo>
                      <a:pt x="21" y="17"/>
                      <a:pt x="21" y="17"/>
                      <a:pt x="21" y="17"/>
                    </a:cubicBezTo>
                    <a:cubicBezTo>
                      <a:pt x="23" y="17"/>
                      <a:pt x="24" y="18"/>
                      <a:pt x="24" y="20"/>
                    </a:cubicBezTo>
                    <a:cubicBezTo>
                      <a:pt x="24" y="31"/>
                      <a:pt x="24" y="31"/>
                      <a:pt x="24" y="31"/>
                    </a:cubicBezTo>
                    <a:cubicBezTo>
                      <a:pt x="24" y="32"/>
                      <a:pt x="23" y="33"/>
                      <a:pt x="21" y="33"/>
                    </a:cubicBezTo>
                    <a:cubicBezTo>
                      <a:pt x="14" y="33"/>
                      <a:pt x="14" y="33"/>
                      <a:pt x="14" y="33"/>
                    </a:cubicBezTo>
                    <a:cubicBezTo>
                      <a:pt x="12" y="33"/>
                      <a:pt x="11" y="32"/>
                      <a:pt x="11" y="31"/>
                    </a:cubicBezTo>
                    <a:lnTo>
                      <a:pt x="11" y="20"/>
                    </a:lnTo>
                    <a:close/>
                    <a:moveTo>
                      <a:pt x="11" y="44"/>
                    </a:moveTo>
                    <a:cubicBezTo>
                      <a:pt x="11" y="42"/>
                      <a:pt x="12" y="41"/>
                      <a:pt x="14" y="41"/>
                    </a:cubicBezTo>
                    <a:cubicBezTo>
                      <a:pt x="21" y="41"/>
                      <a:pt x="21" y="41"/>
                      <a:pt x="21" y="41"/>
                    </a:cubicBezTo>
                    <a:cubicBezTo>
                      <a:pt x="23" y="41"/>
                      <a:pt x="24" y="42"/>
                      <a:pt x="24" y="44"/>
                    </a:cubicBezTo>
                    <a:cubicBezTo>
                      <a:pt x="24" y="54"/>
                      <a:pt x="24" y="54"/>
                      <a:pt x="24" y="54"/>
                    </a:cubicBezTo>
                    <a:cubicBezTo>
                      <a:pt x="24" y="56"/>
                      <a:pt x="23" y="57"/>
                      <a:pt x="21" y="57"/>
                    </a:cubicBezTo>
                    <a:cubicBezTo>
                      <a:pt x="14" y="57"/>
                      <a:pt x="14" y="57"/>
                      <a:pt x="14" y="57"/>
                    </a:cubicBezTo>
                    <a:cubicBezTo>
                      <a:pt x="12" y="57"/>
                      <a:pt x="11" y="56"/>
                      <a:pt x="11" y="54"/>
                    </a:cubicBezTo>
                    <a:lnTo>
                      <a:pt x="11" y="44"/>
                    </a:lnTo>
                    <a:close/>
                    <a:moveTo>
                      <a:pt x="11" y="67"/>
                    </a:moveTo>
                    <a:cubicBezTo>
                      <a:pt x="11" y="66"/>
                      <a:pt x="12" y="64"/>
                      <a:pt x="14" y="64"/>
                    </a:cubicBezTo>
                    <a:cubicBezTo>
                      <a:pt x="21" y="64"/>
                      <a:pt x="21" y="64"/>
                      <a:pt x="21" y="64"/>
                    </a:cubicBezTo>
                    <a:cubicBezTo>
                      <a:pt x="23" y="64"/>
                      <a:pt x="24" y="66"/>
                      <a:pt x="24" y="67"/>
                    </a:cubicBezTo>
                    <a:cubicBezTo>
                      <a:pt x="24" y="78"/>
                      <a:pt x="24" y="78"/>
                      <a:pt x="24" y="78"/>
                    </a:cubicBezTo>
                    <a:cubicBezTo>
                      <a:pt x="24" y="79"/>
                      <a:pt x="23" y="81"/>
                      <a:pt x="21" y="81"/>
                    </a:cubicBezTo>
                    <a:cubicBezTo>
                      <a:pt x="14" y="81"/>
                      <a:pt x="14" y="81"/>
                      <a:pt x="14" y="81"/>
                    </a:cubicBezTo>
                    <a:cubicBezTo>
                      <a:pt x="12" y="81"/>
                      <a:pt x="11" y="79"/>
                      <a:pt x="11" y="78"/>
                    </a:cubicBezTo>
                    <a:lnTo>
                      <a:pt x="11" y="67"/>
                    </a:lnTo>
                    <a:close/>
                    <a:moveTo>
                      <a:pt x="11" y="91"/>
                    </a:moveTo>
                    <a:cubicBezTo>
                      <a:pt x="11" y="89"/>
                      <a:pt x="12" y="88"/>
                      <a:pt x="14" y="88"/>
                    </a:cubicBezTo>
                    <a:cubicBezTo>
                      <a:pt x="21" y="88"/>
                      <a:pt x="21" y="88"/>
                      <a:pt x="21" y="88"/>
                    </a:cubicBezTo>
                    <a:cubicBezTo>
                      <a:pt x="23" y="88"/>
                      <a:pt x="24" y="89"/>
                      <a:pt x="24" y="91"/>
                    </a:cubicBezTo>
                    <a:cubicBezTo>
                      <a:pt x="24" y="102"/>
                      <a:pt x="24" y="102"/>
                      <a:pt x="24" y="102"/>
                    </a:cubicBezTo>
                    <a:cubicBezTo>
                      <a:pt x="24" y="103"/>
                      <a:pt x="23" y="104"/>
                      <a:pt x="21" y="104"/>
                    </a:cubicBezTo>
                    <a:cubicBezTo>
                      <a:pt x="14" y="104"/>
                      <a:pt x="14" y="104"/>
                      <a:pt x="14" y="104"/>
                    </a:cubicBezTo>
                    <a:cubicBezTo>
                      <a:pt x="12" y="104"/>
                      <a:pt x="11" y="103"/>
                      <a:pt x="11" y="102"/>
                    </a:cubicBezTo>
                    <a:lnTo>
                      <a:pt x="11" y="91"/>
                    </a:lnTo>
                    <a:close/>
                    <a:moveTo>
                      <a:pt x="11" y="115"/>
                    </a:moveTo>
                    <a:cubicBezTo>
                      <a:pt x="11" y="113"/>
                      <a:pt x="12" y="112"/>
                      <a:pt x="14" y="112"/>
                    </a:cubicBezTo>
                    <a:cubicBezTo>
                      <a:pt x="21" y="112"/>
                      <a:pt x="21" y="112"/>
                      <a:pt x="21" y="112"/>
                    </a:cubicBezTo>
                    <a:cubicBezTo>
                      <a:pt x="23" y="112"/>
                      <a:pt x="24" y="113"/>
                      <a:pt x="24" y="115"/>
                    </a:cubicBezTo>
                    <a:cubicBezTo>
                      <a:pt x="24" y="125"/>
                      <a:pt x="24" y="125"/>
                      <a:pt x="24" y="125"/>
                    </a:cubicBezTo>
                    <a:cubicBezTo>
                      <a:pt x="24" y="127"/>
                      <a:pt x="23" y="128"/>
                      <a:pt x="21" y="128"/>
                    </a:cubicBezTo>
                    <a:cubicBezTo>
                      <a:pt x="14" y="128"/>
                      <a:pt x="14" y="128"/>
                      <a:pt x="14" y="128"/>
                    </a:cubicBezTo>
                    <a:cubicBezTo>
                      <a:pt x="12" y="128"/>
                      <a:pt x="11" y="127"/>
                      <a:pt x="11" y="125"/>
                    </a:cubicBezTo>
                    <a:lnTo>
                      <a:pt x="11" y="115"/>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sp>
            <p:nvSpPr>
              <p:cNvPr id="155" name="Freeform 219"/>
              <p:cNvSpPr>
                <a:spLocks/>
              </p:cNvSpPr>
              <p:nvPr/>
            </p:nvSpPr>
            <p:spPr bwMode="auto">
              <a:xfrm>
                <a:off x="5774869" y="3545681"/>
                <a:ext cx="105376" cy="51314"/>
              </a:xfrm>
              <a:custGeom>
                <a:avLst/>
                <a:gdLst>
                  <a:gd name="T0" fmla="*/ 3 w 49"/>
                  <a:gd name="T1" fmla="*/ 24 h 24"/>
                  <a:gd name="T2" fmla="*/ 5 w 49"/>
                  <a:gd name="T3" fmla="*/ 24 h 24"/>
                  <a:gd name="T4" fmla="*/ 8 w 49"/>
                  <a:gd name="T5" fmla="*/ 21 h 24"/>
                  <a:gd name="T6" fmla="*/ 8 w 49"/>
                  <a:gd name="T7" fmla="*/ 13 h 24"/>
                  <a:gd name="T8" fmla="*/ 11 w 49"/>
                  <a:gd name="T9" fmla="*/ 10 h 24"/>
                  <a:gd name="T10" fmla="*/ 18 w 49"/>
                  <a:gd name="T11" fmla="*/ 10 h 24"/>
                  <a:gd name="T12" fmla="*/ 21 w 49"/>
                  <a:gd name="T13" fmla="*/ 13 h 24"/>
                  <a:gd name="T14" fmla="*/ 21 w 49"/>
                  <a:gd name="T15" fmla="*/ 21 h 24"/>
                  <a:gd name="T16" fmla="*/ 24 w 49"/>
                  <a:gd name="T17" fmla="*/ 24 h 24"/>
                  <a:gd name="T18" fmla="*/ 26 w 49"/>
                  <a:gd name="T19" fmla="*/ 24 h 24"/>
                  <a:gd name="T20" fmla="*/ 29 w 49"/>
                  <a:gd name="T21" fmla="*/ 21 h 24"/>
                  <a:gd name="T22" fmla="*/ 29 w 49"/>
                  <a:gd name="T23" fmla="*/ 13 h 24"/>
                  <a:gd name="T24" fmla="*/ 31 w 49"/>
                  <a:gd name="T25" fmla="*/ 10 h 24"/>
                  <a:gd name="T26" fmla="*/ 39 w 49"/>
                  <a:gd name="T27" fmla="*/ 10 h 24"/>
                  <a:gd name="T28" fmla="*/ 42 w 49"/>
                  <a:gd name="T29" fmla="*/ 13 h 24"/>
                  <a:gd name="T30" fmla="*/ 42 w 49"/>
                  <a:gd name="T31" fmla="*/ 21 h 24"/>
                  <a:gd name="T32" fmla="*/ 45 w 49"/>
                  <a:gd name="T33" fmla="*/ 24 h 24"/>
                  <a:gd name="T34" fmla="*/ 46 w 49"/>
                  <a:gd name="T35" fmla="*/ 24 h 24"/>
                  <a:gd name="T36" fmla="*/ 49 w 49"/>
                  <a:gd name="T37" fmla="*/ 21 h 24"/>
                  <a:gd name="T38" fmla="*/ 49 w 49"/>
                  <a:gd name="T39" fmla="*/ 3 h 24"/>
                  <a:gd name="T40" fmla="*/ 46 w 49"/>
                  <a:gd name="T41" fmla="*/ 0 h 24"/>
                  <a:gd name="T42" fmla="*/ 3 w 49"/>
                  <a:gd name="T43" fmla="*/ 0 h 24"/>
                  <a:gd name="T44" fmla="*/ 0 w 49"/>
                  <a:gd name="T45" fmla="*/ 3 h 24"/>
                  <a:gd name="T46" fmla="*/ 0 w 49"/>
                  <a:gd name="T47" fmla="*/ 21 h 24"/>
                  <a:gd name="T48" fmla="*/ 3 w 49"/>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4">
                    <a:moveTo>
                      <a:pt x="3" y="24"/>
                    </a:moveTo>
                    <a:cubicBezTo>
                      <a:pt x="5" y="24"/>
                      <a:pt x="5" y="24"/>
                      <a:pt x="5" y="24"/>
                    </a:cubicBezTo>
                    <a:cubicBezTo>
                      <a:pt x="6" y="24"/>
                      <a:pt x="8" y="22"/>
                      <a:pt x="8" y="21"/>
                    </a:cubicBezTo>
                    <a:cubicBezTo>
                      <a:pt x="8" y="13"/>
                      <a:pt x="8" y="13"/>
                      <a:pt x="8" y="13"/>
                    </a:cubicBezTo>
                    <a:cubicBezTo>
                      <a:pt x="8" y="12"/>
                      <a:pt x="9" y="10"/>
                      <a:pt x="11" y="10"/>
                    </a:cubicBezTo>
                    <a:cubicBezTo>
                      <a:pt x="18" y="10"/>
                      <a:pt x="18" y="10"/>
                      <a:pt x="18" y="10"/>
                    </a:cubicBezTo>
                    <a:cubicBezTo>
                      <a:pt x="20" y="10"/>
                      <a:pt x="21" y="12"/>
                      <a:pt x="21" y="13"/>
                    </a:cubicBezTo>
                    <a:cubicBezTo>
                      <a:pt x="21" y="21"/>
                      <a:pt x="21" y="21"/>
                      <a:pt x="21" y="21"/>
                    </a:cubicBezTo>
                    <a:cubicBezTo>
                      <a:pt x="21" y="22"/>
                      <a:pt x="23" y="24"/>
                      <a:pt x="24" y="24"/>
                    </a:cubicBezTo>
                    <a:cubicBezTo>
                      <a:pt x="26" y="24"/>
                      <a:pt x="26" y="24"/>
                      <a:pt x="26" y="24"/>
                    </a:cubicBezTo>
                    <a:cubicBezTo>
                      <a:pt x="27" y="24"/>
                      <a:pt x="29" y="22"/>
                      <a:pt x="29" y="21"/>
                    </a:cubicBezTo>
                    <a:cubicBezTo>
                      <a:pt x="29" y="13"/>
                      <a:pt x="29" y="13"/>
                      <a:pt x="29" y="13"/>
                    </a:cubicBezTo>
                    <a:cubicBezTo>
                      <a:pt x="29" y="12"/>
                      <a:pt x="30" y="10"/>
                      <a:pt x="31" y="10"/>
                    </a:cubicBezTo>
                    <a:cubicBezTo>
                      <a:pt x="39" y="10"/>
                      <a:pt x="39" y="10"/>
                      <a:pt x="39" y="10"/>
                    </a:cubicBezTo>
                    <a:cubicBezTo>
                      <a:pt x="41" y="10"/>
                      <a:pt x="42" y="12"/>
                      <a:pt x="42" y="13"/>
                    </a:cubicBezTo>
                    <a:cubicBezTo>
                      <a:pt x="42" y="21"/>
                      <a:pt x="42" y="21"/>
                      <a:pt x="42" y="21"/>
                    </a:cubicBezTo>
                    <a:cubicBezTo>
                      <a:pt x="42" y="22"/>
                      <a:pt x="44" y="24"/>
                      <a:pt x="45" y="24"/>
                    </a:cubicBezTo>
                    <a:cubicBezTo>
                      <a:pt x="46" y="24"/>
                      <a:pt x="46" y="24"/>
                      <a:pt x="46" y="24"/>
                    </a:cubicBezTo>
                    <a:cubicBezTo>
                      <a:pt x="47" y="24"/>
                      <a:pt x="49" y="22"/>
                      <a:pt x="49" y="21"/>
                    </a:cubicBezTo>
                    <a:cubicBezTo>
                      <a:pt x="49" y="3"/>
                      <a:pt x="49" y="3"/>
                      <a:pt x="49" y="3"/>
                    </a:cubicBezTo>
                    <a:cubicBezTo>
                      <a:pt x="49" y="1"/>
                      <a:pt x="47" y="0"/>
                      <a:pt x="46" y="0"/>
                    </a:cubicBezTo>
                    <a:cubicBezTo>
                      <a:pt x="3" y="0"/>
                      <a:pt x="3" y="0"/>
                      <a:pt x="3" y="0"/>
                    </a:cubicBezTo>
                    <a:cubicBezTo>
                      <a:pt x="1" y="0"/>
                      <a:pt x="0" y="1"/>
                      <a:pt x="0" y="3"/>
                    </a:cubicBezTo>
                    <a:cubicBezTo>
                      <a:pt x="0" y="21"/>
                      <a:pt x="0" y="21"/>
                      <a:pt x="0" y="21"/>
                    </a:cubicBezTo>
                    <a:cubicBezTo>
                      <a:pt x="0" y="22"/>
                      <a:pt x="1" y="24"/>
                      <a:pt x="3" y="24"/>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baseline="30000"/>
              </a:p>
            </p:txBody>
          </p:sp>
        </p:grpSp>
      </p:grpSp>
      <p:grpSp>
        <p:nvGrpSpPr>
          <p:cNvPr id="127" name="Experts 2" descr="Custom:  Group 118"/>
          <p:cNvGrpSpPr/>
          <p:nvPr/>
        </p:nvGrpSpPr>
        <p:grpSpPr>
          <a:xfrm>
            <a:off x="2723432" y="2063701"/>
            <a:ext cx="1138634" cy="1138634"/>
            <a:chOff x="2105555" y="2755763"/>
            <a:chExt cx="1518178" cy="1518178"/>
          </a:xfrm>
        </p:grpSpPr>
        <p:sp>
          <p:nvSpPr>
            <p:cNvPr id="128" name="Oval 127"/>
            <p:cNvSpPr/>
            <p:nvPr/>
          </p:nvSpPr>
          <p:spPr>
            <a:xfrm>
              <a:off x="2105555"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9" name="Rectangle 128"/>
            <p:cNvSpPr/>
            <p:nvPr/>
          </p:nvSpPr>
          <p:spPr>
            <a:xfrm>
              <a:off x="2347644" y="3667259"/>
              <a:ext cx="996426" cy="510909"/>
            </a:xfrm>
            <a:prstGeom prst="rect">
              <a:avLst/>
            </a:prstGeom>
          </p:spPr>
          <p:txBody>
            <a:bodyPr wrap="none">
              <a:spAutoFit/>
            </a:bodyPr>
            <a:lstStyle/>
            <a:p>
              <a:pPr algn="ctr">
                <a:lnSpc>
                  <a:spcPct val="90000"/>
                </a:lnSpc>
              </a:pPr>
              <a:r>
                <a:rPr lang="en-US" sz="1050" b="1" dirty="0">
                  <a:solidFill>
                    <a:schemeClr val="bg1"/>
                  </a:solidFill>
                </a:rPr>
                <a:t>Relevant</a:t>
              </a:r>
              <a:br>
                <a:rPr lang="en-US" sz="1050" b="1" dirty="0">
                  <a:solidFill>
                    <a:schemeClr val="bg1"/>
                  </a:solidFill>
                </a:rPr>
              </a:br>
              <a:r>
                <a:rPr lang="en-US" sz="1050" b="1" dirty="0">
                  <a:solidFill>
                    <a:schemeClr val="bg1"/>
                  </a:solidFill>
                </a:rPr>
                <a:t>Experts</a:t>
              </a:r>
            </a:p>
          </p:txBody>
        </p:sp>
        <p:sp>
          <p:nvSpPr>
            <p:cNvPr id="130" name="Freeform 5"/>
            <p:cNvSpPr>
              <a:spLocks noEditPoints="1"/>
            </p:cNvSpPr>
            <p:nvPr/>
          </p:nvSpPr>
          <p:spPr bwMode="auto">
            <a:xfrm>
              <a:off x="2486715" y="3051649"/>
              <a:ext cx="700986" cy="482288"/>
            </a:xfrm>
            <a:custGeom>
              <a:avLst/>
              <a:gdLst>
                <a:gd name="T0" fmla="*/ 177 w 360"/>
                <a:gd name="T1" fmla="*/ 0 h 247"/>
                <a:gd name="T2" fmla="*/ 168 w 360"/>
                <a:gd name="T3" fmla="*/ 2 h 247"/>
                <a:gd name="T4" fmla="*/ 9 w 360"/>
                <a:gd name="T5" fmla="*/ 72 h 247"/>
                <a:gd name="T6" fmla="*/ 0 w 360"/>
                <a:gd name="T7" fmla="*/ 76 h 247"/>
                <a:gd name="T8" fmla="*/ 9 w 360"/>
                <a:gd name="T9" fmla="*/ 80 h 247"/>
                <a:gd name="T10" fmla="*/ 168 w 360"/>
                <a:gd name="T11" fmla="*/ 151 h 247"/>
                <a:gd name="T12" fmla="*/ 186 w 360"/>
                <a:gd name="T13" fmla="*/ 151 h 247"/>
                <a:gd name="T14" fmla="*/ 342 w 360"/>
                <a:gd name="T15" fmla="*/ 82 h 247"/>
                <a:gd name="T16" fmla="*/ 342 w 360"/>
                <a:gd name="T17" fmla="*/ 197 h 247"/>
                <a:gd name="T18" fmla="*/ 336 w 360"/>
                <a:gd name="T19" fmla="*/ 207 h 247"/>
                <a:gd name="T20" fmla="*/ 342 w 360"/>
                <a:gd name="T21" fmla="*/ 218 h 247"/>
                <a:gd name="T22" fmla="*/ 337 w 360"/>
                <a:gd name="T23" fmla="*/ 238 h 247"/>
                <a:gd name="T24" fmla="*/ 358 w 360"/>
                <a:gd name="T25" fmla="*/ 238 h 247"/>
                <a:gd name="T26" fmla="*/ 354 w 360"/>
                <a:gd name="T27" fmla="*/ 218 h 247"/>
                <a:gd name="T28" fmla="*/ 360 w 360"/>
                <a:gd name="T29" fmla="*/ 207 h 247"/>
                <a:gd name="T30" fmla="*/ 354 w 360"/>
                <a:gd name="T31" fmla="*/ 197 h 247"/>
                <a:gd name="T32" fmla="*/ 354 w 360"/>
                <a:gd name="T33" fmla="*/ 76 h 247"/>
                <a:gd name="T34" fmla="*/ 354 w 360"/>
                <a:gd name="T35" fmla="*/ 76 h 247"/>
                <a:gd name="T36" fmla="*/ 354 w 360"/>
                <a:gd name="T37" fmla="*/ 76 h 247"/>
                <a:gd name="T38" fmla="*/ 345 w 360"/>
                <a:gd name="T39" fmla="*/ 72 h 247"/>
                <a:gd name="T40" fmla="*/ 186 w 360"/>
                <a:gd name="T41" fmla="*/ 2 h 247"/>
                <a:gd name="T42" fmla="*/ 177 w 360"/>
                <a:gd name="T43" fmla="*/ 0 h 247"/>
                <a:gd name="T44" fmla="*/ 70 w 360"/>
                <a:gd name="T45" fmla="*/ 120 h 247"/>
                <a:gd name="T46" fmla="*/ 70 w 360"/>
                <a:gd name="T47" fmla="*/ 175 h 247"/>
                <a:gd name="T48" fmla="*/ 284 w 360"/>
                <a:gd name="T49" fmla="*/ 175 h 247"/>
                <a:gd name="T50" fmla="*/ 284 w 360"/>
                <a:gd name="T51" fmla="*/ 120 h 247"/>
                <a:gd name="T52" fmla="*/ 186 w 360"/>
                <a:gd name="T53" fmla="*/ 163 h 247"/>
                <a:gd name="T54" fmla="*/ 168 w 360"/>
                <a:gd name="T55" fmla="*/ 163 h 247"/>
                <a:gd name="T56" fmla="*/ 70 w 360"/>
                <a:gd name="T57" fmla="*/ 1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47">
                  <a:moveTo>
                    <a:pt x="177" y="0"/>
                  </a:moveTo>
                  <a:cubicBezTo>
                    <a:pt x="174" y="0"/>
                    <a:pt x="170" y="1"/>
                    <a:pt x="168" y="2"/>
                  </a:cubicBezTo>
                  <a:cubicBezTo>
                    <a:pt x="9" y="72"/>
                    <a:pt x="9" y="72"/>
                    <a:pt x="9" y="72"/>
                  </a:cubicBezTo>
                  <a:cubicBezTo>
                    <a:pt x="0" y="76"/>
                    <a:pt x="0" y="76"/>
                    <a:pt x="0" y="76"/>
                  </a:cubicBezTo>
                  <a:cubicBezTo>
                    <a:pt x="9" y="80"/>
                    <a:pt x="9" y="80"/>
                    <a:pt x="9" y="80"/>
                  </a:cubicBezTo>
                  <a:cubicBezTo>
                    <a:pt x="168" y="151"/>
                    <a:pt x="168" y="151"/>
                    <a:pt x="168" y="151"/>
                  </a:cubicBezTo>
                  <a:cubicBezTo>
                    <a:pt x="173" y="153"/>
                    <a:pt x="181" y="153"/>
                    <a:pt x="186" y="151"/>
                  </a:cubicBezTo>
                  <a:cubicBezTo>
                    <a:pt x="342" y="82"/>
                    <a:pt x="342" y="82"/>
                    <a:pt x="342" y="82"/>
                  </a:cubicBezTo>
                  <a:cubicBezTo>
                    <a:pt x="342" y="197"/>
                    <a:pt x="342" y="197"/>
                    <a:pt x="342" y="197"/>
                  </a:cubicBezTo>
                  <a:cubicBezTo>
                    <a:pt x="338" y="199"/>
                    <a:pt x="336" y="203"/>
                    <a:pt x="336" y="207"/>
                  </a:cubicBezTo>
                  <a:cubicBezTo>
                    <a:pt x="336" y="212"/>
                    <a:pt x="338" y="216"/>
                    <a:pt x="342" y="218"/>
                  </a:cubicBezTo>
                  <a:cubicBezTo>
                    <a:pt x="337" y="238"/>
                    <a:pt x="337" y="238"/>
                    <a:pt x="337" y="238"/>
                  </a:cubicBezTo>
                  <a:cubicBezTo>
                    <a:pt x="358" y="238"/>
                    <a:pt x="358" y="238"/>
                    <a:pt x="358" y="238"/>
                  </a:cubicBezTo>
                  <a:cubicBezTo>
                    <a:pt x="354" y="218"/>
                    <a:pt x="354" y="218"/>
                    <a:pt x="354" y="218"/>
                  </a:cubicBezTo>
                  <a:cubicBezTo>
                    <a:pt x="358" y="216"/>
                    <a:pt x="360" y="212"/>
                    <a:pt x="360" y="207"/>
                  </a:cubicBezTo>
                  <a:cubicBezTo>
                    <a:pt x="360" y="203"/>
                    <a:pt x="358" y="199"/>
                    <a:pt x="354" y="197"/>
                  </a:cubicBezTo>
                  <a:cubicBezTo>
                    <a:pt x="354" y="76"/>
                    <a:pt x="354" y="76"/>
                    <a:pt x="354" y="76"/>
                  </a:cubicBezTo>
                  <a:cubicBezTo>
                    <a:pt x="354" y="76"/>
                    <a:pt x="354" y="76"/>
                    <a:pt x="354" y="76"/>
                  </a:cubicBezTo>
                  <a:cubicBezTo>
                    <a:pt x="354" y="76"/>
                    <a:pt x="354" y="76"/>
                    <a:pt x="354" y="76"/>
                  </a:cubicBezTo>
                  <a:cubicBezTo>
                    <a:pt x="345" y="72"/>
                    <a:pt x="345" y="72"/>
                    <a:pt x="345" y="72"/>
                  </a:cubicBezTo>
                  <a:cubicBezTo>
                    <a:pt x="186" y="2"/>
                    <a:pt x="186" y="2"/>
                    <a:pt x="186" y="2"/>
                  </a:cubicBezTo>
                  <a:cubicBezTo>
                    <a:pt x="184" y="1"/>
                    <a:pt x="180" y="0"/>
                    <a:pt x="177" y="0"/>
                  </a:cubicBezTo>
                  <a:close/>
                  <a:moveTo>
                    <a:pt x="70" y="120"/>
                  </a:moveTo>
                  <a:cubicBezTo>
                    <a:pt x="70" y="175"/>
                    <a:pt x="70" y="175"/>
                    <a:pt x="70" y="175"/>
                  </a:cubicBezTo>
                  <a:cubicBezTo>
                    <a:pt x="106" y="238"/>
                    <a:pt x="243" y="247"/>
                    <a:pt x="284" y="175"/>
                  </a:cubicBezTo>
                  <a:cubicBezTo>
                    <a:pt x="284" y="120"/>
                    <a:pt x="284" y="120"/>
                    <a:pt x="284" y="120"/>
                  </a:cubicBezTo>
                  <a:cubicBezTo>
                    <a:pt x="186" y="163"/>
                    <a:pt x="186" y="163"/>
                    <a:pt x="186" y="163"/>
                  </a:cubicBezTo>
                  <a:cubicBezTo>
                    <a:pt x="181" y="165"/>
                    <a:pt x="173" y="165"/>
                    <a:pt x="168" y="163"/>
                  </a:cubicBezTo>
                  <a:cubicBezTo>
                    <a:pt x="70" y="120"/>
                    <a:pt x="70" y="120"/>
                    <a:pt x="70" y="12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56" name="Consumer 2" descr="Custom:  Group 122"/>
          <p:cNvGrpSpPr/>
          <p:nvPr/>
        </p:nvGrpSpPr>
        <p:grpSpPr>
          <a:xfrm>
            <a:off x="3994045" y="1176652"/>
            <a:ext cx="1138634" cy="1138634"/>
            <a:chOff x="3802592" y="1578698"/>
            <a:chExt cx="1518178" cy="1518178"/>
          </a:xfrm>
        </p:grpSpPr>
        <p:sp>
          <p:nvSpPr>
            <p:cNvPr id="157" name="Oval 156"/>
            <p:cNvSpPr/>
            <p:nvPr/>
          </p:nvSpPr>
          <p:spPr>
            <a:xfrm>
              <a:off x="3802592" y="1578698"/>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58" name="Rectangle 157"/>
            <p:cNvSpPr/>
            <p:nvPr/>
          </p:nvSpPr>
          <p:spPr>
            <a:xfrm>
              <a:off x="3938219" y="2471342"/>
              <a:ext cx="1235809" cy="317009"/>
            </a:xfrm>
            <a:prstGeom prst="rect">
              <a:avLst/>
            </a:prstGeom>
          </p:spPr>
          <p:txBody>
            <a:bodyPr wrap="none">
              <a:spAutoFit/>
            </a:bodyPr>
            <a:lstStyle/>
            <a:p>
              <a:pPr algn="ctr">
                <a:lnSpc>
                  <a:spcPct val="90000"/>
                </a:lnSpc>
              </a:pPr>
              <a:r>
                <a:rPr lang="en-US" sz="1050" b="1" dirty="0">
                  <a:solidFill>
                    <a:schemeClr val="bg1"/>
                  </a:solidFill>
                </a:rPr>
                <a:t>Consumers</a:t>
              </a:r>
            </a:p>
          </p:txBody>
        </p:sp>
        <p:sp>
          <p:nvSpPr>
            <p:cNvPr id="159" name="Freeform 5"/>
            <p:cNvSpPr>
              <a:spLocks noEditPoints="1"/>
            </p:cNvSpPr>
            <p:nvPr/>
          </p:nvSpPr>
          <p:spPr bwMode="auto">
            <a:xfrm>
              <a:off x="4284326" y="1836815"/>
              <a:ext cx="557384" cy="585104"/>
            </a:xfrm>
            <a:custGeom>
              <a:avLst/>
              <a:gdLst>
                <a:gd name="T0" fmla="*/ 63 w 245"/>
                <a:gd name="T1" fmla="*/ 233 h 259"/>
                <a:gd name="T2" fmla="*/ 27 w 245"/>
                <a:gd name="T3" fmla="*/ 240 h 259"/>
                <a:gd name="T4" fmla="*/ 12 w 245"/>
                <a:gd name="T5" fmla="*/ 152 h 259"/>
                <a:gd name="T6" fmla="*/ 0 w 245"/>
                <a:gd name="T7" fmla="*/ 86 h 259"/>
                <a:gd name="T8" fmla="*/ 19 w 245"/>
                <a:gd name="T9" fmla="*/ 74 h 259"/>
                <a:gd name="T10" fmla="*/ 46 w 245"/>
                <a:gd name="T11" fmla="*/ 92 h 259"/>
                <a:gd name="T12" fmla="*/ 61 w 245"/>
                <a:gd name="T13" fmla="*/ 131 h 259"/>
                <a:gd name="T14" fmla="*/ 61 w 245"/>
                <a:gd name="T15" fmla="*/ 133 h 259"/>
                <a:gd name="T16" fmla="*/ 42 w 245"/>
                <a:gd name="T17" fmla="*/ 28 h 259"/>
                <a:gd name="T18" fmla="*/ 42 w 245"/>
                <a:gd name="T19" fmla="*/ 75 h 259"/>
                <a:gd name="T20" fmla="*/ 42 w 245"/>
                <a:gd name="T21" fmla="*/ 28 h 259"/>
                <a:gd name="T22" fmla="*/ 232 w 245"/>
                <a:gd name="T23" fmla="*/ 75 h 259"/>
                <a:gd name="T24" fmla="*/ 207 w 245"/>
                <a:gd name="T25" fmla="*/ 92 h 259"/>
                <a:gd name="T26" fmla="*/ 184 w 245"/>
                <a:gd name="T27" fmla="*/ 78 h 259"/>
                <a:gd name="T28" fmla="*/ 184 w 245"/>
                <a:gd name="T29" fmla="*/ 133 h 259"/>
                <a:gd name="T30" fmla="*/ 182 w 245"/>
                <a:gd name="T31" fmla="*/ 233 h 259"/>
                <a:gd name="T32" fmla="*/ 218 w 245"/>
                <a:gd name="T33" fmla="*/ 240 h 259"/>
                <a:gd name="T34" fmla="*/ 233 w 245"/>
                <a:gd name="T35" fmla="*/ 152 h 259"/>
                <a:gd name="T36" fmla="*/ 245 w 245"/>
                <a:gd name="T37" fmla="*/ 86 h 259"/>
                <a:gd name="T38" fmla="*/ 180 w 245"/>
                <a:gd name="T39" fmla="*/ 52 h 259"/>
                <a:gd name="T40" fmla="*/ 226 w 245"/>
                <a:gd name="T41" fmla="*/ 52 h 259"/>
                <a:gd name="T42" fmla="*/ 174 w 245"/>
                <a:gd name="T43" fmla="*/ 71 h 259"/>
                <a:gd name="T44" fmla="*/ 150 w 245"/>
                <a:gd name="T45" fmla="*/ 56 h 259"/>
                <a:gd name="T46" fmla="*/ 117 w 245"/>
                <a:gd name="T47" fmla="*/ 78 h 259"/>
                <a:gd name="T48" fmla="*/ 88 w 245"/>
                <a:gd name="T49" fmla="*/ 56 h 259"/>
                <a:gd name="T50" fmla="*/ 72 w 245"/>
                <a:gd name="T51" fmla="*/ 131 h 259"/>
                <a:gd name="T52" fmla="*/ 97 w 245"/>
                <a:gd name="T53" fmla="*/ 250 h 259"/>
                <a:gd name="T54" fmla="*/ 141 w 245"/>
                <a:gd name="T55" fmla="*/ 259 h 259"/>
                <a:gd name="T56" fmla="*/ 159 w 245"/>
                <a:gd name="T57" fmla="*/ 151 h 259"/>
                <a:gd name="T58" fmla="*/ 174 w 245"/>
                <a:gd name="T59" fmla="*/ 71 h 259"/>
                <a:gd name="T60" fmla="*/ 94 w 245"/>
                <a:gd name="T61" fmla="*/ 28 h 259"/>
                <a:gd name="T62" fmla="*/ 151 w 245"/>
                <a:gd name="T63" fmla="*/ 2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259">
                  <a:moveTo>
                    <a:pt x="71" y="157"/>
                  </a:moveTo>
                  <a:cubicBezTo>
                    <a:pt x="63" y="233"/>
                    <a:pt x="63" y="233"/>
                    <a:pt x="63" y="233"/>
                  </a:cubicBezTo>
                  <a:cubicBezTo>
                    <a:pt x="63" y="238"/>
                    <a:pt x="60" y="240"/>
                    <a:pt x="57" y="240"/>
                  </a:cubicBezTo>
                  <a:cubicBezTo>
                    <a:pt x="27" y="240"/>
                    <a:pt x="27" y="240"/>
                    <a:pt x="27" y="240"/>
                  </a:cubicBezTo>
                  <a:cubicBezTo>
                    <a:pt x="23" y="240"/>
                    <a:pt x="21" y="238"/>
                    <a:pt x="21" y="233"/>
                  </a:cubicBezTo>
                  <a:cubicBezTo>
                    <a:pt x="12" y="152"/>
                    <a:pt x="12" y="152"/>
                    <a:pt x="12" y="152"/>
                  </a:cubicBezTo>
                  <a:cubicBezTo>
                    <a:pt x="0" y="150"/>
                    <a:pt x="0" y="142"/>
                    <a:pt x="0" y="135"/>
                  </a:cubicBezTo>
                  <a:cubicBezTo>
                    <a:pt x="0" y="86"/>
                    <a:pt x="0" y="86"/>
                    <a:pt x="0" y="86"/>
                  </a:cubicBezTo>
                  <a:cubicBezTo>
                    <a:pt x="0" y="81"/>
                    <a:pt x="6" y="78"/>
                    <a:pt x="13" y="75"/>
                  </a:cubicBezTo>
                  <a:cubicBezTo>
                    <a:pt x="16" y="73"/>
                    <a:pt x="18" y="73"/>
                    <a:pt x="19" y="74"/>
                  </a:cubicBezTo>
                  <a:cubicBezTo>
                    <a:pt x="21" y="75"/>
                    <a:pt x="38" y="92"/>
                    <a:pt x="38" y="92"/>
                  </a:cubicBezTo>
                  <a:cubicBezTo>
                    <a:pt x="40" y="95"/>
                    <a:pt x="43" y="95"/>
                    <a:pt x="46" y="92"/>
                  </a:cubicBezTo>
                  <a:cubicBezTo>
                    <a:pt x="46" y="92"/>
                    <a:pt x="55" y="83"/>
                    <a:pt x="60" y="78"/>
                  </a:cubicBezTo>
                  <a:cubicBezTo>
                    <a:pt x="61" y="131"/>
                    <a:pt x="61" y="131"/>
                    <a:pt x="61" y="131"/>
                  </a:cubicBezTo>
                  <a:cubicBezTo>
                    <a:pt x="61" y="131"/>
                    <a:pt x="61" y="132"/>
                    <a:pt x="61" y="132"/>
                  </a:cubicBezTo>
                  <a:cubicBezTo>
                    <a:pt x="61" y="132"/>
                    <a:pt x="61" y="133"/>
                    <a:pt x="61" y="133"/>
                  </a:cubicBezTo>
                  <a:cubicBezTo>
                    <a:pt x="61" y="139"/>
                    <a:pt x="62" y="150"/>
                    <a:pt x="71" y="157"/>
                  </a:cubicBezTo>
                  <a:close/>
                  <a:moveTo>
                    <a:pt x="42" y="28"/>
                  </a:moveTo>
                  <a:cubicBezTo>
                    <a:pt x="29" y="28"/>
                    <a:pt x="19" y="39"/>
                    <a:pt x="19" y="52"/>
                  </a:cubicBezTo>
                  <a:cubicBezTo>
                    <a:pt x="19" y="64"/>
                    <a:pt x="29" y="75"/>
                    <a:pt x="42" y="75"/>
                  </a:cubicBezTo>
                  <a:cubicBezTo>
                    <a:pt x="55" y="75"/>
                    <a:pt x="65" y="64"/>
                    <a:pt x="65" y="52"/>
                  </a:cubicBezTo>
                  <a:cubicBezTo>
                    <a:pt x="65" y="39"/>
                    <a:pt x="55" y="28"/>
                    <a:pt x="42" y="28"/>
                  </a:cubicBezTo>
                  <a:close/>
                  <a:moveTo>
                    <a:pt x="245" y="86"/>
                  </a:moveTo>
                  <a:cubicBezTo>
                    <a:pt x="245" y="81"/>
                    <a:pt x="239" y="78"/>
                    <a:pt x="232" y="75"/>
                  </a:cubicBezTo>
                  <a:cubicBezTo>
                    <a:pt x="229" y="73"/>
                    <a:pt x="227" y="73"/>
                    <a:pt x="225" y="74"/>
                  </a:cubicBezTo>
                  <a:cubicBezTo>
                    <a:pt x="224" y="75"/>
                    <a:pt x="207" y="92"/>
                    <a:pt x="207" y="92"/>
                  </a:cubicBezTo>
                  <a:cubicBezTo>
                    <a:pt x="204" y="95"/>
                    <a:pt x="202" y="95"/>
                    <a:pt x="199" y="92"/>
                  </a:cubicBezTo>
                  <a:cubicBezTo>
                    <a:pt x="199" y="92"/>
                    <a:pt x="190" y="83"/>
                    <a:pt x="184" y="78"/>
                  </a:cubicBezTo>
                  <a:cubicBezTo>
                    <a:pt x="184" y="131"/>
                    <a:pt x="184" y="131"/>
                    <a:pt x="184" y="131"/>
                  </a:cubicBezTo>
                  <a:cubicBezTo>
                    <a:pt x="184" y="131"/>
                    <a:pt x="184" y="133"/>
                    <a:pt x="184" y="133"/>
                  </a:cubicBezTo>
                  <a:cubicBezTo>
                    <a:pt x="184" y="139"/>
                    <a:pt x="183" y="150"/>
                    <a:pt x="173" y="157"/>
                  </a:cubicBezTo>
                  <a:cubicBezTo>
                    <a:pt x="182" y="233"/>
                    <a:pt x="182" y="233"/>
                    <a:pt x="182" y="233"/>
                  </a:cubicBezTo>
                  <a:cubicBezTo>
                    <a:pt x="182" y="238"/>
                    <a:pt x="185" y="240"/>
                    <a:pt x="188" y="240"/>
                  </a:cubicBezTo>
                  <a:cubicBezTo>
                    <a:pt x="218" y="240"/>
                    <a:pt x="218" y="240"/>
                    <a:pt x="218" y="240"/>
                  </a:cubicBezTo>
                  <a:cubicBezTo>
                    <a:pt x="221" y="240"/>
                    <a:pt x="224" y="238"/>
                    <a:pt x="224" y="233"/>
                  </a:cubicBezTo>
                  <a:cubicBezTo>
                    <a:pt x="233" y="152"/>
                    <a:pt x="233" y="152"/>
                    <a:pt x="233" y="152"/>
                  </a:cubicBezTo>
                  <a:cubicBezTo>
                    <a:pt x="245" y="150"/>
                    <a:pt x="244" y="142"/>
                    <a:pt x="244" y="135"/>
                  </a:cubicBezTo>
                  <a:lnTo>
                    <a:pt x="245" y="86"/>
                  </a:lnTo>
                  <a:close/>
                  <a:moveTo>
                    <a:pt x="203" y="28"/>
                  </a:moveTo>
                  <a:cubicBezTo>
                    <a:pt x="190" y="28"/>
                    <a:pt x="180" y="39"/>
                    <a:pt x="180" y="52"/>
                  </a:cubicBezTo>
                  <a:cubicBezTo>
                    <a:pt x="180" y="64"/>
                    <a:pt x="190" y="75"/>
                    <a:pt x="203" y="75"/>
                  </a:cubicBezTo>
                  <a:cubicBezTo>
                    <a:pt x="216" y="75"/>
                    <a:pt x="226" y="64"/>
                    <a:pt x="226" y="52"/>
                  </a:cubicBezTo>
                  <a:cubicBezTo>
                    <a:pt x="226" y="39"/>
                    <a:pt x="216" y="28"/>
                    <a:pt x="203" y="28"/>
                  </a:cubicBezTo>
                  <a:close/>
                  <a:moveTo>
                    <a:pt x="174" y="71"/>
                  </a:moveTo>
                  <a:cubicBezTo>
                    <a:pt x="174" y="64"/>
                    <a:pt x="166" y="61"/>
                    <a:pt x="157" y="56"/>
                  </a:cubicBezTo>
                  <a:cubicBezTo>
                    <a:pt x="154" y="55"/>
                    <a:pt x="151" y="54"/>
                    <a:pt x="150" y="56"/>
                  </a:cubicBezTo>
                  <a:cubicBezTo>
                    <a:pt x="149" y="57"/>
                    <a:pt x="127" y="78"/>
                    <a:pt x="127" y="78"/>
                  </a:cubicBezTo>
                  <a:cubicBezTo>
                    <a:pt x="124" y="81"/>
                    <a:pt x="121" y="81"/>
                    <a:pt x="117" y="78"/>
                  </a:cubicBezTo>
                  <a:cubicBezTo>
                    <a:pt x="117" y="78"/>
                    <a:pt x="96" y="57"/>
                    <a:pt x="95" y="56"/>
                  </a:cubicBezTo>
                  <a:cubicBezTo>
                    <a:pt x="94" y="54"/>
                    <a:pt x="91" y="55"/>
                    <a:pt x="88" y="56"/>
                  </a:cubicBezTo>
                  <a:cubicBezTo>
                    <a:pt x="79" y="61"/>
                    <a:pt x="71" y="64"/>
                    <a:pt x="71" y="71"/>
                  </a:cubicBezTo>
                  <a:cubicBezTo>
                    <a:pt x="72" y="131"/>
                    <a:pt x="72" y="131"/>
                    <a:pt x="72" y="131"/>
                  </a:cubicBezTo>
                  <a:cubicBezTo>
                    <a:pt x="72" y="139"/>
                    <a:pt x="71" y="149"/>
                    <a:pt x="86" y="151"/>
                  </a:cubicBezTo>
                  <a:cubicBezTo>
                    <a:pt x="97" y="250"/>
                    <a:pt x="97" y="250"/>
                    <a:pt x="97" y="250"/>
                  </a:cubicBezTo>
                  <a:cubicBezTo>
                    <a:pt x="97" y="257"/>
                    <a:pt x="100" y="259"/>
                    <a:pt x="104" y="259"/>
                  </a:cubicBezTo>
                  <a:cubicBezTo>
                    <a:pt x="141" y="259"/>
                    <a:pt x="141" y="259"/>
                    <a:pt x="141" y="259"/>
                  </a:cubicBezTo>
                  <a:cubicBezTo>
                    <a:pt x="145" y="259"/>
                    <a:pt x="148" y="257"/>
                    <a:pt x="148" y="250"/>
                  </a:cubicBezTo>
                  <a:cubicBezTo>
                    <a:pt x="159" y="151"/>
                    <a:pt x="159" y="151"/>
                    <a:pt x="159" y="151"/>
                  </a:cubicBezTo>
                  <a:cubicBezTo>
                    <a:pt x="174" y="149"/>
                    <a:pt x="173" y="139"/>
                    <a:pt x="173" y="131"/>
                  </a:cubicBezTo>
                  <a:lnTo>
                    <a:pt x="174" y="71"/>
                  </a:lnTo>
                  <a:close/>
                  <a:moveTo>
                    <a:pt x="122" y="0"/>
                  </a:moveTo>
                  <a:cubicBezTo>
                    <a:pt x="107" y="0"/>
                    <a:pt x="94" y="12"/>
                    <a:pt x="94" y="28"/>
                  </a:cubicBezTo>
                  <a:cubicBezTo>
                    <a:pt x="94" y="44"/>
                    <a:pt x="107" y="57"/>
                    <a:pt x="122" y="57"/>
                  </a:cubicBezTo>
                  <a:cubicBezTo>
                    <a:pt x="138" y="57"/>
                    <a:pt x="151" y="44"/>
                    <a:pt x="151" y="28"/>
                  </a:cubicBezTo>
                  <a:cubicBezTo>
                    <a:pt x="151" y="12"/>
                    <a:pt x="138" y="0"/>
                    <a:pt x="12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5" name="Group 24"/>
          <p:cNvGrpSpPr/>
          <p:nvPr/>
        </p:nvGrpSpPr>
        <p:grpSpPr>
          <a:xfrm>
            <a:off x="6336667" y="4409727"/>
            <a:ext cx="1418074" cy="406633"/>
            <a:chOff x="6924889" y="5879627"/>
            <a:chExt cx="1890765" cy="542176"/>
          </a:xfrm>
        </p:grpSpPr>
        <p:sp>
          <p:nvSpPr>
            <p:cNvPr id="160" name="Rectangle 159"/>
            <p:cNvSpPr/>
            <p:nvPr/>
          </p:nvSpPr>
          <p:spPr bwMode="auto">
            <a:xfrm>
              <a:off x="6924889" y="5918992"/>
              <a:ext cx="182880" cy="182880"/>
            </a:xfrm>
            <a:prstGeom prst="rect">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base">
                <a:spcBef>
                  <a:spcPct val="0"/>
                </a:spcBef>
                <a:spcAft>
                  <a:spcPct val="0"/>
                </a:spcAft>
              </a:pPr>
              <a:endParaRPr lang="en-US" sz="1500" dirty="0">
                <a:latin typeface="Frutiger 55 Roman" pitchFamily="34" charset="0"/>
              </a:endParaRPr>
            </a:p>
          </p:txBody>
        </p:sp>
        <p:sp>
          <p:nvSpPr>
            <p:cNvPr id="161" name="TextBox 160"/>
            <p:cNvSpPr txBox="1"/>
            <p:nvPr/>
          </p:nvSpPr>
          <p:spPr>
            <a:xfrm>
              <a:off x="7077289" y="5879627"/>
              <a:ext cx="1737526" cy="261610"/>
            </a:xfrm>
            <a:prstGeom prst="rect">
              <a:avLst/>
            </a:prstGeom>
            <a:noFill/>
          </p:spPr>
          <p:txBody>
            <a:bodyPr wrap="square" rtlCol="0" anchor="ctr">
              <a:spAutoFit/>
            </a:bodyPr>
            <a:lstStyle/>
            <a:p>
              <a:pPr algn="l">
                <a:lnSpc>
                  <a:spcPct val="90000"/>
                </a:lnSpc>
              </a:pPr>
              <a:r>
                <a:rPr lang="en-US" sz="750" dirty="0"/>
                <a:t>Public Affairs Channels </a:t>
              </a:r>
            </a:p>
          </p:txBody>
        </p:sp>
        <p:sp>
          <p:nvSpPr>
            <p:cNvPr id="162" name="Rectangle 161"/>
            <p:cNvSpPr/>
            <p:nvPr/>
          </p:nvSpPr>
          <p:spPr bwMode="auto">
            <a:xfrm>
              <a:off x="6925727" y="6199558"/>
              <a:ext cx="182880" cy="182880"/>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base">
                <a:spcBef>
                  <a:spcPct val="0"/>
                </a:spcBef>
                <a:spcAft>
                  <a:spcPct val="0"/>
                </a:spcAft>
              </a:pPr>
              <a:endParaRPr lang="en-US" sz="1500" dirty="0"/>
            </a:p>
          </p:txBody>
        </p:sp>
        <p:sp>
          <p:nvSpPr>
            <p:cNvPr id="163" name="TextBox 162"/>
            <p:cNvSpPr txBox="1"/>
            <p:nvPr/>
          </p:nvSpPr>
          <p:spPr>
            <a:xfrm>
              <a:off x="7078128" y="6160193"/>
              <a:ext cx="1737526" cy="261610"/>
            </a:xfrm>
            <a:prstGeom prst="rect">
              <a:avLst/>
            </a:prstGeom>
            <a:noFill/>
          </p:spPr>
          <p:txBody>
            <a:bodyPr wrap="square" rtlCol="0" anchor="ctr">
              <a:spAutoFit/>
            </a:bodyPr>
            <a:lstStyle/>
            <a:p>
              <a:pPr algn="l">
                <a:lnSpc>
                  <a:spcPct val="90000"/>
                </a:lnSpc>
              </a:pPr>
              <a:r>
                <a:rPr lang="en-US" sz="750" dirty="0"/>
                <a:t>Messaging &amp; Engagement</a:t>
              </a:r>
            </a:p>
          </p:txBody>
        </p:sp>
      </p:grpSp>
    </p:spTree>
    <p:extLst>
      <p:ext uri="{BB962C8B-B14F-4D97-AF65-F5344CB8AC3E}">
        <p14:creationId xmlns:p14="http://schemas.microsoft.com/office/powerpoint/2010/main" val="201327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22 0.00138 C -0.00746 0.38472 -0.20989 0.47662 -0.32726 0.47754 C -0.44462 0.478 -0.56823 0.378 -0.56215 0.1 " pathEditMode="relative" rAng="0" ptsTypes="AAA">
                                      <p:cBhvr>
                                        <p:cTn id="6" dur="2000" fill="hold"/>
                                        <p:tgtEl>
                                          <p:spTgt spid="119"/>
                                        </p:tgtEl>
                                        <p:attrNameLst>
                                          <p:attrName>ppt_x</p:attrName>
                                          <p:attrName>ppt_y</p:attrName>
                                        </p:attrNameLst>
                                      </p:cBhvr>
                                      <p:rCtr x="-28194" y="23796"/>
                                    </p:animMotion>
                                  </p:childTnLst>
                                </p:cTn>
                              </p:par>
                              <p:par>
                                <p:cTn id="7" presetID="0" presetClass="path" presetSubtype="0" accel="50000" decel="50000" fill="hold" nodeType="withEffect">
                                  <p:stCondLst>
                                    <p:cond delay="0"/>
                                  </p:stCondLst>
                                  <p:childTnLst>
                                    <p:animMotion origin="layout" path="M -0.00017 4.44444E-6 C 0.07205 0.44097 -0.14947 0.51689 -0.29895 0.3956 " pathEditMode="relative" rAng="0" ptsTypes="AA">
                                      <p:cBhvr>
                                        <p:cTn id="8" dur="2000" fill="hold"/>
                                        <p:tgtEl>
                                          <p:spTgt spid="98"/>
                                        </p:tgtEl>
                                        <p:attrNameLst>
                                          <p:attrName>ppt_x</p:attrName>
                                          <p:attrName>ppt_y</p:attrName>
                                        </p:attrNameLst>
                                      </p:cBhvr>
                                      <p:rCtr x="-14236" y="22361"/>
                                    </p:animMotion>
                                  </p:childTnLst>
                                </p:cTn>
                              </p:par>
                              <p:par>
                                <p:cTn id="9" presetID="0" presetClass="path" presetSubtype="0" accel="50000" decel="50000" fill="hold" nodeType="withEffect">
                                  <p:stCondLst>
                                    <p:cond delay="0"/>
                                  </p:stCondLst>
                                  <p:childTnLst>
                                    <p:animMotion origin="layout" path="M 1.94444E-6 4.44444E-6 C 0.24132 -0.02408 0.22274 0.2699 0.1092 0.39675 " pathEditMode="relative" rAng="0" ptsTypes="AA">
                                      <p:cBhvr>
                                        <p:cTn id="10" dur="2000" fill="hold"/>
                                        <p:tgtEl>
                                          <p:spTgt spid="94"/>
                                        </p:tgtEl>
                                        <p:attrNameLst>
                                          <p:attrName>ppt_x</p:attrName>
                                          <p:attrName>ppt_y</p:attrName>
                                        </p:attrNameLst>
                                      </p:cBhvr>
                                      <p:rCtr x="9497" y="19769"/>
                                    </p:animMotion>
                                  </p:childTnLst>
                                </p:cTn>
                              </p:par>
                              <p:par>
                                <p:cTn id="11" presetID="0" presetClass="path" presetSubtype="0" accel="50000" decel="50000" fill="hold" nodeType="withEffect">
                                  <p:stCondLst>
                                    <p:cond delay="0"/>
                                  </p:stCondLst>
                                  <p:childTnLst>
                                    <p:animMotion origin="layout" path="M 4.72222E-6 -0.00047 C 0.12326 -0.14352 0.29322 -0.11551 0.37326 0.10092 " pathEditMode="relative" rAng="0" ptsTypes="AA">
                                      <p:cBhvr>
                                        <p:cTn id="12" dur="2000" fill="hold"/>
                                        <p:tgtEl>
                                          <p:spTgt spid="106"/>
                                        </p:tgtEl>
                                        <p:attrNameLst>
                                          <p:attrName>ppt_x</p:attrName>
                                          <p:attrName>ppt_y</p:attrName>
                                        </p:attrNameLst>
                                      </p:cBhvr>
                                      <p:rCtr x="18663" y="648"/>
                                    </p:animMotion>
                                  </p:childTnLst>
                                </p:cTn>
                              </p:par>
                              <p:par>
                                <p:cTn id="13" presetID="0" presetClass="path" presetSubtype="0" accel="50000" decel="50000" fill="hold" nodeType="withEffect">
                                  <p:stCondLst>
                                    <p:cond delay="0"/>
                                  </p:stCondLst>
                                  <p:childTnLst>
                                    <p:animMotion origin="layout" path="M 1.11111E-6 -0.00047 C 0.08941 -0.09561 0.24062 -0.1588 0.37239 -0.07246 " pathEditMode="relative" rAng="0" ptsTypes="AA">
                                      <p:cBhvr>
                                        <p:cTn id="14" dur="2000" fill="hold"/>
                                        <p:tgtEl>
                                          <p:spTgt spid="123"/>
                                        </p:tgtEl>
                                        <p:attrNameLst>
                                          <p:attrName>ppt_x</p:attrName>
                                          <p:attrName>ppt_y</p:attrName>
                                        </p:attrNameLst>
                                      </p:cBhvr>
                                      <p:rCtr x="18611" y="-5648"/>
                                    </p:animMotion>
                                  </p:childTnLst>
                                </p:cTn>
                              </p:par>
                              <p:par>
                                <p:cTn id="15" presetID="1" presetClass="exit" presetSubtype="0" fill="hold" nodeType="withEffect">
                                  <p:stCondLst>
                                    <p:cond delay="2000"/>
                                  </p:stCondLst>
                                  <p:childTnLst>
                                    <p:set>
                                      <p:cBhvr>
                                        <p:cTn id="16" dur="1" fill="hold">
                                          <p:stCondLst>
                                            <p:cond delay="0"/>
                                          </p:stCondLst>
                                        </p:cTn>
                                        <p:tgtEl>
                                          <p:spTgt spid="119"/>
                                        </p:tgtEl>
                                        <p:attrNameLst>
                                          <p:attrName>style.visibility</p:attrName>
                                        </p:attrNameLst>
                                      </p:cBhvr>
                                      <p:to>
                                        <p:strVal val="hidden"/>
                                      </p:to>
                                    </p:set>
                                  </p:childTnLst>
                                </p:cTn>
                              </p:par>
                              <p:par>
                                <p:cTn id="17" presetID="1" presetClass="exit" presetSubtype="0" fill="hold" nodeType="withEffect">
                                  <p:stCondLst>
                                    <p:cond delay="2000"/>
                                  </p:stCondLst>
                                  <p:childTnLst>
                                    <p:set>
                                      <p:cBhvr>
                                        <p:cTn id="18" dur="1" fill="hold">
                                          <p:stCondLst>
                                            <p:cond delay="0"/>
                                          </p:stCondLst>
                                        </p:cTn>
                                        <p:tgtEl>
                                          <p:spTgt spid="98"/>
                                        </p:tgtEl>
                                        <p:attrNameLst>
                                          <p:attrName>style.visibility</p:attrName>
                                        </p:attrNameLst>
                                      </p:cBhvr>
                                      <p:to>
                                        <p:strVal val="hidden"/>
                                      </p:to>
                                    </p:set>
                                  </p:childTnLst>
                                </p:cTn>
                              </p:par>
                              <p:par>
                                <p:cTn id="19" presetID="1" presetClass="exit" presetSubtype="0" fill="hold" nodeType="withEffect">
                                  <p:stCondLst>
                                    <p:cond delay="2000"/>
                                  </p:stCondLst>
                                  <p:childTnLst>
                                    <p:set>
                                      <p:cBhvr>
                                        <p:cTn id="20" dur="1" fill="hold">
                                          <p:stCondLst>
                                            <p:cond delay="0"/>
                                          </p:stCondLst>
                                        </p:cTn>
                                        <p:tgtEl>
                                          <p:spTgt spid="94"/>
                                        </p:tgtEl>
                                        <p:attrNameLst>
                                          <p:attrName>style.visibility</p:attrName>
                                        </p:attrNameLst>
                                      </p:cBhvr>
                                      <p:to>
                                        <p:strVal val="hidden"/>
                                      </p:to>
                                    </p:set>
                                  </p:childTnLst>
                                </p:cTn>
                              </p:par>
                              <p:par>
                                <p:cTn id="21" presetID="1" presetClass="exit" presetSubtype="0" fill="hold" nodeType="withEffect">
                                  <p:stCondLst>
                                    <p:cond delay="2000"/>
                                  </p:stCondLst>
                                  <p:childTnLst>
                                    <p:set>
                                      <p:cBhvr>
                                        <p:cTn id="22" dur="1" fill="hold">
                                          <p:stCondLst>
                                            <p:cond delay="0"/>
                                          </p:stCondLst>
                                        </p:cTn>
                                        <p:tgtEl>
                                          <p:spTgt spid="106"/>
                                        </p:tgtEl>
                                        <p:attrNameLst>
                                          <p:attrName>style.visibility</p:attrName>
                                        </p:attrNameLst>
                                      </p:cBhvr>
                                      <p:to>
                                        <p:strVal val="hidden"/>
                                      </p:to>
                                    </p:set>
                                  </p:childTnLst>
                                </p:cTn>
                              </p:par>
                              <p:par>
                                <p:cTn id="23" presetID="1" presetClass="exit" presetSubtype="0" fill="hold" nodeType="withEffect">
                                  <p:stCondLst>
                                    <p:cond delay="2000"/>
                                  </p:stCondLst>
                                  <p:childTnLst>
                                    <p:set>
                                      <p:cBhvr>
                                        <p:cTn id="24" dur="1" fill="hold">
                                          <p:stCondLst>
                                            <p:cond delay="0"/>
                                          </p:stCondLst>
                                        </p:cTn>
                                        <p:tgtEl>
                                          <p:spTgt spid="123"/>
                                        </p:tgtEl>
                                        <p:attrNameLst>
                                          <p:attrName>style.visibility</p:attrName>
                                        </p:attrNameLst>
                                      </p:cBhvr>
                                      <p:to>
                                        <p:strVal val="hidden"/>
                                      </p:to>
                                    </p:set>
                                  </p:childTnLst>
                                </p:cTn>
                              </p:par>
                              <p:par>
                                <p:cTn id="25" presetID="1" presetClass="entr" presetSubtype="0" fill="hold" nodeType="withEffect">
                                  <p:stCondLst>
                                    <p:cond delay="2000"/>
                                  </p:stCondLst>
                                  <p:childTnLst>
                                    <p:set>
                                      <p:cBhvr>
                                        <p:cTn id="26" dur="1" fill="hold">
                                          <p:stCondLst>
                                            <p:cond delay="0"/>
                                          </p:stCondLst>
                                        </p:cTn>
                                        <p:tgtEl>
                                          <p:spTgt spid="156"/>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143"/>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200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14"/>
                                        </p:tgtEl>
                                        <p:attrNameLst>
                                          <p:attrName>style.visibility</p:attrName>
                                        </p:attrNameLst>
                                      </p:cBhvr>
                                      <p:to>
                                        <p:strVal val="visible"/>
                                      </p:to>
                                    </p:set>
                                  </p:childTnLst>
                                </p:cTn>
                              </p:par>
                              <p:par>
                                <p:cTn id="37" presetID="53" presetClass="entr" presetSubtype="16" fill="hold" nodeType="withEffect">
                                  <p:stCondLst>
                                    <p:cond delay="1250"/>
                                  </p:stCondLst>
                                  <p:childTnLst>
                                    <p:set>
                                      <p:cBhvr>
                                        <p:cTn id="38" dur="1" fill="hold">
                                          <p:stCondLst>
                                            <p:cond delay="0"/>
                                          </p:stCondLst>
                                        </p:cTn>
                                        <p:tgtEl>
                                          <p:spTgt spid="22"/>
                                        </p:tgtEl>
                                        <p:attrNameLst>
                                          <p:attrName>style.visibility</p:attrName>
                                        </p:attrNameLst>
                                      </p:cBhvr>
                                      <p:to>
                                        <p:strVal val="visible"/>
                                      </p:to>
                                    </p:set>
                                    <p:anim calcmode="lin" valueType="num">
                                      <p:cBhvr>
                                        <p:cTn id="39" dur="750" fill="hold"/>
                                        <p:tgtEl>
                                          <p:spTgt spid="22"/>
                                        </p:tgtEl>
                                        <p:attrNameLst>
                                          <p:attrName>ppt_w</p:attrName>
                                        </p:attrNameLst>
                                      </p:cBhvr>
                                      <p:tavLst>
                                        <p:tav tm="0">
                                          <p:val>
                                            <p:fltVal val="0"/>
                                          </p:val>
                                        </p:tav>
                                        <p:tav tm="100000">
                                          <p:val>
                                            <p:strVal val="#ppt_w"/>
                                          </p:val>
                                        </p:tav>
                                      </p:tavLst>
                                    </p:anim>
                                    <p:anim calcmode="lin" valueType="num">
                                      <p:cBhvr>
                                        <p:cTn id="40" dur="750" fill="hold"/>
                                        <p:tgtEl>
                                          <p:spTgt spid="22"/>
                                        </p:tgtEl>
                                        <p:attrNameLst>
                                          <p:attrName>ppt_h</p:attrName>
                                        </p:attrNameLst>
                                      </p:cBhvr>
                                      <p:tavLst>
                                        <p:tav tm="0">
                                          <p:val>
                                            <p:fltVal val="0"/>
                                          </p:val>
                                        </p:tav>
                                        <p:tav tm="100000">
                                          <p:val>
                                            <p:strVal val="#ppt_h"/>
                                          </p:val>
                                        </p:tav>
                                      </p:tavLst>
                                    </p:anim>
                                    <p:animEffect transition="in" filter="fade">
                                      <p:cBhvr>
                                        <p:cTn id="41" dur="750"/>
                                        <p:tgtEl>
                                          <p:spTgt spid="22"/>
                                        </p:tgtEl>
                                      </p:cBhvr>
                                    </p:animEffect>
                                  </p:childTnLst>
                                </p:cTn>
                              </p:par>
                            </p:childTnLst>
                          </p:cTn>
                        </p:par>
                        <p:par>
                          <p:cTn id="42" fill="hold">
                            <p:stCondLst>
                              <p:cond delay="2000"/>
                            </p:stCondLst>
                            <p:childTnLst>
                              <p:par>
                                <p:cTn id="43" presetID="6" presetClass="entr" presetSubtype="32" fill="hold" nodeType="afterEffect">
                                  <p:stCondLst>
                                    <p:cond delay="500"/>
                                  </p:stCondLst>
                                  <p:childTnLst>
                                    <p:set>
                                      <p:cBhvr>
                                        <p:cTn id="44" dur="1" fill="hold">
                                          <p:stCondLst>
                                            <p:cond delay="0"/>
                                          </p:stCondLst>
                                        </p:cTn>
                                        <p:tgtEl>
                                          <p:spTgt spid="41"/>
                                        </p:tgtEl>
                                        <p:attrNameLst>
                                          <p:attrName>style.visibility</p:attrName>
                                        </p:attrNameLst>
                                      </p:cBhvr>
                                      <p:to>
                                        <p:strVal val="visible"/>
                                      </p:to>
                                    </p:set>
                                    <p:animEffect transition="in" filter="circle(out)">
                                      <p:cBhvr>
                                        <p:cTn id="45" dur="2000"/>
                                        <p:tgtEl>
                                          <p:spTgt spid="41"/>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heel(1)">
                                      <p:cBhvr>
                                        <p:cTn id="48" dur="20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vert="horz" wrap="square" lIns="51435" tIns="25718" rIns="51435" bIns="25718" numCol="1" rtlCol="0" anchor="ctr" anchorCtr="0" compatLnSpc="1">
            <a:prstTxWarp prst="textNoShape">
              <a:avLst/>
            </a:prstTxWarp>
            <a:noAutofit/>
          </a:bodyPr>
          <a:lstStyle/>
          <a:p>
            <a:r>
              <a:rPr lang="en-US" dirty="0">
                <a:solidFill>
                  <a:schemeClr val="accent1"/>
                </a:solidFill>
                <a:latin typeface="Arial" charset="0"/>
                <a:ea typeface="Arial" charset="0"/>
                <a:cs typeface="Arial" charset="0"/>
              </a:rPr>
              <a:t>Campaign Framework</a:t>
            </a:r>
          </a:p>
        </p:txBody>
      </p:sp>
      <p:sp>
        <p:nvSpPr>
          <p:cNvPr id="3" name="Text Placeholder 2"/>
          <p:cNvSpPr>
            <a:spLocks noGrp="1"/>
          </p:cNvSpPr>
          <p:nvPr>
            <p:ph type="body" sz="quarter" idx="15"/>
          </p:nvPr>
        </p:nvSpPr>
        <p:spPr>
          <a:xfrm>
            <a:off x="1413606" y="887478"/>
            <a:ext cx="6340507" cy="297710"/>
          </a:xfrm>
        </p:spPr>
        <p:txBody>
          <a:bodyPr/>
          <a:lstStyle/>
          <a:p>
            <a:endParaRPr lang="en-US" dirty="0">
              <a:latin typeface="Arial" charset="0"/>
              <a:ea typeface="Arial" charset="0"/>
              <a:cs typeface="Arial" charset="0"/>
            </a:endParaRPr>
          </a:p>
        </p:txBody>
      </p:sp>
      <p:sp>
        <p:nvSpPr>
          <p:cNvPr id="4" name="Text Placeholder 3"/>
          <p:cNvSpPr>
            <a:spLocks noGrp="1"/>
          </p:cNvSpPr>
          <p:nvPr>
            <p:ph type="body" sz="quarter" idx="16"/>
          </p:nvPr>
        </p:nvSpPr>
        <p:spPr/>
        <p:txBody>
          <a:bodyPr/>
          <a:lstStyle/>
          <a:p>
            <a:endParaRPr lang="en-US">
              <a:latin typeface="Arial" charset="0"/>
              <a:ea typeface="Arial" charset="0"/>
              <a:cs typeface="Arial" charset="0"/>
            </a:endParaRPr>
          </a:p>
        </p:txBody>
      </p:sp>
      <p:sp>
        <p:nvSpPr>
          <p:cNvPr id="2" name="TextBox 1"/>
          <p:cNvSpPr txBox="1"/>
          <p:nvPr/>
        </p:nvSpPr>
        <p:spPr>
          <a:xfrm>
            <a:off x="2343150" y="2448396"/>
            <a:ext cx="1071563" cy="248209"/>
          </a:xfrm>
          <a:prstGeom prst="rect">
            <a:avLst/>
          </a:prstGeom>
          <a:noFill/>
        </p:spPr>
        <p:txBody>
          <a:bodyPr wrap="square" rtlCol="0">
            <a:spAutoFit/>
          </a:bodyPr>
          <a:lstStyle/>
          <a:p>
            <a:endParaRPr lang="en-US" sz="1013" dirty="0">
              <a:solidFill>
                <a:srgbClr val="4B5362"/>
              </a:solidFill>
              <a:latin typeface="Arial" charset="0"/>
              <a:ea typeface="Arial" charset="0"/>
              <a:cs typeface="Arial" charset="0"/>
            </a:endParaRPr>
          </a:p>
        </p:txBody>
      </p:sp>
      <p:sp>
        <p:nvSpPr>
          <p:cNvPr id="18" name="Right Triangle 17"/>
          <p:cNvSpPr/>
          <p:nvPr/>
        </p:nvSpPr>
        <p:spPr>
          <a:xfrm rot="8118543">
            <a:off x="2679525" y="1867787"/>
            <a:ext cx="207320" cy="20732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3" dirty="0">
                <a:latin typeface="Arial" charset="0"/>
                <a:ea typeface="Arial" charset="0"/>
                <a:cs typeface="Arial" charset="0"/>
              </a:rPr>
              <a:t>  </a:t>
            </a:r>
          </a:p>
        </p:txBody>
      </p:sp>
      <p:sp>
        <p:nvSpPr>
          <p:cNvPr id="24" name="Right Triangle 23"/>
          <p:cNvSpPr/>
          <p:nvPr/>
        </p:nvSpPr>
        <p:spPr>
          <a:xfrm rot="8061095">
            <a:off x="4468340" y="1879424"/>
            <a:ext cx="207320" cy="20732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3" dirty="0">
                <a:latin typeface="Arial" charset="0"/>
                <a:ea typeface="Arial" charset="0"/>
                <a:cs typeface="Arial" charset="0"/>
              </a:rPr>
              <a:t>  </a:t>
            </a:r>
          </a:p>
        </p:txBody>
      </p:sp>
      <p:sp>
        <p:nvSpPr>
          <p:cNvPr id="25" name="Right Triangle 24"/>
          <p:cNvSpPr/>
          <p:nvPr/>
        </p:nvSpPr>
        <p:spPr>
          <a:xfrm rot="8061095">
            <a:off x="6228275" y="1867795"/>
            <a:ext cx="207320" cy="20732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3" dirty="0">
                <a:latin typeface="Arial" charset="0"/>
                <a:ea typeface="Arial" charset="0"/>
                <a:cs typeface="Arial" charset="0"/>
              </a:rPr>
              <a:t>  </a:t>
            </a:r>
          </a:p>
        </p:txBody>
      </p:sp>
      <p:sp>
        <p:nvSpPr>
          <p:cNvPr id="12" name="Rectangle 11"/>
          <p:cNvSpPr/>
          <p:nvPr/>
        </p:nvSpPr>
        <p:spPr>
          <a:xfrm>
            <a:off x="2069902" y="1296592"/>
            <a:ext cx="5009555" cy="490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chemeClr val="bg1"/>
                </a:solidFill>
                <a:latin typeface="Arial" charset="0"/>
                <a:ea typeface="Arial" charset="0"/>
                <a:cs typeface="Arial" charset="0"/>
              </a:rPr>
              <a:t>Proactively Position the Insurance Industry </a:t>
            </a:r>
            <a:br>
              <a:rPr lang="en-US" sz="1200" b="1" dirty="0">
                <a:solidFill>
                  <a:schemeClr val="bg1"/>
                </a:solidFill>
                <a:latin typeface="Arial" charset="0"/>
                <a:ea typeface="Arial" charset="0"/>
                <a:cs typeface="Arial" charset="0"/>
              </a:rPr>
            </a:br>
            <a:r>
              <a:rPr lang="en-US" sz="1200" b="1" dirty="0">
                <a:solidFill>
                  <a:schemeClr val="bg1"/>
                </a:solidFill>
                <a:latin typeface="Arial" charset="0"/>
                <a:ea typeface="Arial" charset="0"/>
                <a:cs typeface="Arial" charset="0"/>
              </a:rPr>
              <a:t>as an Economic Imperative</a:t>
            </a:r>
          </a:p>
        </p:txBody>
      </p:sp>
      <p:sp>
        <p:nvSpPr>
          <p:cNvPr id="26" name="Rectangle 25"/>
          <p:cNvSpPr/>
          <p:nvPr/>
        </p:nvSpPr>
        <p:spPr>
          <a:xfrm>
            <a:off x="2069902" y="2007254"/>
            <a:ext cx="1494830"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prstClr val="white"/>
                </a:solidFill>
                <a:latin typeface="Arial" charset="0"/>
                <a:ea typeface="Arial" charset="0"/>
                <a:cs typeface="Arial" charset="0"/>
              </a:rPr>
              <a:t>Pillar:</a:t>
            </a:r>
          </a:p>
          <a:p>
            <a:pPr algn="ctr"/>
            <a:r>
              <a:rPr lang="en-US" sz="1050" dirty="0">
                <a:solidFill>
                  <a:prstClr val="white"/>
                </a:solidFill>
                <a:latin typeface="Arial" charset="0"/>
                <a:ea typeface="Arial" charset="0"/>
                <a:cs typeface="Arial" charset="0"/>
              </a:rPr>
              <a:t>Financial &amp; Community Resilience</a:t>
            </a:r>
          </a:p>
        </p:txBody>
      </p:sp>
      <p:sp>
        <p:nvSpPr>
          <p:cNvPr id="27" name="Rectangle 26"/>
          <p:cNvSpPr/>
          <p:nvPr/>
        </p:nvSpPr>
        <p:spPr>
          <a:xfrm>
            <a:off x="3827050" y="2007254"/>
            <a:ext cx="14950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prstClr val="white"/>
                </a:solidFill>
                <a:latin typeface="Arial" charset="0"/>
                <a:ea typeface="Arial" charset="0"/>
                <a:cs typeface="Arial" charset="0"/>
              </a:rPr>
              <a:t>Pillar:</a:t>
            </a:r>
          </a:p>
          <a:p>
            <a:pPr algn="ctr"/>
            <a:r>
              <a:rPr lang="en-US" sz="1050" dirty="0">
                <a:solidFill>
                  <a:prstClr val="white"/>
                </a:solidFill>
                <a:latin typeface="Arial" charset="0"/>
                <a:ea typeface="Arial" charset="0"/>
                <a:cs typeface="Arial" charset="0"/>
              </a:rPr>
              <a:t>Talent Recruitment &amp; Retention</a:t>
            </a:r>
          </a:p>
        </p:txBody>
      </p:sp>
      <p:sp>
        <p:nvSpPr>
          <p:cNvPr id="28" name="Rectangle 27"/>
          <p:cNvSpPr/>
          <p:nvPr/>
        </p:nvSpPr>
        <p:spPr>
          <a:xfrm>
            <a:off x="5584412" y="2007254"/>
            <a:ext cx="14950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prstClr val="white"/>
                </a:solidFill>
                <a:latin typeface="Arial" charset="0"/>
                <a:ea typeface="Arial" charset="0"/>
                <a:cs typeface="Arial" charset="0"/>
              </a:rPr>
              <a:t>Pillar:</a:t>
            </a:r>
          </a:p>
          <a:p>
            <a:pPr algn="ctr"/>
            <a:r>
              <a:rPr lang="en-US" sz="1050" dirty="0">
                <a:solidFill>
                  <a:prstClr val="white"/>
                </a:solidFill>
                <a:latin typeface="Arial" charset="0"/>
                <a:ea typeface="Arial" charset="0"/>
                <a:cs typeface="Arial" charset="0"/>
              </a:rPr>
              <a:t>Innovation &amp; Technology</a:t>
            </a:r>
          </a:p>
        </p:txBody>
      </p:sp>
      <p:sp>
        <p:nvSpPr>
          <p:cNvPr id="29" name="Rectangle 28"/>
          <p:cNvSpPr/>
          <p:nvPr/>
        </p:nvSpPr>
        <p:spPr>
          <a:xfrm>
            <a:off x="2069902" y="2673459"/>
            <a:ext cx="2432127" cy="60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prstClr val="white"/>
                </a:solidFill>
                <a:latin typeface="Arial" charset="0"/>
                <a:ea typeface="Arial" charset="0"/>
                <a:cs typeface="Arial" charset="0"/>
              </a:rPr>
              <a:t>Campaign 1: </a:t>
            </a:r>
          </a:p>
          <a:p>
            <a:pPr algn="ctr"/>
            <a:r>
              <a:rPr lang="en-US" sz="1050" dirty="0">
                <a:solidFill>
                  <a:prstClr val="white"/>
                </a:solidFill>
                <a:latin typeface="Arial" charset="0"/>
                <a:ea typeface="Arial" charset="0"/>
                <a:cs typeface="Arial" charset="0"/>
              </a:rPr>
              <a:t>A Day in the Life of Risk</a:t>
            </a:r>
          </a:p>
        </p:txBody>
      </p:sp>
      <p:sp>
        <p:nvSpPr>
          <p:cNvPr id="30" name="Rectangle 29"/>
          <p:cNvSpPr/>
          <p:nvPr/>
        </p:nvSpPr>
        <p:spPr>
          <a:xfrm>
            <a:off x="4647329" y="2673459"/>
            <a:ext cx="2432127" cy="60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b="1" dirty="0">
                <a:solidFill>
                  <a:prstClr val="white"/>
                </a:solidFill>
                <a:latin typeface="Arial" charset="0"/>
                <a:ea typeface="Arial" charset="0"/>
                <a:cs typeface="Arial" charset="0"/>
              </a:rPr>
              <a:t>Campaign 2:</a:t>
            </a:r>
          </a:p>
          <a:p>
            <a:pPr algn="ctr"/>
            <a:r>
              <a:rPr lang="en-US" sz="1050" dirty="0">
                <a:solidFill>
                  <a:prstClr val="white"/>
                </a:solidFill>
                <a:latin typeface="Arial" charset="0"/>
                <a:ea typeface="Arial" charset="0"/>
                <a:cs typeface="Arial" charset="0"/>
              </a:rPr>
              <a:t>Insurance Information Institute </a:t>
            </a:r>
            <a:br>
              <a:rPr lang="en-US" sz="1050" dirty="0">
                <a:solidFill>
                  <a:prstClr val="white"/>
                </a:solidFill>
                <a:latin typeface="Arial" charset="0"/>
                <a:ea typeface="Arial" charset="0"/>
                <a:cs typeface="Arial" charset="0"/>
              </a:rPr>
            </a:br>
            <a:r>
              <a:rPr lang="en-US" sz="1050" dirty="0">
                <a:solidFill>
                  <a:prstClr val="white"/>
                </a:solidFill>
                <a:latin typeface="Arial" charset="0"/>
                <a:ea typeface="Arial" charset="0"/>
                <a:cs typeface="Arial" charset="0"/>
              </a:rPr>
              <a:t>of Innovation</a:t>
            </a:r>
          </a:p>
        </p:txBody>
      </p:sp>
      <p:sp>
        <p:nvSpPr>
          <p:cNvPr id="31" name="Rectangle 30"/>
          <p:cNvSpPr/>
          <p:nvPr/>
        </p:nvSpPr>
        <p:spPr>
          <a:xfrm>
            <a:off x="2069902" y="3328302"/>
            <a:ext cx="8092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a:solidFill>
                  <a:prstClr val="white"/>
                </a:solidFill>
                <a:latin typeface="Arial" charset="0"/>
                <a:ea typeface="Arial" charset="0"/>
                <a:cs typeface="Arial" charset="0"/>
              </a:rPr>
              <a:t>Actuary in Action</a:t>
            </a:r>
          </a:p>
        </p:txBody>
      </p:sp>
      <p:sp>
        <p:nvSpPr>
          <p:cNvPr id="32" name="Rectangle 31"/>
          <p:cNvSpPr/>
          <p:nvPr/>
        </p:nvSpPr>
        <p:spPr>
          <a:xfrm>
            <a:off x="6270212" y="3328302"/>
            <a:ext cx="8092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latin typeface="Arial" charset="0"/>
                <a:ea typeface="Arial" charset="0"/>
                <a:cs typeface="Arial" charset="0"/>
              </a:rPr>
              <a:t>Incubator</a:t>
            </a:r>
          </a:p>
        </p:txBody>
      </p:sp>
      <p:sp>
        <p:nvSpPr>
          <p:cNvPr id="33" name="Rectangle 32"/>
          <p:cNvSpPr/>
          <p:nvPr/>
        </p:nvSpPr>
        <p:spPr>
          <a:xfrm>
            <a:off x="5430151" y="3328302"/>
            <a:ext cx="8092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latin typeface="Arial" charset="0"/>
                <a:ea typeface="Arial" charset="0"/>
                <a:cs typeface="Arial" charset="0"/>
              </a:rPr>
              <a:t>Insure-Tech Hackathon</a:t>
            </a:r>
          </a:p>
        </p:txBody>
      </p:sp>
      <p:sp>
        <p:nvSpPr>
          <p:cNvPr id="34" name="Rectangle 33"/>
          <p:cNvSpPr/>
          <p:nvPr/>
        </p:nvSpPr>
        <p:spPr>
          <a:xfrm>
            <a:off x="4590089" y="3328302"/>
            <a:ext cx="8092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latin typeface="Arial" charset="0"/>
                <a:ea typeface="Arial" charset="0"/>
                <a:cs typeface="Arial" charset="0"/>
              </a:rPr>
              <a:t>Innovation Sessions</a:t>
            </a:r>
          </a:p>
        </p:txBody>
      </p:sp>
      <p:sp>
        <p:nvSpPr>
          <p:cNvPr id="35" name="Rectangle 34"/>
          <p:cNvSpPr/>
          <p:nvPr/>
        </p:nvSpPr>
        <p:spPr>
          <a:xfrm>
            <a:off x="3750026" y="3328302"/>
            <a:ext cx="8092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latin typeface="Arial" charset="0"/>
                <a:ea typeface="Arial" charset="0"/>
                <a:cs typeface="Arial" charset="0"/>
              </a:rPr>
              <a:t>On-Air Actuary</a:t>
            </a:r>
          </a:p>
        </p:txBody>
      </p:sp>
      <p:sp>
        <p:nvSpPr>
          <p:cNvPr id="36" name="Rectangle 35"/>
          <p:cNvSpPr/>
          <p:nvPr/>
        </p:nvSpPr>
        <p:spPr>
          <a:xfrm>
            <a:off x="2909964" y="3328302"/>
            <a:ext cx="809244" cy="60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solidFill>
                  <a:prstClr val="white"/>
                </a:solidFill>
                <a:latin typeface="Arial" charset="0"/>
                <a:ea typeface="Arial" charset="0"/>
                <a:cs typeface="Arial" charset="0"/>
              </a:rPr>
              <a:t>Conquering Life’s Obstacles</a:t>
            </a:r>
          </a:p>
        </p:txBody>
      </p:sp>
    </p:spTree>
    <p:extLst>
      <p:ext uri="{BB962C8B-B14F-4D97-AF65-F5344CB8AC3E}">
        <p14:creationId xmlns:p14="http://schemas.microsoft.com/office/powerpoint/2010/main" val="1907705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marie claire logo"/>
          <p:cNvSpPr>
            <a:spLocks noChangeAspect="1" noChangeArrowheads="1"/>
          </p:cNvSpPr>
          <p:nvPr/>
        </p:nvSpPr>
        <p:spPr bwMode="auto">
          <a:xfrm>
            <a:off x="2035969" y="887611"/>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4" name="AutoShape 10" descr="Image result for refinery29 logo"/>
          <p:cNvSpPr>
            <a:spLocks noChangeAspect="1" noChangeArrowheads="1"/>
          </p:cNvSpPr>
          <p:nvPr/>
        </p:nvSpPr>
        <p:spPr bwMode="auto">
          <a:xfrm>
            <a:off x="2087761" y="88314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5" name="AutoShape 12" descr="Image result for refinery29 logo"/>
          <p:cNvSpPr>
            <a:spLocks noChangeAspect="1" noChangeArrowheads="1"/>
          </p:cNvSpPr>
          <p:nvPr/>
        </p:nvSpPr>
        <p:spPr bwMode="auto">
          <a:xfrm>
            <a:off x="2173486" y="968874"/>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013" dirty="0"/>
          </a:p>
        </p:txBody>
      </p:sp>
      <p:sp>
        <p:nvSpPr>
          <p:cNvPr id="9" name="Title 1"/>
          <p:cNvSpPr>
            <a:spLocks noGrp="1"/>
          </p:cNvSpPr>
          <p:nvPr>
            <p:ph type="title"/>
          </p:nvPr>
        </p:nvSpPr>
        <p:spPr>
          <a:noFill/>
        </p:spPr>
        <p:txBody>
          <a:bodyPr vert="horz" wrap="square" lIns="51435" tIns="25718" rIns="51435" bIns="25718" numCol="1" rtlCol="0" anchor="ctr" anchorCtr="0" compatLnSpc="1">
            <a:prstTxWarp prst="textNoShape">
              <a:avLst/>
            </a:prstTxWarp>
            <a:noAutofit/>
          </a:bodyPr>
          <a:lstStyle/>
          <a:p>
            <a:r>
              <a:rPr lang="en-US" dirty="0">
                <a:solidFill>
                  <a:schemeClr val="accent1"/>
                </a:solidFill>
                <a:latin typeface="Arial" charset="0"/>
                <a:ea typeface="Arial" charset="0"/>
                <a:cs typeface="Arial" charset="0"/>
              </a:rPr>
              <a:t>A Day in the Life of Risk</a:t>
            </a:r>
          </a:p>
        </p:txBody>
      </p:sp>
      <p:graphicFrame>
        <p:nvGraphicFramePr>
          <p:cNvPr id="6" name="Diagram 5"/>
          <p:cNvGraphicFramePr/>
          <p:nvPr>
            <p:extLst/>
          </p:nvPr>
        </p:nvGraphicFramePr>
        <p:xfrm>
          <a:off x="2269170" y="3156647"/>
          <a:ext cx="1122335" cy="902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ctor: Elbow 9"/>
          <p:cNvCxnSpPr/>
          <p:nvPr/>
        </p:nvCxnSpPr>
        <p:spPr>
          <a:xfrm>
            <a:off x="2039936" y="2817128"/>
            <a:ext cx="514350" cy="514350"/>
          </a:xfrm>
          <a:prstGeom prst="bentConnector3">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81297" y="2897271"/>
            <a:ext cx="672955" cy="51435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latin typeface="Arial" charset="0"/>
                <a:ea typeface="Arial" charset="0"/>
                <a:cs typeface="Arial" charset="0"/>
              </a:rPr>
              <a:t>Actuary in Action</a:t>
            </a:r>
          </a:p>
        </p:txBody>
      </p:sp>
      <p:sp>
        <p:nvSpPr>
          <p:cNvPr id="12" name="Rectangle 11"/>
          <p:cNvSpPr/>
          <p:nvPr/>
        </p:nvSpPr>
        <p:spPr>
          <a:xfrm>
            <a:off x="5674315" y="2811546"/>
            <a:ext cx="623186" cy="51435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latin typeface="Arial" charset="0"/>
                <a:ea typeface="Arial" charset="0"/>
                <a:cs typeface="Arial" charset="0"/>
              </a:rPr>
              <a:t>On-Air Actuary</a:t>
            </a:r>
          </a:p>
        </p:txBody>
      </p:sp>
      <p:cxnSp>
        <p:nvCxnSpPr>
          <p:cNvPr id="14" name="Connector: Elbow 13"/>
          <p:cNvCxnSpPr/>
          <p:nvPr/>
        </p:nvCxnSpPr>
        <p:spPr>
          <a:xfrm>
            <a:off x="6078089" y="2731403"/>
            <a:ext cx="514350" cy="514350"/>
          </a:xfrm>
          <a:prstGeom prst="bentConnector3">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Diagram 14"/>
          <p:cNvGraphicFramePr/>
          <p:nvPr>
            <p:extLst/>
          </p:nvPr>
        </p:nvGraphicFramePr>
        <p:xfrm>
          <a:off x="6198952" y="3127263"/>
          <a:ext cx="1475201" cy="932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3682569" y="2897271"/>
            <a:ext cx="675119" cy="51435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latin typeface="Arial" charset="0"/>
                <a:ea typeface="Arial" charset="0"/>
                <a:cs typeface="Arial" charset="0"/>
              </a:rPr>
              <a:t>Conquering Life’s Obstacles</a:t>
            </a:r>
          </a:p>
        </p:txBody>
      </p:sp>
      <p:cxnSp>
        <p:nvCxnSpPr>
          <p:cNvPr id="19" name="Connector: Elbow 18"/>
          <p:cNvCxnSpPr/>
          <p:nvPr/>
        </p:nvCxnSpPr>
        <p:spPr>
          <a:xfrm>
            <a:off x="4143375" y="2817128"/>
            <a:ext cx="514350" cy="514350"/>
          </a:xfrm>
          <a:prstGeom prst="bentConnector3">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Diagram 19"/>
          <p:cNvGraphicFramePr/>
          <p:nvPr>
            <p:extLst/>
          </p:nvPr>
        </p:nvGraphicFramePr>
        <p:xfrm>
          <a:off x="4423010" y="3127263"/>
          <a:ext cx="1062961" cy="9322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1" name="Content Placeholder 6"/>
          <p:cNvSpPr txBox="1">
            <a:spLocks/>
          </p:cNvSpPr>
          <p:nvPr/>
        </p:nvSpPr>
        <p:spPr>
          <a:xfrm>
            <a:off x="1410463" y="887478"/>
            <a:ext cx="6060115" cy="218790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750"/>
              </a:spcBef>
              <a:defRPr/>
            </a:pPr>
            <a:r>
              <a:rPr lang="en-US" sz="1200" dirty="0"/>
              <a:t>Concept</a:t>
            </a:r>
          </a:p>
          <a:p>
            <a:pPr lvl="1">
              <a:lnSpc>
                <a:spcPct val="100000"/>
              </a:lnSpc>
              <a:defRPr/>
            </a:pPr>
            <a:r>
              <a:rPr lang="en-US" sz="1050" dirty="0"/>
              <a:t>People usually don’t understand risk or the economic value of insurance until something bad happens to them or someone they know. They also don’t understand the humanity of the insurance industry until they have a live person helping them sort out their situation.  </a:t>
            </a:r>
          </a:p>
          <a:p>
            <a:pPr lvl="1">
              <a:lnSpc>
                <a:spcPct val="100000"/>
              </a:lnSpc>
              <a:defRPr/>
            </a:pPr>
            <a:r>
              <a:rPr lang="en-US" sz="1050" dirty="0"/>
              <a:t>The I.I.I. will construct a scalable, multi-tier campaign aimed at building community resilience and talent recruitment that tastefully and authentically raises awareness of the critical importance of insurance by personifying risk and giving it tangible, touchable, and experiential factors. </a:t>
            </a:r>
          </a:p>
        </p:txBody>
      </p:sp>
    </p:spTree>
    <p:extLst>
      <p:ext uri="{BB962C8B-B14F-4D97-AF65-F5344CB8AC3E}">
        <p14:creationId xmlns:p14="http://schemas.microsoft.com/office/powerpoint/2010/main" val="132926130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0949" y="3043238"/>
            <a:ext cx="6269842" cy="1451967"/>
            <a:chOff x="1538324" y="4108315"/>
            <a:chExt cx="6171211" cy="1429126"/>
          </a:xfrm>
        </p:grpSpPr>
        <p:pic>
          <p:nvPicPr>
            <p:cNvPr id="1026"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8324" y="4110119"/>
              <a:ext cx="2152097" cy="14255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80760" y="4110119"/>
              <a:ext cx="1628775" cy="1427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llege campus qua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34229" y="4108315"/>
              <a:ext cx="1903095" cy="142732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1"/>
          <p:cNvSpPr txBox="1">
            <a:spLocks/>
          </p:cNvSpPr>
          <p:nvPr/>
        </p:nvSpPr>
        <p:spPr>
          <a:xfrm>
            <a:off x="1410462" y="174245"/>
            <a:ext cx="6343650" cy="713232"/>
          </a:xfrm>
          <a:prstGeom prst="rect">
            <a:avLst/>
          </a:prstGeom>
          <a:noFill/>
        </p:spPr>
        <p:txBody>
          <a:bodyPr vert="horz" lIns="61722" tIns="30861" rIns="61722" bIns="30861" rtlCol="0" anchor="ctr"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sz="2250" dirty="0">
                <a:latin typeface="Arial" charset="0"/>
                <a:ea typeface="Arial" charset="0"/>
                <a:cs typeface="Arial" charset="0"/>
              </a:rPr>
              <a:t>A Day in the Life of Risk</a:t>
            </a:r>
            <a:br>
              <a:rPr lang="en-US" sz="2250" dirty="0">
                <a:latin typeface="Arial" charset="0"/>
                <a:ea typeface="Arial" charset="0"/>
                <a:cs typeface="Arial" charset="0"/>
              </a:rPr>
            </a:br>
            <a:r>
              <a:rPr lang="en-US" sz="2250" dirty="0">
                <a:latin typeface="Arial" charset="0"/>
                <a:ea typeface="Arial" charset="0"/>
                <a:cs typeface="Arial" charset="0"/>
              </a:rPr>
              <a:t>Conquering Life’s Obstacles</a:t>
            </a:r>
          </a:p>
        </p:txBody>
      </p:sp>
      <p:sp>
        <p:nvSpPr>
          <p:cNvPr id="8" name="Text Placeholder 4"/>
          <p:cNvSpPr txBox="1">
            <a:spLocks/>
          </p:cNvSpPr>
          <p:nvPr/>
        </p:nvSpPr>
        <p:spPr bwMode="gray">
          <a:xfrm>
            <a:off x="1458217" y="908933"/>
            <a:ext cx="3028058" cy="279409"/>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a:solidFill>
                  <a:schemeClr val="bg1"/>
                </a:solidFill>
              </a:rPr>
              <a:t>Phase 1</a:t>
            </a:r>
            <a:endParaRPr lang="en-US" sz="1350" dirty="0">
              <a:solidFill>
                <a:schemeClr val="bg1"/>
              </a:solidFill>
            </a:endParaRPr>
          </a:p>
        </p:txBody>
      </p:sp>
      <p:sp>
        <p:nvSpPr>
          <p:cNvPr id="9" name="Text Placeholder 4"/>
          <p:cNvSpPr txBox="1">
            <a:spLocks/>
          </p:cNvSpPr>
          <p:nvPr/>
        </p:nvSpPr>
        <p:spPr bwMode="gray">
          <a:xfrm>
            <a:off x="4682997" y="908933"/>
            <a:ext cx="3028058" cy="279409"/>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Phase 2</a:t>
            </a:r>
          </a:p>
        </p:txBody>
      </p:sp>
      <p:sp>
        <p:nvSpPr>
          <p:cNvPr id="11" name="Content Placeholder 6"/>
          <p:cNvSpPr txBox="1">
            <a:spLocks/>
          </p:cNvSpPr>
          <p:nvPr/>
        </p:nvSpPr>
        <p:spPr bwMode="gray">
          <a:xfrm>
            <a:off x="1400175" y="1236586"/>
            <a:ext cx="3086100" cy="2053742"/>
          </a:xfrm>
          <a:prstGeom prst="rect">
            <a:avLst/>
          </a:prstGeom>
        </p:spPr>
        <p:txBody>
          <a:bodyPr vert="horz" lIns="68580" tIns="34290" rIns="68580" bIns="34290" numCol="1" spcCol="18288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defRPr/>
            </a:pPr>
            <a:r>
              <a:rPr lang="en-US" sz="1050" kern="0" dirty="0"/>
              <a:t>Invite press to experience the I.I.I. Obstacle Course as a kick-off event that reintroduces the industry and shakes off outdated insurance sentiments; offer executive interviews on thought leadership and institutional authority.</a:t>
            </a:r>
          </a:p>
        </p:txBody>
      </p:sp>
      <p:sp>
        <p:nvSpPr>
          <p:cNvPr id="12" name="Content Placeholder 6"/>
          <p:cNvSpPr txBox="1">
            <a:spLocks/>
          </p:cNvSpPr>
          <p:nvPr/>
        </p:nvSpPr>
        <p:spPr bwMode="gray">
          <a:xfrm>
            <a:off x="4618700" y="1236586"/>
            <a:ext cx="3189419" cy="2053742"/>
          </a:xfrm>
          <a:prstGeom prst="rect">
            <a:avLst/>
          </a:prstGeom>
        </p:spPr>
        <p:txBody>
          <a:bodyPr vert="horz" lIns="68580" tIns="34290" rIns="68580" bIns="34290" numCol="1" spcCol="18288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defRPr/>
            </a:pPr>
            <a:r>
              <a:rPr lang="en-US" sz="1050" kern="0" dirty="0"/>
              <a:t>Take the show on the road. </a:t>
            </a:r>
          </a:p>
          <a:p>
            <a:pPr lvl="1">
              <a:lnSpc>
                <a:spcPct val="100000"/>
              </a:lnSpc>
              <a:spcBef>
                <a:spcPts val="600"/>
              </a:spcBef>
              <a:defRPr/>
            </a:pPr>
            <a:r>
              <a:rPr lang="en-US" sz="900" kern="0" dirty="0"/>
              <a:t>Hold events at college campuses nationwide where students can participate in the obstacle course, get information on careers in the industry and learn more about why they need the product at this stage of their life. </a:t>
            </a:r>
          </a:p>
          <a:p>
            <a:pPr lvl="1">
              <a:lnSpc>
                <a:spcPct val="100000"/>
              </a:lnSpc>
              <a:spcBef>
                <a:spcPts val="600"/>
              </a:spcBef>
              <a:defRPr/>
            </a:pPr>
            <a:r>
              <a:rPr lang="en-US" sz="900" kern="0" dirty="0"/>
              <a:t>Potentially engage celebrity (ex: comedian Chris Hardwick) to host competitive sessions between teams (fraternities, sororities, study groups).</a:t>
            </a:r>
          </a:p>
        </p:txBody>
      </p:sp>
    </p:spTree>
    <p:extLst>
      <p:ext uri="{BB962C8B-B14F-4D97-AF65-F5344CB8AC3E}">
        <p14:creationId xmlns:p14="http://schemas.microsoft.com/office/powerpoint/2010/main" val="191192618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vert="horz" wrap="square" lIns="51435" tIns="25718" rIns="51435" bIns="25718" numCol="1" rtlCol="0" anchor="ctr" anchorCtr="0" compatLnSpc="1">
            <a:prstTxWarp prst="textNoShape">
              <a:avLst/>
            </a:prstTxWarp>
            <a:noAutofit/>
          </a:bodyPr>
          <a:lstStyle/>
          <a:p>
            <a:r>
              <a:rPr lang="en-US" dirty="0">
                <a:solidFill>
                  <a:schemeClr val="accent1"/>
                </a:solidFill>
                <a:latin typeface="Arial" charset="0"/>
                <a:ea typeface="Arial" charset="0"/>
                <a:cs typeface="Arial" charset="0"/>
              </a:rPr>
              <a:t>Insurance Information Institute of Innovation (I-4)</a:t>
            </a:r>
          </a:p>
        </p:txBody>
      </p:sp>
      <p:graphicFrame>
        <p:nvGraphicFramePr>
          <p:cNvPr id="5" name="Diagram 4"/>
          <p:cNvGraphicFramePr/>
          <p:nvPr>
            <p:extLst/>
          </p:nvPr>
        </p:nvGraphicFramePr>
        <p:xfrm>
          <a:off x="2266722" y="3389564"/>
          <a:ext cx="1122335" cy="80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nector: Elbow 9"/>
          <p:cNvCxnSpPr/>
          <p:nvPr/>
        </p:nvCxnSpPr>
        <p:spPr>
          <a:xfrm>
            <a:off x="2106524" y="3078815"/>
            <a:ext cx="514350" cy="514350"/>
          </a:xfrm>
          <a:prstGeom prst="bentConnector3">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94347" y="3161110"/>
            <a:ext cx="577616"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latin typeface="Arial" charset="0"/>
                <a:ea typeface="Arial" charset="0"/>
                <a:cs typeface="Arial" charset="0"/>
              </a:rPr>
              <a:t>InsureTech Hacks</a:t>
            </a:r>
          </a:p>
        </p:txBody>
      </p:sp>
      <p:cxnSp>
        <p:nvCxnSpPr>
          <p:cNvPr id="9" name="Connector: Elbow 13"/>
          <p:cNvCxnSpPr/>
          <p:nvPr/>
        </p:nvCxnSpPr>
        <p:spPr>
          <a:xfrm>
            <a:off x="4087577" y="3075385"/>
            <a:ext cx="514350" cy="514350"/>
          </a:xfrm>
          <a:prstGeom prst="bentConnector3">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Diagram 9"/>
          <p:cNvGraphicFramePr/>
          <p:nvPr>
            <p:extLst/>
          </p:nvPr>
        </p:nvGraphicFramePr>
        <p:xfrm>
          <a:off x="4178514" y="3437410"/>
          <a:ext cx="1475201" cy="766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5874977" y="3198390"/>
            <a:ext cx="577616"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latin typeface="Arial" charset="0"/>
                <a:ea typeface="Arial" charset="0"/>
                <a:cs typeface="Arial" charset="0"/>
              </a:rPr>
              <a:t>I-4 Incubator</a:t>
            </a:r>
          </a:p>
        </p:txBody>
      </p:sp>
      <p:cxnSp>
        <p:nvCxnSpPr>
          <p:cNvPr id="12" name="Connector: Elbow 18"/>
          <p:cNvCxnSpPr/>
          <p:nvPr/>
        </p:nvCxnSpPr>
        <p:spPr>
          <a:xfrm>
            <a:off x="6238280" y="3132389"/>
            <a:ext cx="514350" cy="514350"/>
          </a:xfrm>
          <a:prstGeom prst="bentConnector3">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nvPr>
        </p:nvGraphicFramePr>
        <p:xfrm>
          <a:off x="6560777" y="3428383"/>
          <a:ext cx="877653" cy="76976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Rectangle 14"/>
          <p:cNvSpPr/>
          <p:nvPr/>
        </p:nvSpPr>
        <p:spPr>
          <a:xfrm>
            <a:off x="1717047" y="3161110"/>
            <a:ext cx="577616"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latin typeface="Arial" charset="0"/>
                <a:ea typeface="Arial" charset="0"/>
                <a:cs typeface="Arial" charset="0"/>
              </a:rPr>
              <a:t>Innovation Sessions</a:t>
            </a:r>
          </a:p>
        </p:txBody>
      </p:sp>
      <p:sp>
        <p:nvSpPr>
          <p:cNvPr id="16" name="Content Placeholder 6"/>
          <p:cNvSpPr txBox="1">
            <a:spLocks/>
          </p:cNvSpPr>
          <p:nvPr/>
        </p:nvSpPr>
        <p:spPr>
          <a:xfrm>
            <a:off x="1410462" y="887478"/>
            <a:ext cx="6343650" cy="218790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750"/>
              </a:spcBef>
              <a:defRPr/>
            </a:pPr>
            <a:r>
              <a:rPr lang="en-US" sz="1200" dirty="0"/>
              <a:t>Concept </a:t>
            </a:r>
          </a:p>
          <a:p>
            <a:pPr lvl="1">
              <a:lnSpc>
                <a:spcPct val="100000"/>
              </a:lnSpc>
              <a:defRPr/>
            </a:pPr>
            <a:r>
              <a:rPr lang="en-US" sz="1050" dirty="0"/>
              <a:t>Embrace disruption and new technologies to ensure relevance and address potential challenges technology can manifest by launching the I-4 campaign: the Insurance Information Institute of Innovation. </a:t>
            </a:r>
          </a:p>
          <a:p>
            <a:pPr lvl="1">
              <a:lnSpc>
                <a:spcPct val="100000"/>
              </a:lnSpc>
              <a:defRPr/>
            </a:pPr>
            <a:r>
              <a:rPr lang="en-US" sz="1050" dirty="0">
                <a:latin typeface="Arial" charset="0"/>
                <a:ea typeface="Arial" charset="0"/>
                <a:cs typeface="Arial" charset="0"/>
              </a:rPr>
              <a:t>It begins with a focus on:</a:t>
            </a:r>
          </a:p>
          <a:p>
            <a:pPr lvl="2">
              <a:lnSpc>
                <a:spcPct val="100000"/>
              </a:lnSpc>
              <a:defRPr/>
            </a:pPr>
            <a:r>
              <a:rPr lang="en-US" sz="900" dirty="0"/>
              <a:t>Driving conversations around technology and its implications – both positive and negative – to business and personal insurance.</a:t>
            </a:r>
          </a:p>
          <a:p>
            <a:pPr lvl="2">
              <a:lnSpc>
                <a:spcPct val="100000"/>
              </a:lnSpc>
              <a:defRPr/>
            </a:pPr>
            <a:r>
              <a:rPr lang="en-US" sz="900" dirty="0"/>
              <a:t>Shining a light on the current innovators in the industry while supporting and celebrating new development and technology breakthroughs.</a:t>
            </a:r>
          </a:p>
          <a:p>
            <a:pPr lvl="2">
              <a:lnSpc>
                <a:spcPct val="100000"/>
              </a:lnSpc>
              <a:defRPr/>
            </a:pPr>
            <a:r>
              <a:rPr lang="en-US" sz="900" dirty="0"/>
              <a:t>Promoting contemporary and technology-focused career opportunities within the insurance industry on college campuses.</a:t>
            </a:r>
            <a:endParaRPr lang="en-US" sz="750" dirty="0"/>
          </a:p>
        </p:txBody>
      </p:sp>
    </p:spTree>
    <p:extLst>
      <p:ext uri="{BB962C8B-B14F-4D97-AF65-F5344CB8AC3E}">
        <p14:creationId xmlns:p14="http://schemas.microsoft.com/office/powerpoint/2010/main" val="156976253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vert="horz" lIns="61722" tIns="30861" rIns="61722" bIns="30861" rtlCol="0" anchor="ctr" anchorCtr="0">
            <a:noAutofit/>
          </a:bodyPr>
          <a:lstStyle/>
          <a:p>
            <a:r>
              <a:rPr lang="en-US" dirty="0">
                <a:latin typeface="Arial" charset="0"/>
                <a:ea typeface="Arial" charset="0"/>
                <a:cs typeface="Arial" charset="0"/>
              </a:rPr>
              <a:t>I-4 </a:t>
            </a:r>
            <a:r>
              <a:rPr lang="en-US" dirty="0" err="1">
                <a:latin typeface="Arial" charset="0"/>
                <a:ea typeface="Arial" charset="0"/>
                <a:cs typeface="Arial" charset="0"/>
              </a:rPr>
              <a:t>InsurTech</a:t>
            </a:r>
            <a:r>
              <a:rPr lang="en-US" dirty="0">
                <a:latin typeface="Arial" charset="0"/>
                <a:ea typeface="Arial" charset="0"/>
                <a:cs typeface="Arial" charset="0"/>
              </a:rPr>
              <a:t> Hacks</a:t>
            </a:r>
          </a:p>
        </p:txBody>
      </p:sp>
      <p:sp>
        <p:nvSpPr>
          <p:cNvPr id="3" name="Text Placeholder 2"/>
          <p:cNvSpPr>
            <a:spLocks noGrp="1"/>
          </p:cNvSpPr>
          <p:nvPr>
            <p:ph type="body" sz="quarter" idx="16"/>
          </p:nvPr>
        </p:nvSpPr>
        <p:spPr/>
        <p:txBody>
          <a:bodyPr/>
          <a:lstStyle/>
          <a:p>
            <a:endParaRPr lang="en-US"/>
          </a:p>
        </p:txBody>
      </p:sp>
      <p:grpSp>
        <p:nvGrpSpPr>
          <p:cNvPr id="5" name="Group 4"/>
          <p:cNvGrpSpPr/>
          <p:nvPr/>
        </p:nvGrpSpPr>
        <p:grpSpPr>
          <a:xfrm>
            <a:off x="1562301" y="3562947"/>
            <a:ext cx="6088492" cy="829718"/>
            <a:chOff x="1348740" y="4958220"/>
            <a:chExt cx="6594425" cy="898665"/>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5080" y="4961423"/>
              <a:ext cx="1588085" cy="89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1" y="4973094"/>
              <a:ext cx="1368487" cy="88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8740" y="4973094"/>
              <a:ext cx="1719317" cy="83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8369" y="4958220"/>
              <a:ext cx="1518977" cy="86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Placeholder 4"/>
          <p:cNvSpPr txBox="1">
            <a:spLocks/>
          </p:cNvSpPr>
          <p:nvPr/>
        </p:nvSpPr>
        <p:spPr bwMode="gray">
          <a:xfrm>
            <a:off x="1458217" y="908933"/>
            <a:ext cx="3028058" cy="279409"/>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a:solidFill>
                  <a:schemeClr val="bg1"/>
                </a:solidFill>
              </a:rPr>
              <a:t>Phase 1</a:t>
            </a:r>
            <a:endParaRPr lang="en-US" sz="1350" dirty="0">
              <a:solidFill>
                <a:schemeClr val="bg1"/>
              </a:solidFill>
            </a:endParaRPr>
          </a:p>
        </p:txBody>
      </p:sp>
      <p:sp>
        <p:nvSpPr>
          <p:cNvPr id="11" name="Text Placeholder 4"/>
          <p:cNvSpPr txBox="1">
            <a:spLocks/>
          </p:cNvSpPr>
          <p:nvPr/>
        </p:nvSpPr>
        <p:spPr bwMode="gray">
          <a:xfrm>
            <a:off x="4682997" y="908933"/>
            <a:ext cx="3028058" cy="279409"/>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Phase 2</a:t>
            </a:r>
          </a:p>
        </p:txBody>
      </p:sp>
      <p:sp>
        <p:nvSpPr>
          <p:cNvPr id="12" name="Content Placeholder 6"/>
          <p:cNvSpPr txBox="1">
            <a:spLocks/>
          </p:cNvSpPr>
          <p:nvPr/>
        </p:nvSpPr>
        <p:spPr bwMode="gray">
          <a:xfrm>
            <a:off x="1400175" y="1236586"/>
            <a:ext cx="3086100" cy="2053742"/>
          </a:xfrm>
          <a:prstGeom prst="rect">
            <a:avLst/>
          </a:prstGeom>
        </p:spPr>
        <p:txBody>
          <a:bodyPr vert="horz" lIns="68580" tIns="34290" rIns="68580" bIns="34290" numCol="1" spcCol="18288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defRPr/>
            </a:pPr>
            <a:r>
              <a:rPr lang="en-US" sz="1050" kern="0" dirty="0"/>
              <a:t>Participate with informational POV  in stories of innovation, such as: </a:t>
            </a:r>
            <a:r>
              <a:rPr lang="en-US" sz="1050" kern="0" dirty="0">
                <a:latin typeface="Arial" charset="0"/>
                <a:ea typeface="Arial" charset="0"/>
                <a:cs typeface="Arial" charset="0"/>
              </a:rPr>
              <a:t> </a:t>
            </a:r>
          </a:p>
          <a:p>
            <a:pPr lvl="1">
              <a:spcBef>
                <a:spcPts val="450"/>
              </a:spcBef>
              <a:defRPr/>
            </a:pPr>
            <a:r>
              <a:rPr lang="en-US" sz="900" kern="0" dirty="0"/>
              <a:t>Sharing Economy:  Gather members for a “State of the Gig Economy” review and discussion. </a:t>
            </a:r>
          </a:p>
          <a:p>
            <a:pPr lvl="1">
              <a:spcBef>
                <a:spcPts val="450"/>
              </a:spcBef>
              <a:defRPr/>
            </a:pPr>
            <a:r>
              <a:rPr lang="en-US" sz="900" kern="0" dirty="0"/>
              <a:t>entrepreneurs who are just starting their </a:t>
            </a:r>
            <a:r>
              <a:rPr lang="en-US" sz="900" kern="0" dirty="0" err="1"/>
              <a:t>joInsurance</a:t>
            </a:r>
            <a:r>
              <a:rPr lang="en-US" sz="900" kern="0" dirty="0"/>
              <a:t> for Start Ups: Partner with leading VCs and incubators to offer webinars and how-</a:t>
            </a:r>
            <a:r>
              <a:rPr lang="en-US" sz="900" kern="0" dirty="0" err="1"/>
              <a:t>to’s</a:t>
            </a:r>
            <a:r>
              <a:rPr lang="en-US" sz="900" kern="0" dirty="0"/>
              <a:t> for </a:t>
            </a:r>
            <a:r>
              <a:rPr lang="en-US" sz="900" kern="0" dirty="0" err="1"/>
              <a:t>urney</a:t>
            </a:r>
            <a:r>
              <a:rPr lang="en-US" sz="900" kern="0" dirty="0"/>
              <a:t> into fundraising and how to protect themselves; consider a session at this fall’s TechCrunch Hackathon in SF.</a:t>
            </a:r>
          </a:p>
        </p:txBody>
      </p:sp>
      <p:sp>
        <p:nvSpPr>
          <p:cNvPr id="14" name="Content Placeholder 6"/>
          <p:cNvSpPr txBox="1">
            <a:spLocks/>
          </p:cNvSpPr>
          <p:nvPr/>
        </p:nvSpPr>
        <p:spPr bwMode="gray">
          <a:xfrm>
            <a:off x="4682997" y="1236586"/>
            <a:ext cx="3086100" cy="2053742"/>
          </a:xfrm>
          <a:prstGeom prst="rect">
            <a:avLst/>
          </a:prstGeom>
        </p:spPr>
        <p:txBody>
          <a:bodyPr vert="horz" lIns="68580" tIns="34290" rIns="68580" bIns="34290" numCol="1" spcCol="18288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defRPr/>
            </a:pPr>
            <a:r>
              <a:rPr lang="en-US" sz="1050" kern="0" dirty="0"/>
              <a:t>i-4 Hackathon: Increase I.I.I.’s presence at these hackathons – like SXSW next spring – by building out an </a:t>
            </a:r>
            <a:r>
              <a:rPr lang="en-US" sz="1050" kern="0" dirty="0" err="1"/>
              <a:t>InsurTech</a:t>
            </a:r>
            <a:r>
              <a:rPr lang="en-US" sz="1050" kern="0" dirty="0"/>
              <a:t> track and stacking the judging panel with industry leaders.</a:t>
            </a:r>
          </a:p>
          <a:p>
            <a:pPr lvl="1">
              <a:spcBef>
                <a:spcPts val="450"/>
              </a:spcBef>
              <a:defRPr/>
            </a:pPr>
            <a:r>
              <a:rPr lang="en-US" sz="900" kern="0" dirty="0"/>
              <a:t>Solicit problems/parameters from member companies to solve at the hackathon; drive a discussion around STANDARDS.</a:t>
            </a:r>
          </a:p>
          <a:p>
            <a:pPr lvl="1">
              <a:spcBef>
                <a:spcPts val="450"/>
              </a:spcBef>
              <a:defRPr/>
            </a:pPr>
            <a:r>
              <a:rPr lang="en-US" sz="900" kern="0" dirty="0"/>
              <a:t>Engage universities in each city to participate by inviting engineering students, insurance majors and their professors.</a:t>
            </a:r>
          </a:p>
          <a:p>
            <a:pPr lvl="1">
              <a:spcBef>
                <a:spcPts val="450"/>
              </a:spcBef>
              <a:defRPr/>
            </a:pPr>
            <a:r>
              <a:rPr lang="en-US" sz="900" kern="0" dirty="0"/>
              <a:t>Note that Axis held one at University of Illinois at CU and Zurich Insurance in Germany.</a:t>
            </a:r>
          </a:p>
        </p:txBody>
      </p:sp>
    </p:spTree>
    <p:extLst>
      <p:ext uri="{BB962C8B-B14F-4D97-AF65-F5344CB8AC3E}">
        <p14:creationId xmlns:p14="http://schemas.microsoft.com/office/powerpoint/2010/main" val="168356800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pSp>
        <p:nvGrpSpPr>
          <p:cNvPr id="6" name="Group 5"/>
          <p:cNvGrpSpPr/>
          <p:nvPr/>
        </p:nvGrpSpPr>
        <p:grpSpPr bwMode="gray">
          <a:xfrm>
            <a:off x="1485900" y="1276444"/>
            <a:ext cx="6172200" cy="631868"/>
            <a:chOff x="-5314589" y="1516554"/>
            <a:chExt cx="8229600" cy="842491"/>
          </a:xfrm>
        </p:grpSpPr>
        <p:sp>
          <p:nvSpPr>
            <p:cNvPr id="7" name="Rectangle 4"/>
            <p:cNvSpPr>
              <a:spLocks noChangeArrowheads="1"/>
            </p:cNvSpPr>
            <p:nvPr/>
          </p:nvSpPr>
          <p:spPr bwMode="gray">
            <a:xfrm>
              <a:off x="-5314589" y="1516554"/>
              <a:ext cx="8229600" cy="842491"/>
            </a:xfrm>
            <a:prstGeom prst="rect">
              <a:avLst/>
            </a:prstGeom>
            <a:solidFill>
              <a:schemeClr val="bg1"/>
            </a:solidFill>
            <a:ln w="25400" algn="ctr">
              <a:solidFill>
                <a:schemeClr val="accent1"/>
              </a:solidFill>
              <a:miter lim="800000"/>
              <a:headEnd/>
              <a:tailEnd/>
            </a:ln>
          </p:spPr>
          <p:txBody>
            <a:bodyPr lIns="102870" tIns="102870" rIns="68580" bIns="10287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450"/>
                </a:spcBef>
              </a:pPr>
              <a:r>
                <a:rPr lang="en-US" altLang="en-US" sz="1650" b="1" dirty="0">
                  <a:solidFill>
                    <a:srgbClr val="286EB8"/>
                  </a:solidFill>
                  <a:latin typeface="+mn-lt"/>
                </a:rPr>
                <a:t>Disruption Causing Insurance Industry Inflection Point</a:t>
              </a:r>
            </a:p>
          </p:txBody>
        </p:sp>
        <p:sp>
          <p:nvSpPr>
            <p:cNvPr id="8" name="Right Triangle 7"/>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grpSp>
      <p:grpSp>
        <p:nvGrpSpPr>
          <p:cNvPr id="13" name="Group 12"/>
          <p:cNvGrpSpPr/>
          <p:nvPr/>
        </p:nvGrpSpPr>
        <p:grpSpPr bwMode="gray">
          <a:xfrm>
            <a:off x="1485900" y="2297881"/>
            <a:ext cx="6172200" cy="631868"/>
            <a:chOff x="-5314589" y="1516554"/>
            <a:chExt cx="8229600" cy="842491"/>
          </a:xfrm>
        </p:grpSpPr>
        <p:sp>
          <p:nvSpPr>
            <p:cNvPr id="14" name="Rectangle 4"/>
            <p:cNvSpPr>
              <a:spLocks noChangeArrowheads="1"/>
            </p:cNvSpPr>
            <p:nvPr/>
          </p:nvSpPr>
          <p:spPr bwMode="gray">
            <a:xfrm>
              <a:off x="-5314589" y="1516554"/>
              <a:ext cx="8229600" cy="842491"/>
            </a:xfrm>
            <a:prstGeom prst="rect">
              <a:avLst/>
            </a:prstGeom>
            <a:solidFill>
              <a:schemeClr val="bg1"/>
            </a:solidFill>
            <a:ln w="25400" algn="ctr">
              <a:solidFill>
                <a:schemeClr val="accent1"/>
              </a:solidFill>
              <a:miter lim="800000"/>
              <a:headEnd/>
              <a:tailEnd/>
            </a:ln>
          </p:spPr>
          <p:txBody>
            <a:bodyPr lIns="102870" tIns="102870" rIns="68580" bIns="10287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450"/>
                </a:spcBef>
              </a:pPr>
              <a:r>
                <a:rPr lang="en-US" altLang="en-US" sz="1650" b="1" dirty="0">
                  <a:solidFill>
                    <a:srgbClr val="286EB8"/>
                  </a:solidFill>
                  <a:latin typeface="+mn-lt"/>
                </a:rPr>
                <a:t>Opportunity/Risk: Define or Be Defined...</a:t>
              </a:r>
            </a:p>
          </p:txBody>
        </p:sp>
        <p:sp>
          <p:nvSpPr>
            <p:cNvPr id="15" name="Right Triangle 14"/>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grpSp>
      <p:grpSp>
        <p:nvGrpSpPr>
          <p:cNvPr id="16" name="Group 15"/>
          <p:cNvGrpSpPr/>
          <p:nvPr/>
        </p:nvGrpSpPr>
        <p:grpSpPr bwMode="gray">
          <a:xfrm>
            <a:off x="1485900" y="3319316"/>
            <a:ext cx="6172200" cy="631868"/>
            <a:chOff x="-5314589" y="1516554"/>
            <a:chExt cx="8229600" cy="842491"/>
          </a:xfrm>
        </p:grpSpPr>
        <p:sp>
          <p:nvSpPr>
            <p:cNvPr id="17" name="Rectangle 4"/>
            <p:cNvSpPr>
              <a:spLocks noChangeArrowheads="1"/>
            </p:cNvSpPr>
            <p:nvPr/>
          </p:nvSpPr>
          <p:spPr bwMode="gray">
            <a:xfrm>
              <a:off x="-5314589" y="1516554"/>
              <a:ext cx="8229600" cy="842491"/>
            </a:xfrm>
            <a:prstGeom prst="rect">
              <a:avLst/>
            </a:prstGeom>
            <a:solidFill>
              <a:schemeClr val="bg1"/>
            </a:solidFill>
            <a:ln w="25400" algn="ctr">
              <a:solidFill>
                <a:schemeClr val="accent1"/>
              </a:solidFill>
              <a:miter lim="800000"/>
              <a:headEnd/>
              <a:tailEnd/>
            </a:ln>
          </p:spPr>
          <p:txBody>
            <a:bodyPr lIns="102870" tIns="102870" rIns="68580" bIns="10287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450"/>
                </a:spcBef>
              </a:pPr>
              <a:r>
                <a:rPr lang="en-US" altLang="en-US" sz="1650" b="1" dirty="0">
                  <a:solidFill>
                    <a:srgbClr val="286EB8"/>
                  </a:solidFill>
                  <a:latin typeface="+mn-lt"/>
                </a:rPr>
                <a:t>I.I.I. @ Catalyst – Responsiveness to Proactive Driver </a:t>
              </a:r>
            </a:p>
          </p:txBody>
        </p:sp>
        <p:sp>
          <p:nvSpPr>
            <p:cNvPr id="18" name="Right Triangle 17"/>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  </a:t>
              </a:r>
            </a:p>
          </p:txBody>
        </p:sp>
      </p:grpSp>
    </p:spTree>
    <p:custDataLst>
      <p:tags r:id="rId1"/>
    </p:custDataLst>
    <p:extLst>
      <p:ext uri="{BB962C8B-B14F-4D97-AF65-F5344CB8AC3E}">
        <p14:creationId xmlns:p14="http://schemas.microsoft.com/office/powerpoint/2010/main" val="75205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Thank You!</a:t>
            </a:r>
          </a:p>
        </p:txBody>
      </p:sp>
    </p:spTree>
    <p:extLst>
      <p:ext uri="{BB962C8B-B14F-4D97-AF65-F5344CB8AC3E}">
        <p14:creationId xmlns:p14="http://schemas.microsoft.com/office/powerpoint/2010/main" val="33265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a:t>
            </a:r>
            <a:br>
              <a:rPr lang="en-US" dirty="0"/>
            </a:br>
            <a:r>
              <a:rPr lang="en-US" dirty="0"/>
              <a:t>Leading Through Disruption</a:t>
            </a:r>
          </a:p>
        </p:txBody>
      </p:sp>
      <p:sp>
        <p:nvSpPr>
          <p:cNvPr id="7" name="Rectangle 6"/>
          <p:cNvSpPr/>
          <p:nvPr/>
        </p:nvSpPr>
        <p:spPr>
          <a:xfrm>
            <a:off x="6188226" y="3984007"/>
            <a:ext cx="1210588" cy="646331"/>
          </a:xfrm>
          <a:prstGeom prst="rect">
            <a:avLst/>
          </a:prstGeom>
        </p:spPr>
        <p:txBody>
          <a:bodyPr wrap="none">
            <a:spAutoFit/>
          </a:bodyPr>
          <a:lstStyle/>
          <a:p>
            <a:pPr algn="ctr"/>
            <a:r>
              <a:rPr lang="en-US" sz="3600" b="1" dirty="0">
                <a:solidFill>
                  <a:schemeClr val="accent1"/>
                </a:solidFill>
                <a:ea typeface="+mj-ea"/>
                <a:cs typeface="+mj-cs"/>
              </a:rPr>
              <a:t>Q&amp;A</a:t>
            </a:r>
            <a:endParaRPr lang="en-US" sz="2100" b="1" dirty="0">
              <a:solidFill>
                <a:schemeClr val="accent1"/>
              </a:solidFill>
            </a:endParaRPr>
          </a:p>
        </p:txBody>
      </p:sp>
    </p:spTree>
    <p:extLst>
      <p:ext uri="{BB962C8B-B14F-4D97-AF65-F5344CB8AC3E}">
        <p14:creationId xmlns:p14="http://schemas.microsoft.com/office/powerpoint/2010/main" val="21170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txBox="1">
            <a:spLocks/>
          </p:cNvSpPr>
          <p:nvPr/>
        </p:nvSpPr>
        <p:spPr bwMode="gray">
          <a:xfrm>
            <a:off x="1143000" y="1947912"/>
            <a:ext cx="6858000" cy="1279220"/>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sp>
        <p:nvSpPr>
          <p:cNvPr id="12" name="Text Placeholder 4"/>
          <p:cNvSpPr txBox="1">
            <a:spLocks/>
          </p:cNvSpPr>
          <p:nvPr/>
        </p:nvSpPr>
        <p:spPr bwMode="gray">
          <a:xfrm>
            <a:off x="1143000" y="3349480"/>
            <a:ext cx="6858000" cy="1279220"/>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pic>
        <p:nvPicPr>
          <p:cNvPr id="1031" name="Picture 7" descr="C:\_projects\101816_Tues\P15045_Sean\fire_Fotolia_100796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6642" y="2012881"/>
            <a:ext cx="1714500" cy="1147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_projects\101816_Tues\P15045_Sean\flooded road_Fotolia_1120791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9493" y="2015208"/>
            <a:ext cx="1719263" cy="11477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4"/>
          <p:cNvSpPr txBox="1">
            <a:spLocks/>
          </p:cNvSpPr>
          <p:nvPr/>
        </p:nvSpPr>
        <p:spPr bwMode="gray">
          <a:xfrm>
            <a:off x="1143000" y="1351002"/>
            <a:ext cx="6858000" cy="474561"/>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sp>
        <p:nvSpPr>
          <p:cNvPr id="4" name="Title 3"/>
          <p:cNvSpPr>
            <a:spLocks noGrp="1"/>
          </p:cNvSpPr>
          <p:nvPr>
            <p:ph type="title"/>
          </p:nvPr>
        </p:nvSpPr>
        <p:spPr/>
        <p:txBody>
          <a:bodyPr/>
          <a:lstStyle/>
          <a:p>
            <a:pPr fontAlgn="ctr"/>
            <a:r>
              <a:rPr lang="en-US" dirty="0"/>
              <a:t>Disruption is Everywhere </a:t>
            </a:r>
          </a:p>
        </p:txBody>
      </p:sp>
      <p:sp>
        <p:nvSpPr>
          <p:cNvPr id="5" name="Subtitle 4"/>
          <p:cNvSpPr>
            <a:spLocks noGrp="1"/>
          </p:cNvSpPr>
          <p:nvPr>
            <p:ph type="body" sz="quarter" idx="15"/>
          </p:nvPr>
        </p:nvSpPr>
        <p:spPr/>
        <p:txBody>
          <a:bodyPr/>
          <a:lstStyle/>
          <a:p>
            <a:pPr lvl="0" fontAlgn="ctr"/>
            <a:r>
              <a:rPr lang="en-US" dirty="0"/>
              <a:t>Catastrophes – Increases in frequency and severity </a:t>
            </a:r>
          </a:p>
        </p:txBody>
      </p:sp>
      <p:sp>
        <p:nvSpPr>
          <p:cNvPr id="66" name="TextBox 65"/>
          <p:cNvSpPr txBox="1"/>
          <p:nvPr/>
        </p:nvSpPr>
        <p:spPr>
          <a:xfrm>
            <a:off x="2953265" y="673443"/>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
        <p:nvSpPr>
          <p:cNvPr id="10" name="Text Placeholder 4"/>
          <p:cNvSpPr txBox="1">
            <a:spLocks/>
          </p:cNvSpPr>
          <p:nvPr/>
        </p:nvSpPr>
        <p:spPr bwMode="gray">
          <a:xfrm>
            <a:off x="1665515" y="1351002"/>
            <a:ext cx="5812971" cy="474561"/>
          </a:xfrm>
          <a:prstGeom prst="rect">
            <a:avLst/>
          </a:prstGeom>
          <a:solidFill>
            <a:srgbClr val="43B19E">
              <a:alpha val="23922"/>
            </a:srgb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sp>
        <p:nvSpPr>
          <p:cNvPr id="13" name="Text Placeholder 4"/>
          <p:cNvSpPr txBox="1">
            <a:spLocks/>
          </p:cNvSpPr>
          <p:nvPr/>
        </p:nvSpPr>
        <p:spPr bwMode="gray">
          <a:xfrm>
            <a:off x="2264228" y="1351002"/>
            <a:ext cx="4615544" cy="474561"/>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50" dirty="0">
                <a:solidFill>
                  <a:schemeClr val="bg1"/>
                </a:solidFill>
              </a:rPr>
              <a:t>Natural Catastrophes</a:t>
            </a:r>
          </a:p>
        </p:txBody>
      </p:sp>
      <p:sp>
        <p:nvSpPr>
          <p:cNvPr id="16" name="TextBox 15"/>
          <p:cNvSpPr txBox="1"/>
          <p:nvPr/>
        </p:nvSpPr>
        <p:spPr>
          <a:xfrm>
            <a:off x="743558" y="3282993"/>
            <a:ext cx="816762" cy="424732"/>
          </a:xfrm>
          <a:prstGeom prst="rect">
            <a:avLst/>
          </a:prstGeom>
          <a:noFill/>
        </p:spPr>
        <p:txBody>
          <a:bodyPr wrap="none" lIns="34290" rIns="34290" rtlCol="0" anchor="ctr">
            <a:spAutoFit/>
          </a:bodyPr>
          <a:lstStyle/>
          <a:p>
            <a:pPr algn="ctr">
              <a:lnSpc>
                <a:spcPct val="90000"/>
              </a:lnSpc>
              <a:buClr>
                <a:srgbClr val="337DBE"/>
              </a:buClr>
              <a:buSzPct val="77000"/>
            </a:pPr>
            <a:r>
              <a:rPr lang="en-US" sz="2400" b="1" dirty="0">
                <a:solidFill>
                  <a:schemeClr val="accent3">
                    <a:lumMod val="50000"/>
                  </a:schemeClr>
                </a:solidFill>
              </a:rPr>
              <a:t>Wind</a:t>
            </a:r>
          </a:p>
        </p:txBody>
      </p:sp>
      <p:sp>
        <p:nvSpPr>
          <p:cNvPr id="26" name="TextBox 25"/>
          <p:cNvSpPr txBox="1"/>
          <p:nvPr/>
        </p:nvSpPr>
        <p:spPr>
          <a:xfrm>
            <a:off x="813850" y="1987314"/>
            <a:ext cx="913840" cy="424732"/>
          </a:xfrm>
          <a:prstGeom prst="rect">
            <a:avLst/>
          </a:prstGeom>
          <a:noFill/>
        </p:spPr>
        <p:txBody>
          <a:bodyPr wrap="none" lIns="34290" rIns="34290" rtlCol="0" anchor="ctr">
            <a:spAutoFit/>
          </a:bodyPr>
          <a:lstStyle/>
          <a:p>
            <a:pPr algn="ctr">
              <a:lnSpc>
                <a:spcPct val="90000"/>
              </a:lnSpc>
              <a:buClr>
                <a:srgbClr val="337DBE"/>
              </a:buClr>
              <a:buSzPct val="77000"/>
            </a:pPr>
            <a:r>
              <a:rPr lang="en-US" sz="2400" b="1" dirty="0">
                <a:solidFill>
                  <a:schemeClr val="accent3">
                    <a:lumMod val="50000"/>
                  </a:schemeClr>
                </a:solidFill>
              </a:rPr>
              <a:t>Water</a:t>
            </a:r>
          </a:p>
        </p:txBody>
      </p:sp>
      <p:sp>
        <p:nvSpPr>
          <p:cNvPr id="27" name="TextBox 26"/>
          <p:cNvSpPr txBox="1"/>
          <p:nvPr/>
        </p:nvSpPr>
        <p:spPr>
          <a:xfrm>
            <a:off x="7683647" y="1918850"/>
            <a:ext cx="633507" cy="424732"/>
          </a:xfrm>
          <a:prstGeom prst="rect">
            <a:avLst/>
          </a:prstGeom>
          <a:noFill/>
        </p:spPr>
        <p:txBody>
          <a:bodyPr wrap="none" lIns="34290" rIns="34290" rtlCol="0" anchor="ctr">
            <a:spAutoFit/>
          </a:bodyPr>
          <a:lstStyle/>
          <a:p>
            <a:pPr algn="ctr">
              <a:lnSpc>
                <a:spcPct val="90000"/>
              </a:lnSpc>
              <a:buClr>
                <a:srgbClr val="337DBE"/>
              </a:buClr>
              <a:buSzPct val="77000"/>
            </a:pPr>
            <a:r>
              <a:rPr lang="en-US" sz="2400" b="1" dirty="0">
                <a:solidFill>
                  <a:schemeClr val="accent3">
                    <a:lumMod val="50000"/>
                  </a:schemeClr>
                </a:solidFill>
              </a:rPr>
              <a:t>Fire</a:t>
            </a:r>
          </a:p>
        </p:txBody>
      </p:sp>
      <p:pic>
        <p:nvPicPr>
          <p:cNvPr id="1030" name="Picture 6" descr="C:\_projects\101816_Tues\P15045_Sean\palm tree_hurricane_Fotolia_958474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69493" y="3437699"/>
            <a:ext cx="1651022"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_projects\101816_Tues\P15045_Sean\glacier_Fotolia_10270448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0909" y="3437699"/>
            <a:ext cx="1642858" cy="10972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119249" y="3763586"/>
            <a:ext cx="1576449" cy="663664"/>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8 of 10 costliest since 2004</a:t>
            </a:r>
          </a:p>
          <a:p>
            <a:pPr>
              <a:lnSpc>
                <a:spcPct val="90000"/>
              </a:lnSpc>
              <a:spcBef>
                <a:spcPts val="1200"/>
              </a:spcBef>
              <a:buClr>
                <a:srgbClr val="337DBE"/>
              </a:buClr>
              <a:buSzPct val="77000"/>
            </a:pPr>
            <a:r>
              <a:rPr lang="en-US" sz="1100" dirty="0"/>
              <a:t>367 Tornados Q1/17</a:t>
            </a:r>
          </a:p>
        </p:txBody>
      </p:sp>
      <p:sp>
        <p:nvSpPr>
          <p:cNvPr id="31" name="TextBox 30"/>
          <p:cNvSpPr txBox="1"/>
          <p:nvPr/>
        </p:nvSpPr>
        <p:spPr>
          <a:xfrm>
            <a:off x="6678200" y="2267742"/>
            <a:ext cx="1337611" cy="663664"/>
          </a:xfrm>
          <a:prstGeom prst="rect">
            <a:avLst/>
          </a:prstGeom>
          <a:noFill/>
        </p:spPr>
        <p:txBody>
          <a:bodyPr wrap="square" rtlCol="0">
            <a:noAutofit/>
          </a:bodyPr>
          <a:lstStyle/>
          <a:p>
            <a:pPr algn="r">
              <a:lnSpc>
                <a:spcPct val="90000"/>
              </a:lnSpc>
              <a:spcBef>
                <a:spcPts val="1200"/>
              </a:spcBef>
              <a:buClr>
                <a:srgbClr val="337DBE"/>
              </a:buClr>
              <a:buSzPct val="77000"/>
            </a:pPr>
            <a:r>
              <a:rPr lang="en-US" sz="1100" dirty="0"/>
              <a:t>2015: Record Year</a:t>
            </a:r>
          </a:p>
        </p:txBody>
      </p:sp>
      <p:sp>
        <p:nvSpPr>
          <p:cNvPr id="32" name="TextBox 31"/>
          <p:cNvSpPr txBox="1"/>
          <p:nvPr/>
        </p:nvSpPr>
        <p:spPr>
          <a:xfrm>
            <a:off x="1115299" y="2364678"/>
            <a:ext cx="1337611" cy="663664"/>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2016 Flood Loss 6x Greater </a:t>
            </a:r>
          </a:p>
        </p:txBody>
      </p:sp>
      <p:sp>
        <p:nvSpPr>
          <p:cNvPr id="33" name="TextBox 32"/>
          <p:cNvSpPr txBox="1"/>
          <p:nvPr/>
        </p:nvSpPr>
        <p:spPr>
          <a:xfrm>
            <a:off x="6879772" y="3329160"/>
            <a:ext cx="1596609" cy="757130"/>
          </a:xfrm>
          <a:prstGeom prst="rect">
            <a:avLst/>
          </a:prstGeom>
          <a:noFill/>
        </p:spPr>
        <p:txBody>
          <a:bodyPr wrap="square" lIns="34290" rIns="34290" rtlCol="0" anchor="ctr">
            <a:spAutoFit/>
          </a:bodyPr>
          <a:lstStyle/>
          <a:p>
            <a:pPr algn="ctr">
              <a:lnSpc>
                <a:spcPct val="90000"/>
              </a:lnSpc>
              <a:buClr>
                <a:srgbClr val="337DBE"/>
              </a:buClr>
              <a:buSzPct val="77000"/>
            </a:pPr>
            <a:r>
              <a:rPr lang="en-US" sz="2400" b="1" dirty="0">
                <a:solidFill>
                  <a:schemeClr val="accent3">
                    <a:lumMod val="50000"/>
                  </a:schemeClr>
                </a:solidFill>
              </a:rPr>
              <a:t>Climate Change</a:t>
            </a:r>
          </a:p>
        </p:txBody>
      </p:sp>
    </p:spTree>
    <p:custDataLst>
      <p:tags r:id="rId1"/>
    </p:custDataLst>
    <p:extLst>
      <p:ext uri="{BB962C8B-B14F-4D97-AF65-F5344CB8AC3E}">
        <p14:creationId xmlns:p14="http://schemas.microsoft.com/office/powerpoint/2010/main" val="159525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4"/>
          <p:cNvSpPr txBox="1">
            <a:spLocks/>
          </p:cNvSpPr>
          <p:nvPr/>
        </p:nvSpPr>
        <p:spPr bwMode="gray">
          <a:xfrm>
            <a:off x="1143000" y="1947912"/>
            <a:ext cx="6858000" cy="1279220"/>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1650" dirty="0"/>
          </a:p>
        </p:txBody>
      </p:sp>
      <p:sp>
        <p:nvSpPr>
          <p:cNvPr id="20" name="Text Placeholder 4"/>
          <p:cNvSpPr txBox="1">
            <a:spLocks/>
          </p:cNvSpPr>
          <p:nvPr/>
        </p:nvSpPr>
        <p:spPr bwMode="gray">
          <a:xfrm>
            <a:off x="1143000" y="3349480"/>
            <a:ext cx="6858000" cy="1279220"/>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1650" dirty="0"/>
          </a:p>
        </p:txBody>
      </p:sp>
      <p:pic>
        <p:nvPicPr>
          <p:cNvPr id="2050" name="Picture 2" descr="C:\_projects\101816_Tues\P15045_Sean\traffic jam_Fotolia_619161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6867" y="2702086"/>
            <a:ext cx="2011680" cy="12278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4"/>
          <p:cNvSpPr txBox="1">
            <a:spLocks/>
          </p:cNvSpPr>
          <p:nvPr/>
        </p:nvSpPr>
        <p:spPr bwMode="gray">
          <a:xfrm>
            <a:off x="1143000" y="1351004"/>
            <a:ext cx="6858000" cy="474561"/>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1650" dirty="0"/>
          </a:p>
        </p:txBody>
      </p:sp>
      <p:sp>
        <p:nvSpPr>
          <p:cNvPr id="22" name="Text Placeholder 4"/>
          <p:cNvSpPr txBox="1">
            <a:spLocks/>
          </p:cNvSpPr>
          <p:nvPr/>
        </p:nvSpPr>
        <p:spPr bwMode="gray">
          <a:xfrm>
            <a:off x="1665517" y="1351004"/>
            <a:ext cx="5812971" cy="474561"/>
          </a:xfrm>
          <a:prstGeom prst="rect">
            <a:avLst/>
          </a:prstGeom>
          <a:solidFill>
            <a:schemeClr val="accent1">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endParaRPr lang="en-US" sz="1650" dirty="0"/>
          </a:p>
        </p:txBody>
      </p:sp>
      <p:sp>
        <p:nvSpPr>
          <p:cNvPr id="23" name="Text Placeholder 4"/>
          <p:cNvSpPr txBox="1">
            <a:spLocks/>
          </p:cNvSpPr>
          <p:nvPr/>
        </p:nvSpPr>
        <p:spPr bwMode="gray">
          <a:xfrm>
            <a:off x="2264228" y="1351004"/>
            <a:ext cx="4615544" cy="474561"/>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2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50" dirty="0"/>
              <a:t>Man-Made Catastrophes</a:t>
            </a:r>
          </a:p>
        </p:txBody>
      </p:sp>
      <p:sp>
        <p:nvSpPr>
          <p:cNvPr id="24" name="TextBox 23"/>
          <p:cNvSpPr txBox="1"/>
          <p:nvPr/>
        </p:nvSpPr>
        <p:spPr>
          <a:xfrm>
            <a:off x="1793586" y="2065496"/>
            <a:ext cx="941283" cy="424732"/>
          </a:xfrm>
          <a:prstGeom prst="rect">
            <a:avLst/>
          </a:prstGeom>
          <a:noFill/>
        </p:spPr>
        <p:txBody>
          <a:bodyPr wrap="none" lIns="34290" rIns="34290" rtlCol="0" anchor="ctr">
            <a:spAutoFit/>
          </a:bodyPr>
          <a:lstStyle/>
          <a:p>
            <a:pPr algn="ctr">
              <a:lnSpc>
                <a:spcPct val="90000"/>
              </a:lnSpc>
              <a:buClr>
                <a:srgbClr val="337DBE"/>
              </a:buClr>
              <a:buSzPct val="77000"/>
            </a:pPr>
            <a:r>
              <a:rPr lang="en-US" sz="2400" b="1" dirty="0">
                <a:solidFill>
                  <a:schemeClr val="accent1">
                    <a:lumMod val="50000"/>
                  </a:schemeClr>
                </a:solidFill>
              </a:rPr>
              <a:t>Autos</a:t>
            </a:r>
          </a:p>
        </p:txBody>
      </p:sp>
      <p:sp>
        <p:nvSpPr>
          <p:cNvPr id="4" name="Title 3"/>
          <p:cNvSpPr>
            <a:spLocks noGrp="1"/>
          </p:cNvSpPr>
          <p:nvPr>
            <p:ph type="title"/>
          </p:nvPr>
        </p:nvSpPr>
        <p:spPr/>
        <p:txBody>
          <a:bodyPr/>
          <a:lstStyle/>
          <a:p>
            <a:pPr fontAlgn="ctr"/>
            <a:r>
              <a:rPr lang="en-US" dirty="0"/>
              <a:t>Disruption is Everywhere </a:t>
            </a:r>
          </a:p>
        </p:txBody>
      </p:sp>
      <p:sp>
        <p:nvSpPr>
          <p:cNvPr id="5" name="Subtitle 4"/>
          <p:cNvSpPr>
            <a:spLocks noGrp="1"/>
          </p:cNvSpPr>
          <p:nvPr>
            <p:ph type="body" sz="quarter" idx="15"/>
          </p:nvPr>
        </p:nvSpPr>
        <p:spPr/>
        <p:txBody>
          <a:bodyPr/>
          <a:lstStyle/>
          <a:p>
            <a:pPr lvl="0" fontAlgn="ctr"/>
            <a:r>
              <a:rPr lang="en-US" dirty="0"/>
              <a:t>Catastrophes – Increases in frequency and severity </a:t>
            </a:r>
          </a:p>
        </p:txBody>
      </p:sp>
      <p:sp>
        <p:nvSpPr>
          <p:cNvPr id="66" name="TextBox 65"/>
          <p:cNvSpPr txBox="1"/>
          <p:nvPr/>
        </p:nvSpPr>
        <p:spPr>
          <a:xfrm>
            <a:off x="2953265" y="673443"/>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
        <p:nvSpPr>
          <p:cNvPr id="26" name="TextBox 25"/>
          <p:cNvSpPr txBox="1"/>
          <p:nvPr/>
        </p:nvSpPr>
        <p:spPr>
          <a:xfrm>
            <a:off x="5754709" y="1983190"/>
            <a:ext cx="1917513" cy="757130"/>
          </a:xfrm>
          <a:prstGeom prst="rect">
            <a:avLst/>
          </a:prstGeom>
          <a:noFill/>
        </p:spPr>
        <p:txBody>
          <a:bodyPr wrap="none" lIns="34290" rIns="34290" rtlCol="0" anchor="ctr">
            <a:spAutoFit/>
          </a:bodyPr>
          <a:lstStyle/>
          <a:p>
            <a:pPr algn="ctr">
              <a:lnSpc>
                <a:spcPct val="90000"/>
              </a:lnSpc>
              <a:buClr>
                <a:srgbClr val="337DBE"/>
              </a:buClr>
              <a:buSzPct val="77000"/>
            </a:pPr>
            <a:r>
              <a:rPr lang="en-US" sz="2400" b="1" dirty="0">
                <a:solidFill>
                  <a:schemeClr val="accent1">
                    <a:lumMod val="50000"/>
                  </a:schemeClr>
                </a:solidFill>
              </a:rPr>
              <a:t>“Induced”</a:t>
            </a:r>
            <a:br>
              <a:rPr lang="en-US" sz="2400" b="1" dirty="0">
                <a:solidFill>
                  <a:schemeClr val="accent1">
                    <a:lumMod val="50000"/>
                  </a:schemeClr>
                </a:solidFill>
              </a:rPr>
            </a:br>
            <a:r>
              <a:rPr lang="en-US" sz="2400" b="1" dirty="0">
                <a:solidFill>
                  <a:schemeClr val="accent1">
                    <a:lumMod val="50000"/>
                  </a:schemeClr>
                </a:solidFill>
              </a:rPr>
              <a:t>Earthquakes</a:t>
            </a:r>
          </a:p>
        </p:txBody>
      </p:sp>
      <p:sp>
        <p:nvSpPr>
          <p:cNvPr id="27" name="TextBox 26"/>
          <p:cNvSpPr txBox="1"/>
          <p:nvPr/>
        </p:nvSpPr>
        <p:spPr>
          <a:xfrm>
            <a:off x="3948651" y="2055416"/>
            <a:ext cx="942887" cy="424732"/>
          </a:xfrm>
          <a:prstGeom prst="rect">
            <a:avLst/>
          </a:prstGeom>
          <a:noFill/>
        </p:spPr>
        <p:txBody>
          <a:bodyPr wrap="none" lIns="34290" rIns="34290" rtlCol="0" anchor="ctr">
            <a:spAutoFit/>
          </a:bodyPr>
          <a:lstStyle/>
          <a:p>
            <a:pPr algn="ctr">
              <a:lnSpc>
                <a:spcPct val="90000"/>
              </a:lnSpc>
              <a:buClr>
                <a:srgbClr val="337DBE"/>
              </a:buClr>
              <a:buSzPct val="77000"/>
            </a:pPr>
            <a:r>
              <a:rPr lang="en-US" sz="2400" b="1" dirty="0">
                <a:solidFill>
                  <a:schemeClr val="accent1">
                    <a:lumMod val="50000"/>
                  </a:schemeClr>
                </a:solidFill>
              </a:rPr>
              <a:t>Cyber</a:t>
            </a:r>
          </a:p>
        </p:txBody>
      </p:sp>
      <p:pic>
        <p:nvPicPr>
          <p:cNvPr id="2053" name="Picture 5" descr="C:\_projects\101816_Tues\P15045_Sean\computer screen hacked_Fotolia_1179341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4256" y="2702086"/>
            <a:ext cx="2011680" cy="1225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5691118" y="2702086"/>
            <a:ext cx="2044700" cy="1225954"/>
          </a:xfrm>
          <a:prstGeom prst="rect">
            <a:avLst/>
          </a:prstGeom>
        </p:spPr>
      </p:pic>
      <p:sp>
        <p:nvSpPr>
          <p:cNvPr id="25" name="TextBox 24"/>
          <p:cNvSpPr txBox="1"/>
          <p:nvPr/>
        </p:nvSpPr>
        <p:spPr>
          <a:xfrm>
            <a:off x="6044661" y="4050388"/>
            <a:ext cx="1337611" cy="663664"/>
          </a:xfrm>
          <a:prstGeom prst="rect">
            <a:avLst/>
          </a:prstGeom>
          <a:noFill/>
        </p:spPr>
        <p:txBody>
          <a:bodyPr wrap="square" rtlCol="0">
            <a:noAutofit/>
          </a:bodyPr>
          <a:lstStyle/>
          <a:p>
            <a:pPr algn="ctr">
              <a:lnSpc>
                <a:spcPct val="90000"/>
              </a:lnSpc>
              <a:spcBef>
                <a:spcPts val="1200"/>
              </a:spcBef>
              <a:buClr>
                <a:srgbClr val="337DBE"/>
              </a:buClr>
              <a:buSzPct val="77000"/>
            </a:pPr>
            <a:r>
              <a:rPr lang="en-US" sz="1100" dirty="0"/>
              <a:t>~950 3.0+ </a:t>
            </a:r>
          </a:p>
          <a:p>
            <a:pPr algn="ctr">
              <a:lnSpc>
                <a:spcPct val="90000"/>
              </a:lnSpc>
              <a:spcBef>
                <a:spcPts val="1200"/>
              </a:spcBef>
              <a:buClr>
                <a:srgbClr val="337DBE"/>
              </a:buClr>
              <a:buSzPct val="77000"/>
            </a:pPr>
            <a:r>
              <a:rPr lang="en-US" sz="1100" dirty="0"/>
              <a:t>60% in OK</a:t>
            </a:r>
          </a:p>
        </p:txBody>
      </p:sp>
      <p:sp>
        <p:nvSpPr>
          <p:cNvPr id="28" name="TextBox 27"/>
          <p:cNvSpPr txBox="1"/>
          <p:nvPr/>
        </p:nvSpPr>
        <p:spPr>
          <a:xfrm>
            <a:off x="3751290" y="4007712"/>
            <a:ext cx="1337611" cy="663664"/>
          </a:xfrm>
          <a:prstGeom prst="rect">
            <a:avLst/>
          </a:prstGeom>
          <a:noFill/>
        </p:spPr>
        <p:txBody>
          <a:bodyPr wrap="square" rtlCol="0">
            <a:noAutofit/>
          </a:bodyPr>
          <a:lstStyle/>
          <a:p>
            <a:pPr algn="ctr">
              <a:lnSpc>
                <a:spcPct val="90000"/>
              </a:lnSpc>
              <a:spcBef>
                <a:spcPts val="1200"/>
              </a:spcBef>
              <a:buClr>
                <a:srgbClr val="337DBE"/>
              </a:buClr>
              <a:buSzPct val="77000"/>
            </a:pPr>
            <a:r>
              <a:rPr lang="en-US" sz="1100" dirty="0"/>
              <a:t>$445 million/year </a:t>
            </a:r>
          </a:p>
        </p:txBody>
      </p:sp>
      <p:sp>
        <p:nvSpPr>
          <p:cNvPr id="29" name="TextBox 28"/>
          <p:cNvSpPr txBox="1"/>
          <p:nvPr/>
        </p:nvSpPr>
        <p:spPr>
          <a:xfrm>
            <a:off x="1553901" y="4007712"/>
            <a:ext cx="1337611" cy="663664"/>
          </a:xfrm>
          <a:prstGeom prst="rect">
            <a:avLst/>
          </a:prstGeom>
          <a:noFill/>
        </p:spPr>
        <p:txBody>
          <a:bodyPr wrap="square" rtlCol="0">
            <a:noAutofit/>
          </a:bodyPr>
          <a:lstStyle/>
          <a:p>
            <a:pPr algn="ctr">
              <a:lnSpc>
                <a:spcPct val="90000"/>
              </a:lnSpc>
              <a:spcBef>
                <a:spcPts val="1200"/>
              </a:spcBef>
              <a:buClr>
                <a:srgbClr val="337DBE"/>
              </a:buClr>
              <a:buSzPct val="77000"/>
            </a:pPr>
            <a:r>
              <a:rPr lang="en-US" sz="1100" dirty="0"/>
              <a:t>More cars on road</a:t>
            </a:r>
          </a:p>
          <a:p>
            <a:pPr algn="ctr">
              <a:lnSpc>
                <a:spcPct val="90000"/>
              </a:lnSpc>
              <a:spcBef>
                <a:spcPts val="1200"/>
              </a:spcBef>
              <a:buClr>
                <a:srgbClr val="337DBE"/>
              </a:buClr>
              <a:buSzPct val="77000"/>
            </a:pPr>
            <a:r>
              <a:rPr lang="en-US" sz="1100" dirty="0"/>
              <a:t>Distracted driving </a:t>
            </a:r>
          </a:p>
        </p:txBody>
      </p:sp>
    </p:spTree>
    <p:custDataLst>
      <p:tags r:id="rId1"/>
    </p:custDataLst>
    <p:extLst>
      <p:ext uri="{BB962C8B-B14F-4D97-AF65-F5344CB8AC3E}">
        <p14:creationId xmlns:p14="http://schemas.microsoft.com/office/powerpoint/2010/main" val="234772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exagon 26"/>
          <p:cNvSpPr/>
          <p:nvPr/>
        </p:nvSpPr>
        <p:spPr bwMode="gray">
          <a:xfrm>
            <a:off x="3540504" y="1083245"/>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0" name="Hexagon 39"/>
          <p:cNvSpPr/>
          <p:nvPr/>
        </p:nvSpPr>
        <p:spPr bwMode="gray">
          <a:xfrm>
            <a:off x="1538197" y="3271884"/>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2" name="Hexagon 31"/>
          <p:cNvSpPr/>
          <p:nvPr/>
        </p:nvSpPr>
        <p:spPr bwMode="gray">
          <a:xfrm>
            <a:off x="2535793" y="2735459"/>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2" name="Hexagon 21"/>
          <p:cNvSpPr/>
          <p:nvPr/>
        </p:nvSpPr>
        <p:spPr bwMode="gray">
          <a:xfrm>
            <a:off x="3540504" y="2172308"/>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 name="Title 3"/>
          <p:cNvSpPr>
            <a:spLocks noGrp="1"/>
          </p:cNvSpPr>
          <p:nvPr>
            <p:ph type="title"/>
          </p:nvPr>
        </p:nvSpPr>
        <p:spPr>
          <a:xfrm>
            <a:off x="1410462" y="148607"/>
            <a:ext cx="6343650" cy="713232"/>
          </a:xfrm>
        </p:spPr>
        <p:txBody>
          <a:bodyPr/>
          <a:lstStyle/>
          <a:p>
            <a:pPr lvl="0" fontAlgn="ctr"/>
            <a:r>
              <a:rPr lang="en-US" dirty="0"/>
              <a:t>Technology / Digitalization </a:t>
            </a:r>
          </a:p>
        </p:txBody>
      </p:sp>
      <p:sp>
        <p:nvSpPr>
          <p:cNvPr id="34" name="Rectangle 33"/>
          <p:cNvSpPr/>
          <p:nvPr/>
        </p:nvSpPr>
        <p:spPr bwMode="gray">
          <a:xfrm>
            <a:off x="3737757" y="3492578"/>
            <a:ext cx="886782" cy="300082"/>
          </a:xfrm>
          <a:prstGeom prst="rect">
            <a:avLst/>
          </a:prstGeom>
        </p:spPr>
        <p:txBody>
          <a:bodyPr wrap="none" anchor="ctr">
            <a:spAutoFit/>
          </a:bodyPr>
          <a:lstStyle/>
          <a:p>
            <a:pPr algn="ctr"/>
            <a:r>
              <a:rPr lang="en-US" sz="1350" b="1" dirty="0">
                <a:solidFill>
                  <a:schemeClr val="accent1"/>
                </a:solidFill>
              </a:rPr>
              <a:t>Big Data</a:t>
            </a:r>
          </a:p>
        </p:txBody>
      </p:sp>
      <p:sp>
        <p:nvSpPr>
          <p:cNvPr id="20" name="Hexagon 19"/>
          <p:cNvSpPr/>
          <p:nvPr/>
        </p:nvSpPr>
        <p:spPr bwMode="gray">
          <a:xfrm>
            <a:off x="1531666" y="2182064"/>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1" name="Hexagon 20"/>
          <p:cNvSpPr/>
          <p:nvPr/>
        </p:nvSpPr>
        <p:spPr bwMode="gray">
          <a:xfrm>
            <a:off x="2529262" y="1625744"/>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10" name="Group 9"/>
          <p:cNvGrpSpPr/>
          <p:nvPr/>
        </p:nvGrpSpPr>
        <p:grpSpPr bwMode="gray">
          <a:xfrm>
            <a:off x="2543261" y="1632154"/>
            <a:ext cx="1283877" cy="1106791"/>
            <a:chOff x="1679726" y="3634161"/>
            <a:chExt cx="1711836" cy="1475721"/>
          </a:xfrm>
        </p:grpSpPr>
        <p:sp>
          <p:nvSpPr>
            <p:cNvPr id="5" name="Hexagon 4"/>
            <p:cNvSpPr/>
            <p:nvPr/>
          </p:nvSpPr>
          <p:spPr bwMode="gray">
            <a:xfrm>
              <a:off x="1679726" y="3634161"/>
              <a:ext cx="1711836" cy="1475721"/>
            </a:xfrm>
            <a:prstGeom prst="hexagon">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1914523" y="3750900"/>
              <a:ext cx="1242242" cy="1242242"/>
            </a:xfrm>
            <a:prstGeom prst="rect">
              <a:avLst/>
            </a:prstGeom>
          </p:spPr>
        </p:pic>
      </p:grpSp>
      <p:grpSp>
        <p:nvGrpSpPr>
          <p:cNvPr id="23" name="Group 22"/>
          <p:cNvGrpSpPr/>
          <p:nvPr/>
        </p:nvGrpSpPr>
        <p:grpSpPr bwMode="gray">
          <a:xfrm>
            <a:off x="1526370" y="2178998"/>
            <a:ext cx="1283877" cy="1106791"/>
            <a:chOff x="3727702" y="2517846"/>
            <a:chExt cx="1711836" cy="1475721"/>
          </a:xfrm>
        </p:grpSpPr>
        <p:sp>
          <p:nvSpPr>
            <p:cNvPr id="24" name="Hexagon 23"/>
            <p:cNvSpPr/>
            <p:nvPr/>
          </p:nvSpPr>
          <p:spPr bwMode="gray">
            <a:xfrm>
              <a:off x="3727702" y="2517846"/>
              <a:ext cx="1711836" cy="1475721"/>
            </a:xfrm>
            <a:prstGeom prst="hexagon">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3927774" y="2637733"/>
              <a:ext cx="1311691" cy="1032196"/>
            </a:xfrm>
            <a:prstGeom prst="rect">
              <a:avLst/>
            </a:prstGeom>
          </p:spPr>
        </p:pic>
      </p:grpSp>
      <p:sp>
        <p:nvSpPr>
          <p:cNvPr id="33" name="Rectangle 32"/>
          <p:cNvSpPr/>
          <p:nvPr/>
        </p:nvSpPr>
        <p:spPr bwMode="gray">
          <a:xfrm>
            <a:off x="1557479" y="1465792"/>
            <a:ext cx="963726" cy="507831"/>
          </a:xfrm>
          <a:prstGeom prst="rect">
            <a:avLst/>
          </a:prstGeom>
        </p:spPr>
        <p:txBody>
          <a:bodyPr wrap="none" anchor="ctr">
            <a:spAutoFit/>
          </a:bodyPr>
          <a:lstStyle/>
          <a:p>
            <a:pPr algn="ctr"/>
            <a:r>
              <a:rPr lang="en-US" sz="1350" b="1" dirty="0">
                <a:solidFill>
                  <a:schemeClr val="accent1"/>
                </a:solidFill>
              </a:rPr>
              <a:t>Sharing</a:t>
            </a:r>
            <a:br>
              <a:rPr lang="en-US" sz="1350" b="1" dirty="0">
                <a:solidFill>
                  <a:schemeClr val="accent1"/>
                </a:solidFill>
              </a:rPr>
            </a:br>
            <a:r>
              <a:rPr lang="en-US" sz="1350" b="1" dirty="0">
                <a:solidFill>
                  <a:schemeClr val="accent1"/>
                </a:solidFill>
              </a:rPr>
              <a:t>Economy</a:t>
            </a:r>
          </a:p>
        </p:txBody>
      </p:sp>
      <p:sp>
        <p:nvSpPr>
          <p:cNvPr id="26" name="Hexagon 25"/>
          <p:cNvSpPr/>
          <p:nvPr/>
        </p:nvSpPr>
        <p:spPr bwMode="gray">
          <a:xfrm>
            <a:off x="5541475" y="2192081"/>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8" name="Hexagon 27"/>
          <p:cNvSpPr/>
          <p:nvPr/>
        </p:nvSpPr>
        <p:spPr bwMode="gray">
          <a:xfrm>
            <a:off x="5541475" y="3272567"/>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9" name="Hexagon 28"/>
          <p:cNvSpPr/>
          <p:nvPr/>
        </p:nvSpPr>
        <p:spPr bwMode="gray">
          <a:xfrm>
            <a:off x="4538839" y="2733035"/>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5" name="Rectangle 34"/>
          <p:cNvSpPr/>
          <p:nvPr/>
        </p:nvSpPr>
        <p:spPr bwMode="gray">
          <a:xfrm>
            <a:off x="5151643" y="1521393"/>
            <a:ext cx="2002471" cy="300082"/>
          </a:xfrm>
          <a:prstGeom prst="rect">
            <a:avLst/>
          </a:prstGeom>
        </p:spPr>
        <p:txBody>
          <a:bodyPr wrap="none" anchor="ctr">
            <a:spAutoFit/>
          </a:bodyPr>
          <a:lstStyle/>
          <a:p>
            <a:pPr algn="ctr"/>
            <a:r>
              <a:rPr lang="en-US" sz="1350" b="1" dirty="0">
                <a:solidFill>
                  <a:schemeClr val="accent1"/>
                </a:solidFill>
              </a:rPr>
              <a:t>The Internet of Things</a:t>
            </a:r>
          </a:p>
        </p:txBody>
      </p:sp>
      <p:pic>
        <p:nvPicPr>
          <p:cNvPr id="31" name="Picture 2" descr="C:\_projects\101816_Tues\P15045_Sean\data matrix_big data_Fotolia_121653010.jpg"/>
          <p:cNvPicPr preferRelativeResize="0">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gray">
          <a:xfrm>
            <a:off x="3545798" y="2186369"/>
            <a:ext cx="1282446" cy="1110996"/>
          </a:xfrm>
          <a:prstGeom prst="hexagon">
            <a:avLst/>
          </a:prstGeom>
          <a:blipFill>
            <a:blip r:embed="rId7" cstate="email">
              <a:extLst>
                <a:ext uri="{28A0092B-C50C-407E-A947-70E740481C1C}">
                  <a14:useLocalDpi xmlns:a14="http://schemas.microsoft.com/office/drawing/2010/main"/>
                </a:ext>
              </a:extLst>
            </a:blip>
            <a:srcRect/>
            <a:stretch>
              <a:fillRect/>
            </a:stretch>
          </a:blipFill>
          <a:ln w="38100">
            <a:solidFill>
              <a:schemeClr val="accent1">
                <a:lumMod val="40000"/>
                <a:lumOff val="60000"/>
              </a:schemeClr>
            </a:solidFill>
          </a:ln>
          <a:extLst/>
        </p:spPr>
      </p:pic>
      <p:grpSp>
        <p:nvGrpSpPr>
          <p:cNvPr id="9" name="Group 8"/>
          <p:cNvGrpSpPr/>
          <p:nvPr/>
        </p:nvGrpSpPr>
        <p:grpSpPr bwMode="gray">
          <a:xfrm>
            <a:off x="4551770" y="1912895"/>
            <a:ext cx="3202212" cy="2760528"/>
            <a:chOff x="4545200" y="2550527"/>
            <a:chExt cx="4269616" cy="3680704"/>
          </a:xfrm>
        </p:grpSpPr>
        <p:sp>
          <p:nvSpPr>
            <p:cNvPr id="30" name="Hexagon 29"/>
            <p:cNvSpPr/>
            <p:nvPr/>
          </p:nvSpPr>
          <p:spPr bwMode="gray">
            <a:xfrm>
              <a:off x="4545200" y="2550527"/>
              <a:ext cx="4269616" cy="3680704"/>
            </a:xfrm>
            <a:prstGeom prst="hexagon">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8" name="Picture 7"/>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5070418" y="3249273"/>
              <a:ext cx="3446706" cy="2091350"/>
            </a:xfrm>
            <a:prstGeom prst="rect">
              <a:avLst/>
            </a:prstGeom>
          </p:spPr>
        </p:pic>
      </p:grpSp>
    </p:spTree>
    <p:custDataLst>
      <p:tags r:id="rId1"/>
    </p:custDataLst>
    <p:extLst>
      <p:ext uri="{BB962C8B-B14F-4D97-AF65-F5344CB8AC3E}">
        <p14:creationId xmlns:p14="http://schemas.microsoft.com/office/powerpoint/2010/main" val="407445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62" y="158420"/>
            <a:ext cx="6343650" cy="713232"/>
          </a:xfrm>
        </p:spPr>
        <p:txBody>
          <a:bodyPr/>
          <a:lstStyle/>
          <a:p>
            <a:pPr lvl="0"/>
            <a:r>
              <a:rPr lang="en-US" dirty="0"/>
              <a:t>Economic Uncertainty </a:t>
            </a:r>
          </a:p>
        </p:txBody>
      </p:sp>
      <p:sp>
        <p:nvSpPr>
          <p:cNvPr id="16" name="Text Placeholder 15"/>
          <p:cNvSpPr>
            <a:spLocks noGrp="1"/>
          </p:cNvSpPr>
          <p:nvPr>
            <p:ph type="body" sz="quarter" idx="16"/>
          </p:nvPr>
        </p:nvSpPr>
        <p:spPr/>
        <p:txBody>
          <a:bodyPr/>
          <a:lstStyle/>
          <a:p>
            <a:r>
              <a:rPr lang="en-US" baseline="30000" dirty="0"/>
              <a:t>*</a:t>
            </a:r>
            <a:r>
              <a:rPr lang="en-US" dirty="0"/>
              <a:t> The Peterson Institute for International Economics</a:t>
            </a:r>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491344" y="1691132"/>
            <a:ext cx="2994171" cy="1147107"/>
          </a:xfrm>
          <a:prstGeom prst="rect">
            <a:avLst/>
          </a:prstGeom>
        </p:spPr>
      </p:pic>
      <p:sp>
        <p:nvSpPr>
          <p:cNvPr id="11" name="Rectangle 10"/>
          <p:cNvSpPr/>
          <p:nvPr/>
        </p:nvSpPr>
        <p:spPr>
          <a:xfrm>
            <a:off x="1410464" y="1393372"/>
            <a:ext cx="3075051" cy="145868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6" name="Text Placeholder 4"/>
          <p:cNvSpPr txBox="1">
            <a:spLocks/>
          </p:cNvSpPr>
          <p:nvPr/>
        </p:nvSpPr>
        <p:spPr bwMode="gray">
          <a:xfrm>
            <a:off x="1400175" y="1021877"/>
            <a:ext cx="3085338" cy="548640"/>
          </a:xfrm>
          <a:prstGeom prst="snip1Rect">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Global Growth...</a:t>
            </a:r>
          </a:p>
        </p:txBody>
      </p:sp>
      <p:sp>
        <p:nvSpPr>
          <p:cNvPr id="18" name="Content Placeholder 2"/>
          <p:cNvSpPr txBox="1">
            <a:spLocks/>
          </p:cNvSpPr>
          <p:nvPr/>
        </p:nvSpPr>
        <p:spPr bwMode="gray">
          <a:xfrm>
            <a:off x="1461110" y="1616319"/>
            <a:ext cx="2126469" cy="807913"/>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lnSpc>
                <a:spcPct val="100000"/>
              </a:lnSpc>
              <a:buNone/>
            </a:pPr>
            <a:r>
              <a:rPr lang="en-US" sz="900" dirty="0"/>
              <a:t>*Since </a:t>
            </a:r>
            <a:r>
              <a:rPr lang="en-US" sz="1200" b="1" dirty="0">
                <a:solidFill>
                  <a:schemeClr val="accent3">
                    <a:lumMod val="75000"/>
                  </a:schemeClr>
                </a:solidFill>
              </a:rPr>
              <a:t>2008</a:t>
            </a:r>
            <a:r>
              <a:rPr lang="en-US" sz="900" dirty="0"/>
              <a:t> we've had the </a:t>
            </a:r>
            <a:r>
              <a:rPr lang="en-US" sz="1200" b="1" dirty="0">
                <a:solidFill>
                  <a:schemeClr val="accent3">
                    <a:lumMod val="75000"/>
                  </a:schemeClr>
                </a:solidFill>
              </a:rPr>
              <a:t>longest period of relative trade stagnation</a:t>
            </a:r>
            <a:r>
              <a:rPr lang="en-US" sz="900" dirty="0"/>
              <a:t> since </a:t>
            </a:r>
            <a:r>
              <a:rPr lang="en-US" sz="1200" b="1" dirty="0">
                <a:solidFill>
                  <a:schemeClr val="accent3">
                    <a:lumMod val="75000"/>
                  </a:schemeClr>
                </a:solidFill>
              </a:rPr>
              <a:t>World War II</a:t>
            </a:r>
            <a:r>
              <a:rPr lang="en-US" sz="900" dirty="0"/>
              <a:t>...</a:t>
            </a:r>
          </a:p>
        </p:txBody>
      </p:sp>
      <p:sp>
        <p:nvSpPr>
          <p:cNvPr id="5" name="Freeform: Shape 4"/>
          <p:cNvSpPr/>
          <p:nvPr/>
        </p:nvSpPr>
        <p:spPr>
          <a:xfrm>
            <a:off x="4011216" y="1750219"/>
            <a:ext cx="396478" cy="242888"/>
          </a:xfrm>
          <a:custGeom>
            <a:avLst/>
            <a:gdLst>
              <a:gd name="connsiteX0" fmla="*/ 0 w 528637"/>
              <a:gd name="connsiteY0" fmla="*/ 104775 h 323850"/>
              <a:gd name="connsiteX1" fmla="*/ 95250 w 528637"/>
              <a:gd name="connsiteY1" fmla="*/ 23813 h 323850"/>
              <a:gd name="connsiteX2" fmla="*/ 171450 w 528637"/>
              <a:gd name="connsiteY2" fmla="*/ 323850 h 323850"/>
              <a:gd name="connsiteX3" fmla="*/ 228600 w 528637"/>
              <a:gd name="connsiteY3" fmla="*/ 147638 h 323850"/>
              <a:gd name="connsiteX4" fmla="*/ 290512 w 528637"/>
              <a:gd name="connsiteY4" fmla="*/ 19050 h 323850"/>
              <a:gd name="connsiteX5" fmla="*/ 366712 w 528637"/>
              <a:gd name="connsiteY5" fmla="*/ 0 h 323850"/>
              <a:gd name="connsiteX6" fmla="*/ 438150 w 528637"/>
              <a:gd name="connsiteY6" fmla="*/ 19050 h 323850"/>
              <a:gd name="connsiteX7" fmla="*/ 528637 w 528637"/>
              <a:gd name="connsiteY7" fmla="*/ 95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637" h="323850">
                <a:moveTo>
                  <a:pt x="0" y="104775"/>
                </a:moveTo>
                <a:lnTo>
                  <a:pt x="95250" y="23813"/>
                </a:lnTo>
                <a:lnTo>
                  <a:pt x="171450" y="323850"/>
                </a:lnTo>
                <a:lnTo>
                  <a:pt x="228600" y="147638"/>
                </a:lnTo>
                <a:lnTo>
                  <a:pt x="290512" y="19050"/>
                </a:lnTo>
                <a:lnTo>
                  <a:pt x="366712" y="0"/>
                </a:lnTo>
                <a:lnTo>
                  <a:pt x="438150" y="19050"/>
                </a:lnTo>
                <a:lnTo>
                  <a:pt x="528637" y="9525"/>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a:off x="4668776" y="1393372"/>
            <a:ext cx="3075051" cy="145868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9" name="Text Placeholder 4"/>
          <p:cNvSpPr txBox="1">
            <a:spLocks/>
          </p:cNvSpPr>
          <p:nvPr/>
        </p:nvSpPr>
        <p:spPr bwMode="gray">
          <a:xfrm>
            <a:off x="4658487" y="1021877"/>
            <a:ext cx="3085338" cy="548640"/>
          </a:xfrm>
          <a:prstGeom prst="snip1Rect">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US Growth...</a:t>
            </a:r>
          </a:p>
        </p:txBody>
      </p:sp>
      <p:grpSp>
        <p:nvGrpSpPr>
          <p:cNvPr id="17" name="Group 16"/>
          <p:cNvGrpSpPr/>
          <p:nvPr/>
        </p:nvGrpSpPr>
        <p:grpSpPr>
          <a:xfrm>
            <a:off x="4924226" y="1676062"/>
            <a:ext cx="1079665" cy="1079665"/>
            <a:chOff x="5001440" y="2184504"/>
            <a:chExt cx="1509893" cy="1509893"/>
          </a:xfrm>
        </p:grpSpPr>
        <p:sp>
          <p:nvSpPr>
            <p:cNvPr id="21" name="Content Placeholder 2"/>
            <p:cNvSpPr txBox="1">
              <a:spLocks/>
            </p:cNvSpPr>
            <p:nvPr/>
          </p:nvSpPr>
          <p:spPr bwMode="gray">
            <a:xfrm>
              <a:off x="5140880" y="2838567"/>
              <a:ext cx="1223024" cy="634869"/>
            </a:xfrm>
            <a:prstGeom prst="rect">
              <a:avLst/>
            </a:prstGeom>
          </p:spPr>
          <p:txBody>
            <a:bodyPr vert="horz" wrap="none" lIns="27432" tIns="27432" rIns="27432" bIns="27432"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2800" b="1" dirty="0"/>
                <a:t>1.6%</a:t>
              </a:r>
            </a:p>
          </p:txBody>
        </p:sp>
        <p:sp>
          <p:nvSpPr>
            <p:cNvPr id="22" name="Content Placeholder 2"/>
            <p:cNvSpPr txBox="1">
              <a:spLocks/>
            </p:cNvSpPr>
            <p:nvPr/>
          </p:nvSpPr>
          <p:spPr bwMode="gray">
            <a:xfrm>
              <a:off x="5309646" y="2398929"/>
              <a:ext cx="893481" cy="484223"/>
            </a:xfrm>
            <a:prstGeom prst="rect">
              <a:avLst/>
            </a:prstGeom>
          </p:spPr>
          <p:txBody>
            <a:bodyPr vert="horz" wrap="none" lIns="27432" tIns="27432" rIns="27432" bIns="27432"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2100" b="1" dirty="0">
                  <a:solidFill>
                    <a:schemeClr val="accent1"/>
                  </a:solidFill>
                </a:rPr>
                <a:t>GDP</a:t>
              </a:r>
              <a:endParaRPr lang="en-US" sz="4050" b="1" dirty="0">
                <a:solidFill>
                  <a:schemeClr val="accent1"/>
                </a:solidFill>
              </a:endParaRPr>
            </a:p>
          </p:txBody>
        </p:sp>
        <p:sp>
          <p:nvSpPr>
            <p:cNvPr id="15" name="Circle: Hollow 14"/>
            <p:cNvSpPr/>
            <p:nvPr/>
          </p:nvSpPr>
          <p:spPr>
            <a:xfrm>
              <a:off x="5001440" y="2184504"/>
              <a:ext cx="1509893" cy="1509893"/>
            </a:xfrm>
            <a:prstGeom prst="donut">
              <a:avLst>
                <a:gd name="adj" fmla="val 63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27" name="Group 26"/>
          <p:cNvGrpSpPr/>
          <p:nvPr/>
        </p:nvGrpSpPr>
        <p:grpSpPr>
          <a:xfrm>
            <a:off x="6293717" y="1676060"/>
            <a:ext cx="1190429" cy="1084959"/>
            <a:chOff x="6963912" y="2234744"/>
            <a:chExt cx="1587239" cy="1446612"/>
          </a:xfrm>
        </p:grpSpPr>
        <p:sp>
          <p:nvSpPr>
            <p:cNvPr id="23" name="Rectangle 22"/>
            <p:cNvSpPr/>
            <p:nvPr/>
          </p:nvSpPr>
          <p:spPr>
            <a:xfrm>
              <a:off x="6963912" y="2234744"/>
              <a:ext cx="1587238" cy="14395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5" name="Arrow: Pentagon 24"/>
            <p:cNvSpPr/>
            <p:nvPr/>
          </p:nvSpPr>
          <p:spPr>
            <a:xfrm rot="16200000">
              <a:off x="7539663" y="2669867"/>
              <a:ext cx="435738" cy="1587239"/>
            </a:xfrm>
            <a:prstGeom prst="homePlate">
              <a:avLst>
                <a:gd name="adj" fmla="val 309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6" name="Rectangle 25"/>
            <p:cNvSpPr/>
            <p:nvPr/>
          </p:nvSpPr>
          <p:spPr>
            <a:xfrm>
              <a:off x="7179851" y="2278833"/>
              <a:ext cx="1155360" cy="517064"/>
            </a:xfrm>
            <a:prstGeom prst="rect">
              <a:avLst/>
            </a:prstGeom>
          </p:spPr>
          <p:txBody>
            <a:bodyPr wrap="none" lIns="27432" tIns="27432" rIns="27432" bIns="27432">
              <a:spAutoFit/>
            </a:bodyPr>
            <a:lstStyle/>
            <a:p>
              <a:pPr marL="0" lvl="1" algn="ctr" fontAlgn="ctr">
                <a:lnSpc>
                  <a:spcPct val="90000"/>
                </a:lnSpc>
                <a:buClr>
                  <a:srgbClr val="337DBE"/>
                </a:buClr>
              </a:pPr>
              <a:r>
                <a:rPr lang="en-US" sz="1200" b="1" dirty="0">
                  <a:solidFill>
                    <a:schemeClr val="tx2">
                      <a:lumMod val="90000"/>
                      <a:lumOff val="10000"/>
                    </a:schemeClr>
                  </a:solidFill>
                </a:rPr>
                <a:t>Investment</a:t>
              </a:r>
              <a:br>
                <a:rPr lang="en-US" sz="1200" b="1" dirty="0">
                  <a:solidFill>
                    <a:schemeClr val="tx2">
                      <a:lumMod val="90000"/>
                      <a:lumOff val="10000"/>
                    </a:schemeClr>
                  </a:solidFill>
                </a:rPr>
              </a:br>
              <a:r>
                <a:rPr lang="en-US" sz="1200" b="1" dirty="0">
                  <a:solidFill>
                    <a:schemeClr val="tx2">
                      <a:lumMod val="90000"/>
                      <a:lumOff val="10000"/>
                    </a:schemeClr>
                  </a:solidFill>
                </a:rPr>
                <a:t>Growth</a:t>
              </a:r>
            </a:p>
          </p:txBody>
        </p:sp>
      </p:grpSp>
      <p:sp>
        <p:nvSpPr>
          <p:cNvPr id="13" name="Rectangle 12"/>
          <p:cNvSpPr/>
          <p:nvPr/>
        </p:nvSpPr>
        <p:spPr>
          <a:xfrm>
            <a:off x="1410464" y="3555821"/>
            <a:ext cx="6333363" cy="111946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 name="Text Placeholder 4"/>
          <p:cNvSpPr txBox="1">
            <a:spLocks/>
          </p:cNvSpPr>
          <p:nvPr/>
        </p:nvSpPr>
        <p:spPr bwMode="gray">
          <a:xfrm>
            <a:off x="1400175" y="3007179"/>
            <a:ext cx="6343650" cy="548640"/>
          </a:xfrm>
          <a:prstGeom prst="snip1Rect">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...Monetary vs. Fiscal Policy </a:t>
            </a:r>
          </a:p>
        </p:txBody>
      </p:sp>
      <p:sp>
        <p:nvSpPr>
          <p:cNvPr id="14" name="Content Placeholder 2"/>
          <p:cNvSpPr txBox="1">
            <a:spLocks/>
          </p:cNvSpPr>
          <p:nvPr/>
        </p:nvSpPr>
        <p:spPr bwMode="gray">
          <a:xfrm>
            <a:off x="1621972" y="3645346"/>
            <a:ext cx="6035366" cy="945387"/>
          </a:xfrm>
          <a:prstGeom prst="rect">
            <a:avLst/>
          </a:prstGeom>
        </p:spPr>
        <p:txBody>
          <a:bodyPr vert="horz" wrap="square" lIns="68580" tIns="34290" rIns="6858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831" lvl="1" fontAlgn="ctr">
              <a:buClr>
                <a:schemeClr val="accent2"/>
              </a:buClr>
            </a:pPr>
            <a:r>
              <a:rPr lang="en-US" sz="1350" b="1" dirty="0">
                <a:solidFill>
                  <a:schemeClr val="accent2">
                    <a:lumMod val="75000"/>
                  </a:schemeClr>
                </a:solidFill>
              </a:rPr>
              <a:t>Monetary: </a:t>
            </a:r>
            <a:r>
              <a:rPr lang="en-US" sz="1350" dirty="0"/>
              <a:t>Low interest rates mean insurers are struggling to meet interest rate guarantees for life insurance and annuities must diversify their investment portfolios</a:t>
            </a:r>
            <a:endParaRPr lang="en-US" sz="1500" dirty="0"/>
          </a:p>
          <a:p>
            <a:pPr marL="173831" lvl="1" fontAlgn="ctr">
              <a:buClr>
                <a:schemeClr val="accent2"/>
              </a:buClr>
            </a:pPr>
            <a:r>
              <a:rPr lang="en-US" sz="1350" b="1" dirty="0">
                <a:solidFill>
                  <a:schemeClr val="accent2">
                    <a:lumMod val="75000"/>
                  </a:schemeClr>
                </a:solidFill>
              </a:rPr>
              <a:t>Fiscal: </a:t>
            </a:r>
            <a:r>
              <a:rPr lang="en-US" sz="1350" dirty="0"/>
              <a:t>Supply-side debate heating up, i.e., tax reform</a:t>
            </a:r>
          </a:p>
        </p:txBody>
      </p:sp>
    </p:spTree>
    <p:custDataLst>
      <p:tags r:id="rId1"/>
    </p:custDataLst>
    <p:extLst>
      <p:ext uri="{BB962C8B-B14F-4D97-AF65-F5344CB8AC3E}">
        <p14:creationId xmlns:p14="http://schemas.microsoft.com/office/powerpoint/2010/main" val="2892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5250"/>
                            </p:stCondLst>
                            <p:childTnLst>
                              <p:par>
                                <p:cTn id="42" presetID="42" presetClass="entr" presetSubtype="0" fill="hold" grpId="0" nodeType="afterEffect">
                                  <p:stCondLst>
                                    <p:cond delay="10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725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775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8" grpId="0"/>
      <p:bldP spid="5" grpId="0" animBg="1"/>
      <p:bldP spid="12" grpId="0" animBg="1"/>
      <p:bldP spid="9" grpId="0" animBg="1"/>
      <p:bldP spid="13" grpId="0" animBg="1"/>
      <p:bldP spid="10"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6837" y="3505352"/>
            <a:ext cx="667430" cy="671038"/>
          </a:xfrm>
          <a:prstGeom prst="rect">
            <a:avLst/>
          </a:prstGeom>
        </p:spPr>
      </p:pic>
      <p:grpSp>
        <p:nvGrpSpPr>
          <p:cNvPr id="25" name="Group 24"/>
          <p:cNvGrpSpPr/>
          <p:nvPr/>
        </p:nvGrpSpPr>
        <p:grpSpPr>
          <a:xfrm>
            <a:off x="2510592" y="3446084"/>
            <a:ext cx="800234" cy="727485"/>
            <a:chOff x="1785755" y="3631877"/>
            <a:chExt cx="1066978" cy="1066978"/>
          </a:xfrm>
        </p:grpSpPr>
        <p:sp>
          <p:nvSpPr>
            <p:cNvPr id="23" name="Oval 22"/>
            <p:cNvSpPr/>
            <p:nvPr/>
          </p:nvSpPr>
          <p:spPr>
            <a:xfrm>
              <a:off x="1827150" y="3695945"/>
              <a:ext cx="984189" cy="984189"/>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a:lnSpc>
                  <a:spcPct val="90000"/>
                </a:lnSpc>
              </a:pPr>
              <a:r>
                <a:rPr lang="en-US" sz="2550" b="1" dirty="0">
                  <a:solidFill>
                    <a:schemeClr val="tx1"/>
                  </a:solidFill>
                </a:rPr>
                <a:t>TPP</a:t>
              </a:r>
            </a:p>
          </p:txBody>
        </p:sp>
        <p:sp>
          <p:nvSpPr>
            <p:cNvPr id="24" name="&quot;Not Allowed&quot; Symbol 23"/>
            <p:cNvSpPr/>
            <p:nvPr/>
          </p:nvSpPr>
          <p:spPr>
            <a:xfrm>
              <a:off x="1785755" y="3631877"/>
              <a:ext cx="1066978" cy="1066978"/>
            </a:xfrm>
            <a:prstGeom prst="noSmoking">
              <a:avLst>
                <a:gd name="adj" fmla="val 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10" name="Arrow: Right 9"/>
          <p:cNvSpPr/>
          <p:nvPr/>
        </p:nvSpPr>
        <p:spPr>
          <a:xfrm flipH="1">
            <a:off x="1388266" y="1030989"/>
            <a:ext cx="3192782" cy="544219"/>
          </a:xfrm>
          <a:prstGeom prst="rightArrow">
            <a:avLst>
              <a:gd name="adj1" fmla="val 57273"/>
              <a:gd name="adj2" fmla="val 50000"/>
            </a:avLst>
          </a:prstGeom>
          <a:solidFill>
            <a:schemeClr val="accent3">
              <a:alpha val="23922"/>
            </a:schemeClr>
          </a:solidFill>
          <a:ln w="28575" cap="flat" cmpd="sng" algn="ctr">
            <a:no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500" b="1" dirty="0">
                <a:latin typeface="+mj-lt"/>
              </a:rPr>
              <a:t>Globalization</a:t>
            </a:r>
          </a:p>
        </p:txBody>
      </p:sp>
      <p:sp>
        <p:nvSpPr>
          <p:cNvPr id="17" name="Text Placeholder 4"/>
          <p:cNvSpPr txBox="1">
            <a:spLocks/>
          </p:cNvSpPr>
          <p:nvPr/>
        </p:nvSpPr>
        <p:spPr bwMode="gray">
          <a:xfrm>
            <a:off x="5676400" y="1713381"/>
            <a:ext cx="2107610" cy="814652"/>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t>Global Trends Impacting</a:t>
            </a:r>
            <a:br>
              <a:rPr lang="en-US" sz="1500" dirty="0"/>
            </a:br>
            <a:r>
              <a:rPr lang="en-US" sz="1500" dirty="0"/>
              <a:t>Domestic Market</a:t>
            </a:r>
          </a:p>
        </p:txBody>
      </p:sp>
      <p:sp>
        <p:nvSpPr>
          <p:cNvPr id="19" name="Arrow: Right 18"/>
          <p:cNvSpPr/>
          <p:nvPr/>
        </p:nvSpPr>
        <p:spPr>
          <a:xfrm>
            <a:off x="4645142" y="1030989"/>
            <a:ext cx="3167144" cy="544219"/>
          </a:xfrm>
          <a:prstGeom prst="rightArrow">
            <a:avLst>
              <a:gd name="adj1" fmla="val 57273"/>
              <a:gd name="adj2" fmla="val 50000"/>
            </a:avLst>
          </a:prstGeom>
          <a:solidFill>
            <a:schemeClr val="accent6">
              <a:alpha val="23922"/>
            </a:schemeClr>
          </a:solidFill>
          <a:ln w="28575" cap="flat" cmpd="sng" algn="ctr">
            <a:no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500" b="1" dirty="0">
                <a:latin typeface="+mj-lt"/>
              </a:rPr>
              <a:t>Geopolitical Polarization</a:t>
            </a:r>
          </a:p>
        </p:txBody>
      </p:sp>
      <p:sp>
        <p:nvSpPr>
          <p:cNvPr id="16" name="Text Placeholder 4"/>
          <p:cNvSpPr txBox="1">
            <a:spLocks/>
          </p:cNvSpPr>
          <p:nvPr/>
        </p:nvSpPr>
        <p:spPr bwMode="gray">
          <a:xfrm>
            <a:off x="3518195" y="1713381"/>
            <a:ext cx="2107610" cy="814652"/>
          </a:xfrm>
          <a:prstGeom prst="snip1Rect">
            <a:avLst/>
          </a:prstGeom>
          <a:solidFill>
            <a:schemeClr val="accent5"/>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t>Regional</a:t>
            </a:r>
            <a:br>
              <a:rPr lang="en-US" sz="1500" dirty="0"/>
            </a:br>
            <a:r>
              <a:rPr lang="en-US" sz="1500" dirty="0"/>
              <a:t>Tensions </a:t>
            </a:r>
          </a:p>
        </p:txBody>
      </p:sp>
      <p:sp>
        <p:nvSpPr>
          <p:cNvPr id="5" name="Text Placeholder 4"/>
          <p:cNvSpPr txBox="1">
            <a:spLocks/>
          </p:cNvSpPr>
          <p:nvPr/>
        </p:nvSpPr>
        <p:spPr bwMode="gray">
          <a:xfrm>
            <a:off x="1388266" y="1727422"/>
            <a:ext cx="2107610" cy="814652"/>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t>Rise of Nationalism</a:t>
            </a:r>
            <a:endParaRPr lang="en-US" sz="1500" dirty="0">
              <a:solidFill>
                <a:schemeClr val="bg1"/>
              </a:solidFill>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6837" y="2698804"/>
            <a:ext cx="667430" cy="671038"/>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6995" y="2698804"/>
            <a:ext cx="667430" cy="671038"/>
          </a:xfrm>
          <a:prstGeom prst="rect">
            <a:avLst/>
          </a:prstGeom>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83379" y="2754384"/>
            <a:ext cx="1377242" cy="1379327"/>
          </a:xfrm>
          <a:prstGeom prst="rect">
            <a:avLst/>
          </a:prstGeom>
        </p:spPr>
      </p:pic>
      <p:grpSp>
        <p:nvGrpSpPr>
          <p:cNvPr id="32" name="Group 31"/>
          <p:cNvGrpSpPr/>
          <p:nvPr/>
        </p:nvGrpSpPr>
        <p:grpSpPr>
          <a:xfrm>
            <a:off x="4133172" y="2649255"/>
            <a:ext cx="252957" cy="345413"/>
            <a:chOff x="3798888" y="2259013"/>
            <a:chExt cx="1549400" cy="2327275"/>
          </a:xfrm>
        </p:grpSpPr>
        <p:sp>
          <p:nvSpPr>
            <p:cNvPr id="30"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1"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33" name="Group 32"/>
          <p:cNvGrpSpPr/>
          <p:nvPr/>
        </p:nvGrpSpPr>
        <p:grpSpPr>
          <a:xfrm>
            <a:off x="4645144" y="2941108"/>
            <a:ext cx="252957" cy="345413"/>
            <a:chOff x="3798888" y="2259013"/>
            <a:chExt cx="1549400" cy="2327275"/>
          </a:xfrm>
        </p:grpSpPr>
        <p:sp>
          <p:nvSpPr>
            <p:cNvPr id="34"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5"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36" name="Group 35"/>
          <p:cNvGrpSpPr/>
          <p:nvPr/>
        </p:nvGrpSpPr>
        <p:grpSpPr>
          <a:xfrm>
            <a:off x="5106057" y="2839231"/>
            <a:ext cx="252957" cy="345413"/>
            <a:chOff x="3798888" y="2259013"/>
            <a:chExt cx="1549400" cy="2327275"/>
          </a:xfrm>
        </p:grpSpPr>
        <p:sp>
          <p:nvSpPr>
            <p:cNvPr id="37"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8"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39" name="Text Placeholder 4"/>
          <p:cNvSpPr txBox="1">
            <a:spLocks/>
          </p:cNvSpPr>
          <p:nvPr/>
        </p:nvSpPr>
        <p:spPr bwMode="gray">
          <a:xfrm>
            <a:off x="5676400" y="2705170"/>
            <a:ext cx="2107610" cy="263601"/>
          </a:xfrm>
          <a:prstGeom prst="snip1Rect">
            <a:avLst/>
          </a:prstGeom>
          <a:solidFill>
            <a:schemeClr val="accent3">
              <a:lumMod val="60000"/>
              <a:lumOff val="40000"/>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tx1"/>
                </a:solidFill>
              </a:rPr>
              <a:t>Regulatory Trends</a:t>
            </a:r>
          </a:p>
        </p:txBody>
      </p:sp>
      <p:sp>
        <p:nvSpPr>
          <p:cNvPr id="40" name="Text Placeholder 4"/>
          <p:cNvSpPr txBox="1">
            <a:spLocks/>
          </p:cNvSpPr>
          <p:nvPr/>
        </p:nvSpPr>
        <p:spPr bwMode="gray">
          <a:xfrm>
            <a:off x="5676400" y="3077782"/>
            <a:ext cx="2107610" cy="263601"/>
          </a:xfrm>
          <a:prstGeom prst="snip1Rect">
            <a:avLst/>
          </a:prstGeom>
          <a:solidFill>
            <a:schemeClr val="accent3">
              <a:lumMod val="20000"/>
              <a:lumOff val="80000"/>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b="0" dirty="0">
                <a:solidFill>
                  <a:schemeClr val="tx1"/>
                </a:solidFill>
              </a:rPr>
              <a:t>"Conduct of Business"</a:t>
            </a:r>
          </a:p>
        </p:txBody>
      </p:sp>
      <p:sp>
        <p:nvSpPr>
          <p:cNvPr id="41" name="Text Placeholder 4"/>
          <p:cNvSpPr txBox="1">
            <a:spLocks/>
          </p:cNvSpPr>
          <p:nvPr/>
        </p:nvSpPr>
        <p:spPr bwMode="gray">
          <a:xfrm>
            <a:off x="5676400" y="3450394"/>
            <a:ext cx="2107610" cy="263601"/>
          </a:xfrm>
          <a:prstGeom prst="snip1Rect">
            <a:avLst/>
          </a:prstGeom>
          <a:solidFill>
            <a:schemeClr val="accent3">
              <a:lumMod val="20000"/>
              <a:lumOff val="80000"/>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b="0" dirty="0">
                <a:solidFill>
                  <a:schemeClr val="tx1"/>
                </a:solidFill>
              </a:rPr>
              <a:t>Capital/Solvency</a:t>
            </a:r>
          </a:p>
        </p:txBody>
      </p:sp>
      <p:sp>
        <p:nvSpPr>
          <p:cNvPr id="42" name="Text Placeholder 4"/>
          <p:cNvSpPr txBox="1">
            <a:spLocks/>
          </p:cNvSpPr>
          <p:nvPr/>
        </p:nvSpPr>
        <p:spPr bwMode="gray">
          <a:xfrm>
            <a:off x="5676400" y="3823006"/>
            <a:ext cx="2107610" cy="263601"/>
          </a:xfrm>
          <a:prstGeom prst="snip1Rect">
            <a:avLst/>
          </a:prstGeom>
          <a:solidFill>
            <a:schemeClr val="accent3">
              <a:lumMod val="20000"/>
              <a:lumOff val="80000"/>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b="0" dirty="0">
                <a:solidFill>
                  <a:schemeClr val="tx1"/>
                </a:solidFill>
              </a:rPr>
              <a:t>Dodd-Frank</a:t>
            </a:r>
          </a:p>
        </p:txBody>
      </p:sp>
      <p:sp>
        <p:nvSpPr>
          <p:cNvPr id="51" name="Text Placeholder 50"/>
          <p:cNvSpPr>
            <a:spLocks noGrp="1"/>
          </p:cNvSpPr>
          <p:nvPr>
            <p:ph type="body" sz="quarter" idx="16"/>
          </p:nvPr>
        </p:nvSpPr>
        <p:spPr/>
        <p:txBody>
          <a:bodyPr/>
          <a:lstStyle/>
          <a:p>
            <a:r>
              <a:rPr lang="en-US" dirty="0"/>
              <a:t>* Mainland purchases of insurance and related investment policies in the nine months ended September 2016 surged to a record high.</a:t>
            </a:r>
          </a:p>
        </p:txBody>
      </p:sp>
    </p:spTree>
    <p:custDataLst>
      <p:tags r:id="rId1"/>
    </p:custDataLst>
    <p:extLst>
      <p:ext uri="{BB962C8B-B14F-4D97-AF65-F5344CB8AC3E}">
        <p14:creationId xmlns:p14="http://schemas.microsoft.com/office/powerpoint/2010/main" val="368670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000"/>
                                        <p:tgtEl>
                                          <p:spTgt spid="19"/>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fltVal val="0"/>
                                          </p:val>
                                        </p:tav>
                                        <p:tav tm="100000">
                                          <p:val>
                                            <p:strVal val="#ppt_h"/>
                                          </p:val>
                                        </p:tav>
                                      </p:tavLst>
                                    </p:anim>
                                    <p:animEffect transition="in" filter="fade">
                                      <p:cBhvr>
                                        <p:cTn id="16" dur="750"/>
                                        <p:tgtEl>
                                          <p:spTgt spid="5"/>
                                        </p:tgtEl>
                                      </p:cBhvr>
                                    </p:animEffect>
                                  </p:childTnLst>
                                </p:cTn>
                              </p:par>
                            </p:childTnLst>
                          </p:cTn>
                        </p:par>
                        <p:par>
                          <p:cTn id="17" fill="hold">
                            <p:stCondLst>
                              <p:cond delay="2750"/>
                            </p:stCondLst>
                            <p:childTnLst>
                              <p:par>
                                <p:cTn id="18" presetID="12" presetClass="entr" presetSubtype="1"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p:tgtEl>
                                          <p:spTgt spid="20"/>
                                        </p:tgtEl>
                                        <p:attrNameLst>
                                          <p:attrName>ppt_y</p:attrName>
                                        </p:attrNameLst>
                                      </p:cBhvr>
                                      <p:tavLst>
                                        <p:tav tm="0">
                                          <p:val>
                                            <p:strVal val="#ppt_y-#ppt_h*1.125000"/>
                                          </p:val>
                                        </p:tav>
                                        <p:tav tm="100000">
                                          <p:val>
                                            <p:strVal val="#ppt_y"/>
                                          </p:val>
                                        </p:tav>
                                      </p:tavLst>
                                    </p:anim>
                                    <p:animEffect transition="in" filter="wipe(down)">
                                      <p:cBhvr>
                                        <p:cTn id="21" dur="1000"/>
                                        <p:tgtEl>
                                          <p:spTgt spid="20"/>
                                        </p:tgtEl>
                                      </p:cBhvr>
                                    </p:animEffect>
                                  </p:childTnLst>
                                </p:cTn>
                              </p:par>
                              <p:par>
                                <p:cTn id="22" presetID="12" presetClass="entr" presetSubtype="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p:tgtEl>
                                          <p:spTgt spid="21"/>
                                        </p:tgtEl>
                                        <p:attrNameLst>
                                          <p:attrName>ppt_y</p:attrName>
                                        </p:attrNameLst>
                                      </p:cBhvr>
                                      <p:tavLst>
                                        <p:tav tm="0">
                                          <p:val>
                                            <p:strVal val="#ppt_y-#ppt_h*1.125000"/>
                                          </p:val>
                                        </p:tav>
                                        <p:tav tm="100000">
                                          <p:val>
                                            <p:strVal val="#ppt_y"/>
                                          </p:val>
                                        </p:tav>
                                      </p:tavLst>
                                    </p:anim>
                                    <p:animEffect transition="in" filter="wipe(down)">
                                      <p:cBhvr>
                                        <p:cTn id="25" dur="1000"/>
                                        <p:tgtEl>
                                          <p:spTgt spid="21"/>
                                        </p:tgtEl>
                                      </p:cBhvr>
                                    </p:animEffect>
                                  </p:childTnLst>
                                </p:cTn>
                              </p:par>
                              <p:par>
                                <p:cTn id="26" presetID="12" presetClass="entr" presetSubtype="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p:tgtEl>
                                          <p:spTgt spid="22"/>
                                        </p:tgtEl>
                                        <p:attrNameLst>
                                          <p:attrName>ppt_y</p:attrName>
                                        </p:attrNameLst>
                                      </p:cBhvr>
                                      <p:tavLst>
                                        <p:tav tm="0">
                                          <p:val>
                                            <p:strVal val="#ppt_y-#ppt_h*1.125000"/>
                                          </p:val>
                                        </p:tav>
                                        <p:tav tm="100000">
                                          <p:val>
                                            <p:strVal val="#ppt_y"/>
                                          </p:val>
                                        </p:tav>
                                      </p:tavLst>
                                    </p:anim>
                                    <p:animEffect transition="in" filter="wipe(down)">
                                      <p:cBhvr>
                                        <p:cTn id="29" dur="1000"/>
                                        <p:tgtEl>
                                          <p:spTgt spid="22"/>
                                        </p:tgtEl>
                                      </p:cBhvr>
                                    </p:animEffect>
                                  </p:childTnLst>
                                </p:cTn>
                              </p:par>
                              <p:par>
                                <p:cTn id="30" presetID="12" presetClass="entr" presetSubtype="1"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p:tgtEl>
                                          <p:spTgt spid="25"/>
                                        </p:tgtEl>
                                        <p:attrNameLst>
                                          <p:attrName>ppt_y</p:attrName>
                                        </p:attrNameLst>
                                      </p:cBhvr>
                                      <p:tavLst>
                                        <p:tav tm="0">
                                          <p:val>
                                            <p:strVal val="#ppt_y-#ppt_h*1.125000"/>
                                          </p:val>
                                        </p:tav>
                                        <p:tav tm="100000">
                                          <p:val>
                                            <p:strVal val="#ppt_y"/>
                                          </p:val>
                                        </p:tav>
                                      </p:tavLst>
                                    </p:anim>
                                    <p:animEffect transition="in" filter="wipe(down)">
                                      <p:cBhvr>
                                        <p:cTn id="33" dur="1000"/>
                                        <p:tgtEl>
                                          <p:spTgt spid="25"/>
                                        </p:tgtEl>
                                      </p:cBhvr>
                                    </p:animEffect>
                                  </p:childTnLst>
                                </p:cTn>
                              </p:par>
                            </p:childTnLst>
                          </p:cTn>
                        </p:par>
                        <p:par>
                          <p:cTn id="34" fill="hold">
                            <p:stCondLst>
                              <p:cond delay="3750"/>
                            </p:stCondLst>
                            <p:childTnLst>
                              <p:par>
                                <p:cTn id="35" presetID="12" presetClass="entr" presetSubtype="8"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p:tgtEl>
                                          <p:spTgt spid="16"/>
                                        </p:tgtEl>
                                        <p:attrNameLst>
                                          <p:attrName>ppt_x</p:attrName>
                                        </p:attrNameLst>
                                      </p:cBhvr>
                                      <p:tavLst>
                                        <p:tav tm="0">
                                          <p:val>
                                            <p:strVal val="#ppt_x-#ppt_w*1.125000"/>
                                          </p:val>
                                        </p:tav>
                                        <p:tav tm="100000">
                                          <p:val>
                                            <p:strVal val="#ppt_x"/>
                                          </p:val>
                                        </p:tav>
                                      </p:tavLst>
                                    </p:anim>
                                    <p:animEffect transition="in" filter="wipe(right)">
                                      <p:cBhvr>
                                        <p:cTn id="38" dur="750"/>
                                        <p:tgtEl>
                                          <p:spTgt spid="16"/>
                                        </p:tgtEl>
                                      </p:cBhvr>
                                    </p:animEffect>
                                  </p:childTnLst>
                                </p:cTn>
                              </p:par>
                            </p:childTnLst>
                          </p:cTn>
                        </p:par>
                        <p:par>
                          <p:cTn id="39" fill="hold">
                            <p:stCondLst>
                              <p:cond delay="5500"/>
                            </p:stCondLst>
                            <p:childTnLst>
                              <p:par>
                                <p:cTn id="40" presetID="10" presetClass="entr" presetSubtype="0" fill="hold" nodeType="afterEffect">
                                  <p:stCondLst>
                                    <p:cond delay="5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6500"/>
                            </p:stCondLst>
                            <p:childTnLst>
                              <p:par>
                                <p:cTn id="44" presetID="2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75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750"/>
                                        <p:tgtEl>
                                          <p:spTgt spid="33"/>
                                        </p:tgtEl>
                                      </p:cBhvr>
                                    </p:animEffect>
                                  </p:childTnLst>
                                </p:cTn>
                              </p:par>
                              <p:par>
                                <p:cTn id="50" presetID="22" presetClass="entr" presetSubtype="4"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750"/>
                                        <p:tgtEl>
                                          <p:spTgt spid="36"/>
                                        </p:tgtEl>
                                      </p:cBhvr>
                                    </p:animEffect>
                                  </p:childTnLst>
                                </p:cTn>
                              </p:par>
                            </p:childTnLst>
                          </p:cTn>
                        </p:par>
                        <p:par>
                          <p:cTn id="53" fill="hold">
                            <p:stCondLst>
                              <p:cond delay="7250"/>
                            </p:stCondLst>
                            <p:childTnLst>
                              <p:par>
                                <p:cTn id="54" presetID="12" presetClass="entr" presetSubtype="8" fill="hold" grpId="0" nodeType="afterEffect">
                                  <p:stCondLst>
                                    <p:cond delay="100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p:tgtEl>
                                          <p:spTgt spid="17"/>
                                        </p:tgtEl>
                                        <p:attrNameLst>
                                          <p:attrName>ppt_x</p:attrName>
                                        </p:attrNameLst>
                                      </p:cBhvr>
                                      <p:tavLst>
                                        <p:tav tm="0">
                                          <p:val>
                                            <p:strVal val="#ppt_x-#ppt_w*1.125000"/>
                                          </p:val>
                                        </p:tav>
                                        <p:tav tm="100000">
                                          <p:val>
                                            <p:strVal val="#ppt_x"/>
                                          </p:val>
                                        </p:tav>
                                      </p:tavLst>
                                    </p:anim>
                                    <p:animEffect transition="in" filter="wipe(right)">
                                      <p:cBhvr>
                                        <p:cTn id="57" dur="750"/>
                                        <p:tgtEl>
                                          <p:spTgt spid="17"/>
                                        </p:tgtEl>
                                      </p:cBhvr>
                                    </p:animEffect>
                                  </p:childTnLst>
                                </p:cTn>
                              </p:par>
                            </p:childTnLst>
                          </p:cTn>
                        </p:par>
                        <p:par>
                          <p:cTn id="58" fill="hold">
                            <p:stCondLst>
                              <p:cond delay="90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750"/>
                                        <p:tgtEl>
                                          <p:spTgt spid="39"/>
                                        </p:tgtEl>
                                      </p:cBhvr>
                                    </p:animEffect>
                                  </p:childTnLst>
                                </p:cTn>
                              </p:par>
                            </p:childTnLst>
                          </p:cTn>
                        </p:par>
                        <p:par>
                          <p:cTn id="62" fill="hold">
                            <p:stCondLst>
                              <p:cond delay="9750"/>
                            </p:stCondLst>
                            <p:childTnLst>
                              <p:par>
                                <p:cTn id="63" presetID="16" presetClass="entr" presetSubtype="37"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outVertical)">
                                      <p:cBhvr>
                                        <p:cTn id="65" dur="750"/>
                                        <p:tgtEl>
                                          <p:spTgt spid="40"/>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outVertical)">
                                      <p:cBhvr>
                                        <p:cTn id="68" dur="750"/>
                                        <p:tgtEl>
                                          <p:spTgt spid="41"/>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outVertical)">
                                      <p:cBhvr>
                                        <p:cTn id="71" dur="750"/>
                                        <p:tgtEl>
                                          <p:spTgt spid="4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1">
                                            <p:txEl>
                                              <p:pRg st="0" end="0"/>
                                            </p:txEl>
                                          </p:spTgt>
                                        </p:tgtEl>
                                        <p:attrNameLst>
                                          <p:attrName>style.visibility</p:attrName>
                                        </p:attrNameLst>
                                      </p:cBhvr>
                                      <p:to>
                                        <p:strVal val="visible"/>
                                      </p:to>
                                    </p:set>
                                    <p:animEffect transition="in" filter="fade">
                                      <p:cBhvr>
                                        <p:cTn id="74"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16" grpId="0" animBg="1"/>
      <p:bldP spid="5" grpId="0" animBg="1"/>
      <p:bldP spid="39" grpId="0" animBg="1"/>
      <p:bldP spid="40" grpId="0" animBg="1"/>
      <p:bldP spid="41" grpId="0" animBg="1"/>
      <p:bldP spid="42" grpId="0" animBg="1"/>
      <p:bldP spid="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Geopolitics – US</a:t>
            </a: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8587"/>
            <a:ext cx="9144000" cy="294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058333"/>
            <a:ext cx="9144000" cy="15649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grpSp>
        <p:nvGrpSpPr>
          <p:cNvPr id="6" name="Group 5"/>
          <p:cNvGrpSpPr/>
          <p:nvPr/>
        </p:nvGrpSpPr>
        <p:grpSpPr>
          <a:xfrm>
            <a:off x="1271956" y="3468572"/>
            <a:ext cx="6608213" cy="40884"/>
            <a:chOff x="171939" y="4624763"/>
            <a:chExt cx="8810950" cy="54512"/>
          </a:xfrm>
        </p:grpSpPr>
        <p:sp>
          <p:nvSpPr>
            <p:cNvPr id="5" name="Rectangle 4"/>
            <p:cNvSpPr/>
            <p:nvPr/>
          </p:nvSpPr>
          <p:spPr>
            <a:xfrm>
              <a:off x="17193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08" name="Rectangle 107"/>
            <p:cNvSpPr/>
            <p:nvPr/>
          </p:nvSpPr>
          <p:spPr>
            <a:xfrm>
              <a:off x="70022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09" name="Rectangle 108"/>
            <p:cNvSpPr/>
            <p:nvPr/>
          </p:nvSpPr>
          <p:spPr>
            <a:xfrm>
              <a:off x="122850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0" name="Rectangle 109"/>
            <p:cNvSpPr/>
            <p:nvPr/>
          </p:nvSpPr>
          <p:spPr>
            <a:xfrm>
              <a:off x="175679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1" name="Rectangle 110"/>
            <p:cNvSpPr/>
            <p:nvPr/>
          </p:nvSpPr>
          <p:spPr>
            <a:xfrm>
              <a:off x="2285075" y="462476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2" name="Rectangle 111"/>
            <p:cNvSpPr/>
            <p:nvPr/>
          </p:nvSpPr>
          <p:spPr>
            <a:xfrm>
              <a:off x="2813359"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3" name="Rectangle 112"/>
            <p:cNvSpPr/>
            <p:nvPr/>
          </p:nvSpPr>
          <p:spPr>
            <a:xfrm>
              <a:off x="334164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4" name="Rectangle 113"/>
            <p:cNvSpPr/>
            <p:nvPr/>
          </p:nvSpPr>
          <p:spPr>
            <a:xfrm>
              <a:off x="386992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5" name="Rectangle 114"/>
            <p:cNvSpPr/>
            <p:nvPr/>
          </p:nvSpPr>
          <p:spPr>
            <a:xfrm>
              <a:off x="439821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6" name="Rectangle 115"/>
            <p:cNvSpPr/>
            <p:nvPr/>
          </p:nvSpPr>
          <p:spPr>
            <a:xfrm>
              <a:off x="4926495"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7" name="Rectangle 116"/>
            <p:cNvSpPr/>
            <p:nvPr/>
          </p:nvSpPr>
          <p:spPr>
            <a:xfrm>
              <a:off x="545477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8" name="Rectangle 117"/>
            <p:cNvSpPr/>
            <p:nvPr/>
          </p:nvSpPr>
          <p:spPr>
            <a:xfrm>
              <a:off x="5983063"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19" name="Rectangle 118"/>
            <p:cNvSpPr/>
            <p:nvPr/>
          </p:nvSpPr>
          <p:spPr>
            <a:xfrm>
              <a:off x="651134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0" name="Rectangle 119"/>
            <p:cNvSpPr/>
            <p:nvPr/>
          </p:nvSpPr>
          <p:spPr>
            <a:xfrm>
              <a:off x="7039631"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1" name="Rectangle 120"/>
            <p:cNvSpPr/>
            <p:nvPr/>
          </p:nvSpPr>
          <p:spPr>
            <a:xfrm>
              <a:off x="7567915"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2" name="Rectangle 121"/>
            <p:cNvSpPr/>
            <p:nvPr/>
          </p:nvSpPr>
          <p:spPr>
            <a:xfrm>
              <a:off x="8096199"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3" name="Rectangle 122"/>
            <p:cNvSpPr/>
            <p:nvPr/>
          </p:nvSpPr>
          <p:spPr>
            <a:xfrm>
              <a:off x="8624480"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grpSp>
      <p:grpSp>
        <p:nvGrpSpPr>
          <p:cNvPr id="125" name="Group 124"/>
          <p:cNvGrpSpPr/>
          <p:nvPr/>
        </p:nvGrpSpPr>
        <p:grpSpPr>
          <a:xfrm>
            <a:off x="1281159" y="4010765"/>
            <a:ext cx="6608213" cy="40884"/>
            <a:chOff x="171939" y="4624763"/>
            <a:chExt cx="8810950" cy="54512"/>
          </a:xfrm>
        </p:grpSpPr>
        <p:sp>
          <p:nvSpPr>
            <p:cNvPr id="126" name="Rectangle 125"/>
            <p:cNvSpPr/>
            <p:nvPr/>
          </p:nvSpPr>
          <p:spPr>
            <a:xfrm>
              <a:off x="17193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7" name="Rectangle 126"/>
            <p:cNvSpPr/>
            <p:nvPr/>
          </p:nvSpPr>
          <p:spPr>
            <a:xfrm>
              <a:off x="70022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8" name="Rectangle 127"/>
            <p:cNvSpPr/>
            <p:nvPr/>
          </p:nvSpPr>
          <p:spPr>
            <a:xfrm>
              <a:off x="122850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29" name="Rectangle 128"/>
            <p:cNvSpPr/>
            <p:nvPr/>
          </p:nvSpPr>
          <p:spPr>
            <a:xfrm>
              <a:off x="175679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0" name="Rectangle 129"/>
            <p:cNvSpPr/>
            <p:nvPr/>
          </p:nvSpPr>
          <p:spPr>
            <a:xfrm>
              <a:off x="2285075" y="462476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1" name="Rectangle 130"/>
            <p:cNvSpPr/>
            <p:nvPr/>
          </p:nvSpPr>
          <p:spPr>
            <a:xfrm>
              <a:off x="2813359"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2" name="Rectangle 131"/>
            <p:cNvSpPr/>
            <p:nvPr/>
          </p:nvSpPr>
          <p:spPr>
            <a:xfrm>
              <a:off x="334164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3" name="Rectangle 132"/>
            <p:cNvSpPr/>
            <p:nvPr/>
          </p:nvSpPr>
          <p:spPr>
            <a:xfrm>
              <a:off x="386992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4" name="Rectangle 133"/>
            <p:cNvSpPr/>
            <p:nvPr/>
          </p:nvSpPr>
          <p:spPr>
            <a:xfrm>
              <a:off x="439821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5" name="Rectangle 134"/>
            <p:cNvSpPr/>
            <p:nvPr/>
          </p:nvSpPr>
          <p:spPr>
            <a:xfrm>
              <a:off x="4926495"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6" name="Rectangle 135"/>
            <p:cNvSpPr/>
            <p:nvPr/>
          </p:nvSpPr>
          <p:spPr>
            <a:xfrm>
              <a:off x="545477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7" name="Rectangle 136"/>
            <p:cNvSpPr/>
            <p:nvPr/>
          </p:nvSpPr>
          <p:spPr>
            <a:xfrm>
              <a:off x="5983063"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8" name="Rectangle 137"/>
            <p:cNvSpPr/>
            <p:nvPr/>
          </p:nvSpPr>
          <p:spPr>
            <a:xfrm>
              <a:off x="651134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39" name="Rectangle 138"/>
            <p:cNvSpPr/>
            <p:nvPr/>
          </p:nvSpPr>
          <p:spPr>
            <a:xfrm>
              <a:off x="7039631"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40" name="Rectangle 139"/>
            <p:cNvSpPr/>
            <p:nvPr/>
          </p:nvSpPr>
          <p:spPr>
            <a:xfrm>
              <a:off x="7567915"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41" name="Rectangle 140"/>
            <p:cNvSpPr/>
            <p:nvPr/>
          </p:nvSpPr>
          <p:spPr>
            <a:xfrm>
              <a:off x="8096199"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sp>
          <p:nvSpPr>
            <p:cNvPr id="142" name="Rectangle 141"/>
            <p:cNvSpPr/>
            <p:nvPr/>
          </p:nvSpPr>
          <p:spPr>
            <a:xfrm>
              <a:off x="8624480"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err="1">
                <a:solidFill>
                  <a:schemeClr val="bg1"/>
                </a:solidFill>
              </a:endParaRPr>
            </a:p>
          </p:txBody>
        </p:sp>
      </p:grpSp>
      <p:grpSp>
        <p:nvGrpSpPr>
          <p:cNvPr id="12" name="Group 11"/>
          <p:cNvGrpSpPr/>
          <p:nvPr/>
        </p:nvGrpSpPr>
        <p:grpSpPr>
          <a:xfrm>
            <a:off x="6335088" y="1566862"/>
            <a:ext cx="842963" cy="913668"/>
            <a:chOff x="-3643313" y="2871788"/>
            <a:chExt cx="1703388" cy="1846263"/>
          </a:xfrm>
        </p:grpSpPr>
        <p:sp>
          <p:nvSpPr>
            <p:cNvPr id="9" name="Freeform 6"/>
            <p:cNvSpPr>
              <a:spLocks/>
            </p:cNvSpPr>
            <p:nvPr/>
          </p:nvSpPr>
          <p:spPr bwMode="auto">
            <a:xfrm>
              <a:off x="-2519363" y="3243263"/>
              <a:ext cx="579438" cy="1039813"/>
            </a:xfrm>
            <a:custGeom>
              <a:avLst/>
              <a:gdLst>
                <a:gd name="T0" fmla="*/ 114 w 188"/>
                <a:gd name="T1" fmla="*/ 171 h 337"/>
                <a:gd name="T2" fmla="*/ 136 w 188"/>
                <a:gd name="T3" fmla="*/ 0 h 337"/>
                <a:gd name="T4" fmla="*/ 52 w 188"/>
                <a:gd name="T5" fmla="*/ 148 h 337"/>
                <a:gd name="T6" fmla="*/ 0 w 188"/>
                <a:gd name="T7" fmla="*/ 262 h 337"/>
                <a:gd name="T8" fmla="*/ 65 w 188"/>
                <a:gd name="T9" fmla="*/ 337 h 337"/>
                <a:gd name="T10" fmla="*/ 114 w 188"/>
                <a:gd name="T11" fmla="*/ 171 h 337"/>
              </a:gdLst>
              <a:ahLst/>
              <a:cxnLst>
                <a:cxn ang="0">
                  <a:pos x="T0" y="T1"/>
                </a:cxn>
                <a:cxn ang="0">
                  <a:pos x="T2" y="T3"/>
                </a:cxn>
                <a:cxn ang="0">
                  <a:pos x="T4" y="T5"/>
                </a:cxn>
                <a:cxn ang="0">
                  <a:pos x="T6" y="T7"/>
                </a:cxn>
                <a:cxn ang="0">
                  <a:pos x="T8" y="T9"/>
                </a:cxn>
                <a:cxn ang="0">
                  <a:pos x="T10" y="T11"/>
                </a:cxn>
              </a:cxnLst>
              <a:rect l="0" t="0" r="r" b="b"/>
              <a:pathLst>
                <a:path w="188" h="337">
                  <a:moveTo>
                    <a:pt x="114" y="171"/>
                  </a:moveTo>
                  <a:cubicBezTo>
                    <a:pt x="146" y="117"/>
                    <a:pt x="188" y="48"/>
                    <a:pt x="136" y="0"/>
                  </a:cubicBezTo>
                  <a:cubicBezTo>
                    <a:pt x="127" y="65"/>
                    <a:pt x="68" y="83"/>
                    <a:pt x="52" y="148"/>
                  </a:cubicBezTo>
                  <a:cubicBezTo>
                    <a:pt x="40" y="199"/>
                    <a:pt x="40" y="256"/>
                    <a:pt x="0" y="262"/>
                  </a:cubicBezTo>
                  <a:cubicBezTo>
                    <a:pt x="27" y="274"/>
                    <a:pt x="48" y="306"/>
                    <a:pt x="65" y="337"/>
                  </a:cubicBezTo>
                  <a:cubicBezTo>
                    <a:pt x="57" y="280"/>
                    <a:pt x="87" y="217"/>
                    <a:pt x="114" y="171"/>
                  </a:cubicBezTo>
                  <a:close/>
                </a:path>
              </a:pathLst>
            </a:custGeom>
            <a:solidFill>
              <a:srgbClr val="ED2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7"/>
            <p:cNvSpPr>
              <a:spLocks noEditPoints="1"/>
            </p:cNvSpPr>
            <p:nvPr/>
          </p:nvSpPr>
          <p:spPr bwMode="auto">
            <a:xfrm>
              <a:off x="-3643313" y="2871788"/>
              <a:ext cx="1552575" cy="1846263"/>
            </a:xfrm>
            <a:custGeom>
              <a:avLst/>
              <a:gdLst>
                <a:gd name="T0" fmla="*/ 339 w 504"/>
                <a:gd name="T1" fmla="*/ 12 h 598"/>
                <a:gd name="T2" fmla="*/ 200 w 504"/>
                <a:gd name="T3" fmla="*/ 109 h 598"/>
                <a:gd name="T4" fmla="*/ 64 w 504"/>
                <a:gd name="T5" fmla="*/ 155 h 598"/>
                <a:gd name="T6" fmla="*/ 167 w 504"/>
                <a:gd name="T7" fmla="*/ 415 h 598"/>
                <a:gd name="T8" fmla="*/ 174 w 504"/>
                <a:gd name="T9" fmla="*/ 452 h 598"/>
                <a:gd name="T10" fmla="*/ 213 w 504"/>
                <a:gd name="T11" fmla="*/ 499 h 598"/>
                <a:gd name="T12" fmla="*/ 158 w 504"/>
                <a:gd name="T13" fmla="*/ 489 h 598"/>
                <a:gd name="T14" fmla="*/ 138 w 504"/>
                <a:gd name="T15" fmla="*/ 491 h 598"/>
                <a:gd name="T16" fmla="*/ 106 w 504"/>
                <a:gd name="T17" fmla="*/ 528 h 598"/>
                <a:gd name="T18" fmla="*/ 102 w 504"/>
                <a:gd name="T19" fmla="*/ 471 h 598"/>
                <a:gd name="T20" fmla="*/ 97 w 504"/>
                <a:gd name="T21" fmla="*/ 450 h 598"/>
                <a:gd name="T22" fmla="*/ 49 w 504"/>
                <a:gd name="T23" fmla="*/ 438 h 598"/>
                <a:gd name="T24" fmla="*/ 39 w 504"/>
                <a:gd name="T25" fmla="*/ 488 h 598"/>
                <a:gd name="T26" fmla="*/ 267 w 504"/>
                <a:gd name="T27" fmla="*/ 397 h 598"/>
                <a:gd name="T28" fmla="*/ 269 w 504"/>
                <a:gd name="T29" fmla="*/ 258 h 598"/>
                <a:gd name="T30" fmla="*/ 367 w 504"/>
                <a:gd name="T31" fmla="*/ 374 h 598"/>
                <a:gd name="T32" fmla="*/ 460 w 504"/>
                <a:gd name="T33" fmla="*/ 180 h 598"/>
                <a:gd name="T34" fmla="*/ 123 w 504"/>
                <a:gd name="T35" fmla="*/ 264 h 598"/>
                <a:gd name="T36" fmla="*/ 180 w 504"/>
                <a:gd name="T37" fmla="*/ 196 h 598"/>
                <a:gd name="T38" fmla="*/ 123 w 504"/>
                <a:gd name="T39" fmla="*/ 264 h 598"/>
                <a:gd name="T40" fmla="*/ 175 w 504"/>
                <a:gd name="T41" fmla="*/ 264 h 598"/>
                <a:gd name="T42" fmla="*/ 168 w 504"/>
                <a:gd name="T43" fmla="*/ 257 h 598"/>
                <a:gd name="T44" fmla="*/ 150 w 504"/>
                <a:gd name="T45" fmla="*/ 257 h 598"/>
                <a:gd name="T46" fmla="*/ 172 w 504"/>
                <a:gd name="T47" fmla="*/ 273 h 598"/>
                <a:gd name="T48" fmla="*/ 380 w 504"/>
                <a:gd name="T49" fmla="*/ 312 h 598"/>
                <a:gd name="T50" fmla="*/ 325 w 504"/>
                <a:gd name="T51" fmla="*/ 213 h 598"/>
                <a:gd name="T52" fmla="*/ 325 w 504"/>
                <a:gd name="T53" fmla="*/ 213 h 598"/>
                <a:gd name="T54" fmla="*/ 417 w 504"/>
                <a:gd name="T55" fmla="*/ 213 h 598"/>
                <a:gd name="T56" fmla="*/ 328 w 504"/>
                <a:gd name="T57" fmla="*/ 134 h 598"/>
                <a:gd name="T58" fmla="*/ 328 w 504"/>
                <a:gd name="T59" fmla="*/ 134 h 598"/>
                <a:gd name="T60" fmla="*/ 469 w 504"/>
                <a:gd name="T61" fmla="*/ 116 h 598"/>
                <a:gd name="T62" fmla="*/ 351 w 504"/>
                <a:gd name="T63" fmla="*/ 42 h 598"/>
                <a:gd name="T64" fmla="*/ 350 w 504"/>
                <a:gd name="T65" fmla="*/ 29 h 598"/>
                <a:gd name="T66" fmla="*/ 351 w 504"/>
                <a:gd name="T67" fmla="*/ 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598">
                  <a:moveTo>
                    <a:pt x="476" y="47"/>
                  </a:moveTo>
                  <a:cubicBezTo>
                    <a:pt x="457" y="19"/>
                    <a:pt x="410" y="0"/>
                    <a:pt x="339" y="12"/>
                  </a:cubicBezTo>
                  <a:cubicBezTo>
                    <a:pt x="282" y="21"/>
                    <a:pt x="234" y="64"/>
                    <a:pt x="221" y="79"/>
                  </a:cubicBezTo>
                  <a:cubicBezTo>
                    <a:pt x="209" y="94"/>
                    <a:pt x="200" y="109"/>
                    <a:pt x="200" y="109"/>
                  </a:cubicBezTo>
                  <a:cubicBezTo>
                    <a:pt x="200" y="109"/>
                    <a:pt x="198" y="101"/>
                    <a:pt x="210" y="83"/>
                  </a:cubicBezTo>
                  <a:cubicBezTo>
                    <a:pt x="150" y="80"/>
                    <a:pt x="87" y="105"/>
                    <a:pt x="64" y="155"/>
                  </a:cubicBezTo>
                  <a:cubicBezTo>
                    <a:pt x="41" y="205"/>
                    <a:pt x="53" y="256"/>
                    <a:pt x="103" y="319"/>
                  </a:cubicBezTo>
                  <a:cubicBezTo>
                    <a:pt x="135" y="359"/>
                    <a:pt x="148" y="368"/>
                    <a:pt x="167" y="415"/>
                  </a:cubicBezTo>
                  <a:cubicBezTo>
                    <a:pt x="177" y="438"/>
                    <a:pt x="187" y="427"/>
                    <a:pt x="216" y="441"/>
                  </a:cubicBezTo>
                  <a:cubicBezTo>
                    <a:pt x="185" y="435"/>
                    <a:pt x="176" y="436"/>
                    <a:pt x="174" y="452"/>
                  </a:cubicBezTo>
                  <a:cubicBezTo>
                    <a:pt x="174" y="455"/>
                    <a:pt x="175" y="463"/>
                    <a:pt x="177" y="465"/>
                  </a:cubicBezTo>
                  <a:cubicBezTo>
                    <a:pt x="182" y="476"/>
                    <a:pt x="193" y="475"/>
                    <a:pt x="213" y="499"/>
                  </a:cubicBezTo>
                  <a:cubicBezTo>
                    <a:pt x="187" y="479"/>
                    <a:pt x="175" y="472"/>
                    <a:pt x="166" y="480"/>
                  </a:cubicBezTo>
                  <a:cubicBezTo>
                    <a:pt x="163" y="482"/>
                    <a:pt x="159" y="486"/>
                    <a:pt x="158" y="489"/>
                  </a:cubicBezTo>
                  <a:cubicBezTo>
                    <a:pt x="153" y="500"/>
                    <a:pt x="156" y="518"/>
                    <a:pt x="162" y="542"/>
                  </a:cubicBezTo>
                  <a:cubicBezTo>
                    <a:pt x="152" y="523"/>
                    <a:pt x="152" y="494"/>
                    <a:pt x="138" y="491"/>
                  </a:cubicBezTo>
                  <a:cubicBezTo>
                    <a:pt x="134" y="490"/>
                    <a:pt x="129" y="490"/>
                    <a:pt x="126" y="491"/>
                  </a:cubicBezTo>
                  <a:cubicBezTo>
                    <a:pt x="117" y="494"/>
                    <a:pt x="112" y="506"/>
                    <a:pt x="106" y="528"/>
                  </a:cubicBezTo>
                  <a:cubicBezTo>
                    <a:pt x="105" y="503"/>
                    <a:pt x="122" y="491"/>
                    <a:pt x="111" y="477"/>
                  </a:cubicBezTo>
                  <a:cubicBezTo>
                    <a:pt x="109" y="474"/>
                    <a:pt x="105" y="471"/>
                    <a:pt x="102" y="471"/>
                  </a:cubicBezTo>
                  <a:cubicBezTo>
                    <a:pt x="92" y="470"/>
                    <a:pt x="80" y="482"/>
                    <a:pt x="75" y="492"/>
                  </a:cubicBezTo>
                  <a:cubicBezTo>
                    <a:pt x="79" y="473"/>
                    <a:pt x="102" y="464"/>
                    <a:pt x="97" y="450"/>
                  </a:cubicBezTo>
                  <a:cubicBezTo>
                    <a:pt x="86" y="419"/>
                    <a:pt x="94" y="412"/>
                    <a:pt x="85" y="409"/>
                  </a:cubicBezTo>
                  <a:cubicBezTo>
                    <a:pt x="76" y="406"/>
                    <a:pt x="71" y="431"/>
                    <a:pt x="49" y="438"/>
                  </a:cubicBezTo>
                  <a:cubicBezTo>
                    <a:pt x="28" y="445"/>
                    <a:pt x="15" y="426"/>
                    <a:pt x="6" y="437"/>
                  </a:cubicBezTo>
                  <a:cubicBezTo>
                    <a:pt x="0" y="446"/>
                    <a:pt x="20" y="456"/>
                    <a:pt x="39" y="488"/>
                  </a:cubicBezTo>
                  <a:cubicBezTo>
                    <a:pt x="63" y="527"/>
                    <a:pt x="113" y="598"/>
                    <a:pt x="183" y="579"/>
                  </a:cubicBezTo>
                  <a:cubicBezTo>
                    <a:pt x="236" y="565"/>
                    <a:pt x="273" y="509"/>
                    <a:pt x="267" y="397"/>
                  </a:cubicBezTo>
                  <a:cubicBezTo>
                    <a:pt x="299" y="389"/>
                    <a:pt x="316" y="374"/>
                    <a:pt x="320" y="361"/>
                  </a:cubicBezTo>
                  <a:cubicBezTo>
                    <a:pt x="293" y="324"/>
                    <a:pt x="296" y="281"/>
                    <a:pt x="269" y="258"/>
                  </a:cubicBezTo>
                  <a:cubicBezTo>
                    <a:pt x="302" y="273"/>
                    <a:pt x="294" y="307"/>
                    <a:pt x="328" y="354"/>
                  </a:cubicBezTo>
                  <a:cubicBezTo>
                    <a:pt x="340" y="371"/>
                    <a:pt x="352" y="377"/>
                    <a:pt x="367" y="374"/>
                  </a:cubicBezTo>
                  <a:cubicBezTo>
                    <a:pt x="394" y="369"/>
                    <a:pt x="402" y="318"/>
                    <a:pt x="406" y="291"/>
                  </a:cubicBezTo>
                  <a:cubicBezTo>
                    <a:pt x="411" y="265"/>
                    <a:pt x="415" y="233"/>
                    <a:pt x="460" y="180"/>
                  </a:cubicBezTo>
                  <a:cubicBezTo>
                    <a:pt x="504" y="128"/>
                    <a:pt x="495" y="74"/>
                    <a:pt x="476" y="47"/>
                  </a:cubicBezTo>
                  <a:close/>
                  <a:moveTo>
                    <a:pt x="123" y="264"/>
                  </a:moveTo>
                  <a:cubicBezTo>
                    <a:pt x="119" y="248"/>
                    <a:pt x="125" y="222"/>
                    <a:pt x="142" y="206"/>
                  </a:cubicBezTo>
                  <a:cubicBezTo>
                    <a:pt x="161" y="187"/>
                    <a:pt x="182" y="187"/>
                    <a:pt x="180" y="196"/>
                  </a:cubicBezTo>
                  <a:cubicBezTo>
                    <a:pt x="179" y="205"/>
                    <a:pt x="167" y="202"/>
                    <a:pt x="150" y="216"/>
                  </a:cubicBezTo>
                  <a:cubicBezTo>
                    <a:pt x="133" y="231"/>
                    <a:pt x="126" y="244"/>
                    <a:pt x="123" y="264"/>
                  </a:cubicBezTo>
                  <a:close/>
                  <a:moveTo>
                    <a:pt x="172" y="273"/>
                  </a:moveTo>
                  <a:cubicBezTo>
                    <a:pt x="179" y="263"/>
                    <a:pt x="175" y="264"/>
                    <a:pt x="175" y="264"/>
                  </a:cubicBezTo>
                  <a:cubicBezTo>
                    <a:pt x="175" y="264"/>
                    <a:pt x="169" y="269"/>
                    <a:pt x="160" y="267"/>
                  </a:cubicBezTo>
                  <a:cubicBezTo>
                    <a:pt x="164" y="266"/>
                    <a:pt x="168" y="262"/>
                    <a:pt x="168" y="257"/>
                  </a:cubicBezTo>
                  <a:cubicBezTo>
                    <a:pt x="168" y="252"/>
                    <a:pt x="165" y="247"/>
                    <a:pt x="158" y="247"/>
                  </a:cubicBezTo>
                  <a:cubicBezTo>
                    <a:pt x="153" y="248"/>
                    <a:pt x="149" y="253"/>
                    <a:pt x="150" y="257"/>
                  </a:cubicBezTo>
                  <a:cubicBezTo>
                    <a:pt x="146" y="251"/>
                    <a:pt x="148" y="237"/>
                    <a:pt x="161" y="234"/>
                  </a:cubicBezTo>
                  <a:cubicBezTo>
                    <a:pt x="186" y="228"/>
                    <a:pt x="196" y="262"/>
                    <a:pt x="172" y="273"/>
                  </a:cubicBezTo>
                  <a:close/>
                  <a:moveTo>
                    <a:pt x="314" y="250"/>
                  </a:moveTo>
                  <a:cubicBezTo>
                    <a:pt x="314" y="250"/>
                    <a:pt x="360" y="283"/>
                    <a:pt x="380" y="312"/>
                  </a:cubicBezTo>
                  <a:cubicBezTo>
                    <a:pt x="347" y="292"/>
                    <a:pt x="314" y="250"/>
                    <a:pt x="314" y="250"/>
                  </a:cubicBezTo>
                  <a:close/>
                  <a:moveTo>
                    <a:pt x="325" y="213"/>
                  </a:moveTo>
                  <a:cubicBezTo>
                    <a:pt x="325" y="213"/>
                    <a:pt x="376" y="233"/>
                    <a:pt x="396" y="263"/>
                  </a:cubicBezTo>
                  <a:cubicBezTo>
                    <a:pt x="367" y="246"/>
                    <a:pt x="325" y="213"/>
                    <a:pt x="325" y="213"/>
                  </a:cubicBezTo>
                  <a:close/>
                  <a:moveTo>
                    <a:pt x="330" y="176"/>
                  </a:moveTo>
                  <a:cubicBezTo>
                    <a:pt x="330" y="176"/>
                    <a:pt x="381" y="178"/>
                    <a:pt x="417" y="213"/>
                  </a:cubicBezTo>
                  <a:cubicBezTo>
                    <a:pt x="372" y="193"/>
                    <a:pt x="330" y="176"/>
                    <a:pt x="330" y="176"/>
                  </a:cubicBezTo>
                  <a:close/>
                  <a:moveTo>
                    <a:pt x="328" y="134"/>
                  </a:moveTo>
                  <a:cubicBezTo>
                    <a:pt x="328" y="134"/>
                    <a:pt x="403" y="126"/>
                    <a:pt x="446" y="169"/>
                  </a:cubicBezTo>
                  <a:cubicBezTo>
                    <a:pt x="394" y="143"/>
                    <a:pt x="328" y="134"/>
                    <a:pt x="328" y="134"/>
                  </a:cubicBezTo>
                  <a:close/>
                  <a:moveTo>
                    <a:pt x="314" y="94"/>
                  </a:moveTo>
                  <a:cubicBezTo>
                    <a:pt x="314" y="94"/>
                    <a:pt x="397" y="66"/>
                    <a:pt x="469" y="116"/>
                  </a:cubicBezTo>
                  <a:cubicBezTo>
                    <a:pt x="390" y="84"/>
                    <a:pt x="314" y="94"/>
                    <a:pt x="314" y="94"/>
                  </a:cubicBezTo>
                  <a:close/>
                  <a:moveTo>
                    <a:pt x="351" y="42"/>
                  </a:moveTo>
                  <a:cubicBezTo>
                    <a:pt x="305" y="49"/>
                    <a:pt x="228" y="107"/>
                    <a:pt x="210" y="140"/>
                  </a:cubicBezTo>
                  <a:cubicBezTo>
                    <a:pt x="234" y="90"/>
                    <a:pt x="304" y="37"/>
                    <a:pt x="350" y="29"/>
                  </a:cubicBezTo>
                  <a:cubicBezTo>
                    <a:pt x="402" y="21"/>
                    <a:pt x="440" y="33"/>
                    <a:pt x="460" y="53"/>
                  </a:cubicBezTo>
                  <a:cubicBezTo>
                    <a:pt x="440" y="37"/>
                    <a:pt x="404" y="33"/>
                    <a:pt x="351" y="42"/>
                  </a:cubicBezTo>
                  <a:close/>
                </a:path>
              </a:pathLst>
            </a:custGeom>
            <a:solidFill>
              <a:srgbClr val="ED2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1" name="Freeform 8"/>
          <p:cNvSpPr>
            <a:spLocks noEditPoints="1"/>
          </p:cNvSpPr>
          <p:nvPr/>
        </p:nvSpPr>
        <p:spPr bwMode="auto">
          <a:xfrm>
            <a:off x="2008369" y="1455497"/>
            <a:ext cx="868102" cy="974945"/>
          </a:xfrm>
          <a:custGeom>
            <a:avLst/>
            <a:gdLst>
              <a:gd name="T0" fmla="*/ 51 w 569"/>
              <a:gd name="T1" fmla="*/ 255 h 638"/>
              <a:gd name="T2" fmla="*/ 101 w 569"/>
              <a:gd name="T3" fmla="*/ 211 h 638"/>
              <a:gd name="T4" fmla="*/ 153 w 569"/>
              <a:gd name="T5" fmla="*/ 185 h 638"/>
              <a:gd name="T6" fmla="*/ 198 w 569"/>
              <a:gd name="T7" fmla="*/ 162 h 638"/>
              <a:gd name="T8" fmla="*/ 294 w 569"/>
              <a:gd name="T9" fmla="*/ 199 h 638"/>
              <a:gd name="T10" fmla="*/ 503 w 569"/>
              <a:gd name="T11" fmla="*/ 17 h 638"/>
              <a:gd name="T12" fmla="*/ 395 w 569"/>
              <a:gd name="T13" fmla="*/ 171 h 638"/>
              <a:gd name="T14" fmla="*/ 412 w 569"/>
              <a:gd name="T15" fmla="*/ 172 h 638"/>
              <a:gd name="T16" fmla="*/ 557 w 569"/>
              <a:gd name="T17" fmla="*/ 129 h 638"/>
              <a:gd name="T18" fmla="*/ 457 w 569"/>
              <a:gd name="T19" fmla="*/ 99 h 638"/>
              <a:gd name="T20" fmla="*/ 500 w 569"/>
              <a:gd name="T21" fmla="*/ 164 h 638"/>
              <a:gd name="T22" fmla="*/ 366 w 569"/>
              <a:gd name="T23" fmla="*/ 199 h 638"/>
              <a:gd name="T24" fmla="*/ 435 w 569"/>
              <a:gd name="T25" fmla="*/ 273 h 638"/>
              <a:gd name="T26" fmla="*/ 454 w 569"/>
              <a:gd name="T27" fmla="*/ 468 h 638"/>
              <a:gd name="T28" fmla="*/ 458 w 569"/>
              <a:gd name="T29" fmla="*/ 485 h 638"/>
              <a:gd name="T30" fmla="*/ 435 w 569"/>
              <a:gd name="T31" fmla="*/ 602 h 638"/>
              <a:gd name="T32" fmla="*/ 424 w 569"/>
              <a:gd name="T33" fmla="*/ 576 h 638"/>
              <a:gd name="T34" fmla="*/ 403 w 569"/>
              <a:gd name="T35" fmla="*/ 580 h 638"/>
              <a:gd name="T36" fmla="*/ 371 w 569"/>
              <a:gd name="T37" fmla="*/ 603 h 638"/>
              <a:gd name="T38" fmla="*/ 362 w 569"/>
              <a:gd name="T39" fmla="*/ 604 h 638"/>
              <a:gd name="T40" fmla="*/ 299 w 569"/>
              <a:gd name="T41" fmla="*/ 568 h 638"/>
              <a:gd name="T42" fmla="*/ 215 w 569"/>
              <a:gd name="T43" fmla="*/ 316 h 638"/>
              <a:gd name="T44" fmla="*/ 145 w 569"/>
              <a:gd name="T45" fmla="*/ 492 h 638"/>
              <a:gd name="T46" fmla="*/ 253 w 569"/>
              <a:gd name="T47" fmla="*/ 188 h 638"/>
              <a:gd name="T48" fmla="*/ 47 w 569"/>
              <a:gd name="T49" fmla="*/ 315 h 638"/>
              <a:gd name="T50" fmla="*/ 79 w 569"/>
              <a:gd name="T51" fmla="*/ 267 h 638"/>
              <a:gd name="T52" fmla="*/ 376 w 569"/>
              <a:gd name="T53" fmla="*/ 91 h 638"/>
              <a:gd name="T54" fmla="*/ 365 w 569"/>
              <a:gd name="T55" fmla="*/ 86 h 638"/>
              <a:gd name="T56" fmla="*/ 432 w 569"/>
              <a:gd name="T57" fmla="*/ 355 h 638"/>
              <a:gd name="T58" fmla="*/ 335 w 569"/>
              <a:gd name="T59" fmla="*/ 295 h 638"/>
              <a:gd name="T60" fmla="*/ 432 w 569"/>
              <a:gd name="T61" fmla="*/ 355 h 638"/>
              <a:gd name="T62" fmla="*/ 381 w 569"/>
              <a:gd name="T63" fmla="*/ 314 h 638"/>
              <a:gd name="T64" fmla="*/ 378 w 569"/>
              <a:gd name="T65" fmla="*/ 344 h 638"/>
              <a:gd name="T66" fmla="*/ 380 w 569"/>
              <a:gd name="T67" fmla="*/ 339 h 638"/>
              <a:gd name="T68" fmla="*/ 385 w 569"/>
              <a:gd name="T69" fmla="*/ 325 h 638"/>
              <a:gd name="T70" fmla="*/ 390 w 569"/>
              <a:gd name="T71" fmla="*/ 354 h 638"/>
              <a:gd name="T72" fmla="*/ 390 w 569"/>
              <a:gd name="T73" fmla="*/ 35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9" h="638">
                <a:moveTo>
                  <a:pt x="79" y="267"/>
                </a:moveTo>
                <a:cubicBezTo>
                  <a:pt x="71" y="266"/>
                  <a:pt x="61" y="263"/>
                  <a:pt x="51" y="255"/>
                </a:cubicBezTo>
                <a:cubicBezTo>
                  <a:pt x="87" y="255"/>
                  <a:pt x="94" y="229"/>
                  <a:pt x="131" y="228"/>
                </a:cubicBezTo>
                <a:cubicBezTo>
                  <a:pt x="125" y="228"/>
                  <a:pt x="109" y="224"/>
                  <a:pt x="101" y="211"/>
                </a:cubicBezTo>
                <a:cubicBezTo>
                  <a:pt x="140" y="224"/>
                  <a:pt x="141" y="200"/>
                  <a:pt x="182" y="197"/>
                </a:cubicBezTo>
                <a:cubicBezTo>
                  <a:pt x="177" y="196"/>
                  <a:pt x="162" y="194"/>
                  <a:pt x="153" y="185"/>
                </a:cubicBezTo>
                <a:cubicBezTo>
                  <a:pt x="178" y="193"/>
                  <a:pt x="199" y="174"/>
                  <a:pt x="227" y="174"/>
                </a:cubicBezTo>
                <a:cubicBezTo>
                  <a:pt x="219" y="173"/>
                  <a:pt x="206" y="171"/>
                  <a:pt x="198" y="162"/>
                </a:cubicBezTo>
                <a:cubicBezTo>
                  <a:pt x="234" y="168"/>
                  <a:pt x="258" y="150"/>
                  <a:pt x="298" y="164"/>
                </a:cubicBezTo>
                <a:cubicBezTo>
                  <a:pt x="295" y="171"/>
                  <a:pt x="293" y="190"/>
                  <a:pt x="294" y="199"/>
                </a:cubicBezTo>
                <a:cubicBezTo>
                  <a:pt x="304" y="156"/>
                  <a:pt x="323" y="100"/>
                  <a:pt x="352" y="73"/>
                </a:cubicBezTo>
                <a:cubicBezTo>
                  <a:pt x="396" y="32"/>
                  <a:pt x="486" y="0"/>
                  <a:pt x="503" y="17"/>
                </a:cubicBezTo>
                <a:cubicBezTo>
                  <a:pt x="518" y="31"/>
                  <a:pt x="471" y="53"/>
                  <a:pt x="451" y="93"/>
                </a:cubicBezTo>
                <a:cubicBezTo>
                  <a:pt x="431" y="132"/>
                  <a:pt x="427" y="161"/>
                  <a:pt x="395" y="171"/>
                </a:cubicBezTo>
                <a:cubicBezTo>
                  <a:pt x="379" y="175"/>
                  <a:pt x="359" y="185"/>
                  <a:pt x="346" y="221"/>
                </a:cubicBezTo>
                <a:cubicBezTo>
                  <a:pt x="374" y="174"/>
                  <a:pt x="394" y="182"/>
                  <a:pt x="412" y="172"/>
                </a:cubicBezTo>
                <a:cubicBezTo>
                  <a:pt x="427" y="164"/>
                  <a:pt x="437" y="144"/>
                  <a:pt x="445" y="126"/>
                </a:cubicBezTo>
                <a:cubicBezTo>
                  <a:pt x="481" y="114"/>
                  <a:pt x="523" y="117"/>
                  <a:pt x="557" y="129"/>
                </a:cubicBezTo>
                <a:cubicBezTo>
                  <a:pt x="529" y="114"/>
                  <a:pt x="494" y="106"/>
                  <a:pt x="450" y="115"/>
                </a:cubicBezTo>
                <a:cubicBezTo>
                  <a:pt x="452" y="109"/>
                  <a:pt x="455" y="104"/>
                  <a:pt x="457" y="99"/>
                </a:cubicBezTo>
                <a:cubicBezTo>
                  <a:pt x="520" y="92"/>
                  <a:pt x="563" y="110"/>
                  <a:pt x="566" y="124"/>
                </a:cubicBezTo>
                <a:cubicBezTo>
                  <a:pt x="569" y="138"/>
                  <a:pt x="547" y="128"/>
                  <a:pt x="500" y="164"/>
                </a:cubicBezTo>
                <a:cubicBezTo>
                  <a:pt x="467" y="189"/>
                  <a:pt x="428" y="189"/>
                  <a:pt x="397" y="206"/>
                </a:cubicBezTo>
                <a:cubicBezTo>
                  <a:pt x="397" y="206"/>
                  <a:pt x="380" y="196"/>
                  <a:pt x="366" y="199"/>
                </a:cubicBezTo>
                <a:cubicBezTo>
                  <a:pt x="378" y="205"/>
                  <a:pt x="383" y="207"/>
                  <a:pt x="397" y="218"/>
                </a:cubicBezTo>
                <a:cubicBezTo>
                  <a:pt x="410" y="229"/>
                  <a:pt x="426" y="251"/>
                  <a:pt x="435" y="273"/>
                </a:cubicBezTo>
                <a:cubicBezTo>
                  <a:pt x="446" y="298"/>
                  <a:pt x="451" y="326"/>
                  <a:pt x="448" y="352"/>
                </a:cubicBezTo>
                <a:cubicBezTo>
                  <a:pt x="443" y="394"/>
                  <a:pt x="448" y="438"/>
                  <a:pt x="454" y="468"/>
                </a:cubicBezTo>
                <a:cubicBezTo>
                  <a:pt x="429" y="456"/>
                  <a:pt x="358" y="445"/>
                  <a:pt x="299" y="505"/>
                </a:cubicBezTo>
                <a:cubicBezTo>
                  <a:pt x="378" y="455"/>
                  <a:pt x="441" y="477"/>
                  <a:pt x="458" y="485"/>
                </a:cubicBezTo>
                <a:cubicBezTo>
                  <a:pt x="459" y="490"/>
                  <a:pt x="461" y="495"/>
                  <a:pt x="462" y="499"/>
                </a:cubicBezTo>
                <a:cubicBezTo>
                  <a:pt x="470" y="522"/>
                  <a:pt x="480" y="573"/>
                  <a:pt x="435" y="602"/>
                </a:cubicBezTo>
                <a:cubicBezTo>
                  <a:pt x="433" y="603"/>
                  <a:pt x="431" y="605"/>
                  <a:pt x="429" y="606"/>
                </a:cubicBezTo>
                <a:cubicBezTo>
                  <a:pt x="419" y="598"/>
                  <a:pt x="422" y="585"/>
                  <a:pt x="424" y="576"/>
                </a:cubicBezTo>
                <a:cubicBezTo>
                  <a:pt x="425" y="565"/>
                  <a:pt x="425" y="552"/>
                  <a:pt x="415" y="549"/>
                </a:cubicBezTo>
                <a:cubicBezTo>
                  <a:pt x="404" y="546"/>
                  <a:pt x="399" y="564"/>
                  <a:pt x="403" y="580"/>
                </a:cubicBezTo>
                <a:cubicBezTo>
                  <a:pt x="406" y="595"/>
                  <a:pt x="417" y="605"/>
                  <a:pt x="424" y="609"/>
                </a:cubicBezTo>
                <a:cubicBezTo>
                  <a:pt x="394" y="623"/>
                  <a:pt x="378" y="610"/>
                  <a:pt x="371" y="603"/>
                </a:cubicBezTo>
                <a:cubicBezTo>
                  <a:pt x="371" y="602"/>
                  <a:pt x="355" y="546"/>
                  <a:pt x="331" y="536"/>
                </a:cubicBezTo>
                <a:cubicBezTo>
                  <a:pt x="353" y="551"/>
                  <a:pt x="362" y="603"/>
                  <a:pt x="362" y="604"/>
                </a:cubicBezTo>
                <a:cubicBezTo>
                  <a:pt x="360" y="631"/>
                  <a:pt x="339" y="638"/>
                  <a:pt x="323" y="632"/>
                </a:cubicBezTo>
                <a:cubicBezTo>
                  <a:pt x="299" y="622"/>
                  <a:pt x="308" y="587"/>
                  <a:pt x="299" y="568"/>
                </a:cubicBezTo>
                <a:cubicBezTo>
                  <a:pt x="261" y="541"/>
                  <a:pt x="246" y="495"/>
                  <a:pt x="246" y="495"/>
                </a:cubicBezTo>
                <a:cubicBezTo>
                  <a:pt x="144" y="425"/>
                  <a:pt x="215" y="316"/>
                  <a:pt x="215" y="316"/>
                </a:cubicBezTo>
                <a:cubicBezTo>
                  <a:pt x="192" y="337"/>
                  <a:pt x="166" y="401"/>
                  <a:pt x="188" y="455"/>
                </a:cubicBezTo>
                <a:cubicBezTo>
                  <a:pt x="163" y="470"/>
                  <a:pt x="145" y="492"/>
                  <a:pt x="145" y="492"/>
                </a:cubicBezTo>
                <a:cubicBezTo>
                  <a:pt x="145" y="492"/>
                  <a:pt x="36" y="439"/>
                  <a:pt x="55" y="322"/>
                </a:cubicBezTo>
                <a:cubicBezTo>
                  <a:pt x="146" y="273"/>
                  <a:pt x="203" y="203"/>
                  <a:pt x="253" y="188"/>
                </a:cubicBezTo>
                <a:cubicBezTo>
                  <a:pt x="263" y="185"/>
                  <a:pt x="272" y="183"/>
                  <a:pt x="281" y="181"/>
                </a:cubicBezTo>
                <a:cubicBezTo>
                  <a:pt x="202" y="183"/>
                  <a:pt x="136" y="273"/>
                  <a:pt x="47" y="315"/>
                </a:cubicBezTo>
                <a:cubicBezTo>
                  <a:pt x="22" y="318"/>
                  <a:pt x="5" y="307"/>
                  <a:pt x="0" y="299"/>
                </a:cubicBezTo>
                <a:cubicBezTo>
                  <a:pt x="37" y="301"/>
                  <a:pt x="38" y="273"/>
                  <a:pt x="79" y="267"/>
                </a:cubicBezTo>
                <a:close/>
                <a:moveTo>
                  <a:pt x="310" y="219"/>
                </a:moveTo>
                <a:cubicBezTo>
                  <a:pt x="310" y="219"/>
                  <a:pt x="325" y="138"/>
                  <a:pt x="376" y="91"/>
                </a:cubicBezTo>
                <a:cubicBezTo>
                  <a:pt x="401" y="67"/>
                  <a:pt x="455" y="26"/>
                  <a:pt x="495" y="24"/>
                </a:cubicBezTo>
                <a:cubicBezTo>
                  <a:pt x="463" y="16"/>
                  <a:pt x="408" y="44"/>
                  <a:pt x="365" y="86"/>
                </a:cubicBezTo>
                <a:cubicBezTo>
                  <a:pt x="311" y="139"/>
                  <a:pt x="310" y="219"/>
                  <a:pt x="310" y="219"/>
                </a:cubicBezTo>
                <a:close/>
                <a:moveTo>
                  <a:pt x="432" y="355"/>
                </a:moveTo>
                <a:cubicBezTo>
                  <a:pt x="411" y="333"/>
                  <a:pt x="415" y="313"/>
                  <a:pt x="392" y="299"/>
                </a:cubicBezTo>
                <a:cubicBezTo>
                  <a:pt x="369" y="285"/>
                  <a:pt x="348" y="296"/>
                  <a:pt x="335" y="295"/>
                </a:cubicBezTo>
                <a:cubicBezTo>
                  <a:pt x="345" y="302"/>
                  <a:pt x="367" y="296"/>
                  <a:pt x="388" y="311"/>
                </a:cubicBezTo>
                <a:cubicBezTo>
                  <a:pt x="405" y="322"/>
                  <a:pt x="410" y="342"/>
                  <a:pt x="432" y="355"/>
                </a:cubicBezTo>
                <a:close/>
                <a:moveTo>
                  <a:pt x="391" y="336"/>
                </a:moveTo>
                <a:cubicBezTo>
                  <a:pt x="399" y="324"/>
                  <a:pt x="389" y="315"/>
                  <a:pt x="381" y="314"/>
                </a:cubicBezTo>
                <a:cubicBezTo>
                  <a:pt x="372" y="313"/>
                  <a:pt x="367" y="318"/>
                  <a:pt x="365" y="325"/>
                </a:cubicBezTo>
                <a:cubicBezTo>
                  <a:pt x="362" y="337"/>
                  <a:pt x="372" y="344"/>
                  <a:pt x="378" y="344"/>
                </a:cubicBezTo>
                <a:cubicBezTo>
                  <a:pt x="374" y="343"/>
                  <a:pt x="373" y="339"/>
                  <a:pt x="374" y="337"/>
                </a:cubicBezTo>
                <a:cubicBezTo>
                  <a:pt x="375" y="339"/>
                  <a:pt x="377" y="339"/>
                  <a:pt x="380" y="339"/>
                </a:cubicBezTo>
                <a:cubicBezTo>
                  <a:pt x="379" y="338"/>
                  <a:pt x="377" y="336"/>
                  <a:pt x="377" y="333"/>
                </a:cubicBezTo>
                <a:cubicBezTo>
                  <a:pt x="377" y="328"/>
                  <a:pt x="380" y="325"/>
                  <a:pt x="385" y="325"/>
                </a:cubicBezTo>
                <a:cubicBezTo>
                  <a:pt x="388" y="325"/>
                  <a:pt x="394" y="328"/>
                  <a:pt x="391" y="336"/>
                </a:cubicBezTo>
                <a:close/>
                <a:moveTo>
                  <a:pt x="390" y="354"/>
                </a:moveTo>
                <a:cubicBezTo>
                  <a:pt x="356" y="354"/>
                  <a:pt x="347" y="332"/>
                  <a:pt x="345" y="319"/>
                </a:cubicBezTo>
                <a:cubicBezTo>
                  <a:pt x="338" y="331"/>
                  <a:pt x="348" y="361"/>
                  <a:pt x="390" y="354"/>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328" name="Group 327"/>
          <p:cNvGrpSpPr/>
          <p:nvPr/>
        </p:nvGrpSpPr>
        <p:grpSpPr>
          <a:xfrm>
            <a:off x="4347121" y="3029758"/>
            <a:ext cx="1094137" cy="378388"/>
            <a:chOff x="-2046288" y="2214563"/>
            <a:chExt cx="7027863" cy="2430462"/>
          </a:xfrm>
        </p:grpSpPr>
        <p:sp>
          <p:nvSpPr>
            <p:cNvPr id="329" name="Freeform 850"/>
            <p:cNvSpPr>
              <a:spLocks noEditPoints="1"/>
            </p:cNvSpPr>
            <p:nvPr/>
          </p:nvSpPr>
          <p:spPr bwMode="auto">
            <a:xfrm>
              <a:off x="-2046288" y="2779713"/>
              <a:ext cx="7027863" cy="1489075"/>
            </a:xfrm>
            <a:custGeom>
              <a:avLst/>
              <a:gdLst>
                <a:gd name="T0" fmla="*/ 1861 w 1874"/>
                <a:gd name="T1" fmla="*/ 146 h 397"/>
                <a:gd name="T2" fmla="*/ 1798 w 1874"/>
                <a:gd name="T3" fmla="*/ 82 h 397"/>
                <a:gd name="T4" fmla="*/ 1779 w 1874"/>
                <a:gd name="T5" fmla="*/ 0 h 397"/>
                <a:gd name="T6" fmla="*/ 1430 w 1874"/>
                <a:gd name="T7" fmla="*/ 17 h 397"/>
                <a:gd name="T8" fmla="*/ 757 w 1874"/>
                <a:gd name="T9" fmla="*/ 44 h 397"/>
                <a:gd name="T10" fmla="*/ 278 w 1874"/>
                <a:gd name="T11" fmla="*/ 66 h 397"/>
                <a:gd name="T12" fmla="*/ 194 w 1874"/>
                <a:gd name="T13" fmla="*/ 86 h 397"/>
                <a:gd name="T14" fmla="*/ 13 w 1874"/>
                <a:gd name="T15" fmla="*/ 215 h 397"/>
                <a:gd name="T16" fmla="*/ 6 w 1874"/>
                <a:gd name="T17" fmla="*/ 235 h 397"/>
                <a:gd name="T18" fmla="*/ 31 w 1874"/>
                <a:gd name="T19" fmla="*/ 351 h 397"/>
                <a:gd name="T20" fmla="*/ 123 w 1874"/>
                <a:gd name="T21" fmla="*/ 395 h 397"/>
                <a:gd name="T22" fmla="*/ 1444 w 1874"/>
                <a:gd name="T23" fmla="*/ 395 h 397"/>
                <a:gd name="T24" fmla="*/ 1793 w 1874"/>
                <a:gd name="T25" fmla="*/ 325 h 397"/>
                <a:gd name="T26" fmla="*/ 1815 w 1874"/>
                <a:gd name="T27" fmla="*/ 327 h 397"/>
                <a:gd name="T28" fmla="*/ 1852 w 1874"/>
                <a:gd name="T29" fmla="*/ 301 h 397"/>
                <a:gd name="T30" fmla="*/ 1874 w 1874"/>
                <a:gd name="T31" fmla="*/ 267 h 397"/>
                <a:gd name="T32" fmla="*/ 1874 w 1874"/>
                <a:gd name="T33" fmla="*/ 179 h 397"/>
                <a:gd name="T34" fmla="*/ 1861 w 1874"/>
                <a:gd name="T35" fmla="*/ 146 h 397"/>
                <a:gd name="T36" fmla="*/ 525 w 1874"/>
                <a:gd name="T37" fmla="*/ 395 h 397"/>
                <a:gd name="T38" fmla="*/ 137 w 1874"/>
                <a:gd name="T39" fmla="*/ 395 h 397"/>
                <a:gd name="T40" fmla="*/ 331 w 1874"/>
                <a:gd name="T41" fmla="*/ 130 h 397"/>
                <a:gd name="T42" fmla="*/ 525 w 1874"/>
                <a:gd name="T43" fmla="*/ 39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4" h="397">
                  <a:moveTo>
                    <a:pt x="1861" y="146"/>
                  </a:moveTo>
                  <a:cubicBezTo>
                    <a:pt x="1798" y="82"/>
                    <a:pt x="1798" y="82"/>
                    <a:pt x="1798" y="82"/>
                  </a:cubicBezTo>
                  <a:cubicBezTo>
                    <a:pt x="1798" y="50"/>
                    <a:pt x="1779" y="0"/>
                    <a:pt x="1779" y="0"/>
                  </a:cubicBezTo>
                  <a:cubicBezTo>
                    <a:pt x="1430" y="17"/>
                    <a:pt x="1430" y="17"/>
                    <a:pt x="1430" y="17"/>
                  </a:cubicBezTo>
                  <a:cubicBezTo>
                    <a:pt x="1430" y="17"/>
                    <a:pt x="828" y="41"/>
                    <a:pt x="757" y="44"/>
                  </a:cubicBezTo>
                  <a:cubicBezTo>
                    <a:pt x="686" y="48"/>
                    <a:pt x="320" y="66"/>
                    <a:pt x="278" y="66"/>
                  </a:cubicBezTo>
                  <a:cubicBezTo>
                    <a:pt x="236" y="66"/>
                    <a:pt x="194" y="86"/>
                    <a:pt x="194" y="86"/>
                  </a:cubicBezTo>
                  <a:cubicBezTo>
                    <a:pt x="194" y="86"/>
                    <a:pt x="25" y="203"/>
                    <a:pt x="13" y="215"/>
                  </a:cubicBezTo>
                  <a:cubicBezTo>
                    <a:pt x="0" y="227"/>
                    <a:pt x="6" y="235"/>
                    <a:pt x="6" y="235"/>
                  </a:cubicBezTo>
                  <a:cubicBezTo>
                    <a:pt x="28" y="235"/>
                    <a:pt x="29" y="305"/>
                    <a:pt x="31" y="351"/>
                  </a:cubicBezTo>
                  <a:cubicBezTo>
                    <a:pt x="34" y="397"/>
                    <a:pt x="123" y="395"/>
                    <a:pt x="123" y="395"/>
                  </a:cubicBezTo>
                  <a:cubicBezTo>
                    <a:pt x="1444" y="395"/>
                    <a:pt x="1444" y="395"/>
                    <a:pt x="1444" y="395"/>
                  </a:cubicBezTo>
                  <a:cubicBezTo>
                    <a:pt x="1793" y="325"/>
                    <a:pt x="1793" y="325"/>
                    <a:pt x="1793" y="325"/>
                  </a:cubicBezTo>
                  <a:cubicBezTo>
                    <a:pt x="1815" y="327"/>
                    <a:pt x="1815" y="327"/>
                    <a:pt x="1815" y="327"/>
                  </a:cubicBezTo>
                  <a:cubicBezTo>
                    <a:pt x="1815" y="327"/>
                    <a:pt x="1839" y="312"/>
                    <a:pt x="1852" y="301"/>
                  </a:cubicBezTo>
                  <a:cubicBezTo>
                    <a:pt x="1866" y="289"/>
                    <a:pt x="1874" y="267"/>
                    <a:pt x="1874" y="267"/>
                  </a:cubicBezTo>
                  <a:cubicBezTo>
                    <a:pt x="1874" y="267"/>
                    <a:pt x="1874" y="202"/>
                    <a:pt x="1874" y="179"/>
                  </a:cubicBezTo>
                  <a:cubicBezTo>
                    <a:pt x="1874" y="156"/>
                    <a:pt x="1861" y="146"/>
                    <a:pt x="1861" y="146"/>
                  </a:cubicBezTo>
                  <a:close/>
                  <a:moveTo>
                    <a:pt x="525" y="395"/>
                  </a:moveTo>
                  <a:cubicBezTo>
                    <a:pt x="137" y="395"/>
                    <a:pt x="137" y="395"/>
                    <a:pt x="137" y="395"/>
                  </a:cubicBezTo>
                  <a:cubicBezTo>
                    <a:pt x="137" y="395"/>
                    <a:pt x="127" y="131"/>
                    <a:pt x="331" y="130"/>
                  </a:cubicBezTo>
                  <a:cubicBezTo>
                    <a:pt x="535" y="131"/>
                    <a:pt x="525" y="395"/>
                    <a:pt x="525" y="395"/>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0" name="Freeform 851"/>
            <p:cNvSpPr>
              <a:spLocks/>
            </p:cNvSpPr>
            <p:nvPr/>
          </p:nvSpPr>
          <p:spPr bwMode="auto">
            <a:xfrm>
              <a:off x="-1570038" y="3268663"/>
              <a:ext cx="1530350" cy="993775"/>
            </a:xfrm>
            <a:custGeom>
              <a:avLst/>
              <a:gdLst>
                <a:gd name="T0" fmla="*/ 398 w 408"/>
                <a:gd name="T1" fmla="*/ 265 h 265"/>
                <a:gd name="T2" fmla="*/ 10 w 408"/>
                <a:gd name="T3" fmla="*/ 265 h 265"/>
                <a:gd name="T4" fmla="*/ 204 w 408"/>
                <a:gd name="T5" fmla="*/ 0 h 265"/>
                <a:gd name="T6" fmla="*/ 398 w 408"/>
                <a:gd name="T7" fmla="*/ 265 h 265"/>
              </a:gdLst>
              <a:ahLst/>
              <a:cxnLst>
                <a:cxn ang="0">
                  <a:pos x="T0" y="T1"/>
                </a:cxn>
                <a:cxn ang="0">
                  <a:pos x="T2" y="T3"/>
                </a:cxn>
                <a:cxn ang="0">
                  <a:pos x="T4" y="T5"/>
                </a:cxn>
                <a:cxn ang="0">
                  <a:pos x="T6" y="T7"/>
                </a:cxn>
              </a:cxnLst>
              <a:rect l="0" t="0" r="r" b="b"/>
              <a:pathLst>
                <a:path w="408" h="265">
                  <a:moveTo>
                    <a:pt x="398" y="265"/>
                  </a:moveTo>
                  <a:cubicBezTo>
                    <a:pt x="10" y="265"/>
                    <a:pt x="10" y="265"/>
                    <a:pt x="10" y="265"/>
                  </a:cubicBezTo>
                  <a:cubicBezTo>
                    <a:pt x="10" y="265"/>
                    <a:pt x="0" y="1"/>
                    <a:pt x="204" y="0"/>
                  </a:cubicBezTo>
                  <a:cubicBezTo>
                    <a:pt x="408" y="1"/>
                    <a:pt x="398" y="265"/>
                    <a:pt x="398" y="265"/>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1" name="Freeform 852"/>
            <p:cNvSpPr>
              <a:spLocks/>
            </p:cNvSpPr>
            <p:nvPr/>
          </p:nvSpPr>
          <p:spPr bwMode="auto">
            <a:xfrm>
              <a:off x="4186237" y="2779713"/>
              <a:ext cx="514350" cy="307975"/>
            </a:xfrm>
            <a:custGeom>
              <a:avLst/>
              <a:gdLst>
                <a:gd name="T0" fmla="*/ 137 w 137"/>
                <a:gd name="T1" fmla="*/ 82 h 82"/>
                <a:gd name="T2" fmla="*/ 0 w 137"/>
                <a:gd name="T3" fmla="*/ 6 h 82"/>
                <a:gd name="T4" fmla="*/ 118 w 137"/>
                <a:gd name="T5" fmla="*/ 0 h 82"/>
                <a:gd name="T6" fmla="*/ 137 w 137"/>
                <a:gd name="T7" fmla="*/ 82 h 82"/>
              </a:gdLst>
              <a:ahLst/>
              <a:cxnLst>
                <a:cxn ang="0">
                  <a:pos x="T0" y="T1"/>
                </a:cxn>
                <a:cxn ang="0">
                  <a:pos x="T2" y="T3"/>
                </a:cxn>
                <a:cxn ang="0">
                  <a:pos x="T4" y="T5"/>
                </a:cxn>
                <a:cxn ang="0">
                  <a:pos x="T6" y="T7"/>
                </a:cxn>
              </a:cxnLst>
              <a:rect l="0" t="0" r="r" b="b"/>
              <a:pathLst>
                <a:path w="137" h="82">
                  <a:moveTo>
                    <a:pt x="137" y="82"/>
                  </a:moveTo>
                  <a:cubicBezTo>
                    <a:pt x="12" y="65"/>
                    <a:pt x="0" y="6"/>
                    <a:pt x="0" y="6"/>
                  </a:cubicBezTo>
                  <a:cubicBezTo>
                    <a:pt x="118" y="0"/>
                    <a:pt x="118" y="0"/>
                    <a:pt x="118" y="0"/>
                  </a:cubicBezTo>
                  <a:cubicBezTo>
                    <a:pt x="118" y="0"/>
                    <a:pt x="137" y="49"/>
                    <a:pt x="137" y="8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2" name="Freeform 853"/>
            <p:cNvSpPr>
              <a:spLocks/>
            </p:cNvSpPr>
            <p:nvPr/>
          </p:nvSpPr>
          <p:spPr bwMode="auto">
            <a:xfrm>
              <a:off x="185737" y="2292350"/>
              <a:ext cx="1274763" cy="682625"/>
            </a:xfrm>
            <a:custGeom>
              <a:avLst/>
              <a:gdLst>
                <a:gd name="T0" fmla="*/ 340 w 340"/>
                <a:gd name="T1" fmla="*/ 22 h 182"/>
                <a:gd name="T2" fmla="*/ 100 w 340"/>
                <a:gd name="T3" fmla="*/ 177 h 182"/>
                <a:gd name="T4" fmla="*/ 0 w 340"/>
                <a:gd name="T5" fmla="*/ 182 h 182"/>
                <a:gd name="T6" fmla="*/ 331 w 340"/>
                <a:gd name="T7" fmla="*/ 0 h 182"/>
                <a:gd name="T8" fmla="*/ 340 w 340"/>
                <a:gd name="T9" fmla="*/ 22 h 182"/>
              </a:gdLst>
              <a:ahLst/>
              <a:cxnLst>
                <a:cxn ang="0">
                  <a:pos x="T0" y="T1"/>
                </a:cxn>
                <a:cxn ang="0">
                  <a:pos x="T2" y="T3"/>
                </a:cxn>
                <a:cxn ang="0">
                  <a:pos x="T4" y="T5"/>
                </a:cxn>
                <a:cxn ang="0">
                  <a:pos x="T6" y="T7"/>
                </a:cxn>
                <a:cxn ang="0">
                  <a:pos x="T8" y="T9"/>
                </a:cxn>
              </a:cxnLst>
              <a:rect l="0" t="0" r="r" b="b"/>
              <a:pathLst>
                <a:path w="340" h="182">
                  <a:moveTo>
                    <a:pt x="340" y="22"/>
                  </a:moveTo>
                  <a:cubicBezTo>
                    <a:pt x="296" y="34"/>
                    <a:pt x="135" y="152"/>
                    <a:pt x="100" y="177"/>
                  </a:cubicBezTo>
                  <a:cubicBezTo>
                    <a:pt x="72" y="179"/>
                    <a:pt x="37" y="180"/>
                    <a:pt x="0" y="182"/>
                  </a:cubicBezTo>
                  <a:cubicBezTo>
                    <a:pt x="9" y="177"/>
                    <a:pt x="297" y="1"/>
                    <a:pt x="331" y="0"/>
                  </a:cubicBezTo>
                  <a:cubicBezTo>
                    <a:pt x="331" y="0"/>
                    <a:pt x="336" y="9"/>
                    <a:pt x="340" y="22"/>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3" name="Freeform 854"/>
            <p:cNvSpPr>
              <a:spLocks/>
            </p:cNvSpPr>
            <p:nvPr/>
          </p:nvSpPr>
          <p:spPr bwMode="auto">
            <a:xfrm>
              <a:off x="560387" y="2374900"/>
              <a:ext cx="922338" cy="581025"/>
            </a:xfrm>
            <a:custGeom>
              <a:avLst/>
              <a:gdLst>
                <a:gd name="T0" fmla="*/ 245 w 246"/>
                <a:gd name="T1" fmla="*/ 32 h 155"/>
                <a:gd name="T2" fmla="*/ 169 w 246"/>
                <a:gd name="T3" fmla="*/ 72 h 155"/>
                <a:gd name="T4" fmla="*/ 169 w 246"/>
                <a:gd name="T5" fmla="*/ 72 h 155"/>
                <a:gd name="T6" fmla="*/ 169 w 246"/>
                <a:gd name="T7" fmla="*/ 72 h 155"/>
                <a:gd name="T8" fmla="*/ 164 w 246"/>
                <a:gd name="T9" fmla="*/ 75 h 155"/>
                <a:gd name="T10" fmla="*/ 161 w 246"/>
                <a:gd name="T11" fmla="*/ 77 h 155"/>
                <a:gd name="T12" fmla="*/ 91 w 246"/>
                <a:gd name="T13" fmla="*/ 121 h 155"/>
                <a:gd name="T14" fmla="*/ 87 w 246"/>
                <a:gd name="T15" fmla="*/ 124 h 155"/>
                <a:gd name="T16" fmla="*/ 63 w 246"/>
                <a:gd name="T17" fmla="*/ 152 h 155"/>
                <a:gd name="T18" fmla="*/ 0 w 246"/>
                <a:gd name="T19" fmla="*/ 155 h 155"/>
                <a:gd name="T20" fmla="*/ 240 w 246"/>
                <a:gd name="T21" fmla="*/ 0 h 155"/>
                <a:gd name="T22" fmla="*/ 245 w 246"/>
                <a:gd name="T23" fmla="*/ 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55">
                  <a:moveTo>
                    <a:pt x="245" y="32"/>
                  </a:moveTo>
                  <a:cubicBezTo>
                    <a:pt x="245" y="32"/>
                    <a:pt x="209" y="50"/>
                    <a:pt x="169" y="72"/>
                  </a:cubicBezTo>
                  <a:cubicBezTo>
                    <a:pt x="169" y="72"/>
                    <a:pt x="169" y="72"/>
                    <a:pt x="169" y="72"/>
                  </a:cubicBezTo>
                  <a:cubicBezTo>
                    <a:pt x="169" y="72"/>
                    <a:pt x="169" y="72"/>
                    <a:pt x="169" y="72"/>
                  </a:cubicBezTo>
                  <a:cubicBezTo>
                    <a:pt x="168" y="73"/>
                    <a:pt x="167" y="74"/>
                    <a:pt x="164" y="75"/>
                  </a:cubicBezTo>
                  <a:cubicBezTo>
                    <a:pt x="163" y="76"/>
                    <a:pt x="162" y="76"/>
                    <a:pt x="161" y="77"/>
                  </a:cubicBezTo>
                  <a:cubicBezTo>
                    <a:pt x="146" y="85"/>
                    <a:pt x="113" y="104"/>
                    <a:pt x="91" y="121"/>
                  </a:cubicBezTo>
                  <a:cubicBezTo>
                    <a:pt x="90" y="122"/>
                    <a:pt x="88" y="123"/>
                    <a:pt x="87" y="124"/>
                  </a:cubicBezTo>
                  <a:cubicBezTo>
                    <a:pt x="71" y="136"/>
                    <a:pt x="62" y="146"/>
                    <a:pt x="63" y="152"/>
                  </a:cubicBezTo>
                  <a:cubicBezTo>
                    <a:pt x="50" y="153"/>
                    <a:pt x="28" y="154"/>
                    <a:pt x="0" y="155"/>
                  </a:cubicBezTo>
                  <a:cubicBezTo>
                    <a:pt x="35" y="130"/>
                    <a:pt x="196" y="12"/>
                    <a:pt x="240" y="0"/>
                  </a:cubicBezTo>
                  <a:cubicBezTo>
                    <a:pt x="243" y="10"/>
                    <a:pt x="246" y="21"/>
                    <a:pt x="245" y="3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4" name="Freeform 855"/>
            <p:cNvSpPr>
              <a:spLocks/>
            </p:cNvSpPr>
            <p:nvPr/>
          </p:nvSpPr>
          <p:spPr bwMode="auto">
            <a:xfrm>
              <a:off x="3249612" y="3279775"/>
              <a:ext cx="1435100" cy="982662"/>
            </a:xfrm>
            <a:custGeom>
              <a:avLst/>
              <a:gdLst>
                <a:gd name="T0" fmla="*/ 383 w 383"/>
                <a:gd name="T1" fmla="*/ 192 h 262"/>
                <a:gd name="T2" fmla="*/ 382 w 383"/>
                <a:gd name="T3" fmla="*/ 192 h 262"/>
                <a:gd name="T4" fmla="*/ 351 w 383"/>
                <a:gd name="T5" fmla="*/ 198 h 262"/>
                <a:gd name="T6" fmla="*/ 315 w 383"/>
                <a:gd name="T7" fmla="*/ 206 h 262"/>
                <a:gd name="T8" fmla="*/ 304 w 383"/>
                <a:gd name="T9" fmla="*/ 208 h 262"/>
                <a:gd name="T10" fmla="*/ 297 w 383"/>
                <a:gd name="T11" fmla="*/ 209 h 262"/>
                <a:gd name="T12" fmla="*/ 247 w 383"/>
                <a:gd name="T13" fmla="*/ 219 h 262"/>
                <a:gd name="T14" fmla="*/ 218 w 383"/>
                <a:gd name="T15" fmla="*/ 225 h 262"/>
                <a:gd name="T16" fmla="*/ 216 w 383"/>
                <a:gd name="T17" fmla="*/ 225 h 262"/>
                <a:gd name="T18" fmla="*/ 216 w 383"/>
                <a:gd name="T19" fmla="*/ 225 h 262"/>
                <a:gd name="T20" fmla="*/ 178 w 383"/>
                <a:gd name="T21" fmla="*/ 233 h 262"/>
                <a:gd name="T22" fmla="*/ 151 w 383"/>
                <a:gd name="T23" fmla="*/ 238 h 262"/>
                <a:gd name="T24" fmla="*/ 150 w 383"/>
                <a:gd name="T25" fmla="*/ 238 h 262"/>
                <a:gd name="T26" fmla="*/ 129 w 383"/>
                <a:gd name="T27" fmla="*/ 243 h 262"/>
                <a:gd name="T28" fmla="*/ 98 w 383"/>
                <a:gd name="T29" fmla="*/ 249 h 262"/>
                <a:gd name="T30" fmla="*/ 91 w 383"/>
                <a:gd name="T31" fmla="*/ 250 h 262"/>
                <a:gd name="T32" fmla="*/ 80 w 383"/>
                <a:gd name="T33" fmla="*/ 252 h 262"/>
                <a:gd name="T34" fmla="*/ 44 w 383"/>
                <a:gd name="T35" fmla="*/ 260 h 262"/>
                <a:gd name="T36" fmla="*/ 33 w 383"/>
                <a:gd name="T37" fmla="*/ 262 h 262"/>
                <a:gd name="T38" fmla="*/ 1 w 383"/>
                <a:gd name="T39" fmla="*/ 262 h 262"/>
                <a:gd name="T40" fmla="*/ 195 w 383"/>
                <a:gd name="T41" fmla="*/ 0 h 262"/>
                <a:gd name="T42" fmla="*/ 383 w 383"/>
                <a:gd name="T43" fmla="*/ 19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3" h="262">
                  <a:moveTo>
                    <a:pt x="383" y="192"/>
                  </a:moveTo>
                  <a:cubicBezTo>
                    <a:pt x="382" y="192"/>
                    <a:pt x="382" y="192"/>
                    <a:pt x="382" y="192"/>
                  </a:cubicBezTo>
                  <a:cubicBezTo>
                    <a:pt x="351" y="198"/>
                    <a:pt x="351" y="198"/>
                    <a:pt x="351" y="198"/>
                  </a:cubicBezTo>
                  <a:cubicBezTo>
                    <a:pt x="315" y="206"/>
                    <a:pt x="315" y="206"/>
                    <a:pt x="315" y="206"/>
                  </a:cubicBezTo>
                  <a:cubicBezTo>
                    <a:pt x="304" y="208"/>
                    <a:pt x="304" y="208"/>
                    <a:pt x="304" y="208"/>
                  </a:cubicBezTo>
                  <a:cubicBezTo>
                    <a:pt x="297" y="209"/>
                    <a:pt x="297" y="209"/>
                    <a:pt x="297" y="209"/>
                  </a:cubicBezTo>
                  <a:cubicBezTo>
                    <a:pt x="247" y="219"/>
                    <a:pt x="247" y="219"/>
                    <a:pt x="247" y="219"/>
                  </a:cubicBezTo>
                  <a:cubicBezTo>
                    <a:pt x="218" y="225"/>
                    <a:pt x="218" y="225"/>
                    <a:pt x="218" y="225"/>
                  </a:cubicBezTo>
                  <a:cubicBezTo>
                    <a:pt x="216" y="225"/>
                    <a:pt x="216" y="225"/>
                    <a:pt x="216" y="225"/>
                  </a:cubicBezTo>
                  <a:cubicBezTo>
                    <a:pt x="216" y="225"/>
                    <a:pt x="216" y="225"/>
                    <a:pt x="216" y="225"/>
                  </a:cubicBezTo>
                  <a:cubicBezTo>
                    <a:pt x="178" y="233"/>
                    <a:pt x="178" y="233"/>
                    <a:pt x="178" y="233"/>
                  </a:cubicBezTo>
                  <a:cubicBezTo>
                    <a:pt x="151" y="238"/>
                    <a:pt x="151" y="238"/>
                    <a:pt x="151" y="238"/>
                  </a:cubicBezTo>
                  <a:cubicBezTo>
                    <a:pt x="150" y="238"/>
                    <a:pt x="150" y="238"/>
                    <a:pt x="150" y="238"/>
                  </a:cubicBezTo>
                  <a:cubicBezTo>
                    <a:pt x="129" y="243"/>
                    <a:pt x="129" y="243"/>
                    <a:pt x="129" y="243"/>
                  </a:cubicBezTo>
                  <a:cubicBezTo>
                    <a:pt x="98" y="249"/>
                    <a:pt x="98" y="249"/>
                    <a:pt x="98" y="249"/>
                  </a:cubicBezTo>
                  <a:cubicBezTo>
                    <a:pt x="91" y="250"/>
                    <a:pt x="91" y="250"/>
                    <a:pt x="91" y="250"/>
                  </a:cubicBezTo>
                  <a:cubicBezTo>
                    <a:pt x="80" y="252"/>
                    <a:pt x="80" y="252"/>
                    <a:pt x="80" y="252"/>
                  </a:cubicBezTo>
                  <a:cubicBezTo>
                    <a:pt x="44" y="260"/>
                    <a:pt x="44" y="260"/>
                    <a:pt x="44" y="260"/>
                  </a:cubicBezTo>
                  <a:cubicBezTo>
                    <a:pt x="33" y="262"/>
                    <a:pt x="33" y="262"/>
                    <a:pt x="33" y="262"/>
                  </a:cubicBezTo>
                  <a:cubicBezTo>
                    <a:pt x="1" y="262"/>
                    <a:pt x="1" y="262"/>
                    <a:pt x="1" y="262"/>
                  </a:cubicBezTo>
                  <a:cubicBezTo>
                    <a:pt x="0" y="236"/>
                    <a:pt x="2" y="1"/>
                    <a:pt x="195" y="0"/>
                  </a:cubicBezTo>
                  <a:cubicBezTo>
                    <a:pt x="329" y="0"/>
                    <a:pt x="370" y="114"/>
                    <a:pt x="383" y="19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5" name="Freeform 856"/>
            <p:cNvSpPr>
              <a:spLocks/>
            </p:cNvSpPr>
            <p:nvPr/>
          </p:nvSpPr>
          <p:spPr bwMode="auto">
            <a:xfrm>
              <a:off x="2832100" y="2214563"/>
              <a:ext cx="503238" cy="647700"/>
            </a:xfrm>
            <a:custGeom>
              <a:avLst/>
              <a:gdLst>
                <a:gd name="T0" fmla="*/ 317 w 317"/>
                <a:gd name="T1" fmla="*/ 397 h 408"/>
                <a:gd name="T2" fmla="*/ 308 w 317"/>
                <a:gd name="T3" fmla="*/ 397 h 408"/>
                <a:gd name="T4" fmla="*/ 293 w 317"/>
                <a:gd name="T5" fmla="*/ 397 h 408"/>
                <a:gd name="T6" fmla="*/ 284 w 317"/>
                <a:gd name="T7" fmla="*/ 399 h 408"/>
                <a:gd name="T8" fmla="*/ 272 w 317"/>
                <a:gd name="T9" fmla="*/ 399 h 408"/>
                <a:gd name="T10" fmla="*/ 142 w 317"/>
                <a:gd name="T11" fmla="*/ 404 h 408"/>
                <a:gd name="T12" fmla="*/ 71 w 317"/>
                <a:gd name="T13" fmla="*/ 406 h 408"/>
                <a:gd name="T14" fmla="*/ 43 w 317"/>
                <a:gd name="T15" fmla="*/ 408 h 408"/>
                <a:gd name="T16" fmla="*/ 31 w 317"/>
                <a:gd name="T17" fmla="*/ 408 h 408"/>
                <a:gd name="T18" fmla="*/ 0 w 317"/>
                <a:gd name="T19" fmla="*/ 0 h 408"/>
                <a:gd name="T20" fmla="*/ 225 w 317"/>
                <a:gd name="T21" fmla="*/ 28 h 408"/>
                <a:gd name="T22" fmla="*/ 317 w 317"/>
                <a:gd name="T23" fmla="*/ 39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408">
                  <a:moveTo>
                    <a:pt x="317" y="397"/>
                  </a:moveTo>
                  <a:lnTo>
                    <a:pt x="308" y="397"/>
                  </a:lnTo>
                  <a:lnTo>
                    <a:pt x="293" y="397"/>
                  </a:lnTo>
                  <a:lnTo>
                    <a:pt x="284" y="399"/>
                  </a:lnTo>
                  <a:lnTo>
                    <a:pt x="272" y="399"/>
                  </a:lnTo>
                  <a:lnTo>
                    <a:pt x="142" y="404"/>
                  </a:lnTo>
                  <a:lnTo>
                    <a:pt x="71" y="406"/>
                  </a:lnTo>
                  <a:lnTo>
                    <a:pt x="43" y="408"/>
                  </a:lnTo>
                  <a:lnTo>
                    <a:pt x="31" y="408"/>
                  </a:lnTo>
                  <a:lnTo>
                    <a:pt x="0" y="0"/>
                  </a:lnTo>
                  <a:lnTo>
                    <a:pt x="225" y="28"/>
                  </a:lnTo>
                  <a:lnTo>
                    <a:pt x="317" y="397"/>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6" name="Freeform 857"/>
            <p:cNvSpPr>
              <a:spLocks/>
            </p:cNvSpPr>
            <p:nvPr/>
          </p:nvSpPr>
          <p:spPr bwMode="auto">
            <a:xfrm>
              <a:off x="3189287" y="2259013"/>
              <a:ext cx="1439863" cy="585787"/>
            </a:xfrm>
            <a:custGeom>
              <a:avLst/>
              <a:gdLst>
                <a:gd name="T0" fmla="*/ 384 w 384"/>
                <a:gd name="T1" fmla="*/ 139 h 156"/>
                <a:gd name="T2" fmla="*/ 266 w 384"/>
                <a:gd name="T3" fmla="*/ 145 h 156"/>
                <a:gd name="T4" fmla="*/ 39 w 384"/>
                <a:gd name="T5" fmla="*/ 156 h 156"/>
                <a:gd name="T6" fmla="*/ 0 w 384"/>
                <a:gd name="T7" fmla="*/ 0 h 156"/>
                <a:gd name="T8" fmla="*/ 331 w 384"/>
                <a:gd name="T9" fmla="*/ 75 h 156"/>
                <a:gd name="T10" fmla="*/ 384 w 384"/>
                <a:gd name="T11" fmla="*/ 139 h 156"/>
              </a:gdLst>
              <a:ahLst/>
              <a:cxnLst>
                <a:cxn ang="0">
                  <a:pos x="T0" y="T1"/>
                </a:cxn>
                <a:cxn ang="0">
                  <a:pos x="T2" y="T3"/>
                </a:cxn>
                <a:cxn ang="0">
                  <a:pos x="T4" y="T5"/>
                </a:cxn>
                <a:cxn ang="0">
                  <a:pos x="T6" y="T7"/>
                </a:cxn>
                <a:cxn ang="0">
                  <a:pos x="T8" y="T9"/>
                </a:cxn>
                <a:cxn ang="0">
                  <a:pos x="T10" y="T11"/>
                </a:cxn>
              </a:cxnLst>
              <a:rect l="0" t="0" r="r" b="b"/>
              <a:pathLst>
                <a:path w="384" h="156">
                  <a:moveTo>
                    <a:pt x="384" y="139"/>
                  </a:moveTo>
                  <a:cubicBezTo>
                    <a:pt x="266" y="145"/>
                    <a:pt x="266" y="145"/>
                    <a:pt x="266" y="145"/>
                  </a:cubicBezTo>
                  <a:cubicBezTo>
                    <a:pt x="39" y="156"/>
                    <a:pt x="39" y="156"/>
                    <a:pt x="39" y="156"/>
                  </a:cubicBezTo>
                  <a:cubicBezTo>
                    <a:pt x="0" y="0"/>
                    <a:pt x="0" y="0"/>
                    <a:pt x="0" y="0"/>
                  </a:cubicBezTo>
                  <a:cubicBezTo>
                    <a:pt x="331" y="75"/>
                    <a:pt x="331" y="75"/>
                    <a:pt x="331" y="75"/>
                  </a:cubicBezTo>
                  <a:cubicBezTo>
                    <a:pt x="331" y="75"/>
                    <a:pt x="371" y="95"/>
                    <a:pt x="384" y="139"/>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7" name="Freeform 858"/>
            <p:cNvSpPr>
              <a:spLocks/>
            </p:cNvSpPr>
            <p:nvPr/>
          </p:nvSpPr>
          <p:spPr bwMode="auto">
            <a:xfrm>
              <a:off x="-1881188" y="3211513"/>
              <a:ext cx="409575" cy="338137"/>
            </a:xfrm>
            <a:custGeom>
              <a:avLst/>
              <a:gdLst>
                <a:gd name="T0" fmla="*/ 109 w 109"/>
                <a:gd name="T1" fmla="*/ 0 h 90"/>
                <a:gd name="T2" fmla="*/ 73 w 109"/>
                <a:gd name="T3" fmla="*/ 46 h 90"/>
                <a:gd name="T4" fmla="*/ 0 w 109"/>
                <a:gd name="T5" fmla="*/ 77 h 90"/>
                <a:gd name="T6" fmla="*/ 109 w 109"/>
                <a:gd name="T7" fmla="*/ 0 h 90"/>
              </a:gdLst>
              <a:ahLst/>
              <a:cxnLst>
                <a:cxn ang="0">
                  <a:pos x="T0" y="T1"/>
                </a:cxn>
                <a:cxn ang="0">
                  <a:pos x="T2" y="T3"/>
                </a:cxn>
                <a:cxn ang="0">
                  <a:pos x="T4" y="T5"/>
                </a:cxn>
                <a:cxn ang="0">
                  <a:pos x="T6" y="T7"/>
                </a:cxn>
              </a:cxnLst>
              <a:rect l="0" t="0" r="r" b="b"/>
              <a:pathLst>
                <a:path w="109" h="90">
                  <a:moveTo>
                    <a:pt x="109" y="0"/>
                  </a:moveTo>
                  <a:cubicBezTo>
                    <a:pt x="103" y="22"/>
                    <a:pt x="73" y="46"/>
                    <a:pt x="73" y="46"/>
                  </a:cubicBezTo>
                  <a:cubicBezTo>
                    <a:pt x="15" y="90"/>
                    <a:pt x="0" y="77"/>
                    <a:pt x="0" y="77"/>
                  </a:cubicBezTo>
                  <a:cubicBezTo>
                    <a:pt x="30" y="55"/>
                    <a:pt x="76" y="23"/>
                    <a:pt x="109" y="0"/>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8" name="Freeform 859"/>
            <p:cNvSpPr>
              <a:spLocks/>
            </p:cNvSpPr>
            <p:nvPr/>
          </p:nvSpPr>
          <p:spPr bwMode="auto">
            <a:xfrm>
              <a:off x="736600" y="2668588"/>
              <a:ext cx="498475" cy="303212"/>
            </a:xfrm>
            <a:custGeom>
              <a:avLst/>
              <a:gdLst>
                <a:gd name="T0" fmla="*/ 120 w 133"/>
                <a:gd name="T1" fmla="*/ 55 h 81"/>
                <a:gd name="T2" fmla="*/ 71 w 133"/>
                <a:gd name="T3" fmla="*/ 77 h 81"/>
                <a:gd name="T4" fmla="*/ 71 w 133"/>
                <a:gd name="T5" fmla="*/ 77 h 81"/>
                <a:gd name="T6" fmla="*/ 10 w 133"/>
                <a:gd name="T7" fmla="*/ 79 h 81"/>
                <a:gd name="T8" fmla="*/ 10 w 133"/>
                <a:gd name="T9" fmla="*/ 79 h 81"/>
                <a:gd name="T10" fmla="*/ 10 w 133"/>
                <a:gd name="T11" fmla="*/ 79 h 81"/>
                <a:gd name="T12" fmla="*/ 24 w 133"/>
                <a:gd name="T13" fmla="*/ 51 h 81"/>
                <a:gd name="T14" fmla="*/ 28 w 133"/>
                <a:gd name="T15" fmla="*/ 48 h 81"/>
                <a:gd name="T16" fmla="*/ 98 w 133"/>
                <a:gd name="T17" fmla="*/ 4 h 81"/>
                <a:gd name="T18" fmla="*/ 101 w 133"/>
                <a:gd name="T19" fmla="*/ 3 h 81"/>
                <a:gd name="T20" fmla="*/ 106 w 133"/>
                <a:gd name="T21" fmla="*/ 0 h 81"/>
                <a:gd name="T22" fmla="*/ 106 w 133"/>
                <a:gd name="T23" fmla="*/ 0 h 81"/>
                <a:gd name="T24" fmla="*/ 106 w 133"/>
                <a:gd name="T25" fmla="*/ 0 h 81"/>
                <a:gd name="T26" fmla="*/ 120 w 133"/>
                <a:gd name="T27"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81">
                  <a:moveTo>
                    <a:pt x="120" y="55"/>
                  </a:moveTo>
                  <a:cubicBezTo>
                    <a:pt x="116" y="68"/>
                    <a:pt x="94" y="74"/>
                    <a:pt x="71" y="77"/>
                  </a:cubicBezTo>
                  <a:cubicBezTo>
                    <a:pt x="71" y="77"/>
                    <a:pt x="71" y="77"/>
                    <a:pt x="71" y="77"/>
                  </a:cubicBezTo>
                  <a:cubicBezTo>
                    <a:pt x="41" y="81"/>
                    <a:pt x="10" y="79"/>
                    <a:pt x="10" y="79"/>
                  </a:cubicBezTo>
                  <a:cubicBezTo>
                    <a:pt x="10" y="79"/>
                    <a:pt x="10" y="79"/>
                    <a:pt x="10" y="79"/>
                  </a:cubicBezTo>
                  <a:cubicBezTo>
                    <a:pt x="10" y="79"/>
                    <a:pt x="10" y="79"/>
                    <a:pt x="10" y="79"/>
                  </a:cubicBezTo>
                  <a:cubicBezTo>
                    <a:pt x="0" y="74"/>
                    <a:pt x="9" y="64"/>
                    <a:pt x="24" y="51"/>
                  </a:cubicBezTo>
                  <a:cubicBezTo>
                    <a:pt x="25" y="50"/>
                    <a:pt x="27" y="49"/>
                    <a:pt x="28" y="48"/>
                  </a:cubicBezTo>
                  <a:cubicBezTo>
                    <a:pt x="50" y="31"/>
                    <a:pt x="83" y="13"/>
                    <a:pt x="98" y="4"/>
                  </a:cubicBezTo>
                  <a:cubicBezTo>
                    <a:pt x="99" y="4"/>
                    <a:pt x="100" y="3"/>
                    <a:pt x="101" y="3"/>
                  </a:cubicBezTo>
                  <a:cubicBezTo>
                    <a:pt x="104" y="1"/>
                    <a:pt x="105" y="0"/>
                    <a:pt x="106" y="0"/>
                  </a:cubicBezTo>
                  <a:cubicBezTo>
                    <a:pt x="106" y="0"/>
                    <a:pt x="106" y="0"/>
                    <a:pt x="106" y="0"/>
                  </a:cubicBezTo>
                  <a:cubicBezTo>
                    <a:pt x="106" y="0"/>
                    <a:pt x="106" y="0"/>
                    <a:pt x="106" y="0"/>
                  </a:cubicBezTo>
                  <a:cubicBezTo>
                    <a:pt x="133" y="4"/>
                    <a:pt x="128" y="27"/>
                    <a:pt x="120" y="5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9" name="Freeform 860"/>
            <p:cNvSpPr>
              <a:spLocks noEditPoints="1"/>
            </p:cNvSpPr>
            <p:nvPr/>
          </p:nvSpPr>
          <p:spPr bwMode="auto">
            <a:xfrm>
              <a:off x="373062" y="2862263"/>
              <a:ext cx="2516188" cy="1103312"/>
            </a:xfrm>
            <a:custGeom>
              <a:avLst/>
              <a:gdLst>
                <a:gd name="T0" fmla="*/ 657 w 671"/>
                <a:gd name="T1" fmla="*/ 0 h 294"/>
                <a:gd name="T2" fmla="*/ 646 w 671"/>
                <a:gd name="T3" fmla="*/ 1 h 294"/>
                <a:gd name="T4" fmla="*/ 624 w 671"/>
                <a:gd name="T5" fmla="*/ 2 h 294"/>
                <a:gd name="T6" fmla="*/ 607 w 671"/>
                <a:gd name="T7" fmla="*/ 2 h 294"/>
                <a:gd name="T8" fmla="*/ 586 w 671"/>
                <a:gd name="T9" fmla="*/ 3 h 294"/>
                <a:gd name="T10" fmla="*/ 585 w 671"/>
                <a:gd name="T11" fmla="*/ 3 h 294"/>
                <a:gd name="T12" fmla="*/ 565 w 671"/>
                <a:gd name="T13" fmla="*/ 4 h 294"/>
                <a:gd name="T14" fmla="*/ 522 w 671"/>
                <a:gd name="T15" fmla="*/ 6 h 294"/>
                <a:gd name="T16" fmla="*/ 521 w 671"/>
                <a:gd name="T17" fmla="*/ 6 h 294"/>
                <a:gd name="T18" fmla="*/ 418 w 671"/>
                <a:gd name="T19" fmla="*/ 10 h 294"/>
                <a:gd name="T20" fmla="*/ 403 w 671"/>
                <a:gd name="T21" fmla="*/ 10 h 294"/>
                <a:gd name="T22" fmla="*/ 323 w 671"/>
                <a:gd name="T23" fmla="*/ 14 h 294"/>
                <a:gd name="T24" fmla="*/ 308 w 671"/>
                <a:gd name="T25" fmla="*/ 14 h 294"/>
                <a:gd name="T26" fmla="*/ 292 w 671"/>
                <a:gd name="T27" fmla="*/ 15 h 294"/>
                <a:gd name="T28" fmla="*/ 288 w 671"/>
                <a:gd name="T29" fmla="*/ 15 h 294"/>
                <a:gd name="T30" fmla="*/ 186 w 671"/>
                <a:gd name="T31" fmla="*/ 19 h 294"/>
                <a:gd name="T32" fmla="*/ 185 w 671"/>
                <a:gd name="T33" fmla="*/ 19 h 294"/>
                <a:gd name="T34" fmla="*/ 127 w 671"/>
                <a:gd name="T35" fmla="*/ 22 h 294"/>
                <a:gd name="T36" fmla="*/ 115 w 671"/>
                <a:gd name="T37" fmla="*/ 22 h 294"/>
                <a:gd name="T38" fmla="*/ 50 w 671"/>
                <a:gd name="T39" fmla="*/ 25 h 294"/>
                <a:gd name="T40" fmla="*/ 7 w 671"/>
                <a:gd name="T41" fmla="*/ 98 h 294"/>
                <a:gd name="T42" fmla="*/ 7 w 671"/>
                <a:gd name="T43" fmla="*/ 138 h 294"/>
                <a:gd name="T44" fmla="*/ 25 w 671"/>
                <a:gd name="T45" fmla="*/ 294 h 294"/>
                <a:gd name="T46" fmla="*/ 432 w 671"/>
                <a:gd name="T47" fmla="*/ 261 h 294"/>
                <a:gd name="T48" fmla="*/ 531 w 671"/>
                <a:gd name="T49" fmla="*/ 214 h 294"/>
                <a:gd name="T50" fmla="*/ 671 w 671"/>
                <a:gd name="T51" fmla="*/ 0 h 294"/>
                <a:gd name="T52" fmla="*/ 657 w 671"/>
                <a:gd name="T53" fmla="*/ 0 h 294"/>
                <a:gd name="T54" fmla="*/ 600 w 671"/>
                <a:gd name="T55" fmla="*/ 60 h 294"/>
                <a:gd name="T56" fmla="*/ 531 w 671"/>
                <a:gd name="T57" fmla="*/ 60 h 294"/>
                <a:gd name="T58" fmla="*/ 520 w 671"/>
                <a:gd name="T59" fmla="*/ 48 h 294"/>
                <a:gd name="T60" fmla="*/ 531 w 671"/>
                <a:gd name="T61" fmla="*/ 37 h 294"/>
                <a:gd name="T62" fmla="*/ 600 w 671"/>
                <a:gd name="T63" fmla="*/ 37 h 294"/>
                <a:gd name="T64" fmla="*/ 611 w 671"/>
                <a:gd name="T65" fmla="*/ 48 h 294"/>
                <a:gd name="T66" fmla="*/ 600 w 671"/>
                <a:gd name="T67" fmla="*/ 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294">
                  <a:moveTo>
                    <a:pt x="657" y="0"/>
                  </a:moveTo>
                  <a:cubicBezTo>
                    <a:pt x="653" y="0"/>
                    <a:pt x="649" y="1"/>
                    <a:pt x="646" y="1"/>
                  </a:cubicBezTo>
                  <a:cubicBezTo>
                    <a:pt x="639" y="1"/>
                    <a:pt x="632" y="1"/>
                    <a:pt x="624" y="2"/>
                  </a:cubicBezTo>
                  <a:cubicBezTo>
                    <a:pt x="618" y="2"/>
                    <a:pt x="613" y="2"/>
                    <a:pt x="607" y="2"/>
                  </a:cubicBezTo>
                  <a:cubicBezTo>
                    <a:pt x="600" y="3"/>
                    <a:pt x="593" y="3"/>
                    <a:pt x="586" y="3"/>
                  </a:cubicBezTo>
                  <a:cubicBezTo>
                    <a:pt x="585" y="3"/>
                    <a:pt x="585" y="3"/>
                    <a:pt x="585" y="3"/>
                  </a:cubicBezTo>
                  <a:cubicBezTo>
                    <a:pt x="579" y="3"/>
                    <a:pt x="572" y="4"/>
                    <a:pt x="565" y="4"/>
                  </a:cubicBezTo>
                  <a:cubicBezTo>
                    <a:pt x="551" y="5"/>
                    <a:pt x="537" y="5"/>
                    <a:pt x="522" y="6"/>
                  </a:cubicBezTo>
                  <a:cubicBezTo>
                    <a:pt x="521" y="6"/>
                    <a:pt x="521" y="6"/>
                    <a:pt x="521" y="6"/>
                  </a:cubicBezTo>
                  <a:cubicBezTo>
                    <a:pt x="487" y="7"/>
                    <a:pt x="452" y="9"/>
                    <a:pt x="418" y="10"/>
                  </a:cubicBezTo>
                  <a:cubicBezTo>
                    <a:pt x="413" y="10"/>
                    <a:pt x="408" y="10"/>
                    <a:pt x="403" y="10"/>
                  </a:cubicBezTo>
                  <a:cubicBezTo>
                    <a:pt x="376" y="12"/>
                    <a:pt x="349" y="13"/>
                    <a:pt x="323" y="14"/>
                  </a:cubicBezTo>
                  <a:cubicBezTo>
                    <a:pt x="318" y="14"/>
                    <a:pt x="313" y="14"/>
                    <a:pt x="308" y="14"/>
                  </a:cubicBezTo>
                  <a:cubicBezTo>
                    <a:pt x="302" y="15"/>
                    <a:pt x="297" y="15"/>
                    <a:pt x="292" y="15"/>
                  </a:cubicBezTo>
                  <a:cubicBezTo>
                    <a:pt x="291" y="15"/>
                    <a:pt x="290" y="15"/>
                    <a:pt x="288" y="15"/>
                  </a:cubicBezTo>
                  <a:cubicBezTo>
                    <a:pt x="250" y="17"/>
                    <a:pt x="215" y="18"/>
                    <a:pt x="186" y="19"/>
                  </a:cubicBezTo>
                  <a:cubicBezTo>
                    <a:pt x="186" y="19"/>
                    <a:pt x="185" y="19"/>
                    <a:pt x="185" y="19"/>
                  </a:cubicBezTo>
                  <a:cubicBezTo>
                    <a:pt x="160" y="22"/>
                    <a:pt x="134" y="22"/>
                    <a:pt x="127" y="22"/>
                  </a:cubicBezTo>
                  <a:cubicBezTo>
                    <a:pt x="122" y="22"/>
                    <a:pt x="118" y="22"/>
                    <a:pt x="115" y="22"/>
                  </a:cubicBezTo>
                  <a:cubicBezTo>
                    <a:pt x="50" y="25"/>
                    <a:pt x="50" y="25"/>
                    <a:pt x="50" y="25"/>
                  </a:cubicBezTo>
                  <a:cubicBezTo>
                    <a:pt x="7" y="98"/>
                    <a:pt x="7" y="98"/>
                    <a:pt x="7" y="98"/>
                  </a:cubicBezTo>
                  <a:cubicBezTo>
                    <a:pt x="7" y="98"/>
                    <a:pt x="0" y="109"/>
                    <a:pt x="7" y="138"/>
                  </a:cubicBezTo>
                  <a:cubicBezTo>
                    <a:pt x="13" y="166"/>
                    <a:pt x="25" y="294"/>
                    <a:pt x="25" y="294"/>
                  </a:cubicBezTo>
                  <a:cubicBezTo>
                    <a:pt x="25" y="294"/>
                    <a:pt x="371" y="276"/>
                    <a:pt x="432" y="261"/>
                  </a:cubicBezTo>
                  <a:cubicBezTo>
                    <a:pt x="493" y="246"/>
                    <a:pt x="525" y="222"/>
                    <a:pt x="531" y="214"/>
                  </a:cubicBezTo>
                  <a:cubicBezTo>
                    <a:pt x="531" y="214"/>
                    <a:pt x="620" y="130"/>
                    <a:pt x="671" y="0"/>
                  </a:cubicBezTo>
                  <a:cubicBezTo>
                    <a:pt x="667" y="0"/>
                    <a:pt x="662" y="0"/>
                    <a:pt x="657" y="0"/>
                  </a:cubicBezTo>
                  <a:close/>
                  <a:moveTo>
                    <a:pt x="600" y="60"/>
                  </a:moveTo>
                  <a:cubicBezTo>
                    <a:pt x="531" y="60"/>
                    <a:pt x="531" y="60"/>
                    <a:pt x="531" y="60"/>
                  </a:cubicBezTo>
                  <a:cubicBezTo>
                    <a:pt x="525" y="60"/>
                    <a:pt x="520" y="54"/>
                    <a:pt x="520" y="48"/>
                  </a:cubicBezTo>
                  <a:cubicBezTo>
                    <a:pt x="520" y="42"/>
                    <a:pt x="525" y="37"/>
                    <a:pt x="531" y="37"/>
                  </a:cubicBezTo>
                  <a:cubicBezTo>
                    <a:pt x="600" y="37"/>
                    <a:pt x="600" y="37"/>
                    <a:pt x="600" y="37"/>
                  </a:cubicBezTo>
                  <a:cubicBezTo>
                    <a:pt x="606" y="37"/>
                    <a:pt x="611" y="42"/>
                    <a:pt x="611" y="48"/>
                  </a:cubicBezTo>
                  <a:cubicBezTo>
                    <a:pt x="611" y="54"/>
                    <a:pt x="606" y="60"/>
                    <a:pt x="600" y="60"/>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0" name="Freeform 861"/>
            <p:cNvSpPr>
              <a:spLocks/>
            </p:cNvSpPr>
            <p:nvPr/>
          </p:nvSpPr>
          <p:spPr bwMode="auto">
            <a:xfrm>
              <a:off x="560387" y="2944813"/>
              <a:ext cx="244475" cy="11112"/>
            </a:xfrm>
            <a:custGeom>
              <a:avLst/>
              <a:gdLst>
                <a:gd name="T0" fmla="*/ 65 w 65"/>
                <a:gd name="T1" fmla="*/ 0 h 3"/>
                <a:gd name="T2" fmla="*/ 0 w 65"/>
                <a:gd name="T3" fmla="*/ 3 h 3"/>
                <a:gd name="T4" fmla="*/ 65 w 65"/>
                <a:gd name="T5" fmla="*/ 0 h 3"/>
              </a:gdLst>
              <a:ahLst/>
              <a:cxnLst>
                <a:cxn ang="0">
                  <a:pos x="T0" y="T1"/>
                </a:cxn>
                <a:cxn ang="0">
                  <a:pos x="T2" y="T3"/>
                </a:cxn>
                <a:cxn ang="0">
                  <a:pos x="T4" y="T5"/>
                </a:cxn>
              </a:cxnLst>
              <a:rect l="0" t="0" r="r" b="b"/>
              <a:pathLst>
                <a:path w="65" h="3">
                  <a:moveTo>
                    <a:pt x="65" y="0"/>
                  </a:moveTo>
                  <a:cubicBezTo>
                    <a:pt x="0" y="3"/>
                    <a:pt x="0" y="3"/>
                    <a:pt x="0" y="3"/>
                  </a:cubicBezTo>
                  <a:cubicBezTo>
                    <a:pt x="0" y="3"/>
                    <a:pt x="22" y="1"/>
                    <a:pt x="65" y="0"/>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1" name="Freeform 862"/>
            <p:cNvSpPr>
              <a:spLocks noEditPoints="1"/>
            </p:cNvSpPr>
            <p:nvPr/>
          </p:nvSpPr>
          <p:spPr bwMode="auto">
            <a:xfrm>
              <a:off x="-1427163" y="3451225"/>
              <a:ext cx="1192213" cy="1193800"/>
            </a:xfrm>
            <a:custGeom>
              <a:avLst/>
              <a:gdLst>
                <a:gd name="T0" fmla="*/ 260 w 318"/>
                <a:gd name="T1" fmla="*/ 36 h 318"/>
                <a:gd name="T2" fmla="*/ 159 w 318"/>
                <a:gd name="T3" fmla="*/ 0 h 318"/>
                <a:gd name="T4" fmla="*/ 58 w 318"/>
                <a:gd name="T5" fmla="*/ 36 h 318"/>
                <a:gd name="T6" fmla="*/ 23 w 318"/>
                <a:gd name="T7" fmla="*/ 76 h 318"/>
                <a:gd name="T8" fmla="*/ 0 w 318"/>
                <a:gd name="T9" fmla="*/ 159 h 318"/>
                <a:gd name="T10" fmla="*/ 23 w 318"/>
                <a:gd name="T11" fmla="*/ 243 h 318"/>
                <a:gd name="T12" fmla="*/ 159 w 318"/>
                <a:gd name="T13" fmla="*/ 318 h 318"/>
                <a:gd name="T14" fmla="*/ 318 w 318"/>
                <a:gd name="T15" fmla="*/ 159 h 318"/>
                <a:gd name="T16" fmla="*/ 260 w 318"/>
                <a:gd name="T17" fmla="*/ 36 h 318"/>
                <a:gd name="T18" fmla="*/ 159 w 318"/>
                <a:gd name="T19" fmla="*/ 282 h 318"/>
                <a:gd name="T20" fmla="*/ 36 w 318"/>
                <a:gd name="T21" fmla="*/ 159 h 318"/>
                <a:gd name="T22" fmla="*/ 159 w 318"/>
                <a:gd name="T23" fmla="*/ 36 h 318"/>
                <a:gd name="T24" fmla="*/ 282 w 318"/>
                <a:gd name="T25" fmla="*/ 159 h 318"/>
                <a:gd name="T26" fmla="*/ 159 w 318"/>
                <a:gd name="T27" fmla="*/ 28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8">
                  <a:moveTo>
                    <a:pt x="260" y="36"/>
                  </a:moveTo>
                  <a:cubicBezTo>
                    <a:pt x="232" y="14"/>
                    <a:pt x="197" y="0"/>
                    <a:pt x="159" y="0"/>
                  </a:cubicBezTo>
                  <a:cubicBezTo>
                    <a:pt x="120" y="0"/>
                    <a:pt x="85" y="14"/>
                    <a:pt x="58" y="36"/>
                  </a:cubicBezTo>
                  <a:cubicBezTo>
                    <a:pt x="44" y="47"/>
                    <a:pt x="32" y="61"/>
                    <a:pt x="23" y="76"/>
                  </a:cubicBezTo>
                  <a:cubicBezTo>
                    <a:pt x="8" y="100"/>
                    <a:pt x="0" y="128"/>
                    <a:pt x="0" y="159"/>
                  </a:cubicBezTo>
                  <a:cubicBezTo>
                    <a:pt x="0" y="190"/>
                    <a:pt x="8" y="218"/>
                    <a:pt x="23" y="243"/>
                  </a:cubicBezTo>
                  <a:cubicBezTo>
                    <a:pt x="51" y="288"/>
                    <a:pt x="101" y="318"/>
                    <a:pt x="159" y="318"/>
                  </a:cubicBezTo>
                  <a:cubicBezTo>
                    <a:pt x="247" y="318"/>
                    <a:pt x="318" y="247"/>
                    <a:pt x="318" y="159"/>
                  </a:cubicBezTo>
                  <a:cubicBezTo>
                    <a:pt x="318" y="110"/>
                    <a:pt x="295" y="65"/>
                    <a:pt x="260" y="36"/>
                  </a:cubicBezTo>
                  <a:close/>
                  <a:moveTo>
                    <a:pt x="159" y="282"/>
                  </a:moveTo>
                  <a:cubicBezTo>
                    <a:pt x="91" y="282"/>
                    <a:pt x="36" y="227"/>
                    <a:pt x="36" y="159"/>
                  </a:cubicBezTo>
                  <a:cubicBezTo>
                    <a:pt x="36" y="91"/>
                    <a:pt x="91" y="36"/>
                    <a:pt x="159" y="36"/>
                  </a:cubicBezTo>
                  <a:cubicBezTo>
                    <a:pt x="227" y="36"/>
                    <a:pt x="282" y="91"/>
                    <a:pt x="282" y="159"/>
                  </a:cubicBezTo>
                  <a:cubicBezTo>
                    <a:pt x="282" y="227"/>
                    <a:pt x="227" y="282"/>
                    <a:pt x="159" y="282"/>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2" name="Freeform 863"/>
            <p:cNvSpPr>
              <a:spLocks noEditPoints="1"/>
            </p:cNvSpPr>
            <p:nvPr/>
          </p:nvSpPr>
          <p:spPr bwMode="auto">
            <a:xfrm>
              <a:off x="-1292225" y="3586163"/>
              <a:ext cx="922338" cy="923925"/>
            </a:xfrm>
            <a:custGeom>
              <a:avLst/>
              <a:gdLst>
                <a:gd name="T0" fmla="*/ 123 w 246"/>
                <a:gd name="T1" fmla="*/ 0 h 246"/>
                <a:gd name="T2" fmla="*/ 0 w 246"/>
                <a:gd name="T3" fmla="*/ 123 h 246"/>
                <a:gd name="T4" fmla="*/ 123 w 246"/>
                <a:gd name="T5" fmla="*/ 246 h 246"/>
                <a:gd name="T6" fmla="*/ 246 w 246"/>
                <a:gd name="T7" fmla="*/ 123 h 246"/>
                <a:gd name="T8" fmla="*/ 123 w 246"/>
                <a:gd name="T9" fmla="*/ 0 h 246"/>
                <a:gd name="T10" fmla="*/ 128 w 246"/>
                <a:gd name="T11" fmla="*/ 235 h 246"/>
                <a:gd name="T12" fmla="*/ 11 w 246"/>
                <a:gd name="T13" fmla="*/ 128 h 246"/>
                <a:gd name="T14" fmla="*/ 118 w 246"/>
                <a:gd name="T15" fmla="*/ 11 h 246"/>
                <a:gd name="T16" fmla="*/ 235 w 246"/>
                <a:gd name="T17" fmla="*/ 118 h 246"/>
                <a:gd name="T18" fmla="*/ 128 w 246"/>
                <a:gd name="T19" fmla="*/ 23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0"/>
                  </a:moveTo>
                  <a:cubicBezTo>
                    <a:pt x="55" y="0"/>
                    <a:pt x="0" y="55"/>
                    <a:pt x="0" y="123"/>
                  </a:cubicBezTo>
                  <a:cubicBezTo>
                    <a:pt x="0" y="191"/>
                    <a:pt x="55" y="246"/>
                    <a:pt x="123" y="246"/>
                  </a:cubicBezTo>
                  <a:cubicBezTo>
                    <a:pt x="191" y="246"/>
                    <a:pt x="246" y="191"/>
                    <a:pt x="246" y="123"/>
                  </a:cubicBezTo>
                  <a:cubicBezTo>
                    <a:pt x="246" y="55"/>
                    <a:pt x="191" y="0"/>
                    <a:pt x="123" y="0"/>
                  </a:cubicBezTo>
                  <a:close/>
                  <a:moveTo>
                    <a:pt x="128" y="235"/>
                  </a:moveTo>
                  <a:cubicBezTo>
                    <a:pt x="66" y="238"/>
                    <a:pt x="13" y="190"/>
                    <a:pt x="11" y="128"/>
                  </a:cubicBezTo>
                  <a:cubicBezTo>
                    <a:pt x="8" y="66"/>
                    <a:pt x="56" y="14"/>
                    <a:pt x="118" y="11"/>
                  </a:cubicBezTo>
                  <a:cubicBezTo>
                    <a:pt x="180" y="8"/>
                    <a:pt x="232" y="56"/>
                    <a:pt x="235" y="118"/>
                  </a:cubicBezTo>
                  <a:cubicBezTo>
                    <a:pt x="238" y="180"/>
                    <a:pt x="190" y="232"/>
                    <a:pt x="128" y="23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3" name="Freeform 864"/>
            <p:cNvSpPr>
              <a:spLocks noEditPoints="1"/>
            </p:cNvSpPr>
            <p:nvPr/>
          </p:nvSpPr>
          <p:spPr bwMode="auto">
            <a:xfrm>
              <a:off x="-1262063" y="3616325"/>
              <a:ext cx="862013" cy="863600"/>
            </a:xfrm>
            <a:custGeom>
              <a:avLst/>
              <a:gdLst>
                <a:gd name="T0" fmla="*/ 3 w 230"/>
                <a:gd name="T1" fmla="*/ 120 h 230"/>
                <a:gd name="T2" fmla="*/ 227 w 230"/>
                <a:gd name="T3" fmla="*/ 110 h 230"/>
                <a:gd name="T4" fmla="*/ 217 w 230"/>
                <a:gd name="T5" fmla="*/ 93 h 230"/>
                <a:gd name="T6" fmla="*/ 143 w 230"/>
                <a:gd name="T7" fmla="*/ 98 h 230"/>
                <a:gd name="T8" fmla="*/ 217 w 230"/>
                <a:gd name="T9" fmla="*/ 93 h 230"/>
                <a:gd name="T10" fmla="*/ 158 w 230"/>
                <a:gd name="T11" fmla="*/ 76 h 230"/>
                <a:gd name="T12" fmla="*/ 139 w 230"/>
                <a:gd name="T13" fmla="*/ 13 h 230"/>
                <a:gd name="T14" fmla="*/ 132 w 230"/>
                <a:gd name="T15" fmla="*/ 105 h 230"/>
                <a:gd name="T16" fmla="*/ 134 w 230"/>
                <a:gd name="T17" fmla="*/ 113 h 230"/>
                <a:gd name="T18" fmla="*/ 132 w 230"/>
                <a:gd name="T19" fmla="*/ 105 h 230"/>
                <a:gd name="T20" fmla="*/ 123 w 230"/>
                <a:gd name="T21" fmla="*/ 133 h 230"/>
                <a:gd name="T22" fmla="*/ 129 w 230"/>
                <a:gd name="T23" fmla="*/ 128 h 230"/>
                <a:gd name="T24" fmla="*/ 112 w 230"/>
                <a:gd name="T25" fmla="*/ 10 h 230"/>
                <a:gd name="T26" fmla="*/ 128 w 230"/>
                <a:gd name="T27" fmla="*/ 82 h 230"/>
                <a:gd name="T28" fmla="*/ 112 w 230"/>
                <a:gd name="T29" fmla="*/ 10 h 230"/>
                <a:gd name="T30" fmla="*/ 115 w 230"/>
                <a:gd name="T31" fmla="*/ 100 h 230"/>
                <a:gd name="T32" fmla="*/ 115 w 230"/>
                <a:gd name="T33" fmla="*/ 92 h 230"/>
                <a:gd name="T34" fmla="*/ 115 w 230"/>
                <a:gd name="T35" fmla="*/ 102 h 230"/>
                <a:gd name="T36" fmla="*/ 115 w 230"/>
                <a:gd name="T37" fmla="*/ 128 h 230"/>
                <a:gd name="T38" fmla="*/ 115 w 230"/>
                <a:gd name="T39" fmla="*/ 102 h 230"/>
                <a:gd name="T40" fmla="*/ 101 w 230"/>
                <a:gd name="T41" fmla="*/ 134 h 230"/>
                <a:gd name="T42" fmla="*/ 106 w 230"/>
                <a:gd name="T43" fmla="*/ 127 h 230"/>
                <a:gd name="T44" fmla="*/ 101 w 230"/>
                <a:gd name="T45" fmla="*/ 111 h 230"/>
                <a:gd name="T46" fmla="*/ 93 w 230"/>
                <a:gd name="T47" fmla="*/ 108 h 230"/>
                <a:gd name="T48" fmla="*/ 101 w 230"/>
                <a:gd name="T49" fmla="*/ 111 h 230"/>
                <a:gd name="T50" fmla="*/ 91 w 230"/>
                <a:gd name="T51" fmla="*/ 62 h 230"/>
                <a:gd name="T52" fmla="*/ 25 w 230"/>
                <a:gd name="T53" fmla="*/ 61 h 230"/>
                <a:gd name="T54" fmla="*/ 19 w 230"/>
                <a:gd name="T55" fmla="*/ 73 h 230"/>
                <a:gd name="T56" fmla="*/ 81 w 230"/>
                <a:gd name="T57" fmla="*/ 112 h 230"/>
                <a:gd name="T58" fmla="*/ 19 w 230"/>
                <a:gd name="T59" fmla="*/ 73 h 230"/>
                <a:gd name="T60" fmla="*/ 10 w 230"/>
                <a:gd name="T61" fmla="*/ 120 h 230"/>
                <a:gd name="T62" fmla="*/ 57 w 230"/>
                <a:gd name="T63" fmla="*/ 121 h 230"/>
                <a:gd name="T64" fmla="*/ 35 w 230"/>
                <a:gd name="T65" fmla="*/ 184 h 230"/>
                <a:gd name="T66" fmla="*/ 85 w 230"/>
                <a:gd name="T67" fmla="*/ 134 h 230"/>
                <a:gd name="T68" fmla="*/ 55 w 230"/>
                <a:gd name="T69" fmla="*/ 202 h 230"/>
                <a:gd name="T70" fmla="*/ 119 w 230"/>
                <a:gd name="T71" fmla="*/ 220 h 230"/>
                <a:gd name="T72" fmla="*/ 103 w 230"/>
                <a:gd name="T73" fmla="*/ 172 h 230"/>
                <a:gd name="T74" fmla="*/ 156 w 230"/>
                <a:gd name="T75" fmla="*/ 212 h 230"/>
                <a:gd name="T76" fmla="*/ 168 w 230"/>
                <a:gd name="T77" fmla="*/ 206 h 230"/>
                <a:gd name="T78" fmla="*/ 140 w 230"/>
                <a:gd name="T79" fmla="*/ 137 h 230"/>
                <a:gd name="T80" fmla="*/ 168 w 230"/>
                <a:gd name="T81" fmla="*/ 206 h 230"/>
                <a:gd name="T82" fmla="*/ 165 w 230"/>
                <a:gd name="T83" fmla="*/ 144 h 230"/>
                <a:gd name="T84" fmla="*/ 219 w 230"/>
                <a:gd name="T85" fmla="*/ 106 h 230"/>
                <a:gd name="T86" fmla="*/ 190 w 230"/>
                <a:gd name="T87" fmla="*/ 18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0">
                  <a:moveTo>
                    <a:pt x="110" y="3"/>
                  </a:moveTo>
                  <a:cubicBezTo>
                    <a:pt x="48" y="6"/>
                    <a:pt x="0" y="58"/>
                    <a:pt x="3" y="120"/>
                  </a:cubicBezTo>
                  <a:cubicBezTo>
                    <a:pt x="5" y="182"/>
                    <a:pt x="58" y="230"/>
                    <a:pt x="120" y="227"/>
                  </a:cubicBezTo>
                  <a:cubicBezTo>
                    <a:pt x="182" y="224"/>
                    <a:pt x="230" y="172"/>
                    <a:pt x="227" y="110"/>
                  </a:cubicBezTo>
                  <a:cubicBezTo>
                    <a:pt x="224" y="48"/>
                    <a:pt x="172" y="0"/>
                    <a:pt x="110" y="3"/>
                  </a:cubicBezTo>
                  <a:close/>
                  <a:moveTo>
                    <a:pt x="217" y="93"/>
                  </a:moveTo>
                  <a:cubicBezTo>
                    <a:pt x="150" y="118"/>
                    <a:pt x="150" y="118"/>
                    <a:pt x="150" y="118"/>
                  </a:cubicBezTo>
                  <a:cubicBezTo>
                    <a:pt x="143" y="98"/>
                    <a:pt x="143" y="98"/>
                    <a:pt x="143" y="98"/>
                  </a:cubicBezTo>
                  <a:cubicBezTo>
                    <a:pt x="214" y="80"/>
                    <a:pt x="214" y="80"/>
                    <a:pt x="214" y="80"/>
                  </a:cubicBezTo>
                  <a:cubicBezTo>
                    <a:pt x="215" y="84"/>
                    <a:pt x="216" y="89"/>
                    <a:pt x="217" y="93"/>
                  </a:cubicBezTo>
                  <a:close/>
                  <a:moveTo>
                    <a:pt x="207" y="66"/>
                  </a:moveTo>
                  <a:cubicBezTo>
                    <a:pt x="158" y="76"/>
                    <a:pt x="158" y="76"/>
                    <a:pt x="158" y="76"/>
                  </a:cubicBezTo>
                  <a:cubicBezTo>
                    <a:pt x="145" y="66"/>
                    <a:pt x="145" y="66"/>
                    <a:pt x="145" y="66"/>
                  </a:cubicBezTo>
                  <a:cubicBezTo>
                    <a:pt x="139" y="13"/>
                    <a:pt x="139" y="13"/>
                    <a:pt x="139" y="13"/>
                  </a:cubicBezTo>
                  <a:cubicBezTo>
                    <a:pt x="168" y="20"/>
                    <a:pt x="193" y="39"/>
                    <a:pt x="207" y="66"/>
                  </a:cubicBezTo>
                  <a:close/>
                  <a:moveTo>
                    <a:pt x="132" y="105"/>
                  </a:moveTo>
                  <a:cubicBezTo>
                    <a:pt x="134" y="104"/>
                    <a:pt x="136" y="106"/>
                    <a:pt x="137" y="108"/>
                  </a:cubicBezTo>
                  <a:cubicBezTo>
                    <a:pt x="138" y="110"/>
                    <a:pt x="136" y="113"/>
                    <a:pt x="134" y="113"/>
                  </a:cubicBezTo>
                  <a:cubicBezTo>
                    <a:pt x="132" y="114"/>
                    <a:pt x="130" y="113"/>
                    <a:pt x="129" y="111"/>
                  </a:cubicBezTo>
                  <a:cubicBezTo>
                    <a:pt x="128" y="108"/>
                    <a:pt x="129" y="106"/>
                    <a:pt x="132" y="105"/>
                  </a:cubicBezTo>
                  <a:close/>
                  <a:moveTo>
                    <a:pt x="128" y="134"/>
                  </a:moveTo>
                  <a:cubicBezTo>
                    <a:pt x="127" y="135"/>
                    <a:pt x="124" y="135"/>
                    <a:pt x="123" y="133"/>
                  </a:cubicBezTo>
                  <a:cubicBezTo>
                    <a:pt x="121" y="131"/>
                    <a:pt x="122" y="128"/>
                    <a:pt x="123" y="127"/>
                  </a:cubicBezTo>
                  <a:cubicBezTo>
                    <a:pt x="125" y="126"/>
                    <a:pt x="128" y="126"/>
                    <a:pt x="129" y="128"/>
                  </a:cubicBezTo>
                  <a:cubicBezTo>
                    <a:pt x="131" y="130"/>
                    <a:pt x="130" y="133"/>
                    <a:pt x="128" y="134"/>
                  </a:cubicBezTo>
                  <a:close/>
                  <a:moveTo>
                    <a:pt x="112" y="10"/>
                  </a:moveTo>
                  <a:cubicBezTo>
                    <a:pt x="117" y="10"/>
                    <a:pt x="121" y="10"/>
                    <a:pt x="125" y="11"/>
                  </a:cubicBezTo>
                  <a:cubicBezTo>
                    <a:pt x="128" y="82"/>
                    <a:pt x="128" y="82"/>
                    <a:pt x="128" y="82"/>
                  </a:cubicBezTo>
                  <a:cubicBezTo>
                    <a:pt x="107" y="82"/>
                    <a:pt x="107" y="82"/>
                    <a:pt x="107" y="82"/>
                  </a:cubicBezTo>
                  <a:lnTo>
                    <a:pt x="112" y="10"/>
                  </a:lnTo>
                  <a:close/>
                  <a:moveTo>
                    <a:pt x="119" y="96"/>
                  </a:moveTo>
                  <a:cubicBezTo>
                    <a:pt x="119" y="98"/>
                    <a:pt x="117" y="100"/>
                    <a:pt x="115" y="100"/>
                  </a:cubicBezTo>
                  <a:cubicBezTo>
                    <a:pt x="112" y="100"/>
                    <a:pt x="111" y="98"/>
                    <a:pt x="111" y="96"/>
                  </a:cubicBezTo>
                  <a:cubicBezTo>
                    <a:pt x="111" y="94"/>
                    <a:pt x="112" y="92"/>
                    <a:pt x="115" y="92"/>
                  </a:cubicBezTo>
                  <a:cubicBezTo>
                    <a:pt x="117" y="92"/>
                    <a:pt x="119" y="94"/>
                    <a:pt x="119" y="96"/>
                  </a:cubicBezTo>
                  <a:close/>
                  <a:moveTo>
                    <a:pt x="115" y="102"/>
                  </a:moveTo>
                  <a:cubicBezTo>
                    <a:pt x="122" y="102"/>
                    <a:pt x="128" y="108"/>
                    <a:pt x="128" y="115"/>
                  </a:cubicBezTo>
                  <a:cubicBezTo>
                    <a:pt x="128" y="122"/>
                    <a:pt x="122" y="128"/>
                    <a:pt x="115" y="128"/>
                  </a:cubicBezTo>
                  <a:cubicBezTo>
                    <a:pt x="107" y="128"/>
                    <a:pt x="102" y="122"/>
                    <a:pt x="102" y="115"/>
                  </a:cubicBezTo>
                  <a:cubicBezTo>
                    <a:pt x="102" y="108"/>
                    <a:pt x="107" y="102"/>
                    <a:pt x="115" y="102"/>
                  </a:cubicBezTo>
                  <a:close/>
                  <a:moveTo>
                    <a:pt x="107" y="133"/>
                  </a:moveTo>
                  <a:cubicBezTo>
                    <a:pt x="106" y="135"/>
                    <a:pt x="103" y="135"/>
                    <a:pt x="101" y="134"/>
                  </a:cubicBezTo>
                  <a:cubicBezTo>
                    <a:pt x="99" y="133"/>
                    <a:pt x="99" y="130"/>
                    <a:pt x="100" y="128"/>
                  </a:cubicBezTo>
                  <a:cubicBezTo>
                    <a:pt x="101" y="126"/>
                    <a:pt x="104" y="126"/>
                    <a:pt x="106" y="127"/>
                  </a:cubicBezTo>
                  <a:cubicBezTo>
                    <a:pt x="108" y="128"/>
                    <a:pt x="108" y="131"/>
                    <a:pt x="107" y="133"/>
                  </a:cubicBezTo>
                  <a:close/>
                  <a:moveTo>
                    <a:pt x="101" y="111"/>
                  </a:moveTo>
                  <a:cubicBezTo>
                    <a:pt x="100" y="113"/>
                    <a:pt x="98" y="114"/>
                    <a:pt x="95" y="113"/>
                  </a:cubicBezTo>
                  <a:cubicBezTo>
                    <a:pt x="93" y="113"/>
                    <a:pt x="92" y="110"/>
                    <a:pt x="93" y="108"/>
                  </a:cubicBezTo>
                  <a:cubicBezTo>
                    <a:pt x="93" y="106"/>
                    <a:pt x="96" y="104"/>
                    <a:pt x="98" y="105"/>
                  </a:cubicBezTo>
                  <a:cubicBezTo>
                    <a:pt x="100" y="106"/>
                    <a:pt x="101" y="108"/>
                    <a:pt x="101" y="111"/>
                  </a:cubicBezTo>
                  <a:close/>
                  <a:moveTo>
                    <a:pt x="96" y="12"/>
                  </a:moveTo>
                  <a:cubicBezTo>
                    <a:pt x="91" y="62"/>
                    <a:pt x="91" y="62"/>
                    <a:pt x="91" y="62"/>
                  </a:cubicBezTo>
                  <a:cubicBezTo>
                    <a:pt x="77" y="71"/>
                    <a:pt x="77" y="71"/>
                    <a:pt x="77" y="71"/>
                  </a:cubicBezTo>
                  <a:cubicBezTo>
                    <a:pt x="25" y="61"/>
                    <a:pt x="25" y="61"/>
                    <a:pt x="25" y="61"/>
                  </a:cubicBezTo>
                  <a:cubicBezTo>
                    <a:pt x="40" y="36"/>
                    <a:pt x="66" y="17"/>
                    <a:pt x="96" y="12"/>
                  </a:cubicBezTo>
                  <a:close/>
                  <a:moveTo>
                    <a:pt x="19" y="73"/>
                  </a:moveTo>
                  <a:cubicBezTo>
                    <a:pt x="88" y="92"/>
                    <a:pt x="88" y="92"/>
                    <a:pt x="88" y="92"/>
                  </a:cubicBezTo>
                  <a:cubicBezTo>
                    <a:pt x="81" y="112"/>
                    <a:pt x="81" y="112"/>
                    <a:pt x="81" y="112"/>
                  </a:cubicBezTo>
                  <a:cubicBezTo>
                    <a:pt x="14" y="85"/>
                    <a:pt x="14" y="85"/>
                    <a:pt x="14" y="85"/>
                  </a:cubicBezTo>
                  <a:cubicBezTo>
                    <a:pt x="15" y="81"/>
                    <a:pt x="19" y="73"/>
                    <a:pt x="19" y="73"/>
                  </a:cubicBezTo>
                  <a:close/>
                  <a:moveTo>
                    <a:pt x="35" y="184"/>
                  </a:moveTo>
                  <a:cubicBezTo>
                    <a:pt x="20" y="167"/>
                    <a:pt x="11" y="144"/>
                    <a:pt x="10" y="120"/>
                  </a:cubicBezTo>
                  <a:cubicBezTo>
                    <a:pt x="10" y="113"/>
                    <a:pt x="10" y="107"/>
                    <a:pt x="11" y="101"/>
                  </a:cubicBezTo>
                  <a:cubicBezTo>
                    <a:pt x="57" y="121"/>
                    <a:pt x="57" y="121"/>
                    <a:pt x="57" y="121"/>
                  </a:cubicBezTo>
                  <a:cubicBezTo>
                    <a:pt x="61" y="138"/>
                    <a:pt x="61" y="138"/>
                    <a:pt x="61" y="138"/>
                  </a:cubicBezTo>
                  <a:lnTo>
                    <a:pt x="35" y="184"/>
                  </a:lnTo>
                  <a:close/>
                  <a:moveTo>
                    <a:pt x="45" y="193"/>
                  </a:moveTo>
                  <a:cubicBezTo>
                    <a:pt x="85" y="134"/>
                    <a:pt x="85" y="134"/>
                    <a:pt x="85" y="134"/>
                  </a:cubicBezTo>
                  <a:cubicBezTo>
                    <a:pt x="102" y="146"/>
                    <a:pt x="102" y="146"/>
                    <a:pt x="102" y="146"/>
                  </a:cubicBezTo>
                  <a:cubicBezTo>
                    <a:pt x="55" y="202"/>
                    <a:pt x="55" y="202"/>
                    <a:pt x="55" y="202"/>
                  </a:cubicBezTo>
                  <a:cubicBezTo>
                    <a:pt x="52" y="199"/>
                    <a:pt x="48" y="196"/>
                    <a:pt x="45" y="193"/>
                  </a:cubicBezTo>
                  <a:close/>
                  <a:moveTo>
                    <a:pt x="119" y="220"/>
                  </a:moveTo>
                  <a:cubicBezTo>
                    <a:pt x="101" y="221"/>
                    <a:pt x="84" y="217"/>
                    <a:pt x="69" y="210"/>
                  </a:cubicBezTo>
                  <a:cubicBezTo>
                    <a:pt x="103" y="172"/>
                    <a:pt x="103" y="172"/>
                    <a:pt x="103" y="172"/>
                  </a:cubicBezTo>
                  <a:cubicBezTo>
                    <a:pt x="120" y="173"/>
                    <a:pt x="120" y="173"/>
                    <a:pt x="120" y="173"/>
                  </a:cubicBezTo>
                  <a:cubicBezTo>
                    <a:pt x="156" y="212"/>
                    <a:pt x="156" y="212"/>
                    <a:pt x="156" y="212"/>
                  </a:cubicBezTo>
                  <a:cubicBezTo>
                    <a:pt x="144" y="217"/>
                    <a:pt x="132" y="219"/>
                    <a:pt x="119" y="220"/>
                  </a:cubicBezTo>
                  <a:close/>
                  <a:moveTo>
                    <a:pt x="168" y="206"/>
                  </a:moveTo>
                  <a:cubicBezTo>
                    <a:pt x="123" y="149"/>
                    <a:pt x="123" y="149"/>
                    <a:pt x="123" y="149"/>
                  </a:cubicBezTo>
                  <a:cubicBezTo>
                    <a:pt x="140" y="137"/>
                    <a:pt x="140" y="137"/>
                    <a:pt x="140" y="137"/>
                  </a:cubicBezTo>
                  <a:cubicBezTo>
                    <a:pt x="178" y="199"/>
                    <a:pt x="178" y="199"/>
                    <a:pt x="178" y="199"/>
                  </a:cubicBezTo>
                  <a:cubicBezTo>
                    <a:pt x="175" y="201"/>
                    <a:pt x="171" y="204"/>
                    <a:pt x="168" y="206"/>
                  </a:cubicBezTo>
                  <a:close/>
                  <a:moveTo>
                    <a:pt x="190" y="188"/>
                  </a:moveTo>
                  <a:cubicBezTo>
                    <a:pt x="165" y="144"/>
                    <a:pt x="165" y="144"/>
                    <a:pt x="165" y="144"/>
                  </a:cubicBezTo>
                  <a:cubicBezTo>
                    <a:pt x="171" y="128"/>
                    <a:pt x="171" y="128"/>
                    <a:pt x="171" y="128"/>
                  </a:cubicBezTo>
                  <a:cubicBezTo>
                    <a:pt x="219" y="106"/>
                    <a:pt x="219" y="106"/>
                    <a:pt x="219" y="106"/>
                  </a:cubicBezTo>
                  <a:cubicBezTo>
                    <a:pt x="219" y="108"/>
                    <a:pt x="220" y="109"/>
                    <a:pt x="220" y="110"/>
                  </a:cubicBezTo>
                  <a:cubicBezTo>
                    <a:pt x="221" y="140"/>
                    <a:pt x="210" y="168"/>
                    <a:pt x="190" y="1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4" name="Oval 865"/>
            <p:cNvSpPr>
              <a:spLocks noChangeArrowheads="1"/>
            </p:cNvSpPr>
            <p:nvPr/>
          </p:nvSpPr>
          <p:spPr bwMode="auto">
            <a:xfrm>
              <a:off x="-846138" y="3962400"/>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5" name="Freeform 866"/>
            <p:cNvSpPr>
              <a:spLocks/>
            </p:cNvSpPr>
            <p:nvPr/>
          </p:nvSpPr>
          <p:spPr bwMode="auto">
            <a:xfrm>
              <a:off x="-782638" y="4006850"/>
              <a:ext cx="38100" cy="38100"/>
            </a:xfrm>
            <a:custGeom>
              <a:avLst/>
              <a:gdLst>
                <a:gd name="T0" fmla="*/ 9 w 10"/>
                <a:gd name="T1" fmla="*/ 4 h 10"/>
                <a:gd name="T2" fmla="*/ 6 w 10"/>
                <a:gd name="T3" fmla="*/ 9 h 10"/>
                <a:gd name="T4" fmla="*/ 1 w 10"/>
                <a:gd name="T5" fmla="*/ 7 h 10"/>
                <a:gd name="T6" fmla="*/ 4 w 10"/>
                <a:gd name="T7" fmla="*/ 1 h 10"/>
                <a:gd name="T8" fmla="*/ 9 w 10"/>
                <a:gd name="T9" fmla="*/ 4 h 10"/>
              </a:gdLst>
              <a:ahLst/>
              <a:cxnLst>
                <a:cxn ang="0">
                  <a:pos x="T0" y="T1"/>
                </a:cxn>
                <a:cxn ang="0">
                  <a:pos x="T2" y="T3"/>
                </a:cxn>
                <a:cxn ang="0">
                  <a:pos x="T4" y="T5"/>
                </a:cxn>
                <a:cxn ang="0">
                  <a:pos x="T6" y="T7"/>
                </a:cxn>
                <a:cxn ang="0">
                  <a:pos x="T8" y="T9"/>
                </a:cxn>
              </a:cxnLst>
              <a:rect l="0" t="0" r="r" b="b"/>
              <a:pathLst>
                <a:path w="10" h="10">
                  <a:moveTo>
                    <a:pt x="9" y="4"/>
                  </a:moveTo>
                  <a:cubicBezTo>
                    <a:pt x="10" y="6"/>
                    <a:pt x="8" y="9"/>
                    <a:pt x="6" y="9"/>
                  </a:cubicBezTo>
                  <a:cubicBezTo>
                    <a:pt x="4" y="10"/>
                    <a:pt x="2" y="9"/>
                    <a:pt x="1" y="7"/>
                  </a:cubicBezTo>
                  <a:cubicBezTo>
                    <a:pt x="0" y="4"/>
                    <a:pt x="1" y="2"/>
                    <a:pt x="4" y="1"/>
                  </a:cubicBezTo>
                  <a:cubicBezTo>
                    <a:pt x="6" y="0"/>
                    <a:pt x="8" y="2"/>
                    <a:pt x="9"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6" name="Freeform 867"/>
            <p:cNvSpPr>
              <a:spLocks/>
            </p:cNvSpPr>
            <p:nvPr/>
          </p:nvSpPr>
          <p:spPr bwMode="auto">
            <a:xfrm>
              <a:off x="-808038" y="4089400"/>
              <a:ext cx="36513" cy="33337"/>
            </a:xfrm>
            <a:custGeom>
              <a:avLst/>
              <a:gdLst>
                <a:gd name="T0" fmla="*/ 7 w 10"/>
                <a:gd name="T1" fmla="*/ 8 h 9"/>
                <a:gd name="T2" fmla="*/ 2 w 10"/>
                <a:gd name="T3" fmla="*/ 7 h 9"/>
                <a:gd name="T4" fmla="*/ 2 w 10"/>
                <a:gd name="T5" fmla="*/ 1 h 9"/>
                <a:gd name="T6" fmla="*/ 8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6" y="9"/>
                    <a:pt x="3" y="9"/>
                    <a:pt x="2" y="7"/>
                  </a:cubicBezTo>
                  <a:cubicBezTo>
                    <a:pt x="0" y="5"/>
                    <a:pt x="1" y="2"/>
                    <a:pt x="2" y="1"/>
                  </a:cubicBezTo>
                  <a:cubicBezTo>
                    <a:pt x="4" y="0"/>
                    <a:pt x="7" y="0"/>
                    <a:pt x="8" y="2"/>
                  </a:cubicBezTo>
                  <a:cubicBezTo>
                    <a:pt x="10" y="4"/>
                    <a:pt x="9"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7" name="Freeform 868"/>
            <p:cNvSpPr>
              <a:spLocks/>
            </p:cNvSpPr>
            <p:nvPr/>
          </p:nvSpPr>
          <p:spPr bwMode="auto">
            <a:xfrm>
              <a:off x="-890588" y="4089400"/>
              <a:ext cx="33338" cy="33337"/>
            </a:xfrm>
            <a:custGeom>
              <a:avLst/>
              <a:gdLst>
                <a:gd name="T0" fmla="*/ 8 w 9"/>
                <a:gd name="T1" fmla="*/ 7 h 9"/>
                <a:gd name="T2" fmla="*/ 2 w 9"/>
                <a:gd name="T3" fmla="*/ 8 h 9"/>
                <a:gd name="T4" fmla="*/ 1 w 9"/>
                <a:gd name="T5" fmla="*/ 2 h 9"/>
                <a:gd name="T6" fmla="*/ 7 w 9"/>
                <a:gd name="T7" fmla="*/ 1 h 9"/>
                <a:gd name="T8" fmla="*/ 8 w 9"/>
                <a:gd name="T9" fmla="*/ 7 h 9"/>
              </a:gdLst>
              <a:ahLst/>
              <a:cxnLst>
                <a:cxn ang="0">
                  <a:pos x="T0" y="T1"/>
                </a:cxn>
                <a:cxn ang="0">
                  <a:pos x="T2" y="T3"/>
                </a:cxn>
                <a:cxn ang="0">
                  <a:pos x="T4" y="T5"/>
                </a:cxn>
                <a:cxn ang="0">
                  <a:pos x="T6" y="T7"/>
                </a:cxn>
                <a:cxn ang="0">
                  <a:pos x="T8" y="T9"/>
                </a:cxn>
              </a:cxnLst>
              <a:rect l="0" t="0" r="r" b="b"/>
              <a:pathLst>
                <a:path w="9" h="9">
                  <a:moveTo>
                    <a:pt x="8" y="7"/>
                  </a:moveTo>
                  <a:cubicBezTo>
                    <a:pt x="7" y="9"/>
                    <a:pt x="4" y="9"/>
                    <a:pt x="2" y="8"/>
                  </a:cubicBezTo>
                  <a:cubicBezTo>
                    <a:pt x="0" y="7"/>
                    <a:pt x="0" y="4"/>
                    <a:pt x="1" y="2"/>
                  </a:cubicBezTo>
                  <a:cubicBezTo>
                    <a:pt x="2" y="0"/>
                    <a:pt x="5" y="0"/>
                    <a:pt x="7" y="1"/>
                  </a:cubicBezTo>
                  <a:cubicBezTo>
                    <a:pt x="9" y="2"/>
                    <a:pt x="9" y="5"/>
                    <a:pt x="8"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8" name="Freeform 869"/>
            <p:cNvSpPr>
              <a:spLocks/>
            </p:cNvSpPr>
            <p:nvPr/>
          </p:nvSpPr>
          <p:spPr bwMode="auto">
            <a:xfrm>
              <a:off x="-917575" y="4006850"/>
              <a:ext cx="34925" cy="38100"/>
            </a:xfrm>
            <a:custGeom>
              <a:avLst/>
              <a:gdLst>
                <a:gd name="T0" fmla="*/ 9 w 9"/>
                <a:gd name="T1" fmla="*/ 7 h 10"/>
                <a:gd name="T2" fmla="*/ 3 w 9"/>
                <a:gd name="T3" fmla="*/ 9 h 10"/>
                <a:gd name="T4" fmla="*/ 1 w 9"/>
                <a:gd name="T5" fmla="*/ 4 h 10"/>
                <a:gd name="T6" fmla="*/ 6 w 9"/>
                <a:gd name="T7" fmla="*/ 1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cubicBezTo>
                    <a:pt x="8" y="9"/>
                    <a:pt x="6" y="10"/>
                    <a:pt x="3" y="9"/>
                  </a:cubicBezTo>
                  <a:cubicBezTo>
                    <a:pt x="1" y="9"/>
                    <a:pt x="0" y="6"/>
                    <a:pt x="1" y="4"/>
                  </a:cubicBezTo>
                  <a:cubicBezTo>
                    <a:pt x="1" y="2"/>
                    <a:pt x="4" y="0"/>
                    <a:pt x="6" y="1"/>
                  </a:cubicBezTo>
                  <a:cubicBezTo>
                    <a:pt x="8" y="2"/>
                    <a:pt x="9" y="4"/>
                    <a:pt x="9"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9" name="Oval 870"/>
            <p:cNvSpPr>
              <a:spLocks noChangeArrowheads="1"/>
            </p:cNvSpPr>
            <p:nvPr/>
          </p:nvSpPr>
          <p:spPr bwMode="auto">
            <a:xfrm>
              <a:off x="-879475" y="3998913"/>
              <a:ext cx="96838"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0" name="Freeform 871"/>
            <p:cNvSpPr>
              <a:spLocks/>
            </p:cNvSpPr>
            <p:nvPr/>
          </p:nvSpPr>
          <p:spPr bwMode="auto">
            <a:xfrm>
              <a:off x="-1093788" y="4119563"/>
              <a:ext cx="214313" cy="255587"/>
            </a:xfrm>
            <a:custGeom>
              <a:avLst/>
              <a:gdLst>
                <a:gd name="T0" fmla="*/ 57 w 57"/>
                <a:gd name="T1" fmla="*/ 12 h 68"/>
                <a:gd name="T2" fmla="*/ 10 w 57"/>
                <a:gd name="T3" fmla="*/ 68 h 68"/>
                <a:gd name="T4" fmla="*/ 0 w 57"/>
                <a:gd name="T5" fmla="*/ 59 h 68"/>
                <a:gd name="T6" fmla="*/ 40 w 57"/>
                <a:gd name="T7" fmla="*/ 0 h 68"/>
                <a:gd name="T8" fmla="*/ 57 w 57"/>
                <a:gd name="T9" fmla="*/ 12 h 68"/>
              </a:gdLst>
              <a:ahLst/>
              <a:cxnLst>
                <a:cxn ang="0">
                  <a:pos x="T0" y="T1"/>
                </a:cxn>
                <a:cxn ang="0">
                  <a:pos x="T2" y="T3"/>
                </a:cxn>
                <a:cxn ang="0">
                  <a:pos x="T4" y="T5"/>
                </a:cxn>
                <a:cxn ang="0">
                  <a:pos x="T6" y="T7"/>
                </a:cxn>
                <a:cxn ang="0">
                  <a:pos x="T8" y="T9"/>
                </a:cxn>
              </a:cxnLst>
              <a:rect l="0" t="0" r="r" b="b"/>
              <a:pathLst>
                <a:path w="57" h="68">
                  <a:moveTo>
                    <a:pt x="57" y="12"/>
                  </a:moveTo>
                  <a:cubicBezTo>
                    <a:pt x="10" y="68"/>
                    <a:pt x="10" y="68"/>
                    <a:pt x="10" y="68"/>
                  </a:cubicBezTo>
                  <a:cubicBezTo>
                    <a:pt x="7" y="65"/>
                    <a:pt x="3" y="62"/>
                    <a:pt x="0" y="59"/>
                  </a:cubicBezTo>
                  <a:cubicBezTo>
                    <a:pt x="40" y="0"/>
                    <a:pt x="40" y="0"/>
                    <a:pt x="40" y="0"/>
                  </a:cubicBezTo>
                  <a:lnTo>
                    <a:pt x="57"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1" name="Freeform 872"/>
            <p:cNvSpPr>
              <a:spLocks/>
            </p:cNvSpPr>
            <p:nvPr/>
          </p:nvSpPr>
          <p:spPr bwMode="auto">
            <a:xfrm>
              <a:off x="-1209675" y="3890963"/>
              <a:ext cx="277813" cy="146050"/>
            </a:xfrm>
            <a:custGeom>
              <a:avLst/>
              <a:gdLst>
                <a:gd name="T0" fmla="*/ 74 w 74"/>
                <a:gd name="T1" fmla="*/ 19 h 39"/>
                <a:gd name="T2" fmla="*/ 67 w 74"/>
                <a:gd name="T3" fmla="*/ 39 h 39"/>
                <a:gd name="T4" fmla="*/ 0 w 74"/>
                <a:gd name="T5" fmla="*/ 12 h 39"/>
                <a:gd name="T6" fmla="*/ 5 w 74"/>
                <a:gd name="T7" fmla="*/ 0 h 39"/>
                <a:gd name="T8" fmla="*/ 74 w 74"/>
                <a:gd name="T9" fmla="*/ 19 h 39"/>
              </a:gdLst>
              <a:ahLst/>
              <a:cxnLst>
                <a:cxn ang="0">
                  <a:pos x="T0" y="T1"/>
                </a:cxn>
                <a:cxn ang="0">
                  <a:pos x="T2" y="T3"/>
                </a:cxn>
                <a:cxn ang="0">
                  <a:pos x="T4" y="T5"/>
                </a:cxn>
                <a:cxn ang="0">
                  <a:pos x="T6" y="T7"/>
                </a:cxn>
                <a:cxn ang="0">
                  <a:pos x="T8" y="T9"/>
                </a:cxn>
              </a:cxnLst>
              <a:rect l="0" t="0" r="r" b="b"/>
              <a:pathLst>
                <a:path w="74" h="39">
                  <a:moveTo>
                    <a:pt x="74" y="19"/>
                  </a:moveTo>
                  <a:cubicBezTo>
                    <a:pt x="67" y="39"/>
                    <a:pt x="67" y="39"/>
                    <a:pt x="67" y="39"/>
                  </a:cubicBezTo>
                  <a:cubicBezTo>
                    <a:pt x="0" y="12"/>
                    <a:pt x="0" y="12"/>
                    <a:pt x="0" y="12"/>
                  </a:cubicBezTo>
                  <a:cubicBezTo>
                    <a:pt x="1" y="8"/>
                    <a:pt x="5" y="0"/>
                    <a:pt x="5" y="0"/>
                  </a:cubicBezTo>
                  <a:lnTo>
                    <a:pt x="74"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2" name="Freeform 873"/>
            <p:cNvSpPr>
              <a:spLocks/>
            </p:cNvSpPr>
            <p:nvPr/>
          </p:nvSpPr>
          <p:spPr bwMode="auto">
            <a:xfrm>
              <a:off x="-860425" y="3654425"/>
              <a:ext cx="77788" cy="269875"/>
            </a:xfrm>
            <a:custGeom>
              <a:avLst/>
              <a:gdLst>
                <a:gd name="T0" fmla="*/ 21 w 21"/>
                <a:gd name="T1" fmla="*/ 72 h 72"/>
                <a:gd name="T2" fmla="*/ 0 w 21"/>
                <a:gd name="T3" fmla="*/ 72 h 72"/>
                <a:gd name="T4" fmla="*/ 5 w 21"/>
                <a:gd name="T5" fmla="*/ 0 h 72"/>
                <a:gd name="T6" fmla="*/ 18 w 21"/>
                <a:gd name="T7" fmla="*/ 1 h 72"/>
                <a:gd name="T8" fmla="*/ 21 w 21"/>
                <a:gd name="T9" fmla="*/ 72 h 72"/>
              </a:gdLst>
              <a:ahLst/>
              <a:cxnLst>
                <a:cxn ang="0">
                  <a:pos x="T0" y="T1"/>
                </a:cxn>
                <a:cxn ang="0">
                  <a:pos x="T2" y="T3"/>
                </a:cxn>
                <a:cxn ang="0">
                  <a:pos x="T4" y="T5"/>
                </a:cxn>
                <a:cxn ang="0">
                  <a:pos x="T6" y="T7"/>
                </a:cxn>
                <a:cxn ang="0">
                  <a:pos x="T8" y="T9"/>
                </a:cxn>
              </a:cxnLst>
              <a:rect l="0" t="0" r="r" b="b"/>
              <a:pathLst>
                <a:path w="21" h="72">
                  <a:moveTo>
                    <a:pt x="21" y="72"/>
                  </a:moveTo>
                  <a:cubicBezTo>
                    <a:pt x="0" y="72"/>
                    <a:pt x="0" y="72"/>
                    <a:pt x="0" y="72"/>
                  </a:cubicBezTo>
                  <a:cubicBezTo>
                    <a:pt x="5" y="0"/>
                    <a:pt x="5" y="0"/>
                    <a:pt x="5" y="0"/>
                  </a:cubicBezTo>
                  <a:cubicBezTo>
                    <a:pt x="10" y="0"/>
                    <a:pt x="14" y="0"/>
                    <a:pt x="18" y="1"/>
                  </a:cubicBezTo>
                  <a:lnTo>
                    <a:pt x="21" y="7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3" name="Freeform 874"/>
            <p:cNvSpPr>
              <a:spLocks/>
            </p:cNvSpPr>
            <p:nvPr/>
          </p:nvSpPr>
          <p:spPr bwMode="auto">
            <a:xfrm>
              <a:off x="-725488" y="3916363"/>
              <a:ext cx="277813" cy="142875"/>
            </a:xfrm>
            <a:custGeom>
              <a:avLst/>
              <a:gdLst>
                <a:gd name="T0" fmla="*/ 74 w 74"/>
                <a:gd name="T1" fmla="*/ 13 h 38"/>
                <a:gd name="T2" fmla="*/ 7 w 74"/>
                <a:gd name="T3" fmla="*/ 38 h 38"/>
                <a:gd name="T4" fmla="*/ 0 w 74"/>
                <a:gd name="T5" fmla="*/ 18 h 38"/>
                <a:gd name="T6" fmla="*/ 71 w 74"/>
                <a:gd name="T7" fmla="*/ 0 h 38"/>
                <a:gd name="T8" fmla="*/ 74 w 74"/>
                <a:gd name="T9" fmla="*/ 13 h 38"/>
              </a:gdLst>
              <a:ahLst/>
              <a:cxnLst>
                <a:cxn ang="0">
                  <a:pos x="T0" y="T1"/>
                </a:cxn>
                <a:cxn ang="0">
                  <a:pos x="T2" y="T3"/>
                </a:cxn>
                <a:cxn ang="0">
                  <a:pos x="T4" y="T5"/>
                </a:cxn>
                <a:cxn ang="0">
                  <a:pos x="T6" y="T7"/>
                </a:cxn>
                <a:cxn ang="0">
                  <a:pos x="T8" y="T9"/>
                </a:cxn>
              </a:cxnLst>
              <a:rect l="0" t="0" r="r" b="b"/>
              <a:pathLst>
                <a:path w="74" h="38">
                  <a:moveTo>
                    <a:pt x="74" y="13"/>
                  </a:moveTo>
                  <a:cubicBezTo>
                    <a:pt x="7" y="38"/>
                    <a:pt x="7" y="38"/>
                    <a:pt x="7" y="38"/>
                  </a:cubicBezTo>
                  <a:cubicBezTo>
                    <a:pt x="0" y="18"/>
                    <a:pt x="0" y="18"/>
                    <a:pt x="0" y="18"/>
                  </a:cubicBezTo>
                  <a:cubicBezTo>
                    <a:pt x="71" y="0"/>
                    <a:pt x="71" y="0"/>
                    <a:pt x="71" y="0"/>
                  </a:cubicBezTo>
                  <a:cubicBezTo>
                    <a:pt x="72" y="4"/>
                    <a:pt x="73" y="9"/>
                    <a:pt x="74"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4" name="Freeform 875"/>
            <p:cNvSpPr>
              <a:spLocks/>
            </p:cNvSpPr>
            <p:nvPr/>
          </p:nvSpPr>
          <p:spPr bwMode="auto">
            <a:xfrm>
              <a:off x="-800100" y="4130675"/>
              <a:ext cx="204788" cy="258762"/>
            </a:xfrm>
            <a:custGeom>
              <a:avLst/>
              <a:gdLst>
                <a:gd name="T0" fmla="*/ 55 w 55"/>
                <a:gd name="T1" fmla="*/ 62 h 69"/>
                <a:gd name="T2" fmla="*/ 45 w 55"/>
                <a:gd name="T3" fmla="*/ 69 h 69"/>
                <a:gd name="T4" fmla="*/ 0 w 55"/>
                <a:gd name="T5" fmla="*/ 12 h 69"/>
                <a:gd name="T6" fmla="*/ 17 w 55"/>
                <a:gd name="T7" fmla="*/ 0 h 69"/>
                <a:gd name="T8" fmla="*/ 55 w 55"/>
                <a:gd name="T9" fmla="*/ 62 h 69"/>
              </a:gdLst>
              <a:ahLst/>
              <a:cxnLst>
                <a:cxn ang="0">
                  <a:pos x="T0" y="T1"/>
                </a:cxn>
                <a:cxn ang="0">
                  <a:pos x="T2" y="T3"/>
                </a:cxn>
                <a:cxn ang="0">
                  <a:pos x="T4" y="T5"/>
                </a:cxn>
                <a:cxn ang="0">
                  <a:pos x="T6" y="T7"/>
                </a:cxn>
                <a:cxn ang="0">
                  <a:pos x="T8" y="T9"/>
                </a:cxn>
              </a:cxnLst>
              <a:rect l="0" t="0" r="r" b="b"/>
              <a:pathLst>
                <a:path w="55" h="69">
                  <a:moveTo>
                    <a:pt x="55" y="62"/>
                  </a:moveTo>
                  <a:cubicBezTo>
                    <a:pt x="52" y="64"/>
                    <a:pt x="48" y="67"/>
                    <a:pt x="45" y="69"/>
                  </a:cubicBezTo>
                  <a:cubicBezTo>
                    <a:pt x="0" y="12"/>
                    <a:pt x="0" y="12"/>
                    <a:pt x="0" y="12"/>
                  </a:cubicBezTo>
                  <a:cubicBezTo>
                    <a:pt x="17" y="0"/>
                    <a:pt x="17" y="0"/>
                    <a:pt x="17" y="0"/>
                  </a:cubicBezTo>
                  <a:lnTo>
                    <a:pt x="55" y="6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5" name="Freeform 876"/>
            <p:cNvSpPr>
              <a:spLocks/>
            </p:cNvSpPr>
            <p:nvPr/>
          </p:nvSpPr>
          <p:spPr bwMode="auto">
            <a:xfrm>
              <a:off x="-642938" y="4014788"/>
              <a:ext cx="209550" cy="306387"/>
            </a:xfrm>
            <a:custGeom>
              <a:avLst/>
              <a:gdLst>
                <a:gd name="T0" fmla="*/ 55 w 56"/>
                <a:gd name="T1" fmla="*/ 4 h 82"/>
                <a:gd name="T2" fmla="*/ 25 w 56"/>
                <a:gd name="T3" fmla="*/ 82 h 82"/>
                <a:gd name="T4" fmla="*/ 0 w 56"/>
                <a:gd name="T5" fmla="*/ 38 h 82"/>
                <a:gd name="T6" fmla="*/ 6 w 56"/>
                <a:gd name="T7" fmla="*/ 22 h 82"/>
                <a:gd name="T8" fmla="*/ 54 w 56"/>
                <a:gd name="T9" fmla="*/ 0 h 82"/>
                <a:gd name="T10" fmla="*/ 55 w 56"/>
                <a:gd name="T11" fmla="*/ 4 h 82"/>
              </a:gdLst>
              <a:ahLst/>
              <a:cxnLst>
                <a:cxn ang="0">
                  <a:pos x="T0" y="T1"/>
                </a:cxn>
                <a:cxn ang="0">
                  <a:pos x="T2" y="T3"/>
                </a:cxn>
                <a:cxn ang="0">
                  <a:pos x="T4" y="T5"/>
                </a:cxn>
                <a:cxn ang="0">
                  <a:pos x="T6" y="T7"/>
                </a:cxn>
                <a:cxn ang="0">
                  <a:pos x="T8" y="T9"/>
                </a:cxn>
                <a:cxn ang="0">
                  <a:pos x="T10" y="T11"/>
                </a:cxn>
              </a:cxnLst>
              <a:rect l="0" t="0" r="r" b="b"/>
              <a:pathLst>
                <a:path w="56" h="82">
                  <a:moveTo>
                    <a:pt x="55" y="4"/>
                  </a:moveTo>
                  <a:cubicBezTo>
                    <a:pt x="56" y="34"/>
                    <a:pt x="45" y="62"/>
                    <a:pt x="25" y="82"/>
                  </a:cubicBezTo>
                  <a:cubicBezTo>
                    <a:pt x="0" y="38"/>
                    <a:pt x="0" y="38"/>
                    <a:pt x="0" y="38"/>
                  </a:cubicBezTo>
                  <a:cubicBezTo>
                    <a:pt x="6" y="22"/>
                    <a:pt x="6" y="22"/>
                    <a:pt x="6" y="22"/>
                  </a:cubicBezTo>
                  <a:cubicBezTo>
                    <a:pt x="54" y="0"/>
                    <a:pt x="54" y="0"/>
                    <a:pt x="54" y="0"/>
                  </a:cubicBezTo>
                  <a:cubicBezTo>
                    <a:pt x="54" y="2"/>
                    <a:pt x="55" y="3"/>
                    <a:pt x="5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6" name="Freeform 877"/>
            <p:cNvSpPr>
              <a:spLocks/>
            </p:cNvSpPr>
            <p:nvPr/>
          </p:nvSpPr>
          <p:spPr bwMode="auto">
            <a:xfrm>
              <a:off x="-1003300" y="4262438"/>
              <a:ext cx="325438" cy="182562"/>
            </a:xfrm>
            <a:custGeom>
              <a:avLst/>
              <a:gdLst>
                <a:gd name="T0" fmla="*/ 87 w 87"/>
                <a:gd name="T1" fmla="*/ 40 h 49"/>
                <a:gd name="T2" fmla="*/ 50 w 87"/>
                <a:gd name="T3" fmla="*/ 48 h 49"/>
                <a:gd name="T4" fmla="*/ 0 w 87"/>
                <a:gd name="T5" fmla="*/ 38 h 49"/>
                <a:gd name="T6" fmla="*/ 34 w 87"/>
                <a:gd name="T7" fmla="*/ 0 h 49"/>
                <a:gd name="T8" fmla="*/ 51 w 87"/>
                <a:gd name="T9" fmla="*/ 1 h 49"/>
                <a:gd name="T10" fmla="*/ 87 w 87"/>
                <a:gd name="T11" fmla="*/ 40 h 49"/>
              </a:gdLst>
              <a:ahLst/>
              <a:cxnLst>
                <a:cxn ang="0">
                  <a:pos x="T0" y="T1"/>
                </a:cxn>
                <a:cxn ang="0">
                  <a:pos x="T2" y="T3"/>
                </a:cxn>
                <a:cxn ang="0">
                  <a:pos x="T4" y="T5"/>
                </a:cxn>
                <a:cxn ang="0">
                  <a:pos x="T6" y="T7"/>
                </a:cxn>
                <a:cxn ang="0">
                  <a:pos x="T8" y="T9"/>
                </a:cxn>
                <a:cxn ang="0">
                  <a:pos x="T10" y="T11"/>
                </a:cxn>
              </a:cxnLst>
              <a:rect l="0" t="0" r="r" b="b"/>
              <a:pathLst>
                <a:path w="87" h="49">
                  <a:moveTo>
                    <a:pt x="87" y="40"/>
                  </a:moveTo>
                  <a:cubicBezTo>
                    <a:pt x="75" y="45"/>
                    <a:pt x="63" y="47"/>
                    <a:pt x="50" y="48"/>
                  </a:cubicBezTo>
                  <a:cubicBezTo>
                    <a:pt x="32" y="49"/>
                    <a:pt x="15" y="45"/>
                    <a:pt x="0" y="38"/>
                  </a:cubicBezTo>
                  <a:cubicBezTo>
                    <a:pt x="34" y="0"/>
                    <a:pt x="34" y="0"/>
                    <a:pt x="34" y="0"/>
                  </a:cubicBezTo>
                  <a:cubicBezTo>
                    <a:pt x="51" y="1"/>
                    <a:pt x="51" y="1"/>
                    <a:pt x="51" y="1"/>
                  </a:cubicBezTo>
                  <a:lnTo>
                    <a:pt x="87"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7" name="Freeform 878"/>
            <p:cNvSpPr>
              <a:spLocks/>
            </p:cNvSpPr>
            <p:nvPr/>
          </p:nvSpPr>
          <p:spPr bwMode="auto">
            <a:xfrm>
              <a:off x="-1223963" y="3995738"/>
              <a:ext cx="190500" cy="311150"/>
            </a:xfrm>
            <a:custGeom>
              <a:avLst/>
              <a:gdLst>
                <a:gd name="T0" fmla="*/ 51 w 51"/>
                <a:gd name="T1" fmla="*/ 37 h 83"/>
                <a:gd name="T2" fmla="*/ 25 w 51"/>
                <a:gd name="T3" fmla="*/ 83 h 83"/>
                <a:gd name="T4" fmla="*/ 0 w 51"/>
                <a:gd name="T5" fmla="*/ 19 h 83"/>
                <a:gd name="T6" fmla="*/ 1 w 51"/>
                <a:gd name="T7" fmla="*/ 0 h 83"/>
                <a:gd name="T8" fmla="*/ 47 w 51"/>
                <a:gd name="T9" fmla="*/ 20 h 83"/>
                <a:gd name="T10" fmla="*/ 51 w 51"/>
                <a:gd name="T11" fmla="*/ 37 h 83"/>
              </a:gdLst>
              <a:ahLst/>
              <a:cxnLst>
                <a:cxn ang="0">
                  <a:pos x="T0" y="T1"/>
                </a:cxn>
                <a:cxn ang="0">
                  <a:pos x="T2" y="T3"/>
                </a:cxn>
                <a:cxn ang="0">
                  <a:pos x="T4" y="T5"/>
                </a:cxn>
                <a:cxn ang="0">
                  <a:pos x="T6" y="T7"/>
                </a:cxn>
                <a:cxn ang="0">
                  <a:pos x="T8" y="T9"/>
                </a:cxn>
                <a:cxn ang="0">
                  <a:pos x="T10" y="T11"/>
                </a:cxn>
              </a:cxnLst>
              <a:rect l="0" t="0" r="r" b="b"/>
              <a:pathLst>
                <a:path w="51" h="83">
                  <a:moveTo>
                    <a:pt x="51" y="37"/>
                  </a:moveTo>
                  <a:cubicBezTo>
                    <a:pt x="25" y="83"/>
                    <a:pt x="25" y="83"/>
                    <a:pt x="25" y="83"/>
                  </a:cubicBezTo>
                  <a:cubicBezTo>
                    <a:pt x="10" y="66"/>
                    <a:pt x="1" y="43"/>
                    <a:pt x="0" y="19"/>
                  </a:cubicBezTo>
                  <a:cubicBezTo>
                    <a:pt x="0" y="12"/>
                    <a:pt x="0" y="6"/>
                    <a:pt x="1" y="0"/>
                  </a:cubicBezTo>
                  <a:cubicBezTo>
                    <a:pt x="47" y="20"/>
                    <a:pt x="47" y="20"/>
                    <a:pt x="47" y="20"/>
                  </a:cubicBezTo>
                  <a:lnTo>
                    <a:pt x="51"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8" name="Freeform 879"/>
            <p:cNvSpPr>
              <a:spLocks/>
            </p:cNvSpPr>
            <p:nvPr/>
          </p:nvSpPr>
          <p:spPr bwMode="auto">
            <a:xfrm>
              <a:off x="-1168400" y="3662363"/>
              <a:ext cx="266700" cy="220662"/>
            </a:xfrm>
            <a:custGeom>
              <a:avLst/>
              <a:gdLst>
                <a:gd name="T0" fmla="*/ 71 w 71"/>
                <a:gd name="T1" fmla="*/ 0 h 59"/>
                <a:gd name="T2" fmla="*/ 66 w 71"/>
                <a:gd name="T3" fmla="*/ 50 h 59"/>
                <a:gd name="T4" fmla="*/ 52 w 71"/>
                <a:gd name="T5" fmla="*/ 59 h 59"/>
                <a:gd name="T6" fmla="*/ 0 w 71"/>
                <a:gd name="T7" fmla="*/ 49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66" y="50"/>
                    <a:pt x="66" y="50"/>
                    <a:pt x="66" y="50"/>
                  </a:cubicBezTo>
                  <a:cubicBezTo>
                    <a:pt x="52" y="59"/>
                    <a:pt x="52" y="59"/>
                    <a:pt x="52" y="59"/>
                  </a:cubicBezTo>
                  <a:cubicBezTo>
                    <a:pt x="0" y="49"/>
                    <a:pt x="0" y="49"/>
                    <a:pt x="0" y="49"/>
                  </a:cubicBezTo>
                  <a:cubicBezTo>
                    <a:pt x="15" y="24"/>
                    <a:pt x="41" y="5"/>
                    <a:pt x="71"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9" name="Freeform 880"/>
            <p:cNvSpPr>
              <a:spLocks/>
            </p:cNvSpPr>
            <p:nvPr/>
          </p:nvSpPr>
          <p:spPr bwMode="auto">
            <a:xfrm>
              <a:off x="-741363" y="3665538"/>
              <a:ext cx="255588" cy="236537"/>
            </a:xfrm>
            <a:custGeom>
              <a:avLst/>
              <a:gdLst>
                <a:gd name="T0" fmla="*/ 68 w 68"/>
                <a:gd name="T1" fmla="*/ 53 h 63"/>
                <a:gd name="T2" fmla="*/ 19 w 68"/>
                <a:gd name="T3" fmla="*/ 63 h 63"/>
                <a:gd name="T4" fmla="*/ 6 w 68"/>
                <a:gd name="T5" fmla="*/ 53 h 63"/>
                <a:gd name="T6" fmla="*/ 0 w 68"/>
                <a:gd name="T7" fmla="*/ 0 h 63"/>
                <a:gd name="T8" fmla="*/ 68 w 68"/>
                <a:gd name="T9" fmla="*/ 53 h 63"/>
              </a:gdLst>
              <a:ahLst/>
              <a:cxnLst>
                <a:cxn ang="0">
                  <a:pos x="T0" y="T1"/>
                </a:cxn>
                <a:cxn ang="0">
                  <a:pos x="T2" y="T3"/>
                </a:cxn>
                <a:cxn ang="0">
                  <a:pos x="T4" y="T5"/>
                </a:cxn>
                <a:cxn ang="0">
                  <a:pos x="T6" y="T7"/>
                </a:cxn>
                <a:cxn ang="0">
                  <a:pos x="T8" y="T9"/>
                </a:cxn>
              </a:cxnLst>
              <a:rect l="0" t="0" r="r" b="b"/>
              <a:pathLst>
                <a:path w="68" h="63">
                  <a:moveTo>
                    <a:pt x="68" y="53"/>
                  </a:moveTo>
                  <a:cubicBezTo>
                    <a:pt x="19" y="63"/>
                    <a:pt x="19" y="63"/>
                    <a:pt x="19" y="63"/>
                  </a:cubicBezTo>
                  <a:cubicBezTo>
                    <a:pt x="6" y="53"/>
                    <a:pt x="6" y="53"/>
                    <a:pt x="6" y="53"/>
                  </a:cubicBezTo>
                  <a:cubicBezTo>
                    <a:pt x="0" y="0"/>
                    <a:pt x="0" y="0"/>
                    <a:pt x="0" y="0"/>
                  </a:cubicBezTo>
                  <a:cubicBezTo>
                    <a:pt x="29" y="7"/>
                    <a:pt x="54" y="26"/>
                    <a:pt x="68" y="5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0" name="Freeform 881"/>
            <p:cNvSpPr>
              <a:spLocks noEditPoints="1"/>
            </p:cNvSpPr>
            <p:nvPr/>
          </p:nvSpPr>
          <p:spPr bwMode="auto">
            <a:xfrm>
              <a:off x="3368675" y="3440113"/>
              <a:ext cx="1192213" cy="1196975"/>
            </a:xfrm>
            <a:custGeom>
              <a:avLst/>
              <a:gdLst>
                <a:gd name="T0" fmla="*/ 260 w 318"/>
                <a:gd name="T1" fmla="*/ 36 h 319"/>
                <a:gd name="T2" fmla="*/ 159 w 318"/>
                <a:gd name="T3" fmla="*/ 0 h 319"/>
                <a:gd name="T4" fmla="*/ 58 w 318"/>
                <a:gd name="T5" fmla="*/ 36 h 319"/>
                <a:gd name="T6" fmla="*/ 23 w 318"/>
                <a:gd name="T7" fmla="*/ 76 h 319"/>
                <a:gd name="T8" fmla="*/ 0 w 318"/>
                <a:gd name="T9" fmla="*/ 159 h 319"/>
                <a:gd name="T10" fmla="*/ 23 w 318"/>
                <a:gd name="T11" fmla="*/ 243 h 319"/>
                <a:gd name="T12" fmla="*/ 159 w 318"/>
                <a:gd name="T13" fmla="*/ 319 h 319"/>
                <a:gd name="T14" fmla="*/ 318 w 318"/>
                <a:gd name="T15" fmla="*/ 159 h 319"/>
                <a:gd name="T16" fmla="*/ 260 w 318"/>
                <a:gd name="T17" fmla="*/ 36 h 319"/>
                <a:gd name="T18" fmla="*/ 159 w 318"/>
                <a:gd name="T19" fmla="*/ 282 h 319"/>
                <a:gd name="T20" fmla="*/ 36 w 318"/>
                <a:gd name="T21" fmla="*/ 159 h 319"/>
                <a:gd name="T22" fmla="*/ 159 w 318"/>
                <a:gd name="T23" fmla="*/ 36 h 319"/>
                <a:gd name="T24" fmla="*/ 282 w 318"/>
                <a:gd name="T25" fmla="*/ 159 h 319"/>
                <a:gd name="T26" fmla="*/ 159 w 318"/>
                <a:gd name="T27" fmla="*/ 28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9">
                  <a:moveTo>
                    <a:pt x="260" y="36"/>
                  </a:moveTo>
                  <a:cubicBezTo>
                    <a:pt x="233" y="14"/>
                    <a:pt x="198" y="0"/>
                    <a:pt x="159" y="0"/>
                  </a:cubicBezTo>
                  <a:cubicBezTo>
                    <a:pt x="121" y="0"/>
                    <a:pt x="85" y="14"/>
                    <a:pt x="58" y="36"/>
                  </a:cubicBezTo>
                  <a:cubicBezTo>
                    <a:pt x="44" y="48"/>
                    <a:pt x="33" y="61"/>
                    <a:pt x="23" y="76"/>
                  </a:cubicBezTo>
                  <a:cubicBezTo>
                    <a:pt x="8" y="100"/>
                    <a:pt x="0" y="129"/>
                    <a:pt x="0" y="159"/>
                  </a:cubicBezTo>
                  <a:cubicBezTo>
                    <a:pt x="0" y="190"/>
                    <a:pt x="8" y="219"/>
                    <a:pt x="23" y="243"/>
                  </a:cubicBezTo>
                  <a:cubicBezTo>
                    <a:pt x="51" y="288"/>
                    <a:pt x="102" y="319"/>
                    <a:pt x="159" y="319"/>
                  </a:cubicBezTo>
                  <a:cubicBezTo>
                    <a:pt x="247" y="319"/>
                    <a:pt x="318" y="247"/>
                    <a:pt x="318" y="159"/>
                  </a:cubicBezTo>
                  <a:cubicBezTo>
                    <a:pt x="318" y="110"/>
                    <a:pt x="296" y="66"/>
                    <a:pt x="260" y="36"/>
                  </a:cubicBezTo>
                  <a:close/>
                  <a:moveTo>
                    <a:pt x="159" y="282"/>
                  </a:moveTo>
                  <a:cubicBezTo>
                    <a:pt x="91" y="282"/>
                    <a:pt x="36" y="227"/>
                    <a:pt x="36" y="159"/>
                  </a:cubicBezTo>
                  <a:cubicBezTo>
                    <a:pt x="36" y="92"/>
                    <a:pt x="91" y="36"/>
                    <a:pt x="159" y="36"/>
                  </a:cubicBezTo>
                  <a:cubicBezTo>
                    <a:pt x="227" y="36"/>
                    <a:pt x="282" y="92"/>
                    <a:pt x="282" y="159"/>
                  </a:cubicBezTo>
                  <a:cubicBezTo>
                    <a:pt x="282" y="227"/>
                    <a:pt x="227" y="282"/>
                    <a:pt x="159" y="282"/>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1" name="Freeform 882"/>
            <p:cNvSpPr>
              <a:spLocks noEditPoints="1"/>
            </p:cNvSpPr>
            <p:nvPr/>
          </p:nvSpPr>
          <p:spPr bwMode="auto">
            <a:xfrm>
              <a:off x="3503612" y="3575050"/>
              <a:ext cx="922338" cy="923925"/>
            </a:xfrm>
            <a:custGeom>
              <a:avLst/>
              <a:gdLst>
                <a:gd name="T0" fmla="*/ 123 w 246"/>
                <a:gd name="T1" fmla="*/ 0 h 246"/>
                <a:gd name="T2" fmla="*/ 0 w 246"/>
                <a:gd name="T3" fmla="*/ 123 h 246"/>
                <a:gd name="T4" fmla="*/ 123 w 246"/>
                <a:gd name="T5" fmla="*/ 246 h 246"/>
                <a:gd name="T6" fmla="*/ 246 w 246"/>
                <a:gd name="T7" fmla="*/ 123 h 246"/>
                <a:gd name="T8" fmla="*/ 123 w 246"/>
                <a:gd name="T9" fmla="*/ 0 h 246"/>
                <a:gd name="T10" fmla="*/ 128 w 246"/>
                <a:gd name="T11" fmla="*/ 236 h 246"/>
                <a:gd name="T12" fmla="*/ 11 w 246"/>
                <a:gd name="T13" fmla="*/ 128 h 246"/>
                <a:gd name="T14" fmla="*/ 118 w 246"/>
                <a:gd name="T15" fmla="*/ 11 h 246"/>
                <a:gd name="T16" fmla="*/ 235 w 246"/>
                <a:gd name="T17" fmla="*/ 118 h 246"/>
                <a:gd name="T18" fmla="*/ 128 w 246"/>
                <a:gd name="T19"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0"/>
                  </a:moveTo>
                  <a:cubicBezTo>
                    <a:pt x="55" y="0"/>
                    <a:pt x="0" y="56"/>
                    <a:pt x="0" y="123"/>
                  </a:cubicBezTo>
                  <a:cubicBezTo>
                    <a:pt x="0" y="191"/>
                    <a:pt x="55" y="246"/>
                    <a:pt x="123" y="246"/>
                  </a:cubicBezTo>
                  <a:cubicBezTo>
                    <a:pt x="191" y="246"/>
                    <a:pt x="246" y="191"/>
                    <a:pt x="246" y="123"/>
                  </a:cubicBezTo>
                  <a:cubicBezTo>
                    <a:pt x="246" y="56"/>
                    <a:pt x="191" y="0"/>
                    <a:pt x="123" y="0"/>
                  </a:cubicBezTo>
                  <a:close/>
                  <a:moveTo>
                    <a:pt x="128" y="236"/>
                  </a:moveTo>
                  <a:cubicBezTo>
                    <a:pt x="66" y="238"/>
                    <a:pt x="14" y="190"/>
                    <a:pt x="11" y="128"/>
                  </a:cubicBezTo>
                  <a:cubicBezTo>
                    <a:pt x="8" y="66"/>
                    <a:pt x="56" y="14"/>
                    <a:pt x="118" y="11"/>
                  </a:cubicBezTo>
                  <a:cubicBezTo>
                    <a:pt x="180" y="9"/>
                    <a:pt x="232" y="56"/>
                    <a:pt x="235" y="118"/>
                  </a:cubicBezTo>
                  <a:cubicBezTo>
                    <a:pt x="238" y="180"/>
                    <a:pt x="190" y="233"/>
                    <a:pt x="128" y="236"/>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2" name="Freeform 883"/>
            <p:cNvSpPr>
              <a:spLocks noEditPoints="1"/>
            </p:cNvSpPr>
            <p:nvPr/>
          </p:nvSpPr>
          <p:spPr bwMode="auto">
            <a:xfrm>
              <a:off x="3533775" y="3609975"/>
              <a:ext cx="863600" cy="858837"/>
            </a:xfrm>
            <a:custGeom>
              <a:avLst/>
              <a:gdLst>
                <a:gd name="T0" fmla="*/ 3 w 230"/>
                <a:gd name="T1" fmla="*/ 119 h 229"/>
                <a:gd name="T2" fmla="*/ 227 w 230"/>
                <a:gd name="T3" fmla="*/ 109 h 229"/>
                <a:gd name="T4" fmla="*/ 218 w 230"/>
                <a:gd name="T5" fmla="*/ 92 h 229"/>
                <a:gd name="T6" fmla="*/ 144 w 230"/>
                <a:gd name="T7" fmla="*/ 97 h 229"/>
                <a:gd name="T8" fmla="*/ 218 w 230"/>
                <a:gd name="T9" fmla="*/ 92 h 229"/>
                <a:gd name="T10" fmla="*/ 158 w 230"/>
                <a:gd name="T11" fmla="*/ 76 h 229"/>
                <a:gd name="T12" fmla="*/ 139 w 230"/>
                <a:gd name="T13" fmla="*/ 12 h 229"/>
                <a:gd name="T14" fmla="*/ 132 w 230"/>
                <a:gd name="T15" fmla="*/ 105 h 229"/>
                <a:gd name="T16" fmla="*/ 135 w 230"/>
                <a:gd name="T17" fmla="*/ 113 h 229"/>
                <a:gd name="T18" fmla="*/ 132 w 230"/>
                <a:gd name="T19" fmla="*/ 105 h 229"/>
                <a:gd name="T20" fmla="*/ 123 w 230"/>
                <a:gd name="T21" fmla="*/ 132 h 229"/>
                <a:gd name="T22" fmla="*/ 130 w 230"/>
                <a:gd name="T23" fmla="*/ 127 h 229"/>
                <a:gd name="T24" fmla="*/ 113 w 230"/>
                <a:gd name="T25" fmla="*/ 9 h 229"/>
                <a:gd name="T26" fmla="*/ 128 w 230"/>
                <a:gd name="T27" fmla="*/ 82 h 229"/>
                <a:gd name="T28" fmla="*/ 113 w 230"/>
                <a:gd name="T29" fmla="*/ 9 h 229"/>
                <a:gd name="T30" fmla="*/ 115 w 230"/>
                <a:gd name="T31" fmla="*/ 100 h 229"/>
                <a:gd name="T32" fmla="*/ 115 w 230"/>
                <a:gd name="T33" fmla="*/ 91 h 229"/>
                <a:gd name="T34" fmla="*/ 115 w 230"/>
                <a:gd name="T35" fmla="*/ 101 h 229"/>
                <a:gd name="T36" fmla="*/ 115 w 230"/>
                <a:gd name="T37" fmla="*/ 128 h 229"/>
                <a:gd name="T38" fmla="*/ 115 w 230"/>
                <a:gd name="T39" fmla="*/ 101 h 229"/>
                <a:gd name="T40" fmla="*/ 101 w 230"/>
                <a:gd name="T41" fmla="*/ 133 h 229"/>
                <a:gd name="T42" fmla="*/ 106 w 230"/>
                <a:gd name="T43" fmla="*/ 127 h 229"/>
                <a:gd name="T44" fmla="*/ 101 w 230"/>
                <a:gd name="T45" fmla="*/ 110 h 229"/>
                <a:gd name="T46" fmla="*/ 93 w 230"/>
                <a:gd name="T47" fmla="*/ 107 h 229"/>
                <a:gd name="T48" fmla="*/ 101 w 230"/>
                <a:gd name="T49" fmla="*/ 110 h 229"/>
                <a:gd name="T50" fmla="*/ 92 w 230"/>
                <a:gd name="T51" fmla="*/ 61 h 229"/>
                <a:gd name="T52" fmla="*/ 25 w 230"/>
                <a:gd name="T53" fmla="*/ 60 h 229"/>
                <a:gd name="T54" fmla="*/ 19 w 230"/>
                <a:gd name="T55" fmla="*/ 72 h 229"/>
                <a:gd name="T56" fmla="*/ 81 w 230"/>
                <a:gd name="T57" fmla="*/ 112 h 229"/>
                <a:gd name="T58" fmla="*/ 19 w 230"/>
                <a:gd name="T59" fmla="*/ 72 h 229"/>
                <a:gd name="T60" fmla="*/ 10 w 230"/>
                <a:gd name="T61" fmla="*/ 119 h 229"/>
                <a:gd name="T62" fmla="*/ 57 w 230"/>
                <a:gd name="T63" fmla="*/ 120 h 229"/>
                <a:gd name="T64" fmla="*/ 36 w 230"/>
                <a:gd name="T65" fmla="*/ 183 h 229"/>
                <a:gd name="T66" fmla="*/ 85 w 230"/>
                <a:gd name="T67" fmla="*/ 133 h 229"/>
                <a:gd name="T68" fmla="*/ 55 w 230"/>
                <a:gd name="T69" fmla="*/ 201 h 229"/>
                <a:gd name="T70" fmla="*/ 120 w 230"/>
                <a:gd name="T71" fmla="*/ 219 h 229"/>
                <a:gd name="T72" fmla="*/ 103 w 230"/>
                <a:gd name="T73" fmla="*/ 171 h 229"/>
                <a:gd name="T74" fmla="*/ 156 w 230"/>
                <a:gd name="T75" fmla="*/ 211 h 229"/>
                <a:gd name="T76" fmla="*/ 168 w 230"/>
                <a:gd name="T77" fmla="*/ 205 h 229"/>
                <a:gd name="T78" fmla="*/ 140 w 230"/>
                <a:gd name="T79" fmla="*/ 136 h 229"/>
                <a:gd name="T80" fmla="*/ 168 w 230"/>
                <a:gd name="T81" fmla="*/ 205 h 229"/>
                <a:gd name="T82" fmla="*/ 165 w 230"/>
                <a:gd name="T83" fmla="*/ 144 h 229"/>
                <a:gd name="T84" fmla="*/ 220 w 230"/>
                <a:gd name="T85" fmla="*/ 105 h 229"/>
                <a:gd name="T86" fmla="*/ 191 w 230"/>
                <a:gd name="T87"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29">
                  <a:moveTo>
                    <a:pt x="110" y="2"/>
                  </a:moveTo>
                  <a:cubicBezTo>
                    <a:pt x="48" y="5"/>
                    <a:pt x="0" y="57"/>
                    <a:pt x="3" y="119"/>
                  </a:cubicBezTo>
                  <a:cubicBezTo>
                    <a:pt x="6" y="181"/>
                    <a:pt x="58" y="229"/>
                    <a:pt x="120" y="227"/>
                  </a:cubicBezTo>
                  <a:cubicBezTo>
                    <a:pt x="182" y="224"/>
                    <a:pt x="230" y="171"/>
                    <a:pt x="227" y="109"/>
                  </a:cubicBezTo>
                  <a:cubicBezTo>
                    <a:pt x="224" y="47"/>
                    <a:pt x="172" y="0"/>
                    <a:pt x="110" y="2"/>
                  </a:cubicBezTo>
                  <a:close/>
                  <a:moveTo>
                    <a:pt x="218" y="92"/>
                  </a:moveTo>
                  <a:cubicBezTo>
                    <a:pt x="150" y="117"/>
                    <a:pt x="150" y="117"/>
                    <a:pt x="150" y="117"/>
                  </a:cubicBezTo>
                  <a:cubicBezTo>
                    <a:pt x="144" y="97"/>
                    <a:pt x="144" y="97"/>
                    <a:pt x="144" y="97"/>
                  </a:cubicBezTo>
                  <a:cubicBezTo>
                    <a:pt x="214" y="80"/>
                    <a:pt x="214" y="80"/>
                    <a:pt x="214" y="80"/>
                  </a:cubicBezTo>
                  <a:cubicBezTo>
                    <a:pt x="215" y="84"/>
                    <a:pt x="217" y="88"/>
                    <a:pt x="218" y="92"/>
                  </a:cubicBezTo>
                  <a:close/>
                  <a:moveTo>
                    <a:pt x="208" y="65"/>
                  </a:moveTo>
                  <a:cubicBezTo>
                    <a:pt x="158" y="76"/>
                    <a:pt x="158" y="76"/>
                    <a:pt x="158" y="76"/>
                  </a:cubicBezTo>
                  <a:cubicBezTo>
                    <a:pt x="145" y="65"/>
                    <a:pt x="145" y="65"/>
                    <a:pt x="145" y="65"/>
                  </a:cubicBezTo>
                  <a:cubicBezTo>
                    <a:pt x="139" y="12"/>
                    <a:pt x="139" y="12"/>
                    <a:pt x="139" y="12"/>
                  </a:cubicBezTo>
                  <a:cubicBezTo>
                    <a:pt x="168" y="19"/>
                    <a:pt x="194" y="38"/>
                    <a:pt x="208" y="65"/>
                  </a:cubicBezTo>
                  <a:close/>
                  <a:moveTo>
                    <a:pt x="132" y="105"/>
                  </a:moveTo>
                  <a:cubicBezTo>
                    <a:pt x="134" y="104"/>
                    <a:pt x="136" y="105"/>
                    <a:pt x="137" y="107"/>
                  </a:cubicBezTo>
                  <a:cubicBezTo>
                    <a:pt x="138" y="109"/>
                    <a:pt x="137" y="112"/>
                    <a:pt x="135" y="113"/>
                  </a:cubicBezTo>
                  <a:cubicBezTo>
                    <a:pt x="132" y="113"/>
                    <a:pt x="130" y="112"/>
                    <a:pt x="129" y="110"/>
                  </a:cubicBezTo>
                  <a:cubicBezTo>
                    <a:pt x="128" y="108"/>
                    <a:pt x="130" y="105"/>
                    <a:pt x="132" y="105"/>
                  </a:cubicBezTo>
                  <a:close/>
                  <a:moveTo>
                    <a:pt x="129" y="133"/>
                  </a:moveTo>
                  <a:cubicBezTo>
                    <a:pt x="127" y="135"/>
                    <a:pt x="124" y="134"/>
                    <a:pt x="123" y="132"/>
                  </a:cubicBezTo>
                  <a:cubicBezTo>
                    <a:pt x="121" y="130"/>
                    <a:pt x="122" y="128"/>
                    <a:pt x="124" y="127"/>
                  </a:cubicBezTo>
                  <a:cubicBezTo>
                    <a:pt x="126" y="125"/>
                    <a:pt x="128" y="126"/>
                    <a:pt x="130" y="127"/>
                  </a:cubicBezTo>
                  <a:cubicBezTo>
                    <a:pt x="131" y="129"/>
                    <a:pt x="131" y="132"/>
                    <a:pt x="129" y="133"/>
                  </a:cubicBezTo>
                  <a:close/>
                  <a:moveTo>
                    <a:pt x="113" y="9"/>
                  </a:moveTo>
                  <a:cubicBezTo>
                    <a:pt x="117" y="9"/>
                    <a:pt x="121" y="10"/>
                    <a:pt x="126" y="10"/>
                  </a:cubicBezTo>
                  <a:cubicBezTo>
                    <a:pt x="128" y="82"/>
                    <a:pt x="128" y="82"/>
                    <a:pt x="128" y="82"/>
                  </a:cubicBezTo>
                  <a:cubicBezTo>
                    <a:pt x="107" y="82"/>
                    <a:pt x="107" y="82"/>
                    <a:pt x="107" y="82"/>
                  </a:cubicBezTo>
                  <a:lnTo>
                    <a:pt x="113" y="9"/>
                  </a:lnTo>
                  <a:close/>
                  <a:moveTo>
                    <a:pt x="119" y="95"/>
                  </a:moveTo>
                  <a:cubicBezTo>
                    <a:pt x="119" y="98"/>
                    <a:pt x="117" y="100"/>
                    <a:pt x="115" y="100"/>
                  </a:cubicBezTo>
                  <a:cubicBezTo>
                    <a:pt x="113" y="100"/>
                    <a:pt x="111" y="98"/>
                    <a:pt x="111" y="95"/>
                  </a:cubicBezTo>
                  <a:cubicBezTo>
                    <a:pt x="111" y="93"/>
                    <a:pt x="113" y="91"/>
                    <a:pt x="115" y="91"/>
                  </a:cubicBezTo>
                  <a:cubicBezTo>
                    <a:pt x="117" y="91"/>
                    <a:pt x="119" y="93"/>
                    <a:pt x="119" y="95"/>
                  </a:cubicBezTo>
                  <a:close/>
                  <a:moveTo>
                    <a:pt x="115" y="101"/>
                  </a:moveTo>
                  <a:cubicBezTo>
                    <a:pt x="122" y="101"/>
                    <a:pt x="128" y="107"/>
                    <a:pt x="128" y="114"/>
                  </a:cubicBezTo>
                  <a:cubicBezTo>
                    <a:pt x="128" y="122"/>
                    <a:pt x="122" y="128"/>
                    <a:pt x="115" y="128"/>
                  </a:cubicBezTo>
                  <a:cubicBezTo>
                    <a:pt x="108" y="128"/>
                    <a:pt x="102" y="122"/>
                    <a:pt x="102" y="114"/>
                  </a:cubicBezTo>
                  <a:cubicBezTo>
                    <a:pt x="102" y="107"/>
                    <a:pt x="108" y="101"/>
                    <a:pt x="115" y="101"/>
                  </a:cubicBezTo>
                  <a:close/>
                  <a:moveTo>
                    <a:pt x="107" y="132"/>
                  </a:moveTo>
                  <a:cubicBezTo>
                    <a:pt x="106" y="134"/>
                    <a:pt x="103" y="135"/>
                    <a:pt x="101" y="133"/>
                  </a:cubicBezTo>
                  <a:cubicBezTo>
                    <a:pt x="100" y="132"/>
                    <a:pt x="99" y="129"/>
                    <a:pt x="100" y="127"/>
                  </a:cubicBezTo>
                  <a:cubicBezTo>
                    <a:pt x="102" y="126"/>
                    <a:pt x="104" y="125"/>
                    <a:pt x="106" y="127"/>
                  </a:cubicBezTo>
                  <a:cubicBezTo>
                    <a:pt x="108" y="128"/>
                    <a:pt x="109" y="130"/>
                    <a:pt x="107" y="132"/>
                  </a:cubicBezTo>
                  <a:close/>
                  <a:moveTo>
                    <a:pt x="101" y="110"/>
                  </a:moveTo>
                  <a:cubicBezTo>
                    <a:pt x="100" y="112"/>
                    <a:pt x="98" y="113"/>
                    <a:pt x="96" y="113"/>
                  </a:cubicBezTo>
                  <a:cubicBezTo>
                    <a:pt x="93" y="112"/>
                    <a:pt x="92" y="109"/>
                    <a:pt x="93" y="107"/>
                  </a:cubicBezTo>
                  <a:cubicBezTo>
                    <a:pt x="94" y="105"/>
                    <a:pt x="96" y="104"/>
                    <a:pt x="98" y="105"/>
                  </a:cubicBezTo>
                  <a:cubicBezTo>
                    <a:pt x="100" y="105"/>
                    <a:pt x="102" y="108"/>
                    <a:pt x="101" y="110"/>
                  </a:cubicBezTo>
                  <a:close/>
                  <a:moveTo>
                    <a:pt x="97" y="11"/>
                  </a:moveTo>
                  <a:cubicBezTo>
                    <a:pt x="92" y="61"/>
                    <a:pt x="92" y="61"/>
                    <a:pt x="92" y="61"/>
                  </a:cubicBezTo>
                  <a:cubicBezTo>
                    <a:pt x="77" y="71"/>
                    <a:pt x="77" y="71"/>
                    <a:pt x="77" y="71"/>
                  </a:cubicBezTo>
                  <a:cubicBezTo>
                    <a:pt x="25" y="60"/>
                    <a:pt x="25" y="60"/>
                    <a:pt x="25" y="60"/>
                  </a:cubicBezTo>
                  <a:cubicBezTo>
                    <a:pt x="40" y="35"/>
                    <a:pt x="66" y="17"/>
                    <a:pt x="97" y="11"/>
                  </a:cubicBezTo>
                  <a:close/>
                  <a:moveTo>
                    <a:pt x="19" y="72"/>
                  </a:moveTo>
                  <a:cubicBezTo>
                    <a:pt x="88" y="92"/>
                    <a:pt x="88" y="92"/>
                    <a:pt x="88" y="92"/>
                  </a:cubicBezTo>
                  <a:cubicBezTo>
                    <a:pt x="81" y="112"/>
                    <a:pt x="81" y="112"/>
                    <a:pt x="81" y="112"/>
                  </a:cubicBezTo>
                  <a:cubicBezTo>
                    <a:pt x="15" y="84"/>
                    <a:pt x="15" y="84"/>
                    <a:pt x="15" y="84"/>
                  </a:cubicBezTo>
                  <a:cubicBezTo>
                    <a:pt x="16" y="80"/>
                    <a:pt x="19" y="72"/>
                    <a:pt x="19" y="72"/>
                  </a:cubicBezTo>
                  <a:close/>
                  <a:moveTo>
                    <a:pt x="36" y="183"/>
                  </a:moveTo>
                  <a:cubicBezTo>
                    <a:pt x="21" y="166"/>
                    <a:pt x="11" y="144"/>
                    <a:pt x="10" y="119"/>
                  </a:cubicBezTo>
                  <a:cubicBezTo>
                    <a:pt x="10" y="113"/>
                    <a:pt x="10" y="106"/>
                    <a:pt x="11" y="100"/>
                  </a:cubicBezTo>
                  <a:cubicBezTo>
                    <a:pt x="57" y="120"/>
                    <a:pt x="57" y="120"/>
                    <a:pt x="57" y="120"/>
                  </a:cubicBezTo>
                  <a:cubicBezTo>
                    <a:pt x="62" y="137"/>
                    <a:pt x="62" y="137"/>
                    <a:pt x="62" y="137"/>
                  </a:cubicBezTo>
                  <a:lnTo>
                    <a:pt x="36" y="183"/>
                  </a:lnTo>
                  <a:close/>
                  <a:moveTo>
                    <a:pt x="45" y="193"/>
                  </a:moveTo>
                  <a:cubicBezTo>
                    <a:pt x="85" y="133"/>
                    <a:pt x="85" y="133"/>
                    <a:pt x="85" y="133"/>
                  </a:cubicBezTo>
                  <a:cubicBezTo>
                    <a:pt x="102" y="145"/>
                    <a:pt x="102" y="145"/>
                    <a:pt x="102" y="145"/>
                  </a:cubicBezTo>
                  <a:cubicBezTo>
                    <a:pt x="55" y="201"/>
                    <a:pt x="55" y="201"/>
                    <a:pt x="55" y="201"/>
                  </a:cubicBezTo>
                  <a:cubicBezTo>
                    <a:pt x="52" y="198"/>
                    <a:pt x="48" y="196"/>
                    <a:pt x="45" y="193"/>
                  </a:cubicBezTo>
                  <a:close/>
                  <a:moveTo>
                    <a:pt x="120" y="219"/>
                  </a:moveTo>
                  <a:cubicBezTo>
                    <a:pt x="102" y="220"/>
                    <a:pt x="84" y="216"/>
                    <a:pt x="69" y="209"/>
                  </a:cubicBezTo>
                  <a:cubicBezTo>
                    <a:pt x="103" y="171"/>
                    <a:pt x="103" y="171"/>
                    <a:pt x="103" y="171"/>
                  </a:cubicBezTo>
                  <a:cubicBezTo>
                    <a:pt x="120" y="172"/>
                    <a:pt x="120" y="172"/>
                    <a:pt x="120" y="172"/>
                  </a:cubicBezTo>
                  <a:cubicBezTo>
                    <a:pt x="156" y="211"/>
                    <a:pt x="156" y="211"/>
                    <a:pt x="156" y="211"/>
                  </a:cubicBezTo>
                  <a:cubicBezTo>
                    <a:pt x="145" y="216"/>
                    <a:pt x="132" y="219"/>
                    <a:pt x="120" y="219"/>
                  </a:cubicBezTo>
                  <a:close/>
                  <a:moveTo>
                    <a:pt x="168" y="205"/>
                  </a:moveTo>
                  <a:cubicBezTo>
                    <a:pt x="124" y="149"/>
                    <a:pt x="124" y="149"/>
                    <a:pt x="124" y="149"/>
                  </a:cubicBezTo>
                  <a:cubicBezTo>
                    <a:pt x="140" y="136"/>
                    <a:pt x="140" y="136"/>
                    <a:pt x="140" y="136"/>
                  </a:cubicBezTo>
                  <a:cubicBezTo>
                    <a:pt x="179" y="198"/>
                    <a:pt x="179" y="198"/>
                    <a:pt x="179" y="198"/>
                  </a:cubicBezTo>
                  <a:cubicBezTo>
                    <a:pt x="175" y="201"/>
                    <a:pt x="172" y="203"/>
                    <a:pt x="168" y="205"/>
                  </a:cubicBezTo>
                  <a:close/>
                  <a:moveTo>
                    <a:pt x="191" y="187"/>
                  </a:moveTo>
                  <a:cubicBezTo>
                    <a:pt x="165" y="144"/>
                    <a:pt x="165" y="144"/>
                    <a:pt x="165" y="144"/>
                  </a:cubicBezTo>
                  <a:cubicBezTo>
                    <a:pt x="171" y="128"/>
                    <a:pt x="171" y="128"/>
                    <a:pt x="171" y="128"/>
                  </a:cubicBezTo>
                  <a:cubicBezTo>
                    <a:pt x="220" y="105"/>
                    <a:pt x="220" y="105"/>
                    <a:pt x="220" y="105"/>
                  </a:cubicBezTo>
                  <a:cubicBezTo>
                    <a:pt x="220" y="107"/>
                    <a:pt x="220" y="108"/>
                    <a:pt x="220" y="110"/>
                  </a:cubicBezTo>
                  <a:cubicBezTo>
                    <a:pt x="221" y="140"/>
                    <a:pt x="210" y="167"/>
                    <a:pt x="191" y="18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3" name="Oval 884"/>
            <p:cNvSpPr>
              <a:spLocks noChangeArrowheads="1"/>
            </p:cNvSpPr>
            <p:nvPr/>
          </p:nvSpPr>
          <p:spPr bwMode="auto">
            <a:xfrm>
              <a:off x="3949700" y="3951288"/>
              <a:ext cx="30163" cy="33337"/>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4" name="Freeform 885"/>
            <p:cNvSpPr>
              <a:spLocks/>
            </p:cNvSpPr>
            <p:nvPr/>
          </p:nvSpPr>
          <p:spPr bwMode="auto">
            <a:xfrm>
              <a:off x="4014787" y="3998913"/>
              <a:ext cx="36513" cy="34925"/>
            </a:xfrm>
            <a:custGeom>
              <a:avLst/>
              <a:gdLst>
                <a:gd name="T0" fmla="*/ 9 w 10"/>
                <a:gd name="T1" fmla="*/ 3 h 9"/>
                <a:gd name="T2" fmla="*/ 7 w 10"/>
                <a:gd name="T3" fmla="*/ 9 h 9"/>
                <a:gd name="T4" fmla="*/ 1 w 10"/>
                <a:gd name="T5" fmla="*/ 6 h 9"/>
                <a:gd name="T6" fmla="*/ 4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8"/>
                    <a:pt x="7" y="9"/>
                  </a:cubicBezTo>
                  <a:cubicBezTo>
                    <a:pt x="4" y="9"/>
                    <a:pt x="2" y="8"/>
                    <a:pt x="1" y="6"/>
                  </a:cubicBezTo>
                  <a:cubicBezTo>
                    <a:pt x="0" y="4"/>
                    <a:pt x="2" y="1"/>
                    <a:pt x="4" y="1"/>
                  </a:cubicBezTo>
                  <a:cubicBezTo>
                    <a:pt x="6" y="0"/>
                    <a:pt x="8" y="1"/>
                    <a:pt x="9"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5" name="Freeform 886"/>
            <p:cNvSpPr>
              <a:spLocks/>
            </p:cNvSpPr>
            <p:nvPr/>
          </p:nvSpPr>
          <p:spPr bwMode="auto">
            <a:xfrm>
              <a:off x="3987800" y="4078288"/>
              <a:ext cx="38100" cy="38100"/>
            </a:xfrm>
            <a:custGeom>
              <a:avLst/>
              <a:gdLst>
                <a:gd name="T0" fmla="*/ 8 w 10"/>
                <a:gd name="T1" fmla="*/ 8 h 10"/>
                <a:gd name="T2" fmla="*/ 2 w 10"/>
                <a:gd name="T3" fmla="*/ 7 h 10"/>
                <a:gd name="T4" fmla="*/ 3 w 10"/>
                <a:gd name="T5" fmla="*/ 2 h 10"/>
                <a:gd name="T6" fmla="*/ 9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9"/>
                    <a:pt x="2" y="7"/>
                  </a:cubicBezTo>
                  <a:cubicBezTo>
                    <a:pt x="0" y="5"/>
                    <a:pt x="1" y="3"/>
                    <a:pt x="3" y="2"/>
                  </a:cubicBezTo>
                  <a:cubicBezTo>
                    <a:pt x="5" y="0"/>
                    <a:pt x="7" y="1"/>
                    <a:pt x="9" y="2"/>
                  </a:cubicBezTo>
                  <a:cubicBezTo>
                    <a:pt x="10" y="4"/>
                    <a:pt x="10" y="7"/>
                    <a:pt x="8"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6" name="Freeform 887"/>
            <p:cNvSpPr>
              <a:spLocks/>
            </p:cNvSpPr>
            <p:nvPr/>
          </p:nvSpPr>
          <p:spPr bwMode="auto">
            <a:xfrm>
              <a:off x="3905250" y="4078288"/>
              <a:ext cx="38100" cy="38100"/>
            </a:xfrm>
            <a:custGeom>
              <a:avLst/>
              <a:gdLst>
                <a:gd name="T0" fmla="*/ 8 w 10"/>
                <a:gd name="T1" fmla="*/ 7 h 10"/>
                <a:gd name="T2" fmla="*/ 2 w 10"/>
                <a:gd name="T3" fmla="*/ 8 h 10"/>
                <a:gd name="T4" fmla="*/ 1 w 10"/>
                <a:gd name="T5" fmla="*/ 2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4" y="10"/>
                    <a:pt x="2" y="8"/>
                  </a:cubicBezTo>
                  <a:cubicBezTo>
                    <a:pt x="1" y="7"/>
                    <a:pt x="0" y="4"/>
                    <a:pt x="1" y="2"/>
                  </a:cubicBezTo>
                  <a:cubicBezTo>
                    <a:pt x="3" y="1"/>
                    <a:pt x="5" y="0"/>
                    <a:pt x="7" y="2"/>
                  </a:cubicBezTo>
                  <a:cubicBezTo>
                    <a:pt x="9" y="3"/>
                    <a:pt x="10" y="5"/>
                    <a:pt x="8"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7" name="Freeform 888"/>
            <p:cNvSpPr>
              <a:spLocks/>
            </p:cNvSpPr>
            <p:nvPr/>
          </p:nvSpPr>
          <p:spPr bwMode="auto">
            <a:xfrm>
              <a:off x="3879850" y="3998913"/>
              <a:ext cx="36513" cy="34925"/>
            </a:xfrm>
            <a:custGeom>
              <a:avLst/>
              <a:gdLst>
                <a:gd name="T0" fmla="*/ 9 w 10"/>
                <a:gd name="T1" fmla="*/ 6 h 9"/>
                <a:gd name="T2" fmla="*/ 4 w 10"/>
                <a:gd name="T3" fmla="*/ 9 h 9"/>
                <a:gd name="T4" fmla="*/ 1 w 10"/>
                <a:gd name="T5" fmla="*/ 3 h 9"/>
                <a:gd name="T6" fmla="*/ 6 w 10"/>
                <a:gd name="T7" fmla="*/ 1 h 9"/>
                <a:gd name="T8" fmla="*/ 9 w 10"/>
                <a:gd name="T9" fmla="*/ 6 h 9"/>
              </a:gdLst>
              <a:ahLst/>
              <a:cxnLst>
                <a:cxn ang="0">
                  <a:pos x="T0" y="T1"/>
                </a:cxn>
                <a:cxn ang="0">
                  <a:pos x="T2" y="T3"/>
                </a:cxn>
                <a:cxn ang="0">
                  <a:pos x="T4" y="T5"/>
                </a:cxn>
                <a:cxn ang="0">
                  <a:pos x="T6" y="T7"/>
                </a:cxn>
                <a:cxn ang="0">
                  <a:pos x="T8" y="T9"/>
                </a:cxn>
              </a:cxnLst>
              <a:rect l="0" t="0" r="r" b="b"/>
              <a:pathLst>
                <a:path w="10" h="9">
                  <a:moveTo>
                    <a:pt x="9" y="6"/>
                  </a:moveTo>
                  <a:cubicBezTo>
                    <a:pt x="8" y="8"/>
                    <a:pt x="6" y="9"/>
                    <a:pt x="4" y="9"/>
                  </a:cubicBezTo>
                  <a:cubicBezTo>
                    <a:pt x="1" y="8"/>
                    <a:pt x="0" y="5"/>
                    <a:pt x="1" y="3"/>
                  </a:cubicBezTo>
                  <a:cubicBezTo>
                    <a:pt x="2" y="1"/>
                    <a:pt x="4" y="0"/>
                    <a:pt x="6" y="1"/>
                  </a:cubicBezTo>
                  <a:cubicBezTo>
                    <a:pt x="8" y="1"/>
                    <a:pt x="10" y="4"/>
                    <a:pt x="9"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8" name="Oval 889"/>
            <p:cNvSpPr>
              <a:spLocks noChangeArrowheads="1"/>
            </p:cNvSpPr>
            <p:nvPr/>
          </p:nvSpPr>
          <p:spPr bwMode="auto">
            <a:xfrm>
              <a:off x="3916362" y="3987800"/>
              <a:ext cx="98425" cy="1016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9" name="Freeform 890"/>
            <p:cNvSpPr>
              <a:spLocks/>
            </p:cNvSpPr>
            <p:nvPr/>
          </p:nvSpPr>
          <p:spPr bwMode="auto">
            <a:xfrm>
              <a:off x="3703637" y="4108450"/>
              <a:ext cx="212725" cy="254000"/>
            </a:xfrm>
            <a:custGeom>
              <a:avLst/>
              <a:gdLst>
                <a:gd name="T0" fmla="*/ 57 w 57"/>
                <a:gd name="T1" fmla="*/ 12 h 68"/>
                <a:gd name="T2" fmla="*/ 10 w 57"/>
                <a:gd name="T3" fmla="*/ 68 h 68"/>
                <a:gd name="T4" fmla="*/ 0 w 57"/>
                <a:gd name="T5" fmla="*/ 60 h 68"/>
                <a:gd name="T6" fmla="*/ 40 w 57"/>
                <a:gd name="T7" fmla="*/ 0 h 68"/>
                <a:gd name="T8" fmla="*/ 57 w 57"/>
                <a:gd name="T9" fmla="*/ 12 h 68"/>
              </a:gdLst>
              <a:ahLst/>
              <a:cxnLst>
                <a:cxn ang="0">
                  <a:pos x="T0" y="T1"/>
                </a:cxn>
                <a:cxn ang="0">
                  <a:pos x="T2" y="T3"/>
                </a:cxn>
                <a:cxn ang="0">
                  <a:pos x="T4" y="T5"/>
                </a:cxn>
                <a:cxn ang="0">
                  <a:pos x="T6" y="T7"/>
                </a:cxn>
                <a:cxn ang="0">
                  <a:pos x="T8" y="T9"/>
                </a:cxn>
              </a:cxnLst>
              <a:rect l="0" t="0" r="r" b="b"/>
              <a:pathLst>
                <a:path w="57" h="68">
                  <a:moveTo>
                    <a:pt x="57" y="12"/>
                  </a:moveTo>
                  <a:cubicBezTo>
                    <a:pt x="10" y="68"/>
                    <a:pt x="10" y="68"/>
                    <a:pt x="10" y="68"/>
                  </a:cubicBezTo>
                  <a:cubicBezTo>
                    <a:pt x="7" y="65"/>
                    <a:pt x="3" y="63"/>
                    <a:pt x="0" y="60"/>
                  </a:cubicBezTo>
                  <a:cubicBezTo>
                    <a:pt x="40" y="0"/>
                    <a:pt x="40" y="0"/>
                    <a:pt x="40" y="0"/>
                  </a:cubicBezTo>
                  <a:lnTo>
                    <a:pt x="57"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0" name="Freeform 891"/>
            <p:cNvSpPr>
              <a:spLocks/>
            </p:cNvSpPr>
            <p:nvPr/>
          </p:nvSpPr>
          <p:spPr bwMode="auto">
            <a:xfrm>
              <a:off x="3590925" y="3879850"/>
              <a:ext cx="273050" cy="149225"/>
            </a:xfrm>
            <a:custGeom>
              <a:avLst/>
              <a:gdLst>
                <a:gd name="T0" fmla="*/ 73 w 73"/>
                <a:gd name="T1" fmla="*/ 20 h 40"/>
                <a:gd name="T2" fmla="*/ 66 w 73"/>
                <a:gd name="T3" fmla="*/ 40 h 40"/>
                <a:gd name="T4" fmla="*/ 0 w 73"/>
                <a:gd name="T5" fmla="*/ 12 h 40"/>
                <a:gd name="T6" fmla="*/ 4 w 73"/>
                <a:gd name="T7" fmla="*/ 0 h 40"/>
                <a:gd name="T8" fmla="*/ 73 w 73"/>
                <a:gd name="T9" fmla="*/ 20 h 40"/>
              </a:gdLst>
              <a:ahLst/>
              <a:cxnLst>
                <a:cxn ang="0">
                  <a:pos x="T0" y="T1"/>
                </a:cxn>
                <a:cxn ang="0">
                  <a:pos x="T2" y="T3"/>
                </a:cxn>
                <a:cxn ang="0">
                  <a:pos x="T4" y="T5"/>
                </a:cxn>
                <a:cxn ang="0">
                  <a:pos x="T6" y="T7"/>
                </a:cxn>
                <a:cxn ang="0">
                  <a:pos x="T8" y="T9"/>
                </a:cxn>
              </a:cxnLst>
              <a:rect l="0" t="0" r="r" b="b"/>
              <a:pathLst>
                <a:path w="73" h="40">
                  <a:moveTo>
                    <a:pt x="73" y="20"/>
                  </a:moveTo>
                  <a:cubicBezTo>
                    <a:pt x="66" y="40"/>
                    <a:pt x="66" y="40"/>
                    <a:pt x="66" y="40"/>
                  </a:cubicBezTo>
                  <a:cubicBezTo>
                    <a:pt x="0" y="12"/>
                    <a:pt x="0" y="12"/>
                    <a:pt x="0" y="12"/>
                  </a:cubicBezTo>
                  <a:cubicBezTo>
                    <a:pt x="1" y="8"/>
                    <a:pt x="4" y="0"/>
                    <a:pt x="4" y="0"/>
                  </a:cubicBezTo>
                  <a:lnTo>
                    <a:pt x="73" y="2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1" name="Freeform 892"/>
            <p:cNvSpPr>
              <a:spLocks/>
            </p:cNvSpPr>
            <p:nvPr/>
          </p:nvSpPr>
          <p:spPr bwMode="auto">
            <a:xfrm>
              <a:off x="3935412" y="3643313"/>
              <a:ext cx="79375" cy="273050"/>
            </a:xfrm>
            <a:custGeom>
              <a:avLst/>
              <a:gdLst>
                <a:gd name="T0" fmla="*/ 21 w 21"/>
                <a:gd name="T1" fmla="*/ 73 h 73"/>
                <a:gd name="T2" fmla="*/ 0 w 21"/>
                <a:gd name="T3" fmla="*/ 73 h 73"/>
                <a:gd name="T4" fmla="*/ 6 w 21"/>
                <a:gd name="T5" fmla="*/ 0 h 73"/>
                <a:gd name="T6" fmla="*/ 19 w 21"/>
                <a:gd name="T7" fmla="*/ 1 h 73"/>
                <a:gd name="T8" fmla="*/ 21 w 21"/>
                <a:gd name="T9" fmla="*/ 73 h 73"/>
              </a:gdLst>
              <a:ahLst/>
              <a:cxnLst>
                <a:cxn ang="0">
                  <a:pos x="T0" y="T1"/>
                </a:cxn>
                <a:cxn ang="0">
                  <a:pos x="T2" y="T3"/>
                </a:cxn>
                <a:cxn ang="0">
                  <a:pos x="T4" y="T5"/>
                </a:cxn>
                <a:cxn ang="0">
                  <a:pos x="T6" y="T7"/>
                </a:cxn>
                <a:cxn ang="0">
                  <a:pos x="T8" y="T9"/>
                </a:cxn>
              </a:cxnLst>
              <a:rect l="0" t="0" r="r" b="b"/>
              <a:pathLst>
                <a:path w="21" h="73">
                  <a:moveTo>
                    <a:pt x="21" y="73"/>
                  </a:moveTo>
                  <a:cubicBezTo>
                    <a:pt x="0" y="73"/>
                    <a:pt x="0" y="73"/>
                    <a:pt x="0" y="73"/>
                  </a:cubicBezTo>
                  <a:cubicBezTo>
                    <a:pt x="6" y="0"/>
                    <a:pt x="6" y="0"/>
                    <a:pt x="6" y="0"/>
                  </a:cubicBezTo>
                  <a:cubicBezTo>
                    <a:pt x="10" y="0"/>
                    <a:pt x="14" y="1"/>
                    <a:pt x="19" y="1"/>
                  </a:cubicBezTo>
                  <a:lnTo>
                    <a:pt x="21" y="7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2" name="Freeform 893"/>
            <p:cNvSpPr>
              <a:spLocks/>
            </p:cNvSpPr>
            <p:nvPr/>
          </p:nvSpPr>
          <p:spPr bwMode="auto">
            <a:xfrm>
              <a:off x="4073525" y="3910013"/>
              <a:ext cx="277813" cy="138112"/>
            </a:xfrm>
            <a:custGeom>
              <a:avLst/>
              <a:gdLst>
                <a:gd name="T0" fmla="*/ 74 w 74"/>
                <a:gd name="T1" fmla="*/ 12 h 37"/>
                <a:gd name="T2" fmla="*/ 6 w 74"/>
                <a:gd name="T3" fmla="*/ 37 h 37"/>
                <a:gd name="T4" fmla="*/ 0 w 74"/>
                <a:gd name="T5" fmla="*/ 17 h 37"/>
                <a:gd name="T6" fmla="*/ 70 w 74"/>
                <a:gd name="T7" fmla="*/ 0 h 37"/>
                <a:gd name="T8" fmla="*/ 74 w 74"/>
                <a:gd name="T9" fmla="*/ 12 h 37"/>
              </a:gdLst>
              <a:ahLst/>
              <a:cxnLst>
                <a:cxn ang="0">
                  <a:pos x="T0" y="T1"/>
                </a:cxn>
                <a:cxn ang="0">
                  <a:pos x="T2" y="T3"/>
                </a:cxn>
                <a:cxn ang="0">
                  <a:pos x="T4" y="T5"/>
                </a:cxn>
                <a:cxn ang="0">
                  <a:pos x="T6" y="T7"/>
                </a:cxn>
                <a:cxn ang="0">
                  <a:pos x="T8" y="T9"/>
                </a:cxn>
              </a:cxnLst>
              <a:rect l="0" t="0" r="r" b="b"/>
              <a:pathLst>
                <a:path w="74" h="37">
                  <a:moveTo>
                    <a:pt x="74" y="12"/>
                  </a:moveTo>
                  <a:cubicBezTo>
                    <a:pt x="6" y="37"/>
                    <a:pt x="6" y="37"/>
                    <a:pt x="6" y="37"/>
                  </a:cubicBezTo>
                  <a:cubicBezTo>
                    <a:pt x="0" y="17"/>
                    <a:pt x="0" y="17"/>
                    <a:pt x="0" y="17"/>
                  </a:cubicBezTo>
                  <a:cubicBezTo>
                    <a:pt x="70" y="0"/>
                    <a:pt x="70" y="0"/>
                    <a:pt x="70" y="0"/>
                  </a:cubicBezTo>
                  <a:cubicBezTo>
                    <a:pt x="71" y="4"/>
                    <a:pt x="73" y="8"/>
                    <a:pt x="74" y="1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3" name="Freeform 894"/>
            <p:cNvSpPr>
              <a:spLocks/>
            </p:cNvSpPr>
            <p:nvPr/>
          </p:nvSpPr>
          <p:spPr bwMode="auto">
            <a:xfrm>
              <a:off x="3998912" y="4119563"/>
              <a:ext cx="206375" cy="258762"/>
            </a:xfrm>
            <a:custGeom>
              <a:avLst/>
              <a:gdLst>
                <a:gd name="T0" fmla="*/ 55 w 55"/>
                <a:gd name="T1" fmla="*/ 62 h 69"/>
                <a:gd name="T2" fmla="*/ 44 w 55"/>
                <a:gd name="T3" fmla="*/ 69 h 69"/>
                <a:gd name="T4" fmla="*/ 0 w 55"/>
                <a:gd name="T5" fmla="*/ 13 h 69"/>
                <a:gd name="T6" fmla="*/ 16 w 55"/>
                <a:gd name="T7" fmla="*/ 0 h 69"/>
                <a:gd name="T8" fmla="*/ 55 w 55"/>
                <a:gd name="T9" fmla="*/ 62 h 69"/>
              </a:gdLst>
              <a:ahLst/>
              <a:cxnLst>
                <a:cxn ang="0">
                  <a:pos x="T0" y="T1"/>
                </a:cxn>
                <a:cxn ang="0">
                  <a:pos x="T2" y="T3"/>
                </a:cxn>
                <a:cxn ang="0">
                  <a:pos x="T4" y="T5"/>
                </a:cxn>
                <a:cxn ang="0">
                  <a:pos x="T6" y="T7"/>
                </a:cxn>
                <a:cxn ang="0">
                  <a:pos x="T8" y="T9"/>
                </a:cxn>
              </a:cxnLst>
              <a:rect l="0" t="0" r="r" b="b"/>
              <a:pathLst>
                <a:path w="55" h="69">
                  <a:moveTo>
                    <a:pt x="55" y="62"/>
                  </a:moveTo>
                  <a:cubicBezTo>
                    <a:pt x="51" y="65"/>
                    <a:pt x="48" y="67"/>
                    <a:pt x="44" y="69"/>
                  </a:cubicBezTo>
                  <a:cubicBezTo>
                    <a:pt x="0" y="13"/>
                    <a:pt x="0" y="13"/>
                    <a:pt x="0" y="13"/>
                  </a:cubicBezTo>
                  <a:cubicBezTo>
                    <a:pt x="16" y="0"/>
                    <a:pt x="16" y="0"/>
                    <a:pt x="16" y="0"/>
                  </a:cubicBezTo>
                  <a:lnTo>
                    <a:pt x="55" y="6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4" name="Freeform 895"/>
            <p:cNvSpPr>
              <a:spLocks/>
            </p:cNvSpPr>
            <p:nvPr/>
          </p:nvSpPr>
          <p:spPr bwMode="auto">
            <a:xfrm>
              <a:off x="4152900" y="4003675"/>
              <a:ext cx="209550" cy="306387"/>
            </a:xfrm>
            <a:custGeom>
              <a:avLst/>
              <a:gdLst>
                <a:gd name="T0" fmla="*/ 55 w 56"/>
                <a:gd name="T1" fmla="*/ 5 h 82"/>
                <a:gd name="T2" fmla="*/ 26 w 56"/>
                <a:gd name="T3" fmla="*/ 82 h 82"/>
                <a:gd name="T4" fmla="*/ 0 w 56"/>
                <a:gd name="T5" fmla="*/ 39 h 82"/>
                <a:gd name="T6" fmla="*/ 6 w 56"/>
                <a:gd name="T7" fmla="*/ 23 h 82"/>
                <a:gd name="T8" fmla="*/ 55 w 56"/>
                <a:gd name="T9" fmla="*/ 0 h 82"/>
                <a:gd name="T10" fmla="*/ 55 w 56"/>
                <a:gd name="T11" fmla="*/ 5 h 82"/>
              </a:gdLst>
              <a:ahLst/>
              <a:cxnLst>
                <a:cxn ang="0">
                  <a:pos x="T0" y="T1"/>
                </a:cxn>
                <a:cxn ang="0">
                  <a:pos x="T2" y="T3"/>
                </a:cxn>
                <a:cxn ang="0">
                  <a:pos x="T4" y="T5"/>
                </a:cxn>
                <a:cxn ang="0">
                  <a:pos x="T6" y="T7"/>
                </a:cxn>
                <a:cxn ang="0">
                  <a:pos x="T8" y="T9"/>
                </a:cxn>
                <a:cxn ang="0">
                  <a:pos x="T10" y="T11"/>
                </a:cxn>
              </a:cxnLst>
              <a:rect l="0" t="0" r="r" b="b"/>
              <a:pathLst>
                <a:path w="56" h="82">
                  <a:moveTo>
                    <a:pt x="55" y="5"/>
                  </a:moveTo>
                  <a:cubicBezTo>
                    <a:pt x="56" y="35"/>
                    <a:pt x="45" y="62"/>
                    <a:pt x="26" y="82"/>
                  </a:cubicBezTo>
                  <a:cubicBezTo>
                    <a:pt x="0" y="39"/>
                    <a:pt x="0" y="39"/>
                    <a:pt x="0" y="39"/>
                  </a:cubicBezTo>
                  <a:cubicBezTo>
                    <a:pt x="6" y="23"/>
                    <a:pt x="6" y="23"/>
                    <a:pt x="6" y="23"/>
                  </a:cubicBezTo>
                  <a:cubicBezTo>
                    <a:pt x="55" y="0"/>
                    <a:pt x="55" y="0"/>
                    <a:pt x="55" y="0"/>
                  </a:cubicBezTo>
                  <a:cubicBezTo>
                    <a:pt x="55" y="2"/>
                    <a:pt x="55" y="3"/>
                    <a:pt x="55"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5" name="Freeform 896"/>
            <p:cNvSpPr>
              <a:spLocks/>
            </p:cNvSpPr>
            <p:nvPr/>
          </p:nvSpPr>
          <p:spPr bwMode="auto">
            <a:xfrm>
              <a:off x="3792537" y="4251325"/>
              <a:ext cx="327025" cy="182562"/>
            </a:xfrm>
            <a:custGeom>
              <a:avLst/>
              <a:gdLst>
                <a:gd name="T0" fmla="*/ 87 w 87"/>
                <a:gd name="T1" fmla="*/ 40 h 49"/>
                <a:gd name="T2" fmla="*/ 51 w 87"/>
                <a:gd name="T3" fmla="*/ 48 h 49"/>
                <a:gd name="T4" fmla="*/ 0 w 87"/>
                <a:gd name="T5" fmla="*/ 38 h 49"/>
                <a:gd name="T6" fmla="*/ 34 w 87"/>
                <a:gd name="T7" fmla="*/ 0 h 49"/>
                <a:gd name="T8" fmla="*/ 51 w 87"/>
                <a:gd name="T9" fmla="*/ 1 h 49"/>
                <a:gd name="T10" fmla="*/ 87 w 87"/>
                <a:gd name="T11" fmla="*/ 40 h 49"/>
              </a:gdLst>
              <a:ahLst/>
              <a:cxnLst>
                <a:cxn ang="0">
                  <a:pos x="T0" y="T1"/>
                </a:cxn>
                <a:cxn ang="0">
                  <a:pos x="T2" y="T3"/>
                </a:cxn>
                <a:cxn ang="0">
                  <a:pos x="T4" y="T5"/>
                </a:cxn>
                <a:cxn ang="0">
                  <a:pos x="T6" y="T7"/>
                </a:cxn>
                <a:cxn ang="0">
                  <a:pos x="T8" y="T9"/>
                </a:cxn>
                <a:cxn ang="0">
                  <a:pos x="T10" y="T11"/>
                </a:cxn>
              </a:cxnLst>
              <a:rect l="0" t="0" r="r" b="b"/>
              <a:pathLst>
                <a:path w="87" h="49">
                  <a:moveTo>
                    <a:pt x="87" y="40"/>
                  </a:moveTo>
                  <a:cubicBezTo>
                    <a:pt x="76" y="45"/>
                    <a:pt x="63" y="48"/>
                    <a:pt x="51" y="48"/>
                  </a:cubicBezTo>
                  <a:cubicBezTo>
                    <a:pt x="33" y="49"/>
                    <a:pt x="15" y="45"/>
                    <a:pt x="0" y="38"/>
                  </a:cubicBezTo>
                  <a:cubicBezTo>
                    <a:pt x="34" y="0"/>
                    <a:pt x="34" y="0"/>
                    <a:pt x="34" y="0"/>
                  </a:cubicBezTo>
                  <a:cubicBezTo>
                    <a:pt x="51" y="1"/>
                    <a:pt x="51" y="1"/>
                    <a:pt x="51" y="1"/>
                  </a:cubicBezTo>
                  <a:lnTo>
                    <a:pt x="87"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6" name="Freeform 897"/>
            <p:cNvSpPr>
              <a:spLocks/>
            </p:cNvSpPr>
            <p:nvPr/>
          </p:nvSpPr>
          <p:spPr bwMode="auto">
            <a:xfrm>
              <a:off x="3571875" y="3984625"/>
              <a:ext cx="195263" cy="311150"/>
            </a:xfrm>
            <a:custGeom>
              <a:avLst/>
              <a:gdLst>
                <a:gd name="T0" fmla="*/ 52 w 52"/>
                <a:gd name="T1" fmla="*/ 37 h 83"/>
                <a:gd name="T2" fmla="*/ 26 w 52"/>
                <a:gd name="T3" fmla="*/ 83 h 83"/>
                <a:gd name="T4" fmla="*/ 0 w 52"/>
                <a:gd name="T5" fmla="*/ 19 h 83"/>
                <a:gd name="T6" fmla="*/ 1 w 52"/>
                <a:gd name="T7" fmla="*/ 0 h 83"/>
                <a:gd name="T8" fmla="*/ 47 w 52"/>
                <a:gd name="T9" fmla="*/ 20 h 83"/>
                <a:gd name="T10" fmla="*/ 52 w 52"/>
                <a:gd name="T11" fmla="*/ 37 h 83"/>
              </a:gdLst>
              <a:ahLst/>
              <a:cxnLst>
                <a:cxn ang="0">
                  <a:pos x="T0" y="T1"/>
                </a:cxn>
                <a:cxn ang="0">
                  <a:pos x="T2" y="T3"/>
                </a:cxn>
                <a:cxn ang="0">
                  <a:pos x="T4" y="T5"/>
                </a:cxn>
                <a:cxn ang="0">
                  <a:pos x="T6" y="T7"/>
                </a:cxn>
                <a:cxn ang="0">
                  <a:pos x="T8" y="T9"/>
                </a:cxn>
                <a:cxn ang="0">
                  <a:pos x="T10" y="T11"/>
                </a:cxn>
              </a:cxnLst>
              <a:rect l="0" t="0" r="r" b="b"/>
              <a:pathLst>
                <a:path w="52" h="83">
                  <a:moveTo>
                    <a:pt x="52" y="37"/>
                  </a:moveTo>
                  <a:cubicBezTo>
                    <a:pt x="26" y="83"/>
                    <a:pt x="26" y="83"/>
                    <a:pt x="26" y="83"/>
                  </a:cubicBezTo>
                  <a:cubicBezTo>
                    <a:pt x="11" y="66"/>
                    <a:pt x="1" y="44"/>
                    <a:pt x="0" y="19"/>
                  </a:cubicBezTo>
                  <a:cubicBezTo>
                    <a:pt x="0" y="13"/>
                    <a:pt x="0" y="6"/>
                    <a:pt x="1" y="0"/>
                  </a:cubicBezTo>
                  <a:cubicBezTo>
                    <a:pt x="47" y="20"/>
                    <a:pt x="47" y="20"/>
                    <a:pt x="47" y="20"/>
                  </a:cubicBezTo>
                  <a:lnTo>
                    <a:pt x="52"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7" name="Freeform 898"/>
            <p:cNvSpPr>
              <a:spLocks/>
            </p:cNvSpPr>
            <p:nvPr/>
          </p:nvSpPr>
          <p:spPr bwMode="auto">
            <a:xfrm>
              <a:off x="3627437" y="3651250"/>
              <a:ext cx="269875" cy="223837"/>
            </a:xfrm>
            <a:custGeom>
              <a:avLst/>
              <a:gdLst>
                <a:gd name="T0" fmla="*/ 72 w 72"/>
                <a:gd name="T1" fmla="*/ 0 h 60"/>
                <a:gd name="T2" fmla="*/ 67 w 72"/>
                <a:gd name="T3" fmla="*/ 50 h 60"/>
                <a:gd name="T4" fmla="*/ 52 w 72"/>
                <a:gd name="T5" fmla="*/ 60 h 60"/>
                <a:gd name="T6" fmla="*/ 0 w 72"/>
                <a:gd name="T7" fmla="*/ 49 h 60"/>
                <a:gd name="T8" fmla="*/ 72 w 72"/>
                <a:gd name="T9" fmla="*/ 0 h 60"/>
              </a:gdLst>
              <a:ahLst/>
              <a:cxnLst>
                <a:cxn ang="0">
                  <a:pos x="T0" y="T1"/>
                </a:cxn>
                <a:cxn ang="0">
                  <a:pos x="T2" y="T3"/>
                </a:cxn>
                <a:cxn ang="0">
                  <a:pos x="T4" y="T5"/>
                </a:cxn>
                <a:cxn ang="0">
                  <a:pos x="T6" y="T7"/>
                </a:cxn>
                <a:cxn ang="0">
                  <a:pos x="T8" y="T9"/>
                </a:cxn>
              </a:cxnLst>
              <a:rect l="0" t="0" r="r" b="b"/>
              <a:pathLst>
                <a:path w="72" h="60">
                  <a:moveTo>
                    <a:pt x="72" y="0"/>
                  </a:moveTo>
                  <a:cubicBezTo>
                    <a:pt x="67" y="50"/>
                    <a:pt x="67" y="50"/>
                    <a:pt x="67" y="50"/>
                  </a:cubicBezTo>
                  <a:cubicBezTo>
                    <a:pt x="52" y="60"/>
                    <a:pt x="52" y="60"/>
                    <a:pt x="52" y="60"/>
                  </a:cubicBezTo>
                  <a:cubicBezTo>
                    <a:pt x="0" y="49"/>
                    <a:pt x="0" y="49"/>
                    <a:pt x="0" y="49"/>
                  </a:cubicBezTo>
                  <a:cubicBezTo>
                    <a:pt x="15" y="24"/>
                    <a:pt x="41" y="6"/>
                    <a:pt x="72"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8" name="Freeform 899"/>
            <p:cNvSpPr>
              <a:spLocks/>
            </p:cNvSpPr>
            <p:nvPr/>
          </p:nvSpPr>
          <p:spPr bwMode="auto">
            <a:xfrm>
              <a:off x="4056062" y="3654425"/>
              <a:ext cx="258763" cy="239712"/>
            </a:xfrm>
            <a:custGeom>
              <a:avLst/>
              <a:gdLst>
                <a:gd name="T0" fmla="*/ 69 w 69"/>
                <a:gd name="T1" fmla="*/ 53 h 64"/>
                <a:gd name="T2" fmla="*/ 19 w 69"/>
                <a:gd name="T3" fmla="*/ 64 h 64"/>
                <a:gd name="T4" fmla="*/ 6 w 69"/>
                <a:gd name="T5" fmla="*/ 53 h 64"/>
                <a:gd name="T6" fmla="*/ 0 w 69"/>
                <a:gd name="T7" fmla="*/ 0 h 64"/>
                <a:gd name="T8" fmla="*/ 69 w 69"/>
                <a:gd name="T9" fmla="*/ 53 h 64"/>
              </a:gdLst>
              <a:ahLst/>
              <a:cxnLst>
                <a:cxn ang="0">
                  <a:pos x="T0" y="T1"/>
                </a:cxn>
                <a:cxn ang="0">
                  <a:pos x="T2" y="T3"/>
                </a:cxn>
                <a:cxn ang="0">
                  <a:pos x="T4" y="T5"/>
                </a:cxn>
                <a:cxn ang="0">
                  <a:pos x="T6" y="T7"/>
                </a:cxn>
                <a:cxn ang="0">
                  <a:pos x="T8" y="T9"/>
                </a:cxn>
              </a:cxnLst>
              <a:rect l="0" t="0" r="r" b="b"/>
              <a:pathLst>
                <a:path w="69" h="64">
                  <a:moveTo>
                    <a:pt x="69" y="53"/>
                  </a:moveTo>
                  <a:cubicBezTo>
                    <a:pt x="19" y="64"/>
                    <a:pt x="19" y="64"/>
                    <a:pt x="19" y="64"/>
                  </a:cubicBezTo>
                  <a:cubicBezTo>
                    <a:pt x="6" y="53"/>
                    <a:pt x="6" y="53"/>
                    <a:pt x="6" y="53"/>
                  </a:cubicBezTo>
                  <a:cubicBezTo>
                    <a:pt x="0" y="0"/>
                    <a:pt x="0" y="0"/>
                    <a:pt x="0" y="0"/>
                  </a:cubicBezTo>
                  <a:cubicBezTo>
                    <a:pt x="29" y="7"/>
                    <a:pt x="55" y="26"/>
                    <a:pt x="69" y="5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79" name="Group 378"/>
          <p:cNvGrpSpPr/>
          <p:nvPr/>
        </p:nvGrpSpPr>
        <p:grpSpPr>
          <a:xfrm>
            <a:off x="5467016" y="3592564"/>
            <a:ext cx="1038793" cy="367118"/>
            <a:chOff x="1868488" y="2476500"/>
            <a:chExt cx="5403850" cy="1909763"/>
          </a:xfrm>
        </p:grpSpPr>
        <p:sp>
          <p:nvSpPr>
            <p:cNvPr id="380" name="Freeform 904"/>
            <p:cNvSpPr>
              <a:spLocks/>
            </p:cNvSpPr>
            <p:nvPr/>
          </p:nvSpPr>
          <p:spPr bwMode="auto">
            <a:xfrm>
              <a:off x="1868488" y="3403600"/>
              <a:ext cx="5403850" cy="704850"/>
            </a:xfrm>
            <a:custGeom>
              <a:avLst/>
              <a:gdLst>
                <a:gd name="T0" fmla="*/ 1441 w 1441"/>
                <a:gd name="T1" fmla="*/ 58 h 188"/>
                <a:gd name="T2" fmla="*/ 1430 w 1441"/>
                <a:gd name="T3" fmla="*/ 93 h 188"/>
                <a:gd name="T4" fmla="*/ 1430 w 1441"/>
                <a:gd name="T5" fmla="*/ 122 h 188"/>
                <a:gd name="T6" fmla="*/ 1419 w 1441"/>
                <a:gd name="T7" fmla="*/ 132 h 188"/>
                <a:gd name="T8" fmla="*/ 1355 w 1441"/>
                <a:gd name="T9" fmla="*/ 166 h 188"/>
                <a:gd name="T10" fmla="*/ 1313 w 1441"/>
                <a:gd name="T11" fmla="*/ 188 h 188"/>
                <a:gd name="T12" fmla="*/ 129 w 1441"/>
                <a:gd name="T13" fmla="*/ 188 h 188"/>
                <a:gd name="T14" fmla="*/ 41 w 1441"/>
                <a:gd name="T15" fmla="*/ 162 h 188"/>
                <a:gd name="T16" fmla="*/ 11 w 1441"/>
                <a:gd name="T17" fmla="*/ 143 h 188"/>
                <a:gd name="T18" fmla="*/ 10 w 1441"/>
                <a:gd name="T19" fmla="*/ 138 h 188"/>
                <a:gd name="T20" fmla="*/ 6 w 1441"/>
                <a:gd name="T21" fmla="*/ 106 h 188"/>
                <a:gd name="T22" fmla="*/ 1 w 1441"/>
                <a:gd name="T23" fmla="*/ 67 h 188"/>
                <a:gd name="T24" fmla="*/ 1 w 1441"/>
                <a:gd name="T25" fmla="*/ 62 h 188"/>
                <a:gd name="T26" fmla="*/ 162 w 1441"/>
                <a:gd name="T27" fmla="*/ 62 h 188"/>
                <a:gd name="T28" fmla="*/ 192 w 1441"/>
                <a:gd name="T29" fmla="*/ 50 h 188"/>
                <a:gd name="T30" fmla="*/ 1231 w 1441"/>
                <a:gd name="T31" fmla="*/ 50 h 188"/>
                <a:gd name="T32" fmla="*/ 1304 w 1441"/>
                <a:gd name="T33" fmla="*/ 0 h 188"/>
                <a:gd name="T34" fmla="*/ 1406 w 1441"/>
                <a:gd name="T35" fmla="*/ 0 h 188"/>
                <a:gd name="T36" fmla="*/ 1437 w 1441"/>
                <a:gd name="T37" fmla="*/ 28 h 188"/>
                <a:gd name="T38" fmla="*/ 1441 w 1441"/>
                <a:gd name="T39" fmla="*/ 43 h 188"/>
                <a:gd name="T40" fmla="*/ 1441 w 1441"/>
                <a:gd name="T41" fmla="*/ 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1" h="188">
                  <a:moveTo>
                    <a:pt x="1441" y="58"/>
                  </a:moveTo>
                  <a:cubicBezTo>
                    <a:pt x="1441" y="58"/>
                    <a:pt x="1429" y="88"/>
                    <a:pt x="1430" y="93"/>
                  </a:cubicBezTo>
                  <a:cubicBezTo>
                    <a:pt x="1430" y="98"/>
                    <a:pt x="1430" y="122"/>
                    <a:pt x="1430" y="122"/>
                  </a:cubicBezTo>
                  <a:cubicBezTo>
                    <a:pt x="1430" y="122"/>
                    <a:pt x="1428" y="126"/>
                    <a:pt x="1419" y="132"/>
                  </a:cubicBezTo>
                  <a:cubicBezTo>
                    <a:pt x="1410" y="137"/>
                    <a:pt x="1356" y="163"/>
                    <a:pt x="1355" y="166"/>
                  </a:cubicBezTo>
                  <a:cubicBezTo>
                    <a:pt x="1353" y="168"/>
                    <a:pt x="1313" y="188"/>
                    <a:pt x="1313" y="188"/>
                  </a:cubicBezTo>
                  <a:cubicBezTo>
                    <a:pt x="129" y="188"/>
                    <a:pt x="129" y="188"/>
                    <a:pt x="129" y="188"/>
                  </a:cubicBezTo>
                  <a:cubicBezTo>
                    <a:pt x="129" y="188"/>
                    <a:pt x="71" y="182"/>
                    <a:pt x="41" y="162"/>
                  </a:cubicBezTo>
                  <a:cubicBezTo>
                    <a:pt x="11" y="143"/>
                    <a:pt x="11" y="143"/>
                    <a:pt x="11" y="143"/>
                  </a:cubicBezTo>
                  <a:cubicBezTo>
                    <a:pt x="10" y="138"/>
                    <a:pt x="10" y="138"/>
                    <a:pt x="10" y="138"/>
                  </a:cubicBezTo>
                  <a:cubicBezTo>
                    <a:pt x="6" y="106"/>
                    <a:pt x="6" y="106"/>
                    <a:pt x="6" y="106"/>
                  </a:cubicBezTo>
                  <a:cubicBezTo>
                    <a:pt x="1" y="67"/>
                    <a:pt x="1" y="67"/>
                    <a:pt x="1" y="67"/>
                  </a:cubicBezTo>
                  <a:cubicBezTo>
                    <a:pt x="1" y="67"/>
                    <a:pt x="0" y="65"/>
                    <a:pt x="1" y="62"/>
                  </a:cubicBezTo>
                  <a:cubicBezTo>
                    <a:pt x="162" y="62"/>
                    <a:pt x="162" y="62"/>
                    <a:pt x="162" y="62"/>
                  </a:cubicBezTo>
                  <a:cubicBezTo>
                    <a:pt x="192" y="50"/>
                    <a:pt x="192" y="50"/>
                    <a:pt x="192" y="50"/>
                  </a:cubicBezTo>
                  <a:cubicBezTo>
                    <a:pt x="1231" y="50"/>
                    <a:pt x="1231" y="50"/>
                    <a:pt x="1231" y="50"/>
                  </a:cubicBezTo>
                  <a:cubicBezTo>
                    <a:pt x="1304" y="0"/>
                    <a:pt x="1304" y="0"/>
                    <a:pt x="1304" y="0"/>
                  </a:cubicBezTo>
                  <a:cubicBezTo>
                    <a:pt x="1406" y="0"/>
                    <a:pt x="1406" y="0"/>
                    <a:pt x="1406" y="0"/>
                  </a:cubicBezTo>
                  <a:cubicBezTo>
                    <a:pt x="1437" y="28"/>
                    <a:pt x="1437" y="28"/>
                    <a:pt x="1437" y="28"/>
                  </a:cubicBezTo>
                  <a:cubicBezTo>
                    <a:pt x="1437" y="28"/>
                    <a:pt x="1441" y="36"/>
                    <a:pt x="1441" y="43"/>
                  </a:cubicBezTo>
                  <a:cubicBezTo>
                    <a:pt x="1441" y="50"/>
                    <a:pt x="1441" y="58"/>
                    <a:pt x="1441" y="58"/>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1" name="Freeform 905"/>
            <p:cNvSpPr>
              <a:spLocks/>
            </p:cNvSpPr>
            <p:nvPr/>
          </p:nvSpPr>
          <p:spPr bwMode="auto">
            <a:xfrm>
              <a:off x="1871663" y="2476500"/>
              <a:ext cx="5268913" cy="1158875"/>
            </a:xfrm>
            <a:custGeom>
              <a:avLst/>
              <a:gdLst>
                <a:gd name="T0" fmla="*/ 1405 w 1405"/>
                <a:gd name="T1" fmla="*/ 201 h 309"/>
                <a:gd name="T2" fmla="*/ 1405 w 1405"/>
                <a:gd name="T3" fmla="*/ 242 h 309"/>
                <a:gd name="T4" fmla="*/ 1405 w 1405"/>
                <a:gd name="T5" fmla="*/ 247 h 309"/>
                <a:gd name="T6" fmla="*/ 1303 w 1405"/>
                <a:gd name="T7" fmla="*/ 247 h 309"/>
                <a:gd name="T8" fmla="*/ 1230 w 1405"/>
                <a:gd name="T9" fmla="*/ 297 h 309"/>
                <a:gd name="T10" fmla="*/ 191 w 1405"/>
                <a:gd name="T11" fmla="*/ 297 h 309"/>
                <a:gd name="T12" fmla="*/ 161 w 1405"/>
                <a:gd name="T13" fmla="*/ 309 h 309"/>
                <a:gd name="T14" fmla="*/ 0 w 1405"/>
                <a:gd name="T15" fmla="*/ 309 h 309"/>
                <a:gd name="T16" fmla="*/ 8 w 1405"/>
                <a:gd name="T17" fmla="*/ 296 h 309"/>
                <a:gd name="T18" fmla="*/ 25 w 1405"/>
                <a:gd name="T19" fmla="*/ 278 h 309"/>
                <a:gd name="T20" fmla="*/ 97 w 1405"/>
                <a:gd name="T21" fmla="*/ 214 h 309"/>
                <a:gd name="T22" fmla="*/ 415 w 1405"/>
                <a:gd name="T23" fmla="*/ 150 h 309"/>
                <a:gd name="T24" fmla="*/ 454 w 1405"/>
                <a:gd name="T25" fmla="*/ 133 h 309"/>
                <a:gd name="T26" fmla="*/ 651 w 1405"/>
                <a:gd name="T27" fmla="*/ 31 h 309"/>
                <a:gd name="T28" fmla="*/ 786 w 1405"/>
                <a:gd name="T29" fmla="*/ 1 h 309"/>
                <a:gd name="T30" fmla="*/ 799 w 1405"/>
                <a:gd name="T31" fmla="*/ 0 h 309"/>
                <a:gd name="T32" fmla="*/ 1015 w 1405"/>
                <a:gd name="T33" fmla="*/ 0 h 309"/>
                <a:gd name="T34" fmla="*/ 1165 w 1405"/>
                <a:gd name="T35" fmla="*/ 14 h 309"/>
                <a:gd name="T36" fmla="*/ 1388 w 1405"/>
                <a:gd name="T37" fmla="*/ 146 h 309"/>
                <a:gd name="T38" fmla="*/ 1405 w 1405"/>
                <a:gd name="T39" fmla="*/ 161 h 309"/>
                <a:gd name="T40" fmla="*/ 1405 w 1405"/>
                <a:gd name="T41" fmla="*/ 2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5" h="309">
                  <a:moveTo>
                    <a:pt x="1405" y="201"/>
                  </a:moveTo>
                  <a:cubicBezTo>
                    <a:pt x="1405" y="217"/>
                    <a:pt x="1405" y="234"/>
                    <a:pt x="1405" y="242"/>
                  </a:cubicBezTo>
                  <a:cubicBezTo>
                    <a:pt x="1405" y="245"/>
                    <a:pt x="1405" y="247"/>
                    <a:pt x="1405" y="247"/>
                  </a:cubicBezTo>
                  <a:cubicBezTo>
                    <a:pt x="1303" y="247"/>
                    <a:pt x="1303" y="247"/>
                    <a:pt x="1303" y="247"/>
                  </a:cubicBezTo>
                  <a:cubicBezTo>
                    <a:pt x="1230" y="297"/>
                    <a:pt x="1230" y="297"/>
                    <a:pt x="1230" y="297"/>
                  </a:cubicBezTo>
                  <a:cubicBezTo>
                    <a:pt x="191" y="297"/>
                    <a:pt x="191" y="297"/>
                    <a:pt x="191" y="297"/>
                  </a:cubicBezTo>
                  <a:cubicBezTo>
                    <a:pt x="161" y="309"/>
                    <a:pt x="161" y="309"/>
                    <a:pt x="161" y="309"/>
                  </a:cubicBezTo>
                  <a:cubicBezTo>
                    <a:pt x="0" y="309"/>
                    <a:pt x="0" y="309"/>
                    <a:pt x="0" y="309"/>
                  </a:cubicBezTo>
                  <a:cubicBezTo>
                    <a:pt x="1" y="306"/>
                    <a:pt x="3" y="301"/>
                    <a:pt x="8" y="296"/>
                  </a:cubicBezTo>
                  <a:cubicBezTo>
                    <a:pt x="19" y="285"/>
                    <a:pt x="25" y="278"/>
                    <a:pt x="25" y="278"/>
                  </a:cubicBezTo>
                  <a:cubicBezTo>
                    <a:pt x="25" y="278"/>
                    <a:pt x="44" y="231"/>
                    <a:pt x="97" y="214"/>
                  </a:cubicBezTo>
                  <a:cubicBezTo>
                    <a:pt x="150" y="196"/>
                    <a:pt x="378" y="153"/>
                    <a:pt x="415" y="150"/>
                  </a:cubicBezTo>
                  <a:cubicBezTo>
                    <a:pt x="415" y="150"/>
                    <a:pt x="435" y="146"/>
                    <a:pt x="454" y="133"/>
                  </a:cubicBezTo>
                  <a:cubicBezTo>
                    <a:pt x="474" y="121"/>
                    <a:pt x="598" y="47"/>
                    <a:pt x="651" y="31"/>
                  </a:cubicBezTo>
                  <a:cubicBezTo>
                    <a:pt x="704" y="16"/>
                    <a:pt x="774" y="2"/>
                    <a:pt x="786" y="1"/>
                  </a:cubicBezTo>
                  <a:cubicBezTo>
                    <a:pt x="799" y="0"/>
                    <a:pt x="799" y="0"/>
                    <a:pt x="799" y="0"/>
                  </a:cubicBezTo>
                  <a:cubicBezTo>
                    <a:pt x="1015" y="0"/>
                    <a:pt x="1015" y="0"/>
                    <a:pt x="1015" y="0"/>
                  </a:cubicBezTo>
                  <a:cubicBezTo>
                    <a:pt x="1015" y="0"/>
                    <a:pt x="1125" y="6"/>
                    <a:pt x="1165" y="14"/>
                  </a:cubicBezTo>
                  <a:cubicBezTo>
                    <a:pt x="1165" y="14"/>
                    <a:pt x="1321" y="94"/>
                    <a:pt x="1388" y="146"/>
                  </a:cubicBezTo>
                  <a:cubicBezTo>
                    <a:pt x="1388" y="146"/>
                    <a:pt x="1404" y="153"/>
                    <a:pt x="1405" y="161"/>
                  </a:cubicBezTo>
                  <a:cubicBezTo>
                    <a:pt x="1405" y="165"/>
                    <a:pt x="1405" y="183"/>
                    <a:pt x="1405" y="201"/>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2" name="Freeform 906"/>
            <p:cNvSpPr>
              <a:spLocks/>
            </p:cNvSpPr>
            <p:nvPr/>
          </p:nvSpPr>
          <p:spPr bwMode="auto">
            <a:xfrm>
              <a:off x="3548063" y="2532063"/>
              <a:ext cx="1508125" cy="646113"/>
            </a:xfrm>
            <a:custGeom>
              <a:avLst/>
              <a:gdLst>
                <a:gd name="T0" fmla="*/ 402 w 402"/>
                <a:gd name="T1" fmla="*/ 0 h 172"/>
                <a:gd name="T2" fmla="*/ 371 w 402"/>
                <a:gd name="T3" fmla="*/ 144 h 172"/>
                <a:gd name="T4" fmla="*/ 371 w 402"/>
                <a:gd name="T5" fmla="*/ 151 h 172"/>
                <a:gd name="T6" fmla="*/ 0 w 402"/>
                <a:gd name="T7" fmla="*/ 172 h 172"/>
                <a:gd name="T8" fmla="*/ 29 w 402"/>
                <a:gd name="T9" fmla="*/ 131 h 172"/>
                <a:gd name="T10" fmla="*/ 277 w 402"/>
                <a:gd name="T11" fmla="*/ 10 h 172"/>
                <a:gd name="T12" fmla="*/ 402 w 40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402" h="172">
                  <a:moveTo>
                    <a:pt x="402" y="0"/>
                  </a:moveTo>
                  <a:cubicBezTo>
                    <a:pt x="371" y="144"/>
                    <a:pt x="371" y="144"/>
                    <a:pt x="371" y="144"/>
                  </a:cubicBezTo>
                  <a:cubicBezTo>
                    <a:pt x="371" y="151"/>
                    <a:pt x="371" y="151"/>
                    <a:pt x="371" y="151"/>
                  </a:cubicBezTo>
                  <a:cubicBezTo>
                    <a:pt x="0" y="172"/>
                    <a:pt x="0" y="172"/>
                    <a:pt x="0" y="172"/>
                  </a:cubicBezTo>
                  <a:cubicBezTo>
                    <a:pt x="1" y="166"/>
                    <a:pt x="6" y="158"/>
                    <a:pt x="29" y="131"/>
                  </a:cubicBezTo>
                  <a:cubicBezTo>
                    <a:pt x="64" y="90"/>
                    <a:pt x="233" y="20"/>
                    <a:pt x="277" y="10"/>
                  </a:cubicBezTo>
                  <a:cubicBezTo>
                    <a:pt x="321" y="0"/>
                    <a:pt x="402" y="0"/>
                    <a:pt x="402" y="0"/>
                  </a:cubicBezTo>
                  <a:close/>
                </a:path>
              </a:pathLst>
            </a:custGeom>
            <a:solidFill>
              <a:srgbClr val="BDD3E0"/>
            </a:solidFill>
            <a:ln w="10" cap="flat">
              <a:solidFill>
                <a:srgbClr val="B11F5C"/>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383" name="Freeform 907"/>
            <p:cNvSpPr>
              <a:spLocks/>
            </p:cNvSpPr>
            <p:nvPr/>
          </p:nvSpPr>
          <p:spPr bwMode="auto">
            <a:xfrm>
              <a:off x="3548063" y="3098800"/>
              <a:ext cx="1392238" cy="889000"/>
            </a:xfrm>
            <a:custGeom>
              <a:avLst/>
              <a:gdLst>
                <a:gd name="T0" fmla="*/ 371 w 371"/>
                <a:gd name="T1" fmla="*/ 0 h 237"/>
                <a:gd name="T2" fmla="*/ 371 w 371"/>
                <a:gd name="T3" fmla="*/ 237 h 237"/>
                <a:gd name="T4" fmla="*/ 1 w 371"/>
                <a:gd name="T5" fmla="*/ 237 h 237"/>
                <a:gd name="T6" fmla="*/ 1 w 371"/>
                <a:gd name="T7" fmla="*/ 30 h 237"/>
                <a:gd name="T8" fmla="*/ 0 w 371"/>
                <a:gd name="T9" fmla="*/ 21 h 237"/>
                <a:gd name="T10" fmla="*/ 371 w 371"/>
                <a:gd name="T11" fmla="*/ 0 h 237"/>
              </a:gdLst>
              <a:ahLst/>
              <a:cxnLst>
                <a:cxn ang="0">
                  <a:pos x="T0" y="T1"/>
                </a:cxn>
                <a:cxn ang="0">
                  <a:pos x="T2" y="T3"/>
                </a:cxn>
                <a:cxn ang="0">
                  <a:pos x="T4" y="T5"/>
                </a:cxn>
                <a:cxn ang="0">
                  <a:pos x="T6" y="T7"/>
                </a:cxn>
                <a:cxn ang="0">
                  <a:pos x="T8" y="T9"/>
                </a:cxn>
                <a:cxn ang="0">
                  <a:pos x="T10" y="T11"/>
                </a:cxn>
              </a:cxnLst>
              <a:rect l="0" t="0" r="r" b="b"/>
              <a:pathLst>
                <a:path w="371" h="237">
                  <a:moveTo>
                    <a:pt x="371" y="0"/>
                  </a:moveTo>
                  <a:cubicBezTo>
                    <a:pt x="371" y="237"/>
                    <a:pt x="371" y="237"/>
                    <a:pt x="371" y="237"/>
                  </a:cubicBezTo>
                  <a:cubicBezTo>
                    <a:pt x="1" y="237"/>
                    <a:pt x="1" y="237"/>
                    <a:pt x="1" y="237"/>
                  </a:cubicBezTo>
                  <a:cubicBezTo>
                    <a:pt x="1" y="237"/>
                    <a:pt x="1" y="40"/>
                    <a:pt x="1" y="30"/>
                  </a:cubicBezTo>
                  <a:cubicBezTo>
                    <a:pt x="1" y="26"/>
                    <a:pt x="0" y="24"/>
                    <a:pt x="0" y="21"/>
                  </a:cubicBezTo>
                  <a:lnTo>
                    <a:pt x="371" y="0"/>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4" name="Freeform 908"/>
            <p:cNvSpPr>
              <a:spLocks/>
            </p:cNvSpPr>
            <p:nvPr/>
          </p:nvSpPr>
          <p:spPr bwMode="auto">
            <a:xfrm>
              <a:off x="4940301" y="2532063"/>
              <a:ext cx="1270000" cy="566738"/>
            </a:xfrm>
            <a:custGeom>
              <a:avLst/>
              <a:gdLst>
                <a:gd name="T0" fmla="*/ 339 w 339"/>
                <a:gd name="T1" fmla="*/ 131 h 151"/>
                <a:gd name="T2" fmla="*/ 0 w 339"/>
                <a:gd name="T3" fmla="*/ 151 h 151"/>
                <a:gd name="T4" fmla="*/ 0 w 339"/>
                <a:gd name="T5" fmla="*/ 144 h 151"/>
                <a:gd name="T6" fmla="*/ 31 w 339"/>
                <a:gd name="T7" fmla="*/ 0 h 151"/>
                <a:gd name="T8" fmla="*/ 159 w 339"/>
                <a:gd name="T9" fmla="*/ 0 h 151"/>
                <a:gd name="T10" fmla="*/ 283 w 339"/>
                <a:gd name="T11" fmla="*/ 47 h 151"/>
                <a:gd name="T12" fmla="*/ 339 w 339"/>
                <a:gd name="T13" fmla="*/ 131 h 151"/>
              </a:gdLst>
              <a:ahLst/>
              <a:cxnLst>
                <a:cxn ang="0">
                  <a:pos x="T0" y="T1"/>
                </a:cxn>
                <a:cxn ang="0">
                  <a:pos x="T2" y="T3"/>
                </a:cxn>
                <a:cxn ang="0">
                  <a:pos x="T4" y="T5"/>
                </a:cxn>
                <a:cxn ang="0">
                  <a:pos x="T6" y="T7"/>
                </a:cxn>
                <a:cxn ang="0">
                  <a:pos x="T8" y="T9"/>
                </a:cxn>
                <a:cxn ang="0">
                  <a:pos x="T10" y="T11"/>
                </a:cxn>
                <a:cxn ang="0">
                  <a:pos x="T12" y="T13"/>
                </a:cxn>
              </a:cxnLst>
              <a:rect l="0" t="0" r="r" b="b"/>
              <a:pathLst>
                <a:path w="339" h="151">
                  <a:moveTo>
                    <a:pt x="339" y="131"/>
                  </a:moveTo>
                  <a:cubicBezTo>
                    <a:pt x="0" y="151"/>
                    <a:pt x="0" y="151"/>
                    <a:pt x="0" y="151"/>
                  </a:cubicBezTo>
                  <a:cubicBezTo>
                    <a:pt x="0" y="144"/>
                    <a:pt x="0" y="144"/>
                    <a:pt x="0" y="144"/>
                  </a:cubicBezTo>
                  <a:cubicBezTo>
                    <a:pt x="31" y="0"/>
                    <a:pt x="31" y="0"/>
                    <a:pt x="31" y="0"/>
                  </a:cubicBezTo>
                  <a:cubicBezTo>
                    <a:pt x="159" y="0"/>
                    <a:pt x="159" y="0"/>
                    <a:pt x="159" y="0"/>
                  </a:cubicBezTo>
                  <a:cubicBezTo>
                    <a:pt x="159" y="0"/>
                    <a:pt x="248" y="15"/>
                    <a:pt x="283" y="47"/>
                  </a:cubicBezTo>
                  <a:cubicBezTo>
                    <a:pt x="315" y="75"/>
                    <a:pt x="331" y="108"/>
                    <a:pt x="339" y="131"/>
                  </a:cubicBezTo>
                  <a:close/>
                </a:path>
              </a:pathLst>
            </a:custGeom>
            <a:solidFill>
              <a:srgbClr val="BDD3E0"/>
            </a:solidFill>
            <a:ln w="10" cap="flat">
              <a:solidFill>
                <a:srgbClr val="B11F5C"/>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385" name="Freeform 909"/>
            <p:cNvSpPr>
              <a:spLocks/>
            </p:cNvSpPr>
            <p:nvPr/>
          </p:nvSpPr>
          <p:spPr bwMode="auto">
            <a:xfrm>
              <a:off x="4940301" y="3024188"/>
              <a:ext cx="1319213" cy="963613"/>
            </a:xfrm>
            <a:custGeom>
              <a:avLst/>
              <a:gdLst>
                <a:gd name="T0" fmla="*/ 352 w 352"/>
                <a:gd name="T1" fmla="*/ 106 h 257"/>
                <a:gd name="T2" fmla="*/ 271 w 352"/>
                <a:gd name="T3" fmla="*/ 170 h 257"/>
                <a:gd name="T4" fmla="*/ 248 w 352"/>
                <a:gd name="T5" fmla="*/ 257 h 257"/>
                <a:gd name="T6" fmla="*/ 0 w 352"/>
                <a:gd name="T7" fmla="*/ 257 h 257"/>
                <a:gd name="T8" fmla="*/ 0 w 352"/>
                <a:gd name="T9" fmla="*/ 20 h 257"/>
                <a:gd name="T10" fmla="*/ 339 w 352"/>
                <a:gd name="T11" fmla="*/ 0 h 257"/>
                <a:gd name="T12" fmla="*/ 342 w 352"/>
                <a:gd name="T13" fmla="*/ 8 h 257"/>
                <a:gd name="T14" fmla="*/ 352 w 352"/>
                <a:gd name="T15" fmla="*/ 106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57">
                  <a:moveTo>
                    <a:pt x="352" y="106"/>
                  </a:moveTo>
                  <a:cubicBezTo>
                    <a:pt x="352" y="106"/>
                    <a:pt x="289" y="132"/>
                    <a:pt x="271" y="170"/>
                  </a:cubicBezTo>
                  <a:cubicBezTo>
                    <a:pt x="253" y="208"/>
                    <a:pt x="248" y="257"/>
                    <a:pt x="248" y="257"/>
                  </a:cubicBezTo>
                  <a:cubicBezTo>
                    <a:pt x="0" y="257"/>
                    <a:pt x="0" y="257"/>
                    <a:pt x="0" y="257"/>
                  </a:cubicBezTo>
                  <a:cubicBezTo>
                    <a:pt x="0" y="20"/>
                    <a:pt x="0" y="20"/>
                    <a:pt x="0" y="20"/>
                  </a:cubicBezTo>
                  <a:cubicBezTo>
                    <a:pt x="339" y="0"/>
                    <a:pt x="339" y="0"/>
                    <a:pt x="339" y="0"/>
                  </a:cubicBezTo>
                  <a:cubicBezTo>
                    <a:pt x="340" y="3"/>
                    <a:pt x="341" y="5"/>
                    <a:pt x="342" y="8"/>
                  </a:cubicBezTo>
                  <a:cubicBezTo>
                    <a:pt x="349" y="31"/>
                    <a:pt x="350" y="88"/>
                    <a:pt x="352" y="106"/>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6" name="Freeform 910"/>
            <p:cNvSpPr>
              <a:spLocks/>
            </p:cNvSpPr>
            <p:nvPr/>
          </p:nvSpPr>
          <p:spPr bwMode="auto">
            <a:xfrm>
              <a:off x="1965326" y="3316288"/>
              <a:ext cx="363538" cy="203200"/>
            </a:xfrm>
            <a:custGeom>
              <a:avLst/>
              <a:gdLst>
                <a:gd name="T0" fmla="*/ 90 w 97"/>
                <a:gd name="T1" fmla="*/ 30 h 54"/>
                <a:gd name="T2" fmla="*/ 0 w 97"/>
                <a:gd name="T3" fmla="*/ 54 h 54"/>
                <a:gd name="T4" fmla="*/ 49 w 97"/>
                <a:gd name="T5" fmla="*/ 0 h 54"/>
                <a:gd name="T6" fmla="*/ 88 w 97"/>
                <a:gd name="T7" fmla="*/ 14 h 54"/>
                <a:gd name="T8" fmla="*/ 90 w 97"/>
                <a:gd name="T9" fmla="*/ 30 h 54"/>
              </a:gdLst>
              <a:ahLst/>
              <a:cxnLst>
                <a:cxn ang="0">
                  <a:pos x="T0" y="T1"/>
                </a:cxn>
                <a:cxn ang="0">
                  <a:pos x="T2" y="T3"/>
                </a:cxn>
                <a:cxn ang="0">
                  <a:pos x="T4" y="T5"/>
                </a:cxn>
                <a:cxn ang="0">
                  <a:pos x="T6" y="T7"/>
                </a:cxn>
                <a:cxn ang="0">
                  <a:pos x="T8" y="T9"/>
                </a:cxn>
              </a:cxnLst>
              <a:rect l="0" t="0" r="r" b="b"/>
              <a:pathLst>
                <a:path w="97" h="54">
                  <a:moveTo>
                    <a:pt x="90" y="30"/>
                  </a:moveTo>
                  <a:cubicBezTo>
                    <a:pt x="49" y="53"/>
                    <a:pt x="0" y="54"/>
                    <a:pt x="0" y="54"/>
                  </a:cubicBezTo>
                  <a:cubicBezTo>
                    <a:pt x="0" y="54"/>
                    <a:pt x="14" y="21"/>
                    <a:pt x="49" y="0"/>
                  </a:cubicBezTo>
                  <a:cubicBezTo>
                    <a:pt x="49" y="0"/>
                    <a:pt x="78" y="5"/>
                    <a:pt x="88" y="14"/>
                  </a:cubicBezTo>
                  <a:cubicBezTo>
                    <a:pt x="97" y="22"/>
                    <a:pt x="90" y="30"/>
                    <a:pt x="90" y="3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7" name="Freeform 911"/>
            <p:cNvSpPr>
              <a:spLocks/>
            </p:cNvSpPr>
            <p:nvPr/>
          </p:nvSpPr>
          <p:spPr bwMode="auto">
            <a:xfrm>
              <a:off x="2366963" y="3508375"/>
              <a:ext cx="936625" cy="588963"/>
            </a:xfrm>
            <a:custGeom>
              <a:avLst/>
              <a:gdLst>
                <a:gd name="T0" fmla="*/ 250 w 250"/>
                <a:gd name="T1" fmla="*/ 94 h 157"/>
                <a:gd name="T2" fmla="*/ 250 w 250"/>
                <a:gd name="T3" fmla="*/ 157 h 157"/>
                <a:gd name="T4" fmla="*/ 0 w 250"/>
                <a:gd name="T5" fmla="*/ 157 h 157"/>
                <a:gd name="T6" fmla="*/ 0 w 250"/>
                <a:gd name="T7" fmla="*/ 157 h 157"/>
                <a:gd name="T8" fmla="*/ 0 w 250"/>
                <a:gd name="T9" fmla="*/ 94 h 157"/>
                <a:gd name="T10" fmla="*/ 33 w 250"/>
                <a:gd name="T11" fmla="*/ 31 h 157"/>
                <a:gd name="T12" fmla="*/ 125 w 250"/>
                <a:gd name="T13" fmla="*/ 0 h 157"/>
                <a:gd name="T14" fmla="*/ 201 w 250"/>
                <a:gd name="T15" fmla="*/ 19 h 157"/>
                <a:gd name="T16" fmla="*/ 250 w 250"/>
                <a:gd name="T17"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7">
                  <a:moveTo>
                    <a:pt x="250" y="94"/>
                  </a:moveTo>
                  <a:cubicBezTo>
                    <a:pt x="250" y="157"/>
                    <a:pt x="250" y="157"/>
                    <a:pt x="250" y="157"/>
                  </a:cubicBezTo>
                  <a:cubicBezTo>
                    <a:pt x="0" y="157"/>
                    <a:pt x="0" y="157"/>
                    <a:pt x="0" y="157"/>
                  </a:cubicBezTo>
                  <a:cubicBezTo>
                    <a:pt x="0" y="157"/>
                    <a:pt x="0" y="157"/>
                    <a:pt x="0" y="157"/>
                  </a:cubicBezTo>
                  <a:cubicBezTo>
                    <a:pt x="0" y="94"/>
                    <a:pt x="0" y="94"/>
                    <a:pt x="0" y="94"/>
                  </a:cubicBezTo>
                  <a:cubicBezTo>
                    <a:pt x="0" y="94"/>
                    <a:pt x="3" y="58"/>
                    <a:pt x="33" y="31"/>
                  </a:cubicBezTo>
                  <a:cubicBezTo>
                    <a:pt x="51" y="14"/>
                    <a:pt x="80" y="0"/>
                    <a:pt x="125" y="0"/>
                  </a:cubicBezTo>
                  <a:cubicBezTo>
                    <a:pt x="159" y="0"/>
                    <a:pt x="183" y="8"/>
                    <a:pt x="201" y="19"/>
                  </a:cubicBezTo>
                  <a:cubicBezTo>
                    <a:pt x="245" y="47"/>
                    <a:pt x="250" y="94"/>
                    <a:pt x="250" y="9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8" name="Freeform 912"/>
            <p:cNvSpPr>
              <a:spLocks/>
            </p:cNvSpPr>
            <p:nvPr/>
          </p:nvSpPr>
          <p:spPr bwMode="auto">
            <a:xfrm>
              <a:off x="5967413" y="3467100"/>
              <a:ext cx="936625" cy="630238"/>
            </a:xfrm>
            <a:custGeom>
              <a:avLst/>
              <a:gdLst>
                <a:gd name="T0" fmla="*/ 250 w 250"/>
                <a:gd name="T1" fmla="*/ 94 h 168"/>
                <a:gd name="T2" fmla="*/ 250 w 250"/>
                <a:gd name="T3" fmla="*/ 154 h 168"/>
                <a:gd name="T4" fmla="*/ 223 w 250"/>
                <a:gd name="T5" fmla="*/ 168 h 168"/>
                <a:gd name="T6" fmla="*/ 0 w 250"/>
                <a:gd name="T7" fmla="*/ 168 h 168"/>
                <a:gd name="T8" fmla="*/ 0 w 250"/>
                <a:gd name="T9" fmla="*/ 94 h 168"/>
                <a:gd name="T10" fmla="*/ 35 w 250"/>
                <a:gd name="T11" fmla="*/ 30 h 168"/>
                <a:gd name="T12" fmla="*/ 125 w 250"/>
                <a:gd name="T13" fmla="*/ 0 h 168"/>
                <a:gd name="T14" fmla="*/ 175 w 250"/>
                <a:gd name="T15" fmla="*/ 7 h 168"/>
                <a:gd name="T16" fmla="*/ 250 w 250"/>
                <a:gd name="T17" fmla="*/ 9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68">
                  <a:moveTo>
                    <a:pt x="250" y="94"/>
                  </a:moveTo>
                  <a:cubicBezTo>
                    <a:pt x="250" y="154"/>
                    <a:pt x="250" y="154"/>
                    <a:pt x="250" y="154"/>
                  </a:cubicBezTo>
                  <a:cubicBezTo>
                    <a:pt x="238" y="161"/>
                    <a:pt x="223" y="168"/>
                    <a:pt x="223" y="168"/>
                  </a:cubicBezTo>
                  <a:cubicBezTo>
                    <a:pt x="0" y="168"/>
                    <a:pt x="0" y="168"/>
                    <a:pt x="0" y="168"/>
                  </a:cubicBezTo>
                  <a:cubicBezTo>
                    <a:pt x="0" y="94"/>
                    <a:pt x="0" y="94"/>
                    <a:pt x="0" y="94"/>
                  </a:cubicBezTo>
                  <a:cubicBezTo>
                    <a:pt x="0" y="94"/>
                    <a:pt x="4" y="58"/>
                    <a:pt x="35" y="30"/>
                  </a:cubicBezTo>
                  <a:cubicBezTo>
                    <a:pt x="53" y="13"/>
                    <a:pt x="82" y="0"/>
                    <a:pt x="125" y="0"/>
                  </a:cubicBezTo>
                  <a:cubicBezTo>
                    <a:pt x="145" y="0"/>
                    <a:pt x="161" y="3"/>
                    <a:pt x="175" y="7"/>
                  </a:cubicBezTo>
                  <a:cubicBezTo>
                    <a:pt x="244" y="29"/>
                    <a:pt x="250" y="94"/>
                    <a:pt x="250" y="9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9" name="Freeform 913"/>
            <p:cNvSpPr>
              <a:spLocks/>
            </p:cNvSpPr>
            <p:nvPr/>
          </p:nvSpPr>
          <p:spPr bwMode="auto">
            <a:xfrm>
              <a:off x="1890713" y="3797300"/>
              <a:ext cx="93663" cy="123825"/>
            </a:xfrm>
            <a:custGeom>
              <a:avLst/>
              <a:gdLst>
                <a:gd name="T0" fmla="*/ 25 w 25"/>
                <a:gd name="T1" fmla="*/ 16 h 33"/>
                <a:gd name="T2" fmla="*/ 8 w 25"/>
                <a:gd name="T3" fmla="*/ 33 h 33"/>
                <a:gd name="T4" fmla="*/ 4 w 25"/>
                <a:gd name="T5" fmla="*/ 33 h 33"/>
                <a:gd name="T6" fmla="*/ 0 w 25"/>
                <a:gd name="T7" fmla="*/ 1 h 33"/>
                <a:gd name="T8" fmla="*/ 8 w 25"/>
                <a:gd name="T9" fmla="*/ 0 h 33"/>
                <a:gd name="T10" fmla="*/ 25 w 25"/>
                <a:gd name="T11" fmla="*/ 16 h 33"/>
              </a:gdLst>
              <a:ahLst/>
              <a:cxnLst>
                <a:cxn ang="0">
                  <a:pos x="T0" y="T1"/>
                </a:cxn>
                <a:cxn ang="0">
                  <a:pos x="T2" y="T3"/>
                </a:cxn>
                <a:cxn ang="0">
                  <a:pos x="T4" y="T5"/>
                </a:cxn>
                <a:cxn ang="0">
                  <a:pos x="T6" y="T7"/>
                </a:cxn>
                <a:cxn ang="0">
                  <a:pos x="T8" y="T9"/>
                </a:cxn>
                <a:cxn ang="0">
                  <a:pos x="T10" y="T11"/>
                </a:cxn>
              </a:cxnLst>
              <a:rect l="0" t="0" r="r" b="b"/>
              <a:pathLst>
                <a:path w="25" h="33">
                  <a:moveTo>
                    <a:pt x="25" y="16"/>
                  </a:moveTo>
                  <a:cubicBezTo>
                    <a:pt x="25" y="26"/>
                    <a:pt x="17" y="33"/>
                    <a:pt x="8" y="33"/>
                  </a:cubicBezTo>
                  <a:cubicBezTo>
                    <a:pt x="6" y="33"/>
                    <a:pt x="5" y="33"/>
                    <a:pt x="4" y="33"/>
                  </a:cubicBezTo>
                  <a:cubicBezTo>
                    <a:pt x="0" y="1"/>
                    <a:pt x="0" y="1"/>
                    <a:pt x="0" y="1"/>
                  </a:cubicBezTo>
                  <a:cubicBezTo>
                    <a:pt x="2" y="0"/>
                    <a:pt x="5" y="0"/>
                    <a:pt x="8" y="0"/>
                  </a:cubicBezTo>
                  <a:cubicBezTo>
                    <a:pt x="17" y="0"/>
                    <a:pt x="25" y="7"/>
                    <a:pt x="25" y="16"/>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0" name="Freeform 914"/>
            <p:cNvSpPr>
              <a:spLocks/>
            </p:cNvSpPr>
            <p:nvPr/>
          </p:nvSpPr>
          <p:spPr bwMode="auto">
            <a:xfrm>
              <a:off x="3702051" y="2911475"/>
              <a:ext cx="269875" cy="228600"/>
            </a:xfrm>
            <a:custGeom>
              <a:avLst/>
              <a:gdLst>
                <a:gd name="T0" fmla="*/ 0 w 72"/>
                <a:gd name="T1" fmla="*/ 50 h 61"/>
                <a:gd name="T2" fmla="*/ 36 w 72"/>
                <a:gd name="T3" fmla="*/ 59 h 61"/>
                <a:gd name="T4" fmla="*/ 72 w 72"/>
                <a:gd name="T5" fmla="*/ 44 h 61"/>
                <a:gd name="T6" fmla="*/ 72 w 72"/>
                <a:gd name="T7" fmla="*/ 23 h 61"/>
                <a:gd name="T8" fmla="*/ 49 w 72"/>
                <a:gd name="T9" fmla="*/ 6 h 61"/>
                <a:gd name="T10" fmla="*/ 0 w 72"/>
                <a:gd name="T11" fmla="*/ 44 h 61"/>
                <a:gd name="T12" fmla="*/ 0 w 72"/>
                <a:gd name="T13" fmla="*/ 50 h 61"/>
              </a:gdLst>
              <a:ahLst/>
              <a:cxnLst>
                <a:cxn ang="0">
                  <a:pos x="T0" y="T1"/>
                </a:cxn>
                <a:cxn ang="0">
                  <a:pos x="T2" y="T3"/>
                </a:cxn>
                <a:cxn ang="0">
                  <a:pos x="T4" y="T5"/>
                </a:cxn>
                <a:cxn ang="0">
                  <a:pos x="T6" y="T7"/>
                </a:cxn>
                <a:cxn ang="0">
                  <a:pos x="T8" y="T9"/>
                </a:cxn>
                <a:cxn ang="0">
                  <a:pos x="T10" y="T11"/>
                </a:cxn>
                <a:cxn ang="0">
                  <a:pos x="T12" y="T13"/>
                </a:cxn>
              </a:cxnLst>
              <a:rect l="0" t="0" r="r" b="b"/>
              <a:pathLst>
                <a:path w="72" h="61">
                  <a:moveTo>
                    <a:pt x="0" y="50"/>
                  </a:moveTo>
                  <a:cubicBezTo>
                    <a:pt x="0" y="50"/>
                    <a:pt x="5" y="57"/>
                    <a:pt x="36" y="59"/>
                  </a:cubicBezTo>
                  <a:cubicBezTo>
                    <a:pt x="67" y="61"/>
                    <a:pt x="72" y="44"/>
                    <a:pt x="72" y="44"/>
                  </a:cubicBezTo>
                  <a:cubicBezTo>
                    <a:pt x="72" y="44"/>
                    <a:pt x="72" y="34"/>
                    <a:pt x="72" y="23"/>
                  </a:cubicBezTo>
                  <a:cubicBezTo>
                    <a:pt x="71" y="12"/>
                    <a:pt x="56" y="7"/>
                    <a:pt x="49" y="6"/>
                  </a:cubicBezTo>
                  <a:cubicBezTo>
                    <a:pt x="10" y="0"/>
                    <a:pt x="0" y="44"/>
                    <a:pt x="0" y="44"/>
                  </a:cubicBezTo>
                  <a:lnTo>
                    <a:pt x="0" y="50"/>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1" name="Freeform 915"/>
            <p:cNvSpPr>
              <a:spLocks/>
            </p:cNvSpPr>
            <p:nvPr/>
          </p:nvSpPr>
          <p:spPr bwMode="auto">
            <a:xfrm>
              <a:off x="4572001" y="3200400"/>
              <a:ext cx="228600" cy="60325"/>
            </a:xfrm>
            <a:custGeom>
              <a:avLst/>
              <a:gdLst>
                <a:gd name="T0" fmla="*/ 61 w 61"/>
                <a:gd name="T1" fmla="*/ 8 h 16"/>
                <a:gd name="T2" fmla="*/ 53 w 61"/>
                <a:gd name="T3" fmla="*/ 16 h 16"/>
                <a:gd name="T4" fmla="*/ 8 w 61"/>
                <a:gd name="T5" fmla="*/ 16 h 16"/>
                <a:gd name="T6" fmla="*/ 0 w 61"/>
                <a:gd name="T7" fmla="*/ 8 h 16"/>
                <a:gd name="T8" fmla="*/ 0 w 61"/>
                <a:gd name="T9" fmla="*/ 8 h 16"/>
                <a:gd name="T10" fmla="*/ 8 w 61"/>
                <a:gd name="T11" fmla="*/ 0 h 16"/>
                <a:gd name="T12" fmla="*/ 53 w 61"/>
                <a:gd name="T13" fmla="*/ 0 h 16"/>
                <a:gd name="T14" fmla="*/ 61 w 6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61" y="8"/>
                  </a:moveTo>
                  <a:cubicBezTo>
                    <a:pt x="61" y="12"/>
                    <a:pt x="58" y="16"/>
                    <a:pt x="53" y="16"/>
                  </a:cubicBezTo>
                  <a:cubicBezTo>
                    <a:pt x="8" y="16"/>
                    <a:pt x="8" y="16"/>
                    <a:pt x="8" y="16"/>
                  </a:cubicBezTo>
                  <a:cubicBezTo>
                    <a:pt x="3" y="16"/>
                    <a:pt x="0" y="12"/>
                    <a:pt x="0" y="8"/>
                  </a:cubicBezTo>
                  <a:cubicBezTo>
                    <a:pt x="0" y="8"/>
                    <a:pt x="0" y="8"/>
                    <a:pt x="0" y="8"/>
                  </a:cubicBezTo>
                  <a:cubicBezTo>
                    <a:pt x="0" y="4"/>
                    <a:pt x="3" y="0"/>
                    <a:pt x="8" y="0"/>
                  </a:cubicBezTo>
                  <a:cubicBezTo>
                    <a:pt x="53" y="0"/>
                    <a:pt x="53" y="0"/>
                    <a:pt x="53" y="0"/>
                  </a:cubicBezTo>
                  <a:cubicBezTo>
                    <a:pt x="58" y="0"/>
                    <a:pt x="61" y="4"/>
                    <a:pt x="61" y="8"/>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2" name="Freeform 916"/>
            <p:cNvSpPr>
              <a:spLocks/>
            </p:cNvSpPr>
            <p:nvPr/>
          </p:nvSpPr>
          <p:spPr bwMode="auto">
            <a:xfrm>
              <a:off x="5907088" y="3200400"/>
              <a:ext cx="228600" cy="60325"/>
            </a:xfrm>
            <a:custGeom>
              <a:avLst/>
              <a:gdLst>
                <a:gd name="T0" fmla="*/ 61 w 61"/>
                <a:gd name="T1" fmla="*/ 8 h 16"/>
                <a:gd name="T2" fmla="*/ 53 w 61"/>
                <a:gd name="T3" fmla="*/ 16 h 16"/>
                <a:gd name="T4" fmla="*/ 8 w 61"/>
                <a:gd name="T5" fmla="*/ 16 h 16"/>
                <a:gd name="T6" fmla="*/ 0 w 61"/>
                <a:gd name="T7" fmla="*/ 8 h 16"/>
                <a:gd name="T8" fmla="*/ 0 w 61"/>
                <a:gd name="T9" fmla="*/ 8 h 16"/>
                <a:gd name="T10" fmla="*/ 8 w 61"/>
                <a:gd name="T11" fmla="*/ 0 h 16"/>
                <a:gd name="T12" fmla="*/ 53 w 61"/>
                <a:gd name="T13" fmla="*/ 0 h 16"/>
                <a:gd name="T14" fmla="*/ 61 w 6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61" y="8"/>
                  </a:moveTo>
                  <a:cubicBezTo>
                    <a:pt x="61" y="12"/>
                    <a:pt x="58" y="16"/>
                    <a:pt x="53" y="16"/>
                  </a:cubicBezTo>
                  <a:cubicBezTo>
                    <a:pt x="8" y="16"/>
                    <a:pt x="8" y="16"/>
                    <a:pt x="8" y="16"/>
                  </a:cubicBezTo>
                  <a:cubicBezTo>
                    <a:pt x="3" y="16"/>
                    <a:pt x="0" y="12"/>
                    <a:pt x="0" y="8"/>
                  </a:cubicBezTo>
                  <a:cubicBezTo>
                    <a:pt x="0" y="8"/>
                    <a:pt x="0" y="8"/>
                    <a:pt x="0" y="8"/>
                  </a:cubicBezTo>
                  <a:cubicBezTo>
                    <a:pt x="0" y="4"/>
                    <a:pt x="3" y="0"/>
                    <a:pt x="8" y="0"/>
                  </a:cubicBezTo>
                  <a:cubicBezTo>
                    <a:pt x="53" y="0"/>
                    <a:pt x="53" y="0"/>
                    <a:pt x="53" y="0"/>
                  </a:cubicBezTo>
                  <a:cubicBezTo>
                    <a:pt x="58" y="0"/>
                    <a:pt x="61" y="4"/>
                    <a:pt x="61" y="8"/>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3" name="Freeform 917"/>
            <p:cNvSpPr>
              <a:spLocks/>
            </p:cNvSpPr>
            <p:nvPr/>
          </p:nvSpPr>
          <p:spPr bwMode="auto">
            <a:xfrm>
              <a:off x="6207126" y="2525713"/>
              <a:ext cx="847725" cy="501650"/>
            </a:xfrm>
            <a:custGeom>
              <a:avLst/>
              <a:gdLst>
                <a:gd name="T0" fmla="*/ 226 w 226"/>
                <a:gd name="T1" fmla="*/ 128 h 134"/>
                <a:gd name="T2" fmla="*/ 101 w 226"/>
                <a:gd name="T3" fmla="*/ 80 h 134"/>
                <a:gd name="T4" fmla="*/ 0 w 226"/>
                <a:gd name="T5" fmla="*/ 0 h 134"/>
                <a:gd name="T6" fmla="*/ 10 w 226"/>
                <a:gd name="T7" fmla="*/ 2 h 134"/>
                <a:gd name="T8" fmla="*/ 226 w 226"/>
                <a:gd name="T9" fmla="*/ 128 h 134"/>
              </a:gdLst>
              <a:ahLst/>
              <a:cxnLst>
                <a:cxn ang="0">
                  <a:pos x="T0" y="T1"/>
                </a:cxn>
                <a:cxn ang="0">
                  <a:pos x="T2" y="T3"/>
                </a:cxn>
                <a:cxn ang="0">
                  <a:pos x="T4" y="T5"/>
                </a:cxn>
                <a:cxn ang="0">
                  <a:pos x="T6" y="T7"/>
                </a:cxn>
                <a:cxn ang="0">
                  <a:pos x="T8" y="T9"/>
                </a:cxn>
              </a:cxnLst>
              <a:rect l="0" t="0" r="r" b="b"/>
              <a:pathLst>
                <a:path w="226" h="134">
                  <a:moveTo>
                    <a:pt x="226" y="128"/>
                  </a:moveTo>
                  <a:cubicBezTo>
                    <a:pt x="225" y="134"/>
                    <a:pt x="163" y="115"/>
                    <a:pt x="101" y="80"/>
                  </a:cubicBezTo>
                  <a:cubicBezTo>
                    <a:pt x="41" y="45"/>
                    <a:pt x="2" y="2"/>
                    <a:pt x="0" y="0"/>
                  </a:cubicBezTo>
                  <a:cubicBezTo>
                    <a:pt x="4" y="0"/>
                    <a:pt x="7" y="1"/>
                    <a:pt x="10" y="2"/>
                  </a:cubicBezTo>
                  <a:cubicBezTo>
                    <a:pt x="10" y="2"/>
                    <a:pt x="155" y="76"/>
                    <a:pt x="226" y="12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4" name="Freeform 918"/>
            <p:cNvSpPr>
              <a:spLocks/>
            </p:cNvSpPr>
            <p:nvPr/>
          </p:nvSpPr>
          <p:spPr bwMode="auto">
            <a:xfrm>
              <a:off x="6934201" y="3230563"/>
              <a:ext cx="206375" cy="153988"/>
            </a:xfrm>
            <a:custGeom>
              <a:avLst/>
              <a:gdLst>
                <a:gd name="T0" fmla="*/ 55 w 55"/>
                <a:gd name="T1" fmla="*/ 0 h 41"/>
                <a:gd name="T2" fmla="*/ 55 w 55"/>
                <a:gd name="T3" fmla="*/ 41 h 41"/>
                <a:gd name="T4" fmla="*/ 55 w 55"/>
                <a:gd name="T5" fmla="*/ 41 h 41"/>
                <a:gd name="T6" fmla="*/ 0 w 55"/>
                <a:gd name="T7" fmla="*/ 20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cubicBezTo>
                    <a:pt x="55" y="16"/>
                    <a:pt x="55" y="33"/>
                    <a:pt x="55" y="41"/>
                  </a:cubicBezTo>
                  <a:cubicBezTo>
                    <a:pt x="55" y="41"/>
                    <a:pt x="55" y="41"/>
                    <a:pt x="55" y="41"/>
                  </a:cubicBezTo>
                  <a:cubicBezTo>
                    <a:pt x="25" y="41"/>
                    <a:pt x="0" y="32"/>
                    <a:pt x="0" y="20"/>
                  </a:cubicBezTo>
                  <a:cubicBezTo>
                    <a:pt x="0" y="9"/>
                    <a:pt x="25" y="0"/>
                    <a:pt x="55"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5" name="Freeform 919"/>
            <p:cNvSpPr>
              <a:spLocks noEditPoints="1"/>
            </p:cNvSpPr>
            <p:nvPr/>
          </p:nvSpPr>
          <p:spPr bwMode="auto">
            <a:xfrm>
              <a:off x="6011863" y="3519488"/>
              <a:ext cx="825500" cy="825500"/>
            </a:xfrm>
            <a:custGeom>
              <a:avLst/>
              <a:gdLst>
                <a:gd name="T0" fmla="*/ 180 w 220"/>
                <a:gd name="T1" fmla="*/ 25 h 220"/>
                <a:gd name="T2" fmla="*/ 110 w 220"/>
                <a:gd name="T3" fmla="*/ 0 h 220"/>
                <a:gd name="T4" fmla="*/ 40 w 220"/>
                <a:gd name="T5" fmla="*/ 25 h 220"/>
                <a:gd name="T6" fmla="*/ 16 w 220"/>
                <a:gd name="T7" fmla="*/ 53 h 220"/>
                <a:gd name="T8" fmla="*/ 0 w 220"/>
                <a:gd name="T9" fmla="*/ 110 h 220"/>
                <a:gd name="T10" fmla="*/ 16 w 220"/>
                <a:gd name="T11" fmla="*/ 168 h 220"/>
                <a:gd name="T12" fmla="*/ 110 w 220"/>
                <a:gd name="T13" fmla="*/ 220 h 220"/>
                <a:gd name="T14" fmla="*/ 220 w 220"/>
                <a:gd name="T15" fmla="*/ 110 h 220"/>
                <a:gd name="T16" fmla="*/ 180 w 220"/>
                <a:gd name="T17" fmla="*/ 25 h 220"/>
                <a:gd name="T18" fmla="*/ 110 w 220"/>
                <a:gd name="T19" fmla="*/ 195 h 220"/>
                <a:gd name="T20" fmla="*/ 25 w 220"/>
                <a:gd name="T21" fmla="*/ 110 h 220"/>
                <a:gd name="T22" fmla="*/ 110 w 220"/>
                <a:gd name="T23" fmla="*/ 25 h 220"/>
                <a:gd name="T24" fmla="*/ 195 w 220"/>
                <a:gd name="T25" fmla="*/ 110 h 220"/>
                <a:gd name="T26" fmla="*/ 110 w 220"/>
                <a:gd name="T27"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80" y="25"/>
                  </a:moveTo>
                  <a:cubicBezTo>
                    <a:pt x="161" y="10"/>
                    <a:pt x="136" y="0"/>
                    <a:pt x="110" y="0"/>
                  </a:cubicBezTo>
                  <a:cubicBezTo>
                    <a:pt x="83" y="0"/>
                    <a:pt x="59" y="10"/>
                    <a:pt x="40" y="25"/>
                  </a:cubicBezTo>
                  <a:cubicBezTo>
                    <a:pt x="31" y="33"/>
                    <a:pt x="23" y="42"/>
                    <a:pt x="16" y="53"/>
                  </a:cubicBezTo>
                  <a:cubicBezTo>
                    <a:pt x="6" y="69"/>
                    <a:pt x="0" y="89"/>
                    <a:pt x="0" y="110"/>
                  </a:cubicBezTo>
                  <a:cubicBezTo>
                    <a:pt x="0" y="131"/>
                    <a:pt x="6" y="151"/>
                    <a:pt x="16" y="168"/>
                  </a:cubicBezTo>
                  <a:cubicBezTo>
                    <a:pt x="36" y="199"/>
                    <a:pt x="70" y="220"/>
                    <a:pt x="110" y="220"/>
                  </a:cubicBezTo>
                  <a:cubicBezTo>
                    <a:pt x="171" y="220"/>
                    <a:pt x="220" y="171"/>
                    <a:pt x="220" y="110"/>
                  </a:cubicBezTo>
                  <a:cubicBezTo>
                    <a:pt x="220" y="76"/>
                    <a:pt x="204" y="45"/>
                    <a:pt x="180" y="25"/>
                  </a:cubicBezTo>
                  <a:close/>
                  <a:moveTo>
                    <a:pt x="110" y="195"/>
                  </a:moveTo>
                  <a:cubicBezTo>
                    <a:pt x="63" y="195"/>
                    <a:pt x="25" y="157"/>
                    <a:pt x="25" y="110"/>
                  </a:cubicBezTo>
                  <a:cubicBezTo>
                    <a:pt x="25" y="63"/>
                    <a:pt x="63" y="25"/>
                    <a:pt x="110" y="25"/>
                  </a:cubicBezTo>
                  <a:cubicBezTo>
                    <a:pt x="157" y="25"/>
                    <a:pt x="195" y="63"/>
                    <a:pt x="195" y="110"/>
                  </a:cubicBezTo>
                  <a:cubicBezTo>
                    <a:pt x="195" y="157"/>
                    <a:pt x="157" y="195"/>
                    <a:pt x="110" y="19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6" name="Freeform 920"/>
            <p:cNvSpPr>
              <a:spLocks noEditPoints="1"/>
            </p:cNvSpPr>
            <p:nvPr/>
          </p:nvSpPr>
          <p:spPr bwMode="auto">
            <a:xfrm>
              <a:off x="6105526" y="3613150"/>
              <a:ext cx="638175" cy="6381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8 w 170"/>
                <a:gd name="T11" fmla="*/ 163 h 170"/>
                <a:gd name="T12" fmla="*/ 7 w 170"/>
                <a:gd name="T13" fmla="*/ 89 h 170"/>
                <a:gd name="T14" fmla="*/ 81 w 170"/>
                <a:gd name="T15" fmla="*/ 8 h 170"/>
                <a:gd name="T16" fmla="*/ 162 w 170"/>
                <a:gd name="T17" fmla="*/ 82 h 170"/>
                <a:gd name="T18" fmla="*/ 88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8" y="163"/>
                  </a:moveTo>
                  <a:cubicBezTo>
                    <a:pt x="46" y="165"/>
                    <a:pt x="9" y="131"/>
                    <a:pt x="7" y="89"/>
                  </a:cubicBezTo>
                  <a:cubicBezTo>
                    <a:pt x="5" y="46"/>
                    <a:pt x="39" y="10"/>
                    <a:pt x="81" y="8"/>
                  </a:cubicBezTo>
                  <a:cubicBezTo>
                    <a:pt x="124" y="6"/>
                    <a:pt x="160" y="39"/>
                    <a:pt x="162" y="82"/>
                  </a:cubicBezTo>
                  <a:cubicBezTo>
                    <a:pt x="164" y="124"/>
                    <a:pt x="131" y="161"/>
                    <a:pt x="88" y="163"/>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7" name="Freeform 921"/>
            <p:cNvSpPr>
              <a:spLocks noEditPoints="1"/>
            </p:cNvSpPr>
            <p:nvPr/>
          </p:nvSpPr>
          <p:spPr bwMode="auto">
            <a:xfrm>
              <a:off x="6124576" y="3635375"/>
              <a:ext cx="596900" cy="596900"/>
            </a:xfrm>
            <a:custGeom>
              <a:avLst/>
              <a:gdLst>
                <a:gd name="T0" fmla="*/ 2 w 159"/>
                <a:gd name="T1" fmla="*/ 83 h 159"/>
                <a:gd name="T2" fmla="*/ 157 w 159"/>
                <a:gd name="T3" fmla="*/ 76 h 159"/>
                <a:gd name="T4" fmla="*/ 151 w 159"/>
                <a:gd name="T5" fmla="*/ 64 h 159"/>
                <a:gd name="T6" fmla="*/ 100 w 159"/>
                <a:gd name="T7" fmla="*/ 67 h 159"/>
                <a:gd name="T8" fmla="*/ 151 w 159"/>
                <a:gd name="T9" fmla="*/ 64 h 159"/>
                <a:gd name="T10" fmla="*/ 110 w 159"/>
                <a:gd name="T11" fmla="*/ 52 h 159"/>
                <a:gd name="T12" fmla="*/ 96 w 159"/>
                <a:gd name="T13" fmla="*/ 8 h 159"/>
                <a:gd name="T14" fmla="*/ 92 w 159"/>
                <a:gd name="T15" fmla="*/ 72 h 159"/>
                <a:gd name="T16" fmla="*/ 93 w 159"/>
                <a:gd name="T17" fmla="*/ 78 h 159"/>
                <a:gd name="T18" fmla="*/ 92 w 159"/>
                <a:gd name="T19" fmla="*/ 72 h 159"/>
                <a:gd name="T20" fmla="*/ 85 w 159"/>
                <a:gd name="T21" fmla="*/ 91 h 159"/>
                <a:gd name="T22" fmla="*/ 90 w 159"/>
                <a:gd name="T23" fmla="*/ 88 h 159"/>
                <a:gd name="T24" fmla="*/ 78 w 159"/>
                <a:gd name="T25" fmla="*/ 7 h 159"/>
                <a:gd name="T26" fmla="*/ 89 w 159"/>
                <a:gd name="T27" fmla="*/ 57 h 159"/>
                <a:gd name="T28" fmla="*/ 78 w 159"/>
                <a:gd name="T29" fmla="*/ 7 h 159"/>
                <a:gd name="T30" fmla="*/ 80 w 159"/>
                <a:gd name="T31" fmla="*/ 69 h 159"/>
                <a:gd name="T32" fmla="*/ 80 w 159"/>
                <a:gd name="T33" fmla="*/ 63 h 159"/>
                <a:gd name="T34" fmla="*/ 80 w 159"/>
                <a:gd name="T35" fmla="*/ 70 h 159"/>
                <a:gd name="T36" fmla="*/ 80 w 159"/>
                <a:gd name="T37" fmla="*/ 88 h 159"/>
                <a:gd name="T38" fmla="*/ 80 w 159"/>
                <a:gd name="T39" fmla="*/ 70 h 159"/>
                <a:gd name="T40" fmla="*/ 70 w 159"/>
                <a:gd name="T41" fmla="*/ 92 h 159"/>
                <a:gd name="T42" fmla="*/ 74 w 159"/>
                <a:gd name="T43" fmla="*/ 87 h 159"/>
                <a:gd name="T44" fmla="*/ 70 w 159"/>
                <a:gd name="T45" fmla="*/ 76 h 159"/>
                <a:gd name="T46" fmla="*/ 65 w 159"/>
                <a:gd name="T47" fmla="*/ 74 h 159"/>
                <a:gd name="T48" fmla="*/ 70 w 159"/>
                <a:gd name="T49" fmla="*/ 76 h 159"/>
                <a:gd name="T50" fmla="*/ 64 w 159"/>
                <a:gd name="T51" fmla="*/ 42 h 159"/>
                <a:gd name="T52" fmla="*/ 18 w 159"/>
                <a:gd name="T53" fmla="*/ 42 h 159"/>
                <a:gd name="T54" fmla="*/ 13 w 159"/>
                <a:gd name="T55" fmla="*/ 50 h 159"/>
                <a:gd name="T56" fmla="*/ 57 w 159"/>
                <a:gd name="T57" fmla="*/ 77 h 159"/>
                <a:gd name="T58" fmla="*/ 13 w 159"/>
                <a:gd name="T59" fmla="*/ 50 h 159"/>
                <a:gd name="T60" fmla="*/ 7 w 159"/>
                <a:gd name="T61" fmla="*/ 82 h 159"/>
                <a:gd name="T62" fmla="*/ 40 w 159"/>
                <a:gd name="T63" fmla="*/ 83 h 159"/>
                <a:gd name="T64" fmla="*/ 25 w 159"/>
                <a:gd name="T65" fmla="*/ 127 h 159"/>
                <a:gd name="T66" fmla="*/ 59 w 159"/>
                <a:gd name="T67" fmla="*/ 92 h 159"/>
                <a:gd name="T68" fmla="*/ 39 w 159"/>
                <a:gd name="T69" fmla="*/ 139 h 159"/>
                <a:gd name="T70" fmla="*/ 83 w 159"/>
                <a:gd name="T71" fmla="*/ 152 h 159"/>
                <a:gd name="T72" fmla="*/ 71 w 159"/>
                <a:gd name="T73" fmla="*/ 118 h 159"/>
                <a:gd name="T74" fmla="*/ 108 w 159"/>
                <a:gd name="T75" fmla="*/ 146 h 159"/>
                <a:gd name="T76" fmla="*/ 116 w 159"/>
                <a:gd name="T77" fmla="*/ 142 h 159"/>
                <a:gd name="T78" fmla="*/ 97 w 159"/>
                <a:gd name="T79" fmla="*/ 94 h 159"/>
                <a:gd name="T80" fmla="*/ 116 w 159"/>
                <a:gd name="T81" fmla="*/ 142 h 159"/>
                <a:gd name="T82" fmla="*/ 115 w 159"/>
                <a:gd name="T83" fmla="*/ 99 h 159"/>
                <a:gd name="T84" fmla="*/ 152 w 159"/>
                <a:gd name="T85" fmla="*/ 73 h 159"/>
                <a:gd name="T86" fmla="*/ 132 w 159"/>
                <a:gd name="T87" fmla="*/ 1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76" y="2"/>
                  </a:moveTo>
                  <a:cubicBezTo>
                    <a:pt x="34" y="4"/>
                    <a:pt x="0" y="40"/>
                    <a:pt x="2" y="83"/>
                  </a:cubicBezTo>
                  <a:cubicBezTo>
                    <a:pt x="4" y="125"/>
                    <a:pt x="41" y="159"/>
                    <a:pt x="83" y="157"/>
                  </a:cubicBezTo>
                  <a:cubicBezTo>
                    <a:pt x="126" y="155"/>
                    <a:pt x="159" y="118"/>
                    <a:pt x="157" y="76"/>
                  </a:cubicBezTo>
                  <a:cubicBezTo>
                    <a:pt x="155" y="33"/>
                    <a:pt x="119" y="0"/>
                    <a:pt x="76" y="2"/>
                  </a:cubicBezTo>
                  <a:close/>
                  <a:moveTo>
                    <a:pt x="151" y="64"/>
                  </a:moveTo>
                  <a:cubicBezTo>
                    <a:pt x="104" y="81"/>
                    <a:pt x="104" y="81"/>
                    <a:pt x="104" y="81"/>
                  </a:cubicBezTo>
                  <a:cubicBezTo>
                    <a:pt x="100" y="67"/>
                    <a:pt x="100" y="67"/>
                    <a:pt x="100" y="67"/>
                  </a:cubicBezTo>
                  <a:cubicBezTo>
                    <a:pt x="148" y="55"/>
                    <a:pt x="148" y="55"/>
                    <a:pt x="148" y="55"/>
                  </a:cubicBezTo>
                  <a:cubicBezTo>
                    <a:pt x="149" y="58"/>
                    <a:pt x="150" y="61"/>
                    <a:pt x="151" y="64"/>
                  </a:cubicBezTo>
                  <a:close/>
                  <a:moveTo>
                    <a:pt x="144" y="45"/>
                  </a:moveTo>
                  <a:cubicBezTo>
                    <a:pt x="110" y="52"/>
                    <a:pt x="110" y="52"/>
                    <a:pt x="110" y="52"/>
                  </a:cubicBezTo>
                  <a:cubicBezTo>
                    <a:pt x="101" y="45"/>
                    <a:pt x="101" y="45"/>
                    <a:pt x="101" y="45"/>
                  </a:cubicBezTo>
                  <a:cubicBezTo>
                    <a:pt x="96" y="8"/>
                    <a:pt x="96" y="8"/>
                    <a:pt x="96" y="8"/>
                  </a:cubicBezTo>
                  <a:cubicBezTo>
                    <a:pt x="117" y="13"/>
                    <a:pt x="134" y="27"/>
                    <a:pt x="144" y="45"/>
                  </a:cubicBezTo>
                  <a:close/>
                  <a:moveTo>
                    <a:pt x="92" y="72"/>
                  </a:moveTo>
                  <a:cubicBezTo>
                    <a:pt x="93" y="72"/>
                    <a:pt x="95" y="73"/>
                    <a:pt x="95" y="74"/>
                  </a:cubicBezTo>
                  <a:cubicBezTo>
                    <a:pt x="96" y="76"/>
                    <a:pt x="95" y="77"/>
                    <a:pt x="93" y="78"/>
                  </a:cubicBezTo>
                  <a:cubicBezTo>
                    <a:pt x="92" y="78"/>
                    <a:pt x="90" y="77"/>
                    <a:pt x="90" y="76"/>
                  </a:cubicBezTo>
                  <a:cubicBezTo>
                    <a:pt x="89" y="74"/>
                    <a:pt x="90" y="73"/>
                    <a:pt x="92" y="72"/>
                  </a:cubicBezTo>
                  <a:close/>
                  <a:moveTo>
                    <a:pt x="89" y="92"/>
                  </a:moveTo>
                  <a:cubicBezTo>
                    <a:pt x="88" y="93"/>
                    <a:pt x="86" y="93"/>
                    <a:pt x="85" y="91"/>
                  </a:cubicBezTo>
                  <a:cubicBezTo>
                    <a:pt x="84" y="90"/>
                    <a:pt x="85" y="88"/>
                    <a:pt x="86" y="87"/>
                  </a:cubicBezTo>
                  <a:cubicBezTo>
                    <a:pt x="87" y="86"/>
                    <a:pt x="89" y="87"/>
                    <a:pt x="90" y="88"/>
                  </a:cubicBezTo>
                  <a:cubicBezTo>
                    <a:pt x="91" y="89"/>
                    <a:pt x="91" y="91"/>
                    <a:pt x="89" y="92"/>
                  </a:cubicBezTo>
                  <a:close/>
                  <a:moveTo>
                    <a:pt x="78" y="7"/>
                  </a:moveTo>
                  <a:cubicBezTo>
                    <a:pt x="81" y="7"/>
                    <a:pt x="84" y="7"/>
                    <a:pt x="87" y="7"/>
                  </a:cubicBezTo>
                  <a:cubicBezTo>
                    <a:pt x="89" y="57"/>
                    <a:pt x="89" y="57"/>
                    <a:pt x="89" y="57"/>
                  </a:cubicBezTo>
                  <a:cubicBezTo>
                    <a:pt x="75" y="57"/>
                    <a:pt x="75" y="57"/>
                    <a:pt x="75" y="57"/>
                  </a:cubicBezTo>
                  <a:lnTo>
                    <a:pt x="78" y="7"/>
                  </a:lnTo>
                  <a:close/>
                  <a:moveTo>
                    <a:pt x="83" y="66"/>
                  </a:moveTo>
                  <a:cubicBezTo>
                    <a:pt x="83" y="68"/>
                    <a:pt x="82" y="69"/>
                    <a:pt x="80" y="69"/>
                  </a:cubicBezTo>
                  <a:cubicBezTo>
                    <a:pt x="78" y="69"/>
                    <a:pt x="77" y="68"/>
                    <a:pt x="77" y="66"/>
                  </a:cubicBezTo>
                  <a:cubicBezTo>
                    <a:pt x="77" y="64"/>
                    <a:pt x="78" y="63"/>
                    <a:pt x="80" y="63"/>
                  </a:cubicBezTo>
                  <a:cubicBezTo>
                    <a:pt x="82" y="63"/>
                    <a:pt x="83" y="64"/>
                    <a:pt x="83" y="66"/>
                  </a:cubicBezTo>
                  <a:close/>
                  <a:moveTo>
                    <a:pt x="80" y="70"/>
                  </a:moveTo>
                  <a:cubicBezTo>
                    <a:pt x="85" y="70"/>
                    <a:pt x="89" y="74"/>
                    <a:pt x="89" y="79"/>
                  </a:cubicBezTo>
                  <a:cubicBezTo>
                    <a:pt x="89" y="84"/>
                    <a:pt x="85" y="88"/>
                    <a:pt x="80" y="88"/>
                  </a:cubicBezTo>
                  <a:cubicBezTo>
                    <a:pt x="75" y="88"/>
                    <a:pt x="71" y="84"/>
                    <a:pt x="71" y="79"/>
                  </a:cubicBezTo>
                  <a:cubicBezTo>
                    <a:pt x="71" y="74"/>
                    <a:pt x="75" y="70"/>
                    <a:pt x="80" y="70"/>
                  </a:cubicBezTo>
                  <a:close/>
                  <a:moveTo>
                    <a:pt x="75" y="91"/>
                  </a:moveTo>
                  <a:cubicBezTo>
                    <a:pt x="74" y="93"/>
                    <a:pt x="72" y="93"/>
                    <a:pt x="70" y="92"/>
                  </a:cubicBezTo>
                  <a:cubicBezTo>
                    <a:pt x="69" y="91"/>
                    <a:pt x="69" y="89"/>
                    <a:pt x="70" y="88"/>
                  </a:cubicBezTo>
                  <a:cubicBezTo>
                    <a:pt x="71" y="87"/>
                    <a:pt x="73" y="86"/>
                    <a:pt x="74" y="87"/>
                  </a:cubicBezTo>
                  <a:cubicBezTo>
                    <a:pt x="75" y="88"/>
                    <a:pt x="75" y="90"/>
                    <a:pt x="75" y="91"/>
                  </a:cubicBezTo>
                  <a:close/>
                  <a:moveTo>
                    <a:pt x="70" y="76"/>
                  </a:moveTo>
                  <a:cubicBezTo>
                    <a:pt x="70" y="77"/>
                    <a:pt x="68" y="78"/>
                    <a:pt x="66" y="78"/>
                  </a:cubicBezTo>
                  <a:cubicBezTo>
                    <a:pt x="65" y="77"/>
                    <a:pt x="64" y="76"/>
                    <a:pt x="65" y="74"/>
                  </a:cubicBezTo>
                  <a:cubicBezTo>
                    <a:pt x="65" y="73"/>
                    <a:pt x="67" y="72"/>
                    <a:pt x="68" y="72"/>
                  </a:cubicBezTo>
                  <a:cubicBezTo>
                    <a:pt x="70" y="73"/>
                    <a:pt x="71" y="74"/>
                    <a:pt x="70" y="76"/>
                  </a:cubicBezTo>
                  <a:close/>
                  <a:moveTo>
                    <a:pt x="67" y="8"/>
                  </a:moveTo>
                  <a:cubicBezTo>
                    <a:pt x="64" y="42"/>
                    <a:pt x="64" y="42"/>
                    <a:pt x="64" y="42"/>
                  </a:cubicBezTo>
                  <a:cubicBezTo>
                    <a:pt x="54" y="49"/>
                    <a:pt x="54" y="49"/>
                    <a:pt x="54" y="49"/>
                  </a:cubicBezTo>
                  <a:cubicBezTo>
                    <a:pt x="18" y="42"/>
                    <a:pt x="18" y="42"/>
                    <a:pt x="18" y="42"/>
                  </a:cubicBezTo>
                  <a:cubicBezTo>
                    <a:pt x="28" y="24"/>
                    <a:pt x="46" y="11"/>
                    <a:pt x="67" y="8"/>
                  </a:cubicBezTo>
                  <a:close/>
                  <a:moveTo>
                    <a:pt x="13" y="50"/>
                  </a:moveTo>
                  <a:cubicBezTo>
                    <a:pt x="61" y="64"/>
                    <a:pt x="61" y="64"/>
                    <a:pt x="61" y="64"/>
                  </a:cubicBezTo>
                  <a:cubicBezTo>
                    <a:pt x="57" y="77"/>
                    <a:pt x="57" y="77"/>
                    <a:pt x="57" y="77"/>
                  </a:cubicBezTo>
                  <a:cubicBezTo>
                    <a:pt x="10" y="58"/>
                    <a:pt x="10" y="58"/>
                    <a:pt x="10" y="58"/>
                  </a:cubicBezTo>
                  <a:cubicBezTo>
                    <a:pt x="11" y="55"/>
                    <a:pt x="13" y="50"/>
                    <a:pt x="13" y="50"/>
                  </a:cubicBezTo>
                  <a:close/>
                  <a:moveTo>
                    <a:pt x="25" y="127"/>
                  </a:moveTo>
                  <a:cubicBezTo>
                    <a:pt x="15" y="115"/>
                    <a:pt x="8" y="99"/>
                    <a:pt x="7" y="82"/>
                  </a:cubicBezTo>
                  <a:cubicBezTo>
                    <a:pt x="7" y="78"/>
                    <a:pt x="7" y="73"/>
                    <a:pt x="8" y="69"/>
                  </a:cubicBezTo>
                  <a:cubicBezTo>
                    <a:pt x="40" y="83"/>
                    <a:pt x="40" y="83"/>
                    <a:pt x="40" y="83"/>
                  </a:cubicBezTo>
                  <a:cubicBezTo>
                    <a:pt x="43" y="95"/>
                    <a:pt x="43" y="95"/>
                    <a:pt x="43" y="95"/>
                  </a:cubicBezTo>
                  <a:lnTo>
                    <a:pt x="25" y="127"/>
                  </a:lnTo>
                  <a:close/>
                  <a:moveTo>
                    <a:pt x="32" y="133"/>
                  </a:moveTo>
                  <a:cubicBezTo>
                    <a:pt x="59" y="92"/>
                    <a:pt x="59" y="92"/>
                    <a:pt x="59" y="92"/>
                  </a:cubicBezTo>
                  <a:cubicBezTo>
                    <a:pt x="71" y="101"/>
                    <a:pt x="71" y="101"/>
                    <a:pt x="71" y="101"/>
                  </a:cubicBezTo>
                  <a:cubicBezTo>
                    <a:pt x="39" y="139"/>
                    <a:pt x="39" y="139"/>
                    <a:pt x="39" y="139"/>
                  </a:cubicBezTo>
                  <a:cubicBezTo>
                    <a:pt x="36" y="137"/>
                    <a:pt x="34" y="135"/>
                    <a:pt x="32" y="133"/>
                  </a:cubicBezTo>
                  <a:close/>
                  <a:moveTo>
                    <a:pt x="83" y="152"/>
                  </a:moveTo>
                  <a:cubicBezTo>
                    <a:pt x="71" y="152"/>
                    <a:pt x="59" y="149"/>
                    <a:pt x="48" y="144"/>
                  </a:cubicBezTo>
                  <a:cubicBezTo>
                    <a:pt x="71" y="118"/>
                    <a:pt x="71" y="118"/>
                    <a:pt x="71" y="118"/>
                  </a:cubicBezTo>
                  <a:cubicBezTo>
                    <a:pt x="83" y="119"/>
                    <a:pt x="83" y="119"/>
                    <a:pt x="83" y="119"/>
                  </a:cubicBezTo>
                  <a:cubicBezTo>
                    <a:pt x="108" y="146"/>
                    <a:pt x="108" y="146"/>
                    <a:pt x="108" y="146"/>
                  </a:cubicBezTo>
                  <a:cubicBezTo>
                    <a:pt x="100" y="149"/>
                    <a:pt x="92" y="151"/>
                    <a:pt x="83" y="152"/>
                  </a:cubicBezTo>
                  <a:close/>
                  <a:moveTo>
                    <a:pt x="116" y="142"/>
                  </a:moveTo>
                  <a:cubicBezTo>
                    <a:pt x="86" y="103"/>
                    <a:pt x="86" y="103"/>
                    <a:pt x="86" y="103"/>
                  </a:cubicBezTo>
                  <a:cubicBezTo>
                    <a:pt x="97" y="94"/>
                    <a:pt x="97" y="94"/>
                    <a:pt x="97" y="94"/>
                  </a:cubicBezTo>
                  <a:cubicBezTo>
                    <a:pt x="124" y="137"/>
                    <a:pt x="124" y="137"/>
                    <a:pt x="124" y="137"/>
                  </a:cubicBezTo>
                  <a:cubicBezTo>
                    <a:pt x="122" y="139"/>
                    <a:pt x="119" y="140"/>
                    <a:pt x="116" y="142"/>
                  </a:cubicBezTo>
                  <a:close/>
                  <a:moveTo>
                    <a:pt x="132" y="129"/>
                  </a:moveTo>
                  <a:cubicBezTo>
                    <a:pt x="115" y="99"/>
                    <a:pt x="115" y="99"/>
                    <a:pt x="115" y="99"/>
                  </a:cubicBezTo>
                  <a:cubicBezTo>
                    <a:pt x="119" y="88"/>
                    <a:pt x="119" y="88"/>
                    <a:pt x="119" y="88"/>
                  </a:cubicBezTo>
                  <a:cubicBezTo>
                    <a:pt x="152" y="73"/>
                    <a:pt x="152" y="73"/>
                    <a:pt x="152" y="73"/>
                  </a:cubicBezTo>
                  <a:cubicBezTo>
                    <a:pt x="152" y="74"/>
                    <a:pt x="152" y="75"/>
                    <a:pt x="152" y="76"/>
                  </a:cubicBezTo>
                  <a:cubicBezTo>
                    <a:pt x="153" y="97"/>
                    <a:pt x="146" y="116"/>
                    <a:pt x="132" y="129"/>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8" name="Oval 922"/>
            <p:cNvSpPr>
              <a:spLocks noChangeArrowheads="1"/>
            </p:cNvSpPr>
            <p:nvPr/>
          </p:nvSpPr>
          <p:spPr bwMode="auto">
            <a:xfrm>
              <a:off x="6413501" y="3871913"/>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9" name="Freeform 923"/>
            <p:cNvSpPr>
              <a:spLocks/>
            </p:cNvSpPr>
            <p:nvPr/>
          </p:nvSpPr>
          <p:spPr bwMode="auto">
            <a:xfrm>
              <a:off x="6457951" y="3905250"/>
              <a:ext cx="26988" cy="22225"/>
            </a:xfrm>
            <a:custGeom>
              <a:avLst/>
              <a:gdLst>
                <a:gd name="T0" fmla="*/ 6 w 7"/>
                <a:gd name="T1" fmla="*/ 2 h 6"/>
                <a:gd name="T2" fmla="*/ 4 w 7"/>
                <a:gd name="T3" fmla="*/ 6 h 6"/>
                <a:gd name="T4" fmla="*/ 1 w 7"/>
                <a:gd name="T5" fmla="*/ 4 h 6"/>
                <a:gd name="T6" fmla="*/ 3 w 7"/>
                <a:gd name="T7" fmla="*/ 0 h 6"/>
                <a:gd name="T8" fmla="*/ 6 w 7"/>
                <a:gd name="T9" fmla="*/ 2 h 6"/>
              </a:gdLst>
              <a:ahLst/>
              <a:cxnLst>
                <a:cxn ang="0">
                  <a:pos x="T0" y="T1"/>
                </a:cxn>
                <a:cxn ang="0">
                  <a:pos x="T2" y="T3"/>
                </a:cxn>
                <a:cxn ang="0">
                  <a:pos x="T4" y="T5"/>
                </a:cxn>
                <a:cxn ang="0">
                  <a:pos x="T6" y="T7"/>
                </a:cxn>
                <a:cxn ang="0">
                  <a:pos x="T8" y="T9"/>
                </a:cxn>
              </a:cxnLst>
              <a:rect l="0" t="0" r="r" b="b"/>
              <a:pathLst>
                <a:path w="7" h="6">
                  <a:moveTo>
                    <a:pt x="6" y="2"/>
                  </a:moveTo>
                  <a:cubicBezTo>
                    <a:pt x="7" y="4"/>
                    <a:pt x="6" y="5"/>
                    <a:pt x="4" y="6"/>
                  </a:cubicBezTo>
                  <a:cubicBezTo>
                    <a:pt x="3" y="6"/>
                    <a:pt x="1" y="5"/>
                    <a:pt x="1" y="4"/>
                  </a:cubicBezTo>
                  <a:cubicBezTo>
                    <a:pt x="0" y="2"/>
                    <a:pt x="1" y="1"/>
                    <a:pt x="3" y="0"/>
                  </a:cubicBezTo>
                  <a:cubicBezTo>
                    <a:pt x="4" y="0"/>
                    <a:pt x="6" y="1"/>
                    <a:pt x="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0" name="Freeform 924"/>
            <p:cNvSpPr>
              <a:spLocks/>
            </p:cNvSpPr>
            <p:nvPr/>
          </p:nvSpPr>
          <p:spPr bwMode="auto">
            <a:xfrm>
              <a:off x="6440488" y="3957638"/>
              <a:ext cx="25400" cy="26988"/>
            </a:xfrm>
            <a:custGeom>
              <a:avLst/>
              <a:gdLst>
                <a:gd name="T0" fmla="*/ 5 w 7"/>
                <a:gd name="T1" fmla="*/ 6 h 7"/>
                <a:gd name="T2" fmla="*/ 1 w 7"/>
                <a:gd name="T3" fmla="*/ 5 h 7"/>
                <a:gd name="T4" fmla="*/ 2 w 7"/>
                <a:gd name="T5" fmla="*/ 1 h 7"/>
                <a:gd name="T6" fmla="*/ 6 w 7"/>
                <a:gd name="T7" fmla="*/ 2 h 7"/>
                <a:gd name="T8" fmla="*/ 5 w 7"/>
                <a:gd name="T9" fmla="*/ 6 h 7"/>
              </a:gdLst>
              <a:ahLst/>
              <a:cxnLst>
                <a:cxn ang="0">
                  <a:pos x="T0" y="T1"/>
                </a:cxn>
                <a:cxn ang="0">
                  <a:pos x="T2" y="T3"/>
                </a:cxn>
                <a:cxn ang="0">
                  <a:pos x="T4" y="T5"/>
                </a:cxn>
                <a:cxn ang="0">
                  <a:pos x="T6" y="T7"/>
                </a:cxn>
                <a:cxn ang="0">
                  <a:pos x="T8" y="T9"/>
                </a:cxn>
              </a:cxnLst>
              <a:rect l="0" t="0" r="r" b="b"/>
              <a:pathLst>
                <a:path w="7" h="7">
                  <a:moveTo>
                    <a:pt x="5" y="6"/>
                  </a:moveTo>
                  <a:cubicBezTo>
                    <a:pt x="4" y="7"/>
                    <a:pt x="2" y="7"/>
                    <a:pt x="1" y="5"/>
                  </a:cubicBezTo>
                  <a:cubicBezTo>
                    <a:pt x="0" y="4"/>
                    <a:pt x="1" y="2"/>
                    <a:pt x="2" y="1"/>
                  </a:cubicBezTo>
                  <a:cubicBezTo>
                    <a:pt x="3" y="0"/>
                    <a:pt x="5" y="1"/>
                    <a:pt x="6" y="2"/>
                  </a:cubicBezTo>
                  <a:cubicBezTo>
                    <a:pt x="7" y="3"/>
                    <a:pt x="7" y="5"/>
                    <a:pt x="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1" name="Freeform 925"/>
            <p:cNvSpPr>
              <a:spLocks/>
            </p:cNvSpPr>
            <p:nvPr/>
          </p:nvSpPr>
          <p:spPr bwMode="auto">
            <a:xfrm>
              <a:off x="6383338" y="3957638"/>
              <a:ext cx="22225" cy="26988"/>
            </a:xfrm>
            <a:custGeom>
              <a:avLst/>
              <a:gdLst>
                <a:gd name="T0" fmla="*/ 6 w 6"/>
                <a:gd name="T1" fmla="*/ 5 h 7"/>
                <a:gd name="T2" fmla="*/ 1 w 6"/>
                <a:gd name="T3" fmla="*/ 6 h 7"/>
                <a:gd name="T4" fmla="*/ 1 w 6"/>
                <a:gd name="T5" fmla="*/ 2 h 7"/>
                <a:gd name="T6" fmla="*/ 5 w 6"/>
                <a:gd name="T7" fmla="*/ 1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5" y="7"/>
                    <a:pt x="3" y="7"/>
                    <a:pt x="1" y="6"/>
                  </a:cubicBezTo>
                  <a:cubicBezTo>
                    <a:pt x="0" y="5"/>
                    <a:pt x="0" y="3"/>
                    <a:pt x="1" y="2"/>
                  </a:cubicBezTo>
                  <a:cubicBezTo>
                    <a:pt x="2" y="1"/>
                    <a:pt x="4" y="0"/>
                    <a:pt x="5" y="1"/>
                  </a:cubicBezTo>
                  <a:cubicBezTo>
                    <a:pt x="6" y="2"/>
                    <a:pt x="6" y="4"/>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2" name="Freeform 926"/>
            <p:cNvSpPr>
              <a:spLocks/>
            </p:cNvSpPr>
            <p:nvPr/>
          </p:nvSpPr>
          <p:spPr bwMode="auto">
            <a:xfrm>
              <a:off x="6364288" y="3905250"/>
              <a:ext cx="26988" cy="22225"/>
            </a:xfrm>
            <a:custGeom>
              <a:avLst/>
              <a:gdLst>
                <a:gd name="T0" fmla="*/ 6 w 7"/>
                <a:gd name="T1" fmla="*/ 4 h 6"/>
                <a:gd name="T2" fmla="*/ 2 w 7"/>
                <a:gd name="T3" fmla="*/ 6 h 6"/>
                <a:gd name="T4" fmla="*/ 1 w 7"/>
                <a:gd name="T5" fmla="*/ 2 h 6"/>
                <a:gd name="T6" fmla="*/ 4 w 7"/>
                <a:gd name="T7" fmla="*/ 0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5"/>
                    <a:pt x="4" y="6"/>
                    <a:pt x="2" y="6"/>
                  </a:cubicBezTo>
                  <a:cubicBezTo>
                    <a:pt x="1" y="5"/>
                    <a:pt x="0" y="4"/>
                    <a:pt x="1" y="2"/>
                  </a:cubicBezTo>
                  <a:cubicBezTo>
                    <a:pt x="1" y="1"/>
                    <a:pt x="3" y="0"/>
                    <a:pt x="4" y="0"/>
                  </a:cubicBezTo>
                  <a:cubicBezTo>
                    <a:pt x="6" y="1"/>
                    <a:pt x="7" y="2"/>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3" name="Oval 927"/>
            <p:cNvSpPr>
              <a:spLocks noChangeArrowheads="1"/>
            </p:cNvSpPr>
            <p:nvPr/>
          </p:nvSpPr>
          <p:spPr bwMode="auto">
            <a:xfrm>
              <a:off x="6391276" y="3897313"/>
              <a:ext cx="66675"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4" name="Freeform 928"/>
            <p:cNvSpPr>
              <a:spLocks/>
            </p:cNvSpPr>
            <p:nvPr/>
          </p:nvSpPr>
          <p:spPr bwMode="auto">
            <a:xfrm>
              <a:off x="6245226" y="3979863"/>
              <a:ext cx="146050" cy="177800"/>
            </a:xfrm>
            <a:custGeom>
              <a:avLst/>
              <a:gdLst>
                <a:gd name="T0" fmla="*/ 39 w 39"/>
                <a:gd name="T1" fmla="*/ 9 h 47"/>
                <a:gd name="T2" fmla="*/ 7 w 39"/>
                <a:gd name="T3" fmla="*/ 47 h 47"/>
                <a:gd name="T4" fmla="*/ 0 w 39"/>
                <a:gd name="T5" fmla="*/ 41 h 47"/>
                <a:gd name="T6" fmla="*/ 27 w 39"/>
                <a:gd name="T7" fmla="*/ 0 h 47"/>
                <a:gd name="T8" fmla="*/ 39 w 39"/>
                <a:gd name="T9" fmla="*/ 9 h 47"/>
              </a:gdLst>
              <a:ahLst/>
              <a:cxnLst>
                <a:cxn ang="0">
                  <a:pos x="T0" y="T1"/>
                </a:cxn>
                <a:cxn ang="0">
                  <a:pos x="T2" y="T3"/>
                </a:cxn>
                <a:cxn ang="0">
                  <a:pos x="T4" y="T5"/>
                </a:cxn>
                <a:cxn ang="0">
                  <a:pos x="T6" y="T7"/>
                </a:cxn>
                <a:cxn ang="0">
                  <a:pos x="T8" y="T9"/>
                </a:cxn>
              </a:cxnLst>
              <a:rect l="0" t="0" r="r" b="b"/>
              <a:pathLst>
                <a:path w="39" h="47">
                  <a:moveTo>
                    <a:pt x="39" y="9"/>
                  </a:moveTo>
                  <a:cubicBezTo>
                    <a:pt x="7" y="47"/>
                    <a:pt x="7" y="47"/>
                    <a:pt x="7" y="47"/>
                  </a:cubicBezTo>
                  <a:cubicBezTo>
                    <a:pt x="4" y="45"/>
                    <a:pt x="2" y="43"/>
                    <a:pt x="0" y="41"/>
                  </a:cubicBezTo>
                  <a:cubicBezTo>
                    <a:pt x="27" y="0"/>
                    <a:pt x="27" y="0"/>
                    <a:pt x="27" y="0"/>
                  </a:cubicBezTo>
                  <a:lnTo>
                    <a:pt x="39" y="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5" name="Freeform 929"/>
            <p:cNvSpPr>
              <a:spLocks/>
            </p:cNvSpPr>
            <p:nvPr/>
          </p:nvSpPr>
          <p:spPr bwMode="auto">
            <a:xfrm>
              <a:off x="6162676" y="3822700"/>
              <a:ext cx="190500" cy="101600"/>
            </a:xfrm>
            <a:custGeom>
              <a:avLst/>
              <a:gdLst>
                <a:gd name="T0" fmla="*/ 51 w 51"/>
                <a:gd name="T1" fmla="*/ 14 h 27"/>
                <a:gd name="T2" fmla="*/ 47 w 51"/>
                <a:gd name="T3" fmla="*/ 27 h 27"/>
                <a:gd name="T4" fmla="*/ 0 w 51"/>
                <a:gd name="T5" fmla="*/ 8 h 27"/>
                <a:gd name="T6" fmla="*/ 3 w 51"/>
                <a:gd name="T7" fmla="*/ 0 h 27"/>
                <a:gd name="T8" fmla="*/ 51 w 51"/>
                <a:gd name="T9" fmla="*/ 14 h 27"/>
              </a:gdLst>
              <a:ahLst/>
              <a:cxnLst>
                <a:cxn ang="0">
                  <a:pos x="T0" y="T1"/>
                </a:cxn>
                <a:cxn ang="0">
                  <a:pos x="T2" y="T3"/>
                </a:cxn>
                <a:cxn ang="0">
                  <a:pos x="T4" y="T5"/>
                </a:cxn>
                <a:cxn ang="0">
                  <a:pos x="T6" y="T7"/>
                </a:cxn>
                <a:cxn ang="0">
                  <a:pos x="T8" y="T9"/>
                </a:cxn>
              </a:cxnLst>
              <a:rect l="0" t="0" r="r" b="b"/>
              <a:pathLst>
                <a:path w="51" h="27">
                  <a:moveTo>
                    <a:pt x="51" y="14"/>
                  </a:moveTo>
                  <a:cubicBezTo>
                    <a:pt x="47" y="27"/>
                    <a:pt x="47" y="27"/>
                    <a:pt x="47" y="27"/>
                  </a:cubicBezTo>
                  <a:cubicBezTo>
                    <a:pt x="0" y="8"/>
                    <a:pt x="0" y="8"/>
                    <a:pt x="0" y="8"/>
                  </a:cubicBezTo>
                  <a:cubicBezTo>
                    <a:pt x="1" y="5"/>
                    <a:pt x="3" y="0"/>
                    <a:pt x="3" y="0"/>
                  </a:cubicBezTo>
                  <a:lnTo>
                    <a:pt x="51"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6" name="Freeform 930"/>
            <p:cNvSpPr>
              <a:spLocks/>
            </p:cNvSpPr>
            <p:nvPr/>
          </p:nvSpPr>
          <p:spPr bwMode="auto">
            <a:xfrm>
              <a:off x="6405563" y="3662363"/>
              <a:ext cx="52388" cy="187325"/>
            </a:xfrm>
            <a:custGeom>
              <a:avLst/>
              <a:gdLst>
                <a:gd name="T0" fmla="*/ 14 w 14"/>
                <a:gd name="T1" fmla="*/ 50 h 50"/>
                <a:gd name="T2" fmla="*/ 0 w 14"/>
                <a:gd name="T3" fmla="*/ 50 h 50"/>
                <a:gd name="T4" fmla="*/ 3 w 14"/>
                <a:gd name="T5" fmla="*/ 0 h 50"/>
                <a:gd name="T6" fmla="*/ 12 w 14"/>
                <a:gd name="T7" fmla="*/ 0 h 50"/>
                <a:gd name="T8" fmla="*/ 14 w 14"/>
                <a:gd name="T9" fmla="*/ 50 h 50"/>
              </a:gdLst>
              <a:ahLst/>
              <a:cxnLst>
                <a:cxn ang="0">
                  <a:pos x="T0" y="T1"/>
                </a:cxn>
                <a:cxn ang="0">
                  <a:pos x="T2" y="T3"/>
                </a:cxn>
                <a:cxn ang="0">
                  <a:pos x="T4" y="T5"/>
                </a:cxn>
                <a:cxn ang="0">
                  <a:pos x="T6" y="T7"/>
                </a:cxn>
                <a:cxn ang="0">
                  <a:pos x="T8" y="T9"/>
                </a:cxn>
              </a:cxnLst>
              <a:rect l="0" t="0" r="r" b="b"/>
              <a:pathLst>
                <a:path w="14" h="50">
                  <a:moveTo>
                    <a:pt x="14" y="50"/>
                  </a:moveTo>
                  <a:cubicBezTo>
                    <a:pt x="0" y="50"/>
                    <a:pt x="0" y="50"/>
                    <a:pt x="0" y="50"/>
                  </a:cubicBezTo>
                  <a:cubicBezTo>
                    <a:pt x="3" y="0"/>
                    <a:pt x="3" y="0"/>
                    <a:pt x="3" y="0"/>
                  </a:cubicBezTo>
                  <a:cubicBezTo>
                    <a:pt x="6" y="0"/>
                    <a:pt x="9" y="0"/>
                    <a:pt x="12" y="0"/>
                  </a:cubicBezTo>
                  <a:lnTo>
                    <a:pt x="14" y="5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7" name="Freeform 931"/>
            <p:cNvSpPr>
              <a:spLocks/>
            </p:cNvSpPr>
            <p:nvPr/>
          </p:nvSpPr>
          <p:spPr bwMode="auto">
            <a:xfrm>
              <a:off x="6499226" y="3841750"/>
              <a:ext cx="192088" cy="96838"/>
            </a:xfrm>
            <a:custGeom>
              <a:avLst/>
              <a:gdLst>
                <a:gd name="T0" fmla="*/ 51 w 51"/>
                <a:gd name="T1" fmla="*/ 9 h 26"/>
                <a:gd name="T2" fmla="*/ 4 w 51"/>
                <a:gd name="T3" fmla="*/ 26 h 26"/>
                <a:gd name="T4" fmla="*/ 0 w 51"/>
                <a:gd name="T5" fmla="*/ 12 h 26"/>
                <a:gd name="T6" fmla="*/ 48 w 51"/>
                <a:gd name="T7" fmla="*/ 0 h 26"/>
                <a:gd name="T8" fmla="*/ 51 w 51"/>
                <a:gd name="T9" fmla="*/ 9 h 26"/>
              </a:gdLst>
              <a:ahLst/>
              <a:cxnLst>
                <a:cxn ang="0">
                  <a:pos x="T0" y="T1"/>
                </a:cxn>
                <a:cxn ang="0">
                  <a:pos x="T2" y="T3"/>
                </a:cxn>
                <a:cxn ang="0">
                  <a:pos x="T4" y="T5"/>
                </a:cxn>
                <a:cxn ang="0">
                  <a:pos x="T6" y="T7"/>
                </a:cxn>
                <a:cxn ang="0">
                  <a:pos x="T8" y="T9"/>
                </a:cxn>
              </a:cxnLst>
              <a:rect l="0" t="0" r="r" b="b"/>
              <a:pathLst>
                <a:path w="51" h="26">
                  <a:moveTo>
                    <a:pt x="51" y="9"/>
                  </a:moveTo>
                  <a:cubicBezTo>
                    <a:pt x="4" y="26"/>
                    <a:pt x="4" y="26"/>
                    <a:pt x="4" y="26"/>
                  </a:cubicBezTo>
                  <a:cubicBezTo>
                    <a:pt x="0" y="12"/>
                    <a:pt x="0" y="12"/>
                    <a:pt x="0" y="12"/>
                  </a:cubicBezTo>
                  <a:cubicBezTo>
                    <a:pt x="48" y="0"/>
                    <a:pt x="48" y="0"/>
                    <a:pt x="48" y="0"/>
                  </a:cubicBezTo>
                  <a:cubicBezTo>
                    <a:pt x="49" y="3"/>
                    <a:pt x="50" y="6"/>
                    <a:pt x="51"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8" name="Freeform 932"/>
            <p:cNvSpPr>
              <a:spLocks/>
            </p:cNvSpPr>
            <p:nvPr/>
          </p:nvSpPr>
          <p:spPr bwMode="auto">
            <a:xfrm>
              <a:off x="6446838" y="3987800"/>
              <a:ext cx="142875" cy="180975"/>
            </a:xfrm>
            <a:custGeom>
              <a:avLst/>
              <a:gdLst>
                <a:gd name="T0" fmla="*/ 38 w 38"/>
                <a:gd name="T1" fmla="*/ 43 h 48"/>
                <a:gd name="T2" fmla="*/ 30 w 38"/>
                <a:gd name="T3" fmla="*/ 48 h 48"/>
                <a:gd name="T4" fmla="*/ 0 w 38"/>
                <a:gd name="T5" fmla="*/ 9 h 48"/>
                <a:gd name="T6" fmla="*/ 11 w 38"/>
                <a:gd name="T7" fmla="*/ 0 h 48"/>
                <a:gd name="T8" fmla="*/ 38 w 38"/>
                <a:gd name="T9" fmla="*/ 43 h 48"/>
              </a:gdLst>
              <a:ahLst/>
              <a:cxnLst>
                <a:cxn ang="0">
                  <a:pos x="T0" y="T1"/>
                </a:cxn>
                <a:cxn ang="0">
                  <a:pos x="T2" y="T3"/>
                </a:cxn>
                <a:cxn ang="0">
                  <a:pos x="T4" y="T5"/>
                </a:cxn>
                <a:cxn ang="0">
                  <a:pos x="T6" y="T7"/>
                </a:cxn>
                <a:cxn ang="0">
                  <a:pos x="T8" y="T9"/>
                </a:cxn>
              </a:cxnLst>
              <a:rect l="0" t="0" r="r" b="b"/>
              <a:pathLst>
                <a:path w="38" h="48">
                  <a:moveTo>
                    <a:pt x="38" y="43"/>
                  </a:moveTo>
                  <a:cubicBezTo>
                    <a:pt x="36" y="45"/>
                    <a:pt x="33" y="46"/>
                    <a:pt x="30" y="48"/>
                  </a:cubicBezTo>
                  <a:cubicBezTo>
                    <a:pt x="0" y="9"/>
                    <a:pt x="0" y="9"/>
                    <a:pt x="0" y="9"/>
                  </a:cubicBezTo>
                  <a:cubicBezTo>
                    <a:pt x="11" y="0"/>
                    <a:pt x="11" y="0"/>
                    <a:pt x="11" y="0"/>
                  </a:cubicBezTo>
                  <a:lnTo>
                    <a:pt x="38" y="4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9" name="Freeform 933"/>
            <p:cNvSpPr>
              <a:spLocks/>
            </p:cNvSpPr>
            <p:nvPr/>
          </p:nvSpPr>
          <p:spPr bwMode="auto">
            <a:xfrm>
              <a:off x="6556376" y="3910013"/>
              <a:ext cx="142875" cy="209550"/>
            </a:xfrm>
            <a:custGeom>
              <a:avLst/>
              <a:gdLst>
                <a:gd name="T0" fmla="*/ 37 w 38"/>
                <a:gd name="T1" fmla="*/ 3 h 56"/>
                <a:gd name="T2" fmla="*/ 17 w 38"/>
                <a:gd name="T3" fmla="*/ 56 h 56"/>
                <a:gd name="T4" fmla="*/ 0 w 38"/>
                <a:gd name="T5" fmla="*/ 26 h 56"/>
                <a:gd name="T6" fmla="*/ 4 w 38"/>
                <a:gd name="T7" fmla="*/ 15 h 56"/>
                <a:gd name="T8" fmla="*/ 37 w 38"/>
                <a:gd name="T9" fmla="*/ 0 h 56"/>
                <a:gd name="T10" fmla="*/ 37 w 38"/>
                <a:gd name="T11" fmla="*/ 3 h 56"/>
              </a:gdLst>
              <a:ahLst/>
              <a:cxnLst>
                <a:cxn ang="0">
                  <a:pos x="T0" y="T1"/>
                </a:cxn>
                <a:cxn ang="0">
                  <a:pos x="T2" y="T3"/>
                </a:cxn>
                <a:cxn ang="0">
                  <a:pos x="T4" y="T5"/>
                </a:cxn>
                <a:cxn ang="0">
                  <a:pos x="T6" y="T7"/>
                </a:cxn>
                <a:cxn ang="0">
                  <a:pos x="T8" y="T9"/>
                </a:cxn>
                <a:cxn ang="0">
                  <a:pos x="T10" y="T11"/>
                </a:cxn>
              </a:cxnLst>
              <a:rect l="0" t="0" r="r" b="b"/>
              <a:pathLst>
                <a:path w="38" h="56">
                  <a:moveTo>
                    <a:pt x="37" y="3"/>
                  </a:moveTo>
                  <a:cubicBezTo>
                    <a:pt x="38" y="24"/>
                    <a:pt x="31" y="43"/>
                    <a:pt x="17" y="56"/>
                  </a:cubicBezTo>
                  <a:cubicBezTo>
                    <a:pt x="0" y="26"/>
                    <a:pt x="0" y="26"/>
                    <a:pt x="0" y="26"/>
                  </a:cubicBezTo>
                  <a:cubicBezTo>
                    <a:pt x="4" y="15"/>
                    <a:pt x="4" y="15"/>
                    <a:pt x="4" y="15"/>
                  </a:cubicBezTo>
                  <a:cubicBezTo>
                    <a:pt x="37" y="0"/>
                    <a:pt x="37" y="0"/>
                    <a:pt x="37" y="0"/>
                  </a:cubicBezTo>
                  <a:cubicBezTo>
                    <a:pt x="37" y="1"/>
                    <a:pt x="37" y="2"/>
                    <a:pt x="3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0" name="Freeform 934"/>
            <p:cNvSpPr>
              <a:spLocks/>
            </p:cNvSpPr>
            <p:nvPr/>
          </p:nvSpPr>
          <p:spPr bwMode="auto">
            <a:xfrm>
              <a:off x="6303963" y="4078288"/>
              <a:ext cx="225425" cy="127000"/>
            </a:xfrm>
            <a:custGeom>
              <a:avLst/>
              <a:gdLst>
                <a:gd name="T0" fmla="*/ 60 w 60"/>
                <a:gd name="T1" fmla="*/ 28 h 34"/>
                <a:gd name="T2" fmla="*/ 35 w 60"/>
                <a:gd name="T3" fmla="*/ 34 h 34"/>
                <a:gd name="T4" fmla="*/ 0 w 60"/>
                <a:gd name="T5" fmla="*/ 26 h 34"/>
                <a:gd name="T6" fmla="*/ 23 w 60"/>
                <a:gd name="T7" fmla="*/ 0 h 34"/>
                <a:gd name="T8" fmla="*/ 35 w 60"/>
                <a:gd name="T9" fmla="*/ 1 h 34"/>
                <a:gd name="T10" fmla="*/ 60 w 60"/>
                <a:gd name="T11" fmla="*/ 28 h 34"/>
              </a:gdLst>
              <a:ahLst/>
              <a:cxnLst>
                <a:cxn ang="0">
                  <a:pos x="T0" y="T1"/>
                </a:cxn>
                <a:cxn ang="0">
                  <a:pos x="T2" y="T3"/>
                </a:cxn>
                <a:cxn ang="0">
                  <a:pos x="T4" y="T5"/>
                </a:cxn>
                <a:cxn ang="0">
                  <a:pos x="T6" y="T7"/>
                </a:cxn>
                <a:cxn ang="0">
                  <a:pos x="T8" y="T9"/>
                </a:cxn>
                <a:cxn ang="0">
                  <a:pos x="T10" y="T11"/>
                </a:cxn>
              </a:cxnLst>
              <a:rect l="0" t="0" r="r" b="b"/>
              <a:pathLst>
                <a:path w="60" h="34">
                  <a:moveTo>
                    <a:pt x="60" y="28"/>
                  </a:moveTo>
                  <a:cubicBezTo>
                    <a:pt x="52" y="31"/>
                    <a:pt x="44" y="33"/>
                    <a:pt x="35" y="34"/>
                  </a:cubicBezTo>
                  <a:cubicBezTo>
                    <a:pt x="23" y="34"/>
                    <a:pt x="11" y="31"/>
                    <a:pt x="0" y="26"/>
                  </a:cubicBezTo>
                  <a:cubicBezTo>
                    <a:pt x="23" y="0"/>
                    <a:pt x="23" y="0"/>
                    <a:pt x="23" y="0"/>
                  </a:cubicBezTo>
                  <a:cubicBezTo>
                    <a:pt x="35" y="1"/>
                    <a:pt x="35" y="1"/>
                    <a:pt x="35" y="1"/>
                  </a:cubicBezTo>
                  <a:lnTo>
                    <a:pt x="60" y="2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1" name="Freeform 935"/>
            <p:cNvSpPr>
              <a:spLocks/>
            </p:cNvSpPr>
            <p:nvPr/>
          </p:nvSpPr>
          <p:spPr bwMode="auto">
            <a:xfrm>
              <a:off x="6151563" y="3894138"/>
              <a:ext cx="134938" cy="217488"/>
            </a:xfrm>
            <a:custGeom>
              <a:avLst/>
              <a:gdLst>
                <a:gd name="T0" fmla="*/ 36 w 36"/>
                <a:gd name="T1" fmla="*/ 26 h 58"/>
                <a:gd name="T2" fmla="*/ 18 w 36"/>
                <a:gd name="T3" fmla="*/ 58 h 58"/>
                <a:gd name="T4" fmla="*/ 0 w 36"/>
                <a:gd name="T5" fmla="*/ 13 h 58"/>
                <a:gd name="T6" fmla="*/ 1 w 36"/>
                <a:gd name="T7" fmla="*/ 0 h 58"/>
                <a:gd name="T8" fmla="*/ 33 w 36"/>
                <a:gd name="T9" fmla="*/ 14 h 58"/>
                <a:gd name="T10" fmla="*/ 36 w 36"/>
                <a:gd name="T11" fmla="*/ 26 h 58"/>
              </a:gdLst>
              <a:ahLst/>
              <a:cxnLst>
                <a:cxn ang="0">
                  <a:pos x="T0" y="T1"/>
                </a:cxn>
                <a:cxn ang="0">
                  <a:pos x="T2" y="T3"/>
                </a:cxn>
                <a:cxn ang="0">
                  <a:pos x="T4" y="T5"/>
                </a:cxn>
                <a:cxn ang="0">
                  <a:pos x="T6" y="T7"/>
                </a:cxn>
                <a:cxn ang="0">
                  <a:pos x="T8" y="T9"/>
                </a:cxn>
                <a:cxn ang="0">
                  <a:pos x="T10" y="T11"/>
                </a:cxn>
              </a:cxnLst>
              <a:rect l="0" t="0" r="r" b="b"/>
              <a:pathLst>
                <a:path w="36" h="58">
                  <a:moveTo>
                    <a:pt x="36" y="26"/>
                  </a:moveTo>
                  <a:cubicBezTo>
                    <a:pt x="18" y="58"/>
                    <a:pt x="18" y="58"/>
                    <a:pt x="18" y="58"/>
                  </a:cubicBezTo>
                  <a:cubicBezTo>
                    <a:pt x="8" y="46"/>
                    <a:pt x="1" y="30"/>
                    <a:pt x="0" y="13"/>
                  </a:cubicBezTo>
                  <a:cubicBezTo>
                    <a:pt x="0" y="9"/>
                    <a:pt x="0" y="4"/>
                    <a:pt x="1" y="0"/>
                  </a:cubicBezTo>
                  <a:cubicBezTo>
                    <a:pt x="33" y="14"/>
                    <a:pt x="33" y="14"/>
                    <a:pt x="33" y="14"/>
                  </a:cubicBezTo>
                  <a:lnTo>
                    <a:pt x="36" y="2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2" name="Freeform 936"/>
            <p:cNvSpPr>
              <a:spLocks/>
            </p:cNvSpPr>
            <p:nvPr/>
          </p:nvSpPr>
          <p:spPr bwMode="auto">
            <a:xfrm>
              <a:off x="6192838" y="3665538"/>
              <a:ext cx="182563" cy="153988"/>
            </a:xfrm>
            <a:custGeom>
              <a:avLst/>
              <a:gdLst>
                <a:gd name="T0" fmla="*/ 49 w 49"/>
                <a:gd name="T1" fmla="*/ 0 h 41"/>
                <a:gd name="T2" fmla="*/ 46 w 49"/>
                <a:gd name="T3" fmla="*/ 34 h 41"/>
                <a:gd name="T4" fmla="*/ 36 w 49"/>
                <a:gd name="T5" fmla="*/ 41 h 41"/>
                <a:gd name="T6" fmla="*/ 0 w 49"/>
                <a:gd name="T7" fmla="*/ 34 h 41"/>
                <a:gd name="T8" fmla="*/ 49 w 49"/>
                <a:gd name="T9" fmla="*/ 0 h 41"/>
              </a:gdLst>
              <a:ahLst/>
              <a:cxnLst>
                <a:cxn ang="0">
                  <a:pos x="T0" y="T1"/>
                </a:cxn>
                <a:cxn ang="0">
                  <a:pos x="T2" y="T3"/>
                </a:cxn>
                <a:cxn ang="0">
                  <a:pos x="T4" y="T5"/>
                </a:cxn>
                <a:cxn ang="0">
                  <a:pos x="T6" y="T7"/>
                </a:cxn>
                <a:cxn ang="0">
                  <a:pos x="T8" y="T9"/>
                </a:cxn>
              </a:cxnLst>
              <a:rect l="0" t="0" r="r" b="b"/>
              <a:pathLst>
                <a:path w="49" h="41">
                  <a:moveTo>
                    <a:pt x="49" y="0"/>
                  </a:moveTo>
                  <a:cubicBezTo>
                    <a:pt x="46" y="34"/>
                    <a:pt x="46" y="34"/>
                    <a:pt x="46" y="34"/>
                  </a:cubicBezTo>
                  <a:cubicBezTo>
                    <a:pt x="36" y="41"/>
                    <a:pt x="36" y="41"/>
                    <a:pt x="36" y="41"/>
                  </a:cubicBezTo>
                  <a:cubicBezTo>
                    <a:pt x="0" y="34"/>
                    <a:pt x="0" y="34"/>
                    <a:pt x="0" y="34"/>
                  </a:cubicBezTo>
                  <a:cubicBezTo>
                    <a:pt x="10" y="16"/>
                    <a:pt x="28" y="3"/>
                    <a:pt x="49"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3" name="Freeform 937"/>
            <p:cNvSpPr>
              <a:spLocks/>
            </p:cNvSpPr>
            <p:nvPr/>
          </p:nvSpPr>
          <p:spPr bwMode="auto">
            <a:xfrm>
              <a:off x="6484938" y="3665538"/>
              <a:ext cx="179388" cy="165100"/>
            </a:xfrm>
            <a:custGeom>
              <a:avLst/>
              <a:gdLst>
                <a:gd name="T0" fmla="*/ 48 w 48"/>
                <a:gd name="T1" fmla="*/ 37 h 44"/>
                <a:gd name="T2" fmla="*/ 14 w 48"/>
                <a:gd name="T3" fmla="*/ 44 h 44"/>
                <a:gd name="T4" fmla="*/ 5 w 48"/>
                <a:gd name="T5" fmla="*/ 37 h 44"/>
                <a:gd name="T6" fmla="*/ 0 w 48"/>
                <a:gd name="T7" fmla="*/ 0 h 44"/>
                <a:gd name="T8" fmla="*/ 48 w 48"/>
                <a:gd name="T9" fmla="*/ 37 h 44"/>
              </a:gdLst>
              <a:ahLst/>
              <a:cxnLst>
                <a:cxn ang="0">
                  <a:pos x="T0" y="T1"/>
                </a:cxn>
                <a:cxn ang="0">
                  <a:pos x="T2" y="T3"/>
                </a:cxn>
                <a:cxn ang="0">
                  <a:pos x="T4" y="T5"/>
                </a:cxn>
                <a:cxn ang="0">
                  <a:pos x="T6" y="T7"/>
                </a:cxn>
                <a:cxn ang="0">
                  <a:pos x="T8" y="T9"/>
                </a:cxn>
              </a:cxnLst>
              <a:rect l="0" t="0" r="r" b="b"/>
              <a:pathLst>
                <a:path w="48" h="44">
                  <a:moveTo>
                    <a:pt x="48" y="37"/>
                  </a:moveTo>
                  <a:cubicBezTo>
                    <a:pt x="14" y="44"/>
                    <a:pt x="14" y="44"/>
                    <a:pt x="14" y="44"/>
                  </a:cubicBezTo>
                  <a:cubicBezTo>
                    <a:pt x="5" y="37"/>
                    <a:pt x="5" y="37"/>
                    <a:pt x="5" y="37"/>
                  </a:cubicBezTo>
                  <a:cubicBezTo>
                    <a:pt x="0" y="0"/>
                    <a:pt x="0" y="0"/>
                    <a:pt x="0" y="0"/>
                  </a:cubicBezTo>
                  <a:cubicBezTo>
                    <a:pt x="21" y="5"/>
                    <a:pt x="38" y="19"/>
                    <a:pt x="48" y="3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4" name="Freeform 938"/>
            <p:cNvSpPr>
              <a:spLocks noEditPoints="1"/>
            </p:cNvSpPr>
            <p:nvPr/>
          </p:nvSpPr>
          <p:spPr bwMode="auto">
            <a:xfrm>
              <a:off x="2408238" y="3560763"/>
              <a:ext cx="825500" cy="825500"/>
            </a:xfrm>
            <a:custGeom>
              <a:avLst/>
              <a:gdLst>
                <a:gd name="T0" fmla="*/ 180 w 220"/>
                <a:gd name="T1" fmla="*/ 25 h 220"/>
                <a:gd name="T2" fmla="*/ 110 w 220"/>
                <a:gd name="T3" fmla="*/ 0 h 220"/>
                <a:gd name="T4" fmla="*/ 40 w 220"/>
                <a:gd name="T5" fmla="*/ 25 h 220"/>
                <a:gd name="T6" fmla="*/ 17 w 220"/>
                <a:gd name="T7" fmla="*/ 52 h 220"/>
                <a:gd name="T8" fmla="*/ 0 w 220"/>
                <a:gd name="T9" fmla="*/ 110 h 220"/>
                <a:gd name="T10" fmla="*/ 17 w 220"/>
                <a:gd name="T11" fmla="*/ 167 h 220"/>
                <a:gd name="T12" fmla="*/ 110 w 220"/>
                <a:gd name="T13" fmla="*/ 220 h 220"/>
                <a:gd name="T14" fmla="*/ 220 w 220"/>
                <a:gd name="T15" fmla="*/ 110 h 220"/>
                <a:gd name="T16" fmla="*/ 180 w 220"/>
                <a:gd name="T17" fmla="*/ 25 h 220"/>
                <a:gd name="T18" fmla="*/ 110 w 220"/>
                <a:gd name="T19" fmla="*/ 195 h 220"/>
                <a:gd name="T20" fmla="*/ 25 w 220"/>
                <a:gd name="T21" fmla="*/ 110 h 220"/>
                <a:gd name="T22" fmla="*/ 110 w 220"/>
                <a:gd name="T23" fmla="*/ 25 h 220"/>
                <a:gd name="T24" fmla="*/ 195 w 220"/>
                <a:gd name="T25" fmla="*/ 110 h 220"/>
                <a:gd name="T26" fmla="*/ 110 w 220"/>
                <a:gd name="T27"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80" y="25"/>
                  </a:moveTo>
                  <a:cubicBezTo>
                    <a:pt x="161" y="9"/>
                    <a:pt x="137" y="0"/>
                    <a:pt x="110" y="0"/>
                  </a:cubicBezTo>
                  <a:cubicBezTo>
                    <a:pt x="84" y="0"/>
                    <a:pt x="59" y="9"/>
                    <a:pt x="40" y="25"/>
                  </a:cubicBezTo>
                  <a:cubicBezTo>
                    <a:pt x="31" y="32"/>
                    <a:pt x="23" y="42"/>
                    <a:pt x="17" y="52"/>
                  </a:cubicBezTo>
                  <a:cubicBezTo>
                    <a:pt x="6" y="69"/>
                    <a:pt x="0" y="89"/>
                    <a:pt x="0" y="110"/>
                  </a:cubicBezTo>
                  <a:cubicBezTo>
                    <a:pt x="0" y="131"/>
                    <a:pt x="6" y="151"/>
                    <a:pt x="17" y="167"/>
                  </a:cubicBezTo>
                  <a:cubicBezTo>
                    <a:pt x="36" y="199"/>
                    <a:pt x="71" y="220"/>
                    <a:pt x="110" y="220"/>
                  </a:cubicBezTo>
                  <a:cubicBezTo>
                    <a:pt x="171" y="220"/>
                    <a:pt x="220" y="170"/>
                    <a:pt x="220" y="110"/>
                  </a:cubicBezTo>
                  <a:cubicBezTo>
                    <a:pt x="220" y="75"/>
                    <a:pt x="205" y="45"/>
                    <a:pt x="180" y="25"/>
                  </a:cubicBezTo>
                  <a:close/>
                  <a:moveTo>
                    <a:pt x="110" y="195"/>
                  </a:moveTo>
                  <a:cubicBezTo>
                    <a:pt x="63" y="195"/>
                    <a:pt x="25" y="157"/>
                    <a:pt x="25" y="110"/>
                  </a:cubicBezTo>
                  <a:cubicBezTo>
                    <a:pt x="25" y="63"/>
                    <a:pt x="63" y="25"/>
                    <a:pt x="110" y="25"/>
                  </a:cubicBezTo>
                  <a:cubicBezTo>
                    <a:pt x="157" y="25"/>
                    <a:pt x="195" y="63"/>
                    <a:pt x="195" y="110"/>
                  </a:cubicBezTo>
                  <a:cubicBezTo>
                    <a:pt x="195" y="157"/>
                    <a:pt x="157" y="195"/>
                    <a:pt x="110" y="19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5" name="Freeform 939"/>
            <p:cNvSpPr>
              <a:spLocks noEditPoints="1"/>
            </p:cNvSpPr>
            <p:nvPr/>
          </p:nvSpPr>
          <p:spPr bwMode="auto">
            <a:xfrm>
              <a:off x="2501901" y="3654425"/>
              <a:ext cx="638175" cy="6381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9 w 170"/>
                <a:gd name="T11" fmla="*/ 162 h 170"/>
                <a:gd name="T12" fmla="*/ 8 w 170"/>
                <a:gd name="T13" fmla="*/ 88 h 170"/>
                <a:gd name="T14" fmla="*/ 82 w 170"/>
                <a:gd name="T15" fmla="*/ 7 h 170"/>
                <a:gd name="T16" fmla="*/ 163 w 170"/>
                <a:gd name="T17" fmla="*/ 81 h 170"/>
                <a:gd name="T18" fmla="*/ 89 w 170"/>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9" y="162"/>
                  </a:moveTo>
                  <a:cubicBezTo>
                    <a:pt x="46" y="164"/>
                    <a:pt x="10" y="131"/>
                    <a:pt x="8" y="88"/>
                  </a:cubicBezTo>
                  <a:cubicBezTo>
                    <a:pt x="6" y="45"/>
                    <a:pt x="39" y="9"/>
                    <a:pt x="82" y="7"/>
                  </a:cubicBezTo>
                  <a:cubicBezTo>
                    <a:pt x="125" y="5"/>
                    <a:pt x="161" y="38"/>
                    <a:pt x="163" y="81"/>
                  </a:cubicBezTo>
                  <a:cubicBezTo>
                    <a:pt x="165" y="124"/>
                    <a:pt x="131" y="160"/>
                    <a:pt x="89" y="162"/>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6" name="Freeform 940"/>
            <p:cNvSpPr>
              <a:spLocks noEditPoints="1"/>
            </p:cNvSpPr>
            <p:nvPr/>
          </p:nvSpPr>
          <p:spPr bwMode="auto">
            <a:xfrm>
              <a:off x="2524126" y="3673475"/>
              <a:ext cx="596900" cy="595313"/>
            </a:xfrm>
            <a:custGeom>
              <a:avLst/>
              <a:gdLst>
                <a:gd name="T0" fmla="*/ 2 w 159"/>
                <a:gd name="T1" fmla="*/ 83 h 159"/>
                <a:gd name="T2" fmla="*/ 157 w 159"/>
                <a:gd name="T3" fmla="*/ 76 h 159"/>
                <a:gd name="T4" fmla="*/ 150 w 159"/>
                <a:gd name="T5" fmla="*/ 64 h 159"/>
                <a:gd name="T6" fmla="*/ 99 w 159"/>
                <a:gd name="T7" fmla="*/ 68 h 159"/>
                <a:gd name="T8" fmla="*/ 150 w 159"/>
                <a:gd name="T9" fmla="*/ 64 h 159"/>
                <a:gd name="T10" fmla="*/ 109 w 159"/>
                <a:gd name="T11" fmla="*/ 53 h 159"/>
                <a:gd name="T12" fmla="*/ 96 w 159"/>
                <a:gd name="T13" fmla="*/ 9 h 159"/>
                <a:gd name="T14" fmla="*/ 91 w 159"/>
                <a:gd name="T15" fmla="*/ 73 h 159"/>
                <a:gd name="T16" fmla="*/ 93 w 159"/>
                <a:gd name="T17" fmla="*/ 78 h 159"/>
                <a:gd name="T18" fmla="*/ 91 w 159"/>
                <a:gd name="T19" fmla="*/ 73 h 159"/>
                <a:gd name="T20" fmla="*/ 85 w 159"/>
                <a:gd name="T21" fmla="*/ 92 h 159"/>
                <a:gd name="T22" fmla="*/ 89 w 159"/>
                <a:gd name="T23" fmla="*/ 89 h 159"/>
                <a:gd name="T24" fmla="*/ 78 w 159"/>
                <a:gd name="T25" fmla="*/ 7 h 159"/>
                <a:gd name="T26" fmla="*/ 88 w 159"/>
                <a:gd name="T27" fmla="*/ 57 h 159"/>
                <a:gd name="T28" fmla="*/ 78 w 159"/>
                <a:gd name="T29" fmla="*/ 7 h 159"/>
                <a:gd name="T30" fmla="*/ 79 w 159"/>
                <a:gd name="T31" fmla="*/ 69 h 159"/>
                <a:gd name="T32" fmla="*/ 79 w 159"/>
                <a:gd name="T33" fmla="*/ 64 h 159"/>
                <a:gd name="T34" fmla="*/ 79 w 159"/>
                <a:gd name="T35" fmla="*/ 71 h 159"/>
                <a:gd name="T36" fmla="*/ 79 w 159"/>
                <a:gd name="T37" fmla="*/ 89 h 159"/>
                <a:gd name="T38" fmla="*/ 79 w 159"/>
                <a:gd name="T39" fmla="*/ 71 h 159"/>
                <a:gd name="T40" fmla="*/ 70 w 159"/>
                <a:gd name="T41" fmla="*/ 93 h 159"/>
                <a:gd name="T42" fmla="*/ 73 w 159"/>
                <a:gd name="T43" fmla="*/ 88 h 159"/>
                <a:gd name="T44" fmla="*/ 70 w 159"/>
                <a:gd name="T45" fmla="*/ 77 h 159"/>
                <a:gd name="T46" fmla="*/ 64 w 159"/>
                <a:gd name="T47" fmla="*/ 75 h 159"/>
                <a:gd name="T48" fmla="*/ 70 w 159"/>
                <a:gd name="T49" fmla="*/ 77 h 159"/>
                <a:gd name="T50" fmla="*/ 63 w 159"/>
                <a:gd name="T51" fmla="*/ 43 h 159"/>
                <a:gd name="T52" fmla="*/ 17 w 159"/>
                <a:gd name="T53" fmla="*/ 42 h 159"/>
                <a:gd name="T54" fmla="*/ 13 w 159"/>
                <a:gd name="T55" fmla="*/ 50 h 159"/>
                <a:gd name="T56" fmla="*/ 56 w 159"/>
                <a:gd name="T57" fmla="*/ 78 h 159"/>
                <a:gd name="T58" fmla="*/ 13 w 159"/>
                <a:gd name="T59" fmla="*/ 50 h 159"/>
                <a:gd name="T60" fmla="*/ 7 w 159"/>
                <a:gd name="T61" fmla="*/ 83 h 159"/>
                <a:gd name="T62" fmla="*/ 39 w 159"/>
                <a:gd name="T63" fmla="*/ 84 h 159"/>
                <a:gd name="T64" fmla="*/ 24 w 159"/>
                <a:gd name="T65" fmla="*/ 127 h 159"/>
                <a:gd name="T66" fmla="*/ 59 w 159"/>
                <a:gd name="T67" fmla="*/ 93 h 159"/>
                <a:gd name="T68" fmla="*/ 38 w 159"/>
                <a:gd name="T69" fmla="*/ 139 h 159"/>
                <a:gd name="T70" fmla="*/ 83 w 159"/>
                <a:gd name="T71" fmla="*/ 152 h 159"/>
                <a:gd name="T72" fmla="*/ 71 w 159"/>
                <a:gd name="T73" fmla="*/ 119 h 159"/>
                <a:gd name="T74" fmla="*/ 107 w 159"/>
                <a:gd name="T75" fmla="*/ 147 h 159"/>
                <a:gd name="T76" fmla="*/ 116 w 159"/>
                <a:gd name="T77" fmla="*/ 142 h 159"/>
                <a:gd name="T78" fmla="*/ 97 w 159"/>
                <a:gd name="T79" fmla="*/ 95 h 159"/>
                <a:gd name="T80" fmla="*/ 116 w 159"/>
                <a:gd name="T81" fmla="*/ 142 h 159"/>
                <a:gd name="T82" fmla="*/ 114 w 159"/>
                <a:gd name="T83" fmla="*/ 100 h 159"/>
                <a:gd name="T84" fmla="*/ 151 w 159"/>
                <a:gd name="T85" fmla="*/ 73 h 159"/>
                <a:gd name="T86" fmla="*/ 132 w 159"/>
                <a:gd name="T87" fmla="*/ 1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76" y="2"/>
                  </a:moveTo>
                  <a:cubicBezTo>
                    <a:pt x="33" y="4"/>
                    <a:pt x="0" y="40"/>
                    <a:pt x="2" y="83"/>
                  </a:cubicBezTo>
                  <a:cubicBezTo>
                    <a:pt x="4" y="126"/>
                    <a:pt x="40" y="159"/>
                    <a:pt x="83" y="157"/>
                  </a:cubicBezTo>
                  <a:cubicBezTo>
                    <a:pt x="125" y="155"/>
                    <a:pt x="159" y="119"/>
                    <a:pt x="157" y="76"/>
                  </a:cubicBezTo>
                  <a:cubicBezTo>
                    <a:pt x="155" y="33"/>
                    <a:pt x="119" y="0"/>
                    <a:pt x="76" y="2"/>
                  </a:cubicBezTo>
                  <a:close/>
                  <a:moveTo>
                    <a:pt x="150" y="64"/>
                  </a:moveTo>
                  <a:cubicBezTo>
                    <a:pt x="104" y="81"/>
                    <a:pt x="104" y="81"/>
                    <a:pt x="104" y="81"/>
                  </a:cubicBezTo>
                  <a:cubicBezTo>
                    <a:pt x="99" y="68"/>
                    <a:pt x="99" y="68"/>
                    <a:pt x="99" y="68"/>
                  </a:cubicBezTo>
                  <a:cubicBezTo>
                    <a:pt x="148" y="56"/>
                    <a:pt x="148" y="56"/>
                    <a:pt x="148" y="56"/>
                  </a:cubicBezTo>
                  <a:cubicBezTo>
                    <a:pt x="149" y="58"/>
                    <a:pt x="150" y="61"/>
                    <a:pt x="150" y="64"/>
                  </a:cubicBezTo>
                  <a:close/>
                  <a:moveTo>
                    <a:pt x="143" y="45"/>
                  </a:moveTo>
                  <a:cubicBezTo>
                    <a:pt x="109" y="53"/>
                    <a:pt x="109" y="53"/>
                    <a:pt x="109" y="53"/>
                  </a:cubicBezTo>
                  <a:cubicBezTo>
                    <a:pt x="100" y="45"/>
                    <a:pt x="100" y="45"/>
                    <a:pt x="100" y="45"/>
                  </a:cubicBezTo>
                  <a:cubicBezTo>
                    <a:pt x="96" y="9"/>
                    <a:pt x="96" y="9"/>
                    <a:pt x="96" y="9"/>
                  </a:cubicBezTo>
                  <a:cubicBezTo>
                    <a:pt x="116" y="14"/>
                    <a:pt x="133" y="27"/>
                    <a:pt x="143" y="45"/>
                  </a:cubicBezTo>
                  <a:close/>
                  <a:moveTo>
                    <a:pt x="91" y="73"/>
                  </a:moveTo>
                  <a:cubicBezTo>
                    <a:pt x="92" y="72"/>
                    <a:pt x="94" y="73"/>
                    <a:pt x="95" y="75"/>
                  </a:cubicBezTo>
                  <a:cubicBezTo>
                    <a:pt x="95" y="76"/>
                    <a:pt x="94" y="78"/>
                    <a:pt x="93" y="78"/>
                  </a:cubicBezTo>
                  <a:cubicBezTo>
                    <a:pt x="91" y="79"/>
                    <a:pt x="89" y="78"/>
                    <a:pt x="89" y="77"/>
                  </a:cubicBezTo>
                  <a:cubicBezTo>
                    <a:pt x="88" y="75"/>
                    <a:pt x="89" y="73"/>
                    <a:pt x="91" y="73"/>
                  </a:cubicBezTo>
                  <a:close/>
                  <a:moveTo>
                    <a:pt x="89" y="93"/>
                  </a:moveTo>
                  <a:cubicBezTo>
                    <a:pt x="87" y="94"/>
                    <a:pt x="86" y="93"/>
                    <a:pt x="85" y="92"/>
                  </a:cubicBezTo>
                  <a:cubicBezTo>
                    <a:pt x="84" y="91"/>
                    <a:pt x="84" y="89"/>
                    <a:pt x="85" y="88"/>
                  </a:cubicBezTo>
                  <a:cubicBezTo>
                    <a:pt x="87" y="87"/>
                    <a:pt x="88" y="87"/>
                    <a:pt x="89" y="89"/>
                  </a:cubicBezTo>
                  <a:cubicBezTo>
                    <a:pt x="90" y="90"/>
                    <a:pt x="90" y="92"/>
                    <a:pt x="89" y="93"/>
                  </a:cubicBezTo>
                  <a:close/>
                  <a:moveTo>
                    <a:pt x="78" y="7"/>
                  </a:moveTo>
                  <a:cubicBezTo>
                    <a:pt x="81" y="7"/>
                    <a:pt x="83" y="7"/>
                    <a:pt x="87" y="7"/>
                  </a:cubicBezTo>
                  <a:cubicBezTo>
                    <a:pt x="88" y="57"/>
                    <a:pt x="88" y="57"/>
                    <a:pt x="88" y="57"/>
                  </a:cubicBezTo>
                  <a:cubicBezTo>
                    <a:pt x="74" y="57"/>
                    <a:pt x="74" y="57"/>
                    <a:pt x="74" y="57"/>
                  </a:cubicBezTo>
                  <a:lnTo>
                    <a:pt x="78" y="7"/>
                  </a:lnTo>
                  <a:close/>
                  <a:moveTo>
                    <a:pt x="82" y="67"/>
                  </a:moveTo>
                  <a:cubicBezTo>
                    <a:pt x="82" y="68"/>
                    <a:pt x="81" y="69"/>
                    <a:pt x="79" y="69"/>
                  </a:cubicBezTo>
                  <a:cubicBezTo>
                    <a:pt x="78" y="69"/>
                    <a:pt x="76" y="68"/>
                    <a:pt x="76" y="67"/>
                  </a:cubicBezTo>
                  <a:cubicBezTo>
                    <a:pt x="76" y="65"/>
                    <a:pt x="78" y="64"/>
                    <a:pt x="79" y="64"/>
                  </a:cubicBezTo>
                  <a:cubicBezTo>
                    <a:pt x="81" y="64"/>
                    <a:pt x="82" y="65"/>
                    <a:pt x="82" y="67"/>
                  </a:cubicBezTo>
                  <a:close/>
                  <a:moveTo>
                    <a:pt x="79" y="71"/>
                  </a:moveTo>
                  <a:cubicBezTo>
                    <a:pt x="84" y="71"/>
                    <a:pt x="88" y="75"/>
                    <a:pt x="88" y="80"/>
                  </a:cubicBezTo>
                  <a:cubicBezTo>
                    <a:pt x="88" y="85"/>
                    <a:pt x="84" y="89"/>
                    <a:pt x="79" y="89"/>
                  </a:cubicBezTo>
                  <a:cubicBezTo>
                    <a:pt x="74" y="89"/>
                    <a:pt x="70" y="85"/>
                    <a:pt x="70" y="80"/>
                  </a:cubicBezTo>
                  <a:cubicBezTo>
                    <a:pt x="70" y="75"/>
                    <a:pt x="74" y="71"/>
                    <a:pt x="79" y="71"/>
                  </a:cubicBezTo>
                  <a:close/>
                  <a:moveTo>
                    <a:pt x="74" y="92"/>
                  </a:moveTo>
                  <a:cubicBezTo>
                    <a:pt x="73" y="93"/>
                    <a:pt x="71" y="94"/>
                    <a:pt x="70" y="93"/>
                  </a:cubicBezTo>
                  <a:cubicBezTo>
                    <a:pt x="69" y="92"/>
                    <a:pt x="68" y="90"/>
                    <a:pt x="69" y="89"/>
                  </a:cubicBezTo>
                  <a:cubicBezTo>
                    <a:pt x="70" y="87"/>
                    <a:pt x="72" y="87"/>
                    <a:pt x="73" y="88"/>
                  </a:cubicBezTo>
                  <a:cubicBezTo>
                    <a:pt x="74" y="89"/>
                    <a:pt x="75" y="91"/>
                    <a:pt x="74" y="92"/>
                  </a:cubicBezTo>
                  <a:close/>
                  <a:moveTo>
                    <a:pt x="70" y="77"/>
                  </a:moveTo>
                  <a:cubicBezTo>
                    <a:pt x="69" y="78"/>
                    <a:pt x="67" y="79"/>
                    <a:pt x="66" y="78"/>
                  </a:cubicBezTo>
                  <a:cubicBezTo>
                    <a:pt x="64" y="78"/>
                    <a:pt x="63" y="76"/>
                    <a:pt x="64" y="75"/>
                  </a:cubicBezTo>
                  <a:cubicBezTo>
                    <a:pt x="64" y="73"/>
                    <a:pt x="66" y="72"/>
                    <a:pt x="68" y="73"/>
                  </a:cubicBezTo>
                  <a:cubicBezTo>
                    <a:pt x="69" y="73"/>
                    <a:pt x="70" y="75"/>
                    <a:pt x="70" y="77"/>
                  </a:cubicBezTo>
                  <a:close/>
                  <a:moveTo>
                    <a:pt x="66" y="8"/>
                  </a:moveTo>
                  <a:cubicBezTo>
                    <a:pt x="63" y="43"/>
                    <a:pt x="63" y="43"/>
                    <a:pt x="63" y="43"/>
                  </a:cubicBezTo>
                  <a:cubicBezTo>
                    <a:pt x="53" y="50"/>
                    <a:pt x="53" y="50"/>
                    <a:pt x="53" y="50"/>
                  </a:cubicBezTo>
                  <a:cubicBezTo>
                    <a:pt x="17" y="42"/>
                    <a:pt x="17" y="42"/>
                    <a:pt x="17" y="42"/>
                  </a:cubicBezTo>
                  <a:cubicBezTo>
                    <a:pt x="28" y="25"/>
                    <a:pt x="45" y="12"/>
                    <a:pt x="66" y="8"/>
                  </a:cubicBezTo>
                  <a:close/>
                  <a:moveTo>
                    <a:pt x="13" y="50"/>
                  </a:moveTo>
                  <a:cubicBezTo>
                    <a:pt x="61" y="64"/>
                    <a:pt x="61" y="64"/>
                    <a:pt x="61" y="64"/>
                  </a:cubicBezTo>
                  <a:cubicBezTo>
                    <a:pt x="56" y="78"/>
                    <a:pt x="56" y="78"/>
                    <a:pt x="56" y="78"/>
                  </a:cubicBezTo>
                  <a:cubicBezTo>
                    <a:pt x="10" y="59"/>
                    <a:pt x="10" y="59"/>
                    <a:pt x="10" y="59"/>
                  </a:cubicBezTo>
                  <a:cubicBezTo>
                    <a:pt x="11" y="56"/>
                    <a:pt x="13" y="50"/>
                    <a:pt x="13" y="50"/>
                  </a:cubicBezTo>
                  <a:close/>
                  <a:moveTo>
                    <a:pt x="24" y="127"/>
                  </a:moveTo>
                  <a:cubicBezTo>
                    <a:pt x="14" y="115"/>
                    <a:pt x="7" y="100"/>
                    <a:pt x="7" y="83"/>
                  </a:cubicBezTo>
                  <a:cubicBezTo>
                    <a:pt x="7" y="78"/>
                    <a:pt x="7" y="74"/>
                    <a:pt x="7" y="70"/>
                  </a:cubicBezTo>
                  <a:cubicBezTo>
                    <a:pt x="39" y="84"/>
                    <a:pt x="39" y="84"/>
                    <a:pt x="39" y="84"/>
                  </a:cubicBezTo>
                  <a:cubicBezTo>
                    <a:pt x="42" y="95"/>
                    <a:pt x="42" y="95"/>
                    <a:pt x="42" y="95"/>
                  </a:cubicBezTo>
                  <a:lnTo>
                    <a:pt x="24" y="127"/>
                  </a:lnTo>
                  <a:close/>
                  <a:moveTo>
                    <a:pt x="31" y="134"/>
                  </a:moveTo>
                  <a:cubicBezTo>
                    <a:pt x="59" y="93"/>
                    <a:pt x="59" y="93"/>
                    <a:pt x="59" y="93"/>
                  </a:cubicBezTo>
                  <a:cubicBezTo>
                    <a:pt x="70" y="101"/>
                    <a:pt x="70" y="101"/>
                    <a:pt x="70" y="101"/>
                  </a:cubicBezTo>
                  <a:cubicBezTo>
                    <a:pt x="38" y="139"/>
                    <a:pt x="38" y="139"/>
                    <a:pt x="38" y="139"/>
                  </a:cubicBezTo>
                  <a:cubicBezTo>
                    <a:pt x="36" y="138"/>
                    <a:pt x="33" y="136"/>
                    <a:pt x="31" y="134"/>
                  </a:cubicBezTo>
                  <a:close/>
                  <a:moveTo>
                    <a:pt x="83" y="152"/>
                  </a:moveTo>
                  <a:cubicBezTo>
                    <a:pt x="70" y="153"/>
                    <a:pt x="58" y="150"/>
                    <a:pt x="48" y="145"/>
                  </a:cubicBezTo>
                  <a:cubicBezTo>
                    <a:pt x="71" y="119"/>
                    <a:pt x="71" y="119"/>
                    <a:pt x="71" y="119"/>
                  </a:cubicBezTo>
                  <a:cubicBezTo>
                    <a:pt x="83" y="119"/>
                    <a:pt x="83" y="119"/>
                    <a:pt x="83" y="119"/>
                  </a:cubicBezTo>
                  <a:cubicBezTo>
                    <a:pt x="107" y="147"/>
                    <a:pt x="107" y="147"/>
                    <a:pt x="107" y="147"/>
                  </a:cubicBezTo>
                  <a:cubicBezTo>
                    <a:pt x="100" y="150"/>
                    <a:pt x="91" y="152"/>
                    <a:pt x="83" y="152"/>
                  </a:cubicBezTo>
                  <a:close/>
                  <a:moveTo>
                    <a:pt x="116" y="142"/>
                  </a:moveTo>
                  <a:cubicBezTo>
                    <a:pt x="85" y="103"/>
                    <a:pt x="85" y="103"/>
                    <a:pt x="85" y="103"/>
                  </a:cubicBezTo>
                  <a:cubicBezTo>
                    <a:pt x="97" y="95"/>
                    <a:pt x="97" y="95"/>
                    <a:pt x="97" y="95"/>
                  </a:cubicBezTo>
                  <a:cubicBezTo>
                    <a:pt x="123" y="137"/>
                    <a:pt x="123" y="137"/>
                    <a:pt x="123" y="137"/>
                  </a:cubicBezTo>
                  <a:cubicBezTo>
                    <a:pt x="121" y="139"/>
                    <a:pt x="118" y="141"/>
                    <a:pt x="116" y="142"/>
                  </a:cubicBezTo>
                  <a:close/>
                  <a:moveTo>
                    <a:pt x="132" y="130"/>
                  </a:moveTo>
                  <a:cubicBezTo>
                    <a:pt x="114" y="100"/>
                    <a:pt x="114" y="100"/>
                    <a:pt x="114" y="100"/>
                  </a:cubicBezTo>
                  <a:cubicBezTo>
                    <a:pt x="118" y="89"/>
                    <a:pt x="118" y="89"/>
                    <a:pt x="118" y="89"/>
                  </a:cubicBezTo>
                  <a:cubicBezTo>
                    <a:pt x="151" y="73"/>
                    <a:pt x="151" y="73"/>
                    <a:pt x="151" y="73"/>
                  </a:cubicBezTo>
                  <a:cubicBezTo>
                    <a:pt x="152" y="74"/>
                    <a:pt x="152" y="75"/>
                    <a:pt x="152" y="76"/>
                  </a:cubicBezTo>
                  <a:cubicBezTo>
                    <a:pt x="153" y="97"/>
                    <a:pt x="145" y="116"/>
                    <a:pt x="132" y="130"/>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7" name="Oval 941"/>
            <p:cNvSpPr>
              <a:spLocks noChangeArrowheads="1"/>
            </p:cNvSpPr>
            <p:nvPr/>
          </p:nvSpPr>
          <p:spPr bwMode="auto">
            <a:xfrm>
              <a:off x="2809876" y="3913188"/>
              <a:ext cx="22225"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8" name="Freeform 942"/>
            <p:cNvSpPr>
              <a:spLocks/>
            </p:cNvSpPr>
            <p:nvPr/>
          </p:nvSpPr>
          <p:spPr bwMode="auto">
            <a:xfrm>
              <a:off x="2854326" y="3943350"/>
              <a:ext cx="26988" cy="25400"/>
            </a:xfrm>
            <a:custGeom>
              <a:avLst/>
              <a:gdLst>
                <a:gd name="T0" fmla="*/ 7 w 7"/>
                <a:gd name="T1" fmla="*/ 3 h 7"/>
                <a:gd name="T2" fmla="*/ 5 w 7"/>
                <a:gd name="T3" fmla="*/ 6 h 7"/>
                <a:gd name="T4" fmla="*/ 1 w 7"/>
                <a:gd name="T5" fmla="*/ 5 h 7"/>
                <a:gd name="T6" fmla="*/ 3 w 7"/>
                <a:gd name="T7" fmla="*/ 1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4"/>
                    <a:pt x="6" y="6"/>
                    <a:pt x="5" y="6"/>
                  </a:cubicBezTo>
                  <a:cubicBezTo>
                    <a:pt x="3" y="7"/>
                    <a:pt x="1" y="6"/>
                    <a:pt x="1" y="5"/>
                  </a:cubicBezTo>
                  <a:cubicBezTo>
                    <a:pt x="0" y="3"/>
                    <a:pt x="1" y="1"/>
                    <a:pt x="3" y="1"/>
                  </a:cubicBezTo>
                  <a:cubicBezTo>
                    <a:pt x="4" y="0"/>
                    <a:pt x="6" y="1"/>
                    <a:pt x="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9" name="Freeform 943"/>
            <p:cNvSpPr>
              <a:spLocks/>
            </p:cNvSpPr>
            <p:nvPr/>
          </p:nvSpPr>
          <p:spPr bwMode="auto">
            <a:xfrm>
              <a:off x="2840038" y="3998913"/>
              <a:ext cx="22225" cy="26988"/>
            </a:xfrm>
            <a:custGeom>
              <a:avLst/>
              <a:gdLst>
                <a:gd name="T0" fmla="*/ 5 w 6"/>
                <a:gd name="T1" fmla="*/ 6 h 7"/>
                <a:gd name="T2" fmla="*/ 1 w 6"/>
                <a:gd name="T3" fmla="*/ 5 h 7"/>
                <a:gd name="T4" fmla="*/ 1 w 6"/>
                <a:gd name="T5" fmla="*/ 1 h 7"/>
                <a:gd name="T6" fmla="*/ 5 w 6"/>
                <a:gd name="T7" fmla="*/ 2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3" y="7"/>
                    <a:pt x="2" y="6"/>
                    <a:pt x="1" y="5"/>
                  </a:cubicBezTo>
                  <a:cubicBezTo>
                    <a:pt x="0" y="4"/>
                    <a:pt x="0" y="2"/>
                    <a:pt x="1" y="1"/>
                  </a:cubicBezTo>
                  <a:cubicBezTo>
                    <a:pt x="3" y="0"/>
                    <a:pt x="4" y="0"/>
                    <a:pt x="5" y="2"/>
                  </a:cubicBezTo>
                  <a:cubicBezTo>
                    <a:pt x="6" y="3"/>
                    <a:pt x="6" y="5"/>
                    <a:pt x="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0" name="Freeform 944"/>
            <p:cNvSpPr>
              <a:spLocks/>
            </p:cNvSpPr>
            <p:nvPr/>
          </p:nvSpPr>
          <p:spPr bwMode="auto">
            <a:xfrm>
              <a:off x="2779713" y="3998913"/>
              <a:ext cx="25400" cy="26988"/>
            </a:xfrm>
            <a:custGeom>
              <a:avLst/>
              <a:gdLst>
                <a:gd name="T0" fmla="*/ 6 w 7"/>
                <a:gd name="T1" fmla="*/ 5 h 7"/>
                <a:gd name="T2" fmla="*/ 2 w 7"/>
                <a:gd name="T3" fmla="*/ 6 h 7"/>
                <a:gd name="T4" fmla="*/ 1 w 7"/>
                <a:gd name="T5" fmla="*/ 2 h 7"/>
                <a:gd name="T6" fmla="*/ 5 w 7"/>
                <a:gd name="T7" fmla="*/ 1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5" y="6"/>
                    <a:pt x="3" y="7"/>
                    <a:pt x="2" y="6"/>
                  </a:cubicBezTo>
                  <a:cubicBezTo>
                    <a:pt x="1" y="5"/>
                    <a:pt x="0" y="3"/>
                    <a:pt x="1" y="2"/>
                  </a:cubicBezTo>
                  <a:cubicBezTo>
                    <a:pt x="2" y="0"/>
                    <a:pt x="4" y="0"/>
                    <a:pt x="5" y="1"/>
                  </a:cubicBezTo>
                  <a:cubicBezTo>
                    <a:pt x="6" y="2"/>
                    <a:pt x="7" y="4"/>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1" name="Freeform 945"/>
            <p:cNvSpPr>
              <a:spLocks/>
            </p:cNvSpPr>
            <p:nvPr/>
          </p:nvSpPr>
          <p:spPr bwMode="auto">
            <a:xfrm>
              <a:off x="2760663" y="3943350"/>
              <a:ext cx="25400" cy="25400"/>
            </a:xfrm>
            <a:custGeom>
              <a:avLst/>
              <a:gdLst>
                <a:gd name="T0" fmla="*/ 7 w 7"/>
                <a:gd name="T1" fmla="*/ 5 h 7"/>
                <a:gd name="T2" fmla="*/ 3 w 7"/>
                <a:gd name="T3" fmla="*/ 6 h 7"/>
                <a:gd name="T4" fmla="*/ 1 w 7"/>
                <a:gd name="T5" fmla="*/ 3 h 7"/>
                <a:gd name="T6" fmla="*/ 5 w 7"/>
                <a:gd name="T7" fmla="*/ 1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6" y="6"/>
                    <a:pt x="4" y="7"/>
                    <a:pt x="3" y="6"/>
                  </a:cubicBezTo>
                  <a:cubicBezTo>
                    <a:pt x="1" y="6"/>
                    <a:pt x="0" y="4"/>
                    <a:pt x="1" y="3"/>
                  </a:cubicBezTo>
                  <a:cubicBezTo>
                    <a:pt x="1" y="1"/>
                    <a:pt x="3" y="0"/>
                    <a:pt x="5" y="1"/>
                  </a:cubicBezTo>
                  <a:cubicBezTo>
                    <a:pt x="6" y="1"/>
                    <a:pt x="7" y="3"/>
                    <a:pt x="7"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2" name="Oval 946"/>
            <p:cNvSpPr>
              <a:spLocks noChangeArrowheads="1"/>
            </p:cNvSpPr>
            <p:nvPr/>
          </p:nvSpPr>
          <p:spPr bwMode="auto">
            <a:xfrm>
              <a:off x="2786063" y="3938588"/>
              <a:ext cx="68263"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3" name="Freeform 947"/>
            <p:cNvSpPr>
              <a:spLocks/>
            </p:cNvSpPr>
            <p:nvPr/>
          </p:nvSpPr>
          <p:spPr bwMode="auto">
            <a:xfrm>
              <a:off x="2640013" y="4021138"/>
              <a:ext cx="146050" cy="173038"/>
            </a:xfrm>
            <a:custGeom>
              <a:avLst/>
              <a:gdLst>
                <a:gd name="T0" fmla="*/ 39 w 39"/>
                <a:gd name="T1" fmla="*/ 8 h 46"/>
                <a:gd name="T2" fmla="*/ 7 w 39"/>
                <a:gd name="T3" fmla="*/ 46 h 46"/>
                <a:gd name="T4" fmla="*/ 0 w 39"/>
                <a:gd name="T5" fmla="*/ 41 h 46"/>
                <a:gd name="T6" fmla="*/ 28 w 39"/>
                <a:gd name="T7" fmla="*/ 0 h 46"/>
                <a:gd name="T8" fmla="*/ 39 w 39"/>
                <a:gd name="T9" fmla="*/ 8 h 46"/>
              </a:gdLst>
              <a:ahLst/>
              <a:cxnLst>
                <a:cxn ang="0">
                  <a:pos x="T0" y="T1"/>
                </a:cxn>
                <a:cxn ang="0">
                  <a:pos x="T2" y="T3"/>
                </a:cxn>
                <a:cxn ang="0">
                  <a:pos x="T4" y="T5"/>
                </a:cxn>
                <a:cxn ang="0">
                  <a:pos x="T6" y="T7"/>
                </a:cxn>
                <a:cxn ang="0">
                  <a:pos x="T8" y="T9"/>
                </a:cxn>
              </a:cxnLst>
              <a:rect l="0" t="0" r="r" b="b"/>
              <a:pathLst>
                <a:path w="39" h="46">
                  <a:moveTo>
                    <a:pt x="39" y="8"/>
                  </a:moveTo>
                  <a:cubicBezTo>
                    <a:pt x="7" y="46"/>
                    <a:pt x="7" y="46"/>
                    <a:pt x="7" y="46"/>
                  </a:cubicBezTo>
                  <a:cubicBezTo>
                    <a:pt x="5" y="45"/>
                    <a:pt x="2" y="43"/>
                    <a:pt x="0" y="41"/>
                  </a:cubicBezTo>
                  <a:cubicBezTo>
                    <a:pt x="28" y="0"/>
                    <a:pt x="28" y="0"/>
                    <a:pt x="28" y="0"/>
                  </a:cubicBezTo>
                  <a:lnTo>
                    <a:pt x="39"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4" name="Freeform 948"/>
            <p:cNvSpPr>
              <a:spLocks/>
            </p:cNvSpPr>
            <p:nvPr/>
          </p:nvSpPr>
          <p:spPr bwMode="auto">
            <a:xfrm>
              <a:off x="2562226" y="3860800"/>
              <a:ext cx="190500" cy="104775"/>
            </a:xfrm>
            <a:custGeom>
              <a:avLst/>
              <a:gdLst>
                <a:gd name="T0" fmla="*/ 51 w 51"/>
                <a:gd name="T1" fmla="*/ 14 h 28"/>
                <a:gd name="T2" fmla="*/ 46 w 51"/>
                <a:gd name="T3" fmla="*/ 28 h 28"/>
                <a:gd name="T4" fmla="*/ 0 w 51"/>
                <a:gd name="T5" fmla="*/ 9 h 28"/>
                <a:gd name="T6" fmla="*/ 3 w 51"/>
                <a:gd name="T7" fmla="*/ 0 h 28"/>
                <a:gd name="T8" fmla="*/ 51 w 51"/>
                <a:gd name="T9" fmla="*/ 14 h 28"/>
              </a:gdLst>
              <a:ahLst/>
              <a:cxnLst>
                <a:cxn ang="0">
                  <a:pos x="T0" y="T1"/>
                </a:cxn>
                <a:cxn ang="0">
                  <a:pos x="T2" y="T3"/>
                </a:cxn>
                <a:cxn ang="0">
                  <a:pos x="T4" y="T5"/>
                </a:cxn>
                <a:cxn ang="0">
                  <a:pos x="T6" y="T7"/>
                </a:cxn>
                <a:cxn ang="0">
                  <a:pos x="T8" y="T9"/>
                </a:cxn>
              </a:cxnLst>
              <a:rect l="0" t="0" r="r" b="b"/>
              <a:pathLst>
                <a:path w="51" h="28">
                  <a:moveTo>
                    <a:pt x="51" y="14"/>
                  </a:moveTo>
                  <a:cubicBezTo>
                    <a:pt x="46" y="28"/>
                    <a:pt x="46" y="28"/>
                    <a:pt x="46" y="28"/>
                  </a:cubicBezTo>
                  <a:cubicBezTo>
                    <a:pt x="0" y="9"/>
                    <a:pt x="0" y="9"/>
                    <a:pt x="0" y="9"/>
                  </a:cubicBezTo>
                  <a:cubicBezTo>
                    <a:pt x="1" y="6"/>
                    <a:pt x="3" y="0"/>
                    <a:pt x="3" y="0"/>
                  </a:cubicBezTo>
                  <a:lnTo>
                    <a:pt x="51"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5" name="Freeform 949"/>
            <p:cNvSpPr>
              <a:spLocks/>
            </p:cNvSpPr>
            <p:nvPr/>
          </p:nvSpPr>
          <p:spPr bwMode="auto">
            <a:xfrm>
              <a:off x="2801938" y="3698875"/>
              <a:ext cx="52388" cy="187325"/>
            </a:xfrm>
            <a:custGeom>
              <a:avLst/>
              <a:gdLst>
                <a:gd name="T0" fmla="*/ 14 w 14"/>
                <a:gd name="T1" fmla="*/ 50 h 50"/>
                <a:gd name="T2" fmla="*/ 0 w 14"/>
                <a:gd name="T3" fmla="*/ 50 h 50"/>
                <a:gd name="T4" fmla="*/ 4 w 14"/>
                <a:gd name="T5" fmla="*/ 0 h 50"/>
                <a:gd name="T6" fmla="*/ 13 w 14"/>
                <a:gd name="T7" fmla="*/ 0 h 50"/>
                <a:gd name="T8" fmla="*/ 14 w 14"/>
                <a:gd name="T9" fmla="*/ 50 h 50"/>
              </a:gdLst>
              <a:ahLst/>
              <a:cxnLst>
                <a:cxn ang="0">
                  <a:pos x="T0" y="T1"/>
                </a:cxn>
                <a:cxn ang="0">
                  <a:pos x="T2" y="T3"/>
                </a:cxn>
                <a:cxn ang="0">
                  <a:pos x="T4" y="T5"/>
                </a:cxn>
                <a:cxn ang="0">
                  <a:pos x="T6" y="T7"/>
                </a:cxn>
                <a:cxn ang="0">
                  <a:pos x="T8" y="T9"/>
                </a:cxn>
              </a:cxnLst>
              <a:rect l="0" t="0" r="r" b="b"/>
              <a:pathLst>
                <a:path w="14" h="50">
                  <a:moveTo>
                    <a:pt x="14" y="50"/>
                  </a:moveTo>
                  <a:cubicBezTo>
                    <a:pt x="0" y="50"/>
                    <a:pt x="0" y="50"/>
                    <a:pt x="0" y="50"/>
                  </a:cubicBezTo>
                  <a:cubicBezTo>
                    <a:pt x="4" y="0"/>
                    <a:pt x="4" y="0"/>
                    <a:pt x="4" y="0"/>
                  </a:cubicBezTo>
                  <a:cubicBezTo>
                    <a:pt x="7" y="0"/>
                    <a:pt x="9" y="0"/>
                    <a:pt x="13" y="0"/>
                  </a:cubicBezTo>
                  <a:lnTo>
                    <a:pt x="14" y="5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6" name="Freeform 950"/>
            <p:cNvSpPr>
              <a:spLocks/>
            </p:cNvSpPr>
            <p:nvPr/>
          </p:nvSpPr>
          <p:spPr bwMode="auto">
            <a:xfrm>
              <a:off x="2895601" y="3883025"/>
              <a:ext cx="190500" cy="93663"/>
            </a:xfrm>
            <a:custGeom>
              <a:avLst/>
              <a:gdLst>
                <a:gd name="T0" fmla="*/ 51 w 51"/>
                <a:gd name="T1" fmla="*/ 8 h 25"/>
                <a:gd name="T2" fmla="*/ 5 w 51"/>
                <a:gd name="T3" fmla="*/ 25 h 25"/>
                <a:gd name="T4" fmla="*/ 0 w 51"/>
                <a:gd name="T5" fmla="*/ 12 h 25"/>
                <a:gd name="T6" fmla="*/ 49 w 51"/>
                <a:gd name="T7" fmla="*/ 0 h 25"/>
                <a:gd name="T8" fmla="*/ 51 w 51"/>
                <a:gd name="T9" fmla="*/ 8 h 25"/>
              </a:gdLst>
              <a:ahLst/>
              <a:cxnLst>
                <a:cxn ang="0">
                  <a:pos x="T0" y="T1"/>
                </a:cxn>
                <a:cxn ang="0">
                  <a:pos x="T2" y="T3"/>
                </a:cxn>
                <a:cxn ang="0">
                  <a:pos x="T4" y="T5"/>
                </a:cxn>
                <a:cxn ang="0">
                  <a:pos x="T6" y="T7"/>
                </a:cxn>
                <a:cxn ang="0">
                  <a:pos x="T8" y="T9"/>
                </a:cxn>
              </a:cxnLst>
              <a:rect l="0" t="0" r="r" b="b"/>
              <a:pathLst>
                <a:path w="51" h="25">
                  <a:moveTo>
                    <a:pt x="51" y="8"/>
                  </a:moveTo>
                  <a:cubicBezTo>
                    <a:pt x="5" y="25"/>
                    <a:pt x="5" y="25"/>
                    <a:pt x="5" y="25"/>
                  </a:cubicBezTo>
                  <a:cubicBezTo>
                    <a:pt x="0" y="12"/>
                    <a:pt x="0" y="12"/>
                    <a:pt x="0" y="12"/>
                  </a:cubicBezTo>
                  <a:cubicBezTo>
                    <a:pt x="49" y="0"/>
                    <a:pt x="49" y="0"/>
                    <a:pt x="49" y="0"/>
                  </a:cubicBezTo>
                  <a:cubicBezTo>
                    <a:pt x="50" y="2"/>
                    <a:pt x="51" y="5"/>
                    <a:pt x="51"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7" name="Freeform 951"/>
            <p:cNvSpPr>
              <a:spLocks/>
            </p:cNvSpPr>
            <p:nvPr/>
          </p:nvSpPr>
          <p:spPr bwMode="auto">
            <a:xfrm>
              <a:off x="2843213" y="4029075"/>
              <a:ext cx="142875" cy="176213"/>
            </a:xfrm>
            <a:custGeom>
              <a:avLst/>
              <a:gdLst>
                <a:gd name="T0" fmla="*/ 38 w 38"/>
                <a:gd name="T1" fmla="*/ 42 h 47"/>
                <a:gd name="T2" fmla="*/ 31 w 38"/>
                <a:gd name="T3" fmla="*/ 47 h 47"/>
                <a:gd name="T4" fmla="*/ 0 w 38"/>
                <a:gd name="T5" fmla="*/ 8 h 47"/>
                <a:gd name="T6" fmla="*/ 12 w 38"/>
                <a:gd name="T7" fmla="*/ 0 h 47"/>
                <a:gd name="T8" fmla="*/ 38 w 38"/>
                <a:gd name="T9" fmla="*/ 42 h 47"/>
              </a:gdLst>
              <a:ahLst/>
              <a:cxnLst>
                <a:cxn ang="0">
                  <a:pos x="T0" y="T1"/>
                </a:cxn>
                <a:cxn ang="0">
                  <a:pos x="T2" y="T3"/>
                </a:cxn>
                <a:cxn ang="0">
                  <a:pos x="T4" y="T5"/>
                </a:cxn>
                <a:cxn ang="0">
                  <a:pos x="T6" y="T7"/>
                </a:cxn>
                <a:cxn ang="0">
                  <a:pos x="T8" y="T9"/>
                </a:cxn>
              </a:cxnLst>
              <a:rect l="0" t="0" r="r" b="b"/>
              <a:pathLst>
                <a:path w="38" h="47">
                  <a:moveTo>
                    <a:pt x="38" y="42"/>
                  </a:moveTo>
                  <a:cubicBezTo>
                    <a:pt x="36" y="44"/>
                    <a:pt x="33" y="46"/>
                    <a:pt x="31" y="47"/>
                  </a:cubicBezTo>
                  <a:cubicBezTo>
                    <a:pt x="0" y="8"/>
                    <a:pt x="0" y="8"/>
                    <a:pt x="0" y="8"/>
                  </a:cubicBezTo>
                  <a:cubicBezTo>
                    <a:pt x="12" y="0"/>
                    <a:pt x="12" y="0"/>
                    <a:pt x="12" y="0"/>
                  </a:cubicBezTo>
                  <a:lnTo>
                    <a:pt x="38" y="4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8" name="Freeform 952"/>
            <p:cNvSpPr>
              <a:spLocks/>
            </p:cNvSpPr>
            <p:nvPr/>
          </p:nvSpPr>
          <p:spPr bwMode="auto">
            <a:xfrm>
              <a:off x="2951163" y="3946525"/>
              <a:ext cx="147638" cy="214313"/>
            </a:xfrm>
            <a:custGeom>
              <a:avLst/>
              <a:gdLst>
                <a:gd name="T0" fmla="*/ 38 w 39"/>
                <a:gd name="T1" fmla="*/ 3 h 57"/>
                <a:gd name="T2" fmla="*/ 18 w 39"/>
                <a:gd name="T3" fmla="*/ 57 h 57"/>
                <a:gd name="T4" fmla="*/ 0 w 39"/>
                <a:gd name="T5" fmla="*/ 27 h 57"/>
                <a:gd name="T6" fmla="*/ 4 w 39"/>
                <a:gd name="T7" fmla="*/ 16 h 57"/>
                <a:gd name="T8" fmla="*/ 37 w 39"/>
                <a:gd name="T9" fmla="*/ 0 h 57"/>
                <a:gd name="T10" fmla="*/ 38 w 39"/>
                <a:gd name="T11" fmla="*/ 3 h 57"/>
              </a:gdLst>
              <a:ahLst/>
              <a:cxnLst>
                <a:cxn ang="0">
                  <a:pos x="T0" y="T1"/>
                </a:cxn>
                <a:cxn ang="0">
                  <a:pos x="T2" y="T3"/>
                </a:cxn>
                <a:cxn ang="0">
                  <a:pos x="T4" y="T5"/>
                </a:cxn>
                <a:cxn ang="0">
                  <a:pos x="T6" y="T7"/>
                </a:cxn>
                <a:cxn ang="0">
                  <a:pos x="T8" y="T9"/>
                </a:cxn>
                <a:cxn ang="0">
                  <a:pos x="T10" y="T11"/>
                </a:cxn>
              </a:cxnLst>
              <a:rect l="0" t="0" r="r" b="b"/>
              <a:pathLst>
                <a:path w="39" h="57">
                  <a:moveTo>
                    <a:pt x="38" y="3"/>
                  </a:moveTo>
                  <a:cubicBezTo>
                    <a:pt x="39" y="24"/>
                    <a:pt x="31" y="43"/>
                    <a:pt x="18" y="57"/>
                  </a:cubicBezTo>
                  <a:cubicBezTo>
                    <a:pt x="0" y="27"/>
                    <a:pt x="0" y="27"/>
                    <a:pt x="0" y="27"/>
                  </a:cubicBezTo>
                  <a:cubicBezTo>
                    <a:pt x="4" y="16"/>
                    <a:pt x="4" y="16"/>
                    <a:pt x="4" y="16"/>
                  </a:cubicBezTo>
                  <a:cubicBezTo>
                    <a:pt x="37" y="0"/>
                    <a:pt x="37" y="0"/>
                    <a:pt x="37" y="0"/>
                  </a:cubicBezTo>
                  <a:cubicBezTo>
                    <a:pt x="38" y="1"/>
                    <a:pt x="38" y="2"/>
                    <a:pt x="3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9" name="Freeform 953"/>
            <p:cNvSpPr>
              <a:spLocks/>
            </p:cNvSpPr>
            <p:nvPr/>
          </p:nvSpPr>
          <p:spPr bwMode="auto">
            <a:xfrm>
              <a:off x="2703513" y="4119563"/>
              <a:ext cx="222250" cy="127000"/>
            </a:xfrm>
            <a:custGeom>
              <a:avLst/>
              <a:gdLst>
                <a:gd name="T0" fmla="*/ 59 w 59"/>
                <a:gd name="T1" fmla="*/ 28 h 34"/>
                <a:gd name="T2" fmla="*/ 35 w 59"/>
                <a:gd name="T3" fmla="*/ 33 h 34"/>
                <a:gd name="T4" fmla="*/ 0 w 59"/>
                <a:gd name="T5" fmla="*/ 26 h 34"/>
                <a:gd name="T6" fmla="*/ 23 w 59"/>
                <a:gd name="T7" fmla="*/ 0 h 34"/>
                <a:gd name="T8" fmla="*/ 35 w 59"/>
                <a:gd name="T9" fmla="*/ 0 h 34"/>
                <a:gd name="T10" fmla="*/ 59 w 59"/>
                <a:gd name="T11" fmla="*/ 28 h 34"/>
              </a:gdLst>
              <a:ahLst/>
              <a:cxnLst>
                <a:cxn ang="0">
                  <a:pos x="T0" y="T1"/>
                </a:cxn>
                <a:cxn ang="0">
                  <a:pos x="T2" y="T3"/>
                </a:cxn>
                <a:cxn ang="0">
                  <a:pos x="T4" y="T5"/>
                </a:cxn>
                <a:cxn ang="0">
                  <a:pos x="T6" y="T7"/>
                </a:cxn>
                <a:cxn ang="0">
                  <a:pos x="T8" y="T9"/>
                </a:cxn>
                <a:cxn ang="0">
                  <a:pos x="T10" y="T11"/>
                </a:cxn>
              </a:cxnLst>
              <a:rect l="0" t="0" r="r" b="b"/>
              <a:pathLst>
                <a:path w="59" h="34">
                  <a:moveTo>
                    <a:pt x="59" y="28"/>
                  </a:moveTo>
                  <a:cubicBezTo>
                    <a:pt x="52" y="31"/>
                    <a:pt x="43" y="33"/>
                    <a:pt x="35" y="33"/>
                  </a:cubicBezTo>
                  <a:cubicBezTo>
                    <a:pt x="22" y="34"/>
                    <a:pt x="10" y="31"/>
                    <a:pt x="0" y="26"/>
                  </a:cubicBezTo>
                  <a:cubicBezTo>
                    <a:pt x="23" y="0"/>
                    <a:pt x="23" y="0"/>
                    <a:pt x="23" y="0"/>
                  </a:cubicBezTo>
                  <a:cubicBezTo>
                    <a:pt x="35" y="0"/>
                    <a:pt x="35" y="0"/>
                    <a:pt x="35" y="0"/>
                  </a:cubicBezTo>
                  <a:lnTo>
                    <a:pt x="59" y="2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0" name="Freeform 954"/>
            <p:cNvSpPr>
              <a:spLocks/>
            </p:cNvSpPr>
            <p:nvPr/>
          </p:nvSpPr>
          <p:spPr bwMode="auto">
            <a:xfrm>
              <a:off x="2551113" y="3935413"/>
              <a:ext cx="130175" cy="214313"/>
            </a:xfrm>
            <a:custGeom>
              <a:avLst/>
              <a:gdLst>
                <a:gd name="T0" fmla="*/ 35 w 35"/>
                <a:gd name="T1" fmla="*/ 25 h 57"/>
                <a:gd name="T2" fmla="*/ 17 w 35"/>
                <a:gd name="T3" fmla="*/ 57 h 57"/>
                <a:gd name="T4" fmla="*/ 0 w 35"/>
                <a:gd name="T5" fmla="*/ 13 h 57"/>
                <a:gd name="T6" fmla="*/ 0 w 35"/>
                <a:gd name="T7" fmla="*/ 0 h 57"/>
                <a:gd name="T8" fmla="*/ 32 w 35"/>
                <a:gd name="T9" fmla="*/ 14 h 57"/>
                <a:gd name="T10" fmla="*/ 35 w 35"/>
                <a:gd name="T11" fmla="*/ 25 h 57"/>
              </a:gdLst>
              <a:ahLst/>
              <a:cxnLst>
                <a:cxn ang="0">
                  <a:pos x="T0" y="T1"/>
                </a:cxn>
                <a:cxn ang="0">
                  <a:pos x="T2" y="T3"/>
                </a:cxn>
                <a:cxn ang="0">
                  <a:pos x="T4" y="T5"/>
                </a:cxn>
                <a:cxn ang="0">
                  <a:pos x="T6" y="T7"/>
                </a:cxn>
                <a:cxn ang="0">
                  <a:pos x="T8" y="T9"/>
                </a:cxn>
                <a:cxn ang="0">
                  <a:pos x="T10" y="T11"/>
                </a:cxn>
              </a:cxnLst>
              <a:rect l="0" t="0" r="r" b="b"/>
              <a:pathLst>
                <a:path w="35" h="57">
                  <a:moveTo>
                    <a:pt x="35" y="25"/>
                  </a:moveTo>
                  <a:cubicBezTo>
                    <a:pt x="17" y="57"/>
                    <a:pt x="17" y="57"/>
                    <a:pt x="17" y="57"/>
                  </a:cubicBezTo>
                  <a:cubicBezTo>
                    <a:pt x="7" y="45"/>
                    <a:pt x="0" y="30"/>
                    <a:pt x="0" y="13"/>
                  </a:cubicBezTo>
                  <a:cubicBezTo>
                    <a:pt x="0" y="8"/>
                    <a:pt x="0" y="4"/>
                    <a:pt x="0" y="0"/>
                  </a:cubicBezTo>
                  <a:cubicBezTo>
                    <a:pt x="32" y="14"/>
                    <a:pt x="32" y="14"/>
                    <a:pt x="32" y="14"/>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1" name="Freeform 955"/>
            <p:cNvSpPr>
              <a:spLocks/>
            </p:cNvSpPr>
            <p:nvPr/>
          </p:nvSpPr>
          <p:spPr bwMode="auto">
            <a:xfrm>
              <a:off x="2587626" y="3703638"/>
              <a:ext cx="184150" cy="157163"/>
            </a:xfrm>
            <a:custGeom>
              <a:avLst/>
              <a:gdLst>
                <a:gd name="T0" fmla="*/ 49 w 49"/>
                <a:gd name="T1" fmla="*/ 0 h 42"/>
                <a:gd name="T2" fmla="*/ 46 w 49"/>
                <a:gd name="T3" fmla="*/ 35 h 42"/>
                <a:gd name="T4" fmla="*/ 36 w 49"/>
                <a:gd name="T5" fmla="*/ 42 h 42"/>
                <a:gd name="T6" fmla="*/ 0 w 49"/>
                <a:gd name="T7" fmla="*/ 34 h 42"/>
                <a:gd name="T8" fmla="*/ 49 w 49"/>
                <a:gd name="T9" fmla="*/ 0 h 42"/>
              </a:gdLst>
              <a:ahLst/>
              <a:cxnLst>
                <a:cxn ang="0">
                  <a:pos x="T0" y="T1"/>
                </a:cxn>
                <a:cxn ang="0">
                  <a:pos x="T2" y="T3"/>
                </a:cxn>
                <a:cxn ang="0">
                  <a:pos x="T4" y="T5"/>
                </a:cxn>
                <a:cxn ang="0">
                  <a:pos x="T6" y="T7"/>
                </a:cxn>
                <a:cxn ang="0">
                  <a:pos x="T8" y="T9"/>
                </a:cxn>
              </a:cxnLst>
              <a:rect l="0" t="0" r="r" b="b"/>
              <a:pathLst>
                <a:path w="49" h="42">
                  <a:moveTo>
                    <a:pt x="49" y="0"/>
                  </a:moveTo>
                  <a:cubicBezTo>
                    <a:pt x="46" y="35"/>
                    <a:pt x="46" y="35"/>
                    <a:pt x="46" y="35"/>
                  </a:cubicBezTo>
                  <a:cubicBezTo>
                    <a:pt x="36" y="42"/>
                    <a:pt x="36" y="42"/>
                    <a:pt x="36" y="42"/>
                  </a:cubicBezTo>
                  <a:cubicBezTo>
                    <a:pt x="0" y="34"/>
                    <a:pt x="0" y="34"/>
                    <a:pt x="0" y="34"/>
                  </a:cubicBezTo>
                  <a:cubicBezTo>
                    <a:pt x="11" y="17"/>
                    <a:pt x="28" y="4"/>
                    <a:pt x="49"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2" name="Freeform 956"/>
            <p:cNvSpPr>
              <a:spLocks/>
            </p:cNvSpPr>
            <p:nvPr/>
          </p:nvSpPr>
          <p:spPr bwMode="auto">
            <a:xfrm>
              <a:off x="2884488" y="3706813"/>
              <a:ext cx="176213" cy="165100"/>
            </a:xfrm>
            <a:custGeom>
              <a:avLst/>
              <a:gdLst>
                <a:gd name="T0" fmla="*/ 47 w 47"/>
                <a:gd name="T1" fmla="*/ 36 h 44"/>
                <a:gd name="T2" fmla="*/ 13 w 47"/>
                <a:gd name="T3" fmla="*/ 44 h 44"/>
                <a:gd name="T4" fmla="*/ 4 w 47"/>
                <a:gd name="T5" fmla="*/ 36 h 44"/>
                <a:gd name="T6" fmla="*/ 0 w 47"/>
                <a:gd name="T7" fmla="*/ 0 h 44"/>
                <a:gd name="T8" fmla="*/ 47 w 47"/>
                <a:gd name="T9" fmla="*/ 36 h 44"/>
              </a:gdLst>
              <a:ahLst/>
              <a:cxnLst>
                <a:cxn ang="0">
                  <a:pos x="T0" y="T1"/>
                </a:cxn>
                <a:cxn ang="0">
                  <a:pos x="T2" y="T3"/>
                </a:cxn>
                <a:cxn ang="0">
                  <a:pos x="T4" y="T5"/>
                </a:cxn>
                <a:cxn ang="0">
                  <a:pos x="T6" y="T7"/>
                </a:cxn>
                <a:cxn ang="0">
                  <a:pos x="T8" y="T9"/>
                </a:cxn>
              </a:cxnLst>
              <a:rect l="0" t="0" r="r" b="b"/>
              <a:pathLst>
                <a:path w="47" h="44">
                  <a:moveTo>
                    <a:pt x="47" y="36"/>
                  </a:moveTo>
                  <a:cubicBezTo>
                    <a:pt x="13" y="44"/>
                    <a:pt x="13" y="44"/>
                    <a:pt x="13" y="44"/>
                  </a:cubicBezTo>
                  <a:cubicBezTo>
                    <a:pt x="4" y="36"/>
                    <a:pt x="4" y="36"/>
                    <a:pt x="4" y="36"/>
                  </a:cubicBezTo>
                  <a:cubicBezTo>
                    <a:pt x="0" y="0"/>
                    <a:pt x="0" y="0"/>
                    <a:pt x="0" y="0"/>
                  </a:cubicBezTo>
                  <a:cubicBezTo>
                    <a:pt x="20" y="5"/>
                    <a:pt x="37" y="18"/>
                    <a:pt x="47" y="3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433" name="Group 432"/>
          <p:cNvGrpSpPr/>
          <p:nvPr/>
        </p:nvGrpSpPr>
        <p:grpSpPr>
          <a:xfrm>
            <a:off x="5590910" y="2819402"/>
            <a:ext cx="1076102" cy="600075"/>
            <a:chOff x="2327275" y="2181225"/>
            <a:chExt cx="4489450" cy="2503488"/>
          </a:xfrm>
        </p:grpSpPr>
        <p:sp>
          <p:nvSpPr>
            <p:cNvPr id="434" name="Freeform 961"/>
            <p:cNvSpPr>
              <a:spLocks/>
            </p:cNvSpPr>
            <p:nvPr/>
          </p:nvSpPr>
          <p:spPr bwMode="auto">
            <a:xfrm>
              <a:off x="2327275" y="2181225"/>
              <a:ext cx="4489450" cy="2184400"/>
            </a:xfrm>
            <a:custGeom>
              <a:avLst/>
              <a:gdLst>
                <a:gd name="T0" fmla="*/ 1197 w 1197"/>
                <a:gd name="T1" fmla="*/ 505 h 583"/>
                <a:gd name="T2" fmla="*/ 1161 w 1197"/>
                <a:gd name="T3" fmla="*/ 552 h 583"/>
                <a:gd name="T4" fmla="*/ 1092 w 1197"/>
                <a:gd name="T5" fmla="*/ 579 h 583"/>
                <a:gd name="T6" fmla="*/ 274 w 1197"/>
                <a:gd name="T7" fmla="*/ 579 h 583"/>
                <a:gd name="T8" fmla="*/ 21 w 1197"/>
                <a:gd name="T9" fmla="*/ 579 h 583"/>
                <a:gd name="T10" fmla="*/ 0 w 1197"/>
                <a:gd name="T11" fmla="*/ 560 h 583"/>
                <a:gd name="T12" fmla="*/ 0 w 1197"/>
                <a:gd name="T13" fmla="*/ 421 h 583"/>
                <a:gd name="T14" fmla="*/ 8 w 1197"/>
                <a:gd name="T15" fmla="*/ 403 h 583"/>
                <a:gd name="T16" fmla="*/ 8 w 1197"/>
                <a:gd name="T17" fmla="*/ 347 h 583"/>
                <a:gd name="T18" fmla="*/ 26 w 1197"/>
                <a:gd name="T19" fmla="*/ 311 h 583"/>
                <a:gd name="T20" fmla="*/ 92 w 1197"/>
                <a:gd name="T21" fmla="*/ 263 h 583"/>
                <a:gd name="T22" fmla="*/ 236 w 1197"/>
                <a:gd name="T23" fmla="*/ 75 h 583"/>
                <a:gd name="T24" fmla="*/ 295 w 1197"/>
                <a:gd name="T25" fmla="*/ 42 h 583"/>
                <a:gd name="T26" fmla="*/ 324 w 1197"/>
                <a:gd name="T27" fmla="*/ 33 h 583"/>
                <a:gd name="T28" fmla="*/ 638 w 1197"/>
                <a:gd name="T29" fmla="*/ 0 h 583"/>
                <a:gd name="T30" fmla="*/ 1108 w 1197"/>
                <a:gd name="T31" fmla="*/ 0 h 583"/>
                <a:gd name="T32" fmla="*/ 1154 w 1197"/>
                <a:gd name="T33" fmla="*/ 21 h 583"/>
                <a:gd name="T34" fmla="*/ 1157 w 1197"/>
                <a:gd name="T35" fmla="*/ 42 h 583"/>
                <a:gd name="T36" fmla="*/ 1177 w 1197"/>
                <a:gd name="T37" fmla="*/ 205 h 583"/>
                <a:gd name="T38" fmla="*/ 1177 w 1197"/>
                <a:gd name="T39" fmla="*/ 448 h 583"/>
                <a:gd name="T40" fmla="*/ 1188 w 1197"/>
                <a:gd name="T41" fmla="*/ 448 h 583"/>
                <a:gd name="T42" fmla="*/ 1197 w 1197"/>
                <a:gd name="T43" fmla="*/ 459 h 583"/>
                <a:gd name="T44" fmla="*/ 1197 w 1197"/>
                <a:gd name="T45" fmla="*/ 50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7" h="583">
                  <a:moveTo>
                    <a:pt x="1197" y="505"/>
                  </a:moveTo>
                  <a:cubicBezTo>
                    <a:pt x="1197" y="505"/>
                    <a:pt x="1186" y="541"/>
                    <a:pt x="1161" y="552"/>
                  </a:cubicBezTo>
                  <a:cubicBezTo>
                    <a:pt x="1136" y="563"/>
                    <a:pt x="1092" y="579"/>
                    <a:pt x="1092" y="579"/>
                  </a:cubicBezTo>
                  <a:cubicBezTo>
                    <a:pt x="274" y="579"/>
                    <a:pt x="274" y="579"/>
                    <a:pt x="274" y="579"/>
                  </a:cubicBezTo>
                  <a:cubicBezTo>
                    <a:pt x="21" y="579"/>
                    <a:pt x="21" y="579"/>
                    <a:pt x="21" y="579"/>
                  </a:cubicBezTo>
                  <a:cubicBezTo>
                    <a:pt x="21" y="579"/>
                    <a:pt x="0" y="583"/>
                    <a:pt x="0" y="560"/>
                  </a:cubicBezTo>
                  <a:cubicBezTo>
                    <a:pt x="0" y="538"/>
                    <a:pt x="0" y="421"/>
                    <a:pt x="0" y="421"/>
                  </a:cubicBezTo>
                  <a:cubicBezTo>
                    <a:pt x="0" y="421"/>
                    <a:pt x="2" y="408"/>
                    <a:pt x="8" y="403"/>
                  </a:cubicBezTo>
                  <a:cubicBezTo>
                    <a:pt x="8" y="347"/>
                    <a:pt x="8" y="347"/>
                    <a:pt x="8" y="347"/>
                  </a:cubicBezTo>
                  <a:cubicBezTo>
                    <a:pt x="8" y="347"/>
                    <a:pt x="8" y="328"/>
                    <a:pt x="26" y="311"/>
                  </a:cubicBezTo>
                  <a:cubicBezTo>
                    <a:pt x="45" y="295"/>
                    <a:pt x="92" y="263"/>
                    <a:pt x="92" y="263"/>
                  </a:cubicBezTo>
                  <a:cubicBezTo>
                    <a:pt x="236" y="75"/>
                    <a:pt x="236" y="75"/>
                    <a:pt x="236" y="75"/>
                  </a:cubicBezTo>
                  <a:cubicBezTo>
                    <a:pt x="236" y="75"/>
                    <a:pt x="253" y="57"/>
                    <a:pt x="295" y="42"/>
                  </a:cubicBezTo>
                  <a:cubicBezTo>
                    <a:pt x="304" y="39"/>
                    <a:pt x="313" y="36"/>
                    <a:pt x="324" y="33"/>
                  </a:cubicBezTo>
                  <a:cubicBezTo>
                    <a:pt x="386" y="17"/>
                    <a:pt x="607" y="0"/>
                    <a:pt x="638" y="0"/>
                  </a:cubicBezTo>
                  <a:cubicBezTo>
                    <a:pt x="670" y="0"/>
                    <a:pt x="1108" y="0"/>
                    <a:pt x="1108" y="0"/>
                  </a:cubicBezTo>
                  <a:cubicBezTo>
                    <a:pt x="1108" y="0"/>
                    <a:pt x="1152" y="5"/>
                    <a:pt x="1154" y="21"/>
                  </a:cubicBezTo>
                  <a:cubicBezTo>
                    <a:pt x="1155" y="24"/>
                    <a:pt x="1156" y="31"/>
                    <a:pt x="1157" y="42"/>
                  </a:cubicBezTo>
                  <a:cubicBezTo>
                    <a:pt x="1163" y="91"/>
                    <a:pt x="1177" y="205"/>
                    <a:pt x="1177" y="205"/>
                  </a:cubicBezTo>
                  <a:cubicBezTo>
                    <a:pt x="1177" y="448"/>
                    <a:pt x="1177" y="448"/>
                    <a:pt x="1177" y="448"/>
                  </a:cubicBezTo>
                  <a:cubicBezTo>
                    <a:pt x="1188" y="448"/>
                    <a:pt x="1188" y="448"/>
                    <a:pt x="1188" y="448"/>
                  </a:cubicBezTo>
                  <a:cubicBezTo>
                    <a:pt x="1188" y="448"/>
                    <a:pt x="1196" y="448"/>
                    <a:pt x="1197" y="459"/>
                  </a:cubicBezTo>
                  <a:cubicBezTo>
                    <a:pt x="1197" y="471"/>
                    <a:pt x="1197" y="505"/>
                    <a:pt x="1197" y="505"/>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5" name="Freeform 962"/>
            <p:cNvSpPr>
              <a:spLocks/>
            </p:cNvSpPr>
            <p:nvPr/>
          </p:nvSpPr>
          <p:spPr bwMode="auto">
            <a:xfrm>
              <a:off x="2800350" y="2435225"/>
              <a:ext cx="1316038" cy="757238"/>
            </a:xfrm>
            <a:custGeom>
              <a:avLst/>
              <a:gdLst>
                <a:gd name="T0" fmla="*/ 350 w 351"/>
                <a:gd name="T1" fmla="*/ 12 h 202"/>
                <a:gd name="T2" fmla="*/ 333 w 351"/>
                <a:gd name="T3" fmla="*/ 0 h 202"/>
                <a:gd name="T4" fmla="*/ 151 w 351"/>
                <a:gd name="T5" fmla="*/ 0 h 202"/>
                <a:gd name="T6" fmla="*/ 121 w 351"/>
                <a:gd name="T7" fmla="*/ 19 h 202"/>
                <a:gd name="T8" fmla="*/ 7 w 351"/>
                <a:gd name="T9" fmla="*/ 191 h 202"/>
                <a:gd name="T10" fmla="*/ 13 w 351"/>
                <a:gd name="T11" fmla="*/ 202 h 202"/>
                <a:gd name="T12" fmla="*/ 324 w 351"/>
                <a:gd name="T13" fmla="*/ 177 h 202"/>
                <a:gd name="T14" fmla="*/ 350 w 351"/>
                <a:gd name="T15" fmla="*/ 153 h 202"/>
                <a:gd name="T16" fmla="*/ 350 w 351"/>
                <a:gd name="T17"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02">
                  <a:moveTo>
                    <a:pt x="350" y="12"/>
                  </a:moveTo>
                  <a:cubicBezTo>
                    <a:pt x="350" y="12"/>
                    <a:pt x="350" y="0"/>
                    <a:pt x="333" y="0"/>
                  </a:cubicBezTo>
                  <a:cubicBezTo>
                    <a:pt x="317" y="0"/>
                    <a:pt x="151" y="0"/>
                    <a:pt x="151" y="0"/>
                  </a:cubicBezTo>
                  <a:cubicBezTo>
                    <a:pt x="151" y="0"/>
                    <a:pt x="133" y="4"/>
                    <a:pt x="121" y="19"/>
                  </a:cubicBezTo>
                  <a:cubicBezTo>
                    <a:pt x="110" y="34"/>
                    <a:pt x="7" y="191"/>
                    <a:pt x="7" y="191"/>
                  </a:cubicBezTo>
                  <a:cubicBezTo>
                    <a:pt x="7" y="191"/>
                    <a:pt x="0" y="202"/>
                    <a:pt x="13" y="202"/>
                  </a:cubicBezTo>
                  <a:cubicBezTo>
                    <a:pt x="26" y="202"/>
                    <a:pt x="324" y="177"/>
                    <a:pt x="324" y="177"/>
                  </a:cubicBezTo>
                  <a:cubicBezTo>
                    <a:pt x="324" y="177"/>
                    <a:pt x="351" y="162"/>
                    <a:pt x="350" y="153"/>
                  </a:cubicBezTo>
                  <a:cubicBezTo>
                    <a:pt x="349" y="143"/>
                    <a:pt x="350" y="12"/>
                    <a:pt x="350" y="12"/>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6" name="Freeform 963"/>
            <p:cNvSpPr>
              <a:spLocks/>
            </p:cNvSpPr>
            <p:nvPr/>
          </p:nvSpPr>
          <p:spPr bwMode="auto">
            <a:xfrm>
              <a:off x="3021013" y="2855913"/>
              <a:ext cx="127000" cy="300038"/>
            </a:xfrm>
            <a:custGeom>
              <a:avLst/>
              <a:gdLst>
                <a:gd name="T0" fmla="*/ 34 w 34"/>
                <a:gd name="T1" fmla="*/ 63 h 80"/>
                <a:gd name="T2" fmla="*/ 17 w 34"/>
                <a:gd name="T3" fmla="*/ 80 h 80"/>
                <a:gd name="T4" fmla="*/ 17 w 34"/>
                <a:gd name="T5" fmla="*/ 80 h 80"/>
                <a:gd name="T6" fmla="*/ 0 w 34"/>
                <a:gd name="T7" fmla="*/ 63 h 80"/>
                <a:gd name="T8" fmla="*/ 0 w 34"/>
                <a:gd name="T9" fmla="*/ 17 h 80"/>
                <a:gd name="T10" fmla="*/ 17 w 34"/>
                <a:gd name="T11" fmla="*/ 0 h 80"/>
                <a:gd name="T12" fmla="*/ 17 w 34"/>
                <a:gd name="T13" fmla="*/ 0 h 80"/>
                <a:gd name="T14" fmla="*/ 34 w 34"/>
                <a:gd name="T15" fmla="*/ 17 h 80"/>
                <a:gd name="T16" fmla="*/ 34 w 34"/>
                <a:gd name="T1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0">
                  <a:moveTo>
                    <a:pt x="34" y="63"/>
                  </a:moveTo>
                  <a:cubicBezTo>
                    <a:pt x="34" y="72"/>
                    <a:pt x="26" y="80"/>
                    <a:pt x="17" y="80"/>
                  </a:cubicBezTo>
                  <a:cubicBezTo>
                    <a:pt x="17" y="80"/>
                    <a:pt x="17" y="80"/>
                    <a:pt x="17" y="80"/>
                  </a:cubicBezTo>
                  <a:cubicBezTo>
                    <a:pt x="7" y="80"/>
                    <a:pt x="0" y="72"/>
                    <a:pt x="0" y="63"/>
                  </a:cubicBezTo>
                  <a:cubicBezTo>
                    <a:pt x="0" y="17"/>
                    <a:pt x="0" y="17"/>
                    <a:pt x="0" y="17"/>
                  </a:cubicBezTo>
                  <a:cubicBezTo>
                    <a:pt x="0" y="8"/>
                    <a:pt x="7" y="0"/>
                    <a:pt x="17" y="0"/>
                  </a:cubicBezTo>
                  <a:cubicBezTo>
                    <a:pt x="17" y="0"/>
                    <a:pt x="17" y="0"/>
                    <a:pt x="17" y="0"/>
                  </a:cubicBezTo>
                  <a:cubicBezTo>
                    <a:pt x="26" y="0"/>
                    <a:pt x="34" y="8"/>
                    <a:pt x="34" y="17"/>
                  </a:cubicBezTo>
                  <a:lnTo>
                    <a:pt x="34" y="63"/>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7" name="Freeform 964"/>
            <p:cNvSpPr>
              <a:spLocks/>
            </p:cNvSpPr>
            <p:nvPr/>
          </p:nvSpPr>
          <p:spPr bwMode="auto">
            <a:xfrm>
              <a:off x="3940175" y="3214688"/>
              <a:ext cx="247650" cy="82550"/>
            </a:xfrm>
            <a:custGeom>
              <a:avLst/>
              <a:gdLst>
                <a:gd name="T0" fmla="*/ 66 w 66"/>
                <a:gd name="T1" fmla="*/ 22 h 22"/>
                <a:gd name="T2" fmla="*/ 0 w 66"/>
                <a:gd name="T3" fmla="*/ 22 h 22"/>
                <a:gd name="T4" fmla="*/ 17 w 66"/>
                <a:gd name="T5" fmla="*/ 0 h 22"/>
                <a:gd name="T6" fmla="*/ 51 w 66"/>
                <a:gd name="T7" fmla="*/ 0 h 22"/>
                <a:gd name="T8" fmla="*/ 66 w 66"/>
                <a:gd name="T9" fmla="*/ 22 h 22"/>
              </a:gdLst>
              <a:ahLst/>
              <a:cxnLst>
                <a:cxn ang="0">
                  <a:pos x="T0" y="T1"/>
                </a:cxn>
                <a:cxn ang="0">
                  <a:pos x="T2" y="T3"/>
                </a:cxn>
                <a:cxn ang="0">
                  <a:pos x="T4" y="T5"/>
                </a:cxn>
                <a:cxn ang="0">
                  <a:pos x="T6" y="T7"/>
                </a:cxn>
                <a:cxn ang="0">
                  <a:pos x="T8" y="T9"/>
                </a:cxn>
              </a:cxnLst>
              <a:rect l="0" t="0" r="r" b="b"/>
              <a:pathLst>
                <a:path w="66" h="22">
                  <a:moveTo>
                    <a:pt x="66" y="22"/>
                  </a:moveTo>
                  <a:cubicBezTo>
                    <a:pt x="0" y="22"/>
                    <a:pt x="0" y="22"/>
                    <a:pt x="0" y="22"/>
                  </a:cubicBezTo>
                  <a:cubicBezTo>
                    <a:pt x="0" y="22"/>
                    <a:pt x="6" y="0"/>
                    <a:pt x="17" y="0"/>
                  </a:cubicBezTo>
                  <a:cubicBezTo>
                    <a:pt x="28" y="0"/>
                    <a:pt x="51" y="0"/>
                    <a:pt x="51" y="0"/>
                  </a:cubicBezTo>
                  <a:cubicBezTo>
                    <a:pt x="51" y="0"/>
                    <a:pt x="64" y="6"/>
                    <a:pt x="66" y="2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8" name="Freeform 965"/>
            <p:cNvSpPr>
              <a:spLocks/>
            </p:cNvSpPr>
            <p:nvPr/>
          </p:nvSpPr>
          <p:spPr bwMode="auto">
            <a:xfrm>
              <a:off x="4356100" y="3192463"/>
              <a:ext cx="82550" cy="247650"/>
            </a:xfrm>
            <a:custGeom>
              <a:avLst/>
              <a:gdLst>
                <a:gd name="T0" fmla="*/ 22 w 22"/>
                <a:gd name="T1" fmla="*/ 0 h 66"/>
                <a:gd name="T2" fmla="*/ 22 w 22"/>
                <a:gd name="T3" fmla="*/ 66 h 66"/>
                <a:gd name="T4" fmla="*/ 0 w 22"/>
                <a:gd name="T5" fmla="*/ 50 h 66"/>
                <a:gd name="T6" fmla="*/ 0 w 22"/>
                <a:gd name="T7" fmla="*/ 16 h 66"/>
                <a:gd name="T8" fmla="*/ 22 w 22"/>
                <a:gd name="T9" fmla="*/ 0 h 66"/>
              </a:gdLst>
              <a:ahLst/>
              <a:cxnLst>
                <a:cxn ang="0">
                  <a:pos x="T0" y="T1"/>
                </a:cxn>
                <a:cxn ang="0">
                  <a:pos x="T2" y="T3"/>
                </a:cxn>
                <a:cxn ang="0">
                  <a:pos x="T4" y="T5"/>
                </a:cxn>
                <a:cxn ang="0">
                  <a:pos x="T6" y="T7"/>
                </a:cxn>
                <a:cxn ang="0">
                  <a:pos x="T8" y="T9"/>
                </a:cxn>
              </a:cxnLst>
              <a:rect l="0" t="0" r="r" b="b"/>
              <a:pathLst>
                <a:path w="22" h="66">
                  <a:moveTo>
                    <a:pt x="22" y="0"/>
                  </a:moveTo>
                  <a:cubicBezTo>
                    <a:pt x="22" y="66"/>
                    <a:pt x="22" y="66"/>
                    <a:pt x="22" y="66"/>
                  </a:cubicBezTo>
                  <a:cubicBezTo>
                    <a:pt x="22" y="66"/>
                    <a:pt x="0" y="61"/>
                    <a:pt x="0" y="50"/>
                  </a:cubicBezTo>
                  <a:cubicBezTo>
                    <a:pt x="0" y="39"/>
                    <a:pt x="0" y="16"/>
                    <a:pt x="0" y="16"/>
                  </a:cubicBezTo>
                  <a:cubicBezTo>
                    <a:pt x="0" y="16"/>
                    <a:pt x="6" y="3"/>
                    <a:pt x="22" y="0"/>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9" name="Freeform 966"/>
            <p:cNvSpPr>
              <a:spLocks/>
            </p:cNvSpPr>
            <p:nvPr/>
          </p:nvSpPr>
          <p:spPr bwMode="auto">
            <a:xfrm>
              <a:off x="2357438" y="3395663"/>
              <a:ext cx="228600" cy="280988"/>
            </a:xfrm>
            <a:custGeom>
              <a:avLst/>
              <a:gdLst>
                <a:gd name="T0" fmla="*/ 59 w 61"/>
                <a:gd name="T1" fmla="*/ 75 h 75"/>
                <a:gd name="T2" fmla="*/ 0 w 61"/>
                <a:gd name="T3" fmla="*/ 75 h 75"/>
                <a:gd name="T4" fmla="*/ 0 w 61"/>
                <a:gd name="T5" fmla="*/ 23 h 75"/>
                <a:gd name="T6" fmla="*/ 6 w 61"/>
                <a:gd name="T7" fmla="*/ 3 h 75"/>
                <a:gd name="T8" fmla="*/ 59 w 61"/>
                <a:gd name="T9" fmla="*/ 19 h 75"/>
                <a:gd name="T10" fmla="*/ 59 w 61"/>
                <a:gd name="T11" fmla="*/ 75 h 75"/>
              </a:gdLst>
              <a:ahLst/>
              <a:cxnLst>
                <a:cxn ang="0">
                  <a:pos x="T0" y="T1"/>
                </a:cxn>
                <a:cxn ang="0">
                  <a:pos x="T2" y="T3"/>
                </a:cxn>
                <a:cxn ang="0">
                  <a:pos x="T4" y="T5"/>
                </a:cxn>
                <a:cxn ang="0">
                  <a:pos x="T6" y="T7"/>
                </a:cxn>
                <a:cxn ang="0">
                  <a:pos x="T8" y="T9"/>
                </a:cxn>
                <a:cxn ang="0">
                  <a:pos x="T10" y="T11"/>
                </a:cxn>
              </a:cxnLst>
              <a:rect l="0" t="0" r="r" b="b"/>
              <a:pathLst>
                <a:path w="61" h="75">
                  <a:moveTo>
                    <a:pt x="59" y="75"/>
                  </a:moveTo>
                  <a:cubicBezTo>
                    <a:pt x="0" y="75"/>
                    <a:pt x="0" y="75"/>
                    <a:pt x="0" y="75"/>
                  </a:cubicBezTo>
                  <a:cubicBezTo>
                    <a:pt x="0" y="23"/>
                    <a:pt x="0" y="23"/>
                    <a:pt x="0" y="23"/>
                  </a:cubicBezTo>
                  <a:cubicBezTo>
                    <a:pt x="0" y="23"/>
                    <a:pt x="0" y="14"/>
                    <a:pt x="6" y="3"/>
                  </a:cubicBezTo>
                  <a:cubicBezTo>
                    <a:pt x="6" y="3"/>
                    <a:pt x="57" y="0"/>
                    <a:pt x="59" y="19"/>
                  </a:cubicBezTo>
                  <a:cubicBezTo>
                    <a:pt x="61" y="38"/>
                    <a:pt x="59" y="75"/>
                    <a:pt x="59" y="75"/>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0" name="Freeform 967"/>
            <p:cNvSpPr>
              <a:spLocks/>
            </p:cNvSpPr>
            <p:nvPr/>
          </p:nvSpPr>
          <p:spPr bwMode="auto">
            <a:xfrm>
              <a:off x="2379663" y="3878263"/>
              <a:ext cx="874713" cy="473075"/>
            </a:xfrm>
            <a:custGeom>
              <a:avLst/>
              <a:gdLst>
                <a:gd name="T0" fmla="*/ 176 w 233"/>
                <a:gd name="T1" fmla="*/ 6 h 126"/>
                <a:gd name="T2" fmla="*/ 117 w 233"/>
                <a:gd name="T3" fmla="*/ 1 h 126"/>
                <a:gd name="T4" fmla="*/ 58 w 233"/>
                <a:gd name="T5" fmla="*/ 6 h 126"/>
                <a:gd name="T6" fmla="*/ 0 w 233"/>
                <a:gd name="T7" fmla="*/ 126 h 126"/>
                <a:gd name="T8" fmla="*/ 117 w 233"/>
                <a:gd name="T9" fmla="*/ 126 h 126"/>
                <a:gd name="T10" fmla="*/ 233 w 233"/>
                <a:gd name="T11" fmla="*/ 126 h 126"/>
                <a:gd name="T12" fmla="*/ 176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176" y="6"/>
                  </a:moveTo>
                  <a:cubicBezTo>
                    <a:pt x="176" y="6"/>
                    <a:pt x="163" y="0"/>
                    <a:pt x="117" y="1"/>
                  </a:cubicBezTo>
                  <a:cubicBezTo>
                    <a:pt x="71" y="0"/>
                    <a:pt x="58" y="6"/>
                    <a:pt x="58" y="6"/>
                  </a:cubicBezTo>
                  <a:cubicBezTo>
                    <a:pt x="17" y="28"/>
                    <a:pt x="0" y="126"/>
                    <a:pt x="0" y="126"/>
                  </a:cubicBezTo>
                  <a:cubicBezTo>
                    <a:pt x="117" y="126"/>
                    <a:pt x="117" y="126"/>
                    <a:pt x="117" y="126"/>
                  </a:cubicBezTo>
                  <a:cubicBezTo>
                    <a:pt x="233" y="126"/>
                    <a:pt x="233" y="126"/>
                    <a:pt x="233" y="126"/>
                  </a:cubicBezTo>
                  <a:cubicBezTo>
                    <a:pt x="233" y="126"/>
                    <a:pt x="217" y="28"/>
                    <a:pt x="176"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1" name="Freeform 968"/>
            <p:cNvSpPr>
              <a:spLocks/>
            </p:cNvSpPr>
            <p:nvPr/>
          </p:nvSpPr>
          <p:spPr bwMode="auto">
            <a:xfrm>
              <a:off x="5594350" y="3878263"/>
              <a:ext cx="873125" cy="473075"/>
            </a:xfrm>
            <a:custGeom>
              <a:avLst/>
              <a:gdLst>
                <a:gd name="T0" fmla="*/ 176 w 233"/>
                <a:gd name="T1" fmla="*/ 6 h 126"/>
                <a:gd name="T2" fmla="*/ 117 w 233"/>
                <a:gd name="T3" fmla="*/ 1 h 126"/>
                <a:gd name="T4" fmla="*/ 57 w 233"/>
                <a:gd name="T5" fmla="*/ 6 h 126"/>
                <a:gd name="T6" fmla="*/ 0 w 233"/>
                <a:gd name="T7" fmla="*/ 126 h 126"/>
                <a:gd name="T8" fmla="*/ 117 w 233"/>
                <a:gd name="T9" fmla="*/ 126 h 126"/>
                <a:gd name="T10" fmla="*/ 233 w 233"/>
                <a:gd name="T11" fmla="*/ 126 h 126"/>
                <a:gd name="T12" fmla="*/ 176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176" y="6"/>
                  </a:moveTo>
                  <a:cubicBezTo>
                    <a:pt x="176" y="6"/>
                    <a:pt x="163" y="0"/>
                    <a:pt x="117" y="1"/>
                  </a:cubicBezTo>
                  <a:cubicBezTo>
                    <a:pt x="71" y="0"/>
                    <a:pt x="57" y="6"/>
                    <a:pt x="57" y="6"/>
                  </a:cubicBezTo>
                  <a:cubicBezTo>
                    <a:pt x="17" y="28"/>
                    <a:pt x="0" y="126"/>
                    <a:pt x="0" y="126"/>
                  </a:cubicBezTo>
                  <a:cubicBezTo>
                    <a:pt x="117" y="126"/>
                    <a:pt x="117" y="126"/>
                    <a:pt x="117" y="126"/>
                  </a:cubicBezTo>
                  <a:cubicBezTo>
                    <a:pt x="233" y="126"/>
                    <a:pt x="233" y="126"/>
                    <a:pt x="233" y="126"/>
                  </a:cubicBezTo>
                  <a:cubicBezTo>
                    <a:pt x="233" y="126"/>
                    <a:pt x="217" y="28"/>
                    <a:pt x="176"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2" name="Freeform 969"/>
            <p:cNvSpPr>
              <a:spLocks/>
            </p:cNvSpPr>
            <p:nvPr/>
          </p:nvSpPr>
          <p:spPr bwMode="auto">
            <a:xfrm>
              <a:off x="2897188" y="3189288"/>
              <a:ext cx="420688" cy="1162050"/>
            </a:xfrm>
            <a:custGeom>
              <a:avLst/>
              <a:gdLst>
                <a:gd name="T0" fmla="*/ 106 w 112"/>
                <a:gd name="T1" fmla="*/ 310 h 310"/>
                <a:gd name="T2" fmla="*/ 63 w 112"/>
                <a:gd name="T3" fmla="*/ 200 h 310"/>
                <a:gd name="T4" fmla="*/ 15 w 112"/>
                <a:gd name="T5" fmla="*/ 177 h 310"/>
                <a:gd name="T6" fmla="*/ 3 w 112"/>
                <a:gd name="T7" fmla="*/ 173 h 310"/>
                <a:gd name="T8" fmla="*/ 0 w 112"/>
                <a:gd name="T9" fmla="*/ 163 h 310"/>
                <a:gd name="T10" fmla="*/ 0 w 112"/>
                <a:gd name="T11" fmla="*/ 0 h 310"/>
                <a:gd name="T12" fmla="*/ 5 w 112"/>
                <a:gd name="T13" fmla="*/ 0 h 310"/>
                <a:gd name="T14" fmla="*/ 5 w 112"/>
                <a:gd name="T15" fmla="*/ 163 h 310"/>
                <a:gd name="T16" fmla="*/ 7 w 112"/>
                <a:gd name="T17" fmla="*/ 169 h 310"/>
                <a:gd name="T18" fmla="*/ 15 w 112"/>
                <a:gd name="T19" fmla="*/ 172 h 310"/>
                <a:gd name="T20" fmla="*/ 67 w 112"/>
                <a:gd name="T21" fmla="*/ 197 h 310"/>
                <a:gd name="T22" fmla="*/ 112 w 112"/>
                <a:gd name="T23" fmla="*/ 310 h 310"/>
                <a:gd name="T24" fmla="*/ 106 w 112"/>
                <a:gd name="T2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310">
                  <a:moveTo>
                    <a:pt x="106" y="310"/>
                  </a:moveTo>
                  <a:cubicBezTo>
                    <a:pt x="103" y="297"/>
                    <a:pt x="81" y="224"/>
                    <a:pt x="63" y="200"/>
                  </a:cubicBezTo>
                  <a:cubicBezTo>
                    <a:pt x="45" y="177"/>
                    <a:pt x="26" y="177"/>
                    <a:pt x="15" y="177"/>
                  </a:cubicBezTo>
                  <a:cubicBezTo>
                    <a:pt x="10" y="177"/>
                    <a:pt x="6" y="175"/>
                    <a:pt x="3" y="173"/>
                  </a:cubicBezTo>
                  <a:cubicBezTo>
                    <a:pt x="0" y="168"/>
                    <a:pt x="0" y="163"/>
                    <a:pt x="0" y="163"/>
                  </a:cubicBezTo>
                  <a:cubicBezTo>
                    <a:pt x="0" y="0"/>
                    <a:pt x="0" y="0"/>
                    <a:pt x="0" y="0"/>
                  </a:cubicBezTo>
                  <a:cubicBezTo>
                    <a:pt x="5" y="0"/>
                    <a:pt x="5" y="0"/>
                    <a:pt x="5" y="0"/>
                  </a:cubicBezTo>
                  <a:cubicBezTo>
                    <a:pt x="5" y="163"/>
                    <a:pt x="5" y="163"/>
                    <a:pt x="5" y="163"/>
                  </a:cubicBezTo>
                  <a:cubicBezTo>
                    <a:pt x="5" y="163"/>
                    <a:pt x="5" y="167"/>
                    <a:pt x="7" y="169"/>
                  </a:cubicBezTo>
                  <a:cubicBezTo>
                    <a:pt x="9" y="171"/>
                    <a:pt x="11" y="172"/>
                    <a:pt x="15" y="172"/>
                  </a:cubicBezTo>
                  <a:cubicBezTo>
                    <a:pt x="26" y="172"/>
                    <a:pt x="48" y="172"/>
                    <a:pt x="67" y="197"/>
                  </a:cubicBezTo>
                  <a:cubicBezTo>
                    <a:pt x="86" y="222"/>
                    <a:pt x="108" y="296"/>
                    <a:pt x="112" y="310"/>
                  </a:cubicBezTo>
                  <a:lnTo>
                    <a:pt x="106" y="31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3" name="Freeform 970"/>
            <p:cNvSpPr>
              <a:spLocks/>
            </p:cNvSpPr>
            <p:nvPr/>
          </p:nvSpPr>
          <p:spPr bwMode="auto">
            <a:xfrm>
              <a:off x="4356100" y="2435225"/>
              <a:ext cx="2179638" cy="641350"/>
            </a:xfrm>
            <a:custGeom>
              <a:avLst/>
              <a:gdLst>
                <a:gd name="T0" fmla="*/ 581 w 581"/>
                <a:gd name="T1" fmla="*/ 144 h 171"/>
                <a:gd name="T2" fmla="*/ 555 w 581"/>
                <a:gd name="T3" fmla="*/ 171 h 171"/>
                <a:gd name="T4" fmla="*/ 26 w 581"/>
                <a:gd name="T5" fmla="*/ 171 h 171"/>
                <a:gd name="T6" fmla="*/ 0 w 581"/>
                <a:gd name="T7" fmla="*/ 144 h 171"/>
                <a:gd name="T8" fmla="*/ 0 w 581"/>
                <a:gd name="T9" fmla="*/ 26 h 171"/>
                <a:gd name="T10" fmla="*/ 26 w 581"/>
                <a:gd name="T11" fmla="*/ 0 h 171"/>
                <a:gd name="T12" fmla="*/ 555 w 581"/>
                <a:gd name="T13" fmla="*/ 0 h 171"/>
                <a:gd name="T14" fmla="*/ 581 w 581"/>
                <a:gd name="T15" fmla="*/ 26 h 171"/>
                <a:gd name="T16" fmla="*/ 581 w 581"/>
                <a:gd name="T17" fmla="*/ 1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171">
                  <a:moveTo>
                    <a:pt x="581" y="144"/>
                  </a:moveTo>
                  <a:cubicBezTo>
                    <a:pt x="581" y="159"/>
                    <a:pt x="569" y="171"/>
                    <a:pt x="555" y="171"/>
                  </a:cubicBezTo>
                  <a:cubicBezTo>
                    <a:pt x="26" y="171"/>
                    <a:pt x="26" y="171"/>
                    <a:pt x="26" y="171"/>
                  </a:cubicBezTo>
                  <a:cubicBezTo>
                    <a:pt x="12" y="171"/>
                    <a:pt x="0" y="159"/>
                    <a:pt x="0" y="144"/>
                  </a:cubicBezTo>
                  <a:cubicBezTo>
                    <a:pt x="0" y="26"/>
                    <a:pt x="0" y="26"/>
                    <a:pt x="0" y="26"/>
                  </a:cubicBezTo>
                  <a:cubicBezTo>
                    <a:pt x="0" y="11"/>
                    <a:pt x="12" y="0"/>
                    <a:pt x="26" y="0"/>
                  </a:cubicBezTo>
                  <a:cubicBezTo>
                    <a:pt x="555" y="0"/>
                    <a:pt x="555" y="0"/>
                    <a:pt x="555" y="0"/>
                  </a:cubicBezTo>
                  <a:cubicBezTo>
                    <a:pt x="569" y="0"/>
                    <a:pt x="581" y="11"/>
                    <a:pt x="581" y="26"/>
                  </a:cubicBezTo>
                  <a:lnTo>
                    <a:pt x="581" y="14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4" name="Rectangle 971"/>
            <p:cNvSpPr>
              <a:spLocks noChangeArrowheads="1"/>
            </p:cNvSpPr>
            <p:nvPr/>
          </p:nvSpPr>
          <p:spPr bwMode="auto">
            <a:xfrm>
              <a:off x="4224338" y="2338388"/>
              <a:ext cx="19050" cy="2012950"/>
            </a:xfrm>
            <a:prstGeom prst="rect">
              <a:avLst/>
            </a:prstGeom>
            <a:solidFill>
              <a:srgbClr val="C32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5" name="Freeform 972"/>
            <p:cNvSpPr>
              <a:spLocks/>
            </p:cNvSpPr>
            <p:nvPr/>
          </p:nvSpPr>
          <p:spPr bwMode="auto">
            <a:xfrm>
              <a:off x="5481638" y="2338388"/>
              <a:ext cx="168275" cy="2012950"/>
            </a:xfrm>
            <a:custGeom>
              <a:avLst/>
              <a:gdLst>
                <a:gd name="T0" fmla="*/ 5 w 45"/>
                <a:gd name="T1" fmla="*/ 537 h 537"/>
                <a:gd name="T2" fmla="*/ 0 w 45"/>
                <a:gd name="T3" fmla="*/ 537 h 537"/>
                <a:gd name="T4" fmla="*/ 37 w 45"/>
                <a:gd name="T5" fmla="*/ 359 h 537"/>
                <a:gd name="T6" fmla="*/ 37 w 45"/>
                <a:gd name="T7" fmla="*/ 320 h 537"/>
                <a:gd name="T8" fmla="*/ 28 w 45"/>
                <a:gd name="T9" fmla="*/ 0 h 537"/>
                <a:gd name="T10" fmla="*/ 33 w 45"/>
                <a:gd name="T11" fmla="*/ 0 h 537"/>
                <a:gd name="T12" fmla="*/ 42 w 45"/>
                <a:gd name="T13" fmla="*/ 319 h 537"/>
                <a:gd name="T14" fmla="*/ 42 w 45"/>
                <a:gd name="T15" fmla="*/ 360 h 537"/>
                <a:gd name="T16" fmla="*/ 5 w 4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37">
                  <a:moveTo>
                    <a:pt x="5" y="537"/>
                  </a:moveTo>
                  <a:cubicBezTo>
                    <a:pt x="0" y="537"/>
                    <a:pt x="0" y="537"/>
                    <a:pt x="0" y="537"/>
                  </a:cubicBezTo>
                  <a:cubicBezTo>
                    <a:pt x="0" y="535"/>
                    <a:pt x="35" y="378"/>
                    <a:pt x="37" y="359"/>
                  </a:cubicBezTo>
                  <a:cubicBezTo>
                    <a:pt x="40" y="341"/>
                    <a:pt x="37" y="320"/>
                    <a:pt x="37" y="320"/>
                  </a:cubicBezTo>
                  <a:cubicBezTo>
                    <a:pt x="28" y="0"/>
                    <a:pt x="28" y="0"/>
                    <a:pt x="28" y="0"/>
                  </a:cubicBezTo>
                  <a:cubicBezTo>
                    <a:pt x="33" y="0"/>
                    <a:pt x="33" y="0"/>
                    <a:pt x="33" y="0"/>
                  </a:cubicBezTo>
                  <a:cubicBezTo>
                    <a:pt x="42" y="319"/>
                    <a:pt x="42" y="319"/>
                    <a:pt x="42" y="319"/>
                  </a:cubicBezTo>
                  <a:cubicBezTo>
                    <a:pt x="42" y="320"/>
                    <a:pt x="45" y="341"/>
                    <a:pt x="42" y="360"/>
                  </a:cubicBezTo>
                  <a:cubicBezTo>
                    <a:pt x="40" y="379"/>
                    <a:pt x="6" y="530"/>
                    <a:pt x="5" y="537"/>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6" name="Freeform 973"/>
            <p:cNvSpPr>
              <a:spLocks/>
            </p:cNvSpPr>
            <p:nvPr/>
          </p:nvSpPr>
          <p:spPr bwMode="auto">
            <a:xfrm>
              <a:off x="2578100" y="3657600"/>
              <a:ext cx="4164013" cy="19050"/>
            </a:xfrm>
            <a:custGeom>
              <a:avLst/>
              <a:gdLst>
                <a:gd name="T0" fmla="*/ 2623 w 2623"/>
                <a:gd name="T1" fmla="*/ 12 h 12"/>
                <a:gd name="T2" fmla="*/ 0 w 2623"/>
                <a:gd name="T3" fmla="*/ 12 h 12"/>
                <a:gd name="T4" fmla="*/ 3 w 2623"/>
                <a:gd name="T5" fmla="*/ 0 h 12"/>
                <a:gd name="T6" fmla="*/ 2623 w 2623"/>
                <a:gd name="T7" fmla="*/ 0 h 12"/>
                <a:gd name="T8" fmla="*/ 2623 w 2623"/>
                <a:gd name="T9" fmla="*/ 12 h 12"/>
              </a:gdLst>
              <a:ahLst/>
              <a:cxnLst>
                <a:cxn ang="0">
                  <a:pos x="T0" y="T1"/>
                </a:cxn>
                <a:cxn ang="0">
                  <a:pos x="T2" y="T3"/>
                </a:cxn>
                <a:cxn ang="0">
                  <a:pos x="T4" y="T5"/>
                </a:cxn>
                <a:cxn ang="0">
                  <a:pos x="T6" y="T7"/>
                </a:cxn>
                <a:cxn ang="0">
                  <a:pos x="T8" y="T9"/>
                </a:cxn>
              </a:cxnLst>
              <a:rect l="0" t="0" r="r" b="b"/>
              <a:pathLst>
                <a:path w="2623" h="12">
                  <a:moveTo>
                    <a:pt x="2623" y="12"/>
                  </a:moveTo>
                  <a:lnTo>
                    <a:pt x="0" y="12"/>
                  </a:lnTo>
                  <a:lnTo>
                    <a:pt x="3" y="0"/>
                  </a:lnTo>
                  <a:lnTo>
                    <a:pt x="2623" y="0"/>
                  </a:lnTo>
                  <a:lnTo>
                    <a:pt x="2623" y="12"/>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7" name="Freeform 974"/>
            <p:cNvSpPr>
              <a:spLocks/>
            </p:cNvSpPr>
            <p:nvPr/>
          </p:nvSpPr>
          <p:spPr bwMode="auto">
            <a:xfrm>
              <a:off x="3433763" y="2181225"/>
              <a:ext cx="3232150" cy="157163"/>
            </a:xfrm>
            <a:custGeom>
              <a:avLst/>
              <a:gdLst>
                <a:gd name="T0" fmla="*/ 862 w 862"/>
                <a:gd name="T1" fmla="*/ 42 h 42"/>
                <a:gd name="T2" fmla="*/ 0 w 862"/>
                <a:gd name="T3" fmla="*/ 42 h 42"/>
                <a:gd name="T4" fmla="*/ 29 w 862"/>
                <a:gd name="T5" fmla="*/ 33 h 42"/>
                <a:gd name="T6" fmla="*/ 343 w 862"/>
                <a:gd name="T7" fmla="*/ 0 h 42"/>
                <a:gd name="T8" fmla="*/ 813 w 862"/>
                <a:gd name="T9" fmla="*/ 0 h 42"/>
                <a:gd name="T10" fmla="*/ 859 w 862"/>
                <a:gd name="T11" fmla="*/ 21 h 42"/>
                <a:gd name="T12" fmla="*/ 862 w 8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2" h="42">
                  <a:moveTo>
                    <a:pt x="862" y="42"/>
                  </a:moveTo>
                  <a:cubicBezTo>
                    <a:pt x="0" y="42"/>
                    <a:pt x="0" y="42"/>
                    <a:pt x="0" y="42"/>
                  </a:cubicBezTo>
                  <a:cubicBezTo>
                    <a:pt x="9" y="39"/>
                    <a:pt x="18" y="36"/>
                    <a:pt x="29" y="33"/>
                  </a:cubicBezTo>
                  <a:cubicBezTo>
                    <a:pt x="91" y="17"/>
                    <a:pt x="312" y="0"/>
                    <a:pt x="343" y="0"/>
                  </a:cubicBezTo>
                  <a:cubicBezTo>
                    <a:pt x="375" y="0"/>
                    <a:pt x="813" y="0"/>
                    <a:pt x="813" y="0"/>
                  </a:cubicBezTo>
                  <a:cubicBezTo>
                    <a:pt x="813" y="0"/>
                    <a:pt x="857" y="5"/>
                    <a:pt x="859" y="21"/>
                  </a:cubicBezTo>
                  <a:cubicBezTo>
                    <a:pt x="860" y="24"/>
                    <a:pt x="861" y="31"/>
                    <a:pt x="862" y="4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8" name="Freeform 975"/>
            <p:cNvSpPr>
              <a:spLocks noEditPoints="1"/>
            </p:cNvSpPr>
            <p:nvPr/>
          </p:nvSpPr>
          <p:spPr bwMode="auto">
            <a:xfrm>
              <a:off x="5672138" y="3973513"/>
              <a:ext cx="712788" cy="71120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63 h 190"/>
                <a:gd name="T12" fmla="*/ 27 w 190"/>
                <a:gd name="T13" fmla="*/ 95 h 190"/>
                <a:gd name="T14" fmla="*/ 95 w 190"/>
                <a:gd name="T15" fmla="*/ 27 h 190"/>
                <a:gd name="T16" fmla="*/ 163 w 190"/>
                <a:gd name="T17" fmla="*/ 95 h 190"/>
                <a:gd name="T18" fmla="*/ 95 w 190"/>
                <a:gd name="T1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2" y="0"/>
                    <a:pt x="0" y="43"/>
                    <a:pt x="0" y="95"/>
                  </a:cubicBezTo>
                  <a:cubicBezTo>
                    <a:pt x="0" y="148"/>
                    <a:pt x="42" y="190"/>
                    <a:pt x="95" y="190"/>
                  </a:cubicBezTo>
                  <a:cubicBezTo>
                    <a:pt x="147" y="190"/>
                    <a:pt x="190" y="148"/>
                    <a:pt x="190" y="95"/>
                  </a:cubicBezTo>
                  <a:cubicBezTo>
                    <a:pt x="190" y="43"/>
                    <a:pt x="147" y="0"/>
                    <a:pt x="95" y="0"/>
                  </a:cubicBezTo>
                  <a:close/>
                  <a:moveTo>
                    <a:pt x="95" y="163"/>
                  </a:moveTo>
                  <a:cubicBezTo>
                    <a:pt x="57" y="163"/>
                    <a:pt x="27" y="133"/>
                    <a:pt x="27" y="95"/>
                  </a:cubicBezTo>
                  <a:cubicBezTo>
                    <a:pt x="27" y="58"/>
                    <a:pt x="57" y="27"/>
                    <a:pt x="95" y="27"/>
                  </a:cubicBezTo>
                  <a:cubicBezTo>
                    <a:pt x="132" y="27"/>
                    <a:pt x="163" y="58"/>
                    <a:pt x="163" y="95"/>
                  </a:cubicBezTo>
                  <a:cubicBezTo>
                    <a:pt x="163" y="133"/>
                    <a:pt x="132" y="163"/>
                    <a:pt x="95" y="1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9" name="Freeform 976"/>
            <p:cNvSpPr>
              <a:spLocks noEditPoints="1"/>
            </p:cNvSpPr>
            <p:nvPr/>
          </p:nvSpPr>
          <p:spPr bwMode="auto">
            <a:xfrm>
              <a:off x="5773738" y="4073525"/>
              <a:ext cx="509588" cy="509588"/>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22 h 136"/>
                <a:gd name="T12" fmla="*/ 14 w 136"/>
                <a:gd name="T13" fmla="*/ 68 h 136"/>
                <a:gd name="T14" fmla="*/ 68 w 136"/>
                <a:gd name="T15" fmla="*/ 14 h 136"/>
                <a:gd name="T16" fmla="*/ 122 w 136"/>
                <a:gd name="T17" fmla="*/ 68 h 136"/>
                <a:gd name="T18" fmla="*/ 68 w 136"/>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0" y="0"/>
                    <a:pt x="0" y="31"/>
                    <a:pt x="0" y="68"/>
                  </a:cubicBezTo>
                  <a:cubicBezTo>
                    <a:pt x="0" y="106"/>
                    <a:pt x="30" y="136"/>
                    <a:pt x="68" y="136"/>
                  </a:cubicBezTo>
                  <a:cubicBezTo>
                    <a:pt x="105" y="136"/>
                    <a:pt x="136" y="106"/>
                    <a:pt x="136" y="68"/>
                  </a:cubicBezTo>
                  <a:cubicBezTo>
                    <a:pt x="136" y="31"/>
                    <a:pt x="105" y="0"/>
                    <a:pt x="68" y="0"/>
                  </a:cubicBezTo>
                  <a:close/>
                  <a:moveTo>
                    <a:pt x="68" y="122"/>
                  </a:moveTo>
                  <a:cubicBezTo>
                    <a:pt x="38" y="122"/>
                    <a:pt x="14" y="98"/>
                    <a:pt x="14" y="68"/>
                  </a:cubicBezTo>
                  <a:cubicBezTo>
                    <a:pt x="14" y="38"/>
                    <a:pt x="38" y="14"/>
                    <a:pt x="68" y="14"/>
                  </a:cubicBezTo>
                  <a:cubicBezTo>
                    <a:pt x="98" y="14"/>
                    <a:pt x="122" y="38"/>
                    <a:pt x="122" y="68"/>
                  </a:cubicBezTo>
                  <a:cubicBezTo>
                    <a:pt x="122" y="98"/>
                    <a:pt x="98" y="122"/>
                    <a:pt x="68" y="122"/>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0" name="Freeform 977"/>
            <p:cNvSpPr>
              <a:spLocks noEditPoints="1"/>
            </p:cNvSpPr>
            <p:nvPr/>
          </p:nvSpPr>
          <p:spPr bwMode="auto">
            <a:xfrm>
              <a:off x="5826125" y="4125913"/>
              <a:ext cx="404813" cy="404813"/>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45 w 108"/>
                <a:gd name="T11" fmla="*/ 10 h 108"/>
                <a:gd name="T12" fmla="*/ 60 w 108"/>
                <a:gd name="T13" fmla="*/ 10 h 108"/>
                <a:gd name="T14" fmla="*/ 60 w 108"/>
                <a:gd name="T15" fmla="*/ 17 h 108"/>
                <a:gd name="T16" fmla="*/ 45 w 108"/>
                <a:gd name="T17" fmla="*/ 17 h 108"/>
                <a:gd name="T18" fmla="*/ 45 w 108"/>
                <a:gd name="T19" fmla="*/ 10 h 108"/>
                <a:gd name="T20" fmla="*/ 19 w 108"/>
                <a:gd name="T21" fmla="*/ 26 h 108"/>
                <a:gd name="T22" fmla="*/ 25 w 108"/>
                <a:gd name="T23" fmla="*/ 30 h 108"/>
                <a:gd name="T24" fmla="*/ 17 w 108"/>
                <a:gd name="T25" fmla="*/ 43 h 108"/>
                <a:gd name="T26" fmla="*/ 11 w 108"/>
                <a:gd name="T27" fmla="*/ 40 h 108"/>
                <a:gd name="T28" fmla="*/ 19 w 108"/>
                <a:gd name="T29" fmla="*/ 26 h 108"/>
                <a:gd name="T30" fmla="*/ 20 w 108"/>
                <a:gd name="T31" fmla="*/ 84 h 108"/>
                <a:gd name="T32" fmla="*/ 12 w 108"/>
                <a:gd name="T33" fmla="*/ 70 h 108"/>
                <a:gd name="T34" fmla="*/ 18 w 108"/>
                <a:gd name="T35" fmla="*/ 67 h 108"/>
                <a:gd name="T36" fmla="*/ 26 w 108"/>
                <a:gd name="T37" fmla="*/ 80 h 108"/>
                <a:gd name="T38" fmla="*/ 20 w 108"/>
                <a:gd name="T39" fmla="*/ 84 h 108"/>
                <a:gd name="T40" fmla="*/ 62 w 108"/>
                <a:gd name="T41" fmla="*/ 98 h 108"/>
                <a:gd name="T42" fmla="*/ 47 w 108"/>
                <a:gd name="T43" fmla="*/ 98 h 108"/>
                <a:gd name="T44" fmla="*/ 47 w 108"/>
                <a:gd name="T45" fmla="*/ 92 h 108"/>
                <a:gd name="T46" fmla="*/ 62 w 108"/>
                <a:gd name="T47" fmla="*/ 92 h 108"/>
                <a:gd name="T48" fmla="*/ 62 w 108"/>
                <a:gd name="T49" fmla="*/ 98 h 108"/>
                <a:gd name="T50" fmla="*/ 54 w 108"/>
                <a:gd name="T51" fmla="*/ 74 h 108"/>
                <a:gd name="T52" fmla="*/ 34 w 108"/>
                <a:gd name="T53" fmla="*/ 54 h 108"/>
                <a:gd name="T54" fmla="*/ 54 w 108"/>
                <a:gd name="T55" fmla="*/ 34 h 108"/>
                <a:gd name="T56" fmla="*/ 74 w 108"/>
                <a:gd name="T57" fmla="*/ 54 h 108"/>
                <a:gd name="T58" fmla="*/ 54 w 108"/>
                <a:gd name="T59" fmla="*/ 74 h 108"/>
                <a:gd name="T60" fmla="*/ 88 w 108"/>
                <a:gd name="T61" fmla="*/ 25 h 108"/>
                <a:gd name="T62" fmla="*/ 95 w 108"/>
                <a:gd name="T63" fmla="*/ 38 h 108"/>
                <a:gd name="T64" fmla="*/ 90 w 108"/>
                <a:gd name="T65" fmla="*/ 41 h 108"/>
                <a:gd name="T66" fmla="*/ 82 w 108"/>
                <a:gd name="T67" fmla="*/ 28 h 108"/>
                <a:gd name="T68" fmla="*/ 88 w 108"/>
                <a:gd name="T69" fmla="*/ 25 h 108"/>
                <a:gd name="T70" fmla="*/ 89 w 108"/>
                <a:gd name="T71" fmla="*/ 82 h 108"/>
                <a:gd name="T72" fmla="*/ 83 w 108"/>
                <a:gd name="T73" fmla="*/ 79 h 108"/>
                <a:gd name="T74" fmla="*/ 90 w 108"/>
                <a:gd name="T75" fmla="*/ 65 h 108"/>
                <a:gd name="T76" fmla="*/ 96 w 108"/>
                <a:gd name="T77" fmla="*/ 69 h 108"/>
                <a:gd name="T78" fmla="*/ 89 w 108"/>
                <a:gd name="T7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08">
                  <a:moveTo>
                    <a:pt x="54" y="0"/>
                  </a:moveTo>
                  <a:cubicBezTo>
                    <a:pt x="24" y="0"/>
                    <a:pt x="0" y="24"/>
                    <a:pt x="0" y="54"/>
                  </a:cubicBezTo>
                  <a:cubicBezTo>
                    <a:pt x="0" y="84"/>
                    <a:pt x="24" y="108"/>
                    <a:pt x="54" y="108"/>
                  </a:cubicBezTo>
                  <a:cubicBezTo>
                    <a:pt x="84" y="108"/>
                    <a:pt x="108" y="84"/>
                    <a:pt x="108" y="54"/>
                  </a:cubicBezTo>
                  <a:cubicBezTo>
                    <a:pt x="108" y="24"/>
                    <a:pt x="84" y="0"/>
                    <a:pt x="54" y="0"/>
                  </a:cubicBezTo>
                  <a:close/>
                  <a:moveTo>
                    <a:pt x="45" y="10"/>
                  </a:moveTo>
                  <a:cubicBezTo>
                    <a:pt x="60" y="10"/>
                    <a:pt x="60" y="10"/>
                    <a:pt x="60" y="10"/>
                  </a:cubicBezTo>
                  <a:cubicBezTo>
                    <a:pt x="60" y="17"/>
                    <a:pt x="60" y="17"/>
                    <a:pt x="60" y="17"/>
                  </a:cubicBezTo>
                  <a:cubicBezTo>
                    <a:pt x="45" y="17"/>
                    <a:pt x="45" y="17"/>
                    <a:pt x="45" y="17"/>
                  </a:cubicBezTo>
                  <a:lnTo>
                    <a:pt x="45" y="10"/>
                  </a:lnTo>
                  <a:close/>
                  <a:moveTo>
                    <a:pt x="19" y="26"/>
                  </a:moveTo>
                  <a:cubicBezTo>
                    <a:pt x="25" y="30"/>
                    <a:pt x="25" y="30"/>
                    <a:pt x="25" y="30"/>
                  </a:cubicBezTo>
                  <a:cubicBezTo>
                    <a:pt x="17" y="43"/>
                    <a:pt x="17" y="43"/>
                    <a:pt x="17" y="43"/>
                  </a:cubicBezTo>
                  <a:cubicBezTo>
                    <a:pt x="11" y="40"/>
                    <a:pt x="11" y="40"/>
                    <a:pt x="11" y="40"/>
                  </a:cubicBezTo>
                  <a:lnTo>
                    <a:pt x="19" y="26"/>
                  </a:lnTo>
                  <a:close/>
                  <a:moveTo>
                    <a:pt x="20" y="84"/>
                  </a:moveTo>
                  <a:cubicBezTo>
                    <a:pt x="12" y="70"/>
                    <a:pt x="12" y="70"/>
                    <a:pt x="12" y="70"/>
                  </a:cubicBezTo>
                  <a:cubicBezTo>
                    <a:pt x="18" y="67"/>
                    <a:pt x="18" y="67"/>
                    <a:pt x="18" y="67"/>
                  </a:cubicBezTo>
                  <a:cubicBezTo>
                    <a:pt x="26" y="80"/>
                    <a:pt x="26" y="80"/>
                    <a:pt x="26" y="80"/>
                  </a:cubicBezTo>
                  <a:lnTo>
                    <a:pt x="20" y="84"/>
                  </a:lnTo>
                  <a:close/>
                  <a:moveTo>
                    <a:pt x="62" y="98"/>
                  </a:moveTo>
                  <a:cubicBezTo>
                    <a:pt x="47" y="98"/>
                    <a:pt x="47" y="98"/>
                    <a:pt x="47" y="98"/>
                  </a:cubicBezTo>
                  <a:cubicBezTo>
                    <a:pt x="47" y="92"/>
                    <a:pt x="47" y="92"/>
                    <a:pt x="47" y="92"/>
                  </a:cubicBezTo>
                  <a:cubicBezTo>
                    <a:pt x="62" y="92"/>
                    <a:pt x="62" y="92"/>
                    <a:pt x="62" y="92"/>
                  </a:cubicBezTo>
                  <a:lnTo>
                    <a:pt x="62" y="98"/>
                  </a:lnTo>
                  <a:close/>
                  <a:moveTo>
                    <a:pt x="54" y="74"/>
                  </a:moveTo>
                  <a:cubicBezTo>
                    <a:pt x="43" y="74"/>
                    <a:pt x="34" y="65"/>
                    <a:pt x="34" y="54"/>
                  </a:cubicBezTo>
                  <a:cubicBezTo>
                    <a:pt x="34" y="43"/>
                    <a:pt x="43" y="34"/>
                    <a:pt x="54" y="34"/>
                  </a:cubicBezTo>
                  <a:cubicBezTo>
                    <a:pt x="65" y="34"/>
                    <a:pt x="74" y="43"/>
                    <a:pt x="74" y="54"/>
                  </a:cubicBezTo>
                  <a:cubicBezTo>
                    <a:pt x="74" y="65"/>
                    <a:pt x="65" y="74"/>
                    <a:pt x="54" y="74"/>
                  </a:cubicBezTo>
                  <a:close/>
                  <a:moveTo>
                    <a:pt x="88" y="25"/>
                  </a:moveTo>
                  <a:cubicBezTo>
                    <a:pt x="95" y="38"/>
                    <a:pt x="95" y="38"/>
                    <a:pt x="95" y="38"/>
                  </a:cubicBezTo>
                  <a:cubicBezTo>
                    <a:pt x="90" y="41"/>
                    <a:pt x="90" y="41"/>
                    <a:pt x="90" y="41"/>
                  </a:cubicBezTo>
                  <a:cubicBezTo>
                    <a:pt x="82" y="28"/>
                    <a:pt x="82" y="28"/>
                    <a:pt x="82" y="28"/>
                  </a:cubicBezTo>
                  <a:lnTo>
                    <a:pt x="88" y="25"/>
                  </a:lnTo>
                  <a:close/>
                  <a:moveTo>
                    <a:pt x="89" y="82"/>
                  </a:moveTo>
                  <a:cubicBezTo>
                    <a:pt x="83" y="79"/>
                    <a:pt x="83" y="79"/>
                    <a:pt x="83" y="79"/>
                  </a:cubicBezTo>
                  <a:cubicBezTo>
                    <a:pt x="90" y="65"/>
                    <a:pt x="90" y="65"/>
                    <a:pt x="90" y="65"/>
                  </a:cubicBezTo>
                  <a:cubicBezTo>
                    <a:pt x="96" y="69"/>
                    <a:pt x="96" y="69"/>
                    <a:pt x="96" y="69"/>
                  </a:cubicBezTo>
                  <a:lnTo>
                    <a:pt x="89" y="8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1" name="Freeform 978"/>
            <p:cNvSpPr>
              <a:spLocks/>
            </p:cNvSpPr>
            <p:nvPr/>
          </p:nvSpPr>
          <p:spPr bwMode="auto">
            <a:xfrm>
              <a:off x="6137275" y="4370388"/>
              <a:ext cx="49213" cy="63500"/>
            </a:xfrm>
            <a:custGeom>
              <a:avLst/>
              <a:gdLst>
                <a:gd name="T0" fmla="*/ 31 w 31"/>
                <a:gd name="T1" fmla="*/ 9 h 40"/>
                <a:gd name="T2" fmla="*/ 15 w 31"/>
                <a:gd name="T3" fmla="*/ 40 h 40"/>
                <a:gd name="T4" fmla="*/ 0 w 31"/>
                <a:gd name="T5" fmla="*/ 33 h 40"/>
                <a:gd name="T6" fmla="*/ 17 w 31"/>
                <a:gd name="T7" fmla="*/ 0 h 40"/>
                <a:gd name="T8" fmla="*/ 31 w 31"/>
                <a:gd name="T9" fmla="*/ 9 h 40"/>
              </a:gdLst>
              <a:ahLst/>
              <a:cxnLst>
                <a:cxn ang="0">
                  <a:pos x="T0" y="T1"/>
                </a:cxn>
                <a:cxn ang="0">
                  <a:pos x="T2" y="T3"/>
                </a:cxn>
                <a:cxn ang="0">
                  <a:pos x="T4" y="T5"/>
                </a:cxn>
                <a:cxn ang="0">
                  <a:pos x="T6" y="T7"/>
                </a:cxn>
                <a:cxn ang="0">
                  <a:pos x="T8" y="T9"/>
                </a:cxn>
              </a:cxnLst>
              <a:rect l="0" t="0" r="r" b="b"/>
              <a:pathLst>
                <a:path w="31" h="40">
                  <a:moveTo>
                    <a:pt x="31" y="9"/>
                  </a:moveTo>
                  <a:lnTo>
                    <a:pt x="15" y="40"/>
                  </a:lnTo>
                  <a:lnTo>
                    <a:pt x="0" y="33"/>
                  </a:lnTo>
                  <a:lnTo>
                    <a:pt x="17" y="0"/>
                  </a:lnTo>
                  <a:lnTo>
                    <a:pt x="31"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2" name="Freeform 979"/>
            <p:cNvSpPr>
              <a:spLocks/>
            </p:cNvSpPr>
            <p:nvPr/>
          </p:nvSpPr>
          <p:spPr bwMode="auto">
            <a:xfrm>
              <a:off x="6134100" y="4219575"/>
              <a:ext cx="49213" cy="60325"/>
            </a:xfrm>
            <a:custGeom>
              <a:avLst/>
              <a:gdLst>
                <a:gd name="T0" fmla="*/ 31 w 31"/>
                <a:gd name="T1" fmla="*/ 31 h 38"/>
                <a:gd name="T2" fmla="*/ 19 w 31"/>
                <a:gd name="T3" fmla="*/ 38 h 38"/>
                <a:gd name="T4" fmla="*/ 0 w 31"/>
                <a:gd name="T5" fmla="*/ 7 h 38"/>
                <a:gd name="T6" fmla="*/ 14 w 31"/>
                <a:gd name="T7" fmla="*/ 0 h 38"/>
                <a:gd name="T8" fmla="*/ 31 w 31"/>
                <a:gd name="T9" fmla="*/ 31 h 38"/>
              </a:gdLst>
              <a:ahLst/>
              <a:cxnLst>
                <a:cxn ang="0">
                  <a:pos x="T0" y="T1"/>
                </a:cxn>
                <a:cxn ang="0">
                  <a:pos x="T2" y="T3"/>
                </a:cxn>
                <a:cxn ang="0">
                  <a:pos x="T4" y="T5"/>
                </a:cxn>
                <a:cxn ang="0">
                  <a:pos x="T6" y="T7"/>
                </a:cxn>
                <a:cxn ang="0">
                  <a:pos x="T8" y="T9"/>
                </a:cxn>
              </a:cxnLst>
              <a:rect l="0" t="0" r="r" b="b"/>
              <a:pathLst>
                <a:path w="31" h="38">
                  <a:moveTo>
                    <a:pt x="31" y="31"/>
                  </a:moveTo>
                  <a:lnTo>
                    <a:pt x="19" y="38"/>
                  </a:lnTo>
                  <a:lnTo>
                    <a:pt x="0" y="7"/>
                  </a:lnTo>
                  <a:lnTo>
                    <a:pt x="14" y="0"/>
                  </a:lnTo>
                  <a:lnTo>
                    <a:pt x="31" y="31"/>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3" name="Rectangle 980"/>
            <p:cNvSpPr>
              <a:spLocks noChangeArrowheads="1"/>
            </p:cNvSpPr>
            <p:nvPr/>
          </p:nvSpPr>
          <p:spPr bwMode="auto">
            <a:xfrm>
              <a:off x="6002338" y="4471988"/>
              <a:ext cx="57150" cy="2222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4" name="Freeform 981"/>
            <p:cNvSpPr>
              <a:spLocks/>
            </p:cNvSpPr>
            <p:nvPr/>
          </p:nvSpPr>
          <p:spPr bwMode="auto">
            <a:xfrm>
              <a:off x="5872163" y="4378325"/>
              <a:ext cx="52388" cy="63500"/>
            </a:xfrm>
            <a:custGeom>
              <a:avLst/>
              <a:gdLst>
                <a:gd name="T0" fmla="*/ 33 w 33"/>
                <a:gd name="T1" fmla="*/ 30 h 40"/>
                <a:gd name="T2" fmla="*/ 19 w 33"/>
                <a:gd name="T3" fmla="*/ 40 h 40"/>
                <a:gd name="T4" fmla="*/ 0 w 33"/>
                <a:gd name="T5" fmla="*/ 7 h 40"/>
                <a:gd name="T6" fmla="*/ 14 w 33"/>
                <a:gd name="T7" fmla="*/ 0 h 40"/>
                <a:gd name="T8" fmla="*/ 33 w 33"/>
                <a:gd name="T9" fmla="*/ 30 h 40"/>
              </a:gdLst>
              <a:ahLst/>
              <a:cxnLst>
                <a:cxn ang="0">
                  <a:pos x="T0" y="T1"/>
                </a:cxn>
                <a:cxn ang="0">
                  <a:pos x="T2" y="T3"/>
                </a:cxn>
                <a:cxn ang="0">
                  <a:pos x="T4" y="T5"/>
                </a:cxn>
                <a:cxn ang="0">
                  <a:pos x="T6" y="T7"/>
                </a:cxn>
                <a:cxn ang="0">
                  <a:pos x="T8" y="T9"/>
                </a:cxn>
              </a:cxnLst>
              <a:rect l="0" t="0" r="r" b="b"/>
              <a:pathLst>
                <a:path w="33" h="40">
                  <a:moveTo>
                    <a:pt x="33" y="30"/>
                  </a:moveTo>
                  <a:lnTo>
                    <a:pt x="19" y="40"/>
                  </a:lnTo>
                  <a:lnTo>
                    <a:pt x="0" y="7"/>
                  </a:lnTo>
                  <a:lnTo>
                    <a:pt x="14" y="0"/>
                  </a:lnTo>
                  <a:lnTo>
                    <a:pt x="33"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5" name="Freeform 982"/>
            <p:cNvSpPr>
              <a:spLocks/>
            </p:cNvSpPr>
            <p:nvPr/>
          </p:nvSpPr>
          <p:spPr bwMode="auto">
            <a:xfrm>
              <a:off x="5867400" y="4224338"/>
              <a:ext cx="52388" cy="63500"/>
            </a:xfrm>
            <a:custGeom>
              <a:avLst/>
              <a:gdLst>
                <a:gd name="T0" fmla="*/ 33 w 33"/>
                <a:gd name="T1" fmla="*/ 9 h 40"/>
                <a:gd name="T2" fmla="*/ 14 w 33"/>
                <a:gd name="T3" fmla="*/ 40 h 40"/>
                <a:gd name="T4" fmla="*/ 0 w 33"/>
                <a:gd name="T5" fmla="*/ 33 h 40"/>
                <a:gd name="T6" fmla="*/ 19 w 33"/>
                <a:gd name="T7" fmla="*/ 0 h 40"/>
                <a:gd name="T8" fmla="*/ 33 w 33"/>
                <a:gd name="T9" fmla="*/ 9 h 40"/>
              </a:gdLst>
              <a:ahLst/>
              <a:cxnLst>
                <a:cxn ang="0">
                  <a:pos x="T0" y="T1"/>
                </a:cxn>
                <a:cxn ang="0">
                  <a:pos x="T2" y="T3"/>
                </a:cxn>
                <a:cxn ang="0">
                  <a:pos x="T4" y="T5"/>
                </a:cxn>
                <a:cxn ang="0">
                  <a:pos x="T6" y="T7"/>
                </a:cxn>
                <a:cxn ang="0">
                  <a:pos x="T8" y="T9"/>
                </a:cxn>
              </a:cxnLst>
              <a:rect l="0" t="0" r="r" b="b"/>
              <a:pathLst>
                <a:path w="33" h="40">
                  <a:moveTo>
                    <a:pt x="33" y="9"/>
                  </a:moveTo>
                  <a:lnTo>
                    <a:pt x="14" y="40"/>
                  </a:lnTo>
                  <a:lnTo>
                    <a:pt x="0" y="33"/>
                  </a:lnTo>
                  <a:lnTo>
                    <a:pt x="19" y="0"/>
                  </a:lnTo>
                  <a:lnTo>
                    <a:pt x="33"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6" name="Rectangle 983"/>
            <p:cNvSpPr>
              <a:spLocks noChangeArrowheads="1"/>
            </p:cNvSpPr>
            <p:nvPr/>
          </p:nvSpPr>
          <p:spPr bwMode="auto">
            <a:xfrm>
              <a:off x="5995988" y="4164013"/>
              <a:ext cx="55563" cy="25400"/>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7" name="Oval 984"/>
            <p:cNvSpPr>
              <a:spLocks noChangeArrowheads="1"/>
            </p:cNvSpPr>
            <p:nvPr/>
          </p:nvSpPr>
          <p:spPr bwMode="auto">
            <a:xfrm>
              <a:off x="5954713" y="4254500"/>
              <a:ext cx="149225"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8" name="Freeform 985"/>
            <p:cNvSpPr>
              <a:spLocks noEditPoints="1"/>
            </p:cNvSpPr>
            <p:nvPr/>
          </p:nvSpPr>
          <p:spPr bwMode="auto">
            <a:xfrm>
              <a:off x="2465388" y="3973513"/>
              <a:ext cx="712788" cy="71120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63 h 190"/>
                <a:gd name="T12" fmla="*/ 27 w 190"/>
                <a:gd name="T13" fmla="*/ 95 h 190"/>
                <a:gd name="T14" fmla="*/ 95 w 190"/>
                <a:gd name="T15" fmla="*/ 27 h 190"/>
                <a:gd name="T16" fmla="*/ 163 w 190"/>
                <a:gd name="T17" fmla="*/ 95 h 190"/>
                <a:gd name="T18" fmla="*/ 95 w 190"/>
                <a:gd name="T1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2" y="0"/>
                    <a:pt x="0" y="43"/>
                    <a:pt x="0" y="95"/>
                  </a:cubicBezTo>
                  <a:cubicBezTo>
                    <a:pt x="0" y="148"/>
                    <a:pt x="42" y="190"/>
                    <a:pt x="95" y="190"/>
                  </a:cubicBezTo>
                  <a:cubicBezTo>
                    <a:pt x="147" y="190"/>
                    <a:pt x="190" y="148"/>
                    <a:pt x="190" y="95"/>
                  </a:cubicBezTo>
                  <a:cubicBezTo>
                    <a:pt x="190" y="43"/>
                    <a:pt x="147" y="0"/>
                    <a:pt x="95" y="0"/>
                  </a:cubicBezTo>
                  <a:close/>
                  <a:moveTo>
                    <a:pt x="95" y="163"/>
                  </a:moveTo>
                  <a:cubicBezTo>
                    <a:pt x="57" y="163"/>
                    <a:pt x="27" y="133"/>
                    <a:pt x="27" y="95"/>
                  </a:cubicBezTo>
                  <a:cubicBezTo>
                    <a:pt x="27" y="58"/>
                    <a:pt x="57" y="27"/>
                    <a:pt x="95" y="27"/>
                  </a:cubicBezTo>
                  <a:cubicBezTo>
                    <a:pt x="132" y="27"/>
                    <a:pt x="163" y="58"/>
                    <a:pt x="163" y="95"/>
                  </a:cubicBezTo>
                  <a:cubicBezTo>
                    <a:pt x="163" y="133"/>
                    <a:pt x="132" y="163"/>
                    <a:pt x="95" y="1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9" name="Freeform 986"/>
            <p:cNvSpPr>
              <a:spLocks noEditPoints="1"/>
            </p:cNvSpPr>
            <p:nvPr/>
          </p:nvSpPr>
          <p:spPr bwMode="auto">
            <a:xfrm>
              <a:off x="2566988" y="4073525"/>
              <a:ext cx="511175" cy="509588"/>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22 h 136"/>
                <a:gd name="T12" fmla="*/ 14 w 136"/>
                <a:gd name="T13" fmla="*/ 68 h 136"/>
                <a:gd name="T14" fmla="*/ 68 w 136"/>
                <a:gd name="T15" fmla="*/ 14 h 136"/>
                <a:gd name="T16" fmla="*/ 122 w 136"/>
                <a:gd name="T17" fmla="*/ 68 h 136"/>
                <a:gd name="T18" fmla="*/ 68 w 136"/>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0" y="0"/>
                    <a:pt x="0" y="31"/>
                    <a:pt x="0" y="68"/>
                  </a:cubicBezTo>
                  <a:cubicBezTo>
                    <a:pt x="0" y="106"/>
                    <a:pt x="30" y="136"/>
                    <a:pt x="68" y="136"/>
                  </a:cubicBezTo>
                  <a:cubicBezTo>
                    <a:pt x="105" y="136"/>
                    <a:pt x="136" y="106"/>
                    <a:pt x="136" y="68"/>
                  </a:cubicBezTo>
                  <a:cubicBezTo>
                    <a:pt x="136" y="31"/>
                    <a:pt x="105" y="0"/>
                    <a:pt x="68" y="0"/>
                  </a:cubicBezTo>
                  <a:close/>
                  <a:moveTo>
                    <a:pt x="68" y="122"/>
                  </a:moveTo>
                  <a:cubicBezTo>
                    <a:pt x="38" y="122"/>
                    <a:pt x="14" y="98"/>
                    <a:pt x="14" y="68"/>
                  </a:cubicBezTo>
                  <a:cubicBezTo>
                    <a:pt x="14" y="38"/>
                    <a:pt x="38" y="14"/>
                    <a:pt x="68" y="14"/>
                  </a:cubicBezTo>
                  <a:cubicBezTo>
                    <a:pt x="98" y="14"/>
                    <a:pt x="122" y="38"/>
                    <a:pt x="122" y="68"/>
                  </a:cubicBezTo>
                  <a:cubicBezTo>
                    <a:pt x="122" y="98"/>
                    <a:pt x="98" y="122"/>
                    <a:pt x="68" y="122"/>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0" name="Freeform 987"/>
            <p:cNvSpPr>
              <a:spLocks noEditPoints="1"/>
            </p:cNvSpPr>
            <p:nvPr/>
          </p:nvSpPr>
          <p:spPr bwMode="auto">
            <a:xfrm>
              <a:off x="2619375" y="4125913"/>
              <a:ext cx="404813" cy="404813"/>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45 w 108"/>
                <a:gd name="T11" fmla="*/ 10 h 108"/>
                <a:gd name="T12" fmla="*/ 60 w 108"/>
                <a:gd name="T13" fmla="*/ 10 h 108"/>
                <a:gd name="T14" fmla="*/ 60 w 108"/>
                <a:gd name="T15" fmla="*/ 17 h 108"/>
                <a:gd name="T16" fmla="*/ 45 w 108"/>
                <a:gd name="T17" fmla="*/ 17 h 108"/>
                <a:gd name="T18" fmla="*/ 45 w 108"/>
                <a:gd name="T19" fmla="*/ 10 h 108"/>
                <a:gd name="T20" fmla="*/ 19 w 108"/>
                <a:gd name="T21" fmla="*/ 26 h 108"/>
                <a:gd name="T22" fmla="*/ 25 w 108"/>
                <a:gd name="T23" fmla="*/ 30 h 108"/>
                <a:gd name="T24" fmla="*/ 17 w 108"/>
                <a:gd name="T25" fmla="*/ 43 h 108"/>
                <a:gd name="T26" fmla="*/ 11 w 108"/>
                <a:gd name="T27" fmla="*/ 40 h 108"/>
                <a:gd name="T28" fmla="*/ 19 w 108"/>
                <a:gd name="T29" fmla="*/ 26 h 108"/>
                <a:gd name="T30" fmla="*/ 20 w 108"/>
                <a:gd name="T31" fmla="*/ 84 h 108"/>
                <a:gd name="T32" fmla="*/ 12 w 108"/>
                <a:gd name="T33" fmla="*/ 70 h 108"/>
                <a:gd name="T34" fmla="*/ 18 w 108"/>
                <a:gd name="T35" fmla="*/ 67 h 108"/>
                <a:gd name="T36" fmla="*/ 26 w 108"/>
                <a:gd name="T37" fmla="*/ 80 h 108"/>
                <a:gd name="T38" fmla="*/ 20 w 108"/>
                <a:gd name="T39" fmla="*/ 84 h 108"/>
                <a:gd name="T40" fmla="*/ 62 w 108"/>
                <a:gd name="T41" fmla="*/ 98 h 108"/>
                <a:gd name="T42" fmla="*/ 47 w 108"/>
                <a:gd name="T43" fmla="*/ 98 h 108"/>
                <a:gd name="T44" fmla="*/ 47 w 108"/>
                <a:gd name="T45" fmla="*/ 92 h 108"/>
                <a:gd name="T46" fmla="*/ 62 w 108"/>
                <a:gd name="T47" fmla="*/ 92 h 108"/>
                <a:gd name="T48" fmla="*/ 62 w 108"/>
                <a:gd name="T49" fmla="*/ 98 h 108"/>
                <a:gd name="T50" fmla="*/ 54 w 108"/>
                <a:gd name="T51" fmla="*/ 74 h 108"/>
                <a:gd name="T52" fmla="*/ 34 w 108"/>
                <a:gd name="T53" fmla="*/ 54 h 108"/>
                <a:gd name="T54" fmla="*/ 54 w 108"/>
                <a:gd name="T55" fmla="*/ 34 h 108"/>
                <a:gd name="T56" fmla="*/ 74 w 108"/>
                <a:gd name="T57" fmla="*/ 54 h 108"/>
                <a:gd name="T58" fmla="*/ 54 w 108"/>
                <a:gd name="T59" fmla="*/ 74 h 108"/>
                <a:gd name="T60" fmla="*/ 88 w 108"/>
                <a:gd name="T61" fmla="*/ 25 h 108"/>
                <a:gd name="T62" fmla="*/ 95 w 108"/>
                <a:gd name="T63" fmla="*/ 38 h 108"/>
                <a:gd name="T64" fmla="*/ 90 w 108"/>
                <a:gd name="T65" fmla="*/ 41 h 108"/>
                <a:gd name="T66" fmla="*/ 82 w 108"/>
                <a:gd name="T67" fmla="*/ 28 h 108"/>
                <a:gd name="T68" fmla="*/ 88 w 108"/>
                <a:gd name="T69" fmla="*/ 25 h 108"/>
                <a:gd name="T70" fmla="*/ 89 w 108"/>
                <a:gd name="T71" fmla="*/ 82 h 108"/>
                <a:gd name="T72" fmla="*/ 83 w 108"/>
                <a:gd name="T73" fmla="*/ 79 h 108"/>
                <a:gd name="T74" fmla="*/ 90 w 108"/>
                <a:gd name="T75" fmla="*/ 65 h 108"/>
                <a:gd name="T76" fmla="*/ 96 w 108"/>
                <a:gd name="T77" fmla="*/ 69 h 108"/>
                <a:gd name="T78" fmla="*/ 89 w 108"/>
                <a:gd name="T7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08">
                  <a:moveTo>
                    <a:pt x="54" y="0"/>
                  </a:moveTo>
                  <a:cubicBezTo>
                    <a:pt x="24" y="0"/>
                    <a:pt x="0" y="24"/>
                    <a:pt x="0" y="54"/>
                  </a:cubicBezTo>
                  <a:cubicBezTo>
                    <a:pt x="0" y="84"/>
                    <a:pt x="24" y="108"/>
                    <a:pt x="54" y="108"/>
                  </a:cubicBezTo>
                  <a:cubicBezTo>
                    <a:pt x="84" y="108"/>
                    <a:pt x="108" y="84"/>
                    <a:pt x="108" y="54"/>
                  </a:cubicBezTo>
                  <a:cubicBezTo>
                    <a:pt x="108" y="24"/>
                    <a:pt x="84" y="0"/>
                    <a:pt x="54" y="0"/>
                  </a:cubicBezTo>
                  <a:close/>
                  <a:moveTo>
                    <a:pt x="45" y="10"/>
                  </a:moveTo>
                  <a:cubicBezTo>
                    <a:pt x="60" y="10"/>
                    <a:pt x="60" y="10"/>
                    <a:pt x="60" y="10"/>
                  </a:cubicBezTo>
                  <a:cubicBezTo>
                    <a:pt x="60" y="17"/>
                    <a:pt x="60" y="17"/>
                    <a:pt x="60" y="17"/>
                  </a:cubicBezTo>
                  <a:cubicBezTo>
                    <a:pt x="45" y="17"/>
                    <a:pt x="45" y="17"/>
                    <a:pt x="45" y="17"/>
                  </a:cubicBezTo>
                  <a:lnTo>
                    <a:pt x="45" y="10"/>
                  </a:lnTo>
                  <a:close/>
                  <a:moveTo>
                    <a:pt x="19" y="26"/>
                  </a:moveTo>
                  <a:cubicBezTo>
                    <a:pt x="25" y="30"/>
                    <a:pt x="25" y="30"/>
                    <a:pt x="25" y="30"/>
                  </a:cubicBezTo>
                  <a:cubicBezTo>
                    <a:pt x="17" y="43"/>
                    <a:pt x="17" y="43"/>
                    <a:pt x="17" y="43"/>
                  </a:cubicBezTo>
                  <a:cubicBezTo>
                    <a:pt x="11" y="40"/>
                    <a:pt x="11" y="40"/>
                    <a:pt x="11" y="40"/>
                  </a:cubicBezTo>
                  <a:lnTo>
                    <a:pt x="19" y="26"/>
                  </a:lnTo>
                  <a:close/>
                  <a:moveTo>
                    <a:pt x="20" y="84"/>
                  </a:moveTo>
                  <a:cubicBezTo>
                    <a:pt x="12" y="70"/>
                    <a:pt x="12" y="70"/>
                    <a:pt x="12" y="70"/>
                  </a:cubicBezTo>
                  <a:cubicBezTo>
                    <a:pt x="18" y="67"/>
                    <a:pt x="18" y="67"/>
                    <a:pt x="18" y="67"/>
                  </a:cubicBezTo>
                  <a:cubicBezTo>
                    <a:pt x="26" y="80"/>
                    <a:pt x="26" y="80"/>
                    <a:pt x="26" y="80"/>
                  </a:cubicBezTo>
                  <a:lnTo>
                    <a:pt x="20" y="84"/>
                  </a:lnTo>
                  <a:close/>
                  <a:moveTo>
                    <a:pt x="62" y="98"/>
                  </a:moveTo>
                  <a:cubicBezTo>
                    <a:pt x="47" y="98"/>
                    <a:pt x="47" y="98"/>
                    <a:pt x="47" y="98"/>
                  </a:cubicBezTo>
                  <a:cubicBezTo>
                    <a:pt x="47" y="92"/>
                    <a:pt x="47" y="92"/>
                    <a:pt x="47" y="92"/>
                  </a:cubicBezTo>
                  <a:cubicBezTo>
                    <a:pt x="62" y="92"/>
                    <a:pt x="62" y="92"/>
                    <a:pt x="62" y="92"/>
                  </a:cubicBezTo>
                  <a:lnTo>
                    <a:pt x="62" y="98"/>
                  </a:lnTo>
                  <a:close/>
                  <a:moveTo>
                    <a:pt x="54" y="74"/>
                  </a:moveTo>
                  <a:cubicBezTo>
                    <a:pt x="43" y="74"/>
                    <a:pt x="34" y="65"/>
                    <a:pt x="34" y="54"/>
                  </a:cubicBezTo>
                  <a:cubicBezTo>
                    <a:pt x="34" y="43"/>
                    <a:pt x="43" y="34"/>
                    <a:pt x="54" y="34"/>
                  </a:cubicBezTo>
                  <a:cubicBezTo>
                    <a:pt x="65" y="34"/>
                    <a:pt x="74" y="43"/>
                    <a:pt x="74" y="54"/>
                  </a:cubicBezTo>
                  <a:cubicBezTo>
                    <a:pt x="74" y="65"/>
                    <a:pt x="65" y="74"/>
                    <a:pt x="54" y="74"/>
                  </a:cubicBezTo>
                  <a:close/>
                  <a:moveTo>
                    <a:pt x="88" y="25"/>
                  </a:moveTo>
                  <a:cubicBezTo>
                    <a:pt x="95" y="38"/>
                    <a:pt x="95" y="38"/>
                    <a:pt x="95" y="38"/>
                  </a:cubicBezTo>
                  <a:cubicBezTo>
                    <a:pt x="90" y="41"/>
                    <a:pt x="90" y="41"/>
                    <a:pt x="90" y="41"/>
                  </a:cubicBezTo>
                  <a:cubicBezTo>
                    <a:pt x="82" y="28"/>
                    <a:pt x="82" y="28"/>
                    <a:pt x="82" y="28"/>
                  </a:cubicBezTo>
                  <a:lnTo>
                    <a:pt x="88" y="25"/>
                  </a:lnTo>
                  <a:close/>
                  <a:moveTo>
                    <a:pt x="89" y="82"/>
                  </a:moveTo>
                  <a:cubicBezTo>
                    <a:pt x="83" y="79"/>
                    <a:pt x="83" y="79"/>
                    <a:pt x="83" y="79"/>
                  </a:cubicBezTo>
                  <a:cubicBezTo>
                    <a:pt x="90" y="65"/>
                    <a:pt x="90" y="65"/>
                    <a:pt x="90" y="65"/>
                  </a:cubicBezTo>
                  <a:cubicBezTo>
                    <a:pt x="96" y="69"/>
                    <a:pt x="96" y="69"/>
                    <a:pt x="96" y="69"/>
                  </a:cubicBezTo>
                  <a:lnTo>
                    <a:pt x="89" y="8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1" name="Freeform 988"/>
            <p:cNvSpPr>
              <a:spLocks/>
            </p:cNvSpPr>
            <p:nvPr/>
          </p:nvSpPr>
          <p:spPr bwMode="auto">
            <a:xfrm>
              <a:off x="2930525" y="4370388"/>
              <a:ext cx="49213" cy="63500"/>
            </a:xfrm>
            <a:custGeom>
              <a:avLst/>
              <a:gdLst>
                <a:gd name="T0" fmla="*/ 31 w 31"/>
                <a:gd name="T1" fmla="*/ 9 h 40"/>
                <a:gd name="T2" fmla="*/ 15 w 31"/>
                <a:gd name="T3" fmla="*/ 40 h 40"/>
                <a:gd name="T4" fmla="*/ 0 w 31"/>
                <a:gd name="T5" fmla="*/ 33 h 40"/>
                <a:gd name="T6" fmla="*/ 17 w 31"/>
                <a:gd name="T7" fmla="*/ 0 h 40"/>
                <a:gd name="T8" fmla="*/ 31 w 31"/>
                <a:gd name="T9" fmla="*/ 9 h 40"/>
              </a:gdLst>
              <a:ahLst/>
              <a:cxnLst>
                <a:cxn ang="0">
                  <a:pos x="T0" y="T1"/>
                </a:cxn>
                <a:cxn ang="0">
                  <a:pos x="T2" y="T3"/>
                </a:cxn>
                <a:cxn ang="0">
                  <a:pos x="T4" y="T5"/>
                </a:cxn>
                <a:cxn ang="0">
                  <a:pos x="T6" y="T7"/>
                </a:cxn>
                <a:cxn ang="0">
                  <a:pos x="T8" y="T9"/>
                </a:cxn>
              </a:cxnLst>
              <a:rect l="0" t="0" r="r" b="b"/>
              <a:pathLst>
                <a:path w="31" h="40">
                  <a:moveTo>
                    <a:pt x="31" y="9"/>
                  </a:moveTo>
                  <a:lnTo>
                    <a:pt x="15" y="40"/>
                  </a:lnTo>
                  <a:lnTo>
                    <a:pt x="0" y="33"/>
                  </a:lnTo>
                  <a:lnTo>
                    <a:pt x="17" y="0"/>
                  </a:lnTo>
                  <a:lnTo>
                    <a:pt x="31"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2" name="Freeform 989"/>
            <p:cNvSpPr>
              <a:spLocks/>
            </p:cNvSpPr>
            <p:nvPr/>
          </p:nvSpPr>
          <p:spPr bwMode="auto">
            <a:xfrm>
              <a:off x="2927350" y="4219575"/>
              <a:ext cx="49213" cy="60325"/>
            </a:xfrm>
            <a:custGeom>
              <a:avLst/>
              <a:gdLst>
                <a:gd name="T0" fmla="*/ 31 w 31"/>
                <a:gd name="T1" fmla="*/ 31 h 38"/>
                <a:gd name="T2" fmla="*/ 19 w 31"/>
                <a:gd name="T3" fmla="*/ 38 h 38"/>
                <a:gd name="T4" fmla="*/ 0 w 31"/>
                <a:gd name="T5" fmla="*/ 7 h 38"/>
                <a:gd name="T6" fmla="*/ 14 w 31"/>
                <a:gd name="T7" fmla="*/ 0 h 38"/>
                <a:gd name="T8" fmla="*/ 31 w 31"/>
                <a:gd name="T9" fmla="*/ 31 h 38"/>
              </a:gdLst>
              <a:ahLst/>
              <a:cxnLst>
                <a:cxn ang="0">
                  <a:pos x="T0" y="T1"/>
                </a:cxn>
                <a:cxn ang="0">
                  <a:pos x="T2" y="T3"/>
                </a:cxn>
                <a:cxn ang="0">
                  <a:pos x="T4" y="T5"/>
                </a:cxn>
                <a:cxn ang="0">
                  <a:pos x="T6" y="T7"/>
                </a:cxn>
                <a:cxn ang="0">
                  <a:pos x="T8" y="T9"/>
                </a:cxn>
              </a:cxnLst>
              <a:rect l="0" t="0" r="r" b="b"/>
              <a:pathLst>
                <a:path w="31" h="38">
                  <a:moveTo>
                    <a:pt x="31" y="31"/>
                  </a:moveTo>
                  <a:lnTo>
                    <a:pt x="19" y="38"/>
                  </a:lnTo>
                  <a:lnTo>
                    <a:pt x="0" y="7"/>
                  </a:lnTo>
                  <a:lnTo>
                    <a:pt x="14" y="0"/>
                  </a:lnTo>
                  <a:lnTo>
                    <a:pt x="31" y="31"/>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3" name="Rectangle 990"/>
            <p:cNvSpPr>
              <a:spLocks noChangeArrowheads="1"/>
            </p:cNvSpPr>
            <p:nvPr/>
          </p:nvSpPr>
          <p:spPr bwMode="auto">
            <a:xfrm>
              <a:off x="2795588" y="4471988"/>
              <a:ext cx="57150" cy="2222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4" name="Freeform 991"/>
            <p:cNvSpPr>
              <a:spLocks/>
            </p:cNvSpPr>
            <p:nvPr/>
          </p:nvSpPr>
          <p:spPr bwMode="auto">
            <a:xfrm>
              <a:off x="2665413" y="4378325"/>
              <a:ext cx="52388" cy="63500"/>
            </a:xfrm>
            <a:custGeom>
              <a:avLst/>
              <a:gdLst>
                <a:gd name="T0" fmla="*/ 33 w 33"/>
                <a:gd name="T1" fmla="*/ 30 h 40"/>
                <a:gd name="T2" fmla="*/ 19 w 33"/>
                <a:gd name="T3" fmla="*/ 40 h 40"/>
                <a:gd name="T4" fmla="*/ 0 w 33"/>
                <a:gd name="T5" fmla="*/ 7 h 40"/>
                <a:gd name="T6" fmla="*/ 14 w 33"/>
                <a:gd name="T7" fmla="*/ 0 h 40"/>
                <a:gd name="T8" fmla="*/ 33 w 33"/>
                <a:gd name="T9" fmla="*/ 30 h 40"/>
              </a:gdLst>
              <a:ahLst/>
              <a:cxnLst>
                <a:cxn ang="0">
                  <a:pos x="T0" y="T1"/>
                </a:cxn>
                <a:cxn ang="0">
                  <a:pos x="T2" y="T3"/>
                </a:cxn>
                <a:cxn ang="0">
                  <a:pos x="T4" y="T5"/>
                </a:cxn>
                <a:cxn ang="0">
                  <a:pos x="T6" y="T7"/>
                </a:cxn>
                <a:cxn ang="0">
                  <a:pos x="T8" y="T9"/>
                </a:cxn>
              </a:cxnLst>
              <a:rect l="0" t="0" r="r" b="b"/>
              <a:pathLst>
                <a:path w="33" h="40">
                  <a:moveTo>
                    <a:pt x="33" y="30"/>
                  </a:moveTo>
                  <a:lnTo>
                    <a:pt x="19" y="40"/>
                  </a:lnTo>
                  <a:lnTo>
                    <a:pt x="0" y="7"/>
                  </a:lnTo>
                  <a:lnTo>
                    <a:pt x="14" y="0"/>
                  </a:lnTo>
                  <a:lnTo>
                    <a:pt x="33"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5" name="Freeform 992"/>
            <p:cNvSpPr>
              <a:spLocks/>
            </p:cNvSpPr>
            <p:nvPr/>
          </p:nvSpPr>
          <p:spPr bwMode="auto">
            <a:xfrm>
              <a:off x="2660650" y="4224338"/>
              <a:ext cx="52388" cy="63500"/>
            </a:xfrm>
            <a:custGeom>
              <a:avLst/>
              <a:gdLst>
                <a:gd name="T0" fmla="*/ 33 w 33"/>
                <a:gd name="T1" fmla="*/ 9 h 40"/>
                <a:gd name="T2" fmla="*/ 14 w 33"/>
                <a:gd name="T3" fmla="*/ 40 h 40"/>
                <a:gd name="T4" fmla="*/ 0 w 33"/>
                <a:gd name="T5" fmla="*/ 33 h 40"/>
                <a:gd name="T6" fmla="*/ 19 w 33"/>
                <a:gd name="T7" fmla="*/ 0 h 40"/>
                <a:gd name="T8" fmla="*/ 33 w 33"/>
                <a:gd name="T9" fmla="*/ 9 h 40"/>
              </a:gdLst>
              <a:ahLst/>
              <a:cxnLst>
                <a:cxn ang="0">
                  <a:pos x="T0" y="T1"/>
                </a:cxn>
                <a:cxn ang="0">
                  <a:pos x="T2" y="T3"/>
                </a:cxn>
                <a:cxn ang="0">
                  <a:pos x="T4" y="T5"/>
                </a:cxn>
                <a:cxn ang="0">
                  <a:pos x="T6" y="T7"/>
                </a:cxn>
                <a:cxn ang="0">
                  <a:pos x="T8" y="T9"/>
                </a:cxn>
              </a:cxnLst>
              <a:rect l="0" t="0" r="r" b="b"/>
              <a:pathLst>
                <a:path w="33" h="40">
                  <a:moveTo>
                    <a:pt x="33" y="9"/>
                  </a:moveTo>
                  <a:lnTo>
                    <a:pt x="14" y="40"/>
                  </a:lnTo>
                  <a:lnTo>
                    <a:pt x="0" y="33"/>
                  </a:lnTo>
                  <a:lnTo>
                    <a:pt x="19" y="0"/>
                  </a:lnTo>
                  <a:lnTo>
                    <a:pt x="33"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6" name="Rectangle 993"/>
            <p:cNvSpPr>
              <a:spLocks noChangeArrowheads="1"/>
            </p:cNvSpPr>
            <p:nvPr/>
          </p:nvSpPr>
          <p:spPr bwMode="auto">
            <a:xfrm>
              <a:off x="2789238" y="4164013"/>
              <a:ext cx="55563" cy="25400"/>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7" name="Oval 994"/>
            <p:cNvSpPr>
              <a:spLocks noChangeArrowheads="1"/>
            </p:cNvSpPr>
            <p:nvPr/>
          </p:nvSpPr>
          <p:spPr bwMode="auto">
            <a:xfrm>
              <a:off x="2747963" y="4254500"/>
              <a:ext cx="149225"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522" name="Group 521"/>
          <p:cNvGrpSpPr/>
          <p:nvPr/>
        </p:nvGrpSpPr>
        <p:grpSpPr>
          <a:xfrm>
            <a:off x="7580910" y="4079777"/>
            <a:ext cx="1409267" cy="490406"/>
            <a:chOff x="8609013" y="7847013"/>
            <a:chExt cx="7331075" cy="2551112"/>
          </a:xfrm>
        </p:grpSpPr>
        <p:sp>
          <p:nvSpPr>
            <p:cNvPr id="523" name="Freeform 1056"/>
            <p:cNvSpPr>
              <a:spLocks/>
            </p:cNvSpPr>
            <p:nvPr/>
          </p:nvSpPr>
          <p:spPr bwMode="auto">
            <a:xfrm>
              <a:off x="15103476" y="8947150"/>
              <a:ext cx="588963" cy="306387"/>
            </a:xfrm>
            <a:custGeom>
              <a:avLst/>
              <a:gdLst>
                <a:gd name="T0" fmla="*/ 157 w 157"/>
                <a:gd name="T1" fmla="*/ 69 h 82"/>
                <a:gd name="T2" fmla="*/ 0 w 157"/>
                <a:gd name="T3" fmla="*/ 23 h 82"/>
                <a:gd name="T4" fmla="*/ 157 w 157"/>
                <a:gd name="T5" fmla="*/ 69 h 82"/>
              </a:gdLst>
              <a:ahLst/>
              <a:cxnLst>
                <a:cxn ang="0">
                  <a:pos x="T0" y="T1"/>
                </a:cxn>
                <a:cxn ang="0">
                  <a:pos x="T2" y="T3"/>
                </a:cxn>
                <a:cxn ang="0">
                  <a:pos x="T4" y="T5"/>
                </a:cxn>
              </a:cxnLst>
              <a:rect l="0" t="0" r="r" b="b"/>
              <a:pathLst>
                <a:path w="157" h="82">
                  <a:moveTo>
                    <a:pt x="157" y="69"/>
                  </a:moveTo>
                  <a:cubicBezTo>
                    <a:pt x="157" y="69"/>
                    <a:pt x="31" y="82"/>
                    <a:pt x="0" y="23"/>
                  </a:cubicBezTo>
                  <a:cubicBezTo>
                    <a:pt x="0" y="23"/>
                    <a:pt x="141" y="0"/>
                    <a:pt x="157" y="69"/>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4" name="Freeform 1057"/>
            <p:cNvSpPr>
              <a:spLocks/>
            </p:cNvSpPr>
            <p:nvPr/>
          </p:nvSpPr>
          <p:spPr bwMode="auto">
            <a:xfrm>
              <a:off x="15549563" y="9558338"/>
              <a:ext cx="261938" cy="130175"/>
            </a:xfrm>
            <a:custGeom>
              <a:avLst/>
              <a:gdLst>
                <a:gd name="T0" fmla="*/ 70 w 70"/>
                <a:gd name="T1" fmla="*/ 18 h 35"/>
                <a:gd name="T2" fmla="*/ 52 w 70"/>
                <a:gd name="T3" fmla="*/ 35 h 35"/>
                <a:gd name="T4" fmla="*/ 18 w 70"/>
                <a:gd name="T5" fmla="*/ 35 h 35"/>
                <a:gd name="T6" fmla="*/ 0 w 70"/>
                <a:gd name="T7" fmla="*/ 18 h 35"/>
                <a:gd name="T8" fmla="*/ 0 w 70"/>
                <a:gd name="T9" fmla="*/ 18 h 35"/>
                <a:gd name="T10" fmla="*/ 18 w 70"/>
                <a:gd name="T11" fmla="*/ 0 h 35"/>
                <a:gd name="T12" fmla="*/ 52 w 70"/>
                <a:gd name="T13" fmla="*/ 0 h 35"/>
                <a:gd name="T14" fmla="*/ 70 w 70"/>
                <a:gd name="T15" fmla="*/ 18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5">
                  <a:moveTo>
                    <a:pt x="70" y="18"/>
                  </a:moveTo>
                  <a:cubicBezTo>
                    <a:pt x="70" y="27"/>
                    <a:pt x="62" y="35"/>
                    <a:pt x="52" y="35"/>
                  </a:cubicBezTo>
                  <a:cubicBezTo>
                    <a:pt x="18" y="35"/>
                    <a:pt x="18" y="35"/>
                    <a:pt x="18" y="35"/>
                  </a:cubicBezTo>
                  <a:cubicBezTo>
                    <a:pt x="8" y="35"/>
                    <a:pt x="0" y="27"/>
                    <a:pt x="0" y="18"/>
                  </a:cubicBezTo>
                  <a:cubicBezTo>
                    <a:pt x="0" y="18"/>
                    <a:pt x="0" y="18"/>
                    <a:pt x="0" y="18"/>
                  </a:cubicBezTo>
                  <a:cubicBezTo>
                    <a:pt x="0" y="8"/>
                    <a:pt x="8" y="0"/>
                    <a:pt x="18" y="0"/>
                  </a:cubicBezTo>
                  <a:cubicBezTo>
                    <a:pt x="52" y="0"/>
                    <a:pt x="52" y="0"/>
                    <a:pt x="52" y="0"/>
                  </a:cubicBezTo>
                  <a:cubicBezTo>
                    <a:pt x="62" y="0"/>
                    <a:pt x="70" y="8"/>
                    <a:pt x="70" y="18"/>
                  </a:cubicBezTo>
                  <a:close/>
                </a:path>
              </a:pathLst>
            </a:custGeom>
            <a:solidFill>
              <a:srgbClr val="F37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5" name="Freeform 1058"/>
            <p:cNvSpPr>
              <a:spLocks/>
            </p:cNvSpPr>
            <p:nvPr/>
          </p:nvSpPr>
          <p:spPr bwMode="auto">
            <a:xfrm>
              <a:off x="8609013" y="7847013"/>
              <a:ext cx="7331075" cy="2232025"/>
            </a:xfrm>
            <a:custGeom>
              <a:avLst/>
              <a:gdLst>
                <a:gd name="T0" fmla="*/ 1687 w 1955"/>
                <a:gd name="T1" fmla="*/ 562 h 595"/>
                <a:gd name="T2" fmla="*/ 1911 w 1955"/>
                <a:gd name="T3" fmla="*/ 501 h 595"/>
                <a:gd name="T4" fmla="*/ 1942 w 1955"/>
                <a:gd name="T5" fmla="*/ 367 h 595"/>
                <a:gd name="T6" fmla="*/ 1912 w 1955"/>
                <a:gd name="T7" fmla="*/ 338 h 595"/>
                <a:gd name="T8" fmla="*/ 1888 w 1955"/>
                <a:gd name="T9" fmla="*/ 229 h 595"/>
                <a:gd name="T10" fmla="*/ 1889 w 1955"/>
                <a:gd name="T11" fmla="*/ 165 h 595"/>
                <a:gd name="T12" fmla="*/ 1801 w 1955"/>
                <a:gd name="T13" fmla="*/ 151 h 595"/>
                <a:gd name="T14" fmla="*/ 1479 w 1955"/>
                <a:gd name="T15" fmla="*/ 41 h 595"/>
                <a:gd name="T16" fmla="*/ 1094 w 1955"/>
                <a:gd name="T17" fmla="*/ 0 h 595"/>
                <a:gd name="T18" fmla="*/ 870 w 1955"/>
                <a:gd name="T19" fmla="*/ 20 h 595"/>
                <a:gd name="T20" fmla="*/ 525 w 1955"/>
                <a:gd name="T21" fmla="*/ 209 h 595"/>
                <a:gd name="T22" fmla="*/ 67 w 1955"/>
                <a:gd name="T23" fmla="*/ 292 h 595"/>
                <a:gd name="T24" fmla="*/ 29 w 1955"/>
                <a:gd name="T25" fmla="*/ 333 h 595"/>
                <a:gd name="T26" fmla="*/ 29 w 1955"/>
                <a:gd name="T27" fmla="*/ 422 h 595"/>
                <a:gd name="T28" fmla="*/ 0 w 1955"/>
                <a:gd name="T29" fmla="*/ 438 h 595"/>
                <a:gd name="T30" fmla="*/ 0 w 1955"/>
                <a:gd name="T31" fmla="*/ 495 h 595"/>
                <a:gd name="T32" fmla="*/ 41 w 1955"/>
                <a:gd name="T33" fmla="*/ 555 h 595"/>
                <a:gd name="T34" fmla="*/ 83 w 1955"/>
                <a:gd name="T35" fmla="*/ 584 h 595"/>
                <a:gd name="T36" fmla="*/ 479 w 1955"/>
                <a:gd name="T37" fmla="*/ 584 h 595"/>
                <a:gd name="T38" fmla="*/ 479 w 1955"/>
                <a:gd name="T39" fmla="*/ 595 h 595"/>
                <a:gd name="T40" fmla="*/ 1404 w 1955"/>
                <a:gd name="T41" fmla="*/ 595 h 595"/>
                <a:gd name="T42" fmla="*/ 1657 w 1955"/>
                <a:gd name="T43" fmla="*/ 568 h 595"/>
                <a:gd name="T44" fmla="*/ 1687 w 1955"/>
                <a:gd name="T45" fmla="*/ 5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5" h="595">
                  <a:moveTo>
                    <a:pt x="1687" y="562"/>
                  </a:moveTo>
                  <a:cubicBezTo>
                    <a:pt x="1687" y="562"/>
                    <a:pt x="1866" y="553"/>
                    <a:pt x="1911" y="501"/>
                  </a:cubicBezTo>
                  <a:cubicBezTo>
                    <a:pt x="1955" y="448"/>
                    <a:pt x="1942" y="367"/>
                    <a:pt x="1942" y="367"/>
                  </a:cubicBezTo>
                  <a:cubicBezTo>
                    <a:pt x="1942" y="367"/>
                    <a:pt x="1912" y="356"/>
                    <a:pt x="1912" y="338"/>
                  </a:cubicBezTo>
                  <a:cubicBezTo>
                    <a:pt x="1912" y="320"/>
                    <a:pt x="1891" y="241"/>
                    <a:pt x="1888" y="229"/>
                  </a:cubicBezTo>
                  <a:cubicBezTo>
                    <a:pt x="1886" y="218"/>
                    <a:pt x="1889" y="165"/>
                    <a:pt x="1889" y="165"/>
                  </a:cubicBezTo>
                  <a:cubicBezTo>
                    <a:pt x="1889" y="165"/>
                    <a:pt x="1828" y="159"/>
                    <a:pt x="1801" y="151"/>
                  </a:cubicBezTo>
                  <a:cubicBezTo>
                    <a:pt x="1774" y="143"/>
                    <a:pt x="1512" y="47"/>
                    <a:pt x="1479" y="41"/>
                  </a:cubicBezTo>
                  <a:cubicBezTo>
                    <a:pt x="1445" y="34"/>
                    <a:pt x="1136" y="0"/>
                    <a:pt x="1094" y="0"/>
                  </a:cubicBezTo>
                  <a:cubicBezTo>
                    <a:pt x="1052" y="0"/>
                    <a:pt x="924" y="4"/>
                    <a:pt x="870" y="20"/>
                  </a:cubicBezTo>
                  <a:cubicBezTo>
                    <a:pt x="816" y="36"/>
                    <a:pt x="533" y="199"/>
                    <a:pt x="525" y="209"/>
                  </a:cubicBezTo>
                  <a:cubicBezTo>
                    <a:pt x="517" y="220"/>
                    <a:pt x="259" y="206"/>
                    <a:pt x="67" y="292"/>
                  </a:cubicBezTo>
                  <a:cubicBezTo>
                    <a:pt x="67" y="292"/>
                    <a:pt x="35" y="308"/>
                    <a:pt x="29" y="333"/>
                  </a:cubicBezTo>
                  <a:cubicBezTo>
                    <a:pt x="29" y="422"/>
                    <a:pt x="29" y="422"/>
                    <a:pt x="29" y="422"/>
                  </a:cubicBezTo>
                  <a:cubicBezTo>
                    <a:pt x="0" y="438"/>
                    <a:pt x="0" y="438"/>
                    <a:pt x="0" y="438"/>
                  </a:cubicBezTo>
                  <a:cubicBezTo>
                    <a:pt x="0" y="495"/>
                    <a:pt x="0" y="495"/>
                    <a:pt x="0" y="495"/>
                  </a:cubicBezTo>
                  <a:cubicBezTo>
                    <a:pt x="0" y="495"/>
                    <a:pt x="9" y="529"/>
                    <a:pt x="41" y="555"/>
                  </a:cubicBezTo>
                  <a:cubicBezTo>
                    <a:pt x="72" y="581"/>
                    <a:pt x="83" y="584"/>
                    <a:pt x="83" y="584"/>
                  </a:cubicBezTo>
                  <a:cubicBezTo>
                    <a:pt x="479" y="584"/>
                    <a:pt x="479" y="584"/>
                    <a:pt x="479" y="584"/>
                  </a:cubicBezTo>
                  <a:cubicBezTo>
                    <a:pt x="479" y="595"/>
                    <a:pt x="479" y="595"/>
                    <a:pt x="479" y="595"/>
                  </a:cubicBezTo>
                  <a:cubicBezTo>
                    <a:pt x="1404" y="595"/>
                    <a:pt x="1404" y="595"/>
                    <a:pt x="1404" y="595"/>
                  </a:cubicBezTo>
                  <a:cubicBezTo>
                    <a:pt x="1657" y="568"/>
                    <a:pt x="1657" y="568"/>
                    <a:pt x="1657" y="568"/>
                  </a:cubicBezTo>
                  <a:lnTo>
                    <a:pt x="1687" y="562"/>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6" name="Freeform 1059"/>
            <p:cNvSpPr>
              <a:spLocks/>
            </p:cNvSpPr>
            <p:nvPr/>
          </p:nvSpPr>
          <p:spPr bwMode="auto">
            <a:xfrm>
              <a:off x="8609013" y="9224963"/>
              <a:ext cx="7331075" cy="854075"/>
            </a:xfrm>
            <a:custGeom>
              <a:avLst/>
              <a:gdLst>
                <a:gd name="T0" fmla="*/ 0 w 1955"/>
                <a:gd name="T1" fmla="*/ 71 h 228"/>
                <a:gd name="T2" fmla="*/ 0 w 1955"/>
                <a:gd name="T3" fmla="*/ 128 h 228"/>
                <a:gd name="T4" fmla="*/ 41 w 1955"/>
                <a:gd name="T5" fmla="*/ 188 h 228"/>
                <a:gd name="T6" fmla="*/ 83 w 1955"/>
                <a:gd name="T7" fmla="*/ 217 h 228"/>
                <a:gd name="T8" fmla="*/ 479 w 1955"/>
                <a:gd name="T9" fmla="*/ 217 h 228"/>
                <a:gd name="T10" fmla="*/ 479 w 1955"/>
                <a:gd name="T11" fmla="*/ 228 h 228"/>
                <a:gd name="T12" fmla="*/ 1404 w 1955"/>
                <a:gd name="T13" fmla="*/ 228 h 228"/>
                <a:gd name="T14" fmla="*/ 1657 w 1955"/>
                <a:gd name="T15" fmla="*/ 201 h 228"/>
                <a:gd name="T16" fmla="*/ 1687 w 1955"/>
                <a:gd name="T17" fmla="*/ 195 h 228"/>
                <a:gd name="T18" fmla="*/ 1911 w 1955"/>
                <a:gd name="T19" fmla="*/ 134 h 228"/>
                <a:gd name="T20" fmla="*/ 1942 w 1955"/>
                <a:gd name="T21" fmla="*/ 0 h 228"/>
                <a:gd name="T22" fmla="*/ 29 w 1955"/>
                <a:gd name="T23" fmla="*/ 55 h 228"/>
                <a:gd name="T24" fmla="*/ 0 w 1955"/>
                <a:gd name="T25"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5" h="228">
                  <a:moveTo>
                    <a:pt x="0" y="71"/>
                  </a:moveTo>
                  <a:cubicBezTo>
                    <a:pt x="0" y="128"/>
                    <a:pt x="0" y="128"/>
                    <a:pt x="0" y="128"/>
                  </a:cubicBezTo>
                  <a:cubicBezTo>
                    <a:pt x="0" y="128"/>
                    <a:pt x="9" y="162"/>
                    <a:pt x="41" y="188"/>
                  </a:cubicBezTo>
                  <a:cubicBezTo>
                    <a:pt x="72" y="214"/>
                    <a:pt x="83" y="217"/>
                    <a:pt x="83" y="217"/>
                  </a:cubicBezTo>
                  <a:cubicBezTo>
                    <a:pt x="479" y="217"/>
                    <a:pt x="479" y="217"/>
                    <a:pt x="479" y="217"/>
                  </a:cubicBezTo>
                  <a:cubicBezTo>
                    <a:pt x="479" y="228"/>
                    <a:pt x="479" y="228"/>
                    <a:pt x="479" y="228"/>
                  </a:cubicBezTo>
                  <a:cubicBezTo>
                    <a:pt x="1404" y="228"/>
                    <a:pt x="1404" y="228"/>
                    <a:pt x="1404" y="228"/>
                  </a:cubicBezTo>
                  <a:cubicBezTo>
                    <a:pt x="1657" y="201"/>
                    <a:pt x="1657" y="201"/>
                    <a:pt x="1657" y="201"/>
                  </a:cubicBezTo>
                  <a:cubicBezTo>
                    <a:pt x="1687" y="195"/>
                    <a:pt x="1687" y="195"/>
                    <a:pt x="1687" y="195"/>
                  </a:cubicBezTo>
                  <a:cubicBezTo>
                    <a:pt x="1687" y="195"/>
                    <a:pt x="1866" y="186"/>
                    <a:pt x="1911" y="134"/>
                  </a:cubicBezTo>
                  <a:cubicBezTo>
                    <a:pt x="1955" y="81"/>
                    <a:pt x="1942" y="0"/>
                    <a:pt x="1942" y="0"/>
                  </a:cubicBezTo>
                  <a:cubicBezTo>
                    <a:pt x="29" y="55"/>
                    <a:pt x="29" y="55"/>
                    <a:pt x="29" y="55"/>
                  </a:cubicBezTo>
                  <a:lnTo>
                    <a:pt x="0" y="71"/>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7" name="Freeform 1060"/>
            <p:cNvSpPr>
              <a:spLocks/>
            </p:cNvSpPr>
            <p:nvPr/>
          </p:nvSpPr>
          <p:spPr bwMode="auto">
            <a:xfrm>
              <a:off x="10768013" y="8653463"/>
              <a:ext cx="1736725" cy="723900"/>
            </a:xfrm>
            <a:custGeom>
              <a:avLst/>
              <a:gdLst>
                <a:gd name="T0" fmla="*/ 7 w 463"/>
                <a:gd name="T1" fmla="*/ 165 h 193"/>
                <a:gd name="T2" fmla="*/ 9 w 463"/>
                <a:gd name="T3" fmla="*/ 193 h 193"/>
                <a:gd name="T4" fmla="*/ 443 w 463"/>
                <a:gd name="T5" fmla="*/ 181 h 193"/>
                <a:gd name="T6" fmla="*/ 443 w 463"/>
                <a:gd name="T7" fmla="*/ 102 h 193"/>
                <a:gd name="T8" fmla="*/ 463 w 463"/>
                <a:gd name="T9" fmla="*/ 0 h 193"/>
                <a:gd name="T10" fmla="*/ 65 w 463"/>
                <a:gd name="T11" fmla="*/ 24 h 193"/>
                <a:gd name="T12" fmla="*/ 37 w 463"/>
                <a:gd name="T13" fmla="*/ 24 h 193"/>
                <a:gd name="T14" fmla="*/ 16 w 463"/>
                <a:gd name="T15" fmla="*/ 52 h 193"/>
                <a:gd name="T16" fmla="*/ 7 w 463"/>
                <a:gd name="T17" fmla="*/ 1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193">
                  <a:moveTo>
                    <a:pt x="7" y="165"/>
                  </a:moveTo>
                  <a:cubicBezTo>
                    <a:pt x="8" y="173"/>
                    <a:pt x="8" y="183"/>
                    <a:pt x="9" y="193"/>
                  </a:cubicBezTo>
                  <a:cubicBezTo>
                    <a:pt x="443" y="181"/>
                    <a:pt x="443" y="181"/>
                    <a:pt x="443" y="181"/>
                  </a:cubicBezTo>
                  <a:cubicBezTo>
                    <a:pt x="443" y="144"/>
                    <a:pt x="443" y="102"/>
                    <a:pt x="443" y="102"/>
                  </a:cubicBezTo>
                  <a:cubicBezTo>
                    <a:pt x="443" y="102"/>
                    <a:pt x="458" y="12"/>
                    <a:pt x="463" y="0"/>
                  </a:cubicBezTo>
                  <a:cubicBezTo>
                    <a:pt x="264" y="12"/>
                    <a:pt x="65" y="24"/>
                    <a:pt x="65" y="24"/>
                  </a:cubicBezTo>
                  <a:cubicBezTo>
                    <a:pt x="37" y="24"/>
                    <a:pt x="37" y="24"/>
                    <a:pt x="37" y="24"/>
                  </a:cubicBezTo>
                  <a:cubicBezTo>
                    <a:pt x="37" y="24"/>
                    <a:pt x="32" y="31"/>
                    <a:pt x="16" y="52"/>
                  </a:cubicBezTo>
                  <a:cubicBezTo>
                    <a:pt x="0" y="72"/>
                    <a:pt x="5" y="120"/>
                    <a:pt x="7" y="165"/>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8" name="Freeform 1061"/>
            <p:cNvSpPr>
              <a:spLocks/>
            </p:cNvSpPr>
            <p:nvPr/>
          </p:nvSpPr>
          <p:spPr bwMode="auto">
            <a:xfrm>
              <a:off x="12430126" y="8556625"/>
              <a:ext cx="1608138" cy="776287"/>
            </a:xfrm>
            <a:custGeom>
              <a:avLst/>
              <a:gdLst>
                <a:gd name="T0" fmla="*/ 0 w 429"/>
                <a:gd name="T1" fmla="*/ 128 h 207"/>
                <a:gd name="T2" fmla="*/ 0 w 429"/>
                <a:gd name="T3" fmla="*/ 207 h 207"/>
                <a:gd name="T4" fmla="*/ 345 w 429"/>
                <a:gd name="T5" fmla="*/ 197 h 207"/>
                <a:gd name="T6" fmla="*/ 359 w 429"/>
                <a:gd name="T7" fmla="*/ 171 h 207"/>
                <a:gd name="T8" fmla="*/ 409 w 429"/>
                <a:gd name="T9" fmla="*/ 73 h 207"/>
                <a:gd name="T10" fmla="*/ 418 w 429"/>
                <a:gd name="T11" fmla="*/ 24 h 207"/>
                <a:gd name="T12" fmla="*/ 409 w 429"/>
                <a:gd name="T13" fmla="*/ 0 h 207"/>
                <a:gd name="T14" fmla="*/ 408 w 429"/>
                <a:gd name="T15" fmla="*/ 1 h 207"/>
                <a:gd name="T16" fmla="*/ 20 w 429"/>
                <a:gd name="T17" fmla="*/ 26 h 207"/>
                <a:gd name="T18" fmla="*/ 0 w 429"/>
                <a:gd name="T19" fmla="*/ 12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207">
                  <a:moveTo>
                    <a:pt x="0" y="128"/>
                  </a:moveTo>
                  <a:cubicBezTo>
                    <a:pt x="0" y="128"/>
                    <a:pt x="0" y="170"/>
                    <a:pt x="0" y="207"/>
                  </a:cubicBezTo>
                  <a:cubicBezTo>
                    <a:pt x="345" y="197"/>
                    <a:pt x="345" y="197"/>
                    <a:pt x="345" y="197"/>
                  </a:cubicBezTo>
                  <a:cubicBezTo>
                    <a:pt x="359" y="171"/>
                    <a:pt x="359" y="171"/>
                    <a:pt x="359" y="171"/>
                  </a:cubicBezTo>
                  <a:cubicBezTo>
                    <a:pt x="359" y="171"/>
                    <a:pt x="390" y="106"/>
                    <a:pt x="409" y="73"/>
                  </a:cubicBezTo>
                  <a:cubicBezTo>
                    <a:pt x="429" y="40"/>
                    <a:pt x="418" y="24"/>
                    <a:pt x="418" y="24"/>
                  </a:cubicBezTo>
                  <a:cubicBezTo>
                    <a:pt x="409" y="0"/>
                    <a:pt x="409" y="0"/>
                    <a:pt x="409" y="0"/>
                  </a:cubicBezTo>
                  <a:cubicBezTo>
                    <a:pt x="409" y="0"/>
                    <a:pt x="408" y="1"/>
                    <a:pt x="408" y="1"/>
                  </a:cubicBezTo>
                  <a:cubicBezTo>
                    <a:pt x="359" y="4"/>
                    <a:pt x="189" y="15"/>
                    <a:pt x="20" y="26"/>
                  </a:cubicBezTo>
                  <a:cubicBezTo>
                    <a:pt x="15" y="38"/>
                    <a:pt x="0" y="128"/>
                    <a:pt x="0" y="128"/>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9" name="Freeform 1062"/>
            <p:cNvSpPr>
              <a:spLocks/>
            </p:cNvSpPr>
            <p:nvPr/>
          </p:nvSpPr>
          <p:spPr bwMode="auto">
            <a:xfrm>
              <a:off x="12430126" y="9294813"/>
              <a:ext cx="1293813" cy="503237"/>
            </a:xfrm>
            <a:custGeom>
              <a:avLst/>
              <a:gdLst>
                <a:gd name="T0" fmla="*/ 0 w 345"/>
                <a:gd name="T1" fmla="*/ 10 h 134"/>
                <a:gd name="T2" fmla="*/ 0 w 345"/>
                <a:gd name="T3" fmla="*/ 51 h 134"/>
                <a:gd name="T4" fmla="*/ 7 w 345"/>
                <a:gd name="T5" fmla="*/ 134 h 134"/>
                <a:gd name="T6" fmla="*/ 274 w 345"/>
                <a:gd name="T7" fmla="*/ 134 h 134"/>
                <a:gd name="T8" fmla="*/ 345 w 345"/>
                <a:gd name="T9" fmla="*/ 0 h 134"/>
                <a:gd name="T10" fmla="*/ 0 w 345"/>
                <a:gd name="T11" fmla="*/ 10 h 134"/>
              </a:gdLst>
              <a:ahLst/>
              <a:cxnLst>
                <a:cxn ang="0">
                  <a:pos x="T0" y="T1"/>
                </a:cxn>
                <a:cxn ang="0">
                  <a:pos x="T2" y="T3"/>
                </a:cxn>
                <a:cxn ang="0">
                  <a:pos x="T4" y="T5"/>
                </a:cxn>
                <a:cxn ang="0">
                  <a:pos x="T6" y="T7"/>
                </a:cxn>
                <a:cxn ang="0">
                  <a:pos x="T8" y="T9"/>
                </a:cxn>
                <a:cxn ang="0">
                  <a:pos x="T10" y="T11"/>
                </a:cxn>
              </a:cxnLst>
              <a:rect l="0" t="0" r="r" b="b"/>
              <a:pathLst>
                <a:path w="345" h="134">
                  <a:moveTo>
                    <a:pt x="0" y="10"/>
                  </a:moveTo>
                  <a:cubicBezTo>
                    <a:pt x="0" y="51"/>
                    <a:pt x="0" y="51"/>
                    <a:pt x="0" y="51"/>
                  </a:cubicBezTo>
                  <a:cubicBezTo>
                    <a:pt x="0" y="82"/>
                    <a:pt x="7" y="134"/>
                    <a:pt x="7" y="134"/>
                  </a:cubicBezTo>
                  <a:cubicBezTo>
                    <a:pt x="274" y="134"/>
                    <a:pt x="274" y="134"/>
                    <a:pt x="274" y="134"/>
                  </a:cubicBezTo>
                  <a:cubicBezTo>
                    <a:pt x="345" y="0"/>
                    <a:pt x="345" y="0"/>
                    <a:pt x="345" y="0"/>
                  </a:cubicBezTo>
                  <a:lnTo>
                    <a:pt x="0" y="1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0" name="Freeform 1063"/>
            <p:cNvSpPr>
              <a:spLocks/>
            </p:cNvSpPr>
            <p:nvPr/>
          </p:nvSpPr>
          <p:spPr bwMode="auto">
            <a:xfrm>
              <a:off x="10802938" y="9332913"/>
              <a:ext cx="1652588" cy="465137"/>
            </a:xfrm>
            <a:custGeom>
              <a:avLst/>
              <a:gdLst>
                <a:gd name="T0" fmla="*/ 0 w 441"/>
                <a:gd name="T1" fmla="*/ 12 h 124"/>
                <a:gd name="T2" fmla="*/ 9 w 441"/>
                <a:gd name="T3" fmla="*/ 124 h 124"/>
                <a:gd name="T4" fmla="*/ 441 w 441"/>
                <a:gd name="T5" fmla="*/ 124 h 124"/>
                <a:gd name="T6" fmla="*/ 434 w 441"/>
                <a:gd name="T7" fmla="*/ 41 h 124"/>
                <a:gd name="T8" fmla="*/ 434 w 441"/>
                <a:gd name="T9" fmla="*/ 0 h 124"/>
                <a:gd name="T10" fmla="*/ 0 w 441"/>
                <a:gd name="T11" fmla="*/ 12 h 124"/>
              </a:gdLst>
              <a:ahLst/>
              <a:cxnLst>
                <a:cxn ang="0">
                  <a:pos x="T0" y="T1"/>
                </a:cxn>
                <a:cxn ang="0">
                  <a:pos x="T2" y="T3"/>
                </a:cxn>
                <a:cxn ang="0">
                  <a:pos x="T4" y="T5"/>
                </a:cxn>
                <a:cxn ang="0">
                  <a:pos x="T6" y="T7"/>
                </a:cxn>
                <a:cxn ang="0">
                  <a:pos x="T8" y="T9"/>
                </a:cxn>
                <a:cxn ang="0">
                  <a:pos x="T10" y="T11"/>
                </a:cxn>
              </a:cxnLst>
              <a:rect l="0" t="0" r="r" b="b"/>
              <a:pathLst>
                <a:path w="441" h="124">
                  <a:moveTo>
                    <a:pt x="0" y="12"/>
                  </a:moveTo>
                  <a:cubicBezTo>
                    <a:pt x="4" y="60"/>
                    <a:pt x="9" y="124"/>
                    <a:pt x="9" y="124"/>
                  </a:cubicBezTo>
                  <a:cubicBezTo>
                    <a:pt x="441" y="124"/>
                    <a:pt x="441" y="124"/>
                    <a:pt x="441" y="124"/>
                  </a:cubicBezTo>
                  <a:cubicBezTo>
                    <a:pt x="441" y="124"/>
                    <a:pt x="434" y="72"/>
                    <a:pt x="434" y="41"/>
                  </a:cubicBezTo>
                  <a:cubicBezTo>
                    <a:pt x="434" y="0"/>
                    <a:pt x="434" y="0"/>
                    <a:pt x="434" y="0"/>
                  </a:cubicBezTo>
                  <a:lnTo>
                    <a:pt x="0" y="12"/>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1" name="Freeform 1064"/>
            <p:cNvSpPr>
              <a:spLocks/>
            </p:cNvSpPr>
            <p:nvPr/>
          </p:nvSpPr>
          <p:spPr bwMode="auto">
            <a:xfrm>
              <a:off x="14922501" y="8559800"/>
              <a:ext cx="822325" cy="365125"/>
            </a:xfrm>
            <a:custGeom>
              <a:avLst/>
              <a:gdLst>
                <a:gd name="T0" fmla="*/ 33 w 219"/>
                <a:gd name="T1" fmla="*/ 70 h 97"/>
                <a:gd name="T2" fmla="*/ 118 w 219"/>
                <a:gd name="T3" fmla="*/ 97 h 97"/>
                <a:gd name="T4" fmla="*/ 219 w 219"/>
                <a:gd name="T5" fmla="*/ 97 h 97"/>
                <a:gd name="T6" fmla="*/ 204 w 219"/>
                <a:gd name="T7" fmla="*/ 38 h 97"/>
                <a:gd name="T8" fmla="*/ 204 w 219"/>
                <a:gd name="T9" fmla="*/ 0 h 97"/>
                <a:gd name="T10" fmla="*/ 41 w 219"/>
                <a:gd name="T11" fmla="*/ 21 h 97"/>
                <a:gd name="T12" fmla="*/ 33 w 219"/>
                <a:gd name="T13" fmla="*/ 70 h 97"/>
              </a:gdLst>
              <a:ahLst/>
              <a:cxnLst>
                <a:cxn ang="0">
                  <a:pos x="T0" y="T1"/>
                </a:cxn>
                <a:cxn ang="0">
                  <a:pos x="T2" y="T3"/>
                </a:cxn>
                <a:cxn ang="0">
                  <a:pos x="T4" y="T5"/>
                </a:cxn>
                <a:cxn ang="0">
                  <a:pos x="T6" y="T7"/>
                </a:cxn>
                <a:cxn ang="0">
                  <a:pos x="T8" y="T9"/>
                </a:cxn>
                <a:cxn ang="0">
                  <a:pos x="T10" y="T11"/>
                </a:cxn>
                <a:cxn ang="0">
                  <a:pos x="T12" y="T13"/>
                </a:cxn>
              </a:cxnLst>
              <a:rect l="0" t="0" r="r" b="b"/>
              <a:pathLst>
                <a:path w="219" h="97">
                  <a:moveTo>
                    <a:pt x="33" y="70"/>
                  </a:moveTo>
                  <a:cubicBezTo>
                    <a:pt x="49" y="91"/>
                    <a:pt x="118" y="97"/>
                    <a:pt x="118" y="97"/>
                  </a:cubicBezTo>
                  <a:cubicBezTo>
                    <a:pt x="219" y="97"/>
                    <a:pt x="219" y="97"/>
                    <a:pt x="219" y="97"/>
                  </a:cubicBezTo>
                  <a:cubicBezTo>
                    <a:pt x="213" y="71"/>
                    <a:pt x="206" y="45"/>
                    <a:pt x="204" y="38"/>
                  </a:cubicBezTo>
                  <a:cubicBezTo>
                    <a:pt x="203" y="32"/>
                    <a:pt x="203" y="15"/>
                    <a:pt x="204" y="0"/>
                  </a:cubicBezTo>
                  <a:cubicBezTo>
                    <a:pt x="179" y="3"/>
                    <a:pt x="77" y="16"/>
                    <a:pt x="41" y="21"/>
                  </a:cubicBezTo>
                  <a:cubicBezTo>
                    <a:pt x="0" y="28"/>
                    <a:pt x="18" y="49"/>
                    <a:pt x="33" y="7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2" name="Freeform 1065"/>
            <p:cNvSpPr>
              <a:spLocks/>
            </p:cNvSpPr>
            <p:nvPr/>
          </p:nvSpPr>
          <p:spPr bwMode="auto">
            <a:xfrm>
              <a:off x="15320963" y="9580563"/>
              <a:ext cx="360363" cy="173037"/>
            </a:xfrm>
            <a:custGeom>
              <a:avLst/>
              <a:gdLst>
                <a:gd name="T0" fmla="*/ 0 w 96"/>
                <a:gd name="T1" fmla="*/ 23 h 46"/>
                <a:gd name="T2" fmla="*/ 23 w 96"/>
                <a:gd name="T3" fmla="*/ 46 h 46"/>
                <a:gd name="T4" fmla="*/ 73 w 96"/>
                <a:gd name="T5" fmla="*/ 46 h 46"/>
                <a:gd name="T6" fmla="*/ 96 w 96"/>
                <a:gd name="T7" fmla="*/ 23 h 46"/>
                <a:gd name="T8" fmla="*/ 96 w 96"/>
                <a:gd name="T9" fmla="*/ 23 h 46"/>
                <a:gd name="T10" fmla="*/ 73 w 96"/>
                <a:gd name="T11" fmla="*/ 0 h 46"/>
                <a:gd name="T12" fmla="*/ 23 w 96"/>
                <a:gd name="T13" fmla="*/ 0 h 46"/>
                <a:gd name="T14" fmla="*/ 0 w 96"/>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6">
                  <a:moveTo>
                    <a:pt x="0" y="23"/>
                  </a:moveTo>
                  <a:cubicBezTo>
                    <a:pt x="0" y="35"/>
                    <a:pt x="10" y="46"/>
                    <a:pt x="23" y="46"/>
                  </a:cubicBezTo>
                  <a:cubicBezTo>
                    <a:pt x="73" y="46"/>
                    <a:pt x="73" y="46"/>
                    <a:pt x="73" y="46"/>
                  </a:cubicBezTo>
                  <a:cubicBezTo>
                    <a:pt x="86" y="46"/>
                    <a:pt x="96" y="35"/>
                    <a:pt x="96" y="23"/>
                  </a:cubicBezTo>
                  <a:cubicBezTo>
                    <a:pt x="96" y="23"/>
                    <a:pt x="96" y="23"/>
                    <a:pt x="96" y="23"/>
                  </a:cubicBezTo>
                  <a:cubicBezTo>
                    <a:pt x="96" y="10"/>
                    <a:pt x="86" y="0"/>
                    <a:pt x="73" y="0"/>
                  </a:cubicBezTo>
                  <a:cubicBezTo>
                    <a:pt x="23" y="0"/>
                    <a:pt x="23" y="0"/>
                    <a:pt x="23" y="0"/>
                  </a:cubicBezTo>
                  <a:cubicBezTo>
                    <a:pt x="10" y="0"/>
                    <a:pt x="0" y="10"/>
                    <a:pt x="0" y="23"/>
                  </a:cubicBezTo>
                  <a:close/>
                </a:path>
              </a:pathLst>
            </a:custGeom>
            <a:solidFill>
              <a:srgbClr val="F37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3" name="Freeform 1066"/>
            <p:cNvSpPr>
              <a:spLocks/>
            </p:cNvSpPr>
            <p:nvPr/>
          </p:nvSpPr>
          <p:spPr bwMode="auto">
            <a:xfrm>
              <a:off x="13581063" y="8694738"/>
              <a:ext cx="325438" cy="82550"/>
            </a:xfrm>
            <a:custGeom>
              <a:avLst/>
              <a:gdLst>
                <a:gd name="T0" fmla="*/ 0 w 87"/>
                <a:gd name="T1" fmla="*/ 11 h 22"/>
                <a:gd name="T2" fmla="*/ 12 w 87"/>
                <a:gd name="T3" fmla="*/ 22 h 22"/>
                <a:gd name="T4" fmla="*/ 76 w 87"/>
                <a:gd name="T5" fmla="*/ 22 h 22"/>
                <a:gd name="T6" fmla="*/ 87 w 87"/>
                <a:gd name="T7" fmla="*/ 11 h 22"/>
                <a:gd name="T8" fmla="*/ 87 w 87"/>
                <a:gd name="T9" fmla="*/ 11 h 22"/>
                <a:gd name="T10" fmla="*/ 76 w 87"/>
                <a:gd name="T11" fmla="*/ 0 h 22"/>
                <a:gd name="T12" fmla="*/ 12 w 87"/>
                <a:gd name="T13" fmla="*/ 0 h 22"/>
                <a:gd name="T14" fmla="*/ 0 w 87"/>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2">
                  <a:moveTo>
                    <a:pt x="0" y="11"/>
                  </a:moveTo>
                  <a:cubicBezTo>
                    <a:pt x="0" y="17"/>
                    <a:pt x="6" y="22"/>
                    <a:pt x="12" y="22"/>
                  </a:cubicBezTo>
                  <a:cubicBezTo>
                    <a:pt x="76" y="22"/>
                    <a:pt x="76" y="22"/>
                    <a:pt x="76" y="22"/>
                  </a:cubicBezTo>
                  <a:cubicBezTo>
                    <a:pt x="82" y="22"/>
                    <a:pt x="87" y="17"/>
                    <a:pt x="87" y="11"/>
                  </a:cubicBezTo>
                  <a:cubicBezTo>
                    <a:pt x="87" y="11"/>
                    <a:pt x="87" y="11"/>
                    <a:pt x="87" y="11"/>
                  </a:cubicBezTo>
                  <a:cubicBezTo>
                    <a:pt x="87" y="5"/>
                    <a:pt x="82" y="0"/>
                    <a:pt x="76" y="0"/>
                  </a:cubicBezTo>
                  <a:cubicBezTo>
                    <a:pt x="12" y="0"/>
                    <a:pt x="12" y="0"/>
                    <a:pt x="12" y="0"/>
                  </a:cubicBezTo>
                  <a:cubicBezTo>
                    <a:pt x="6" y="0"/>
                    <a:pt x="0" y="5"/>
                    <a:pt x="0" y="11"/>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4" name="Freeform 1067"/>
            <p:cNvSpPr>
              <a:spLocks/>
            </p:cNvSpPr>
            <p:nvPr/>
          </p:nvSpPr>
          <p:spPr bwMode="auto">
            <a:xfrm>
              <a:off x="12095163" y="8736013"/>
              <a:ext cx="327025" cy="87312"/>
            </a:xfrm>
            <a:custGeom>
              <a:avLst/>
              <a:gdLst>
                <a:gd name="T0" fmla="*/ 0 w 87"/>
                <a:gd name="T1" fmla="*/ 11 h 23"/>
                <a:gd name="T2" fmla="*/ 12 w 87"/>
                <a:gd name="T3" fmla="*/ 23 h 23"/>
                <a:gd name="T4" fmla="*/ 76 w 87"/>
                <a:gd name="T5" fmla="*/ 23 h 23"/>
                <a:gd name="T6" fmla="*/ 87 w 87"/>
                <a:gd name="T7" fmla="*/ 11 h 23"/>
                <a:gd name="T8" fmla="*/ 87 w 87"/>
                <a:gd name="T9" fmla="*/ 11 h 23"/>
                <a:gd name="T10" fmla="*/ 76 w 87"/>
                <a:gd name="T11" fmla="*/ 0 h 23"/>
                <a:gd name="T12" fmla="*/ 12 w 87"/>
                <a:gd name="T13" fmla="*/ 0 h 23"/>
                <a:gd name="T14" fmla="*/ 0 w 87"/>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3">
                  <a:moveTo>
                    <a:pt x="0" y="11"/>
                  </a:moveTo>
                  <a:cubicBezTo>
                    <a:pt x="0" y="18"/>
                    <a:pt x="5" y="23"/>
                    <a:pt x="12" y="23"/>
                  </a:cubicBezTo>
                  <a:cubicBezTo>
                    <a:pt x="76" y="23"/>
                    <a:pt x="76" y="23"/>
                    <a:pt x="76" y="23"/>
                  </a:cubicBezTo>
                  <a:cubicBezTo>
                    <a:pt x="82" y="23"/>
                    <a:pt x="87" y="18"/>
                    <a:pt x="87" y="11"/>
                  </a:cubicBezTo>
                  <a:cubicBezTo>
                    <a:pt x="87" y="11"/>
                    <a:pt x="87" y="11"/>
                    <a:pt x="87" y="11"/>
                  </a:cubicBezTo>
                  <a:cubicBezTo>
                    <a:pt x="87" y="5"/>
                    <a:pt x="82" y="0"/>
                    <a:pt x="76" y="0"/>
                  </a:cubicBezTo>
                  <a:cubicBezTo>
                    <a:pt x="12" y="0"/>
                    <a:pt x="12" y="0"/>
                    <a:pt x="12" y="0"/>
                  </a:cubicBezTo>
                  <a:cubicBezTo>
                    <a:pt x="5" y="0"/>
                    <a:pt x="0" y="5"/>
                    <a:pt x="0" y="11"/>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5" name="Freeform 1068"/>
            <p:cNvSpPr>
              <a:spLocks/>
            </p:cNvSpPr>
            <p:nvPr/>
          </p:nvSpPr>
          <p:spPr bwMode="auto">
            <a:xfrm>
              <a:off x="10907713" y="8035925"/>
              <a:ext cx="1743075" cy="708025"/>
            </a:xfrm>
            <a:custGeom>
              <a:avLst/>
              <a:gdLst>
                <a:gd name="T0" fmla="*/ 0 w 465"/>
                <a:gd name="T1" fmla="*/ 189 h 189"/>
                <a:gd name="T2" fmla="*/ 28 w 465"/>
                <a:gd name="T3" fmla="*/ 189 h 189"/>
                <a:gd name="T4" fmla="*/ 426 w 465"/>
                <a:gd name="T5" fmla="*/ 165 h 189"/>
                <a:gd name="T6" fmla="*/ 426 w 465"/>
                <a:gd name="T7" fmla="*/ 165 h 189"/>
                <a:gd name="T8" fmla="*/ 465 w 465"/>
                <a:gd name="T9" fmla="*/ 2 h 189"/>
                <a:gd name="T10" fmla="*/ 295 w 465"/>
                <a:gd name="T11" fmla="*/ 7 h 189"/>
                <a:gd name="T12" fmla="*/ 0 w 465"/>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465" h="189">
                  <a:moveTo>
                    <a:pt x="0" y="189"/>
                  </a:moveTo>
                  <a:cubicBezTo>
                    <a:pt x="28" y="189"/>
                    <a:pt x="28" y="189"/>
                    <a:pt x="28" y="189"/>
                  </a:cubicBezTo>
                  <a:cubicBezTo>
                    <a:pt x="28" y="189"/>
                    <a:pt x="227" y="177"/>
                    <a:pt x="426" y="165"/>
                  </a:cubicBezTo>
                  <a:cubicBezTo>
                    <a:pt x="426" y="165"/>
                    <a:pt x="426" y="165"/>
                    <a:pt x="426" y="165"/>
                  </a:cubicBezTo>
                  <a:cubicBezTo>
                    <a:pt x="431" y="153"/>
                    <a:pt x="465" y="2"/>
                    <a:pt x="465" y="2"/>
                  </a:cubicBezTo>
                  <a:cubicBezTo>
                    <a:pt x="398" y="0"/>
                    <a:pt x="334" y="1"/>
                    <a:pt x="295" y="7"/>
                  </a:cubicBezTo>
                  <a:cubicBezTo>
                    <a:pt x="199" y="22"/>
                    <a:pt x="0" y="189"/>
                    <a:pt x="0" y="189"/>
                  </a:cubicBezTo>
                  <a:close/>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36" name="Freeform 1069"/>
            <p:cNvSpPr>
              <a:spLocks/>
            </p:cNvSpPr>
            <p:nvPr/>
          </p:nvSpPr>
          <p:spPr bwMode="auto">
            <a:xfrm>
              <a:off x="13801726" y="8147050"/>
              <a:ext cx="550863" cy="412750"/>
            </a:xfrm>
            <a:custGeom>
              <a:avLst/>
              <a:gdLst>
                <a:gd name="T0" fmla="*/ 0 w 147"/>
                <a:gd name="T1" fmla="*/ 0 h 110"/>
                <a:gd name="T2" fmla="*/ 43 w 147"/>
                <a:gd name="T3" fmla="*/ 110 h 110"/>
                <a:gd name="T4" fmla="*/ 44 w 147"/>
                <a:gd name="T5" fmla="*/ 109 h 110"/>
                <a:gd name="T6" fmla="*/ 56 w 147"/>
                <a:gd name="T7" fmla="*/ 108 h 110"/>
                <a:gd name="T8" fmla="*/ 123 w 147"/>
                <a:gd name="T9" fmla="*/ 98 h 110"/>
                <a:gd name="T10" fmla="*/ 138 w 147"/>
                <a:gd name="T11" fmla="*/ 59 h 110"/>
                <a:gd name="T12" fmla="*/ 56 w 147"/>
                <a:gd name="T13" fmla="*/ 12 h 110"/>
                <a:gd name="T14" fmla="*/ 0 w 147"/>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0">
                  <a:moveTo>
                    <a:pt x="0" y="0"/>
                  </a:moveTo>
                  <a:cubicBezTo>
                    <a:pt x="43" y="110"/>
                    <a:pt x="43" y="110"/>
                    <a:pt x="43" y="110"/>
                  </a:cubicBezTo>
                  <a:cubicBezTo>
                    <a:pt x="43" y="110"/>
                    <a:pt x="43" y="109"/>
                    <a:pt x="44" y="109"/>
                  </a:cubicBezTo>
                  <a:cubicBezTo>
                    <a:pt x="50" y="109"/>
                    <a:pt x="54" y="109"/>
                    <a:pt x="56" y="108"/>
                  </a:cubicBezTo>
                  <a:cubicBezTo>
                    <a:pt x="89" y="105"/>
                    <a:pt x="123" y="98"/>
                    <a:pt x="123" y="98"/>
                  </a:cubicBezTo>
                  <a:cubicBezTo>
                    <a:pt x="123" y="98"/>
                    <a:pt x="129" y="81"/>
                    <a:pt x="138" y="59"/>
                  </a:cubicBezTo>
                  <a:cubicBezTo>
                    <a:pt x="147" y="36"/>
                    <a:pt x="56" y="12"/>
                    <a:pt x="56" y="12"/>
                  </a:cubicBezTo>
                  <a:cubicBezTo>
                    <a:pt x="56" y="12"/>
                    <a:pt x="32" y="6"/>
                    <a:pt x="0"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7" name="Freeform 1070"/>
            <p:cNvSpPr>
              <a:spLocks/>
            </p:cNvSpPr>
            <p:nvPr/>
          </p:nvSpPr>
          <p:spPr bwMode="auto">
            <a:xfrm>
              <a:off x="13517563" y="9178925"/>
              <a:ext cx="1487488" cy="900112"/>
            </a:xfrm>
            <a:custGeom>
              <a:avLst/>
              <a:gdLst>
                <a:gd name="T0" fmla="*/ 21 w 397"/>
                <a:gd name="T1" fmla="*/ 240 h 240"/>
                <a:gd name="T2" fmla="*/ 96 w 397"/>
                <a:gd name="T3" fmla="*/ 240 h 240"/>
                <a:gd name="T4" fmla="*/ 350 w 397"/>
                <a:gd name="T5" fmla="*/ 213 h 240"/>
                <a:gd name="T6" fmla="*/ 379 w 397"/>
                <a:gd name="T7" fmla="*/ 207 h 240"/>
                <a:gd name="T8" fmla="*/ 397 w 397"/>
                <a:gd name="T9" fmla="*/ 206 h 240"/>
                <a:gd name="T10" fmla="*/ 209 w 397"/>
                <a:gd name="T11" fmla="*/ 0 h 240"/>
                <a:gd name="T12" fmla="*/ 21 w 397"/>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397" h="240">
                  <a:moveTo>
                    <a:pt x="21" y="240"/>
                  </a:moveTo>
                  <a:cubicBezTo>
                    <a:pt x="96" y="240"/>
                    <a:pt x="96" y="240"/>
                    <a:pt x="96" y="240"/>
                  </a:cubicBezTo>
                  <a:cubicBezTo>
                    <a:pt x="350" y="213"/>
                    <a:pt x="350" y="213"/>
                    <a:pt x="350" y="213"/>
                  </a:cubicBezTo>
                  <a:cubicBezTo>
                    <a:pt x="379" y="207"/>
                    <a:pt x="379" y="207"/>
                    <a:pt x="379" y="207"/>
                  </a:cubicBezTo>
                  <a:cubicBezTo>
                    <a:pt x="379" y="207"/>
                    <a:pt x="386" y="206"/>
                    <a:pt x="397" y="206"/>
                  </a:cubicBezTo>
                  <a:cubicBezTo>
                    <a:pt x="395" y="139"/>
                    <a:pt x="370" y="0"/>
                    <a:pt x="209" y="0"/>
                  </a:cubicBezTo>
                  <a:cubicBezTo>
                    <a:pt x="0" y="0"/>
                    <a:pt x="21" y="233"/>
                    <a:pt x="21" y="240"/>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8" name="Freeform 1071"/>
            <p:cNvSpPr>
              <a:spLocks/>
            </p:cNvSpPr>
            <p:nvPr/>
          </p:nvSpPr>
          <p:spPr bwMode="auto">
            <a:xfrm>
              <a:off x="9182101" y="9178925"/>
              <a:ext cx="1497013" cy="900112"/>
            </a:xfrm>
            <a:custGeom>
              <a:avLst/>
              <a:gdLst>
                <a:gd name="T0" fmla="*/ 2 w 399"/>
                <a:gd name="T1" fmla="*/ 229 h 240"/>
                <a:gd name="T2" fmla="*/ 328 w 399"/>
                <a:gd name="T3" fmla="*/ 229 h 240"/>
                <a:gd name="T4" fmla="*/ 328 w 399"/>
                <a:gd name="T5" fmla="*/ 240 h 240"/>
                <a:gd name="T6" fmla="*/ 378 w 399"/>
                <a:gd name="T7" fmla="*/ 240 h 240"/>
                <a:gd name="T8" fmla="*/ 190 w 399"/>
                <a:gd name="T9" fmla="*/ 0 h 240"/>
                <a:gd name="T10" fmla="*/ 2 w 399"/>
                <a:gd name="T11" fmla="*/ 229 h 240"/>
              </a:gdLst>
              <a:ahLst/>
              <a:cxnLst>
                <a:cxn ang="0">
                  <a:pos x="T0" y="T1"/>
                </a:cxn>
                <a:cxn ang="0">
                  <a:pos x="T2" y="T3"/>
                </a:cxn>
                <a:cxn ang="0">
                  <a:pos x="T4" y="T5"/>
                </a:cxn>
                <a:cxn ang="0">
                  <a:pos x="T6" y="T7"/>
                </a:cxn>
                <a:cxn ang="0">
                  <a:pos x="T8" y="T9"/>
                </a:cxn>
                <a:cxn ang="0">
                  <a:pos x="T10" y="T11"/>
                </a:cxn>
              </a:cxnLst>
              <a:rect l="0" t="0" r="r" b="b"/>
              <a:pathLst>
                <a:path w="399" h="240">
                  <a:moveTo>
                    <a:pt x="2" y="229"/>
                  </a:moveTo>
                  <a:cubicBezTo>
                    <a:pt x="328" y="229"/>
                    <a:pt x="328" y="229"/>
                    <a:pt x="328" y="229"/>
                  </a:cubicBezTo>
                  <a:cubicBezTo>
                    <a:pt x="328" y="240"/>
                    <a:pt x="328" y="240"/>
                    <a:pt x="328" y="240"/>
                  </a:cubicBezTo>
                  <a:cubicBezTo>
                    <a:pt x="378" y="240"/>
                    <a:pt x="378" y="240"/>
                    <a:pt x="378" y="240"/>
                  </a:cubicBezTo>
                  <a:cubicBezTo>
                    <a:pt x="378" y="232"/>
                    <a:pt x="399" y="0"/>
                    <a:pt x="190" y="0"/>
                  </a:cubicBezTo>
                  <a:cubicBezTo>
                    <a:pt x="5" y="0"/>
                    <a:pt x="0" y="183"/>
                    <a:pt x="2" y="229"/>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9" name="Freeform 1072"/>
            <p:cNvSpPr>
              <a:spLocks noEditPoints="1"/>
            </p:cNvSpPr>
            <p:nvPr/>
          </p:nvSpPr>
          <p:spPr bwMode="auto">
            <a:xfrm>
              <a:off x="13700126" y="9224963"/>
              <a:ext cx="1174750" cy="1173162"/>
            </a:xfrm>
            <a:custGeom>
              <a:avLst/>
              <a:gdLst>
                <a:gd name="T0" fmla="*/ 0 w 313"/>
                <a:gd name="T1" fmla="*/ 156 h 313"/>
                <a:gd name="T2" fmla="*/ 156 w 313"/>
                <a:gd name="T3" fmla="*/ 313 h 313"/>
                <a:gd name="T4" fmla="*/ 289 w 313"/>
                <a:gd name="T5" fmla="*/ 238 h 313"/>
                <a:gd name="T6" fmla="*/ 313 w 313"/>
                <a:gd name="T7" fmla="*/ 156 h 313"/>
                <a:gd name="T8" fmla="*/ 289 w 313"/>
                <a:gd name="T9" fmla="*/ 75 h 313"/>
                <a:gd name="T10" fmla="*/ 255 w 313"/>
                <a:gd name="T11" fmla="*/ 36 h 313"/>
                <a:gd name="T12" fmla="*/ 156 w 313"/>
                <a:gd name="T13" fmla="*/ 0 h 313"/>
                <a:gd name="T14" fmla="*/ 57 w 313"/>
                <a:gd name="T15" fmla="*/ 36 h 313"/>
                <a:gd name="T16" fmla="*/ 0 w 313"/>
                <a:gd name="T17" fmla="*/ 156 h 313"/>
                <a:gd name="T18" fmla="*/ 35 w 313"/>
                <a:gd name="T19" fmla="*/ 156 h 313"/>
                <a:gd name="T20" fmla="*/ 156 w 313"/>
                <a:gd name="T21" fmla="*/ 36 h 313"/>
                <a:gd name="T22" fmla="*/ 277 w 313"/>
                <a:gd name="T23" fmla="*/ 156 h 313"/>
                <a:gd name="T24" fmla="*/ 156 w 313"/>
                <a:gd name="T25" fmla="*/ 277 h 313"/>
                <a:gd name="T26" fmla="*/ 35 w 313"/>
                <a:gd name="T2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0" y="156"/>
                  </a:moveTo>
                  <a:cubicBezTo>
                    <a:pt x="0" y="243"/>
                    <a:pt x="70" y="313"/>
                    <a:pt x="156" y="313"/>
                  </a:cubicBezTo>
                  <a:cubicBezTo>
                    <a:pt x="212" y="313"/>
                    <a:pt x="262" y="283"/>
                    <a:pt x="289" y="238"/>
                  </a:cubicBezTo>
                  <a:cubicBezTo>
                    <a:pt x="304" y="215"/>
                    <a:pt x="313" y="186"/>
                    <a:pt x="313" y="156"/>
                  </a:cubicBezTo>
                  <a:cubicBezTo>
                    <a:pt x="313" y="126"/>
                    <a:pt x="304" y="98"/>
                    <a:pt x="289" y="75"/>
                  </a:cubicBezTo>
                  <a:cubicBezTo>
                    <a:pt x="280" y="60"/>
                    <a:pt x="269" y="47"/>
                    <a:pt x="255" y="36"/>
                  </a:cubicBezTo>
                  <a:cubicBezTo>
                    <a:pt x="228" y="13"/>
                    <a:pt x="194" y="0"/>
                    <a:pt x="156" y="0"/>
                  </a:cubicBezTo>
                  <a:cubicBezTo>
                    <a:pt x="118" y="0"/>
                    <a:pt x="84" y="13"/>
                    <a:pt x="57" y="36"/>
                  </a:cubicBezTo>
                  <a:cubicBezTo>
                    <a:pt x="22" y="64"/>
                    <a:pt x="0" y="108"/>
                    <a:pt x="0" y="156"/>
                  </a:cubicBezTo>
                  <a:close/>
                  <a:moveTo>
                    <a:pt x="35" y="156"/>
                  </a:moveTo>
                  <a:cubicBezTo>
                    <a:pt x="35" y="90"/>
                    <a:pt x="89" y="36"/>
                    <a:pt x="156" y="36"/>
                  </a:cubicBezTo>
                  <a:cubicBezTo>
                    <a:pt x="223" y="36"/>
                    <a:pt x="277" y="90"/>
                    <a:pt x="277" y="156"/>
                  </a:cubicBezTo>
                  <a:cubicBezTo>
                    <a:pt x="277" y="223"/>
                    <a:pt x="223" y="277"/>
                    <a:pt x="156" y="277"/>
                  </a:cubicBezTo>
                  <a:cubicBezTo>
                    <a:pt x="89" y="277"/>
                    <a:pt x="35" y="223"/>
                    <a:pt x="35" y="156"/>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0" name="Freeform 1073"/>
            <p:cNvSpPr>
              <a:spLocks noEditPoints="1"/>
            </p:cNvSpPr>
            <p:nvPr/>
          </p:nvSpPr>
          <p:spPr bwMode="auto">
            <a:xfrm>
              <a:off x="13831888" y="9359900"/>
              <a:ext cx="908050" cy="903287"/>
            </a:xfrm>
            <a:custGeom>
              <a:avLst/>
              <a:gdLst>
                <a:gd name="T0" fmla="*/ 0 w 242"/>
                <a:gd name="T1" fmla="*/ 120 h 241"/>
                <a:gd name="T2" fmla="*/ 121 w 242"/>
                <a:gd name="T3" fmla="*/ 241 h 241"/>
                <a:gd name="T4" fmla="*/ 242 w 242"/>
                <a:gd name="T5" fmla="*/ 120 h 241"/>
                <a:gd name="T6" fmla="*/ 121 w 242"/>
                <a:gd name="T7" fmla="*/ 0 h 241"/>
                <a:gd name="T8" fmla="*/ 0 w 242"/>
                <a:gd name="T9" fmla="*/ 120 h 241"/>
                <a:gd name="T10" fmla="*/ 11 w 242"/>
                <a:gd name="T11" fmla="*/ 115 h 241"/>
                <a:gd name="T12" fmla="*/ 126 w 242"/>
                <a:gd name="T13" fmla="*/ 10 h 241"/>
                <a:gd name="T14" fmla="*/ 231 w 242"/>
                <a:gd name="T15" fmla="*/ 125 h 241"/>
                <a:gd name="T16" fmla="*/ 116 w 242"/>
                <a:gd name="T17" fmla="*/ 231 h 241"/>
                <a:gd name="T18" fmla="*/ 11 w 242"/>
                <a:gd name="T19"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0" y="120"/>
                  </a:moveTo>
                  <a:cubicBezTo>
                    <a:pt x="0" y="187"/>
                    <a:pt x="54" y="241"/>
                    <a:pt x="121" y="241"/>
                  </a:cubicBezTo>
                  <a:cubicBezTo>
                    <a:pt x="188" y="241"/>
                    <a:pt x="242" y="187"/>
                    <a:pt x="242" y="120"/>
                  </a:cubicBezTo>
                  <a:cubicBezTo>
                    <a:pt x="242" y="54"/>
                    <a:pt x="188" y="0"/>
                    <a:pt x="121" y="0"/>
                  </a:cubicBezTo>
                  <a:cubicBezTo>
                    <a:pt x="54" y="0"/>
                    <a:pt x="0" y="54"/>
                    <a:pt x="0" y="120"/>
                  </a:cubicBezTo>
                  <a:close/>
                  <a:moveTo>
                    <a:pt x="11" y="115"/>
                  </a:moveTo>
                  <a:cubicBezTo>
                    <a:pt x="14" y="55"/>
                    <a:pt x="65" y="8"/>
                    <a:pt x="126" y="10"/>
                  </a:cubicBezTo>
                  <a:cubicBezTo>
                    <a:pt x="187" y="13"/>
                    <a:pt x="234" y="64"/>
                    <a:pt x="231" y="125"/>
                  </a:cubicBezTo>
                  <a:cubicBezTo>
                    <a:pt x="228" y="186"/>
                    <a:pt x="177" y="233"/>
                    <a:pt x="116" y="231"/>
                  </a:cubicBezTo>
                  <a:cubicBezTo>
                    <a:pt x="55" y="228"/>
                    <a:pt x="8" y="176"/>
                    <a:pt x="11" y="11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1" name="Freeform 1074"/>
            <p:cNvSpPr>
              <a:spLocks noEditPoints="1"/>
            </p:cNvSpPr>
            <p:nvPr/>
          </p:nvSpPr>
          <p:spPr bwMode="auto">
            <a:xfrm>
              <a:off x="13862051" y="9388475"/>
              <a:ext cx="847725" cy="844550"/>
            </a:xfrm>
            <a:custGeom>
              <a:avLst/>
              <a:gdLst>
                <a:gd name="T0" fmla="*/ 108 w 226"/>
                <a:gd name="T1" fmla="*/ 223 h 225"/>
                <a:gd name="T2" fmla="*/ 118 w 226"/>
                <a:gd name="T3" fmla="*/ 2 h 225"/>
                <a:gd name="T4" fmla="*/ 16 w 226"/>
                <a:gd name="T5" fmla="*/ 78 h 225"/>
                <a:gd name="T6" fmla="*/ 79 w 226"/>
                <a:gd name="T7" fmla="*/ 115 h 225"/>
                <a:gd name="T8" fmla="*/ 16 w 226"/>
                <a:gd name="T9" fmla="*/ 78 h 225"/>
                <a:gd name="T10" fmla="*/ 84 w 226"/>
                <a:gd name="T11" fmla="*/ 64 h 225"/>
                <a:gd name="T12" fmla="*/ 22 w 226"/>
                <a:gd name="T13" fmla="*/ 64 h 225"/>
                <a:gd name="T14" fmla="*/ 99 w 226"/>
                <a:gd name="T15" fmla="*/ 108 h 225"/>
                <a:gd name="T16" fmla="*/ 91 w 226"/>
                <a:gd name="T17" fmla="*/ 105 h 225"/>
                <a:gd name="T18" fmla="*/ 99 w 226"/>
                <a:gd name="T19" fmla="*/ 108 h 225"/>
                <a:gd name="T20" fmla="*/ 105 w 226"/>
                <a:gd name="T21" fmla="*/ 124 h 225"/>
                <a:gd name="T22" fmla="*/ 100 w 226"/>
                <a:gd name="T23" fmla="*/ 131 h 225"/>
                <a:gd name="T24" fmla="*/ 121 w 226"/>
                <a:gd name="T25" fmla="*/ 80 h 225"/>
                <a:gd name="T26" fmla="*/ 103 w 226"/>
                <a:gd name="T27" fmla="*/ 10 h 225"/>
                <a:gd name="T28" fmla="*/ 121 w 226"/>
                <a:gd name="T29" fmla="*/ 80 h 225"/>
                <a:gd name="T30" fmla="*/ 117 w 226"/>
                <a:gd name="T31" fmla="*/ 94 h 225"/>
                <a:gd name="T32" fmla="*/ 109 w 226"/>
                <a:gd name="T33" fmla="*/ 94 h 225"/>
                <a:gd name="T34" fmla="*/ 126 w 226"/>
                <a:gd name="T35" fmla="*/ 112 h 225"/>
                <a:gd name="T36" fmla="*/ 100 w 226"/>
                <a:gd name="T37" fmla="*/ 112 h 225"/>
                <a:gd name="T38" fmla="*/ 126 w 226"/>
                <a:gd name="T39" fmla="*/ 112 h 225"/>
                <a:gd name="T40" fmla="*/ 127 w 226"/>
                <a:gd name="T41" fmla="*/ 125 h 225"/>
                <a:gd name="T42" fmla="*/ 121 w 226"/>
                <a:gd name="T43" fmla="*/ 130 h 225"/>
                <a:gd name="T44" fmla="*/ 130 w 226"/>
                <a:gd name="T45" fmla="*/ 103 h 225"/>
                <a:gd name="T46" fmla="*/ 132 w 226"/>
                <a:gd name="T47" fmla="*/ 111 h 225"/>
                <a:gd name="T48" fmla="*/ 130 w 226"/>
                <a:gd name="T49" fmla="*/ 103 h 225"/>
                <a:gd name="T50" fmla="*/ 150 w 226"/>
                <a:gd name="T51" fmla="*/ 70 h 225"/>
                <a:gd name="T52" fmla="*/ 131 w 226"/>
                <a:gd name="T53" fmla="*/ 11 h 225"/>
                <a:gd name="T54" fmla="*/ 212 w 226"/>
                <a:gd name="T55" fmla="*/ 83 h 225"/>
                <a:gd name="T56" fmla="*/ 140 w 226"/>
                <a:gd name="T57" fmla="*/ 90 h 225"/>
                <a:gd name="T58" fmla="*/ 212 w 226"/>
                <a:gd name="T59" fmla="*/ 83 h 225"/>
                <a:gd name="T60" fmla="*/ 170 w 226"/>
                <a:gd name="T61" fmla="*/ 118 h 225"/>
                <a:gd name="T62" fmla="*/ 216 w 226"/>
                <a:gd name="T63" fmla="*/ 117 h 225"/>
                <a:gd name="T64" fmla="*/ 165 w 226"/>
                <a:gd name="T65" fmla="*/ 135 h 225"/>
                <a:gd name="T66" fmla="*/ 126 w 226"/>
                <a:gd name="T67" fmla="*/ 143 h 225"/>
                <a:gd name="T68" fmla="*/ 182 w 226"/>
                <a:gd name="T69" fmla="*/ 189 h 225"/>
                <a:gd name="T70" fmla="*/ 73 w 226"/>
                <a:gd name="T71" fmla="*/ 208 h 225"/>
                <a:gd name="T72" fmla="*/ 125 w 226"/>
                <a:gd name="T73" fmla="*/ 168 h 225"/>
                <a:gd name="T74" fmla="*/ 108 w 226"/>
                <a:gd name="T75" fmla="*/ 216 h 225"/>
                <a:gd name="T76" fmla="*/ 50 w 226"/>
                <a:gd name="T77" fmla="*/ 194 h 225"/>
                <a:gd name="T78" fmla="*/ 105 w 226"/>
                <a:gd name="T79" fmla="*/ 146 h 225"/>
                <a:gd name="T80" fmla="*/ 50 w 226"/>
                <a:gd name="T81" fmla="*/ 194 h 225"/>
                <a:gd name="T82" fmla="*/ 10 w 226"/>
                <a:gd name="T83" fmla="*/ 104 h 225"/>
                <a:gd name="T84" fmla="*/ 64 w 226"/>
                <a:gd name="T85" fmla="*/ 141 h 225"/>
                <a:gd name="T86" fmla="*/ 10 w 226"/>
                <a:gd name="T8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25">
                  <a:moveTo>
                    <a:pt x="3" y="107"/>
                  </a:moveTo>
                  <a:cubicBezTo>
                    <a:pt x="0" y="168"/>
                    <a:pt x="47" y="220"/>
                    <a:pt x="108" y="223"/>
                  </a:cubicBezTo>
                  <a:cubicBezTo>
                    <a:pt x="169" y="225"/>
                    <a:pt x="220" y="178"/>
                    <a:pt x="223" y="117"/>
                  </a:cubicBezTo>
                  <a:cubicBezTo>
                    <a:pt x="226" y="56"/>
                    <a:pt x="179" y="5"/>
                    <a:pt x="118" y="2"/>
                  </a:cubicBezTo>
                  <a:cubicBezTo>
                    <a:pt x="57" y="0"/>
                    <a:pt x="6" y="47"/>
                    <a:pt x="3" y="107"/>
                  </a:cubicBezTo>
                  <a:close/>
                  <a:moveTo>
                    <a:pt x="16" y="78"/>
                  </a:moveTo>
                  <a:cubicBezTo>
                    <a:pt x="85" y="95"/>
                    <a:pt x="85" y="95"/>
                    <a:pt x="85" y="95"/>
                  </a:cubicBezTo>
                  <a:cubicBezTo>
                    <a:pt x="79" y="115"/>
                    <a:pt x="79" y="115"/>
                    <a:pt x="79" y="115"/>
                  </a:cubicBezTo>
                  <a:cubicBezTo>
                    <a:pt x="12" y="91"/>
                    <a:pt x="12" y="91"/>
                    <a:pt x="12" y="91"/>
                  </a:cubicBezTo>
                  <a:cubicBezTo>
                    <a:pt x="13" y="86"/>
                    <a:pt x="14" y="82"/>
                    <a:pt x="16" y="78"/>
                  </a:cubicBezTo>
                  <a:close/>
                  <a:moveTo>
                    <a:pt x="90" y="12"/>
                  </a:moveTo>
                  <a:cubicBezTo>
                    <a:pt x="84" y="64"/>
                    <a:pt x="84" y="64"/>
                    <a:pt x="84" y="64"/>
                  </a:cubicBezTo>
                  <a:cubicBezTo>
                    <a:pt x="71" y="74"/>
                    <a:pt x="71" y="74"/>
                    <a:pt x="71" y="74"/>
                  </a:cubicBezTo>
                  <a:cubicBezTo>
                    <a:pt x="22" y="64"/>
                    <a:pt x="22" y="64"/>
                    <a:pt x="22" y="64"/>
                  </a:cubicBezTo>
                  <a:cubicBezTo>
                    <a:pt x="36" y="38"/>
                    <a:pt x="61" y="19"/>
                    <a:pt x="90" y="12"/>
                  </a:cubicBezTo>
                  <a:close/>
                  <a:moveTo>
                    <a:pt x="99" y="108"/>
                  </a:moveTo>
                  <a:cubicBezTo>
                    <a:pt x="99" y="110"/>
                    <a:pt x="96" y="111"/>
                    <a:pt x="94" y="111"/>
                  </a:cubicBezTo>
                  <a:cubicBezTo>
                    <a:pt x="92" y="110"/>
                    <a:pt x="91" y="107"/>
                    <a:pt x="91" y="105"/>
                  </a:cubicBezTo>
                  <a:cubicBezTo>
                    <a:pt x="92" y="103"/>
                    <a:pt x="94" y="102"/>
                    <a:pt x="97" y="103"/>
                  </a:cubicBezTo>
                  <a:cubicBezTo>
                    <a:pt x="99" y="103"/>
                    <a:pt x="100" y="106"/>
                    <a:pt x="99" y="108"/>
                  </a:cubicBezTo>
                  <a:close/>
                  <a:moveTo>
                    <a:pt x="99" y="125"/>
                  </a:moveTo>
                  <a:cubicBezTo>
                    <a:pt x="100" y="123"/>
                    <a:pt x="103" y="123"/>
                    <a:pt x="105" y="124"/>
                  </a:cubicBezTo>
                  <a:cubicBezTo>
                    <a:pt x="106" y="126"/>
                    <a:pt x="107" y="128"/>
                    <a:pt x="105" y="130"/>
                  </a:cubicBezTo>
                  <a:cubicBezTo>
                    <a:pt x="104" y="132"/>
                    <a:pt x="101" y="132"/>
                    <a:pt x="100" y="131"/>
                  </a:cubicBezTo>
                  <a:cubicBezTo>
                    <a:pt x="98" y="130"/>
                    <a:pt x="97" y="127"/>
                    <a:pt x="99" y="125"/>
                  </a:cubicBezTo>
                  <a:close/>
                  <a:moveTo>
                    <a:pt x="121" y="80"/>
                  </a:moveTo>
                  <a:cubicBezTo>
                    <a:pt x="100" y="80"/>
                    <a:pt x="100" y="80"/>
                    <a:pt x="100" y="80"/>
                  </a:cubicBezTo>
                  <a:cubicBezTo>
                    <a:pt x="103" y="10"/>
                    <a:pt x="103" y="10"/>
                    <a:pt x="103" y="10"/>
                  </a:cubicBezTo>
                  <a:cubicBezTo>
                    <a:pt x="107" y="9"/>
                    <a:pt x="111" y="9"/>
                    <a:pt x="116" y="9"/>
                  </a:cubicBezTo>
                  <a:lnTo>
                    <a:pt x="121" y="80"/>
                  </a:lnTo>
                  <a:close/>
                  <a:moveTo>
                    <a:pt x="113" y="90"/>
                  </a:moveTo>
                  <a:cubicBezTo>
                    <a:pt x="115" y="90"/>
                    <a:pt x="117" y="91"/>
                    <a:pt x="117" y="94"/>
                  </a:cubicBezTo>
                  <a:cubicBezTo>
                    <a:pt x="117" y="96"/>
                    <a:pt x="115" y="98"/>
                    <a:pt x="113" y="98"/>
                  </a:cubicBezTo>
                  <a:cubicBezTo>
                    <a:pt x="111" y="98"/>
                    <a:pt x="109" y="96"/>
                    <a:pt x="109" y="94"/>
                  </a:cubicBezTo>
                  <a:cubicBezTo>
                    <a:pt x="109" y="91"/>
                    <a:pt x="111" y="90"/>
                    <a:pt x="113" y="90"/>
                  </a:cubicBezTo>
                  <a:close/>
                  <a:moveTo>
                    <a:pt x="126" y="112"/>
                  </a:moveTo>
                  <a:cubicBezTo>
                    <a:pt x="126" y="120"/>
                    <a:pt x="120" y="125"/>
                    <a:pt x="113" y="125"/>
                  </a:cubicBezTo>
                  <a:cubicBezTo>
                    <a:pt x="106" y="125"/>
                    <a:pt x="100" y="120"/>
                    <a:pt x="100" y="112"/>
                  </a:cubicBezTo>
                  <a:cubicBezTo>
                    <a:pt x="100" y="105"/>
                    <a:pt x="106" y="99"/>
                    <a:pt x="113" y="99"/>
                  </a:cubicBezTo>
                  <a:cubicBezTo>
                    <a:pt x="120" y="99"/>
                    <a:pt x="126" y="105"/>
                    <a:pt x="126" y="112"/>
                  </a:cubicBezTo>
                  <a:close/>
                  <a:moveTo>
                    <a:pt x="122" y="124"/>
                  </a:moveTo>
                  <a:cubicBezTo>
                    <a:pt x="124" y="123"/>
                    <a:pt x="126" y="123"/>
                    <a:pt x="127" y="125"/>
                  </a:cubicBezTo>
                  <a:cubicBezTo>
                    <a:pt x="129" y="127"/>
                    <a:pt x="128" y="130"/>
                    <a:pt x="126" y="131"/>
                  </a:cubicBezTo>
                  <a:cubicBezTo>
                    <a:pt x="125" y="132"/>
                    <a:pt x="122" y="132"/>
                    <a:pt x="121" y="130"/>
                  </a:cubicBezTo>
                  <a:cubicBezTo>
                    <a:pt x="119" y="128"/>
                    <a:pt x="120" y="126"/>
                    <a:pt x="122" y="124"/>
                  </a:cubicBezTo>
                  <a:close/>
                  <a:moveTo>
                    <a:pt x="130" y="103"/>
                  </a:moveTo>
                  <a:cubicBezTo>
                    <a:pt x="132" y="102"/>
                    <a:pt x="134" y="103"/>
                    <a:pt x="135" y="105"/>
                  </a:cubicBezTo>
                  <a:cubicBezTo>
                    <a:pt x="136" y="107"/>
                    <a:pt x="134" y="110"/>
                    <a:pt x="132" y="111"/>
                  </a:cubicBezTo>
                  <a:cubicBezTo>
                    <a:pt x="130" y="111"/>
                    <a:pt x="128" y="110"/>
                    <a:pt x="127" y="108"/>
                  </a:cubicBezTo>
                  <a:cubicBezTo>
                    <a:pt x="126" y="106"/>
                    <a:pt x="127" y="103"/>
                    <a:pt x="130" y="103"/>
                  </a:cubicBezTo>
                  <a:close/>
                  <a:moveTo>
                    <a:pt x="201" y="59"/>
                  </a:moveTo>
                  <a:cubicBezTo>
                    <a:pt x="150" y="70"/>
                    <a:pt x="150" y="70"/>
                    <a:pt x="150" y="70"/>
                  </a:cubicBezTo>
                  <a:cubicBezTo>
                    <a:pt x="136" y="60"/>
                    <a:pt x="136" y="60"/>
                    <a:pt x="136" y="60"/>
                  </a:cubicBezTo>
                  <a:cubicBezTo>
                    <a:pt x="131" y="11"/>
                    <a:pt x="131" y="11"/>
                    <a:pt x="131" y="11"/>
                  </a:cubicBezTo>
                  <a:cubicBezTo>
                    <a:pt x="161" y="16"/>
                    <a:pt x="186" y="34"/>
                    <a:pt x="201" y="59"/>
                  </a:cubicBezTo>
                  <a:close/>
                  <a:moveTo>
                    <a:pt x="212" y="83"/>
                  </a:moveTo>
                  <a:cubicBezTo>
                    <a:pt x="146" y="110"/>
                    <a:pt x="146" y="110"/>
                    <a:pt x="146" y="110"/>
                  </a:cubicBezTo>
                  <a:cubicBezTo>
                    <a:pt x="140" y="90"/>
                    <a:pt x="140" y="90"/>
                    <a:pt x="140" y="90"/>
                  </a:cubicBezTo>
                  <a:cubicBezTo>
                    <a:pt x="208" y="71"/>
                    <a:pt x="208" y="71"/>
                    <a:pt x="208" y="71"/>
                  </a:cubicBezTo>
                  <a:cubicBezTo>
                    <a:pt x="208" y="71"/>
                    <a:pt x="211" y="79"/>
                    <a:pt x="212" y="83"/>
                  </a:cubicBezTo>
                  <a:close/>
                  <a:moveTo>
                    <a:pt x="165" y="135"/>
                  </a:moveTo>
                  <a:cubicBezTo>
                    <a:pt x="170" y="118"/>
                    <a:pt x="170" y="118"/>
                    <a:pt x="170" y="118"/>
                  </a:cubicBezTo>
                  <a:cubicBezTo>
                    <a:pt x="215" y="98"/>
                    <a:pt x="215" y="98"/>
                    <a:pt x="215" y="98"/>
                  </a:cubicBezTo>
                  <a:cubicBezTo>
                    <a:pt x="216" y="104"/>
                    <a:pt x="216" y="111"/>
                    <a:pt x="216" y="117"/>
                  </a:cubicBezTo>
                  <a:cubicBezTo>
                    <a:pt x="215" y="141"/>
                    <a:pt x="206" y="163"/>
                    <a:pt x="191" y="180"/>
                  </a:cubicBezTo>
                  <a:lnTo>
                    <a:pt x="165" y="135"/>
                  </a:lnTo>
                  <a:close/>
                  <a:moveTo>
                    <a:pt x="172" y="197"/>
                  </a:moveTo>
                  <a:cubicBezTo>
                    <a:pt x="126" y="143"/>
                    <a:pt x="126" y="143"/>
                    <a:pt x="126" y="143"/>
                  </a:cubicBezTo>
                  <a:cubicBezTo>
                    <a:pt x="142" y="131"/>
                    <a:pt x="142" y="131"/>
                    <a:pt x="142" y="131"/>
                  </a:cubicBezTo>
                  <a:cubicBezTo>
                    <a:pt x="182" y="189"/>
                    <a:pt x="182" y="189"/>
                    <a:pt x="182" y="189"/>
                  </a:cubicBezTo>
                  <a:cubicBezTo>
                    <a:pt x="179" y="192"/>
                    <a:pt x="175" y="195"/>
                    <a:pt x="172" y="197"/>
                  </a:cubicBezTo>
                  <a:close/>
                  <a:moveTo>
                    <a:pt x="73" y="208"/>
                  </a:moveTo>
                  <a:cubicBezTo>
                    <a:pt x="108" y="169"/>
                    <a:pt x="108" y="169"/>
                    <a:pt x="108" y="169"/>
                  </a:cubicBezTo>
                  <a:cubicBezTo>
                    <a:pt x="125" y="168"/>
                    <a:pt x="125" y="168"/>
                    <a:pt x="125" y="168"/>
                  </a:cubicBezTo>
                  <a:cubicBezTo>
                    <a:pt x="158" y="205"/>
                    <a:pt x="158" y="205"/>
                    <a:pt x="158" y="205"/>
                  </a:cubicBezTo>
                  <a:cubicBezTo>
                    <a:pt x="143" y="212"/>
                    <a:pt x="126" y="216"/>
                    <a:pt x="108" y="216"/>
                  </a:cubicBezTo>
                  <a:cubicBezTo>
                    <a:pt x="96" y="215"/>
                    <a:pt x="84" y="212"/>
                    <a:pt x="73" y="208"/>
                  </a:cubicBezTo>
                  <a:close/>
                  <a:moveTo>
                    <a:pt x="50" y="194"/>
                  </a:moveTo>
                  <a:cubicBezTo>
                    <a:pt x="88" y="134"/>
                    <a:pt x="88" y="134"/>
                    <a:pt x="88" y="134"/>
                  </a:cubicBezTo>
                  <a:cubicBezTo>
                    <a:pt x="105" y="146"/>
                    <a:pt x="105" y="146"/>
                    <a:pt x="105" y="146"/>
                  </a:cubicBezTo>
                  <a:cubicBezTo>
                    <a:pt x="61" y="201"/>
                    <a:pt x="61" y="201"/>
                    <a:pt x="61" y="201"/>
                  </a:cubicBezTo>
                  <a:cubicBezTo>
                    <a:pt x="57" y="199"/>
                    <a:pt x="54" y="197"/>
                    <a:pt x="50" y="194"/>
                  </a:cubicBezTo>
                  <a:close/>
                  <a:moveTo>
                    <a:pt x="10" y="108"/>
                  </a:moveTo>
                  <a:cubicBezTo>
                    <a:pt x="10" y="106"/>
                    <a:pt x="10" y="105"/>
                    <a:pt x="10" y="104"/>
                  </a:cubicBezTo>
                  <a:cubicBezTo>
                    <a:pt x="58" y="125"/>
                    <a:pt x="58" y="125"/>
                    <a:pt x="58" y="125"/>
                  </a:cubicBezTo>
                  <a:cubicBezTo>
                    <a:pt x="64" y="141"/>
                    <a:pt x="64" y="141"/>
                    <a:pt x="64" y="141"/>
                  </a:cubicBezTo>
                  <a:cubicBezTo>
                    <a:pt x="39" y="184"/>
                    <a:pt x="39" y="184"/>
                    <a:pt x="39" y="184"/>
                  </a:cubicBezTo>
                  <a:cubicBezTo>
                    <a:pt x="20" y="164"/>
                    <a:pt x="9" y="137"/>
                    <a:pt x="10" y="10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2" name="Oval 1075"/>
            <p:cNvSpPr>
              <a:spLocks noChangeArrowheads="1"/>
            </p:cNvSpPr>
            <p:nvPr/>
          </p:nvSpPr>
          <p:spPr bwMode="auto">
            <a:xfrm>
              <a:off x="14270038" y="9726613"/>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3" name="Freeform 1076"/>
            <p:cNvSpPr>
              <a:spLocks/>
            </p:cNvSpPr>
            <p:nvPr/>
          </p:nvSpPr>
          <p:spPr bwMode="auto">
            <a:xfrm>
              <a:off x="14203363" y="9771063"/>
              <a:ext cx="33338" cy="34925"/>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3" y="0"/>
                    <a:pt x="1" y="1"/>
                    <a:pt x="0"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4" name="Freeform 1077"/>
            <p:cNvSpPr>
              <a:spLocks/>
            </p:cNvSpPr>
            <p:nvPr/>
          </p:nvSpPr>
          <p:spPr bwMode="auto">
            <a:xfrm>
              <a:off x="14225588" y="9850438"/>
              <a:ext cx="38100" cy="33337"/>
            </a:xfrm>
            <a:custGeom>
              <a:avLst/>
              <a:gdLst>
                <a:gd name="T0" fmla="*/ 3 w 10"/>
                <a:gd name="T1" fmla="*/ 8 h 9"/>
                <a:gd name="T2" fmla="*/ 8 w 10"/>
                <a:gd name="T3" fmla="*/ 7 h 9"/>
                <a:gd name="T4" fmla="*/ 8 w 10"/>
                <a:gd name="T5" fmla="*/ 1 h 9"/>
                <a:gd name="T6" fmla="*/ 2 w 10"/>
                <a:gd name="T7" fmla="*/ 2 h 9"/>
                <a:gd name="T8" fmla="*/ 3 w 10"/>
                <a:gd name="T9" fmla="*/ 8 h 9"/>
              </a:gdLst>
              <a:ahLst/>
              <a:cxnLst>
                <a:cxn ang="0">
                  <a:pos x="T0" y="T1"/>
                </a:cxn>
                <a:cxn ang="0">
                  <a:pos x="T2" y="T3"/>
                </a:cxn>
                <a:cxn ang="0">
                  <a:pos x="T4" y="T5"/>
                </a:cxn>
                <a:cxn ang="0">
                  <a:pos x="T6" y="T7"/>
                </a:cxn>
                <a:cxn ang="0">
                  <a:pos x="T8" y="T9"/>
                </a:cxn>
              </a:cxnLst>
              <a:rect l="0" t="0" r="r" b="b"/>
              <a:pathLst>
                <a:path w="10" h="9">
                  <a:moveTo>
                    <a:pt x="3" y="8"/>
                  </a:moveTo>
                  <a:cubicBezTo>
                    <a:pt x="4" y="9"/>
                    <a:pt x="7" y="9"/>
                    <a:pt x="8" y="7"/>
                  </a:cubicBezTo>
                  <a:cubicBezTo>
                    <a:pt x="10" y="5"/>
                    <a:pt x="9" y="3"/>
                    <a:pt x="8" y="1"/>
                  </a:cubicBezTo>
                  <a:cubicBezTo>
                    <a:pt x="6" y="0"/>
                    <a:pt x="3" y="0"/>
                    <a:pt x="2" y="2"/>
                  </a:cubicBezTo>
                  <a:cubicBezTo>
                    <a:pt x="0" y="4"/>
                    <a:pt x="1" y="7"/>
                    <a:pt x="3"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5" name="Freeform 1078"/>
            <p:cNvSpPr>
              <a:spLocks/>
            </p:cNvSpPr>
            <p:nvPr/>
          </p:nvSpPr>
          <p:spPr bwMode="auto">
            <a:xfrm>
              <a:off x="14308138" y="9850438"/>
              <a:ext cx="38100" cy="33337"/>
            </a:xfrm>
            <a:custGeom>
              <a:avLst/>
              <a:gdLst>
                <a:gd name="T0" fmla="*/ 2 w 10"/>
                <a:gd name="T1" fmla="*/ 7 h 9"/>
                <a:gd name="T2" fmla="*/ 7 w 10"/>
                <a:gd name="T3" fmla="*/ 8 h 9"/>
                <a:gd name="T4" fmla="*/ 8 w 10"/>
                <a:gd name="T5" fmla="*/ 2 h 9"/>
                <a:gd name="T6" fmla="*/ 3 w 10"/>
                <a:gd name="T7" fmla="*/ 1 h 9"/>
                <a:gd name="T8" fmla="*/ 2 w 10"/>
                <a:gd name="T9" fmla="*/ 7 h 9"/>
              </a:gdLst>
              <a:ahLst/>
              <a:cxnLst>
                <a:cxn ang="0">
                  <a:pos x="T0" y="T1"/>
                </a:cxn>
                <a:cxn ang="0">
                  <a:pos x="T2" y="T3"/>
                </a:cxn>
                <a:cxn ang="0">
                  <a:pos x="T4" y="T5"/>
                </a:cxn>
                <a:cxn ang="0">
                  <a:pos x="T6" y="T7"/>
                </a:cxn>
                <a:cxn ang="0">
                  <a:pos x="T8" y="T9"/>
                </a:cxn>
              </a:cxnLst>
              <a:rect l="0" t="0" r="r" b="b"/>
              <a:pathLst>
                <a:path w="10" h="9">
                  <a:moveTo>
                    <a:pt x="2" y="7"/>
                  </a:moveTo>
                  <a:cubicBezTo>
                    <a:pt x="3" y="9"/>
                    <a:pt x="6" y="9"/>
                    <a:pt x="7" y="8"/>
                  </a:cubicBezTo>
                  <a:cubicBezTo>
                    <a:pt x="9" y="7"/>
                    <a:pt x="10" y="4"/>
                    <a:pt x="8" y="2"/>
                  </a:cubicBezTo>
                  <a:cubicBezTo>
                    <a:pt x="7" y="0"/>
                    <a:pt x="5" y="0"/>
                    <a:pt x="3" y="1"/>
                  </a:cubicBezTo>
                  <a:cubicBezTo>
                    <a:pt x="1" y="3"/>
                    <a:pt x="0" y="5"/>
                    <a:pt x="2"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6" name="Freeform 1079"/>
            <p:cNvSpPr>
              <a:spLocks/>
            </p:cNvSpPr>
            <p:nvPr/>
          </p:nvSpPr>
          <p:spPr bwMode="auto">
            <a:xfrm>
              <a:off x="14335126" y="9771063"/>
              <a:ext cx="36513" cy="34925"/>
            </a:xfrm>
            <a:custGeom>
              <a:avLst/>
              <a:gdLst>
                <a:gd name="T0" fmla="*/ 1 w 10"/>
                <a:gd name="T1" fmla="*/ 6 h 9"/>
                <a:gd name="T2" fmla="*/ 6 w 10"/>
                <a:gd name="T3" fmla="*/ 9 h 9"/>
                <a:gd name="T4" fmla="*/ 9 w 10"/>
                <a:gd name="T5" fmla="*/ 3 h 9"/>
                <a:gd name="T6" fmla="*/ 4 w 10"/>
                <a:gd name="T7" fmla="*/ 1 h 9"/>
                <a:gd name="T8" fmla="*/ 1 w 10"/>
                <a:gd name="T9" fmla="*/ 6 h 9"/>
              </a:gdLst>
              <a:ahLst/>
              <a:cxnLst>
                <a:cxn ang="0">
                  <a:pos x="T0" y="T1"/>
                </a:cxn>
                <a:cxn ang="0">
                  <a:pos x="T2" y="T3"/>
                </a:cxn>
                <a:cxn ang="0">
                  <a:pos x="T4" y="T5"/>
                </a:cxn>
                <a:cxn ang="0">
                  <a:pos x="T6" y="T7"/>
                </a:cxn>
                <a:cxn ang="0">
                  <a:pos x="T8" y="T9"/>
                </a:cxn>
              </a:cxnLst>
              <a:rect l="0" t="0" r="r" b="b"/>
              <a:pathLst>
                <a:path w="10" h="9">
                  <a:moveTo>
                    <a:pt x="1" y="6"/>
                  </a:moveTo>
                  <a:cubicBezTo>
                    <a:pt x="2" y="8"/>
                    <a:pt x="4" y="9"/>
                    <a:pt x="6" y="9"/>
                  </a:cubicBezTo>
                  <a:cubicBezTo>
                    <a:pt x="8" y="8"/>
                    <a:pt x="10" y="5"/>
                    <a:pt x="9" y="3"/>
                  </a:cubicBezTo>
                  <a:cubicBezTo>
                    <a:pt x="8" y="1"/>
                    <a:pt x="6" y="0"/>
                    <a:pt x="4" y="1"/>
                  </a:cubicBezTo>
                  <a:cubicBezTo>
                    <a:pt x="1" y="1"/>
                    <a:pt x="0" y="4"/>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7" name="Oval 1080"/>
            <p:cNvSpPr>
              <a:spLocks noChangeArrowheads="1"/>
            </p:cNvSpPr>
            <p:nvPr/>
          </p:nvSpPr>
          <p:spPr bwMode="auto">
            <a:xfrm>
              <a:off x="14236701" y="9759950"/>
              <a:ext cx="98425"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8" name="Freeform 1081"/>
            <p:cNvSpPr>
              <a:spLocks/>
            </p:cNvSpPr>
            <p:nvPr/>
          </p:nvSpPr>
          <p:spPr bwMode="auto">
            <a:xfrm>
              <a:off x="14335126" y="9880600"/>
              <a:ext cx="209550" cy="247650"/>
            </a:xfrm>
            <a:custGeom>
              <a:avLst/>
              <a:gdLst>
                <a:gd name="T0" fmla="*/ 0 w 56"/>
                <a:gd name="T1" fmla="*/ 12 h 66"/>
                <a:gd name="T2" fmla="*/ 46 w 56"/>
                <a:gd name="T3" fmla="*/ 66 h 66"/>
                <a:gd name="T4" fmla="*/ 56 w 56"/>
                <a:gd name="T5" fmla="*/ 58 h 66"/>
                <a:gd name="T6" fmla="*/ 16 w 56"/>
                <a:gd name="T7" fmla="*/ 0 h 66"/>
                <a:gd name="T8" fmla="*/ 0 w 56"/>
                <a:gd name="T9" fmla="*/ 12 h 66"/>
              </a:gdLst>
              <a:ahLst/>
              <a:cxnLst>
                <a:cxn ang="0">
                  <a:pos x="T0" y="T1"/>
                </a:cxn>
                <a:cxn ang="0">
                  <a:pos x="T2" y="T3"/>
                </a:cxn>
                <a:cxn ang="0">
                  <a:pos x="T4" y="T5"/>
                </a:cxn>
                <a:cxn ang="0">
                  <a:pos x="T6" y="T7"/>
                </a:cxn>
                <a:cxn ang="0">
                  <a:pos x="T8" y="T9"/>
                </a:cxn>
              </a:cxnLst>
              <a:rect l="0" t="0" r="r" b="b"/>
              <a:pathLst>
                <a:path w="56" h="66">
                  <a:moveTo>
                    <a:pt x="0" y="12"/>
                  </a:moveTo>
                  <a:cubicBezTo>
                    <a:pt x="46" y="66"/>
                    <a:pt x="46" y="66"/>
                    <a:pt x="46" y="66"/>
                  </a:cubicBezTo>
                  <a:cubicBezTo>
                    <a:pt x="49" y="64"/>
                    <a:pt x="53" y="61"/>
                    <a:pt x="56" y="58"/>
                  </a:cubicBezTo>
                  <a:cubicBezTo>
                    <a:pt x="16" y="0"/>
                    <a:pt x="16" y="0"/>
                    <a:pt x="16" y="0"/>
                  </a:cubicBezTo>
                  <a:lnTo>
                    <a:pt x="0"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9" name="Freeform 1082"/>
            <p:cNvSpPr>
              <a:spLocks/>
            </p:cNvSpPr>
            <p:nvPr/>
          </p:nvSpPr>
          <p:spPr bwMode="auto">
            <a:xfrm>
              <a:off x="14387513" y="9655175"/>
              <a:ext cx="269875" cy="146050"/>
            </a:xfrm>
            <a:custGeom>
              <a:avLst/>
              <a:gdLst>
                <a:gd name="T0" fmla="*/ 0 w 72"/>
                <a:gd name="T1" fmla="*/ 19 h 39"/>
                <a:gd name="T2" fmla="*/ 6 w 72"/>
                <a:gd name="T3" fmla="*/ 39 h 39"/>
                <a:gd name="T4" fmla="*/ 72 w 72"/>
                <a:gd name="T5" fmla="*/ 12 h 39"/>
                <a:gd name="T6" fmla="*/ 68 w 72"/>
                <a:gd name="T7" fmla="*/ 0 h 39"/>
                <a:gd name="T8" fmla="*/ 0 w 72"/>
                <a:gd name="T9" fmla="*/ 19 h 39"/>
              </a:gdLst>
              <a:ahLst/>
              <a:cxnLst>
                <a:cxn ang="0">
                  <a:pos x="T0" y="T1"/>
                </a:cxn>
                <a:cxn ang="0">
                  <a:pos x="T2" y="T3"/>
                </a:cxn>
                <a:cxn ang="0">
                  <a:pos x="T4" y="T5"/>
                </a:cxn>
                <a:cxn ang="0">
                  <a:pos x="T6" y="T7"/>
                </a:cxn>
                <a:cxn ang="0">
                  <a:pos x="T8" y="T9"/>
                </a:cxn>
              </a:cxnLst>
              <a:rect l="0" t="0" r="r" b="b"/>
              <a:pathLst>
                <a:path w="72" h="39">
                  <a:moveTo>
                    <a:pt x="0" y="19"/>
                  </a:moveTo>
                  <a:cubicBezTo>
                    <a:pt x="6" y="39"/>
                    <a:pt x="6" y="39"/>
                    <a:pt x="6" y="39"/>
                  </a:cubicBezTo>
                  <a:cubicBezTo>
                    <a:pt x="72" y="12"/>
                    <a:pt x="72" y="12"/>
                    <a:pt x="72" y="12"/>
                  </a:cubicBezTo>
                  <a:cubicBezTo>
                    <a:pt x="71" y="8"/>
                    <a:pt x="68" y="0"/>
                    <a:pt x="68" y="0"/>
                  </a:cubicBezTo>
                  <a:lnTo>
                    <a:pt x="0"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0" name="Freeform 1083"/>
            <p:cNvSpPr>
              <a:spLocks/>
            </p:cNvSpPr>
            <p:nvPr/>
          </p:nvSpPr>
          <p:spPr bwMode="auto">
            <a:xfrm>
              <a:off x="14236701" y="9423400"/>
              <a:ext cx="79375" cy="265112"/>
            </a:xfrm>
            <a:custGeom>
              <a:avLst/>
              <a:gdLst>
                <a:gd name="T0" fmla="*/ 0 w 21"/>
                <a:gd name="T1" fmla="*/ 71 h 71"/>
                <a:gd name="T2" fmla="*/ 21 w 21"/>
                <a:gd name="T3" fmla="*/ 71 h 71"/>
                <a:gd name="T4" fmla="*/ 16 w 21"/>
                <a:gd name="T5" fmla="*/ 0 h 71"/>
                <a:gd name="T6" fmla="*/ 3 w 21"/>
                <a:gd name="T7" fmla="*/ 1 h 71"/>
                <a:gd name="T8" fmla="*/ 0 w 21"/>
                <a:gd name="T9" fmla="*/ 71 h 71"/>
              </a:gdLst>
              <a:ahLst/>
              <a:cxnLst>
                <a:cxn ang="0">
                  <a:pos x="T0" y="T1"/>
                </a:cxn>
                <a:cxn ang="0">
                  <a:pos x="T2" y="T3"/>
                </a:cxn>
                <a:cxn ang="0">
                  <a:pos x="T4" y="T5"/>
                </a:cxn>
                <a:cxn ang="0">
                  <a:pos x="T6" y="T7"/>
                </a:cxn>
                <a:cxn ang="0">
                  <a:pos x="T8" y="T9"/>
                </a:cxn>
              </a:cxnLst>
              <a:rect l="0" t="0" r="r" b="b"/>
              <a:pathLst>
                <a:path w="21" h="71">
                  <a:moveTo>
                    <a:pt x="0" y="71"/>
                  </a:moveTo>
                  <a:cubicBezTo>
                    <a:pt x="21" y="71"/>
                    <a:pt x="21" y="71"/>
                    <a:pt x="21" y="71"/>
                  </a:cubicBezTo>
                  <a:cubicBezTo>
                    <a:pt x="16" y="0"/>
                    <a:pt x="16" y="0"/>
                    <a:pt x="16" y="0"/>
                  </a:cubicBezTo>
                  <a:cubicBezTo>
                    <a:pt x="11" y="0"/>
                    <a:pt x="7" y="0"/>
                    <a:pt x="3" y="1"/>
                  </a:cubicBezTo>
                  <a:lnTo>
                    <a:pt x="0" y="7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1" name="Freeform 1084"/>
            <p:cNvSpPr>
              <a:spLocks/>
            </p:cNvSpPr>
            <p:nvPr/>
          </p:nvSpPr>
          <p:spPr bwMode="auto">
            <a:xfrm>
              <a:off x="13906501" y="9682163"/>
              <a:ext cx="274638" cy="138112"/>
            </a:xfrm>
            <a:custGeom>
              <a:avLst/>
              <a:gdLst>
                <a:gd name="T0" fmla="*/ 0 w 73"/>
                <a:gd name="T1" fmla="*/ 13 h 37"/>
                <a:gd name="T2" fmla="*/ 67 w 73"/>
                <a:gd name="T3" fmla="*/ 37 h 37"/>
                <a:gd name="T4" fmla="*/ 73 w 73"/>
                <a:gd name="T5" fmla="*/ 17 h 37"/>
                <a:gd name="T6" fmla="*/ 4 w 73"/>
                <a:gd name="T7" fmla="*/ 0 h 37"/>
                <a:gd name="T8" fmla="*/ 0 w 73"/>
                <a:gd name="T9" fmla="*/ 13 h 37"/>
              </a:gdLst>
              <a:ahLst/>
              <a:cxnLst>
                <a:cxn ang="0">
                  <a:pos x="T0" y="T1"/>
                </a:cxn>
                <a:cxn ang="0">
                  <a:pos x="T2" y="T3"/>
                </a:cxn>
                <a:cxn ang="0">
                  <a:pos x="T4" y="T5"/>
                </a:cxn>
                <a:cxn ang="0">
                  <a:pos x="T6" y="T7"/>
                </a:cxn>
                <a:cxn ang="0">
                  <a:pos x="T8" y="T9"/>
                </a:cxn>
              </a:cxnLst>
              <a:rect l="0" t="0" r="r" b="b"/>
              <a:pathLst>
                <a:path w="73" h="37">
                  <a:moveTo>
                    <a:pt x="0" y="13"/>
                  </a:moveTo>
                  <a:cubicBezTo>
                    <a:pt x="67" y="37"/>
                    <a:pt x="67" y="37"/>
                    <a:pt x="67" y="37"/>
                  </a:cubicBezTo>
                  <a:cubicBezTo>
                    <a:pt x="73" y="17"/>
                    <a:pt x="73" y="17"/>
                    <a:pt x="73" y="17"/>
                  </a:cubicBezTo>
                  <a:cubicBezTo>
                    <a:pt x="4" y="0"/>
                    <a:pt x="4" y="0"/>
                    <a:pt x="4" y="0"/>
                  </a:cubicBezTo>
                  <a:cubicBezTo>
                    <a:pt x="2" y="4"/>
                    <a:pt x="1" y="8"/>
                    <a:pt x="0"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2" name="Freeform 1085"/>
            <p:cNvSpPr>
              <a:spLocks/>
            </p:cNvSpPr>
            <p:nvPr/>
          </p:nvSpPr>
          <p:spPr bwMode="auto">
            <a:xfrm>
              <a:off x="14049376" y="9891713"/>
              <a:ext cx="206375" cy="250825"/>
            </a:xfrm>
            <a:custGeom>
              <a:avLst/>
              <a:gdLst>
                <a:gd name="T0" fmla="*/ 0 w 55"/>
                <a:gd name="T1" fmla="*/ 60 h 67"/>
                <a:gd name="T2" fmla="*/ 11 w 55"/>
                <a:gd name="T3" fmla="*/ 67 h 67"/>
                <a:gd name="T4" fmla="*/ 55 w 55"/>
                <a:gd name="T5" fmla="*/ 12 h 67"/>
                <a:gd name="T6" fmla="*/ 38 w 55"/>
                <a:gd name="T7" fmla="*/ 0 h 67"/>
                <a:gd name="T8" fmla="*/ 0 w 55"/>
                <a:gd name="T9" fmla="*/ 60 h 67"/>
              </a:gdLst>
              <a:ahLst/>
              <a:cxnLst>
                <a:cxn ang="0">
                  <a:pos x="T0" y="T1"/>
                </a:cxn>
                <a:cxn ang="0">
                  <a:pos x="T2" y="T3"/>
                </a:cxn>
                <a:cxn ang="0">
                  <a:pos x="T4" y="T5"/>
                </a:cxn>
                <a:cxn ang="0">
                  <a:pos x="T6" y="T7"/>
                </a:cxn>
                <a:cxn ang="0">
                  <a:pos x="T8" y="T9"/>
                </a:cxn>
              </a:cxnLst>
              <a:rect l="0" t="0" r="r" b="b"/>
              <a:pathLst>
                <a:path w="55" h="67">
                  <a:moveTo>
                    <a:pt x="0" y="60"/>
                  </a:moveTo>
                  <a:cubicBezTo>
                    <a:pt x="4" y="63"/>
                    <a:pt x="7" y="65"/>
                    <a:pt x="11" y="67"/>
                  </a:cubicBezTo>
                  <a:cubicBezTo>
                    <a:pt x="55" y="12"/>
                    <a:pt x="55" y="12"/>
                    <a:pt x="55" y="12"/>
                  </a:cubicBezTo>
                  <a:cubicBezTo>
                    <a:pt x="38" y="0"/>
                    <a:pt x="38" y="0"/>
                    <a:pt x="38" y="0"/>
                  </a:cubicBezTo>
                  <a:lnTo>
                    <a:pt x="0" y="6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3" name="Freeform 1086"/>
            <p:cNvSpPr>
              <a:spLocks/>
            </p:cNvSpPr>
            <p:nvPr/>
          </p:nvSpPr>
          <p:spPr bwMode="auto">
            <a:xfrm>
              <a:off x="13895388" y="9779000"/>
              <a:ext cx="206375" cy="300037"/>
            </a:xfrm>
            <a:custGeom>
              <a:avLst/>
              <a:gdLst>
                <a:gd name="T0" fmla="*/ 1 w 55"/>
                <a:gd name="T1" fmla="*/ 4 h 80"/>
                <a:gd name="T2" fmla="*/ 30 w 55"/>
                <a:gd name="T3" fmla="*/ 80 h 80"/>
                <a:gd name="T4" fmla="*/ 55 w 55"/>
                <a:gd name="T5" fmla="*/ 37 h 80"/>
                <a:gd name="T6" fmla="*/ 49 w 55"/>
                <a:gd name="T7" fmla="*/ 21 h 80"/>
                <a:gd name="T8" fmla="*/ 1 w 55"/>
                <a:gd name="T9" fmla="*/ 0 h 80"/>
                <a:gd name="T10" fmla="*/ 1 w 55"/>
                <a:gd name="T11" fmla="*/ 4 h 80"/>
              </a:gdLst>
              <a:ahLst/>
              <a:cxnLst>
                <a:cxn ang="0">
                  <a:pos x="T0" y="T1"/>
                </a:cxn>
                <a:cxn ang="0">
                  <a:pos x="T2" y="T3"/>
                </a:cxn>
                <a:cxn ang="0">
                  <a:pos x="T4" y="T5"/>
                </a:cxn>
                <a:cxn ang="0">
                  <a:pos x="T6" y="T7"/>
                </a:cxn>
                <a:cxn ang="0">
                  <a:pos x="T8" y="T9"/>
                </a:cxn>
                <a:cxn ang="0">
                  <a:pos x="T10" y="T11"/>
                </a:cxn>
              </a:cxnLst>
              <a:rect l="0" t="0" r="r" b="b"/>
              <a:pathLst>
                <a:path w="55" h="80">
                  <a:moveTo>
                    <a:pt x="1" y="4"/>
                  </a:moveTo>
                  <a:cubicBezTo>
                    <a:pt x="0" y="33"/>
                    <a:pt x="11" y="60"/>
                    <a:pt x="30" y="80"/>
                  </a:cubicBezTo>
                  <a:cubicBezTo>
                    <a:pt x="55" y="37"/>
                    <a:pt x="55" y="37"/>
                    <a:pt x="55" y="37"/>
                  </a:cubicBezTo>
                  <a:cubicBezTo>
                    <a:pt x="49" y="21"/>
                    <a:pt x="49" y="21"/>
                    <a:pt x="49" y="21"/>
                  </a:cubicBezTo>
                  <a:cubicBezTo>
                    <a:pt x="1" y="0"/>
                    <a:pt x="1" y="0"/>
                    <a:pt x="1" y="0"/>
                  </a:cubicBezTo>
                  <a:cubicBezTo>
                    <a:pt x="1" y="1"/>
                    <a:pt x="1" y="2"/>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4" name="Freeform 1087"/>
            <p:cNvSpPr>
              <a:spLocks/>
            </p:cNvSpPr>
            <p:nvPr/>
          </p:nvSpPr>
          <p:spPr bwMode="auto">
            <a:xfrm>
              <a:off x="14135101" y="10018713"/>
              <a:ext cx="319088" cy="180975"/>
            </a:xfrm>
            <a:custGeom>
              <a:avLst/>
              <a:gdLst>
                <a:gd name="T0" fmla="*/ 0 w 85"/>
                <a:gd name="T1" fmla="*/ 40 h 48"/>
                <a:gd name="T2" fmla="*/ 35 w 85"/>
                <a:gd name="T3" fmla="*/ 48 h 48"/>
                <a:gd name="T4" fmla="*/ 85 w 85"/>
                <a:gd name="T5" fmla="*/ 37 h 48"/>
                <a:gd name="T6" fmla="*/ 52 w 85"/>
                <a:gd name="T7" fmla="*/ 0 h 48"/>
                <a:gd name="T8" fmla="*/ 35 w 85"/>
                <a:gd name="T9" fmla="*/ 1 h 48"/>
                <a:gd name="T10" fmla="*/ 0 w 85"/>
                <a:gd name="T11" fmla="*/ 40 h 48"/>
              </a:gdLst>
              <a:ahLst/>
              <a:cxnLst>
                <a:cxn ang="0">
                  <a:pos x="T0" y="T1"/>
                </a:cxn>
                <a:cxn ang="0">
                  <a:pos x="T2" y="T3"/>
                </a:cxn>
                <a:cxn ang="0">
                  <a:pos x="T4" y="T5"/>
                </a:cxn>
                <a:cxn ang="0">
                  <a:pos x="T6" y="T7"/>
                </a:cxn>
                <a:cxn ang="0">
                  <a:pos x="T8" y="T9"/>
                </a:cxn>
                <a:cxn ang="0">
                  <a:pos x="T10" y="T11"/>
                </a:cxn>
              </a:cxnLst>
              <a:rect l="0" t="0" r="r" b="b"/>
              <a:pathLst>
                <a:path w="85" h="48">
                  <a:moveTo>
                    <a:pt x="0" y="40"/>
                  </a:moveTo>
                  <a:cubicBezTo>
                    <a:pt x="11" y="44"/>
                    <a:pt x="23" y="47"/>
                    <a:pt x="35" y="48"/>
                  </a:cubicBezTo>
                  <a:cubicBezTo>
                    <a:pt x="53" y="48"/>
                    <a:pt x="70" y="44"/>
                    <a:pt x="85" y="37"/>
                  </a:cubicBezTo>
                  <a:cubicBezTo>
                    <a:pt x="52" y="0"/>
                    <a:pt x="52" y="0"/>
                    <a:pt x="52" y="0"/>
                  </a:cubicBezTo>
                  <a:cubicBezTo>
                    <a:pt x="35" y="1"/>
                    <a:pt x="35" y="1"/>
                    <a:pt x="35" y="1"/>
                  </a:cubicBezTo>
                  <a:lnTo>
                    <a:pt x="0"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5" name="Freeform 1088"/>
            <p:cNvSpPr>
              <a:spLocks/>
            </p:cNvSpPr>
            <p:nvPr/>
          </p:nvSpPr>
          <p:spPr bwMode="auto">
            <a:xfrm>
              <a:off x="14481176" y="9756775"/>
              <a:ext cx="190500" cy="307975"/>
            </a:xfrm>
            <a:custGeom>
              <a:avLst/>
              <a:gdLst>
                <a:gd name="T0" fmla="*/ 0 w 51"/>
                <a:gd name="T1" fmla="*/ 37 h 82"/>
                <a:gd name="T2" fmla="*/ 26 w 51"/>
                <a:gd name="T3" fmla="*/ 82 h 82"/>
                <a:gd name="T4" fmla="*/ 51 w 51"/>
                <a:gd name="T5" fmla="*/ 19 h 82"/>
                <a:gd name="T6" fmla="*/ 50 w 51"/>
                <a:gd name="T7" fmla="*/ 0 h 82"/>
                <a:gd name="T8" fmla="*/ 5 w 51"/>
                <a:gd name="T9" fmla="*/ 20 h 82"/>
                <a:gd name="T10" fmla="*/ 0 w 51"/>
                <a:gd name="T11" fmla="*/ 37 h 82"/>
              </a:gdLst>
              <a:ahLst/>
              <a:cxnLst>
                <a:cxn ang="0">
                  <a:pos x="T0" y="T1"/>
                </a:cxn>
                <a:cxn ang="0">
                  <a:pos x="T2" y="T3"/>
                </a:cxn>
                <a:cxn ang="0">
                  <a:pos x="T4" y="T5"/>
                </a:cxn>
                <a:cxn ang="0">
                  <a:pos x="T6" y="T7"/>
                </a:cxn>
                <a:cxn ang="0">
                  <a:pos x="T8" y="T9"/>
                </a:cxn>
                <a:cxn ang="0">
                  <a:pos x="T10" y="T11"/>
                </a:cxn>
              </a:cxnLst>
              <a:rect l="0" t="0" r="r" b="b"/>
              <a:pathLst>
                <a:path w="51" h="82">
                  <a:moveTo>
                    <a:pt x="0" y="37"/>
                  </a:moveTo>
                  <a:cubicBezTo>
                    <a:pt x="26" y="82"/>
                    <a:pt x="26" y="82"/>
                    <a:pt x="26" y="82"/>
                  </a:cubicBezTo>
                  <a:cubicBezTo>
                    <a:pt x="41" y="65"/>
                    <a:pt x="50" y="43"/>
                    <a:pt x="51" y="19"/>
                  </a:cubicBezTo>
                  <a:cubicBezTo>
                    <a:pt x="51" y="13"/>
                    <a:pt x="51" y="6"/>
                    <a:pt x="50" y="0"/>
                  </a:cubicBezTo>
                  <a:cubicBezTo>
                    <a:pt x="5" y="20"/>
                    <a:pt x="5" y="20"/>
                    <a:pt x="5" y="20"/>
                  </a:cubicBezTo>
                  <a:lnTo>
                    <a:pt x="0"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6" name="Freeform 1089"/>
            <p:cNvSpPr>
              <a:spLocks/>
            </p:cNvSpPr>
            <p:nvPr/>
          </p:nvSpPr>
          <p:spPr bwMode="auto">
            <a:xfrm>
              <a:off x="14352588" y="9429750"/>
              <a:ext cx="263525" cy="222250"/>
            </a:xfrm>
            <a:custGeom>
              <a:avLst/>
              <a:gdLst>
                <a:gd name="T0" fmla="*/ 0 w 70"/>
                <a:gd name="T1" fmla="*/ 0 h 59"/>
                <a:gd name="T2" fmla="*/ 5 w 70"/>
                <a:gd name="T3" fmla="*/ 49 h 59"/>
                <a:gd name="T4" fmla="*/ 19 w 70"/>
                <a:gd name="T5" fmla="*/ 59 h 59"/>
                <a:gd name="T6" fmla="*/ 70 w 70"/>
                <a:gd name="T7" fmla="*/ 48 h 59"/>
                <a:gd name="T8" fmla="*/ 0 w 70"/>
                <a:gd name="T9" fmla="*/ 0 h 59"/>
              </a:gdLst>
              <a:ahLst/>
              <a:cxnLst>
                <a:cxn ang="0">
                  <a:pos x="T0" y="T1"/>
                </a:cxn>
                <a:cxn ang="0">
                  <a:pos x="T2" y="T3"/>
                </a:cxn>
                <a:cxn ang="0">
                  <a:pos x="T4" y="T5"/>
                </a:cxn>
                <a:cxn ang="0">
                  <a:pos x="T6" y="T7"/>
                </a:cxn>
                <a:cxn ang="0">
                  <a:pos x="T8" y="T9"/>
                </a:cxn>
              </a:cxnLst>
              <a:rect l="0" t="0" r="r" b="b"/>
              <a:pathLst>
                <a:path w="70" h="59">
                  <a:moveTo>
                    <a:pt x="0" y="0"/>
                  </a:moveTo>
                  <a:cubicBezTo>
                    <a:pt x="5" y="49"/>
                    <a:pt x="5" y="49"/>
                    <a:pt x="5" y="49"/>
                  </a:cubicBezTo>
                  <a:cubicBezTo>
                    <a:pt x="19" y="59"/>
                    <a:pt x="19" y="59"/>
                    <a:pt x="19" y="59"/>
                  </a:cubicBezTo>
                  <a:cubicBezTo>
                    <a:pt x="70" y="48"/>
                    <a:pt x="70" y="48"/>
                    <a:pt x="70" y="48"/>
                  </a:cubicBezTo>
                  <a:cubicBezTo>
                    <a:pt x="55" y="23"/>
                    <a:pt x="30"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7" name="Freeform 1090"/>
            <p:cNvSpPr>
              <a:spLocks/>
            </p:cNvSpPr>
            <p:nvPr/>
          </p:nvSpPr>
          <p:spPr bwMode="auto">
            <a:xfrm>
              <a:off x="13944601" y="9434513"/>
              <a:ext cx="255588" cy="231775"/>
            </a:xfrm>
            <a:custGeom>
              <a:avLst/>
              <a:gdLst>
                <a:gd name="T0" fmla="*/ 0 w 68"/>
                <a:gd name="T1" fmla="*/ 52 h 62"/>
                <a:gd name="T2" fmla="*/ 49 w 68"/>
                <a:gd name="T3" fmla="*/ 62 h 62"/>
                <a:gd name="T4" fmla="*/ 62 w 68"/>
                <a:gd name="T5" fmla="*/ 52 h 62"/>
                <a:gd name="T6" fmla="*/ 68 w 68"/>
                <a:gd name="T7" fmla="*/ 0 h 62"/>
                <a:gd name="T8" fmla="*/ 0 w 68"/>
                <a:gd name="T9" fmla="*/ 52 h 62"/>
              </a:gdLst>
              <a:ahLst/>
              <a:cxnLst>
                <a:cxn ang="0">
                  <a:pos x="T0" y="T1"/>
                </a:cxn>
                <a:cxn ang="0">
                  <a:pos x="T2" y="T3"/>
                </a:cxn>
                <a:cxn ang="0">
                  <a:pos x="T4" y="T5"/>
                </a:cxn>
                <a:cxn ang="0">
                  <a:pos x="T6" y="T7"/>
                </a:cxn>
                <a:cxn ang="0">
                  <a:pos x="T8" y="T9"/>
                </a:cxn>
              </a:cxnLst>
              <a:rect l="0" t="0" r="r" b="b"/>
              <a:pathLst>
                <a:path w="68" h="62">
                  <a:moveTo>
                    <a:pt x="0" y="52"/>
                  </a:moveTo>
                  <a:cubicBezTo>
                    <a:pt x="49" y="62"/>
                    <a:pt x="49" y="62"/>
                    <a:pt x="49" y="62"/>
                  </a:cubicBezTo>
                  <a:cubicBezTo>
                    <a:pt x="62" y="52"/>
                    <a:pt x="62" y="52"/>
                    <a:pt x="62" y="52"/>
                  </a:cubicBezTo>
                  <a:cubicBezTo>
                    <a:pt x="68" y="0"/>
                    <a:pt x="68" y="0"/>
                    <a:pt x="68" y="0"/>
                  </a:cubicBezTo>
                  <a:cubicBezTo>
                    <a:pt x="39" y="7"/>
                    <a:pt x="14" y="26"/>
                    <a:pt x="0" y="5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8" name="Freeform 1091"/>
            <p:cNvSpPr>
              <a:spLocks noEditPoints="1"/>
            </p:cNvSpPr>
            <p:nvPr/>
          </p:nvSpPr>
          <p:spPr bwMode="auto">
            <a:xfrm>
              <a:off x="9313863" y="9224963"/>
              <a:ext cx="1173163" cy="1173162"/>
            </a:xfrm>
            <a:custGeom>
              <a:avLst/>
              <a:gdLst>
                <a:gd name="T0" fmla="*/ 0 w 313"/>
                <a:gd name="T1" fmla="*/ 156 h 313"/>
                <a:gd name="T2" fmla="*/ 156 w 313"/>
                <a:gd name="T3" fmla="*/ 313 h 313"/>
                <a:gd name="T4" fmla="*/ 290 w 313"/>
                <a:gd name="T5" fmla="*/ 238 h 313"/>
                <a:gd name="T6" fmla="*/ 313 w 313"/>
                <a:gd name="T7" fmla="*/ 156 h 313"/>
                <a:gd name="T8" fmla="*/ 290 w 313"/>
                <a:gd name="T9" fmla="*/ 75 h 313"/>
                <a:gd name="T10" fmla="*/ 256 w 313"/>
                <a:gd name="T11" fmla="*/ 36 h 313"/>
                <a:gd name="T12" fmla="*/ 156 w 313"/>
                <a:gd name="T13" fmla="*/ 0 h 313"/>
                <a:gd name="T14" fmla="*/ 57 w 313"/>
                <a:gd name="T15" fmla="*/ 36 h 313"/>
                <a:gd name="T16" fmla="*/ 0 w 313"/>
                <a:gd name="T17" fmla="*/ 156 h 313"/>
                <a:gd name="T18" fmla="*/ 35 w 313"/>
                <a:gd name="T19" fmla="*/ 156 h 313"/>
                <a:gd name="T20" fmla="*/ 156 w 313"/>
                <a:gd name="T21" fmla="*/ 36 h 313"/>
                <a:gd name="T22" fmla="*/ 277 w 313"/>
                <a:gd name="T23" fmla="*/ 156 h 313"/>
                <a:gd name="T24" fmla="*/ 156 w 313"/>
                <a:gd name="T25" fmla="*/ 277 h 313"/>
                <a:gd name="T26" fmla="*/ 35 w 313"/>
                <a:gd name="T2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0" y="156"/>
                  </a:moveTo>
                  <a:cubicBezTo>
                    <a:pt x="0" y="243"/>
                    <a:pt x="70" y="313"/>
                    <a:pt x="156" y="313"/>
                  </a:cubicBezTo>
                  <a:cubicBezTo>
                    <a:pt x="213" y="313"/>
                    <a:pt x="262" y="283"/>
                    <a:pt x="290" y="238"/>
                  </a:cubicBezTo>
                  <a:cubicBezTo>
                    <a:pt x="304" y="215"/>
                    <a:pt x="313" y="186"/>
                    <a:pt x="313" y="156"/>
                  </a:cubicBezTo>
                  <a:cubicBezTo>
                    <a:pt x="313" y="126"/>
                    <a:pt x="304" y="98"/>
                    <a:pt x="290" y="75"/>
                  </a:cubicBezTo>
                  <a:cubicBezTo>
                    <a:pt x="280" y="60"/>
                    <a:pt x="269" y="47"/>
                    <a:pt x="256" y="36"/>
                  </a:cubicBezTo>
                  <a:cubicBezTo>
                    <a:pt x="228" y="13"/>
                    <a:pt x="194" y="0"/>
                    <a:pt x="156" y="0"/>
                  </a:cubicBezTo>
                  <a:cubicBezTo>
                    <a:pt x="118" y="0"/>
                    <a:pt x="84" y="13"/>
                    <a:pt x="57" y="36"/>
                  </a:cubicBezTo>
                  <a:cubicBezTo>
                    <a:pt x="22" y="64"/>
                    <a:pt x="0" y="108"/>
                    <a:pt x="0" y="156"/>
                  </a:cubicBezTo>
                  <a:close/>
                  <a:moveTo>
                    <a:pt x="35" y="156"/>
                  </a:moveTo>
                  <a:cubicBezTo>
                    <a:pt x="35" y="90"/>
                    <a:pt x="89" y="36"/>
                    <a:pt x="156" y="36"/>
                  </a:cubicBezTo>
                  <a:cubicBezTo>
                    <a:pt x="223" y="36"/>
                    <a:pt x="277" y="90"/>
                    <a:pt x="277" y="156"/>
                  </a:cubicBezTo>
                  <a:cubicBezTo>
                    <a:pt x="277" y="223"/>
                    <a:pt x="223" y="277"/>
                    <a:pt x="156" y="277"/>
                  </a:cubicBezTo>
                  <a:cubicBezTo>
                    <a:pt x="89" y="277"/>
                    <a:pt x="35" y="223"/>
                    <a:pt x="35" y="156"/>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9" name="Freeform 1092"/>
            <p:cNvSpPr>
              <a:spLocks noEditPoints="1"/>
            </p:cNvSpPr>
            <p:nvPr/>
          </p:nvSpPr>
          <p:spPr bwMode="auto">
            <a:xfrm>
              <a:off x="9445626" y="9359900"/>
              <a:ext cx="906463" cy="903287"/>
            </a:xfrm>
            <a:custGeom>
              <a:avLst/>
              <a:gdLst>
                <a:gd name="T0" fmla="*/ 0 w 242"/>
                <a:gd name="T1" fmla="*/ 120 h 241"/>
                <a:gd name="T2" fmla="*/ 121 w 242"/>
                <a:gd name="T3" fmla="*/ 241 h 241"/>
                <a:gd name="T4" fmla="*/ 242 w 242"/>
                <a:gd name="T5" fmla="*/ 120 h 241"/>
                <a:gd name="T6" fmla="*/ 121 w 242"/>
                <a:gd name="T7" fmla="*/ 0 h 241"/>
                <a:gd name="T8" fmla="*/ 0 w 242"/>
                <a:gd name="T9" fmla="*/ 120 h 241"/>
                <a:gd name="T10" fmla="*/ 11 w 242"/>
                <a:gd name="T11" fmla="*/ 115 h 241"/>
                <a:gd name="T12" fmla="*/ 126 w 242"/>
                <a:gd name="T13" fmla="*/ 10 h 241"/>
                <a:gd name="T14" fmla="*/ 231 w 242"/>
                <a:gd name="T15" fmla="*/ 125 h 241"/>
                <a:gd name="T16" fmla="*/ 116 w 242"/>
                <a:gd name="T17" fmla="*/ 231 h 241"/>
                <a:gd name="T18" fmla="*/ 11 w 242"/>
                <a:gd name="T19"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0" y="120"/>
                  </a:moveTo>
                  <a:cubicBezTo>
                    <a:pt x="0" y="187"/>
                    <a:pt x="54" y="241"/>
                    <a:pt x="121" y="241"/>
                  </a:cubicBezTo>
                  <a:cubicBezTo>
                    <a:pt x="188" y="241"/>
                    <a:pt x="242" y="187"/>
                    <a:pt x="242" y="120"/>
                  </a:cubicBezTo>
                  <a:cubicBezTo>
                    <a:pt x="242" y="54"/>
                    <a:pt x="188" y="0"/>
                    <a:pt x="121" y="0"/>
                  </a:cubicBezTo>
                  <a:cubicBezTo>
                    <a:pt x="54" y="0"/>
                    <a:pt x="0" y="54"/>
                    <a:pt x="0" y="120"/>
                  </a:cubicBezTo>
                  <a:close/>
                  <a:moveTo>
                    <a:pt x="11" y="115"/>
                  </a:moveTo>
                  <a:cubicBezTo>
                    <a:pt x="14" y="55"/>
                    <a:pt x="65" y="8"/>
                    <a:pt x="126" y="10"/>
                  </a:cubicBezTo>
                  <a:cubicBezTo>
                    <a:pt x="187" y="13"/>
                    <a:pt x="234" y="64"/>
                    <a:pt x="231" y="125"/>
                  </a:cubicBezTo>
                  <a:cubicBezTo>
                    <a:pt x="229" y="186"/>
                    <a:pt x="177" y="233"/>
                    <a:pt x="116" y="231"/>
                  </a:cubicBezTo>
                  <a:cubicBezTo>
                    <a:pt x="56" y="228"/>
                    <a:pt x="8" y="176"/>
                    <a:pt x="11" y="11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0" name="Freeform 1093"/>
            <p:cNvSpPr>
              <a:spLocks noEditPoints="1"/>
            </p:cNvSpPr>
            <p:nvPr/>
          </p:nvSpPr>
          <p:spPr bwMode="auto">
            <a:xfrm>
              <a:off x="9474201" y="9388475"/>
              <a:ext cx="847725" cy="844550"/>
            </a:xfrm>
            <a:custGeom>
              <a:avLst/>
              <a:gdLst>
                <a:gd name="T0" fmla="*/ 108 w 226"/>
                <a:gd name="T1" fmla="*/ 223 h 225"/>
                <a:gd name="T2" fmla="*/ 118 w 226"/>
                <a:gd name="T3" fmla="*/ 2 h 225"/>
                <a:gd name="T4" fmla="*/ 16 w 226"/>
                <a:gd name="T5" fmla="*/ 78 h 225"/>
                <a:gd name="T6" fmla="*/ 79 w 226"/>
                <a:gd name="T7" fmla="*/ 115 h 225"/>
                <a:gd name="T8" fmla="*/ 16 w 226"/>
                <a:gd name="T9" fmla="*/ 78 h 225"/>
                <a:gd name="T10" fmla="*/ 84 w 226"/>
                <a:gd name="T11" fmla="*/ 64 h 225"/>
                <a:gd name="T12" fmla="*/ 22 w 226"/>
                <a:gd name="T13" fmla="*/ 64 h 225"/>
                <a:gd name="T14" fmla="*/ 99 w 226"/>
                <a:gd name="T15" fmla="*/ 108 h 225"/>
                <a:gd name="T16" fmla="*/ 91 w 226"/>
                <a:gd name="T17" fmla="*/ 105 h 225"/>
                <a:gd name="T18" fmla="*/ 99 w 226"/>
                <a:gd name="T19" fmla="*/ 108 h 225"/>
                <a:gd name="T20" fmla="*/ 105 w 226"/>
                <a:gd name="T21" fmla="*/ 124 h 225"/>
                <a:gd name="T22" fmla="*/ 100 w 226"/>
                <a:gd name="T23" fmla="*/ 131 h 225"/>
                <a:gd name="T24" fmla="*/ 121 w 226"/>
                <a:gd name="T25" fmla="*/ 80 h 225"/>
                <a:gd name="T26" fmla="*/ 103 w 226"/>
                <a:gd name="T27" fmla="*/ 10 h 225"/>
                <a:gd name="T28" fmla="*/ 121 w 226"/>
                <a:gd name="T29" fmla="*/ 80 h 225"/>
                <a:gd name="T30" fmla="*/ 117 w 226"/>
                <a:gd name="T31" fmla="*/ 94 h 225"/>
                <a:gd name="T32" fmla="*/ 109 w 226"/>
                <a:gd name="T33" fmla="*/ 94 h 225"/>
                <a:gd name="T34" fmla="*/ 126 w 226"/>
                <a:gd name="T35" fmla="*/ 112 h 225"/>
                <a:gd name="T36" fmla="*/ 100 w 226"/>
                <a:gd name="T37" fmla="*/ 112 h 225"/>
                <a:gd name="T38" fmla="*/ 126 w 226"/>
                <a:gd name="T39" fmla="*/ 112 h 225"/>
                <a:gd name="T40" fmla="*/ 128 w 226"/>
                <a:gd name="T41" fmla="*/ 125 h 225"/>
                <a:gd name="T42" fmla="*/ 121 w 226"/>
                <a:gd name="T43" fmla="*/ 130 h 225"/>
                <a:gd name="T44" fmla="*/ 130 w 226"/>
                <a:gd name="T45" fmla="*/ 103 h 225"/>
                <a:gd name="T46" fmla="*/ 132 w 226"/>
                <a:gd name="T47" fmla="*/ 111 h 225"/>
                <a:gd name="T48" fmla="*/ 130 w 226"/>
                <a:gd name="T49" fmla="*/ 103 h 225"/>
                <a:gd name="T50" fmla="*/ 151 w 226"/>
                <a:gd name="T51" fmla="*/ 70 h 225"/>
                <a:gd name="T52" fmla="*/ 131 w 226"/>
                <a:gd name="T53" fmla="*/ 11 h 225"/>
                <a:gd name="T54" fmla="*/ 212 w 226"/>
                <a:gd name="T55" fmla="*/ 83 h 225"/>
                <a:gd name="T56" fmla="*/ 140 w 226"/>
                <a:gd name="T57" fmla="*/ 90 h 225"/>
                <a:gd name="T58" fmla="*/ 212 w 226"/>
                <a:gd name="T59" fmla="*/ 83 h 225"/>
                <a:gd name="T60" fmla="*/ 170 w 226"/>
                <a:gd name="T61" fmla="*/ 118 h 225"/>
                <a:gd name="T62" fmla="*/ 216 w 226"/>
                <a:gd name="T63" fmla="*/ 117 h 225"/>
                <a:gd name="T64" fmla="*/ 166 w 226"/>
                <a:gd name="T65" fmla="*/ 135 h 225"/>
                <a:gd name="T66" fmla="*/ 126 w 226"/>
                <a:gd name="T67" fmla="*/ 143 h 225"/>
                <a:gd name="T68" fmla="*/ 182 w 226"/>
                <a:gd name="T69" fmla="*/ 189 h 225"/>
                <a:gd name="T70" fmla="*/ 73 w 226"/>
                <a:gd name="T71" fmla="*/ 208 h 225"/>
                <a:gd name="T72" fmla="*/ 125 w 226"/>
                <a:gd name="T73" fmla="*/ 168 h 225"/>
                <a:gd name="T74" fmla="*/ 109 w 226"/>
                <a:gd name="T75" fmla="*/ 216 h 225"/>
                <a:gd name="T76" fmla="*/ 51 w 226"/>
                <a:gd name="T77" fmla="*/ 194 h 225"/>
                <a:gd name="T78" fmla="*/ 105 w 226"/>
                <a:gd name="T79" fmla="*/ 146 h 225"/>
                <a:gd name="T80" fmla="*/ 51 w 226"/>
                <a:gd name="T81" fmla="*/ 194 h 225"/>
                <a:gd name="T82" fmla="*/ 11 w 226"/>
                <a:gd name="T83" fmla="*/ 104 h 225"/>
                <a:gd name="T84" fmla="*/ 64 w 226"/>
                <a:gd name="T85" fmla="*/ 141 h 225"/>
                <a:gd name="T86" fmla="*/ 10 w 226"/>
                <a:gd name="T8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25">
                  <a:moveTo>
                    <a:pt x="3" y="107"/>
                  </a:moveTo>
                  <a:cubicBezTo>
                    <a:pt x="0" y="168"/>
                    <a:pt x="48" y="220"/>
                    <a:pt x="108" y="223"/>
                  </a:cubicBezTo>
                  <a:cubicBezTo>
                    <a:pt x="169" y="225"/>
                    <a:pt x="221" y="178"/>
                    <a:pt x="223" y="117"/>
                  </a:cubicBezTo>
                  <a:cubicBezTo>
                    <a:pt x="226" y="56"/>
                    <a:pt x="179" y="5"/>
                    <a:pt x="118" y="2"/>
                  </a:cubicBezTo>
                  <a:cubicBezTo>
                    <a:pt x="57" y="0"/>
                    <a:pt x="6" y="47"/>
                    <a:pt x="3" y="107"/>
                  </a:cubicBezTo>
                  <a:close/>
                  <a:moveTo>
                    <a:pt x="16" y="78"/>
                  </a:moveTo>
                  <a:cubicBezTo>
                    <a:pt x="85" y="95"/>
                    <a:pt x="85" y="95"/>
                    <a:pt x="85" y="95"/>
                  </a:cubicBezTo>
                  <a:cubicBezTo>
                    <a:pt x="79" y="115"/>
                    <a:pt x="79" y="115"/>
                    <a:pt x="79" y="115"/>
                  </a:cubicBezTo>
                  <a:cubicBezTo>
                    <a:pt x="12" y="91"/>
                    <a:pt x="12" y="91"/>
                    <a:pt x="12" y="91"/>
                  </a:cubicBezTo>
                  <a:cubicBezTo>
                    <a:pt x="13" y="86"/>
                    <a:pt x="15" y="82"/>
                    <a:pt x="16" y="78"/>
                  </a:cubicBezTo>
                  <a:close/>
                  <a:moveTo>
                    <a:pt x="90" y="12"/>
                  </a:moveTo>
                  <a:cubicBezTo>
                    <a:pt x="84" y="64"/>
                    <a:pt x="84" y="64"/>
                    <a:pt x="84" y="64"/>
                  </a:cubicBezTo>
                  <a:cubicBezTo>
                    <a:pt x="71" y="74"/>
                    <a:pt x="71" y="74"/>
                    <a:pt x="71" y="74"/>
                  </a:cubicBezTo>
                  <a:cubicBezTo>
                    <a:pt x="22" y="64"/>
                    <a:pt x="22" y="64"/>
                    <a:pt x="22" y="64"/>
                  </a:cubicBezTo>
                  <a:cubicBezTo>
                    <a:pt x="36" y="38"/>
                    <a:pt x="61" y="19"/>
                    <a:pt x="90" y="12"/>
                  </a:cubicBezTo>
                  <a:close/>
                  <a:moveTo>
                    <a:pt x="99" y="108"/>
                  </a:moveTo>
                  <a:cubicBezTo>
                    <a:pt x="99" y="110"/>
                    <a:pt x="96" y="111"/>
                    <a:pt x="94" y="111"/>
                  </a:cubicBezTo>
                  <a:cubicBezTo>
                    <a:pt x="92" y="110"/>
                    <a:pt x="91" y="107"/>
                    <a:pt x="91" y="105"/>
                  </a:cubicBezTo>
                  <a:cubicBezTo>
                    <a:pt x="92" y="103"/>
                    <a:pt x="95" y="102"/>
                    <a:pt x="97" y="103"/>
                  </a:cubicBezTo>
                  <a:cubicBezTo>
                    <a:pt x="99" y="103"/>
                    <a:pt x="100" y="106"/>
                    <a:pt x="99" y="108"/>
                  </a:cubicBezTo>
                  <a:close/>
                  <a:moveTo>
                    <a:pt x="99" y="125"/>
                  </a:moveTo>
                  <a:cubicBezTo>
                    <a:pt x="100" y="123"/>
                    <a:pt x="103" y="123"/>
                    <a:pt x="105" y="124"/>
                  </a:cubicBezTo>
                  <a:cubicBezTo>
                    <a:pt x="107" y="126"/>
                    <a:pt x="107" y="128"/>
                    <a:pt x="105" y="130"/>
                  </a:cubicBezTo>
                  <a:cubicBezTo>
                    <a:pt x="104" y="132"/>
                    <a:pt x="102" y="132"/>
                    <a:pt x="100" y="131"/>
                  </a:cubicBezTo>
                  <a:cubicBezTo>
                    <a:pt x="98" y="130"/>
                    <a:pt x="97" y="127"/>
                    <a:pt x="99" y="125"/>
                  </a:cubicBezTo>
                  <a:close/>
                  <a:moveTo>
                    <a:pt x="121" y="80"/>
                  </a:moveTo>
                  <a:cubicBezTo>
                    <a:pt x="100" y="80"/>
                    <a:pt x="100" y="80"/>
                    <a:pt x="100" y="80"/>
                  </a:cubicBezTo>
                  <a:cubicBezTo>
                    <a:pt x="103" y="10"/>
                    <a:pt x="103" y="10"/>
                    <a:pt x="103" y="10"/>
                  </a:cubicBezTo>
                  <a:cubicBezTo>
                    <a:pt x="107" y="9"/>
                    <a:pt x="111" y="9"/>
                    <a:pt x="116" y="9"/>
                  </a:cubicBezTo>
                  <a:lnTo>
                    <a:pt x="121" y="80"/>
                  </a:lnTo>
                  <a:close/>
                  <a:moveTo>
                    <a:pt x="113" y="90"/>
                  </a:moveTo>
                  <a:cubicBezTo>
                    <a:pt x="116" y="90"/>
                    <a:pt x="117" y="91"/>
                    <a:pt x="117" y="94"/>
                  </a:cubicBezTo>
                  <a:cubicBezTo>
                    <a:pt x="117" y="96"/>
                    <a:pt x="116" y="98"/>
                    <a:pt x="113" y="98"/>
                  </a:cubicBezTo>
                  <a:cubicBezTo>
                    <a:pt x="111" y="98"/>
                    <a:pt x="109" y="96"/>
                    <a:pt x="109" y="94"/>
                  </a:cubicBezTo>
                  <a:cubicBezTo>
                    <a:pt x="109" y="91"/>
                    <a:pt x="111" y="90"/>
                    <a:pt x="113" y="90"/>
                  </a:cubicBezTo>
                  <a:close/>
                  <a:moveTo>
                    <a:pt x="126" y="112"/>
                  </a:moveTo>
                  <a:cubicBezTo>
                    <a:pt x="126" y="120"/>
                    <a:pt x="120" y="125"/>
                    <a:pt x="113" y="125"/>
                  </a:cubicBezTo>
                  <a:cubicBezTo>
                    <a:pt x="106" y="125"/>
                    <a:pt x="100" y="120"/>
                    <a:pt x="100" y="112"/>
                  </a:cubicBezTo>
                  <a:cubicBezTo>
                    <a:pt x="100" y="105"/>
                    <a:pt x="106" y="99"/>
                    <a:pt x="113" y="99"/>
                  </a:cubicBezTo>
                  <a:cubicBezTo>
                    <a:pt x="120" y="99"/>
                    <a:pt x="126" y="105"/>
                    <a:pt x="126" y="112"/>
                  </a:cubicBezTo>
                  <a:close/>
                  <a:moveTo>
                    <a:pt x="122" y="124"/>
                  </a:moveTo>
                  <a:cubicBezTo>
                    <a:pt x="124" y="123"/>
                    <a:pt x="126" y="123"/>
                    <a:pt x="128" y="125"/>
                  </a:cubicBezTo>
                  <a:cubicBezTo>
                    <a:pt x="129" y="127"/>
                    <a:pt x="128" y="130"/>
                    <a:pt x="127" y="131"/>
                  </a:cubicBezTo>
                  <a:cubicBezTo>
                    <a:pt x="125" y="132"/>
                    <a:pt x="122" y="132"/>
                    <a:pt x="121" y="130"/>
                  </a:cubicBezTo>
                  <a:cubicBezTo>
                    <a:pt x="120" y="128"/>
                    <a:pt x="120" y="126"/>
                    <a:pt x="122" y="124"/>
                  </a:cubicBezTo>
                  <a:close/>
                  <a:moveTo>
                    <a:pt x="130" y="103"/>
                  </a:moveTo>
                  <a:cubicBezTo>
                    <a:pt x="132" y="102"/>
                    <a:pt x="134" y="103"/>
                    <a:pt x="135" y="105"/>
                  </a:cubicBezTo>
                  <a:cubicBezTo>
                    <a:pt x="136" y="107"/>
                    <a:pt x="134" y="110"/>
                    <a:pt x="132" y="111"/>
                  </a:cubicBezTo>
                  <a:cubicBezTo>
                    <a:pt x="130" y="111"/>
                    <a:pt x="128" y="110"/>
                    <a:pt x="127" y="108"/>
                  </a:cubicBezTo>
                  <a:cubicBezTo>
                    <a:pt x="126" y="106"/>
                    <a:pt x="128" y="103"/>
                    <a:pt x="130" y="103"/>
                  </a:cubicBezTo>
                  <a:close/>
                  <a:moveTo>
                    <a:pt x="202" y="59"/>
                  </a:moveTo>
                  <a:cubicBezTo>
                    <a:pt x="151" y="70"/>
                    <a:pt x="151" y="70"/>
                    <a:pt x="151" y="70"/>
                  </a:cubicBezTo>
                  <a:cubicBezTo>
                    <a:pt x="136" y="60"/>
                    <a:pt x="136" y="60"/>
                    <a:pt x="136" y="60"/>
                  </a:cubicBezTo>
                  <a:cubicBezTo>
                    <a:pt x="131" y="11"/>
                    <a:pt x="131" y="11"/>
                    <a:pt x="131" y="11"/>
                  </a:cubicBezTo>
                  <a:cubicBezTo>
                    <a:pt x="161" y="16"/>
                    <a:pt x="187" y="34"/>
                    <a:pt x="202" y="59"/>
                  </a:cubicBezTo>
                  <a:close/>
                  <a:moveTo>
                    <a:pt x="212" y="83"/>
                  </a:moveTo>
                  <a:cubicBezTo>
                    <a:pt x="146" y="110"/>
                    <a:pt x="146" y="110"/>
                    <a:pt x="146" y="110"/>
                  </a:cubicBezTo>
                  <a:cubicBezTo>
                    <a:pt x="140" y="90"/>
                    <a:pt x="140" y="90"/>
                    <a:pt x="140" y="90"/>
                  </a:cubicBezTo>
                  <a:cubicBezTo>
                    <a:pt x="208" y="71"/>
                    <a:pt x="208" y="71"/>
                    <a:pt x="208" y="71"/>
                  </a:cubicBezTo>
                  <a:cubicBezTo>
                    <a:pt x="208" y="71"/>
                    <a:pt x="211" y="79"/>
                    <a:pt x="212" y="83"/>
                  </a:cubicBezTo>
                  <a:close/>
                  <a:moveTo>
                    <a:pt x="166" y="135"/>
                  </a:moveTo>
                  <a:cubicBezTo>
                    <a:pt x="170" y="118"/>
                    <a:pt x="170" y="118"/>
                    <a:pt x="170" y="118"/>
                  </a:cubicBezTo>
                  <a:cubicBezTo>
                    <a:pt x="215" y="98"/>
                    <a:pt x="215" y="98"/>
                    <a:pt x="215" y="98"/>
                  </a:cubicBezTo>
                  <a:cubicBezTo>
                    <a:pt x="216" y="104"/>
                    <a:pt x="217" y="111"/>
                    <a:pt x="216" y="117"/>
                  </a:cubicBezTo>
                  <a:cubicBezTo>
                    <a:pt x="215" y="141"/>
                    <a:pt x="206" y="163"/>
                    <a:pt x="191" y="180"/>
                  </a:cubicBezTo>
                  <a:lnTo>
                    <a:pt x="166" y="135"/>
                  </a:lnTo>
                  <a:close/>
                  <a:moveTo>
                    <a:pt x="172" y="197"/>
                  </a:moveTo>
                  <a:cubicBezTo>
                    <a:pt x="126" y="143"/>
                    <a:pt x="126" y="143"/>
                    <a:pt x="126" y="143"/>
                  </a:cubicBezTo>
                  <a:cubicBezTo>
                    <a:pt x="143" y="131"/>
                    <a:pt x="143" y="131"/>
                    <a:pt x="143" y="131"/>
                  </a:cubicBezTo>
                  <a:cubicBezTo>
                    <a:pt x="182" y="189"/>
                    <a:pt x="182" y="189"/>
                    <a:pt x="182" y="189"/>
                  </a:cubicBezTo>
                  <a:cubicBezTo>
                    <a:pt x="179" y="192"/>
                    <a:pt x="175" y="195"/>
                    <a:pt x="172" y="197"/>
                  </a:cubicBezTo>
                  <a:close/>
                  <a:moveTo>
                    <a:pt x="73" y="208"/>
                  </a:moveTo>
                  <a:cubicBezTo>
                    <a:pt x="108" y="169"/>
                    <a:pt x="108" y="169"/>
                    <a:pt x="108" y="169"/>
                  </a:cubicBezTo>
                  <a:cubicBezTo>
                    <a:pt x="125" y="168"/>
                    <a:pt x="125" y="168"/>
                    <a:pt x="125" y="168"/>
                  </a:cubicBezTo>
                  <a:cubicBezTo>
                    <a:pt x="158" y="205"/>
                    <a:pt x="158" y="205"/>
                    <a:pt x="158" y="205"/>
                  </a:cubicBezTo>
                  <a:cubicBezTo>
                    <a:pt x="143" y="212"/>
                    <a:pt x="126" y="216"/>
                    <a:pt x="109" y="216"/>
                  </a:cubicBezTo>
                  <a:cubicBezTo>
                    <a:pt x="96" y="215"/>
                    <a:pt x="84" y="212"/>
                    <a:pt x="73" y="208"/>
                  </a:cubicBezTo>
                  <a:close/>
                  <a:moveTo>
                    <a:pt x="51" y="194"/>
                  </a:moveTo>
                  <a:cubicBezTo>
                    <a:pt x="88" y="134"/>
                    <a:pt x="88" y="134"/>
                    <a:pt x="88" y="134"/>
                  </a:cubicBezTo>
                  <a:cubicBezTo>
                    <a:pt x="105" y="146"/>
                    <a:pt x="105" y="146"/>
                    <a:pt x="105" y="146"/>
                  </a:cubicBezTo>
                  <a:cubicBezTo>
                    <a:pt x="61" y="201"/>
                    <a:pt x="61" y="201"/>
                    <a:pt x="61" y="201"/>
                  </a:cubicBezTo>
                  <a:cubicBezTo>
                    <a:pt x="58" y="199"/>
                    <a:pt x="54" y="197"/>
                    <a:pt x="51" y="194"/>
                  </a:cubicBezTo>
                  <a:close/>
                  <a:moveTo>
                    <a:pt x="10" y="108"/>
                  </a:moveTo>
                  <a:cubicBezTo>
                    <a:pt x="10" y="106"/>
                    <a:pt x="10" y="105"/>
                    <a:pt x="11" y="104"/>
                  </a:cubicBezTo>
                  <a:cubicBezTo>
                    <a:pt x="58" y="125"/>
                    <a:pt x="58" y="125"/>
                    <a:pt x="58" y="125"/>
                  </a:cubicBezTo>
                  <a:cubicBezTo>
                    <a:pt x="64" y="141"/>
                    <a:pt x="64" y="141"/>
                    <a:pt x="64" y="141"/>
                  </a:cubicBezTo>
                  <a:cubicBezTo>
                    <a:pt x="39" y="184"/>
                    <a:pt x="39" y="184"/>
                    <a:pt x="39" y="184"/>
                  </a:cubicBezTo>
                  <a:cubicBezTo>
                    <a:pt x="20" y="164"/>
                    <a:pt x="9" y="137"/>
                    <a:pt x="10" y="10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1" name="Oval 1094"/>
            <p:cNvSpPr>
              <a:spLocks noChangeArrowheads="1"/>
            </p:cNvSpPr>
            <p:nvPr/>
          </p:nvSpPr>
          <p:spPr bwMode="auto">
            <a:xfrm>
              <a:off x="9883776" y="9726613"/>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2" name="Freeform 1095"/>
            <p:cNvSpPr>
              <a:spLocks/>
            </p:cNvSpPr>
            <p:nvPr/>
          </p:nvSpPr>
          <p:spPr bwMode="auto">
            <a:xfrm>
              <a:off x="9815513" y="9771063"/>
              <a:ext cx="34925" cy="34925"/>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4" y="0"/>
                    <a:pt x="1" y="1"/>
                    <a:pt x="0"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3" name="Freeform 1096"/>
            <p:cNvSpPr>
              <a:spLocks/>
            </p:cNvSpPr>
            <p:nvPr/>
          </p:nvSpPr>
          <p:spPr bwMode="auto">
            <a:xfrm>
              <a:off x="9839326" y="9850438"/>
              <a:ext cx="36513" cy="33337"/>
            </a:xfrm>
            <a:custGeom>
              <a:avLst/>
              <a:gdLst>
                <a:gd name="T0" fmla="*/ 3 w 10"/>
                <a:gd name="T1" fmla="*/ 8 h 9"/>
                <a:gd name="T2" fmla="*/ 8 w 10"/>
                <a:gd name="T3" fmla="*/ 7 h 9"/>
                <a:gd name="T4" fmla="*/ 8 w 10"/>
                <a:gd name="T5" fmla="*/ 1 h 9"/>
                <a:gd name="T6" fmla="*/ 2 w 10"/>
                <a:gd name="T7" fmla="*/ 2 h 9"/>
                <a:gd name="T8" fmla="*/ 3 w 10"/>
                <a:gd name="T9" fmla="*/ 8 h 9"/>
              </a:gdLst>
              <a:ahLst/>
              <a:cxnLst>
                <a:cxn ang="0">
                  <a:pos x="T0" y="T1"/>
                </a:cxn>
                <a:cxn ang="0">
                  <a:pos x="T2" y="T3"/>
                </a:cxn>
                <a:cxn ang="0">
                  <a:pos x="T4" y="T5"/>
                </a:cxn>
                <a:cxn ang="0">
                  <a:pos x="T6" y="T7"/>
                </a:cxn>
                <a:cxn ang="0">
                  <a:pos x="T8" y="T9"/>
                </a:cxn>
              </a:cxnLst>
              <a:rect l="0" t="0" r="r" b="b"/>
              <a:pathLst>
                <a:path w="10" h="9">
                  <a:moveTo>
                    <a:pt x="3" y="8"/>
                  </a:moveTo>
                  <a:cubicBezTo>
                    <a:pt x="5" y="9"/>
                    <a:pt x="7" y="9"/>
                    <a:pt x="8" y="7"/>
                  </a:cubicBezTo>
                  <a:cubicBezTo>
                    <a:pt x="10" y="5"/>
                    <a:pt x="10" y="3"/>
                    <a:pt x="8" y="1"/>
                  </a:cubicBezTo>
                  <a:cubicBezTo>
                    <a:pt x="6" y="0"/>
                    <a:pt x="3" y="0"/>
                    <a:pt x="2" y="2"/>
                  </a:cubicBezTo>
                  <a:cubicBezTo>
                    <a:pt x="0" y="4"/>
                    <a:pt x="1" y="7"/>
                    <a:pt x="3"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4" name="Freeform 1097"/>
            <p:cNvSpPr>
              <a:spLocks/>
            </p:cNvSpPr>
            <p:nvPr/>
          </p:nvSpPr>
          <p:spPr bwMode="auto">
            <a:xfrm>
              <a:off x="9925051" y="9850438"/>
              <a:ext cx="33338" cy="33337"/>
            </a:xfrm>
            <a:custGeom>
              <a:avLst/>
              <a:gdLst>
                <a:gd name="T0" fmla="*/ 1 w 9"/>
                <a:gd name="T1" fmla="*/ 7 h 9"/>
                <a:gd name="T2" fmla="*/ 7 w 9"/>
                <a:gd name="T3" fmla="*/ 8 h 9"/>
                <a:gd name="T4" fmla="*/ 8 w 9"/>
                <a:gd name="T5" fmla="*/ 2 h 9"/>
                <a:gd name="T6" fmla="*/ 2 w 9"/>
                <a:gd name="T7" fmla="*/ 1 h 9"/>
                <a:gd name="T8" fmla="*/ 1 w 9"/>
                <a:gd name="T9" fmla="*/ 7 h 9"/>
              </a:gdLst>
              <a:ahLst/>
              <a:cxnLst>
                <a:cxn ang="0">
                  <a:pos x="T0" y="T1"/>
                </a:cxn>
                <a:cxn ang="0">
                  <a:pos x="T2" y="T3"/>
                </a:cxn>
                <a:cxn ang="0">
                  <a:pos x="T4" y="T5"/>
                </a:cxn>
                <a:cxn ang="0">
                  <a:pos x="T6" y="T7"/>
                </a:cxn>
                <a:cxn ang="0">
                  <a:pos x="T8" y="T9"/>
                </a:cxn>
              </a:cxnLst>
              <a:rect l="0" t="0" r="r" b="b"/>
              <a:pathLst>
                <a:path w="9" h="9">
                  <a:moveTo>
                    <a:pt x="1" y="7"/>
                  </a:moveTo>
                  <a:cubicBezTo>
                    <a:pt x="2" y="9"/>
                    <a:pt x="5" y="9"/>
                    <a:pt x="7" y="8"/>
                  </a:cubicBezTo>
                  <a:cubicBezTo>
                    <a:pt x="8" y="7"/>
                    <a:pt x="9" y="4"/>
                    <a:pt x="8" y="2"/>
                  </a:cubicBezTo>
                  <a:cubicBezTo>
                    <a:pt x="6" y="0"/>
                    <a:pt x="4" y="0"/>
                    <a:pt x="2" y="1"/>
                  </a:cubicBezTo>
                  <a:cubicBezTo>
                    <a:pt x="0" y="3"/>
                    <a:pt x="0" y="5"/>
                    <a:pt x="1"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5" name="Freeform 1098"/>
            <p:cNvSpPr>
              <a:spLocks/>
            </p:cNvSpPr>
            <p:nvPr/>
          </p:nvSpPr>
          <p:spPr bwMode="auto">
            <a:xfrm>
              <a:off x="9947276" y="9771063"/>
              <a:ext cx="38100" cy="34925"/>
            </a:xfrm>
            <a:custGeom>
              <a:avLst/>
              <a:gdLst>
                <a:gd name="T0" fmla="*/ 1 w 10"/>
                <a:gd name="T1" fmla="*/ 6 h 9"/>
                <a:gd name="T2" fmla="*/ 6 w 10"/>
                <a:gd name="T3" fmla="*/ 9 h 9"/>
                <a:gd name="T4" fmla="*/ 9 w 10"/>
                <a:gd name="T5" fmla="*/ 3 h 9"/>
                <a:gd name="T6" fmla="*/ 4 w 10"/>
                <a:gd name="T7" fmla="*/ 1 h 9"/>
                <a:gd name="T8" fmla="*/ 1 w 10"/>
                <a:gd name="T9" fmla="*/ 6 h 9"/>
              </a:gdLst>
              <a:ahLst/>
              <a:cxnLst>
                <a:cxn ang="0">
                  <a:pos x="T0" y="T1"/>
                </a:cxn>
                <a:cxn ang="0">
                  <a:pos x="T2" y="T3"/>
                </a:cxn>
                <a:cxn ang="0">
                  <a:pos x="T4" y="T5"/>
                </a:cxn>
                <a:cxn ang="0">
                  <a:pos x="T6" y="T7"/>
                </a:cxn>
                <a:cxn ang="0">
                  <a:pos x="T8" y="T9"/>
                </a:cxn>
              </a:cxnLst>
              <a:rect l="0" t="0" r="r" b="b"/>
              <a:pathLst>
                <a:path w="10" h="9">
                  <a:moveTo>
                    <a:pt x="1" y="6"/>
                  </a:moveTo>
                  <a:cubicBezTo>
                    <a:pt x="2" y="8"/>
                    <a:pt x="4" y="9"/>
                    <a:pt x="6" y="9"/>
                  </a:cubicBezTo>
                  <a:cubicBezTo>
                    <a:pt x="8" y="8"/>
                    <a:pt x="10" y="5"/>
                    <a:pt x="9" y="3"/>
                  </a:cubicBezTo>
                  <a:cubicBezTo>
                    <a:pt x="8" y="1"/>
                    <a:pt x="6" y="0"/>
                    <a:pt x="4" y="1"/>
                  </a:cubicBezTo>
                  <a:cubicBezTo>
                    <a:pt x="2" y="1"/>
                    <a:pt x="0" y="4"/>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6" name="Oval 1099"/>
            <p:cNvSpPr>
              <a:spLocks noChangeArrowheads="1"/>
            </p:cNvSpPr>
            <p:nvPr/>
          </p:nvSpPr>
          <p:spPr bwMode="auto">
            <a:xfrm>
              <a:off x="9850438" y="9759950"/>
              <a:ext cx="96838"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7" name="Freeform 1100"/>
            <p:cNvSpPr>
              <a:spLocks/>
            </p:cNvSpPr>
            <p:nvPr/>
          </p:nvSpPr>
          <p:spPr bwMode="auto">
            <a:xfrm>
              <a:off x="9947276" y="9880600"/>
              <a:ext cx="209550" cy="247650"/>
            </a:xfrm>
            <a:custGeom>
              <a:avLst/>
              <a:gdLst>
                <a:gd name="T0" fmla="*/ 0 w 56"/>
                <a:gd name="T1" fmla="*/ 12 h 66"/>
                <a:gd name="T2" fmla="*/ 46 w 56"/>
                <a:gd name="T3" fmla="*/ 66 h 66"/>
                <a:gd name="T4" fmla="*/ 56 w 56"/>
                <a:gd name="T5" fmla="*/ 58 h 66"/>
                <a:gd name="T6" fmla="*/ 17 w 56"/>
                <a:gd name="T7" fmla="*/ 0 h 66"/>
                <a:gd name="T8" fmla="*/ 0 w 56"/>
                <a:gd name="T9" fmla="*/ 12 h 66"/>
              </a:gdLst>
              <a:ahLst/>
              <a:cxnLst>
                <a:cxn ang="0">
                  <a:pos x="T0" y="T1"/>
                </a:cxn>
                <a:cxn ang="0">
                  <a:pos x="T2" y="T3"/>
                </a:cxn>
                <a:cxn ang="0">
                  <a:pos x="T4" y="T5"/>
                </a:cxn>
                <a:cxn ang="0">
                  <a:pos x="T6" y="T7"/>
                </a:cxn>
                <a:cxn ang="0">
                  <a:pos x="T8" y="T9"/>
                </a:cxn>
              </a:cxnLst>
              <a:rect l="0" t="0" r="r" b="b"/>
              <a:pathLst>
                <a:path w="56" h="66">
                  <a:moveTo>
                    <a:pt x="0" y="12"/>
                  </a:moveTo>
                  <a:cubicBezTo>
                    <a:pt x="46" y="66"/>
                    <a:pt x="46" y="66"/>
                    <a:pt x="46" y="66"/>
                  </a:cubicBezTo>
                  <a:cubicBezTo>
                    <a:pt x="49" y="64"/>
                    <a:pt x="53" y="61"/>
                    <a:pt x="56" y="58"/>
                  </a:cubicBezTo>
                  <a:cubicBezTo>
                    <a:pt x="17" y="0"/>
                    <a:pt x="17" y="0"/>
                    <a:pt x="17" y="0"/>
                  </a:cubicBezTo>
                  <a:lnTo>
                    <a:pt x="0"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8" name="Freeform 1101"/>
            <p:cNvSpPr>
              <a:spLocks/>
            </p:cNvSpPr>
            <p:nvPr/>
          </p:nvSpPr>
          <p:spPr bwMode="auto">
            <a:xfrm>
              <a:off x="9999663" y="9655175"/>
              <a:ext cx="269875" cy="146050"/>
            </a:xfrm>
            <a:custGeom>
              <a:avLst/>
              <a:gdLst>
                <a:gd name="T0" fmla="*/ 0 w 72"/>
                <a:gd name="T1" fmla="*/ 19 h 39"/>
                <a:gd name="T2" fmla="*/ 6 w 72"/>
                <a:gd name="T3" fmla="*/ 39 h 39"/>
                <a:gd name="T4" fmla="*/ 72 w 72"/>
                <a:gd name="T5" fmla="*/ 12 h 39"/>
                <a:gd name="T6" fmla="*/ 68 w 72"/>
                <a:gd name="T7" fmla="*/ 0 h 39"/>
                <a:gd name="T8" fmla="*/ 0 w 72"/>
                <a:gd name="T9" fmla="*/ 19 h 39"/>
              </a:gdLst>
              <a:ahLst/>
              <a:cxnLst>
                <a:cxn ang="0">
                  <a:pos x="T0" y="T1"/>
                </a:cxn>
                <a:cxn ang="0">
                  <a:pos x="T2" y="T3"/>
                </a:cxn>
                <a:cxn ang="0">
                  <a:pos x="T4" y="T5"/>
                </a:cxn>
                <a:cxn ang="0">
                  <a:pos x="T6" y="T7"/>
                </a:cxn>
                <a:cxn ang="0">
                  <a:pos x="T8" y="T9"/>
                </a:cxn>
              </a:cxnLst>
              <a:rect l="0" t="0" r="r" b="b"/>
              <a:pathLst>
                <a:path w="72" h="39">
                  <a:moveTo>
                    <a:pt x="0" y="19"/>
                  </a:moveTo>
                  <a:cubicBezTo>
                    <a:pt x="6" y="39"/>
                    <a:pt x="6" y="39"/>
                    <a:pt x="6" y="39"/>
                  </a:cubicBezTo>
                  <a:cubicBezTo>
                    <a:pt x="72" y="12"/>
                    <a:pt x="72" y="12"/>
                    <a:pt x="72" y="12"/>
                  </a:cubicBezTo>
                  <a:cubicBezTo>
                    <a:pt x="71" y="8"/>
                    <a:pt x="68" y="0"/>
                    <a:pt x="68" y="0"/>
                  </a:cubicBezTo>
                  <a:lnTo>
                    <a:pt x="0"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9" name="Freeform 1102"/>
            <p:cNvSpPr>
              <a:spLocks/>
            </p:cNvSpPr>
            <p:nvPr/>
          </p:nvSpPr>
          <p:spPr bwMode="auto">
            <a:xfrm>
              <a:off x="9850438" y="9423400"/>
              <a:ext cx="77788" cy="265112"/>
            </a:xfrm>
            <a:custGeom>
              <a:avLst/>
              <a:gdLst>
                <a:gd name="T0" fmla="*/ 0 w 21"/>
                <a:gd name="T1" fmla="*/ 71 h 71"/>
                <a:gd name="T2" fmla="*/ 21 w 21"/>
                <a:gd name="T3" fmla="*/ 71 h 71"/>
                <a:gd name="T4" fmla="*/ 16 w 21"/>
                <a:gd name="T5" fmla="*/ 0 h 71"/>
                <a:gd name="T6" fmla="*/ 3 w 21"/>
                <a:gd name="T7" fmla="*/ 1 h 71"/>
                <a:gd name="T8" fmla="*/ 0 w 21"/>
                <a:gd name="T9" fmla="*/ 71 h 71"/>
              </a:gdLst>
              <a:ahLst/>
              <a:cxnLst>
                <a:cxn ang="0">
                  <a:pos x="T0" y="T1"/>
                </a:cxn>
                <a:cxn ang="0">
                  <a:pos x="T2" y="T3"/>
                </a:cxn>
                <a:cxn ang="0">
                  <a:pos x="T4" y="T5"/>
                </a:cxn>
                <a:cxn ang="0">
                  <a:pos x="T6" y="T7"/>
                </a:cxn>
                <a:cxn ang="0">
                  <a:pos x="T8" y="T9"/>
                </a:cxn>
              </a:cxnLst>
              <a:rect l="0" t="0" r="r" b="b"/>
              <a:pathLst>
                <a:path w="21" h="71">
                  <a:moveTo>
                    <a:pt x="0" y="71"/>
                  </a:moveTo>
                  <a:cubicBezTo>
                    <a:pt x="21" y="71"/>
                    <a:pt x="21" y="71"/>
                    <a:pt x="21" y="71"/>
                  </a:cubicBezTo>
                  <a:cubicBezTo>
                    <a:pt x="16" y="0"/>
                    <a:pt x="16" y="0"/>
                    <a:pt x="16" y="0"/>
                  </a:cubicBezTo>
                  <a:cubicBezTo>
                    <a:pt x="11" y="0"/>
                    <a:pt x="7" y="0"/>
                    <a:pt x="3" y="1"/>
                  </a:cubicBezTo>
                  <a:lnTo>
                    <a:pt x="0" y="7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0" name="Freeform 1103"/>
            <p:cNvSpPr>
              <a:spLocks/>
            </p:cNvSpPr>
            <p:nvPr/>
          </p:nvSpPr>
          <p:spPr bwMode="auto">
            <a:xfrm>
              <a:off x="9520238" y="9682163"/>
              <a:ext cx="273050" cy="138112"/>
            </a:xfrm>
            <a:custGeom>
              <a:avLst/>
              <a:gdLst>
                <a:gd name="T0" fmla="*/ 0 w 73"/>
                <a:gd name="T1" fmla="*/ 13 h 37"/>
                <a:gd name="T2" fmla="*/ 67 w 73"/>
                <a:gd name="T3" fmla="*/ 37 h 37"/>
                <a:gd name="T4" fmla="*/ 73 w 73"/>
                <a:gd name="T5" fmla="*/ 17 h 37"/>
                <a:gd name="T6" fmla="*/ 4 w 73"/>
                <a:gd name="T7" fmla="*/ 0 h 37"/>
                <a:gd name="T8" fmla="*/ 0 w 73"/>
                <a:gd name="T9" fmla="*/ 13 h 37"/>
              </a:gdLst>
              <a:ahLst/>
              <a:cxnLst>
                <a:cxn ang="0">
                  <a:pos x="T0" y="T1"/>
                </a:cxn>
                <a:cxn ang="0">
                  <a:pos x="T2" y="T3"/>
                </a:cxn>
                <a:cxn ang="0">
                  <a:pos x="T4" y="T5"/>
                </a:cxn>
                <a:cxn ang="0">
                  <a:pos x="T6" y="T7"/>
                </a:cxn>
                <a:cxn ang="0">
                  <a:pos x="T8" y="T9"/>
                </a:cxn>
              </a:cxnLst>
              <a:rect l="0" t="0" r="r" b="b"/>
              <a:pathLst>
                <a:path w="73" h="37">
                  <a:moveTo>
                    <a:pt x="0" y="13"/>
                  </a:moveTo>
                  <a:cubicBezTo>
                    <a:pt x="67" y="37"/>
                    <a:pt x="67" y="37"/>
                    <a:pt x="67" y="37"/>
                  </a:cubicBezTo>
                  <a:cubicBezTo>
                    <a:pt x="73" y="17"/>
                    <a:pt x="73" y="17"/>
                    <a:pt x="73" y="17"/>
                  </a:cubicBezTo>
                  <a:cubicBezTo>
                    <a:pt x="4" y="0"/>
                    <a:pt x="4" y="0"/>
                    <a:pt x="4" y="0"/>
                  </a:cubicBezTo>
                  <a:cubicBezTo>
                    <a:pt x="3" y="4"/>
                    <a:pt x="1" y="8"/>
                    <a:pt x="0"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1" name="Freeform 1104"/>
            <p:cNvSpPr>
              <a:spLocks/>
            </p:cNvSpPr>
            <p:nvPr/>
          </p:nvSpPr>
          <p:spPr bwMode="auto">
            <a:xfrm>
              <a:off x="9666288" y="9891713"/>
              <a:ext cx="201613" cy="250825"/>
            </a:xfrm>
            <a:custGeom>
              <a:avLst/>
              <a:gdLst>
                <a:gd name="T0" fmla="*/ 0 w 54"/>
                <a:gd name="T1" fmla="*/ 60 h 67"/>
                <a:gd name="T2" fmla="*/ 10 w 54"/>
                <a:gd name="T3" fmla="*/ 67 h 67"/>
                <a:gd name="T4" fmla="*/ 54 w 54"/>
                <a:gd name="T5" fmla="*/ 12 h 67"/>
                <a:gd name="T6" fmla="*/ 37 w 54"/>
                <a:gd name="T7" fmla="*/ 0 h 67"/>
                <a:gd name="T8" fmla="*/ 0 w 54"/>
                <a:gd name="T9" fmla="*/ 60 h 67"/>
              </a:gdLst>
              <a:ahLst/>
              <a:cxnLst>
                <a:cxn ang="0">
                  <a:pos x="T0" y="T1"/>
                </a:cxn>
                <a:cxn ang="0">
                  <a:pos x="T2" y="T3"/>
                </a:cxn>
                <a:cxn ang="0">
                  <a:pos x="T4" y="T5"/>
                </a:cxn>
                <a:cxn ang="0">
                  <a:pos x="T6" y="T7"/>
                </a:cxn>
                <a:cxn ang="0">
                  <a:pos x="T8" y="T9"/>
                </a:cxn>
              </a:cxnLst>
              <a:rect l="0" t="0" r="r" b="b"/>
              <a:pathLst>
                <a:path w="54" h="67">
                  <a:moveTo>
                    <a:pt x="0" y="60"/>
                  </a:moveTo>
                  <a:cubicBezTo>
                    <a:pt x="3" y="63"/>
                    <a:pt x="7" y="65"/>
                    <a:pt x="10" y="67"/>
                  </a:cubicBezTo>
                  <a:cubicBezTo>
                    <a:pt x="54" y="12"/>
                    <a:pt x="54" y="12"/>
                    <a:pt x="54" y="12"/>
                  </a:cubicBezTo>
                  <a:cubicBezTo>
                    <a:pt x="37" y="0"/>
                    <a:pt x="37" y="0"/>
                    <a:pt x="37" y="0"/>
                  </a:cubicBezTo>
                  <a:lnTo>
                    <a:pt x="0" y="6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2" name="Freeform 1105"/>
            <p:cNvSpPr>
              <a:spLocks/>
            </p:cNvSpPr>
            <p:nvPr/>
          </p:nvSpPr>
          <p:spPr bwMode="auto">
            <a:xfrm>
              <a:off x="9509126" y="9779000"/>
              <a:ext cx="206375" cy="300037"/>
            </a:xfrm>
            <a:custGeom>
              <a:avLst/>
              <a:gdLst>
                <a:gd name="T0" fmla="*/ 1 w 55"/>
                <a:gd name="T1" fmla="*/ 4 h 80"/>
                <a:gd name="T2" fmla="*/ 30 w 55"/>
                <a:gd name="T3" fmla="*/ 80 h 80"/>
                <a:gd name="T4" fmla="*/ 55 w 55"/>
                <a:gd name="T5" fmla="*/ 37 h 80"/>
                <a:gd name="T6" fmla="*/ 49 w 55"/>
                <a:gd name="T7" fmla="*/ 21 h 80"/>
                <a:gd name="T8" fmla="*/ 2 w 55"/>
                <a:gd name="T9" fmla="*/ 0 h 80"/>
                <a:gd name="T10" fmla="*/ 1 w 55"/>
                <a:gd name="T11" fmla="*/ 4 h 80"/>
              </a:gdLst>
              <a:ahLst/>
              <a:cxnLst>
                <a:cxn ang="0">
                  <a:pos x="T0" y="T1"/>
                </a:cxn>
                <a:cxn ang="0">
                  <a:pos x="T2" y="T3"/>
                </a:cxn>
                <a:cxn ang="0">
                  <a:pos x="T4" y="T5"/>
                </a:cxn>
                <a:cxn ang="0">
                  <a:pos x="T6" y="T7"/>
                </a:cxn>
                <a:cxn ang="0">
                  <a:pos x="T8" y="T9"/>
                </a:cxn>
                <a:cxn ang="0">
                  <a:pos x="T10" y="T11"/>
                </a:cxn>
              </a:cxnLst>
              <a:rect l="0" t="0" r="r" b="b"/>
              <a:pathLst>
                <a:path w="55" h="80">
                  <a:moveTo>
                    <a:pt x="1" y="4"/>
                  </a:moveTo>
                  <a:cubicBezTo>
                    <a:pt x="0" y="33"/>
                    <a:pt x="11" y="60"/>
                    <a:pt x="30" y="80"/>
                  </a:cubicBezTo>
                  <a:cubicBezTo>
                    <a:pt x="55" y="37"/>
                    <a:pt x="55" y="37"/>
                    <a:pt x="55" y="37"/>
                  </a:cubicBezTo>
                  <a:cubicBezTo>
                    <a:pt x="49" y="21"/>
                    <a:pt x="49" y="21"/>
                    <a:pt x="49" y="21"/>
                  </a:cubicBezTo>
                  <a:cubicBezTo>
                    <a:pt x="2" y="0"/>
                    <a:pt x="2" y="0"/>
                    <a:pt x="2" y="0"/>
                  </a:cubicBezTo>
                  <a:cubicBezTo>
                    <a:pt x="1" y="1"/>
                    <a:pt x="1" y="2"/>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3" name="Freeform 1106"/>
            <p:cNvSpPr>
              <a:spLocks/>
            </p:cNvSpPr>
            <p:nvPr/>
          </p:nvSpPr>
          <p:spPr bwMode="auto">
            <a:xfrm>
              <a:off x="9748838" y="10018713"/>
              <a:ext cx="319088" cy="180975"/>
            </a:xfrm>
            <a:custGeom>
              <a:avLst/>
              <a:gdLst>
                <a:gd name="T0" fmla="*/ 0 w 85"/>
                <a:gd name="T1" fmla="*/ 40 h 48"/>
                <a:gd name="T2" fmla="*/ 36 w 85"/>
                <a:gd name="T3" fmla="*/ 48 h 48"/>
                <a:gd name="T4" fmla="*/ 85 w 85"/>
                <a:gd name="T5" fmla="*/ 37 h 48"/>
                <a:gd name="T6" fmla="*/ 52 w 85"/>
                <a:gd name="T7" fmla="*/ 0 h 48"/>
                <a:gd name="T8" fmla="*/ 35 w 85"/>
                <a:gd name="T9" fmla="*/ 1 h 48"/>
                <a:gd name="T10" fmla="*/ 0 w 85"/>
                <a:gd name="T11" fmla="*/ 40 h 48"/>
              </a:gdLst>
              <a:ahLst/>
              <a:cxnLst>
                <a:cxn ang="0">
                  <a:pos x="T0" y="T1"/>
                </a:cxn>
                <a:cxn ang="0">
                  <a:pos x="T2" y="T3"/>
                </a:cxn>
                <a:cxn ang="0">
                  <a:pos x="T4" y="T5"/>
                </a:cxn>
                <a:cxn ang="0">
                  <a:pos x="T6" y="T7"/>
                </a:cxn>
                <a:cxn ang="0">
                  <a:pos x="T8" y="T9"/>
                </a:cxn>
                <a:cxn ang="0">
                  <a:pos x="T10" y="T11"/>
                </a:cxn>
              </a:cxnLst>
              <a:rect l="0" t="0" r="r" b="b"/>
              <a:pathLst>
                <a:path w="85" h="48">
                  <a:moveTo>
                    <a:pt x="0" y="40"/>
                  </a:moveTo>
                  <a:cubicBezTo>
                    <a:pt x="11" y="44"/>
                    <a:pt x="23" y="47"/>
                    <a:pt x="36" y="48"/>
                  </a:cubicBezTo>
                  <a:cubicBezTo>
                    <a:pt x="53" y="48"/>
                    <a:pt x="70" y="44"/>
                    <a:pt x="85" y="37"/>
                  </a:cubicBezTo>
                  <a:cubicBezTo>
                    <a:pt x="52" y="0"/>
                    <a:pt x="52" y="0"/>
                    <a:pt x="52" y="0"/>
                  </a:cubicBezTo>
                  <a:cubicBezTo>
                    <a:pt x="35" y="1"/>
                    <a:pt x="35" y="1"/>
                    <a:pt x="35" y="1"/>
                  </a:cubicBezTo>
                  <a:lnTo>
                    <a:pt x="0"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4" name="Freeform 1107"/>
            <p:cNvSpPr>
              <a:spLocks/>
            </p:cNvSpPr>
            <p:nvPr/>
          </p:nvSpPr>
          <p:spPr bwMode="auto">
            <a:xfrm>
              <a:off x="10098088" y="9756775"/>
              <a:ext cx="190500" cy="307975"/>
            </a:xfrm>
            <a:custGeom>
              <a:avLst/>
              <a:gdLst>
                <a:gd name="T0" fmla="*/ 0 w 51"/>
                <a:gd name="T1" fmla="*/ 37 h 82"/>
                <a:gd name="T2" fmla="*/ 25 w 51"/>
                <a:gd name="T3" fmla="*/ 82 h 82"/>
                <a:gd name="T4" fmla="*/ 50 w 51"/>
                <a:gd name="T5" fmla="*/ 19 h 82"/>
                <a:gd name="T6" fmla="*/ 49 w 51"/>
                <a:gd name="T7" fmla="*/ 0 h 82"/>
                <a:gd name="T8" fmla="*/ 4 w 51"/>
                <a:gd name="T9" fmla="*/ 20 h 82"/>
                <a:gd name="T10" fmla="*/ 0 w 51"/>
                <a:gd name="T11" fmla="*/ 37 h 82"/>
              </a:gdLst>
              <a:ahLst/>
              <a:cxnLst>
                <a:cxn ang="0">
                  <a:pos x="T0" y="T1"/>
                </a:cxn>
                <a:cxn ang="0">
                  <a:pos x="T2" y="T3"/>
                </a:cxn>
                <a:cxn ang="0">
                  <a:pos x="T4" y="T5"/>
                </a:cxn>
                <a:cxn ang="0">
                  <a:pos x="T6" y="T7"/>
                </a:cxn>
                <a:cxn ang="0">
                  <a:pos x="T8" y="T9"/>
                </a:cxn>
                <a:cxn ang="0">
                  <a:pos x="T10" y="T11"/>
                </a:cxn>
              </a:cxnLst>
              <a:rect l="0" t="0" r="r" b="b"/>
              <a:pathLst>
                <a:path w="51" h="82">
                  <a:moveTo>
                    <a:pt x="0" y="37"/>
                  </a:moveTo>
                  <a:cubicBezTo>
                    <a:pt x="25" y="82"/>
                    <a:pt x="25" y="82"/>
                    <a:pt x="25" y="82"/>
                  </a:cubicBezTo>
                  <a:cubicBezTo>
                    <a:pt x="40" y="65"/>
                    <a:pt x="49" y="43"/>
                    <a:pt x="50" y="19"/>
                  </a:cubicBezTo>
                  <a:cubicBezTo>
                    <a:pt x="51" y="13"/>
                    <a:pt x="50" y="6"/>
                    <a:pt x="49" y="0"/>
                  </a:cubicBezTo>
                  <a:cubicBezTo>
                    <a:pt x="4" y="20"/>
                    <a:pt x="4" y="20"/>
                    <a:pt x="4" y="20"/>
                  </a:cubicBezTo>
                  <a:lnTo>
                    <a:pt x="0"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5" name="Freeform 1108"/>
            <p:cNvSpPr>
              <a:spLocks/>
            </p:cNvSpPr>
            <p:nvPr/>
          </p:nvSpPr>
          <p:spPr bwMode="auto">
            <a:xfrm>
              <a:off x="9966326" y="9429750"/>
              <a:ext cx="266700" cy="222250"/>
            </a:xfrm>
            <a:custGeom>
              <a:avLst/>
              <a:gdLst>
                <a:gd name="T0" fmla="*/ 0 w 71"/>
                <a:gd name="T1" fmla="*/ 0 h 59"/>
                <a:gd name="T2" fmla="*/ 5 w 71"/>
                <a:gd name="T3" fmla="*/ 49 h 59"/>
                <a:gd name="T4" fmla="*/ 20 w 71"/>
                <a:gd name="T5" fmla="*/ 59 h 59"/>
                <a:gd name="T6" fmla="*/ 71 w 71"/>
                <a:gd name="T7" fmla="*/ 48 h 59"/>
                <a:gd name="T8" fmla="*/ 0 w 71"/>
                <a:gd name="T9" fmla="*/ 0 h 59"/>
              </a:gdLst>
              <a:ahLst/>
              <a:cxnLst>
                <a:cxn ang="0">
                  <a:pos x="T0" y="T1"/>
                </a:cxn>
                <a:cxn ang="0">
                  <a:pos x="T2" y="T3"/>
                </a:cxn>
                <a:cxn ang="0">
                  <a:pos x="T4" y="T5"/>
                </a:cxn>
                <a:cxn ang="0">
                  <a:pos x="T6" y="T7"/>
                </a:cxn>
                <a:cxn ang="0">
                  <a:pos x="T8" y="T9"/>
                </a:cxn>
              </a:cxnLst>
              <a:rect l="0" t="0" r="r" b="b"/>
              <a:pathLst>
                <a:path w="71" h="59">
                  <a:moveTo>
                    <a:pt x="0" y="0"/>
                  </a:moveTo>
                  <a:cubicBezTo>
                    <a:pt x="5" y="49"/>
                    <a:pt x="5" y="49"/>
                    <a:pt x="5" y="49"/>
                  </a:cubicBezTo>
                  <a:cubicBezTo>
                    <a:pt x="20" y="59"/>
                    <a:pt x="20" y="59"/>
                    <a:pt x="20" y="59"/>
                  </a:cubicBezTo>
                  <a:cubicBezTo>
                    <a:pt x="71" y="48"/>
                    <a:pt x="71" y="48"/>
                    <a:pt x="71" y="48"/>
                  </a:cubicBezTo>
                  <a:cubicBezTo>
                    <a:pt x="56" y="23"/>
                    <a:pt x="30"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6" name="Freeform 1109"/>
            <p:cNvSpPr>
              <a:spLocks/>
            </p:cNvSpPr>
            <p:nvPr/>
          </p:nvSpPr>
          <p:spPr bwMode="auto">
            <a:xfrm>
              <a:off x="9556751" y="9434513"/>
              <a:ext cx="255588" cy="231775"/>
            </a:xfrm>
            <a:custGeom>
              <a:avLst/>
              <a:gdLst>
                <a:gd name="T0" fmla="*/ 0 w 68"/>
                <a:gd name="T1" fmla="*/ 52 h 62"/>
                <a:gd name="T2" fmla="*/ 49 w 68"/>
                <a:gd name="T3" fmla="*/ 62 h 62"/>
                <a:gd name="T4" fmla="*/ 62 w 68"/>
                <a:gd name="T5" fmla="*/ 52 h 62"/>
                <a:gd name="T6" fmla="*/ 68 w 68"/>
                <a:gd name="T7" fmla="*/ 0 h 62"/>
                <a:gd name="T8" fmla="*/ 0 w 68"/>
                <a:gd name="T9" fmla="*/ 52 h 62"/>
              </a:gdLst>
              <a:ahLst/>
              <a:cxnLst>
                <a:cxn ang="0">
                  <a:pos x="T0" y="T1"/>
                </a:cxn>
                <a:cxn ang="0">
                  <a:pos x="T2" y="T3"/>
                </a:cxn>
                <a:cxn ang="0">
                  <a:pos x="T4" y="T5"/>
                </a:cxn>
                <a:cxn ang="0">
                  <a:pos x="T6" y="T7"/>
                </a:cxn>
                <a:cxn ang="0">
                  <a:pos x="T8" y="T9"/>
                </a:cxn>
              </a:cxnLst>
              <a:rect l="0" t="0" r="r" b="b"/>
              <a:pathLst>
                <a:path w="68" h="62">
                  <a:moveTo>
                    <a:pt x="0" y="52"/>
                  </a:moveTo>
                  <a:cubicBezTo>
                    <a:pt x="49" y="62"/>
                    <a:pt x="49" y="62"/>
                    <a:pt x="49" y="62"/>
                  </a:cubicBezTo>
                  <a:cubicBezTo>
                    <a:pt x="62" y="52"/>
                    <a:pt x="62" y="52"/>
                    <a:pt x="62" y="52"/>
                  </a:cubicBezTo>
                  <a:cubicBezTo>
                    <a:pt x="68" y="0"/>
                    <a:pt x="68" y="0"/>
                    <a:pt x="68" y="0"/>
                  </a:cubicBezTo>
                  <a:cubicBezTo>
                    <a:pt x="39" y="7"/>
                    <a:pt x="14" y="26"/>
                    <a:pt x="0" y="5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7" name="Freeform 1110"/>
            <p:cNvSpPr>
              <a:spLocks/>
            </p:cNvSpPr>
            <p:nvPr/>
          </p:nvSpPr>
          <p:spPr bwMode="auto">
            <a:xfrm>
              <a:off x="12504738" y="8042275"/>
              <a:ext cx="1454150" cy="611187"/>
            </a:xfrm>
            <a:custGeom>
              <a:avLst/>
              <a:gdLst>
                <a:gd name="T0" fmla="*/ 0 w 388"/>
                <a:gd name="T1" fmla="*/ 163 h 163"/>
                <a:gd name="T2" fmla="*/ 0 w 388"/>
                <a:gd name="T3" fmla="*/ 163 h 163"/>
                <a:gd name="T4" fmla="*/ 388 w 388"/>
                <a:gd name="T5" fmla="*/ 138 h 163"/>
                <a:gd name="T6" fmla="*/ 345 w 388"/>
                <a:gd name="T7" fmla="*/ 28 h 163"/>
                <a:gd name="T8" fmla="*/ 278 w 388"/>
                <a:gd name="T9" fmla="*/ 16 h 163"/>
                <a:gd name="T10" fmla="*/ 39 w 388"/>
                <a:gd name="T11" fmla="*/ 0 h 163"/>
                <a:gd name="T12" fmla="*/ 0 w 388"/>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388" h="163">
                  <a:moveTo>
                    <a:pt x="0" y="163"/>
                  </a:moveTo>
                  <a:cubicBezTo>
                    <a:pt x="0" y="163"/>
                    <a:pt x="0" y="163"/>
                    <a:pt x="0" y="163"/>
                  </a:cubicBezTo>
                  <a:cubicBezTo>
                    <a:pt x="169" y="152"/>
                    <a:pt x="339" y="141"/>
                    <a:pt x="388" y="138"/>
                  </a:cubicBezTo>
                  <a:cubicBezTo>
                    <a:pt x="345" y="28"/>
                    <a:pt x="345" y="28"/>
                    <a:pt x="345" y="28"/>
                  </a:cubicBezTo>
                  <a:cubicBezTo>
                    <a:pt x="325" y="24"/>
                    <a:pt x="302" y="20"/>
                    <a:pt x="278" y="16"/>
                  </a:cubicBezTo>
                  <a:cubicBezTo>
                    <a:pt x="241" y="11"/>
                    <a:pt x="137" y="3"/>
                    <a:pt x="39" y="0"/>
                  </a:cubicBezTo>
                  <a:cubicBezTo>
                    <a:pt x="39" y="0"/>
                    <a:pt x="5" y="151"/>
                    <a:pt x="0" y="163"/>
                  </a:cubicBezTo>
                  <a:close/>
                </a:path>
              </a:pathLst>
            </a:custGeom>
            <a:solidFill>
              <a:srgbClr val="BDD3E0"/>
            </a:solidFill>
            <a:ln w="10" cap="flat">
              <a:solidFill>
                <a:srgbClr val="21343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578" name="Freeform 1111"/>
            <p:cNvSpPr>
              <a:spLocks/>
            </p:cNvSpPr>
            <p:nvPr/>
          </p:nvSpPr>
          <p:spPr bwMode="auto">
            <a:xfrm>
              <a:off x="10907713" y="8035925"/>
              <a:ext cx="1743075" cy="708025"/>
            </a:xfrm>
            <a:custGeom>
              <a:avLst/>
              <a:gdLst>
                <a:gd name="T0" fmla="*/ 0 w 465"/>
                <a:gd name="T1" fmla="*/ 189 h 189"/>
                <a:gd name="T2" fmla="*/ 28 w 465"/>
                <a:gd name="T3" fmla="*/ 189 h 189"/>
                <a:gd name="T4" fmla="*/ 426 w 465"/>
                <a:gd name="T5" fmla="*/ 165 h 189"/>
                <a:gd name="T6" fmla="*/ 426 w 465"/>
                <a:gd name="T7" fmla="*/ 165 h 189"/>
                <a:gd name="T8" fmla="*/ 465 w 465"/>
                <a:gd name="T9" fmla="*/ 2 h 189"/>
                <a:gd name="T10" fmla="*/ 295 w 465"/>
                <a:gd name="T11" fmla="*/ 7 h 189"/>
                <a:gd name="T12" fmla="*/ 0 w 465"/>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465" h="189">
                  <a:moveTo>
                    <a:pt x="0" y="189"/>
                  </a:moveTo>
                  <a:cubicBezTo>
                    <a:pt x="28" y="189"/>
                    <a:pt x="28" y="189"/>
                    <a:pt x="28" y="189"/>
                  </a:cubicBezTo>
                  <a:cubicBezTo>
                    <a:pt x="28" y="189"/>
                    <a:pt x="227" y="177"/>
                    <a:pt x="426" y="165"/>
                  </a:cubicBezTo>
                  <a:cubicBezTo>
                    <a:pt x="426" y="165"/>
                    <a:pt x="426" y="165"/>
                    <a:pt x="426" y="165"/>
                  </a:cubicBezTo>
                  <a:cubicBezTo>
                    <a:pt x="431" y="153"/>
                    <a:pt x="465" y="2"/>
                    <a:pt x="465" y="2"/>
                  </a:cubicBezTo>
                  <a:cubicBezTo>
                    <a:pt x="398" y="0"/>
                    <a:pt x="334" y="1"/>
                    <a:pt x="295" y="7"/>
                  </a:cubicBezTo>
                  <a:cubicBezTo>
                    <a:pt x="199" y="22"/>
                    <a:pt x="0" y="189"/>
                    <a:pt x="0" y="189"/>
                  </a:cubicBezTo>
                  <a:close/>
                </a:path>
              </a:pathLst>
            </a:custGeom>
            <a:solidFill>
              <a:srgbClr val="BDD3E0"/>
            </a:solidFill>
            <a:ln w="10" cap="flat">
              <a:solidFill>
                <a:srgbClr val="21343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579" name="Freeform 1112"/>
            <p:cNvSpPr>
              <a:spLocks/>
            </p:cNvSpPr>
            <p:nvPr/>
          </p:nvSpPr>
          <p:spPr bwMode="auto">
            <a:xfrm>
              <a:off x="11095038" y="8421688"/>
              <a:ext cx="311150" cy="288925"/>
            </a:xfrm>
            <a:custGeom>
              <a:avLst/>
              <a:gdLst>
                <a:gd name="T0" fmla="*/ 0 w 83"/>
                <a:gd name="T1" fmla="*/ 51 h 77"/>
                <a:gd name="T2" fmla="*/ 27 w 83"/>
                <a:gd name="T3" fmla="*/ 77 h 77"/>
                <a:gd name="T4" fmla="*/ 57 w 83"/>
                <a:gd name="T5" fmla="*/ 77 h 77"/>
                <a:gd name="T6" fmla="*/ 83 w 83"/>
                <a:gd name="T7" fmla="*/ 51 h 77"/>
                <a:gd name="T8" fmla="*/ 83 w 83"/>
                <a:gd name="T9" fmla="*/ 27 h 77"/>
                <a:gd name="T10" fmla="*/ 57 w 83"/>
                <a:gd name="T11" fmla="*/ 0 h 77"/>
                <a:gd name="T12" fmla="*/ 27 w 83"/>
                <a:gd name="T13" fmla="*/ 0 h 77"/>
                <a:gd name="T14" fmla="*/ 0 w 83"/>
                <a:gd name="T15" fmla="*/ 27 h 77"/>
                <a:gd name="T16" fmla="*/ 0 w 83"/>
                <a:gd name="T17"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7">
                  <a:moveTo>
                    <a:pt x="0" y="51"/>
                  </a:moveTo>
                  <a:cubicBezTo>
                    <a:pt x="0" y="65"/>
                    <a:pt x="12" y="77"/>
                    <a:pt x="27" y="77"/>
                  </a:cubicBezTo>
                  <a:cubicBezTo>
                    <a:pt x="57" y="77"/>
                    <a:pt x="57" y="77"/>
                    <a:pt x="57" y="77"/>
                  </a:cubicBezTo>
                  <a:cubicBezTo>
                    <a:pt x="72" y="77"/>
                    <a:pt x="83" y="65"/>
                    <a:pt x="83" y="51"/>
                  </a:cubicBezTo>
                  <a:cubicBezTo>
                    <a:pt x="83" y="27"/>
                    <a:pt x="83" y="27"/>
                    <a:pt x="83" y="27"/>
                  </a:cubicBezTo>
                  <a:cubicBezTo>
                    <a:pt x="83" y="12"/>
                    <a:pt x="72" y="0"/>
                    <a:pt x="57" y="0"/>
                  </a:cubicBezTo>
                  <a:cubicBezTo>
                    <a:pt x="27" y="0"/>
                    <a:pt x="27" y="0"/>
                    <a:pt x="27" y="0"/>
                  </a:cubicBezTo>
                  <a:cubicBezTo>
                    <a:pt x="12" y="0"/>
                    <a:pt x="0" y="12"/>
                    <a:pt x="0" y="27"/>
                  </a:cubicBezTo>
                  <a:lnTo>
                    <a:pt x="0" y="51"/>
                  </a:ln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773" name="Group 772"/>
          <p:cNvGrpSpPr/>
          <p:nvPr/>
        </p:nvGrpSpPr>
        <p:grpSpPr>
          <a:xfrm>
            <a:off x="1664928" y="4066051"/>
            <a:ext cx="1616825" cy="491288"/>
            <a:chOff x="-8027988" y="5297487"/>
            <a:chExt cx="5799138" cy="1762126"/>
          </a:xfrm>
        </p:grpSpPr>
        <p:sp>
          <p:nvSpPr>
            <p:cNvPr id="774" name="Freeform 1323"/>
            <p:cNvSpPr>
              <a:spLocks/>
            </p:cNvSpPr>
            <p:nvPr/>
          </p:nvSpPr>
          <p:spPr bwMode="auto">
            <a:xfrm>
              <a:off x="-8027988" y="5297487"/>
              <a:ext cx="5799138" cy="1560513"/>
            </a:xfrm>
            <a:custGeom>
              <a:avLst/>
              <a:gdLst>
                <a:gd name="T0" fmla="*/ 6 w 1547"/>
                <a:gd name="T1" fmla="*/ 310 h 416"/>
                <a:gd name="T2" fmla="*/ 22 w 1547"/>
                <a:gd name="T3" fmla="*/ 314 h 416"/>
                <a:gd name="T4" fmla="*/ 60 w 1547"/>
                <a:gd name="T5" fmla="*/ 365 h 416"/>
                <a:gd name="T6" fmla="*/ 204 w 1547"/>
                <a:gd name="T7" fmla="*/ 387 h 416"/>
                <a:gd name="T8" fmla="*/ 207 w 1547"/>
                <a:gd name="T9" fmla="*/ 388 h 416"/>
                <a:gd name="T10" fmla="*/ 235 w 1547"/>
                <a:gd name="T11" fmla="*/ 394 h 416"/>
                <a:gd name="T12" fmla="*/ 264 w 1547"/>
                <a:gd name="T13" fmla="*/ 399 h 416"/>
                <a:gd name="T14" fmla="*/ 273 w 1547"/>
                <a:gd name="T15" fmla="*/ 401 h 416"/>
                <a:gd name="T16" fmla="*/ 279 w 1547"/>
                <a:gd name="T17" fmla="*/ 403 h 416"/>
                <a:gd name="T18" fmla="*/ 291 w 1547"/>
                <a:gd name="T19" fmla="*/ 405 h 416"/>
                <a:gd name="T20" fmla="*/ 293 w 1547"/>
                <a:gd name="T21" fmla="*/ 405 h 416"/>
                <a:gd name="T22" fmla="*/ 302 w 1547"/>
                <a:gd name="T23" fmla="*/ 407 h 416"/>
                <a:gd name="T24" fmla="*/ 310 w 1547"/>
                <a:gd name="T25" fmla="*/ 409 h 416"/>
                <a:gd name="T26" fmla="*/ 1389 w 1547"/>
                <a:gd name="T27" fmla="*/ 409 h 416"/>
                <a:gd name="T28" fmla="*/ 1394 w 1547"/>
                <a:gd name="T29" fmla="*/ 409 h 416"/>
                <a:gd name="T30" fmla="*/ 1535 w 1547"/>
                <a:gd name="T31" fmla="*/ 384 h 416"/>
                <a:gd name="T32" fmla="*/ 1547 w 1547"/>
                <a:gd name="T33" fmla="*/ 334 h 416"/>
                <a:gd name="T34" fmla="*/ 1547 w 1547"/>
                <a:gd name="T35" fmla="*/ 293 h 416"/>
                <a:gd name="T36" fmla="*/ 1530 w 1547"/>
                <a:gd name="T37" fmla="*/ 281 h 416"/>
                <a:gd name="T38" fmla="*/ 1461 w 1547"/>
                <a:gd name="T39" fmla="*/ 181 h 416"/>
                <a:gd name="T40" fmla="*/ 1131 w 1547"/>
                <a:gd name="T41" fmla="*/ 141 h 416"/>
                <a:gd name="T42" fmla="*/ 1114 w 1547"/>
                <a:gd name="T43" fmla="*/ 133 h 416"/>
                <a:gd name="T44" fmla="*/ 1114 w 1547"/>
                <a:gd name="T45" fmla="*/ 133 h 416"/>
                <a:gd name="T46" fmla="*/ 877 w 1547"/>
                <a:gd name="T47" fmla="*/ 27 h 416"/>
                <a:gd name="T48" fmla="*/ 873 w 1547"/>
                <a:gd name="T49" fmla="*/ 27 h 416"/>
                <a:gd name="T50" fmla="*/ 458 w 1547"/>
                <a:gd name="T51" fmla="*/ 27 h 416"/>
                <a:gd name="T52" fmla="*/ 455 w 1547"/>
                <a:gd name="T53" fmla="*/ 27 h 416"/>
                <a:gd name="T54" fmla="*/ 165 w 1547"/>
                <a:gd name="T55" fmla="*/ 107 h 416"/>
                <a:gd name="T56" fmla="*/ 159 w 1547"/>
                <a:gd name="T57" fmla="*/ 109 h 416"/>
                <a:gd name="T58" fmla="*/ 60 w 1547"/>
                <a:gd name="T59" fmla="*/ 139 h 416"/>
                <a:gd name="T60" fmla="*/ 17 w 1547"/>
                <a:gd name="T61" fmla="*/ 238 h 416"/>
                <a:gd name="T62" fmla="*/ 6 w 1547"/>
                <a:gd name="T63" fmla="*/ 245 h 416"/>
                <a:gd name="T64" fmla="*/ 6 w 1547"/>
                <a:gd name="T65" fmla="*/ 31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416">
                  <a:moveTo>
                    <a:pt x="6" y="310"/>
                  </a:moveTo>
                  <a:cubicBezTo>
                    <a:pt x="22" y="314"/>
                    <a:pt x="22" y="314"/>
                    <a:pt x="22" y="314"/>
                  </a:cubicBezTo>
                  <a:cubicBezTo>
                    <a:pt x="22" y="314"/>
                    <a:pt x="22" y="352"/>
                    <a:pt x="60" y="365"/>
                  </a:cubicBezTo>
                  <a:cubicBezTo>
                    <a:pt x="98" y="378"/>
                    <a:pt x="204" y="387"/>
                    <a:pt x="204" y="387"/>
                  </a:cubicBezTo>
                  <a:cubicBezTo>
                    <a:pt x="207" y="388"/>
                    <a:pt x="207" y="388"/>
                    <a:pt x="207" y="388"/>
                  </a:cubicBezTo>
                  <a:cubicBezTo>
                    <a:pt x="235" y="394"/>
                    <a:pt x="235" y="394"/>
                    <a:pt x="235" y="394"/>
                  </a:cubicBezTo>
                  <a:cubicBezTo>
                    <a:pt x="264" y="399"/>
                    <a:pt x="264" y="399"/>
                    <a:pt x="264" y="399"/>
                  </a:cubicBezTo>
                  <a:cubicBezTo>
                    <a:pt x="273" y="401"/>
                    <a:pt x="273" y="401"/>
                    <a:pt x="273" y="401"/>
                  </a:cubicBezTo>
                  <a:cubicBezTo>
                    <a:pt x="279" y="403"/>
                    <a:pt x="279" y="403"/>
                    <a:pt x="279" y="403"/>
                  </a:cubicBezTo>
                  <a:cubicBezTo>
                    <a:pt x="291" y="405"/>
                    <a:pt x="291" y="405"/>
                    <a:pt x="291" y="405"/>
                  </a:cubicBezTo>
                  <a:cubicBezTo>
                    <a:pt x="293" y="405"/>
                    <a:pt x="293" y="405"/>
                    <a:pt x="293" y="405"/>
                  </a:cubicBezTo>
                  <a:cubicBezTo>
                    <a:pt x="302" y="407"/>
                    <a:pt x="302" y="407"/>
                    <a:pt x="302" y="407"/>
                  </a:cubicBezTo>
                  <a:cubicBezTo>
                    <a:pt x="310" y="409"/>
                    <a:pt x="310" y="409"/>
                    <a:pt x="310" y="409"/>
                  </a:cubicBezTo>
                  <a:cubicBezTo>
                    <a:pt x="1389" y="409"/>
                    <a:pt x="1389" y="409"/>
                    <a:pt x="1389" y="409"/>
                  </a:cubicBezTo>
                  <a:cubicBezTo>
                    <a:pt x="1389" y="409"/>
                    <a:pt x="1391" y="409"/>
                    <a:pt x="1394" y="409"/>
                  </a:cubicBezTo>
                  <a:cubicBezTo>
                    <a:pt x="1419" y="411"/>
                    <a:pt x="1524" y="416"/>
                    <a:pt x="1535" y="384"/>
                  </a:cubicBezTo>
                  <a:cubicBezTo>
                    <a:pt x="1535" y="384"/>
                    <a:pt x="1547" y="367"/>
                    <a:pt x="1547" y="334"/>
                  </a:cubicBezTo>
                  <a:cubicBezTo>
                    <a:pt x="1547" y="301"/>
                    <a:pt x="1547" y="293"/>
                    <a:pt x="1547" y="293"/>
                  </a:cubicBezTo>
                  <a:cubicBezTo>
                    <a:pt x="1547" y="293"/>
                    <a:pt x="1542" y="283"/>
                    <a:pt x="1530" y="281"/>
                  </a:cubicBezTo>
                  <a:cubicBezTo>
                    <a:pt x="1530" y="281"/>
                    <a:pt x="1513" y="191"/>
                    <a:pt x="1461" y="181"/>
                  </a:cubicBezTo>
                  <a:cubicBezTo>
                    <a:pt x="1461" y="181"/>
                    <a:pt x="1213" y="145"/>
                    <a:pt x="1131" y="141"/>
                  </a:cubicBezTo>
                  <a:cubicBezTo>
                    <a:pt x="1131" y="141"/>
                    <a:pt x="1125" y="138"/>
                    <a:pt x="1114" y="133"/>
                  </a:cubicBezTo>
                  <a:cubicBezTo>
                    <a:pt x="1114" y="133"/>
                    <a:pt x="1114" y="133"/>
                    <a:pt x="1114" y="133"/>
                  </a:cubicBezTo>
                  <a:cubicBezTo>
                    <a:pt x="1067" y="111"/>
                    <a:pt x="935" y="47"/>
                    <a:pt x="877" y="27"/>
                  </a:cubicBezTo>
                  <a:cubicBezTo>
                    <a:pt x="877" y="27"/>
                    <a:pt x="876" y="27"/>
                    <a:pt x="873" y="27"/>
                  </a:cubicBezTo>
                  <a:cubicBezTo>
                    <a:pt x="844" y="23"/>
                    <a:pt x="644" y="0"/>
                    <a:pt x="458" y="27"/>
                  </a:cubicBezTo>
                  <a:cubicBezTo>
                    <a:pt x="457" y="27"/>
                    <a:pt x="456" y="27"/>
                    <a:pt x="455" y="27"/>
                  </a:cubicBezTo>
                  <a:cubicBezTo>
                    <a:pt x="455" y="27"/>
                    <a:pt x="261" y="72"/>
                    <a:pt x="165" y="107"/>
                  </a:cubicBezTo>
                  <a:cubicBezTo>
                    <a:pt x="163" y="108"/>
                    <a:pt x="161" y="108"/>
                    <a:pt x="159" y="109"/>
                  </a:cubicBezTo>
                  <a:cubicBezTo>
                    <a:pt x="159" y="109"/>
                    <a:pt x="77" y="121"/>
                    <a:pt x="60" y="139"/>
                  </a:cubicBezTo>
                  <a:cubicBezTo>
                    <a:pt x="60" y="139"/>
                    <a:pt x="26" y="186"/>
                    <a:pt x="17" y="238"/>
                  </a:cubicBezTo>
                  <a:cubicBezTo>
                    <a:pt x="17" y="238"/>
                    <a:pt x="7" y="242"/>
                    <a:pt x="6" y="245"/>
                  </a:cubicBezTo>
                  <a:cubicBezTo>
                    <a:pt x="6" y="249"/>
                    <a:pt x="0" y="302"/>
                    <a:pt x="6" y="31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5" name="Freeform 1324"/>
            <p:cNvSpPr>
              <a:spLocks/>
            </p:cNvSpPr>
            <p:nvPr/>
          </p:nvSpPr>
          <p:spPr bwMode="auto">
            <a:xfrm>
              <a:off x="-5861050" y="5395913"/>
              <a:ext cx="1784350" cy="476250"/>
            </a:xfrm>
            <a:custGeom>
              <a:avLst/>
              <a:gdLst>
                <a:gd name="T0" fmla="*/ 0 w 476"/>
                <a:gd name="T1" fmla="*/ 4 h 127"/>
                <a:gd name="T2" fmla="*/ 53 w 476"/>
                <a:gd name="T3" fmla="*/ 111 h 127"/>
                <a:gd name="T4" fmla="*/ 314 w 476"/>
                <a:gd name="T5" fmla="*/ 121 h 127"/>
                <a:gd name="T6" fmla="*/ 389 w 476"/>
                <a:gd name="T7" fmla="*/ 124 h 127"/>
                <a:gd name="T8" fmla="*/ 476 w 476"/>
                <a:gd name="T9" fmla="*/ 127 h 127"/>
                <a:gd name="T10" fmla="*/ 159 w 476"/>
                <a:gd name="T11" fmla="*/ 0 h 127"/>
                <a:gd name="T12" fmla="*/ 34 w 476"/>
                <a:gd name="T13" fmla="*/ 0 h 127"/>
                <a:gd name="T14" fmla="*/ 0 w 476"/>
                <a:gd name="T15" fmla="*/ 4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127">
                  <a:moveTo>
                    <a:pt x="0" y="4"/>
                  </a:moveTo>
                  <a:cubicBezTo>
                    <a:pt x="53" y="111"/>
                    <a:pt x="53" y="111"/>
                    <a:pt x="53" y="111"/>
                  </a:cubicBezTo>
                  <a:cubicBezTo>
                    <a:pt x="130" y="114"/>
                    <a:pt x="230" y="118"/>
                    <a:pt x="314" y="121"/>
                  </a:cubicBezTo>
                  <a:cubicBezTo>
                    <a:pt x="389" y="124"/>
                    <a:pt x="389" y="124"/>
                    <a:pt x="389" y="124"/>
                  </a:cubicBezTo>
                  <a:cubicBezTo>
                    <a:pt x="441" y="126"/>
                    <a:pt x="476" y="127"/>
                    <a:pt x="476" y="127"/>
                  </a:cubicBezTo>
                  <a:cubicBezTo>
                    <a:pt x="476" y="127"/>
                    <a:pt x="306" y="0"/>
                    <a:pt x="159" y="0"/>
                  </a:cubicBezTo>
                  <a:cubicBezTo>
                    <a:pt x="34" y="0"/>
                    <a:pt x="34" y="0"/>
                    <a:pt x="34" y="0"/>
                  </a:cubicBezTo>
                  <a:cubicBezTo>
                    <a:pt x="34" y="0"/>
                    <a:pt x="20" y="1"/>
                    <a:pt x="0" y="4"/>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6" name="Freeform 1325"/>
            <p:cNvSpPr>
              <a:spLocks noEditPoints="1"/>
            </p:cNvSpPr>
            <p:nvPr/>
          </p:nvSpPr>
          <p:spPr bwMode="auto">
            <a:xfrm>
              <a:off x="-5819775" y="5811838"/>
              <a:ext cx="1844675" cy="490538"/>
            </a:xfrm>
            <a:custGeom>
              <a:avLst/>
              <a:gdLst>
                <a:gd name="T0" fmla="*/ 26 w 492"/>
                <a:gd name="T1" fmla="*/ 118 h 131"/>
                <a:gd name="T2" fmla="*/ 490 w 492"/>
                <a:gd name="T3" fmla="*/ 131 h 131"/>
                <a:gd name="T4" fmla="*/ 471 w 492"/>
                <a:gd name="T5" fmla="*/ 16 h 131"/>
                <a:gd name="T6" fmla="*/ 9 w 492"/>
                <a:gd name="T7" fmla="*/ 0 h 131"/>
                <a:gd name="T8" fmla="*/ 26 w 492"/>
                <a:gd name="T9" fmla="*/ 118 h 131"/>
                <a:gd name="T10" fmla="*/ 23 w 492"/>
                <a:gd name="T11" fmla="*/ 44 h 131"/>
                <a:gd name="T12" fmla="*/ 32 w 492"/>
                <a:gd name="T13" fmla="*/ 36 h 131"/>
                <a:gd name="T14" fmla="*/ 90 w 492"/>
                <a:gd name="T15" fmla="*/ 36 h 131"/>
                <a:gd name="T16" fmla="*/ 99 w 492"/>
                <a:gd name="T17" fmla="*/ 44 h 131"/>
                <a:gd name="T18" fmla="*/ 90 w 492"/>
                <a:gd name="T19" fmla="*/ 53 h 131"/>
                <a:gd name="T20" fmla="*/ 32 w 492"/>
                <a:gd name="T21" fmla="*/ 53 h 131"/>
                <a:gd name="T22" fmla="*/ 23 w 492"/>
                <a:gd name="T23" fmla="*/ 4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131">
                  <a:moveTo>
                    <a:pt x="26" y="118"/>
                  </a:moveTo>
                  <a:cubicBezTo>
                    <a:pt x="490" y="131"/>
                    <a:pt x="490" y="131"/>
                    <a:pt x="490" y="131"/>
                  </a:cubicBezTo>
                  <a:cubicBezTo>
                    <a:pt x="492" y="48"/>
                    <a:pt x="471" y="16"/>
                    <a:pt x="471" y="16"/>
                  </a:cubicBezTo>
                  <a:cubicBezTo>
                    <a:pt x="426" y="22"/>
                    <a:pt x="9" y="0"/>
                    <a:pt x="9" y="0"/>
                  </a:cubicBezTo>
                  <a:cubicBezTo>
                    <a:pt x="0" y="34"/>
                    <a:pt x="11" y="78"/>
                    <a:pt x="26" y="118"/>
                  </a:cubicBezTo>
                  <a:close/>
                  <a:moveTo>
                    <a:pt x="23" y="44"/>
                  </a:moveTo>
                  <a:cubicBezTo>
                    <a:pt x="23" y="40"/>
                    <a:pt x="27" y="36"/>
                    <a:pt x="32" y="36"/>
                  </a:cubicBezTo>
                  <a:cubicBezTo>
                    <a:pt x="90" y="36"/>
                    <a:pt x="90" y="36"/>
                    <a:pt x="90" y="36"/>
                  </a:cubicBezTo>
                  <a:cubicBezTo>
                    <a:pt x="95" y="36"/>
                    <a:pt x="99" y="40"/>
                    <a:pt x="99" y="44"/>
                  </a:cubicBezTo>
                  <a:cubicBezTo>
                    <a:pt x="99" y="49"/>
                    <a:pt x="95" y="53"/>
                    <a:pt x="90" y="53"/>
                  </a:cubicBezTo>
                  <a:cubicBezTo>
                    <a:pt x="32" y="53"/>
                    <a:pt x="32" y="53"/>
                    <a:pt x="32" y="53"/>
                  </a:cubicBezTo>
                  <a:cubicBezTo>
                    <a:pt x="27" y="53"/>
                    <a:pt x="23" y="49"/>
                    <a:pt x="23" y="44"/>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7" name="Freeform 1326"/>
            <p:cNvSpPr>
              <a:spLocks/>
            </p:cNvSpPr>
            <p:nvPr/>
          </p:nvSpPr>
          <p:spPr bwMode="auto">
            <a:xfrm>
              <a:off x="-4608513" y="5673725"/>
              <a:ext cx="322263" cy="198438"/>
            </a:xfrm>
            <a:custGeom>
              <a:avLst/>
              <a:gdLst>
                <a:gd name="T0" fmla="*/ 86 w 86"/>
                <a:gd name="T1" fmla="*/ 53 h 53"/>
                <a:gd name="T2" fmla="*/ 86 w 86"/>
                <a:gd name="T3" fmla="*/ 30 h 53"/>
                <a:gd name="T4" fmla="*/ 30 w 86"/>
                <a:gd name="T5" fmla="*/ 0 h 53"/>
                <a:gd name="T6" fmla="*/ 4 w 86"/>
                <a:gd name="T7" fmla="*/ 27 h 53"/>
                <a:gd name="T8" fmla="*/ 10 w 86"/>
                <a:gd name="T9" fmla="*/ 50 h 53"/>
                <a:gd name="T10" fmla="*/ 86 w 86"/>
                <a:gd name="T11" fmla="*/ 53 h 53"/>
              </a:gdLst>
              <a:ahLst/>
              <a:cxnLst>
                <a:cxn ang="0">
                  <a:pos x="T0" y="T1"/>
                </a:cxn>
                <a:cxn ang="0">
                  <a:pos x="T2" y="T3"/>
                </a:cxn>
                <a:cxn ang="0">
                  <a:pos x="T4" y="T5"/>
                </a:cxn>
                <a:cxn ang="0">
                  <a:pos x="T6" y="T7"/>
                </a:cxn>
                <a:cxn ang="0">
                  <a:pos x="T8" y="T9"/>
                </a:cxn>
                <a:cxn ang="0">
                  <a:pos x="T10" y="T11"/>
                </a:cxn>
              </a:cxnLst>
              <a:rect l="0" t="0" r="r" b="b"/>
              <a:pathLst>
                <a:path w="86" h="53">
                  <a:moveTo>
                    <a:pt x="86" y="53"/>
                  </a:moveTo>
                  <a:cubicBezTo>
                    <a:pt x="86" y="30"/>
                    <a:pt x="86" y="30"/>
                    <a:pt x="86" y="30"/>
                  </a:cubicBezTo>
                  <a:cubicBezTo>
                    <a:pt x="86" y="30"/>
                    <a:pt x="60" y="0"/>
                    <a:pt x="30" y="0"/>
                  </a:cubicBezTo>
                  <a:cubicBezTo>
                    <a:pt x="0" y="0"/>
                    <a:pt x="3" y="17"/>
                    <a:pt x="4" y="27"/>
                  </a:cubicBezTo>
                  <a:cubicBezTo>
                    <a:pt x="5" y="36"/>
                    <a:pt x="10" y="50"/>
                    <a:pt x="10" y="50"/>
                  </a:cubicBezTo>
                  <a:lnTo>
                    <a:pt x="86" y="53"/>
                  </a:ln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8" name="Freeform 1327"/>
            <p:cNvSpPr>
              <a:spLocks/>
            </p:cNvSpPr>
            <p:nvPr/>
          </p:nvSpPr>
          <p:spPr bwMode="auto">
            <a:xfrm>
              <a:off x="-5734050" y="5946775"/>
              <a:ext cx="285750" cy="66675"/>
            </a:xfrm>
            <a:custGeom>
              <a:avLst/>
              <a:gdLst>
                <a:gd name="T0" fmla="*/ 0 w 76"/>
                <a:gd name="T1" fmla="*/ 9 h 18"/>
                <a:gd name="T2" fmla="*/ 9 w 76"/>
                <a:gd name="T3" fmla="*/ 18 h 18"/>
                <a:gd name="T4" fmla="*/ 67 w 76"/>
                <a:gd name="T5" fmla="*/ 18 h 18"/>
                <a:gd name="T6" fmla="*/ 76 w 76"/>
                <a:gd name="T7" fmla="*/ 9 h 18"/>
                <a:gd name="T8" fmla="*/ 76 w 76"/>
                <a:gd name="T9" fmla="*/ 9 h 18"/>
                <a:gd name="T10" fmla="*/ 67 w 76"/>
                <a:gd name="T11" fmla="*/ 0 h 18"/>
                <a:gd name="T12" fmla="*/ 9 w 76"/>
                <a:gd name="T13" fmla="*/ 0 h 18"/>
                <a:gd name="T14" fmla="*/ 0 w 7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
                  <a:moveTo>
                    <a:pt x="0" y="9"/>
                  </a:moveTo>
                  <a:cubicBezTo>
                    <a:pt x="0" y="14"/>
                    <a:pt x="4" y="18"/>
                    <a:pt x="9" y="18"/>
                  </a:cubicBezTo>
                  <a:cubicBezTo>
                    <a:pt x="67" y="18"/>
                    <a:pt x="67" y="18"/>
                    <a:pt x="67" y="18"/>
                  </a:cubicBezTo>
                  <a:cubicBezTo>
                    <a:pt x="72" y="18"/>
                    <a:pt x="76" y="14"/>
                    <a:pt x="76" y="9"/>
                  </a:cubicBezTo>
                  <a:cubicBezTo>
                    <a:pt x="76" y="9"/>
                    <a:pt x="76" y="9"/>
                    <a:pt x="76" y="9"/>
                  </a:cubicBezTo>
                  <a:cubicBezTo>
                    <a:pt x="76" y="4"/>
                    <a:pt x="72" y="0"/>
                    <a:pt x="67" y="0"/>
                  </a:cubicBezTo>
                  <a:cubicBezTo>
                    <a:pt x="9" y="0"/>
                    <a:pt x="9" y="0"/>
                    <a:pt x="9" y="0"/>
                  </a:cubicBezTo>
                  <a:cubicBezTo>
                    <a:pt x="4" y="0"/>
                    <a:pt x="0" y="4"/>
                    <a:pt x="0" y="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9" name="Freeform 1328"/>
            <p:cNvSpPr>
              <a:spLocks/>
            </p:cNvSpPr>
            <p:nvPr/>
          </p:nvSpPr>
          <p:spPr bwMode="auto">
            <a:xfrm>
              <a:off x="-7908925" y="5905500"/>
              <a:ext cx="165100" cy="261938"/>
            </a:xfrm>
            <a:custGeom>
              <a:avLst/>
              <a:gdLst>
                <a:gd name="T0" fmla="*/ 2 w 44"/>
                <a:gd name="T1" fmla="*/ 51 h 70"/>
                <a:gd name="T2" fmla="*/ 10 w 44"/>
                <a:gd name="T3" fmla="*/ 67 h 70"/>
                <a:gd name="T4" fmla="*/ 10 w 44"/>
                <a:gd name="T5" fmla="*/ 67 h 70"/>
                <a:gd name="T6" fmla="*/ 26 w 44"/>
                <a:gd name="T7" fmla="*/ 60 h 70"/>
                <a:gd name="T8" fmla="*/ 41 w 44"/>
                <a:gd name="T9" fmla="*/ 19 h 70"/>
                <a:gd name="T10" fmla="*/ 34 w 44"/>
                <a:gd name="T11" fmla="*/ 3 h 70"/>
                <a:gd name="T12" fmla="*/ 34 w 44"/>
                <a:gd name="T13" fmla="*/ 3 h 70"/>
                <a:gd name="T14" fmla="*/ 17 w 44"/>
                <a:gd name="T15" fmla="*/ 10 h 70"/>
                <a:gd name="T16" fmla="*/ 2 w 44"/>
                <a:gd name="T17"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0">
                  <a:moveTo>
                    <a:pt x="2" y="51"/>
                  </a:moveTo>
                  <a:cubicBezTo>
                    <a:pt x="0" y="57"/>
                    <a:pt x="3" y="65"/>
                    <a:pt x="10" y="67"/>
                  </a:cubicBezTo>
                  <a:cubicBezTo>
                    <a:pt x="10" y="67"/>
                    <a:pt x="10" y="67"/>
                    <a:pt x="10" y="67"/>
                  </a:cubicBezTo>
                  <a:cubicBezTo>
                    <a:pt x="16" y="70"/>
                    <a:pt x="24" y="66"/>
                    <a:pt x="26" y="60"/>
                  </a:cubicBezTo>
                  <a:cubicBezTo>
                    <a:pt x="41" y="19"/>
                    <a:pt x="41" y="19"/>
                    <a:pt x="41" y="19"/>
                  </a:cubicBezTo>
                  <a:cubicBezTo>
                    <a:pt x="44" y="13"/>
                    <a:pt x="40" y="5"/>
                    <a:pt x="34" y="3"/>
                  </a:cubicBezTo>
                  <a:cubicBezTo>
                    <a:pt x="34" y="3"/>
                    <a:pt x="34" y="3"/>
                    <a:pt x="34" y="3"/>
                  </a:cubicBezTo>
                  <a:cubicBezTo>
                    <a:pt x="27" y="0"/>
                    <a:pt x="20" y="4"/>
                    <a:pt x="17" y="10"/>
                  </a:cubicBezTo>
                  <a:lnTo>
                    <a:pt x="2" y="51"/>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0" name="Freeform 1329"/>
            <p:cNvSpPr>
              <a:spLocks/>
            </p:cNvSpPr>
            <p:nvPr/>
          </p:nvSpPr>
          <p:spPr bwMode="auto">
            <a:xfrm>
              <a:off x="-2524125" y="6054725"/>
              <a:ext cx="171450" cy="274638"/>
            </a:xfrm>
            <a:custGeom>
              <a:avLst/>
              <a:gdLst>
                <a:gd name="T0" fmla="*/ 12 w 46"/>
                <a:gd name="T1" fmla="*/ 42 h 73"/>
                <a:gd name="T2" fmla="*/ 40 w 46"/>
                <a:gd name="T3" fmla="*/ 70 h 73"/>
                <a:gd name="T4" fmla="*/ 34 w 46"/>
                <a:gd name="T5" fmla="*/ 31 h 73"/>
                <a:gd name="T6" fmla="*/ 6 w 46"/>
                <a:gd name="T7" fmla="*/ 3 h 73"/>
                <a:gd name="T8" fmla="*/ 12 w 46"/>
                <a:gd name="T9" fmla="*/ 42 h 73"/>
              </a:gdLst>
              <a:ahLst/>
              <a:cxnLst>
                <a:cxn ang="0">
                  <a:pos x="T0" y="T1"/>
                </a:cxn>
                <a:cxn ang="0">
                  <a:pos x="T2" y="T3"/>
                </a:cxn>
                <a:cxn ang="0">
                  <a:pos x="T4" y="T5"/>
                </a:cxn>
                <a:cxn ang="0">
                  <a:pos x="T6" y="T7"/>
                </a:cxn>
                <a:cxn ang="0">
                  <a:pos x="T8" y="T9"/>
                </a:cxn>
              </a:cxnLst>
              <a:rect l="0" t="0" r="r" b="b"/>
              <a:pathLst>
                <a:path w="46" h="73">
                  <a:moveTo>
                    <a:pt x="12" y="42"/>
                  </a:moveTo>
                  <a:cubicBezTo>
                    <a:pt x="21" y="61"/>
                    <a:pt x="33" y="73"/>
                    <a:pt x="40" y="70"/>
                  </a:cubicBezTo>
                  <a:cubicBezTo>
                    <a:pt x="46" y="67"/>
                    <a:pt x="43" y="50"/>
                    <a:pt x="34" y="31"/>
                  </a:cubicBezTo>
                  <a:cubicBezTo>
                    <a:pt x="25" y="12"/>
                    <a:pt x="12" y="0"/>
                    <a:pt x="6" y="3"/>
                  </a:cubicBezTo>
                  <a:cubicBezTo>
                    <a:pt x="0" y="6"/>
                    <a:pt x="2" y="23"/>
                    <a:pt x="12" y="4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1" name="Freeform 1330"/>
            <p:cNvSpPr>
              <a:spLocks/>
            </p:cNvSpPr>
            <p:nvPr/>
          </p:nvSpPr>
          <p:spPr bwMode="auto">
            <a:xfrm>
              <a:off x="-8027988" y="6200775"/>
              <a:ext cx="958850" cy="547688"/>
            </a:xfrm>
            <a:custGeom>
              <a:avLst/>
              <a:gdLst>
                <a:gd name="T0" fmla="*/ 6 w 256"/>
                <a:gd name="T1" fmla="*/ 68 h 146"/>
                <a:gd name="T2" fmla="*/ 22 w 256"/>
                <a:gd name="T3" fmla="*/ 72 h 146"/>
                <a:gd name="T4" fmla="*/ 60 w 256"/>
                <a:gd name="T5" fmla="*/ 123 h 146"/>
                <a:gd name="T6" fmla="*/ 204 w 256"/>
                <a:gd name="T7" fmla="*/ 146 h 146"/>
                <a:gd name="T8" fmla="*/ 207 w 256"/>
                <a:gd name="T9" fmla="*/ 146 h 146"/>
                <a:gd name="T10" fmla="*/ 256 w 256"/>
                <a:gd name="T11" fmla="*/ 7 h 146"/>
                <a:gd name="T12" fmla="*/ 10 w 256"/>
                <a:gd name="T13" fmla="*/ 0 h 146"/>
                <a:gd name="T14" fmla="*/ 6 w 256"/>
                <a:gd name="T15" fmla="*/ 4 h 146"/>
                <a:gd name="T16" fmla="*/ 6 w 256"/>
                <a:gd name="T17"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46">
                  <a:moveTo>
                    <a:pt x="6" y="68"/>
                  </a:moveTo>
                  <a:cubicBezTo>
                    <a:pt x="22" y="72"/>
                    <a:pt x="22" y="72"/>
                    <a:pt x="22" y="72"/>
                  </a:cubicBezTo>
                  <a:cubicBezTo>
                    <a:pt x="22" y="72"/>
                    <a:pt x="22" y="110"/>
                    <a:pt x="60" y="123"/>
                  </a:cubicBezTo>
                  <a:cubicBezTo>
                    <a:pt x="98" y="136"/>
                    <a:pt x="204" y="146"/>
                    <a:pt x="204" y="146"/>
                  </a:cubicBezTo>
                  <a:cubicBezTo>
                    <a:pt x="207" y="146"/>
                    <a:pt x="207" y="146"/>
                    <a:pt x="207" y="146"/>
                  </a:cubicBezTo>
                  <a:cubicBezTo>
                    <a:pt x="207" y="114"/>
                    <a:pt x="213" y="45"/>
                    <a:pt x="256" y="7"/>
                  </a:cubicBezTo>
                  <a:cubicBezTo>
                    <a:pt x="10" y="0"/>
                    <a:pt x="10" y="0"/>
                    <a:pt x="10" y="0"/>
                  </a:cubicBezTo>
                  <a:cubicBezTo>
                    <a:pt x="8" y="2"/>
                    <a:pt x="7" y="3"/>
                    <a:pt x="6" y="4"/>
                  </a:cubicBezTo>
                  <a:cubicBezTo>
                    <a:pt x="6" y="7"/>
                    <a:pt x="0" y="60"/>
                    <a:pt x="6" y="68"/>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2" name="Freeform 1331"/>
            <p:cNvSpPr>
              <a:spLocks/>
            </p:cNvSpPr>
            <p:nvPr/>
          </p:nvSpPr>
          <p:spPr bwMode="auto">
            <a:xfrm>
              <a:off x="-2909888" y="6332538"/>
              <a:ext cx="681038" cy="520700"/>
            </a:xfrm>
            <a:custGeom>
              <a:avLst/>
              <a:gdLst>
                <a:gd name="T0" fmla="*/ 29 w 182"/>
                <a:gd name="T1" fmla="*/ 133 h 139"/>
                <a:gd name="T2" fmla="*/ 170 w 182"/>
                <a:gd name="T3" fmla="*/ 108 h 139"/>
                <a:gd name="T4" fmla="*/ 182 w 182"/>
                <a:gd name="T5" fmla="*/ 57 h 139"/>
                <a:gd name="T6" fmla="*/ 182 w 182"/>
                <a:gd name="T7" fmla="*/ 16 h 139"/>
                <a:gd name="T8" fmla="*/ 165 w 182"/>
                <a:gd name="T9" fmla="*/ 4 h 139"/>
                <a:gd name="T10" fmla="*/ 0 w 182"/>
                <a:gd name="T11" fmla="*/ 0 h 139"/>
                <a:gd name="T12" fmla="*/ 29 w 182"/>
                <a:gd name="T13" fmla="*/ 133 h 139"/>
              </a:gdLst>
              <a:ahLst/>
              <a:cxnLst>
                <a:cxn ang="0">
                  <a:pos x="T0" y="T1"/>
                </a:cxn>
                <a:cxn ang="0">
                  <a:pos x="T2" y="T3"/>
                </a:cxn>
                <a:cxn ang="0">
                  <a:pos x="T4" y="T5"/>
                </a:cxn>
                <a:cxn ang="0">
                  <a:pos x="T6" y="T7"/>
                </a:cxn>
                <a:cxn ang="0">
                  <a:pos x="T8" y="T9"/>
                </a:cxn>
                <a:cxn ang="0">
                  <a:pos x="T10" y="T11"/>
                </a:cxn>
                <a:cxn ang="0">
                  <a:pos x="T12" y="T13"/>
                </a:cxn>
              </a:cxnLst>
              <a:rect l="0" t="0" r="r" b="b"/>
              <a:pathLst>
                <a:path w="182" h="139">
                  <a:moveTo>
                    <a:pt x="29" y="133"/>
                  </a:moveTo>
                  <a:cubicBezTo>
                    <a:pt x="54" y="134"/>
                    <a:pt x="159" y="139"/>
                    <a:pt x="170" y="108"/>
                  </a:cubicBezTo>
                  <a:cubicBezTo>
                    <a:pt x="170" y="108"/>
                    <a:pt x="182" y="90"/>
                    <a:pt x="182" y="57"/>
                  </a:cubicBezTo>
                  <a:cubicBezTo>
                    <a:pt x="182" y="24"/>
                    <a:pt x="182" y="16"/>
                    <a:pt x="182" y="16"/>
                  </a:cubicBezTo>
                  <a:cubicBezTo>
                    <a:pt x="182" y="16"/>
                    <a:pt x="177" y="7"/>
                    <a:pt x="165" y="4"/>
                  </a:cubicBezTo>
                  <a:cubicBezTo>
                    <a:pt x="0" y="0"/>
                    <a:pt x="0" y="0"/>
                    <a:pt x="0" y="0"/>
                  </a:cubicBezTo>
                  <a:cubicBezTo>
                    <a:pt x="34" y="50"/>
                    <a:pt x="30" y="122"/>
                    <a:pt x="29" y="133"/>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3" name="Freeform 1332"/>
            <p:cNvSpPr>
              <a:spLocks/>
            </p:cNvSpPr>
            <p:nvPr/>
          </p:nvSpPr>
          <p:spPr bwMode="auto">
            <a:xfrm>
              <a:off x="-6929438" y="6230938"/>
              <a:ext cx="3287713" cy="596900"/>
            </a:xfrm>
            <a:custGeom>
              <a:avLst/>
              <a:gdLst>
                <a:gd name="T0" fmla="*/ 0 w 877"/>
                <a:gd name="T1" fmla="*/ 156 h 159"/>
                <a:gd name="T2" fmla="*/ 9 w 877"/>
                <a:gd name="T3" fmla="*/ 158 h 159"/>
                <a:gd name="T4" fmla="*/ 17 w 877"/>
                <a:gd name="T5" fmla="*/ 159 h 159"/>
                <a:gd name="T6" fmla="*/ 845 w 877"/>
                <a:gd name="T7" fmla="*/ 159 h 159"/>
                <a:gd name="T8" fmla="*/ 877 w 877"/>
                <a:gd name="T9" fmla="*/ 21 h 159"/>
                <a:gd name="T10" fmla="*/ 786 w 877"/>
                <a:gd name="T11" fmla="*/ 19 h 159"/>
                <a:gd name="T12" fmla="*/ 776 w 877"/>
                <a:gd name="T13" fmla="*/ 112 h 159"/>
                <a:gd name="T14" fmla="*/ 374 w 877"/>
                <a:gd name="T15" fmla="*/ 112 h 159"/>
                <a:gd name="T16" fmla="*/ 322 w 877"/>
                <a:gd name="T17" fmla="*/ 6 h 159"/>
                <a:gd name="T18" fmla="*/ 123 w 877"/>
                <a:gd name="T19" fmla="*/ 0 h 159"/>
                <a:gd name="T20" fmla="*/ 171 w 877"/>
                <a:gd name="T21" fmla="*/ 157 h 159"/>
                <a:gd name="T22" fmla="*/ 141 w 877"/>
                <a:gd name="T23" fmla="*/ 156 h 159"/>
                <a:gd name="T24" fmla="*/ 114 w 877"/>
                <a:gd name="T25" fmla="*/ 156 h 159"/>
                <a:gd name="T26" fmla="*/ 106 w 877"/>
                <a:gd name="T27" fmla="*/ 156 h 159"/>
                <a:gd name="T28" fmla="*/ 100 w 877"/>
                <a:gd name="T29" fmla="*/ 156 h 159"/>
                <a:gd name="T30" fmla="*/ 95 w 877"/>
                <a:gd name="T31" fmla="*/ 156 h 159"/>
                <a:gd name="T32" fmla="*/ 84 w 877"/>
                <a:gd name="T33" fmla="*/ 156 h 159"/>
                <a:gd name="T34" fmla="*/ 71 w 877"/>
                <a:gd name="T35" fmla="*/ 156 h 159"/>
                <a:gd name="T36" fmla="*/ 56 w 877"/>
                <a:gd name="T37" fmla="*/ 155 h 159"/>
                <a:gd name="T38" fmla="*/ 42 w 877"/>
                <a:gd name="T39" fmla="*/ 155 h 159"/>
                <a:gd name="T40" fmla="*/ 38 w 877"/>
                <a:gd name="T41" fmla="*/ 155 h 159"/>
                <a:gd name="T42" fmla="*/ 23 w 877"/>
                <a:gd name="T43" fmla="*/ 156 h 159"/>
                <a:gd name="T44" fmla="*/ 10 w 877"/>
                <a:gd name="T45" fmla="*/ 156 h 159"/>
                <a:gd name="T46" fmla="*/ 0 w 877"/>
                <a:gd name="T47"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7" h="159">
                  <a:moveTo>
                    <a:pt x="0" y="156"/>
                  </a:moveTo>
                  <a:cubicBezTo>
                    <a:pt x="9" y="158"/>
                    <a:pt x="9" y="158"/>
                    <a:pt x="9" y="158"/>
                  </a:cubicBezTo>
                  <a:cubicBezTo>
                    <a:pt x="17" y="159"/>
                    <a:pt x="17" y="159"/>
                    <a:pt x="17" y="159"/>
                  </a:cubicBezTo>
                  <a:cubicBezTo>
                    <a:pt x="845" y="159"/>
                    <a:pt x="845" y="159"/>
                    <a:pt x="845" y="159"/>
                  </a:cubicBezTo>
                  <a:cubicBezTo>
                    <a:pt x="844" y="147"/>
                    <a:pt x="841" y="72"/>
                    <a:pt x="877" y="21"/>
                  </a:cubicBezTo>
                  <a:cubicBezTo>
                    <a:pt x="786" y="19"/>
                    <a:pt x="786" y="19"/>
                    <a:pt x="786" y="19"/>
                  </a:cubicBezTo>
                  <a:cubicBezTo>
                    <a:pt x="786" y="45"/>
                    <a:pt x="782" y="75"/>
                    <a:pt x="776" y="112"/>
                  </a:cubicBezTo>
                  <a:cubicBezTo>
                    <a:pt x="374" y="112"/>
                    <a:pt x="374" y="112"/>
                    <a:pt x="374" y="112"/>
                  </a:cubicBezTo>
                  <a:cubicBezTo>
                    <a:pt x="374" y="112"/>
                    <a:pt x="343" y="63"/>
                    <a:pt x="322" y="6"/>
                  </a:cubicBezTo>
                  <a:cubicBezTo>
                    <a:pt x="123" y="0"/>
                    <a:pt x="123" y="0"/>
                    <a:pt x="123" y="0"/>
                  </a:cubicBezTo>
                  <a:cubicBezTo>
                    <a:pt x="180" y="52"/>
                    <a:pt x="171" y="157"/>
                    <a:pt x="171" y="157"/>
                  </a:cubicBezTo>
                  <a:cubicBezTo>
                    <a:pt x="141" y="156"/>
                    <a:pt x="141" y="156"/>
                    <a:pt x="141" y="156"/>
                  </a:cubicBezTo>
                  <a:cubicBezTo>
                    <a:pt x="114" y="156"/>
                    <a:pt x="114" y="156"/>
                    <a:pt x="114" y="156"/>
                  </a:cubicBezTo>
                  <a:cubicBezTo>
                    <a:pt x="106" y="156"/>
                    <a:pt x="106" y="156"/>
                    <a:pt x="106" y="156"/>
                  </a:cubicBezTo>
                  <a:cubicBezTo>
                    <a:pt x="100" y="156"/>
                    <a:pt x="100" y="156"/>
                    <a:pt x="100" y="156"/>
                  </a:cubicBezTo>
                  <a:cubicBezTo>
                    <a:pt x="95" y="156"/>
                    <a:pt x="95" y="156"/>
                    <a:pt x="95" y="156"/>
                  </a:cubicBezTo>
                  <a:cubicBezTo>
                    <a:pt x="84" y="156"/>
                    <a:pt x="84" y="156"/>
                    <a:pt x="84" y="156"/>
                  </a:cubicBezTo>
                  <a:cubicBezTo>
                    <a:pt x="71" y="156"/>
                    <a:pt x="71" y="156"/>
                    <a:pt x="71" y="156"/>
                  </a:cubicBezTo>
                  <a:cubicBezTo>
                    <a:pt x="56" y="155"/>
                    <a:pt x="56" y="155"/>
                    <a:pt x="56" y="155"/>
                  </a:cubicBezTo>
                  <a:cubicBezTo>
                    <a:pt x="42" y="155"/>
                    <a:pt x="42" y="155"/>
                    <a:pt x="42" y="155"/>
                  </a:cubicBezTo>
                  <a:cubicBezTo>
                    <a:pt x="38" y="155"/>
                    <a:pt x="38" y="155"/>
                    <a:pt x="38" y="155"/>
                  </a:cubicBezTo>
                  <a:cubicBezTo>
                    <a:pt x="23" y="156"/>
                    <a:pt x="23" y="156"/>
                    <a:pt x="23" y="156"/>
                  </a:cubicBezTo>
                  <a:cubicBezTo>
                    <a:pt x="10" y="156"/>
                    <a:pt x="10" y="156"/>
                    <a:pt x="10" y="156"/>
                  </a:cubicBezTo>
                  <a:lnTo>
                    <a:pt x="0" y="156"/>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4" name="Freeform 1333"/>
            <p:cNvSpPr>
              <a:spLocks/>
            </p:cNvSpPr>
            <p:nvPr/>
          </p:nvSpPr>
          <p:spPr bwMode="auto">
            <a:xfrm>
              <a:off x="-4756150" y="5395913"/>
              <a:ext cx="908050" cy="415925"/>
            </a:xfrm>
            <a:custGeom>
              <a:avLst/>
              <a:gdLst>
                <a:gd name="T0" fmla="*/ 0 w 242"/>
                <a:gd name="T1" fmla="*/ 0 h 111"/>
                <a:gd name="T2" fmla="*/ 5 w 242"/>
                <a:gd name="T3" fmla="*/ 11 h 111"/>
                <a:gd name="T4" fmla="*/ 187 w 242"/>
                <a:gd name="T5" fmla="*/ 98 h 111"/>
                <a:gd name="T6" fmla="*/ 242 w 242"/>
                <a:gd name="T7" fmla="*/ 107 h 111"/>
                <a:gd name="T8" fmla="*/ 241 w 242"/>
                <a:gd name="T9" fmla="*/ 107 h 111"/>
                <a:gd name="T10" fmla="*/ 241 w 242"/>
                <a:gd name="T11" fmla="*/ 107 h 111"/>
                <a:gd name="T12" fmla="*/ 4 w 242"/>
                <a:gd name="T13" fmla="*/ 1 h 111"/>
                <a:gd name="T14" fmla="*/ 0 w 242"/>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11">
                  <a:moveTo>
                    <a:pt x="0" y="0"/>
                  </a:moveTo>
                  <a:cubicBezTo>
                    <a:pt x="1" y="4"/>
                    <a:pt x="5" y="11"/>
                    <a:pt x="5" y="11"/>
                  </a:cubicBezTo>
                  <a:cubicBezTo>
                    <a:pt x="5" y="11"/>
                    <a:pt x="163" y="84"/>
                    <a:pt x="187" y="98"/>
                  </a:cubicBezTo>
                  <a:cubicBezTo>
                    <a:pt x="210" y="111"/>
                    <a:pt x="242" y="107"/>
                    <a:pt x="242" y="107"/>
                  </a:cubicBezTo>
                  <a:cubicBezTo>
                    <a:pt x="242" y="107"/>
                    <a:pt x="242" y="107"/>
                    <a:pt x="241" y="107"/>
                  </a:cubicBezTo>
                  <a:cubicBezTo>
                    <a:pt x="241" y="107"/>
                    <a:pt x="241" y="107"/>
                    <a:pt x="241" y="107"/>
                  </a:cubicBezTo>
                  <a:cubicBezTo>
                    <a:pt x="194" y="84"/>
                    <a:pt x="62" y="21"/>
                    <a:pt x="4" y="1"/>
                  </a:cubicBezTo>
                  <a:cubicBezTo>
                    <a:pt x="4" y="1"/>
                    <a:pt x="3" y="1"/>
                    <a:pt x="0"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5" name="Freeform 1334"/>
            <p:cNvSpPr>
              <a:spLocks/>
            </p:cNvSpPr>
            <p:nvPr/>
          </p:nvSpPr>
          <p:spPr bwMode="auto">
            <a:xfrm>
              <a:off x="-7410450" y="5395913"/>
              <a:ext cx="1098550" cy="333375"/>
            </a:xfrm>
            <a:custGeom>
              <a:avLst/>
              <a:gdLst>
                <a:gd name="T0" fmla="*/ 0 w 293"/>
                <a:gd name="T1" fmla="*/ 81 h 89"/>
                <a:gd name="T2" fmla="*/ 42 w 293"/>
                <a:gd name="T3" fmla="*/ 78 h 89"/>
                <a:gd name="T4" fmla="*/ 278 w 293"/>
                <a:gd name="T5" fmla="*/ 15 h 89"/>
                <a:gd name="T6" fmla="*/ 293 w 293"/>
                <a:gd name="T7" fmla="*/ 0 h 89"/>
                <a:gd name="T8" fmla="*/ 290 w 293"/>
                <a:gd name="T9" fmla="*/ 1 h 89"/>
                <a:gd name="T10" fmla="*/ 0 w 293"/>
                <a:gd name="T11" fmla="*/ 81 h 89"/>
              </a:gdLst>
              <a:ahLst/>
              <a:cxnLst>
                <a:cxn ang="0">
                  <a:pos x="T0" y="T1"/>
                </a:cxn>
                <a:cxn ang="0">
                  <a:pos x="T2" y="T3"/>
                </a:cxn>
                <a:cxn ang="0">
                  <a:pos x="T4" y="T5"/>
                </a:cxn>
                <a:cxn ang="0">
                  <a:pos x="T6" y="T7"/>
                </a:cxn>
                <a:cxn ang="0">
                  <a:pos x="T8" y="T9"/>
                </a:cxn>
                <a:cxn ang="0">
                  <a:pos x="T10" y="T11"/>
                </a:cxn>
              </a:cxnLst>
              <a:rect l="0" t="0" r="r" b="b"/>
              <a:pathLst>
                <a:path w="293" h="89">
                  <a:moveTo>
                    <a:pt x="0" y="81"/>
                  </a:moveTo>
                  <a:cubicBezTo>
                    <a:pt x="0" y="89"/>
                    <a:pt x="42" y="78"/>
                    <a:pt x="42" y="78"/>
                  </a:cubicBezTo>
                  <a:cubicBezTo>
                    <a:pt x="42" y="78"/>
                    <a:pt x="263" y="22"/>
                    <a:pt x="278" y="15"/>
                  </a:cubicBezTo>
                  <a:cubicBezTo>
                    <a:pt x="293" y="8"/>
                    <a:pt x="293" y="0"/>
                    <a:pt x="293" y="0"/>
                  </a:cubicBezTo>
                  <a:cubicBezTo>
                    <a:pt x="292" y="0"/>
                    <a:pt x="291" y="1"/>
                    <a:pt x="290" y="1"/>
                  </a:cubicBezTo>
                  <a:cubicBezTo>
                    <a:pt x="290" y="1"/>
                    <a:pt x="96" y="45"/>
                    <a:pt x="0" y="81"/>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6" name="Freeform 1335"/>
            <p:cNvSpPr>
              <a:spLocks/>
            </p:cNvSpPr>
            <p:nvPr/>
          </p:nvSpPr>
          <p:spPr bwMode="auto">
            <a:xfrm>
              <a:off x="-6513513" y="5418138"/>
              <a:ext cx="798513" cy="393700"/>
            </a:xfrm>
            <a:custGeom>
              <a:avLst/>
              <a:gdLst>
                <a:gd name="T0" fmla="*/ 8 w 213"/>
                <a:gd name="T1" fmla="*/ 58 h 105"/>
                <a:gd name="T2" fmla="*/ 40 w 213"/>
                <a:gd name="T3" fmla="*/ 85 h 105"/>
                <a:gd name="T4" fmla="*/ 109 w 213"/>
                <a:gd name="T5" fmla="*/ 101 h 105"/>
                <a:gd name="T6" fmla="*/ 213 w 213"/>
                <a:gd name="T7" fmla="*/ 105 h 105"/>
                <a:gd name="T8" fmla="*/ 160 w 213"/>
                <a:gd name="T9" fmla="*/ 0 h 105"/>
                <a:gd name="T10" fmla="*/ 20 w 213"/>
                <a:gd name="T11" fmla="*/ 36 h 105"/>
                <a:gd name="T12" fmla="*/ 8 w 213"/>
                <a:gd name="T13" fmla="*/ 58 h 105"/>
              </a:gdLst>
              <a:ahLst/>
              <a:cxnLst>
                <a:cxn ang="0">
                  <a:pos x="T0" y="T1"/>
                </a:cxn>
                <a:cxn ang="0">
                  <a:pos x="T2" y="T3"/>
                </a:cxn>
                <a:cxn ang="0">
                  <a:pos x="T4" y="T5"/>
                </a:cxn>
                <a:cxn ang="0">
                  <a:pos x="T6" y="T7"/>
                </a:cxn>
                <a:cxn ang="0">
                  <a:pos x="T8" y="T9"/>
                </a:cxn>
                <a:cxn ang="0">
                  <a:pos x="T10" y="T11"/>
                </a:cxn>
                <a:cxn ang="0">
                  <a:pos x="T12" y="T13"/>
                </a:cxn>
              </a:cxnLst>
              <a:rect l="0" t="0" r="r" b="b"/>
              <a:pathLst>
                <a:path w="213" h="105">
                  <a:moveTo>
                    <a:pt x="8" y="58"/>
                  </a:moveTo>
                  <a:cubicBezTo>
                    <a:pt x="17" y="73"/>
                    <a:pt x="40" y="85"/>
                    <a:pt x="40" y="85"/>
                  </a:cubicBezTo>
                  <a:cubicBezTo>
                    <a:pt x="40" y="85"/>
                    <a:pt x="87" y="101"/>
                    <a:pt x="109" y="101"/>
                  </a:cubicBezTo>
                  <a:cubicBezTo>
                    <a:pt x="115" y="101"/>
                    <a:pt x="156" y="103"/>
                    <a:pt x="213" y="105"/>
                  </a:cubicBezTo>
                  <a:cubicBezTo>
                    <a:pt x="160" y="0"/>
                    <a:pt x="160" y="0"/>
                    <a:pt x="160" y="0"/>
                  </a:cubicBezTo>
                  <a:cubicBezTo>
                    <a:pt x="117" y="6"/>
                    <a:pt x="54" y="17"/>
                    <a:pt x="20" y="36"/>
                  </a:cubicBezTo>
                  <a:cubicBezTo>
                    <a:pt x="20" y="36"/>
                    <a:pt x="0" y="43"/>
                    <a:pt x="8" y="5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7" name="Freeform 1336"/>
            <p:cNvSpPr>
              <a:spLocks/>
            </p:cNvSpPr>
            <p:nvPr/>
          </p:nvSpPr>
          <p:spPr bwMode="auto">
            <a:xfrm>
              <a:off x="-5722938" y="6254750"/>
              <a:ext cx="1739900" cy="396875"/>
            </a:xfrm>
            <a:custGeom>
              <a:avLst/>
              <a:gdLst>
                <a:gd name="T0" fmla="*/ 0 w 464"/>
                <a:gd name="T1" fmla="*/ 0 h 106"/>
                <a:gd name="T2" fmla="*/ 52 w 464"/>
                <a:gd name="T3" fmla="*/ 106 h 106"/>
                <a:gd name="T4" fmla="*/ 454 w 464"/>
                <a:gd name="T5" fmla="*/ 106 h 106"/>
                <a:gd name="T6" fmla="*/ 464 w 464"/>
                <a:gd name="T7" fmla="*/ 13 h 106"/>
                <a:gd name="T8" fmla="*/ 0 w 464"/>
                <a:gd name="T9" fmla="*/ 0 h 106"/>
              </a:gdLst>
              <a:ahLst/>
              <a:cxnLst>
                <a:cxn ang="0">
                  <a:pos x="T0" y="T1"/>
                </a:cxn>
                <a:cxn ang="0">
                  <a:pos x="T2" y="T3"/>
                </a:cxn>
                <a:cxn ang="0">
                  <a:pos x="T4" y="T5"/>
                </a:cxn>
                <a:cxn ang="0">
                  <a:pos x="T6" y="T7"/>
                </a:cxn>
                <a:cxn ang="0">
                  <a:pos x="T8" y="T9"/>
                </a:cxn>
              </a:cxnLst>
              <a:rect l="0" t="0" r="r" b="b"/>
              <a:pathLst>
                <a:path w="464" h="106">
                  <a:moveTo>
                    <a:pt x="0" y="0"/>
                  </a:moveTo>
                  <a:cubicBezTo>
                    <a:pt x="21" y="57"/>
                    <a:pt x="52" y="106"/>
                    <a:pt x="52" y="106"/>
                  </a:cubicBezTo>
                  <a:cubicBezTo>
                    <a:pt x="454" y="106"/>
                    <a:pt x="454" y="106"/>
                    <a:pt x="454" y="106"/>
                  </a:cubicBezTo>
                  <a:cubicBezTo>
                    <a:pt x="460" y="69"/>
                    <a:pt x="464" y="39"/>
                    <a:pt x="464" y="13"/>
                  </a:cubicBezTo>
                  <a:lnTo>
                    <a:pt x="0" y="0"/>
                  </a:lnTo>
                  <a:close/>
                </a:path>
              </a:pathLst>
            </a:custGeom>
            <a:solidFill>
              <a:srgbClr val="0E2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8" name="Freeform 1337"/>
            <p:cNvSpPr>
              <a:spLocks/>
            </p:cNvSpPr>
            <p:nvPr/>
          </p:nvSpPr>
          <p:spPr bwMode="auto">
            <a:xfrm>
              <a:off x="-3776663" y="6145213"/>
              <a:ext cx="993775" cy="690563"/>
            </a:xfrm>
            <a:custGeom>
              <a:avLst/>
              <a:gdLst>
                <a:gd name="T0" fmla="*/ 4 w 265"/>
                <a:gd name="T1" fmla="*/ 184 h 184"/>
                <a:gd name="T2" fmla="*/ 255 w 265"/>
                <a:gd name="T3" fmla="*/ 184 h 184"/>
                <a:gd name="T4" fmla="*/ 261 w 265"/>
                <a:gd name="T5" fmla="*/ 184 h 184"/>
                <a:gd name="T6" fmla="*/ 232 w 265"/>
                <a:gd name="T7" fmla="*/ 51 h 184"/>
                <a:gd name="T8" fmla="*/ 132 w 265"/>
                <a:gd name="T9" fmla="*/ 0 h 184"/>
                <a:gd name="T10" fmla="*/ 37 w 265"/>
                <a:gd name="T11" fmla="*/ 45 h 184"/>
                <a:gd name="T12" fmla="*/ 4 w 265"/>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65" h="184">
                  <a:moveTo>
                    <a:pt x="4" y="184"/>
                  </a:moveTo>
                  <a:cubicBezTo>
                    <a:pt x="255" y="184"/>
                    <a:pt x="255" y="184"/>
                    <a:pt x="255" y="184"/>
                  </a:cubicBezTo>
                  <a:cubicBezTo>
                    <a:pt x="255" y="184"/>
                    <a:pt x="257" y="184"/>
                    <a:pt x="261" y="184"/>
                  </a:cubicBezTo>
                  <a:cubicBezTo>
                    <a:pt x="261" y="174"/>
                    <a:pt x="265" y="102"/>
                    <a:pt x="232" y="51"/>
                  </a:cubicBezTo>
                  <a:cubicBezTo>
                    <a:pt x="213" y="22"/>
                    <a:pt x="182" y="0"/>
                    <a:pt x="132" y="0"/>
                  </a:cubicBezTo>
                  <a:cubicBezTo>
                    <a:pt x="86" y="0"/>
                    <a:pt x="56" y="19"/>
                    <a:pt x="37" y="45"/>
                  </a:cubicBezTo>
                  <a:cubicBezTo>
                    <a:pt x="0" y="96"/>
                    <a:pt x="3" y="172"/>
                    <a:pt x="4" y="18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89" name="Freeform 1338"/>
            <p:cNvSpPr>
              <a:spLocks/>
            </p:cNvSpPr>
            <p:nvPr/>
          </p:nvSpPr>
          <p:spPr bwMode="auto">
            <a:xfrm>
              <a:off x="-7259638" y="6145213"/>
              <a:ext cx="1000125" cy="693738"/>
            </a:xfrm>
            <a:custGeom>
              <a:avLst/>
              <a:gdLst>
                <a:gd name="T0" fmla="*/ 0 w 267"/>
                <a:gd name="T1" fmla="*/ 167 h 185"/>
                <a:gd name="T2" fmla="*/ 29 w 267"/>
                <a:gd name="T3" fmla="*/ 172 h 185"/>
                <a:gd name="T4" fmla="*/ 57 w 267"/>
                <a:gd name="T5" fmla="*/ 178 h 185"/>
                <a:gd name="T6" fmla="*/ 66 w 267"/>
                <a:gd name="T7" fmla="*/ 180 h 185"/>
                <a:gd name="T8" fmla="*/ 73 w 267"/>
                <a:gd name="T9" fmla="*/ 181 h 185"/>
                <a:gd name="T10" fmla="*/ 84 w 267"/>
                <a:gd name="T11" fmla="*/ 184 h 185"/>
                <a:gd name="T12" fmla="*/ 86 w 267"/>
                <a:gd name="T13" fmla="*/ 184 h 185"/>
                <a:gd name="T14" fmla="*/ 97 w 267"/>
                <a:gd name="T15" fmla="*/ 184 h 185"/>
                <a:gd name="T16" fmla="*/ 110 w 267"/>
                <a:gd name="T17" fmla="*/ 184 h 185"/>
                <a:gd name="T18" fmla="*/ 124 w 267"/>
                <a:gd name="T19" fmla="*/ 184 h 185"/>
                <a:gd name="T20" fmla="*/ 129 w 267"/>
                <a:gd name="T21" fmla="*/ 184 h 185"/>
                <a:gd name="T22" fmla="*/ 143 w 267"/>
                <a:gd name="T23" fmla="*/ 184 h 185"/>
                <a:gd name="T24" fmla="*/ 158 w 267"/>
                <a:gd name="T25" fmla="*/ 184 h 185"/>
                <a:gd name="T26" fmla="*/ 171 w 267"/>
                <a:gd name="T27" fmla="*/ 184 h 185"/>
                <a:gd name="T28" fmla="*/ 182 w 267"/>
                <a:gd name="T29" fmla="*/ 184 h 185"/>
                <a:gd name="T30" fmla="*/ 187 w 267"/>
                <a:gd name="T31" fmla="*/ 184 h 185"/>
                <a:gd name="T32" fmla="*/ 193 w 267"/>
                <a:gd name="T33" fmla="*/ 184 h 185"/>
                <a:gd name="T34" fmla="*/ 201 w 267"/>
                <a:gd name="T35" fmla="*/ 184 h 185"/>
                <a:gd name="T36" fmla="*/ 228 w 267"/>
                <a:gd name="T37" fmla="*/ 185 h 185"/>
                <a:gd name="T38" fmla="*/ 257 w 267"/>
                <a:gd name="T39" fmla="*/ 185 h 185"/>
                <a:gd name="T40" fmla="*/ 209 w 267"/>
                <a:gd name="T41" fmla="*/ 28 h 185"/>
                <a:gd name="T42" fmla="*/ 209 w 267"/>
                <a:gd name="T43" fmla="*/ 28 h 185"/>
                <a:gd name="T44" fmla="*/ 129 w 267"/>
                <a:gd name="T45" fmla="*/ 0 h 185"/>
                <a:gd name="T46" fmla="*/ 54 w 267"/>
                <a:gd name="T47" fmla="*/ 24 h 185"/>
                <a:gd name="T48" fmla="*/ 54 w 267"/>
                <a:gd name="T49" fmla="*/ 24 h 185"/>
                <a:gd name="T50" fmla="*/ 50 w 267"/>
                <a:gd name="T51" fmla="*/ 28 h 185"/>
                <a:gd name="T52" fmla="*/ 0 w 267"/>
                <a:gd name="T53" fmla="*/ 1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7" h="185">
                  <a:moveTo>
                    <a:pt x="0" y="167"/>
                  </a:moveTo>
                  <a:cubicBezTo>
                    <a:pt x="29" y="172"/>
                    <a:pt x="29" y="172"/>
                    <a:pt x="29" y="172"/>
                  </a:cubicBezTo>
                  <a:cubicBezTo>
                    <a:pt x="57" y="178"/>
                    <a:pt x="57" y="178"/>
                    <a:pt x="57" y="178"/>
                  </a:cubicBezTo>
                  <a:cubicBezTo>
                    <a:pt x="66" y="180"/>
                    <a:pt x="66" y="180"/>
                    <a:pt x="66" y="180"/>
                  </a:cubicBezTo>
                  <a:cubicBezTo>
                    <a:pt x="73" y="181"/>
                    <a:pt x="73" y="181"/>
                    <a:pt x="73" y="181"/>
                  </a:cubicBezTo>
                  <a:cubicBezTo>
                    <a:pt x="84" y="184"/>
                    <a:pt x="84" y="184"/>
                    <a:pt x="84" y="184"/>
                  </a:cubicBezTo>
                  <a:cubicBezTo>
                    <a:pt x="86" y="184"/>
                    <a:pt x="86" y="184"/>
                    <a:pt x="86" y="184"/>
                  </a:cubicBezTo>
                  <a:cubicBezTo>
                    <a:pt x="97" y="184"/>
                    <a:pt x="97" y="184"/>
                    <a:pt x="97" y="184"/>
                  </a:cubicBezTo>
                  <a:cubicBezTo>
                    <a:pt x="110" y="184"/>
                    <a:pt x="110" y="184"/>
                    <a:pt x="110" y="184"/>
                  </a:cubicBezTo>
                  <a:cubicBezTo>
                    <a:pt x="124" y="184"/>
                    <a:pt x="124" y="184"/>
                    <a:pt x="124" y="184"/>
                  </a:cubicBezTo>
                  <a:cubicBezTo>
                    <a:pt x="129" y="184"/>
                    <a:pt x="129" y="184"/>
                    <a:pt x="129" y="184"/>
                  </a:cubicBezTo>
                  <a:cubicBezTo>
                    <a:pt x="143" y="184"/>
                    <a:pt x="143" y="184"/>
                    <a:pt x="143" y="184"/>
                  </a:cubicBezTo>
                  <a:cubicBezTo>
                    <a:pt x="158" y="184"/>
                    <a:pt x="158" y="184"/>
                    <a:pt x="158" y="184"/>
                  </a:cubicBezTo>
                  <a:cubicBezTo>
                    <a:pt x="171" y="184"/>
                    <a:pt x="171" y="184"/>
                    <a:pt x="171" y="184"/>
                  </a:cubicBezTo>
                  <a:cubicBezTo>
                    <a:pt x="182" y="184"/>
                    <a:pt x="182" y="184"/>
                    <a:pt x="182" y="184"/>
                  </a:cubicBezTo>
                  <a:cubicBezTo>
                    <a:pt x="187" y="184"/>
                    <a:pt x="187" y="184"/>
                    <a:pt x="187" y="184"/>
                  </a:cubicBezTo>
                  <a:cubicBezTo>
                    <a:pt x="193" y="184"/>
                    <a:pt x="193" y="184"/>
                    <a:pt x="193" y="184"/>
                  </a:cubicBezTo>
                  <a:cubicBezTo>
                    <a:pt x="201" y="184"/>
                    <a:pt x="201" y="184"/>
                    <a:pt x="201" y="184"/>
                  </a:cubicBezTo>
                  <a:cubicBezTo>
                    <a:pt x="228" y="185"/>
                    <a:pt x="228" y="185"/>
                    <a:pt x="228" y="185"/>
                  </a:cubicBezTo>
                  <a:cubicBezTo>
                    <a:pt x="257" y="185"/>
                    <a:pt x="257" y="185"/>
                    <a:pt x="257" y="185"/>
                  </a:cubicBezTo>
                  <a:cubicBezTo>
                    <a:pt x="257" y="185"/>
                    <a:pt x="267" y="80"/>
                    <a:pt x="209" y="28"/>
                  </a:cubicBezTo>
                  <a:cubicBezTo>
                    <a:pt x="209" y="28"/>
                    <a:pt x="209" y="28"/>
                    <a:pt x="209" y="28"/>
                  </a:cubicBezTo>
                  <a:cubicBezTo>
                    <a:pt x="191" y="11"/>
                    <a:pt x="165" y="0"/>
                    <a:pt x="129" y="0"/>
                  </a:cubicBezTo>
                  <a:cubicBezTo>
                    <a:pt x="97" y="0"/>
                    <a:pt x="72" y="10"/>
                    <a:pt x="54" y="24"/>
                  </a:cubicBezTo>
                  <a:cubicBezTo>
                    <a:pt x="54" y="24"/>
                    <a:pt x="54" y="24"/>
                    <a:pt x="54" y="24"/>
                  </a:cubicBezTo>
                  <a:cubicBezTo>
                    <a:pt x="53" y="25"/>
                    <a:pt x="51" y="26"/>
                    <a:pt x="50" y="28"/>
                  </a:cubicBezTo>
                  <a:cubicBezTo>
                    <a:pt x="7" y="66"/>
                    <a:pt x="1" y="134"/>
                    <a:pt x="0" y="167"/>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0" name="Freeform 1339"/>
            <p:cNvSpPr>
              <a:spLocks noEditPoints="1"/>
            </p:cNvSpPr>
            <p:nvPr/>
          </p:nvSpPr>
          <p:spPr bwMode="auto">
            <a:xfrm>
              <a:off x="-3668713" y="6261100"/>
              <a:ext cx="795338" cy="798513"/>
            </a:xfrm>
            <a:custGeom>
              <a:avLst/>
              <a:gdLst>
                <a:gd name="T0" fmla="*/ 0 w 212"/>
                <a:gd name="T1" fmla="*/ 106 h 213"/>
                <a:gd name="T2" fmla="*/ 10 w 212"/>
                <a:gd name="T3" fmla="*/ 152 h 213"/>
                <a:gd name="T4" fmla="*/ 11 w 212"/>
                <a:gd name="T5" fmla="*/ 153 h 213"/>
                <a:gd name="T6" fmla="*/ 106 w 212"/>
                <a:gd name="T7" fmla="*/ 213 h 213"/>
                <a:gd name="T8" fmla="*/ 197 w 212"/>
                <a:gd name="T9" fmla="*/ 162 h 213"/>
                <a:gd name="T10" fmla="*/ 201 w 212"/>
                <a:gd name="T11" fmla="*/ 153 h 213"/>
                <a:gd name="T12" fmla="*/ 202 w 212"/>
                <a:gd name="T13" fmla="*/ 152 h 213"/>
                <a:gd name="T14" fmla="*/ 212 w 212"/>
                <a:gd name="T15" fmla="*/ 106 h 213"/>
                <a:gd name="T16" fmla="*/ 197 w 212"/>
                <a:gd name="T17" fmla="*/ 51 h 213"/>
                <a:gd name="T18" fmla="*/ 174 w 212"/>
                <a:gd name="T19" fmla="*/ 24 h 213"/>
                <a:gd name="T20" fmla="*/ 166 w 212"/>
                <a:gd name="T21" fmla="*/ 18 h 213"/>
                <a:gd name="T22" fmla="*/ 106 w 212"/>
                <a:gd name="T23" fmla="*/ 0 h 213"/>
                <a:gd name="T24" fmla="*/ 51 w 212"/>
                <a:gd name="T25" fmla="*/ 15 h 213"/>
                <a:gd name="T26" fmla="*/ 51 w 212"/>
                <a:gd name="T27" fmla="*/ 15 h 213"/>
                <a:gd name="T28" fmla="*/ 38 w 212"/>
                <a:gd name="T29" fmla="*/ 24 h 213"/>
                <a:gd name="T30" fmla="*/ 0 w 212"/>
                <a:gd name="T31" fmla="*/ 106 h 213"/>
                <a:gd name="T32" fmla="*/ 38 w 212"/>
                <a:gd name="T33" fmla="*/ 152 h 213"/>
                <a:gd name="T34" fmla="*/ 24 w 212"/>
                <a:gd name="T35" fmla="*/ 106 h 213"/>
                <a:gd name="T36" fmla="*/ 106 w 212"/>
                <a:gd name="T37" fmla="*/ 24 h 213"/>
                <a:gd name="T38" fmla="*/ 188 w 212"/>
                <a:gd name="T39" fmla="*/ 106 h 213"/>
                <a:gd name="T40" fmla="*/ 174 w 212"/>
                <a:gd name="T41" fmla="*/ 152 h 213"/>
                <a:gd name="T42" fmla="*/ 174 w 212"/>
                <a:gd name="T43" fmla="*/ 153 h 213"/>
                <a:gd name="T44" fmla="*/ 106 w 212"/>
                <a:gd name="T45" fmla="*/ 188 h 213"/>
                <a:gd name="T46" fmla="*/ 38 w 212"/>
                <a:gd name="T47" fmla="*/ 153 h 213"/>
                <a:gd name="T48" fmla="*/ 38 w 212"/>
                <a:gd name="T49"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13">
                  <a:moveTo>
                    <a:pt x="0" y="106"/>
                  </a:moveTo>
                  <a:cubicBezTo>
                    <a:pt x="0" y="123"/>
                    <a:pt x="3" y="138"/>
                    <a:pt x="10" y="152"/>
                  </a:cubicBezTo>
                  <a:cubicBezTo>
                    <a:pt x="10" y="153"/>
                    <a:pt x="10" y="153"/>
                    <a:pt x="11" y="153"/>
                  </a:cubicBezTo>
                  <a:cubicBezTo>
                    <a:pt x="28" y="188"/>
                    <a:pt x="64" y="213"/>
                    <a:pt x="106" y="213"/>
                  </a:cubicBezTo>
                  <a:cubicBezTo>
                    <a:pt x="144" y="213"/>
                    <a:pt x="178" y="192"/>
                    <a:pt x="197" y="162"/>
                  </a:cubicBezTo>
                  <a:cubicBezTo>
                    <a:pt x="198" y="159"/>
                    <a:pt x="200" y="156"/>
                    <a:pt x="201" y="153"/>
                  </a:cubicBezTo>
                  <a:cubicBezTo>
                    <a:pt x="202" y="153"/>
                    <a:pt x="202" y="153"/>
                    <a:pt x="202" y="152"/>
                  </a:cubicBezTo>
                  <a:cubicBezTo>
                    <a:pt x="209" y="138"/>
                    <a:pt x="212" y="123"/>
                    <a:pt x="212" y="106"/>
                  </a:cubicBezTo>
                  <a:cubicBezTo>
                    <a:pt x="212" y="86"/>
                    <a:pt x="207" y="67"/>
                    <a:pt x="197" y="51"/>
                  </a:cubicBezTo>
                  <a:cubicBezTo>
                    <a:pt x="191" y="41"/>
                    <a:pt x="183" y="32"/>
                    <a:pt x="174" y="24"/>
                  </a:cubicBezTo>
                  <a:cubicBezTo>
                    <a:pt x="171" y="22"/>
                    <a:pt x="169" y="20"/>
                    <a:pt x="166" y="18"/>
                  </a:cubicBezTo>
                  <a:cubicBezTo>
                    <a:pt x="149" y="7"/>
                    <a:pt x="128" y="0"/>
                    <a:pt x="106" y="0"/>
                  </a:cubicBezTo>
                  <a:cubicBezTo>
                    <a:pt x="86" y="0"/>
                    <a:pt x="67" y="5"/>
                    <a:pt x="51" y="15"/>
                  </a:cubicBezTo>
                  <a:cubicBezTo>
                    <a:pt x="51" y="15"/>
                    <a:pt x="51" y="15"/>
                    <a:pt x="51" y="15"/>
                  </a:cubicBezTo>
                  <a:cubicBezTo>
                    <a:pt x="47" y="18"/>
                    <a:pt x="42" y="21"/>
                    <a:pt x="38" y="24"/>
                  </a:cubicBezTo>
                  <a:cubicBezTo>
                    <a:pt x="15" y="44"/>
                    <a:pt x="0" y="73"/>
                    <a:pt x="0" y="106"/>
                  </a:cubicBezTo>
                  <a:close/>
                  <a:moveTo>
                    <a:pt x="38" y="152"/>
                  </a:moveTo>
                  <a:cubicBezTo>
                    <a:pt x="29" y="139"/>
                    <a:pt x="24" y="123"/>
                    <a:pt x="24" y="106"/>
                  </a:cubicBezTo>
                  <a:cubicBezTo>
                    <a:pt x="24" y="61"/>
                    <a:pt x="61" y="24"/>
                    <a:pt x="106" y="24"/>
                  </a:cubicBezTo>
                  <a:cubicBezTo>
                    <a:pt x="151" y="24"/>
                    <a:pt x="188" y="61"/>
                    <a:pt x="188" y="106"/>
                  </a:cubicBezTo>
                  <a:cubicBezTo>
                    <a:pt x="188" y="123"/>
                    <a:pt x="183" y="139"/>
                    <a:pt x="174" y="152"/>
                  </a:cubicBezTo>
                  <a:cubicBezTo>
                    <a:pt x="174" y="152"/>
                    <a:pt x="174" y="153"/>
                    <a:pt x="174" y="153"/>
                  </a:cubicBezTo>
                  <a:cubicBezTo>
                    <a:pt x="159" y="174"/>
                    <a:pt x="134" y="188"/>
                    <a:pt x="106" y="188"/>
                  </a:cubicBezTo>
                  <a:cubicBezTo>
                    <a:pt x="78" y="188"/>
                    <a:pt x="53" y="174"/>
                    <a:pt x="38" y="153"/>
                  </a:cubicBezTo>
                  <a:cubicBezTo>
                    <a:pt x="38" y="153"/>
                    <a:pt x="38" y="152"/>
                    <a:pt x="38" y="15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1" name="Freeform 1340"/>
            <p:cNvSpPr>
              <a:spLocks noEditPoints="1"/>
            </p:cNvSpPr>
            <p:nvPr/>
          </p:nvSpPr>
          <p:spPr bwMode="auto">
            <a:xfrm>
              <a:off x="-3578225" y="6351588"/>
              <a:ext cx="614363" cy="614363"/>
            </a:xfrm>
            <a:custGeom>
              <a:avLst/>
              <a:gdLst>
                <a:gd name="T0" fmla="*/ 0 w 164"/>
                <a:gd name="T1" fmla="*/ 82 h 164"/>
                <a:gd name="T2" fmla="*/ 14 w 164"/>
                <a:gd name="T3" fmla="*/ 128 h 164"/>
                <a:gd name="T4" fmla="*/ 14 w 164"/>
                <a:gd name="T5" fmla="*/ 129 h 164"/>
                <a:gd name="T6" fmla="*/ 82 w 164"/>
                <a:gd name="T7" fmla="*/ 164 h 164"/>
                <a:gd name="T8" fmla="*/ 150 w 164"/>
                <a:gd name="T9" fmla="*/ 129 h 164"/>
                <a:gd name="T10" fmla="*/ 150 w 164"/>
                <a:gd name="T11" fmla="*/ 128 h 164"/>
                <a:gd name="T12" fmla="*/ 164 w 164"/>
                <a:gd name="T13" fmla="*/ 82 h 164"/>
                <a:gd name="T14" fmla="*/ 82 w 164"/>
                <a:gd name="T15" fmla="*/ 0 h 164"/>
                <a:gd name="T16" fmla="*/ 0 w 164"/>
                <a:gd name="T17" fmla="*/ 82 h 164"/>
                <a:gd name="T18" fmla="*/ 7 w 164"/>
                <a:gd name="T19" fmla="*/ 79 h 164"/>
                <a:gd name="T20" fmla="*/ 85 w 164"/>
                <a:gd name="T21" fmla="*/ 7 h 164"/>
                <a:gd name="T22" fmla="*/ 157 w 164"/>
                <a:gd name="T23" fmla="*/ 86 h 164"/>
                <a:gd name="T24" fmla="*/ 141 w 164"/>
                <a:gd name="T25" fmla="*/ 128 h 164"/>
                <a:gd name="T26" fmla="*/ 141 w 164"/>
                <a:gd name="T27" fmla="*/ 129 h 164"/>
                <a:gd name="T28" fmla="*/ 79 w 164"/>
                <a:gd name="T29" fmla="*/ 157 h 164"/>
                <a:gd name="T30" fmla="*/ 23 w 164"/>
                <a:gd name="T31" fmla="*/ 129 h 164"/>
                <a:gd name="T32" fmla="*/ 23 w 164"/>
                <a:gd name="T33" fmla="*/ 128 h 164"/>
                <a:gd name="T34" fmla="*/ 7 w 164"/>
                <a:gd name="T35"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4">
                  <a:moveTo>
                    <a:pt x="0" y="82"/>
                  </a:moveTo>
                  <a:cubicBezTo>
                    <a:pt x="0" y="99"/>
                    <a:pt x="5" y="115"/>
                    <a:pt x="14" y="128"/>
                  </a:cubicBezTo>
                  <a:cubicBezTo>
                    <a:pt x="14" y="128"/>
                    <a:pt x="14" y="129"/>
                    <a:pt x="14" y="129"/>
                  </a:cubicBezTo>
                  <a:cubicBezTo>
                    <a:pt x="29" y="150"/>
                    <a:pt x="54" y="164"/>
                    <a:pt x="82" y="164"/>
                  </a:cubicBezTo>
                  <a:cubicBezTo>
                    <a:pt x="110" y="164"/>
                    <a:pt x="135" y="150"/>
                    <a:pt x="150" y="129"/>
                  </a:cubicBezTo>
                  <a:cubicBezTo>
                    <a:pt x="150" y="129"/>
                    <a:pt x="150" y="128"/>
                    <a:pt x="150" y="128"/>
                  </a:cubicBezTo>
                  <a:cubicBezTo>
                    <a:pt x="159" y="115"/>
                    <a:pt x="164" y="99"/>
                    <a:pt x="164" y="82"/>
                  </a:cubicBezTo>
                  <a:cubicBezTo>
                    <a:pt x="164" y="37"/>
                    <a:pt x="127" y="0"/>
                    <a:pt x="82" y="0"/>
                  </a:cubicBezTo>
                  <a:cubicBezTo>
                    <a:pt x="37" y="0"/>
                    <a:pt x="0" y="37"/>
                    <a:pt x="0" y="82"/>
                  </a:cubicBezTo>
                  <a:close/>
                  <a:moveTo>
                    <a:pt x="7" y="79"/>
                  </a:moveTo>
                  <a:cubicBezTo>
                    <a:pt x="9" y="37"/>
                    <a:pt x="44" y="6"/>
                    <a:pt x="85" y="7"/>
                  </a:cubicBezTo>
                  <a:cubicBezTo>
                    <a:pt x="127" y="9"/>
                    <a:pt x="159" y="44"/>
                    <a:pt x="157" y="86"/>
                  </a:cubicBezTo>
                  <a:cubicBezTo>
                    <a:pt x="156" y="102"/>
                    <a:pt x="150" y="116"/>
                    <a:pt x="141" y="128"/>
                  </a:cubicBezTo>
                  <a:cubicBezTo>
                    <a:pt x="141" y="128"/>
                    <a:pt x="141" y="129"/>
                    <a:pt x="141" y="129"/>
                  </a:cubicBezTo>
                  <a:cubicBezTo>
                    <a:pt x="126" y="147"/>
                    <a:pt x="104" y="158"/>
                    <a:pt x="79" y="157"/>
                  </a:cubicBezTo>
                  <a:cubicBezTo>
                    <a:pt x="56" y="156"/>
                    <a:pt x="36" y="145"/>
                    <a:pt x="23" y="129"/>
                  </a:cubicBezTo>
                  <a:cubicBezTo>
                    <a:pt x="23" y="129"/>
                    <a:pt x="23" y="128"/>
                    <a:pt x="23" y="128"/>
                  </a:cubicBezTo>
                  <a:cubicBezTo>
                    <a:pt x="12" y="115"/>
                    <a:pt x="6" y="97"/>
                    <a:pt x="7" y="79"/>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2" name="Freeform 1341"/>
            <p:cNvSpPr>
              <a:spLocks noEditPoints="1"/>
            </p:cNvSpPr>
            <p:nvPr/>
          </p:nvSpPr>
          <p:spPr bwMode="auto">
            <a:xfrm>
              <a:off x="-3556000" y="6373813"/>
              <a:ext cx="574675" cy="569913"/>
            </a:xfrm>
            <a:custGeom>
              <a:avLst/>
              <a:gdLst>
                <a:gd name="T0" fmla="*/ 17 w 153"/>
                <a:gd name="T1" fmla="*/ 122 h 152"/>
                <a:gd name="T2" fmla="*/ 73 w 153"/>
                <a:gd name="T3" fmla="*/ 151 h 152"/>
                <a:gd name="T4" fmla="*/ 135 w 153"/>
                <a:gd name="T5" fmla="*/ 122 h 152"/>
                <a:gd name="T6" fmla="*/ 79 w 153"/>
                <a:gd name="T7" fmla="*/ 1 h 152"/>
                <a:gd name="T8" fmla="*/ 10 w 153"/>
                <a:gd name="T9" fmla="*/ 53 h 152"/>
                <a:gd name="T10" fmla="*/ 53 w 153"/>
                <a:gd name="T11" fmla="*/ 78 h 152"/>
                <a:gd name="T12" fmla="*/ 10 w 153"/>
                <a:gd name="T13" fmla="*/ 53 h 152"/>
                <a:gd name="T14" fmla="*/ 56 w 153"/>
                <a:gd name="T15" fmla="*/ 43 h 152"/>
                <a:gd name="T16" fmla="*/ 14 w 153"/>
                <a:gd name="T17" fmla="*/ 43 h 152"/>
                <a:gd name="T18" fmla="*/ 67 w 153"/>
                <a:gd name="T19" fmla="*/ 73 h 152"/>
                <a:gd name="T20" fmla="*/ 61 w 153"/>
                <a:gd name="T21" fmla="*/ 71 h 152"/>
                <a:gd name="T22" fmla="*/ 67 w 153"/>
                <a:gd name="T23" fmla="*/ 73 h 152"/>
                <a:gd name="T24" fmla="*/ 70 w 153"/>
                <a:gd name="T25" fmla="*/ 84 h 152"/>
                <a:gd name="T26" fmla="*/ 67 w 153"/>
                <a:gd name="T27" fmla="*/ 89 h 152"/>
                <a:gd name="T28" fmla="*/ 81 w 153"/>
                <a:gd name="T29" fmla="*/ 54 h 152"/>
                <a:gd name="T30" fmla="*/ 69 w 153"/>
                <a:gd name="T31" fmla="*/ 6 h 152"/>
                <a:gd name="T32" fmla="*/ 81 w 153"/>
                <a:gd name="T33" fmla="*/ 54 h 152"/>
                <a:gd name="T34" fmla="*/ 79 w 153"/>
                <a:gd name="T35" fmla="*/ 64 h 152"/>
                <a:gd name="T36" fmla="*/ 73 w 153"/>
                <a:gd name="T37" fmla="*/ 64 h 152"/>
                <a:gd name="T38" fmla="*/ 85 w 153"/>
                <a:gd name="T39" fmla="*/ 76 h 152"/>
                <a:gd name="T40" fmla="*/ 67 w 153"/>
                <a:gd name="T41" fmla="*/ 76 h 152"/>
                <a:gd name="T42" fmla="*/ 85 w 153"/>
                <a:gd name="T43" fmla="*/ 76 h 152"/>
                <a:gd name="T44" fmla="*/ 86 w 153"/>
                <a:gd name="T45" fmla="*/ 85 h 152"/>
                <a:gd name="T46" fmla="*/ 81 w 153"/>
                <a:gd name="T47" fmla="*/ 88 h 152"/>
                <a:gd name="T48" fmla="*/ 87 w 153"/>
                <a:gd name="T49" fmla="*/ 70 h 152"/>
                <a:gd name="T50" fmla="*/ 89 w 153"/>
                <a:gd name="T51" fmla="*/ 75 h 152"/>
                <a:gd name="T52" fmla="*/ 87 w 153"/>
                <a:gd name="T53" fmla="*/ 70 h 152"/>
                <a:gd name="T54" fmla="*/ 101 w 153"/>
                <a:gd name="T55" fmla="*/ 47 h 152"/>
                <a:gd name="T56" fmla="*/ 88 w 153"/>
                <a:gd name="T57" fmla="*/ 7 h 152"/>
                <a:gd name="T58" fmla="*/ 143 w 153"/>
                <a:gd name="T59" fmla="*/ 56 h 152"/>
                <a:gd name="T60" fmla="*/ 94 w 153"/>
                <a:gd name="T61" fmla="*/ 61 h 152"/>
                <a:gd name="T62" fmla="*/ 143 w 153"/>
                <a:gd name="T63" fmla="*/ 56 h 152"/>
                <a:gd name="T64" fmla="*/ 112 w 153"/>
                <a:gd name="T65" fmla="*/ 91 h 152"/>
                <a:gd name="T66" fmla="*/ 146 w 153"/>
                <a:gd name="T67" fmla="*/ 67 h 152"/>
                <a:gd name="T68" fmla="*/ 129 w 153"/>
                <a:gd name="T69" fmla="*/ 122 h 152"/>
                <a:gd name="T70" fmla="*/ 106 w 153"/>
                <a:gd name="T71" fmla="*/ 123 h 152"/>
                <a:gd name="T72" fmla="*/ 106 w 153"/>
                <a:gd name="T73" fmla="*/ 122 h 152"/>
                <a:gd name="T74" fmla="*/ 96 w 153"/>
                <a:gd name="T75" fmla="*/ 89 h 152"/>
                <a:gd name="T76" fmla="*/ 119 w 153"/>
                <a:gd name="T77" fmla="*/ 123 h 152"/>
                <a:gd name="T78" fmla="*/ 116 w 153"/>
                <a:gd name="T79" fmla="*/ 134 h 152"/>
                <a:gd name="T80" fmla="*/ 66 w 153"/>
                <a:gd name="T81" fmla="*/ 122 h 152"/>
                <a:gd name="T82" fmla="*/ 73 w 153"/>
                <a:gd name="T83" fmla="*/ 115 h 152"/>
                <a:gd name="T84" fmla="*/ 91 w 153"/>
                <a:gd name="T85" fmla="*/ 122 h 152"/>
                <a:gd name="T86" fmla="*/ 107 w 153"/>
                <a:gd name="T87" fmla="*/ 139 h 152"/>
                <a:gd name="T88" fmla="*/ 49 w 153"/>
                <a:gd name="T89" fmla="*/ 141 h 152"/>
                <a:gd name="T90" fmla="*/ 39 w 153"/>
                <a:gd name="T91" fmla="*/ 123 h 152"/>
                <a:gd name="T92" fmla="*/ 59 w 153"/>
                <a:gd name="T93" fmla="*/ 91 h 152"/>
                <a:gd name="T94" fmla="*/ 52 w 153"/>
                <a:gd name="T95" fmla="*/ 122 h 152"/>
                <a:gd name="T96" fmla="*/ 41 w 153"/>
                <a:gd name="T97" fmla="*/ 137 h 152"/>
                <a:gd name="T98" fmla="*/ 6 w 153"/>
                <a:gd name="T99" fmla="*/ 83 h 152"/>
                <a:gd name="T100" fmla="*/ 6 w 153"/>
                <a:gd name="T101" fmla="*/ 73 h 152"/>
                <a:gd name="T102" fmla="*/ 38 w 153"/>
                <a:gd name="T103" fmla="*/ 85 h 152"/>
                <a:gd name="T104" fmla="*/ 27 w 153"/>
                <a:gd name="T105" fmla="*/ 122 h 152"/>
                <a:gd name="T106" fmla="*/ 26 w 153"/>
                <a:gd name="T107" fmla="*/ 125 h 152"/>
                <a:gd name="T108" fmla="*/ 23 w 153"/>
                <a:gd name="T109" fmla="*/ 122 h 152"/>
                <a:gd name="T110" fmla="*/ 12 w 153"/>
                <a:gd name="T111" fmla="*/ 106 h 152"/>
                <a:gd name="T112" fmla="*/ 10 w 153"/>
                <a:gd name="T113" fmla="*/ 101 h 152"/>
                <a:gd name="T114" fmla="*/ 9 w 153"/>
                <a:gd name="T115" fmla="*/ 98 h 152"/>
                <a:gd name="T116" fmla="*/ 8 w 153"/>
                <a:gd name="T117" fmla="*/ 93 h 152"/>
                <a:gd name="T118" fmla="*/ 7 w 153"/>
                <a:gd name="T119"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52">
                  <a:moveTo>
                    <a:pt x="1" y="73"/>
                  </a:moveTo>
                  <a:cubicBezTo>
                    <a:pt x="0" y="91"/>
                    <a:pt x="6" y="109"/>
                    <a:pt x="17" y="122"/>
                  </a:cubicBezTo>
                  <a:cubicBezTo>
                    <a:pt x="17" y="122"/>
                    <a:pt x="17" y="123"/>
                    <a:pt x="17" y="123"/>
                  </a:cubicBezTo>
                  <a:cubicBezTo>
                    <a:pt x="30" y="139"/>
                    <a:pt x="50" y="150"/>
                    <a:pt x="73" y="151"/>
                  </a:cubicBezTo>
                  <a:cubicBezTo>
                    <a:pt x="98" y="152"/>
                    <a:pt x="120" y="141"/>
                    <a:pt x="135" y="123"/>
                  </a:cubicBezTo>
                  <a:cubicBezTo>
                    <a:pt x="135" y="123"/>
                    <a:pt x="135" y="122"/>
                    <a:pt x="135" y="122"/>
                  </a:cubicBezTo>
                  <a:cubicBezTo>
                    <a:pt x="144" y="110"/>
                    <a:pt x="150" y="96"/>
                    <a:pt x="151" y="80"/>
                  </a:cubicBezTo>
                  <a:cubicBezTo>
                    <a:pt x="153" y="38"/>
                    <a:pt x="121" y="3"/>
                    <a:pt x="79" y="1"/>
                  </a:cubicBezTo>
                  <a:cubicBezTo>
                    <a:pt x="38" y="0"/>
                    <a:pt x="3" y="31"/>
                    <a:pt x="1" y="73"/>
                  </a:cubicBezTo>
                  <a:close/>
                  <a:moveTo>
                    <a:pt x="10" y="53"/>
                  </a:moveTo>
                  <a:cubicBezTo>
                    <a:pt x="57" y="65"/>
                    <a:pt x="57" y="65"/>
                    <a:pt x="57" y="65"/>
                  </a:cubicBezTo>
                  <a:cubicBezTo>
                    <a:pt x="53" y="78"/>
                    <a:pt x="53" y="78"/>
                    <a:pt x="53" y="78"/>
                  </a:cubicBezTo>
                  <a:cubicBezTo>
                    <a:pt x="7" y="61"/>
                    <a:pt x="7" y="61"/>
                    <a:pt x="7" y="61"/>
                  </a:cubicBezTo>
                  <a:cubicBezTo>
                    <a:pt x="8" y="59"/>
                    <a:pt x="9" y="56"/>
                    <a:pt x="10" y="53"/>
                  </a:cubicBezTo>
                  <a:close/>
                  <a:moveTo>
                    <a:pt x="60" y="8"/>
                  </a:moveTo>
                  <a:cubicBezTo>
                    <a:pt x="56" y="43"/>
                    <a:pt x="56" y="43"/>
                    <a:pt x="56" y="43"/>
                  </a:cubicBezTo>
                  <a:cubicBezTo>
                    <a:pt x="47" y="50"/>
                    <a:pt x="47" y="50"/>
                    <a:pt x="47" y="50"/>
                  </a:cubicBezTo>
                  <a:cubicBezTo>
                    <a:pt x="14" y="43"/>
                    <a:pt x="14" y="43"/>
                    <a:pt x="14" y="43"/>
                  </a:cubicBezTo>
                  <a:cubicBezTo>
                    <a:pt x="24" y="26"/>
                    <a:pt x="40" y="13"/>
                    <a:pt x="60" y="8"/>
                  </a:cubicBezTo>
                  <a:close/>
                  <a:moveTo>
                    <a:pt x="67" y="73"/>
                  </a:moveTo>
                  <a:cubicBezTo>
                    <a:pt x="66" y="75"/>
                    <a:pt x="65" y="76"/>
                    <a:pt x="63" y="75"/>
                  </a:cubicBezTo>
                  <a:cubicBezTo>
                    <a:pt x="62" y="75"/>
                    <a:pt x="61" y="73"/>
                    <a:pt x="61" y="71"/>
                  </a:cubicBezTo>
                  <a:cubicBezTo>
                    <a:pt x="62" y="70"/>
                    <a:pt x="63" y="69"/>
                    <a:pt x="65" y="70"/>
                  </a:cubicBezTo>
                  <a:cubicBezTo>
                    <a:pt x="66" y="70"/>
                    <a:pt x="67" y="72"/>
                    <a:pt x="67" y="73"/>
                  </a:cubicBezTo>
                  <a:close/>
                  <a:moveTo>
                    <a:pt x="66" y="85"/>
                  </a:moveTo>
                  <a:cubicBezTo>
                    <a:pt x="67" y="84"/>
                    <a:pt x="69" y="83"/>
                    <a:pt x="70" y="84"/>
                  </a:cubicBezTo>
                  <a:cubicBezTo>
                    <a:pt x="72" y="85"/>
                    <a:pt x="72" y="87"/>
                    <a:pt x="71" y="88"/>
                  </a:cubicBezTo>
                  <a:cubicBezTo>
                    <a:pt x="70" y="89"/>
                    <a:pt x="68" y="90"/>
                    <a:pt x="67" y="89"/>
                  </a:cubicBezTo>
                  <a:cubicBezTo>
                    <a:pt x="66" y="88"/>
                    <a:pt x="65" y="86"/>
                    <a:pt x="66" y="85"/>
                  </a:cubicBezTo>
                  <a:close/>
                  <a:moveTo>
                    <a:pt x="81" y="54"/>
                  </a:moveTo>
                  <a:cubicBezTo>
                    <a:pt x="67" y="54"/>
                    <a:pt x="67" y="54"/>
                    <a:pt x="67" y="54"/>
                  </a:cubicBezTo>
                  <a:cubicBezTo>
                    <a:pt x="69" y="6"/>
                    <a:pt x="69" y="6"/>
                    <a:pt x="69" y="6"/>
                  </a:cubicBezTo>
                  <a:cubicBezTo>
                    <a:pt x="72" y="6"/>
                    <a:pt x="75" y="6"/>
                    <a:pt x="78" y="6"/>
                  </a:cubicBezTo>
                  <a:lnTo>
                    <a:pt x="81" y="54"/>
                  </a:lnTo>
                  <a:close/>
                  <a:moveTo>
                    <a:pt x="76" y="61"/>
                  </a:moveTo>
                  <a:cubicBezTo>
                    <a:pt x="78" y="61"/>
                    <a:pt x="79" y="62"/>
                    <a:pt x="79" y="64"/>
                  </a:cubicBezTo>
                  <a:cubicBezTo>
                    <a:pt x="79" y="65"/>
                    <a:pt x="78" y="66"/>
                    <a:pt x="76" y="66"/>
                  </a:cubicBezTo>
                  <a:cubicBezTo>
                    <a:pt x="74" y="66"/>
                    <a:pt x="73" y="65"/>
                    <a:pt x="73" y="64"/>
                  </a:cubicBezTo>
                  <a:cubicBezTo>
                    <a:pt x="73" y="62"/>
                    <a:pt x="74" y="61"/>
                    <a:pt x="76" y="61"/>
                  </a:cubicBezTo>
                  <a:close/>
                  <a:moveTo>
                    <a:pt x="85" y="76"/>
                  </a:moveTo>
                  <a:cubicBezTo>
                    <a:pt x="85" y="81"/>
                    <a:pt x="81" y="85"/>
                    <a:pt x="76" y="85"/>
                  </a:cubicBezTo>
                  <a:cubicBezTo>
                    <a:pt x="71" y="85"/>
                    <a:pt x="67" y="81"/>
                    <a:pt x="67" y="76"/>
                  </a:cubicBezTo>
                  <a:cubicBezTo>
                    <a:pt x="67" y="71"/>
                    <a:pt x="71" y="67"/>
                    <a:pt x="76" y="67"/>
                  </a:cubicBezTo>
                  <a:cubicBezTo>
                    <a:pt x="81" y="67"/>
                    <a:pt x="85" y="71"/>
                    <a:pt x="85" y="76"/>
                  </a:cubicBezTo>
                  <a:close/>
                  <a:moveTo>
                    <a:pt x="82" y="84"/>
                  </a:moveTo>
                  <a:cubicBezTo>
                    <a:pt x="83" y="83"/>
                    <a:pt x="85" y="84"/>
                    <a:pt x="86" y="85"/>
                  </a:cubicBezTo>
                  <a:cubicBezTo>
                    <a:pt x="87" y="86"/>
                    <a:pt x="86" y="88"/>
                    <a:pt x="85" y="89"/>
                  </a:cubicBezTo>
                  <a:cubicBezTo>
                    <a:pt x="84" y="90"/>
                    <a:pt x="82" y="89"/>
                    <a:pt x="81" y="88"/>
                  </a:cubicBezTo>
                  <a:cubicBezTo>
                    <a:pt x="80" y="87"/>
                    <a:pt x="81" y="85"/>
                    <a:pt x="82" y="84"/>
                  </a:cubicBezTo>
                  <a:close/>
                  <a:moveTo>
                    <a:pt x="87" y="70"/>
                  </a:moveTo>
                  <a:cubicBezTo>
                    <a:pt x="89" y="69"/>
                    <a:pt x="90" y="70"/>
                    <a:pt x="91" y="71"/>
                  </a:cubicBezTo>
                  <a:cubicBezTo>
                    <a:pt x="91" y="73"/>
                    <a:pt x="90" y="75"/>
                    <a:pt x="89" y="75"/>
                  </a:cubicBezTo>
                  <a:cubicBezTo>
                    <a:pt x="88" y="76"/>
                    <a:pt x="86" y="75"/>
                    <a:pt x="85" y="73"/>
                  </a:cubicBezTo>
                  <a:cubicBezTo>
                    <a:pt x="85" y="72"/>
                    <a:pt x="86" y="70"/>
                    <a:pt x="87" y="70"/>
                  </a:cubicBezTo>
                  <a:close/>
                  <a:moveTo>
                    <a:pt x="136" y="40"/>
                  </a:moveTo>
                  <a:cubicBezTo>
                    <a:pt x="101" y="47"/>
                    <a:pt x="101" y="47"/>
                    <a:pt x="101" y="47"/>
                  </a:cubicBezTo>
                  <a:cubicBezTo>
                    <a:pt x="92" y="41"/>
                    <a:pt x="92" y="41"/>
                    <a:pt x="92" y="41"/>
                  </a:cubicBezTo>
                  <a:cubicBezTo>
                    <a:pt x="88" y="7"/>
                    <a:pt x="88" y="7"/>
                    <a:pt x="88" y="7"/>
                  </a:cubicBezTo>
                  <a:cubicBezTo>
                    <a:pt x="109" y="11"/>
                    <a:pt x="126" y="23"/>
                    <a:pt x="136" y="40"/>
                  </a:cubicBezTo>
                  <a:close/>
                  <a:moveTo>
                    <a:pt x="143" y="56"/>
                  </a:moveTo>
                  <a:cubicBezTo>
                    <a:pt x="98" y="74"/>
                    <a:pt x="98" y="74"/>
                    <a:pt x="98" y="74"/>
                  </a:cubicBezTo>
                  <a:cubicBezTo>
                    <a:pt x="94" y="61"/>
                    <a:pt x="94" y="61"/>
                    <a:pt x="94" y="61"/>
                  </a:cubicBezTo>
                  <a:cubicBezTo>
                    <a:pt x="140" y="48"/>
                    <a:pt x="140" y="48"/>
                    <a:pt x="140" y="48"/>
                  </a:cubicBezTo>
                  <a:cubicBezTo>
                    <a:pt x="140" y="48"/>
                    <a:pt x="142" y="53"/>
                    <a:pt x="143" y="56"/>
                  </a:cubicBezTo>
                  <a:close/>
                  <a:moveTo>
                    <a:pt x="129" y="122"/>
                  </a:moveTo>
                  <a:cubicBezTo>
                    <a:pt x="112" y="91"/>
                    <a:pt x="112" y="91"/>
                    <a:pt x="112" y="91"/>
                  </a:cubicBezTo>
                  <a:cubicBezTo>
                    <a:pt x="115" y="80"/>
                    <a:pt x="115" y="80"/>
                    <a:pt x="115" y="80"/>
                  </a:cubicBezTo>
                  <a:cubicBezTo>
                    <a:pt x="146" y="67"/>
                    <a:pt x="146" y="67"/>
                    <a:pt x="146" y="67"/>
                  </a:cubicBezTo>
                  <a:cubicBezTo>
                    <a:pt x="146" y="71"/>
                    <a:pt x="146" y="75"/>
                    <a:pt x="146" y="79"/>
                  </a:cubicBezTo>
                  <a:cubicBezTo>
                    <a:pt x="145" y="96"/>
                    <a:pt x="139" y="111"/>
                    <a:pt x="129" y="122"/>
                  </a:cubicBezTo>
                  <a:close/>
                  <a:moveTo>
                    <a:pt x="116" y="134"/>
                  </a:moveTo>
                  <a:cubicBezTo>
                    <a:pt x="106" y="123"/>
                    <a:pt x="106" y="123"/>
                    <a:pt x="106" y="123"/>
                  </a:cubicBezTo>
                  <a:cubicBezTo>
                    <a:pt x="106" y="123"/>
                    <a:pt x="106" y="123"/>
                    <a:pt x="106" y="123"/>
                  </a:cubicBezTo>
                  <a:cubicBezTo>
                    <a:pt x="106" y="122"/>
                    <a:pt x="106" y="122"/>
                    <a:pt x="106" y="122"/>
                  </a:cubicBezTo>
                  <a:cubicBezTo>
                    <a:pt x="85" y="97"/>
                    <a:pt x="85" y="97"/>
                    <a:pt x="85" y="97"/>
                  </a:cubicBezTo>
                  <a:cubicBezTo>
                    <a:pt x="96" y="89"/>
                    <a:pt x="96" y="89"/>
                    <a:pt x="96" y="89"/>
                  </a:cubicBezTo>
                  <a:cubicBezTo>
                    <a:pt x="118" y="122"/>
                    <a:pt x="118" y="122"/>
                    <a:pt x="118" y="122"/>
                  </a:cubicBezTo>
                  <a:cubicBezTo>
                    <a:pt x="119" y="123"/>
                    <a:pt x="119" y="123"/>
                    <a:pt x="119" y="123"/>
                  </a:cubicBezTo>
                  <a:cubicBezTo>
                    <a:pt x="123" y="129"/>
                    <a:pt x="123" y="129"/>
                    <a:pt x="123" y="129"/>
                  </a:cubicBezTo>
                  <a:cubicBezTo>
                    <a:pt x="121" y="131"/>
                    <a:pt x="118" y="132"/>
                    <a:pt x="116" y="134"/>
                  </a:cubicBezTo>
                  <a:close/>
                  <a:moveTo>
                    <a:pt x="49" y="141"/>
                  </a:moveTo>
                  <a:cubicBezTo>
                    <a:pt x="66" y="122"/>
                    <a:pt x="66" y="122"/>
                    <a:pt x="66" y="122"/>
                  </a:cubicBezTo>
                  <a:cubicBezTo>
                    <a:pt x="66" y="122"/>
                    <a:pt x="66" y="122"/>
                    <a:pt x="66" y="122"/>
                  </a:cubicBezTo>
                  <a:cubicBezTo>
                    <a:pt x="73" y="115"/>
                    <a:pt x="73" y="115"/>
                    <a:pt x="73" y="115"/>
                  </a:cubicBezTo>
                  <a:cubicBezTo>
                    <a:pt x="84" y="114"/>
                    <a:pt x="84" y="114"/>
                    <a:pt x="84" y="114"/>
                  </a:cubicBezTo>
                  <a:cubicBezTo>
                    <a:pt x="91" y="122"/>
                    <a:pt x="91" y="122"/>
                    <a:pt x="91" y="122"/>
                  </a:cubicBezTo>
                  <a:cubicBezTo>
                    <a:pt x="91" y="122"/>
                    <a:pt x="91" y="122"/>
                    <a:pt x="91" y="122"/>
                  </a:cubicBezTo>
                  <a:cubicBezTo>
                    <a:pt x="107" y="139"/>
                    <a:pt x="107" y="139"/>
                    <a:pt x="107" y="139"/>
                  </a:cubicBezTo>
                  <a:cubicBezTo>
                    <a:pt x="96" y="144"/>
                    <a:pt x="85" y="147"/>
                    <a:pt x="73" y="146"/>
                  </a:cubicBezTo>
                  <a:cubicBezTo>
                    <a:pt x="64" y="146"/>
                    <a:pt x="56" y="144"/>
                    <a:pt x="49" y="141"/>
                  </a:cubicBezTo>
                  <a:close/>
                  <a:moveTo>
                    <a:pt x="34" y="132"/>
                  </a:moveTo>
                  <a:cubicBezTo>
                    <a:pt x="39" y="123"/>
                    <a:pt x="39" y="123"/>
                    <a:pt x="39" y="123"/>
                  </a:cubicBezTo>
                  <a:cubicBezTo>
                    <a:pt x="40" y="122"/>
                    <a:pt x="40" y="122"/>
                    <a:pt x="40" y="122"/>
                  </a:cubicBezTo>
                  <a:cubicBezTo>
                    <a:pt x="59" y="91"/>
                    <a:pt x="59" y="91"/>
                    <a:pt x="59" y="91"/>
                  </a:cubicBezTo>
                  <a:cubicBezTo>
                    <a:pt x="70" y="99"/>
                    <a:pt x="70" y="99"/>
                    <a:pt x="70" y="99"/>
                  </a:cubicBezTo>
                  <a:cubicBezTo>
                    <a:pt x="52" y="122"/>
                    <a:pt x="52" y="122"/>
                    <a:pt x="52" y="122"/>
                  </a:cubicBezTo>
                  <a:cubicBezTo>
                    <a:pt x="52" y="122"/>
                    <a:pt x="52" y="122"/>
                    <a:pt x="52" y="122"/>
                  </a:cubicBezTo>
                  <a:cubicBezTo>
                    <a:pt x="41" y="137"/>
                    <a:pt x="41" y="137"/>
                    <a:pt x="41" y="137"/>
                  </a:cubicBezTo>
                  <a:cubicBezTo>
                    <a:pt x="38" y="135"/>
                    <a:pt x="36" y="134"/>
                    <a:pt x="34" y="132"/>
                  </a:cubicBezTo>
                  <a:close/>
                  <a:moveTo>
                    <a:pt x="6" y="83"/>
                  </a:moveTo>
                  <a:cubicBezTo>
                    <a:pt x="6" y="81"/>
                    <a:pt x="6" y="79"/>
                    <a:pt x="6" y="76"/>
                  </a:cubicBezTo>
                  <a:cubicBezTo>
                    <a:pt x="6" y="75"/>
                    <a:pt x="6" y="74"/>
                    <a:pt x="6" y="73"/>
                  </a:cubicBezTo>
                  <a:cubicBezTo>
                    <a:pt x="6" y="72"/>
                    <a:pt x="6" y="71"/>
                    <a:pt x="6" y="70"/>
                  </a:cubicBezTo>
                  <a:cubicBezTo>
                    <a:pt x="38" y="85"/>
                    <a:pt x="38" y="85"/>
                    <a:pt x="38" y="85"/>
                  </a:cubicBezTo>
                  <a:cubicBezTo>
                    <a:pt x="42" y="96"/>
                    <a:pt x="42" y="96"/>
                    <a:pt x="42" y="96"/>
                  </a:cubicBezTo>
                  <a:cubicBezTo>
                    <a:pt x="27" y="122"/>
                    <a:pt x="27" y="122"/>
                    <a:pt x="27" y="122"/>
                  </a:cubicBezTo>
                  <a:cubicBezTo>
                    <a:pt x="27" y="123"/>
                    <a:pt x="27" y="123"/>
                    <a:pt x="27" y="123"/>
                  </a:cubicBezTo>
                  <a:cubicBezTo>
                    <a:pt x="26" y="125"/>
                    <a:pt x="26" y="125"/>
                    <a:pt x="26" y="125"/>
                  </a:cubicBezTo>
                  <a:cubicBezTo>
                    <a:pt x="25" y="124"/>
                    <a:pt x="24" y="123"/>
                    <a:pt x="24" y="123"/>
                  </a:cubicBezTo>
                  <a:cubicBezTo>
                    <a:pt x="23" y="123"/>
                    <a:pt x="23" y="122"/>
                    <a:pt x="23" y="122"/>
                  </a:cubicBezTo>
                  <a:cubicBezTo>
                    <a:pt x="19" y="118"/>
                    <a:pt x="16" y="113"/>
                    <a:pt x="14" y="108"/>
                  </a:cubicBezTo>
                  <a:cubicBezTo>
                    <a:pt x="13" y="108"/>
                    <a:pt x="13" y="107"/>
                    <a:pt x="12" y="106"/>
                  </a:cubicBezTo>
                  <a:cubicBezTo>
                    <a:pt x="12" y="105"/>
                    <a:pt x="12" y="104"/>
                    <a:pt x="11" y="103"/>
                  </a:cubicBezTo>
                  <a:cubicBezTo>
                    <a:pt x="11" y="102"/>
                    <a:pt x="11" y="102"/>
                    <a:pt x="10" y="101"/>
                  </a:cubicBezTo>
                  <a:cubicBezTo>
                    <a:pt x="10" y="100"/>
                    <a:pt x="10" y="99"/>
                    <a:pt x="10" y="99"/>
                  </a:cubicBezTo>
                  <a:cubicBezTo>
                    <a:pt x="9" y="98"/>
                    <a:pt x="9" y="98"/>
                    <a:pt x="9" y="98"/>
                  </a:cubicBezTo>
                  <a:cubicBezTo>
                    <a:pt x="9" y="97"/>
                    <a:pt x="9" y="96"/>
                    <a:pt x="9" y="95"/>
                  </a:cubicBezTo>
                  <a:cubicBezTo>
                    <a:pt x="8" y="94"/>
                    <a:pt x="8" y="93"/>
                    <a:pt x="8" y="93"/>
                  </a:cubicBezTo>
                  <a:cubicBezTo>
                    <a:pt x="8" y="92"/>
                    <a:pt x="7" y="91"/>
                    <a:pt x="7" y="90"/>
                  </a:cubicBezTo>
                  <a:cubicBezTo>
                    <a:pt x="7" y="89"/>
                    <a:pt x="7" y="88"/>
                    <a:pt x="7" y="87"/>
                  </a:cubicBezTo>
                  <a:cubicBezTo>
                    <a:pt x="7" y="85"/>
                    <a:pt x="6" y="84"/>
                    <a:pt x="6" y="83"/>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3" name="Oval 1342"/>
            <p:cNvSpPr>
              <a:spLocks noChangeArrowheads="1"/>
            </p:cNvSpPr>
            <p:nvPr/>
          </p:nvSpPr>
          <p:spPr bwMode="auto">
            <a:xfrm>
              <a:off x="-3281363" y="6602413"/>
              <a:ext cx="22225"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4" name="Freeform 1343"/>
            <p:cNvSpPr>
              <a:spLocks/>
            </p:cNvSpPr>
            <p:nvPr/>
          </p:nvSpPr>
          <p:spPr bwMode="auto">
            <a:xfrm>
              <a:off x="-3327400" y="6632575"/>
              <a:ext cx="23813" cy="26988"/>
            </a:xfrm>
            <a:custGeom>
              <a:avLst/>
              <a:gdLst>
                <a:gd name="T0" fmla="*/ 0 w 6"/>
                <a:gd name="T1" fmla="*/ 2 h 7"/>
                <a:gd name="T2" fmla="*/ 2 w 6"/>
                <a:gd name="T3" fmla="*/ 6 h 7"/>
                <a:gd name="T4" fmla="*/ 6 w 6"/>
                <a:gd name="T5" fmla="*/ 4 h 7"/>
                <a:gd name="T6" fmla="*/ 4 w 6"/>
                <a:gd name="T7" fmla="*/ 1 h 7"/>
                <a:gd name="T8" fmla="*/ 0 w 6"/>
                <a:gd name="T9" fmla="*/ 2 h 7"/>
              </a:gdLst>
              <a:ahLst/>
              <a:cxnLst>
                <a:cxn ang="0">
                  <a:pos x="T0" y="T1"/>
                </a:cxn>
                <a:cxn ang="0">
                  <a:pos x="T2" y="T3"/>
                </a:cxn>
                <a:cxn ang="0">
                  <a:pos x="T4" y="T5"/>
                </a:cxn>
                <a:cxn ang="0">
                  <a:pos x="T6" y="T7"/>
                </a:cxn>
                <a:cxn ang="0">
                  <a:pos x="T8" y="T9"/>
                </a:cxn>
              </a:cxnLst>
              <a:rect l="0" t="0" r="r" b="b"/>
              <a:pathLst>
                <a:path w="6" h="7">
                  <a:moveTo>
                    <a:pt x="0" y="2"/>
                  </a:moveTo>
                  <a:cubicBezTo>
                    <a:pt x="0" y="4"/>
                    <a:pt x="1" y="6"/>
                    <a:pt x="2" y="6"/>
                  </a:cubicBezTo>
                  <a:cubicBezTo>
                    <a:pt x="4" y="7"/>
                    <a:pt x="5" y="6"/>
                    <a:pt x="6" y="4"/>
                  </a:cubicBezTo>
                  <a:cubicBezTo>
                    <a:pt x="6" y="3"/>
                    <a:pt x="5" y="1"/>
                    <a:pt x="4" y="1"/>
                  </a:cubicBezTo>
                  <a:cubicBezTo>
                    <a:pt x="2" y="0"/>
                    <a:pt x="1" y="1"/>
                    <a:pt x="0"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5" name="Freeform 1344"/>
            <p:cNvSpPr>
              <a:spLocks/>
            </p:cNvSpPr>
            <p:nvPr/>
          </p:nvSpPr>
          <p:spPr bwMode="auto">
            <a:xfrm>
              <a:off x="-3311525" y="6684963"/>
              <a:ext cx="25400" cy="26988"/>
            </a:xfrm>
            <a:custGeom>
              <a:avLst/>
              <a:gdLst>
                <a:gd name="T0" fmla="*/ 2 w 7"/>
                <a:gd name="T1" fmla="*/ 6 h 7"/>
                <a:gd name="T2" fmla="*/ 6 w 7"/>
                <a:gd name="T3" fmla="*/ 5 h 7"/>
                <a:gd name="T4" fmla="*/ 5 w 7"/>
                <a:gd name="T5" fmla="*/ 1 h 7"/>
                <a:gd name="T6" fmla="*/ 1 w 7"/>
                <a:gd name="T7" fmla="*/ 2 h 7"/>
                <a:gd name="T8" fmla="*/ 2 w 7"/>
                <a:gd name="T9" fmla="*/ 6 h 7"/>
              </a:gdLst>
              <a:ahLst/>
              <a:cxnLst>
                <a:cxn ang="0">
                  <a:pos x="T0" y="T1"/>
                </a:cxn>
                <a:cxn ang="0">
                  <a:pos x="T2" y="T3"/>
                </a:cxn>
                <a:cxn ang="0">
                  <a:pos x="T4" y="T5"/>
                </a:cxn>
                <a:cxn ang="0">
                  <a:pos x="T6" y="T7"/>
                </a:cxn>
                <a:cxn ang="0">
                  <a:pos x="T8" y="T9"/>
                </a:cxn>
              </a:cxnLst>
              <a:rect l="0" t="0" r="r" b="b"/>
              <a:pathLst>
                <a:path w="7" h="7">
                  <a:moveTo>
                    <a:pt x="2" y="6"/>
                  </a:moveTo>
                  <a:cubicBezTo>
                    <a:pt x="3" y="7"/>
                    <a:pt x="5" y="6"/>
                    <a:pt x="6" y="5"/>
                  </a:cubicBezTo>
                  <a:cubicBezTo>
                    <a:pt x="7" y="4"/>
                    <a:pt x="7" y="2"/>
                    <a:pt x="5" y="1"/>
                  </a:cubicBezTo>
                  <a:cubicBezTo>
                    <a:pt x="4" y="0"/>
                    <a:pt x="2" y="1"/>
                    <a:pt x="1" y="2"/>
                  </a:cubicBezTo>
                  <a:cubicBezTo>
                    <a:pt x="0" y="3"/>
                    <a:pt x="1" y="5"/>
                    <a:pt x="2"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6" name="Freeform 1345"/>
            <p:cNvSpPr>
              <a:spLocks/>
            </p:cNvSpPr>
            <p:nvPr/>
          </p:nvSpPr>
          <p:spPr bwMode="auto">
            <a:xfrm>
              <a:off x="-3255963" y="6684963"/>
              <a:ext cx="26988" cy="26988"/>
            </a:xfrm>
            <a:custGeom>
              <a:avLst/>
              <a:gdLst>
                <a:gd name="T0" fmla="*/ 1 w 7"/>
                <a:gd name="T1" fmla="*/ 5 h 7"/>
                <a:gd name="T2" fmla="*/ 5 w 7"/>
                <a:gd name="T3" fmla="*/ 6 h 7"/>
                <a:gd name="T4" fmla="*/ 6 w 7"/>
                <a:gd name="T5" fmla="*/ 2 h 7"/>
                <a:gd name="T6" fmla="*/ 2 w 7"/>
                <a:gd name="T7" fmla="*/ 1 h 7"/>
                <a:gd name="T8" fmla="*/ 1 w 7"/>
                <a:gd name="T9" fmla="*/ 5 h 7"/>
              </a:gdLst>
              <a:ahLst/>
              <a:cxnLst>
                <a:cxn ang="0">
                  <a:pos x="T0" y="T1"/>
                </a:cxn>
                <a:cxn ang="0">
                  <a:pos x="T2" y="T3"/>
                </a:cxn>
                <a:cxn ang="0">
                  <a:pos x="T4" y="T5"/>
                </a:cxn>
                <a:cxn ang="0">
                  <a:pos x="T6" y="T7"/>
                </a:cxn>
                <a:cxn ang="0">
                  <a:pos x="T8" y="T9"/>
                </a:cxn>
              </a:cxnLst>
              <a:rect l="0" t="0" r="r" b="b"/>
              <a:pathLst>
                <a:path w="7" h="7">
                  <a:moveTo>
                    <a:pt x="1" y="5"/>
                  </a:moveTo>
                  <a:cubicBezTo>
                    <a:pt x="2" y="6"/>
                    <a:pt x="4" y="7"/>
                    <a:pt x="5" y="6"/>
                  </a:cubicBezTo>
                  <a:cubicBezTo>
                    <a:pt x="6" y="5"/>
                    <a:pt x="7" y="3"/>
                    <a:pt x="6" y="2"/>
                  </a:cubicBezTo>
                  <a:cubicBezTo>
                    <a:pt x="5" y="1"/>
                    <a:pt x="3" y="0"/>
                    <a:pt x="2" y="1"/>
                  </a:cubicBezTo>
                  <a:cubicBezTo>
                    <a:pt x="1" y="2"/>
                    <a:pt x="0" y="4"/>
                    <a:pt x="1"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7" name="Freeform 1346"/>
            <p:cNvSpPr>
              <a:spLocks/>
            </p:cNvSpPr>
            <p:nvPr/>
          </p:nvSpPr>
          <p:spPr bwMode="auto">
            <a:xfrm>
              <a:off x="-3236913" y="6632575"/>
              <a:ext cx="22225" cy="26988"/>
            </a:xfrm>
            <a:custGeom>
              <a:avLst/>
              <a:gdLst>
                <a:gd name="T0" fmla="*/ 0 w 6"/>
                <a:gd name="T1" fmla="*/ 4 h 7"/>
                <a:gd name="T2" fmla="*/ 4 w 6"/>
                <a:gd name="T3" fmla="*/ 6 h 7"/>
                <a:gd name="T4" fmla="*/ 6 w 6"/>
                <a:gd name="T5" fmla="*/ 2 h 7"/>
                <a:gd name="T6" fmla="*/ 2 w 6"/>
                <a:gd name="T7" fmla="*/ 1 h 7"/>
                <a:gd name="T8" fmla="*/ 0 w 6"/>
                <a:gd name="T9" fmla="*/ 4 h 7"/>
              </a:gdLst>
              <a:ahLst/>
              <a:cxnLst>
                <a:cxn ang="0">
                  <a:pos x="T0" y="T1"/>
                </a:cxn>
                <a:cxn ang="0">
                  <a:pos x="T2" y="T3"/>
                </a:cxn>
                <a:cxn ang="0">
                  <a:pos x="T4" y="T5"/>
                </a:cxn>
                <a:cxn ang="0">
                  <a:pos x="T6" y="T7"/>
                </a:cxn>
                <a:cxn ang="0">
                  <a:pos x="T8" y="T9"/>
                </a:cxn>
              </a:cxnLst>
              <a:rect l="0" t="0" r="r" b="b"/>
              <a:pathLst>
                <a:path w="6" h="7">
                  <a:moveTo>
                    <a:pt x="0" y="4"/>
                  </a:moveTo>
                  <a:cubicBezTo>
                    <a:pt x="1" y="6"/>
                    <a:pt x="3" y="7"/>
                    <a:pt x="4" y="6"/>
                  </a:cubicBezTo>
                  <a:cubicBezTo>
                    <a:pt x="6" y="6"/>
                    <a:pt x="6" y="4"/>
                    <a:pt x="6" y="2"/>
                  </a:cubicBezTo>
                  <a:cubicBezTo>
                    <a:pt x="5" y="1"/>
                    <a:pt x="4" y="0"/>
                    <a:pt x="2" y="1"/>
                  </a:cubicBezTo>
                  <a:cubicBezTo>
                    <a:pt x="1" y="1"/>
                    <a:pt x="0" y="3"/>
                    <a:pt x="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8" name="Oval 1347"/>
            <p:cNvSpPr>
              <a:spLocks noChangeArrowheads="1"/>
            </p:cNvSpPr>
            <p:nvPr/>
          </p:nvSpPr>
          <p:spPr bwMode="auto">
            <a:xfrm>
              <a:off x="-3303588" y="6624638"/>
              <a:ext cx="66675"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99" name="Freeform 1348"/>
            <p:cNvSpPr>
              <a:spLocks/>
            </p:cNvSpPr>
            <p:nvPr/>
          </p:nvSpPr>
          <p:spPr bwMode="auto">
            <a:xfrm>
              <a:off x="-3236913" y="6707188"/>
              <a:ext cx="142875" cy="169863"/>
            </a:xfrm>
            <a:custGeom>
              <a:avLst/>
              <a:gdLst>
                <a:gd name="T0" fmla="*/ 0 w 38"/>
                <a:gd name="T1" fmla="*/ 8 h 45"/>
                <a:gd name="T2" fmla="*/ 31 w 38"/>
                <a:gd name="T3" fmla="*/ 45 h 45"/>
                <a:gd name="T4" fmla="*/ 38 w 38"/>
                <a:gd name="T5" fmla="*/ 40 h 45"/>
                <a:gd name="T6" fmla="*/ 11 w 38"/>
                <a:gd name="T7" fmla="*/ 0 h 45"/>
                <a:gd name="T8" fmla="*/ 0 w 38"/>
                <a:gd name="T9" fmla="*/ 8 h 45"/>
              </a:gdLst>
              <a:ahLst/>
              <a:cxnLst>
                <a:cxn ang="0">
                  <a:pos x="T0" y="T1"/>
                </a:cxn>
                <a:cxn ang="0">
                  <a:pos x="T2" y="T3"/>
                </a:cxn>
                <a:cxn ang="0">
                  <a:pos x="T4" y="T5"/>
                </a:cxn>
                <a:cxn ang="0">
                  <a:pos x="T6" y="T7"/>
                </a:cxn>
                <a:cxn ang="0">
                  <a:pos x="T8" y="T9"/>
                </a:cxn>
              </a:cxnLst>
              <a:rect l="0" t="0" r="r" b="b"/>
              <a:pathLst>
                <a:path w="38" h="45">
                  <a:moveTo>
                    <a:pt x="0" y="8"/>
                  </a:moveTo>
                  <a:cubicBezTo>
                    <a:pt x="31" y="45"/>
                    <a:pt x="31" y="45"/>
                    <a:pt x="31" y="45"/>
                  </a:cubicBezTo>
                  <a:cubicBezTo>
                    <a:pt x="33" y="43"/>
                    <a:pt x="36" y="42"/>
                    <a:pt x="38" y="40"/>
                  </a:cubicBezTo>
                  <a:cubicBezTo>
                    <a:pt x="11" y="0"/>
                    <a:pt x="11" y="0"/>
                    <a:pt x="11" y="0"/>
                  </a:cubicBezTo>
                  <a:lnTo>
                    <a:pt x="0"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0" name="Freeform 1349"/>
            <p:cNvSpPr>
              <a:spLocks/>
            </p:cNvSpPr>
            <p:nvPr/>
          </p:nvSpPr>
          <p:spPr bwMode="auto">
            <a:xfrm>
              <a:off x="-3203575" y="6553200"/>
              <a:ext cx="184150" cy="98425"/>
            </a:xfrm>
            <a:custGeom>
              <a:avLst/>
              <a:gdLst>
                <a:gd name="T0" fmla="*/ 0 w 49"/>
                <a:gd name="T1" fmla="*/ 13 h 26"/>
                <a:gd name="T2" fmla="*/ 4 w 49"/>
                <a:gd name="T3" fmla="*/ 26 h 26"/>
                <a:gd name="T4" fmla="*/ 49 w 49"/>
                <a:gd name="T5" fmla="*/ 8 h 26"/>
                <a:gd name="T6" fmla="*/ 46 w 49"/>
                <a:gd name="T7" fmla="*/ 0 h 26"/>
                <a:gd name="T8" fmla="*/ 0 w 49"/>
                <a:gd name="T9" fmla="*/ 13 h 26"/>
              </a:gdLst>
              <a:ahLst/>
              <a:cxnLst>
                <a:cxn ang="0">
                  <a:pos x="T0" y="T1"/>
                </a:cxn>
                <a:cxn ang="0">
                  <a:pos x="T2" y="T3"/>
                </a:cxn>
                <a:cxn ang="0">
                  <a:pos x="T4" y="T5"/>
                </a:cxn>
                <a:cxn ang="0">
                  <a:pos x="T6" y="T7"/>
                </a:cxn>
                <a:cxn ang="0">
                  <a:pos x="T8" y="T9"/>
                </a:cxn>
              </a:cxnLst>
              <a:rect l="0" t="0" r="r" b="b"/>
              <a:pathLst>
                <a:path w="49" h="26">
                  <a:moveTo>
                    <a:pt x="0" y="13"/>
                  </a:moveTo>
                  <a:cubicBezTo>
                    <a:pt x="4" y="26"/>
                    <a:pt x="4" y="26"/>
                    <a:pt x="4" y="26"/>
                  </a:cubicBezTo>
                  <a:cubicBezTo>
                    <a:pt x="49" y="8"/>
                    <a:pt x="49" y="8"/>
                    <a:pt x="49" y="8"/>
                  </a:cubicBezTo>
                  <a:cubicBezTo>
                    <a:pt x="48" y="5"/>
                    <a:pt x="46" y="0"/>
                    <a:pt x="46" y="0"/>
                  </a:cubicBezTo>
                  <a:lnTo>
                    <a:pt x="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1" name="Freeform 1350"/>
            <p:cNvSpPr>
              <a:spLocks/>
            </p:cNvSpPr>
            <p:nvPr/>
          </p:nvSpPr>
          <p:spPr bwMode="auto">
            <a:xfrm>
              <a:off x="-3303588" y="6396038"/>
              <a:ext cx="52388" cy="180975"/>
            </a:xfrm>
            <a:custGeom>
              <a:avLst/>
              <a:gdLst>
                <a:gd name="T0" fmla="*/ 0 w 14"/>
                <a:gd name="T1" fmla="*/ 48 h 48"/>
                <a:gd name="T2" fmla="*/ 14 w 14"/>
                <a:gd name="T3" fmla="*/ 48 h 48"/>
                <a:gd name="T4" fmla="*/ 11 w 14"/>
                <a:gd name="T5" fmla="*/ 0 h 48"/>
                <a:gd name="T6" fmla="*/ 2 w 14"/>
                <a:gd name="T7" fmla="*/ 0 h 48"/>
                <a:gd name="T8" fmla="*/ 0 w 14"/>
                <a:gd name="T9" fmla="*/ 48 h 48"/>
              </a:gdLst>
              <a:ahLst/>
              <a:cxnLst>
                <a:cxn ang="0">
                  <a:pos x="T0" y="T1"/>
                </a:cxn>
                <a:cxn ang="0">
                  <a:pos x="T2" y="T3"/>
                </a:cxn>
                <a:cxn ang="0">
                  <a:pos x="T4" y="T5"/>
                </a:cxn>
                <a:cxn ang="0">
                  <a:pos x="T6" y="T7"/>
                </a:cxn>
                <a:cxn ang="0">
                  <a:pos x="T8" y="T9"/>
                </a:cxn>
              </a:cxnLst>
              <a:rect l="0" t="0" r="r" b="b"/>
              <a:pathLst>
                <a:path w="14" h="48">
                  <a:moveTo>
                    <a:pt x="0" y="48"/>
                  </a:moveTo>
                  <a:cubicBezTo>
                    <a:pt x="14" y="48"/>
                    <a:pt x="14" y="48"/>
                    <a:pt x="14" y="48"/>
                  </a:cubicBezTo>
                  <a:cubicBezTo>
                    <a:pt x="11" y="0"/>
                    <a:pt x="11" y="0"/>
                    <a:pt x="11" y="0"/>
                  </a:cubicBezTo>
                  <a:cubicBezTo>
                    <a:pt x="8" y="0"/>
                    <a:pt x="5" y="0"/>
                    <a:pt x="2" y="0"/>
                  </a:cubicBezTo>
                  <a:lnTo>
                    <a:pt x="0" y="4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2" name="Freeform 1351"/>
            <p:cNvSpPr>
              <a:spLocks/>
            </p:cNvSpPr>
            <p:nvPr/>
          </p:nvSpPr>
          <p:spPr bwMode="auto">
            <a:xfrm>
              <a:off x="-3529013" y="6572250"/>
              <a:ext cx="187325" cy="93663"/>
            </a:xfrm>
            <a:custGeom>
              <a:avLst/>
              <a:gdLst>
                <a:gd name="T0" fmla="*/ 0 w 50"/>
                <a:gd name="T1" fmla="*/ 8 h 25"/>
                <a:gd name="T2" fmla="*/ 46 w 50"/>
                <a:gd name="T3" fmla="*/ 25 h 25"/>
                <a:gd name="T4" fmla="*/ 50 w 50"/>
                <a:gd name="T5" fmla="*/ 12 h 25"/>
                <a:gd name="T6" fmla="*/ 3 w 50"/>
                <a:gd name="T7" fmla="*/ 0 h 25"/>
                <a:gd name="T8" fmla="*/ 0 w 50"/>
                <a:gd name="T9" fmla="*/ 8 h 25"/>
              </a:gdLst>
              <a:ahLst/>
              <a:cxnLst>
                <a:cxn ang="0">
                  <a:pos x="T0" y="T1"/>
                </a:cxn>
                <a:cxn ang="0">
                  <a:pos x="T2" y="T3"/>
                </a:cxn>
                <a:cxn ang="0">
                  <a:pos x="T4" y="T5"/>
                </a:cxn>
                <a:cxn ang="0">
                  <a:pos x="T6" y="T7"/>
                </a:cxn>
                <a:cxn ang="0">
                  <a:pos x="T8" y="T9"/>
                </a:cxn>
              </a:cxnLst>
              <a:rect l="0" t="0" r="r" b="b"/>
              <a:pathLst>
                <a:path w="50" h="25">
                  <a:moveTo>
                    <a:pt x="0" y="8"/>
                  </a:moveTo>
                  <a:cubicBezTo>
                    <a:pt x="46" y="25"/>
                    <a:pt x="46" y="25"/>
                    <a:pt x="46" y="25"/>
                  </a:cubicBezTo>
                  <a:cubicBezTo>
                    <a:pt x="50" y="12"/>
                    <a:pt x="50" y="12"/>
                    <a:pt x="50" y="12"/>
                  </a:cubicBezTo>
                  <a:cubicBezTo>
                    <a:pt x="3" y="0"/>
                    <a:pt x="3" y="0"/>
                    <a:pt x="3" y="0"/>
                  </a:cubicBezTo>
                  <a:cubicBezTo>
                    <a:pt x="2" y="3"/>
                    <a:pt x="1" y="6"/>
                    <a:pt x="0"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3" name="Freeform 1352"/>
            <p:cNvSpPr>
              <a:spLocks/>
            </p:cNvSpPr>
            <p:nvPr/>
          </p:nvSpPr>
          <p:spPr bwMode="auto">
            <a:xfrm>
              <a:off x="-3432175" y="6715125"/>
              <a:ext cx="139700" cy="173038"/>
            </a:xfrm>
            <a:custGeom>
              <a:avLst/>
              <a:gdLst>
                <a:gd name="T0" fmla="*/ 0 w 37"/>
                <a:gd name="T1" fmla="*/ 41 h 46"/>
                <a:gd name="T2" fmla="*/ 8 w 37"/>
                <a:gd name="T3" fmla="*/ 46 h 46"/>
                <a:gd name="T4" fmla="*/ 37 w 37"/>
                <a:gd name="T5" fmla="*/ 8 h 46"/>
                <a:gd name="T6" fmla="*/ 26 w 37"/>
                <a:gd name="T7" fmla="*/ 0 h 46"/>
                <a:gd name="T8" fmla="*/ 0 w 37"/>
                <a:gd name="T9" fmla="*/ 41 h 46"/>
              </a:gdLst>
              <a:ahLst/>
              <a:cxnLst>
                <a:cxn ang="0">
                  <a:pos x="T0" y="T1"/>
                </a:cxn>
                <a:cxn ang="0">
                  <a:pos x="T2" y="T3"/>
                </a:cxn>
                <a:cxn ang="0">
                  <a:pos x="T4" y="T5"/>
                </a:cxn>
                <a:cxn ang="0">
                  <a:pos x="T6" y="T7"/>
                </a:cxn>
                <a:cxn ang="0">
                  <a:pos x="T8" y="T9"/>
                </a:cxn>
              </a:cxnLst>
              <a:rect l="0" t="0" r="r" b="b"/>
              <a:pathLst>
                <a:path w="37" h="46">
                  <a:moveTo>
                    <a:pt x="0" y="41"/>
                  </a:moveTo>
                  <a:cubicBezTo>
                    <a:pt x="3" y="43"/>
                    <a:pt x="5" y="44"/>
                    <a:pt x="8" y="46"/>
                  </a:cubicBezTo>
                  <a:cubicBezTo>
                    <a:pt x="37" y="8"/>
                    <a:pt x="37" y="8"/>
                    <a:pt x="37" y="8"/>
                  </a:cubicBezTo>
                  <a:cubicBezTo>
                    <a:pt x="26" y="0"/>
                    <a:pt x="26" y="0"/>
                    <a:pt x="26" y="0"/>
                  </a:cubicBezTo>
                  <a:lnTo>
                    <a:pt x="0"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4" name="Freeform 1353"/>
            <p:cNvSpPr>
              <a:spLocks/>
            </p:cNvSpPr>
            <p:nvPr/>
          </p:nvSpPr>
          <p:spPr bwMode="auto">
            <a:xfrm>
              <a:off x="-3536950" y="6635750"/>
              <a:ext cx="139700" cy="206375"/>
            </a:xfrm>
            <a:custGeom>
              <a:avLst/>
              <a:gdLst>
                <a:gd name="T0" fmla="*/ 1 w 37"/>
                <a:gd name="T1" fmla="*/ 3 h 55"/>
                <a:gd name="T2" fmla="*/ 21 w 37"/>
                <a:gd name="T3" fmla="*/ 55 h 55"/>
                <a:gd name="T4" fmla="*/ 37 w 37"/>
                <a:gd name="T5" fmla="*/ 26 h 55"/>
                <a:gd name="T6" fmla="*/ 33 w 37"/>
                <a:gd name="T7" fmla="*/ 15 h 55"/>
                <a:gd name="T8" fmla="*/ 1 w 37"/>
                <a:gd name="T9" fmla="*/ 0 h 55"/>
                <a:gd name="T10" fmla="*/ 1 w 37"/>
                <a:gd name="T11" fmla="*/ 3 h 55"/>
              </a:gdLst>
              <a:ahLst/>
              <a:cxnLst>
                <a:cxn ang="0">
                  <a:pos x="T0" y="T1"/>
                </a:cxn>
                <a:cxn ang="0">
                  <a:pos x="T2" y="T3"/>
                </a:cxn>
                <a:cxn ang="0">
                  <a:pos x="T4" y="T5"/>
                </a:cxn>
                <a:cxn ang="0">
                  <a:pos x="T6" y="T7"/>
                </a:cxn>
                <a:cxn ang="0">
                  <a:pos x="T8" y="T9"/>
                </a:cxn>
                <a:cxn ang="0">
                  <a:pos x="T10" y="T11"/>
                </a:cxn>
              </a:cxnLst>
              <a:rect l="0" t="0" r="r" b="b"/>
              <a:pathLst>
                <a:path w="37" h="55">
                  <a:moveTo>
                    <a:pt x="1" y="3"/>
                  </a:moveTo>
                  <a:cubicBezTo>
                    <a:pt x="0" y="23"/>
                    <a:pt x="8" y="41"/>
                    <a:pt x="21" y="55"/>
                  </a:cubicBezTo>
                  <a:cubicBezTo>
                    <a:pt x="37" y="26"/>
                    <a:pt x="37" y="26"/>
                    <a:pt x="37" y="26"/>
                  </a:cubicBezTo>
                  <a:cubicBezTo>
                    <a:pt x="33" y="15"/>
                    <a:pt x="33" y="15"/>
                    <a:pt x="33" y="15"/>
                  </a:cubicBezTo>
                  <a:cubicBezTo>
                    <a:pt x="1" y="0"/>
                    <a:pt x="1" y="0"/>
                    <a:pt x="1" y="0"/>
                  </a:cubicBezTo>
                  <a:cubicBezTo>
                    <a:pt x="1"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5" name="Freeform 1354"/>
            <p:cNvSpPr>
              <a:spLocks/>
            </p:cNvSpPr>
            <p:nvPr/>
          </p:nvSpPr>
          <p:spPr bwMode="auto">
            <a:xfrm>
              <a:off x="-3371850" y="6800850"/>
              <a:ext cx="217488" cy="123825"/>
            </a:xfrm>
            <a:custGeom>
              <a:avLst/>
              <a:gdLst>
                <a:gd name="T0" fmla="*/ 0 w 58"/>
                <a:gd name="T1" fmla="*/ 27 h 33"/>
                <a:gd name="T2" fmla="*/ 24 w 58"/>
                <a:gd name="T3" fmla="*/ 32 h 33"/>
                <a:gd name="T4" fmla="*/ 58 w 58"/>
                <a:gd name="T5" fmla="*/ 25 h 33"/>
                <a:gd name="T6" fmla="*/ 35 w 58"/>
                <a:gd name="T7" fmla="*/ 0 h 33"/>
                <a:gd name="T8" fmla="*/ 24 w 58"/>
                <a:gd name="T9" fmla="*/ 1 h 33"/>
                <a:gd name="T10" fmla="*/ 0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0" y="27"/>
                  </a:moveTo>
                  <a:cubicBezTo>
                    <a:pt x="7" y="30"/>
                    <a:pt x="15" y="32"/>
                    <a:pt x="24" y="32"/>
                  </a:cubicBezTo>
                  <a:cubicBezTo>
                    <a:pt x="36" y="33"/>
                    <a:pt x="47" y="30"/>
                    <a:pt x="58" y="25"/>
                  </a:cubicBezTo>
                  <a:cubicBezTo>
                    <a:pt x="35" y="0"/>
                    <a:pt x="35" y="0"/>
                    <a:pt x="35" y="0"/>
                  </a:cubicBezTo>
                  <a:cubicBezTo>
                    <a:pt x="24" y="1"/>
                    <a:pt x="24" y="1"/>
                    <a:pt x="24" y="1"/>
                  </a:cubicBezTo>
                  <a:lnTo>
                    <a:pt x="0"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6" name="Freeform 1355"/>
            <p:cNvSpPr>
              <a:spLocks/>
            </p:cNvSpPr>
            <p:nvPr/>
          </p:nvSpPr>
          <p:spPr bwMode="auto">
            <a:xfrm>
              <a:off x="-3135313" y="6624638"/>
              <a:ext cx="127000" cy="206375"/>
            </a:xfrm>
            <a:custGeom>
              <a:avLst/>
              <a:gdLst>
                <a:gd name="T0" fmla="*/ 0 w 34"/>
                <a:gd name="T1" fmla="*/ 24 h 55"/>
                <a:gd name="T2" fmla="*/ 17 w 34"/>
                <a:gd name="T3" fmla="*/ 55 h 55"/>
                <a:gd name="T4" fmla="*/ 34 w 34"/>
                <a:gd name="T5" fmla="*/ 12 h 55"/>
                <a:gd name="T6" fmla="*/ 34 w 34"/>
                <a:gd name="T7" fmla="*/ 0 h 55"/>
                <a:gd name="T8" fmla="*/ 3 w 34"/>
                <a:gd name="T9" fmla="*/ 13 h 55"/>
                <a:gd name="T10" fmla="*/ 0 w 34"/>
                <a:gd name="T11" fmla="*/ 24 h 55"/>
              </a:gdLst>
              <a:ahLst/>
              <a:cxnLst>
                <a:cxn ang="0">
                  <a:pos x="T0" y="T1"/>
                </a:cxn>
                <a:cxn ang="0">
                  <a:pos x="T2" y="T3"/>
                </a:cxn>
                <a:cxn ang="0">
                  <a:pos x="T4" y="T5"/>
                </a:cxn>
                <a:cxn ang="0">
                  <a:pos x="T6" y="T7"/>
                </a:cxn>
                <a:cxn ang="0">
                  <a:pos x="T8" y="T9"/>
                </a:cxn>
                <a:cxn ang="0">
                  <a:pos x="T10" y="T11"/>
                </a:cxn>
              </a:cxnLst>
              <a:rect l="0" t="0" r="r" b="b"/>
              <a:pathLst>
                <a:path w="34" h="55">
                  <a:moveTo>
                    <a:pt x="0" y="24"/>
                  </a:moveTo>
                  <a:cubicBezTo>
                    <a:pt x="17" y="55"/>
                    <a:pt x="17" y="55"/>
                    <a:pt x="17" y="55"/>
                  </a:cubicBezTo>
                  <a:cubicBezTo>
                    <a:pt x="27" y="44"/>
                    <a:pt x="33" y="29"/>
                    <a:pt x="34" y="12"/>
                  </a:cubicBezTo>
                  <a:cubicBezTo>
                    <a:pt x="34" y="8"/>
                    <a:pt x="34" y="4"/>
                    <a:pt x="34" y="0"/>
                  </a:cubicBezTo>
                  <a:cubicBezTo>
                    <a:pt x="3" y="13"/>
                    <a:pt x="3" y="13"/>
                    <a:pt x="3" y="13"/>
                  </a:cubicBezTo>
                  <a:lnTo>
                    <a:pt x="0" y="2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7" name="Freeform 1356"/>
            <p:cNvSpPr>
              <a:spLocks/>
            </p:cNvSpPr>
            <p:nvPr/>
          </p:nvSpPr>
          <p:spPr bwMode="auto">
            <a:xfrm>
              <a:off x="-3225800" y="6400800"/>
              <a:ext cx="180975" cy="149225"/>
            </a:xfrm>
            <a:custGeom>
              <a:avLst/>
              <a:gdLst>
                <a:gd name="T0" fmla="*/ 0 w 48"/>
                <a:gd name="T1" fmla="*/ 0 h 40"/>
                <a:gd name="T2" fmla="*/ 4 w 48"/>
                <a:gd name="T3" fmla="*/ 34 h 40"/>
                <a:gd name="T4" fmla="*/ 13 w 48"/>
                <a:gd name="T5" fmla="*/ 40 h 40"/>
                <a:gd name="T6" fmla="*/ 48 w 48"/>
                <a:gd name="T7" fmla="*/ 33 h 40"/>
                <a:gd name="T8" fmla="*/ 0 w 48"/>
                <a:gd name="T9" fmla="*/ 0 h 40"/>
              </a:gdLst>
              <a:ahLst/>
              <a:cxnLst>
                <a:cxn ang="0">
                  <a:pos x="T0" y="T1"/>
                </a:cxn>
                <a:cxn ang="0">
                  <a:pos x="T2" y="T3"/>
                </a:cxn>
                <a:cxn ang="0">
                  <a:pos x="T4" y="T5"/>
                </a:cxn>
                <a:cxn ang="0">
                  <a:pos x="T6" y="T7"/>
                </a:cxn>
                <a:cxn ang="0">
                  <a:pos x="T8" y="T9"/>
                </a:cxn>
              </a:cxnLst>
              <a:rect l="0" t="0" r="r" b="b"/>
              <a:pathLst>
                <a:path w="48" h="40">
                  <a:moveTo>
                    <a:pt x="0" y="0"/>
                  </a:moveTo>
                  <a:cubicBezTo>
                    <a:pt x="4" y="34"/>
                    <a:pt x="4" y="34"/>
                    <a:pt x="4" y="34"/>
                  </a:cubicBezTo>
                  <a:cubicBezTo>
                    <a:pt x="13" y="40"/>
                    <a:pt x="13" y="40"/>
                    <a:pt x="13" y="40"/>
                  </a:cubicBezTo>
                  <a:cubicBezTo>
                    <a:pt x="48" y="33"/>
                    <a:pt x="48" y="33"/>
                    <a:pt x="48" y="33"/>
                  </a:cubicBezTo>
                  <a:cubicBezTo>
                    <a:pt x="38" y="16"/>
                    <a:pt x="21" y="4"/>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8" name="Freeform 1357"/>
            <p:cNvSpPr>
              <a:spLocks/>
            </p:cNvSpPr>
            <p:nvPr/>
          </p:nvSpPr>
          <p:spPr bwMode="auto">
            <a:xfrm>
              <a:off x="-3503613" y="6403975"/>
              <a:ext cx="173038" cy="157163"/>
            </a:xfrm>
            <a:custGeom>
              <a:avLst/>
              <a:gdLst>
                <a:gd name="T0" fmla="*/ 0 w 46"/>
                <a:gd name="T1" fmla="*/ 35 h 42"/>
                <a:gd name="T2" fmla="*/ 33 w 46"/>
                <a:gd name="T3" fmla="*/ 42 h 42"/>
                <a:gd name="T4" fmla="*/ 42 w 46"/>
                <a:gd name="T5" fmla="*/ 35 h 42"/>
                <a:gd name="T6" fmla="*/ 46 w 46"/>
                <a:gd name="T7" fmla="*/ 0 h 42"/>
                <a:gd name="T8" fmla="*/ 0 w 46"/>
                <a:gd name="T9" fmla="*/ 35 h 42"/>
              </a:gdLst>
              <a:ahLst/>
              <a:cxnLst>
                <a:cxn ang="0">
                  <a:pos x="T0" y="T1"/>
                </a:cxn>
                <a:cxn ang="0">
                  <a:pos x="T2" y="T3"/>
                </a:cxn>
                <a:cxn ang="0">
                  <a:pos x="T4" y="T5"/>
                </a:cxn>
                <a:cxn ang="0">
                  <a:pos x="T6" y="T7"/>
                </a:cxn>
                <a:cxn ang="0">
                  <a:pos x="T8" y="T9"/>
                </a:cxn>
              </a:cxnLst>
              <a:rect l="0" t="0" r="r" b="b"/>
              <a:pathLst>
                <a:path w="46" h="42">
                  <a:moveTo>
                    <a:pt x="0" y="35"/>
                  </a:moveTo>
                  <a:cubicBezTo>
                    <a:pt x="33" y="42"/>
                    <a:pt x="33" y="42"/>
                    <a:pt x="33" y="42"/>
                  </a:cubicBezTo>
                  <a:cubicBezTo>
                    <a:pt x="42" y="35"/>
                    <a:pt x="42" y="35"/>
                    <a:pt x="42" y="35"/>
                  </a:cubicBezTo>
                  <a:cubicBezTo>
                    <a:pt x="46" y="0"/>
                    <a:pt x="46" y="0"/>
                    <a:pt x="46" y="0"/>
                  </a:cubicBezTo>
                  <a:cubicBezTo>
                    <a:pt x="26" y="5"/>
                    <a:pt x="10" y="18"/>
                    <a:pt x="0"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09" name="Freeform 1358"/>
            <p:cNvSpPr>
              <a:spLocks noEditPoints="1"/>
            </p:cNvSpPr>
            <p:nvPr/>
          </p:nvSpPr>
          <p:spPr bwMode="auto">
            <a:xfrm>
              <a:off x="-7162800" y="6261100"/>
              <a:ext cx="798513" cy="798513"/>
            </a:xfrm>
            <a:custGeom>
              <a:avLst/>
              <a:gdLst>
                <a:gd name="T0" fmla="*/ 0 w 213"/>
                <a:gd name="T1" fmla="*/ 106 h 213"/>
                <a:gd name="T2" fmla="*/ 5 w 213"/>
                <a:gd name="T3" fmla="*/ 137 h 213"/>
                <a:gd name="T4" fmla="*/ 9 w 213"/>
                <a:gd name="T5" fmla="*/ 149 h 213"/>
                <a:gd name="T6" fmla="*/ 106 w 213"/>
                <a:gd name="T7" fmla="*/ 213 h 213"/>
                <a:gd name="T8" fmla="*/ 197 w 213"/>
                <a:gd name="T9" fmla="*/ 162 h 213"/>
                <a:gd name="T10" fmla="*/ 202 w 213"/>
                <a:gd name="T11" fmla="*/ 152 h 213"/>
                <a:gd name="T12" fmla="*/ 204 w 213"/>
                <a:gd name="T13" fmla="*/ 149 h 213"/>
                <a:gd name="T14" fmla="*/ 213 w 213"/>
                <a:gd name="T15" fmla="*/ 106 h 213"/>
                <a:gd name="T16" fmla="*/ 197 w 213"/>
                <a:gd name="T17" fmla="*/ 51 h 213"/>
                <a:gd name="T18" fmla="*/ 174 w 213"/>
                <a:gd name="T19" fmla="*/ 24 h 213"/>
                <a:gd name="T20" fmla="*/ 106 w 213"/>
                <a:gd name="T21" fmla="*/ 0 h 213"/>
                <a:gd name="T22" fmla="*/ 39 w 213"/>
                <a:gd name="T23" fmla="*/ 24 h 213"/>
                <a:gd name="T24" fmla="*/ 0 w 213"/>
                <a:gd name="T25" fmla="*/ 106 h 213"/>
                <a:gd name="T26" fmla="*/ 33 w 213"/>
                <a:gd name="T27" fmla="*/ 143 h 213"/>
                <a:gd name="T28" fmla="*/ 24 w 213"/>
                <a:gd name="T29" fmla="*/ 106 h 213"/>
                <a:gd name="T30" fmla="*/ 106 w 213"/>
                <a:gd name="T31" fmla="*/ 24 h 213"/>
                <a:gd name="T32" fmla="*/ 189 w 213"/>
                <a:gd name="T33" fmla="*/ 106 h 213"/>
                <a:gd name="T34" fmla="*/ 177 w 213"/>
                <a:gd name="T35" fmla="*/ 149 h 213"/>
                <a:gd name="T36" fmla="*/ 175 w 213"/>
                <a:gd name="T37" fmla="*/ 152 h 213"/>
                <a:gd name="T38" fmla="*/ 106 w 213"/>
                <a:gd name="T39" fmla="*/ 188 h 213"/>
                <a:gd name="T40" fmla="*/ 36 w 213"/>
                <a:gd name="T41" fmla="*/ 149 h 213"/>
                <a:gd name="T42" fmla="*/ 33 w 213"/>
                <a:gd name="T43"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3">
                  <a:moveTo>
                    <a:pt x="0" y="106"/>
                  </a:moveTo>
                  <a:cubicBezTo>
                    <a:pt x="0" y="117"/>
                    <a:pt x="2" y="127"/>
                    <a:pt x="5" y="137"/>
                  </a:cubicBezTo>
                  <a:cubicBezTo>
                    <a:pt x="6" y="141"/>
                    <a:pt x="7" y="145"/>
                    <a:pt x="9" y="149"/>
                  </a:cubicBezTo>
                  <a:cubicBezTo>
                    <a:pt x="26" y="187"/>
                    <a:pt x="63" y="213"/>
                    <a:pt x="106" y="213"/>
                  </a:cubicBezTo>
                  <a:cubicBezTo>
                    <a:pt x="145" y="213"/>
                    <a:pt x="178" y="192"/>
                    <a:pt x="197" y="162"/>
                  </a:cubicBezTo>
                  <a:cubicBezTo>
                    <a:pt x="199" y="159"/>
                    <a:pt x="201" y="156"/>
                    <a:pt x="202" y="152"/>
                  </a:cubicBezTo>
                  <a:cubicBezTo>
                    <a:pt x="203" y="151"/>
                    <a:pt x="203" y="150"/>
                    <a:pt x="204" y="149"/>
                  </a:cubicBezTo>
                  <a:cubicBezTo>
                    <a:pt x="209" y="136"/>
                    <a:pt x="213" y="122"/>
                    <a:pt x="213" y="106"/>
                  </a:cubicBezTo>
                  <a:cubicBezTo>
                    <a:pt x="213" y="86"/>
                    <a:pt x="207" y="67"/>
                    <a:pt x="197" y="51"/>
                  </a:cubicBezTo>
                  <a:cubicBezTo>
                    <a:pt x="191" y="41"/>
                    <a:pt x="183" y="32"/>
                    <a:pt x="174" y="24"/>
                  </a:cubicBezTo>
                  <a:cubicBezTo>
                    <a:pt x="156" y="9"/>
                    <a:pt x="132" y="0"/>
                    <a:pt x="106" y="0"/>
                  </a:cubicBezTo>
                  <a:cubicBezTo>
                    <a:pt x="81" y="0"/>
                    <a:pt x="57" y="9"/>
                    <a:pt x="39" y="24"/>
                  </a:cubicBezTo>
                  <a:cubicBezTo>
                    <a:pt x="15" y="44"/>
                    <a:pt x="0" y="73"/>
                    <a:pt x="0" y="106"/>
                  </a:cubicBezTo>
                  <a:close/>
                  <a:moveTo>
                    <a:pt x="33" y="143"/>
                  </a:moveTo>
                  <a:cubicBezTo>
                    <a:pt x="27" y="132"/>
                    <a:pt x="24" y="119"/>
                    <a:pt x="24" y="106"/>
                  </a:cubicBezTo>
                  <a:cubicBezTo>
                    <a:pt x="24" y="61"/>
                    <a:pt x="61" y="24"/>
                    <a:pt x="106" y="24"/>
                  </a:cubicBezTo>
                  <a:cubicBezTo>
                    <a:pt x="152" y="24"/>
                    <a:pt x="189" y="61"/>
                    <a:pt x="189" y="106"/>
                  </a:cubicBezTo>
                  <a:cubicBezTo>
                    <a:pt x="189" y="122"/>
                    <a:pt x="184" y="137"/>
                    <a:pt x="177" y="149"/>
                  </a:cubicBezTo>
                  <a:cubicBezTo>
                    <a:pt x="176" y="150"/>
                    <a:pt x="175" y="151"/>
                    <a:pt x="175" y="152"/>
                  </a:cubicBezTo>
                  <a:cubicBezTo>
                    <a:pt x="160" y="174"/>
                    <a:pt x="135" y="188"/>
                    <a:pt x="106" y="188"/>
                  </a:cubicBezTo>
                  <a:cubicBezTo>
                    <a:pt x="77" y="188"/>
                    <a:pt x="51" y="173"/>
                    <a:pt x="36" y="149"/>
                  </a:cubicBezTo>
                  <a:cubicBezTo>
                    <a:pt x="35" y="147"/>
                    <a:pt x="34" y="145"/>
                    <a:pt x="33" y="143"/>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0" name="Freeform 1359"/>
            <p:cNvSpPr>
              <a:spLocks noEditPoints="1"/>
            </p:cNvSpPr>
            <p:nvPr/>
          </p:nvSpPr>
          <p:spPr bwMode="auto">
            <a:xfrm>
              <a:off x="-7072313" y="6351588"/>
              <a:ext cx="619125" cy="614363"/>
            </a:xfrm>
            <a:custGeom>
              <a:avLst/>
              <a:gdLst>
                <a:gd name="T0" fmla="*/ 0 w 165"/>
                <a:gd name="T1" fmla="*/ 82 h 164"/>
                <a:gd name="T2" fmla="*/ 9 w 165"/>
                <a:gd name="T3" fmla="*/ 119 h 164"/>
                <a:gd name="T4" fmla="*/ 12 w 165"/>
                <a:gd name="T5" fmla="*/ 125 h 164"/>
                <a:gd name="T6" fmla="*/ 82 w 165"/>
                <a:gd name="T7" fmla="*/ 164 h 164"/>
                <a:gd name="T8" fmla="*/ 151 w 165"/>
                <a:gd name="T9" fmla="*/ 128 h 164"/>
                <a:gd name="T10" fmla="*/ 153 w 165"/>
                <a:gd name="T11" fmla="*/ 125 h 164"/>
                <a:gd name="T12" fmla="*/ 165 w 165"/>
                <a:gd name="T13" fmla="*/ 82 h 164"/>
                <a:gd name="T14" fmla="*/ 82 w 165"/>
                <a:gd name="T15" fmla="*/ 0 h 164"/>
                <a:gd name="T16" fmla="*/ 0 w 165"/>
                <a:gd name="T17" fmla="*/ 82 h 164"/>
                <a:gd name="T18" fmla="*/ 7 w 165"/>
                <a:gd name="T19" fmla="*/ 79 h 164"/>
                <a:gd name="T20" fmla="*/ 86 w 165"/>
                <a:gd name="T21" fmla="*/ 7 h 164"/>
                <a:gd name="T22" fmla="*/ 157 w 165"/>
                <a:gd name="T23" fmla="*/ 86 h 164"/>
                <a:gd name="T24" fmla="*/ 144 w 165"/>
                <a:gd name="T25" fmla="*/ 125 h 164"/>
                <a:gd name="T26" fmla="*/ 142 w 165"/>
                <a:gd name="T27" fmla="*/ 128 h 164"/>
                <a:gd name="T28" fmla="*/ 79 w 165"/>
                <a:gd name="T29" fmla="*/ 157 h 164"/>
                <a:gd name="T30" fmla="*/ 21 w 165"/>
                <a:gd name="T31" fmla="*/ 125 h 164"/>
                <a:gd name="T32" fmla="*/ 18 w 165"/>
                <a:gd name="T33" fmla="*/ 121 h 164"/>
                <a:gd name="T34" fmla="*/ 7 w 165"/>
                <a:gd name="T35"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4">
                  <a:moveTo>
                    <a:pt x="0" y="82"/>
                  </a:moveTo>
                  <a:cubicBezTo>
                    <a:pt x="0" y="95"/>
                    <a:pt x="3" y="108"/>
                    <a:pt x="9" y="119"/>
                  </a:cubicBezTo>
                  <a:cubicBezTo>
                    <a:pt x="10" y="121"/>
                    <a:pt x="11" y="123"/>
                    <a:pt x="12" y="125"/>
                  </a:cubicBezTo>
                  <a:cubicBezTo>
                    <a:pt x="27" y="149"/>
                    <a:pt x="53" y="164"/>
                    <a:pt x="82" y="164"/>
                  </a:cubicBezTo>
                  <a:cubicBezTo>
                    <a:pt x="111" y="164"/>
                    <a:pt x="136" y="150"/>
                    <a:pt x="151" y="128"/>
                  </a:cubicBezTo>
                  <a:cubicBezTo>
                    <a:pt x="151" y="127"/>
                    <a:pt x="152" y="126"/>
                    <a:pt x="153" y="125"/>
                  </a:cubicBezTo>
                  <a:cubicBezTo>
                    <a:pt x="160" y="113"/>
                    <a:pt x="165" y="98"/>
                    <a:pt x="165" y="82"/>
                  </a:cubicBezTo>
                  <a:cubicBezTo>
                    <a:pt x="165" y="37"/>
                    <a:pt x="128" y="0"/>
                    <a:pt x="82" y="0"/>
                  </a:cubicBezTo>
                  <a:cubicBezTo>
                    <a:pt x="37" y="0"/>
                    <a:pt x="0" y="37"/>
                    <a:pt x="0" y="82"/>
                  </a:cubicBezTo>
                  <a:close/>
                  <a:moveTo>
                    <a:pt x="7" y="79"/>
                  </a:moveTo>
                  <a:cubicBezTo>
                    <a:pt x="9" y="37"/>
                    <a:pt x="44" y="6"/>
                    <a:pt x="86" y="7"/>
                  </a:cubicBezTo>
                  <a:cubicBezTo>
                    <a:pt x="127" y="9"/>
                    <a:pt x="159" y="44"/>
                    <a:pt x="157" y="86"/>
                  </a:cubicBezTo>
                  <a:cubicBezTo>
                    <a:pt x="157" y="100"/>
                    <a:pt x="152" y="114"/>
                    <a:pt x="144" y="125"/>
                  </a:cubicBezTo>
                  <a:cubicBezTo>
                    <a:pt x="143" y="126"/>
                    <a:pt x="143" y="127"/>
                    <a:pt x="142" y="128"/>
                  </a:cubicBezTo>
                  <a:cubicBezTo>
                    <a:pt x="127" y="147"/>
                    <a:pt x="104" y="158"/>
                    <a:pt x="79" y="157"/>
                  </a:cubicBezTo>
                  <a:cubicBezTo>
                    <a:pt x="55" y="156"/>
                    <a:pt x="34" y="143"/>
                    <a:pt x="21" y="125"/>
                  </a:cubicBezTo>
                  <a:cubicBezTo>
                    <a:pt x="20" y="123"/>
                    <a:pt x="19" y="122"/>
                    <a:pt x="18" y="121"/>
                  </a:cubicBezTo>
                  <a:cubicBezTo>
                    <a:pt x="11" y="108"/>
                    <a:pt x="7" y="94"/>
                    <a:pt x="7" y="79"/>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1" name="Freeform 1360"/>
            <p:cNvSpPr>
              <a:spLocks noEditPoints="1"/>
            </p:cNvSpPr>
            <p:nvPr/>
          </p:nvSpPr>
          <p:spPr bwMode="auto">
            <a:xfrm>
              <a:off x="-7046913" y="6373813"/>
              <a:ext cx="569913" cy="569913"/>
            </a:xfrm>
            <a:custGeom>
              <a:avLst/>
              <a:gdLst>
                <a:gd name="T0" fmla="*/ 14 w 152"/>
                <a:gd name="T1" fmla="*/ 119 h 152"/>
                <a:gd name="T2" fmla="*/ 135 w 152"/>
                <a:gd name="T3" fmla="*/ 122 h 152"/>
                <a:gd name="T4" fmla="*/ 150 w 152"/>
                <a:gd name="T5" fmla="*/ 80 h 152"/>
                <a:gd name="T6" fmla="*/ 0 w 152"/>
                <a:gd name="T7" fmla="*/ 73 h 152"/>
                <a:gd name="T8" fmla="*/ 9 w 152"/>
                <a:gd name="T9" fmla="*/ 53 h 152"/>
                <a:gd name="T10" fmla="*/ 52 w 152"/>
                <a:gd name="T11" fmla="*/ 78 h 152"/>
                <a:gd name="T12" fmla="*/ 9 w 152"/>
                <a:gd name="T13" fmla="*/ 53 h 152"/>
                <a:gd name="T14" fmla="*/ 55 w 152"/>
                <a:gd name="T15" fmla="*/ 43 h 152"/>
                <a:gd name="T16" fmla="*/ 14 w 152"/>
                <a:gd name="T17" fmla="*/ 43 h 152"/>
                <a:gd name="T18" fmla="*/ 66 w 152"/>
                <a:gd name="T19" fmla="*/ 73 h 152"/>
                <a:gd name="T20" fmla="*/ 61 w 152"/>
                <a:gd name="T21" fmla="*/ 71 h 152"/>
                <a:gd name="T22" fmla="*/ 66 w 152"/>
                <a:gd name="T23" fmla="*/ 73 h 152"/>
                <a:gd name="T24" fmla="*/ 70 w 152"/>
                <a:gd name="T25" fmla="*/ 84 h 152"/>
                <a:gd name="T26" fmla="*/ 66 w 152"/>
                <a:gd name="T27" fmla="*/ 89 h 152"/>
                <a:gd name="T28" fmla="*/ 81 w 152"/>
                <a:gd name="T29" fmla="*/ 54 h 152"/>
                <a:gd name="T30" fmla="*/ 68 w 152"/>
                <a:gd name="T31" fmla="*/ 6 h 152"/>
                <a:gd name="T32" fmla="*/ 81 w 152"/>
                <a:gd name="T33" fmla="*/ 54 h 152"/>
                <a:gd name="T34" fmla="*/ 78 w 152"/>
                <a:gd name="T35" fmla="*/ 64 h 152"/>
                <a:gd name="T36" fmla="*/ 73 w 152"/>
                <a:gd name="T37" fmla="*/ 64 h 152"/>
                <a:gd name="T38" fmla="*/ 84 w 152"/>
                <a:gd name="T39" fmla="*/ 76 h 152"/>
                <a:gd name="T40" fmla="*/ 67 w 152"/>
                <a:gd name="T41" fmla="*/ 76 h 152"/>
                <a:gd name="T42" fmla="*/ 84 w 152"/>
                <a:gd name="T43" fmla="*/ 76 h 152"/>
                <a:gd name="T44" fmla="*/ 85 w 152"/>
                <a:gd name="T45" fmla="*/ 85 h 152"/>
                <a:gd name="T46" fmla="*/ 81 w 152"/>
                <a:gd name="T47" fmla="*/ 88 h 152"/>
                <a:gd name="T48" fmla="*/ 87 w 152"/>
                <a:gd name="T49" fmla="*/ 70 h 152"/>
                <a:gd name="T50" fmla="*/ 88 w 152"/>
                <a:gd name="T51" fmla="*/ 75 h 152"/>
                <a:gd name="T52" fmla="*/ 87 w 152"/>
                <a:gd name="T53" fmla="*/ 70 h 152"/>
                <a:gd name="T54" fmla="*/ 101 w 152"/>
                <a:gd name="T55" fmla="*/ 47 h 152"/>
                <a:gd name="T56" fmla="*/ 88 w 152"/>
                <a:gd name="T57" fmla="*/ 7 h 152"/>
                <a:gd name="T58" fmla="*/ 143 w 152"/>
                <a:gd name="T59" fmla="*/ 56 h 152"/>
                <a:gd name="T60" fmla="*/ 93 w 152"/>
                <a:gd name="T61" fmla="*/ 61 h 152"/>
                <a:gd name="T62" fmla="*/ 143 w 152"/>
                <a:gd name="T63" fmla="*/ 56 h 152"/>
                <a:gd name="T64" fmla="*/ 126 w 152"/>
                <a:gd name="T65" fmla="*/ 119 h 152"/>
                <a:gd name="T66" fmla="*/ 114 w 152"/>
                <a:gd name="T67" fmla="*/ 80 h 152"/>
                <a:gd name="T68" fmla="*/ 146 w 152"/>
                <a:gd name="T69" fmla="*/ 79 h 152"/>
                <a:gd name="T70" fmla="*/ 128 w 152"/>
                <a:gd name="T71" fmla="*/ 122 h 152"/>
                <a:gd name="T72" fmla="*/ 105 w 152"/>
                <a:gd name="T73" fmla="*/ 122 h 152"/>
                <a:gd name="T74" fmla="*/ 84 w 152"/>
                <a:gd name="T75" fmla="*/ 97 h 152"/>
                <a:gd name="T76" fmla="*/ 115 w 152"/>
                <a:gd name="T77" fmla="*/ 119 h 152"/>
                <a:gd name="T78" fmla="*/ 122 w 152"/>
                <a:gd name="T79" fmla="*/ 129 h 152"/>
                <a:gd name="T80" fmla="*/ 48 w 152"/>
                <a:gd name="T81" fmla="*/ 141 h 152"/>
                <a:gd name="T82" fmla="*/ 69 w 152"/>
                <a:gd name="T83" fmla="*/ 118 h 152"/>
                <a:gd name="T84" fmla="*/ 84 w 152"/>
                <a:gd name="T85" fmla="*/ 114 h 152"/>
                <a:gd name="T86" fmla="*/ 91 w 152"/>
                <a:gd name="T87" fmla="*/ 122 h 152"/>
                <a:gd name="T88" fmla="*/ 72 w 152"/>
                <a:gd name="T89" fmla="*/ 146 h 152"/>
                <a:gd name="T90" fmla="*/ 33 w 152"/>
                <a:gd name="T91" fmla="*/ 132 h 152"/>
                <a:gd name="T92" fmla="*/ 41 w 152"/>
                <a:gd name="T93" fmla="*/ 119 h 152"/>
                <a:gd name="T94" fmla="*/ 70 w 152"/>
                <a:gd name="T95" fmla="*/ 99 h 152"/>
                <a:gd name="T96" fmla="*/ 52 w 152"/>
                <a:gd name="T97" fmla="*/ 122 h 152"/>
                <a:gd name="T98" fmla="*/ 33 w 152"/>
                <a:gd name="T99" fmla="*/ 132 h 152"/>
                <a:gd name="T100" fmla="*/ 6 w 152"/>
                <a:gd name="T101" fmla="*/ 70 h 152"/>
                <a:gd name="T102" fmla="*/ 42 w 152"/>
                <a:gd name="T103" fmla="*/ 96 h 152"/>
                <a:gd name="T104" fmla="*/ 28 w 152"/>
                <a:gd name="T105" fmla="*/ 119 h 152"/>
                <a:gd name="T106" fmla="*/ 20 w 152"/>
                <a:gd name="T107" fmla="*/ 119 h 152"/>
                <a:gd name="T108" fmla="*/ 5 w 152"/>
                <a:gd name="T10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52">
                  <a:moveTo>
                    <a:pt x="11" y="115"/>
                  </a:moveTo>
                  <a:cubicBezTo>
                    <a:pt x="12" y="116"/>
                    <a:pt x="13" y="117"/>
                    <a:pt x="14" y="119"/>
                  </a:cubicBezTo>
                  <a:cubicBezTo>
                    <a:pt x="27" y="137"/>
                    <a:pt x="48" y="150"/>
                    <a:pt x="72" y="151"/>
                  </a:cubicBezTo>
                  <a:cubicBezTo>
                    <a:pt x="97" y="152"/>
                    <a:pt x="120" y="141"/>
                    <a:pt x="135" y="122"/>
                  </a:cubicBezTo>
                  <a:cubicBezTo>
                    <a:pt x="136" y="121"/>
                    <a:pt x="136" y="120"/>
                    <a:pt x="137" y="119"/>
                  </a:cubicBezTo>
                  <a:cubicBezTo>
                    <a:pt x="145" y="108"/>
                    <a:pt x="150" y="94"/>
                    <a:pt x="150" y="80"/>
                  </a:cubicBezTo>
                  <a:cubicBezTo>
                    <a:pt x="152" y="38"/>
                    <a:pt x="120" y="3"/>
                    <a:pt x="79" y="1"/>
                  </a:cubicBezTo>
                  <a:cubicBezTo>
                    <a:pt x="37" y="0"/>
                    <a:pt x="2" y="31"/>
                    <a:pt x="0" y="73"/>
                  </a:cubicBezTo>
                  <a:cubicBezTo>
                    <a:pt x="0" y="88"/>
                    <a:pt x="4" y="102"/>
                    <a:pt x="11" y="115"/>
                  </a:cubicBezTo>
                  <a:close/>
                  <a:moveTo>
                    <a:pt x="9" y="53"/>
                  </a:moveTo>
                  <a:cubicBezTo>
                    <a:pt x="56" y="65"/>
                    <a:pt x="56" y="65"/>
                    <a:pt x="56" y="65"/>
                  </a:cubicBezTo>
                  <a:cubicBezTo>
                    <a:pt x="52" y="78"/>
                    <a:pt x="52" y="78"/>
                    <a:pt x="52" y="78"/>
                  </a:cubicBezTo>
                  <a:cubicBezTo>
                    <a:pt x="7" y="61"/>
                    <a:pt x="7" y="61"/>
                    <a:pt x="7" y="61"/>
                  </a:cubicBezTo>
                  <a:cubicBezTo>
                    <a:pt x="7" y="59"/>
                    <a:pt x="8" y="56"/>
                    <a:pt x="9" y="53"/>
                  </a:cubicBezTo>
                  <a:close/>
                  <a:moveTo>
                    <a:pt x="59" y="8"/>
                  </a:moveTo>
                  <a:cubicBezTo>
                    <a:pt x="55" y="43"/>
                    <a:pt x="55" y="43"/>
                    <a:pt x="55" y="43"/>
                  </a:cubicBezTo>
                  <a:cubicBezTo>
                    <a:pt x="47" y="50"/>
                    <a:pt x="47" y="50"/>
                    <a:pt x="47" y="50"/>
                  </a:cubicBezTo>
                  <a:cubicBezTo>
                    <a:pt x="14" y="43"/>
                    <a:pt x="14" y="43"/>
                    <a:pt x="14" y="43"/>
                  </a:cubicBezTo>
                  <a:cubicBezTo>
                    <a:pt x="23" y="26"/>
                    <a:pt x="40" y="13"/>
                    <a:pt x="59" y="8"/>
                  </a:cubicBezTo>
                  <a:close/>
                  <a:moveTo>
                    <a:pt x="66" y="73"/>
                  </a:moveTo>
                  <a:cubicBezTo>
                    <a:pt x="66" y="75"/>
                    <a:pt x="64" y="76"/>
                    <a:pt x="62" y="75"/>
                  </a:cubicBezTo>
                  <a:cubicBezTo>
                    <a:pt x="61" y="75"/>
                    <a:pt x="60" y="73"/>
                    <a:pt x="61" y="71"/>
                  </a:cubicBezTo>
                  <a:cubicBezTo>
                    <a:pt x="61" y="70"/>
                    <a:pt x="63" y="69"/>
                    <a:pt x="64" y="70"/>
                  </a:cubicBezTo>
                  <a:cubicBezTo>
                    <a:pt x="66" y="70"/>
                    <a:pt x="66" y="72"/>
                    <a:pt x="66" y="73"/>
                  </a:cubicBezTo>
                  <a:close/>
                  <a:moveTo>
                    <a:pt x="66" y="85"/>
                  </a:moveTo>
                  <a:cubicBezTo>
                    <a:pt x="67" y="84"/>
                    <a:pt x="68" y="83"/>
                    <a:pt x="70" y="84"/>
                  </a:cubicBezTo>
                  <a:cubicBezTo>
                    <a:pt x="71" y="85"/>
                    <a:pt x="71" y="87"/>
                    <a:pt x="70" y="88"/>
                  </a:cubicBezTo>
                  <a:cubicBezTo>
                    <a:pt x="69" y="89"/>
                    <a:pt x="68" y="90"/>
                    <a:pt x="66" y="89"/>
                  </a:cubicBezTo>
                  <a:cubicBezTo>
                    <a:pt x="65" y="88"/>
                    <a:pt x="65" y="86"/>
                    <a:pt x="66" y="85"/>
                  </a:cubicBezTo>
                  <a:close/>
                  <a:moveTo>
                    <a:pt x="81" y="54"/>
                  </a:moveTo>
                  <a:cubicBezTo>
                    <a:pt x="67" y="54"/>
                    <a:pt x="67" y="54"/>
                    <a:pt x="67" y="54"/>
                  </a:cubicBezTo>
                  <a:cubicBezTo>
                    <a:pt x="68" y="6"/>
                    <a:pt x="68" y="6"/>
                    <a:pt x="68" y="6"/>
                  </a:cubicBezTo>
                  <a:cubicBezTo>
                    <a:pt x="71" y="6"/>
                    <a:pt x="74" y="6"/>
                    <a:pt x="77" y="6"/>
                  </a:cubicBezTo>
                  <a:lnTo>
                    <a:pt x="81" y="54"/>
                  </a:lnTo>
                  <a:close/>
                  <a:moveTo>
                    <a:pt x="75" y="61"/>
                  </a:moveTo>
                  <a:cubicBezTo>
                    <a:pt x="77" y="61"/>
                    <a:pt x="78" y="62"/>
                    <a:pt x="78" y="64"/>
                  </a:cubicBezTo>
                  <a:cubicBezTo>
                    <a:pt x="78" y="65"/>
                    <a:pt x="77" y="66"/>
                    <a:pt x="75" y="66"/>
                  </a:cubicBezTo>
                  <a:cubicBezTo>
                    <a:pt x="74" y="66"/>
                    <a:pt x="73" y="65"/>
                    <a:pt x="73" y="64"/>
                  </a:cubicBezTo>
                  <a:cubicBezTo>
                    <a:pt x="73" y="62"/>
                    <a:pt x="74" y="61"/>
                    <a:pt x="75" y="61"/>
                  </a:cubicBezTo>
                  <a:close/>
                  <a:moveTo>
                    <a:pt x="84" y="76"/>
                  </a:moveTo>
                  <a:cubicBezTo>
                    <a:pt x="84" y="81"/>
                    <a:pt x="80" y="85"/>
                    <a:pt x="75" y="85"/>
                  </a:cubicBezTo>
                  <a:cubicBezTo>
                    <a:pt x="71" y="85"/>
                    <a:pt x="67" y="81"/>
                    <a:pt x="67" y="76"/>
                  </a:cubicBezTo>
                  <a:cubicBezTo>
                    <a:pt x="67" y="71"/>
                    <a:pt x="71" y="67"/>
                    <a:pt x="75" y="67"/>
                  </a:cubicBezTo>
                  <a:cubicBezTo>
                    <a:pt x="80" y="67"/>
                    <a:pt x="84" y="71"/>
                    <a:pt x="84" y="76"/>
                  </a:cubicBezTo>
                  <a:close/>
                  <a:moveTo>
                    <a:pt x="81" y="84"/>
                  </a:moveTo>
                  <a:cubicBezTo>
                    <a:pt x="82" y="83"/>
                    <a:pt x="84" y="84"/>
                    <a:pt x="85" y="85"/>
                  </a:cubicBezTo>
                  <a:cubicBezTo>
                    <a:pt x="86" y="86"/>
                    <a:pt x="86" y="88"/>
                    <a:pt x="85" y="89"/>
                  </a:cubicBezTo>
                  <a:cubicBezTo>
                    <a:pt x="83" y="90"/>
                    <a:pt x="82" y="89"/>
                    <a:pt x="81" y="88"/>
                  </a:cubicBezTo>
                  <a:cubicBezTo>
                    <a:pt x="80" y="87"/>
                    <a:pt x="80" y="85"/>
                    <a:pt x="81" y="84"/>
                  </a:cubicBezTo>
                  <a:close/>
                  <a:moveTo>
                    <a:pt x="87" y="70"/>
                  </a:moveTo>
                  <a:cubicBezTo>
                    <a:pt x="88" y="69"/>
                    <a:pt x="90" y="70"/>
                    <a:pt x="90" y="71"/>
                  </a:cubicBezTo>
                  <a:cubicBezTo>
                    <a:pt x="91" y="73"/>
                    <a:pt x="90" y="75"/>
                    <a:pt x="88" y="75"/>
                  </a:cubicBezTo>
                  <a:cubicBezTo>
                    <a:pt x="87" y="76"/>
                    <a:pt x="85" y="75"/>
                    <a:pt x="85" y="73"/>
                  </a:cubicBezTo>
                  <a:cubicBezTo>
                    <a:pt x="84" y="72"/>
                    <a:pt x="85" y="70"/>
                    <a:pt x="87" y="70"/>
                  </a:cubicBezTo>
                  <a:close/>
                  <a:moveTo>
                    <a:pt x="135" y="40"/>
                  </a:moveTo>
                  <a:cubicBezTo>
                    <a:pt x="101" y="47"/>
                    <a:pt x="101" y="47"/>
                    <a:pt x="101" y="47"/>
                  </a:cubicBezTo>
                  <a:cubicBezTo>
                    <a:pt x="91" y="41"/>
                    <a:pt x="91" y="41"/>
                    <a:pt x="91" y="41"/>
                  </a:cubicBezTo>
                  <a:cubicBezTo>
                    <a:pt x="88" y="7"/>
                    <a:pt x="88" y="7"/>
                    <a:pt x="88" y="7"/>
                  </a:cubicBezTo>
                  <a:cubicBezTo>
                    <a:pt x="108" y="11"/>
                    <a:pt x="125" y="23"/>
                    <a:pt x="135" y="40"/>
                  </a:cubicBezTo>
                  <a:close/>
                  <a:moveTo>
                    <a:pt x="143" y="56"/>
                  </a:moveTo>
                  <a:cubicBezTo>
                    <a:pt x="98" y="74"/>
                    <a:pt x="98" y="74"/>
                    <a:pt x="98" y="74"/>
                  </a:cubicBezTo>
                  <a:cubicBezTo>
                    <a:pt x="93" y="61"/>
                    <a:pt x="93" y="61"/>
                    <a:pt x="93" y="61"/>
                  </a:cubicBezTo>
                  <a:cubicBezTo>
                    <a:pt x="140" y="48"/>
                    <a:pt x="140" y="48"/>
                    <a:pt x="140" y="48"/>
                  </a:cubicBezTo>
                  <a:cubicBezTo>
                    <a:pt x="140" y="48"/>
                    <a:pt x="142" y="53"/>
                    <a:pt x="143" y="56"/>
                  </a:cubicBezTo>
                  <a:close/>
                  <a:moveTo>
                    <a:pt x="128" y="122"/>
                  </a:moveTo>
                  <a:cubicBezTo>
                    <a:pt x="126" y="119"/>
                    <a:pt x="126" y="119"/>
                    <a:pt x="126" y="119"/>
                  </a:cubicBezTo>
                  <a:cubicBezTo>
                    <a:pt x="111" y="91"/>
                    <a:pt x="111" y="91"/>
                    <a:pt x="111" y="91"/>
                  </a:cubicBezTo>
                  <a:cubicBezTo>
                    <a:pt x="114" y="80"/>
                    <a:pt x="114" y="80"/>
                    <a:pt x="114" y="80"/>
                  </a:cubicBezTo>
                  <a:cubicBezTo>
                    <a:pt x="145" y="67"/>
                    <a:pt x="145" y="67"/>
                    <a:pt x="145" y="67"/>
                  </a:cubicBezTo>
                  <a:cubicBezTo>
                    <a:pt x="146" y="71"/>
                    <a:pt x="146" y="75"/>
                    <a:pt x="146" y="79"/>
                  </a:cubicBezTo>
                  <a:cubicBezTo>
                    <a:pt x="145" y="94"/>
                    <a:pt x="140" y="108"/>
                    <a:pt x="131" y="119"/>
                  </a:cubicBezTo>
                  <a:cubicBezTo>
                    <a:pt x="130" y="120"/>
                    <a:pt x="129" y="121"/>
                    <a:pt x="128" y="122"/>
                  </a:cubicBezTo>
                  <a:close/>
                  <a:moveTo>
                    <a:pt x="115" y="134"/>
                  </a:moveTo>
                  <a:cubicBezTo>
                    <a:pt x="105" y="122"/>
                    <a:pt x="105" y="122"/>
                    <a:pt x="105" y="122"/>
                  </a:cubicBezTo>
                  <a:cubicBezTo>
                    <a:pt x="102" y="118"/>
                    <a:pt x="102" y="118"/>
                    <a:pt x="102" y="118"/>
                  </a:cubicBezTo>
                  <a:cubicBezTo>
                    <a:pt x="84" y="97"/>
                    <a:pt x="84" y="97"/>
                    <a:pt x="84" y="97"/>
                  </a:cubicBezTo>
                  <a:cubicBezTo>
                    <a:pt x="95" y="89"/>
                    <a:pt x="95" y="89"/>
                    <a:pt x="95" y="89"/>
                  </a:cubicBezTo>
                  <a:cubicBezTo>
                    <a:pt x="115" y="119"/>
                    <a:pt x="115" y="119"/>
                    <a:pt x="115" y="119"/>
                  </a:cubicBezTo>
                  <a:cubicBezTo>
                    <a:pt x="118" y="122"/>
                    <a:pt x="118" y="122"/>
                    <a:pt x="118" y="122"/>
                  </a:cubicBezTo>
                  <a:cubicBezTo>
                    <a:pt x="122" y="129"/>
                    <a:pt x="122" y="129"/>
                    <a:pt x="122" y="129"/>
                  </a:cubicBezTo>
                  <a:cubicBezTo>
                    <a:pt x="120" y="131"/>
                    <a:pt x="118" y="132"/>
                    <a:pt x="115" y="134"/>
                  </a:cubicBezTo>
                  <a:close/>
                  <a:moveTo>
                    <a:pt x="48" y="141"/>
                  </a:moveTo>
                  <a:cubicBezTo>
                    <a:pt x="65" y="122"/>
                    <a:pt x="65" y="122"/>
                    <a:pt x="65" y="122"/>
                  </a:cubicBezTo>
                  <a:cubicBezTo>
                    <a:pt x="69" y="118"/>
                    <a:pt x="69" y="118"/>
                    <a:pt x="69" y="118"/>
                  </a:cubicBezTo>
                  <a:cubicBezTo>
                    <a:pt x="72" y="115"/>
                    <a:pt x="72" y="115"/>
                    <a:pt x="72" y="115"/>
                  </a:cubicBezTo>
                  <a:cubicBezTo>
                    <a:pt x="84" y="114"/>
                    <a:pt x="84" y="114"/>
                    <a:pt x="84" y="114"/>
                  </a:cubicBezTo>
                  <a:cubicBezTo>
                    <a:pt x="87" y="118"/>
                    <a:pt x="87" y="118"/>
                    <a:pt x="87" y="118"/>
                  </a:cubicBezTo>
                  <a:cubicBezTo>
                    <a:pt x="91" y="122"/>
                    <a:pt x="91" y="122"/>
                    <a:pt x="91" y="122"/>
                  </a:cubicBezTo>
                  <a:cubicBezTo>
                    <a:pt x="106" y="139"/>
                    <a:pt x="106" y="139"/>
                    <a:pt x="106" y="139"/>
                  </a:cubicBezTo>
                  <a:cubicBezTo>
                    <a:pt x="96" y="144"/>
                    <a:pt x="84" y="147"/>
                    <a:pt x="72" y="146"/>
                  </a:cubicBezTo>
                  <a:cubicBezTo>
                    <a:pt x="64" y="146"/>
                    <a:pt x="56" y="144"/>
                    <a:pt x="48" y="141"/>
                  </a:cubicBezTo>
                  <a:close/>
                  <a:moveTo>
                    <a:pt x="33" y="132"/>
                  </a:moveTo>
                  <a:cubicBezTo>
                    <a:pt x="40" y="120"/>
                    <a:pt x="40" y="120"/>
                    <a:pt x="40" y="120"/>
                  </a:cubicBezTo>
                  <a:cubicBezTo>
                    <a:pt x="41" y="119"/>
                    <a:pt x="41" y="119"/>
                    <a:pt x="41" y="119"/>
                  </a:cubicBezTo>
                  <a:cubicBezTo>
                    <a:pt x="58" y="91"/>
                    <a:pt x="58" y="91"/>
                    <a:pt x="58" y="91"/>
                  </a:cubicBezTo>
                  <a:cubicBezTo>
                    <a:pt x="70" y="99"/>
                    <a:pt x="70" y="99"/>
                    <a:pt x="70" y="99"/>
                  </a:cubicBezTo>
                  <a:cubicBezTo>
                    <a:pt x="55" y="118"/>
                    <a:pt x="55" y="118"/>
                    <a:pt x="55" y="118"/>
                  </a:cubicBezTo>
                  <a:cubicBezTo>
                    <a:pt x="52" y="122"/>
                    <a:pt x="52" y="122"/>
                    <a:pt x="52" y="122"/>
                  </a:cubicBezTo>
                  <a:cubicBezTo>
                    <a:pt x="40" y="137"/>
                    <a:pt x="40" y="137"/>
                    <a:pt x="40" y="137"/>
                  </a:cubicBezTo>
                  <a:cubicBezTo>
                    <a:pt x="38" y="135"/>
                    <a:pt x="35" y="134"/>
                    <a:pt x="33" y="132"/>
                  </a:cubicBezTo>
                  <a:close/>
                  <a:moveTo>
                    <a:pt x="5" y="73"/>
                  </a:moveTo>
                  <a:cubicBezTo>
                    <a:pt x="5" y="72"/>
                    <a:pt x="5" y="71"/>
                    <a:pt x="6" y="70"/>
                  </a:cubicBezTo>
                  <a:cubicBezTo>
                    <a:pt x="38" y="85"/>
                    <a:pt x="38" y="85"/>
                    <a:pt x="38" y="85"/>
                  </a:cubicBezTo>
                  <a:cubicBezTo>
                    <a:pt x="42" y="96"/>
                    <a:pt x="42" y="96"/>
                    <a:pt x="42" y="96"/>
                  </a:cubicBezTo>
                  <a:cubicBezTo>
                    <a:pt x="29" y="118"/>
                    <a:pt x="29" y="118"/>
                    <a:pt x="29" y="118"/>
                  </a:cubicBezTo>
                  <a:cubicBezTo>
                    <a:pt x="28" y="119"/>
                    <a:pt x="28" y="119"/>
                    <a:pt x="28" y="119"/>
                  </a:cubicBezTo>
                  <a:cubicBezTo>
                    <a:pt x="25" y="125"/>
                    <a:pt x="25" y="125"/>
                    <a:pt x="25" y="125"/>
                  </a:cubicBezTo>
                  <a:cubicBezTo>
                    <a:pt x="23" y="123"/>
                    <a:pt x="21" y="121"/>
                    <a:pt x="20" y="119"/>
                  </a:cubicBezTo>
                  <a:cubicBezTo>
                    <a:pt x="19" y="118"/>
                    <a:pt x="18" y="117"/>
                    <a:pt x="18" y="116"/>
                  </a:cubicBezTo>
                  <a:cubicBezTo>
                    <a:pt x="9" y="104"/>
                    <a:pt x="5" y="89"/>
                    <a:pt x="5" y="73"/>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2" name="Oval 1361"/>
            <p:cNvSpPr>
              <a:spLocks noChangeArrowheads="1"/>
            </p:cNvSpPr>
            <p:nvPr/>
          </p:nvSpPr>
          <p:spPr bwMode="auto">
            <a:xfrm>
              <a:off x="-6772275" y="6602413"/>
              <a:ext cx="19050"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3" name="Freeform 1362"/>
            <p:cNvSpPr>
              <a:spLocks/>
            </p:cNvSpPr>
            <p:nvPr/>
          </p:nvSpPr>
          <p:spPr bwMode="auto">
            <a:xfrm>
              <a:off x="-6821488" y="6632575"/>
              <a:ext cx="22225" cy="26988"/>
            </a:xfrm>
            <a:custGeom>
              <a:avLst/>
              <a:gdLst>
                <a:gd name="T0" fmla="*/ 1 w 6"/>
                <a:gd name="T1" fmla="*/ 2 h 7"/>
                <a:gd name="T2" fmla="*/ 2 w 6"/>
                <a:gd name="T3" fmla="*/ 6 h 7"/>
                <a:gd name="T4" fmla="*/ 6 w 6"/>
                <a:gd name="T5" fmla="*/ 4 h 7"/>
                <a:gd name="T6" fmla="*/ 4 w 6"/>
                <a:gd name="T7" fmla="*/ 1 h 7"/>
                <a:gd name="T8" fmla="*/ 1 w 6"/>
                <a:gd name="T9" fmla="*/ 2 h 7"/>
              </a:gdLst>
              <a:ahLst/>
              <a:cxnLst>
                <a:cxn ang="0">
                  <a:pos x="T0" y="T1"/>
                </a:cxn>
                <a:cxn ang="0">
                  <a:pos x="T2" y="T3"/>
                </a:cxn>
                <a:cxn ang="0">
                  <a:pos x="T4" y="T5"/>
                </a:cxn>
                <a:cxn ang="0">
                  <a:pos x="T6" y="T7"/>
                </a:cxn>
                <a:cxn ang="0">
                  <a:pos x="T8" y="T9"/>
                </a:cxn>
              </a:cxnLst>
              <a:rect l="0" t="0" r="r" b="b"/>
              <a:pathLst>
                <a:path w="6" h="7">
                  <a:moveTo>
                    <a:pt x="1" y="2"/>
                  </a:moveTo>
                  <a:cubicBezTo>
                    <a:pt x="0" y="4"/>
                    <a:pt x="1" y="6"/>
                    <a:pt x="2" y="6"/>
                  </a:cubicBezTo>
                  <a:cubicBezTo>
                    <a:pt x="4" y="7"/>
                    <a:pt x="6" y="6"/>
                    <a:pt x="6" y="4"/>
                  </a:cubicBezTo>
                  <a:cubicBezTo>
                    <a:pt x="6" y="3"/>
                    <a:pt x="6" y="1"/>
                    <a:pt x="4" y="1"/>
                  </a:cubicBezTo>
                  <a:cubicBezTo>
                    <a:pt x="3" y="0"/>
                    <a:pt x="1" y="1"/>
                    <a:pt x="1"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4" name="Freeform 1363"/>
            <p:cNvSpPr>
              <a:spLocks/>
            </p:cNvSpPr>
            <p:nvPr/>
          </p:nvSpPr>
          <p:spPr bwMode="auto">
            <a:xfrm>
              <a:off x="-6802438" y="6684963"/>
              <a:ext cx="22225" cy="26988"/>
            </a:xfrm>
            <a:custGeom>
              <a:avLst/>
              <a:gdLst>
                <a:gd name="T0" fmla="*/ 1 w 6"/>
                <a:gd name="T1" fmla="*/ 6 h 7"/>
                <a:gd name="T2" fmla="*/ 5 w 6"/>
                <a:gd name="T3" fmla="*/ 5 h 7"/>
                <a:gd name="T4" fmla="*/ 5 w 6"/>
                <a:gd name="T5" fmla="*/ 1 h 7"/>
                <a:gd name="T6" fmla="*/ 1 w 6"/>
                <a:gd name="T7" fmla="*/ 2 h 7"/>
                <a:gd name="T8" fmla="*/ 1 w 6"/>
                <a:gd name="T9" fmla="*/ 6 h 7"/>
              </a:gdLst>
              <a:ahLst/>
              <a:cxnLst>
                <a:cxn ang="0">
                  <a:pos x="T0" y="T1"/>
                </a:cxn>
                <a:cxn ang="0">
                  <a:pos x="T2" y="T3"/>
                </a:cxn>
                <a:cxn ang="0">
                  <a:pos x="T4" y="T5"/>
                </a:cxn>
                <a:cxn ang="0">
                  <a:pos x="T6" y="T7"/>
                </a:cxn>
                <a:cxn ang="0">
                  <a:pos x="T8" y="T9"/>
                </a:cxn>
              </a:cxnLst>
              <a:rect l="0" t="0" r="r" b="b"/>
              <a:pathLst>
                <a:path w="6" h="7">
                  <a:moveTo>
                    <a:pt x="1" y="6"/>
                  </a:moveTo>
                  <a:cubicBezTo>
                    <a:pt x="3" y="7"/>
                    <a:pt x="4" y="6"/>
                    <a:pt x="5" y="5"/>
                  </a:cubicBezTo>
                  <a:cubicBezTo>
                    <a:pt x="6" y="4"/>
                    <a:pt x="6" y="2"/>
                    <a:pt x="5" y="1"/>
                  </a:cubicBezTo>
                  <a:cubicBezTo>
                    <a:pt x="3" y="0"/>
                    <a:pt x="2" y="1"/>
                    <a:pt x="1" y="2"/>
                  </a:cubicBezTo>
                  <a:cubicBezTo>
                    <a:pt x="0" y="3"/>
                    <a:pt x="0" y="5"/>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5" name="Freeform 1364"/>
            <p:cNvSpPr>
              <a:spLocks/>
            </p:cNvSpPr>
            <p:nvPr/>
          </p:nvSpPr>
          <p:spPr bwMode="auto">
            <a:xfrm>
              <a:off x="-6746875" y="6684963"/>
              <a:ext cx="22225" cy="26988"/>
            </a:xfrm>
            <a:custGeom>
              <a:avLst/>
              <a:gdLst>
                <a:gd name="T0" fmla="*/ 1 w 6"/>
                <a:gd name="T1" fmla="*/ 5 h 7"/>
                <a:gd name="T2" fmla="*/ 4 w 6"/>
                <a:gd name="T3" fmla="*/ 6 h 7"/>
                <a:gd name="T4" fmla="*/ 5 w 6"/>
                <a:gd name="T5" fmla="*/ 2 h 7"/>
                <a:gd name="T6" fmla="*/ 1 w 6"/>
                <a:gd name="T7" fmla="*/ 1 h 7"/>
                <a:gd name="T8" fmla="*/ 1 w 6"/>
                <a:gd name="T9" fmla="*/ 5 h 7"/>
              </a:gdLst>
              <a:ahLst/>
              <a:cxnLst>
                <a:cxn ang="0">
                  <a:pos x="T0" y="T1"/>
                </a:cxn>
                <a:cxn ang="0">
                  <a:pos x="T2" y="T3"/>
                </a:cxn>
                <a:cxn ang="0">
                  <a:pos x="T4" y="T5"/>
                </a:cxn>
                <a:cxn ang="0">
                  <a:pos x="T6" y="T7"/>
                </a:cxn>
                <a:cxn ang="0">
                  <a:pos x="T8" y="T9"/>
                </a:cxn>
              </a:cxnLst>
              <a:rect l="0" t="0" r="r" b="b"/>
              <a:pathLst>
                <a:path w="6" h="7">
                  <a:moveTo>
                    <a:pt x="1" y="5"/>
                  </a:moveTo>
                  <a:cubicBezTo>
                    <a:pt x="2" y="6"/>
                    <a:pt x="3" y="7"/>
                    <a:pt x="4" y="6"/>
                  </a:cubicBezTo>
                  <a:cubicBezTo>
                    <a:pt x="6" y="5"/>
                    <a:pt x="6" y="3"/>
                    <a:pt x="5" y="2"/>
                  </a:cubicBezTo>
                  <a:cubicBezTo>
                    <a:pt x="4" y="1"/>
                    <a:pt x="2" y="0"/>
                    <a:pt x="1" y="1"/>
                  </a:cubicBezTo>
                  <a:cubicBezTo>
                    <a:pt x="0" y="2"/>
                    <a:pt x="0" y="4"/>
                    <a:pt x="1"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6" name="Freeform 1365"/>
            <p:cNvSpPr>
              <a:spLocks/>
            </p:cNvSpPr>
            <p:nvPr/>
          </p:nvSpPr>
          <p:spPr bwMode="auto">
            <a:xfrm>
              <a:off x="-6731000" y="6632575"/>
              <a:ext cx="25400" cy="26988"/>
            </a:xfrm>
            <a:custGeom>
              <a:avLst/>
              <a:gdLst>
                <a:gd name="T0" fmla="*/ 1 w 7"/>
                <a:gd name="T1" fmla="*/ 4 h 7"/>
                <a:gd name="T2" fmla="*/ 4 w 7"/>
                <a:gd name="T3" fmla="*/ 6 h 7"/>
                <a:gd name="T4" fmla="*/ 6 w 7"/>
                <a:gd name="T5" fmla="*/ 2 h 7"/>
                <a:gd name="T6" fmla="*/ 3 w 7"/>
                <a:gd name="T7" fmla="*/ 1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6"/>
                    <a:pt x="3" y="7"/>
                    <a:pt x="4" y="6"/>
                  </a:cubicBezTo>
                  <a:cubicBezTo>
                    <a:pt x="6" y="6"/>
                    <a:pt x="7" y="4"/>
                    <a:pt x="6" y="2"/>
                  </a:cubicBezTo>
                  <a:cubicBezTo>
                    <a:pt x="6" y="1"/>
                    <a:pt x="4" y="0"/>
                    <a:pt x="3" y="1"/>
                  </a:cubicBezTo>
                  <a:cubicBezTo>
                    <a:pt x="1" y="1"/>
                    <a:pt x="0" y="3"/>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7" name="Oval 1366"/>
            <p:cNvSpPr>
              <a:spLocks noChangeArrowheads="1"/>
            </p:cNvSpPr>
            <p:nvPr/>
          </p:nvSpPr>
          <p:spPr bwMode="auto">
            <a:xfrm>
              <a:off x="-6794500" y="6624638"/>
              <a:ext cx="63500"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8" name="Freeform 1367"/>
            <p:cNvSpPr>
              <a:spLocks/>
            </p:cNvSpPr>
            <p:nvPr/>
          </p:nvSpPr>
          <p:spPr bwMode="auto">
            <a:xfrm>
              <a:off x="-6731000" y="6707188"/>
              <a:ext cx="141288" cy="169863"/>
            </a:xfrm>
            <a:custGeom>
              <a:avLst/>
              <a:gdLst>
                <a:gd name="T0" fmla="*/ 0 w 38"/>
                <a:gd name="T1" fmla="*/ 8 h 45"/>
                <a:gd name="T2" fmla="*/ 31 w 38"/>
                <a:gd name="T3" fmla="*/ 45 h 45"/>
                <a:gd name="T4" fmla="*/ 38 w 38"/>
                <a:gd name="T5" fmla="*/ 40 h 45"/>
                <a:gd name="T6" fmla="*/ 11 w 38"/>
                <a:gd name="T7" fmla="*/ 0 h 45"/>
                <a:gd name="T8" fmla="*/ 0 w 38"/>
                <a:gd name="T9" fmla="*/ 8 h 45"/>
              </a:gdLst>
              <a:ahLst/>
              <a:cxnLst>
                <a:cxn ang="0">
                  <a:pos x="T0" y="T1"/>
                </a:cxn>
                <a:cxn ang="0">
                  <a:pos x="T2" y="T3"/>
                </a:cxn>
                <a:cxn ang="0">
                  <a:pos x="T4" y="T5"/>
                </a:cxn>
                <a:cxn ang="0">
                  <a:pos x="T6" y="T7"/>
                </a:cxn>
                <a:cxn ang="0">
                  <a:pos x="T8" y="T9"/>
                </a:cxn>
              </a:cxnLst>
              <a:rect l="0" t="0" r="r" b="b"/>
              <a:pathLst>
                <a:path w="38" h="45">
                  <a:moveTo>
                    <a:pt x="0" y="8"/>
                  </a:moveTo>
                  <a:cubicBezTo>
                    <a:pt x="31" y="45"/>
                    <a:pt x="31" y="45"/>
                    <a:pt x="31" y="45"/>
                  </a:cubicBezTo>
                  <a:cubicBezTo>
                    <a:pt x="34" y="43"/>
                    <a:pt x="36" y="42"/>
                    <a:pt x="38" y="40"/>
                  </a:cubicBezTo>
                  <a:cubicBezTo>
                    <a:pt x="11" y="0"/>
                    <a:pt x="11" y="0"/>
                    <a:pt x="11" y="0"/>
                  </a:cubicBezTo>
                  <a:lnTo>
                    <a:pt x="0"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9" name="Freeform 1368"/>
            <p:cNvSpPr>
              <a:spLocks/>
            </p:cNvSpPr>
            <p:nvPr/>
          </p:nvSpPr>
          <p:spPr bwMode="auto">
            <a:xfrm>
              <a:off x="-6697663" y="6553200"/>
              <a:ext cx="187325" cy="98425"/>
            </a:xfrm>
            <a:custGeom>
              <a:avLst/>
              <a:gdLst>
                <a:gd name="T0" fmla="*/ 0 w 50"/>
                <a:gd name="T1" fmla="*/ 13 h 26"/>
                <a:gd name="T2" fmla="*/ 5 w 50"/>
                <a:gd name="T3" fmla="*/ 26 h 26"/>
                <a:gd name="T4" fmla="*/ 50 w 50"/>
                <a:gd name="T5" fmla="*/ 8 h 26"/>
                <a:gd name="T6" fmla="*/ 47 w 50"/>
                <a:gd name="T7" fmla="*/ 0 h 26"/>
                <a:gd name="T8" fmla="*/ 0 w 50"/>
                <a:gd name="T9" fmla="*/ 13 h 26"/>
              </a:gdLst>
              <a:ahLst/>
              <a:cxnLst>
                <a:cxn ang="0">
                  <a:pos x="T0" y="T1"/>
                </a:cxn>
                <a:cxn ang="0">
                  <a:pos x="T2" y="T3"/>
                </a:cxn>
                <a:cxn ang="0">
                  <a:pos x="T4" y="T5"/>
                </a:cxn>
                <a:cxn ang="0">
                  <a:pos x="T6" y="T7"/>
                </a:cxn>
                <a:cxn ang="0">
                  <a:pos x="T8" y="T9"/>
                </a:cxn>
              </a:cxnLst>
              <a:rect l="0" t="0" r="r" b="b"/>
              <a:pathLst>
                <a:path w="50" h="26">
                  <a:moveTo>
                    <a:pt x="0" y="13"/>
                  </a:moveTo>
                  <a:cubicBezTo>
                    <a:pt x="5" y="26"/>
                    <a:pt x="5" y="26"/>
                    <a:pt x="5" y="26"/>
                  </a:cubicBezTo>
                  <a:cubicBezTo>
                    <a:pt x="50" y="8"/>
                    <a:pt x="50" y="8"/>
                    <a:pt x="50" y="8"/>
                  </a:cubicBezTo>
                  <a:cubicBezTo>
                    <a:pt x="49" y="5"/>
                    <a:pt x="47" y="0"/>
                    <a:pt x="47" y="0"/>
                  </a:cubicBezTo>
                  <a:lnTo>
                    <a:pt x="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0" name="Freeform 1369"/>
            <p:cNvSpPr>
              <a:spLocks/>
            </p:cNvSpPr>
            <p:nvPr/>
          </p:nvSpPr>
          <p:spPr bwMode="auto">
            <a:xfrm>
              <a:off x="-6794500" y="6396038"/>
              <a:ext cx="52388" cy="180975"/>
            </a:xfrm>
            <a:custGeom>
              <a:avLst/>
              <a:gdLst>
                <a:gd name="T0" fmla="*/ 0 w 14"/>
                <a:gd name="T1" fmla="*/ 48 h 48"/>
                <a:gd name="T2" fmla="*/ 14 w 14"/>
                <a:gd name="T3" fmla="*/ 48 h 48"/>
                <a:gd name="T4" fmla="*/ 10 w 14"/>
                <a:gd name="T5" fmla="*/ 0 h 48"/>
                <a:gd name="T6" fmla="*/ 1 w 14"/>
                <a:gd name="T7" fmla="*/ 0 h 48"/>
                <a:gd name="T8" fmla="*/ 0 w 14"/>
                <a:gd name="T9" fmla="*/ 48 h 48"/>
              </a:gdLst>
              <a:ahLst/>
              <a:cxnLst>
                <a:cxn ang="0">
                  <a:pos x="T0" y="T1"/>
                </a:cxn>
                <a:cxn ang="0">
                  <a:pos x="T2" y="T3"/>
                </a:cxn>
                <a:cxn ang="0">
                  <a:pos x="T4" y="T5"/>
                </a:cxn>
                <a:cxn ang="0">
                  <a:pos x="T6" y="T7"/>
                </a:cxn>
                <a:cxn ang="0">
                  <a:pos x="T8" y="T9"/>
                </a:cxn>
              </a:cxnLst>
              <a:rect l="0" t="0" r="r" b="b"/>
              <a:pathLst>
                <a:path w="14" h="48">
                  <a:moveTo>
                    <a:pt x="0" y="48"/>
                  </a:moveTo>
                  <a:cubicBezTo>
                    <a:pt x="14" y="48"/>
                    <a:pt x="14" y="48"/>
                    <a:pt x="14" y="48"/>
                  </a:cubicBezTo>
                  <a:cubicBezTo>
                    <a:pt x="10" y="0"/>
                    <a:pt x="10" y="0"/>
                    <a:pt x="10" y="0"/>
                  </a:cubicBezTo>
                  <a:cubicBezTo>
                    <a:pt x="7" y="0"/>
                    <a:pt x="4" y="0"/>
                    <a:pt x="1" y="0"/>
                  </a:cubicBezTo>
                  <a:lnTo>
                    <a:pt x="0" y="4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1" name="Freeform 1370"/>
            <p:cNvSpPr>
              <a:spLocks/>
            </p:cNvSpPr>
            <p:nvPr/>
          </p:nvSpPr>
          <p:spPr bwMode="auto">
            <a:xfrm>
              <a:off x="-7019925" y="6572250"/>
              <a:ext cx="184150" cy="93663"/>
            </a:xfrm>
            <a:custGeom>
              <a:avLst/>
              <a:gdLst>
                <a:gd name="T0" fmla="*/ 0 w 49"/>
                <a:gd name="T1" fmla="*/ 8 h 25"/>
                <a:gd name="T2" fmla="*/ 45 w 49"/>
                <a:gd name="T3" fmla="*/ 25 h 25"/>
                <a:gd name="T4" fmla="*/ 49 w 49"/>
                <a:gd name="T5" fmla="*/ 12 h 25"/>
                <a:gd name="T6" fmla="*/ 2 w 49"/>
                <a:gd name="T7" fmla="*/ 0 h 25"/>
                <a:gd name="T8" fmla="*/ 0 w 49"/>
                <a:gd name="T9" fmla="*/ 8 h 25"/>
              </a:gdLst>
              <a:ahLst/>
              <a:cxnLst>
                <a:cxn ang="0">
                  <a:pos x="T0" y="T1"/>
                </a:cxn>
                <a:cxn ang="0">
                  <a:pos x="T2" y="T3"/>
                </a:cxn>
                <a:cxn ang="0">
                  <a:pos x="T4" y="T5"/>
                </a:cxn>
                <a:cxn ang="0">
                  <a:pos x="T6" y="T7"/>
                </a:cxn>
                <a:cxn ang="0">
                  <a:pos x="T8" y="T9"/>
                </a:cxn>
              </a:cxnLst>
              <a:rect l="0" t="0" r="r" b="b"/>
              <a:pathLst>
                <a:path w="49" h="25">
                  <a:moveTo>
                    <a:pt x="0" y="8"/>
                  </a:moveTo>
                  <a:cubicBezTo>
                    <a:pt x="45" y="25"/>
                    <a:pt x="45" y="25"/>
                    <a:pt x="45" y="25"/>
                  </a:cubicBezTo>
                  <a:cubicBezTo>
                    <a:pt x="49" y="12"/>
                    <a:pt x="49" y="12"/>
                    <a:pt x="49" y="12"/>
                  </a:cubicBezTo>
                  <a:cubicBezTo>
                    <a:pt x="2" y="0"/>
                    <a:pt x="2" y="0"/>
                    <a:pt x="2" y="0"/>
                  </a:cubicBezTo>
                  <a:cubicBezTo>
                    <a:pt x="1" y="3"/>
                    <a:pt x="0" y="6"/>
                    <a:pt x="0"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2" name="Freeform 1371"/>
            <p:cNvSpPr>
              <a:spLocks/>
            </p:cNvSpPr>
            <p:nvPr/>
          </p:nvSpPr>
          <p:spPr bwMode="auto">
            <a:xfrm>
              <a:off x="-6923088" y="6715125"/>
              <a:ext cx="139700" cy="173038"/>
            </a:xfrm>
            <a:custGeom>
              <a:avLst/>
              <a:gdLst>
                <a:gd name="T0" fmla="*/ 0 w 37"/>
                <a:gd name="T1" fmla="*/ 41 h 46"/>
                <a:gd name="T2" fmla="*/ 7 w 37"/>
                <a:gd name="T3" fmla="*/ 46 h 46"/>
                <a:gd name="T4" fmla="*/ 37 w 37"/>
                <a:gd name="T5" fmla="*/ 8 h 46"/>
                <a:gd name="T6" fmla="*/ 25 w 37"/>
                <a:gd name="T7" fmla="*/ 0 h 46"/>
                <a:gd name="T8" fmla="*/ 0 w 37"/>
                <a:gd name="T9" fmla="*/ 41 h 46"/>
              </a:gdLst>
              <a:ahLst/>
              <a:cxnLst>
                <a:cxn ang="0">
                  <a:pos x="T0" y="T1"/>
                </a:cxn>
                <a:cxn ang="0">
                  <a:pos x="T2" y="T3"/>
                </a:cxn>
                <a:cxn ang="0">
                  <a:pos x="T4" y="T5"/>
                </a:cxn>
                <a:cxn ang="0">
                  <a:pos x="T6" y="T7"/>
                </a:cxn>
                <a:cxn ang="0">
                  <a:pos x="T8" y="T9"/>
                </a:cxn>
              </a:cxnLst>
              <a:rect l="0" t="0" r="r" b="b"/>
              <a:pathLst>
                <a:path w="37" h="46">
                  <a:moveTo>
                    <a:pt x="0" y="41"/>
                  </a:moveTo>
                  <a:cubicBezTo>
                    <a:pt x="2" y="43"/>
                    <a:pt x="5" y="44"/>
                    <a:pt x="7" y="46"/>
                  </a:cubicBezTo>
                  <a:cubicBezTo>
                    <a:pt x="37" y="8"/>
                    <a:pt x="37" y="8"/>
                    <a:pt x="37" y="8"/>
                  </a:cubicBezTo>
                  <a:cubicBezTo>
                    <a:pt x="25" y="0"/>
                    <a:pt x="25" y="0"/>
                    <a:pt x="25" y="0"/>
                  </a:cubicBezTo>
                  <a:lnTo>
                    <a:pt x="0"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3" name="Freeform 1372"/>
            <p:cNvSpPr>
              <a:spLocks/>
            </p:cNvSpPr>
            <p:nvPr/>
          </p:nvSpPr>
          <p:spPr bwMode="auto">
            <a:xfrm>
              <a:off x="-7031038" y="6635750"/>
              <a:ext cx="142875" cy="206375"/>
            </a:xfrm>
            <a:custGeom>
              <a:avLst/>
              <a:gdLst>
                <a:gd name="T0" fmla="*/ 1 w 38"/>
                <a:gd name="T1" fmla="*/ 3 h 55"/>
                <a:gd name="T2" fmla="*/ 21 w 38"/>
                <a:gd name="T3" fmla="*/ 55 h 55"/>
                <a:gd name="T4" fmla="*/ 38 w 38"/>
                <a:gd name="T5" fmla="*/ 26 h 55"/>
                <a:gd name="T6" fmla="*/ 34 w 38"/>
                <a:gd name="T7" fmla="*/ 15 h 55"/>
                <a:gd name="T8" fmla="*/ 2 w 38"/>
                <a:gd name="T9" fmla="*/ 0 h 55"/>
                <a:gd name="T10" fmla="*/ 1 w 38"/>
                <a:gd name="T11" fmla="*/ 3 h 55"/>
              </a:gdLst>
              <a:ahLst/>
              <a:cxnLst>
                <a:cxn ang="0">
                  <a:pos x="T0" y="T1"/>
                </a:cxn>
                <a:cxn ang="0">
                  <a:pos x="T2" y="T3"/>
                </a:cxn>
                <a:cxn ang="0">
                  <a:pos x="T4" y="T5"/>
                </a:cxn>
                <a:cxn ang="0">
                  <a:pos x="T6" y="T7"/>
                </a:cxn>
                <a:cxn ang="0">
                  <a:pos x="T8" y="T9"/>
                </a:cxn>
                <a:cxn ang="0">
                  <a:pos x="T10" y="T11"/>
                </a:cxn>
              </a:cxnLst>
              <a:rect l="0" t="0" r="r" b="b"/>
              <a:pathLst>
                <a:path w="38" h="55">
                  <a:moveTo>
                    <a:pt x="1" y="3"/>
                  </a:moveTo>
                  <a:cubicBezTo>
                    <a:pt x="0" y="23"/>
                    <a:pt x="8" y="41"/>
                    <a:pt x="21" y="55"/>
                  </a:cubicBezTo>
                  <a:cubicBezTo>
                    <a:pt x="38" y="26"/>
                    <a:pt x="38" y="26"/>
                    <a:pt x="38" y="26"/>
                  </a:cubicBezTo>
                  <a:cubicBezTo>
                    <a:pt x="34" y="15"/>
                    <a:pt x="34" y="15"/>
                    <a:pt x="34" y="15"/>
                  </a:cubicBezTo>
                  <a:cubicBezTo>
                    <a:pt x="2" y="0"/>
                    <a:pt x="2" y="0"/>
                    <a:pt x="2" y="0"/>
                  </a:cubicBezTo>
                  <a:cubicBezTo>
                    <a:pt x="1"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4" name="Freeform 1373"/>
            <p:cNvSpPr>
              <a:spLocks/>
            </p:cNvSpPr>
            <p:nvPr/>
          </p:nvSpPr>
          <p:spPr bwMode="auto">
            <a:xfrm>
              <a:off x="-6865938" y="6800850"/>
              <a:ext cx="217488" cy="123825"/>
            </a:xfrm>
            <a:custGeom>
              <a:avLst/>
              <a:gdLst>
                <a:gd name="T0" fmla="*/ 0 w 58"/>
                <a:gd name="T1" fmla="*/ 27 h 33"/>
                <a:gd name="T2" fmla="*/ 24 w 58"/>
                <a:gd name="T3" fmla="*/ 32 h 33"/>
                <a:gd name="T4" fmla="*/ 58 w 58"/>
                <a:gd name="T5" fmla="*/ 25 h 33"/>
                <a:gd name="T6" fmla="*/ 36 w 58"/>
                <a:gd name="T7" fmla="*/ 0 h 33"/>
                <a:gd name="T8" fmla="*/ 24 w 58"/>
                <a:gd name="T9" fmla="*/ 1 h 33"/>
                <a:gd name="T10" fmla="*/ 0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0" y="27"/>
                  </a:moveTo>
                  <a:cubicBezTo>
                    <a:pt x="8" y="30"/>
                    <a:pt x="16" y="32"/>
                    <a:pt x="24" y="32"/>
                  </a:cubicBezTo>
                  <a:cubicBezTo>
                    <a:pt x="36" y="33"/>
                    <a:pt x="48" y="30"/>
                    <a:pt x="58" y="25"/>
                  </a:cubicBezTo>
                  <a:cubicBezTo>
                    <a:pt x="36" y="0"/>
                    <a:pt x="36" y="0"/>
                    <a:pt x="36" y="0"/>
                  </a:cubicBezTo>
                  <a:cubicBezTo>
                    <a:pt x="24" y="1"/>
                    <a:pt x="24" y="1"/>
                    <a:pt x="24" y="1"/>
                  </a:cubicBezTo>
                  <a:lnTo>
                    <a:pt x="0"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5" name="Freeform 1374"/>
            <p:cNvSpPr>
              <a:spLocks/>
            </p:cNvSpPr>
            <p:nvPr/>
          </p:nvSpPr>
          <p:spPr bwMode="auto">
            <a:xfrm>
              <a:off x="-6629400" y="6624638"/>
              <a:ext cx="130175" cy="206375"/>
            </a:xfrm>
            <a:custGeom>
              <a:avLst/>
              <a:gdLst>
                <a:gd name="T0" fmla="*/ 0 w 35"/>
                <a:gd name="T1" fmla="*/ 24 h 55"/>
                <a:gd name="T2" fmla="*/ 17 w 35"/>
                <a:gd name="T3" fmla="*/ 55 h 55"/>
                <a:gd name="T4" fmla="*/ 34 w 35"/>
                <a:gd name="T5" fmla="*/ 12 h 55"/>
                <a:gd name="T6" fmla="*/ 34 w 35"/>
                <a:gd name="T7" fmla="*/ 0 h 55"/>
                <a:gd name="T8" fmla="*/ 3 w 35"/>
                <a:gd name="T9" fmla="*/ 13 h 55"/>
                <a:gd name="T10" fmla="*/ 0 w 35"/>
                <a:gd name="T11" fmla="*/ 24 h 55"/>
              </a:gdLst>
              <a:ahLst/>
              <a:cxnLst>
                <a:cxn ang="0">
                  <a:pos x="T0" y="T1"/>
                </a:cxn>
                <a:cxn ang="0">
                  <a:pos x="T2" y="T3"/>
                </a:cxn>
                <a:cxn ang="0">
                  <a:pos x="T4" y="T5"/>
                </a:cxn>
                <a:cxn ang="0">
                  <a:pos x="T6" y="T7"/>
                </a:cxn>
                <a:cxn ang="0">
                  <a:pos x="T8" y="T9"/>
                </a:cxn>
                <a:cxn ang="0">
                  <a:pos x="T10" y="T11"/>
                </a:cxn>
              </a:cxnLst>
              <a:rect l="0" t="0" r="r" b="b"/>
              <a:pathLst>
                <a:path w="35" h="55">
                  <a:moveTo>
                    <a:pt x="0" y="24"/>
                  </a:moveTo>
                  <a:cubicBezTo>
                    <a:pt x="17" y="55"/>
                    <a:pt x="17" y="55"/>
                    <a:pt x="17" y="55"/>
                  </a:cubicBezTo>
                  <a:cubicBezTo>
                    <a:pt x="27" y="44"/>
                    <a:pt x="34" y="29"/>
                    <a:pt x="34" y="12"/>
                  </a:cubicBezTo>
                  <a:cubicBezTo>
                    <a:pt x="35" y="8"/>
                    <a:pt x="34" y="4"/>
                    <a:pt x="34" y="0"/>
                  </a:cubicBezTo>
                  <a:cubicBezTo>
                    <a:pt x="3" y="13"/>
                    <a:pt x="3" y="13"/>
                    <a:pt x="3" y="13"/>
                  </a:cubicBezTo>
                  <a:lnTo>
                    <a:pt x="0" y="2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6" name="Freeform 1375"/>
            <p:cNvSpPr>
              <a:spLocks/>
            </p:cNvSpPr>
            <p:nvPr/>
          </p:nvSpPr>
          <p:spPr bwMode="auto">
            <a:xfrm>
              <a:off x="-6716713" y="6400800"/>
              <a:ext cx="176213" cy="149225"/>
            </a:xfrm>
            <a:custGeom>
              <a:avLst/>
              <a:gdLst>
                <a:gd name="T0" fmla="*/ 0 w 47"/>
                <a:gd name="T1" fmla="*/ 0 h 40"/>
                <a:gd name="T2" fmla="*/ 3 w 47"/>
                <a:gd name="T3" fmla="*/ 34 h 40"/>
                <a:gd name="T4" fmla="*/ 13 w 47"/>
                <a:gd name="T5" fmla="*/ 40 h 40"/>
                <a:gd name="T6" fmla="*/ 47 w 47"/>
                <a:gd name="T7" fmla="*/ 33 h 40"/>
                <a:gd name="T8" fmla="*/ 0 w 47"/>
                <a:gd name="T9" fmla="*/ 0 h 40"/>
              </a:gdLst>
              <a:ahLst/>
              <a:cxnLst>
                <a:cxn ang="0">
                  <a:pos x="T0" y="T1"/>
                </a:cxn>
                <a:cxn ang="0">
                  <a:pos x="T2" y="T3"/>
                </a:cxn>
                <a:cxn ang="0">
                  <a:pos x="T4" y="T5"/>
                </a:cxn>
                <a:cxn ang="0">
                  <a:pos x="T6" y="T7"/>
                </a:cxn>
                <a:cxn ang="0">
                  <a:pos x="T8" y="T9"/>
                </a:cxn>
              </a:cxnLst>
              <a:rect l="0" t="0" r="r" b="b"/>
              <a:pathLst>
                <a:path w="47" h="40">
                  <a:moveTo>
                    <a:pt x="0" y="0"/>
                  </a:moveTo>
                  <a:cubicBezTo>
                    <a:pt x="3" y="34"/>
                    <a:pt x="3" y="34"/>
                    <a:pt x="3" y="34"/>
                  </a:cubicBezTo>
                  <a:cubicBezTo>
                    <a:pt x="13" y="40"/>
                    <a:pt x="13" y="40"/>
                    <a:pt x="13" y="40"/>
                  </a:cubicBezTo>
                  <a:cubicBezTo>
                    <a:pt x="47" y="33"/>
                    <a:pt x="47" y="33"/>
                    <a:pt x="47" y="33"/>
                  </a:cubicBezTo>
                  <a:cubicBezTo>
                    <a:pt x="37" y="16"/>
                    <a:pt x="20" y="4"/>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7" name="Freeform 1376"/>
            <p:cNvSpPr>
              <a:spLocks/>
            </p:cNvSpPr>
            <p:nvPr/>
          </p:nvSpPr>
          <p:spPr bwMode="auto">
            <a:xfrm>
              <a:off x="-6994525" y="6403975"/>
              <a:ext cx="169863" cy="157163"/>
            </a:xfrm>
            <a:custGeom>
              <a:avLst/>
              <a:gdLst>
                <a:gd name="T0" fmla="*/ 0 w 45"/>
                <a:gd name="T1" fmla="*/ 35 h 42"/>
                <a:gd name="T2" fmla="*/ 33 w 45"/>
                <a:gd name="T3" fmla="*/ 42 h 42"/>
                <a:gd name="T4" fmla="*/ 41 w 45"/>
                <a:gd name="T5" fmla="*/ 35 h 42"/>
                <a:gd name="T6" fmla="*/ 45 w 45"/>
                <a:gd name="T7" fmla="*/ 0 h 42"/>
                <a:gd name="T8" fmla="*/ 0 w 45"/>
                <a:gd name="T9" fmla="*/ 35 h 42"/>
              </a:gdLst>
              <a:ahLst/>
              <a:cxnLst>
                <a:cxn ang="0">
                  <a:pos x="T0" y="T1"/>
                </a:cxn>
                <a:cxn ang="0">
                  <a:pos x="T2" y="T3"/>
                </a:cxn>
                <a:cxn ang="0">
                  <a:pos x="T4" y="T5"/>
                </a:cxn>
                <a:cxn ang="0">
                  <a:pos x="T6" y="T7"/>
                </a:cxn>
                <a:cxn ang="0">
                  <a:pos x="T8" y="T9"/>
                </a:cxn>
              </a:cxnLst>
              <a:rect l="0" t="0" r="r" b="b"/>
              <a:pathLst>
                <a:path w="45" h="42">
                  <a:moveTo>
                    <a:pt x="0" y="35"/>
                  </a:moveTo>
                  <a:cubicBezTo>
                    <a:pt x="33" y="42"/>
                    <a:pt x="33" y="42"/>
                    <a:pt x="33" y="42"/>
                  </a:cubicBezTo>
                  <a:cubicBezTo>
                    <a:pt x="41" y="35"/>
                    <a:pt x="41" y="35"/>
                    <a:pt x="41" y="35"/>
                  </a:cubicBezTo>
                  <a:cubicBezTo>
                    <a:pt x="45" y="0"/>
                    <a:pt x="45" y="0"/>
                    <a:pt x="45" y="0"/>
                  </a:cubicBezTo>
                  <a:cubicBezTo>
                    <a:pt x="26" y="5"/>
                    <a:pt x="9" y="18"/>
                    <a:pt x="0"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878" name="Group 877"/>
          <p:cNvGrpSpPr/>
          <p:nvPr/>
        </p:nvGrpSpPr>
        <p:grpSpPr>
          <a:xfrm>
            <a:off x="1334656" y="2850190"/>
            <a:ext cx="1432279" cy="560444"/>
            <a:chOff x="-349251" y="-7472363"/>
            <a:chExt cx="7331076" cy="2868613"/>
          </a:xfrm>
        </p:grpSpPr>
        <p:sp>
          <p:nvSpPr>
            <p:cNvPr id="879" name="Freeform 1434"/>
            <p:cNvSpPr>
              <a:spLocks/>
            </p:cNvSpPr>
            <p:nvPr/>
          </p:nvSpPr>
          <p:spPr bwMode="auto">
            <a:xfrm>
              <a:off x="-349251" y="-5465763"/>
              <a:ext cx="273050" cy="449263"/>
            </a:xfrm>
            <a:custGeom>
              <a:avLst/>
              <a:gdLst>
                <a:gd name="T0" fmla="*/ 73 w 73"/>
                <a:gd name="T1" fmla="*/ 0 h 120"/>
                <a:gd name="T2" fmla="*/ 73 w 73"/>
                <a:gd name="T3" fmla="*/ 120 h 120"/>
                <a:gd name="T4" fmla="*/ 41 w 73"/>
                <a:gd name="T5" fmla="*/ 113 h 120"/>
                <a:gd name="T6" fmla="*/ 2 w 73"/>
                <a:gd name="T7" fmla="*/ 36 h 120"/>
                <a:gd name="T8" fmla="*/ 3 w 73"/>
                <a:gd name="T9" fmla="*/ 0 h 120"/>
                <a:gd name="T10" fmla="*/ 73 w 73"/>
                <a:gd name="T11" fmla="*/ 0 h 120"/>
              </a:gdLst>
              <a:ahLst/>
              <a:cxnLst>
                <a:cxn ang="0">
                  <a:pos x="T0" y="T1"/>
                </a:cxn>
                <a:cxn ang="0">
                  <a:pos x="T2" y="T3"/>
                </a:cxn>
                <a:cxn ang="0">
                  <a:pos x="T4" y="T5"/>
                </a:cxn>
                <a:cxn ang="0">
                  <a:pos x="T6" y="T7"/>
                </a:cxn>
                <a:cxn ang="0">
                  <a:pos x="T8" y="T9"/>
                </a:cxn>
                <a:cxn ang="0">
                  <a:pos x="T10" y="T11"/>
                </a:cxn>
              </a:cxnLst>
              <a:rect l="0" t="0" r="r" b="b"/>
              <a:pathLst>
                <a:path w="73" h="120">
                  <a:moveTo>
                    <a:pt x="73" y="0"/>
                  </a:moveTo>
                  <a:cubicBezTo>
                    <a:pt x="73" y="120"/>
                    <a:pt x="73" y="120"/>
                    <a:pt x="73" y="120"/>
                  </a:cubicBezTo>
                  <a:cubicBezTo>
                    <a:pt x="58" y="117"/>
                    <a:pt x="46" y="115"/>
                    <a:pt x="41" y="113"/>
                  </a:cubicBezTo>
                  <a:cubicBezTo>
                    <a:pt x="15" y="103"/>
                    <a:pt x="0" y="81"/>
                    <a:pt x="2" y="36"/>
                  </a:cubicBezTo>
                  <a:cubicBezTo>
                    <a:pt x="3" y="30"/>
                    <a:pt x="3" y="17"/>
                    <a:pt x="3" y="0"/>
                  </a:cubicBezTo>
                  <a:lnTo>
                    <a:pt x="73"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0" name="Freeform 1435"/>
            <p:cNvSpPr>
              <a:spLocks/>
            </p:cNvSpPr>
            <p:nvPr/>
          </p:nvSpPr>
          <p:spPr bwMode="auto">
            <a:xfrm>
              <a:off x="-341313" y="-7472363"/>
              <a:ext cx="7323138" cy="2538413"/>
            </a:xfrm>
            <a:custGeom>
              <a:avLst/>
              <a:gdLst>
                <a:gd name="T0" fmla="*/ 1953 w 1953"/>
                <a:gd name="T1" fmla="*/ 535 h 677"/>
                <a:gd name="T2" fmla="*/ 1714 w 1953"/>
                <a:gd name="T3" fmla="*/ 535 h 677"/>
                <a:gd name="T4" fmla="*/ 1714 w 1953"/>
                <a:gd name="T5" fmla="*/ 677 h 677"/>
                <a:gd name="T6" fmla="*/ 278 w 1953"/>
                <a:gd name="T7" fmla="*/ 677 h 677"/>
                <a:gd name="T8" fmla="*/ 71 w 1953"/>
                <a:gd name="T9" fmla="*/ 655 h 677"/>
                <a:gd name="T10" fmla="*/ 71 w 1953"/>
                <a:gd name="T11" fmla="*/ 535 h 677"/>
                <a:gd name="T12" fmla="*/ 1 w 1953"/>
                <a:gd name="T13" fmla="*/ 535 h 677"/>
                <a:gd name="T14" fmla="*/ 5 w 1953"/>
                <a:gd name="T15" fmla="*/ 366 h 677"/>
                <a:gd name="T16" fmla="*/ 9 w 1953"/>
                <a:gd name="T17" fmla="*/ 121 h 677"/>
                <a:gd name="T18" fmla="*/ 90 w 1953"/>
                <a:gd name="T19" fmla="*/ 0 h 677"/>
                <a:gd name="T20" fmla="*/ 1253 w 1953"/>
                <a:gd name="T21" fmla="*/ 0 h 677"/>
                <a:gd name="T22" fmla="*/ 1370 w 1953"/>
                <a:gd name="T23" fmla="*/ 20 h 677"/>
                <a:gd name="T24" fmla="*/ 1527 w 1953"/>
                <a:gd name="T25" fmla="*/ 152 h 677"/>
                <a:gd name="T26" fmla="*/ 1517 w 1953"/>
                <a:gd name="T27" fmla="*/ 171 h 677"/>
                <a:gd name="T28" fmla="*/ 1674 w 1953"/>
                <a:gd name="T29" fmla="*/ 331 h 677"/>
                <a:gd name="T30" fmla="*/ 1737 w 1953"/>
                <a:gd name="T31" fmla="*/ 329 h 677"/>
                <a:gd name="T32" fmla="*/ 1930 w 1953"/>
                <a:gd name="T33" fmla="*/ 431 h 677"/>
                <a:gd name="T34" fmla="*/ 1951 w 1953"/>
                <a:gd name="T35" fmla="*/ 466 h 677"/>
                <a:gd name="T36" fmla="*/ 1952 w 1953"/>
                <a:gd name="T37" fmla="*/ 476 h 677"/>
                <a:gd name="T38" fmla="*/ 1953 w 1953"/>
                <a:gd name="T39" fmla="*/ 535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677">
                  <a:moveTo>
                    <a:pt x="1953" y="535"/>
                  </a:moveTo>
                  <a:cubicBezTo>
                    <a:pt x="1714" y="535"/>
                    <a:pt x="1714" y="535"/>
                    <a:pt x="1714" y="535"/>
                  </a:cubicBezTo>
                  <a:cubicBezTo>
                    <a:pt x="1714" y="677"/>
                    <a:pt x="1714" y="677"/>
                    <a:pt x="1714" y="677"/>
                  </a:cubicBezTo>
                  <a:cubicBezTo>
                    <a:pt x="278" y="677"/>
                    <a:pt x="278" y="677"/>
                    <a:pt x="278" y="677"/>
                  </a:cubicBezTo>
                  <a:cubicBezTo>
                    <a:pt x="278" y="677"/>
                    <a:pt x="138" y="665"/>
                    <a:pt x="71" y="655"/>
                  </a:cubicBezTo>
                  <a:cubicBezTo>
                    <a:pt x="71" y="535"/>
                    <a:pt x="71" y="535"/>
                    <a:pt x="71" y="535"/>
                  </a:cubicBezTo>
                  <a:cubicBezTo>
                    <a:pt x="1" y="535"/>
                    <a:pt x="1" y="535"/>
                    <a:pt x="1" y="535"/>
                  </a:cubicBezTo>
                  <a:cubicBezTo>
                    <a:pt x="2" y="495"/>
                    <a:pt x="3" y="432"/>
                    <a:pt x="5" y="366"/>
                  </a:cubicBezTo>
                  <a:cubicBezTo>
                    <a:pt x="7" y="247"/>
                    <a:pt x="9" y="121"/>
                    <a:pt x="9" y="121"/>
                  </a:cubicBezTo>
                  <a:cubicBezTo>
                    <a:pt x="9" y="121"/>
                    <a:pt x="0" y="10"/>
                    <a:pt x="90" y="0"/>
                  </a:cubicBezTo>
                  <a:cubicBezTo>
                    <a:pt x="1253" y="0"/>
                    <a:pt x="1253" y="0"/>
                    <a:pt x="1253" y="0"/>
                  </a:cubicBezTo>
                  <a:cubicBezTo>
                    <a:pt x="1253" y="0"/>
                    <a:pt x="1336" y="0"/>
                    <a:pt x="1370" y="20"/>
                  </a:cubicBezTo>
                  <a:cubicBezTo>
                    <a:pt x="1386" y="29"/>
                    <a:pt x="1455" y="89"/>
                    <a:pt x="1527" y="152"/>
                  </a:cubicBezTo>
                  <a:cubicBezTo>
                    <a:pt x="1527" y="152"/>
                    <a:pt x="1506" y="158"/>
                    <a:pt x="1517" y="171"/>
                  </a:cubicBezTo>
                  <a:cubicBezTo>
                    <a:pt x="1529" y="184"/>
                    <a:pt x="1674" y="331"/>
                    <a:pt x="1674" y="331"/>
                  </a:cubicBezTo>
                  <a:cubicBezTo>
                    <a:pt x="1674" y="331"/>
                    <a:pt x="1702" y="356"/>
                    <a:pt x="1737" y="329"/>
                  </a:cubicBezTo>
                  <a:cubicBezTo>
                    <a:pt x="1930" y="431"/>
                    <a:pt x="1930" y="431"/>
                    <a:pt x="1930" y="431"/>
                  </a:cubicBezTo>
                  <a:cubicBezTo>
                    <a:pt x="1930" y="431"/>
                    <a:pt x="1946" y="442"/>
                    <a:pt x="1951" y="466"/>
                  </a:cubicBezTo>
                  <a:cubicBezTo>
                    <a:pt x="1952" y="469"/>
                    <a:pt x="1952" y="472"/>
                    <a:pt x="1952" y="476"/>
                  </a:cubicBezTo>
                  <a:cubicBezTo>
                    <a:pt x="1953" y="488"/>
                    <a:pt x="1953" y="511"/>
                    <a:pt x="1953" y="535"/>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1" name="Freeform 1436"/>
            <p:cNvSpPr>
              <a:spLocks/>
            </p:cNvSpPr>
            <p:nvPr/>
          </p:nvSpPr>
          <p:spPr bwMode="auto">
            <a:xfrm>
              <a:off x="5305425" y="-6902450"/>
              <a:ext cx="865188" cy="765175"/>
            </a:xfrm>
            <a:custGeom>
              <a:avLst/>
              <a:gdLst>
                <a:gd name="T0" fmla="*/ 231 w 231"/>
                <a:gd name="T1" fmla="*/ 177 h 204"/>
                <a:gd name="T2" fmla="*/ 168 w 231"/>
                <a:gd name="T3" fmla="*/ 179 h 204"/>
                <a:gd name="T4" fmla="*/ 11 w 231"/>
                <a:gd name="T5" fmla="*/ 19 h 204"/>
                <a:gd name="T6" fmla="*/ 21 w 231"/>
                <a:gd name="T7" fmla="*/ 0 h 204"/>
                <a:gd name="T8" fmla="*/ 203 w 231"/>
                <a:gd name="T9" fmla="*/ 162 h 204"/>
                <a:gd name="T10" fmla="*/ 231 w 231"/>
                <a:gd name="T11" fmla="*/ 177 h 204"/>
              </a:gdLst>
              <a:ahLst/>
              <a:cxnLst>
                <a:cxn ang="0">
                  <a:pos x="T0" y="T1"/>
                </a:cxn>
                <a:cxn ang="0">
                  <a:pos x="T2" y="T3"/>
                </a:cxn>
                <a:cxn ang="0">
                  <a:pos x="T4" y="T5"/>
                </a:cxn>
                <a:cxn ang="0">
                  <a:pos x="T6" y="T7"/>
                </a:cxn>
                <a:cxn ang="0">
                  <a:pos x="T8" y="T9"/>
                </a:cxn>
                <a:cxn ang="0">
                  <a:pos x="T10" y="T11"/>
                </a:cxn>
              </a:cxnLst>
              <a:rect l="0" t="0" r="r" b="b"/>
              <a:pathLst>
                <a:path w="231" h="204">
                  <a:moveTo>
                    <a:pt x="231" y="177"/>
                  </a:moveTo>
                  <a:cubicBezTo>
                    <a:pt x="196" y="204"/>
                    <a:pt x="168" y="179"/>
                    <a:pt x="168" y="179"/>
                  </a:cubicBezTo>
                  <a:cubicBezTo>
                    <a:pt x="168" y="179"/>
                    <a:pt x="23" y="32"/>
                    <a:pt x="11" y="19"/>
                  </a:cubicBezTo>
                  <a:cubicBezTo>
                    <a:pt x="0" y="6"/>
                    <a:pt x="21" y="0"/>
                    <a:pt x="21" y="0"/>
                  </a:cubicBezTo>
                  <a:cubicBezTo>
                    <a:pt x="110" y="78"/>
                    <a:pt x="203" y="162"/>
                    <a:pt x="203" y="162"/>
                  </a:cubicBezTo>
                  <a:lnTo>
                    <a:pt x="231" y="177"/>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2" name="Freeform 1437"/>
            <p:cNvSpPr>
              <a:spLocks/>
            </p:cNvSpPr>
            <p:nvPr/>
          </p:nvSpPr>
          <p:spPr bwMode="auto">
            <a:xfrm>
              <a:off x="-341313" y="-546576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noFill/>
            <a:ln w="9"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83" name="Rectangle 1438"/>
            <p:cNvSpPr>
              <a:spLocks noChangeArrowheads="1"/>
            </p:cNvSpPr>
            <p:nvPr/>
          </p:nvSpPr>
          <p:spPr bwMode="auto">
            <a:xfrm>
              <a:off x="-76200" y="-5465763"/>
              <a:ext cx="5868988" cy="225425"/>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4" name="Freeform 1439"/>
            <p:cNvSpPr>
              <a:spLocks/>
            </p:cNvSpPr>
            <p:nvPr/>
          </p:nvSpPr>
          <p:spPr bwMode="auto">
            <a:xfrm>
              <a:off x="6084887" y="-5465763"/>
              <a:ext cx="896938" cy="531813"/>
            </a:xfrm>
            <a:custGeom>
              <a:avLst/>
              <a:gdLst>
                <a:gd name="T0" fmla="*/ 239 w 239"/>
                <a:gd name="T1" fmla="*/ 0 h 142"/>
                <a:gd name="T2" fmla="*/ 238 w 239"/>
                <a:gd name="T3" fmla="*/ 77 h 142"/>
                <a:gd name="T4" fmla="*/ 185 w 239"/>
                <a:gd name="T5" fmla="*/ 142 h 142"/>
                <a:gd name="T6" fmla="*/ 0 w 239"/>
                <a:gd name="T7" fmla="*/ 142 h 142"/>
                <a:gd name="T8" fmla="*/ 0 w 239"/>
                <a:gd name="T9" fmla="*/ 0 h 142"/>
                <a:gd name="T10" fmla="*/ 239 w 239"/>
                <a:gd name="T11" fmla="*/ 0 h 142"/>
              </a:gdLst>
              <a:ahLst/>
              <a:cxnLst>
                <a:cxn ang="0">
                  <a:pos x="T0" y="T1"/>
                </a:cxn>
                <a:cxn ang="0">
                  <a:pos x="T2" y="T3"/>
                </a:cxn>
                <a:cxn ang="0">
                  <a:pos x="T4" y="T5"/>
                </a:cxn>
                <a:cxn ang="0">
                  <a:pos x="T6" y="T7"/>
                </a:cxn>
                <a:cxn ang="0">
                  <a:pos x="T8" y="T9"/>
                </a:cxn>
                <a:cxn ang="0">
                  <a:pos x="T10" y="T11"/>
                </a:cxn>
              </a:cxnLst>
              <a:rect l="0" t="0" r="r" b="b"/>
              <a:pathLst>
                <a:path w="239" h="142">
                  <a:moveTo>
                    <a:pt x="239" y="0"/>
                  </a:moveTo>
                  <a:cubicBezTo>
                    <a:pt x="239" y="37"/>
                    <a:pt x="238" y="77"/>
                    <a:pt x="238" y="77"/>
                  </a:cubicBezTo>
                  <a:cubicBezTo>
                    <a:pt x="238" y="77"/>
                    <a:pt x="226" y="142"/>
                    <a:pt x="185" y="142"/>
                  </a:cubicBezTo>
                  <a:cubicBezTo>
                    <a:pt x="0" y="142"/>
                    <a:pt x="0" y="142"/>
                    <a:pt x="0" y="142"/>
                  </a:cubicBezTo>
                  <a:cubicBezTo>
                    <a:pt x="0" y="0"/>
                    <a:pt x="0" y="0"/>
                    <a:pt x="0" y="0"/>
                  </a:cubicBezTo>
                  <a:lnTo>
                    <a:pt x="239"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5" name="Freeform 1440"/>
            <p:cNvSpPr>
              <a:spLocks/>
            </p:cNvSpPr>
            <p:nvPr/>
          </p:nvSpPr>
          <p:spPr bwMode="auto">
            <a:xfrm>
              <a:off x="6981825" y="-5465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9"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86" name="Oval 1441"/>
            <p:cNvSpPr>
              <a:spLocks noChangeArrowheads="1"/>
            </p:cNvSpPr>
            <p:nvPr/>
          </p:nvSpPr>
          <p:spPr bwMode="auto">
            <a:xfrm>
              <a:off x="4630737" y="-6032500"/>
              <a:ext cx="223838" cy="150813"/>
            </a:xfrm>
            <a:prstGeom prst="ellipse">
              <a:avLst/>
            </a:pr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7" name="Rectangle 1442"/>
            <p:cNvSpPr>
              <a:spLocks noChangeArrowheads="1"/>
            </p:cNvSpPr>
            <p:nvPr/>
          </p:nvSpPr>
          <p:spPr bwMode="auto">
            <a:xfrm>
              <a:off x="4592637" y="-5980113"/>
              <a:ext cx="300038" cy="46038"/>
            </a:xfrm>
            <a:prstGeom prst="rect">
              <a:avLst/>
            </a:prstGeom>
            <a:solidFill>
              <a:srgbClr val="1F8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8" name="Oval 1443"/>
            <p:cNvSpPr>
              <a:spLocks noChangeArrowheads="1"/>
            </p:cNvSpPr>
            <p:nvPr/>
          </p:nvSpPr>
          <p:spPr bwMode="auto">
            <a:xfrm>
              <a:off x="3914775" y="-6032500"/>
              <a:ext cx="223838" cy="150813"/>
            </a:xfrm>
            <a:prstGeom prst="ellipse">
              <a:avLst/>
            </a:pr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9" name="Rectangle 1444"/>
            <p:cNvSpPr>
              <a:spLocks noChangeArrowheads="1"/>
            </p:cNvSpPr>
            <p:nvPr/>
          </p:nvSpPr>
          <p:spPr bwMode="auto">
            <a:xfrm>
              <a:off x="3876675" y="-5980113"/>
              <a:ext cx="300038" cy="46038"/>
            </a:xfrm>
            <a:prstGeom prst="rect">
              <a:avLst/>
            </a:prstGeom>
            <a:solidFill>
              <a:srgbClr val="1F8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0" name="Freeform 1445"/>
            <p:cNvSpPr>
              <a:spLocks noEditPoints="1"/>
            </p:cNvSpPr>
            <p:nvPr/>
          </p:nvSpPr>
          <p:spPr bwMode="auto">
            <a:xfrm>
              <a:off x="4506912" y="-7021513"/>
              <a:ext cx="1443038" cy="2087563"/>
            </a:xfrm>
            <a:custGeom>
              <a:avLst/>
              <a:gdLst>
                <a:gd name="T0" fmla="*/ 380 w 385"/>
                <a:gd name="T1" fmla="*/ 271 h 557"/>
                <a:gd name="T2" fmla="*/ 228 w 385"/>
                <a:gd name="T3" fmla="*/ 102 h 557"/>
                <a:gd name="T4" fmla="*/ 213 w 385"/>
                <a:gd name="T5" fmla="*/ 85 h 557"/>
                <a:gd name="T6" fmla="*/ 25 w 385"/>
                <a:gd name="T7" fmla="*/ 0 h 557"/>
                <a:gd name="T8" fmla="*/ 3 w 385"/>
                <a:gd name="T9" fmla="*/ 1 h 557"/>
                <a:gd name="T10" fmla="*/ 0 w 385"/>
                <a:gd name="T11" fmla="*/ 2 h 557"/>
                <a:gd name="T12" fmla="*/ 0 w 385"/>
                <a:gd name="T13" fmla="*/ 557 h 557"/>
                <a:gd name="T14" fmla="*/ 385 w 385"/>
                <a:gd name="T15" fmla="*/ 557 h 557"/>
                <a:gd name="T16" fmla="*/ 385 w 385"/>
                <a:gd name="T17" fmla="*/ 276 h 557"/>
                <a:gd name="T18" fmla="*/ 380 w 385"/>
                <a:gd name="T19" fmla="*/ 271 h 557"/>
                <a:gd name="T20" fmla="*/ 377 w 385"/>
                <a:gd name="T21" fmla="*/ 549 h 557"/>
                <a:gd name="T22" fmla="*/ 8 w 385"/>
                <a:gd name="T23" fmla="*/ 549 h 557"/>
                <a:gd name="T24" fmla="*/ 8 w 385"/>
                <a:gd name="T25" fmla="*/ 9 h 557"/>
                <a:gd name="T26" fmla="*/ 25 w 385"/>
                <a:gd name="T27" fmla="*/ 8 h 557"/>
                <a:gd name="T28" fmla="*/ 179 w 385"/>
                <a:gd name="T29" fmla="*/ 67 h 557"/>
                <a:gd name="T30" fmla="*/ 207 w 385"/>
                <a:gd name="T31" fmla="*/ 91 h 557"/>
                <a:gd name="T32" fmla="*/ 375 w 385"/>
                <a:gd name="T33" fmla="*/ 278 h 557"/>
                <a:gd name="T34" fmla="*/ 375 w 385"/>
                <a:gd name="T35" fmla="*/ 278 h 557"/>
                <a:gd name="T36" fmla="*/ 377 w 385"/>
                <a:gd name="T37" fmla="*/ 279 h 557"/>
                <a:gd name="T38" fmla="*/ 377 w 385"/>
                <a:gd name="T39" fmla="*/ 54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557">
                  <a:moveTo>
                    <a:pt x="380" y="271"/>
                  </a:moveTo>
                  <a:cubicBezTo>
                    <a:pt x="228" y="102"/>
                    <a:pt x="228" y="102"/>
                    <a:pt x="228" y="102"/>
                  </a:cubicBezTo>
                  <a:cubicBezTo>
                    <a:pt x="213" y="85"/>
                    <a:pt x="213" y="85"/>
                    <a:pt x="213" y="85"/>
                  </a:cubicBezTo>
                  <a:cubicBezTo>
                    <a:pt x="212" y="84"/>
                    <a:pt x="128" y="0"/>
                    <a:pt x="25" y="0"/>
                  </a:cubicBezTo>
                  <a:cubicBezTo>
                    <a:pt x="18" y="0"/>
                    <a:pt x="10" y="0"/>
                    <a:pt x="3" y="1"/>
                  </a:cubicBezTo>
                  <a:cubicBezTo>
                    <a:pt x="0" y="2"/>
                    <a:pt x="0" y="2"/>
                    <a:pt x="0" y="2"/>
                  </a:cubicBezTo>
                  <a:cubicBezTo>
                    <a:pt x="0" y="557"/>
                    <a:pt x="0" y="557"/>
                    <a:pt x="0" y="557"/>
                  </a:cubicBezTo>
                  <a:cubicBezTo>
                    <a:pt x="385" y="557"/>
                    <a:pt x="385" y="557"/>
                    <a:pt x="385" y="557"/>
                  </a:cubicBezTo>
                  <a:cubicBezTo>
                    <a:pt x="385" y="276"/>
                    <a:pt x="385" y="276"/>
                    <a:pt x="385" y="276"/>
                  </a:cubicBezTo>
                  <a:lnTo>
                    <a:pt x="380" y="271"/>
                  </a:lnTo>
                  <a:close/>
                  <a:moveTo>
                    <a:pt x="377" y="549"/>
                  </a:moveTo>
                  <a:cubicBezTo>
                    <a:pt x="8" y="549"/>
                    <a:pt x="8" y="549"/>
                    <a:pt x="8" y="549"/>
                  </a:cubicBezTo>
                  <a:cubicBezTo>
                    <a:pt x="8" y="9"/>
                    <a:pt x="8" y="9"/>
                    <a:pt x="8" y="9"/>
                  </a:cubicBezTo>
                  <a:cubicBezTo>
                    <a:pt x="13" y="8"/>
                    <a:pt x="19" y="8"/>
                    <a:pt x="25" y="8"/>
                  </a:cubicBezTo>
                  <a:cubicBezTo>
                    <a:pt x="90" y="8"/>
                    <a:pt x="147" y="43"/>
                    <a:pt x="179" y="67"/>
                  </a:cubicBezTo>
                  <a:cubicBezTo>
                    <a:pt x="196" y="80"/>
                    <a:pt x="207" y="90"/>
                    <a:pt x="207" y="91"/>
                  </a:cubicBezTo>
                  <a:cubicBezTo>
                    <a:pt x="375" y="278"/>
                    <a:pt x="375" y="278"/>
                    <a:pt x="375" y="278"/>
                  </a:cubicBezTo>
                  <a:cubicBezTo>
                    <a:pt x="375" y="278"/>
                    <a:pt x="375" y="278"/>
                    <a:pt x="375" y="278"/>
                  </a:cubicBezTo>
                  <a:cubicBezTo>
                    <a:pt x="377" y="279"/>
                    <a:pt x="377" y="279"/>
                    <a:pt x="377" y="279"/>
                  </a:cubicBezTo>
                  <a:lnTo>
                    <a:pt x="377" y="549"/>
                  </a:lnTo>
                  <a:close/>
                </a:path>
              </a:pathLst>
            </a:custGeom>
            <a:solidFill>
              <a:srgbClr val="193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1" name="Rectangle 1446"/>
            <p:cNvSpPr>
              <a:spLocks noChangeArrowheads="1"/>
            </p:cNvSpPr>
            <p:nvPr/>
          </p:nvSpPr>
          <p:spPr bwMode="auto">
            <a:xfrm>
              <a:off x="-323850" y="-6099175"/>
              <a:ext cx="165100" cy="633413"/>
            </a:xfrm>
            <a:prstGeom prst="rect">
              <a:avLst/>
            </a:prstGeom>
            <a:solidFill>
              <a:srgbClr val="F692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2" name="Freeform 1447"/>
            <p:cNvSpPr>
              <a:spLocks noEditPoints="1"/>
            </p:cNvSpPr>
            <p:nvPr/>
          </p:nvSpPr>
          <p:spPr bwMode="auto">
            <a:xfrm>
              <a:off x="685800" y="-5503863"/>
              <a:ext cx="895350" cy="896938"/>
            </a:xfrm>
            <a:custGeom>
              <a:avLst/>
              <a:gdLst>
                <a:gd name="T0" fmla="*/ 228 w 239"/>
                <a:gd name="T1" fmla="*/ 70 h 239"/>
                <a:gd name="T2" fmla="*/ 196 w 239"/>
                <a:gd name="T3" fmla="*/ 27 h 239"/>
                <a:gd name="T4" fmla="*/ 166 w 239"/>
                <a:gd name="T5" fmla="*/ 10 h 239"/>
                <a:gd name="T6" fmla="*/ 120 w 239"/>
                <a:gd name="T7" fmla="*/ 0 h 239"/>
                <a:gd name="T8" fmla="*/ 73 w 239"/>
                <a:gd name="T9" fmla="*/ 10 h 239"/>
                <a:gd name="T10" fmla="*/ 44 w 239"/>
                <a:gd name="T11" fmla="*/ 27 h 239"/>
                <a:gd name="T12" fmla="*/ 18 w 239"/>
                <a:gd name="T13" fmla="*/ 57 h 239"/>
                <a:gd name="T14" fmla="*/ 11 w 239"/>
                <a:gd name="T15" fmla="*/ 70 h 239"/>
                <a:gd name="T16" fmla="*/ 0 w 239"/>
                <a:gd name="T17" fmla="*/ 119 h 239"/>
                <a:gd name="T18" fmla="*/ 5 w 239"/>
                <a:gd name="T19" fmla="*/ 152 h 239"/>
                <a:gd name="T20" fmla="*/ 18 w 239"/>
                <a:gd name="T21" fmla="*/ 182 h 239"/>
                <a:gd name="T22" fmla="*/ 120 w 239"/>
                <a:gd name="T23" fmla="*/ 239 h 239"/>
                <a:gd name="T24" fmla="*/ 235 w 239"/>
                <a:gd name="T25" fmla="*/ 152 h 239"/>
                <a:gd name="T26" fmla="*/ 239 w 239"/>
                <a:gd name="T27" fmla="*/ 119 h 239"/>
                <a:gd name="T28" fmla="*/ 228 w 239"/>
                <a:gd name="T29" fmla="*/ 70 h 239"/>
                <a:gd name="T30" fmla="*/ 120 w 239"/>
                <a:gd name="T31" fmla="*/ 212 h 239"/>
                <a:gd name="T32" fmla="*/ 34 w 239"/>
                <a:gd name="T33" fmla="*/ 152 h 239"/>
                <a:gd name="T34" fmla="*/ 28 w 239"/>
                <a:gd name="T35" fmla="*/ 119 h 239"/>
                <a:gd name="T36" fmla="*/ 42 w 239"/>
                <a:gd name="T37" fmla="*/ 70 h 239"/>
                <a:gd name="T38" fmla="*/ 120 w 239"/>
                <a:gd name="T39" fmla="*/ 27 h 239"/>
                <a:gd name="T40" fmla="*/ 197 w 239"/>
                <a:gd name="T41" fmla="*/ 70 h 239"/>
                <a:gd name="T42" fmla="*/ 212 w 239"/>
                <a:gd name="T43" fmla="*/ 119 h 239"/>
                <a:gd name="T44" fmla="*/ 206 w 239"/>
                <a:gd name="T45" fmla="*/ 152 h 239"/>
                <a:gd name="T46" fmla="*/ 120 w 239"/>
                <a:gd name="T47"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39">
                  <a:moveTo>
                    <a:pt x="228" y="70"/>
                  </a:moveTo>
                  <a:cubicBezTo>
                    <a:pt x="221" y="53"/>
                    <a:pt x="209" y="39"/>
                    <a:pt x="196" y="27"/>
                  </a:cubicBezTo>
                  <a:cubicBezTo>
                    <a:pt x="187" y="20"/>
                    <a:pt x="177" y="14"/>
                    <a:pt x="166" y="10"/>
                  </a:cubicBezTo>
                  <a:cubicBezTo>
                    <a:pt x="152" y="3"/>
                    <a:pt x="136" y="0"/>
                    <a:pt x="120" y="0"/>
                  </a:cubicBezTo>
                  <a:cubicBezTo>
                    <a:pt x="103" y="0"/>
                    <a:pt x="87" y="3"/>
                    <a:pt x="73" y="10"/>
                  </a:cubicBezTo>
                  <a:cubicBezTo>
                    <a:pt x="63" y="14"/>
                    <a:pt x="53" y="20"/>
                    <a:pt x="44" y="27"/>
                  </a:cubicBezTo>
                  <a:cubicBezTo>
                    <a:pt x="34" y="36"/>
                    <a:pt x="25" y="46"/>
                    <a:pt x="18" y="57"/>
                  </a:cubicBezTo>
                  <a:cubicBezTo>
                    <a:pt x="16" y="61"/>
                    <a:pt x="13" y="65"/>
                    <a:pt x="11" y="70"/>
                  </a:cubicBezTo>
                  <a:cubicBezTo>
                    <a:pt x="4" y="85"/>
                    <a:pt x="0" y="102"/>
                    <a:pt x="0" y="119"/>
                  </a:cubicBezTo>
                  <a:cubicBezTo>
                    <a:pt x="0" y="131"/>
                    <a:pt x="2" y="142"/>
                    <a:pt x="5" y="152"/>
                  </a:cubicBezTo>
                  <a:cubicBezTo>
                    <a:pt x="8" y="163"/>
                    <a:pt x="12" y="173"/>
                    <a:pt x="18" y="182"/>
                  </a:cubicBezTo>
                  <a:cubicBezTo>
                    <a:pt x="39" y="216"/>
                    <a:pt x="77" y="239"/>
                    <a:pt x="120" y="239"/>
                  </a:cubicBezTo>
                  <a:cubicBezTo>
                    <a:pt x="174" y="239"/>
                    <a:pt x="221" y="202"/>
                    <a:pt x="235" y="152"/>
                  </a:cubicBezTo>
                  <a:cubicBezTo>
                    <a:pt x="238" y="142"/>
                    <a:pt x="239" y="131"/>
                    <a:pt x="239" y="119"/>
                  </a:cubicBezTo>
                  <a:cubicBezTo>
                    <a:pt x="239" y="102"/>
                    <a:pt x="235" y="85"/>
                    <a:pt x="228" y="70"/>
                  </a:cubicBezTo>
                  <a:close/>
                  <a:moveTo>
                    <a:pt x="120" y="212"/>
                  </a:moveTo>
                  <a:cubicBezTo>
                    <a:pt x="80" y="212"/>
                    <a:pt x="47" y="187"/>
                    <a:pt x="34" y="152"/>
                  </a:cubicBezTo>
                  <a:cubicBezTo>
                    <a:pt x="30" y="142"/>
                    <a:pt x="28" y="131"/>
                    <a:pt x="28" y="119"/>
                  </a:cubicBezTo>
                  <a:cubicBezTo>
                    <a:pt x="28" y="101"/>
                    <a:pt x="33" y="84"/>
                    <a:pt x="42" y="70"/>
                  </a:cubicBezTo>
                  <a:cubicBezTo>
                    <a:pt x="59" y="44"/>
                    <a:pt x="87" y="27"/>
                    <a:pt x="120" y="27"/>
                  </a:cubicBezTo>
                  <a:cubicBezTo>
                    <a:pt x="152" y="27"/>
                    <a:pt x="181" y="44"/>
                    <a:pt x="197" y="70"/>
                  </a:cubicBezTo>
                  <a:cubicBezTo>
                    <a:pt x="207" y="84"/>
                    <a:pt x="212" y="101"/>
                    <a:pt x="212" y="119"/>
                  </a:cubicBezTo>
                  <a:cubicBezTo>
                    <a:pt x="212" y="131"/>
                    <a:pt x="210" y="142"/>
                    <a:pt x="206" y="152"/>
                  </a:cubicBezTo>
                  <a:cubicBezTo>
                    <a:pt x="193" y="187"/>
                    <a:pt x="159" y="212"/>
                    <a:pt x="120" y="21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3" name="Freeform 1448"/>
            <p:cNvSpPr>
              <a:spLocks noEditPoints="1"/>
            </p:cNvSpPr>
            <p:nvPr/>
          </p:nvSpPr>
          <p:spPr bwMode="auto">
            <a:xfrm>
              <a:off x="790575" y="-5402263"/>
              <a:ext cx="690563" cy="693738"/>
            </a:xfrm>
            <a:custGeom>
              <a:avLst/>
              <a:gdLst>
                <a:gd name="T0" fmla="*/ 169 w 184"/>
                <a:gd name="T1" fmla="*/ 43 h 185"/>
                <a:gd name="T2" fmla="*/ 92 w 184"/>
                <a:gd name="T3" fmla="*/ 0 h 185"/>
                <a:gd name="T4" fmla="*/ 14 w 184"/>
                <a:gd name="T5" fmla="*/ 43 h 185"/>
                <a:gd name="T6" fmla="*/ 0 w 184"/>
                <a:gd name="T7" fmla="*/ 92 h 185"/>
                <a:gd name="T8" fmla="*/ 6 w 184"/>
                <a:gd name="T9" fmla="*/ 125 h 185"/>
                <a:gd name="T10" fmla="*/ 92 w 184"/>
                <a:gd name="T11" fmla="*/ 185 h 185"/>
                <a:gd name="T12" fmla="*/ 178 w 184"/>
                <a:gd name="T13" fmla="*/ 125 h 185"/>
                <a:gd name="T14" fmla="*/ 184 w 184"/>
                <a:gd name="T15" fmla="*/ 92 h 185"/>
                <a:gd name="T16" fmla="*/ 169 w 184"/>
                <a:gd name="T17" fmla="*/ 43 h 185"/>
                <a:gd name="T18" fmla="*/ 96 w 184"/>
                <a:gd name="T19" fmla="*/ 176 h 185"/>
                <a:gd name="T20" fmla="*/ 14 w 184"/>
                <a:gd name="T21" fmla="*/ 125 h 185"/>
                <a:gd name="T22" fmla="*/ 8 w 184"/>
                <a:gd name="T23" fmla="*/ 96 h 185"/>
                <a:gd name="T24" fmla="*/ 24 w 184"/>
                <a:gd name="T25" fmla="*/ 43 h 185"/>
                <a:gd name="T26" fmla="*/ 88 w 184"/>
                <a:gd name="T27" fmla="*/ 8 h 185"/>
                <a:gd name="T28" fmla="*/ 160 w 184"/>
                <a:gd name="T29" fmla="*/ 43 h 185"/>
                <a:gd name="T30" fmla="*/ 176 w 184"/>
                <a:gd name="T31" fmla="*/ 89 h 185"/>
                <a:gd name="T32" fmla="*/ 169 w 184"/>
                <a:gd name="T33" fmla="*/ 125 h 185"/>
                <a:gd name="T34" fmla="*/ 96 w 184"/>
                <a:gd name="T35" fmla="*/ 1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85">
                  <a:moveTo>
                    <a:pt x="169" y="43"/>
                  </a:moveTo>
                  <a:cubicBezTo>
                    <a:pt x="153" y="17"/>
                    <a:pt x="124" y="0"/>
                    <a:pt x="92" y="0"/>
                  </a:cubicBezTo>
                  <a:cubicBezTo>
                    <a:pt x="59" y="0"/>
                    <a:pt x="31" y="17"/>
                    <a:pt x="14" y="43"/>
                  </a:cubicBezTo>
                  <a:cubicBezTo>
                    <a:pt x="5" y="57"/>
                    <a:pt x="0" y="74"/>
                    <a:pt x="0" y="92"/>
                  </a:cubicBezTo>
                  <a:cubicBezTo>
                    <a:pt x="0" y="104"/>
                    <a:pt x="2" y="115"/>
                    <a:pt x="6" y="125"/>
                  </a:cubicBezTo>
                  <a:cubicBezTo>
                    <a:pt x="19" y="160"/>
                    <a:pt x="52" y="185"/>
                    <a:pt x="92" y="185"/>
                  </a:cubicBezTo>
                  <a:cubicBezTo>
                    <a:pt x="131" y="185"/>
                    <a:pt x="165" y="160"/>
                    <a:pt x="178" y="125"/>
                  </a:cubicBezTo>
                  <a:cubicBezTo>
                    <a:pt x="182" y="115"/>
                    <a:pt x="184" y="104"/>
                    <a:pt x="184" y="92"/>
                  </a:cubicBezTo>
                  <a:cubicBezTo>
                    <a:pt x="184" y="74"/>
                    <a:pt x="179" y="57"/>
                    <a:pt x="169" y="43"/>
                  </a:cubicBezTo>
                  <a:close/>
                  <a:moveTo>
                    <a:pt x="96" y="176"/>
                  </a:moveTo>
                  <a:cubicBezTo>
                    <a:pt x="59" y="178"/>
                    <a:pt x="27" y="157"/>
                    <a:pt x="14" y="125"/>
                  </a:cubicBezTo>
                  <a:cubicBezTo>
                    <a:pt x="10" y="116"/>
                    <a:pt x="8" y="106"/>
                    <a:pt x="8" y="96"/>
                  </a:cubicBezTo>
                  <a:cubicBezTo>
                    <a:pt x="7" y="76"/>
                    <a:pt x="13" y="58"/>
                    <a:pt x="24" y="43"/>
                  </a:cubicBezTo>
                  <a:cubicBezTo>
                    <a:pt x="39" y="23"/>
                    <a:pt x="62" y="10"/>
                    <a:pt x="88" y="8"/>
                  </a:cubicBezTo>
                  <a:cubicBezTo>
                    <a:pt x="117" y="7"/>
                    <a:pt x="144" y="21"/>
                    <a:pt x="160" y="43"/>
                  </a:cubicBezTo>
                  <a:cubicBezTo>
                    <a:pt x="169" y="55"/>
                    <a:pt x="175" y="71"/>
                    <a:pt x="176" y="89"/>
                  </a:cubicBezTo>
                  <a:cubicBezTo>
                    <a:pt x="177" y="102"/>
                    <a:pt x="174" y="114"/>
                    <a:pt x="169" y="125"/>
                  </a:cubicBezTo>
                  <a:cubicBezTo>
                    <a:pt x="157" y="154"/>
                    <a:pt x="129" y="175"/>
                    <a:pt x="96" y="176"/>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4" name="Freeform 1449"/>
            <p:cNvSpPr>
              <a:spLocks noEditPoints="1"/>
            </p:cNvSpPr>
            <p:nvPr/>
          </p:nvSpPr>
          <p:spPr bwMode="auto">
            <a:xfrm>
              <a:off x="817562" y="-5375275"/>
              <a:ext cx="636588" cy="641350"/>
            </a:xfrm>
            <a:custGeom>
              <a:avLst/>
              <a:gdLst>
                <a:gd name="T0" fmla="*/ 81 w 170"/>
                <a:gd name="T1" fmla="*/ 1 h 171"/>
                <a:gd name="T2" fmla="*/ 1 w 170"/>
                <a:gd name="T3" fmla="*/ 89 h 171"/>
                <a:gd name="T4" fmla="*/ 89 w 170"/>
                <a:gd name="T5" fmla="*/ 169 h 171"/>
                <a:gd name="T6" fmla="*/ 169 w 170"/>
                <a:gd name="T7" fmla="*/ 82 h 171"/>
                <a:gd name="T8" fmla="*/ 162 w 170"/>
                <a:gd name="T9" fmla="*/ 69 h 171"/>
                <a:gd name="T10" fmla="*/ 106 w 170"/>
                <a:gd name="T11" fmla="*/ 72 h 171"/>
                <a:gd name="T12" fmla="*/ 162 w 170"/>
                <a:gd name="T13" fmla="*/ 69 h 171"/>
                <a:gd name="T14" fmla="*/ 154 w 170"/>
                <a:gd name="T15" fmla="*/ 48 h 171"/>
                <a:gd name="T16" fmla="*/ 107 w 170"/>
                <a:gd name="T17" fmla="*/ 48 h 171"/>
                <a:gd name="T18" fmla="*/ 103 w 170"/>
                <a:gd name="T19" fmla="*/ 9 h 171"/>
                <a:gd name="T20" fmla="*/ 85 w 170"/>
                <a:gd name="T21" fmla="*/ 76 h 171"/>
                <a:gd name="T22" fmla="*/ 85 w 170"/>
                <a:gd name="T23" fmla="*/ 95 h 171"/>
                <a:gd name="T24" fmla="*/ 85 w 170"/>
                <a:gd name="T25" fmla="*/ 76 h 171"/>
                <a:gd name="T26" fmla="*/ 85 w 170"/>
                <a:gd name="T27" fmla="*/ 68 h 171"/>
                <a:gd name="T28" fmla="*/ 85 w 170"/>
                <a:gd name="T29" fmla="*/ 74 h 171"/>
                <a:gd name="T30" fmla="*/ 72 w 170"/>
                <a:gd name="T31" fmla="*/ 78 h 171"/>
                <a:gd name="T32" fmla="*/ 70 w 170"/>
                <a:gd name="T33" fmla="*/ 84 h 171"/>
                <a:gd name="T34" fmla="*/ 72 w 170"/>
                <a:gd name="T35" fmla="*/ 78 h 171"/>
                <a:gd name="T36" fmla="*/ 78 w 170"/>
                <a:gd name="T37" fmla="*/ 94 h 171"/>
                <a:gd name="T38" fmla="*/ 75 w 170"/>
                <a:gd name="T39" fmla="*/ 100 h 171"/>
                <a:gd name="T40" fmla="*/ 91 w 170"/>
                <a:gd name="T41" fmla="*/ 94 h 171"/>
                <a:gd name="T42" fmla="*/ 95 w 170"/>
                <a:gd name="T43" fmla="*/ 100 h 171"/>
                <a:gd name="T44" fmla="*/ 91 w 170"/>
                <a:gd name="T45" fmla="*/ 94 h 171"/>
                <a:gd name="T46" fmla="*/ 97 w 170"/>
                <a:gd name="T47" fmla="*/ 78 h 171"/>
                <a:gd name="T48" fmla="*/ 99 w 170"/>
                <a:gd name="T49" fmla="*/ 84 h 171"/>
                <a:gd name="T50" fmla="*/ 83 w 170"/>
                <a:gd name="T51" fmla="*/ 7 h 171"/>
                <a:gd name="T52" fmla="*/ 94 w 170"/>
                <a:gd name="T53" fmla="*/ 36 h 171"/>
                <a:gd name="T54" fmla="*/ 79 w 170"/>
                <a:gd name="T55" fmla="*/ 61 h 171"/>
                <a:gd name="T56" fmla="*/ 83 w 170"/>
                <a:gd name="T57" fmla="*/ 7 h 171"/>
                <a:gd name="T58" fmla="*/ 68 w 170"/>
                <a:gd name="T59" fmla="*/ 36 h 171"/>
                <a:gd name="T60" fmla="*/ 56 w 170"/>
                <a:gd name="T61" fmla="*/ 53 h 171"/>
                <a:gd name="T62" fmla="*/ 24 w 170"/>
                <a:gd name="T63" fmla="*/ 36 h 171"/>
                <a:gd name="T64" fmla="*/ 13 w 170"/>
                <a:gd name="T65" fmla="*/ 54 h 171"/>
                <a:gd name="T66" fmla="*/ 60 w 170"/>
                <a:gd name="T67" fmla="*/ 83 h 171"/>
                <a:gd name="T68" fmla="*/ 13 w 170"/>
                <a:gd name="T69" fmla="*/ 54 h 171"/>
                <a:gd name="T70" fmla="*/ 13 w 170"/>
                <a:gd name="T71" fmla="*/ 118 h 171"/>
                <a:gd name="T72" fmla="*/ 7 w 170"/>
                <a:gd name="T73" fmla="*/ 75 h 171"/>
                <a:gd name="T74" fmla="*/ 45 w 170"/>
                <a:gd name="T75" fmla="*/ 102 h 171"/>
                <a:gd name="T76" fmla="*/ 25 w 170"/>
                <a:gd name="T77" fmla="*/ 137 h 171"/>
                <a:gd name="T78" fmla="*/ 50 w 170"/>
                <a:gd name="T79" fmla="*/ 118 h 171"/>
                <a:gd name="T80" fmla="*/ 75 w 170"/>
                <a:gd name="T81" fmla="*/ 109 h 171"/>
                <a:gd name="T82" fmla="*/ 40 w 170"/>
                <a:gd name="T83" fmla="*/ 150 h 171"/>
                <a:gd name="T84" fmla="*/ 88 w 170"/>
                <a:gd name="T85" fmla="*/ 164 h 171"/>
                <a:gd name="T86" fmla="*/ 76 w 170"/>
                <a:gd name="T87" fmla="*/ 128 h 171"/>
                <a:gd name="T88" fmla="*/ 115 w 170"/>
                <a:gd name="T89" fmla="*/ 158 h 171"/>
                <a:gd name="T90" fmla="*/ 124 w 170"/>
                <a:gd name="T91" fmla="*/ 153 h 171"/>
                <a:gd name="T92" fmla="*/ 91 w 170"/>
                <a:gd name="T93" fmla="*/ 111 h 171"/>
                <a:gd name="T94" fmla="*/ 114 w 170"/>
                <a:gd name="T95" fmla="*/ 118 h 171"/>
                <a:gd name="T96" fmla="*/ 124 w 170"/>
                <a:gd name="T97" fmla="*/ 153 h 171"/>
                <a:gd name="T98" fmla="*/ 141 w 170"/>
                <a:gd name="T99" fmla="*/ 140 h 171"/>
                <a:gd name="T100" fmla="*/ 122 w 170"/>
                <a:gd name="T101" fmla="*/ 107 h 171"/>
                <a:gd name="T102" fmla="*/ 163 w 170"/>
                <a:gd name="T103" fmla="*/ 79 h 171"/>
                <a:gd name="T104" fmla="*/ 156 w 170"/>
                <a:gd name="T105" fmla="*/ 11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1">
                  <a:moveTo>
                    <a:pt x="153" y="36"/>
                  </a:moveTo>
                  <a:cubicBezTo>
                    <a:pt x="137" y="14"/>
                    <a:pt x="110" y="0"/>
                    <a:pt x="81" y="1"/>
                  </a:cubicBezTo>
                  <a:cubicBezTo>
                    <a:pt x="55" y="3"/>
                    <a:pt x="32" y="16"/>
                    <a:pt x="17" y="36"/>
                  </a:cubicBezTo>
                  <a:cubicBezTo>
                    <a:pt x="6" y="51"/>
                    <a:pt x="0" y="69"/>
                    <a:pt x="1" y="89"/>
                  </a:cubicBezTo>
                  <a:cubicBezTo>
                    <a:pt x="1" y="99"/>
                    <a:pt x="3" y="109"/>
                    <a:pt x="7" y="118"/>
                  </a:cubicBezTo>
                  <a:cubicBezTo>
                    <a:pt x="20" y="150"/>
                    <a:pt x="52" y="171"/>
                    <a:pt x="89" y="169"/>
                  </a:cubicBezTo>
                  <a:cubicBezTo>
                    <a:pt x="122" y="168"/>
                    <a:pt x="150" y="147"/>
                    <a:pt x="162" y="118"/>
                  </a:cubicBezTo>
                  <a:cubicBezTo>
                    <a:pt x="167" y="107"/>
                    <a:pt x="170" y="95"/>
                    <a:pt x="169" y="82"/>
                  </a:cubicBezTo>
                  <a:cubicBezTo>
                    <a:pt x="168" y="64"/>
                    <a:pt x="162" y="48"/>
                    <a:pt x="153" y="36"/>
                  </a:cubicBezTo>
                  <a:close/>
                  <a:moveTo>
                    <a:pt x="162" y="69"/>
                  </a:moveTo>
                  <a:cubicBezTo>
                    <a:pt x="111" y="87"/>
                    <a:pt x="111" y="87"/>
                    <a:pt x="111" y="87"/>
                  </a:cubicBezTo>
                  <a:cubicBezTo>
                    <a:pt x="106" y="72"/>
                    <a:pt x="106" y="72"/>
                    <a:pt x="106" y="72"/>
                  </a:cubicBezTo>
                  <a:cubicBezTo>
                    <a:pt x="159" y="59"/>
                    <a:pt x="159" y="59"/>
                    <a:pt x="159" y="59"/>
                  </a:cubicBezTo>
                  <a:cubicBezTo>
                    <a:pt x="160" y="62"/>
                    <a:pt x="161" y="65"/>
                    <a:pt x="162" y="69"/>
                  </a:cubicBezTo>
                  <a:close/>
                  <a:moveTo>
                    <a:pt x="146" y="36"/>
                  </a:moveTo>
                  <a:cubicBezTo>
                    <a:pt x="149" y="39"/>
                    <a:pt x="152" y="44"/>
                    <a:pt x="154" y="48"/>
                  </a:cubicBezTo>
                  <a:cubicBezTo>
                    <a:pt x="117" y="56"/>
                    <a:pt x="117" y="56"/>
                    <a:pt x="117" y="56"/>
                  </a:cubicBezTo>
                  <a:cubicBezTo>
                    <a:pt x="107" y="48"/>
                    <a:pt x="107" y="48"/>
                    <a:pt x="107" y="48"/>
                  </a:cubicBezTo>
                  <a:cubicBezTo>
                    <a:pt x="106" y="36"/>
                    <a:pt x="106" y="36"/>
                    <a:pt x="106" y="36"/>
                  </a:cubicBezTo>
                  <a:cubicBezTo>
                    <a:pt x="103" y="9"/>
                    <a:pt x="103" y="9"/>
                    <a:pt x="103" y="9"/>
                  </a:cubicBezTo>
                  <a:cubicBezTo>
                    <a:pt x="120" y="13"/>
                    <a:pt x="135" y="22"/>
                    <a:pt x="146" y="36"/>
                  </a:cubicBezTo>
                  <a:close/>
                  <a:moveTo>
                    <a:pt x="85" y="76"/>
                  </a:moveTo>
                  <a:cubicBezTo>
                    <a:pt x="90" y="76"/>
                    <a:pt x="95" y="80"/>
                    <a:pt x="95" y="85"/>
                  </a:cubicBezTo>
                  <a:cubicBezTo>
                    <a:pt x="95" y="91"/>
                    <a:pt x="90" y="95"/>
                    <a:pt x="85" y="95"/>
                  </a:cubicBezTo>
                  <a:cubicBezTo>
                    <a:pt x="79" y="95"/>
                    <a:pt x="75" y="91"/>
                    <a:pt x="75" y="85"/>
                  </a:cubicBezTo>
                  <a:cubicBezTo>
                    <a:pt x="75" y="80"/>
                    <a:pt x="79" y="76"/>
                    <a:pt x="85" y="76"/>
                  </a:cubicBezTo>
                  <a:close/>
                  <a:moveTo>
                    <a:pt x="82" y="71"/>
                  </a:moveTo>
                  <a:cubicBezTo>
                    <a:pt x="82" y="69"/>
                    <a:pt x="83" y="68"/>
                    <a:pt x="85" y="68"/>
                  </a:cubicBezTo>
                  <a:cubicBezTo>
                    <a:pt x="87" y="68"/>
                    <a:pt x="88" y="69"/>
                    <a:pt x="88" y="71"/>
                  </a:cubicBezTo>
                  <a:cubicBezTo>
                    <a:pt x="88" y="73"/>
                    <a:pt x="87" y="74"/>
                    <a:pt x="85" y="74"/>
                  </a:cubicBezTo>
                  <a:cubicBezTo>
                    <a:pt x="83" y="74"/>
                    <a:pt x="82" y="73"/>
                    <a:pt x="82" y="71"/>
                  </a:cubicBezTo>
                  <a:close/>
                  <a:moveTo>
                    <a:pt x="72" y="78"/>
                  </a:moveTo>
                  <a:cubicBezTo>
                    <a:pt x="74" y="79"/>
                    <a:pt x="75" y="80"/>
                    <a:pt x="74" y="82"/>
                  </a:cubicBezTo>
                  <a:cubicBezTo>
                    <a:pt x="74" y="84"/>
                    <a:pt x="72" y="85"/>
                    <a:pt x="70" y="84"/>
                  </a:cubicBezTo>
                  <a:cubicBezTo>
                    <a:pt x="69" y="84"/>
                    <a:pt x="68" y="82"/>
                    <a:pt x="68" y="80"/>
                  </a:cubicBezTo>
                  <a:cubicBezTo>
                    <a:pt x="69" y="78"/>
                    <a:pt x="71" y="77"/>
                    <a:pt x="72" y="78"/>
                  </a:cubicBezTo>
                  <a:close/>
                  <a:moveTo>
                    <a:pt x="74" y="95"/>
                  </a:moveTo>
                  <a:cubicBezTo>
                    <a:pt x="75" y="94"/>
                    <a:pt x="77" y="93"/>
                    <a:pt x="78" y="94"/>
                  </a:cubicBezTo>
                  <a:cubicBezTo>
                    <a:pt x="80" y="95"/>
                    <a:pt x="80" y="97"/>
                    <a:pt x="79" y="99"/>
                  </a:cubicBezTo>
                  <a:cubicBezTo>
                    <a:pt x="78" y="100"/>
                    <a:pt x="76" y="101"/>
                    <a:pt x="75" y="100"/>
                  </a:cubicBezTo>
                  <a:cubicBezTo>
                    <a:pt x="73" y="98"/>
                    <a:pt x="73" y="97"/>
                    <a:pt x="74" y="95"/>
                  </a:cubicBezTo>
                  <a:close/>
                  <a:moveTo>
                    <a:pt x="91" y="94"/>
                  </a:moveTo>
                  <a:cubicBezTo>
                    <a:pt x="93" y="93"/>
                    <a:pt x="95" y="94"/>
                    <a:pt x="96" y="95"/>
                  </a:cubicBezTo>
                  <a:cubicBezTo>
                    <a:pt x="97" y="97"/>
                    <a:pt x="96" y="98"/>
                    <a:pt x="95" y="100"/>
                  </a:cubicBezTo>
                  <a:cubicBezTo>
                    <a:pt x="94" y="101"/>
                    <a:pt x="92" y="100"/>
                    <a:pt x="91" y="99"/>
                  </a:cubicBezTo>
                  <a:cubicBezTo>
                    <a:pt x="90" y="97"/>
                    <a:pt x="90" y="95"/>
                    <a:pt x="91" y="94"/>
                  </a:cubicBezTo>
                  <a:close/>
                  <a:moveTo>
                    <a:pt x="95" y="82"/>
                  </a:moveTo>
                  <a:cubicBezTo>
                    <a:pt x="95" y="80"/>
                    <a:pt x="96" y="79"/>
                    <a:pt x="97" y="78"/>
                  </a:cubicBezTo>
                  <a:cubicBezTo>
                    <a:pt x="99" y="77"/>
                    <a:pt x="101" y="78"/>
                    <a:pt x="101" y="80"/>
                  </a:cubicBezTo>
                  <a:cubicBezTo>
                    <a:pt x="102" y="82"/>
                    <a:pt x="101" y="84"/>
                    <a:pt x="99" y="84"/>
                  </a:cubicBezTo>
                  <a:cubicBezTo>
                    <a:pt x="98" y="85"/>
                    <a:pt x="96" y="84"/>
                    <a:pt x="95" y="82"/>
                  </a:cubicBezTo>
                  <a:close/>
                  <a:moveTo>
                    <a:pt x="83" y="7"/>
                  </a:moveTo>
                  <a:cubicBezTo>
                    <a:pt x="86" y="7"/>
                    <a:pt x="89" y="7"/>
                    <a:pt x="93" y="7"/>
                  </a:cubicBezTo>
                  <a:cubicBezTo>
                    <a:pt x="94" y="36"/>
                    <a:pt x="94" y="36"/>
                    <a:pt x="94" y="36"/>
                  </a:cubicBezTo>
                  <a:cubicBezTo>
                    <a:pt x="95" y="61"/>
                    <a:pt x="95" y="61"/>
                    <a:pt x="95" y="61"/>
                  </a:cubicBezTo>
                  <a:cubicBezTo>
                    <a:pt x="79" y="61"/>
                    <a:pt x="79" y="61"/>
                    <a:pt x="79" y="61"/>
                  </a:cubicBezTo>
                  <a:cubicBezTo>
                    <a:pt x="81" y="36"/>
                    <a:pt x="81" y="36"/>
                    <a:pt x="81" y="36"/>
                  </a:cubicBezTo>
                  <a:lnTo>
                    <a:pt x="83" y="7"/>
                  </a:lnTo>
                  <a:close/>
                  <a:moveTo>
                    <a:pt x="71" y="8"/>
                  </a:moveTo>
                  <a:cubicBezTo>
                    <a:pt x="68" y="36"/>
                    <a:pt x="68" y="36"/>
                    <a:pt x="68" y="36"/>
                  </a:cubicBezTo>
                  <a:cubicBezTo>
                    <a:pt x="67" y="46"/>
                    <a:pt x="67" y="46"/>
                    <a:pt x="67" y="46"/>
                  </a:cubicBezTo>
                  <a:cubicBezTo>
                    <a:pt x="56" y="53"/>
                    <a:pt x="56" y="53"/>
                    <a:pt x="56" y="53"/>
                  </a:cubicBezTo>
                  <a:cubicBezTo>
                    <a:pt x="17" y="45"/>
                    <a:pt x="17" y="45"/>
                    <a:pt x="17" y="45"/>
                  </a:cubicBezTo>
                  <a:cubicBezTo>
                    <a:pt x="19" y="41"/>
                    <a:pt x="22" y="38"/>
                    <a:pt x="24" y="36"/>
                  </a:cubicBezTo>
                  <a:cubicBezTo>
                    <a:pt x="35" y="21"/>
                    <a:pt x="52" y="11"/>
                    <a:pt x="71" y="8"/>
                  </a:cubicBezTo>
                  <a:close/>
                  <a:moveTo>
                    <a:pt x="13" y="54"/>
                  </a:moveTo>
                  <a:cubicBezTo>
                    <a:pt x="65" y="69"/>
                    <a:pt x="65" y="69"/>
                    <a:pt x="65" y="69"/>
                  </a:cubicBezTo>
                  <a:cubicBezTo>
                    <a:pt x="60" y="83"/>
                    <a:pt x="60" y="83"/>
                    <a:pt x="60" y="83"/>
                  </a:cubicBezTo>
                  <a:cubicBezTo>
                    <a:pt x="9" y="63"/>
                    <a:pt x="9" y="63"/>
                    <a:pt x="9" y="63"/>
                  </a:cubicBezTo>
                  <a:cubicBezTo>
                    <a:pt x="10" y="60"/>
                    <a:pt x="13" y="54"/>
                    <a:pt x="13" y="54"/>
                  </a:cubicBezTo>
                  <a:close/>
                  <a:moveTo>
                    <a:pt x="25" y="137"/>
                  </a:moveTo>
                  <a:cubicBezTo>
                    <a:pt x="20" y="131"/>
                    <a:pt x="16" y="125"/>
                    <a:pt x="13" y="118"/>
                  </a:cubicBezTo>
                  <a:cubicBezTo>
                    <a:pt x="9" y="109"/>
                    <a:pt x="7" y="99"/>
                    <a:pt x="6" y="89"/>
                  </a:cubicBezTo>
                  <a:cubicBezTo>
                    <a:pt x="6" y="84"/>
                    <a:pt x="6" y="79"/>
                    <a:pt x="7" y="75"/>
                  </a:cubicBezTo>
                  <a:cubicBezTo>
                    <a:pt x="42" y="90"/>
                    <a:pt x="42" y="90"/>
                    <a:pt x="42" y="90"/>
                  </a:cubicBezTo>
                  <a:cubicBezTo>
                    <a:pt x="45" y="102"/>
                    <a:pt x="45" y="102"/>
                    <a:pt x="45" y="102"/>
                  </a:cubicBezTo>
                  <a:cubicBezTo>
                    <a:pt x="36" y="118"/>
                    <a:pt x="36" y="118"/>
                    <a:pt x="36" y="118"/>
                  </a:cubicBezTo>
                  <a:lnTo>
                    <a:pt x="25" y="137"/>
                  </a:lnTo>
                  <a:close/>
                  <a:moveTo>
                    <a:pt x="32" y="144"/>
                  </a:moveTo>
                  <a:cubicBezTo>
                    <a:pt x="50" y="118"/>
                    <a:pt x="50" y="118"/>
                    <a:pt x="50" y="118"/>
                  </a:cubicBezTo>
                  <a:cubicBezTo>
                    <a:pt x="62" y="99"/>
                    <a:pt x="62" y="99"/>
                    <a:pt x="62" y="99"/>
                  </a:cubicBezTo>
                  <a:cubicBezTo>
                    <a:pt x="75" y="109"/>
                    <a:pt x="75" y="109"/>
                    <a:pt x="75" y="109"/>
                  </a:cubicBezTo>
                  <a:cubicBezTo>
                    <a:pt x="67" y="118"/>
                    <a:pt x="67" y="118"/>
                    <a:pt x="67" y="118"/>
                  </a:cubicBezTo>
                  <a:cubicBezTo>
                    <a:pt x="40" y="150"/>
                    <a:pt x="40" y="150"/>
                    <a:pt x="40" y="150"/>
                  </a:cubicBezTo>
                  <a:cubicBezTo>
                    <a:pt x="37" y="148"/>
                    <a:pt x="35" y="146"/>
                    <a:pt x="32" y="144"/>
                  </a:cubicBezTo>
                  <a:close/>
                  <a:moveTo>
                    <a:pt x="88" y="164"/>
                  </a:moveTo>
                  <a:cubicBezTo>
                    <a:pt x="75" y="165"/>
                    <a:pt x="62" y="162"/>
                    <a:pt x="50" y="156"/>
                  </a:cubicBezTo>
                  <a:cubicBezTo>
                    <a:pt x="76" y="128"/>
                    <a:pt x="76" y="128"/>
                    <a:pt x="76" y="128"/>
                  </a:cubicBezTo>
                  <a:cubicBezTo>
                    <a:pt x="88" y="129"/>
                    <a:pt x="88" y="129"/>
                    <a:pt x="88" y="129"/>
                  </a:cubicBezTo>
                  <a:cubicBezTo>
                    <a:pt x="115" y="158"/>
                    <a:pt x="115" y="158"/>
                    <a:pt x="115" y="158"/>
                  </a:cubicBezTo>
                  <a:cubicBezTo>
                    <a:pt x="107" y="161"/>
                    <a:pt x="98" y="164"/>
                    <a:pt x="88" y="164"/>
                  </a:cubicBezTo>
                  <a:close/>
                  <a:moveTo>
                    <a:pt x="124" y="153"/>
                  </a:moveTo>
                  <a:cubicBezTo>
                    <a:pt x="97" y="118"/>
                    <a:pt x="97" y="118"/>
                    <a:pt x="97" y="118"/>
                  </a:cubicBezTo>
                  <a:cubicBezTo>
                    <a:pt x="91" y="111"/>
                    <a:pt x="91" y="111"/>
                    <a:pt x="91" y="111"/>
                  </a:cubicBezTo>
                  <a:cubicBezTo>
                    <a:pt x="104" y="102"/>
                    <a:pt x="104" y="102"/>
                    <a:pt x="104" y="102"/>
                  </a:cubicBezTo>
                  <a:cubicBezTo>
                    <a:pt x="114" y="118"/>
                    <a:pt x="114" y="118"/>
                    <a:pt x="114" y="118"/>
                  </a:cubicBezTo>
                  <a:cubicBezTo>
                    <a:pt x="133" y="148"/>
                    <a:pt x="133" y="148"/>
                    <a:pt x="133" y="148"/>
                  </a:cubicBezTo>
                  <a:cubicBezTo>
                    <a:pt x="130" y="150"/>
                    <a:pt x="127" y="152"/>
                    <a:pt x="124" y="153"/>
                  </a:cubicBezTo>
                  <a:close/>
                  <a:moveTo>
                    <a:pt x="156" y="118"/>
                  </a:moveTo>
                  <a:cubicBezTo>
                    <a:pt x="153" y="126"/>
                    <a:pt x="148" y="134"/>
                    <a:pt x="141" y="140"/>
                  </a:cubicBezTo>
                  <a:cubicBezTo>
                    <a:pt x="129" y="118"/>
                    <a:pt x="129" y="118"/>
                    <a:pt x="129" y="118"/>
                  </a:cubicBezTo>
                  <a:cubicBezTo>
                    <a:pt x="122" y="107"/>
                    <a:pt x="122" y="107"/>
                    <a:pt x="122" y="107"/>
                  </a:cubicBezTo>
                  <a:cubicBezTo>
                    <a:pt x="127" y="95"/>
                    <a:pt x="127" y="95"/>
                    <a:pt x="127" y="95"/>
                  </a:cubicBezTo>
                  <a:cubicBezTo>
                    <a:pt x="163" y="79"/>
                    <a:pt x="163" y="79"/>
                    <a:pt x="163" y="79"/>
                  </a:cubicBezTo>
                  <a:cubicBezTo>
                    <a:pt x="163" y="80"/>
                    <a:pt x="163" y="81"/>
                    <a:pt x="163" y="82"/>
                  </a:cubicBezTo>
                  <a:cubicBezTo>
                    <a:pt x="164" y="95"/>
                    <a:pt x="161" y="107"/>
                    <a:pt x="156" y="11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5" name="Oval 1450"/>
            <p:cNvSpPr>
              <a:spLocks noChangeArrowheads="1"/>
            </p:cNvSpPr>
            <p:nvPr/>
          </p:nvSpPr>
          <p:spPr bwMode="auto">
            <a:xfrm>
              <a:off x="1123950" y="-5121275"/>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6" name="Freeform 1451"/>
            <p:cNvSpPr>
              <a:spLocks/>
            </p:cNvSpPr>
            <p:nvPr/>
          </p:nvSpPr>
          <p:spPr bwMode="auto">
            <a:xfrm>
              <a:off x="1173162" y="-5086350"/>
              <a:ext cx="25400" cy="28575"/>
            </a:xfrm>
            <a:custGeom>
              <a:avLst/>
              <a:gdLst>
                <a:gd name="T0" fmla="*/ 6 w 7"/>
                <a:gd name="T1" fmla="*/ 3 h 8"/>
                <a:gd name="T2" fmla="*/ 4 w 7"/>
                <a:gd name="T3" fmla="*/ 7 h 8"/>
                <a:gd name="T4" fmla="*/ 0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5"/>
                    <a:pt x="6" y="7"/>
                    <a:pt x="4" y="7"/>
                  </a:cubicBezTo>
                  <a:cubicBezTo>
                    <a:pt x="3" y="8"/>
                    <a:pt x="1" y="7"/>
                    <a:pt x="0" y="5"/>
                  </a:cubicBezTo>
                  <a:cubicBezTo>
                    <a:pt x="0" y="3"/>
                    <a:pt x="1" y="2"/>
                    <a:pt x="2"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7" name="Freeform 1452"/>
            <p:cNvSpPr>
              <a:spLocks/>
            </p:cNvSpPr>
            <p:nvPr/>
          </p:nvSpPr>
          <p:spPr bwMode="auto">
            <a:xfrm>
              <a:off x="1154112" y="-5027613"/>
              <a:ext cx="26988" cy="30163"/>
            </a:xfrm>
            <a:custGeom>
              <a:avLst/>
              <a:gdLst>
                <a:gd name="T0" fmla="*/ 5 w 7"/>
                <a:gd name="T1" fmla="*/ 7 h 8"/>
                <a:gd name="T2" fmla="*/ 1 w 7"/>
                <a:gd name="T3" fmla="*/ 6 h 8"/>
                <a:gd name="T4" fmla="*/ 1 w 7"/>
                <a:gd name="T5" fmla="*/ 1 h 8"/>
                <a:gd name="T6" fmla="*/ 6 w 7"/>
                <a:gd name="T7" fmla="*/ 2 h 8"/>
                <a:gd name="T8" fmla="*/ 5 w 7"/>
                <a:gd name="T9" fmla="*/ 7 h 8"/>
              </a:gdLst>
              <a:ahLst/>
              <a:cxnLst>
                <a:cxn ang="0">
                  <a:pos x="T0" y="T1"/>
                </a:cxn>
                <a:cxn ang="0">
                  <a:pos x="T2" y="T3"/>
                </a:cxn>
                <a:cxn ang="0">
                  <a:pos x="T4" y="T5"/>
                </a:cxn>
                <a:cxn ang="0">
                  <a:pos x="T6" y="T7"/>
                </a:cxn>
                <a:cxn ang="0">
                  <a:pos x="T8" y="T9"/>
                </a:cxn>
              </a:cxnLst>
              <a:rect l="0" t="0" r="r" b="b"/>
              <a:pathLst>
                <a:path w="7" h="8">
                  <a:moveTo>
                    <a:pt x="5" y="7"/>
                  </a:moveTo>
                  <a:cubicBezTo>
                    <a:pt x="4" y="8"/>
                    <a:pt x="2" y="7"/>
                    <a:pt x="1" y="6"/>
                  </a:cubicBezTo>
                  <a:cubicBezTo>
                    <a:pt x="0" y="4"/>
                    <a:pt x="0" y="2"/>
                    <a:pt x="1" y="1"/>
                  </a:cubicBezTo>
                  <a:cubicBezTo>
                    <a:pt x="3" y="0"/>
                    <a:pt x="5" y="1"/>
                    <a:pt x="6" y="2"/>
                  </a:cubicBezTo>
                  <a:cubicBezTo>
                    <a:pt x="7" y="4"/>
                    <a:pt x="6" y="5"/>
                    <a:pt x="5"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8" name="Freeform 1453"/>
            <p:cNvSpPr>
              <a:spLocks/>
            </p:cNvSpPr>
            <p:nvPr/>
          </p:nvSpPr>
          <p:spPr bwMode="auto">
            <a:xfrm>
              <a:off x="1090612" y="-5027613"/>
              <a:ext cx="25400" cy="30163"/>
            </a:xfrm>
            <a:custGeom>
              <a:avLst/>
              <a:gdLst>
                <a:gd name="T0" fmla="*/ 6 w 7"/>
                <a:gd name="T1" fmla="*/ 6 h 8"/>
                <a:gd name="T2" fmla="*/ 2 w 7"/>
                <a:gd name="T3" fmla="*/ 7 h 8"/>
                <a:gd name="T4" fmla="*/ 1 w 7"/>
                <a:gd name="T5" fmla="*/ 2 h 8"/>
                <a:gd name="T6" fmla="*/ 5 w 7"/>
                <a:gd name="T7" fmla="*/ 1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7"/>
                    <a:pt x="3" y="8"/>
                    <a:pt x="2" y="7"/>
                  </a:cubicBezTo>
                  <a:cubicBezTo>
                    <a:pt x="0" y="5"/>
                    <a:pt x="0" y="4"/>
                    <a:pt x="1" y="2"/>
                  </a:cubicBezTo>
                  <a:cubicBezTo>
                    <a:pt x="2" y="1"/>
                    <a:pt x="4" y="0"/>
                    <a:pt x="5" y="1"/>
                  </a:cubicBezTo>
                  <a:cubicBezTo>
                    <a:pt x="7" y="2"/>
                    <a:pt x="7" y="4"/>
                    <a:pt x="6"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9" name="Freeform 1454"/>
            <p:cNvSpPr>
              <a:spLocks/>
            </p:cNvSpPr>
            <p:nvPr/>
          </p:nvSpPr>
          <p:spPr bwMode="auto">
            <a:xfrm>
              <a:off x="1071562" y="-5086350"/>
              <a:ext cx="26988" cy="28575"/>
            </a:xfrm>
            <a:custGeom>
              <a:avLst/>
              <a:gdLst>
                <a:gd name="T0" fmla="*/ 6 w 7"/>
                <a:gd name="T1" fmla="*/ 5 h 8"/>
                <a:gd name="T2" fmla="*/ 2 w 7"/>
                <a:gd name="T3" fmla="*/ 7 h 8"/>
                <a:gd name="T4" fmla="*/ 0 w 7"/>
                <a:gd name="T5" fmla="*/ 3 h 8"/>
                <a:gd name="T6" fmla="*/ 4 w 7"/>
                <a:gd name="T7" fmla="*/ 1 h 8"/>
                <a:gd name="T8" fmla="*/ 6 w 7"/>
                <a:gd name="T9" fmla="*/ 5 h 8"/>
              </a:gdLst>
              <a:ahLst/>
              <a:cxnLst>
                <a:cxn ang="0">
                  <a:pos x="T0" y="T1"/>
                </a:cxn>
                <a:cxn ang="0">
                  <a:pos x="T2" y="T3"/>
                </a:cxn>
                <a:cxn ang="0">
                  <a:pos x="T4" y="T5"/>
                </a:cxn>
                <a:cxn ang="0">
                  <a:pos x="T6" y="T7"/>
                </a:cxn>
                <a:cxn ang="0">
                  <a:pos x="T8" y="T9"/>
                </a:cxn>
              </a:cxnLst>
              <a:rect l="0" t="0" r="r" b="b"/>
              <a:pathLst>
                <a:path w="7" h="8">
                  <a:moveTo>
                    <a:pt x="6" y="5"/>
                  </a:moveTo>
                  <a:cubicBezTo>
                    <a:pt x="6" y="7"/>
                    <a:pt x="4" y="8"/>
                    <a:pt x="2" y="7"/>
                  </a:cubicBezTo>
                  <a:cubicBezTo>
                    <a:pt x="1" y="7"/>
                    <a:pt x="0" y="5"/>
                    <a:pt x="0" y="3"/>
                  </a:cubicBezTo>
                  <a:cubicBezTo>
                    <a:pt x="1" y="1"/>
                    <a:pt x="2" y="0"/>
                    <a:pt x="4" y="1"/>
                  </a:cubicBezTo>
                  <a:cubicBezTo>
                    <a:pt x="6" y="2"/>
                    <a:pt x="7" y="3"/>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0" name="Oval 1455"/>
            <p:cNvSpPr>
              <a:spLocks noChangeArrowheads="1"/>
            </p:cNvSpPr>
            <p:nvPr/>
          </p:nvSpPr>
          <p:spPr bwMode="auto">
            <a:xfrm>
              <a:off x="1098550" y="-5091113"/>
              <a:ext cx="74613" cy="714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1" name="Freeform 1456"/>
            <p:cNvSpPr>
              <a:spLocks/>
            </p:cNvSpPr>
            <p:nvPr/>
          </p:nvSpPr>
          <p:spPr bwMode="auto">
            <a:xfrm>
              <a:off x="936625" y="-5003800"/>
              <a:ext cx="161925" cy="190500"/>
            </a:xfrm>
            <a:custGeom>
              <a:avLst/>
              <a:gdLst>
                <a:gd name="T0" fmla="*/ 43 w 43"/>
                <a:gd name="T1" fmla="*/ 10 h 51"/>
                <a:gd name="T2" fmla="*/ 8 w 43"/>
                <a:gd name="T3" fmla="*/ 51 h 51"/>
                <a:gd name="T4" fmla="*/ 0 w 43"/>
                <a:gd name="T5" fmla="*/ 45 h 51"/>
                <a:gd name="T6" fmla="*/ 30 w 43"/>
                <a:gd name="T7" fmla="*/ 0 h 51"/>
                <a:gd name="T8" fmla="*/ 43 w 43"/>
                <a:gd name="T9" fmla="*/ 10 h 51"/>
              </a:gdLst>
              <a:ahLst/>
              <a:cxnLst>
                <a:cxn ang="0">
                  <a:pos x="T0" y="T1"/>
                </a:cxn>
                <a:cxn ang="0">
                  <a:pos x="T2" y="T3"/>
                </a:cxn>
                <a:cxn ang="0">
                  <a:pos x="T4" y="T5"/>
                </a:cxn>
                <a:cxn ang="0">
                  <a:pos x="T6" y="T7"/>
                </a:cxn>
                <a:cxn ang="0">
                  <a:pos x="T8" y="T9"/>
                </a:cxn>
              </a:cxnLst>
              <a:rect l="0" t="0" r="r" b="b"/>
              <a:pathLst>
                <a:path w="43" h="51">
                  <a:moveTo>
                    <a:pt x="43" y="10"/>
                  </a:moveTo>
                  <a:cubicBezTo>
                    <a:pt x="8" y="51"/>
                    <a:pt x="8" y="51"/>
                    <a:pt x="8" y="51"/>
                  </a:cubicBezTo>
                  <a:cubicBezTo>
                    <a:pt x="5" y="49"/>
                    <a:pt x="3" y="47"/>
                    <a:pt x="0" y="45"/>
                  </a:cubicBezTo>
                  <a:cubicBezTo>
                    <a:pt x="30" y="0"/>
                    <a:pt x="30" y="0"/>
                    <a:pt x="30" y="0"/>
                  </a:cubicBezTo>
                  <a:lnTo>
                    <a:pt x="43"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2" name="Freeform 1457"/>
            <p:cNvSpPr>
              <a:spLocks/>
            </p:cNvSpPr>
            <p:nvPr/>
          </p:nvSpPr>
          <p:spPr bwMode="auto">
            <a:xfrm>
              <a:off x="850900" y="-5173663"/>
              <a:ext cx="209550" cy="109538"/>
            </a:xfrm>
            <a:custGeom>
              <a:avLst/>
              <a:gdLst>
                <a:gd name="T0" fmla="*/ 56 w 56"/>
                <a:gd name="T1" fmla="*/ 14 h 29"/>
                <a:gd name="T2" fmla="*/ 51 w 56"/>
                <a:gd name="T3" fmla="*/ 29 h 29"/>
                <a:gd name="T4" fmla="*/ 0 w 56"/>
                <a:gd name="T5" fmla="*/ 9 h 29"/>
                <a:gd name="T6" fmla="*/ 4 w 56"/>
                <a:gd name="T7" fmla="*/ 0 h 29"/>
                <a:gd name="T8" fmla="*/ 56 w 56"/>
                <a:gd name="T9" fmla="*/ 14 h 29"/>
              </a:gdLst>
              <a:ahLst/>
              <a:cxnLst>
                <a:cxn ang="0">
                  <a:pos x="T0" y="T1"/>
                </a:cxn>
                <a:cxn ang="0">
                  <a:pos x="T2" y="T3"/>
                </a:cxn>
                <a:cxn ang="0">
                  <a:pos x="T4" y="T5"/>
                </a:cxn>
                <a:cxn ang="0">
                  <a:pos x="T6" y="T7"/>
                </a:cxn>
                <a:cxn ang="0">
                  <a:pos x="T8" y="T9"/>
                </a:cxn>
              </a:cxnLst>
              <a:rect l="0" t="0" r="r" b="b"/>
              <a:pathLst>
                <a:path w="56" h="29">
                  <a:moveTo>
                    <a:pt x="56" y="14"/>
                  </a:moveTo>
                  <a:cubicBezTo>
                    <a:pt x="51" y="29"/>
                    <a:pt x="51" y="29"/>
                    <a:pt x="51" y="29"/>
                  </a:cubicBezTo>
                  <a:cubicBezTo>
                    <a:pt x="0" y="9"/>
                    <a:pt x="0" y="9"/>
                    <a:pt x="0" y="9"/>
                  </a:cubicBezTo>
                  <a:cubicBezTo>
                    <a:pt x="1" y="6"/>
                    <a:pt x="4" y="0"/>
                    <a:pt x="4" y="0"/>
                  </a:cubicBezTo>
                  <a:lnTo>
                    <a:pt x="56"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3" name="Freeform 1458"/>
            <p:cNvSpPr>
              <a:spLocks/>
            </p:cNvSpPr>
            <p:nvPr/>
          </p:nvSpPr>
          <p:spPr bwMode="auto">
            <a:xfrm>
              <a:off x="1112837" y="-5349875"/>
              <a:ext cx="60325" cy="203200"/>
            </a:xfrm>
            <a:custGeom>
              <a:avLst/>
              <a:gdLst>
                <a:gd name="T0" fmla="*/ 16 w 16"/>
                <a:gd name="T1" fmla="*/ 54 h 54"/>
                <a:gd name="T2" fmla="*/ 0 w 16"/>
                <a:gd name="T3" fmla="*/ 54 h 54"/>
                <a:gd name="T4" fmla="*/ 4 w 16"/>
                <a:gd name="T5" fmla="*/ 0 h 54"/>
                <a:gd name="T6" fmla="*/ 14 w 16"/>
                <a:gd name="T7" fmla="*/ 0 h 54"/>
                <a:gd name="T8" fmla="*/ 16 w 16"/>
                <a:gd name="T9" fmla="*/ 54 h 54"/>
              </a:gdLst>
              <a:ahLst/>
              <a:cxnLst>
                <a:cxn ang="0">
                  <a:pos x="T0" y="T1"/>
                </a:cxn>
                <a:cxn ang="0">
                  <a:pos x="T2" y="T3"/>
                </a:cxn>
                <a:cxn ang="0">
                  <a:pos x="T4" y="T5"/>
                </a:cxn>
                <a:cxn ang="0">
                  <a:pos x="T6" y="T7"/>
                </a:cxn>
                <a:cxn ang="0">
                  <a:pos x="T8" y="T9"/>
                </a:cxn>
              </a:cxnLst>
              <a:rect l="0" t="0" r="r" b="b"/>
              <a:pathLst>
                <a:path w="16" h="54">
                  <a:moveTo>
                    <a:pt x="16" y="54"/>
                  </a:moveTo>
                  <a:cubicBezTo>
                    <a:pt x="0" y="54"/>
                    <a:pt x="0" y="54"/>
                    <a:pt x="0" y="54"/>
                  </a:cubicBezTo>
                  <a:cubicBezTo>
                    <a:pt x="4" y="0"/>
                    <a:pt x="4" y="0"/>
                    <a:pt x="4" y="0"/>
                  </a:cubicBezTo>
                  <a:cubicBezTo>
                    <a:pt x="7" y="0"/>
                    <a:pt x="10" y="0"/>
                    <a:pt x="14" y="0"/>
                  </a:cubicBezTo>
                  <a:lnTo>
                    <a:pt x="16" y="5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4" name="Freeform 1459"/>
            <p:cNvSpPr>
              <a:spLocks/>
            </p:cNvSpPr>
            <p:nvPr/>
          </p:nvSpPr>
          <p:spPr bwMode="auto">
            <a:xfrm>
              <a:off x="1214437" y="-5154613"/>
              <a:ext cx="209550" cy="104775"/>
            </a:xfrm>
            <a:custGeom>
              <a:avLst/>
              <a:gdLst>
                <a:gd name="T0" fmla="*/ 56 w 56"/>
                <a:gd name="T1" fmla="*/ 10 h 28"/>
                <a:gd name="T2" fmla="*/ 5 w 56"/>
                <a:gd name="T3" fmla="*/ 28 h 28"/>
                <a:gd name="T4" fmla="*/ 0 w 56"/>
                <a:gd name="T5" fmla="*/ 13 h 28"/>
                <a:gd name="T6" fmla="*/ 53 w 56"/>
                <a:gd name="T7" fmla="*/ 0 h 28"/>
                <a:gd name="T8" fmla="*/ 56 w 56"/>
                <a:gd name="T9" fmla="*/ 10 h 28"/>
              </a:gdLst>
              <a:ahLst/>
              <a:cxnLst>
                <a:cxn ang="0">
                  <a:pos x="T0" y="T1"/>
                </a:cxn>
                <a:cxn ang="0">
                  <a:pos x="T2" y="T3"/>
                </a:cxn>
                <a:cxn ang="0">
                  <a:pos x="T4" y="T5"/>
                </a:cxn>
                <a:cxn ang="0">
                  <a:pos x="T6" y="T7"/>
                </a:cxn>
                <a:cxn ang="0">
                  <a:pos x="T8" y="T9"/>
                </a:cxn>
              </a:cxnLst>
              <a:rect l="0" t="0" r="r" b="b"/>
              <a:pathLst>
                <a:path w="56" h="28">
                  <a:moveTo>
                    <a:pt x="56" y="10"/>
                  </a:moveTo>
                  <a:cubicBezTo>
                    <a:pt x="5" y="28"/>
                    <a:pt x="5" y="28"/>
                    <a:pt x="5" y="28"/>
                  </a:cubicBezTo>
                  <a:cubicBezTo>
                    <a:pt x="0" y="13"/>
                    <a:pt x="0" y="13"/>
                    <a:pt x="0" y="13"/>
                  </a:cubicBezTo>
                  <a:cubicBezTo>
                    <a:pt x="53" y="0"/>
                    <a:pt x="53" y="0"/>
                    <a:pt x="53" y="0"/>
                  </a:cubicBezTo>
                  <a:cubicBezTo>
                    <a:pt x="54" y="3"/>
                    <a:pt x="55" y="7"/>
                    <a:pt x="56" y="1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5" name="Freeform 1460"/>
            <p:cNvSpPr>
              <a:spLocks/>
            </p:cNvSpPr>
            <p:nvPr/>
          </p:nvSpPr>
          <p:spPr bwMode="auto">
            <a:xfrm>
              <a:off x="1157287" y="-4992688"/>
              <a:ext cx="158750" cy="190500"/>
            </a:xfrm>
            <a:custGeom>
              <a:avLst/>
              <a:gdLst>
                <a:gd name="T0" fmla="*/ 42 w 42"/>
                <a:gd name="T1" fmla="*/ 46 h 51"/>
                <a:gd name="T2" fmla="*/ 33 w 42"/>
                <a:gd name="T3" fmla="*/ 51 h 51"/>
                <a:gd name="T4" fmla="*/ 0 w 42"/>
                <a:gd name="T5" fmla="*/ 9 h 51"/>
                <a:gd name="T6" fmla="*/ 13 w 42"/>
                <a:gd name="T7" fmla="*/ 0 h 51"/>
                <a:gd name="T8" fmla="*/ 42 w 42"/>
                <a:gd name="T9" fmla="*/ 46 h 51"/>
              </a:gdLst>
              <a:ahLst/>
              <a:cxnLst>
                <a:cxn ang="0">
                  <a:pos x="T0" y="T1"/>
                </a:cxn>
                <a:cxn ang="0">
                  <a:pos x="T2" y="T3"/>
                </a:cxn>
                <a:cxn ang="0">
                  <a:pos x="T4" y="T5"/>
                </a:cxn>
                <a:cxn ang="0">
                  <a:pos x="T6" y="T7"/>
                </a:cxn>
                <a:cxn ang="0">
                  <a:pos x="T8" y="T9"/>
                </a:cxn>
              </a:cxnLst>
              <a:rect l="0" t="0" r="r" b="b"/>
              <a:pathLst>
                <a:path w="42" h="51">
                  <a:moveTo>
                    <a:pt x="42" y="46"/>
                  </a:moveTo>
                  <a:cubicBezTo>
                    <a:pt x="39" y="48"/>
                    <a:pt x="36" y="50"/>
                    <a:pt x="33" y="51"/>
                  </a:cubicBezTo>
                  <a:cubicBezTo>
                    <a:pt x="0" y="9"/>
                    <a:pt x="0" y="9"/>
                    <a:pt x="0" y="9"/>
                  </a:cubicBezTo>
                  <a:cubicBezTo>
                    <a:pt x="13" y="0"/>
                    <a:pt x="13" y="0"/>
                    <a:pt x="13" y="0"/>
                  </a:cubicBezTo>
                  <a:lnTo>
                    <a:pt x="42" y="4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6" name="Freeform 1461"/>
            <p:cNvSpPr>
              <a:spLocks/>
            </p:cNvSpPr>
            <p:nvPr/>
          </p:nvSpPr>
          <p:spPr bwMode="auto">
            <a:xfrm>
              <a:off x="1274762" y="-5080000"/>
              <a:ext cx="157163" cy="228600"/>
            </a:xfrm>
            <a:custGeom>
              <a:avLst/>
              <a:gdLst>
                <a:gd name="T0" fmla="*/ 41 w 42"/>
                <a:gd name="T1" fmla="*/ 3 h 61"/>
                <a:gd name="T2" fmla="*/ 20 w 42"/>
                <a:gd name="T3" fmla="*/ 61 h 61"/>
                <a:gd name="T4" fmla="*/ 0 w 42"/>
                <a:gd name="T5" fmla="*/ 28 h 61"/>
                <a:gd name="T6" fmla="*/ 5 w 42"/>
                <a:gd name="T7" fmla="*/ 16 h 61"/>
                <a:gd name="T8" fmla="*/ 41 w 42"/>
                <a:gd name="T9" fmla="*/ 0 h 61"/>
                <a:gd name="T10" fmla="*/ 41 w 42"/>
                <a:gd name="T11" fmla="*/ 3 h 61"/>
              </a:gdLst>
              <a:ahLst/>
              <a:cxnLst>
                <a:cxn ang="0">
                  <a:pos x="T0" y="T1"/>
                </a:cxn>
                <a:cxn ang="0">
                  <a:pos x="T2" y="T3"/>
                </a:cxn>
                <a:cxn ang="0">
                  <a:pos x="T4" y="T5"/>
                </a:cxn>
                <a:cxn ang="0">
                  <a:pos x="T6" y="T7"/>
                </a:cxn>
                <a:cxn ang="0">
                  <a:pos x="T8" y="T9"/>
                </a:cxn>
                <a:cxn ang="0">
                  <a:pos x="T10" y="T11"/>
                </a:cxn>
              </a:cxnLst>
              <a:rect l="0" t="0" r="r" b="b"/>
              <a:pathLst>
                <a:path w="42" h="61">
                  <a:moveTo>
                    <a:pt x="41" y="3"/>
                  </a:moveTo>
                  <a:cubicBezTo>
                    <a:pt x="42" y="25"/>
                    <a:pt x="34" y="46"/>
                    <a:pt x="20" y="61"/>
                  </a:cubicBezTo>
                  <a:cubicBezTo>
                    <a:pt x="0" y="28"/>
                    <a:pt x="0" y="28"/>
                    <a:pt x="0" y="28"/>
                  </a:cubicBezTo>
                  <a:cubicBezTo>
                    <a:pt x="5" y="16"/>
                    <a:pt x="5" y="16"/>
                    <a:pt x="5" y="16"/>
                  </a:cubicBezTo>
                  <a:cubicBezTo>
                    <a:pt x="41" y="0"/>
                    <a:pt x="41" y="0"/>
                    <a:pt x="41" y="0"/>
                  </a:cubicBezTo>
                  <a:cubicBezTo>
                    <a:pt x="41" y="1"/>
                    <a:pt x="41" y="2"/>
                    <a:pt x="4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7" name="Freeform 1462"/>
            <p:cNvSpPr>
              <a:spLocks/>
            </p:cNvSpPr>
            <p:nvPr/>
          </p:nvSpPr>
          <p:spPr bwMode="auto">
            <a:xfrm>
              <a:off x="1004887" y="-4895850"/>
              <a:ext cx="242888" cy="138113"/>
            </a:xfrm>
            <a:custGeom>
              <a:avLst/>
              <a:gdLst>
                <a:gd name="T0" fmla="*/ 65 w 65"/>
                <a:gd name="T1" fmla="*/ 30 h 37"/>
                <a:gd name="T2" fmla="*/ 38 w 65"/>
                <a:gd name="T3" fmla="*/ 36 h 37"/>
                <a:gd name="T4" fmla="*/ 0 w 65"/>
                <a:gd name="T5" fmla="*/ 28 h 37"/>
                <a:gd name="T6" fmla="*/ 26 w 65"/>
                <a:gd name="T7" fmla="*/ 0 h 37"/>
                <a:gd name="T8" fmla="*/ 38 w 65"/>
                <a:gd name="T9" fmla="*/ 1 h 37"/>
                <a:gd name="T10" fmla="*/ 65 w 65"/>
                <a:gd name="T11" fmla="*/ 30 h 37"/>
              </a:gdLst>
              <a:ahLst/>
              <a:cxnLst>
                <a:cxn ang="0">
                  <a:pos x="T0" y="T1"/>
                </a:cxn>
                <a:cxn ang="0">
                  <a:pos x="T2" y="T3"/>
                </a:cxn>
                <a:cxn ang="0">
                  <a:pos x="T4" y="T5"/>
                </a:cxn>
                <a:cxn ang="0">
                  <a:pos x="T6" y="T7"/>
                </a:cxn>
                <a:cxn ang="0">
                  <a:pos x="T8" y="T9"/>
                </a:cxn>
                <a:cxn ang="0">
                  <a:pos x="T10" y="T11"/>
                </a:cxn>
              </a:cxnLst>
              <a:rect l="0" t="0" r="r" b="b"/>
              <a:pathLst>
                <a:path w="65" h="37">
                  <a:moveTo>
                    <a:pt x="65" y="30"/>
                  </a:moveTo>
                  <a:cubicBezTo>
                    <a:pt x="57" y="34"/>
                    <a:pt x="48" y="36"/>
                    <a:pt x="38" y="36"/>
                  </a:cubicBezTo>
                  <a:cubicBezTo>
                    <a:pt x="25" y="37"/>
                    <a:pt x="12" y="34"/>
                    <a:pt x="0" y="28"/>
                  </a:cubicBezTo>
                  <a:cubicBezTo>
                    <a:pt x="26" y="0"/>
                    <a:pt x="26" y="0"/>
                    <a:pt x="26" y="0"/>
                  </a:cubicBezTo>
                  <a:cubicBezTo>
                    <a:pt x="38" y="1"/>
                    <a:pt x="38" y="1"/>
                    <a:pt x="38" y="1"/>
                  </a:cubicBezTo>
                  <a:lnTo>
                    <a:pt x="65"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8" name="Freeform 1463"/>
            <p:cNvSpPr>
              <a:spLocks/>
            </p:cNvSpPr>
            <p:nvPr/>
          </p:nvSpPr>
          <p:spPr bwMode="auto">
            <a:xfrm>
              <a:off x="839787" y="-5094288"/>
              <a:ext cx="146050" cy="231775"/>
            </a:xfrm>
            <a:custGeom>
              <a:avLst/>
              <a:gdLst>
                <a:gd name="T0" fmla="*/ 39 w 39"/>
                <a:gd name="T1" fmla="*/ 27 h 62"/>
                <a:gd name="T2" fmla="*/ 19 w 39"/>
                <a:gd name="T3" fmla="*/ 62 h 62"/>
                <a:gd name="T4" fmla="*/ 0 w 39"/>
                <a:gd name="T5" fmla="*/ 14 h 62"/>
                <a:gd name="T6" fmla="*/ 1 w 39"/>
                <a:gd name="T7" fmla="*/ 0 h 62"/>
                <a:gd name="T8" fmla="*/ 36 w 39"/>
                <a:gd name="T9" fmla="*/ 15 h 62"/>
                <a:gd name="T10" fmla="*/ 39 w 39"/>
                <a:gd name="T11" fmla="*/ 27 h 62"/>
              </a:gdLst>
              <a:ahLst/>
              <a:cxnLst>
                <a:cxn ang="0">
                  <a:pos x="T0" y="T1"/>
                </a:cxn>
                <a:cxn ang="0">
                  <a:pos x="T2" y="T3"/>
                </a:cxn>
                <a:cxn ang="0">
                  <a:pos x="T4" y="T5"/>
                </a:cxn>
                <a:cxn ang="0">
                  <a:pos x="T6" y="T7"/>
                </a:cxn>
                <a:cxn ang="0">
                  <a:pos x="T8" y="T9"/>
                </a:cxn>
                <a:cxn ang="0">
                  <a:pos x="T10" y="T11"/>
                </a:cxn>
              </a:cxnLst>
              <a:rect l="0" t="0" r="r" b="b"/>
              <a:pathLst>
                <a:path w="39" h="62">
                  <a:moveTo>
                    <a:pt x="39" y="27"/>
                  </a:moveTo>
                  <a:cubicBezTo>
                    <a:pt x="19" y="62"/>
                    <a:pt x="19" y="62"/>
                    <a:pt x="19" y="62"/>
                  </a:cubicBezTo>
                  <a:cubicBezTo>
                    <a:pt x="8" y="49"/>
                    <a:pt x="1" y="32"/>
                    <a:pt x="0" y="14"/>
                  </a:cubicBezTo>
                  <a:cubicBezTo>
                    <a:pt x="0" y="9"/>
                    <a:pt x="0" y="4"/>
                    <a:pt x="1" y="0"/>
                  </a:cubicBezTo>
                  <a:cubicBezTo>
                    <a:pt x="36" y="15"/>
                    <a:pt x="36" y="15"/>
                    <a:pt x="36" y="15"/>
                  </a:cubicBezTo>
                  <a:lnTo>
                    <a:pt x="39"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9" name="Freeform 1464"/>
            <p:cNvSpPr>
              <a:spLocks/>
            </p:cNvSpPr>
            <p:nvPr/>
          </p:nvSpPr>
          <p:spPr bwMode="auto">
            <a:xfrm>
              <a:off x="881062" y="-5345113"/>
              <a:ext cx="201613" cy="168275"/>
            </a:xfrm>
            <a:custGeom>
              <a:avLst/>
              <a:gdLst>
                <a:gd name="T0" fmla="*/ 54 w 54"/>
                <a:gd name="T1" fmla="*/ 0 h 45"/>
                <a:gd name="T2" fmla="*/ 50 w 54"/>
                <a:gd name="T3" fmla="*/ 38 h 45"/>
                <a:gd name="T4" fmla="*/ 39 w 54"/>
                <a:gd name="T5" fmla="*/ 45 h 45"/>
                <a:gd name="T6" fmla="*/ 0 w 54"/>
                <a:gd name="T7" fmla="*/ 37 h 45"/>
                <a:gd name="T8" fmla="*/ 54 w 54"/>
                <a:gd name="T9" fmla="*/ 0 h 45"/>
              </a:gdLst>
              <a:ahLst/>
              <a:cxnLst>
                <a:cxn ang="0">
                  <a:pos x="T0" y="T1"/>
                </a:cxn>
                <a:cxn ang="0">
                  <a:pos x="T2" y="T3"/>
                </a:cxn>
                <a:cxn ang="0">
                  <a:pos x="T4" y="T5"/>
                </a:cxn>
                <a:cxn ang="0">
                  <a:pos x="T6" y="T7"/>
                </a:cxn>
                <a:cxn ang="0">
                  <a:pos x="T8" y="T9"/>
                </a:cxn>
              </a:cxnLst>
              <a:rect l="0" t="0" r="r" b="b"/>
              <a:pathLst>
                <a:path w="54" h="45">
                  <a:moveTo>
                    <a:pt x="54" y="0"/>
                  </a:moveTo>
                  <a:cubicBezTo>
                    <a:pt x="50" y="38"/>
                    <a:pt x="50" y="38"/>
                    <a:pt x="50" y="38"/>
                  </a:cubicBezTo>
                  <a:cubicBezTo>
                    <a:pt x="39" y="45"/>
                    <a:pt x="39" y="45"/>
                    <a:pt x="39" y="45"/>
                  </a:cubicBezTo>
                  <a:cubicBezTo>
                    <a:pt x="0" y="37"/>
                    <a:pt x="0" y="37"/>
                    <a:pt x="0" y="37"/>
                  </a:cubicBezTo>
                  <a:cubicBezTo>
                    <a:pt x="12" y="18"/>
                    <a:pt x="31" y="4"/>
                    <a:pt x="5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0" name="Freeform 1465"/>
            <p:cNvSpPr>
              <a:spLocks/>
            </p:cNvSpPr>
            <p:nvPr/>
          </p:nvSpPr>
          <p:spPr bwMode="auto">
            <a:xfrm>
              <a:off x="1203325" y="-5341938"/>
              <a:ext cx="190500" cy="176213"/>
            </a:xfrm>
            <a:custGeom>
              <a:avLst/>
              <a:gdLst>
                <a:gd name="T0" fmla="*/ 51 w 51"/>
                <a:gd name="T1" fmla="*/ 39 h 47"/>
                <a:gd name="T2" fmla="*/ 14 w 51"/>
                <a:gd name="T3" fmla="*/ 47 h 47"/>
                <a:gd name="T4" fmla="*/ 4 w 51"/>
                <a:gd name="T5" fmla="*/ 39 h 47"/>
                <a:gd name="T6" fmla="*/ 0 w 51"/>
                <a:gd name="T7" fmla="*/ 0 h 47"/>
                <a:gd name="T8" fmla="*/ 51 w 51"/>
                <a:gd name="T9" fmla="*/ 39 h 47"/>
              </a:gdLst>
              <a:ahLst/>
              <a:cxnLst>
                <a:cxn ang="0">
                  <a:pos x="T0" y="T1"/>
                </a:cxn>
                <a:cxn ang="0">
                  <a:pos x="T2" y="T3"/>
                </a:cxn>
                <a:cxn ang="0">
                  <a:pos x="T4" y="T5"/>
                </a:cxn>
                <a:cxn ang="0">
                  <a:pos x="T6" y="T7"/>
                </a:cxn>
                <a:cxn ang="0">
                  <a:pos x="T8" y="T9"/>
                </a:cxn>
              </a:cxnLst>
              <a:rect l="0" t="0" r="r" b="b"/>
              <a:pathLst>
                <a:path w="51" h="47">
                  <a:moveTo>
                    <a:pt x="51" y="39"/>
                  </a:moveTo>
                  <a:cubicBezTo>
                    <a:pt x="14" y="47"/>
                    <a:pt x="14" y="47"/>
                    <a:pt x="14" y="47"/>
                  </a:cubicBezTo>
                  <a:cubicBezTo>
                    <a:pt x="4" y="39"/>
                    <a:pt x="4" y="39"/>
                    <a:pt x="4" y="39"/>
                  </a:cubicBezTo>
                  <a:cubicBezTo>
                    <a:pt x="0" y="0"/>
                    <a:pt x="0" y="0"/>
                    <a:pt x="0" y="0"/>
                  </a:cubicBezTo>
                  <a:cubicBezTo>
                    <a:pt x="22" y="5"/>
                    <a:pt x="41" y="19"/>
                    <a:pt x="51" y="3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1" name="Freeform 1466"/>
            <p:cNvSpPr>
              <a:spLocks noEditPoints="1"/>
            </p:cNvSpPr>
            <p:nvPr/>
          </p:nvSpPr>
          <p:spPr bwMode="auto">
            <a:xfrm>
              <a:off x="5484812" y="-5499100"/>
              <a:ext cx="896938" cy="895350"/>
            </a:xfrm>
            <a:custGeom>
              <a:avLst/>
              <a:gdLst>
                <a:gd name="T0" fmla="*/ 196 w 239"/>
                <a:gd name="T1" fmla="*/ 27 h 239"/>
                <a:gd name="T2" fmla="*/ 164 w 239"/>
                <a:gd name="T3" fmla="*/ 9 h 239"/>
                <a:gd name="T4" fmla="*/ 124 w 239"/>
                <a:gd name="T5" fmla="*/ 0 h 239"/>
                <a:gd name="T6" fmla="*/ 120 w 239"/>
                <a:gd name="T7" fmla="*/ 0 h 239"/>
                <a:gd name="T8" fmla="*/ 116 w 239"/>
                <a:gd name="T9" fmla="*/ 0 h 239"/>
                <a:gd name="T10" fmla="*/ 75 w 239"/>
                <a:gd name="T11" fmla="*/ 9 h 239"/>
                <a:gd name="T12" fmla="*/ 44 w 239"/>
                <a:gd name="T13" fmla="*/ 27 h 239"/>
                <a:gd name="T14" fmla="*/ 18 w 239"/>
                <a:gd name="T15" fmla="*/ 57 h 239"/>
                <a:gd name="T16" fmla="*/ 12 w 239"/>
                <a:gd name="T17" fmla="*/ 69 h 239"/>
                <a:gd name="T18" fmla="*/ 0 w 239"/>
                <a:gd name="T19" fmla="*/ 119 h 239"/>
                <a:gd name="T20" fmla="*/ 3 w 239"/>
                <a:gd name="T21" fmla="*/ 143 h 239"/>
                <a:gd name="T22" fmla="*/ 4 w 239"/>
                <a:gd name="T23" fmla="*/ 151 h 239"/>
                <a:gd name="T24" fmla="*/ 18 w 239"/>
                <a:gd name="T25" fmla="*/ 182 h 239"/>
                <a:gd name="T26" fmla="*/ 120 w 239"/>
                <a:gd name="T27" fmla="*/ 239 h 239"/>
                <a:gd name="T28" fmla="*/ 235 w 239"/>
                <a:gd name="T29" fmla="*/ 151 h 239"/>
                <a:gd name="T30" fmla="*/ 239 w 239"/>
                <a:gd name="T31" fmla="*/ 119 h 239"/>
                <a:gd name="T32" fmla="*/ 196 w 239"/>
                <a:gd name="T33" fmla="*/ 27 h 239"/>
                <a:gd name="T34" fmla="*/ 120 w 239"/>
                <a:gd name="T35" fmla="*/ 212 h 239"/>
                <a:gd name="T36" fmla="*/ 33 w 239"/>
                <a:gd name="T37" fmla="*/ 151 h 239"/>
                <a:gd name="T38" fmla="*/ 31 w 239"/>
                <a:gd name="T39" fmla="*/ 143 h 239"/>
                <a:gd name="T40" fmla="*/ 27 w 239"/>
                <a:gd name="T41" fmla="*/ 119 h 239"/>
                <a:gd name="T42" fmla="*/ 43 w 239"/>
                <a:gd name="T43" fmla="*/ 69 h 239"/>
                <a:gd name="T44" fmla="*/ 82 w 239"/>
                <a:gd name="T45" fmla="*/ 35 h 239"/>
                <a:gd name="T46" fmla="*/ 116 w 239"/>
                <a:gd name="T47" fmla="*/ 27 h 239"/>
                <a:gd name="T48" fmla="*/ 120 w 239"/>
                <a:gd name="T49" fmla="*/ 27 h 239"/>
                <a:gd name="T50" fmla="*/ 124 w 239"/>
                <a:gd name="T51" fmla="*/ 27 h 239"/>
                <a:gd name="T52" fmla="*/ 160 w 239"/>
                <a:gd name="T53" fmla="*/ 37 h 239"/>
                <a:gd name="T54" fmla="*/ 212 w 239"/>
                <a:gd name="T55" fmla="*/ 119 h 239"/>
                <a:gd name="T56" fmla="*/ 206 w 239"/>
                <a:gd name="T57" fmla="*/ 151 h 239"/>
                <a:gd name="T58" fmla="*/ 120 w 239"/>
                <a:gd name="T59"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239">
                  <a:moveTo>
                    <a:pt x="196" y="27"/>
                  </a:moveTo>
                  <a:cubicBezTo>
                    <a:pt x="186" y="20"/>
                    <a:pt x="175" y="13"/>
                    <a:pt x="164" y="9"/>
                  </a:cubicBezTo>
                  <a:cubicBezTo>
                    <a:pt x="151" y="4"/>
                    <a:pt x="138" y="1"/>
                    <a:pt x="124" y="0"/>
                  </a:cubicBezTo>
                  <a:cubicBezTo>
                    <a:pt x="122" y="0"/>
                    <a:pt x="121" y="0"/>
                    <a:pt x="120" y="0"/>
                  </a:cubicBezTo>
                  <a:cubicBezTo>
                    <a:pt x="118" y="0"/>
                    <a:pt x="117" y="0"/>
                    <a:pt x="116" y="0"/>
                  </a:cubicBezTo>
                  <a:cubicBezTo>
                    <a:pt x="101" y="1"/>
                    <a:pt x="88" y="4"/>
                    <a:pt x="75" y="9"/>
                  </a:cubicBezTo>
                  <a:cubicBezTo>
                    <a:pt x="64" y="13"/>
                    <a:pt x="53" y="20"/>
                    <a:pt x="44" y="27"/>
                  </a:cubicBezTo>
                  <a:cubicBezTo>
                    <a:pt x="34" y="36"/>
                    <a:pt x="25" y="46"/>
                    <a:pt x="18" y="57"/>
                  </a:cubicBezTo>
                  <a:cubicBezTo>
                    <a:pt x="16" y="61"/>
                    <a:pt x="13" y="65"/>
                    <a:pt x="12" y="69"/>
                  </a:cubicBezTo>
                  <a:cubicBezTo>
                    <a:pt x="4" y="84"/>
                    <a:pt x="0" y="101"/>
                    <a:pt x="0" y="119"/>
                  </a:cubicBezTo>
                  <a:cubicBezTo>
                    <a:pt x="0" y="128"/>
                    <a:pt x="1" y="135"/>
                    <a:pt x="3" y="143"/>
                  </a:cubicBezTo>
                  <a:cubicBezTo>
                    <a:pt x="3" y="146"/>
                    <a:pt x="4" y="148"/>
                    <a:pt x="4" y="151"/>
                  </a:cubicBezTo>
                  <a:cubicBezTo>
                    <a:pt x="8" y="162"/>
                    <a:pt x="12" y="173"/>
                    <a:pt x="18" y="182"/>
                  </a:cubicBezTo>
                  <a:cubicBezTo>
                    <a:pt x="39" y="216"/>
                    <a:pt x="77" y="239"/>
                    <a:pt x="120" y="239"/>
                  </a:cubicBezTo>
                  <a:cubicBezTo>
                    <a:pt x="175" y="239"/>
                    <a:pt x="221" y="202"/>
                    <a:pt x="235" y="151"/>
                  </a:cubicBezTo>
                  <a:cubicBezTo>
                    <a:pt x="238" y="141"/>
                    <a:pt x="239" y="130"/>
                    <a:pt x="239" y="119"/>
                  </a:cubicBezTo>
                  <a:cubicBezTo>
                    <a:pt x="239" y="82"/>
                    <a:pt x="222" y="49"/>
                    <a:pt x="196" y="27"/>
                  </a:cubicBezTo>
                  <a:close/>
                  <a:moveTo>
                    <a:pt x="120" y="212"/>
                  </a:moveTo>
                  <a:cubicBezTo>
                    <a:pt x="80" y="212"/>
                    <a:pt x="46" y="186"/>
                    <a:pt x="33" y="151"/>
                  </a:cubicBezTo>
                  <a:cubicBezTo>
                    <a:pt x="32" y="148"/>
                    <a:pt x="31" y="146"/>
                    <a:pt x="31" y="143"/>
                  </a:cubicBezTo>
                  <a:cubicBezTo>
                    <a:pt x="28" y="135"/>
                    <a:pt x="27" y="128"/>
                    <a:pt x="27" y="119"/>
                  </a:cubicBezTo>
                  <a:cubicBezTo>
                    <a:pt x="27" y="101"/>
                    <a:pt x="33" y="83"/>
                    <a:pt x="43" y="69"/>
                  </a:cubicBezTo>
                  <a:cubicBezTo>
                    <a:pt x="52" y="54"/>
                    <a:pt x="66" y="43"/>
                    <a:pt x="82" y="35"/>
                  </a:cubicBezTo>
                  <a:cubicBezTo>
                    <a:pt x="92" y="31"/>
                    <a:pt x="104" y="28"/>
                    <a:pt x="116" y="27"/>
                  </a:cubicBezTo>
                  <a:cubicBezTo>
                    <a:pt x="117" y="27"/>
                    <a:pt x="118" y="27"/>
                    <a:pt x="120" y="27"/>
                  </a:cubicBezTo>
                  <a:cubicBezTo>
                    <a:pt x="121" y="27"/>
                    <a:pt x="122" y="27"/>
                    <a:pt x="124" y="27"/>
                  </a:cubicBezTo>
                  <a:cubicBezTo>
                    <a:pt x="137" y="28"/>
                    <a:pt x="149" y="31"/>
                    <a:pt x="160" y="37"/>
                  </a:cubicBezTo>
                  <a:cubicBezTo>
                    <a:pt x="191" y="52"/>
                    <a:pt x="212" y="83"/>
                    <a:pt x="212" y="119"/>
                  </a:cubicBezTo>
                  <a:cubicBezTo>
                    <a:pt x="212" y="131"/>
                    <a:pt x="210" y="141"/>
                    <a:pt x="206" y="151"/>
                  </a:cubicBezTo>
                  <a:cubicBezTo>
                    <a:pt x="193" y="186"/>
                    <a:pt x="159" y="212"/>
                    <a:pt x="120" y="21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2" name="Freeform 1467"/>
            <p:cNvSpPr>
              <a:spLocks noEditPoints="1"/>
            </p:cNvSpPr>
            <p:nvPr/>
          </p:nvSpPr>
          <p:spPr bwMode="auto">
            <a:xfrm>
              <a:off x="5586412" y="-5397500"/>
              <a:ext cx="693738" cy="693738"/>
            </a:xfrm>
            <a:custGeom>
              <a:avLst/>
              <a:gdLst>
                <a:gd name="T0" fmla="*/ 133 w 185"/>
                <a:gd name="T1" fmla="*/ 10 h 185"/>
                <a:gd name="T2" fmla="*/ 97 w 185"/>
                <a:gd name="T3" fmla="*/ 0 h 185"/>
                <a:gd name="T4" fmla="*/ 93 w 185"/>
                <a:gd name="T5" fmla="*/ 0 h 185"/>
                <a:gd name="T6" fmla="*/ 89 w 185"/>
                <a:gd name="T7" fmla="*/ 0 h 185"/>
                <a:gd name="T8" fmla="*/ 55 w 185"/>
                <a:gd name="T9" fmla="*/ 8 h 185"/>
                <a:gd name="T10" fmla="*/ 16 w 185"/>
                <a:gd name="T11" fmla="*/ 42 h 185"/>
                <a:gd name="T12" fmla="*/ 0 w 185"/>
                <a:gd name="T13" fmla="*/ 92 h 185"/>
                <a:gd name="T14" fmla="*/ 4 w 185"/>
                <a:gd name="T15" fmla="*/ 116 h 185"/>
                <a:gd name="T16" fmla="*/ 6 w 185"/>
                <a:gd name="T17" fmla="*/ 124 h 185"/>
                <a:gd name="T18" fmla="*/ 93 w 185"/>
                <a:gd name="T19" fmla="*/ 185 h 185"/>
                <a:gd name="T20" fmla="*/ 179 w 185"/>
                <a:gd name="T21" fmla="*/ 124 h 185"/>
                <a:gd name="T22" fmla="*/ 185 w 185"/>
                <a:gd name="T23" fmla="*/ 92 h 185"/>
                <a:gd name="T24" fmla="*/ 133 w 185"/>
                <a:gd name="T25" fmla="*/ 10 h 185"/>
                <a:gd name="T26" fmla="*/ 96 w 185"/>
                <a:gd name="T27" fmla="*/ 177 h 185"/>
                <a:gd name="T28" fmla="*/ 15 w 185"/>
                <a:gd name="T29" fmla="*/ 124 h 185"/>
                <a:gd name="T30" fmla="*/ 12 w 185"/>
                <a:gd name="T31" fmla="*/ 116 h 185"/>
                <a:gd name="T32" fmla="*/ 9 w 185"/>
                <a:gd name="T33" fmla="*/ 96 h 185"/>
                <a:gd name="T34" fmla="*/ 26 w 185"/>
                <a:gd name="T35" fmla="*/ 42 h 185"/>
                <a:gd name="T36" fmla="*/ 55 w 185"/>
                <a:gd name="T37" fmla="*/ 17 h 185"/>
                <a:gd name="T38" fmla="*/ 89 w 185"/>
                <a:gd name="T39" fmla="*/ 8 h 185"/>
                <a:gd name="T40" fmla="*/ 89 w 185"/>
                <a:gd name="T41" fmla="*/ 8 h 185"/>
                <a:gd name="T42" fmla="*/ 97 w 185"/>
                <a:gd name="T43" fmla="*/ 9 h 185"/>
                <a:gd name="T44" fmla="*/ 133 w 185"/>
                <a:gd name="T45" fmla="*/ 19 h 185"/>
                <a:gd name="T46" fmla="*/ 177 w 185"/>
                <a:gd name="T47" fmla="*/ 89 h 185"/>
                <a:gd name="T48" fmla="*/ 171 w 185"/>
                <a:gd name="T49" fmla="*/ 124 h 185"/>
                <a:gd name="T50" fmla="*/ 96 w 185"/>
                <a:gd name="T51"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5">
                  <a:moveTo>
                    <a:pt x="133" y="10"/>
                  </a:moveTo>
                  <a:cubicBezTo>
                    <a:pt x="122" y="4"/>
                    <a:pt x="110" y="1"/>
                    <a:pt x="97" y="0"/>
                  </a:cubicBezTo>
                  <a:cubicBezTo>
                    <a:pt x="95" y="0"/>
                    <a:pt x="94" y="0"/>
                    <a:pt x="93" y="0"/>
                  </a:cubicBezTo>
                  <a:cubicBezTo>
                    <a:pt x="91" y="0"/>
                    <a:pt x="90" y="0"/>
                    <a:pt x="89" y="0"/>
                  </a:cubicBezTo>
                  <a:cubicBezTo>
                    <a:pt x="77" y="1"/>
                    <a:pt x="65" y="4"/>
                    <a:pt x="55" y="8"/>
                  </a:cubicBezTo>
                  <a:cubicBezTo>
                    <a:pt x="39" y="16"/>
                    <a:pt x="25" y="27"/>
                    <a:pt x="16" y="42"/>
                  </a:cubicBezTo>
                  <a:cubicBezTo>
                    <a:pt x="6" y="56"/>
                    <a:pt x="0" y="74"/>
                    <a:pt x="0" y="92"/>
                  </a:cubicBezTo>
                  <a:cubicBezTo>
                    <a:pt x="0" y="101"/>
                    <a:pt x="1" y="108"/>
                    <a:pt x="4" y="116"/>
                  </a:cubicBezTo>
                  <a:cubicBezTo>
                    <a:pt x="4" y="119"/>
                    <a:pt x="5" y="121"/>
                    <a:pt x="6" y="124"/>
                  </a:cubicBezTo>
                  <a:cubicBezTo>
                    <a:pt x="19" y="159"/>
                    <a:pt x="53" y="185"/>
                    <a:pt x="93" y="185"/>
                  </a:cubicBezTo>
                  <a:cubicBezTo>
                    <a:pt x="132" y="185"/>
                    <a:pt x="166" y="159"/>
                    <a:pt x="179" y="124"/>
                  </a:cubicBezTo>
                  <a:cubicBezTo>
                    <a:pt x="183" y="114"/>
                    <a:pt x="185" y="104"/>
                    <a:pt x="185" y="92"/>
                  </a:cubicBezTo>
                  <a:cubicBezTo>
                    <a:pt x="185" y="56"/>
                    <a:pt x="164" y="25"/>
                    <a:pt x="133" y="10"/>
                  </a:cubicBezTo>
                  <a:close/>
                  <a:moveTo>
                    <a:pt x="96" y="177"/>
                  </a:moveTo>
                  <a:cubicBezTo>
                    <a:pt x="60" y="178"/>
                    <a:pt x="28" y="156"/>
                    <a:pt x="15" y="124"/>
                  </a:cubicBezTo>
                  <a:cubicBezTo>
                    <a:pt x="14" y="122"/>
                    <a:pt x="13" y="119"/>
                    <a:pt x="12" y="116"/>
                  </a:cubicBezTo>
                  <a:cubicBezTo>
                    <a:pt x="10" y="110"/>
                    <a:pt x="9" y="103"/>
                    <a:pt x="9" y="96"/>
                  </a:cubicBezTo>
                  <a:cubicBezTo>
                    <a:pt x="8" y="76"/>
                    <a:pt x="14" y="57"/>
                    <a:pt x="26" y="42"/>
                  </a:cubicBezTo>
                  <a:cubicBezTo>
                    <a:pt x="33" y="31"/>
                    <a:pt x="43" y="23"/>
                    <a:pt x="55" y="17"/>
                  </a:cubicBezTo>
                  <a:cubicBezTo>
                    <a:pt x="65" y="12"/>
                    <a:pt x="76" y="9"/>
                    <a:pt x="89" y="8"/>
                  </a:cubicBezTo>
                  <a:cubicBezTo>
                    <a:pt x="89" y="8"/>
                    <a:pt x="89" y="8"/>
                    <a:pt x="89" y="8"/>
                  </a:cubicBezTo>
                  <a:cubicBezTo>
                    <a:pt x="91" y="8"/>
                    <a:pt x="94" y="8"/>
                    <a:pt x="97" y="9"/>
                  </a:cubicBezTo>
                  <a:cubicBezTo>
                    <a:pt x="110" y="9"/>
                    <a:pt x="122" y="13"/>
                    <a:pt x="133" y="19"/>
                  </a:cubicBezTo>
                  <a:cubicBezTo>
                    <a:pt x="158" y="33"/>
                    <a:pt x="175" y="58"/>
                    <a:pt x="177" y="89"/>
                  </a:cubicBezTo>
                  <a:cubicBezTo>
                    <a:pt x="177" y="101"/>
                    <a:pt x="175" y="113"/>
                    <a:pt x="171" y="124"/>
                  </a:cubicBezTo>
                  <a:cubicBezTo>
                    <a:pt x="159" y="154"/>
                    <a:pt x="130" y="175"/>
                    <a:pt x="96" y="177"/>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3" name="Freeform 1468"/>
            <p:cNvSpPr>
              <a:spLocks noEditPoints="1"/>
            </p:cNvSpPr>
            <p:nvPr/>
          </p:nvSpPr>
          <p:spPr bwMode="auto">
            <a:xfrm>
              <a:off x="5616575" y="-5368925"/>
              <a:ext cx="633413" cy="638175"/>
            </a:xfrm>
            <a:custGeom>
              <a:avLst/>
              <a:gdLst>
                <a:gd name="T0" fmla="*/ 89 w 169"/>
                <a:gd name="T1" fmla="*/ 1 h 170"/>
                <a:gd name="T2" fmla="*/ 81 w 169"/>
                <a:gd name="T3" fmla="*/ 0 h 170"/>
                <a:gd name="T4" fmla="*/ 18 w 169"/>
                <a:gd name="T5" fmla="*/ 34 h 170"/>
                <a:gd name="T6" fmla="*/ 4 w 169"/>
                <a:gd name="T7" fmla="*/ 108 h 170"/>
                <a:gd name="T8" fmla="*/ 88 w 169"/>
                <a:gd name="T9" fmla="*/ 169 h 170"/>
                <a:gd name="T10" fmla="*/ 169 w 169"/>
                <a:gd name="T11" fmla="*/ 81 h 170"/>
                <a:gd name="T12" fmla="*/ 162 w 169"/>
                <a:gd name="T13" fmla="*/ 68 h 170"/>
                <a:gd name="T14" fmla="*/ 111 w 169"/>
                <a:gd name="T15" fmla="*/ 86 h 170"/>
                <a:gd name="T16" fmla="*/ 125 w 169"/>
                <a:gd name="T17" fmla="*/ 67 h 170"/>
                <a:gd name="T18" fmla="*/ 162 w 169"/>
                <a:gd name="T19" fmla="*/ 68 h 170"/>
                <a:gd name="T20" fmla="*/ 154 w 169"/>
                <a:gd name="T21" fmla="*/ 47 h 170"/>
                <a:gd name="T22" fmla="*/ 117 w 169"/>
                <a:gd name="T23" fmla="*/ 55 h 170"/>
                <a:gd name="T24" fmla="*/ 103 w 169"/>
                <a:gd name="T25" fmla="*/ 8 h 170"/>
                <a:gd name="T26" fmla="*/ 97 w 169"/>
                <a:gd name="T27" fmla="*/ 77 h 170"/>
                <a:gd name="T28" fmla="*/ 99 w 169"/>
                <a:gd name="T29" fmla="*/ 83 h 170"/>
                <a:gd name="T30" fmla="*/ 97 w 169"/>
                <a:gd name="T31" fmla="*/ 77 h 170"/>
                <a:gd name="T32" fmla="*/ 74 w 169"/>
                <a:gd name="T33" fmla="*/ 94 h 170"/>
                <a:gd name="T34" fmla="*/ 79 w 169"/>
                <a:gd name="T35" fmla="*/ 98 h 170"/>
                <a:gd name="T36" fmla="*/ 91 w 169"/>
                <a:gd name="T37" fmla="*/ 94 h 170"/>
                <a:gd name="T38" fmla="*/ 95 w 169"/>
                <a:gd name="T39" fmla="*/ 99 h 170"/>
                <a:gd name="T40" fmla="*/ 91 w 169"/>
                <a:gd name="T41" fmla="*/ 94 h 170"/>
                <a:gd name="T42" fmla="*/ 83 w 169"/>
                <a:gd name="T43" fmla="*/ 6 h 170"/>
                <a:gd name="T44" fmla="*/ 92 w 169"/>
                <a:gd name="T45" fmla="*/ 6 h 170"/>
                <a:gd name="T46" fmla="*/ 79 w 169"/>
                <a:gd name="T47" fmla="*/ 60 h 170"/>
                <a:gd name="T48" fmla="*/ 88 w 169"/>
                <a:gd name="T49" fmla="*/ 70 h 170"/>
                <a:gd name="T50" fmla="*/ 81 w 169"/>
                <a:gd name="T51" fmla="*/ 70 h 170"/>
                <a:gd name="T52" fmla="*/ 88 w 169"/>
                <a:gd name="T53" fmla="*/ 70 h 170"/>
                <a:gd name="T54" fmla="*/ 85 w 169"/>
                <a:gd name="T55" fmla="*/ 75 h 170"/>
                <a:gd name="T56" fmla="*/ 95 w 169"/>
                <a:gd name="T57" fmla="*/ 84 h 170"/>
                <a:gd name="T58" fmla="*/ 85 w 169"/>
                <a:gd name="T59" fmla="*/ 94 h 170"/>
                <a:gd name="T60" fmla="*/ 75 w 169"/>
                <a:gd name="T61" fmla="*/ 84 h 170"/>
                <a:gd name="T62" fmla="*/ 74 w 169"/>
                <a:gd name="T63" fmla="*/ 81 h 170"/>
                <a:gd name="T64" fmla="*/ 68 w 169"/>
                <a:gd name="T65" fmla="*/ 79 h 170"/>
                <a:gd name="T66" fmla="*/ 74 w 169"/>
                <a:gd name="T67" fmla="*/ 81 h 170"/>
                <a:gd name="T68" fmla="*/ 47 w 169"/>
                <a:gd name="T69" fmla="*/ 15 h 170"/>
                <a:gd name="T70" fmla="*/ 67 w 169"/>
                <a:gd name="T71" fmla="*/ 45 h 170"/>
                <a:gd name="T72" fmla="*/ 17 w 169"/>
                <a:gd name="T73" fmla="*/ 44 h 170"/>
                <a:gd name="T74" fmla="*/ 13 w 169"/>
                <a:gd name="T75" fmla="*/ 53 h 170"/>
                <a:gd name="T76" fmla="*/ 59 w 169"/>
                <a:gd name="T77" fmla="*/ 83 h 170"/>
                <a:gd name="T78" fmla="*/ 13 w 169"/>
                <a:gd name="T79" fmla="*/ 53 h 170"/>
                <a:gd name="T80" fmla="*/ 13 w 169"/>
                <a:gd name="T81" fmla="*/ 116 h 170"/>
                <a:gd name="T82" fmla="*/ 6 w 169"/>
                <a:gd name="T83" fmla="*/ 88 h 170"/>
                <a:gd name="T84" fmla="*/ 41 w 169"/>
                <a:gd name="T85" fmla="*/ 89 h 170"/>
                <a:gd name="T86" fmla="*/ 41 w 169"/>
                <a:gd name="T87" fmla="*/ 108 h 170"/>
                <a:gd name="T88" fmla="*/ 25 w 169"/>
                <a:gd name="T89" fmla="*/ 136 h 170"/>
                <a:gd name="T90" fmla="*/ 50 w 169"/>
                <a:gd name="T91" fmla="*/ 116 h 170"/>
                <a:gd name="T92" fmla="*/ 62 w 169"/>
                <a:gd name="T93" fmla="*/ 99 h 170"/>
                <a:gd name="T94" fmla="*/ 75 w 169"/>
                <a:gd name="T95" fmla="*/ 108 h 170"/>
                <a:gd name="T96" fmla="*/ 40 w 169"/>
                <a:gd name="T97" fmla="*/ 149 h 170"/>
                <a:gd name="T98" fmla="*/ 88 w 169"/>
                <a:gd name="T99" fmla="*/ 163 h 170"/>
                <a:gd name="T100" fmla="*/ 75 w 169"/>
                <a:gd name="T101" fmla="*/ 127 h 170"/>
                <a:gd name="T102" fmla="*/ 115 w 169"/>
                <a:gd name="T103" fmla="*/ 157 h 170"/>
                <a:gd name="T104" fmla="*/ 124 w 169"/>
                <a:gd name="T105" fmla="*/ 152 h 170"/>
                <a:gd name="T106" fmla="*/ 91 w 169"/>
                <a:gd name="T107" fmla="*/ 110 h 170"/>
                <a:gd name="T108" fmla="*/ 113 w 169"/>
                <a:gd name="T109" fmla="*/ 116 h 170"/>
                <a:gd name="T110" fmla="*/ 124 w 169"/>
                <a:gd name="T111" fmla="*/ 152 h 170"/>
                <a:gd name="T112" fmla="*/ 141 w 169"/>
                <a:gd name="T113" fmla="*/ 139 h 170"/>
                <a:gd name="T114" fmla="*/ 125 w 169"/>
                <a:gd name="T115" fmla="*/ 112 h 170"/>
                <a:gd name="T116" fmla="*/ 125 w 169"/>
                <a:gd name="T117" fmla="*/ 98 h 170"/>
                <a:gd name="T118" fmla="*/ 163 w 169"/>
                <a:gd name="T119" fmla="*/ 78 h 170"/>
                <a:gd name="T120" fmla="*/ 157 w 169"/>
                <a:gd name="T121"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70">
                  <a:moveTo>
                    <a:pt x="125" y="11"/>
                  </a:moveTo>
                  <a:cubicBezTo>
                    <a:pt x="114" y="5"/>
                    <a:pt x="102" y="1"/>
                    <a:pt x="89" y="1"/>
                  </a:cubicBezTo>
                  <a:cubicBezTo>
                    <a:pt x="86" y="0"/>
                    <a:pt x="83" y="0"/>
                    <a:pt x="81" y="0"/>
                  </a:cubicBezTo>
                  <a:cubicBezTo>
                    <a:pt x="81" y="0"/>
                    <a:pt x="81" y="0"/>
                    <a:pt x="81" y="0"/>
                  </a:cubicBezTo>
                  <a:cubicBezTo>
                    <a:pt x="68" y="1"/>
                    <a:pt x="57" y="4"/>
                    <a:pt x="47" y="9"/>
                  </a:cubicBezTo>
                  <a:cubicBezTo>
                    <a:pt x="35" y="15"/>
                    <a:pt x="25" y="23"/>
                    <a:pt x="18" y="34"/>
                  </a:cubicBezTo>
                  <a:cubicBezTo>
                    <a:pt x="6" y="49"/>
                    <a:pt x="0" y="68"/>
                    <a:pt x="1" y="88"/>
                  </a:cubicBezTo>
                  <a:cubicBezTo>
                    <a:pt x="1" y="95"/>
                    <a:pt x="2" y="102"/>
                    <a:pt x="4" y="108"/>
                  </a:cubicBezTo>
                  <a:cubicBezTo>
                    <a:pt x="5" y="111"/>
                    <a:pt x="6" y="114"/>
                    <a:pt x="7" y="116"/>
                  </a:cubicBezTo>
                  <a:cubicBezTo>
                    <a:pt x="20" y="148"/>
                    <a:pt x="52" y="170"/>
                    <a:pt x="88" y="169"/>
                  </a:cubicBezTo>
                  <a:cubicBezTo>
                    <a:pt x="122" y="167"/>
                    <a:pt x="151" y="146"/>
                    <a:pt x="163" y="116"/>
                  </a:cubicBezTo>
                  <a:cubicBezTo>
                    <a:pt x="167" y="105"/>
                    <a:pt x="169" y="93"/>
                    <a:pt x="169" y="81"/>
                  </a:cubicBezTo>
                  <a:cubicBezTo>
                    <a:pt x="167" y="50"/>
                    <a:pt x="150" y="25"/>
                    <a:pt x="125" y="11"/>
                  </a:cubicBezTo>
                  <a:close/>
                  <a:moveTo>
                    <a:pt x="162" y="68"/>
                  </a:moveTo>
                  <a:cubicBezTo>
                    <a:pt x="125" y="81"/>
                    <a:pt x="125" y="81"/>
                    <a:pt x="125" y="81"/>
                  </a:cubicBezTo>
                  <a:cubicBezTo>
                    <a:pt x="111" y="86"/>
                    <a:pt x="111" y="86"/>
                    <a:pt x="111" y="86"/>
                  </a:cubicBezTo>
                  <a:cubicBezTo>
                    <a:pt x="106" y="71"/>
                    <a:pt x="106" y="71"/>
                    <a:pt x="106" y="71"/>
                  </a:cubicBezTo>
                  <a:cubicBezTo>
                    <a:pt x="125" y="67"/>
                    <a:pt x="125" y="67"/>
                    <a:pt x="125" y="67"/>
                  </a:cubicBezTo>
                  <a:cubicBezTo>
                    <a:pt x="159" y="58"/>
                    <a:pt x="159" y="58"/>
                    <a:pt x="159" y="58"/>
                  </a:cubicBezTo>
                  <a:cubicBezTo>
                    <a:pt x="160" y="61"/>
                    <a:pt x="161" y="65"/>
                    <a:pt x="162" y="68"/>
                  </a:cubicBezTo>
                  <a:close/>
                  <a:moveTo>
                    <a:pt x="125" y="17"/>
                  </a:moveTo>
                  <a:cubicBezTo>
                    <a:pt x="137" y="24"/>
                    <a:pt x="147" y="35"/>
                    <a:pt x="154" y="47"/>
                  </a:cubicBezTo>
                  <a:cubicBezTo>
                    <a:pt x="125" y="54"/>
                    <a:pt x="125" y="54"/>
                    <a:pt x="125" y="54"/>
                  </a:cubicBezTo>
                  <a:cubicBezTo>
                    <a:pt x="117" y="55"/>
                    <a:pt x="117" y="55"/>
                    <a:pt x="117" y="55"/>
                  </a:cubicBezTo>
                  <a:cubicBezTo>
                    <a:pt x="107" y="47"/>
                    <a:pt x="107" y="47"/>
                    <a:pt x="107" y="47"/>
                  </a:cubicBezTo>
                  <a:cubicBezTo>
                    <a:pt x="103" y="8"/>
                    <a:pt x="103" y="8"/>
                    <a:pt x="103" y="8"/>
                  </a:cubicBezTo>
                  <a:cubicBezTo>
                    <a:pt x="111" y="10"/>
                    <a:pt x="118" y="13"/>
                    <a:pt x="125" y="17"/>
                  </a:cubicBezTo>
                  <a:close/>
                  <a:moveTo>
                    <a:pt x="97" y="77"/>
                  </a:moveTo>
                  <a:cubicBezTo>
                    <a:pt x="99" y="76"/>
                    <a:pt x="101" y="77"/>
                    <a:pt x="101" y="79"/>
                  </a:cubicBezTo>
                  <a:cubicBezTo>
                    <a:pt x="102" y="81"/>
                    <a:pt x="101" y="83"/>
                    <a:pt x="99" y="83"/>
                  </a:cubicBezTo>
                  <a:cubicBezTo>
                    <a:pt x="98" y="84"/>
                    <a:pt x="96" y="83"/>
                    <a:pt x="95" y="81"/>
                  </a:cubicBezTo>
                  <a:cubicBezTo>
                    <a:pt x="95" y="79"/>
                    <a:pt x="96" y="78"/>
                    <a:pt x="97" y="77"/>
                  </a:cubicBezTo>
                  <a:close/>
                  <a:moveTo>
                    <a:pt x="74" y="99"/>
                  </a:moveTo>
                  <a:cubicBezTo>
                    <a:pt x="73" y="98"/>
                    <a:pt x="73" y="96"/>
                    <a:pt x="74" y="94"/>
                  </a:cubicBezTo>
                  <a:cubicBezTo>
                    <a:pt x="75" y="93"/>
                    <a:pt x="77" y="92"/>
                    <a:pt x="78" y="94"/>
                  </a:cubicBezTo>
                  <a:cubicBezTo>
                    <a:pt x="79" y="94"/>
                    <a:pt x="80" y="96"/>
                    <a:pt x="79" y="98"/>
                  </a:cubicBezTo>
                  <a:cubicBezTo>
                    <a:pt x="78" y="99"/>
                    <a:pt x="76" y="100"/>
                    <a:pt x="74" y="99"/>
                  </a:cubicBezTo>
                  <a:close/>
                  <a:moveTo>
                    <a:pt x="91" y="94"/>
                  </a:moveTo>
                  <a:cubicBezTo>
                    <a:pt x="92" y="92"/>
                    <a:pt x="95" y="93"/>
                    <a:pt x="96" y="94"/>
                  </a:cubicBezTo>
                  <a:cubicBezTo>
                    <a:pt x="97" y="96"/>
                    <a:pt x="96" y="98"/>
                    <a:pt x="95" y="99"/>
                  </a:cubicBezTo>
                  <a:cubicBezTo>
                    <a:pt x="94" y="100"/>
                    <a:pt x="91" y="99"/>
                    <a:pt x="90" y="98"/>
                  </a:cubicBezTo>
                  <a:cubicBezTo>
                    <a:pt x="89" y="96"/>
                    <a:pt x="90" y="94"/>
                    <a:pt x="91" y="94"/>
                  </a:cubicBezTo>
                  <a:close/>
                  <a:moveTo>
                    <a:pt x="81" y="36"/>
                  </a:moveTo>
                  <a:cubicBezTo>
                    <a:pt x="83" y="6"/>
                    <a:pt x="83" y="6"/>
                    <a:pt x="83" y="6"/>
                  </a:cubicBezTo>
                  <a:cubicBezTo>
                    <a:pt x="85" y="6"/>
                    <a:pt x="87" y="6"/>
                    <a:pt x="89" y="6"/>
                  </a:cubicBezTo>
                  <a:cubicBezTo>
                    <a:pt x="90" y="6"/>
                    <a:pt x="91" y="6"/>
                    <a:pt x="92" y="6"/>
                  </a:cubicBezTo>
                  <a:cubicBezTo>
                    <a:pt x="95" y="60"/>
                    <a:pt x="95" y="60"/>
                    <a:pt x="95" y="60"/>
                  </a:cubicBezTo>
                  <a:cubicBezTo>
                    <a:pt x="79" y="60"/>
                    <a:pt x="79" y="60"/>
                    <a:pt x="79" y="60"/>
                  </a:cubicBezTo>
                  <a:lnTo>
                    <a:pt x="81" y="36"/>
                  </a:lnTo>
                  <a:close/>
                  <a:moveTo>
                    <a:pt x="88" y="70"/>
                  </a:moveTo>
                  <a:cubicBezTo>
                    <a:pt x="88" y="72"/>
                    <a:pt x="86" y="73"/>
                    <a:pt x="85" y="73"/>
                  </a:cubicBezTo>
                  <a:cubicBezTo>
                    <a:pt x="83" y="73"/>
                    <a:pt x="81" y="72"/>
                    <a:pt x="81" y="70"/>
                  </a:cubicBezTo>
                  <a:cubicBezTo>
                    <a:pt x="81" y="68"/>
                    <a:pt x="83" y="67"/>
                    <a:pt x="85" y="67"/>
                  </a:cubicBezTo>
                  <a:cubicBezTo>
                    <a:pt x="86" y="67"/>
                    <a:pt x="88" y="68"/>
                    <a:pt x="88" y="70"/>
                  </a:cubicBezTo>
                  <a:close/>
                  <a:moveTo>
                    <a:pt x="81" y="76"/>
                  </a:moveTo>
                  <a:cubicBezTo>
                    <a:pt x="82" y="75"/>
                    <a:pt x="83" y="75"/>
                    <a:pt x="85" y="75"/>
                  </a:cubicBezTo>
                  <a:cubicBezTo>
                    <a:pt x="86" y="75"/>
                    <a:pt x="87" y="75"/>
                    <a:pt x="89" y="76"/>
                  </a:cubicBezTo>
                  <a:cubicBezTo>
                    <a:pt x="92" y="77"/>
                    <a:pt x="95" y="81"/>
                    <a:pt x="95" y="84"/>
                  </a:cubicBezTo>
                  <a:cubicBezTo>
                    <a:pt x="95" y="89"/>
                    <a:pt x="92" y="92"/>
                    <a:pt x="89" y="93"/>
                  </a:cubicBezTo>
                  <a:cubicBezTo>
                    <a:pt x="87" y="94"/>
                    <a:pt x="86" y="94"/>
                    <a:pt x="85" y="94"/>
                  </a:cubicBezTo>
                  <a:cubicBezTo>
                    <a:pt x="83" y="94"/>
                    <a:pt x="82" y="94"/>
                    <a:pt x="81" y="93"/>
                  </a:cubicBezTo>
                  <a:cubicBezTo>
                    <a:pt x="77" y="92"/>
                    <a:pt x="75" y="89"/>
                    <a:pt x="75" y="84"/>
                  </a:cubicBezTo>
                  <a:cubicBezTo>
                    <a:pt x="75" y="81"/>
                    <a:pt x="77" y="77"/>
                    <a:pt x="81" y="76"/>
                  </a:cubicBezTo>
                  <a:close/>
                  <a:moveTo>
                    <a:pt x="74" y="81"/>
                  </a:moveTo>
                  <a:cubicBezTo>
                    <a:pt x="73" y="83"/>
                    <a:pt x="72" y="84"/>
                    <a:pt x="70" y="83"/>
                  </a:cubicBezTo>
                  <a:cubicBezTo>
                    <a:pt x="68" y="83"/>
                    <a:pt x="67" y="81"/>
                    <a:pt x="68" y="79"/>
                  </a:cubicBezTo>
                  <a:cubicBezTo>
                    <a:pt x="68" y="77"/>
                    <a:pt x="70" y="76"/>
                    <a:pt x="72" y="77"/>
                  </a:cubicBezTo>
                  <a:cubicBezTo>
                    <a:pt x="74" y="78"/>
                    <a:pt x="74" y="79"/>
                    <a:pt x="74" y="81"/>
                  </a:cubicBezTo>
                  <a:close/>
                  <a:moveTo>
                    <a:pt x="25" y="34"/>
                  </a:moveTo>
                  <a:cubicBezTo>
                    <a:pt x="31" y="26"/>
                    <a:pt x="38" y="20"/>
                    <a:pt x="47" y="15"/>
                  </a:cubicBezTo>
                  <a:cubicBezTo>
                    <a:pt x="54" y="11"/>
                    <a:pt x="62" y="9"/>
                    <a:pt x="71" y="7"/>
                  </a:cubicBezTo>
                  <a:cubicBezTo>
                    <a:pt x="67" y="45"/>
                    <a:pt x="67" y="45"/>
                    <a:pt x="67" y="45"/>
                  </a:cubicBezTo>
                  <a:cubicBezTo>
                    <a:pt x="56" y="52"/>
                    <a:pt x="56" y="52"/>
                    <a:pt x="56" y="52"/>
                  </a:cubicBezTo>
                  <a:cubicBezTo>
                    <a:pt x="17" y="44"/>
                    <a:pt x="17" y="44"/>
                    <a:pt x="17" y="44"/>
                  </a:cubicBezTo>
                  <a:cubicBezTo>
                    <a:pt x="19" y="40"/>
                    <a:pt x="22" y="37"/>
                    <a:pt x="25" y="34"/>
                  </a:cubicBezTo>
                  <a:close/>
                  <a:moveTo>
                    <a:pt x="13" y="53"/>
                  </a:moveTo>
                  <a:cubicBezTo>
                    <a:pt x="64" y="68"/>
                    <a:pt x="64" y="68"/>
                    <a:pt x="64" y="68"/>
                  </a:cubicBezTo>
                  <a:cubicBezTo>
                    <a:pt x="59" y="83"/>
                    <a:pt x="59" y="83"/>
                    <a:pt x="59" y="83"/>
                  </a:cubicBezTo>
                  <a:cubicBezTo>
                    <a:pt x="9" y="62"/>
                    <a:pt x="9" y="62"/>
                    <a:pt x="9" y="62"/>
                  </a:cubicBezTo>
                  <a:cubicBezTo>
                    <a:pt x="10" y="59"/>
                    <a:pt x="13" y="53"/>
                    <a:pt x="13" y="53"/>
                  </a:cubicBezTo>
                  <a:close/>
                  <a:moveTo>
                    <a:pt x="25" y="136"/>
                  </a:moveTo>
                  <a:cubicBezTo>
                    <a:pt x="20" y="130"/>
                    <a:pt x="16" y="123"/>
                    <a:pt x="13" y="116"/>
                  </a:cubicBezTo>
                  <a:cubicBezTo>
                    <a:pt x="11" y="114"/>
                    <a:pt x="10" y="111"/>
                    <a:pt x="9" y="108"/>
                  </a:cubicBezTo>
                  <a:cubicBezTo>
                    <a:pt x="7" y="102"/>
                    <a:pt x="6" y="95"/>
                    <a:pt x="6" y="88"/>
                  </a:cubicBezTo>
                  <a:cubicBezTo>
                    <a:pt x="6" y="83"/>
                    <a:pt x="6" y="78"/>
                    <a:pt x="7" y="74"/>
                  </a:cubicBezTo>
                  <a:cubicBezTo>
                    <a:pt x="41" y="89"/>
                    <a:pt x="41" y="89"/>
                    <a:pt x="41" y="89"/>
                  </a:cubicBezTo>
                  <a:cubicBezTo>
                    <a:pt x="45" y="101"/>
                    <a:pt x="45" y="101"/>
                    <a:pt x="45" y="101"/>
                  </a:cubicBezTo>
                  <a:cubicBezTo>
                    <a:pt x="41" y="108"/>
                    <a:pt x="41" y="108"/>
                    <a:pt x="41" y="108"/>
                  </a:cubicBezTo>
                  <a:cubicBezTo>
                    <a:pt x="36" y="116"/>
                    <a:pt x="36" y="116"/>
                    <a:pt x="36" y="116"/>
                  </a:cubicBezTo>
                  <a:lnTo>
                    <a:pt x="25" y="136"/>
                  </a:lnTo>
                  <a:close/>
                  <a:moveTo>
                    <a:pt x="32" y="143"/>
                  </a:moveTo>
                  <a:cubicBezTo>
                    <a:pt x="50" y="116"/>
                    <a:pt x="50" y="116"/>
                    <a:pt x="50" y="116"/>
                  </a:cubicBezTo>
                  <a:cubicBezTo>
                    <a:pt x="56" y="108"/>
                    <a:pt x="56" y="108"/>
                    <a:pt x="56" y="108"/>
                  </a:cubicBezTo>
                  <a:cubicBezTo>
                    <a:pt x="62" y="99"/>
                    <a:pt x="62" y="99"/>
                    <a:pt x="62" y="99"/>
                  </a:cubicBezTo>
                  <a:cubicBezTo>
                    <a:pt x="75" y="108"/>
                    <a:pt x="75" y="108"/>
                    <a:pt x="75" y="108"/>
                  </a:cubicBezTo>
                  <a:cubicBezTo>
                    <a:pt x="75" y="108"/>
                    <a:pt x="75" y="108"/>
                    <a:pt x="75" y="108"/>
                  </a:cubicBezTo>
                  <a:cubicBezTo>
                    <a:pt x="68" y="116"/>
                    <a:pt x="68" y="116"/>
                    <a:pt x="68" y="116"/>
                  </a:cubicBezTo>
                  <a:cubicBezTo>
                    <a:pt x="40" y="149"/>
                    <a:pt x="40" y="149"/>
                    <a:pt x="40" y="149"/>
                  </a:cubicBezTo>
                  <a:cubicBezTo>
                    <a:pt x="37" y="147"/>
                    <a:pt x="35" y="145"/>
                    <a:pt x="32" y="143"/>
                  </a:cubicBezTo>
                  <a:close/>
                  <a:moveTo>
                    <a:pt x="88" y="163"/>
                  </a:moveTo>
                  <a:cubicBezTo>
                    <a:pt x="74" y="164"/>
                    <a:pt x="62" y="161"/>
                    <a:pt x="50" y="155"/>
                  </a:cubicBezTo>
                  <a:cubicBezTo>
                    <a:pt x="75" y="127"/>
                    <a:pt x="75" y="127"/>
                    <a:pt x="75" y="127"/>
                  </a:cubicBezTo>
                  <a:cubicBezTo>
                    <a:pt x="88" y="128"/>
                    <a:pt x="88" y="128"/>
                    <a:pt x="88" y="128"/>
                  </a:cubicBezTo>
                  <a:cubicBezTo>
                    <a:pt x="115" y="157"/>
                    <a:pt x="115" y="157"/>
                    <a:pt x="115" y="157"/>
                  </a:cubicBezTo>
                  <a:cubicBezTo>
                    <a:pt x="107" y="161"/>
                    <a:pt x="98" y="163"/>
                    <a:pt x="88" y="163"/>
                  </a:cubicBezTo>
                  <a:close/>
                  <a:moveTo>
                    <a:pt x="124" y="152"/>
                  </a:moveTo>
                  <a:cubicBezTo>
                    <a:pt x="96" y="116"/>
                    <a:pt x="96" y="116"/>
                    <a:pt x="96" y="116"/>
                  </a:cubicBezTo>
                  <a:cubicBezTo>
                    <a:pt x="91" y="110"/>
                    <a:pt x="91" y="110"/>
                    <a:pt x="91" y="110"/>
                  </a:cubicBezTo>
                  <a:cubicBezTo>
                    <a:pt x="104" y="101"/>
                    <a:pt x="104" y="101"/>
                    <a:pt x="104" y="101"/>
                  </a:cubicBezTo>
                  <a:cubicBezTo>
                    <a:pt x="113" y="116"/>
                    <a:pt x="113" y="116"/>
                    <a:pt x="113" y="116"/>
                  </a:cubicBezTo>
                  <a:cubicBezTo>
                    <a:pt x="132" y="147"/>
                    <a:pt x="132" y="147"/>
                    <a:pt x="132" y="147"/>
                  </a:cubicBezTo>
                  <a:cubicBezTo>
                    <a:pt x="130" y="149"/>
                    <a:pt x="127" y="151"/>
                    <a:pt x="124" y="152"/>
                  </a:cubicBezTo>
                  <a:close/>
                  <a:moveTo>
                    <a:pt x="157" y="116"/>
                  </a:moveTo>
                  <a:cubicBezTo>
                    <a:pt x="153" y="125"/>
                    <a:pt x="148" y="132"/>
                    <a:pt x="141" y="139"/>
                  </a:cubicBezTo>
                  <a:cubicBezTo>
                    <a:pt x="128" y="116"/>
                    <a:pt x="128" y="116"/>
                    <a:pt x="128" y="116"/>
                  </a:cubicBezTo>
                  <a:cubicBezTo>
                    <a:pt x="125" y="112"/>
                    <a:pt x="125" y="112"/>
                    <a:pt x="125" y="112"/>
                  </a:cubicBezTo>
                  <a:cubicBezTo>
                    <a:pt x="122" y="106"/>
                    <a:pt x="122" y="106"/>
                    <a:pt x="122" y="106"/>
                  </a:cubicBezTo>
                  <a:cubicBezTo>
                    <a:pt x="125" y="98"/>
                    <a:pt x="125" y="98"/>
                    <a:pt x="125" y="98"/>
                  </a:cubicBezTo>
                  <a:cubicBezTo>
                    <a:pt x="127" y="94"/>
                    <a:pt x="127" y="94"/>
                    <a:pt x="127" y="94"/>
                  </a:cubicBezTo>
                  <a:cubicBezTo>
                    <a:pt x="163" y="78"/>
                    <a:pt x="163" y="78"/>
                    <a:pt x="163" y="78"/>
                  </a:cubicBezTo>
                  <a:cubicBezTo>
                    <a:pt x="163" y="79"/>
                    <a:pt x="163" y="80"/>
                    <a:pt x="163" y="81"/>
                  </a:cubicBezTo>
                  <a:cubicBezTo>
                    <a:pt x="164" y="93"/>
                    <a:pt x="161" y="105"/>
                    <a:pt x="157" y="116"/>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4" name="Oval 1469"/>
            <p:cNvSpPr>
              <a:spLocks noChangeArrowheads="1"/>
            </p:cNvSpPr>
            <p:nvPr/>
          </p:nvSpPr>
          <p:spPr bwMode="auto">
            <a:xfrm>
              <a:off x="5919787" y="-5116513"/>
              <a:ext cx="26988"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5" name="Freeform 1470"/>
            <p:cNvSpPr>
              <a:spLocks/>
            </p:cNvSpPr>
            <p:nvPr/>
          </p:nvSpPr>
          <p:spPr bwMode="auto">
            <a:xfrm>
              <a:off x="5972175" y="-5083175"/>
              <a:ext cx="26988" cy="30163"/>
            </a:xfrm>
            <a:custGeom>
              <a:avLst/>
              <a:gdLst>
                <a:gd name="T0" fmla="*/ 6 w 7"/>
                <a:gd name="T1" fmla="*/ 3 h 8"/>
                <a:gd name="T2" fmla="*/ 4 w 7"/>
                <a:gd name="T3" fmla="*/ 7 h 8"/>
                <a:gd name="T4" fmla="*/ 0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5"/>
                    <a:pt x="6" y="7"/>
                    <a:pt x="4" y="7"/>
                  </a:cubicBezTo>
                  <a:cubicBezTo>
                    <a:pt x="3" y="8"/>
                    <a:pt x="1" y="7"/>
                    <a:pt x="0" y="5"/>
                  </a:cubicBezTo>
                  <a:cubicBezTo>
                    <a:pt x="0" y="3"/>
                    <a:pt x="1" y="2"/>
                    <a:pt x="2"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6" name="Freeform 1471"/>
            <p:cNvSpPr>
              <a:spLocks/>
            </p:cNvSpPr>
            <p:nvPr/>
          </p:nvSpPr>
          <p:spPr bwMode="auto">
            <a:xfrm>
              <a:off x="5949950" y="-5022850"/>
              <a:ext cx="30163" cy="30163"/>
            </a:xfrm>
            <a:custGeom>
              <a:avLst/>
              <a:gdLst>
                <a:gd name="T0" fmla="*/ 6 w 8"/>
                <a:gd name="T1" fmla="*/ 7 h 8"/>
                <a:gd name="T2" fmla="*/ 2 w 8"/>
                <a:gd name="T3" fmla="*/ 6 h 8"/>
                <a:gd name="T4" fmla="*/ 2 w 8"/>
                <a:gd name="T5" fmla="*/ 2 h 8"/>
                <a:gd name="T6" fmla="*/ 7 w 8"/>
                <a:gd name="T7" fmla="*/ 2 h 8"/>
                <a:gd name="T8" fmla="*/ 6 w 8"/>
                <a:gd name="T9" fmla="*/ 7 h 8"/>
              </a:gdLst>
              <a:ahLst/>
              <a:cxnLst>
                <a:cxn ang="0">
                  <a:pos x="T0" y="T1"/>
                </a:cxn>
                <a:cxn ang="0">
                  <a:pos x="T2" y="T3"/>
                </a:cxn>
                <a:cxn ang="0">
                  <a:pos x="T4" y="T5"/>
                </a:cxn>
                <a:cxn ang="0">
                  <a:pos x="T6" y="T7"/>
                </a:cxn>
                <a:cxn ang="0">
                  <a:pos x="T8" y="T9"/>
                </a:cxn>
              </a:cxnLst>
              <a:rect l="0" t="0" r="r" b="b"/>
              <a:pathLst>
                <a:path w="8" h="8">
                  <a:moveTo>
                    <a:pt x="6" y="7"/>
                  </a:moveTo>
                  <a:cubicBezTo>
                    <a:pt x="4" y="8"/>
                    <a:pt x="2" y="7"/>
                    <a:pt x="2" y="6"/>
                  </a:cubicBezTo>
                  <a:cubicBezTo>
                    <a:pt x="0" y="4"/>
                    <a:pt x="1" y="2"/>
                    <a:pt x="2" y="2"/>
                  </a:cubicBezTo>
                  <a:cubicBezTo>
                    <a:pt x="4" y="0"/>
                    <a:pt x="6" y="1"/>
                    <a:pt x="7" y="2"/>
                  </a:cubicBezTo>
                  <a:cubicBezTo>
                    <a:pt x="8" y="4"/>
                    <a:pt x="7" y="6"/>
                    <a:pt x="6"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7" name="Freeform 1472"/>
            <p:cNvSpPr>
              <a:spLocks/>
            </p:cNvSpPr>
            <p:nvPr/>
          </p:nvSpPr>
          <p:spPr bwMode="auto">
            <a:xfrm>
              <a:off x="5889625" y="-5022850"/>
              <a:ext cx="26988" cy="30163"/>
            </a:xfrm>
            <a:custGeom>
              <a:avLst/>
              <a:gdLst>
                <a:gd name="T0" fmla="*/ 6 w 7"/>
                <a:gd name="T1" fmla="*/ 6 h 8"/>
                <a:gd name="T2" fmla="*/ 1 w 7"/>
                <a:gd name="T3" fmla="*/ 7 h 8"/>
                <a:gd name="T4" fmla="*/ 1 w 7"/>
                <a:gd name="T5" fmla="*/ 2 h 8"/>
                <a:gd name="T6" fmla="*/ 5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7"/>
                    <a:pt x="3" y="8"/>
                    <a:pt x="1" y="7"/>
                  </a:cubicBezTo>
                  <a:cubicBezTo>
                    <a:pt x="0" y="6"/>
                    <a:pt x="0" y="4"/>
                    <a:pt x="1" y="2"/>
                  </a:cubicBezTo>
                  <a:cubicBezTo>
                    <a:pt x="2" y="1"/>
                    <a:pt x="4" y="0"/>
                    <a:pt x="5" y="2"/>
                  </a:cubicBezTo>
                  <a:cubicBezTo>
                    <a:pt x="6" y="2"/>
                    <a:pt x="7" y="4"/>
                    <a:pt x="6"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8" name="Freeform 1473"/>
            <p:cNvSpPr>
              <a:spLocks/>
            </p:cNvSpPr>
            <p:nvPr/>
          </p:nvSpPr>
          <p:spPr bwMode="auto">
            <a:xfrm>
              <a:off x="5867400" y="-5083175"/>
              <a:ext cx="30163" cy="30163"/>
            </a:xfrm>
            <a:custGeom>
              <a:avLst/>
              <a:gdLst>
                <a:gd name="T0" fmla="*/ 7 w 8"/>
                <a:gd name="T1" fmla="*/ 5 h 8"/>
                <a:gd name="T2" fmla="*/ 3 w 8"/>
                <a:gd name="T3" fmla="*/ 7 h 8"/>
                <a:gd name="T4" fmla="*/ 1 w 8"/>
                <a:gd name="T5" fmla="*/ 3 h 8"/>
                <a:gd name="T6" fmla="*/ 5 w 8"/>
                <a:gd name="T7" fmla="*/ 1 h 8"/>
                <a:gd name="T8" fmla="*/ 7 w 8"/>
                <a:gd name="T9" fmla="*/ 5 h 8"/>
              </a:gdLst>
              <a:ahLst/>
              <a:cxnLst>
                <a:cxn ang="0">
                  <a:pos x="T0" y="T1"/>
                </a:cxn>
                <a:cxn ang="0">
                  <a:pos x="T2" y="T3"/>
                </a:cxn>
                <a:cxn ang="0">
                  <a:pos x="T4" y="T5"/>
                </a:cxn>
                <a:cxn ang="0">
                  <a:pos x="T6" y="T7"/>
                </a:cxn>
                <a:cxn ang="0">
                  <a:pos x="T8" y="T9"/>
                </a:cxn>
              </a:cxnLst>
              <a:rect l="0" t="0" r="r" b="b"/>
              <a:pathLst>
                <a:path w="8" h="8">
                  <a:moveTo>
                    <a:pt x="7" y="5"/>
                  </a:moveTo>
                  <a:cubicBezTo>
                    <a:pt x="6" y="7"/>
                    <a:pt x="5" y="8"/>
                    <a:pt x="3" y="7"/>
                  </a:cubicBezTo>
                  <a:cubicBezTo>
                    <a:pt x="1" y="7"/>
                    <a:pt x="0" y="5"/>
                    <a:pt x="1" y="3"/>
                  </a:cubicBezTo>
                  <a:cubicBezTo>
                    <a:pt x="2" y="1"/>
                    <a:pt x="3" y="0"/>
                    <a:pt x="5" y="1"/>
                  </a:cubicBezTo>
                  <a:cubicBezTo>
                    <a:pt x="7" y="2"/>
                    <a:pt x="8" y="3"/>
                    <a:pt x="7"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19" name="Oval 1474"/>
            <p:cNvSpPr>
              <a:spLocks noChangeArrowheads="1"/>
            </p:cNvSpPr>
            <p:nvPr/>
          </p:nvSpPr>
          <p:spPr bwMode="auto">
            <a:xfrm>
              <a:off x="5897562" y="-5086350"/>
              <a:ext cx="74613" cy="698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0" name="Freeform 1475"/>
            <p:cNvSpPr>
              <a:spLocks/>
            </p:cNvSpPr>
            <p:nvPr/>
          </p:nvSpPr>
          <p:spPr bwMode="auto">
            <a:xfrm>
              <a:off x="5735637" y="-5000625"/>
              <a:ext cx="161925" cy="190500"/>
            </a:xfrm>
            <a:custGeom>
              <a:avLst/>
              <a:gdLst>
                <a:gd name="T0" fmla="*/ 43 w 43"/>
                <a:gd name="T1" fmla="*/ 10 h 51"/>
                <a:gd name="T2" fmla="*/ 8 w 43"/>
                <a:gd name="T3" fmla="*/ 51 h 51"/>
                <a:gd name="T4" fmla="*/ 0 w 43"/>
                <a:gd name="T5" fmla="*/ 45 h 51"/>
                <a:gd name="T6" fmla="*/ 30 w 43"/>
                <a:gd name="T7" fmla="*/ 0 h 51"/>
                <a:gd name="T8" fmla="*/ 43 w 43"/>
                <a:gd name="T9" fmla="*/ 10 h 51"/>
              </a:gdLst>
              <a:ahLst/>
              <a:cxnLst>
                <a:cxn ang="0">
                  <a:pos x="T0" y="T1"/>
                </a:cxn>
                <a:cxn ang="0">
                  <a:pos x="T2" y="T3"/>
                </a:cxn>
                <a:cxn ang="0">
                  <a:pos x="T4" y="T5"/>
                </a:cxn>
                <a:cxn ang="0">
                  <a:pos x="T6" y="T7"/>
                </a:cxn>
                <a:cxn ang="0">
                  <a:pos x="T8" y="T9"/>
                </a:cxn>
              </a:cxnLst>
              <a:rect l="0" t="0" r="r" b="b"/>
              <a:pathLst>
                <a:path w="43" h="51">
                  <a:moveTo>
                    <a:pt x="43" y="10"/>
                  </a:moveTo>
                  <a:cubicBezTo>
                    <a:pt x="8" y="51"/>
                    <a:pt x="8" y="51"/>
                    <a:pt x="8" y="51"/>
                  </a:cubicBezTo>
                  <a:cubicBezTo>
                    <a:pt x="5" y="49"/>
                    <a:pt x="3" y="47"/>
                    <a:pt x="0" y="45"/>
                  </a:cubicBezTo>
                  <a:cubicBezTo>
                    <a:pt x="30" y="0"/>
                    <a:pt x="30" y="0"/>
                    <a:pt x="30" y="0"/>
                  </a:cubicBezTo>
                  <a:lnTo>
                    <a:pt x="43"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1" name="Freeform 1476"/>
            <p:cNvSpPr>
              <a:spLocks/>
            </p:cNvSpPr>
            <p:nvPr/>
          </p:nvSpPr>
          <p:spPr bwMode="auto">
            <a:xfrm>
              <a:off x="5649912" y="-5168900"/>
              <a:ext cx="206375" cy="107950"/>
            </a:xfrm>
            <a:custGeom>
              <a:avLst/>
              <a:gdLst>
                <a:gd name="T0" fmla="*/ 55 w 55"/>
                <a:gd name="T1" fmla="*/ 15 h 29"/>
                <a:gd name="T2" fmla="*/ 50 w 55"/>
                <a:gd name="T3" fmla="*/ 29 h 29"/>
                <a:gd name="T4" fmla="*/ 0 w 55"/>
                <a:gd name="T5" fmla="*/ 9 h 29"/>
                <a:gd name="T6" fmla="*/ 4 w 55"/>
                <a:gd name="T7" fmla="*/ 0 h 29"/>
                <a:gd name="T8" fmla="*/ 55 w 55"/>
                <a:gd name="T9" fmla="*/ 15 h 29"/>
              </a:gdLst>
              <a:ahLst/>
              <a:cxnLst>
                <a:cxn ang="0">
                  <a:pos x="T0" y="T1"/>
                </a:cxn>
                <a:cxn ang="0">
                  <a:pos x="T2" y="T3"/>
                </a:cxn>
                <a:cxn ang="0">
                  <a:pos x="T4" y="T5"/>
                </a:cxn>
                <a:cxn ang="0">
                  <a:pos x="T6" y="T7"/>
                </a:cxn>
                <a:cxn ang="0">
                  <a:pos x="T8" y="T9"/>
                </a:cxn>
              </a:cxnLst>
              <a:rect l="0" t="0" r="r" b="b"/>
              <a:pathLst>
                <a:path w="55" h="29">
                  <a:moveTo>
                    <a:pt x="55" y="15"/>
                  </a:moveTo>
                  <a:cubicBezTo>
                    <a:pt x="50" y="29"/>
                    <a:pt x="50" y="29"/>
                    <a:pt x="50" y="29"/>
                  </a:cubicBezTo>
                  <a:cubicBezTo>
                    <a:pt x="0" y="9"/>
                    <a:pt x="0" y="9"/>
                    <a:pt x="0" y="9"/>
                  </a:cubicBezTo>
                  <a:cubicBezTo>
                    <a:pt x="1" y="6"/>
                    <a:pt x="4" y="0"/>
                    <a:pt x="4" y="0"/>
                  </a:cubicBezTo>
                  <a:lnTo>
                    <a:pt x="55" y="1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2" name="Freeform 1477"/>
            <p:cNvSpPr>
              <a:spLocks/>
            </p:cNvSpPr>
            <p:nvPr/>
          </p:nvSpPr>
          <p:spPr bwMode="auto">
            <a:xfrm>
              <a:off x="5911850" y="-5345113"/>
              <a:ext cx="60325" cy="201613"/>
            </a:xfrm>
            <a:custGeom>
              <a:avLst/>
              <a:gdLst>
                <a:gd name="T0" fmla="*/ 16 w 16"/>
                <a:gd name="T1" fmla="*/ 54 h 54"/>
                <a:gd name="T2" fmla="*/ 0 w 16"/>
                <a:gd name="T3" fmla="*/ 54 h 54"/>
                <a:gd name="T4" fmla="*/ 4 w 16"/>
                <a:gd name="T5" fmla="*/ 0 h 54"/>
                <a:gd name="T6" fmla="*/ 14 w 16"/>
                <a:gd name="T7" fmla="*/ 0 h 54"/>
                <a:gd name="T8" fmla="*/ 16 w 16"/>
                <a:gd name="T9" fmla="*/ 54 h 54"/>
              </a:gdLst>
              <a:ahLst/>
              <a:cxnLst>
                <a:cxn ang="0">
                  <a:pos x="T0" y="T1"/>
                </a:cxn>
                <a:cxn ang="0">
                  <a:pos x="T2" y="T3"/>
                </a:cxn>
                <a:cxn ang="0">
                  <a:pos x="T4" y="T5"/>
                </a:cxn>
                <a:cxn ang="0">
                  <a:pos x="T6" y="T7"/>
                </a:cxn>
                <a:cxn ang="0">
                  <a:pos x="T8" y="T9"/>
                </a:cxn>
              </a:cxnLst>
              <a:rect l="0" t="0" r="r" b="b"/>
              <a:pathLst>
                <a:path w="16" h="54">
                  <a:moveTo>
                    <a:pt x="16" y="54"/>
                  </a:moveTo>
                  <a:cubicBezTo>
                    <a:pt x="0" y="54"/>
                    <a:pt x="0" y="54"/>
                    <a:pt x="0" y="54"/>
                  </a:cubicBezTo>
                  <a:cubicBezTo>
                    <a:pt x="4" y="0"/>
                    <a:pt x="4" y="0"/>
                    <a:pt x="4" y="0"/>
                  </a:cubicBezTo>
                  <a:cubicBezTo>
                    <a:pt x="7" y="0"/>
                    <a:pt x="10" y="0"/>
                    <a:pt x="14" y="0"/>
                  </a:cubicBezTo>
                  <a:lnTo>
                    <a:pt x="16" y="5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3" name="Freeform 1478"/>
            <p:cNvSpPr>
              <a:spLocks/>
            </p:cNvSpPr>
            <p:nvPr/>
          </p:nvSpPr>
          <p:spPr bwMode="auto">
            <a:xfrm>
              <a:off x="6013450" y="-5151438"/>
              <a:ext cx="211138" cy="106363"/>
            </a:xfrm>
            <a:custGeom>
              <a:avLst/>
              <a:gdLst>
                <a:gd name="T0" fmla="*/ 56 w 56"/>
                <a:gd name="T1" fmla="*/ 10 h 28"/>
                <a:gd name="T2" fmla="*/ 5 w 56"/>
                <a:gd name="T3" fmla="*/ 28 h 28"/>
                <a:gd name="T4" fmla="*/ 0 w 56"/>
                <a:gd name="T5" fmla="*/ 13 h 28"/>
                <a:gd name="T6" fmla="*/ 53 w 56"/>
                <a:gd name="T7" fmla="*/ 0 h 28"/>
                <a:gd name="T8" fmla="*/ 56 w 56"/>
                <a:gd name="T9" fmla="*/ 10 h 28"/>
              </a:gdLst>
              <a:ahLst/>
              <a:cxnLst>
                <a:cxn ang="0">
                  <a:pos x="T0" y="T1"/>
                </a:cxn>
                <a:cxn ang="0">
                  <a:pos x="T2" y="T3"/>
                </a:cxn>
                <a:cxn ang="0">
                  <a:pos x="T4" y="T5"/>
                </a:cxn>
                <a:cxn ang="0">
                  <a:pos x="T6" y="T7"/>
                </a:cxn>
                <a:cxn ang="0">
                  <a:pos x="T8" y="T9"/>
                </a:cxn>
              </a:cxnLst>
              <a:rect l="0" t="0" r="r" b="b"/>
              <a:pathLst>
                <a:path w="56" h="28">
                  <a:moveTo>
                    <a:pt x="56" y="10"/>
                  </a:moveTo>
                  <a:cubicBezTo>
                    <a:pt x="5" y="28"/>
                    <a:pt x="5" y="28"/>
                    <a:pt x="5" y="28"/>
                  </a:cubicBezTo>
                  <a:cubicBezTo>
                    <a:pt x="0" y="13"/>
                    <a:pt x="0" y="13"/>
                    <a:pt x="0" y="13"/>
                  </a:cubicBezTo>
                  <a:cubicBezTo>
                    <a:pt x="53" y="0"/>
                    <a:pt x="53" y="0"/>
                    <a:pt x="53" y="0"/>
                  </a:cubicBezTo>
                  <a:cubicBezTo>
                    <a:pt x="54" y="3"/>
                    <a:pt x="55" y="7"/>
                    <a:pt x="56" y="1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4" name="Freeform 1479"/>
            <p:cNvSpPr>
              <a:spLocks/>
            </p:cNvSpPr>
            <p:nvPr/>
          </p:nvSpPr>
          <p:spPr bwMode="auto">
            <a:xfrm>
              <a:off x="5957887" y="-4989513"/>
              <a:ext cx="153988" cy="190500"/>
            </a:xfrm>
            <a:custGeom>
              <a:avLst/>
              <a:gdLst>
                <a:gd name="T0" fmla="*/ 41 w 41"/>
                <a:gd name="T1" fmla="*/ 46 h 51"/>
                <a:gd name="T2" fmla="*/ 33 w 41"/>
                <a:gd name="T3" fmla="*/ 51 h 51"/>
                <a:gd name="T4" fmla="*/ 0 w 41"/>
                <a:gd name="T5" fmla="*/ 9 h 51"/>
                <a:gd name="T6" fmla="*/ 13 w 41"/>
                <a:gd name="T7" fmla="*/ 0 h 51"/>
                <a:gd name="T8" fmla="*/ 41 w 41"/>
                <a:gd name="T9" fmla="*/ 46 h 51"/>
              </a:gdLst>
              <a:ahLst/>
              <a:cxnLst>
                <a:cxn ang="0">
                  <a:pos x="T0" y="T1"/>
                </a:cxn>
                <a:cxn ang="0">
                  <a:pos x="T2" y="T3"/>
                </a:cxn>
                <a:cxn ang="0">
                  <a:pos x="T4" y="T5"/>
                </a:cxn>
                <a:cxn ang="0">
                  <a:pos x="T6" y="T7"/>
                </a:cxn>
                <a:cxn ang="0">
                  <a:pos x="T8" y="T9"/>
                </a:cxn>
              </a:cxnLst>
              <a:rect l="0" t="0" r="r" b="b"/>
              <a:pathLst>
                <a:path w="41" h="51">
                  <a:moveTo>
                    <a:pt x="41" y="46"/>
                  </a:moveTo>
                  <a:cubicBezTo>
                    <a:pt x="39" y="48"/>
                    <a:pt x="36" y="50"/>
                    <a:pt x="33" y="51"/>
                  </a:cubicBezTo>
                  <a:cubicBezTo>
                    <a:pt x="0" y="9"/>
                    <a:pt x="0" y="9"/>
                    <a:pt x="0" y="9"/>
                  </a:cubicBezTo>
                  <a:cubicBezTo>
                    <a:pt x="13" y="0"/>
                    <a:pt x="13" y="0"/>
                    <a:pt x="13" y="0"/>
                  </a:cubicBezTo>
                  <a:lnTo>
                    <a:pt x="41" y="4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5" name="Freeform 1480"/>
            <p:cNvSpPr>
              <a:spLocks/>
            </p:cNvSpPr>
            <p:nvPr/>
          </p:nvSpPr>
          <p:spPr bwMode="auto">
            <a:xfrm>
              <a:off x="6073775" y="-5075238"/>
              <a:ext cx="157163" cy="228600"/>
            </a:xfrm>
            <a:custGeom>
              <a:avLst/>
              <a:gdLst>
                <a:gd name="T0" fmla="*/ 41 w 42"/>
                <a:gd name="T1" fmla="*/ 3 h 61"/>
                <a:gd name="T2" fmla="*/ 19 w 42"/>
                <a:gd name="T3" fmla="*/ 61 h 61"/>
                <a:gd name="T4" fmla="*/ 0 w 42"/>
                <a:gd name="T5" fmla="*/ 28 h 61"/>
                <a:gd name="T6" fmla="*/ 5 w 42"/>
                <a:gd name="T7" fmla="*/ 16 h 61"/>
                <a:gd name="T8" fmla="*/ 41 w 42"/>
                <a:gd name="T9" fmla="*/ 0 h 61"/>
                <a:gd name="T10" fmla="*/ 41 w 42"/>
                <a:gd name="T11" fmla="*/ 3 h 61"/>
              </a:gdLst>
              <a:ahLst/>
              <a:cxnLst>
                <a:cxn ang="0">
                  <a:pos x="T0" y="T1"/>
                </a:cxn>
                <a:cxn ang="0">
                  <a:pos x="T2" y="T3"/>
                </a:cxn>
                <a:cxn ang="0">
                  <a:pos x="T4" y="T5"/>
                </a:cxn>
                <a:cxn ang="0">
                  <a:pos x="T6" y="T7"/>
                </a:cxn>
                <a:cxn ang="0">
                  <a:pos x="T8" y="T9"/>
                </a:cxn>
                <a:cxn ang="0">
                  <a:pos x="T10" y="T11"/>
                </a:cxn>
              </a:cxnLst>
              <a:rect l="0" t="0" r="r" b="b"/>
              <a:pathLst>
                <a:path w="42" h="61">
                  <a:moveTo>
                    <a:pt x="41" y="3"/>
                  </a:moveTo>
                  <a:cubicBezTo>
                    <a:pt x="42" y="25"/>
                    <a:pt x="34" y="46"/>
                    <a:pt x="19" y="61"/>
                  </a:cubicBezTo>
                  <a:cubicBezTo>
                    <a:pt x="0" y="28"/>
                    <a:pt x="0" y="28"/>
                    <a:pt x="0" y="28"/>
                  </a:cubicBezTo>
                  <a:cubicBezTo>
                    <a:pt x="5" y="16"/>
                    <a:pt x="5" y="16"/>
                    <a:pt x="5" y="16"/>
                  </a:cubicBezTo>
                  <a:cubicBezTo>
                    <a:pt x="41" y="0"/>
                    <a:pt x="41" y="0"/>
                    <a:pt x="41" y="0"/>
                  </a:cubicBezTo>
                  <a:cubicBezTo>
                    <a:pt x="41" y="1"/>
                    <a:pt x="41" y="2"/>
                    <a:pt x="4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6" name="Freeform 1481"/>
            <p:cNvSpPr>
              <a:spLocks/>
            </p:cNvSpPr>
            <p:nvPr/>
          </p:nvSpPr>
          <p:spPr bwMode="auto">
            <a:xfrm>
              <a:off x="5803900" y="-4892675"/>
              <a:ext cx="242888" cy="139700"/>
            </a:xfrm>
            <a:custGeom>
              <a:avLst/>
              <a:gdLst>
                <a:gd name="T0" fmla="*/ 65 w 65"/>
                <a:gd name="T1" fmla="*/ 30 h 37"/>
                <a:gd name="T2" fmla="*/ 38 w 65"/>
                <a:gd name="T3" fmla="*/ 36 h 37"/>
                <a:gd name="T4" fmla="*/ 0 w 65"/>
                <a:gd name="T5" fmla="*/ 28 h 37"/>
                <a:gd name="T6" fmla="*/ 25 w 65"/>
                <a:gd name="T7" fmla="*/ 0 h 37"/>
                <a:gd name="T8" fmla="*/ 38 w 65"/>
                <a:gd name="T9" fmla="*/ 1 h 37"/>
                <a:gd name="T10" fmla="*/ 65 w 65"/>
                <a:gd name="T11" fmla="*/ 30 h 37"/>
              </a:gdLst>
              <a:ahLst/>
              <a:cxnLst>
                <a:cxn ang="0">
                  <a:pos x="T0" y="T1"/>
                </a:cxn>
                <a:cxn ang="0">
                  <a:pos x="T2" y="T3"/>
                </a:cxn>
                <a:cxn ang="0">
                  <a:pos x="T4" y="T5"/>
                </a:cxn>
                <a:cxn ang="0">
                  <a:pos x="T6" y="T7"/>
                </a:cxn>
                <a:cxn ang="0">
                  <a:pos x="T8" y="T9"/>
                </a:cxn>
                <a:cxn ang="0">
                  <a:pos x="T10" y="T11"/>
                </a:cxn>
              </a:cxnLst>
              <a:rect l="0" t="0" r="r" b="b"/>
              <a:pathLst>
                <a:path w="65" h="37">
                  <a:moveTo>
                    <a:pt x="65" y="30"/>
                  </a:moveTo>
                  <a:cubicBezTo>
                    <a:pt x="57" y="34"/>
                    <a:pt x="48" y="36"/>
                    <a:pt x="38" y="36"/>
                  </a:cubicBezTo>
                  <a:cubicBezTo>
                    <a:pt x="25" y="37"/>
                    <a:pt x="12" y="34"/>
                    <a:pt x="0" y="28"/>
                  </a:cubicBezTo>
                  <a:cubicBezTo>
                    <a:pt x="25" y="0"/>
                    <a:pt x="25" y="0"/>
                    <a:pt x="25" y="0"/>
                  </a:cubicBezTo>
                  <a:cubicBezTo>
                    <a:pt x="38" y="1"/>
                    <a:pt x="38" y="1"/>
                    <a:pt x="38" y="1"/>
                  </a:cubicBezTo>
                  <a:lnTo>
                    <a:pt x="65"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7" name="Freeform 1482"/>
            <p:cNvSpPr>
              <a:spLocks/>
            </p:cNvSpPr>
            <p:nvPr/>
          </p:nvSpPr>
          <p:spPr bwMode="auto">
            <a:xfrm>
              <a:off x="5638800" y="-5091113"/>
              <a:ext cx="146050" cy="233363"/>
            </a:xfrm>
            <a:custGeom>
              <a:avLst/>
              <a:gdLst>
                <a:gd name="T0" fmla="*/ 39 w 39"/>
                <a:gd name="T1" fmla="*/ 27 h 62"/>
                <a:gd name="T2" fmla="*/ 19 w 39"/>
                <a:gd name="T3" fmla="*/ 62 h 62"/>
                <a:gd name="T4" fmla="*/ 0 w 39"/>
                <a:gd name="T5" fmla="*/ 14 h 62"/>
                <a:gd name="T6" fmla="*/ 1 w 39"/>
                <a:gd name="T7" fmla="*/ 0 h 62"/>
                <a:gd name="T8" fmla="*/ 35 w 39"/>
                <a:gd name="T9" fmla="*/ 15 h 62"/>
                <a:gd name="T10" fmla="*/ 39 w 39"/>
                <a:gd name="T11" fmla="*/ 27 h 62"/>
              </a:gdLst>
              <a:ahLst/>
              <a:cxnLst>
                <a:cxn ang="0">
                  <a:pos x="T0" y="T1"/>
                </a:cxn>
                <a:cxn ang="0">
                  <a:pos x="T2" y="T3"/>
                </a:cxn>
                <a:cxn ang="0">
                  <a:pos x="T4" y="T5"/>
                </a:cxn>
                <a:cxn ang="0">
                  <a:pos x="T6" y="T7"/>
                </a:cxn>
                <a:cxn ang="0">
                  <a:pos x="T8" y="T9"/>
                </a:cxn>
                <a:cxn ang="0">
                  <a:pos x="T10" y="T11"/>
                </a:cxn>
              </a:cxnLst>
              <a:rect l="0" t="0" r="r" b="b"/>
              <a:pathLst>
                <a:path w="39" h="62">
                  <a:moveTo>
                    <a:pt x="39" y="27"/>
                  </a:moveTo>
                  <a:cubicBezTo>
                    <a:pt x="19" y="62"/>
                    <a:pt x="19" y="62"/>
                    <a:pt x="19" y="62"/>
                  </a:cubicBezTo>
                  <a:cubicBezTo>
                    <a:pt x="8" y="49"/>
                    <a:pt x="1" y="32"/>
                    <a:pt x="0" y="14"/>
                  </a:cubicBezTo>
                  <a:cubicBezTo>
                    <a:pt x="0" y="9"/>
                    <a:pt x="0" y="4"/>
                    <a:pt x="1" y="0"/>
                  </a:cubicBezTo>
                  <a:cubicBezTo>
                    <a:pt x="35" y="15"/>
                    <a:pt x="35" y="15"/>
                    <a:pt x="35" y="15"/>
                  </a:cubicBezTo>
                  <a:lnTo>
                    <a:pt x="39"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8" name="Freeform 1483"/>
            <p:cNvSpPr>
              <a:spLocks/>
            </p:cNvSpPr>
            <p:nvPr/>
          </p:nvSpPr>
          <p:spPr bwMode="auto">
            <a:xfrm>
              <a:off x="5680075" y="-5341938"/>
              <a:ext cx="203200" cy="168275"/>
            </a:xfrm>
            <a:custGeom>
              <a:avLst/>
              <a:gdLst>
                <a:gd name="T0" fmla="*/ 54 w 54"/>
                <a:gd name="T1" fmla="*/ 0 h 45"/>
                <a:gd name="T2" fmla="*/ 50 w 54"/>
                <a:gd name="T3" fmla="*/ 38 h 45"/>
                <a:gd name="T4" fmla="*/ 39 w 54"/>
                <a:gd name="T5" fmla="*/ 45 h 45"/>
                <a:gd name="T6" fmla="*/ 0 w 54"/>
                <a:gd name="T7" fmla="*/ 37 h 45"/>
                <a:gd name="T8" fmla="*/ 54 w 54"/>
                <a:gd name="T9" fmla="*/ 0 h 45"/>
              </a:gdLst>
              <a:ahLst/>
              <a:cxnLst>
                <a:cxn ang="0">
                  <a:pos x="T0" y="T1"/>
                </a:cxn>
                <a:cxn ang="0">
                  <a:pos x="T2" y="T3"/>
                </a:cxn>
                <a:cxn ang="0">
                  <a:pos x="T4" y="T5"/>
                </a:cxn>
                <a:cxn ang="0">
                  <a:pos x="T6" y="T7"/>
                </a:cxn>
                <a:cxn ang="0">
                  <a:pos x="T8" y="T9"/>
                </a:cxn>
              </a:cxnLst>
              <a:rect l="0" t="0" r="r" b="b"/>
              <a:pathLst>
                <a:path w="54" h="45">
                  <a:moveTo>
                    <a:pt x="54" y="0"/>
                  </a:moveTo>
                  <a:cubicBezTo>
                    <a:pt x="50" y="38"/>
                    <a:pt x="50" y="38"/>
                    <a:pt x="50" y="38"/>
                  </a:cubicBezTo>
                  <a:cubicBezTo>
                    <a:pt x="39" y="45"/>
                    <a:pt x="39" y="45"/>
                    <a:pt x="39" y="45"/>
                  </a:cubicBezTo>
                  <a:cubicBezTo>
                    <a:pt x="0" y="37"/>
                    <a:pt x="0" y="37"/>
                    <a:pt x="0" y="37"/>
                  </a:cubicBezTo>
                  <a:cubicBezTo>
                    <a:pt x="12" y="18"/>
                    <a:pt x="31" y="4"/>
                    <a:pt x="5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29" name="Freeform 1484"/>
            <p:cNvSpPr>
              <a:spLocks/>
            </p:cNvSpPr>
            <p:nvPr/>
          </p:nvSpPr>
          <p:spPr bwMode="auto">
            <a:xfrm>
              <a:off x="6002337" y="-5338763"/>
              <a:ext cx="192088" cy="176213"/>
            </a:xfrm>
            <a:custGeom>
              <a:avLst/>
              <a:gdLst>
                <a:gd name="T0" fmla="*/ 51 w 51"/>
                <a:gd name="T1" fmla="*/ 39 h 47"/>
                <a:gd name="T2" fmla="*/ 14 w 51"/>
                <a:gd name="T3" fmla="*/ 47 h 47"/>
                <a:gd name="T4" fmla="*/ 4 w 51"/>
                <a:gd name="T5" fmla="*/ 39 h 47"/>
                <a:gd name="T6" fmla="*/ 0 w 51"/>
                <a:gd name="T7" fmla="*/ 0 h 47"/>
                <a:gd name="T8" fmla="*/ 51 w 51"/>
                <a:gd name="T9" fmla="*/ 39 h 47"/>
              </a:gdLst>
              <a:ahLst/>
              <a:cxnLst>
                <a:cxn ang="0">
                  <a:pos x="T0" y="T1"/>
                </a:cxn>
                <a:cxn ang="0">
                  <a:pos x="T2" y="T3"/>
                </a:cxn>
                <a:cxn ang="0">
                  <a:pos x="T4" y="T5"/>
                </a:cxn>
                <a:cxn ang="0">
                  <a:pos x="T6" y="T7"/>
                </a:cxn>
                <a:cxn ang="0">
                  <a:pos x="T8" y="T9"/>
                </a:cxn>
              </a:cxnLst>
              <a:rect l="0" t="0" r="r" b="b"/>
              <a:pathLst>
                <a:path w="51" h="47">
                  <a:moveTo>
                    <a:pt x="51" y="39"/>
                  </a:moveTo>
                  <a:cubicBezTo>
                    <a:pt x="14" y="47"/>
                    <a:pt x="14" y="47"/>
                    <a:pt x="14" y="47"/>
                  </a:cubicBezTo>
                  <a:cubicBezTo>
                    <a:pt x="4" y="39"/>
                    <a:pt x="4" y="39"/>
                    <a:pt x="4" y="39"/>
                  </a:cubicBezTo>
                  <a:cubicBezTo>
                    <a:pt x="0" y="0"/>
                    <a:pt x="0" y="0"/>
                    <a:pt x="0" y="0"/>
                  </a:cubicBezTo>
                  <a:cubicBezTo>
                    <a:pt x="22" y="5"/>
                    <a:pt x="40" y="20"/>
                    <a:pt x="51" y="3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0" name="Freeform 1485"/>
            <p:cNvSpPr>
              <a:spLocks/>
            </p:cNvSpPr>
            <p:nvPr/>
          </p:nvSpPr>
          <p:spPr bwMode="auto">
            <a:xfrm>
              <a:off x="4652962" y="-7070725"/>
              <a:ext cx="1330325" cy="1103313"/>
            </a:xfrm>
            <a:custGeom>
              <a:avLst/>
              <a:gdLst>
                <a:gd name="T0" fmla="*/ 10 w 355"/>
                <a:gd name="T1" fmla="*/ 49 h 294"/>
                <a:gd name="T2" fmla="*/ 324 w 355"/>
                <a:gd name="T3" fmla="*/ 259 h 294"/>
                <a:gd name="T4" fmla="*/ 334 w 355"/>
                <a:gd name="T5" fmla="*/ 290 h 294"/>
                <a:gd name="T6" fmla="*/ 40 w 355"/>
                <a:gd name="T7" fmla="*/ 234 h 294"/>
                <a:gd name="T8" fmla="*/ 0 w 355"/>
                <a:gd name="T9" fmla="*/ 77 h 294"/>
                <a:gd name="T10" fmla="*/ 10 w 355"/>
                <a:gd name="T11" fmla="*/ 49 h 294"/>
              </a:gdLst>
              <a:ahLst/>
              <a:cxnLst>
                <a:cxn ang="0">
                  <a:pos x="T0" y="T1"/>
                </a:cxn>
                <a:cxn ang="0">
                  <a:pos x="T2" y="T3"/>
                </a:cxn>
                <a:cxn ang="0">
                  <a:pos x="T4" y="T5"/>
                </a:cxn>
                <a:cxn ang="0">
                  <a:pos x="T6" y="T7"/>
                </a:cxn>
                <a:cxn ang="0">
                  <a:pos x="T8" y="T9"/>
                </a:cxn>
                <a:cxn ang="0">
                  <a:pos x="T10" y="T11"/>
                </a:cxn>
              </a:cxnLst>
              <a:rect l="0" t="0" r="r" b="b"/>
              <a:pathLst>
                <a:path w="355" h="294">
                  <a:moveTo>
                    <a:pt x="10" y="49"/>
                  </a:moveTo>
                  <a:cubicBezTo>
                    <a:pt x="10" y="49"/>
                    <a:pt x="126" y="0"/>
                    <a:pt x="324" y="259"/>
                  </a:cubicBezTo>
                  <a:cubicBezTo>
                    <a:pt x="324" y="259"/>
                    <a:pt x="355" y="294"/>
                    <a:pt x="334" y="290"/>
                  </a:cubicBezTo>
                  <a:cubicBezTo>
                    <a:pt x="313" y="286"/>
                    <a:pt x="40" y="234"/>
                    <a:pt x="40" y="234"/>
                  </a:cubicBezTo>
                  <a:cubicBezTo>
                    <a:pt x="40" y="234"/>
                    <a:pt x="7" y="225"/>
                    <a:pt x="0" y="77"/>
                  </a:cubicBezTo>
                  <a:cubicBezTo>
                    <a:pt x="0" y="77"/>
                    <a:pt x="0" y="60"/>
                    <a:pt x="10" y="49"/>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1" name="Freeform 1486"/>
            <p:cNvSpPr>
              <a:spLocks noEditPoints="1"/>
            </p:cNvSpPr>
            <p:nvPr/>
          </p:nvSpPr>
          <p:spPr bwMode="auto">
            <a:xfrm>
              <a:off x="2744787" y="-7018338"/>
              <a:ext cx="1649413" cy="2081213"/>
            </a:xfrm>
            <a:custGeom>
              <a:avLst/>
              <a:gdLst>
                <a:gd name="T0" fmla="*/ 0 w 1039"/>
                <a:gd name="T1" fmla="*/ 0 h 1311"/>
                <a:gd name="T2" fmla="*/ 0 w 1039"/>
                <a:gd name="T3" fmla="*/ 1311 h 1311"/>
                <a:gd name="T4" fmla="*/ 1039 w 1039"/>
                <a:gd name="T5" fmla="*/ 1311 h 1311"/>
                <a:gd name="T6" fmla="*/ 1039 w 1039"/>
                <a:gd name="T7" fmla="*/ 0 h 1311"/>
                <a:gd name="T8" fmla="*/ 0 w 1039"/>
                <a:gd name="T9" fmla="*/ 0 h 1311"/>
                <a:gd name="T10" fmla="*/ 1020 w 1039"/>
                <a:gd name="T11" fmla="*/ 1292 h 1311"/>
                <a:gd name="T12" fmla="*/ 18 w 1039"/>
                <a:gd name="T13" fmla="*/ 1292 h 1311"/>
                <a:gd name="T14" fmla="*/ 18 w 1039"/>
                <a:gd name="T15" fmla="*/ 19 h 1311"/>
                <a:gd name="T16" fmla="*/ 1020 w 1039"/>
                <a:gd name="T17" fmla="*/ 19 h 1311"/>
                <a:gd name="T18" fmla="*/ 1020 w 1039"/>
                <a:gd name="T19" fmla="*/ 129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11">
                  <a:moveTo>
                    <a:pt x="0" y="0"/>
                  </a:moveTo>
                  <a:lnTo>
                    <a:pt x="0" y="1311"/>
                  </a:lnTo>
                  <a:lnTo>
                    <a:pt x="1039" y="1311"/>
                  </a:lnTo>
                  <a:lnTo>
                    <a:pt x="1039" y="0"/>
                  </a:lnTo>
                  <a:lnTo>
                    <a:pt x="0" y="0"/>
                  </a:lnTo>
                  <a:close/>
                  <a:moveTo>
                    <a:pt x="1020" y="1292"/>
                  </a:moveTo>
                  <a:lnTo>
                    <a:pt x="18" y="1292"/>
                  </a:lnTo>
                  <a:lnTo>
                    <a:pt x="18" y="19"/>
                  </a:lnTo>
                  <a:lnTo>
                    <a:pt x="1020" y="19"/>
                  </a:lnTo>
                  <a:lnTo>
                    <a:pt x="1020" y="1292"/>
                  </a:lnTo>
                  <a:close/>
                </a:path>
              </a:pathLst>
            </a:custGeom>
            <a:solidFill>
              <a:srgbClr val="193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2" name="Freeform 1487"/>
            <p:cNvSpPr>
              <a:spLocks/>
            </p:cNvSpPr>
            <p:nvPr/>
          </p:nvSpPr>
          <p:spPr bwMode="auto">
            <a:xfrm>
              <a:off x="6797675" y="-5724525"/>
              <a:ext cx="184150" cy="258763"/>
            </a:xfrm>
            <a:custGeom>
              <a:avLst/>
              <a:gdLst>
                <a:gd name="T0" fmla="*/ 49 w 49"/>
                <a:gd name="T1" fmla="*/ 69 h 69"/>
                <a:gd name="T2" fmla="*/ 0 w 49"/>
                <a:gd name="T3" fmla="*/ 69 h 69"/>
                <a:gd name="T4" fmla="*/ 0 w 49"/>
                <a:gd name="T5" fmla="*/ 0 h 69"/>
                <a:gd name="T6" fmla="*/ 47 w 49"/>
                <a:gd name="T7" fmla="*/ 0 h 69"/>
                <a:gd name="T8" fmla="*/ 48 w 49"/>
                <a:gd name="T9" fmla="*/ 10 h 69"/>
                <a:gd name="T10" fmla="*/ 49 w 49"/>
                <a:gd name="T11" fmla="*/ 69 h 69"/>
              </a:gdLst>
              <a:ahLst/>
              <a:cxnLst>
                <a:cxn ang="0">
                  <a:pos x="T0" y="T1"/>
                </a:cxn>
                <a:cxn ang="0">
                  <a:pos x="T2" y="T3"/>
                </a:cxn>
                <a:cxn ang="0">
                  <a:pos x="T4" y="T5"/>
                </a:cxn>
                <a:cxn ang="0">
                  <a:pos x="T6" y="T7"/>
                </a:cxn>
                <a:cxn ang="0">
                  <a:pos x="T8" y="T9"/>
                </a:cxn>
                <a:cxn ang="0">
                  <a:pos x="T10" y="T11"/>
                </a:cxn>
              </a:cxnLst>
              <a:rect l="0" t="0" r="r" b="b"/>
              <a:pathLst>
                <a:path w="49" h="69">
                  <a:moveTo>
                    <a:pt x="49" y="69"/>
                  </a:moveTo>
                  <a:cubicBezTo>
                    <a:pt x="0" y="69"/>
                    <a:pt x="0" y="69"/>
                    <a:pt x="0" y="69"/>
                  </a:cubicBezTo>
                  <a:cubicBezTo>
                    <a:pt x="0" y="0"/>
                    <a:pt x="0" y="0"/>
                    <a:pt x="0" y="0"/>
                  </a:cubicBezTo>
                  <a:cubicBezTo>
                    <a:pt x="47" y="0"/>
                    <a:pt x="47" y="0"/>
                    <a:pt x="47" y="0"/>
                  </a:cubicBezTo>
                  <a:cubicBezTo>
                    <a:pt x="48" y="3"/>
                    <a:pt x="48" y="6"/>
                    <a:pt x="48" y="10"/>
                  </a:cubicBezTo>
                  <a:cubicBezTo>
                    <a:pt x="49" y="22"/>
                    <a:pt x="49" y="45"/>
                    <a:pt x="49" y="69"/>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33" name="Group 932"/>
          <p:cNvGrpSpPr/>
          <p:nvPr/>
        </p:nvGrpSpPr>
        <p:grpSpPr>
          <a:xfrm>
            <a:off x="231875" y="4069593"/>
            <a:ext cx="1322295" cy="497425"/>
            <a:chOff x="-4276726" y="10275888"/>
            <a:chExt cx="6878639" cy="2587626"/>
          </a:xfrm>
        </p:grpSpPr>
        <p:sp>
          <p:nvSpPr>
            <p:cNvPr id="934" name="Freeform 1492"/>
            <p:cNvSpPr>
              <a:spLocks noEditPoints="1"/>
            </p:cNvSpPr>
            <p:nvPr/>
          </p:nvSpPr>
          <p:spPr bwMode="auto">
            <a:xfrm>
              <a:off x="-3321050" y="11712576"/>
              <a:ext cx="1150938" cy="1150938"/>
            </a:xfrm>
            <a:custGeom>
              <a:avLst/>
              <a:gdLst>
                <a:gd name="T0" fmla="*/ 153 w 307"/>
                <a:gd name="T1" fmla="*/ 0 h 307"/>
                <a:gd name="T2" fmla="*/ 0 w 307"/>
                <a:gd name="T3" fmla="*/ 153 h 307"/>
                <a:gd name="T4" fmla="*/ 0 w 307"/>
                <a:gd name="T5" fmla="*/ 157 h 307"/>
                <a:gd name="T6" fmla="*/ 153 w 307"/>
                <a:gd name="T7" fmla="*/ 307 h 307"/>
                <a:gd name="T8" fmla="*/ 303 w 307"/>
                <a:gd name="T9" fmla="*/ 188 h 307"/>
                <a:gd name="T10" fmla="*/ 307 w 307"/>
                <a:gd name="T11" fmla="*/ 153 h 307"/>
                <a:gd name="T12" fmla="*/ 153 w 307"/>
                <a:gd name="T13" fmla="*/ 0 h 307"/>
                <a:gd name="T14" fmla="*/ 153 w 307"/>
                <a:gd name="T15" fmla="*/ 263 h 307"/>
                <a:gd name="T16" fmla="*/ 44 w 307"/>
                <a:gd name="T17" fmla="*/ 162 h 307"/>
                <a:gd name="T18" fmla="*/ 43 w 307"/>
                <a:gd name="T19" fmla="*/ 153 h 307"/>
                <a:gd name="T20" fmla="*/ 153 w 307"/>
                <a:gd name="T21" fmla="*/ 43 h 307"/>
                <a:gd name="T22" fmla="*/ 263 w 307"/>
                <a:gd name="T23" fmla="*/ 153 h 307"/>
                <a:gd name="T24" fmla="*/ 259 w 307"/>
                <a:gd name="T25" fmla="*/ 185 h 307"/>
                <a:gd name="T26" fmla="*/ 153 w 307"/>
                <a:gd name="T27"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153" y="0"/>
                  </a:moveTo>
                  <a:cubicBezTo>
                    <a:pt x="69" y="0"/>
                    <a:pt x="0" y="69"/>
                    <a:pt x="0" y="153"/>
                  </a:cubicBezTo>
                  <a:cubicBezTo>
                    <a:pt x="0" y="154"/>
                    <a:pt x="0" y="156"/>
                    <a:pt x="0" y="157"/>
                  </a:cubicBezTo>
                  <a:cubicBezTo>
                    <a:pt x="2" y="240"/>
                    <a:pt x="70" y="307"/>
                    <a:pt x="153" y="307"/>
                  </a:cubicBezTo>
                  <a:cubicBezTo>
                    <a:pt x="226" y="307"/>
                    <a:pt x="287" y="256"/>
                    <a:pt x="303" y="188"/>
                  </a:cubicBezTo>
                  <a:cubicBezTo>
                    <a:pt x="306" y="177"/>
                    <a:pt x="307" y="165"/>
                    <a:pt x="307" y="153"/>
                  </a:cubicBezTo>
                  <a:cubicBezTo>
                    <a:pt x="307" y="69"/>
                    <a:pt x="238" y="0"/>
                    <a:pt x="153" y="0"/>
                  </a:cubicBezTo>
                  <a:close/>
                  <a:moveTo>
                    <a:pt x="153" y="263"/>
                  </a:moveTo>
                  <a:cubicBezTo>
                    <a:pt x="95" y="263"/>
                    <a:pt x="48" y="218"/>
                    <a:pt x="44" y="162"/>
                  </a:cubicBezTo>
                  <a:cubicBezTo>
                    <a:pt x="43" y="159"/>
                    <a:pt x="43" y="156"/>
                    <a:pt x="43" y="153"/>
                  </a:cubicBezTo>
                  <a:cubicBezTo>
                    <a:pt x="43" y="92"/>
                    <a:pt x="93" y="43"/>
                    <a:pt x="153" y="43"/>
                  </a:cubicBezTo>
                  <a:cubicBezTo>
                    <a:pt x="214" y="43"/>
                    <a:pt x="263" y="92"/>
                    <a:pt x="263" y="153"/>
                  </a:cubicBezTo>
                  <a:cubicBezTo>
                    <a:pt x="263" y="164"/>
                    <a:pt x="262" y="175"/>
                    <a:pt x="259" y="185"/>
                  </a:cubicBezTo>
                  <a:cubicBezTo>
                    <a:pt x="245" y="230"/>
                    <a:pt x="203"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5" name="Freeform 1493"/>
            <p:cNvSpPr>
              <a:spLocks noEditPoints="1"/>
            </p:cNvSpPr>
            <p:nvPr/>
          </p:nvSpPr>
          <p:spPr bwMode="auto">
            <a:xfrm>
              <a:off x="-3159125" y="11872913"/>
              <a:ext cx="823913" cy="825500"/>
            </a:xfrm>
            <a:custGeom>
              <a:avLst/>
              <a:gdLst>
                <a:gd name="T0" fmla="*/ 110 w 220"/>
                <a:gd name="T1" fmla="*/ 0 h 220"/>
                <a:gd name="T2" fmla="*/ 0 w 220"/>
                <a:gd name="T3" fmla="*/ 110 h 220"/>
                <a:gd name="T4" fmla="*/ 1 w 220"/>
                <a:gd name="T5" fmla="*/ 119 h 220"/>
                <a:gd name="T6" fmla="*/ 110 w 220"/>
                <a:gd name="T7" fmla="*/ 220 h 220"/>
                <a:gd name="T8" fmla="*/ 216 w 220"/>
                <a:gd name="T9" fmla="*/ 142 h 220"/>
                <a:gd name="T10" fmla="*/ 220 w 220"/>
                <a:gd name="T11" fmla="*/ 110 h 220"/>
                <a:gd name="T12" fmla="*/ 110 w 220"/>
                <a:gd name="T13" fmla="*/ 0 h 220"/>
                <a:gd name="T14" fmla="*/ 110 w 220"/>
                <a:gd name="T15" fmla="*/ 198 h 220"/>
                <a:gd name="T16" fmla="*/ 23 w 220"/>
                <a:gd name="T17" fmla="*/ 121 h 220"/>
                <a:gd name="T18" fmla="*/ 23 w 220"/>
                <a:gd name="T19" fmla="*/ 110 h 220"/>
                <a:gd name="T20" fmla="*/ 110 w 220"/>
                <a:gd name="T21" fmla="*/ 23 h 220"/>
                <a:gd name="T22" fmla="*/ 198 w 220"/>
                <a:gd name="T23" fmla="*/ 110 h 220"/>
                <a:gd name="T24" fmla="*/ 193 w 220"/>
                <a:gd name="T25" fmla="*/ 140 h 220"/>
                <a:gd name="T26" fmla="*/ 110 w 220"/>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10" y="0"/>
                  </a:moveTo>
                  <a:cubicBezTo>
                    <a:pt x="50" y="0"/>
                    <a:pt x="0" y="49"/>
                    <a:pt x="0" y="110"/>
                  </a:cubicBezTo>
                  <a:cubicBezTo>
                    <a:pt x="0" y="113"/>
                    <a:pt x="0" y="116"/>
                    <a:pt x="1" y="119"/>
                  </a:cubicBezTo>
                  <a:cubicBezTo>
                    <a:pt x="5" y="175"/>
                    <a:pt x="52" y="220"/>
                    <a:pt x="110" y="220"/>
                  </a:cubicBezTo>
                  <a:cubicBezTo>
                    <a:pt x="160" y="220"/>
                    <a:pt x="202" y="187"/>
                    <a:pt x="216" y="142"/>
                  </a:cubicBezTo>
                  <a:cubicBezTo>
                    <a:pt x="219" y="132"/>
                    <a:pt x="220" y="121"/>
                    <a:pt x="220" y="110"/>
                  </a:cubicBezTo>
                  <a:cubicBezTo>
                    <a:pt x="220" y="49"/>
                    <a:pt x="171" y="0"/>
                    <a:pt x="110" y="0"/>
                  </a:cubicBezTo>
                  <a:close/>
                  <a:moveTo>
                    <a:pt x="110" y="198"/>
                  </a:moveTo>
                  <a:cubicBezTo>
                    <a:pt x="66" y="198"/>
                    <a:pt x="29" y="164"/>
                    <a:pt x="23" y="121"/>
                  </a:cubicBezTo>
                  <a:cubicBezTo>
                    <a:pt x="23" y="118"/>
                    <a:pt x="23" y="114"/>
                    <a:pt x="23" y="110"/>
                  </a:cubicBezTo>
                  <a:cubicBezTo>
                    <a:pt x="23" y="62"/>
                    <a:pt x="62" y="23"/>
                    <a:pt x="110" y="23"/>
                  </a:cubicBezTo>
                  <a:cubicBezTo>
                    <a:pt x="159" y="23"/>
                    <a:pt x="198" y="62"/>
                    <a:pt x="198" y="110"/>
                  </a:cubicBezTo>
                  <a:cubicBezTo>
                    <a:pt x="198" y="121"/>
                    <a:pt x="196" y="130"/>
                    <a:pt x="193" y="140"/>
                  </a:cubicBezTo>
                  <a:cubicBezTo>
                    <a:pt x="181" y="173"/>
                    <a:pt x="148"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6" name="Freeform 1494"/>
            <p:cNvSpPr>
              <a:spLocks noEditPoints="1"/>
            </p:cNvSpPr>
            <p:nvPr/>
          </p:nvSpPr>
          <p:spPr bwMode="auto">
            <a:xfrm>
              <a:off x="-3073400" y="11960226"/>
              <a:ext cx="655638" cy="655638"/>
            </a:xfrm>
            <a:custGeom>
              <a:avLst/>
              <a:gdLst>
                <a:gd name="T0" fmla="*/ 0 w 175"/>
                <a:gd name="T1" fmla="*/ 87 h 175"/>
                <a:gd name="T2" fmla="*/ 87 w 175"/>
                <a:gd name="T3" fmla="*/ 175 h 175"/>
                <a:gd name="T4" fmla="*/ 175 w 175"/>
                <a:gd name="T5" fmla="*/ 87 h 175"/>
                <a:gd name="T6" fmla="*/ 142 w 175"/>
                <a:gd name="T7" fmla="*/ 39 h 175"/>
                <a:gd name="T8" fmla="*/ 145 w 175"/>
                <a:gd name="T9" fmla="*/ 66 h 175"/>
                <a:gd name="T10" fmla="*/ 142 w 175"/>
                <a:gd name="T11" fmla="*/ 39 h 175"/>
                <a:gd name="T12" fmla="*/ 98 w 175"/>
                <a:gd name="T13" fmla="*/ 16 h 175"/>
                <a:gd name="T14" fmla="*/ 73 w 175"/>
                <a:gd name="T15" fmla="*/ 27 h 175"/>
                <a:gd name="T16" fmla="*/ 31 w 175"/>
                <a:gd name="T17" fmla="*/ 42 h 175"/>
                <a:gd name="T18" fmla="*/ 28 w 175"/>
                <a:gd name="T19" fmla="*/ 69 h 175"/>
                <a:gd name="T20" fmla="*/ 31 w 175"/>
                <a:gd name="T21" fmla="*/ 42 h 175"/>
                <a:gd name="T22" fmla="*/ 20 w 175"/>
                <a:gd name="T23" fmla="*/ 114 h 175"/>
                <a:gd name="T24" fmla="*/ 42 w 175"/>
                <a:gd name="T25" fmla="*/ 129 h 175"/>
                <a:gd name="T26" fmla="*/ 101 w 175"/>
                <a:gd name="T27" fmla="*/ 159 h 175"/>
                <a:gd name="T28" fmla="*/ 76 w 175"/>
                <a:gd name="T29" fmla="*/ 148 h 175"/>
                <a:gd name="T30" fmla="*/ 101 w 175"/>
                <a:gd name="T31" fmla="*/ 159 h 175"/>
                <a:gd name="T32" fmla="*/ 87 w 175"/>
                <a:gd name="T33" fmla="*/ 119 h 175"/>
                <a:gd name="T34" fmla="*/ 81 w 175"/>
                <a:gd name="T35" fmla="*/ 119 h 175"/>
                <a:gd name="T36" fmla="*/ 78 w 175"/>
                <a:gd name="T37" fmla="*/ 118 h 175"/>
                <a:gd name="T38" fmla="*/ 72 w 175"/>
                <a:gd name="T39" fmla="*/ 115 h 175"/>
                <a:gd name="T40" fmla="*/ 66 w 175"/>
                <a:gd name="T41" fmla="*/ 111 h 175"/>
                <a:gd name="T42" fmla="*/ 63 w 175"/>
                <a:gd name="T43" fmla="*/ 108 h 175"/>
                <a:gd name="T44" fmla="*/ 59 w 175"/>
                <a:gd name="T45" fmla="*/ 101 h 175"/>
                <a:gd name="T46" fmla="*/ 57 w 175"/>
                <a:gd name="T47" fmla="*/ 98 h 175"/>
                <a:gd name="T48" fmla="*/ 56 w 175"/>
                <a:gd name="T49" fmla="*/ 91 h 175"/>
                <a:gd name="T50" fmla="*/ 87 w 175"/>
                <a:gd name="T51" fmla="*/ 55 h 175"/>
                <a:gd name="T52" fmla="*/ 118 w 175"/>
                <a:gd name="T53" fmla="*/ 97 h 175"/>
                <a:gd name="T54" fmla="*/ 115 w 175"/>
                <a:gd name="T55" fmla="*/ 103 h 175"/>
                <a:gd name="T56" fmla="*/ 110 w 175"/>
                <a:gd name="T57" fmla="*/ 110 h 175"/>
                <a:gd name="T58" fmla="*/ 144 w 175"/>
                <a:gd name="T59" fmla="*/ 132 h 175"/>
                <a:gd name="T60" fmla="*/ 142 w 175"/>
                <a:gd name="T61" fmla="*/ 114 h 175"/>
                <a:gd name="T62" fmla="*/ 156 w 175"/>
                <a:gd name="T63" fmla="*/ 111 h 175"/>
                <a:gd name="T64" fmla="*/ 144 w 175"/>
                <a:gd name="T65" fmla="*/ 1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5">
                  <a:moveTo>
                    <a:pt x="87" y="0"/>
                  </a:moveTo>
                  <a:cubicBezTo>
                    <a:pt x="39" y="0"/>
                    <a:pt x="0" y="39"/>
                    <a:pt x="0" y="87"/>
                  </a:cubicBezTo>
                  <a:cubicBezTo>
                    <a:pt x="0" y="91"/>
                    <a:pt x="0" y="95"/>
                    <a:pt x="0" y="98"/>
                  </a:cubicBezTo>
                  <a:cubicBezTo>
                    <a:pt x="6" y="141"/>
                    <a:pt x="43" y="175"/>
                    <a:pt x="87" y="175"/>
                  </a:cubicBezTo>
                  <a:cubicBezTo>
                    <a:pt x="125" y="175"/>
                    <a:pt x="158" y="150"/>
                    <a:pt x="170" y="117"/>
                  </a:cubicBezTo>
                  <a:cubicBezTo>
                    <a:pt x="173" y="107"/>
                    <a:pt x="175" y="98"/>
                    <a:pt x="175" y="87"/>
                  </a:cubicBezTo>
                  <a:cubicBezTo>
                    <a:pt x="175" y="39"/>
                    <a:pt x="136" y="0"/>
                    <a:pt x="87" y="0"/>
                  </a:cubicBezTo>
                  <a:close/>
                  <a:moveTo>
                    <a:pt x="142" y="39"/>
                  </a:moveTo>
                  <a:cubicBezTo>
                    <a:pt x="155" y="61"/>
                    <a:pt x="155" y="61"/>
                    <a:pt x="155" y="61"/>
                  </a:cubicBezTo>
                  <a:cubicBezTo>
                    <a:pt x="145" y="66"/>
                    <a:pt x="145" y="66"/>
                    <a:pt x="145" y="66"/>
                  </a:cubicBezTo>
                  <a:cubicBezTo>
                    <a:pt x="133" y="45"/>
                    <a:pt x="133" y="45"/>
                    <a:pt x="133" y="45"/>
                  </a:cubicBezTo>
                  <a:lnTo>
                    <a:pt x="142" y="39"/>
                  </a:lnTo>
                  <a:close/>
                  <a:moveTo>
                    <a:pt x="73" y="16"/>
                  </a:moveTo>
                  <a:cubicBezTo>
                    <a:pt x="98" y="16"/>
                    <a:pt x="98" y="16"/>
                    <a:pt x="98" y="16"/>
                  </a:cubicBezTo>
                  <a:cubicBezTo>
                    <a:pt x="98" y="27"/>
                    <a:pt x="98" y="27"/>
                    <a:pt x="98" y="27"/>
                  </a:cubicBezTo>
                  <a:cubicBezTo>
                    <a:pt x="73" y="27"/>
                    <a:pt x="73" y="27"/>
                    <a:pt x="73" y="27"/>
                  </a:cubicBezTo>
                  <a:lnTo>
                    <a:pt x="73" y="16"/>
                  </a:lnTo>
                  <a:close/>
                  <a:moveTo>
                    <a:pt x="31" y="42"/>
                  </a:moveTo>
                  <a:cubicBezTo>
                    <a:pt x="40" y="48"/>
                    <a:pt x="40" y="48"/>
                    <a:pt x="40" y="48"/>
                  </a:cubicBezTo>
                  <a:cubicBezTo>
                    <a:pt x="28" y="69"/>
                    <a:pt x="28" y="69"/>
                    <a:pt x="28" y="69"/>
                  </a:cubicBezTo>
                  <a:cubicBezTo>
                    <a:pt x="19" y="64"/>
                    <a:pt x="19" y="64"/>
                    <a:pt x="19" y="64"/>
                  </a:cubicBezTo>
                  <a:lnTo>
                    <a:pt x="31" y="42"/>
                  </a:lnTo>
                  <a:close/>
                  <a:moveTo>
                    <a:pt x="33" y="135"/>
                  </a:moveTo>
                  <a:cubicBezTo>
                    <a:pt x="20" y="114"/>
                    <a:pt x="20" y="114"/>
                    <a:pt x="20" y="114"/>
                  </a:cubicBezTo>
                  <a:cubicBezTo>
                    <a:pt x="30" y="108"/>
                    <a:pt x="30" y="108"/>
                    <a:pt x="30" y="108"/>
                  </a:cubicBezTo>
                  <a:cubicBezTo>
                    <a:pt x="42" y="129"/>
                    <a:pt x="42" y="129"/>
                    <a:pt x="42" y="129"/>
                  </a:cubicBezTo>
                  <a:lnTo>
                    <a:pt x="33" y="135"/>
                  </a:lnTo>
                  <a:close/>
                  <a:moveTo>
                    <a:pt x="101" y="159"/>
                  </a:moveTo>
                  <a:cubicBezTo>
                    <a:pt x="76" y="159"/>
                    <a:pt x="76" y="159"/>
                    <a:pt x="76" y="159"/>
                  </a:cubicBezTo>
                  <a:cubicBezTo>
                    <a:pt x="76" y="148"/>
                    <a:pt x="76" y="148"/>
                    <a:pt x="76" y="148"/>
                  </a:cubicBezTo>
                  <a:cubicBezTo>
                    <a:pt x="101" y="148"/>
                    <a:pt x="101" y="148"/>
                    <a:pt x="101" y="148"/>
                  </a:cubicBezTo>
                  <a:lnTo>
                    <a:pt x="101" y="159"/>
                  </a:lnTo>
                  <a:close/>
                  <a:moveTo>
                    <a:pt x="94" y="119"/>
                  </a:moveTo>
                  <a:cubicBezTo>
                    <a:pt x="92" y="119"/>
                    <a:pt x="90" y="119"/>
                    <a:pt x="87" y="119"/>
                  </a:cubicBezTo>
                  <a:cubicBezTo>
                    <a:pt x="86" y="119"/>
                    <a:pt x="85" y="119"/>
                    <a:pt x="84" y="119"/>
                  </a:cubicBezTo>
                  <a:cubicBezTo>
                    <a:pt x="83" y="119"/>
                    <a:pt x="82" y="119"/>
                    <a:pt x="81" y="119"/>
                  </a:cubicBezTo>
                  <a:cubicBezTo>
                    <a:pt x="81" y="119"/>
                    <a:pt x="81" y="119"/>
                    <a:pt x="81" y="119"/>
                  </a:cubicBezTo>
                  <a:cubicBezTo>
                    <a:pt x="80" y="118"/>
                    <a:pt x="79" y="118"/>
                    <a:pt x="78" y="118"/>
                  </a:cubicBezTo>
                  <a:cubicBezTo>
                    <a:pt x="77" y="118"/>
                    <a:pt x="76" y="117"/>
                    <a:pt x="74" y="117"/>
                  </a:cubicBezTo>
                  <a:cubicBezTo>
                    <a:pt x="74" y="116"/>
                    <a:pt x="73" y="116"/>
                    <a:pt x="72" y="115"/>
                  </a:cubicBezTo>
                  <a:cubicBezTo>
                    <a:pt x="71" y="115"/>
                    <a:pt x="69" y="114"/>
                    <a:pt x="68" y="113"/>
                  </a:cubicBezTo>
                  <a:cubicBezTo>
                    <a:pt x="67" y="112"/>
                    <a:pt x="66" y="111"/>
                    <a:pt x="66" y="111"/>
                  </a:cubicBezTo>
                  <a:cubicBezTo>
                    <a:pt x="65" y="110"/>
                    <a:pt x="64" y="109"/>
                    <a:pt x="63" y="108"/>
                  </a:cubicBezTo>
                  <a:cubicBezTo>
                    <a:pt x="63" y="108"/>
                    <a:pt x="63" y="108"/>
                    <a:pt x="63" y="108"/>
                  </a:cubicBezTo>
                  <a:cubicBezTo>
                    <a:pt x="62" y="107"/>
                    <a:pt x="61" y="106"/>
                    <a:pt x="61" y="105"/>
                  </a:cubicBezTo>
                  <a:cubicBezTo>
                    <a:pt x="60" y="104"/>
                    <a:pt x="59" y="102"/>
                    <a:pt x="59" y="101"/>
                  </a:cubicBezTo>
                  <a:cubicBezTo>
                    <a:pt x="58" y="101"/>
                    <a:pt x="58" y="100"/>
                    <a:pt x="58" y="100"/>
                  </a:cubicBezTo>
                  <a:cubicBezTo>
                    <a:pt x="58" y="99"/>
                    <a:pt x="57" y="98"/>
                    <a:pt x="57" y="98"/>
                  </a:cubicBezTo>
                  <a:cubicBezTo>
                    <a:pt x="57" y="96"/>
                    <a:pt x="56" y="95"/>
                    <a:pt x="56" y="93"/>
                  </a:cubicBezTo>
                  <a:cubicBezTo>
                    <a:pt x="56" y="92"/>
                    <a:pt x="56" y="91"/>
                    <a:pt x="56" y="91"/>
                  </a:cubicBezTo>
                  <a:cubicBezTo>
                    <a:pt x="55" y="89"/>
                    <a:pt x="55" y="88"/>
                    <a:pt x="55" y="87"/>
                  </a:cubicBezTo>
                  <a:cubicBezTo>
                    <a:pt x="55" y="70"/>
                    <a:pt x="70" y="55"/>
                    <a:pt x="87" y="55"/>
                  </a:cubicBezTo>
                  <a:cubicBezTo>
                    <a:pt x="105" y="55"/>
                    <a:pt x="119" y="70"/>
                    <a:pt x="119" y="87"/>
                  </a:cubicBezTo>
                  <a:cubicBezTo>
                    <a:pt x="119" y="91"/>
                    <a:pt x="119" y="94"/>
                    <a:pt x="118" y="97"/>
                  </a:cubicBezTo>
                  <a:cubicBezTo>
                    <a:pt x="117" y="99"/>
                    <a:pt x="116" y="101"/>
                    <a:pt x="115" y="102"/>
                  </a:cubicBezTo>
                  <a:cubicBezTo>
                    <a:pt x="115" y="102"/>
                    <a:pt x="115" y="103"/>
                    <a:pt x="115" y="103"/>
                  </a:cubicBezTo>
                  <a:cubicBezTo>
                    <a:pt x="114" y="104"/>
                    <a:pt x="113" y="106"/>
                    <a:pt x="112" y="108"/>
                  </a:cubicBezTo>
                  <a:cubicBezTo>
                    <a:pt x="111" y="108"/>
                    <a:pt x="111" y="109"/>
                    <a:pt x="110" y="110"/>
                  </a:cubicBezTo>
                  <a:cubicBezTo>
                    <a:pt x="106" y="114"/>
                    <a:pt x="100" y="117"/>
                    <a:pt x="94" y="119"/>
                  </a:cubicBezTo>
                  <a:close/>
                  <a:moveTo>
                    <a:pt x="144" y="132"/>
                  </a:moveTo>
                  <a:cubicBezTo>
                    <a:pt x="134" y="127"/>
                    <a:pt x="134" y="127"/>
                    <a:pt x="134" y="127"/>
                  </a:cubicBezTo>
                  <a:cubicBezTo>
                    <a:pt x="142" y="114"/>
                    <a:pt x="142" y="114"/>
                    <a:pt x="142" y="114"/>
                  </a:cubicBezTo>
                  <a:cubicBezTo>
                    <a:pt x="147" y="105"/>
                    <a:pt x="147" y="105"/>
                    <a:pt x="147" y="105"/>
                  </a:cubicBezTo>
                  <a:cubicBezTo>
                    <a:pt x="156" y="111"/>
                    <a:pt x="156" y="111"/>
                    <a:pt x="156" y="111"/>
                  </a:cubicBezTo>
                  <a:cubicBezTo>
                    <a:pt x="154" y="115"/>
                    <a:pt x="154" y="115"/>
                    <a:pt x="154" y="115"/>
                  </a:cubicBezTo>
                  <a:lnTo>
                    <a:pt x="144" y="13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7" name="Freeform 1495"/>
            <p:cNvSpPr>
              <a:spLocks/>
            </p:cNvSpPr>
            <p:nvPr/>
          </p:nvSpPr>
          <p:spPr bwMode="auto">
            <a:xfrm>
              <a:off x="-2570163" y="12353926"/>
              <a:ext cx="82550" cy="101600"/>
            </a:xfrm>
            <a:custGeom>
              <a:avLst/>
              <a:gdLst>
                <a:gd name="T0" fmla="*/ 52 w 52"/>
                <a:gd name="T1" fmla="*/ 14 h 64"/>
                <a:gd name="T2" fmla="*/ 23 w 52"/>
                <a:gd name="T3" fmla="*/ 64 h 64"/>
                <a:gd name="T4" fmla="*/ 0 w 52"/>
                <a:gd name="T5" fmla="*/ 52 h 64"/>
                <a:gd name="T6" fmla="*/ 30 w 52"/>
                <a:gd name="T7" fmla="*/ 0 h 64"/>
                <a:gd name="T8" fmla="*/ 52 w 52"/>
                <a:gd name="T9" fmla="*/ 14 h 64"/>
              </a:gdLst>
              <a:ahLst/>
              <a:cxnLst>
                <a:cxn ang="0">
                  <a:pos x="T0" y="T1"/>
                </a:cxn>
                <a:cxn ang="0">
                  <a:pos x="T2" y="T3"/>
                </a:cxn>
                <a:cxn ang="0">
                  <a:pos x="T4" y="T5"/>
                </a:cxn>
                <a:cxn ang="0">
                  <a:pos x="T6" y="T7"/>
                </a:cxn>
                <a:cxn ang="0">
                  <a:pos x="T8" y="T9"/>
                </a:cxn>
              </a:cxnLst>
              <a:rect l="0" t="0" r="r" b="b"/>
              <a:pathLst>
                <a:path w="52" h="64">
                  <a:moveTo>
                    <a:pt x="52" y="14"/>
                  </a:moveTo>
                  <a:lnTo>
                    <a:pt x="23" y="64"/>
                  </a:lnTo>
                  <a:lnTo>
                    <a:pt x="0" y="52"/>
                  </a:lnTo>
                  <a:lnTo>
                    <a:pt x="30" y="0"/>
                  </a:lnTo>
                  <a:lnTo>
                    <a:pt x="52"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8" name="Freeform 1496"/>
            <p:cNvSpPr>
              <a:spLocks/>
            </p:cNvSpPr>
            <p:nvPr/>
          </p:nvSpPr>
          <p:spPr bwMode="auto">
            <a:xfrm>
              <a:off x="-2574925" y="12106276"/>
              <a:ext cx="82550" cy="101600"/>
            </a:xfrm>
            <a:custGeom>
              <a:avLst/>
              <a:gdLst>
                <a:gd name="T0" fmla="*/ 52 w 52"/>
                <a:gd name="T1" fmla="*/ 52 h 64"/>
                <a:gd name="T2" fmla="*/ 29 w 52"/>
                <a:gd name="T3" fmla="*/ 64 h 64"/>
                <a:gd name="T4" fmla="*/ 0 w 52"/>
                <a:gd name="T5" fmla="*/ 14 h 64"/>
                <a:gd name="T6" fmla="*/ 22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29" y="64"/>
                  </a:lnTo>
                  <a:lnTo>
                    <a:pt x="0" y="14"/>
                  </a:lnTo>
                  <a:lnTo>
                    <a:pt x="22"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9" name="Rectangle 1497"/>
            <p:cNvSpPr>
              <a:spLocks noChangeArrowheads="1"/>
            </p:cNvSpPr>
            <p:nvPr/>
          </p:nvSpPr>
          <p:spPr bwMode="auto">
            <a:xfrm>
              <a:off x="-2787650" y="12514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0" name="Freeform 1498"/>
            <p:cNvSpPr>
              <a:spLocks/>
            </p:cNvSpPr>
            <p:nvPr/>
          </p:nvSpPr>
          <p:spPr bwMode="auto">
            <a:xfrm>
              <a:off x="-2998788" y="12365038"/>
              <a:ext cx="82550" cy="101600"/>
            </a:xfrm>
            <a:custGeom>
              <a:avLst/>
              <a:gdLst>
                <a:gd name="T0" fmla="*/ 52 w 52"/>
                <a:gd name="T1" fmla="*/ 52 h 64"/>
                <a:gd name="T2" fmla="*/ 31 w 52"/>
                <a:gd name="T3" fmla="*/ 64 h 64"/>
                <a:gd name="T4" fmla="*/ 0 w 52"/>
                <a:gd name="T5" fmla="*/ 14 h 64"/>
                <a:gd name="T6" fmla="*/ 24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4"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1" name="Freeform 1499"/>
            <p:cNvSpPr>
              <a:spLocks/>
            </p:cNvSpPr>
            <p:nvPr/>
          </p:nvSpPr>
          <p:spPr bwMode="auto">
            <a:xfrm>
              <a:off x="-3001963" y="12117388"/>
              <a:ext cx="79375" cy="101600"/>
            </a:xfrm>
            <a:custGeom>
              <a:avLst/>
              <a:gdLst>
                <a:gd name="T0" fmla="*/ 50 w 50"/>
                <a:gd name="T1" fmla="*/ 14 h 64"/>
                <a:gd name="T2" fmla="*/ 21 w 50"/>
                <a:gd name="T3" fmla="*/ 64 h 64"/>
                <a:gd name="T4" fmla="*/ 0 w 50"/>
                <a:gd name="T5" fmla="*/ 52 h 64"/>
                <a:gd name="T6" fmla="*/ 28 w 50"/>
                <a:gd name="T7" fmla="*/ 0 h 64"/>
                <a:gd name="T8" fmla="*/ 50 w 50"/>
                <a:gd name="T9" fmla="*/ 14 h 64"/>
              </a:gdLst>
              <a:ahLst/>
              <a:cxnLst>
                <a:cxn ang="0">
                  <a:pos x="T0" y="T1"/>
                </a:cxn>
                <a:cxn ang="0">
                  <a:pos x="T2" y="T3"/>
                </a:cxn>
                <a:cxn ang="0">
                  <a:pos x="T4" y="T5"/>
                </a:cxn>
                <a:cxn ang="0">
                  <a:pos x="T6" y="T7"/>
                </a:cxn>
                <a:cxn ang="0">
                  <a:pos x="T8" y="T9"/>
                </a:cxn>
              </a:cxnLst>
              <a:rect l="0" t="0" r="r" b="b"/>
              <a:pathLst>
                <a:path w="50" h="64">
                  <a:moveTo>
                    <a:pt x="50" y="14"/>
                  </a:moveTo>
                  <a:lnTo>
                    <a:pt x="21" y="64"/>
                  </a:lnTo>
                  <a:lnTo>
                    <a:pt x="0" y="52"/>
                  </a:lnTo>
                  <a:lnTo>
                    <a:pt x="28" y="0"/>
                  </a:lnTo>
                  <a:lnTo>
                    <a:pt x="5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2" name="Rectangle 1500"/>
            <p:cNvSpPr>
              <a:spLocks noChangeArrowheads="1"/>
            </p:cNvSpPr>
            <p:nvPr/>
          </p:nvSpPr>
          <p:spPr bwMode="auto">
            <a:xfrm>
              <a:off x="-2800350" y="12020551"/>
              <a:ext cx="95250"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3" name="Oval 1501"/>
            <p:cNvSpPr>
              <a:spLocks noChangeArrowheads="1"/>
            </p:cNvSpPr>
            <p:nvPr/>
          </p:nvSpPr>
          <p:spPr bwMode="auto">
            <a:xfrm>
              <a:off x="-2867025" y="12166601"/>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4" name="Freeform 1502"/>
            <p:cNvSpPr>
              <a:spLocks noEditPoints="1"/>
            </p:cNvSpPr>
            <p:nvPr/>
          </p:nvSpPr>
          <p:spPr bwMode="auto">
            <a:xfrm>
              <a:off x="835025" y="11712576"/>
              <a:ext cx="1150938" cy="1150938"/>
            </a:xfrm>
            <a:custGeom>
              <a:avLst/>
              <a:gdLst>
                <a:gd name="T0" fmla="*/ 154 w 307"/>
                <a:gd name="T1" fmla="*/ 0 h 307"/>
                <a:gd name="T2" fmla="*/ 0 w 307"/>
                <a:gd name="T3" fmla="*/ 153 h 307"/>
                <a:gd name="T4" fmla="*/ 4 w 307"/>
                <a:gd name="T5" fmla="*/ 188 h 307"/>
                <a:gd name="T6" fmla="*/ 154 w 307"/>
                <a:gd name="T7" fmla="*/ 307 h 307"/>
                <a:gd name="T8" fmla="*/ 307 w 307"/>
                <a:gd name="T9" fmla="*/ 161 h 307"/>
                <a:gd name="T10" fmla="*/ 307 w 307"/>
                <a:gd name="T11" fmla="*/ 153 h 307"/>
                <a:gd name="T12" fmla="*/ 154 w 307"/>
                <a:gd name="T13" fmla="*/ 0 h 307"/>
                <a:gd name="T14" fmla="*/ 154 w 307"/>
                <a:gd name="T15" fmla="*/ 263 h 307"/>
                <a:gd name="T16" fmla="*/ 48 w 307"/>
                <a:gd name="T17" fmla="*/ 184 h 307"/>
                <a:gd name="T18" fmla="*/ 44 w 307"/>
                <a:gd name="T19" fmla="*/ 153 h 307"/>
                <a:gd name="T20" fmla="*/ 154 w 307"/>
                <a:gd name="T21" fmla="*/ 43 h 307"/>
                <a:gd name="T22" fmla="*/ 264 w 307"/>
                <a:gd name="T23" fmla="*/ 153 h 307"/>
                <a:gd name="T24" fmla="*/ 263 w 307"/>
                <a:gd name="T25" fmla="*/ 165 h 307"/>
                <a:gd name="T26" fmla="*/ 154 w 307"/>
                <a:gd name="T27"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154" y="0"/>
                  </a:moveTo>
                  <a:cubicBezTo>
                    <a:pt x="69" y="0"/>
                    <a:pt x="0" y="69"/>
                    <a:pt x="0" y="153"/>
                  </a:cubicBezTo>
                  <a:cubicBezTo>
                    <a:pt x="0" y="165"/>
                    <a:pt x="2" y="177"/>
                    <a:pt x="4" y="188"/>
                  </a:cubicBezTo>
                  <a:cubicBezTo>
                    <a:pt x="20" y="256"/>
                    <a:pt x="81" y="307"/>
                    <a:pt x="154" y="307"/>
                  </a:cubicBezTo>
                  <a:cubicBezTo>
                    <a:pt x="236" y="307"/>
                    <a:pt x="303" y="242"/>
                    <a:pt x="307" y="161"/>
                  </a:cubicBezTo>
                  <a:cubicBezTo>
                    <a:pt x="307" y="158"/>
                    <a:pt x="307" y="156"/>
                    <a:pt x="307" y="153"/>
                  </a:cubicBezTo>
                  <a:cubicBezTo>
                    <a:pt x="307" y="69"/>
                    <a:pt x="238" y="0"/>
                    <a:pt x="154" y="0"/>
                  </a:cubicBezTo>
                  <a:close/>
                  <a:moveTo>
                    <a:pt x="154" y="263"/>
                  </a:moveTo>
                  <a:cubicBezTo>
                    <a:pt x="104" y="263"/>
                    <a:pt x="62" y="230"/>
                    <a:pt x="48" y="184"/>
                  </a:cubicBezTo>
                  <a:cubicBezTo>
                    <a:pt x="45" y="174"/>
                    <a:pt x="44" y="164"/>
                    <a:pt x="44" y="153"/>
                  </a:cubicBezTo>
                  <a:cubicBezTo>
                    <a:pt x="44" y="92"/>
                    <a:pt x="93" y="43"/>
                    <a:pt x="154" y="43"/>
                  </a:cubicBezTo>
                  <a:cubicBezTo>
                    <a:pt x="215" y="43"/>
                    <a:pt x="264" y="92"/>
                    <a:pt x="264" y="153"/>
                  </a:cubicBezTo>
                  <a:cubicBezTo>
                    <a:pt x="264" y="157"/>
                    <a:pt x="264" y="161"/>
                    <a:pt x="263" y="165"/>
                  </a:cubicBezTo>
                  <a:cubicBezTo>
                    <a:pt x="257" y="220"/>
                    <a:pt x="211" y="263"/>
                    <a:pt x="154"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5" name="Freeform 1503"/>
            <p:cNvSpPr>
              <a:spLocks noEditPoints="1"/>
            </p:cNvSpPr>
            <p:nvPr/>
          </p:nvSpPr>
          <p:spPr bwMode="auto">
            <a:xfrm>
              <a:off x="1000125" y="11872913"/>
              <a:ext cx="825500" cy="825500"/>
            </a:xfrm>
            <a:custGeom>
              <a:avLst/>
              <a:gdLst>
                <a:gd name="T0" fmla="*/ 110 w 220"/>
                <a:gd name="T1" fmla="*/ 0 h 220"/>
                <a:gd name="T2" fmla="*/ 0 w 220"/>
                <a:gd name="T3" fmla="*/ 110 h 220"/>
                <a:gd name="T4" fmla="*/ 4 w 220"/>
                <a:gd name="T5" fmla="*/ 141 h 220"/>
                <a:gd name="T6" fmla="*/ 110 w 220"/>
                <a:gd name="T7" fmla="*/ 220 h 220"/>
                <a:gd name="T8" fmla="*/ 219 w 220"/>
                <a:gd name="T9" fmla="*/ 122 h 220"/>
                <a:gd name="T10" fmla="*/ 220 w 220"/>
                <a:gd name="T11" fmla="*/ 110 h 220"/>
                <a:gd name="T12" fmla="*/ 110 w 220"/>
                <a:gd name="T13" fmla="*/ 0 h 220"/>
                <a:gd name="T14" fmla="*/ 110 w 220"/>
                <a:gd name="T15" fmla="*/ 198 h 220"/>
                <a:gd name="T16" fmla="*/ 27 w 220"/>
                <a:gd name="T17" fmla="*/ 139 h 220"/>
                <a:gd name="T18" fmla="*/ 22 w 220"/>
                <a:gd name="T19" fmla="*/ 110 h 220"/>
                <a:gd name="T20" fmla="*/ 110 w 220"/>
                <a:gd name="T21" fmla="*/ 23 h 220"/>
                <a:gd name="T22" fmla="*/ 197 w 220"/>
                <a:gd name="T23" fmla="*/ 110 h 220"/>
                <a:gd name="T24" fmla="*/ 196 w 220"/>
                <a:gd name="T25" fmla="*/ 124 h 220"/>
                <a:gd name="T26" fmla="*/ 110 w 220"/>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10" y="0"/>
                  </a:moveTo>
                  <a:cubicBezTo>
                    <a:pt x="49" y="0"/>
                    <a:pt x="0" y="49"/>
                    <a:pt x="0" y="110"/>
                  </a:cubicBezTo>
                  <a:cubicBezTo>
                    <a:pt x="0" y="121"/>
                    <a:pt x="1" y="131"/>
                    <a:pt x="4" y="141"/>
                  </a:cubicBezTo>
                  <a:cubicBezTo>
                    <a:pt x="18" y="187"/>
                    <a:pt x="60" y="220"/>
                    <a:pt x="110" y="220"/>
                  </a:cubicBezTo>
                  <a:cubicBezTo>
                    <a:pt x="167" y="220"/>
                    <a:pt x="213" y="177"/>
                    <a:pt x="219" y="122"/>
                  </a:cubicBezTo>
                  <a:cubicBezTo>
                    <a:pt x="220" y="118"/>
                    <a:pt x="220" y="114"/>
                    <a:pt x="220" y="110"/>
                  </a:cubicBezTo>
                  <a:cubicBezTo>
                    <a:pt x="220" y="49"/>
                    <a:pt x="171" y="0"/>
                    <a:pt x="110" y="0"/>
                  </a:cubicBezTo>
                  <a:close/>
                  <a:moveTo>
                    <a:pt x="110" y="198"/>
                  </a:moveTo>
                  <a:cubicBezTo>
                    <a:pt x="71" y="198"/>
                    <a:pt x="39" y="173"/>
                    <a:pt x="27" y="139"/>
                  </a:cubicBezTo>
                  <a:cubicBezTo>
                    <a:pt x="24" y="130"/>
                    <a:pt x="22" y="120"/>
                    <a:pt x="22" y="110"/>
                  </a:cubicBezTo>
                  <a:cubicBezTo>
                    <a:pt x="22" y="62"/>
                    <a:pt x="61" y="23"/>
                    <a:pt x="110" y="23"/>
                  </a:cubicBezTo>
                  <a:cubicBezTo>
                    <a:pt x="158" y="23"/>
                    <a:pt x="197" y="62"/>
                    <a:pt x="197" y="110"/>
                  </a:cubicBezTo>
                  <a:cubicBezTo>
                    <a:pt x="197" y="115"/>
                    <a:pt x="197" y="119"/>
                    <a:pt x="196" y="124"/>
                  </a:cubicBezTo>
                  <a:cubicBezTo>
                    <a:pt x="190" y="166"/>
                    <a:pt x="153"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6" name="Freeform 1504"/>
            <p:cNvSpPr>
              <a:spLocks noEditPoints="1"/>
            </p:cNvSpPr>
            <p:nvPr/>
          </p:nvSpPr>
          <p:spPr bwMode="auto">
            <a:xfrm>
              <a:off x="1082675" y="11960226"/>
              <a:ext cx="655638" cy="655638"/>
            </a:xfrm>
            <a:custGeom>
              <a:avLst/>
              <a:gdLst>
                <a:gd name="T0" fmla="*/ 0 w 175"/>
                <a:gd name="T1" fmla="*/ 87 h 175"/>
                <a:gd name="T2" fmla="*/ 88 w 175"/>
                <a:gd name="T3" fmla="*/ 175 h 175"/>
                <a:gd name="T4" fmla="*/ 175 w 175"/>
                <a:gd name="T5" fmla="*/ 87 h 175"/>
                <a:gd name="T6" fmla="*/ 142 w 175"/>
                <a:gd name="T7" fmla="*/ 39 h 175"/>
                <a:gd name="T8" fmla="*/ 145 w 175"/>
                <a:gd name="T9" fmla="*/ 66 h 175"/>
                <a:gd name="T10" fmla="*/ 142 w 175"/>
                <a:gd name="T11" fmla="*/ 39 h 175"/>
                <a:gd name="T12" fmla="*/ 98 w 175"/>
                <a:gd name="T13" fmla="*/ 16 h 175"/>
                <a:gd name="T14" fmla="*/ 74 w 175"/>
                <a:gd name="T15" fmla="*/ 27 h 175"/>
                <a:gd name="T16" fmla="*/ 31 w 175"/>
                <a:gd name="T17" fmla="*/ 42 h 175"/>
                <a:gd name="T18" fmla="*/ 28 w 175"/>
                <a:gd name="T19" fmla="*/ 69 h 175"/>
                <a:gd name="T20" fmla="*/ 31 w 175"/>
                <a:gd name="T21" fmla="*/ 42 h 175"/>
                <a:gd name="T22" fmla="*/ 21 w 175"/>
                <a:gd name="T23" fmla="*/ 115 h 175"/>
                <a:gd name="T24" fmla="*/ 30 w 175"/>
                <a:gd name="T25" fmla="*/ 108 h 175"/>
                <a:gd name="T26" fmla="*/ 42 w 175"/>
                <a:gd name="T27" fmla="*/ 129 h 175"/>
                <a:gd name="T28" fmla="*/ 102 w 175"/>
                <a:gd name="T29" fmla="*/ 159 h 175"/>
                <a:gd name="T30" fmla="*/ 77 w 175"/>
                <a:gd name="T31" fmla="*/ 148 h 175"/>
                <a:gd name="T32" fmla="*/ 102 w 175"/>
                <a:gd name="T33" fmla="*/ 159 h 175"/>
                <a:gd name="T34" fmla="*/ 135 w 175"/>
                <a:gd name="T35" fmla="*/ 127 h 175"/>
                <a:gd name="T36" fmla="*/ 156 w 175"/>
                <a:gd name="T37" fmla="*/ 111 h 175"/>
                <a:gd name="T38" fmla="*/ 111 w 175"/>
                <a:gd name="T39" fmla="*/ 109 h 175"/>
                <a:gd name="T40" fmla="*/ 99 w 175"/>
                <a:gd name="T41" fmla="*/ 117 h 175"/>
                <a:gd name="T42" fmla="*/ 96 w 175"/>
                <a:gd name="T43" fmla="*/ 118 h 175"/>
                <a:gd name="T44" fmla="*/ 92 w 175"/>
                <a:gd name="T45" fmla="*/ 119 h 175"/>
                <a:gd name="T46" fmla="*/ 82 w 175"/>
                <a:gd name="T47" fmla="*/ 119 h 175"/>
                <a:gd name="T48" fmla="*/ 73 w 175"/>
                <a:gd name="T49" fmla="*/ 116 h 175"/>
                <a:gd name="T50" fmla="*/ 70 w 175"/>
                <a:gd name="T51" fmla="*/ 114 h 175"/>
                <a:gd name="T52" fmla="*/ 66 w 175"/>
                <a:gd name="T53" fmla="*/ 111 h 175"/>
                <a:gd name="T54" fmla="*/ 63 w 175"/>
                <a:gd name="T55" fmla="*/ 108 h 175"/>
                <a:gd name="T56" fmla="*/ 60 w 175"/>
                <a:gd name="T57" fmla="*/ 104 h 175"/>
                <a:gd name="T58" fmla="*/ 56 w 175"/>
                <a:gd name="T59" fmla="*/ 87 h 175"/>
                <a:gd name="T60" fmla="*/ 120 w 175"/>
                <a:gd name="T61" fmla="*/ 87 h 175"/>
                <a:gd name="T62" fmla="*/ 119 w 175"/>
                <a:gd name="T63" fmla="*/ 93 h 175"/>
                <a:gd name="T64" fmla="*/ 118 w 175"/>
                <a:gd name="T65" fmla="*/ 96 h 175"/>
                <a:gd name="T66" fmla="*/ 117 w 175"/>
                <a:gd name="T67" fmla="*/ 100 h 175"/>
                <a:gd name="T68" fmla="*/ 115 w 175"/>
                <a:gd name="T69" fmla="*/ 104 h 175"/>
                <a:gd name="T70" fmla="*/ 111 w 175"/>
                <a:gd name="T71" fmla="*/ 10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75">
                  <a:moveTo>
                    <a:pt x="88" y="0"/>
                  </a:moveTo>
                  <a:cubicBezTo>
                    <a:pt x="39" y="0"/>
                    <a:pt x="0" y="39"/>
                    <a:pt x="0" y="87"/>
                  </a:cubicBezTo>
                  <a:cubicBezTo>
                    <a:pt x="0" y="97"/>
                    <a:pt x="2" y="107"/>
                    <a:pt x="5" y="116"/>
                  </a:cubicBezTo>
                  <a:cubicBezTo>
                    <a:pt x="17" y="150"/>
                    <a:pt x="49" y="175"/>
                    <a:pt x="88" y="175"/>
                  </a:cubicBezTo>
                  <a:cubicBezTo>
                    <a:pt x="131" y="175"/>
                    <a:pt x="168" y="143"/>
                    <a:pt x="174" y="101"/>
                  </a:cubicBezTo>
                  <a:cubicBezTo>
                    <a:pt x="175" y="96"/>
                    <a:pt x="175" y="92"/>
                    <a:pt x="175" y="87"/>
                  </a:cubicBezTo>
                  <a:cubicBezTo>
                    <a:pt x="175" y="39"/>
                    <a:pt x="136" y="0"/>
                    <a:pt x="88" y="0"/>
                  </a:cubicBezTo>
                  <a:close/>
                  <a:moveTo>
                    <a:pt x="142" y="39"/>
                  </a:moveTo>
                  <a:cubicBezTo>
                    <a:pt x="155" y="61"/>
                    <a:pt x="155" y="61"/>
                    <a:pt x="155" y="61"/>
                  </a:cubicBezTo>
                  <a:cubicBezTo>
                    <a:pt x="145" y="66"/>
                    <a:pt x="145" y="66"/>
                    <a:pt x="145" y="66"/>
                  </a:cubicBezTo>
                  <a:cubicBezTo>
                    <a:pt x="133" y="45"/>
                    <a:pt x="133" y="45"/>
                    <a:pt x="133" y="45"/>
                  </a:cubicBezTo>
                  <a:lnTo>
                    <a:pt x="142" y="39"/>
                  </a:lnTo>
                  <a:close/>
                  <a:moveTo>
                    <a:pt x="74" y="16"/>
                  </a:moveTo>
                  <a:cubicBezTo>
                    <a:pt x="98" y="16"/>
                    <a:pt x="98" y="16"/>
                    <a:pt x="98" y="16"/>
                  </a:cubicBezTo>
                  <a:cubicBezTo>
                    <a:pt x="98" y="27"/>
                    <a:pt x="98" y="27"/>
                    <a:pt x="98" y="27"/>
                  </a:cubicBezTo>
                  <a:cubicBezTo>
                    <a:pt x="74" y="27"/>
                    <a:pt x="74" y="27"/>
                    <a:pt x="74" y="27"/>
                  </a:cubicBezTo>
                  <a:lnTo>
                    <a:pt x="74" y="16"/>
                  </a:lnTo>
                  <a:close/>
                  <a:moveTo>
                    <a:pt x="31" y="42"/>
                  </a:moveTo>
                  <a:cubicBezTo>
                    <a:pt x="41" y="48"/>
                    <a:pt x="41" y="48"/>
                    <a:pt x="41" y="48"/>
                  </a:cubicBezTo>
                  <a:cubicBezTo>
                    <a:pt x="28" y="69"/>
                    <a:pt x="28" y="69"/>
                    <a:pt x="28" y="69"/>
                  </a:cubicBezTo>
                  <a:cubicBezTo>
                    <a:pt x="19" y="64"/>
                    <a:pt x="19" y="64"/>
                    <a:pt x="19" y="64"/>
                  </a:cubicBezTo>
                  <a:lnTo>
                    <a:pt x="31" y="42"/>
                  </a:lnTo>
                  <a:close/>
                  <a:moveTo>
                    <a:pt x="33" y="135"/>
                  </a:moveTo>
                  <a:cubicBezTo>
                    <a:pt x="21" y="115"/>
                    <a:pt x="21" y="115"/>
                    <a:pt x="21" y="115"/>
                  </a:cubicBezTo>
                  <a:cubicBezTo>
                    <a:pt x="20" y="114"/>
                    <a:pt x="20" y="114"/>
                    <a:pt x="20" y="114"/>
                  </a:cubicBezTo>
                  <a:cubicBezTo>
                    <a:pt x="30" y="108"/>
                    <a:pt x="30" y="108"/>
                    <a:pt x="30" y="108"/>
                  </a:cubicBezTo>
                  <a:cubicBezTo>
                    <a:pt x="33" y="114"/>
                    <a:pt x="33" y="114"/>
                    <a:pt x="33" y="114"/>
                  </a:cubicBezTo>
                  <a:cubicBezTo>
                    <a:pt x="42" y="129"/>
                    <a:pt x="42" y="129"/>
                    <a:pt x="42" y="129"/>
                  </a:cubicBezTo>
                  <a:lnTo>
                    <a:pt x="33" y="135"/>
                  </a:lnTo>
                  <a:close/>
                  <a:moveTo>
                    <a:pt x="102" y="159"/>
                  </a:moveTo>
                  <a:cubicBezTo>
                    <a:pt x="77" y="159"/>
                    <a:pt x="77" y="159"/>
                    <a:pt x="77" y="159"/>
                  </a:cubicBezTo>
                  <a:cubicBezTo>
                    <a:pt x="77" y="148"/>
                    <a:pt x="77" y="148"/>
                    <a:pt x="77" y="148"/>
                  </a:cubicBezTo>
                  <a:cubicBezTo>
                    <a:pt x="102" y="148"/>
                    <a:pt x="102" y="148"/>
                    <a:pt x="102" y="148"/>
                  </a:cubicBezTo>
                  <a:lnTo>
                    <a:pt x="102" y="159"/>
                  </a:lnTo>
                  <a:close/>
                  <a:moveTo>
                    <a:pt x="144" y="132"/>
                  </a:moveTo>
                  <a:cubicBezTo>
                    <a:pt x="135" y="127"/>
                    <a:pt x="135" y="127"/>
                    <a:pt x="135" y="127"/>
                  </a:cubicBezTo>
                  <a:cubicBezTo>
                    <a:pt x="147" y="105"/>
                    <a:pt x="147" y="105"/>
                    <a:pt x="147" y="105"/>
                  </a:cubicBezTo>
                  <a:cubicBezTo>
                    <a:pt x="156" y="111"/>
                    <a:pt x="156" y="111"/>
                    <a:pt x="156" y="111"/>
                  </a:cubicBezTo>
                  <a:lnTo>
                    <a:pt x="144" y="132"/>
                  </a:lnTo>
                  <a:close/>
                  <a:moveTo>
                    <a:pt x="111" y="109"/>
                  </a:moveTo>
                  <a:cubicBezTo>
                    <a:pt x="109" y="112"/>
                    <a:pt x="105" y="114"/>
                    <a:pt x="102" y="116"/>
                  </a:cubicBezTo>
                  <a:cubicBezTo>
                    <a:pt x="101" y="116"/>
                    <a:pt x="100" y="117"/>
                    <a:pt x="99" y="117"/>
                  </a:cubicBezTo>
                  <a:cubicBezTo>
                    <a:pt x="99" y="117"/>
                    <a:pt x="99" y="117"/>
                    <a:pt x="99" y="117"/>
                  </a:cubicBezTo>
                  <a:cubicBezTo>
                    <a:pt x="98" y="118"/>
                    <a:pt x="97" y="118"/>
                    <a:pt x="96" y="118"/>
                  </a:cubicBezTo>
                  <a:cubicBezTo>
                    <a:pt x="96" y="118"/>
                    <a:pt x="95" y="118"/>
                    <a:pt x="95" y="118"/>
                  </a:cubicBezTo>
                  <a:cubicBezTo>
                    <a:pt x="94" y="119"/>
                    <a:pt x="93" y="119"/>
                    <a:pt x="92" y="119"/>
                  </a:cubicBezTo>
                  <a:cubicBezTo>
                    <a:pt x="91" y="119"/>
                    <a:pt x="89" y="119"/>
                    <a:pt x="88" y="119"/>
                  </a:cubicBezTo>
                  <a:cubicBezTo>
                    <a:pt x="86" y="119"/>
                    <a:pt x="84" y="119"/>
                    <a:pt x="82" y="119"/>
                  </a:cubicBezTo>
                  <a:cubicBezTo>
                    <a:pt x="80" y="118"/>
                    <a:pt x="78" y="118"/>
                    <a:pt x="76" y="117"/>
                  </a:cubicBezTo>
                  <a:cubicBezTo>
                    <a:pt x="75" y="117"/>
                    <a:pt x="74" y="116"/>
                    <a:pt x="73" y="116"/>
                  </a:cubicBezTo>
                  <a:cubicBezTo>
                    <a:pt x="72" y="115"/>
                    <a:pt x="72" y="115"/>
                    <a:pt x="71" y="115"/>
                  </a:cubicBezTo>
                  <a:cubicBezTo>
                    <a:pt x="71" y="114"/>
                    <a:pt x="70" y="114"/>
                    <a:pt x="70" y="114"/>
                  </a:cubicBezTo>
                  <a:cubicBezTo>
                    <a:pt x="69" y="113"/>
                    <a:pt x="68" y="113"/>
                    <a:pt x="67" y="112"/>
                  </a:cubicBezTo>
                  <a:cubicBezTo>
                    <a:pt x="67" y="112"/>
                    <a:pt x="66" y="111"/>
                    <a:pt x="66" y="111"/>
                  </a:cubicBezTo>
                  <a:cubicBezTo>
                    <a:pt x="66" y="111"/>
                    <a:pt x="66" y="111"/>
                    <a:pt x="66" y="111"/>
                  </a:cubicBezTo>
                  <a:cubicBezTo>
                    <a:pt x="65" y="110"/>
                    <a:pt x="64" y="109"/>
                    <a:pt x="63" y="108"/>
                  </a:cubicBezTo>
                  <a:cubicBezTo>
                    <a:pt x="63" y="107"/>
                    <a:pt x="62" y="107"/>
                    <a:pt x="62" y="106"/>
                  </a:cubicBezTo>
                  <a:cubicBezTo>
                    <a:pt x="61" y="105"/>
                    <a:pt x="61" y="105"/>
                    <a:pt x="60" y="104"/>
                  </a:cubicBezTo>
                  <a:cubicBezTo>
                    <a:pt x="59" y="101"/>
                    <a:pt x="57" y="97"/>
                    <a:pt x="56" y="94"/>
                  </a:cubicBezTo>
                  <a:cubicBezTo>
                    <a:pt x="56" y="92"/>
                    <a:pt x="56" y="90"/>
                    <a:pt x="56" y="87"/>
                  </a:cubicBezTo>
                  <a:cubicBezTo>
                    <a:pt x="56" y="70"/>
                    <a:pt x="70" y="55"/>
                    <a:pt x="88" y="55"/>
                  </a:cubicBezTo>
                  <a:cubicBezTo>
                    <a:pt x="105" y="55"/>
                    <a:pt x="120" y="70"/>
                    <a:pt x="120" y="87"/>
                  </a:cubicBezTo>
                  <a:cubicBezTo>
                    <a:pt x="120" y="88"/>
                    <a:pt x="120" y="89"/>
                    <a:pt x="120" y="90"/>
                  </a:cubicBezTo>
                  <a:cubicBezTo>
                    <a:pt x="119" y="91"/>
                    <a:pt x="119" y="92"/>
                    <a:pt x="119" y="93"/>
                  </a:cubicBezTo>
                  <a:cubicBezTo>
                    <a:pt x="119" y="93"/>
                    <a:pt x="119" y="94"/>
                    <a:pt x="119" y="95"/>
                  </a:cubicBezTo>
                  <a:cubicBezTo>
                    <a:pt x="119" y="95"/>
                    <a:pt x="119" y="95"/>
                    <a:pt x="118" y="96"/>
                  </a:cubicBezTo>
                  <a:cubicBezTo>
                    <a:pt x="118" y="96"/>
                    <a:pt x="118" y="97"/>
                    <a:pt x="118" y="97"/>
                  </a:cubicBezTo>
                  <a:cubicBezTo>
                    <a:pt x="118" y="98"/>
                    <a:pt x="117" y="99"/>
                    <a:pt x="117" y="100"/>
                  </a:cubicBezTo>
                  <a:cubicBezTo>
                    <a:pt x="117" y="101"/>
                    <a:pt x="116" y="101"/>
                    <a:pt x="116" y="102"/>
                  </a:cubicBezTo>
                  <a:cubicBezTo>
                    <a:pt x="116" y="103"/>
                    <a:pt x="115" y="104"/>
                    <a:pt x="115" y="104"/>
                  </a:cubicBezTo>
                  <a:cubicBezTo>
                    <a:pt x="114" y="105"/>
                    <a:pt x="114" y="106"/>
                    <a:pt x="113" y="106"/>
                  </a:cubicBezTo>
                  <a:cubicBezTo>
                    <a:pt x="113" y="107"/>
                    <a:pt x="112" y="108"/>
                    <a:pt x="111" y="109"/>
                  </a:cubicBez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7" name="Freeform 1505"/>
            <p:cNvSpPr>
              <a:spLocks/>
            </p:cNvSpPr>
            <p:nvPr/>
          </p:nvSpPr>
          <p:spPr bwMode="auto">
            <a:xfrm>
              <a:off x="1589088" y="12353926"/>
              <a:ext cx="79375" cy="101600"/>
            </a:xfrm>
            <a:custGeom>
              <a:avLst/>
              <a:gdLst>
                <a:gd name="T0" fmla="*/ 50 w 50"/>
                <a:gd name="T1" fmla="*/ 14 h 64"/>
                <a:gd name="T2" fmla="*/ 21 w 50"/>
                <a:gd name="T3" fmla="*/ 64 h 64"/>
                <a:gd name="T4" fmla="*/ 0 w 50"/>
                <a:gd name="T5" fmla="*/ 52 h 64"/>
                <a:gd name="T6" fmla="*/ 28 w 50"/>
                <a:gd name="T7" fmla="*/ 0 h 64"/>
                <a:gd name="T8" fmla="*/ 50 w 50"/>
                <a:gd name="T9" fmla="*/ 14 h 64"/>
              </a:gdLst>
              <a:ahLst/>
              <a:cxnLst>
                <a:cxn ang="0">
                  <a:pos x="T0" y="T1"/>
                </a:cxn>
                <a:cxn ang="0">
                  <a:pos x="T2" y="T3"/>
                </a:cxn>
                <a:cxn ang="0">
                  <a:pos x="T4" y="T5"/>
                </a:cxn>
                <a:cxn ang="0">
                  <a:pos x="T6" y="T7"/>
                </a:cxn>
                <a:cxn ang="0">
                  <a:pos x="T8" y="T9"/>
                </a:cxn>
              </a:cxnLst>
              <a:rect l="0" t="0" r="r" b="b"/>
              <a:pathLst>
                <a:path w="50" h="64">
                  <a:moveTo>
                    <a:pt x="50" y="14"/>
                  </a:moveTo>
                  <a:lnTo>
                    <a:pt x="21" y="64"/>
                  </a:lnTo>
                  <a:lnTo>
                    <a:pt x="0" y="52"/>
                  </a:lnTo>
                  <a:lnTo>
                    <a:pt x="28" y="0"/>
                  </a:lnTo>
                  <a:lnTo>
                    <a:pt x="5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8" name="Freeform 1506"/>
            <p:cNvSpPr>
              <a:spLocks/>
            </p:cNvSpPr>
            <p:nvPr/>
          </p:nvSpPr>
          <p:spPr bwMode="auto">
            <a:xfrm>
              <a:off x="1581150" y="12106276"/>
              <a:ext cx="82550" cy="101600"/>
            </a:xfrm>
            <a:custGeom>
              <a:avLst/>
              <a:gdLst>
                <a:gd name="T0" fmla="*/ 52 w 52"/>
                <a:gd name="T1" fmla="*/ 52 h 64"/>
                <a:gd name="T2" fmla="*/ 29 w 52"/>
                <a:gd name="T3" fmla="*/ 64 h 64"/>
                <a:gd name="T4" fmla="*/ 0 w 52"/>
                <a:gd name="T5" fmla="*/ 14 h 64"/>
                <a:gd name="T6" fmla="*/ 21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29" y="64"/>
                  </a:lnTo>
                  <a:lnTo>
                    <a:pt x="0" y="14"/>
                  </a:lnTo>
                  <a:lnTo>
                    <a:pt x="21"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9" name="Rectangle 1507"/>
            <p:cNvSpPr>
              <a:spLocks noChangeArrowheads="1"/>
            </p:cNvSpPr>
            <p:nvPr/>
          </p:nvSpPr>
          <p:spPr bwMode="auto">
            <a:xfrm>
              <a:off x="1371600" y="12514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0" name="Freeform 1508"/>
            <p:cNvSpPr>
              <a:spLocks/>
            </p:cNvSpPr>
            <p:nvPr/>
          </p:nvSpPr>
          <p:spPr bwMode="auto">
            <a:xfrm>
              <a:off x="1157288" y="12365038"/>
              <a:ext cx="82550" cy="101600"/>
            </a:xfrm>
            <a:custGeom>
              <a:avLst/>
              <a:gdLst>
                <a:gd name="T0" fmla="*/ 52 w 52"/>
                <a:gd name="T1" fmla="*/ 52 h 64"/>
                <a:gd name="T2" fmla="*/ 31 w 52"/>
                <a:gd name="T3" fmla="*/ 64 h 64"/>
                <a:gd name="T4" fmla="*/ 0 w 52"/>
                <a:gd name="T5" fmla="*/ 14 h 64"/>
                <a:gd name="T6" fmla="*/ 24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4"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1" name="Freeform 1509"/>
            <p:cNvSpPr>
              <a:spLocks/>
            </p:cNvSpPr>
            <p:nvPr/>
          </p:nvSpPr>
          <p:spPr bwMode="auto">
            <a:xfrm>
              <a:off x="1154113" y="12117388"/>
              <a:ext cx="82550" cy="101600"/>
            </a:xfrm>
            <a:custGeom>
              <a:avLst/>
              <a:gdLst>
                <a:gd name="T0" fmla="*/ 52 w 52"/>
                <a:gd name="T1" fmla="*/ 14 h 64"/>
                <a:gd name="T2" fmla="*/ 21 w 52"/>
                <a:gd name="T3" fmla="*/ 64 h 64"/>
                <a:gd name="T4" fmla="*/ 0 w 52"/>
                <a:gd name="T5" fmla="*/ 52 h 64"/>
                <a:gd name="T6" fmla="*/ 28 w 52"/>
                <a:gd name="T7" fmla="*/ 0 h 64"/>
                <a:gd name="T8" fmla="*/ 52 w 52"/>
                <a:gd name="T9" fmla="*/ 14 h 64"/>
              </a:gdLst>
              <a:ahLst/>
              <a:cxnLst>
                <a:cxn ang="0">
                  <a:pos x="T0" y="T1"/>
                </a:cxn>
                <a:cxn ang="0">
                  <a:pos x="T2" y="T3"/>
                </a:cxn>
                <a:cxn ang="0">
                  <a:pos x="T4" y="T5"/>
                </a:cxn>
                <a:cxn ang="0">
                  <a:pos x="T6" y="T7"/>
                </a:cxn>
                <a:cxn ang="0">
                  <a:pos x="T8" y="T9"/>
                </a:cxn>
              </a:cxnLst>
              <a:rect l="0" t="0" r="r" b="b"/>
              <a:pathLst>
                <a:path w="52" h="64">
                  <a:moveTo>
                    <a:pt x="52" y="14"/>
                  </a:moveTo>
                  <a:lnTo>
                    <a:pt x="21" y="64"/>
                  </a:lnTo>
                  <a:lnTo>
                    <a:pt x="0" y="52"/>
                  </a:lnTo>
                  <a:lnTo>
                    <a:pt x="28" y="0"/>
                  </a:lnTo>
                  <a:lnTo>
                    <a:pt x="52"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2" name="Rectangle 1510"/>
            <p:cNvSpPr>
              <a:spLocks noChangeArrowheads="1"/>
            </p:cNvSpPr>
            <p:nvPr/>
          </p:nvSpPr>
          <p:spPr bwMode="auto">
            <a:xfrm>
              <a:off x="1360488" y="12020551"/>
              <a:ext cx="90488"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3" name="Oval 1511"/>
            <p:cNvSpPr>
              <a:spLocks noChangeArrowheads="1"/>
            </p:cNvSpPr>
            <p:nvPr/>
          </p:nvSpPr>
          <p:spPr bwMode="auto">
            <a:xfrm>
              <a:off x="1292225" y="12166601"/>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4" name="Freeform 1512"/>
            <p:cNvSpPr>
              <a:spLocks/>
            </p:cNvSpPr>
            <p:nvPr/>
          </p:nvSpPr>
          <p:spPr bwMode="auto">
            <a:xfrm>
              <a:off x="2147888" y="11768138"/>
              <a:ext cx="454025" cy="547688"/>
            </a:xfrm>
            <a:custGeom>
              <a:avLst/>
              <a:gdLst>
                <a:gd name="T0" fmla="*/ 121 w 121"/>
                <a:gd name="T1" fmla="*/ 32 h 146"/>
                <a:gd name="T2" fmla="*/ 121 w 121"/>
                <a:gd name="T3" fmla="*/ 93 h 146"/>
                <a:gd name="T4" fmla="*/ 96 w 121"/>
                <a:gd name="T5" fmla="*/ 113 h 146"/>
                <a:gd name="T6" fmla="*/ 60 w 121"/>
                <a:gd name="T7" fmla="*/ 146 h 146"/>
                <a:gd name="T8" fmla="*/ 0 w 121"/>
                <a:gd name="T9" fmla="*/ 146 h 146"/>
                <a:gd name="T10" fmla="*/ 0 w 121"/>
                <a:gd name="T11" fmla="*/ 122 h 146"/>
                <a:gd name="T12" fmla="*/ 0 w 121"/>
                <a:gd name="T13" fmla="*/ 61 h 146"/>
                <a:gd name="T14" fmla="*/ 101 w 121"/>
                <a:gd name="T15" fmla="*/ 15 h 146"/>
                <a:gd name="T16" fmla="*/ 121 w 121"/>
                <a:gd name="T17" fmla="*/ 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46">
                  <a:moveTo>
                    <a:pt x="121" y="32"/>
                  </a:moveTo>
                  <a:cubicBezTo>
                    <a:pt x="121" y="51"/>
                    <a:pt x="121" y="93"/>
                    <a:pt x="121" y="93"/>
                  </a:cubicBezTo>
                  <a:cubicBezTo>
                    <a:pt x="121" y="93"/>
                    <a:pt x="114" y="113"/>
                    <a:pt x="96" y="113"/>
                  </a:cubicBezTo>
                  <a:cubicBezTo>
                    <a:pt x="79" y="113"/>
                    <a:pt x="60" y="146"/>
                    <a:pt x="60" y="146"/>
                  </a:cubicBezTo>
                  <a:cubicBezTo>
                    <a:pt x="0" y="146"/>
                    <a:pt x="0" y="146"/>
                    <a:pt x="0" y="146"/>
                  </a:cubicBezTo>
                  <a:cubicBezTo>
                    <a:pt x="0" y="146"/>
                    <a:pt x="1" y="137"/>
                    <a:pt x="0" y="122"/>
                  </a:cubicBezTo>
                  <a:cubicBezTo>
                    <a:pt x="0" y="109"/>
                    <a:pt x="0" y="89"/>
                    <a:pt x="0" y="61"/>
                  </a:cubicBezTo>
                  <a:cubicBezTo>
                    <a:pt x="1" y="0"/>
                    <a:pt x="101" y="15"/>
                    <a:pt x="101" y="15"/>
                  </a:cubicBezTo>
                  <a:cubicBezTo>
                    <a:pt x="101" y="15"/>
                    <a:pt x="121" y="13"/>
                    <a:pt x="121" y="32"/>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5" name="Freeform 1513"/>
            <p:cNvSpPr>
              <a:spLocks/>
            </p:cNvSpPr>
            <p:nvPr/>
          </p:nvSpPr>
          <p:spPr bwMode="auto">
            <a:xfrm>
              <a:off x="598488" y="11445876"/>
              <a:ext cx="1549400" cy="971550"/>
            </a:xfrm>
            <a:custGeom>
              <a:avLst/>
              <a:gdLst>
                <a:gd name="T0" fmla="*/ 413 w 413"/>
                <a:gd name="T1" fmla="*/ 208 h 259"/>
                <a:gd name="T2" fmla="*/ 413 w 413"/>
                <a:gd name="T3" fmla="*/ 232 h 259"/>
                <a:gd name="T4" fmla="*/ 388 w 413"/>
                <a:gd name="T5" fmla="*/ 232 h 259"/>
                <a:gd name="T6" fmla="*/ 218 w 413"/>
                <a:gd name="T7" fmla="*/ 35 h 259"/>
                <a:gd name="T8" fmla="*/ 42 w 413"/>
                <a:gd name="T9" fmla="*/ 259 h 259"/>
                <a:gd name="T10" fmla="*/ 17 w 413"/>
                <a:gd name="T11" fmla="*/ 259 h 259"/>
                <a:gd name="T12" fmla="*/ 215 w 413"/>
                <a:gd name="T13" fmla="*/ 0 h 259"/>
                <a:gd name="T14" fmla="*/ 413 w 413"/>
                <a:gd name="T15" fmla="*/ 208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59">
                  <a:moveTo>
                    <a:pt x="413" y="208"/>
                  </a:moveTo>
                  <a:cubicBezTo>
                    <a:pt x="413" y="225"/>
                    <a:pt x="413" y="232"/>
                    <a:pt x="413" y="232"/>
                  </a:cubicBezTo>
                  <a:cubicBezTo>
                    <a:pt x="388" y="232"/>
                    <a:pt x="388" y="232"/>
                    <a:pt x="388" y="232"/>
                  </a:cubicBezTo>
                  <a:cubicBezTo>
                    <a:pt x="388" y="232"/>
                    <a:pt x="392" y="35"/>
                    <a:pt x="218" y="35"/>
                  </a:cubicBezTo>
                  <a:cubicBezTo>
                    <a:pt x="45" y="35"/>
                    <a:pt x="42" y="259"/>
                    <a:pt x="42" y="259"/>
                  </a:cubicBezTo>
                  <a:cubicBezTo>
                    <a:pt x="17" y="259"/>
                    <a:pt x="17" y="259"/>
                    <a:pt x="17" y="259"/>
                  </a:cubicBezTo>
                  <a:cubicBezTo>
                    <a:pt x="17" y="259"/>
                    <a:pt x="0" y="0"/>
                    <a:pt x="215" y="0"/>
                  </a:cubicBezTo>
                  <a:cubicBezTo>
                    <a:pt x="388" y="0"/>
                    <a:pt x="411" y="150"/>
                    <a:pt x="413" y="208"/>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6" name="Freeform 1514"/>
            <p:cNvSpPr>
              <a:spLocks/>
            </p:cNvSpPr>
            <p:nvPr/>
          </p:nvSpPr>
          <p:spPr bwMode="auto">
            <a:xfrm>
              <a:off x="755650" y="11577638"/>
              <a:ext cx="1312863" cy="839788"/>
            </a:xfrm>
            <a:custGeom>
              <a:avLst/>
              <a:gdLst>
                <a:gd name="T0" fmla="*/ 346 w 350"/>
                <a:gd name="T1" fmla="*/ 197 h 224"/>
                <a:gd name="T2" fmla="*/ 328 w 350"/>
                <a:gd name="T3" fmla="*/ 197 h 224"/>
                <a:gd name="T4" fmla="*/ 328 w 350"/>
                <a:gd name="T5" fmla="*/ 189 h 224"/>
                <a:gd name="T6" fmla="*/ 175 w 350"/>
                <a:gd name="T7" fmla="*/ 36 h 224"/>
                <a:gd name="T8" fmla="*/ 21 w 350"/>
                <a:gd name="T9" fmla="*/ 189 h 224"/>
                <a:gd name="T10" fmla="*/ 25 w 350"/>
                <a:gd name="T11" fmla="*/ 224 h 224"/>
                <a:gd name="T12" fmla="*/ 0 w 350"/>
                <a:gd name="T13" fmla="*/ 224 h 224"/>
                <a:gd name="T14" fmla="*/ 176 w 350"/>
                <a:gd name="T15" fmla="*/ 0 h 224"/>
                <a:gd name="T16" fmla="*/ 346 w 350"/>
                <a:gd name="T17" fmla="*/ 1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24">
                  <a:moveTo>
                    <a:pt x="346" y="197"/>
                  </a:moveTo>
                  <a:cubicBezTo>
                    <a:pt x="328" y="197"/>
                    <a:pt x="328" y="197"/>
                    <a:pt x="328" y="197"/>
                  </a:cubicBezTo>
                  <a:cubicBezTo>
                    <a:pt x="328" y="194"/>
                    <a:pt x="328" y="192"/>
                    <a:pt x="328" y="189"/>
                  </a:cubicBezTo>
                  <a:cubicBezTo>
                    <a:pt x="328" y="105"/>
                    <a:pt x="259" y="36"/>
                    <a:pt x="175" y="36"/>
                  </a:cubicBezTo>
                  <a:cubicBezTo>
                    <a:pt x="90" y="36"/>
                    <a:pt x="21" y="105"/>
                    <a:pt x="21" y="189"/>
                  </a:cubicBezTo>
                  <a:cubicBezTo>
                    <a:pt x="21" y="201"/>
                    <a:pt x="23" y="213"/>
                    <a:pt x="25" y="224"/>
                  </a:cubicBezTo>
                  <a:cubicBezTo>
                    <a:pt x="0" y="224"/>
                    <a:pt x="0" y="224"/>
                    <a:pt x="0" y="224"/>
                  </a:cubicBezTo>
                  <a:cubicBezTo>
                    <a:pt x="0" y="224"/>
                    <a:pt x="3" y="0"/>
                    <a:pt x="176" y="0"/>
                  </a:cubicBezTo>
                  <a:cubicBezTo>
                    <a:pt x="350" y="0"/>
                    <a:pt x="346" y="197"/>
                    <a:pt x="346" y="197"/>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7" name="Freeform 1515"/>
            <p:cNvSpPr>
              <a:spLocks/>
            </p:cNvSpPr>
            <p:nvPr/>
          </p:nvSpPr>
          <p:spPr bwMode="auto">
            <a:xfrm>
              <a:off x="-3384550" y="11580813"/>
              <a:ext cx="1349375" cy="836613"/>
            </a:xfrm>
            <a:custGeom>
              <a:avLst/>
              <a:gdLst>
                <a:gd name="T0" fmla="*/ 343 w 360"/>
                <a:gd name="T1" fmla="*/ 223 h 223"/>
                <a:gd name="T2" fmla="*/ 320 w 360"/>
                <a:gd name="T3" fmla="*/ 223 h 223"/>
                <a:gd name="T4" fmla="*/ 324 w 360"/>
                <a:gd name="T5" fmla="*/ 188 h 223"/>
                <a:gd name="T6" fmla="*/ 170 w 360"/>
                <a:gd name="T7" fmla="*/ 35 h 223"/>
                <a:gd name="T8" fmla="*/ 17 w 360"/>
                <a:gd name="T9" fmla="*/ 188 h 223"/>
                <a:gd name="T10" fmla="*/ 17 w 360"/>
                <a:gd name="T11" fmla="*/ 192 h 223"/>
                <a:gd name="T12" fmla="*/ 2 w 360"/>
                <a:gd name="T13" fmla="*/ 192 h 223"/>
                <a:gd name="T14" fmla="*/ 170 w 360"/>
                <a:gd name="T15" fmla="*/ 1 h 223"/>
                <a:gd name="T16" fmla="*/ 217 w 360"/>
                <a:gd name="T17" fmla="*/ 4 h 223"/>
                <a:gd name="T18" fmla="*/ 343 w 360"/>
                <a:gd name="T19"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23">
                  <a:moveTo>
                    <a:pt x="343" y="223"/>
                  </a:moveTo>
                  <a:cubicBezTo>
                    <a:pt x="320" y="223"/>
                    <a:pt x="320" y="223"/>
                    <a:pt x="320" y="223"/>
                  </a:cubicBezTo>
                  <a:cubicBezTo>
                    <a:pt x="323" y="212"/>
                    <a:pt x="324" y="200"/>
                    <a:pt x="324" y="188"/>
                  </a:cubicBezTo>
                  <a:cubicBezTo>
                    <a:pt x="324" y="104"/>
                    <a:pt x="255" y="35"/>
                    <a:pt x="170" y="35"/>
                  </a:cubicBezTo>
                  <a:cubicBezTo>
                    <a:pt x="86" y="35"/>
                    <a:pt x="17" y="104"/>
                    <a:pt x="17" y="188"/>
                  </a:cubicBezTo>
                  <a:cubicBezTo>
                    <a:pt x="17" y="189"/>
                    <a:pt x="17" y="191"/>
                    <a:pt x="17" y="192"/>
                  </a:cubicBezTo>
                  <a:cubicBezTo>
                    <a:pt x="2" y="192"/>
                    <a:pt x="2" y="192"/>
                    <a:pt x="2" y="192"/>
                  </a:cubicBezTo>
                  <a:cubicBezTo>
                    <a:pt x="2" y="192"/>
                    <a:pt x="0" y="1"/>
                    <a:pt x="170" y="1"/>
                  </a:cubicBezTo>
                  <a:cubicBezTo>
                    <a:pt x="188" y="0"/>
                    <a:pt x="203" y="1"/>
                    <a:pt x="217" y="4"/>
                  </a:cubicBezTo>
                  <a:cubicBezTo>
                    <a:pt x="360" y="30"/>
                    <a:pt x="343" y="223"/>
                    <a:pt x="343" y="223"/>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8" name="Freeform 1516"/>
            <p:cNvSpPr>
              <a:spLocks noEditPoints="1"/>
            </p:cNvSpPr>
            <p:nvPr/>
          </p:nvSpPr>
          <p:spPr bwMode="auto">
            <a:xfrm>
              <a:off x="-4105275" y="10396538"/>
              <a:ext cx="6632576" cy="2020888"/>
            </a:xfrm>
            <a:custGeom>
              <a:avLst/>
              <a:gdLst>
                <a:gd name="T0" fmla="*/ 345 w 1768"/>
                <a:gd name="T1" fmla="*/ 188 h 539"/>
                <a:gd name="T2" fmla="*/ 45 w 1768"/>
                <a:gd name="T3" fmla="*/ 188 h 539"/>
                <a:gd name="T4" fmla="*/ 142 w 1768"/>
                <a:gd name="T5" fmla="*/ 21 h 539"/>
                <a:gd name="T6" fmla="*/ 407 w 1768"/>
                <a:gd name="T7" fmla="*/ 21 h 539"/>
                <a:gd name="T8" fmla="*/ 345 w 1768"/>
                <a:gd name="T9" fmla="*/ 188 h 539"/>
                <a:gd name="T10" fmla="*/ 756 w 1768"/>
                <a:gd name="T11" fmla="*/ 202 h 539"/>
                <a:gd name="T12" fmla="*/ 492 w 1768"/>
                <a:gd name="T13" fmla="*/ 202 h 539"/>
                <a:gd name="T14" fmla="*/ 472 w 1768"/>
                <a:gd name="T15" fmla="*/ 159 h 539"/>
                <a:gd name="T16" fmla="*/ 505 w 1768"/>
                <a:gd name="T17" fmla="*/ 21 h 539"/>
                <a:gd name="T18" fmla="*/ 756 w 1768"/>
                <a:gd name="T19" fmla="*/ 21 h 539"/>
                <a:gd name="T20" fmla="*/ 756 w 1768"/>
                <a:gd name="T21" fmla="*/ 202 h 539"/>
                <a:gd name="T22" fmla="*/ 822 w 1768"/>
                <a:gd name="T23" fmla="*/ 206 h 539"/>
                <a:gd name="T24" fmla="*/ 805 w 1768"/>
                <a:gd name="T25" fmla="*/ 21 h 539"/>
                <a:gd name="T26" fmla="*/ 930 w 1768"/>
                <a:gd name="T27" fmla="*/ 21 h 539"/>
                <a:gd name="T28" fmla="*/ 1130 w 1768"/>
                <a:gd name="T29" fmla="*/ 138 h 539"/>
                <a:gd name="T30" fmla="*/ 1099 w 1768"/>
                <a:gd name="T31" fmla="*/ 145 h 539"/>
                <a:gd name="T32" fmla="*/ 1099 w 1768"/>
                <a:gd name="T33" fmla="*/ 206 h 539"/>
                <a:gd name="T34" fmla="*/ 822 w 1768"/>
                <a:gd name="T35" fmla="*/ 206 h 539"/>
                <a:gd name="T36" fmla="*/ 1764 w 1768"/>
                <a:gd name="T37" fmla="*/ 340 h 539"/>
                <a:gd name="T38" fmla="*/ 1710 w 1768"/>
                <a:gd name="T39" fmla="*/ 342 h 539"/>
                <a:gd name="T40" fmla="*/ 1688 w 1768"/>
                <a:gd name="T41" fmla="*/ 340 h 539"/>
                <a:gd name="T42" fmla="*/ 1642 w 1768"/>
                <a:gd name="T43" fmla="*/ 315 h 539"/>
                <a:gd name="T44" fmla="*/ 1634 w 1768"/>
                <a:gd name="T45" fmla="*/ 250 h 539"/>
                <a:gd name="T46" fmla="*/ 1702 w 1768"/>
                <a:gd name="T47" fmla="*/ 250 h 539"/>
                <a:gd name="T48" fmla="*/ 1687 w 1768"/>
                <a:gd name="T49" fmla="*/ 240 h 539"/>
                <a:gd name="T50" fmla="*/ 1281 w 1768"/>
                <a:gd name="T51" fmla="*/ 181 h 539"/>
                <a:gd name="T52" fmla="*/ 1216 w 1768"/>
                <a:gd name="T53" fmla="*/ 157 h 539"/>
                <a:gd name="T54" fmla="*/ 1215 w 1768"/>
                <a:gd name="T55" fmla="*/ 156 h 539"/>
                <a:gd name="T56" fmla="*/ 1202 w 1768"/>
                <a:gd name="T57" fmla="*/ 147 h 539"/>
                <a:gd name="T58" fmla="*/ 1009 w 1768"/>
                <a:gd name="T59" fmla="*/ 18 h 539"/>
                <a:gd name="T60" fmla="*/ 940 w 1768"/>
                <a:gd name="T61" fmla="*/ 1 h 539"/>
                <a:gd name="T62" fmla="*/ 794 w 1768"/>
                <a:gd name="T63" fmla="*/ 0 h 539"/>
                <a:gd name="T64" fmla="*/ 189 w 1768"/>
                <a:gd name="T65" fmla="*/ 0 h 539"/>
                <a:gd name="T66" fmla="*/ 163 w 1768"/>
                <a:gd name="T67" fmla="*/ 1 h 539"/>
                <a:gd name="T68" fmla="*/ 122 w 1768"/>
                <a:gd name="T69" fmla="*/ 15 h 539"/>
                <a:gd name="T70" fmla="*/ 14 w 1768"/>
                <a:gd name="T71" fmla="*/ 195 h 539"/>
                <a:gd name="T72" fmla="*/ 4 w 1768"/>
                <a:gd name="T73" fmla="*/ 222 h 539"/>
                <a:gd name="T74" fmla="*/ 48 w 1768"/>
                <a:gd name="T75" fmla="*/ 222 h 539"/>
                <a:gd name="T76" fmla="*/ 80 w 1768"/>
                <a:gd name="T77" fmla="*/ 253 h 539"/>
                <a:gd name="T78" fmla="*/ 80 w 1768"/>
                <a:gd name="T79" fmla="*/ 304 h 539"/>
                <a:gd name="T80" fmla="*/ 48 w 1768"/>
                <a:gd name="T81" fmla="*/ 336 h 539"/>
                <a:gd name="T82" fmla="*/ 9 w 1768"/>
                <a:gd name="T83" fmla="*/ 336 h 539"/>
                <a:gd name="T84" fmla="*/ 0 w 1768"/>
                <a:gd name="T85" fmla="*/ 339 h 539"/>
                <a:gd name="T86" fmla="*/ 75 w 1768"/>
                <a:gd name="T87" fmla="*/ 336 h 539"/>
                <a:gd name="T88" fmla="*/ 75 w 1768"/>
                <a:gd name="T89" fmla="*/ 508 h 539"/>
                <a:gd name="T90" fmla="*/ 166 w 1768"/>
                <a:gd name="T91" fmla="*/ 508 h 539"/>
                <a:gd name="T92" fmla="*/ 364 w 1768"/>
                <a:gd name="T93" fmla="*/ 285 h 539"/>
                <a:gd name="T94" fmla="*/ 408 w 1768"/>
                <a:gd name="T95" fmla="*/ 288 h 539"/>
                <a:gd name="T96" fmla="*/ 562 w 1768"/>
                <a:gd name="T97" fmla="*/ 504 h 539"/>
                <a:gd name="T98" fmla="*/ 562 w 1768"/>
                <a:gd name="T99" fmla="*/ 509 h 539"/>
                <a:gd name="T100" fmla="*/ 562 w 1768"/>
                <a:gd name="T101" fmla="*/ 539 h 539"/>
                <a:gd name="T102" fmla="*/ 1271 w 1768"/>
                <a:gd name="T103" fmla="*/ 539 h 539"/>
                <a:gd name="T104" fmla="*/ 1469 w 1768"/>
                <a:gd name="T105" fmla="*/ 280 h 539"/>
                <a:gd name="T106" fmla="*/ 1667 w 1768"/>
                <a:gd name="T107" fmla="*/ 488 h 539"/>
                <a:gd name="T108" fmla="*/ 1667 w 1768"/>
                <a:gd name="T109" fmla="*/ 427 h 539"/>
                <a:gd name="T110" fmla="*/ 1768 w 1768"/>
                <a:gd name="T111" fmla="*/ 381 h 539"/>
                <a:gd name="T112" fmla="*/ 1764 w 1768"/>
                <a:gd name="T113" fmla="*/ 34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8" h="539">
                  <a:moveTo>
                    <a:pt x="345" y="188"/>
                  </a:moveTo>
                  <a:cubicBezTo>
                    <a:pt x="45" y="188"/>
                    <a:pt x="45" y="188"/>
                    <a:pt x="45" y="188"/>
                  </a:cubicBezTo>
                  <a:cubicBezTo>
                    <a:pt x="142" y="21"/>
                    <a:pt x="142" y="21"/>
                    <a:pt x="142" y="21"/>
                  </a:cubicBezTo>
                  <a:cubicBezTo>
                    <a:pt x="407" y="21"/>
                    <a:pt x="407" y="21"/>
                    <a:pt x="407" y="21"/>
                  </a:cubicBezTo>
                  <a:lnTo>
                    <a:pt x="345" y="188"/>
                  </a:lnTo>
                  <a:close/>
                  <a:moveTo>
                    <a:pt x="756" y="202"/>
                  </a:moveTo>
                  <a:cubicBezTo>
                    <a:pt x="492" y="202"/>
                    <a:pt x="492" y="202"/>
                    <a:pt x="492" y="202"/>
                  </a:cubicBezTo>
                  <a:cubicBezTo>
                    <a:pt x="492" y="202"/>
                    <a:pt x="464" y="198"/>
                    <a:pt x="472" y="159"/>
                  </a:cubicBezTo>
                  <a:cubicBezTo>
                    <a:pt x="481" y="121"/>
                    <a:pt x="505" y="21"/>
                    <a:pt x="505" y="21"/>
                  </a:cubicBezTo>
                  <a:cubicBezTo>
                    <a:pt x="756" y="21"/>
                    <a:pt x="756" y="21"/>
                    <a:pt x="756" y="21"/>
                  </a:cubicBezTo>
                  <a:lnTo>
                    <a:pt x="756" y="202"/>
                  </a:lnTo>
                  <a:close/>
                  <a:moveTo>
                    <a:pt x="822" y="206"/>
                  </a:moveTo>
                  <a:cubicBezTo>
                    <a:pt x="805" y="21"/>
                    <a:pt x="805" y="21"/>
                    <a:pt x="805" y="21"/>
                  </a:cubicBezTo>
                  <a:cubicBezTo>
                    <a:pt x="805" y="21"/>
                    <a:pt x="855" y="21"/>
                    <a:pt x="930" y="21"/>
                  </a:cubicBezTo>
                  <a:cubicBezTo>
                    <a:pt x="985" y="21"/>
                    <a:pt x="1078" y="91"/>
                    <a:pt x="1130" y="138"/>
                  </a:cubicBezTo>
                  <a:cubicBezTo>
                    <a:pt x="1124" y="138"/>
                    <a:pt x="1099" y="136"/>
                    <a:pt x="1099" y="145"/>
                  </a:cubicBezTo>
                  <a:cubicBezTo>
                    <a:pt x="1099" y="156"/>
                    <a:pt x="1099" y="206"/>
                    <a:pt x="1099" y="206"/>
                  </a:cubicBezTo>
                  <a:lnTo>
                    <a:pt x="822" y="206"/>
                  </a:lnTo>
                  <a:close/>
                  <a:moveTo>
                    <a:pt x="1764" y="340"/>
                  </a:moveTo>
                  <a:cubicBezTo>
                    <a:pt x="1764" y="340"/>
                    <a:pt x="1742" y="343"/>
                    <a:pt x="1710" y="342"/>
                  </a:cubicBezTo>
                  <a:cubicBezTo>
                    <a:pt x="1703" y="341"/>
                    <a:pt x="1696" y="341"/>
                    <a:pt x="1688" y="340"/>
                  </a:cubicBezTo>
                  <a:cubicBezTo>
                    <a:pt x="1646" y="336"/>
                    <a:pt x="1651" y="324"/>
                    <a:pt x="1642" y="315"/>
                  </a:cubicBezTo>
                  <a:cubicBezTo>
                    <a:pt x="1632" y="306"/>
                    <a:pt x="1634" y="250"/>
                    <a:pt x="1634" y="250"/>
                  </a:cubicBezTo>
                  <a:cubicBezTo>
                    <a:pt x="1702" y="250"/>
                    <a:pt x="1702" y="250"/>
                    <a:pt x="1702" y="250"/>
                  </a:cubicBezTo>
                  <a:cubicBezTo>
                    <a:pt x="1697" y="246"/>
                    <a:pt x="1692" y="243"/>
                    <a:pt x="1687" y="240"/>
                  </a:cubicBezTo>
                  <a:cubicBezTo>
                    <a:pt x="1644" y="214"/>
                    <a:pt x="1290" y="183"/>
                    <a:pt x="1281" y="181"/>
                  </a:cubicBezTo>
                  <a:cubicBezTo>
                    <a:pt x="1272" y="179"/>
                    <a:pt x="1231" y="171"/>
                    <a:pt x="1216" y="157"/>
                  </a:cubicBezTo>
                  <a:cubicBezTo>
                    <a:pt x="1216" y="157"/>
                    <a:pt x="1215" y="156"/>
                    <a:pt x="1215" y="156"/>
                  </a:cubicBezTo>
                  <a:cubicBezTo>
                    <a:pt x="1212" y="154"/>
                    <a:pt x="1208" y="151"/>
                    <a:pt x="1202" y="147"/>
                  </a:cubicBezTo>
                  <a:cubicBezTo>
                    <a:pt x="1159" y="115"/>
                    <a:pt x="1036" y="33"/>
                    <a:pt x="1009" y="18"/>
                  </a:cubicBezTo>
                  <a:cubicBezTo>
                    <a:pt x="978" y="2"/>
                    <a:pt x="940" y="1"/>
                    <a:pt x="940" y="1"/>
                  </a:cubicBezTo>
                  <a:cubicBezTo>
                    <a:pt x="940" y="1"/>
                    <a:pt x="881" y="0"/>
                    <a:pt x="794" y="0"/>
                  </a:cubicBezTo>
                  <a:cubicBezTo>
                    <a:pt x="604" y="0"/>
                    <a:pt x="284" y="0"/>
                    <a:pt x="189" y="0"/>
                  </a:cubicBezTo>
                  <a:cubicBezTo>
                    <a:pt x="175" y="0"/>
                    <a:pt x="165" y="0"/>
                    <a:pt x="163" y="1"/>
                  </a:cubicBezTo>
                  <a:cubicBezTo>
                    <a:pt x="133" y="1"/>
                    <a:pt x="122" y="15"/>
                    <a:pt x="122" y="15"/>
                  </a:cubicBezTo>
                  <a:cubicBezTo>
                    <a:pt x="90" y="47"/>
                    <a:pt x="34" y="155"/>
                    <a:pt x="14" y="195"/>
                  </a:cubicBezTo>
                  <a:cubicBezTo>
                    <a:pt x="9" y="205"/>
                    <a:pt x="6" y="213"/>
                    <a:pt x="4" y="222"/>
                  </a:cubicBezTo>
                  <a:cubicBezTo>
                    <a:pt x="48" y="222"/>
                    <a:pt x="48" y="222"/>
                    <a:pt x="48" y="222"/>
                  </a:cubicBezTo>
                  <a:cubicBezTo>
                    <a:pt x="66" y="222"/>
                    <a:pt x="80" y="236"/>
                    <a:pt x="80" y="253"/>
                  </a:cubicBezTo>
                  <a:cubicBezTo>
                    <a:pt x="80" y="304"/>
                    <a:pt x="80" y="304"/>
                    <a:pt x="80" y="304"/>
                  </a:cubicBezTo>
                  <a:cubicBezTo>
                    <a:pt x="80" y="322"/>
                    <a:pt x="66" y="336"/>
                    <a:pt x="48" y="336"/>
                  </a:cubicBezTo>
                  <a:cubicBezTo>
                    <a:pt x="9" y="336"/>
                    <a:pt x="9" y="336"/>
                    <a:pt x="9" y="336"/>
                  </a:cubicBezTo>
                  <a:cubicBezTo>
                    <a:pt x="12" y="337"/>
                    <a:pt x="11" y="338"/>
                    <a:pt x="0" y="339"/>
                  </a:cubicBezTo>
                  <a:cubicBezTo>
                    <a:pt x="20" y="338"/>
                    <a:pt x="75" y="336"/>
                    <a:pt x="75" y="336"/>
                  </a:cubicBezTo>
                  <a:cubicBezTo>
                    <a:pt x="75" y="508"/>
                    <a:pt x="75" y="508"/>
                    <a:pt x="75" y="508"/>
                  </a:cubicBezTo>
                  <a:cubicBezTo>
                    <a:pt x="166" y="508"/>
                    <a:pt x="166" y="508"/>
                    <a:pt x="166" y="508"/>
                  </a:cubicBezTo>
                  <a:cubicBezTo>
                    <a:pt x="165" y="491"/>
                    <a:pt x="157" y="285"/>
                    <a:pt x="364" y="285"/>
                  </a:cubicBezTo>
                  <a:cubicBezTo>
                    <a:pt x="380" y="285"/>
                    <a:pt x="394" y="286"/>
                    <a:pt x="408" y="288"/>
                  </a:cubicBezTo>
                  <a:cubicBezTo>
                    <a:pt x="561" y="314"/>
                    <a:pt x="563" y="475"/>
                    <a:pt x="562" y="504"/>
                  </a:cubicBezTo>
                  <a:cubicBezTo>
                    <a:pt x="562" y="507"/>
                    <a:pt x="562" y="509"/>
                    <a:pt x="562" y="509"/>
                  </a:cubicBezTo>
                  <a:cubicBezTo>
                    <a:pt x="562" y="539"/>
                    <a:pt x="562" y="539"/>
                    <a:pt x="562" y="539"/>
                  </a:cubicBezTo>
                  <a:cubicBezTo>
                    <a:pt x="1271" y="539"/>
                    <a:pt x="1271" y="539"/>
                    <a:pt x="1271" y="539"/>
                  </a:cubicBezTo>
                  <a:cubicBezTo>
                    <a:pt x="1271" y="539"/>
                    <a:pt x="1254" y="280"/>
                    <a:pt x="1469" y="280"/>
                  </a:cubicBezTo>
                  <a:cubicBezTo>
                    <a:pt x="1642" y="280"/>
                    <a:pt x="1665" y="430"/>
                    <a:pt x="1667" y="488"/>
                  </a:cubicBezTo>
                  <a:cubicBezTo>
                    <a:pt x="1667" y="475"/>
                    <a:pt x="1667" y="455"/>
                    <a:pt x="1667" y="427"/>
                  </a:cubicBezTo>
                  <a:cubicBezTo>
                    <a:pt x="1668" y="366"/>
                    <a:pt x="1768" y="381"/>
                    <a:pt x="1768" y="381"/>
                  </a:cubicBezTo>
                  <a:cubicBezTo>
                    <a:pt x="1768" y="366"/>
                    <a:pt x="1767" y="352"/>
                    <a:pt x="1764" y="34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9" name="Freeform 1517"/>
            <p:cNvSpPr>
              <a:spLocks/>
            </p:cNvSpPr>
            <p:nvPr/>
          </p:nvSpPr>
          <p:spPr bwMode="auto">
            <a:xfrm>
              <a:off x="-4119563" y="11228388"/>
              <a:ext cx="314325" cy="427038"/>
            </a:xfrm>
            <a:custGeom>
              <a:avLst/>
              <a:gdLst>
                <a:gd name="T0" fmla="*/ 84 w 84"/>
                <a:gd name="T1" fmla="*/ 31 h 114"/>
                <a:gd name="T2" fmla="*/ 84 w 84"/>
                <a:gd name="T3" fmla="*/ 82 h 114"/>
                <a:gd name="T4" fmla="*/ 52 w 84"/>
                <a:gd name="T5" fmla="*/ 114 h 114"/>
                <a:gd name="T6" fmla="*/ 13 w 84"/>
                <a:gd name="T7" fmla="*/ 114 h 114"/>
                <a:gd name="T8" fmla="*/ 2 w 84"/>
                <a:gd name="T9" fmla="*/ 112 h 114"/>
                <a:gd name="T10" fmla="*/ 2 w 84"/>
                <a:gd name="T11" fmla="*/ 49 h 114"/>
                <a:gd name="T12" fmla="*/ 8 w 84"/>
                <a:gd name="T13" fmla="*/ 0 h 114"/>
                <a:gd name="T14" fmla="*/ 52 w 84"/>
                <a:gd name="T15" fmla="*/ 0 h 114"/>
                <a:gd name="T16" fmla="*/ 84 w 84"/>
                <a:gd name="T17" fmla="*/ 3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14">
                  <a:moveTo>
                    <a:pt x="84" y="31"/>
                  </a:moveTo>
                  <a:cubicBezTo>
                    <a:pt x="84" y="82"/>
                    <a:pt x="84" y="82"/>
                    <a:pt x="84" y="82"/>
                  </a:cubicBezTo>
                  <a:cubicBezTo>
                    <a:pt x="84" y="100"/>
                    <a:pt x="70" y="114"/>
                    <a:pt x="52" y="114"/>
                  </a:cubicBezTo>
                  <a:cubicBezTo>
                    <a:pt x="13" y="114"/>
                    <a:pt x="13" y="114"/>
                    <a:pt x="13" y="114"/>
                  </a:cubicBezTo>
                  <a:cubicBezTo>
                    <a:pt x="9" y="113"/>
                    <a:pt x="2" y="112"/>
                    <a:pt x="2" y="112"/>
                  </a:cubicBezTo>
                  <a:cubicBezTo>
                    <a:pt x="2" y="49"/>
                    <a:pt x="2" y="49"/>
                    <a:pt x="2" y="49"/>
                  </a:cubicBezTo>
                  <a:cubicBezTo>
                    <a:pt x="2" y="49"/>
                    <a:pt x="0" y="28"/>
                    <a:pt x="8" y="0"/>
                  </a:cubicBezTo>
                  <a:cubicBezTo>
                    <a:pt x="52" y="0"/>
                    <a:pt x="52" y="0"/>
                    <a:pt x="52" y="0"/>
                  </a:cubicBezTo>
                  <a:cubicBezTo>
                    <a:pt x="70" y="0"/>
                    <a:pt x="84" y="14"/>
                    <a:pt x="84" y="31"/>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0" name="Freeform 1518"/>
            <p:cNvSpPr>
              <a:spLocks/>
            </p:cNvSpPr>
            <p:nvPr/>
          </p:nvSpPr>
          <p:spPr bwMode="auto">
            <a:xfrm>
              <a:off x="-4276726" y="11655426"/>
              <a:ext cx="452438" cy="646113"/>
            </a:xfrm>
            <a:custGeom>
              <a:avLst/>
              <a:gdLst>
                <a:gd name="T0" fmla="*/ 121 w 121"/>
                <a:gd name="T1" fmla="*/ 0 h 172"/>
                <a:gd name="T2" fmla="*/ 121 w 121"/>
                <a:gd name="T3" fmla="*/ 172 h 172"/>
                <a:gd name="T4" fmla="*/ 72 w 121"/>
                <a:gd name="T5" fmla="*/ 172 h 172"/>
                <a:gd name="T6" fmla="*/ 5 w 121"/>
                <a:gd name="T7" fmla="*/ 114 h 172"/>
                <a:gd name="T8" fmla="*/ 15 w 121"/>
                <a:gd name="T9" fmla="*/ 53 h 172"/>
                <a:gd name="T10" fmla="*/ 42 w 121"/>
                <a:gd name="T11" fmla="*/ 3 h 172"/>
                <a:gd name="T12" fmla="*/ 46 w 121"/>
                <a:gd name="T13" fmla="*/ 3 h 172"/>
                <a:gd name="T14" fmla="*/ 121 w 121"/>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72">
                  <a:moveTo>
                    <a:pt x="121" y="0"/>
                  </a:moveTo>
                  <a:cubicBezTo>
                    <a:pt x="121" y="172"/>
                    <a:pt x="121" y="172"/>
                    <a:pt x="121" y="172"/>
                  </a:cubicBezTo>
                  <a:cubicBezTo>
                    <a:pt x="72" y="172"/>
                    <a:pt x="72" y="172"/>
                    <a:pt x="72" y="172"/>
                  </a:cubicBezTo>
                  <a:cubicBezTo>
                    <a:pt x="72" y="172"/>
                    <a:pt x="5" y="136"/>
                    <a:pt x="5" y="114"/>
                  </a:cubicBezTo>
                  <a:cubicBezTo>
                    <a:pt x="5" y="92"/>
                    <a:pt x="0" y="67"/>
                    <a:pt x="15" y="53"/>
                  </a:cubicBezTo>
                  <a:cubicBezTo>
                    <a:pt x="15" y="53"/>
                    <a:pt x="12" y="4"/>
                    <a:pt x="42" y="3"/>
                  </a:cubicBezTo>
                  <a:cubicBezTo>
                    <a:pt x="44" y="3"/>
                    <a:pt x="45" y="3"/>
                    <a:pt x="46" y="3"/>
                  </a:cubicBezTo>
                  <a:cubicBezTo>
                    <a:pt x="66" y="2"/>
                    <a:pt x="121" y="0"/>
                    <a:pt x="121" y="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1" name="Freeform 1519"/>
            <p:cNvSpPr>
              <a:spLocks/>
            </p:cNvSpPr>
            <p:nvPr/>
          </p:nvSpPr>
          <p:spPr bwMode="auto">
            <a:xfrm>
              <a:off x="-3935413" y="10474326"/>
              <a:ext cx="1357313" cy="627063"/>
            </a:xfrm>
            <a:custGeom>
              <a:avLst/>
              <a:gdLst>
                <a:gd name="T0" fmla="*/ 855 w 855"/>
                <a:gd name="T1" fmla="*/ 0 h 395"/>
                <a:gd name="T2" fmla="*/ 708 w 855"/>
                <a:gd name="T3" fmla="*/ 395 h 395"/>
                <a:gd name="T4" fmla="*/ 0 w 855"/>
                <a:gd name="T5" fmla="*/ 395 h 395"/>
                <a:gd name="T6" fmla="*/ 229 w 855"/>
                <a:gd name="T7" fmla="*/ 0 h 395"/>
                <a:gd name="T8" fmla="*/ 855 w 855"/>
                <a:gd name="T9" fmla="*/ 0 h 395"/>
              </a:gdLst>
              <a:ahLst/>
              <a:cxnLst>
                <a:cxn ang="0">
                  <a:pos x="T0" y="T1"/>
                </a:cxn>
                <a:cxn ang="0">
                  <a:pos x="T2" y="T3"/>
                </a:cxn>
                <a:cxn ang="0">
                  <a:pos x="T4" y="T5"/>
                </a:cxn>
                <a:cxn ang="0">
                  <a:pos x="T6" y="T7"/>
                </a:cxn>
                <a:cxn ang="0">
                  <a:pos x="T8" y="T9"/>
                </a:cxn>
              </a:cxnLst>
              <a:rect l="0" t="0" r="r" b="b"/>
              <a:pathLst>
                <a:path w="855" h="395">
                  <a:moveTo>
                    <a:pt x="855" y="0"/>
                  </a:moveTo>
                  <a:lnTo>
                    <a:pt x="708" y="395"/>
                  </a:lnTo>
                  <a:lnTo>
                    <a:pt x="0" y="395"/>
                  </a:lnTo>
                  <a:lnTo>
                    <a:pt x="229" y="0"/>
                  </a:lnTo>
                  <a:lnTo>
                    <a:pt x="855"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2" name="Freeform 1520"/>
            <p:cNvSpPr>
              <a:spLocks/>
            </p:cNvSpPr>
            <p:nvPr/>
          </p:nvSpPr>
          <p:spPr bwMode="auto">
            <a:xfrm>
              <a:off x="-3395663" y="10275888"/>
              <a:ext cx="2268538" cy="120650"/>
            </a:xfrm>
            <a:custGeom>
              <a:avLst/>
              <a:gdLst>
                <a:gd name="T0" fmla="*/ 605 w 605"/>
                <a:gd name="T1" fmla="*/ 32 h 32"/>
                <a:gd name="T2" fmla="*/ 0 w 605"/>
                <a:gd name="T3" fmla="*/ 32 h 32"/>
                <a:gd name="T4" fmla="*/ 63 w 605"/>
                <a:gd name="T5" fmla="*/ 0 h 32"/>
                <a:gd name="T6" fmla="*/ 545 w 605"/>
                <a:gd name="T7" fmla="*/ 0 h 32"/>
                <a:gd name="T8" fmla="*/ 605 w 605"/>
                <a:gd name="T9" fmla="*/ 32 h 32"/>
              </a:gdLst>
              <a:ahLst/>
              <a:cxnLst>
                <a:cxn ang="0">
                  <a:pos x="T0" y="T1"/>
                </a:cxn>
                <a:cxn ang="0">
                  <a:pos x="T2" y="T3"/>
                </a:cxn>
                <a:cxn ang="0">
                  <a:pos x="T4" y="T5"/>
                </a:cxn>
                <a:cxn ang="0">
                  <a:pos x="T6" y="T7"/>
                </a:cxn>
                <a:cxn ang="0">
                  <a:pos x="T8" y="T9"/>
                </a:cxn>
              </a:cxnLst>
              <a:rect l="0" t="0" r="r" b="b"/>
              <a:pathLst>
                <a:path w="605" h="32">
                  <a:moveTo>
                    <a:pt x="605" y="32"/>
                  </a:moveTo>
                  <a:cubicBezTo>
                    <a:pt x="415" y="32"/>
                    <a:pt x="95" y="32"/>
                    <a:pt x="0" y="32"/>
                  </a:cubicBezTo>
                  <a:cubicBezTo>
                    <a:pt x="0" y="32"/>
                    <a:pt x="26" y="0"/>
                    <a:pt x="63" y="0"/>
                  </a:cubicBezTo>
                  <a:cubicBezTo>
                    <a:pt x="100" y="0"/>
                    <a:pt x="545" y="0"/>
                    <a:pt x="545" y="0"/>
                  </a:cubicBezTo>
                  <a:cubicBezTo>
                    <a:pt x="545" y="0"/>
                    <a:pt x="598" y="7"/>
                    <a:pt x="605" y="32"/>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3" name="Freeform 1521"/>
            <p:cNvSpPr>
              <a:spLocks/>
            </p:cNvSpPr>
            <p:nvPr/>
          </p:nvSpPr>
          <p:spPr bwMode="auto">
            <a:xfrm>
              <a:off x="-2363788" y="10474326"/>
              <a:ext cx="1093788" cy="679450"/>
            </a:xfrm>
            <a:custGeom>
              <a:avLst/>
              <a:gdLst>
                <a:gd name="T0" fmla="*/ 292 w 292"/>
                <a:gd name="T1" fmla="*/ 0 h 181"/>
                <a:gd name="T2" fmla="*/ 292 w 292"/>
                <a:gd name="T3" fmla="*/ 181 h 181"/>
                <a:gd name="T4" fmla="*/ 28 w 292"/>
                <a:gd name="T5" fmla="*/ 181 h 181"/>
                <a:gd name="T6" fmla="*/ 8 w 292"/>
                <a:gd name="T7" fmla="*/ 138 h 181"/>
                <a:gd name="T8" fmla="*/ 41 w 292"/>
                <a:gd name="T9" fmla="*/ 0 h 181"/>
                <a:gd name="T10" fmla="*/ 292 w 292"/>
                <a:gd name="T11" fmla="*/ 0 h 181"/>
              </a:gdLst>
              <a:ahLst/>
              <a:cxnLst>
                <a:cxn ang="0">
                  <a:pos x="T0" y="T1"/>
                </a:cxn>
                <a:cxn ang="0">
                  <a:pos x="T2" y="T3"/>
                </a:cxn>
                <a:cxn ang="0">
                  <a:pos x="T4" y="T5"/>
                </a:cxn>
                <a:cxn ang="0">
                  <a:pos x="T6" y="T7"/>
                </a:cxn>
                <a:cxn ang="0">
                  <a:pos x="T8" y="T9"/>
                </a:cxn>
                <a:cxn ang="0">
                  <a:pos x="T10" y="T11"/>
                </a:cxn>
              </a:cxnLst>
              <a:rect l="0" t="0" r="r" b="b"/>
              <a:pathLst>
                <a:path w="292" h="181">
                  <a:moveTo>
                    <a:pt x="292" y="0"/>
                  </a:moveTo>
                  <a:cubicBezTo>
                    <a:pt x="292" y="181"/>
                    <a:pt x="292" y="181"/>
                    <a:pt x="292" y="181"/>
                  </a:cubicBezTo>
                  <a:cubicBezTo>
                    <a:pt x="28" y="181"/>
                    <a:pt x="28" y="181"/>
                    <a:pt x="28" y="181"/>
                  </a:cubicBezTo>
                  <a:cubicBezTo>
                    <a:pt x="28" y="181"/>
                    <a:pt x="0" y="177"/>
                    <a:pt x="8" y="138"/>
                  </a:cubicBezTo>
                  <a:cubicBezTo>
                    <a:pt x="17" y="100"/>
                    <a:pt x="41" y="0"/>
                    <a:pt x="41" y="0"/>
                  </a:cubicBezTo>
                  <a:lnTo>
                    <a:pt x="292"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4" name="Freeform 1522"/>
            <p:cNvSpPr>
              <a:spLocks/>
            </p:cNvSpPr>
            <p:nvPr/>
          </p:nvSpPr>
          <p:spPr bwMode="auto">
            <a:xfrm>
              <a:off x="17463" y="10906126"/>
              <a:ext cx="333375" cy="261938"/>
            </a:xfrm>
            <a:custGeom>
              <a:avLst/>
              <a:gdLst>
                <a:gd name="T0" fmla="*/ 56 w 89"/>
                <a:gd name="T1" fmla="*/ 70 h 70"/>
                <a:gd name="T2" fmla="*/ 0 w 89"/>
                <a:gd name="T3" fmla="*/ 70 h 70"/>
                <a:gd name="T4" fmla="*/ 0 w 89"/>
                <a:gd name="T5" fmla="*/ 9 h 70"/>
                <a:gd name="T6" fmla="*/ 31 w 89"/>
                <a:gd name="T7" fmla="*/ 2 h 70"/>
                <a:gd name="T8" fmla="*/ 66 w 89"/>
                <a:gd name="T9" fmla="*/ 39 h 70"/>
                <a:gd name="T10" fmla="*/ 56 w 89"/>
                <a:gd name="T11" fmla="*/ 70 h 70"/>
              </a:gdLst>
              <a:ahLst/>
              <a:cxnLst>
                <a:cxn ang="0">
                  <a:pos x="T0" y="T1"/>
                </a:cxn>
                <a:cxn ang="0">
                  <a:pos x="T2" y="T3"/>
                </a:cxn>
                <a:cxn ang="0">
                  <a:pos x="T4" y="T5"/>
                </a:cxn>
                <a:cxn ang="0">
                  <a:pos x="T6" y="T7"/>
                </a:cxn>
                <a:cxn ang="0">
                  <a:pos x="T8" y="T9"/>
                </a:cxn>
                <a:cxn ang="0">
                  <a:pos x="T10" y="T11"/>
                </a:cxn>
              </a:cxnLst>
              <a:rect l="0" t="0" r="r" b="b"/>
              <a:pathLst>
                <a:path w="89" h="70">
                  <a:moveTo>
                    <a:pt x="56" y="70"/>
                  </a:moveTo>
                  <a:cubicBezTo>
                    <a:pt x="0" y="70"/>
                    <a:pt x="0" y="70"/>
                    <a:pt x="0" y="70"/>
                  </a:cubicBezTo>
                  <a:cubicBezTo>
                    <a:pt x="0" y="70"/>
                    <a:pt x="0" y="20"/>
                    <a:pt x="0" y="9"/>
                  </a:cubicBezTo>
                  <a:cubicBezTo>
                    <a:pt x="0" y="0"/>
                    <a:pt x="25" y="2"/>
                    <a:pt x="31" y="2"/>
                  </a:cubicBezTo>
                  <a:cubicBezTo>
                    <a:pt x="48" y="18"/>
                    <a:pt x="60" y="31"/>
                    <a:pt x="66" y="39"/>
                  </a:cubicBezTo>
                  <a:cubicBezTo>
                    <a:pt x="89" y="70"/>
                    <a:pt x="56" y="70"/>
                    <a:pt x="56" y="7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5" name="Freeform 1523"/>
            <p:cNvSpPr>
              <a:spLocks/>
            </p:cNvSpPr>
            <p:nvPr/>
          </p:nvSpPr>
          <p:spPr bwMode="auto">
            <a:xfrm>
              <a:off x="-1085850" y="10474326"/>
              <a:ext cx="1219200" cy="693738"/>
            </a:xfrm>
            <a:custGeom>
              <a:avLst/>
              <a:gdLst>
                <a:gd name="T0" fmla="*/ 325 w 325"/>
                <a:gd name="T1" fmla="*/ 117 h 185"/>
                <a:gd name="T2" fmla="*/ 294 w 325"/>
                <a:gd name="T3" fmla="*/ 124 h 185"/>
                <a:gd name="T4" fmla="*/ 294 w 325"/>
                <a:gd name="T5" fmla="*/ 185 h 185"/>
                <a:gd name="T6" fmla="*/ 17 w 325"/>
                <a:gd name="T7" fmla="*/ 185 h 185"/>
                <a:gd name="T8" fmla="*/ 0 w 325"/>
                <a:gd name="T9" fmla="*/ 0 h 185"/>
                <a:gd name="T10" fmla="*/ 125 w 325"/>
                <a:gd name="T11" fmla="*/ 0 h 185"/>
                <a:gd name="T12" fmla="*/ 325 w 325"/>
                <a:gd name="T13" fmla="*/ 117 h 185"/>
              </a:gdLst>
              <a:ahLst/>
              <a:cxnLst>
                <a:cxn ang="0">
                  <a:pos x="T0" y="T1"/>
                </a:cxn>
                <a:cxn ang="0">
                  <a:pos x="T2" y="T3"/>
                </a:cxn>
                <a:cxn ang="0">
                  <a:pos x="T4" y="T5"/>
                </a:cxn>
                <a:cxn ang="0">
                  <a:pos x="T6" y="T7"/>
                </a:cxn>
                <a:cxn ang="0">
                  <a:pos x="T8" y="T9"/>
                </a:cxn>
                <a:cxn ang="0">
                  <a:pos x="T10" y="T11"/>
                </a:cxn>
                <a:cxn ang="0">
                  <a:pos x="T12" y="T13"/>
                </a:cxn>
              </a:cxnLst>
              <a:rect l="0" t="0" r="r" b="b"/>
              <a:pathLst>
                <a:path w="325" h="185">
                  <a:moveTo>
                    <a:pt x="325" y="117"/>
                  </a:moveTo>
                  <a:cubicBezTo>
                    <a:pt x="319" y="117"/>
                    <a:pt x="294" y="115"/>
                    <a:pt x="294" y="124"/>
                  </a:cubicBezTo>
                  <a:cubicBezTo>
                    <a:pt x="294" y="135"/>
                    <a:pt x="294" y="185"/>
                    <a:pt x="294" y="185"/>
                  </a:cubicBezTo>
                  <a:cubicBezTo>
                    <a:pt x="17" y="185"/>
                    <a:pt x="17" y="185"/>
                    <a:pt x="17" y="185"/>
                  </a:cubicBezTo>
                  <a:cubicBezTo>
                    <a:pt x="0" y="0"/>
                    <a:pt x="0" y="0"/>
                    <a:pt x="0" y="0"/>
                  </a:cubicBezTo>
                  <a:cubicBezTo>
                    <a:pt x="0" y="0"/>
                    <a:pt x="50" y="0"/>
                    <a:pt x="125" y="0"/>
                  </a:cubicBezTo>
                  <a:cubicBezTo>
                    <a:pt x="180" y="0"/>
                    <a:pt x="273" y="70"/>
                    <a:pt x="325" y="117"/>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6" name="Freeform 1524"/>
            <p:cNvSpPr>
              <a:spLocks/>
            </p:cNvSpPr>
            <p:nvPr/>
          </p:nvSpPr>
          <p:spPr bwMode="auto">
            <a:xfrm>
              <a:off x="-2589213" y="10396538"/>
              <a:ext cx="261938" cy="1082675"/>
            </a:xfrm>
            <a:custGeom>
              <a:avLst/>
              <a:gdLst>
                <a:gd name="T0" fmla="*/ 7 w 70"/>
                <a:gd name="T1" fmla="*/ 289 h 289"/>
                <a:gd name="T2" fmla="*/ 0 w 70"/>
                <a:gd name="T3" fmla="*/ 288 h 289"/>
                <a:gd name="T4" fmla="*/ 7 w 70"/>
                <a:gd name="T5" fmla="*/ 221 h 289"/>
                <a:gd name="T6" fmla="*/ 63 w 70"/>
                <a:gd name="T7" fmla="*/ 0 h 289"/>
                <a:gd name="T8" fmla="*/ 70 w 70"/>
                <a:gd name="T9" fmla="*/ 0 h 289"/>
                <a:gd name="T10" fmla="*/ 14 w 70"/>
                <a:gd name="T11" fmla="*/ 222 h 289"/>
                <a:gd name="T12" fmla="*/ 7 w 70"/>
                <a:gd name="T13" fmla="*/ 289 h 289"/>
              </a:gdLst>
              <a:ahLst/>
              <a:cxnLst>
                <a:cxn ang="0">
                  <a:pos x="T0" y="T1"/>
                </a:cxn>
                <a:cxn ang="0">
                  <a:pos x="T2" y="T3"/>
                </a:cxn>
                <a:cxn ang="0">
                  <a:pos x="T4" y="T5"/>
                </a:cxn>
                <a:cxn ang="0">
                  <a:pos x="T6" y="T7"/>
                </a:cxn>
                <a:cxn ang="0">
                  <a:pos x="T8" y="T9"/>
                </a:cxn>
                <a:cxn ang="0">
                  <a:pos x="T10" y="T11"/>
                </a:cxn>
                <a:cxn ang="0">
                  <a:pos x="T12" y="T13"/>
                </a:cxn>
              </a:cxnLst>
              <a:rect l="0" t="0" r="r" b="b"/>
              <a:pathLst>
                <a:path w="70" h="289">
                  <a:moveTo>
                    <a:pt x="7" y="289"/>
                  </a:moveTo>
                  <a:cubicBezTo>
                    <a:pt x="0" y="288"/>
                    <a:pt x="0" y="288"/>
                    <a:pt x="0" y="288"/>
                  </a:cubicBezTo>
                  <a:cubicBezTo>
                    <a:pt x="1" y="250"/>
                    <a:pt x="7" y="221"/>
                    <a:pt x="7" y="221"/>
                  </a:cubicBezTo>
                  <a:cubicBezTo>
                    <a:pt x="63" y="0"/>
                    <a:pt x="63" y="0"/>
                    <a:pt x="63" y="0"/>
                  </a:cubicBezTo>
                  <a:cubicBezTo>
                    <a:pt x="70" y="0"/>
                    <a:pt x="70" y="0"/>
                    <a:pt x="70" y="0"/>
                  </a:cubicBezTo>
                  <a:cubicBezTo>
                    <a:pt x="14" y="222"/>
                    <a:pt x="14" y="222"/>
                    <a:pt x="14" y="222"/>
                  </a:cubicBezTo>
                  <a:cubicBezTo>
                    <a:pt x="14" y="223"/>
                    <a:pt x="8" y="251"/>
                    <a:pt x="7" y="289"/>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7" name="Freeform 1525"/>
            <p:cNvSpPr>
              <a:spLocks/>
            </p:cNvSpPr>
            <p:nvPr/>
          </p:nvSpPr>
          <p:spPr bwMode="auto">
            <a:xfrm>
              <a:off x="-1997075" y="10460038"/>
              <a:ext cx="869950" cy="1836738"/>
            </a:xfrm>
            <a:custGeom>
              <a:avLst/>
              <a:gdLst>
                <a:gd name="T0" fmla="*/ 548 w 548"/>
                <a:gd name="T1" fmla="*/ 1157 h 1157"/>
                <a:gd name="T2" fmla="*/ 0 w 548"/>
                <a:gd name="T3" fmla="*/ 1157 h 1157"/>
                <a:gd name="T4" fmla="*/ 0 w 548"/>
                <a:gd name="T5" fmla="*/ 1143 h 1157"/>
                <a:gd name="T6" fmla="*/ 534 w 548"/>
                <a:gd name="T7" fmla="*/ 1143 h 1157"/>
                <a:gd name="T8" fmla="*/ 534 w 548"/>
                <a:gd name="T9" fmla="*/ 437 h 1157"/>
                <a:gd name="T10" fmla="*/ 508 w 548"/>
                <a:gd name="T11" fmla="*/ 2 h 1157"/>
                <a:gd name="T12" fmla="*/ 522 w 548"/>
                <a:gd name="T13" fmla="*/ 0 h 1157"/>
                <a:gd name="T14" fmla="*/ 548 w 548"/>
                <a:gd name="T15" fmla="*/ 437 h 1157"/>
                <a:gd name="T16" fmla="*/ 548 w 548"/>
                <a:gd name="T17" fmla="*/ 115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57">
                  <a:moveTo>
                    <a:pt x="548" y="1157"/>
                  </a:moveTo>
                  <a:lnTo>
                    <a:pt x="0" y="1157"/>
                  </a:lnTo>
                  <a:lnTo>
                    <a:pt x="0" y="1143"/>
                  </a:lnTo>
                  <a:lnTo>
                    <a:pt x="534" y="1143"/>
                  </a:lnTo>
                  <a:lnTo>
                    <a:pt x="534" y="437"/>
                  </a:lnTo>
                  <a:lnTo>
                    <a:pt x="508" y="2"/>
                  </a:lnTo>
                  <a:lnTo>
                    <a:pt x="522" y="0"/>
                  </a:lnTo>
                  <a:lnTo>
                    <a:pt x="548" y="437"/>
                  </a:lnTo>
                  <a:lnTo>
                    <a:pt x="548" y="1157"/>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8" name="Freeform 1526"/>
            <p:cNvSpPr>
              <a:spLocks/>
            </p:cNvSpPr>
            <p:nvPr/>
          </p:nvSpPr>
          <p:spPr bwMode="auto">
            <a:xfrm>
              <a:off x="-3516313" y="11464926"/>
              <a:ext cx="1522413" cy="952500"/>
            </a:xfrm>
            <a:custGeom>
              <a:avLst/>
              <a:gdLst>
                <a:gd name="T0" fmla="*/ 405 w 406"/>
                <a:gd name="T1" fmla="*/ 219 h 254"/>
                <a:gd name="T2" fmla="*/ 405 w 406"/>
                <a:gd name="T3" fmla="*/ 224 h 254"/>
                <a:gd name="T4" fmla="*/ 405 w 406"/>
                <a:gd name="T5" fmla="*/ 254 h 254"/>
                <a:gd name="T6" fmla="*/ 378 w 406"/>
                <a:gd name="T7" fmla="*/ 254 h 254"/>
                <a:gd name="T8" fmla="*/ 252 w 406"/>
                <a:gd name="T9" fmla="*/ 35 h 254"/>
                <a:gd name="T10" fmla="*/ 205 w 406"/>
                <a:gd name="T11" fmla="*/ 32 h 254"/>
                <a:gd name="T12" fmla="*/ 37 w 406"/>
                <a:gd name="T13" fmla="*/ 223 h 254"/>
                <a:gd name="T14" fmla="*/ 9 w 406"/>
                <a:gd name="T15" fmla="*/ 223 h 254"/>
                <a:gd name="T16" fmla="*/ 207 w 406"/>
                <a:gd name="T17" fmla="*/ 0 h 254"/>
                <a:gd name="T18" fmla="*/ 251 w 406"/>
                <a:gd name="T19" fmla="*/ 3 h 254"/>
                <a:gd name="T20" fmla="*/ 405 w 406"/>
                <a:gd name="T21"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254">
                  <a:moveTo>
                    <a:pt x="405" y="219"/>
                  </a:moveTo>
                  <a:cubicBezTo>
                    <a:pt x="405" y="222"/>
                    <a:pt x="405" y="224"/>
                    <a:pt x="405" y="224"/>
                  </a:cubicBezTo>
                  <a:cubicBezTo>
                    <a:pt x="405" y="254"/>
                    <a:pt x="405" y="254"/>
                    <a:pt x="405" y="254"/>
                  </a:cubicBezTo>
                  <a:cubicBezTo>
                    <a:pt x="378" y="254"/>
                    <a:pt x="378" y="254"/>
                    <a:pt x="378" y="254"/>
                  </a:cubicBezTo>
                  <a:cubicBezTo>
                    <a:pt x="378" y="254"/>
                    <a:pt x="395" y="61"/>
                    <a:pt x="252" y="35"/>
                  </a:cubicBezTo>
                  <a:cubicBezTo>
                    <a:pt x="238" y="32"/>
                    <a:pt x="223" y="31"/>
                    <a:pt x="205" y="32"/>
                  </a:cubicBezTo>
                  <a:cubicBezTo>
                    <a:pt x="35" y="32"/>
                    <a:pt x="37" y="223"/>
                    <a:pt x="37" y="223"/>
                  </a:cubicBezTo>
                  <a:cubicBezTo>
                    <a:pt x="9" y="223"/>
                    <a:pt x="9" y="223"/>
                    <a:pt x="9" y="223"/>
                  </a:cubicBezTo>
                  <a:cubicBezTo>
                    <a:pt x="8" y="206"/>
                    <a:pt x="0" y="0"/>
                    <a:pt x="207" y="0"/>
                  </a:cubicBezTo>
                  <a:cubicBezTo>
                    <a:pt x="223" y="0"/>
                    <a:pt x="237" y="1"/>
                    <a:pt x="251" y="3"/>
                  </a:cubicBezTo>
                  <a:cubicBezTo>
                    <a:pt x="404" y="29"/>
                    <a:pt x="406" y="190"/>
                    <a:pt x="405" y="21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9" name="Rectangle 1527"/>
            <p:cNvSpPr>
              <a:spLocks noChangeArrowheads="1"/>
            </p:cNvSpPr>
            <p:nvPr/>
          </p:nvSpPr>
          <p:spPr bwMode="auto">
            <a:xfrm>
              <a:off x="-2459038" y="11315701"/>
              <a:ext cx="365125" cy="36513"/>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0" name="Rectangle 1528"/>
            <p:cNvSpPr>
              <a:spLocks noChangeArrowheads="1"/>
            </p:cNvSpPr>
            <p:nvPr/>
          </p:nvSpPr>
          <p:spPr bwMode="auto">
            <a:xfrm>
              <a:off x="-968375" y="11315701"/>
              <a:ext cx="358775" cy="36513"/>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1" name="Freeform 1529"/>
            <p:cNvSpPr>
              <a:spLocks/>
            </p:cNvSpPr>
            <p:nvPr/>
          </p:nvSpPr>
          <p:spPr bwMode="auto">
            <a:xfrm>
              <a:off x="2166938" y="11333163"/>
              <a:ext cx="344488" cy="349250"/>
            </a:xfrm>
            <a:custGeom>
              <a:avLst/>
              <a:gdLst>
                <a:gd name="T0" fmla="*/ 92 w 92"/>
                <a:gd name="T1" fmla="*/ 90 h 93"/>
                <a:gd name="T2" fmla="*/ 38 w 92"/>
                <a:gd name="T3" fmla="*/ 92 h 93"/>
                <a:gd name="T4" fmla="*/ 0 w 92"/>
                <a:gd name="T5" fmla="*/ 0 h 93"/>
                <a:gd name="T6" fmla="*/ 30 w 92"/>
                <a:gd name="T7" fmla="*/ 0 h 93"/>
                <a:gd name="T8" fmla="*/ 92 w 92"/>
                <a:gd name="T9" fmla="*/ 90 h 93"/>
              </a:gdLst>
              <a:ahLst/>
              <a:cxnLst>
                <a:cxn ang="0">
                  <a:pos x="T0" y="T1"/>
                </a:cxn>
                <a:cxn ang="0">
                  <a:pos x="T2" y="T3"/>
                </a:cxn>
                <a:cxn ang="0">
                  <a:pos x="T4" y="T5"/>
                </a:cxn>
                <a:cxn ang="0">
                  <a:pos x="T6" y="T7"/>
                </a:cxn>
                <a:cxn ang="0">
                  <a:pos x="T8" y="T9"/>
                </a:cxn>
              </a:cxnLst>
              <a:rect l="0" t="0" r="r" b="b"/>
              <a:pathLst>
                <a:path w="92" h="93">
                  <a:moveTo>
                    <a:pt x="92" y="90"/>
                  </a:moveTo>
                  <a:cubicBezTo>
                    <a:pt x="92" y="90"/>
                    <a:pt x="70" y="93"/>
                    <a:pt x="38" y="92"/>
                  </a:cubicBezTo>
                  <a:cubicBezTo>
                    <a:pt x="9" y="77"/>
                    <a:pt x="0" y="0"/>
                    <a:pt x="0" y="0"/>
                  </a:cubicBezTo>
                  <a:cubicBezTo>
                    <a:pt x="30" y="0"/>
                    <a:pt x="30" y="0"/>
                    <a:pt x="30" y="0"/>
                  </a:cubicBezTo>
                  <a:cubicBezTo>
                    <a:pt x="59" y="20"/>
                    <a:pt x="83" y="48"/>
                    <a:pt x="92" y="9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2" name="Freeform 1530"/>
            <p:cNvSpPr>
              <a:spLocks/>
            </p:cNvSpPr>
            <p:nvPr/>
          </p:nvSpPr>
          <p:spPr bwMode="auto">
            <a:xfrm>
              <a:off x="2016125" y="11333163"/>
              <a:ext cx="293688" cy="346075"/>
            </a:xfrm>
            <a:custGeom>
              <a:avLst/>
              <a:gdLst>
                <a:gd name="T0" fmla="*/ 78 w 78"/>
                <a:gd name="T1" fmla="*/ 92 h 92"/>
                <a:gd name="T2" fmla="*/ 56 w 78"/>
                <a:gd name="T3" fmla="*/ 90 h 92"/>
                <a:gd name="T4" fmla="*/ 10 w 78"/>
                <a:gd name="T5" fmla="*/ 65 h 92"/>
                <a:gd name="T6" fmla="*/ 2 w 78"/>
                <a:gd name="T7" fmla="*/ 0 h 92"/>
                <a:gd name="T8" fmla="*/ 40 w 78"/>
                <a:gd name="T9" fmla="*/ 0 h 92"/>
                <a:gd name="T10" fmla="*/ 78 w 78"/>
                <a:gd name="T11" fmla="*/ 92 h 92"/>
              </a:gdLst>
              <a:ahLst/>
              <a:cxnLst>
                <a:cxn ang="0">
                  <a:pos x="T0" y="T1"/>
                </a:cxn>
                <a:cxn ang="0">
                  <a:pos x="T2" y="T3"/>
                </a:cxn>
                <a:cxn ang="0">
                  <a:pos x="T4" y="T5"/>
                </a:cxn>
                <a:cxn ang="0">
                  <a:pos x="T6" y="T7"/>
                </a:cxn>
                <a:cxn ang="0">
                  <a:pos x="T8" y="T9"/>
                </a:cxn>
                <a:cxn ang="0">
                  <a:pos x="T10" y="T11"/>
                </a:cxn>
              </a:cxnLst>
              <a:rect l="0" t="0" r="r" b="b"/>
              <a:pathLst>
                <a:path w="78" h="92">
                  <a:moveTo>
                    <a:pt x="78" y="92"/>
                  </a:moveTo>
                  <a:cubicBezTo>
                    <a:pt x="71" y="91"/>
                    <a:pt x="64" y="91"/>
                    <a:pt x="56" y="90"/>
                  </a:cubicBezTo>
                  <a:cubicBezTo>
                    <a:pt x="14" y="86"/>
                    <a:pt x="19" y="74"/>
                    <a:pt x="10" y="65"/>
                  </a:cubicBezTo>
                  <a:cubicBezTo>
                    <a:pt x="0" y="56"/>
                    <a:pt x="2" y="0"/>
                    <a:pt x="2" y="0"/>
                  </a:cubicBezTo>
                  <a:cubicBezTo>
                    <a:pt x="40" y="0"/>
                    <a:pt x="40" y="0"/>
                    <a:pt x="40" y="0"/>
                  </a:cubicBezTo>
                  <a:cubicBezTo>
                    <a:pt x="40" y="0"/>
                    <a:pt x="49" y="77"/>
                    <a:pt x="78" y="9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3" name="Freeform 1531"/>
            <p:cNvSpPr>
              <a:spLocks/>
            </p:cNvSpPr>
            <p:nvPr/>
          </p:nvSpPr>
          <p:spPr bwMode="auto">
            <a:xfrm>
              <a:off x="-1138238" y="10947401"/>
              <a:ext cx="1673225" cy="1354138"/>
            </a:xfrm>
            <a:custGeom>
              <a:avLst/>
              <a:gdLst>
                <a:gd name="T0" fmla="*/ 446 w 446"/>
                <a:gd name="T1" fmla="*/ 92 h 361"/>
                <a:gd name="T2" fmla="*/ 446 w 446"/>
                <a:gd name="T3" fmla="*/ 361 h 361"/>
                <a:gd name="T4" fmla="*/ 0 w 446"/>
                <a:gd name="T5" fmla="*/ 361 h 361"/>
                <a:gd name="T6" fmla="*/ 0 w 446"/>
                <a:gd name="T7" fmla="*/ 354 h 361"/>
                <a:gd name="T8" fmla="*/ 439 w 446"/>
                <a:gd name="T9" fmla="*/ 354 h 361"/>
                <a:gd name="T10" fmla="*/ 439 w 446"/>
                <a:gd name="T11" fmla="*/ 92 h 361"/>
                <a:gd name="T12" fmla="*/ 409 w 446"/>
                <a:gd name="T13" fmla="*/ 2 h 361"/>
                <a:gd name="T14" fmla="*/ 411 w 446"/>
                <a:gd name="T15" fmla="*/ 0 h 361"/>
                <a:gd name="T16" fmla="*/ 424 w 446"/>
                <a:gd name="T17" fmla="*/ 9 h 361"/>
                <a:gd name="T18" fmla="*/ 446 w 446"/>
                <a:gd name="T19" fmla="*/ 9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61">
                  <a:moveTo>
                    <a:pt x="446" y="92"/>
                  </a:moveTo>
                  <a:cubicBezTo>
                    <a:pt x="446" y="361"/>
                    <a:pt x="446" y="361"/>
                    <a:pt x="446" y="361"/>
                  </a:cubicBezTo>
                  <a:cubicBezTo>
                    <a:pt x="0" y="361"/>
                    <a:pt x="0" y="361"/>
                    <a:pt x="0" y="361"/>
                  </a:cubicBezTo>
                  <a:cubicBezTo>
                    <a:pt x="0" y="354"/>
                    <a:pt x="0" y="354"/>
                    <a:pt x="0" y="354"/>
                  </a:cubicBezTo>
                  <a:cubicBezTo>
                    <a:pt x="439" y="354"/>
                    <a:pt x="439" y="354"/>
                    <a:pt x="439" y="354"/>
                  </a:cubicBezTo>
                  <a:cubicBezTo>
                    <a:pt x="439" y="92"/>
                    <a:pt x="439" y="92"/>
                    <a:pt x="439" y="92"/>
                  </a:cubicBezTo>
                  <a:cubicBezTo>
                    <a:pt x="439" y="91"/>
                    <a:pt x="439" y="29"/>
                    <a:pt x="409" y="2"/>
                  </a:cubicBezTo>
                  <a:cubicBezTo>
                    <a:pt x="411" y="0"/>
                    <a:pt x="411" y="0"/>
                    <a:pt x="411" y="0"/>
                  </a:cubicBezTo>
                  <a:cubicBezTo>
                    <a:pt x="417" y="4"/>
                    <a:pt x="421" y="7"/>
                    <a:pt x="424" y="9"/>
                  </a:cubicBezTo>
                  <a:cubicBezTo>
                    <a:pt x="445" y="40"/>
                    <a:pt x="446" y="90"/>
                    <a:pt x="446" y="92"/>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30" name="Group 629"/>
          <p:cNvGrpSpPr/>
          <p:nvPr/>
        </p:nvGrpSpPr>
        <p:grpSpPr>
          <a:xfrm>
            <a:off x="1014608" y="3512007"/>
            <a:ext cx="1259439" cy="444334"/>
            <a:chOff x="-10455275" y="2711450"/>
            <a:chExt cx="4049713" cy="1428751"/>
          </a:xfrm>
        </p:grpSpPr>
        <p:sp>
          <p:nvSpPr>
            <p:cNvPr id="631" name="Freeform 1170"/>
            <p:cNvSpPr>
              <a:spLocks noEditPoints="1"/>
            </p:cNvSpPr>
            <p:nvPr/>
          </p:nvSpPr>
          <p:spPr bwMode="auto">
            <a:xfrm>
              <a:off x="-10455275" y="2711450"/>
              <a:ext cx="4049713" cy="1241425"/>
            </a:xfrm>
            <a:custGeom>
              <a:avLst/>
              <a:gdLst>
                <a:gd name="T0" fmla="*/ 620 w 1080"/>
                <a:gd name="T1" fmla="*/ 41 h 331"/>
                <a:gd name="T2" fmla="*/ 239 w 1080"/>
                <a:gd name="T3" fmla="*/ 73 h 331"/>
                <a:gd name="T4" fmla="*/ 602 w 1080"/>
                <a:gd name="T5" fmla="*/ 26 h 331"/>
                <a:gd name="T6" fmla="*/ 623 w 1080"/>
                <a:gd name="T7" fmla="*/ 33 h 331"/>
                <a:gd name="T8" fmla="*/ 239 w 1080"/>
                <a:gd name="T9" fmla="*/ 73 h 331"/>
                <a:gd name="T10" fmla="*/ 366 w 1080"/>
                <a:gd name="T11" fmla="*/ 292 h 331"/>
                <a:gd name="T12" fmla="*/ 553 w 1080"/>
                <a:gd name="T13" fmla="*/ 19 h 331"/>
                <a:gd name="T14" fmla="*/ 589 w 1080"/>
                <a:gd name="T15" fmla="*/ 23 h 331"/>
                <a:gd name="T16" fmla="*/ 366 w 1080"/>
                <a:gd name="T17" fmla="*/ 292 h 331"/>
                <a:gd name="T18" fmla="*/ 262 w 1080"/>
                <a:gd name="T19" fmla="*/ 147 h 331"/>
                <a:gd name="T20" fmla="*/ 538 w 1080"/>
                <a:gd name="T21" fmla="*/ 175 h 331"/>
                <a:gd name="T22" fmla="*/ 296 w 1080"/>
                <a:gd name="T23" fmla="*/ 154 h 331"/>
                <a:gd name="T24" fmla="*/ 538 w 1080"/>
                <a:gd name="T25" fmla="*/ 153 h 331"/>
                <a:gd name="T26" fmla="*/ 520 w 1080"/>
                <a:gd name="T27" fmla="*/ 164 h 331"/>
                <a:gd name="T28" fmla="*/ 244 w 1080"/>
                <a:gd name="T29" fmla="*/ 120 h 331"/>
                <a:gd name="T30" fmla="*/ 768 w 1080"/>
                <a:gd name="T31" fmla="*/ 124 h 331"/>
                <a:gd name="T32" fmla="*/ 757 w 1080"/>
                <a:gd name="T33" fmla="*/ 137 h 331"/>
                <a:gd name="T34" fmla="*/ 484 w 1080"/>
                <a:gd name="T35" fmla="*/ 23 h 331"/>
                <a:gd name="T36" fmla="*/ 364 w 1080"/>
                <a:gd name="T37" fmla="*/ 16 h 331"/>
                <a:gd name="T38" fmla="*/ 602 w 1080"/>
                <a:gd name="T39" fmla="*/ 26 h 331"/>
                <a:gd name="T40" fmla="*/ 612 w 1080"/>
                <a:gd name="T41" fmla="*/ 28 h 331"/>
                <a:gd name="T42" fmla="*/ 235 w 1080"/>
                <a:gd name="T43" fmla="*/ 150 h 331"/>
                <a:gd name="T44" fmla="*/ 484 w 1080"/>
                <a:gd name="T45" fmla="*/ 292 h 331"/>
                <a:gd name="T46" fmla="*/ 470 w 1080"/>
                <a:gd name="T47" fmla="*/ 16 h 331"/>
                <a:gd name="T48" fmla="*/ 553 w 1080"/>
                <a:gd name="T49" fmla="*/ 19 h 331"/>
                <a:gd name="T50" fmla="*/ 279 w 1080"/>
                <a:gd name="T51" fmla="*/ 161 h 331"/>
                <a:gd name="T52" fmla="*/ 297 w 1080"/>
                <a:gd name="T53" fmla="*/ 150 h 331"/>
                <a:gd name="T54" fmla="*/ 521 w 1080"/>
                <a:gd name="T55" fmla="*/ 161 h 331"/>
                <a:gd name="T56" fmla="*/ 521 w 1080"/>
                <a:gd name="T57" fmla="*/ 167 h 331"/>
                <a:gd name="T58" fmla="*/ 279 w 1080"/>
                <a:gd name="T59" fmla="*/ 161 h 331"/>
                <a:gd name="T60" fmla="*/ 55 w 1080"/>
                <a:gd name="T61" fmla="*/ 102 h 331"/>
                <a:gd name="T62" fmla="*/ 1051 w 1080"/>
                <a:gd name="T63" fmla="*/ 298 h 331"/>
                <a:gd name="T64" fmla="*/ 538 w 1080"/>
                <a:gd name="T65" fmla="*/ 175 h 331"/>
                <a:gd name="T66" fmla="*/ 473 w 1080"/>
                <a:gd name="T67" fmla="*/ 126 h 331"/>
                <a:gd name="T68" fmla="*/ 612 w 1080"/>
                <a:gd name="T69" fmla="*/ 28 h 331"/>
                <a:gd name="T70" fmla="*/ 624 w 1080"/>
                <a:gd name="T71" fmla="*/ 33 h 331"/>
                <a:gd name="T72" fmla="*/ 364 w 1080"/>
                <a:gd name="T73" fmla="*/ 16 h 331"/>
                <a:gd name="T74" fmla="*/ 342 w 1080"/>
                <a:gd name="T75" fmla="*/ 270 h 331"/>
                <a:gd name="T76" fmla="*/ 553 w 1080"/>
                <a:gd name="T77" fmla="*/ 19 h 331"/>
                <a:gd name="T78" fmla="*/ 585 w 1080"/>
                <a:gd name="T79" fmla="*/ 23 h 331"/>
                <a:gd name="T80" fmla="*/ 484 w 1080"/>
                <a:gd name="T81" fmla="*/ 292 h 331"/>
                <a:gd name="T82" fmla="*/ 279 w 1080"/>
                <a:gd name="T83" fmla="*/ 139 h 331"/>
                <a:gd name="T84" fmla="*/ 521 w 1080"/>
                <a:gd name="T85" fmla="*/ 167 h 331"/>
                <a:gd name="T86" fmla="*/ 768 w 1080"/>
                <a:gd name="T87" fmla="*/ 124 h 331"/>
                <a:gd name="T88" fmla="*/ 297 w 1080"/>
                <a:gd name="T89" fmla="*/ 150 h 331"/>
                <a:gd name="T90" fmla="*/ 450 w 1080"/>
                <a:gd name="T91" fmla="*/ 23 h 331"/>
                <a:gd name="T92" fmla="*/ 502 w 1080"/>
                <a:gd name="T93" fmla="*/ 127 h 331"/>
                <a:gd name="T94" fmla="*/ 556 w 1080"/>
                <a:gd name="T95" fmla="*/ 167 h 331"/>
                <a:gd name="T96" fmla="*/ 244 w 1080"/>
                <a:gd name="T97" fmla="*/ 120 h 331"/>
                <a:gd name="T98" fmla="*/ 623 w 1080"/>
                <a:gd name="T99" fmla="*/ 33 h 331"/>
                <a:gd name="T100" fmla="*/ 763 w 1080"/>
                <a:gd name="T101" fmla="*/ 119 h 331"/>
                <a:gd name="T102" fmla="*/ 456 w 1080"/>
                <a:gd name="T103" fmla="*/ 16 h 331"/>
                <a:gd name="T104" fmla="*/ 612 w 1080"/>
                <a:gd name="T105" fmla="*/ 28 h 331"/>
                <a:gd name="T106" fmla="*/ 235 w 1080"/>
                <a:gd name="T107" fmla="*/ 150 h 331"/>
                <a:gd name="T108" fmla="*/ 484 w 1080"/>
                <a:gd name="T109" fmla="*/ 292 h 331"/>
                <a:gd name="T110" fmla="*/ 545 w 1080"/>
                <a:gd name="T111" fmla="*/ 19 h 331"/>
                <a:gd name="T112" fmla="*/ 585 w 1080"/>
                <a:gd name="T113" fmla="*/ 23 h 331"/>
                <a:gd name="T114" fmla="*/ 484 w 1080"/>
                <a:gd name="T115" fmla="*/ 292 h 331"/>
                <a:gd name="T116" fmla="*/ 279 w 1080"/>
                <a:gd name="T117" fmla="*/ 139 h 331"/>
                <a:gd name="T118" fmla="*/ 538 w 1080"/>
                <a:gd name="T119" fmla="*/ 175 h 331"/>
                <a:gd name="T120" fmla="*/ 498 w 1080"/>
                <a:gd name="T121" fmla="*/ 292 h 331"/>
                <a:gd name="T122" fmla="*/ 545 w 1080"/>
                <a:gd name="T123" fmla="*/ 1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0" h="331">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1021" y="163"/>
                  </a:moveTo>
                  <a:cubicBezTo>
                    <a:pt x="1021" y="163"/>
                    <a:pt x="863" y="115"/>
                    <a:pt x="802" y="104"/>
                  </a:cubicBezTo>
                  <a:cubicBezTo>
                    <a:pt x="802" y="104"/>
                    <a:pt x="679" y="26"/>
                    <a:pt x="640" y="16"/>
                  </a:cubicBezTo>
                  <a:cubicBezTo>
                    <a:pt x="640" y="16"/>
                    <a:pt x="590" y="4"/>
                    <a:pt x="579" y="3"/>
                  </a:cubicBezTo>
                  <a:cubicBezTo>
                    <a:pt x="386" y="0"/>
                    <a:pt x="386" y="0"/>
                    <a:pt x="386" y="0"/>
                  </a:cubicBezTo>
                  <a:cubicBezTo>
                    <a:pt x="386" y="0"/>
                    <a:pt x="253" y="5"/>
                    <a:pt x="200" y="42"/>
                  </a:cubicBezTo>
                  <a:cubicBezTo>
                    <a:pt x="120" y="86"/>
                    <a:pt x="120" y="86"/>
                    <a:pt x="120" y="86"/>
                  </a:cubicBezTo>
                  <a:cubicBezTo>
                    <a:pt x="120" y="86"/>
                    <a:pt x="113" y="93"/>
                    <a:pt x="98" y="94"/>
                  </a:cubicBezTo>
                  <a:cubicBezTo>
                    <a:pt x="46" y="94"/>
                    <a:pt x="46" y="94"/>
                    <a:pt x="46" y="94"/>
                  </a:cubicBezTo>
                  <a:cubicBezTo>
                    <a:pt x="46" y="94"/>
                    <a:pt x="32" y="100"/>
                    <a:pt x="27" y="119"/>
                  </a:cubicBezTo>
                  <a:cubicBezTo>
                    <a:pt x="27" y="186"/>
                    <a:pt x="27" y="186"/>
                    <a:pt x="27" y="186"/>
                  </a:cubicBezTo>
                  <a:cubicBezTo>
                    <a:pt x="0" y="210"/>
                    <a:pt x="0" y="210"/>
                    <a:pt x="0" y="210"/>
                  </a:cubicBezTo>
                  <a:cubicBezTo>
                    <a:pt x="0" y="253"/>
                    <a:pt x="0" y="253"/>
                    <a:pt x="0" y="253"/>
                  </a:cubicBezTo>
                  <a:cubicBezTo>
                    <a:pt x="0" y="253"/>
                    <a:pt x="6" y="267"/>
                    <a:pt x="11" y="268"/>
                  </a:cubicBezTo>
                  <a:cubicBezTo>
                    <a:pt x="10" y="279"/>
                    <a:pt x="10" y="279"/>
                    <a:pt x="10" y="279"/>
                  </a:cubicBezTo>
                  <a:cubicBezTo>
                    <a:pt x="10" y="279"/>
                    <a:pt x="54" y="304"/>
                    <a:pt x="139" y="309"/>
                  </a:cubicBezTo>
                  <a:cubicBezTo>
                    <a:pt x="139" y="309"/>
                    <a:pt x="151" y="210"/>
                    <a:pt x="238" y="215"/>
                  </a:cubicBezTo>
                  <a:cubicBezTo>
                    <a:pt x="238" y="215"/>
                    <a:pt x="329" y="211"/>
                    <a:pt x="327" y="320"/>
                  </a:cubicBezTo>
                  <a:cubicBezTo>
                    <a:pt x="789" y="320"/>
                    <a:pt x="789" y="320"/>
                    <a:pt x="789" y="320"/>
                  </a:cubicBezTo>
                  <a:cubicBezTo>
                    <a:pt x="789" y="317"/>
                    <a:pt x="790" y="216"/>
                    <a:pt x="884" y="216"/>
                  </a:cubicBezTo>
                  <a:cubicBezTo>
                    <a:pt x="884" y="216"/>
                    <a:pt x="981" y="222"/>
                    <a:pt x="970" y="323"/>
                  </a:cubicBezTo>
                  <a:cubicBezTo>
                    <a:pt x="970" y="323"/>
                    <a:pt x="1058" y="331"/>
                    <a:pt x="1062" y="288"/>
                  </a:cubicBezTo>
                  <a:cubicBezTo>
                    <a:pt x="1062" y="288"/>
                    <a:pt x="1080" y="201"/>
                    <a:pt x="1021" y="163"/>
                  </a:cubicBezTo>
                  <a:close/>
                  <a:moveTo>
                    <a:pt x="34" y="173"/>
                  </a:moveTo>
                  <a:cubicBezTo>
                    <a:pt x="34" y="126"/>
                    <a:pt x="34" y="126"/>
                    <a:pt x="34" y="126"/>
                  </a:cubicBezTo>
                  <a:cubicBezTo>
                    <a:pt x="34" y="107"/>
                    <a:pt x="43" y="102"/>
                    <a:pt x="43" y="102"/>
                  </a:cubicBezTo>
                  <a:cubicBezTo>
                    <a:pt x="55" y="102"/>
                    <a:pt x="55" y="102"/>
                    <a:pt x="55" y="102"/>
                  </a:cubicBezTo>
                  <a:cubicBezTo>
                    <a:pt x="53" y="114"/>
                    <a:pt x="84" y="173"/>
                    <a:pt x="84" y="173"/>
                  </a:cubicBezTo>
                  <a:lnTo>
                    <a:pt x="34" y="173"/>
                  </a:lnTo>
                  <a:close/>
                  <a:moveTo>
                    <a:pt x="490" y="298"/>
                  </a:moveTo>
                  <a:cubicBezTo>
                    <a:pt x="366" y="298"/>
                    <a:pt x="366" y="298"/>
                    <a:pt x="366" y="298"/>
                  </a:cubicBezTo>
                  <a:cubicBezTo>
                    <a:pt x="363" y="298"/>
                    <a:pt x="341" y="297"/>
                    <a:pt x="336" y="271"/>
                  </a:cubicBezTo>
                  <a:cubicBezTo>
                    <a:pt x="334" y="267"/>
                    <a:pt x="308" y="215"/>
                    <a:pt x="277" y="205"/>
                  </a:cubicBezTo>
                  <a:cubicBezTo>
                    <a:pt x="274" y="205"/>
                    <a:pt x="237" y="196"/>
                    <a:pt x="229" y="151"/>
                  </a:cubicBezTo>
                  <a:cubicBezTo>
                    <a:pt x="229" y="149"/>
                    <a:pt x="221" y="93"/>
                    <a:pt x="234" y="70"/>
                  </a:cubicBezTo>
                  <a:cubicBezTo>
                    <a:pt x="234" y="69"/>
                    <a:pt x="234" y="69"/>
                    <a:pt x="234" y="69"/>
                  </a:cubicBezTo>
                  <a:cubicBezTo>
                    <a:pt x="235" y="69"/>
                    <a:pt x="235" y="69"/>
                    <a:pt x="235" y="69"/>
                  </a:cubicBezTo>
                  <a:cubicBezTo>
                    <a:pt x="235" y="68"/>
                    <a:pt x="293" y="20"/>
                    <a:pt x="363" y="10"/>
                  </a:cubicBezTo>
                  <a:cubicBezTo>
                    <a:pt x="461" y="10"/>
                    <a:pt x="461" y="10"/>
                    <a:pt x="461" y="10"/>
                  </a:cubicBezTo>
                  <a:cubicBezTo>
                    <a:pt x="461" y="13"/>
                    <a:pt x="461" y="13"/>
                    <a:pt x="461" y="13"/>
                  </a:cubicBezTo>
                  <a:cubicBezTo>
                    <a:pt x="480" y="125"/>
                    <a:pt x="480" y="125"/>
                    <a:pt x="480" y="125"/>
                  </a:cubicBezTo>
                  <a:cubicBezTo>
                    <a:pt x="480" y="125"/>
                    <a:pt x="496" y="207"/>
                    <a:pt x="490" y="295"/>
                  </a:cubicBezTo>
                  <a:lnTo>
                    <a:pt x="490" y="298"/>
                  </a:lnTo>
                  <a:close/>
                  <a:moveTo>
                    <a:pt x="773" y="299"/>
                  </a:moveTo>
                  <a:cubicBezTo>
                    <a:pt x="773" y="302"/>
                    <a:pt x="773" y="302"/>
                    <a:pt x="773" y="302"/>
                  </a:cubicBezTo>
                  <a:cubicBezTo>
                    <a:pt x="491" y="298"/>
                    <a:pt x="491" y="298"/>
                    <a:pt x="491" y="298"/>
                  </a:cubicBezTo>
                  <a:cubicBezTo>
                    <a:pt x="492" y="295"/>
                    <a:pt x="492" y="295"/>
                    <a:pt x="492" y="295"/>
                  </a:cubicBezTo>
                  <a:cubicBezTo>
                    <a:pt x="499" y="247"/>
                    <a:pt x="482" y="125"/>
                    <a:pt x="482" y="124"/>
                  </a:cubicBezTo>
                  <a:cubicBezTo>
                    <a:pt x="463" y="10"/>
                    <a:pt x="463" y="10"/>
                    <a:pt x="463" y="10"/>
                  </a:cubicBezTo>
                  <a:cubicBezTo>
                    <a:pt x="467" y="10"/>
                    <a:pt x="467" y="10"/>
                    <a:pt x="467" y="10"/>
                  </a:cubicBezTo>
                  <a:cubicBezTo>
                    <a:pt x="594" y="10"/>
                    <a:pt x="620" y="25"/>
                    <a:pt x="626" y="27"/>
                  </a:cubicBezTo>
                  <a:cubicBezTo>
                    <a:pt x="698" y="52"/>
                    <a:pt x="772" y="119"/>
                    <a:pt x="772" y="120"/>
                  </a:cubicBezTo>
                  <a:cubicBezTo>
                    <a:pt x="773" y="120"/>
                    <a:pt x="773" y="120"/>
                    <a:pt x="773" y="120"/>
                  </a:cubicBezTo>
                  <a:cubicBezTo>
                    <a:pt x="797" y="160"/>
                    <a:pt x="774" y="293"/>
                    <a:pt x="773" y="299"/>
                  </a:cubicBezTo>
                  <a:close/>
                  <a:moveTo>
                    <a:pt x="973" y="208"/>
                  </a:moveTo>
                  <a:cubicBezTo>
                    <a:pt x="973" y="208"/>
                    <a:pt x="951" y="180"/>
                    <a:pt x="962" y="173"/>
                  </a:cubicBezTo>
                  <a:cubicBezTo>
                    <a:pt x="962" y="173"/>
                    <a:pt x="993" y="155"/>
                    <a:pt x="1022" y="173"/>
                  </a:cubicBezTo>
                  <a:cubicBezTo>
                    <a:pt x="1022" y="173"/>
                    <a:pt x="1041" y="192"/>
                    <a:pt x="1040" y="208"/>
                  </a:cubicBezTo>
                  <a:lnTo>
                    <a:pt x="973" y="208"/>
                  </a:lnTo>
                  <a:close/>
                  <a:moveTo>
                    <a:pt x="1051" y="298"/>
                  </a:moveTo>
                  <a:cubicBezTo>
                    <a:pt x="1034" y="298"/>
                    <a:pt x="1034" y="298"/>
                    <a:pt x="1034" y="298"/>
                  </a:cubicBezTo>
                  <a:cubicBezTo>
                    <a:pt x="1033" y="273"/>
                    <a:pt x="1051" y="268"/>
                    <a:pt x="1051" y="268"/>
                  </a:cubicBezTo>
                  <a:cubicBezTo>
                    <a:pt x="1059" y="285"/>
                    <a:pt x="1051" y="298"/>
                    <a:pt x="1051" y="298"/>
                  </a:cubicBezTo>
                  <a:close/>
                  <a:moveTo>
                    <a:pt x="767" y="123"/>
                  </a:move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ubicBezTo>
                    <a:pt x="768" y="124"/>
                    <a:pt x="767" y="123"/>
                    <a:pt x="767" y="123"/>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56" y="16"/>
                  </a:move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lnTo>
                    <a:pt x="456" y="16"/>
                  </a:ln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2" name="Freeform 1171"/>
            <p:cNvSpPr>
              <a:spLocks/>
            </p:cNvSpPr>
            <p:nvPr/>
          </p:nvSpPr>
          <p:spPr bwMode="auto">
            <a:xfrm>
              <a:off x="-6581775" y="3716338"/>
              <a:ext cx="98425" cy="112713"/>
            </a:xfrm>
            <a:custGeom>
              <a:avLst/>
              <a:gdLst>
                <a:gd name="T0" fmla="*/ 18 w 26"/>
                <a:gd name="T1" fmla="*/ 30 h 30"/>
                <a:gd name="T2" fmla="*/ 1 w 26"/>
                <a:gd name="T3" fmla="*/ 30 h 30"/>
                <a:gd name="T4" fmla="*/ 18 w 26"/>
                <a:gd name="T5" fmla="*/ 0 h 30"/>
                <a:gd name="T6" fmla="*/ 18 w 26"/>
                <a:gd name="T7" fmla="*/ 30 h 30"/>
              </a:gdLst>
              <a:ahLst/>
              <a:cxnLst>
                <a:cxn ang="0">
                  <a:pos x="T0" y="T1"/>
                </a:cxn>
                <a:cxn ang="0">
                  <a:pos x="T2" y="T3"/>
                </a:cxn>
                <a:cxn ang="0">
                  <a:pos x="T4" y="T5"/>
                </a:cxn>
                <a:cxn ang="0">
                  <a:pos x="T6" y="T7"/>
                </a:cxn>
              </a:cxnLst>
              <a:rect l="0" t="0" r="r" b="b"/>
              <a:pathLst>
                <a:path w="26" h="30">
                  <a:moveTo>
                    <a:pt x="18" y="30"/>
                  </a:moveTo>
                  <a:cubicBezTo>
                    <a:pt x="1" y="30"/>
                    <a:pt x="1" y="30"/>
                    <a:pt x="1" y="30"/>
                  </a:cubicBezTo>
                  <a:cubicBezTo>
                    <a:pt x="0" y="5"/>
                    <a:pt x="18" y="0"/>
                    <a:pt x="18" y="0"/>
                  </a:cubicBezTo>
                  <a:cubicBezTo>
                    <a:pt x="26" y="17"/>
                    <a:pt x="18" y="30"/>
                    <a:pt x="18" y="30"/>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3" name="Freeform 1172"/>
            <p:cNvSpPr>
              <a:spLocks/>
            </p:cNvSpPr>
            <p:nvPr/>
          </p:nvSpPr>
          <p:spPr bwMode="auto">
            <a:xfrm>
              <a:off x="-6888163" y="3292475"/>
              <a:ext cx="336550" cy="198438"/>
            </a:xfrm>
            <a:custGeom>
              <a:avLst/>
              <a:gdLst>
                <a:gd name="T0" fmla="*/ 89 w 90"/>
                <a:gd name="T1" fmla="*/ 53 h 53"/>
                <a:gd name="T2" fmla="*/ 22 w 90"/>
                <a:gd name="T3" fmla="*/ 53 h 53"/>
                <a:gd name="T4" fmla="*/ 11 w 90"/>
                <a:gd name="T5" fmla="*/ 18 h 53"/>
                <a:gd name="T6" fmla="*/ 71 w 90"/>
                <a:gd name="T7" fmla="*/ 18 h 53"/>
                <a:gd name="T8" fmla="*/ 89 w 90"/>
                <a:gd name="T9" fmla="*/ 53 h 53"/>
              </a:gdLst>
              <a:ahLst/>
              <a:cxnLst>
                <a:cxn ang="0">
                  <a:pos x="T0" y="T1"/>
                </a:cxn>
                <a:cxn ang="0">
                  <a:pos x="T2" y="T3"/>
                </a:cxn>
                <a:cxn ang="0">
                  <a:pos x="T4" y="T5"/>
                </a:cxn>
                <a:cxn ang="0">
                  <a:pos x="T6" y="T7"/>
                </a:cxn>
                <a:cxn ang="0">
                  <a:pos x="T8" y="T9"/>
                </a:cxn>
              </a:cxnLst>
              <a:rect l="0" t="0" r="r" b="b"/>
              <a:pathLst>
                <a:path w="90" h="53">
                  <a:moveTo>
                    <a:pt x="89" y="53"/>
                  </a:moveTo>
                  <a:cubicBezTo>
                    <a:pt x="22" y="53"/>
                    <a:pt x="22" y="53"/>
                    <a:pt x="22" y="53"/>
                  </a:cubicBezTo>
                  <a:cubicBezTo>
                    <a:pt x="22" y="53"/>
                    <a:pt x="0" y="25"/>
                    <a:pt x="11" y="18"/>
                  </a:cubicBezTo>
                  <a:cubicBezTo>
                    <a:pt x="11" y="18"/>
                    <a:pt x="42" y="0"/>
                    <a:pt x="71" y="18"/>
                  </a:cubicBezTo>
                  <a:cubicBezTo>
                    <a:pt x="71" y="18"/>
                    <a:pt x="90" y="37"/>
                    <a:pt x="89" y="53"/>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4" name="Freeform 1173"/>
            <p:cNvSpPr>
              <a:spLocks noEditPoints="1"/>
            </p:cNvSpPr>
            <p:nvPr/>
          </p:nvSpPr>
          <p:spPr bwMode="auto">
            <a:xfrm>
              <a:off x="-8718550" y="2747963"/>
              <a:ext cx="1252538" cy="1095375"/>
            </a:xfrm>
            <a:custGeom>
              <a:avLst/>
              <a:gdLst>
                <a:gd name="T0" fmla="*/ 310 w 334"/>
                <a:gd name="T1" fmla="*/ 110 h 292"/>
                <a:gd name="T2" fmla="*/ 309 w 334"/>
                <a:gd name="T3" fmla="*/ 110 h 292"/>
                <a:gd name="T4" fmla="*/ 163 w 334"/>
                <a:gd name="T5" fmla="*/ 17 h 292"/>
                <a:gd name="T6" fmla="*/ 4 w 334"/>
                <a:gd name="T7" fmla="*/ 0 h 292"/>
                <a:gd name="T8" fmla="*/ 0 w 334"/>
                <a:gd name="T9" fmla="*/ 0 h 292"/>
                <a:gd name="T10" fmla="*/ 19 w 334"/>
                <a:gd name="T11" fmla="*/ 114 h 292"/>
                <a:gd name="T12" fmla="*/ 29 w 334"/>
                <a:gd name="T13" fmla="*/ 285 h 292"/>
                <a:gd name="T14" fmla="*/ 28 w 334"/>
                <a:gd name="T15" fmla="*/ 288 h 292"/>
                <a:gd name="T16" fmla="*/ 310 w 334"/>
                <a:gd name="T17" fmla="*/ 292 h 292"/>
                <a:gd name="T18" fmla="*/ 310 w 334"/>
                <a:gd name="T19" fmla="*/ 289 h 292"/>
                <a:gd name="T20" fmla="*/ 310 w 334"/>
                <a:gd name="T21" fmla="*/ 110 h 292"/>
                <a:gd name="T22" fmla="*/ 305 w 334"/>
                <a:gd name="T23" fmla="*/ 285 h 292"/>
                <a:gd name="T24" fmla="*/ 35 w 334"/>
                <a:gd name="T25" fmla="*/ 282 h 292"/>
                <a:gd name="T26" fmla="*/ 25 w 334"/>
                <a:gd name="T27" fmla="*/ 113 h 292"/>
                <a:gd name="T28" fmla="*/ 7 w 334"/>
                <a:gd name="T29" fmla="*/ 6 h 292"/>
                <a:gd name="T30" fmla="*/ 82 w 334"/>
                <a:gd name="T31" fmla="*/ 9 h 292"/>
                <a:gd name="T32" fmla="*/ 90 w 334"/>
                <a:gd name="T33" fmla="*/ 9 h 292"/>
                <a:gd name="T34" fmla="*/ 110 w 334"/>
                <a:gd name="T35" fmla="*/ 11 h 292"/>
                <a:gd name="T36" fmla="*/ 122 w 334"/>
                <a:gd name="T37" fmla="*/ 13 h 292"/>
                <a:gd name="T38" fmla="*/ 126 w 334"/>
                <a:gd name="T39" fmla="*/ 13 h 292"/>
                <a:gd name="T40" fmla="*/ 126 w 334"/>
                <a:gd name="T41" fmla="*/ 13 h 292"/>
                <a:gd name="T42" fmla="*/ 135 w 334"/>
                <a:gd name="T43" fmla="*/ 15 h 292"/>
                <a:gd name="T44" fmla="*/ 139 w 334"/>
                <a:gd name="T45" fmla="*/ 16 h 292"/>
                <a:gd name="T46" fmla="*/ 144 w 334"/>
                <a:gd name="T47" fmla="*/ 17 h 292"/>
                <a:gd name="T48" fmla="*/ 149 w 334"/>
                <a:gd name="T49" fmla="*/ 18 h 292"/>
                <a:gd name="T50" fmla="*/ 160 w 334"/>
                <a:gd name="T51" fmla="*/ 23 h 292"/>
                <a:gd name="T52" fmla="*/ 161 w 334"/>
                <a:gd name="T53" fmla="*/ 23 h 292"/>
                <a:gd name="T54" fmla="*/ 300 w 334"/>
                <a:gd name="T55" fmla="*/ 109 h 292"/>
                <a:gd name="T56" fmla="*/ 302 w 334"/>
                <a:gd name="T57" fmla="*/ 111 h 292"/>
                <a:gd name="T58" fmla="*/ 304 w 334"/>
                <a:gd name="T59" fmla="*/ 113 h 292"/>
                <a:gd name="T60" fmla="*/ 305 w 334"/>
                <a:gd name="T61" fmla="*/ 114 h 292"/>
                <a:gd name="T62" fmla="*/ 305 w 334"/>
                <a:gd name="T63"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92">
                  <a:moveTo>
                    <a:pt x="310" y="110"/>
                  </a:moveTo>
                  <a:cubicBezTo>
                    <a:pt x="309" y="110"/>
                    <a:pt x="309" y="110"/>
                    <a:pt x="309" y="110"/>
                  </a:cubicBezTo>
                  <a:cubicBezTo>
                    <a:pt x="309" y="109"/>
                    <a:pt x="235" y="42"/>
                    <a:pt x="163" y="17"/>
                  </a:cubicBezTo>
                  <a:cubicBezTo>
                    <a:pt x="157" y="15"/>
                    <a:pt x="131" y="0"/>
                    <a:pt x="4" y="0"/>
                  </a:cubicBezTo>
                  <a:cubicBezTo>
                    <a:pt x="0" y="0"/>
                    <a:pt x="0" y="0"/>
                    <a:pt x="0" y="0"/>
                  </a:cubicBezTo>
                  <a:cubicBezTo>
                    <a:pt x="19" y="114"/>
                    <a:pt x="19" y="114"/>
                    <a:pt x="19" y="114"/>
                  </a:cubicBezTo>
                  <a:cubicBezTo>
                    <a:pt x="19" y="115"/>
                    <a:pt x="36" y="237"/>
                    <a:pt x="29" y="285"/>
                  </a:cubicBezTo>
                  <a:cubicBezTo>
                    <a:pt x="28" y="288"/>
                    <a:pt x="28" y="288"/>
                    <a:pt x="28" y="288"/>
                  </a:cubicBezTo>
                  <a:cubicBezTo>
                    <a:pt x="310" y="292"/>
                    <a:pt x="310" y="292"/>
                    <a:pt x="310" y="292"/>
                  </a:cubicBezTo>
                  <a:cubicBezTo>
                    <a:pt x="310" y="289"/>
                    <a:pt x="310" y="289"/>
                    <a:pt x="310" y="289"/>
                  </a:cubicBezTo>
                  <a:cubicBezTo>
                    <a:pt x="311" y="283"/>
                    <a:pt x="334" y="150"/>
                    <a:pt x="310" y="110"/>
                  </a:cubicBezTo>
                  <a:close/>
                  <a:moveTo>
                    <a:pt x="305" y="285"/>
                  </a:moveTo>
                  <a:cubicBezTo>
                    <a:pt x="35" y="282"/>
                    <a:pt x="35" y="282"/>
                    <a:pt x="35" y="282"/>
                  </a:cubicBezTo>
                  <a:cubicBezTo>
                    <a:pt x="42" y="231"/>
                    <a:pt x="26" y="118"/>
                    <a:pt x="25" y="113"/>
                  </a:cubicBezTo>
                  <a:cubicBezTo>
                    <a:pt x="7" y="6"/>
                    <a:pt x="7" y="6"/>
                    <a:pt x="7" y="6"/>
                  </a:cubicBezTo>
                  <a:cubicBezTo>
                    <a:pt x="38" y="6"/>
                    <a:pt x="63" y="7"/>
                    <a:pt x="82" y="9"/>
                  </a:cubicBezTo>
                  <a:cubicBezTo>
                    <a:pt x="85" y="9"/>
                    <a:pt x="88" y="9"/>
                    <a:pt x="90" y="9"/>
                  </a:cubicBezTo>
                  <a:cubicBezTo>
                    <a:pt x="97" y="10"/>
                    <a:pt x="104" y="10"/>
                    <a:pt x="110" y="11"/>
                  </a:cubicBezTo>
                  <a:cubicBezTo>
                    <a:pt x="115" y="12"/>
                    <a:pt x="119" y="12"/>
                    <a:pt x="122" y="13"/>
                  </a:cubicBezTo>
                  <a:cubicBezTo>
                    <a:pt x="124" y="13"/>
                    <a:pt x="125" y="13"/>
                    <a:pt x="126" y="13"/>
                  </a:cubicBezTo>
                  <a:cubicBezTo>
                    <a:pt x="126" y="13"/>
                    <a:pt x="126" y="13"/>
                    <a:pt x="126" y="13"/>
                  </a:cubicBezTo>
                  <a:cubicBezTo>
                    <a:pt x="129" y="14"/>
                    <a:pt x="132" y="15"/>
                    <a:pt x="135" y="15"/>
                  </a:cubicBezTo>
                  <a:cubicBezTo>
                    <a:pt x="137" y="15"/>
                    <a:pt x="138" y="16"/>
                    <a:pt x="139" y="16"/>
                  </a:cubicBezTo>
                  <a:cubicBezTo>
                    <a:pt x="141" y="16"/>
                    <a:pt x="143" y="17"/>
                    <a:pt x="144" y="17"/>
                  </a:cubicBezTo>
                  <a:cubicBezTo>
                    <a:pt x="146" y="18"/>
                    <a:pt x="147" y="18"/>
                    <a:pt x="149" y="18"/>
                  </a:cubicBezTo>
                  <a:cubicBezTo>
                    <a:pt x="157" y="21"/>
                    <a:pt x="160" y="23"/>
                    <a:pt x="160" y="23"/>
                  </a:cubicBezTo>
                  <a:cubicBezTo>
                    <a:pt x="161" y="23"/>
                    <a:pt x="161" y="23"/>
                    <a:pt x="161" y="23"/>
                  </a:cubicBezTo>
                  <a:cubicBezTo>
                    <a:pt x="222" y="42"/>
                    <a:pt x="283" y="93"/>
                    <a:pt x="300" y="109"/>
                  </a:cubicBezTo>
                  <a:cubicBezTo>
                    <a:pt x="301" y="110"/>
                    <a:pt x="301" y="110"/>
                    <a:pt x="302" y="111"/>
                  </a:cubicBezTo>
                  <a:cubicBezTo>
                    <a:pt x="303" y="112"/>
                    <a:pt x="304" y="113"/>
                    <a:pt x="304" y="113"/>
                  </a:cubicBezTo>
                  <a:cubicBezTo>
                    <a:pt x="304" y="113"/>
                    <a:pt x="305" y="114"/>
                    <a:pt x="305" y="114"/>
                  </a:cubicBezTo>
                  <a:cubicBezTo>
                    <a:pt x="325" y="149"/>
                    <a:pt x="308" y="266"/>
                    <a:pt x="305" y="285"/>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5" name="Freeform 1174"/>
            <p:cNvSpPr>
              <a:spLocks/>
            </p:cNvSpPr>
            <p:nvPr/>
          </p:nvSpPr>
          <p:spPr bwMode="auto">
            <a:xfrm>
              <a:off x="-8501063" y="3336925"/>
              <a:ext cx="130175" cy="30163"/>
            </a:xfrm>
            <a:custGeom>
              <a:avLst/>
              <a:gdLst>
                <a:gd name="T0" fmla="*/ 35 w 35"/>
                <a:gd name="T1" fmla="*/ 0 h 8"/>
                <a:gd name="T2" fmla="*/ 17 w 35"/>
                <a:gd name="T3" fmla="*/ 8 h 8"/>
                <a:gd name="T4" fmla="*/ 0 w 35"/>
                <a:gd name="T5" fmla="*/ 0 h 8"/>
                <a:gd name="T6" fmla="*/ 35 w 35"/>
                <a:gd name="T7" fmla="*/ 0 h 8"/>
              </a:gdLst>
              <a:ahLst/>
              <a:cxnLst>
                <a:cxn ang="0">
                  <a:pos x="T0" y="T1"/>
                </a:cxn>
                <a:cxn ang="0">
                  <a:pos x="T2" y="T3"/>
                </a:cxn>
                <a:cxn ang="0">
                  <a:pos x="T4" y="T5"/>
                </a:cxn>
                <a:cxn ang="0">
                  <a:pos x="T6" y="T7"/>
                </a:cxn>
              </a:cxnLst>
              <a:rect l="0" t="0" r="r" b="b"/>
              <a:pathLst>
                <a:path w="35" h="8">
                  <a:moveTo>
                    <a:pt x="35" y="0"/>
                  </a:moveTo>
                  <a:cubicBezTo>
                    <a:pt x="33" y="4"/>
                    <a:pt x="26" y="8"/>
                    <a:pt x="17" y="8"/>
                  </a:cubicBezTo>
                  <a:cubicBezTo>
                    <a:pt x="9" y="8"/>
                    <a:pt x="2" y="4"/>
                    <a:pt x="0" y="0"/>
                  </a:cubicBezTo>
                  <a:lnTo>
                    <a:pt x="35" y="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6" name="Freeform 1175"/>
            <p:cNvSpPr>
              <a:spLocks/>
            </p:cNvSpPr>
            <p:nvPr/>
          </p:nvSpPr>
          <p:spPr bwMode="auto">
            <a:xfrm>
              <a:off x="-8501063" y="3284538"/>
              <a:ext cx="127000" cy="30163"/>
            </a:xfrm>
            <a:custGeom>
              <a:avLst/>
              <a:gdLst>
                <a:gd name="T0" fmla="*/ 34 w 34"/>
                <a:gd name="T1" fmla="*/ 8 h 8"/>
                <a:gd name="T2" fmla="*/ 0 w 34"/>
                <a:gd name="T3" fmla="*/ 8 h 8"/>
                <a:gd name="T4" fmla="*/ 17 w 34"/>
                <a:gd name="T5" fmla="*/ 0 h 8"/>
                <a:gd name="T6" fmla="*/ 34 w 34"/>
                <a:gd name="T7" fmla="*/ 8 h 8"/>
              </a:gdLst>
              <a:ahLst/>
              <a:cxnLst>
                <a:cxn ang="0">
                  <a:pos x="T0" y="T1"/>
                </a:cxn>
                <a:cxn ang="0">
                  <a:pos x="T2" y="T3"/>
                </a:cxn>
                <a:cxn ang="0">
                  <a:pos x="T4" y="T5"/>
                </a:cxn>
                <a:cxn ang="0">
                  <a:pos x="T6" y="T7"/>
                </a:cxn>
              </a:cxnLst>
              <a:rect l="0" t="0" r="r" b="b"/>
              <a:pathLst>
                <a:path w="34" h="8">
                  <a:moveTo>
                    <a:pt x="34" y="8"/>
                  </a:moveTo>
                  <a:cubicBezTo>
                    <a:pt x="0" y="8"/>
                    <a:pt x="0" y="8"/>
                    <a:pt x="0" y="8"/>
                  </a:cubicBezTo>
                  <a:cubicBezTo>
                    <a:pt x="2" y="3"/>
                    <a:pt x="9" y="0"/>
                    <a:pt x="17" y="0"/>
                  </a:cubicBezTo>
                  <a:cubicBezTo>
                    <a:pt x="25" y="0"/>
                    <a:pt x="32" y="3"/>
                    <a:pt x="34" y="8"/>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7" name="Freeform 1176"/>
            <p:cNvSpPr>
              <a:spLocks noEditPoints="1"/>
            </p:cNvSpPr>
            <p:nvPr/>
          </p:nvSpPr>
          <p:spPr bwMode="auto">
            <a:xfrm>
              <a:off x="-8640763" y="2789238"/>
              <a:ext cx="1023938" cy="434975"/>
            </a:xfrm>
            <a:custGeom>
              <a:avLst/>
              <a:gdLst>
                <a:gd name="T0" fmla="*/ 136 w 273"/>
                <a:gd name="T1" fmla="*/ 20 h 116"/>
                <a:gd name="T2" fmla="*/ 0 w 273"/>
                <a:gd name="T3" fmla="*/ 2 h 116"/>
                <a:gd name="T4" fmla="*/ 18 w 273"/>
                <a:gd name="T5" fmla="*/ 106 h 116"/>
                <a:gd name="T6" fmla="*/ 273 w 273"/>
                <a:gd name="T7" fmla="*/ 116 h 116"/>
                <a:gd name="T8" fmla="*/ 136 w 273"/>
                <a:gd name="T9" fmla="*/ 20 h 116"/>
                <a:gd name="T10" fmla="*/ 209 w 273"/>
                <a:gd name="T11" fmla="*/ 96 h 116"/>
                <a:gd name="T12" fmla="*/ 221 w 273"/>
                <a:gd name="T13" fmla="*/ 70 h 116"/>
                <a:gd name="T14" fmla="*/ 263 w 273"/>
                <a:gd name="T15" fmla="*/ 109 h 116"/>
                <a:gd name="T16" fmla="*/ 228 w 273"/>
                <a:gd name="T17" fmla="*/ 108 h 116"/>
                <a:gd name="T18" fmla="*/ 209 w 273"/>
                <a:gd name="T19"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16">
                  <a:moveTo>
                    <a:pt x="136" y="20"/>
                  </a:moveTo>
                  <a:cubicBezTo>
                    <a:pt x="92" y="0"/>
                    <a:pt x="0" y="2"/>
                    <a:pt x="0" y="2"/>
                  </a:cubicBezTo>
                  <a:cubicBezTo>
                    <a:pt x="18" y="106"/>
                    <a:pt x="18" y="106"/>
                    <a:pt x="18" y="106"/>
                  </a:cubicBezTo>
                  <a:cubicBezTo>
                    <a:pt x="273" y="116"/>
                    <a:pt x="273" y="116"/>
                    <a:pt x="273" y="116"/>
                  </a:cubicBezTo>
                  <a:cubicBezTo>
                    <a:pt x="249" y="65"/>
                    <a:pt x="136" y="20"/>
                    <a:pt x="136" y="20"/>
                  </a:cubicBezTo>
                  <a:close/>
                  <a:moveTo>
                    <a:pt x="209" y="96"/>
                  </a:moveTo>
                  <a:cubicBezTo>
                    <a:pt x="207" y="68"/>
                    <a:pt x="221" y="70"/>
                    <a:pt x="221" y="70"/>
                  </a:cubicBezTo>
                  <a:cubicBezTo>
                    <a:pt x="233" y="75"/>
                    <a:pt x="263" y="109"/>
                    <a:pt x="263" y="109"/>
                  </a:cubicBezTo>
                  <a:cubicBezTo>
                    <a:pt x="228" y="108"/>
                    <a:pt x="228" y="108"/>
                    <a:pt x="228" y="108"/>
                  </a:cubicBezTo>
                  <a:cubicBezTo>
                    <a:pt x="207" y="105"/>
                    <a:pt x="209" y="96"/>
                    <a:pt x="209" y="96"/>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8" name="Freeform 1177"/>
            <p:cNvSpPr>
              <a:spLocks noEditPoints="1"/>
            </p:cNvSpPr>
            <p:nvPr/>
          </p:nvSpPr>
          <p:spPr bwMode="auto">
            <a:xfrm>
              <a:off x="-9626600" y="2747963"/>
              <a:ext cx="1031875" cy="1081088"/>
            </a:xfrm>
            <a:custGeom>
              <a:avLst/>
              <a:gdLst>
                <a:gd name="T0" fmla="*/ 259 w 275"/>
                <a:gd name="T1" fmla="*/ 115 h 288"/>
                <a:gd name="T2" fmla="*/ 240 w 275"/>
                <a:gd name="T3" fmla="*/ 3 h 288"/>
                <a:gd name="T4" fmla="*/ 240 w 275"/>
                <a:gd name="T5" fmla="*/ 0 h 288"/>
                <a:gd name="T6" fmla="*/ 142 w 275"/>
                <a:gd name="T7" fmla="*/ 0 h 288"/>
                <a:gd name="T8" fmla="*/ 14 w 275"/>
                <a:gd name="T9" fmla="*/ 59 h 288"/>
                <a:gd name="T10" fmla="*/ 13 w 275"/>
                <a:gd name="T11" fmla="*/ 59 h 288"/>
                <a:gd name="T12" fmla="*/ 13 w 275"/>
                <a:gd name="T13" fmla="*/ 60 h 288"/>
                <a:gd name="T14" fmla="*/ 8 w 275"/>
                <a:gd name="T15" fmla="*/ 141 h 288"/>
                <a:gd name="T16" fmla="*/ 56 w 275"/>
                <a:gd name="T17" fmla="*/ 195 h 288"/>
                <a:gd name="T18" fmla="*/ 115 w 275"/>
                <a:gd name="T19" fmla="*/ 261 h 288"/>
                <a:gd name="T20" fmla="*/ 145 w 275"/>
                <a:gd name="T21" fmla="*/ 288 h 288"/>
                <a:gd name="T22" fmla="*/ 269 w 275"/>
                <a:gd name="T23" fmla="*/ 288 h 288"/>
                <a:gd name="T24" fmla="*/ 269 w 275"/>
                <a:gd name="T25" fmla="*/ 285 h 288"/>
                <a:gd name="T26" fmla="*/ 259 w 275"/>
                <a:gd name="T27" fmla="*/ 115 h 288"/>
                <a:gd name="T28" fmla="*/ 263 w 275"/>
                <a:gd name="T29" fmla="*/ 282 h 288"/>
                <a:gd name="T30" fmla="*/ 145 w 275"/>
                <a:gd name="T31" fmla="*/ 282 h 288"/>
                <a:gd name="T32" fmla="*/ 121 w 275"/>
                <a:gd name="T33" fmla="*/ 260 h 288"/>
                <a:gd name="T34" fmla="*/ 121 w 275"/>
                <a:gd name="T35" fmla="*/ 259 h 288"/>
                <a:gd name="T36" fmla="*/ 58 w 275"/>
                <a:gd name="T37" fmla="*/ 189 h 288"/>
                <a:gd name="T38" fmla="*/ 57 w 275"/>
                <a:gd name="T39" fmla="*/ 189 h 288"/>
                <a:gd name="T40" fmla="*/ 14 w 275"/>
                <a:gd name="T41" fmla="*/ 140 h 288"/>
                <a:gd name="T42" fmla="*/ 18 w 275"/>
                <a:gd name="T43" fmla="*/ 63 h 288"/>
                <a:gd name="T44" fmla="*/ 143 w 275"/>
                <a:gd name="T45" fmla="*/ 6 h 288"/>
                <a:gd name="T46" fmla="*/ 235 w 275"/>
                <a:gd name="T47" fmla="*/ 6 h 288"/>
                <a:gd name="T48" fmla="*/ 252 w 275"/>
                <a:gd name="T49" fmla="*/ 116 h 288"/>
                <a:gd name="T50" fmla="*/ 263 w 275"/>
                <a:gd name="T5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288">
                  <a:moveTo>
                    <a:pt x="259" y="115"/>
                  </a:moveTo>
                  <a:cubicBezTo>
                    <a:pt x="240" y="3"/>
                    <a:pt x="240" y="3"/>
                    <a:pt x="240" y="3"/>
                  </a:cubicBezTo>
                  <a:cubicBezTo>
                    <a:pt x="240" y="0"/>
                    <a:pt x="240" y="0"/>
                    <a:pt x="240" y="0"/>
                  </a:cubicBezTo>
                  <a:cubicBezTo>
                    <a:pt x="142" y="0"/>
                    <a:pt x="142" y="0"/>
                    <a:pt x="142" y="0"/>
                  </a:cubicBezTo>
                  <a:cubicBezTo>
                    <a:pt x="72" y="10"/>
                    <a:pt x="14" y="58"/>
                    <a:pt x="14" y="59"/>
                  </a:cubicBezTo>
                  <a:cubicBezTo>
                    <a:pt x="13" y="59"/>
                    <a:pt x="13" y="59"/>
                    <a:pt x="13" y="59"/>
                  </a:cubicBezTo>
                  <a:cubicBezTo>
                    <a:pt x="13" y="60"/>
                    <a:pt x="13" y="60"/>
                    <a:pt x="13" y="60"/>
                  </a:cubicBezTo>
                  <a:cubicBezTo>
                    <a:pt x="0" y="83"/>
                    <a:pt x="8" y="139"/>
                    <a:pt x="8" y="141"/>
                  </a:cubicBezTo>
                  <a:cubicBezTo>
                    <a:pt x="16" y="186"/>
                    <a:pt x="53" y="195"/>
                    <a:pt x="56" y="195"/>
                  </a:cubicBezTo>
                  <a:cubicBezTo>
                    <a:pt x="87" y="205"/>
                    <a:pt x="113" y="257"/>
                    <a:pt x="115" y="261"/>
                  </a:cubicBezTo>
                  <a:cubicBezTo>
                    <a:pt x="120" y="287"/>
                    <a:pt x="142" y="288"/>
                    <a:pt x="145" y="288"/>
                  </a:cubicBezTo>
                  <a:cubicBezTo>
                    <a:pt x="269" y="288"/>
                    <a:pt x="269" y="288"/>
                    <a:pt x="269" y="288"/>
                  </a:cubicBezTo>
                  <a:cubicBezTo>
                    <a:pt x="269" y="285"/>
                    <a:pt x="269" y="285"/>
                    <a:pt x="269" y="285"/>
                  </a:cubicBezTo>
                  <a:cubicBezTo>
                    <a:pt x="275" y="197"/>
                    <a:pt x="259" y="115"/>
                    <a:pt x="259" y="115"/>
                  </a:cubicBezTo>
                  <a:close/>
                  <a:moveTo>
                    <a:pt x="263" y="282"/>
                  </a:moveTo>
                  <a:cubicBezTo>
                    <a:pt x="145" y="282"/>
                    <a:pt x="145" y="282"/>
                    <a:pt x="145" y="282"/>
                  </a:cubicBezTo>
                  <a:cubicBezTo>
                    <a:pt x="141" y="282"/>
                    <a:pt x="125" y="281"/>
                    <a:pt x="121" y="260"/>
                  </a:cubicBezTo>
                  <a:cubicBezTo>
                    <a:pt x="121" y="259"/>
                    <a:pt x="121" y="259"/>
                    <a:pt x="121" y="259"/>
                  </a:cubicBezTo>
                  <a:cubicBezTo>
                    <a:pt x="120" y="257"/>
                    <a:pt x="92" y="200"/>
                    <a:pt x="58" y="189"/>
                  </a:cubicBezTo>
                  <a:cubicBezTo>
                    <a:pt x="57" y="189"/>
                    <a:pt x="57" y="189"/>
                    <a:pt x="57" y="189"/>
                  </a:cubicBezTo>
                  <a:cubicBezTo>
                    <a:pt x="56" y="189"/>
                    <a:pt x="22" y="182"/>
                    <a:pt x="14" y="140"/>
                  </a:cubicBezTo>
                  <a:cubicBezTo>
                    <a:pt x="14" y="140"/>
                    <a:pt x="6" y="85"/>
                    <a:pt x="18" y="63"/>
                  </a:cubicBezTo>
                  <a:cubicBezTo>
                    <a:pt x="24" y="59"/>
                    <a:pt x="78" y="16"/>
                    <a:pt x="143" y="6"/>
                  </a:cubicBezTo>
                  <a:cubicBezTo>
                    <a:pt x="235" y="6"/>
                    <a:pt x="235" y="6"/>
                    <a:pt x="235" y="6"/>
                  </a:cubicBezTo>
                  <a:cubicBezTo>
                    <a:pt x="252" y="116"/>
                    <a:pt x="252" y="116"/>
                    <a:pt x="252" y="116"/>
                  </a:cubicBezTo>
                  <a:cubicBezTo>
                    <a:pt x="253" y="117"/>
                    <a:pt x="268" y="196"/>
                    <a:pt x="263" y="282"/>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39" name="Freeform 1178"/>
            <p:cNvSpPr>
              <a:spLocks/>
            </p:cNvSpPr>
            <p:nvPr/>
          </p:nvSpPr>
          <p:spPr bwMode="auto">
            <a:xfrm>
              <a:off x="-9472613" y="3232150"/>
              <a:ext cx="131763" cy="30163"/>
            </a:xfrm>
            <a:custGeom>
              <a:avLst/>
              <a:gdLst>
                <a:gd name="T0" fmla="*/ 35 w 35"/>
                <a:gd name="T1" fmla="*/ 8 h 8"/>
                <a:gd name="T2" fmla="*/ 0 w 35"/>
                <a:gd name="T3" fmla="*/ 8 h 8"/>
                <a:gd name="T4" fmla="*/ 17 w 35"/>
                <a:gd name="T5" fmla="*/ 0 h 8"/>
                <a:gd name="T6" fmla="*/ 35 w 35"/>
                <a:gd name="T7" fmla="*/ 8 h 8"/>
              </a:gdLst>
              <a:ahLst/>
              <a:cxnLst>
                <a:cxn ang="0">
                  <a:pos x="T0" y="T1"/>
                </a:cxn>
                <a:cxn ang="0">
                  <a:pos x="T2" y="T3"/>
                </a:cxn>
                <a:cxn ang="0">
                  <a:pos x="T4" y="T5"/>
                </a:cxn>
                <a:cxn ang="0">
                  <a:pos x="T6" y="T7"/>
                </a:cxn>
              </a:cxnLst>
              <a:rect l="0" t="0" r="r" b="b"/>
              <a:pathLst>
                <a:path w="35" h="8">
                  <a:moveTo>
                    <a:pt x="35" y="8"/>
                  </a:moveTo>
                  <a:cubicBezTo>
                    <a:pt x="0" y="8"/>
                    <a:pt x="0" y="8"/>
                    <a:pt x="0" y="8"/>
                  </a:cubicBezTo>
                  <a:cubicBezTo>
                    <a:pt x="2" y="4"/>
                    <a:pt x="9" y="0"/>
                    <a:pt x="17" y="0"/>
                  </a:cubicBezTo>
                  <a:cubicBezTo>
                    <a:pt x="26" y="0"/>
                    <a:pt x="33" y="4"/>
                    <a:pt x="35" y="8"/>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0" name="Freeform 1179"/>
            <p:cNvSpPr>
              <a:spLocks/>
            </p:cNvSpPr>
            <p:nvPr/>
          </p:nvSpPr>
          <p:spPr bwMode="auto">
            <a:xfrm>
              <a:off x="-9472613" y="3287713"/>
              <a:ext cx="127000" cy="26988"/>
            </a:xfrm>
            <a:custGeom>
              <a:avLst/>
              <a:gdLst>
                <a:gd name="T0" fmla="*/ 34 w 34"/>
                <a:gd name="T1" fmla="*/ 0 h 7"/>
                <a:gd name="T2" fmla="*/ 17 w 34"/>
                <a:gd name="T3" fmla="*/ 7 h 7"/>
                <a:gd name="T4" fmla="*/ 0 w 34"/>
                <a:gd name="T5" fmla="*/ 0 h 7"/>
                <a:gd name="T6" fmla="*/ 34 w 34"/>
                <a:gd name="T7" fmla="*/ 0 h 7"/>
              </a:gdLst>
              <a:ahLst/>
              <a:cxnLst>
                <a:cxn ang="0">
                  <a:pos x="T0" y="T1"/>
                </a:cxn>
                <a:cxn ang="0">
                  <a:pos x="T2" y="T3"/>
                </a:cxn>
                <a:cxn ang="0">
                  <a:pos x="T4" y="T5"/>
                </a:cxn>
                <a:cxn ang="0">
                  <a:pos x="T6" y="T7"/>
                </a:cxn>
              </a:cxnLst>
              <a:rect l="0" t="0" r="r" b="b"/>
              <a:pathLst>
                <a:path w="34" h="7">
                  <a:moveTo>
                    <a:pt x="34" y="0"/>
                  </a:moveTo>
                  <a:cubicBezTo>
                    <a:pt x="32" y="4"/>
                    <a:pt x="25" y="7"/>
                    <a:pt x="17" y="7"/>
                  </a:cubicBezTo>
                  <a:cubicBezTo>
                    <a:pt x="9" y="7"/>
                    <a:pt x="3" y="4"/>
                    <a:pt x="0" y="0"/>
                  </a:cubicBezTo>
                  <a:lnTo>
                    <a:pt x="34" y="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1" name="Freeform 1180"/>
            <p:cNvSpPr>
              <a:spLocks/>
            </p:cNvSpPr>
            <p:nvPr/>
          </p:nvSpPr>
          <p:spPr bwMode="auto">
            <a:xfrm>
              <a:off x="-9558338" y="2797175"/>
              <a:ext cx="828675" cy="390525"/>
            </a:xfrm>
            <a:custGeom>
              <a:avLst/>
              <a:gdLst>
                <a:gd name="T0" fmla="*/ 221 w 221"/>
                <a:gd name="T1" fmla="*/ 104 h 104"/>
                <a:gd name="T2" fmla="*/ 5 w 221"/>
                <a:gd name="T3" fmla="*/ 97 h 104"/>
                <a:gd name="T4" fmla="*/ 14 w 221"/>
                <a:gd name="T5" fmla="*/ 63 h 104"/>
                <a:gd name="T6" fmla="*/ 143 w 221"/>
                <a:gd name="T7" fmla="*/ 0 h 104"/>
                <a:gd name="T8" fmla="*/ 211 w 221"/>
                <a:gd name="T9" fmla="*/ 0 h 104"/>
                <a:gd name="T10" fmla="*/ 221 w 221"/>
                <a:gd name="T11" fmla="*/ 104 h 104"/>
              </a:gdLst>
              <a:ahLst/>
              <a:cxnLst>
                <a:cxn ang="0">
                  <a:pos x="T0" y="T1"/>
                </a:cxn>
                <a:cxn ang="0">
                  <a:pos x="T2" y="T3"/>
                </a:cxn>
                <a:cxn ang="0">
                  <a:pos x="T4" y="T5"/>
                </a:cxn>
                <a:cxn ang="0">
                  <a:pos x="T6" y="T7"/>
                </a:cxn>
                <a:cxn ang="0">
                  <a:pos x="T8" y="T9"/>
                </a:cxn>
                <a:cxn ang="0">
                  <a:pos x="T10" y="T11"/>
                </a:cxn>
              </a:cxnLst>
              <a:rect l="0" t="0" r="r" b="b"/>
              <a:pathLst>
                <a:path w="221" h="104">
                  <a:moveTo>
                    <a:pt x="221" y="104"/>
                  </a:moveTo>
                  <a:cubicBezTo>
                    <a:pt x="5" y="97"/>
                    <a:pt x="5" y="97"/>
                    <a:pt x="5" y="97"/>
                  </a:cubicBezTo>
                  <a:cubicBezTo>
                    <a:pt x="5" y="97"/>
                    <a:pt x="0" y="74"/>
                    <a:pt x="14" y="63"/>
                  </a:cubicBezTo>
                  <a:cubicBezTo>
                    <a:pt x="14" y="63"/>
                    <a:pt x="79" y="5"/>
                    <a:pt x="143" y="0"/>
                  </a:cubicBezTo>
                  <a:cubicBezTo>
                    <a:pt x="211" y="0"/>
                    <a:pt x="211" y="0"/>
                    <a:pt x="211" y="0"/>
                  </a:cubicBezTo>
                  <a:lnTo>
                    <a:pt x="221" y="10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2" name="Freeform 1181"/>
            <p:cNvSpPr>
              <a:spLocks/>
            </p:cNvSpPr>
            <p:nvPr/>
          </p:nvSpPr>
          <p:spPr bwMode="auto">
            <a:xfrm>
              <a:off x="-10328275" y="3094038"/>
              <a:ext cx="187325" cy="265113"/>
            </a:xfrm>
            <a:custGeom>
              <a:avLst/>
              <a:gdLst>
                <a:gd name="T0" fmla="*/ 50 w 50"/>
                <a:gd name="T1" fmla="*/ 71 h 71"/>
                <a:gd name="T2" fmla="*/ 0 w 50"/>
                <a:gd name="T3" fmla="*/ 71 h 71"/>
                <a:gd name="T4" fmla="*/ 0 w 50"/>
                <a:gd name="T5" fmla="*/ 24 h 71"/>
                <a:gd name="T6" fmla="*/ 9 w 50"/>
                <a:gd name="T7" fmla="*/ 0 h 71"/>
                <a:gd name="T8" fmla="*/ 21 w 50"/>
                <a:gd name="T9" fmla="*/ 0 h 71"/>
                <a:gd name="T10" fmla="*/ 50 w 50"/>
                <a:gd name="T11" fmla="*/ 71 h 71"/>
              </a:gdLst>
              <a:ahLst/>
              <a:cxnLst>
                <a:cxn ang="0">
                  <a:pos x="T0" y="T1"/>
                </a:cxn>
                <a:cxn ang="0">
                  <a:pos x="T2" y="T3"/>
                </a:cxn>
                <a:cxn ang="0">
                  <a:pos x="T4" y="T5"/>
                </a:cxn>
                <a:cxn ang="0">
                  <a:pos x="T6" y="T7"/>
                </a:cxn>
                <a:cxn ang="0">
                  <a:pos x="T8" y="T9"/>
                </a:cxn>
                <a:cxn ang="0">
                  <a:pos x="T10" y="T11"/>
                </a:cxn>
              </a:cxnLst>
              <a:rect l="0" t="0" r="r" b="b"/>
              <a:pathLst>
                <a:path w="50" h="71">
                  <a:moveTo>
                    <a:pt x="50" y="71"/>
                  </a:moveTo>
                  <a:cubicBezTo>
                    <a:pt x="0" y="71"/>
                    <a:pt x="0" y="71"/>
                    <a:pt x="0" y="71"/>
                  </a:cubicBezTo>
                  <a:cubicBezTo>
                    <a:pt x="0" y="24"/>
                    <a:pt x="0" y="24"/>
                    <a:pt x="0" y="24"/>
                  </a:cubicBezTo>
                  <a:cubicBezTo>
                    <a:pt x="0" y="5"/>
                    <a:pt x="9" y="0"/>
                    <a:pt x="9" y="0"/>
                  </a:cubicBezTo>
                  <a:cubicBezTo>
                    <a:pt x="21" y="0"/>
                    <a:pt x="21" y="0"/>
                    <a:pt x="21" y="0"/>
                  </a:cubicBezTo>
                  <a:cubicBezTo>
                    <a:pt x="19" y="12"/>
                    <a:pt x="50" y="71"/>
                    <a:pt x="50" y="71"/>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3" name="Freeform 1182"/>
            <p:cNvSpPr>
              <a:spLocks noEditPoints="1"/>
            </p:cNvSpPr>
            <p:nvPr/>
          </p:nvSpPr>
          <p:spPr bwMode="auto">
            <a:xfrm>
              <a:off x="-7435850" y="3576638"/>
              <a:ext cx="561975" cy="563563"/>
            </a:xfrm>
            <a:custGeom>
              <a:avLst/>
              <a:gdLst>
                <a:gd name="T0" fmla="*/ 123 w 150"/>
                <a:gd name="T1" fmla="*/ 17 h 150"/>
                <a:gd name="T2" fmla="*/ 75 w 150"/>
                <a:gd name="T3" fmla="*/ 0 h 150"/>
                <a:gd name="T4" fmla="*/ 28 w 150"/>
                <a:gd name="T5" fmla="*/ 17 h 150"/>
                <a:gd name="T6" fmla="*/ 11 w 150"/>
                <a:gd name="T7" fmla="*/ 36 h 150"/>
                <a:gd name="T8" fmla="*/ 0 w 150"/>
                <a:gd name="T9" fmla="*/ 75 h 150"/>
                <a:gd name="T10" fmla="*/ 11 w 150"/>
                <a:gd name="T11" fmla="*/ 115 h 150"/>
                <a:gd name="T12" fmla="*/ 75 w 150"/>
                <a:gd name="T13" fmla="*/ 150 h 150"/>
                <a:gd name="T14" fmla="*/ 150 w 150"/>
                <a:gd name="T15" fmla="*/ 75 h 150"/>
                <a:gd name="T16" fmla="*/ 123 w 150"/>
                <a:gd name="T17" fmla="*/ 17 h 150"/>
                <a:gd name="T18" fmla="*/ 75 w 150"/>
                <a:gd name="T19" fmla="*/ 133 h 150"/>
                <a:gd name="T20" fmla="*/ 17 w 150"/>
                <a:gd name="T21" fmla="*/ 75 h 150"/>
                <a:gd name="T22" fmla="*/ 75 w 150"/>
                <a:gd name="T23" fmla="*/ 17 h 150"/>
                <a:gd name="T24" fmla="*/ 133 w 150"/>
                <a:gd name="T25" fmla="*/ 75 h 150"/>
                <a:gd name="T26" fmla="*/ 75 w 150"/>
                <a:gd name="T2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123" y="17"/>
                  </a:moveTo>
                  <a:cubicBezTo>
                    <a:pt x="110" y="7"/>
                    <a:pt x="93" y="0"/>
                    <a:pt x="75" y="0"/>
                  </a:cubicBezTo>
                  <a:cubicBezTo>
                    <a:pt x="57" y="0"/>
                    <a:pt x="41" y="7"/>
                    <a:pt x="28" y="17"/>
                  </a:cubicBezTo>
                  <a:cubicBezTo>
                    <a:pt x="21" y="22"/>
                    <a:pt x="16" y="29"/>
                    <a:pt x="11" y="36"/>
                  </a:cubicBezTo>
                  <a:cubicBezTo>
                    <a:pt x="4" y="47"/>
                    <a:pt x="0" y="61"/>
                    <a:pt x="0" y="75"/>
                  </a:cubicBezTo>
                  <a:cubicBezTo>
                    <a:pt x="0" y="90"/>
                    <a:pt x="4" y="103"/>
                    <a:pt x="11" y="115"/>
                  </a:cubicBezTo>
                  <a:cubicBezTo>
                    <a:pt x="25" y="136"/>
                    <a:pt x="48" y="150"/>
                    <a:pt x="75" y="150"/>
                  </a:cubicBezTo>
                  <a:cubicBezTo>
                    <a:pt x="117" y="150"/>
                    <a:pt x="150" y="117"/>
                    <a:pt x="150" y="75"/>
                  </a:cubicBezTo>
                  <a:cubicBezTo>
                    <a:pt x="150" y="52"/>
                    <a:pt x="140" y="31"/>
                    <a:pt x="123" y="17"/>
                  </a:cubicBezTo>
                  <a:close/>
                  <a:moveTo>
                    <a:pt x="75" y="133"/>
                  </a:moveTo>
                  <a:cubicBezTo>
                    <a:pt x="43" y="133"/>
                    <a:pt x="17" y="107"/>
                    <a:pt x="17" y="75"/>
                  </a:cubicBezTo>
                  <a:cubicBezTo>
                    <a:pt x="17" y="43"/>
                    <a:pt x="43" y="17"/>
                    <a:pt x="75" y="17"/>
                  </a:cubicBezTo>
                  <a:cubicBezTo>
                    <a:pt x="107" y="17"/>
                    <a:pt x="133" y="43"/>
                    <a:pt x="133" y="75"/>
                  </a:cubicBezTo>
                  <a:cubicBezTo>
                    <a:pt x="133" y="107"/>
                    <a:pt x="107" y="133"/>
                    <a:pt x="75" y="133"/>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4" name="Freeform 1183"/>
            <p:cNvSpPr>
              <a:spLocks noEditPoints="1"/>
            </p:cNvSpPr>
            <p:nvPr/>
          </p:nvSpPr>
          <p:spPr bwMode="auto">
            <a:xfrm>
              <a:off x="-7372350" y="3640138"/>
              <a:ext cx="434975" cy="436563"/>
            </a:xfrm>
            <a:custGeom>
              <a:avLst/>
              <a:gdLst>
                <a:gd name="T0" fmla="*/ 58 w 116"/>
                <a:gd name="T1" fmla="*/ 0 h 116"/>
                <a:gd name="T2" fmla="*/ 0 w 116"/>
                <a:gd name="T3" fmla="*/ 58 h 116"/>
                <a:gd name="T4" fmla="*/ 58 w 116"/>
                <a:gd name="T5" fmla="*/ 116 h 116"/>
                <a:gd name="T6" fmla="*/ 116 w 116"/>
                <a:gd name="T7" fmla="*/ 58 h 116"/>
                <a:gd name="T8" fmla="*/ 58 w 116"/>
                <a:gd name="T9" fmla="*/ 0 h 116"/>
                <a:gd name="T10" fmla="*/ 61 w 116"/>
                <a:gd name="T11" fmla="*/ 111 h 116"/>
                <a:gd name="T12" fmla="*/ 5 w 116"/>
                <a:gd name="T13" fmla="*/ 61 h 116"/>
                <a:gd name="T14" fmla="*/ 56 w 116"/>
                <a:gd name="T15" fmla="*/ 5 h 116"/>
                <a:gd name="T16" fmla="*/ 111 w 116"/>
                <a:gd name="T17" fmla="*/ 56 h 116"/>
                <a:gd name="T18" fmla="*/ 61 w 116"/>
                <a:gd name="T19"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61" y="111"/>
                  </a:moveTo>
                  <a:cubicBezTo>
                    <a:pt x="31" y="112"/>
                    <a:pt x="7" y="90"/>
                    <a:pt x="5" y="61"/>
                  </a:cubicBezTo>
                  <a:cubicBezTo>
                    <a:pt x="4" y="31"/>
                    <a:pt x="27" y="7"/>
                    <a:pt x="56" y="5"/>
                  </a:cubicBezTo>
                  <a:cubicBezTo>
                    <a:pt x="85" y="4"/>
                    <a:pt x="110" y="27"/>
                    <a:pt x="111" y="56"/>
                  </a:cubicBezTo>
                  <a:cubicBezTo>
                    <a:pt x="112" y="85"/>
                    <a:pt x="90" y="110"/>
                    <a:pt x="61" y="111"/>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5" name="Freeform 1184"/>
            <p:cNvSpPr>
              <a:spLocks noEditPoints="1"/>
            </p:cNvSpPr>
            <p:nvPr/>
          </p:nvSpPr>
          <p:spPr bwMode="auto">
            <a:xfrm>
              <a:off x="-7358063" y="3656013"/>
              <a:ext cx="406400" cy="404813"/>
            </a:xfrm>
            <a:custGeom>
              <a:avLst/>
              <a:gdLst>
                <a:gd name="T0" fmla="*/ 1 w 108"/>
                <a:gd name="T1" fmla="*/ 57 h 108"/>
                <a:gd name="T2" fmla="*/ 107 w 108"/>
                <a:gd name="T3" fmla="*/ 52 h 108"/>
                <a:gd name="T4" fmla="*/ 103 w 108"/>
                <a:gd name="T5" fmla="*/ 44 h 108"/>
                <a:gd name="T6" fmla="*/ 68 w 108"/>
                <a:gd name="T7" fmla="*/ 46 h 108"/>
                <a:gd name="T8" fmla="*/ 103 w 108"/>
                <a:gd name="T9" fmla="*/ 44 h 108"/>
                <a:gd name="T10" fmla="*/ 75 w 108"/>
                <a:gd name="T11" fmla="*/ 36 h 108"/>
                <a:gd name="T12" fmla="*/ 66 w 108"/>
                <a:gd name="T13" fmla="*/ 6 h 108"/>
                <a:gd name="T14" fmla="*/ 62 w 108"/>
                <a:gd name="T15" fmla="*/ 49 h 108"/>
                <a:gd name="T16" fmla="*/ 63 w 108"/>
                <a:gd name="T17" fmla="*/ 53 h 108"/>
                <a:gd name="T18" fmla="*/ 62 w 108"/>
                <a:gd name="T19" fmla="*/ 49 h 108"/>
                <a:gd name="T20" fmla="*/ 58 w 108"/>
                <a:gd name="T21" fmla="*/ 63 h 108"/>
                <a:gd name="T22" fmla="*/ 61 w 108"/>
                <a:gd name="T23" fmla="*/ 60 h 108"/>
                <a:gd name="T24" fmla="*/ 53 w 108"/>
                <a:gd name="T25" fmla="*/ 5 h 108"/>
                <a:gd name="T26" fmla="*/ 61 w 108"/>
                <a:gd name="T27" fmla="*/ 39 h 108"/>
                <a:gd name="T28" fmla="*/ 53 w 108"/>
                <a:gd name="T29" fmla="*/ 5 h 108"/>
                <a:gd name="T30" fmla="*/ 54 w 108"/>
                <a:gd name="T31" fmla="*/ 47 h 108"/>
                <a:gd name="T32" fmla="*/ 54 w 108"/>
                <a:gd name="T33" fmla="*/ 43 h 108"/>
                <a:gd name="T34" fmla="*/ 54 w 108"/>
                <a:gd name="T35" fmla="*/ 48 h 108"/>
                <a:gd name="T36" fmla="*/ 54 w 108"/>
                <a:gd name="T37" fmla="*/ 60 h 108"/>
                <a:gd name="T38" fmla="*/ 54 w 108"/>
                <a:gd name="T39" fmla="*/ 48 h 108"/>
                <a:gd name="T40" fmla="*/ 48 w 108"/>
                <a:gd name="T41" fmla="*/ 63 h 108"/>
                <a:gd name="T42" fmla="*/ 50 w 108"/>
                <a:gd name="T43" fmla="*/ 60 h 108"/>
                <a:gd name="T44" fmla="*/ 48 w 108"/>
                <a:gd name="T45" fmla="*/ 52 h 108"/>
                <a:gd name="T46" fmla="*/ 44 w 108"/>
                <a:gd name="T47" fmla="*/ 51 h 108"/>
                <a:gd name="T48" fmla="*/ 48 w 108"/>
                <a:gd name="T49" fmla="*/ 52 h 108"/>
                <a:gd name="T50" fmla="*/ 43 w 108"/>
                <a:gd name="T51" fmla="*/ 29 h 108"/>
                <a:gd name="T52" fmla="*/ 12 w 108"/>
                <a:gd name="T53" fmla="*/ 29 h 108"/>
                <a:gd name="T54" fmla="*/ 9 w 108"/>
                <a:gd name="T55" fmla="*/ 34 h 108"/>
                <a:gd name="T56" fmla="*/ 38 w 108"/>
                <a:gd name="T57" fmla="*/ 53 h 108"/>
                <a:gd name="T58" fmla="*/ 9 w 108"/>
                <a:gd name="T59" fmla="*/ 34 h 108"/>
                <a:gd name="T60" fmla="*/ 5 w 108"/>
                <a:gd name="T61" fmla="*/ 56 h 108"/>
                <a:gd name="T62" fmla="*/ 27 w 108"/>
                <a:gd name="T63" fmla="*/ 57 h 108"/>
                <a:gd name="T64" fmla="*/ 17 w 108"/>
                <a:gd name="T65" fmla="*/ 87 h 108"/>
                <a:gd name="T66" fmla="*/ 40 w 108"/>
                <a:gd name="T67" fmla="*/ 63 h 108"/>
                <a:gd name="T68" fmla="*/ 26 w 108"/>
                <a:gd name="T69" fmla="*/ 95 h 108"/>
                <a:gd name="T70" fmla="*/ 57 w 108"/>
                <a:gd name="T71" fmla="*/ 104 h 108"/>
                <a:gd name="T72" fmla="*/ 49 w 108"/>
                <a:gd name="T73" fmla="*/ 81 h 108"/>
                <a:gd name="T74" fmla="*/ 74 w 108"/>
                <a:gd name="T75" fmla="*/ 100 h 108"/>
                <a:gd name="T76" fmla="*/ 79 w 108"/>
                <a:gd name="T77" fmla="*/ 97 h 108"/>
                <a:gd name="T78" fmla="*/ 66 w 108"/>
                <a:gd name="T79" fmla="*/ 64 h 108"/>
                <a:gd name="T80" fmla="*/ 79 w 108"/>
                <a:gd name="T81" fmla="*/ 97 h 108"/>
                <a:gd name="T82" fmla="*/ 78 w 108"/>
                <a:gd name="T83" fmla="*/ 68 h 108"/>
                <a:gd name="T84" fmla="*/ 104 w 108"/>
                <a:gd name="T85" fmla="*/ 50 h 108"/>
                <a:gd name="T86" fmla="*/ 90 w 108"/>
                <a:gd name="T8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108">
                  <a:moveTo>
                    <a:pt x="52" y="1"/>
                  </a:moveTo>
                  <a:cubicBezTo>
                    <a:pt x="23" y="3"/>
                    <a:pt x="0" y="27"/>
                    <a:pt x="1" y="57"/>
                  </a:cubicBezTo>
                  <a:cubicBezTo>
                    <a:pt x="3" y="86"/>
                    <a:pt x="27" y="108"/>
                    <a:pt x="57" y="107"/>
                  </a:cubicBezTo>
                  <a:cubicBezTo>
                    <a:pt x="86" y="106"/>
                    <a:pt x="108" y="81"/>
                    <a:pt x="107" y="52"/>
                  </a:cubicBezTo>
                  <a:cubicBezTo>
                    <a:pt x="106" y="23"/>
                    <a:pt x="81" y="0"/>
                    <a:pt x="52" y="1"/>
                  </a:cubicBezTo>
                  <a:close/>
                  <a:moveTo>
                    <a:pt x="103" y="44"/>
                  </a:moveTo>
                  <a:cubicBezTo>
                    <a:pt x="71" y="55"/>
                    <a:pt x="71" y="55"/>
                    <a:pt x="71" y="55"/>
                  </a:cubicBezTo>
                  <a:cubicBezTo>
                    <a:pt x="68" y="46"/>
                    <a:pt x="68" y="46"/>
                    <a:pt x="68" y="46"/>
                  </a:cubicBezTo>
                  <a:cubicBezTo>
                    <a:pt x="101" y="38"/>
                    <a:pt x="101" y="38"/>
                    <a:pt x="101" y="38"/>
                  </a:cubicBezTo>
                  <a:cubicBezTo>
                    <a:pt x="102" y="40"/>
                    <a:pt x="102" y="42"/>
                    <a:pt x="103" y="44"/>
                  </a:cubicBezTo>
                  <a:close/>
                  <a:moveTo>
                    <a:pt x="98" y="31"/>
                  </a:moveTo>
                  <a:cubicBezTo>
                    <a:pt x="75" y="36"/>
                    <a:pt x="75" y="36"/>
                    <a:pt x="75" y="36"/>
                  </a:cubicBezTo>
                  <a:cubicBezTo>
                    <a:pt x="68" y="31"/>
                    <a:pt x="68" y="31"/>
                    <a:pt x="68" y="31"/>
                  </a:cubicBezTo>
                  <a:cubicBezTo>
                    <a:pt x="66" y="6"/>
                    <a:pt x="66" y="6"/>
                    <a:pt x="66" y="6"/>
                  </a:cubicBezTo>
                  <a:cubicBezTo>
                    <a:pt x="79" y="9"/>
                    <a:pt x="91" y="18"/>
                    <a:pt x="98" y="31"/>
                  </a:cubicBezTo>
                  <a:close/>
                  <a:moveTo>
                    <a:pt x="62" y="49"/>
                  </a:moveTo>
                  <a:cubicBezTo>
                    <a:pt x="63" y="49"/>
                    <a:pt x="64" y="50"/>
                    <a:pt x="65" y="51"/>
                  </a:cubicBezTo>
                  <a:cubicBezTo>
                    <a:pt x="65" y="52"/>
                    <a:pt x="64" y="53"/>
                    <a:pt x="63" y="53"/>
                  </a:cubicBezTo>
                  <a:cubicBezTo>
                    <a:pt x="62" y="54"/>
                    <a:pt x="61" y="53"/>
                    <a:pt x="61" y="52"/>
                  </a:cubicBezTo>
                  <a:cubicBezTo>
                    <a:pt x="61" y="51"/>
                    <a:pt x="61" y="50"/>
                    <a:pt x="62" y="49"/>
                  </a:cubicBezTo>
                  <a:close/>
                  <a:moveTo>
                    <a:pt x="61" y="63"/>
                  </a:moveTo>
                  <a:cubicBezTo>
                    <a:pt x="60" y="64"/>
                    <a:pt x="59" y="63"/>
                    <a:pt x="58" y="63"/>
                  </a:cubicBezTo>
                  <a:cubicBezTo>
                    <a:pt x="57" y="62"/>
                    <a:pt x="57" y="60"/>
                    <a:pt x="58" y="60"/>
                  </a:cubicBezTo>
                  <a:cubicBezTo>
                    <a:pt x="59" y="59"/>
                    <a:pt x="61" y="59"/>
                    <a:pt x="61" y="60"/>
                  </a:cubicBezTo>
                  <a:cubicBezTo>
                    <a:pt x="62" y="61"/>
                    <a:pt x="62" y="62"/>
                    <a:pt x="61" y="63"/>
                  </a:cubicBezTo>
                  <a:close/>
                  <a:moveTo>
                    <a:pt x="53" y="5"/>
                  </a:moveTo>
                  <a:cubicBezTo>
                    <a:pt x="55" y="5"/>
                    <a:pt x="57" y="5"/>
                    <a:pt x="59" y="5"/>
                  </a:cubicBezTo>
                  <a:cubicBezTo>
                    <a:pt x="61" y="39"/>
                    <a:pt x="61" y="39"/>
                    <a:pt x="61" y="39"/>
                  </a:cubicBezTo>
                  <a:cubicBezTo>
                    <a:pt x="51" y="39"/>
                    <a:pt x="51" y="39"/>
                    <a:pt x="51" y="39"/>
                  </a:cubicBezTo>
                  <a:lnTo>
                    <a:pt x="53" y="5"/>
                  </a:lnTo>
                  <a:close/>
                  <a:moveTo>
                    <a:pt x="56" y="45"/>
                  </a:moveTo>
                  <a:cubicBezTo>
                    <a:pt x="56" y="46"/>
                    <a:pt x="55" y="47"/>
                    <a:pt x="54" y="47"/>
                  </a:cubicBezTo>
                  <a:cubicBezTo>
                    <a:pt x="53" y="47"/>
                    <a:pt x="52" y="46"/>
                    <a:pt x="52" y="45"/>
                  </a:cubicBezTo>
                  <a:cubicBezTo>
                    <a:pt x="52" y="44"/>
                    <a:pt x="53" y="43"/>
                    <a:pt x="54" y="43"/>
                  </a:cubicBezTo>
                  <a:cubicBezTo>
                    <a:pt x="55" y="43"/>
                    <a:pt x="56" y="44"/>
                    <a:pt x="56" y="45"/>
                  </a:cubicBezTo>
                  <a:close/>
                  <a:moveTo>
                    <a:pt x="54" y="48"/>
                  </a:moveTo>
                  <a:cubicBezTo>
                    <a:pt x="58" y="48"/>
                    <a:pt x="61" y="51"/>
                    <a:pt x="61" y="54"/>
                  </a:cubicBezTo>
                  <a:cubicBezTo>
                    <a:pt x="61" y="58"/>
                    <a:pt x="58" y="60"/>
                    <a:pt x="54" y="60"/>
                  </a:cubicBezTo>
                  <a:cubicBezTo>
                    <a:pt x="51" y="60"/>
                    <a:pt x="48" y="58"/>
                    <a:pt x="48" y="54"/>
                  </a:cubicBezTo>
                  <a:cubicBezTo>
                    <a:pt x="48" y="51"/>
                    <a:pt x="51" y="48"/>
                    <a:pt x="54" y="48"/>
                  </a:cubicBezTo>
                  <a:close/>
                  <a:moveTo>
                    <a:pt x="51" y="63"/>
                  </a:moveTo>
                  <a:cubicBezTo>
                    <a:pt x="50" y="63"/>
                    <a:pt x="49" y="64"/>
                    <a:pt x="48" y="63"/>
                  </a:cubicBezTo>
                  <a:cubicBezTo>
                    <a:pt x="47" y="62"/>
                    <a:pt x="47" y="61"/>
                    <a:pt x="47" y="60"/>
                  </a:cubicBezTo>
                  <a:cubicBezTo>
                    <a:pt x="48" y="59"/>
                    <a:pt x="49" y="59"/>
                    <a:pt x="50" y="60"/>
                  </a:cubicBezTo>
                  <a:cubicBezTo>
                    <a:pt x="51" y="60"/>
                    <a:pt x="51" y="62"/>
                    <a:pt x="51" y="63"/>
                  </a:cubicBezTo>
                  <a:close/>
                  <a:moveTo>
                    <a:pt x="48" y="52"/>
                  </a:moveTo>
                  <a:cubicBezTo>
                    <a:pt x="47" y="53"/>
                    <a:pt x="46" y="54"/>
                    <a:pt x="45" y="53"/>
                  </a:cubicBezTo>
                  <a:cubicBezTo>
                    <a:pt x="44" y="53"/>
                    <a:pt x="43" y="52"/>
                    <a:pt x="44" y="51"/>
                  </a:cubicBezTo>
                  <a:cubicBezTo>
                    <a:pt x="44" y="50"/>
                    <a:pt x="45" y="49"/>
                    <a:pt x="46" y="49"/>
                  </a:cubicBezTo>
                  <a:cubicBezTo>
                    <a:pt x="47" y="50"/>
                    <a:pt x="48" y="51"/>
                    <a:pt x="48" y="52"/>
                  </a:cubicBezTo>
                  <a:close/>
                  <a:moveTo>
                    <a:pt x="46" y="5"/>
                  </a:moveTo>
                  <a:cubicBezTo>
                    <a:pt x="43" y="29"/>
                    <a:pt x="43" y="29"/>
                    <a:pt x="43" y="29"/>
                  </a:cubicBezTo>
                  <a:cubicBezTo>
                    <a:pt x="36" y="34"/>
                    <a:pt x="36" y="34"/>
                    <a:pt x="36" y="34"/>
                  </a:cubicBezTo>
                  <a:cubicBezTo>
                    <a:pt x="12" y="29"/>
                    <a:pt x="12" y="29"/>
                    <a:pt x="12" y="29"/>
                  </a:cubicBezTo>
                  <a:cubicBezTo>
                    <a:pt x="19" y="17"/>
                    <a:pt x="31" y="8"/>
                    <a:pt x="46" y="5"/>
                  </a:cubicBezTo>
                  <a:close/>
                  <a:moveTo>
                    <a:pt x="9" y="34"/>
                  </a:moveTo>
                  <a:cubicBezTo>
                    <a:pt x="42" y="44"/>
                    <a:pt x="42" y="44"/>
                    <a:pt x="42" y="44"/>
                  </a:cubicBezTo>
                  <a:cubicBezTo>
                    <a:pt x="38" y="53"/>
                    <a:pt x="38" y="53"/>
                    <a:pt x="38" y="53"/>
                  </a:cubicBezTo>
                  <a:cubicBezTo>
                    <a:pt x="7" y="40"/>
                    <a:pt x="7" y="40"/>
                    <a:pt x="7" y="40"/>
                  </a:cubicBezTo>
                  <a:cubicBezTo>
                    <a:pt x="7" y="38"/>
                    <a:pt x="9" y="34"/>
                    <a:pt x="9" y="34"/>
                  </a:cubicBezTo>
                  <a:close/>
                  <a:moveTo>
                    <a:pt x="17" y="87"/>
                  </a:moveTo>
                  <a:cubicBezTo>
                    <a:pt x="10" y="78"/>
                    <a:pt x="5" y="68"/>
                    <a:pt x="5" y="56"/>
                  </a:cubicBezTo>
                  <a:cubicBezTo>
                    <a:pt x="5" y="53"/>
                    <a:pt x="5" y="50"/>
                    <a:pt x="5" y="47"/>
                  </a:cubicBezTo>
                  <a:cubicBezTo>
                    <a:pt x="27" y="57"/>
                    <a:pt x="27" y="57"/>
                    <a:pt x="27" y="57"/>
                  </a:cubicBezTo>
                  <a:cubicBezTo>
                    <a:pt x="29" y="65"/>
                    <a:pt x="29" y="65"/>
                    <a:pt x="29" y="65"/>
                  </a:cubicBezTo>
                  <a:lnTo>
                    <a:pt x="17" y="87"/>
                  </a:lnTo>
                  <a:close/>
                  <a:moveTo>
                    <a:pt x="21" y="91"/>
                  </a:moveTo>
                  <a:cubicBezTo>
                    <a:pt x="40" y="63"/>
                    <a:pt x="40" y="63"/>
                    <a:pt x="40" y="63"/>
                  </a:cubicBezTo>
                  <a:cubicBezTo>
                    <a:pt x="48" y="69"/>
                    <a:pt x="48" y="69"/>
                    <a:pt x="48" y="69"/>
                  </a:cubicBezTo>
                  <a:cubicBezTo>
                    <a:pt x="26" y="95"/>
                    <a:pt x="26" y="95"/>
                    <a:pt x="26" y="95"/>
                  </a:cubicBezTo>
                  <a:cubicBezTo>
                    <a:pt x="24" y="94"/>
                    <a:pt x="23" y="92"/>
                    <a:pt x="21" y="91"/>
                  </a:cubicBezTo>
                  <a:close/>
                  <a:moveTo>
                    <a:pt x="57" y="104"/>
                  </a:moveTo>
                  <a:cubicBezTo>
                    <a:pt x="48" y="104"/>
                    <a:pt x="40" y="102"/>
                    <a:pt x="33" y="99"/>
                  </a:cubicBezTo>
                  <a:cubicBezTo>
                    <a:pt x="49" y="81"/>
                    <a:pt x="49" y="81"/>
                    <a:pt x="49" y="81"/>
                  </a:cubicBezTo>
                  <a:cubicBezTo>
                    <a:pt x="57" y="81"/>
                    <a:pt x="57" y="81"/>
                    <a:pt x="57" y="81"/>
                  </a:cubicBezTo>
                  <a:cubicBezTo>
                    <a:pt x="74" y="100"/>
                    <a:pt x="74" y="100"/>
                    <a:pt x="74" y="100"/>
                  </a:cubicBezTo>
                  <a:cubicBezTo>
                    <a:pt x="68" y="102"/>
                    <a:pt x="62" y="103"/>
                    <a:pt x="57" y="104"/>
                  </a:cubicBezTo>
                  <a:close/>
                  <a:moveTo>
                    <a:pt x="79" y="97"/>
                  </a:moveTo>
                  <a:cubicBezTo>
                    <a:pt x="58" y="70"/>
                    <a:pt x="58" y="70"/>
                    <a:pt x="58" y="70"/>
                  </a:cubicBezTo>
                  <a:cubicBezTo>
                    <a:pt x="66" y="64"/>
                    <a:pt x="66" y="64"/>
                    <a:pt x="66" y="64"/>
                  </a:cubicBezTo>
                  <a:cubicBezTo>
                    <a:pt x="84" y="94"/>
                    <a:pt x="84" y="94"/>
                    <a:pt x="84" y="94"/>
                  </a:cubicBezTo>
                  <a:cubicBezTo>
                    <a:pt x="83" y="95"/>
                    <a:pt x="81" y="96"/>
                    <a:pt x="79" y="97"/>
                  </a:cubicBezTo>
                  <a:close/>
                  <a:moveTo>
                    <a:pt x="90" y="88"/>
                  </a:moveTo>
                  <a:cubicBezTo>
                    <a:pt x="78" y="68"/>
                    <a:pt x="78" y="68"/>
                    <a:pt x="78" y="68"/>
                  </a:cubicBezTo>
                  <a:cubicBezTo>
                    <a:pt x="81" y="60"/>
                    <a:pt x="81" y="60"/>
                    <a:pt x="81" y="60"/>
                  </a:cubicBezTo>
                  <a:cubicBezTo>
                    <a:pt x="104" y="50"/>
                    <a:pt x="104" y="50"/>
                    <a:pt x="104" y="50"/>
                  </a:cubicBezTo>
                  <a:cubicBezTo>
                    <a:pt x="104" y="51"/>
                    <a:pt x="104" y="51"/>
                    <a:pt x="104" y="52"/>
                  </a:cubicBezTo>
                  <a:cubicBezTo>
                    <a:pt x="104" y="66"/>
                    <a:pt x="99" y="79"/>
                    <a:pt x="90" y="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6" name="Oval 1185"/>
            <p:cNvSpPr>
              <a:spLocks noChangeArrowheads="1"/>
            </p:cNvSpPr>
            <p:nvPr/>
          </p:nvSpPr>
          <p:spPr bwMode="auto">
            <a:xfrm>
              <a:off x="-7162800" y="3817938"/>
              <a:ext cx="15875" cy="142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7" name="Freeform 1186"/>
            <p:cNvSpPr>
              <a:spLocks/>
            </p:cNvSpPr>
            <p:nvPr/>
          </p:nvSpPr>
          <p:spPr bwMode="auto">
            <a:xfrm>
              <a:off x="-7127875" y="3840163"/>
              <a:ext cx="14288" cy="19050"/>
            </a:xfrm>
            <a:custGeom>
              <a:avLst/>
              <a:gdLst>
                <a:gd name="T0" fmla="*/ 4 w 4"/>
                <a:gd name="T1" fmla="*/ 2 h 5"/>
                <a:gd name="T2" fmla="*/ 2 w 4"/>
                <a:gd name="T3" fmla="*/ 4 h 5"/>
                <a:gd name="T4" fmla="*/ 0 w 4"/>
                <a:gd name="T5" fmla="*/ 3 h 5"/>
                <a:gd name="T6" fmla="*/ 1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3"/>
                  </a:cubicBezTo>
                  <a:cubicBezTo>
                    <a:pt x="0" y="2"/>
                    <a:pt x="0" y="1"/>
                    <a:pt x="1" y="0"/>
                  </a:cubicBezTo>
                  <a:cubicBezTo>
                    <a:pt x="2" y="0"/>
                    <a:pt x="3" y="1"/>
                    <a:pt x="4"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8" name="Freeform 1187"/>
            <p:cNvSpPr>
              <a:spLocks/>
            </p:cNvSpPr>
            <p:nvPr/>
          </p:nvSpPr>
          <p:spPr bwMode="auto">
            <a:xfrm>
              <a:off x="-7143750" y="3876675"/>
              <a:ext cx="19050" cy="19050"/>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4"/>
                    <a:pt x="1" y="4"/>
                  </a:cubicBezTo>
                  <a:cubicBezTo>
                    <a:pt x="0" y="3"/>
                    <a:pt x="0" y="1"/>
                    <a:pt x="1" y="1"/>
                  </a:cubicBezTo>
                  <a:cubicBezTo>
                    <a:pt x="2" y="0"/>
                    <a:pt x="4" y="0"/>
                    <a:pt x="4" y="1"/>
                  </a:cubicBezTo>
                  <a:cubicBezTo>
                    <a:pt x="5" y="2"/>
                    <a:pt x="5"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49" name="Freeform 1188"/>
            <p:cNvSpPr>
              <a:spLocks/>
            </p:cNvSpPr>
            <p:nvPr/>
          </p:nvSpPr>
          <p:spPr bwMode="auto">
            <a:xfrm>
              <a:off x="-7181850" y="3876675"/>
              <a:ext cx="15875" cy="19050"/>
            </a:xfrm>
            <a:custGeom>
              <a:avLst/>
              <a:gdLst>
                <a:gd name="T0" fmla="*/ 4 w 4"/>
                <a:gd name="T1" fmla="*/ 4 h 5"/>
                <a:gd name="T2" fmla="*/ 1 w 4"/>
                <a:gd name="T3" fmla="*/ 4 h 5"/>
                <a:gd name="T4" fmla="*/ 0 w 4"/>
                <a:gd name="T5" fmla="*/ 1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3" y="4"/>
                    <a:pt x="2" y="5"/>
                    <a:pt x="1" y="4"/>
                  </a:cubicBezTo>
                  <a:cubicBezTo>
                    <a:pt x="0" y="3"/>
                    <a:pt x="0" y="2"/>
                    <a:pt x="0" y="1"/>
                  </a:cubicBezTo>
                  <a:cubicBezTo>
                    <a:pt x="1" y="0"/>
                    <a:pt x="2" y="0"/>
                    <a:pt x="3" y="1"/>
                  </a:cubicBezTo>
                  <a:cubicBezTo>
                    <a:pt x="4" y="1"/>
                    <a:pt x="4"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0" name="Freeform 1189"/>
            <p:cNvSpPr>
              <a:spLocks/>
            </p:cNvSpPr>
            <p:nvPr/>
          </p:nvSpPr>
          <p:spPr bwMode="auto">
            <a:xfrm>
              <a:off x="-7196138" y="3840163"/>
              <a:ext cx="19050" cy="19050"/>
            </a:xfrm>
            <a:custGeom>
              <a:avLst/>
              <a:gdLst>
                <a:gd name="T0" fmla="*/ 5 w 5"/>
                <a:gd name="T1" fmla="*/ 3 h 5"/>
                <a:gd name="T2" fmla="*/ 2 w 5"/>
                <a:gd name="T3" fmla="*/ 4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4"/>
                  </a:cubicBezTo>
                  <a:cubicBezTo>
                    <a:pt x="1" y="4"/>
                    <a:pt x="0" y="3"/>
                    <a:pt x="1" y="2"/>
                  </a:cubicBezTo>
                  <a:cubicBezTo>
                    <a:pt x="1" y="1"/>
                    <a:pt x="2" y="0"/>
                    <a:pt x="3" y="0"/>
                  </a:cubicBezTo>
                  <a:cubicBezTo>
                    <a:pt x="4" y="1"/>
                    <a:pt x="5" y="2"/>
                    <a:pt x="5"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1" name="Oval 1190"/>
            <p:cNvSpPr>
              <a:spLocks noChangeArrowheads="1"/>
            </p:cNvSpPr>
            <p:nvPr/>
          </p:nvSpPr>
          <p:spPr bwMode="auto">
            <a:xfrm>
              <a:off x="-7177088" y="3835400"/>
              <a:ext cx="49213" cy="460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2" name="Freeform 1191"/>
            <p:cNvSpPr>
              <a:spLocks/>
            </p:cNvSpPr>
            <p:nvPr/>
          </p:nvSpPr>
          <p:spPr bwMode="auto">
            <a:xfrm>
              <a:off x="-7278688" y="3892550"/>
              <a:ext cx="101600" cy="119063"/>
            </a:xfrm>
            <a:custGeom>
              <a:avLst/>
              <a:gdLst>
                <a:gd name="T0" fmla="*/ 27 w 27"/>
                <a:gd name="T1" fmla="*/ 6 h 32"/>
                <a:gd name="T2" fmla="*/ 5 w 27"/>
                <a:gd name="T3" fmla="*/ 32 h 32"/>
                <a:gd name="T4" fmla="*/ 0 w 27"/>
                <a:gd name="T5" fmla="*/ 28 h 32"/>
                <a:gd name="T6" fmla="*/ 19 w 27"/>
                <a:gd name="T7" fmla="*/ 0 h 32"/>
                <a:gd name="T8" fmla="*/ 27 w 27"/>
                <a:gd name="T9" fmla="*/ 6 h 32"/>
              </a:gdLst>
              <a:ahLst/>
              <a:cxnLst>
                <a:cxn ang="0">
                  <a:pos x="T0" y="T1"/>
                </a:cxn>
                <a:cxn ang="0">
                  <a:pos x="T2" y="T3"/>
                </a:cxn>
                <a:cxn ang="0">
                  <a:pos x="T4" y="T5"/>
                </a:cxn>
                <a:cxn ang="0">
                  <a:pos x="T6" y="T7"/>
                </a:cxn>
                <a:cxn ang="0">
                  <a:pos x="T8" y="T9"/>
                </a:cxn>
              </a:cxnLst>
              <a:rect l="0" t="0" r="r" b="b"/>
              <a:pathLst>
                <a:path w="27" h="32">
                  <a:moveTo>
                    <a:pt x="27" y="6"/>
                  </a:moveTo>
                  <a:cubicBezTo>
                    <a:pt x="5" y="32"/>
                    <a:pt x="5" y="32"/>
                    <a:pt x="5" y="32"/>
                  </a:cubicBezTo>
                  <a:cubicBezTo>
                    <a:pt x="3" y="31"/>
                    <a:pt x="2" y="29"/>
                    <a:pt x="0" y="28"/>
                  </a:cubicBezTo>
                  <a:cubicBezTo>
                    <a:pt x="19" y="0"/>
                    <a:pt x="19" y="0"/>
                    <a:pt x="19" y="0"/>
                  </a:cubicBezTo>
                  <a:lnTo>
                    <a:pt x="27" y="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3" name="Freeform 1192"/>
            <p:cNvSpPr>
              <a:spLocks/>
            </p:cNvSpPr>
            <p:nvPr/>
          </p:nvSpPr>
          <p:spPr bwMode="auto">
            <a:xfrm>
              <a:off x="-7331075" y="3783013"/>
              <a:ext cx="131763" cy="71438"/>
            </a:xfrm>
            <a:custGeom>
              <a:avLst/>
              <a:gdLst>
                <a:gd name="T0" fmla="*/ 35 w 35"/>
                <a:gd name="T1" fmla="*/ 10 h 19"/>
                <a:gd name="T2" fmla="*/ 31 w 35"/>
                <a:gd name="T3" fmla="*/ 19 h 19"/>
                <a:gd name="T4" fmla="*/ 0 w 35"/>
                <a:gd name="T5" fmla="*/ 6 h 19"/>
                <a:gd name="T6" fmla="*/ 2 w 35"/>
                <a:gd name="T7" fmla="*/ 0 h 19"/>
                <a:gd name="T8" fmla="*/ 35 w 35"/>
                <a:gd name="T9" fmla="*/ 10 h 19"/>
              </a:gdLst>
              <a:ahLst/>
              <a:cxnLst>
                <a:cxn ang="0">
                  <a:pos x="T0" y="T1"/>
                </a:cxn>
                <a:cxn ang="0">
                  <a:pos x="T2" y="T3"/>
                </a:cxn>
                <a:cxn ang="0">
                  <a:pos x="T4" y="T5"/>
                </a:cxn>
                <a:cxn ang="0">
                  <a:pos x="T6" y="T7"/>
                </a:cxn>
                <a:cxn ang="0">
                  <a:pos x="T8" y="T9"/>
                </a:cxn>
              </a:cxnLst>
              <a:rect l="0" t="0" r="r" b="b"/>
              <a:pathLst>
                <a:path w="35" h="19">
                  <a:moveTo>
                    <a:pt x="35" y="10"/>
                  </a:moveTo>
                  <a:cubicBezTo>
                    <a:pt x="31" y="19"/>
                    <a:pt x="31" y="19"/>
                    <a:pt x="31" y="19"/>
                  </a:cubicBezTo>
                  <a:cubicBezTo>
                    <a:pt x="0" y="6"/>
                    <a:pt x="0" y="6"/>
                    <a:pt x="0" y="6"/>
                  </a:cubicBezTo>
                  <a:cubicBezTo>
                    <a:pt x="0" y="4"/>
                    <a:pt x="2" y="0"/>
                    <a:pt x="2" y="0"/>
                  </a:cubicBezTo>
                  <a:lnTo>
                    <a:pt x="35"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4" name="Freeform 1193"/>
            <p:cNvSpPr>
              <a:spLocks/>
            </p:cNvSpPr>
            <p:nvPr/>
          </p:nvSpPr>
          <p:spPr bwMode="auto">
            <a:xfrm>
              <a:off x="-7165975" y="3675063"/>
              <a:ext cx="38100" cy="127000"/>
            </a:xfrm>
            <a:custGeom>
              <a:avLst/>
              <a:gdLst>
                <a:gd name="T0" fmla="*/ 10 w 10"/>
                <a:gd name="T1" fmla="*/ 34 h 34"/>
                <a:gd name="T2" fmla="*/ 0 w 10"/>
                <a:gd name="T3" fmla="*/ 34 h 34"/>
                <a:gd name="T4" fmla="*/ 2 w 10"/>
                <a:gd name="T5" fmla="*/ 0 h 34"/>
                <a:gd name="T6" fmla="*/ 8 w 10"/>
                <a:gd name="T7" fmla="*/ 0 h 34"/>
                <a:gd name="T8" fmla="*/ 10 w 10"/>
                <a:gd name="T9" fmla="*/ 34 h 34"/>
              </a:gdLst>
              <a:ahLst/>
              <a:cxnLst>
                <a:cxn ang="0">
                  <a:pos x="T0" y="T1"/>
                </a:cxn>
                <a:cxn ang="0">
                  <a:pos x="T2" y="T3"/>
                </a:cxn>
                <a:cxn ang="0">
                  <a:pos x="T4" y="T5"/>
                </a:cxn>
                <a:cxn ang="0">
                  <a:pos x="T6" y="T7"/>
                </a:cxn>
                <a:cxn ang="0">
                  <a:pos x="T8" y="T9"/>
                </a:cxn>
              </a:cxnLst>
              <a:rect l="0" t="0" r="r" b="b"/>
              <a:pathLst>
                <a:path w="10" h="34">
                  <a:moveTo>
                    <a:pt x="10" y="34"/>
                  </a:moveTo>
                  <a:cubicBezTo>
                    <a:pt x="0" y="34"/>
                    <a:pt x="0" y="34"/>
                    <a:pt x="0" y="34"/>
                  </a:cubicBezTo>
                  <a:cubicBezTo>
                    <a:pt x="2" y="0"/>
                    <a:pt x="2" y="0"/>
                    <a:pt x="2" y="0"/>
                  </a:cubicBezTo>
                  <a:cubicBezTo>
                    <a:pt x="4" y="0"/>
                    <a:pt x="6" y="0"/>
                    <a:pt x="8" y="0"/>
                  </a:cubicBezTo>
                  <a:lnTo>
                    <a:pt x="10" y="3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5" name="Freeform 1194"/>
            <p:cNvSpPr>
              <a:spLocks/>
            </p:cNvSpPr>
            <p:nvPr/>
          </p:nvSpPr>
          <p:spPr bwMode="auto">
            <a:xfrm>
              <a:off x="-7102475" y="3798888"/>
              <a:ext cx="131763" cy="63500"/>
            </a:xfrm>
            <a:custGeom>
              <a:avLst/>
              <a:gdLst>
                <a:gd name="T0" fmla="*/ 35 w 35"/>
                <a:gd name="T1" fmla="*/ 6 h 17"/>
                <a:gd name="T2" fmla="*/ 3 w 35"/>
                <a:gd name="T3" fmla="*/ 17 h 17"/>
                <a:gd name="T4" fmla="*/ 0 w 35"/>
                <a:gd name="T5" fmla="*/ 8 h 17"/>
                <a:gd name="T6" fmla="*/ 33 w 35"/>
                <a:gd name="T7" fmla="*/ 0 h 17"/>
                <a:gd name="T8" fmla="*/ 35 w 35"/>
                <a:gd name="T9" fmla="*/ 6 h 17"/>
              </a:gdLst>
              <a:ahLst/>
              <a:cxnLst>
                <a:cxn ang="0">
                  <a:pos x="T0" y="T1"/>
                </a:cxn>
                <a:cxn ang="0">
                  <a:pos x="T2" y="T3"/>
                </a:cxn>
                <a:cxn ang="0">
                  <a:pos x="T4" y="T5"/>
                </a:cxn>
                <a:cxn ang="0">
                  <a:pos x="T6" y="T7"/>
                </a:cxn>
                <a:cxn ang="0">
                  <a:pos x="T8" y="T9"/>
                </a:cxn>
              </a:cxnLst>
              <a:rect l="0" t="0" r="r" b="b"/>
              <a:pathLst>
                <a:path w="35" h="17">
                  <a:moveTo>
                    <a:pt x="35" y="6"/>
                  </a:moveTo>
                  <a:cubicBezTo>
                    <a:pt x="3" y="17"/>
                    <a:pt x="3" y="17"/>
                    <a:pt x="3" y="17"/>
                  </a:cubicBezTo>
                  <a:cubicBezTo>
                    <a:pt x="0" y="8"/>
                    <a:pt x="0" y="8"/>
                    <a:pt x="0" y="8"/>
                  </a:cubicBezTo>
                  <a:cubicBezTo>
                    <a:pt x="33" y="0"/>
                    <a:pt x="33" y="0"/>
                    <a:pt x="33" y="0"/>
                  </a:cubicBezTo>
                  <a:cubicBezTo>
                    <a:pt x="34" y="2"/>
                    <a:pt x="34" y="4"/>
                    <a:pt x="3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6" name="Freeform 1195"/>
            <p:cNvSpPr>
              <a:spLocks/>
            </p:cNvSpPr>
            <p:nvPr/>
          </p:nvSpPr>
          <p:spPr bwMode="auto">
            <a:xfrm>
              <a:off x="-7140575" y="3895725"/>
              <a:ext cx="98425" cy="123825"/>
            </a:xfrm>
            <a:custGeom>
              <a:avLst/>
              <a:gdLst>
                <a:gd name="T0" fmla="*/ 26 w 26"/>
                <a:gd name="T1" fmla="*/ 30 h 33"/>
                <a:gd name="T2" fmla="*/ 21 w 26"/>
                <a:gd name="T3" fmla="*/ 33 h 33"/>
                <a:gd name="T4" fmla="*/ 0 w 26"/>
                <a:gd name="T5" fmla="*/ 6 h 33"/>
                <a:gd name="T6" fmla="*/ 8 w 26"/>
                <a:gd name="T7" fmla="*/ 0 h 33"/>
                <a:gd name="T8" fmla="*/ 26 w 26"/>
                <a:gd name="T9" fmla="*/ 30 h 33"/>
              </a:gdLst>
              <a:ahLst/>
              <a:cxnLst>
                <a:cxn ang="0">
                  <a:pos x="T0" y="T1"/>
                </a:cxn>
                <a:cxn ang="0">
                  <a:pos x="T2" y="T3"/>
                </a:cxn>
                <a:cxn ang="0">
                  <a:pos x="T4" y="T5"/>
                </a:cxn>
                <a:cxn ang="0">
                  <a:pos x="T6" y="T7"/>
                </a:cxn>
                <a:cxn ang="0">
                  <a:pos x="T8" y="T9"/>
                </a:cxn>
              </a:cxnLst>
              <a:rect l="0" t="0" r="r" b="b"/>
              <a:pathLst>
                <a:path w="26" h="33">
                  <a:moveTo>
                    <a:pt x="26" y="30"/>
                  </a:moveTo>
                  <a:cubicBezTo>
                    <a:pt x="25" y="31"/>
                    <a:pt x="23" y="32"/>
                    <a:pt x="21" y="33"/>
                  </a:cubicBezTo>
                  <a:cubicBezTo>
                    <a:pt x="0" y="6"/>
                    <a:pt x="0" y="6"/>
                    <a:pt x="0" y="6"/>
                  </a:cubicBezTo>
                  <a:cubicBezTo>
                    <a:pt x="8" y="0"/>
                    <a:pt x="8" y="0"/>
                    <a:pt x="8" y="0"/>
                  </a:cubicBezTo>
                  <a:lnTo>
                    <a:pt x="26"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7" name="Freeform 1196"/>
            <p:cNvSpPr>
              <a:spLocks/>
            </p:cNvSpPr>
            <p:nvPr/>
          </p:nvSpPr>
          <p:spPr bwMode="auto">
            <a:xfrm>
              <a:off x="-7064375" y="3843338"/>
              <a:ext cx="96838" cy="142875"/>
            </a:xfrm>
            <a:custGeom>
              <a:avLst/>
              <a:gdLst>
                <a:gd name="T0" fmla="*/ 26 w 26"/>
                <a:gd name="T1" fmla="*/ 2 h 38"/>
                <a:gd name="T2" fmla="*/ 12 w 26"/>
                <a:gd name="T3" fmla="*/ 38 h 38"/>
                <a:gd name="T4" fmla="*/ 0 w 26"/>
                <a:gd name="T5" fmla="*/ 18 h 38"/>
                <a:gd name="T6" fmla="*/ 3 w 26"/>
                <a:gd name="T7" fmla="*/ 10 h 38"/>
                <a:gd name="T8" fmla="*/ 26 w 26"/>
                <a:gd name="T9" fmla="*/ 0 h 38"/>
                <a:gd name="T10" fmla="*/ 26 w 26"/>
                <a:gd name="T11" fmla="*/ 2 h 38"/>
              </a:gdLst>
              <a:ahLst/>
              <a:cxnLst>
                <a:cxn ang="0">
                  <a:pos x="T0" y="T1"/>
                </a:cxn>
                <a:cxn ang="0">
                  <a:pos x="T2" y="T3"/>
                </a:cxn>
                <a:cxn ang="0">
                  <a:pos x="T4" y="T5"/>
                </a:cxn>
                <a:cxn ang="0">
                  <a:pos x="T6" y="T7"/>
                </a:cxn>
                <a:cxn ang="0">
                  <a:pos x="T8" y="T9"/>
                </a:cxn>
                <a:cxn ang="0">
                  <a:pos x="T10" y="T11"/>
                </a:cxn>
              </a:cxnLst>
              <a:rect l="0" t="0" r="r" b="b"/>
              <a:pathLst>
                <a:path w="26" h="38">
                  <a:moveTo>
                    <a:pt x="26" y="2"/>
                  </a:moveTo>
                  <a:cubicBezTo>
                    <a:pt x="26" y="16"/>
                    <a:pt x="21" y="29"/>
                    <a:pt x="12" y="38"/>
                  </a:cubicBezTo>
                  <a:cubicBezTo>
                    <a:pt x="0" y="18"/>
                    <a:pt x="0" y="18"/>
                    <a:pt x="0" y="18"/>
                  </a:cubicBezTo>
                  <a:cubicBezTo>
                    <a:pt x="3" y="10"/>
                    <a:pt x="3" y="10"/>
                    <a:pt x="3" y="10"/>
                  </a:cubicBezTo>
                  <a:cubicBezTo>
                    <a:pt x="26" y="0"/>
                    <a:pt x="26" y="0"/>
                    <a:pt x="26" y="0"/>
                  </a:cubicBezTo>
                  <a:cubicBezTo>
                    <a:pt x="26" y="1"/>
                    <a:pt x="26" y="1"/>
                    <a:pt x="2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8" name="Freeform 1197"/>
            <p:cNvSpPr>
              <a:spLocks/>
            </p:cNvSpPr>
            <p:nvPr/>
          </p:nvSpPr>
          <p:spPr bwMode="auto">
            <a:xfrm>
              <a:off x="-7234238" y="3959225"/>
              <a:ext cx="153988" cy="87313"/>
            </a:xfrm>
            <a:custGeom>
              <a:avLst/>
              <a:gdLst>
                <a:gd name="T0" fmla="*/ 41 w 41"/>
                <a:gd name="T1" fmla="*/ 19 h 23"/>
                <a:gd name="T2" fmla="*/ 24 w 41"/>
                <a:gd name="T3" fmla="*/ 23 h 23"/>
                <a:gd name="T4" fmla="*/ 0 w 41"/>
                <a:gd name="T5" fmla="*/ 18 h 23"/>
                <a:gd name="T6" fmla="*/ 16 w 41"/>
                <a:gd name="T7" fmla="*/ 0 h 23"/>
                <a:gd name="T8" fmla="*/ 24 w 41"/>
                <a:gd name="T9" fmla="*/ 0 h 23"/>
                <a:gd name="T10" fmla="*/ 41 w 41"/>
                <a:gd name="T11" fmla="*/ 19 h 23"/>
              </a:gdLst>
              <a:ahLst/>
              <a:cxnLst>
                <a:cxn ang="0">
                  <a:pos x="T0" y="T1"/>
                </a:cxn>
                <a:cxn ang="0">
                  <a:pos x="T2" y="T3"/>
                </a:cxn>
                <a:cxn ang="0">
                  <a:pos x="T4" y="T5"/>
                </a:cxn>
                <a:cxn ang="0">
                  <a:pos x="T6" y="T7"/>
                </a:cxn>
                <a:cxn ang="0">
                  <a:pos x="T8" y="T9"/>
                </a:cxn>
                <a:cxn ang="0">
                  <a:pos x="T10" y="T11"/>
                </a:cxn>
              </a:cxnLst>
              <a:rect l="0" t="0" r="r" b="b"/>
              <a:pathLst>
                <a:path w="41" h="23">
                  <a:moveTo>
                    <a:pt x="41" y="19"/>
                  </a:moveTo>
                  <a:cubicBezTo>
                    <a:pt x="35" y="21"/>
                    <a:pt x="29" y="22"/>
                    <a:pt x="24" y="23"/>
                  </a:cubicBezTo>
                  <a:cubicBezTo>
                    <a:pt x="15" y="23"/>
                    <a:pt x="7" y="21"/>
                    <a:pt x="0" y="18"/>
                  </a:cubicBezTo>
                  <a:cubicBezTo>
                    <a:pt x="16" y="0"/>
                    <a:pt x="16" y="0"/>
                    <a:pt x="16" y="0"/>
                  </a:cubicBezTo>
                  <a:cubicBezTo>
                    <a:pt x="24" y="0"/>
                    <a:pt x="24" y="0"/>
                    <a:pt x="24" y="0"/>
                  </a:cubicBezTo>
                  <a:lnTo>
                    <a:pt x="41"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59" name="Freeform 1198"/>
            <p:cNvSpPr>
              <a:spLocks/>
            </p:cNvSpPr>
            <p:nvPr/>
          </p:nvSpPr>
          <p:spPr bwMode="auto">
            <a:xfrm>
              <a:off x="-7339013" y="3832225"/>
              <a:ext cx="90488" cy="149225"/>
            </a:xfrm>
            <a:custGeom>
              <a:avLst/>
              <a:gdLst>
                <a:gd name="T0" fmla="*/ 24 w 24"/>
                <a:gd name="T1" fmla="*/ 18 h 40"/>
                <a:gd name="T2" fmla="*/ 12 w 24"/>
                <a:gd name="T3" fmla="*/ 40 h 40"/>
                <a:gd name="T4" fmla="*/ 0 w 24"/>
                <a:gd name="T5" fmla="*/ 9 h 40"/>
                <a:gd name="T6" fmla="*/ 0 w 24"/>
                <a:gd name="T7" fmla="*/ 0 h 40"/>
                <a:gd name="T8" fmla="*/ 22 w 24"/>
                <a:gd name="T9" fmla="*/ 10 h 40"/>
                <a:gd name="T10" fmla="*/ 24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24" y="18"/>
                  </a:moveTo>
                  <a:cubicBezTo>
                    <a:pt x="12" y="40"/>
                    <a:pt x="12" y="40"/>
                    <a:pt x="12" y="40"/>
                  </a:cubicBezTo>
                  <a:cubicBezTo>
                    <a:pt x="5" y="31"/>
                    <a:pt x="0" y="21"/>
                    <a:pt x="0" y="9"/>
                  </a:cubicBezTo>
                  <a:cubicBezTo>
                    <a:pt x="0" y="6"/>
                    <a:pt x="0" y="3"/>
                    <a:pt x="0" y="0"/>
                  </a:cubicBezTo>
                  <a:cubicBezTo>
                    <a:pt x="22" y="10"/>
                    <a:pt x="22" y="10"/>
                    <a:pt x="22" y="10"/>
                  </a:cubicBezTo>
                  <a:lnTo>
                    <a:pt x="24"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0" name="Freeform 1199"/>
            <p:cNvSpPr>
              <a:spLocks/>
            </p:cNvSpPr>
            <p:nvPr/>
          </p:nvSpPr>
          <p:spPr bwMode="auto">
            <a:xfrm>
              <a:off x="-7312025" y="3675063"/>
              <a:ext cx="127000" cy="107950"/>
            </a:xfrm>
            <a:custGeom>
              <a:avLst/>
              <a:gdLst>
                <a:gd name="T0" fmla="*/ 34 w 34"/>
                <a:gd name="T1" fmla="*/ 0 h 29"/>
                <a:gd name="T2" fmla="*/ 31 w 34"/>
                <a:gd name="T3" fmla="*/ 24 h 29"/>
                <a:gd name="T4" fmla="*/ 24 w 34"/>
                <a:gd name="T5" fmla="*/ 29 h 29"/>
                <a:gd name="T6" fmla="*/ 0 w 34"/>
                <a:gd name="T7" fmla="*/ 24 h 29"/>
                <a:gd name="T8" fmla="*/ 34 w 34"/>
                <a:gd name="T9" fmla="*/ 0 h 29"/>
              </a:gdLst>
              <a:ahLst/>
              <a:cxnLst>
                <a:cxn ang="0">
                  <a:pos x="T0" y="T1"/>
                </a:cxn>
                <a:cxn ang="0">
                  <a:pos x="T2" y="T3"/>
                </a:cxn>
                <a:cxn ang="0">
                  <a:pos x="T4" y="T5"/>
                </a:cxn>
                <a:cxn ang="0">
                  <a:pos x="T6" y="T7"/>
                </a:cxn>
                <a:cxn ang="0">
                  <a:pos x="T8" y="T9"/>
                </a:cxn>
              </a:cxnLst>
              <a:rect l="0" t="0" r="r" b="b"/>
              <a:pathLst>
                <a:path w="34" h="29">
                  <a:moveTo>
                    <a:pt x="34" y="0"/>
                  </a:moveTo>
                  <a:cubicBezTo>
                    <a:pt x="31" y="24"/>
                    <a:pt x="31" y="24"/>
                    <a:pt x="31" y="24"/>
                  </a:cubicBezTo>
                  <a:cubicBezTo>
                    <a:pt x="24" y="29"/>
                    <a:pt x="24" y="29"/>
                    <a:pt x="24" y="29"/>
                  </a:cubicBezTo>
                  <a:cubicBezTo>
                    <a:pt x="0" y="24"/>
                    <a:pt x="0" y="24"/>
                    <a:pt x="0" y="24"/>
                  </a:cubicBezTo>
                  <a:cubicBezTo>
                    <a:pt x="7" y="12"/>
                    <a:pt x="19" y="3"/>
                    <a:pt x="3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1" name="Freeform 1200"/>
            <p:cNvSpPr>
              <a:spLocks/>
            </p:cNvSpPr>
            <p:nvPr/>
          </p:nvSpPr>
          <p:spPr bwMode="auto">
            <a:xfrm>
              <a:off x="-7110413" y="3678238"/>
              <a:ext cx="120650" cy="112713"/>
            </a:xfrm>
            <a:custGeom>
              <a:avLst/>
              <a:gdLst>
                <a:gd name="T0" fmla="*/ 32 w 32"/>
                <a:gd name="T1" fmla="*/ 25 h 30"/>
                <a:gd name="T2" fmla="*/ 9 w 32"/>
                <a:gd name="T3" fmla="*/ 30 h 30"/>
                <a:gd name="T4" fmla="*/ 2 w 32"/>
                <a:gd name="T5" fmla="*/ 25 h 30"/>
                <a:gd name="T6" fmla="*/ 0 w 32"/>
                <a:gd name="T7" fmla="*/ 0 h 30"/>
                <a:gd name="T8" fmla="*/ 32 w 32"/>
                <a:gd name="T9" fmla="*/ 25 h 30"/>
              </a:gdLst>
              <a:ahLst/>
              <a:cxnLst>
                <a:cxn ang="0">
                  <a:pos x="T0" y="T1"/>
                </a:cxn>
                <a:cxn ang="0">
                  <a:pos x="T2" y="T3"/>
                </a:cxn>
                <a:cxn ang="0">
                  <a:pos x="T4" y="T5"/>
                </a:cxn>
                <a:cxn ang="0">
                  <a:pos x="T6" y="T7"/>
                </a:cxn>
                <a:cxn ang="0">
                  <a:pos x="T8" y="T9"/>
                </a:cxn>
              </a:cxnLst>
              <a:rect l="0" t="0" r="r" b="b"/>
              <a:pathLst>
                <a:path w="32" h="30">
                  <a:moveTo>
                    <a:pt x="32" y="25"/>
                  </a:moveTo>
                  <a:cubicBezTo>
                    <a:pt x="9" y="30"/>
                    <a:pt x="9" y="30"/>
                    <a:pt x="9" y="30"/>
                  </a:cubicBezTo>
                  <a:cubicBezTo>
                    <a:pt x="2" y="25"/>
                    <a:pt x="2" y="25"/>
                    <a:pt x="2" y="25"/>
                  </a:cubicBezTo>
                  <a:cubicBezTo>
                    <a:pt x="0" y="0"/>
                    <a:pt x="0" y="0"/>
                    <a:pt x="0" y="0"/>
                  </a:cubicBezTo>
                  <a:cubicBezTo>
                    <a:pt x="13" y="3"/>
                    <a:pt x="25" y="12"/>
                    <a:pt x="32" y="2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2" name="Freeform 1201"/>
            <p:cNvSpPr>
              <a:spLocks noEditPoints="1"/>
            </p:cNvSpPr>
            <p:nvPr/>
          </p:nvSpPr>
          <p:spPr bwMode="auto">
            <a:xfrm>
              <a:off x="-9847263" y="3576638"/>
              <a:ext cx="565150" cy="563563"/>
            </a:xfrm>
            <a:custGeom>
              <a:avLst/>
              <a:gdLst>
                <a:gd name="T0" fmla="*/ 123 w 151"/>
                <a:gd name="T1" fmla="*/ 17 h 150"/>
                <a:gd name="T2" fmla="*/ 76 w 151"/>
                <a:gd name="T3" fmla="*/ 0 h 150"/>
                <a:gd name="T4" fmla="*/ 28 w 151"/>
                <a:gd name="T5" fmla="*/ 17 h 150"/>
                <a:gd name="T6" fmla="*/ 12 w 151"/>
                <a:gd name="T7" fmla="*/ 36 h 150"/>
                <a:gd name="T8" fmla="*/ 0 w 151"/>
                <a:gd name="T9" fmla="*/ 75 h 150"/>
                <a:gd name="T10" fmla="*/ 12 w 151"/>
                <a:gd name="T11" fmla="*/ 115 h 150"/>
                <a:gd name="T12" fmla="*/ 76 w 151"/>
                <a:gd name="T13" fmla="*/ 150 h 150"/>
                <a:gd name="T14" fmla="*/ 151 w 151"/>
                <a:gd name="T15" fmla="*/ 75 h 150"/>
                <a:gd name="T16" fmla="*/ 123 w 151"/>
                <a:gd name="T17" fmla="*/ 17 h 150"/>
                <a:gd name="T18" fmla="*/ 76 w 151"/>
                <a:gd name="T19" fmla="*/ 133 h 150"/>
                <a:gd name="T20" fmla="*/ 18 w 151"/>
                <a:gd name="T21" fmla="*/ 75 h 150"/>
                <a:gd name="T22" fmla="*/ 76 w 151"/>
                <a:gd name="T23" fmla="*/ 17 h 150"/>
                <a:gd name="T24" fmla="*/ 134 w 151"/>
                <a:gd name="T25" fmla="*/ 75 h 150"/>
                <a:gd name="T26" fmla="*/ 76 w 151"/>
                <a:gd name="T2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50">
                  <a:moveTo>
                    <a:pt x="123" y="17"/>
                  </a:moveTo>
                  <a:cubicBezTo>
                    <a:pt x="110" y="7"/>
                    <a:pt x="94" y="0"/>
                    <a:pt x="76" y="0"/>
                  </a:cubicBezTo>
                  <a:cubicBezTo>
                    <a:pt x="57" y="0"/>
                    <a:pt x="41" y="7"/>
                    <a:pt x="28" y="17"/>
                  </a:cubicBezTo>
                  <a:cubicBezTo>
                    <a:pt x="21" y="22"/>
                    <a:pt x="16" y="29"/>
                    <a:pt x="12" y="36"/>
                  </a:cubicBezTo>
                  <a:cubicBezTo>
                    <a:pt x="4" y="47"/>
                    <a:pt x="0" y="61"/>
                    <a:pt x="0" y="75"/>
                  </a:cubicBezTo>
                  <a:cubicBezTo>
                    <a:pt x="0" y="90"/>
                    <a:pt x="4" y="103"/>
                    <a:pt x="12" y="115"/>
                  </a:cubicBezTo>
                  <a:cubicBezTo>
                    <a:pt x="25" y="136"/>
                    <a:pt x="48" y="150"/>
                    <a:pt x="76" y="150"/>
                  </a:cubicBezTo>
                  <a:cubicBezTo>
                    <a:pt x="117" y="150"/>
                    <a:pt x="151" y="117"/>
                    <a:pt x="151" y="75"/>
                  </a:cubicBezTo>
                  <a:cubicBezTo>
                    <a:pt x="151" y="52"/>
                    <a:pt x="140" y="31"/>
                    <a:pt x="123" y="17"/>
                  </a:cubicBezTo>
                  <a:close/>
                  <a:moveTo>
                    <a:pt x="76" y="133"/>
                  </a:moveTo>
                  <a:cubicBezTo>
                    <a:pt x="43" y="133"/>
                    <a:pt x="18" y="107"/>
                    <a:pt x="18" y="75"/>
                  </a:cubicBezTo>
                  <a:cubicBezTo>
                    <a:pt x="18" y="43"/>
                    <a:pt x="43" y="17"/>
                    <a:pt x="76" y="17"/>
                  </a:cubicBezTo>
                  <a:cubicBezTo>
                    <a:pt x="108" y="17"/>
                    <a:pt x="134" y="43"/>
                    <a:pt x="134" y="75"/>
                  </a:cubicBezTo>
                  <a:cubicBezTo>
                    <a:pt x="134" y="107"/>
                    <a:pt x="108" y="133"/>
                    <a:pt x="76" y="133"/>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3" name="Freeform 1202"/>
            <p:cNvSpPr>
              <a:spLocks noEditPoints="1"/>
            </p:cNvSpPr>
            <p:nvPr/>
          </p:nvSpPr>
          <p:spPr bwMode="auto">
            <a:xfrm>
              <a:off x="-9780588" y="3640138"/>
              <a:ext cx="434975" cy="436563"/>
            </a:xfrm>
            <a:custGeom>
              <a:avLst/>
              <a:gdLst>
                <a:gd name="T0" fmla="*/ 58 w 116"/>
                <a:gd name="T1" fmla="*/ 0 h 116"/>
                <a:gd name="T2" fmla="*/ 0 w 116"/>
                <a:gd name="T3" fmla="*/ 58 h 116"/>
                <a:gd name="T4" fmla="*/ 58 w 116"/>
                <a:gd name="T5" fmla="*/ 116 h 116"/>
                <a:gd name="T6" fmla="*/ 116 w 116"/>
                <a:gd name="T7" fmla="*/ 58 h 116"/>
                <a:gd name="T8" fmla="*/ 58 w 116"/>
                <a:gd name="T9" fmla="*/ 0 h 116"/>
                <a:gd name="T10" fmla="*/ 60 w 116"/>
                <a:gd name="T11" fmla="*/ 111 h 116"/>
                <a:gd name="T12" fmla="*/ 5 w 116"/>
                <a:gd name="T13" fmla="*/ 61 h 116"/>
                <a:gd name="T14" fmla="*/ 55 w 116"/>
                <a:gd name="T15" fmla="*/ 5 h 116"/>
                <a:gd name="T16" fmla="*/ 110 w 116"/>
                <a:gd name="T17" fmla="*/ 56 h 116"/>
                <a:gd name="T18" fmla="*/ 60 w 116"/>
                <a:gd name="T19"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0"/>
                  </a:moveTo>
                  <a:cubicBezTo>
                    <a:pt x="25" y="0"/>
                    <a:pt x="0" y="26"/>
                    <a:pt x="0" y="58"/>
                  </a:cubicBezTo>
                  <a:cubicBezTo>
                    <a:pt x="0" y="90"/>
                    <a:pt x="25" y="116"/>
                    <a:pt x="58" y="116"/>
                  </a:cubicBezTo>
                  <a:cubicBezTo>
                    <a:pt x="90" y="116"/>
                    <a:pt x="116" y="90"/>
                    <a:pt x="116" y="58"/>
                  </a:cubicBezTo>
                  <a:cubicBezTo>
                    <a:pt x="116" y="26"/>
                    <a:pt x="90" y="0"/>
                    <a:pt x="58" y="0"/>
                  </a:cubicBezTo>
                  <a:close/>
                  <a:moveTo>
                    <a:pt x="60" y="111"/>
                  </a:moveTo>
                  <a:cubicBezTo>
                    <a:pt x="31" y="112"/>
                    <a:pt x="6" y="90"/>
                    <a:pt x="5" y="61"/>
                  </a:cubicBezTo>
                  <a:cubicBezTo>
                    <a:pt x="3" y="31"/>
                    <a:pt x="26" y="7"/>
                    <a:pt x="55" y="5"/>
                  </a:cubicBezTo>
                  <a:cubicBezTo>
                    <a:pt x="84" y="4"/>
                    <a:pt x="109" y="27"/>
                    <a:pt x="110" y="56"/>
                  </a:cubicBezTo>
                  <a:cubicBezTo>
                    <a:pt x="112" y="85"/>
                    <a:pt x="89" y="110"/>
                    <a:pt x="60" y="111"/>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4" name="Freeform 1203"/>
            <p:cNvSpPr>
              <a:spLocks noEditPoints="1"/>
            </p:cNvSpPr>
            <p:nvPr/>
          </p:nvSpPr>
          <p:spPr bwMode="auto">
            <a:xfrm>
              <a:off x="-9769475" y="3656013"/>
              <a:ext cx="409575" cy="404813"/>
            </a:xfrm>
            <a:custGeom>
              <a:avLst/>
              <a:gdLst>
                <a:gd name="T0" fmla="*/ 2 w 109"/>
                <a:gd name="T1" fmla="*/ 57 h 108"/>
                <a:gd name="T2" fmla="*/ 107 w 109"/>
                <a:gd name="T3" fmla="*/ 52 h 108"/>
                <a:gd name="T4" fmla="*/ 103 w 109"/>
                <a:gd name="T5" fmla="*/ 44 h 108"/>
                <a:gd name="T6" fmla="*/ 68 w 109"/>
                <a:gd name="T7" fmla="*/ 46 h 108"/>
                <a:gd name="T8" fmla="*/ 103 w 109"/>
                <a:gd name="T9" fmla="*/ 44 h 108"/>
                <a:gd name="T10" fmla="*/ 75 w 109"/>
                <a:gd name="T11" fmla="*/ 36 h 108"/>
                <a:gd name="T12" fmla="*/ 66 w 109"/>
                <a:gd name="T13" fmla="*/ 6 h 108"/>
                <a:gd name="T14" fmla="*/ 62 w 109"/>
                <a:gd name="T15" fmla="*/ 49 h 108"/>
                <a:gd name="T16" fmla="*/ 64 w 109"/>
                <a:gd name="T17" fmla="*/ 53 h 108"/>
                <a:gd name="T18" fmla="*/ 62 w 109"/>
                <a:gd name="T19" fmla="*/ 49 h 108"/>
                <a:gd name="T20" fmla="*/ 58 w 109"/>
                <a:gd name="T21" fmla="*/ 63 h 108"/>
                <a:gd name="T22" fmla="*/ 61 w 109"/>
                <a:gd name="T23" fmla="*/ 60 h 108"/>
                <a:gd name="T24" fmla="*/ 53 w 109"/>
                <a:gd name="T25" fmla="*/ 5 h 108"/>
                <a:gd name="T26" fmla="*/ 61 w 109"/>
                <a:gd name="T27" fmla="*/ 39 h 108"/>
                <a:gd name="T28" fmla="*/ 53 w 109"/>
                <a:gd name="T29" fmla="*/ 5 h 108"/>
                <a:gd name="T30" fmla="*/ 55 w 109"/>
                <a:gd name="T31" fmla="*/ 47 h 108"/>
                <a:gd name="T32" fmla="*/ 55 w 109"/>
                <a:gd name="T33" fmla="*/ 43 h 108"/>
                <a:gd name="T34" fmla="*/ 55 w 109"/>
                <a:gd name="T35" fmla="*/ 48 h 108"/>
                <a:gd name="T36" fmla="*/ 55 w 109"/>
                <a:gd name="T37" fmla="*/ 60 h 108"/>
                <a:gd name="T38" fmla="*/ 55 w 109"/>
                <a:gd name="T39" fmla="*/ 48 h 108"/>
                <a:gd name="T40" fmla="*/ 48 w 109"/>
                <a:gd name="T41" fmla="*/ 63 h 108"/>
                <a:gd name="T42" fmla="*/ 50 w 109"/>
                <a:gd name="T43" fmla="*/ 60 h 108"/>
                <a:gd name="T44" fmla="*/ 48 w 109"/>
                <a:gd name="T45" fmla="*/ 52 h 108"/>
                <a:gd name="T46" fmla="*/ 44 w 109"/>
                <a:gd name="T47" fmla="*/ 51 h 108"/>
                <a:gd name="T48" fmla="*/ 48 w 109"/>
                <a:gd name="T49" fmla="*/ 52 h 108"/>
                <a:gd name="T50" fmla="*/ 43 w 109"/>
                <a:gd name="T51" fmla="*/ 29 h 108"/>
                <a:gd name="T52" fmla="*/ 12 w 109"/>
                <a:gd name="T53" fmla="*/ 29 h 108"/>
                <a:gd name="T54" fmla="*/ 9 w 109"/>
                <a:gd name="T55" fmla="*/ 34 h 108"/>
                <a:gd name="T56" fmla="*/ 39 w 109"/>
                <a:gd name="T57" fmla="*/ 53 h 108"/>
                <a:gd name="T58" fmla="*/ 9 w 109"/>
                <a:gd name="T59" fmla="*/ 34 h 108"/>
                <a:gd name="T60" fmla="*/ 5 w 109"/>
                <a:gd name="T61" fmla="*/ 56 h 108"/>
                <a:gd name="T62" fmla="*/ 27 w 109"/>
                <a:gd name="T63" fmla="*/ 57 h 108"/>
                <a:gd name="T64" fmla="*/ 17 w 109"/>
                <a:gd name="T65" fmla="*/ 87 h 108"/>
                <a:gd name="T66" fmla="*/ 40 w 109"/>
                <a:gd name="T67" fmla="*/ 63 h 108"/>
                <a:gd name="T68" fmla="*/ 26 w 109"/>
                <a:gd name="T69" fmla="*/ 95 h 108"/>
                <a:gd name="T70" fmla="*/ 57 w 109"/>
                <a:gd name="T71" fmla="*/ 104 h 108"/>
                <a:gd name="T72" fmla="*/ 49 w 109"/>
                <a:gd name="T73" fmla="*/ 81 h 108"/>
                <a:gd name="T74" fmla="*/ 74 w 109"/>
                <a:gd name="T75" fmla="*/ 100 h 108"/>
                <a:gd name="T76" fmla="*/ 79 w 109"/>
                <a:gd name="T77" fmla="*/ 97 h 108"/>
                <a:gd name="T78" fmla="*/ 66 w 109"/>
                <a:gd name="T79" fmla="*/ 64 h 108"/>
                <a:gd name="T80" fmla="*/ 79 w 109"/>
                <a:gd name="T81" fmla="*/ 97 h 108"/>
                <a:gd name="T82" fmla="*/ 78 w 109"/>
                <a:gd name="T83" fmla="*/ 68 h 108"/>
                <a:gd name="T84" fmla="*/ 104 w 109"/>
                <a:gd name="T85" fmla="*/ 50 h 108"/>
                <a:gd name="T86" fmla="*/ 90 w 109"/>
                <a:gd name="T8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08">
                  <a:moveTo>
                    <a:pt x="52" y="1"/>
                  </a:moveTo>
                  <a:cubicBezTo>
                    <a:pt x="23" y="3"/>
                    <a:pt x="0" y="27"/>
                    <a:pt x="2" y="57"/>
                  </a:cubicBezTo>
                  <a:cubicBezTo>
                    <a:pt x="3" y="86"/>
                    <a:pt x="28" y="108"/>
                    <a:pt x="57" y="107"/>
                  </a:cubicBezTo>
                  <a:cubicBezTo>
                    <a:pt x="86" y="106"/>
                    <a:pt x="109" y="81"/>
                    <a:pt x="107" y="52"/>
                  </a:cubicBezTo>
                  <a:cubicBezTo>
                    <a:pt x="106" y="23"/>
                    <a:pt x="81" y="0"/>
                    <a:pt x="52" y="1"/>
                  </a:cubicBezTo>
                  <a:close/>
                  <a:moveTo>
                    <a:pt x="103" y="44"/>
                  </a:moveTo>
                  <a:cubicBezTo>
                    <a:pt x="71" y="55"/>
                    <a:pt x="71" y="55"/>
                    <a:pt x="71" y="55"/>
                  </a:cubicBezTo>
                  <a:cubicBezTo>
                    <a:pt x="68" y="46"/>
                    <a:pt x="68" y="46"/>
                    <a:pt x="68" y="46"/>
                  </a:cubicBezTo>
                  <a:cubicBezTo>
                    <a:pt x="101" y="38"/>
                    <a:pt x="101" y="38"/>
                    <a:pt x="101" y="38"/>
                  </a:cubicBezTo>
                  <a:cubicBezTo>
                    <a:pt x="102" y="40"/>
                    <a:pt x="102" y="42"/>
                    <a:pt x="103" y="44"/>
                  </a:cubicBezTo>
                  <a:close/>
                  <a:moveTo>
                    <a:pt x="98" y="31"/>
                  </a:moveTo>
                  <a:cubicBezTo>
                    <a:pt x="75" y="36"/>
                    <a:pt x="75" y="36"/>
                    <a:pt x="75" y="36"/>
                  </a:cubicBezTo>
                  <a:cubicBezTo>
                    <a:pt x="69" y="31"/>
                    <a:pt x="69" y="31"/>
                    <a:pt x="69" y="31"/>
                  </a:cubicBezTo>
                  <a:cubicBezTo>
                    <a:pt x="66" y="6"/>
                    <a:pt x="66" y="6"/>
                    <a:pt x="66" y="6"/>
                  </a:cubicBezTo>
                  <a:cubicBezTo>
                    <a:pt x="80" y="9"/>
                    <a:pt x="91" y="18"/>
                    <a:pt x="98" y="31"/>
                  </a:cubicBezTo>
                  <a:close/>
                  <a:moveTo>
                    <a:pt x="62" y="49"/>
                  </a:moveTo>
                  <a:cubicBezTo>
                    <a:pt x="63" y="49"/>
                    <a:pt x="65" y="50"/>
                    <a:pt x="65" y="51"/>
                  </a:cubicBezTo>
                  <a:cubicBezTo>
                    <a:pt x="65" y="52"/>
                    <a:pt x="65" y="53"/>
                    <a:pt x="64" y="53"/>
                  </a:cubicBezTo>
                  <a:cubicBezTo>
                    <a:pt x="63" y="54"/>
                    <a:pt x="61" y="53"/>
                    <a:pt x="61" y="52"/>
                  </a:cubicBezTo>
                  <a:cubicBezTo>
                    <a:pt x="61" y="51"/>
                    <a:pt x="61" y="50"/>
                    <a:pt x="62" y="49"/>
                  </a:cubicBezTo>
                  <a:close/>
                  <a:moveTo>
                    <a:pt x="61" y="63"/>
                  </a:moveTo>
                  <a:cubicBezTo>
                    <a:pt x="60" y="64"/>
                    <a:pt x="59" y="63"/>
                    <a:pt x="58" y="63"/>
                  </a:cubicBezTo>
                  <a:cubicBezTo>
                    <a:pt x="58" y="62"/>
                    <a:pt x="58" y="60"/>
                    <a:pt x="59" y="60"/>
                  </a:cubicBezTo>
                  <a:cubicBezTo>
                    <a:pt x="59" y="59"/>
                    <a:pt x="61" y="59"/>
                    <a:pt x="61" y="60"/>
                  </a:cubicBezTo>
                  <a:cubicBezTo>
                    <a:pt x="62" y="61"/>
                    <a:pt x="62" y="62"/>
                    <a:pt x="61" y="63"/>
                  </a:cubicBezTo>
                  <a:close/>
                  <a:moveTo>
                    <a:pt x="53" y="5"/>
                  </a:moveTo>
                  <a:cubicBezTo>
                    <a:pt x="55" y="5"/>
                    <a:pt x="57" y="5"/>
                    <a:pt x="59" y="5"/>
                  </a:cubicBezTo>
                  <a:cubicBezTo>
                    <a:pt x="61" y="39"/>
                    <a:pt x="61" y="39"/>
                    <a:pt x="61" y="39"/>
                  </a:cubicBezTo>
                  <a:cubicBezTo>
                    <a:pt x="51" y="39"/>
                    <a:pt x="51" y="39"/>
                    <a:pt x="51" y="39"/>
                  </a:cubicBezTo>
                  <a:lnTo>
                    <a:pt x="53" y="5"/>
                  </a:lnTo>
                  <a:close/>
                  <a:moveTo>
                    <a:pt x="57" y="45"/>
                  </a:moveTo>
                  <a:cubicBezTo>
                    <a:pt x="57" y="46"/>
                    <a:pt x="56" y="47"/>
                    <a:pt x="55" y="47"/>
                  </a:cubicBezTo>
                  <a:cubicBezTo>
                    <a:pt x="53" y="47"/>
                    <a:pt x="53" y="46"/>
                    <a:pt x="53" y="45"/>
                  </a:cubicBezTo>
                  <a:cubicBezTo>
                    <a:pt x="53" y="44"/>
                    <a:pt x="53" y="43"/>
                    <a:pt x="55" y="43"/>
                  </a:cubicBezTo>
                  <a:cubicBezTo>
                    <a:pt x="56" y="43"/>
                    <a:pt x="57" y="44"/>
                    <a:pt x="57" y="45"/>
                  </a:cubicBezTo>
                  <a:close/>
                  <a:moveTo>
                    <a:pt x="55" y="48"/>
                  </a:moveTo>
                  <a:cubicBezTo>
                    <a:pt x="58" y="48"/>
                    <a:pt x="61" y="51"/>
                    <a:pt x="61" y="54"/>
                  </a:cubicBezTo>
                  <a:cubicBezTo>
                    <a:pt x="61" y="58"/>
                    <a:pt x="58" y="60"/>
                    <a:pt x="55" y="60"/>
                  </a:cubicBezTo>
                  <a:cubicBezTo>
                    <a:pt x="51" y="60"/>
                    <a:pt x="48" y="58"/>
                    <a:pt x="48" y="54"/>
                  </a:cubicBezTo>
                  <a:cubicBezTo>
                    <a:pt x="48" y="51"/>
                    <a:pt x="51" y="48"/>
                    <a:pt x="55" y="48"/>
                  </a:cubicBezTo>
                  <a:close/>
                  <a:moveTo>
                    <a:pt x="51" y="63"/>
                  </a:moveTo>
                  <a:cubicBezTo>
                    <a:pt x="50" y="63"/>
                    <a:pt x="49" y="64"/>
                    <a:pt x="48" y="63"/>
                  </a:cubicBezTo>
                  <a:cubicBezTo>
                    <a:pt x="47" y="62"/>
                    <a:pt x="47" y="61"/>
                    <a:pt x="48" y="60"/>
                  </a:cubicBezTo>
                  <a:cubicBezTo>
                    <a:pt x="48" y="59"/>
                    <a:pt x="49" y="59"/>
                    <a:pt x="50" y="60"/>
                  </a:cubicBezTo>
                  <a:cubicBezTo>
                    <a:pt x="51" y="60"/>
                    <a:pt x="51" y="62"/>
                    <a:pt x="51" y="63"/>
                  </a:cubicBezTo>
                  <a:close/>
                  <a:moveTo>
                    <a:pt x="48" y="52"/>
                  </a:moveTo>
                  <a:cubicBezTo>
                    <a:pt x="47" y="53"/>
                    <a:pt x="46" y="54"/>
                    <a:pt x="45" y="53"/>
                  </a:cubicBezTo>
                  <a:cubicBezTo>
                    <a:pt x="44" y="53"/>
                    <a:pt x="44" y="52"/>
                    <a:pt x="44" y="51"/>
                  </a:cubicBezTo>
                  <a:cubicBezTo>
                    <a:pt x="44" y="50"/>
                    <a:pt x="45" y="49"/>
                    <a:pt x="47" y="49"/>
                  </a:cubicBezTo>
                  <a:cubicBezTo>
                    <a:pt x="48" y="50"/>
                    <a:pt x="48" y="51"/>
                    <a:pt x="48" y="52"/>
                  </a:cubicBezTo>
                  <a:close/>
                  <a:moveTo>
                    <a:pt x="46" y="5"/>
                  </a:moveTo>
                  <a:cubicBezTo>
                    <a:pt x="43" y="29"/>
                    <a:pt x="43" y="29"/>
                    <a:pt x="43" y="29"/>
                  </a:cubicBezTo>
                  <a:cubicBezTo>
                    <a:pt x="37" y="34"/>
                    <a:pt x="37" y="34"/>
                    <a:pt x="37" y="34"/>
                  </a:cubicBezTo>
                  <a:cubicBezTo>
                    <a:pt x="12" y="29"/>
                    <a:pt x="12" y="29"/>
                    <a:pt x="12" y="29"/>
                  </a:cubicBezTo>
                  <a:cubicBezTo>
                    <a:pt x="19" y="17"/>
                    <a:pt x="31" y="8"/>
                    <a:pt x="46" y="5"/>
                  </a:cubicBezTo>
                  <a:close/>
                  <a:moveTo>
                    <a:pt x="9" y="34"/>
                  </a:moveTo>
                  <a:cubicBezTo>
                    <a:pt x="42" y="44"/>
                    <a:pt x="42" y="44"/>
                    <a:pt x="42" y="44"/>
                  </a:cubicBezTo>
                  <a:cubicBezTo>
                    <a:pt x="39" y="53"/>
                    <a:pt x="39" y="53"/>
                    <a:pt x="39" y="53"/>
                  </a:cubicBezTo>
                  <a:cubicBezTo>
                    <a:pt x="7" y="40"/>
                    <a:pt x="7" y="40"/>
                    <a:pt x="7" y="40"/>
                  </a:cubicBezTo>
                  <a:cubicBezTo>
                    <a:pt x="8" y="38"/>
                    <a:pt x="9" y="34"/>
                    <a:pt x="9" y="34"/>
                  </a:cubicBezTo>
                  <a:close/>
                  <a:moveTo>
                    <a:pt x="17" y="87"/>
                  </a:moveTo>
                  <a:cubicBezTo>
                    <a:pt x="10" y="78"/>
                    <a:pt x="6" y="68"/>
                    <a:pt x="5" y="56"/>
                  </a:cubicBezTo>
                  <a:cubicBezTo>
                    <a:pt x="5" y="53"/>
                    <a:pt x="5" y="50"/>
                    <a:pt x="5" y="47"/>
                  </a:cubicBezTo>
                  <a:cubicBezTo>
                    <a:pt x="27" y="57"/>
                    <a:pt x="27" y="57"/>
                    <a:pt x="27" y="57"/>
                  </a:cubicBezTo>
                  <a:cubicBezTo>
                    <a:pt x="29" y="65"/>
                    <a:pt x="29" y="65"/>
                    <a:pt x="29" y="65"/>
                  </a:cubicBezTo>
                  <a:lnTo>
                    <a:pt x="17" y="87"/>
                  </a:lnTo>
                  <a:close/>
                  <a:moveTo>
                    <a:pt x="22" y="91"/>
                  </a:moveTo>
                  <a:cubicBezTo>
                    <a:pt x="40" y="63"/>
                    <a:pt x="40" y="63"/>
                    <a:pt x="40" y="63"/>
                  </a:cubicBezTo>
                  <a:cubicBezTo>
                    <a:pt x="48" y="69"/>
                    <a:pt x="48" y="69"/>
                    <a:pt x="48" y="69"/>
                  </a:cubicBezTo>
                  <a:cubicBezTo>
                    <a:pt x="26" y="95"/>
                    <a:pt x="26" y="95"/>
                    <a:pt x="26" y="95"/>
                  </a:cubicBezTo>
                  <a:cubicBezTo>
                    <a:pt x="25" y="94"/>
                    <a:pt x="23" y="92"/>
                    <a:pt x="22" y="91"/>
                  </a:cubicBezTo>
                  <a:close/>
                  <a:moveTo>
                    <a:pt x="57" y="104"/>
                  </a:moveTo>
                  <a:cubicBezTo>
                    <a:pt x="48" y="104"/>
                    <a:pt x="40" y="102"/>
                    <a:pt x="33" y="99"/>
                  </a:cubicBezTo>
                  <a:cubicBezTo>
                    <a:pt x="49" y="81"/>
                    <a:pt x="49" y="81"/>
                    <a:pt x="49" y="81"/>
                  </a:cubicBezTo>
                  <a:cubicBezTo>
                    <a:pt x="57" y="81"/>
                    <a:pt x="57" y="81"/>
                    <a:pt x="57" y="81"/>
                  </a:cubicBezTo>
                  <a:cubicBezTo>
                    <a:pt x="74" y="100"/>
                    <a:pt x="74" y="100"/>
                    <a:pt x="74" y="100"/>
                  </a:cubicBezTo>
                  <a:cubicBezTo>
                    <a:pt x="68" y="102"/>
                    <a:pt x="63" y="103"/>
                    <a:pt x="57" y="104"/>
                  </a:cubicBezTo>
                  <a:close/>
                  <a:moveTo>
                    <a:pt x="79" y="97"/>
                  </a:moveTo>
                  <a:cubicBezTo>
                    <a:pt x="59" y="70"/>
                    <a:pt x="59" y="70"/>
                    <a:pt x="59" y="70"/>
                  </a:cubicBezTo>
                  <a:cubicBezTo>
                    <a:pt x="66" y="64"/>
                    <a:pt x="66" y="64"/>
                    <a:pt x="66" y="64"/>
                  </a:cubicBezTo>
                  <a:cubicBezTo>
                    <a:pt x="85" y="94"/>
                    <a:pt x="85" y="94"/>
                    <a:pt x="85" y="94"/>
                  </a:cubicBezTo>
                  <a:cubicBezTo>
                    <a:pt x="83" y="95"/>
                    <a:pt x="81" y="96"/>
                    <a:pt x="79" y="97"/>
                  </a:cubicBezTo>
                  <a:close/>
                  <a:moveTo>
                    <a:pt x="90" y="88"/>
                  </a:moveTo>
                  <a:cubicBezTo>
                    <a:pt x="78" y="68"/>
                    <a:pt x="78" y="68"/>
                    <a:pt x="78" y="68"/>
                  </a:cubicBezTo>
                  <a:cubicBezTo>
                    <a:pt x="81" y="60"/>
                    <a:pt x="81" y="60"/>
                    <a:pt x="81" y="60"/>
                  </a:cubicBezTo>
                  <a:cubicBezTo>
                    <a:pt x="104" y="50"/>
                    <a:pt x="104" y="50"/>
                    <a:pt x="104" y="50"/>
                  </a:cubicBezTo>
                  <a:cubicBezTo>
                    <a:pt x="104" y="51"/>
                    <a:pt x="104" y="51"/>
                    <a:pt x="104" y="52"/>
                  </a:cubicBezTo>
                  <a:cubicBezTo>
                    <a:pt x="105" y="66"/>
                    <a:pt x="99" y="79"/>
                    <a:pt x="90" y="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5" name="Oval 1204"/>
            <p:cNvSpPr>
              <a:spLocks noChangeArrowheads="1"/>
            </p:cNvSpPr>
            <p:nvPr/>
          </p:nvSpPr>
          <p:spPr bwMode="auto">
            <a:xfrm>
              <a:off x="-9571038" y="3817938"/>
              <a:ext cx="15875" cy="142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6" name="Freeform 1205"/>
            <p:cNvSpPr>
              <a:spLocks/>
            </p:cNvSpPr>
            <p:nvPr/>
          </p:nvSpPr>
          <p:spPr bwMode="auto">
            <a:xfrm>
              <a:off x="-9540875" y="3840163"/>
              <a:ext cx="15875" cy="19050"/>
            </a:xfrm>
            <a:custGeom>
              <a:avLst/>
              <a:gdLst>
                <a:gd name="T0" fmla="*/ 4 w 4"/>
                <a:gd name="T1" fmla="*/ 2 h 5"/>
                <a:gd name="T2" fmla="*/ 3 w 4"/>
                <a:gd name="T3" fmla="*/ 4 h 5"/>
                <a:gd name="T4" fmla="*/ 0 w 4"/>
                <a:gd name="T5" fmla="*/ 3 h 5"/>
                <a:gd name="T6" fmla="*/ 1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4" y="4"/>
                    <a:pt x="3" y="4"/>
                  </a:cubicBezTo>
                  <a:cubicBezTo>
                    <a:pt x="2" y="5"/>
                    <a:pt x="0" y="4"/>
                    <a:pt x="0" y="3"/>
                  </a:cubicBezTo>
                  <a:cubicBezTo>
                    <a:pt x="0" y="2"/>
                    <a:pt x="0" y="1"/>
                    <a:pt x="1" y="0"/>
                  </a:cubicBezTo>
                  <a:cubicBezTo>
                    <a:pt x="2" y="0"/>
                    <a:pt x="4" y="1"/>
                    <a:pt x="4"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7" name="Freeform 1206"/>
            <p:cNvSpPr>
              <a:spLocks/>
            </p:cNvSpPr>
            <p:nvPr/>
          </p:nvSpPr>
          <p:spPr bwMode="auto">
            <a:xfrm>
              <a:off x="-9551988" y="3876675"/>
              <a:ext cx="15875" cy="19050"/>
            </a:xfrm>
            <a:custGeom>
              <a:avLst/>
              <a:gdLst>
                <a:gd name="T0" fmla="*/ 3 w 4"/>
                <a:gd name="T1" fmla="*/ 4 h 5"/>
                <a:gd name="T2" fmla="*/ 0 w 4"/>
                <a:gd name="T3" fmla="*/ 4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4"/>
                    <a:pt x="0" y="4"/>
                  </a:cubicBezTo>
                  <a:cubicBezTo>
                    <a:pt x="0" y="3"/>
                    <a:pt x="0" y="1"/>
                    <a:pt x="1" y="1"/>
                  </a:cubicBezTo>
                  <a:cubicBezTo>
                    <a:pt x="1" y="0"/>
                    <a:pt x="3" y="0"/>
                    <a:pt x="3" y="1"/>
                  </a:cubicBezTo>
                  <a:cubicBezTo>
                    <a:pt x="4" y="2"/>
                    <a:pt x="4" y="3"/>
                    <a:pt x="3"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8" name="Freeform 1207"/>
            <p:cNvSpPr>
              <a:spLocks/>
            </p:cNvSpPr>
            <p:nvPr/>
          </p:nvSpPr>
          <p:spPr bwMode="auto">
            <a:xfrm>
              <a:off x="-9593263" y="3876675"/>
              <a:ext cx="15875" cy="19050"/>
            </a:xfrm>
            <a:custGeom>
              <a:avLst/>
              <a:gdLst>
                <a:gd name="T0" fmla="*/ 4 w 4"/>
                <a:gd name="T1" fmla="*/ 4 h 5"/>
                <a:gd name="T2" fmla="*/ 1 w 4"/>
                <a:gd name="T3" fmla="*/ 4 h 5"/>
                <a:gd name="T4" fmla="*/ 1 w 4"/>
                <a:gd name="T5" fmla="*/ 1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3" y="4"/>
                    <a:pt x="2" y="5"/>
                    <a:pt x="1" y="4"/>
                  </a:cubicBezTo>
                  <a:cubicBezTo>
                    <a:pt x="0" y="3"/>
                    <a:pt x="0" y="2"/>
                    <a:pt x="1" y="1"/>
                  </a:cubicBezTo>
                  <a:cubicBezTo>
                    <a:pt x="1" y="0"/>
                    <a:pt x="2" y="0"/>
                    <a:pt x="3" y="1"/>
                  </a:cubicBezTo>
                  <a:cubicBezTo>
                    <a:pt x="4" y="1"/>
                    <a:pt x="4"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69" name="Freeform 1208"/>
            <p:cNvSpPr>
              <a:spLocks/>
            </p:cNvSpPr>
            <p:nvPr/>
          </p:nvSpPr>
          <p:spPr bwMode="auto">
            <a:xfrm>
              <a:off x="-9604375" y="3840163"/>
              <a:ext cx="15875" cy="19050"/>
            </a:xfrm>
            <a:custGeom>
              <a:avLst/>
              <a:gdLst>
                <a:gd name="T0" fmla="*/ 4 w 4"/>
                <a:gd name="T1" fmla="*/ 3 h 5"/>
                <a:gd name="T2" fmla="*/ 1 w 4"/>
                <a:gd name="T3" fmla="*/ 4 h 5"/>
                <a:gd name="T4" fmla="*/ 0 w 4"/>
                <a:gd name="T5" fmla="*/ 2 h 5"/>
                <a:gd name="T6" fmla="*/ 3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3" y="4"/>
                    <a:pt x="2" y="5"/>
                    <a:pt x="1" y="4"/>
                  </a:cubicBezTo>
                  <a:cubicBezTo>
                    <a:pt x="0" y="4"/>
                    <a:pt x="0" y="3"/>
                    <a:pt x="0" y="2"/>
                  </a:cubicBezTo>
                  <a:cubicBezTo>
                    <a:pt x="0" y="1"/>
                    <a:pt x="1" y="0"/>
                    <a:pt x="3" y="0"/>
                  </a:cubicBezTo>
                  <a:cubicBezTo>
                    <a:pt x="4" y="1"/>
                    <a:pt x="4" y="2"/>
                    <a:pt x="4"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0" name="Oval 1209"/>
            <p:cNvSpPr>
              <a:spLocks noChangeArrowheads="1"/>
            </p:cNvSpPr>
            <p:nvPr/>
          </p:nvSpPr>
          <p:spPr bwMode="auto">
            <a:xfrm>
              <a:off x="-9588500" y="3835400"/>
              <a:ext cx="47625" cy="460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1" name="Freeform 1210"/>
            <p:cNvSpPr>
              <a:spLocks/>
            </p:cNvSpPr>
            <p:nvPr/>
          </p:nvSpPr>
          <p:spPr bwMode="auto">
            <a:xfrm>
              <a:off x="-9686925" y="3892550"/>
              <a:ext cx="98425" cy="119063"/>
            </a:xfrm>
            <a:custGeom>
              <a:avLst/>
              <a:gdLst>
                <a:gd name="T0" fmla="*/ 26 w 26"/>
                <a:gd name="T1" fmla="*/ 6 h 32"/>
                <a:gd name="T2" fmla="*/ 4 w 26"/>
                <a:gd name="T3" fmla="*/ 32 h 32"/>
                <a:gd name="T4" fmla="*/ 0 w 26"/>
                <a:gd name="T5" fmla="*/ 28 h 32"/>
                <a:gd name="T6" fmla="*/ 18 w 26"/>
                <a:gd name="T7" fmla="*/ 0 h 32"/>
                <a:gd name="T8" fmla="*/ 26 w 26"/>
                <a:gd name="T9" fmla="*/ 6 h 32"/>
              </a:gdLst>
              <a:ahLst/>
              <a:cxnLst>
                <a:cxn ang="0">
                  <a:pos x="T0" y="T1"/>
                </a:cxn>
                <a:cxn ang="0">
                  <a:pos x="T2" y="T3"/>
                </a:cxn>
                <a:cxn ang="0">
                  <a:pos x="T4" y="T5"/>
                </a:cxn>
                <a:cxn ang="0">
                  <a:pos x="T6" y="T7"/>
                </a:cxn>
                <a:cxn ang="0">
                  <a:pos x="T8" y="T9"/>
                </a:cxn>
              </a:cxnLst>
              <a:rect l="0" t="0" r="r" b="b"/>
              <a:pathLst>
                <a:path w="26" h="32">
                  <a:moveTo>
                    <a:pt x="26" y="6"/>
                  </a:moveTo>
                  <a:cubicBezTo>
                    <a:pt x="4" y="32"/>
                    <a:pt x="4" y="32"/>
                    <a:pt x="4" y="32"/>
                  </a:cubicBezTo>
                  <a:cubicBezTo>
                    <a:pt x="3" y="31"/>
                    <a:pt x="1" y="29"/>
                    <a:pt x="0" y="28"/>
                  </a:cubicBezTo>
                  <a:cubicBezTo>
                    <a:pt x="18" y="0"/>
                    <a:pt x="18" y="0"/>
                    <a:pt x="18" y="0"/>
                  </a:cubicBezTo>
                  <a:lnTo>
                    <a:pt x="26" y="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2" name="Freeform 1211"/>
            <p:cNvSpPr>
              <a:spLocks/>
            </p:cNvSpPr>
            <p:nvPr/>
          </p:nvSpPr>
          <p:spPr bwMode="auto">
            <a:xfrm>
              <a:off x="-9742488" y="3783013"/>
              <a:ext cx="130175" cy="71438"/>
            </a:xfrm>
            <a:custGeom>
              <a:avLst/>
              <a:gdLst>
                <a:gd name="T0" fmla="*/ 35 w 35"/>
                <a:gd name="T1" fmla="*/ 10 h 19"/>
                <a:gd name="T2" fmla="*/ 32 w 35"/>
                <a:gd name="T3" fmla="*/ 19 h 19"/>
                <a:gd name="T4" fmla="*/ 0 w 35"/>
                <a:gd name="T5" fmla="*/ 6 h 19"/>
                <a:gd name="T6" fmla="*/ 2 w 35"/>
                <a:gd name="T7" fmla="*/ 0 h 19"/>
                <a:gd name="T8" fmla="*/ 35 w 35"/>
                <a:gd name="T9" fmla="*/ 10 h 19"/>
              </a:gdLst>
              <a:ahLst/>
              <a:cxnLst>
                <a:cxn ang="0">
                  <a:pos x="T0" y="T1"/>
                </a:cxn>
                <a:cxn ang="0">
                  <a:pos x="T2" y="T3"/>
                </a:cxn>
                <a:cxn ang="0">
                  <a:pos x="T4" y="T5"/>
                </a:cxn>
                <a:cxn ang="0">
                  <a:pos x="T6" y="T7"/>
                </a:cxn>
                <a:cxn ang="0">
                  <a:pos x="T8" y="T9"/>
                </a:cxn>
              </a:cxnLst>
              <a:rect l="0" t="0" r="r" b="b"/>
              <a:pathLst>
                <a:path w="35" h="19">
                  <a:moveTo>
                    <a:pt x="35" y="10"/>
                  </a:moveTo>
                  <a:cubicBezTo>
                    <a:pt x="32" y="19"/>
                    <a:pt x="32" y="19"/>
                    <a:pt x="32" y="19"/>
                  </a:cubicBezTo>
                  <a:cubicBezTo>
                    <a:pt x="0" y="6"/>
                    <a:pt x="0" y="6"/>
                    <a:pt x="0" y="6"/>
                  </a:cubicBezTo>
                  <a:cubicBezTo>
                    <a:pt x="1" y="4"/>
                    <a:pt x="2" y="0"/>
                    <a:pt x="2" y="0"/>
                  </a:cubicBezTo>
                  <a:lnTo>
                    <a:pt x="35"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3" name="Freeform 1212"/>
            <p:cNvSpPr>
              <a:spLocks/>
            </p:cNvSpPr>
            <p:nvPr/>
          </p:nvSpPr>
          <p:spPr bwMode="auto">
            <a:xfrm>
              <a:off x="-9577388" y="3675063"/>
              <a:ext cx="36513" cy="127000"/>
            </a:xfrm>
            <a:custGeom>
              <a:avLst/>
              <a:gdLst>
                <a:gd name="T0" fmla="*/ 10 w 10"/>
                <a:gd name="T1" fmla="*/ 34 h 34"/>
                <a:gd name="T2" fmla="*/ 0 w 10"/>
                <a:gd name="T3" fmla="*/ 34 h 34"/>
                <a:gd name="T4" fmla="*/ 2 w 10"/>
                <a:gd name="T5" fmla="*/ 0 h 34"/>
                <a:gd name="T6" fmla="*/ 8 w 10"/>
                <a:gd name="T7" fmla="*/ 0 h 34"/>
                <a:gd name="T8" fmla="*/ 10 w 10"/>
                <a:gd name="T9" fmla="*/ 34 h 34"/>
              </a:gdLst>
              <a:ahLst/>
              <a:cxnLst>
                <a:cxn ang="0">
                  <a:pos x="T0" y="T1"/>
                </a:cxn>
                <a:cxn ang="0">
                  <a:pos x="T2" y="T3"/>
                </a:cxn>
                <a:cxn ang="0">
                  <a:pos x="T4" y="T5"/>
                </a:cxn>
                <a:cxn ang="0">
                  <a:pos x="T6" y="T7"/>
                </a:cxn>
                <a:cxn ang="0">
                  <a:pos x="T8" y="T9"/>
                </a:cxn>
              </a:cxnLst>
              <a:rect l="0" t="0" r="r" b="b"/>
              <a:pathLst>
                <a:path w="10" h="34">
                  <a:moveTo>
                    <a:pt x="10" y="34"/>
                  </a:moveTo>
                  <a:cubicBezTo>
                    <a:pt x="0" y="34"/>
                    <a:pt x="0" y="34"/>
                    <a:pt x="0" y="34"/>
                  </a:cubicBezTo>
                  <a:cubicBezTo>
                    <a:pt x="2" y="0"/>
                    <a:pt x="2" y="0"/>
                    <a:pt x="2" y="0"/>
                  </a:cubicBezTo>
                  <a:cubicBezTo>
                    <a:pt x="4" y="0"/>
                    <a:pt x="6" y="0"/>
                    <a:pt x="8" y="0"/>
                  </a:cubicBezTo>
                  <a:lnTo>
                    <a:pt x="10" y="3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4" name="Freeform 1213"/>
            <p:cNvSpPr>
              <a:spLocks/>
            </p:cNvSpPr>
            <p:nvPr/>
          </p:nvSpPr>
          <p:spPr bwMode="auto">
            <a:xfrm>
              <a:off x="-9513888" y="3798888"/>
              <a:ext cx="131763" cy="63500"/>
            </a:xfrm>
            <a:custGeom>
              <a:avLst/>
              <a:gdLst>
                <a:gd name="T0" fmla="*/ 35 w 35"/>
                <a:gd name="T1" fmla="*/ 6 h 17"/>
                <a:gd name="T2" fmla="*/ 3 w 35"/>
                <a:gd name="T3" fmla="*/ 17 h 17"/>
                <a:gd name="T4" fmla="*/ 0 w 35"/>
                <a:gd name="T5" fmla="*/ 8 h 17"/>
                <a:gd name="T6" fmla="*/ 33 w 35"/>
                <a:gd name="T7" fmla="*/ 0 h 17"/>
                <a:gd name="T8" fmla="*/ 35 w 35"/>
                <a:gd name="T9" fmla="*/ 6 h 17"/>
              </a:gdLst>
              <a:ahLst/>
              <a:cxnLst>
                <a:cxn ang="0">
                  <a:pos x="T0" y="T1"/>
                </a:cxn>
                <a:cxn ang="0">
                  <a:pos x="T2" y="T3"/>
                </a:cxn>
                <a:cxn ang="0">
                  <a:pos x="T4" y="T5"/>
                </a:cxn>
                <a:cxn ang="0">
                  <a:pos x="T6" y="T7"/>
                </a:cxn>
                <a:cxn ang="0">
                  <a:pos x="T8" y="T9"/>
                </a:cxn>
              </a:cxnLst>
              <a:rect l="0" t="0" r="r" b="b"/>
              <a:pathLst>
                <a:path w="35" h="17">
                  <a:moveTo>
                    <a:pt x="35" y="6"/>
                  </a:moveTo>
                  <a:cubicBezTo>
                    <a:pt x="3" y="17"/>
                    <a:pt x="3" y="17"/>
                    <a:pt x="3" y="17"/>
                  </a:cubicBezTo>
                  <a:cubicBezTo>
                    <a:pt x="0" y="8"/>
                    <a:pt x="0" y="8"/>
                    <a:pt x="0" y="8"/>
                  </a:cubicBezTo>
                  <a:cubicBezTo>
                    <a:pt x="33" y="0"/>
                    <a:pt x="33" y="0"/>
                    <a:pt x="33" y="0"/>
                  </a:cubicBezTo>
                  <a:cubicBezTo>
                    <a:pt x="34" y="2"/>
                    <a:pt x="34" y="4"/>
                    <a:pt x="3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5" name="Freeform 1214"/>
            <p:cNvSpPr>
              <a:spLocks/>
            </p:cNvSpPr>
            <p:nvPr/>
          </p:nvSpPr>
          <p:spPr bwMode="auto">
            <a:xfrm>
              <a:off x="-9547225" y="3895725"/>
              <a:ext cx="96838" cy="123825"/>
            </a:xfrm>
            <a:custGeom>
              <a:avLst/>
              <a:gdLst>
                <a:gd name="T0" fmla="*/ 26 w 26"/>
                <a:gd name="T1" fmla="*/ 30 h 33"/>
                <a:gd name="T2" fmla="*/ 20 w 26"/>
                <a:gd name="T3" fmla="*/ 33 h 33"/>
                <a:gd name="T4" fmla="*/ 0 w 26"/>
                <a:gd name="T5" fmla="*/ 6 h 33"/>
                <a:gd name="T6" fmla="*/ 7 w 26"/>
                <a:gd name="T7" fmla="*/ 0 h 33"/>
                <a:gd name="T8" fmla="*/ 26 w 26"/>
                <a:gd name="T9" fmla="*/ 30 h 33"/>
              </a:gdLst>
              <a:ahLst/>
              <a:cxnLst>
                <a:cxn ang="0">
                  <a:pos x="T0" y="T1"/>
                </a:cxn>
                <a:cxn ang="0">
                  <a:pos x="T2" y="T3"/>
                </a:cxn>
                <a:cxn ang="0">
                  <a:pos x="T4" y="T5"/>
                </a:cxn>
                <a:cxn ang="0">
                  <a:pos x="T6" y="T7"/>
                </a:cxn>
                <a:cxn ang="0">
                  <a:pos x="T8" y="T9"/>
                </a:cxn>
              </a:cxnLst>
              <a:rect l="0" t="0" r="r" b="b"/>
              <a:pathLst>
                <a:path w="26" h="33">
                  <a:moveTo>
                    <a:pt x="26" y="30"/>
                  </a:moveTo>
                  <a:cubicBezTo>
                    <a:pt x="24" y="31"/>
                    <a:pt x="22" y="32"/>
                    <a:pt x="20" y="33"/>
                  </a:cubicBezTo>
                  <a:cubicBezTo>
                    <a:pt x="0" y="6"/>
                    <a:pt x="0" y="6"/>
                    <a:pt x="0" y="6"/>
                  </a:cubicBezTo>
                  <a:cubicBezTo>
                    <a:pt x="7" y="0"/>
                    <a:pt x="7" y="0"/>
                    <a:pt x="7" y="0"/>
                  </a:cubicBezTo>
                  <a:lnTo>
                    <a:pt x="26"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6" name="Freeform 1215"/>
            <p:cNvSpPr>
              <a:spLocks/>
            </p:cNvSpPr>
            <p:nvPr/>
          </p:nvSpPr>
          <p:spPr bwMode="auto">
            <a:xfrm>
              <a:off x="-9475788" y="3843338"/>
              <a:ext cx="100013" cy="142875"/>
            </a:xfrm>
            <a:custGeom>
              <a:avLst/>
              <a:gdLst>
                <a:gd name="T0" fmla="*/ 26 w 27"/>
                <a:gd name="T1" fmla="*/ 2 h 38"/>
                <a:gd name="T2" fmla="*/ 12 w 27"/>
                <a:gd name="T3" fmla="*/ 38 h 38"/>
                <a:gd name="T4" fmla="*/ 0 w 27"/>
                <a:gd name="T5" fmla="*/ 18 h 38"/>
                <a:gd name="T6" fmla="*/ 3 w 27"/>
                <a:gd name="T7" fmla="*/ 10 h 38"/>
                <a:gd name="T8" fmla="*/ 26 w 27"/>
                <a:gd name="T9" fmla="*/ 0 h 38"/>
                <a:gd name="T10" fmla="*/ 26 w 27"/>
                <a:gd name="T11" fmla="*/ 2 h 38"/>
              </a:gdLst>
              <a:ahLst/>
              <a:cxnLst>
                <a:cxn ang="0">
                  <a:pos x="T0" y="T1"/>
                </a:cxn>
                <a:cxn ang="0">
                  <a:pos x="T2" y="T3"/>
                </a:cxn>
                <a:cxn ang="0">
                  <a:pos x="T4" y="T5"/>
                </a:cxn>
                <a:cxn ang="0">
                  <a:pos x="T6" y="T7"/>
                </a:cxn>
                <a:cxn ang="0">
                  <a:pos x="T8" y="T9"/>
                </a:cxn>
                <a:cxn ang="0">
                  <a:pos x="T10" y="T11"/>
                </a:cxn>
              </a:cxnLst>
              <a:rect l="0" t="0" r="r" b="b"/>
              <a:pathLst>
                <a:path w="27" h="38">
                  <a:moveTo>
                    <a:pt x="26" y="2"/>
                  </a:moveTo>
                  <a:cubicBezTo>
                    <a:pt x="27" y="16"/>
                    <a:pt x="21" y="29"/>
                    <a:pt x="12" y="38"/>
                  </a:cubicBezTo>
                  <a:cubicBezTo>
                    <a:pt x="0" y="18"/>
                    <a:pt x="0" y="18"/>
                    <a:pt x="0" y="18"/>
                  </a:cubicBezTo>
                  <a:cubicBezTo>
                    <a:pt x="3" y="10"/>
                    <a:pt x="3" y="10"/>
                    <a:pt x="3" y="10"/>
                  </a:cubicBezTo>
                  <a:cubicBezTo>
                    <a:pt x="26" y="0"/>
                    <a:pt x="26" y="0"/>
                    <a:pt x="26" y="0"/>
                  </a:cubicBezTo>
                  <a:cubicBezTo>
                    <a:pt x="26" y="1"/>
                    <a:pt x="26" y="1"/>
                    <a:pt x="2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7" name="Freeform 1216"/>
            <p:cNvSpPr>
              <a:spLocks/>
            </p:cNvSpPr>
            <p:nvPr/>
          </p:nvSpPr>
          <p:spPr bwMode="auto">
            <a:xfrm>
              <a:off x="-9645650" y="3959225"/>
              <a:ext cx="153988" cy="87313"/>
            </a:xfrm>
            <a:custGeom>
              <a:avLst/>
              <a:gdLst>
                <a:gd name="T0" fmla="*/ 41 w 41"/>
                <a:gd name="T1" fmla="*/ 19 h 23"/>
                <a:gd name="T2" fmla="*/ 24 w 41"/>
                <a:gd name="T3" fmla="*/ 23 h 23"/>
                <a:gd name="T4" fmla="*/ 0 w 41"/>
                <a:gd name="T5" fmla="*/ 18 h 23"/>
                <a:gd name="T6" fmla="*/ 16 w 41"/>
                <a:gd name="T7" fmla="*/ 0 h 23"/>
                <a:gd name="T8" fmla="*/ 24 w 41"/>
                <a:gd name="T9" fmla="*/ 0 h 23"/>
                <a:gd name="T10" fmla="*/ 41 w 41"/>
                <a:gd name="T11" fmla="*/ 19 h 23"/>
              </a:gdLst>
              <a:ahLst/>
              <a:cxnLst>
                <a:cxn ang="0">
                  <a:pos x="T0" y="T1"/>
                </a:cxn>
                <a:cxn ang="0">
                  <a:pos x="T2" y="T3"/>
                </a:cxn>
                <a:cxn ang="0">
                  <a:pos x="T4" y="T5"/>
                </a:cxn>
                <a:cxn ang="0">
                  <a:pos x="T6" y="T7"/>
                </a:cxn>
                <a:cxn ang="0">
                  <a:pos x="T8" y="T9"/>
                </a:cxn>
                <a:cxn ang="0">
                  <a:pos x="T10" y="T11"/>
                </a:cxn>
              </a:cxnLst>
              <a:rect l="0" t="0" r="r" b="b"/>
              <a:pathLst>
                <a:path w="41" h="23">
                  <a:moveTo>
                    <a:pt x="41" y="19"/>
                  </a:moveTo>
                  <a:cubicBezTo>
                    <a:pt x="35" y="21"/>
                    <a:pt x="30" y="22"/>
                    <a:pt x="24" y="23"/>
                  </a:cubicBezTo>
                  <a:cubicBezTo>
                    <a:pt x="15" y="23"/>
                    <a:pt x="7" y="21"/>
                    <a:pt x="0" y="18"/>
                  </a:cubicBezTo>
                  <a:cubicBezTo>
                    <a:pt x="16" y="0"/>
                    <a:pt x="16" y="0"/>
                    <a:pt x="16" y="0"/>
                  </a:cubicBezTo>
                  <a:cubicBezTo>
                    <a:pt x="24" y="0"/>
                    <a:pt x="24" y="0"/>
                    <a:pt x="24" y="0"/>
                  </a:cubicBezTo>
                  <a:lnTo>
                    <a:pt x="41"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8" name="Freeform 1217"/>
            <p:cNvSpPr>
              <a:spLocks/>
            </p:cNvSpPr>
            <p:nvPr/>
          </p:nvSpPr>
          <p:spPr bwMode="auto">
            <a:xfrm>
              <a:off x="-9750425" y="3832225"/>
              <a:ext cx="90488" cy="149225"/>
            </a:xfrm>
            <a:custGeom>
              <a:avLst/>
              <a:gdLst>
                <a:gd name="T0" fmla="*/ 24 w 24"/>
                <a:gd name="T1" fmla="*/ 18 h 40"/>
                <a:gd name="T2" fmla="*/ 12 w 24"/>
                <a:gd name="T3" fmla="*/ 40 h 40"/>
                <a:gd name="T4" fmla="*/ 0 w 24"/>
                <a:gd name="T5" fmla="*/ 9 h 40"/>
                <a:gd name="T6" fmla="*/ 0 w 24"/>
                <a:gd name="T7" fmla="*/ 0 h 40"/>
                <a:gd name="T8" fmla="*/ 22 w 24"/>
                <a:gd name="T9" fmla="*/ 10 h 40"/>
                <a:gd name="T10" fmla="*/ 24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24" y="18"/>
                  </a:moveTo>
                  <a:cubicBezTo>
                    <a:pt x="12" y="40"/>
                    <a:pt x="12" y="40"/>
                    <a:pt x="12" y="40"/>
                  </a:cubicBezTo>
                  <a:cubicBezTo>
                    <a:pt x="5" y="31"/>
                    <a:pt x="1" y="21"/>
                    <a:pt x="0" y="9"/>
                  </a:cubicBezTo>
                  <a:cubicBezTo>
                    <a:pt x="0" y="6"/>
                    <a:pt x="0" y="3"/>
                    <a:pt x="0" y="0"/>
                  </a:cubicBezTo>
                  <a:cubicBezTo>
                    <a:pt x="22" y="10"/>
                    <a:pt x="22" y="10"/>
                    <a:pt x="22" y="10"/>
                  </a:cubicBezTo>
                  <a:lnTo>
                    <a:pt x="24"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79" name="Freeform 1218"/>
            <p:cNvSpPr>
              <a:spLocks/>
            </p:cNvSpPr>
            <p:nvPr/>
          </p:nvSpPr>
          <p:spPr bwMode="auto">
            <a:xfrm>
              <a:off x="-9723438" y="3675063"/>
              <a:ext cx="127000" cy="107950"/>
            </a:xfrm>
            <a:custGeom>
              <a:avLst/>
              <a:gdLst>
                <a:gd name="T0" fmla="*/ 34 w 34"/>
                <a:gd name="T1" fmla="*/ 0 h 29"/>
                <a:gd name="T2" fmla="*/ 31 w 34"/>
                <a:gd name="T3" fmla="*/ 24 h 29"/>
                <a:gd name="T4" fmla="*/ 25 w 34"/>
                <a:gd name="T5" fmla="*/ 29 h 29"/>
                <a:gd name="T6" fmla="*/ 0 w 34"/>
                <a:gd name="T7" fmla="*/ 24 h 29"/>
                <a:gd name="T8" fmla="*/ 34 w 34"/>
                <a:gd name="T9" fmla="*/ 0 h 29"/>
              </a:gdLst>
              <a:ahLst/>
              <a:cxnLst>
                <a:cxn ang="0">
                  <a:pos x="T0" y="T1"/>
                </a:cxn>
                <a:cxn ang="0">
                  <a:pos x="T2" y="T3"/>
                </a:cxn>
                <a:cxn ang="0">
                  <a:pos x="T4" y="T5"/>
                </a:cxn>
                <a:cxn ang="0">
                  <a:pos x="T6" y="T7"/>
                </a:cxn>
                <a:cxn ang="0">
                  <a:pos x="T8" y="T9"/>
                </a:cxn>
              </a:cxnLst>
              <a:rect l="0" t="0" r="r" b="b"/>
              <a:pathLst>
                <a:path w="34" h="29">
                  <a:moveTo>
                    <a:pt x="34" y="0"/>
                  </a:moveTo>
                  <a:cubicBezTo>
                    <a:pt x="31" y="24"/>
                    <a:pt x="31" y="24"/>
                    <a:pt x="31" y="24"/>
                  </a:cubicBezTo>
                  <a:cubicBezTo>
                    <a:pt x="25" y="29"/>
                    <a:pt x="25" y="29"/>
                    <a:pt x="25" y="29"/>
                  </a:cubicBezTo>
                  <a:cubicBezTo>
                    <a:pt x="0" y="24"/>
                    <a:pt x="0" y="24"/>
                    <a:pt x="0" y="24"/>
                  </a:cubicBezTo>
                  <a:cubicBezTo>
                    <a:pt x="7" y="12"/>
                    <a:pt x="19" y="3"/>
                    <a:pt x="3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0" name="Freeform 1219"/>
            <p:cNvSpPr>
              <a:spLocks/>
            </p:cNvSpPr>
            <p:nvPr/>
          </p:nvSpPr>
          <p:spPr bwMode="auto">
            <a:xfrm>
              <a:off x="-9521825" y="3678238"/>
              <a:ext cx="120650" cy="112713"/>
            </a:xfrm>
            <a:custGeom>
              <a:avLst/>
              <a:gdLst>
                <a:gd name="T0" fmla="*/ 32 w 32"/>
                <a:gd name="T1" fmla="*/ 25 h 30"/>
                <a:gd name="T2" fmla="*/ 9 w 32"/>
                <a:gd name="T3" fmla="*/ 30 h 30"/>
                <a:gd name="T4" fmla="*/ 3 w 32"/>
                <a:gd name="T5" fmla="*/ 25 h 30"/>
                <a:gd name="T6" fmla="*/ 0 w 32"/>
                <a:gd name="T7" fmla="*/ 0 h 30"/>
                <a:gd name="T8" fmla="*/ 32 w 32"/>
                <a:gd name="T9" fmla="*/ 25 h 30"/>
              </a:gdLst>
              <a:ahLst/>
              <a:cxnLst>
                <a:cxn ang="0">
                  <a:pos x="T0" y="T1"/>
                </a:cxn>
                <a:cxn ang="0">
                  <a:pos x="T2" y="T3"/>
                </a:cxn>
                <a:cxn ang="0">
                  <a:pos x="T4" y="T5"/>
                </a:cxn>
                <a:cxn ang="0">
                  <a:pos x="T6" y="T7"/>
                </a:cxn>
                <a:cxn ang="0">
                  <a:pos x="T8" y="T9"/>
                </a:cxn>
              </a:cxnLst>
              <a:rect l="0" t="0" r="r" b="b"/>
              <a:pathLst>
                <a:path w="32" h="30">
                  <a:moveTo>
                    <a:pt x="32" y="25"/>
                  </a:moveTo>
                  <a:cubicBezTo>
                    <a:pt x="9" y="30"/>
                    <a:pt x="9" y="30"/>
                    <a:pt x="9" y="30"/>
                  </a:cubicBezTo>
                  <a:cubicBezTo>
                    <a:pt x="3" y="25"/>
                    <a:pt x="3" y="25"/>
                    <a:pt x="3" y="25"/>
                  </a:cubicBezTo>
                  <a:cubicBezTo>
                    <a:pt x="0" y="0"/>
                    <a:pt x="0" y="0"/>
                    <a:pt x="0" y="0"/>
                  </a:cubicBezTo>
                  <a:cubicBezTo>
                    <a:pt x="14" y="3"/>
                    <a:pt x="25" y="12"/>
                    <a:pt x="32" y="2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1" name="Rectangle 1220"/>
            <p:cNvSpPr>
              <a:spLocks noChangeArrowheads="1"/>
            </p:cNvSpPr>
            <p:nvPr/>
          </p:nvSpPr>
          <p:spPr bwMode="auto">
            <a:xfrm>
              <a:off x="-9517063" y="3262313"/>
              <a:ext cx="217488" cy="25400"/>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2" name="Rectangle 1221"/>
            <p:cNvSpPr>
              <a:spLocks noChangeArrowheads="1"/>
            </p:cNvSpPr>
            <p:nvPr/>
          </p:nvSpPr>
          <p:spPr bwMode="auto">
            <a:xfrm>
              <a:off x="-8547100" y="3314700"/>
              <a:ext cx="217488" cy="22225"/>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3" name="Freeform 1222"/>
            <p:cNvSpPr>
              <a:spLocks/>
            </p:cNvSpPr>
            <p:nvPr/>
          </p:nvSpPr>
          <p:spPr bwMode="auto">
            <a:xfrm>
              <a:off x="-7864475" y="3044825"/>
              <a:ext cx="211138" cy="153988"/>
            </a:xfrm>
            <a:custGeom>
              <a:avLst/>
              <a:gdLst>
                <a:gd name="T0" fmla="*/ 56 w 56"/>
                <a:gd name="T1" fmla="*/ 41 h 41"/>
                <a:gd name="T2" fmla="*/ 21 w 56"/>
                <a:gd name="T3" fmla="*/ 40 h 41"/>
                <a:gd name="T4" fmla="*/ 2 w 56"/>
                <a:gd name="T5" fmla="*/ 28 h 41"/>
                <a:gd name="T6" fmla="*/ 14 w 56"/>
                <a:gd name="T7" fmla="*/ 2 h 41"/>
                <a:gd name="T8" fmla="*/ 56 w 56"/>
                <a:gd name="T9" fmla="*/ 41 h 41"/>
              </a:gdLst>
              <a:ahLst/>
              <a:cxnLst>
                <a:cxn ang="0">
                  <a:pos x="T0" y="T1"/>
                </a:cxn>
                <a:cxn ang="0">
                  <a:pos x="T2" y="T3"/>
                </a:cxn>
                <a:cxn ang="0">
                  <a:pos x="T4" y="T5"/>
                </a:cxn>
                <a:cxn ang="0">
                  <a:pos x="T6" y="T7"/>
                </a:cxn>
                <a:cxn ang="0">
                  <a:pos x="T8" y="T9"/>
                </a:cxn>
              </a:cxnLst>
              <a:rect l="0" t="0" r="r" b="b"/>
              <a:pathLst>
                <a:path w="56" h="41">
                  <a:moveTo>
                    <a:pt x="56" y="41"/>
                  </a:moveTo>
                  <a:cubicBezTo>
                    <a:pt x="21" y="40"/>
                    <a:pt x="21" y="40"/>
                    <a:pt x="21" y="40"/>
                  </a:cubicBezTo>
                  <a:cubicBezTo>
                    <a:pt x="0" y="37"/>
                    <a:pt x="2" y="28"/>
                    <a:pt x="2" y="28"/>
                  </a:cubicBezTo>
                  <a:cubicBezTo>
                    <a:pt x="0" y="0"/>
                    <a:pt x="14" y="2"/>
                    <a:pt x="14" y="2"/>
                  </a:cubicBezTo>
                  <a:cubicBezTo>
                    <a:pt x="26" y="7"/>
                    <a:pt x="56" y="41"/>
                    <a:pt x="56" y="41"/>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468" name="Group 467"/>
          <p:cNvGrpSpPr/>
          <p:nvPr/>
        </p:nvGrpSpPr>
        <p:grpSpPr>
          <a:xfrm>
            <a:off x="3429931" y="4079081"/>
            <a:ext cx="2284143" cy="487058"/>
            <a:chOff x="-3211513" y="7091363"/>
            <a:chExt cx="10675939" cy="2276475"/>
          </a:xfrm>
        </p:grpSpPr>
        <p:sp>
          <p:nvSpPr>
            <p:cNvPr id="469" name="Freeform 999"/>
            <p:cNvSpPr>
              <a:spLocks/>
            </p:cNvSpPr>
            <p:nvPr/>
          </p:nvSpPr>
          <p:spPr bwMode="auto">
            <a:xfrm>
              <a:off x="-3208338" y="7983538"/>
              <a:ext cx="544513" cy="307975"/>
            </a:xfrm>
            <a:custGeom>
              <a:avLst/>
              <a:gdLst>
                <a:gd name="T0" fmla="*/ 0 w 145"/>
                <a:gd name="T1" fmla="*/ 82 h 82"/>
                <a:gd name="T2" fmla="*/ 71 w 145"/>
                <a:gd name="T3" fmla="*/ 82 h 82"/>
                <a:gd name="T4" fmla="*/ 145 w 145"/>
                <a:gd name="T5" fmla="*/ 0 h 82"/>
                <a:gd name="T6" fmla="*/ 145 w 145"/>
                <a:gd name="T7" fmla="*/ 0 h 82"/>
                <a:gd name="T8" fmla="*/ 37 w 145"/>
                <a:gd name="T9" fmla="*/ 27 h 82"/>
                <a:gd name="T10" fmla="*/ 0 w 145"/>
                <a:gd name="T11" fmla="*/ 82 h 82"/>
              </a:gdLst>
              <a:ahLst/>
              <a:cxnLst>
                <a:cxn ang="0">
                  <a:pos x="T0" y="T1"/>
                </a:cxn>
                <a:cxn ang="0">
                  <a:pos x="T2" y="T3"/>
                </a:cxn>
                <a:cxn ang="0">
                  <a:pos x="T4" y="T5"/>
                </a:cxn>
                <a:cxn ang="0">
                  <a:pos x="T6" y="T7"/>
                </a:cxn>
                <a:cxn ang="0">
                  <a:pos x="T8" y="T9"/>
                </a:cxn>
                <a:cxn ang="0">
                  <a:pos x="T10" y="T11"/>
                </a:cxn>
              </a:cxnLst>
              <a:rect l="0" t="0" r="r" b="b"/>
              <a:pathLst>
                <a:path w="145" h="82">
                  <a:moveTo>
                    <a:pt x="0" y="82"/>
                  </a:moveTo>
                  <a:cubicBezTo>
                    <a:pt x="71" y="82"/>
                    <a:pt x="71" y="82"/>
                    <a:pt x="71" y="82"/>
                  </a:cubicBezTo>
                  <a:cubicBezTo>
                    <a:pt x="68" y="43"/>
                    <a:pt x="145" y="0"/>
                    <a:pt x="145" y="0"/>
                  </a:cubicBezTo>
                  <a:cubicBezTo>
                    <a:pt x="145" y="0"/>
                    <a:pt x="145" y="0"/>
                    <a:pt x="145" y="0"/>
                  </a:cubicBezTo>
                  <a:cubicBezTo>
                    <a:pt x="89" y="9"/>
                    <a:pt x="46" y="18"/>
                    <a:pt x="37" y="27"/>
                  </a:cubicBezTo>
                  <a:cubicBezTo>
                    <a:pt x="4" y="59"/>
                    <a:pt x="0" y="82"/>
                    <a:pt x="0" y="8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0" name="Freeform 1000"/>
            <p:cNvSpPr>
              <a:spLocks/>
            </p:cNvSpPr>
            <p:nvPr/>
          </p:nvSpPr>
          <p:spPr bwMode="auto">
            <a:xfrm>
              <a:off x="-1862138" y="82010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1" name="Freeform 1001"/>
            <p:cNvSpPr>
              <a:spLocks/>
            </p:cNvSpPr>
            <p:nvPr/>
          </p:nvSpPr>
          <p:spPr bwMode="auto">
            <a:xfrm>
              <a:off x="-2551113" y="8201026"/>
              <a:ext cx="1382713" cy="720725"/>
            </a:xfrm>
            <a:custGeom>
              <a:avLst/>
              <a:gdLst>
                <a:gd name="T0" fmla="*/ 184 w 369"/>
                <a:gd name="T1" fmla="*/ 0 h 192"/>
                <a:gd name="T2" fmla="*/ 349 w 369"/>
                <a:gd name="T3" fmla="*/ 192 h 192"/>
                <a:gd name="T4" fmla="*/ 20 w 369"/>
                <a:gd name="T5" fmla="*/ 192 h 192"/>
                <a:gd name="T6" fmla="*/ 184 w 369"/>
                <a:gd name="T7" fmla="*/ 0 h 192"/>
              </a:gdLst>
              <a:ahLst/>
              <a:cxnLst>
                <a:cxn ang="0">
                  <a:pos x="T0" y="T1"/>
                </a:cxn>
                <a:cxn ang="0">
                  <a:pos x="T2" y="T3"/>
                </a:cxn>
                <a:cxn ang="0">
                  <a:pos x="T4" y="T5"/>
                </a:cxn>
                <a:cxn ang="0">
                  <a:pos x="T6" y="T7"/>
                </a:cxn>
              </a:cxnLst>
              <a:rect l="0" t="0" r="r" b="b"/>
              <a:pathLst>
                <a:path w="369" h="192">
                  <a:moveTo>
                    <a:pt x="184" y="0"/>
                  </a:moveTo>
                  <a:cubicBezTo>
                    <a:pt x="369" y="9"/>
                    <a:pt x="349" y="192"/>
                    <a:pt x="349" y="192"/>
                  </a:cubicBezTo>
                  <a:cubicBezTo>
                    <a:pt x="20" y="192"/>
                    <a:pt x="20" y="192"/>
                    <a:pt x="20" y="192"/>
                  </a:cubicBezTo>
                  <a:cubicBezTo>
                    <a:pt x="20" y="192"/>
                    <a:pt x="0" y="10"/>
                    <a:pt x="184"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2" name="Freeform 1002"/>
            <p:cNvSpPr>
              <a:spLocks/>
            </p:cNvSpPr>
            <p:nvPr/>
          </p:nvSpPr>
          <p:spPr bwMode="auto">
            <a:xfrm>
              <a:off x="-3211513" y="8291513"/>
              <a:ext cx="10675939" cy="630238"/>
            </a:xfrm>
            <a:custGeom>
              <a:avLst/>
              <a:gdLst>
                <a:gd name="T0" fmla="*/ 2140 w 2847"/>
                <a:gd name="T1" fmla="*/ 168 h 168"/>
                <a:gd name="T2" fmla="*/ 2564 w 2847"/>
                <a:gd name="T3" fmla="*/ 168 h 168"/>
                <a:gd name="T4" fmla="*/ 2812 w 2847"/>
                <a:gd name="T5" fmla="*/ 142 h 168"/>
                <a:gd name="T6" fmla="*/ 2845 w 2847"/>
                <a:gd name="T7" fmla="*/ 72 h 168"/>
                <a:gd name="T8" fmla="*/ 2845 w 2847"/>
                <a:gd name="T9" fmla="*/ 27 h 168"/>
                <a:gd name="T10" fmla="*/ 2805 w 2847"/>
                <a:gd name="T11" fmla="*/ 0 h 168"/>
                <a:gd name="T12" fmla="*/ 2531 w 2847"/>
                <a:gd name="T13" fmla="*/ 0 h 168"/>
                <a:gd name="T14" fmla="*/ 562 w 2847"/>
                <a:gd name="T15" fmla="*/ 0 h 168"/>
                <a:gd name="T16" fmla="*/ 18 w 2847"/>
                <a:gd name="T17" fmla="*/ 0 h 168"/>
                <a:gd name="T18" fmla="*/ 1 w 2847"/>
                <a:gd name="T19" fmla="*/ 0 h 168"/>
                <a:gd name="T20" fmla="*/ 1 w 2847"/>
                <a:gd name="T21" fmla="*/ 126 h 168"/>
                <a:gd name="T22" fmla="*/ 14 w 2847"/>
                <a:gd name="T23" fmla="*/ 157 h 168"/>
                <a:gd name="T24" fmla="*/ 96 w 2847"/>
                <a:gd name="T25" fmla="*/ 168 h 168"/>
                <a:gd name="T26" fmla="*/ 2140 w 2847"/>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7" h="168">
                  <a:moveTo>
                    <a:pt x="2140" y="168"/>
                  </a:moveTo>
                  <a:cubicBezTo>
                    <a:pt x="2564" y="168"/>
                    <a:pt x="2564" y="168"/>
                    <a:pt x="2564" y="168"/>
                  </a:cubicBezTo>
                  <a:cubicBezTo>
                    <a:pt x="2812" y="142"/>
                    <a:pt x="2812" y="142"/>
                    <a:pt x="2812" y="142"/>
                  </a:cubicBezTo>
                  <a:cubicBezTo>
                    <a:pt x="2812" y="142"/>
                    <a:pt x="2843" y="130"/>
                    <a:pt x="2845" y="72"/>
                  </a:cubicBezTo>
                  <a:cubicBezTo>
                    <a:pt x="2847" y="15"/>
                    <a:pt x="2845" y="27"/>
                    <a:pt x="2845" y="27"/>
                  </a:cubicBezTo>
                  <a:cubicBezTo>
                    <a:pt x="2845" y="27"/>
                    <a:pt x="2839" y="0"/>
                    <a:pt x="2805" y="0"/>
                  </a:cubicBezTo>
                  <a:cubicBezTo>
                    <a:pt x="2772" y="0"/>
                    <a:pt x="2531" y="0"/>
                    <a:pt x="2531" y="0"/>
                  </a:cubicBezTo>
                  <a:cubicBezTo>
                    <a:pt x="562" y="0"/>
                    <a:pt x="562" y="0"/>
                    <a:pt x="562" y="0"/>
                  </a:cubicBezTo>
                  <a:cubicBezTo>
                    <a:pt x="18" y="0"/>
                    <a:pt x="18" y="0"/>
                    <a:pt x="18" y="0"/>
                  </a:cubicBezTo>
                  <a:cubicBezTo>
                    <a:pt x="1" y="0"/>
                    <a:pt x="1" y="0"/>
                    <a:pt x="1" y="0"/>
                  </a:cubicBezTo>
                  <a:cubicBezTo>
                    <a:pt x="1" y="126"/>
                    <a:pt x="1" y="126"/>
                    <a:pt x="1" y="126"/>
                  </a:cubicBezTo>
                  <a:cubicBezTo>
                    <a:pt x="1" y="126"/>
                    <a:pt x="0" y="155"/>
                    <a:pt x="14" y="157"/>
                  </a:cubicBezTo>
                  <a:cubicBezTo>
                    <a:pt x="27" y="159"/>
                    <a:pt x="96" y="168"/>
                    <a:pt x="96" y="168"/>
                  </a:cubicBezTo>
                  <a:lnTo>
                    <a:pt x="2140" y="168"/>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3" name="Freeform 1003"/>
            <p:cNvSpPr>
              <a:spLocks/>
            </p:cNvSpPr>
            <p:nvPr/>
          </p:nvSpPr>
          <p:spPr bwMode="auto">
            <a:xfrm>
              <a:off x="-3208338" y="7091363"/>
              <a:ext cx="10541001" cy="1200150"/>
            </a:xfrm>
            <a:custGeom>
              <a:avLst/>
              <a:gdLst>
                <a:gd name="T0" fmla="*/ 0 w 2811"/>
                <a:gd name="T1" fmla="*/ 320 h 320"/>
                <a:gd name="T2" fmla="*/ 2811 w 2811"/>
                <a:gd name="T3" fmla="*/ 320 h 320"/>
                <a:gd name="T4" fmla="*/ 2760 w 2811"/>
                <a:gd name="T5" fmla="*/ 180 h 320"/>
                <a:gd name="T6" fmla="*/ 2721 w 2811"/>
                <a:gd name="T7" fmla="*/ 163 h 320"/>
                <a:gd name="T8" fmla="*/ 2505 w 2811"/>
                <a:gd name="T9" fmla="*/ 163 h 320"/>
                <a:gd name="T10" fmla="*/ 2448 w 2811"/>
                <a:gd name="T11" fmla="*/ 142 h 320"/>
                <a:gd name="T12" fmla="*/ 2229 w 2811"/>
                <a:gd name="T13" fmla="*/ 20 h 320"/>
                <a:gd name="T14" fmla="*/ 2145 w 2811"/>
                <a:gd name="T15" fmla="*/ 0 h 320"/>
                <a:gd name="T16" fmla="*/ 1435 w 2811"/>
                <a:gd name="T17" fmla="*/ 0 h 320"/>
                <a:gd name="T18" fmla="*/ 906 w 2811"/>
                <a:gd name="T19" fmla="*/ 0 h 320"/>
                <a:gd name="T20" fmla="*/ 838 w 2811"/>
                <a:gd name="T21" fmla="*/ 32 h 320"/>
                <a:gd name="T22" fmla="*/ 579 w 2811"/>
                <a:gd name="T23" fmla="*/ 180 h 320"/>
                <a:gd name="T24" fmla="*/ 541 w 2811"/>
                <a:gd name="T25" fmla="*/ 197 h 320"/>
                <a:gd name="T26" fmla="*/ 145 w 2811"/>
                <a:gd name="T27" fmla="*/ 238 h 320"/>
                <a:gd name="T28" fmla="*/ 145 w 2811"/>
                <a:gd name="T29" fmla="*/ 238 h 320"/>
                <a:gd name="T30" fmla="*/ 37 w 2811"/>
                <a:gd name="T31" fmla="*/ 265 h 320"/>
                <a:gd name="T32" fmla="*/ 0 w 2811"/>
                <a:gd name="T3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1" h="320">
                  <a:moveTo>
                    <a:pt x="0" y="320"/>
                  </a:moveTo>
                  <a:cubicBezTo>
                    <a:pt x="2811" y="320"/>
                    <a:pt x="2811" y="320"/>
                    <a:pt x="2811" y="320"/>
                  </a:cubicBezTo>
                  <a:cubicBezTo>
                    <a:pt x="2811" y="320"/>
                    <a:pt x="2780" y="195"/>
                    <a:pt x="2760" y="180"/>
                  </a:cubicBezTo>
                  <a:cubicBezTo>
                    <a:pt x="2740" y="165"/>
                    <a:pt x="2743" y="163"/>
                    <a:pt x="2721" y="163"/>
                  </a:cubicBezTo>
                  <a:cubicBezTo>
                    <a:pt x="2698" y="163"/>
                    <a:pt x="2505" y="163"/>
                    <a:pt x="2505" y="163"/>
                  </a:cubicBezTo>
                  <a:cubicBezTo>
                    <a:pt x="2505" y="163"/>
                    <a:pt x="2466" y="152"/>
                    <a:pt x="2448" y="142"/>
                  </a:cubicBezTo>
                  <a:cubicBezTo>
                    <a:pt x="2430" y="131"/>
                    <a:pt x="2229" y="20"/>
                    <a:pt x="2229" y="20"/>
                  </a:cubicBezTo>
                  <a:cubicBezTo>
                    <a:pt x="2229" y="20"/>
                    <a:pt x="2173" y="0"/>
                    <a:pt x="2145" y="0"/>
                  </a:cubicBezTo>
                  <a:cubicBezTo>
                    <a:pt x="2118" y="0"/>
                    <a:pt x="1435" y="0"/>
                    <a:pt x="1435" y="0"/>
                  </a:cubicBezTo>
                  <a:cubicBezTo>
                    <a:pt x="906" y="0"/>
                    <a:pt x="906" y="0"/>
                    <a:pt x="906" y="0"/>
                  </a:cubicBezTo>
                  <a:cubicBezTo>
                    <a:pt x="906" y="0"/>
                    <a:pt x="877" y="9"/>
                    <a:pt x="838" y="32"/>
                  </a:cubicBezTo>
                  <a:cubicBezTo>
                    <a:pt x="800" y="55"/>
                    <a:pt x="579" y="180"/>
                    <a:pt x="579" y="180"/>
                  </a:cubicBezTo>
                  <a:cubicBezTo>
                    <a:pt x="579" y="180"/>
                    <a:pt x="555" y="197"/>
                    <a:pt x="541" y="197"/>
                  </a:cubicBezTo>
                  <a:cubicBezTo>
                    <a:pt x="531" y="197"/>
                    <a:pt x="291" y="216"/>
                    <a:pt x="145" y="238"/>
                  </a:cubicBezTo>
                  <a:cubicBezTo>
                    <a:pt x="145" y="238"/>
                    <a:pt x="145" y="238"/>
                    <a:pt x="145" y="238"/>
                  </a:cubicBezTo>
                  <a:cubicBezTo>
                    <a:pt x="89" y="247"/>
                    <a:pt x="46" y="256"/>
                    <a:pt x="37" y="265"/>
                  </a:cubicBezTo>
                  <a:cubicBezTo>
                    <a:pt x="4" y="297"/>
                    <a:pt x="0" y="320"/>
                    <a:pt x="0" y="320"/>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4" name="Freeform 1004"/>
            <p:cNvSpPr>
              <a:spLocks/>
            </p:cNvSpPr>
            <p:nvPr/>
          </p:nvSpPr>
          <p:spPr bwMode="auto">
            <a:xfrm>
              <a:off x="7142163" y="7773988"/>
              <a:ext cx="190500" cy="528638"/>
            </a:xfrm>
            <a:custGeom>
              <a:avLst/>
              <a:gdLst>
                <a:gd name="T0" fmla="*/ 0 w 51"/>
                <a:gd name="T1" fmla="*/ 0 h 141"/>
                <a:gd name="T2" fmla="*/ 0 w 51"/>
                <a:gd name="T3" fmla="*/ 141 h 141"/>
                <a:gd name="T4" fmla="*/ 51 w 51"/>
                <a:gd name="T5" fmla="*/ 141 h 141"/>
                <a:gd name="T6" fmla="*/ 0 w 51"/>
                <a:gd name="T7" fmla="*/ 0 h 141"/>
              </a:gdLst>
              <a:ahLst/>
              <a:cxnLst>
                <a:cxn ang="0">
                  <a:pos x="T0" y="T1"/>
                </a:cxn>
                <a:cxn ang="0">
                  <a:pos x="T2" y="T3"/>
                </a:cxn>
                <a:cxn ang="0">
                  <a:pos x="T4" y="T5"/>
                </a:cxn>
                <a:cxn ang="0">
                  <a:pos x="T6" y="T7"/>
                </a:cxn>
              </a:cxnLst>
              <a:rect l="0" t="0" r="r" b="b"/>
              <a:pathLst>
                <a:path w="51" h="141">
                  <a:moveTo>
                    <a:pt x="0" y="0"/>
                  </a:moveTo>
                  <a:cubicBezTo>
                    <a:pt x="0" y="141"/>
                    <a:pt x="0" y="141"/>
                    <a:pt x="0" y="141"/>
                  </a:cubicBezTo>
                  <a:cubicBezTo>
                    <a:pt x="51" y="141"/>
                    <a:pt x="51" y="141"/>
                    <a:pt x="51" y="141"/>
                  </a:cubicBezTo>
                  <a:cubicBezTo>
                    <a:pt x="51" y="141"/>
                    <a:pt x="20" y="16"/>
                    <a:pt x="0"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5" name="Freeform 1005"/>
            <p:cNvSpPr>
              <a:spLocks/>
            </p:cNvSpPr>
            <p:nvPr/>
          </p:nvSpPr>
          <p:spPr bwMode="auto">
            <a:xfrm>
              <a:off x="4951413" y="7870826"/>
              <a:ext cx="330200" cy="123825"/>
            </a:xfrm>
            <a:custGeom>
              <a:avLst/>
              <a:gdLst>
                <a:gd name="T0" fmla="*/ 0 w 88"/>
                <a:gd name="T1" fmla="*/ 16 h 33"/>
                <a:gd name="T2" fmla="*/ 16 w 88"/>
                <a:gd name="T3" fmla="*/ 33 h 33"/>
                <a:gd name="T4" fmla="*/ 71 w 88"/>
                <a:gd name="T5" fmla="*/ 33 h 33"/>
                <a:gd name="T6" fmla="*/ 88 w 88"/>
                <a:gd name="T7" fmla="*/ 16 h 33"/>
                <a:gd name="T8" fmla="*/ 88 w 88"/>
                <a:gd name="T9" fmla="*/ 16 h 33"/>
                <a:gd name="T10" fmla="*/ 71 w 88"/>
                <a:gd name="T11" fmla="*/ 0 h 33"/>
                <a:gd name="T12" fmla="*/ 16 w 88"/>
                <a:gd name="T13" fmla="*/ 0 h 33"/>
                <a:gd name="T14" fmla="*/ 0 w 88"/>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
                  <a:moveTo>
                    <a:pt x="0" y="16"/>
                  </a:moveTo>
                  <a:cubicBezTo>
                    <a:pt x="0" y="26"/>
                    <a:pt x="7" y="33"/>
                    <a:pt x="16" y="33"/>
                  </a:cubicBezTo>
                  <a:cubicBezTo>
                    <a:pt x="71" y="33"/>
                    <a:pt x="71" y="33"/>
                    <a:pt x="71" y="33"/>
                  </a:cubicBezTo>
                  <a:cubicBezTo>
                    <a:pt x="81" y="33"/>
                    <a:pt x="88" y="26"/>
                    <a:pt x="88" y="16"/>
                  </a:cubicBezTo>
                  <a:cubicBezTo>
                    <a:pt x="88" y="16"/>
                    <a:pt x="88" y="16"/>
                    <a:pt x="88" y="16"/>
                  </a:cubicBezTo>
                  <a:cubicBezTo>
                    <a:pt x="88" y="7"/>
                    <a:pt x="81" y="0"/>
                    <a:pt x="71" y="0"/>
                  </a:cubicBezTo>
                  <a:cubicBezTo>
                    <a:pt x="16" y="0"/>
                    <a:pt x="16" y="0"/>
                    <a:pt x="16" y="0"/>
                  </a:cubicBezTo>
                  <a:cubicBezTo>
                    <a:pt x="7" y="0"/>
                    <a:pt x="0" y="7"/>
                    <a:pt x="0" y="16"/>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6" name="Freeform 1006"/>
            <p:cNvSpPr>
              <a:spLocks/>
            </p:cNvSpPr>
            <p:nvPr/>
          </p:nvSpPr>
          <p:spPr bwMode="auto">
            <a:xfrm>
              <a:off x="271462" y="7870826"/>
              <a:ext cx="333375" cy="123825"/>
            </a:xfrm>
            <a:custGeom>
              <a:avLst/>
              <a:gdLst>
                <a:gd name="T0" fmla="*/ 0 w 89"/>
                <a:gd name="T1" fmla="*/ 16 h 33"/>
                <a:gd name="T2" fmla="*/ 17 w 89"/>
                <a:gd name="T3" fmla="*/ 33 h 33"/>
                <a:gd name="T4" fmla="*/ 72 w 89"/>
                <a:gd name="T5" fmla="*/ 33 h 33"/>
                <a:gd name="T6" fmla="*/ 89 w 89"/>
                <a:gd name="T7" fmla="*/ 16 h 33"/>
                <a:gd name="T8" fmla="*/ 89 w 89"/>
                <a:gd name="T9" fmla="*/ 16 h 33"/>
                <a:gd name="T10" fmla="*/ 72 w 89"/>
                <a:gd name="T11" fmla="*/ 0 h 33"/>
                <a:gd name="T12" fmla="*/ 17 w 89"/>
                <a:gd name="T13" fmla="*/ 0 h 33"/>
                <a:gd name="T14" fmla="*/ 0 w 89"/>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16"/>
                  </a:moveTo>
                  <a:cubicBezTo>
                    <a:pt x="0" y="26"/>
                    <a:pt x="8" y="33"/>
                    <a:pt x="17" y="33"/>
                  </a:cubicBezTo>
                  <a:cubicBezTo>
                    <a:pt x="72" y="33"/>
                    <a:pt x="72" y="33"/>
                    <a:pt x="72" y="33"/>
                  </a:cubicBezTo>
                  <a:cubicBezTo>
                    <a:pt x="82" y="33"/>
                    <a:pt x="89" y="26"/>
                    <a:pt x="89" y="16"/>
                  </a:cubicBezTo>
                  <a:cubicBezTo>
                    <a:pt x="89" y="16"/>
                    <a:pt x="89" y="16"/>
                    <a:pt x="89" y="16"/>
                  </a:cubicBezTo>
                  <a:cubicBezTo>
                    <a:pt x="89" y="7"/>
                    <a:pt x="82" y="0"/>
                    <a:pt x="72" y="0"/>
                  </a:cubicBezTo>
                  <a:cubicBezTo>
                    <a:pt x="17" y="0"/>
                    <a:pt x="17" y="0"/>
                    <a:pt x="17" y="0"/>
                  </a:cubicBezTo>
                  <a:cubicBezTo>
                    <a:pt x="8" y="0"/>
                    <a:pt x="0" y="7"/>
                    <a:pt x="0" y="16"/>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7" name="Freeform 1007"/>
            <p:cNvSpPr>
              <a:spLocks/>
            </p:cNvSpPr>
            <p:nvPr/>
          </p:nvSpPr>
          <p:spPr bwMode="auto">
            <a:xfrm>
              <a:off x="-777875" y="7196138"/>
              <a:ext cx="6161088" cy="555625"/>
            </a:xfrm>
            <a:custGeom>
              <a:avLst/>
              <a:gdLst>
                <a:gd name="T0" fmla="*/ 1643 w 1643"/>
                <a:gd name="T1" fmla="*/ 148 h 148"/>
                <a:gd name="T2" fmla="*/ 1474 w 1643"/>
                <a:gd name="T3" fmla="*/ 0 h 148"/>
                <a:gd name="T4" fmla="*/ 1174 w 1643"/>
                <a:gd name="T5" fmla="*/ 0 h 148"/>
                <a:gd name="T6" fmla="*/ 280 w 1643"/>
                <a:gd name="T7" fmla="*/ 0 h 148"/>
                <a:gd name="T8" fmla="*/ 216 w 1643"/>
                <a:gd name="T9" fmla="*/ 25 h 148"/>
                <a:gd name="T10" fmla="*/ 0 w 1643"/>
                <a:gd name="T11" fmla="*/ 148 h 148"/>
                <a:gd name="T12" fmla="*/ 1643 w 164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643" h="148">
                  <a:moveTo>
                    <a:pt x="1643" y="148"/>
                  </a:moveTo>
                  <a:cubicBezTo>
                    <a:pt x="1643" y="148"/>
                    <a:pt x="1523" y="0"/>
                    <a:pt x="1474" y="0"/>
                  </a:cubicBezTo>
                  <a:cubicBezTo>
                    <a:pt x="1459" y="0"/>
                    <a:pt x="1336" y="0"/>
                    <a:pt x="1174" y="0"/>
                  </a:cubicBezTo>
                  <a:cubicBezTo>
                    <a:pt x="820" y="0"/>
                    <a:pt x="280" y="0"/>
                    <a:pt x="280" y="0"/>
                  </a:cubicBezTo>
                  <a:cubicBezTo>
                    <a:pt x="280" y="0"/>
                    <a:pt x="250" y="5"/>
                    <a:pt x="216" y="25"/>
                  </a:cubicBezTo>
                  <a:cubicBezTo>
                    <a:pt x="181" y="46"/>
                    <a:pt x="0" y="148"/>
                    <a:pt x="0" y="148"/>
                  </a:cubicBezTo>
                  <a:lnTo>
                    <a:pt x="1643" y="148"/>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8" name="Freeform 1008"/>
            <p:cNvSpPr>
              <a:spLocks/>
            </p:cNvSpPr>
            <p:nvPr/>
          </p:nvSpPr>
          <p:spPr bwMode="auto">
            <a:xfrm>
              <a:off x="2217738" y="7196138"/>
              <a:ext cx="63500" cy="555625"/>
            </a:xfrm>
            <a:custGeom>
              <a:avLst/>
              <a:gdLst>
                <a:gd name="T0" fmla="*/ 31 w 40"/>
                <a:gd name="T1" fmla="*/ 350 h 350"/>
                <a:gd name="T2" fmla="*/ 40 w 40"/>
                <a:gd name="T3" fmla="*/ 0 h 350"/>
                <a:gd name="T4" fmla="*/ 12 w 40"/>
                <a:gd name="T5" fmla="*/ 0 h 350"/>
                <a:gd name="T6" fmla="*/ 0 w 40"/>
                <a:gd name="T7" fmla="*/ 350 h 350"/>
                <a:gd name="T8" fmla="*/ 31 w 40"/>
                <a:gd name="T9" fmla="*/ 350 h 350"/>
              </a:gdLst>
              <a:ahLst/>
              <a:cxnLst>
                <a:cxn ang="0">
                  <a:pos x="T0" y="T1"/>
                </a:cxn>
                <a:cxn ang="0">
                  <a:pos x="T2" y="T3"/>
                </a:cxn>
                <a:cxn ang="0">
                  <a:pos x="T4" y="T5"/>
                </a:cxn>
                <a:cxn ang="0">
                  <a:pos x="T6" y="T7"/>
                </a:cxn>
                <a:cxn ang="0">
                  <a:pos x="T8" y="T9"/>
                </a:cxn>
              </a:cxnLst>
              <a:rect l="0" t="0" r="r" b="b"/>
              <a:pathLst>
                <a:path w="40" h="350">
                  <a:moveTo>
                    <a:pt x="31" y="350"/>
                  </a:moveTo>
                  <a:lnTo>
                    <a:pt x="40" y="0"/>
                  </a:lnTo>
                  <a:lnTo>
                    <a:pt x="12" y="0"/>
                  </a:lnTo>
                  <a:lnTo>
                    <a:pt x="0" y="350"/>
                  </a:lnTo>
                  <a:lnTo>
                    <a:pt x="31" y="35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9" name="Freeform 1009"/>
            <p:cNvSpPr>
              <a:spLocks/>
            </p:cNvSpPr>
            <p:nvPr/>
          </p:nvSpPr>
          <p:spPr bwMode="auto">
            <a:xfrm>
              <a:off x="928687" y="7196138"/>
              <a:ext cx="63500" cy="581025"/>
            </a:xfrm>
            <a:custGeom>
              <a:avLst/>
              <a:gdLst>
                <a:gd name="T0" fmla="*/ 30 w 40"/>
                <a:gd name="T1" fmla="*/ 366 h 366"/>
                <a:gd name="T2" fmla="*/ 40 w 40"/>
                <a:gd name="T3" fmla="*/ 0 h 366"/>
                <a:gd name="T4" fmla="*/ 9 w 40"/>
                <a:gd name="T5" fmla="*/ 0 h 366"/>
                <a:gd name="T6" fmla="*/ 0 w 40"/>
                <a:gd name="T7" fmla="*/ 364 h 366"/>
                <a:gd name="T8" fmla="*/ 30 w 40"/>
                <a:gd name="T9" fmla="*/ 366 h 366"/>
              </a:gdLst>
              <a:ahLst/>
              <a:cxnLst>
                <a:cxn ang="0">
                  <a:pos x="T0" y="T1"/>
                </a:cxn>
                <a:cxn ang="0">
                  <a:pos x="T2" y="T3"/>
                </a:cxn>
                <a:cxn ang="0">
                  <a:pos x="T4" y="T5"/>
                </a:cxn>
                <a:cxn ang="0">
                  <a:pos x="T6" y="T7"/>
                </a:cxn>
                <a:cxn ang="0">
                  <a:pos x="T8" y="T9"/>
                </a:cxn>
              </a:cxnLst>
              <a:rect l="0" t="0" r="r" b="b"/>
              <a:pathLst>
                <a:path w="40" h="366">
                  <a:moveTo>
                    <a:pt x="30" y="366"/>
                  </a:moveTo>
                  <a:lnTo>
                    <a:pt x="40" y="0"/>
                  </a:lnTo>
                  <a:lnTo>
                    <a:pt x="9" y="0"/>
                  </a:lnTo>
                  <a:lnTo>
                    <a:pt x="0" y="364"/>
                  </a:lnTo>
                  <a:lnTo>
                    <a:pt x="30" y="366"/>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0" name="Freeform 1010"/>
            <p:cNvSpPr>
              <a:spLocks/>
            </p:cNvSpPr>
            <p:nvPr/>
          </p:nvSpPr>
          <p:spPr bwMode="auto">
            <a:xfrm>
              <a:off x="3586163" y="7196138"/>
              <a:ext cx="1819275" cy="1687513"/>
            </a:xfrm>
            <a:custGeom>
              <a:avLst/>
              <a:gdLst>
                <a:gd name="T0" fmla="*/ 0 w 485"/>
                <a:gd name="T1" fmla="*/ 450 h 450"/>
                <a:gd name="T2" fmla="*/ 390 w 485"/>
                <a:gd name="T3" fmla="*/ 450 h 450"/>
                <a:gd name="T4" fmla="*/ 390 w 485"/>
                <a:gd name="T5" fmla="*/ 444 h 450"/>
                <a:gd name="T6" fmla="*/ 455 w 485"/>
                <a:gd name="T7" fmla="*/ 261 h 450"/>
                <a:gd name="T8" fmla="*/ 485 w 485"/>
                <a:gd name="T9" fmla="*/ 222 h 450"/>
                <a:gd name="T10" fmla="*/ 485 w 485"/>
                <a:gd name="T11" fmla="*/ 148 h 450"/>
                <a:gd name="T12" fmla="*/ 472 w 485"/>
                <a:gd name="T13" fmla="*/ 148 h 450"/>
                <a:gd name="T14" fmla="*/ 472 w 485"/>
                <a:gd name="T15" fmla="*/ 222 h 450"/>
                <a:gd name="T16" fmla="*/ 472 w 485"/>
                <a:gd name="T17" fmla="*/ 222 h 450"/>
                <a:gd name="T18" fmla="*/ 449 w 485"/>
                <a:gd name="T19" fmla="*/ 251 h 450"/>
                <a:gd name="T20" fmla="*/ 378 w 485"/>
                <a:gd name="T21" fmla="*/ 438 h 450"/>
                <a:gd name="T22" fmla="*/ 12 w 485"/>
                <a:gd name="T23" fmla="*/ 438 h 450"/>
                <a:gd name="T24" fmla="*/ 12 w 485"/>
                <a:gd name="T25" fmla="*/ 148 h 450"/>
                <a:gd name="T26" fmla="*/ 17 w 485"/>
                <a:gd name="T27" fmla="*/ 0 h 450"/>
                <a:gd name="T28" fmla="*/ 4 w 485"/>
                <a:gd name="T29" fmla="*/ 0 h 450"/>
                <a:gd name="T30" fmla="*/ 0 w 485"/>
                <a:gd name="T31" fmla="*/ 148 h 450"/>
                <a:gd name="T32" fmla="*/ 0 w 485"/>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450">
                  <a:moveTo>
                    <a:pt x="0" y="450"/>
                  </a:moveTo>
                  <a:cubicBezTo>
                    <a:pt x="390" y="450"/>
                    <a:pt x="390" y="450"/>
                    <a:pt x="390" y="450"/>
                  </a:cubicBezTo>
                  <a:cubicBezTo>
                    <a:pt x="390" y="444"/>
                    <a:pt x="390" y="444"/>
                    <a:pt x="390" y="444"/>
                  </a:cubicBezTo>
                  <a:cubicBezTo>
                    <a:pt x="390" y="334"/>
                    <a:pt x="431" y="277"/>
                    <a:pt x="455" y="261"/>
                  </a:cubicBezTo>
                  <a:cubicBezTo>
                    <a:pt x="482" y="244"/>
                    <a:pt x="485" y="223"/>
                    <a:pt x="485" y="222"/>
                  </a:cubicBezTo>
                  <a:cubicBezTo>
                    <a:pt x="485" y="148"/>
                    <a:pt x="485" y="148"/>
                    <a:pt x="485" y="148"/>
                  </a:cubicBezTo>
                  <a:cubicBezTo>
                    <a:pt x="472" y="148"/>
                    <a:pt x="472" y="148"/>
                    <a:pt x="472" y="148"/>
                  </a:cubicBezTo>
                  <a:cubicBezTo>
                    <a:pt x="472" y="222"/>
                    <a:pt x="472" y="222"/>
                    <a:pt x="472" y="222"/>
                  </a:cubicBezTo>
                  <a:cubicBezTo>
                    <a:pt x="472" y="222"/>
                    <a:pt x="472" y="222"/>
                    <a:pt x="472" y="222"/>
                  </a:cubicBezTo>
                  <a:cubicBezTo>
                    <a:pt x="472" y="222"/>
                    <a:pt x="470" y="237"/>
                    <a:pt x="449" y="251"/>
                  </a:cubicBezTo>
                  <a:cubicBezTo>
                    <a:pt x="423" y="268"/>
                    <a:pt x="379" y="327"/>
                    <a:pt x="378" y="438"/>
                  </a:cubicBezTo>
                  <a:cubicBezTo>
                    <a:pt x="12" y="438"/>
                    <a:pt x="12" y="438"/>
                    <a:pt x="12" y="438"/>
                  </a:cubicBezTo>
                  <a:cubicBezTo>
                    <a:pt x="12" y="148"/>
                    <a:pt x="12" y="148"/>
                    <a:pt x="12" y="148"/>
                  </a:cubicBezTo>
                  <a:cubicBezTo>
                    <a:pt x="17" y="0"/>
                    <a:pt x="17" y="0"/>
                    <a:pt x="17" y="0"/>
                  </a:cubicBezTo>
                  <a:cubicBezTo>
                    <a:pt x="4" y="0"/>
                    <a:pt x="4" y="0"/>
                    <a:pt x="4" y="0"/>
                  </a:cubicBezTo>
                  <a:cubicBezTo>
                    <a:pt x="0" y="148"/>
                    <a:pt x="0" y="148"/>
                    <a:pt x="0" y="148"/>
                  </a:cubicBezTo>
                  <a:lnTo>
                    <a:pt x="0" y="45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1" name="Freeform 1011"/>
            <p:cNvSpPr>
              <a:spLocks/>
            </p:cNvSpPr>
            <p:nvPr/>
          </p:nvSpPr>
          <p:spPr bwMode="auto">
            <a:xfrm>
              <a:off x="-800100" y="7751763"/>
              <a:ext cx="1776413" cy="1131888"/>
            </a:xfrm>
            <a:custGeom>
              <a:avLst/>
              <a:gdLst>
                <a:gd name="T0" fmla="*/ 0 w 1119"/>
                <a:gd name="T1" fmla="*/ 713 h 713"/>
                <a:gd name="T2" fmla="*/ 1119 w 1119"/>
                <a:gd name="T3" fmla="*/ 713 h 713"/>
                <a:gd name="T4" fmla="*/ 1119 w 1119"/>
                <a:gd name="T5" fmla="*/ 0 h 713"/>
                <a:gd name="T6" fmla="*/ 1089 w 1119"/>
                <a:gd name="T7" fmla="*/ 0 h 713"/>
                <a:gd name="T8" fmla="*/ 1089 w 1119"/>
                <a:gd name="T9" fmla="*/ 685 h 713"/>
                <a:gd name="T10" fmla="*/ 28 w 1119"/>
                <a:gd name="T11" fmla="*/ 685 h 713"/>
                <a:gd name="T12" fmla="*/ 28 w 1119"/>
                <a:gd name="T13" fmla="*/ 0 h 713"/>
                <a:gd name="T14" fmla="*/ 0 w 1119"/>
                <a:gd name="T15" fmla="*/ 0 h 713"/>
                <a:gd name="T16" fmla="*/ 0 w 1119"/>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713">
                  <a:moveTo>
                    <a:pt x="0" y="713"/>
                  </a:moveTo>
                  <a:lnTo>
                    <a:pt x="1119" y="713"/>
                  </a:lnTo>
                  <a:lnTo>
                    <a:pt x="1119" y="0"/>
                  </a:lnTo>
                  <a:lnTo>
                    <a:pt x="1089" y="0"/>
                  </a:lnTo>
                  <a:lnTo>
                    <a:pt x="1089" y="685"/>
                  </a:lnTo>
                  <a:lnTo>
                    <a:pt x="28" y="685"/>
                  </a:lnTo>
                  <a:lnTo>
                    <a:pt x="28" y="0"/>
                  </a:lnTo>
                  <a:lnTo>
                    <a:pt x="0" y="0"/>
                  </a:lnTo>
                  <a:lnTo>
                    <a:pt x="0" y="713"/>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2" name="Freeform 1012"/>
            <p:cNvSpPr>
              <a:spLocks/>
            </p:cNvSpPr>
            <p:nvPr/>
          </p:nvSpPr>
          <p:spPr bwMode="auto">
            <a:xfrm>
              <a:off x="5738813" y="82010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3" name="Freeform 1013"/>
            <p:cNvSpPr>
              <a:spLocks/>
            </p:cNvSpPr>
            <p:nvPr/>
          </p:nvSpPr>
          <p:spPr bwMode="auto">
            <a:xfrm>
              <a:off x="5049838" y="8201026"/>
              <a:ext cx="1382713" cy="720725"/>
            </a:xfrm>
            <a:custGeom>
              <a:avLst/>
              <a:gdLst>
                <a:gd name="T0" fmla="*/ 184 w 369"/>
                <a:gd name="T1" fmla="*/ 0 h 192"/>
                <a:gd name="T2" fmla="*/ 349 w 369"/>
                <a:gd name="T3" fmla="*/ 192 h 192"/>
                <a:gd name="T4" fmla="*/ 20 w 369"/>
                <a:gd name="T5" fmla="*/ 192 h 192"/>
                <a:gd name="T6" fmla="*/ 184 w 369"/>
                <a:gd name="T7" fmla="*/ 0 h 192"/>
              </a:gdLst>
              <a:ahLst/>
              <a:cxnLst>
                <a:cxn ang="0">
                  <a:pos x="T0" y="T1"/>
                </a:cxn>
                <a:cxn ang="0">
                  <a:pos x="T2" y="T3"/>
                </a:cxn>
                <a:cxn ang="0">
                  <a:pos x="T4" y="T5"/>
                </a:cxn>
                <a:cxn ang="0">
                  <a:pos x="T6" y="T7"/>
                </a:cxn>
              </a:cxnLst>
              <a:rect l="0" t="0" r="r" b="b"/>
              <a:pathLst>
                <a:path w="369" h="192">
                  <a:moveTo>
                    <a:pt x="184" y="0"/>
                  </a:moveTo>
                  <a:cubicBezTo>
                    <a:pt x="369" y="9"/>
                    <a:pt x="349" y="192"/>
                    <a:pt x="349" y="192"/>
                  </a:cubicBezTo>
                  <a:cubicBezTo>
                    <a:pt x="20" y="192"/>
                    <a:pt x="20" y="192"/>
                    <a:pt x="20" y="192"/>
                  </a:cubicBezTo>
                  <a:cubicBezTo>
                    <a:pt x="20" y="192"/>
                    <a:pt x="0" y="10"/>
                    <a:pt x="184"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4" name="Freeform 1014"/>
            <p:cNvSpPr>
              <a:spLocks noEditPoints="1"/>
            </p:cNvSpPr>
            <p:nvPr/>
          </p:nvSpPr>
          <p:spPr bwMode="auto">
            <a:xfrm>
              <a:off x="5187950" y="8275638"/>
              <a:ext cx="1090613" cy="1092200"/>
            </a:xfrm>
            <a:custGeom>
              <a:avLst/>
              <a:gdLst>
                <a:gd name="T0" fmla="*/ 0 w 291"/>
                <a:gd name="T1" fmla="*/ 146 h 291"/>
                <a:gd name="T2" fmla="*/ 3 w 291"/>
                <a:gd name="T3" fmla="*/ 175 h 291"/>
                <a:gd name="T4" fmla="*/ 3 w 291"/>
                <a:gd name="T5" fmla="*/ 175 h 291"/>
                <a:gd name="T6" fmla="*/ 145 w 291"/>
                <a:gd name="T7" fmla="*/ 291 h 291"/>
                <a:gd name="T8" fmla="*/ 269 w 291"/>
                <a:gd name="T9" fmla="*/ 222 h 291"/>
                <a:gd name="T10" fmla="*/ 288 w 291"/>
                <a:gd name="T11" fmla="*/ 175 h 291"/>
                <a:gd name="T12" fmla="*/ 288 w 291"/>
                <a:gd name="T13" fmla="*/ 175 h 291"/>
                <a:gd name="T14" fmla="*/ 291 w 291"/>
                <a:gd name="T15" fmla="*/ 146 h 291"/>
                <a:gd name="T16" fmla="*/ 269 w 291"/>
                <a:gd name="T17" fmla="*/ 70 h 291"/>
                <a:gd name="T18" fmla="*/ 238 w 291"/>
                <a:gd name="T19" fmla="*/ 33 h 291"/>
                <a:gd name="T20" fmla="*/ 189 w 291"/>
                <a:gd name="T21" fmla="*/ 7 h 291"/>
                <a:gd name="T22" fmla="*/ 145 w 291"/>
                <a:gd name="T23" fmla="*/ 0 h 291"/>
                <a:gd name="T24" fmla="*/ 101 w 291"/>
                <a:gd name="T25" fmla="*/ 7 h 291"/>
                <a:gd name="T26" fmla="*/ 53 w 291"/>
                <a:gd name="T27" fmla="*/ 33 h 291"/>
                <a:gd name="T28" fmla="*/ 0 w 291"/>
                <a:gd name="T29" fmla="*/ 146 h 291"/>
                <a:gd name="T30" fmla="*/ 37 w 291"/>
                <a:gd name="T31" fmla="*/ 175 h 291"/>
                <a:gd name="T32" fmla="*/ 33 w 291"/>
                <a:gd name="T33" fmla="*/ 146 h 291"/>
                <a:gd name="T34" fmla="*/ 145 w 291"/>
                <a:gd name="T35" fmla="*/ 33 h 291"/>
                <a:gd name="T36" fmla="*/ 258 w 291"/>
                <a:gd name="T37" fmla="*/ 146 h 291"/>
                <a:gd name="T38" fmla="*/ 254 w 291"/>
                <a:gd name="T39" fmla="*/ 175 h 291"/>
                <a:gd name="T40" fmla="*/ 254 w 291"/>
                <a:gd name="T41" fmla="*/ 175 h 291"/>
                <a:gd name="T42" fmla="*/ 145 w 291"/>
                <a:gd name="T43" fmla="*/ 258 h 291"/>
                <a:gd name="T44" fmla="*/ 37 w 291"/>
                <a:gd name="T45"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91">
                  <a:moveTo>
                    <a:pt x="0" y="146"/>
                  </a:moveTo>
                  <a:cubicBezTo>
                    <a:pt x="0" y="156"/>
                    <a:pt x="1" y="165"/>
                    <a:pt x="3" y="175"/>
                  </a:cubicBezTo>
                  <a:cubicBezTo>
                    <a:pt x="3" y="175"/>
                    <a:pt x="3" y="175"/>
                    <a:pt x="3" y="175"/>
                  </a:cubicBezTo>
                  <a:cubicBezTo>
                    <a:pt x="16" y="241"/>
                    <a:pt x="75" y="291"/>
                    <a:pt x="145" y="291"/>
                  </a:cubicBezTo>
                  <a:cubicBezTo>
                    <a:pt x="198" y="291"/>
                    <a:pt x="244" y="264"/>
                    <a:pt x="269" y="222"/>
                  </a:cubicBezTo>
                  <a:cubicBezTo>
                    <a:pt x="278" y="208"/>
                    <a:pt x="285" y="192"/>
                    <a:pt x="288" y="175"/>
                  </a:cubicBezTo>
                  <a:cubicBezTo>
                    <a:pt x="288" y="175"/>
                    <a:pt x="288" y="175"/>
                    <a:pt x="288" y="175"/>
                  </a:cubicBezTo>
                  <a:cubicBezTo>
                    <a:pt x="290" y="165"/>
                    <a:pt x="291" y="156"/>
                    <a:pt x="291" y="146"/>
                  </a:cubicBezTo>
                  <a:cubicBezTo>
                    <a:pt x="291" y="118"/>
                    <a:pt x="283" y="92"/>
                    <a:pt x="269" y="70"/>
                  </a:cubicBezTo>
                  <a:cubicBezTo>
                    <a:pt x="261" y="56"/>
                    <a:pt x="250" y="43"/>
                    <a:pt x="238" y="33"/>
                  </a:cubicBezTo>
                  <a:cubicBezTo>
                    <a:pt x="224" y="22"/>
                    <a:pt x="207" y="13"/>
                    <a:pt x="189" y="7"/>
                  </a:cubicBezTo>
                  <a:cubicBezTo>
                    <a:pt x="176" y="2"/>
                    <a:pt x="161" y="0"/>
                    <a:pt x="145" y="0"/>
                  </a:cubicBezTo>
                  <a:cubicBezTo>
                    <a:pt x="130" y="0"/>
                    <a:pt x="115" y="2"/>
                    <a:pt x="101" y="7"/>
                  </a:cubicBezTo>
                  <a:cubicBezTo>
                    <a:pt x="83" y="13"/>
                    <a:pt x="67" y="22"/>
                    <a:pt x="53" y="33"/>
                  </a:cubicBezTo>
                  <a:cubicBezTo>
                    <a:pt x="20" y="60"/>
                    <a:pt x="0" y="101"/>
                    <a:pt x="0" y="146"/>
                  </a:cubicBezTo>
                  <a:close/>
                  <a:moveTo>
                    <a:pt x="37" y="175"/>
                  </a:moveTo>
                  <a:cubicBezTo>
                    <a:pt x="34" y="166"/>
                    <a:pt x="33" y="156"/>
                    <a:pt x="33" y="146"/>
                  </a:cubicBezTo>
                  <a:cubicBezTo>
                    <a:pt x="33" y="84"/>
                    <a:pt x="83" y="33"/>
                    <a:pt x="145" y="33"/>
                  </a:cubicBezTo>
                  <a:cubicBezTo>
                    <a:pt x="208" y="33"/>
                    <a:pt x="258" y="84"/>
                    <a:pt x="258" y="146"/>
                  </a:cubicBezTo>
                  <a:cubicBezTo>
                    <a:pt x="258" y="156"/>
                    <a:pt x="257" y="166"/>
                    <a:pt x="254" y="175"/>
                  </a:cubicBezTo>
                  <a:cubicBezTo>
                    <a:pt x="254" y="175"/>
                    <a:pt x="254" y="175"/>
                    <a:pt x="254" y="175"/>
                  </a:cubicBezTo>
                  <a:cubicBezTo>
                    <a:pt x="241" y="223"/>
                    <a:pt x="197" y="258"/>
                    <a:pt x="145" y="258"/>
                  </a:cubicBezTo>
                  <a:cubicBezTo>
                    <a:pt x="93" y="258"/>
                    <a:pt x="50" y="223"/>
                    <a:pt x="37"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5" name="Freeform 1015"/>
            <p:cNvSpPr>
              <a:spLocks noEditPoints="1"/>
            </p:cNvSpPr>
            <p:nvPr/>
          </p:nvSpPr>
          <p:spPr bwMode="auto">
            <a:xfrm>
              <a:off x="5311775" y="8399463"/>
              <a:ext cx="842963" cy="844550"/>
            </a:xfrm>
            <a:custGeom>
              <a:avLst/>
              <a:gdLst>
                <a:gd name="T0" fmla="*/ 0 w 225"/>
                <a:gd name="T1" fmla="*/ 113 h 225"/>
                <a:gd name="T2" fmla="*/ 4 w 225"/>
                <a:gd name="T3" fmla="*/ 142 h 225"/>
                <a:gd name="T4" fmla="*/ 4 w 225"/>
                <a:gd name="T5" fmla="*/ 142 h 225"/>
                <a:gd name="T6" fmla="*/ 112 w 225"/>
                <a:gd name="T7" fmla="*/ 225 h 225"/>
                <a:gd name="T8" fmla="*/ 221 w 225"/>
                <a:gd name="T9" fmla="*/ 142 h 225"/>
                <a:gd name="T10" fmla="*/ 221 w 225"/>
                <a:gd name="T11" fmla="*/ 142 h 225"/>
                <a:gd name="T12" fmla="*/ 225 w 225"/>
                <a:gd name="T13" fmla="*/ 113 h 225"/>
                <a:gd name="T14" fmla="*/ 112 w 225"/>
                <a:gd name="T15" fmla="*/ 0 h 225"/>
                <a:gd name="T16" fmla="*/ 0 w 225"/>
                <a:gd name="T17" fmla="*/ 113 h 225"/>
                <a:gd name="T18" fmla="*/ 14 w 225"/>
                <a:gd name="T19" fmla="*/ 142 h 225"/>
                <a:gd name="T20" fmla="*/ 10 w 225"/>
                <a:gd name="T21" fmla="*/ 108 h 225"/>
                <a:gd name="T22" fmla="*/ 117 w 225"/>
                <a:gd name="T23" fmla="*/ 10 h 225"/>
                <a:gd name="T24" fmla="*/ 215 w 225"/>
                <a:gd name="T25" fmla="*/ 117 h 225"/>
                <a:gd name="T26" fmla="*/ 211 w 225"/>
                <a:gd name="T27" fmla="*/ 142 h 225"/>
                <a:gd name="T28" fmla="*/ 211 w 225"/>
                <a:gd name="T29" fmla="*/ 142 h 225"/>
                <a:gd name="T30" fmla="*/ 108 w 225"/>
                <a:gd name="T31" fmla="*/ 215 h 225"/>
                <a:gd name="T32" fmla="*/ 14 w 225"/>
                <a:gd name="T33"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0" y="113"/>
                  </a:moveTo>
                  <a:cubicBezTo>
                    <a:pt x="0" y="123"/>
                    <a:pt x="1" y="133"/>
                    <a:pt x="4" y="142"/>
                  </a:cubicBezTo>
                  <a:cubicBezTo>
                    <a:pt x="4" y="142"/>
                    <a:pt x="4" y="142"/>
                    <a:pt x="4" y="142"/>
                  </a:cubicBezTo>
                  <a:cubicBezTo>
                    <a:pt x="17" y="190"/>
                    <a:pt x="60" y="225"/>
                    <a:pt x="112" y="225"/>
                  </a:cubicBezTo>
                  <a:cubicBezTo>
                    <a:pt x="164" y="225"/>
                    <a:pt x="208" y="190"/>
                    <a:pt x="221" y="142"/>
                  </a:cubicBezTo>
                  <a:cubicBezTo>
                    <a:pt x="221" y="142"/>
                    <a:pt x="221" y="142"/>
                    <a:pt x="221" y="142"/>
                  </a:cubicBezTo>
                  <a:cubicBezTo>
                    <a:pt x="224" y="133"/>
                    <a:pt x="225" y="123"/>
                    <a:pt x="225" y="113"/>
                  </a:cubicBezTo>
                  <a:cubicBezTo>
                    <a:pt x="225" y="51"/>
                    <a:pt x="175" y="0"/>
                    <a:pt x="112" y="0"/>
                  </a:cubicBezTo>
                  <a:cubicBezTo>
                    <a:pt x="50" y="0"/>
                    <a:pt x="0" y="51"/>
                    <a:pt x="0" y="113"/>
                  </a:cubicBezTo>
                  <a:close/>
                  <a:moveTo>
                    <a:pt x="14" y="142"/>
                  </a:moveTo>
                  <a:cubicBezTo>
                    <a:pt x="11" y="131"/>
                    <a:pt x="9" y="120"/>
                    <a:pt x="10" y="108"/>
                  </a:cubicBezTo>
                  <a:cubicBezTo>
                    <a:pt x="12" y="51"/>
                    <a:pt x="60" y="8"/>
                    <a:pt x="117" y="10"/>
                  </a:cubicBezTo>
                  <a:cubicBezTo>
                    <a:pt x="174" y="13"/>
                    <a:pt x="218" y="61"/>
                    <a:pt x="215" y="117"/>
                  </a:cubicBezTo>
                  <a:cubicBezTo>
                    <a:pt x="215" y="126"/>
                    <a:pt x="213" y="134"/>
                    <a:pt x="211" y="142"/>
                  </a:cubicBezTo>
                  <a:cubicBezTo>
                    <a:pt x="211" y="142"/>
                    <a:pt x="211" y="142"/>
                    <a:pt x="211" y="142"/>
                  </a:cubicBezTo>
                  <a:cubicBezTo>
                    <a:pt x="198" y="186"/>
                    <a:pt x="156" y="218"/>
                    <a:pt x="108" y="215"/>
                  </a:cubicBezTo>
                  <a:cubicBezTo>
                    <a:pt x="63" y="213"/>
                    <a:pt x="26" y="183"/>
                    <a:pt x="14"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6" name="Freeform 1016"/>
            <p:cNvSpPr>
              <a:spLocks noEditPoints="1"/>
            </p:cNvSpPr>
            <p:nvPr/>
          </p:nvSpPr>
          <p:spPr bwMode="auto">
            <a:xfrm>
              <a:off x="5345113" y="8429626"/>
              <a:ext cx="784225" cy="787400"/>
            </a:xfrm>
            <a:custGeom>
              <a:avLst/>
              <a:gdLst>
                <a:gd name="T0" fmla="*/ 5 w 209"/>
                <a:gd name="T1" fmla="*/ 134 h 210"/>
                <a:gd name="T2" fmla="*/ 202 w 209"/>
                <a:gd name="T3" fmla="*/ 134 h 210"/>
                <a:gd name="T4" fmla="*/ 206 w 209"/>
                <a:gd name="T5" fmla="*/ 109 h 210"/>
                <a:gd name="T6" fmla="*/ 1 w 209"/>
                <a:gd name="T7" fmla="*/ 100 h 210"/>
                <a:gd name="T8" fmla="*/ 13 w 209"/>
                <a:gd name="T9" fmla="*/ 73 h 210"/>
                <a:gd name="T10" fmla="*/ 71 w 209"/>
                <a:gd name="T11" fmla="*/ 107 h 210"/>
                <a:gd name="T12" fmla="*/ 13 w 209"/>
                <a:gd name="T13" fmla="*/ 73 h 210"/>
                <a:gd name="T14" fmla="*/ 76 w 209"/>
                <a:gd name="T15" fmla="*/ 60 h 210"/>
                <a:gd name="T16" fmla="*/ 19 w 209"/>
                <a:gd name="T17" fmla="*/ 60 h 210"/>
                <a:gd name="T18" fmla="*/ 90 w 209"/>
                <a:gd name="T19" fmla="*/ 101 h 210"/>
                <a:gd name="T20" fmla="*/ 83 w 209"/>
                <a:gd name="T21" fmla="*/ 98 h 210"/>
                <a:gd name="T22" fmla="*/ 90 w 209"/>
                <a:gd name="T23" fmla="*/ 101 h 210"/>
                <a:gd name="T24" fmla="*/ 111 w 209"/>
                <a:gd name="T25" fmla="*/ 116 h 210"/>
                <a:gd name="T26" fmla="*/ 116 w 209"/>
                <a:gd name="T27" fmla="*/ 122 h 210"/>
                <a:gd name="T28" fmla="*/ 91 w 209"/>
                <a:gd name="T29" fmla="*/ 122 h 210"/>
                <a:gd name="T30" fmla="*/ 95 w 209"/>
                <a:gd name="T31" fmla="*/ 116 h 210"/>
                <a:gd name="T32" fmla="*/ 91 w 209"/>
                <a:gd name="T33" fmla="*/ 122 h 210"/>
                <a:gd name="T34" fmla="*/ 91 w 209"/>
                <a:gd name="T35" fmla="*/ 75 h 210"/>
                <a:gd name="T36" fmla="*/ 106 w 209"/>
                <a:gd name="T37" fmla="*/ 9 h 210"/>
                <a:gd name="T38" fmla="*/ 103 w 209"/>
                <a:gd name="T39" fmla="*/ 84 h 210"/>
                <a:gd name="T40" fmla="*/ 103 w 209"/>
                <a:gd name="T41" fmla="*/ 91 h 210"/>
                <a:gd name="T42" fmla="*/ 103 w 209"/>
                <a:gd name="T43" fmla="*/ 84 h 210"/>
                <a:gd name="T44" fmla="*/ 103 w 209"/>
                <a:gd name="T45" fmla="*/ 117 h 210"/>
                <a:gd name="T46" fmla="*/ 103 w 209"/>
                <a:gd name="T47" fmla="*/ 93 h 210"/>
                <a:gd name="T48" fmla="*/ 119 w 209"/>
                <a:gd name="T49" fmla="*/ 96 h 210"/>
                <a:gd name="T50" fmla="*/ 121 w 209"/>
                <a:gd name="T51" fmla="*/ 103 h 210"/>
                <a:gd name="T52" fmla="*/ 119 w 209"/>
                <a:gd name="T53" fmla="*/ 96 h 210"/>
                <a:gd name="T54" fmla="*/ 138 w 209"/>
                <a:gd name="T55" fmla="*/ 65 h 210"/>
                <a:gd name="T56" fmla="*/ 120 w 209"/>
                <a:gd name="T57" fmla="*/ 10 h 210"/>
                <a:gd name="T58" fmla="*/ 195 w 209"/>
                <a:gd name="T59" fmla="*/ 77 h 210"/>
                <a:gd name="T60" fmla="*/ 128 w 209"/>
                <a:gd name="T61" fmla="*/ 84 h 210"/>
                <a:gd name="T62" fmla="*/ 195 w 209"/>
                <a:gd name="T63" fmla="*/ 77 h 210"/>
                <a:gd name="T64" fmla="*/ 157 w 209"/>
                <a:gd name="T65" fmla="*/ 134 h 210"/>
                <a:gd name="T66" fmla="*/ 152 w 209"/>
                <a:gd name="T67" fmla="*/ 125 h 210"/>
                <a:gd name="T68" fmla="*/ 199 w 209"/>
                <a:gd name="T69" fmla="*/ 92 h 210"/>
                <a:gd name="T70" fmla="*/ 199 w 209"/>
                <a:gd name="T71" fmla="*/ 116 h 210"/>
                <a:gd name="T72" fmla="*/ 195 w 209"/>
                <a:gd name="T73" fmla="*/ 134 h 210"/>
                <a:gd name="T74" fmla="*/ 192 w 209"/>
                <a:gd name="T75" fmla="*/ 142 h 210"/>
                <a:gd name="T76" fmla="*/ 188 w 209"/>
                <a:gd name="T77" fmla="*/ 150 h 210"/>
                <a:gd name="T78" fmla="*/ 184 w 209"/>
                <a:gd name="T79" fmla="*/ 156 h 210"/>
                <a:gd name="T80" fmla="*/ 176 w 209"/>
                <a:gd name="T81" fmla="*/ 168 h 210"/>
                <a:gd name="T82" fmla="*/ 116 w 209"/>
                <a:gd name="T83" fmla="*/ 134 h 210"/>
                <a:gd name="T84" fmla="*/ 115 w 209"/>
                <a:gd name="T85" fmla="*/ 133 h 210"/>
                <a:gd name="T86" fmla="*/ 139 w 209"/>
                <a:gd name="T87" fmla="*/ 134 h 210"/>
                <a:gd name="T88" fmla="*/ 167 w 209"/>
                <a:gd name="T89" fmla="*/ 176 h 210"/>
                <a:gd name="T90" fmla="*/ 66 w 209"/>
                <a:gd name="T91" fmla="*/ 193 h 210"/>
                <a:gd name="T92" fmla="*/ 115 w 209"/>
                <a:gd name="T93" fmla="*/ 157 h 210"/>
                <a:gd name="T94" fmla="*/ 99 w 209"/>
                <a:gd name="T95" fmla="*/ 201 h 210"/>
                <a:gd name="T96" fmla="*/ 45 w 209"/>
                <a:gd name="T97" fmla="*/ 181 h 210"/>
                <a:gd name="T98" fmla="*/ 74 w 209"/>
                <a:gd name="T99" fmla="*/ 134 h 210"/>
                <a:gd name="T100" fmla="*/ 93 w 209"/>
                <a:gd name="T101" fmla="*/ 134 h 210"/>
                <a:gd name="T102" fmla="*/ 96 w 209"/>
                <a:gd name="T103" fmla="*/ 136 h 210"/>
                <a:gd name="T104" fmla="*/ 45 w 209"/>
                <a:gd name="T105" fmla="*/ 181 h 210"/>
                <a:gd name="T106" fmla="*/ 10 w 209"/>
                <a:gd name="T107" fmla="*/ 128 h 210"/>
                <a:gd name="T108" fmla="*/ 9 w 209"/>
                <a:gd name="T109" fmla="*/ 122 h 210"/>
                <a:gd name="T110" fmla="*/ 8 w 209"/>
                <a:gd name="T111" fmla="*/ 114 h 210"/>
                <a:gd name="T112" fmla="*/ 8 w 209"/>
                <a:gd name="T113" fmla="*/ 100 h 210"/>
                <a:gd name="T114" fmla="*/ 52 w 209"/>
                <a:gd name="T115" fmla="*/ 117 h 210"/>
                <a:gd name="T116" fmla="*/ 56 w 209"/>
                <a:gd name="T117" fmla="*/ 134 h 210"/>
                <a:gd name="T118" fmla="*/ 34 w 209"/>
                <a:gd name="T119" fmla="*/ 171 h 210"/>
                <a:gd name="T120" fmla="*/ 27 w 209"/>
                <a:gd name="T121" fmla="*/ 163 h 210"/>
                <a:gd name="T122" fmla="*/ 23 w 209"/>
                <a:gd name="T123" fmla="*/ 157 h 210"/>
                <a:gd name="T124" fmla="*/ 15 w 209"/>
                <a:gd name="T125" fmla="*/ 14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10">
                  <a:moveTo>
                    <a:pt x="5" y="134"/>
                  </a:moveTo>
                  <a:cubicBezTo>
                    <a:pt x="5" y="134"/>
                    <a:pt x="5" y="134"/>
                    <a:pt x="5" y="134"/>
                  </a:cubicBezTo>
                  <a:cubicBezTo>
                    <a:pt x="17" y="175"/>
                    <a:pt x="54" y="205"/>
                    <a:pt x="99" y="207"/>
                  </a:cubicBezTo>
                  <a:cubicBezTo>
                    <a:pt x="147" y="210"/>
                    <a:pt x="189" y="178"/>
                    <a:pt x="202" y="134"/>
                  </a:cubicBezTo>
                  <a:cubicBezTo>
                    <a:pt x="202" y="134"/>
                    <a:pt x="202" y="134"/>
                    <a:pt x="202" y="134"/>
                  </a:cubicBezTo>
                  <a:cubicBezTo>
                    <a:pt x="204" y="126"/>
                    <a:pt x="206" y="118"/>
                    <a:pt x="206" y="109"/>
                  </a:cubicBezTo>
                  <a:cubicBezTo>
                    <a:pt x="209" y="53"/>
                    <a:pt x="165" y="5"/>
                    <a:pt x="108" y="2"/>
                  </a:cubicBezTo>
                  <a:cubicBezTo>
                    <a:pt x="51" y="0"/>
                    <a:pt x="3" y="43"/>
                    <a:pt x="1" y="100"/>
                  </a:cubicBezTo>
                  <a:cubicBezTo>
                    <a:pt x="0" y="112"/>
                    <a:pt x="2" y="123"/>
                    <a:pt x="5" y="134"/>
                  </a:cubicBezTo>
                  <a:close/>
                  <a:moveTo>
                    <a:pt x="13" y="73"/>
                  </a:moveTo>
                  <a:cubicBezTo>
                    <a:pt x="77" y="89"/>
                    <a:pt x="77" y="89"/>
                    <a:pt x="77" y="89"/>
                  </a:cubicBezTo>
                  <a:cubicBezTo>
                    <a:pt x="71" y="107"/>
                    <a:pt x="71" y="107"/>
                    <a:pt x="71" y="107"/>
                  </a:cubicBezTo>
                  <a:cubicBezTo>
                    <a:pt x="9" y="84"/>
                    <a:pt x="9" y="84"/>
                    <a:pt x="9" y="84"/>
                  </a:cubicBezTo>
                  <a:cubicBezTo>
                    <a:pt x="10" y="80"/>
                    <a:pt x="12" y="77"/>
                    <a:pt x="13" y="73"/>
                  </a:cubicBezTo>
                  <a:close/>
                  <a:moveTo>
                    <a:pt x="82" y="11"/>
                  </a:moveTo>
                  <a:cubicBezTo>
                    <a:pt x="76" y="60"/>
                    <a:pt x="76" y="60"/>
                    <a:pt x="76" y="60"/>
                  </a:cubicBezTo>
                  <a:cubicBezTo>
                    <a:pt x="64" y="69"/>
                    <a:pt x="64" y="69"/>
                    <a:pt x="64" y="69"/>
                  </a:cubicBezTo>
                  <a:cubicBezTo>
                    <a:pt x="19" y="60"/>
                    <a:pt x="19" y="60"/>
                    <a:pt x="19" y="60"/>
                  </a:cubicBezTo>
                  <a:cubicBezTo>
                    <a:pt x="32" y="35"/>
                    <a:pt x="55" y="17"/>
                    <a:pt x="82" y="11"/>
                  </a:cubicBezTo>
                  <a:close/>
                  <a:moveTo>
                    <a:pt x="90" y="101"/>
                  </a:moveTo>
                  <a:cubicBezTo>
                    <a:pt x="90" y="103"/>
                    <a:pt x="88" y="104"/>
                    <a:pt x="86" y="103"/>
                  </a:cubicBezTo>
                  <a:cubicBezTo>
                    <a:pt x="84" y="102"/>
                    <a:pt x="82" y="100"/>
                    <a:pt x="83" y="98"/>
                  </a:cubicBezTo>
                  <a:cubicBezTo>
                    <a:pt x="84" y="96"/>
                    <a:pt x="86" y="95"/>
                    <a:pt x="88" y="96"/>
                  </a:cubicBezTo>
                  <a:cubicBezTo>
                    <a:pt x="90" y="96"/>
                    <a:pt x="91" y="99"/>
                    <a:pt x="90" y="101"/>
                  </a:cubicBezTo>
                  <a:close/>
                  <a:moveTo>
                    <a:pt x="111" y="121"/>
                  </a:moveTo>
                  <a:cubicBezTo>
                    <a:pt x="109" y="119"/>
                    <a:pt x="110" y="117"/>
                    <a:pt x="111" y="116"/>
                  </a:cubicBezTo>
                  <a:cubicBezTo>
                    <a:pt x="113" y="115"/>
                    <a:pt x="116" y="115"/>
                    <a:pt x="117" y="117"/>
                  </a:cubicBezTo>
                  <a:cubicBezTo>
                    <a:pt x="118" y="118"/>
                    <a:pt x="118" y="121"/>
                    <a:pt x="116" y="122"/>
                  </a:cubicBezTo>
                  <a:cubicBezTo>
                    <a:pt x="114" y="123"/>
                    <a:pt x="112" y="123"/>
                    <a:pt x="111" y="121"/>
                  </a:cubicBezTo>
                  <a:close/>
                  <a:moveTo>
                    <a:pt x="91" y="122"/>
                  </a:moveTo>
                  <a:cubicBezTo>
                    <a:pt x="89" y="121"/>
                    <a:pt x="89" y="118"/>
                    <a:pt x="90" y="117"/>
                  </a:cubicBezTo>
                  <a:cubicBezTo>
                    <a:pt x="91" y="115"/>
                    <a:pt x="94" y="115"/>
                    <a:pt x="95" y="116"/>
                  </a:cubicBezTo>
                  <a:cubicBezTo>
                    <a:pt x="97" y="117"/>
                    <a:pt x="98" y="119"/>
                    <a:pt x="96" y="121"/>
                  </a:cubicBezTo>
                  <a:cubicBezTo>
                    <a:pt x="95" y="123"/>
                    <a:pt x="93" y="123"/>
                    <a:pt x="91" y="122"/>
                  </a:cubicBezTo>
                  <a:close/>
                  <a:moveTo>
                    <a:pt x="111" y="75"/>
                  </a:moveTo>
                  <a:cubicBezTo>
                    <a:pt x="91" y="75"/>
                    <a:pt x="91" y="75"/>
                    <a:pt x="91" y="75"/>
                  </a:cubicBezTo>
                  <a:cubicBezTo>
                    <a:pt x="94" y="9"/>
                    <a:pt x="94" y="9"/>
                    <a:pt x="94" y="9"/>
                  </a:cubicBezTo>
                  <a:cubicBezTo>
                    <a:pt x="98" y="9"/>
                    <a:pt x="102" y="9"/>
                    <a:pt x="106" y="9"/>
                  </a:cubicBezTo>
                  <a:lnTo>
                    <a:pt x="111" y="75"/>
                  </a:lnTo>
                  <a:close/>
                  <a:moveTo>
                    <a:pt x="103" y="84"/>
                  </a:moveTo>
                  <a:cubicBezTo>
                    <a:pt x="106" y="84"/>
                    <a:pt x="107" y="85"/>
                    <a:pt x="107" y="87"/>
                  </a:cubicBezTo>
                  <a:cubicBezTo>
                    <a:pt x="107" y="90"/>
                    <a:pt x="106" y="91"/>
                    <a:pt x="103" y="91"/>
                  </a:cubicBezTo>
                  <a:cubicBezTo>
                    <a:pt x="101" y="91"/>
                    <a:pt x="99" y="90"/>
                    <a:pt x="99" y="87"/>
                  </a:cubicBezTo>
                  <a:cubicBezTo>
                    <a:pt x="99" y="85"/>
                    <a:pt x="101" y="84"/>
                    <a:pt x="103" y="84"/>
                  </a:cubicBezTo>
                  <a:close/>
                  <a:moveTo>
                    <a:pt x="115" y="105"/>
                  </a:moveTo>
                  <a:cubicBezTo>
                    <a:pt x="115" y="111"/>
                    <a:pt x="110" y="117"/>
                    <a:pt x="103" y="117"/>
                  </a:cubicBezTo>
                  <a:cubicBezTo>
                    <a:pt x="97" y="117"/>
                    <a:pt x="91" y="111"/>
                    <a:pt x="91" y="105"/>
                  </a:cubicBezTo>
                  <a:cubicBezTo>
                    <a:pt x="91" y="98"/>
                    <a:pt x="97" y="93"/>
                    <a:pt x="103" y="93"/>
                  </a:cubicBezTo>
                  <a:cubicBezTo>
                    <a:pt x="110" y="93"/>
                    <a:pt x="115" y="98"/>
                    <a:pt x="115" y="105"/>
                  </a:cubicBezTo>
                  <a:close/>
                  <a:moveTo>
                    <a:pt x="119" y="96"/>
                  </a:moveTo>
                  <a:cubicBezTo>
                    <a:pt x="121" y="95"/>
                    <a:pt x="123" y="96"/>
                    <a:pt x="124" y="98"/>
                  </a:cubicBezTo>
                  <a:cubicBezTo>
                    <a:pt x="124" y="100"/>
                    <a:pt x="123" y="102"/>
                    <a:pt x="121" y="103"/>
                  </a:cubicBezTo>
                  <a:cubicBezTo>
                    <a:pt x="119" y="104"/>
                    <a:pt x="117" y="103"/>
                    <a:pt x="116" y="101"/>
                  </a:cubicBezTo>
                  <a:cubicBezTo>
                    <a:pt x="116" y="99"/>
                    <a:pt x="117" y="96"/>
                    <a:pt x="119" y="96"/>
                  </a:cubicBezTo>
                  <a:close/>
                  <a:moveTo>
                    <a:pt x="186" y="55"/>
                  </a:moveTo>
                  <a:cubicBezTo>
                    <a:pt x="138" y="65"/>
                    <a:pt x="138" y="65"/>
                    <a:pt x="138" y="65"/>
                  </a:cubicBezTo>
                  <a:cubicBezTo>
                    <a:pt x="125" y="56"/>
                    <a:pt x="125" y="56"/>
                    <a:pt x="125" y="56"/>
                  </a:cubicBezTo>
                  <a:cubicBezTo>
                    <a:pt x="120" y="10"/>
                    <a:pt x="120" y="10"/>
                    <a:pt x="120" y="10"/>
                  </a:cubicBezTo>
                  <a:cubicBezTo>
                    <a:pt x="148" y="15"/>
                    <a:pt x="172" y="32"/>
                    <a:pt x="186" y="55"/>
                  </a:cubicBezTo>
                  <a:close/>
                  <a:moveTo>
                    <a:pt x="195" y="77"/>
                  </a:moveTo>
                  <a:cubicBezTo>
                    <a:pt x="134" y="102"/>
                    <a:pt x="134" y="102"/>
                    <a:pt x="134" y="102"/>
                  </a:cubicBezTo>
                  <a:cubicBezTo>
                    <a:pt x="128" y="84"/>
                    <a:pt x="128" y="84"/>
                    <a:pt x="128" y="84"/>
                  </a:cubicBezTo>
                  <a:cubicBezTo>
                    <a:pt x="191" y="66"/>
                    <a:pt x="191" y="66"/>
                    <a:pt x="191" y="66"/>
                  </a:cubicBezTo>
                  <a:cubicBezTo>
                    <a:pt x="191" y="66"/>
                    <a:pt x="194" y="73"/>
                    <a:pt x="195" y="77"/>
                  </a:cubicBezTo>
                  <a:close/>
                  <a:moveTo>
                    <a:pt x="176" y="168"/>
                  </a:moveTo>
                  <a:cubicBezTo>
                    <a:pt x="157" y="134"/>
                    <a:pt x="157" y="134"/>
                    <a:pt x="157" y="134"/>
                  </a:cubicBezTo>
                  <a:cubicBezTo>
                    <a:pt x="157" y="134"/>
                    <a:pt x="157" y="134"/>
                    <a:pt x="157" y="134"/>
                  </a:cubicBezTo>
                  <a:cubicBezTo>
                    <a:pt x="152" y="125"/>
                    <a:pt x="152" y="125"/>
                    <a:pt x="152" y="125"/>
                  </a:cubicBezTo>
                  <a:cubicBezTo>
                    <a:pt x="156" y="110"/>
                    <a:pt x="156" y="110"/>
                    <a:pt x="156" y="110"/>
                  </a:cubicBezTo>
                  <a:cubicBezTo>
                    <a:pt x="199" y="92"/>
                    <a:pt x="199" y="92"/>
                    <a:pt x="199" y="92"/>
                  </a:cubicBezTo>
                  <a:cubicBezTo>
                    <a:pt x="199" y="97"/>
                    <a:pt x="200" y="103"/>
                    <a:pt x="199" y="109"/>
                  </a:cubicBezTo>
                  <a:cubicBezTo>
                    <a:pt x="199" y="112"/>
                    <a:pt x="199" y="114"/>
                    <a:pt x="199" y="116"/>
                  </a:cubicBezTo>
                  <a:cubicBezTo>
                    <a:pt x="198" y="122"/>
                    <a:pt x="197" y="128"/>
                    <a:pt x="195" y="134"/>
                  </a:cubicBezTo>
                  <a:cubicBezTo>
                    <a:pt x="195" y="134"/>
                    <a:pt x="195" y="134"/>
                    <a:pt x="195" y="134"/>
                  </a:cubicBezTo>
                  <a:cubicBezTo>
                    <a:pt x="195" y="134"/>
                    <a:pt x="195" y="135"/>
                    <a:pt x="194" y="135"/>
                  </a:cubicBezTo>
                  <a:cubicBezTo>
                    <a:pt x="194" y="137"/>
                    <a:pt x="193" y="140"/>
                    <a:pt x="192" y="142"/>
                  </a:cubicBezTo>
                  <a:cubicBezTo>
                    <a:pt x="191" y="143"/>
                    <a:pt x="191" y="144"/>
                    <a:pt x="190" y="145"/>
                  </a:cubicBezTo>
                  <a:cubicBezTo>
                    <a:pt x="190" y="147"/>
                    <a:pt x="189" y="148"/>
                    <a:pt x="188" y="150"/>
                  </a:cubicBezTo>
                  <a:cubicBezTo>
                    <a:pt x="187" y="151"/>
                    <a:pt x="186" y="153"/>
                    <a:pt x="185" y="154"/>
                  </a:cubicBezTo>
                  <a:cubicBezTo>
                    <a:pt x="185" y="155"/>
                    <a:pt x="185" y="155"/>
                    <a:pt x="184" y="156"/>
                  </a:cubicBezTo>
                  <a:cubicBezTo>
                    <a:pt x="183" y="158"/>
                    <a:pt x="182" y="159"/>
                    <a:pt x="181" y="161"/>
                  </a:cubicBezTo>
                  <a:cubicBezTo>
                    <a:pt x="179" y="163"/>
                    <a:pt x="178" y="165"/>
                    <a:pt x="176" y="168"/>
                  </a:cubicBezTo>
                  <a:close/>
                  <a:moveTo>
                    <a:pt x="158" y="184"/>
                  </a:moveTo>
                  <a:cubicBezTo>
                    <a:pt x="116" y="134"/>
                    <a:pt x="116" y="134"/>
                    <a:pt x="116" y="134"/>
                  </a:cubicBezTo>
                  <a:cubicBezTo>
                    <a:pt x="116" y="134"/>
                    <a:pt x="116" y="134"/>
                    <a:pt x="116" y="134"/>
                  </a:cubicBezTo>
                  <a:cubicBezTo>
                    <a:pt x="115" y="133"/>
                    <a:pt x="115" y="133"/>
                    <a:pt x="115" y="133"/>
                  </a:cubicBezTo>
                  <a:cubicBezTo>
                    <a:pt x="131" y="122"/>
                    <a:pt x="131" y="122"/>
                    <a:pt x="131" y="122"/>
                  </a:cubicBezTo>
                  <a:cubicBezTo>
                    <a:pt x="139" y="134"/>
                    <a:pt x="139" y="134"/>
                    <a:pt x="139" y="134"/>
                  </a:cubicBezTo>
                  <a:cubicBezTo>
                    <a:pt x="139" y="134"/>
                    <a:pt x="139" y="134"/>
                    <a:pt x="139" y="134"/>
                  </a:cubicBezTo>
                  <a:cubicBezTo>
                    <a:pt x="167" y="176"/>
                    <a:pt x="167" y="176"/>
                    <a:pt x="167" y="176"/>
                  </a:cubicBezTo>
                  <a:cubicBezTo>
                    <a:pt x="164" y="179"/>
                    <a:pt x="161" y="182"/>
                    <a:pt x="158" y="184"/>
                  </a:cubicBezTo>
                  <a:close/>
                  <a:moveTo>
                    <a:pt x="66" y="193"/>
                  </a:moveTo>
                  <a:cubicBezTo>
                    <a:pt x="99" y="157"/>
                    <a:pt x="99" y="157"/>
                    <a:pt x="99" y="157"/>
                  </a:cubicBezTo>
                  <a:cubicBezTo>
                    <a:pt x="115" y="157"/>
                    <a:pt x="115" y="157"/>
                    <a:pt x="115" y="157"/>
                  </a:cubicBezTo>
                  <a:cubicBezTo>
                    <a:pt x="145" y="191"/>
                    <a:pt x="145" y="191"/>
                    <a:pt x="145" y="191"/>
                  </a:cubicBezTo>
                  <a:cubicBezTo>
                    <a:pt x="131" y="198"/>
                    <a:pt x="116" y="201"/>
                    <a:pt x="99" y="201"/>
                  </a:cubicBezTo>
                  <a:cubicBezTo>
                    <a:pt x="88" y="200"/>
                    <a:pt x="76" y="198"/>
                    <a:pt x="66" y="193"/>
                  </a:cubicBezTo>
                  <a:close/>
                  <a:moveTo>
                    <a:pt x="45" y="181"/>
                  </a:moveTo>
                  <a:cubicBezTo>
                    <a:pt x="74" y="134"/>
                    <a:pt x="74" y="134"/>
                    <a:pt x="74" y="134"/>
                  </a:cubicBezTo>
                  <a:cubicBezTo>
                    <a:pt x="74" y="134"/>
                    <a:pt x="74" y="134"/>
                    <a:pt x="74" y="134"/>
                  </a:cubicBezTo>
                  <a:cubicBezTo>
                    <a:pt x="80" y="125"/>
                    <a:pt x="80" y="125"/>
                    <a:pt x="80" y="125"/>
                  </a:cubicBezTo>
                  <a:cubicBezTo>
                    <a:pt x="93" y="134"/>
                    <a:pt x="93" y="134"/>
                    <a:pt x="93" y="134"/>
                  </a:cubicBezTo>
                  <a:cubicBezTo>
                    <a:pt x="93" y="134"/>
                    <a:pt x="93" y="134"/>
                    <a:pt x="93" y="134"/>
                  </a:cubicBezTo>
                  <a:cubicBezTo>
                    <a:pt x="96" y="136"/>
                    <a:pt x="96" y="136"/>
                    <a:pt x="96" y="136"/>
                  </a:cubicBezTo>
                  <a:cubicBezTo>
                    <a:pt x="55" y="188"/>
                    <a:pt x="55" y="188"/>
                    <a:pt x="55" y="188"/>
                  </a:cubicBezTo>
                  <a:cubicBezTo>
                    <a:pt x="52" y="186"/>
                    <a:pt x="48" y="184"/>
                    <a:pt x="45" y="181"/>
                  </a:cubicBezTo>
                  <a:close/>
                  <a:moveTo>
                    <a:pt x="12" y="134"/>
                  </a:moveTo>
                  <a:cubicBezTo>
                    <a:pt x="11" y="132"/>
                    <a:pt x="11" y="130"/>
                    <a:pt x="10" y="128"/>
                  </a:cubicBezTo>
                  <a:cubicBezTo>
                    <a:pt x="10" y="127"/>
                    <a:pt x="10" y="127"/>
                    <a:pt x="10" y="126"/>
                  </a:cubicBezTo>
                  <a:cubicBezTo>
                    <a:pt x="9" y="124"/>
                    <a:pt x="9" y="123"/>
                    <a:pt x="9" y="122"/>
                  </a:cubicBezTo>
                  <a:cubicBezTo>
                    <a:pt x="9" y="120"/>
                    <a:pt x="8" y="117"/>
                    <a:pt x="8" y="115"/>
                  </a:cubicBezTo>
                  <a:cubicBezTo>
                    <a:pt x="8" y="114"/>
                    <a:pt x="8" y="114"/>
                    <a:pt x="8" y="114"/>
                  </a:cubicBezTo>
                  <a:cubicBezTo>
                    <a:pt x="8" y="111"/>
                    <a:pt x="7" y="108"/>
                    <a:pt x="7" y="105"/>
                  </a:cubicBezTo>
                  <a:cubicBezTo>
                    <a:pt x="7" y="104"/>
                    <a:pt x="7" y="102"/>
                    <a:pt x="8" y="100"/>
                  </a:cubicBezTo>
                  <a:cubicBezTo>
                    <a:pt x="8" y="99"/>
                    <a:pt x="8" y="98"/>
                    <a:pt x="8" y="97"/>
                  </a:cubicBezTo>
                  <a:cubicBezTo>
                    <a:pt x="52" y="117"/>
                    <a:pt x="52" y="117"/>
                    <a:pt x="52" y="117"/>
                  </a:cubicBezTo>
                  <a:cubicBezTo>
                    <a:pt x="57" y="131"/>
                    <a:pt x="57" y="131"/>
                    <a:pt x="57" y="131"/>
                  </a:cubicBezTo>
                  <a:cubicBezTo>
                    <a:pt x="56" y="134"/>
                    <a:pt x="56" y="134"/>
                    <a:pt x="56" y="134"/>
                  </a:cubicBezTo>
                  <a:cubicBezTo>
                    <a:pt x="56" y="134"/>
                    <a:pt x="56" y="134"/>
                    <a:pt x="56" y="134"/>
                  </a:cubicBezTo>
                  <a:cubicBezTo>
                    <a:pt x="34" y="171"/>
                    <a:pt x="34" y="171"/>
                    <a:pt x="34" y="171"/>
                  </a:cubicBezTo>
                  <a:cubicBezTo>
                    <a:pt x="32" y="169"/>
                    <a:pt x="31" y="167"/>
                    <a:pt x="29" y="165"/>
                  </a:cubicBezTo>
                  <a:cubicBezTo>
                    <a:pt x="28" y="165"/>
                    <a:pt x="28" y="164"/>
                    <a:pt x="27" y="163"/>
                  </a:cubicBezTo>
                  <a:cubicBezTo>
                    <a:pt x="26" y="161"/>
                    <a:pt x="24" y="159"/>
                    <a:pt x="23" y="157"/>
                  </a:cubicBezTo>
                  <a:cubicBezTo>
                    <a:pt x="23" y="157"/>
                    <a:pt x="23" y="157"/>
                    <a:pt x="23" y="157"/>
                  </a:cubicBezTo>
                  <a:cubicBezTo>
                    <a:pt x="21" y="155"/>
                    <a:pt x="20" y="152"/>
                    <a:pt x="19" y="150"/>
                  </a:cubicBezTo>
                  <a:cubicBezTo>
                    <a:pt x="17" y="147"/>
                    <a:pt x="16" y="144"/>
                    <a:pt x="15" y="141"/>
                  </a:cubicBezTo>
                  <a:cubicBezTo>
                    <a:pt x="14" y="139"/>
                    <a:pt x="13" y="136"/>
                    <a:pt x="12" y="134"/>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7" name="Oval 1017"/>
            <p:cNvSpPr>
              <a:spLocks noChangeArrowheads="1"/>
            </p:cNvSpPr>
            <p:nvPr/>
          </p:nvSpPr>
          <p:spPr bwMode="auto">
            <a:xfrm>
              <a:off x="5719763" y="8740776"/>
              <a:ext cx="26988"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8" name="Freeform 1018"/>
            <p:cNvSpPr>
              <a:spLocks/>
            </p:cNvSpPr>
            <p:nvPr/>
          </p:nvSpPr>
          <p:spPr bwMode="auto">
            <a:xfrm>
              <a:off x="5653088" y="8786813"/>
              <a:ext cx="33338" cy="33338"/>
            </a:xfrm>
            <a:custGeom>
              <a:avLst/>
              <a:gdLst>
                <a:gd name="T0" fmla="*/ 1 w 9"/>
                <a:gd name="T1" fmla="*/ 3 h 9"/>
                <a:gd name="T2" fmla="*/ 4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2" y="7"/>
                    <a:pt x="4" y="8"/>
                  </a:cubicBezTo>
                  <a:cubicBezTo>
                    <a:pt x="6" y="9"/>
                    <a:pt x="8" y="8"/>
                    <a:pt x="8" y="6"/>
                  </a:cubicBezTo>
                  <a:cubicBezTo>
                    <a:pt x="9" y="4"/>
                    <a:pt x="8" y="1"/>
                    <a:pt x="6" y="1"/>
                  </a:cubicBezTo>
                  <a:cubicBezTo>
                    <a:pt x="4" y="0"/>
                    <a:pt x="2" y="1"/>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9" name="Freeform 1019"/>
            <p:cNvSpPr>
              <a:spLocks/>
            </p:cNvSpPr>
            <p:nvPr/>
          </p:nvSpPr>
          <p:spPr bwMode="auto">
            <a:xfrm>
              <a:off x="5678488" y="8856663"/>
              <a:ext cx="30163" cy="34925"/>
            </a:xfrm>
            <a:custGeom>
              <a:avLst/>
              <a:gdLst>
                <a:gd name="T0" fmla="*/ 2 w 8"/>
                <a:gd name="T1" fmla="*/ 8 h 9"/>
                <a:gd name="T2" fmla="*/ 7 w 8"/>
                <a:gd name="T3" fmla="*/ 7 h 9"/>
                <a:gd name="T4" fmla="*/ 6 w 8"/>
                <a:gd name="T5" fmla="*/ 2 h 9"/>
                <a:gd name="T6" fmla="*/ 1 w 8"/>
                <a:gd name="T7" fmla="*/ 3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4" y="9"/>
                    <a:pt x="6" y="9"/>
                    <a:pt x="7" y="7"/>
                  </a:cubicBezTo>
                  <a:cubicBezTo>
                    <a:pt x="8" y="5"/>
                    <a:pt x="8" y="3"/>
                    <a:pt x="6" y="2"/>
                  </a:cubicBezTo>
                  <a:cubicBezTo>
                    <a:pt x="5" y="0"/>
                    <a:pt x="2" y="1"/>
                    <a:pt x="1" y="3"/>
                  </a:cubicBezTo>
                  <a:cubicBezTo>
                    <a:pt x="0" y="4"/>
                    <a:pt x="0" y="7"/>
                    <a:pt x="2"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0" name="Freeform 1020"/>
            <p:cNvSpPr>
              <a:spLocks/>
            </p:cNvSpPr>
            <p:nvPr/>
          </p:nvSpPr>
          <p:spPr bwMode="auto">
            <a:xfrm>
              <a:off x="5754688" y="8856663"/>
              <a:ext cx="33338" cy="34925"/>
            </a:xfrm>
            <a:custGeom>
              <a:avLst/>
              <a:gdLst>
                <a:gd name="T0" fmla="*/ 2 w 9"/>
                <a:gd name="T1" fmla="*/ 7 h 9"/>
                <a:gd name="T2" fmla="*/ 7 w 9"/>
                <a:gd name="T3" fmla="*/ 8 h 9"/>
                <a:gd name="T4" fmla="*/ 8 w 9"/>
                <a:gd name="T5" fmla="*/ 3 h 9"/>
                <a:gd name="T6" fmla="*/ 2 w 9"/>
                <a:gd name="T7" fmla="*/ 2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3" y="9"/>
                    <a:pt x="5" y="9"/>
                    <a:pt x="7" y="8"/>
                  </a:cubicBezTo>
                  <a:cubicBezTo>
                    <a:pt x="9" y="7"/>
                    <a:pt x="9" y="4"/>
                    <a:pt x="8" y="3"/>
                  </a:cubicBezTo>
                  <a:cubicBezTo>
                    <a:pt x="7" y="1"/>
                    <a:pt x="4" y="0"/>
                    <a:pt x="2" y="2"/>
                  </a:cubicBezTo>
                  <a:cubicBezTo>
                    <a:pt x="1" y="3"/>
                    <a:pt x="0" y="5"/>
                    <a:pt x="2"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1" name="Freeform 1021"/>
            <p:cNvSpPr>
              <a:spLocks/>
            </p:cNvSpPr>
            <p:nvPr/>
          </p:nvSpPr>
          <p:spPr bwMode="auto">
            <a:xfrm>
              <a:off x="5780088" y="8786813"/>
              <a:ext cx="30163" cy="33338"/>
            </a:xfrm>
            <a:custGeom>
              <a:avLst/>
              <a:gdLst>
                <a:gd name="T0" fmla="*/ 0 w 8"/>
                <a:gd name="T1" fmla="*/ 6 h 9"/>
                <a:gd name="T2" fmla="*/ 5 w 8"/>
                <a:gd name="T3" fmla="*/ 8 h 9"/>
                <a:gd name="T4" fmla="*/ 8 w 8"/>
                <a:gd name="T5" fmla="*/ 3 h 9"/>
                <a:gd name="T6" fmla="*/ 3 w 8"/>
                <a:gd name="T7" fmla="*/ 1 h 9"/>
                <a:gd name="T8" fmla="*/ 0 w 8"/>
                <a:gd name="T9" fmla="*/ 6 h 9"/>
              </a:gdLst>
              <a:ahLst/>
              <a:cxnLst>
                <a:cxn ang="0">
                  <a:pos x="T0" y="T1"/>
                </a:cxn>
                <a:cxn ang="0">
                  <a:pos x="T2" y="T3"/>
                </a:cxn>
                <a:cxn ang="0">
                  <a:pos x="T4" y="T5"/>
                </a:cxn>
                <a:cxn ang="0">
                  <a:pos x="T6" y="T7"/>
                </a:cxn>
                <a:cxn ang="0">
                  <a:pos x="T8" y="T9"/>
                </a:cxn>
              </a:cxnLst>
              <a:rect l="0" t="0" r="r" b="b"/>
              <a:pathLst>
                <a:path w="8" h="9">
                  <a:moveTo>
                    <a:pt x="0" y="6"/>
                  </a:moveTo>
                  <a:cubicBezTo>
                    <a:pt x="1" y="8"/>
                    <a:pt x="3" y="9"/>
                    <a:pt x="5" y="8"/>
                  </a:cubicBezTo>
                  <a:cubicBezTo>
                    <a:pt x="7" y="7"/>
                    <a:pt x="8" y="5"/>
                    <a:pt x="8" y="3"/>
                  </a:cubicBezTo>
                  <a:cubicBezTo>
                    <a:pt x="7" y="1"/>
                    <a:pt x="5" y="0"/>
                    <a:pt x="3" y="1"/>
                  </a:cubicBezTo>
                  <a:cubicBezTo>
                    <a:pt x="1" y="1"/>
                    <a:pt x="0" y="4"/>
                    <a:pt x="0"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2" name="Oval 1022"/>
            <p:cNvSpPr>
              <a:spLocks noChangeArrowheads="1"/>
            </p:cNvSpPr>
            <p:nvPr/>
          </p:nvSpPr>
          <p:spPr bwMode="auto">
            <a:xfrm>
              <a:off x="5686425" y="8778876"/>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3" name="Freeform 1023"/>
            <p:cNvSpPr>
              <a:spLocks/>
            </p:cNvSpPr>
            <p:nvPr/>
          </p:nvSpPr>
          <p:spPr bwMode="auto">
            <a:xfrm>
              <a:off x="5776913" y="8886826"/>
              <a:ext cx="195263" cy="233363"/>
            </a:xfrm>
            <a:custGeom>
              <a:avLst/>
              <a:gdLst>
                <a:gd name="T0" fmla="*/ 0 w 52"/>
                <a:gd name="T1" fmla="*/ 11 h 62"/>
                <a:gd name="T2" fmla="*/ 43 w 52"/>
                <a:gd name="T3" fmla="*/ 62 h 62"/>
                <a:gd name="T4" fmla="*/ 52 w 52"/>
                <a:gd name="T5" fmla="*/ 54 h 62"/>
                <a:gd name="T6" fmla="*/ 16 w 52"/>
                <a:gd name="T7" fmla="*/ 0 h 62"/>
                <a:gd name="T8" fmla="*/ 0 w 52"/>
                <a:gd name="T9" fmla="*/ 11 h 62"/>
              </a:gdLst>
              <a:ahLst/>
              <a:cxnLst>
                <a:cxn ang="0">
                  <a:pos x="T0" y="T1"/>
                </a:cxn>
                <a:cxn ang="0">
                  <a:pos x="T2" y="T3"/>
                </a:cxn>
                <a:cxn ang="0">
                  <a:pos x="T4" y="T5"/>
                </a:cxn>
                <a:cxn ang="0">
                  <a:pos x="T6" y="T7"/>
                </a:cxn>
                <a:cxn ang="0">
                  <a:pos x="T8" y="T9"/>
                </a:cxn>
              </a:cxnLst>
              <a:rect l="0" t="0" r="r" b="b"/>
              <a:pathLst>
                <a:path w="52" h="62">
                  <a:moveTo>
                    <a:pt x="0" y="11"/>
                  </a:moveTo>
                  <a:cubicBezTo>
                    <a:pt x="43" y="62"/>
                    <a:pt x="43" y="62"/>
                    <a:pt x="43" y="62"/>
                  </a:cubicBezTo>
                  <a:cubicBezTo>
                    <a:pt x="46" y="60"/>
                    <a:pt x="49" y="57"/>
                    <a:pt x="52" y="54"/>
                  </a:cubicBezTo>
                  <a:cubicBezTo>
                    <a:pt x="16" y="0"/>
                    <a:pt x="16" y="0"/>
                    <a:pt x="16" y="0"/>
                  </a:cubicBezTo>
                  <a:lnTo>
                    <a:pt x="0"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4" name="Freeform 1024"/>
            <p:cNvSpPr>
              <a:spLocks/>
            </p:cNvSpPr>
            <p:nvPr/>
          </p:nvSpPr>
          <p:spPr bwMode="auto">
            <a:xfrm>
              <a:off x="5826125" y="8677276"/>
              <a:ext cx="250825" cy="134938"/>
            </a:xfrm>
            <a:custGeom>
              <a:avLst/>
              <a:gdLst>
                <a:gd name="T0" fmla="*/ 0 w 67"/>
                <a:gd name="T1" fmla="*/ 18 h 36"/>
                <a:gd name="T2" fmla="*/ 6 w 67"/>
                <a:gd name="T3" fmla="*/ 36 h 36"/>
                <a:gd name="T4" fmla="*/ 67 w 67"/>
                <a:gd name="T5" fmla="*/ 11 h 36"/>
                <a:gd name="T6" fmla="*/ 63 w 67"/>
                <a:gd name="T7" fmla="*/ 0 h 36"/>
                <a:gd name="T8" fmla="*/ 0 w 67"/>
                <a:gd name="T9" fmla="*/ 18 h 36"/>
              </a:gdLst>
              <a:ahLst/>
              <a:cxnLst>
                <a:cxn ang="0">
                  <a:pos x="T0" y="T1"/>
                </a:cxn>
                <a:cxn ang="0">
                  <a:pos x="T2" y="T3"/>
                </a:cxn>
                <a:cxn ang="0">
                  <a:pos x="T4" y="T5"/>
                </a:cxn>
                <a:cxn ang="0">
                  <a:pos x="T6" y="T7"/>
                </a:cxn>
                <a:cxn ang="0">
                  <a:pos x="T8" y="T9"/>
                </a:cxn>
              </a:cxnLst>
              <a:rect l="0" t="0" r="r" b="b"/>
              <a:pathLst>
                <a:path w="67" h="36">
                  <a:moveTo>
                    <a:pt x="0" y="18"/>
                  </a:moveTo>
                  <a:cubicBezTo>
                    <a:pt x="6" y="36"/>
                    <a:pt x="6" y="36"/>
                    <a:pt x="6" y="36"/>
                  </a:cubicBezTo>
                  <a:cubicBezTo>
                    <a:pt x="67" y="11"/>
                    <a:pt x="67" y="11"/>
                    <a:pt x="67" y="11"/>
                  </a:cubicBezTo>
                  <a:cubicBezTo>
                    <a:pt x="66" y="7"/>
                    <a:pt x="63" y="0"/>
                    <a:pt x="63" y="0"/>
                  </a:cubicBezTo>
                  <a:lnTo>
                    <a:pt x="0"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5" name="Freeform 1025"/>
            <p:cNvSpPr>
              <a:spLocks/>
            </p:cNvSpPr>
            <p:nvPr/>
          </p:nvSpPr>
          <p:spPr bwMode="auto">
            <a:xfrm>
              <a:off x="5686425" y="8464551"/>
              <a:ext cx="74613" cy="246063"/>
            </a:xfrm>
            <a:custGeom>
              <a:avLst/>
              <a:gdLst>
                <a:gd name="T0" fmla="*/ 0 w 20"/>
                <a:gd name="T1" fmla="*/ 66 h 66"/>
                <a:gd name="T2" fmla="*/ 20 w 20"/>
                <a:gd name="T3" fmla="*/ 66 h 66"/>
                <a:gd name="T4" fmla="*/ 15 w 20"/>
                <a:gd name="T5" fmla="*/ 0 h 66"/>
                <a:gd name="T6" fmla="*/ 3 w 20"/>
                <a:gd name="T7" fmla="*/ 0 h 66"/>
                <a:gd name="T8" fmla="*/ 0 w 20"/>
                <a:gd name="T9" fmla="*/ 66 h 66"/>
              </a:gdLst>
              <a:ahLst/>
              <a:cxnLst>
                <a:cxn ang="0">
                  <a:pos x="T0" y="T1"/>
                </a:cxn>
                <a:cxn ang="0">
                  <a:pos x="T2" y="T3"/>
                </a:cxn>
                <a:cxn ang="0">
                  <a:pos x="T4" y="T5"/>
                </a:cxn>
                <a:cxn ang="0">
                  <a:pos x="T6" y="T7"/>
                </a:cxn>
                <a:cxn ang="0">
                  <a:pos x="T8" y="T9"/>
                </a:cxn>
              </a:cxnLst>
              <a:rect l="0" t="0" r="r" b="b"/>
              <a:pathLst>
                <a:path w="20" h="66">
                  <a:moveTo>
                    <a:pt x="0" y="66"/>
                  </a:moveTo>
                  <a:cubicBezTo>
                    <a:pt x="20" y="66"/>
                    <a:pt x="20" y="66"/>
                    <a:pt x="20" y="66"/>
                  </a:cubicBezTo>
                  <a:cubicBezTo>
                    <a:pt x="15" y="0"/>
                    <a:pt x="15" y="0"/>
                    <a:pt x="15" y="0"/>
                  </a:cubicBezTo>
                  <a:cubicBezTo>
                    <a:pt x="11" y="0"/>
                    <a:pt x="7" y="0"/>
                    <a:pt x="3" y="0"/>
                  </a:cubicBezTo>
                  <a:lnTo>
                    <a:pt x="0"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6" name="Freeform 1026"/>
            <p:cNvSpPr>
              <a:spLocks/>
            </p:cNvSpPr>
            <p:nvPr/>
          </p:nvSpPr>
          <p:spPr bwMode="auto">
            <a:xfrm>
              <a:off x="5383213" y="8704263"/>
              <a:ext cx="250825" cy="127000"/>
            </a:xfrm>
            <a:custGeom>
              <a:avLst/>
              <a:gdLst>
                <a:gd name="T0" fmla="*/ 0 w 67"/>
                <a:gd name="T1" fmla="*/ 11 h 34"/>
                <a:gd name="T2" fmla="*/ 61 w 67"/>
                <a:gd name="T3" fmla="*/ 34 h 34"/>
                <a:gd name="T4" fmla="*/ 67 w 67"/>
                <a:gd name="T5" fmla="*/ 16 h 34"/>
                <a:gd name="T6" fmla="*/ 3 w 67"/>
                <a:gd name="T7" fmla="*/ 0 h 34"/>
                <a:gd name="T8" fmla="*/ 0 w 67"/>
                <a:gd name="T9" fmla="*/ 11 h 34"/>
              </a:gdLst>
              <a:ahLst/>
              <a:cxnLst>
                <a:cxn ang="0">
                  <a:pos x="T0" y="T1"/>
                </a:cxn>
                <a:cxn ang="0">
                  <a:pos x="T2" y="T3"/>
                </a:cxn>
                <a:cxn ang="0">
                  <a:pos x="T4" y="T5"/>
                </a:cxn>
                <a:cxn ang="0">
                  <a:pos x="T6" y="T7"/>
                </a:cxn>
                <a:cxn ang="0">
                  <a:pos x="T8" y="T9"/>
                </a:cxn>
              </a:cxnLst>
              <a:rect l="0" t="0" r="r" b="b"/>
              <a:pathLst>
                <a:path w="67" h="34">
                  <a:moveTo>
                    <a:pt x="0" y="11"/>
                  </a:moveTo>
                  <a:cubicBezTo>
                    <a:pt x="61" y="34"/>
                    <a:pt x="61" y="34"/>
                    <a:pt x="61" y="34"/>
                  </a:cubicBezTo>
                  <a:cubicBezTo>
                    <a:pt x="67" y="16"/>
                    <a:pt x="67" y="16"/>
                    <a:pt x="67" y="16"/>
                  </a:cubicBezTo>
                  <a:cubicBezTo>
                    <a:pt x="3" y="0"/>
                    <a:pt x="3" y="0"/>
                    <a:pt x="3" y="0"/>
                  </a:cubicBezTo>
                  <a:cubicBezTo>
                    <a:pt x="2" y="4"/>
                    <a:pt x="0" y="8"/>
                    <a:pt x="0"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7" name="Freeform 1027"/>
            <p:cNvSpPr>
              <a:spLocks/>
            </p:cNvSpPr>
            <p:nvPr/>
          </p:nvSpPr>
          <p:spPr bwMode="auto">
            <a:xfrm>
              <a:off x="5513388" y="8897938"/>
              <a:ext cx="192088" cy="236538"/>
            </a:xfrm>
            <a:custGeom>
              <a:avLst/>
              <a:gdLst>
                <a:gd name="T0" fmla="*/ 0 w 51"/>
                <a:gd name="T1" fmla="*/ 56 h 63"/>
                <a:gd name="T2" fmla="*/ 10 w 51"/>
                <a:gd name="T3" fmla="*/ 63 h 63"/>
                <a:gd name="T4" fmla="*/ 51 w 51"/>
                <a:gd name="T5" fmla="*/ 11 h 63"/>
                <a:gd name="T6" fmla="*/ 35 w 51"/>
                <a:gd name="T7" fmla="*/ 0 h 63"/>
                <a:gd name="T8" fmla="*/ 0 w 51"/>
                <a:gd name="T9" fmla="*/ 56 h 63"/>
              </a:gdLst>
              <a:ahLst/>
              <a:cxnLst>
                <a:cxn ang="0">
                  <a:pos x="T0" y="T1"/>
                </a:cxn>
                <a:cxn ang="0">
                  <a:pos x="T2" y="T3"/>
                </a:cxn>
                <a:cxn ang="0">
                  <a:pos x="T4" y="T5"/>
                </a:cxn>
                <a:cxn ang="0">
                  <a:pos x="T6" y="T7"/>
                </a:cxn>
                <a:cxn ang="0">
                  <a:pos x="T8" y="T9"/>
                </a:cxn>
              </a:cxnLst>
              <a:rect l="0" t="0" r="r" b="b"/>
              <a:pathLst>
                <a:path w="51" h="63">
                  <a:moveTo>
                    <a:pt x="0" y="56"/>
                  </a:moveTo>
                  <a:cubicBezTo>
                    <a:pt x="3" y="59"/>
                    <a:pt x="7" y="61"/>
                    <a:pt x="10" y="63"/>
                  </a:cubicBezTo>
                  <a:cubicBezTo>
                    <a:pt x="51" y="11"/>
                    <a:pt x="51" y="11"/>
                    <a:pt x="51" y="11"/>
                  </a:cubicBezTo>
                  <a:cubicBezTo>
                    <a:pt x="35" y="0"/>
                    <a:pt x="35" y="0"/>
                    <a:pt x="35" y="0"/>
                  </a:cubicBezTo>
                  <a:lnTo>
                    <a:pt x="0"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8" name="Freeform 1028"/>
            <p:cNvSpPr>
              <a:spLocks/>
            </p:cNvSpPr>
            <p:nvPr/>
          </p:nvSpPr>
          <p:spPr bwMode="auto">
            <a:xfrm>
              <a:off x="5367338" y="8793163"/>
              <a:ext cx="192088" cy="277813"/>
            </a:xfrm>
            <a:custGeom>
              <a:avLst/>
              <a:gdLst>
                <a:gd name="T0" fmla="*/ 2 w 51"/>
                <a:gd name="T1" fmla="*/ 3 h 74"/>
                <a:gd name="T2" fmla="*/ 28 w 51"/>
                <a:gd name="T3" fmla="*/ 74 h 74"/>
                <a:gd name="T4" fmla="*/ 51 w 51"/>
                <a:gd name="T5" fmla="*/ 34 h 74"/>
                <a:gd name="T6" fmla="*/ 46 w 51"/>
                <a:gd name="T7" fmla="*/ 20 h 74"/>
                <a:gd name="T8" fmla="*/ 2 w 51"/>
                <a:gd name="T9" fmla="*/ 0 h 74"/>
                <a:gd name="T10" fmla="*/ 2 w 51"/>
                <a:gd name="T11" fmla="*/ 3 h 74"/>
              </a:gdLst>
              <a:ahLst/>
              <a:cxnLst>
                <a:cxn ang="0">
                  <a:pos x="T0" y="T1"/>
                </a:cxn>
                <a:cxn ang="0">
                  <a:pos x="T2" y="T3"/>
                </a:cxn>
                <a:cxn ang="0">
                  <a:pos x="T4" y="T5"/>
                </a:cxn>
                <a:cxn ang="0">
                  <a:pos x="T6" y="T7"/>
                </a:cxn>
                <a:cxn ang="0">
                  <a:pos x="T8" y="T9"/>
                </a:cxn>
                <a:cxn ang="0">
                  <a:pos x="T10" y="T11"/>
                </a:cxn>
              </a:cxnLst>
              <a:rect l="0" t="0" r="r" b="b"/>
              <a:pathLst>
                <a:path w="51" h="74">
                  <a:moveTo>
                    <a:pt x="2" y="3"/>
                  </a:moveTo>
                  <a:cubicBezTo>
                    <a:pt x="0" y="31"/>
                    <a:pt x="11" y="56"/>
                    <a:pt x="28" y="74"/>
                  </a:cubicBezTo>
                  <a:cubicBezTo>
                    <a:pt x="51" y="34"/>
                    <a:pt x="51" y="34"/>
                    <a:pt x="51" y="34"/>
                  </a:cubicBezTo>
                  <a:cubicBezTo>
                    <a:pt x="46" y="20"/>
                    <a:pt x="46" y="20"/>
                    <a:pt x="46" y="20"/>
                  </a:cubicBezTo>
                  <a:cubicBezTo>
                    <a:pt x="2" y="0"/>
                    <a:pt x="2" y="0"/>
                    <a:pt x="2" y="0"/>
                  </a:cubicBezTo>
                  <a:cubicBezTo>
                    <a:pt x="2" y="1"/>
                    <a:pt x="2" y="2"/>
                    <a:pt x="2"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9" name="Freeform 1029"/>
            <p:cNvSpPr>
              <a:spLocks/>
            </p:cNvSpPr>
            <p:nvPr/>
          </p:nvSpPr>
          <p:spPr bwMode="auto">
            <a:xfrm>
              <a:off x="5592763" y="9018588"/>
              <a:ext cx="296863" cy="165100"/>
            </a:xfrm>
            <a:custGeom>
              <a:avLst/>
              <a:gdLst>
                <a:gd name="T0" fmla="*/ 0 w 79"/>
                <a:gd name="T1" fmla="*/ 36 h 44"/>
                <a:gd name="T2" fmla="*/ 33 w 79"/>
                <a:gd name="T3" fmla="*/ 44 h 44"/>
                <a:gd name="T4" fmla="*/ 79 w 79"/>
                <a:gd name="T5" fmla="*/ 34 h 44"/>
                <a:gd name="T6" fmla="*/ 49 w 79"/>
                <a:gd name="T7" fmla="*/ 0 h 44"/>
                <a:gd name="T8" fmla="*/ 33 w 79"/>
                <a:gd name="T9" fmla="*/ 0 h 44"/>
                <a:gd name="T10" fmla="*/ 0 w 79"/>
                <a:gd name="T11" fmla="*/ 36 h 44"/>
              </a:gdLst>
              <a:ahLst/>
              <a:cxnLst>
                <a:cxn ang="0">
                  <a:pos x="T0" y="T1"/>
                </a:cxn>
                <a:cxn ang="0">
                  <a:pos x="T2" y="T3"/>
                </a:cxn>
                <a:cxn ang="0">
                  <a:pos x="T4" y="T5"/>
                </a:cxn>
                <a:cxn ang="0">
                  <a:pos x="T6" y="T7"/>
                </a:cxn>
                <a:cxn ang="0">
                  <a:pos x="T8" y="T9"/>
                </a:cxn>
                <a:cxn ang="0">
                  <a:pos x="T10" y="T11"/>
                </a:cxn>
              </a:cxnLst>
              <a:rect l="0" t="0" r="r" b="b"/>
              <a:pathLst>
                <a:path w="79" h="44">
                  <a:moveTo>
                    <a:pt x="0" y="36"/>
                  </a:moveTo>
                  <a:cubicBezTo>
                    <a:pt x="10" y="41"/>
                    <a:pt x="21" y="43"/>
                    <a:pt x="33" y="44"/>
                  </a:cubicBezTo>
                  <a:cubicBezTo>
                    <a:pt x="50" y="44"/>
                    <a:pt x="65" y="41"/>
                    <a:pt x="79" y="34"/>
                  </a:cubicBezTo>
                  <a:cubicBezTo>
                    <a:pt x="49" y="0"/>
                    <a:pt x="49" y="0"/>
                    <a:pt x="49" y="0"/>
                  </a:cubicBezTo>
                  <a:cubicBezTo>
                    <a:pt x="33" y="0"/>
                    <a:pt x="33" y="0"/>
                    <a:pt x="33" y="0"/>
                  </a:cubicBezTo>
                  <a:lnTo>
                    <a:pt x="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0" name="Freeform 1030"/>
            <p:cNvSpPr>
              <a:spLocks/>
            </p:cNvSpPr>
            <p:nvPr/>
          </p:nvSpPr>
          <p:spPr bwMode="auto">
            <a:xfrm>
              <a:off x="5915025" y="8775701"/>
              <a:ext cx="180975" cy="284163"/>
            </a:xfrm>
            <a:custGeom>
              <a:avLst/>
              <a:gdLst>
                <a:gd name="T0" fmla="*/ 0 w 48"/>
                <a:gd name="T1" fmla="*/ 33 h 76"/>
                <a:gd name="T2" fmla="*/ 24 w 48"/>
                <a:gd name="T3" fmla="*/ 76 h 76"/>
                <a:gd name="T4" fmla="*/ 47 w 48"/>
                <a:gd name="T5" fmla="*/ 17 h 76"/>
                <a:gd name="T6" fmla="*/ 46 w 48"/>
                <a:gd name="T7" fmla="*/ 0 h 76"/>
                <a:gd name="T8" fmla="*/ 4 w 48"/>
                <a:gd name="T9" fmla="*/ 18 h 76"/>
                <a:gd name="T10" fmla="*/ 0 w 48"/>
                <a:gd name="T11" fmla="*/ 33 h 76"/>
              </a:gdLst>
              <a:ahLst/>
              <a:cxnLst>
                <a:cxn ang="0">
                  <a:pos x="T0" y="T1"/>
                </a:cxn>
                <a:cxn ang="0">
                  <a:pos x="T2" y="T3"/>
                </a:cxn>
                <a:cxn ang="0">
                  <a:pos x="T4" y="T5"/>
                </a:cxn>
                <a:cxn ang="0">
                  <a:pos x="T6" y="T7"/>
                </a:cxn>
                <a:cxn ang="0">
                  <a:pos x="T8" y="T9"/>
                </a:cxn>
                <a:cxn ang="0">
                  <a:pos x="T10" y="T11"/>
                </a:cxn>
              </a:cxnLst>
              <a:rect l="0" t="0" r="r" b="b"/>
              <a:pathLst>
                <a:path w="48" h="76">
                  <a:moveTo>
                    <a:pt x="0" y="33"/>
                  </a:moveTo>
                  <a:cubicBezTo>
                    <a:pt x="24" y="76"/>
                    <a:pt x="24" y="76"/>
                    <a:pt x="24" y="76"/>
                  </a:cubicBezTo>
                  <a:cubicBezTo>
                    <a:pt x="38" y="60"/>
                    <a:pt x="46" y="39"/>
                    <a:pt x="47" y="17"/>
                  </a:cubicBezTo>
                  <a:cubicBezTo>
                    <a:pt x="48" y="11"/>
                    <a:pt x="47" y="5"/>
                    <a:pt x="46" y="0"/>
                  </a:cubicBezTo>
                  <a:cubicBezTo>
                    <a:pt x="4" y="18"/>
                    <a:pt x="4" y="18"/>
                    <a:pt x="4" y="18"/>
                  </a:cubicBezTo>
                  <a:lnTo>
                    <a:pt x="0"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1" name="Freeform 1031"/>
            <p:cNvSpPr>
              <a:spLocks/>
            </p:cNvSpPr>
            <p:nvPr/>
          </p:nvSpPr>
          <p:spPr bwMode="auto">
            <a:xfrm>
              <a:off x="5795963" y="8467726"/>
              <a:ext cx="247650" cy="206375"/>
            </a:xfrm>
            <a:custGeom>
              <a:avLst/>
              <a:gdLst>
                <a:gd name="T0" fmla="*/ 0 w 66"/>
                <a:gd name="T1" fmla="*/ 0 h 55"/>
                <a:gd name="T2" fmla="*/ 5 w 66"/>
                <a:gd name="T3" fmla="*/ 46 h 55"/>
                <a:gd name="T4" fmla="*/ 18 w 66"/>
                <a:gd name="T5" fmla="*/ 55 h 55"/>
                <a:gd name="T6" fmla="*/ 66 w 66"/>
                <a:gd name="T7" fmla="*/ 45 h 55"/>
                <a:gd name="T8" fmla="*/ 0 w 66"/>
                <a:gd name="T9" fmla="*/ 0 h 55"/>
              </a:gdLst>
              <a:ahLst/>
              <a:cxnLst>
                <a:cxn ang="0">
                  <a:pos x="T0" y="T1"/>
                </a:cxn>
                <a:cxn ang="0">
                  <a:pos x="T2" y="T3"/>
                </a:cxn>
                <a:cxn ang="0">
                  <a:pos x="T4" y="T5"/>
                </a:cxn>
                <a:cxn ang="0">
                  <a:pos x="T6" y="T7"/>
                </a:cxn>
                <a:cxn ang="0">
                  <a:pos x="T8" y="T9"/>
                </a:cxn>
              </a:cxnLst>
              <a:rect l="0" t="0" r="r" b="b"/>
              <a:pathLst>
                <a:path w="66" h="55">
                  <a:moveTo>
                    <a:pt x="0" y="0"/>
                  </a:moveTo>
                  <a:cubicBezTo>
                    <a:pt x="5" y="46"/>
                    <a:pt x="5" y="46"/>
                    <a:pt x="5" y="46"/>
                  </a:cubicBezTo>
                  <a:cubicBezTo>
                    <a:pt x="18" y="55"/>
                    <a:pt x="18" y="55"/>
                    <a:pt x="18" y="55"/>
                  </a:cubicBezTo>
                  <a:cubicBezTo>
                    <a:pt x="66" y="45"/>
                    <a:pt x="66" y="45"/>
                    <a:pt x="66" y="45"/>
                  </a:cubicBezTo>
                  <a:cubicBezTo>
                    <a:pt x="52" y="22"/>
                    <a:pt x="28"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2" name="Freeform 1032"/>
            <p:cNvSpPr>
              <a:spLocks/>
            </p:cNvSpPr>
            <p:nvPr/>
          </p:nvSpPr>
          <p:spPr bwMode="auto">
            <a:xfrm>
              <a:off x="5416550" y="8470901"/>
              <a:ext cx="236538" cy="217488"/>
            </a:xfrm>
            <a:custGeom>
              <a:avLst/>
              <a:gdLst>
                <a:gd name="T0" fmla="*/ 0 w 63"/>
                <a:gd name="T1" fmla="*/ 49 h 58"/>
                <a:gd name="T2" fmla="*/ 45 w 63"/>
                <a:gd name="T3" fmla="*/ 58 h 58"/>
                <a:gd name="T4" fmla="*/ 57 w 63"/>
                <a:gd name="T5" fmla="*/ 49 h 58"/>
                <a:gd name="T6" fmla="*/ 63 w 63"/>
                <a:gd name="T7" fmla="*/ 0 h 58"/>
                <a:gd name="T8" fmla="*/ 0 w 63"/>
                <a:gd name="T9" fmla="*/ 49 h 58"/>
              </a:gdLst>
              <a:ahLst/>
              <a:cxnLst>
                <a:cxn ang="0">
                  <a:pos x="T0" y="T1"/>
                </a:cxn>
                <a:cxn ang="0">
                  <a:pos x="T2" y="T3"/>
                </a:cxn>
                <a:cxn ang="0">
                  <a:pos x="T4" y="T5"/>
                </a:cxn>
                <a:cxn ang="0">
                  <a:pos x="T6" y="T7"/>
                </a:cxn>
                <a:cxn ang="0">
                  <a:pos x="T8" y="T9"/>
                </a:cxn>
              </a:cxnLst>
              <a:rect l="0" t="0" r="r" b="b"/>
              <a:pathLst>
                <a:path w="63" h="58">
                  <a:moveTo>
                    <a:pt x="0" y="49"/>
                  </a:moveTo>
                  <a:cubicBezTo>
                    <a:pt x="45" y="58"/>
                    <a:pt x="45" y="58"/>
                    <a:pt x="45" y="58"/>
                  </a:cubicBezTo>
                  <a:cubicBezTo>
                    <a:pt x="57" y="49"/>
                    <a:pt x="57" y="49"/>
                    <a:pt x="57" y="49"/>
                  </a:cubicBezTo>
                  <a:cubicBezTo>
                    <a:pt x="63" y="0"/>
                    <a:pt x="63" y="0"/>
                    <a:pt x="63" y="0"/>
                  </a:cubicBezTo>
                  <a:cubicBezTo>
                    <a:pt x="36" y="6"/>
                    <a:pt x="13" y="24"/>
                    <a:pt x="0" y="4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3" name="Freeform 1033"/>
            <p:cNvSpPr>
              <a:spLocks noEditPoints="1"/>
            </p:cNvSpPr>
            <p:nvPr/>
          </p:nvSpPr>
          <p:spPr bwMode="auto">
            <a:xfrm>
              <a:off x="-2413000" y="8275638"/>
              <a:ext cx="1090613" cy="1092200"/>
            </a:xfrm>
            <a:custGeom>
              <a:avLst/>
              <a:gdLst>
                <a:gd name="T0" fmla="*/ 0 w 291"/>
                <a:gd name="T1" fmla="*/ 146 h 291"/>
                <a:gd name="T2" fmla="*/ 3 w 291"/>
                <a:gd name="T3" fmla="*/ 175 h 291"/>
                <a:gd name="T4" fmla="*/ 3 w 291"/>
                <a:gd name="T5" fmla="*/ 178 h 291"/>
                <a:gd name="T6" fmla="*/ 145 w 291"/>
                <a:gd name="T7" fmla="*/ 291 h 291"/>
                <a:gd name="T8" fmla="*/ 269 w 291"/>
                <a:gd name="T9" fmla="*/ 222 h 291"/>
                <a:gd name="T10" fmla="*/ 287 w 291"/>
                <a:gd name="T11" fmla="*/ 178 h 291"/>
                <a:gd name="T12" fmla="*/ 288 w 291"/>
                <a:gd name="T13" fmla="*/ 175 h 291"/>
                <a:gd name="T14" fmla="*/ 291 w 291"/>
                <a:gd name="T15" fmla="*/ 146 h 291"/>
                <a:gd name="T16" fmla="*/ 269 w 291"/>
                <a:gd name="T17" fmla="*/ 70 h 291"/>
                <a:gd name="T18" fmla="*/ 238 w 291"/>
                <a:gd name="T19" fmla="*/ 33 h 291"/>
                <a:gd name="T20" fmla="*/ 189 w 291"/>
                <a:gd name="T21" fmla="*/ 7 h 291"/>
                <a:gd name="T22" fmla="*/ 145 w 291"/>
                <a:gd name="T23" fmla="*/ 0 h 291"/>
                <a:gd name="T24" fmla="*/ 101 w 291"/>
                <a:gd name="T25" fmla="*/ 7 h 291"/>
                <a:gd name="T26" fmla="*/ 53 w 291"/>
                <a:gd name="T27" fmla="*/ 33 h 291"/>
                <a:gd name="T28" fmla="*/ 0 w 291"/>
                <a:gd name="T29" fmla="*/ 146 h 291"/>
                <a:gd name="T30" fmla="*/ 37 w 291"/>
                <a:gd name="T31" fmla="*/ 175 h 291"/>
                <a:gd name="T32" fmla="*/ 33 w 291"/>
                <a:gd name="T33" fmla="*/ 146 h 291"/>
                <a:gd name="T34" fmla="*/ 145 w 291"/>
                <a:gd name="T35" fmla="*/ 33 h 291"/>
                <a:gd name="T36" fmla="*/ 258 w 291"/>
                <a:gd name="T37" fmla="*/ 146 h 291"/>
                <a:gd name="T38" fmla="*/ 254 w 291"/>
                <a:gd name="T39" fmla="*/ 175 h 291"/>
                <a:gd name="T40" fmla="*/ 253 w 291"/>
                <a:gd name="T41" fmla="*/ 178 h 291"/>
                <a:gd name="T42" fmla="*/ 145 w 291"/>
                <a:gd name="T43" fmla="*/ 258 h 291"/>
                <a:gd name="T44" fmla="*/ 37 w 291"/>
                <a:gd name="T45" fmla="*/ 178 h 291"/>
                <a:gd name="T46" fmla="*/ 37 w 291"/>
                <a:gd name="T47"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91">
                  <a:moveTo>
                    <a:pt x="0" y="146"/>
                  </a:moveTo>
                  <a:cubicBezTo>
                    <a:pt x="0" y="156"/>
                    <a:pt x="1" y="166"/>
                    <a:pt x="3" y="175"/>
                  </a:cubicBezTo>
                  <a:cubicBezTo>
                    <a:pt x="3" y="176"/>
                    <a:pt x="3" y="177"/>
                    <a:pt x="3" y="178"/>
                  </a:cubicBezTo>
                  <a:cubicBezTo>
                    <a:pt x="18" y="243"/>
                    <a:pt x="76" y="291"/>
                    <a:pt x="145" y="291"/>
                  </a:cubicBezTo>
                  <a:cubicBezTo>
                    <a:pt x="198" y="291"/>
                    <a:pt x="244" y="264"/>
                    <a:pt x="269" y="222"/>
                  </a:cubicBezTo>
                  <a:cubicBezTo>
                    <a:pt x="278" y="209"/>
                    <a:pt x="284" y="194"/>
                    <a:pt x="287" y="178"/>
                  </a:cubicBezTo>
                  <a:cubicBezTo>
                    <a:pt x="288" y="177"/>
                    <a:pt x="288" y="176"/>
                    <a:pt x="288" y="175"/>
                  </a:cubicBezTo>
                  <a:cubicBezTo>
                    <a:pt x="290" y="166"/>
                    <a:pt x="291" y="156"/>
                    <a:pt x="291" y="146"/>
                  </a:cubicBezTo>
                  <a:cubicBezTo>
                    <a:pt x="291" y="118"/>
                    <a:pt x="283" y="92"/>
                    <a:pt x="269" y="70"/>
                  </a:cubicBezTo>
                  <a:cubicBezTo>
                    <a:pt x="261" y="56"/>
                    <a:pt x="250" y="43"/>
                    <a:pt x="238" y="33"/>
                  </a:cubicBezTo>
                  <a:cubicBezTo>
                    <a:pt x="224" y="22"/>
                    <a:pt x="207" y="13"/>
                    <a:pt x="189" y="7"/>
                  </a:cubicBezTo>
                  <a:cubicBezTo>
                    <a:pt x="175" y="2"/>
                    <a:pt x="161" y="0"/>
                    <a:pt x="145" y="0"/>
                  </a:cubicBezTo>
                  <a:cubicBezTo>
                    <a:pt x="130" y="0"/>
                    <a:pt x="115" y="2"/>
                    <a:pt x="101" y="7"/>
                  </a:cubicBezTo>
                  <a:cubicBezTo>
                    <a:pt x="83" y="13"/>
                    <a:pt x="67" y="22"/>
                    <a:pt x="53" y="33"/>
                  </a:cubicBezTo>
                  <a:cubicBezTo>
                    <a:pt x="20" y="60"/>
                    <a:pt x="0" y="101"/>
                    <a:pt x="0" y="146"/>
                  </a:cubicBezTo>
                  <a:close/>
                  <a:moveTo>
                    <a:pt x="37" y="175"/>
                  </a:moveTo>
                  <a:cubicBezTo>
                    <a:pt x="34" y="166"/>
                    <a:pt x="33" y="156"/>
                    <a:pt x="33" y="146"/>
                  </a:cubicBezTo>
                  <a:cubicBezTo>
                    <a:pt x="33" y="84"/>
                    <a:pt x="83" y="33"/>
                    <a:pt x="145" y="33"/>
                  </a:cubicBezTo>
                  <a:cubicBezTo>
                    <a:pt x="207" y="33"/>
                    <a:pt x="258" y="84"/>
                    <a:pt x="258" y="146"/>
                  </a:cubicBezTo>
                  <a:cubicBezTo>
                    <a:pt x="258" y="156"/>
                    <a:pt x="256" y="166"/>
                    <a:pt x="254" y="175"/>
                  </a:cubicBezTo>
                  <a:cubicBezTo>
                    <a:pt x="253" y="178"/>
                    <a:pt x="253" y="178"/>
                    <a:pt x="253" y="178"/>
                  </a:cubicBezTo>
                  <a:cubicBezTo>
                    <a:pt x="240" y="224"/>
                    <a:pt x="196" y="258"/>
                    <a:pt x="145" y="258"/>
                  </a:cubicBezTo>
                  <a:cubicBezTo>
                    <a:pt x="94" y="258"/>
                    <a:pt x="51" y="224"/>
                    <a:pt x="37" y="178"/>
                  </a:cubicBezTo>
                  <a:cubicBezTo>
                    <a:pt x="37" y="177"/>
                    <a:pt x="37" y="176"/>
                    <a:pt x="37"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4" name="Freeform 1034"/>
            <p:cNvSpPr>
              <a:spLocks noEditPoints="1"/>
            </p:cNvSpPr>
            <p:nvPr/>
          </p:nvSpPr>
          <p:spPr bwMode="auto">
            <a:xfrm>
              <a:off x="-2289175" y="8399463"/>
              <a:ext cx="842963" cy="844550"/>
            </a:xfrm>
            <a:custGeom>
              <a:avLst/>
              <a:gdLst>
                <a:gd name="T0" fmla="*/ 0 w 225"/>
                <a:gd name="T1" fmla="*/ 113 h 225"/>
                <a:gd name="T2" fmla="*/ 4 w 225"/>
                <a:gd name="T3" fmla="*/ 142 h 225"/>
                <a:gd name="T4" fmla="*/ 4 w 225"/>
                <a:gd name="T5" fmla="*/ 145 h 225"/>
                <a:gd name="T6" fmla="*/ 112 w 225"/>
                <a:gd name="T7" fmla="*/ 225 h 225"/>
                <a:gd name="T8" fmla="*/ 220 w 225"/>
                <a:gd name="T9" fmla="*/ 145 h 225"/>
                <a:gd name="T10" fmla="*/ 221 w 225"/>
                <a:gd name="T11" fmla="*/ 142 h 225"/>
                <a:gd name="T12" fmla="*/ 225 w 225"/>
                <a:gd name="T13" fmla="*/ 113 h 225"/>
                <a:gd name="T14" fmla="*/ 112 w 225"/>
                <a:gd name="T15" fmla="*/ 0 h 225"/>
                <a:gd name="T16" fmla="*/ 0 w 225"/>
                <a:gd name="T17" fmla="*/ 113 h 225"/>
                <a:gd name="T18" fmla="*/ 14 w 225"/>
                <a:gd name="T19" fmla="*/ 142 h 225"/>
                <a:gd name="T20" fmla="*/ 10 w 225"/>
                <a:gd name="T21" fmla="*/ 108 h 225"/>
                <a:gd name="T22" fmla="*/ 117 w 225"/>
                <a:gd name="T23" fmla="*/ 10 h 225"/>
                <a:gd name="T24" fmla="*/ 215 w 225"/>
                <a:gd name="T25" fmla="*/ 117 h 225"/>
                <a:gd name="T26" fmla="*/ 211 w 225"/>
                <a:gd name="T27" fmla="*/ 142 h 225"/>
                <a:gd name="T28" fmla="*/ 210 w 225"/>
                <a:gd name="T29" fmla="*/ 145 h 225"/>
                <a:gd name="T30" fmla="*/ 108 w 225"/>
                <a:gd name="T31" fmla="*/ 215 h 225"/>
                <a:gd name="T32" fmla="*/ 15 w 225"/>
                <a:gd name="T33" fmla="*/ 145 h 225"/>
                <a:gd name="T34" fmla="*/ 14 w 225"/>
                <a:gd name="T35"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0" y="113"/>
                  </a:moveTo>
                  <a:cubicBezTo>
                    <a:pt x="0" y="123"/>
                    <a:pt x="1" y="133"/>
                    <a:pt x="4" y="142"/>
                  </a:cubicBezTo>
                  <a:cubicBezTo>
                    <a:pt x="4" y="143"/>
                    <a:pt x="4" y="144"/>
                    <a:pt x="4" y="145"/>
                  </a:cubicBezTo>
                  <a:cubicBezTo>
                    <a:pt x="18" y="191"/>
                    <a:pt x="61" y="225"/>
                    <a:pt x="112" y="225"/>
                  </a:cubicBezTo>
                  <a:cubicBezTo>
                    <a:pt x="163" y="225"/>
                    <a:pt x="207" y="191"/>
                    <a:pt x="220" y="145"/>
                  </a:cubicBezTo>
                  <a:cubicBezTo>
                    <a:pt x="221" y="142"/>
                    <a:pt x="221" y="142"/>
                    <a:pt x="221" y="142"/>
                  </a:cubicBezTo>
                  <a:cubicBezTo>
                    <a:pt x="223" y="133"/>
                    <a:pt x="225" y="123"/>
                    <a:pt x="225" y="113"/>
                  </a:cubicBezTo>
                  <a:cubicBezTo>
                    <a:pt x="225" y="51"/>
                    <a:pt x="174" y="0"/>
                    <a:pt x="112" y="0"/>
                  </a:cubicBezTo>
                  <a:cubicBezTo>
                    <a:pt x="50" y="0"/>
                    <a:pt x="0" y="51"/>
                    <a:pt x="0" y="113"/>
                  </a:cubicBezTo>
                  <a:close/>
                  <a:moveTo>
                    <a:pt x="14" y="142"/>
                  </a:moveTo>
                  <a:cubicBezTo>
                    <a:pt x="11" y="131"/>
                    <a:pt x="9" y="120"/>
                    <a:pt x="10" y="108"/>
                  </a:cubicBezTo>
                  <a:cubicBezTo>
                    <a:pt x="12" y="51"/>
                    <a:pt x="60" y="8"/>
                    <a:pt x="117" y="10"/>
                  </a:cubicBezTo>
                  <a:cubicBezTo>
                    <a:pt x="174" y="13"/>
                    <a:pt x="217" y="61"/>
                    <a:pt x="215" y="117"/>
                  </a:cubicBezTo>
                  <a:cubicBezTo>
                    <a:pt x="215" y="126"/>
                    <a:pt x="213" y="134"/>
                    <a:pt x="211" y="142"/>
                  </a:cubicBezTo>
                  <a:cubicBezTo>
                    <a:pt x="211" y="143"/>
                    <a:pt x="210" y="144"/>
                    <a:pt x="210" y="145"/>
                  </a:cubicBezTo>
                  <a:cubicBezTo>
                    <a:pt x="196" y="187"/>
                    <a:pt x="155" y="217"/>
                    <a:pt x="108" y="215"/>
                  </a:cubicBezTo>
                  <a:cubicBezTo>
                    <a:pt x="64" y="213"/>
                    <a:pt x="28" y="184"/>
                    <a:pt x="15" y="145"/>
                  </a:cubicBezTo>
                  <a:cubicBezTo>
                    <a:pt x="14" y="144"/>
                    <a:pt x="14" y="143"/>
                    <a:pt x="14"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5" name="Freeform 1035"/>
            <p:cNvSpPr>
              <a:spLocks noEditPoints="1"/>
            </p:cNvSpPr>
            <p:nvPr/>
          </p:nvSpPr>
          <p:spPr bwMode="auto">
            <a:xfrm>
              <a:off x="-2255838" y="8429626"/>
              <a:ext cx="779463" cy="784225"/>
            </a:xfrm>
            <a:custGeom>
              <a:avLst/>
              <a:gdLst>
                <a:gd name="T0" fmla="*/ 6 w 208"/>
                <a:gd name="T1" fmla="*/ 137 h 209"/>
                <a:gd name="T2" fmla="*/ 201 w 208"/>
                <a:gd name="T3" fmla="*/ 137 h 209"/>
                <a:gd name="T4" fmla="*/ 206 w 208"/>
                <a:gd name="T5" fmla="*/ 109 h 209"/>
                <a:gd name="T6" fmla="*/ 1 w 208"/>
                <a:gd name="T7" fmla="*/ 100 h 209"/>
                <a:gd name="T8" fmla="*/ 13 w 208"/>
                <a:gd name="T9" fmla="*/ 73 h 209"/>
                <a:gd name="T10" fmla="*/ 71 w 208"/>
                <a:gd name="T11" fmla="*/ 107 h 209"/>
                <a:gd name="T12" fmla="*/ 13 w 208"/>
                <a:gd name="T13" fmla="*/ 73 h 209"/>
                <a:gd name="T14" fmla="*/ 76 w 208"/>
                <a:gd name="T15" fmla="*/ 60 h 209"/>
                <a:gd name="T16" fmla="*/ 19 w 208"/>
                <a:gd name="T17" fmla="*/ 60 h 209"/>
                <a:gd name="T18" fmla="*/ 90 w 208"/>
                <a:gd name="T19" fmla="*/ 101 h 209"/>
                <a:gd name="T20" fmla="*/ 83 w 208"/>
                <a:gd name="T21" fmla="*/ 98 h 209"/>
                <a:gd name="T22" fmla="*/ 90 w 208"/>
                <a:gd name="T23" fmla="*/ 101 h 209"/>
                <a:gd name="T24" fmla="*/ 111 w 208"/>
                <a:gd name="T25" fmla="*/ 116 h 209"/>
                <a:gd name="T26" fmla="*/ 116 w 208"/>
                <a:gd name="T27" fmla="*/ 122 h 209"/>
                <a:gd name="T28" fmla="*/ 91 w 208"/>
                <a:gd name="T29" fmla="*/ 122 h 209"/>
                <a:gd name="T30" fmla="*/ 95 w 208"/>
                <a:gd name="T31" fmla="*/ 116 h 209"/>
                <a:gd name="T32" fmla="*/ 91 w 208"/>
                <a:gd name="T33" fmla="*/ 122 h 209"/>
                <a:gd name="T34" fmla="*/ 91 w 208"/>
                <a:gd name="T35" fmla="*/ 75 h 209"/>
                <a:gd name="T36" fmla="*/ 106 w 208"/>
                <a:gd name="T37" fmla="*/ 9 h 209"/>
                <a:gd name="T38" fmla="*/ 103 w 208"/>
                <a:gd name="T39" fmla="*/ 84 h 209"/>
                <a:gd name="T40" fmla="*/ 103 w 208"/>
                <a:gd name="T41" fmla="*/ 91 h 209"/>
                <a:gd name="T42" fmla="*/ 103 w 208"/>
                <a:gd name="T43" fmla="*/ 84 h 209"/>
                <a:gd name="T44" fmla="*/ 103 w 208"/>
                <a:gd name="T45" fmla="*/ 117 h 209"/>
                <a:gd name="T46" fmla="*/ 103 w 208"/>
                <a:gd name="T47" fmla="*/ 93 h 209"/>
                <a:gd name="T48" fmla="*/ 119 w 208"/>
                <a:gd name="T49" fmla="*/ 96 h 209"/>
                <a:gd name="T50" fmla="*/ 121 w 208"/>
                <a:gd name="T51" fmla="*/ 103 h 209"/>
                <a:gd name="T52" fmla="*/ 119 w 208"/>
                <a:gd name="T53" fmla="*/ 96 h 209"/>
                <a:gd name="T54" fmla="*/ 138 w 208"/>
                <a:gd name="T55" fmla="*/ 65 h 209"/>
                <a:gd name="T56" fmla="*/ 120 w 208"/>
                <a:gd name="T57" fmla="*/ 10 h 209"/>
                <a:gd name="T58" fmla="*/ 195 w 208"/>
                <a:gd name="T59" fmla="*/ 77 h 209"/>
                <a:gd name="T60" fmla="*/ 128 w 208"/>
                <a:gd name="T61" fmla="*/ 84 h 209"/>
                <a:gd name="T62" fmla="*/ 195 w 208"/>
                <a:gd name="T63" fmla="*/ 77 h 209"/>
                <a:gd name="T64" fmla="*/ 157 w 208"/>
                <a:gd name="T65" fmla="*/ 134 h 209"/>
                <a:gd name="T66" fmla="*/ 156 w 208"/>
                <a:gd name="T67" fmla="*/ 110 h 209"/>
                <a:gd name="T68" fmla="*/ 199 w 208"/>
                <a:gd name="T69" fmla="*/ 109 h 209"/>
                <a:gd name="T70" fmla="*/ 195 w 208"/>
                <a:gd name="T71" fmla="*/ 134 h 209"/>
                <a:gd name="T72" fmla="*/ 194 w 208"/>
                <a:gd name="T73" fmla="*/ 137 h 209"/>
                <a:gd name="T74" fmla="*/ 190 w 208"/>
                <a:gd name="T75" fmla="*/ 146 h 209"/>
                <a:gd name="T76" fmla="*/ 181 w 208"/>
                <a:gd name="T77" fmla="*/ 160 h 209"/>
                <a:gd name="T78" fmla="*/ 158 w 208"/>
                <a:gd name="T79" fmla="*/ 137 h 209"/>
                <a:gd name="T80" fmla="*/ 118 w 208"/>
                <a:gd name="T81" fmla="*/ 137 h 209"/>
                <a:gd name="T82" fmla="*/ 115 w 208"/>
                <a:gd name="T83" fmla="*/ 133 h 209"/>
                <a:gd name="T84" fmla="*/ 139 w 208"/>
                <a:gd name="T85" fmla="*/ 134 h 209"/>
                <a:gd name="T86" fmla="*/ 167 w 208"/>
                <a:gd name="T87" fmla="*/ 176 h 209"/>
                <a:gd name="T88" fmla="*/ 66 w 208"/>
                <a:gd name="T89" fmla="*/ 193 h 209"/>
                <a:gd name="T90" fmla="*/ 115 w 208"/>
                <a:gd name="T91" fmla="*/ 157 h 209"/>
                <a:gd name="T92" fmla="*/ 99 w 208"/>
                <a:gd name="T93" fmla="*/ 201 h 209"/>
                <a:gd name="T94" fmla="*/ 45 w 208"/>
                <a:gd name="T95" fmla="*/ 181 h 209"/>
                <a:gd name="T96" fmla="*/ 74 w 208"/>
                <a:gd name="T97" fmla="*/ 134 h 209"/>
                <a:gd name="T98" fmla="*/ 93 w 208"/>
                <a:gd name="T99" fmla="*/ 134 h 209"/>
                <a:gd name="T100" fmla="*/ 95 w 208"/>
                <a:gd name="T101" fmla="*/ 137 h 209"/>
                <a:gd name="T102" fmla="*/ 45 w 208"/>
                <a:gd name="T103" fmla="*/ 181 h 209"/>
                <a:gd name="T104" fmla="*/ 12 w 208"/>
                <a:gd name="T105" fmla="*/ 133 h 209"/>
                <a:gd name="T106" fmla="*/ 10 w 208"/>
                <a:gd name="T107" fmla="*/ 125 h 209"/>
                <a:gd name="T108" fmla="*/ 8 w 208"/>
                <a:gd name="T109" fmla="*/ 114 h 209"/>
                <a:gd name="T110" fmla="*/ 7 w 208"/>
                <a:gd name="T111" fmla="*/ 105 h 209"/>
                <a:gd name="T112" fmla="*/ 8 w 208"/>
                <a:gd name="T113" fmla="*/ 97 h 209"/>
                <a:gd name="T114" fmla="*/ 57 w 208"/>
                <a:gd name="T115" fmla="*/ 131 h 209"/>
                <a:gd name="T116" fmla="*/ 54 w 208"/>
                <a:gd name="T117" fmla="*/ 137 h 209"/>
                <a:gd name="T118" fmla="*/ 27 w 208"/>
                <a:gd name="T119" fmla="*/ 164 h 209"/>
                <a:gd name="T120" fmla="*/ 23 w 208"/>
                <a:gd name="T121" fmla="*/ 157 h 209"/>
                <a:gd name="T122" fmla="*/ 13 w 208"/>
                <a:gd name="T123" fmla="*/ 13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09">
                  <a:moveTo>
                    <a:pt x="5" y="134"/>
                  </a:moveTo>
                  <a:cubicBezTo>
                    <a:pt x="5" y="135"/>
                    <a:pt x="5" y="136"/>
                    <a:pt x="6" y="137"/>
                  </a:cubicBezTo>
                  <a:cubicBezTo>
                    <a:pt x="19" y="176"/>
                    <a:pt x="55" y="205"/>
                    <a:pt x="99" y="207"/>
                  </a:cubicBezTo>
                  <a:cubicBezTo>
                    <a:pt x="146" y="209"/>
                    <a:pt x="187" y="179"/>
                    <a:pt x="201" y="137"/>
                  </a:cubicBezTo>
                  <a:cubicBezTo>
                    <a:pt x="201" y="136"/>
                    <a:pt x="202" y="135"/>
                    <a:pt x="202" y="134"/>
                  </a:cubicBezTo>
                  <a:cubicBezTo>
                    <a:pt x="204" y="126"/>
                    <a:pt x="206" y="118"/>
                    <a:pt x="206" y="109"/>
                  </a:cubicBezTo>
                  <a:cubicBezTo>
                    <a:pt x="208" y="53"/>
                    <a:pt x="165" y="5"/>
                    <a:pt x="108" y="2"/>
                  </a:cubicBezTo>
                  <a:cubicBezTo>
                    <a:pt x="51" y="0"/>
                    <a:pt x="3" y="43"/>
                    <a:pt x="1" y="100"/>
                  </a:cubicBezTo>
                  <a:cubicBezTo>
                    <a:pt x="0" y="112"/>
                    <a:pt x="2" y="123"/>
                    <a:pt x="5" y="134"/>
                  </a:cubicBezTo>
                  <a:close/>
                  <a:moveTo>
                    <a:pt x="13" y="73"/>
                  </a:moveTo>
                  <a:cubicBezTo>
                    <a:pt x="77" y="89"/>
                    <a:pt x="77" y="89"/>
                    <a:pt x="77" y="89"/>
                  </a:cubicBezTo>
                  <a:cubicBezTo>
                    <a:pt x="71" y="107"/>
                    <a:pt x="71" y="107"/>
                    <a:pt x="71" y="107"/>
                  </a:cubicBezTo>
                  <a:cubicBezTo>
                    <a:pt x="9" y="84"/>
                    <a:pt x="9" y="84"/>
                    <a:pt x="9" y="84"/>
                  </a:cubicBezTo>
                  <a:cubicBezTo>
                    <a:pt x="10" y="80"/>
                    <a:pt x="12" y="77"/>
                    <a:pt x="13" y="73"/>
                  </a:cubicBezTo>
                  <a:close/>
                  <a:moveTo>
                    <a:pt x="81" y="11"/>
                  </a:moveTo>
                  <a:cubicBezTo>
                    <a:pt x="76" y="60"/>
                    <a:pt x="76" y="60"/>
                    <a:pt x="76" y="60"/>
                  </a:cubicBezTo>
                  <a:cubicBezTo>
                    <a:pt x="64" y="69"/>
                    <a:pt x="64" y="69"/>
                    <a:pt x="64" y="69"/>
                  </a:cubicBezTo>
                  <a:cubicBezTo>
                    <a:pt x="19" y="60"/>
                    <a:pt x="19" y="60"/>
                    <a:pt x="19" y="60"/>
                  </a:cubicBezTo>
                  <a:cubicBezTo>
                    <a:pt x="32" y="35"/>
                    <a:pt x="54" y="17"/>
                    <a:pt x="81" y="11"/>
                  </a:cubicBezTo>
                  <a:close/>
                  <a:moveTo>
                    <a:pt x="90" y="101"/>
                  </a:moveTo>
                  <a:cubicBezTo>
                    <a:pt x="90" y="103"/>
                    <a:pt x="88" y="104"/>
                    <a:pt x="85" y="103"/>
                  </a:cubicBezTo>
                  <a:cubicBezTo>
                    <a:pt x="84" y="102"/>
                    <a:pt x="82" y="100"/>
                    <a:pt x="83" y="98"/>
                  </a:cubicBezTo>
                  <a:cubicBezTo>
                    <a:pt x="84" y="96"/>
                    <a:pt x="86" y="95"/>
                    <a:pt x="88" y="96"/>
                  </a:cubicBezTo>
                  <a:cubicBezTo>
                    <a:pt x="90" y="96"/>
                    <a:pt x="91" y="99"/>
                    <a:pt x="90" y="101"/>
                  </a:cubicBezTo>
                  <a:close/>
                  <a:moveTo>
                    <a:pt x="111" y="121"/>
                  </a:moveTo>
                  <a:cubicBezTo>
                    <a:pt x="109" y="119"/>
                    <a:pt x="110" y="117"/>
                    <a:pt x="111" y="116"/>
                  </a:cubicBezTo>
                  <a:cubicBezTo>
                    <a:pt x="113" y="115"/>
                    <a:pt x="116" y="115"/>
                    <a:pt x="117" y="117"/>
                  </a:cubicBezTo>
                  <a:cubicBezTo>
                    <a:pt x="118" y="118"/>
                    <a:pt x="117" y="121"/>
                    <a:pt x="116" y="122"/>
                  </a:cubicBezTo>
                  <a:cubicBezTo>
                    <a:pt x="114" y="123"/>
                    <a:pt x="112" y="123"/>
                    <a:pt x="111" y="121"/>
                  </a:cubicBezTo>
                  <a:close/>
                  <a:moveTo>
                    <a:pt x="91" y="122"/>
                  </a:moveTo>
                  <a:cubicBezTo>
                    <a:pt x="89" y="121"/>
                    <a:pt x="89" y="118"/>
                    <a:pt x="90" y="117"/>
                  </a:cubicBezTo>
                  <a:cubicBezTo>
                    <a:pt x="91" y="115"/>
                    <a:pt x="94" y="115"/>
                    <a:pt x="95" y="116"/>
                  </a:cubicBezTo>
                  <a:cubicBezTo>
                    <a:pt x="97" y="117"/>
                    <a:pt x="97" y="119"/>
                    <a:pt x="96" y="121"/>
                  </a:cubicBezTo>
                  <a:cubicBezTo>
                    <a:pt x="95" y="123"/>
                    <a:pt x="93" y="123"/>
                    <a:pt x="91" y="122"/>
                  </a:cubicBezTo>
                  <a:close/>
                  <a:moveTo>
                    <a:pt x="111" y="75"/>
                  </a:moveTo>
                  <a:cubicBezTo>
                    <a:pt x="91" y="75"/>
                    <a:pt x="91" y="75"/>
                    <a:pt x="91" y="75"/>
                  </a:cubicBezTo>
                  <a:cubicBezTo>
                    <a:pt x="94" y="9"/>
                    <a:pt x="94" y="9"/>
                    <a:pt x="94" y="9"/>
                  </a:cubicBezTo>
                  <a:cubicBezTo>
                    <a:pt x="98" y="9"/>
                    <a:pt x="102" y="9"/>
                    <a:pt x="106" y="9"/>
                  </a:cubicBezTo>
                  <a:lnTo>
                    <a:pt x="111" y="75"/>
                  </a:lnTo>
                  <a:close/>
                  <a:moveTo>
                    <a:pt x="103" y="84"/>
                  </a:moveTo>
                  <a:cubicBezTo>
                    <a:pt x="106" y="84"/>
                    <a:pt x="107" y="85"/>
                    <a:pt x="107" y="87"/>
                  </a:cubicBezTo>
                  <a:cubicBezTo>
                    <a:pt x="107" y="90"/>
                    <a:pt x="106" y="91"/>
                    <a:pt x="103" y="91"/>
                  </a:cubicBezTo>
                  <a:cubicBezTo>
                    <a:pt x="101" y="91"/>
                    <a:pt x="99" y="90"/>
                    <a:pt x="99" y="87"/>
                  </a:cubicBezTo>
                  <a:cubicBezTo>
                    <a:pt x="99" y="85"/>
                    <a:pt x="101" y="84"/>
                    <a:pt x="103" y="84"/>
                  </a:cubicBezTo>
                  <a:close/>
                  <a:moveTo>
                    <a:pt x="115" y="105"/>
                  </a:moveTo>
                  <a:cubicBezTo>
                    <a:pt x="115" y="111"/>
                    <a:pt x="110" y="117"/>
                    <a:pt x="103" y="117"/>
                  </a:cubicBezTo>
                  <a:cubicBezTo>
                    <a:pt x="97" y="117"/>
                    <a:pt x="91" y="111"/>
                    <a:pt x="91" y="105"/>
                  </a:cubicBezTo>
                  <a:cubicBezTo>
                    <a:pt x="91" y="98"/>
                    <a:pt x="97" y="93"/>
                    <a:pt x="103" y="93"/>
                  </a:cubicBezTo>
                  <a:cubicBezTo>
                    <a:pt x="110" y="93"/>
                    <a:pt x="115" y="98"/>
                    <a:pt x="115" y="105"/>
                  </a:cubicBezTo>
                  <a:close/>
                  <a:moveTo>
                    <a:pt x="119" y="96"/>
                  </a:moveTo>
                  <a:cubicBezTo>
                    <a:pt x="121" y="95"/>
                    <a:pt x="123" y="96"/>
                    <a:pt x="124" y="98"/>
                  </a:cubicBezTo>
                  <a:cubicBezTo>
                    <a:pt x="124" y="100"/>
                    <a:pt x="123" y="102"/>
                    <a:pt x="121" y="103"/>
                  </a:cubicBezTo>
                  <a:cubicBezTo>
                    <a:pt x="119" y="104"/>
                    <a:pt x="117" y="103"/>
                    <a:pt x="116" y="101"/>
                  </a:cubicBezTo>
                  <a:cubicBezTo>
                    <a:pt x="116" y="99"/>
                    <a:pt x="117" y="96"/>
                    <a:pt x="119" y="96"/>
                  </a:cubicBezTo>
                  <a:close/>
                  <a:moveTo>
                    <a:pt x="186" y="55"/>
                  </a:moveTo>
                  <a:cubicBezTo>
                    <a:pt x="138" y="65"/>
                    <a:pt x="138" y="65"/>
                    <a:pt x="138" y="65"/>
                  </a:cubicBezTo>
                  <a:cubicBezTo>
                    <a:pt x="125" y="56"/>
                    <a:pt x="125" y="56"/>
                    <a:pt x="125" y="56"/>
                  </a:cubicBezTo>
                  <a:cubicBezTo>
                    <a:pt x="120" y="10"/>
                    <a:pt x="120" y="10"/>
                    <a:pt x="120" y="10"/>
                  </a:cubicBezTo>
                  <a:cubicBezTo>
                    <a:pt x="148" y="15"/>
                    <a:pt x="172" y="32"/>
                    <a:pt x="186" y="55"/>
                  </a:cubicBezTo>
                  <a:close/>
                  <a:moveTo>
                    <a:pt x="195" y="77"/>
                  </a:moveTo>
                  <a:cubicBezTo>
                    <a:pt x="134" y="102"/>
                    <a:pt x="134" y="102"/>
                    <a:pt x="134" y="102"/>
                  </a:cubicBezTo>
                  <a:cubicBezTo>
                    <a:pt x="128" y="84"/>
                    <a:pt x="128" y="84"/>
                    <a:pt x="128" y="84"/>
                  </a:cubicBezTo>
                  <a:cubicBezTo>
                    <a:pt x="191" y="66"/>
                    <a:pt x="191" y="66"/>
                    <a:pt x="191" y="66"/>
                  </a:cubicBezTo>
                  <a:cubicBezTo>
                    <a:pt x="191" y="66"/>
                    <a:pt x="194" y="73"/>
                    <a:pt x="195" y="77"/>
                  </a:cubicBezTo>
                  <a:close/>
                  <a:moveTo>
                    <a:pt x="158" y="137"/>
                  </a:moveTo>
                  <a:cubicBezTo>
                    <a:pt x="157" y="134"/>
                    <a:pt x="157" y="134"/>
                    <a:pt x="157" y="134"/>
                  </a:cubicBezTo>
                  <a:cubicBezTo>
                    <a:pt x="152" y="125"/>
                    <a:pt x="152" y="125"/>
                    <a:pt x="152" y="125"/>
                  </a:cubicBezTo>
                  <a:cubicBezTo>
                    <a:pt x="156" y="110"/>
                    <a:pt x="156" y="110"/>
                    <a:pt x="156" y="110"/>
                  </a:cubicBezTo>
                  <a:cubicBezTo>
                    <a:pt x="198" y="92"/>
                    <a:pt x="198" y="92"/>
                    <a:pt x="198" y="92"/>
                  </a:cubicBezTo>
                  <a:cubicBezTo>
                    <a:pt x="199" y="97"/>
                    <a:pt x="200" y="103"/>
                    <a:pt x="199" y="109"/>
                  </a:cubicBezTo>
                  <a:cubicBezTo>
                    <a:pt x="199" y="112"/>
                    <a:pt x="199" y="114"/>
                    <a:pt x="199" y="117"/>
                  </a:cubicBezTo>
                  <a:cubicBezTo>
                    <a:pt x="198" y="123"/>
                    <a:pt x="197" y="128"/>
                    <a:pt x="195" y="134"/>
                  </a:cubicBezTo>
                  <a:cubicBezTo>
                    <a:pt x="195" y="135"/>
                    <a:pt x="194" y="135"/>
                    <a:pt x="194" y="136"/>
                  </a:cubicBezTo>
                  <a:cubicBezTo>
                    <a:pt x="194" y="136"/>
                    <a:pt x="194" y="136"/>
                    <a:pt x="194" y="137"/>
                  </a:cubicBezTo>
                  <a:cubicBezTo>
                    <a:pt x="193" y="139"/>
                    <a:pt x="192" y="142"/>
                    <a:pt x="191" y="144"/>
                  </a:cubicBezTo>
                  <a:cubicBezTo>
                    <a:pt x="191" y="145"/>
                    <a:pt x="190" y="145"/>
                    <a:pt x="190" y="146"/>
                  </a:cubicBezTo>
                  <a:cubicBezTo>
                    <a:pt x="189" y="148"/>
                    <a:pt x="188" y="151"/>
                    <a:pt x="186" y="153"/>
                  </a:cubicBezTo>
                  <a:cubicBezTo>
                    <a:pt x="185" y="156"/>
                    <a:pt x="183" y="158"/>
                    <a:pt x="181" y="160"/>
                  </a:cubicBezTo>
                  <a:cubicBezTo>
                    <a:pt x="180" y="163"/>
                    <a:pt x="178" y="165"/>
                    <a:pt x="176" y="168"/>
                  </a:cubicBezTo>
                  <a:lnTo>
                    <a:pt x="158" y="137"/>
                  </a:lnTo>
                  <a:close/>
                  <a:moveTo>
                    <a:pt x="158" y="184"/>
                  </a:moveTo>
                  <a:cubicBezTo>
                    <a:pt x="118" y="137"/>
                    <a:pt x="118" y="137"/>
                    <a:pt x="118" y="137"/>
                  </a:cubicBezTo>
                  <a:cubicBezTo>
                    <a:pt x="116" y="134"/>
                    <a:pt x="116" y="134"/>
                    <a:pt x="116" y="134"/>
                  </a:cubicBezTo>
                  <a:cubicBezTo>
                    <a:pt x="115" y="133"/>
                    <a:pt x="115" y="133"/>
                    <a:pt x="115" y="133"/>
                  </a:cubicBezTo>
                  <a:cubicBezTo>
                    <a:pt x="131" y="122"/>
                    <a:pt x="131" y="122"/>
                    <a:pt x="131" y="122"/>
                  </a:cubicBezTo>
                  <a:cubicBezTo>
                    <a:pt x="139" y="134"/>
                    <a:pt x="139" y="134"/>
                    <a:pt x="139" y="134"/>
                  </a:cubicBezTo>
                  <a:cubicBezTo>
                    <a:pt x="141" y="137"/>
                    <a:pt x="141" y="137"/>
                    <a:pt x="141" y="137"/>
                  </a:cubicBezTo>
                  <a:cubicBezTo>
                    <a:pt x="167" y="176"/>
                    <a:pt x="167" y="176"/>
                    <a:pt x="167" y="176"/>
                  </a:cubicBezTo>
                  <a:cubicBezTo>
                    <a:pt x="164" y="179"/>
                    <a:pt x="161" y="182"/>
                    <a:pt x="158" y="184"/>
                  </a:cubicBezTo>
                  <a:close/>
                  <a:moveTo>
                    <a:pt x="66" y="193"/>
                  </a:moveTo>
                  <a:cubicBezTo>
                    <a:pt x="99" y="157"/>
                    <a:pt x="99" y="157"/>
                    <a:pt x="99" y="157"/>
                  </a:cubicBezTo>
                  <a:cubicBezTo>
                    <a:pt x="115" y="157"/>
                    <a:pt x="115" y="157"/>
                    <a:pt x="115" y="157"/>
                  </a:cubicBezTo>
                  <a:cubicBezTo>
                    <a:pt x="145" y="191"/>
                    <a:pt x="145" y="191"/>
                    <a:pt x="145" y="191"/>
                  </a:cubicBezTo>
                  <a:cubicBezTo>
                    <a:pt x="131" y="198"/>
                    <a:pt x="116" y="201"/>
                    <a:pt x="99" y="201"/>
                  </a:cubicBezTo>
                  <a:cubicBezTo>
                    <a:pt x="87" y="200"/>
                    <a:pt x="76" y="198"/>
                    <a:pt x="66" y="193"/>
                  </a:cubicBezTo>
                  <a:close/>
                  <a:moveTo>
                    <a:pt x="45" y="181"/>
                  </a:moveTo>
                  <a:cubicBezTo>
                    <a:pt x="73" y="137"/>
                    <a:pt x="73" y="137"/>
                    <a:pt x="73" y="137"/>
                  </a:cubicBezTo>
                  <a:cubicBezTo>
                    <a:pt x="74" y="134"/>
                    <a:pt x="74" y="134"/>
                    <a:pt x="74" y="134"/>
                  </a:cubicBezTo>
                  <a:cubicBezTo>
                    <a:pt x="80" y="125"/>
                    <a:pt x="80" y="125"/>
                    <a:pt x="80" y="125"/>
                  </a:cubicBezTo>
                  <a:cubicBezTo>
                    <a:pt x="93" y="134"/>
                    <a:pt x="93" y="134"/>
                    <a:pt x="93" y="134"/>
                  </a:cubicBezTo>
                  <a:cubicBezTo>
                    <a:pt x="96" y="136"/>
                    <a:pt x="96" y="136"/>
                    <a:pt x="96" y="136"/>
                  </a:cubicBezTo>
                  <a:cubicBezTo>
                    <a:pt x="95" y="137"/>
                    <a:pt x="95" y="137"/>
                    <a:pt x="95" y="137"/>
                  </a:cubicBezTo>
                  <a:cubicBezTo>
                    <a:pt x="55" y="188"/>
                    <a:pt x="55" y="188"/>
                    <a:pt x="55" y="188"/>
                  </a:cubicBezTo>
                  <a:cubicBezTo>
                    <a:pt x="52" y="186"/>
                    <a:pt x="48" y="184"/>
                    <a:pt x="45" y="181"/>
                  </a:cubicBezTo>
                  <a:close/>
                  <a:moveTo>
                    <a:pt x="12" y="134"/>
                  </a:moveTo>
                  <a:cubicBezTo>
                    <a:pt x="12" y="134"/>
                    <a:pt x="12" y="134"/>
                    <a:pt x="12" y="133"/>
                  </a:cubicBezTo>
                  <a:cubicBezTo>
                    <a:pt x="11" y="132"/>
                    <a:pt x="11" y="131"/>
                    <a:pt x="11" y="130"/>
                  </a:cubicBezTo>
                  <a:cubicBezTo>
                    <a:pt x="10" y="128"/>
                    <a:pt x="10" y="127"/>
                    <a:pt x="10" y="125"/>
                  </a:cubicBezTo>
                  <a:cubicBezTo>
                    <a:pt x="9" y="124"/>
                    <a:pt x="9" y="123"/>
                    <a:pt x="9" y="122"/>
                  </a:cubicBezTo>
                  <a:cubicBezTo>
                    <a:pt x="8" y="120"/>
                    <a:pt x="8" y="117"/>
                    <a:pt x="8" y="114"/>
                  </a:cubicBezTo>
                  <a:cubicBezTo>
                    <a:pt x="8" y="114"/>
                    <a:pt x="8" y="114"/>
                    <a:pt x="8" y="114"/>
                  </a:cubicBezTo>
                  <a:cubicBezTo>
                    <a:pt x="7" y="111"/>
                    <a:pt x="7" y="108"/>
                    <a:pt x="7" y="105"/>
                  </a:cubicBezTo>
                  <a:cubicBezTo>
                    <a:pt x="7" y="104"/>
                    <a:pt x="7" y="102"/>
                    <a:pt x="7" y="100"/>
                  </a:cubicBezTo>
                  <a:cubicBezTo>
                    <a:pt x="7" y="99"/>
                    <a:pt x="8" y="98"/>
                    <a:pt x="8" y="97"/>
                  </a:cubicBezTo>
                  <a:cubicBezTo>
                    <a:pt x="52" y="117"/>
                    <a:pt x="52" y="117"/>
                    <a:pt x="52" y="117"/>
                  </a:cubicBezTo>
                  <a:cubicBezTo>
                    <a:pt x="57" y="131"/>
                    <a:pt x="57" y="131"/>
                    <a:pt x="57" y="131"/>
                  </a:cubicBezTo>
                  <a:cubicBezTo>
                    <a:pt x="56" y="134"/>
                    <a:pt x="56" y="134"/>
                    <a:pt x="56" y="134"/>
                  </a:cubicBezTo>
                  <a:cubicBezTo>
                    <a:pt x="54" y="137"/>
                    <a:pt x="54" y="137"/>
                    <a:pt x="54" y="137"/>
                  </a:cubicBezTo>
                  <a:cubicBezTo>
                    <a:pt x="34" y="171"/>
                    <a:pt x="34" y="171"/>
                    <a:pt x="34" y="171"/>
                  </a:cubicBezTo>
                  <a:cubicBezTo>
                    <a:pt x="32" y="169"/>
                    <a:pt x="30" y="166"/>
                    <a:pt x="27" y="164"/>
                  </a:cubicBezTo>
                  <a:cubicBezTo>
                    <a:pt x="26" y="162"/>
                    <a:pt x="25" y="160"/>
                    <a:pt x="23" y="158"/>
                  </a:cubicBezTo>
                  <a:cubicBezTo>
                    <a:pt x="23" y="157"/>
                    <a:pt x="23" y="157"/>
                    <a:pt x="23" y="157"/>
                  </a:cubicBezTo>
                  <a:cubicBezTo>
                    <a:pt x="21" y="155"/>
                    <a:pt x="20" y="153"/>
                    <a:pt x="19" y="151"/>
                  </a:cubicBezTo>
                  <a:cubicBezTo>
                    <a:pt x="17" y="146"/>
                    <a:pt x="14" y="141"/>
                    <a:pt x="13" y="137"/>
                  </a:cubicBezTo>
                  <a:cubicBezTo>
                    <a:pt x="12" y="136"/>
                    <a:pt x="12" y="135"/>
                    <a:pt x="12" y="134"/>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6" name="Oval 1036"/>
            <p:cNvSpPr>
              <a:spLocks noChangeArrowheads="1"/>
            </p:cNvSpPr>
            <p:nvPr/>
          </p:nvSpPr>
          <p:spPr bwMode="auto">
            <a:xfrm>
              <a:off x="-1884363" y="8740776"/>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7" name="Freeform 1037"/>
            <p:cNvSpPr>
              <a:spLocks/>
            </p:cNvSpPr>
            <p:nvPr/>
          </p:nvSpPr>
          <p:spPr bwMode="auto">
            <a:xfrm>
              <a:off x="-1947863" y="8786813"/>
              <a:ext cx="33338" cy="33338"/>
            </a:xfrm>
            <a:custGeom>
              <a:avLst/>
              <a:gdLst>
                <a:gd name="T0" fmla="*/ 1 w 9"/>
                <a:gd name="T1" fmla="*/ 3 h 9"/>
                <a:gd name="T2" fmla="*/ 4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2" y="7"/>
                    <a:pt x="4" y="8"/>
                  </a:cubicBezTo>
                  <a:cubicBezTo>
                    <a:pt x="6" y="9"/>
                    <a:pt x="8" y="8"/>
                    <a:pt x="8" y="6"/>
                  </a:cubicBezTo>
                  <a:cubicBezTo>
                    <a:pt x="9" y="4"/>
                    <a:pt x="8" y="1"/>
                    <a:pt x="6" y="1"/>
                  </a:cubicBezTo>
                  <a:cubicBezTo>
                    <a:pt x="4" y="0"/>
                    <a:pt x="2" y="1"/>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8" name="Freeform 1038"/>
            <p:cNvSpPr>
              <a:spLocks/>
            </p:cNvSpPr>
            <p:nvPr/>
          </p:nvSpPr>
          <p:spPr bwMode="auto">
            <a:xfrm>
              <a:off x="-1922463" y="8856663"/>
              <a:ext cx="30163" cy="34925"/>
            </a:xfrm>
            <a:custGeom>
              <a:avLst/>
              <a:gdLst>
                <a:gd name="T0" fmla="*/ 2 w 8"/>
                <a:gd name="T1" fmla="*/ 8 h 9"/>
                <a:gd name="T2" fmla="*/ 7 w 8"/>
                <a:gd name="T3" fmla="*/ 7 h 9"/>
                <a:gd name="T4" fmla="*/ 6 w 8"/>
                <a:gd name="T5" fmla="*/ 2 h 9"/>
                <a:gd name="T6" fmla="*/ 1 w 8"/>
                <a:gd name="T7" fmla="*/ 3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4" y="9"/>
                    <a:pt x="6" y="9"/>
                    <a:pt x="7" y="7"/>
                  </a:cubicBezTo>
                  <a:cubicBezTo>
                    <a:pt x="8" y="5"/>
                    <a:pt x="8" y="3"/>
                    <a:pt x="6" y="2"/>
                  </a:cubicBezTo>
                  <a:cubicBezTo>
                    <a:pt x="5" y="0"/>
                    <a:pt x="2" y="1"/>
                    <a:pt x="1" y="3"/>
                  </a:cubicBezTo>
                  <a:cubicBezTo>
                    <a:pt x="0" y="4"/>
                    <a:pt x="0" y="7"/>
                    <a:pt x="2"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9" name="Freeform 1039"/>
            <p:cNvSpPr>
              <a:spLocks/>
            </p:cNvSpPr>
            <p:nvPr/>
          </p:nvSpPr>
          <p:spPr bwMode="auto">
            <a:xfrm>
              <a:off x="-1846263" y="8856663"/>
              <a:ext cx="33338" cy="34925"/>
            </a:xfrm>
            <a:custGeom>
              <a:avLst/>
              <a:gdLst>
                <a:gd name="T0" fmla="*/ 1 w 9"/>
                <a:gd name="T1" fmla="*/ 7 h 9"/>
                <a:gd name="T2" fmla="*/ 7 w 9"/>
                <a:gd name="T3" fmla="*/ 8 h 9"/>
                <a:gd name="T4" fmla="*/ 8 w 9"/>
                <a:gd name="T5" fmla="*/ 3 h 9"/>
                <a:gd name="T6" fmla="*/ 2 w 9"/>
                <a:gd name="T7" fmla="*/ 2 h 9"/>
                <a:gd name="T8" fmla="*/ 1 w 9"/>
                <a:gd name="T9" fmla="*/ 7 h 9"/>
              </a:gdLst>
              <a:ahLst/>
              <a:cxnLst>
                <a:cxn ang="0">
                  <a:pos x="T0" y="T1"/>
                </a:cxn>
                <a:cxn ang="0">
                  <a:pos x="T2" y="T3"/>
                </a:cxn>
                <a:cxn ang="0">
                  <a:pos x="T4" y="T5"/>
                </a:cxn>
                <a:cxn ang="0">
                  <a:pos x="T6" y="T7"/>
                </a:cxn>
                <a:cxn ang="0">
                  <a:pos x="T8" y="T9"/>
                </a:cxn>
              </a:cxnLst>
              <a:rect l="0" t="0" r="r" b="b"/>
              <a:pathLst>
                <a:path w="9" h="9">
                  <a:moveTo>
                    <a:pt x="1" y="7"/>
                  </a:moveTo>
                  <a:cubicBezTo>
                    <a:pt x="3" y="9"/>
                    <a:pt x="5" y="9"/>
                    <a:pt x="7" y="8"/>
                  </a:cubicBezTo>
                  <a:cubicBezTo>
                    <a:pt x="9" y="7"/>
                    <a:pt x="9" y="4"/>
                    <a:pt x="8" y="3"/>
                  </a:cubicBezTo>
                  <a:cubicBezTo>
                    <a:pt x="7" y="1"/>
                    <a:pt x="4" y="0"/>
                    <a:pt x="2" y="2"/>
                  </a:cubicBezTo>
                  <a:cubicBezTo>
                    <a:pt x="1" y="3"/>
                    <a:pt x="0" y="5"/>
                    <a:pt x="1"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0" name="Freeform 1040"/>
            <p:cNvSpPr>
              <a:spLocks/>
            </p:cNvSpPr>
            <p:nvPr/>
          </p:nvSpPr>
          <p:spPr bwMode="auto">
            <a:xfrm>
              <a:off x="-1820863" y="8786813"/>
              <a:ext cx="30163" cy="33338"/>
            </a:xfrm>
            <a:custGeom>
              <a:avLst/>
              <a:gdLst>
                <a:gd name="T0" fmla="*/ 0 w 8"/>
                <a:gd name="T1" fmla="*/ 6 h 9"/>
                <a:gd name="T2" fmla="*/ 5 w 8"/>
                <a:gd name="T3" fmla="*/ 8 h 9"/>
                <a:gd name="T4" fmla="*/ 8 w 8"/>
                <a:gd name="T5" fmla="*/ 3 h 9"/>
                <a:gd name="T6" fmla="*/ 3 w 8"/>
                <a:gd name="T7" fmla="*/ 1 h 9"/>
                <a:gd name="T8" fmla="*/ 0 w 8"/>
                <a:gd name="T9" fmla="*/ 6 h 9"/>
              </a:gdLst>
              <a:ahLst/>
              <a:cxnLst>
                <a:cxn ang="0">
                  <a:pos x="T0" y="T1"/>
                </a:cxn>
                <a:cxn ang="0">
                  <a:pos x="T2" y="T3"/>
                </a:cxn>
                <a:cxn ang="0">
                  <a:pos x="T4" y="T5"/>
                </a:cxn>
                <a:cxn ang="0">
                  <a:pos x="T6" y="T7"/>
                </a:cxn>
                <a:cxn ang="0">
                  <a:pos x="T8" y="T9"/>
                </a:cxn>
              </a:cxnLst>
              <a:rect l="0" t="0" r="r" b="b"/>
              <a:pathLst>
                <a:path w="8" h="9">
                  <a:moveTo>
                    <a:pt x="0" y="6"/>
                  </a:moveTo>
                  <a:cubicBezTo>
                    <a:pt x="1" y="8"/>
                    <a:pt x="3" y="9"/>
                    <a:pt x="5" y="8"/>
                  </a:cubicBezTo>
                  <a:cubicBezTo>
                    <a:pt x="7" y="7"/>
                    <a:pt x="8" y="5"/>
                    <a:pt x="8" y="3"/>
                  </a:cubicBezTo>
                  <a:cubicBezTo>
                    <a:pt x="7" y="1"/>
                    <a:pt x="5" y="0"/>
                    <a:pt x="3" y="1"/>
                  </a:cubicBezTo>
                  <a:cubicBezTo>
                    <a:pt x="1" y="1"/>
                    <a:pt x="0" y="4"/>
                    <a:pt x="0"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1" name="Oval 1041"/>
            <p:cNvSpPr>
              <a:spLocks noChangeArrowheads="1"/>
            </p:cNvSpPr>
            <p:nvPr/>
          </p:nvSpPr>
          <p:spPr bwMode="auto">
            <a:xfrm>
              <a:off x="-1914525" y="8778876"/>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2" name="Freeform 1042"/>
            <p:cNvSpPr>
              <a:spLocks/>
            </p:cNvSpPr>
            <p:nvPr/>
          </p:nvSpPr>
          <p:spPr bwMode="auto">
            <a:xfrm>
              <a:off x="-1824038" y="8886826"/>
              <a:ext cx="195263" cy="233363"/>
            </a:xfrm>
            <a:custGeom>
              <a:avLst/>
              <a:gdLst>
                <a:gd name="T0" fmla="*/ 0 w 52"/>
                <a:gd name="T1" fmla="*/ 11 h 62"/>
                <a:gd name="T2" fmla="*/ 43 w 52"/>
                <a:gd name="T3" fmla="*/ 62 h 62"/>
                <a:gd name="T4" fmla="*/ 52 w 52"/>
                <a:gd name="T5" fmla="*/ 54 h 62"/>
                <a:gd name="T6" fmla="*/ 16 w 52"/>
                <a:gd name="T7" fmla="*/ 0 h 62"/>
                <a:gd name="T8" fmla="*/ 0 w 52"/>
                <a:gd name="T9" fmla="*/ 11 h 62"/>
              </a:gdLst>
              <a:ahLst/>
              <a:cxnLst>
                <a:cxn ang="0">
                  <a:pos x="T0" y="T1"/>
                </a:cxn>
                <a:cxn ang="0">
                  <a:pos x="T2" y="T3"/>
                </a:cxn>
                <a:cxn ang="0">
                  <a:pos x="T4" y="T5"/>
                </a:cxn>
                <a:cxn ang="0">
                  <a:pos x="T6" y="T7"/>
                </a:cxn>
                <a:cxn ang="0">
                  <a:pos x="T8" y="T9"/>
                </a:cxn>
              </a:cxnLst>
              <a:rect l="0" t="0" r="r" b="b"/>
              <a:pathLst>
                <a:path w="52" h="62">
                  <a:moveTo>
                    <a:pt x="0" y="11"/>
                  </a:moveTo>
                  <a:cubicBezTo>
                    <a:pt x="43" y="62"/>
                    <a:pt x="43" y="62"/>
                    <a:pt x="43" y="62"/>
                  </a:cubicBezTo>
                  <a:cubicBezTo>
                    <a:pt x="46" y="60"/>
                    <a:pt x="49" y="57"/>
                    <a:pt x="52" y="54"/>
                  </a:cubicBezTo>
                  <a:cubicBezTo>
                    <a:pt x="16" y="0"/>
                    <a:pt x="16" y="0"/>
                    <a:pt x="16" y="0"/>
                  </a:cubicBezTo>
                  <a:lnTo>
                    <a:pt x="0"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3" name="Freeform 1043"/>
            <p:cNvSpPr>
              <a:spLocks/>
            </p:cNvSpPr>
            <p:nvPr/>
          </p:nvSpPr>
          <p:spPr bwMode="auto">
            <a:xfrm>
              <a:off x="-1776413" y="8677276"/>
              <a:ext cx="252413" cy="134938"/>
            </a:xfrm>
            <a:custGeom>
              <a:avLst/>
              <a:gdLst>
                <a:gd name="T0" fmla="*/ 0 w 67"/>
                <a:gd name="T1" fmla="*/ 18 h 36"/>
                <a:gd name="T2" fmla="*/ 6 w 67"/>
                <a:gd name="T3" fmla="*/ 36 h 36"/>
                <a:gd name="T4" fmla="*/ 67 w 67"/>
                <a:gd name="T5" fmla="*/ 11 h 36"/>
                <a:gd name="T6" fmla="*/ 63 w 67"/>
                <a:gd name="T7" fmla="*/ 0 h 36"/>
                <a:gd name="T8" fmla="*/ 0 w 67"/>
                <a:gd name="T9" fmla="*/ 18 h 36"/>
              </a:gdLst>
              <a:ahLst/>
              <a:cxnLst>
                <a:cxn ang="0">
                  <a:pos x="T0" y="T1"/>
                </a:cxn>
                <a:cxn ang="0">
                  <a:pos x="T2" y="T3"/>
                </a:cxn>
                <a:cxn ang="0">
                  <a:pos x="T4" y="T5"/>
                </a:cxn>
                <a:cxn ang="0">
                  <a:pos x="T6" y="T7"/>
                </a:cxn>
                <a:cxn ang="0">
                  <a:pos x="T8" y="T9"/>
                </a:cxn>
              </a:cxnLst>
              <a:rect l="0" t="0" r="r" b="b"/>
              <a:pathLst>
                <a:path w="67" h="36">
                  <a:moveTo>
                    <a:pt x="0" y="18"/>
                  </a:moveTo>
                  <a:cubicBezTo>
                    <a:pt x="6" y="36"/>
                    <a:pt x="6" y="36"/>
                    <a:pt x="6" y="36"/>
                  </a:cubicBezTo>
                  <a:cubicBezTo>
                    <a:pt x="67" y="11"/>
                    <a:pt x="67" y="11"/>
                    <a:pt x="67" y="11"/>
                  </a:cubicBezTo>
                  <a:cubicBezTo>
                    <a:pt x="66" y="7"/>
                    <a:pt x="63" y="0"/>
                    <a:pt x="63" y="0"/>
                  </a:cubicBezTo>
                  <a:lnTo>
                    <a:pt x="0"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4" name="Freeform 1044"/>
            <p:cNvSpPr>
              <a:spLocks/>
            </p:cNvSpPr>
            <p:nvPr/>
          </p:nvSpPr>
          <p:spPr bwMode="auto">
            <a:xfrm>
              <a:off x="-1914525" y="8464551"/>
              <a:ext cx="71438" cy="246063"/>
            </a:xfrm>
            <a:custGeom>
              <a:avLst/>
              <a:gdLst>
                <a:gd name="T0" fmla="*/ 0 w 19"/>
                <a:gd name="T1" fmla="*/ 66 h 66"/>
                <a:gd name="T2" fmla="*/ 19 w 19"/>
                <a:gd name="T3" fmla="*/ 66 h 66"/>
                <a:gd name="T4" fmla="*/ 15 w 19"/>
                <a:gd name="T5" fmla="*/ 0 h 66"/>
                <a:gd name="T6" fmla="*/ 3 w 19"/>
                <a:gd name="T7" fmla="*/ 0 h 66"/>
                <a:gd name="T8" fmla="*/ 0 w 19"/>
                <a:gd name="T9" fmla="*/ 66 h 66"/>
              </a:gdLst>
              <a:ahLst/>
              <a:cxnLst>
                <a:cxn ang="0">
                  <a:pos x="T0" y="T1"/>
                </a:cxn>
                <a:cxn ang="0">
                  <a:pos x="T2" y="T3"/>
                </a:cxn>
                <a:cxn ang="0">
                  <a:pos x="T4" y="T5"/>
                </a:cxn>
                <a:cxn ang="0">
                  <a:pos x="T6" y="T7"/>
                </a:cxn>
                <a:cxn ang="0">
                  <a:pos x="T8" y="T9"/>
                </a:cxn>
              </a:cxnLst>
              <a:rect l="0" t="0" r="r" b="b"/>
              <a:pathLst>
                <a:path w="19" h="66">
                  <a:moveTo>
                    <a:pt x="0" y="66"/>
                  </a:moveTo>
                  <a:cubicBezTo>
                    <a:pt x="19" y="66"/>
                    <a:pt x="19" y="66"/>
                    <a:pt x="19" y="66"/>
                  </a:cubicBezTo>
                  <a:cubicBezTo>
                    <a:pt x="15" y="0"/>
                    <a:pt x="15" y="0"/>
                    <a:pt x="15" y="0"/>
                  </a:cubicBezTo>
                  <a:cubicBezTo>
                    <a:pt x="11" y="0"/>
                    <a:pt x="7" y="0"/>
                    <a:pt x="3" y="0"/>
                  </a:cubicBezTo>
                  <a:lnTo>
                    <a:pt x="0"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5" name="Freeform 1045"/>
            <p:cNvSpPr>
              <a:spLocks/>
            </p:cNvSpPr>
            <p:nvPr/>
          </p:nvSpPr>
          <p:spPr bwMode="auto">
            <a:xfrm>
              <a:off x="-2222500" y="8704263"/>
              <a:ext cx="255588" cy="127000"/>
            </a:xfrm>
            <a:custGeom>
              <a:avLst/>
              <a:gdLst>
                <a:gd name="T0" fmla="*/ 0 w 68"/>
                <a:gd name="T1" fmla="*/ 11 h 34"/>
                <a:gd name="T2" fmla="*/ 62 w 68"/>
                <a:gd name="T3" fmla="*/ 34 h 34"/>
                <a:gd name="T4" fmla="*/ 68 w 68"/>
                <a:gd name="T5" fmla="*/ 16 h 34"/>
                <a:gd name="T6" fmla="*/ 4 w 68"/>
                <a:gd name="T7" fmla="*/ 0 h 34"/>
                <a:gd name="T8" fmla="*/ 0 w 68"/>
                <a:gd name="T9" fmla="*/ 11 h 34"/>
              </a:gdLst>
              <a:ahLst/>
              <a:cxnLst>
                <a:cxn ang="0">
                  <a:pos x="T0" y="T1"/>
                </a:cxn>
                <a:cxn ang="0">
                  <a:pos x="T2" y="T3"/>
                </a:cxn>
                <a:cxn ang="0">
                  <a:pos x="T4" y="T5"/>
                </a:cxn>
                <a:cxn ang="0">
                  <a:pos x="T6" y="T7"/>
                </a:cxn>
                <a:cxn ang="0">
                  <a:pos x="T8" y="T9"/>
                </a:cxn>
              </a:cxnLst>
              <a:rect l="0" t="0" r="r" b="b"/>
              <a:pathLst>
                <a:path w="68" h="34">
                  <a:moveTo>
                    <a:pt x="0" y="11"/>
                  </a:moveTo>
                  <a:cubicBezTo>
                    <a:pt x="62" y="34"/>
                    <a:pt x="62" y="34"/>
                    <a:pt x="62" y="34"/>
                  </a:cubicBezTo>
                  <a:cubicBezTo>
                    <a:pt x="68" y="16"/>
                    <a:pt x="68" y="16"/>
                    <a:pt x="68" y="16"/>
                  </a:cubicBezTo>
                  <a:cubicBezTo>
                    <a:pt x="4" y="0"/>
                    <a:pt x="4" y="0"/>
                    <a:pt x="4" y="0"/>
                  </a:cubicBezTo>
                  <a:cubicBezTo>
                    <a:pt x="3" y="4"/>
                    <a:pt x="1" y="8"/>
                    <a:pt x="0"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6" name="Freeform 1046"/>
            <p:cNvSpPr>
              <a:spLocks/>
            </p:cNvSpPr>
            <p:nvPr/>
          </p:nvSpPr>
          <p:spPr bwMode="auto">
            <a:xfrm>
              <a:off x="-2087563" y="8897938"/>
              <a:ext cx="192088" cy="236538"/>
            </a:xfrm>
            <a:custGeom>
              <a:avLst/>
              <a:gdLst>
                <a:gd name="T0" fmla="*/ 0 w 51"/>
                <a:gd name="T1" fmla="*/ 56 h 63"/>
                <a:gd name="T2" fmla="*/ 10 w 51"/>
                <a:gd name="T3" fmla="*/ 63 h 63"/>
                <a:gd name="T4" fmla="*/ 51 w 51"/>
                <a:gd name="T5" fmla="*/ 11 h 63"/>
                <a:gd name="T6" fmla="*/ 35 w 51"/>
                <a:gd name="T7" fmla="*/ 0 h 63"/>
                <a:gd name="T8" fmla="*/ 0 w 51"/>
                <a:gd name="T9" fmla="*/ 56 h 63"/>
              </a:gdLst>
              <a:ahLst/>
              <a:cxnLst>
                <a:cxn ang="0">
                  <a:pos x="T0" y="T1"/>
                </a:cxn>
                <a:cxn ang="0">
                  <a:pos x="T2" y="T3"/>
                </a:cxn>
                <a:cxn ang="0">
                  <a:pos x="T4" y="T5"/>
                </a:cxn>
                <a:cxn ang="0">
                  <a:pos x="T6" y="T7"/>
                </a:cxn>
                <a:cxn ang="0">
                  <a:pos x="T8" y="T9"/>
                </a:cxn>
              </a:cxnLst>
              <a:rect l="0" t="0" r="r" b="b"/>
              <a:pathLst>
                <a:path w="51" h="63">
                  <a:moveTo>
                    <a:pt x="0" y="56"/>
                  </a:moveTo>
                  <a:cubicBezTo>
                    <a:pt x="3" y="59"/>
                    <a:pt x="7" y="61"/>
                    <a:pt x="10" y="63"/>
                  </a:cubicBezTo>
                  <a:cubicBezTo>
                    <a:pt x="51" y="11"/>
                    <a:pt x="51" y="11"/>
                    <a:pt x="51" y="11"/>
                  </a:cubicBezTo>
                  <a:cubicBezTo>
                    <a:pt x="35" y="0"/>
                    <a:pt x="35" y="0"/>
                    <a:pt x="35" y="0"/>
                  </a:cubicBezTo>
                  <a:lnTo>
                    <a:pt x="0"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7" name="Freeform 1047"/>
            <p:cNvSpPr>
              <a:spLocks/>
            </p:cNvSpPr>
            <p:nvPr/>
          </p:nvSpPr>
          <p:spPr bwMode="auto">
            <a:xfrm>
              <a:off x="-2233613" y="8793163"/>
              <a:ext cx="192088" cy="277813"/>
            </a:xfrm>
            <a:custGeom>
              <a:avLst/>
              <a:gdLst>
                <a:gd name="T0" fmla="*/ 1 w 51"/>
                <a:gd name="T1" fmla="*/ 3 h 74"/>
                <a:gd name="T2" fmla="*/ 28 w 51"/>
                <a:gd name="T3" fmla="*/ 74 h 74"/>
                <a:gd name="T4" fmla="*/ 51 w 51"/>
                <a:gd name="T5" fmla="*/ 34 h 74"/>
                <a:gd name="T6" fmla="*/ 46 w 51"/>
                <a:gd name="T7" fmla="*/ 20 h 74"/>
                <a:gd name="T8" fmla="*/ 2 w 51"/>
                <a:gd name="T9" fmla="*/ 0 h 74"/>
                <a:gd name="T10" fmla="*/ 1 w 51"/>
                <a:gd name="T11" fmla="*/ 3 h 74"/>
              </a:gdLst>
              <a:ahLst/>
              <a:cxnLst>
                <a:cxn ang="0">
                  <a:pos x="T0" y="T1"/>
                </a:cxn>
                <a:cxn ang="0">
                  <a:pos x="T2" y="T3"/>
                </a:cxn>
                <a:cxn ang="0">
                  <a:pos x="T4" y="T5"/>
                </a:cxn>
                <a:cxn ang="0">
                  <a:pos x="T6" y="T7"/>
                </a:cxn>
                <a:cxn ang="0">
                  <a:pos x="T8" y="T9"/>
                </a:cxn>
                <a:cxn ang="0">
                  <a:pos x="T10" y="T11"/>
                </a:cxn>
              </a:cxnLst>
              <a:rect l="0" t="0" r="r" b="b"/>
              <a:pathLst>
                <a:path w="51" h="74">
                  <a:moveTo>
                    <a:pt x="1" y="3"/>
                  </a:moveTo>
                  <a:cubicBezTo>
                    <a:pt x="0" y="31"/>
                    <a:pt x="11" y="56"/>
                    <a:pt x="28" y="74"/>
                  </a:cubicBezTo>
                  <a:cubicBezTo>
                    <a:pt x="51" y="34"/>
                    <a:pt x="51" y="34"/>
                    <a:pt x="51" y="34"/>
                  </a:cubicBezTo>
                  <a:cubicBezTo>
                    <a:pt x="46" y="20"/>
                    <a:pt x="46" y="20"/>
                    <a:pt x="46" y="20"/>
                  </a:cubicBezTo>
                  <a:cubicBezTo>
                    <a:pt x="2" y="0"/>
                    <a:pt x="2" y="0"/>
                    <a:pt x="2" y="0"/>
                  </a:cubicBezTo>
                  <a:cubicBezTo>
                    <a:pt x="2"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8" name="Freeform 1048"/>
            <p:cNvSpPr>
              <a:spLocks/>
            </p:cNvSpPr>
            <p:nvPr/>
          </p:nvSpPr>
          <p:spPr bwMode="auto">
            <a:xfrm>
              <a:off x="-2008188" y="9018588"/>
              <a:ext cx="296863" cy="165100"/>
            </a:xfrm>
            <a:custGeom>
              <a:avLst/>
              <a:gdLst>
                <a:gd name="T0" fmla="*/ 0 w 79"/>
                <a:gd name="T1" fmla="*/ 36 h 44"/>
                <a:gd name="T2" fmla="*/ 33 w 79"/>
                <a:gd name="T3" fmla="*/ 44 h 44"/>
                <a:gd name="T4" fmla="*/ 79 w 79"/>
                <a:gd name="T5" fmla="*/ 34 h 44"/>
                <a:gd name="T6" fmla="*/ 49 w 79"/>
                <a:gd name="T7" fmla="*/ 0 h 44"/>
                <a:gd name="T8" fmla="*/ 33 w 79"/>
                <a:gd name="T9" fmla="*/ 0 h 44"/>
                <a:gd name="T10" fmla="*/ 0 w 79"/>
                <a:gd name="T11" fmla="*/ 36 h 44"/>
              </a:gdLst>
              <a:ahLst/>
              <a:cxnLst>
                <a:cxn ang="0">
                  <a:pos x="T0" y="T1"/>
                </a:cxn>
                <a:cxn ang="0">
                  <a:pos x="T2" y="T3"/>
                </a:cxn>
                <a:cxn ang="0">
                  <a:pos x="T4" y="T5"/>
                </a:cxn>
                <a:cxn ang="0">
                  <a:pos x="T6" y="T7"/>
                </a:cxn>
                <a:cxn ang="0">
                  <a:pos x="T8" y="T9"/>
                </a:cxn>
                <a:cxn ang="0">
                  <a:pos x="T10" y="T11"/>
                </a:cxn>
              </a:cxnLst>
              <a:rect l="0" t="0" r="r" b="b"/>
              <a:pathLst>
                <a:path w="79" h="44">
                  <a:moveTo>
                    <a:pt x="0" y="36"/>
                  </a:moveTo>
                  <a:cubicBezTo>
                    <a:pt x="10" y="41"/>
                    <a:pt x="21" y="43"/>
                    <a:pt x="33" y="44"/>
                  </a:cubicBezTo>
                  <a:cubicBezTo>
                    <a:pt x="50" y="44"/>
                    <a:pt x="65" y="41"/>
                    <a:pt x="79" y="34"/>
                  </a:cubicBezTo>
                  <a:cubicBezTo>
                    <a:pt x="49" y="0"/>
                    <a:pt x="49" y="0"/>
                    <a:pt x="49" y="0"/>
                  </a:cubicBezTo>
                  <a:cubicBezTo>
                    <a:pt x="33" y="0"/>
                    <a:pt x="33" y="0"/>
                    <a:pt x="33" y="0"/>
                  </a:cubicBezTo>
                  <a:lnTo>
                    <a:pt x="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9" name="Freeform 1049"/>
            <p:cNvSpPr>
              <a:spLocks/>
            </p:cNvSpPr>
            <p:nvPr/>
          </p:nvSpPr>
          <p:spPr bwMode="auto">
            <a:xfrm>
              <a:off x="-1685925" y="8775701"/>
              <a:ext cx="180975" cy="284163"/>
            </a:xfrm>
            <a:custGeom>
              <a:avLst/>
              <a:gdLst>
                <a:gd name="T0" fmla="*/ 0 w 48"/>
                <a:gd name="T1" fmla="*/ 33 h 76"/>
                <a:gd name="T2" fmla="*/ 24 w 48"/>
                <a:gd name="T3" fmla="*/ 76 h 76"/>
                <a:gd name="T4" fmla="*/ 47 w 48"/>
                <a:gd name="T5" fmla="*/ 17 h 76"/>
                <a:gd name="T6" fmla="*/ 46 w 48"/>
                <a:gd name="T7" fmla="*/ 0 h 76"/>
                <a:gd name="T8" fmla="*/ 4 w 48"/>
                <a:gd name="T9" fmla="*/ 18 h 76"/>
                <a:gd name="T10" fmla="*/ 0 w 48"/>
                <a:gd name="T11" fmla="*/ 33 h 76"/>
              </a:gdLst>
              <a:ahLst/>
              <a:cxnLst>
                <a:cxn ang="0">
                  <a:pos x="T0" y="T1"/>
                </a:cxn>
                <a:cxn ang="0">
                  <a:pos x="T2" y="T3"/>
                </a:cxn>
                <a:cxn ang="0">
                  <a:pos x="T4" y="T5"/>
                </a:cxn>
                <a:cxn ang="0">
                  <a:pos x="T6" y="T7"/>
                </a:cxn>
                <a:cxn ang="0">
                  <a:pos x="T8" y="T9"/>
                </a:cxn>
                <a:cxn ang="0">
                  <a:pos x="T10" y="T11"/>
                </a:cxn>
              </a:cxnLst>
              <a:rect l="0" t="0" r="r" b="b"/>
              <a:pathLst>
                <a:path w="48" h="76">
                  <a:moveTo>
                    <a:pt x="0" y="33"/>
                  </a:moveTo>
                  <a:cubicBezTo>
                    <a:pt x="24" y="76"/>
                    <a:pt x="24" y="76"/>
                    <a:pt x="24" y="76"/>
                  </a:cubicBezTo>
                  <a:cubicBezTo>
                    <a:pt x="38" y="60"/>
                    <a:pt x="46" y="39"/>
                    <a:pt x="47" y="17"/>
                  </a:cubicBezTo>
                  <a:cubicBezTo>
                    <a:pt x="48" y="11"/>
                    <a:pt x="47" y="5"/>
                    <a:pt x="46" y="0"/>
                  </a:cubicBezTo>
                  <a:cubicBezTo>
                    <a:pt x="4" y="18"/>
                    <a:pt x="4" y="18"/>
                    <a:pt x="4" y="18"/>
                  </a:cubicBezTo>
                  <a:lnTo>
                    <a:pt x="0"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0" name="Freeform 1050"/>
            <p:cNvSpPr>
              <a:spLocks/>
            </p:cNvSpPr>
            <p:nvPr/>
          </p:nvSpPr>
          <p:spPr bwMode="auto">
            <a:xfrm>
              <a:off x="-1804988" y="8467726"/>
              <a:ext cx="246063" cy="206375"/>
            </a:xfrm>
            <a:custGeom>
              <a:avLst/>
              <a:gdLst>
                <a:gd name="T0" fmla="*/ 0 w 66"/>
                <a:gd name="T1" fmla="*/ 0 h 55"/>
                <a:gd name="T2" fmla="*/ 5 w 66"/>
                <a:gd name="T3" fmla="*/ 46 h 55"/>
                <a:gd name="T4" fmla="*/ 18 w 66"/>
                <a:gd name="T5" fmla="*/ 55 h 55"/>
                <a:gd name="T6" fmla="*/ 66 w 66"/>
                <a:gd name="T7" fmla="*/ 45 h 55"/>
                <a:gd name="T8" fmla="*/ 0 w 66"/>
                <a:gd name="T9" fmla="*/ 0 h 55"/>
              </a:gdLst>
              <a:ahLst/>
              <a:cxnLst>
                <a:cxn ang="0">
                  <a:pos x="T0" y="T1"/>
                </a:cxn>
                <a:cxn ang="0">
                  <a:pos x="T2" y="T3"/>
                </a:cxn>
                <a:cxn ang="0">
                  <a:pos x="T4" y="T5"/>
                </a:cxn>
                <a:cxn ang="0">
                  <a:pos x="T6" y="T7"/>
                </a:cxn>
                <a:cxn ang="0">
                  <a:pos x="T8" y="T9"/>
                </a:cxn>
              </a:cxnLst>
              <a:rect l="0" t="0" r="r" b="b"/>
              <a:pathLst>
                <a:path w="66" h="55">
                  <a:moveTo>
                    <a:pt x="0" y="0"/>
                  </a:moveTo>
                  <a:cubicBezTo>
                    <a:pt x="5" y="46"/>
                    <a:pt x="5" y="46"/>
                    <a:pt x="5" y="46"/>
                  </a:cubicBezTo>
                  <a:cubicBezTo>
                    <a:pt x="18" y="55"/>
                    <a:pt x="18" y="55"/>
                    <a:pt x="18" y="55"/>
                  </a:cubicBezTo>
                  <a:cubicBezTo>
                    <a:pt x="66" y="45"/>
                    <a:pt x="66" y="45"/>
                    <a:pt x="66" y="45"/>
                  </a:cubicBezTo>
                  <a:cubicBezTo>
                    <a:pt x="52" y="22"/>
                    <a:pt x="28"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1" name="Freeform 1051"/>
            <p:cNvSpPr>
              <a:spLocks/>
            </p:cNvSpPr>
            <p:nvPr/>
          </p:nvSpPr>
          <p:spPr bwMode="auto">
            <a:xfrm>
              <a:off x="-2184400" y="8470901"/>
              <a:ext cx="236538" cy="217488"/>
            </a:xfrm>
            <a:custGeom>
              <a:avLst/>
              <a:gdLst>
                <a:gd name="T0" fmla="*/ 0 w 63"/>
                <a:gd name="T1" fmla="*/ 49 h 58"/>
                <a:gd name="T2" fmla="*/ 45 w 63"/>
                <a:gd name="T3" fmla="*/ 58 h 58"/>
                <a:gd name="T4" fmla="*/ 57 w 63"/>
                <a:gd name="T5" fmla="*/ 49 h 58"/>
                <a:gd name="T6" fmla="*/ 63 w 63"/>
                <a:gd name="T7" fmla="*/ 0 h 58"/>
                <a:gd name="T8" fmla="*/ 0 w 63"/>
                <a:gd name="T9" fmla="*/ 49 h 58"/>
              </a:gdLst>
              <a:ahLst/>
              <a:cxnLst>
                <a:cxn ang="0">
                  <a:pos x="T0" y="T1"/>
                </a:cxn>
                <a:cxn ang="0">
                  <a:pos x="T2" y="T3"/>
                </a:cxn>
                <a:cxn ang="0">
                  <a:pos x="T4" y="T5"/>
                </a:cxn>
                <a:cxn ang="0">
                  <a:pos x="T6" y="T7"/>
                </a:cxn>
                <a:cxn ang="0">
                  <a:pos x="T8" y="T9"/>
                </a:cxn>
              </a:cxnLst>
              <a:rect l="0" t="0" r="r" b="b"/>
              <a:pathLst>
                <a:path w="63" h="58">
                  <a:moveTo>
                    <a:pt x="0" y="49"/>
                  </a:moveTo>
                  <a:cubicBezTo>
                    <a:pt x="45" y="58"/>
                    <a:pt x="45" y="58"/>
                    <a:pt x="45" y="58"/>
                  </a:cubicBezTo>
                  <a:cubicBezTo>
                    <a:pt x="57" y="49"/>
                    <a:pt x="57" y="49"/>
                    <a:pt x="57" y="49"/>
                  </a:cubicBezTo>
                  <a:cubicBezTo>
                    <a:pt x="63" y="0"/>
                    <a:pt x="63" y="0"/>
                    <a:pt x="63" y="0"/>
                  </a:cubicBezTo>
                  <a:cubicBezTo>
                    <a:pt x="36" y="6"/>
                    <a:pt x="13" y="24"/>
                    <a:pt x="0" y="4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74" name="Group 973"/>
          <p:cNvGrpSpPr/>
          <p:nvPr/>
        </p:nvGrpSpPr>
        <p:grpSpPr>
          <a:xfrm>
            <a:off x="2907393" y="2988488"/>
            <a:ext cx="1312235" cy="430176"/>
            <a:chOff x="636588" y="-11198225"/>
            <a:chExt cx="7869237" cy="2579687"/>
          </a:xfrm>
        </p:grpSpPr>
        <p:sp>
          <p:nvSpPr>
            <p:cNvPr id="975" name="Rectangle 1536"/>
            <p:cNvSpPr>
              <a:spLocks noChangeArrowheads="1"/>
            </p:cNvSpPr>
            <p:nvPr/>
          </p:nvSpPr>
          <p:spPr bwMode="auto">
            <a:xfrm>
              <a:off x="825500" y="-9972675"/>
              <a:ext cx="115887" cy="252412"/>
            </a:xfrm>
            <a:prstGeom prst="rect">
              <a:avLst/>
            </a:prstGeom>
            <a:solidFill>
              <a:srgbClr val="FDF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6" name="Freeform 1537"/>
            <p:cNvSpPr>
              <a:spLocks/>
            </p:cNvSpPr>
            <p:nvPr/>
          </p:nvSpPr>
          <p:spPr bwMode="auto">
            <a:xfrm>
              <a:off x="941388" y="-9972675"/>
              <a:ext cx="330200" cy="252412"/>
            </a:xfrm>
            <a:custGeom>
              <a:avLst/>
              <a:gdLst>
                <a:gd name="T0" fmla="*/ 0 w 88"/>
                <a:gd name="T1" fmla="*/ 0 h 67"/>
                <a:gd name="T2" fmla="*/ 43 w 88"/>
                <a:gd name="T3" fmla="*/ 0 h 67"/>
                <a:gd name="T4" fmla="*/ 88 w 88"/>
                <a:gd name="T5" fmla="*/ 67 h 67"/>
                <a:gd name="T6" fmla="*/ 0 w 88"/>
                <a:gd name="T7" fmla="*/ 67 h 67"/>
                <a:gd name="T8" fmla="*/ 0 w 88"/>
                <a:gd name="T9" fmla="*/ 0 h 67"/>
              </a:gdLst>
              <a:ahLst/>
              <a:cxnLst>
                <a:cxn ang="0">
                  <a:pos x="T0" y="T1"/>
                </a:cxn>
                <a:cxn ang="0">
                  <a:pos x="T2" y="T3"/>
                </a:cxn>
                <a:cxn ang="0">
                  <a:pos x="T4" y="T5"/>
                </a:cxn>
                <a:cxn ang="0">
                  <a:pos x="T6" y="T7"/>
                </a:cxn>
                <a:cxn ang="0">
                  <a:pos x="T8" y="T9"/>
                </a:cxn>
              </a:cxnLst>
              <a:rect l="0" t="0" r="r" b="b"/>
              <a:pathLst>
                <a:path w="88" h="67">
                  <a:moveTo>
                    <a:pt x="0" y="0"/>
                  </a:moveTo>
                  <a:cubicBezTo>
                    <a:pt x="43" y="0"/>
                    <a:pt x="43" y="0"/>
                    <a:pt x="43" y="0"/>
                  </a:cubicBezTo>
                  <a:cubicBezTo>
                    <a:pt x="43" y="0"/>
                    <a:pt x="73" y="7"/>
                    <a:pt x="88" y="67"/>
                  </a:cubicBezTo>
                  <a:cubicBezTo>
                    <a:pt x="0" y="67"/>
                    <a:pt x="0" y="67"/>
                    <a:pt x="0" y="67"/>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7" name="Rectangle 1538"/>
            <p:cNvSpPr>
              <a:spLocks noChangeArrowheads="1"/>
            </p:cNvSpPr>
            <p:nvPr/>
          </p:nvSpPr>
          <p:spPr bwMode="auto">
            <a:xfrm>
              <a:off x="1079500" y="-9191625"/>
              <a:ext cx="6450012" cy="168275"/>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8" name="Freeform 1539"/>
            <p:cNvSpPr>
              <a:spLocks/>
            </p:cNvSpPr>
            <p:nvPr/>
          </p:nvSpPr>
          <p:spPr bwMode="auto">
            <a:xfrm>
              <a:off x="636588" y="-9720263"/>
              <a:ext cx="7869237" cy="528637"/>
            </a:xfrm>
            <a:custGeom>
              <a:avLst/>
              <a:gdLst>
                <a:gd name="T0" fmla="*/ 2024 w 2098"/>
                <a:gd name="T1" fmla="*/ 141 h 141"/>
                <a:gd name="T2" fmla="*/ 862 w 2098"/>
                <a:gd name="T3" fmla="*/ 141 h 141"/>
                <a:gd name="T4" fmla="*/ 118 w 2098"/>
                <a:gd name="T5" fmla="*/ 141 h 141"/>
                <a:gd name="T6" fmla="*/ 76 w 2098"/>
                <a:gd name="T7" fmla="*/ 123 h 141"/>
                <a:gd name="T8" fmla="*/ 0 w 2098"/>
                <a:gd name="T9" fmla="*/ 93 h 141"/>
                <a:gd name="T10" fmla="*/ 0 w 2098"/>
                <a:gd name="T11" fmla="*/ 53 h 141"/>
                <a:gd name="T12" fmla="*/ 48 w 2098"/>
                <a:gd name="T13" fmla="*/ 0 h 141"/>
                <a:gd name="T14" fmla="*/ 2048 w 2098"/>
                <a:gd name="T15" fmla="*/ 0 h 141"/>
                <a:gd name="T16" fmla="*/ 2098 w 2098"/>
                <a:gd name="T17" fmla="*/ 0 h 141"/>
                <a:gd name="T18" fmla="*/ 2098 w 2098"/>
                <a:gd name="T19" fmla="*/ 53 h 141"/>
                <a:gd name="T20" fmla="*/ 2074 w 2098"/>
                <a:gd name="T21" fmla="*/ 75 h 141"/>
                <a:gd name="T22" fmla="*/ 2052 w 2098"/>
                <a:gd name="T23" fmla="*/ 137 h 141"/>
                <a:gd name="T24" fmla="*/ 2024 w 2098"/>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141">
                  <a:moveTo>
                    <a:pt x="2024" y="141"/>
                  </a:moveTo>
                  <a:cubicBezTo>
                    <a:pt x="862" y="141"/>
                    <a:pt x="862" y="141"/>
                    <a:pt x="862" y="141"/>
                  </a:cubicBezTo>
                  <a:cubicBezTo>
                    <a:pt x="118" y="141"/>
                    <a:pt x="118" y="141"/>
                    <a:pt x="118" y="141"/>
                  </a:cubicBezTo>
                  <a:cubicBezTo>
                    <a:pt x="118" y="141"/>
                    <a:pt x="106" y="128"/>
                    <a:pt x="76" y="123"/>
                  </a:cubicBezTo>
                  <a:cubicBezTo>
                    <a:pt x="46" y="118"/>
                    <a:pt x="0" y="93"/>
                    <a:pt x="0" y="93"/>
                  </a:cubicBezTo>
                  <a:cubicBezTo>
                    <a:pt x="0" y="53"/>
                    <a:pt x="0" y="53"/>
                    <a:pt x="0" y="53"/>
                  </a:cubicBezTo>
                  <a:cubicBezTo>
                    <a:pt x="0" y="53"/>
                    <a:pt x="14" y="0"/>
                    <a:pt x="48" y="0"/>
                  </a:cubicBezTo>
                  <a:cubicBezTo>
                    <a:pt x="82" y="0"/>
                    <a:pt x="2048" y="0"/>
                    <a:pt x="2048" y="0"/>
                  </a:cubicBezTo>
                  <a:cubicBezTo>
                    <a:pt x="2098" y="0"/>
                    <a:pt x="2098" y="0"/>
                    <a:pt x="2098" y="0"/>
                  </a:cubicBezTo>
                  <a:cubicBezTo>
                    <a:pt x="2098" y="53"/>
                    <a:pt x="2098" y="53"/>
                    <a:pt x="2098" y="53"/>
                  </a:cubicBezTo>
                  <a:cubicBezTo>
                    <a:pt x="2098" y="53"/>
                    <a:pt x="2098" y="65"/>
                    <a:pt x="2074" y="75"/>
                  </a:cubicBezTo>
                  <a:cubicBezTo>
                    <a:pt x="2050" y="85"/>
                    <a:pt x="2052" y="137"/>
                    <a:pt x="2052" y="137"/>
                  </a:cubicBezTo>
                  <a:cubicBezTo>
                    <a:pt x="2052" y="137"/>
                    <a:pt x="2044" y="141"/>
                    <a:pt x="2024" y="141"/>
                  </a:cubicBezTo>
                  <a:close/>
                </a:path>
              </a:pathLst>
            </a:custGeom>
            <a:solidFill>
              <a:srgbClr val="0E2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79" name="Freeform 1540"/>
            <p:cNvSpPr>
              <a:spLocks/>
            </p:cNvSpPr>
            <p:nvPr/>
          </p:nvSpPr>
          <p:spPr bwMode="auto">
            <a:xfrm>
              <a:off x="825500" y="-11198225"/>
              <a:ext cx="7493000" cy="1477962"/>
            </a:xfrm>
            <a:custGeom>
              <a:avLst/>
              <a:gdLst>
                <a:gd name="T0" fmla="*/ 0 w 1998"/>
                <a:gd name="T1" fmla="*/ 206 h 394"/>
                <a:gd name="T2" fmla="*/ 0 w 1998"/>
                <a:gd name="T3" fmla="*/ 394 h 394"/>
                <a:gd name="T4" fmla="*/ 1998 w 1998"/>
                <a:gd name="T5" fmla="*/ 394 h 394"/>
                <a:gd name="T6" fmla="*/ 1998 w 1998"/>
                <a:gd name="T7" fmla="*/ 327 h 394"/>
                <a:gd name="T8" fmla="*/ 1916 w 1998"/>
                <a:gd name="T9" fmla="*/ 263 h 394"/>
                <a:gd name="T10" fmla="*/ 1519 w 1998"/>
                <a:gd name="T11" fmla="*/ 203 h 394"/>
                <a:gd name="T12" fmla="*/ 1511 w 1998"/>
                <a:gd name="T13" fmla="*/ 198 h 394"/>
                <a:gd name="T14" fmla="*/ 1472 w 1998"/>
                <a:gd name="T15" fmla="*/ 228 h 394"/>
                <a:gd name="T16" fmla="*/ 1412 w 1998"/>
                <a:gd name="T17" fmla="*/ 221 h 394"/>
                <a:gd name="T18" fmla="*/ 1209 w 1998"/>
                <a:gd name="T19" fmla="*/ 31 h 394"/>
                <a:gd name="T20" fmla="*/ 1223 w 1998"/>
                <a:gd name="T21" fmla="*/ 5 h 394"/>
                <a:gd name="T22" fmla="*/ 1195 w 1998"/>
                <a:gd name="T23" fmla="*/ 0 h 394"/>
                <a:gd name="T24" fmla="*/ 909 w 1998"/>
                <a:gd name="T25" fmla="*/ 0 h 394"/>
                <a:gd name="T26" fmla="*/ 847 w 1998"/>
                <a:gd name="T27" fmla="*/ 206 h 394"/>
                <a:gd name="T28" fmla="*/ 0 w 1998"/>
                <a:gd name="T29" fmla="*/ 20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8" h="394">
                  <a:moveTo>
                    <a:pt x="0" y="206"/>
                  </a:moveTo>
                  <a:cubicBezTo>
                    <a:pt x="0" y="394"/>
                    <a:pt x="0" y="394"/>
                    <a:pt x="0" y="394"/>
                  </a:cubicBezTo>
                  <a:cubicBezTo>
                    <a:pt x="1998" y="394"/>
                    <a:pt x="1998" y="394"/>
                    <a:pt x="1998" y="394"/>
                  </a:cubicBezTo>
                  <a:cubicBezTo>
                    <a:pt x="1998" y="327"/>
                    <a:pt x="1998" y="327"/>
                    <a:pt x="1998" y="327"/>
                  </a:cubicBezTo>
                  <a:cubicBezTo>
                    <a:pt x="1998" y="327"/>
                    <a:pt x="1982" y="289"/>
                    <a:pt x="1916" y="263"/>
                  </a:cubicBezTo>
                  <a:cubicBezTo>
                    <a:pt x="1850" y="237"/>
                    <a:pt x="1519" y="203"/>
                    <a:pt x="1519" y="203"/>
                  </a:cubicBezTo>
                  <a:cubicBezTo>
                    <a:pt x="1511" y="198"/>
                    <a:pt x="1511" y="198"/>
                    <a:pt x="1511" y="198"/>
                  </a:cubicBezTo>
                  <a:cubicBezTo>
                    <a:pt x="1472" y="228"/>
                    <a:pt x="1472" y="228"/>
                    <a:pt x="1472" y="228"/>
                  </a:cubicBezTo>
                  <a:cubicBezTo>
                    <a:pt x="1472" y="228"/>
                    <a:pt x="1442" y="248"/>
                    <a:pt x="1412" y="221"/>
                  </a:cubicBezTo>
                  <a:cubicBezTo>
                    <a:pt x="1382" y="194"/>
                    <a:pt x="1209" y="31"/>
                    <a:pt x="1209" y="31"/>
                  </a:cubicBezTo>
                  <a:cubicBezTo>
                    <a:pt x="1223" y="5"/>
                    <a:pt x="1223" y="5"/>
                    <a:pt x="1223" y="5"/>
                  </a:cubicBezTo>
                  <a:cubicBezTo>
                    <a:pt x="1215" y="2"/>
                    <a:pt x="1205" y="0"/>
                    <a:pt x="1195" y="0"/>
                  </a:cubicBezTo>
                  <a:cubicBezTo>
                    <a:pt x="1167" y="0"/>
                    <a:pt x="909" y="0"/>
                    <a:pt x="909" y="0"/>
                  </a:cubicBezTo>
                  <a:cubicBezTo>
                    <a:pt x="847" y="206"/>
                    <a:pt x="847" y="206"/>
                    <a:pt x="847" y="206"/>
                  </a:cubicBezTo>
                  <a:lnTo>
                    <a:pt x="0" y="206"/>
                  </a:ln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0" name="Freeform 1541"/>
            <p:cNvSpPr>
              <a:spLocks/>
            </p:cNvSpPr>
            <p:nvPr/>
          </p:nvSpPr>
          <p:spPr bwMode="auto">
            <a:xfrm>
              <a:off x="4371975" y="-11085513"/>
              <a:ext cx="1631950" cy="757237"/>
            </a:xfrm>
            <a:custGeom>
              <a:avLst/>
              <a:gdLst>
                <a:gd name="T0" fmla="*/ 0 w 435"/>
                <a:gd name="T1" fmla="*/ 1 h 202"/>
                <a:gd name="T2" fmla="*/ 0 w 435"/>
                <a:gd name="T3" fmla="*/ 198 h 202"/>
                <a:gd name="T4" fmla="*/ 435 w 435"/>
                <a:gd name="T5" fmla="*/ 202 h 202"/>
                <a:gd name="T6" fmla="*/ 235 w 435"/>
                <a:gd name="T7" fmla="*/ 24 h 202"/>
                <a:gd name="T8" fmla="*/ 192 w 435"/>
                <a:gd name="T9" fmla="*/ 1 h 202"/>
                <a:gd name="T10" fmla="*/ 0 w 435"/>
                <a:gd name="T11" fmla="*/ 1 h 202"/>
              </a:gdLst>
              <a:ahLst/>
              <a:cxnLst>
                <a:cxn ang="0">
                  <a:pos x="T0" y="T1"/>
                </a:cxn>
                <a:cxn ang="0">
                  <a:pos x="T2" y="T3"/>
                </a:cxn>
                <a:cxn ang="0">
                  <a:pos x="T4" y="T5"/>
                </a:cxn>
                <a:cxn ang="0">
                  <a:pos x="T6" y="T7"/>
                </a:cxn>
                <a:cxn ang="0">
                  <a:pos x="T8" y="T9"/>
                </a:cxn>
                <a:cxn ang="0">
                  <a:pos x="T10" y="T11"/>
                </a:cxn>
              </a:cxnLst>
              <a:rect l="0" t="0" r="r" b="b"/>
              <a:pathLst>
                <a:path w="435" h="202">
                  <a:moveTo>
                    <a:pt x="0" y="1"/>
                  </a:moveTo>
                  <a:cubicBezTo>
                    <a:pt x="0" y="198"/>
                    <a:pt x="0" y="198"/>
                    <a:pt x="0" y="198"/>
                  </a:cubicBezTo>
                  <a:cubicBezTo>
                    <a:pt x="435" y="202"/>
                    <a:pt x="435" y="202"/>
                    <a:pt x="435" y="202"/>
                  </a:cubicBezTo>
                  <a:cubicBezTo>
                    <a:pt x="435" y="202"/>
                    <a:pt x="264" y="48"/>
                    <a:pt x="235" y="24"/>
                  </a:cubicBezTo>
                  <a:cubicBezTo>
                    <a:pt x="207" y="0"/>
                    <a:pt x="192" y="1"/>
                    <a:pt x="192" y="1"/>
                  </a:cubicBezTo>
                  <a:lnTo>
                    <a:pt x="0" y="1"/>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1" name="Freeform 1542"/>
            <p:cNvSpPr>
              <a:spLocks/>
            </p:cNvSpPr>
            <p:nvPr/>
          </p:nvSpPr>
          <p:spPr bwMode="auto">
            <a:xfrm>
              <a:off x="4371975" y="-10344150"/>
              <a:ext cx="1928812" cy="1073150"/>
            </a:xfrm>
            <a:custGeom>
              <a:avLst/>
              <a:gdLst>
                <a:gd name="T0" fmla="*/ 0 w 1215"/>
                <a:gd name="T1" fmla="*/ 0 h 676"/>
                <a:gd name="T2" fmla="*/ 0 w 1215"/>
                <a:gd name="T3" fmla="*/ 676 h 676"/>
                <a:gd name="T4" fmla="*/ 1215 w 1215"/>
                <a:gd name="T5" fmla="*/ 676 h 676"/>
                <a:gd name="T6" fmla="*/ 1215 w 1215"/>
                <a:gd name="T7" fmla="*/ 111 h 676"/>
                <a:gd name="T8" fmla="*/ 1028 w 1215"/>
                <a:gd name="T9" fmla="*/ 10 h 676"/>
                <a:gd name="T10" fmla="*/ 0 w 1215"/>
                <a:gd name="T11" fmla="*/ 0 h 676"/>
              </a:gdLst>
              <a:ahLst/>
              <a:cxnLst>
                <a:cxn ang="0">
                  <a:pos x="T0" y="T1"/>
                </a:cxn>
                <a:cxn ang="0">
                  <a:pos x="T2" y="T3"/>
                </a:cxn>
                <a:cxn ang="0">
                  <a:pos x="T4" y="T5"/>
                </a:cxn>
                <a:cxn ang="0">
                  <a:pos x="T6" y="T7"/>
                </a:cxn>
                <a:cxn ang="0">
                  <a:pos x="T8" y="T9"/>
                </a:cxn>
                <a:cxn ang="0">
                  <a:pos x="T10" y="T11"/>
                </a:cxn>
              </a:cxnLst>
              <a:rect l="0" t="0" r="r" b="b"/>
              <a:pathLst>
                <a:path w="1215" h="676">
                  <a:moveTo>
                    <a:pt x="0" y="0"/>
                  </a:moveTo>
                  <a:lnTo>
                    <a:pt x="0" y="676"/>
                  </a:lnTo>
                  <a:lnTo>
                    <a:pt x="1215" y="676"/>
                  </a:lnTo>
                  <a:lnTo>
                    <a:pt x="1215" y="111"/>
                  </a:lnTo>
                  <a:lnTo>
                    <a:pt x="1028" y="10"/>
                  </a:lnTo>
                  <a:lnTo>
                    <a:pt x="0" y="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2" name="Freeform 1543"/>
            <p:cNvSpPr>
              <a:spLocks/>
            </p:cNvSpPr>
            <p:nvPr/>
          </p:nvSpPr>
          <p:spPr bwMode="auto">
            <a:xfrm>
              <a:off x="5359400" y="-11179175"/>
              <a:ext cx="1131887" cy="911225"/>
            </a:xfrm>
            <a:custGeom>
              <a:avLst/>
              <a:gdLst>
                <a:gd name="T0" fmla="*/ 0 w 302"/>
                <a:gd name="T1" fmla="*/ 26 h 243"/>
                <a:gd name="T2" fmla="*/ 203 w 302"/>
                <a:gd name="T3" fmla="*/ 216 h 243"/>
                <a:gd name="T4" fmla="*/ 263 w 302"/>
                <a:gd name="T5" fmla="*/ 223 h 243"/>
                <a:gd name="T6" fmla="*/ 302 w 302"/>
                <a:gd name="T7" fmla="*/ 193 h 243"/>
                <a:gd name="T8" fmla="*/ 34 w 302"/>
                <a:gd name="T9" fmla="*/ 12 h 243"/>
                <a:gd name="T10" fmla="*/ 14 w 302"/>
                <a:gd name="T11" fmla="*/ 0 h 243"/>
                <a:gd name="T12" fmla="*/ 0 w 302"/>
                <a:gd name="T13" fmla="*/ 26 h 243"/>
              </a:gdLst>
              <a:ahLst/>
              <a:cxnLst>
                <a:cxn ang="0">
                  <a:pos x="T0" y="T1"/>
                </a:cxn>
                <a:cxn ang="0">
                  <a:pos x="T2" y="T3"/>
                </a:cxn>
                <a:cxn ang="0">
                  <a:pos x="T4" y="T5"/>
                </a:cxn>
                <a:cxn ang="0">
                  <a:pos x="T6" y="T7"/>
                </a:cxn>
                <a:cxn ang="0">
                  <a:pos x="T8" y="T9"/>
                </a:cxn>
                <a:cxn ang="0">
                  <a:pos x="T10" y="T11"/>
                </a:cxn>
                <a:cxn ang="0">
                  <a:pos x="T12" y="T13"/>
                </a:cxn>
              </a:cxnLst>
              <a:rect l="0" t="0" r="r" b="b"/>
              <a:pathLst>
                <a:path w="302" h="243">
                  <a:moveTo>
                    <a:pt x="0" y="26"/>
                  </a:moveTo>
                  <a:cubicBezTo>
                    <a:pt x="0" y="26"/>
                    <a:pt x="173" y="189"/>
                    <a:pt x="203" y="216"/>
                  </a:cubicBezTo>
                  <a:cubicBezTo>
                    <a:pt x="233" y="243"/>
                    <a:pt x="263" y="223"/>
                    <a:pt x="263" y="223"/>
                  </a:cubicBezTo>
                  <a:cubicBezTo>
                    <a:pt x="302" y="193"/>
                    <a:pt x="302" y="193"/>
                    <a:pt x="302" y="193"/>
                  </a:cubicBezTo>
                  <a:cubicBezTo>
                    <a:pt x="34" y="12"/>
                    <a:pt x="34" y="12"/>
                    <a:pt x="34" y="12"/>
                  </a:cubicBezTo>
                  <a:cubicBezTo>
                    <a:pt x="34" y="12"/>
                    <a:pt x="26" y="5"/>
                    <a:pt x="14" y="0"/>
                  </a:cubicBezTo>
                  <a:lnTo>
                    <a:pt x="0" y="26"/>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3" name="Rectangle 1544"/>
            <p:cNvSpPr>
              <a:spLocks noChangeArrowheads="1"/>
            </p:cNvSpPr>
            <p:nvPr/>
          </p:nvSpPr>
          <p:spPr bwMode="auto">
            <a:xfrm>
              <a:off x="4432300" y="-10190163"/>
              <a:ext cx="233362" cy="7937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4" name="Freeform 1545"/>
            <p:cNvSpPr>
              <a:spLocks/>
            </p:cNvSpPr>
            <p:nvPr/>
          </p:nvSpPr>
          <p:spPr bwMode="auto">
            <a:xfrm>
              <a:off x="825500" y="-10279063"/>
              <a:ext cx="328612" cy="322262"/>
            </a:xfrm>
            <a:custGeom>
              <a:avLst/>
              <a:gdLst>
                <a:gd name="T0" fmla="*/ 0 w 88"/>
                <a:gd name="T1" fmla="*/ 0 h 86"/>
                <a:gd name="T2" fmla="*/ 88 w 88"/>
                <a:gd name="T3" fmla="*/ 24 h 86"/>
                <a:gd name="T4" fmla="*/ 88 w 88"/>
                <a:gd name="T5" fmla="*/ 86 h 86"/>
                <a:gd name="T6" fmla="*/ 0 w 88"/>
                <a:gd name="T7" fmla="*/ 86 h 86"/>
                <a:gd name="T8" fmla="*/ 0 w 88"/>
                <a:gd name="T9" fmla="*/ 0 h 86"/>
              </a:gdLst>
              <a:ahLst/>
              <a:cxnLst>
                <a:cxn ang="0">
                  <a:pos x="T0" y="T1"/>
                </a:cxn>
                <a:cxn ang="0">
                  <a:pos x="T2" y="T3"/>
                </a:cxn>
                <a:cxn ang="0">
                  <a:pos x="T4" y="T5"/>
                </a:cxn>
                <a:cxn ang="0">
                  <a:pos x="T6" y="T7"/>
                </a:cxn>
                <a:cxn ang="0">
                  <a:pos x="T8" y="T9"/>
                </a:cxn>
              </a:cxnLst>
              <a:rect l="0" t="0" r="r" b="b"/>
              <a:pathLst>
                <a:path w="88" h="86">
                  <a:moveTo>
                    <a:pt x="0" y="0"/>
                  </a:moveTo>
                  <a:cubicBezTo>
                    <a:pt x="0" y="0"/>
                    <a:pt x="88" y="1"/>
                    <a:pt x="88" y="24"/>
                  </a:cubicBezTo>
                  <a:cubicBezTo>
                    <a:pt x="88" y="46"/>
                    <a:pt x="88" y="86"/>
                    <a:pt x="88" y="86"/>
                  </a:cubicBezTo>
                  <a:cubicBezTo>
                    <a:pt x="0" y="86"/>
                    <a:pt x="0" y="86"/>
                    <a:pt x="0" y="86"/>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5" name="Freeform 1546"/>
            <p:cNvSpPr>
              <a:spLocks/>
            </p:cNvSpPr>
            <p:nvPr/>
          </p:nvSpPr>
          <p:spPr bwMode="auto">
            <a:xfrm>
              <a:off x="6400800" y="-9893300"/>
              <a:ext cx="1323975" cy="701675"/>
            </a:xfrm>
            <a:custGeom>
              <a:avLst/>
              <a:gdLst>
                <a:gd name="T0" fmla="*/ 2 w 353"/>
                <a:gd name="T1" fmla="*/ 187 h 187"/>
                <a:gd name="T2" fmla="*/ 351 w 353"/>
                <a:gd name="T3" fmla="*/ 187 h 187"/>
                <a:gd name="T4" fmla="*/ 299 w 353"/>
                <a:gd name="T5" fmla="*/ 46 h 187"/>
                <a:gd name="T6" fmla="*/ 176 w 353"/>
                <a:gd name="T7" fmla="*/ 0 h 187"/>
                <a:gd name="T8" fmla="*/ 53 w 353"/>
                <a:gd name="T9" fmla="*/ 46 h 187"/>
                <a:gd name="T10" fmla="*/ 2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2" y="187"/>
                  </a:moveTo>
                  <a:cubicBezTo>
                    <a:pt x="351" y="187"/>
                    <a:pt x="351" y="187"/>
                    <a:pt x="351" y="187"/>
                  </a:cubicBezTo>
                  <a:cubicBezTo>
                    <a:pt x="351" y="187"/>
                    <a:pt x="353" y="102"/>
                    <a:pt x="299" y="46"/>
                  </a:cubicBezTo>
                  <a:cubicBezTo>
                    <a:pt x="273" y="20"/>
                    <a:pt x="234" y="0"/>
                    <a:pt x="176" y="0"/>
                  </a:cubicBezTo>
                  <a:cubicBezTo>
                    <a:pt x="118" y="0"/>
                    <a:pt x="79" y="20"/>
                    <a:pt x="53" y="46"/>
                  </a:cubicBezTo>
                  <a:cubicBezTo>
                    <a:pt x="0" y="102"/>
                    <a:pt x="2" y="187"/>
                    <a:pt x="2"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6" name="Freeform 1547"/>
            <p:cNvSpPr>
              <a:spLocks/>
            </p:cNvSpPr>
            <p:nvPr/>
          </p:nvSpPr>
          <p:spPr bwMode="auto">
            <a:xfrm>
              <a:off x="1811338" y="-9893300"/>
              <a:ext cx="1323975" cy="701675"/>
            </a:xfrm>
            <a:custGeom>
              <a:avLst/>
              <a:gdLst>
                <a:gd name="T0" fmla="*/ 2 w 353"/>
                <a:gd name="T1" fmla="*/ 187 h 187"/>
                <a:gd name="T2" fmla="*/ 351 w 353"/>
                <a:gd name="T3" fmla="*/ 187 h 187"/>
                <a:gd name="T4" fmla="*/ 299 w 353"/>
                <a:gd name="T5" fmla="*/ 46 h 187"/>
                <a:gd name="T6" fmla="*/ 176 w 353"/>
                <a:gd name="T7" fmla="*/ 0 h 187"/>
                <a:gd name="T8" fmla="*/ 54 w 353"/>
                <a:gd name="T9" fmla="*/ 46 h 187"/>
                <a:gd name="T10" fmla="*/ 2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2" y="187"/>
                  </a:moveTo>
                  <a:cubicBezTo>
                    <a:pt x="351" y="187"/>
                    <a:pt x="351" y="187"/>
                    <a:pt x="351" y="187"/>
                  </a:cubicBezTo>
                  <a:cubicBezTo>
                    <a:pt x="351" y="187"/>
                    <a:pt x="353" y="102"/>
                    <a:pt x="299" y="46"/>
                  </a:cubicBezTo>
                  <a:cubicBezTo>
                    <a:pt x="273" y="20"/>
                    <a:pt x="234" y="0"/>
                    <a:pt x="176" y="0"/>
                  </a:cubicBezTo>
                  <a:cubicBezTo>
                    <a:pt x="119" y="0"/>
                    <a:pt x="80" y="20"/>
                    <a:pt x="54" y="46"/>
                  </a:cubicBezTo>
                  <a:cubicBezTo>
                    <a:pt x="0" y="102"/>
                    <a:pt x="2" y="187"/>
                    <a:pt x="2"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7" name="Freeform 1548"/>
            <p:cNvSpPr>
              <a:spLocks noEditPoints="1"/>
            </p:cNvSpPr>
            <p:nvPr/>
          </p:nvSpPr>
          <p:spPr bwMode="auto">
            <a:xfrm>
              <a:off x="6491288" y="-9766300"/>
              <a:ext cx="1150937" cy="1147762"/>
            </a:xfrm>
            <a:custGeom>
              <a:avLst/>
              <a:gdLst>
                <a:gd name="T0" fmla="*/ 0 w 307"/>
                <a:gd name="T1" fmla="*/ 153 h 306"/>
                <a:gd name="T2" fmla="*/ 153 w 307"/>
                <a:gd name="T3" fmla="*/ 306 h 306"/>
                <a:gd name="T4" fmla="*/ 307 w 307"/>
                <a:gd name="T5" fmla="*/ 153 h 306"/>
                <a:gd name="T6" fmla="*/ 153 w 307"/>
                <a:gd name="T7" fmla="*/ 0 h 306"/>
                <a:gd name="T8" fmla="*/ 0 w 307"/>
                <a:gd name="T9" fmla="*/ 153 h 306"/>
                <a:gd name="T10" fmla="*/ 43 w 307"/>
                <a:gd name="T11" fmla="*/ 153 h 306"/>
                <a:gd name="T12" fmla="*/ 153 w 307"/>
                <a:gd name="T13" fmla="*/ 43 h 306"/>
                <a:gd name="T14" fmla="*/ 263 w 307"/>
                <a:gd name="T15" fmla="*/ 153 h 306"/>
                <a:gd name="T16" fmla="*/ 153 w 307"/>
                <a:gd name="T17" fmla="*/ 263 h 306"/>
                <a:gd name="T18" fmla="*/ 43 w 307"/>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0" y="153"/>
                  </a:moveTo>
                  <a:cubicBezTo>
                    <a:pt x="0" y="237"/>
                    <a:pt x="69" y="306"/>
                    <a:pt x="153" y="306"/>
                  </a:cubicBezTo>
                  <a:cubicBezTo>
                    <a:pt x="238" y="306"/>
                    <a:pt x="307" y="237"/>
                    <a:pt x="307" y="153"/>
                  </a:cubicBezTo>
                  <a:cubicBezTo>
                    <a:pt x="307" y="68"/>
                    <a:pt x="238" y="0"/>
                    <a:pt x="153" y="0"/>
                  </a:cubicBezTo>
                  <a:cubicBezTo>
                    <a:pt x="69" y="0"/>
                    <a:pt x="0" y="68"/>
                    <a:pt x="0" y="153"/>
                  </a:cubicBezTo>
                  <a:close/>
                  <a:moveTo>
                    <a:pt x="43" y="153"/>
                  </a:moveTo>
                  <a:cubicBezTo>
                    <a:pt x="43" y="92"/>
                    <a:pt x="93" y="43"/>
                    <a:pt x="153" y="43"/>
                  </a:cubicBezTo>
                  <a:cubicBezTo>
                    <a:pt x="214" y="43"/>
                    <a:pt x="263" y="92"/>
                    <a:pt x="263" y="153"/>
                  </a:cubicBezTo>
                  <a:cubicBezTo>
                    <a:pt x="263" y="214"/>
                    <a:pt x="214" y="263"/>
                    <a:pt x="153" y="263"/>
                  </a:cubicBezTo>
                  <a:cubicBezTo>
                    <a:pt x="93" y="263"/>
                    <a:pt x="43" y="214"/>
                    <a:pt x="43" y="15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8" name="Freeform 1549"/>
            <p:cNvSpPr>
              <a:spLocks noEditPoints="1"/>
            </p:cNvSpPr>
            <p:nvPr/>
          </p:nvSpPr>
          <p:spPr bwMode="auto">
            <a:xfrm>
              <a:off x="6653213" y="-9604375"/>
              <a:ext cx="823912" cy="823912"/>
            </a:xfrm>
            <a:custGeom>
              <a:avLst/>
              <a:gdLst>
                <a:gd name="T0" fmla="*/ 0 w 220"/>
                <a:gd name="T1" fmla="*/ 110 h 220"/>
                <a:gd name="T2" fmla="*/ 110 w 220"/>
                <a:gd name="T3" fmla="*/ 220 h 220"/>
                <a:gd name="T4" fmla="*/ 220 w 220"/>
                <a:gd name="T5" fmla="*/ 110 h 220"/>
                <a:gd name="T6" fmla="*/ 110 w 220"/>
                <a:gd name="T7" fmla="*/ 0 h 220"/>
                <a:gd name="T8" fmla="*/ 0 w 220"/>
                <a:gd name="T9" fmla="*/ 110 h 220"/>
                <a:gd name="T10" fmla="*/ 23 w 220"/>
                <a:gd name="T11" fmla="*/ 110 h 220"/>
                <a:gd name="T12" fmla="*/ 110 w 220"/>
                <a:gd name="T13" fmla="*/ 22 h 220"/>
                <a:gd name="T14" fmla="*/ 198 w 220"/>
                <a:gd name="T15" fmla="*/ 110 h 220"/>
                <a:gd name="T16" fmla="*/ 110 w 220"/>
                <a:gd name="T17" fmla="*/ 197 h 220"/>
                <a:gd name="T18" fmla="*/ 23 w 220"/>
                <a:gd name="T1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0" y="110"/>
                  </a:moveTo>
                  <a:cubicBezTo>
                    <a:pt x="0" y="171"/>
                    <a:pt x="50" y="220"/>
                    <a:pt x="110" y="220"/>
                  </a:cubicBezTo>
                  <a:cubicBezTo>
                    <a:pt x="171" y="220"/>
                    <a:pt x="220" y="171"/>
                    <a:pt x="220" y="110"/>
                  </a:cubicBezTo>
                  <a:cubicBezTo>
                    <a:pt x="220" y="49"/>
                    <a:pt x="171" y="0"/>
                    <a:pt x="110" y="0"/>
                  </a:cubicBezTo>
                  <a:cubicBezTo>
                    <a:pt x="50" y="0"/>
                    <a:pt x="0" y="49"/>
                    <a:pt x="0" y="110"/>
                  </a:cubicBezTo>
                  <a:close/>
                  <a:moveTo>
                    <a:pt x="23" y="110"/>
                  </a:moveTo>
                  <a:cubicBezTo>
                    <a:pt x="23" y="62"/>
                    <a:pt x="62" y="22"/>
                    <a:pt x="110" y="22"/>
                  </a:cubicBezTo>
                  <a:cubicBezTo>
                    <a:pt x="159" y="22"/>
                    <a:pt x="198" y="62"/>
                    <a:pt x="198" y="110"/>
                  </a:cubicBezTo>
                  <a:cubicBezTo>
                    <a:pt x="198" y="158"/>
                    <a:pt x="159" y="197"/>
                    <a:pt x="110" y="197"/>
                  </a:cubicBezTo>
                  <a:cubicBezTo>
                    <a:pt x="62" y="197"/>
                    <a:pt x="23" y="158"/>
                    <a:pt x="23" y="11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89" name="Freeform 1550"/>
            <p:cNvSpPr>
              <a:spLocks noEditPoints="1"/>
            </p:cNvSpPr>
            <p:nvPr/>
          </p:nvSpPr>
          <p:spPr bwMode="auto">
            <a:xfrm>
              <a:off x="6738938" y="-9521825"/>
              <a:ext cx="655637" cy="655637"/>
            </a:xfrm>
            <a:custGeom>
              <a:avLst/>
              <a:gdLst>
                <a:gd name="T0" fmla="*/ 0 w 175"/>
                <a:gd name="T1" fmla="*/ 88 h 175"/>
                <a:gd name="T2" fmla="*/ 87 w 175"/>
                <a:gd name="T3" fmla="*/ 175 h 175"/>
                <a:gd name="T4" fmla="*/ 175 w 175"/>
                <a:gd name="T5" fmla="*/ 88 h 175"/>
                <a:gd name="T6" fmla="*/ 87 w 175"/>
                <a:gd name="T7" fmla="*/ 0 h 175"/>
                <a:gd name="T8" fmla="*/ 0 w 175"/>
                <a:gd name="T9" fmla="*/ 88 h 175"/>
                <a:gd name="T10" fmla="*/ 101 w 175"/>
                <a:gd name="T11" fmla="*/ 28 h 175"/>
                <a:gd name="T12" fmla="*/ 77 w 175"/>
                <a:gd name="T13" fmla="*/ 28 h 175"/>
                <a:gd name="T14" fmla="*/ 77 w 175"/>
                <a:gd name="T15" fmla="*/ 17 h 175"/>
                <a:gd name="T16" fmla="*/ 101 w 175"/>
                <a:gd name="T17" fmla="*/ 17 h 175"/>
                <a:gd name="T18" fmla="*/ 101 w 175"/>
                <a:gd name="T19" fmla="*/ 28 h 175"/>
                <a:gd name="T20" fmla="*/ 156 w 175"/>
                <a:gd name="T21" fmla="*/ 64 h 175"/>
                <a:gd name="T22" fmla="*/ 147 w 175"/>
                <a:gd name="T23" fmla="*/ 70 h 175"/>
                <a:gd name="T24" fmla="*/ 134 w 175"/>
                <a:gd name="T25" fmla="*/ 48 h 175"/>
                <a:gd name="T26" fmla="*/ 144 w 175"/>
                <a:gd name="T27" fmla="*/ 43 h 175"/>
                <a:gd name="T28" fmla="*/ 156 w 175"/>
                <a:gd name="T29" fmla="*/ 64 h 175"/>
                <a:gd name="T30" fmla="*/ 133 w 175"/>
                <a:gd name="T31" fmla="*/ 130 h 175"/>
                <a:gd name="T32" fmla="*/ 145 w 175"/>
                <a:gd name="T33" fmla="*/ 109 h 175"/>
                <a:gd name="T34" fmla="*/ 154 w 175"/>
                <a:gd name="T35" fmla="*/ 114 h 175"/>
                <a:gd name="T36" fmla="*/ 142 w 175"/>
                <a:gd name="T37" fmla="*/ 136 h 175"/>
                <a:gd name="T38" fmla="*/ 133 w 175"/>
                <a:gd name="T39" fmla="*/ 130 h 175"/>
                <a:gd name="T40" fmla="*/ 73 w 175"/>
                <a:gd name="T41" fmla="*/ 148 h 175"/>
                <a:gd name="T42" fmla="*/ 98 w 175"/>
                <a:gd name="T43" fmla="*/ 148 h 175"/>
                <a:gd name="T44" fmla="*/ 98 w 175"/>
                <a:gd name="T45" fmla="*/ 159 h 175"/>
                <a:gd name="T46" fmla="*/ 73 w 175"/>
                <a:gd name="T47" fmla="*/ 159 h 175"/>
                <a:gd name="T48" fmla="*/ 73 w 175"/>
                <a:gd name="T49" fmla="*/ 148 h 175"/>
                <a:gd name="T50" fmla="*/ 55 w 175"/>
                <a:gd name="T51" fmla="*/ 88 h 175"/>
                <a:gd name="T52" fmla="*/ 87 w 175"/>
                <a:gd name="T53" fmla="*/ 56 h 175"/>
                <a:gd name="T54" fmla="*/ 119 w 175"/>
                <a:gd name="T55" fmla="*/ 88 h 175"/>
                <a:gd name="T56" fmla="*/ 87 w 175"/>
                <a:gd name="T57" fmla="*/ 120 h 175"/>
                <a:gd name="T58" fmla="*/ 55 w 175"/>
                <a:gd name="T59" fmla="*/ 88 h 175"/>
                <a:gd name="T60" fmla="*/ 42 w 175"/>
                <a:gd name="T61" fmla="*/ 46 h 175"/>
                <a:gd name="T62" fmla="*/ 30 w 175"/>
                <a:gd name="T63" fmla="*/ 67 h 175"/>
                <a:gd name="T64" fmla="*/ 20 w 175"/>
                <a:gd name="T65" fmla="*/ 62 h 175"/>
                <a:gd name="T66" fmla="*/ 33 w 175"/>
                <a:gd name="T67" fmla="*/ 40 h 175"/>
                <a:gd name="T68" fmla="*/ 42 w 175"/>
                <a:gd name="T69" fmla="*/ 46 h 175"/>
                <a:gd name="T70" fmla="*/ 19 w 175"/>
                <a:gd name="T71" fmla="*/ 111 h 175"/>
                <a:gd name="T72" fmla="*/ 28 w 175"/>
                <a:gd name="T73" fmla="*/ 106 h 175"/>
                <a:gd name="T74" fmla="*/ 40 w 175"/>
                <a:gd name="T75" fmla="*/ 127 h 175"/>
                <a:gd name="T76" fmla="*/ 31 w 175"/>
                <a:gd name="T77" fmla="*/ 133 h 175"/>
                <a:gd name="T78" fmla="*/ 19 w 175"/>
                <a:gd name="T79"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5">
                  <a:moveTo>
                    <a:pt x="0" y="88"/>
                  </a:moveTo>
                  <a:cubicBezTo>
                    <a:pt x="0" y="136"/>
                    <a:pt x="39" y="175"/>
                    <a:pt x="87" y="175"/>
                  </a:cubicBezTo>
                  <a:cubicBezTo>
                    <a:pt x="136" y="175"/>
                    <a:pt x="175" y="136"/>
                    <a:pt x="175" y="88"/>
                  </a:cubicBezTo>
                  <a:cubicBezTo>
                    <a:pt x="175" y="40"/>
                    <a:pt x="136" y="0"/>
                    <a:pt x="87" y="0"/>
                  </a:cubicBezTo>
                  <a:cubicBezTo>
                    <a:pt x="39" y="0"/>
                    <a:pt x="0" y="40"/>
                    <a:pt x="0" y="88"/>
                  </a:cubicBezTo>
                  <a:close/>
                  <a:moveTo>
                    <a:pt x="101" y="28"/>
                  </a:moveTo>
                  <a:cubicBezTo>
                    <a:pt x="77" y="28"/>
                    <a:pt x="77" y="28"/>
                    <a:pt x="77" y="28"/>
                  </a:cubicBezTo>
                  <a:cubicBezTo>
                    <a:pt x="77" y="17"/>
                    <a:pt x="77" y="17"/>
                    <a:pt x="77" y="17"/>
                  </a:cubicBezTo>
                  <a:cubicBezTo>
                    <a:pt x="101" y="17"/>
                    <a:pt x="101" y="17"/>
                    <a:pt x="101" y="17"/>
                  </a:cubicBezTo>
                  <a:lnTo>
                    <a:pt x="101" y="28"/>
                  </a:lnTo>
                  <a:close/>
                  <a:moveTo>
                    <a:pt x="156" y="64"/>
                  </a:moveTo>
                  <a:cubicBezTo>
                    <a:pt x="147" y="70"/>
                    <a:pt x="147" y="70"/>
                    <a:pt x="147" y="70"/>
                  </a:cubicBezTo>
                  <a:cubicBezTo>
                    <a:pt x="134" y="48"/>
                    <a:pt x="134" y="48"/>
                    <a:pt x="134" y="48"/>
                  </a:cubicBezTo>
                  <a:cubicBezTo>
                    <a:pt x="144" y="43"/>
                    <a:pt x="144" y="43"/>
                    <a:pt x="144" y="43"/>
                  </a:cubicBezTo>
                  <a:lnTo>
                    <a:pt x="156" y="64"/>
                  </a:lnTo>
                  <a:close/>
                  <a:moveTo>
                    <a:pt x="133" y="130"/>
                  </a:moveTo>
                  <a:cubicBezTo>
                    <a:pt x="145" y="109"/>
                    <a:pt x="145" y="109"/>
                    <a:pt x="145" y="109"/>
                  </a:cubicBezTo>
                  <a:cubicBezTo>
                    <a:pt x="154" y="114"/>
                    <a:pt x="154" y="114"/>
                    <a:pt x="154" y="114"/>
                  </a:cubicBezTo>
                  <a:cubicBezTo>
                    <a:pt x="142" y="136"/>
                    <a:pt x="142" y="136"/>
                    <a:pt x="142" y="136"/>
                  </a:cubicBezTo>
                  <a:lnTo>
                    <a:pt x="133" y="130"/>
                  </a:lnTo>
                  <a:close/>
                  <a:moveTo>
                    <a:pt x="73" y="148"/>
                  </a:moveTo>
                  <a:cubicBezTo>
                    <a:pt x="98" y="148"/>
                    <a:pt x="98" y="148"/>
                    <a:pt x="98" y="148"/>
                  </a:cubicBezTo>
                  <a:cubicBezTo>
                    <a:pt x="98" y="159"/>
                    <a:pt x="98" y="159"/>
                    <a:pt x="98" y="159"/>
                  </a:cubicBezTo>
                  <a:cubicBezTo>
                    <a:pt x="73" y="159"/>
                    <a:pt x="73" y="159"/>
                    <a:pt x="73" y="159"/>
                  </a:cubicBezTo>
                  <a:lnTo>
                    <a:pt x="73" y="148"/>
                  </a:lnTo>
                  <a:close/>
                  <a:moveTo>
                    <a:pt x="55" y="88"/>
                  </a:moveTo>
                  <a:cubicBezTo>
                    <a:pt x="55" y="70"/>
                    <a:pt x="70" y="56"/>
                    <a:pt x="87" y="56"/>
                  </a:cubicBezTo>
                  <a:cubicBezTo>
                    <a:pt x="105" y="56"/>
                    <a:pt x="119" y="70"/>
                    <a:pt x="119" y="88"/>
                  </a:cubicBezTo>
                  <a:cubicBezTo>
                    <a:pt x="119" y="105"/>
                    <a:pt x="105" y="120"/>
                    <a:pt x="87" y="120"/>
                  </a:cubicBezTo>
                  <a:cubicBezTo>
                    <a:pt x="70" y="120"/>
                    <a:pt x="55" y="105"/>
                    <a:pt x="55" y="88"/>
                  </a:cubicBezTo>
                  <a:close/>
                  <a:moveTo>
                    <a:pt x="42" y="46"/>
                  </a:moveTo>
                  <a:cubicBezTo>
                    <a:pt x="30" y="67"/>
                    <a:pt x="30" y="67"/>
                    <a:pt x="30" y="67"/>
                  </a:cubicBezTo>
                  <a:cubicBezTo>
                    <a:pt x="20" y="62"/>
                    <a:pt x="20" y="62"/>
                    <a:pt x="20" y="62"/>
                  </a:cubicBezTo>
                  <a:cubicBezTo>
                    <a:pt x="33" y="40"/>
                    <a:pt x="33" y="40"/>
                    <a:pt x="33" y="40"/>
                  </a:cubicBezTo>
                  <a:lnTo>
                    <a:pt x="42" y="46"/>
                  </a:lnTo>
                  <a:close/>
                  <a:moveTo>
                    <a:pt x="19" y="111"/>
                  </a:moveTo>
                  <a:cubicBezTo>
                    <a:pt x="28" y="106"/>
                    <a:pt x="28" y="106"/>
                    <a:pt x="28" y="106"/>
                  </a:cubicBezTo>
                  <a:cubicBezTo>
                    <a:pt x="40" y="127"/>
                    <a:pt x="40" y="127"/>
                    <a:pt x="40" y="127"/>
                  </a:cubicBezTo>
                  <a:cubicBezTo>
                    <a:pt x="31" y="133"/>
                    <a:pt x="31" y="133"/>
                    <a:pt x="31" y="133"/>
                  </a:cubicBezTo>
                  <a:lnTo>
                    <a:pt x="19" y="111"/>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0" name="Freeform 1551"/>
            <p:cNvSpPr>
              <a:spLocks/>
            </p:cNvSpPr>
            <p:nvPr/>
          </p:nvSpPr>
          <p:spPr bwMode="auto">
            <a:xfrm>
              <a:off x="6810375" y="-9124950"/>
              <a:ext cx="77787" cy="101600"/>
            </a:xfrm>
            <a:custGeom>
              <a:avLst/>
              <a:gdLst>
                <a:gd name="T0" fmla="*/ 0 w 49"/>
                <a:gd name="T1" fmla="*/ 12 h 64"/>
                <a:gd name="T2" fmla="*/ 28 w 49"/>
                <a:gd name="T3" fmla="*/ 64 h 64"/>
                <a:gd name="T4" fmla="*/ 49 w 49"/>
                <a:gd name="T5" fmla="*/ 50 h 64"/>
                <a:gd name="T6" fmla="*/ 21 w 49"/>
                <a:gd name="T7" fmla="*/ 0 h 64"/>
                <a:gd name="T8" fmla="*/ 0 w 49"/>
                <a:gd name="T9" fmla="*/ 12 h 64"/>
              </a:gdLst>
              <a:ahLst/>
              <a:cxnLst>
                <a:cxn ang="0">
                  <a:pos x="T0" y="T1"/>
                </a:cxn>
                <a:cxn ang="0">
                  <a:pos x="T2" y="T3"/>
                </a:cxn>
                <a:cxn ang="0">
                  <a:pos x="T4" y="T5"/>
                </a:cxn>
                <a:cxn ang="0">
                  <a:pos x="T6" y="T7"/>
                </a:cxn>
                <a:cxn ang="0">
                  <a:pos x="T8" y="T9"/>
                </a:cxn>
              </a:cxnLst>
              <a:rect l="0" t="0" r="r" b="b"/>
              <a:pathLst>
                <a:path w="49" h="64">
                  <a:moveTo>
                    <a:pt x="0" y="12"/>
                  </a:moveTo>
                  <a:lnTo>
                    <a:pt x="28" y="64"/>
                  </a:lnTo>
                  <a:lnTo>
                    <a:pt x="49" y="50"/>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1" name="Freeform 1552"/>
            <p:cNvSpPr>
              <a:spLocks/>
            </p:cNvSpPr>
            <p:nvPr/>
          </p:nvSpPr>
          <p:spPr bwMode="auto">
            <a:xfrm>
              <a:off x="6813550" y="-9372600"/>
              <a:ext cx="82550" cy="101600"/>
            </a:xfrm>
            <a:custGeom>
              <a:avLst/>
              <a:gdLst>
                <a:gd name="T0" fmla="*/ 0 w 52"/>
                <a:gd name="T1" fmla="*/ 52 h 64"/>
                <a:gd name="T2" fmla="*/ 24 w 52"/>
                <a:gd name="T3" fmla="*/ 64 h 64"/>
                <a:gd name="T4" fmla="*/ 52 w 52"/>
                <a:gd name="T5" fmla="*/ 14 h 64"/>
                <a:gd name="T6" fmla="*/ 31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4" y="64"/>
                  </a:lnTo>
                  <a:lnTo>
                    <a:pt x="52" y="14"/>
                  </a:lnTo>
                  <a:lnTo>
                    <a:pt x="31"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2" name="Rectangle 1553"/>
            <p:cNvSpPr>
              <a:spLocks noChangeArrowheads="1"/>
            </p:cNvSpPr>
            <p:nvPr/>
          </p:nvSpPr>
          <p:spPr bwMode="auto">
            <a:xfrm>
              <a:off x="7011988" y="-8967788"/>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3" name="Freeform 1554"/>
            <p:cNvSpPr>
              <a:spLocks/>
            </p:cNvSpPr>
            <p:nvPr/>
          </p:nvSpPr>
          <p:spPr bwMode="auto">
            <a:xfrm>
              <a:off x="7237413" y="-9113838"/>
              <a:ext cx="79375" cy="101600"/>
            </a:xfrm>
            <a:custGeom>
              <a:avLst/>
              <a:gdLst>
                <a:gd name="T0" fmla="*/ 0 w 50"/>
                <a:gd name="T1" fmla="*/ 50 h 64"/>
                <a:gd name="T2" fmla="*/ 21 w 50"/>
                <a:gd name="T3" fmla="*/ 64 h 64"/>
                <a:gd name="T4" fmla="*/ 50 w 50"/>
                <a:gd name="T5" fmla="*/ 12 h 64"/>
                <a:gd name="T6" fmla="*/ 29 w 50"/>
                <a:gd name="T7" fmla="*/ 0 h 64"/>
                <a:gd name="T8" fmla="*/ 0 w 50"/>
                <a:gd name="T9" fmla="*/ 50 h 64"/>
              </a:gdLst>
              <a:ahLst/>
              <a:cxnLst>
                <a:cxn ang="0">
                  <a:pos x="T0" y="T1"/>
                </a:cxn>
                <a:cxn ang="0">
                  <a:pos x="T2" y="T3"/>
                </a:cxn>
                <a:cxn ang="0">
                  <a:pos x="T4" y="T5"/>
                </a:cxn>
                <a:cxn ang="0">
                  <a:pos x="T6" y="T7"/>
                </a:cxn>
                <a:cxn ang="0">
                  <a:pos x="T8" y="T9"/>
                </a:cxn>
              </a:cxnLst>
              <a:rect l="0" t="0" r="r" b="b"/>
              <a:pathLst>
                <a:path w="50" h="64">
                  <a:moveTo>
                    <a:pt x="0" y="50"/>
                  </a:moveTo>
                  <a:lnTo>
                    <a:pt x="21" y="64"/>
                  </a:lnTo>
                  <a:lnTo>
                    <a:pt x="50" y="12"/>
                  </a:lnTo>
                  <a:lnTo>
                    <a:pt x="29" y="0"/>
                  </a:lnTo>
                  <a:lnTo>
                    <a:pt x="0"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4" name="Freeform 1555"/>
            <p:cNvSpPr>
              <a:spLocks/>
            </p:cNvSpPr>
            <p:nvPr/>
          </p:nvSpPr>
          <p:spPr bwMode="auto">
            <a:xfrm>
              <a:off x="7242175" y="-9361488"/>
              <a:ext cx="82550" cy="101600"/>
            </a:xfrm>
            <a:custGeom>
              <a:avLst/>
              <a:gdLst>
                <a:gd name="T0" fmla="*/ 0 w 52"/>
                <a:gd name="T1" fmla="*/ 12 h 64"/>
                <a:gd name="T2" fmla="*/ 30 w 52"/>
                <a:gd name="T3" fmla="*/ 64 h 64"/>
                <a:gd name="T4" fmla="*/ 52 w 52"/>
                <a:gd name="T5" fmla="*/ 50 h 64"/>
                <a:gd name="T6" fmla="*/ 23 w 52"/>
                <a:gd name="T7" fmla="*/ 0 h 64"/>
                <a:gd name="T8" fmla="*/ 0 w 52"/>
                <a:gd name="T9" fmla="*/ 12 h 64"/>
              </a:gdLst>
              <a:ahLst/>
              <a:cxnLst>
                <a:cxn ang="0">
                  <a:pos x="T0" y="T1"/>
                </a:cxn>
                <a:cxn ang="0">
                  <a:pos x="T2" y="T3"/>
                </a:cxn>
                <a:cxn ang="0">
                  <a:pos x="T4" y="T5"/>
                </a:cxn>
                <a:cxn ang="0">
                  <a:pos x="T6" y="T7"/>
                </a:cxn>
                <a:cxn ang="0">
                  <a:pos x="T8" y="T9"/>
                </a:cxn>
              </a:cxnLst>
              <a:rect l="0" t="0" r="r" b="b"/>
              <a:pathLst>
                <a:path w="52" h="64">
                  <a:moveTo>
                    <a:pt x="0" y="12"/>
                  </a:moveTo>
                  <a:lnTo>
                    <a:pt x="30" y="64"/>
                  </a:lnTo>
                  <a:lnTo>
                    <a:pt x="52" y="50"/>
                  </a:lnTo>
                  <a:lnTo>
                    <a:pt x="23"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5" name="Rectangle 1556"/>
            <p:cNvSpPr>
              <a:spLocks noChangeArrowheads="1"/>
            </p:cNvSpPr>
            <p:nvPr/>
          </p:nvSpPr>
          <p:spPr bwMode="auto">
            <a:xfrm>
              <a:off x="7027863" y="-9458325"/>
              <a:ext cx="90487"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6" name="Oval 1557"/>
            <p:cNvSpPr>
              <a:spLocks noChangeArrowheads="1"/>
            </p:cNvSpPr>
            <p:nvPr/>
          </p:nvSpPr>
          <p:spPr bwMode="auto">
            <a:xfrm>
              <a:off x="6945313" y="-9312275"/>
              <a:ext cx="239712" cy="239712"/>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7" name="Freeform 1558"/>
            <p:cNvSpPr>
              <a:spLocks noEditPoints="1"/>
            </p:cNvSpPr>
            <p:nvPr/>
          </p:nvSpPr>
          <p:spPr bwMode="auto">
            <a:xfrm>
              <a:off x="1889125" y="-9766300"/>
              <a:ext cx="1152525" cy="1147762"/>
            </a:xfrm>
            <a:custGeom>
              <a:avLst/>
              <a:gdLst>
                <a:gd name="T0" fmla="*/ 0 w 307"/>
                <a:gd name="T1" fmla="*/ 153 h 306"/>
                <a:gd name="T2" fmla="*/ 154 w 307"/>
                <a:gd name="T3" fmla="*/ 306 h 306"/>
                <a:gd name="T4" fmla="*/ 307 w 307"/>
                <a:gd name="T5" fmla="*/ 153 h 306"/>
                <a:gd name="T6" fmla="*/ 154 w 307"/>
                <a:gd name="T7" fmla="*/ 0 h 306"/>
                <a:gd name="T8" fmla="*/ 0 w 307"/>
                <a:gd name="T9" fmla="*/ 153 h 306"/>
                <a:gd name="T10" fmla="*/ 44 w 307"/>
                <a:gd name="T11" fmla="*/ 153 h 306"/>
                <a:gd name="T12" fmla="*/ 154 w 307"/>
                <a:gd name="T13" fmla="*/ 43 h 306"/>
                <a:gd name="T14" fmla="*/ 263 w 307"/>
                <a:gd name="T15" fmla="*/ 153 h 306"/>
                <a:gd name="T16" fmla="*/ 154 w 307"/>
                <a:gd name="T17" fmla="*/ 263 h 306"/>
                <a:gd name="T18" fmla="*/ 44 w 307"/>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0" y="153"/>
                  </a:moveTo>
                  <a:cubicBezTo>
                    <a:pt x="0" y="237"/>
                    <a:pt x="69" y="306"/>
                    <a:pt x="154" y="306"/>
                  </a:cubicBezTo>
                  <a:cubicBezTo>
                    <a:pt x="238" y="306"/>
                    <a:pt x="307" y="237"/>
                    <a:pt x="307" y="153"/>
                  </a:cubicBezTo>
                  <a:cubicBezTo>
                    <a:pt x="307" y="68"/>
                    <a:pt x="238" y="0"/>
                    <a:pt x="154" y="0"/>
                  </a:cubicBezTo>
                  <a:cubicBezTo>
                    <a:pt x="69" y="0"/>
                    <a:pt x="0" y="68"/>
                    <a:pt x="0" y="153"/>
                  </a:cubicBezTo>
                  <a:close/>
                  <a:moveTo>
                    <a:pt x="44" y="153"/>
                  </a:moveTo>
                  <a:cubicBezTo>
                    <a:pt x="44" y="92"/>
                    <a:pt x="93" y="43"/>
                    <a:pt x="154" y="43"/>
                  </a:cubicBezTo>
                  <a:cubicBezTo>
                    <a:pt x="214" y="43"/>
                    <a:pt x="263" y="92"/>
                    <a:pt x="263" y="153"/>
                  </a:cubicBezTo>
                  <a:cubicBezTo>
                    <a:pt x="263" y="214"/>
                    <a:pt x="214" y="263"/>
                    <a:pt x="154" y="263"/>
                  </a:cubicBezTo>
                  <a:cubicBezTo>
                    <a:pt x="93" y="263"/>
                    <a:pt x="44" y="214"/>
                    <a:pt x="44" y="15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8" name="Freeform 1559"/>
            <p:cNvSpPr>
              <a:spLocks noEditPoints="1"/>
            </p:cNvSpPr>
            <p:nvPr/>
          </p:nvSpPr>
          <p:spPr bwMode="auto">
            <a:xfrm>
              <a:off x="2054225" y="-9604375"/>
              <a:ext cx="822325" cy="823912"/>
            </a:xfrm>
            <a:custGeom>
              <a:avLst/>
              <a:gdLst>
                <a:gd name="T0" fmla="*/ 0 w 219"/>
                <a:gd name="T1" fmla="*/ 110 h 220"/>
                <a:gd name="T2" fmla="*/ 110 w 219"/>
                <a:gd name="T3" fmla="*/ 220 h 220"/>
                <a:gd name="T4" fmla="*/ 219 w 219"/>
                <a:gd name="T5" fmla="*/ 110 h 220"/>
                <a:gd name="T6" fmla="*/ 110 w 219"/>
                <a:gd name="T7" fmla="*/ 0 h 220"/>
                <a:gd name="T8" fmla="*/ 0 w 219"/>
                <a:gd name="T9" fmla="*/ 110 h 220"/>
                <a:gd name="T10" fmla="*/ 22 w 219"/>
                <a:gd name="T11" fmla="*/ 110 h 220"/>
                <a:gd name="T12" fmla="*/ 110 w 219"/>
                <a:gd name="T13" fmla="*/ 22 h 220"/>
                <a:gd name="T14" fmla="*/ 197 w 219"/>
                <a:gd name="T15" fmla="*/ 110 h 220"/>
                <a:gd name="T16" fmla="*/ 110 w 219"/>
                <a:gd name="T17" fmla="*/ 197 h 220"/>
                <a:gd name="T18" fmla="*/ 22 w 219"/>
                <a:gd name="T1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20">
                  <a:moveTo>
                    <a:pt x="0" y="110"/>
                  </a:moveTo>
                  <a:cubicBezTo>
                    <a:pt x="0" y="171"/>
                    <a:pt x="49" y="220"/>
                    <a:pt x="110" y="220"/>
                  </a:cubicBezTo>
                  <a:cubicBezTo>
                    <a:pt x="170" y="220"/>
                    <a:pt x="219" y="171"/>
                    <a:pt x="219" y="110"/>
                  </a:cubicBezTo>
                  <a:cubicBezTo>
                    <a:pt x="219" y="49"/>
                    <a:pt x="170" y="0"/>
                    <a:pt x="110" y="0"/>
                  </a:cubicBezTo>
                  <a:cubicBezTo>
                    <a:pt x="49" y="0"/>
                    <a:pt x="0" y="49"/>
                    <a:pt x="0" y="110"/>
                  </a:cubicBezTo>
                  <a:close/>
                  <a:moveTo>
                    <a:pt x="22" y="110"/>
                  </a:moveTo>
                  <a:cubicBezTo>
                    <a:pt x="22" y="62"/>
                    <a:pt x="61" y="22"/>
                    <a:pt x="110" y="22"/>
                  </a:cubicBezTo>
                  <a:cubicBezTo>
                    <a:pt x="158" y="22"/>
                    <a:pt x="197" y="62"/>
                    <a:pt x="197" y="110"/>
                  </a:cubicBezTo>
                  <a:cubicBezTo>
                    <a:pt x="197" y="158"/>
                    <a:pt x="158" y="197"/>
                    <a:pt x="110" y="197"/>
                  </a:cubicBezTo>
                  <a:cubicBezTo>
                    <a:pt x="61" y="197"/>
                    <a:pt x="22" y="158"/>
                    <a:pt x="22" y="11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9" name="Freeform 1560"/>
            <p:cNvSpPr>
              <a:spLocks noEditPoints="1"/>
            </p:cNvSpPr>
            <p:nvPr/>
          </p:nvSpPr>
          <p:spPr bwMode="auto">
            <a:xfrm>
              <a:off x="2136775" y="-9521825"/>
              <a:ext cx="657225" cy="655637"/>
            </a:xfrm>
            <a:custGeom>
              <a:avLst/>
              <a:gdLst>
                <a:gd name="T0" fmla="*/ 0 w 175"/>
                <a:gd name="T1" fmla="*/ 88 h 175"/>
                <a:gd name="T2" fmla="*/ 88 w 175"/>
                <a:gd name="T3" fmla="*/ 175 h 175"/>
                <a:gd name="T4" fmla="*/ 175 w 175"/>
                <a:gd name="T5" fmla="*/ 88 h 175"/>
                <a:gd name="T6" fmla="*/ 88 w 175"/>
                <a:gd name="T7" fmla="*/ 0 h 175"/>
                <a:gd name="T8" fmla="*/ 0 w 175"/>
                <a:gd name="T9" fmla="*/ 88 h 175"/>
                <a:gd name="T10" fmla="*/ 102 w 175"/>
                <a:gd name="T11" fmla="*/ 28 h 175"/>
                <a:gd name="T12" fmla="*/ 77 w 175"/>
                <a:gd name="T13" fmla="*/ 28 h 175"/>
                <a:gd name="T14" fmla="*/ 77 w 175"/>
                <a:gd name="T15" fmla="*/ 17 h 175"/>
                <a:gd name="T16" fmla="*/ 102 w 175"/>
                <a:gd name="T17" fmla="*/ 17 h 175"/>
                <a:gd name="T18" fmla="*/ 102 w 175"/>
                <a:gd name="T19" fmla="*/ 28 h 175"/>
                <a:gd name="T20" fmla="*/ 156 w 175"/>
                <a:gd name="T21" fmla="*/ 64 h 175"/>
                <a:gd name="T22" fmla="*/ 147 w 175"/>
                <a:gd name="T23" fmla="*/ 70 h 175"/>
                <a:gd name="T24" fmla="*/ 135 w 175"/>
                <a:gd name="T25" fmla="*/ 48 h 175"/>
                <a:gd name="T26" fmla="*/ 144 w 175"/>
                <a:gd name="T27" fmla="*/ 43 h 175"/>
                <a:gd name="T28" fmla="*/ 156 w 175"/>
                <a:gd name="T29" fmla="*/ 64 h 175"/>
                <a:gd name="T30" fmla="*/ 133 w 175"/>
                <a:gd name="T31" fmla="*/ 130 h 175"/>
                <a:gd name="T32" fmla="*/ 145 w 175"/>
                <a:gd name="T33" fmla="*/ 109 h 175"/>
                <a:gd name="T34" fmla="*/ 155 w 175"/>
                <a:gd name="T35" fmla="*/ 114 h 175"/>
                <a:gd name="T36" fmla="*/ 142 w 175"/>
                <a:gd name="T37" fmla="*/ 136 h 175"/>
                <a:gd name="T38" fmla="*/ 133 w 175"/>
                <a:gd name="T39" fmla="*/ 130 h 175"/>
                <a:gd name="T40" fmla="*/ 74 w 175"/>
                <a:gd name="T41" fmla="*/ 148 h 175"/>
                <a:gd name="T42" fmla="*/ 99 w 175"/>
                <a:gd name="T43" fmla="*/ 148 h 175"/>
                <a:gd name="T44" fmla="*/ 99 w 175"/>
                <a:gd name="T45" fmla="*/ 159 h 175"/>
                <a:gd name="T46" fmla="*/ 74 w 175"/>
                <a:gd name="T47" fmla="*/ 159 h 175"/>
                <a:gd name="T48" fmla="*/ 74 w 175"/>
                <a:gd name="T49" fmla="*/ 148 h 175"/>
                <a:gd name="T50" fmla="*/ 56 w 175"/>
                <a:gd name="T51" fmla="*/ 88 h 175"/>
                <a:gd name="T52" fmla="*/ 88 w 175"/>
                <a:gd name="T53" fmla="*/ 56 h 175"/>
                <a:gd name="T54" fmla="*/ 120 w 175"/>
                <a:gd name="T55" fmla="*/ 88 h 175"/>
                <a:gd name="T56" fmla="*/ 88 w 175"/>
                <a:gd name="T57" fmla="*/ 120 h 175"/>
                <a:gd name="T58" fmla="*/ 56 w 175"/>
                <a:gd name="T59" fmla="*/ 88 h 175"/>
                <a:gd name="T60" fmla="*/ 42 w 175"/>
                <a:gd name="T61" fmla="*/ 46 h 175"/>
                <a:gd name="T62" fmla="*/ 30 w 175"/>
                <a:gd name="T63" fmla="*/ 67 h 175"/>
                <a:gd name="T64" fmla="*/ 20 w 175"/>
                <a:gd name="T65" fmla="*/ 62 h 175"/>
                <a:gd name="T66" fmla="*/ 33 w 175"/>
                <a:gd name="T67" fmla="*/ 40 h 175"/>
                <a:gd name="T68" fmla="*/ 42 w 175"/>
                <a:gd name="T69" fmla="*/ 46 h 175"/>
                <a:gd name="T70" fmla="*/ 19 w 175"/>
                <a:gd name="T71" fmla="*/ 111 h 175"/>
                <a:gd name="T72" fmla="*/ 28 w 175"/>
                <a:gd name="T73" fmla="*/ 106 h 175"/>
                <a:gd name="T74" fmla="*/ 41 w 175"/>
                <a:gd name="T75" fmla="*/ 127 h 175"/>
                <a:gd name="T76" fmla="*/ 31 w 175"/>
                <a:gd name="T77" fmla="*/ 133 h 175"/>
                <a:gd name="T78" fmla="*/ 19 w 175"/>
                <a:gd name="T79"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5">
                  <a:moveTo>
                    <a:pt x="0" y="88"/>
                  </a:moveTo>
                  <a:cubicBezTo>
                    <a:pt x="0" y="136"/>
                    <a:pt x="39" y="175"/>
                    <a:pt x="88" y="175"/>
                  </a:cubicBezTo>
                  <a:cubicBezTo>
                    <a:pt x="136" y="175"/>
                    <a:pt x="175" y="136"/>
                    <a:pt x="175" y="88"/>
                  </a:cubicBezTo>
                  <a:cubicBezTo>
                    <a:pt x="175" y="40"/>
                    <a:pt x="136" y="0"/>
                    <a:pt x="88" y="0"/>
                  </a:cubicBezTo>
                  <a:cubicBezTo>
                    <a:pt x="39" y="0"/>
                    <a:pt x="0" y="40"/>
                    <a:pt x="0" y="88"/>
                  </a:cubicBezTo>
                  <a:close/>
                  <a:moveTo>
                    <a:pt x="102" y="28"/>
                  </a:moveTo>
                  <a:cubicBezTo>
                    <a:pt x="77" y="28"/>
                    <a:pt x="77" y="28"/>
                    <a:pt x="77" y="28"/>
                  </a:cubicBezTo>
                  <a:cubicBezTo>
                    <a:pt x="77" y="17"/>
                    <a:pt x="77" y="17"/>
                    <a:pt x="77" y="17"/>
                  </a:cubicBezTo>
                  <a:cubicBezTo>
                    <a:pt x="102" y="17"/>
                    <a:pt x="102" y="17"/>
                    <a:pt x="102" y="17"/>
                  </a:cubicBezTo>
                  <a:lnTo>
                    <a:pt x="102" y="28"/>
                  </a:lnTo>
                  <a:close/>
                  <a:moveTo>
                    <a:pt x="156" y="64"/>
                  </a:moveTo>
                  <a:cubicBezTo>
                    <a:pt x="147" y="70"/>
                    <a:pt x="147" y="70"/>
                    <a:pt x="147" y="70"/>
                  </a:cubicBezTo>
                  <a:cubicBezTo>
                    <a:pt x="135" y="48"/>
                    <a:pt x="135" y="48"/>
                    <a:pt x="135" y="48"/>
                  </a:cubicBezTo>
                  <a:cubicBezTo>
                    <a:pt x="144" y="43"/>
                    <a:pt x="144" y="43"/>
                    <a:pt x="144" y="43"/>
                  </a:cubicBezTo>
                  <a:lnTo>
                    <a:pt x="156" y="64"/>
                  </a:lnTo>
                  <a:close/>
                  <a:moveTo>
                    <a:pt x="133" y="130"/>
                  </a:moveTo>
                  <a:cubicBezTo>
                    <a:pt x="145" y="109"/>
                    <a:pt x="145" y="109"/>
                    <a:pt x="145" y="109"/>
                  </a:cubicBezTo>
                  <a:cubicBezTo>
                    <a:pt x="155" y="114"/>
                    <a:pt x="155" y="114"/>
                    <a:pt x="155" y="114"/>
                  </a:cubicBezTo>
                  <a:cubicBezTo>
                    <a:pt x="142" y="136"/>
                    <a:pt x="142" y="136"/>
                    <a:pt x="142" y="136"/>
                  </a:cubicBezTo>
                  <a:lnTo>
                    <a:pt x="133" y="130"/>
                  </a:lnTo>
                  <a:close/>
                  <a:moveTo>
                    <a:pt x="74" y="148"/>
                  </a:moveTo>
                  <a:cubicBezTo>
                    <a:pt x="99" y="148"/>
                    <a:pt x="99" y="148"/>
                    <a:pt x="99" y="148"/>
                  </a:cubicBezTo>
                  <a:cubicBezTo>
                    <a:pt x="99" y="159"/>
                    <a:pt x="99" y="159"/>
                    <a:pt x="99" y="159"/>
                  </a:cubicBezTo>
                  <a:cubicBezTo>
                    <a:pt x="74" y="159"/>
                    <a:pt x="74" y="159"/>
                    <a:pt x="74" y="159"/>
                  </a:cubicBezTo>
                  <a:lnTo>
                    <a:pt x="74" y="148"/>
                  </a:lnTo>
                  <a:close/>
                  <a:moveTo>
                    <a:pt x="56" y="88"/>
                  </a:moveTo>
                  <a:cubicBezTo>
                    <a:pt x="56" y="70"/>
                    <a:pt x="70" y="56"/>
                    <a:pt x="88" y="56"/>
                  </a:cubicBezTo>
                  <a:cubicBezTo>
                    <a:pt x="105" y="56"/>
                    <a:pt x="120" y="70"/>
                    <a:pt x="120" y="88"/>
                  </a:cubicBezTo>
                  <a:cubicBezTo>
                    <a:pt x="120" y="105"/>
                    <a:pt x="105" y="120"/>
                    <a:pt x="88" y="120"/>
                  </a:cubicBezTo>
                  <a:cubicBezTo>
                    <a:pt x="70" y="120"/>
                    <a:pt x="56" y="105"/>
                    <a:pt x="56" y="88"/>
                  </a:cubicBezTo>
                  <a:close/>
                  <a:moveTo>
                    <a:pt x="42" y="46"/>
                  </a:moveTo>
                  <a:cubicBezTo>
                    <a:pt x="30" y="67"/>
                    <a:pt x="30" y="67"/>
                    <a:pt x="30" y="67"/>
                  </a:cubicBezTo>
                  <a:cubicBezTo>
                    <a:pt x="20" y="62"/>
                    <a:pt x="20" y="62"/>
                    <a:pt x="20" y="62"/>
                  </a:cubicBezTo>
                  <a:cubicBezTo>
                    <a:pt x="33" y="40"/>
                    <a:pt x="33" y="40"/>
                    <a:pt x="33" y="40"/>
                  </a:cubicBezTo>
                  <a:lnTo>
                    <a:pt x="42" y="46"/>
                  </a:lnTo>
                  <a:close/>
                  <a:moveTo>
                    <a:pt x="19" y="111"/>
                  </a:moveTo>
                  <a:cubicBezTo>
                    <a:pt x="28" y="106"/>
                    <a:pt x="28" y="106"/>
                    <a:pt x="28" y="106"/>
                  </a:cubicBezTo>
                  <a:cubicBezTo>
                    <a:pt x="41" y="127"/>
                    <a:pt x="41" y="127"/>
                    <a:pt x="41" y="127"/>
                  </a:cubicBezTo>
                  <a:cubicBezTo>
                    <a:pt x="31" y="133"/>
                    <a:pt x="31" y="133"/>
                    <a:pt x="31" y="133"/>
                  </a:cubicBezTo>
                  <a:lnTo>
                    <a:pt x="19" y="111"/>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0" name="Freeform 1561"/>
            <p:cNvSpPr>
              <a:spLocks/>
            </p:cNvSpPr>
            <p:nvPr/>
          </p:nvSpPr>
          <p:spPr bwMode="auto">
            <a:xfrm>
              <a:off x="2208213" y="-9124950"/>
              <a:ext cx="82550" cy="101600"/>
            </a:xfrm>
            <a:custGeom>
              <a:avLst/>
              <a:gdLst>
                <a:gd name="T0" fmla="*/ 0 w 52"/>
                <a:gd name="T1" fmla="*/ 12 h 64"/>
                <a:gd name="T2" fmla="*/ 29 w 52"/>
                <a:gd name="T3" fmla="*/ 64 h 64"/>
                <a:gd name="T4" fmla="*/ 52 w 52"/>
                <a:gd name="T5" fmla="*/ 50 h 64"/>
                <a:gd name="T6" fmla="*/ 21 w 52"/>
                <a:gd name="T7" fmla="*/ 0 h 64"/>
                <a:gd name="T8" fmla="*/ 0 w 52"/>
                <a:gd name="T9" fmla="*/ 12 h 64"/>
              </a:gdLst>
              <a:ahLst/>
              <a:cxnLst>
                <a:cxn ang="0">
                  <a:pos x="T0" y="T1"/>
                </a:cxn>
                <a:cxn ang="0">
                  <a:pos x="T2" y="T3"/>
                </a:cxn>
                <a:cxn ang="0">
                  <a:pos x="T4" y="T5"/>
                </a:cxn>
                <a:cxn ang="0">
                  <a:pos x="T6" y="T7"/>
                </a:cxn>
                <a:cxn ang="0">
                  <a:pos x="T8" y="T9"/>
                </a:cxn>
              </a:cxnLst>
              <a:rect l="0" t="0" r="r" b="b"/>
              <a:pathLst>
                <a:path w="52" h="64">
                  <a:moveTo>
                    <a:pt x="0" y="12"/>
                  </a:moveTo>
                  <a:lnTo>
                    <a:pt x="29" y="64"/>
                  </a:lnTo>
                  <a:lnTo>
                    <a:pt x="52" y="50"/>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1" name="Freeform 1562"/>
            <p:cNvSpPr>
              <a:spLocks/>
            </p:cNvSpPr>
            <p:nvPr/>
          </p:nvSpPr>
          <p:spPr bwMode="auto">
            <a:xfrm>
              <a:off x="2212975" y="-9372600"/>
              <a:ext cx="82550" cy="101600"/>
            </a:xfrm>
            <a:custGeom>
              <a:avLst/>
              <a:gdLst>
                <a:gd name="T0" fmla="*/ 0 w 52"/>
                <a:gd name="T1" fmla="*/ 52 h 64"/>
                <a:gd name="T2" fmla="*/ 23 w 52"/>
                <a:gd name="T3" fmla="*/ 64 h 64"/>
                <a:gd name="T4" fmla="*/ 52 w 52"/>
                <a:gd name="T5" fmla="*/ 14 h 64"/>
                <a:gd name="T6" fmla="*/ 30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3" y="64"/>
                  </a:lnTo>
                  <a:lnTo>
                    <a:pt x="52" y="14"/>
                  </a:lnTo>
                  <a:lnTo>
                    <a:pt x="30"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2" name="Rectangle 1563"/>
            <p:cNvSpPr>
              <a:spLocks noChangeArrowheads="1"/>
            </p:cNvSpPr>
            <p:nvPr/>
          </p:nvSpPr>
          <p:spPr bwMode="auto">
            <a:xfrm>
              <a:off x="2414588" y="-8967788"/>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3" name="Freeform 1564"/>
            <p:cNvSpPr>
              <a:spLocks/>
            </p:cNvSpPr>
            <p:nvPr/>
          </p:nvSpPr>
          <p:spPr bwMode="auto">
            <a:xfrm>
              <a:off x="2636838" y="-9113838"/>
              <a:ext cx="82550" cy="101600"/>
            </a:xfrm>
            <a:custGeom>
              <a:avLst/>
              <a:gdLst>
                <a:gd name="T0" fmla="*/ 0 w 52"/>
                <a:gd name="T1" fmla="*/ 50 h 64"/>
                <a:gd name="T2" fmla="*/ 21 w 52"/>
                <a:gd name="T3" fmla="*/ 64 h 64"/>
                <a:gd name="T4" fmla="*/ 52 w 52"/>
                <a:gd name="T5" fmla="*/ 12 h 64"/>
                <a:gd name="T6" fmla="*/ 28 w 52"/>
                <a:gd name="T7" fmla="*/ 0 h 64"/>
                <a:gd name="T8" fmla="*/ 0 w 52"/>
                <a:gd name="T9" fmla="*/ 50 h 64"/>
              </a:gdLst>
              <a:ahLst/>
              <a:cxnLst>
                <a:cxn ang="0">
                  <a:pos x="T0" y="T1"/>
                </a:cxn>
                <a:cxn ang="0">
                  <a:pos x="T2" y="T3"/>
                </a:cxn>
                <a:cxn ang="0">
                  <a:pos x="T4" y="T5"/>
                </a:cxn>
                <a:cxn ang="0">
                  <a:pos x="T6" y="T7"/>
                </a:cxn>
                <a:cxn ang="0">
                  <a:pos x="T8" y="T9"/>
                </a:cxn>
              </a:cxnLst>
              <a:rect l="0" t="0" r="r" b="b"/>
              <a:pathLst>
                <a:path w="52" h="64">
                  <a:moveTo>
                    <a:pt x="0" y="50"/>
                  </a:moveTo>
                  <a:lnTo>
                    <a:pt x="21" y="64"/>
                  </a:lnTo>
                  <a:lnTo>
                    <a:pt x="52" y="12"/>
                  </a:lnTo>
                  <a:lnTo>
                    <a:pt x="28" y="0"/>
                  </a:lnTo>
                  <a:lnTo>
                    <a:pt x="0"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4" name="Freeform 1565"/>
            <p:cNvSpPr>
              <a:spLocks/>
            </p:cNvSpPr>
            <p:nvPr/>
          </p:nvSpPr>
          <p:spPr bwMode="auto">
            <a:xfrm>
              <a:off x="2643188" y="-9361488"/>
              <a:ext cx="79375" cy="101600"/>
            </a:xfrm>
            <a:custGeom>
              <a:avLst/>
              <a:gdLst>
                <a:gd name="T0" fmla="*/ 0 w 50"/>
                <a:gd name="T1" fmla="*/ 12 h 64"/>
                <a:gd name="T2" fmla="*/ 29 w 50"/>
                <a:gd name="T3" fmla="*/ 64 h 64"/>
                <a:gd name="T4" fmla="*/ 50 w 50"/>
                <a:gd name="T5" fmla="*/ 50 h 64"/>
                <a:gd name="T6" fmla="*/ 22 w 50"/>
                <a:gd name="T7" fmla="*/ 0 h 64"/>
                <a:gd name="T8" fmla="*/ 0 w 50"/>
                <a:gd name="T9" fmla="*/ 12 h 64"/>
              </a:gdLst>
              <a:ahLst/>
              <a:cxnLst>
                <a:cxn ang="0">
                  <a:pos x="T0" y="T1"/>
                </a:cxn>
                <a:cxn ang="0">
                  <a:pos x="T2" y="T3"/>
                </a:cxn>
                <a:cxn ang="0">
                  <a:pos x="T4" y="T5"/>
                </a:cxn>
                <a:cxn ang="0">
                  <a:pos x="T6" y="T7"/>
                </a:cxn>
                <a:cxn ang="0">
                  <a:pos x="T8" y="T9"/>
                </a:cxn>
              </a:cxnLst>
              <a:rect l="0" t="0" r="r" b="b"/>
              <a:pathLst>
                <a:path w="50" h="64">
                  <a:moveTo>
                    <a:pt x="0" y="12"/>
                  </a:moveTo>
                  <a:lnTo>
                    <a:pt x="29" y="64"/>
                  </a:lnTo>
                  <a:lnTo>
                    <a:pt x="50" y="50"/>
                  </a:lnTo>
                  <a:lnTo>
                    <a:pt x="22"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5" name="Rectangle 1566"/>
            <p:cNvSpPr>
              <a:spLocks noChangeArrowheads="1"/>
            </p:cNvSpPr>
            <p:nvPr/>
          </p:nvSpPr>
          <p:spPr bwMode="auto">
            <a:xfrm>
              <a:off x="2425700" y="-9458325"/>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6" name="Oval 1567"/>
            <p:cNvSpPr>
              <a:spLocks noChangeArrowheads="1"/>
            </p:cNvSpPr>
            <p:nvPr/>
          </p:nvSpPr>
          <p:spPr bwMode="auto">
            <a:xfrm>
              <a:off x="2347913" y="-9312275"/>
              <a:ext cx="239712" cy="239712"/>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5" name="Group 184"/>
          <p:cNvGrpSpPr/>
          <p:nvPr/>
        </p:nvGrpSpPr>
        <p:grpSpPr>
          <a:xfrm>
            <a:off x="5776746" y="4028157"/>
            <a:ext cx="1683982" cy="552270"/>
            <a:chOff x="636588" y="2141538"/>
            <a:chExt cx="7870825" cy="2581276"/>
          </a:xfrm>
        </p:grpSpPr>
        <p:sp>
          <p:nvSpPr>
            <p:cNvPr id="186" name="Rectangle 697"/>
            <p:cNvSpPr>
              <a:spLocks noChangeArrowheads="1"/>
            </p:cNvSpPr>
            <p:nvPr/>
          </p:nvSpPr>
          <p:spPr bwMode="auto">
            <a:xfrm>
              <a:off x="1614488" y="4148138"/>
              <a:ext cx="6451600" cy="169863"/>
            </a:xfrm>
            <a:prstGeom prst="rect">
              <a:avLst/>
            </a:prstGeom>
            <a:solidFill>
              <a:srgbClr val="1B32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7" name="Freeform 698"/>
            <p:cNvSpPr>
              <a:spLocks/>
            </p:cNvSpPr>
            <p:nvPr/>
          </p:nvSpPr>
          <p:spPr bwMode="auto">
            <a:xfrm>
              <a:off x="636588" y="3624263"/>
              <a:ext cx="7870825" cy="523875"/>
            </a:xfrm>
            <a:custGeom>
              <a:avLst/>
              <a:gdLst>
                <a:gd name="T0" fmla="*/ 74 w 2099"/>
                <a:gd name="T1" fmla="*/ 140 h 140"/>
                <a:gd name="T2" fmla="*/ 1237 w 2099"/>
                <a:gd name="T3" fmla="*/ 140 h 140"/>
                <a:gd name="T4" fmla="*/ 1981 w 2099"/>
                <a:gd name="T5" fmla="*/ 140 h 140"/>
                <a:gd name="T6" fmla="*/ 2023 w 2099"/>
                <a:gd name="T7" fmla="*/ 122 h 140"/>
                <a:gd name="T8" fmla="*/ 2099 w 2099"/>
                <a:gd name="T9" fmla="*/ 92 h 140"/>
                <a:gd name="T10" fmla="*/ 2099 w 2099"/>
                <a:gd name="T11" fmla="*/ 52 h 140"/>
                <a:gd name="T12" fmla="*/ 2051 w 2099"/>
                <a:gd name="T13" fmla="*/ 0 h 140"/>
                <a:gd name="T14" fmla="*/ 50 w 2099"/>
                <a:gd name="T15" fmla="*/ 0 h 140"/>
                <a:gd name="T16" fmla="*/ 0 w 2099"/>
                <a:gd name="T17" fmla="*/ 0 h 140"/>
                <a:gd name="T18" fmla="*/ 0 w 2099"/>
                <a:gd name="T19" fmla="*/ 52 h 140"/>
                <a:gd name="T20" fmla="*/ 24 w 2099"/>
                <a:gd name="T21" fmla="*/ 74 h 140"/>
                <a:gd name="T22" fmla="*/ 46 w 2099"/>
                <a:gd name="T23" fmla="*/ 136 h 140"/>
                <a:gd name="T24" fmla="*/ 74 w 209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9" h="140">
                  <a:moveTo>
                    <a:pt x="74" y="140"/>
                  </a:moveTo>
                  <a:cubicBezTo>
                    <a:pt x="1237" y="140"/>
                    <a:pt x="1237" y="140"/>
                    <a:pt x="1237" y="140"/>
                  </a:cubicBezTo>
                  <a:cubicBezTo>
                    <a:pt x="1981" y="140"/>
                    <a:pt x="1981" y="140"/>
                    <a:pt x="1981" y="140"/>
                  </a:cubicBezTo>
                  <a:cubicBezTo>
                    <a:pt x="1981" y="140"/>
                    <a:pt x="1993" y="127"/>
                    <a:pt x="2023" y="122"/>
                  </a:cubicBezTo>
                  <a:cubicBezTo>
                    <a:pt x="2053" y="117"/>
                    <a:pt x="2099" y="92"/>
                    <a:pt x="2099" y="92"/>
                  </a:cubicBezTo>
                  <a:cubicBezTo>
                    <a:pt x="2099" y="52"/>
                    <a:pt x="2099" y="52"/>
                    <a:pt x="2099" y="52"/>
                  </a:cubicBezTo>
                  <a:cubicBezTo>
                    <a:pt x="2099" y="52"/>
                    <a:pt x="2085" y="0"/>
                    <a:pt x="2051" y="0"/>
                  </a:cubicBezTo>
                  <a:cubicBezTo>
                    <a:pt x="2017" y="0"/>
                    <a:pt x="50" y="0"/>
                    <a:pt x="50" y="0"/>
                  </a:cubicBezTo>
                  <a:cubicBezTo>
                    <a:pt x="0" y="0"/>
                    <a:pt x="0" y="0"/>
                    <a:pt x="0" y="0"/>
                  </a:cubicBezTo>
                  <a:cubicBezTo>
                    <a:pt x="0" y="52"/>
                    <a:pt x="0" y="52"/>
                    <a:pt x="0" y="52"/>
                  </a:cubicBezTo>
                  <a:cubicBezTo>
                    <a:pt x="0" y="52"/>
                    <a:pt x="0" y="65"/>
                    <a:pt x="24" y="74"/>
                  </a:cubicBezTo>
                  <a:cubicBezTo>
                    <a:pt x="48" y="84"/>
                    <a:pt x="46" y="136"/>
                    <a:pt x="46" y="136"/>
                  </a:cubicBezTo>
                  <a:cubicBezTo>
                    <a:pt x="46" y="136"/>
                    <a:pt x="54" y="140"/>
                    <a:pt x="74" y="140"/>
                  </a:cubicBez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8" name="Freeform 699"/>
            <p:cNvSpPr>
              <a:spLocks/>
            </p:cNvSpPr>
            <p:nvPr/>
          </p:nvSpPr>
          <p:spPr bwMode="auto">
            <a:xfrm>
              <a:off x="823913" y="2141538"/>
              <a:ext cx="7496175" cy="1482725"/>
            </a:xfrm>
            <a:custGeom>
              <a:avLst/>
              <a:gdLst>
                <a:gd name="T0" fmla="*/ 1999 w 1999"/>
                <a:gd name="T1" fmla="*/ 206 h 395"/>
                <a:gd name="T2" fmla="*/ 1999 w 1999"/>
                <a:gd name="T3" fmla="*/ 395 h 395"/>
                <a:gd name="T4" fmla="*/ 0 w 1999"/>
                <a:gd name="T5" fmla="*/ 395 h 395"/>
                <a:gd name="T6" fmla="*/ 0 w 1999"/>
                <a:gd name="T7" fmla="*/ 328 h 395"/>
                <a:gd name="T8" fmla="*/ 82 w 1999"/>
                <a:gd name="T9" fmla="*/ 263 h 395"/>
                <a:gd name="T10" fmla="*/ 479 w 1999"/>
                <a:gd name="T11" fmla="*/ 203 h 395"/>
                <a:gd name="T12" fmla="*/ 487 w 1999"/>
                <a:gd name="T13" fmla="*/ 198 h 395"/>
                <a:gd name="T14" fmla="*/ 526 w 1999"/>
                <a:gd name="T15" fmla="*/ 228 h 395"/>
                <a:gd name="T16" fmla="*/ 587 w 1999"/>
                <a:gd name="T17" fmla="*/ 221 h 395"/>
                <a:gd name="T18" fmla="*/ 789 w 1999"/>
                <a:gd name="T19" fmla="*/ 31 h 395"/>
                <a:gd name="T20" fmla="*/ 776 w 1999"/>
                <a:gd name="T21" fmla="*/ 6 h 395"/>
                <a:gd name="T22" fmla="*/ 804 w 1999"/>
                <a:gd name="T23" fmla="*/ 0 h 395"/>
                <a:gd name="T24" fmla="*/ 1090 w 1999"/>
                <a:gd name="T25" fmla="*/ 0 h 395"/>
                <a:gd name="T26" fmla="*/ 1152 w 1999"/>
                <a:gd name="T27" fmla="*/ 206 h 395"/>
                <a:gd name="T28" fmla="*/ 1999 w 1999"/>
                <a:gd name="T29"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9" h="395">
                  <a:moveTo>
                    <a:pt x="1999" y="206"/>
                  </a:moveTo>
                  <a:cubicBezTo>
                    <a:pt x="1999" y="395"/>
                    <a:pt x="1999" y="395"/>
                    <a:pt x="1999" y="395"/>
                  </a:cubicBezTo>
                  <a:cubicBezTo>
                    <a:pt x="0" y="395"/>
                    <a:pt x="0" y="395"/>
                    <a:pt x="0" y="395"/>
                  </a:cubicBezTo>
                  <a:cubicBezTo>
                    <a:pt x="0" y="328"/>
                    <a:pt x="0" y="328"/>
                    <a:pt x="0" y="328"/>
                  </a:cubicBezTo>
                  <a:cubicBezTo>
                    <a:pt x="0" y="328"/>
                    <a:pt x="16" y="289"/>
                    <a:pt x="82" y="263"/>
                  </a:cubicBezTo>
                  <a:cubicBezTo>
                    <a:pt x="149" y="237"/>
                    <a:pt x="479" y="203"/>
                    <a:pt x="479" y="203"/>
                  </a:cubicBezTo>
                  <a:cubicBezTo>
                    <a:pt x="487" y="198"/>
                    <a:pt x="487" y="198"/>
                    <a:pt x="487" y="198"/>
                  </a:cubicBezTo>
                  <a:cubicBezTo>
                    <a:pt x="526" y="228"/>
                    <a:pt x="526" y="228"/>
                    <a:pt x="526" y="228"/>
                  </a:cubicBezTo>
                  <a:cubicBezTo>
                    <a:pt x="526" y="228"/>
                    <a:pt x="557" y="248"/>
                    <a:pt x="587" y="221"/>
                  </a:cubicBezTo>
                  <a:cubicBezTo>
                    <a:pt x="617" y="194"/>
                    <a:pt x="789" y="31"/>
                    <a:pt x="789" y="31"/>
                  </a:cubicBezTo>
                  <a:cubicBezTo>
                    <a:pt x="776" y="6"/>
                    <a:pt x="776" y="6"/>
                    <a:pt x="776" y="6"/>
                  </a:cubicBezTo>
                  <a:cubicBezTo>
                    <a:pt x="784" y="2"/>
                    <a:pt x="793" y="0"/>
                    <a:pt x="804" y="0"/>
                  </a:cubicBezTo>
                  <a:cubicBezTo>
                    <a:pt x="831" y="0"/>
                    <a:pt x="1090" y="0"/>
                    <a:pt x="1090" y="0"/>
                  </a:cubicBezTo>
                  <a:cubicBezTo>
                    <a:pt x="1152" y="206"/>
                    <a:pt x="1152" y="206"/>
                    <a:pt x="1152" y="206"/>
                  </a:cubicBezTo>
                  <a:lnTo>
                    <a:pt x="1999" y="206"/>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9" name="Rectangle 700"/>
            <p:cNvSpPr>
              <a:spLocks noChangeArrowheads="1"/>
            </p:cNvSpPr>
            <p:nvPr/>
          </p:nvSpPr>
          <p:spPr bwMode="auto">
            <a:xfrm>
              <a:off x="823913" y="3371851"/>
              <a:ext cx="119063" cy="252413"/>
            </a:xfrm>
            <a:prstGeom prst="rect">
              <a:avLst/>
            </a:prstGeom>
            <a:solidFill>
              <a:srgbClr val="FDF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0" name="Freeform 701"/>
            <p:cNvSpPr>
              <a:spLocks/>
            </p:cNvSpPr>
            <p:nvPr/>
          </p:nvSpPr>
          <p:spPr bwMode="auto">
            <a:xfrm>
              <a:off x="942976" y="3371851"/>
              <a:ext cx="327025" cy="252413"/>
            </a:xfrm>
            <a:custGeom>
              <a:avLst/>
              <a:gdLst>
                <a:gd name="T0" fmla="*/ 0 w 87"/>
                <a:gd name="T1" fmla="*/ 0 h 67"/>
                <a:gd name="T2" fmla="*/ 42 w 87"/>
                <a:gd name="T3" fmla="*/ 0 h 67"/>
                <a:gd name="T4" fmla="*/ 87 w 87"/>
                <a:gd name="T5" fmla="*/ 67 h 67"/>
                <a:gd name="T6" fmla="*/ 0 w 87"/>
                <a:gd name="T7" fmla="*/ 67 h 67"/>
                <a:gd name="T8" fmla="*/ 0 w 87"/>
                <a:gd name="T9" fmla="*/ 0 h 67"/>
              </a:gdLst>
              <a:ahLst/>
              <a:cxnLst>
                <a:cxn ang="0">
                  <a:pos x="T0" y="T1"/>
                </a:cxn>
                <a:cxn ang="0">
                  <a:pos x="T2" y="T3"/>
                </a:cxn>
                <a:cxn ang="0">
                  <a:pos x="T4" y="T5"/>
                </a:cxn>
                <a:cxn ang="0">
                  <a:pos x="T6" y="T7"/>
                </a:cxn>
                <a:cxn ang="0">
                  <a:pos x="T8" y="T9"/>
                </a:cxn>
              </a:cxnLst>
              <a:rect l="0" t="0" r="r" b="b"/>
              <a:pathLst>
                <a:path w="87" h="67">
                  <a:moveTo>
                    <a:pt x="0" y="0"/>
                  </a:moveTo>
                  <a:cubicBezTo>
                    <a:pt x="42" y="0"/>
                    <a:pt x="42" y="0"/>
                    <a:pt x="42" y="0"/>
                  </a:cubicBezTo>
                  <a:cubicBezTo>
                    <a:pt x="42" y="0"/>
                    <a:pt x="72" y="6"/>
                    <a:pt x="87" y="67"/>
                  </a:cubicBezTo>
                  <a:cubicBezTo>
                    <a:pt x="0" y="67"/>
                    <a:pt x="0" y="67"/>
                    <a:pt x="0" y="67"/>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1" name="Freeform 702"/>
            <p:cNvSpPr>
              <a:spLocks/>
            </p:cNvSpPr>
            <p:nvPr/>
          </p:nvSpPr>
          <p:spPr bwMode="auto">
            <a:xfrm>
              <a:off x="3141663" y="2254251"/>
              <a:ext cx="1630363" cy="758825"/>
            </a:xfrm>
            <a:custGeom>
              <a:avLst/>
              <a:gdLst>
                <a:gd name="T0" fmla="*/ 435 w 435"/>
                <a:gd name="T1" fmla="*/ 1 h 202"/>
                <a:gd name="T2" fmla="*/ 435 w 435"/>
                <a:gd name="T3" fmla="*/ 198 h 202"/>
                <a:gd name="T4" fmla="*/ 0 w 435"/>
                <a:gd name="T5" fmla="*/ 202 h 202"/>
                <a:gd name="T6" fmla="*/ 199 w 435"/>
                <a:gd name="T7" fmla="*/ 24 h 202"/>
                <a:gd name="T8" fmla="*/ 242 w 435"/>
                <a:gd name="T9" fmla="*/ 1 h 202"/>
                <a:gd name="T10" fmla="*/ 435 w 435"/>
                <a:gd name="T11" fmla="*/ 1 h 202"/>
              </a:gdLst>
              <a:ahLst/>
              <a:cxnLst>
                <a:cxn ang="0">
                  <a:pos x="T0" y="T1"/>
                </a:cxn>
                <a:cxn ang="0">
                  <a:pos x="T2" y="T3"/>
                </a:cxn>
                <a:cxn ang="0">
                  <a:pos x="T4" y="T5"/>
                </a:cxn>
                <a:cxn ang="0">
                  <a:pos x="T6" y="T7"/>
                </a:cxn>
                <a:cxn ang="0">
                  <a:pos x="T8" y="T9"/>
                </a:cxn>
                <a:cxn ang="0">
                  <a:pos x="T10" y="T11"/>
                </a:cxn>
              </a:cxnLst>
              <a:rect l="0" t="0" r="r" b="b"/>
              <a:pathLst>
                <a:path w="435" h="202">
                  <a:moveTo>
                    <a:pt x="435" y="1"/>
                  </a:moveTo>
                  <a:cubicBezTo>
                    <a:pt x="435" y="198"/>
                    <a:pt x="435" y="198"/>
                    <a:pt x="435" y="198"/>
                  </a:cubicBezTo>
                  <a:cubicBezTo>
                    <a:pt x="0" y="202"/>
                    <a:pt x="0" y="202"/>
                    <a:pt x="0" y="202"/>
                  </a:cubicBezTo>
                  <a:cubicBezTo>
                    <a:pt x="0" y="202"/>
                    <a:pt x="171" y="48"/>
                    <a:pt x="199" y="24"/>
                  </a:cubicBezTo>
                  <a:cubicBezTo>
                    <a:pt x="227" y="0"/>
                    <a:pt x="242" y="1"/>
                    <a:pt x="242" y="1"/>
                  </a:cubicBezTo>
                  <a:lnTo>
                    <a:pt x="435" y="1"/>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2" name="Freeform 703"/>
            <p:cNvSpPr>
              <a:spLocks/>
            </p:cNvSpPr>
            <p:nvPr/>
          </p:nvSpPr>
          <p:spPr bwMode="auto">
            <a:xfrm>
              <a:off x="2841626" y="2997201"/>
              <a:ext cx="1930400" cy="1073150"/>
            </a:xfrm>
            <a:custGeom>
              <a:avLst/>
              <a:gdLst>
                <a:gd name="T0" fmla="*/ 1216 w 1216"/>
                <a:gd name="T1" fmla="*/ 0 h 676"/>
                <a:gd name="T2" fmla="*/ 1216 w 1216"/>
                <a:gd name="T3" fmla="*/ 676 h 676"/>
                <a:gd name="T4" fmla="*/ 0 w 1216"/>
                <a:gd name="T5" fmla="*/ 676 h 676"/>
                <a:gd name="T6" fmla="*/ 0 w 1216"/>
                <a:gd name="T7" fmla="*/ 111 h 676"/>
                <a:gd name="T8" fmla="*/ 189 w 1216"/>
                <a:gd name="T9" fmla="*/ 10 h 676"/>
                <a:gd name="T10" fmla="*/ 1216 w 1216"/>
                <a:gd name="T11" fmla="*/ 0 h 676"/>
              </a:gdLst>
              <a:ahLst/>
              <a:cxnLst>
                <a:cxn ang="0">
                  <a:pos x="T0" y="T1"/>
                </a:cxn>
                <a:cxn ang="0">
                  <a:pos x="T2" y="T3"/>
                </a:cxn>
                <a:cxn ang="0">
                  <a:pos x="T4" y="T5"/>
                </a:cxn>
                <a:cxn ang="0">
                  <a:pos x="T6" y="T7"/>
                </a:cxn>
                <a:cxn ang="0">
                  <a:pos x="T8" y="T9"/>
                </a:cxn>
                <a:cxn ang="0">
                  <a:pos x="T10" y="T11"/>
                </a:cxn>
              </a:cxnLst>
              <a:rect l="0" t="0" r="r" b="b"/>
              <a:pathLst>
                <a:path w="1216" h="676">
                  <a:moveTo>
                    <a:pt x="1216" y="0"/>
                  </a:moveTo>
                  <a:lnTo>
                    <a:pt x="1216" y="676"/>
                  </a:lnTo>
                  <a:lnTo>
                    <a:pt x="0" y="676"/>
                  </a:lnTo>
                  <a:lnTo>
                    <a:pt x="0" y="111"/>
                  </a:lnTo>
                  <a:lnTo>
                    <a:pt x="189" y="10"/>
                  </a:lnTo>
                  <a:lnTo>
                    <a:pt x="1216" y="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3" name="Freeform 704"/>
            <p:cNvSpPr>
              <a:spLocks/>
            </p:cNvSpPr>
            <p:nvPr/>
          </p:nvSpPr>
          <p:spPr bwMode="auto">
            <a:xfrm>
              <a:off x="2649538" y="2165351"/>
              <a:ext cx="1133475" cy="906463"/>
            </a:xfrm>
            <a:custGeom>
              <a:avLst/>
              <a:gdLst>
                <a:gd name="T0" fmla="*/ 302 w 302"/>
                <a:gd name="T1" fmla="*/ 25 h 242"/>
                <a:gd name="T2" fmla="*/ 100 w 302"/>
                <a:gd name="T3" fmla="*/ 215 h 242"/>
                <a:gd name="T4" fmla="*/ 39 w 302"/>
                <a:gd name="T5" fmla="*/ 222 h 242"/>
                <a:gd name="T6" fmla="*/ 0 w 302"/>
                <a:gd name="T7" fmla="*/ 192 h 242"/>
                <a:gd name="T8" fmla="*/ 269 w 302"/>
                <a:gd name="T9" fmla="*/ 11 h 242"/>
                <a:gd name="T10" fmla="*/ 289 w 302"/>
                <a:gd name="T11" fmla="*/ 0 h 242"/>
                <a:gd name="T12" fmla="*/ 302 w 302"/>
                <a:gd name="T13" fmla="*/ 25 h 242"/>
              </a:gdLst>
              <a:ahLst/>
              <a:cxnLst>
                <a:cxn ang="0">
                  <a:pos x="T0" y="T1"/>
                </a:cxn>
                <a:cxn ang="0">
                  <a:pos x="T2" y="T3"/>
                </a:cxn>
                <a:cxn ang="0">
                  <a:pos x="T4" y="T5"/>
                </a:cxn>
                <a:cxn ang="0">
                  <a:pos x="T6" y="T7"/>
                </a:cxn>
                <a:cxn ang="0">
                  <a:pos x="T8" y="T9"/>
                </a:cxn>
                <a:cxn ang="0">
                  <a:pos x="T10" y="T11"/>
                </a:cxn>
                <a:cxn ang="0">
                  <a:pos x="T12" y="T13"/>
                </a:cxn>
              </a:cxnLst>
              <a:rect l="0" t="0" r="r" b="b"/>
              <a:pathLst>
                <a:path w="302" h="242">
                  <a:moveTo>
                    <a:pt x="302" y="25"/>
                  </a:moveTo>
                  <a:cubicBezTo>
                    <a:pt x="302" y="25"/>
                    <a:pt x="130" y="188"/>
                    <a:pt x="100" y="215"/>
                  </a:cubicBezTo>
                  <a:cubicBezTo>
                    <a:pt x="70" y="242"/>
                    <a:pt x="39" y="222"/>
                    <a:pt x="39" y="222"/>
                  </a:cubicBezTo>
                  <a:cubicBezTo>
                    <a:pt x="0" y="192"/>
                    <a:pt x="0" y="192"/>
                    <a:pt x="0" y="192"/>
                  </a:cubicBezTo>
                  <a:cubicBezTo>
                    <a:pt x="269" y="11"/>
                    <a:pt x="269" y="11"/>
                    <a:pt x="269" y="11"/>
                  </a:cubicBezTo>
                  <a:cubicBezTo>
                    <a:pt x="269" y="11"/>
                    <a:pt x="277" y="4"/>
                    <a:pt x="289" y="0"/>
                  </a:cubicBezTo>
                  <a:lnTo>
                    <a:pt x="302" y="25"/>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4" name="Rectangle 705"/>
            <p:cNvSpPr>
              <a:spLocks noChangeArrowheads="1"/>
            </p:cNvSpPr>
            <p:nvPr/>
          </p:nvSpPr>
          <p:spPr bwMode="auto">
            <a:xfrm>
              <a:off x="4476751" y="3151188"/>
              <a:ext cx="231775" cy="7937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5" name="Freeform 706"/>
            <p:cNvSpPr>
              <a:spLocks/>
            </p:cNvSpPr>
            <p:nvPr/>
          </p:nvSpPr>
          <p:spPr bwMode="auto">
            <a:xfrm>
              <a:off x="7986713" y="3060701"/>
              <a:ext cx="333375" cy="327025"/>
            </a:xfrm>
            <a:custGeom>
              <a:avLst/>
              <a:gdLst>
                <a:gd name="T0" fmla="*/ 89 w 89"/>
                <a:gd name="T1" fmla="*/ 0 h 87"/>
                <a:gd name="T2" fmla="*/ 0 w 89"/>
                <a:gd name="T3" fmla="*/ 24 h 87"/>
                <a:gd name="T4" fmla="*/ 0 w 89"/>
                <a:gd name="T5" fmla="*/ 87 h 87"/>
                <a:gd name="T6" fmla="*/ 89 w 89"/>
                <a:gd name="T7" fmla="*/ 87 h 87"/>
                <a:gd name="T8" fmla="*/ 89 w 89"/>
                <a:gd name="T9" fmla="*/ 0 h 87"/>
              </a:gdLst>
              <a:ahLst/>
              <a:cxnLst>
                <a:cxn ang="0">
                  <a:pos x="T0" y="T1"/>
                </a:cxn>
                <a:cxn ang="0">
                  <a:pos x="T2" y="T3"/>
                </a:cxn>
                <a:cxn ang="0">
                  <a:pos x="T4" y="T5"/>
                </a:cxn>
                <a:cxn ang="0">
                  <a:pos x="T6" y="T7"/>
                </a:cxn>
                <a:cxn ang="0">
                  <a:pos x="T8" y="T9"/>
                </a:cxn>
              </a:cxnLst>
              <a:rect l="0" t="0" r="r" b="b"/>
              <a:pathLst>
                <a:path w="89" h="87">
                  <a:moveTo>
                    <a:pt x="89" y="0"/>
                  </a:moveTo>
                  <a:cubicBezTo>
                    <a:pt x="89" y="0"/>
                    <a:pt x="0" y="1"/>
                    <a:pt x="0" y="24"/>
                  </a:cubicBezTo>
                  <a:cubicBezTo>
                    <a:pt x="0" y="46"/>
                    <a:pt x="0" y="87"/>
                    <a:pt x="0" y="87"/>
                  </a:cubicBezTo>
                  <a:cubicBezTo>
                    <a:pt x="89" y="87"/>
                    <a:pt x="89" y="87"/>
                    <a:pt x="89" y="87"/>
                  </a:cubicBezTo>
                  <a:lnTo>
                    <a:pt x="89"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6" name="Freeform 707"/>
            <p:cNvSpPr>
              <a:spLocks/>
            </p:cNvSpPr>
            <p:nvPr/>
          </p:nvSpPr>
          <p:spPr bwMode="auto">
            <a:xfrm>
              <a:off x="1419226" y="3448051"/>
              <a:ext cx="1323975" cy="700088"/>
            </a:xfrm>
            <a:custGeom>
              <a:avLst/>
              <a:gdLst>
                <a:gd name="T0" fmla="*/ 351 w 353"/>
                <a:gd name="T1" fmla="*/ 187 h 187"/>
                <a:gd name="T2" fmla="*/ 2 w 353"/>
                <a:gd name="T3" fmla="*/ 187 h 187"/>
                <a:gd name="T4" fmla="*/ 54 w 353"/>
                <a:gd name="T5" fmla="*/ 47 h 187"/>
                <a:gd name="T6" fmla="*/ 177 w 353"/>
                <a:gd name="T7" fmla="*/ 0 h 187"/>
                <a:gd name="T8" fmla="*/ 299 w 353"/>
                <a:gd name="T9" fmla="*/ 47 h 187"/>
                <a:gd name="T10" fmla="*/ 351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351" y="187"/>
                  </a:moveTo>
                  <a:cubicBezTo>
                    <a:pt x="2" y="187"/>
                    <a:pt x="2" y="187"/>
                    <a:pt x="2" y="187"/>
                  </a:cubicBezTo>
                  <a:cubicBezTo>
                    <a:pt x="2" y="187"/>
                    <a:pt x="0" y="102"/>
                    <a:pt x="54" y="47"/>
                  </a:cubicBezTo>
                  <a:cubicBezTo>
                    <a:pt x="80" y="20"/>
                    <a:pt x="119" y="0"/>
                    <a:pt x="177" y="0"/>
                  </a:cubicBezTo>
                  <a:cubicBezTo>
                    <a:pt x="234" y="0"/>
                    <a:pt x="273" y="20"/>
                    <a:pt x="299" y="47"/>
                  </a:cubicBezTo>
                  <a:cubicBezTo>
                    <a:pt x="353" y="102"/>
                    <a:pt x="351" y="187"/>
                    <a:pt x="351"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7" name="Freeform 708"/>
            <p:cNvSpPr>
              <a:spLocks/>
            </p:cNvSpPr>
            <p:nvPr/>
          </p:nvSpPr>
          <p:spPr bwMode="auto">
            <a:xfrm>
              <a:off x="6010276" y="3448051"/>
              <a:ext cx="1320800" cy="700088"/>
            </a:xfrm>
            <a:custGeom>
              <a:avLst/>
              <a:gdLst>
                <a:gd name="T0" fmla="*/ 351 w 352"/>
                <a:gd name="T1" fmla="*/ 187 h 187"/>
                <a:gd name="T2" fmla="*/ 2 w 352"/>
                <a:gd name="T3" fmla="*/ 187 h 187"/>
                <a:gd name="T4" fmla="*/ 53 w 352"/>
                <a:gd name="T5" fmla="*/ 47 h 187"/>
                <a:gd name="T6" fmla="*/ 176 w 352"/>
                <a:gd name="T7" fmla="*/ 0 h 187"/>
                <a:gd name="T8" fmla="*/ 299 w 352"/>
                <a:gd name="T9" fmla="*/ 47 h 187"/>
                <a:gd name="T10" fmla="*/ 351 w 352"/>
                <a:gd name="T11" fmla="*/ 187 h 187"/>
              </a:gdLst>
              <a:ahLst/>
              <a:cxnLst>
                <a:cxn ang="0">
                  <a:pos x="T0" y="T1"/>
                </a:cxn>
                <a:cxn ang="0">
                  <a:pos x="T2" y="T3"/>
                </a:cxn>
                <a:cxn ang="0">
                  <a:pos x="T4" y="T5"/>
                </a:cxn>
                <a:cxn ang="0">
                  <a:pos x="T6" y="T7"/>
                </a:cxn>
                <a:cxn ang="0">
                  <a:pos x="T8" y="T9"/>
                </a:cxn>
                <a:cxn ang="0">
                  <a:pos x="T10" y="T11"/>
                </a:cxn>
              </a:cxnLst>
              <a:rect l="0" t="0" r="r" b="b"/>
              <a:pathLst>
                <a:path w="352" h="187">
                  <a:moveTo>
                    <a:pt x="351" y="187"/>
                  </a:moveTo>
                  <a:cubicBezTo>
                    <a:pt x="2" y="187"/>
                    <a:pt x="2" y="187"/>
                    <a:pt x="2" y="187"/>
                  </a:cubicBezTo>
                  <a:cubicBezTo>
                    <a:pt x="2" y="187"/>
                    <a:pt x="0" y="102"/>
                    <a:pt x="53" y="47"/>
                  </a:cubicBezTo>
                  <a:cubicBezTo>
                    <a:pt x="79" y="20"/>
                    <a:pt x="118" y="0"/>
                    <a:pt x="176" y="0"/>
                  </a:cubicBezTo>
                  <a:cubicBezTo>
                    <a:pt x="234" y="0"/>
                    <a:pt x="273" y="20"/>
                    <a:pt x="299" y="47"/>
                  </a:cubicBezTo>
                  <a:cubicBezTo>
                    <a:pt x="352" y="102"/>
                    <a:pt x="351" y="187"/>
                    <a:pt x="351"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8" name="Freeform 709"/>
            <p:cNvSpPr>
              <a:spLocks noEditPoints="1"/>
            </p:cNvSpPr>
            <p:nvPr/>
          </p:nvSpPr>
          <p:spPr bwMode="auto">
            <a:xfrm>
              <a:off x="1501776" y="3575051"/>
              <a:ext cx="1152525" cy="1147763"/>
            </a:xfrm>
            <a:custGeom>
              <a:avLst/>
              <a:gdLst>
                <a:gd name="T0" fmla="*/ 153 w 307"/>
                <a:gd name="T1" fmla="*/ 0 h 306"/>
                <a:gd name="T2" fmla="*/ 0 w 307"/>
                <a:gd name="T3" fmla="*/ 153 h 306"/>
                <a:gd name="T4" fmla="*/ 153 w 307"/>
                <a:gd name="T5" fmla="*/ 306 h 306"/>
                <a:gd name="T6" fmla="*/ 307 w 307"/>
                <a:gd name="T7" fmla="*/ 153 h 306"/>
                <a:gd name="T8" fmla="*/ 153 w 307"/>
                <a:gd name="T9" fmla="*/ 0 h 306"/>
                <a:gd name="T10" fmla="*/ 153 w 307"/>
                <a:gd name="T11" fmla="*/ 263 h 306"/>
                <a:gd name="T12" fmla="*/ 43 w 307"/>
                <a:gd name="T13" fmla="*/ 153 h 306"/>
                <a:gd name="T14" fmla="*/ 153 w 307"/>
                <a:gd name="T15" fmla="*/ 43 h 306"/>
                <a:gd name="T16" fmla="*/ 263 w 307"/>
                <a:gd name="T17" fmla="*/ 153 h 306"/>
                <a:gd name="T18" fmla="*/ 153 w 307"/>
                <a:gd name="T19" fmla="*/ 26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153" y="0"/>
                  </a:moveTo>
                  <a:cubicBezTo>
                    <a:pt x="69" y="0"/>
                    <a:pt x="0" y="68"/>
                    <a:pt x="0" y="153"/>
                  </a:cubicBezTo>
                  <a:cubicBezTo>
                    <a:pt x="0" y="238"/>
                    <a:pt x="69" y="306"/>
                    <a:pt x="153" y="306"/>
                  </a:cubicBezTo>
                  <a:cubicBezTo>
                    <a:pt x="238" y="306"/>
                    <a:pt x="307" y="238"/>
                    <a:pt x="307" y="153"/>
                  </a:cubicBezTo>
                  <a:cubicBezTo>
                    <a:pt x="307" y="68"/>
                    <a:pt x="238" y="0"/>
                    <a:pt x="153" y="0"/>
                  </a:cubicBezTo>
                  <a:close/>
                  <a:moveTo>
                    <a:pt x="153" y="263"/>
                  </a:moveTo>
                  <a:cubicBezTo>
                    <a:pt x="93" y="263"/>
                    <a:pt x="43" y="214"/>
                    <a:pt x="43" y="153"/>
                  </a:cubicBezTo>
                  <a:cubicBezTo>
                    <a:pt x="43" y="92"/>
                    <a:pt x="93" y="43"/>
                    <a:pt x="153" y="43"/>
                  </a:cubicBezTo>
                  <a:cubicBezTo>
                    <a:pt x="214" y="43"/>
                    <a:pt x="263" y="92"/>
                    <a:pt x="263" y="153"/>
                  </a:cubicBezTo>
                  <a:cubicBezTo>
                    <a:pt x="263" y="214"/>
                    <a:pt x="214"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9" name="Freeform 710"/>
            <p:cNvSpPr>
              <a:spLocks noEditPoints="1"/>
            </p:cNvSpPr>
            <p:nvPr/>
          </p:nvSpPr>
          <p:spPr bwMode="auto">
            <a:xfrm>
              <a:off x="1663701" y="3736976"/>
              <a:ext cx="825500" cy="823913"/>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198 h 220"/>
                <a:gd name="T12" fmla="*/ 23 w 220"/>
                <a:gd name="T13" fmla="*/ 110 h 220"/>
                <a:gd name="T14" fmla="*/ 110 w 220"/>
                <a:gd name="T15" fmla="*/ 22 h 220"/>
                <a:gd name="T16" fmla="*/ 198 w 220"/>
                <a:gd name="T17" fmla="*/ 110 h 220"/>
                <a:gd name="T18" fmla="*/ 110 w 220"/>
                <a:gd name="T19"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98"/>
                  </a:moveTo>
                  <a:cubicBezTo>
                    <a:pt x="62" y="198"/>
                    <a:pt x="23" y="158"/>
                    <a:pt x="23" y="110"/>
                  </a:cubicBezTo>
                  <a:cubicBezTo>
                    <a:pt x="23" y="62"/>
                    <a:pt x="62" y="22"/>
                    <a:pt x="110" y="22"/>
                  </a:cubicBezTo>
                  <a:cubicBezTo>
                    <a:pt x="159" y="22"/>
                    <a:pt x="198" y="62"/>
                    <a:pt x="198" y="110"/>
                  </a:cubicBezTo>
                  <a:cubicBezTo>
                    <a:pt x="198" y="158"/>
                    <a:pt x="159"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0" name="Freeform 711"/>
            <p:cNvSpPr>
              <a:spLocks noEditPoints="1"/>
            </p:cNvSpPr>
            <p:nvPr/>
          </p:nvSpPr>
          <p:spPr bwMode="auto">
            <a:xfrm>
              <a:off x="1749426" y="3817938"/>
              <a:ext cx="657225" cy="660400"/>
            </a:xfrm>
            <a:custGeom>
              <a:avLst/>
              <a:gdLst>
                <a:gd name="T0" fmla="*/ 87 w 175"/>
                <a:gd name="T1" fmla="*/ 0 h 176"/>
                <a:gd name="T2" fmla="*/ 0 w 175"/>
                <a:gd name="T3" fmla="*/ 88 h 176"/>
                <a:gd name="T4" fmla="*/ 87 w 175"/>
                <a:gd name="T5" fmla="*/ 176 h 176"/>
                <a:gd name="T6" fmla="*/ 175 w 175"/>
                <a:gd name="T7" fmla="*/ 88 h 176"/>
                <a:gd name="T8" fmla="*/ 87 w 175"/>
                <a:gd name="T9" fmla="*/ 0 h 176"/>
                <a:gd name="T10" fmla="*/ 73 w 175"/>
                <a:gd name="T11" fmla="*/ 17 h 176"/>
                <a:gd name="T12" fmla="*/ 98 w 175"/>
                <a:gd name="T13" fmla="*/ 17 h 176"/>
                <a:gd name="T14" fmla="*/ 98 w 175"/>
                <a:gd name="T15" fmla="*/ 28 h 176"/>
                <a:gd name="T16" fmla="*/ 73 w 175"/>
                <a:gd name="T17" fmla="*/ 28 h 176"/>
                <a:gd name="T18" fmla="*/ 73 w 175"/>
                <a:gd name="T19" fmla="*/ 17 h 176"/>
                <a:gd name="T20" fmla="*/ 31 w 175"/>
                <a:gd name="T21" fmla="*/ 43 h 176"/>
                <a:gd name="T22" fmla="*/ 40 w 175"/>
                <a:gd name="T23" fmla="*/ 48 h 176"/>
                <a:gd name="T24" fmla="*/ 28 w 175"/>
                <a:gd name="T25" fmla="*/ 70 h 176"/>
                <a:gd name="T26" fmla="*/ 19 w 175"/>
                <a:gd name="T27" fmla="*/ 64 h 176"/>
                <a:gd name="T28" fmla="*/ 31 w 175"/>
                <a:gd name="T29" fmla="*/ 43 h 176"/>
                <a:gd name="T30" fmla="*/ 33 w 175"/>
                <a:gd name="T31" fmla="*/ 136 h 176"/>
                <a:gd name="T32" fmla="*/ 20 w 175"/>
                <a:gd name="T33" fmla="*/ 114 h 176"/>
                <a:gd name="T34" fmla="*/ 30 w 175"/>
                <a:gd name="T35" fmla="*/ 109 h 176"/>
                <a:gd name="T36" fmla="*/ 42 w 175"/>
                <a:gd name="T37" fmla="*/ 130 h 176"/>
                <a:gd name="T38" fmla="*/ 33 w 175"/>
                <a:gd name="T39" fmla="*/ 136 h 176"/>
                <a:gd name="T40" fmla="*/ 101 w 175"/>
                <a:gd name="T41" fmla="*/ 159 h 176"/>
                <a:gd name="T42" fmla="*/ 76 w 175"/>
                <a:gd name="T43" fmla="*/ 159 h 176"/>
                <a:gd name="T44" fmla="*/ 76 w 175"/>
                <a:gd name="T45" fmla="*/ 148 h 176"/>
                <a:gd name="T46" fmla="*/ 101 w 175"/>
                <a:gd name="T47" fmla="*/ 148 h 176"/>
                <a:gd name="T48" fmla="*/ 101 w 175"/>
                <a:gd name="T49" fmla="*/ 159 h 176"/>
                <a:gd name="T50" fmla="*/ 87 w 175"/>
                <a:gd name="T51" fmla="*/ 120 h 176"/>
                <a:gd name="T52" fmla="*/ 55 w 175"/>
                <a:gd name="T53" fmla="*/ 88 h 176"/>
                <a:gd name="T54" fmla="*/ 87 w 175"/>
                <a:gd name="T55" fmla="*/ 56 h 176"/>
                <a:gd name="T56" fmla="*/ 119 w 175"/>
                <a:gd name="T57" fmla="*/ 88 h 176"/>
                <a:gd name="T58" fmla="*/ 87 w 175"/>
                <a:gd name="T59" fmla="*/ 120 h 176"/>
                <a:gd name="T60" fmla="*/ 142 w 175"/>
                <a:gd name="T61" fmla="*/ 40 h 176"/>
                <a:gd name="T62" fmla="*/ 154 w 175"/>
                <a:gd name="T63" fmla="*/ 62 h 176"/>
                <a:gd name="T64" fmla="*/ 145 w 175"/>
                <a:gd name="T65" fmla="*/ 67 h 176"/>
                <a:gd name="T66" fmla="*/ 133 w 175"/>
                <a:gd name="T67" fmla="*/ 46 h 176"/>
                <a:gd name="T68" fmla="*/ 142 w 175"/>
                <a:gd name="T69" fmla="*/ 40 h 176"/>
                <a:gd name="T70" fmla="*/ 144 w 175"/>
                <a:gd name="T71" fmla="*/ 133 h 176"/>
                <a:gd name="T72" fmla="*/ 134 w 175"/>
                <a:gd name="T73" fmla="*/ 128 h 176"/>
                <a:gd name="T74" fmla="*/ 146 w 175"/>
                <a:gd name="T75" fmla="*/ 106 h 176"/>
                <a:gd name="T76" fmla="*/ 156 w 175"/>
                <a:gd name="T77" fmla="*/ 111 h 176"/>
                <a:gd name="T78" fmla="*/ 144 w 175"/>
                <a:gd name="T7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6">
                  <a:moveTo>
                    <a:pt x="87" y="0"/>
                  </a:moveTo>
                  <a:cubicBezTo>
                    <a:pt x="39" y="0"/>
                    <a:pt x="0" y="40"/>
                    <a:pt x="0" y="88"/>
                  </a:cubicBezTo>
                  <a:cubicBezTo>
                    <a:pt x="0" y="136"/>
                    <a:pt x="39" y="176"/>
                    <a:pt x="87" y="176"/>
                  </a:cubicBezTo>
                  <a:cubicBezTo>
                    <a:pt x="136" y="176"/>
                    <a:pt x="175" y="136"/>
                    <a:pt x="175" y="88"/>
                  </a:cubicBezTo>
                  <a:cubicBezTo>
                    <a:pt x="175" y="40"/>
                    <a:pt x="136" y="0"/>
                    <a:pt x="87" y="0"/>
                  </a:cubicBezTo>
                  <a:close/>
                  <a:moveTo>
                    <a:pt x="73" y="17"/>
                  </a:moveTo>
                  <a:cubicBezTo>
                    <a:pt x="98" y="17"/>
                    <a:pt x="98" y="17"/>
                    <a:pt x="98" y="17"/>
                  </a:cubicBezTo>
                  <a:cubicBezTo>
                    <a:pt x="98" y="28"/>
                    <a:pt x="98" y="28"/>
                    <a:pt x="98" y="28"/>
                  </a:cubicBezTo>
                  <a:cubicBezTo>
                    <a:pt x="73" y="28"/>
                    <a:pt x="73" y="28"/>
                    <a:pt x="73" y="28"/>
                  </a:cubicBezTo>
                  <a:lnTo>
                    <a:pt x="73" y="17"/>
                  </a:lnTo>
                  <a:close/>
                  <a:moveTo>
                    <a:pt x="31" y="43"/>
                  </a:moveTo>
                  <a:cubicBezTo>
                    <a:pt x="40" y="48"/>
                    <a:pt x="40" y="48"/>
                    <a:pt x="40" y="48"/>
                  </a:cubicBezTo>
                  <a:cubicBezTo>
                    <a:pt x="28" y="70"/>
                    <a:pt x="28" y="70"/>
                    <a:pt x="28" y="70"/>
                  </a:cubicBezTo>
                  <a:cubicBezTo>
                    <a:pt x="19" y="64"/>
                    <a:pt x="19" y="64"/>
                    <a:pt x="19" y="64"/>
                  </a:cubicBezTo>
                  <a:lnTo>
                    <a:pt x="31" y="43"/>
                  </a:lnTo>
                  <a:close/>
                  <a:moveTo>
                    <a:pt x="33" y="136"/>
                  </a:moveTo>
                  <a:cubicBezTo>
                    <a:pt x="20" y="114"/>
                    <a:pt x="20" y="114"/>
                    <a:pt x="20" y="114"/>
                  </a:cubicBezTo>
                  <a:cubicBezTo>
                    <a:pt x="30" y="109"/>
                    <a:pt x="30" y="109"/>
                    <a:pt x="30" y="109"/>
                  </a:cubicBezTo>
                  <a:cubicBezTo>
                    <a:pt x="42" y="130"/>
                    <a:pt x="42" y="130"/>
                    <a:pt x="42" y="130"/>
                  </a:cubicBezTo>
                  <a:lnTo>
                    <a:pt x="33" y="136"/>
                  </a:lnTo>
                  <a:close/>
                  <a:moveTo>
                    <a:pt x="101" y="159"/>
                  </a:moveTo>
                  <a:cubicBezTo>
                    <a:pt x="76" y="159"/>
                    <a:pt x="76" y="159"/>
                    <a:pt x="76" y="159"/>
                  </a:cubicBezTo>
                  <a:cubicBezTo>
                    <a:pt x="76" y="148"/>
                    <a:pt x="76" y="148"/>
                    <a:pt x="76" y="148"/>
                  </a:cubicBezTo>
                  <a:cubicBezTo>
                    <a:pt x="101" y="148"/>
                    <a:pt x="101" y="148"/>
                    <a:pt x="101" y="148"/>
                  </a:cubicBezTo>
                  <a:lnTo>
                    <a:pt x="101" y="159"/>
                  </a:lnTo>
                  <a:close/>
                  <a:moveTo>
                    <a:pt x="87" y="120"/>
                  </a:moveTo>
                  <a:cubicBezTo>
                    <a:pt x="70" y="120"/>
                    <a:pt x="55" y="106"/>
                    <a:pt x="55" y="88"/>
                  </a:cubicBezTo>
                  <a:cubicBezTo>
                    <a:pt x="55" y="70"/>
                    <a:pt x="70" y="56"/>
                    <a:pt x="87" y="56"/>
                  </a:cubicBezTo>
                  <a:cubicBezTo>
                    <a:pt x="105" y="56"/>
                    <a:pt x="119" y="70"/>
                    <a:pt x="119" y="88"/>
                  </a:cubicBezTo>
                  <a:cubicBezTo>
                    <a:pt x="119" y="106"/>
                    <a:pt x="105" y="120"/>
                    <a:pt x="87" y="120"/>
                  </a:cubicBezTo>
                  <a:close/>
                  <a:moveTo>
                    <a:pt x="142" y="40"/>
                  </a:moveTo>
                  <a:cubicBezTo>
                    <a:pt x="154" y="62"/>
                    <a:pt x="154" y="62"/>
                    <a:pt x="154" y="62"/>
                  </a:cubicBezTo>
                  <a:cubicBezTo>
                    <a:pt x="145" y="67"/>
                    <a:pt x="145" y="67"/>
                    <a:pt x="145" y="67"/>
                  </a:cubicBezTo>
                  <a:cubicBezTo>
                    <a:pt x="133" y="46"/>
                    <a:pt x="133" y="46"/>
                    <a:pt x="133" y="46"/>
                  </a:cubicBezTo>
                  <a:lnTo>
                    <a:pt x="142" y="40"/>
                  </a:lnTo>
                  <a:close/>
                  <a:moveTo>
                    <a:pt x="144" y="133"/>
                  </a:moveTo>
                  <a:cubicBezTo>
                    <a:pt x="134" y="128"/>
                    <a:pt x="134" y="128"/>
                    <a:pt x="134" y="128"/>
                  </a:cubicBezTo>
                  <a:cubicBezTo>
                    <a:pt x="146" y="106"/>
                    <a:pt x="146" y="106"/>
                    <a:pt x="146" y="106"/>
                  </a:cubicBezTo>
                  <a:cubicBezTo>
                    <a:pt x="156" y="111"/>
                    <a:pt x="156" y="111"/>
                    <a:pt x="156" y="111"/>
                  </a:cubicBezTo>
                  <a:lnTo>
                    <a:pt x="144" y="133"/>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1" name="Freeform 712"/>
            <p:cNvSpPr>
              <a:spLocks/>
            </p:cNvSpPr>
            <p:nvPr/>
          </p:nvSpPr>
          <p:spPr bwMode="auto">
            <a:xfrm>
              <a:off x="2252663" y="4216401"/>
              <a:ext cx="82550" cy="101600"/>
            </a:xfrm>
            <a:custGeom>
              <a:avLst/>
              <a:gdLst>
                <a:gd name="T0" fmla="*/ 52 w 52"/>
                <a:gd name="T1" fmla="*/ 12 h 64"/>
                <a:gd name="T2" fmla="*/ 23 w 52"/>
                <a:gd name="T3" fmla="*/ 64 h 64"/>
                <a:gd name="T4" fmla="*/ 0 w 52"/>
                <a:gd name="T5" fmla="*/ 52 h 64"/>
                <a:gd name="T6" fmla="*/ 28 w 52"/>
                <a:gd name="T7" fmla="*/ 0 h 64"/>
                <a:gd name="T8" fmla="*/ 52 w 52"/>
                <a:gd name="T9" fmla="*/ 12 h 64"/>
              </a:gdLst>
              <a:ahLst/>
              <a:cxnLst>
                <a:cxn ang="0">
                  <a:pos x="T0" y="T1"/>
                </a:cxn>
                <a:cxn ang="0">
                  <a:pos x="T2" y="T3"/>
                </a:cxn>
                <a:cxn ang="0">
                  <a:pos x="T4" y="T5"/>
                </a:cxn>
                <a:cxn ang="0">
                  <a:pos x="T6" y="T7"/>
                </a:cxn>
                <a:cxn ang="0">
                  <a:pos x="T8" y="T9"/>
                </a:cxn>
              </a:cxnLst>
              <a:rect l="0" t="0" r="r" b="b"/>
              <a:pathLst>
                <a:path w="52" h="64">
                  <a:moveTo>
                    <a:pt x="52" y="12"/>
                  </a:moveTo>
                  <a:lnTo>
                    <a:pt x="23" y="64"/>
                  </a:lnTo>
                  <a:lnTo>
                    <a:pt x="0" y="52"/>
                  </a:lnTo>
                  <a:lnTo>
                    <a:pt x="28" y="0"/>
                  </a:lnTo>
                  <a:lnTo>
                    <a:pt x="52"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2" name="Freeform 713"/>
            <p:cNvSpPr>
              <a:spLocks/>
            </p:cNvSpPr>
            <p:nvPr/>
          </p:nvSpPr>
          <p:spPr bwMode="auto">
            <a:xfrm>
              <a:off x="2249488" y="3968751"/>
              <a:ext cx="77788" cy="101600"/>
            </a:xfrm>
            <a:custGeom>
              <a:avLst/>
              <a:gdLst>
                <a:gd name="T0" fmla="*/ 49 w 49"/>
                <a:gd name="T1" fmla="*/ 52 h 64"/>
                <a:gd name="T2" fmla="*/ 28 w 49"/>
                <a:gd name="T3" fmla="*/ 64 h 64"/>
                <a:gd name="T4" fmla="*/ 0 w 49"/>
                <a:gd name="T5" fmla="*/ 14 h 64"/>
                <a:gd name="T6" fmla="*/ 21 w 49"/>
                <a:gd name="T7" fmla="*/ 0 h 64"/>
                <a:gd name="T8" fmla="*/ 49 w 49"/>
                <a:gd name="T9" fmla="*/ 52 h 64"/>
              </a:gdLst>
              <a:ahLst/>
              <a:cxnLst>
                <a:cxn ang="0">
                  <a:pos x="T0" y="T1"/>
                </a:cxn>
                <a:cxn ang="0">
                  <a:pos x="T2" y="T3"/>
                </a:cxn>
                <a:cxn ang="0">
                  <a:pos x="T4" y="T5"/>
                </a:cxn>
                <a:cxn ang="0">
                  <a:pos x="T6" y="T7"/>
                </a:cxn>
                <a:cxn ang="0">
                  <a:pos x="T8" y="T9"/>
                </a:cxn>
              </a:cxnLst>
              <a:rect l="0" t="0" r="r" b="b"/>
              <a:pathLst>
                <a:path w="49" h="64">
                  <a:moveTo>
                    <a:pt x="49" y="52"/>
                  </a:moveTo>
                  <a:lnTo>
                    <a:pt x="28" y="64"/>
                  </a:lnTo>
                  <a:lnTo>
                    <a:pt x="0" y="14"/>
                  </a:lnTo>
                  <a:lnTo>
                    <a:pt x="21" y="0"/>
                  </a:lnTo>
                  <a:lnTo>
                    <a:pt x="49"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3" name="Rectangle 714"/>
            <p:cNvSpPr>
              <a:spLocks noChangeArrowheads="1"/>
            </p:cNvSpPr>
            <p:nvPr/>
          </p:nvSpPr>
          <p:spPr bwMode="auto">
            <a:xfrm>
              <a:off x="2035176"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4" name="Freeform 715"/>
            <p:cNvSpPr>
              <a:spLocks/>
            </p:cNvSpPr>
            <p:nvPr/>
          </p:nvSpPr>
          <p:spPr bwMode="auto">
            <a:xfrm>
              <a:off x="1825626" y="4227513"/>
              <a:ext cx="82550" cy="101600"/>
            </a:xfrm>
            <a:custGeom>
              <a:avLst/>
              <a:gdLst>
                <a:gd name="T0" fmla="*/ 52 w 52"/>
                <a:gd name="T1" fmla="*/ 50 h 64"/>
                <a:gd name="T2" fmla="*/ 30 w 52"/>
                <a:gd name="T3" fmla="*/ 64 h 64"/>
                <a:gd name="T4" fmla="*/ 0 w 52"/>
                <a:gd name="T5" fmla="*/ 12 h 64"/>
                <a:gd name="T6" fmla="*/ 23 w 52"/>
                <a:gd name="T7" fmla="*/ 0 h 64"/>
                <a:gd name="T8" fmla="*/ 52 w 52"/>
                <a:gd name="T9" fmla="*/ 50 h 64"/>
              </a:gdLst>
              <a:ahLst/>
              <a:cxnLst>
                <a:cxn ang="0">
                  <a:pos x="T0" y="T1"/>
                </a:cxn>
                <a:cxn ang="0">
                  <a:pos x="T2" y="T3"/>
                </a:cxn>
                <a:cxn ang="0">
                  <a:pos x="T4" y="T5"/>
                </a:cxn>
                <a:cxn ang="0">
                  <a:pos x="T6" y="T7"/>
                </a:cxn>
                <a:cxn ang="0">
                  <a:pos x="T8" y="T9"/>
                </a:cxn>
              </a:cxnLst>
              <a:rect l="0" t="0" r="r" b="b"/>
              <a:pathLst>
                <a:path w="52" h="64">
                  <a:moveTo>
                    <a:pt x="52" y="50"/>
                  </a:moveTo>
                  <a:lnTo>
                    <a:pt x="30" y="64"/>
                  </a:lnTo>
                  <a:lnTo>
                    <a:pt x="0" y="12"/>
                  </a:lnTo>
                  <a:lnTo>
                    <a:pt x="23" y="0"/>
                  </a:lnTo>
                  <a:lnTo>
                    <a:pt x="52"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5" name="Freeform 716"/>
            <p:cNvSpPr>
              <a:spLocks/>
            </p:cNvSpPr>
            <p:nvPr/>
          </p:nvSpPr>
          <p:spPr bwMode="auto">
            <a:xfrm>
              <a:off x="1820863" y="3979863"/>
              <a:ext cx="79375" cy="101600"/>
            </a:xfrm>
            <a:custGeom>
              <a:avLst/>
              <a:gdLst>
                <a:gd name="T0" fmla="*/ 50 w 50"/>
                <a:gd name="T1" fmla="*/ 12 h 64"/>
                <a:gd name="T2" fmla="*/ 21 w 50"/>
                <a:gd name="T3" fmla="*/ 64 h 64"/>
                <a:gd name="T4" fmla="*/ 0 w 50"/>
                <a:gd name="T5" fmla="*/ 50 h 64"/>
                <a:gd name="T6" fmla="*/ 29 w 50"/>
                <a:gd name="T7" fmla="*/ 0 h 64"/>
                <a:gd name="T8" fmla="*/ 50 w 50"/>
                <a:gd name="T9" fmla="*/ 12 h 64"/>
              </a:gdLst>
              <a:ahLst/>
              <a:cxnLst>
                <a:cxn ang="0">
                  <a:pos x="T0" y="T1"/>
                </a:cxn>
                <a:cxn ang="0">
                  <a:pos x="T2" y="T3"/>
                </a:cxn>
                <a:cxn ang="0">
                  <a:pos x="T4" y="T5"/>
                </a:cxn>
                <a:cxn ang="0">
                  <a:pos x="T6" y="T7"/>
                </a:cxn>
                <a:cxn ang="0">
                  <a:pos x="T8" y="T9"/>
                </a:cxn>
              </a:cxnLst>
              <a:rect l="0" t="0" r="r" b="b"/>
              <a:pathLst>
                <a:path w="50" h="64">
                  <a:moveTo>
                    <a:pt x="50" y="12"/>
                  </a:moveTo>
                  <a:lnTo>
                    <a:pt x="21" y="64"/>
                  </a:lnTo>
                  <a:lnTo>
                    <a:pt x="0" y="50"/>
                  </a:lnTo>
                  <a:lnTo>
                    <a:pt x="29" y="0"/>
                  </a:lnTo>
                  <a:lnTo>
                    <a:pt x="5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6" name="Rectangle 717"/>
            <p:cNvSpPr>
              <a:spLocks noChangeArrowheads="1"/>
            </p:cNvSpPr>
            <p:nvPr/>
          </p:nvSpPr>
          <p:spPr bwMode="auto">
            <a:xfrm>
              <a:off x="2024063" y="3883026"/>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7" name="Oval 718"/>
            <p:cNvSpPr>
              <a:spLocks noChangeArrowheads="1"/>
            </p:cNvSpPr>
            <p:nvPr/>
          </p:nvSpPr>
          <p:spPr bwMode="auto">
            <a:xfrm>
              <a:off x="1955801" y="4029076"/>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8" name="Freeform 719"/>
            <p:cNvSpPr>
              <a:spLocks noEditPoints="1"/>
            </p:cNvSpPr>
            <p:nvPr/>
          </p:nvSpPr>
          <p:spPr bwMode="auto">
            <a:xfrm>
              <a:off x="6103938" y="3575051"/>
              <a:ext cx="1147763" cy="1147763"/>
            </a:xfrm>
            <a:custGeom>
              <a:avLst/>
              <a:gdLst>
                <a:gd name="T0" fmla="*/ 153 w 306"/>
                <a:gd name="T1" fmla="*/ 0 h 306"/>
                <a:gd name="T2" fmla="*/ 0 w 306"/>
                <a:gd name="T3" fmla="*/ 153 h 306"/>
                <a:gd name="T4" fmla="*/ 153 w 306"/>
                <a:gd name="T5" fmla="*/ 306 h 306"/>
                <a:gd name="T6" fmla="*/ 306 w 306"/>
                <a:gd name="T7" fmla="*/ 153 h 306"/>
                <a:gd name="T8" fmla="*/ 153 w 306"/>
                <a:gd name="T9" fmla="*/ 0 h 306"/>
                <a:gd name="T10" fmla="*/ 153 w 306"/>
                <a:gd name="T11" fmla="*/ 263 h 306"/>
                <a:gd name="T12" fmla="*/ 43 w 306"/>
                <a:gd name="T13" fmla="*/ 153 h 306"/>
                <a:gd name="T14" fmla="*/ 153 w 306"/>
                <a:gd name="T15" fmla="*/ 43 h 306"/>
                <a:gd name="T16" fmla="*/ 263 w 306"/>
                <a:gd name="T17" fmla="*/ 153 h 306"/>
                <a:gd name="T18" fmla="*/ 153 w 306"/>
                <a:gd name="T19" fmla="*/ 26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6">
                  <a:moveTo>
                    <a:pt x="153" y="0"/>
                  </a:moveTo>
                  <a:cubicBezTo>
                    <a:pt x="68" y="0"/>
                    <a:pt x="0" y="68"/>
                    <a:pt x="0" y="153"/>
                  </a:cubicBezTo>
                  <a:cubicBezTo>
                    <a:pt x="0" y="238"/>
                    <a:pt x="68" y="306"/>
                    <a:pt x="153" y="306"/>
                  </a:cubicBezTo>
                  <a:cubicBezTo>
                    <a:pt x="238" y="306"/>
                    <a:pt x="306" y="238"/>
                    <a:pt x="306" y="153"/>
                  </a:cubicBezTo>
                  <a:cubicBezTo>
                    <a:pt x="306" y="68"/>
                    <a:pt x="238" y="0"/>
                    <a:pt x="153" y="0"/>
                  </a:cubicBezTo>
                  <a:close/>
                  <a:moveTo>
                    <a:pt x="153" y="263"/>
                  </a:moveTo>
                  <a:cubicBezTo>
                    <a:pt x="92" y="263"/>
                    <a:pt x="43" y="214"/>
                    <a:pt x="43" y="153"/>
                  </a:cubicBezTo>
                  <a:cubicBezTo>
                    <a:pt x="43" y="92"/>
                    <a:pt x="92" y="43"/>
                    <a:pt x="153" y="43"/>
                  </a:cubicBezTo>
                  <a:cubicBezTo>
                    <a:pt x="214" y="43"/>
                    <a:pt x="263" y="92"/>
                    <a:pt x="263" y="153"/>
                  </a:cubicBezTo>
                  <a:cubicBezTo>
                    <a:pt x="263" y="214"/>
                    <a:pt x="214"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9" name="Freeform 720"/>
            <p:cNvSpPr>
              <a:spLocks noEditPoints="1"/>
            </p:cNvSpPr>
            <p:nvPr/>
          </p:nvSpPr>
          <p:spPr bwMode="auto">
            <a:xfrm>
              <a:off x="6265863" y="3736976"/>
              <a:ext cx="823913" cy="823913"/>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198 h 220"/>
                <a:gd name="T12" fmla="*/ 22 w 220"/>
                <a:gd name="T13" fmla="*/ 110 h 220"/>
                <a:gd name="T14" fmla="*/ 110 w 220"/>
                <a:gd name="T15" fmla="*/ 22 h 220"/>
                <a:gd name="T16" fmla="*/ 197 w 220"/>
                <a:gd name="T17" fmla="*/ 110 h 220"/>
                <a:gd name="T18" fmla="*/ 110 w 220"/>
                <a:gd name="T19"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98"/>
                  </a:moveTo>
                  <a:cubicBezTo>
                    <a:pt x="62" y="198"/>
                    <a:pt x="22" y="158"/>
                    <a:pt x="22" y="110"/>
                  </a:cubicBezTo>
                  <a:cubicBezTo>
                    <a:pt x="22" y="62"/>
                    <a:pt x="62" y="22"/>
                    <a:pt x="110" y="22"/>
                  </a:cubicBezTo>
                  <a:cubicBezTo>
                    <a:pt x="158" y="22"/>
                    <a:pt x="197" y="62"/>
                    <a:pt x="197" y="110"/>
                  </a:cubicBezTo>
                  <a:cubicBezTo>
                    <a:pt x="197" y="158"/>
                    <a:pt x="158"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0" name="Freeform 721"/>
            <p:cNvSpPr>
              <a:spLocks noEditPoints="1"/>
            </p:cNvSpPr>
            <p:nvPr/>
          </p:nvSpPr>
          <p:spPr bwMode="auto">
            <a:xfrm>
              <a:off x="6348413" y="3817938"/>
              <a:ext cx="655638" cy="660400"/>
            </a:xfrm>
            <a:custGeom>
              <a:avLst/>
              <a:gdLst>
                <a:gd name="T0" fmla="*/ 88 w 175"/>
                <a:gd name="T1" fmla="*/ 0 h 176"/>
                <a:gd name="T2" fmla="*/ 0 w 175"/>
                <a:gd name="T3" fmla="*/ 88 h 176"/>
                <a:gd name="T4" fmla="*/ 88 w 175"/>
                <a:gd name="T5" fmla="*/ 176 h 176"/>
                <a:gd name="T6" fmla="*/ 175 w 175"/>
                <a:gd name="T7" fmla="*/ 88 h 176"/>
                <a:gd name="T8" fmla="*/ 88 w 175"/>
                <a:gd name="T9" fmla="*/ 0 h 176"/>
                <a:gd name="T10" fmla="*/ 74 w 175"/>
                <a:gd name="T11" fmla="*/ 17 h 176"/>
                <a:gd name="T12" fmla="*/ 99 w 175"/>
                <a:gd name="T13" fmla="*/ 17 h 176"/>
                <a:gd name="T14" fmla="*/ 99 w 175"/>
                <a:gd name="T15" fmla="*/ 28 h 176"/>
                <a:gd name="T16" fmla="*/ 74 w 175"/>
                <a:gd name="T17" fmla="*/ 28 h 176"/>
                <a:gd name="T18" fmla="*/ 74 w 175"/>
                <a:gd name="T19" fmla="*/ 17 h 176"/>
                <a:gd name="T20" fmla="*/ 32 w 175"/>
                <a:gd name="T21" fmla="*/ 43 h 176"/>
                <a:gd name="T22" fmla="*/ 41 w 175"/>
                <a:gd name="T23" fmla="*/ 48 h 176"/>
                <a:gd name="T24" fmla="*/ 29 w 175"/>
                <a:gd name="T25" fmla="*/ 70 h 176"/>
                <a:gd name="T26" fmla="*/ 19 w 175"/>
                <a:gd name="T27" fmla="*/ 64 h 176"/>
                <a:gd name="T28" fmla="*/ 32 w 175"/>
                <a:gd name="T29" fmla="*/ 43 h 176"/>
                <a:gd name="T30" fmla="*/ 33 w 175"/>
                <a:gd name="T31" fmla="*/ 136 h 176"/>
                <a:gd name="T32" fmla="*/ 21 w 175"/>
                <a:gd name="T33" fmla="*/ 114 h 176"/>
                <a:gd name="T34" fmla="*/ 30 w 175"/>
                <a:gd name="T35" fmla="*/ 109 h 176"/>
                <a:gd name="T36" fmla="*/ 43 w 175"/>
                <a:gd name="T37" fmla="*/ 130 h 176"/>
                <a:gd name="T38" fmla="*/ 33 w 175"/>
                <a:gd name="T39" fmla="*/ 136 h 176"/>
                <a:gd name="T40" fmla="*/ 102 w 175"/>
                <a:gd name="T41" fmla="*/ 159 h 176"/>
                <a:gd name="T42" fmla="*/ 77 w 175"/>
                <a:gd name="T43" fmla="*/ 159 h 176"/>
                <a:gd name="T44" fmla="*/ 77 w 175"/>
                <a:gd name="T45" fmla="*/ 148 h 176"/>
                <a:gd name="T46" fmla="*/ 102 w 175"/>
                <a:gd name="T47" fmla="*/ 148 h 176"/>
                <a:gd name="T48" fmla="*/ 102 w 175"/>
                <a:gd name="T49" fmla="*/ 159 h 176"/>
                <a:gd name="T50" fmla="*/ 88 w 175"/>
                <a:gd name="T51" fmla="*/ 120 h 176"/>
                <a:gd name="T52" fmla="*/ 56 w 175"/>
                <a:gd name="T53" fmla="*/ 88 h 176"/>
                <a:gd name="T54" fmla="*/ 88 w 175"/>
                <a:gd name="T55" fmla="*/ 56 h 176"/>
                <a:gd name="T56" fmla="*/ 120 w 175"/>
                <a:gd name="T57" fmla="*/ 88 h 176"/>
                <a:gd name="T58" fmla="*/ 88 w 175"/>
                <a:gd name="T59" fmla="*/ 120 h 176"/>
                <a:gd name="T60" fmla="*/ 143 w 175"/>
                <a:gd name="T61" fmla="*/ 40 h 176"/>
                <a:gd name="T62" fmla="*/ 155 w 175"/>
                <a:gd name="T63" fmla="*/ 62 h 176"/>
                <a:gd name="T64" fmla="*/ 146 w 175"/>
                <a:gd name="T65" fmla="*/ 67 h 176"/>
                <a:gd name="T66" fmla="*/ 133 w 175"/>
                <a:gd name="T67" fmla="*/ 46 h 176"/>
                <a:gd name="T68" fmla="*/ 143 w 175"/>
                <a:gd name="T69" fmla="*/ 40 h 176"/>
                <a:gd name="T70" fmla="*/ 144 w 175"/>
                <a:gd name="T71" fmla="*/ 133 h 176"/>
                <a:gd name="T72" fmla="*/ 135 w 175"/>
                <a:gd name="T73" fmla="*/ 128 h 176"/>
                <a:gd name="T74" fmla="*/ 147 w 175"/>
                <a:gd name="T75" fmla="*/ 106 h 176"/>
                <a:gd name="T76" fmla="*/ 157 w 175"/>
                <a:gd name="T77" fmla="*/ 111 h 176"/>
                <a:gd name="T78" fmla="*/ 144 w 175"/>
                <a:gd name="T7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6">
                  <a:moveTo>
                    <a:pt x="88" y="0"/>
                  </a:moveTo>
                  <a:cubicBezTo>
                    <a:pt x="40" y="0"/>
                    <a:pt x="0" y="40"/>
                    <a:pt x="0" y="88"/>
                  </a:cubicBezTo>
                  <a:cubicBezTo>
                    <a:pt x="0" y="136"/>
                    <a:pt x="40" y="176"/>
                    <a:pt x="88" y="176"/>
                  </a:cubicBezTo>
                  <a:cubicBezTo>
                    <a:pt x="136" y="176"/>
                    <a:pt x="175" y="136"/>
                    <a:pt x="175" y="88"/>
                  </a:cubicBezTo>
                  <a:cubicBezTo>
                    <a:pt x="175" y="40"/>
                    <a:pt x="136" y="0"/>
                    <a:pt x="88" y="0"/>
                  </a:cubicBezTo>
                  <a:close/>
                  <a:moveTo>
                    <a:pt x="74" y="17"/>
                  </a:moveTo>
                  <a:cubicBezTo>
                    <a:pt x="99" y="17"/>
                    <a:pt x="99" y="17"/>
                    <a:pt x="99" y="17"/>
                  </a:cubicBezTo>
                  <a:cubicBezTo>
                    <a:pt x="99" y="28"/>
                    <a:pt x="99" y="28"/>
                    <a:pt x="99" y="28"/>
                  </a:cubicBezTo>
                  <a:cubicBezTo>
                    <a:pt x="74" y="28"/>
                    <a:pt x="74" y="28"/>
                    <a:pt x="74" y="28"/>
                  </a:cubicBezTo>
                  <a:lnTo>
                    <a:pt x="74" y="17"/>
                  </a:lnTo>
                  <a:close/>
                  <a:moveTo>
                    <a:pt x="32" y="43"/>
                  </a:moveTo>
                  <a:cubicBezTo>
                    <a:pt x="41" y="48"/>
                    <a:pt x="41" y="48"/>
                    <a:pt x="41" y="48"/>
                  </a:cubicBezTo>
                  <a:cubicBezTo>
                    <a:pt x="29" y="70"/>
                    <a:pt x="29" y="70"/>
                    <a:pt x="29" y="70"/>
                  </a:cubicBezTo>
                  <a:cubicBezTo>
                    <a:pt x="19" y="64"/>
                    <a:pt x="19" y="64"/>
                    <a:pt x="19" y="64"/>
                  </a:cubicBezTo>
                  <a:lnTo>
                    <a:pt x="32" y="43"/>
                  </a:lnTo>
                  <a:close/>
                  <a:moveTo>
                    <a:pt x="33" y="136"/>
                  </a:moveTo>
                  <a:cubicBezTo>
                    <a:pt x="21" y="114"/>
                    <a:pt x="21" y="114"/>
                    <a:pt x="21" y="114"/>
                  </a:cubicBezTo>
                  <a:cubicBezTo>
                    <a:pt x="30" y="109"/>
                    <a:pt x="30" y="109"/>
                    <a:pt x="30" y="109"/>
                  </a:cubicBezTo>
                  <a:cubicBezTo>
                    <a:pt x="43" y="130"/>
                    <a:pt x="43" y="130"/>
                    <a:pt x="43" y="130"/>
                  </a:cubicBezTo>
                  <a:lnTo>
                    <a:pt x="33" y="136"/>
                  </a:lnTo>
                  <a:close/>
                  <a:moveTo>
                    <a:pt x="102" y="159"/>
                  </a:moveTo>
                  <a:cubicBezTo>
                    <a:pt x="77" y="159"/>
                    <a:pt x="77" y="159"/>
                    <a:pt x="77" y="159"/>
                  </a:cubicBezTo>
                  <a:cubicBezTo>
                    <a:pt x="77" y="148"/>
                    <a:pt x="77" y="148"/>
                    <a:pt x="77" y="148"/>
                  </a:cubicBezTo>
                  <a:cubicBezTo>
                    <a:pt x="102" y="148"/>
                    <a:pt x="102" y="148"/>
                    <a:pt x="102" y="148"/>
                  </a:cubicBezTo>
                  <a:lnTo>
                    <a:pt x="102" y="159"/>
                  </a:lnTo>
                  <a:close/>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close/>
                  <a:moveTo>
                    <a:pt x="143" y="40"/>
                  </a:moveTo>
                  <a:cubicBezTo>
                    <a:pt x="155" y="62"/>
                    <a:pt x="155" y="62"/>
                    <a:pt x="155" y="62"/>
                  </a:cubicBezTo>
                  <a:cubicBezTo>
                    <a:pt x="146" y="67"/>
                    <a:pt x="146" y="67"/>
                    <a:pt x="146" y="67"/>
                  </a:cubicBezTo>
                  <a:cubicBezTo>
                    <a:pt x="133" y="46"/>
                    <a:pt x="133" y="46"/>
                    <a:pt x="133" y="46"/>
                  </a:cubicBezTo>
                  <a:lnTo>
                    <a:pt x="143" y="40"/>
                  </a:lnTo>
                  <a:close/>
                  <a:moveTo>
                    <a:pt x="144" y="133"/>
                  </a:moveTo>
                  <a:cubicBezTo>
                    <a:pt x="135" y="128"/>
                    <a:pt x="135" y="128"/>
                    <a:pt x="135" y="128"/>
                  </a:cubicBezTo>
                  <a:cubicBezTo>
                    <a:pt x="147" y="106"/>
                    <a:pt x="147" y="106"/>
                    <a:pt x="147" y="106"/>
                  </a:cubicBezTo>
                  <a:cubicBezTo>
                    <a:pt x="157" y="111"/>
                    <a:pt x="157" y="111"/>
                    <a:pt x="157" y="111"/>
                  </a:cubicBezTo>
                  <a:lnTo>
                    <a:pt x="144" y="133"/>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1" name="Freeform 722"/>
            <p:cNvSpPr>
              <a:spLocks/>
            </p:cNvSpPr>
            <p:nvPr/>
          </p:nvSpPr>
          <p:spPr bwMode="auto">
            <a:xfrm>
              <a:off x="6854826" y="4216401"/>
              <a:ext cx="80963" cy="101600"/>
            </a:xfrm>
            <a:custGeom>
              <a:avLst/>
              <a:gdLst>
                <a:gd name="T0" fmla="*/ 51 w 51"/>
                <a:gd name="T1" fmla="*/ 12 h 64"/>
                <a:gd name="T2" fmla="*/ 21 w 51"/>
                <a:gd name="T3" fmla="*/ 64 h 64"/>
                <a:gd name="T4" fmla="*/ 0 w 51"/>
                <a:gd name="T5" fmla="*/ 52 h 64"/>
                <a:gd name="T6" fmla="*/ 28 w 51"/>
                <a:gd name="T7" fmla="*/ 0 h 64"/>
                <a:gd name="T8" fmla="*/ 51 w 51"/>
                <a:gd name="T9" fmla="*/ 12 h 64"/>
              </a:gdLst>
              <a:ahLst/>
              <a:cxnLst>
                <a:cxn ang="0">
                  <a:pos x="T0" y="T1"/>
                </a:cxn>
                <a:cxn ang="0">
                  <a:pos x="T2" y="T3"/>
                </a:cxn>
                <a:cxn ang="0">
                  <a:pos x="T4" y="T5"/>
                </a:cxn>
                <a:cxn ang="0">
                  <a:pos x="T6" y="T7"/>
                </a:cxn>
                <a:cxn ang="0">
                  <a:pos x="T8" y="T9"/>
                </a:cxn>
              </a:cxnLst>
              <a:rect l="0" t="0" r="r" b="b"/>
              <a:pathLst>
                <a:path w="51" h="64">
                  <a:moveTo>
                    <a:pt x="51" y="12"/>
                  </a:moveTo>
                  <a:lnTo>
                    <a:pt x="21" y="64"/>
                  </a:lnTo>
                  <a:lnTo>
                    <a:pt x="0" y="52"/>
                  </a:lnTo>
                  <a:lnTo>
                    <a:pt x="28" y="0"/>
                  </a:lnTo>
                  <a:lnTo>
                    <a:pt x="51"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2" name="Freeform 723"/>
            <p:cNvSpPr>
              <a:spLocks/>
            </p:cNvSpPr>
            <p:nvPr/>
          </p:nvSpPr>
          <p:spPr bwMode="auto">
            <a:xfrm>
              <a:off x="6846888" y="3968751"/>
              <a:ext cx="82550" cy="101600"/>
            </a:xfrm>
            <a:custGeom>
              <a:avLst/>
              <a:gdLst>
                <a:gd name="T0" fmla="*/ 52 w 52"/>
                <a:gd name="T1" fmla="*/ 52 h 64"/>
                <a:gd name="T2" fmla="*/ 31 w 52"/>
                <a:gd name="T3" fmla="*/ 64 h 64"/>
                <a:gd name="T4" fmla="*/ 0 w 52"/>
                <a:gd name="T5" fmla="*/ 14 h 64"/>
                <a:gd name="T6" fmla="*/ 23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3"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3" name="Rectangle 724"/>
            <p:cNvSpPr>
              <a:spLocks noChangeArrowheads="1"/>
            </p:cNvSpPr>
            <p:nvPr/>
          </p:nvSpPr>
          <p:spPr bwMode="auto">
            <a:xfrm>
              <a:off x="6637338"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4" name="Freeform 725"/>
            <p:cNvSpPr>
              <a:spLocks/>
            </p:cNvSpPr>
            <p:nvPr/>
          </p:nvSpPr>
          <p:spPr bwMode="auto">
            <a:xfrm>
              <a:off x="6426201" y="4227513"/>
              <a:ext cx="82550" cy="101600"/>
            </a:xfrm>
            <a:custGeom>
              <a:avLst/>
              <a:gdLst>
                <a:gd name="T0" fmla="*/ 52 w 52"/>
                <a:gd name="T1" fmla="*/ 50 h 64"/>
                <a:gd name="T2" fmla="*/ 29 w 52"/>
                <a:gd name="T3" fmla="*/ 64 h 64"/>
                <a:gd name="T4" fmla="*/ 0 w 52"/>
                <a:gd name="T5" fmla="*/ 12 h 64"/>
                <a:gd name="T6" fmla="*/ 21 w 52"/>
                <a:gd name="T7" fmla="*/ 0 h 64"/>
                <a:gd name="T8" fmla="*/ 52 w 52"/>
                <a:gd name="T9" fmla="*/ 50 h 64"/>
              </a:gdLst>
              <a:ahLst/>
              <a:cxnLst>
                <a:cxn ang="0">
                  <a:pos x="T0" y="T1"/>
                </a:cxn>
                <a:cxn ang="0">
                  <a:pos x="T2" y="T3"/>
                </a:cxn>
                <a:cxn ang="0">
                  <a:pos x="T4" y="T5"/>
                </a:cxn>
                <a:cxn ang="0">
                  <a:pos x="T6" y="T7"/>
                </a:cxn>
                <a:cxn ang="0">
                  <a:pos x="T8" y="T9"/>
                </a:cxn>
              </a:cxnLst>
              <a:rect l="0" t="0" r="r" b="b"/>
              <a:pathLst>
                <a:path w="52" h="64">
                  <a:moveTo>
                    <a:pt x="52" y="50"/>
                  </a:moveTo>
                  <a:lnTo>
                    <a:pt x="29" y="64"/>
                  </a:lnTo>
                  <a:lnTo>
                    <a:pt x="0" y="12"/>
                  </a:lnTo>
                  <a:lnTo>
                    <a:pt x="21" y="0"/>
                  </a:lnTo>
                  <a:lnTo>
                    <a:pt x="52"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5" name="Freeform 726"/>
            <p:cNvSpPr>
              <a:spLocks/>
            </p:cNvSpPr>
            <p:nvPr/>
          </p:nvSpPr>
          <p:spPr bwMode="auto">
            <a:xfrm>
              <a:off x="6418263" y="3979863"/>
              <a:ext cx="82550" cy="101600"/>
            </a:xfrm>
            <a:custGeom>
              <a:avLst/>
              <a:gdLst>
                <a:gd name="T0" fmla="*/ 52 w 52"/>
                <a:gd name="T1" fmla="*/ 12 h 64"/>
                <a:gd name="T2" fmla="*/ 24 w 52"/>
                <a:gd name="T3" fmla="*/ 64 h 64"/>
                <a:gd name="T4" fmla="*/ 0 w 52"/>
                <a:gd name="T5" fmla="*/ 50 h 64"/>
                <a:gd name="T6" fmla="*/ 31 w 52"/>
                <a:gd name="T7" fmla="*/ 0 h 64"/>
                <a:gd name="T8" fmla="*/ 52 w 52"/>
                <a:gd name="T9" fmla="*/ 12 h 64"/>
              </a:gdLst>
              <a:ahLst/>
              <a:cxnLst>
                <a:cxn ang="0">
                  <a:pos x="T0" y="T1"/>
                </a:cxn>
                <a:cxn ang="0">
                  <a:pos x="T2" y="T3"/>
                </a:cxn>
                <a:cxn ang="0">
                  <a:pos x="T4" y="T5"/>
                </a:cxn>
                <a:cxn ang="0">
                  <a:pos x="T6" y="T7"/>
                </a:cxn>
                <a:cxn ang="0">
                  <a:pos x="T8" y="T9"/>
                </a:cxn>
              </a:cxnLst>
              <a:rect l="0" t="0" r="r" b="b"/>
              <a:pathLst>
                <a:path w="52" h="64">
                  <a:moveTo>
                    <a:pt x="52" y="12"/>
                  </a:moveTo>
                  <a:lnTo>
                    <a:pt x="24" y="64"/>
                  </a:lnTo>
                  <a:lnTo>
                    <a:pt x="0" y="50"/>
                  </a:lnTo>
                  <a:lnTo>
                    <a:pt x="31" y="0"/>
                  </a:lnTo>
                  <a:lnTo>
                    <a:pt x="52"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6" name="Rectangle 727"/>
            <p:cNvSpPr>
              <a:spLocks noChangeArrowheads="1"/>
            </p:cNvSpPr>
            <p:nvPr/>
          </p:nvSpPr>
          <p:spPr bwMode="auto">
            <a:xfrm>
              <a:off x="6624638" y="3883026"/>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7" name="Oval 728"/>
            <p:cNvSpPr>
              <a:spLocks noChangeArrowheads="1"/>
            </p:cNvSpPr>
            <p:nvPr/>
          </p:nvSpPr>
          <p:spPr bwMode="auto">
            <a:xfrm>
              <a:off x="6557963" y="4029076"/>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73" name="Group 272"/>
          <p:cNvGrpSpPr/>
          <p:nvPr/>
        </p:nvGrpSpPr>
        <p:grpSpPr>
          <a:xfrm>
            <a:off x="6755156" y="3086910"/>
            <a:ext cx="1115086" cy="338127"/>
            <a:chOff x="-122238" y="2528887"/>
            <a:chExt cx="5800726" cy="1758951"/>
          </a:xfrm>
        </p:grpSpPr>
        <p:sp>
          <p:nvSpPr>
            <p:cNvPr id="274" name="Freeform 792"/>
            <p:cNvSpPr>
              <a:spLocks/>
            </p:cNvSpPr>
            <p:nvPr/>
          </p:nvSpPr>
          <p:spPr bwMode="auto">
            <a:xfrm>
              <a:off x="-122238" y="2528887"/>
              <a:ext cx="5800726" cy="1555750"/>
            </a:xfrm>
            <a:custGeom>
              <a:avLst/>
              <a:gdLst>
                <a:gd name="T0" fmla="*/ 1540 w 1547"/>
                <a:gd name="T1" fmla="*/ 309 h 415"/>
                <a:gd name="T2" fmla="*/ 1524 w 1547"/>
                <a:gd name="T3" fmla="*/ 313 h 415"/>
                <a:gd name="T4" fmla="*/ 1487 w 1547"/>
                <a:gd name="T5" fmla="*/ 364 h 415"/>
                <a:gd name="T6" fmla="*/ 1343 w 1547"/>
                <a:gd name="T7" fmla="*/ 386 h 415"/>
                <a:gd name="T8" fmla="*/ 1340 w 1547"/>
                <a:gd name="T9" fmla="*/ 387 h 415"/>
                <a:gd name="T10" fmla="*/ 1311 w 1547"/>
                <a:gd name="T11" fmla="*/ 393 h 415"/>
                <a:gd name="T12" fmla="*/ 1283 w 1547"/>
                <a:gd name="T13" fmla="*/ 399 h 415"/>
                <a:gd name="T14" fmla="*/ 1274 w 1547"/>
                <a:gd name="T15" fmla="*/ 400 h 415"/>
                <a:gd name="T16" fmla="*/ 1267 w 1547"/>
                <a:gd name="T17" fmla="*/ 402 h 415"/>
                <a:gd name="T18" fmla="*/ 1256 w 1547"/>
                <a:gd name="T19" fmla="*/ 404 h 415"/>
                <a:gd name="T20" fmla="*/ 1254 w 1547"/>
                <a:gd name="T21" fmla="*/ 405 h 415"/>
                <a:gd name="T22" fmla="*/ 1245 w 1547"/>
                <a:gd name="T23" fmla="*/ 406 h 415"/>
                <a:gd name="T24" fmla="*/ 1237 w 1547"/>
                <a:gd name="T25" fmla="*/ 408 h 415"/>
                <a:gd name="T26" fmla="*/ 158 w 1547"/>
                <a:gd name="T27" fmla="*/ 408 h 415"/>
                <a:gd name="T28" fmla="*/ 152 w 1547"/>
                <a:gd name="T29" fmla="*/ 408 h 415"/>
                <a:gd name="T30" fmla="*/ 12 w 1547"/>
                <a:gd name="T31" fmla="*/ 383 h 415"/>
                <a:gd name="T32" fmla="*/ 0 w 1547"/>
                <a:gd name="T33" fmla="*/ 333 h 415"/>
                <a:gd name="T34" fmla="*/ 0 w 1547"/>
                <a:gd name="T35" fmla="*/ 292 h 415"/>
                <a:gd name="T36" fmla="*/ 16 w 1547"/>
                <a:gd name="T37" fmla="*/ 280 h 415"/>
                <a:gd name="T38" fmla="*/ 86 w 1547"/>
                <a:gd name="T39" fmla="*/ 180 h 415"/>
                <a:gd name="T40" fmla="*/ 416 w 1547"/>
                <a:gd name="T41" fmla="*/ 140 h 415"/>
                <a:gd name="T42" fmla="*/ 432 w 1547"/>
                <a:gd name="T43" fmla="*/ 132 h 415"/>
                <a:gd name="T44" fmla="*/ 432 w 1547"/>
                <a:gd name="T45" fmla="*/ 132 h 415"/>
                <a:gd name="T46" fmla="*/ 670 w 1547"/>
                <a:gd name="T47" fmla="*/ 27 h 415"/>
                <a:gd name="T48" fmla="*/ 673 w 1547"/>
                <a:gd name="T49" fmla="*/ 26 h 415"/>
                <a:gd name="T50" fmla="*/ 1088 w 1547"/>
                <a:gd name="T51" fmla="*/ 26 h 415"/>
                <a:gd name="T52" fmla="*/ 1092 w 1547"/>
                <a:gd name="T53" fmla="*/ 27 h 415"/>
                <a:gd name="T54" fmla="*/ 1382 w 1547"/>
                <a:gd name="T55" fmla="*/ 106 h 415"/>
                <a:gd name="T56" fmla="*/ 1387 w 1547"/>
                <a:gd name="T57" fmla="*/ 108 h 415"/>
                <a:gd name="T58" fmla="*/ 1486 w 1547"/>
                <a:gd name="T59" fmla="*/ 138 h 415"/>
                <a:gd name="T60" fmla="*/ 1530 w 1547"/>
                <a:gd name="T61" fmla="*/ 238 h 415"/>
                <a:gd name="T62" fmla="*/ 1540 w 1547"/>
                <a:gd name="T63" fmla="*/ 245 h 415"/>
                <a:gd name="T64" fmla="*/ 1540 w 1547"/>
                <a:gd name="T6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415">
                  <a:moveTo>
                    <a:pt x="1540" y="309"/>
                  </a:moveTo>
                  <a:cubicBezTo>
                    <a:pt x="1524" y="313"/>
                    <a:pt x="1524" y="313"/>
                    <a:pt x="1524" y="313"/>
                  </a:cubicBezTo>
                  <a:cubicBezTo>
                    <a:pt x="1524" y="313"/>
                    <a:pt x="1524" y="351"/>
                    <a:pt x="1487" y="364"/>
                  </a:cubicBezTo>
                  <a:cubicBezTo>
                    <a:pt x="1449" y="377"/>
                    <a:pt x="1343" y="386"/>
                    <a:pt x="1343" y="386"/>
                  </a:cubicBezTo>
                  <a:cubicBezTo>
                    <a:pt x="1340" y="387"/>
                    <a:pt x="1340" y="387"/>
                    <a:pt x="1340" y="387"/>
                  </a:cubicBezTo>
                  <a:cubicBezTo>
                    <a:pt x="1311" y="393"/>
                    <a:pt x="1311" y="393"/>
                    <a:pt x="1311" y="393"/>
                  </a:cubicBezTo>
                  <a:cubicBezTo>
                    <a:pt x="1283" y="399"/>
                    <a:pt x="1283" y="399"/>
                    <a:pt x="1283" y="399"/>
                  </a:cubicBezTo>
                  <a:cubicBezTo>
                    <a:pt x="1274" y="400"/>
                    <a:pt x="1274" y="400"/>
                    <a:pt x="1274" y="400"/>
                  </a:cubicBezTo>
                  <a:cubicBezTo>
                    <a:pt x="1267" y="402"/>
                    <a:pt x="1267" y="402"/>
                    <a:pt x="1267" y="402"/>
                  </a:cubicBezTo>
                  <a:cubicBezTo>
                    <a:pt x="1256" y="404"/>
                    <a:pt x="1256" y="404"/>
                    <a:pt x="1256" y="404"/>
                  </a:cubicBezTo>
                  <a:cubicBezTo>
                    <a:pt x="1254" y="405"/>
                    <a:pt x="1254" y="405"/>
                    <a:pt x="1254" y="405"/>
                  </a:cubicBezTo>
                  <a:cubicBezTo>
                    <a:pt x="1245" y="406"/>
                    <a:pt x="1245" y="406"/>
                    <a:pt x="1245" y="406"/>
                  </a:cubicBezTo>
                  <a:cubicBezTo>
                    <a:pt x="1237" y="408"/>
                    <a:pt x="1237" y="408"/>
                    <a:pt x="1237" y="408"/>
                  </a:cubicBezTo>
                  <a:cubicBezTo>
                    <a:pt x="158" y="408"/>
                    <a:pt x="158" y="408"/>
                    <a:pt x="158" y="408"/>
                  </a:cubicBezTo>
                  <a:cubicBezTo>
                    <a:pt x="158" y="408"/>
                    <a:pt x="156" y="408"/>
                    <a:pt x="152" y="408"/>
                  </a:cubicBezTo>
                  <a:cubicBezTo>
                    <a:pt x="128" y="410"/>
                    <a:pt x="23" y="415"/>
                    <a:pt x="12" y="383"/>
                  </a:cubicBezTo>
                  <a:cubicBezTo>
                    <a:pt x="12" y="383"/>
                    <a:pt x="0" y="366"/>
                    <a:pt x="0" y="333"/>
                  </a:cubicBezTo>
                  <a:cubicBezTo>
                    <a:pt x="0" y="300"/>
                    <a:pt x="0" y="292"/>
                    <a:pt x="0" y="292"/>
                  </a:cubicBezTo>
                  <a:cubicBezTo>
                    <a:pt x="0" y="292"/>
                    <a:pt x="5" y="282"/>
                    <a:pt x="16" y="280"/>
                  </a:cubicBezTo>
                  <a:cubicBezTo>
                    <a:pt x="16" y="280"/>
                    <a:pt x="34" y="190"/>
                    <a:pt x="86" y="180"/>
                  </a:cubicBezTo>
                  <a:cubicBezTo>
                    <a:pt x="86" y="180"/>
                    <a:pt x="333" y="144"/>
                    <a:pt x="416" y="140"/>
                  </a:cubicBezTo>
                  <a:cubicBezTo>
                    <a:pt x="416" y="140"/>
                    <a:pt x="422" y="137"/>
                    <a:pt x="432" y="132"/>
                  </a:cubicBezTo>
                  <a:cubicBezTo>
                    <a:pt x="432" y="132"/>
                    <a:pt x="432" y="132"/>
                    <a:pt x="432" y="132"/>
                  </a:cubicBezTo>
                  <a:cubicBezTo>
                    <a:pt x="479" y="110"/>
                    <a:pt x="612" y="46"/>
                    <a:pt x="670" y="27"/>
                  </a:cubicBezTo>
                  <a:cubicBezTo>
                    <a:pt x="670" y="27"/>
                    <a:pt x="671" y="26"/>
                    <a:pt x="673" y="26"/>
                  </a:cubicBezTo>
                  <a:cubicBezTo>
                    <a:pt x="703" y="22"/>
                    <a:pt x="903" y="0"/>
                    <a:pt x="1088" y="26"/>
                  </a:cubicBezTo>
                  <a:cubicBezTo>
                    <a:pt x="1089" y="26"/>
                    <a:pt x="1091" y="26"/>
                    <a:pt x="1092" y="27"/>
                  </a:cubicBezTo>
                  <a:cubicBezTo>
                    <a:pt x="1092" y="27"/>
                    <a:pt x="1286" y="71"/>
                    <a:pt x="1382" y="106"/>
                  </a:cubicBezTo>
                  <a:cubicBezTo>
                    <a:pt x="1384" y="107"/>
                    <a:pt x="1386" y="108"/>
                    <a:pt x="1387" y="108"/>
                  </a:cubicBezTo>
                  <a:cubicBezTo>
                    <a:pt x="1387" y="108"/>
                    <a:pt x="1470" y="120"/>
                    <a:pt x="1486" y="138"/>
                  </a:cubicBezTo>
                  <a:cubicBezTo>
                    <a:pt x="1486" y="138"/>
                    <a:pt x="1521" y="186"/>
                    <a:pt x="1530" y="238"/>
                  </a:cubicBezTo>
                  <a:cubicBezTo>
                    <a:pt x="1530" y="238"/>
                    <a:pt x="1539" y="241"/>
                    <a:pt x="1540" y="245"/>
                  </a:cubicBezTo>
                  <a:cubicBezTo>
                    <a:pt x="1541" y="248"/>
                    <a:pt x="1547" y="301"/>
                    <a:pt x="1540" y="309"/>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5" name="Freeform 793"/>
            <p:cNvSpPr>
              <a:spLocks/>
            </p:cNvSpPr>
            <p:nvPr/>
          </p:nvSpPr>
          <p:spPr bwMode="auto">
            <a:xfrm>
              <a:off x="1722437" y="2627313"/>
              <a:ext cx="1789113" cy="471488"/>
            </a:xfrm>
            <a:custGeom>
              <a:avLst/>
              <a:gdLst>
                <a:gd name="T0" fmla="*/ 477 w 477"/>
                <a:gd name="T1" fmla="*/ 3 h 126"/>
                <a:gd name="T2" fmla="*/ 423 w 477"/>
                <a:gd name="T3" fmla="*/ 110 h 126"/>
                <a:gd name="T4" fmla="*/ 163 w 477"/>
                <a:gd name="T5" fmla="*/ 120 h 126"/>
                <a:gd name="T6" fmla="*/ 87 w 477"/>
                <a:gd name="T7" fmla="*/ 123 h 126"/>
                <a:gd name="T8" fmla="*/ 0 w 477"/>
                <a:gd name="T9" fmla="*/ 126 h 126"/>
                <a:gd name="T10" fmla="*/ 318 w 477"/>
                <a:gd name="T11" fmla="*/ 0 h 126"/>
                <a:gd name="T12" fmla="*/ 443 w 477"/>
                <a:gd name="T13" fmla="*/ 0 h 126"/>
                <a:gd name="T14" fmla="*/ 477 w 477"/>
                <a:gd name="T15" fmla="*/ 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126">
                  <a:moveTo>
                    <a:pt x="477" y="3"/>
                  </a:moveTo>
                  <a:cubicBezTo>
                    <a:pt x="423" y="110"/>
                    <a:pt x="423" y="110"/>
                    <a:pt x="423" y="110"/>
                  </a:cubicBezTo>
                  <a:cubicBezTo>
                    <a:pt x="347" y="113"/>
                    <a:pt x="247" y="117"/>
                    <a:pt x="163" y="120"/>
                  </a:cubicBezTo>
                  <a:cubicBezTo>
                    <a:pt x="87" y="123"/>
                    <a:pt x="87" y="123"/>
                    <a:pt x="87" y="123"/>
                  </a:cubicBezTo>
                  <a:cubicBezTo>
                    <a:pt x="35" y="125"/>
                    <a:pt x="0" y="126"/>
                    <a:pt x="0" y="126"/>
                  </a:cubicBezTo>
                  <a:cubicBezTo>
                    <a:pt x="0" y="126"/>
                    <a:pt x="171" y="0"/>
                    <a:pt x="318" y="0"/>
                  </a:cubicBezTo>
                  <a:cubicBezTo>
                    <a:pt x="443" y="0"/>
                    <a:pt x="443" y="0"/>
                    <a:pt x="443" y="0"/>
                  </a:cubicBezTo>
                  <a:cubicBezTo>
                    <a:pt x="443" y="0"/>
                    <a:pt x="456" y="1"/>
                    <a:pt x="477" y="3"/>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6" name="Freeform 794"/>
            <p:cNvSpPr>
              <a:spLocks noEditPoints="1"/>
            </p:cNvSpPr>
            <p:nvPr/>
          </p:nvSpPr>
          <p:spPr bwMode="auto">
            <a:xfrm>
              <a:off x="1622425" y="3040063"/>
              <a:ext cx="1844675" cy="490538"/>
            </a:xfrm>
            <a:custGeom>
              <a:avLst/>
              <a:gdLst>
                <a:gd name="T0" fmla="*/ 484 w 492"/>
                <a:gd name="T1" fmla="*/ 0 h 131"/>
                <a:gd name="T2" fmla="*/ 22 w 492"/>
                <a:gd name="T3" fmla="*/ 16 h 131"/>
                <a:gd name="T4" fmla="*/ 2 w 492"/>
                <a:gd name="T5" fmla="*/ 131 h 131"/>
                <a:gd name="T6" fmla="*/ 467 w 492"/>
                <a:gd name="T7" fmla="*/ 118 h 131"/>
                <a:gd name="T8" fmla="*/ 484 w 492"/>
                <a:gd name="T9" fmla="*/ 0 h 131"/>
                <a:gd name="T10" fmla="*/ 461 w 492"/>
                <a:gd name="T11" fmla="*/ 53 h 131"/>
                <a:gd name="T12" fmla="*/ 403 w 492"/>
                <a:gd name="T13" fmla="*/ 53 h 131"/>
                <a:gd name="T14" fmla="*/ 394 w 492"/>
                <a:gd name="T15" fmla="*/ 45 h 131"/>
                <a:gd name="T16" fmla="*/ 403 w 492"/>
                <a:gd name="T17" fmla="*/ 36 h 131"/>
                <a:gd name="T18" fmla="*/ 461 w 492"/>
                <a:gd name="T19" fmla="*/ 36 h 131"/>
                <a:gd name="T20" fmla="*/ 470 w 492"/>
                <a:gd name="T21" fmla="*/ 45 h 131"/>
                <a:gd name="T22" fmla="*/ 461 w 492"/>
                <a:gd name="T23" fmla="*/ 5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131">
                  <a:moveTo>
                    <a:pt x="484" y="0"/>
                  </a:moveTo>
                  <a:cubicBezTo>
                    <a:pt x="484" y="0"/>
                    <a:pt x="66" y="22"/>
                    <a:pt x="22" y="16"/>
                  </a:cubicBezTo>
                  <a:cubicBezTo>
                    <a:pt x="22" y="16"/>
                    <a:pt x="0" y="48"/>
                    <a:pt x="2" y="131"/>
                  </a:cubicBezTo>
                  <a:cubicBezTo>
                    <a:pt x="467" y="118"/>
                    <a:pt x="467" y="118"/>
                    <a:pt x="467" y="118"/>
                  </a:cubicBezTo>
                  <a:cubicBezTo>
                    <a:pt x="482" y="78"/>
                    <a:pt x="492" y="34"/>
                    <a:pt x="484" y="0"/>
                  </a:cubicBezTo>
                  <a:close/>
                  <a:moveTo>
                    <a:pt x="461" y="53"/>
                  </a:moveTo>
                  <a:cubicBezTo>
                    <a:pt x="403" y="53"/>
                    <a:pt x="403" y="53"/>
                    <a:pt x="403" y="53"/>
                  </a:cubicBezTo>
                  <a:cubicBezTo>
                    <a:pt x="398" y="53"/>
                    <a:pt x="394" y="49"/>
                    <a:pt x="394" y="45"/>
                  </a:cubicBezTo>
                  <a:cubicBezTo>
                    <a:pt x="394" y="40"/>
                    <a:pt x="398" y="36"/>
                    <a:pt x="403" y="36"/>
                  </a:cubicBezTo>
                  <a:cubicBezTo>
                    <a:pt x="461" y="36"/>
                    <a:pt x="461" y="36"/>
                    <a:pt x="461" y="36"/>
                  </a:cubicBezTo>
                  <a:cubicBezTo>
                    <a:pt x="466" y="36"/>
                    <a:pt x="470" y="40"/>
                    <a:pt x="470" y="45"/>
                  </a:cubicBezTo>
                  <a:cubicBezTo>
                    <a:pt x="470" y="49"/>
                    <a:pt x="466" y="53"/>
                    <a:pt x="461" y="53"/>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7" name="Freeform 795"/>
            <p:cNvSpPr>
              <a:spLocks/>
            </p:cNvSpPr>
            <p:nvPr/>
          </p:nvSpPr>
          <p:spPr bwMode="auto">
            <a:xfrm>
              <a:off x="1936750" y="2905125"/>
              <a:ext cx="319088" cy="193675"/>
            </a:xfrm>
            <a:custGeom>
              <a:avLst/>
              <a:gdLst>
                <a:gd name="T0" fmla="*/ 0 w 85"/>
                <a:gd name="T1" fmla="*/ 52 h 52"/>
                <a:gd name="T2" fmla="*/ 0 w 85"/>
                <a:gd name="T3" fmla="*/ 29 h 52"/>
                <a:gd name="T4" fmla="*/ 56 w 85"/>
                <a:gd name="T5" fmla="*/ 0 h 52"/>
                <a:gd name="T6" fmla="*/ 82 w 85"/>
                <a:gd name="T7" fmla="*/ 26 h 52"/>
                <a:gd name="T8" fmla="*/ 76 w 85"/>
                <a:gd name="T9" fmla="*/ 49 h 52"/>
                <a:gd name="T10" fmla="*/ 0 w 85"/>
                <a:gd name="T11" fmla="*/ 52 h 52"/>
              </a:gdLst>
              <a:ahLst/>
              <a:cxnLst>
                <a:cxn ang="0">
                  <a:pos x="T0" y="T1"/>
                </a:cxn>
                <a:cxn ang="0">
                  <a:pos x="T2" y="T3"/>
                </a:cxn>
                <a:cxn ang="0">
                  <a:pos x="T4" y="T5"/>
                </a:cxn>
                <a:cxn ang="0">
                  <a:pos x="T6" y="T7"/>
                </a:cxn>
                <a:cxn ang="0">
                  <a:pos x="T8" y="T9"/>
                </a:cxn>
                <a:cxn ang="0">
                  <a:pos x="T10" y="T11"/>
                </a:cxn>
              </a:cxnLst>
              <a:rect l="0" t="0" r="r" b="b"/>
              <a:pathLst>
                <a:path w="85" h="52">
                  <a:moveTo>
                    <a:pt x="0" y="52"/>
                  </a:moveTo>
                  <a:cubicBezTo>
                    <a:pt x="0" y="29"/>
                    <a:pt x="0" y="29"/>
                    <a:pt x="0" y="29"/>
                  </a:cubicBezTo>
                  <a:cubicBezTo>
                    <a:pt x="0" y="29"/>
                    <a:pt x="26" y="0"/>
                    <a:pt x="56" y="0"/>
                  </a:cubicBezTo>
                  <a:cubicBezTo>
                    <a:pt x="85" y="0"/>
                    <a:pt x="83" y="16"/>
                    <a:pt x="82" y="26"/>
                  </a:cubicBezTo>
                  <a:cubicBezTo>
                    <a:pt x="81" y="35"/>
                    <a:pt x="76" y="49"/>
                    <a:pt x="76" y="49"/>
                  </a:cubicBezTo>
                  <a:lnTo>
                    <a:pt x="0" y="52"/>
                  </a:ln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8" name="Freeform 796"/>
            <p:cNvSpPr>
              <a:spLocks/>
            </p:cNvSpPr>
            <p:nvPr/>
          </p:nvSpPr>
          <p:spPr bwMode="auto">
            <a:xfrm>
              <a:off x="3098800" y="3175000"/>
              <a:ext cx="285750" cy="66675"/>
            </a:xfrm>
            <a:custGeom>
              <a:avLst/>
              <a:gdLst>
                <a:gd name="T0" fmla="*/ 76 w 76"/>
                <a:gd name="T1" fmla="*/ 9 h 18"/>
                <a:gd name="T2" fmla="*/ 67 w 76"/>
                <a:gd name="T3" fmla="*/ 18 h 18"/>
                <a:gd name="T4" fmla="*/ 9 w 76"/>
                <a:gd name="T5" fmla="*/ 18 h 18"/>
                <a:gd name="T6" fmla="*/ 0 w 76"/>
                <a:gd name="T7" fmla="*/ 9 h 18"/>
                <a:gd name="T8" fmla="*/ 0 w 76"/>
                <a:gd name="T9" fmla="*/ 9 h 18"/>
                <a:gd name="T10" fmla="*/ 9 w 76"/>
                <a:gd name="T11" fmla="*/ 0 h 18"/>
                <a:gd name="T12" fmla="*/ 67 w 76"/>
                <a:gd name="T13" fmla="*/ 0 h 18"/>
                <a:gd name="T14" fmla="*/ 76 w 7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
                  <a:moveTo>
                    <a:pt x="76" y="9"/>
                  </a:moveTo>
                  <a:cubicBezTo>
                    <a:pt x="76" y="14"/>
                    <a:pt x="72" y="18"/>
                    <a:pt x="67" y="18"/>
                  </a:cubicBezTo>
                  <a:cubicBezTo>
                    <a:pt x="9" y="18"/>
                    <a:pt x="9" y="18"/>
                    <a:pt x="9" y="18"/>
                  </a:cubicBezTo>
                  <a:cubicBezTo>
                    <a:pt x="4" y="18"/>
                    <a:pt x="0" y="14"/>
                    <a:pt x="0" y="9"/>
                  </a:cubicBezTo>
                  <a:cubicBezTo>
                    <a:pt x="0" y="9"/>
                    <a:pt x="0" y="9"/>
                    <a:pt x="0" y="9"/>
                  </a:cubicBezTo>
                  <a:cubicBezTo>
                    <a:pt x="0" y="4"/>
                    <a:pt x="4" y="0"/>
                    <a:pt x="9" y="0"/>
                  </a:cubicBezTo>
                  <a:cubicBezTo>
                    <a:pt x="67" y="0"/>
                    <a:pt x="67" y="0"/>
                    <a:pt x="67" y="0"/>
                  </a:cubicBezTo>
                  <a:cubicBezTo>
                    <a:pt x="72" y="0"/>
                    <a:pt x="76" y="4"/>
                    <a:pt x="76" y="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9" name="Freeform 797"/>
            <p:cNvSpPr>
              <a:spLocks/>
            </p:cNvSpPr>
            <p:nvPr/>
          </p:nvSpPr>
          <p:spPr bwMode="auto">
            <a:xfrm>
              <a:off x="5394325" y="3136900"/>
              <a:ext cx="165100" cy="258763"/>
            </a:xfrm>
            <a:custGeom>
              <a:avLst/>
              <a:gdLst>
                <a:gd name="T0" fmla="*/ 41 w 44"/>
                <a:gd name="T1" fmla="*/ 50 h 69"/>
                <a:gd name="T2" fmla="*/ 34 w 44"/>
                <a:gd name="T3" fmla="*/ 66 h 69"/>
                <a:gd name="T4" fmla="*/ 34 w 44"/>
                <a:gd name="T5" fmla="*/ 66 h 69"/>
                <a:gd name="T6" fmla="*/ 17 w 44"/>
                <a:gd name="T7" fmla="*/ 59 h 69"/>
                <a:gd name="T8" fmla="*/ 2 w 44"/>
                <a:gd name="T9" fmla="*/ 18 h 69"/>
                <a:gd name="T10" fmla="*/ 10 w 44"/>
                <a:gd name="T11" fmla="*/ 2 h 69"/>
                <a:gd name="T12" fmla="*/ 10 w 44"/>
                <a:gd name="T13" fmla="*/ 2 h 69"/>
                <a:gd name="T14" fmla="*/ 26 w 44"/>
                <a:gd name="T15" fmla="*/ 10 h 69"/>
                <a:gd name="T16" fmla="*/ 41 w 44"/>
                <a:gd name="T1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9">
                  <a:moveTo>
                    <a:pt x="41" y="50"/>
                  </a:moveTo>
                  <a:cubicBezTo>
                    <a:pt x="44" y="56"/>
                    <a:pt x="41" y="64"/>
                    <a:pt x="34" y="66"/>
                  </a:cubicBezTo>
                  <a:cubicBezTo>
                    <a:pt x="34" y="66"/>
                    <a:pt x="34" y="66"/>
                    <a:pt x="34" y="66"/>
                  </a:cubicBezTo>
                  <a:cubicBezTo>
                    <a:pt x="27" y="69"/>
                    <a:pt x="20" y="65"/>
                    <a:pt x="17" y="59"/>
                  </a:cubicBezTo>
                  <a:cubicBezTo>
                    <a:pt x="2" y="18"/>
                    <a:pt x="2" y="18"/>
                    <a:pt x="2" y="18"/>
                  </a:cubicBezTo>
                  <a:cubicBezTo>
                    <a:pt x="0" y="12"/>
                    <a:pt x="3" y="4"/>
                    <a:pt x="10" y="2"/>
                  </a:cubicBezTo>
                  <a:cubicBezTo>
                    <a:pt x="10" y="2"/>
                    <a:pt x="10" y="2"/>
                    <a:pt x="10" y="2"/>
                  </a:cubicBezTo>
                  <a:cubicBezTo>
                    <a:pt x="17" y="0"/>
                    <a:pt x="24" y="3"/>
                    <a:pt x="26" y="10"/>
                  </a:cubicBezTo>
                  <a:lnTo>
                    <a:pt x="41" y="5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0" name="Freeform 798"/>
            <p:cNvSpPr>
              <a:spLocks/>
            </p:cNvSpPr>
            <p:nvPr/>
          </p:nvSpPr>
          <p:spPr bwMode="auto">
            <a:xfrm>
              <a:off x="1587" y="3282950"/>
              <a:ext cx="173038" cy="277813"/>
            </a:xfrm>
            <a:custGeom>
              <a:avLst/>
              <a:gdLst>
                <a:gd name="T0" fmla="*/ 34 w 46"/>
                <a:gd name="T1" fmla="*/ 42 h 74"/>
                <a:gd name="T2" fmla="*/ 6 w 46"/>
                <a:gd name="T3" fmla="*/ 71 h 74"/>
                <a:gd name="T4" fmla="*/ 11 w 46"/>
                <a:gd name="T5" fmla="*/ 31 h 74"/>
                <a:gd name="T6" fmla="*/ 40 w 46"/>
                <a:gd name="T7" fmla="*/ 3 h 74"/>
                <a:gd name="T8" fmla="*/ 34 w 46"/>
                <a:gd name="T9" fmla="*/ 42 h 74"/>
              </a:gdLst>
              <a:ahLst/>
              <a:cxnLst>
                <a:cxn ang="0">
                  <a:pos x="T0" y="T1"/>
                </a:cxn>
                <a:cxn ang="0">
                  <a:pos x="T2" y="T3"/>
                </a:cxn>
                <a:cxn ang="0">
                  <a:pos x="T4" y="T5"/>
                </a:cxn>
                <a:cxn ang="0">
                  <a:pos x="T6" y="T7"/>
                </a:cxn>
                <a:cxn ang="0">
                  <a:pos x="T8" y="T9"/>
                </a:cxn>
              </a:cxnLst>
              <a:rect l="0" t="0" r="r" b="b"/>
              <a:pathLst>
                <a:path w="46" h="74">
                  <a:moveTo>
                    <a:pt x="34" y="42"/>
                  </a:moveTo>
                  <a:cubicBezTo>
                    <a:pt x="25" y="61"/>
                    <a:pt x="12" y="74"/>
                    <a:pt x="6" y="71"/>
                  </a:cubicBezTo>
                  <a:cubicBezTo>
                    <a:pt x="0" y="67"/>
                    <a:pt x="2" y="50"/>
                    <a:pt x="11" y="31"/>
                  </a:cubicBezTo>
                  <a:cubicBezTo>
                    <a:pt x="21" y="12"/>
                    <a:pt x="33" y="0"/>
                    <a:pt x="40" y="3"/>
                  </a:cubicBezTo>
                  <a:cubicBezTo>
                    <a:pt x="46" y="6"/>
                    <a:pt x="43" y="24"/>
                    <a:pt x="34" y="4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1" name="Freeform 799"/>
            <p:cNvSpPr>
              <a:spLocks/>
            </p:cNvSpPr>
            <p:nvPr/>
          </p:nvSpPr>
          <p:spPr bwMode="auto">
            <a:xfrm>
              <a:off x="4714875" y="3432175"/>
              <a:ext cx="963613" cy="547688"/>
            </a:xfrm>
            <a:custGeom>
              <a:avLst/>
              <a:gdLst>
                <a:gd name="T0" fmla="*/ 250 w 257"/>
                <a:gd name="T1" fmla="*/ 67 h 146"/>
                <a:gd name="T2" fmla="*/ 234 w 257"/>
                <a:gd name="T3" fmla="*/ 72 h 146"/>
                <a:gd name="T4" fmla="*/ 197 w 257"/>
                <a:gd name="T5" fmla="*/ 122 h 146"/>
                <a:gd name="T6" fmla="*/ 53 w 257"/>
                <a:gd name="T7" fmla="*/ 145 h 146"/>
                <a:gd name="T8" fmla="*/ 50 w 257"/>
                <a:gd name="T9" fmla="*/ 146 h 146"/>
                <a:gd name="T10" fmla="*/ 0 w 257"/>
                <a:gd name="T11" fmla="*/ 6 h 146"/>
                <a:gd name="T12" fmla="*/ 247 w 257"/>
                <a:gd name="T13" fmla="*/ 0 h 146"/>
                <a:gd name="T14" fmla="*/ 250 w 257"/>
                <a:gd name="T15" fmla="*/ 3 h 146"/>
                <a:gd name="T16" fmla="*/ 250 w 257"/>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46">
                  <a:moveTo>
                    <a:pt x="250" y="67"/>
                  </a:moveTo>
                  <a:cubicBezTo>
                    <a:pt x="234" y="72"/>
                    <a:pt x="234" y="72"/>
                    <a:pt x="234" y="72"/>
                  </a:cubicBezTo>
                  <a:cubicBezTo>
                    <a:pt x="234" y="72"/>
                    <a:pt x="234" y="109"/>
                    <a:pt x="197" y="122"/>
                  </a:cubicBezTo>
                  <a:cubicBezTo>
                    <a:pt x="159" y="135"/>
                    <a:pt x="53" y="145"/>
                    <a:pt x="53" y="145"/>
                  </a:cubicBezTo>
                  <a:cubicBezTo>
                    <a:pt x="50" y="146"/>
                    <a:pt x="50" y="146"/>
                    <a:pt x="50" y="146"/>
                  </a:cubicBezTo>
                  <a:cubicBezTo>
                    <a:pt x="50" y="113"/>
                    <a:pt x="44" y="44"/>
                    <a:pt x="0" y="6"/>
                  </a:cubicBezTo>
                  <a:cubicBezTo>
                    <a:pt x="247" y="0"/>
                    <a:pt x="247" y="0"/>
                    <a:pt x="247" y="0"/>
                  </a:cubicBezTo>
                  <a:cubicBezTo>
                    <a:pt x="249" y="1"/>
                    <a:pt x="250" y="2"/>
                    <a:pt x="250" y="3"/>
                  </a:cubicBezTo>
                  <a:cubicBezTo>
                    <a:pt x="251" y="7"/>
                    <a:pt x="257" y="60"/>
                    <a:pt x="250" y="67"/>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2" name="Freeform 800"/>
            <p:cNvSpPr>
              <a:spLocks/>
            </p:cNvSpPr>
            <p:nvPr/>
          </p:nvSpPr>
          <p:spPr bwMode="auto">
            <a:xfrm>
              <a:off x="-122238" y="3560763"/>
              <a:ext cx="679450" cy="520700"/>
            </a:xfrm>
            <a:custGeom>
              <a:avLst/>
              <a:gdLst>
                <a:gd name="T0" fmla="*/ 152 w 181"/>
                <a:gd name="T1" fmla="*/ 133 h 139"/>
                <a:gd name="T2" fmla="*/ 12 w 181"/>
                <a:gd name="T3" fmla="*/ 108 h 139"/>
                <a:gd name="T4" fmla="*/ 0 w 181"/>
                <a:gd name="T5" fmla="*/ 57 h 139"/>
                <a:gd name="T6" fmla="*/ 0 w 181"/>
                <a:gd name="T7" fmla="*/ 16 h 139"/>
                <a:gd name="T8" fmla="*/ 16 w 181"/>
                <a:gd name="T9" fmla="*/ 4 h 139"/>
                <a:gd name="T10" fmla="*/ 181 w 181"/>
                <a:gd name="T11" fmla="*/ 0 h 139"/>
                <a:gd name="T12" fmla="*/ 152 w 181"/>
                <a:gd name="T13" fmla="*/ 133 h 139"/>
              </a:gdLst>
              <a:ahLst/>
              <a:cxnLst>
                <a:cxn ang="0">
                  <a:pos x="T0" y="T1"/>
                </a:cxn>
                <a:cxn ang="0">
                  <a:pos x="T2" y="T3"/>
                </a:cxn>
                <a:cxn ang="0">
                  <a:pos x="T4" y="T5"/>
                </a:cxn>
                <a:cxn ang="0">
                  <a:pos x="T6" y="T7"/>
                </a:cxn>
                <a:cxn ang="0">
                  <a:pos x="T8" y="T9"/>
                </a:cxn>
                <a:cxn ang="0">
                  <a:pos x="T10" y="T11"/>
                </a:cxn>
                <a:cxn ang="0">
                  <a:pos x="T12" y="T13"/>
                </a:cxn>
              </a:cxnLst>
              <a:rect l="0" t="0" r="r" b="b"/>
              <a:pathLst>
                <a:path w="181" h="139">
                  <a:moveTo>
                    <a:pt x="152" y="133"/>
                  </a:moveTo>
                  <a:cubicBezTo>
                    <a:pt x="128" y="134"/>
                    <a:pt x="23" y="139"/>
                    <a:pt x="12" y="108"/>
                  </a:cubicBezTo>
                  <a:cubicBezTo>
                    <a:pt x="12" y="108"/>
                    <a:pt x="0" y="90"/>
                    <a:pt x="0" y="57"/>
                  </a:cubicBezTo>
                  <a:cubicBezTo>
                    <a:pt x="0" y="25"/>
                    <a:pt x="0" y="16"/>
                    <a:pt x="0" y="16"/>
                  </a:cubicBezTo>
                  <a:cubicBezTo>
                    <a:pt x="0" y="16"/>
                    <a:pt x="5" y="7"/>
                    <a:pt x="16" y="4"/>
                  </a:cubicBezTo>
                  <a:cubicBezTo>
                    <a:pt x="181" y="0"/>
                    <a:pt x="181" y="0"/>
                    <a:pt x="181" y="0"/>
                  </a:cubicBezTo>
                  <a:cubicBezTo>
                    <a:pt x="148" y="51"/>
                    <a:pt x="152" y="123"/>
                    <a:pt x="152" y="133"/>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3" name="Freeform 801"/>
            <p:cNvSpPr>
              <a:spLocks/>
            </p:cNvSpPr>
            <p:nvPr/>
          </p:nvSpPr>
          <p:spPr bwMode="auto">
            <a:xfrm>
              <a:off x="1287462" y="3459163"/>
              <a:ext cx="3292475" cy="595313"/>
            </a:xfrm>
            <a:custGeom>
              <a:avLst/>
              <a:gdLst>
                <a:gd name="T0" fmla="*/ 878 w 878"/>
                <a:gd name="T1" fmla="*/ 156 h 159"/>
                <a:gd name="T2" fmla="*/ 869 w 878"/>
                <a:gd name="T3" fmla="*/ 158 h 159"/>
                <a:gd name="T4" fmla="*/ 861 w 878"/>
                <a:gd name="T5" fmla="*/ 159 h 159"/>
                <a:gd name="T6" fmla="*/ 33 w 878"/>
                <a:gd name="T7" fmla="*/ 159 h 159"/>
                <a:gd name="T8" fmla="*/ 0 w 878"/>
                <a:gd name="T9" fmla="*/ 21 h 159"/>
                <a:gd name="T10" fmla="*/ 91 w 878"/>
                <a:gd name="T11" fmla="*/ 19 h 159"/>
                <a:gd name="T12" fmla="*/ 102 w 878"/>
                <a:gd name="T13" fmla="*/ 112 h 159"/>
                <a:gd name="T14" fmla="*/ 503 w 878"/>
                <a:gd name="T15" fmla="*/ 112 h 159"/>
                <a:gd name="T16" fmla="*/ 556 w 878"/>
                <a:gd name="T17" fmla="*/ 6 h 159"/>
                <a:gd name="T18" fmla="*/ 755 w 878"/>
                <a:gd name="T19" fmla="*/ 0 h 159"/>
                <a:gd name="T20" fmla="*/ 707 w 878"/>
                <a:gd name="T21" fmla="*/ 157 h 159"/>
                <a:gd name="T22" fmla="*/ 736 w 878"/>
                <a:gd name="T23" fmla="*/ 157 h 159"/>
                <a:gd name="T24" fmla="*/ 763 w 878"/>
                <a:gd name="T25" fmla="*/ 156 h 159"/>
                <a:gd name="T26" fmla="*/ 772 w 878"/>
                <a:gd name="T27" fmla="*/ 156 h 159"/>
                <a:gd name="T28" fmla="*/ 778 w 878"/>
                <a:gd name="T29" fmla="*/ 156 h 159"/>
                <a:gd name="T30" fmla="*/ 782 w 878"/>
                <a:gd name="T31" fmla="*/ 156 h 159"/>
                <a:gd name="T32" fmla="*/ 793 w 878"/>
                <a:gd name="T33" fmla="*/ 156 h 159"/>
                <a:gd name="T34" fmla="*/ 807 w 878"/>
                <a:gd name="T35" fmla="*/ 156 h 159"/>
                <a:gd name="T36" fmla="*/ 822 w 878"/>
                <a:gd name="T37" fmla="*/ 156 h 159"/>
                <a:gd name="T38" fmla="*/ 835 w 878"/>
                <a:gd name="T39" fmla="*/ 155 h 159"/>
                <a:gd name="T40" fmla="*/ 840 w 878"/>
                <a:gd name="T41" fmla="*/ 156 h 159"/>
                <a:gd name="T42" fmla="*/ 854 w 878"/>
                <a:gd name="T43" fmla="*/ 156 h 159"/>
                <a:gd name="T44" fmla="*/ 868 w 878"/>
                <a:gd name="T45" fmla="*/ 156 h 159"/>
                <a:gd name="T46" fmla="*/ 878 w 878"/>
                <a:gd name="T47"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8" h="159">
                  <a:moveTo>
                    <a:pt x="878" y="156"/>
                  </a:moveTo>
                  <a:cubicBezTo>
                    <a:pt x="869" y="158"/>
                    <a:pt x="869" y="158"/>
                    <a:pt x="869" y="158"/>
                  </a:cubicBezTo>
                  <a:cubicBezTo>
                    <a:pt x="861" y="159"/>
                    <a:pt x="861" y="159"/>
                    <a:pt x="861" y="159"/>
                  </a:cubicBezTo>
                  <a:cubicBezTo>
                    <a:pt x="33" y="159"/>
                    <a:pt x="33" y="159"/>
                    <a:pt x="33" y="159"/>
                  </a:cubicBezTo>
                  <a:cubicBezTo>
                    <a:pt x="34" y="147"/>
                    <a:pt x="37" y="72"/>
                    <a:pt x="0" y="21"/>
                  </a:cubicBezTo>
                  <a:cubicBezTo>
                    <a:pt x="91" y="19"/>
                    <a:pt x="91" y="19"/>
                    <a:pt x="91" y="19"/>
                  </a:cubicBezTo>
                  <a:cubicBezTo>
                    <a:pt x="92" y="45"/>
                    <a:pt x="95" y="76"/>
                    <a:pt x="102" y="112"/>
                  </a:cubicBezTo>
                  <a:cubicBezTo>
                    <a:pt x="503" y="112"/>
                    <a:pt x="503" y="112"/>
                    <a:pt x="503" y="112"/>
                  </a:cubicBezTo>
                  <a:cubicBezTo>
                    <a:pt x="503" y="112"/>
                    <a:pt x="534" y="63"/>
                    <a:pt x="556" y="6"/>
                  </a:cubicBezTo>
                  <a:cubicBezTo>
                    <a:pt x="755" y="0"/>
                    <a:pt x="755" y="0"/>
                    <a:pt x="755" y="0"/>
                  </a:cubicBezTo>
                  <a:cubicBezTo>
                    <a:pt x="698" y="52"/>
                    <a:pt x="707" y="157"/>
                    <a:pt x="707" y="157"/>
                  </a:cubicBezTo>
                  <a:cubicBezTo>
                    <a:pt x="736" y="157"/>
                    <a:pt x="736" y="157"/>
                    <a:pt x="736" y="157"/>
                  </a:cubicBezTo>
                  <a:cubicBezTo>
                    <a:pt x="763" y="156"/>
                    <a:pt x="763" y="156"/>
                    <a:pt x="763" y="156"/>
                  </a:cubicBezTo>
                  <a:cubicBezTo>
                    <a:pt x="772" y="156"/>
                    <a:pt x="772" y="156"/>
                    <a:pt x="772" y="156"/>
                  </a:cubicBezTo>
                  <a:cubicBezTo>
                    <a:pt x="778" y="156"/>
                    <a:pt x="778" y="156"/>
                    <a:pt x="778" y="156"/>
                  </a:cubicBezTo>
                  <a:cubicBezTo>
                    <a:pt x="782" y="156"/>
                    <a:pt x="782" y="156"/>
                    <a:pt x="782" y="156"/>
                  </a:cubicBezTo>
                  <a:cubicBezTo>
                    <a:pt x="793" y="156"/>
                    <a:pt x="793" y="156"/>
                    <a:pt x="793" y="156"/>
                  </a:cubicBezTo>
                  <a:cubicBezTo>
                    <a:pt x="807" y="156"/>
                    <a:pt x="807" y="156"/>
                    <a:pt x="807" y="156"/>
                  </a:cubicBezTo>
                  <a:cubicBezTo>
                    <a:pt x="822" y="156"/>
                    <a:pt x="822" y="156"/>
                    <a:pt x="822" y="156"/>
                  </a:cubicBezTo>
                  <a:cubicBezTo>
                    <a:pt x="835" y="155"/>
                    <a:pt x="835" y="155"/>
                    <a:pt x="835" y="155"/>
                  </a:cubicBezTo>
                  <a:cubicBezTo>
                    <a:pt x="840" y="156"/>
                    <a:pt x="840" y="156"/>
                    <a:pt x="840" y="156"/>
                  </a:cubicBezTo>
                  <a:cubicBezTo>
                    <a:pt x="854" y="156"/>
                    <a:pt x="854" y="156"/>
                    <a:pt x="854" y="156"/>
                  </a:cubicBezTo>
                  <a:cubicBezTo>
                    <a:pt x="868" y="156"/>
                    <a:pt x="868" y="156"/>
                    <a:pt x="868" y="156"/>
                  </a:cubicBezTo>
                  <a:lnTo>
                    <a:pt x="878" y="156"/>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4" name="Freeform 802"/>
            <p:cNvSpPr>
              <a:spLocks/>
            </p:cNvSpPr>
            <p:nvPr/>
          </p:nvSpPr>
          <p:spPr bwMode="auto">
            <a:xfrm>
              <a:off x="1493837" y="2627313"/>
              <a:ext cx="908050" cy="412750"/>
            </a:xfrm>
            <a:custGeom>
              <a:avLst/>
              <a:gdLst>
                <a:gd name="T0" fmla="*/ 242 w 242"/>
                <a:gd name="T1" fmla="*/ 0 h 110"/>
                <a:gd name="T2" fmla="*/ 237 w 242"/>
                <a:gd name="T3" fmla="*/ 10 h 110"/>
                <a:gd name="T4" fmla="*/ 56 w 242"/>
                <a:gd name="T5" fmla="*/ 97 h 110"/>
                <a:gd name="T6" fmla="*/ 0 w 242"/>
                <a:gd name="T7" fmla="*/ 106 h 110"/>
                <a:gd name="T8" fmla="*/ 1 w 242"/>
                <a:gd name="T9" fmla="*/ 106 h 110"/>
                <a:gd name="T10" fmla="*/ 1 w 242"/>
                <a:gd name="T11" fmla="*/ 106 h 110"/>
                <a:gd name="T12" fmla="*/ 239 w 242"/>
                <a:gd name="T13" fmla="*/ 0 h 110"/>
                <a:gd name="T14" fmla="*/ 242 w 242"/>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10">
                  <a:moveTo>
                    <a:pt x="242" y="0"/>
                  </a:moveTo>
                  <a:cubicBezTo>
                    <a:pt x="241" y="4"/>
                    <a:pt x="237" y="10"/>
                    <a:pt x="237" y="10"/>
                  </a:cubicBezTo>
                  <a:cubicBezTo>
                    <a:pt x="237" y="10"/>
                    <a:pt x="80" y="84"/>
                    <a:pt x="56" y="97"/>
                  </a:cubicBezTo>
                  <a:cubicBezTo>
                    <a:pt x="33" y="110"/>
                    <a:pt x="0" y="106"/>
                    <a:pt x="0" y="106"/>
                  </a:cubicBezTo>
                  <a:cubicBezTo>
                    <a:pt x="1" y="106"/>
                    <a:pt x="1" y="106"/>
                    <a:pt x="1" y="106"/>
                  </a:cubicBezTo>
                  <a:cubicBezTo>
                    <a:pt x="1" y="106"/>
                    <a:pt x="1" y="106"/>
                    <a:pt x="1" y="106"/>
                  </a:cubicBezTo>
                  <a:cubicBezTo>
                    <a:pt x="48" y="83"/>
                    <a:pt x="181" y="20"/>
                    <a:pt x="239" y="0"/>
                  </a:cubicBezTo>
                  <a:cubicBezTo>
                    <a:pt x="239" y="0"/>
                    <a:pt x="240" y="0"/>
                    <a:pt x="242"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5" name="Freeform 803"/>
            <p:cNvSpPr>
              <a:spLocks/>
            </p:cNvSpPr>
            <p:nvPr/>
          </p:nvSpPr>
          <p:spPr bwMode="auto">
            <a:xfrm>
              <a:off x="3957637" y="2627313"/>
              <a:ext cx="1101725" cy="330200"/>
            </a:xfrm>
            <a:custGeom>
              <a:avLst/>
              <a:gdLst>
                <a:gd name="T0" fmla="*/ 294 w 294"/>
                <a:gd name="T1" fmla="*/ 80 h 88"/>
                <a:gd name="T2" fmla="*/ 251 w 294"/>
                <a:gd name="T3" fmla="*/ 77 h 88"/>
                <a:gd name="T4" fmla="*/ 16 w 294"/>
                <a:gd name="T5" fmla="*/ 14 h 88"/>
                <a:gd name="T6" fmla="*/ 0 w 294"/>
                <a:gd name="T7" fmla="*/ 0 h 88"/>
                <a:gd name="T8" fmla="*/ 4 w 294"/>
                <a:gd name="T9" fmla="*/ 0 h 88"/>
                <a:gd name="T10" fmla="*/ 294 w 294"/>
                <a:gd name="T11" fmla="*/ 80 h 88"/>
              </a:gdLst>
              <a:ahLst/>
              <a:cxnLst>
                <a:cxn ang="0">
                  <a:pos x="T0" y="T1"/>
                </a:cxn>
                <a:cxn ang="0">
                  <a:pos x="T2" y="T3"/>
                </a:cxn>
                <a:cxn ang="0">
                  <a:pos x="T4" y="T5"/>
                </a:cxn>
                <a:cxn ang="0">
                  <a:pos x="T6" y="T7"/>
                </a:cxn>
                <a:cxn ang="0">
                  <a:pos x="T8" y="T9"/>
                </a:cxn>
                <a:cxn ang="0">
                  <a:pos x="T10" y="T11"/>
                </a:cxn>
              </a:cxnLst>
              <a:rect l="0" t="0" r="r" b="b"/>
              <a:pathLst>
                <a:path w="294" h="88">
                  <a:moveTo>
                    <a:pt x="294" y="80"/>
                  </a:moveTo>
                  <a:cubicBezTo>
                    <a:pt x="294" y="88"/>
                    <a:pt x="251" y="77"/>
                    <a:pt x="251" y="77"/>
                  </a:cubicBezTo>
                  <a:cubicBezTo>
                    <a:pt x="251" y="77"/>
                    <a:pt x="31" y="21"/>
                    <a:pt x="16" y="14"/>
                  </a:cubicBezTo>
                  <a:cubicBezTo>
                    <a:pt x="1" y="7"/>
                    <a:pt x="0" y="0"/>
                    <a:pt x="0" y="0"/>
                  </a:cubicBezTo>
                  <a:cubicBezTo>
                    <a:pt x="1" y="0"/>
                    <a:pt x="3" y="0"/>
                    <a:pt x="4" y="0"/>
                  </a:cubicBezTo>
                  <a:cubicBezTo>
                    <a:pt x="4" y="0"/>
                    <a:pt x="198" y="44"/>
                    <a:pt x="294" y="8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6" name="Freeform 804"/>
            <p:cNvSpPr>
              <a:spLocks/>
            </p:cNvSpPr>
            <p:nvPr/>
          </p:nvSpPr>
          <p:spPr bwMode="auto">
            <a:xfrm>
              <a:off x="3365500" y="2646363"/>
              <a:ext cx="798513" cy="393700"/>
            </a:xfrm>
            <a:custGeom>
              <a:avLst/>
              <a:gdLst>
                <a:gd name="T0" fmla="*/ 204 w 213"/>
                <a:gd name="T1" fmla="*/ 58 h 105"/>
                <a:gd name="T2" fmla="*/ 173 w 213"/>
                <a:gd name="T3" fmla="*/ 85 h 105"/>
                <a:gd name="T4" fmla="*/ 103 w 213"/>
                <a:gd name="T5" fmla="*/ 101 h 105"/>
                <a:gd name="T6" fmla="*/ 0 w 213"/>
                <a:gd name="T7" fmla="*/ 105 h 105"/>
                <a:gd name="T8" fmla="*/ 52 w 213"/>
                <a:gd name="T9" fmla="*/ 0 h 105"/>
                <a:gd name="T10" fmla="*/ 193 w 213"/>
                <a:gd name="T11" fmla="*/ 36 h 105"/>
                <a:gd name="T12" fmla="*/ 204 w 213"/>
                <a:gd name="T13" fmla="*/ 58 h 105"/>
              </a:gdLst>
              <a:ahLst/>
              <a:cxnLst>
                <a:cxn ang="0">
                  <a:pos x="T0" y="T1"/>
                </a:cxn>
                <a:cxn ang="0">
                  <a:pos x="T2" y="T3"/>
                </a:cxn>
                <a:cxn ang="0">
                  <a:pos x="T4" y="T5"/>
                </a:cxn>
                <a:cxn ang="0">
                  <a:pos x="T6" y="T7"/>
                </a:cxn>
                <a:cxn ang="0">
                  <a:pos x="T8" y="T9"/>
                </a:cxn>
                <a:cxn ang="0">
                  <a:pos x="T10" y="T11"/>
                </a:cxn>
                <a:cxn ang="0">
                  <a:pos x="T12" y="T13"/>
                </a:cxn>
              </a:cxnLst>
              <a:rect l="0" t="0" r="r" b="b"/>
              <a:pathLst>
                <a:path w="213" h="105">
                  <a:moveTo>
                    <a:pt x="204" y="58"/>
                  </a:moveTo>
                  <a:cubicBezTo>
                    <a:pt x="196" y="73"/>
                    <a:pt x="173" y="85"/>
                    <a:pt x="173" y="85"/>
                  </a:cubicBezTo>
                  <a:cubicBezTo>
                    <a:pt x="173" y="85"/>
                    <a:pt x="125" y="101"/>
                    <a:pt x="103" y="101"/>
                  </a:cubicBezTo>
                  <a:cubicBezTo>
                    <a:pt x="97" y="101"/>
                    <a:pt x="56" y="103"/>
                    <a:pt x="0" y="105"/>
                  </a:cubicBezTo>
                  <a:cubicBezTo>
                    <a:pt x="52" y="0"/>
                    <a:pt x="52" y="0"/>
                    <a:pt x="52" y="0"/>
                  </a:cubicBezTo>
                  <a:cubicBezTo>
                    <a:pt x="96" y="6"/>
                    <a:pt x="159" y="17"/>
                    <a:pt x="193" y="36"/>
                  </a:cubicBezTo>
                  <a:cubicBezTo>
                    <a:pt x="193" y="36"/>
                    <a:pt x="213" y="43"/>
                    <a:pt x="204" y="5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7" name="Freeform 805"/>
            <p:cNvSpPr>
              <a:spLocks/>
            </p:cNvSpPr>
            <p:nvPr/>
          </p:nvSpPr>
          <p:spPr bwMode="auto">
            <a:xfrm>
              <a:off x="1628775" y="3481388"/>
              <a:ext cx="1744663" cy="396875"/>
            </a:xfrm>
            <a:custGeom>
              <a:avLst/>
              <a:gdLst>
                <a:gd name="T0" fmla="*/ 465 w 465"/>
                <a:gd name="T1" fmla="*/ 0 h 106"/>
                <a:gd name="T2" fmla="*/ 412 w 465"/>
                <a:gd name="T3" fmla="*/ 106 h 106"/>
                <a:gd name="T4" fmla="*/ 11 w 465"/>
                <a:gd name="T5" fmla="*/ 106 h 106"/>
                <a:gd name="T6" fmla="*/ 0 w 465"/>
                <a:gd name="T7" fmla="*/ 13 h 106"/>
                <a:gd name="T8" fmla="*/ 465 w 465"/>
                <a:gd name="T9" fmla="*/ 0 h 106"/>
              </a:gdLst>
              <a:ahLst/>
              <a:cxnLst>
                <a:cxn ang="0">
                  <a:pos x="T0" y="T1"/>
                </a:cxn>
                <a:cxn ang="0">
                  <a:pos x="T2" y="T3"/>
                </a:cxn>
                <a:cxn ang="0">
                  <a:pos x="T4" y="T5"/>
                </a:cxn>
                <a:cxn ang="0">
                  <a:pos x="T6" y="T7"/>
                </a:cxn>
                <a:cxn ang="0">
                  <a:pos x="T8" y="T9"/>
                </a:cxn>
              </a:cxnLst>
              <a:rect l="0" t="0" r="r" b="b"/>
              <a:pathLst>
                <a:path w="465" h="106">
                  <a:moveTo>
                    <a:pt x="465" y="0"/>
                  </a:moveTo>
                  <a:cubicBezTo>
                    <a:pt x="443" y="57"/>
                    <a:pt x="412" y="106"/>
                    <a:pt x="412" y="106"/>
                  </a:cubicBezTo>
                  <a:cubicBezTo>
                    <a:pt x="11" y="106"/>
                    <a:pt x="11" y="106"/>
                    <a:pt x="11" y="106"/>
                  </a:cubicBezTo>
                  <a:cubicBezTo>
                    <a:pt x="4" y="70"/>
                    <a:pt x="1" y="39"/>
                    <a:pt x="0" y="13"/>
                  </a:cubicBezTo>
                  <a:lnTo>
                    <a:pt x="465" y="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8" name="Freeform 806"/>
            <p:cNvSpPr>
              <a:spLocks/>
            </p:cNvSpPr>
            <p:nvPr/>
          </p:nvSpPr>
          <p:spPr bwMode="auto">
            <a:xfrm>
              <a:off x="433387" y="3373438"/>
              <a:ext cx="993775" cy="688975"/>
            </a:xfrm>
            <a:custGeom>
              <a:avLst/>
              <a:gdLst>
                <a:gd name="T0" fmla="*/ 260 w 265"/>
                <a:gd name="T1" fmla="*/ 184 h 184"/>
                <a:gd name="T2" fmla="*/ 9 w 265"/>
                <a:gd name="T3" fmla="*/ 184 h 184"/>
                <a:gd name="T4" fmla="*/ 4 w 265"/>
                <a:gd name="T5" fmla="*/ 184 h 184"/>
                <a:gd name="T6" fmla="*/ 33 w 265"/>
                <a:gd name="T7" fmla="*/ 51 h 184"/>
                <a:gd name="T8" fmla="*/ 132 w 265"/>
                <a:gd name="T9" fmla="*/ 0 h 184"/>
                <a:gd name="T10" fmla="*/ 228 w 265"/>
                <a:gd name="T11" fmla="*/ 46 h 184"/>
                <a:gd name="T12" fmla="*/ 260 w 265"/>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65" h="184">
                  <a:moveTo>
                    <a:pt x="260" y="184"/>
                  </a:moveTo>
                  <a:cubicBezTo>
                    <a:pt x="9" y="184"/>
                    <a:pt x="9" y="184"/>
                    <a:pt x="9" y="184"/>
                  </a:cubicBezTo>
                  <a:cubicBezTo>
                    <a:pt x="9" y="184"/>
                    <a:pt x="7" y="184"/>
                    <a:pt x="4" y="184"/>
                  </a:cubicBezTo>
                  <a:cubicBezTo>
                    <a:pt x="3" y="174"/>
                    <a:pt x="0" y="102"/>
                    <a:pt x="33" y="51"/>
                  </a:cubicBezTo>
                  <a:cubicBezTo>
                    <a:pt x="52" y="22"/>
                    <a:pt x="82" y="0"/>
                    <a:pt x="132" y="0"/>
                  </a:cubicBezTo>
                  <a:cubicBezTo>
                    <a:pt x="179" y="0"/>
                    <a:pt x="209" y="20"/>
                    <a:pt x="228" y="46"/>
                  </a:cubicBezTo>
                  <a:cubicBezTo>
                    <a:pt x="265" y="96"/>
                    <a:pt x="261" y="172"/>
                    <a:pt x="260" y="18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9" name="Freeform 807"/>
            <p:cNvSpPr>
              <a:spLocks/>
            </p:cNvSpPr>
            <p:nvPr/>
          </p:nvSpPr>
          <p:spPr bwMode="auto">
            <a:xfrm>
              <a:off x="3908425" y="3373438"/>
              <a:ext cx="998538" cy="693738"/>
            </a:xfrm>
            <a:custGeom>
              <a:avLst/>
              <a:gdLst>
                <a:gd name="T0" fmla="*/ 266 w 266"/>
                <a:gd name="T1" fmla="*/ 167 h 185"/>
                <a:gd name="T2" fmla="*/ 238 w 266"/>
                <a:gd name="T3" fmla="*/ 173 h 185"/>
                <a:gd name="T4" fmla="*/ 209 w 266"/>
                <a:gd name="T5" fmla="*/ 178 h 185"/>
                <a:gd name="T6" fmla="*/ 200 w 266"/>
                <a:gd name="T7" fmla="*/ 180 h 185"/>
                <a:gd name="T8" fmla="*/ 194 w 266"/>
                <a:gd name="T9" fmla="*/ 182 h 185"/>
                <a:gd name="T10" fmla="*/ 182 w 266"/>
                <a:gd name="T11" fmla="*/ 184 h 185"/>
                <a:gd name="T12" fmla="*/ 180 w 266"/>
                <a:gd name="T13" fmla="*/ 184 h 185"/>
                <a:gd name="T14" fmla="*/ 170 w 266"/>
                <a:gd name="T15" fmla="*/ 184 h 185"/>
                <a:gd name="T16" fmla="*/ 157 w 266"/>
                <a:gd name="T17" fmla="*/ 184 h 185"/>
                <a:gd name="T18" fmla="*/ 142 w 266"/>
                <a:gd name="T19" fmla="*/ 184 h 185"/>
                <a:gd name="T20" fmla="*/ 138 w 266"/>
                <a:gd name="T21" fmla="*/ 184 h 185"/>
                <a:gd name="T22" fmla="*/ 124 w 266"/>
                <a:gd name="T23" fmla="*/ 184 h 185"/>
                <a:gd name="T24" fmla="*/ 109 w 266"/>
                <a:gd name="T25" fmla="*/ 184 h 185"/>
                <a:gd name="T26" fmla="*/ 96 w 266"/>
                <a:gd name="T27" fmla="*/ 184 h 185"/>
                <a:gd name="T28" fmla="*/ 85 w 266"/>
                <a:gd name="T29" fmla="*/ 184 h 185"/>
                <a:gd name="T30" fmla="*/ 80 w 266"/>
                <a:gd name="T31" fmla="*/ 184 h 185"/>
                <a:gd name="T32" fmla="*/ 74 w 266"/>
                <a:gd name="T33" fmla="*/ 185 h 185"/>
                <a:gd name="T34" fmla="*/ 66 w 266"/>
                <a:gd name="T35" fmla="*/ 185 h 185"/>
                <a:gd name="T36" fmla="*/ 38 w 266"/>
                <a:gd name="T37" fmla="*/ 185 h 185"/>
                <a:gd name="T38" fmla="*/ 9 w 266"/>
                <a:gd name="T39" fmla="*/ 185 h 185"/>
                <a:gd name="T40" fmla="*/ 57 w 266"/>
                <a:gd name="T41" fmla="*/ 29 h 185"/>
                <a:gd name="T42" fmla="*/ 57 w 266"/>
                <a:gd name="T43" fmla="*/ 29 h 185"/>
                <a:gd name="T44" fmla="*/ 138 w 266"/>
                <a:gd name="T45" fmla="*/ 0 h 185"/>
                <a:gd name="T46" fmla="*/ 213 w 266"/>
                <a:gd name="T47" fmla="*/ 24 h 185"/>
                <a:gd name="T48" fmla="*/ 213 w 266"/>
                <a:gd name="T49" fmla="*/ 24 h 185"/>
                <a:gd name="T50" fmla="*/ 217 w 266"/>
                <a:gd name="T51" fmla="*/ 28 h 185"/>
                <a:gd name="T52" fmla="*/ 266 w 266"/>
                <a:gd name="T53" fmla="*/ 1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185">
                  <a:moveTo>
                    <a:pt x="266" y="167"/>
                  </a:moveTo>
                  <a:cubicBezTo>
                    <a:pt x="238" y="173"/>
                    <a:pt x="238" y="173"/>
                    <a:pt x="238" y="173"/>
                  </a:cubicBezTo>
                  <a:cubicBezTo>
                    <a:pt x="209" y="178"/>
                    <a:pt x="209" y="178"/>
                    <a:pt x="209" y="178"/>
                  </a:cubicBezTo>
                  <a:cubicBezTo>
                    <a:pt x="200" y="180"/>
                    <a:pt x="200" y="180"/>
                    <a:pt x="200" y="180"/>
                  </a:cubicBezTo>
                  <a:cubicBezTo>
                    <a:pt x="194" y="182"/>
                    <a:pt x="194" y="182"/>
                    <a:pt x="194" y="182"/>
                  </a:cubicBezTo>
                  <a:cubicBezTo>
                    <a:pt x="182" y="184"/>
                    <a:pt x="182" y="184"/>
                    <a:pt x="182" y="184"/>
                  </a:cubicBezTo>
                  <a:cubicBezTo>
                    <a:pt x="180" y="184"/>
                    <a:pt x="180" y="184"/>
                    <a:pt x="180" y="184"/>
                  </a:cubicBezTo>
                  <a:cubicBezTo>
                    <a:pt x="170" y="184"/>
                    <a:pt x="170" y="184"/>
                    <a:pt x="170" y="184"/>
                  </a:cubicBezTo>
                  <a:cubicBezTo>
                    <a:pt x="157" y="184"/>
                    <a:pt x="157" y="184"/>
                    <a:pt x="157" y="184"/>
                  </a:cubicBezTo>
                  <a:cubicBezTo>
                    <a:pt x="142" y="184"/>
                    <a:pt x="142" y="184"/>
                    <a:pt x="142" y="184"/>
                  </a:cubicBezTo>
                  <a:cubicBezTo>
                    <a:pt x="138" y="184"/>
                    <a:pt x="138" y="184"/>
                    <a:pt x="138" y="184"/>
                  </a:cubicBezTo>
                  <a:cubicBezTo>
                    <a:pt x="124" y="184"/>
                    <a:pt x="124" y="184"/>
                    <a:pt x="124" y="184"/>
                  </a:cubicBezTo>
                  <a:cubicBezTo>
                    <a:pt x="109" y="184"/>
                    <a:pt x="109" y="184"/>
                    <a:pt x="109" y="184"/>
                  </a:cubicBezTo>
                  <a:cubicBezTo>
                    <a:pt x="96" y="184"/>
                    <a:pt x="96" y="184"/>
                    <a:pt x="96" y="184"/>
                  </a:cubicBezTo>
                  <a:cubicBezTo>
                    <a:pt x="85" y="184"/>
                    <a:pt x="85" y="184"/>
                    <a:pt x="85" y="184"/>
                  </a:cubicBezTo>
                  <a:cubicBezTo>
                    <a:pt x="80" y="184"/>
                    <a:pt x="80" y="184"/>
                    <a:pt x="80" y="184"/>
                  </a:cubicBezTo>
                  <a:cubicBezTo>
                    <a:pt x="74" y="185"/>
                    <a:pt x="74" y="185"/>
                    <a:pt x="74" y="185"/>
                  </a:cubicBezTo>
                  <a:cubicBezTo>
                    <a:pt x="66" y="185"/>
                    <a:pt x="66" y="185"/>
                    <a:pt x="66" y="185"/>
                  </a:cubicBezTo>
                  <a:cubicBezTo>
                    <a:pt x="38" y="185"/>
                    <a:pt x="38" y="185"/>
                    <a:pt x="38" y="185"/>
                  </a:cubicBezTo>
                  <a:cubicBezTo>
                    <a:pt x="9" y="185"/>
                    <a:pt x="9" y="185"/>
                    <a:pt x="9" y="185"/>
                  </a:cubicBezTo>
                  <a:cubicBezTo>
                    <a:pt x="9" y="185"/>
                    <a:pt x="0" y="80"/>
                    <a:pt x="57" y="29"/>
                  </a:cubicBezTo>
                  <a:cubicBezTo>
                    <a:pt x="57" y="29"/>
                    <a:pt x="57" y="29"/>
                    <a:pt x="57" y="29"/>
                  </a:cubicBezTo>
                  <a:cubicBezTo>
                    <a:pt x="76" y="12"/>
                    <a:pt x="102" y="0"/>
                    <a:pt x="138" y="0"/>
                  </a:cubicBezTo>
                  <a:cubicBezTo>
                    <a:pt x="170" y="0"/>
                    <a:pt x="194" y="10"/>
                    <a:pt x="213" y="24"/>
                  </a:cubicBezTo>
                  <a:cubicBezTo>
                    <a:pt x="213" y="24"/>
                    <a:pt x="213" y="24"/>
                    <a:pt x="213" y="24"/>
                  </a:cubicBezTo>
                  <a:cubicBezTo>
                    <a:pt x="214" y="25"/>
                    <a:pt x="216" y="27"/>
                    <a:pt x="217" y="28"/>
                  </a:cubicBezTo>
                  <a:cubicBezTo>
                    <a:pt x="260" y="66"/>
                    <a:pt x="266" y="134"/>
                    <a:pt x="266" y="167"/>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0" name="Freeform 808"/>
            <p:cNvSpPr>
              <a:spLocks noEditPoints="1"/>
            </p:cNvSpPr>
            <p:nvPr/>
          </p:nvSpPr>
          <p:spPr bwMode="auto">
            <a:xfrm>
              <a:off x="519112" y="3489325"/>
              <a:ext cx="798513" cy="798513"/>
            </a:xfrm>
            <a:custGeom>
              <a:avLst/>
              <a:gdLst>
                <a:gd name="T0" fmla="*/ 174 w 213"/>
                <a:gd name="T1" fmla="*/ 24 h 213"/>
                <a:gd name="T2" fmla="*/ 162 w 213"/>
                <a:gd name="T3" fmla="*/ 15 h 213"/>
                <a:gd name="T4" fmla="*/ 162 w 213"/>
                <a:gd name="T5" fmla="*/ 15 h 213"/>
                <a:gd name="T6" fmla="*/ 107 w 213"/>
                <a:gd name="T7" fmla="*/ 0 h 213"/>
                <a:gd name="T8" fmla="*/ 47 w 213"/>
                <a:gd name="T9" fmla="*/ 19 h 213"/>
                <a:gd name="T10" fmla="*/ 39 w 213"/>
                <a:gd name="T11" fmla="*/ 24 h 213"/>
                <a:gd name="T12" fmla="*/ 16 w 213"/>
                <a:gd name="T13" fmla="*/ 51 h 213"/>
                <a:gd name="T14" fmla="*/ 0 w 213"/>
                <a:gd name="T15" fmla="*/ 106 h 213"/>
                <a:gd name="T16" fmla="*/ 11 w 213"/>
                <a:gd name="T17" fmla="*/ 152 h 213"/>
                <a:gd name="T18" fmla="*/ 11 w 213"/>
                <a:gd name="T19" fmla="*/ 154 h 213"/>
                <a:gd name="T20" fmla="*/ 16 w 213"/>
                <a:gd name="T21" fmla="*/ 162 h 213"/>
                <a:gd name="T22" fmla="*/ 107 w 213"/>
                <a:gd name="T23" fmla="*/ 213 h 213"/>
                <a:gd name="T24" fmla="*/ 202 w 213"/>
                <a:gd name="T25" fmla="*/ 153 h 213"/>
                <a:gd name="T26" fmla="*/ 203 w 213"/>
                <a:gd name="T27" fmla="*/ 152 h 213"/>
                <a:gd name="T28" fmla="*/ 213 w 213"/>
                <a:gd name="T29" fmla="*/ 106 h 213"/>
                <a:gd name="T30" fmla="*/ 174 w 213"/>
                <a:gd name="T31" fmla="*/ 24 h 213"/>
                <a:gd name="T32" fmla="*/ 174 w 213"/>
                <a:gd name="T33" fmla="*/ 153 h 213"/>
                <a:gd name="T34" fmla="*/ 107 w 213"/>
                <a:gd name="T35" fmla="*/ 189 h 213"/>
                <a:gd name="T36" fmla="*/ 39 w 213"/>
                <a:gd name="T37" fmla="*/ 153 h 213"/>
                <a:gd name="T38" fmla="*/ 38 w 213"/>
                <a:gd name="T39" fmla="*/ 152 h 213"/>
                <a:gd name="T40" fmla="*/ 24 w 213"/>
                <a:gd name="T41" fmla="*/ 106 h 213"/>
                <a:gd name="T42" fmla="*/ 107 w 213"/>
                <a:gd name="T43" fmla="*/ 24 h 213"/>
                <a:gd name="T44" fmla="*/ 189 w 213"/>
                <a:gd name="T45" fmla="*/ 106 h 213"/>
                <a:gd name="T46" fmla="*/ 175 w 213"/>
                <a:gd name="T47" fmla="*/ 152 h 213"/>
                <a:gd name="T48" fmla="*/ 174 w 213"/>
                <a:gd name="T49" fmla="*/ 15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213">
                  <a:moveTo>
                    <a:pt x="174" y="24"/>
                  </a:moveTo>
                  <a:cubicBezTo>
                    <a:pt x="170" y="21"/>
                    <a:pt x="166" y="18"/>
                    <a:pt x="162" y="15"/>
                  </a:cubicBezTo>
                  <a:cubicBezTo>
                    <a:pt x="162" y="15"/>
                    <a:pt x="162" y="15"/>
                    <a:pt x="162" y="15"/>
                  </a:cubicBezTo>
                  <a:cubicBezTo>
                    <a:pt x="145" y="6"/>
                    <a:pt x="127" y="0"/>
                    <a:pt x="107" y="0"/>
                  </a:cubicBezTo>
                  <a:cubicBezTo>
                    <a:pt x="84" y="0"/>
                    <a:pt x="64" y="7"/>
                    <a:pt x="47" y="19"/>
                  </a:cubicBezTo>
                  <a:cubicBezTo>
                    <a:pt x="44" y="20"/>
                    <a:pt x="41" y="22"/>
                    <a:pt x="39" y="24"/>
                  </a:cubicBezTo>
                  <a:cubicBezTo>
                    <a:pt x="30" y="32"/>
                    <a:pt x="22" y="41"/>
                    <a:pt x="16" y="51"/>
                  </a:cubicBezTo>
                  <a:cubicBezTo>
                    <a:pt x="6" y="67"/>
                    <a:pt x="0" y="86"/>
                    <a:pt x="0" y="106"/>
                  </a:cubicBezTo>
                  <a:cubicBezTo>
                    <a:pt x="0" y="123"/>
                    <a:pt x="4" y="138"/>
                    <a:pt x="11" y="152"/>
                  </a:cubicBezTo>
                  <a:cubicBezTo>
                    <a:pt x="11" y="153"/>
                    <a:pt x="11" y="153"/>
                    <a:pt x="11" y="154"/>
                  </a:cubicBezTo>
                  <a:cubicBezTo>
                    <a:pt x="13" y="156"/>
                    <a:pt x="14" y="159"/>
                    <a:pt x="16" y="162"/>
                  </a:cubicBezTo>
                  <a:cubicBezTo>
                    <a:pt x="35" y="193"/>
                    <a:pt x="68" y="213"/>
                    <a:pt x="107" y="213"/>
                  </a:cubicBezTo>
                  <a:cubicBezTo>
                    <a:pt x="148" y="213"/>
                    <a:pt x="185" y="189"/>
                    <a:pt x="202" y="153"/>
                  </a:cubicBezTo>
                  <a:cubicBezTo>
                    <a:pt x="202" y="153"/>
                    <a:pt x="202" y="153"/>
                    <a:pt x="203" y="152"/>
                  </a:cubicBezTo>
                  <a:cubicBezTo>
                    <a:pt x="209" y="138"/>
                    <a:pt x="213" y="123"/>
                    <a:pt x="213" y="106"/>
                  </a:cubicBezTo>
                  <a:cubicBezTo>
                    <a:pt x="213" y="73"/>
                    <a:pt x="198" y="44"/>
                    <a:pt x="174" y="24"/>
                  </a:cubicBezTo>
                  <a:close/>
                  <a:moveTo>
                    <a:pt x="174" y="153"/>
                  </a:moveTo>
                  <a:cubicBezTo>
                    <a:pt x="159" y="175"/>
                    <a:pt x="135" y="189"/>
                    <a:pt x="107" y="189"/>
                  </a:cubicBezTo>
                  <a:cubicBezTo>
                    <a:pt x="79" y="189"/>
                    <a:pt x="54" y="175"/>
                    <a:pt x="39" y="153"/>
                  </a:cubicBezTo>
                  <a:cubicBezTo>
                    <a:pt x="39" y="153"/>
                    <a:pt x="39" y="153"/>
                    <a:pt x="38" y="152"/>
                  </a:cubicBezTo>
                  <a:cubicBezTo>
                    <a:pt x="30" y="139"/>
                    <a:pt x="24" y="123"/>
                    <a:pt x="24" y="106"/>
                  </a:cubicBezTo>
                  <a:cubicBezTo>
                    <a:pt x="24" y="61"/>
                    <a:pt x="61" y="24"/>
                    <a:pt x="107" y="24"/>
                  </a:cubicBezTo>
                  <a:cubicBezTo>
                    <a:pt x="152" y="24"/>
                    <a:pt x="189" y="61"/>
                    <a:pt x="189" y="106"/>
                  </a:cubicBezTo>
                  <a:cubicBezTo>
                    <a:pt x="189" y="123"/>
                    <a:pt x="184" y="139"/>
                    <a:pt x="175" y="152"/>
                  </a:cubicBezTo>
                  <a:cubicBezTo>
                    <a:pt x="175" y="153"/>
                    <a:pt x="174" y="153"/>
                    <a:pt x="174" y="153"/>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1" name="Freeform 809"/>
            <p:cNvSpPr>
              <a:spLocks noEditPoints="1"/>
            </p:cNvSpPr>
            <p:nvPr/>
          </p:nvSpPr>
          <p:spPr bwMode="auto">
            <a:xfrm>
              <a:off x="609600" y="3579813"/>
              <a:ext cx="619125" cy="617538"/>
            </a:xfrm>
            <a:custGeom>
              <a:avLst/>
              <a:gdLst>
                <a:gd name="T0" fmla="*/ 83 w 165"/>
                <a:gd name="T1" fmla="*/ 0 h 165"/>
                <a:gd name="T2" fmla="*/ 0 w 165"/>
                <a:gd name="T3" fmla="*/ 82 h 165"/>
                <a:gd name="T4" fmla="*/ 14 w 165"/>
                <a:gd name="T5" fmla="*/ 128 h 165"/>
                <a:gd name="T6" fmla="*/ 15 w 165"/>
                <a:gd name="T7" fmla="*/ 129 h 165"/>
                <a:gd name="T8" fmla="*/ 83 w 165"/>
                <a:gd name="T9" fmla="*/ 165 h 165"/>
                <a:gd name="T10" fmla="*/ 150 w 165"/>
                <a:gd name="T11" fmla="*/ 129 h 165"/>
                <a:gd name="T12" fmla="*/ 151 w 165"/>
                <a:gd name="T13" fmla="*/ 128 h 165"/>
                <a:gd name="T14" fmla="*/ 165 w 165"/>
                <a:gd name="T15" fmla="*/ 82 h 165"/>
                <a:gd name="T16" fmla="*/ 83 w 165"/>
                <a:gd name="T17" fmla="*/ 0 h 165"/>
                <a:gd name="T18" fmla="*/ 142 w 165"/>
                <a:gd name="T19" fmla="*/ 128 h 165"/>
                <a:gd name="T20" fmla="*/ 141 w 165"/>
                <a:gd name="T21" fmla="*/ 129 h 165"/>
                <a:gd name="T22" fmla="*/ 86 w 165"/>
                <a:gd name="T23" fmla="*/ 157 h 165"/>
                <a:gd name="T24" fmla="*/ 24 w 165"/>
                <a:gd name="T25" fmla="*/ 129 h 165"/>
                <a:gd name="T26" fmla="*/ 23 w 165"/>
                <a:gd name="T27" fmla="*/ 128 h 165"/>
                <a:gd name="T28" fmla="*/ 8 w 165"/>
                <a:gd name="T29" fmla="*/ 86 h 165"/>
                <a:gd name="T30" fmla="*/ 79 w 165"/>
                <a:gd name="T31" fmla="*/ 7 h 165"/>
                <a:gd name="T32" fmla="*/ 158 w 165"/>
                <a:gd name="T33" fmla="*/ 79 h 165"/>
                <a:gd name="T34" fmla="*/ 142 w 165"/>
                <a:gd name="T35" fmla="*/ 12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5">
                  <a:moveTo>
                    <a:pt x="83" y="0"/>
                  </a:moveTo>
                  <a:cubicBezTo>
                    <a:pt x="37" y="0"/>
                    <a:pt x="0" y="37"/>
                    <a:pt x="0" y="82"/>
                  </a:cubicBezTo>
                  <a:cubicBezTo>
                    <a:pt x="0" y="99"/>
                    <a:pt x="6" y="115"/>
                    <a:pt x="14" y="128"/>
                  </a:cubicBezTo>
                  <a:cubicBezTo>
                    <a:pt x="15" y="129"/>
                    <a:pt x="15" y="129"/>
                    <a:pt x="15" y="129"/>
                  </a:cubicBezTo>
                  <a:cubicBezTo>
                    <a:pt x="30" y="151"/>
                    <a:pt x="55" y="165"/>
                    <a:pt x="83" y="165"/>
                  </a:cubicBezTo>
                  <a:cubicBezTo>
                    <a:pt x="111" y="165"/>
                    <a:pt x="135" y="151"/>
                    <a:pt x="150" y="129"/>
                  </a:cubicBezTo>
                  <a:cubicBezTo>
                    <a:pt x="150" y="129"/>
                    <a:pt x="151" y="129"/>
                    <a:pt x="151" y="128"/>
                  </a:cubicBezTo>
                  <a:cubicBezTo>
                    <a:pt x="160" y="115"/>
                    <a:pt x="165" y="99"/>
                    <a:pt x="165" y="82"/>
                  </a:cubicBezTo>
                  <a:cubicBezTo>
                    <a:pt x="165" y="37"/>
                    <a:pt x="128" y="0"/>
                    <a:pt x="83" y="0"/>
                  </a:cubicBezTo>
                  <a:close/>
                  <a:moveTo>
                    <a:pt x="142" y="128"/>
                  </a:moveTo>
                  <a:cubicBezTo>
                    <a:pt x="142" y="129"/>
                    <a:pt x="142" y="129"/>
                    <a:pt x="141" y="129"/>
                  </a:cubicBezTo>
                  <a:cubicBezTo>
                    <a:pt x="128" y="145"/>
                    <a:pt x="109" y="156"/>
                    <a:pt x="86" y="157"/>
                  </a:cubicBezTo>
                  <a:cubicBezTo>
                    <a:pt x="61" y="158"/>
                    <a:pt x="38" y="147"/>
                    <a:pt x="24" y="129"/>
                  </a:cubicBezTo>
                  <a:cubicBezTo>
                    <a:pt x="24" y="129"/>
                    <a:pt x="23" y="129"/>
                    <a:pt x="23" y="128"/>
                  </a:cubicBezTo>
                  <a:cubicBezTo>
                    <a:pt x="14" y="117"/>
                    <a:pt x="8" y="102"/>
                    <a:pt x="8" y="86"/>
                  </a:cubicBezTo>
                  <a:cubicBezTo>
                    <a:pt x="6" y="44"/>
                    <a:pt x="38" y="9"/>
                    <a:pt x="79" y="7"/>
                  </a:cubicBezTo>
                  <a:cubicBezTo>
                    <a:pt x="121" y="6"/>
                    <a:pt x="156" y="38"/>
                    <a:pt x="158" y="79"/>
                  </a:cubicBezTo>
                  <a:cubicBezTo>
                    <a:pt x="158" y="98"/>
                    <a:pt x="152" y="115"/>
                    <a:pt x="142" y="128"/>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2" name="Freeform 810"/>
            <p:cNvSpPr>
              <a:spLocks noEditPoints="1"/>
            </p:cNvSpPr>
            <p:nvPr/>
          </p:nvSpPr>
          <p:spPr bwMode="auto">
            <a:xfrm>
              <a:off x="631825" y="3602038"/>
              <a:ext cx="569913" cy="569913"/>
            </a:xfrm>
            <a:custGeom>
              <a:avLst/>
              <a:gdLst>
                <a:gd name="T0" fmla="*/ 2 w 152"/>
                <a:gd name="T1" fmla="*/ 80 h 152"/>
                <a:gd name="T2" fmla="*/ 18 w 152"/>
                <a:gd name="T3" fmla="*/ 123 h 152"/>
                <a:gd name="T4" fmla="*/ 135 w 152"/>
                <a:gd name="T5" fmla="*/ 123 h 152"/>
                <a:gd name="T6" fmla="*/ 152 w 152"/>
                <a:gd name="T7" fmla="*/ 73 h 152"/>
                <a:gd name="T8" fmla="*/ 145 w 152"/>
                <a:gd name="T9" fmla="*/ 62 h 152"/>
                <a:gd name="T10" fmla="*/ 96 w 152"/>
                <a:gd name="T11" fmla="*/ 65 h 152"/>
                <a:gd name="T12" fmla="*/ 145 w 152"/>
                <a:gd name="T13" fmla="*/ 62 h 152"/>
                <a:gd name="T14" fmla="*/ 105 w 152"/>
                <a:gd name="T15" fmla="*/ 51 h 152"/>
                <a:gd name="T16" fmla="*/ 93 w 152"/>
                <a:gd name="T17" fmla="*/ 8 h 152"/>
                <a:gd name="T18" fmla="*/ 88 w 152"/>
                <a:gd name="T19" fmla="*/ 70 h 152"/>
                <a:gd name="T20" fmla="*/ 90 w 152"/>
                <a:gd name="T21" fmla="*/ 75 h 152"/>
                <a:gd name="T22" fmla="*/ 88 w 152"/>
                <a:gd name="T23" fmla="*/ 70 h 152"/>
                <a:gd name="T24" fmla="*/ 82 w 152"/>
                <a:gd name="T25" fmla="*/ 88 h 152"/>
                <a:gd name="T26" fmla="*/ 86 w 152"/>
                <a:gd name="T27" fmla="*/ 85 h 152"/>
                <a:gd name="T28" fmla="*/ 75 w 152"/>
                <a:gd name="T29" fmla="*/ 6 h 152"/>
                <a:gd name="T30" fmla="*/ 85 w 152"/>
                <a:gd name="T31" fmla="*/ 55 h 152"/>
                <a:gd name="T32" fmla="*/ 75 w 152"/>
                <a:gd name="T33" fmla="*/ 6 h 152"/>
                <a:gd name="T34" fmla="*/ 77 w 152"/>
                <a:gd name="T35" fmla="*/ 67 h 152"/>
                <a:gd name="T36" fmla="*/ 77 w 152"/>
                <a:gd name="T37" fmla="*/ 61 h 152"/>
                <a:gd name="T38" fmla="*/ 77 w 152"/>
                <a:gd name="T39" fmla="*/ 68 h 152"/>
                <a:gd name="T40" fmla="*/ 77 w 152"/>
                <a:gd name="T41" fmla="*/ 85 h 152"/>
                <a:gd name="T42" fmla="*/ 77 w 152"/>
                <a:gd name="T43" fmla="*/ 68 h 152"/>
                <a:gd name="T44" fmla="*/ 67 w 152"/>
                <a:gd name="T45" fmla="*/ 89 h 152"/>
                <a:gd name="T46" fmla="*/ 71 w 152"/>
                <a:gd name="T47" fmla="*/ 84 h 152"/>
                <a:gd name="T48" fmla="*/ 67 w 152"/>
                <a:gd name="T49" fmla="*/ 73 h 152"/>
                <a:gd name="T50" fmla="*/ 62 w 152"/>
                <a:gd name="T51" fmla="*/ 72 h 152"/>
                <a:gd name="T52" fmla="*/ 67 w 152"/>
                <a:gd name="T53" fmla="*/ 73 h 152"/>
                <a:gd name="T54" fmla="*/ 61 w 152"/>
                <a:gd name="T55" fmla="*/ 41 h 152"/>
                <a:gd name="T56" fmla="*/ 17 w 152"/>
                <a:gd name="T57" fmla="*/ 40 h 152"/>
                <a:gd name="T58" fmla="*/ 12 w 152"/>
                <a:gd name="T59" fmla="*/ 48 h 152"/>
                <a:gd name="T60" fmla="*/ 54 w 152"/>
                <a:gd name="T61" fmla="*/ 75 h 152"/>
                <a:gd name="T62" fmla="*/ 12 w 152"/>
                <a:gd name="T63" fmla="*/ 48 h 152"/>
                <a:gd name="T64" fmla="*/ 7 w 152"/>
                <a:gd name="T65" fmla="*/ 67 h 152"/>
                <a:gd name="T66" fmla="*/ 41 w 152"/>
                <a:gd name="T67" fmla="*/ 91 h 152"/>
                <a:gd name="T68" fmla="*/ 6 w 152"/>
                <a:gd name="T69" fmla="*/ 80 h 152"/>
                <a:gd name="T70" fmla="*/ 34 w 152"/>
                <a:gd name="T71" fmla="*/ 123 h 152"/>
                <a:gd name="T72" fmla="*/ 57 w 152"/>
                <a:gd name="T73" fmla="*/ 89 h 152"/>
                <a:gd name="T74" fmla="*/ 47 w 152"/>
                <a:gd name="T75" fmla="*/ 122 h 152"/>
                <a:gd name="T76" fmla="*/ 46 w 152"/>
                <a:gd name="T77" fmla="*/ 123 h 152"/>
                <a:gd name="T78" fmla="*/ 30 w 152"/>
                <a:gd name="T79" fmla="*/ 129 h 152"/>
                <a:gd name="T80" fmla="*/ 46 w 152"/>
                <a:gd name="T81" fmla="*/ 140 h 152"/>
                <a:gd name="T82" fmla="*/ 61 w 152"/>
                <a:gd name="T83" fmla="*/ 122 h 152"/>
                <a:gd name="T84" fmla="*/ 80 w 152"/>
                <a:gd name="T85" fmla="*/ 115 h 152"/>
                <a:gd name="T86" fmla="*/ 87 w 152"/>
                <a:gd name="T87" fmla="*/ 122 h 152"/>
                <a:gd name="T88" fmla="*/ 80 w 152"/>
                <a:gd name="T89" fmla="*/ 147 h 152"/>
                <a:gd name="T90" fmla="*/ 101 w 152"/>
                <a:gd name="T91" fmla="*/ 123 h 152"/>
                <a:gd name="T92" fmla="*/ 82 w 152"/>
                <a:gd name="T93" fmla="*/ 99 h 152"/>
                <a:gd name="T94" fmla="*/ 113 w 152"/>
                <a:gd name="T95" fmla="*/ 122 h 152"/>
                <a:gd name="T96" fmla="*/ 119 w 152"/>
                <a:gd name="T97" fmla="*/ 132 h 152"/>
                <a:gd name="T98" fmla="*/ 146 w 152"/>
                <a:gd name="T99" fmla="*/ 87 h 152"/>
                <a:gd name="T100" fmla="*/ 145 w 152"/>
                <a:gd name="T101" fmla="*/ 93 h 152"/>
                <a:gd name="T102" fmla="*/ 143 w 152"/>
                <a:gd name="T103" fmla="*/ 98 h 152"/>
                <a:gd name="T104" fmla="*/ 142 w 152"/>
                <a:gd name="T105" fmla="*/ 101 h 152"/>
                <a:gd name="T106" fmla="*/ 140 w 152"/>
                <a:gd name="T107" fmla="*/ 106 h 152"/>
                <a:gd name="T108" fmla="*/ 130 w 152"/>
                <a:gd name="T109" fmla="*/ 122 h 152"/>
                <a:gd name="T110" fmla="*/ 127 w 152"/>
                <a:gd name="T111" fmla="*/ 125 h 152"/>
                <a:gd name="T112" fmla="*/ 125 w 152"/>
                <a:gd name="T113" fmla="*/ 122 h 152"/>
                <a:gd name="T114" fmla="*/ 114 w 152"/>
                <a:gd name="T115" fmla="*/ 85 h 152"/>
                <a:gd name="T116" fmla="*/ 147 w 152"/>
                <a:gd name="T117" fmla="*/ 73 h 152"/>
                <a:gd name="T118" fmla="*/ 146 w 152"/>
                <a:gd name="T119" fmla="*/ 8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52">
                  <a:moveTo>
                    <a:pt x="73" y="1"/>
                  </a:moveTo>
                  <a:cubicBezTo>
                    <a:pt x="32" y="3"/>
                    <a:pt x="0" y="38"/>
                    <a:pt x="2" y="80"/>
                  </a:cubicBezTo>
                  <a:cubicBezTo>
                    <a:pt x="2" y="96"/>
                    <a:pt x="8" y="111"/>
                    <a:pt x="17" y="122"/>
                  </a:cubicBezTo>
                  <a:cubicBezTo>
                    <a:pt x="17" y="123"/>
                    <a:pt x="18" y="123"/>
                    <a:pt x="18" y="123"/>
                  </a:cubicBezTo>
                  <a:cubicBezTo>
                    <a:pt x="32" y="141"/>
                    <a:pt x="55" y="152"/>
                    <a:pt x="80" y="151"/>
                  </a:cubicBezTo>
                  <a:cubicBezTo>
                    <a:pt x="103" y="150"/>
                    <a:pt x="122" y="139"/>
                    <a:pt x="135" y="123"/>
                  </a:cubicBezTo>
                  <a:cubicBezTo>
                    <a:pt x="136" y="123"/>
                    <a:pt x="136" y="123"/>
                    <a:pt x="136" y="122"/>
                  </a:cubicBezTo>
                  <a:cubicBezTo>
                    <a:pt x="146" y="109"/>
                    <a:pt x="152" y="92"/>
                    <a:pt x="152" y="73"/>
                  </a:cubicBezTo>
                  <a:cubicBezTo>
                    <a:pt x="150" y="32"/>
                    <a:pt x="115" y="0"/>
                    <a:pt x="73" y="1"/>
                  </a:cubicBezTo>
                  <a:close/>
                  <a:moveTo>
                    <a:pt x="145" y="62"/>
                  </a:moveTo>
                  <a:cubicBezTo>
                    <a:pt x="100" y="78"/>
                    <a:pt x="100" y="78"/>
                    <a:pt x="100" y="78"/>
                  </a:cubicBezTo>
                  <a:cubicBezTo>
                    <a:pt x="96" y="65"/>
                    <a:pt x="96" y="65"/>
                    <a:pt x="96" y="65"/>
                  </a:cubicBezTo>
                  <a:cubicBezTo>
                    <a:pt x="143" y="53"/>
                    <a:pt x="143" y="53"/>
                    <a:pt x="143" y="53"/>
                  </a:cubicBezTo>
                  <a:cubicBezTo>
                    <a:pt x="144" y="56"/>
                    <a:pt x="144" y="59"/>
                    <a:pt x="145" y="62"/>
                  </a:cubicBezTo>
                  <a:close/>
                  <a:moveTo>
                    <a:pt x="138" y="43"/>
                  </a:moveTo>
                  <a:cubicBezTo>
                    <a:pt x="105" y="51"/>
                    <a:pt x="105" y="51"/>
                    <a:pt x="105" y="51"/>
                  </a:cubicBezTo>
                  <a:cubicBezTo>
                    <a:pt x="96" y="43"/>
                    <a:pt x="96" y="43"/>
                    <a:pt x="96" y="43"/>
                  </a:cubicBezTo>
                  <a:cubicBezTo>
                    <a:pt x="93" y="8"/>
                    <a:pt x="93" y="8"/>
                    <a:pt x="93" y="8"/>
                  </a:cubicBezTo>
                  <a:cubicBezTo>
                    <a:pt x="112" y="13"/>
                    <a:pt x="129" y="26"/>
                    <a:pt x="138" y="43"/>
                  </a:cubicBezTo>
                  <a:close/>
                  <a:moveTo>
                    <a:pt x="88" y="70"/>
                  </a:moveTo>
                  <a:cubicBezTo>
                    <a:pt x="89" y="69"/>
                    <a:pt x="91" y="70"/>
                    <a:pt x="91" y="72"/>
                  </a:cubicBezTo>
                  <a:cubicBezTo>
                    <a:pt x="92" y="73"/>
                    <a:pt x="91" y="75"/>
                    <a:pt x="90" y="75"/>
                  </a:cubicBezTo>
                  <a:cubicBezTo>
                    <a:pt x="88" y="76"/>
                    <a:pt x="86" y="75"/>
                    <a:pt x="86" y="73"/>
                  </a:cubicBezTo>
                  <a:cubicBezTo>
                    <a:pt x="85" y="72"/>
                    <a:pt x="86" y="70"/>
                    <a:pt x="88" y="70"/>
                  </a:cubicBezTo>
                  <a:close/>
                  <a:moveTo>
                    <a:pt x="86" y="89"/>
                  </a:moveTo>
                  <a:cubicBezTo>
                    <a:pt x="84" y="90"/>
                    <a:pt x="83" y="90"/>
                    <a:pt x="82" y="88"/>
                  </a:cubicBezTo>
                  <a:cubicBezTo>
                    <a:pt x="81" y="87"/>
                    <a:pt x="81" y="85"/>
                    <a:pt x="82" y="84"/>
                  </a:cubicBezTo>
                  <a:cubicBezTo>
                    <a:pt x="84" y="84"/>
                    <a:pt x="85" y="84"/>
                    <a:pt x="86" y="85"/>
                  </a:cubicBezTo>
                  <a:cubicBezTo>
                    <a:pt x="87" y="86"/>
                    <a:pt x="87" y="88"/>
                    <a:pt x="86" y="89"/>
                  </a:cubicBezTo>
                  <a:close/>
                  <a:moveTo>
                    <a:pt x="75" y="6"/>
                  </a:moveTo>
                  <a:cubicBezTo>
                    <a:pt x="78" y="6"/>
                    <a:pt x="81" y="6"/>
                    <a:pt x="84" y="7"/>
                  </a:cubicBezTo>
                  <a:cubicBezTo>
                    <a:pt x="85" y="55"/>
                    <a:pt x="85" y="55"/>
                    <a:pt x="85" y="55"/>
                  </a:cubicBezTo>
                  <a:cubicBezTo>
                    <a:pt x="71" y="55"/>
                    <a:pt x="71" y="55"/>
                    <a:pt x="71" y="55"/>
                  </a:cubicBezTo>
                  <a:lnTo>
                    <a:pt x="75" y="6"/>
                  </a:lnTo>
                  <a:close/>
                  <a:moveTo>
                    <a:pt x="79" y="64"/>
                  </a:moveTo>
                  <a:cubicBezTo>
                    <a:pt x="79" y="65"/>
                    <a:pt x="78" y="67"/>
                    <a:pt x="77" y="67"/>
                  </a:cubicBezTo>
                  <a:cubicBezTo>
                    <a:pt x="75" y="67"/>
                    <a:pt x="74" y="65"/>
                    <a:pt x="74" y="64"/>
                  </a:cubicBezTo>
                  <a:cubicBezTo>
                    <a:pt x="74" y="62"/>
                    <a:pt x="75" y="61"/>
                    <a:pt x="77" y="61"/>
                  </a:cubicBezTo>
                  <a:cubicBezTo>
                    <a:pt x="78" y="61"/>
                    <a:pt x="79" y="62"/>
                    <a:pt x="79" y="64"/>
                  </a:cubicBezTo>
                  <a:close/>
                  <a:moveTo>
                    <a:pt x="77" y="68"/>
                  </a:moveTo>
                  <a:cubicBezTo>
                    <a:pt x="81" y="68"/>
                    <a:pt x="85" y="72"/>
                    <a:pt x="85" y="76"/>
                  </a:cubicBezTo>
                  <a:cubicBezTo>
                    <a:pt x="85" y="81"/>
                    <a:pt x="81" y="85"/>
                    <a:pt x="77" y="85"/>
                  </a:cubicBezTo>
                  <a:cubicBezTo>
                    <a:pt x="72" y="85"/>
                    <a:pt x="68" y="81"/>
                    <a:pt x="68" y="76"/>
                  </a:cubicBezTo>
                  <a:cubicBezTo>
                    <a:pt x="68" y="72"/>
                    <a:pt x="72" y="68"/>
                    <a:pt x="77" y="68"/>
                  </a:cubicBezTo>
                  <a:close/>
                  <a:moveTo>
                    <a:pt x="71" y="88"/>
                  </a:moveTo>
                  <a:cubicBezTo>
                    <a:pt x="70" y="90"/>
                    <a:pt x="69" y="90"/>
                    <a:pt x="67" y="89"/>
                  </a:cubicBezTo>
                  <a:cubicBezTo>
                    <a:pt x="66" y="88"/>
                    <a:pt x="66" y="86"/>
                    <a:pt x="67" y="85"/>
                  </a:cubicBezTo>
                  <a:cubicBezTo>
                    <a:pt x="68" y="84"/>
                    <a:pt x="69" y="84"/>
                    <a:pt x="71" y="84"/>
                  </a:cubicBezTo>
                  <a:cubicBezTo>
                    <a:pt x="72" y="85"/>
                    <a:pt x="72" y="87"/>
                    <a:pt x="71" y="88"/>
                  </a:cubicBezTo>
                  <a:close/>
                  <a:moveTo>
                    <a:pt x="67" y="73"/>
                  </a:moveTo>
                  <a:cubicBezTo>
                    <a:pt x="67" y="75"/>
                    <a:pt x="65" y="76"/>
                    <a:pt x="64" y="75"/>
                  </a:cubicBezTo>
                  <a:cubicBezTo>
                    <a:pt x="62" y="75"/>
                    <a:pt x="61" y="73"/>
                    <a:pt x="62" y="72"/>
                  </a:cubicBezTo>
                  <a:cubicBezTo>
                    <a:pt x="62" y="70"/>
                    <a:pt x="64" y="69"/>
                    <a:pt x="65" y="70"/>
                  </a:cubicBezTo>
                  <a:cubicBezTo>
                    <a:pt x="67" y="70"/>
                    <a:pt x="68" y="72"/>
                    <a:pt x="67" y="73"/>
                  </a:cubicBezTo>
                  <a:close/>
                  <a:moveTo>
                    <a:pt x="64" y="7"/>
                  </a:moveTo>
                  <a:cubicBezTo>
                    <a:pt x="61" y="41"/>
                    <a:pt x="61" y="41"/>
                    <a:pt x="61" y="41"/>
                  </a:cubicBezTo>
                  <a:cubicBezTo>
                    <a:pt x="51" y="47"/>
                    <a:pt x="51" y="47"/>
                    <a:pt x="51" y="47"/>
                  </a:cubicBezTo>
                  <a:cubicBezTo>
                    <a:pt x="17" y="40"/>
                    <a:pt x="17" y="40"/>
                    <a:pt x="17" y="40"/>
                  </a:cubicBezTo>
                  <a:cubicBezTo>
                    <a:pt x="27" y="23"/>
                    <a:pt x="44" y="11"/>
                    <a:pt x="64" y="7"/>
                  </a:cubicBezTo>
                  <a:close/>
                  <a:moveTo>
                    <a:pt x="12" y="48"/>
                  </a:moveTo>
                  <a:cubicBezTo>
                    <a:pt x="59" y="61"/>
                    <a:pt x="59" y="61"/>
                    <a:pt x="59" y="61"/>
                  </a:cubicBezTo>
                  <a:cubicBezTo>
                    <a:pt x="54" y="75"/>
                    <a:pt x="54" y="75"/>
                    <a:pt x="54" y="75"/>
                  </a:cubicBezTo>
                  <a:cubicBezTo>
                    <a:pt x="9" y="56"/>
                    <a:pt x="9" y="56"/>
                    <a:pt x="9" y="56"/>
                  </a:cubicBezTo>
                  <a:cubicBezTo>
                    <a:pt x="10" y="53"/>
                    <a:pt x="12" y="48"/>
                    <a:pt x="12" y="48"/>
                  </a:cubicBezTo>
                  <a:close/>
                  <a:moveTo>
                    <a:pt x="6" y="80"/>
                  </a:moveTo>
                  <a:cubicBezTo>
                    <a:pt x="6" y="75"/>
                    <a:pt x="6" y="71"/>
                    <a:pt x="7" y="67"/>
                  </a:cubicBezTo>
                  <a:cubicBezTo>
                    <a:pt x="38" y="80"/>
                    <a:pt x="38" y="80"/>
                    <a:pt x="38" y="80"/>
                  </a:cubicBezTo>
                  <a:cubicBezTo>
                    <a:pt x="41" y="91"/>
                    <a:pt x="41" y="91"/>
                    <a:pt x="41" y="91"/>
                  </a:cubicBezTo>
                  <a:cubicBezTo>
                    <a:pt x="24" y="122"/>
                    <a:pt x="24" y="122"/>
                    <a:pt x="24" y="122"/>
                  </a:cubicBezTo>
                  <a:cubicBezTo>
                    <a:pt x="14" y="111"/>
                    <a:pt x="7" y="96"/>
                    <a:pt x="6" y="80"/>
                  </a:cubicBezTo>
                  <a:close/>
                  <a:moveTo>
                    <a:pt x="30" y="129"/>
                  </a:moveTo>
                  <a:cubicBezTo>
                    <a:pt x="34" y="123"/>
                    <a:pt x="34" y="123"/>
                    <a:pt x="34" y="123"/>
                  </a:cubicBezTo>
                  <a:cubicBezTo>
                    <a:pt x="34" y="122"/>
                    <a:pt x="34" y="122"/>
                    <a:pt x="34" y="122"/>
                  </a:cubicBezTo>
                  <a:cubicBezTo>
                    <a:pt x="57" y="89"/>
                    <a:pt x="57" y="89"/>
                    <a:pt x="57" y="89"/>
                  </a:cubicBezTo>
                  <a:cubicBezTo>
                    <a:pt x="68" y="97"/>
                    <a:pt x="68" y="97"/>
                    <a:pt x="68" y="97"/>
                  </a:cubicBezTo>
                  <a:cubicBezTo>
                    <a:pt x="47" y="122"/>
                    <a:pt x="47" y="122"/>
                    <a:pt x="47" y="122"/>
                  </a:cubicBezTo>
                  <a:cubicBezTo>
                    <a:pt x="46" y="123"/>
                    <a:pt x="46" y="123"/>
                    <a:pt x="46" y="123"/>
                  </a:cubicBezTo>
                  <a:cubicBezTo>
                    <a:pt x="46" y="123"/>
                    <a:pt x="46" y="123"/>
                    <a:pt x="46" y="123"/>
                  </a:cubicBezTo>
                  <a:cubicBezTo>
                    <a:pt x="37" y="134"/>
                    <a:pt x="37" y="134"/>
                    <a:pt x="37" y="134"/>
                  </a:cubicBezTo>
                  <a:cubicBezTo>
                    <a:pt x="34" y="132"/>
                    <a:pt x="32" y="131"/>
                    <a:pt x="30" y="129"/>
                  </a:cubicBezTo>
                  <a:close/>
                  <a:moveTo>
                    <a:pt x="80" y="147"/>
                  </a:moveTo>
                  <a:cubicBezTo>
                    <a:pt x="68" y="147"/>
                    <a:pt x="56" y="144"/>
                    <a:pt x="46" y="140"/>
                  </a:cubicBezTo>
                  <a:cubicBezTo>
                    <a:pt x="61" y="123"/>
                    <a:pt x="61" y="123"/>
                    <a:pt x="61" y="123"/>
                  </a:cubicBezTo>
                  <a:cubicBezTo>
                    <a:pt x="61" y="122"/>
                    <a:pt x="61" y="122"/>
                    <a:pt x="61" y="122"/>
                  </a:cubicBezTo>
                  <a:cubicBezTo>
                    <a:pt x="68" y="114"/>
                    <a:pt x="68" y="114"/>
                    <a:pt x="68" y="114"/>
                  </a:cubicBezTo>
                  <a:cubicBezTo>
                    <a:pt x="80" y="115"/>
                    <a:pt x="80" y="115"/>
                    <a:pt x="80" y="115"/>
                  </a:cubicBezTo>
                  <a:cubicBezTo>
                    <a:pt x="87" y="122"/>
                    <a:pt x="87" y="122"/>
                    <a:pt x="87" y="122"/>
                  </a:cubicBezTo>
                  <a:cubicBezTo>
                    <a:pt x="87" y="122"/>
                    <a:pt x="87" y="122"/>
                    <a:pt x="87" y="122"/>
                  </a:cubicBezTo>
                  <a:cubicBezTo>
                    <a:pt x="104" y="141"/>
                    <a:pt x="104" y="141"/>
                    <a:pt x="104" y="141"/>
                  </a:cubicBezTo>
                  <a:cubicBezTo>
                    <a:pt x="96" y="144"/>
                    <a:pt x="88" y="146"/>
                    <a:pt x="80" y="147"/>
                  </a:cubicBezTo>
                  <a:close/>
                  <a:moveTo>
                    <a:pt x="112" y="137"/>
                  </a:moveTo>
                  <a:cubicBezTo>
                    <a:pt x="101" y="123"/>
                    <a:pt x="101" y="123"/>
                    <a:pt x="101" y="123"/>
                  </a:cubicBezTo>
                  <a:cubicBezTo>
                    <a:pt x="100" y="122"/>
                    <a:pt x="100" y="122"/>
                    <a:pt x="100" y="122"/>
                  </a:cubicBezTo>
                  <a:cubicBezTo>
                    <a:pt x="82" y="99"/>
                    <a:pt x="82" y="99"/>
                    <a:pt x="82" y="99"/>
                  </a:cubicBezTo>
                  <a:cubicBezTo>
                    <a:pt x="94" y="91"/>
                    <a:pt x="94" y="91"/>
                    <a:pt x="94" y="91"/>
                  </a:cubicBezTo>
                  <a:cubicBezTo>
                    <a:pt x="113" y="122"/>
                    <a:pt x="113" y="122"/>
                    <a:pt x="113" y="122"/>
                  </a:cubicBezTo>
                  <a:cubicBezTo>
                    <a:pt x="113" y="123"/>
                    <a:pt x="113" y="123"/>
                    <a:pt x="113" y="123"/>
                  </a:cubicBezTo>
                  <a:cubicBezTo>
                    <a:pt x="119" y="132"/>
                    <a:pt x="119" y="132"/>
                    <a:pt x="119" y="132"/>
                  </a:cubicBezTo>
                  <a:cubicBezTo>
                    <a:pt x="117" y="134"/>
                    <a:pt x="114" y="136"/>
                    <a:pt x="112" y="137"/>
                  </a:cubicBezTo>
                  <a:close/>
                  <a:moveTo>
                    <a:pt x="146" y="87"/>
                  </a:moveTo>
                  <a:cubicBezTo>
                    <a:pt x="146" y="88"/>
                    <a:pt x="146" y="89"/>
                    <a:pt x="145" y="90"/>
                  </a:cubicBezTo>
                  <a:cubicBezTo>
                    <a:pt x="145" y="91"/>
                    <a:pt x="145" y="92"/>
                    <a:pt x="145" y="93"/>
                  </a:cubicBezTo>
                  <a:cubicBezTo>
                    <a:pt x="145" y="94"/>
                    <a:pt x="144" y="95"/>
                    <a:pt x="144" y="95"/>
                  </a:cubicBezTo>
                  <a:cubicBezTo>
                    <a:pt x="144" y="96"/>
                    <a:pt x="144" y="97"/>
                    <a:pt x="143" y="98"/>
                  </a:cubicBezTo>
                  <a:cubicBezTo>
                    <a:pt x="143" y="98"/>
                    <a:pt x="143" y="99"/>
                    <a:pt x="143" y="99"/>
                  </a:cubicBezTo>
                  <a:cubicBezTo>
                    <a:pt x="143" y="100"/>
                    <a:pt x="143" y="100"/>
                    <a:pt x="142" y="101"/>
                  </a:cubicBezTo>
                  <a:cubicBezTo>
                    <a:pt x="142" y="102"/>
                    <a:pt x="142" y="103"/>
                    <a:pt x="141" y="103"/>
                  </a:cubicBezTo>
                  <a:cubicBezTo>
                    <a:pt x="141" y="104"/>
                    <a:pt x="141" y="105"/>
                    <a:pt x="140" y="106"/>
                  </a:cubicBezTo>
                  <a:cubicBezTo>
                    <a:pt x="140" y="107"/>
                    <a:pt x="139" y="108"/>
                    <a:pt x="139" y="109"/>
                  </a:cubicBezTo>
                  <a:cubicBezTo>
                    <a:pt x="136" y="114"/>
                    <a:pt x="133" y="118"/>
                    <a:pt x="130" y="122"/>
                  </a:cubicBezTo>
                  <a:cubicBezTo>
                    <a:pt x="129" y="123"/>
                    <a:pt x="129" y="123"/>
                    <a:pt x="129" y="123"/>
                  </a:cubicBezTo>
                  <a:cubicBezTo>
                    <a:pt x="128" y="124"/>
                    <a:pt x="128" y="124"/>
                    <a:pt x="127" y="125"/>
                  </a:cubicBezTo>
                  <a:cubicBezTo>
                    <a:pt x="126" y="123"/>
                    <a:pt x="126" y="123"/>
                    <a:pt x="126" y="123"/>
                  </a:cubicBezTo>
                  <a:cubicBezTo>
                    <a:pt x="125" y="122"/>
                    <a:pt x="125" y="122"/>
                    <a:pt x="125" y="122"/>
                  </a:cubicBezTo>
                  <a:cubicBezTo>
                    <a:pt x="110" y="96"/>
                    <a:pt x="110" y="96"/>
                    <a:pt x="110" y="96"/>
                  </a:cubicBezTo>
                  <a:cubicBezTo>
                    <a:pt x="114" y="85"/>
                    <a:pt x="114" y="85"/>
                    <a:pt x="114" y="85"/>
                  </a:cubicBezTo>
                  <a:cubicBezTo>
                    <a:pt x="146" y="70"/>
                    <a:pt x="146" y="70"/>
                    <a:pt x="146" y="70"/>
                  </a:cubicBezTo>
                  <a:cubicBezTo>
                    <a:pt x="146" y="71"/>
                    <a:pt x="147" y="72"/>
                    <a:pt x="147" y="73"/>
                  </a:cubicBezTo>
                  <a:cubicBezTo>
                    <a:pt x="147" y="74"/>
                    <a:pt x="147" y="76"/>
                    <a:pt x="147" y="77"/>
                  </a:cubicBezTo>
                  <a:cubicBezTo>
                    <a:pt x="147" y="79"/>
                    <a:pt x="147" y="81"/>
                    <a:pt x="146" y="83"/>
                  </a:cubicBezTo>
                  <a:cubicBezTo>
                    <a:pt x="146" y="84"/>
                    <a:pt x="146" y="86"/>
                    <a:pt x="146" y="8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3" name="Oval 811"/>
            <p:cNvSpPr>
              <a:spLocks noChangeArrowheads="1"/>
            </p:cNvSpPr>
            <p:nvPr/>
          </p:nvSpPr>
          <p:spPr bwMode="auto">
            <a:xfrm>
              <a:off x="909637" y="3830638"/>
              <a:ext cx="19050"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4" name="Freeform 812"/>
            <p:cNvSpPr>
              <a:spLocks/>
            </p:cNvSpPr>
            <p:nvPr/>
          </p:nvSpPr>
          <p:spPr bwMode="auto">
            <a:xfrm>
              <a:off x="950912" y="3860800"/>
              <a:ext cx="25400" cy="25400"/>
            </a:xfrm>
            <a:custGeom>
              <a:avLst/>
              <a:gdLst>
                <a:gd name="T0" fmla="*/ 6 w 7"/>
                <a:gd name="T1" fmla="*/ 3 h 7"/>
                <a:gd name="T2" fmla="*/ 5 w 7"/>
                <a:gd name="T3" fmla="*/ 6 h 7"/>
                <a:gd name="T4" fmla="*/ 1 w 7"/>
                <a:gd name="T5" fmla="*/ 4 h 7"/>
                <a:gd name="T6" fmla="*/ 3 w 7"/>
                <a:gd name="T7" fmla="*/ 1 h 7"/>
                <a:gd name="T8" fmla="*/ 6 w 7"/>
                <a:gd name="T9" fmla="*/ 3 h 7"/>
              </a:gdLst>
              <a:ahLst/>
              <a:cxnLst>
                <a:cxn ang="0">
                  <a:pos x="T0" y="T1"/>
                </a:cxn>
                <a:cxn ang="0">
                  <a:pos x="T2" y="T3"/>
                </a:cxn>
                <a:cxn ang="0">
                  <a:pos x="T4" y="T5"/>
                </a:cxn>
                <a:cxn ang="0">
                  <a:pos x="T6" y="T7"/>
                </a:cxn>
                <a:cxn ang="0">
                  <a:pos x="T8" y="T9"/>
                </a:cxn>
              </a:cxnLst>
              <a:rect l="0" t="0" r="r" b="b"/>
              <a:pathLst>
                <a:path w="7" h="7">
                  <a:moveTo>
                    <a:pt x="6" y="3"/>
                  </a:moveTo>
                  <a:cubicBezTo>
                    <a:pt x="7" y="4"/>
                    <a:pt x="6" y="6"/>
                    <a:pt x="5" y="6"/>
                  </a:cubicBezTo>
                  <a:cubicBezTo>
                    <a:pt x="3" y="7"/>
                    <a:pt x="1" y="6"/>
                    <a:pt x="1" y="4"/>
                  </a:cubicBezTo>
                  <a:cubicBezTo>
                    <a:pt x="0" y="3"/>
                    <a:pt x="1" y="1"/>
                    <a:pt x="3"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5" name="Freeform 813"/>
            <p:cNvSpPr>
              <a:spLocks/>
            </p:cNvSpPr>
            <p:nvPr/>
          </p:nvSpPr>
          <p:spPr bwMode="auto">
            <a:xfrm>
              <a:off x="935037" y="3916363"/>
              <a:ext cx="22225" cy="22225"/>
            </a:xfrm>
            <a:custGeom>
              <a:avLst/>
              <a:gdLst>
                <a:gd name="T0" fmla="*/ 5 w 6"/>
                <a:gd name="T1" fmla="*/ 5 h 6"/>
                <a:gd name="T2" fmla="*/ 1 w 6"/>
                <a:gd name="T3" fmla="*/ 4 h 6"/>
                <a:gd name="T4" fmla="*/ 1 w 6"/>
                <a:gd name="T5" fmla="*/ 0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6"/>
                    <a:pt x="1" y="4"/>
                  </a:cubicBezTo>
                  <a:cubicBezTo>
                    <a:pt x="0" y="3"/>
                    <a:pt x="0" y="1"/>
                    <a:pt x="1" y="0"/>
                  </a:cubicBezTo>
                  <a:cubicBezTo>
                    <a:pt x="3" y="0"/>
                    <a:pt x="4" y="0"/>
                    <a:pt x="5" y="1"/>
                  </a:cubicBezTo>
                  <a:cubicBezTo>
                    <a:pt x="6" y="2"/>
                    <a:pt x="6" y="4"/>
                    <a:pt x="5"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6" name="Freeform 814"/>
            <p:cNvSpPr>
              <a:spLocks/>
            </p:cNvSpPr>
            <p:nvPr/>
          </p:nvSpPr>
          <p:spPr bwMode="auto">
            <a:xfrm>
              <a:off x="879475" y="3916363"/>
              <a:ext cx="22225" cy="22225"/>
            </a:xfrm>
            <a:custGeom>
              <a:avLst/>
              <a:gdLst>
                <a:gd name="T0" fmla="*/ 5 w 6"/>
                <a:gd name="T1" fmla="*/ 4 h 6"/>
                <a:gd name="T2" fmla="*/ 1 w 6"/>
                <a:gd name="T3" fmla="*/ 5 h 6"/>
                <a:gd name="T4" fmla="*/ 1 w 6"/>
                <a:gd name="T5" fmla="*/ 1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3" y="6"/>
                    <a:pt x="1" y="5"/>
                  </a:cubicBezTo>
                  <a:cubicBezTo>
                    <a:pt x="0" y="4"/>
                    <a:pt x="0" y="2"/>
                    <a:pt x="1" y="1"/>
                  </a:cubicBezTo>
                  <a:cubicBezTo>
                    <a:pt x="2" y="0"/>
                    <a:pt x="3" y="0"/>
                    <a:pt x="5" y="0"/>
                  </a:cubicBezTo>
                  <a:cubicBezTo>
                    <a:pt x="6" y="1"/>
                    <a:pt x="6" y="3"/>
                    <a:pt x="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7" name="Freeform 815"/>
            <p:cNvSpPr>
              <a:spLocks/>
            </p:cNvSpPr>
            <p:nvPr/>
          </p:nvSpPr>
          <p:spPr bwMode="auto">
            <a:xfrm>
              <a:off x="860425" y="3860800"/>
              <a:ext cx="26988" cy="25400"/>
            </a:xfrm>
            <a:custGeom>
              <a:avLst/>
              <a:gdLst>
                <a:gd name="T0" fmla="*/ 6 w 7"/>
                <a:gd name="T1" fmla="*/ 4 h 7"/>
                <a:gd name="T2" fmla="*/ 3 w 7"/>
                <a:gd name="T3" fmla="*/ 6 h 7"/>
                <a:gd name="T4" fmla="*/ 1 w 7"/>
                <a:gd name="T5" fmla="*/ 3 h 7"/>
                <a:gd name="T6" fmla="*/ 4 w 7"/>
                <a:gd name="T7" fmla="*/ 1 h 7"/>
                <a:gd name="T8" fmla="*/ 6 w 7"/>
                <a:gd name="T9" fmla="*/ 4 h 7"/>
              </a:gdLst>
              <a:ahLst/>
              <a:cxnLst>
                <a:cxn ang="0">
                  <a:pos x="T0" y="T1"/>
                </a:cxn>
                <a:cxn ang="0">
                  <a:pos x="T2" y="T3"/>
                </a:cxn>
                <a:cxn ang="0">
                  <a:pos x="T4" y="T5"/>
                </a:cxn>
                <a:cxn ang="0">
                  <a:pos x="T6" y="T7"/>
                </a:cxn>
                <a:cxn ang="0">
                  <a:pos x="T8" y="T9"/>
                </a:cxn>
              </a:cxnLst>
              <a:rect l="0" t="0" r="r" b="b"/>
              <a:pathLst>
                <a:path w="7" h="7">
                  <a:moveTo>
                    <a:pt x="6" y="4"/>
                  </a:moveTo>
                  <a:cubicBezTo>
                    <a:pt x="6" y="6"/>
                    <a:pt x="4" y="7"/>
                    <a:pt x="3" y="6"/>
                  </a:cubicBezTo>
                  <a:cubicBezTo>
                    <a:pt x="1" y="6"/>
                    <a:pt x="0" y="4"/>
                    <a:pt x="1" y="3"/>
                  </a:cubicBezTo>
                  <a:cubicBezTo>
                    <a:pt x="1" y="1"/>
                    <a:pt x="3" y="0"/>
                    <a:pt x="4" y="1"/>
                  </a:cubicBezTo>
                  <a:cubicBezTo>
                    <a:pt x="6" y="1"/>
                    <a:pt x="7" y="3"/>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8" name="Oval 816"/>
            <p:cNvSpPr>
              <a:spLocks noChangeArrowheads="1"/>
            </p:cNvSpPr>
            <p:nvPr/>
          </p:nvSpPr>
          <p:spPr bwMode="auto">
            <a:xfrm>
              <a:off x="887412" y="3856038"/>
              <a:ext cx="63500" cy="635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9" name="Freeform 817"/>
            <p:cNvSpPr>
              <a:spLocks/>
            </p:cNvSpPr>
            <p:nvPr/>
          </p:nvSpPr>
          <p:spPr bwMode="auto">
            <a:xfrm>
              <a:off x="744537" y="3935413"/>
              <a:ext cx="142875" cy="168275"/>
            </a:xfrm>
            <a:custGeom>
              <a:avLst/>
              <a:gdLst>
                <a:gd name="T0" fmla="*/ 38 w 38"/>
                <a:gd name="T1" fmla="*/ 8 h 45"/>
                <a:gd name="T2" fmla="*/ 7 w 38"/>
                <a:gd name="T3" fmla="*/ 45 h 45"/>
                <a:gd name="T4" fmla="*/ 0 w 38"/>
                <a:gd name="T5" fmla="*/ 40 h 45"/>
                <a:gd name="T6" fmla="*/ 27 w 38"/>
                <a:gd name="T7" fmla="*/ 0 h 45"/>
                <a:gd name="T8" fmla="*/ 38 w 38"/>
                <a:gd name="T9" fmla="*/ 8 h 45"/>
              </a:gdLst>
              <a:ahLst/>
              <a:cxnLst>
                <a:cxn ang="0">
                  <a:pos x="T0" y="T1"/>
                </a:cxn>
                <a:cxn ang="0">
                  <a:pos x="T2" y="T3"/>
                </a:cxn>
                <a:cxn ang="0">
                  <a:pos x="T4" y="T5"/>
                </a:cxn>
                <a:cxn ang="0">
                  <a:pos x="T6" y="T7"/>
                </a:cxn>
                <a:cxn ang="0">
                  <a:pos x="T8" y="T9"/>
                </a:cxn>
              </a:cxnLst>
              <a:rect l="0" t="0" r="r" b="b"/>
              <a:pathLst>
                <a:path w="38" h="45">
                  <a:moveTo>
                    <a:pt x="38" y="8"/>
                  </a:moveTo>
                  <a:cubicBezTo>
                    <a:pt x="7" y="45"/>
                    <a:pt x="7" y="45"/>
                    <a:pt x="7" y="45"/>
                  </a:cubicBezTo>
                  <a:cubicBezTo>
                    <a:pt x="4" y="43"/>
                    <a:pt x="2" y="42"/>
                    <a:pt x="0" y="40"/>
                  </a:cubicBezTo>
                  <a:cubicBezTo>
                    <a:pt x="27" y="0"/>
                    <a:pt x="27" y="0"/>
                    <a:pt x="27" y="0"/>
                  </a:cubicBezTo>
                  <a:lnTo>
                    <a:pt x="38"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0" name="Freeform 818"/>
            <p:cNvSpPr>
              <a:spLocks/>
            </p:cNvSpPr>
            <p:nvPr/>
          </p:nvSpPr>
          <p:spPr bwMode="auto">
            <a:xfrm>
              <a:off x="665162" y="3781425"/>
              <a:ext cx="187325" cy="101600"/>
            </a:xfrm>
            <a:custGeom>
              <a:avLst/>
              <a:gdLst>
                <a:gd name="T0" fmla="*/ 50 w 50"/>
                <a:gd name="T1" fmla="*/ 13 h 27"/>
                <a:gd name="T2" fmla="*/ 45 w 50"/>
                <a:gd name="T3" fmla="*/ 27 h 27"/>
                <a:gd name="T4" fmla="*/ 0 w 50"/>
                <a:gd name="T5" fmla="*/ 8 h 27"/>
                <a:gd name="T6" fmla="*/ 3 w 50"/>
                <a:gd name="T7" fmla="*/ 0 h 27"/>
                <a:gd name="T8" fmla="*/ 50 w 50"/>
                <a:gd name="T9" fmla="*/ 13 h 27"/>
              </a:gdLst>
              <a:ahLst/>
              <a:cxnLst>
                <a:cxn ang="0">
                  <a:pos x="T0" y="T1"/>
                </a:cxn>
                <a:cxn ang="0">
                  <a:pos x="T2" y="T3"/>
                </a:cxn>
                <a:cxn ang="0">
                  <a:pos x="T4" y="T5"/>
                </a:cxn>
                <a:cxn ang="0">
                  <a:pos x="T6" y="T7"/>
                </a:cxn>
                <a:cxn ang="0">
                  <a:pos x="T8" y="T9"/>
                </a:cxn>
              </a:cxnLst>
              <a:rect l="0" t="0" r="r" b="b"/>
              <a:pathLst>
                <a:path w="50" h="27">
                  <a:moveTo>
                    <a:pt x="50" y="13"/>
                  </a:moveTo>
                  <a:cubicBezTo>
                    <a:pt x="45" y="27"/>
                    <a:pt x="45" y="27"/>
                    <a:pt x="45" y="27"/>
                  </a:cubicBezTo>
                  <a:cubicBezTo>
                    <a:pt x="0" y="8"/>
                    <a:pt x="0" y="8"/>
                    <a:pt x="0" y="8"/>
                  </a:cubicBezTo>
                  <a:cubicBezTo>
                    <a:pt x="1" y="5"/>
                    <a:pt x="3" y="0"/>
                    <a:pt x="3" y="0"/>
                  </a:cubicBezTo>
                  <a:lnTo>
                    <a:pt x="5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1" name="Freeform 819"/>
            <p:cNvSpPr>
              <a:spLocks/>
            </p:cNvSpPr>
            <p:nvPr/>
          </p:nvSpPr>
          <p:spPr bwMode="auto">
            <a:xfrm>
              <a:off x="898525" y="3624263"/>
              <a:ext cx="52388" cy="184150"/>
            </a:xfrm>
            <a:custGeom>
              <a:avLst/>
              <a:gdLst>
                <a:gd name="T0" fmla="*/ 14 w 14"/>
                <a:gd name="T1" fmla="*/ 49 h 49"/>
                <a:gd name="T2" fmla="*/ 0 w 14"/>
                <a:gd name="T3" fmla="*/ 49 h 49"/>
                <a:gd name="T4" fmla="*/ 4 w 14"/>
                <a:gd name="T5" fmla="*/ 0 h 49"/>
                <a:gd name="T6" fmla="*/ 13 w 14"/>
                <a:gd name="T7" fmla="*/ 1 h 49"/>
                <a:gd name="T8" fmla="*/ 14 w 14"/>
                <a:gd name="T9" fmla="*/ 49 h 49"/>
              </a:gdLst>
              <a:ahLst/>
              <a:cxnLst>
                <a:cxn ang="0">
                  <a:pos x="T0" y="T1"/>
                </a:cxn>
                <a:cxn ang="0">
                  <a:pos x="T2" y="T3"/>
                </a:cxn>
                <a:cxn ang="0">
                  <a:pos x="T4" y="T5"/>
                </a:cxn>
                <a:cxn ang="0">
                  <a:pos x="T6" y="T7"/>
                </a:cxn>
                <a:cxn ang="0">
                  <a:pos x="T8" y="T9"/>
                </a:cxn>
              </a:cxnLst>
              <a:rect l="0" t="0" r="r" b="b"/>
              <a:pathLst>
                <a:path w="14" h="49">
                  <a:moveTo>
                    <a:pt x="14" y="49"/>
                  </a:moveTo>
                  <a:cubicBezTo>
                    <a:pt x="0" y="49"/>
                    <a:pt x="0" y="49"/>
                    <a:pt x="0" y="49"/>
                  </a:cubicBezTo>
                  <a:cubicBezTo>
                    <a:pt x="4" y="0"/>
                    <a:pt x="4" y="0"/>
                    <a:pt x="4" y="0"/>
                  </a:cubicBezTo>
                  <a:cubicBezTo>
                    <a:pt x="7" y="0"/>
                    <a:pt x="10" y="0"/>
                    <a:pt x="13" y="1"/>
                  </a:cubicBezTo>
                  <a:lnTo>
                    <a:pt x="14" y="4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2" name="Freeform 820"/>
            <p:cNvSpPr>
              <a:spLocks/>
            </p:cNvSpPr>
            <p:nvPr/>
          </p:nvSpPr>
          <p:spPr bwMode="auto">
            <a:xfrm>
              <a:off x="992187" y="3800475"/>
              <a:ext cx="182563" cy="93663"/>
            </a:xfrm>
            <a:custGeom>
              <a:avLst/>
              <a:gdLst>
                <a:gd name="T0" fmla="*/ 49 w 49"/>
                <a:gd name="T1" fmla="*/ 9 h 25"/>
                <a:gd name="T2" fmla="*/ 4 w 49"/>
                <a:gd name="T3" fmla="*/ 25 h 25"/>
                <a:gd name="T4" fmla="*/ 0 w 49"/>
                <a:gd name="T5" fmla="*/ 12 h 25"/>
                <a:gd name="T6" fmla="*/ 47 w 49"/>
                <a:gd name="T7" fmla="*/ 0 h 25"/>
                <a:gd name="T8" fmla="*/ 49 w 49"/>
                <a:gd name="T9" fmla="*/ 9 h 25"/>
              </a:gdLst>
              <a:ahLst/>
              <a:cxnLst>
                <a:cxn ang="0">
                  <a:pos x="T0" y="T1"/>
                </a:cxn>
                <a:cxn ang="0">
                  <a:pos x="T2" y="T3"/>
                </a:cxn>
                <a:cxn ang="0">
                  <a:pos x="T4" y="T5"/>
                </a:cxn>
                <a:cxn ang="0">
                  <a:pos x="T6" y="T7"/>
                </a:cxn>
                <a:cxn ang="0">
                  <a:pos x="T8" y="T9"/>
                </a:cxn>
              </a:cxnLst>
              <a:rect l="0" t="0" r="r" b="b"/>
              <a:pathLst>
                <a:path w="49" h="25">
                  <a:moveTo>
                    <a:pt x="49" y="9"/>
                  </a:moveTo>
                  <a:cubicBezTo>
                    <a:pt x="4" y="25"/>
                    <a:pt x="4" y="25"/>
                    <a:pt x="4" y="25"/>
                  </a:cubicBezTo>
                  <a:cubicBezTo>
                    <a:pt x="0" y="12"/>
                    <a:pt x="0" y="12"/>
                    <a:pt x="0" y="12"/>
                  </a:cubicBezTo>
                  <a:cubicBezTo>
                    <a:pt x="47" y="0"/>
                    <a:pt x="47" y="0"/>
                    <a:pt x="47" y="0"/>
                  </a:cubicBezTo>
                  <a:cubicBezTo>
                    <a:pt x="48" y="3"/>
                    <a:pt x="48" y="6"/>
                    <a:pt x="49"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3" name="Freeform 821"/>
            <p:cNvSpPr>
              <a:spLocks/>
            </p:cNvSpPr>
            <p:nvPr/>
          </p:nvSpPr>
          <p:spPr bwMode="auto">
            <a:xfrm>
              <a:off x="939800" y="3943350"/>
              <a:ext cx="138113" cy="171450"/>
            </a:xfrm>
            <a:custGeom>
              <a:avLst/>
              <a:gdLst>
                <a:gd name="T0" fmla="*/ 37 w 37"/>
                <a:gd name="T1" fmla="*/ 41 h 46"/>
                <a:gd name="T2" fmla="*/ 30 w 37"/>
                <a:gd name="T3" fmla="*/ 46 h 46"/>
                <a:gd name="T4" fmla="*/ 0 w 37"/>
                <a:gd name="T5" fmla="*/ 8 h 46"/>
                <a:gd name="T6" fmla="*/ 12 w 37"/>
                <a:gd name="T7" fmla="*/ 0 h 46"/>
                <a:gd name="T8" fmla="*/ 37 w 37"/>
                <a:gd name="T9" fmla="*/ 41 h 46"/>
              </a:gdLst>
              <a:ahLst/>
              <a:cxnLst>
                <a:cxn ang="0">
                  <a:pos x="T0" y="T1"/>
                </a:cxn>
                <a:cxn ang="0">
                  <a:pos x="T2" y="T3"/>
                </a:cxn>
                <a:cxn ang="0">
                  <a:pos x="T4" y="T5"/>
                </a:cxn>
                <a:cxn ang="0">
                  <a:pos x="T6" y="T7"/>
                </a:cxn>
                <a:cxn ang="0">
                  <a:pos x="T8" y="T9"/>
                </a:cxn>
              </a:cxnLst>
              <a:rect l="0" t="0" r="r" b="b"/>
              <a:pathLst>
                <a:path w="37" h="46">
                  <a:moveTo>
                    <a:pt x="37" y="41"/>
                  </a:moveTo>
                  <a:cubicBezTo>
                    <a:pt x="35" y="43"/>
                    <a:pt x="32" y="45"/>
                    <a:pt x="30" y="46"/>
                  </a:cubicBezTo>
                  <a:cubicBezTo>
                    <a:pt x="0" y="8"/>
                    <a:pt x="0" y="8"/>
                    <a:pt x="0" y="8"/>
                  </a:cubicBezTo>
                  <a:cubicBezTo>
                    <a:pt x="12" y="0"/>
                    <a:pt x="12" y="0"/>
                    <a:pt x="12" y="0"/>
                  </a:cubicBezTo>
                  <a:lnTo>
                    <a:pt x="37"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4" name="Freeform 822"/>
            <p:cNvSpPr>
              <a:spLocks/>
            </p:cNvSpPr>
            <p:nvPr/>
          </p:nvSpPr>
          <p:spPr bwMode="auto">
            <a:xfrm>
              <a:off x="1044575" y="3863975"/>
              <a:ext cx="142875" cy="206375"/>
            </a:xfrm>
            <a:custGeom>
              <a:avLst/>
              <a:gdLst>
                <a:gd name="T0" fmla="*/ 37 w 38"/>
                <a:gd name="T1" fmla="*/ 3 h 55"/>
                <a:gd name="T2" fmla="*/ 17 w 38"/>
                <a:gd name="T3" fmla="*/ 55 h 55"/>
                <a:gd name="T4" fmla="*/ 0 w 38"/>
                <a:gd name="T5" fmla="*/ 26 h 55"/>
                <a:gd name="T6" fmla="*/ 4 w 38"/>
                <a:gd name="T7" fmla="*/ 15 h 55"/>
                <a:gd name="T8" fmla="*/ 36 w 38"/>
                <a:gd name="T9" fmla="*/ 0 h 55"/>
                <a:gd name="T10" fmla="*/ 37 w 38"/>
                <a:gd name="T11" fmla="*/ 3 h 55"/>
              </a:gdLst>
              <a:ahLst/>
              <a:cxnLst>
                <a:cxn ang="0">
                  <a:pos x="T0" y="T1"/>
                </a:cxn>
                <a:cxn ang="0">
                  <a:pos x="T2" y="T3"/>
                </a:cxn>
                <a:cxn ang="0">
                  <a:pos x="T4" y="T5"/>
                </a:cxn>
                <a:cxn ang="0">
                  <a:pos x="T6" y="T7"/>
                </a:cxn>
                <a:cxn ang="0">
                  <a:pos x="T8" y="T9"/>
                </a:cxn>
                <a:cxn ang="0">
                  <a:pos x="T10" y="T11"/>
                </a:cxn>
              </a:cxnLst>
              <a:rect l="0" t="0" r="r" b="b"/>
              <a:pathLst>
                <a:path w="38" h="55">
                  <a:moveTo>
                    <a:pt x="37" y="3"/>
                  </a:moveTo>
                  <a:cubicBezTo>
                    <a:pt x="38" y="23"/>
                    <a:pt x="30" y="42"/>
                    <a:pt x="17" y="55"/>
                  </a:cubicBezTo>
                  <a:cubicBezTo>
                    <a:pt x="0" y="26"/>
                    <a:pt x="0" y="26"/>
                    <a:pt x="0" y="26"/>
                  </a:cubicBezTo>
                  <a:cubicBezTo>
                    <a:pt x="4" y="15"/>
                    <a:pt x="4" y="15"/>
                    <a:pt x="4" y="15"/>
                  </a:cubicBezTo>
                  <a:cubicBezTo>
                    <a:pt x="36" y="0"/>
                    <a:pt x="36" y="0"/>
                    <a:pt x="36" y="0"/>
                  </a:cubicBezTo>
                  <a:cubicBezTo>
                    <a:pt x="36" y="1"/>
                    <a:pt x="37" y="2"/>
                    <a:pt x="3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5" name="Freeform 823"/>
            <p:cNvSpPr>
              <a:spLocks/>
            </p:cNvSpPr>
            <p:nvPr/>
          </p:nvSpPr>
          <p:spPr bwMode="auto">
            <a:xfrm>
              <a:off x="804862" y="4029075"/>
              <a:ext cx="217488" cy="123825"/>
            </a:xfrm>
            <a:custGeom>
              <a:avLst/>
              <a:gdLst>
                <a:gd name="T0" fmla="*/ 58 w 58"/>
                <a:gd name="T1" fmla="*/ 27 h 33"/>
                <a:gd name="T2" fmla="*/ 34 w 58"/>
                <a:gd name="T3" fmla="*/ 33 h 33"/>
                <a:gd name="T4" fmla="*/ 0 w 58"/>
                <a:gd name="T5" fmla="*/ 26 h 33"/>
                <a:gd name="T6" fmla="*/ 22 w 58"/>
                <a:gd name="T7" fmla="*/ 0 h 33"/>
                <a:gd name="T8" fmla="*/ 34 w 58"/>
                <a:gd name="T9" fmla="*/ 1 h 33"/>
                <a:gd name="T10" fmla="*/ 58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58" y="27"/>
                  </a:moveTo>
                  <a:cubicBezTo>
                    <a:pt x="50" y="30"/>
                    <a:pt x="42" y="32"/>
                    <a:pt x="34" y="33"/>
                  </a:cubicBezTo>
                  <a:cubicBezTo>
                    <a:pt x="22" y="33"/>
                    <a:pt x="10" y="30"/>
                    <a:pt x="0" y="26"/>
                  </a:cubicBezTo>
                  <a:cubicBezTo>
                    <a:pt x="22" y="0"/>
                    <a:pt x="22" y="0"/>
                    <a:pt x="22" y="0"/>
                  </a:cubicBezTo>
                  <a:cubicBezTo>
                    <a:pt x="34" y="1"/>
                    <a:pt x="34" y="1"/>
                    <a:pt x="34" y="1"/>
                  </a:cubicBezTo>
                  <a:lnTo>
                    <a:pt x="58"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6" name="Freeform 824"/>
            <p:cNvSpPr>
              <a:spLocks/>
            </p:cNvSpPr>
            <p:nvPr/>
          </p:nvSpPr>
          <p:spPr bwMode="auto">
            <a:xfrm>
              <a:off x="654050" y="3852863"/>
              <a:ext cx="131763" cy="206375"/>
            </a:xfrm>
            <a:custGeom>
              <a:avLst/>
              <a:gdLst>
                <a:gd name="T0" fmla="*/ 35 w 35"/>
                <a:gd name="T1" fmla="*/ 25 h 55"/>
                <a:gd name="T2" fmla="*/ 18 w 35"/>
                <a:gd name="T3" fmla="*/ 55 h 55"/>
                <a:gd name="T4" fmla="*/ 0 w 35"/>
                <a:gd name="T5" fmla="*/ 13 h 55"/>
                <a:gd name="T6" fmla="*/ 1 w 35"/>
                <a:gd name="T7" fmla="*/ 0 h 55"/>
                <a:gd name="T8" fmla="*/ 32 w 35"/>
                <a:gd name="T9" fmla="*/ 13 h 55"/>
                <a:gd name="T10" fmla="*/ 35 w 35"/>
                <a:gd name="T11" fmla="*/ 25 h 55"/>
              </a:gdLst>
              <a:ahLst/>
              <a:cxnLst>
                <a:cxn ang="0">
                  <a:pos x="T0" y="T1"/>
                </a:cxn>
                <a:cxn ang="0">
                  <a:pos x="T2" y="T3"/>
                </a:cxn>
                <a:cxn ang="0">
                  <a:pos x="T4" y="T5"/>
                </a:cxn>
                <a:cxn ang="0">
                  <a:pos x="T6" y="T7"/>
                </a:cxn>
                <a:cxn ang="0">
                  <a:pos x="T8" y="T9"/>
                </a:cxn>
                <a:cxn ang="0">
                  <a:pos x="T10" y="T11"/>
                </a:cxn>
              </a:cxnLst>
              <a:rect l="0" t="0" r="r" b="b"/>
              <a:pathLst>
                <a:path w="35" h="55">
                  <a:moveTo>
                    <a:pt x="35" y="25"/>
                  </a:moveTo>
                  <a:cubicBezTo>
                    <a:pt x="18" y="55"/>
                    <a:pt x="18" y="55"/>
                    <a:pt x="18" y="55"/>
                  </a:cubicBezTo>
                  <a:cubicBezTo>
                    <a:pt x="8" y="44"/>
                    <a:pt x="1" y="29"/>
                    <a:pt x="0" y="13"/>
                  </a:cubicBezTo>
                  <a:cubicBezTo>
                    <a:pt x="0" y="8"/>
                    <a:pt x="0" y="4"/>
                    <a:pt x="1" y="0"/>
                  </a:cubicBezTo>
                  <a:cubicBezTo>
                    <a:pt x="32" y="13"/>
                    <a:pt x="32" y="13"/>
                    <a:pt x="32" y="13"/>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7" name="Freeform 825"/>
            <p:cNvSpPr>
              <a:spLocks/>
            </p:cNvSpPr>
            <p:nvPr/>
          </p:nvSpPr>
          <p:spPr bwMode="auto">
            <a:xfrm>
              <a:off x="695325" y="3627438"/>
              <a:ext cx="176213" cy="150813"/>
            </a:xfrm>
            <a:custGeom>
              <a:avLst/>
              <a:gdLst>
                <a:gd name="T0" fmla="*/ 47 w 47"/>
                <a:gd name="T1" fmla="*/ 0 h 40"/>
                <a:gd name="T2" fmla="*/ 44 w 47"/>
                <a:gd name="T3" fmla="*/ 34 h 40"/>
                <a:gd name="T4" fmla="*/ 34 w 47"/>
                <a:gd name="T5" fmla="*/ 40 h 40"/>
                <a:gd name="T6" fmla="*/ 0 w 47"/>
                <a:gd name="T7" fmla="*/ 33 h 40"/>
                <a:gd name="T8" fmla="*/ 47 w 47"/>
                <a:gd name="T9" fmla="*/ 0 h 40"/>
              </a:gdLst>
              <a:ahLst/>
              <a:cxnLst>
                <a:cxn ang="0">
                  <a:pos x="T0" y="T1"/>
                </a:cxn>
                <a:cxn ang="0">
                  <a:pos x="T2" y="T3"/>
                </a:cxn>
                <a:cxn ang="0">
                  <a:pos x="T4" y="T5"/>
                </a:cxn>
                <a:cxn ang="0">
                  <a:pos x="T6" y="T7"/>
                </a:cxn>
                <a:cxn ang="0">
                  <a:pos x="T8" y="T9"/>
                </a:cxn>
              </a:cxnLst>
              <a:rect l="0" t="0" r="r" b="b"/>
              <a:pathLst>
                <a:path w="47" h="40">
                  <a:moveTo>
                    <a:pt x="47" y="0"/>
                  </a:moveTo>
                  <a:cubicBezTo>
                    <a:pt x="44" y="34"/>
                    <a:pt x="44" y="34"/>
                    <a:pt x="44" y="34"/>
                  </a:cubicBezTo>
                  <a:cubicBezTo>
                    <a:pt x="34" y="40"/>
                    <a:pt x="34" y="40"/>
                    <a:pt x="34" y="40"/>
                  </a:cubicBezTo>
                  <a:cubicBezTo>
                    <a:pt x="0" y="33"/>
                    <a:pt x="0" y="33"/>
                    <a:pt x="0" y="33"/>
                  </a:cubicBezTo>
                  <a:cubicBezTo>
                    <a:pt x="10" y="16"/>
                    <a:pt x="27" y="4"/>
                    <a:pt x="47"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8" name="Freeform 826"/>
            <p:cNvSpPr>
              <a:spLocks/>
            </p:cNvSpPr>
            <p:nvPr/>
          </p:nvSpPr>
          <p:spPr bwMode="auto">
            <a:xfrm>
              <a:off x="981075" y="3632200"/>
              <a:ext cx="168275" cy="160338"/>
            </a:xfrm>
            <a:custGeom>
              <a:avLst/>
              <a:gdLst>
                <a:gd name="T0" fmla="*/ 45 w 45"/>
                <a:gd name="T1" fmla="*/ 35 h 43"/>
                <a:gd name="T2" fmla="*/ 12 w 45"/>
                <a:gd name="T3" fmla="*/ 43 h 43"/>
                <a:gd name="T4" fmla="*/ 3 w 45"/>
                <a:gd name="T5" fmla="*/ 35 h 43"/>
                <a:gd name="T6" fmla="*/ 0 w 45"/>
                <a:gd name="T7" fmla="*/ 0 h 43"/>
                <a:gd name="T8" fmla="*/ 45 w 45"/>
                <a:gd name="T9" fmla="*/ 35 h 43"/>
              </a:gdLst>
              <a:ahLst/>
              <a:cxnLst>
                <a:cxn ang="0">
                  <a:pos x="T0" y="T1"/>
                </a:cxn>
                <a:cxn ang="0">
                  <a:pos x="T2" y="T3"/>
                </a:cxn>
                <a:cxn ang="0">
                  <a:pos x="T4" y="T5"/>
                </a:cxn>
                <a:cxn ang="0">
                  <a:pos x="T6" y="T7"/>
                </a:cxn>
                <a:cxn ang="0">
                  <a:pos x="T8" y="T9"/>
                </a:cxn>
              </a:cxnLst>
              <a:rect l="0" t="0" r="r" b="b"/>
              <a:pathLst>
                <a:path w="45" h="43">
                  <a:moveTo>
                    <a:pt x="45" y="35"/>
                  </a:moveTo>
                  <a:cubicBezTo>
                    <a:pt x="12" y="43"/>
                    <a:pt x="12" y="43"/>
                    <a:pt x="12" y="43"/>
                  </a:cubicBezTo>
                  <a:cubicBezTo>
                    <a:pt x="3" y="35"/>
                    <a:pt x="3" y="35"/>
                    <a:pt x="3" y="35"/>
                  </a:cubicBezTo>
                  <a:cubicBezTo>
                    <a:pt x="0" y="0"/>
                    <a:pt x="0" y="0"/>
                    <a:pt x="0" y="0"/>
                  </a:cubicBezTo>
                  <a:cubicBezTo>
                    <a:pt x="19" y="5"/>
                    <a:pt x="36" y="18"/>
                    <a:pt x="45"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9" name="Freeform 827"/>
            <p:cNvSpPr>
              <a:spLocks noEditPoints="1"/>
            </p:cNvSpPr>
            <p:nvPr/>
          </p:nvSpPr>
          <p:spPr bwMode="auto">
            <a:xfrm>
              <a:off x="4013200" y="3489325"/>
              <a:ext cx="800100" cy="798513"/>
            </a:xfrm>
            <a:custGeom>
              <a:avLst/>
              <a:gdLst>
                <a:gd name="T0" fmla="*/ 174 w 213"/>
                <a:gd name="T1" fmla="*/ 24 h 213"/>
                <a:gd name="T2" fmla="*/ 106 w 213"/>
                <a:gd name="T3" fmla="*/ 0 h 213"/>
                <a:gd name="T4" fmla="*/ 39 w 213"/>
                <a:gd name="T5" fmla="*/ 24 h 213"/>
                <a:gd name="T6" fmla="*/ 16 w 213"/>
                <a:gd name="T7" fmla="*/ 51 h 213"/>
                <a:gd name="T8" fmla="*/ 0 w 213"/>
                <a:gd name="T9" fmla="*/ 106 h 213"/>
                <a:gd name="T10" fmla="*/ 9 w 213"/>
                <a:gd name="T11" fmla="*/ 149 h 213"/>
                <a:gd name="T12" fmla="*/ 10 w 213"/>
                <a:gd name="T13" fmla="*/ 152 h 213"/>
                <a:gd name="T14" fmla="*/ 16 w 213"/>
                <a:gd name="T15" fmla="*/ 162 h 213"/>
                <a:gd name="T16" fmla="*/ 106 w 213"/>
                <a:gd name="T17" fmla="*/ 213 h 213"/>
                <a:gd name="T18" fmla="*/ 204 w 213"/>
                <a:gd name="T19" fmla="*/ 149 h 213"/>
                <a:gd name="T20" fmla="*/ 208 w 213"/>
                <a:gd name="T21" fmla="*/ 137 h 213"/>
                <a:gd name="T22" fmla="*/ 213 w 213"/>
                <a:gd name="T23" fmla="*/ 106 h 213"/>
                <a:gd name="T24" fmla="*/ 174 w 213"/>
                <a:gd name="T25" fmla="*/ 24 h 213"/>
                <a:gd name="T26" fmla="*/ 176 w 213"/>
                <a:gd name="T27" fmla="*/ 149 h 213"/>
                <a:gd name="T28" fmla="*/ 106 w 213"/>
                <a:gd name="T29" fmla="*/ 189 h 213"/>
                <a:gd name="T30" fmla="*/ 38 w 213"/>
                <a:gd name="T31" fmla="*/ 152 h 213"/>
                <a:gd name="T32" fmla="*/ 36 w 213"/>
                <a:gd name="T33" fmla="*/ 149 h 213"/>
                <a:gd name="T34" fmla="*/ 24 w 213"/>
                <a:gd name="T35" fmla="*/ 106 h 213"/>
                <a:gd name="T36" fmla="*/ 106 w 213"/>
                <a:gd name="T37" fmla="*/ 24 h 213"/>
                <a:gd name="T38" fmla="*/ 188 w 213"/>
                <a:gd name="T39" fmla="*/ 106 h 213"/>
                <a:gd name="T40" fmla="*/ 180 w 213"/>
                <a:gd name="T41" fmla="*/ 143 h 213"/>
                <a:gd name="T42" fmla="*/ 176 w 213"/>
                <a:gd name="T43"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3">
                  <a:moveTo>
                    <a:pt x="174" y="24"/>
                  </a:moveTo>
                  <a:cubicBezTo>
                    <a:pt x="155" y="9"/>
                    <a:pt x="132" y="0"/>
                    <a:pt x="106" y="0"/>
                  </a:cubicBezTo>
                  <a:cubicBezTo>
                    <a:pt x="81" y="0"/>
                    <a:pt x="57" y="9"/>
                    <a:pt x="39" y="24"/>
                  </a:cubicBezTo>
                  <a:cubicBezTo>
                    <a:pt x="30" y="32"/>
                    <a:pt x="22" y="41"/>
                    <a:pt x="16" y="51"/>
                  </a:cubicBezTo>
                  <a:cubicBezTo>
                    <a:pt x="6" y="67"/>
                    <a:pt x="0" y="86"/>
                    <a:pt x="0" y="106"/>
                  </a:cubicBezTo>
                  <a:cubicBezTo>
                    <a:pt x="0" y="122"/>
                    <a:pt x="3" y="136"/>
                    <a:pt x="9" y="149"/>
                  </a:cubicBezTo>
                  <a:cubicBezTo>
                    <a:pt x="9" y="150"/>
                    <a:pt x="10" y="151"/>
                    <a:pt x="10" y="152"/>
                  </a:cubicBezTo>
                  <a:cubicBezTo>
                    <a:pt x="12" y="156"/>
                    <a:pt x="14" y="159"/>
                    <a:pt x="16" y="162"/>
                  </a:cubicBezTo>
                  <a:cubicBezTo>
                    <a:pt x="34" y="193"/>
                    <a:pt x="68" y="213"/>
                    <a:pt x="106" y="213"/>
                  </a:cubicBezTo>
                  <a:cubicBezTo>
                    <a:pt x="150" y="213"/>
                    <a:pt x="187" y="187"/>
                    <a:pt x="204" y="149"/>
                  </a:cubicBezTo>
                  <a:cubicBezTo>
                    <a:pt x="205" y="145"/>
                    <a:pt x="207" y="141"/>
                    <a:pt x="208" y="137"/>
                  </a:cubicBezTo>
                  <a:cubicBezTo>
                    <a:pt x="211" y="127"/>
                    <a:pt x="213" y="117"/>
                    <a:pt x="213" y="106"/>
                  </a:cubicBezTo>
                  <a:cubicBezTo>
                    <a:pt x="213" y="73"/>
                    <a:pt x="198" y="44"/>
                    <a:pt x="174" y="24"/>
                  </a:cubicBezTo>
                  <a:close/>
                  <a:moveTo>
                    <a:pt x="176" y="149"/>
                  </a:moveTo>
                  <a:cubicBezTo>
                    <a:pt x="162" y="173"/>
                    <a:pt x="136" y="189"/>
                    <a:pt x="106" y="189"/>
                  </a:cubicBezTo>
                  <a:cubicBezTo>
                    <a:pt x="78" y="189"/>
                    <a:pt x="53" y="174"/>
                    <a:pt x="38" y="152"/>
                  </a:cubicBezTo>
                  <a:cubicBezTo>
                    <a:pt x="37" y="151"/>
                    <a:pt x="37" y="150"/>
                    <a:pt x="36" y="149"/>
                  </a:cubicBezTo>
                  <a:cubicBezTo>
                    <a:pt x="28" y="137"/>
                    <a:pt x="24" y="122"/>
                    <a:pt x="24" y="106"/>
                  </a:cubicBezTo>
                  <a:cubicBezTo>
                    <a:pt x="24" y="61"/>
                    <a:pt x="61" y="24"/>
                    <a:pt x="106" y="24"/>
                  </a:cubicBezTo>
                  <a:cubicBezTo>
                    <a:pt x="152" y="24"/>
                    <a:pt x="188" y="61"/>
                    <a:pt x="188" y="106"/>
                  </a:cubicBezTo>
                  <a:cubicBezTo>
                    <a:pt x="188" y="120"/>
                    <a:pt x="185" y="132"/>
                    <a:pt x="180" y="143"/>
                  </a:cubicBezTo>
                  <a:cubicBezTo>
                    <a:pt x="179" y="145"/>
                    <a:pt x="178" y="147"/>
                    <a:pt x="176" y="14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0" name="Freeform 828"/>
            <p:cNvSpPr>
              <a:spLocks noEditPoints="1"/>
            </p:cNvSpPr>
            <p:nvPr/>
          </p:nvSpPr>
          <p:spPr bwMode="auto">
            <a:xfrm>
              <a:off x="4103687" y="3579813"/>
              <a:ext cx="614363" cy="617538"/>
            </a:xfrm>
            <a:custGeom>
              <a:avLst/>
              <a:gdLst>
                <a:gd name="T0" fmla="*/ 82 w 164"/>
                <a:gd name="T1" fmla="*/ 0 h 165"/>
                <a:gd name="T2" fmla="*/ 0 w 164"/>
                <a:gd name="T3" fmla="*/ 82 h 165"/>
                <a:gd name="T4" fmla="*/ 12 w 164"/>
                <a:gd name="T5" fmla="*/ 125 h 165"/>
                <a:gd name="T6" fmla="*/ 14 w 164"/>
                <a:gd name="T7" fmla="*/ 128 h 165"/>
                <a:gd name="T8" fmla="*/ 82 w 164"/>
                <a:gd name="T9" fmla="*/ 165 h 165"/>
                <a:gd name="T10" fmla="*/ 152 w 164"/>
                <a:gd name="T11" fmla="*/ 125 h 165"/>
                <a:gd name="T12" fmla="*/ 156 w 164"/>
                <a:gd name="T13" fmla="*/ 119 h 165"/>
                <a:gd name="T14" fmla="*/ 164 w 164"/>
                <a:gd name="T15" fmla="*/ 82 h 165"/>
                <a:gd name="T16" fmla="*/ 82 w 164"/>
                <a:gd name="T17" fmla="*/ 0 h 165"/>
                <a:gd name="T18" fmla="*/ 147 w 164"/>
                <a:gd name="T19" fmla="*/ 121 h 165"/>
                <a:gd name="T20" fmla="*/ 144 w 164"/>
                <a:gd name="T21" fmla="*/ 125 h 165"/>
                <a:gd name="T22" fmla="*/ 86 w 164"/>
                <a:gd name="T23" fmla="*/ 157 h 165"/>
                <a:gd name="T24" fmla="*/ 23 w 164"/>
                <a:gd name="T25" fmla="*/ 128 h 165"/>
                <a:gd name="T26" fmla="*/ 21 w 164"/>
                <a:gd name="T27" fmla="*/ 125 h 165"/>
                <a:gd name="T28" fmla="*/ 7 w 164"/>
                <a:gd name="T29" fmla="*/ 86 h 165"/>
                <a:gd name="T30" fmla="*/ 79 w 164"/>
                <a:gd name="T31" fmla="*/ 7 h 165"/>
                <a:gd name="T32" fmla="*/ 157 w 164"/>
                <a:gd name="T33" fmla="*/ 79 h 165"/>
                <a:gd name="T34" fmla="*/ 147 w 164"/>
                <a:gd name="T35" fmla="*/ 12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5">
                  <a:moveTo>
                    <a:pt x="82" y="0"/>
                  </a:moveTo>
                  <a:cubicBezTo>
                    <a:pt x="37" y="0"/>
                    <a:pt x="0" y="37"/>
                    <a:pt x="0" y="82"/>
                  </a:cubicBezTo>
                  <a:cubicBezTo>
                    <a:pt x="0" y="98"/>
                    <a:pt x="4" y="113"/>
                    <a:pt x="12" y="125"/>
                  </a:cubicBezTo>
                  <a:cubicBezTo>
                    <a:pt x="13" y="126"/>
                    <a:pt x="13" y="127"/>
                    <a:pt x="14" y="128"/>
                  </a:cubicBezTo>
                  <a:cubicBezTo>
                    <a:pt x="29" y="150"/>
                    <a:pt x="54" y="165"/>
                    <a:pt x="82" y="165"/>
                  </a:cubicBezTo>
                  <a:cubicBezTo>
                    <a:pt x="112" y="165"/>
                    <a:pt x="138" y="149"/>
                    <a:pt x="152" y="125"/>
                  </a:cubicBezTo>
                  <a:cubicBezTo>
                    <a:pt x="154" y="123"/>
                    <a:pt x="155" y="121"/>
                    <a:pt x="156" y="119"/>
                  </a:cubicBezTo>
                  <a:cubicBezTo>
                    <a:pt x="161" y="108"/>
                    <a:pt x="164" y="96"/>
                    <a:pt x="164" y="82"/>
                  </a:cubicBezTo>
                  <a:cubicBezTo>
                    <a:pt x="164" y="37"/>
                    <a:pt x="128" y="0"/>
                    <a:pt x="82" y="0"/>
                  </a:cubicBezTo>
                  <a:close/>
                  <a:moveTo>
                    <a:pt x="147" y="121"/>
                  </a:moveTo>
                  <a:cubicBezTo>
                    <a:pt x="146" y="122"/>
                    <a:pt x="145" y="124"/>
                    <a:pt x="144" y="125"/>
                  </a:cubicBezTo>
                  <a:cubicBezTo>
                    <a:pt x="131" y="144"/>
                    <a:pt x="110" y="156"/>
                    <a:pt x="86" y="157"/>
                  </a:cubicBezTo>
                  <a:cubicBezTo>
                    <a:pt x="60" y="158"/>
                    <a:pt x="37" y="147"/>
                    <a:pt x="23" y="128"/>
                  </a:cubicBezTo>
                  <a:cubicBezTo>
                    <a:pt x="22" y="127"/>
                    <a:pt x="21" y="126"/>
                    <a:pt x="21" y="125"/>
                  </a:cubicBezTo>
                  <a:cubicBezTo>
                    <a:pt x="13" y="114"/>
                    <a:pt x="8" y="100"/>
                    <a:pt x="7" y="86"/>
                  </a:cubicBezTo>
                  <a:cubicBezTo>
                    <a:pt x="5" y="44"/>
                    <a:pt x="38" y="9"/>
                    <a:pt x="79" y="7"/>
                  </a:cubicBezTo>
                  <a:cubicBezTo>
                    <a:pt x="120" y="6"/>
                    <a:pt x="155" y="38"/>
                    <a:pt x="157" y="79"/>
                  </a:cubicBezTo>
                  <a:cubicBezTo>
                    <a:pt x="158" y="94"/>
                    <a:pt x="154" y="109"/>
                    <a:pt x="147" y="121"/>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1" name="Freeform 829"/>
            <p:cNvSpPr>
              <a:spLocks noEditPoints="1"/>
            </p:cNvSpPr>
            <p:nvPr/>
          </p:nvSpPr>
          <p:spPr bwMode="auto">
            <a:xfrm>
              <a:off x="4122737" y="3602038"/>
              <a:ext cx="573088" cy="569913"/>
            </a:xfrm>
            <a:custGeom>
              <a:avLst/>
              <a:gdLst>
                <a:gd name="T0" fmla="*/ 74 w 153"/>
                <a:gd name="T1" fmla="*/ 1 h 152"/>
                <a:gd name="T2" fmla="*/ 16 w 153"/>
                <a:gd name="T3" fmla="*/ 119 h 152"/>
                <a:gd name="T4" fmla="*/ 81 w 153"/>
                <a:gd name="T5" fmla="*/ 151 h 152"/>
                <a:gd name="T6" fmla="*/ 142 w 153"/>
                <a:gd name="T7" fmla="*/ 115 h 152"/>
                <a:gd name="T8" fmla="*/ 146 w 153"/>
                <a:gd name="T9" fmla="*/ 62 h 152"/>
                <a:gd name="T10" fmla="*/ 96 w 153"/>
                <a:gd name="T11" fmla="*/ 65 h 152"/>
                <a:gd name="T12" fmla="*/ 146 w 153"/>
                <a:gd name="T13" fmla="*/ 62 h 152"/>
                <a:gd name="T14" fmla="*/ 106 w 153"/>
                <a:gd name="T15" fmla="*/ 51 h 152"/>
                <a:gd name="T16" fmla="*/ 93 w 153"/>
                <a:gd name="T17" fmla="*/ 8 h 152"/>
                <a:gd name="T18" fmla="*/ 88 w 153"/>
                <a:gd name="T19" fmla="*/ 70 h 152"/>
                <a:gd name="T20" fmla="*/ 90 w 153"/>
                <a:gd name="T21" fmla="*/ 75 h 152"/>
                <a:gd name="T22" fmla="*/ 88 w 153"/>
                <a:gd name="T23" fmla="*/ 70 h 152"/>
                <a:gd name="T24" fmla="*/ 82 w 153"/>
                <a:gd name="T25" fmla="*/ 88 h 152"/>
                <a:gd name="T26" fmla="*/ 87 w 153"/>
                <a:gd name="T27" fmla="*/ 85 h 152"/>
                <a:gd name="T28" fmla="*/ 76 w 153"/>
                <a:gd name="T29" fmla="*/ 6 h 152"/>
                <a:gd name="T30" fmla="*/ 86 w 153"/>
                <a:gd name="T31" fmla="*/ 55 h 152"/>
                <a:gd name="T32" fmla="*/ 76 w 153"/>
                <a:gd name="T33" fmla="*/ 6 h 152"/>
                <a:gd name="T34" fmla="*/ 77 w 153"/>
                <a:gd name="T35" fmla="*/ 67 h 152"/>
                <a:gd name="T36" fmla="*/ 77 w 153"/>
                <a:gd name="T37" fmla="*/ 61 h 152"/>
                <a:gd name="T38" fmla="*/ 77 w 153"/>
                <a:gd name="T39" fmla="*/ 68 h 152"/>
                <a:gd name="T40" fmla="*/ 77 w 153"/>
                <a:gd name="T41" fmla="*/ 85 h 152"/>
                <a:gd name="T42" fmla="*/ 77 w 153"/>
                <a:gd name="T43" fmla="*/ 68 h 152"/>
                <a:gd name="T44" fmla="*/ 68 w 153"/>
                <a:gd name="T45" fmla="*/ 89 h 152"/>
                <a:gd name="T46" fmla="*/ 71 w 153"/>
                <a:gd name="T47" fmla="*/ 84 h 152"/>
                <a:gd name="T48" fmla="*/ 68 w 153"/>
                <a:gd name="T49" fmla="*/ 73 h 152"/>
                <a:gd name="T50" fmla="*/ 62 w 153"/>
                <a:gd name="T51" fmla="*/ 72 h 152"/>
                <a:gd name="T52" fmla="*/ 68 w 153"/>
                <a:gd name="T53" fmla="*/ 73 h 152"/>
                <a:gd name="T54" fmla="*/ 62 w 153"/>
                <a:gd name="T55" fmla="*/ 41 h 152"/>
                <a:gd name="T56" fmla="*/ 17 w 153"/>
                <a:gd name="T57" fmla="*/ 40 h 152"/>
                <a:gd name="T58" fmla="*/ 13 w 153"/>
                <a:gd name="T59" fmla="*/ 48 h 152"/>
                <a:gd name="T60" fmla="*/ 55 w 153"/>
                <a:gd name="T61" fmla="*/ 75 h 152"/>
                <a:gd name="T62" fmla="*/ 13 w 153"/>
                <a:gd name="T63" fmla="*/ 48 h 152"/>
                <a:gd name="T64" fmla="*/ 7 w 153"/>
                <a:gd name="T65" fmla="*/ 80 h 152"/>
                <a:gd name="T66" fmla="*/ 39 w 153"/>
                <a:gd name="T67" fmla="*/ 80 h 152"/>
                <a:gd name="T68" fmla="*/ 26 w 153"/>
                <a:gd name="T69" fmla="*/ 119 h 152"/>
                <a:gd name="T70" fmla="*/ 22 w 153"/>
                <a:gd name="T71" fmla="*/ 119 h 152"/>
                <a:gd name="T72" fmla="*/ 35 w 153"/>
                <a:gd name="T73" fmla="*/ 122 h 152"/>
                <a:gd name="T74" fmla="*/ 57 w 153"/>
                <a:gd name="T75" fmla="*/ 89 h 152"/>
                <a:gd name="T76" fmla="*/ 50 w 153"/>
                <a:gd name="T77" fmla="*/ 119 h 152"/>
                <a:gd name="T78" fmla="*/ 37 w 153"/>
                <a:gd name="T79" fmla="*/ 134 h 152"/>
                <a:gd name="T80" fmla="*/ 80 w 153"/>
                <a:gd name="T81" fmla="*/ 147 h 152"/>
                <a:gd name="T82" fmla="*/ 62 w 153"/>
                <a:gd name="T83" fmla="*/ 122 h 152"/>
                <a:gd name="T84" fmla="*/ 69 w 153"/>
                <a:gd name="T85" fmla="*/ 114 h 152"/>
                <a:gd name="T86" fmla="*/ 84 w 153"/>
                <a:gd name="T87" fmla="*/ 118 h 152"/>
                <a:gd name="T88" fmla="*/ 104 w 153"/>
                <a:gd name="T89" fmla="*/ 141 h 152"/>
                <a:gd name="T90" fmla="*/ 113 w 153"/>
                <a:gd name="T91" fmla="*/ 137 h 152"/>
                <a:gd name="T92" fmla="*/ 98 w 153"/>
                <a:gd name="T93" fmla="*/ 118 h 152"/>
                <a:gd name="T94" fmla="*/ 94 w 153"/>
                <a:gd name="T95" fmla="*/ 91 h 152"/>
                <a:gd name="T96" fmla="*/ 113 w 153"/>
                <a:gd name="T97" fmla="*/ 121 h 152"/>
                <a:gd name="T98" fmla="*/ 113 w 153"/>
                <a:gd name="T99" fmla="*/ 137 h 152"/>
                <a:gd name="T100" fmla="*/ 133 w 153"/>
                <a:gd name="T101" fmla="*/ 119 h 152"/>
                <a:gd name="T102" fmla="*/ 124 w 153"/>
                <a:gd name="T103" fmla="*/ 119 h 152"/>
                <a:gd name="T104" fmla="*/ 111 w 153"/>
                <a:gd name="T105" fmla="*/ 96 h 152"/>
                <a:gd name="T106" fmla="*/ 147 w 153"/>
                <a:gd name="T107" fmla="*/ 70 h 152"/>
                <a:gd name="T108" fmla="*/ 135 w 153"/>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52">
                  <a:moveTo>
                    <a:pt x="152" y="73"/>
                  </a:moveTo>
                  <a:cubicBezTo>
                    <a:pt x="150" y="32"/>
                    <a:pt x="115" y="0"/>
                    <a:pt x="74" y="1"/>
                  </a:cubicBezTo>
                  <a:cubicBezTo>
                    <a:pt x="33" y="3"/>
                    <a:pt x="0" y="38"/>
                    <a:pt x="2" y="80"/>
                  </a:cubicBezTo>
                  <a:cubicBezTo>
                    <a:pt x="3" y="94"/>
                    <a:pt x="8" y="108"/>
                    <a:pt x="16" y="119"/>
                  </a:cubicBezTo>
                  <a:cubicBezTo>
                    <a:pt x="16" y="120"/>
                    <a:pt x="17" y="121"/>
                    <a:pt x="18" y="122"/>
                  </a:cubicBezTo>
                  <a:cubicBezTo>
                    <a:pt x="32" y="141"/>
                    <a:pt x="55" y="152"/>
                    <a:pt x="81" y="151"/>
                  </a:cubicBezTo>
                  <a:cubicBezTo>
                    <a:pt x="105" y="150"/>
                    <a:pt x="126" y="138"/>
                    <a:pt x="139" y="119"/>
                  </a:cubicBezTo>
                  <a:cubicBezTo>
                    <a:pt x="140" y="118"/>
                    <a:pt x="141" y="116"/>
                    <a:pt x="142" y="115"/>
                  </a:cubicBezTo>
                  <a:cubicBezTo>
                    <a:pt x="149" y="103"/>
                    <a:pt x="153" y="88"/>
                    <a:pt x="152" y="73"/>
                  </a:cubicBezTo>
                  <a:close/>
                  <a:moveTo>
                    <a:pt x="146" y="62"/>
                  </a:moveTo>
                  <a:cubicBezTo>
                    <a:pt x="101" y="78"/>
                    <a:pt x="101" y="78"/>
                    <a:pt x="101" y="78"/>
                  </a:cubicBezTo>
                  <a:cubicBezTo>
                    <a:pt x="96" y="65"/>
                    <a:pt x="96" y="65"/>
                    <a:pt x="96" y="65"/>
                  </a:cubicBezTo>
                  <a:cubicBezTo>
                    <a:pt x="143" y="53"/>
                    <a:pt x="143" y="53"/>
                    <a:pt x="143" y="53"/>
                  </a:cubicBezTo>
                  <a:cubicBezTo>
                    <a:pt x="144" y="56"/>
                    <a:pt x="145" y="59"/>
                    <a:pt x="146" y="62"/>
                  </a:cubicBezTo>
                  <a:close/>
                  <a:moveTo>
                    <a:pt x="139" y="43"/>
                  </a:moveTo>
                  <a:cubicBezTo>
                    <a:pt x="106" y="51"/>
                    <a:pt x="106" y="51"/>
                    <a:pt x="106" y="51"/>
                  </a:cubicBezTo>
                  <a:cubicBezTo>
                    <a:pt x="97" y="43"/>
                    <a:pt x="97" y="43"/>
                    <a:pt x="97" y="43"/>
                  </a:cubicBezTo>
                  <a:cubicBezTo>
                    <a:pt x="93" y="8"/>
                    <a:pt x="93" y="8"/>
                    <a:pt x="93" y="8"/>
                  </a:cubicBezTo>
                  <a:cubicBezTo>
                    <a:pt x="113" y="13"/>
                    <a:pt x="130" y="26"/>
                    <a:pt x="139" y="43"/>
                  </a:cubicBezTo>
                  <a:close/>
                  <a:moveTo>
                    <a:pt x="88" y="70"/>
                  </a:moveTo>
                  <a:cubicBezTo>
                    <a:pt x="90" y="69"/>
                    <a:pt x="92" y="70"/>
                    <a:pt x="92" y="72"/>
                  </a:cubicBezTo>
                  <a:cubicBezTo>
                    <a:pt x="93" y="73"/>
                    <a:pt x="92" y="75"/>
                    <a:pt x="90" y="75"/>
                  </a:cubicBezTo>
                  <a:cubicBezTo>
                    <a:pt x="89" y="76"/>
                    <a:pt x="87" y="75"/>
                    <a:pt x="87" y="73"/>
                  </a:cubicBezTo>
                  <a:cubicBezTo>
                    <a:pt x="86" y="72"/>
                    <a:pt x="87" y="70"/>
                    <a:pt x="88" y="70"/>
                  </a:cubicBezTo>
                  <a:close/>
                  <a:moveTo>
                    <a:pt x="86" y="89"/>
                  </a:moveTo>
                  <a:cubicBezTo>
                    <a:pt x="85" y="90"/>
                    <a:pt x="83" y="90"/>
                    <a:pt x="82" y="88"/>
                  </a:cubicBezTo>
                  <a:cubicBezTo>
                    <a:pt x="82" y="87"/>
                    <a:pt x="82" y="85"/>
                    <a:pt x="83" y="84"/>
                  </a:cubicBezTo>
                  <a:cubicBezTo>
                    <a:pt x="84" y="84"/>
                    <a:pt x="86" y="84"/>
                    <a:pt x="87" y="85"/>
                  </a:cubicBezTo>
                  <a:cubicBezTo>
                    <a:pt x="88" y="86"/>
                    <a:pt x="88" y="88"/>
                    <a:pt x="86" y="89"/>
                  </a:cubicBezTo>
                  <a:close/>
                  <a:moveTo>
                    <a:pt x="76" y="6"/>
                  </a:moveTo>
                  <a:cubicBezTo>
                    <a:pt x="78" y="6"/>
                    <a:pt x="81" y="6"/>
                    <a:pt x="84" y="7"/>
                  </a:cubicBezTo>
                  <a:cubicBezTo>
                    <a:pt x="86" y="55"/>
                    <a:pt x="86" y="55"/>
                    <a:pt x="86" y="55"/>
                  </a:cubicBezTo>
                  <a:cubicBezTo>
                    <a:pt x="72" y="55"/>
                    <a:pt x="72" y="55"/>
                    <a:pt x="72" y="55"/>
                  </a:cubicBezTo>
                  <a:lnTo>
                    <a:pt x="76" y="6"/>
                  </a:lnTo>
                  <a:close/>
                  <a:moveTo>
                    <a:pt x="80" y="64"/>
                  </a:moveTo>
                  <a:cubicBezTo>
                    <a:pt x="80" y="65"/>
                    <a:pt x="79" y="67"/>
                    <a:pt x="77" y="67"/>
                  </a:cubicBezTo>
                  <a:cubicBezTo>
                    <a:pt x="76" y="67"/>
                    <a:pt x="74" y="65"/>
                    <a:pt x="74" y="64"/>
                  </a:cubicBezTo>
                  <a:cubicBezTo>
                    <a:pt x="74" y="62"/>
                    <a:pt x="76" y="61"/>
                    <a:pt x="77" y="61"/>
                  </a:cubicBezTo>
                  <a:cubicBezTo>
                    <a:pt x="79" y="61"/>
                    <a:pt x="80" y="62"/>
                    <a:pt x="80" y="64"/>
                  </a:cubicBezTo>
                  <a:close/>
                  <a:moveTo>
                    <a:pt x="77" y="68"/>
                  </a:moveTo>
                  <a:cubicBezTo>
                    <a:pt x="82" y="68"/>
                    <a:pt x="86" y="72"/>
                    <a:pt x="86" y="76"/>
                  </a:cubicBezTo>
                  <a:cubicBezTo>
                    <a:pt x="86" y="81"/>
                    <a:pt x="82" y="85"/>
                    <a:pt x="77" y="85"/>
                  </a:cubicBezTo>
                  <a:cubicBezTo>
                    <a:pt x="72" y="85"/>
                    <a:pt x="68" y="81"/>
                    <a:pt x="68" y="76"/>
                  </a:cubicBezTo>
                  <a:cubicBezTo>
                    <a:pt x="68" y="72"/>
                    <a:pt x="72" y="68"/>
                    <a:pt x="77" y="68"/>
                  </a:cubicBezTo>
                  <a:close/>
                  <a:moveTo>
                    <a:pt x="72" y="88"/>
                  </a:moveTo>
                  <a:cubicBezTo>
                    <a:pt x="71" y="90"/>
                    <a:pt x="69" y="90"/>
                    <a:pt x="68" y="89"/>
                  </a:cubicBezTo>
                  <a:cubicBezTo>
                    <a:pt x="67" y="88"/>
                    <a:pt x="67" y="86"/>
                    <a:pt x="67" y="85"/>
                  </a:cubicBezTo>
                  <a:cubicBezTo>
                    <a:pt x="68" y="84"/>
                    <a:pt x="70" y="84"/>
                    <a:pt x="71" y="84"/>
                  </a:cubicBezTo>
                  <a:cubicBezTo>
                    <a:pt x="73" y="85"/>
                    <a:pt x="73" y="87"/>
                    <a:pt x="72" y="88"/>
                  </a:cubicBezTo>
                  <a:close/>
                  <a:moveTo>
                    <a:pt x="68" y="73"/>
                  </a:moveTo>
                  <a:cubicBezTo>
                    <a:pt x="67" y="75"/>
                    <a:pt x="66" y="76"/>
                    <a:pt x="64" y="75"/>
                  </a:cubicBezTo>
                  <a:cubicBezTo>
                    <a:pt x="63" y="75"/>
                    <a:pt x="62" y="73"/>
                    <a:pt x="62" y="72"/>
                  </a:cubicBezTo>
                  <a:cubicBezTo>
                    <a:pt x="63" y="70"/>
                    <a:pt x="64" y="69"/>
                    <a:pt x="66" y="70"/>
                  </a:cubicBezTo>
                  <a:cubicBezTo>
                    <a:pt x="67" y="70"/>
                    <a:pt x="68" y="72"/>
                    <a:pt x="68" y="73"/>
                  </a:cubicBezTo>
                  <a:close/>
                  <a:moveTo>
                    <a:pt x="65" y="7"/>
                  </a:moveTo>
                  <a:cubicBezTo>
                    <a:pt x="62" y="41"/>
                    <a:pt x="62" y="41"/>
                    <a:pt x="62" y="41"/>
                  </a:cubicBezTo>
                  <a:cubicBezTo>
                    <a:pt x="52" y="47"/>
                    <a:pt x="52" y="47"/>
                    <a:pt x="52" y="47"/>
                  </a:cubicBezTo>
                  <a:cubicBezTo>
                    <a:pt x="17" y="40"/>
                    <a:pt x="17" y="40"/>
                    <a:pt x="17" y="40"/>
                  </a:cubicBezTo>
                  <a:cubicBezTo>
                    <a:pt x="27" y="23"/>
                    <a:pt x="45" y="11"/>
                    <a:pt x="65" y="7"/>
                  </a:cubicBezTo>
                  <a:close/>
                  <a:moveTo>
                    <a:pt x="13" y="48"/>
                  </a:moveTo>
                  <a:cubicBezTo>
                    <a:pt x="59" y="61"/>
                    <a:pt x="59" y="61"/>
                    <a:pt x="59" y="61"/>
                  </a:cubicBezTo>
                  <a:cubicBezTo>
                    <a:pt x="55" y="75"/>
                    <a:pt x="55" y="75"/>
                    <a:pt x="55" y="75"/>
                  </a:cubicBezTo>
                  <a:cubicBezTo>
                    <a:pt x="10" y="56"/>
                    <a:pt x="10" y="56"/>
                    <a:pt x="10" y="56"/>
                  </a:cubicBezTo>
                  <a:cubicBezTo>
                    <a:pt x="11" y="53"/>
                    <a:pt x="13" y="48"/>
                    <a:pt x="13" y="48"/>
                  </a:cubicBezTo>
                  <a:close/>
                  <a:moveTo>
                    <a:pt x="22" y="119"/>
                  </a:moveTo>
                  <a:cubicBezTo>
                    <a:pt x="13" y="108"/>
                    <a:pt x="8" y="94"/>
                    <a:pt x="7" y="80"/>
                  </a:cubicBezTo>
                  <a:cubicBezTo>
                    <a:pt x="7" y="75"/>
                    <a:pt x="7" y="71"/>
                    <a:pt x="8" y="67"/>
                  </a:cubicBezTo>
                  <a:cubicBezTo>
                    <a:pt x="39" y="80"/>
                    <a:pt x="39" y="80"/>
                    <a:pt x="39" y="80"/>
                  </a:cubicBezTo>
                  <a:cubicBezTo>
                    <a:pt x="42" y="91"/>
                    <a:pt x="42" y="91"/>
                    <a:pt x="42" y="91"/>
                  </a:cubicBezTo>
                  <a:cubicBezTo>
                    <a:pt x="26" y="119"/>
                    <a:pt x="26" y="119"/>
                    <a:pt x="26" y="119"/>
                  </a:cubicBezTo>
                  <a:cubicBezTo>
                    <a:pt x="24" y="122"/>
                    <a:pt x="24" y="122"/>
                    <a:pt x="24" y="122"/>
                  </a:cubicBezTo>
                  <a:cubicBezTo>
                    <a:pt x="23" y="121"/>
                    <a:pt x="22" y="120"/>
                    <a:pt x="22" y="119"/>
                  </a:cubicBezTo>
                  <a:close/>
                  <a:moveTo>
                    <a:pt x="31" y="129"/>
                  </a:moveTo>
                  <a:cubicBezTo>
                    <a:pt x="35" y="122"/>
                    <a:pt x="35" y="122"/>
                    <a:pt x="35" y="122"/>
                  </a:cubicBezTo>
                  <a:cubicBezTo>
                    <a:pt x="37" y="119"/>
                    <a:pt x="37" y="119"/>
                    <a:pt x="37" y="119"/>
                  </a:cubicBezTo>
                  <a:cubicBezTo>
                    <a:pt x="57" y="89"/>
                    <a:pt x="57" y="89"/>
                    <a:pt x="57" y="89"/>
                  </a:cubicBezTo>
                  <a:cubicBezTo>
                    <a:pt x="69" y="97"/>
                    <a:pt x="69" y="97"/>
                    <a:pt x="69" y="97"/>
                  </a:cubicBezTo>
                  <a:cubicBezTo>
                    <a:pt x="50" y="119"/>
                    <a:pt x="50" y="119"/>
                    <a:pt x="50" y="119"/>
                  </a:cubicBezTo>
                  <a:cubicBezTo>
                    <a:pt x="47" y="122"/>
                    <a:pt x="47" y="122"/>
                    <a:pt x="47" y="122"/>
                  </a:cubicBezTo>
                  <a:cubicBezTo>
                    <a:pt x="37" y="134"/>
                    <a:pt x="37" y="134"/>
                    <a:pt x="37" y="134"/>
                  </a:cubicBezTo>
                  <a:cubicBezTo>
                    <a:pt x="35" y="132"/>
                    <a:pt x="33" y="131"/>
                    <a:pt x="31" y="129"/>
                  </a:cubicBezTo>
                  <a:close/>
                  <a:moveTo>
                    <a:pt x="80" y="147"/>
                  </a:moveTo>
                  <a:cubicBezTo>
                    <a:pt x="68" y="147"/>
                    <a:pt x="57" y="144"/>
                    <a:pt x="47" y="140"/>
                  </a:cubicBezTo>
                  <a:cubicBezTo>
                    <a:pt x="62" y="122"/>
                    <a:pt x="62" y="122"/>
                    <a:pt x="62" y="122"/>
                  </a:cubicBezTo>
                  <a:cubicBezTo>
                    <a:pt x="65" y="118"/>
                    <a:pt x="65" y="118"/>
                    <a:pt x="65" y="118"/>
                  </a:cubicBezTo>
                  <a:cubicBezTo>
                    <a:pt x="69" y="114"/>
                    <a:pt x="69" y="114"/>
                    <a:pt x="69" y="114"/>
                  </a:cubicBezTo>
                  <a:cubicBezTo>
                    <a:pt x="81" y="115"/>
                    <a:pt x="81" y="115"/>
                    <a:pt x="81" y="115"/>
                  </a:cubicBezTo>
                  <a:cubicBezTo>
                    <a:pt x="84" y="118"/>
                    <a:pt x="84" y="118"/>
                    <a:pt x="84" y="118"/>
                  </a:cubicBezTo>
                  <a:cubicBezTo>
                    <a:pt x="87" y="122"/>
                    <a:pt x="87" y="122"/>
                    <a:pt x="87" y="122"/>
                  </a:cubicBezTo>
                  <a:cubicBezTo>
                    <a:pt x="104" y="141"/>
                    <a:pt x="104" y="141"/>
                    <a:pt x="104" y="141"/>
                  </a:cubicBezTo>
                  <a:cubicBezTo>
                    <a:pt x="97" y="144"/>
                    <a:pt x="89" y="146"/>
                    <a:pt x="80" y="147"/>
                  </a:cubicBezTo>
                  <a:close/>
                  <a:moveTo>
                    <a:pt x="113" y="137"/>
                  </a:moveTo>
                  <a:cubicBezTo>
                    <a:pt x="101" y="122"/>
                    <a:pt x="101" y="122"/>
                    <a:pt x="101" y="122"/>
                  </a:cubicBezTo>
                  <a:cubicBezTo>
                    <a:pt x="98" y="118"/>
                    <a:pt x="98" y="118"/>
                    <a:pt x="98" y="118"/>
                  </a:cubicBezTo>
                  <a:cubicBezTo>
                    <a:pt x="83" y="99"/>
                    <a:pt x="83" y="99"/>
                    <a:pt x="83" y="99"/>
                  </a:cubicBezTo>
                  <a:cubicBezTo>
                    <a:pt x="94" y="91"/>
                    <a:pt x="94" y="91"/>
                    <a:pt x="94" y="91"/>
                  </a:cubicBezTo>
                  <a:cubicBezTo>
                    <a:pt x="111" y="119"/>
                    <a:pt x="111" y="119"/>
                    <a:pt x="111" y="119"/>
                  </a:cubicBezTo>
                  <a:cubicBezTo>
                    <a:pt x="113" y="121"/>
                    <a:pt x="113" y="121"/>
                    <a:pt x="113" y="121"/>
                  </a:cubicBezTo>
                  <a:cubicBezTo>
                    <a:pt x="120" y="132"/>
                    <a:pt x="120" y="132"/>
                    <a:pt x="120" y="132"/>
                  </a:cubicBezTo>
                  <a:cubicBezTo>
                    <a:pt x="117" y="134"/>
                    <a:pt x="115" y="136"/>
                    <a:pt x="113" y="137"/>
                  </a:cubicBezTo>
                  <a:close/>
                  <a:moveTo>
                    <a:pt x="135" y="116"/>
                  </a:moveTo>
                  <a:cubicBezTo>
                    <a:pt x="134" y="117"/>
                    <a:pt x="134" y="118"/>
                    <a:pt x="133" y="119"/>
                  </a:cubicBezTo>
                  <a:cubicBezTo>
                    <a:pt x="131" y="121"/>
                    <a:pt x="130" y="123"/>
                    <a:pt x="128" y="125"/>
                  </a:cubicBezTo>
                  <a:cubicBezTo>
                    <a:pt x="124" y="119"/>
                    <a:pt x="124" y="119"/>
                    <a:pt x="124" y="119"/>
                  </a:cubicBezTo>
                  <a:cubicBezTo>
                    <a:pt x="124" y="118"/>
                    <a:pt x="124" y="118"/>
                    <a:pt x="124" y="118"/>
                  </a:cubicBezTo>
                  <a:cubicBezTo>
                    <a:pt x="111" y="96"/>
                    <a:pt x="111" y="96"/>
                    <a:pt x="111" y="96"/>
                  </a:cubicBezTo>
                  <a:cubicBezTo>
                    <a:pt x="115" y="85"/>
                    <a:pt x="115" y="85"/>
                    <a:pt x="115" y="85"/>
                  </a:cubicBezTo>
                  <a:cubicBezTo>
                    <a:pt x="147" y="70"/>
                    <a:pt x="147" y="70"/>
                    <a:pt x="147" y="70"/>
                  </a:cubicBezTo>
                  <a:cubicBezTo>
                    <a:pt x="147" y="71"/>
                    <a:pt x="147" y="72"/>
                    <a:pt x="147" y="73"/>
                  </a:cubicBezTo>
                  <a:cubicBezTo>
                    <a:pt x="148" y="89"/>
                    <a:pt x="143" y="104"/>
                    <a:pt x="135" y="116"/>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2" name="Oval 830"/>
            <p:cNvSpPr>
              <a:spLocks noChangeArrowheads="1"/>
            </p:cNvSpPr>
            <p:nvPr/>
          </p:nvSpPr>
          <p:spPr bwMode="auto">
            <a:xfrm>
              <a:off x="4400550" y="3830638"/>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3" name="Freeform 831"/>
            <p:cNvSpPr>
              <a:spLocks/>
            </p:cNvSpPr>
            <p:nvPr/>
          </p:nvSpPr>
          <p:spPr bwMode="auto">
            <a:xfrm>
              <a:off x="4445000" y="3860800"/>
              <a:ext cx="26988" cy="25400"/>
            </a:xfrm>
            <a:custGeom>
              <a:avLst/>
              <a:gdLst>
                <a:gd name="T0" fmla="*/ 6 w 7"/>
                <a:gd name="T1" fmla="*/ 3 h 7"/>
                <a:gd name="T2" fmla="*/ 4 w 7"/>
                <a:gd name="T3" fmla="*/ 6 h 7"/>
                <a:gd name="T4" fmla="*/ 1 w 7"/>
                <a:gd name="T5" fmla="*/ 4 h 7"/>
                <a:gd name="T6" fmla="*/ 2 w 7"/>
                <a:gd name="T7" fmla="*/ 1 h 7"/>
                <a:gd name="T8" fmla="*/ 6 w 7"/>
                <a:gd name="T9" fmla="*/ 3 h 7"/>
              </a:gdLst>
              <a:ahLst/>
              <a:cxnLst>
                <a:cxn ang="0">
                  <a:pos x="T0" y="T1"/>
                </a:cxn>
                <a:cxn ang="0">
                  <a:pos x="T2" y="T3"/>
                </a:cxn>
                <a:cxn ang="0">
                  <a:pos x="T4" y="T5"/>
                </a:cxn>
                <a:cxn ang="0">
                  <a:pos x="T6" y="T7"/>
                </a:cxn>
                <a:cxn ang="0">
                  <a:pos x="T8" y="T9"/>
                </a:cxn>
              </a:cxnLst>
              <a:rect l="0" t="0" r="r" b="b"/>
              <a:pathLst>
                <a:path w="7" h="7">
                  <a:moveTo>
                    <a:pt x="6" y="3"/>
                  </a:moveTo>
                  <a:cubicBezTo>
                    <a:pt x="7" y="4"/>
                    <a:pt x="6" y="6"/>
                    <a:pt x="4" y="6"/>
                  </a:cubicBezTo>
                  <a:cubicBezTo>
                    <a:pt x="3" y="7"/>
                    <a:pt x="1" y="6"/>
                    <a:pt x="1" y="4"/>
                  </a:cubicBezTo>
                  <a:cubicBezTo>
                    <a:pt x="0" y="3"/>
                    <a:pt x="1" y="1"/>
                    <a:pt x="2" y="1"/>
                  </a:cubicBezTo>
                  <a:cubicBezTo>
                    <a:pt x="4" y="0"/>
                    <a:pt x="5"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4" name="Freeform 832"/>
            <p:cNvSpPr>
              <a:spLocks/>
            </p:cNvSpPr>
            <p:nvPr/>
          </p:nvSpPr>
          <p:spPr bwMode="auto">
            <a:xfrm>
              <a:off x="4430712" y="3916363"/>
              <a:ext cx="22225" cy="22225"/>
            </a:xfrm>
            <a:custGeom>
              <a:avLst/>
              <a:gdLst>
                <a:gd name="T0" fmla="*/ 4 w 6"/>
                <a:gd name="T1" fmla="*/ 5 h 6"/>
                <a:gd name="T2" fmla="*/ 0 w 6"/>
                <a:gd name="T3" fmla="*/ 4 h 6"/>
                <a:gd name="T4" fmla="*/ 1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1"/>
                    <a:pt x="1" y="0"/>
                  </a:cubicBezTo>
                  <a:cubicBezTo>
                    <a:pt x="2" y="0"/>
                    <a:pt x="4" y="0"/>
                    <a:pt x="5" y="1"/>
                  </a:cubicBezTo>
                  <a:cubicBezTo>
                    <a:pt x="6" y="2"/>
                    <a:pt x="6" y="4"/>
                    <a:pt x="4"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5" name="Freeform 833"/>
            <p:cNvSpPr>
              <a:spLocks/>
            </p:cNvSpPr>
            <p:nvPr/>
          </p:nvSpPr>
          <p:spPr bwMode="auto">
            <a:xfrm>
              <a:off x="4373562" y="3916363"/>
              <a:ext cx="22225" cy="22225"/>
            </a:xfrm>
            <a:custGeom>
              <a:avLst/>
              <a:gdLst>
                <a:gd name="T0" fmla="*/ 5 w 6"/>
                <a:gd name="T1" fmla="*/ 4 h 6"/>
                <a:gd name="T2" fmla="*/ 1 w 6"/>
                <a:gd name="T3" fmla="*/ 5 h 6"/>
                <a:gd name="T4" fmla="*/ 0 w 6"/>
                <a:gd name="T5" fmla="*/ 1 h 6"/>
                <a:gd name="T6" fmla="*/ 4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0" y="1"/>
                  </a:cubicBezTo>
                  <a:cubicBezTo>
                    <a:pt x="1" y="0"/>
                    <a:pt x="3" y="0"/>
                    <a:pt x="4" y="0"/>
                  </a:cubicBezTo>
                  <a:cubicBezTo>
                    <a:pt x="6" y="1"/>
                    <a:pt x="6" y="3"/>
                    <a:pt x="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6" name="Freeform 834"/>
            <p:cNvSpPr>
              <a:spLocks/>
            </p:cNvSpPr>
            <p:nvPr/>
          </p:nvSpPr>
          <p:spPr bwMode="auto">
            <a:xfrm>
              <a:off x="4354512" y="3860800"/>
              <a:ext cx="23813" cy="25400"/>
            </a:xfrm>
            <a:custGeom>
              <a:avLst/>
              <a:gdLst>
                <a:gd name="T0" fmla="*/ 6 w 6"/>
                <a:gd name="T1" fmla="*/ 4 h 7"/>
                <a:gd name="T2" fmla="*/ 2 w 6"/>
                <a:gd name="T3" fmla="*/ 6 h 7"/>
                <a:gd name="T4" fmla="*/ 0 w 6"/>
                <a:gd name="T5" fmla="*/ 3 h 7"/>
                <a:gd name="T6" fmla="*/ 4 w 6"/>
                <a:gd name="T7" fmla="*/ 1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6"/>
                    <a:pt x="4" y="7"/>
                    <a:pt x="2" y="6"/>
                  </a:cubicBezTo>
                  <a:cubicBezTo>
                    <a:pt x="1" y="6"/>
                    <a:pt x="0" y="4"/>
                    <a:pt x="0" y="3"/>
                  </a:cubicBezTo>
                  <a:cubicBezTo>
                    <a:pt x="1" y="1"/>
                    <a:pt x="2" y="0"/>
                    <a:pt x="4" y="1"/>
                  </a:cubicBezTo>
                  <a:cubicBezTo>
                    <a:pt x="5" y="1"/>
                    <a:pt x="6" y="3"/>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7" name="Oval 835"/>
            <p:cNvSpPr>
              <a:spLocks noChangeArrowheads="1"/>
            </p:cNvSpPr>
            <p:nvPr/>
          </p:nvSpPr>
          <p:spPr bwMode="auto">
            <a:xfrm>
              <a:off x="4378325" y="3856038"/>
              <a:ext cx="66675" cy="635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8" name="Freeform 836"/>
            <p:cNvSpPr>
              <a:spLocks/>
            </p:cNvSpPr>
            <p:nvPr/>
          </p:nvSpPr>
          <p:spPr bwMode="auto">
            <a:xfrm>
              <a:off x="4238625" y="3935413"/>
              <a:ext cx="142875" cy="168275"/>
            </a:xfrm>
            <a:custGeom>
              <a:avLst/>
              <a:gdLst>
                <a:gd name="T0" fmla="*/ 38 w 38"/>
                <a:gd name="T1" fmla="*/ 8 h 45"/>
                <a:gd name="T2" fmla="*/ 6 w 38"/>
                <a:gd name="T3" fmla="*/ 45 h 45"/>
                <a:gd name="T4" fmla="*/ 0 w 38"/>
                <a:gd name="T5" fmla="*/ 40 h 45"/>
                <a:gd name="T6" fmla="*/ 26 w 38"/>
                <a:gd name="T7" fmla="*/ 0 h 45"/>
                <a:gd name="T8" fmla="*/ 38 w 38"/>
                <a:gd name="T9" fmla="*/ 8 h 45"/>
              </a:gdLst>
              <a:ahLst/>
              <a:cxnLst>
                <a:cxn ang="0">
                  <a:pos x="T0" y="T1"/>
                </a:cxn>
                <a:cxn ang="0">
                  <a:pos x="T2" y="T3"/>
                </a:cxn>
                <a:cxn ang="0">
                  <a:pos x="T4" y="T5"/>
                </a:cxn>
                <a:cxn ang="0">
                  <a:pos x="T6" y="T7"/>
                </a:cxn>
                <a:cxn ang="0">
                  <a:pos x="T8" y="T9"/>
                </a:cxn>
              </a:cxnLst>
              <a:rect l="0" t="0" r="r" b="b"/>
              <a:pathLst>
                <a:path w="38" h="45">
                  <a:moveTo>
                    <a:pt x="38" y="8"/>
                  </a:moveTo>
                  <a:cubicBezTo>
                    <a:pt x="6" y="45"/>
                    <a:pt x="6" y="45"/>
                    <a:pt x="6" y="45"/>
                  </a:cubicBezTo>
                  <a:cubicBezTo>
                    <a:pt x="4" y="43"/>
                    <a:pt x="2" y="42"/>
                    <a:pt x="0" y="40"/>
                  </a:cubicBezTo>
                  <a:cubicBezTo>
                    <a:pt x="26" y="0"/>
                    <a:pt x="26" y="0"/>
                    <a:pt x="26" y="0"/>
                  </a:cubicBezTo>
                  <a:lnTo>
                    <a:pt x="38"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9" name="Freeform 837"/>
            <p:cNvSpPr>
              <a:spLocks/>
            </p:cNvSpPr>
            <p:nvPr/>
          </p:nvSpPr>
          <p:spPr bwMode="auto">
            <a:xfrm>
              <a:off x="4160837" y="3781425"/>
              <a:ext cx="182563" cy="101600"/>
            </a:xfrm>
            <a:custGeom>
              <a:avLst/>
              <a:gdLst>
                <a:gd name="T0" fmla="*/ 49 w 49"/>
                <a:gd name="T1" fmla="*/ 13 h 27"/>
                <a:gd name="T2" fmla="*/ 45 w 49"/>
                <a:gd name="T3" fmla="*/ 27 h 27"/>
                <a:gd name="T4" fmla="*/ 0 w 49"/>
                <a:gd name="T5" fmla="*/ 8 h 27"/>
                <a:gd name="T6" fmla="*/ 3 w 49"/>
                <a:gd name="T7" fmla="*/ 0 h 27"/>
                <a:gd name="T8" fmla="*/ 49 w 49"/>
                <a:gd name="T9" fmla="*/ 13 h 27"/>
              </a:gdLst>
              <a:ahLst/>
              <a:cxnLst>
                <a:cxn ang="0">
                  <a:pos x="T0" y="T1"/>
                </a:cxn>
                <a:cxn ang="0">
                  <a:pos x="T2" y="T3"/>
                </a:cxn>
                <a:cxn ang="0">
                  <a:pos x="T4" y="T5"/>
                </a:cxn>
                <a:cxn ang="0">
                  <a:pos x="T6" y="T7"/>
                </a:cxn>
                <a:cxn ang="0">
                  <a:pos x="T8" y="T9"/>
                </a:cxn>
              </a:cxnLst>
              <a:rect l="0" t="0" r="r" b="b"/>
              <a:pathLst>
                <a:path w="49" h="27">
                  <a:moveTo>
                    <a:pt x="49" y="13"/>
                  </a:moveTo>
                  <a:cubicBezTo>
                    <a:pt x="45" y="27"/>
                    <a:pt x="45" y="27"/>
                    <a:pt x="45" y="27"/>
                  </a:cubicBezTo>
                  <a:cubicBezTo>
                    <a:pt x="0" y="8"/>
                    <a:pt x="0" y="8"/>
                    <a:pt x="0" y="8"/>
                  </a:cubicBezTo>
                  <a:cubicBezTo>
                    <a:pt x="1" y="5"/>
                    <a:pt x="3" y="0"/>
                    <a:pt x="3" y="0"/>
                  </a:cubicBezTo>
                  <a:lnTo>
                    <a:pt x="49"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0" name="Freeform 838"/>
            <p:cNvSpPr>
              <a:spLocks/>
            </p:cNvSpPr>
            <p:nvPr/>
          </p:nvSpPr>
          <p:spPr bwMode="auto">
            <a:xfrm>
              <a:off x="4392612" y="3624263"/>
              <a:ext cx="52388" cy="184150"/>
            </a:xfrm>
            <a:custGeom>
              <a:avLst/>
              <a:gdLst>
                <a:gd name="T0" fmla="*/ 14 w 14"/>
                <a:gd name="T1" fmla="*/ 49 h 49"/>
                <a:gd name="T2" fmla="*/ 0 w 14"/>
                <a:gd name="T3" fmla="*/ 49 h 49"/>
                <a:gd name="T4" fmla="*/ 4 w 14"/>
                <a:gd name="T5" fmla="*/ 0 h 49"/>
                <a:gd name="T6" fmla="*/ 12 w 14"/>
                <a:gd name="T7" fmla="*/ 1 h 49"/>
                <a:gd name="T8" fmla="*/ 14 w 14"/>
                <a:gd name="T9" fmla="*/ 49 h 49"/>
              </a:gdLst>
              <a:ahLst/>
              <a:cxnLst>
                <a:cxn ang="0">
                  <a:pos x="T0" y="T1"/>
                </a:cxn>
                <a:cxn ang="0">
                  <a:pos x="T2" y="T3"/>
                </a:cxn>
                <a:cxn ang="0">
                  <a:pos x="T4" y="T5"/>
                </a:cxn>
                <a:cxn ang="0">
                  <a:pos x="T6" y="T7"/>
                </a:cxn>
                <a:cxn ang="0">
                  <a:pos x="T8" y="T9"/>
                </a:cxn>
              </a:cxnLst>
              <a:rect l="0" t="0" r="r" b="b"/>
              <a:pathLst>
                <a:path w="14" h="49">
                  <a:moveTo>
                    <a:pt x="14" y="49"/>
                  </a:moveTo>
                  <a:cubicBezTo>
                    <a:pt x="0" y="49"/>
                    <a:pt x="0" y="49"/>
                    <a:pt x="0" y="49"/>
                  </a:cubicBezTo>
                  <a:cubicBezTo>
                    <a:pt x="4" y="0"/>
                    <a:pt x="4" y="0"/>
                    <a:pt x="4" y="0"/>
                  </a:cubicBezTo>
                  <a:cubicBezTo>
                    <a:pt x="6" y="0"/>
                    <a:pt x="9" y="0"/>
                    <a:pt x="12" y="1"/>
                  </a:cubicBezTo>
                  <a:lnTo>
                    <a:pt x="14" y="4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1" name="Freeform 839"/>
            <p:cNvSpPr>
              <a:spLocks/>
            </p:cNvSpPr>
            <p:nvPr/>
          </p:nvSpPr>
          <p:spPr bwMode="auto">
            <a:xfrm>
              <a:off x="4483100" y="3800475"/>
              <a:ext cx="187325" cy="93663"/>
            </a:xfrm>
            <a:custGeom>
              <a:avLst/>
              <a:gdLst>
                <a:gd name="T0" fmla="*/ 50 w 50"/>
                <a:gd name="T1" fmla="*/ 9 h 25"/>
                <a:gd name="T2" fmla="*/ 5 w 50"/>
                <a:gd name="T3" fmla="*/ 25 h 25"/>
                <a:gd name="T4" fmla="*/ 0 w 50"/>
                <a:gd name="T5" fmla="*/ 12 h 25"/>
                <a:gd name="T6" fmla="*/ 47 w 50"/>
                <a:gd name="T7" fmla="*/ 0 h 25"/>
                <a:gd name="T8" fmla="*/ 50 w 50"/>
                <a:gd name="T9" fmla="*/ 9 h 25"/>
              </a:gdLst>
              <a:ahLst/>
              <a:cxnLst>
                <a:cxn ang="0">
                  <a:pos x="T0" y="T1"/>
                </a:cxn>
                <a:cxn ang="0">
                  <a:pos x="T2" y="T3"/>
                </a:cxn>
                <a:cxn ang="0">
                  <a:pos x="T4" y="T5"/>
                </a:cxn>
                <a:cxn ang="0">
                  <a:pos x="T6" y="T7"/>
                </a:cxn>
                <a:cxn ang="0">
                  <a:pos x="T8" y="T9"/>
                </a:cxn>
              </a:cxnLst>
              <a:rect l="0" t="0" r="r" b="b"/>
              <a:pathLst>
                <a:path w="50" h="25">
                  <a:moveTo>
                    <a:pt x="50" y="9"/>
                  </a:moveTo>
                  <a:cubicBezTo>
                    <a:pt x="5" y="25"/>
                    <a:pt x="5" y="25"/>
                    <a:pt x="5" y="25"/>
                  </a:cubicBezTo>
                  <a:cubicBezTo>
                    <a:pt x="0" y="12"/>
                    <a:pt x="0" y="12"/>
                    <a:pt x="0" y="12"/>
                  </a:cubicBezTo>
                  <a:cubicBezTo>
                    <a:pt x="47" y="0"/>
                    <a:pt x="47" y="0"/>
                    <a:pt x="47" y="0"/>
                  </a:cubicBezTo>
                  <a:cubicBezTo>
                    <a:pt x="48" y="3"/>
                    <a:pt x="49" y="6"/>
                    <a:pt x="50"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2" name="Freeform 840"/>
            <p:cNvSpPr>
              <a:spLocks/>
            </p:cNvSpPr>
            <p:nvPr/>
          </p:nvSpPr>
          <p:spPr bwMode="auto">
            <a:xfrm>
              <a:off x="4433887" y="3943350"/>
              <a:ext cx="138113" cy="171450"/>
            </a:xfrm>
            <a:custGeom>
              <a:avLst/>
              <a:gdLst>
                <a:gd name="T0" fmla="*/ 37 w 37"/>
                <a:gd name="T1" fmla="*/ 41 h 46"/>
                <a:gd name="T2" fmla="*/ 30 w 37"/>
                <a:gd name="T3" fmla="*/ 46 h 46"/>
                <a:gd name="T4" fmla="*/ 0 w 37"/>
                <a:gd name="T5" fmla="*/ 8 h 46"/>
                <a:gd name="T6" fmla="*/ 11 w 37"/>
                <a:gd name="T7" fmla="*/ 0 h 46"/>
                <a:gd name="T8" fmla="*/ 37 w 37"/>
                <a:gd name="T9" fmla="*/ 41 h 46"/>
              </a:gdLst>
              <a:ahLst/>
              <a:cxnLst>
                <a:cxn ang="0">
                  <a:pos x="T0" y="T1"/>
                </a:cxn>
                <a:cxn ang="0">
                  <a:pos x="T2" y="T3"/>
                </a:cxn>
                <a:cxn ang="0">
                  <a:pos x="T4" y="T5"/>
                </a:cxn>
                <a:cxn ang="0">
                  <a:pos x="T6" y="T7"/>
                </a:cxn>
                <a:cxn ang="0">
                  <a:pos x="T8" y="T9"/>
                </a:cxn>
              </a:cxnLst>
              <a:rect l="0" t="0" r="r" b="b"/>
              <a:pathLst>
                <a:path w="37" h="46">
                  <a:moveTo>
                    <a:pt x="37" y="41"/>
                  </a:moveTo>
                  <a:cubicBezTo>
                    <a:pt x="34" y="43"/>
                    <a:pt x="32" y="45"/>
                    <a:pt x="30" y="46"/>
                  </a:cubicBezTo>
                  <a:cubicBezTo>
                    <a:pt x="0" y="8"/>
                    <a:pt x="0" y="8"/>
                    <a:pt x="0" y="8"/>
                  </a:cubicBezTo>
                  <a:cubicBezTo>
                    <a:pt x="11" y="0"/>
                    <a:pt x="11" y="0"/>
                    <a:pt x="11" y="0"/>
                  </a:cubicBezTo>
                  <a:lnTo>
                    <a:pt x="37"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3" name="Freeform 841"/>
            <p:cNvSpPr>
              <a:spLocks/>
            </p:cNvSpPr>
            <p:nvPr/>
          </p:nvSpPr>
          <p:spPr bwMode="auto">
            <a:xfrm>
              <a:off x="4538662" y="3863975"/>
              <a:ext cx="139700" cy="206375"/>
            </a:xfrm>
            <a:custGeom>
              <a:avLst/>
              <a:gdLst>
                <a:gd name="T0" fmla="*/ 36 w 37"/>
                <a:gd name="T1" fmla="*/ 3 h 55"/>
                <a:gd name="T2" fmla="*/ 17 w 37"/>
                <a:gd name="T3" fmla="*/ 55 h 55"/>
                <a:gd name="T4" fmla="*/ 0 w 37"/>
                <a:gd name="T5" fmla="*/ 26 h 55"/>
                <a:gd name="T6" fmla="*/ 4 w 37"/>
                <a:gd name="T7" fmla="*/ 15 h 55"/>
                <a:gd name="T8" fmla="*/ 36 w 37"/>
                <a:gd name="T9" fmla="*/ 0 h 55"/>
                <a:gd name="T10" fmla="*/ 36 w 37"/>
                <a:gd name="T11" fmla="*/ 3 h 55"/>
              </a:gdLst>
              <a:ahLst/>
              <a:cxnLst>
                <a:cxn ang="0">
                  <a:pos x="T0" y="T1"/>
                </a:cxn>
                <a:cxn ang="0">
                  <a:pos x="T2" y="T3"/>
                </a:cxn>
                <a:cxn ang="0">
                  <a:pos x="T4" y="T5"/>
                </a:cxn>
                <a:cxn ang="0">
                  <a:pos x="T6" y="T7"/>
                </a:cxn>
                <a:cxn ang="0">
                  <a:pos x="T8" y="T9"/>
                </a:cxn>
                <a:cxn ang="0">
                  <a:pos x="T10" y="T11"/>
                </a:cxn>
              </a:cxnLst>
              <a:rect l="0" t="0" r="r" b="b"/>
              <a:pathLst>
                <a:path w="37" h="55">
                  <a:moveTo>
                    <a:pt x="36" y="3"/>
                  </a:moveTo>
                  <a:cubicBezTo>
                    <a:pt x="37" y="23"/>
                    <a:pt x="30" y="42"/>
                    <a:pt x="17" y="55"/>
                  </a:cubicBezTo>
                  <a:cubicBezTo>
                    <a:pt x="0" y="26"/>
                    <a:pt x="0" y="26"/>
                    <a:pt x="0" y="26"/>
                  </a:cubicBezTo>
                  <a:cubicBezTo>
                    <a:pt x="4" y="15"/>
                    <a:pt x="4" y="15"/>
                    <a:pt x="4" y="15"/>
                  </a:cubicBezTo>
                  <a:cubicBezTo>
                    <a:pt x="36" y="0"/>
                    <a:pt x="36" y="0"/>
                    <a:pt x="36" y="0"/>
                  </a:cubicBezTo>
                  <a:cubicBezTo>
                    <a:pt x="36" y="1"/>
                    <a:pt x="36" y="2"/>
                    <a:pt x="3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4" name="Freeform 842"/>
            <p:cNvSpPr>
              <a:spLocks/>
            </p:cNvSpPr>
            <p:nvPr/>
          </p:nvSpPr>
          <p:spPr bwMode="auto">
            <a:xfrm>
              <a:off x="4298950" y="4029075"/>
              <a:ext cx="214313" cy="123825"/>
            </a:xfrm>
            <a:custGeom>
              <a:avLst/>
              <a:gdLst>
                <a:gd name="T0" fmla="*/ 57 w 57"/>
                <a:gd name="T1" fmla="*/ 27 h 33"/>
                <a:gd name="T2" fmla="*/ 33 w 57"/>
                <a:gd name="T3" fmla="*/ 33 h 33"/>
                <a:gd name="T4" fmla="*/ 0 w 57"/>
                <a:gd name="T5" fmla="*/ 26 h 33"/>
                <a:gd name="T6" fmla="*/ 22 w 57"/>
                <a:gd name="T7" fmla="*/ 0 h 33"/>
                <a:gd name="T8" fmla="*/ 33 w 57"/>
                <a:gd name="T9" fmla="*/ 1 h 33"/>
                <a:gd name="T10" fmla="*/ 57 w 57"/>
                <a:gd name="T11" fmla="*/ 27 h 33"/>
              </a:gdLst>
              <a:ahLst/>
              <a:cxnLst>
                <a:cxn ang="0">
                  <a:pos x="T0" y="T1"/>
                </a:cxn>
                <a:cxn ang="0">
                  <a:pos x="T2" y="T3"/>
                </a:cxn>
                <a:cxn ang="0">
                  <a:pos x="T4" y="T5"/>
                </a:cxn>
                <a:cxn ang="0">
                  <a:pos x="T6" y="T7"/>
                </a:cxn>
                <a:cxn ang="0">
                  <a:pos x="T8" y="T9"/>
                </a:cxn>
                <a:cxn ang="0">
                  <a:pos x="T10" y="T11"/>
                </a:cxn>
              </a:cxnLst>
              <a:rect l="0" t="0" r="r" b="b"/>
              <a:pathLst>
                <a:path w="57" h="33">
                  <a:moveTo>
                    <a:pt x="57" y="27"/>
                  </a:moveTo>
                  <a:cubicBezTo>
                    <a:pt x="50" y="30"/>
                    <a:pt x="42" y="32"/>
                    <a:pt x="33" y="33"/>
                  </a:cubicBezTo>
                  <a:cubicBezTo>
                    <a:pt x="21" y="33"/>
                    <a:pt x="10" y="30"/>
                    <a:pt x="0" y="26"/>
                  </a:cubicBezTo>
                  <a:cubicBezTo>
                    <a:pt x="22" y="0"/>
                    <a:pt x="22" y="0"/>
                    <a:pt x="22" y="0"/>
                  </a:cubicBezTo>
                  <a:cubicBezTo>
                    <a:pt x="33" y="1"/>
                    <a:pt x="33" y="1"/>
                    <a:pt x="33" y="1"/>
                  </a:cubicBezTo>
                  <a:lnTo>
                    <a:pt x="57"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5" name="Freeform 843"/>
            <p:cNvSpPr>
              <a:spLocks/>
            </p:cNvSpPr>
            <p:nvPr/>
          </p:nvSpPr>
          <p:spPr bwMode="auto">
            <a:xfrm>
              <a:off x="4148137" y="3852863"/>
              <a:ext cx="131763" cy="206375"/>
            </a:xfrm>
            <a:custGeom>
              <a:avLst/>
              <a:gdLst>
                <a:gd name="T0" fmla="*/ 35 w 35"/>
                <a:gd name="T1" fmla="*/ 25 h 55"/>
                <a:gd name="T2" fmla="*/ 17 w 35"/>
                <a:gd name="T3" fmla="*/ 55 h 55"/>
                <a:gd name="T4" fmla="*/ 0 w 35"/>
                <a:gd name="T5" fmla="*/ 13 h 55"/>
                <a:gd name="T6" fmla="*/ 1 w 35"/>
                <a:gd name="T7" fmla="*/ 0 h 55"/>
                <a:gd name="T8" fmla="*/ 32 w 35"/>
                <a:gd name="T9" fmla="*/ 13 h 55"/>
                <a:gd name="T10" fmla="*/ 35 w 35"/>
                <a:gd name="T11" fmla="*/ 25 h 55"/>
              </a:gdLst>
              <a:ahLst/>
              <a:cxnLst>
                <a:cxn ang="0">
                  <a:pos x="T0" y="T1"/>
                </a:cxn>
                <a:cxn ang="0">
                  <a:pos x="T2" y="T3"/>
                </a:cxn>
                <a:cxn ang="0">
                  <a:pos x="T4" y="T5"/>
                </a:cxn>
                <a:cxn ang="0">
                  <a:pos x="T6" y="T7"/>
                </a:cxn>
                <a:cxn ang="0">
                  <a:pos x="T8" y="T9"/>
                </a:cxn>
                <a:cxn ang="0">
                  <a:pos x="T10" y="T11"/>
                </a:cxn>
              </a:cxnLst>
              <a:rect l="0" t="0" r="r" b="b"/>
              <a:pathLst>
                <a:path w="35" h="55">
                  <a:moveTo>
                    <a:pt x="35" y="25"/>
                  </a:moveTo>
                  <a:cubicBezTo>
                    <a:pt x="17" y="55"/>
                    <a:pt x="17" y="55"/>
                    <a:pt x="17" y="55"/>
                  </a:cubicBezTo>
                  <a:cubicBezTo>
                    <a:pt x="7" y="44"/>
                    <a:pt x="1" y="29"/>
                    <a:pt x="0" y="13"/>
                  </a:cubicBezTo>
                  <a:cubicBezTo>
                    <a:pt x="0" y="8"/>
                    <a:pt x="0" y="4"/>
                    <a:pt x="1" y="0"/>
                  </a:cubicBezTo>
                  <a:cubicBezTo>
                    <a:pt x="32" y="13"/>
                    <a:pt x="32" y="13"/>
                    <a:pt x="32" y="13"/>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6" name="Freeform 844"/>
            <p:cNvSpPr>
              <a:spLocks/>
            </p:cNvSpPr>
            <p:nvPr/>
          </p:nvSpPr>
          <p:spPr bwMode="auto">
            <a:xfrm>
              <a:off x="4186237" y="3627438"/>
              <a:ext cx="179388" cy="150813"/>
            </a:xfrm>
            <a:custGeom>
              <a:avLst/>
              <a:gdLst>
                <a:gd name="T0" fmla="*/ 48 w 48"/>
                <a:gd name="T1" fmla="*/ 0 h 40"/>
                <a:gd name="T2" fmla="*/ 45 w 48"/>
                <a:gd name="T3" fmla="*/ 34 h 40"/>
                <a:gd name="T4" fmla="*/ 35 w 48"/>
                <a:gd name="T5" fmla="*/ 40 h 40"/>
                <a:gd name="T6" fmla="*/ 0 w 48"/>
                <a:gd name="T7" fmla="*/ 33 h 40"/>
                <a:gd name="T8" fmla="*/ 48 w 48"/>
                <a:gd name="T9" fmla="*/ 0 h 40"/>
              </a:gdLst>
              <a:ahLst/>
              <a:cxnLst>
                <a:cxn ang="0">
                  <a:pos x="T0" y="T1"/>
                </a:cxn>
                <a:cxn ang="0">
                  <a:pos x="T2" y="T3"/>
                </a:cxn>
                <a:cxn ang="0">
                  <a:pos x="T4" y="T5"/>
                </a:cxn>
                <a:cxn ang="0">
                  <a:pos x="T6" y="T7"/>
                </a:cxn>
                <a:cxn ang="0">
                  <a:pos x="T8" y="T9"/>
                </a:cxn>
              </a:cxnLst>
              <a:rect l="0" t="0" r="r" b="b"/>
              <a:pathLst>
                <a:path w="48" h="40">
                  <a:moveTo>
                    <a:pt x="48" y="0"/>
                  </a:moveTo>
                  <a:cubicBezTo>
                    <a:pt x="45" y="34"/>
                    <a:pt x="45" y="34"/>
                    <a:pt x="45" y="34"/>
                  </a:cubicBezTo>
                  <a:cubicBezTo>
                    <a:pt x="35" y="40"/>
                    <a:pt x="35" y="40"/>
                    <a:pt x="35" y="40"/>
                  </a:cubicBezTo>
                  <a:cubicBezTo>
                    <a:pt x="0" y="33"/>
                    <a:pt x="0" y="33"/>
                    <a:pt x="0" y="33"/>
                  </a:cubicBezTo>
                  <a:cubicBezTo>
                    <a:pt x="10" y="16"/>
                    <a:pt x="28" y="4"/>
                    <a:pt x="48"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7" name="Freeform 845"/>
            <p:cNvSpPr>
              <a:spLocks/>
            </p:cNvSpPr>
            <p:nvPr/>
          </p:nvSpPr>
          <p:spPr bwMode="auto">
            <a:xfrm>
              <a:off x="4471987" y="3632200"/>
              <a:ext cx="171450" cy="160338"/>
            </a:xfrm>
            <a:custGeom>
              <a:avLst/>
              <a:gdLst>
                <a:gd name="T0" fmla="*/ 46 w 46"/>
                <a:gd name="T1" fmla="*/ 35 h 43"/>
                <a:gd name="T2" fmla="*/ 13 w 46"/>
                <a:gd name="T3" fmla="*/ 43 h 43"/>
                <a:gd name="T4" fmla="*/ 4 w 46"/>
                <a:gd name="T5" fmla="*/ 35 h 43"/>
                <a:gd name="T6" fmla="*/ 0 w 46"/>
                <a:gd name="T7" fmla="*/ 0 h 43"/>
                <a:gd name="T8" fmla="*/ 46 w 46"/>
                <a:gd name="T9" fmla="*/ 35 h 43"/>
              </a:gdLst>
              <a:ahLst/>
              <a:cxnLst>
                <a:cxn ang="0">
                  <a:pos x="T0" y="T1"/>
                </a:cxn>
                <a:cxn ang="0">
                  <a:pos x="T2" y="T3"/>
                </a:cxn>
                <a:cxn ang="0">
                  <a:pos x="T4" y="T5"/>
                </a:cxn>
                <a:cxn ang="0">
                  <a:pos x="T6" y="T7"/>
                </a:cxn>
                <a:cxn ang="0">
                  <a:pos x="T8" y="T9"/>
                </a:cxn>
              </a:cxnLst>
              <a:rect l="0" t="0" r="r" b="b"/>
              <a:pathLst>
                <a:path w="46" h="43">
                  <a:moveTo>
                    <a:pt x="46" y="35"/>
                  </a:moveTo>
                  <a:cubicBezTo>
                    <a:pt x="13" y="43"/>
                    <a:pt x="13" y="43"/>
                    <a:pt x="13" y="43"/>
                  </a:cubicBezTo>
                  <a:cubicBezTo>
                    <a:pt x="4" y="35"/>
                    <a:pt x="4" y="35"/>
                    <a:pt x="4" y="35"/>
                  </a:cubicBezTo>
                  <a:cubicBezTo>
                    <a:pt x="0" y="0"/>
                    <a:pt x="0" y="0"/>
                    <a:pt x="0" y="0"/>
                  </a:cubicBezTo>
                  <a:cubicBezTo>
                    <a:pt x="20" y="5"/>
                    <a:pt x="37" y="18"/>
                    <a:pt x="46"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4" name="Group 143"/>
          <p:cNvGrpSpPr/>
          <p:nvPr/>
        </p:nvGrpSpPr>
        <p:grpSpPr>
          <a:xfrm>
            <a:off x="6568386" y="3476644"/>
            <a:ext cx="1321989" cy="497425"/>
            <a:chOff x="1143000" y="2135188"/>
            <a:chExt cx="6877050" cy="2587625"/>
          </a:xfrm>
        </p:grpSpPr>
        <p:sp>
          <p:nvSpPr>
            <p:cNvPr id="145" name="Freeform 653"/>
            <p:cNvSpPr>
              <a:spLocks noEditPoints="1"/>
            </p:cNvSpPr>
            <p:nvPr/>
          </p:nvSpPr>
          <p:spPr bwMode="auto">
            <a:xfrm>
              <a:off x="5913438" y="3570288"/>
              <a:ext cx="1150938" cy="1152525"/>
            </a:xfrm>
            <a:custGeom>
              <a:avLst/>
              <a:gdLst>
                <a:gd name="T0" fmla="*/ 0 w 307"/>
                <a:gd name="T1" fmla="*/ 153 h 307"/>
                <a:gd name="T2" fmla="*/ 4 w 307"/>
                <a:gd name="T3" fmla="*/ 188 h 307"/>
                <a:gd name="T4" fmla="*/ 154 w 307"/>
                <a:gd name="T5" fmla="*/ 307 h 307"/>
                <a:gd name="T6" fmla="*/ 307 w 307"/>
                <a:gd name="T7" fmla="*/ 157 h 307"/>
                <a:gd name="T8" fmla="*/ 307 w 307"/>
                <a:gd name="T9" fmla="*/ 153 h 307"/>
                <a:gd name="T10" fmla="*/ 154 w 307"/>
                <a:gd name="T11" fmla="*/ 0 h 307"/>
                <a:gd name="T12" fmla="*/ 0 w 307"/>
                <a:gd name="T13" fmla="*/ 153 h 307"/>
                <a:gd name="T14" fmla="*/ 48 w 307"/>
                <a:gd name="T15" fmla="*/ 185 h 307"/>
                <a:gd name="T16" fmla="*/ 44 w 307"/>
                <a:gd name="T17" fmla="*/ 153 h 307"/>
                <a:gd name="T18" fmla="*/ 154 w 307"/>
                <a:gd name="T19" fmla="*/ 43 h 307"/>
                <a:gd name="T20" fmla="*/ 264 w 307"/>
                <a:gd name="T21" fmla="*/ 153 h 307"/>
                <a:gd name="T22" fmla="*/ 263 w 307"/>
                <a:gd name="T23" fmla="*/ 162 h 307"/>
                <a:gd name="T24" fmla="*/ 154 w 307"/>
                <a:gd name="T25" fmla="*/ 263 h 307"/>
                <a:gd name="T26" fmla="*/ 48 w 307"/>
                <a:gd name="T2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0" y="153"/>
                  </a:moveTo>
                  <a:cubicBezTo>
                    <a:pt x="0" y="165"/>
                    <a:pt x="1" y="177"/>
                    <a:pt x="4" y="188"/>
                  </a:cubicBezTo>
                  <a:cubicBezTo>
                    <a:pt x="19" y="256"/>
                    <a:pt x="81" y="307"/>
                    <a:pt x="154" y="307"/>
                  </a:cubicBezTo>
                  <a:cubicBezTo>
                    <a:pt x="237" y="307"/>
                    <a:pt x="305" y="240"/>
                    <a:pt x="307" y="157"/>
                  </a:cubicBezTo>
                  <a:cubicBezTo>
                    <a:pt x="307" y="156"/>
                    <a:pt x="307" y="155"/>
                    <a:pt x="307" y="153"/>
                  </a:cubicBezTo>
                  <a:cubicBezTo>
                    <a:pt x="307" y="69"/>
                    <a:pt x="238" y="0"/>
                    <a:pt x="154" y="0"/>
                  </a:cubicBezTo>
                  <a:cubicBezTo>
                    <a:pt x="69" y="0"/>
                    <a:pt x="0" y="69"/>
                    <a:pt x="0" y="153"/>
                  </a:cubicBezTo>
                  <a:close/>
                  <a:moveTo>
                    <a:pt x="48" y="185"/>
                  </a:moveTo>
                  <a:cubicBezTo>
                    <a:pt x="45" y="175"/>
                    <a:pt x="44" y="165"/>
                    <a:pt x="44" y="153"/>
                  </a:cubicBezTo>
                  <a:cubicBezTo>
                    <a:pt x="44" y="93"/>
                    <a:pt x="93" y="43"/>
                    <a:pt x="154" y="43"/>
                  </a:cubicBezTo>
                  <a:cubicBezTo>
                    <a:pt x="214" y="43"/>
                    <a:pt x="264" y="93"/>
                    <a:pt x="264" y="153"/>
                  </a:cubicBezTo>
                  <a:cubicBezTo>
                    <a:pt x="264" y="156"/>
                    <a:pt x="263" y="159"/>
                    <a:pt x="263" y="162"/>
                  </a:cubicBezTo>
                  <a:cubicBezTo>
                    <a:pt x="259" y="219"/>
                    <a:pt x="212" y="263"/>
                    <a:pt x="154" y="263"/>
                  </a:cubicBezTo>
                  <a:cubicBezTo>
                    <a:pt x="104" y="263"/>
                    <a:pt x="62" y="230"/>
                    <a:pt x="48" y="18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6" name="Freeform 654"/>
            <p:cNvSpPr>
              <a:spLocks noEditPoints="1"/>
            </p:cNvSpPr>
            <p:nvPr/>
          </p:nvSpPr>
          <p:spPr bwMode="auto">
            <a:xfrm>
              <a:off x="6078538" y="3732213"/>
              <a:ext cx="823913" cy="825500"/>
            </a:xfrm>
            <a:custGeom>
              <a:avLst/>
              <a:gdLst>
                <a:gd name="T0" fmla="*/ 0 w 220"/>
                <a:gd name="T1" fmla="*/ 110 h 220"/>
                <a:gd name="T2" fmla="*/ 4 w 220"/>
                <a:gd name="T3" fmla="*/ 142 h 220"/>
                <a:gd name="T4" fmla="*/ 110 w 220"/>
                <a:gd name="T5" fmla="*/ 220 h 220"/>
                <a:gd name="T6" fmla="*/ 219 w 220"/>
                <a:gd name="T7" fmla="*/ 119 h 220"/>
                <a:gd name="T8" fmla="*/ 220 w 220"/>
                <a:gd name="T9" fmla="*/ 110 h 220"/>
                <a:gd name="T10" fmla="*/ 110 w 220"/>
                <a:gd name="T11" fmla="*/ 0 h 220"/>
                <a:gd name="T12" fmla="*/ 0 w 220"/>
                <a:gd name="T13" fmla="*/ 110 h 220"/>
                <a:gd name="T14" fmla="*/ 27 w 220"/>
                <a:gd name="T15" fmla="*/ 140 h 220"/>
                <a:gd name="T16" fmla="*/ 22 w 220"/>
                <a:gd name="T17" fmla="*/ 110 h 220"/>
                <a:gd name="T18" fmla="*/ 110 w 220"/>
                <a:gd name="T19" fmla="*/ 23 h 220"/>
                <a:gd name="T20" fmla="*/ 197 w 220"/>
                <a:gd name="T21" fmla="*/ 110 h 220"/>
                <a:gd name="T22" fmla="*/ 197 w 220"/>
                <a:gd name="T23" fmla="*/ 121 h 220"/>
                <a:gd name="T24" fmla="*/ 110 w 220"/>
                <a:gd name="T25" fmla="*/ 198 h 220"/>
                <a:gd name="T26" fmla="*/ 27 w 220"/>
                <a:gd name="T27" fmla="*/ 1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0" y="110"/>
                  </a:moveTo>
                  <a:cubicBezTo>
                    <a:pt x="0" y="122"/>
                    <a:pt x="1" y="132"/>
                    <a:pt x="4" y="142"/>
                  </a:cubicBezTo>
                  <a:cubicBezTo>
                    <a:pt x="18" y="187"/>
                    <a:pt x="60" y="220"/>
                    <a:pt x="110" y="220"/>
                  </a:cubicBezTo>
                  <a:cubicBezTo>
                    <a:pt x="168" y="220"/>
                    <a:pt x="215" y="176"/>
                    <a:pt x="219" y="119"/>
                  </a:cubicBezTo>
                  <a:cubicBezTo>
                    <a:pt x="219" y="116"/>
                    <a:pt x="220" y="113"/>
                    <a:pt x="220" y="110"/>
                  </a:cubicBezTo>
                  <a:cubicBezTo>
                    <a:pt x="220" y="50"/>
                    <a:pt x="170" y="0"/>
                    <a:pt x="110" y="0"/>
                  </a:cubicBezTo>
                  <a:cubicBezTo>
                    <a:pt x="49" y="0"/>
                    <a:pt x="0" y="50"/>
                    <a:pt x="0" y="110"/>
                  </a:cubicBezTo>
                  <a:close/>
                  <a:moveTo>
                    <a:pt x="27" y="140"/>
                  </a:moveTo>
                  <a:cubicBezTo>
                    <a:pt x="24" y="131"/>
                    <a:pt x="22" y="121"/>
                    <a:pt x="22" y="110"/>
                  </a:cubicBezTo>
                  <a:cubicBezTo>
                    <a:pt x="22" y="62"/>
                    <a:pt x="61" y="23"/>
                    <a:pt x="110" y="23"/>
                  </a:cubicBezTo>
                  <a:cubicBezTo>
                    <a:pt x="158" y="23"/>
                    <a:pt x="197" y="62"/>
                    <a:pt x="197" y="110"/>
                  </a:cubicBezTo>
                  <a:cubicBezTo>
                    <a:pt x="197" y="114"/>
                    <a:pt x="197" y="118"/>
                    <a:pt x="197" y="121"/>
                  </a:cubicBezTo>
                  <a:cubicBezTo>
                    <a:pt x="191" y="164"/>
                    <a:pt x="154" y="198"/>
                    <a:pt x="110" y="198"/>
                  </a:cubicBezTo>
                  <a:cubicBezTo>
                    <a:pt x="72" y="198"/>
                    <a:pt x="39" y="174"/>
                    <a:pt x="27" y="14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7" name="Freeform 655"/>
            <p:cNvSpPr>
              <a:spLocks noEditPoints="1"/>
            </p:cNvSpPr>
            <p:nvPr/>
          </p:nvSpPr>
          <p:spPr bwMode="auto">
            <a:xfrm>
              <a:off x="6159500" y="3817938"/>
              <a:ext cx="657225" cy="657225"/>
            </a:xfrm>
            <a:custGeom>
              <a:avLst/>
              <a:gdLst>
                <a:gd name="T0" fmla="*/ 5 w 175"/>
                <a:gd name="T1" fmla="*/ 117 h 175"/>
                <a:gd name="T2" fmla="*/ 175 w 175"/>
                <a:gd name="T3" fmla="*/ 98 h 175"/>
                <a:gd name="T4" fmla="*/ 88 w 175"/>
                <a:gd name="T5" fmla="*/ 0 h 175"/>
                <a:gd name="T6" fmla="*/ 42 w 175"/>
                <a:gd name="T7" fmla="*/ 45 h 175"/>
                <a:gd name="T8" fmla="*/ 20 w 175"/>
                <a:gd name="T9" fmla="*/ 61 h 175"/>
                <a:gd name="T10" fmla="*/ 42 w 175"/>
                <a:gd name="T11" fmla="*/ 45 h 175"/>
                <a:gd name="T12" fmla="*/ 77 w 175"/>
                <a:gd name="T13" fmla="*/ 27 h 175"/>
                <a:gd name="T14" fmla="*/ 102 w 175"/>
                <a:gd name="T15" fmla="*/ 16 h 175"/>
                <a:gd name="T16" fmla="*/ 156 w 175"/>
                <a:gd name="T17" fmla="*/ 64 h 175"/>
                <a:gd name="T18" fmla="*/ 135 w 175"/>
                <a:gd name="T19" fmla="*/ 48 h 175"/>
                <a:gd name="T20" fmla="*/ 156 w 175"/>
                <a:gd name="T21" fmla="*/ 64 h 175"/>
                <a:gd name="T22" fmla="*/ 145 w 175"/>
                <a:gd name="T23" fmla="*/ 108 h 175"/>
                <a:gd name="T24" fmla="*/ 142 w 175"/>
                <a:gd name="T25" fmla="*/ 135 h 175"/>
                <a:gd name="T26" fmla="*/ 74 w 175"/>
                <a:gd name="T27" fmla="*/ 148 h 175"/>
                <a:gd name="T28" fmla="*/ 99 w 175"/>
                <a:gd name="T29" fmla="*/ 159 h 175"/>
                <a:gd name="T30" fmla="*/ 74 w 175"/>
                <a:gd name="T31" fmla="*/ 148 h 175"/>
                <a:gd name="T32" fmla="*/ 63 w 175"/>
                <a:gd name="T33" fmla="*/ 108 h 175"/>
                <a:gd name="T34" fmla="*/ 60 w 175"/>
                <a:gd name="T35" fmla="*/ 103 h 175"/>
                <a:gd name="T36" fmla="*/ 56 w 175"/>
                <a:gd name="T37" fmla="*/ 87 h 175"/>
                <a:gd name="T38" fmla="*/ 120 w 175"/>
                <a:gd name="T39" fmla="*/ 87 h 175"/>
                <a:gd name="T40" fmla="*/ 119 w 175"/>
                <a:gd name="T41" fmla="*/ 93 h 175"/>
                <a:gd name="T42" fmla="*/ 117 w 175"/>
                <a:gd name="T43" fmla="*/ 100 h 175"/>
                <a:gd name="T44" fmla="*/ 114 w 175"/>
                <a:gd name="T45" fmla="*/ 105 h 175"/>
                <a:gd name="T46" fmla="*/ 112 w 175"/>
                <a:gd name="T47" fmla="*/ 108 h 175"/>
                <a:gd name="T48" fmla="*/ 107 w 175"/>
                <a:gd name="T49" fmla="*/ 113 h 175"/>
                <a:gd name="T50" fmla="*/ 100 w 175"/>
                <a:gd name="T51" fmla="*/ 117 h 175"/>
                <a:gd name="T52" fmla="*/ 94 w 175"/>
                <a:gd name="T53" fmla="*/ 119 h 175"/>
                <a:gd name="T54" fmla="*/ 91 w 175"/>
                <a:gd name="T55" fmla="*/ 119 h 175"/>
                <a:gd name="T56" fmla="*/ 81 w 175"/>
                <a:gd name="T57" fmla="*/ 119 h 175"/>
                <a:gd name="T58" fmla="*/ 21 w 175"/>
                <a:gd name="T59" fmla="*/ 115 h 175"/>
                <a:gd name="T60" fmla="*/ 28 w 175"/>
                <a:gd name="T61" fmla="*/ 105 h 175"/>
                <a:gd name="T62" fmla="*/ 41 w 175"/>
                <a:gd name="T63" fmla="*/ 127 h 175"/>
                <a:gd name="T64" fmla="*/ 21 w 175"/>
                <a:gd name="T65" fmla="*/ 11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5">
                  <a:moveTo>
                    <a:pt x="0" y="87"/>
                  </a:moveTo>
                  <a:cubicBezTo>
                    <a:pt x="0" y="98"/>
                    <a:pt x="2" y="108"/>
                    <a:pt x="5" y="117"/>
                  </a:cubicBezTo>
                  <a:cubicBezTo>
                    <a:pt x="17" y="151"/>
                    <a:pt x="50" y="175"/>
                    <a:pt x="88" y="175"/>
                  </a:cubicBezTo>
                  <a:cubicBezTo>
                    <a:pt x="132" y="175"/>
                    <a:pt x="169" y="141"/>
                    <a:pt x="175" y="98"/>
                  </a:cubicBezTo>
                  <a:cubicBezTo>
                    <a:pt x="175" y="95"/>
                    <a:pt x="175" y="91"/>
                    <a:pt x="175" y="87"/>
                  </a:cubicBezTo>
                  <a:cubicBezTo>
                    <a:pt x="175" y="39"/>
                    <a:pt x="136" y="0"/>
                    <a:pt x="88" y="0"/>
                  </a:cubicBezTo>
                  <a:cubicBezTo>
                    <a:pt x="39" y="0"/>
                    <a:pt x="0" y="39"/>
                    <a:pt x="0" y="87"/>
                  </a:cubicBezTo>
                  <a:close/>
                  <a:moveTo>
                    <a:pt x="42" y="45"/>
                  </a:moveTo>
                  <a:cubicBezTo>
                    <a:pt x="30" y="67"/>
                    <a:pt x="30" y="67"/>
                    <a:pt x="30" y="67"/>
                  </a:cubicBezTo>
                  <a:cubicBezTo>
                    <a:pt x="20" y="61"/>
                    <a:pt x="20" y="61"/>
                    <a:pt x="20" y="61"/>
                  </a:cubicBezTo>
                  <a:cubicBezTo>
                    <a:pt x="33" y="40"/>
                    <a:pt x="33" y="40"/>
                    <a:pt x="33" y="40"/>
                  </a:cubicBezTo>
                  <a:lnTo>
                    <a:pt x="42" y="45"/>
                  </a:lnTo>
                  <a:close/>
                  <a:moveTo>
                    <a:pt x="102" y="27"/>
                  </a:moveTo>
                  <a:cubicBezTo>
                    <a:pt x="77" y="27"/>
                    <a:pt x="77" y="27"/>
                    <a:pt x="77" y="27"/>
                  </a:cubicBezTo>
                  <a:cubicBezTo>
                    <a:pt x="77" y="16"/>
                    <a:pt x="77" y="16"/>
                    <a:pt x="77" y="16"/>
                  </a:cubicBezTo>
                  <a:cubicBezTo>
                    <a:pt x="102" y="16"/>
                    <a:pt x="102" y="16"/>
                    <a:pt x="102" y="16"/>
                  </a:cubicBezTo>
                  <a:lnTo>
                    <a:pt x="102" y="27"/>
                  </a:lnTo>
                  <a:close/>
                  <a:moveTo>
                    <a:pt x="156" y="64"/>
                  </a:moveTo>
                  <a:cubicBezTo>
                    <a:pt x="147" y="69"/>
                    <a:pt x="147" y="69"/>
                    <a:pt x="147" y="69"/>
                  </a:cubicBezTo>
                  <a:cubicBezTo>
                    <a:pt x="135" y="48"/>
                    <a:pt x="135" y="48"/>
                    <a:pt x="135" y="48"/>
                  </a:cubicBezTo>
                  <a:cubicBezTo>
                    <a:pt x="144" y="42"/>
                    <a:pt x="144" y="42"/>
                    <a:pt x="144" y="42"/>
                  </a:cubicBezTo>
                  <a:lnTo>
                    <a:pt x="156" y="64"/>
                  </a:lnTo>
                  <a:close/>
                  <a:moveTo>
                    <a:pt x="133" y="130"/>
                  </a:moveTo>
                  <a:cubicBezTo>
                    <a:pt x="145" y="108"/>
                    <a:pt x="145" y="108"/>
                    <a:pt x="145" y="108"/>
                  </a:cubicBezTo>
                  <a:cubicBezTo>
                    <a:pt x="155" y="114"/>
                    <a:pt x="155" y="114"/>
                    <a:pt x="155" y="114"/>
                  </a:cubicBezTo>
                  <a:cubicBezTo>
                    <a:pt x="142" y="135"/>
                    <a:pt x="142" y="135"/>
                    <a:pt x="142" y="135"/>
                  </a:cubicBezTo>
                  <a:lnTo>
                    <a:pt x="133" y="130"/>
                  </a:lnTo>
                  <a:close/>
                  <a:moveTo>
                    <a:pt x="74" y="148"/>
                  </a:moveTo>
                  <a:cubicBezTo>
                    <a:pt x="99" y="148"/>
                    <a:pt x="99" y="148"/>
                    <a:pt x="99" y="148"/>
                  </a:cubicBezTo>
                  <a:cubicBezTo>
                    <a:pt x="99" y="159"/>
                    <a:pt x="99" y="159"/>
                    <a:pt x="99" y="159"/>
                  </a:cubicBezTo>
                  <a:cubicBezTo>
                    <a:pt x="74" y="159"/>
                    <a:pt x="74" y="159"/>
                    <a:pt x="74" y="159"/>
                  </a:cubicBezTo>
                  <a:lnTo>
                    <a:pt x="74" y="148"/>
                  </a:lnTo>
                  <a:close/>
                  <a:moveTo>
                    <a:pt x="65" y="110"/>
                  </a:moveTo>
                  <a:cubicBezTo>
                    <a:pt x="64" y="109"/>
                    <a:pt x="64" y="109"/>
                    <a:pt x="63" y="108"/>
                  </a:cubicBezTo>
                  <a:cubicBezTo>
                    <a:pt x="62" y="106"/>
                    <a:pt x="60" y="105"/>
                    <a:pt x="60" y="103"/>
                  </a:cubicBezTo>
                  <a:cubicBezTo>
                    <a:pt x="60" y="103"/>
                    <a:pt x="60" y="103"/>
                    <a:pt x="60" y="103"/>
                  </a:cubicBezTo>
                  <a:cubicBezTo>
                    <a:pt x="58" y="101"/>
                    <a:pt x="58" y="99"/>
                    <a:pt x="57" y="97"/>
                  </a:cubicBezTo>
                  <a:cubicBezTo>
                    <a:pt x="56" y="94"/>
                    <a:pt x="56" y="91"/>
                    <a:pt x="56" y="87"/>
                  </a:cubicBezTo>
                  <a:cubicBezTo>
                    <a:pt x="56" y="70"/>
                    <a:pt x="70" y="55"/>
                    <a:pt x="88" y="55"/>
                  </a:cubicBezTo>
                  <a:cubicBezTo>
                    <a:pt x="105" y="55"/>
                    <a:pt x="120" y="70"/>
                    <a:pt x="120" y="87"/>
                  </a:cubicBezTo>
                  <a:cubicBezTo>
                    <a:pt x="120" y="89"/>
                    <a:pt x="119" y="90"/>
                    <a:pt x="119" y="91"/>
                  </a:cubicBezTo>
                  <a:cubicBezTo>
                    <a:pt x="119" y="92"/>
                    <a:pt x="119" y="93"/>
                    <a:pt x="119" y="93"/>
                  </a:cubicBezTo>
                  <a:cubicBezTo>
                    <a:pt x="119" y="95"/>
                    <a:pt x="118" y="96"/>
                    <a:pt x="118" y="98"/>
                  </a:cubicBezTo>
                  <a:cubicBezTo>
                    <a:pt x="118" y="99"/>
                    <a:pt x="117" y="99"/>
                    <a:pt x="117" y="100"/>
                  </a:cubicBezTo>
                  <a:cubicBezTo>
                    <a:pt x="117" y="100"/>
                    <a:pt x="117" y="101"/>
                    <a:pt x="116" y="101"/>
                  </a:cubicBezTo>
                  <a:cubicBezTo>
                    <a:pt x="116" y="102"/>
                    <a:pt x="115" y="104"/>
                    <a:pt x="114" y="105"/>
                  </a:cubicBezTo>
                  <a:cubicBezTo>
                    <a:pt x="114" y="106"/>
                    <a:pt x="113" y="107"/>
                    <a:pt x="112" y="108"/>
                  </a:cubicBezTo>
                  <a:cubicBezTo>
                    <a:pt x="112" y="108"/>
                    <a:pt x="112" y="108"/>
                    <a:pt x="112" y="108"/>
                  </a:cubicBezTo>
                  <a:cubicBezTo>
                    <a:pt x="111" y="109"/>
                    <a:pt x="110" y="110"/>
                    <a:pt x="109" y="111"/>
                  </a:cubicBezTo>
                  <a:cubicBezTo>
                    <a:pt x="109" y="112"/>
                    <a:pt x="108" y="112"/>
                    <a:pt x="107" y="113"/>
                  </a:cubicBezTo>
                  <a:cubicBezTo>
                    <a:pt x="106" y="114"/>
                    <a:pt x="104" y="115"/>
                    <a:pt x="103" y="115"/>
                  </a:cubicBezTo>
                  <a:cubicBezTo>
                    <a:pt x="102" y="116"/>
                    <a:pt x="101" y="116"/>
                    <a:pt x="100" y="117"/>
                  </a:cubicBezTo>
                  <a:cubicBezTo>
                    <a:pt x="99" y="117"/>
                    <a:pt x="98" y="118"/>
                    <a:pt x="96" y="118"/>
                  </a:cubicBezTo>
                  <a:cubicBezTo>
                    <a:pt x="96" y="118"/>
                    <a:pt x="95" y="119"/>
                    <a:pt x="94" y="119"/>
                  </a:cubicBezTo>
                  <a:cubicBezTo>
                    <a:pt x="94" y="119"/>
                    <a:pt x="94" y="119"/>
                    <a:pt x="94" y="119"/>
                  </a:cubicBezTo>
                  <a:cubicBezTo>
                    <a:pt x="93" y="119"/>
                    <a:pt x="92" y="119"/>
                    <a:pt x="91" y="119"/>
                  </a:cubicBezTo>
                  <a:cubicBezTo>
                    <a:pt x="90" y="119"/>
                    <a:pt x="89" y="119"/>
                    <a:pt x="88" y="119"/>
                  </a:cubicBezTo>
                  <a:cubicBezTo>
                    <a:pt x="85" y="119"/>
                    <a:pt x="83" y="119"/>
                    <a:pt x="81" y="119"/>
                  </a:cubicBezTo>
                  <a:cubicBezTo>
                    <a:pt x="75" y="117"/>
                    <a:pt x="69" y="114"/>
                    <a:pt x="65" y="110"/>
                  </a:cubicBezTo>
                  <a:close/>
                  <a:moveTo>
                    <a:pt x="21" y="115"/>
                  </a:moveTo>
                  <a:cubicBezTo>
                    <a:pt x="19" y="111"/>
                    <a:pt x="19" y="111"/>
                    <a:pt x="19" y="111"/>
                  </a:cubicBezTo>
                  <a:cubicBezTo>
                    <a:pt x="28" y="105"/>
                    <a:pt x="28" y="105"/>
                    <a:pt x="28" y="105"/>
                  </a:cubicBezTo>
                  <a:cubicBezTo>
                    <a:pt x="33" y="114"/>
                    <a:pt x="33" y="114"/>
                    <a:pt x="33" y="114"/>
                  </a:cubicBezTo>
                  <a:cubicBezTo>
                    <a:pt x="41" y="127"/>
                    <a:pt x="41" y="127"/>
                    <a:pt x="41" y="127"/>
                  </a:cubicBezTo>
                  <a:cubicBezTo>
                    <a:pt x="31" y="132"/>
                    <a:pt x="31" y="132"/>
                    <a:pt x="31" y="132"/>
                  </a:cubicBezTo>
                  <a:lnTo>
                    <a:pt x="21" y="115"/>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8" name="Freeform 656"/>
            <p:cNvSpPr>
              <a:spLocks/>
            </p:cNvSpPr>
            <p:nvPr/>
          </p:nvSpPr>
          <p:spPr bwMode="auto">
            <a:xfrm>
              <a:off x="6230938" y="4216401"/>
              <a:ext cx="82550" cy="96838"/>
            </a:xfrm>
            <a:custGeom>
              <a:avLst/>
              <a:gdLst>
                <a:gd name="T0" fmla="*/ 0 w 52"/>
                <a:gd name="T1" fmla="*/ 12 h 61"/>
                <a:gd name="T2" fmla="*/ 29 w 52"/>
                <a:gd name="T3" fmla="*/ 61 h 61"/>
                <a:gd name="T4" fmla="*/ 52 w 52"/>
                <a:gd name="T5" fmla="*/ 49 h 61"/>
                <a:gd name="T6" fmla="*/ 22 w 52"/>
                <a:gd name="T7" fmla="*/ 0 h 61"/>
                <a:gd name="T8" fmla="*/ 0 w 52"/>
                <a:gd name="T9" fmla="*/ 12 h 61"/>
              </a:gdLst>
              <a:ahLst/>
              <a:cxnLst>
                <a:cxn ang="0">
                  <a:pos x="T0" y="T1"/>
                </a:cxn>
                <a:cxn ang="0">
                  <a:pos x="T2" y="T3"/>
                </a:cxn>
                <a:cxn ang="0">
                  <a:pos x="T4" y="T5"/>
                </a:cxn>
                <a:cxn ang="0">
                  <a:pos x="T6" y="T7"/>
                </a:cxn>
                <a:cxn ang="0">
                  <a:pos x="T8" y="T9"/>
                </a:cxn>
              </a:cxnLst>
              <a:rect l="0" t="0" r="r" b="b"/>
              <a:pathLst>
                <a:path w="52" h="61">
                  <a:moveTo>
                    <a:pt x="0" y="12"/>
                  </a:moveTo>
                  <a:lnTo>
                    <a:pt x="29" y="61"/>
                  </a:lnTo>
                  <a:lnTo>
                    <a:pt x="52" y="49"/>
                  </a:lnTo>
                  <a:lnTo>
                    <a:pt x="22"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9" name="Freeform 657"/>
            <p:cNvSpPr>
              <a:spLocks/>
            </p:cNvSpPr>
            <p:nvPr/>
          </p:nvSpPr>
          <p:spPr bwMode="auto">
            <a:xfrm>
              <a:off x="6235700" y="3968751"/>
              <a:ext cx="82550" cy="101600"/>
            </a:xfrm>
            <a:custGeom>
              <a:avLst/>
              <a:gdLst>
                <a:gd name="T0" fmla="*/ 0 w 52"/>
                <a:gd name="T1" fmla="*/ 49 h 64"/>
                <a:gd name="T2" fmla="*/ 23 w 52"/>
                <a:gd name="T3" fmla="*/ 64 h 64"/>
                <a:gd name="T4" fmla="*/ 52 w 52"/>
                <a:gd name="T5" fmla="*/ 12 h 64"/>
                <a:gd name="T6" fmla="*/ 30 w 52"/>
                <a:gd name="T7" fmla="*/ 0 h 64"/>
                <a:gd name="T8" fmla="*/ 0 w 52"/>
                <a:gd name="T9" fmla="*/ 49 h 64"/>
              </a:gdLst>
              <a:ahLst/>
              <a:cxnLst>
                <a:cxn ang="0">
                  <a:pos x="T0" y="T1"/>
                </a:cxn>
                <a:cxn ang="0">
                  <a:pos x="T2" y="T3"/>
                </a:cxn>
                <a:cxn ang="0">
                  <a:pos x="T4" y="T5"/>
                </a:cxn>
                <a:cxn ang="0">
                  <a:pos x="T6" y="T7"/>
                </a:cxn>
                <a:cxn ang="0">
                  <a:pos x="T8" y="T9"/>
                </a:cxn>
              </a:cxnLst>
              <a:rect l="0" t="0" r="r" b="b"/>
              <a:pathLst>
                <a:path w="52" h="64">
                  <a:moveTo>
                    <a:pt x="0" y="49"/>
                  </a:moveTo>
                  <a:lnTo>
                    <a:pt x="23" y="64"/>
                  </a:lnTo>
                  <a:lnTo>
                    <a:pt x="52" y="12"/>
                  </a:lnTo>
                  <a:lnTo>
                    <a:pt x="30" y="0"/>
                  </a:lnTo>
                  <a:lnTo>
                    <a:pt x="0" y="4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0" name="Rectangle 658"/>
            <p:cNvSpPr>
              <a:spLocks noChangeArrowheads="1"/>
            </p:cNvSpPr>
            <p:nvPr/>
          </p:nvSpPr>
          <p:spPr bwMode="auto">
            <a:xfrm>
              <a:off x="6437313"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1" name="Freeform 659"/>
            <p:cNvSpPr>
              <a:spLocks/>
            </p:cNvSpPr>
            <p:nvPr/>
          </p:nvSpPr>
          <p:spPr bwMode="auto">
            <a:xfrm>
              <a:off x="6659563" y="4222751"/>
              <a:ext cx="82550" cy="101600"/>
            </a:xfrm>
            <a:custGeom>
              <a:avLst/>
              <a:gdLst>
                <a:gd name="T0" fmla="*/ 0 w 52"/>
                <a:gd name="T1" fmla="*/ 52 h 64"/>
                <a:gd name="T2" fmla="*/ 21 w 52"/>
                <a:gd name="T3" fmla="*/ 64 h 64"/>
                <a:gd name="T4" fmla="*/ 52 w 52"/>
                <a:gd name="T5" fmla="*/ 15 h 64"/>
                <a:gd name="T6" fmla="*/ 28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1" y="64"/>
                  </a:lnTo>
                  <a:lnTo>
                    <a:pt x="52" y="15"/>
                  </a:lnTo>
                  <a:lnTo>
                    <a:pt x="28"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2" name="Freeform 660"/>
            <p:cNvSpPr>
              <a:spLocks/>
            </p:cNvSpPr>
            <p:nvPr/>
          </p:nvSpPr>
          <p:spPr bwMode="auto">
            <a:xfrm>
              <a:off x="6665913" y="3976688"/>
              <a:ext cx="79375" cy="100013"/>
            </a:xfrm>
            <a:custGeom>
              <a:avLst/>
              <a:gdLst>
                <a:gd name="T0" fmla="*/ 0 w 50"/>
                <a:gd name="T1" fmla="*/ 14 h 63"/>
                <a:gd name="T2" fmla="*/ 29 w 50"/>
                <a:gd name="T3" fmla="*/ 63 h 63"/>
                <a:gd name="T4" fmla="*/ 50 w 50"/>
                <a:gd name="T5" fmla="*/ 52 h 63"/>
                <a:gd name="T6" fmla="*/ 22 w 50"/>
                <a:gd name="T7" fmla="*/ 0 h 63"/>
                <a:gd name="T8" fmla="*/ 0 w 50"/>
                <a:gd name="T9" fmla="*/ 14 h 63"/>
              </a:gdLst>
              <a:ahLst/>
              <a:cxnLst>
                <a:cxn ang="0">
                  <a:pos x="T0" y="T1"/>
                </a:cxn>
                <a:cxn ang="0">
                  <a:pos x="T2" y="T3"/>
                </a:cxn>
                <a:cxn ang="0">
                  <a:pos x="T4" y="T5"/>
                </a:cxn>
                <a:cxn ang="0">
                  <a:pos x="T6" y="T7"/>
                </a:cxn>
                <a:cxn ang="0">
                  <a:pos x="T8" y="T9"/>
                </a:cxn>
              </a:cxnLst>
              <a:rect l="0" t="0" r="r" b="b"/>
              <a:pathLst>
                <a:path w="50" h="63">
                  <a:moveTo>
                    <a:pt x="0" y="14"/>
                  </a:moveTo>
                  <a:lnTo>
                    <a:pt x="29" y="63"/>
                  </a:lnTo>
                  <a:lnTo>
                    <a:pt x="50" y="52"/>
                  </a:lnTo>
                  <a:lnTo>
                    <a:pt x="22" y="0"/>
                  </a:lnTo>
                  <a:lnTo>
                    <a:pt x="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3" name="Rectangle 661"/>
            <p:cNvSpPr>
              <a:spLocks noChangeArrowheads="1"/>
            </p:cNvSpPr>
            <p:nvPr/>
          </p:nvSpPr>
          <p:spPr bwMode="auto">
            <a:xfrm>
              <a:off x="6448425" y="3878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4" name="Oval 662"/>
            <p:cNvSpPr>
              <a:spLocks noChangeArrowheads="1"/>
            </p:cNvSpPr>
            <p:nvPr/>
          </p:nvSpPr>
          <p:spPr bwMode="auto">
            <a:xfrm>
              <a:off x="6370638" y="4024313"/>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5" name="Freeform 663"/>
            <p:cNvSpPr>
              <a:spLocks noEditPoints="1"/>
            </p:cNvSpPr>
            <p:nvPr/>
          </p:nvSpPr>
          <p:spPr bwMode="auto">
            <a:xfrm>
              <a:off x="1757363" y="3570288"/>
              <a:ext cx="1150938" cy="1152525"/>
            </a:xfrm>
            <a:custGeom>
              <a:avLst/>
              <a:gdLst>
                <a:gd name="T0" fmla="*/ 0 w 307"/>
                <a:gd name="T1" fmla="*/ 153 h 307"/>
                <a:gd name="T2" fmla="*/ 0 w 307"/>
                <a:gd name="T3" fmla="*/ 161 h 307"/>
                <a:gd name="T4" fmla="*/ 153 w 307"/>
                <a:gd name="T5" fmla="*/ 307 h 307"/>
                <a:gd name="T6" fmla="*/ 303 w 307"/>
                <a:gd name="T7" fmla="*/ 188 h 307"/>
                <a:gd name="T8" fmla="*/ 307 w 307"/>
                <a:gd name="T9" fmla="*/ 153 h 307"/>
                <a:gd name="T10" fmla="*/ 153 w 307"/>
                <a:gd name="T11" fmla="*/ 0 h 307"/>
                <a:gd name="T12" fmla="*/ 0 w 307"/>
                <a:gd name="T13" fmla="*/ 153 h 307"/>
                <a:gd name="T14" fmla="*/ 44 w 307"/>
                <a:gd name="T15" fmla="*/ 165 h 307"/>
                <a:gd name="T16" fmla="*/ 43 w 307"/>
                <a:gd name="T17" fmla="*/ 153 h 307"/>
                <a:gd name="T18" fmla="*/ 153 w 307"/>
                <a:gd name="T19" fmla="*/ 43 h 307"/>
                <a:gd name="T20" fmla="*/ 263 w 307"/>
                <a:gd name="T21" fmla="*/ 153 h 307"/>
                <a:gd name="T22" fmla="*/ 259 w 307"/>
                <a:gd name="T23" fmla="*/ 184 h 307"/>
                <a:gd name="T24" fmla="*/ 153 w 307"/>
                <a:gd name="T25" fmla="*/ 263 h 307"/>
                <a:gd name="T26" fmla="*/ 44 w 307"/>
                <a:gd name="T27" fmla="*/ 16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0" y="153"/>
                  </a:moveTo>
                  <a:cubicBezTo>
                    <a:pt x="0" y="156"/>
                    <a:pt x="0" y="158"/>
                    <a:pt x="0" y="161"/>
                  </a:cubicBezTo>
                  <a:cubicBezTo>
                    <a:pt x="4" y="242"/>
                    <a:pt x="71" y="307"/>
                    <a:pt x="153" y="307"/>
                  </a:cubicBezTo>
                  <a:cubicBezTo>
                    <a:pt x="226" y="307"/>
                    <a:pt x="287" y="256"/>
                    <a:pt x="303" y="188"/>
                  </a:cubicBezTo>
                  <a:cubicBezTo>
                    <a:pt x="305" y="177"/>
                    <a:pt x="307" y="165"/>
                    <a:pt x="307" y="153"/>
                  </a:cubicBezTo>
                  <a:cubicBezTo>
                    <a:pt x="307" y="69"/>
                    <a:pt x="238" y="0"/>
                    <a:pt x="153" y="0"/>
                  </a:cubicBezTo>
                  <a:cubicBezTo>
                    <a:pt x="69" y="0"/>
                    <a:pt x="0" y="69"/>
                    <a:pt x="0" y="153"/>
                  </a:cubicBezTo>
                  <a:close/>
                  <a:moveTo>
                    <a:pt x="44" y="165"/>
                  </a:moveTo>
                  <a:cubicBezTo>
                    <a:pt x="43" y="161"/>
                    <a:pt x="43" y="157"/>
                    <a:pt x="43" y="153"/>
                  </a:cubicBezTo>
                  <a:cubicBezTo>
                    <a:pt x="43" y="93"/>
                    <a:pt x="92" y="43"/>
                    <a:pt x="153" y="43"/>
                  </a:cubicBezTo>
                  <a:cubicBezTo>
                    <a:pt x="214" y="43"/>
                    <a:pt x="263" y="93"/>
                    <a:pt x="263" y="153"/>
                  </a:cubicBezTo>
                  <a:cubicBezTo>
                    <a:pt x="263" y="164"/>
                    <a:pt x="262" y="175"/>
                    <a:pt x="259" y="184"/>
                  </a:cubicBezTo>
                  <a:cubicBezTo>
                    <a:pt x="245" y="230"/>
                    <a:pt x="203" y="263"/>
                    <a:pt x="153" y="263"/>
                  </a:cubicBezTo>
                  <a:cubicBezTo>
                    <a:pt x="96" y="263"/>
                    <a:pt x="50" y="220"/>
                    <a:pt x="44" y="16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6" name="Freeform 664"/>
            <p:cNvSpPr>
              <a:spLocks noEditPoints="1"/>
            </p:cNvSpPr>
            <p:nvPr/>
          </p:nvSpPr>
          <p:spPr bwMode="auto">
            <a:xfrm>
              <a:off x="1919288" y="3732213"/>
              <a:ext cx="823913" cy="825500"/>
            </a:xfrm>
            <a:custGeom>
              <a:avLst/>
              <a:gdLst>
                <a:gd name="T0" fmla="*/ 0 w 220"/>
                <a:gd name="T1" fmla="*/ 110 h 220"/>
                <a:gd name="T2" fmla="*/ 1 w 220"/>
                <a:gd name="T3" fmla="*/ 122 h 220"/>
                <a:gd name="T4" fmla="*/ 110 w 220"/>
                <a:gd name="T5" fmla="*/ 220 h 220"/>
                <a:gd name="T6" fmla="*/ 216 w 220"/>
                <a:gd name="T7" fmla="*/ 141 h 220"/>
                <a:gd name="T8" fmla="*/ 220 w 220"/>
                <a:gd name="T9" fmla="*/ 110 h 220"/>
                <a:gd name="T10" fmla="*/ 110 w 220"/>
                <a:gd name="T11" fmla="*/ 0 h 220"/>
                <a:gd name="T12" fmla="*/ 0 w 220"/>
                <a:gd name="T13" fmla="*/ 110 h 220"/>
                <a:gd name="T14" fmla="*/ 24 w 220"/>
                <a:gd name="T15" fmla="*/ 124 h 220"/>
                <a:gd name="T16" fmla="*/ 23 w 220"/>
                <a:gd name="T17" fmla="*/ 110 h 220"/>
                <a:gd name="T18" fmla="*/ 110 w 220"/>
                <a:gd name="T19" fmla="*/ 23 h 220"/>
                <a:gd name="T20" fmla="*/ 198 w 220"/>
                <a:gd name="T21" fmla="*/ 110 h 220"/>
                <a:gd name="T22" fmla="*/ 193 w 220"/>
                <a:gd name="T23" fmla="*/ 139 h 220"/>
                <a:gd name="T24" fmla="*/ 110 w 220"/>
                <a:gd name="T25" fmla="*/ 198 h 220"/>
                <a:gd name="T26" fmla="*/ 24 w 220"/>
                <a:gd name="T27"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0" y="110"/>
                  </a:moveTo>
                  <a:cubicBezTo>
                    <a:pt x="0" y="114"/>
                    <a:pt x="0" y="118"/>
                    <a:pt x="1" y="122"/>
                  </a:cubicBezTo>
                  <a:cubicBezTo>
                    <a:pt x="7" y="177"/>
                    <a:pt x="53" y="220"/>
                    <a:pt x="110" y="220"/>
                  </a:cubicBezTo>
                  <a:cubicBezTo>
                    <a:pt x="160" y="220"/>
                    <a:pt x="202" y="187"/>
                    <a:pt x="216" y="141"/>
                  </a:cubicBezTo>
                  <a:cubicBezTo>
                    <a:pt x="219" y="132"/>
                    <a:pt x="220" y="121"/>
                    <a:pt x="220" y="110"/>
                  </a:cubicBezTo>
                  <a:cubicBezTo>
                    <a:pt x="220" y="50"/>
                    <a:pt x="171" y="0"/>
                    <a:pt x="110" y="0"/>
                  </a:cubicBezTo>
                  <a:cubicBezTo>
                    <a:pt x="49" y="0"/>
                    <a:pt x="0" y="50"/>
                    <a:pt x="0" y="110"/>
                  </a:cubicBezTo>
                  <a:close/>
                  <a:moveTo>
                    <a:pt x="24" y="124"/>
                  </a:moveTo>
                  <a:cubicBezTo>
                    <a:pt x="23" y="120"/>
                    <a:pt x="23" y="115"/>
                    <a:pt x="23" y="110"/>
                  </a:cubicBezTo>
                  <a:cubicBezTo>
                    <a:pt x="23" y="62"/>
                    <a:pt x="62" y="23"/>
                    <a:pt x="110" y="23"/>
                  </a:cubicBezTo>
                  <a:cubicBezTo>
                    <a:pt x="159" y="23"/>
                    <a:pt x="198" y="62"/>
                    <a:pt x="198" y="110"/>
                  </a:cubicBezTo>
                  <a:cubicBezTo>
                    <a:pt x="198" y="121"/>
                    <a:pt x="196" y="130"/>
                    <a:pt x="193" y="139"/>
                  </a:cubicBezTo>
                  <a:cubicBezTo>
                    <a:pt x="181" y="174"/>
                    <a:pt x="148" y="198"/>
                    <a:pt x="110" y="198"/>
                  </a:cubicBezTo>
                  <a:cubicBezTo>
                    <a:pt x="66" y="198"/>
                    <a:pt x="30" y="166"/>
                    <a:pt x="24" y="124"/>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7" name="Freeform 665"/>
            <p:cNvSpPr>
              <a:spLocks noEditPoints="1"/>
            </p:cNvSpPr>
            <p:nvPr/>
          </p:nvSpPr>
          <p:spPr bwMode="auto">
            <a:xfrm>
              <a:off x="2005013" y="3817938"/>
              <a:ext cx="655638" cy="657225"/>
            </a:xfrm>
            <a:custGeom>
              <a:avLst/>
              <a:gdLst>
                <a:gd name="T0" fmla="*/ 1 w 175"/>
                <a:gd name="T1" fmla="*/ 101 h 175"/>
                <a:gd name="T2" fmla="*/ 170 w 175"/>
                <a:gd name="T3" fmla="*/ 116 h 175"/>
                <a:gd name="T4" fmla="*/ 87 w 175"/>
                <a:gd name="T5" fmla="*/ 0 h 175"/>
                <a:gd name="T6" fmla="*/ 42 w 175"/>
                <a:gd name="T7" fmla="*/ 45 h 175"/>
                <a:gd name="T8" fmla="*/ 20 w 175"/>
                <a:gd name="T9" fmla="*/ 61 h 175"/>
                <a:gd name="T10" fmla="*/ 42 w 175"/>
                <a:gd name="T11" fmla="*/ 45 h 175"/>
                <a:gd name="T12" fmla="*/ 77 w 175"/>
                <a:gd name="T13" fmla="*/ 27 h 175"/>
                <a:gd name="T14" fmla="*/ 101 w 175"/>
                <a:gd name="T15" fmla="*/ 16 h 175"/>
                <a:gd name="T16" fmla="*/ 156 w 175"/>
                <a:gd name="T17" fmla="*/ 64 h 175"/>
                <a:gd name="T18" fmla="*/ 134 w 175"/>
                <a:gd name="T19" fmla="*/ 48 h 175"/>
                <a:gd name="T20" fmla="*/ 156 w 175"/>
                <a:gd name="T21" fmla="*/ 64 h 175"/>
                <a:gd name="T22" fmla="*/ 142 w 175"/>
                <a:gd name="T23" fmla="*/ 114 h 175"/>
                <a:gd name="T24" fmla="*/ 154 w 175"/>
                <a:gd name="T25" fmla="*/ 114 h 175"/>
                <a:gd name="T26" fmla="*/ 142 w 175"/>
                <a:gd name="T27" fmla="*/ 135 h 175"/>
                <a:gd name="T28" fmla="*/ 73 w 175"/>
                <a:gd name="T29" fmla="*/ 148 h 175"/>
                <a:gd name="T30" fmla="*/ 98 w 175"/>
                <a:gd name="T31" fmla="*/ 159 h 175"/>
                <a:gd name="T32" fmla="*/ 73 w 175"/>
                <a:gd name="T33" fmla="*/ 148 h 175"/>
                <a:gd name="T34" fmla="*/ 28 w 175"/>
                <a:gd name="T35" fmla="*/ 105 h 175"/>
                <a:gd name="T36" fmla="*/ 31 w 175"/>
                <a:gd name="T37" fmla="*/ 132 h 175"/>
                <a:gd name="T38" fmla="*/ 62 w 175"/>
                <a:gd name="T39" fmla="*/ 107 h 175"/>
                <a:gd name="T40" fmla="*/ 59 w 175"/>
                <a:gd name="T41" fmla="*/ 102 h 175"/>
                <a:gd name="T42" fmla="*/ 57 w 175"/>
                <a:gd name="T43" fmla="*/ 98 h 175"/>
                <a:gd name="T44" fmla="*/ 56 w 175"/>
                <a:gd name="T45" fmla="*/ 95 h 175"/>
                <a:gd name="T46" fmla="*/ 55 w 175"/>
                <a:gd name="T47" fmla="*/ 90 h 175"/>
                <a:gd name="T48" fmla="*/ 87 w 175"/>
                <a:gd name="T49" fmla="*/ 55 h 175"/>
                <a:gd name="T50" fmla="*/ 119 w 175"/>
                <a:gd name="T51" fmla="*/ 94 h 175"/>
                <a:gd name="T52" fmla="*/ 113 w 175"/>
                <a:gd name="T53" fmla="*/ 106 h 175"/>
                <a:gd name="T54" fmla="*/ 109 w 175"/>
                <a:gd name="T55" fmla="*/ 111 h 175"/>
                <a:gd name="T56" fmla="*/ 107 w 175"/>
                <a:gd name="T57" fmla="*/ 112 h 175"/>
                <a:gd name="T58" fmla="*/ 104 w 175"/>
                <a:gd name="T59" fmla="*/ 115 h 175"/>
                <a:gd name="T60" fmla="*/ 99 w 175"/>
                <a:gd name="T61" fmla="*/ 117 h 175"/>
                <a:gd name="T62" fmla="*/ 87 w 175"/>
                <a:gd name="T63" fmla="*/ 119 h 175"/>
                <a:gd name="T64" fmla="*/ 80 w 175"/>
                <a:gd name="T65" fmla="*/ 118 h 175"/>
                <a:gd name="T66" fmla="*/ 76 w 175"/>
                <a:gd name="T67" fmla="*/ 117 h 175"/>
                <a:gd name="T68" fmla="*/ 73 w 175"/>
                <a:gd name="T69" fmla="*/ 116 h 175"/>
                <a:gd name="T70" fmla="*/ 62 w 175"/>
                <a:gd name="T71"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75">
                  <a:moveTo>
                    <a:pt x="0" y="87"/>
                  </a:moveTo>
                  <a:cubicBezTo>
                    <a:pt x="0" y="92"/>
                    <a:pt x="0" y="97"/>
                    <a:pt x="1" y="101"/>
                  </a:cubicBezTo>
                  <a:cubicBezTo>
                    <a:pt x="7" y="143"/>
                    <a:pt x="43" y="175"/>
                    <a:pt x="87" y="175"/>
                  </a:cubicBezTo>
                  <a:cubicBezTo>
                    <a:pt x="125" y="175"/>
                    <a:pt x="158" y="151"/>
                    <a:pt x="170" y="116"/>
                  </a:cubicBezTo>
                  <a:cubicBezTo>
                    <a:pt x="173" y="107"/>
                    <a:pt x="175" y="98"/>
                    <a:pt x="175" y="87"/>
                  </a:cubicBezTo>
                  <a:cubicBezTo>
                    <a:pt x="175" y="39"/>
                    <a:pt x="136" y="0"/>
                    <a:pt x="87" y="0"/>
                  </a:cubicBezTo>
                  <a:cubicBezTo>
                    <a:pt x="39" y="0"/>
                    <a:pt x="0" y="39"/>
                    <a:pt x="0" y="87"/>
                  </a:cubicBezTo>
                  <a:close/>
                  <a:moveTo>
                    <a:pt x="42" y="45"/>
                  </a:moveTo>
                  <a:cubicBezTo>
                    <a:pt x="29" y="67"/>
                    <a:pt x="29" y="67"/>
                    <a:pt x="29" y="67"/>
                  </a:cubicBezTo>
                  <a:cubicBezTo>
                    <a:pt x="20" y="61"/>
                    <a:pt x="20" y="61"/>
                    <a:pt x="20" y="61"/>
                  </a:cubicBezTo>
                  <a:cubicBezTo>
                    <a:pt x="32" y="40"/>
                    <a:pt x="32" y="40"/>
                    <a:pt x="32" y="40"/>
                  </a:cubicBezTo>
                  <a:lnTo>
                    <a:pt x="42" y="45"/>
                  </a:lnTo>
                  <a:close/>
                  <a:moveTo>
                    <a:pt x="101" y="27"/>
                  </a:moveTo>
                  <a:cubicBezTo>
                    <a:pt x="77" y="27"/>
                    <a:pt x="77" y="27"/>
                    <a:pt x="77" y="27"/>
                  </a:cubicBezTo>
                  <a:cubicBezTo>
                    <a:pt x="77" y="16"/>
                    <a:pt x="77" y="16"/>
                    <a:pt x="77" y="16"/>
                  </a:cubicBezTo>
                  <a:cubicBezTo>
                    <a:pt x="101" y="16"/>
                    <a:pt x="101" y="16"/>
                    <a:pt x="101" y="16"/>
                  </a:cubicBezTo>
                  <a:lnTo>
                    <a:pt x="101" y="27"/>
                  </a:lnTo>
                  <a:close/>
                  <a:moveTo>
                    <a:pt x="156" y="64"/>
                  </a:moveTo>
                  <a:cubicBezTo>
                    <a:pt x="147" y="69"/>
                    <a:pt x="147" y="69"/>
                    <a:pt x="147" y="69"/>
                  </a:cubicBezTo>
                  <a:cubicBezTo>
                    <a:pt x="134" y="48"/>
                    <a:pt x="134" y="48"/>
                    <a:pt x="134" y="48"/>
                  </a:cubicBezTo>
                  <a:cubicBezTo>
                    <a:pt x="144" y="42"/>
                    <a:pt x="144" y="42"/>
                    <a:pt x="144" y="42"/>
                  </a:cubicBezTo>
                  <a:lnTo>
                    <a:pt x="156" y="64"/>
                  </a:lnTo>
                  <a:close/>
                  <a:moveTo>
                    <a:pt x="133" y="130"/>
                  </a:moveTo>
                  <a:cubicBezTo>
                    <a:pt x="142" y="114"/>
                    <a:pt x="142" y="114"/>
                    <a:pt x="142" y="114"/>
                  </a:cubicBezTo>
                  <a:cubicBezTo>
                    <a:pt x="145" y="108"/>
                    <a:pt x="145" y="108"/>
                    <a:pt x="145" y="108"/>
                  </a:cubicBezTo>
                  <a:cubicBezTo>
                    <a:pt x="154" y="114"/>
                    <a:pt x="154" y="114"/>
                    <a:pt x="154" y="114"/>
                  </a:cubicBezTo>
                  <a:cubicBezTo>
                    <a:pt x="154" y="115"/>
                    <a:pt x="154" y="115"/>
                    <a:pt x="154" y="115"/>
                  </a:cubicBezTo>
                  <a:cubicBezTo>
                    <a:pt x="142" y="135"/>
                    <a:pt x="142" y="135"/>
                    <a:pt x="142" y="135"/>
                  </a:cubicBezTo>
                  <a:lnTo>
                    <a:pt x="133" y="130"/>
                  </a:lnTo>
                  <a:close/>
                  <a:moveTo>
                    <a:pt x="73" y="148"/>
                  </a:moveTo>
                  <a:cubicBezTo>
                    <a:pt x="98" y="148"/>
                    <a:pt x="98" y="148"/>
                    <a:pt x="98" y="148"/>
                  </a:cubicBezTo>
                  <a:cubicBezTo>
                    <a:pt x="98" y="159"/>
                    <a:pt x="98" y="159"/>
                    <a:pt x="98" y="159"/>
                  </a:cubicBezTo>
                  <a:cubicBezTo>
                    <a:pt x="73" y="159"/>
                    <a:pt x="73" y="159"/>
                    <a:pt x="73" y="159"/>
                  </a:cubicBezTo>
                  <a:lnTo>
                    <a:pt x="73" y="148"/>
                  </a:lnTo>
                  <a:close/>
                  <a:moveTo>
                    <a:pt x="19" y="111"/>
                  </a:moveTo>
                  <a:cubicBezTo>
                    <a:pt x="28" y="105"/>
                    <a:pt x="28" y="105"/>
                    <a:pt x="28" y="105"/>
                  </a:cubicBezTo>
                  <a:cubicBezTo>
                    <a:pt x="40" y="127"/>
                    <a:pt x="40" y="127"/>
                    <a:pt x="40" y="127"/>
                  </a:cubicBezTo>
                  <a:cubicBezTo>
                    <a:pt x="31" y="132"/>
                    <a:pt x="31" y="132"/>
                    <a:pt x="31" y="132"/>
                  </a:cubicBezTo>
                  <a:lnTo>
                    <a:pt x="19" y="111"/>
                  </a:lnTo>
                  <a:close/>
                  <a:moveTo>
                    <a:pt x="62" y="107"/>
                  </a:moveTo>
                  <a:cubicBezTo>
                    <a:pt x="61" y="106"/>
                    <a:pt x="61" y="105"/>
                    <a:pt x="60" y="104"/>
                  </a:cubicBezTo>
                  <a:cubicBezTo>
                    <a:pt x="60" y="104"/>
                    <a:pt x="59" y="103"/>
                    <a:pt x="59" y="102"/>
                  </a:cubicBezTo>
                  <a:cubicBezTo>
                    <a:pt x="59" y="102"/>
                    <a:pt x="58" y="101"/>
                    <a:pt x="58" y="100"/>
                  </a:cubicBezTo>
                  <a:cubicBezTo>
                    <a:pt x="58" y="99"/>
                    <a:pt x="57" y="98"/>
                    <a:pt x="57" y="98"/>
                  </a:cubicBezTo>
                  <a:cubicBezTo>
                    <a:pt x="57" y="97"/>
                    <a:pt x="57" y="96"/>
                    <a:pt x="56" y="96"/>
                  </a:cubicBezTo>
                  <a:cubicBezTo>
                    <a:pt x="56" y="96"/>
                    <a:pt x="56" y="95"/>
                    <a:pt x="56" y="95"/>
                  </a:cubicBezTo>
                  <a:cubicBezTo>
                    <a:pt x="56" y="94"/>
                    <a:pt x="56" y="93"/>
                    <a:pt x="56" y="93"/>
                  </a:cubicBezTo>
                  <a:cubicBezTo>
                    <a:pt x="56" y="92"/>
                    <a:pt x="55" y="91"/>
                    <a:pt x="55" y="90"/>
                  </a:cubicBezTo>
                  <a:cubicBezTo>
                    <a:pt x="55" y="89"/>
                    <a:pt x="55" y="88"/>
                    <a:pt x="55" y="87"/>
                  </a:cubicBezTo>
                  <a:cubicBezTo>
                    <a:pt x="55" y="70"/>
                    <a:pt x="70" y="55"/>
                    <a:pt x="87" y="55"/>
                  </a:cubicBezTo>
                  <a:cubicBezTo>
                    <a:pt x="105" y="55"/>
                    <a:pt x="119" y="70"/>
                    <a:pt x="119" y="87"/>
                  </a:cubicBezTo>
                  <a:cubicBezTo>
                    <a:pt x="119" y="90"/>
                    <a:pt x="119" y="92"/>
                    <a:pt x="119" y="94"/>
                  </a:cubicBezTo>
                  <a:cubicBezTo>
                    <a:pt x="118" y="98"/>
                    <a:pt x="116" y="101"/>
                    <a:pt x="114" y="104"/>
                  </a:cubicBezTo>
                  <a:cubicBezTo>
                    <a:pt x="114" y="105"/>
                    <a:pt x="114" y="105"/>
                    <a:pt x="113" y="106"/>
                  </a:cubicBezTo>
                  <a:cubicBezTo>
                    <a:pt x="113" y="107"/>
                    <a:pt x="112" y="108"/>
                    <a:pt x="112" y="108"/>
                  </a:cubicBezTo>
                  <a:cubicBezTo>
                    <a:pt x="111" y="109"/>
                    <a:pt x="110" y="110"/>
                    <a:pt x="109" y="111"/>
                  </a:cubicBezTo>
                  <a:cubicBezTo>
                    <a:pt x="109" y="111"/>
                    <a:pt x="109" y="111"/>
                    <a:pt x="109" y="111"/>
                  </a:cubicBezTo>
                  <a:cubicBezTo>
                    <a:pt x="108" y="111"/>
                    <a:pt x="108" y="112"/>
                    <a:pt x="107" y="112"/>
                  </a:cubicBezTo>
                  <a:cubicBezTo>
                    <a:pt x="107" y="113"/>
                    <a:pt x="106" y="113"/>
                    <a:pt x="105" y="114"/>
                  </a:cubicBezTo>
                  <a:cubicBezTo>
                    <a:pt x="105" y="114"/>
                    <a:pt x="104" y="114"/>
                    <a:pt x="104" y="115"/>
                  </a:cubicBezTo>
                  <a:cubicBezTo>
                    <a:pt x="103" y="115"/>
                    <a:pt x="102" y="115"/>
                    <a:pt x="102" y="116"/>
                  </a:cubicBezTo>
                  <a:cubicBezTo>
                    <a:pt x="101" y="116"/>
                    <a:pt x="100" y="117"/>
                    <a:pt x="99" y="117"/>
                  </a:cubicBezTo>
                  <a:cubicBezTo>
                    <a:pt x="97" y="118"/>
                    <a:pt x="95" y="118"/>
                    <a:pt x="93" y="119"/>
                  </a:cubicBezTo>
                  <a:cubicBezTo>
                    <a:pt x="91" y="119"/>
                    <a:pt x="89" y="119"/>
                    <a:pt x="87" y="119"/>
                  </a:cubicBezTo>
                  <a:cubicBezTo>
                    <a:pt x="86" y="119"/>
                    <a:pt x="84" y="119"/>
                    <a:pt x="83" y="119"/>
                  </a:cubicBezTo>
                  <a:cubicBezTo>
                    <a:pt x="82" y="119"/>
                    <a:pt x="81" y="119"/>
                    <a:pt x="80" y="118"/>
                  </a:cubicBezTo>
                  <a:cubicBezTo>
                    <a:pt x="80" y="118"/>
                    <a:pt x="79" y="118"/>
                    <a:pt x="79" y="118"/>
                  </a:cubicBezTo>
                  <a:cubicBezTo>
                    <a:pt x="78" y="118"/>
                    <a:pt x="77" y="118"/>
                    <a:pt x="76" y="117"/>
                  </a:cubicBezTo>
                  <a:cubicBezTo>
                    <a:pt x="76" y="117"/>
                    <a:pt x="76" y="117"/>
                    <a:pt x="76" y="117"/>
                  </a:cubicBezTo>
                  <a:cubicBezTo>
                    <a:pt x="75" y="117"/>
                    <a:pt x="74" y="117"/>
                    <a:pt x="73" y="116"/>
                  </a:cubicBezTo>
                  <a:cubicBezTo>
                    <a:pt x="70" y="114"/>
                    <a:pt x="66" y="112"/>
                    <a:pt x="64" y="109"/>
                  </a:cubicBezTo>
                  <a:cubicBezTo>
                    <a:pt x="63" y="108"/>
                    <a:pt x="62" y="107"/>
                    <a:pt x="62" y="107"/>
                  </a:cubicBez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8" name="Freeform 666"/>
            <p:cNvSpPr>
              <a:spLocks/>
            </p:cNvSpPr>
            <p:nvPr/>
          </p:nvSpPr>
          <p:spPr bwMode="auto">
            <a:xfrm>
              <a:off x="2076450" y="4216401"/>
              <a:ext cx="79375" cy="96838"/>
            </a:xfrm>
            <a:custGeom>
              <a:avLst/>
              <a:gdLst>
                <a:gd name="T0" fmla="*/ 0 w 50"/>
                <a:gd name="T1" fmla="*/ 12 h 61"/>
                <a:gd name="T2" fmla="*/ 28 w 50"/>
                <a:gd name="T3" fmla="*/ 61 h 61"/>
                <a:gd name="T4" fmla="*/ 50 w 50"/>
                <a:gd name="T5" fmla="*/ 49 h 61"/>
                <a:gd name="T6" fmla="*/ 21 w 50"/>
                <a:gd name="T7" fmla="*/ 0 h 61"/>
                <a:gd name="T8" fmla="*/ 0 w 50"/>
                <a:gd name="T9" fmla="*/ 12 h 61"/>
              </a:gdLst>
              <a:ahLst/>
              <a:cxnLst>
                <a:cxn ang="0">
                  <a:pos x="T0" y="T1"/>
                </a:cxn>
                <a:cxn ang="0">
                  <a:pos x="T2" y="T3"/>
                </a:cxn>
                <a:cxn ang="0">
                  <a:pos x="T4" y="T5"/>
                </a:cxn>
                <a:cxn ang="0">
                  <a:pos x="T6" y="T7"/>
                </a:cxn>
                <a:cxn ang="0">
                  <a:pos x="T8" y="T9"/>
                </a:cxn>
              </a:cxnLst>
              <a:rect l="0" t="0" r="r" b="b"/>
              <a:pathLst>
                <a:path w="50" h="61">
                  <a:moveTo>
                    <a:pt x="0" y="12"/>
                  </a:moveTo>
                  <a:lnTo>
                    <a:pt x="28" y="61"/>
                  </a:lnTo>
                  <a:lnTo>
                    <a:pt x="50" y="49"/>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9" name="Freeform 667"/>
            <p:cNvSpPr>
              <a:spLocks/>
            </p:cNvSpPr>
            <p:nvPr/>
          </p:nvSpPr>
          <p:spPr bwMode="auto">
            <a:xfrm>
              <a:off x="2079625" y="3968751"/>
              <a:ext cx="82550" cy="101600"/>
            </a:xfrm>
            <a:custGeom>
              <a:avLst/>
              <a:gdLst>
                <a:gd name="T0" fmla="*/ 0 w 52"/>
                <a:gd name="T1" fmla="*/ 49 h 64"/>
                <a:gd name="T2" fmla="*/ 22 w 52"/>
                <a:gd name="T3" fmla="*/ 64 h 64"/>
                <a:gd name="T4" fmla="*/ 52 w 52"/>
                <a:gd name="T5" fmla="*/ 12 h 64"/>
                <a:gd name="T6" fmla="*/ 29 w 52"/>
                <a:gd name="T7" fmla="*/ 0 h 64"/>
                <a:gd name="T8" fmla="*/ 0 w 52"/>
                <a:gd name="T9" fmla="*/ 49 h 64"/>
              </a:gdLst>
              <a:ahLst/>
              <a:cxnLst>
                <a:cxn ang="0">
                  <a:pos x="T0" y="T1"/>
                </a:cxn>
                <a:cxn ang="0">
                  <a:pos x="T2" y="T3"/>
                </a:cxn>
                <a:cxn ang="0">
                  <a:pos x="T4" y="T5"/>
                </a:cxn>
                <a:cxn ang="0">
                  <a:pos x="T6" y="T7"/>
                </a:cxn>
                <a:cxn ang="0">
                  <a:pos x="T8" y="T9"/>
                </a:cxn>
              </a:cxnLst>
              <a:rect l="0" t="0" r="r" b="b"/>
              <a:pathLst>
                <a:path w="52" h="64">
                  <a:moveTo>
                    <a:pt x="0" y="49"/>
                  </a:moveTo>
                  <a:lnTo>
                    <a:pt x="22" y="64"/>
                  </a:lnTo>
                  <a:lnTo>
                    <a:pt x="52" y="12"/>
                  </a:lnTo>
                  <a:lnTo>
                    <a:pt x="29" y="0"/>
                  </a:lnTo>
                  <a:lnTo>
                    <a:pt x="0" y="4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0" name="Rectangle 668"/>
            <p:cNvSpPr>
              <a:spLocks noChangeArrowheads="1"/>
            </p:cNvSpPr>
            <p:nvPr/>
          </p:nvSpPr>
          <p:spPr bwMode="auto">
            <a:xfrm>
              <a:off x="2278063" y="4373563"/>
              <a:ext cx="95250"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1" name="Freeform 669"/>
            <p:cNvSpPr>
              <a:spLocks/>
            </p:cNvSpPr>
            <p:nvPr/>
          </p:nvSpPr>
          <p:spPr bwMode="auto">
            <a:xfrm>
              <a:off x="2503488" y="4222751"/>
              <a:ext cx="79375" cy="101600"/>
            </a:xfrm>
            <a:custGeom>
              <a:avLst/>
              <a:gdLst>
                <a:gd name="T0" fmla="*/ 0 w 50"/>
                <a:gd name="T1" fmla="*/ 52 h 64"/>
                <a:gd name="T2" fmla="*/ 21 w 50"/>
                <a:gd name="T3" fmla="*/ 64 h 64"/>
                <a:gd name="T4" fmla="*/ 50 w 50"/>
                <a:gd name="T5" fmla="*/ 15 h 64"/>
                <a:gd name="T6" fmla="*/ 29 w 50"/>
                <a:gd name="T7" fmla="*/ 0 h 64"/>
                <a:gd name="T8" fmla="*/ 0 w 50"/>
                <a:gd name="T9" fmla="*/ 52 h 64"/>
              </a:gdLst>
              <a:ahLst/>
              <a:cxnLst>
                <a:cxn ang="0">
                  <a:pos x="T0" y="T1"/>
                </a:cxn>
                <a:cxn ang="0">
                  <a:pos x="T2" y="T3"/>
                </a:cxn>
                <a:cxn ang="0">
                  <a:pos x="T4" y="T5"/>
                </a:cxn>
                <a:cxn ang="0">
                  <a:pos x="T6" y="T7"/>
                </a:cxn>
                <a:cxn ang="0">
                  <a:pos x="T8" y="T9"/>
                </a:cxn>
              </a:cxnLst>
              <a:rect l="0" t="0" r="r" b="b"/>
              <a:pathLst>
                <a:path w="50" h="64">
                  <a:moveTo>
                    <a:pt x="0" y="52"/>
                  </a:moveTo>
                  <a:lnTo>
                    <a:pt x="21" y="64"/>
                  </a:lnTo>
                  <a:lnTo>
                    <a:pt x="50" y="15"/>
                  </a:lnTo>
                  <a:lnTo>
                    <a:pt x="29"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2" name="Freeform 670"/>
            <p:cNvSpPr>
              <a:spLocks/>
            </p:cNvSpPr>
            <p:nvPr/>
          </p:nvSpPr>
          <p:spPr bwMode="auto">
            <a:xfrm>
              <a:off x="2508250" y="3976688"/>
              <a:ext cx="82550" cy="100013"/>
            </a:xfrm>
            <a:custGeom>
              <a:avLst/>
              <a:gdLst>
                <a:gd name="T0" fmla="*/ 0 w 52"/>
                <a:gd name="T1" fmla="*/ 14 h 63"/>
                <a:gd name="T2" fmla="*/ 30 w 52"/>
                <a:gd name="T3" fmla="*/ 63 h 63"/>
                <a:gd name="T4" fmla="*/ 52 w 52"/>
                <a:gd name="T5" fmla="*/ 52 h 63"/>
                <a:gd name="T6" fmla="*/ 23 w 52"/>
                <a:gd name="T7" fmla="*/ 0 h 63"/>
                <a:gd name="T8" fmla="*/ 0 w 52"/>
                <a:gd name="T9" fmla="*/ 14 h 63"/>
              </a:gdLst>
              <a:ahLst/>
              <a:cxnLst>
                <a:cxn ang="0">
                  <a:pos x="T0" y="T1"/>
                </a:cxn>
                <a:cxn ang="0">
                  <a:pos x="T2" y="T3"/>
                </a:cxn>
                <a:cxn ang="0">
                  <a:pos x="T4" y="T5"/>
                </a:cxn>
                <a:cxn ang="0">
                  <a:pos x="T6" y="T7"/>
                </a:cxn>
                <a:cxn ang="0">
                  <a:pos x="T8" y="T9"/>
                </a:cxn>
              </a:cxnLst>
              <a:rect l="0" t="0" r="r" b="b"/>
              <a:pathLst>
                <a:path w="52" h="63">
                  <a:moveTo>
                    <a:pt x="0" y="14"/>
                  </a:moveTo>
                  <a:lnTo>
                    <a:pt x="30" y="63"/>
                  </a:lnTo>
                  <a:lnTo>
                    <a:pt x="52" y="52"/>
                  </a:lnTo>
                  <a:lnTo>
                    <a:pt x="23" y="0"/>
                  </a:lnTo>
                  <a:lnTo>
                    <a:pt x="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3" name="Rectangle 671"/>
            <p:cNvSpPr>
              <a:spLocks noChangeArrowheads="1"/>
            </p:cNvSpPr>
            <p:nvPr/>
          </p:nvSpPr>
          <p:spPr bwMode="auto">
            <a:xfrm>
              <a:off x="2293938" y="3878263"/>
              <a:ext cx="90488"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4" name="Oval 672"/>
            <p:cNvSpPr>
              <a:spLocks noChangeArrowheads="1"/>
            </p:cNvSpPr>
            <p:nvPr/>
          </p:nvSpPr>
          <p:spPr bwMode="auto">
            <a:xfrm>
              <a:off x="2211388" y="4024313"/>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5" name="Freeform 673"/>
            <p:cNvSpPr>
              <a:spLocks/>
            </p:cNvSpPr>
            <p:nvPr/>
          </p:nvSpPr>
          <p:spPr bwMode="auto">
            <a:xfrm>
              <a:off x="1143000" y="3630613"/>
              <a:ext cx="454025" cy="544513"/>
            </a:xfrm>
            <a:custGeom>
              <a:avLst/>
              <a:gdLst>
                <a:gd name="T0" fmla="*/ 0 w 121"/>
                <a:gd name="T1" fmla="*/ 31 h 145"/>
                <a:gd name="T2" fmla="*/ 0 w 121"/>
                <a:gd name="T3" fmla="*/ 92 h 145"/>
                <a:gd name="T4" fmla="*/ 24 w 121"/>
                <a:gd name="T5" fmla="*/ 112 h 145"/>
                <a:gd name="T6" fmla="*/ 61 w 121"/>
                <a:gd name="T7" fmla="*/ 145 h 145"/>
                <a:gd name="T8" fmla="*/ 121 w 121"/>
                <a:gd name="T9" fmla="*/ 145 h 145"/>
                <a:gd name="T10" fmla="*/ 121 w 121"/>
                <a:gd name="T11" fmla="*/ 122 h 145"/>
                <a:gd name="T12" fmla="*/ 121 w 121"/>
                <a:gd name="T13" fmla="*/ 60 h 145"/>
                <a:gd name="T14" fmla="*/ 20 w 121"/>
                <a:gd name="T15" fmla="*/ 14 h 145"/>
                <a:gd name="T16" fmla="*/ 0 w 121"/>
                <a:gd name="T17"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45">
                  <a:moveTo>
                    <a:pt x="0" y="31"/>
                  </a:moveTo>
                  <a:cubicBezTo>
                    <a:pt x="0" y="50"/>
                    <a:pt x="0" y="92"/>
                    <a:pt x="0" y="92"/>
                  </a:cubicBezTo>
                  <a:cubicBezTo>
                    <a:pt x="0" y="92"/>
                    <a:pt x="7" y="112"/>
                    <a:pt x="24" y="112"/>
                  </a:cubicBezTo>
                  <a:cubicBezTo>
                    <a:pt x="42" y="112"/>
                    <a:pt x="61" y="145"/>
                    <a:pt x="61" y="145"/>
                  </a:cubicBezTo>
                  <a:cubicBezTo>
                    <a:pt x="121" y="145"/>
                    <a:pt x="121" y="145"/>
                    <a:pt x="121" y="145"/>
                  </a:cubicBezTo>
                  <a:cubicBezTo>
                    <a:pt x="121" y="145"/>
                    <a:pt x="120" y="136"/>
                    <a:pt x="121" y="122"/>
                  </a:cubicBezTo>
                  <a:cubicBezTo>
                    <a:pt x="121" y="108"/>
                    <a:pt x="121" y="88"/>
                    <a:pt x="121" y="60"/>
                  </a:cubicBezTo>
                  <a:cubicBezTo>
                    <a:pt x="120" y="0"/>
                    <a:pt x="20" y="14"/>
                    <a:pt x="20" y="14"/>
                  </a:cubicBezTo>
                  <a:cubicBezTo>
                    <a:pt x="20" y="14"/>
                    <a:pt x="0" y="13"/>
                    <a:pt x="0" y="31"/>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6" name="Freeform 674"/>
            <p:cNvSpPr>
              <a:spLocks/>
            </p:cNvSpPr>
            <p:nvPr/>
          </p:nvSpPr>
          <p:spPr bwMode="auto">
            <a:xfrm>
              <a:off x="1597025" y="3305176"/>
              <a:ext cx="1547813" cy="971550"/>
            </a:xfrm>
            <a:custGeom>
              <a:avLst/>
              <a:gdLst>
                <a:gd name="T0" fmla="*/ 0 w 413"/>
                <a:gd name="T1" fmla="*/ 209 h 259"/>
                <a:gd name="T2" fmla="*/ 0 w 413"/>
                <a:gd name="T3" fmla="*/ 232 h 259"/>
                <a:gd name="T4" fmla="*/ 25 w 413"/>
                <a:gd name="T5" fmla="*/ 232 h 259"/>
                <a:gd name="T6" fmla="*/ 195 w 413"/>
                <a:gd name="T7" fmla="*/ 35 h 259"/>
                <a:gd name="T8" fmla="*/ 371 w 413"/>
                <a:gd name="T9" fmla="*/ 259 h 259"/>
                <a:gd name="T10" fmla="*/ 396 w 413"/>
                <a:gd name="T11" fmla="*/ 259 h 259"/>
                <a:gd name="T12" fmla="*/ 198 w 413"/>
                <a:gd name="T13" fmla="*/ 0 h 259"/>
                <a:gd name="T14" fmla="*/ 0 w 413"/>
                <a:gd name="T15" fmla="*/ 209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59">
                  <a:moveTo>
                    <a:pt x="0" y="209"/>
                  </a:moveTo>
                  <a:cubicBezTo>
                    <a:pt x="0" y="225"/>
                    <a:pt x="0" y="232"/>
                    <a:pt x="0" y="232"/>
                  </a:cubicBezTo>
                  <a:cubicBezTo>
                    <a:pt x="25" y="232"/>
                    <a:pt x="25" y="232"/>
                    <a:pt x="25" y="232"/>
                  </a:cubicBezTo>
                  <a:cubicBezTo>
                    <a:pt x="25" y="232"/>
                    <a:pt x="21" y="35"/>
                    <a:pt x="195" y="35"/>
                  </a:cubicBezTo>
                  <a:cubicBezTo>
                    <a:pt x="368" y="35"/>
                    <a:pt x="371" y="259"/>
                    <a:pt x="371" y="259"/>
                  </a:cubicBezTo>
                  <a:cubicBezTo>
                    <a:pt x="396" y="259"/>
                    <a:pt x="396" y="259"/>
                    <a:pt x="396" y="259"/>
                  </a:cubicBezTo>
                  <a:cubicBezTo>
                    <a:pt x="396" y="259"/>
                    <a:pt x="413" y="0"/>
                    <a:pt x="198" y="0"/>
                  </a:cubicBezTo>
                  <a:cubicBezTo>
                    <a:pt x="25" y="0"/>
                    <a:pt x="2" y="150"/>
                    <a:pt x="0" y="20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7" name="Freeform 675"/>
            <p:cNvSpPr>
              <a:spLocks/>
            </p:cNvSpPr>
            <p:nvPr/>
          </p:nvSpPr>
          <p:spPr bwMode="auto">
            <a:xfrm>
              <a:off x="1674813" y="3435351"/>
              <a:ext cx="1312863" cy="841375"/>
            </a:xfrm>
            <a:custGeom>
              <a:avLst/>
              <a:gdLst>
                <a:gd name="T0" fmla="*/ 4 w 350"/>
                <a:gd name="T1" fmla="*/ 197 h 224"/>
                <a:gd name="T2" fmla="*/ 22 w 350"/>
                <a:gd name="T3" fmla="*/ 197 h 224"/>
                <a:gd name="T4" fmla="*/ 22 w 350"/>
                <a:gd name="T5" fmla="*/ 189 h 224"/>
                <a:gd name="T6" fmla="*/ 175 w 350"/>
                <a:gd name="T7" fmla="*/ 36 h 224"/>
                <a:gd name="T8" fmla="*/ 329 w 350"/>
                <a:gd name="T9" fmla="*/ 189 h 224"/>
                <a:gd name="T10" fmla="*/ 325 w 350"/>
                <a:gd name="T11" fmla="*/ 224 h 224"/>
                <a:gd name="T12" fmla="*/ 350 w 350"/>
                <a:gd name="T13" fmla="*/ 224 h 224"/>
                <a:gd name="T14" fmla="*/ 174 w 350"/>
                <a:gd name="T15" fmla="*/ 0 h 224"/>
                <a:gd name="T16" fmla="*/ 4 w 350"/>
                <a:gd name="T17" fmla="*/ 1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24">
                  <a:moveTo>
                    <a:pt x="4" y="197"/>
                  </a:moveTo>
                  <a:cubicBezTo>
                    <a:pt x="22" y="197"/>
                    <a:pt x="22" y="197"/>
                    <a:pt x="22" y="197"/>
                  </a:cubicBezTo>
                  <a:cubicBezTo>
                    <a:pt x="22" y="194"/>
                    <a:pt x="22" y="192"/>
                    <a:pt x="22" y="189"/>
                  </a:cubicBezTo>
                  <a:cubicBezTo>
                    <a:pt x="22" y="105"/>
                    <a:pt x="91" y="36"/>
                    <a:pt x="175" y="36"/>
                  </a:cubicBezTo>
                  <a:cubicBezTo>
                    <a:pt x="260" y="36"/>
                    <a:pt x="329" y="105"/>
                    <a:pt x="329" y="189"/>
                  </a:cubicBezTo>
                  <a:cubicBezTo>
                    <a:pt x="329" y="201"/>
                    <a:pt x="327" y="213"/>
                    <a:pt x="325" y="224"/>
                  </a:cubicBezTo>
                  <a:cubicBezTo>
                    <a:pt x="350" y="224"/>
                    <a:pt x="350" y="224"/>
                    <a:pt x="350" y="224"/>
                  </a:cubicBezTo>
                  <a:cubicBezTo>
                    <a:pt x="350" y="224"/>
                    <a:pt x="347" y="0"/>
                    <a:pt x="174" y="0"/>
                  </a:cubicBezTo>
                  <a:cubicBezTo>
                    <a:pt x="0" y="0"/>
                    <a:pt x="4" y="197"/>
                    <a:pt x="4" y="197"/>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8" name="Freeform 676"/>
            <p:cNvSpPr>
              <a:spLocks/>
            </p:cNvSpPr>
            <p:nvPr/>
          </p:nvSpPr>
          <p:spPr bwMode="auto">
            <a:xfrm>
              <a:off x="5778500" y="3443288"/>
              <a:ext cx="1349375" cy="833438"/>
            </a:xfrm>
            <a:custGeom>
              <a:avLst/>
              <a:gdLst>
                <a:gd name="T0" fmla="*/ 17 w 360"/>
                <a:gd name="T1" fmla="*/ 222 h 222"/>
                <a:gd name="T2" fmla="*/ 40 w 360"/>
                <a:gd name="T3" fmla="*/ 222 h 222"/>
                <a:gd name="T4" fmla="*/ 36 w 360"/>
                <a:gd name="T5" fmla="*/ 187 h 222"/>
                <a:gd name="T6" fmla="*/ 190 w 360"/>
                <a:gd name="T7" fmla="*/ 34 h 222"/>
                <a:gd name="T8" fmla="*/ 343 w 360"/>
                <a:gd name="T9" fmla="*/ 187 h 222"/>
                <a:gd name="T10" fmla="*/ 343 w 360"/>
                <a:gd name="T11" fmla="*/ 191 h 222"/>
                <a:gd name="T12" fmla="*/ 358 w 360"/>
                <a:gd name="T13" fmla="*/ 191 h 222"/>
                <a:gd name="T14" fmla="*/ 190 w 360"/>
                <a:gd name="T15" fmla="*/ 1 h 222"/>
                <a:gd name="T16" fmla="*/ 143 w 360"/>
                <a:gd name="T17" fmla="*/ 3 h 222"/>
                <a:gd name="T18" fmla="*/ 17 w 360"/>
                <a:gd name="T1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22">
                  <a:moveTo>
                    <a:pt x="17" y="222"/>
                  </a:moveTo>
                  <a:cubicBezTo>
                    <a:pt x="40" y="222"/>
                    <a:pt x="40" y="222"/>
                    <a:pt x="40" y="222"/>
                  </a:cubicBezTo>
                  <a:cubicBezTo>
                    <a:pt x="37" y="211"/>
                    <a:pt x="36" y="199"/>
                    <a:pt x="36" y="187"/>
                  </a:cubicBezTo>
                  <a:cubicBezTo>
                    <a:pt x="36" y="103"/>
                    <a:pt x="105" y="34"/>
                    <a:pt x="190" y="34"/>
                  </a:cubicBezTo>
                  <a:cubicBezTo>
                    <a:pt x="274" y="34"/>
                    <a:pt x="343" y="103"/>
                    <a:pt x="343" y="187"/>
                  </a:cubicBezTo>
                  <a:cubicBezTo>
                    <a:pt x="343" y="189"/>
                    <a:pt x="343" y="190"/>
                    <a:pt x="343" y="191"/>
                  </a:cubicBezTo>
                  <a:cubicBezTo>
                    <a:pt x="358" y="191"/>
                    <a:pt x="358" y="191"/>
                    <a:pt x="358" y="191"/>
                  </a:cubicBezTo>
                  <a:cubicBezTo>
                    <a:pt x="358" y="191"/>
                    <a:pt x="360" y="1"/>
                    <a:pt x="190" y="1"/>
                  </a:cubicBezTo>
                  <a:cubicBezTo>
                    <a:pt x="172" y="0"/>
                    <a:pt x="157" y="1"/>
                    <a:pt x="143" y="3"/>
                  </a:cubicBezTo>
                  <a:cubicBezTo>
                    <a:pt x="0" y="29"/>
                    <a:pt x="17" y="222"/>
                    <a:pt x="17" y="222"/>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9" name="Freeform 677"/>
            <p:cNvSpPr>
              <a:spLocks noEditPoints="1"/>
            </p:cNvSpPr>
            <p:nvPr/>
          </p:nvSpPr>
          <p:spPr bwMode="auto">
            <a:xfrm>
              <a:off x="1217613" y="2254251"/>
              <a:ext cx="6630988" cy="2022475"/>
            </a:xfrm>
            <a:custGeom>
              <a:avLst/>
              <a:gdLst>
                <a:gd name="T0" fmla="*/ 1361 w 1768"/>
                <a:gd name="T1" fmla="*/ 21 h 539"/>
                <a:gd name="T2" fmla="*/ 1626 w 1768"/>
                <a:gd name="T3" fmla="*/ 21 h 539"/>
                <a:gd name="T4" fmla="*/ 1722 w 1768"/>
                <a:gd name="T5" fmla="*/ 188 h 539"/>
                <a:gd name="T6" fmla="*/ 1423 w 1768"/>
                <a:gd name="T7" fmla="*/ 188 h 539"/>
                <a:gd name="T8" fmla="*/ 1361 w 1768"/>
                <a:gd name="T9" fmla="*/ 21 h 539"/>
                <a:gd name="T10" fmla="*/ 1012 w 1768"/>
                <a:gd name="T11" fmla="*/ 21 h 539"/>
                <a:gd name="T12" fmla="*/ 1263 w 1768"/>
                <a:gd name="T13" fmla="*/ 21 h 539"/>
                <a:gd name="T14" fmla="*/ 1296 w 1768"/>
                <a:gd name="T15" fmla="*/ 160 h 539"/>
                <a:gd name="T16" fmla="*/ 1276 w 1768"/>
                <a:gd name="T17" fmla="*/ 202 h 539"/>
                <a:gd name="T18" fmla="*/ 1012 w 1768"/>
                <a:gd name="T19" fmla="*/ 202 h 539"/>
                <a:gd name="T20" fmla="*/ 1012 w 1768"/>
                <a:gd name="T21" fmla="*/ 21 h 539"/>
                <a:gd name="T22" fmla="*/ 669 w 1768"/>
                <a:gd name="T23" fmla="*/ 206 h 539"/>
                <a:gd name="T24" fmla="*/ 669 w 1768"/>
                <a:gd name="T25" fmla="*/ 145 h 539"/>
                <a:gd name="T26" fmla="*/ 638 w 1768"/>
                <a:gd name="T27" fmla="*/ 138 h 539"/>
                <a:gd name="T28" fmla="*/ 838 w 1768"/>
                <a:gd name="T29" fmla="*/ 21 h 539"/>
                <a:gd name="T30" fmla="*/ 963 w 1768"/>
                <a:gd name="T31" fmla="*/ 21 h 539"/>
                <a:gd name="T32" fmla="*/ 946 w 1768"/>
                <a:gd name="T33" fmla="*/ 206 h 539"/>
                <a:gd name="T34" fmla="*/ 669 w 1768"/>
                <a:gd name="T35" fmla="*/ 206 h 539"/>
                <a:gd name="T36" fmla="*/ 0 w 1768"/>
                <a:gd name="T37" fmla="*/ 381 h 539"/>
                <a:gd name="T38" fmla="*/ 101 w 1768"/>
                <a:gd name="T39" fmla="*/ 427 h 539"/>
                <a:gd name="T40" fmla="*/ 101 w 1768"/>
                <a:gd name="T41" fmla="*/ 489 h 539"/>
                <a:gd name="T42" fmla="*/ 299 w 1768"/>
                <a:gd name="T43" fmla="*/ 280 h 539"/>
                <a:gd name="T44" fmla="*/ 497 w 1768"/>
                <a:gd name="T45" fmla="*/ 539 h 539"/>
                <a:gd name="T46" fmla="*/ 1206 w 1768"/>
                <a:gd name="T47" fmla="*/ 539 h 539"/>
                <a:gd name="T48" fmla="*/ 1206 w 1768"/>
                <a:gd name="T49" fmla="*/ 509 h 539"/>
                <a:gd name="T50" fmla="*/ 1206 w 1768"/>
                <a:gd name="T51" fmla="*/ 504 h 539"/>
                <a:gd name="T52" fmla="*/ 1360 w 1768"/>
                <a:gd name="T53" fmla="*/ 288 h 539"/>
                <a:gd name="T54" fmla="*/ 1404 w 1768"/>
                <a:gd name="T55" fmla="*/ 285 h 539"/>
                <a:gd name="T56" fmla="*/ 1602 w 1768"/>
                <a:gd name="T57" fmla="*/ 508 h 539"/>
                <a:gd name="T58" fmla="*/ 1693 w 1768"/>
                <a:gd name="T59" fmla="*/ 508 h 539"/>
                <a:gd name="T60" fmla="*/ 1693 w 1768"/>
                <a:gd name="T61" fmla="*/ 336 h 539"/>
                <a:gd name="T62" fmla="*/ 1768 w 1768"/>
                <a:gd name="T63" fmla="*/ 339 h 539"/>
                <a:gd name="T64" fmla="*/ 1759 w 1768"/>
                <a:gd name="T65" fmla="*/ 336 h 539"/>
                <a:gd name="T66" fmla="*/ 1720 w 1768"/>
                <a:gd name="T67" fmla="*/ 336 h 539"/>
                <a:gd name="T68" fmla="*/ 1688 w 1768"/>
                <a:gd name="T69" fmla="*/ 304 h 539"/>
                <a:gd name="T70" fmla="*/ 1688 w 1768"/>
                <a:gd name="T71" fmla="*/ 253 h 539"/>
                <a:gd name="T72" fmla="*/ 1720 w 1768"/>
                <a:gd name="T73" fmla="*/ 222 h 539"/>
                <a:gd name="T74" fmla="*/ 1764 w 1768"/>
                <a:gd name="T75" fmla="*/ 222 h 539"/>
                <a:gd name="T76" fmla="*/ 1754 w 1768"/>
                <a:gd name="T77" fmla="*/ 196 h 539"/>
                <a:gd name="T78" fmla="*/ 1646 w 1768"/>
                <a:gd name="T79" fmla="*/ 15 h 539"/>
                <a:gd name="T80" fmla="*/ 1605 w 1768"/>
                <a:gd name="T81" fmla="*/ 1 h 539"/>
                <a:gd name="T82" fmla="*/ 1579 w 1768"/>
                <a:gd name="T83" fmla="*/ 1 h 539"/>
                <a:gd name="T84" fmla="*/ 974 w 1768"/>
                <a:gd name="T85" fmla="*/ 1 h 539"/>
                <a:gd name="T86" fmla="*/ 828 w 1768"/>
                <a:gd name="T87" fmla="*/ 1 h 539"/>
                <a:gd name="T88" fmla="*/ 759 w 1768"/>
                <a:gd name="T89" fmla="*/ 19 h 539"/>
                <a:gd name="T90" fmla="*/ 566 w 1768"/>
                <a:gd name="T91" fmla="*/ 147 h 539"/>
                <a:gd name="T92" fmla="*/ 553 w 1768"/>
                <a:gd name="T93" fmla="*/ 156 h 539"/>
                <a:gd name="T94" fmla="*/ 552 w 1768"/>
                <a:gd name="T95" fmla="*/ 157 h 539"/>
                <a:gd name="T96" fmla="*/ 487 w 1768"/>
                <a:gd name="T97" fmla="*/ 181 h 539"/>
                <a:gd name="T98" fmla="*/ 81 w 1768"/>
                <a:gd name="T99" fmla="*/ 240 h 539"/>
                <a:gd name="T100" fmla="*/ 66 w 1768"/>
                <a:gd name="T101" fmla="*/ 250 h 539"/>
                <a:gd name="T102" fmla="*/ 134 w 1768"/>
                <a:gd name="T103" fmla="*/ 250 h 539"/>
                <a:gd name="T104" fmla="*/ 126 w 1768"/>
                <a:gd name="T105" fmla="*/ 315 h 539"/>
                <a:gd name="T106" fmla="*/ 80 w 1768"/>
                <a:gd name="T107" fmla="*/ 340 h 539"/>
                <a:gd name="T108" fmla="*/ 58 w 1768"/>
                <a:gd name="T109" fmla="*/ 342 h 539"/>
                <a:gd name="T110" fmla="*/ 4 w 1768"/>
                <a:gd name="T111" fmla="*/ 340 h 539"/>
                <a:gd name="T112" fmla="*/ 0 w 1768"/>
                <a:gd name="T113" fmla="*/ 38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8" h="539">
                  <a:moveTo>
                    <a:pt x="1361" y="21"/>
                  </a:moveTo>
                  <a:cubicBezTo>
                    <a:pt x="1626" y="21"/>
                    <a:pt x="1626" y="21"/>
                    <a:pt x="1626" y="21"/>
                  </a:cubicBezTo>
                  <a:cubicBezTo>
                    <a:pt x="1722" y="188"/>
                    <a:pt x="1722" y="188"/>
                    <a:pt x="1722" y="188"/>
                  </a:cubicBezTo>
                  <a:cubicBezTo>
                    <a:pt x="1423" y="188"/>
                    <a:pt x="1423" y="188"/>
                    <a:pt x="1423" y="188"/>
                  </a:cubicBezTo>
                  <a:lnTo>
                    <a:pt x="1361" y="21"/>
                  </a:lnTo>
                  <a:close/>
                  <a:moveTo>
                    <a:pt x="1012" y="21"/>
                  </a:moveTo>
                  <a:cubicBezTo>
                    <a:pt x="1263" y="21"/>
                    <a:pt x="1263" y="21"/>
                    <a:pt x="1263" y="21"/>
                  </a:cubicBezTo>
                  <a:cubicBezTo>
                    <a:pt x="1263" y="21"/>
                    <a:pt x="1287" y="122"/>
                    <a:pt x="1296" y="160"/>
                  </a:cubicBezTo>
                  <a:cubicBezTo>
                    <a:pt x="1304" y="198"/>
                    <a:pt x="1276" y="202"/>
                    <a:pt x="1276" y="202"/>
                  </a:cubicBezTo>
                  <a:cubicBezTo>
                    <a:pt x="1012" y="202"/>
                    <a:pt x="1012" y="202"/>
                    <a:pt x="1012" y="202"/>
                  </a:cubicBezTo>
                  <a:lnTo>
                    <a:pt x="1012" y="21"/>
                  </a:lnTo>
                  <a:close/>
                  <a:moveTo>
                    <a:pt x="669" y="206"/>
                  </a:moveTo>
                  <a:cubicBezTo>
                    <a:pt x="669" y="206"/>
                    <a:pt x="669" y="156"/>
                    <a:pt x="669" y="145"/>
                  </a:cubicBezTo>
                  <a:cubicBezTo>
                    <a:pt x="669" y="136"/>
                    <a:pt x="644" y="138"/>
                    <a:pt x="638" y="138"/>
                  </a:cubicBezTo>
                  <a:cubicBezTo>
                    <a:pt x="690" y="91"/>
                    <a:pt x="783" y="21"/>
                    <a:pt x="838" y="21"/>
                  </a:cubicBezTo>
                  <a:cubicBezTo>
                    <a:pt x="912" y="21"/>
                    <a:pt x="963" y="21"/>
                    <a:pt x="963" y="21"/>
                  </a:cubicBezTo>
                  <a:cubicBezTo>
                    <a:pt x="946" y="206"/>
                    <a:pt x="946" y="206"/>
                    <a:pt x="946" y="206"/>
                  </a:cubicBezTo>
                  <a:lnTo>
                    <a:pt x="669" y="206"/>
                  </a:lnTo>
                  <a:close/>
                  <a:moveTo>
                    <a:pt x="0" y="381"/>
                  </a:moveTo>
                  <a:cubicBezTo>
                    <a:pt x="0" y="381"/>
                    <a:pt x="100" y="367"/>
                    <a:pt x="101" y="427"/>
                  </a:cubicBezTo>
                  <a:cubicBezTo>
                    <a:pt x="101" y="455"/>
                    <a:pt x="101" y="475"/>
                    <a:pt x="101" y="489"/>
                  </a:cubicBezTo>
                  <a:cubicBezTo>
                    <a:pt x="103" y="430"/>
                    <a:pt x="126" y="280"/>
                    <a:pt x="299" y="280"/>
                  </a:cubicBezTo>
                  <a:cubicBezTo>
                    <a:pt x="514" y="280"/>
                    <a:pt x="497" y="539"/>
                    <a:pt x="497" y="539"/>
                  </a:cubicBezTo>
                  <a:cubicBezTo>
                    <a:pt x="1206" y="539"/>
                    <a:pt x="1206" y="539"/>
                    <a:pt x="1206" y="539"/>
                  </a:cubicBezTo>
                  <a:cubicBezTo>
                    <a:pt x="1206" y="509"/>
                    <a:pt x="1206" y="509"/>
                    <a:pt x="1206" y="509"/>
                  </a:cubicBezTo>
                  <a:cubicBezTo>
                    <a:pt x="1206" y="509"/>
                    <a:pt x="1206" y="507"/>
                    <a:pt x="1206" y="504"/>
                  </a:cubicBezTo>
                  <a:cubicBezTo>
                    <a:pt x="1205" y="475"/>
                    <a:pt x="1207" y="314"/>
                    <a:pt x="1360" y="288"/>
                  </a:cubicBezTo>
                  <a:cubicBezTo>
                    <a:pt x="1374" y="286"/>
                    <a:pt x="1388" y="285"/>
                    <a:pt x="1404" y="285"/>
                  </a:cubicBezTo>
                  <a:cubicBezTo>
                    <a:pt x="1611" y="285"/>
                    <a:pt x="1603" y="492"/>
                    <a:pt x="1602" y="508"/>
                  </a:cubicBezTo>
                  <a:cubicBezTo>
                    <a:pt x="1693" y="508"/>
                    <a:pt x="1693" y="508"/>
                    <a:pt x="1693" y="508"/>
                  </a:cubicBezTo>
                  <a:cubicBezTo>
                    <a:pt x="1693" y="336"/>
                    <a:pt x="1693" y="336"/>
                    <a:pt x="1693" y="336"/>
                  </a:cubicBezTo>
                  <a:cubicBezTo>
                    <a:pt x="1693" y="336"/>
                    <a:pt x="1748" y="338"/>
                    <a:pt x="1768" y="339"/>
                  </a:cubicBezTo>
                  <a:cubicBezTo>
                    <a:pt x="1757" y="338"/>
                    <a:pt x="1756" y="337"/>
                    <a:pt x="1759" y="336"/>
                  </a:cubicBezTo>
                  <a:cubicBezTo>
                    <a:pt x="1720" y="336"/>
                    <a:pt x="1720" y="336"/>
                    <a:pt x="1720" y="336"/>
                  </a:cubicBezTo>
                  <a:cubicBezTo>
                    <a:pt x="1702" y="336"/>
                    <a:pt x="1688" y="322"/>
                    <a:pt x="1688" y="304"/>
                  </a:cubicBezTo>
                  <a:cubicBezTo>
                    <a:pt x="1688" y="253"/>
                    <a:pt x="1688" y="253"/>
                    <a:pt x="1688" y="253"/>
                  </a:cubicBezTo>
                  <a:cubicBezTo>
                    <a:pt x="1688" y="236"/>
                    <a:pt x="1702" y="222"/>
                    <a:pt x="1720" y="222"/>
                  </a:cubicBezTo>
                  <a:cubicBezTo>
                    <a:pt x="1764" y="222"/>
                    <a:pt x="1764" y="222"/>
                    <a:pt x="1764" y="222"/>
                  </a:cubicBezTo>
                  <a:cubicBezTo>
                    <a:pt x="1762" y="214"/>
                    <a:pt x="1758" y="205"/>
                    <a:pt x="1754" y="196"/>
                  </a:cubicBezTo>
                  <a:cubicBezTo>
                    <a:pt x="1734" y="155"/>
                    <a:pt x="1678" y="48"/>
                    <a:pt x="1646" y="15"/>
                  </a:cubicBezTo>
                  <a:cubicBezTo>
                    <a:pt x="1646" y="15"/>
                    <a:pt x="1635" y="1"/>
                    <a:pt x="1605" y="1"/>
                  </a:cubicBezTo>
                  <a:cubicBezTo>
                    <a:pt x="1603" y="1"/>
                    <a:pt x="1593" y="1"/>
                    <a:pt x="1579" y="1"/>
                  </a:cubicBezTo>
                  <a:cubicBezTo>
                    <a:pt x="1484" y="0"/>
                    <a:pt x="1164" y="0"/>
                    <a:pt x="974" y="1"/>
                  </a:cubicBezTo>
                  <a:cubicBezTo>
                    <a:pt x="887" y="1"/>
                    <a:pt x="828" y="1"/>
                    <a:pt x="828" y="1"/>
                  </a:cubicBezTo>
                  <a:cubicBezTo>
                    <a:pt x="828" y="1"/>
                    <a:pt x="790" y="2"/>
                    <a:pt x="759" y="19"/>
                  </a:cubicBezTo>
                  <a:cubicBezTo>
                    <a:pt x="732" y="33"/>
                    <a:pt x="609" y="115"/>
                    <a:pt x="566" y="147"/>
                  </a:cubicBezTo>
                  <a:cubicBezTo>
                    <a:pt x="560" y="151"/>
                    <a:pt x="556" y="154"/>
                    <a:pt x="553" y="156"/>
                  </a:cubicBezTo>
                  <a:cubicBezTo>
                    <a:pt x="553" y="156"/>
                    <a:pt x="552" y="157"/>
                    <a:pt x="552" y="157"/>
                  </a:cubicBezTo>
                  <a:cubicBezTo>
                    <a:pt x="537" y="171"/>
                    <a:pt x="496" y="179"/>
                    <a:pt x="487" y="181"/>
                  </a:cubicBezTo>
                  <a:cubicBezTo>
                    <a:pt x="478" y="183"/>
                    <a:pt x="124" y="214"/>
                    <a:pt x="81" y="240"/>
                  </a:cubicBezTo>
                  <a:cubicBezTo>
                    <a:pt x="76" y="243"/>
                    <a:pt x="71" y="247"/>
                    <a:pt x="66" y="250"/>
                  </a:cubicBezTo>
                  <a:cubicBezTo>
                    <a:pt x="134" y="250"/>
                    <a:pt x="134" y="250"/>
                    <a:pt x="134" y="250"/>
                  </a:cubicBezTo>
                  <a:cubicBezTo>
                    <a:pt x="134" y="250"/>
                    <a:pt x="136" y="307"/>
                    <a:pt x="126" y="315"/>
                  </a:cubicBezTo>
                  <a:cubicBezTo>
                    <a:pt x="117" y="324"/>
                    <a:pt x="122" y="336"/>
                    <a:pt x="80" y="340"/>
                  </a:cubicBezTo>
                  <a:cubicBezTo>
                    <a:pt x="72" y="341"/>
                    <a:pt x="65" y="342"/>
                    <a:pt x="58" y="342"/>
                  </a:cubicBezTo>
                  <a:cubicBezTo>
                    <a:pt x="26" y="343"/>
                    <a:pt x="4" y="340"/>
                    <a:pt x="4" y="340"/>
                  </a:cubicBezTo>
                  <a:cubicBezTo>
                    <a:pt x="1" y="353"/>
                    <a:pt x="0" y="366"/>
                    <a:pt x="0" y="381"/>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0" name="Freeform 678"/>
            <p:cNvSpPr>
              <a:spLocks/>
            </p:cNvSpPr>
            <p:nvPr/>
          </p:nvSpPr>
          <p:spPr bwMode="auto">
            <a:xfrm>
              <a:off x="7548563" y="3087688"/>
              <a:ext cx="314325" cy="427038"/>
            </a:xfrm>
            <a:custGeom>
              <a:avLst/>
              <a:gdLst>
                <a:gd name="T0" fmla="*/ 0 w 84"/>
                <a:gd name="T1" fmla="*/ 31 h 114"/>
                <a:gd name="T2" fmla="*/ 0 w 84"/>
                <a:gd name="T3" fmla="*/ 82 h 114"/>
                <a:gd name="T4" fmla="*/ 32 w 84"/>
                <a:gd name="T5" fmla="*/ 114 h 114"/>
                <a:gd name="T6" fmla="*/ 71 w 84"/>
                <a:gd name="T7" fmla="*/ 114 h 114"/>
                <a:gd name="T8" fmla="*/ 82 w 84"/>
                <a:gd name="T9" fmla="*/ 112 h 114"/>
                <a:gd name="T10" fmla="*/ 82 w 84"/>
                <a:gd name="T11" fmla="*/ 49 h 114"/>
                <a:gd name="T12" fmla="*/ 76 w 84"/>
                <a:gd name="T13" fmla="*/ 0 h 114"/>
                <a:gd name="T14" fmla="*/ 32 w 84"/>
                <a:gd name="T15" fmla="*/ 0 h 114"/>
                <a:gd name="T16" fmla="*/ 0 w 84"/>
                <a:gd name="T17" fmla="*/ 3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14">
                  <a:moveTo>
                    <a:pt x="0" y="31"/>
                  </a:moveTo>
                  <a:cubicBezTo>
                    <a:pt x="0" y="82"/>
                    <a:pt x="0" y="82"/>
                    <a:pt x="0" y="82"/>
                  </a:cubicBezTo>
                  <a:cubicBezTo>
                    <a:pt x="0" y="100"/>
                    <a:pt x="14" y="114"/>
                    <a:pt x="32" y="114"/>
                  </a:cubicBezTo>
                  <a:cubicBezTo>
                    <a:pt x="71" y="114"/>
                    <a:pt x="71" y="114"/>
                    <a:pt x="71" y="114"/>
                  </a:cubicBezTo>
                  <a:cubicBezTo>
                    <a:pt x="75" y="113"/>
                    <a:pt x="82" y="112"/>
                    <a:pt x="82" y="112"/>
                  </a:cubicBezTo>
                  <a:cubicBezTo>
                    <a:pt x="82" y="49"/>
                    <a:pt x="82" y="49"/>
                    <a:pt x="82" y="49"/>
                  </a:cubicBezTo>
                  <a:cubicBezTo>
                    <a:pt x="82" y="49"/>
                    <a:pt x="84" y="28"/>
                    <a:pt x="76" y="0"/>
                  </a:cubicBezTo>
                  <a:cubicBezTo>
                    <a:pt x="32" y="0"/>
                    <a:pt x="32" y="0"/>
                    <a:pt x="32" y="0"/>
                  </a:cubicBezTo>
                  <a:cubicBezTo>
                    <a:pt x="14" y="0"/>
                    <a:pt x="0" y="14"/>
                    <a:pt x="0" y="31"/>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1" name="Freeform 679"/>
            <p:cNvSpPr>
              <a:spLocks/>
            </p:cNvSpPr>
            <p:nvPr/>
          </p:nvSpPr>
          <p:spPr bwMode="auto">
            <a:xfrm>
              <a:off x="7566025" y="3514726"/>
              <a:ext cx="454025" cy="644525"/>
            </a:xfrm>
            <a:custGeom>
              <a:avLst/>
              <a:gdLst>
                <a:gd name="T0" fmla="*/ 0 w 121"/>
                <a:gd name="T1" fmla="*/ 0 h 172"/>
                <a:gd name="T2" fmla="*/ 0 w 121"/>
                <a:gd name="T3" fmla="*/ 172 h 172"/>
                <a:gd name="T4" fmla="*/ 49 w 121"/>
                <a:gd name="T5" fmla="*/ 172 h 172"/>
                <a:gd name="T6" fmla="*/ 116 w 121"/>
                <a:gd name="T7" fmla="*/ 114 h 172"/>
                <a:gd name="T8" fmla="*/ 106 w 121"/>
                <a:gd name="T9" fmla="*/ 53 h 172"/>
                <a:gd name="T10" fmla="*/ 78 w 121"/>
                <a:gd name="T11" fmla="*/ 3 h 172"/>
                <a:gd name="T12" fmla="*/ 75 w 121"/>
                <a:gd name="T13" fmla="*/ 3 h 172"/>
                <a:gd name="T14" fmla="*/ 0 w 121"/>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72">
                  <a:moveTo>
                    <a:pt x="0" y="0"/>
                  </a:moveTo>
                  <a:cubicBezTo>
                    <a:pt x="0" y="172"/>
                    <a:pt x="0" y="172"/>
                    <a:pt x="0" y="172"/>
                  </a:cubicBezTo>
                  <a:cubicBezTo>
                    <a:pt x="49" y="172"/>
                    <a:pt x="49" y="172"/>
                    <a:pt x="49" y="172"/>
                  </a:cubicBezTo>
                  <a:cubicBezTo>
                    <a:pt x="49" y="172"/>
                    <a:pt x="116" y="136"/>
                    <a:pt x="116" y="114"/>
                  </a:cubicBezTo>
                  <a:cubicBezTo>
                    <a:pt x="116" y="93"/>
                    <a:pt x="121" y="68"/>
                    <a:pt x="106" y="53"/>
                  </a:cubicBezTo>
                  <a:cubicBezTo>
                    <a:pt x="106" y="53"/>
                    <a:pt x="109" y="4"/>
                    <a:pt x="78" y="3"/>
                  </a:cubicBezTo>
                  <a:cubicBezTo>
                    <a:pt x="77" y="3"/>
                    <a:pt x="76" y="3"/>
                    <a:pt x="75" y="3"/>
                  </a:cubicBezTo>
                  <a:cubicBezTo>
                    <a:pt x="55" y="2"/>
                    <a:pt x="0" y="0"/>
                    <a:pt x="0" y="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2" name="Freeform 680"/>
            <p:cNvSpPr>
              <a:spLocks/>
            </p:cNvSpPr>
            <p:nvPr/>
          </p:nvSpPr>
          <p:spPr bwMode="auto">
            <a:xfrm>
              <a:off x="6321425" y="2333626"/>
              <a:ext cx="1354138" cy="625475"/>
            </a:xfrm>
            <a:custGeom>
              <a:avLst/>
              <a:gdLst>
                <a:gd name="T0" fmla="*/ 0 w 853"/>
                <a:gd name="T1" fmla="*/ 0 h 394"/>
                <a:gd name="T2" fmla="*/ 147 w 853"/>
                <a:gd name="T3" fmla="*/ 394 h 394"/>
                <a:gd name="T4" fmla="*/ 853 w 853"/>
                <a:gd name="T5" fmla="*/ 394 h 394"/>
                <a:gd name="T6" fmla="*/ 626 w 853"/>
                <a:gd name="T7" fmla="*/ 0 h 394"/>
                <a:gd name="T8" fmla="*/ 0 w 853"/>
                <a:gd name="T9" fmla="*/ 0 h 394"/>
              </a:gdLst>
              <a:ahLst/>
              <a:cxnLst>
                <a:cxn ang="0">
                  <a:pos x="T0" y="T1"/>
                </a:cxn>
                <a:cxn ang="0">
                  <a:pos x="T2" y="T3"/>
                </a:cxn>
                <a:cxn ang="0">
                  <a:pos x="T4" y="T5"/>
                </a:cxn>
                <a:cxn ang="0">
                  <a:pos x="T6" y="T7"/>
                </a:cxn>
                <a:cxn ang="0">
                  <a:pos x="T8" y="T9"/>
                </a:cxn>
              </a:cxnLst>
              <a:rect l="0" t="0" r="r" b="b"/>
              <a:pathLst>
                <a:path w="853" h="394">
                  <a:moveTo>
                    <a:pt x="0" y="0"/>
                  </a:moveTo>
                  <a:lnTo>
                    <a:pt x="147" y="394"/>
                  </a:lnTo>
                  <a:lnTo>
                    <a:pt x="853" y="394"/>
                  </a:lnTo>
                  <a:lnTo>
                    <a:pt x="626" y="0"/>
                  </a:lnTo>
                  <a:lnTo>
                    <a:pt x="0"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3" name="Freeform 681"/>
            <p:cNvSpPr>
              <a:spLocks/>
            </p:cNvSpPr>
            <p:nvPr/>
          </p:nvSpPr>
          <p:spPr bwMode="auto">
            <a:xfrm>
              <a:off x="4870450" y="2135188"/>
              <a:ext cx="2268538" cy="123825"/>
            </a:xfrm>
            <a:custGeom>
              <a:avLst/>
              <a:gdLst>
                <a:gd name="T0" fmla="*/ 0 w 605"/>
                <a:gd name="T1" fmla="*/ 33 h 33"/>
                <a:gd name="T2" fmla="*/ 605 w 605"/>
                <a:gd name="T3" fmla="*/ 33 h 33"/>
                <a:gd name="T4" fmla="*/ 542 w 605"/>
                <a:gd name="T5" fmla="*/ 0 h 33"/>
                <a:gd name="T6" fmla="*/ 60 w 605"/>
                <a:gd name="T7" fmla="*/ 0 h 33"/>
                <a:gd name="T8" fmla="*/ 0 w 605"/>
                <a:gd name="T9" fmla="*/ 33 h 33"/>
              </a:gdLst>
              <a:ahLst/>
              <a:cxnLst>
                <a:cxn ang="0">
                  <a:pos x="T0" y="T1"/>
                </a:cxn>
                <a:cxn ang="0">
                  <a:pos x="T2" y="T3"/>
                </a:cxn>
                <a:cxn ang="0">
                  <a:pos x="T4" y="T5"/>
                </a:cxn>
                <a:cxn ang="0">
                  <a:pos x="T6" y="T7"/>
                </a:cxn>
                <a:cxn ang="0">
                  <a:pos x="T8" y="T9"/>
                </a:cxn>
              </a:cxnLst>
              <a:rect l="0" t="0" r="r" b="b"/>
              <a:pathLst>
                <a:path w="605" h="33">
                  <a:moveTo>
                    <a:pt x="0" y="33"/>
                  </a:moveTo>
                  <a:cubicBezTo>
                    <a:pt x="190" y="32"/>
                    <a:pt x="510" y="32"/>
                    <a:pt x="605" y="33"/>
                  </a:cubicBezTo>
                  <a:cubicBezTo>
                    <a:pt x="605" y="33"/>
                    <a:pt x="579" y="0"/>
                    <a:pt x="542" y="0"/>
                  </a:cubicBezTo>
                  <a:cubicBezTo>
                    <a:pt x="505" y="0"/>
                    <a:pt x="60" y="0"/>
                    <a:pt x="60" y="0"/>
                  </a:cubicBezTo>
                  <a:cubicBezTo>
                    <a:pt x="60" y="0"/>
                    <a:pt x="7" y="7"/>
                    <a:pt x="0" y="33"/>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4" name="Freeform 682"/>
            <p:cNvSpPr>
              <a:spLocks/>
            </p:cNvSpPr>
            <p:nvPr/>
          </p:nvSpPr>
          <p:spPr bwMode="auto">
            <a:xfrm>
              <a:off x="5013325" y="2333626"/>
              <a:ext cx="1093788" cy="677863"/>
            </a:xfrm>
            <a:custGeom>
              <a:avLst/>
              <a:gdLst>
                <a:gd name="T0" fmla="*/ 0 w 292"/>
                <a:gd name="T1" fmla="*/ 0 h 181"/>
                <a:gd name="T2" fmla="*/ 0 w 292"/>
                <a:gd name="T3" fmla="*/ 181 h 181"/>
                <a:gd name="T4" fmla="*/ 264 w 292"/>
                <a:gd name="T5" fmla="*/ 181 h 181"/>
                <a:gd name="T6" fmla="*/ 284 w 292"/>
                <a:gd name="T7" fmla="*/ 139 h 181"/>
                <a:gd name="T8" fmla="*/ 251 w 292"/>
                <a:gd name="T9" fmla="*/ 0 h 181"/>
                <a:gd name="T10" fmla="*/ 0 w 292"/>
                <a:gd name="T11" fmla="*/ 0 h 181"/>
              </a:gdLst>
              <a:ahLst/>
              <a:cxnLst>
                <a:cxn ang="0">
                  <a:pos x="T0" y="T1"/>
                </a:cxn>
                <a:cxn ang="0">
                  <a:pos x="T2" y="T3"/>
                </a:cxn>
                <a:cxn ang="0">
                  <a:pos x="T4" y="T5"/>
                </a:cxn>
                <a:cxn ang="0">
                  <a:pos x="T6" y="T7"/>
                </a:cxn>
                <a:cxn ang="0">
                  <a:pos x="T8" y="T9"/>
                </a:cxn>
                <a:cxn ang="0">
                  <a:pos x="T10" y="T11"/>
                </a:cxn>
              </a:cxnLst>
              <a:rect l="0" t="0" r="r" b="b"/>
              <a:pathLst>
                <a:path w="292" h="181">
                  <a:moveTo>
                    <a:pt x="0" y="0"/>
                  </a:moveTo>
                  <a:cubicBezTo>
                    <a:pt x="0" y="181"/>
                    <a:pt x="0" y="181"/>
                    <a:pt x="0" y="181"/>
                  </a:cubicBezTo>
                  <a:cubicBezTo>
                    <a:pt x="264" y="181"/>
                    <a:pt x="264" y="181"/>
                    <a:pt x="264" y="181"/>
                  </a:cubicBezTo>
                  <a:cubicBezTo>
                    <a:pt x="264" y="181"/>
                    <a:pt x="292" y="177"/>
                    <a:pt x="284" y="139"/>
                  </a:cubicBezTo>
                  <a:cubicBezTo>
                    <a:pt x="275" y="101"/>
                    <a:pt x="251" y="0"/>
                    <a:pt x="251" y="0"/>
                  </a:cubicBezTo>
                  <a:lnTo>
                    <a:pt x="0"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5" name="Freeform 683"/>
            <p:cNvSpPr>
              <a:spLocks/>
            </p:cNvSpPr>
            <p:nvPr/>
          </p:nvSpPr>
          <p:spPr bwMode="auto">
            <a:xfrm>
              <a:off x="3392488" y="2765426"/>
              <a:ext cx="333375" cy="261938"/>
            </a:xfrm>
            <a:custGeom>
              <a:avLst/>
              <a:gdLst>
                <a:gd name="T0" fmla="*/ 33 w 89"/>
                <a:gd name="T1" fmla="*/ 70 h 70"/>
                <a:gd name="T2" fmla="*/ 89 w 89"/>
                <a:gd name="T3" fmla="*/ 70 h 70"/>
                <a:gd name="T4" fmla="*/ 89 w 89"/>
                <a:gd name="T5" fmla="*/ 9 h 70"/>
                <a:gd name="T6" fmla="*/ 58 w 89"/>
                <a:gd name="T7" fmla="*/ 2 h 70"/>
                <a:gd name="T8" fmla="*/ 23 w 89"/>
                <a:gd name="T9" fmla="*/ 39 h 70"/>
                <a:gd name="T10" fmla="*/ 33 w 89"/>
                <a:gd name="T11" fmla="*/ 70 h 70"/>
              </a:gdLst>
              <a:ahLst/>
              <a:cxnLst>
                <a:cxn ang="0">
                  <a:pos x="T0" y="T1"/>
                </a:cxn>
                <a:cxn ang="0">
                  <a:pos x="T2" y="T3"/>
                </a:cxn>
                <a:cxn ang="0">
                  <a:pos x="T4" y="T5"/>
                </a:cxn>
                <a:cxn ang="0">
                  <a:pos x="T6" y="T7"/>
                </a:cxn>
                <a:cxn ang="0">
                  <a:pos x="T8" y="T9"/>
                </a:cxn>
                <a:cxn ang="0">
                  <a:pos x="T10" y="T11"/>
                </a:cxn>
              </a:cxnLst>
              <a:rect l="0" t="0" r="r" b="b"/>
              <a:pathLst>
                <a:path w="89" h="70">
                  <a:moveTo>
                    <a:pt x="33" y="70"/>
                  </a:moveTo>
                  <a:cubicBezTo>
                    <a:pt x="89" y="70"/>
                    <a:pt x="89" y="70"/>
                    <a:pt x="89" y="70"/>
                  </a:cubicBezTo>
                  <a:cubicBezTo>
                    <a:pt x="89" y="70"/>
                    <a:pt x="89" y="20"/>
                    <a:pt x="89" y="9"/>
                  </a:cubicBezTo>
                  <a:cubicBezTo>
                    <a:pt x="89" y="0"/>
                    <a:pt x="64" y="2"/>
                    <a:pt x="58" y="2"/>
                  </a:cubicBezTo>
                  <a:cubicBezTo>
                    <a:pt x="41" y="18"/>
                    <a:pt x="29" y="31"/>
                    <a:pt x="23" y="39"/>
                  </a:cubicBezTo>
                  <a:cubicBezTo>
                    <a:pt x="0" y="70"/>
                    <a:pt x="33" y="70"/>
                    <a:pt x="33" y="7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6" name="Freeform 684"/>
            <p:cNvSpPr>
              <a:spLocks/>
            </p:cNvSpPr>
            <p:nvPr/>
          </p:nvSpPr>
          <p:spPr bwMode="auto">
            <a:xfrm>
              <a:off x="3609975" y="2333626"/>
              <a:ext cx="1219200" cy="693738"/>
            </a:xfrm>
            <a:custGeom>
              <a:avLst/>
              <a:gdLst>
                <a:gd name="T0" fmla="*/ 0 w 325"/>
                <a:gd name="T1" fmla="*/ 117 h 185"/>
                <a:gd name="T2" fmla="*/ 31 w 325"/>
                <a:gd name="T3" fmla="*/ 124 h 185"/>
                <a:gd name="T4" fmla="*/ 31 w 325"/>
                <a:gd name="T5" fmla="*/ 185 h 185"/>
                <a:gd name="T6" fmla="*/ 308 w 325"/>
                <a:gd name="T7" fmla="*/ 185 h 185"/>
                <a:gd name="T8" fmla="*/ 325 w 325"/>
                <a:gd name="T9" fmla="*/ 0 h 185"/>
                <a:gd name="T10" fmla="*/ 200 w 325"/>
                <a:gd name="T11" fmla="*/ 0 h 185"/>
                <a:gd name="T12" fmla="*/ 0 w 325"/>
                <a:gd name="T13" fmla="*/ 117 h 185"/>
              </a:gdLst>
              <a:ahLst/>
              <a:cxnLst>
                <a:cxn ang="0">
                  <a:pos x="T0" y="T1"/>
                </a:cxn>
                <a:cxn ang="0">
                  <a:pos x="T2" y="T3"/>
                </a:cxn>
                <a:cxn ang="0">
                  <a:pos x="T4" y="T5"/>
                </a:cxn>
                <a:cxn ang="0">
                  <a:pos x="T6" y="T7"/>
                </a:cxn>
                <a:cxn ang="0">
                  <a:pos x="T8" y="T9"/>
                </a:cxn>
                <a:cxn ang="0">
                  <a:pos x="T10" y="T11"/>
                </a:cxn>
                <a:cxn ang="0">
                  <a:pos x="T12" y="T13"/>
                </a:cxn>
              </a:cxnLst>
              <a:rect l="0" t="0" r="r" b="b"/>
              <a:pathLst>
                <a:path w="325" h="185">
                  <a:moveTo>
                    <a:pt x="0" y="117"/>
                  </a:moveTo>
                  <a:cubicBezTo>
                    <a:pt x="6" y="117"/>
                    <a:pt x="31" y="115"/>
                    <a:pt x="31" y="124"/>
                  </a:cubicBezTo>
                  <a:cubicBezTo>
                    <a:pt x="31" y="135"/>
                    <a:pt x="31" y="185"/>
                    <a:pt x="31" y="185"/>
                  </a:cubicBezTo>
                  <a:cubicBezTo>
                    <a:pt x="308" y="185"/>
                    <a:pt x="308" y="185"/>
                    <a:pt x="308" y="185"/>
                  </a:cubicBezTo>
                  <a:cubicBezTo>
                    <a:pt x="325" y="0"/>
                    <a:pt x="325" y="0"/>
                    <a:pt x="325" y="0"/>
                  </a:cubicBezTo>
                  <a:cubicBezTo>
                    <a:pt x="325" y="0"/>
                    <a:pt x="274" y="0"/>
                    <a:pt x="200" y="0"/>
                  </a:cubicBezTo>
                  <a:cubicBezTo>
                    <a:pt x="145" y="0"/>
                    <a:pt x="52" y="70"/>
                    <a:pt x="0" y="117"/>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7" name="Freeform 685"/>
            <p:cNvSpPr>
              <a:spLocks/>
            </p:cNvSpPr>
            <p:nvPr/>
          </p:nvSpPr>
          <p:spPr bwMode="auto">
            <a:xfrm>
              <a:off x="6070600" y="2254251"/>
              <a:ext cx="258763" cy="1084263"/>
            </a:xfrm>
            <a:custGeom>
              <a:avLst/>
              <a:gdLst>
                <a:gd name="T0" fmla="*/ 63 w 69"/>
                <a:gd name="T1" fmla="*/ 289 h 289"/>
                <a:gd name="T2" fmla="*/ 69 w 69"/>
                <a:gd name="T3" fmla="*/ 288 h 289"/>
                <a:gd name="T4" fmla="*/ 63 w 69"/>
                <a:gd name="T5" fmla="*/ 221 h 289"/>
                <a:gd name="T6" fmla="*/ 7 w 69"/>
                <a:gd name="T7" fmla="*/ 0 h 289"/>
                <a:gd name="T8" fmla="*/ 0 w 69"/>
                <a:gd name="T9" fmla="*/ 1 h 289"/>
                <a:gd name="T10" fmla="*/ 56 w 69"/>
                <a:gd name="T11" fmla="*/ 222 h 289"/>
                <a:gd name="T12" fmla="*/ 63 w 69"/>
                <a:gd name="T13" fmla="*/ 289 h 289"/>
              </a:gdLst>
              <a:ahLst/>
              <a:cxnLst>
                <a:cxn ang="0">
                  <a:pos x="T0" y="T1"/>
                </a:cxn>
                <a:cxn ang="0">
                  <a:pos x="T2" y="T3"/>
                </a:cxn>
                <a:cxn ang="0">
                  <a:pos x="T4" y="T5"/>
                </a:cxn>
                <a:cxn ang="0">
                  <a:pos x="T6" y="T7"/>
                </a:cxn>
                <a:cxn ang="0">
                  <a:pos x="T8" y="T9"/>
                </a:cxn>
                <a:cxn ang="0">
                  <a:pos x="T10" y="T11"/>
                </a:cxn>
                <a:cxn ang="0">
                  <a:pos x="T12" y="T13"/>
                </a:cxn>
              </a:cxnLst>
              <a:rect l="0" t="0" r="r" b="b"/>
              <a:pathLst>
                <a:path w="69" h="289">
                  <a:moveTo>
                    <a:pt x="63" y="289"/>
                  </a:moveTo>
                  <a:cubicBezTo>
                    <a:pt x="69" y="288"/>
                    <a:pt x="69" y="288"/>
                    <a:pt x="69" y="288"/>
                  </a:cubicBezTo>
                  <a:cubicBezTo>
                    <a:pt x="69" y="250"/>
                    <a:pt x="63" y="221"/>
                    <a:pt x="63" y="221"/>
                  </a:cubicBezTo>
                  <a:cubicBezTo>
                    <a:pt x="7" y="0"/>
                    <a:pt x="7" y="0"/>
                    <a:pt x="7" y="0"/>
                  </a:cubicBezTo>
                  <a:cubicBezTo>
                    <a:pt x="0" y="1"/>
                    <a:pt x="0" y="1"/>
                    <a:pt x="0" y="1"/>
                  </a:cubicBezTo>
                  <a:cubicBezTo>
                    <a:pt x="56" y="222"/>
                    <a:pt x="56" y="222"/>
                    <a:pt x="56" y="222"/>
                  </a:cubicBezTo>
                  <a:cubicBezTo>
                    <a:pt x="56" y="223"/>
                    <a:pt x="62" y="251"/>
                    <a:pt x="63" y="289"/>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8" name="Freeform 686"/>
            <p:cNvSpPr>
              <a:spLocks/>
            </p:cNvSpPr>
            <p:nvPr/>
          </p:nvSpPr>
          <p:spPr bwMode="auto">
            <a:xfrm>
              <a:off x="4870450" y="2317751"/>
              <a:ext cx="869950" cy="1841500"/>
            </a:xfrm>
            <a:custGeom>
              <a:avLst/>
              <a:gdLst>
                <a:gd name="T0" fmla="*/ 0 w 548"/>
                <a:gd name="T1" fmla="*/ 1160 h 1160"/>
                <a:gd name="T2" fmla="*/ 548 w 548"/>
                <a:gd name="T3" fmla="*/ 1160 h 1160"/>
                <a:gd name="T4" fmla="*/ 548 w 548"/>
                <a:gd name="T5" fmla="*/ 1144 h 1160"/>
                <a:gd name="T6" fmla="*/ 14 w 548"/>
                <a:gd name="T7" fmla="*/ 1144 h 1160"/>
                <a:gd name="T8" fmla="*/ 14 w 548"/>
                <a:gd name="T9" fmla="*/ 437 h 1160"/>
                <a:gd name="T10" fmla="*/ 40 w 548"/>
                <a:gd name="T11" fmla="*/ 3 h 1160"/>
                <a:gd name="T12" fmla="*/ 26 w 548"/>
                <a:gd name="T13" fmla="*/ 0 h 1160"/>
                <a:gd name="T14" fmla="*/ 0 w 548"/>
                <a:gd name="T15" fmla="*/ 437 h 1160"/>
                <a:gd name="T16" fmla="*/ 0 w 548"/>
                <a:gd name="T17"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60">
                  <a:moveTo>
                    <a:pt x="0" y="1160"/>
                  </a:moveTo>
                  <a:lnTo>
                    <a:pt x="548" y="1160"/>
                  </a:lnTo>
                  <a:lnTo>
                    <a:pt x="548" y="1144"/>
                  </a:lnTo>
                  <a:lnTo>
                    <a:pt x="14" y="1144"/>
                  </a:lnTo>
                  <a:lnTo>
                    <a:pt x="14" y="437"/>
                  </a:lnTo>
                  <a:lnTo>
                    <a:pt x="40" y="3"/>
                  </a:lnTo>
                  <a:lnTo>
                    <a:pt x="26" y="0"/>
                  </a:lnTo>
                  <a:lnTo>
                    <a:pt x="0" y="437"/>
                  </a:lnTo>
                  <a:lnTo>
                    <a:pt x="0" y="116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9" name="Freeform 687"/>
            <p:cNvSpPr>
              <a:spLocks/>
            </p:cNvSpPr>
            <p:nvPr/>
          </p:nvSpPr>
          <p:spPr bwMode="auto">
            <a:xfrm>
              <a:off x="5737225" y="3324226"/>
              <a:ext cx="1522413" cy="952500"/>
            </a:xfrm>
            <a:custGeom>
              <a:avLst/>
              <a:gdLst>
                <a:gd name="T0" fmla="*/ 1 w 406"/>
                <a:gd name="T1" fmla="*/ 219 h 254"/>
                <a:gd name="T2" fmla="*/ 1 w 406"/>
                <a:gd name="T3" fmla="*/ 224 h 254"/>
                <a:gd name="T4" fmla="*/ 1 w 406"/>
                <a:gd name="T5" fmla="*/ 254 h 254"/>
                <a:gd name="T6" fmla="*/ 28 w 406"/>
                <a:gd name="T7" fmla="*/ 254 h 254"/>
                <a:gd name="T8" fmla="*/ 154 w 406"/>
                <a:gd name="T9" fmla="*/ 35 h 254"/>
                <a:gd name="T10" fmla="*/ 201 w 406"/>
                <a:gd name="T11" fmla="*/ 33 h 254"/>
                <a:gd name="T12" fmla="*/ 369 w 406"/>
                <a:gd name="T13" fmla="*/ 223 h 254"/>
                <a:gd name="T14" fmla="*/ 397 w 406"/>
                <a:gd name="T15" fmla="*/ 223 h 254"/>
                <a:gd name="T16" fmla="*/ 199 w 406"/>
                <a:gd name="T17" fmla="*/ 0 h 254"/>
                <a:gd name="T18" fmla="*/ 155 w 406"/>
                <a:gd name="T19" fmla="*/ 3 h 254"/>
                <a:gd name="T20" fmla="*/ 1 w 406"/>
                <a:gd name="T21"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254">
                  <a:moveTo>
                    <a:pt x="1" y="219"/>
                  </a:moveTo>
                  <a:cubicBezTo>
                    <a:pt x="1" y="222"/>
                    <a:pt x="1" y="224"/>
                    <a:pt x="1" y="224"/>
                  </a:cubicBezTo>
                  <a:cubicBezTo>
                    <a:pt x="1" y="254"/>
                    <a:pt x="1" y="254"/>
                    <a:pt x="1" y="254"/>
                  </a:cubicBezTo>
                  <a:cubicBezTo>
                    <a:pt x="28" y="254"/>
                    <a:pt x="28" y="254"/>
                    <a:pt x="28" y="254"/>
                  </a:cubicBezTo>
                  <a:cubicBezTo>
                    <a:pt x="28" y="254"/>
                    <a:pt x="11" y="61"/>
                    <a:pt x="154" y="35"/>
                  </a:cubicBezTo>
                  <a:cubicBezTo>
                    <a:pt x="168" y="33"/>
                    <a:pt x="183" y="32"/>
                    <a:pt x="201" y="33"/>
                  </a:cubicBezTo>
                  <a:cubicBezTo>
                    <a:pt x="371" y="33"/>
                    <a:pt x="369" y="223"/>
                    <a:pt x="369" y="223"/>
                  </a:cubicBezTo>
                  <a:cubicBezTo>
                    <a:pt x="397" y="223"/>
                    <a:pt x="397" y="223"/>
                    <a:pt x="397" y="223"/>
                  </a:cubicBezTo>
                  <a:cubicBezTo>
                    <a:pt x="398" y="207"/>
                    <a:pt x="406" y="0"/>
                    <a:pt x="199" y="0"/>
                  </a:cubicBezTo>
                  <a:cubicBezTo>
                    <a:pt x="183" y="0"/>
                    <a:pt x="169" y="1"/>
                    <a:pt x="155" y="3"/>
                  </a:cubicBezTo>
                  <a:cubicBezTo>
                    <a:pt x="2" y="29"/>
                    <a:pt x="0" y="190"/>
                    <a:pt x="1" y="21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0" name="Rectangle 688"/>
            <p:cNvSpPr>
              <a:spLocks noChangeArrowheads="1"/>
            </p:cNvSpPr>
            <p:nvPr/>
          </p:nvSpPr>
          <p:spPr bwMode="auto">
            <a:xfrm>
              <a:off x="5837238" y="3176588"/>
              <a:ext cx="363538" cy="3492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1" name="Rectangle 689"/>
            <p:cNvSpPr>
              <a:spLocks noChangeArrowheads="1"/>
            </p:cNvSpPr>
            <p:nvPr/>
          </p:nvSpPr>
          <p:spPr bwMode="auto">
            <a:xfrm>
              <a:off x="4352925" y="3176588"/>
              <a:ext cx="360363" cy="3492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2" name="Freeform 690"/>
            <p:cNvSpPr>
              <a:spLocks/>
            </p:cNvSpPr>
            <p:nvPr/>
          </p:nvSpPr>
          <p:spPr bwMode="auto">
            <a:xfrm>
              <a:off x="1231900" y="3192463"/>
              <a:ext cx="346075" cy="349250"/>
            </a:xfrm>
            <a:custGeom>
              <a:avLst/>
              <a:gdLst>
                <a:gd name="T0" fmla="*/ 0 w 92"/>
                <a:gd name="T1" fmla="*/ 90 h 93"/>
                <a:gd name="T2" fmla="*/ 54 w 92"/>
                <a:gd name="T3" fmla="*/ 92 h 93"/>
                <a:gd name="T4" fmla="*/ 92 w 92"/>
                <a:gd name="T5" fmla="*/ 0 h 93"/>
                <a:gd name="T6" fmla="*/ 62 w 92"/>
                <a:gd name="T7" fmla="*/ 0 h 93"/>
                <a:gd name="T8" fmla="*/ 0 w 92"/>
                <a:gd name="T9" fmla="*/ 90 h 93"/>
              </a:gdLst>
              <a:ahLst/>
              <a:cxnLst>
                <a:cxn ang="0">
                  <a:pos x="T0" y="T1"/>
                </a:cxn>
                <a:cxn ang="0">
                  <a:pos x="T2" y="T3"/>
                </a:cxn>
                <a:cxn ang="0">
                  <a:pos x="T4" y="T5"/>
                </a:cxn>
                <a:cxn ang="0">
                  <a:pos x="T6" y="T7"/>
                </a:cxn>
                <a:cxn ang="0">
                  <a:pos x="T8" y="T9"/>
                </a:cxn>
              </a:cxnLst>
              <a:rect l="0" t="0" r="r" b="b"/>
              <a:pathLst>
                <a:path w="92" h="93">
                  <a:moveTo>
                    <a:pt x="0" y="90"/>
                  </a:moveTo>
                  <a:cubicBezTo>
                    <a:pt x="0" y="90"/>
                    <a:pt x="22" y="93"/>
                    <a:pt x="54" y="92"/>
                  </a:cubicBezTo>
                  <a:cubicBezTo>
                    <a:pt x="83" y="77"/>
                    <a:pt x="92" y="0"/>
                    <a:pt x="92" y="0"/>
                  </a:cubicBezTo>
                  <a:cubicBezTo>
                    <a:pt x="62" y="0"/>
                    <a:pt x="62" y="0"/>
                    <a:pt x="62" y="0"/>
                  </a:cubicBezTo>
                  <a:cubicBezTo>
                    <a:pt x="33" y="20"/>
                    <a:pt x="9" y="48"/>
                    <a:pt x="0" y="9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3" name="Freeform 691"/>
            <p:cNvSpPr>
              <a:spLocks/>
            </p:cNvSpPr>
            <p:nvPr/>
          </p:nvSpPr>
          <p:spPr bwMode="auto">
            <a:xfrm>
              <a:off x="1435100" y="3192463"/>
              <a:ext cx="292100" cy="344488"/>
            </a:xfrm>
            <a:custGeom>
              <a:avLst/>
              <a:gdLst>
                <a:gd name="T0" fmla="*/ 0 w 78"/>
                <a:gd name="T1" fmla="*/ 92 h 92"/>
                <a:gd name="T2" fmla="*/ 22 w 78"/>
                <a:gd name="T3" fmla="*/ 90 h 92"/>
                <a:gd name="T4" fmla="*/ 68 w 78"/>
                <a:gd name="T5" fmla="*/ 65 h 92"/>
                <a:gd name="T6" fmla="*/ 76 w 78"/>
                <a:gd name="T7" fmla="*/ 0 h 92"/>
                <a:gd name="T8" fmla="*/ 38 w 78"/>
                <a:gd name="T9" fmla="*/ 0 h 92"/>
                <a:gd name="T10" fmla="*/ 0 w 78"/>
                <a:gd name="T11" fmla="*/ 92 h 92"/>
              </a:gdLst>
              <a:ahLst/>
              <a:cxnLst>
                <a:cxn ang="0">
                  <a:pos x="T0" y="T1"/>
                </a:cxn>
                <a:cxn ang="0">
                  <a:pos x="T2" y="T3"/>
                </a:cxn>
                <a:cxn ang="0">
                  <a:pos x="T4" y="T5"/>
                </a:cxn>
                <a:cxn ang="0">
                  <a:pos x="T6" y="T7"/>
                </a:cxn>
                <a:cxn ang="0">
                  <a:pos x="T8" y="T9"/>
                </a:cxn>
                <a:cxn ang="0">
                  <a:pos x="T10" y="T11"/>
                </a:cxn>
              </a:cxnLst>
              <a:rect l="0" t="0" r="r" b="b"/>
              <a:pathLst>
                <a:path w="78" h="92">
                  <a:moveTo>
                    <a:pt x="0" y="92"/>
                  </a:moveTo>
                  <a:cubicBezTo>
                    <a:pt x="7" y="92"/>
                    <a:pt x="14" y="91"/>
                    <a:pt x="22" y="90"/>
                  </a:cubicBezTo>
                  <a:cubicBezTo>
                    <a:pt x="64" y="86"/>
                    <a:pt x="59" y="74"/>
                    <a:pt x="68" y="65"/>
                  </a:cubicBezTo>
                  <a:cubicBezTo>
                    <a:pt x="78" y="57"/>
                    <a:pt x="76" y="0"/>
                    <a:pt x="76" y="0"/>
                  </a:cubicBezTo>
                  <a:cubicBezTo>
                    <a:pt x="38" y="0"/>
                    <a:pt x="38" y="0"/>
                    <a:pt x="38" y="0"/>
                  </a:cubicBezTo>
                  <a:cubicBezTo>
                    <a:pt x="38" y="0"/>
                    <a:pt x="29" y="77"/>
                    <a:pt x="0" y="9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4" name="Freeform 692"/>
            <p:cNvSpPr>
              <a:spLocks/>
            </p:cNvSpPr>
            <p:nvPr/>
          </p:nvSpPr>
          <p:spPr bwMode="auto">
            <a:xfrm>
              <a:off x="3208338" y="2806701"/>
              <a:ext cx="1673225" cy="1352550"/>
            </a:xfrm>
            <a:custGeom>
              <a:avLst/>
              <a:gdLst>
                <a:gd name="T0" fmla="*/ 0 w 446"/>
                <a:gd name="T1" fmla="*/ 92 h 361"/>
                <a:gd name="T2" fmla="*/ 0 w 446"/>
                <a:gd name="T3" fmla="*/ 361 h 361"/>
                <a:gd name="T4" fmla="*/ 446 w 446"/>
                <a:gd name="T5" fmla="*/ 361 h 361"/>
                <a:gd name="T6" fmla="*/ 446 w 446"/>
                <a:gd name="T7" fmla="*/ 354 h 361"/>
                <a:gd name="T8" fmla="*/ 7 w 446"/>
                <a:gd name="T9" fmla="*/ 354 h 361"/>
                <a:gd name="T10" fmla="*/ 7 w 446"/>
                <a:gd name="T11" fmla="*/ 92 h 361"/>
                <a:gd name="T12" fmla="*/ 37 w 446"/>
                <a:gd name="T13" fmla="*/ 2 h 361"/>
                <a:gd name="T14" fmla="*/ 35 w 446"/>
                <a:gd name="T15" fmla="*/ 0 h 361"/>
                <a:gd name="T16" fmla="*/ 22 w 446"/>
                <a:gd name="T17" fmla="*/ 9 h 361"/>
                <a:gd name="T18" fmla="*/ 0 w 446"/>
                <a:gd name="T19" fmla="*/ 9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61">
                  <a:moveTo>
                    <a:pt x="0" y="92"/>
                  </a:moveTo>
                  <a:cubicBezTo>
                    <a:pt x="0" y="361"/>
                    <a:pt x="0" y="361"/>
                    <a:pt x="0" y="361"/>
                  </a:cubicBezTo>
                  <a:cubicBezTo>
                    <a:pt x="446" y="361"/>
                    <a:pt x="446" y="361"/>
                    <a:pt x="446" y="361"/>
                  </a:cubicBezTo>
                  <a:cubicBezTo>
                    <a:pt x="446" y="354"/>
                    <a:pt x="446" y="354"/>
                    <a:pt x="446" y="354"/>
                  </a:cubicBezTo>
                  <a:cubicBezTo>
                    <a:pt x="7" y="354"/>
                    <a:pt x="7" y="354"/>
                    <a:pt x="7" y="354"/>
                  </a:cubicBezTo>
                  <a:cubicBezTo>
                    <a:pt x="7" y="92"/>
                    <a:pt x="7" y="92"/>
                    <a:pt x="7" y="92"/>
                  </a:cubicBezTo>
                  <a:cubicBezTo>
                    <a:pt x="7" y="91"/>
                    <a:pt x="7" y="29"/>
                    <a:pt x="37" y="2"/>
                  </a:cubicBezTo>
                  <a:cubicBezTo>
                    <a:pt x="35" y="0"/>
                    <a:pt x="35" y="0"/>
                    <a:pt x="35" y="0"/>
                  </a:cubicBezTo>
                  <a:cubicBezTo>
                    <a:pt x="29" y="4"/>
                    <a:pt x="25" y="7"/>
                    <a:pt x="22" y="9"/>
                  </a:cubicBezTo>
                  <a:cubicBezTo>
                    <a:pt x="1" y="41"/>
                    <a:pt x="0" y="90"/>
                    <a:pt x="0" y="9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719" name="Group 718"/>
          <p:cNvGrpSpPr/>
          <p:nvPr/>
        </p:nvGrpSpPr>
        <p:grpSpPr>
          <a:xfrm>
            <a:off x="3579354" y="3584355"/>
            <a:ext cx="1787787" cy="381047"/>
            <a:chOff x="-9899651" y="-2244725"/>
            <a:chExt cx="10680701" cy="2276475"/>
          </a:xfrm>
        </p:grpSpPr>
        <p:sp>
          <p:nvSpPr>
            <p:cNvPr id="720" name="Freeform 1266"/>
            <p:cNvSpPr>
              <a:spLocks/>
            </p:cNvSpPr>
            <p:nvPr/>
          </p:nvSpPr>
          <p:spPr bwMode="auto">
            <a:xfrm>
              <a:off x="-9899651" y="-1044575"/>
              <a:ext cx="10680701" cy="630238"/>
            </a:xfrm>
            <a:custGeom>
              <a:avLst/>
              <a:gdLst>
                <a:gd name="T0" fmla="*/ 708 w 2848"/>
                <a:gd name="T1" fmla="*/ 168 h 168"/>
                <a:gd name="T2" fmla="*/ 283 w 2848"/>
                <a:gd name="T3" fmla="*/ 168 h 168"/>
                <a:gd name="T4" fmla="*/ 36 w 2848"/>
                <a:gd name="T5" fmla="*/ 141 h 168"/>
                <a:gd name="T6" fmla="*/ 3 w 2848"/>
                <a:gd name="T7" fmla="*/ 72 h 168"/>
                <a:gd name="T8" fmla="*/ 3 w 2848"/>
                <a:gd name="T9" fmla="*/ 27 h 168"/>
                <a:gd name="T10" fmla="*/ 42 w 2848"/>
                <a:gd name="T11" fmla="*/ 0 h 168"/>
                <a:gd name="T12" fmla="*/ 317 w 2848"/>
                <a:gd name="T13" fmla="*/ 0 h 168"/>
                <a:gd name="T14" fmla="*/ 2286 w 2848"/>
                <a:gd name="T15" fmla="*/ 0 h 168"/>
                <a:gd name="T16" fmla="*/ 2829 w 2848"/>
                <a:gd name="T17" fmla="*/ 0 h 168"/>
                <a:gd name="T18" fmla="*/ 2846 w 2848"/>
                <a:gd name="T19" fmla="*/ 0 h 168"/>
                <a:gd name="T20" fmla="*/ 2846 w 2848"/>
                <a:gd name="T21" fmla="*/ 126 h 168"/>
                <a:gd name="T22" fmla="*/ 2834 w 2848"/>
                <a:gd name="T23" fmla="*/ 157 h 168"/>
                <a:gd name="T24" fmla="*/ 2752 w 2848"/>
                <a:gd name="T25" fmla="*/ 168 h 168"/>
                <a:gd name="T26" fmla="*/ 708 w 2848"/>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8" h="168">
                  <a:moveTo>
                    <a:pt x="708" y="168"/>
                  </a:moveTo>
                  <a:cubicBezTo>
                    <a:pt x="283" y="168"/>
                    <a:pt x="283" y="168"/>
                    <a:pt x="283" y="168"/>
                  </a:cubicBezTo>
                  <a:cubicBezTo>
                    <a:pt x="36" y="141"/>
                    <a:pt x="36" y="141"/>
                    <a:pt x="36" y="141"/>
                  </a:cubicBezTo>
                  <a:cubicBezTo>
                    <a:pt x="36" y="141"/>
                    <a:pt x="5" y="129"/>
                    <a:pt x="3" y="72"/>
                  </a:cubicBezTo>
                  <a:cubicBezTo>
                    <a:pt x="0" y="14"/>
                    <a:pt x="3" y="27"/>
                    <a:pt x="3" y="27"/>
                  </a:cubicBezTo>
                  <a:cubicBezTo>
                    <a:pt x="3" y="27"/>
                    <a:pt x="9" y="0"/>
                    <a:pt x="42" y="0"/>
                  </a:cubicBezTo>
                  <a:cubicBezTo>
                    <a:pt x="76" y="0"/>
                    <a:pt x="317" y="0"/>
                    <a:pt x="317" y="0"/>
                  </a:cubicBezTo>
                  <a:cubicBezTo>
                    <a:pt x="2286" y="0"/>
                    <a:pt x="2286" y="0"/>
                    <a:pt x="2286" y="0"/>
                  </a:cubicBezTo>
                  <a:cubicBezTo>
                    <a:pt x="2829" y="0"/>
                    <a:pt x="2829" y="0"/>
                    <a:pt x="2829" y="0"/>
                  </a:cubicBezTo>
                  <a:cubicBezTo>
                    <a:pt x="2846" y="0"/>
                    <a:pt x="2846" y="0"/>
                    <a:pt x="2846" y="0"/>
                  </a:cubicBezTo>
                  <a:cubicBezTo>
                    <a:pt x="2846" y="126"/>
                    <a:pt x="2846" y="126"/>
                    <a:pt x="2846" y="126"/>
                  </a:cubicBezTo>
                  <a:cubicBezTo>
                    <a:pt x="2846" y="126"/>
                    <a:pt x="2848" y="155"/>
                    <a:pt x="2834" y="157"/>
                  </a:cubicBezTo>
                  <a:cubicBezTo>
                    <a:pt x="2820" y="159"/>
                    <a:pt x="2752" y="168"/>
                    <a:pt x="2752" y="168"/>
                  </a:cubicBezTo>
                  <a:lnTo>
                    <a:pt x="708" y="168"/>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1" name="Freeform 1267"/>
            <p:cNvSpPr>
              <a:spLocks/>
            </p:cNvSpPr>
            <p:nvPr/>
          </p:nvSpPr>
          <p:spPr bwMode="auto">
            <a:xfrm>
              <a:off x="-9763125" y="-2244725"/>
              <a:ext cx="10536238" cy="1200150"/>
            </a:xfrm>
            <a:custGeom>
              <a:avLst/>
              <a:gdLst>
                <a:gd name="T0" fmla="*/ 2810 w 2810"/>
                <a:gd name="T1" fmla="*/ 320 h 320"/>
                <a:gd name="T2" fmla="*/ 0 w 2810"/>
                <a:gd name="T3" fmla="*/ 320 h 320"/>
                <a:gd name="T4" fmla="*/ 51 w 2810"/>
                <a:gd name="T5" fmla="*/ 180 h 320"/>
                <a:gd name="T6" fmla="*/ 90 w 2810"/>
                <a:gd name="T7" fmla="*/ 163 h 320"/>
                <a:gd name="T8" fmla="*/ 305 w 2810"/>
                <a:gd name="T9" fmla="*/ 163 h 320"/>
                <a:gd name="T10" fmla="*/ 362 w 2810"/>
                <a:gd name="T11" fmla="*/ 142 h 320"/>
                <a:gd name="T12" fmla="*/ 582 w 2810"/>
                <a:gd name="T13" fmla="*/ 19 h 320"/>
                <a:gd name="T14" fmla="*/ 666 w 2810"/>
                <a:gd name="T15" fmla="*/ 0 h 320"/>
                <a:gd name="T16" fmla="*/ 1375 w 2810"/>
                <a:gd name="T17" fmla="*/ 0 h 320"/>
                <a:gd name="T18" fmla="*/ 1905 w 2810"/>
                <a:gd name="T19" fmla="*/ 0 h 320"/>
                <a:gd name="T20" fmla="*/ 1972 w 2810"/>
                <a:gd name="T21" fmla="*/ 32 h 320"/>
                <a:gd name="T22" fmla="*/ 2232 w 2810"/>
                <a:gd name="T23" fmla="*/ 180 h 320"/>
                <a:gd name="T24" fmla="*/ 2270 w 2810"/>
                <a:gd name="T25" fmla="*/ 197 h 320"/>
                <a:gd name="T26" fmla="*/ 2665 w 2810"/>
                <a:gd name="T27" fmla="*/ 238 h 320"/>
                <a:gd name="T28" fmla="*/ 2666 w 2810"/>
                <a:gd name="T29" fmla="*/ 238 h 320"/>
                <a:gd name="T30" fmla="*/ 2774 w 2810"/>
                <a:gd name="T31" fmla="*/ 265 h 320"/>
                <a:gd name="T32" fmla="*/ 2810 w 2810"/>
                <a:gd name="T3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0" h="320">
                  <a:moveTo>
                    <a:pt x="2810" y="320"/>
                  </a:moveTo>
                  <a:cubicBezTo>
                    <a:pt x="0" y="320"/>
                    <a:pt x="0" y="320"/>
                    <a:pt x="0" y="320"/>
                  </a:cubicBezTo>
                  <a:cubicBezTo>
                    <a:pt x="0" y="320"/>
                    <a:pt x="31" y="195"/>
                    <a:pt x="51" y="180"/>
                  </a:cubicBezTo>
                  <a:cubicBezTo>
                    <a:pt x="70" y="164"/>
                    <a:pt x="67" y="163"/>
                    <a:pt x="90" y="163"/>
                  </a:cubicBezTo>
                  <a:cubicBezTo>
                    <a:pt x="113" y="163"/>
                    <a:pt x="305" y="163"/>
                    <a:pt x="305" y="163"/>
                  </a:cubicBezTo>
                  <a:cubicBezTo>
                    <a:pt x="305" y="163"/>
                    <a:pt x="345" y="152"/>
                    <a:pt x="362" y="142"/>
                  </a:cubicBezTo>
                  <a:cubicBezTo>
                    <a:pt x="380" y="131"/>
                    <a:pt x="582" y="19"/>
                    <a:pt x="582" y="19"/>
                  </a:cubicBezTo>
                  <a:cubicBezTo>
                    <a:pt x="582" y="19"/>
                    <a:pt x="638" y="0"/>
                    <a:pt x="666" y="0"/>
                  </a:cubicBezTo>
                  <a:cubicBezTo>
                    <a:pt x="693" y="0"/>
                    <a:pt x="1375" y="0"/>
                    <a:pt x="1375" y="0"/>
                  </a:cubicBezTo>
                  <a:cubicBezTo>
                    <a:pt x="1905" y="0"/>
                    <a:pt x="1905" y="0"/>
                    <a:pt x="1905" y="0"/>
                  </a:cubicBezTo>
                  <a:cubicBezTo>
                    <a:pt x="1905" y="0"/>
                    <a:pt x="1934" y="9"/>
                    <a:pt x="1972" y="32"/>
                  </a:cubicBezTo>
                  <a:cubicBezTo>
                    <a:pt x="2010" y="55"/>
                    <a:pt x="2232" y="180"/>
                    <a:pt x="2232" y="180"/>
                  </a:cubicBezTo>
                  <a:cubicBezTo>
                    <a:pt x="2232" y="180"/>
                    <a:pt x="2256" y="197"/>
                    <a:pt x="2270" y="197"/>
                  </a:cubicBezTo>
                  <a:cubicBezTo>
                    <a:pt x="2280" y="197"/>
                    <a:pt x="2519" y="216"/>
                    <a:pt x="2665" y="238"/>
                  </a:cubicBezTo>
                  <a:cubicBezTo>
                    <a:pt x="2666" y="238"/>
                    <a:pt x="2666" y="238"/>
                    <a:pt x="2666" y="238"/>
                  </a:cubicBezTo>
                  <a:cubicBezTo>
                    <a:pt x="2722" y="247"/>
                    <a:pt x="2764" y="256"/>
                    <a:pt x="2774" y="265"/>
                  </a:cubicBezTo>
                  <a:cubicBezTo>
                    <a:pt x="2807" y="297"/>
                    <a:pt x="2810" y="320"/>
                    <a:pt x="2810" y="32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2" name="Freeform 1268"/>
            <p:cNvSpPr>
              <a:spLocks/>
            </p:cNvSpPr>
            <p:nvPr/>
          </p:nvSpPr>
          <p:spPr bwMode="auto">
            <a:xfrm>
              <a:off x="-9763125" y="-1562100"/>
              <a:ext cx="190500" cy="528638"/>
            </a:xfrm>
            <a:custGeom>
              <a:avLst/>
              <a:gdLst>
                <a:gd name="T0" fmla="*/ 51 w 51"/>
                <a:gd name="T1" fmla="*/ 0 h 141"/>
                <a:gd name="T2" fmla="*/ 51 w 51"/>
                <a:gd name="T3" fmla="*/ 141 h 141"/>
                <a:gd name="T4" fmla="*/ 0 w 51"/>
                <a:gd name="T5" fmla="*/ 141 h 141"/>
                <a:gd name="T6" fmla="*/ 51 w 51"/>
                <a:gd name="T7" fmla="*/ 0 h 141"/>
              </a:gdLst>
              <a:ahLst/>
              <a:cxnLst>
                <a:cxn ang="0">
                  <a:pos x="T0" y="T1"/>
                </a:cxn>
                <a:cxn ang="0">
                  <a:pos x="T2" y="T3"/>
                </a:cxn>
                <a:cxn ang="0">
                  <a:pos x="T4" y="T5"/>
                </a:cxn>
                <a:cxn ang="0">
                  <a:pos x="T6" y="T7"/>
                </a:cxn>
              </a:cxnLst>
              <a:rect l="0" t="0" r="r" b="b"/>
              <a:pathLst>
                <a:path w="51" h="141">
                  <a:moveTo>
                    <a:pt x="51" y="0"/>
                  </a:moveTo>
                  <a:cubicBezTo>
                    <a:pt x="51" y="141"/>
                    <a:pt x="51" y="141"/>
                    <a:pt x="51" y="141"/>
                  </a:cubicBezTo>
                  <a:cubicBezTo>
                    <a:pt x="0" y="141"/>
                    <a:pt x="0" y="141"/>
                    <a:pt x="0" y="141"/>
                  </a:cubicBezTo>
                  <a:cubicBezTo>
                    <a:pt x="0" y="141"/>
                    <a:pt x="31" y="15"/>
                    <a:pt x="51"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3" name="Freeform 1269"/>
            <p:cNvSpPr>
              <a:spLocks/>
            </p:cNvSpPr>
            <p:nvPr/>
          </p:nvSpPr>
          <p:spPr bwMode="auto">
            <a:xfrm>
              <a:off x="230188" y="-1352550"/>
              <a:ext cx="542925" cy="307975"/>
            </a:xfrm>
            <a:custGeom>
              <a:avLst/>
              <a:gdLst>
                <a:gd name="T0" fmla="*/ 145 w 145"/>
                <a:gd name="T1" fmla="*/ 82 h 82"/>
                <a:gd name="T2" fmla="*/ 75 w 145"/>
                <a:gd name="T3" fmla="*/ 82 h 82"/>
                <a:gd name="T4" fmla="*/ 0 w 145"/>
                <a:gd name="T5" fmla="*/ 0 h 82"/>
                <a:gd name="T6" fmla="*/ 1 w 145"/>
                <a:gd name="T7" fmla="*/ 0 h 82"/>
                <a:gd name="T8" fmla="*/ 109 w 145"/>
                <a:gd name="T9" fmla="*/ 27 h 82"/>
                <a:gd name="T10" fmla="*/ 145 w 145"/>
                <a:gd name="T11" fmla="*/ 82 h 82"/>
              </a:gdLst>
              <a:ahLst/>
              <a:cxnLst>
                <a:cxn ang="0">
                  <a:pos x="T0" y="T1"/>
                </a:cxn>
                <a:cxn ang="0">
                  <a:pos x="T2" y="T3"/>
                </a:cxn>
                <a:cxn ang="0">
                  <a:pos x="T4" y="T5"/>
                </a:cxn>
                <a:cxn ang="0">
                  <a:pos x="T6" y="T7"/>
                </a:cxn>
                <a:cxn ang="0">
                  <a:pos x="T8" y="T9"/>
                </a:cxn>
                <a:cxn ang="0">
                  <a:pos x="T10" y="T11"/>
                </a:cxn>
              </a:cxnLst>
              <a:rect l="0" t="0" r="r" b="b"/>
              <a:pathLst>
                <a:path w="145" h="82">
                  <a:moveTo>
                    <a:pt x="145" y="82"/>
                  </a:moveTo>
                  <a:cubicBezTo>
                    <a:pt x="75" y="82"/>
                    <a:pt x="75" y="82"/>
                    <a:pt x="75" y="82"/>
                  </a:cubicBezTo>
                  <a:cubicBezTo>
                    <a:pt x="78" y="42"/>
                    <a:pt x="0" y="0"/>
                    <a:pt x="0" y="0"/>
                  </a:cubicBezTo>
                  <a:cubicBezTo>
                    <a:pt x="1" y="0"/>
                    <a:pt x="1" y="0"/>
                    <a:pt x="1" y="0"/>
                  </a:cubicBezTo>
                  <a:cubicBezTo>
                    <a:pt x="57" y="9"/>
                    <a:pt x="99" y="18"/>
                    <a:pt x="109" y="27"/>
                  </a:cubicBezTo>
                  <a:cubicBezTo>
                    <a:pt x="142" y="59"/>
                    <a:pt x="145" y="82"/>
                    <a:pt x="145" y="8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4" name="Freeform 1270"/>
            <p:cNvSpPr>
              <a:spLocks/>
            </p:cNvSpPr>
            <p:nvPr/>
          </p:nvSpPr>
          <p:spPr bwMode="auto">
            <a:xfrm>
              <a:off x="-7712075" y="-1468438"/>
              <a:ext cx="330200" cy="127000"/>
            </a:xfrm>
            <a:custGeom>
              <a:avLst/>
              <a:gdLst>
                <a:gd name="T0" fmla="*/ 88 w 88"/>
                <a:gd name="T1" fmla="*/ 17 h 34"/>
                <a:gd name="T2" fmla="*/ 71 w 88"/>
                <a:gd name="T3" fmla="*/ 34 h 34"/>
                <a:gd name="T4" fmla="*/ 16 w 88"/>
                <a:gd name="T5" fmla="*/ 34 h 34"/>
                <a:gd name="T6" fmla="*/ 0 w 88"/>
                <a:gd name="T7" fmla="*/ 17 h 34"/>
                <a:gd name="T8" fmla="*/ 0 w 88"/>
                <a:gd name="T9" fmla="*/ 17 h 34"/>
                <a:gd name="T10" fmla="*/ 16 w 88"/>
                <a:gd name="T11" fmla="*/ 0 h 34"/>
                <a:gd name="T12" fmla="*/ 71 w 88"/>
                <a:gd name="T13" fmla="*/ 0 h 34"/>
                <a:gd name="T14" fmla="*/ 88 w 8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4">
                  <a:moveTo>
                    <a:pt x="88" y="17"/>
                  </a:moveTo>
                  <a:cubicBezTo>
                    <a:pt x="88" y="26"/>
                    <a:pt x="81" y="34"/>
                    <a:pt x="71" y="34"/>
                  </a:cubicBezTo>
                  <a:cubicBezTo>
                    <a:pt x="16" y="34"/>
                    <a:pt x="16" y="34"/>
                    <a:pt x="16" y="34"/>
                  </a:cubicBezTo>
                  <a:cubicBezTo>
                    <a:pt x="7" y="34"/>
                    <a:pt x="0" y="26"/>
                    <a:pt x="0" y="17"/>
                  </a:cubicBezTo>
                  <a:cubicBezTo>
                    <a:pt x="0" y="17"/>
                    <a:pt x="0" y="17"/>
                    <a:pt x="0" y="17"/>
                  </a:cubicBezTo>
                  <a:cubicBezTo>
                    <a:pt x="0" y="8"/>
                    <a:pt x="7" y="0"/>
                    <a:pt x="16" y="0"/>
                  </a:cubicBezTo>
                  <a:cubicBezTo>
                    <a:pt x="71" y="0"/>
                    <a:pt x="71" y="0"/>
                    <a:pt x="71" y="0"/>
                  </a:cubicBezTo>
                  <a:cubicBezTo>
                    <a:pt x="81" y="0"/>
                    <a:pt x="88" y="8"/>
                    <a:pt x="88"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5" name="Freeform 1271"/>
            <p:cNvSpPr>
              <a:spLocks/>
            </p:cNvSpPr>
            <p:nvPr/>
          </p:nvSpPr>
          <p:spPr bwMode="auto">
            <a:xfrm>
              <a:off x="-3036887" y="-1468438"/>
              <a:ext cx="330200" cy="127000"/>
            </a:xfrm>
            <a:custGeom>
              <a:avLst/>
              <a:gdLst>
                <a:gd name="T0" fmla="*/ 88 w 88"/>
                <a:gd name="T1" fmla="*/ 17 h 34"/>
                <a:gd name="T2" fmla="*/ 71 w 88"/>
                <a:gd name="T3" fmla="*/ 34 h 34"/>
                <a:gd name="T4" fmla="*/ 16 w 88"/>
                <a:gd name="T5" fmla="*/ 34 h 34"/>
                <a:gd name="T6" fmla="*/ 0 w 88"/>
                <a:gd name="T7" fmla="*/ 17 h 34"/>
                <a:gd name="T8" fmla="*/ 0 w 88"/>
                <a:gd name="T9" fmla="*/ 17 h 34"/>
                <a:gd name="T10" fmla="*/ 16 w 88"/>
                <a:gd name="T11" fmla="*/ 0 h 34"/>
                <a:gd name="T12" fmla="*/ 71 w 88"/>
                <a:gd name="T13" fmla="*/ 0 h 34"/>
                <a:gd name="T14" fmla="*/ 88 w 8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4">
                  <a:moveTo>
                    <a:pt x="88" y="17"/>
                  </a:moveTo>
                  <a:cubicBezTo>
                    <a:pt x="88" y="26"/>
                    <a:pt x="81" y="34"/>
                    <a:pt x="71" y="34"/>
                  </a:cubicBezTo>
                  <a:cubicBezTo>
                    <a:pt x="16" y="34"/>
                    <a:pt x="16" y="34"/>
                    <a:pt x="16" y="34"/>
                  </a:cubicBezTo>
                  <a:cubicBezTo>
                    <a:pt x="7" y="34"/>
                    <a:pt x="0" y="26"/>
                    <a:pt x="0" y="17"/>
                  </a:cubicBezTo>
                  <a:cubicBezTo>
                    <a:pt x="0" y="17"/>
                    <a:pt x="0" y="17"/>
                    <a:pt x="0" y="17"/>
                  </a:cubicBezTo>
                  <a:cubicBezTo>
                    <a:pt x="0" y="8"/>
                    <a:pt x="7" y="0"/>
                    <a:pt x="16" y="0"/>
                  </a:cubicBezTo>
                  <a:cubicBezTo>
                    <a:pt x="71" y="0"/>
                    <a:pt x="71" y="0"/>
                    <a:pt x="71" y="0"/>
                  </a:cubicBezTo>
                  <a:cubicBezTo>
                    <a:pt x="81" y="0"/>
                    <a:pt x="88" y="8"/>
                    <a:pt x="88"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6" name="Freeform 1272"/>
            <p:cNvSpPr>
              <a:spLocks/>
            </p:cNvSpPr>
            <p:nvPr/>
          </p:nvSpPr>
          <p:spPr bwMode="auto">
            <a:xfrm>
              <a:off x="-7813675" y="-2139950"/>
              <a:ext cx="6157913" cy="555625"/>
            </a:xfrm>
            <a:custGeom>
              <a:avLst/>
              <a:gdLst>
                <a:gd name="T0" fmla="*/ 0 w 1642"/>
                <a:gd name="T1" fmla="*/ 148 h 148"/>
                <a:gd name="T2" fmla="*/ 168 w 1642"/>
                <a:gd name="T3" fmla="*/ 0 h 148"/>
                <a:gd name="T4" fmla="*/ 468 w 1642"/>
                <a:gd name="T5" fmla="*/ 0 h 148"/>
                <a:gd name="T6" fmla="*/ 1362 w 1642"/>
                <a:gd name="T7" fmla="*/ 0 h 148"/>
                <a:gd name="T8" fmla="*/ 1427 w 1642"/>
                <a:gd name="T9" fmla="*/ 25 h 148"/>
                <a:gd name="T10" fmla="*/ 1642 w 1642"/>
                <a:gd name="T11" fmla="*/ 148 h 148"/>
                <a:gd name="T12" fmla="*/ 0 w 164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642" h="148">
                  <a:moveTo>
                    <a:pt x="0" y="148"/>
                  </a:moveTo>
                  <a:cubicBezTo>
                    <a:pt x="0" y="148"/>
                    <a:pt x="120" y="0"/>
                    <a:pt x="168" y="0"/>
                  </a:cubicBezTo>
                  <a:cubicBezTo>
                    <a:pt x="184" y="0"/>
                    <a:pt x="307" y="0"/>
                    <a:pt x="468" y="0"/>
                  </a:cubicBezTo>
                  <a:cubicBezTo>
                    <a:pt x="822" y="0"/>
                    <a:pt x="1362" y="0"/>
                    <a:pt x="1362" y="0"/>
                  </a:cubicBezTo>
                  <a:cubicBezTo>
                    <a:pt x="1362" y="0"/>
                    <a:pt x="1393" y="5"/>
                    <a:pt x="1427" y="25"/>
                  </a:cubicBezTo>
                  <a:cubicBezTo>
                    <a:pt x="1461" y="46"/>
                    <a:pt x="1642" y="148"/>
                    <a:pt x="1642" y="148"/>
                  </a:cubicBezTo>
                  <a:lnTo>
                    <a:pt x="0" y="148"/>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7" name="Freeform 1273"/>
            <p:cNvSpPr>
              <a:spLocks/>
            </p:cNvSpPr>
            <p:nvPr/>
          </p:nvSpPr>
          <p:spPr bwMode="auto">
            <a:xfrm>
              <a:off x="-4713288" y="-2139950"/>
              <a:ext cx="60325" cy="555625"/>
            </a:xfrm>
            <a:custGeom>
              <a:avLst/>
              <a:gdLst>
                <a:gd name="T0" fmla="*/ 10 w 38"/>
                <a:gd name="T1" fmla="*/ 350 h 350"/>
                <a:gd name="T2" fmla="*/ 0 w 38"/>
                <a:gd name="T3" fmla="*/ 0 h 350"/>
                <a:gd name="T4" fmla="*/ 29 w 38"/>
                <a:gd name="T5" fmla="*/ 0 h 350"/>
                <a:gd name="T6" fmla="*/ 38 w 38"/>
                <a:gd name="T7" fmla="*/ 350 h 350"/>
                <a:gd name="T8" fmla="*/ 10 w 38"/>
                <a:gd name="T9" fmla="*/ 350 h 350"/>
              </a:gdLst>
              <a:ahLst/>
              <a:cxnLst>
                <a:cxn ang="0">
                  <a:pos x="T0" y="T1"/>
                </a:cxn>
                <a:cxn ang="0">
                  <a:pos x="T2" y="T3"/>
                </a:cxn>
                <a:cxn ang="0">
                  <a:pos x="T4" y="T5"/>
                </a:cxn>
                <a:cxn ang="0">
                  <a:pos x="T6" y="T7"/>
                </a:cxn>
                <a:cxn ang="0">
                  <a:pos x="T8" y="T9"/>
                </a:cxn>
              </a:cxnLst>
              <a:rect l="0" t="0" r="r" b="b"/>
              <a:pathLst>
                <a:path w="38" h="350">
                  <a:moveTo>
                    <a:pt x="10" y="350"/>
                  </a:moveTo>
                  <a:lnTo>
                    <a:pt x="0" y="0"/>
                  </a:lnTo>
                  <a:lnTo>
                    <a:pt x="29" y="0"/>
                  </a:lnTo>
                  <a:lnTo>
                    <a:pt x="38" y="350"/>
                  </a:lnTo>
                  <a:lnTo>
                    <a:pt x="10" y="35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8" name="Freeform 1274"/>
            <p:cNvSpPr>
              <a:spLocks/>
            </p:cNvSpPr>
            <p:nvPr/>
          </p:nvSpPr>
          <p:spPr bwMode="auto">
            <a:xfrm>
              <a:off x="-3422650" y="-2139950"/>
              <a:ext cx="60325" cy="577850"/>
            </a:xfrm>
            <a:custGeom>
              <a:avLst/>
              <a:gdLst>
                <a:gd name="T0" fmla="*/ 9 w 38"/>
                <a:gd name="T1" fmla="*/ 364 h 364"/>
                <a:gd name="T2" fmla="*/ 0 w 38"/>
                <a:gd name="T3" fmla="*/ 0 h 364"/>
                <a:gd name="T4" fmla="*/ 28 w 38"/>
                <a:gd name="T5" fmla="*/ 0 h 364"/>
                <a:gd name="T6" fmla="*/ 38 w 38"/>
                <a:gd name="T7" fmla="*/ 364 h 364"/>
                <a:gd name="T8" fmla="*/ 9 w 38"/>
                <a:gd name="T9" fmla="*/ 364 h 364"/>
              </a:gdLst>
              <a:ahLst/>
              <a:cxnLst>
                <a:cxn ang="0">
                  <a:pos x="T0" y="T1"/>
                </a:cxn>
                <a:cxn ang="0">
                  <a:pos x="T2" y="T3"/>
                </a:cxn>
                <a:cxn ang="0">
                  <a:pos x="T4" y="T5"/>
                </a:cxn>
                <a:cxn ang="0">
                  <a:pos x="T6" y="T7"/>
                </a:cxn>
                <a:cxn ang="0">
                  <a:pos x="T8" y="T9"/>
                </a:cxn>
              </a:cxnLst>
              <a:rect l="0" t="0" r="r" b="b"/>
              <a:pathLst>
                <a:path w="38" h="364">
                  <a:moveTo>
                    <a:pt x="9" y="364"/>
                  </a:moveTo>
                  <a:lnTo>
                    <a:pt x="0" y="0"/>
                  </a:lnTo>
                  <a:lnTo>
                    <a:pt x="28" y="0"/>
                  </a:lnTo>
                  <a:lnTo>
                    <a:pt x="38" y="364"/>
                  </a:lnTo>
                  <a:lnTo>
                    <a:pt x="9" y="364"/>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29" name="Freeform 1275"/>
            <p:cNvSpPr>
              <a:spLocks/>
            </p:cNvSpPr>
            <p:nvPr/>
          </p:nvSpPr>
          <p:spPr bwMode="auto">
            <a:xfrm>
              <a:off x="-7835900" y="-2139950"/>
              <a:ext cx="1814513" cy="1687513"/>
            </a:xfrm>
            <a:custGeom>
              <a:avLst/>
              <a:gdLst>
                <a:gd name="T0" fmla="*/ 484 w 484"/>
                <a:gd name="T1" fmla="*/ 450 h 450"/>
                <a:gd name="T2" fmla="*/ 95 w 484"/>
                <a:gd name="T3" fmla="*/ 450 h 450"/>
                <a:gd name="T4" fmla="*/ 95 w 484"/>
                <a:gd name="T5" fmla="*/ 444 h 450"/>
                <a:gd name="T6" fmla="*/ 29 w 484"/>
                <a:gd name="T7" fmla="*/ 261 h 450"/>
                <a:gd name="T8" fmla="*/ 0 w 484"/>
                <a:gd name="T9" fmla="*/ 222 h 450"/>
                <a:gd name="T10" fmla="*/ 0 w 484"/>
                <a:gd name="T11" fmla="*/ 148 h 450"/>
                <a:gd name="T12" fmla="*/ 12 w 484"/>
                <a:gd name="T13" fmla="*/ 148 h 450"/>
                <a:gd name="T14" fmla="*/ 12 w 484"/>
                <a:gd name="T15" fmla="*/ 221 h 450"/>
                <a:gd name="T16" fmla="*/ 12 w 484"/>
                <a:gd name="T17" fmla="*/ 221 h 450"/>
                <a:gd name="T18" fmla="*/ 36 w 484"/>
                <a:gd name="T19" fmla="*/ 251 h 450"/>
                <a:gd name="T20" fmla="*/ 107 w 484"/>
                <a:gd name="T21" fmla="*/ 438 h 450"/>
                <a:gd name="T22" fmla="*/ 472 w 484"/>
                <a:gd name="T23" fmla="*/ 438 h 450"/>
                <a:gd name="T24" fmla="*/ 472 w 484"/>
                <a:gd name="T25" fmla="*/ 148 h 450"/>
                <a:gd name="T26" fmla="*/ 468 w 484"/>
                <a:gd name="T27" fmla="*/ 0 h 450"/>
                <a:gd name="T28" fmla="*/ 480 w 484"/>
                <a:gd name="T29" fmla="*/ 0 h 450"/>
                <a:gd name="T30" fmla="*/ 484 w 484"/>
                <a:gd name="T31" fmla="*/ 148 h 450"/>
                <a:gd name="T32" fmla="*/ 484 w 484"/>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450">
                  <a:moveTo>
                    <a:pt x="484" y="450"/>
                  </a:moveTo>
                  <a:cubicBezTo>
                    <a:pt x="95" y="450"/>
                    <a:pt x="95" y="450"/>
                    <a:pt x="95" y="450"/>
                  </a:cubicBezTo>
                  <a:cubicBezTo>
                    <a:pt x="95" y="444"/>
                    <a:pt x="95" y="444"/>
                    <a:pt x="95" y="444"/>
                  </a:cubicBezTo>
                  <a:cubicBezTo>
                    <a:pt x="95" y="334"/>
                    <a:pt x="53" y="277"/>
                    <a:pt x="29" y="261"/>
                  </a:cubicBezTo>
                  <a:cubicBezTo>
                    <a:pt x="3" y="243"/>
                    <a:pt x="0" y="223"/>
                    <a:pt x="0" y="222"/>
                  </a:cubicBezTo>
                  <a:cubicBezTo>
                    <a:pt x="0" y="148"/>
                    <a:pt x="0" y="148"/>
                    <a:pt x="0" y="148"/>
                  </a:cubicBezTo>
                  <a:cubicBezTo>
                    <a:pt x="12" y="148"/>
                    <a:pt x="12" y="148"/>
                    <a:pt x="12" y="148"/>
                  </a:cubicBezTo>
                  <a:cubicBezTo>
                    <a:pt x="12" y="221"/>
                    <a:pt x="12" y="221"/>
                    <a:pt x="12" y="221"/>
                  </a:cubicBezTo>
                  <a:cubicBezTo>
                    <a:pt x="12" y="221"/>
                    <a:pt x="12" y="221"/>
                    <a:pt x="12" y="221"/>
                  </a:cubicBezTo>
                  <a:cubicBezTo>
                    <a:pt x="12" y="221"/>
                    <a:pt x="15" y="237"/>
                    <a:pt x="36" y="251"/>
                  </a:cubicBezTo>
                  <a:cubicBezTo>
                    <a:pt x="62" y="268"/>
                    <a:pt x="105" y="327"/>
                    <a:pt x="107" y="438"/>
                  </a:cubicBezTo>
                  <a:cubicBezTo>
                    <a:pt x="472" y="438"/>
                    <a:pt x="472" y="438"/>
                    <a:pt x="472" y="438"/>
                  </a:cubicBezTo>
                  <a:cubicBezTo>
                    <a:pt x="472" y="148"/>
                    <a:pt x="472" y="148"/>
                    <a:pt x="472" y="148"/>
                  </a:cubicBezTo>
                  <a:cubicBezTo>
                    <a:pt x="468" y="0"/>
                    <a:pt x="468" y="0"/>
                    <a:pt x="468" y="0"/>
                  </a:cubicBezTo>
                  <a:cubicBezTo>
                    <a:pt x="480" y="0"/>
                    <a:pt x="480" y="0"/>
                    <a:pt x="480" y="0"/>
                  </a:cubicBezTo>
                  <a:cubicBezTo>
                    <a:pt x="484" y="148"/>
                    <a:pt x="484" y="148"/>
                    <a:pt x="484" y="148"/>
                  </a:cubicBezTo>
                  <a:lnTo>
                    <a:pt x="484" y="45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0" name="Freeform 1276"/>
            <p:cNvSpPr>
              <a:spLocks/>
            </p:cNvSpPr>
            <p:nvPr/>
          </p:nvSpPr>
          <p:spPr bwMode="auto">
            <a:xfrm>
              <a:off x="-3408362" y="-1584325"/>
              <a:ext cx="1778000" cy="1131888"/>
            </a:xfrm>
            <a:custGeom>
              <a:avLst/>
              <a:gdLst>
                <a:gd name="T0" fmla="*/ 1120 w 1120"/>
                <a:gd name="T1" fmla="*/ 713 h 713"/>
                <a:gd name="T2" fmla="*/ 0 w 1120"/>
                <a:gd name="T3" fmla="*/ 713 h 713"/>
                <a:gd name="T4" fmla="*/ 0 w 1120"/>
                <a:gd name="T5" fmla="*/ 0 h 713"/>
                <a:gd name="T6" fmla="*/ 29 w 1120"/>
                <a:gd name="T7" fmla="*/ 0 h 713"/>
                <a:gd name="T8" fmla="*/ 29 w 1120"/>
                <a:gd name="T9" fmla="*/ 685 h 713"/>
                <a:gd name="T10" fmla="*/ 1089 w 1120"/>
                <a:gd name="T11" fmla="*/ 685 h 713"/>
                <a:gd name="T12" fmla="*/ 1089 w 1120"/>
                <a:gd name="T13" fmla="*/ 0 h 713"/>
                <a:gd name="T14" fmla="*/ 1120 w 1120"/>
                <a:gd name="T15" fmla="*/ 0 h 713"/>
                <a:gd name="T16" fmla="*/ 1120 w 1120"/>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713">
                  <a:moveTo>
                    <a:pt x="1120" y="713"/>
                  </a:moveTo>
                  <a:lnTo>
                    <a:pt x="0" y="713"/>
                  </a:lnTo>
                  <a:lnTo>
                    <a:pt x="0" y="0"/>
                  </a:lnTo>
                  <a:lnTo>
                    <a:pt x="29" y="0"/>
                  </a:lnTo>
                  <a:lnTo>
                    <a:pt x="29" y="685"/>
                  </a:lnTo>
                  <a:lnTo>
                    <a:pt x="1089" y="685"/>
                  </a:lnTo>
                  <a:lnTo>
                    <a:pt x="1089" y="0"/>
                  </a:lnTo>
                  <a:lnTo>
                    <a:pt x="1120" y="0"/>
                  </a:lnTo>
                  <a:lnTo>
                    <a:pt x="1120" y="713"/>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1" name="Freeform 1277"/>
            <p:cNvSpPr>
              <a:spLocks/>
            </p:cNvSpPr>
            <p:nvPr/>
          </p:nvSpPr>
          <p:spPr bwMode="auto">
            <a:xfrm>
              <a:off x="-8174038" y="-11350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2" name="Freeform 1278"/>
            <p:cNvSpPr>
              <a:spLocks/>
            </p:cNvSpPr>
            <p:nvPr/>
          </p:nvSpPr>
          <p:spPr bwMode="auto">
            <a:xfrm>
              <a:off x="-8864600" y="-1135063"/>
              <a:ext cx="1384300" cy="720725"/>
            </a:xfrm>
            <a:custGeom>
              <a:avLst/>
              <a:gdLst>
                <a:gd name="T0" fmla="*/ 185 w 369"/>
                <a:gd name="T1" fmla="*/ 0 h 192"/>
                <a:gd name="T2" fmla="*/ 19 w 369"/>
                <a:gd name="T3" fmla="*/ 192 h 192"/>
                <a:gd name="T4" fmla="*/ 348 w 369"/>
                <a:gd name="T5" fmla="*/ 192 h 192"/>
                <a:gd name="T6" fmla="*/ 185 w 369"/>
                <a:gd name="T7" fmla="*/ 0 h 192"/>
              </a:gdLst>
              <a:ahLst/>
              <a:cxnLst>
                <a:cxn ang="0">
                  <a:pos x="T0" y="T1"/>
                </a:cxn>
                <a:cxn ang="0">
                  <a:pos x="T2" y="T3"/>
                </a:cxn>
                <a:cxn ang="0">
                  <a:pos x="T4" y="T5"/>
                </a:cxn>
                <a:cxn ang="0">
                  <a:pos x="T6" y="T7"/>
                </a:cxn>
              </a:cxnLst>
              <a:rect l="0" t="0" r="r" b="b"/>
              <a:pathLst>
                <a:path w="369" h="192">
                  <a:moveTo>
                    <a:pt x="185" y="0"/>
                  </a:moveTo>
                  <a:cubicBezTo>
                    <a:pt x="0" y="9"/>
                    <a:pt x="19" y="192"/>
                    <a:pt x="19" y="192"/>
                  </a:cubicBezTo>
                  <a:cubicBezTo>
                    <a:pt x="348" y="192"/>
                    <a:pt x="348" y="192"/>
                    <a:pt x="348" y="192"/>
                  </a:cubicBezTo>
                  <a:cubicBezTo>
                    <a:pt x="348" y="192"/>
                    <a:pt x="369" y="9"/>
                    <a:pt x="185"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3" name="Freeform 1279"/>
            <p:cNvSpPr>
              <a:spLocks/>
            </p:cNvSpPr>
            <p:nvPr/>
          </p:nvSpPr>
          <p:spPr bwMode="auto">
            <a:xfrm>
              <a:off x="-573087" y="-1135063"/>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4" name="Freeform 1280"/>
            <p:cNvSpPr>
              <a:spLocks/>
            </p:cNvSpPr>
            <p:nvPr/>
          </p:nvSpPr>
          <p:spPr bwMode="auto">
            <a:xfrm>
              <a:off x="-1262062" y="-1135063"/>
              <a:ext cx="1382713" cy="720725"/>
            </a:xfrm>
            <a:custGeom>
              <a:avLst/>
              <a:gdLst>
                <a:gd name="T0" fmla="*/ 185 w 369"/>
                <a:gd name="T1" fmla="*/ 0 h 192"/>
                <a:gd name="T2" fmla="*/ 19 w 369"/>
                <a:gd name="T3" fmla="*/ 192 h 192"/>
                <a:gd name="T4" fmla="*/ 349 w 369"/>
                <a:gd name="T5" fmla="*/ 192 h 192"/>
                <a:gd name="T6" fmla="*/ 185 w 369"/>
                <a:gd name="T7" fmla="*/ 0 h 192"/>
              </a:gdLst>
              <a:ahLst/>
              <a:cxnLst>
                <a:cxn ang="0">
                  <a:pos x="T0" y="T1"/>
                </a:cxn>
                <a:cxn ang="0">
                  <a:pos x="T2" y="T3"/>
                </a:cxn>
                <a:cxn ang="0">
                  <a:pos x="T4" y="T5"/>
                </a:cxn>
                <a:cxn ang="0">
                  <a:pos x="T6" y="T7"/>
                </a:cxn>
              </a:cxnLst>
              <a:rect l="0" t="0" r="r" b="b"/>
              <a:pathLst>
                <a:path w="369" h="192">
                  <a:moveTo>
                    <a:pt x="185" y="0"/>
                  </a:moveTo>
                  <a:cubicBezTo>
                    <a:pt x="0" y="9"/>
                    <a:pt x="19" y="192"/>
                    <a:pt x="19" y="192"/>
                  </a:cubicBezTo>
                  <a:cubicBezTo>
                    <a:pt x="349" y="192"/>
                    <a:pt x="349" y="192"/>
                    <a:pt x="349" y="192"/>
                  </a:cubicBezTo>
                  <a:cubicBezTo>
                    <a:pt x="349" y="192"/>
                    <a:pt x="369" y="9"/>
                    <a:pt x="185"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5" name="Freeform 1281"/>
            <p:cNvSpPr>
              <a:spLocks noEditPoints="1"/>
            </p:cNvSpPr>
            <p:nvPr/>
          </p:nvSpPr>
          <p:spPr bwMode="auto">
            <a:xfrm>
              <a:off x="-8710613" y="-1060450"/>
              <a:ext cx="1092200" cy="1092200"/>
            </a:xfrm>
            <a:custGeom>
              <a:avLst/>
              <a:gdLst>
                <a:gd name="T0" fmla="*/ 238 w 291"/>
                <a:gd name="T1" fmla="*/ 33 h 291"/>
                <a:gd name="T2" fmla="*/ 189 w 291"/>
                <a:gd name="T3" fmla="*/ 7 h 291"/>
                <a:gd name="T4" fmla="*/ 145 w 291"/>
                <a:gd name="T5" fmla="*/ 0 h 291"/>
                <a:gd name="T6" fmla="*/ 101 w 291"/>
                <a:gd name="T7" fmla="*/ 7 h 291"/>
                <a:gd name="T8" fmla="*/ 53 w 291"/>
                <a:gd name="T9" fmla="*/ 33 h 291"/>
                <a:gd name="T10" fmla="*/ 21 w 291"/>
                <a:gd name="T11" fmla="*/ 69 h 291"/>
                <a:gd name="T12" fmla="*/ 0 w 291"/>
                <a:gd name="T13" fmla="*/ 146 h 291"/>
                <a:gd name="T14" fmla="*/ 3 w 291"/>
                <a:gd name="T15" fmla="*/ 175 h 291"/>
                <a:gd name="T16" fmla="*/ 3 w 291"/>
                <a:gd name="T17" fmla="*/ 175 h 291"/>
                <a:gd name="T18" fmla="*/ 21 w 291"/>
                <a:gd name="T19" fmla="*/ 222 h 291"/>
                <a:gd name="T20" fmla="*/ 145 w 291"/>
                <a:gd name="T21" fmla="*/ 291 h 291"/>
                <a:gd name="T22" fmla="*/ 288 w 291"/>
                <a:gd name="T23" fmla="*/ 175 h 291"/>
                <a:gd name="T24" fmla="*/ 288 w 291"/>
                <a:gd name="T25" fmla="*/ 175 h 291"/>
                <a:gd name="T26" fmla="*/ 291 w 291"/>
                <a:gd name="T27" fmla="*/ 146 h 291"/>
                <a:gd name="T28" fmla="*/ 238 w 291"/>
                <a:gd name="T29" fmla="*/ 33 h 291"/>
                <a:gd name="T30" fmla="*/ 254 w 291"/>
                <a:gd name="T31" fmla="*/ 175 h 291"/>
                <a:gd name="T32" fmla="*/ 145 w 291"/>
                <a:gd name="T33" fmla="*/ 258 h 291"/>
                <a:gd name="T34" fmla="*/ 37 w 291"/>
                <a:gd name="T35" fmla="*/ 175 h 291"/>
                <a:gd name="T36" fmla="*/ 37 w 291"/>
                <a:gd name="T37" fmla="*/ 175 h 291"/>
                <a:gd name="T38" fmla="*/ 33 w 291"/>
                <a:gd name="T39" fmla="*/ 146 h 291"/>
                <a:gd name="T40" fmla="*/ 145 w 291"/>
                <a:gd name="T41" fmla="*/ 33 h 291"/>
                <a:gd name="T42" fmla="*/ 258 w 291"/>
                <a:gd name="T43" fmla="*/ 146 h 291"/>
                <a:gd name="T44" fmla="*/ 254 w 291"/>
                <a:gd name="T45"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91">
                  <a:moveTo>
                    <a:pt x="238" y="33"/>
                  </a:moveTo>
                  <a:cubicBezTo>
                    <a:pt x="224" y="21"/>
                    <a:pt x="207" y="12"/>
                    <a:pt x="189" y="7"/>
                  </a:cubicBezTo>
                  <a:cubicBezTo>
                    <a:pt x="175" y="2"/>
                    <a:pt x="161" y="0"/>
                    <a:pt x="145" y="0"/>
                  </a:cubicBezTo>
                  <a:cubicBezTo>
                    <a:pt x="130" y="0"/>
                    <a:pt x="115" y="2"/>
                    <a:pt x="101" y="7"/>
                  </a:cubicBezTo>
                  <a:cubicBezTo>
                    <a:pt x="83" y="12"/>
                    <a:pt x="67" y="21"/>
                    <a:pt x="53" y="33"/>
                  </a:cubicBezTo>
                  <a:cubicBezTo>
                    <a:pt x="40" y="43"/>
                    <a:pt x="30" y="56"/>
                    <a:pt x="21" y="69"/>
                  </a:cubicBezTo>
                  <a:cubicBezTo>
                    <a:pt x="8" y="92"/>
                    <a:pt x="0" y="118"/>
                    <a:pt x="0" y="146"/>
                  </a:cubicBezTo>
                  <a:cubicBezTo>
                    <a:pt x="0" y="156"/>
                    <a:pt x="1" y="165"/>
                    <a:pt x="3" y="175"/>
                  </a:cubicBezTo>
                  <a:cubicBezTo>
                    <a:pt x="3" y="175"/>
                    <a:pt x="3" y="175"/>
                    <a:pt x="3" y="175"/>
                  </a:cubicBezTo>
                  <a:cubicBezTo>
                    <a:pt x="6" y="192"/>
                    <a:pt x="12" y="208"/>
                    <a:pt x="21" y="222"/>
                  </a:cubicBezTo>
                  <a:cubicBezTo>
                    <a:pt x="47" y="264"/>
                    <a:pt x="93" y="291"/>
                    <a:pt x="145" y="291"/>
                  </a:cubicBezTo>
                  <a:cubicBezTo>
                    <a:pt x="216" y="291"/>
                    <a:pt x="275" y="241"/>
                    <a:pt x="288" y="175"/>
                  </a:cubicBezTo>
                  <a:cubicBezTo>
                    <a:pt x="288" y="175"/>
                    <a:pt x="288" y="175"/>
                    <a:pt x="288" y="175"/>
                  </a:cubicBezTo>
                  <a:cubicBezTo>
                    <a:pt x="290" y="165"/>
                    <a:pt x="291" y="156"/>
                    <a:pt x="291" y="146"/>
                  </a:cubicBezTo>
                  <a:cubicBezTo>
                    <a:pt x="291" y="100"/>
                    <a:pt x="270" y="60"/>
                    <a:pt x="238" y="33"/>
                  </a:cubicBezTo>
                  <a:close/>
                  <a:moveTo>
                    <a:pt x="254" y="175"/>
                  </a:moveTo>
                  <a:cubicBezTo>
                    <a:pt x="241" y="223"/>
                    <a:pt x="197" y="258"/>
                    <a:pt x="145" y="258"/>
                  </a:cubicBezTo>
                  <a:cubicBezTo>
                    <a:pt x="93" y="258"/>
                    <a:pt x="50" y="223"/>
                    <a:pt x="37" y="175"/>
                  </a:cubicBezTo>
                  <a:cubicBezTo>
                    <a:pt x="37" y="175"/>
                    <a:pt x="37" y="175"/>
                    <a:pt x="37" y="175"/>
                  </a:cubicBezTo>
                  <a:cubicBezTo>
                    <a:pt x="34" y="165"/>
                    <a:pt x="33" y="156"/>
                    <a:pt x="33" y="146"/>
                  </a:cubicBezTo>
                  <a:cubicBezTo>
                    <a:pt x="33" y="83"/>
                    <a:pt x="83" y="33"/>
                    <a:pt x="145" y="33"/>
                  </a:cubicBezTo>
                  <a:cubicBezTo>
                    <a:pt x="207" y="33"/>
                    <a:pt x="258" y="83"/>
                    <a:pt x="258" y="146"/>
                  </a:cubicBezTo>
                  <a:cubicBezTo>
                    <a:pt x="258" y="156"/>
                    <a:pt x="256" y="165"/>
                    <a:pt x="254"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6" name="Freeform 1282"/>
            <p:cNvSpPr>
              <a:spLocks noEditPoints="1"/>
            </p:cNvSpPr>
            <p:nvPr/>
          </p:nvSpPr>
          <p:spPr bwMode="auto">
            <a:xfrm>
              <a:off x="-8586788" y="-936625"/>
              <a:ext cx="844550" cy="844550"/>
            </a:xfrm>
            <a:custGeom>
              <a:avLst/>
              <a:gdLst>
                <a:gd name="T0" fmla="*/ 112 w 225"/>
                <a:gd name="T1" fmla="*/ 0 h 225"/>
                <a:gd name="T2" fmla="*/ 0 w 225"/>
                <a:gd name="T3" fmla="*/ 113 h 225"/>
                <a:gd name="T4" fmla="*/ 4 w 225"/>
                <a:gd name="T5" fmla="*/ 142 h 225"/>
                <a:gd name="T6" fmla="*/ 4 w 225"/>
                <a:gd name="T7" fmla="*/ 142 h 225"/>
                <a:gd name="T8" fmla="*/ 112 w 225"/>
                <a:gd name="T9" fmla="*/ 225 h 225"/>
                <a:gd name="T10" fmla="*/ 221 w 225"/>
                <a:gd name="T11" fmla="*/ 142 h 225"/>
                <a:gd name="T12" fmla="*/ 221 w 225"/>
                <a:gd name="T13" fmla="*/ 142 h 225"/>
                <a:gd name="T14" fmla="*/ 225 w 225"/>
                <a:gd name="T15" fmla="*/ 113 h 225"/>
                <a:gd name="T16" fmla="*/ 112 w 225"/>
                <a:gd name="T17" fmla="*/ 0 h 225"/>
                <a:gd name="T18" fmla="*/ 211 w 225"/>
                <a:gd name="T19" fmla="*/ 142 h 225"/>
                <a:gd name="T20" fmla="*/ 117 w 225"/>
                <a:gd name="T21" fmla="*/ 215 h 225"/>
                <a:gd name="T22" fmla="*/ 14 w 225"/>
                <a:gd name="T23" fmla="*/ 142 h 225"/>
                <a:gd name="T24" fmla="*/ 14 w 225"/>
                <a:gd name="T25" fmla="*/ 142 h 225"/>
                <a:gd name="T26" fmla="*/ 10 w 225"/>
                <a:gd name="T27" fmla="*/ 117 h 225"/>
                <a:gd name="T28" fmla="*/ 108 w 225"/>
                <a:gd name="T29" fmla="*/ 10 h 225"/>
                <a:gd name="T30" fmla="*/ 215 w 225"/>
                <a:gd name="T31" fmla="*/ 108 h 225"/>
                <a:gd name="T32" fmla="*/ 211 w 225"/>
                <a:gd name="T33"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112" y="0"/>
                  </a:moveTo>
                  <a:cubicBezTo>
                    <a:pt x="50" y="0"/>
                    <a:pt x="0" y="50"/>
                    <a:pt x="0" y="113"/>
                  </a:cubicBezTo>
                  <a:cubicBezTo>
                    <a:pt x="0" y="123"/>
                    <a:pt x="1" y="132"/>
                    <a:pt x="4" y="142"/>
                  </a:cubicBezTo>
                  <a:cubicBezTo>
                    <a:pt x="4" y="142"/>
                    <a:pt x="4" y="142"/>
                    <a:pt x="4" y="142"/>
                  </a:cubicBezTo>
                  <a:cubicBezTo>
                    <a:pt x="17" y="190"/>
                    <a:pt x="60" y="225"/>
                    <a:pt x="112" y="225"/>
                  </a:cubicBezTo>
                  <a:cubicBezTo>
                    <a:pt x="164" y="225"/>
                    <a:pt x="208" y="190"/>
                    <a:pt x="221" y="142"/>
                  </a:cubicBezTo>
                  <a:cubicBezTo>
                    <a:pt x="221" y="142"/>
                    <a:pt x="221" y="142"/>
                    <a:pt x="221" y="142"/>
                  </a:cubicBezTo>
                  <a:cubicBezTo>
                    <a:pt x="223" y="132"/>
                    <a:pt x="225" y="123"/>
                    <a:pt x="225" y="113"/>
                  </a:cubicBezTo>
                  <a:cubicBezTo>
                    <a:pt x="225" y="50"/>
                    <a:pt x="174" y="0"/>
                    <a:pt x="112" y="0"/>
                  </a:cubicBezTo>
                  <a:close/>
                  <a:moveTo>
                    <a:pt x="211" y="142"/>
                  </a:moveTo>
                  <a:cubicBezTo>
                    <a:pt x="199" y="183"/>
                    <a:pt x="162" y="213"/>
                    <a:pt x="117" y="215"/>
                  </a:cubicBezTo>
                  <a:cubicBezTo>
                    <a:pt x="69" y="217"/>
                    <a:pt x="27" y="186"/>
                    <a:pt x="14" y="142"/>
                  </a:cubicBezTo>
                  <a:cubicBezTo>
                    <a:pt x="14" y="142"/>
                    <a:pt x="14" y="142"/>
                    <a:pt x="14" y="142"/>
                  </a:cubicBezTo>
                  <a:cubicBezTo>
                    <a:pt x="12" y="134"/>
                    <a:pt x="10" y="126"/>
                    <a:pt x="10" y="117"/>
                  </a:cubicBezTo>
                  <a:cubicBezTo>
                    <a:pt x="7" y="60"/>
                    <a:pt x="51" y="13"/>
                    <a:pt x="108" y="10"/>
                  </a:cubicBezTo>
                  <a:cubicBezTo>
                    <a:pt x="164" y="7"/>
                    <a:pt x="212" y="51"/>
                    <a:pt x="215" y="108"/>
                  </a:cubicBezTo>
                  <a:cubicBezTo>
                    <a:pt x="215" y="120"/>
                    <a:pt x="214" y="131"/>
                    <a:pt x="211"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7" name="Freeform 1283"/>
            <p:cNvSpPr>
              <a:spLocks noEditPoints="1"/>
            </p:cNvSpPr>
            <p:nvPr/>
          </p:nvSpPr>
          <p:spPr bwMode="auto">
            <a:xfrm>
              <a:off x="-8559800" y="-909638"/>
              <a:ext cx="779463" cy="787400"/>
            </a:xfrm>
            <a:custGeom>
              <a:avLst/>
              <a:gdLst>
                <a:gd name="T0" fmla="*/ 101 w 208"/>
                <a:gd name="T1" fmla="*/ 3 h 210"/>
                <a:gd name="T2" fmla="*/ 7 w 208"/>
                <a:gd name="T3" fmla="*/ 135 h 210"/>
                <a:gd name="T4" fmla="*/ 110 w 208"/>
                <a:gd name="T5" fmla="*/ 208 h 210"/>
                <a:gd name="T6" fmla="*/ 204 w 208"/>
                <a:gd name="T7" fmla="*/ 135 h 210"/>
                <a:gd name="T8" fmla="*/ 199 w 208"/>
                <a:gd name="T9" fmla="*/ 85 h 210"/>
                <a:gd name="T10" fmla="*/ 132 w 208"/>
                <a:gd name="T11" fmla="*/ 89 h 210"/>
                <a:gd name="T12" fmla="*/ 199 w 208"/>
                <a:gd name="T13" fmla="*/ 85 h 210"/>
                <a:gd name="T14" fmla="*/ 145 w 208"/>
                <a:gd name="T15" fmla="*/ 70 h 210"/>
                <a:gd name="T16" fmla="*/ 127 w 208"/>
                <a:gd name="T17" fmla="*/ 12 h 210"/>
                <a:gd name="T18" fmla="*/ 121 w 208"/>
                <a:gd name="T19" fmla="*/ 97 h 210"/>
                <a:gd name="T20" fmla="*/ 123 w 208"/>
                <a:gd name="T21" fmla="*/ 104 h 210"/>
                <a:gd name="T22" fmla="*/ 121 w 208"/>
                <a:gd name="T23" fmla="*/ 97 h 210"/>
                <a:gd name="T24" fmla="*/ 92 w 208"/>
                <a:gd name="T25" fmla="*/ 117 h 210"/>
                <a:gd name="T26" fmla="*/ 98 w 208"/>
                <a:gd name="T27" fmla="*/ 122 h 210"/>
                <a:gd name="T28" fmla="*/ 112 w 208"/>
                <a:gd name="T29" fmla="*/ 122 h 210"/>
                <a:gd name="T30" fmla="*/ 119 w 208"/>
                <a:gd name="T31" fmla="*/ 117 h 210"/>
                <a:gd name="T32" fmla="*/ 112 w 208"/>
                <a:gd name="T33" fmla="*/ 122 h 210"/>
                <a:gd name="T34" fmla="*/ 115 w 208"/>
                <a:gd name="T35" fmla="*/ 10 h 210"/>
                <a:gd name="T36" fmla="*/ 98 w 208"/>
                <a:gd name="T37" fmla="*/ 76 h 210"/>
                <a:gd name="T38" fmla="*/ 109 w 208"/>
                <a:gd name="T39" fmla="*/ 88 h 210"/>
                <a:gd name="T40" fmla="*/ 101 w 208"/>
                <a:gd name="T41" fmla="*/ 88 h 210"/>
                <a:gd name="T42" fmla="*/ 109 w 208"/>
                <a:gd name="T43" fmla="*/ 88 h 210"/>
                <a:gd name="T44" fmla="*/ 117 w 208"/>
                <a:gd name="T45" fmla="*/ 106 h 210"/>
                <a:gd name="T46" fmla="*/ 93 w 208"/>
                <a:gd name="T47" fmla="*/ 106 h 210"/>
                <a:gd name="T48" fmla="*/ 92 w 208"/>
                <a:gd name="T49" fmla="*/ 101 h 210"/>
                <a:gd name="T50" fmla="*/ 85 w 208"/>
                <a:gd name="T51" fmla="*/ 99 h 210"/>
                <a:gd name="T52" fmla="*/ 92 w 208"/>
                <a:gd name="T53" fmla="*/ 101 h 210"/>
                <a:gd name="T54" fmla="*/ 84 w 208"/>
                <a:gd name="T55" fmla="*/ 57 h 210"/>
                <a:gd name="T56" fmla="*/ 23 w 208"/>
                <a:gd name="T57" fmla="*/ 56 h 210"/>
                <a:gd name="T58" fmla="*/ 17 w 208"/>
                <a:gd name="T59" fmla="*/ 67 h 210"/>
                <a:gd name="T60" fmla="*/ 75 w 208"/>
                <a:gd name="T61" fmla="*/ 103 h 210"/>
                <a:gd name="T62" fmla="*/ 17 w 208"/>
                <a:gd name="T63" fmla="*/ 67 h 210"/>
                <a:gd name="T64" fmla="*/ 24 w 208"/>
                <a:gd name="T65" fmla="*/ 157 h 210"/>
                <a:gd name="T66" fmla="*/ 21 w 208"/>
                <a:gd name="T67" fmla="*/ 151 h 210"/>
                <a:gd name="T68" fmla="*/ 17 w 208"/>
                <a:gd name="T69" fmla="*/ 143 h 210"/>
                <a:gd name="T70" fmla="*/ 14 w 208"/>
                <a:gd name="T71" fmla="*/ 135 h 210"/>
                <a:gd name="T72" fmla="*/ 10 w 208"/>
                <a:gd name="T73" fmla="*/ 117 h 210"/>
                <a:gd name="T74" fmla="*/ 10 w 208"/>
                <a:gd name="T75" fmla="*/ 93 h 210"/>
                <a:gd name="T76" fmla="*/ 57 w 208"/>
                <a:gd name="T77" fmla="*/ 126 h 210"/>
                <a:gd name="T78" fmla="*/ 52 w 208"/>
                <a:gd name="T79" fmla="*/ 135 h 210"/>
                <a:gd name="T80" fmla="*/ 27 w 208"/>
                <a:gd name="T81" fmla="*/ 162 h 210"/>
                <a:gd name="T82" fmla="*/ 70 w 208"/>
                <a:gd name="T83" fmla="*/ 135 h 210"/>
                <a:gd name="T84" fmla="*/ 78 w 208"/>
                <a:gd name="T85" fmla="*/ 123 h 210"/>
                <a:gd name="T86" fmla="*/ 93 w 208"/>
                <a:gd name="T87" fmla="*/ 135 h 210"/>
                <a:gd name="T88" fmla="*/ 51 w 208"/>
                <a:gd name="T89" fmla="*/ 185 h 210"/>
                <a:gd name="T90" fmla="*/ 110 w 208"/>
                <a:gd name="T91" fmla="*/ 202 h 210"/>
                <a:gd name="T92" fmla="*/ 94 w 208"/>
                <a:gd name="T93" fmla="*/ 158 h 210"/>
                <a:gd name="T94" fmla="*/ 143 w 208"/>
                <a:gd name="T95" fmla="*/ 194 h 210"/>
                <a:gd name="T96" fmla="*/ 154 w 208"/>
                <a:gd name="T97" fmla="*/ 189 h 210"/>
                <a:gd name="T98" fmla="*/ 116 w 208"/>
                <a:gd name="T99" fmla="*/ 135 h 210"/>
                <a:gd name="T100" fmla="*/ 128 w 208"/>
                <a:gd name="T101" fmla="*/ 126 h 210"/>
                <a:gd name="T102" fmla="*/ 134 w 208"/>
                <a:gd name="T103" fmla="*/ 135 h 210"/>
                <a:gd name="T104" fmla="*/ 154 w 208"/>
                <a:gd name="T105" fmla="*/ 189 h 210"/>
                <a:gd name="T106" fmla="*/ 194 w 208"/>
                <a:gd name="T107" fmla="*/ 142 h 210"/>
                <a:gd name="T108" fmla="*/ 186 w 208"/>
                <a:gd name="T109" fmla="*/ 158 h 210"/>
                <a:gd name="T110" fmla="*/ 181 w 208"/>
                <a:gd name="T111" fmla="*/ 164 h 210"/>
                <a:gd name="T112" fmla="*/ 174 w 208"/>
                <a:gd name="T113" fmla="*/ 172 h 210"/>
                <a:gd name="T114" fmla="*/ 153 w 208"/>
                <a:gd name="T115" fmla="*/ 135 h 210"/>
                <a:gd name="T116" fmla="*/ 157 w 208"/>
                <a:gd name="T117" fmla="*/ 118 h 210"/>
                <a:gd name="T118" fmla="*/ 201 w 208"/>
                <a:gd name="T119" fmla="*/ 101 h 210"/>
                <a:gd name="T120" fmla="*/ 201 w 208"/>
                <a:gd name="T121" fmla="*/ 115 h 210"/>
                <a:gd name="T122" fmla="*/ 200 w 208"/>
                <a:gd name="T123" fmla="*/ 123 h 210"/>
                <a:gd name="T124" fmla="*/ 198 w 208"/>
                <a:gd name="T125"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10">
                  <a:moveTo>
                    <a:pt x="208" y="101"/>
                  </a:moveTo>
                  <a:cubicBezTo>
                    <a:pt x="205" y="44"/>
                    <a:pt x="157" y="0"/>
                    <a:pt x="101" y="3"/>
                  </a:cubicBezTo>
                  <a:cubicBezTo>
                    <a:pt x="44" y="6"/>
                    <a:pt x="0" y="53"/>
                    <a:pt x="3" y="110"/>
                  </a:cubicBezTo>
                  <a:cubicBezTo>
                    <a:pt x="3" y="119"/>
                    <a:pt x="5" y="127"/>
                    <a:pt x="7" y="135"/>
                  </a:cubicBezTo>
                  <a:cubicBezTo>
                    <a:pt x="7" y="135"/>
                    <a:pt x="7" y="135"/>
                    <a:pt x="7" y="135"/>
                  </a:cubicBezTo>
                  <a:cubicBezTo>
                    <a:pt x="20" y="179"/>
                    <a:pt x="62" y="210"/>
                    <a:pt x="110" y="208"/>
                  </a:cubicBezTo>
                  <a:cubicBezTo>
                    <a:pt x="155" y="206"/>
                    <a:pt x="192" y="176"/>
                    <a:pt x="204" y="135"/>
                  </a:cubicBezTo>
                  <a:cubicBezTo>
                    <a:pt x="204" y="135"/>
                    <a:pt x="204" y="135"/>
                    <a:pt x="204" y="135"/>
                  </a:cubicBezTo>
                  <a:cubicBezTo>
                    <a:pt x="207" y="124"/>
                    <a:pt x="208" y="113"/>
                    <a:pt x="208" y="101"/>
                  </a:cubicBezTo>
                  <a:close/>
                  <a:moveTo>
                    <a:pt x="199" y="85"/>
                  </a:moveTo>
                  <a:cubicBezTo>
                    <a:pt x="137" y="108"/>
                    <a:pt x="137" y="108"/>
                    <a:pt x="137" y="108"/>
                  </a:cubicBezTo>
                  <a:cubicBezTo>
                    <a:pt x="132" y="89"/>
                    <a:pt x="132" y="89"/>
                    <a:pt x="132" y="89"/>
                  </a:cubicBezTo>
                  <a:cubicBezTo>
                    <a:pt x="196" y="74"/>
                    <a:pt x="196" y="74"/>
                    <a:pt x="196" y="74"/>
                  </a:cubicBezTo>
                  <a:cubicBezTo>
                    <a:pt x="197" y="77"/>
                    <a:pt x="198" y="81"/>
                    <a:pt x="199" y="85"/>
                  </a:cubicBezTo>
                  <a:close/>
                  <a:moveTo>
                    <a:pt x="190" y="60"/>
                  </a:moveTo>
                  <a:cubicBezTo>
                    <a:pt x="145" y="70"/>
                    <a:pt x="145" y="70"/>
                    <a:pt x="145" y="70"/>
                  </a:cubicBezTo>
                  <a:cubicBezTo>
                    <a:pt x="132" y="60"/>
                    <a:pt x="132" y="60"/>
                    <a:pt x="132" y="60"/>
                  </a:cubicBezTo>
                  <a:cubicBezTo>
                    <a:pt x="127" y="12"/>
                    <a:pt x="127" y="12"/>
                    <a:pt x="127" y="12"/>
                  </a:cubicBezTo>
                  <a:cubicBezTo>
                    <a:pt x="154" y="18"/>
                    <a:pt x="177" y="36"/>
                    <a:pt x="190" y="60"/>
                  </a:cubicBezTo>
                  <a:close/>
                  <a:moveTo>
                    <a:pt x="121" y="97"/>
                  </a:moveTo>
                  <a:cubicBezTo>
                    <a:pt x="123" y="96"/>
                    <a:pt x="125" y="97"/>
                    <a:pt x="126" y="99"/>
                  </a:cubicBezTo>
                  <a:cubicBezTo>
                    <a:pt x="126" y="101"/>
                    <a:pt x="125" y="103"/>
                    <a:pt x="123" y="104"/>
                  </a:cubicBezTo>
                  <a:cubicBezTo>
                    <a:pt x="121" y="105"/>
                    <a:pt x="119" y="103"/>
                    <a:pt x="118" y="101"/>
                  </a:cubicBezTo>
                  <a:cubicBezTo>
                    <a:pt x="117" y="99"/>
                    <a:pt x="119" y="97"/>
                    <a:pt x="121" y="97"/>
                  </a:cubicBezTo>
                  <a:close/>
                  <a:moveTo>
                    <a:pt x="93" y="123"/>
                  </a:moveTo>
                  <a:cubicBezTo>
                    <a:pt x="91" y="121"/>
                    <a:pt x="91" y="119"/>
                    <a:pt x="92" y="117"/>
                  </a:cubicBezTo>
                  <a:cubicBezTo>
                    <a:pt x="93" y="116"/>
                    <a:pt x="95" y="115"/>
                    <a:pt x="97" y="117"/>
                  </a:cubicBezTo>
                  <a:cubicBezTo>
                    <a:pt x="99" y="118"/>
                    <a:pt x="99" y="120"/>
                    <a:pt x="98" y="122"/>
                  </a:cubicBezTo>
                  <a:cubicBezTo>
                    <a:pt x="97" y="124"/>
                    <a:pt x="95" y="124"/>
                    <a:pt x="93" y="123"/>
                  </a:cubicBezTo>
                  <a:close/>
                  <a:moveTo>
                    <a:pt x="112" y="122"/>
                  </a:moveTo>
                  <a:cubicBezTo>
                    <a:pt x="111" y="120"/>
                    <a:pt x="111" y="118"/>
                    <a:pt x="113" y="117"/>
                  </a:cubicBezTo>
                  <a:cubicBezTo>
                    <a:pt x="115" y="115"/>
                    <a:pt x="117" y="116"/>
                    <a:pt x="119" y="117"/>
                  </a:cubicBezTo>
                  <a:cubicBezTo>
                    <a:pt x="120" y="119"/>
                    <a:pt x="119" y="121"/>
                    <a:pt x="118" y="123"/>
                  </a:cubicBezTo>
                  <a:cubicBezTo>
                    <a:pt x="116" y="124"/>
                    <a:pt x="114" y="124"/>
                    <a:pt x="112" y="122"/>
                  </a:cubicBezTo>
                  <a:close/>
                  <a:moveTo>
                    <a:pt x="103" y="10"/>
                  </a:moveTo>
                  <a:cubicBezTo>
                    <a:pt x="107" y="10"/>
                    <a:pt x="111" y="10"/>
                    <a:pt x="115" y="10"/>
                  </a:cubicBezTo>
                  <a:cubicBezTo>
                    <a:pt x="117" y="76"/>
                    <a:pt x="117" y="76"/>
                    <a:pt x="117" y="76"/>
                  </a:cubicBezTo>
                  <a:cubicBezTo>
                    <a:pt x="98" y="76"/>
                    <a:pt x="98" y="76"/>
                    <a:pt x="98" y="76"/>
                  </a:cubicBezTo>
                  <a:lnTo>
                    <a:pt x="103" y="10"/>
                  </a:lnTo>
                  <a:close/>
                  <a:moveTo>
                    <a:pt x="109" y="88"/>
                  </a:moveTo>
                  <a:cubicBezTo>
                    <a:pt x="109" y="90"/>
                    <a:pt x="107" y="92"/>
                    <a:pt x="105" y="92"/>
                  </a:cubicBezTo>
                  <a:cubicBezTo>
                    <a:pt x="103" y="92"/>
                    <a:pt x="101" y="90"/>
                    <a:pt x="101" y="88"/>
                  </a:cubicBezTo>
                  <a:cubicBezTo>
                    <a:pt x="101" y="86"/>
                    <a:pt x="103" y="84"/>
                    <a:pt x="105" y="84"/>
                  </a:cubicBezTo>
                  <a:cubicBezTo>
                    <a:pt x="107" y="84"/>
                    <a:pt x="109" y="86"/>
                    <a:pt x="109" y="88"/>
                  </a:cubicBezTo>
                  <a:close/>
                  <a:moveTo>
                    <a:pt x="105" y="94"/>
                  </a:moveTo>
                  <a:cubicBezTo>
                    <a:pt x="112" y="94"/>
                    <a:pt x="117" y="99"/>
                    <a:pt x="117" y="106"/>
                  </a:cubicBezTo>
                  <a:cubicBezTo>
                    <a:pt x="117" y="112"/>
                    <a:pt x="112" y="118"/>
                    <a:pt x="105" y="118"/>
                  </a:cubicBezTo>
                  <a:cubicBezTo>
                    <a:pt x="99" y="118"/>
                    <a:pt x="93" y="112"/>
                    <a:pt x="93" y="106"/>
                  </a:cubicBezTo>
                  <a:cubicBezTo>
                    <a:pt x="93" y="99"/>
                    <a:pt x="99" y="94"/>
                    <a:pt x="105" y="94"/>
                  </a:cubicBezTo>
                  <a:close/>
                  <a:moveTo>
                    <a:pt x="92" y="101"/>
                  </a:moveTo>
                  <a:cubicBezTo>
                    <a:pt x="92" y="103"/>
                    <a:pt x="89" y="105"/>
                    <a:pt x="87" y="104"/>
                  </a:cubicBezTo>
                  <a:cubicBezTo>
                    <a:pt x="85" y="103"/>
                    <a:pt x="84" y="101"/>
                    <a:pt x="85" y="99"/>
                  </a:cubicBezTo>
                  <a:cubicBezTo>
                    <a:pt x="86" y="97"/>
                    <a:pt x="88" y="96"/>
                    <a:pt x="90" y="97"/>
                  </a:cubicBezTo>
                  <a:cubicBezTo>
                    <a:pt x="92" y="97"/>
                    <a:pt x="93" y="99"/>
                    <a:pt x="92" y="101"/>
                  </a:cubicBezTo>
                  <a:close/>
                  <a:moveTo>
                    <a:pt x="88" y="11"/>
                  </a:moveTo>
                  <a:cubicBezTo>
                    <a:pt x="84" y="57"/>
                    <a:pt x="84" y="57"/>
                    <a:pt x="84" y="57"/>
                  </a:cubicBezTo>
                  <a:cubicBezTo>
                    <a:pt x="71" y="66"/>
                    <a:pt x="71" y="66"/>
                    <a:pt x="71" y="66"/>
                  </a:cubicBezTo>
                  <a:cubicBezTo>
                    <a:pt x="23" y="56"/>
                    <a:pt x="23" y="56"/>
                    <a:pt x="23" y="56"/>
                  </a:cubicBezTo>
                  <a:cubicBezTo>
                    <a:pt x="37" y="33"/>
                    <a:pt x="60" y="16"/>
                    <a:pt x="88" y="11"/>
                  </a:cubicBezTo>
                  <a:close/>
                  <a:moveTo>
                    <a:pt x="17" y="67"/>
                  </a:moveTo>
                  <a:cubicBezTo>
                    <a:pt x="81" y="85"/>
                    <a:pt x="81" y="85"/>
                    <a:pt x="81" y="85"/>
                  </a:cubicBezTo>
                  <a:cubicBezTo>
                    <a:pt x="75" y="103"/>
                    <a:pt x="75" y="103"/>
                    <a:pt x="75" y="103"/>
                  </a:cubicBezTo>
                  <a:cubicBezTo>
                    <a:pt x="13" y="78"/>
                    <a:pt x="13" y="78"/>
                    <a:pt x="13" y="78"/>
                  </a:cubicBezTo>
                  <a:cubicBezTo>
                    <a:pt x="14" y="74"/>
                    <a:pt x="17" y="67"/>
                    <a:pt x="17" y="67"/>
                  </a:cubicBezTo>
                  <a:close/>
                  <a:moveTo>
                    <a:pt x="27" y="162"/>
                  </a:moveTo>
                  <a:cubicBezTo>
                    <a:pt x="26" y="160"/>
                    <a:pt x="25" y="158"/>
                    <a:pt x="24" y="157"/>
                  </a:cubicBezTo>
                  <a:cubicBezTo>
                    <a:pt x="24" y="156"/>
                    <a:pt x="23" y="156"/>
                    <a:pt x="23" y="155"/>
                  </a:cubicBezTo>
                  <a:cubicBezTo>
                    <a:pt x="22" y="154"/>
                    <a:pt x="21" y="152"/>
                    <a:pt x="21" y="151"/>
                  </a:cubicBezTo>
                  <a:cubicBezTo>
                    <a:pt x="20" y="149"/>
                    <a:pt x="19" y="147"/>
                    <a:pt x="18" y="146"/>
                  </a:cubicBezTo>
                  <a:cubicBezTo>
                    <a:pt x="18" y="145"/>
                    <a:pt x="17" y="144"/>
                    <a:pt x="17" y="143"/>
                  </a:cubicBezTo>
                  <a:cubicBezTo>
                    <a:pt x="16" y="141"/>
                    <a:pt x="15" y="138"/>
                    <a:pt x="14" y="136"/>
                  </a:cubicBezTo>
                  <a:cubicBezTo>
                    <a:pt x="14" y="135"/>
                    <a:pt x="14" y="135"/>
                    <a:pt x="14" y="135"/>
                  </a:cubicBezTo>
                  <a:cubicBezTo>
                    <a:pt x="14" y="135"/>
                    <a:pt x="14" y="135"/>
                    <a:pt x="14" y="135"/>
                  </a:cubicBezTo>
                  <a:cubicBezTo>
                    <a:pt x="12" y="129"/>
                    <a:pt x="11" y="123"/>
                    <a:pt x="10" y="117"/>
                  </a:cubicBezTo>
                  <a:cubicBezTo>
                    <a:pt x="10" y="115"/>
                    <a:pt x="9" y="112"/>
                    <a:pt x="9" y="110"/>
                  </a:cubicBezTo>
                  <a:cubicBezTo>
                    <a:pt x="9" y="104"/>
                    <a:pt x="9" y="98"/>
                    <a:pt x="10" y="93"/>
                  </a:cubicBezTo>
                  <a:cubicBezTo>
                    <a:pt x="53" y="111"/>
                    <a:pt x="53" y="111"/>
                    <a:pt x="53" y="111"/>
                  </a:cubicBezTo>
                  <a:cubicBezTo>
                    <a:pt x="57" y="126"/>
                    <a:pt x="57" y="126"/>
                    <a:pt x="57" y="126"/>
                  </a:cubicBezTo>
                  <a:cubicBezTo>
                    <a:pt x="52" y="135"/>
                    <a:pt x="52" y="135"/>
                    <a:pt x="52" y="135"/>
                  </a:cubicBezTo>
                  <a:cubicBezTo>
                    <a:pt x="52" y="135"/>
                    <a:pt x="52" y="135"/>
                    <a:pt x="52" y="135"/>
                  </a:cubicBezTo>
                  <a:cubicBezTo>
                    <a:pt x="33" y="168"/>
                    <a:pt x="33" y="168"/>
                    <a:pt x="33" y="168"/>
                  </a:cubicBezTo>
                  <a:cubicBezTo>
                    <a:pt x="31" y="166"/>
                    <a:pt x="29" y="164"/>
                    <a:pt x="27" y="162"/>
                  </a:cubicBezTo>
                  <a:close/>
                  <a:moveTo>
                    <a:pt x="41" y="177"/>
                  </a:moveTo>
                  <a:cubicBezTo>
                    <a:pt x="70" y="135"/>
                    <a:pt x="70" y="135"/>
                    <a:pt x="70" y="135"/>
                  </a:cubicBezTo>
                  <a:cubicBezTo>
                    <a:pt x="70" y="135"/>
                    <a:pt x="70" y="135"/>
                    <a:pt x="70" y="135"/>
                  </a:cubicBezTo>
                  <a:cubicBezTo>
                    <a:pt x="78" y="123"/>
                    <a:pt x="78" y="123"/>
                    <a:pt x="78" y="123"/>
                  </a:cubicBezTo>
                  <a:cubicBezTo>
                    <a:pt x="93" y="134"/>
                    <a:pt x="93" y="134"/>
                    <a:pt x="93" y="134"/>
                  </a:cubicBezTo>
                  <a:cubicBezTo>
                    <a:pt x="93" y="135"/>
                    <a:pt x="93" y="135"/>
                    <a:pt x="93" y="135"/>
                  </a:cubicBezTo>
                  <a:cubicBezTo>
                    <a:pt x="93" y="135"/>
                    <a:pt x="93" y="135"/>
                    <a:pt x="93" y="135"/>
                  </a:cubicBezTo>
                  <a:cubicBezTo>
                    <a:pt x="51" y="185"/>
                    <a:pt x="51" y="185"/>
                    <a:pt x="51" y="185"/>
                  </a:cubicBezTo>
                  <a:cubicBezTo>
                    <a:pt x="48" y="182"/>
                    <a:pt x="44" y="180"/>
                    <a:pt x="41" y="177"/>
                  </a:cubicBezTo>
                  <a:close/>
                  <a:moveTo>
                    <a:pt x="110" y="202"/>
                  </a:moveTo>
                  <a:cubicBezTo>
                    <a:pt x="93" y="202"/>
                    <a:pt x="77" y="199"/>
                    <a:pt x="63" y="192"/>
                  </a:cubicBezTo>
                  <a:cubicBezTo>
                    <a:pt x="94" y="158"/>
                    <a:pt x="94" y="158"/>
                    <a:pt x="94" y="158"/>
                  </a:cubicBezTo>
                  <a:cubicBezTo>
                    <a:pt x="110" y="158"/>
                    <a:pt x="110" y="158"/>
                    <a:pt x="110" y="158"/>
                  </a:cubicBezTo>
                  <a:cubicBezTo>
                    <a:pt x="143" y="194"/>
                    <a:pt x="143" y="194"/>
                    <a:pt x="143" y="194"/>
                  </a:cubicBezTo>
                  <a:cubicBezTo>
                    <a:pt x="132" y="198"/>
                    <a:pt x="121" y="201"/>
                    <a:pt x="110" y="202"/>
                  </a:cubicBezTo>
                  <a:close/>
                  <a:moveTo>
                    <a:pt x="154" y="189"/>
                  </a:moveTo>
                  <a:cubicBezTo>
                    <a:pt x="113" y="137"/>
                    <a:pt x="113" y="137"/>
                    <a:pt x="113" y="137"/>
                  </a:cubicBezTo>
                  <a:cubicBezTo>
                    <a:pt x="116" y="135"/>
                    <a:pt x="116" y="135"/>
                    <a:pt x="116" y="135"/>
                  </a:cubicBezTo>
                  <a:cubicBezTo>
                    <a:pt x="116" y="135"/>
                    <a:pt x="116" y="135"/>
                    <a:pt x="116" y="135"/>
                  </a:cubicBezTo>
                  <a:cubicBezTo>
                    <a:pt x="128" y="126"/>
                    <a:pt x="128" y="126"/>
                    <a:pt x="128" y="126"/>
                  </a:cubicBezTo>
                  <a:cubicBezTo>
                    <a:pt x="134" y="135"/>
                    <a:pt x="134" y="135"/>
                    <a:pt x="134" y="135"/>
                  </a:cubicBezTo>
                  <a:cubicBezTo>
                    <a:pt x="134" y="135"/>
                    <a:pt x="134" y="135"/>
                    <a:pt x="134" y="135"/>
                  </a:cubicBezTo>
                  <a:cubicBezTo>
                    <a:pt x="164" y="182"/>
                    <a:pt x="164" y="182"/>
                    <a:pt x="164" y="182"/>
                  </a:cubicBezTo>
                  <a:cubicBezTo>
                    <a:pt x="160" y="184"/>
                    <a:pt x="157" y="186"/>
                    <a:pt x="154" y="189"/>
                  </a:cubicBezTo>
                  <a:close/>
                  <a:moveTo>
                    <a:pt x="197" y="135"/>
                  </a:moveTo>
                  <a:cubicBezTo>
                    <a:pt x="196" y="137"/>
                    <a:pt x="195" y="140"/>
                    <a:pt x="194" y="142"/>
                  </a:cubicBezTo>
                  <a:cubicBezTo>
                    <a:pt x="193" y="145"/>
                    <a:pt x="191" y="148"/>
                    <a:pt x="190" y="151"/>
                  </a:cubicBezTo>
                  <a:cubicBezTo>
                    <a:pt x="189" y="153"/>
                    <a:pt x="187" y="156"/>
                    <a:pt x="186" y="158"/>
                  </a:cubicBezTo>
                  <a:cubicBezTo>
                    <a:pt x="186" y="158"/>
                    <a:pt x="186" y="158"/>
                    <a:pt x="186" y="158"/>
                  </a:cubicBezTo>
                  <a:cubicBezTo>
                    <a:pt x="184" y="160"/>
                    <a:pt x="183" y="162"/>
                    <a:pt x="181" y="164"/>
                  </a:cubicBezTo>
                  <a:cubicBezTo>
                    <a:pt x="181" y="165"/>
                    <a:pt x="180" y="166"/>
                    <a:pt x="179" y="166"/>
                  </a:cubicBezTo>
                  <a:cubicBezTo>
                    <a:pt x="178" y="168"/>
                    <a:pt x="176" y="170"/>
                    <a:pt x="174" y="172"/>
                  </a:cubicBezTo>
                  <a:cubicBezTo>
                    <a:pt x="153" y="135"/>
                    <a:pt x="153" y="135"/>
                    <a:pt x="153" y="135"/>
                  </a:cubicBezTo>
                  <a:cubicBezTo>
                    <a:pt x="153" y="135"/>
                    <a:pt x="153" y="135"/>
                    <a:pt x="153" y="135"/>
                  </a:cubicBezTo>
                  <a:cubicBezTo>
                    <a:pt x="151" y="132"/>
                    <a:pt x="151" y="132"/>
                    <a:pt x="151" y="132"/>
                  </a:cubicBezTo>
                  <a:cubicBezTo>
                    <a:pt x="157" y="118"/>
                    <a:pt x="157" y="118"/>
                    <a:pt x="157" y="118"/>
                  </a:cubicBezTo>
                  <a:cubicBezTo>
                    <a:pt x="201" y="97"/>
                    <a:pt x="201" y="97"/>
                    <a:pt x="201" y="97"/>
                  </a:cubicBezTo>
                  <a:cubicBezTo>
                    <a:pt x="201" y="99"/>
                    <a:pt x="201" y="100"/>
                    <a:pt x="201" y="101"/>
                  </a:cubicBezTo>
                  <a:cubicBezTo>
                    <a:pt x="201" y="103"/>
                    <a:pt x="201" y="104"/>
                    <a:pt x="201" y="106"/>
                  </a:cubicBezTo>
                  <a:cubicBezTo>
                    <a:pt x="201" y="109"/>
                    <a:pt x="201" y="112"/>
                    <a:pt x="201" y="115"/>
                  </a:cubicBezTo>
                  <a:cubicBezTo>
                    <a:pt x="201" y="115"/>
                    <a:pt x="201" y="115"/>
                    <a:pt x="201" y="115"/>
                  </a:cubicBezTo>
                  <a:cubicBezTo>
                    <a:pt x="201" y="118"/>
                    <a:pt x="200" y="121"/>
                    <a:pt x="200" y="123"/>
                  </a:cubicBezTo>
                  <a:cubicBezTo>
                    <a:pt x="199" y="124"/>
                    <a:pt x="199" y="125"/>
                    <a:pt x="199" y="126"/>
                  </a:cubicBezTo>
                  <a:cubicBezTo>
                    <a:pt x="199" y="127"/>
                    <a:pt x="199" y="128"/>
                    <a:pt x="198" y="129"/>
                  </a:cubicBezTo>
                  <a:cubicBezTo>
                    <a:pt x="198" y="131"/>
                    <a:pt x="197" y="133"/>
                    <a:pt x="197" y="135"/>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8" name="Oval 1284"/>
            <p:cNvSpPr>
              <a:spLocks noChangeArrowheads="1"/>
            </p:cNvSpPr>
            <p:nvPr/>
          </p:nvSpPr>
          <p:spPr bwMode="auto">
            <a:xfrm>
              <a:off x="-8181975" y="-595313"/>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39" name="Freeform 1285"/>
            <p:cNvSpPr>
              <a:spLocks/>
            </p:cNvSpPr>
            <p:nvPr/>
          </p:nvSpPr>
          <p:spPr bwMode="auto">
            <a:xfrm>
              <a:off x="-8121650" y="-549275"/>
              <a:ext cx="33338" cy="33338"/>
            </a:xfrm>
            <a:custGeom>
              <a:avLst/>
              <a:gdLst>
                <a:gd name="T0" fmla="*/ 8 w 9"/>
                <a:gd name="T1" fmla="*/ 3 h 9"/>
                <a:gd name="T2" fmla="*/ 6 w 9"/>
                <a:gd name="T3" fmla="*/ 8 h 9"/>
                <a:gd name="T4" fmla="*/ 1 w 9"/>
                <a:gd name="T5" fmla="*/ 5 h 9"/>
                <a:gd name="T6" fmla="*/ 4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8" y="7"/>
                    <a:pt x="6" y="8"/>
                  </a:cubicBezTo>
                  <a:cubicBezTo>
                    <a:pt x="4" y="9"/>
                    <a:pt x="2" y="7"/>
                    <a:pt x="1" y="5"/>
                  </a:cubicBezTo>
                  <a:cubicBezTo>
                    <a:pt x="0" y="3"/>
                    <a:pt x="2" y="1"/>
                    <a:pt x="4" y="1"/>
                  </a:cubicBezTo>
                  <a:cubicBezTo>
                    <a:pt x="6" y="0"/>
                    <a:pt x="8" y="1"/>
                    <a:pt x="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0" name="Freeform 1286"/>
            <p:cNvSpPr>
              <a:spLocks/>
            </p:cNvSpPr>
            <p:nvPr/>
          </p:nvSpPr>
          <p:spPr bwMode="auto">
            <a:xfrm>
              <a:off x="-8143875" y="-477838"/>
              <a:ext cx="33338" cy="33338"/>
            </a:xfrm>
            <a:custGeom>
              <a:avLst/>
              <a:gdLst>
                <a:gd name="T0" fmla="*/ 7 w 9"/>
                <a:gd name="T1" fmla="*/ 8 h 9"/>
                <a:gd name="T2" fmla="*/ 1 w 9"/>
                <a:gd name="T3" fmla="*/ 7 h 9"/>
                <a:gd name="T4" fmla="*/ 2 w 9"/>
                <a:gd name="T5" fmla="*/ 2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1" y="7"/>
                  </a:cubicBezTo>
                  <a:cubicBezTo>
                    <a:pt x="0" y="5"/>
                    <a:pt x="0" y="3"/>
                    <a:pt x="2" y="2"/>
                  </a:cubicBezTo>
                  <a:cubicBezTo>
                    <a:pt x="4" y="0"/>
                    <a:pt x="6" y="1"/>
                    <a:pt x="8" y="2"/>
                  </a:cubicBezTo>
                  <a:cubicBezTo>
                    <a:pt x="9" y="4"/>
                    <a:pt x="8"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1" name="Freeform 1287"/>
            <p:cNvSpPr>
              <a:spLocks/>
            </p:cNvSpPr>
            <p:nvPr/>
          </p:nvSpPr>
          <p:spPr bwMode="auto">
            <a:xfrm>
              <a:off x="-8218488" y="-477838"/>
              <a:ext cx="30163" cy="33338"/>
            </a:xfrm>
            <a:custGeom>
              <a:avLst/>
              <a:gdLst>
                <a:gd name="T0" fmla="*/ 7 w 8"/>
                <a:gd name="T1" fmla="*/ 7 h 9"/>
                <a:gd name="T2" fmla="*/ 2 w 8"/>
                <a:gd name="T3" fmla="*/ 8 h 9"/>
                <a:gd name="T4" fmla="*/ 1 w 8"/>
                <a:gd name="T5" fmla="*/ 2 h 9"/>
                <a:gd name="T6" fmla="*/ 6 w 8"/>
                <a:gd name="T7" fmla="*/ 2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6" y="9"/>
                    <a:pt x="4" y="9"/>
                    <a:pt x="2" y="8"/>
                  </a:cubicBezTo>
                  <a:cubicBezTo>
                    <a:pt x="0" y="7"/>
                    <a:pt x="0" y="4"/>
                    <a:pt x="1" y="2"/>
                  </a:cubicBezTo>
                  <a:cubicBezTo>
                    <a:pt x="2" y="1"/>
                    <a:pt x="5" y="0"/>
                    <a:pt x="6" y="2"/>
                  </a:cubicBezTo>
                  <a:cubicBezTo>
                    <a:pt x="8" y="3"/>
                    <a:pt x="8" y="5"/>
                    <a:pt x="7"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2" name="Freeform 1288"/>
            <p:cNvSpPr>
              <a:spLocks/>
            </p:cNvSpPr>
            <p:nvPr/>
          </p:nvSpPr>
          <p:spPr bwMode="auto">
            <a:xfrm>
              <a:off x="-8245475" y="-549275"/>
              <a:ext cx="33338" cy="33338"/>
            </a:xfrm>
            <a:custGeom>
              <a:avLst/>
              <a:gdLst>
                <a:gd name="T0" fmla="*/ 8 w 9"/>
                <a:gd name="T1" fmla="*/ 5 h 9"/>
                <a:gd name="T2" fmla="*/ 3 w 9"/>
                <a:gd name="T3" fmla="*/ 8 h 9"/>
                <a:gd name="T4" fmla="*/ 1 w 9"/>
                <a:gd name="T5" fmla="*/ 3 h 9"/>
                <a:gd name="T6" fmla="*/ 6 w 9"/>
                <a:gd name="T7" fmla="*/ 1 h 9"/>
                <a:gd name="T8" fmla="*/ 8 w 9"/>
                <a:gd name="T9" fmla="*/ 5 h 9"/>
              </a:gdLst>
              <a:ahLst/>
              <a:cxnLst>
                <a:cxn ang="0">
                  <a:pos x="T0" y="T1"/>
                </a:cxn>
                <a:cxn ang="0">
                  <a:pos x="T2" y="T3"/>
                </a:cxn>
                <a:cxn ang="0">
                  <a:pos x="T4" y="T5"/>
                </a:cxn>
                <a:cxn ang="0">
                  <a:pos x="T6" y="T7"/>
                </a:cxn>
                <a:cxn ang="0">
                  <a:pos x="T8" y="T9"/>
                </a:cxn>
              </a:cxnLst>
              <a:rect l="0" t="0" r="r" b="b"/>
              <a:pathLst>
                <a:path w="9" h="9">
                  <a:moveTo>
                    <a:pt x="8" y="5"/>
                  </a:moveTo>
                  <a:cubicBezTo>
                    <a:pt x="8" y="7"/>
                    <a:pt x="5" y="9"/>
                    <a:pt x="3" y="8"/>
                  </a:cubicBezTo>
                  <a:cubicBezTo>
                    <a:pt x="1" y="7"/>
                    <a:pt x="0" y="5"/>
                    <a:pt x="1" y="3"/>
                  </a:cubicBezTo>
                  <a:cubicBezTo>
                    <a:pt x="2" y="1"/>
                    <a:pt x="4" y="0"/>
                    <a:pt x="6" y="1"/>
                  </a:cubicBezTo>
                  <a:cubicBezTo>
                    <a:pt x="8" y="1"/>
                    <a:pt x="9" y="3"/>
                    <a:pt x="8"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3" name="Oval 1289"/>
            <p:cNvSpPr>
              <a:spLocks noChangeArrowheads="1"/>
            </p:cNvSpPr>
            <p:nvPr/>
          </p:nvSpPr>
          <p:spPr bwMode="auto">
            <a:xfrm>
              <a:off x="-8212138" y="-557213"/>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4" name="Freeform 1290"/>
            <p:cNvSpPr>
              <a:spLocks/>
            </p:cNvSpPr>
            <p:nvPr/>
          </p:nvSpPr>
          <p:spPr bwMode="auto">
            <a:xfrm>
              <a:off x="-8405813" y="-449263"/>
              <a:ext cx="193675" cy="233363"/>
            </a:xfrm>
            <a:custGeom>
              <a:avLst/>
              <a:gdLst>
                <a:gd name="T0" fmla="*/ 52 w 52"/>
                <a:gd name="T1" fmla="*/ 11 h 62"/>
                <a:gd name="T2" fmla="*/ 10 w 52"/>
                <a:gd name="T3" fmla="*/ 62 h 62"/>
                <a:gd name="T4" fmla="*/ 0 w 52"/>
                <a:gd name="T5" fmla="*/ 54 h 62"/>
                <a:gd name="T6" fmla="*/ 37 w 52"/>
                <a:gd name="T7" fmla="*/ 0 h 62"/>
                <a:gd name="T8" fmla="*/ 52 w 52"/>
                <a:gd name="T9" fmla="*/ 11 h 62"/>
              </a:gdLst>
              <a:ahLst/>
              <a:cxnLst>
                <a:cxn ang="0">
                  <a:pos x="T0" y="T1"/>
                </a:cxn>
                <a:cxn ang="0">
                  <a:pos x="T2" y="T3"/>
                </a:cxn>
                <a:cxn ang="0">
                  <a:pos x="T4" y="T5"/>
                </a:cxn>
                <a:cxn ang="0">
                  <a:pos x="T6" y="T7"/>
                </a:cxn>
                <a:cxn ang="0">
                  <a:pos x="T8" y="T9"/>
                </a:cxn>
              </a:cxnLst>
              <a:rect l="0" t="0" r="r" b="b"/>
              <a:pathLst>
                <a:path w="52" h="62">
                  <a:moveTo>
                    <a:pt x="52" y="11"/>
                  </a:moveTo>
                  <a:cubicBezTo>
                    <a:pt x="10" y="62"/>
                    <a:pt x="10" y="62"/>
                    <a:pt x="10" y="62"/>
                  </a:cubicBezTo>
                  <a:cubicBezTo>
                    <a:pt x="6" y="59"/>
                    <a:pt x="3" y="57"/>
                    <a:pt x="0" y="54"/>
                  </a:cubicBezTo>
                  <a:cubicBezTo>
                    <a:pt x="37" y="0"/>
                    <a:pt x="37" y="0"/>
                    <a:pt x="37" y="0"/>
                  </a:cubicBezTo>
                  <a:lnTo>
                    <a:pt x="52"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5" name="Freeform 1291"/>
            <p:cNvSpPr>
              <a:spLocks/>
            </p:cNvSpPr>
            <p:nvPr/>
          </p:nvSpPr>
          <p:spPr bwMode="auto">
            <a:xfrm>
              <a:off x="-8510588" y="-658813"/>
              <a:ext cx="254000" cy="134938"/>
            </a:xfrm>
            <a:custGeom>
              <a:avLst/>
              <a:gdLst>
                <a:gd name="T0" fmla="*/ 68 w 68"/>
                <a:gd name="T1" fmla="*/ 18 h 36"/>
                <a:gd name="T2" fmla="*/ 62 w 68"/>
                <a:gd name="T3" fmla="*/ 36 h 36"/>
                <a:gd name="T4" fmla="*/ 0 w 68"/>
                <a:gd name="T5" fmla="*/ 11 h 36"/>
                <a:gd name="T6" fmla="*/ 4 w 68"/>
                <a:gd name="T7" fmla="*/ 0 h 36"/>
                <a:gd name="T8" fmla="*/ 68 w 68"/>
                <a:gd name="T9" fmla="*/ 18 h 36"/>
              </a:gdLst>
              <a:ahLst/>
              <a:cxnLst>
                <a:cxn ang="0">
                  <a:pos x="T0" y="T1"/>
                </a:cxn>
                <a:cxn ang="0">
                  <a:pos x="T2" y="T3"/>
                </a:cxn>
                <a:cxn ang="0">
                  <a:pos x="T4" y="T5"/>
                </a:cxn>
                <a:cxn ang="0">
                  <a:pos x="T6" y="T7"/>
                </a:cxn>
                <a:cxn ang="0">
                  <a:pos x="T8" y="T9"/>
                </a:cxn>
              </a:cxnLst>
              <a:rect l="0" t="0" r="r" b="b"/>
              <a:pathLst>
                <a:path w="68" h="36">
                  <a:moveTo>
                    <a:pt x="68" y="18"/>
                  </a:moveTo>
                  <a:cubicBezTo>
                    <a:pt x="62" y="36"/>
                    <a:pt x="62" y="36"/>
                    <a:pt x="62" y="36"/>
                  </a:cubicBezTo>
                  <a:cubicBezTo>
                    <a:pt x="0" y="11"/>
                    <a:pt x="0" y="11"/>
                    <a:pt x="0" y="11"/>
                  </a:cubicBezTo>
                  <a:cubicBezTo>
                    <a:pt x="1" y="7"/>
                    <a:pt x="4" y="0"/>
                    <a:pt x="4" y="0"/>
                  </a:cubicBezTo>
                  <a:lnTo>
                    <a:pt x="68"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6" name="Freeform 1292"/>
            <p:cNvSpPr>
              <a:spLocks/>
            </p:cNvSpPr>
            <p:nvPr/>
          </p:nvSpPr>
          <p:spPr bwMode="auto">
            <a:xfrm>
              <a:off x="-8193088" y="-873125"/>
              <a:ext cx="71438" cy="247650"/>
            </a:xfrm>
            <a:custGeom>
              <a:avLst/>
              <a:gdLst>
                <a:gd name="T0" fmla="*/ 19 w 19"/>
                <a:gd name="T1" fmla="*/ 66 h 66"/>
                <a:gd name="T2" fmla="*/ 0 w 19"/>
                <a:gd name="T3" fmla="*/ 66 h 66"/>
                <a:gd name="T4" fmla="*/ 5 w 19"/>
                <a:gd name="T5" fmla="*/ 0 h 66"/>
                <a:gd name="T6" fmla="*/ 17 w 19"/>
                <a:gd name="T7" fmla="*/ 0 h 66"/>
                <a:gd name="T8" fmla="*/ 19 w 19"/>
                <a:gd name="T9" fmla="*/ 66 h 66"/>
              </a:gdLst>
              <a:ahLst/>
              <a:cxnLst>
                <a:cxn ang="0">
                  <a:pos x="T0" y="T1"/>
                </a:cxn>
                <a:cxn ang="0">
                  <a:pos x="T2" y="T3"/>
                </a:cxn>
                <a:cxn ang="0">
                  <a:pos x="T4" y="T5"/>
                </a:cxn>
                <a:cxn ang="0">
                  <a:pos x="T6" y="T7"/>
                </a:cxn>
                <a:cxn ang="0">
                  <a:pos x="T8" y="T9"/>
                </a:cxn>
              </a:cxnLst>
              <a:rect l="0" t="0" r="r" b="b"/>
              <a:pathLst>
                <a:path w="19" h="66">
                  <a:moveTo>
                    <a:pt x="19" y="66"/>
                  </a:moveTo>
                  <a:cubicBezTo>
                    <a:pt x="0" y="66"/>
                    <a:pt x="0" y="66"/>
                    <a:pt x="0" y="66"/>
                  </a:cubicBezTo>
                  <a:cubicBezTo>
                    <a:pt x="5" y="0"/>
                    <a:pt x="5" y="0"/>
                    <a:pt x="5" y="0"/>
                  </a:cubicBezTo>
                  <a:cubicBezTo>
                    <a:pt x="9" y="0"/>
                    <a:pt x="13" y="0"/>
                    <a:pt x="17" y="0"/>
                  </a:cubicBezTo>
                  <a:lnTo>
                    <a:pt x="19"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7" name="Freeform 1293"/>
            <p:cNvSpPr>
              <a:spLocks/>
            </p:cNvSpPr>
            <p:nvPr/>
          </p:nvSpPr>
          <p:spPr bwMode="auto">
            <a:xfrm>
              <a:off x="-8064500" y="-631825"/>
              <a:ext cx="250825" cy="127000"/>
            </a:xfrm>
            <a:custGeom>
              <a:avLst/>
              <a:gdLst>
                <a:gd name="T0" fmla="*/ 67 w 67"/>
                <a:gd name="T1" fmla="*/ 11 h 34"/>
                <a:gd name="T2" fmla="*/ 5 w 67"/>
                <a:gd name="T3" fmla="*/ 34 h 34"/>
                <a:gd name="T4" fmla="*/ 0 w 67"/>
                <a:gd name="T5" fmla="*/ 15 h 34"/>
                <a:gd name="T6" fmla="*/ 64 w 67"/>
                <a:gd name="T7" fmla="*/ 0 h 34"/>
                <a:gd name="T8" fmla="*/ 67 w 67"/>
                <a:gd name="T9" fmla="*/ 11 h 34"/>
              </a:gdLst>
              <a:ahLst/>
              <a:cxnLst>
                <a:cxn ang="0">
                  <a:pos x="T0" y="T1"/>
                </a:cxn>
                <a:cxn ang="0">
                  <a:pos x="T2" y="T3"/>
                </a:cxn>
                <a:cxn ang="0">
                  <a:pos x="T4" y="T5"/>
                </a:cxn>
                <a:cxn ang="0">
                  <a:pos x="T6" y="T7"/>
                </a:cxn>
                <a:cxn ang="0">
                  <a:pos x="T8" y="T9"/>
                </a:cxn>
              </a:cxnLst>
              <a:rect l="0" t="0" r="r" b="b"/>
              <a:pathLst>
                <a:path w="67" h="34">
                  <a:moveTo>
                    <a:pt x="67" y="11"/>
                  </a:moveTo>
                  <a:cubicBezTo>
                    <a:pt x="5" y="34"/>
                    <a:pt x="5" y="34"/>
                    <a:pt x="5" y="34"/>
                  </a:cubicBezTo>
                  <a:cubicBezTo>
                    <a:pt x="0" y="15"/>
                    <a:pt x="0" y="15"/>
                    <a:pt x="0" y="15"/>
                  </a:cubicBezTo>
                  <a:cubicBezTo>
                    <a:pt x="64" y="0"/>
                    <a:pt x="64" y="0"/>
                    <a:pt x="64" y="0"/>
                  </a:cubicBezTo>
                  <a:cubicBezTo>
                    <a:pt x="65" y="3"/>
                    <a:pt x="66" y="7"/>
                    <a:pt x="67"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8" name="Freeform 1294"/>
            <p:cNvSpPr>
              <a:spLocks/>
            </p:cNvSpPr>
            <p:nvPr/>
          </p:nvSpPr>
          <p:spPr bwMode="auto">
            <a:xfrm>
              <a:off x="-8135938" y="-436563"/>
              <a:ext cx="190500" cy="234950"/>
            </a:xfrm>
            <a:custGeom>
              <a:avLst/>
              <a:gdLst>
                <a:gd name="T0" fmla="*/ 51 w 51"/>
                <a:gd name="T1" fmla="*/ 56 h 63"/>
                <a:gd name="T2" fmla="*/ 41 w 51"/>
                <a:gd name="T3" fmla="*/ 63 h 63"/>
                <a:gd name="T4" fmla="*/ 0 w 51"/>
                <a:gd name="T5" fmla="*/ 11 h 63"/>
                <a:gd name="T6" fmla="*/ 16 w 51"/>
                <a:gd name="T7" fmla="*/ 0 h 63"/>
                <a:gd name="T8" fmla="*/ 51 w 51"/>
                <a:gd name="T9" fmla="*/ 56 h 63"/>
              </a:gdLst>
              <a:ahLst/>
              <a:cxnLst>
                <a:cxn ang="0">
                  <a:pos x="T0" y="T1"/>
                </a:cxn>
                <a:cxn ang="0">
                  <a:pos x="T2" y="T3"/>
                </a:cxn>
                <a:cxn ang="0">
                  <a:pos x="T4" y="T5"/>
                </a:cxn>
                <a:cxn ang="0">
                  <a:pos x="T6" y="T7"/>
                </a:cxn>
                <a:cxn ang="0">
                  <a:pos x="T8" y="T9"/>
                </a:cxn>
              </a:cxnLst>
              <a:rect l="0" t="0" r="r" b="b"/>
              <a:pathLst>
                <a:path w="51" h="63">
                  <a:moveTo>
                    <a:pt x="51" y="56"/>
                  </a:moveTo>
                  <a:cubicBezTo>
                    <a:pt x="47" y="58"/>
                    <a:pt x="44" y="60"/>
                    <a:pt x="41" y="63"/>
                  </a:cubicBezTo>
                  <a:cubicBezTo>
                    <a:pt x="0" y="11"/>
                    <a:pt x="0" y="11"/>
                    <a:pt x="0" y="11"/>
                  </a:cubicBezTo>
                  <a:cubicBezTo>
                    <a:pt x="16" y="0"/>
                    <a:pt x="16" y="0"/>
                    <a:pt x="16" y="0"/>
                  </a:cubicBezTo>
                  <a:lnTo>
                    <a:pt x="51"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49" name="Freeform 1295"/>
            <p:cNvSpPr>
              <a:spLocks/>
            </p:cNvSpPr>
            <p:nvPr/>
          </p:nvSpPr>
          <p:spPr bwMode="auto">
            <a:xfrm>
              <a:off x="-7994650" y="-546100"/>
              <a:ext cx="192088" cy="280988"/>
            </a:xfrm>
            <a:custGeom>
              <a:avLst/>
              <a:gdLst>
                <a:gd name="T0" fmla="*/ 50 w 51"/>
                <a:gd name="T1" fmla="*/ 4 h 75"/>
                <a:gd name="T2" fmla="*/ 23 w 51"/>
                <a:gd name="T3" fmla="*/ 75 h 75"/>
                <a:gd name="T4" fmla="*/ 0 w 51"/>
                <a:gd name="T5" fmla="*/ 35 h 75"/>
                <a:gd name="T6" fmla="*/ 6 w 51"/>
                <a:gd name="T7" fmla="*/ 21 h 75"/>
                <a:gd name="T8" fmla="*/ 50 w 51"/>
                <a:gd name="T9" fmla="*/ 0 h 75"/>
                <a:gd name="T10" fmla="*/ 50 w 51"/>
                <a:gd name="T11" fmla="*/ 4 h 75"/>
              </a:gdLst>
              <a:ahLst/>
              <a:cxnLst>
                <a:cxn ang="0">
                  <a:pos x="T0" y="T1"/>
                </a:cxn>
                <a:cxn ang="0">
                  <a:pos x="T2" y="T3"/>
                </a:cxn>
                <a:cxn ang="0">
                  <a:pos x="T4" y="T5"/>
                </a:cxn>
                <a:cxn ang="0">
                  <a:pos x="T6" y="T7"/>
                </a:cxn>
                <a:cxn ang="0">
                  <a:pos x="T8" y="T9"/>
                </a:cxn>
                <a:cxn ang="0">
                  <a:pos x="T10" y="T11"/>
                </a:cxn>
              </a:cxnLst>
              <a:rect l="0" t="0" r="r" b="b"/>
              <a:pathLst>
                <a:path w="51" h="75">
                  <a:moveTo>
                    <a:pt x="50" y="4"/>
                  </a:moveTo>
                  <a:cubicBezTo>
                    <a:pt x="51" y="32"/>
                    <a:pt x="41" y="57"/>
                    <a:pt x="23" y="75"/>
                  </a:cubicBezTo>
                  <a:cubicBezTo>
                    <a:pt x="0" y="35"/>
                    <a:pt x="0" y="35"/>
                    <a:pt x="0" y="35"/>
                  </a:cubicBezTo>
                  <a:cubicBezTo>
                    <a:pt x="6" y="21"/>
                    <a:pt x="6" y="21"/>
                    <a:pt x="6" y="21"/>
                  </a:cubicBezTo>
                  <a:cubicBezTo>
                    <a:pt x="50" y="0"/>
                    <a:pt x="50" y="0"/>
                    <a:pt x="50" y="0"/>
                  </a:cubicBezTo>
                  <a:cubicBezTo>
                    <a:pt x="50" y="2"/>
                    <a:pt x="50" y="3"/>
                    <a:pt x="5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0" name="Freeform 1296"/>
            <p:cNvSpPr>
              <a:spLocks/>
            </p:cNvSpPr>
            <p:nvPr/>
          </p:nvSpPr>
          <p:spPr bwMode="auto">
            <a:xfrm>
              <a:off x="-8323263" y="-317500"/>
              <a:ext cx="300038" cy="165100"/>
            </a:xfrm>
            <a:custGeom>
              <a:avLst/>
              <a:gdLst>
                <a:gd name="T0" fmla="*/ 80 w 80"/>
                <a:gd name="T1" fmla="*/ 36 h 44"/>
                <a:gd name="T2" fmla="*/ 47 w 80"/>
                <a:gd name="T3" fmla="*/ 44 h 44"/>
                <a:gd name="T4" fmla="*/ 0 w 80"/>
                <a:gd name="T5" fmla="*/ 34 h 44"/>
                <a:gd name="T6" fmla="*/ 31 w 80"/>
                <a:gd name="T7" fmla="*/ 0 h 44"/>
                <a:gd name="T8" fmla="*/ 47 w 80"/>
                <a:gd name="T9" fmla="*/ 0 h 44"/>
                <a:gd name="T10" fmla="*/ 80 w 80"/>
                <a:gd name="T11" fmla="*/ 36 h 44"/>
              </a:gdLst>
              <a:ahLst/>
              <a:cxnLst>
                <a:cxn ang="0">
                  <a:pos x="T0" y="T1"/>
                </a:cxn>
                <a:cxn ang="0">
                  <a:pos x="T2" y="T3"/>
                </a:cxn>
                <a:cxn ang="0">
                  <a:pos x="T4" y="T5"/>
                </a:cxn>
                <a:cxn ang="0">
                  <a:pos x="T6" y="T7"/>
                </a:cxn>
                <a:cxn ang="0">
                  <a:pos x="T8" y="T9"/>
                </a:cxn>
                <a:cxn ang="0">
                  <a:pos x="T10" y="T11"/>
                </a:cxn>
              </a:cxnLst>
              <a:rect l="0" t="0" r="r" b="b"/>
              <a:pathLst>
                <a:path w="80" h="44">
                  <a:moveTo>
                    <a:pt x="80" y="36"/>
                  </a:moveTo>
                  <a:cubicBezTo>
                    <a:pt x="69" y="40"/>
                    <a:pt x="58" y="43"/>
                    <a:pt x="47" y="44"/>
                  </a:cubicBezTo>
                  <a:cubicBezTo>
                    <a:pt x="30" y="44"/>
                    <a:pt x="14" y="41"/>
                    <a:pt x="0" y="34"/>
                  </a:cubicBezTo>
                  <a:cubicBezTo>
                    <a:pt x="31" y="0"/>
                    <a:pt x="31" y="0"/>
                    <a:pt x="31" y="0"/>
                  </a:cubicBezTo>
                  <a:cubicBezTo>
                    <a:pt x="47" y="0"/>
                    <a:pt x="47" y="0"/>
                    <a:pt x="47" y="0"/>
                  </a:cubicBezTo>
                  <a:lnTo>
                    <a:pt x="8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1" name="Freeform 1297"/>
            <p:cNvSpPr>
              <a:spLocks/>
            </p:cNvSpPr>
            <p:nvPr/>
          </p:nvSpPr>
          <p:spPr bwMode="auto">
            <a:xfrm>
              <a:off x="-8526463" y="-560388"/>
              <a:ext cx="176213" cy="280988"/>
            </a:xfrm>
            <a:custGeom>
              <a:avLst/>
              <a:gdLst>
                <a:gd name="T0" fmla="*/ 47 w 47"/>
                <a:gd name="T1" fmla="*/ 33 h 75"/>
                <a:gd name="T2" fmla="*/ 24 w 47"/>
                <a:gd name="T3" fmla="*/ 75 h 75"/>
                <a:gd name="T4" fmla="*/ 0 w 47"/>
                <a:gd name="T5" fmla="*/ 17 h 75"/>
                <a:gd name="T6" fmla="*/ 1 w 47"/>
                <a:gd name="T7" fmla="*/ 0 h 75"/>
                <a:gd name="T8" fmla="*/ 43 w 47"/>
                <a:gd name="T9" fmla="*/ 18 h 75"/>
                <a:gd name="T10" fmla="*/ 47 w 47"/>
                <a:gd name="T11" fmla="*/ 33 h 75"/>
              </a:gdLst>
              <a:ahLst/>
              <a:cxnLst>
                <a:cxn ang="0">
                  <a:pos x="T0" y="T1"/>
                </a:cxn>
                <a:cxn ang="0">
                  <a:pos x="T2" y="T3"/>
                </a:cxn>
                <a:cxn ang="0">
                  <a:pos x="T4" y="T5"/>
                </a:cxn>
                <a:cxn ang="0">
                  <a:pos x="T6" y="T7"/>
                </a:cxn>
                <a:cxn ang="0">
                  <a:pos x="T8" y="T9"/>
                </a:cxn>
                <a:cxn ang="0">
                  <a:pos x="T10" y="T11"/>
                </a:cxn>
              </a:cxnLst>
              <a:rect l="0" t="0" r="r" b="b"/>
              <a:pathLst>
                <a:path w="47" h="75">
                  <a:moveTo>
                    <a:pt x="47" y="33"/>
                  </a:moveTo>
                  <a:cubicBezTo>
                    <a:pt x="24" y="75"/>
                    <a:pt x="24" y="75"/>
                    <a:pt x="24" y="75"/>
                  </a:cubicBezTo>
                  <a:cubicBezTo>
                    <a:pt x="10" y="60"/>
                    <a:pt x="1" y="39"/>
                    <a:pt x="0" y="17"/>
                  </a:cubicBezTo>
                  <a:cubicBezTo>
                    <a:pt x="0" y="11"/>
                    <a:pt x="0" y="5"/>
                    <a:pt x="1" y="0"/>
                  </a:cubicBezTo>
                  <a:cubicBezTo>
                    <a:pt x="43" y="18"/>
                    <a:pt x="43" y="18"/>
                    <a:pt x="43" y="18"/>
                  </a:cubicBezTo>
                  <a:lnTo>
                    <a:pt x="47"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2" name="Freeform 1298"/>
            <p:cNvSpPr>
              <a:spLocks/>
            </p:cNvSpPr>
            <p:nvPr/>
          </p:nvSpPr>
          <p:spPr bwMode="auto">
            <a:xfrm>
              <a:off x="-8474075" y="-868363"/>
              <a:ext cx="244475" cy="206375"/>
            </a:xfrm>
            <a:custGeom>
              <a:avLst/>
              <a:gdLst>
                <a:gd name="T0" fmla="*/ 65 w 65"/>
                <a:gd name="T1" fmla="*/ 0 h 55"/>
                <a:gd name="T2" fmla="*/ 61 w 65"/>
                <a:gd name="T3" fmla="*/ 46 h 55"/>
                <a:gd name="T4" fmla="*/ 48 w 65"/>
                <a:gd name="T5" fmla="*/ 55 h 55"/>
                <a:gd name="T6" fmla="*/ 0 w 65"/>
                <a:gd name="T7" fmla="*/ 45 h 55"/>
                <a:gd name="T8" fmla="*/ 65 w 65"/>
                <a:gd name="T9" fmla="*/ 0 h 55"/>
              </a:gdLst>
              <a:ahLst/>
              <a:cxnLst>
                <a:cxn ang="0">
                  <a:pos x="T0" y="T1"/>
                </a:cxn>
                <a:cxn ang="0">
                  <a:pos x="T2" y="T3"/>
                </a:cxn>
                <a:cxn ang="0">
                  <a:pos x="T4" y="T5"/>
                </a:cxn>
                <a:cxn ang="0">
                  <a:pos x="T6" y="T7"/>
                </a:cxn>
                <a:cxn ang="0">
                  <a:pos x="T8" y="T9"/>
                </a:cxn>
              </a:cxnLst>
              <a:rect l="0" t="0" r="r" b="b"/>
              <a:pathLst>
                <a:path w="65" h="55">
                  <a:moveTo>
                    <a:pt x="65" y="0"/>
                  </a:moveTo>
                  <a:cubicBezTo>
                    <a:pt x="61" y="46"/>
                    <a:pt x="61" y="46"/>
                    <a:pt x="61" y="46"/>
                  </a:cubicBezTo>
                  <a:cubicBezTo>
                    <a:pt x="48" y="55"/>
                    <a:pt x="48" y="55"/>
                    <a:pt x="48" y="55"/>
                  </a:cubicBezTo>
                  <a:cubicBezTo>
                    <a:pt x="0" y="45"/>
                    <a:pt x="0" y="45"/>
                    <a:pt x="0" y="45"/>
                  </a:cubicBezTo>
                  <a:cubicBezTo>
                    <a:pt x="14" y="22"/>
                    <a:pt x="37" y="5"/>
                    <a:pt x="65"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3" name="Freeform 1299"/>
            <p:cNvSpPr>
              <a:spLocks/>
            </p:cNvSpPr>
            <p:nvPr/>
          </p:nvSpPr>
          <p:spPr bwMode="auto">
            <a:xfrm>
              <a:off x="-8083550" y="-865188"/>
              <a:ext cx="236538" cy="217488"/>
            </a:xfrm>
            <a:custGeom>
              <a:avLst/>
              <a:gdLst>
                <a:gd name="T0" fmla="*/ 63 w 63"/>
                <a:gd name="T1" fmla="*/ 48 h 58"/>
                <a:gd name="T2" fmla="*/ 18 w 63"/>
                <a:gd name="T3" fmla="*/ 58 h 58"/>
                <a:gd name="T4" fmla="*/ 6 w 63"/>
                <a:gd name="T5" fmla="*/ 48 h 58"/>
                <a:gd name="T6" fmla="*/ 0 w 63"/>
                <a:gd name="T7" fmla="*/ 0 h 58"/>
                <a:gd name="T8" fmla="*/ 63 w 63"/>
                <a:gd name="T9" fmla="*/ 48 h 58"/>
              </a:gdLst>
              <a:ahLst/>
              <a:cxnLst>
                <a:cxn ang="0">
                  <a:pos x="T0" y="T1"/>
                </a:cxn>
                <a:cxn ang="0">
                  <a:pos x="T2" y="T3"/>
                </a:cxn>
                <a:cxn ang="0">
                  <a:pos x="T4" y="T5"/>
                </a:cxn>
                <a:cxn ang="0">
                  <a:pos x="T6" y="T7"/>
                </a:cxn>
                <a:cxn ang="0">
                  <a:pos x="T8" y="T9"/>
                </a:cxn>
              </a:cxnLst>
              <a:rect l="0" t="0" r="r" b="b"/>
              <a:pathLst>
                <a:path w="63" h="58">
                  <a:moveTo>
                    <a:pt x="63" y="48"/>
                  </a:moveTo>
                  <a:cubicBezTo>
                    <a:pt x="18" y="58"/>
                    <a:pt x="18" y="58"/>
                    <a:pt x="18" y="58"/>
                  </a:cubicBezTo>
                  <a:cubicBezTo>
                    <a:pt x="6" y="48"/>
                    <a:pt x="6" y="48"/>
                    <a:pt x="6" y="48"/>
                  </a:cubicBezTo>
                  <a:cubicBezTo>
                    <a:pt x="0" y="0"/>
                    <a:pt x="0" y="0"/>
                    <a:pt x="0" y="0"/>
                  </a:cubicBezTo>
                  <a:cubicBezTo>
                    <a:pt x="27" y="6"/>
                    <a:pt x="50" y="24"/>
                    <a:pt x="63" y="4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4" name="Freeform 1300"/>
            <p:cNvSpPr>
              <a:spLocks noEditPoints="1"/>
            </p:cNvSpPr>
            <p:nvPr/>
          </p:nvSpPr>
          <p:spPr bwMode="auto">
            <a:xfrm>
              <a:off x="-1109662" y="-1060450"/>
              <a:ext cx="1092200" cy="1092200"/>
            </a:xfrm>
            <a:custGeom>
              <a:avLst/>
              <a:gdLst>
                <a:gd name="T0" fmla="*/ 238 w 291"/>
                <a:gd name="T1" fmla="*/ 33 h 291"/>
                <a:gd name="T2" fmla="*/ 189 w 291"/>
                <a:gd name="T3" fmla="*/ 7 h 291"/>
                <a:gd name="T4" fmla="*/ 145 w 291"/>
                <a:gd name="T5" fmla="*/ 0 h 291"/>
                <a:gd name="T6" fmla="*/ 101 w 291"/>
                <a:gd name="T7" fmla="*/ 7 h 291"/>
                <a:gd name="T8" fmla="*/ 53 w 291"/>
                <a:gd name="T9" fmla="*/ 33 h 291"/>
                <a:gd name="T10" fmla="*/ 21 w 291"/>
                <a:gd name="T11" fmla="*/ 69 h 291"/>
                <a:gd name="T12" fmla="*/ 0 w 291"/>
                <a:gd name="T13" fmla="*/ 146 h 291"/>
                <a:gd name="T14" fmla="*/ 3 w 291"/>
                <a:gd name="T15" fmla="*/ 175 h 291"/>
                <a:gd name="T16" fmla="*/ 3 w 291"/>
                <a:gd name="T17" fmla="*/ 177 h 291"/>
                <a:gd name="T18" fmla="*/ 21 w 291"/>
                <a:gd name="T19" fmla="*/ 222 h 291"/>
                <a:gd name="T20" fmla="*/ 145 w 291"/>
                <a:gd name="T21" fmla="*/ 291 h 291"/>
                <a:gd name="T22" fmla="*/ 287 w 291"/>
                <a:gd name="T23" fmla="*/ 177 h 291"/>
                <a:gd name="T24" fmla="*/ 288 w 291"/>
                <a:gd name="T25" fmla="*/ 175 h 291"/>
                <a:gd name="T26" fmla="*/ 291 w 291"/>
                <a:gd name="T27" fmla="*/ 146 h 291"/>
                <a:gd name="T28" fmla="*/ 238 w 291"/>
                <a:gd name="T29" fmla="*/ 33 h 291"/>
                <a:gd name="T30" fmla="*/ 253 w 291"/>
                <a:gd name="T31" fmla="*/ 177 h 291"/>
                <a:gd name="T32" fmla="*/ 145 w 291"/>
                <a:gd name="T33" fmla="*/ 258 h 291"/>
                <a:gd name="T34" fmla="*/ 37 w 291"/>
                <a:gd name="T35" fmla="*/ 177 h 291"/>
                <a:gd name="T36" fmla="*/ 37 w 291"/>
                <a:gd name="T37" fmla="*/ 175 h 291"/>
                <a:gd name="T38" fmla="*/ 33 w 291"/>
                <a:gd name="T39" fmla="*/ 146 h 291"/>
                <a:gd name="T40" fmla="*/ 145 w 291"/>
                <a:gd name="T41" fmla="*/ 33 h 291"/>
                <a:gd name="T42" fmla="*/ 258 w 291"/>
                <a:gd name="T43" fmla="*/ 146 h 291"/>
                <a:gd name="T44" fmla="*/ 254 w 291"/>
                <a:gd name="T45" fmla="*/ 175 h 291"/>
                <a:gd name="T46" fmla="*/ 253 w 291"/>
                <a:gd name="T47" fmla="*/ 1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91">
                  <a:moveTo>
                    <a:pt x="238" y="33"/>
                  </a:moveTo>
                  <a:cubicBezTo>
                    <a:pt x="224" y="21"/>
                    <a:pt x="207" y="12"/>
                    <a:pt x="189" y="7"/>
                  </a:cubicBezTo>
                  <a:cubicBezTo>
                    <a:pt x="175" y="2"/>
                    <a:pt x="161" y="0"/>
                    <a:pt x="145" y="0"/>
                  </a:cubicBezTo>
                  <a:cubicBezTo>
                    <a:pt x="130" y="0"/>
                    <a:pt x="115" y="2"/>
                    <a:pt x="101" y="7"/>
                  </a:cubicBezTo>
                  <a:cubicBezTo>
                    <a:pt x="83" y="12"/>
                    <a:pt x="67" y="21"/>
                    <a:pt x="53" y="33"/>
                  </a:cubicBezTo>
                  <a:cubicBezTo>
                    <a:pt x="40" y="43"/>
                    <a:pt x="30" y="56"/>
                    <a:pt x="21" y="69"/>
                  </a:cubicBezTo>
                  <a:cubicBezTo>
                    <a:pt x="8" y="92"/>
                    <a:pt x="0" y="118"/>
                    <a:pt x="0" y="146"/>
                  </a:cubicBezTo>
                  <a:cubicBezTo>
                    <a:pt x="0" y="156"/>
                    <a:pt x="1" y="165"/>
                    <a:pt x="3" y="175"/>
                  </a:cubicBezTo>
                  <a:cubicBezTo>
                    <a:pt x="3" y="176"/>
                    <a:pt x="3" y="177"/>
                    <a:pt x="3" y="177"/>
                  </a:cubicBezTo>
                  <a:cubicBezTo>
                    <a:pt x="7" y="193"/>
                    <a:pt x="13" y="208"/>
                    <a:pt x="21" y="222"/>
                  </a:cubicBezTo>
                  <a:cubicBezTo>
                    <a:pt x="47" y="264"/>
                    <a:pt x="93" y="291"/>
                    <a:pt x="145" y="291"/>
                  </a:cubicBezTo>
                  <a:cubicBezTo>
                    <a:pt x="215" y="291"/>
                    <a:pt x="273" y="243"/>
                    <a:pt x="287" y="177"/>
                  </a:cubicBezTo>
                  <a:cubicBezTo>
                    <a:pt x="288" y="177"/>
                    <a:pt x="288" y="176"/>
                    <a:pt x="288" y="175"/>
                  </a:cubicBezTo>
                  <a:cubicBezTo>
                    <a:pt x="290" y="165"/>
                    <a:pt x="291" y="156"/>
                    <a:pt x="291" y="146"/>
                  </a:cubicBezTo>
                  <a:cubicBezTo>
                    <a:pt x="291" y="100"/>
                    <a:pt x="270" y="60"/>
                    <a:pt x="238" y="33"/>
                  </a:cubicBezTo>
                  <a:close/>
                  <a:moveTo>
                    <a:pt x="253" y="177"/>
                  </a:moveTo>
                  <a:cubicBezTo>
                    <a:pt x="240" y="224"/>
                    <a:pt x="196" y="258"/>
                    <a:pt x="145" y="258"/>
                  </a:cubicBezTo>
                  <a:cubicBezTo>
                    <a:pt x="94" y="258"/>
                    <a:pt x="51" y="224"/>
                    <a:pt x="37" y="177"/>
                  </a:cubicBezTo>
                  <a:cubicBezTo>
                    <a:pt x="37" y="175"/>
                    <a:pt x="37" y="175"/>
                    <a:pt x="37" y="175"/>
                  </a:cubicBezTo>
                  <a:cubicBezTo>
                    <a:pt x="34" y="166"/>
                    <a:pt x="33" y="156"/>
                    <a:pt x="33" y="146"/>
                  </a:cubicBezTo>
                  <a:cubicBezTo>
                    <a:pt x="33" y="83"/>
                    <a:pt x="83" y="33"/>
                    <a:pt x="145" y="33"/>
                  </a:cubicBezTo>
                  <a:cubicBezTo>
                    <a:pt x="207" y="33"/>
                    <a:pt x="258" y="83"/>
                    <a:pt x="258" y="146"/>
                  </a:cubicBezTo>
                  <a:cubicBezTo>
                    <a:pt x="258" y="156"/>
                    <a:pt x="256" y="166"/>
                    <a:pt x="254" y="175"/>
                  </a:cubicBezTo>
                  <a:cubicBezTo>
                    <a:pt x="254" y="176"/>
                    <a:pt x="253" y="177"/>
                    <a:pt x="253" y="17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5" name="Freeform 1301"/>
            <p:cNvSpPr>
              <a:spLocks noEditPoints="1"/>
            </p:cNvSpPr>
            <p:nvPr/>
          </p:nvSpPr>
          <p:spPr bwMode="auto">
            <a:xfrm>
              <a:off x="-985837" y="-936625"/>
              <a:ext cx="844550" cy="844550"/>
            </a:xfrm>
            <a:custGeom>
              <a:avLst/>
              <a:gdLst>
                <a:gd name="T0" fmla="*/ 112 w 225"/>
                <a:gd name="T1" fmla="*/ 0 h 225"/>
                <a:gd name="T2" fmla="*/ 0 w 225"/>
                <a:gd name="T3" fmla="*/ 113 h 225"/>
                <a:gd name="T4" fmla="*/ 4 w 225"/>
                <a:gd name="T5" fmla="*/ 142 h 225"/>
                <a:gd name="T6" fmla="*/ 4 w 225"/>
                <a:gd name="T7" fmla="*/ 144 h 225"/>
                <a:gd name="T8" fmla="*/ 112 w 225"/>
                <a:gd name="T9" fmla="*/ 225 h 225"/>
                <a:gd name="T10" fmla="*/ 220 w 225"/>
                <a:gd name="T11" fmla="*/ 144 h 225"/>
                <a:gd name="T12" fmla="*/ 221 w 225"/>
                <a:gd name="T13" fmla="*/ 142 h 225"/>
                <a:gd name="T14" fmla="*/ 225 w 225"/>
                <a:gd name="T15" fmla="*/ 113 h 225"/>
                <a:gd name="T16" fmla="*/ 112 w 225"/>
                <a:gd name="T17" fmla="*/ 0 h 225"/>
                <a:gd name="T18" fmla="*/ 210 w 225"/>
                <a:gd name="T19" fmla="*/ 144 h 225"/>
                <a:gd name="T20" fmla="*/ 117 w 225"/>
                <a:gd name="T21" fmla="*/ 215 h 225"/>
                <a:gd name="T22" fmla="*/ 15 w 225"/>
                <a:gd name="T23" fmla="*/ 144 h 225"/>
                <a:gd name="T24" fmla="*/ 14 w 225"/>
                <a:gd name="T25" fmla="*/ 142 h 225"/>
                <a:gd name="T26" fmla="*/ 10 w 225"/>
                <a:gd name="T27" fmla="*/ 117 h 225"/>
                <a:gd name="T28" fmla="*/ 108 w 225"/>
                <a:gd name="T29" fmla="*/ 10 h 225"/>
                <a:gd name="T30" fmla="*/ 215 w 225"/>
                <a:gd name="T31" fmla="*/ 108 h 225"/>
                <a:gd name="T32" fmla="*/ 211 w 225"/>
                <a:gd name="T33" fmla="*/ 142 h 225"/>
                <a:gd name="T34" fmla="*/ 210 w 225"/>
                <a:gd name="T35" fmla="*/ 14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112" y="0"/>
                  </a:moveTo>
                  <a:cubicBezTo>
                    <a:pt x="50" y="0"/>
                    <a:pt x="0" y="50"/>
                    <a:pt x="0" y="113"/>
                  </a:cubicBezTo>
                  <a:cubicBezTo>
                    <a:pt x="0" y="123"/>
                    <a:pt x="1" y="133"/>
                    <a:pt x="4" y="142"/>
                  </a:cubicBezTo>
                  <a:cubicBezTo>
                    <a:pt x="4" y="144"/>
                    <a:pt x="4" y="144"/>
                    <a:pt x="4" y="144"/>
                  </a:cubicBezTo>
                  <a:cubicBezTo>
                    <a:pt x="18" y="191"/>
                    <a:pt x="61" y="225"/>
                    <a:pt x="112" y="225"/>
                  </a:cubicBezTo>
                  <a:cubicBezTo>
                    <a:pt x="163" y="225"/>
                    <a:pt x="207" y="191"/>
                    <a:pt x="220" y="144"/>
                  </a:cubicBezTo>
                  <a:cubicBezTo>
                    <a:pt x="220" y="144"/>
                    <a:pt x="221" y="143"/>
                    <a:pt x="221" y="142"/>
                  </a:cubicBezTo>
                  <a:cubicBezTo>
                    <a:pt x="223" y="133"/>
                    <a:pt x="225" y="123"/>
                    <a:pt x="225" y="113"/>
                  </a:cubicBezTo>
                  <a:cubicBezTo>
                    <a:pt x="225" y="50"/>
                    <a:pt x="174" y="0"/>
                    <a:pt x="112" y="0"/>
                  </a:cubicBezTo>
                  <a:close/>
                  <a:moveTo>
                    <a:pt x="210" y="144"/>
                  </a:moveTo>
                  <a:cubicBezTo>
                    <a:pt x="197" y="184"/>
                    <a:pt x="161" y="213"/>
                    <a:pt x="117" y="215"/>
                  </a:cubicBezTo>
                  <a:cubicBezTo>
                    <a:pt x="70" y="217"/>
                    <a:pt x="29" y="187"/>
                    <a:pt x="15" y="144"/>
                  </a:cubicBezTo>
                  <a:cubicBezTo>
                    <a:pt x="14" y="144"/>
                    <a:pt x="14" y="143"/>
                    <a:pt x="14" y="142"/>
                  </a:cubicBezTo>
                  <a:cubicBezTo>
                    <a:pt x="12" y="134"/>
                    <a:pt x="10" y="126"/>
                    <a:pt x="10" y="117"/>
                  </a:cubicBezTo>
                  <a:cubicBezTo>
                    <a:pt x="7" y="60"/>
                    <a:pt x="51" y="13"/>
                    <a:pt x="108" y="10"/>
                  </a:cubicBezTo>
                  <a:cubicBezTo>
                    <a:pt x="164" y="7"/>
                    <a:pt x="212" y="51"/>
                    <a:pt x="215" y="108"/>
                  </a:cubicBezTo>
                  <a:cubicBezTo>
                    <a:pt x="215" y="120"/>
                    <a:pt x="214" y="131"/>
                    <a:pt x="211" y="142"/>
                  </a:cubicBezTo>
                  <a:cubicBezTo>
                    <a:pt x="210" y="143"/>
                    <a:pt x="210" y="144"/>
                    <a:pt x="210" y="144"/>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6" name="Freeform 1302"/>
            <p:cNvSpPr>
              <a:spLocks noEditPoints="1"/>
            </p:cNvSpPr>
            <p:nvPr/>
          </p:nvSpPr>
          <p:spPr bwMode="auto">
            <a:xfrm>
              <a:off x="-958850" y="-909638"/>
              <a:ext cx="779463" cy="787400"/>
            </a:xfrm>
            <a:custGeom>
              <a:avLst/>
              <a:gdLst>
                <a:gd name="T0" fmla="*/ 101 w 208"/>
                <a:gd name="T1" fmla="*/ 3 h 210"/>
                <a:gd name="T2" fmla="*/ 7 w 208"/>
                <a:gd name="T3" fmla="*/ 135 h 210"/>
                <a:gd name="T4" fmla="*/ 110 w 208"/>
                <a:gd name="T5" fmla="*/ 208 h 210"/>
                <a:gd name="T6" fmla="*/ 204 w 208"/>
                <a:gd name="T7" fmla="*/ 135 h 210"/>
                <a:gd name="T8" fmla="*/ 199 w 208"/>
                <a:gd name="T9" fmla="*/ 85 h 210"/>
                <a:gd name="T10" fmla="*/ 132 w 208"/>
                <a:gd name="T11" fmla="*/ 89 h 210"/>
                <a:gd name="T12" fmla="*/ 199 w 208"/>
                <a:gd name="T13" fmla="*/ 85 h 210"/>
                <a:gd name="T14" fmla="*/ 145 w 208"/>
                <a:gd name="T15" fmla="*/ 70 h 210"/>
                <a:gd name="T16" fmla="*/ 127 w 208"/>
                <a:gd name="T17" fmla="*/ 12 h 210"/>
                <a:gd name="T18" fmla="*/ 121 w 208"/>
                <a:gd name="T19" fmla="*/ 97 h 210"/>
                <a:gd name="T20" fmla="*/ 123 w 208"/>
                <a:gd name="T21" fmla="*/ 104 h 210"/>
                <a:gd name="T22" fmla="*/ 121 w 208"/>
                <a:gd name="T23" fmla="*/ 97 h 210"/>
                <a:gd name="T24" fmla="*/ 92 w 208"/>
                <a:gd name="T25" fmla="*/ 117 h 210"/>
                <a:gd name="T26" fmla="*/ 98 w 208"/>
                <a:gd name="T27" fmla="*/ 122 h 210"/>
                <a:gd name="T28" fmla="*/ 113 w 208"/>
                <a:gd name="T29" fmla="*/ 122 h 210"/>
                <a:gd name="T30" fmla="*/ 119 w 208"/>
                <a:gd name="T31" fmla="*/ 117 h 210"/>
                <a:gd name="T32" fmla="*/ 113 w 208"/>
                <a:gd name="T33" fmla="*/ 122 h 210"/>
                <a:gd name="T34" fmla="*/ 115 w 208"/>
                <a:gd name="T35" fmla="*/ 10 h 210"/>
                <a:gd name="T36" fmla="*/ 98 w 208"/>
                <a:gd name="T37" fmla="*/ 76 h 210"/>
                <a:gd name="T38" fmla="*/ 109 w 208"/>
                <a:gd name="T39" fmla="*/ 88 h 210"/>
                <a:gd name="T40" fmla="*/ 101 w 208"/>
                <a:gd name="T41" fmla="*/ 88 h 210"/>
                <a:gd name="T42" fmla="*/ 109 w 208"/>
                <a:gd name="T43" fmla="*/ 88 h 210"/>
                <a:gd name="T44" fmla="*/ 117 w 208"/>
                <a:gd name="T45" fmla="*/ 106 h 210"/>
                <a:gd name="T46" fmla="*/ 93 w 208"/>
                <a:gd name="T47" fmla="*/ 106 h 210"/>
                <a:gd name="T48" fmla="*/ 92 w 208"/>
                <a:gd name="T49" fmla="*/ 101 h 210"/>
                <a:gd name="T50" fmla="*/ 85 w 208"/>
                <a:gd name="T51" fmla="*/ 99 h 210"/>
                <a:gd name="T52" fmla="*/ 92 w 208"/>
                <a:gd name="T53" fmla="*/ 101 h 210"/>
                <a:gd name="T54" fmla="*/ 84 w 208"/>
                <a:gd name="T55" fmla="*/ 57 h 210"/>
                <a:gd name="T56" fmla="*/ 23 w 208"/>
                <a:gd name="T57" fmla="*/ 56 h 210"/>
                <a:gd name="T58" fmla="*/ 17 w 208"/>
                <a:gd name="T59" fmla="*/ 67 h 210"/>
                <a:gd name="T60" fmla="*/ 75 w 208"/>
                <a:gd name="T61" fmla="*/ 103 h 210"/>
                <a:gd name="T62" fmla="*/ 17 w 208"/>
                <a:gd name="T63" fmla="*/ 67 h 210"/>
                <a:gd name="T64" fmla="*/ 27 w 208"/>
                <a:gd name="T65" fmla="*/ 161 h 210"/>
                <a:gd name="T66" fmla="*/ 19 w 208"/>
                <a:gd name="T67" fmla="*/ 147 h 210"/>
                <a:gd name="T68" fmla="*/ 15 w 208"/>
                <a:gd name="T69" fmla="*/ 137 h 210"/>
                <a:gd name="T70" fmla="*/ 14 w 208"/>
                <a:gd name="T71" fmla="*/ 135 h 210"/>
                <a:gd name="T72" fmla="*/ 9 w 208"/>
                <a:gd name="T73" fmla="*/ 110 h 210"/>
                <a:gd name="T74" fmla="*/ 53 w 208"/>
                <a:gd name="T75" fmla="*/ 111 h 210"/>
                <a:gd name="T76" fmla="*/ 52 w 208"/>
                <a:gd name="T77" fmla="*/ 135 h 210"/>
                <a:gd name="T78" fmla="*/ 33 w 208"/>
                <a:gd name="T79" fmla="*/ 168 h 210"/>
                <a:gd name="T80" fmla="*/ 68 w 208"/>
                <a:gd name="T81" fmla="*/ 137 h 210"/>
                <a:gd name="T82" fmla="*/ 78 w 208"/>
                <a:gd name="T83" fmla="*/ 123 h 210"/>
                <a:gd name="T84" fmla="*/ 93 w 208"/>
                <a:gd name="T85" fmla="*/ 135 h 210"/>
                <a:gd name="T86" fmla="*/ 51 w 208"/>
                <a:gd name="T87" fmla="*/ 185 h 210"/>
                <a:gd name="T88" fmla="*/ 110 w 208"/>
                <a:gd name="T89" fmla="*/ 202 h 210"/>
                <a:gd name="T90" fmla="*/ 94 w 208"/>
                <a:gd name="T91" fmla="*/ 158 h 210"/>
                <a:gd name="T92" fmla="*/ 143 w 208"/>
                <a:gd name="T93" fmla="*/ 194 h 210"/>
                <a:gd name="T94" fmla="*/ 154 w 208"/>
                <a:gd name="T95" fmla="*/ 189 h 210"/>
                <a:gd name="T96" fmla="*/ 113 w 208"/>
                <a:gd name="T97" fmla="*/ 137 h 210"/>
                <a:gd name="T98" fmla="*/ 129 w 208"/>
                <a:gd name="T99" fmla="*/ 126 h 210"/>
                <a:gd name="T100" fmla="*/ 136 w 208"/>
                <a:gd name="T101" fmla="*/ 137 h 210"/>
                <a:gd name="T102" fmla="*/ 154 w 208"/>
                <a:gd name="T103" fmla="*/ 189 h 210"/>
                <a:gd name="T104" fmla="*/ 190 w 208"/>
                <a:gd name="T105" fmla="*/ 152 h 210"/>
                <a:gd name="T106" fmla="*/ 185 w 208"/>
                <a:gd name="T107" fmla="*/ 158 h 210"/>
                <a:gd name="T108" fmla="*/ 174 w 208"/>
                <a:gd name="T109" fmla="*/ 172 h 210"/>
                <a:gd name="T110" fmla="*/ 153 w 208"/>
                <a:gd name="T111" fmla="*/ 135 h 210"/>
                <a:gd name="T112" fmla="*/ 157 w 208"/>
                <a:gd name="T113" fmla="*/ 118 h 210"/>
                <a:gd name="T114" fmla="*/ 201 w 208"/>
                <a:gd name="T115" fmla="*/ 101 h 210"/>
                <a:gd name="T116" fmla="*/ 201 w 208"/>
                <a:gd name="T117" fmla="*/ 115 h 210"/>
                <a:gd name="T118" fmla="*/ 200 w 208"/>
                <a:gd name="T119" fmla="*/ 123 h 210"/>
                <a:gd name="T120" fmla="*/ 198 w 208"/>
                <a:gd name="T121" fmla="*/ 130 h 210"/>
                <a:gd name="T122" fmla="*/ 197 w 208"/>
                <a:gd name="T123" fmla="*/ 1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10">
                  <a:moveTo>
                    <a:pt x="208" y="101"/>
                  </a:moveTo>
                  <a:cubicBezTo>
                    <a:pt x="205" y="44"/>
                    <a:pt x="157" y="0"/>
                    <a:pt x="101" y="3"/>
                  </a:cubicBezTo>
                  <a:cubicBezTo>
                    <a:pt x="44" y="6"/>
                    <a:pt x="0" y="53"/>
                    <a:pt x="3" y="110"/>
                  </a:cubicBezTo>
                  <a:cubicBezTo>
                    <a:pt x="3" y="119"/>
                    <a:pt x="5" y="127"/>
                    <a:pt x="7" y="135"/>
                  </a:cubicBezTo>
                  <a:cubicBezTo>
                    <a:pt x="7" y="136"/>
                    <a:pt x="7" y="137"/>
                    <a:pt x="8" y="137"/>
                  </a:cubicBezTo>
                  <a:cubicBezTo>
                    <a:pt x="22" y="180"/>
                    <a:pt x="63" y="210"/>
                    <a:pt x="110" y="208"/>
                  </a:cubicBezTo>
                  <a:cubicBezTo>
                    <a:pt x="154" y="206"/>
                    <a:pt x="190" y="177"/>
                    <a:pt x="203" y="137"/>
                  </a:cubicBezTo>
                  <a:cubicBezTo>
                    <a:pt x="203" y="137"/>
                    <a:pt x="203" y="136"/>
                    <a:pt x="204" y="135"/>
                  </a:cubicBezTo>
                  <a:cubicBezTo>
                    <a:pt x="207" y="124"/>
                    <a:pt x="208" y="113"/>
                    <a:pt x="208" y="101"/>
                  </a:cubicBezTo>
                  <a:close/>
                  <a:moveTo>
                    <a:pt x="199" y="85"/>
                  </a:moveTo>
                  <a:cubicBezTo>
                    <a:pt x="137" y="108"/>
                    <a:pt x="137" y="108"/>
                    <a:pt x="137" y="108"/>
                  </a:cubicBezTo>
                  <a:cubicBezTo>
                    <a:pt x="132" y="89"/>
                    <a:pt x="132" y="89"/>
                    <a:pt x="132" y="89"/>
                  </a:cubicBezTo>
                  <a:cubicBezTo>
                    <a:pt x="196" y="74"/>
                    <a:pt x="196" y="74"/>
                    <a:pt x="196" y="74"/>
                  </a:cubicBezTo>
                  <a:cubicBezTo>
                    <a:pt x="197" y="77"/>
                    <a:pt x="198" y="81"/>
                    <a:pt x="199" y="85"/>
                  </a:cubicBezTo>
                  <a:close/>
                  <a:moveTo>
                    <a:pt x="190" y="60"/>
                  </a:moveTo>
                  <a:cubicBezTo>
                    <a:pt x="145" y="70"/>
                    <a:pt x="145" y="70"/>
                    <a:pt x="145" y="70"/>
                  </a:cubicBezTo>
                  <a:cubicBezTo>
                    <a:pt x="133" y="60"/>
                    <a:pt x="133" y="60"/>
                    <a:pt x="133" y="60"/>
                  </a:cubicBezTo>
                  <a:cubicBezTo>
                    <a:pt x="127" y="12"/>
                    <a:pt x="127" y="12"/>
                    <a:pt x="127" y="12"/>
                  </a:cubicBezTo>
                  <a:cubicBezTo>
                    <a:pt x="154" y="18"/>
                    <a:pt x="177" y="36"/>
                    <a:pt x="190" y="60"/>
                  </a:cubicBezTo>
                  <a:close/>
                  <a:moveTo>
                    <a:pt x="121" y="97"/>
                  </a:moveTo>
                  <a:cubicBezTo>
                    <a:pt x="123" y="96"/>
                    <a:pt x="125" y="97"/>
                    <a:pt x="126" y="99"/>
                  </a:cubicBezTo>
                  <a:cubicBezTo>
                    <a:pt x="126" y="101"/>
                    <a:pt x="125" y="103"/>
                    <a:pt x="123" y="104"/>
                  </a:cubicBezTo>
                  <a:cubicBezTo>
                    <a:pt x="121" y="105"/>
                    <a:pt x="119" y="103"/>
                    <a:pt x="118" y="101"/>
                  </a:cubicBezTo>
                  <a:cubicBezTo>
                    <a:pt x="118" y="99"/>
                    <a:pt x="119" y="97"/>
                    <a:pt x="121" y="97"/>
                  </a:cubicBezTo>
                  <a:close/>
                  <a:moveTo>
                    <a:pt x="93" y="123"/>
                  </a:moveTo>
                  <a:cubicBezTo>
                    <a:pt x="91" y="121"/>
                    <a:pt x="91" y="119"/>
                    <a:pt x="92" y="117"/>
                  </a:cubicBezTo>
                  <a:cubicBezTo>
                    <a:pt x="93" y="116"/>
                    <a:pt x="96" y="115"/>
                    <a:pt x="97" y="117"/>
                  </a:cubicBezTo>
                  <a:cubicBezTo>
                    <a:pt x="99" y="118"/>
                    <a:pt x="99" y="120"/>
                    <a:pt x="98" y="122"/>
                  </a:cubicBezTo>
                  <a:cubicBezTo>
                    <a:pt x="97" y="124"/>
                    <a:pt x="95" y="124"/>
                    <a:pt x="93" y="123"/>
                  </a:cubicBezTo>
                  <a:close/>
                  <a:moveTo>
                    <a:pt x="113" y="122"/>
                  </a:moveTo>
                  <a:cubicBezTo>
                    <a:pt x="111" y="120"/>
                    <a:pt x="112" y="118"/>
                    <a:pt x="113" y="117"/>
                  </a:cubicBezTo>
                  <a:cubicBezTo>
                    <a:pt x="115" y="115"/>
                    <a:pt x="117" y="116"/>
                    <a:pt x="119" y="117"/>
                  </a:cubicBezTo>
                  <a:cubicBezTo>
                    <a:pt x="120" y="119"/>
                    <a:pt x="119" y="121"/>
                    <a:pt x="118" y="123"/>
                  </a:cubicBezTo>
                  <a:cubicBezTo>
                    <a:pt x="116" y="124"/>
                    <a:pt x="114" y="124"/>
                    <a:pt x="113" y="122"/>
                  </a:cubicBezTo>
                  <a:close/>
                  <a:moveTo>
                    <a:pt x="103" y="10"/>
                  </a:moveTo>
                  <a:cubicBezTo>
                    <a:pt x="107" y="10"/>
                    <a:pt x="111" y="10"/>
                    <a:pt x="115" y="10"/>
                  </a:cubicBezTo>
                  <a:cubicBezTo>
                    <a:pt x="117" y="76"/>
                    <a:pt x="117" y="76"/>
                    <a:pt x="117" y="76"/>
                  </a:cubicBezTo>
                  <a:cubicBezTo>
                    <a:pt x="98" y="76"/>
                    <a:pt x="98" y="76"/>
                    <a:pt x="98" y="76"/>
                  </a:cubicBezTo>
                  <a:lnTo>
                    <a:pt x="103" y="10"/>
                  </a:lnTo>
                  <a:close/>
                  <a:moveTo>
                    <a:pt x="109" y="88"/>
                  </a:moveTo>
                  <a:cubicBezTo>
                    <a:pt x="109" y="90"/>
                    <a:pt x="108" y="92"/>
                    <a:pt x="105" y="92"/>
                  </a:cubicBezTo>
                  <a:cubicBezTo>
                    <a:pt x="103" y="92"/>
                    <a:pt x="101" y="90"/>
                    <a:pt x="101" y="88"/>
                  </a:cubicBezTo>
                  <a:cubicBezTo>
                    <a:pt x="101" y="86"/>
                    <a:pt x="103" y="84"/>
                    <a:pt x="105" y="84"/>
                  </a:cubicBezTo>
                  <a:cubicBezTo>
                    <a:pt x="108" y="84"/>
                    <a:pt x="109" y="86"/>
                    <a:pt x="109" y="88"/>
                  </a:cubicBezTo>
                  <a:close/>
                  <a:moveTo>
                    <a:pt x="105" y="94"/>
                  </a:moveTo>
                  <a:cubicBezTo>
                    <a:pt x="112" y="94"/>
                    <a:pt x="117" y="99"/>
                    <a:pt x="117" y="106"/>
                  </a:cubicBezTo>
                  <a:cubicBezTo>
                    <a:pt x="117" y="112"/>
                    <a:pt x="112" y="118"/>
                    <a:pt x="105" y="118"/>
                  </a:cubicBezTo>
                  <a:cubicBezTo>
                    <a:pt x="99" y="118"/>
                    <a:pt x="93" y="112"/>
                    <a:pt x="93" y="106"/>
                  </a:cubicBezTo>
                  <a:cubicBezTo>
                    <a:pt x="93" y="99"/>
                    <a:pt x="99" y="94"/>
                    <a:pt x="105" y="94"/>
                  </a:cubicBezTo>
                  <a:close/>
                  <a:moveTo>
                    <a:pt x="92" y="101"/>
                  </a:moveTo>
                  <a:cubicBezTo>
                    <a:pt x="92" y="103"/>
                    <a:pt x="90" y="105"/>
                    <a:pt x="87" y="104"/>
                  </a:cubicBezTo>
                  <a:cubicBezTo>
                    <a:pt x="86" y="103"/>
                    <a:pt x="84" y="101"/>
                    <a:pt x="85" y="99"/>
                  </a:cubicBezTo>
                  <a:cubicBezTo>
                    <a:pt x="86" y="97"/>
                    <a:pt x="88" y="96"/>
                    <a:pt x="90" y="97"/>
                  </a:cubicBezTo>
                  <a:cubicBezTo>
                    <a:pt x="92" y="97"/>
                    <a:pt x="93" y="99"/>
                    <a:pt x="92" y="101"/>
                  </a:cubicBezTo>
                  <a:close/>
                  <a:moveTo>
                    <a:pt x="88" y="11"/>
                  </a:moveTo>
                  <a:cubicBezTo>
                    <a:pt x="84" y="57"/>
                    <a:pt x="84" y="57"/>
                    <a:pt x="84" y="57"/>
                  </a:cubicBezTo>
                  <a:cubicBezTo>
                    <a:pt x="71" y="66"/>
                    <a:pt x="71" y="66"/>
                    <a:pt x="71" y="66"/>
                  </a:cubicBezTo>
                  <a:cubicBezTo>
                    <a:pt x="23" y="56"/>
                    <a:pt x="23" y="56"/>
                    <a:pt x="23" y="56"/>
                  </a:cubicBezTo>
                  <a:cubicBezTo>
                    <a:pt x="37" y="33"/>
                    <a:pt x="60" y="16"/>
                    <a:pt x="88" y="11"/>
                  </a:cubicBezTo>
                  <a:close/>
                  <a:moveTo>
                    <a:pt x="17" y="67"/>
                  </a:moveTo>
                  <a:cubicBezTo>
                    <a:pt x="81" y="85"/>
                    <a:pt x="81" y="85"/>
                    <a:pt x="81" y="85"/>
                  </a:cubicBezTo>
                  <a:cubicBezTo>
                    <a:pt x="75" y="103"/>
                    <a:pt x="75" y="103"/>
                    <a:pt x="75" y="103"/>
                  </a:cubicBezTo>
                  <a:cubicBezTo>
                    <a:pt x="13" y="78"/>
                    <a:pt x="13" y="78"/>
                    <a:pt x="13" y="78"/>
                  </a:cubicBezTo>
                  <a:cubicBezTo>
                    <a:pt x="14" y="74"/>
                    <a:pt x="17" y="67"/>
                    <a:pt x="17" y="67"/>
                  </a:cubicBezTo>
                  <a:close/>
                  <a:moveTo>
                    <a:pt x="33" y="168"/>
                  </a:moveTo>
                  <a:cubicBezTo>
                    <a:pt x="31" y="166"/>
                    <a:pt x="29" y="164"/>
                    <a:pt x="27" y="161"/>
                  </a:cubicBezTo>
                  <a:cubicBezTo>
                    <a:pt x="25" y="159"/>
                    <a:pt x="24" y="156"/>
                    <a:pt x="22" y="154"/>
                  </a:cubicBezTo>
                  <a:cubicBezTo>
                    <a:pt x="21" y="152"/>
                    <a:pt x="20" y="149"/>
                    <a:pt x="19" y="147"/>
                  </a:cubicBezTo>
                  <a:cubicBezTo>
                    <a:pt x="18" y="146"/>
                    <a:pt x="18" y="145"/>
                    <a:pt x="18" y="145"/>
                  </a:cubicBezTo>
                  <a:cubicBezTo>
                    <a:pt x="17" y="142"/>
                    <a:pt x="16" y="140"/>
                    <a:pt x="15" y="137"/>
                  </a:cubicBezTo>
                  <a:cubicBezTo>
                    <a:pt x="15" y="137"/>
                    <a:pt x="15" y="137"/>
                    <a:pt x="15" y="137"/>
                  </a:cubicBezTo>
                  <a:cubicBezTo>
                    <a:pt x="14" y="136"/>
                    <a:pt x="14" y="136"/>
                    <a:pt x="14" y="135"/>
                  </a:cubicBezTo>
                  <a:cubicBezTo>
                    <a:pt x="12" y="129"/>
                    <a:pt x="11" y="123"/>
                    <a:pt x="10" y="118"/>
                  </a:cubicBezTo>
                  <a:cubicBezTo>
                    <a:pt x="10" y="115"/>
                    <a:pt x="9" y="112"/>
                    <a:pt x="9" y="110"/>
                  </a:cubicBezTo>
                  <a:cubicBezTo>
                    <a:pt x="9" y="104"/>
                    <a:pt x="9" y="98"/>
                    <a:pt x="10" y="93"/>
                  </a:cubicBezTo>
                  <a:cubicBezTo>
                    <a:pt x="53" y="111"/>
                    <a:pt x="53" y="111"/>
                    <a:pt x="53" y="111"/>
                  </a:cubicBezTo>
                  <a:cubicBezTo>
                    <a:pt x="57" y="126"/>
                    <a:pt x="57" y="126"/>
                    <a:pt x="57" y="126"/>
                  </a:cubicBezTo>
                  <a:cubicBezTo>
                    <a:pt x="52" y="135"/>
                    <a:pt x="52" y="135"/>
                    <a:pt x="52" y="135"/>
                  </a:cubicBezTo>
                  <a:cubicBezTo>
                    <a:pt x="50" y="137"/>
                    <a:pt x="50" y="137"/>
                    <a:pt x="50" y="137"/>
                  </a:cubicBezTo>
                  <a:lnTo>
                    <a:pt x="33" y="168"/>
                  </a:lnTo>
                  <a:close/>
                  <a:moveTo>
                    <a:pt x="41" y="177"/>
                  </a:moveTo>
                  <a:cubicBezTo>
                    <a:pt x="68" y="137"/>
                    <a:pt x="68" y="137"/>
                    <a:pt x="68" y="137"/>
                  </a:cubicBezTo>
                  <a:cubicBezTo>
                    <a:pt x="70" y="135"/>
                    <a:pt x="70" y="135"/>
                    <a:pt x="70" y="135"/>
                  </a:cubicBezTo>
                  <a:cubicBezTo>
                    <a:pt x="78" y="123"/>
                    <a:pt x="78" y="123"/>
                    <a:pt x="78" y="123"/>
                  </a:cubicBezTo>
                  <a:cubicBezTo>
                    <a:pt x="93" y="134"/>
                    <a:pt x="93" y="134"/>
                    <a:pt x="93" y="134"/>
                  </a:cubicBezTo>
                  <a:cubicBezTo>
                    <a:pt x="93" y="135"/>
                    <a:pt x="93" y="135"/>
                    <a:pt x="93" y="135"/>
                  </a:cubicBezTo>
                  <a:cubicBezTo>
                    <a:pt x="91" y="137"/>
                    <a:pt x="91" y="137"/>
                    <a:pt x="91" y="137"/>
                  </a:cubicBezTo>
                  <a:cubicBezTo>
                    <a:pt x="51" y="185"/>
                    <a:pt x="51" y="185"/>
                    <a:pt x="51" y="185"/>
                  </a:cubicBezTo>
                  <a:cubicBezTo>
                    <a:pt x="48" y="182"/>
                    <a:pt x="44" y="180"/>
                    <a:pt x="41" y="177"/>
                  </a:cubicBezTo>
                  <a:close/>
                  <a:moveTo>
                    <a:pt x="110" y="202"/>
                  </a:moveTo>
                  <a:cubicBezTo>
                    <a:pt x="93" y="202"/>
                    <a:pt x="77" y="199"/>
                    <a:pt x="63" y="192"/>
                  </a:cubicBezTo>
                  <a:cubicBezTo>
                    <a:pt x="94" y="158"/>
                    <a:pt x="94" y="158"/>
                    <a:pt x="94" y="158"/>
                  </a:cubicBezTo>
                  <a:cubicBezTo>
                    <a:pt x="110" y="158"/>
                    <a:pt x="110" y="158"/>
                    <a:pt x="110" y="158"/>
                  </a:cubicBezTo>
                  <a:cubicBezTo>
                    <a:pt x="143" y="194"/>
                    <a:pt x="143" y="194"/>
                    <a:pt x="143" y="194"/>
                  </a:cubicBezTo>
                  <a:cubicBezTo>
                    <a:pt x="132" y="198"/>
                    <a:pt x="121" y="201"/>
                    <a:pt x="110" y="202"/>
                  </a:cubicBezTo>
                  <a:close/>
                  <a:moveTo>
                    <a:pt x="154" y="189"/>
                  </a:moveTo>
                  <a:cubicBezTo>
                    <a:pt x="113" y="137"/>
                    <a:pt x="113" y="137"/>
                    <a:pt x="113" y="137"/>
                  </a:cubicBezTo>
                  <a:cubicBezTo>
                    <a:pt x="113" y="137"/>
                    <a:pt x="113" y="137"/>
                    <a:pt x="113" y="137"/>
                  </a:cubicBezTo>
                  <a:cubicBezTo>
                    <a:pt x="116" y="135"/>
                    <a:pt x="116" y="135"/>
                    <a:pt x="116" y="135"/>
                  </a:cubicBezTo>
                  <a:cubicBezTo>
                    <a:pt x="129" y="126"/>
                    <a:pt x="129" y="126"/>
                    <a:pt x="129" y="126"/>
                  </a:cubicBezTo>
                  <a:cubicBezTo>
                    <a:pt x="134" y="135"/>
                    <a:pt x="134" y="135"/>
                    <a:pt x="134" y="135"/>
                  </a:cubicBezTo>
                  <a:cubicBezTo>
                    <a:pt x="136" y="137"/>
                    <a:pt x="136" y="137"/>
                    <a:pt x="136" y="137"/>
                  </a:cubicBezTo>
                  <a:cubicBezTo>
                    <a:pt x="164" y="182"/>
                    <a:pt x="164" y="182"/>
                    <a:pt x="164" y="182"/>
                  </a:cubicBezTo>
                  <a:cubicBezTo>
                    <a:pt x="160" y="184"/>
                    <a:pt x="157" y="186"/>
                    <a:pt x="154" y="189"/>
                  </a:cubicBezTo>
                  <a:close/>
                  <a:moveTo>
                    <a:pt x="196" y="137"/>
                  </a:moveTo>
                  <a:cubicBezTo>
                    <a:pt x="194" y="142"/>
                    <a:pt x="192" y="147"/>
                    <a:pt x="190" y="152"/>
                  </a:cubicBezTo>
                  <a:cubicBezTo>
                    <a:pt x="188" y="154"/>
                    <a:pt x="187" y="156"/>
                    <a:pt x="186" y="158"/>
                  </a:cubicBezTo>
                  <a:cubicBezTo>
                    <a:pt x="186" y="158"/>
                    <a:pt x="186" y="158"/>
                    <a:pt x="185" y="158"/>
                  </a:cubicBezTo>
                  <a:cubicBezTo>
                    <a:pt x="184" y="160"/>
                    <a:pt x="183" y="162"/>
                    <a:pt x="181" y="164"/>
                  </a:cubicBezTo>
                  <a:cubicBezTo>
                    <a:pt x="179" y="167"/>
                    <a:pt x="177" y="170"/>
                    <a:pt x="174" y="172"/>
                  </a:cubicBezTo>
                  <a:cubicBezTo>
                    <a:pt x="154" y="137"/>
                    <a:pt x="154" y="137"/>
                    <a:pt x="154" y="137"/>
                  </a:cubicBezTo>
                  <a:cubicBezTo>
                    <a:pt x="153" y="135"/>
                    <a:pt x="153" y="135"/>
                    <a:pt x="153" y="135"/>
                  </a:cubicBezTo>
                  <a:cubicBezTo>
                    <a:pt x="151" y="132"/>
                    <a:pt x="151" y="132"/>
                    <a:pt x="151" y="132"/>
                  </a:cubicBezTo>
                  <a:cubicBezTo>
                    <a:pt x="157" y="118"/>
                    <a:pt x="157" y="118"/>
                    <a:pt x="157" y="118"/>
                  </a:cubicBezTo>
                  <a:cubicBezTo>
                    <a:pt x="201" y="97"/>
                    <a:pt x="201" y="97"/>
                    <a:pt x="201" y="97"/>
                  </a:cubicBezTo>
                  <a:cubicBezTo>
                    <a:pt x="201" y="99"/>
                    <a:pt x="201" y="100"/>
                    <a:pt x="201" y="101"/>
                  </a:cubicBezTo>
                  <a:cubicBezTo>
                    <a:pt x="201" y="103"/>
                    <a:pt x="201" y="104"/>
                    <a:pt x="201" y="106"/>
                  </a:cubicBezTo>
                  <a:cubicBezTo>
                    <a:pt x="201" y="109"/>
                    <a:pt x="201" y="112"/>
                    <a:pt x="201" y="115"/>
                  </a:cubicBezTo>
                  <a:cubicBezTo>
                    <a:pt x="201" y="115"/>
                    <a:pt x="201" y="115"/>
                    <a:pt x="201" y="115"/>
                  </a:cubicBezTo>
                  <a:cubicBezTo>
                    <a:pt x="201" y="118"/>
                    <a:pt x="200" y="121"/>
                    <a:pt x="200" y="123"/>
                  </a:cubicBezTo>
                  <a:cubicBezTo>
                    <a:pt x="199" y="124"/>
                    <a:pt x="199" y="125"/>
                    <a:pt x="199" y="126"/>
                  </a:cubicBezTo>
                  <a:cubicBezTo>
                    <a:pt x="199" y="127"/>
                    <a:pt x="198" y="129"/>
                    <a:pt x="198" y="130"/>
                  </a:cubicBezTo>
                  <a:cubicBezTo>
                    <a:pt x="198" y="132"/>
                    <a:pt x="197" y="133"/>
                    <a:pt x="197" y="134"/>
                  </a:cubicBezTo>
                  <a:cubicBezTo>
                    <a:pt x="197" y="134"/>
                    <a:pt x="197" y="135"/>
                    <a:pt x="197" y="135"/>
                  </a:cubicBezTo>
                  <a:cubicBezTo>
                    <a:pt x="197" y="136"/>
                    <a:pt x="196" y="137"/>
                    <a:pt x="196" y="13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7" name="Oval 1303"/>
            <p:cNvSpPr>
              <a:spLocks noChangeArrowheads="1"/>
            </p:cNvSpPr>
            <p:nvPr/>
          </p:nvSpPr>
          <p:spPr bwMode="auto">
            <a:xfrm>
              <a:off x="-581025" y="-595313"/>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8" name="Freeform 1304"/>
            <p:cNvSpPr>
              <a:spLocks/>
            </p:cNvSpPr>
            <p:nvPr/>
          </p:nvSpPr>
          <p:spPr bwMode="auto">
            <a:xfrm>
              <a:off x="-515937" y="-549275"/>
              <a:ext cx="30163" cy="33338"/>
            </a:xfrm>
            <a:custGeom>
              <a:avLst/>
              <a:gdLst>
                <a:gd name="T0" fmla="*/ 8 w 8"/>
                <a:gd name="T1" fmla="*/ 3 h 9"/>
                <a:gd name="T2" fmla="*/ 5 w 8"/>
                <a:gd name="T3" fmla="*/ 8 h 9"/>
                <a:gd name="T4" fmla="*/ 0 w 8"/>
                <a:gd name="T5" fmla="*/ 5 h 9"/>
                <a:gd name="T6" fmla="*/ 3 w 8"/>
                <a:gd name="T7" fmla="*/ 1 h 9"/>
                <a:gd name="T8" fmla="*/ 8 w 8"/>
                <a:gd name="T9" fmla="*/ 3 h 9"/>
              </a:gdLst>
              <a:ahLst/>
              <a:cxnLst>
                <a:cxn ang="0">
                  <a:pos x="T0" y="T1"/>
                </a:cxn>
                <a:cxn ang="0">
                  <a:pos x="T2" y="T3"/>
                </a:cxn>
                <a:cxn ang="0">
                  <a:pos x="T4" y="T5"/>
                </a:cxn>
                <a:cxn ang="0">
                  <a:pos x="T6" y="T7"/>
                </a:cxn>
                <a:cxn ang="0">
                  <a:pos x="T8" y="T9"/>
                </a:cxn>
              </a:cxnLst>
              <a:rect l="0" t="0" r="r" b="b"/>
              <a:pathLst>
                <a:path w="8" h="9">
                  <a:moveTo>
                    <a:pt x="8" y="3"/>
                  </a:moveTo>
                  <a:cubicBezTo>
                    <a:pt x="8" y="5"/>
                    <a:pt x="7" y="7"/>
                    <a:pt x="5" y="8"/>
                  </a:cubicBezTo>
                  <a:cubicBezTo>
                    <a:pt x="3" y="9"/>
                    <a:pt x="1" y="7"/>
                    <a:pt x="0" y="5"/>
                  </a:cubicBezTo>
                  <a:cubicBezTo>
                    <a:pt x="0" y="3"/>
                    <a:pt x="1" y="1"/>
                    <a:pt x="3" y="1"/>
                  </a:cubicBezTo>
                  <a:cubicBezTo>
                    <a:pt x="5" y="0"/>
                    <a:pt x="7" y="1"/>
                    <a:pt x="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9" name="Freeform 1305"/>
            <p:cNvSpPr>
              <a:spLocks/>
            </p:cNvSpPr>
            <p:nvPr/>
          </p:nvSpPr>
          <p:spPr bwMode="auto">
            <a:xfrm>
              <a:off x="-542925" y="-477838"/>
              <a:ext cx="33338" cy="33338"/>
            </a:xfrm>
            <a:custGeom>
              <a:avLst/>
              <a:gdLst>
                <a:gd name="T0" fmla="*/ 7 w 9"/>
                <a:gd name="T1" fmla="*/ 8 h 9"/>
                <a:gd name="T2" fmla="*/ 2 w 9"/>
                <a:gd name="T3" fmla="*/ 7 h 9"/>
                <a:gd name="T4" fmla="*/ 2 w 9"/>
                <a:gd name="T5" fmla="*/ 2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2" y="7"/>
                  </a:cubicBezTo>
                  <a:cubicBezTo>
                    <a:pt x="0" y="5"/>
                    <a:pt x="0" y="3"/>
                    <a:pt x="2" y="2"/>
                  </a:cubicBezTo>
                  <a:cubicBezTo>
                    <a:pt x="4" y="0"/>
                    <a:pt x="6" y="1"/>
                    <a:pt x="8" y="2"/>
                  </a:cubicBezTo>
                  <a:cubicBezTo>
                    <a:pt x="9" y="4"/>
                    <a:pt x="9"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0" name="Freeform 1306"/>
            <p:cNvSpPr>
              <a:spLocks/>
            </p:cNvSpPr>
            <p:nvPr/>
          </p:nvSpPr>
          <p:spPr bwMode="auto">
            <a:xfrm>
              <a:off x="-617537" y="-477838"/>
              <a:ext cx="30163" cy="33338"/>
            </a:xfrm>
            <a:custGeom>
              <a:avLst/>
              <a:gdLst>
                <a:gd name="T0" fmla="*/ 7 w 8"/>
                <a:gd name="T1" fmla="*/ 7 h 9"/>
                <a:gd name="T2" fmla="*/ 2 w 8"/>
                <a:gd name="T3" fmla="*/ 8 h 9"/>
                <a:gd name="T4" fmla="*/ 1 w 8"/>
                <a:gd name="T5" fmla="*/ 2 h 9"/>
                <a:gd name="T6" fmla="*/ 6 w 8"/>
                <a:gd name="T7" fmla="*/ 2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6" y="9"/>
                    <a:pt x="4" y="9"/>
                    <a:pt x="2" y="8"/>
                  </a:cubicBezTo>
                  <a:cubicBezTo>
                    <a:pt x="0" y="7"/>
                    <a:pt x="0" y="4"/>
                    <a:pt x="1" y="2"/>
                  </a:cubicBezTo>
                  <a:cubicBezTo>
                    <a:pt x="2" y="1"/>
                    <a:pt x="5" y="0"/>
                    <a:pt x="6" y="2"/>
                  </a:cubicBezTo>
                  <a:cubicBezTo>
                    <a:pt x="8" y="3"/>
                    <a:pt x="8" y="5"/>
                    <a:pt x="7"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1" name="Freeform 1307"/>
            <p:cNvSpPr>
              <a:spLocks/>
            </p:cNvSpPr>
            <p:nvPr/>
          </p:nvSpPr>
          <p:spPr bwMode="auto">
            <a:xfrm>
              <a:off x="-644525" y="-549275"/>
              <a:ext cx="34925" cy="33338"/>
            </a:xfrm>
            <a:custGeom>
              <a:avLst/>
              <a:gdLst>
                <a:gd name="T0" fmla="*/ 8 w 9"/>
                <a:gd name="T1" fmla="*/ 5 h 9"/>
                <a:gd name="T2" fmla="*/ 4 w 9"/>
                <a:gd name="T3" fmla="*/ 8 h 9"/>
                <a:gd name="T4" fmla="*/ 1 w 9"/>
                <a:gd name="T5" fmla="*/ 3 h 9"/>
                <a:gd name="T6" fmla="*/ 6 w 9"/>
                <a:gd name="T7" fmla="*/ 1 h 9"/>
                <a:gd name="T8" fmla="*/ 8 w 9"/>
                <a:gd name="T9" fmla="*/ 5 h 9"/>
              </a:gdLst>
              <a:ahLst/>
              <a:cxnLst>
                <a:cxn ang="0">
                  <a:pos x="T0" y="T1"/>
                </a:cxn>
                <a:cxn ang="0">
                  <a:pos x="T2" y="T3"/>
                </a:cxn>
                <a:cxn ang="0">
                  <a:pos x="T4" y="T5"/>
                </a:cxn>
                <a:cxn ang="0">
                  <a:pos x="T6" y="T7"/>
                </a:cxn>
                <a:cxn ang="0">
                  <a:pos x="T8" y="T9"/>
                </a:cxn>
              </a:cxnLst>
              <a:rect l="0" t="0" r="r" b="b"/>
              <a:pathLst>
                <a:path w="9" h="9">
                  <a:moveTo>
                    <a:pt x="8" y="5"/>
                  </a:moveTo>
                  <a:cubicBezTo>
                    <a:pt x="8" y="7"/>
                    <a:pt x="6" y="9"/>
                    <a:pt x="4" y="8"/>
                  </a:cubicBezTo>
                  <a:cubicBezTo>
                    <a:pt x="2" y="7"/>
                    <a:pt x="0" y="5"/>
                    <a:pt x="1" y="3"/>
                  </a:cubicBezTo>
                  <a:cubicBezTo>
                    <a:pt x="2" y="1"/>
                    <a:pt x="4" y="0"/>
                    <a:pt x="6" y="1"/>
                  </a:cubicBezTo>
                  <a:cubicBezTo>
                    <a:pt x="8" y="1"/>
                    <a:pt x="9" y="3"/>
                    <a:pt x="8"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2" name="Oval 1308"/>
            <p:cNvSpPr>
              <a:spLocks noChangeArrowheads="1"/>
            </p:cNvSpPr>
            <p:nvPr/>
          </p:nvSpPr>
          <p:spPr bwMode="auto">
            <a:xfrm>
              <a:off x="-609600" y="-557213"/>
              <a:ext cx="88900"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3" name="Freeform 1309"/>
            <p:cNvSpPr>
              <a:spLocks/>
            </p:cNvSpPr>
            <p:nvPr/>
          </p:nvSpPr>
          <p:spPr bwMode="auto">
            <a:xfrm>
              <a:off x="-804862" y="-449263"/>
              <a:ext cx="195263" cy="233363"/>
            </a:xfrm>
            <a:custGeom>
              <a:avLst/>
              <a:gdLst>
                <a:gd name="T0" fmla="*/ 52 w 52"/>
                <a:gd name="T1" fmla="*/ 11 h 62"/>
                <a:gd name="T2" fmla="*/ 10 w 52"/>
                <a:gd name="T3" fmla="*/ 62 h 62"/>
                <a:gd name="T4" fmla="*/ 0 w 52"/>
                <a:gd name="T5" fmla="*/ 54 h 62"/>
                <a:gd name="T6" fmla="*/ 37 w 52"/>
                <a:gd name="T7" fmla="*/ 0 h 62"/>
                <a:gd name="T8" fmla="*/ 52 w 52"/>
                <a:gd name="T9" fmla="*/ 11 h 62"/>
              </a:gdLst>
              <a:ahLst/>
              <a:cxnLst>
                <a:cxn ang="0">
                  <a:pos x="T0" y="T1"/>
                </a:cxn>
                <a:cxn ang="0">
                  <a:pos x="T2" y="T3"/>
                </a:cxn>
                <a:cxn ang="0">
                  <a:pos x="T4" y="T5"/>
                </a:cxn>
                <a:cxn ang="0">
                  <a:pos x="T6" y="T7"/>
                </a:cxn>
                <a:cxn ang="0">
                  <a:pos x="T8" y="T9"/>
                </a:cxn>
              </a:cxnLst>
              <a:rect l="0" t="0" r="r" b="b"/>
              <a:pathLst>
                <a:path w="52" h="62">
                  <a:moveTo>
                    <a:pt x="52" y="11"/>
                  </a:moveTo>
                  <a:cubicBezTo>
                    <a:pt x="10" y="62"/>
                    <a:pt x="10" y="62"/>
                    <a:pt x="10" y="62"/>
                  </a:cubicBezTo>
                  <a:cubicBezTo>
                    <a:pt x="7" y="59"/>
                    <a:pt x="3" y="57"/>
                    <a:pt x="0" y="54"/>
                  </a:cubicBezTo>
                  <a:cubicBezTo>
                    <a:pt x="37" y="0"/>
                    <a:pt x="37" y="0"/>
                    <a:pt x="37" y="0"/>
                  </a:cubicBezTo>
                  <a:lnTo>
                    <a:pt x="52"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4" name="Freeform 1310"/>
            <p:cNvSpPr>
              <a:spLocks/>
            </p:cNvSpPr>
            <p:nvPr/>
          </p:nvSpPr>
          <p:spPr bwMode="auto">
            <a:xfrm>
              <a:off x="-909637" y="-658813"/>
              <a:ext cx="254000" cy="134938"/>
            </a:xfrm>
            <a:custGeom>
              <a:avLst/>
              <a:gdLst>
                <a:gd name="T0" fmla="*/ 68 w 68"/>
                <a:gd name="T1" fmla="*/ 18 h 36"/>
                <a:gd name="T2" fmla="*/ 62 w 68"/>
                <a:gd name="T3" fmla="*/ 36 h 36"/>
                <a:gd name="T4" fmla="*/ 0 w 68"/>
                <a:gd name="T5" fmla="*/ 11 h 36"/>
                <a:gd name="T6" fmla="*/ 4 w 68"/>
                <a:gd name="T7" fmla="*/ 0 h 36"/>
                <a:gd name="T8" fmla="*/ 68 w 68"/>
                <a:gd name="T9" fmla="*/ 18 h 36"/>
              </a:gdLst>
              <a:ahLst/>
              <a:cxnLst>
                <a:cxn ang="0">
                  <a:pos x="T0" y="T1"/>
                </a:cxn>
                <a:cxn ang="0">
                  <a:pos x="T2" y="T3"/>
                </a:cxn>
                <a:cxn ang="0">
                  <a:pos x="T4" y="T5"/>
                </a:cxn>
                <a:cxn ang="0">
                  <a:pos x="T6" y="T7"/>
                </a:cxn>
                <a:cxn ang="0">
                  <a:pos x="T8" y="T9"/>
                </a:cxn>
              </a:cxnLst>
              <a:rect l="0" t="0" r="r" b="b"/>
              <a:pathLst>
                <a:path w="68" h="36">
                  <a:moveTo>
                    <a:pt x="68" y="18"/>
                  </a:moveTo>
                  <a:cubicBezTo>
                    <a:pt x="62" y="36"/>
                    <a:pt x="62" y="36"/>
                    <a:pt x="62" y="36"/>
                  </a:cubicBezTo>
                  <a:cubicBezTo>
                    <a:pt x="0" y="11"/>
                    <a:pt x="0" y="11"/>
                    <a:pt x="0" y="11"/>
                  </a:cubicBezTo>
                  <a:cubicBezTo>
                    <a:pt x="1" y="7"/>
                    <a:pt x="4" y="0"/>
                    <a:pt x="4" y="0"/>
                  </a:cubicBezTo>
                  <a:lnTo>
                    <a:pt x="68"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5" name="Freeform 1311"/>
            <p:cNvSpPr>
              <a:spLocks/>
            </p:cNvSpPr>
            <p:nvPr/>
          </p:nvSpPr>
          <p:spPr bwMode="auto">
            <a:xfrm>
              <a:off x="-592137" y="-873125"/>
              <a:ext cx="71438" cy="247650"/>
            </a:xfrm>
            <a:custGeom>
              <a:avLst/>
              <a:gdLst>
                <a:gd name="T0" fmla="*/ 19 w 19"/>
                <a:gd name="T1" fmla="*/ 66 h 66"/>
                <a:gd name="T2" fmla="*/ 0 w 19"/>
                <a:gd name="T3" fmla="*/ 66 h 66"/>
                <a:gd name="T4" fmla="*/ 5 w 19"/>
                <a:gd name="T5" fmla="*/ 0 h 66"/>
                <a:gd name="T6" fmla="*/ 17 w 19"/>
                <a:gd name="T7" fmla="*/ 0 h 66"/>
                <a:gd name="T8" fmla="*/ 19 w 19"/>
                <a:gd name="T9" fmla="*/ 66 h 66"/>
              </a:gdLst>
              <a:ahLst/>
              <a:cxnLst>
                <a:cxn ang="0">
                  <a:pos x="T0" y="T1"/>
                </a:cxn>
                <a:cxn ang="0">
                  <a:pos x="T2" y="T3"/>
                </a:cxn>
                <a:cxn ang="0">
                  <a:pos x="T4" y="T5"/>
                </a:cxn>
                <a:cxn ang="0">
                  <a:pos x="T6" y="T7"/>
                </a:cxn>
                <a:cxn ang="0">
                  <a:pos x="T8" y="T9"/>
                </a:cxn>
              </a:cxnLst>
              <a:rect l="0" t="0" r="r" b="b"/>
              <a:pathLst>
                <a:path w="19" h="66">
                  <a:moveTo>
                    <a:pt x="19" y="66"/>
                  </a:moveTo>
                  <a:cubicBezTo>
                    <a:pt x="0" y="66"/>
                    <a:pt x="0" y="66"/>
                    <a:pt x="0" y="66"/>
                  </a:cubicBezTo>
                  <a:cubicBezTo>
                    <a:pt x="5" y="0"/>
                    <a:pt x="5" y="0"/>
                    <a:pt x="5" y="0"/>
                  </a:cubicBezTo>
                  <a:cubicBezTo>
                    <a:pt x="9" y="0"/>
                    <a:pt x="13" y="0"/>
                    <a:pt x="17" y="0"/>
                  </a:cubicBezTo>
                  <a:lnTo>
                    <a:pt x="19"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6" name="Freeform 1312"/>
            <p:cNvSpPr>
              <a:spLocks/>
            </p:cNvSpPr>
            <p:nvPr/>
          </p:nvSpPr>
          <p:spPr bwMode="auto">
            <a:xfrm>
              <a:off x="-463550" y="-631825"/>
              <a:ext cx="250825" cy="127000"/>
            </a:xfrm>
            <a:custGeom>
              <a:avLst/>
              <a:gdLst>
                <a:gd name="T0" fmla="*/ 67 w 67"/>
                <a:gd name="T1" fmla="*/ 11 h 34"/>
                <a:gd name="T2" fmla="*/ 5 w 67"/>
                <a:gd name="T3" fmla="*/ 34 h 34"/>
                <a:gd name="T4" fmla="*/ 0 w 67"/>
                <a:gd name="T5" fmla="*/ 15 h 34"/>
                <a:gd name="T6" fmla="*/ 64 w 67"/>
                <a:gd name="T7" fmla="*/ 0 h 34"/>
                <a:gd name="T8" fmla="*/ 67 w 67"/>
                <a:gd name="T9" fmla="*/ 11 h 34"/>
              </a:gdLst>
              <a:ahLst/>
              <a:cxnLst>
                <a:cxn ang="0">
                  <a:pos x="T0" y="T1"/>
                </a:cxn>
                <a:cxn ang="0">
                  <a:pos x="T2" y="T3"/>
                </a:cxn>
                <a:cxn ang="0">
                  <a:pos x="T4" y="T5"/>
                </a:cxn>
                <a:cxn ang="0">
                  <a:pos x="T6" y="T7"/>
                </a:cxn>
                <a:cxn ang="0">
                  <a:pos x="T8" y="T9"/>
                </a:cxn>
              </a:cxnLst>
              <a:rect l="0" t="0" r="r" b="b"/>
              <a:pathLst>
                <a:path w="67" h="34">
                  <a:moveTo>
                    <a:pt x="67" y="11"/>
                  </a:moveTo>
                  <a:cubicBezTo>
                    <a:pt x="5" y="34"/>
                    <a:pt x="5" y="34"/>
                    <a:pt x="5" y="34"/>
                  </a:cubicBezTo>
                  <a:cubicBezTo>
                    <a:pt x="0" y="15"/>
                    <a:pt x="0" y="15"/>
                    <a:pt x="0" y="15"/>
                  </a:cubicBezTo>
                  <a:cubicBezTo>
                    <a:pt x="64" y="0"/>
                    <a:pt x="64" y="0"/>
                    <a:pt x="64" y="0"/>
                  </a:cubicBezTo>
                  <a:cubicBezTo>
                    <a:pt x="65" y="3"/>
                    <a:pt x="66" y="7"/>
                    <a:pt x="67"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7" name="Freeform 1313"/>
            <p:cNvSpPr>
              <a:spLocks/>
            </p:cNvSpPr>
            <p:nvPr/>
          </p:nvSpPr>
          <p:spPr bwMode="auto">
            <a:xfrm>
              <a:off x="-534987" y="-436563"/>
              <a:ext cx="190500" cy="234950"/>
            </a:xfrm>
            <a:custGeom>
              <a:avLst/>
              <a:gdLst>
                <a:gd name="T0" fmla="*/ 51 w 51"/>
                <a:gd name="T1" fmla="*/ 56 h 63"/>
                <a:gd name="T2" fmla="*/ 41 w 51"/>
                <a:gd name="T3" fmla="*/ 63 h 63"/>
                <a:gd name="T4" fmla="*/ 0 w 51"/>
                <a:gd name="T5" fmla="*/ 11 h 63"/>
                <a:gd name="T6" fmla="*/ 16 w 51"/>
                <a:gd name="T7" fmla="*/ 0 h 63"/>
                <a:gd name="T8" fmla="*/ 51 w 51"/>
                <a:gd name="T9" fmla="*/ 56 h 63"/>
              </a:gdLst>
              <a:ahLst/>
              <a:cxnLst>
                <a:cxn ang="0">
                  <a:pos x="T0" y="T1"/>
                </a:cxn>
                <a:cxn ang="0">
                  <a:pos x="T2" y="T3"/>
                </a:cxn>
                <a:cxn ang="0">
                  <a:pos x="T4" y="T5"/>
                </a:cxn>
                <a:cxn ang="0">
                  <a:pos x="T6" y="T7"/>
                </a:cxn>
                <a:cxn ang="0">
                  <a:pos x="T8" y="T9"/>
                </a:cxn>
              </a:cxnLst>
              <a:rect l="0" t="0" r="r" b="b"/>
              <a:pathLst>
                <a:path w="51" h="63">
                  <a:moveTo>
                    <a:pt x="51" y="56"/>
                  </a:moveTo>
                  <a:cubicBezTo>
                    <a:pt x="47" y="58"/>
                    <a:pt x="44" y="60"/>
                    <a:pt x="41" y="63"/>
                  </a:cubicBezTo>
                  <a:cubicBezTo>
                    <a:pt x="0" y="11"/>
                    <a:pt x="0" y="11"/>
                    <a:pt x="0" y="11"/>
                  </a:cubicBezTo>
                  <a:cubicBezTo>
                    <a:pt x="16" y="0"/>
                    <a:pt x="16" y="0"/>
                    <a:pt x="16" y="0"/>
                  </a:cubicBezTo>
                  <a:lnTo>
                    <a:pt x="51"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8" name="Freeform 1314"/>
            <p:cNvSpPr>
              <a:spLocks/>
            </p:cNvSpPr>
            <p:nvPr/>
          </p:nvSpPr>
          <p:spPr bwMode="auto">
            <a:xfrm>
              <a:off x="-392112" y="-546100"/>
              <a:ext cx="190500" cy="280988"/>
            </a:xfrm>
            <a:custGeom>
              <a:avLst/>
              <a:gdLst>
                <a:gd name="T0" fmla="*/ 50 w 51"/>
                <a:gd name="T1" fmla="*/ 4 h 75"/>
                <a:gd name="T2" fmla="*/ 23 w 51"/>
                <a:gd name="T3" fmla="*/ 75 h 75"/>
                <a:gd name="T4" fmla="*/ 0 w 51"/>
                <a:gd name="T5" fmla="*/ 35 h 75"/>
                <a:gd name="T6" fmla="*/ 6 w 51"/>
                <a:gd name="T7" fmla="*/ 21 h 75"/>
                <a:gd name="T8" fmla="*/ 50 w 51"/>
                <a:gd name="T9" fmla="*/ 0 h 75"/>
                <a:gd name="T10" fmla="*/ 50 w 51"/>
                <a:gd name="T11" fmla="*/ 4 h 75"/>
              </a:gdLst>
              <a:ahLst/>
              <a:cxnLst>
                <a:cxn ang="0">
                  <a:pos x="T0" y="T1"/>
                </a:cxn>
                <a:cxn ang="0">
                  <a:pos x="T2" y="T3"/>
                </a:cxn>
                <a:cxn ang="0">
                  <a:pos x="T4" y="T5"/>
                </a:cxn>
                <a:cxn ang="0">
                  <a:pos x="T6" y="T7"/>
                </a:cxn>
                <a:cxn ang="0">
                  <a:pos x="T8" y="T9"/>
                </a:cxn>
                <a:cxn ang="0">
                  <a:pos x="T10" y="T11"/>
                </a:cxn>
              </a:cxnLst>
              <a:rect l="0" t="0" r="r" b="b"/>
              <a:pathLst>
                <a:path w="51" h="75">
                  <a:moveTo>
                    <a:pt x="50" y="4"/>
                  </a:moveTo>
                  <a:cubicBezTo>
                    <a:pt x="51" y="32"/>
                    <a:pt x="41" y="57"/>
                    <a:pt x="23" y="75"/>
                  </a:cubicBezTo>
                  <a:cubicBezTo>
                    <a:pt x="0" y="35"/>
                    <a:pt x="0" y="35"/>
                    <a:pt x="0" y="35"/>
                  </a:cubicBezTo>
                  <a:cubicBezTo>
                    <a:pt x="6" y="21"/>
                    <a:pt x="6" y="21"/>
                    <a:pt x="6" y="21"/>
                  </a:cubicBezTo>
                  <a:cubicBezTo>
                    <a:pt x="50" y="0"/>
                    <a:pt x="50" y="0"/>
                    <a:pt x="50" y="0"/>
                  </a:cubicBezTo>
                  <a:cubicBezTo>
                    <a:pt x="50" y="2"/>
                    <a:pt x="50" y="3"/>
                    <a:pt x="5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69" name="Freeform 1315"/>
            <p:cNvSpPr>
              <a:spLocks/>
            </p:cNvSpPr>
            <p:nvPr/>
          </p:nvSpPr>
          <p:spPr bwMode="auto">
            <a:xfrm>
              <a:off x="-722312" y="-317500"/>
              <a:ext cx="300038" cy="165100"/>
            </a:xfrm>
            <a:custGeom>
              <a:avLst/>
              <a:gdLst>
                <a:gd name="T0" fmla="*/ 80 w 80"/>
                <a:gd name="T1" fmla="*/ 36 h 44"/>
                <a:gd name="T2" fmla="*/ 47 w 80"/>
                <a:gd name="T3" fmla="*/ 44 h 44"/>
                <a:gd name="T4" fmla="*/ 0 w 80"/>
                <a:gd name="T5" fmla="*/ 34 h 44"/>
                <a:gd name="T6" fmla="*/ 31 w 80"/>
                <a:gd name="T7" fmla="*/ 0 h 44"/>
                <a:gd name="T8" fmla="*/ 47 w 80"/>
                <a:gd name="T9" fmla="*/ 0 h 44"/>
                <a:gd name="T10" fmla="*/ 80 w 80"/>
                <a:gd name="T11" fmla="*/ 36 h 44"/>
              </a:gdLst>
              <a:ahLst/>
              <a:cxnLst>
                <a:cxn ang="0">
                  <a:pos x="T0" y="T1"/>
                </a:cxn>
                <a:cxn ang="0">
                  <a:pos x="T2" y="T3"/>
                </a:cxn>
                <a:cxn ang="0">
                  <a:pos x="T4" y="T5"/>
                </a:cxn>
                <a:cxn ang="0">
                  <a:pos x="T6" y="T7"/>
                </a:cxn>
                <a:cxn ang="0">
                  <a:pos x="T8" y="T9"/>
                </a:cxn>
                <a:cxn ang="0">
                  <a:pos x="T10" y="T11"/>
                </a:cxn>
              </a:cxnLst>
              <a:rect l="0" t="0" r="r" b="b"/>
              <a:pathLst>
                <a:path w="80" h="44">
                  <a:moveTo>
                    <a:pt x="80" y="36"/>
                  </a:moveTo>
                  <a:cubicBezTo>
                    <a:pt x="69" y="40"/>
                    <a:pt x="58" y="43"/>
                    <a:pt x="47" y="44"/>
                  </a:cubicBezTo>
                  <a:cubicBezTo>
                    <a:pt x="30" y="44"/>
                    <a:pt x="14" y="41"/>
                    <a:pt x="0" y="34"/>
                  </a:cubicBezTo>
                  <a:cubicBezTo>
                    <a:pt x="31" y="0"/>
                    <a:pt x="31" y="0"/>
                    <a:pt x="31" y="0"/>
                  </a:cubicBezTo>
                  <a:cubicBezTo>
                    <a:pt x="47" y="0"/>
                    <a:pt x="47" y="0"/>
                    <a:pt x="47" y="0"/>
                  </a:cubicBezTo>
                  <a:lnTo>
                    <a:pt x="8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0" name="Freeform 1316"/>
            <p:cNvSpPr>
              <a:spLocks/>
            </p:cNvSpPr>
            <p:nvPr/>
          </p:nvSpPr>
          <p:spPr bwMode="auto">
            <a:xfrm>
              <a:off x="-925512" y="-560388"/>
              <a:ext cx="180975" cy="280988"/>
            </a:xfrm>
            <a:custGeom>
              <a:avLst/>
              <a:gdLst>
                <a:gd name="T0" fmla="*/ 48 w 48"/>
                <a:gd name="T1" fmla="*/ 33 h 75"/>
                <a:gd name="T2" fmla="*/ 24 w 48"/>
                <a:gd name="T3" fmla="*/ 75 h 75"/>
                <a:gd name="T4" fmla="*/ 0 w 48"/>
                <a:gd name="T5" fmla="*/ 17 h 75"/>
                <a:gd name="T6" fmla="*/ 1 w 48"/>
                <a:gd name="T7" fmla="*/ 0 h 75"/>
                <a:gd name="T8" fmla="*/ 44 w 48"/>
                <a:gd name="T9" fmla="*/ 18 h 75"/>
                <a:gd name="T10" fmla="*/ 48 w 48"/>
                <a:gd name="T11" fmla="*/ 33 h 75"/>
              </a:gdLst>
              <a:ahLst/>
              <a:cxnLst>
                <a:cxn ang="0">
                  <a:pos x="T0" y="T1"/>
                </a:cxn>
                <a:cxn ang="0">
                  <a:pos x="T2" y="T3"/>
                </a:cxn>
                <a:cxn ang="0">
                  <a:pos x="T4" y="T5"/>
                </a:cxn>
                <a:cxn ang="0">
                  <a:pos x="T6" y="T7"/>
                </a:cxn>
                <a:cxn ang="0">
                  <a:pos x="T8" y="T9"/>
                </a:cxn>
                <a:cxn ang="0">
                  <a:pos x="T10" y="T11"/>
                </a:cxn>
              </a:cxnLst>
              <a:rect l="0" t="0" r="r" b="b"/>
              <a:pathLst>
                <a:path w="48" h="75">
                  <a:moveTo>
                    <a:pt x="48" y="33"/>
                  </a:moveTo>
                  <a:cubicBezTo>
                    <a:pt x="24" y="75"/>
                    <a:pt x="24" y="75"/>
                    <a:pt x="24" y="75"/>
                  </a:cubicBezTo>
                  <a:cubicBezTo>
                    <a:pt x="10" y="60"/>
                    <a:pt x="1" y="39"/>
                    <a:pt x="0" y="17"/>
                  </a:cubicBezTo>
                  <a:cubicBezTo>
                    <a:pt x="0" y="11"/>
                    <a:pt x="0" y="5"/>
                    <a:pt x="1" y="0"/>
                  </a:cubicBezTo>
                  <a:cubicBezTo>
                    <a:pt x="44" y="18"/>
                    <a:pt x="44" y="18"/>
                    <a:pt x="44" y="18"/>
                  </a:cubicBezTo>
                  <a:lnTo>
                    <a:pt x="48"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1" name="Freeform 1317"/>
            <p:cNvSpPr>
              <a:spLocks/>
            </p:cNvSpPr>
            <p:nvPr/>
          </p:nvSpPr>
          <p:spPr bwMode="auto">
            <a:xfrm>
              <a:off x="-873125" y="-868363"/>
              <a:ext cx="244475" cy="206375"/>
            </a:xfrm>
            <a:custGeom>
              <a:avLst/>
              <a:gdLst>
                <a:gd name="T0" fmla="*/ 65 w 65"/>
                <a:gd name="T1" fmla="*/ 0 h 55"/>
                <a:gd name="T2" fmla="*/ 61 w 65"/>
                <a:gd name="T3" fmla="*/ 46 h 55"/>
                <a:gd name="T4" fmla="*/ 48 w 65"/>
                <a:gd name="T5" fmla="*/ 55 h 55"/>
                <a:gd name="T6" fmla="*/ 0 w 65"/>
                <a:gd name="T7" fmla="*/ 45 h 55"/>
                <a:gd name="T8" fmla="*/ 65 w 65"/>
                <a:gd name="T9" fmla="*/ 0 h 55"/>
              </a:gdLst>
              <a:ahLst/>
              <a:cxnLst>
                <a:cxn ang="0">
                  <a:pos x="T0" y="T1"/>
                </a:cxn>
                <a:cxn ang="0">
                  <a:pos x="T2" y="T3"/>
                </a:cxn>
                <a:cxn ang="0">
                  <a:pos x="T4" y="T5"/>
                </a:cxn>
                <a:cxn ang="0">
                  <a:pos x="T6" y="T7"/>
                </a:cxn>
                <a:cxn ang="0">
                  <a:pos x="T8" y="T9"/>
                </a:cxn>
              </a:cxnLst>
              <a:rect l="0" t="0" r="r" b="b"/>
              <a:pathLst>
                <a:path w="65" h="55">
                  <a:moveTo>
                    <a:pt x="65" y="0"/>
                  </a:moveTo>
                  <a:cubicBezTo>
                    <a:pt x="61" y="46"/>
                    <a:pt x="61" y="46"/>
                    <a:pt x="61" y="46"/>
                  </a:cubicBezTo>
                  <a:cubicBezTo>
                    <a:pt x="48" y="55"/>
                    <a:pt x="48" y="55"/>
                    <a:pt x="48" y="55"/>
                  </a:cubicBezTo>
                  <a:cubicBezTo>
                    <a:pt x="0" y="45"/>
                    <a:pt x="0" y="45"/>
                    <a:pt x="0" y="45"/>
                  </a:cubicBezTo>
                  <a:cubicBezTo>
                    <a:pt x="14" y="22"/>
                    <a:pt x="38" y="5"/>
                    <a:pt x="65"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72" name="Freeform 1318"/>
            <p:cNvSpPr>
              <a:spLocks/>
            </p:cNvSpPr>
            <p:nvPr/>
          </p:nvSpPr>
          <p:spPr bwMode="auto">
            <a:xfrm>
              <a:off x="-482600" y="-865188"/>
              <a:ext cx="236538" cy="217488"/>
            </a:xfrm>
            <a:custGeom>
              <a:avLst/>
              <a:gdLst>
                <a:gd name="T0" fmla="*/ 63 w 63"/>
                <a:gd name="T1" fmla="*/ 48 h 58"/>
                <a:gd name="T2" fmla="*/ 18 w 63"/>
                <a:gd name="T3" fmla="*/ 58 h 58"/>
                <a:gd name="T4" fmla="*/ 6 w 63"/>
                <a:gd name="T5" fmla="*/ 48 h 58"/>
                <a:gd name="T6" fmla="*/ 0 w 63"/>
                <a:gd name="T7" fmla="*/ 0 h 58"/>
                <a:gd name="T8" fmla="*/ 63 w 63"/>
                <a:gd name="T9" fmla="*/ 48 h 58"/>
              </a:gdLst>
              <a:ahLst/>
              <a:cxnLst>
                <a:cxn ang="0">
                  <a:pos x="T0" y="T1"/>
                </a:cxn>
                <a:cxn ang="0">
                  <a:pos x="T2" y="T3"/>
                </a:cxn>
                <a:cxn ang="0">
                  <a:pos x="T4" y="T5"/>
                </a:cxn>
                <a:cxn ang="0">
                  <a:pos x="T6" y="T7"/>
                </a:cxn>
                <a:cxn ang="0">
                  <a:pos x="T8" y="T9"/>
                </a:cxn>
              </a:cxnLst>
              <a:rect l="0" t="0" r="r" b="b"/>
              <a:pathLst>
                <a:path w="63" h="58">
                  <a:moveTo>
                    <a:pt x="63" y="48"/>
                  </a:moveTo>
                  <a:cubicBezTo>
                    <a:pt x="18" y="58"/>
                    <a:pt x="18" y="58"/>
                    <a:pt x="18" y="58"/>
                  </a:cubicBezTo>
                  <a:cubicBezTo>
                    <a:pt x="6" y="48"/>
                    <a:pt x="6" y="48"/>
                    <a:pt x="6" y="48"/>
                  </a:cubicBezTo>
                  <a:cubicBezTo>
                    <a:pt x="0" y="0"/>
                    <a:pt x="0" y="0"/>
                    <a:pt x="0" y="0"/>
                  </a:cubicBezTo>
                  <a:cubicBezTo>
                    <a:pt x="27" y="6"/>
                    <a:pt x="50" y="24"/>
                    <a:pt x="63" y="4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684" name="Group 683"/>
          <p:cNvGrpSpPr/>
          <p:nvPr/>
        </p:nvGrpSpPr>
        <p:grpSpPr>
          <a:xfrm>
            <a:off x="2347599" y="3322868"/>
            <a:ext cx="1141531" cy="635886"/>
            <a:chOff x="-5809457" y="1113066"/>
            <a:chExt cx="4494213" cy="2503487"/>
          </a:xfrm>
        </p:grpSpPr>
        <p:sp>
          <p:nvSpPr>
            <p:cNvPr id="685" name="Freeform 1228"/>
            <p:cNvSpPr>
              <a:spLocks/>
            </p:cNvSpPr>
            <p:nvPr/>
          </p:nvSpPr>
          <p:spPr bwMode="auto">
            <a:xfrm>
              <a:off x="-5809457" y="1113066"/>
              <a:ext cx="4494213" cy="2185987"/>
            </a:xfrm>
            <a:custGeom>
              <a:avLst/>
              <a:gdLst>
                <a:gd name="T0" fmla="*/ 1 w 1198"/>
                <a:gd name="T1" fmla="*/ 505 h 583"/>
                <a:gd name="T2" fmla="*/ 36 w 1198"/>
                <a:gd name="T3" fmla="*/ 552 h 583"/>
                <a:gd name="T4" fmla="*/ 106 w 1198"/>
                <a:gd name="T5" fmla="*/ 579 h 583"/>
                <a:gd name="T6" fmla="*/ 923 w 1198"/>
                <a:gd name="T7" fmla="*/ 579 h 583"/>
                <a:gd name="T8" fmla="*/ 1176 w 1198"/>
                <a:gd name="T9" fmla="*/ 579 h 583"/>
                <a:gd name="T10" fmla="*/ 1198 w 1198"/>
                <a:gd name="T11" fmla="*/ 560 h 583"/>
                <a:gd name="T12" fmla="*/ 1198 w 1198"/>
                <a:gd name="T13" fmla="*/ 420 h 583"/>
                <a:gd name="T14" fmla="*/ 1190 w 1198"/>
                <a:gd name="T15" fmla="*/ 403 h 583"/>
                <a:gd name="T16" fmla="*/ 1190 w 1198"/>
                <a:gd name="T17" fmla="*/ 347 h 583"/>
                <a:gd name="T18" fmla="*/ 1171 w 1198"/>
                <a:gd name="T19" fmla="*/ 311 h 583"/>
                <a:gd name="T20" fmla="*/ 1105 w 1198"/>
                <a:gd name="T21" fmla="*/ 263 h 583"/>
                <a:gd name="T22" fmla="*/ 961 w 1198"/>
                <a:gd name="T23" fmla="*/ 75 h 583"/>
                <a:gd name="T24" fmla="*/ 902 w 1198"/>
                <a:gd name="T25" fmla="*/ 42 h 583"/>
                <a:gd name="T26" fmla="*/ 874 w 1198"/>
                <a:gd name="T27" fmla="*/ 33 h 583"/>
                <a:gd name="T28" fmla="*/ 559 w 1198"/>
                <a:gd name="T29" fmla="*/ 0 h 583"/>
                <a:gd name="T30" fmla="*/ 90 w 1198"/>
                <a:gd name="T31" fmla="*/ 0 h 583"/>
                <a:gd name="T32" fmla="*/ 43 w 1198"/>
                <a:gd name="T33" fmla="*/ 21 h 583"/>
                <a:gd name="T34" fmla="*/ 40 w 1198"/>
                <a:gd name="T35" fmla="*/ 42 h 583"/>
                <a:gd name="T36" fmla="*/ 21 w 1198"/>
                <a:gd name="T37" fmla="*/ 204 h 583"/>
                <a:gd name="T38" fmla="*/ 21 w 1198"/>
                <a:gd name="T39" fmla="*/ 448 h 583"/>
                <a:gd name="T40" fmla="*/ 9 w 1198"/>
                <a:gd name="T41" fmla="*/ 448 h 583"/>
                <a:gd name="T42" fmla="*/ 1 w 1198"/>
                <a:gd name="T43" fmla="*/ 459 h 583"/>
                <a:gd name="T44" fmla="*/ 1 w 1198"/>
                <a:gd name="T45" fmla="*/ 50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8" h="583">
                  <a:moveTo>
                    <a:pt x="1" y="505"/>
                  </a:moveTo>
                  <a:cubicBezTo>
                    <a:pt x="1" y="505"/>
                    <a:pt x="12" y="541"/>
                    <a:pt x="36" y="552"/>
                  </a:cubicBezTo>
                  <a:cubicBezTo>
                    <a:pt x="61" y="563"/>
                    <a:pt x="106" y="579"/>
                    <a:pt x="106" y="579"/>
                  </a:cubicBezTo>
                  <a:cubicBezTo>
                    <a:pt x="923" y="579"/>
                    <a:pt x="923" y="579"/>
                    <a:pt x="923" y="579"/>
                  </a:cubicBezTo>
                  <a:cubicBezTo>
                    <a:pt x="1176" y="579"/>
                    <a:pt x="1176" y="579"/>
                    <a:pt x="1176" y="579"/>
                  </a:cubicBezTo>
                  <a:cubicBezTo>
                    <a:pt x="1176" y="579"/>
                    <a:pt x="1198" y="583"/>
                    <a:pt x="1198" y="560"/>
                  </a:cubicBezTo>
                  <a:cubicBezTo>
                    <a:pt x="1198" y="538"/>
                    <a:pt x="1198" y="420"/>
                    <a:pt x="1198" y="420"/>
                  </a:cubicBezTo>
                  <a:cubicBezTo>
                    <a:pt x="1198" y="420"/>
                    <a:pt x="1195" y="408"/>
                    <a:pt x="1190" y="403"/>
                  </a:cubicBezTo>
                  <a:cubicBezTo>
                    <a:pt x="1190" y="347"/>
                    <a:pt x="1190" y="347"/>
                    <a:pt x="1190" y="347"/>
                  </a:cubicBezTo>
                  <a:cubicBezTo>
                    <a:pt x="1190" y="347"/>
                    <a:pt x="1189" y="327"/>
                    <a:pt x="1171" y="311"/>
                  </a:cubicBezTo>
                  <a:cubicBezTo>
                    <a:pt x="1152" y="294"/>
                    <a:pt x="1105" y="263"/>
                    <a:pt x="1105" y="263"/>
                  </a:cubicBezTo>
                  <a:cubicBezTo>
                    <a:pt x="961" y="75"/>
                    <a:pt x="961" y="75"/>
                    <a:pt x="961" y="75"/>
                  </a:cubicBezTo>
                  <a:cubicBezTo>
                    <a:pt x="961" y="75"/>
                    <a:pt x="944" y="57"/>
                    <a:pt x="902" y="42"/>
                  </a:cubicBezTo>
                  <a:cubicBezTo>
                    <a:pt x="894" y="39"/>
                    <a:pt x="884" y="36"/>
                    <a:pt x="874" y="33"/>
                  </a:cubicBezTo>
                  <a:cubicBezTo>
                    <a:pt x="811" y="17"/>
                    <a:pt x="590" y="0"/>
                    <a:pt x="559" y="0"/>
                  </a:cubicBezTo>
                  <a:cubicBezTo>
                    <a:pt x="528" y="0"/>
                    <a:pt x="90" y="0"/>
                    <a:pt x="90" y="0"/>
                  </a:cubicBezTo>
                  <a:cubicBezTo>
                    <a:pt x="90" y="0"/>
                    <a:pt x="46" y="5"/>
                    <a:pt x="43" y="21"/>
                  </a:cubicBezTo>
                  <a:cubicBezTo>
                    <a:pt x="42" y="23"/>
                    <a:pt x="41" y="31"/>
                    <a:pt x="40" y="42"/>
                  </a:cubicBezTo>
                  <a:cubicBezTo>
                    <a:pt x="34" y="91"/>
                    <a:pt x="21" y="204"/>
                    <a:pt x="21" y="204"/>
                  </a:cubicBezTo>
                  <a:cubicBezTo>
                    <a:pt x="21" y="448"/>
                    <a:pt x="21" y="448"/>
                    <a:pt x="21" y="448"/>
                  </a:cubicBezTo>
                  <a:cubicBezTo>
                    <a:pt x="9" y="448"/>
                    <a:pt x="9" y="448"/>
                    <a:pt x="9" y="448"/>
                  </a:cubicBezTo>
                  <a:cubicBezTo>
                    <a:pt x="9" y="448"/>
                    <a:pt x="1" y="448"/>
                    <a:pt x="1" y="459"/>
                  </a:cubicBezTo>
                  <a:cubicBezTo>
                    <a:pt x="0" y="471"/>
                    <a:pt x="1" y="505"/>
                    <a:pt x="1" y="505"/>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6" name="Freeform 1229"/>
            <p:cNvSpPr>
              <a:spLocks/>
            </p:cNvSpPr>
            <p:nvPr/>
          </p:nvSpPr>
          <p:spPr bwMode="auto">
            <a:xfrm>
              <a:off x="-3104357" y="1367066"/>
              <a:ext cx="1316038" cy="757237"/>
            </a:xfrm>
            <a:custGeom>
              <a:avLst/>
              <a:gdLst>
                <a:gd name="T0" fmla="*/ 1 w 351"/>
                <a:gd name="T1" fmla="*/ 12 h 202"/>
                <a:gd name="T2" fmla="*/ 17 w 351"/>
                <a:gd name="T3" fmla="*/ 0 h 202"/>
                <a:gd name="T4" fmla="*/ 200 w 351"/>
                <a:gd name="T5" fmla="*/ 0 h 202"/>
                <a:gd name="T6" fmla="*/ 229 w 351"/>
                <a:gd name="T7" fmla="*/ 19 h 202"/>
                <a:gd name="T8" fmla="*/ 344 w 351"/>
                <a:gd name="T9" fmla="*/ 191 h 202"/>
                <a:gd name="T10" fmla="*/ 338 w 351"/>
                <a:gd name="T11" fmla="*/ 202 h 202"/>
                <a:gd name="T12" fmla="*/ 27 w 351"/>
                <a:gd name="T13" fmla="*/ 177 h 202"/>
                <a:gd name="T14" fmla="*/ 1 w 351"/>
                <a:gd name="T15" fmla="*/ 153 h 202"/>
                <a:gd name="T16" fmla="*/ 1 w 351"/>
                <a:gd name="T17"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02">
                  <a:moveTo>
                    <a:pt x="1" y="12"/>
                  </a:moveTo>
                  <a:cubicBezTo>
                    <a:pt x="1" y="12"/>
                    <a:pt x="1" y="0"/>
                    <a:pt x="17" y="0"/>
                  </a:cubicBezTo>
                  <a:cubicBezTo>
                    <a:pt x="34" y="0"/>
                    <a:pt x="200" y="0"/>
                    <a:pt x="200" y="0"/>
                  </a:cubicBezTo>
                  <a:cubicBezTo>
                    <a:pt x="200" y="0"/>
                    <a:pt x="218" y="4"/>
                    <a:pt x="229" y="19"/>
                  </a:cubicBezTo>
                  <a:cubicBezTo>
                    <a:pt x="240" y="34"/>
                    <a:pt x="344" y="191"/>
                    <a:pt x="344" y="191"/>
                  </a:cubicBezTo>
                  <a:cubicBezTo>
                    <a:pt x="344" y="191"/>
                    <a:pt x="351" y="202"/>
                    <a:pt x="338" y="202"/>
                  </a:cubicBezTo>
                  <a:cubicBezTo>
                    <a:pt x="325" y="202"/>
                    <a:pt x="27" y="177"/>
                    <a:pt x="27" y="177"/>
                  </a:cubicBezTo>
                  <a:cubicBezTo>
                    <a:pt x="27" y="177"/>
                    <a:pt x="0" y="162"/>
                    <a:pt x="1" y="153"/>
                  </a:cubicBezTo>
                  <a:cubicBezTo>
                    <a:pt x="1" y="143"/>
                    <a:pt x="1" y="12"/>
                    <a:pt x="1" y="12"/>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7" name="Freeform 1230"/>
            <p:cNvSpPr>
              <a:spLocks/>
            </p:cNvSpPr>
            <p:nvPr/>
          </p:nvSpPr>
          <p:spPr bwMode="auto">
            <a:xfrm>
              <a:off x="-2140744" y="1787753"/>
              <a:ext cx="131763" cy="300037"/>
            </a:xfrm>
            <a:custGeom>
              <a:avLst/>
              <a:gdLst>
                <a:gd name="T0" fmla="*/ 0 w 35"/>
                <a:gd name="T1" fmla="*/ 63 h 80"/>
                <a:gd name="T2" fmla="*/ 17 w 35"/>
                <a:gd name="T3" fmla="*/ 80 h 80"/>
                <a:gd name="T4" fmla="*/ 17 w 35"/>
                <a:gd name="T5" fmla="*/ 80 h 80"/>
                <a:gd name="T6" fmla="*/ 35 w 35"/>
                <a:gd name="T7" fmla="*/ 63 h 80"/>
                <a:gd name="T8" fmla="*/ 35 w 35"/>
                <a:gd name="T9" fmla="*/ 17 h 80"/>
                <a:gd name="T10" fmla="*/ 17 w 35"/>
                <a:gd name="T11" fmla="*/ 0 h 80"/>
                <a:gd name="T12" fmla="*/ 17 w 35"/>
                <a:gd name="T13" fmla="*/ 0 h 80"/>
                <a:gd name="T14" fmla="*/ 0 w 35"/>
                <a:gd name="T15" fmla="*/ 17 h 80"/>
                <a:gd name="T16" fmla="*/ 0 w 35"/>
                <a:gd name="T1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0">
                  <a:moveTo>
                    <a:pt x="0" y="63"/>
                  </a:moveTo>
                  <a:cubicBezTo>
                    <a:pt x="0" y="72"/>
                    <a:pt x="8" y="80"/>
                    <a:pt x="17" y="80"/>
                  </a:cubicBezTo>
                  <a:cubicBezTo>
                    <a:pt x="17" y="80"/>
                    <a:pt x="17" y="80"/>
                    <a:pt x="17" y="80"/>
                  </a:cubicBezTo>
                  <a:cubicBezTo>
                    <a:pt x="27" y="80"/>
                    <a:pt x="35" y="72"/>
                    <a:pt x="35" y="63"/>
                  </a:cubicBezTo>
                  <a:cubicBezTo>
                    <a:pt x="35" y="17"/>
                    <a:pt x="35" y="17"/>
                    <a:pt x="35" y="17"/>
                  </a:cubicBezTo>
                  <a:cubicBezTo>
                    <a:pt x="35" y="8"/>
                    <a:pt x="27" y="0"/>
                    <a:pt x="17" y="0"/>
                  </a:cubicBezTo>
                  <a:cubicBezTo>
                    <a:pt x="17" y="0"/>
                    <a:pt x="17" y="0"/>
                    <a:pt x="17" y="0"/>
                  </a:cubicBezTo>
                  <a:cubicBezTo>
                    <a:pt x="8" y="0"/>
                    <a:pt x="0" y="8"/>
                    <a:pt x="0" y="17"/>
                  </a:cubicBezTo>
                  <a:lnTo>
                    <a:pt x="0" y="63"/>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8" name="Freeform 1231"/>
            <p:cNvSpPr>
              <a:spLocks/>
            </p:cNvSpPr>
            <p:nvPr/>
          </p:nvSpPr>
          <p:spPr bwMode="auto">
            <a:xfrm>
              <a:off x="-3178969" y="2148116"/>
              <a:ext cx="246063" cy="80962"/>
            </a:xfrm>
            <a:custGeom>
              <a:avLst/>
              <a:gdLst>
                <a:gd name="T0" fmla="*/ 0 w 66"/>
                <a:gd name="T1" fmla="*/ 22 h 22"/>
                <a:gd name="T2" fmla="*/ 66 w 66"/>
                <a:gd name="T3" fmla="*/ 22 h 22"/>
                <a:gd name="T4" fmla="*/ 50 w 66"/>
                <a:gd name="T5" fmla="*/ 0 h 22"/>
                <a:gd name="T6" fmla="*/ 16 w 66"/>
                <a:gd name="T7" fmla="*/ 0 h 22"/>
                <a:gd name="T8" fmla="*/ 0 w 66"/>
                <a:gd name="T9" fmla="*/ 22 h 22"/>
              </a:gdLst>
              <a:ahLst/>
              <a:cxnLst>
                <a:cxn ang="0">
                  <a:pos x="T0" y="T1"/>
                </a:cxn>
                <a:cxn ang="0">
                  <a:pos x="T2" y="T3"/>
                </a:cxn>
                <a:cxn ang="0">
                  <a:pos x="T4" y="T5"/>
                </a:cxn>
                <a:cxn ang="0">
                  <a:pos x="T6" y="T7"/>
                </a:cxn>
                <a:cxn ang="0">
                  <a:pos x="T8" y="T9"/>
                </a:cxn>
              </a:cxnLst>
              <a:rect l="0" t="0" r="r" b="b"/>
              <a:pathLst>
                <a:path w="66" h="22">
                  <a:moveTo>
                    <a:pt x="0" y="22"/>
                  </a:moveTo>
                  <a:cubicBezTo>
                    <a:pt x="66" y="22"/>
                    <a:pt x="66" y="22"/>
                    <a:pt x="66" y="22"/>
                  </a:cubicBezTo>
                  <a:cubicBezTo>
                    <a:pt x="66" y="22"/>
                    <a:pt x="61" y="0"/>
                    <a:pt x="50" y="0"/>
                  </a:cubicBezTo>
                  <a:cubicBezTo>
                    <a:pt x="39" y="0"/>
                    <a:pt x="16" y="0"/>
                    <a:pt x="16" y="0"/>
                  </a:cubicBezTo>
                  <a:cubicBezTo>
                    <a:pt x="16" y="0"/>
                    <a:pt x="3" y="6"/>
                    <a:pt x="0" y="2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89" name="Freeform 1232"/>
            <p:cNvSpPr>
              <a:spLocks/>
            </p:cNvSpPr>
            <p:nvPr/>
          </p:nvSpPr>
          <p:spPr bwMode="auto">
            <a:xfrm>
              <a:off x="-3426619" y="2124303"/>
              <a:ext cx="77788" cy="247650"/>
            </a:xfrm>
            <a:custGeom>
              <a:avLst/>
              <a:gdLst>
                <a:gd name="T0" fmla="*/ 0 w 21"/>
                <a:gd name="T1" fmla="*/ 0 h 66"/>
                <a:gd name="T2" fmla="*/ 0 w 21"/>
                <a:gd name="T3" fmla="*/ 66 h 66"/>
                <a:gd name="T4" fmla="*/ 21 w 21"/>
                <a:gd name="T5" fmla="*/ 50 h 66"/>
                <a:gd name="T6" fmla="*/ 21 w 21"/>
                <a:gd name="T7" fmla="*/ 16 h 66"/>
                <a:gd name="T8" fmla="*/ 0 w 21"/>
                <a:gd name="T9" fmla="*/ 0 h 66"/>
              </a:gdLst>
              <a:ahLst/>
              <a:cxnLst>
                <a:cxn ang="0">
                  <a:pos x="T0" y="T1"/>
                </a:cxn>
                <a:cxn ang="0">
                  <a:pos x="T2" y="T3"/>
                </a:cxn>
                <a:cxn ang="0">
                  <a:pos x="T4" y="T5"/>
                </a:cxn>
                <a:cxn ang="0">
                  <a:pos x="T6" y="T7"/>
                </a:cxn>
                <a:cxn ang="0">
                  <a:pos x="T8" y="T9"/>
                </a:cxn>
              </a:cxnLst>
              <a:rect l="0" t="0" r="r" b="b"/>
              <a:pathLst>
                <a:path w="21" h="66">
                  <a:moveTo>
                    <a:pt x="0" y="0"/>
                  </a:moveTo>
                  <a:cubicBezTo>
                    <a:pt x="0" y="66"/>
                    <a:pt x="0" y="66"/>
                    <a:pt x="0" y="66"/>
                  </a:cubicBezTo>
                  <a:cubicBezTo>
                    <a:pt x="0" y="66"/>
                    <a:pt x="21" y="61"/>
                    <a:pt x="21" y="50"/>
                  </a:cubicBezTo>
                  <a:cubicBezTo>
                    <a:pt x="21" y="39"/>
                    <a:pt x="21" y="16"/>
                    <a:pt x="21" y="16"/>
                  </a:cubicBezTo>
                  <a:cubicBezTo>
                    <a:pt x="21" y="16"/>
                    <a:pt x="15" y="3"/>
                    <a:pt x="0" y="0"/>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0" name="Freeform 1233"/>
            <p:cNvSpPr>
              <a:spLocks/>
            </p:cNvSpPr>
            <p:nvPr/>
          </p:nvSpPr>
          <p:spPr bwMode="auto">
            <a:xfrm>
              <a:off x="-1578769" y="2327503"/>
              <a:ext cx="233363" cy="280987"/>
            </a:xfrm>
            <a:custGeom>
              <a:avLst/>
              <a:gdLst>
                <a:gd name="T0" fmla="*/ 2 w 62"/>
                <a:gd name="T1" fmla="*/ 75 h 75"/>
                <a:gd name="T2" fmla="*/ 62 w 62"/>
                <a:gd name="T3" fmla="*/ 75 h 75"/>
                <a:gd name="T4" fmla="*/ 62 w 62"/>
                <a:gd name="T5" fmla="*/ 23 h 75"/>
                <a:gd name="T6" fmla="*/ 55 w 62"/>
                <a:gd name="T7" fmla="*/ 3 h 75"/>
                <a:gd name="T8" fmla="*/ 2 w 62"/>
                <a:gd name="T9" fmla="*/ 19 h 75"/>
                <a:gd name="T10" fmla="*/ 2 w 62"/>
                <a:gd name="T11" fmla="*/ 75 h 75"/>
              </a:gdLst>
              <a:ahLst/>
              <a:cxnLst>
                <a:cxn ang="0">
                  <a:pos x="T0" y="T1"/>
                </a:cxn>
                <a:cxn ang="0">
                  <a:pos x="T2" y="T3"/>
                </a:cxn>
                <a:cxn ang="0">
                  <a:pos x="T4" y="T5"/>
                </a:cxn>
                <a:cxn ang="0">
                  <a:pos x="T6" y="T7"/>
                </a:cxn>
                <a:cxn ang="0">
                  <a:pos x="T8" y="T9"/>
                </a:cxn>
                <a:cxn ang="0">
                  <a:pos x="T10" y="T11"/>
                </a:cxn>
              </a:cxnLst>
              <a:rect l="0" t="0" r="r" b="b"/>
              <a:pathLst>
                <a:path w="62" h="75">
                  <a:moveTo>
                    <a:pt x="2" y="75"/>
                  </a:moveTo>
                  <a:cubicBezTo>
                    <a:pt x="62" y="75"/>
                    <a:pt x="62" y="75"/>
                    <a:pt x="62" y="75"/>
                  </a:cubicBezTo>
                  <a:cubicBezTo>
                    <a:pt x="62" y="23"/>
                    <a:pt x="62" y="23"/>
                    <a:pt x="62" y="23"/>
                  </a:cubicBezTo>
                  <a:cubicBezTo>
                    <a:pt x="62" y="23"/>
                    <a:pt x="61" y="14"/>
                    <a:pt x="55" y="3"/>
                  </a:cubicBezTo>
                  <a:cubicBezTo>
                    <a:pt x="55" y="3"/>
                    <a:pt x="4" y="0"/>
                    <a:pt x="2" y="19"/>
                  </a:cubicBezTo>
                  <a:cubicBezTo>
                    <a:pt x="0" y="38"/>
                    <a:pt x="2" y="75"/>
                    <a:pt x="2" y="75"/>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1" name="Freeform 1234"/>
            <p:cNvSpPr>
              <a:spLocks/>
            </p:cNvSpPr>
            <p:nvPr/>
          </p:nvSpPr>
          <p:spPr bwMode="auto">
            <a:xfrm>
              <a:off x="-2245519" y="2811691"/>
              <a:ext cx="873125" cy="471487"/>
            </a:xfrm>
            <a:custGeom>
              <a:avLst/>
              <a:gdLst>
                <a:gd name="T0" fmla="*/ 57 w 233"/>
                <a:gd name="T1" fmla="*/ 6 h 126"/>
                <a:gd name="T2" fmla="*/ 117 w 233"/>
                <a:gd name="T3" fmla="*/ 0 h 126"/>
                <a:gd name="T4" fmla="*/ 176 w 233"/>
                <a:gd name="T5" fmla="*/ 6 h 126"/>
                <a:gd name="T6" fmla="*/ 233 w 233"/>
                <a:gd name="T7" fmla="*/ 126 h 126"/>
                <a:gd name="T8" fmla="*/ 117 w 233"/>
                <a:gd name="T9" fmla="*/ 126 h 126"/>
                <a:gd name="T10" fmla="*/ 0 w 233"/>
                <a:gd name="T11" fmla="*/ 126 h 126"/>
                <a:gd name="T12" fmla="*/ 57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57" y="6"/>
                  </a:moveTo>
                  <a:cubicBezTo>
                    <a:pt x="57" y="6"/>
                    <a:pt x="71" y="0"/>
                    <a:pt x="117" y="0"/>
                  </a:cubicBezTo>
                  <a:cubicBezTo>
                    <a:pt x="163" y="0"/>
                    <a:pt x="176" y="6"/>
                    <a:pt x="176" y="6"/>
                  </a:cubicBezTo>
                  <a:cubicBezTo>
                    <a:pt x="217" y="27"/>
                    <a:pt x="233" y="126"/>
                    <a:pt x="233" y="126"/>
                  </a:cubicBezTo>
                  <a:cubicBezTo>
                    <a:pt x="117" y="126"/>
                    <a:pt x="117" y="126"/>
                    <a:pt x="117" y="126"/>
                  </a:cubicBezTo>
                  <a:cubicBezTo>
                    <a:pt x="0" y="126"/>
                    <a:pt x="0" y="126"/>
                    <a:pt x="0" y="126"/>
                  </a:cubicBezTo>
                  <a:cubicBezTo>
                    <a:pt x="0" y="126"/>
                    <a:pt x="17" y="27"/>
                    <a:pt x="57"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2" name="Freeform 1235"/>
            <p:cNvSpPr>
              <a:spLocks/>
            </p:cNvSpPr>
            <p:nvPr/>
          </p:nvSpPr>
          <p:spPr bwMode="auto">
            <a:xfrm>
              <a:off x="-5460207" y="2811691"/>
              <a:ext cx="874713" cy="471487"/>
            </a:xfrm>
            <a:custGeom>
              <a:avLst/>
              <a:gdLst>
                <a:gd name="T0" fmla="*/ 58 w 233"/>
                <a:gd name="T1" fmla="*/ 6 h 126"/>
                <a:gd name="T2" fmla="*/ 117 w 233"/>
                <a:gd name="T3" fmla="*/ 0 h 126"/>
                <a:gd name="T4" fmla="*/ 176 w 233"/>
                <a:gd name="T5" fmla="*/ 6 h 126"/>
                <a:gd name="T6" fmla="*/ 233 w 233"/>
                <a:gd name="T7" fmla="*/ 126 h 126"/>
                <a:gd name="T8" fmla="*/ 117 w 233"/>
                <a:gd name="T9" fmla="*/ 126 h 126"/>
                <a:gd name="T10" fmla="*/ 0 w 233"/>
                <a:gd name="T11" fmla="*/ 126 h 126"/>
                <a:gd name="T12" fmla="*/ 58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58" y="6"/>
                  </a:moveTo>
                  <a:cubicBezTo>
                    <a:pt x="58" y="6"/>
                    <a:pt x="71" y="0"/>
                    <a:pt x="117" y="0"/>
                  </a:cubicBezTo>
                  <a:cubicBezTo>
                    <a:pt x="163" y="0"/>
                    <a:pt x="176" y="6"/>
                    <a:pt x="176" y="6"/>
                  </a:cubicBezTo>
                  <a:cubicBezTo>
                    <a:pt x="217" y="27"/>
                    <a:pt x="233" y="126"/>
                    <a:pt x="233" y="126"/>
                  </a:cubicBezTo>
                  <a:cubicBezTo>
                    <a:pt x="117" y="126"/>
                    <a:pt x="117" y="126"/>
                    <a:pt x="117" y="126"/>
                  </a:cubicBezTo>
                  <a:cubicBezTo>
                    <a:pt x="0" y="126"/>
                    <a:pt x="0" y="126"/>
                    <a:pt x="0" y="126"/>
                  </a:cubicBezTo>
                  <a:cubicBezTo>
                    <a:pt x="0" y="126"/>
                    <a:pt x="17" y="27"/>
                    <a:pt x="58"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3" name="Freeform 1236"/>
            <p:cNvSpPr>
              <a:spLocks/>
            </p:cNvSpPr>
            <p:nvPr/>
          </p:nvSpPr>
          <p:spPr bwMode="auto">
            <a:xfrm>
              <a:off x="-2305844" y="2121128"/>
              <a:ext cx="420688" cy="1162050"/>
            </a:xfrm>
            <a:custGeom>
              <a:avLst/>
              <a:gdLst>
                <a:gd name="T0" fmla="*/ 5 w 112"/>
                <a:gd name="T1" fmla="*/ 310 h 310"/>
                <a:gd name="T2" fmla="*/ 48 w 112"/>
                <a:gd name="T3" fmla="*/ 200 h 310"/>
                <a:gd name="T4" fmla="*/ 97 w 112"/>
                <a:gd name="T5" fmla="*/ 177 h 310"/>
                <a:gd name="T6" fmla="*/ 108 w 112"/>
                <a:gd name="T7" fmla="*/ 172 h 310"/>
                <a:gd name="T8" fmla="*/ 111 w 112"/>
                <a:gd name="T9" fmla="*/ 163 h 310"/>
                <a:gd name="T10" fmla="*/ 111 w 112"/>
                <a:gd name="T11" fmla="*/ 0 h 310"/>
                <a:gd name="T12" fmla="*/ 106 w 112"/>
                <a:gd name="T13" fmla="*/ 0 h 310"/>
                <a:gd name="T14" fmla="*/ 106 w 112"/>
                <a:gd name="T15" fmla="*/ 163 h 310"/>
                <a:gd name="T16" fmla="*/ 104 w 112"/>
                <a:gd name="T17" fmla="*/ 169 h 310"/>
                <a:gd name="T18" fmla="*/ 97 w 112"/>
                <a:gd name="T19" fmla="*/ 171 h 310"/>
                <a:gd name="T20" fmla="*/ 44 w 112"/>
                <a:gd name="T21" fmla="*/ 197 h 310"/>
                <a:gd name="T22" fmla="*/ 0 w 112"/>
                <a:gd name="T23" fmla="*/ 310 h 310"/>
                <a:gd name="T24" fmla="*/ 5 w 112"/>
                <a:gd name="T2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310">
                  <a:moveTo>
                    <a:pt x="5" y="310"/>
                  </a:moveTo>
                  <a:cubicBezTo>
                    <a:pt x="8" y="296"/>
                    <a:pt x="30" y="224"/>
                    <a:pt x="48" y="200"/>
                  </a:cubicBezTo>
                  <a:cubicBezTo>
                    <a:pt x="66" y="177"/>
                    <a:pt x="85" y="177"/>
                    <a:pt x="97" y="177"/>
                  </a:cubicBezTo>
                  <a:cubicBezTo>
                    <a:pt x="102" y="177"/>
                    <a:pt x="105" y="175"/>
                    <a:pt x="108" y="172"/>
                  </a:cubicBezTo>
                  <a:cubicBezTo>
                    <a:pt x="112" y="168"/>
                    <a:pt x="111" y="163"/>
                    <a:pt x="111" y="163"/>
                  </a:cubicBezTo>
                  <a:cubicBezTo>
                    <a:pt x="111" y="0"/>
                    <a:pt x="111" y="0"/>
                    <a:pt x="111" y="0"/>
                  </a:cubicBezTo>
                  <a:cubicBezTo>
                    <a:pt x="106" y="0"/>
                    <a:pt x="106" y="0"/>
                    <a:pt x="106" y="0"/>
                  </a:cubicBezTo>
                  <a:cubicBezTo>
                    <a:pt x="106" y="163"/>
                    <a:pt x="106" y="163"/>
                    <a:pt x="106" y="163"/>
                  </a:cubicBezTo>
                  <a:cubicBezTo>
                    <a:pt x="106" y="163"/>
                    <a:pt x="106" y="167"/>
                    <a:pt x="104" y="169"/>
                  </a:cubicBezTo>
                  <a:cubicBezTo>
                    <a:pt x="103" y="171"/>
                    <a:pt x="100" y="171"/>
                    <a:pt x="97" y="171"/>
                  </a:cubicBezTo>
                  <a:cubicBezTo>
                    <a:pt x="85" y="171"/>
                    <a:pt x="63" y="171"/>
                    <a:pt x="44" y="197"/>
                  </a:cubicBezTo>
                  <a:cubicBezTo>
                    <a:pt x="25" y="222"/>
                    <a:pt x="3" y="296"/>
                    <a:pt x="0" y="310"/>
                  </a:cubicBezTo>
                  <a:lnTo>
                    <a:pt x="5" y="31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4" name="Freeform 1237"/>
            <p:cNvSpPr>
              <a:spLocks/>
            </p:cNvSpPr>
            <p:nvPr/>
          </p:nvSpPr>
          <p:spPr bwMode="auto">
            <a:xfrm>
              <a:off x="-5523707" y="1367066"/>
              <a:ext cx="2174875" cy="638175"/>
            </a:xfrm>
            <a:custGeom>
              <a:avLst/>
              <a:gdLst>
                <a:gd name="T0" fmla="*/ 0 w 580"/>
                <a:gd name="T1" fmla="*/ 144 h 170"/>
                <a:gd name="T2" fmla="*/ 26 w 580"/>
                <a:gd name="T3" fmla="*/ 170 h 170"/>
                <a:gd name="T4" fmla="*/ 554 w 580"/>
                <a:gd name="T5" fmla="*/ 170 h 170"/>
                <a:gd name="T6" fmla="*/ 580 w 580"/>
                <a:gd name="T7" fmla="*/ 144 h 170"/>
                <a:gd name="T8" fmla="*/ 580 w 580"/>
                <a:gd name="T9" fmla="*/ 26 h 170"/>
                <a:gd name="T10" fmla="*/ 554 w 580"/>
                <a:gd name="T11" fmla="*/ 0 h 170"/>
                <a:gd name="T12" fmla="*/ 26 w 580"/>
                <a:gd name="T13" fmla="*/ 0 h 170"/>
                <a:gd name="T14" fmla="*/ 0 w 580"/>
                <a:gd name="T15" fmla="*/ 26 h 170"/>
                <a:gd name="T16" fmla="*/ 0 w 580"/>
                <a:gd name="T1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170">
                  <a:moveTo>
                    <a:pt x="0" y="144"/>
                  </a:moveTo>
                  <a:cubicBezTo>
                    <a:pt x="0" y="159"/>
                    <a:pt x="11" y="170"/>
                    <a:pt x="26" y="170"/>
                  </a:cubicBezTo>
                  <a:cubicBezTo>
                    <a:pt x="554" y="170"/>
                    <a:pt x="554" y="170"/>
                    <a:pt x="554" y="170"/>
                  </a:cubicBezTo>
                  <a:cubicBezTo>
                    <a:pt x="569" y="170"/>
                    <a:pt x="580" y="159"/>
                    <a:pt x="580" y="144"/>
                  </a:cubicBezTo>
                  <a:cubicBezTo>
                    <a:pt x="580" y="26"/>
                    <a:pt x="580" y="26"/>
                    <a:pt x="580" y="26"/>
                  </a:cubicBezTo>
                  <a:cubicBezTo>
                    <a:pt x="580" y="11"/>
                    <a:pt x="569" y="0"/>
                    <a:pt x="554" y="0"/>
                  </a:cubicBezTo>
                  <a:cubicBezTo>
                    <a:pt x="26" y="0"/>
                    <a:pt x="26" y="0"/>
                    <a:pt x="26" y="0"/>
                  </a:cubicBezTo>
                  <a:cubicBezTo>
                    <a:pt x="11" y="0"/>
                    <a:pt x="0" y="11"/>
                    <a:pt x="0" y="26"/>
                  </a:cubicBezTo>
                  <a:lnTo>
                    <a:pt x="0" y="14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5" name="Rectangle 1238"/>
            <p:cNvSpPr>
              <a:spLocks noChangeArrowheads="1"/>
            </p:cNvSpPr>
            <p:nvPr/>
          </p:nvSpPr>
          <p:spPr bwMode="auto">
            <a:xfrm>
              <a:off x="-3236119" y="1270228"/>
              <a:ext cx="19050" cy="2012950"/>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6" name="Freeform 1239"/>
            <p:cNvSpPr>
              <a:spLocks/>
            </p:cNvSpPr>
            <p:nvPr/>
          </p:nvSpPr>
          <p:spPr bwMode="auto">
            <a:xfrm>
              <a:off x="-4642644" y="1270228"/>
              <a:ext cx="173038" cy="2012950"/>
            </a:xfrm>
            <a:custGeom>
              <a:avLst/>
              <a:gdLst>
                <a:gd name="T0" fmla="*/ 40 w 46"/>
                <a:gd name="T1" fmla="*/ 537 h 537"/>
                <a:gd name="T2" fmla="*/ 46 w 46"/>
                <a:gd name="T3" fmla="*/ 537 h 537"/>
                <a:gd name="T4" fmla="*/ 8 w 46"/>
                <a:gd name="T5" fmla="*/ 359 h 537"/>
                <a:gd name="T6" fmla="*/ 8 w 46"/>
                <a:gd name="T7" fmla="*/ 320 h 537"/>
                <a:gd name="T8" fmla="*/ 18 w 46"/>
                <a:gd name="T9" fmla="*/ 0 h 537"/>
                <a:gd name="T10" fmla="*/ 13 w 46"/>
                <a:gd name="T11" fmla="*/ 0 h 537"/>
                <a:gd name="T12" fmla="*/ 3 w 46"/>
                <a:gd name="T13" fmla="*/ 319 h 537"/>
                <a:gd name="T14" fmla="*/ 3 w 46"/>
                <a:gd name="T15" fmla="*/ 360 h 537"/>
                <a:gd name="T16" fmla="*/ 40 w 46"/>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37">
                  <a:moveTo>
                    <a:pt x="40" y="537"/>
                  </a:moveTo>
                  <a:cubicBezTo>
                    <a:pt x="46" y="537"/>
                    <a:pt x="46" y="537"/>
                    <a:pt x="46" y="537"/>
                  </a:cubicBezTo>
                  <a:cubicBezTo>
                    <a:pt x="45" y="535"/>
                    <a:pt x="11" y="378"/>
                    <a:pt x="8" y="359"/>
                  </a:cubicBezTo>
                  <a:cubicBezTo>
                    <a:pt x="6" y="340"/>
                    <a:pt x="8" y="320"/>
                    <a:pt x="8" y="320"/>
                  </a:cubicBezTo>
                  <a:cubicBezTo>
                    <a:pt x="18" y="0"/>
                    <a:pt x="18" y="0"/>
                    <a:pt x="18" y="0"/>
                  </a:cubicBezTo>
                  <a:cubicBezTo>
                    <a:pt x="13" y="0"/>
                    <a:pt x="13" y="0"/>
                    <a:pt x="13" y="0"/>
                  </a:cubicBezTo>
                  <a:cubicBezTo>
                    <a:pt x="3" y="319"/>
                    <a:pt x="3" y="319"/>
                    <a:pt x="3" y="319"/>
                  </a:cubicBezTo>
                  <a:cubicBezTo>
                    <a:pt x="3" y="320"/>
                    <a:pt x="0" y="340"/>
                    <a:pt x="3" y="360"/>
                  </a:cubicBezTo>
                  <a:cubicBezTo>
                    <a:pt x="6" y="379"/>
                    <a:pt x="39" y="530"/>
                    <a:pt x="40" y="537"/>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7" name="Rectangle 1240"/>
            <p:cNvSpPr>
              <a:spLocks noChangeArrowheads="1"/>
            </p:cNvSpPr>
            <p:nvPr/>
          </p:nvSpPr>
          <p:spPr bwMode="auto">
            <a:xfrm>
              <a:off x="-5730082" y="2586266"/>
              <a:ext cx="4159250" cy="22225"/>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8" name="Freeform 1241"/>
            <p:cNvSpPr>
              <a:spLocks/>
            </p:cNvSpPr>
            <p:nvPr/>
          </p:nvSpPr>
          <p:spPr bwMode="auto">
            <a:xfrm>
              <a:off x="-5658644" y="1113066"/>
              <a:ext cx="3232150" cy="157162"/>
            </a:xfrm>
            <a:custGeom>
              <a:avLst/>
              <a:gdLst>
                <a:gd name="T0" fmla="*/ 0 w 862"/>
                <a:gd name="T1" fmla="*/ 42 h 42"/>
                <a:gd name="T2" fmla="*/ 862 w 862"/>
                <a:gd name="T3" fmla="*/ 42 h 42"/>
                <a:gd name="T4" fmla="*/ 834 w 862"/>
                <a:gd name="T5" fmla="*/ 33 h 42"/>
                <a:gd name="T6" fmla="*/ 519 w 862"/>
                <a:gd name="T7" fmla="*/ 0 h 42"/>
                <a:gd name="T8" fmla="*/ 50 w 862"/>
                <a:gd name="T9" fmla="*/ 0 h 42"/>
                <a:gd name="T10" fmla="*/ 3 w 862"/>
                <a:gd name="T11" fmla="*/ 21 h 42"/>
                <a:gd name="T12" fmla="*/ 0 w 8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2" h="42">
                  <a:moveTo>
                    <a:pt x="0" y="42"/>
                  </a:moveTo>
                  <a:cubicBezTo>
                    <a:pt x="862" y="42"/>
                    <a:pt x="862" y="42"/>
                    <a:pt x="862" y="42"/>
                  </a:cubicBezTo>
                  <a:cubicBezTo>
                    <a:pt x="854" y="39"/>
                    <a:pt x="844" y="36"/>
                    <a:pt x="834" y="33"/>
                  </a:cubicBezTo>
                  <a:cubicBezTo>
                    <a:pt x="771" y="17"/>
                    <a:pt x="550" y="0"/>
                    <a:pt x="519" y="0"/>
                  </a:cubicBezTo>
                  <a:cubicBezTo>
                    <a:pt x="488" y="0"/>
                    <a:pt x="50" y="0"/>
                    <a:pt x="50" y="0"/>
                  </a:cubicBezTo>
                  <a:cubicBezTo>
                    <a:pt x="50" y="0"/>
                    <a:pt x="6" y="5"/>
                    <a:pt x="3" y="21"/>
                  </a:cubicBezTo>
                  <a:cubicBezTo>
                    <a:pt x="2" y="23"/>
                    <a:pt x="1" y="31"/>
                    <a:pt x="0" y="42"/>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699" name="Freeform 1242"/>
            <p:cNvSpPr>
              <a:spLocks noEditPoints="1"/>
            </p:cNvSpPr>
            <p:nvPr/>
          </p:nvSpPr>
          <p:spPr bwMode="auto">
            <a:xfrm>
              <a:off x="-5374482" y="2905353"/>
              <a:ext cx="712788" cy="711200"/>
            </a:xfrm>
            <a:custGeom>
              <a:avLst/>
              <a:gdLst>
                <a:gd name="T0" fmla="*/ 0 w 190"/>
                <a:gd name="T1" fmla="*/ 95 h 190"/>
                <a:gd name="T2" fmla="*/ 95 w 190"/>
                <a:gd name="T3" fmla="*/ 190 h 190"/>
                <a:gd name="T4" fmla="*/ 190 w 190"/>
                <a:gd name="T5" fmla="*/ 95 h 190"/>
                <a:gd name="T6" fmla="*/ 95 w 190"/>
                <a:gd name="T7" fmla="*/ 0 h 190"/>
                <a:gd name="T8" fmla="*/ 0 w 190"/>
                <a:gd name="T9" fmla="*/ 95 h 190"/>
                <a:gd name="T10" fmla="*/ 27 w 190"/>
                <a:gd name="T11" fmla="*/ 95 h 190"/>
                <a:gd name="T12" fmla="*/ 95 w 190"/>
                <a:gd name="T13" fmla="*/ 27 h 190"/>
                <a:gd name="T14" fmla="*/ 163 w 190"/>
                <a:gd name="T15" fmla="*/ 95 h 190"/>
                <a:gd name="T16" fmla="*/ 95 w 190"/>
                <a:gd name="T17" fmla="*/ 163 h 190"/>
                <a:gd name="T18" fmla="*/ 27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0" y="95"/>
                  </a:moveTo>
                  <a:cubicBezTo>
                    <a:pt x="0" y="147"/>
                    <a:pt x="42" y="190"/>
                    <a:pt x="95" y="190"/>
                  </a:cubicBezTo>
                  <a:cubicBezTo>
                    <a:pt x="147" y="190"/>
                    <a:pt x="190" y="147"/>
                    <a:pt x="190" y="95"/>
                  </a:cubicBezTo>
                  <a:cubicBezTo>
                    <a:pt x="190" y="43"/>
                    <a:pt x="147" y="0"/>
                    <a:pt x="95" y="0"/>
                  </a:cubicBezTo>
                  <a:cubicBezTo>
                    <a:pt x="42" y="0"/>
                    <a:pt x="0" y="43"/>
                    <a:pt x="0" y="95"/>
                  </a:cubicBezTo>
                  <a:close/>
                  <a:moveTo>
                    <a:pt x="27" y="95"/>
                  </a:moveTo>
                  <a:cubicBezTo>
                    <a:pt x="27" y="57"/>
                    <a:pt x="57" y="27"/>
                    <a:pt x="95" y="27"/>
                  </a:cubicBezTo>
                  <a:cubicBezTo>
                    <a:pt x="132" y="27"/>
                    <a:pt x="163" y="57"/>
                    <a:pt x="163" y="95"/>
                  </a:cubicBezTo>
                  <a:cubicBezTo>
                    <a:pt x="163" y="133"/>
                    <a:pt x="132" y="163"/>
                    <a:pt x="95" y="163"/>
                  </a:cubicBezTo>
                  <a:cubicBezTo>
                    <a:pt x="57" y="163"/>
                    <a:pt x="27" y="133"/>
                    <a:pt x="27" y="9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0" name="Freeform 1243"/>
            <p:cNvSpPr>
              <a:spLocks noEditPoints="1"/>
            </p:cNvSpPr>
            <p:nvPr/>
          </p:nvSpPr>
          <p:spPr bwMode="auto">
            <a:xfrm>
              <a:off x="-5272882" y="3005366"/>
              <a:ext cx="511175" cy="511175"/>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3 w 136"/>
                <a:gd name="T11" fmla="*/ 68 h 136"/>
                <a:gd name="T12" fmla="*/ 68 w 136"/>
                <a:gd name="T13" fmla="*/ 14 h 136"/>
                <a:gd name="T14" fmla="*/ 122 w 136"/>
                <a:gd name="T15" fmla="*/ 68 h 136"/>
                <a:gd name="T16" fmla="*/ 68 w 136"/>
                <a:gd name="T17" fmla="*/ 122 h 136"/>
                <a:gd name="T18" fmla="*/ 13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5" y="136"/>
                    <a:pt x="136" y="106"/>
                    <a:pt x="136" y="68"/>
                  </a:cubicBezTo>
                  <a:cubicBezTo>
                    <a:pt x="136" y="30"/>
                    <a:pt x="105" y="0"/>
                    <a:pt x="68" y="0"/>
                  </a:cubicBezTo>
                  <a:cubicBezTo>
                    <a:pt x="30" y="0"/>
                    <a:pt x="0" y="30"/>
                    <a:pt x="0" y="68"/>
                  </a:cubicBezTo>
                  <a:close/>
                  <a:moveTo>
                    <a:pt x="13" y="68"/>
                  </a:moveTo>
                  <a:cubicBezTo>
                    <a:pt x="13" y="38"/>
                    <a:pt x="38" y="14"/>
                    <a:pt x="68" y="14"/>
                  </a:cubicBezTo>
                  <a:cubicBezTo>
                    <a:pt x="98" y="14"/>
                    <a:pt x="122" y="38"/>
                    <a:pt x="122" y="68"/>
                  </a:cubicBezTo>
                  <a:cubicBezTo>
                    <a:pt x="122" y="98"/>
                    <a:pt x="98" y="122"/>
                    <a:pt x="68" y="122"/>
                  </a:cubicBezTo>
                  <a:cubicBezTo>
                    <a:pt x="38" y="122"/>
                    <a:pt x="13" y="98"/>
                    <a:pt x="13" y="6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1" name="Freeform 1244"/>
            <p:cNvSpPr>
              <a:spLocks noEditPoints="1"/>
            </p:cNvSpPr>
            <p:nvPr/>
          </p:nvSpPr>
          <p:spPr bwMode="auto">
            <a:xfrm>
              <a:off x="-5223669" y="3057753"/>
              <a:ext cx="407988" cy="404812"/>
            </a:xfrm>
            <a:custGeom>
              <a:avLst/>
              <a:gdLst>
                <a:gd name="T0" fmla="*/ 0 w 109"/>
                <a:gd name="T1" fmla="*/ 54 h 108"/>
                <a:gd name="T2" fmla="*/ 55 w 109"/>
                <a:gd name="T3" fmla="*/ 108 h 108"/>
                <a:gd name="T4" fmla="*/ 109 w 109"/>
                <a:gd name="T5" fmla="*/ 54 h 108"/>
                <a:gd name="T6" fmla="*/ 55 w 109"/>
                <a:gd name="T7" fmla="*/ 0 h 108"/>
                <a:gd name="T8" fmla="*/ 0 w 109"/>
                <a:gd name="T9" fmla="*/ 54 h 108"/>
                <a:gd name="T10" fmla="*/ 63 w 109"/>
                <a:gd name="T11" fmla="*/ 17 h 108"/>
                <a:gd name="T12" fmla="*/ 48 w 109"/>
                <a:gd name="T13" fmla="*/ 17 h 108"/>
                <a:gd name="T14" fmla="*/ 48 w 109"/>
                <a:gd name="T15" fmla="*/ 10 h 108"/>
                <a:gd name="T16" fmla="*/ 63 w 109"/>
                <a:gd name="T17" fmla="*/ 10 h 108"/>
                <a:gd name="T18" fmla="*/ 63 w 109"/>
                <a:gd name="T19" fmla="*/ 17 h 108"/>
                <a:gd name="T20" fmla="*/ 97 w 109"/>
                <a:gd name="T21" fmla="*/ 39 h 108"/>
                <a:gd name="T22" fmla="*/ 91 w 109"/>
                <a:gd name="T23" fmla="*/ 43 h 108"/>
                <a:gd name="T24" fmla="*/ 84 w 109"/>
                <a:gd name="T25" fmla="*/ 30 h 108"/>
                <a:gd name="T26" fmla="*/ 89 w 109"/>
                <a:gd name="T27" fmla="*/ 26 h 108"/>
                <a:gd name="T28" fmla="*/ 97 w 109"/>
                <a:gd name="T29" fmla="*/ 39 h 108"/>
                <a:gd name="T30" fmla="*/ 83 w 109"/>
                <a:gd name="T31" fmla="*/ 80 h 108"/>
                <a:gd name="T32" fmla="*/ 90 w 109"/>
                <a:gd name="T33" fmla="*/ 67 h 108"/>
                <a:gd name="T34" fmla="*/ 96 w 109"/>
                <a:gd name="T35" fmla="*/ 70 h 108"/>
                <a:gd name="T36" fmla="*/ 89 w 109"/>
                <a:gd name="T37" fmla="*/ 84 h 108"/>
                <a:gd name="T38" fmla="*/ 83 w 109"/>
                <a:gd name="T39" fmla="*/ 80 h 108"/>
                <a:gd name="T40" fmla="*/ 46 w 109"/>
                <a:gd name="T41" fmla="*/ 91 h 108"/>
                <a:gd name="T42" fmla="*/ 61 w 109"/>
                <a:gd name="T43" fmla="*/ 91 h 108"/>
                <a:gd name="T44" fmla="*/ 61 w 109"/>
                <a:gd name="T45" fmla="*/ 98 h 108"/>
                <a:gd name="T46" fmla="*/ 46 w 109"/>
                <a:gd name="T47" fmla="*/ 98 h 108"/>
                <a:gd name="T48" fmla="*/ 46 w 109"/>
                <a:gd name="T49" fmla="*/ 91 h 108"/>
                <a:gd name="T50" fmla="*/ 35 w 109"/>
                <a:gd name="T51" fmla="*/ 54 h 108"/>
                <a:gd name="T52" fmla="*/ 55 w 109"/>
                <a:gd name="T53" fmla="*/ 34 h 108"/>
                <a:gd name="T54" fmla="*/ 74 w 109"/>
                <a:gd name="T55" fmla="*/ 54 h 108"/>
                <a:gd name="T56" fmla="*/ 55 w 109"/>
                <a:gd name="T57" fmla="*/ 74 h 108"/>
                <a:gd name="T58" fmla="*/ 35 w 109"/>
                <a:gd name="T59" fmla="*/ 54 h 108"/>
                <a:gd name="T60" fmla="*/ 27 w 109"/>
                <a:gd name="T61" fmla="*/ 28 h 108"/>
                <a:gd name="T62" fmla="*/ 19 w 109"/>
                <a:gd name="T63" fmla="*/ 41 h 108"/>
                <a:gd name="T64" fmla="*/ 13 w 109"/>
                <a:gd name="T65" fmla="*/ 38 h 108"/>
                <a:gd name="T66" fmla="*/ 21 w 109"/>
                <a:gd name="T67" fmla="*/ 24 h 108"/>
                <a:gd name="T68" fmla="*/ 27 w 109"/>
                <a:gd name="T69" fmla="*/ 28 h 108"/>
                <a:gd name="T70" fmla="*/ 12 w 109"/>
                <a:gd name="T71" fmla="*/ 69 h 108"/>
                <a:gd name="T72" fmla="*/ 18 w 109"/>
                <a:gd name="T73" fmla="*/ 65 h 108"/>
                <a:gd name="T74" fmla="*/ 26 w 109"/>
                <a:gd name="T75" fmla="*/ 79 h 108"/>
                <a:gd name="T76" fmla="*/ 20 w 109"/>
                <a:gd name="T77" fmla="*/ 82 h 108"/>
                <a:gd name="T78" fmla="*/ 12 w 109"/>
                <a:gd name="T7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8">
                  <a:moveTo>
                    <a:pt x="0" y="54"/>
                  </a:moveTo>
                  <a:cubicBezTo>
                    <a:pt x="0" y="84"/>
                    <a:pt x="25" y="108"/>
                    <a:pt x="55" y="108"/>
                  </a:cubicBezTo>
                  <a:cubicBezTo>
                    <a:pt x="85" y="108"/>
                    <a:pt x="109" y="84"/>
                    <a:pt x="109" y="54"/>
                  </a:cubicBezTo>
                  <a:cubicBezTo>
                    <a:pt x="109" y="24"/>
                    <a:pt x="85" y="0"/>
                    <a:pt x="55" y="0"/>
                  </a:cubicBezTo>
                  <a:cubicBezTo>
                    <a:pt x="25" y="0"/>
                    <a:pt x="0" y="24"/>
                    <a:pt x="0" y="54"/>
                  </a:cubicBezTo>
                  <a:close/>
                  <a:moveTo>
                    <a:pt x="63" y="17"/>
                  </a:moveTo>
                  <a:cubicBezTo>
                    <a:pt x="48" y="17"/>
                    <a:pt x="48" y="17"/>
                    <a:pt x="48" y="17"/>
                  </a:cubicBezTo>
                  <a:cubicBezTo>
                    <a:pt x="48" y="10"/>
                    <a:pt x="48" y="10"/>
                    <a:pt x="48" y="10"/>
                  </a:cubicBezTo>
                  <a:cubicBezTo>
                    <a:pt x="63" y="10"/>
                    <a:pt x="63" y="10"/>
                    <a:pt x="63" y="10"/>
                  </a:cubicBezTo>
                  <a:lnTo>
                    <a:pt x="63" y="17"/>
                  </a:lnTo>
                  <a:close/>
                  <a:moveTo>
                    <a:pt x="97" y="39"/>
                  </a:moveTo>
                  <a:cubicBezTo>
                    <a:pt x="91" y="43"/>
                    <a:pt x="91" y="43"/>
                    <a:pt x="91" y="43"/>
                  </a:cubicBezTo>
                  <a:cubicBezTo>
                    <a:pt x="84" y="30"/>
                    <a:pt x="84" y="30"/>
                    <a:pt x="84" y="30"/>
                  </a:cubicBezTo>
                  <a:cubicBezTo>
                    <a:pt x="89" y="26"/>
                    <a:pt x="89" y="26"/>
                    <a:pt x="89" y="26"/>
                  </a:cubicBezTo>
                  <a:lnTo>
                    <a:pt x="97" y="39"/>
                  </a:lnTo>
                  <a:close/>
                  <a:moveTo>
                    <a:pt x="83" y="80"/>
                  </a:moveTo>
                  <a:cubicBezTo>
                    <a:pt x="90" y="67"/>
                    <a:pt x="90" y="67"/>
                    <a:pt x="90" y="67"/>
                  </a:cubicBezTo>
                  <a:cubicBezTo>
                    <a:pt x="96" y="70"/>
                    <a:pt x="96" y="70"/>
                    <a:pt x="96" y="70"/>
                  </a:cubicBezTo>
                  <a:cubicBezTo>
                    <a:pt x="89" y="84"/>
                    <a:pt x="89" y="84"/>
                    <a:pt x="89" y="84"/>
                  </a:cubicBezTo>
                  <a:lnTo>
                    <a:pt x="83" y="80"/>
                  </a:lnTo>
                  <a:close/>
                  <a:moveTo>
                    <a:pt x="46" y="91"/>
                  </a:moveTo>
                  <a:cubicBezTo>
                    <a:pt x="61" y="91"/>
                    <a:pt x="61" y="91"/>
                    <a:pt x="61" y="91"/>
                  </a:cubicBezTo>
                  <a:cubicBezTo>
                    <a:pt x="61" y="98"/>
                    <a:pt x="61" y="98"/>
                    <a:pt x="61" y="98"/>
                  </a:cubicBezTo>
                  <a:cubicBezTo>
                    <a:pt x="46" y="98"/>
                    <a:pt x="46" y="98"/>
                    <a:pt x="46" y="98"/>
                  </a:cubicBezTo>
                  <a:lnTo>
                    <a:pt x="46" y="91"/>
                  </a:lnTo>
                  <a:close/>
                  <a:moveTo>
                    <a:pt x="35" y="54"/>
                  </a:moveTo>
                  <a:cubicBezTo>
                    <a:pt x="35" y="43"/>
                    <a:pt x="44" y="34"/>
                    <a:pt x="55" y="34"/>
                  </a:cubicBezTo>
                  <a:cubicBezTo>
                    <a:pt x="66" y="34"/>
                    <a:pt x="74" y="43"/>
                    <a:pt x="74" y="54"/>
                  </a:cubicBezTo>
                  <a:cubicBezTo>
                    <a:pt x="74" y="65"/>
                    <a:pt x="66" y="74"/>
                    <a:pt x="55" y="74"/>
                  </a:cubicBezTo>
                  <a:cubicBezTo>
                    <a:pt x="44" y="74"/>
                    <a:pt x="35" y="65"/>
                    <a:pt x="35" y="54"/>
                  </a:cubicBezTo>
                  <a:close/>
                  <a:moveTo>
                    <a:pt x="27" y="28"/>
                  </a:moveTo>
                  <a:cubicBezTo>
                    <a:pt x="19" y="41"/>
                    <a:pt x="19" y="41"/>
                    <a:pt x="19" y="41"/>
                  </a:cubicBezTo>
                  <a:cubicBezTo>
                    <a:pt x="13" y="38"/>
                    <a:pt x="13" y="38"/>
                    <a:pt x="13" y="38"/>
                  </a:cubicBezTo>
                  <a:cubicBezTo>
                    <a:pt x="21" y="24"/>
                    <a:pt x="21" y="24"/>
                    <a:pt x="21" y="24"/>
                  </a:cubicBezTo>
                  <a:lnTo>
                    <a:pt x="27" y="28"/>
                  </a:lnTo>
                  <a:close/>
                  <a:moveTo>
                    <a:pt x="12" y="69"/>
                  </a:moveTo>
                  <a:cubicBezTo>
                    <a:pt x="18" y="65"/>
                    <a:pt x="18" y="65"/>
                    <a:pt x="18" y="65"/>
                  </a:cubicBezTo>
                  <a:cubicBezTo>
                    <a:pt x="26" y="79"/>
                    <a:pt x="26" y="79"/>
                    <a:pt x="26" y="79"/>
                  </a:cubicBezTo>
                  <a:cubicBezTo>
                    <a:pt x="20" y="82"/>
                    <a:pt x="20" y="82"/>
                    <a:pt x="20" y="82"/>
                  </a:cubicBezTo>
                  <a:lnTo>
                    <a:pt x="12" y="69"/>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2" name="Freeform 1245"/>
            <p:cNvSpPr>
              <a:spLocks/>
            </p:cNvSpPr>
            <p:nvPr/>
          </p:nvSpPr>
          <p:spPr bwMode="auto">
            <a:xfrm>
              <a:off x="-5179219" y="3302228"/>
              <a:ext cx="52388" cy="63500"/>
            </a:xfrm>
            <a:custGeom>
              <a:avLst/>
              <a:gdLst>
                <a:gd name="T0" fmla="*/ 0 w 33"/>
                <a:gd name="T1" fmla="*/ 9 h 40"/>
                <a:gd name="T2" fmla="*/ 19 w 33"/>
                <a:gd name="T3" fmla="*/ 40 h 40"/>
                <a:gd name="T4" fmla="*/ 33 w 33"/>
                <a:gd name="T5" fmla="*/ 33 h 40"/>
                <a:gd name="T6" fmla="*/ 14 w 33"/>
                <a:gd name="T7" fmla="*/ 0 h 40"/>
                <a:gd name="T8" fmla="*/ 0 w 33"/>
                <a:gd name="T9" fmla="*/ 9 h 40"/>
              </a:gdLst>
              <a:ahLst/>
              <a:cxnLst>
                <a:cxn ang="0">
                  <a:pos x="T0" y="T1"/>
                </a:cxn>
                <a:cxn ang="0">
                  <a:pos x="T2" y="T3"/>
                </a:cxn>
                <a:cxn ang="0">
                  <a:pos x="T4" y="T5"/>
                </a:cxn>
                <a:cxn ang="0">
                  <a:pos x="T6" y="T7"/>
                </a:cxn>
                <a:cxn ang="0">
                  <a:pos x="T8" y="T9"/>
                </a:cxn>
              </a:cxnLst>
              <a:rect l="0" t="0" r="r" b="b"/>
              <a:pathLst>
                <a:path w="33" h="40">
                  <a:moveTo>
                    <a:pt x="0" y="9"/>
                  </a:moveTo>
                  <a:lnTo>
                    <a:pt x="19" y="40"/>
                  </a:lnTo>
                  <a:lnTo>
                    <a:pt x="33" y="33"/>
                  </a:lnTo>
                  <a:lnTo>
                    <a:pt x="14"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3" name="Freeform 1246"/>
            <p:cNvSpPr>
              <a:spLocks/>
            </p:cNvSpPr>
            <p:nvPr/>
          </p:nvSpPr>
          <p:spPr bwMode="auto">
            <a:xfrm>
              <a:off x="-5174457" y="3148241"/>
              <a:ext cx="52388" cy="63500"/>
            </a:xfrm>
            <a:custGeom>
              <a:avLst/>
              <a:gdLst>
                <a:gd name="T0" fmla="*/ 0 w 33"/>
                <a:gd name="T1" fmla="*/ 33 h 40"/>
                <a:gd name="T2" fmla="*/ 14 w 33"/>
                <a:gd name="T3" fmla="*/ 40 h 40"/>
                <a:gd name="T4" fmla="*/ 33 w 33"/>
                <a:gd name="T5" fmla="*/ 10 h 40"/>
                <a:gd name="T6" fmla="*/ 19 w 33"/>
                <a:gd name="T7" fmla="*/ 0 h 40"/>
                <a:gd name="T8" fmla="*/ 0 w 33"/>
                <a:gd name="T9" fmla="*/ 33 h 40"/>
              </a:gdLst>
              <a:ahLst/>
              <a:cxnLst>
                <a:cxn ang="0">
                  <a:pos x="T0" y="T1"/>
                </a:cxn>
                <a:cxn ang="0">
                  <a:pos x="T2" y="T3"/>
                </a:cxn>
                <a:cxn ang="0">
                  <a:pos x="T4" y="T5"/>
                </a:cxn>
                <a:cxn ang="0">
                  <a:pos x="T6" y="T7"/>
                </a:cxn>
                <a:cxn ang="0">
                  <a:pos x="T8" y="T9"/>
                </a:cxn>
              </a:cxnLst>
              <a:rect l="0" t="0" r="r" b="b"/>
              <a:pathLst>
                <a:path w="33" h="40">
                  <a:moveTo>
                    <a:pt x="0" y="33"/>
                  </a:moveTo>
                  <a:lnTo>
                    <a:pt x="14" y="40"/>
                  </a:lnTo>
                  <a:lnTo>
                    <a:pt x="33" y="10"/>
                  </a:lnTo>
                  <a:lnTo>
                    <a:pt x="19" y="0"/>
                  </a:lnTo>
                  <a:lnTo>
                    <a:pt x="0" y="33"/>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4" name="Rectangle 1247"/>
            <p:cNvSpPr>
              <a:spLocks noChangeArrowheads="1"/>
            </p:cNvSpPr>
            <p:nvPr/>
          </p:nvSpPr>
          <p:spPr bwMode="auto">
            <a:xfrm>
              <a:off x="-5050632" y="3399066"/>
              <a:ext cx="55563"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5" name="Freeform 1248"/>
            <p:cNvSpPr>
              <a:spLocks/>
            </p:cNvSpPr>
            <p:nvPr/>
          </p:nvSpPr>
          <p:spPr bwMode="auto">
            <a:xfrm>
              <a:off x="-4912519" y="3310166"/>
              <a:ext cx="49213" cy="63500"/>
            </a:xfrm>
            <a:custGeom>
              <a:avLst/>
              <a:gdLst>
                <a:gd name="T0" fmla="*/ 0 w 31"/>
                <a:gd name="T1" fmla="*/ 30 h 40"/>
                <a:gd name="T2" fmla="*/ 14 w 31"/>
                <a:gd name="T3" fmla="*/ 40 h 40"/>
                <a:gd name="T4" fmla="*/ 31 w 31"/>
                <a:gd name="T5" fmla="*/ 7 h 40"/>
                <a:gd name="T6" fmla="*/ 17 w 31"/>
                <a:gd name="T7" fmla="*/ 0 h 40"/>
                <a:gd name="T8" fmla="*/ 0 w 31"/>
                <a:gd name="T9" fmla="*/ 30 h 40"/>
              </a:gdLst>
              <a:ahLst/>
              <a:cxnLst>
                <a:cxn ang="0">
                  <a:pos x="T0" y="T1"/>
                </a:cxn>
                <a:cxn ang="0">
                  <a:pos x="T2" y="T3"/>
                </a:cxn>
                <a:cxn ang="0">
                  <a:pos x="T4" y="T5"/>
                </a:cxn>
                <a:cxn ang="0">
                  <a:pos x="T6" y="T7"/>
                </a:cxn>
                <a:cxn ang="0">
                  <a:pos x="T8" y="T9"/>
                </a:cxn>
              </a:cxnLst>
              <a:rect l="0" t="0" r="r" b="b"/>
              <a:pathLst>
                <a:path w="31" h="40">
                  <a:moveTo>
                    <a:pt x="0" y="30"/>
                  </a:moveTo>
                  <a:lnTo>
                    <a:pt x="14" y="40"/>
                  </a:lnTo>
                  <a:lnTo>
                    <a:pt x="31" y="7"/>
                  </a:lnTo>
                  <a:lnTo>
                    <a:pt x="17" y="0"/>
                  </a:lnTo>
                  <a:lnTo>
                    <a:pt x="0"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6" name="Freeform 1249"/>
            <p:cNvSpPr>
              <a:spLocks/>
            </p:cNvSpPr>
            <p:nvPr/>
          </p:nvSpPr>
          <p:spPr bwMode="auto">
            <a:xfrm>
              <a:off x="-4909344" y="3156178"/>
              <a:ext cx="49213" cy="63500"/>
            </a:xfrm>
            <a:custGeom>
              <a:avLst/>
              <a:gdLst>
                <a:gd name="T0" fmla="*/ 0 w 31"/>
                <a:gd name="T1" fmla="*/ 9 h 40"/>
                <a:gd name="T2" fmla="*/ 17 w 31"/>
                <a:gd name="T3" fmla="*/ 40 h 40"/>
                <a:gd name="T4" fmla="*/ 31 w 31"/>
                <a:gd name="T5" fmla="*/ 31 h 40"/>
                <a:gd name="T6" fmla="*/ 12 w 31"/>
                <a:gd name="T7" fmla="*/ 0 h 40"/>
                <a:gd name="T8" fmla="*/ 0 w 31"/>
                <a:gd name="T9" fmla="*/ 9 h 40"/>
              </a:gdLst>
              <a:ahLst/>
              <a:cxnLst>
                <a:cxn ang="0">
                  <a:pos x="T0" y="T1"/>
                </a:cxn>
                <a:cxn ang="0">
                  <a:pos x="T2" y="T3"/>
                </a:cxn>
                <a:cxn ang="0">
                  <a:pos x="T4" y="T5"/>
                </a:cxn>
                <a:cxn ang="0">
                  <a:pos x="T6" y="T7"/>
                </a:cxn>
                <a:cxn ang="0">
                  <a:pos x="T8" y="T9"/>
                </a:cxn>
              </a:cxnLst>
              <a:rect l="0" t="0" r="r" b="b"/>
              <a:pathLst>
                <a:path w="31" h="40">
                  <a:moveTo>
                    <a:pt x="0" y="9"/>
                  </a:moveTo>
                  <a:lnTo>
                    <a:pt x="17" y="40"/>
                  </a:lnTo>
                  <a:lnTo>
                    <a:pt x="31" y="31"/>
                  </a:lnTo>
                  <a:lnTo>
                    <a:pt x="12"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7" name="Rectangle 1250"/>
            <p:cNvSpPr>
              <a:spLocks noChangeArrowheads="1"/>
            </p:cNvSpPr>
            <p:nvPr/>
          </p:nvSpPr>
          <p:spPr bwMode="auto">
            <a:xfrm>
              <a:off x="-5044282" y="3095853"/>
              <a:ext cx="57150"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8" name="Oval 1251"/>
            <p:cNvSpPr>
              <a:spLocks noChangeArrowheads="1"/>
            </p:cNvSpPr>
            <p:nvPr/>
          </p:nvSpPr>
          <p:spPr bwMode="auto">
            <a:xfrm>
              <a:off x="-5091907" y="3186341"/>
              <a:ext cx="146050"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9" name="Freeform 1252"/>
            <p:cNvSpPr>
              <a:spLocks noEditPoints="1"/>
            </p:cNvSpPr>
            <p:nvPr/>
          </p:nvSpPr>
          <p:spPr bwMode="auto">
            <a:xfrm>
              <a:off x="-2167732" y="2905353"/>
              <a:ext cx="712788" cy="711200"/>
            </a:xfrm>
            <a:custGeom>
              <a:avLst/>
              <a:gdLst>
                <a:gd name="T0" fmla="*/ 0 w 190"/>
                <a:gd name="T1" fmla="*/ 95 h 190"/>
                <a:gd name="T2" fmla="*/ 95 w 190"/>
                <a:gd name="T3" fmla="*/ 190 h 190"/>
                <a:gd name="T4" fmla="*/ 190 w 190"/>
                <a:gd name="T5" fmla="*/ 95 h 190"/>
                <a:gd name="T6" fmla="*/ 95 w 190"/>
                <a:gd name="T7" fmla="*/ 0 h 190"/>
                <a:gd name="T8" fmla="*/ 0 w 190"/>
                <a:gd name="T9" fmla="*/ 95 h 190"/>
                <a:gd name="T10" fmla="*/ 27 w 190"/>
                <a:gd name="T11" fmla="*/ 95 h 190"/>
                <a:gd name="T12" fmla="*/ 95 w 190"/>
                <a:gd name="T13" fmla="*/ 27 h 190"/>
                <a:gd name="T14" fmla="*/ 163 w 190"/>
                <a:gd name="T15" fmla="*/ 95 h 190"/>
                <a:gd name="T16" fmla="*/ 95 w 190"/>
                <a:gd name="T17" fmla="*/ 163 h 190"/>
                <a:gd name="T18" fmla="*/ 27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0" y="95"/>
                  </a:moveTo>
                  <a:cubicBezTo>
                    <a:pt x="0" y="147"/>
                    <a:pt x="42" y="190"/>
                    <a:pt x="95" y="190"/>
                  </a:cubicBezTo>
                  <a:cubicBezTo>
                    <a:pt x="147" y="190"/>
                    <a:pt x="190" y="147"/>
                    <a:pt x="190" y="95"/>
                  </a:cubicBezTo>
                  <a:cubicBezTo>
                    <a:pt x="190" y="43"/>
                    <a:pt x="147" y="0"/>
                    <a:pt x="95" y="0"/>
                  </a:cubicBezTo>
                  <a:cubicBezTo>
                    <a:pt x="42" y="0"/>
                    <a:pt x="0" y="43"/>
                    <a:pt x="0" y="95"/>
                  </a:cubicBezTo>
                  <a:close/>
                  <a:moveTo>
                    <a:pt x="27" y="95"/>
                  </a:moveTo>
                  <a:cubicBezTo>
                    <a:pt x="27" y="57"/>
                    <a:pt x="57" y="27"/>
                    <a:pt x="95" y="27"/>
                  </a:cubicBezTo>
                  <a:cubicBezTo>
                    <a:pt x="132" y="27"/>
                    <a:pt x="163" y="57"/>
                    <a:pt x="163" y="95"/>
                  </a:cubicBezTo>
                  <a:cubicBezTo>
                    <a:pt x="163" y="133"/>
                    <a:pt x="132" y="163"/>
                    <a:pt x="95" y="163"/>
                  </a:cubicBezTo>
                  <a:cubicBezTo>
                    <a:pt x="57" y="163"/>
                    <a:pt x="27" y="133"/>
                    <a:pt x="27" y="9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0" name="Freeform 1253"/>
            <p:cNvSpPr>
              <a:spLocks noEditPoints="1"/>
            </p:cNvSpPr>
            <p:nvPr/>
          </p:nvSpPr>
          <p:spPr bwMode="auto">
            <a:xfrm>
              <a:off x="-2066132" y="3005366"/>
              <a:ext cx="509588" cy="511175"/>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3 w 136"/>
                <a:gd name="T11" fmla="*/ 68 h 136"/>
                <a:gd name="T12" fmla="*/ 68 w 136"/>
                <a:gd name="T13" fmla="*/ 14 h 136"/>
                <a:gd name="T14" fmla="*/ 122 w 136"/>
                <a:gd name="T15" fmla="*/ 68 h 136"/>
                <a:gd name="T16" fmla="*/ 68 w 136"/>
                <a:gd name="T17" fmla="*/ 122 h 136"/>
                <a:gd name="T18" fmla="*/ 13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5" y="136"/>
                    <a:pt x="136" y="106"/>
                    <a:pt x="136" y="68"/>
                  </a:cubicBezTo>
                  <a:cubicBezTo>
                    <a:pt x="136" y="30"/>
                    <a:pt x="105" y="0"/>
                    <a:pt x="68" y="0"/>
                  </a:cubicBezTo>
                  <a:cubicBezTo>
                    <a:pt x="30" y="0"/>
                    <a:pt x="0" y="30"/>
                    <a:pt x="0" y="68"/>
                  </a:cubicBezTo>
                  <a:close/>
                  <a:moveTo>
                    <a:pt x="13" y="68"/>
                  </a:moveTo>
                  <a:cubicBezTo>
                    <a:pt x="13" y="38"/>
                    <a:pt x="38" y="14"/>
                    <a:pt x="68" y="14"/>
                  </a:cubicBezTo>
                  <a:cubicBezTo>
                    <a:pt x="97" y="14"/>
                    <a:pt x="122" y="38"/>
                    <a:pt x="122" y="68"/>
                  </a:cubicBezTo>
                  <a:cubicBezTo>
                    <a:pt x="122" y="98"/>
                    <a:pt x="97" y="122"/>
                    <a:pt x="68" y="122"/>
                  </a:cubicBezTo>
                  <a:cubicBezTo>
                    <a:pt x="38" y="122"/>
                    <a:pt x="13" y="98"/>
                    <a:pt x="13" y="6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1" name="Freeform 1254"/>
            <p:cNvSpPr>
              <a:spLocks noEditPoints="1"/>
            </p:cNvSpPr>
            <p:nvPr/>
          </p:nvSpPr>
          <p:spPr bwMode="auto">
            <a:xfrm>
              <a:off x="-2016919" y="3057753"/>
              <a:ext cx="407988" cy="404812"/>
            </a:xfrm>
            <a:custGeom>
              <a:avLst/>
              <a:gdLst>
                <a:gd name="T0" fmla="*/ 0 w 109"/>
                <a:gd name="T1" fmla="*/ 54 h 108"/>
                <a:gd name="T2" fmla="*/ 55 w 109"/>
                <a:gd name="T3" fmla="*/ 108 h 108"/>
                <a:gd name="T4" fmla="*/ 109 w 109"/>
                <a:gd name="T5" fmla="*/ 54 h 108"/>
                <a:gd name="T6" fmla="*/ 55 w 109"/>
                <a:gd name="T7" fmla="*/ 0 h 108"/>
                <a:gd name="T8" fmla="*/ 0 w 109"/>
                <a:gd name="T9" fmla="*/ 54 h 108"/>
                <a:gd name="T10" fmla="*/ 63 w 109"/>
                <a:gd name="T11" fmla="*/ 17 h 108"/>
                <a:gd name="T12" fmla="*/ 48 w 109"/>
                <a:gd name="T13" fmla="*/ 17 h 108"/>
                <a:gd name="T14" fmla="*/ 48 w 109"/>
                <a:gd name="T15" fmla="*/ 10 h 108"/>
                <a:gd name="T16" fmla="*/ 63 w 109"/>
                <a:gd name="T17" fmla="*/ 10 h 108"/>
                <a:gd name="T18" fmla="*/ 63 w 109"/>
                <a:gd name="T19" fmla="*/ 17 h 108"/>
                <a:gd name="T20" fmla="*/ 97 w 109"/>
                <a:gd name="T21" fmla="*/ 39 h 108"/>
                <a:gd name="T22" fmla="*/ 91 w 109"/>
                <a:gd name="T23" fmla="*/ 43 h 108"/>
                <a:gd name="T24" fmla="*/ 84 w 109"/>
                <a:gd name="T25" fmla="*/ 30 h 108"/>
                <a:gd name="T26" fmla="*/ 89 w 109"/>
                <a:gd name="T27" fmla="*/ 26 h 108"/>
                <a:gd name="T28" fmla="*/ 97 w 109"/>
                <a:gd name="T29" fmla="*/ 39 h 108"/>
                <a:gd name="T30" fmla="*/ 83 w 109"/>
                <a:gd name="T31" fmla="*/ 80 h 108"/>
                <a:gd name="T32" fmla="*/ 90 w 109"/>
                <a:gd name="T33" fmla="*/ 67 h 108"/>
                <a:gd name="T34" fmla="*/ 96 w 109"/>
                <a:gd name="T35" fmla="*/ 70 h 108"/>
                <a:gd name="T36" fmla="*/ 88 w 109"/>
                <a:gd name="T37" fmla="*/ 84 h 108"/>
                <a:gd name="T38" fmla="*/ 83 w 109"/>
                <a:gd name="T39" fmla="*/ 80 h 108"/>
                <a:gd name="T40" fmla="*/ 46 w 109"/>
                <a:gd name="T41" fmla="*/ 91 h 108"/>
                <a:gd name="T42" fmla="*/ 61 w 109"/>
                <a:gd name="T43" fmla="*/ 91 h 108"/>
                <a:gd name="T44" fmla="*/ 61 w 109"/>
                <a:gd name="T45" fmla="*/ 98 h 108"/>
                <a:gd name="T46" fmla="*/ 46 w 109"/>
                <a:gd name="T47" fmla="*/ 98 h 108"/>
                <a:gd name="T48" fmla="*/ 46 w 109"/>
                <a:gd name="T49" fmla="*/ 91 h 108"/>
                <a:gd name="T50" fmla="*/ 35 w 109"/>
                <a:gd name="T51" fmla="*/ 54 h 108"/>
                <a:gd name="T52" fmla="*/ 55 w 109"/>
                <a:gd name="T53" fmla="*/ 34 h 108"/>
                <a:gd name="T54" fmla="*/ 74 w 109"/>
                <a:gd name="T55" fmla="*/ 54 h 108"/>
                <a:gd name="T56" fmla="*/ 55 w 109"/>
                <a:gd name="T57" fmla="*/ 74 h 108"/>
                <a:gd name="T58" fmla="*/ 35 w 109"/>
                <a:gd name="T59" fmla="*/ 54 h 108"/>
                <a:gd name="T60" fmla="*/ 26 w 109"/>
                <a:gd name="T61" fmla="*/ 28 h 108"/>
                <a:gd name="T62" fmla="*/ 19 w 109"/>
                <a:gd name="T63" fmla="*/ 41 h 108"/>
                <a:gd name="T64" fmla="*/ 13 w 109"/>
                <a:gd name="T65" fmla="*/ 38 h 108"/>
                <a:gd name="T66" fmla="*/ 21 w 109"/>
                <a:gd name="T67" fmla="*/ 24 h 108"/>
                <a:gd name="T68" fmla="*/ 26 w 109"/>
                <a:gd name="T69" fmla="*/ 28 h 108"/>
                <a:gd name="T70" fmla="*/ 12 w 109"/>
                <a:gd name="T71" fmla="*/ 69 h 108"/>
                <a:gd name="T72" fmla="*/ 18 w 109"/>
                <a:gd name="T73" fmla="*/ 65 h 108"/>
                <a:gd name="T74" fmla="*/ 26 w 109"/>
                <a:gd name="T75" fmla="*/ 79 h 108"/>
                <a:gd name="T76" fmla="*/ 20 w 109"/>
                <a:gd name="T77" fmla="*/ 82 h 108"/>
                <a:gd name="T78" fmla="*/ 12 w 109"/>
                <a:gd name="T7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8">
                  <a:moveTo>
                    <a:pt x="0" y="54"/>
                  </a:moveTo>
                  <a:cubicBezTo>
                    <a:pt x="0" y="84"/>
                    <a:pt x="25" y="108"/>
                    <a:pt x="55" y="108"/>
                  </a:cubicBezTo>
                  <a:cubicBezTo>
                    <a:pt x="84" y="108"/>
                    <a:pt x="109" y="84"/>
                    <a:pt x="109" y="54"/>
                  </a:cubicBezTo>
                  <a:cubicBezTo>
                    <a:pt x="109" y="24"/>
                    <a:pt x="84" y="0"/>
                    <a:pt x="55" y="0"/>
                  </a:cubicBezTo>
                  <a:cubicBezTo>
                    <a:pt x="25" y="0"/>
                    <a:pt x="0" y="24"/>
                    <a:pt x="0" y="54"/>
                  </a:cubicBezTo>
                  <a:close/>
                  <a:moveTo>
                    <a:pt x="63" y="17"/>
                  </a:moveTo>
                  <a:cubicBezTo>
                    <a:pt x="48" y="17"/>
                    <a:pt x="48" y="17"/>
                    <a:pt x="48" y="17"/>
                  </a:cubicBezTo>
                  <a:cubicBezTo>
                    <a:pt x="48" y="10"/>
                    <a:pt x="48" y="10"/>
                    <a:pt x="48" y="10"/>
                  </a:cubicBezTo>
                  <a:cubicBezTo>
                    <a:pt x="63" y="10"/>
                    <a:pt x="63" y="10"/>
                    <a:pt x="63" y="10"/>
                  </a:cubicBezTo>
                  <a:lnTo>
                    <a:pt x="63" y="17"/>
                  </a:lnTo>
                  <a:close/>
                  <a:moveTo>
                    <a:pt x="97" y="39"/>
                  </a:moveTo>
                  <a:cubicBezTo>
                    <a:pt x="91" y="43"/>
                    <a:pt x="91" y="43"/>
                    <a:pt x="91" y="43"/>
                  </a:cubicBezTo>
                  <a:cubicBezTo>
                    <a:pt x="84" y="30"/>
                    <a:pt x="84" y="30"/>
                    <a:pt x="84" y="30"/>
                  </a:cubicBezTo>
                  <a:cubicBezTo>
                    <a:pt x="89" y="26"/>
                    <a:pt x="89" y="26"/>
                    <a:pt x="89" y="26"/>
                  </a:cubicBezTo>
                  <a:lnTo>
                    <a:pt x="97" y="39"/>
                  </a:lnTo>
                  <a:close/>
                  <a:moveTo>
                    <a:pt x="83" y="80"/>
                  </a:moveTo>
                  <a:cubicBezTo>
                    <a:pt x="90" y="67"/>
                    <a:pt x="90" y="67"/>
                    <a:pt x="90" y="67"/>
                  </a:cubicBezTo>
                  <a:cubicBezTo>
                    <a:pt x="96" y="70"/>
                    <a:pt x="96" y="70"/>
                    <a:pt x="96" y="70"/>
                  </a:cubicBezTo>
                  <a:cubicBezTo>
                    <a:pt x="88" y="84"/>
                    <a:pt x="88" y="84"/>
                    <a:pt x="88" y="84"/>
                  </a:cubicBezTo>
                  <a:lnTo>
                    <a:pt x="83" y="80"/>
                  </a:lnTo>
                  <a:close/>
                  <a:moveTo>
                    <a:pt x="46" y="91"/>
                  </a:moveTo>
                  <a:cubicBezTo>
                    <a:pt x="61" y="91"/>
                    <a:pt x="61" y="91"/>
                    <a:pt x="61" y="91"/>
                  </a:cubicBezTo>
                  <a:cubicBezTo>
                    <a:pt x="61" y="98"/>
                    <a:pt x="61" y="98"/>
                    <a:pt x="61" y="98"/>
                  </a:cubicBezTo>
                  <a:cubicBezTo>
                    <a:pt x="46" y="98"/>
                    <a:pt x="46" y="98"/>
                    <a:pt x="46" y="98"/>
                  </a:cubicBezTo>
                  <a:lnTo>
                    <a:pt x="46" y="91"/>
                  </a:lnTo>
                  <a:close/>
                  <a:moveTo>
                    <a:pt x="35" y="54"/>
                  </a:moveTo>
                  <a:cubicBezTo>
                    <a:pt x="35" y="43"/>
                    <a:pt x="44" y="34"/>
                    <a:pt x="55" y="34"/>
                  </a:cubicBezTo>
                  <a:cubicBezTo>
                    <a:pt x="66" y="34"/>
                    <a:pt x="74" y="43"/>
                    <a:pt x="74" y="54"/>
                  </a:cubicBezTo>
                  <a:cubicBezTo>
                    <a:pt x="74" y="65"/>
                    <a:pt x="66" y="74"/>
                    <a:pt x="55" y="74"/>
                  </a:cubicBezTo>
                  <a:cubicBezTo>
                    <a:pt x="44" y="74"/>
                    <a:pt x="35" y="65"/>
                    <a:pt x="35" y="54"/>
                  </a:cubicBezTo>
                  <a:close/>
                  <a:moveTo>
                    <a:pt x="26" y="28"/>
                  </a:moveTo>
                  <a:cubicBezTo>
                    <a:pt x="19" y="41"/>
                    <a:pt x="19" y="41"/>
                    <a:pt x="19" y="41"/>
                  </a:cubicBezTo>
                  <a:cubicBezTo>
                    <a:pt x="13" y="38"/>
                    <a:pt x="13" y="38"/>
                    <a:pt x="13" y="38"/>
                  </a:cubicBezTo>
                  <a:cubicBezTo>
                    <a:pt x="21" y="24"/>
                    <a:pt x="21" y="24"/>
                    <a:pt x="21" y="24"/>
                  </a:cubicBezTo>
                  <a:lnTo>
                    <a:pt x="26" y="28"/>
                  </a:lnTo>
                  <a:close/>
                  <a:moveTo>
                    <a:pt x="12" y="69"/>
                  </a:moveTo>
                  <a:cubicBezTo>
                    <a:pt x="18" y="65"/>
                    <a:pt x="18" y="65"/>
                    <a:pt x="18" y="65"/>
                  </a:cubicBezTo>
                  <a:cubicBezTo>
                    <a:pt x="26" y="79"/>
                    <a:pt x="26" y="79"/>
                    <a:pt x="26" y="79"/>
                  </a:cubicBezTo>
                  <a:cubicBezTo>
                    <a:pt x="20" y="82"/>
                    <a:pt x="20" y="82"/>
                    <a:pt x="20" y="82"/>
                  </a:cubicBezTo>
                  <a:lnTo>
                    <a:pt x="12" y="69"/>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2" name="Freeform 1255"/>
            <p:cNvSpPr>
              <a:spLocks/>
            </p:cNvSpPr>
            <p:nvPr/>
          </p:nvSpPr>
          <p:spPr bwMode="auto">
            <a:xfrm>
              <a:off x="-1972469" y="3302228"/>
              <a:ext cx="52388" cy="63500"/>
            </a:xfrm>
            <a:custGeom>
              <a:avLst/>
              <a:gdLst>
                <a:gd name="T0" fmla="*/ 0 w 33"/>
                <a:gd name="T1" fmla="*/ 9 h 40"/>
                <a:gd name="T2" fmla="*/ 19 w 33"/>
                <a:gd name="T3" fmla="*/ 40 h 40"/>
                <a:gd name="T4" fmla="*/ 33 w 33"/>
                <a:gd name="T5" fmla="*/ 33 h 40"/>
                <a:gd name="T6" fmla="*/ 14 w 33"/>
                <a:gd name="T7" fmla="*/ 0 h 40"/>
                <a:gd name="T8" fmla="*/ 0 w 33"/>
                <a:gd name="T9" fmla="*/ 9 h 40"/>
              </a:gdLst>
              <a:ahLst/>
              <a:cxnLst>
                <a:cxn ang="0">
                  <a:pos x="T0" y="T1"/>
                </a:cxn>
                <a:cxn ang="0">
                  <a:pos x="T2" y="T3"/>
                </a:cxn>
                <a:cxn ang="0">
                  <a:pos x="T4" y="T5"/>
                </a:cxn>
                <a:cxn ang="0">
                  <a:pos x="T6" y="T7"/>
                </a:cxn>
                <a:cxn ang="0">
                  <a:pos x="T8" y="T9"/>
                </a:cxn>
              </a:cxnLst>
              <a:rect l="0" t="0" r="r" b="b"/>
              <a:pathLst>
                <a:path w="33" h="40">
                  <a:moveTo>
                    <a:pt x="0" y="9"/>
                  </a:moveTo>
                  <a:lnTo>
                    <a:pt x="19" y="40"/>
                  </a:lnTo>
                  <a:lnTo>
                    <a:pt x="33" y="33"/>
                  </a:lnTo>
                  <a:lnTo>
                    <a:pt x="14"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3" name="Freeform 1256"/>
            <p:cNvSpPr>
              <a:spLocks/>
            </p:cNvSpPr>
            <p:nvPr/>
          </p:nvSpPr>
          <p:spPr bwMode="auto">
            <a:xfrm>
              <a:off x="-1967707" y="3148241"/>
              <a:ext cx="47625" cy="63500"/>
            </a:xfrm>
            <a:custGeom>
              <a:avLst/>
              <a:gdLst>
                <a:gd name="T0" fmla="*/ 0 w 30"/>
                <a:gd name="T1" fmla="*/ 33 h 40"/>
                <a:gd name="T2" fmla="*/ 14 w 30"/>
                <a:gd name="T3" fmla="*/ 40 h 40"/>
                <a:gd name="T4" fmla="*/ 30 w 30"/>
                <a:gd name="T5" fmla="*/ 10 h 40"/>
                <a:gd name="T6" fmla="*/ 19 w 30"/>
                <a:gd name="T7" fmla="*/ 0 h 40"/>
                <a:gd name="T8" fmla="*/ 0 w 30"/>
                <a:gd name="T9" fmla="*/ 33 h 40"/>
              </a:gdLst>
              <a:ahLst/>
              <a:cxnLst>
                <a:cxn ang="0">
                  <a:pos x="T0" y="T1"/>
                </a:cxn>
                <a:cxn ang="0">
                  <a:pos x="T2" y="T3"/>
                </a:cxn>
                <a:cxn ang="0">
                  <a:pos x="T4" y="T5"/>
                </a:cxn>
                <a:cxn ang="0">
                  <a:pos x="T6" y="T7"/>
                </a:cxn>
                <a:cxn ang="0">
                  <a:pos x="T8" y="T9"/>
                </a:cxn>
              </a:cxnLst>
              <a:rect l="0" t="0" r="r" b="b"/>
              <a:pathLst>
                <a:path w="30" h="40">
                  <a:moveTo>
                    <a:pt x="0" y="33"/>
                  </a:moveTo>
                  <a:lnTo>
                    <a:pt x="14" y="40"/>
                  </a:lnTo>
                  <a:lnTo>
                    <a:pt x="30" y="10"/>
                  </a:lnTo>
                  <a:lnTo>
                    <a:pt x="19" y="0"/>
                  </a:lnTo>
                  <a:lnTo>
                    <a:pt x="0" y="33"/>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4" name="Rectangle 1257"/>
            <p:cNvSpPr>
              <a:spLocks noChangeArrowheads="1"/>
            </p:cNvSpPr>
            <p:nvPr/>
          </p:nvSpPr>
          <p:spPr bwMode="auto">
            <a:xfrm>
              <a:off x="-1843882" y="3399066"/>
              <a:ext cx="55563"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5" name="Freeform 1258"/>
            <p:cNvSpPr>
              <a:spLocks/>
            </p:cNvSpPr>
            <p:nvPr/>
          </p:nvSpPr>
          <p:spPr bwMode="auto">
            <a:xfrm>
              <a:off x="-1705769" y="3310166"/>
              <a:ext cx="49213" cy="63500"/>
            </a:xfrm>
            <a:custGeom>
              <a:avLst/>
              <a:gdLst>
                <a:gd name="T0" fmla="*/ 0 w 31"/>
                <a:gd name="T1" fmla="*/ 30 h 40"/>
                <a:gd name="T2" fmla="*/ 12 w 31"/>
                <a:gd name="T3" fmla="*/ 40 h 40"/>
                <a:gd name="T4" fmla="*/ 31 w 31"/>
                <a:gd name="T5" fmla="*/ 7 h 40"/>
                <a:gd name="T6" fmla="*/ 17 w 31"/>
                <a:gd name="T7" fmla="*/ 0 h 40"/>
                <a:gd name="T8" fmla="*/ 0 w 31"/>
                <a:gd name="T9" fmla="*/ 30 h 40"/>
              </a:gdLst>
              <a:ahLst/>
              <a:cxnLst>
                <a:cxn ang="0">
                  <a:pos x="T0" y="T1"/>
                </a:cxn>
                <a:cxn ang="0">
                  <a:pos x="T2" y="T3"/>
                </a:cxn>
                <a:cxn ang="0">
                  <a:pos x="T4" y="T5"/>
                </a:cxn>
                <a:cxn ang="0">
                  <a:pos x="T6" y="T7"/>
                </a:cxn>
                <a:cxn ang="0">
                  <a:pos x="T8" y="T9"/>
                </a:cxn>
              </a:cxnLst>
              <a:rect l="0" t="0" r="r" b="b"/>
              <a:pathLst>
                <a:path w="31" h="40">
                  <a:moveTo>
                    <a:pt x="0" y="30"/>
                  </a:moveTo>
                  <a:lnTo>
                    <a:pt x="12" y="40"/>
                  </a:lnTo>
                  <a:lnTo>
                    <a:pt x="31" y="7"/>
                  </a:lnTo>
                  <a:lnTo>
                    <a:pt x="17" y="0"/>
                  </a:lnTo>
                  <a:lnTo>
                    <a:pt x="0"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6" name="Freeform 1259"/>
            <p:cNvSpPr>
              <a:spLocks/>
            </p:cNvSpPr>
            <p:nvPr/>
          </p:nvSpPr>
          <p:spPr bwMode="auto">
            <a:xfrm>
              <a:off x="-1702594" y="3156178"/>
              <a:ext cx="49213" cy="63500"/>
            </a:xfrm>
            <a:custGeom>
              <a:avLst/>
              <a:gdLst>
                <a:gd name="T0" fmla="*/ 0 w 31"/>
                <a:gd name="T1" fmla="*/ 9 h 40"/>
                <a:gd name="T2" fmla="*/ 17 w 31"/>
                <a:gd name="T3" fmla="*/ 40 h 40"/>
                <a:gd name="T4" fmla="*/ 31 w 31"/>
                <a:gd name="T5" fmla="*/ 31 h 40"/>
                <a:gd name="T6" fmla="*/ 12 w 31"/>
                <a:gd name="T7" fmla="*/ 0 h 40"/>
                <a:gd name="T8" fmla="*/ 0 w 31"/>
                <a:gd name="T9" fmla="*/ 9 h 40"/>
              </a:gdLst>
              <a:ahLst/>
              <a:cxnLst>
                <a:cxn ang="0">
                  <a:pos x="T0" y="T1"/>
                </a:cxn>
                <a:cxn ang="0">
                  <a:pos x="T2" y="T3"/>
                </a:cxn>
                <a:cxn ang="0">
                  <a:pos x="T4" y="T5"/>
                </a:cxn>
                <a:cxn ang="0">
                  <a:pos x="T6" y="T7"/>
                </a:cxn>
                <a:cxn ang="0">
                  <a:pos x="T8" y="T9"/>
                </a:cxn>
              </a:cxnLst>
              <a:rect l="0" t="0" r="r" b="b"/>
              <a:pathLst>
                <a:path w="31" h="40">
                  <a:moveTo>
                    <a:pt x="0" y="9"/>
                  </a:moveTo>
                  <a:lnTo>
                    <a:pt x="17" y="40"/>
                  </a:lnTo>
                  <a:lnTo>
                    <a:pt x="31" y="31"/>
                  </a:lnTo>
                  <a:lnTo>
                    <a:pt x="12"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7" name="Rectangle 1260"/>
            <p:cNvSpPr>
              <a:spLocks noChangeArrowheads="1"/>
            </p:cNvSpPr>
            <p:nvPr/>
          </p:nvSpPr>
          <p:spPr bwMode="auto">
            <a:xfrm>
              <a:off x="-1837532" y="3095853"/>
              <a:ext cx="57150"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18" name="Oval 1261"/>
            <p:cNvSpPr>
              <a:spLocks noChangeArrowheads="1"/>
            </p:cNvSpPr>
            <p:nvPr/>
          </p:nvSpPr>
          <p:spPr bwMode="auto">
            <a:xfrm>
              <a:off x="-1885157" y="3186341"/>
              <a:ext cx="146050"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custDataLst>
      <p:tags r:id="rId1"/>
    </p:custDataLst>
    <p:extLst>
      <p:ext uri="{BB962C8B-B14F-4D97-AF65-F5344CB8AC3E}">
        <p14:creationId xmlns:p14="http://schemas.microsoft.com/office/powerpoint/2010/main" val="177348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73"/>
                                        </p:tgtEl>
                                        <p:attrNameLst>
                                          <p:attrName>style.visibility</p:attrName>
                                        </p:attrNameLst>
                                      </p:cBhvr>
                                      <p:to>
                                        <p:strVal val="visible"/>
                                      </p:to>
                                    </p:set>
                                    <p:animEffect transition="in" filter="fade">
                                      <p:cBhvr>
                                        <p:cTn id="25" dur="750"/>
                                        <p:tgtEl>
                                          <p:spTgt spid="773"/>
                                        </p:tgtEl>
                                      </p:cBhvr>
                                    </p:animEffect>
                                  </p:childTnLst>
                                </p:cTn>
                              </p:par>
                              <p:par>
                                <p:cTn id="26" presetID="42" presetClass="path" presetSubtype="0" accel="50000" decel="50000" fill="hold" nodeType="withEffect">
                                  <p:stCondLst>
                                    <p:cond delay="0"/>
                                  </p:stCondLst>
                                  <p:childTnLst>
                                    <p:animMotion origin="layout" path="M -3.61111E-6 -4.44444E-6 L -0.41666 -4.44444E-6 " pathEditMode="relative" rAng="0" ptsTypes="AA">
                                      <p:cBhvr>
                                        <p:cTn id="27" dur="750" spd="-100000" fill="hold"/>
                                        <p:tgtEl>
                                          <p:spTgt spid="773"/>
                                        </p:tgtEl>
                                        <p:attrNameLst>
                                          <p:attrName>ppt_x</p:attrName>
                                          <p:attrName>ppt_y</p:attrName>
                                        </p:attrNameLst>
                                      </p:cBhvr>
                                      <p:rCtr x="-20833" y="0"/>
                                    </p:animMotion>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468"/>
                                        </p:tgtEl>
                                        <p:attrNameLst>
                                          <p:attrName>style.visibility</p:attrName>
                                        </p:attrNameLst>
                                      </p:cBhvr>
                                      <p:to>
                                        <p:strVal val="visible"/>
                                      </p:to>
                                    </p:set>
                                    <p:animEffect transition="in" filter="fade">
                                      <p:cBhvr>
                                        <p:cTn id="31" dur="750"/>
                                        <p:tgtEl>
                                          <p:spTgt spid="468"/>
                                        </p:tgtEl>
                                      </p:cBhvr>
                                    </p:animEffect>
                                  </p:childTnLst>
                                </p:cTn>
                              </p:par>
                              <p:par>
                                <p:cTn id="32" presetID="42" presetClass="path" presetSubtype="0" accel="50000" decel="50000" fill="hold" nodeType="withEffect">
                                  <p:stCondLst>
                                    <p:cond delay="0"/>
                                  </p:stCondLst>
                                  <p:childTnLst>
                                    <p:animMotion origin="layout" path="M -0.01528 2.22222E-6 L 0.53056 2.22222E-6 " pathEditMode="relative" rAng="0" ptsTypes="AA">
                                      <p:cBhvr>
                                        <p:cTn id="33" dur="750" spd="-100000" fill="hold"/>
                                        <p:tgtEl>
                                          <p:spTgt spid="468"/>
                                        </p:tgtEl>
                                        <p:attrNameLst>
                                          <p:attrName>ppt_x</p:attrName>
                                          <p:attrName>ppt_y</p:attrName>
                                        </p:attrNameLst>
                                      </p:cBhvr>
                                      <p:rCtr x="27292" y="0"/>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719"/>
                                        </p:tgtEl>
                                        <p:attrNameLst>
                                          <p:attrName>style.visibility</p:attrName>
                                        </p:attrNameLst>
                                      </p:cBhvr>
                                      <p:to>
                                        <p:strVal val="visible"/>
                                      </p:to>
                                    </p:set>
                                    <p:animEffect transition="in" filter="fade">
                                      <p:cBhvr>
                                        <p:cTn id="37" dur="750"/>
                                        <p:tgtEl>
                                          <p:spTgt spid="719"/>
                                        </p:tgtEl>
                                      </p:cBhvr>
                                    </p:animEffect>
                                  </p:childTnLst>
                                </p:cTn>
                              </p:par>
                              <p:par>
                                <p:cTn id="38" presetID="42" presetClass="path" presetSubtype="0" accel="50000" decel="50000" fill="hold" nodeType="withEffect">
                                  <p:stCondLst>
                                    <p:cond delay="0"/>
                                  </p:stCondLst>
                                  <p:childTnLst>
                                    <p:animMotion origin="layout" path="M -2.77778E-7 3.7037E-6 L -0.48559 -0.01111 " pathEditMode="relative" rAng="0" ptsTypes="AA">
                                      <p:cBhvr>
                                        <p:cTn id="39" dur="750" spd="-100000" fill="hold"/>
                                        <p:tgtEl>
                                          <p:spTgt spid="719"/>
                                        </p:tgtEl>
                                        <p:attrNameLst>
                                          <p:attrName>ppt_x</p:attrName>
                                          <p:attrName>ppt_y</p:attrName>
                                        </p:attrNameLst>
                                      </p:cBhvr>
                                      <p:rCtr x="-24288" y="-556"/>
                                    </p:animMotion>
                                  </p:childTnLst>
                                </p:cTn>
                              </p:par>
                            </p:childTnLst>
                          </p:cTn>
                        </p:par>
                        <p:par>
                          <p:cTn id="40" fill="hold">
                            <p:stCondLst>
                              <p:cond delay="4250"/>
                            </p:stCondLst>
                            <p:childTnLst>
                              <p:par>
                                <p:cTn id="41" presetID="10" presetClass="entr" presetSubtype="0" fill="hold" nodeType="afterEffect">
                                  <p:stCondLst>
                                    <p:cond delay="0"/>
                                  </p:stCondLst>
                                  <p:childTnLst>
                                    <p:set>
                                      <p:cBhvr>
                                        <p:cTn id="42" dur="1" fill="hold">
                                          <p:stCondLst>
                                            <p:cond delay="0"/>
                                          </p:stCondLst>
                                        </p:cTn>
                                        <p:tgtEl>
                                          <p:spTgt spid="379"/>
                                        </p:tgtEl>
                                        <p:attrNameLst>
                                          <p:attrName>style.visibility</p:attrName>
                                        </p:attrNameLst>
                                      </p:cBhvr>
                                      <p:to>
                                        <p:strVal val="visible"/>
                                      </p:to>
                                    </p:set>
                                    <p:animEffect transition="in" filter="fade">
                                      <p:cBhvr>
                                        <p:cTn id="43" dur="750"/>
                                        <p:tgtEl>
                                          <p:spTgt spid="379"/>
                                        </p:tgtEl>
                                      </p:cBhvr>
                                    </p:animEffect>
                                  </p:childTnLst>
                                </p:cTn>
                              </p:par>
                              <p:par>
                                <p:cTn id="44" presetID="42" presetClass="path" presetSubtype="0" accel="50000" decel="50000" fill="hold" nodeType="withEffect">
                                  <p:stCondLst>
                                    <p:cond delay="0"/>
                                  </p:stCondLst>
                                  <p:childTnLst>
                                    <p:animMotion origin="layout" path="M 5E-6 -4.44444E-6 L 0.27778 -4.44444E-6 " pathEditMode="relative" rAng="0" ptsTypes="AA">
                                      <p:cBhvr>
                                        <p:cTn id="45" dur="750" spd="-100000" fill="hold"/>
                                        <p:tgtEl>
                                          <p:spTgt spid="379"/>
                                        </p:tgtEl>
                                        <p:attrNameLst>
                                          <p:attrName>ppt_x</p:attrName>
                                          <p:attrName>ppt_y</p:attrName>
                                        </p:attrNameLst>
                                      </p:cBhvr>
                                      <p:rCtr x="13889" y="0"/>
                                    </p:animMotion>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fade">
                                      <p:cBhvr>
                                        <p:cTn id="49" dur="750"/>
                                        <p:tgtEl>
                                          <p:spTgt spid="144"/>
                                        </p:tgtEl>
                                      </p:cBhvr>
                                    </p:animEffect>
                                  </p:childTnLst>
                                </p:cTn>
                              </p:par>
                              <p:par>
                                <p:cTn id="50" presetID="42" presetClass="path" presetSubtype="0" accel="50000" decel="50000" fill="hold" nodeType="withEffect">
                                  <p:stCondLst>
                                    <p:cond delay="0"/>
                                  </p:stCondLst>
                                  <p:childTnLst>
                                    <p:animMotion origin="layout" path="M 5E-6 -4.44444E-6 L 0.27778 -4.44444E-6 " pathEditMode="relative" rAng="0" ptsTypes="AA">
                                      <p:cBhvr>
                                        <p:cTn id="51" dur="750" spd="-100000" fill="hold"/>
                                        <p:tgtEl>
                                          <p:spTgt spid="144"/>
                                        </p:tgtEl>
                                        <p:attrNameLst>
                                          <p:attrName>ppt_x</p:attrName>
                                          <p:attrName>ppt_y</p:attrName>
                                        </p:attrNameLst>
                                      </p:cBhvr>
                                      <p:rCtr x="13889" y="0"/>
                                    </p:animMotion>
                                  </p:childTnLst>
                                </p:cTn>
                              </p:par>
                            </p:childTnLst>
                          </p:cTn>
                        </p:par>
                        <p:par>
                          <p:cTn id="52" fill="hold">
                            <p:stCondLst>
                              <p:cond delay="5750"/>
                            </p:stCondLst>
                            <p:childTnLst>
                              <p:par>
                                <p:cTn id="53" presetID="10" presetClass="entr" presetSubtype="0" fill="hold" nodeType="afterEffect">
                                  <p:stCondLst>
                                    <p:cond delay="0"/>
                                  </p:stCondLst>
                                  <p:childTnLst>
                                    <p:set>
                                      <p:cBhvr>
                                        <p:cTn id="54" dur="1" fill="hold">
                                          <p:stCondLst>
                                            <p:cond delay="0"/>
                                          </p:stCondLst>
                                        </p:cTn>
                                        <p:tgtEl>
                                          <p:spTgt spid="684"/>
                                        </p:tgtEl>
                                        <p:attrNameLst>
                                          <p:attrName>style.visibility</p:attrName>
                                        </p:attrNameLst>
                                      </p:cBhvr>
                                      <p:to>
                                        <p:strVal val="visible"/>
                                      </p:to>
                                    </p:set>
                                    <p:animEffect transition="in" filter="fade">
                                      <p:cBhvr>
                                        <p:cTn id="55" dur="750"/>
                                        <p:tgtEl>
                                          <p:spTgt spid="684"/>
                                        </p:tgtEl>
                                      </p:cBhvr>
                                    </p:animEffect>
                                  </p:childTnLst>
                                </p:cTn>
                              </p:par>
                              <p:par>
                                <p:cTn id="56" presetID="42" presetClass="path" presetSubtype="0" accel="50000" decel="50000" fill="hold" nodeType="withEffect">
                                  <p:stCondLst>
                                    <p:cond delay="0"/>
                                  </p:stCondLst>
                                  <p:childTnLst>
                                    <p:animMotion origin="layout" path="M -4.16667E-6 -3.7037E-7 L -0.35 -3.7037E-7 " pathEditMode="relative" rAng="0" ptsTypes="AA">
                                      <p:cBhvr>
                                        <p:cTn id="57" dur="750" spd="-100000" fill="hold"/>
                                        <p:tgtEl>
                                          <p:spTgt spid="684"/>
                                        </p:tgtEl>
                                        <p:attrNameLst>
                                          <p:attrName>ppt_x</p:attrName>
                                          <p:attrName>ppt_y</p:attrName>
                                        </p:attrNameLst>
                                      </p:cBhvr>
                                      <p:rCtr x="-17500" y="0"/>
                                    </p:animMotion>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974"/>
                                        </p:tgtEl>
                                        <p:attrNameLst>
                                          <p:attrName>style.visibility</p:attrName>
                                        </p:attrNameLst>
                                      </p:cBhvr>
                                      <p:to>
                                        <p:strVal val="visible"/>
                                      </p:to>
                                    </p:set>
                                    <p:animEffect transition="in" filter="fade">
                                      <p:cBhvr>
                                        <p:cTn id="61" dur="750"/>
                                        <p:tgtEl>
                                          <p:spTgt spid="974"/>
                                        </p:tgtEl>
                                      </p:cBhvr>
                                    </p:animEffect>
                                  </p:childTnLst>
                                </p:cTn>
                              </p:par>
                              <p:par>
                                <p:cTn id="62" presetID="42" presetClass="path" presetSubtype="0" accel="50000" decel="50000" fill="hold" nodeType="withEffect">
                                  <p:stCondLst>
                                    <p:cond delay="0"/>
                                  </p:stCondLst>
                                  <p:childTnLst>
                                    <p:animMotion origin="layout" path="M -1.38889E-6 4.81481E-6 L -0.47778 -0.00371 " pathEditMode="relative" rAng="0" ptsTypes="AA">
                                      <p:cBhvr>
                                        <p:cTn id="63" dur="750" spd="-100000" fill="hold"/>
                                        <p:tgtEl>
                                          <p:spTgt spid="974"/>
                                        </p:tgtEl>
                                        <p:attrNameLst>
                                          <p:attrName>ppt_x</p:attrName>
                                          <p:attrName>ppt_y</p:attrName>
                                        </p:attrNameLst>
                                      </p:cBhvr>
                                      <p:rCtr x="-23889" y="-185"/>
                                    </p:animMotion>
                                  </p:childTnLst>
                                </p:cTn>
                              </p:par>
                            </p:childTnLst>
                          </p:cTn>
                        </p:par>
                        <p:par>
                          <p:cTn id="64" fill="hold">
                            <p:stCondLst>
                              <p:cond delay="7250"/>
                            </p:stCondLst>
                            <p:childTnLst>
                              <p:par>
                                <p:cTn id="65" presetID="10" presetClass="entr" presetSubtype="0" fill="hold" nodeType="afterEffect">
                                  <p:stCondLst>
                                    <p:cond delay="0"/>
                                  </p:stCondLst>
                                  <p:childTnLst>
                                    <p:set>
                                      <p:cBhvr>
                                        <p:cTn id="66" dur="1" fill="hold">
                                          <p:stCondLst>
                                            <p:cond delay="0"/>
                                          </p:stCondLst>
                                        </p:cTn>
                                        <p:tgtEl>
                                          <p:spTgt spid="328"/>
                                        </p:tgtEl>
                                        <p:attrNameLst>
                                          <p:attrName>style.visibility</p:attrName>
                                        </p:attrNameLst>
                                      </p:cBhvr>
                                      <p:to>
                                        <p:strVal val="visible"/>
                                      </p:to>
                                    </p:set>
                                    <p:animEffect transition="in" filter="fade">
                                      <p:cBhvr>
                                        <p:cTn id="67" dur="750"/>
                                        <p:tgtEl>
                                          <p:spTgt spid="328"/>
                                        </p:tgtEl>
                                      </p:cBhvr>
                                    </p:animEffect>
                                  </p:childTnLst>
                                </p:cTn>
                              </p:par>
                              <p:par>
                                <p:cTn id="68" presetID="42" presetClass="path" presetSubtype="0" accel="50000" decel="50000" fill="hold" nodeType="withEffect">
                                  <p:stCondLst>
                                    <p:cond delay="0"/>
                                  </p:stCondLst>
                                  <p:childTnLst>
                                    <p:animMotion origin="layout" path="M 5E-6 -4.44444E-6 L 0.27778 -4.44444E-6 " pathEditMode="relative" rAng="0" ptsTypes="AA">
                                      <p:cBhvr>
                                        <p:cTn id="69" dur="750" spd="-100000" fill="hold"/>
                                        <p:tgtEl>
                                          <p:spTgt spid="328"/>
                                        </p:tgtEl>
                                        <p:attrNameLst>
                                          <p:attrName>ppt_x</p:attrName>
                                          <p:attrName>ppt_y</p:attrName>
                                        </p:attrNameLst>
                                      </p:cBhvr>
                                      <p:rCtr x="13889" y="0"/>
                                    </p:animMotion>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630"/>
                                        </p:tgtEl>
                                        <p:attrNameLst>
                                          <p:attrName>style.visibility</p:attrName>
                                        </p:attrNameLst>
                                      </p:cBhvr>
                                      <p:to>
                                        <p:strVal val="visible"/>
                                      </p:to>
                                    </p:set>
                                    <p:animEffect transition="in" filter="fade">
                                      <p:cBhvr>
                                        <p:cTn id="73" dur="750"/>
                                        <p:tgtEl>
                                          <p:spTgt spid="630"/>
                                        </p:tgtEl>
                                      </p:cBhvr>
                                    </p:animEffect>
                                  </p:childTnLst>
                                </p:cTn>
                              </p:par>
                              <p:par>
                                <p:cTn id="74" presetID="42" presetClass="path" presetSubtype="0" accel="50000" decel="50000" fill="hold" nodeType="withEffect">
                                  <p:stCondLst>
                                    <p:cond delay="0"/>
                                  </p:stCondLst>
                                  <p:childTnLst>
                                    <p:animMotion origin="layout" path="M -2.77778E-7 4.07407E-6 L -0.27222 4.07407E-6 " pathEditMode="relative" rAng="0" ptsTypes="AA">
                                      <p:cBhvr>
                                        <p:cTn id="75" dur="750" spd="-100000" fill="hold"/>
                                        <p:tgtEl>
                                          <p:spTgt spid="630"/>
                                        </p:tgtEl>
                                        <p:attrNameLst>
                                          <p:attrName>ppt_x</p:attrName>
                                          <p:attrName>ppt_y</p:attrName>
                                        </p:attrNameLst>
                                      </p:cBhvr>
                                      <p:rCtr x="-13611" y="0"/>
                                    </p:animMotion>
                                  </p:childTnLst>
                                </p:cTn>
                              </p:par>
                            </p:childTnLst>
                          </p:cTn>
                        </p:par>
                        <p:par>
                          <p:cTn id="76" fill="hold">
                            <p:stCondLst>
                              <p:cond delay="8750"/>
                            </p:stCondLst>
                            <p:childTnLst>
                              <p:par>
                                <p:cTn id="77" presetID="10" presetClass="entr" presetSubtype="0" fill="hold" nodeType="afterEffect">
                                  <p:stCondLst>
                                    <p:cond delay="0"/>
                                  </p:stCondLst>
                                  <p:childTnLst>
                                    <p:set>
                                      <p:cBhvr>
                                        <p:cTn id="78" dur="1" fill="hold">
                                          <p:stCondLst>
                                            <p:cond delay="0"/>
                                          </p:stCondLst>
                                        </p:cTn>
                                        <p:tgtEl>
                                          <p:spTgt spid="933"/>
                                        </p:tgtEl>
                                        <p:attrNameLst>
                                          <p:attrName>style.visibility</p:attrName>
                                        </p:attrNameLst>
                                      </p:cBhvr>
                                      <p:to>
                                        <p:strVal val="visible"/>
                                      </p:to>
                                    </p:set>
                                    <p:animEffect transition="in" filter="fade">
                                      <p:cBhvr>
                                        <p:cTn id="79" dur="750"/>
                                        <p:tgtEl>
                                          <p:spTgt spid="933"/>
                                        </p:tgtEl>
                                      </p:cBhvr>
                                    </p:animEffect>
                                  </p:childTnLst>
                                </p:cTn>
                              </p:par>
                              <p:par>
                                <p:cTn id="80" presetID="42" presetClass="path" presetSubtype="0" accel="50000" decel="50000" fill="hold" nodeType="withEffect">
                                  <p:stCondLst>
                                    <p:cond delay="0"/>
                                  </p:stCondLst>
                                  <p:childTnLst>
                                    <p:animMotion origin="layout" path="M -1.66667E-6 -3.33333E-6 L -0.29861 0.00186 " pathEditMode="relative" rAng="0" ptsTypes="AA">
                                      <p:cBhvr>
                                        <p:cTn id="81" dur="750" spd="-100000" fill="hold"/>
                                        <p:tgtEl>
                                          <p:spTgt spid="933"/>
                                        </p:tgtEl>
                                        <p:attrNameLst>
                                          <p:attrName>ppt_x</p:attrName>
                                          <p:attrName>ppt_y</p:attrName>
                                        </p:attrNameLst>
                                      </p:cBhvr>
                                      <p:rCtr x="-14931" y="93"/>
                                    </p:animMotion>
                                  </p:childTnLst>
                                </p:cTn>
                              </p:par>
                            </p:childTnLst>
                          </p:cTn>
                        </p:par>
                        <p:par>
                          <p:cTn id="82" fill="hold">
                            <p:stCondLst>
                              <p:cond delay="9500"/>
                            </p:stCondLst>
                            <p:childTnLst>
                              <p:par>
                                <p:cTn id="83" presetID="10" presetClass="entr" presetSubtype="0" fill="hold" nodeType="afterEffect">
                                  <p:stCondLst>
                                    <p:cond delay="0"/>
                                  </p:stCondLst>
                                  <p:childTnLst>
                                    <p:set>
                                      <p:cBhvr>
                                        <p:cTn id="84" dur="1" fill="hold">
                                          <p:stCondLst>
                                            <p:cond delay="0"/>
                                          </p:stCondLst>
                                        </p:cTn>
                                        <p:tgtEl>
                                          <p:spTgt spid="433"/>
                                        </p:tgtEl>
                                        <p:attrNameLst>
                                          <p:attrName>style.visibility</p:attrName>
                                        </p:attrNameLst>
                                      </p:cBhvr>
                                      <p:to>
                                        <p:strVal val="visible"/>
                                      </p:to>
                                    </p:set>
                                    <p:animEffect transition="in" filter="fade">
                                      <p:cBhvr>
                                        <p:cTn id="85" dur="750"/>
                                        <p:tgtEl>
                                          <p:spTgt spid="433"/>
                                        </p:tgtEl>
                                      </p:cBhvr>
                                    </p:animEffect>
                                  </p:childTnLst>
                                </p:cTn>
                              </p:par>
                              <p:par>
                                <p:cTn id="86" presetID="42" presetClass="path" presetSubtype="0" accel="50000" decel="50000" fill="hold" nodeType="withEffect">
                                  <p:stCondLst>
                                    <p:cond delay="0"/>
                                  </p:stCondLst>
                                  <p:childTnLst>
                                    <p:animMotion origin="layout" path="M 5E-6 -4.44444E-6 L 0.27778 -4.44444E-6 " pathEditMode="relative" rAng="0" ptsTypes="AA">
                                      <p:cBhvr>
                                        <p:cTn id="87" dur="750" spd="-100000" fill="hold"/>
                                        <p:tgtEl>
                                          <p:spTgt spid="433"/>
                                        </p:tgtEl>
                                        <p:attrNameLst>
                                          <p:attrName>ppt_x</p:attrName>
                                          <p:attrName>ppt_y</p:attrName>
                                        </p:attrNameLst>
                                      </p:cBhvr>
                                      <p:rCtr x="13889" y="0"/>
                                    </p:animMotion>
                                  </p:childTnLst>
                                </p:cTn>
                              </p:par>
                            </p:childTnLst>
                          </p:cTn>
                        </p:par>
                        <p:par>
                          <p:cTn id="88" fill="hold">
                            <p:stCondLst>
                              <p:cond delay="10250"/>
                            </p:stCondLst>
                            <p:childTnLst>
                              <p:par>
                                <p:cTn id="89" presetID="10" presetClass="entr" presetSubtype="0" fill="hold" nodeType="afterEffect">
                                  <p:stCondLst>
                                    <p:cond delay="0"/>
                                  </p:stCondLst>
                                  <p:childTnLst>
                                    <p:set>
                                      <p:cBhvr>
                                        <p:cTn id="90" dur="1" fill="hold">
                                          <p:stCondLst>
                                            <p:cond delay="0"/>
                                          </p:stCondLst>
                                        </p:cTn>
                                        <p:tgtEl>
                                          <p:spTgt spid="273"/>
                                        </p:tgtEl>
                                        <p:attrNameLst>
                                          <p:attrName>style.visibility</p:attrName>
                                        </p:attrNameLst>
                                      </p:cBhvr>
                                      <p:to>
                                        <p:strVal val="visible"/>
                                      </p:to>
                                    </p:set>
                                    <p:animEffect transition="in" filter="fade">
                                      <p:cBhvr>
                                        <p:cTn id="91" dur="750"/>
                                        <p:tgtEl>
                                          <p:spTgt spid="273"/>
                                        </p:tgtEl>
                                      </p:cBhvr>
                                    </p:animEffect>
                                  </p:childTnLst>
                                </p:cTn>
                              </p:par>
                              <p:par>
                                <p:cTn id="92" presetID="42" presetClass="path" presetSubtype="0" accel="50000" decel="50000" fill="hold" nodeType="withEffect">
                                  <p:stCondLst>
                                    <p:cond delay="0"/>
                                  </p:stCondLst>
                                  <p:childTnLst>
                                    <p:animMotion origin="layout" path="M 5E-6 -4.44444E-6 L 0.27778 -4.44444E-6 " pathEditMode="relative" rAng="0" ptsTypes="AA">
                                      <p:cBhvr>
                                        <p:cTn id="93" dur="750" spd="-100000" fill="hold"/>
                                        <p:tgtEl>
                                          <p:spTgt spid="273"/>
                                        </p:tgtEl>
                                        <p:attrNameLst>
                                          <p:attrName>ppt_x</p:attrName>
                                          <p:attrName>ppt_y</p:attrName>
                                        </p:attrNameLst>
                                      </p:cBhvr>
                                      <p:rCtr x="13889" y="0"/>
                                    </p:animMotion>
                                  </p:childTnLst>
                                </p:cTn>
                              </p:par>
                            </p:childTnLst>
                          </p:cTn>
                        </p:par>
                        <p:par>
                          <p:cTn id="94" fill="hold">
                            <p:stCondLst>
                              <p:cond delay="11000"/>
                            </p:stCondLst>
                            <p:childTnLst>
                              <p:par>
                                <p:cTn id="95" presetID="10" presetClass="entr" presetSubtype="0" fill="hold" nodeType="afterEffect">
                                  <p:stCondLst>
                                    <p:cond delay="0"/>
                                  </p:stCondLst>
                                  <p:childTnLst>
                                    <p:set>
                                      <p:cBhvr>
                                        <p:cTn id="96" dur="1" fill="hold">
                                          <p:stCondLst>
                                            <p:cond delay="0"/>
                                          </p:stCondLst>
                                        </p:cTn>
                                        <p:tgtEl>
                                          <p:spTgt spid="878"/>
                                        </p:tgtEl>
                                        <p:attrNameLst>
                                          <p:attrName>style.visibility</p:attrName>
                                        </p:attrNameLst>
                                      </p:cBhvr>
                                      <p:to>
                                        <p:strVal val="visible"/>
                                      </p:to>
                                    </p:set>
                                    <p:animEffect transition="in" filter="fade">
                                      <p:cBhvr>
                                        <p:cTn id="97" dur="750"/>
                                        <p:tgtEl>
                                          <p:spTgt spid="878"/>
                                        </p:tgtEl>
                                      </p:cBhvr>
                                    </p:animEffect>
                                  </p:childTnLst>
                                </p:cTn>
                              </p:par>
                              <p:par>
                                <p:cTn id="98" presetID="42" presetClass="path" presetSubtype="0" accel="50000" decel="50000" fill="hold" nodeType="withEffect">
                                  <p:stCondLst>
                                    <p:cond delay="0"/>
                                  </p:stCondLst>
                                  <p:childTnLst>
                                    <p:animMotion origin="layout" path="M -1.66667E-6 -4.81481E-6 L -0.35555 -4.81481E-6 " pathEditMode="relative" rAng="0" ptsTypes="AA">
                                      <p:cBhvr>
                                        <p:cTn id="99" dur="750" spd="-100000" fill="hold"/>
                                        <p:tgtEl>
                                          <p:spTgt spid="878"/>
                                        </p:tgtEl>
                                        <p:attrNameLst>
                                          <p:attrName>ppt_x</p:attrName>
                                          <p:attrName>ppt_y</p:attrName>
                                        </p:attrNameLst>
                                      </p:cBhvr>
                                      <p:rCtr x="-17778" y="0"/>
                                    </p:animMotion>
                                  </p:childTnLst>
                                </p:cTn>
                              </p:par>
                            </p:childTnLst>
                          </p:cTn>
                        </p:par>
                        <p:par>
                          <p:cTn id="100" fill="hold">
                            <p:stCondLst>
                              <p:cond delay="11750"/>
                            </p:stCondLst>
                            <p:childTnLst>
                              <p:par>
                                <p:cTn id="101" presetID="10" presetClass="entr" presetSubtype="0" fill="hold" nodeType="afterEffect">
                                  <p:stCondLst>
                                    <p:cond delay="0"/>
                                  </p:stCondLst>
                                  <p:childTnLst>
                                    <p:set>
                                      <p:cBhvr>
                                        <p:cTn id="102" dur="1" fill="hold">
                                          <p:stCondLst>
                                            <p:cond delay="0"/>
                                          </p:stCondLst>
                                        </p:cTn>
                                        <p:tgtEl>
                                          <p:spTgt spid="185"/>
                                        </p:tgtEl>
                                        <p:attrNameLst>
                                          <p:attrName>style.visibility</p:attrName>
                                        </p:attrNameLst>
                                      </p:cBhvr>
                                      <p:to>
                                        <p:strVal val="visible"/>
                                      </p:to>
                                    </p:set>
                                    <p:animEffect transition="in" filter="fade">
                                      <p:cBhvr>
                                        <p:cTn id="103" dur="750"/>
                                        <p:tgtEl>
                                          <p:spTgt spid="185"/>
                                        </p:tgtEl>
                                      </p:cBhvr>
                                    </p:animEffect>
                                  </p:childTnLst>
                                </p:cTn>
                              </p:par>
                              <p:par>
                                <p:cTn id="104" presetID="42" presetClass="path" presetSubtype="0" accel="50000" decel="50000" fill="hold" nodeType="withEffect">
                                  <p:stCondLst>
                                    <p:cond delay="0"/>
                                  </p:stCondLst>
                                  <p:childTnLst>
                                    <p:animMotion origin="layout" path="M 5E-6 -4.44444E-6 L 0.27778 -4.44444E-6 " pathEditMode="relative" rAng="0" ptsTypes="AA">
                                      <p:cBhvr>
                                        <p:cTn id="105" dur="750" spd="-100000" fill="hold"/>
                                        <p:tgtEl>
                                          <p:spTgt spid="185"/>
                                        </p:tgtEl>
                                        <p:attrNameLst>
                                          <p:attrName>ppt_x</p:attrName>
                                          <p:attrName>ppt_y</p:attrName>
                                        </p:attrNameLst>
                                      </p:cBhvr>
                                      <p:rCtr x="13889" y="0"/>
                                    </p:animMotion>
                                  </p:childTnLst>
                                </p:cTn>
                              </p:par>
                            </p:childTnLst>
                          </p:cTn>
                        </p:par>
                        <p:par>
                          <p:cTn id="106" fill="hold">
                            <p:stCondLst>
                              <p:cond delay="12500"/>
                            </p:stCondLst>
                            <p:childTnLst>
                              <p:par>
                                <p:cTn id="107" presetID="10" presetClass="entr" presetSubtype="0" fill="hold" nodeType="afterEffect">
                                  <p:stCondLst>
                                    <p:cond delay="0"/>
                                  </p:stCondLst>
                                  <p:childTnLst>
                                    <p:set>
                                      <p:cBhvr>
                                        <p:cTn id="108" dur="1" fill="hold">
                                          <p:stCondLst>
                                            <p:cond delay="0"/>
                                          </p:stCondLst>
                                        </p:cTn>
                                        <p:tgtEl>
                                          <p:spTgt spid="522"/>
                                        </p:tgtEl>
                                        <p:attrNameLst>
                                          <p:attrName>style.visibility</p:attrName>
                                        </p:attrNameLst>
                                      </p:cBhvr>
                                      <p:to>
                                        <p:strVal val="visible"/>
                                      </p:to>
                                    </p:set>
                                    <p:animEffect transition="in" filter="fade">
                                      <p:cBhvr>
                                        <p:cTn id="109" dur="750"/>
                                        <p:tgtEl>
                                          <p:spTgt spid="522"/>
                                        </p:tgtEl>
                                      </p:cBhvr>
                                    </p:animEffect>
                                  </p:childTnLst>
                                </p:cTn>
                              </p:par>
                              <p:par>
                                <p:cTn id="110" presetID="42" presetClass="path" presetSubtype="0" accel="50000" decel="50000" fill="hold" nodeType="withEffect">
                                  <p:stCondLst>
                                    <p:cond delay="0"/>
                                  </p:stCondLst>
                                  <p:childTnLst>
                                    <p:animMotion origin="layout" path="M 5E-6 -4.44444E-6 L 0.27778 -4.44444E-6 " pathEditMode="relative" rAng="0" ptsTypes="AA">
                                      <p:cBhvr>
                                        <p:cTn id="111" dur="750" spd="-100000" fill="hold"/>
                                        <p:tgtEl>
                                          <p:spTgt spid="522"/>
                                        </p:tgtEl>
                                        <p:attrNameLst>
                                          <p:attrName>ppt_x</p:attrName>
                                          <p:attrName>ppt_y</p:attrName>
                                        </p:attrNameLst>
                                      </p:cBhvr>
                                      <p:rCtr x="138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16101</TotalTime>
  <Words>2765</Words>
  <Application>Microsoft Office PowerPoint</Application>
  <PresentationFormat>On-screen Show (16:9)</PresentationFormat>
  <Paragraphs>544</Paragraphs>
  <Slides>39</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ＭＳ Ｐゴシック</vt:lpstr>
      <vt:lpstr>Arial</vt:lpstr>
      <vt:lpstr>Arial Narrow</vt:lpstr>
      <vt:lpstr>Calibri</vt:lpstr>
      <vt:lpstr>Century Gothic</vt:lpstr>
      <vt:lpstr>Frutiger 55 Roman</vt:lpstr>
      <vt:lpstr>Mangal</vt:lpstr>
      <vt:lpstr>Symbol</vt:lpstr>
      <vt:lpstr>Wingdings</vt:lpstr>
      <vt:lpstr>Wingdings 3</vt:lpstr>
      <vt:lpstr>Office Theme</vt:lpstr>
      <vt:lpstr>think-cell Slide</vt:lpstr>
      <vt:lpstr>Insurance: Leading Through Disruption </vt:lpstr>
      <vt:lpstr>I.I.I. Mission Statement</vt:lpstr>
      <vt:lpstr>Disruption is Everywhere </vt:lpstr>
      <vt:lpstr>Disruption is Everywhere </vt:lpstr>
      <vt:lpstr>Disruption is Everywhere </vt:lpstr>
      <vt:lpstr>Technology / Digitalization </vt:lpstr>
      <vt:lpstr>Economic Uncertainty </vt:lpstr>
      <vt:lpstr>PowerPoint Presentation</vt:lpstr>
      <vt:lpstr>Geopolitics – US</vt:lpstr>
      <vt:lpstr>P/C Insurance Industry ROE by Presidential Party Affiliation</vt:lpstr>
      <vt:lpstr>But State Politics Drives Insurance</vt:lpstr>
      <vt:lpstr>Insurance Industry Snapshot </vt:lpstr>
      <vt:lpstr>State of Insurance </vt:lpstr>
      <vt:lpstr>P/C Insurance Industry  Combined Ratio, 2001-2016*</vt:lpstr>
      <vt:lpstr>Commercial &amp; Personal Lines NPW Growth: 1996-2016</vt:lpstr>
      <vt:lpstr>P/C Insurer Portfolio Yields, 2002-2015</vt:lpstr>
      <vt:lpstr>Rising Auto Costs  </vt:lpstr>
      <vt:lpstr>Net Combined Ratio, 2005-2015</vt:lpstr>
      <vt:lpstr> Double Digit Loss Costs </vt:lpstr>
      <vt:lpstr>More People Working and Driving =&gt; More Collisions, 2006–2016</vt:lpstr>
      <vt:lpstr>Severity: Driving Fatalities Are Rising</vt:lpstr>
      <vt:lpstr>Fixing a Bumper</vt:lpstr>
      <vt:lpstr>Insurance: Leading Through Disruption </vt:lpstr>
      <vt:lpstr>Insurance Leadership </vt:lpstr>
      <vt:lpstr> Insurance Disruption Technology / Digitalization </vt:lpstr>
      <vt:lpstr>InsurTech Disruption: Threat or Opportunity? </vt:lpstr>
      <vt:lpstr>InsurTech Startups Have Broad Range… BUT…  </vt:lpstr>
      <vt:lpstr>…With Broad Incumbent Support </vt:lpstr>
      <vt:lpstr>Successful Digital Transformation  Holistic Approach   </vt:lpstr>
      <vt:lpstr>PowerPoint Presentation</vt:lpstr>
      <vt:lpstr>“Surround Sound” Approach</vt:lpstr>
      <vt:lpstr>Campaign Framework</vt:lpstr>
      <vt:lpstr>A Day in the Life of Risk</vt:lpstr>
      <vt:lpstr>PowerPoint Presentation</vt:lpstr>
      <vt:lpstr>Insurance Information Institute of Innovation (I-4)</vt:lpstr>
      <vt:lpstr>I-4 InsurTech Hacks</vt:lpstr>
      <vt:lpstr>Summary</vt:lpstr>
      <vt:lpstr>Thank You!</vt:lpstr>
      <vt:lpstr>Insurance: Leading Through Disruption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P15045_III_SMK_General</dc:description>
  <cp:lastModifiedBy>Lewis, Charlene</cp:lastModifiedBy>
  <cp:revision>325</cp:revision>
  <dcterms:created xsi:type="dcterms:W3CDTF">2011-11-02T14:24:24Z</dcterms:created>
  <dcterms:modified xsi:type="dcterms:W3CDTF">2017-07-26T12:27:06Z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36A850C9-6417-4A2E-A32C-BB1E97E0BEBA</vt:lpwstr>
  </property>
  <property fmtid="{D5CDD505-2E9C-101B-9397-08002B2CF9AE}" pid="3" name="ArticulatePath">
    <vt:lpwstr>III_SMK_General updated</vt:lpwstr>
  </property>
</Properties>
</file>