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ppt/notesSlides/notesSlide19.xml" ContentType="application/vnd.openxmlformats-officedocument.presentationml.notesSlide+xml"/>
  <Override PartName="/ppt/charts/chart11.xml" ContentType="application/vnd.openxmlformats-officedocument.drawingml.chart+xml"/>
  <Override PartName="/ppt/notesSlides/notesSlide20.xml" ContentType="application/vnd.openxmlformats-officedocument.presentationml.notesSlide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7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15.xml" ContentType="application/vnd.openxmlformats-officedocument.drawingml.chart+xml"/>
  <Override PartName="/ppt/drawings/drawing6.xml" ContentType="application/vnd.openxmlformats-officedocument.drawingml.chartshapes+xml"/>
  <Override PartName="/ppt/charts/chart16.xml" ContentType="application/vnd.openxmlformats-officedocument.drawingml.chart+xml"/>
  <Override PartName="/ppt/drawings/drawing7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17.xml" ContentType="application/vnd.openxmlformats-officedocument.drawingml.chart+xml"/>
  <Override PartName="/ppt/notesSlides/notesSlide24.xml" ContentType="application/vnd.openxmlformats-officedocument.presentationml.notesSlide+xml"/>
  <Override PartName="/ppt/tags/tag8.xml" ContentType="application/vnd.openxmlformats-officedocument.presentationml.tags+xml"/>
  <Override PartName="/ppt/notesSlides/notesSlide25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26.xml" ContentType="application/vnd.openxmlformats-officedocument.presentationml.notesSlide+xml"/>
  <Override PartName="/ppt/tags/tag9.xml" ContentType="application/vnd.openxmlformats-officedocument.presentationml.tags+xml"/>
  <Override PartName="/ppt/notesSlides/notesSlide27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28.xml" ContentType="application/vnd.openxmlformats-officedocument.presentationml.notesSlide+xml"/>
  <Override PartName="/ppt/tags/tag10.xml" ContentType="application/vnd.openxmlformats-officedocument.presentationml.tags+xml"/>
  <Override PartName="/ppt/notesSlides/notesSlide29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30.xml" ContentType="application/vnd.openxmlformats-officedocument.presentationml.notesSlide+xml"/>
  <Override PartName="/ppt/tags/tag11.xml" ContentType="application/vnd.openxmlformats-officedocument.presentationml.tags+xml"/>
  <Override PartName="/ppt/notesSlides/notesSlide31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3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charts/chart26.xml" ContentType="application/vnd.openxmlformats-officedocument.drawingml.chart+xml"/>
  <Override PartName="/ppt/notesSlides/notesSlide33.xml" ContentType="application/vnd.openxmlformats-officedocument.presentationml.notesSlide+xml"/>
  <Override PartName="/ppt/charts/chart27.xml" ContentType="application/vnd.openxmlformats-officedocument.drawingml.chart+xml"/>
  <Override PartName="/ppt/notesSlides/notesSlide34.xml" ContentType="application/vnd.openxmlformats-officedocument.presentationml.notesSlide+xml"/>
  <Override PartName="/ppt/charts/chart28.xml" ContentType="application/vnd.openxmlformats-officedocument.drawingml.chart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2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8.xml" ContentType="application/vnd.openxmlformats-officedocument.drawingml.chartshape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21.xml" ContentType="application/vnd.openxmlformats-officedocument.presentationml.tags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368" r:id="rId2"/>
    <p:sldId id="334" r:id="rId3"/>
    <p:sldId id="409" r:id="rId4"/>
    <p:sldId id="5222" r:id="rId5"/>
    <p:sldId id="5223" r:id="rId6"/>
    <p:sldId id="5226" r:id="rId7"/>
    <p:sldId id="3993" r:id="rId8"/>
    <p:sldId id="3991" r:id="rId9"/>
    <p:sldId id="675" r:id="rId10"/>
    <p:sldId id="3994" r:id="rId11"/>
    <p:sldId id="5232" r:id="rId12"/>
    <p:sldId id="5235" r:id="rId13"/>
    <p:sldId id="330" r:id="rId14"/>
    <p:sldId id="4015" r:id="rId15"/>
    <p:sldId id="5236" r:id="rId16"/>
    <p:sldId id="365" r:id="rId17"/>
    <p:sldId id="3975" r:id="rId18"/>
    <p:sldId id="366" r:id="rId19"/>
    <p:sldId id="778" r:id="rId20"/>
    <p:sldId id="5237" r:id="rId21"/>
    <p:sldId id="369" r:id="rId22"/>
    <p:sldId id="5238" r:id="rId23"/>
    <p:sldId id="554" r:id="rId24"/>
    <p:sldId id="5159" r:id="rId25"/>
    <p:sldId id="550" r:id="rId26"/>
    <p:sldId id="5230" r:id="rId27"/>
    <p:sldId id="5231" r:id="rId28"/>
    <p:sldId id="5225" r:id="rId29"/>
    <p:sldId id="5233" r:id="rId30"/>
    <p:sldId id="295" r:id="rId31"/>
    <p:sldId id="319" r:id="rId32"/>
    <p:sldId id="326" r:id="rId33"/>
    <p:sldId id="320" r:id="rId34"/>
    <p:sldId id="327" r:id="rId35"/>
    <p:sldId id="321" r:id="rId36"/>
    <p:sldId id="328" r:id="rId37"/>
    <p:sldId id="322" r:id="rId38"/>
    <p:sldId id="364" r:id="rId39"/>
    <p:sldId id="1964" r:id="rId40"/>
    <p:sldId id="5217" r:id="rId41"/>
    <p:sldId id="5218" r:id="rId42"/>
    <p:sldId id="5234" r:id="rId43"/>
    <p:sldId id="381" r:id="rId44"/>
    <p:sldId id="374" r:id="rId45"/>
    <p:sldId id="5158" r:id="rId46"/>
    <p:sldId id="5164" r:id="rId47"/>
    <p:sldId id="5172" r:id="rId48"/>
    <p:sldId id="5165" r:id="rId49"/>
    <p:sldId id="5168" r:id="rId50"/>
    <p:sldId id="5227" r:id="rId51"/>
    <p:sldId id="543" r:id="rId52"/>
  </p:sldIdLst>
  <p:sldSz cx="9144000" cy="6858000" type="screen4x3"/>
  <p:notesSz cx="7010400" cy="9296400"/>
  <p:custDataLst>
    <p:tags r:id="rId5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3583">
          <p15:clr>
            <a:srgbClr val="A4A3A4"/>
          </p15:clr>
        </p15:guide>
        <p15:guide id="5" orient="horz" pos="1198">
          <p15:clr>
            <a:srgbClr val="A4A3A4"/>
          </p15:clr>
        </p15:guide>
        <p15:guide id="6" pos="772">
          <p15:clr>
            <a:srgbClr val="A4A3A4"/>
          </p15:clr>
        </p15:guide>
        <p15:guide id="7" pos="548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ssian, Maria" initials="SM" lastIdx="1" clrIdx="0">
    <p:extLst>
      <p:ext uri="{19B8F6BF-5375-455C-9EA6-DF929625EA0E}">
        <p15:presenceInfo xmlns:p15="http://schemas.microsoft.com/office/powerpoint/2012/main" userId="S-1-12-1-3397793988-1324141259-1577748409-2443227216" providerId="AD"/>
      </p:ext>
    </p:extLst>
  </p:cmAuthor>
  <p:cmAuthor id="2" name="Lynch, James" initials="LJ" lastIdx="1" clrIdx="1">
    <p:extLst>
      <p:ext uri="{19B8F6BF-5375-455C-9EA6-DF929625EA0E}">
        <p15:presenceInfo xmlns:p15="http://schemas.microsoft.com/office/powerpoint/2012/main" userId="S-1-12-1-880524412-1118439724-3670997161-39377811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72AD"/>
    <a:srgbClr val="868686"/>
    <a:srgbClr val="43A892"/>
    <a:srgbClr val="A6DCF7"/>
    <a:srgbClr val="337DBE"/>
    <a:srgbClr val="072C44"/>
    <a:srgbClr val="444648"/>
    <a:srgbClr val="56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792" y="102"/>
      </p:cViewPr>
      <p:guideLst>
        <p:guide orient="horz" pos="2160"/>
        <p:guide pos="2880"/>
        <p:guide orient="horz"/>
        <p:guide orient="horz" pos="3583"/>
        <p:guide orient="horz" pos="1198"/>
        <p:guide pos="772"/>
        <p:guide pos="548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3298"/>
    </p:cViewPr>
  </p:sorterViewPr>
  <p:notesViewPr>
    <p:cSldViewPr snapToGrid="0">
      <p:cViewPr varScale="1">
        <p:scale>
          <a:sx n="50" d="100"/>
          <a:sy n="50" d="100"/>
        </p:scale>
        <p:origin x="2688" y="53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8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82567349704437E-2"/>
          <c:y val="3.4661298916582796E-2"/>
          <c:w val="0.86583646814177906"/>
          <c:h val="0.82824296962879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Losses $ B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C74-493F-90D3-7BC3CBDAB987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C74-493F-90D3-7BC3CBDAB987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C74-493F-90D3-7BC3CBDAB987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BE6-4C8B-9C7D-CBE440554E4E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F16A-41C9-977A-9EDD99BEF60F}"/>
              </c:ext>
            </c:extLst>
          </c:dPt>
          <c:dPt>
            <c:idx val="3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BAC-486D-9DB5-11FF1BEA56F2}"/>
              </c:ext>
            </c:extLst>
          </c:dPt>
          <c:dLbls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CE3-4032-BC0D-1D18111A6664}"/>
                </c:ext>
              </c:extLst>
            </c:dLbl>
            <c:dLbl>
              <c:idx val="2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710-43AA-898A-8DB93BB646C2}"/>
                </c:ext>
              </c:extLst>
            </c:dLbl>
            <c:dLbl>
              <c:idx val="2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710-43AA-898A-8DB93BB646C2}"/>
                </c:ext>
              </c:extLst>
            </c:dLbl>
            <c:dLbl>
              <c:idx val="3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710-43AA-898A-8DB93BB646C2}"/>
                </c:ext>
              </c:extLst>
            </c:dLbl>
            <c:dLbl>
              <c:idx val="3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710-43AA-898A-8DB93BB646C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Sheet1!$A$5:$A$43</c:f>
              <c:strCache>
                <c:ptCount val="39"/>
                <c:pt idx="0">
                  <c:v>80</c:v>
                </c:pt>
                <c:pt idx="1">
                  <c:v>81</c:v>
                </c:pt>
                <c:pt idx="2">
                  <c:v>82</c:v>
                </c:pt>
                <c:pt idx="3">
                  <c:v>83</c:v>
                </c:pt>
                <c:pt idx="4">
                  <c:v>84</c:v>
                </c:pt>
                <c:pt idx="5">
                  <c:v>85</c:v>
                </c:pt>
                <c:pt idx="6">
                  <c:v>86</c:v>
                </c:pt>
                <c:pt idx="7">
                  <c:v>87</c:v>
                </c:pt>
                <c:pt idx="8">
                  <c:v>88</c:v>
                </c:pt>
                <c:pt idx="9">
                  <c:v>89</c:v>
                </c:pt>
                <c:pt idx="10">
                  <c:v>90</c:v>
                </c:pt>
                <c:pt idx="11">
                  <c:v>91</c:v>
                </c:pt>
                <c:pt idx="12">
                  <c:v>92</c:v>
                </c:pt>
                <c:pt idx="13">
                  <c:v>93</c:v>
                </c:pt>
                <c:pt idx="14">
                  <c:v>94</c:v>
                </c:pt>
                <c:pt idx="15">
                  <c:v>95</c:v>
                </c:pt>
                <c:pt idx="16">
                  <c:v>96</c:v>
                </c:pt>
                <c:pt idx="17">
                  <c:v>97</c:v>
                </c:pt>
                <c:pt idx="18">
                  <c:v>98</c:v>
                </c:pt>
                <c:pt idx="19">
                  <c:v>99</c:v>
                </c:pt>
                <c:pt idx="20">
                  <c:v>00</c:v>
                </c:pt>
                <c:pt idx="21">
                  <c:v>01</c:v>
                </c:pt>
                <c:pt idx="22">
                  <c:v>02</c:v>
                </c:pt>
                <c:pt idx="23">
                  <c:v>03</c:v>
                </c:pt>
                <c:pt idx="24">
                  <c:v>04</c:v>
                </c:pt>
                <c:pt idx="25">
                  <c:v>05</c:v>
                </c:pt>
                <c:pt idx="26">
                  <c:v>06</c:v>
                </c:pt>
                <c:pt idx="27">
                  <c:v>07</c:v>
                </c:pt>
                <c:pt idx="28">
                  <c:v>08</c:v>
                </c:pt>
                <c:pt idx="29">
                  <c:v>09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18*</c:v>
                </c:pt>
              </c:strCache>
            </c:strRef>
          </c:cat>
          <c:val>
            <c:numRef>
              <c:f>Sheet1!$B$5:$B$43</c:f>
              <c:numCache>
                <c:formatCode>"$"#,##0.0</c:formatCode>
                <c:ptCount val="39"/>
                <c:pt idx="0">
                  <c:v>3.43</c:v>
                </c:pt>
                <c:pt idx="1">
                  <c:v>1.91</c:v>
                </c:pt>
                <c:pt idx="2">
                  <c:v>3.9</c:v>
                </c:pt>
                <c:pt idx="3">
                  <c:v>5.58</c:v>
                </c:pt>
                <c:pt idx="4">
                  <c:v>3.7</c:v>
                </c:pt>
                <c:pt idx="5">
                  <c:v>6.5</c:v>
                </c:pt>
                <c:pt idx="6">
                  <c:v>2</c:v>
                </c:pt>
                <c:pt idx="7">
                  <c:v>2</c:v>
                </c:pt>
                <c:pt idx="8">
                  <c:v>2.9</c:v>
                </c:pt>
                <c:pt idx="9">
                  <c:v>14.98</c:v>
                </c:pt>
                <c:pt idx="10">
                  <c:v>5.2</c:v>
                </c:pt>
                <c:pt idx="11">
                  <c:v>8.6</c:v>
                </c:pt>
                <c:pt idx="12">
                  <c:v>40.36</c:v>
                </c:pt>
                <c:pt idx="13">
                  <c:v>9.48</c:v>
                </c:pt>
                <c:pt idx="14">
                  <c:v>28.23</c:v>
                </c:pt>
                <c:pt idx="15">
                  <c:v>13.45</c:v>
                </c:pt>
                <c:pt idx="16">
                  <c:v>11.72</c:v>
                </c:pt>
                <c:pt idx="17">
                  <c:v>4.08</c:v>
                </c:pt>
                <c:pt idx="18">
                  <c:v>15.39</c:v>
                </c:pt>
                <c:pt idx="19">
                  <c:v>12.33</c:v>
                </c:pt>
                <c:pt idx="20">
                  <c:v>6.52</c:v>
                </c:pt>
                <c:pt idx="21">
                  <c:v>37.1</c:v>
                </c:pt>
                <c:pt idx="22">
                  <c:v>8.0500000000000007</c:v>
                </c:pt>
                <c:pt idx="23">
                  <c:v>17.43</c:v>
                </c:pt>
                <c:pt idx="24">
                  <c:v>35.97</c:v>
                </c:pt>
                <c:pt idx="25">
                  <c:v>78.569999999999993</c:v>
                </c:pt>
                <c:pt idx="26">
                  <c:v>11.31</c:v>
                </c:pt>
                <c:pt idx="27">
                  <c:v>7.95</c:v>
                </c:pt>
                <c:pt idx="28">
                  <c:v>31.29</c:v>
                </c:pt>
                <c:pt idx="29">
                  <c:v>12.23</c:v>
                </c:pt>
                <c:pt idx="30">
                  <c:v>15.49</c:v>
                </c:pt>
                <c:pt idx="31">
                  <c:v>35.869999999999997</c:v>
                </c:pt>
                <c:pt idx="32">
                  <c:v>37.5</c:v>
                </c:pt>
                <c:pt idx="33">
                  <c:v>13.55</c:v>
                </c:pt>
                <c:pt idx="34">
                  <c:v>16.100000000000001</c:v>
                </c:pt>
                <c:pt idx="35">
                  <c:v>15.59</c:v>
                </c:pt>
                <c:pt idx="36">
                  <c:v>23.75</c:v>
                </c:pt>
                <c:pt idx="37">
                  <c:v>103.85</c:v>
                </c:pt>
                <c:pt idx="38">
                  <c:v>47.5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74-493F-90D3-7BC3CBDAB9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03126992"/>
        <c:axId val="1303443920"/>
      </c:barChart>
      <c:lineChart>
        <c:grouping val="standard"/>
        <c:varyColors val="0"/>
        <c:ser>
          <c:idx val="2"/>
          <c:order val="1"/>
          <c:tx>
            <c:strRef>
              <c:f>Sheet1!$D$1</c:f>
              <c:strCache>
                <c:ptCount val="1"/>
                <c:pt idx="0">
                  <c:v>Average for Decade</c:v>
                </c:pt>
              </c:strCache>
            </c:strRef>
          </c:tx>
          <c:spPr>
            <a:ln w="19050"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4.9862730437627019E-2"/>
                  <c:y val="-0.243759398496240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1980s:$</a:t>
                    </a:r>
                    <a:fld id="{1E4725C8-E8DB-49AC-99C8-2CBDA2CA931B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B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9-F9DC-4CD7-A5CC-256FA0ED0B14}"/>
                </c:ext>
              </c:extLst>
            </c:dLbl>
            <c:dLbl>
              <c:idx val="10"/>
              <c:layout>
                <c:manualLayout>
                  <c:x val="-0.11169887146895956"/>
                  <c:y val="-0.2768421052631579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1990s: $</a:t>
                    </a:r>
                    <a:fld id="{84E1BFDB-0918-4CC9-8196-609CE08F8062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B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F9DC-4CD7-A5CC-256FA0ED0B14}"/>
                </c:ext>
              </c:extLst>
            </c:dLbl>
            <c:dLbl>
              <c:idx val="20"/>
              <c:layout>
                <c:manualLayout>
                  <c:x val="-0.14211418491086245"/>
                  <c:y val="-0.22270664851104138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 b="1"/>
                    </a:pPr>
                    <a:r>
                      <a:rPr lang="en-US" dirty="0"/>
                      <a:t>2000s: $</a:t>
                    </a:r>
                    <a:fld id="{0BFF2094-A064-4D60-AEED-4ED1FDC3B945}" type="VALUE">
                      <a:rPr lang="en-US" smtClean="0"/>
                      <a:pPr>
                        <a:defRPr sz="1400" b="1"/>
                      </a:pPr>
                      <a:t>[VALUE]</a:t>
                    </a:fld>
                    <a:r>
                      <a:rPr lang="en-US" dirty="0"/>
                      <a:t> B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108308605341246"/>
                      <c:h val="5.142857142857142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F9DC-4CD7-A5CC-256FA0ED0B14}"/>
                </c:ext>
              </c:extLst>
            </c:dLbl>
            <c:dLbl>
              <c:idx val="30"/>
              <c:layout>
                <c:manualLayout>
                  <c:x val="-5.531904951050258E-2"/>
                  <c:y val="-0.1535338345864661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2010s: $</a:t>
                    </a:r>
                    <a:fld id="{0E3ADEC9-83B9-43E8-8B31-4F6E9597E785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B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30-F9DC-4CD7-A5CC-256FA0ED0B1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Sheet1!$A$2:$A$43</c:f>
              <c:strCache>
                <c:ptCount val="42"/>
                <c:pt idx="0">
                  <c:v>77</c:v>
                </c:pt>
                <c:pt idx="1">
                  <c:v>78</c:v>
                </c:pt>
                <c:pt idx="2">
                  <c:v>79</c:v>
                </c:pt>
                <c:pt idx="3">
                  <c:v>80</c:v>
                </c:pt>
                <c:pt idx="4">
                  <c:v>81</c:v>
                </c:pt>
                <c:pt idx="5">
                  <c:v>82</c:v>
                </c:pt>
                <c:pt idx="6">
                  <c:v>83</c:v>
                </c:pt>
                <c:pt idx="7">
                  <c:v>84</c:v>
                </c:pt>
                <c:pt idx="8">
                  <c:v>85</c:v>
                </c:pt>
                <c:pt idx="9">
                  <c:v>86</c:v>
                </c:pt>
                <c:pt idx="10">
                  <c:v>87</c:v>
                </c:pt>
                <c:pt idx="11">
                  <c:v>88</c:v>
                </c:pt>
                <c:pt idx="12">
                  <c:v>89</c:v>
                </c:pt>
                <c:pt idx="13">
                  <c:v>90</c:v>
                </c:pt>
                <c:pt idx="14">
                  <c:v>91</c:v>
                </c:pt>
                <c:pt idx="15">
                  <c:v>92</c:v>
                </c:pt>
                <c:pt idx="16">
                  <c:v>93</c:v>
                </c:pt>
                <c:pt idx="17">
                  <c:v>94</c:v>
                </c:pt>
                <c:pt idx="18">
                  <c:v>95</c:v>
                </c:pt>
                <c:pt idx="19">
                  <c:v>96</c:v>
                </c:pt>
                <c:pt idx="20">
                  <c:v>97</c:v>
                </c:pt>
                <c:pt idx="21">
                  <c:v>98</c:v>
                </c:pt>
                <c:pt idx="22">
                  <c:v>99</c:v>
                </c:pt>
                <c:pt idx="23">
                  <c:v>00</c:v>
                </c:pt>
                <c:pt idx="24">
                  <c:v>01</c:v>
                </c:pt>
                <c:pt idx="25">
                  <c:v>02</c:v>
                </c:pt>
                <c:pt idx="26">
                  <c:v>03</c:v>
                </c:pt>
                <c:pt idx="27">
                  <c:v>04</c:v>
                </c:pt>
                <c:pt idx="28">
                  <c:v>05</c:v>
                </c:pt>
                <c:pt idx="29">
                  <c:v>06</c:v>
                </c:pt>
                <c:pt idx="30">
                  <c:v>07</c:v>
                </c:pt>
                <c:pt idx="31">
                  <c:v>08</c:v>
                </c:pt>
                <c:pt idx="32">
                  <c:v>09</c:v>
                </c:pt>
                <c:pt idx="33">
                  <c:v>10</c:v>
                </c:pt>
                <c:pt idx="34">
                  <c:v>11</c:v>
                </c:pt>
                <c:pt idx="35">
                  <c:v>12</c:v>
                </c:pt>
                <c:pt idx="36">
                  <c:v>13</c:v>
                </c:pt>
                <c:pt idx="37">
                  <c:v>14</c:v>
                </c:pt>
                <c:pt idx="38">
                  <c:v>15</c:v>
                </c:pt>
                <c:pt idx="39">
                  <c:v>16</c:v>
                </c:pt>
                <c:pt idx="40">
                  <c:v>17</c:v>
                </c:pt>
                <c:pt idx="41">
                  <c:v>18*</c:v>
                </c:pt>
              </c:strCache>
            </c:strRef>
          </c:cat>
          <c:val>
            <c:numRef>
              <c:f>Sheet1!$D$5:$D$43</c:f>
              <c:numCache>
                <c:formatCode>"$"#,##0.0</c:formatCode>
                <c:ptCount val="39"/>
                <c:pt idx="0">
                  <c:v>4.6899999999999995</c:v>
                </c:pt>
                <c:pt idx="1">
                  <c:v>4.6899999999999995</c:v>
                </c:pt>
                <c:pt idx="2">
                  <c:v>4.6899999999999995</c:v>
                </c:pt>
                <c:pt idx="3">
                  <c:v>4.6899999999999995</c:v>
                </c:pt>
                <c:pt idx="4">
                  <c:v>4.6899999999999995</c:v>
                </c:pt>
                <c:pt idx="5">
                  <c:v>4.6899999999999995</c:v>
                </c:pt>
                <c:pt idx="6">
                  <c:v>4.6899999999999995</c:v>
                </c:pt>
                <c:pt idx="7">
                  <c:v>4.6899999999999995</c:v>
                </c:pt>
                <c:pt idx="8">
                  <c:v>4.6899999999999995</c:v>
                </c:pt>
                <c:pt idx="9">
                  <c:v>4.6899999999999995</c:v>
                </c:pt>
                <c:pt idx="10">
                  <c:v>14.884</c:v>
                </c:pt>
                <c:pt idx="11">
                  <c:v>14.884</c:v>
                </c:pt>
                <c:pt idx="12">
                  <c:v>14.884</c:v>
                </c:pt>
                <c:pt idx="13">
                  <c:v>14.884</c:v>
                </c:pt>
                <c:pt idx="14">
                  <c:v>14.884</c:v>
                </c:pt>
                <c:pt idx="15">
                  <c:v>14.884</c:v>
                </c:pt>
                <c:pt idx="16">
                  <c:v>14.884</c:v>
                </c:pt>
                <c:pt idx="17">
                  <c:v>14.884</c:v>
                </c:pt>
                <c:pt idx="18">
                  <c:v>14.884</c:v>
                </c:pt>
                <c:pt idx="19">
                  <c:v>14.884</c:v>
                </c:pt>
                <c:pt idx="20">
                  <c:v>24.641999999999996</c:v>
                </c:pt>
                <c:pt idx="21">
                  <c:v>24.641999999999996</c:v>
                </c:pt>
                <c:pt idx="22">
                  <c:v>24.641999999999996</c:v>
                </c:pt>
                <c:pt idx="23">
                  <c:v>24.641999999999996</c:v>
                </c:pt>
                <c:pt idx="24">
                  <c:v>24.641999999999996</c:v>
                </c:pt>
                <c:pt idx="25">
                  <c:v>24.641999999999996</c:v>
                </c:pt>
                <c:pt idx="26">
                  <c:v>24.641999999999996</c:v>
                </c:pt>
                <c:pt idx="27">
                  <c:v>24.641999999999996</c:v>
                </c:pt>
                <c:pt idx="28">
                  <c:v>24.641999999999996</c:v>
                </c:pt>
                <c:pt idx="29">
                  <c:v>24.641999999999996</c:v>
                </c:pt>
                <c:pt idx="30">
                  <c:v>34.355555555555554</c:v>
                </c:pt>
                <c:pt idx="31">
                  <c:v>34.355555555555554</c:v>
                </c:pt>
                <c:pt idx="32">
                  <c:v>34.355555555555554</c:v>
                </c:pt>
                <c:pt idx="33">
                  <c:v>34.355555555555554</c:v>
                </c:pt>
                <c:pt idx="34">
                  <c:v>34.355555555555554</c:v>
                </c:pt>
                <c:pt idx="35">
                  <c:v>34.355555555555554</c:v>
                </c:pt>
                <c:pt idx="36">
                  <c:v>34.355555555555554</c:v>
                </c:pt>
                <c:pt idx="37">
                  <c:v>34.355555555555554</c:v>
                </c:pt>
                <c:pt idx="38">
                  <c:v>34.355555555555554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9DC-4CD7-A5CC-256FA0ED0B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3126992"/>
        <c:axId val="1303443920"/>
      </c:lineChart>
      <c:catAx>
        <c:axId val="1303126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1303443920"/>
        <c:crosses val="autoZero"/>
        <c:auto val="1"/>
        <c:lblAlgn val="ctr"/>
        <c:lblOffset val="100"/>
        <c:noMultiLvlLbl val="0"/>
      </c:catAx>
      <c:valAx>
        <c:axId val="1303443920"/>
        <c:scaling>
          <c:orientation val="minMax"/>
          <c:max val="105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Billions, 2018 $</a:t>
                </a:r>
              </a:p>
            </c:rich>
          </c:tx>
          <c:overlay val="0"/>
        </c:title>
        <c:numFmt formatCode="&quot;$&quot;#,##0" sourceLinked="0"/>
        <c:majorTickMark val="out"/>
        <c:minorTickMark val="none"/>
        <c:tickLblPos val="nextTo"/>
        <c:crossAx val="1303126992"/>
        <c:crosses val="autoZero"/>
        <c:crossBetween val="between"/>
        <c:majorUnit val="10"/>
        <c:minorUnit val="0.01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13195004556181217"/>
          <c:y val="4.5034870641169851E-2"/>
          <c:w val="0.21077992476459728"/>
          <c:h val="0.1129377775146527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71195473189401E-2"/>
          <c:y val="6.8841126306813702E-2"/>
          <c:w val="0.896346815963594"/>
          <c:h val="0.7463648691956350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Investment Income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809-46E7-AEF9-C66AF2E7F36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7A7-413B-A9B3-6FD57A22FF2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F9-4DDB-8B80-BACC3B09CD5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F9-4DDB-8B80-BACC3B09CD5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F9-4DDB-8B80-BACC3B09CD5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15-4327-A5E4-7882C457B53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015-4327-A5E4-7882C457B53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A7-413B-A9B3-6FD57A22FF2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15-4327-A5E4-7882C457B53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015-4327-A5E4-7882C457B53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25-4169-8334-4500E0C4DEF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25-4169-8334-4500E0C4DEF3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25-4169-8334-4500E0C4DEF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25-4169-8334-4500E0C4DE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Sheet1!$B$1:$S$1</c:f>
              <c:strCache>
                <c:ptCount val="18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</c:strCache>
            </c:strRef>
          </c:cat>
          <c:val>
            <c:numRef>
              <c:f>Sheet1!$B$2:$S$2</c:f>
              <c:numCache>
                <c:formatCode>0.0</c:formatCode>
                <c:ptCount val="18"/>
                <c:pt idx="0">
                  <c:v>4.8499999999999996</c:v>
                </c:pt>
                <c:pt idx="1">
                  <c:v>4.4400000000000004</c:v>
                </c:pt>
                <c:pt idx="2">
                  <c:v>4.03</c:v>
                </c:pt>
                <c:pt idx="3">
                  <c:v>4.59</c:v>
                </c:pt>
                <c:pt idx="4">
                  <c:v>4.5</c:v>
                </c:pt>
                <c:pt idx="5">
                  <c:v>4.49</c:v>
                </c:pt>
                <c:pt idx="6">
                  <c:v>4.2</c:v>
                </c:pt>
                <c:pt idx="7">
                  <c:v>3.93</c:v>
                </c:pt>
                <c:pt idx="8">
                  <c:v>3.73</c:v>
                </c:pt>
                <c:pt idx="9">
                  <c:v>3.83</c:v>
                </c:pt>
                <c:pt idx="10">
                  <c:v>3.68</c:v>
                </c:pt>
                <c:pt idx="11">
                  <c:v>3.43</c:v>
                </c:pt>
                <c:pt idx="12">
                  <c:v>3.65</c:v>
                </c:pt>
                <c:pt idx="13">
                  <c:v>3.18</c:v>
                </c:pt>
                <c:pt idx="14">
                  <c:v>3.04</c:v>
                </c:pt>
                <c:pt idx="15">
                  <c:v>3.02</c:v>
                </c:pt>
                <c:pt idx="16">
                  <c:v>3.62</c:v>
                </c:pt>
                <c:pt idx="17">
                  <c:v>3.25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A7-413B-A9B3-6FD57A22FF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546614696"/>
        <c:axId val="546613912"/>
      </c:barChart>
      <c:catAx>
        <c:axId val="546614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54661391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546613912"/>
        <c:scaling>
          <c:orientation val="minMax"/>
          <c:max val="5"/>
          <c:min val="0"/>
        </c:scaling>
        <c:delete val="0"/>
        <c:axPos val="l"/>
        <c:numFmt formatCode="0&quot;%&quot;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46614696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2611232149368E-2"/>
          <c:y val="3.6188284960625698E-2"/>
          <c:w val="0.88924595676975504"/>
          <c:h val="0.7707045908308739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Commercial </c:v>
                </c:pt>
              </c:strCache>
            </c:strRef>
          </c:tx>
          <c:spPr>
            <a:ln w="19050">
              <a:solidFill>
                <a:schemeClr val="accent2"/>
              </a:solidFill>
              <a:miter lim="800000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F5-4A76-BF0F-3B826C5EBC8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F5-4A76-BF0F-3B826C5EBC8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F67-4313-B714-2B478BC1C0C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F5-4A76-BF0F-3B826C5EBC8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F5-4A76-BF0F-3B826C5EBC8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F67-4313-B714-2B478BC1C0C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F67-4313-B714-2B478BC1C0C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F67-4313-B714-2B478BC1C0C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F67-4313-B714-2B478BC1C0CA}"/>
                </c:ext>
              </c:extLst>
            </c:dLbl>
            <c:dLbl>
              <c:idx val="10"/>
              <c:layout>
                <c:manualLayout>
                  <c:x val="-8.2793783957257928E-3"/>
                  <c:y val="1.403223829907958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F67-4313-B714-2B478BC1C0C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Sheet1!$B$2:$B$14</c:f>
              <c:numCache>
                <c:formatCode>0.0%</c:formatCode>
                <c:ptCount val="13"/>
                <c:pt idx="0">
                  <c:v>0.93767242800000006</c:v>
                </c:pt>
                <c:pt idx="1">
                  <c:v>0.94260080900000009</c:v>
                </c:pt>
                <c:pt idx="2">
                  <c:v>0.96710875400000007</c:v>
                </c:pt>
                <c:pt idx="3">
                  <c:v>0.9965004810000001</c:v>
                </c:pt>
                <c:pt idx="4">
                  <c:v>0.98110467600000006</c:v>
                </c:pt>
                <c:pt idx="5">
                  <c:v>1.0351213889999999</c:v>
                </c:pt>
                <c:pt idx="6">
                  <c:v>1.0715707829999999</c:v>
                </c:pt>
                <c:pt idx="7">
                  <c:v>1.067609163</c:v>
                </c:pt>
                <c:pt idx="8">
                  <c:v>1.0357630289999999</c:v>
                </c:pt>
                <c:pt idx="9">
                  <c:v>1.087963504</c:v>
                </c:pt>
                <c:pt idx="10">
                  <c:v>1.1019355020000001</c:v>
                </c:pt>
                <c:pt idx="11">
                  <c:v>1.1110875618052609</c:v>
                </c:pt>
                <c:pt idx="12">
                  <c:v>1.0794999999999999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F67-4313-B714-2B478BC1C0CA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Personal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777267508610792E-2"/>
                  <c:y val="-6.12322926575731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F3-4B85-960E-02FF051B432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FF5-4A76-BF0F-3B826C5EBC8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FF5-4A76-BF0F-3B826C5EBC8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FF5-4A76-BF0F-3B826C5EBC8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F5-4A76-BF0F-3B826C5EBC8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F5-4A76-BF0F-3B826C5EBC8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F5-4A76-BF0F-3B826C5EBC8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F5-4A76-BF0F-3B826C5EBC8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F5-4A76-BF0F-3B826C5EBC8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F5-4A76-BF0F-3B826C5EBC83}"/>
                </c:ext>
              </c:extLst>
            </c:dLbl>
            <c:dLbl>
              <c:idx val="10"/>
              <c:layout>
                <c:manualLayout>
                  <c:x val="4.5924225028701514E-3"/>
                  <c:y val="-2.806447659815917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0D-4384-BF03-ACD8EBF645D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Sheet1!$C$2:$C$14</c:f>
              <c:numCache>
                <c:formatCode>0.0%</c:formatCode>
                <c:ptCount val="13"/>
                <c:pt idx="0">
                  <c:v>0.95324076300000005</c:v>
                </c:pt>
                <c:pt idx="1">
                  <c:v>0.98066155799999999</c:v>
                </c:pt>
                <c:pt idx="2">
                  <c:v>1.001022291</c:v>
                </c:pt>
                <c:pt idx="3">
                  <c:v>1.0079562690000001</c:v>
                </c:pt>
                <c:pt idx="4">
                  <c:v>1.009587682</c:v>
                </c:pt>
                <c:pt idx="5">
                  <c:v>1.024596305</c:v>
                </c:pt>
                <c:pt idx="6">
                  <c:v>1.0222077549999999</c:v>
                </c:pt>
                <c:pt idx="7">
                  <c:v>1.0180389859999999</c:v>
                </c:pt>
                <c:pt idx="8">
                  <c:v>1.024493095</c:v>
                </c:pt>
                <c:pt idx="9">
                  <c:v>1.043378776</c:v>
                </c:pt>
                <c:pt idx="10">
                  <c:v>1.0603729120000001</c:v>
                </c:pt>
                <c:pt idx="11">
                  <c:v>1.0260300521998718</c:v>
                </c:pt>
                <c:pt idx="12">
                  <c:v>0.97199999999999998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C2-481F-8284-FEFBC67A2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51558928"/>
        <c:axId val="333891984"/>
      </c:barChart>
      <c:catAx>
        <c:axId val="251558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60000000" vert="horz"/>
          <a:lstStyle/>
          <a:p>
            <a:pPr>
              <a:defRPr/>
            </a:pPr>
            <a:endParaRPr lang="en-US"/>
          </a:p>
        </c:txPr>
        <c:crossAx val="333891984"/>
        <c:crossesAt val="1"/>
        <c:auto val="1"/>
        <c:lblAlgn val="ctr"/>
        <c:lblOffset val="100"/>
        <c:noMultiLvlLbl val="0"/>
      </c:catAx>
      <c:valAx>
        <c:axId val="333891984"/>
        <c:scaling>
          <c:orientation val="minMax"/>
          <c:min val="0.9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2515589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1090784719648275"/>
          <c:y val="8.2663595087723696E-2"/>
          <c:w val="0.29751062977058984"/>
          <c:h val="6.577457162707701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120994060587501E-2"/>
          <c:y val="0.109789286130135"/>
          <c:w val="0.89504012342888895"/>
          <c:h val="0.685755798325850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 to 2017</c:v>
                </c:pt>
              </c:strCache>
            </c:strRef>
          </c:tx>
          <c:spPr>
            <a:ln w="19050">
              <a:solidFill>
                <a:schemeClr val="bg1"/>
              </a:solidFill>
              <a:miter lim="800000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Bodily Injury</c:v>
                </c:pt>
                <c:pt idx="1">
                  <c:v>Property Damage Liability</c:v>
                </c:pt>
                <c:pt idx="2">
                  <c:v>PIP</c:v>
                </c:pt>
                <c:pt idx="3">
                  <c:v>Collision </c:v>
                </c:pt>
                <c:pt idx="4">
                  <c:v>Comprehensive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0.152</c:v>
                </c:pt>
                <c:pt idx="1">
                  <c:v>0.15</c:v>
                </c:pt>
                <c:pt idx="2">
                  <c:v>0.14299999999999999</c:v>
                </c:pt>
                <c:pt idx="3">
                  <c:v>0.13400000000000001</c:v>
                </c:pt>
                <c:pt idx="4">
                  <c:v>0.219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CE-410C-BA77-C89405A1085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 to 2019</c:v>
                </c:pt>
              </c:strCache>
            </c:strRef>
          </c:tx>
          <c:spPr>
            <a:ln w="19050">
              <a:solidFill>
                <a:schemeClr val="bg1"/>
              </a:solidFill>
              <a:miter lim="800000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Bodily Injury</c:v>
                </c:pt>
                <c:pt idx="1">
                  <c:v>Property Damage Liability</c:v>
                </c:pt>
                <c:pt idx="2">
                  <c:v>PIP</c:v>
                </c:pt>
                <c:pt idx="3">
                  <c:v>Collision </c:v>
                </c:pt>
                <c:pt idx="4">
                  <c:v>Comprehensive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4.5999999999999999E-2</c:v>
                </c:pt>
                <c:pt idx="1">
                  <c:v>1.9E-2</c:v>
                </c:pt>
                <c:pt idx="2">
                  <c:v>5.6000000000000001E-2</c:v>
                </c:pt>
                <c:pt idx="3">
                  <c:v>0.03</c:v>
                </c:pt>
                <c:pt idx="4">
                  <c:v>-3.9E-2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CE-410C-BA77-C89405A108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02060912"/>
        <c:axId val="402062960"/>
      </c:barChart>
      <c:catAx>
        <c:axId val="402060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402062960"/>
        <c:crosses val="autoZero"/>
        <c:auto val="1"/>
        <c:lblAlgn val="ctr"/>
        <c:lblOffset val="0"/>
        <c:noMultiLvlLbl val="0"/>
      </c:catAx>
      <c:valAx>
        <c:axId val="402062960"/>
        <c:scaling>
          <c:orientation val="minMax"/>
        </c:scaling>
        <c:delete val="0"/>
        <c:axPos val="l"/>
        <c:numFmt formatCode="0.0%" sourceLinked="0"/>
        <c:majorTickMark val="out"/>
        <c:minorTickMark val="none"/>
        <c:tickLblPos val="nextTo"/>
        <c:crossAx val="4020609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2458585328957875"/>
          <c:y val="8.5725230386556661E-2"/>
          <c:w val="0.46816468836917774"/>
          <c:h val="7.189781822538650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766371023908"/>
          <c:y val="0.164964109700733"/>
          <c:w val="0.84155585989565895"/>
          <c:h val="0.657722017199169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Parts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2001</c:v>
                </c:pt>
                <c:pt idx="1">
                  <c:v>2009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_(* #,##0.0_);_(* \(#,##0.0\);_(* "-"??_);_(@_)</c:formatCode>
                <c:ptCount val="3"/>
                <c:pt idx="0">
                  <c:v>10.9</c:v>
                </c:pt>
                <c:pt idx="1">
                  <c:v>11.9</c:v>
                </c:pt>
                <c:pt idx="2">
                  <c:v>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5A-4710-97E0-77664A8F2A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34818464"/>
        <c:axId val="271175856"/>
      </c:barChart>
      <c:catAx>
        <c:axId val="33481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1175856"/>
        <c:crosses val="autoZero"/>
        <c:auto val="1"/>
        <c:lblAlgn val="ctr"/>
        <c:lblOffset val="100"/>
        <c:noMultiLvlLbl val="0"/>
      </c:catAx>
      <c:valAx>
        <c:axId val="27117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818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133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D4D-484C-BA95-5729DF55451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28575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D4D-484C-BA95-5729DF55451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D4D-484C-BA95-5729DF55451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4D-484C-BA95-5729DF55451E}"/>
              </c:ext>
            </c:extLst>
          </c:dPt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D4D-484C-BA95-5729DF55451E}"/>
                </c:ext>
              </c:extLst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D4D-484C-BA95-5729DF5545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3"/>
                <c:pt idx="0">
                  <c:v>Boeing 787</c:v>
                </c:pt>
                <c:pt idx="1">
                  <c:v>Facebook</c:v>
                </c:pt>
                <c:pt idx="2">
                  <c:v>Ford F150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</c:v>
                </c:pt>
                <c:pt idx="1">
                  <c:v>60</c:v>
                </c:pt>
                <c:pt idx="2">
                  <c:v>60</c:v>
                </c:pt>
                <c:pt idx="3">
                  <c:v>60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4D-484C-BA95-5729DF5545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798440472"/>
        <c:axId val="798434240"/>
      </c:barChart>
      <c:catAx>
        <c:axId val="798440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2857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8434240"/>
        <c:crosses val="autoZero"/>
        <c:auto val="1"/>
        <c:lblAlgn val="ctr"/>
        <c:lblOffset val="100"/>
        <c:noMultiLvlLbl val="0"/>
      </c:catAx>
      <c:valAx>
        <c:axId val="798434240"/>
        <c:scaling>
          <c:orientation val="minMax"/>
          <c:max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Millions of Lines of Code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8440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1557936581412"/>
          <c:y val="6.3205436310202534E-2"/>
          <c:w val="0.8512782699011392"/>
          <c:h val="0.777073840556278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Private Carriers</c:v>
                </c:pt>
              </c:strCache>
            </c:strRef>
          </c:tx>
          <c:invertIfNegative val="0"/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FFB-4A8B-8A2F-0E1ECFEFC1D7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FFB-4A8B-8A2F-0E1ECFEFC1D7}"/>
              </c:ext>
            </c:extLst>
          </c:dPt>
          <c:dPt>
            <c:idx val="3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171-4298-8DB5-CF288B9252B6}"/>
              </c:ext>
            </c:extLst>
          </c:dPt>
          <c:dPt>
            <c:idx val="3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171-4298-8DB5-CF288B9252B6}"/>
              </c:ext>
            </c:extLst>
          </c:dPt>
          <c:dPt>
            <c:idx val="3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171-4298-8DB5-CF288B9252B6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250-4295-832F-148D0653B17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250-4295-832F-148D0653B17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250-4295-832F-148D0653B17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250-4295-832F-148D0653B1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Sheet1!$B$1:$M$1</c:f>
              <c:strCache>
                <c:ptCount val="9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9"/>
                <c:pt idx="0">
                  <c:v>29.9</c:v>
                </c:pt>
                <c:pt idx="1">
                  <c:v>32.299999999999997</c:v>
                </c:pt>
                <c:pt idx="2">
                  <c:v>35.1</c:v>
                </c:pt>
                <c:pt idx="3">
                  <c:v>36.9</c:v>
                </c:pt>
                <c:pt idx="4">
                  <c:v>38.5</c:v>
                </c:pt>
                <c:pt idx="5">
                  <c:v>39.700000000000003</c:v>
                </c:pt>
                <c:pt idx="6">
                  <c:v>40.1</c:v>
                </c:pt>
                <c:pt idx="7">
                  <c:v>39.799999999999997</c:v>
                </c:pt>
                <c:pt idx="8">
                  <c:v>43.2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FB-4A8B-8A2F-0E1ECFEFC1D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State Funds</c:v>
                </c:pt>
              </c:strCache>
            </c:strRef>
          </c:tx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250-4295-832F-148D0653B17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50-4295-832F-148D0653B17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50-4295-832F-148D0653B17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50-4295-832F-148D0653B1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Sheet1!$B$1:$M$1</c:f>
              <c:strCache>
                <c:ptCount val="9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9"/>
                <c:pt idx="0">
                  <c:v>3.9</c:v>
                </c:pt>
                <c:pt idx="1">
                  <c:v>4.0999999999999996</c:v>
                </c:pt>
                <c:pt idx="2">
                  <c:v>4.4000000000000004</c:v>
                </c:pt>
                <c:pt idx="3">
                  <c:v>4.9000000000000004</c:v>
                </c:pt>
                <c:pt idx="4">
                  <c:v>5.7</c:v>
                </c:pt>
                <c:pt idx="5">
                  <c:v>5.8</c:v>
                </c:pt>
                <c:pt idx="6">
                  <c:v>5.4</c:v>
                </c:pt>
                <c:pt idx="7">
                  <c:v>5.2</c:v>
                </c:pt>
                <c:pt idx="8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78-449E-B6BF-C3007E9224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27966528"/>
        <c:axId val="327954376"/>
      </c:barChart>
      <c:catAx>
        <c:axId val="32796652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low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327954376"/>
        <c:crossesAt val="0"/>
        <c:auto val="1"/>
        <c:lblAlgn val="ctr"/>
        <c:lblOffset val="100"/>
        <c:noMultiLvlLbl val="0"/>
      </c:catAx>
      <c:valAx>
        <c:axId val="327954376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2796652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1557936581412"/>
          <c:y val="6.3205436310202534E-2"/>
          <c:w val="0.87717749873884598"/>
          <c:h val="0.7770738405562785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Private Carriers</c:v>
                </c:pt>
              </c:strCache>
            </c:strRef>
          </c:tx>
          <c:marker>
            <c:symbol val="none"/>
          </c:marker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0-D927-43BF-83EA-09572A02CFA2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1-D927-43BF-83EA-09572A02CFA2}"/>
              </c:ext>
            </c:extLst>
          </c:dPt>
          <c:dPt>
            <c:idx val="37"/>
            <c:bubble3D val="0"/>
            <c:extLst>
              <c:ext xmlns:c16="http://schemas.microsoft.com/office/drawing/2014/chart" uri="{C3380CC4-5D6E-409C-BE32-E72D297353CC}">
                <c16:uniqueId val="{00000002-D927-43BF-83EA-09572A02CFA2}"/>
              </c:ext>
            </c:extLst>
          </c:dPt>
          <c:dPt>
            <c:idx val="38"/>
            <c:bubble3D val="0"/>
            <c:extLst>
              <c:ext xmlns:c16="http://schemas.microsoft.com/office/drawing/2014/chart" uri="{C3380CC4-5D6E-409C-BE32-E72D297353CC}">
                <c16:uniqueId val="{00000003-D927-43BF-83EA-09572A02CFA2}"/>
              </c:ext>
            </c:extLst>
          </c:dPt>
          <c:dPt>
            <c:idx val="39"/>
            <c:bubble3D val="0"/>
            <c:extLst>
              <c:ext xmlns:c16="http://schemas.microsoft.com/office/drawing/2014/chart" uri="{C3380CC4-5D6E-409C-BE32-E72D297353CC}">
                <c16:uniqueId val="{00000004-D927-43BF-83EA-09572A02CFA2}"/>
              </c:ext>
            </c:extLst>
          </c:dPt>
          <c:dLbls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927-43BF-83EA-09572A02CFA2}"/>
                </c:ext>
              </c:extLst>
            </c:dLbl>
            <c:dLbl>
              <c:idx val="12"/>
              <c:layout>
                <c:manualLayout>
                  <c:x val="0"/>
                  <c:y val="7.96296014310039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D927-43BF-83EA-09572A02CF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Sheet1!$B$1:$M$1</c:f>
              <c:strCache>
                <c:ptCount val="12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  <c:pt idx="9">
                  <c:v>16</c:v>
                </c:pt>
                <c:pt idx="10">
                  <c:v>17</c:v>
                </c:pt>
                <c:pt idx="11">
                  <c:v>18</c:v>
                </c:pt>
              </c:strCache>
            </c:strRef>
          </c:cat>
          <c:val>
            <c:numRef>
              <c:f>Sheet1!$B$2:$M$2</c:f>
              <c:numCache>
                <c:formatCode>0%</c:formatCode>
                <c:ptCount val="12"/>
                <c:pt idx="0">
                  <c:v>-2.5906735751295318E-2</c:v>
                </c:pt>
                <c:pt idx="1">
                  <c:v>-0.10106382978723416</c:v>
                </c:pt>
                <c:pt idx="2">
                  <c:v>-0.10355029585798803</c:v>
                </c:pt>
                <c:pt idx="3">
                  <c:v>-1.320132013201325E-2</c:v>
                </c:pt>
                <c:pt idx="4">
                  <c:v>8.026755852842804E-2</c:v>
                </c:pt>
                <c:pt idx="5">
                  <c:v>8.66873065015481E-2</c:v>
                </c:pt>
                <c:pt idx="6">
                  <c:v>5.12820512820511E-2</c:v>
                </c:pt>
                <c:pt idx="7">
                  <c:v>4.3360433604336057E-2</c:v>
                </c:pt>
                <c:pt idx="8">
                  <c:v>3.1168831168831179E-2</c:v>
                </c:pt>
                <c:pt idx="9">
                  <c:v>1.0075566750629594E-2</c:v>
                </c:pt>
                <c:pt idx="10">
                  <c:v>-7.4812967581048273E-3</c:v>
                </c:pt>
                <c:pt idx="11">
                  <c:v>8.5427135678392219E-2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927-43BF-83EA-09572A02CFA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State Funds</c:v>
                </c:pt>
              </c:strCache>
            </c:strRef>
          </c:tx>
          <c:marker>
            <c:symbol val="none"/>
          </c:marker>
          <c:dLbls>
            <c:dLbl>
              <c:idx val="11"/>
              <c:layout>
                <c:manualLayout>
                  <c:x val="-1.2709726117911732E-2"/>
                  <c:y val="0.1049476047971237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927-43BF-83EA-09572A02CFA2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927-43BF-83EA-09572A02CF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Sheet1!$B$1:$M$1</c:f>
              <c:strCache>
                <c:ptCount val="12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  <c:pt idx="9">
                  <c:v>16</c:v>
                </c:pt>
                <c:pt idx="10">
                  <c:v>17</c:v>
                </c:pt>
                <c:pt idx="11">
                  <c:v>18</c:v>
                </c:pt>
              </c:strCache>
            </c:strRef>
          </c:cat>
          <c:val>
            <c:numRef>
              <c:f>Sheet1!$B$3:$M$3</c:f>
              <c:numCache>
                <c:formatCode>0.0%</c:formatCode>
                <c:ptCount val="12"/>
                <c:pt idx="0">
                  <c:v>-0.14102564102564097</c:v>
                </c:pt>
                <c:pt idx="1">
                  <c:v>-0.17910447761194037</c:v>
                </c:pt>
                <c:pt idx="2">
                  <c:v>-0.21818181818181825</c:v>
                </c:pt>
                <c:pt idx="3">
                  <c:v>-9.3023255813953432E-2</c:v>
                </c:pt>
                <c:pt idx="4">
                  <c:v>5.1282051282051322E-2</c:v>
                </c:pt>
                <c:pt idx="5">
                  <c:v>7.317073170731736E-2</c:v>
                </c:pt>
                <c:pt idx="6">
                  <c:v>0.11363636363636354</c:v>
                </c:pt>
                <c:pt idx="7">
                  <c:v>0.16326530612244894</c:v>
                </c:pt>
                <c:pt idx="8">
                  <c:v>1.754385964912264E-2</c:v>
                </c:pt>
                <c:pt idx="9">
                  <c:v>-6.8965517241379226E-2</c:v>
                </c:pt>
                <c:pt idx="10">
                  <c:v>-3.703703703703709E-2</c:v>
                </c:pt>
                <c:pt idx="11">
                  <c:v>1.9230769230769162E-2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D927-43BF-83EA-09572A02CF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7966528"/>
        <c:axId val="327954376"/>
      </c:lineChart>
      <c:catAx>
        <c:axId val="32796652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low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327954376"/>
        <c:crossesAt val="0"/>
        <c:auto val="1"/>
        <c:lblAlgn val="ctr"/>
        <c:lblOffset val="100"/>
        <c:noMultiLvlLbl val="0"/>
      </c:catAx>
      <c:valAx>
        <c:axId val="327954376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2796652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2611232149368E-2"/>
          <c:y val="3.6188284960625698E-2"/>
          <c:w val="0.88924595676975504"/>
          <c:h val="0.7707045908308739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NCCI State Funds (PY)</c:v>
                </c:pt>
              </c:strCache>
            </c:strRef>
          </c:tx>
          <c:spPr>
            <a:ln w="19050">
              <a:solidFill>
                <a:schemeClr val="accent2"/>
              </a:solidFill>
              <a:miter lim="800000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F5-4A76-BF0F-3B826C5EBC8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F5-4A76-BF0F-3B826C5EBC8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F67-4313-B714-2B478BC1C0C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F5-4A76-BF0F-3B826C5EBC8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F5-4A76-BF0F-3B826C5EBC8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F67-4313-B714-2B478BC1C0C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F67-4313-B714-2B478BC1C0C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F67-4313-B714-2B478BC1C0C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F67-4313-B714-2B478BC1C0CA}"/>
                </c:ext>
              </c:extLst>
            </c:dLbl>
            <c:dLbl>
              <c:idx val="10"/>
              <c:layout>
                <c:manualLayout>
                  <c:x val="-8.2793783957257928E-3"/>
                  <c:y val="1.403223829907958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F67-4313-B714-2B478BC1C0C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Sheet1!$A$2:$A$14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Sheet1!$B$2:$B$14</c:f>
              <c:numCache>
                <c:formatCode>0.0%</c:formatCode>
                <c:ptCount val="12"/>
                <c:pt idx="0">
                  <c:v>1.0900000000000001</c:v>
                </c:pt>
                <c:pt idx="1">
                  <c:v>1.1000000000000001</c:v>
                </c:pt>
                <c:pt idx="2">
                  <c:v>1.07</c:v>
                </c:pt>
                <c:pt idx="3">
                  <c:v>1.1000000000000001</c:v>
                </c:pt>
                <c:pt idx="4">
                  <c:v>1.1200000000000001</c:v>
                </c:pt>
                <c:pt idx="5">
                  <c:v>1.05</c:v>
                </c:pt>
                <c:pt idx="6">
                  <c:v>1.02</c:v>
                </c:pt>
                <c:pt idx="7">
                  <c:v>1.01</c:v>
                </c:pt>
                <c:pt idx="8">
                  <c:v>0.98</c:v>
                </c:pt>
                <c:pt idx="9">
                  <c:v>0.97</c:v>
                </c:pt>
                <c:pt idx="10">
                  <c:v>1.04</c:v>
                </c:pt>
                <c:pt idx="11">
                  <c:v>1.07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F67-4313-B714-2B478BC1C0CA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Private Carriers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777267508610792E-2"/>
                  <c:y val="-6.12322926575731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F3-4B85-960E-02FF051B432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FF5-4A76-BF0F-3B826C5EBC8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FF5-4A76-BF0F-3B826C5EBC8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FF5-4A76-BF0F-3B826C5EBC8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F5-4A76-BF0F-3B826C5EBC8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F5-4A76-BF0F-3B826C5EBC8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F5-4A76-BF0F-3B826C5EBC8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F5-4A76-BF0F-3B826C5EBC8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F5-4A76-BF0F-3B826C5EBC8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F5-4A76-BF0F-3B826C5EBC83}"/>
                </c:ext>
              </c:extLst>
            </c:dLbl>
            <c:dLbl>
              <c:idx val="10"/>
              <c:layout>
                <c:manualLayout>
                  <c:x val="4.5924225028701514E-3"/>
                  <c:y val="-2.806447659815917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0D-4384-BF03-ACD8EBF645D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Sheet1!$A$2:$A$14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Sheet1!$C$2:$C$14</c:f>
              <c:numCache>
                <c:formatCode>0.0%</c:formatCode>
                <c:ptCount val="12"/>
                <c:pt idx="0">
                  <c:v>1.01</c:v>
                </c:pt>
                <c:pt idx="1">
                  <c:v>1.01</c:v>
                </c:pt>
                <c:pt idx="2">
                  <c:v>1.1000000000000001</c:v>
                </c:pt>
                <c:pt idx="3">
                  <c:v>1.1499999999999999</c:v>
                </c:pt>
                <c:pt idx="4">
                  <c:v>1.1499999999999999</c:v>
                </c:pt>
                <c:pt idx="5">
                  <c:v>1.0900000000000001</c:v>
                </c:pt>
                <c:pt idx="6">
                  <c:v>1.02</c:v>
                </c:pt>
                <c:pt idx="7">
                  <c:v>1</c:v>
                </c:pt>
                <c:pt idx="8">
                  <c:v>0.94</c:v>
                </c:pt>
                <c:pt idx="9">
                  <c:v>0.94</c:v>
                </c:pt>
                <c:pt idx="10">
                  <c:v>0.89300000000000002</c:v>
                </c:pt>
                <c:pt idx="11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C2-481F-8284-FEFBC67A2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51558928"/>
        <c:axId val="333891984"/>
      </c:barChart>
      <c:catAx>
        <c:axId val="251558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60000000" vert="horz"/>
          <a:lstStyle/>
          <a:p>
            <a:pPr>
              <a:defRPr/>
            </a:pPr>
            <a:endParaRPr lang="en-US"/>
          </a:p>
        </c:txPr>
        <c:crossAx val="333891984"/>
        <c:crossesAt val="1"/>
        <c:auto val="1"/>
        <c:lblAlgn val="ctr"/>
        <c:lblOffset val="100"/>
        <c:noMultiLvlLbl val="0"/>
      </c:catAx>
      <c:valAx>
        <c:axId val="333891984"/>
        <c:scaling>
          <c:orientation val="minMax"/>
          <c:min val="0.8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2515589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1550026969935301"/>
          <c:y val="4.2862604860301176E-2"/>
          <c:w val="0.66490443000021093"/>
          <c:h val="6.577457162707701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27925903039526"/>
          <c:y val="8.5956751004775095E-2"/>
          <c:w val="0.87554999907369802"/>
          <c:h val="0.74863469718806297"/>
        </c:manualLayout>
      </c:layout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Iowa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3-AFFB-4A8B-8A2F-0E1ECFEFC1D7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1-AFFB-4A8B-8A2F-0E1ECFEFC1D7}"/>
              </c:ext>
            </c:extLst>
          </c:dPt>
          <c:cat>
            <c:numRef>
              <c:f>Sheet1!$B$1:$L$1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Sheet1!$B$3:$L$3</c:f>
              <c:numCache>
                <c:formatCode>0.0%</c:formatCode>
                <c:ptCount val="11"/>
                <c:pt idx="0">
                  <c:v>7.4936588176286012E-2</c:v>
                </c:pt>
                <c:pt idx="1">
                  <c:v>-2.9168954977382255E-2</c:v>
                </c:pt>
                <c:pt idx="2">
                  <c:v>-7.1044251571148465E-3</c:v>
                </c:pt>
                <c:pt idx="3">
                  <c:v>0.12371365584951288</c:v>
                </c:pt>
                <c:pt idx="4">
                  <c:v>2.3708925722654151E-2</c:v>
                </c:pt>
                <c:pt idx="5">
                  <c:v>4.7556740797928487E-2</c:v>
                </c:pt>
                <c:pt idx="6">
                  <c:v>-1.2056609433509502E-3</c:v>
                </c:pt>
                <c:pt idx="7">
                  <c:v>2.8649509059246903E-2</c:v>
                </c:pt>
                <c:pt idx="8">
                  <c:v>1.2767217801493258E-2</c:v>
                </c:pt>
                <c:pt idx="9">
                  <c:v>4.3475765746239681E-2</c:v>
                </c:pt>
                <c:pt idx="10">
                  <c:v>8.0515330179613542E-3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FFB-4A8B-8A2F-0E1ECFEFC1D7}"/>
            </c:ext>
          </c:extLst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USA</c:v>
                </c:pt>
              </c:strCache>
            </c:strRef>
          </c:tx>
          <c:spPr>
            <a:ln>
              <a:solidFill>
                <a:srgbClr val="2F72AD"/>
              </a:solidFill>
            </a:ln>
          </c:spPr>
          <c:marker>
            <c:symbol val="circle"/>
            <c:size val="7"/>
            <c:spPr>
              <a:solidFill>
                <a:srgbClr val="2F72AD"/>
              </a:solidFill>
              <a:ln>
                <a:solidFill>
                  <a:srgbClr val="2F72AD"/>
                </a:solidFill>
              </a:ln>
            </c:spPr>
          </c:marker>
          <c:cat>
            <c:numRef>
              <c:f>Sheet1!$B$1:$L$1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Sheet1!$B$2:$L$2</c:f>
              <c:numCache>
                <c:formatCode>0.0%</c:formatCode>
                <c:ptCount val="11"/>
                <c:pt idx="0">
                  <c:v>-2.1000000000000001E-2</c:v>
                </c:pt>
                <c:pt idx="1">
                  <c:v>-3.3000000000000002E-2</c:v>
                </c:pt>
                <c:pt idx="2">
                  <c:v>0</c:v>
                </c:pt>
                <c:pt idx="3">
                  <c:v>3.6999999999999998E-2</c:v>
                </c:pt>
                <c:pt idx="4">
                  <c:v>4.5999999999999999E-2</c:v>
                </c:pt>
                <c:pt idx="5">
                  <c:v>5.5E-2</c:v>
                </c:pt>
                <c:pt idx="6">
                  <c:v>4.3999999999999997E-2</c:v>
                </c:pt>
                <c:pt idx="7">
                  <c:v>0.04</c:v>
                </c:pt>
                <c:pt idx="8">
                  <c:v>3.6999999999999998E-2</c:v>
                </c:pt>
                <c:pt idx="9">
                  <c:v>4.8000000000000001E-2</c:v>
                </c:pt>
                <c:pt idx="10">
                  <c:v>5.1999999999999998E-2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EA-4ECA-9404-FA4363C782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9378728"/>
        <c:axId val="469385784"/>
      </c:lineChart>
      <c:catAx>
        <c:axId val="46937872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469385784"/>
        <c:crossesAt val="-20"/>
        <c:auto val="1"/>
        <c:lblAlgn val="ctr"/>
        <c:lblOffset val="100"/>
        <c:tickMarkSkip val="1"/>
        <c:noMultiLvlLbl val="0"/>
      </c:catAx>
      <c:valAx>
        <c:axId val="4693857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69378728"/>
        <c:crossesAt val="1"/>
        <c:crossBetween val="between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.49320566854025649"/>
          <c:y val="1.4219576719576719E-2"/>
          <c:w val="0.43183872072363899"/>
          <c:h val="7.3682685443368506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27925903039526"/>
          <c:y val="8.5956751004775095E-2"/>
          <c:w val="0.87554999907369802"/>
          <c:h val="0.7486346971880629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Iowa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0-E630-4794-ACAF-93D9FA3D9039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1-E630-4794-ACAF-93D9FA3D9039}"/>
              </c:ext>
            </c:extLst>
          </c:dPt>
          <c:cat>
            <c:numRef>
              <c:f>Sheet1!$B$1:$K$1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Sheet1!$B$2:$K$2</c:f>
              <c:numCache>
                <c:formatCode>0.0%</c:formatCode>
                <c:ptCount val="10"/>
                <c:pt idx="0">
                  <c:v>-5.7000000000000002E-2</c:v>
                </c:pt>
                <c:pt idx="1">
                  <c:v>6.9000000000000006E-2</c:v>
                </c:pt>
                <c:pt idx="2">
                  <c:v>8.3000000000000004E-2</c:v>
                </c:pt>
                <c:pt idx="3">
                  <c:v>6.3E-2</c:v>
                </c:pt>
                <c:pt idx="4">
                  <c:v>1.2E-2</c:v>
                </c:pt>
                <c:pt idx="5">
                  <c:v>2.1000000000000001E-2</c:v>
                </c:pt>
                <c:pt idx="6">
                  <c:v>-5.2999999999999999E-2</c:v>
                </c:pt>
                <c:pt idx="7">
                  <c:v>0.13</c:v>
                </c:pt>
                <c:pt idx="8">
                  <c:v>0.13</c:v>
                </c:pt>
                <c:pt idx="9">
                  <c:v>0.10100000000000001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630-4794-ACAF-93D9FA3D903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USA</c:v>
                </c:pt>
              </c:strCache>
            </c:strRef>
          </c:tx>
          <c:spPr>
            <a:ln>
              <a:solidFill>
                <a:srgbClr val="2F72AD"/>
              </a:solidFill>
            </a:ln>
          </c:spPr>
          <c:marker>
            <c:symbol val="circle"/>
            <c:size val="7"/>
            <c:spPr>
              <a:solidFill>
                <a:srgbClr val="2F72AD"/>
              </a:solidFill>
              <a:ln>
                <a:solidFill>
                  <a:srgbClr val="2F72AD"/>
                </a:solidFill>
              </a:ln>
            </c:spPr>
          </c:marker>
          <c:cat>
            <c:numRef>
              <c:f>Sheet1!$B$1:$K$1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Sheet1!$B$3:$K$3</c:f>
              <c:numCache>
                <c:formatCode>0.0%</c:formatCode>
                <c:ptCount val="10"/>
                <c:pt idx="0">
                  <c:v>2.1999999999999999E-2</c:v>
                </c:pt>
                <c:pt idx="1">
                  <c:v>5.7000000000000002E-2</c:v>
                </c:pt>
                <c:pt idx="2">
                  <c:v>0.06</c:v>
                </c:pt>
                <c:pt idx="3">
                  <c:v>3.5000000000000003E-2</c:v>
                </c:pt>
                <c:pt idx="4">
                  <c:v>5.1999999999999998E-2</c:v>
                </c:pt>
                <c:pt idx="5">
                  <c:v>0.08</c:v>
                </c:pt>
                <c:pt idx="6">
                  <c:v>6.6000000000000003E-2</c:v>
                </c:pt>
                <c:pt idx="7">
                  <c:v>6.6000000000000003E-2</c:v>
                </c:pt>
                <c:pt idx="8">
                  <c:v>4.8000000000000001E-2</c:v>
                </c:pt>
                <c:pt idx="9">
                  <c:v>3.2000000000000001E-2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630-4794-ACAF-93D9FA3D9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9378728"/>
        <c:axId val="469385784"/>
      </c:lineChart>
      <c:catAx>
        <c:axId val="46937872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469385784"/>
        <c:crossesAt val="-20"/>
        <c:auto val="1"/>
        <c:lblAlgn val="ctr"/>
        <c:lblOffset val="100"/>
        <c:tickLblSkip val="3"/>
        <c:tickMarkSkip val="1"/>
        <c:noMultiLvlLbl val="0"/>
      </c:catAx>
      <c:valAx>
        <c:axId val="4693857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69378728"/>
        <c:crossesAt val="1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49932148181821684"/>
          <c:y val="1.4219576719576719E-2"/>
          <c:w val="0.43183872072363899"/>
          <c:h val="7.3682685443368506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1557936581412"/>
          <c:y val="6.3205436310202534E-2"/>
          <c:w val="0.87717749873884598"/>
          <c:h val="0.7770738405562785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DPW Growth</c:v>
                </c:pt>
              </c:strCache>
            </c:strRef>
          </c:tx>
          <c:marker>
            <c:symbol val="none"/>
          </c:marker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3-AFFB-4A8B-8A2F-0E1ECFEFC1D7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1-AFFB-4A8B-8A2F-0E1ECFEFC1D7}"/>
              </c:ext>
            </c:extLst>
          </c:dPt>
          <c:dPt>
            <c:idx val="37"/>
            <c:bubble3D val="0"/>
            <c:extLst>
              <c:ext xmlns:c16="http://schemas.microsoft.com/office/drawing/2014/chart" uri="{C3380CC4-5D6E-409C-BE32-E72D297353CC}">
                <c16:uniqueId val="{00000003-A171-4298-8DB5-CF288B9252B6}"/>
              </c:ext>
            </c:extLst>
          </c:dPt>
          <c:dPt>
            <c:idx val="38"/>
            <c:bubble3D val="0"/>
            <c:extLst>
              <c:ext xmlns:c16="http://schemas.microsoft.com/office/drawing/2014/chart" uri="{C3380CC4-5D6E-409C-BE32-E72D297353CC}">
                <c16:uniqueId val="{00000005-A171-4298-8DB5-CF288B9252B6}"/>
              </c:ext>
            </c:extLst>
          </c:dPt>
          <c:dPt>
            <c:idx val="39"/>
            <c:bubble3D val="0"/>
            <c:extLst>
              <c:ext xmlns:c16="http://schemas.microsoft.com/office/drawing/2014/chart" uri="{C3380CC4-5D6E-409C-BE32-E72D297353CC}">
                <c16:uniqueId val="{00000007-A171-4298-8DB5-CF288B9252B6}"/>
              </c:ext>
            </c:extLst>
          </c:dPt>
          <c:dLbls>
            <c:dLbl>
              <c:idx val="11"/>
              <c:layout>
                <c:manualLayout>
                  <c:x val="-4.4990028850678534E-3"/>
                  <c:y val="-2.41733838281147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022129244233167E-2"/>
                      <c:h val="5.06360067322394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6858-442D-ADEE-ED4A8C3C80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Sheet1!$B$1:$M$1</c:f>
              <c:strCache>
                <c:ptCount val="12"/>
                <c:pt idx="0">
                  <c:v>08</c:v>
                </c:pt>
                <c:pt idx="1">
                  <c:v>09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  <c:pt idx="11">
                  <c:v>19</c:v>
                </c:pt>
              </c:strCache>
            </c:strRef>
          </c:cat>
          <c:val>
            <c:numRef>
              <c:f>Sheet1!$B$2:$M$2</c:f>
              <c:numCache>
                <c:formatCode>0.0%</c:formatCode>
                <c:ptCount val="12"/>
                <c:pt idx="0">
                  <c:v>-1.9E-2</c:v>
                </c:pt>
                <c:pt idx="1">
                  <c:v>-3.1E-2</c:v>
                </c:pt>
                <c:pt idx="2">
                  <c:v>-3.0000000000000001E-3</c:v>
                </c:pt>
                <c:pt idx="3">
                  <c:v>2.4E-2</c:v>
                </c:pt>
                <c:pt idx="4">
                  <c:v>4.5999999999999999E-2</c:v>
                </c:pt>
                <c:pt idx="5">
                  <c:v>3.5000000000000003E-2</c:v>
                </c:pt>
                <c:pt idx="6">
                  <c:v>5.2999999999999999E-2</c:v>
                </c:pt>
                <c:pt idx="7">
                  <c:v>4.7E-2</c:v>
                </c:pt>
                <c:pt idx="8">
                  <c:v>0.04</c:v>
                </c:pt>
                <c:pt idx="9">
                  <c:v>4.7E-2</c:v>
                </c:pt>
                <c:pt idx="10">
                  <c:v>0.06</c:v>
                </c:pt>
                <c:pt idx="11">
                  <c:v>4.3999999999999997E-2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FFB-4A8B-8A2F-0E1ECFEFC1D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GDP Growth</c:v>
                </c:pt>
              </c:strCache>
            </c:strRef>
          </c:tx>
          <c:marker>
            <c:symbol val="none"/>
          </c:marker>
          <c:dLbls>
            <c:dLbl>
              <c:idx val="11"/>
              <c:layout>
                <c:manualLayout>
                  <c:x val="-4.4991209706826485E-3"/>
                  <c:y val="1.99075123228823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022129244233167E-2"/>
                      <c:h val="7.054340708999039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858-442D-ADEE-ED4A8C3C80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Sheet1!$B$1:$M$1</c:f>
              <c:strCache>
                <c:ptCount val="12"/>
                <c:pt idx="0">
                  <c:v>08</c:v>
                </c:pt>
                <c:pt idx="1">
                  <c:v>09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  <c:pt idx="11">
                  <c:v>19</c:v>
                </c:pt>
              </c:strCache>
            </c:strRef>
          </c:cat>
          <c:val>
            <c:numRef>
              <c:f>Sheet1!$B$3:$M$3</c:f>
              <c:numCache>
                <c:formatCode>0.0%</c:formatCode>
                <c:ptCount val="12"/>
                <c:pt idx="0">
                  <c:v>4.2016806722689148E-2</c:v>
                </c:pt>
                <c:pt idx="1">
                  <c:v>-3.0576268438969101E-2</c:v>
                </c:pt>
                <c:pt idx="2">
                  <c:v>3.9936180144779065E-2</c:v>
                </c:pt>
                <c:pt idx="3">
                  <c:v>3.8194839911296352E-2</c:v>
                </c:pt>
                <c:pt idx="4">
                  <c:v>4.2339412243001417E-2</c:v>
                </c:pt>
                <c:pt idx="5">
                  <c:v>3.0063829918959062E-2</c:v>
                </c:pt>
                <c:pt idx="6">
                  <c:v>4.735573600033649E-2</c:v>
                </c:pt>
                <c:pt idx="7">
                  <c:v>4.565070183291442E-2</c:v>
                </c:pt>
                <c:pt idx="8">
                  <c:v>2.3017018544231327E-2</c:v>
                </c:pt>
                <c:pt idx="9">
                  <c:v>3.8539325239931754E-2</c:v>
                </c:pt>
                <c:pt idx="10">
                  <c:v>5.4382693410334415E-2</c:v>
                </c:pt>
                <c:pt idx="11">
                  <c:v>4.2999999999999997E-2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78-449E-B6BF-C3007E9224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7966528"/>
        <c:axId val="327954376"/>
      </c:lineChart>
      <c:catAx>
        <c:axId val="32796652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low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327954376"/>
        <c:crossesAt val="0"/>
        <c:auto val="1"/>
        <c:lblAlgn val="ctr"/>
        <c:lblOffset val="100"/>
        <c:noMultiLvlLbl val="0"/>
      </c:catAx>
      <c:valAx>
        <c:axId val="327954376"/>
        <c:scaling>
          <c:orientation val="minMax"/>
          <c:max val="6.0000000000000012E-2"/>
          <c:min val="-4.0000000000000008E-2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27966528"/>
        <c:crosses val="autoZero"/>
        <c:crossBetween val="between"/>
        <c:majorUnit val="2.0000000000000004E-2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27925903039526"/>
          <c:y val="8.5956751004775095E-2"/>
          <c:w val="0.87554999907369802"/>
          <c:h val="0.7486346971880629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Iowa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3-AFFB-4A8B-8A2F-0E1ECFEFC1D7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1-AFFB-4A8B-8A2F-0E1ECFEFC1D7}"/>
              </c:ext>
            </c:extLst>
          </c:dPt>
          <c:cat>
            <c:numRef>
              <c:f>Sheet1!$B$1:$L$1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Sheet1!$B$2:$L$2</c:f>
              <c:numCache>
                <c:formatCode>0.0%</c:formatCode>
                <c:ptCount val="11"/>
                <c:pt idx="0">
                  <c:v>7.8541950849650988E-3</c:v>
                </c:pt>
                <c:pt idx="1">
                  <c:v>3.4704138701540765E-2</c:v>
                </c:pt>
                <c:pt idx="2">
                  <c:v>2.2370715597218815E-2</c:v>
                </c:pt>
                <c:pt idx="3">
                  <c:v>1.4298383017783856E-2</c:v>
                </c:pt>
                <c:pt idx="4">
                  <c:v>2.3549917167310364E-2</c:v>
                </c:pt>
                <c:pt idx="5">
                  <c:v>3.2682007784586853E-2</c:v>
                </c:pt>
                <c:pt idx="6">
                  <c:v>4.1296512859315238E-2</c:v>
                </c:pt>
                <c:pt idx="7">
                  <c:v>5.1181644702577689E-2</c:v>
                </c:pt>
                <c:pt idx="8">
                  <c:v>5.6373778334211755E-2</c:v>
                </c:pt>
                <c:pt idx="9">
                  <c:v>6.4555709440713649E-2</c:v>
                </c:pt>
                <c:pt idx="10">
                  <c:v>4.4892241631587115E-2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FFB-4A8B-8A2F-0E1ECFEFC1D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USA</c:v>
                </c:pt>
              </c:strCache>
            </c:strRef>
          </c:tx>
          <c:spPr>
            <a:ln>
              <a:solidFill>
                <a:srgbClr val="2F72AD"/>
              </a:solidFill>
            </a:ln>
          </c:spPr>
          <c:marker>
            <c:symbol val="circle"/>
            <c:size val="7"/>
            <c:spPr>
              <a:solidFill>
                <a:srgbClr val="2F72AD"/>
              </a:solidFill>
              <a:ln>
                <a:solidFill>
                  <a:srgbClr val="2F72AD"/>
                </a:solidFill>
              </a:ln>
            </c:spPr>
          </c:marker>
          <c:cat>
            <c:numRef>
              <c:f>Sheet1!$B$1:$L$1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Sheet1!$B$3:$L$3</c:f>
              <c:numCache>
                <c:formatCode>0.0%</c:formatCode>
                <c:ptCount val="11"/>
                <c:pt idx="0">
                  <c:v>-3.5308849242455809E-3</c:v>
                </c:pt>
                <c:pt idx="1">
                  <c:v>-8.3719771623946837E-4</c:v>
                </c:pt>
                <c:pt idx="2">
                  <c:v>1.5017926170122653E-2</c:v>
                </c:pt>
                <c:pt idx="3">
                  <c:v>1.4530382681309906E-2</c:v>
                </c:pt>
                <c:pt idx="4">
                  <c:v>3.4713596670797209E-2</c:v>
                </c:pt>
                <c:pt idx="5">
                  <c:v>4.5864474937661104E-2</c:v>
                </c:pt>
                <c:pt idx="6">
                  <c:v>4.8731565529851251E-2</c:v>
                </c:pt>
                <c:pt idx="7">
                  <c:v>5.5112675247948273E-2</c:v>
                </c:pt>
                <c:pt idx="8">
                  <c:v>7.302788826914508E-2</c:v>
                </c:pt>
                <c:pt idx="9">
                  <c:v>7.9657432831012676E-2</c:v>
                </c:pt>
                <c:pt idx="10">
                  <c:v>6.5347625630221673E-2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EA-4ECA-9404-FA4363C782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9378728"/>
        <c:axId val="469385784"/>
      </c:lineChart>
      <c:catAx>
        <c:axId val="46937872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469385784"/>
        <c:crossesAt val="-20"/>
        <c:auto val="1"/>
        <c:lblAlgn val="ctr"/>
        <c:lblOffset val="100"/>
        <c:tickMarkSkip val="1"/>
        <c:noMultiLvlLbl val="0"/>
      </c:catAx>
      <c:valAx>
        <c:axId val="4693857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69378728"/>
        <c:crossesAt val="1"/>
        <c:crossBetween val="between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.49320566854025649"/>
          <c:y val="1.4219576719576719E-2"/>
          <c:w val="0.43183872072363899"/>
          <c:h val="7.3682685443368506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27925903039526"/>
          <c:y val="8.5956751004775095E-2"/>
          <c:w val="0.87554999907369802"/>
          <c:h val="0.7486346971880629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Iowa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0-E630-4794-ACAF-93D9FA3D9039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1-E630-4794-ACAF-93D9FA3D9039}"/>
              </c:ext>
            </c:extLst>
          </c:dPt>
          <c:cat>
            <c:numRef>
              <c:f>Sheet1!$B$1:$K$1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Sheet1!$B$2:$K$2</c:f>
              <c:numCache>
                <c:formatCode>0.0%</c:formatCode>
                <c:ptCount val="10"/>
                <c:pt idx="0">
                  <c:v>5.1999999999999998E-2</c:v>
                </c:pt>
                <c:pt idx="1">
                  <c:v>8.5999999999999993E-2</c:v>
                </c:pt>
                <c:pt idx="2">
                  <c:v>9.4E-2</c:v>
                </c:pt>
                <c:pt idx="3">
                  <c:v>4.8000000000000001E-2</c:v>
                </c:pt>
                <c:pt idx="4">
                  <c:v>0.11700000000000001</c:v>
                </c:pt>
                <c:pt idx="5">
                  <c:v>6.8000000000000005E-2</c:v>
                </c:pt>
                <c:pt idx="6">
                  <c:v>4.8000000000000001E-2</c:v>
                </c:pt>
                <c:pt idx="7">
                  <c:v>7.3999999999999996E-2</c:v>
                </c:pt>
                <c:pt idx="8">
                  <c:v>6.4000000000000001E-2</c:v>
                </c:pt>
                <c:pt idx="9">
                  <c:v>6.2E-2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630-4794-ACAF-93D9FA3D903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USA</c:v>
                </c:pt>
              </c:strCache>
            </c:strRef>
          </c:tx>
          <c:spPr>
            <a:ln>
              <a:solidFill>
                <a:srgbClr val="2F72AD"/>
              </a:solidFill>
            </a:ln>
          </c:spPr>
          <c:marker>
            <c:symbol val="circle"/>
            <c:size val="7"/>
            <c:spPr>
              <a:solidFill>
                <a:srgbClr val="2F72AD"/>
              </a:solidFill>
              <a:ln>
                <a:solidFill>
                  <a:srgbClr val="2F72AD"/>
                </a:solidFill>
              </a:ln>
            </c:spPr>
          </c:marker>
          <c:cat>
            <c:numRef>
              <c:f>Sheet1!$B$1:$K$1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Sheet1!$B$3:$K$3</c:f>
              <c:numCache>
                <c:formatCode>0.0%</c:formatCode>
                <c:ptCount val="10"/>
                <c:pt idx="0">
                  <c:v>4.4999999999999998E-2</c:v>
                </c:pt>
                <c:pt idx="1">
                  <c:v>4.8000000000000001E-2</c:v>
                </c:pt>
                <c:pt idx="2">
                  <c:v>6.0999999999999999E-2</c:v>
                </c:pt>
                <c:pt idx="3">
                  <c:v>2.6000000000000002E-2</c:v>
                </c:pt>
                <c:pt idx="4">
                  <c:v>3.7999999999999999E-2</c:v>
                </c:pt>
                <c:pt idx="5">
                  <c:v>4.2000000000000003E-2</c:v>
                </c:pt>
                <c:pt idx="6">
                  <c:v>4.2999999999999997E-2</c:v>
                </c:pt>
                <c:pt idx="7">
                  <c:v>2.7000000000000003E-2</c:v>
                </c:pt>
                <c:pt idx="8">
                  <c:v>6.9999999999999993E-3</c:v>
                </c:pt>
                <c:pt idx="9">
                  <c:v>3.7000000000000005E-2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630-4794-ACAF-93D9FA3D9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9378728"/>
        <c:axId val="469385784"/>
      </c:lineChart>
      <c:catAx>
        <c:axId val="46937872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469385784"/>
        <c:crossesAt val="-20"/>
        <c:auto val="1"/>
        <c:lblAlgn val="ctr"/>
        <c:lblOffset val="100"/>
        <c:tickLblSkip val="3"/>
        <c:tickMarkSkip val="1"/>
        <c:noMultiLvlLbl val="0"/>
      </c:catAx>
      <c:valAx>
        <c:axId val="4693857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69378728"/>
        <c:crossesAt val="1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49932148181821684"/>
          <c:y val="1.4219576719576719E-2"/>
          <c:w val="0.43183872072363899"/>
          <c:h val="7.3682685443368506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27925903039526"/>
          <c:y val="8.5956751004775095E-2"/>
          <c:w val="0.87554999907369802"/>
          <c:h val="0.7486346971880629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Iowa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3-AFFB-4A8B-8A2F-0E1ECFEFC1D7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1-AFFB-4A8B-8A2F-0E1ECFEFC1D7}"/>
              </c:ext>
            </c:extLst>
          </c:dPt>
          <c:cat>
            <c:numRef>
              <c:f>Sheet1!$B$1:$L$1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Sheet1!$B$2:$L$2</c:f>
              <c:numCache>
                <c:formatCode>0.0%</c:formatCode>
                <c:ptCount val="11"/>
                <c:pt idx="0">
                  <c:v>-3.3137967052852324E-2</c:v>
                </c:pt>
                <c:pt idx="1">
                  <c:v>-0.15615061545679887</c:v>
                </c:pt>
                <c:pt idx="2">
                  <c:v>0.10866693211517342</c:v>
                </c:pt>
                <c:pt idx="3">
                  <c:v>2.6908023585639151E-2</c:v>
                </c:pt>
                <c:pt idx="4">
                  <c:v>7.1360141242107211E-2</c:v>
                </c:pt>
                <c:pt idx="5">
                  <c:v>5.6380242686432602E-2</c:v>
                </c:pt>
                <c:pt idx="6">
                  <c:v>4.7852354836005695E-2</c:v>
                </c:pt>
                <c:pt idx="7">
                  <c:v>5.5676382976521221E-2</c:v>
                </c:pt>
                <c:pt idx="8">
                  <c:v>1.9844265259984839E-2</c:v>
                </c:pt>
                <c:pt idx="9">
                  <c:v>7.1396704008215961E-2</c:v>
                </c:pt>
                <c:pt idx="10">
                  <c:v>4.1278022541039183E-2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FFB-4A8B-8A2F-0E1ECFEFC1D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USA</c:v>
                </c:pt>
              </c:strCache>
            </c:strRef>
          </c:tx>
          <c:spPr>
            <a:ln>
              <a:solidFill>
                <a:srgbClr val="2F72AD"/>
              </a:solidFill>
            </a:ln>
          </c:spPr>
          <c:marker>
            <c:symbol val="circle"/>
            <c:size val="7"/>
            <c:spPr>
              <a:solidFill>
                <a:srgbClr val="2F72AD"/>
              </a:solidFill>
              <a:ln>
                <a:solidFill>
                  <a:srgbClr val="2F72AD"/>
                </a:solidFill>
              </a:ln>
            </c:spPr>
          </c:marker>
          <c:cat>
            <c:numRef>
              <c:f>Sheet1!$B$1:$L$1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Sheet1!$B$3:$L$3</c:f>
              <c:numCache>
                <c:formatCode>0.0%</c:formatCode>
                <c:ptCount val="11"/>
                <c:pt idx="0">
                  <c:v>-7.4710877693167199E-2</c:v>
                </c:pt>
                <c:pt idx="1">
                  <c:v>-9.0358111016186071E-2</c:v>
                </c:pt>
                <c:pt idx="2">
                  <c:v>-3.9794356367937267E-2</c:v>
                </c:pt>
                <c:pt idx="3">
                  <c:v>1.3194823809594247E-2</c:v>
                </c:pt>
                <c:pt idx="4">
                  <c:v>4.6500530624468128E-2</c:v>
                </c:pt>
                <c:pt idx="5">
                  <c:v>8.1050993337284716E-2</c:v>
                </c:pt>
                <c:pt idx="6">
                  <c:v>8.6958192101530551E-2</c:v>
                </c:pt>
                <c:pt idx="7">
                  <c:v>7.3554474434092576E-2</c:v>
                </c:pt>
                <c:pt idx="8">
                  <c:v>5.7877097687929924E-2</c:v>
                </c:pt>
                <c:pt idx="9">
                  <c:v>9.0586099937857156E-2</c:v>
                </c:pt>
                <c:pt idx="10">
                  <c:v>0.11722928462636406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EA-4ECA-9404-FA4363C782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9378728"/>
        <c:axId val="469385784"/>
      </c:lineChart>
      <c:catAx>
        <c:axId val="46937872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469385784"/>
        <c:crossesAt val="-20"/>
        <c:auto val="1"/>
        <c:lblAlgn val="ctr"/>
        <c:lblOffset val="100"/>
        <c:tickMarkSkip val="1"/>
        <c:noMultiLvlLbl val="0"/>
      </c:catAx>
      <c:valAx>
        <c:axId val="4693857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69378728"/>
        <c:crossesAt val="1"/>
        <c:crossBetween val="between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.49320566854025649"/>
          <c:y val="1.4219576719576719E-2"/>
          <c:w val="0.43183872072363899"/>
          <c:h val="7.3682685443368506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27925903039526"/>
          <c:y val="8.5956751004775095E-2"/>
          <c:w val="0.87554999907369802"/>
          <c:h val="0.7486346971880629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Iowa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0-E630-4794-ACAF-93D9FA3D9039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1-E630-4794-ACAF-93D9FA3D9039}"/>
              </c:ext>
            </c:extLst>
          </c:dPt>
          <c:cat>
            <c:numRef>
              <c:f>Sheet1!$B$1:$K$1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Sheet1!$B$2:$K$2</c:f>
              <c:numCache>
                <c:formatCode>0.0%</c:formatCode>
                <c:ptCount val="10"/>
                <c:pt idx="0">
                  <c:v>6.8000000000000005E-2</c:v>
                </c:pt>
                <c:pt idx="1">
                  <c:v>1.4999999999999999E-2</c:v>
                </c:pt>
                <c:pt idx="2">
                  <c:v>0.13700000000000001</c:v>
                </c:pt>
                <c:pt idx="3">
                  <c:v>9.9000000000000005E-2</c:v>
                </c:pt>
                <c:pt idx="4">
                  <c:v>0.115</c:v>
                </c:pt>
                <c:pt idx="5">
                  <c:v>0.107</c:v>
                </c:pt>
                <c:pt idx="6">
                  <c:v>7.0999999999999994E-2</c:v>
                </c:pt>
                <c:pt idx="7">
                  <c:v>9.1999999999999998E-2</c:v>
                </c:pt>
                <c:pt idx="8">
                  <c:v>7.1999999999999995E-2</c:v>
                </c:pt>
                <c:pt idx="9">
                  <c:v>2.7E-2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630-4794-ACAF-93D9FA3D903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USA</c:v>
                </c:pt>
              </c:strCache>
            </c:strRef>
          </c:tx>
          <c:spPr>
            <a:ln>
              <a:solidFill>
                <a:srgbClr val="2F72AD"/>
              </a:solidFill>
            </a:ln>
          </c:spPr>
          <c:marker>
            <c:symbol val="circle"/>
            <c:size val="7"/>
            <c:spPr>
              <a:solidFill>
                <a:srgbClr val="2F72AD"/>
              </a:solidFill>
              <a:ln>
                <a:solidFill>
                  <a:srgbClr val="2F72AD"/>
                </a:solidFill>
              </a:ln>
            </c:spPr>
          </c:marker>
          <c:cat>
            <c:numRef>
              <c:f>Sheet1!$B$1:$K$1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Sheet1!$B$3:$K$3</c:f>
              <c:numCache>
                <c:formatCode>0.0%</c:formatCode>
                <c:ptCount val="10"/>
                <c:pt idx="0">
                  <c:v>8.5999999999999993E-2</c:v>
                </c:pt>
                <c:pt idx="1">
                  <c:v>6.4000000000000001E-2</c:v>
                </c:pt>
                <c:pt idx="2">
                  <c:v>9.0999999999999998E-2</c:v>
                </c:pt>
                <c:pt idx="3">
                  <c:v>6.4000000000000001E-2</c:v>
                </c:pt>
                <c:pt idx="4">
                  <c:v>3.4000000000000002E-2</c:v>
                </c:pt>
                <c:pt idx="5">
                  <c:v>0.04</c:v>
                </c:pt>
                <c:pt idx="6">
                  <c:v>3.1E-2</c:v>
                </c:pt>
                <c:pt idx="7">
                  <c:v>0.02</c:v>
                </c:pt>
                <c:pt idx="8">
                  <c:v>6.9999999999999993E-3</c:v>
                </c:pt>
                <c:pt idx="9">
                  <c:v>1.3999999999999999E-2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630-4794-ACAF-93D9FA3D9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9378728"/>
        <c:axId val="469385784"/>
      </c:lineChart>
      <c:catAx>
        <c:axId val="46937872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469385784"/>
        <c:crossesAt val="-20"/>
        <c:auto val="1"/>
        <c:lblAlgn val="ctr"/>
        <c:lblOffset val="100"/>
        <c:tickLblSkip val="3"/>
        <c:tickMarkSkip val="1"/>
        <c:noMultiLvlLbl val="0"/>
      </c:catAx>
      <c:valAx>
        <c:axId val="4693857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69378728"/>
        <c:crossesAt val="1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49932148181821684"/>
          <c:y val="1.4219576719576719E-2"/>
          <c:w val="0.43183872072363899"/>
          <c:h val="7.3682685443368506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27925903039526"/>
          <c:y val="8.5956751004775095E-2"/>
          <c:w val="0.87554999907369802"/>
          <c:h val="0.7486346971880629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Iowa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2-62D5-4042-B11D-5B00F62DD80C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3-AFFB-4A8B-8A2F-0E1ECFEFC1D7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1-AFFB-4A8B-8A2F-0E1ECFEFC1D7}"/>
              </c:ext>
            </c:extLst>
          </c:dPt>
          <c:cat>
            <c:numRef>
              <c:f>Sheet1!$B$1:$L$1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Sheet1!$B$2:$L$2</c:f>
              <c:numCache>
                <c:formatCode>0.0%</c:formatCode>
                <c:ptCount val="11"/>
                <c:pt idx="0">
                  <c:v>1.7223510112585494E-2</c:v>
                </c:pt>
                <c:pt idx="1">
                  <c:v>-4.8516518812840359E-2</c:v>
                </c:pt>
                <c:pt idx="2">
                  <c:v>-3.8497067191981538E-3</c:v>
                </c:pt>
                <c:pt idx="3">
                  <c:v>0.12045957343217117</c:v>
                </c:pt>
                <c:pt idx="4">
                  <c:v>0.12621046947477899</c:v>
                </c:pt>
                <c:pt idx="5">
                  <c:v>7.5365824816614913E-2</c:v>
                </c:pt>
                <c:pt idx="6">
                  <c:v>3.2869330794999208E-2</c:v>
                </c:pt>
                <c:pt idx="7">
                  <c:v>2.8756267106915034E-2</c:v>
                </c:pt>
                <c:pt idx="8">
                  <c:v>-9.4751966638184637E-3</c:v>
                </c:pt>
                <c:pt idx="9">
                  <c:v>-2.056984526013339E-2</c:v>
                </c:pt>
                <c:pt idx="10">
                  <c:v>-8.9613736623507689E-2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FFB-4A8B-8A2F-0E1ECFEFC1D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USA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numRef>
              <c:f>Sheet1!$B$1:$L$1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Sheet1!$B$3:$L$3</c:f>
              <c:numCache>
                <c:formatCode>0.0%</c:formatCode>
                <c:ptCount val="11"/>
                <c:pt idx="0">
                  <c:v>-0.11611486372384794</c:v>
                </c:pt>
                <c:pt idx="1">
                  <c:v>-0.12356223639568076</c:v>
                </c:pt>
                <c:pt idx="2">
                  <c:v>-3.3678770800517399E-2</c:v>
                </c:pt>
                <c:pt idx="3">
                  <c:v>9.6130799649732479E-2</c:v>
                </c:pt>
                <c:pt idx="4">
                  <c:v>0.1066349532518216</c:v>
                </c:pt>
                <c:pt idx="5">
                  <c:v>8.4818353495219156E-2</c:v>
                </c:pt>
                <c:pt idx="6">
                  <c:v>5.7842571657730213E-2</c:v>
                </c:pt>
                <c:pt idx="7">
                  <c:v>4.0255800058575097E-2</c:v>
                </c:pt>
                <c:pt idx="8">
                  <c:v>1.3655175428736843E-2</c:v>
                </c:pt>
                <c:pt idx="9">
                  <c:v>-4.9192121995367266E-3</c:v>
                </c:pt>
                <c:pt idx="10">
                  <c:v>-9.3801082155400284E-3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EA-4ECA-9404-FA4363C782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9378728"/>
        <c:axId val="469385784"/>
      </c:lineChart>
      <c:catAx>
        <c:axId val="46937872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469385784"/>
        <c:crossesAt val="-20"/>
        <c:auto val="1"/>
        <c:lblAlgn val="ctr"/>
        <c:lblOffset val="100"/>
        <c:tickMarkSkip val="1"/>
        <c:noMultiLvlLbl val="0"/>
      </c:catAx>
      <c:valAx>
        <c:axId val="4693857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69378728"/>
        <c:crossesAt val="1"/>
        <c:crossBetween val="between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.49320566854025649"/>
          <c:y val="1.4219576719576719E-2"/>
          <c:w val="0.43183872072363899"/>
          <c:h val="7.3682685443368506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27925903039526"/>
          <c:y val="8.5956751004775095E-2"/>
          <c:w val="0.87554999907369802"/>
          <c:h val="0.7486346971880629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Iowa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0-E630-4794-ACAF-93D9FA3D9039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1-E630-4794-ACAF-93D9FA3D9039}"/>
              </c:ext>
            </c:extLst>
          </c:dPt>
          <c:cat>
            <c:numRef>
              <c:f>Sheet1!$B$1:$K$1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Sheet1!$B$2:$K$2</c:f>
              <c:numCache>
                <c:formatCode>0.0%</c:formatCode>
                <c:ptCount val="10"/>
                <c:pt idx="0">
                  <c:v>-1E-3</c:v>
                </c:pt>
                <c:pt idx="1">
                  <c:v>1E-3</c:v>
                </c:pt>
                <c:pt idx="2">
                  <c:v>4.0000000000000001E-3</c:v>
                </c:pt>
                <c:pt idx="3">
                  <c:v>2.5999999999999999E-2</c:v>
                </c:pt>
                <c:pt idx="4">
                  <c:v>6.4000000000000001E-2</c:v>
                </c:pt>
                <c:pt idx="5">
                  <c:v>5.0999999999999997E-2</c:v>
                </c:pt>
                <c:pt idx="6">
                  <c:v>7.9000000000000001E-2</c:v>
                </c:pt>
                <c:pt idx="7">
                  <c:v>9.1999999999999998E-2</c:v>
                </c:pt>
                <c:pt idx="8">
                  <c:v>7.9000000000000001E-2</c:v>
                </c:pt>
                <c:pt idx="9">
                  <c:v>7.4999999999999997E-2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630-4794-ACAF-93D9FA3D903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USA</c:v>
                </c:pt>
              </c:strCache>
            </c:strRef>
          </c:tx>
          <c:spPr>
            <a:ln>
              <a:solidFill>
                <a:srgbClr val="2F72AD"/>
              </a:solidFill>
            </a:ln>
          </c:spPr>
          <c:marker>
            <c:symbol val="circle"/>
            <c:size val="7"/>
            <c:spPr>
              <a:solidFill>
                <a:srgbClr val="2F72AD"/>
              </a:solidFill>
              <a:ln>
                <a:solidFill>
                  <a:srgbClr val="2F72AD"/>
                </a:solidFill>
              </a:ln>
            </c:spPr>
          </c:marker>
          <c:cat>
            <c:numRef>
              <c:f>Sheet1!$B$1:$K$1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Sheet1!$B$3:$K$3</c:f>
              <c:numCache>
                <c:formatCode>0.0%</c:formatCode>
                <c:ptCount val="10"/>
                <c:pt idx="0">
                  <c:v>5.0999999999999997E-2</c:v>
                </c:pt>
                <c:pt idx="1">
                  <c:v>4.2000000000000003E-2</c:v>
                </c:pt>
                <c:pt idx="2">
                  <c:v>3.9E-2</c:v>
                </c:pt>
                <c:pt idx="3">
                  <c:v>6.2E-2</c:v>
                </c:pt>
                <c:pt idx="4">
                  <c:v>5.9000000000000004E-2</c:v>
                </c:pt>
                <c:pt idx="5">
                  <c:v>7.2000000000000008E-2</c:v>
                </c:pt>
                <c:pt idx="6">
                  <c:v>7.4999999999999997E-2</c:v>
                </c:pt>
                <c:pt idx="7">
                  <c:v>8.4000000000000005E-2</c:v>
                </c:pt>
                <c:pt idx="8">
                  <c:v>8.199999999999999E-2</c:v>
                </c:pt>
                <c:pt idx="9">
                  <c:v>9.5000000000000001E-2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630-4794-ACAF-93D9FA3D9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9378728"/>
        <c:axId val="469385784"/>
      </c:lineChart>
      <c:catAx>
        <c:axId val="46937872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469385784"/>
        <c:crossesAt val="-20"/>
        <c:auto val="1"/>
        <c:lblAlgn val="ctr"/>
        <c:lblOffset val="100"/>
        <c:tickLblSkip val="3"/>
        <c:tickMarkSkip val="1"/>
        <c:noMultiLvlLbl val="0"/>
      </c:catAx>
      <c:valAx>
        <c:axId val="4693857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69378728"/>
        <c:crossesAt val="1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49932148181821684"/>
          <c:y val="1.4219576719576719E-2"/>
          <c:w val="0.43183872072363899"/>
          <c:h val="7.3682685443368506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052561476207905E-2"/>
          <c:y val="3.4091431028501346E-2"/>
          <c:w val="0.92921567830719443"/>
          <c:h val="0.831037698086752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Median</c:v>
                </c:pt>
              </c:strCache>
            </c:strRef>
          </c:tx>
          <c:spPr>
            <a:ln w="28575" algn="ctr">
              <a:solidFill>
                <a:schemeClr val="accent2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65F-9743-BAD5-7099F4E7A5A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365F-9743-BAD5-7099F4E7A5A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65F-9743-BAD5-7099F4E7A5A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365F-9743-BAD5-7099F4E7A5A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365F-9743-BAD5-7099F4E7A5A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365F-9743-BAD5-7099F4E7A5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Sheet1!$B$1:$G$1</c:f>
              <c:strCache>
                <c:ptCount val="6"/>
                <c:pt idx="0">
                  <c:v>19:Q3</c:v>
                </c:pt>
                <c:pt idx="1">
                  <c:v>19:Q4</c:v>
                </c:pt>
                <c:pt idx="2">
                  <c:v>20:Q1</c:v>
                </c:pt>
                <c:pt idx="3">
                  <c:v>20:Q2</c:v>
                </c:pt>
                <c:pt idx="4">
                  <c:v>20:Q3</c:v>
                </c:pt>
                <c:pt idx="5">
                  <c:v>20:Q4</c:v>
                </c:pt>
              </c:strCache>
            </c:strRef>
          </c:cat>
          <c:val>
            <c:numRef>
              <c:f>Sheet1!$B$3:$G$3</c:f>
              <c:numCache>
                <c:formatCode>0.0%</c:formatCode>
                <c:ptCount val="6"/>
                <c:pt idx="0">
                  <c:v>0.02</c:v>
                </c:pt>
                <c:pt idx="1">
                  <c:v>1.7999999999999999E-2</c:v>
                </c:pt>
                <c:pt idx="2">
                  <c:v>1.7000000000000001E-2</c:v>
                </c:pt>
                <c:pt idx="3">
                  <c:v>1.7000000000000001E-2</c:v>
                </c:pt>
                <c:pt idx="4">
                  <c:v>1.6E-2</c:v>
                </c:pt>
                <c:pt idx="5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65F-9743-BAD5-7099F4E7A5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5608264"/>
        <c:axId val="1"/>
      </c:barChar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Top 10 Avg</c:v>
                </c:pt>
              </c:strCache>
            </c:strRef>
          </c:tx>
          <c:spPr>
            <a:ln w="28575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65F-9743-BAD5-7099F4E7A5A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365F-9743-BAD5-7099F4E7A5AD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365F-9743-BAD5-7099F4E7A5A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365F-9743-BAD5-7099F4E7A5AD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365F-9743-BAD5-7099F4E7A5AD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365F-9743-BAD5-7099F4E7A5AD}"/>
              </c:ext>
            </c:extLst>
          </c:dPt>
          <c:cat>
            <c:strRef>
              <c:f>Sheet1!$B$1:$G$1</c:f>
              <c:strCache>
                <c:ptCount val="6"/>
                <c:pt idx="0">
                  <c:v>19:Q3</c:v>
                </c:pt>
                <c:pt idx="1">
                  <c:v>19:Q4</c:v>
                </c:pt>
                <c:pt idx="2">
                  <c:v>20:Q1</c:v>
                </c:pt>
                <c:pt idx="3">
                  <c:v>20:Q2</c:v>
                </c:pt>
                <c:pt idx="4">
                  <c:v>20:Q3</c:v>
                </c:pt>
                <c:pt idx="5">
                  <c:v>20:Q4</c:v>
                </c:pt>
              </c:strCache>
            </c:strRef>
          </c:cat>
          <c:val>
            <c:numRef>
              <c:f>Sheet1!$B$2:$G$2</c:f>
              <c:numCache>
                <c:formatCode>0.0%</c:formatCode>
                <c:ptCount val="6"/>
                <c:pt idx="0">
                  <c:v>2.5000000000000001E-2</c:v>
                </c:pt>
                <c:pt idx="1">
                  <c:v>2.3E-2</c:v>
                </c:pt>
                <c:pt idx="2">
                  <c:v>2.4E-2</c:v>
                </c:pt>
                <c:pt idx="3">
                  <c:v>2.5999999999999999E-2</c:v>
                </c:pt>
                <c:pt idx="4">
                  <c:v>2.1999999999999999E-2</c:v>
                </c:pt>
                <c:pt idx="5">
                  <c:v>2.1999999999999999E-2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65F-9743-BAD5-7099F4E7A5A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Bottom 10 Avg</c:v>
                </c:pt>
              </c:strCache>
            </c:strRef>
          </c:tx>
          <c:spPr>
            <a:ln w="28575" algn="ctr">
              <a:solidFill>
                <a:schemeClr val="hlink"/>
              </a:solidFill>
              <a:prstDash val="solid"/>
            </a:ln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2-365F-9743-BAD5-7099F4E7A5A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3-365F-9743-BAD5-7099F4E7A5AD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4-365F-9743-BAD5-7099F4E7A5A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5-365F-9743-BAD5-7099F4E7A5AD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6-365F-9743-BAD5-7099F4E7A5AD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7-365F-9743-BAD5-7099F4E7A5AD}"/>
              </c:ext>
            </c:extLst>
          </c:dPt>
          <c:cat>
            <c:strRef>
              <c:f>Sheet1!$B$1:$G$1</c:f>
              <c:strCache>
                <c:ptCount val="6"/>
                <c:pt idx="0">
                  <c:v>19:Q3</c:v>
                </c:pt>
                <c:pt idx="1">
                  <c:v>19:Q4</c:v>
                </c:pt>
                <c:pt idx="2">
                  <c:v>20:Q1</c:v>
                </c:pt>
                <c:pt idx="3">
                  <c:v>20:Q2</c:v>
                </c:pt>
                <c:pt idx="4">
                  <c:v>20:Q3</c:v>
                </c:pt>
                <c:pt idx="5">
                  <c:v>20:Q4</c:v>
                </c:pt>
              </c:strCache>
            </c:strRef>
          </c:cat>
          <c:val>
            <c:numRef>
              <c:f>Sheet1!$B$4:$G$4</c:f>
              <c:numCache>
                <c:formatCode>0.0%</c:formatCode>
                <c:ptCount val="6"/>
                <c:pt idx="0">
                  <c:v>1.6E-2</c:v>
                </c:pt>
                <c:pt idx="1">
                  <c:v>1.2E-2</c:v>
                </c:pt>
                <c:pt idx="2">
                  <c:v>8.9999999999999993E-3</c:v>
                </c:pt>
                <c:pt idx="3">
                  <c:v>6.0000000000000001E-3</c:v>
                </c:pt>
                <c:pt idx="4">
                  <c:v>5.0000000000000001E-3</c:v>
                </c:pt>
                <c:pt idx="5">
                  <c:v>8.0000000000000002E-3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365F-9743-BAD5-7099F4E7A5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5608264"/>
        <c:axId val="1"/>
      </c:lineChart>
      <c:catAx>
        <c:axId val="60560826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 algn="ctr">
            <a:solidFill>
              <a:schemeClr val="bg1">
                <a:lumMod val="50000"/>
              </a:schemeClr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.0000000000000006E-2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.0%" sourceLinked="0"/>
        <c:majorTickMark val="out"/>
        <c:minorTickMark val="none"/>
        <c:tickLblPos val="nextTo"/>
        <c:spPr>
          <a:ln w="9525" algn="ctr">
            <a:solidFill>
              <a:schemeClr val="bg1">
                <a:lumMod val="50000"/>
              </a:schemeClr>
            </a:solidFill>
            <a:prstDash val="solid"/>
          </a:ln>
        </c:spPr>
        <c:crossAx val="605608264"/>
        <c:crosses val="min"/>
        <c:crossBetween val="between"/>
        <c:minorUnit val="5.000000000000001E-3"/>
      </c:valAx>
    </c:plotArea>
    <c:legend>
      <c:legendPos val="t"/>
      <c:layout>
        <c:manualLayout>
          <c:xMode val="edge"/>
          <c:yMode val="edge"/>
          <c:x val="0.10614129800567482"/>
          <c:y val="2.1107623951890128E-2"/>
          <c:w val="0.67493061126992415"/>
          <c:h val="9.2769963376159822E-2"/>
        </c:manualLayout>
      </c:layout>
      <c:overlay val="0"/>
    </c:legend>
    <c:plotVisOnly val="0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748267898383373E-2"/>
          <c:y val="4.2222222222222223E-2"/>
          <c:w val="0.90993071593533492"/>
          <c:h val="0.8511111111111111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D0DCE2"/>
            </a:solidFill>
            <a:ln w="25584">
              <a:noFill/>
            </a:ln>
          </c:spPr>
          <c:invertIfNegative val="0"/>
          <c:cat>
            <c:numRef>
              <c:f>Sheet1!$A$2:$A$165</c:f>
              <c:numCache>
                <c:formatCode>[$-409]mmm\-yy;@</c:formatCode>
                <c:ptCount val="164"/>
                <c:pt idx="0">
                  <c:v>38748</c:v>
                </c:pt>
                <c:pt idx="1">
                  <c:v>38777</c:v>
                </c:pt>
                <c:pt idx="2">
                  <c:v>38807</c:v>
                </c:pt>
                <c:pt idx="3">
                  <c:v>38837</c:v>
                </c:pt>
                <c:pt idx="4">
                  <c:v>38868</c:v>
                </c:pt>
                <c:pt idx="5">
                  <c:v>38898</c:v>
                </c:pt>
                <c:pt idx="6">
                  <c:v>38929</c:v>
                </c:pt>
                <c:pt idx="7">
                  <c:v>38960</c:v>
                </c:pt>
                <c:pt idx="8">
                  <c:v>38990</c:v>
                </c:pt>
                <c:pt idx="9">
                  <c:v>39021</c:v>
                </c:pt>
                <c:pt idx="10">
                  <c:v>39051</c:v>
                </c:pt>
                <c:pt idx="11">
                  <c:v>39082</c:v>
                </c:pt>
                <c:pt idx="12">
                  <c:v>39113</c:v>
                </c:pt>
                <c:pt idx="13">
                  <c:v>39142</c:v>
                </c:pt>
                <c:pt idx="14">
                  <c:v>39172</c:v>
                </c:pt>
                <c:pt idx="15">
                  <c:v>39202</c:v>
                </c:pt>
                <c:pt idx="16">
                  <c:v>39233</c:v>
                </c:pt>
                <c:pt idx="17">
                  <c:v>39263</c:v>
                </c:pt>
                <c:pt idx="18">
                  <c:v>39294</c:v>
                </c:pt>
                <c:pt idx="19">
                  <c:v>39325</c:v>
                </c:pt>
                <c:pt idx="20">
                  <c:v>39355</c:v>
                </c:pt>
                <c:pt idx="21">
                  <c:v>39386</c:v>
                </c:pt>
                <c:pt idx="22">
                  <c:v>39416</c:v>
                </c:pt>
                <c:pt idx="23">
                  <c:v>39447</c:v>
                </c:pt>
                <c:pt idx="24">
                  <c:v>39478</c:v>
                </c:pt>
                <c:pt idx="25">
                  <c:v>39507</c:v>
                </c:pt>
                <c:pt idx="26">
                  <c:v>39538</c:v>
                </c:pt>
                <c:pt idx="27">
                  <c:v>39568</c:v>
                </c:pt>
                <c:pt idx="28">
                  <c:v>39599</c:v>
                </c:pt>
                <c:pt idx="29">
                  <c:v>39629</c:v>
                </c:pt>
                <c:pt idx="30">
                  <c:v>39660</c:v>
                </c:pt>
                <c:pt idx="31">
                  <c:v>39691</c:v>
                </c:pt>
                <c:pt idx="32">
                  <c:v>39721</c:v>
                </c:pt>
                <c:pt idx="33">
                  <c:v>39752</c:v>
                </c:pt>
                <c:pt idx="34">
                  <c:v>39782</c:v>
                </c:pt>
                <c:pt idx="35">
                  <c:v>39813</c:v>
                </c:pt>
                <c:pt idx="36">
                  <c:v>39844</c:v>
                </c:pt>
                <c:pt idx="37">
                  <c:v>39872</c:v>
                </c:pt>
                <c:pt idx="38">
                  <c:v>39903</c:v>
                </c:pt>
                <c:pt idx="39">
                  <c:v>39933</c:v>
                </c:pt>
                <c:pt idx="40">
                  <c:v>39964</c:v>
                </c:pt>
                <c:pt idx="41">
                  <c:v>39994</c:v>
                </c:pt>
                <c:pt idx="42">
                  <c:v>40025</c:v>
                </c:pt>
                <c:pt idx="43">
                  <c:v>40056</c:v>
                </c:pt>
                <c:pt idx="44">
                  <c:v>40086</c:v>
                </c:pt>
                <c:pt idx="45">
                  <c:v>40117</c:v>
                </c:pt>
                <c:pt idx="46">
                  <c:v>40147</c:v>
                </c:pt>
                <c:pt idx="47">
                  <c:v>40178</c:v>
                </c:pt>
                <c:pt idx="48">
                  <c:v>40209</c:v>
                </c:pt>
                <c:pt idx="49">
                  <c:v>40237</c:v>
                </c:pt>
                <c:pt idx="50">
                  <c:v>40268</c:v>
                </c:pt>
                <c:pt idx="51">
                  <c:v>40298</c:v>
                </c:pt>
                <c:pt idx="52">
                  <c:v>40329</c:v>
                </c:pt>
                <c:pt idx="53">
                  <c:v>40359</c:v>
                </c:pt>
                <c:pt idx="54">
                  <c:v>40390</c:v>
                </c:pt>
                <c:pt idx="55">
                  <c:v>40421</c:v>
                </c:pt>
                <c:pt idx="56">
                  <c:v>40451</c:v>
                </c:pt>
                <c:pt idx="57">
                  <c:v>40482</c:v>
                </c:pt>
                <c:pt idx="58">
                  <c:v>40512</c:v>
                </c:pt>
                <c:pt idx="59">
                  <c:v>40543</c:v>
                </c:pt>
                <c:pt idx="60">
                  <c:v>40574</c:v>
                </c:pt>
                <c:pt idx="61">
                  <c:v>40602</c:v>
                </c:pt>
                <c:pt idx="62">
                  <c:v>40633</c:v>
                </c:pt>
                <c:pt idx="63">
                  <c:v>40663</c:v>
                </c:pt>
                <c:pt idx="64">
                  <c:v>40694</c:v>
                </c:pt>
                <c:pt idx="65">
                  <c:v>40724</c:v>
                </c:pt>
                <c:pt idx="66">
                  <c:v>40755</c:v>
                </c:pt>
                <c:pt idx="67">
                  <c:v>40786</c:v>
                </c:pt>
                <c:pt idx="68">
                  <c:v>40816</c:v>
                </c:pt>
                <c:pt idx="69">
                  <c:v>40847</c:v>
                </c:pt>
                <c:pt idx="70">
                  <c:v>40877</c:v>
                </c:pt>
                <c:pt idx="71">
                  <c:v>40907</c:v>
                </c:pt>
                <c:pt idx="72">
                  <c:v>40938</c:v>
                </c:pt>
                <c:pt idx="73">
                  <c:v>40968</c:v>
                </c:pt>
                <c:pt idx="74">
                  <c:v>40998</c:v>
                </c:pt>
                <c:pt idx="75">
                  <c:v>41029</c:v>
                </c:pt>
                <c:pt idx="76">
                  <c:v>41059</c:v>
                </c:pt>
                <c:pt idx="77">
                  <c:v>41090</c:v>
                </c:pt>
                <c:pt idx="78">
                  <c:v>41120</c:v>
                </c:pt>
                <c:pt idx="79">
                  <c:v>41151</c:v>
                </c:pt>
                <c:pt idx="80">
                  <c:v>41182</c:v>
                </c:pt>
                <c:pt idx="81">
                  <c:v>41213</c:v>
                </c:pt>
                <c:pt idx="82">
                  <c:v>41243</c:v>
                </c:pt>
                <c:pt idx="83">
                  <c:v>41274</c:v>
                </c:pt>
                <c:pt idx="84">
                  <c:v>41305</c:v>
                </c:pt>
                <c:pt idx="85">
                  <c:v>41333</c:v>
                </c:pt>
                <c:pt idx="86">
                  <c:v>41364</c:v>
                </c:pt>
                <c:pt idx="87">
                  <c:v>41394</c:v>
                </c:pt>
                <c:pt idx="88">
                  <c:v>41425</c:v>
                </c:pt>
                <c:pt idx="89">
                  <c:v>41455</c:v>
                </c:pt>
                <c:pt idx="90">
                  <c:v>41486</c:v>
                </c:pt>
                <c:pt idx="91">
                  <c:v>41517</c:v>
                </c:pt>
                <c:pt idx="92">
                  <c:v>41547</c:v>
                </c:pt>
                <c:pt idx="93">
                  <c:v>41578</c:v>
                </c:pt>
                <c:pt idx="94">
                  <c:v>41608</c:v>
                </c:pt>
                <c:pt idx="95">
                  <c:v>41639</c:v>
                </c:pt>
                <c:pt idx="96">
                  <c:v>41670</c:v>
                </c:pt>
                <c:pt idx="97">
                  <c:v>41698</c:v>
                </c:pt>
                <c:pt idx="98">
                  <c:v>41729</c:v>
                </c:pt>
                <c:pt idx="99">
                  <c:v>41759</c:v>
                </c:pt>
                <c:pt idx="100">
                  <c:v>41790</c:v>
                </c:pt>
                <c:pt idx="101">
                  <c:v>41820</c:v>
                </c:pt>
                <c:pt idx="102">
                  <c:v>41851</c:v>
                </c:pt>
                <c:pt idx="103">
                  <c:v>41882</c:v>
                </c:pt>
                <c:pt idx="104">
                  <c:v>41912</c:v>
                </c:pt>
                <c:pt idx="105">
                  <c:v>41943</c:v>
                </c:pt>
                <c:pt idx="106">
                  <c:v>41973</c:v>
                </c:pt>
                <c:pt idx="107">
                  <c:v>42004</c:v>
                </c:pt>
                <c:pt idx="108">
                  <c:v>42035</c:v>
                </c:pt>
                <c:pt idx="109">
                  <c:v>42063</c:v>
                </c:pt>
                <c:pt idx="110">
                  <c:v>42094</c:v>
                </c:pt>
                <c:pt idx="111">
                  <c:v>42124</c:v>
                </c:pt>
                <c:pt idx="112">
                  <c:v>42155</c:v>
                </c:pt>
                <c:pt idx="113">
                  <c:v>42185</c:v>
                </c:pt>
                <c:pt idx="114">
                  <c:v>42216</c:v>
                </c:pt>
                <c:pt idx="115">
                  <c:v>42247</c:v>
                </c:pt>
                <c:pt idx="116">
                  <c:v>42277</c:v>
                </c:pt>
                <c:pt idx="117">
                  <c:v>42308</c:v>
                </c:pt>
                <c:pt idx="118">
                  <c:v>42338</c:v>
                </c:pt>
                <c:pt idx="119">
                  <c:v>42369</c:v>
                </c:pt>
                <c:pt idx="120">
                  <c:v>42400</c:v>
                </c:pt>
                <c:pt idx="121">
                  <c:v>42429</c:v>
                </c:pt>
                <c:pt idx="122">
                  <c:v>42460</c:v>
                </c:pt>
                <c:pt idx="123">
                  <c:v>42490</c:v>
                </c:pt>
                <c:pt idx="124">
                  <c:v>42521</c:v>
                </c:pt>
                <c:pt idx="125">
                  <c:v>42551</c:v>
                </c:pt>
                <c:pt idx="126">
                  <c:v>42582</c:v>
                </c:pt>
                <c:pt idx="127">
                  <c:v>42613</c:v>
                </c:pt>
                <c:pt idx="128">
                  <c:v>42643</c:v>
                </c:pt>
                <c:pt idx="129">
                  <c:v>42674</c:v>
                </c:pt>
                <c:pt idx="130">
                  <c:v>42704</c:v>
                </c:pt>
                <c:pt idx="131">
                  <c:v>42735</c:v>
                </c:pt>
                <c:pt idx="132">
                  <c:v>42766</c:v>
                </c:pt>
                <c:pt idx="133">
                  <c:v>42794</c:v>
                </c:pt>
                <c:pt idx="134">
                  <c:v>42825</c:v>
                </c:pt>
                <c:pt idx="135">
                  <c:v>42855</c:v>
                </c:pt>
                <c:pt idx="136">
                  <c:v>42886</c:v>
                </c:pt>
                <c:pt idx="137">
                  <c:v>42916</c:v>
                </c:pt>
                <c:pt idx="138">
                  <c:v>42947</c:v>
                </c:pt>
                <c:pt idx="139">
                  <c:v>42978</c:v>
                </c:pt>
                <c:pt idx="140">
                  <c:v>43008</c:v>
                </c:pt>
                <c:pt idx="141">
                  <c:v>43039</c:v>
                </c:pt>
                <c:pt idx="142">
                  <c:v>43069</c:v>
                </c:pt>
                <c:pt idx="143">
                  <c:v>43100</c:v>
                </c:pt>
                <c:pt idx="144">
                  <c:v>43131</c:v>
                </c:pt>
                <c:pt idx="145">
                  <c:v>43159</c:v>
                </c:pt>
                <c:pt idx="146">
                  <c:v>43190</c:v>
                </c:pt>
                <c:pt idx="147">
                  <c:v>43220</c:v>
                </c:pt>
                <c:pt idx="148">
                  <c:v>43251</c:v>
                </c:pt>
                <c:pt idx="149">
                  <c:v>43281</c:v>
                </c:pt>
                <c:pt idx="150">
                  <c:v>43312</c:v>
                </c:pt>
                <c:pt idx="151">
                  <c:v>43343</c:v>
                </c:pt>
                <c:pt idx="152">
                  <c:v>43373</c:v>
                </c:pt>
                <c:pt idx="153">
                  <c:v>43404</c:v>
                </c:pt>
                <c:pt idx="154">
                  <c:v>43434</c:v>
                </c:pt>
                <c:pt idx="155">
                  <c:v>43465</c:v>
                </c:pt>
                <c:pt idx="156">
                  <c:v>43496</c:v>
                </c:pt>
                <c:pt idx="157">
                  <c:v>43524</c:v>
                </c:pt>
                <c:pt idx="158">
                  <c:v>43555</c:v>
                </c:pt>
                <c:pt idx="159">
                  <c:v>43585</c:v>
                </c:pt>
                <c:pt idx="160">
                  <c:v>43615</c:v>
                </c:pt>
                <c:pt idx="161">
                  <c:v>43646</c:v>
                </c:pt>
                <c:pt idx="162">
                  <c:v>43677</c:v>
                </c:pt>
                <c:pt idx="163">
                  <c:v>43708</c:v>
                </c:pt>
              </c:numCache>
            </c:numRef>
          </c:cat>
          <c:val>
            <c:numRef>
              <c:f>Sheet1!$D$2:$D$165</c:f>
              <c:numCache>
                <c:formatCode>0</c:formatCode>
                <c:ptCount val="1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 formatCode="General">
                  <c:v>0</c:v>
                </c:pt>
                <c:pt idx="51" formatCode="General">
                  <c:v>0</c:v>
                </c:pt>
                <c:pt idx="52" formatCode="General">
                  <c:v>0</c:v>
                </c:pt>
                <c:pt idx="53" formatCode="General">
                  <c:v>0</c:v>
                </c:pt>
                <c:pt idx="54" formatCode="General">
                  <c:v>0</c:v>
                </c:pt>
                <c:pt idx="55" formatCode="General">
                  <c:v>0</c:v>
                </c:pt>
                <c:pt idx="56" formatCode="General">
                  <c:v>0</c:v>
                </c:pt>
                <c:pt idx="57" formatCode="General">
                  <c:v>0</c:v>
                </c:pt>
                <c:pt idx="58" formatCode="General">
                  <c:v>0</c:v>
                </c:pt>
                <c:pt idx="59" formatCode="General">
                  <c:v>0</c:v>
                </c:pt>
                <c:pt idx="60" formatCode="General">
                  <c:v>0</c:v>
                </c:pt>
                <c:pt idx="61" formatCode="General">
                  <c:v>0</c:v>
                </c:pt>
                <c:pt idx="62" formatCode="General">
                  <c:v>0</c:v>
                </c:pt>
                <c:pt idx="63" formatCode="General">
                  <c:v>0</c:v>
                </c:pt>
                <c:pt idx="64" formatCode="General">
                  <c:v>0</c:v>
                </c:pt>
                <c:pt idx="65" formatCode="General">
                  <c:v>0</c:v>
                </c:pt>
                <c:pt idx="66" formatCode="General">
                  <c:v>0</c:v>
                </c:pt>
                <c:pt idx="67" formatCode="General">
                  <c:v>0</c:v>
                </c:pt>
                <c:pt idx="68" formatCode="General">
                  <c:v>0</c:v>
                </c:pt>
                <c:pt idx="69" formatCode="General">
                  <c:v>0</c:v>
                </c:pt>
                <c:pt idx="70" formatCode="General">
                  <c:v>0</c:v>
                </c:pt>
                <c:pt idx="71" formatCode="General">
                  <c:v>0</c:v>
                </c:pt>
                <c:pt idx="72" formatCode="General">
                  <c:v>0</c:v>
                </c:pt>
                <c:pt idx="73" formatCode="General">
                  <c:v>0</c:v>
                </c:pt>
                <c:pt idx="74" formatCode="General">
                  <c:v>0</c:v>
                </c:pt>
                <c:pt idx="75" formatCode="General">
                  <c:v>0</c:v>
                </c:pt>
                <c:pt idx="76" formatCode="General">
                  <c:v>0</c:v>
                </c:pt>
                <c:pt idx="77" formatCode="General">
                  <c:v>0</c:v>
                </c:pt>
                <c:pt idx="78" formatCode="General">
                  <c:v>0</c:v>
                </c:pt>
                <c:pt idx="79" formatCode="General">
                  <c:v>0</c:v>
                </c:pt>
                <c:pt idx="80" formatCode="General">
                  <c:v>0</c:v>
                </c:pt>
                <c:pt idx="81" formatCode="General">
                  <c:v>0</c:v>
                </c:pt>
                <c:pt idx="82" formatCode="General">
                  <c:v>0</c:v>
                </c:pt>
                <c:pt idx="83" formatCode="General">
                  <c:v>0</c:v>
                </c:pt>
                <c:pt idx="84" formatCode="General">
                  <c:v>0</c:v>
                </c:pt>
                <c:pt idx="85" formatCode="General">
                  <c:v>0</c:v>
                </c:pt>
                <c:pt idx="86" formatCode="General">
                  <c:v>0</c:v>
                </c:pt>
                <c:pt idx="87" formatCode="General">
                  <c:v>0</c:v>
                </c:pt>
                <c:pt idx="88" formatCode="General">
                  <c:v>0</c:v>
                </c:pt>
                <c:pt idx="89" formatCode="General">
                  <c:v>0</c:v>
                </c:pt>
                <c:pt idx="90" formatCode="General">
                  <c:v>0</c:v>
                </c:pt>
                <c:pt idx="91" formatCode="General">
                  <c:v>0</c:v>
                </c:pt>
                <c:pt idx="92" formatCode="General">
                  <c:v>0</c:v>
                </c:pt>
                <c:pt idx="93" formatCode="General">
                  <c:v>0</c:v>
                </c:pt>
                <c:pt idx="94" formatCode="General">
                  <c:v>0</c:v>
                </c:pt>
                <c:pt idx="95" formatCode="General">
                  <c:v>0</c:v>
                </c:pt>
                <c:pt idx="96" formatCode="General">
                  <c:v>0</c:v>
                </c:pt>
                <c:pt idx="97" formatCode="General">
                  <c:v>0</c:v>
                </c:pt>
                <c:pt idx="98" formatCode="General">
                  <c:v>0</c:v>
                </c:pt>
                <c:pt idx="99" formatCode="General">
                  <c:v>0</c:v>
                </c:pt>
                <c:pt idx="100" formatCode="General">
                  <c:v>0</c:v>
                </c:pt>
                <c:pt idx="101" formatCode="General">
                  <c:v>0</c:v>
                </c:pt>
                <c:pt idx="102" formatCode="General">
                  <c:v>0</c:v>
                </c:pt>
                <c:pt idx="103" formatCode="General">
                  <c:v>0</c:v>
                </c:pt>
                <c:pt idx="104" formatCode="General">
                  <c:v>0</c:v>
                </c:pt>
                <c:pt idx="105" formatCode="General">
                  <c:v>0</c:v>
                </c:pt>
                <c:pt idx="106" formatCode="General">
                  <c:v>0</c:v>
                </c:pt>
                <c:pt idx="107" formatCode="General">
                  <c:v>0</c:v>
                </c:pt>
                <c:pt idx="108" formatCode="General">
                  <c:v>0</c:v>
                </c:pt>
                <c:pt idx="109" formatCode="General">
                  <c:v>0</c:v>
                </c:pt>
                <c:pt idx="110" formatCode="General">
                  <c:v>0</c:v>
                </c:pt>
                <c:pt idx="111" formatCode="General">
                  <c:v>0</c:v>
                </c:pt>
                <c:pt idx="112" formatCode="General">
                  <c:v>0</c:v>
                </c:pt>
                <c:pt idx="113" formatCode="General">
                  <c:v>0</c:v>
                </c:pt>
                <c:pt idx="114" formatCode="General">
                  <c:v>0</c:v>
                </c:pt>
                <c:pt idx="115" formatCode="General">
                  <c:v>0</c:v>
                </c:pt>
                <c:pt idx="116" formatCode="General">
                  <c:v>0</c:v>
                </c:pt>
                <c:pt idx="117" formatCode="General">
                  <c:v>0</c:v>
                </c:pt>
                <c:pt idx="118" formatCode="General">
                  <c:v>0</c:v>
                </c:pt>
                <c:pt idx="119" formatCode="General">
                  <c:v>0</c:v>
                </c:pt>
                <c:pt idx="120" formatCode="General">
                  <c:v>0</c:v>
                </c:pt>
                <c:pt idx="121" formatCode="General">
                  <c:v>0</c:v>
                </c:pt>
                <c:pt idx="122" formatCode="General">
                  <c:v>0</c:v>
                </c:pt>
                <c:pt idx="123" formatCode="General">
                  <c:v>0</c:v>
                </c:pt>
                <c:pt idx="124" formatCode="General">
                  <c:v>0</c:v>
                </c:pt>
                <c:pt idx="125" formatCode="General">
                  <c:v>0</c:v>
                </c:pt>
                <c:pt idx="126" formatCode="General">
                  <c:v>0</c:v>
                </c:pt>
                <c:pt idx="127" formatCode="General">
                  <c:v>0</c:v>
                </c:pt>
                <c:pt idx="128" formatCode="General">
                  <c:v>0</c:v>
                </c:pt>
                <c:pt idx="129" formatCode="General">
                  <c:v>0</c:v>
                </c:pt>
                <c:pt idx="130" formatCode="General">
                  <c:v>0</c:v>
                </c:pt>
                <c:pt idx="131" formatCode="General">
                  <c:v>0</c:v>
                </c:pt>
                <c:pt idx="132" formatCode="General">
                  <c:v>0</c:v>
                </c:pt>
                <c:pt idx="133" formatCode="General">
                  <c:v>0</c:v>
                </c:pt>
                <c:pt idx="134" formatCode="General">
                  <c:v>0</c:v>
                </c:pt>
                <c:pt idx="135" formatCode="General">
                  <c:v>0</c:v>
                </c:pt>
                <c:pt idx="136" formatCode="General">
                  <c:v>0</c:v>
                </c:pt>
                <c:pt idx="137" formatCode="General">
                  <c:v>0</c:v>
                </c:pt>
                <c:pt idx="138" formatCode="General">
                  <c:v>0</c:v>
                </c:pt>
                <c:pt idx="139" formatCode="General">
                  <c:v>0</c:v>
                </c:pt>
                <c:pt idx="140" formatCode="General">
                  <c:v>0</c:v>
                </c:pt>
                <c:pt idx="141" formatCode="General">
                  <c:v>0</c:v>
                </c:pt>
                <c:pt idx="142" formatCode="General">
                  <c:v>0</c:v>
                </c:pt>
                <c:pt idx="143" formatCode="General">
                  <c:v>0</c:v>
                </c:pt>
                <c:pt idx="144" formatCode="General">
                  <c:v>0</c:v>
                </c:pt>
                <c:pt idx="145" formatCode="General">
                  <c:v>0</c:v>
                </c:pt>
                <c:pt idx="146" formatCode="General">
                  <c:v>0</c:v>
                </c:pt>
                <c:pt idx="147" formatCode="General">
                  <c:v>0</c:v>
                </c:pt>
                <c:pt idx="148" formatCode="General">
                  <c:v>0</c:v>
                </c:pt>
                <c:pt idx="149" formatCode="General">
                  <c:v>0</c:v>
                </c:pt>
                <c:pt idx="150" formatCode="General">
                  <c:v>0</c:v>
                </c:pt>
                <c:pt idx="151" formatCode="General">
                  <c:v>0</c:v>
                </c:pt>
                <c:pt idx="152" formatCode="General">
                  <c:v>0</c:v>
                </c:pt>
                <c:pt idx="153" formatCode="General">
                  <c:v>0</c:v>
                </c:pt>
                <c:pt idx="154" formatCode="General">
                  <c:v>0</c:v>
                </c:pt>
                <c:pt idx="155" formatCode="General">
                  <c:v>0</c:v>
                </c:pt>
                <c:pt idx="156" formatCode="General">
                  <c:v>0</c:v>
                </c:pt>
                <c:pt idx="157" formatCode="General">
                  <c:v>0</c:v>
                </c:pt>
                <c:pt idx="158" formatCode="General">
                  <c:v>0</c:v>
                </c:pt>
                <c:pt idx="159" formatCode="General">
                  <c:v>0</c:v>
                </c:pt>
                <c:pt idx="160" formatCode="General">
                  <c:v>0</c:v>
                </c:pt>
                <c:pt idx="161" formatCode="General">
                  <c:v>0</c:v>
                </c:pt>
                <c:pt idx="162" formatCode="General">
                  <c:v>0</c:v>
                </c:pt>
                <c:pt idx="163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3C-41D7-9EEF-C337D4B76A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"/>
        <c:axId val="4"/>
      </c:barChar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10-Yr Yield</c:v>
                </c:pt>
              </c:strCache>
            </c:strRef>
          </c:tx>
          <c:spPr>
            <a:ln w="25400">
              <a:solidFill>
                <a:schemeClr val="accent1"/>
              </a:solidFill>
              <a:prstDash val="solid"/>
            </a:ln>
          </c:spPr>
          <c:marker>
            <c:symbol val="none"/>
          </c:marker>
          <c:dLbls>
            <c:dLbl>
              <c:idx val="6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rgbClr val="000000"/>
                      </a:solidFill>
                      <a:latin typeface="+mj-lt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D6-4F2D-A997-560040ED5CCE}"/>
                </c:ext>
              </c:extLst>
            </c:dLbl>
            <c:dLbl>
              <c:idx val="12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rgbClr val="000000"/>
                      </a:solidFill>
                      <a:latin typeface="+mj-lt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D6-4F2D-A997-560040ED5CCE}"/>
                </c:ext>
              </c:extLst>
            </c:dLbl>
            <c:dLbl>
              <c:idx val="154"/>
              <c:layout>
                <c:manualLayout>
                  <c:x val="-6.7449523724043463E-3"/>
                  <c:y val="-4.13761262078897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rgbClr val="000000"/>
                      </a:solidFill>
                      <a:latin typeface="+mj-lt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7D-4618-8039-561937A22684}"/>
                </c:ext>
              </c:extLst>
            </c:dLbl>
            <c:dLbl>
              <c:idx val="16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rgbClr val="000000"/>
                      </a:solidFill>
                      <a:latin typeface="+mj-lt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7D-4618-8039-561937A2268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Sheet1!$A$2:$A$165</c:f>
              <c:numCache>
                <c:formatCode>[$-409]mmm\-yy;@</c:formatCode>
                <c:ptCount val="164"/>
                <c:pt idx="0">
                  <c:v>38748</c:v>
                </c:pt>
                <c:pt idx="1">
                  <c:v>38777</c:v>
                </c:pt>
                <c:pt idx="2">
                  <c:v>38807</c:v>
                </c:pt>
                <c:pt idx="3">
                  <c:v>38837</c:v>
                </c:pt>
                <c:pt idx="4">
                  <c:v>38868</c:v>
                </c:pt>
                <c:pt idx="5">
                  <c:v>38898</c:v>
                </c:pt>
                <c:pt idx="6">
                  <c:v>38929</c:v>
                </c:pt>
                <c:pt idx="7">
                  <c:v>38960</c:v>
                </c:pt>
                <c:pt idx="8">
                  <c:v>38990</c:v>
                </c:pt>
                <c:pt idx="9">
                  <c:v>39021</c:v>
                </c:pt>
                <c:pt idx="10">
                  <c:v>39051</c:v>
                </c:pt>
                <c:pt idx="11">
                  <c:v>39082</c:v>
                </c:pt>
                <c:pt idx="12">
                  <c:v>39113</c:v>
                </c:pt>
                <c:pt idx="13">
                  <c:v>39142</c:v>
                </c:pt>
                <c:pt idx="14">
                  <c:v>39172</c:v>
                </c:pt>
                <c:pt idx="15">
                  <c:v>39202</c:v>
                </c:pt>
                <c:pt idx="16">
                  <c:v>39233</c:v>
                </c:pt>
                <c:pt idx="17">
                  <c:v>39263</c:v>
                </c:pt>
                <c:pt idx="18">
                  <c:v>39294</c:v>
                </c:pt>
                <c:pt idx="19">
                  <c:v>39325</c:v>
                </c:pt>
                <c:pt idx="20">
                  <c:v>39355</c:v>
                </c:pt>
                <c:pt idx="21">
                  <c:v>39386</c:v>
                </c:pt>
                <c:pt idx="22">
                  <c:v>39416</c:v>
                </c:pt>
                <c:pt idx="23">
                  <c:v>39447</c:v>
                </c:pt>
                <c:pt idx="24">
                  <c:v>39478</c:v>
                </c:pt>
                <c:pt idx="25">
                  <c:v>39507</c:v>
                </c:pt>
                <c:pt idx="26">
                  <c:v>39538</c:v>
                </c:pt>
                <c:pt idx="27">
                  <c:v>39568</c:v>
                </c:pt>
                <c:pt idx="28">
                  <c:v>39599</c:v>
                </c:pt>
                <c:pt idx="29">
                  <c:v>39629</c:v>
                </c:pt>
                <c:pt idx="30">
                  <c:v>39660</c:v>
                </c:pt>
                <c:pt idx="31">
                  <c:v>39691</c:v>
                </c:pt>
                <c:pt idx="32">
                  <c:v>39721</c:v>
                </c:pt>
                <c:pt idx="33">
                  <c:v>39752</c:v>
                </c:pt>
                <c:pt idx="34">
                  <c:v>39782</c:v>
                </c:pt>
                <c:pt idx="35">
                  <c:v>39813</c:v>
                </c:pt>
                <c:pt idx="36">
                  <c:v>39844</c:v>
                </c:pt>
                <c:pt idx="37">
                  <c:v>39872</c:v>
                </c:pt>
                <c:pt idx="38">
                  <c:v>39903</c:v>
                </c:pt>
                <c:pt idx="39">
                  <c:v>39933</c:v>
                </c:pt>
                <c:pt idx="40">
                  <c:v>39964</c:v>
                </c:pt>
                <c:pt idx="41">
                  <c:v>39994</c:v>
                </c:pt>
                <c:pt idx="42">
                  <c:v>40025</c:v>
                </c:pt>
                <c:pt idx="43">
                  <c:v>40056</c:v>
                </c:pt>
                <c:pt idx="44">
                  <c:v>40086</c:v>
                </c:pt>
                <c:pt idx="45">
                  <c:v>40117</c:v>
                </c:pt>
                <c:pt idx="46">
                  <c:v>40147</c:v>
                </c:pt>
                <c:pt idx="47">
                  <c:v>40178</c:v>
                </c:pt>
                <c:pt idx="48">
                  <c:v>40209</c:v>
                </c:pt>
                <c:pt idx="49">
                  <c:v>40237</c:v>
                </c:pt>
                <c:pt idx="50">
                  <c:v>40268</c:v>
                </c:pt>
                <c:pt idx="51">
                  <c:v>40298</c:v>
                </c:pt>
                <c:pt idx="52">
                  <c:v>40329</c:v>
                </c:pt>
                <c:pt idx="53">
                  <c:v>40359</c:v>
                </c:pt>
                <c:pt idx="54">
                  <c:v>40390</c:v>
                </c:pt>
                <c:pt idx="55">
                  <c:v>40421</c:v>
                </c:pt>
                <c:pt idx="56">
                  <c:v>40451</c:v>
                </c:pt>
                <c:pt idx="57">
                  <c:v>40482</c:v>
                </c:pt>
                <c:pt idx="58">
                  <c:v>40512</c:v>
                </c:pt>
                <c:pt idx="59">
                  <c:v>40543</c:v>
                </c:pt>
                <c:pt idx="60">
                  <c:v>40574</c:v>
                </c:pt>
                <c:pt idx="61">
                  <c:v>40602</c:v>
                </c:pt>
                <c:pt idx="62">
                  <c:v>40633</c:v>
                </c:pt>
                <c:pt idx="63">
                  <c:v>40663</c:v>
                </c:pt>
                <c:pt idx="64">
                  <c:v>40694</c:v>
                </c:pt>
                <c:pt idx="65">
                  <c:v>40724</c:v>
                </c:pt>
                <c:pt idx="66">
                  <c:v>40755</c:v>
                </c:pt>
                <c:pt idx="67">
                  <c:v>40786</c:v>
                </c:pt>
                <c:pt idx="68">
                  <c:v>40816</c:v>
                </c:pt>
                <c:pt idx="69">
                  <c:v>40847</c:v>
                </c:pt>
                <c:pt idx="70">
                  <c:v>40877</c:v>
                </c:pt>
                <c:pt idx="71">
                  <c:v>40907</c:v>
                </c:pt>
                <c:pt idx="72">
                  <c:v>40938</c:v>
                </c:pt>
                <c:pt idx="73">
                  <c:v>40968</c:v>
                </c:pt>
                <c:pt idx="74">
                  <c:v>40998</c:v>
                </c:pt>
                <c:pt idx="75">
                  <c:v>41029</c:v>
                </c:pt>
                <c:pt idx="76">
                  <c:v>41059</c:v>
                </c:pt>
                <c:pt idx="77">
                  <c:v>41090</c:v>
                </c:pt>
                <c:pt idx="78">
                  <c:v>41120</c:v>
                </c:pt>
                <c:pt idx="79">
                  <c:v>41151</c:v>
                </c:pt>
                <c:pt idx="80">
                  <c:v>41182</c:v>
                </c:pt>
                <c:pt idx="81">
                  <c:v>41213</c:v>
                </c:pt>
                <c:pt idx="82">
                  <c:v>41243</c:v>
                </c:pt>
                <c:pt idx="83">
                  <c:v>41274</c:v>
                </c:pt>
                <c:pt idx="84">
                  <c:v>41305</c:v>
                </c:pt>
                <c:pt idx="85">
                  <c:v>41333</c:v>
                </c:pt>
                <c:pt idx="86">
                  <c:v>41364</c:v>
                </c:pt>
                <c:pt idx="87">
                  <c:v>41394</c:v>
                </c:pt>
                <c:pt idx="88">
                  <c:v>41425</c:v>
                </c:pt>
                <c:pt idx="89">
                  <c:v>41455</c:v>
                </c:pt>
                <c:pt idx="90">
                  <c:v>41486</c:v>
                </c:pt>
                <c:pt idx="91">
                  <c:v>41517</c:v>
                </c:pt>
                <c:pt idx="92">
                  <c:v>41547</c:v>
                </c:pt>
                <c:pt idx="93">
                  <c:v>41578</c:v>
                </c:pt>
                <c:pt idx="94">
                  <c:v>41608</c:v>
                </c:pt>
                <c:pt idx="95">
                  <c:v>41639</c:v>
                </c:pt>
                <c:pt idx="96">
                  <c:v>41670</c:v>
                </c:pt>
                <c:pt idx="97">
                  <c:v>41698</c:v>
                </c:pt>
                <c:pt idx="98">
                  <c:v>41729</c:v>
                </c:pt>
                <c:pt idx="99">
                  <c:v>41759</c:v>
                </c:pt>
                <c:pt idx="100">
                  <c:v>41790</c:v>
                </c:pt>
                <c:pt idx="101">
                  <c:v>41820</c:v>
                </c:pt>
                <c:pt idx="102">
                  <c:v>41851</c:v>
                </c:pt>
                <c:pt idx="103">
                  <c:v>41882</c:v>
                </c:pt>
                <c:pt idx="104">
                  <c:v>41912</c:v>
                </c:pt>
                <c:pt idx="105">
                  <c:v>41943</c:v>
                </c:pt>
                <c:pt idx="106">
                  <c:v>41973</c:v>
                </c:pt>
                <c:pt idx="107">
                  <c:v>42004</c:v>
                </c:pt>
                <c:pt idx="108">
                  <c:v>42035</c:v>
                </c:pt>
                <c:pt idx="109">
                  <c:v>42063</c:v>
                </c:pt>
                <c:pt idx="110">
                  <c:v>42094</c:v>
                </c:pt>
                <c:pt idx="111">
                  <c:v>42124</c:v>
                </c:pt>
                <c:pt idx="112">
                  <c:v>42155</c:v>
                </c:pt>
                <c:pt idx="113">
                  <c:v>42185</c:v>
                </c:pt>
                <c:pt idx="114">
                  <c:v>42216</c:v>
                </c:pt>
                <c:pt idx="115">
                  <c:v>42247</c:v>
                </c:pt>
                <c:pt idx="116">
                  <c:v>42277</c:v>
                </c:pt>
                <c:pt idx="117">
                  <c:v>42308</c:v>
                </c:pt>
                <c:pt idx="118">
                  <c:v>42338</c:v>
                </c:pt>
                <c:pt idx="119">
                  <c:v>42369</c:v>
                </c:pt>
                <c:pt idx="120">
                  <c:v>42400</c:v>
                </c:pt>
                <c:pt idx="121">
                  <c:v>42429</c:v>
                </c:pt>
                <c:pt idx="122">
                  <c:v>42460</c:v>
                </c:pt>
                <c:pt idx="123">
                  <c:v>42490</c:v>
                </c:pt>
                <c:pt idx="124">
                  <c:v>42521</c:v>
                </c:pt>
                <c:pt idx="125">
                  <c:v>42551</c:v>
                </c:pt>
                <c:pt idx="126">
                  <c:v>42582</c:v>
                </c:pt>
                <c:pt idx="127">
                  <c:v>42613</c:v>
                </c:pt>
                <c:pt idx="128">
                  <c:v>42643</c:v>
                </c:pt>
                <c:pt idx="129">
                  <c:v>42674</c:v>
                </c:pt>
                <c:pt idx="130">
                  <c:v>42704</c:v>
                </c:pt>
                <c:pt idx="131">
                  <c:v>42735</c:v>
                </c:pt>
                <c:pt idx="132">
                  <c:v>42766</c:v>
                </c:pt>
                <c:pt idx="133">
                  <c:v>42794</c:v>
                </c:pt>
                <c:pt idx="134">
                  <c:v>42825</c:v>
                </c:pt>
                <c:pt idx="135">
                  <c:v>42855</c:v>
                </c:pt>
                <c:pt idx="136">
                  <c:v>42886</c:v>
                </c:pt>
                <c:pt idx="137">
                  <c:v>42916</c:v>
                </c:pt>
                <c:pt idx="138">
                  <c:v>42947</c:v>
                </c:pt>
                <c:pt idx="139">
                  <c:v>42978</c:v>
                </c:pt>
                <c:pt idx="140">
                  <c:v>43008</c:v>
                </c:pt>
                <c:pt idx="141">
                  <c:v>43039</c:v>
                </c:pt>
                <c:pt idx="142">
                  <c:v>43069</c:v>
                </c:pt>
                <c:pt idx="143">
                  <c:v>43100</c:v>
                </c:pt>
                <c:pt idx="144">
                  <c:v>43131</c:v>
                </c:pt>
                <c:pt idx="145">
                  <c:v>43159</c:v>
                </c:pt>
                <c:pt idx="146">
                  <c:v>43190</c:v>
                </c:pt>
                <c:pt idx="147">
                  <c:v>43220</c:v>
                </c:pt>
                <c:pt idx="148">
                  <c:v>43251</c:v>
                </c:pt>
                <c:pt idx="149">
                  <c:v>43281</c:v>
                </c:pt>
                <c:pt idx="150">
                  <c:v>43312</c:v>
                </c:pt>
                <c:pt idx="151">
                  <c:v>43343</c:v>
                </c:pt>
                <c:pt idx="152">
                  <c:v>43373</c:v>
                </c:pt>
                <c:pt idx="153">
                  <c:v>43404</c:v>
                </c:pt>
                <c:pt idx="154">
                  <c:v>43434</c:v>
                </c:pt>
                <c:pt idx="155">
                  <c:v>43465</c:v>
                </c:pt>
                <c:pt idx="156">
                  <c:v>43496</c:v>
                </c:pt>
                <c:pt idx="157">
                  <c:v>43524</c:v>
                </c:pt>
                <c:pt idx="158">
                  <c:v>43555</c:v>
                </c:pt>
                <c:pt idx="159">
                  <c:v>43585</c:v>
                </c:pt>
                <c:pt idx="160">
                  <c:v>43615</c:v>
                </c:pt>
                <c:pt idx="161">
                  <c:v>43646</c:v>
                </c:pt>
                <c:pt idx="162">
                  <c:v>43677</c:v>
                </c:pt>
                <c:pt idx="163">
                  <c:v>43708</c:v>
                </c:pt>
              </c:numCache>
            </c:numRef>
          </c:cat>
          <c:val>
            <c:numRef>
              <c:f>Sheet1!$C$2:$C$165</c:f>
              <c:numCache>
                <c:formatCode>0.00%</c:formatCode>
                <c:ptCount val="164"/>
                <c:pt idx="0">
                  <c:v>4.4000000000000004E-2</c:v>
                </c:pt>
                <c:pt idx="1">
                  <c:v>4.5650000000000003E-2</c:v>
                </c:pt>
                <c:pt idx="2">
                  <c:v>4.7100000000000003E-2</c:v>
                </c:pt>
                <c:pt idx="3">
                  <c:v>4.99E-2</c:v>
                </c:pt>
                <c:pt idx="4">
                  <c:v>5.1100000000000007E-2</c:v>
                </c:pt>
                <c:pt idx="5">
                  <c:v>5.1079999999999993E-2</c:v>
                </c:pt>
                <c:pt idx="6">
                  <c:v>5.0999999999999997E-2</c:v>
                </c:pt>
                <c:pt idx="7">
                  <c:v>4.9024999999999999E-2</c:v>
                </c:pt>
                <c:pt idx="8">
                  <c:v>4.7300000000000002E-2</c:v>
                </c:pt>
                <c:pt idx="9">
                  <c:v>4.7375E-2</c:v>
                </c:pt>
                <c:pt idx="10">
                  <c:v>4.6174999999999994E-2</c:v>
                </c:pt>
                <c:pt idx="11">
                  <c:v>4.5599999999999995E-2</c:v>
                </c:pt>
                <c:pt idx="12">
                  <c:v>4.7400000000000005E-2</c:v>
                </c:pt>
                <c:pt idx="13">
                  <c:v>4.7699999999999992E-2</c:v>
                </c:pt>
                <c:pt idx="14">
                  <c:v>4.5659999999999999E-2</c:v>
                </c:pt>
                <c:pt idx="15">
                  <c:v>4.6950000000000006E-2</c:v>
                </c:pt>
                <c:pt idx="16">
                  <c:v>4.7199999999999999E-2</c:v>
                </c:pt>
                <c:pt idx="17">
                  <c:v>5.0700000000000002E-2</c:v>
                </c:pt>
                <c:pt idx="18">
                  <c:v>5.0275E-2</c:v>
                </c:pt>
                <c:pt idx="19">
                  <c:v>4.6859999999999999E-2</c:v>
                </c:pt>
                <c:pt idx="20">
                  <c:v>4.5199999999999997E-2</c:v>
                </c:pt>
                <c:pt idx="21">
                  <c:v>4.5499999999999999E-2</c:v>
                </c:pt>
                <c:pt idx="22">
                  <c:v>4.1820000000000003E-2</c:v>
                </c:pt>
                <c:pt idx="23">
                  <c:v>4.1050000000000003E-2</c:v>
                </c:pt>
                <c:pt idx="24">
                  <c:v>3.7725000000000002E-2</c:v>
                </c:pt>
                <c:pt idx="25">
                  <c:v>3.7360000000000004E-2</c:v>
                </c:pt>
                <c:pt idx="26">
                  <c:v>3.5074999999999995E-2</c:v>
                </c:pt>
                <c:pt idx="27">
                  <c:v>3.6424999999999999E-2</c:v>
                </c:pt>
                <c:pt idx="28">
                  <c:v>3.882E-2</c:v>
                </c:pt>
                <c:pt idx="29">
                  <c:v>4.1050000000000003E-2</c:v>
                </c:pt>
                <c:pt idx="30">
                  <c:v>3.9975000000000004E-2</c:v>
                </c:pt>
                <c:pt idx="31">
                  <c:v>3.9120000000000002E-2</c:v>
                </c:pt>
                <c:pt idx="32">
                  <c:v>3.6825000000000004E-2</c:v>
                </c:pt>
                <c:pt idx="33">
                  <c:v>3.814E-2</c:v>
                </c:pt>
                <c:pt idx="34">
                  <c:v>3.5200000000000002E-2</c:v>
                </c:pt>
                <c:pt idx="35">
                  <c:v>2.4424999999999999E-2</c:v>
                </c:pt>
                <c:pt idx="36">
                  <c:v>2.4660000000000001E-2</c:v>
                </c:pt>
                <c:pt idx="37">
                  <c:v>2.8650000000000002E-2</c:v>
                </c:pt>
                <c:pt idx="38">
                  <c:v>2.8275000000000002E-2</c:v>
                </c:pt>
                <c:pt idx="39">
                  <c:v>2.8799999999999999E-2</c:v>
                </c:pt>
                <c:pt idx="40">
                  <c:v>3.27E-2</c:v>
                </c:pt>
                <c:pt idx="41">
                  <c:v>3.7425E-2</c:v>
                </c:pt>
                <c:pt idx="42">
                  <c:v>3.5580000000000001E-2</c:v>
                </c:pt>
                <c:pt idx="43">
                  <c:v>3.5950000000000003E-2</c:v>
                </c:pt>
                <c:pt idx="44">
                  <c:v>3.4174999999999997E-2</c:v>
                </c:pt>
                <c:pt idx="45">
                  <c:v>3.3820000000000003E-2</c:v>
                </c:pt>
                <c:pt idx="46">
                  <c:v>3.415E-2</c:v>
                </c:pt>
                <c:pt idx="47">
                  <c:v>3.5325000000000002E-2</c:v>
                </c:pt>
                <c:pt idx="48">
                  <c:v>3.7499999999999999E-2</c:v>
                </c:pt>
                <c:pt idx="49">
                  <c:v>3.6949999999999997E-2</c:v>
                </c:pt>
                <c:pt idx="50">
                  <c:v>3.705E-2</c:v>
                </c:pt>
                <c:pt idx="51">
                  <c:v>3.85E-2</c:v>
                </c:pt>
                <c:pt idx="52">
                  <c:v>3.4200000000000001E-2</c:v>
                </c:pt>
                <c:pt idx="53">
                  <c:v>3.2400000000000005E-2</c:v>
                </c:pt>
                <c:pt idx="54">
                  <c:v>3.0099999999999998E-2</c:v>
                </c:pt>
                <c:pt idx="55">
                  <c:v>2.7174999999999998E-2</c:v>
                </c:pt>
                <c:pt idx="56">
                  <c:v>2.6624999999999999E-2</c:v>
                </c:pt>
                <c:pt idx="57">
                  <c:v>2.5360000000000001E-2</c:v>
                </c:pt>
                <c:pt idx="58">
                  <c:v>2.7549999999999998E-2</c:v>
                </c:pt>
                <c:pt idx="59">
                  <c:v>3.2559999999999999E-2</c:v>
                </c:pt>
                <c:pt idx="60">
                  <c:v>3.3950000000000001E-2</c:v>
                </c:pt>
                <c:pt idx="61">
                  <c:v>3.5699999999999996E-2</c:v>
                </c:pt>
                <c:pt idx="62">
                  <c:v>3.4000000000000002E-2</c:v>
                </c:pt>
                <c:pt idx="63">
                  <c:v>3.458E-2</c:v>
                </c:pt>
                <c:pt idx="64">
                  <c:v>3.1724999999999996E-2</c:v>
                </c:pt>
                <c:pt idx="65">
                  <c:v>2.9900000000000003E-2</c:v>
                </c:pt>
                <c:pt idx="66">
                  <c:v>3.0219999999999997E-2</c:v>
                </c:pt>
                <c:pt idx="67">
                  <c:v>2.3125E-2</c:v>
                </c:pt>
                <c:pt idx="68">
                  <c:v>2.0059999999999998E-2</c:v>
                </c:pt>
                <c:pt idx="69">
                  <c:v>2.1575E-2</c:v>
                </c:pt>
                <c:pt idx="70">
                  <c:v>2.0199999999999999E-2</c:v>
                </c:pt>
                <c:pt idx="71">
                  <c:v>1.9820000000000001E-2</c:v>
                </c:pt>
                <c:pt idx="72">
                  <c:v>1.9775000000000001E-2</c:v>
                </c:pt>
                <c:pt idx="73">
                  <c:v>1.9625E-2</c:v>
                </c:pt>
                <c:pt idx="74">
                  <c:v>2.1440000000000001E-2</c:v>
                </c:pt>
                <c:pt idx="75">
                  <c:v>2.0575E-2</c:v>
                </c:pt>
                <c:pt idx="76">
                  <c:v>1.8325000000000001E-2</c:v>
                </c:pt>
                <c:pt idx="77">
                  <c:v>1.6240000000000001E-2</c:v>
                </c:pt>
                <c:pt idx="78">
                  <c:v>1.5300000000000001E-2</c:v>
                </c:pt>
                <c:pt idx="79">
                  <c:v>1.6639999999999999E-2</c:v>
                </c:pt>
                <c:pt idx="80">
                  <c:v>1.7225000000000001E-2</c:v>
                </c:pt>
                <c:pt idx="81">
                  <c:v>1.745E-2</c:v>
                </c:pt>
                <c:pt idx="82">
                  <c:v>1.6619999999999999E-2</c:v>
                </c:pt>
                <c:pt idx="83">
                  <c:v>1.7174999999999999E-2</c:v>
                </c:pt>
                <c:pt idx="84">
                  <c:v>1.8849999999999999E-2</c:v>
                </c:pt>
                <c:pt idx="85">
                  <c:v>2.0074999999999999E-2</c:v>
                </c:pt>
                <c:pt idx="86">
                  <c:v>1.9439999999999999E-2</c:v>
                </c:pt>
                <c:pt idx="87">
                  <c:v>1.7649999999999999E-2</c:v>
                </c:pt>
                <c:pt idx="88">
                  <c:v>1.9179999999999999E-2</c:v>
                </c:pt>
                <c:pt idx="89">
                  <c:v>2.3E-2</c:v>
                </c:pt>
                <c:pt idx="90">
                  <c:v>2.5775000000000003E-2</c:v>
                </c:pt>
                <c:pt idx="91">
                  <c:v>2.7220000000000001E-2</c:v>
                </c:pt>
                <c:pt idx="92">
                  <c:v>2.8224999999999997E-2</c:v>
                </c:pt>
                <c:pt idx="93">
                  <c:v>2.6324999999999998E-2</c:v>
                </c:pt>
                <c:pt idx="94">
                  <c:v>2.6939999999999999E-2</c:v>
                </c:pt>
                <c:pt idx="95">
                  <c:v>2.895E-2</c:v>
                </c:pt>
                <c:pt idx="96">
                  <c:v>2.8759999999999997E-2</c:v>
                </c:pt>
                <c:pt idx="97">
                  <c:v>2.7125E-2</c:v>
                </c:pt>
                <c:pt idx="98">
                  <c:v>2.7225000000000003E-2</c:v>
                </c:pt>
                <c:pt idx="99">
                  <c:v>2.7075000000000002E-2</c:v>
                </c:pt>
                <c:pt idx="100">
                  <c:v>2.572E-2</c:v>
                </c:pt>
                <c:pt idx="101">
                  <c:v>2.6025E-2</c:v>
                </c:pt>
                <c:pt idx="102">
                  <c:v>2.5474999999999998E-2</c:v>
                </c:pt>
                <c:pt idx="103">
                  <c:v>2.4380000000000002E-2</c:v>
                </c:pt>
                <c:pt idx="104">
                  <c:v>2.5350000000000001E-2</c:v>
                </c:pt>
                <c:pt idx="105">
                  <c:v>2.3179999999999999E-2</c:v>
                </c:pt>
                <c:pt idx="106">
                  <c:v>2.3250000000000003E-2</c:v>
                </c:pt>
                <c:pt idx="107">
                  <c:v>2.2099999999999998E-2</c:v>
                </c:pt>
                <c:pt idx="108">
                  <c:v>1.932E-2</c:v>
                </c:pt>
                <c:pt idx="109">
                  <c:v>1.9824999999999999E-2</c:v>
                </c:pt>
                <c:pt idx="110">
                  <c:v>2.0525000000000002E-2</c:v>
                </c:pt>
                <c:pt idx="111">
                  <c:v>1.9199999999999998E-2</c:v>
                </c:pt>
                <c:pt idx="112">
                  <c:v>2.1640000000000003E-2</c:v>
                </c:pt>
                <c:pt idx="113">
                  <c:v>2.3650000000000001E-2</c:v>
                </c:pt>
                <c:pt idx="114">
                  <c:v>2.3279999999999999E-2</c:v>
                </c:pt>
                <c:pt idx="115">
                  <c:v>2.1649999999999999E-2</c:v>
                </c:pt>
                <c:pt idx="116">
                  <c:v>2.1925E-2</c:v>
                </c:pt>
                <c:pt idx="117">
                  <c:v>2.068E-2</c:v>
                </c:pt>
                <c:pt idx="118">
                  <c:v>2.2700000000000001E-2</c:v>
                </c:pt>
                <c:pt idx="119">
                  <c:v>2.2324999999999998E-2</c:v>
                </c:pt>
                <c:pt idx="120">
                  <c:v>2.1240000000000002E-2</c:v>
                </c:pt>
                <c:pt idx="121">
                  <c:v>1.7825000000000001E-2</c:v>
                </c:pt>
                <c:pt idx="122">
                  <c:v>1.8925000000000001E-2</c:v>
                </c:pt>
                <c:pt idx="123">
                  <c:v>1.8100000000000002E-2</c:v>
                </c:pt>
                <c:pt idx="124">
                  <c:v>1.8075000000000001E-2</c:v>
                </c:pt>
                <c:pt idx="125">
                  <c:v>1.6975000000000001E-2</c:v>
                </c:pt>
                <c:pt idx="126">
                  <c:v>1.494E-2</c:v>
                </c:pt>
                <c:pt idx="127">
                  <c:v>1.5525000000000001E-2</c:v>
                </c:pt>
                <c:pt idx="128">
                  <c:v>1.6220000000000002E-2</c:v>
                </c:pt>
                <c:pt idx="129">
                  <c:v>1.7624999999999998E-2</c:v>
                </c:pt>
                <c:pt idx="130">
                  <c:v>2.1000000000000001E-2</c:v>
                </c:pt>
                <c:pt idx="131">
                  <c:v>2.4740000000000002E-2</c:v>
                </c:pt>
                <c:pt idx="132">
                  <c:v>2.4300000000000002E-2</c:v>
                </c:pt>
                <c:pt idx="133">
                  <c:v>2.4300000000000002E-2</c:v>
                </c:pt>
                <c:pt idx="134">
                  <c:v>2.4700000000000003E-2</c:v>
                </c:pt>
                <c:pt idx="135">
                  <c:v>2.2974999999999999E-2</c:v>
                </c:pt>
                <c:pt idx="136">
                  <c:v>2.3125E-2</c:v>
                </c:pt>
                <c:pt idx="137">
                  <c:v>2.1899999999999999E-2</c:v>
                </c:pt>
                <c:pt idx="138">
                  <c:v>2.3199999999999998E-2</c:v>
                </c:pt>
                <c:pt idx="139">
                  <c:v>2.23E-2</c:v>
                </c:pt>
                <c:pt idx="140">
                  <c:v>2.1860000000000001E-2</c:v>
                </c:pt>
                <c:pt idx="141">
                  <c:v>2.3550000000000001E-2</c:v>
                </c:pt>
                <c:pt idx="142">
                  <c:v>2.3550000000000001E-2</c:v>
                </c:pt>
                <c:pt idx="143">
                  <c:v>2.3959999999999999E-2</c:v>
                </c:pt>
                <c:pt idx="144">
                  <c:v>2.5600000000000001E-2</c:v>
                </c:pt>
                <c:pt idx="145">
                  <c:v>2.8374999999999997E-2</c:v>
                </c:pt>
                <c:pt idx="146">
                  <c:v>2.8459999999999999E-2</c:v>
                </c:pt>
                <c:pt idx="147">
                  <c:v>2.8624999999999998E-2</c:v>
                </c:pt>
                <c:pt idx="148">
                  <c:v>3.0025E-2</c:v>
                </c:pt>
                <c:pt idx="149">
                  <c:v>2.896E-2</c:v>
                </c:pt>
                <c:pt idx="150">
                  <c:v>2.8774999999999998E-2</c:v>
                </c:pt>
                <c:pt idx="151">
                  <c:v>2.896E-2</c:v>
                </c:pt>
                <c:pt idx="152">
                  <c:v>0.03</c:v>
                </c:pt>
                <c:pt idx="153">
                  <c:v>3.1600000000000003E-2</c:v>
                </c:pt>
                <c:pt idx="154">
                  <c:v>3.1139999999999998E-2</c:v>
                </c:pt>
                <c:pt idx="155">
                  <c:v>2.8399999999999998E-2</c:v>
                </c:pt>
                <c:pt idx="156">
                  <c:v>2.7149999999999997E-2</c:v>
                </c:pt>
                <c:pt idx="157">
                  <c:v>2.6775000000000004E-2</c:v>
                </c:pt>
                <c:pt idx="158">
                  <c:v>2.5920000000000002E-2</c:v>
                </c:pt>
                <c:pt idx="159">
                  <c:v>2.5375000000000002E-2</c:v>
                </c:pt>
                <c:pt idx="160">
                  <c:v>2.3980000000000001E-2</c:v>
                </c:pt>
                <c:pt idx="161">
                  <c:v>2.0724999999999997E-2</c:v>
                </c:pt>
                <c:pt idx="162">
                  <c:v>2.0575E-2</c:v>
                </c:pt>
                <c:pt idx="163">
                  <c:v>1.7299999999999999E-2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3C-41D7-9EEF-C337D4B76A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684688"/>
        <c:axId val="1"/>
      </c:lineChart>
      <c:dateAx>
        <c:axId val="177684688"/>
        <c:scaling>
          <c:orientation val="minMax"/>
        </c:scaling>
        <c:delete val="0"/>
        <c:axPos val="b"/>
        <c:numFmt formatCode="\'yy" sourceLinked="0"/>
        <c:majorTickMark val="none"/>
        <c:minorTickMark val="none"/>
        <c:tickLblPos val="nextTo"/>
        <c:spPr>
          <a:ln w="2558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1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At val="0"/>
        <c:auto val="1"/>
        <c:lblOffset val="100"/>
        <c:baseTimeUnit val="months"/>
        <c:majorUnit val="12"/>
        <c:majorTimeUnit val="months"/>
        <c:minorUnit val="6"/>
        <c:minorTimeUnit val="months"/>
      </c:dateAx>
      <c:valAx>
        <c:axId val="1"/>
        <c:scaling>
          <c:orientation val="minMax"/>
          <c:max val="5.5E-2"/>
          <c:min val="0.01"/>
        </c:scaling>
        <c:delete val="0"/>
        <c:axPos val="l"/>
        <c:numFmt formatCode="0.0%" sourceLinked="0"/>
        <c:majorTickMark val="none"/>
        <c:minorTickMark val="none"/>
        <c:tickLblPos val="nextTo"/>
        <c:spPr>
          <a:ln w="2558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1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7684688"/>
        <c:crosses val="autoZero"/>
        <c:crossBetween val="between"/>
        <c:majorUnit val="5.0000000000000001E-3"/>
        <c:minorUnit val="1E-3"/>
      </c:valAx>
      <c:dateAx>
        <c:axId val="3"/>
        <c:scaling>
          <c:orientation val="minMax"/>
        </c:scaling>
        <c:delete val="1"/>
        <c:axPos val="b"/>
        <c:numFmt formatCode="[$-409]mmm\-yy;@" sourceLinked="1"/>
        <c:majorTickMark val="out"/>
        <c:minorTickMark val="none"/>
        <c:tickLblPos val="nextTo"/>
        <c:crossAx val="4"/>
        <c:crosses val="autoZero"/>
        <c:auto val="1"/>
        <c:lblOffset val="100"/>
        <c:baseTimeUnit val="months"/>
      </c:dateAx>
      <c:valAx>
        <c:axId val="4"/>
        <c:scaling>
          <c:orientation val="minMax"/>
          <c:max val="1"/>
          <c:min val="0"/>
        </c:scaling>
        <c:delete val="0"/>
        <c:axPos val="r"/>
        <c:numFmt formatCode="0" sourceLinked="1"/>
        <c:majorTickMark val="none"/>
        <c:minorTickMark val="none"/>
        <c:tickLblPos val="none"/>
        <c:spPr>
          <a:ln w="6396">
            <a:noFill/>
          </a:ln>
        </c:spPr>
        <c:crossAx val="3"/>
        <c:crosses val="max"/>
        <c:crossBetween val="between"/>
        <c:majorUnit val="1"/>
      </c:valAx>
      <c:spPr>
        <a:solidFill>
          <a:srgbClr val="FFFFFF"/>
        </a:solidFill>
        <a:ln w="25584">
          <a:noFill/>
        </a:ln>
      </c:spPr>
    </c:plotArea>
    <c:legend>
      <c:legendPos val="r"/>
      <c:layout>
        <c:manualLayout>
          <c:xMode val="edge"/>
          <c:yMode val="edge"/>
          <c:x val="9.237875288683603E-2"/>
          <c:y val="0.7"/>
          <c:w val="0.20669745958429561"/>
          <c:h val="0.17777777777777778"/>
        </c:manualLayout>
      </c:layout>
      <c:overlay val="0"/>
      <c:spPr>
        <a:solidFill>
          <a:schemeClr val="bg1"/>
        </a:solidFill>
        <a:ln w="3198">
          <a:solidFill>
            <a:schemeClr val="tx1"/>
          </a:solidFill>
          <a:prstDash val="solid"/>
        </a:ln>
      </c:spPr>
      <c:txPr>
        <a:bodyPr/>
        <a:lstStyle/>
        <a:p>
          <a:pPr>
            <a:defRPr sz="1667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13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Investment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dLbls>
            <c:dLbl>
              <c:idx val="0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C8-47AB-9133-B2985AD305A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54-4C60-BC2A-0344D740F9F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54-4C60-BC2A-0344D740F9F7}"/>
                </c:ext>
              </c:extLst>
            </c:dLbl>
            <c:dLbl>
              <c:idx val="8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C54-4C60-BC2A-0344D740F9F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54-4C60-BC2A-0344D740F9F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54-4C60-BC2A-0344D740F9F7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C54-4C60-BC2A-0344D740F9F7}"/>
                </c:ext>
              </c:extLst>
            </c:dLbl>
            <c:dLbl>
              <c:idx val="26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C54-4C60-BC2A-0344D740F9F7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C54-4C60-BC2A-0344D740F9F7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C54-4C60-BC2A-0344D740F9F7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C54-4C60-BC2A-0344D740F9F7}"/>
                </c:ext>
              </c:extLst>
            </c:dLbl>
            <c:dLbl>
              <c:idx val="40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C54-4C60-BC2A-0344D740F9F7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C54-4C60-BC2A-0344D740F9F7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C54-4C60-BC2A-0344D740F9F7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C54-4C60-BC2A-0344D740F9F7}"/>
                </c:ext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C54-4C60-BC2A-0344D740F9F7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C54-4C60-BC2A-0344D740F9F7}"/>
                </c:ext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C54-4C60-BC2A-0344D740F9F7}"/>
                </c:ext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C54-4C60-BC2A-0344D740F9F7}"/>
                </c:ext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C54-4C60-BC2A-0344D740F9F7}"/>
                </c:ext>
              </c:extLst>
            </c:dLbl>
            <c:dLbl>
              <c:idx val="49"/>
              <c:layout>
                <c:manualLayout>
                  <c:x val="-3.9953899346907414E-2"/>
                  <c:y val="-1.250000000000000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79-4A52-99F9-53A97CDD0AF7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numRef>
              <c:f>Sheet1!$A$2:$A$51</c:f>
              <c:numCache>
                <c:formatCode>General</c:formatCode>
                <c:ptCount val="50"/>
                <c:pt idx="0">
                  <c:v>1969</c:v>
                </c:pt>
                <c:pt idx="1">
                  <c:v>1970</c:v>
                </c:pt>
                <c:pt idx="2">
                  <c:v>1971</c:v>
                </c:pt>
                <c:pt idx="3">
                  <c:v>1972</c:v>
                </c:pt>
                <c:pt idx="4">
                  <c:v>1973</c:v>
                </c:pt>
                <c:pt idx="5">
                  <c:v>1974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  <c:pt idx="43">
                  <c:v>2012</c:v>
                </c:pt>
                <c:pt idx="44">
                  <c:v>2013</c:v>
                </c:pt>
                <c:pt idx="45">
                  <c:v>2014</c:v>
                </c:pt>
                <c:pt idx="46">
                  <c:v>2015</c:v>
                </c:pt>
                <c:pt idx="47">
                  <c:v>2016</c:v>
                </c:pt>
                <c:pt idx="48">
                  <c:v>2017</c:v>
                </c:pt>
                <c:pt idx="49">
                  <c:v>2018</c:v>
                </c:pt>
              </c:numCache>
            </c:numRef>
          </c:cat>
          <c:val>
            <c:numRef>
              <c:f>Sheet1!$B$2:$B$51</c:f>
              <c:numCache>
                <c:formatCode>General</c:formatCode>
                <c:ptCount val="50"/>
                <c:pt idx="0">
                  <c:v>12</c:v>
                </c:pt>
                <c:pt idx="3">
                  <c:v>15</c:v>
                </c:pt>
                <c:pt idx="4">
                  <c:v>16</c:v>
                </c:pt>
                <c:pt idx="8">
                  <c:v>28</c:v>
                </c:pt>
                <c:pt idx="10">
                  <c:v>25</c:v>
                </c:pt>
                <c:pt idx="11">
                  <c:v>25</c:v>
                </c:pt>
                <c:pt idx="16">
                  <c:v>23</c:v>
                </c:pt>
                <c:pt idx="26">
                  <c:v>23</c:v>
                </c:pt>
                <c:pt idx="31">
                  <c:v>31</c:v>
                </c:pt>
                <c:pt idx="32">
                  <c:v>31</c:v>
                </c:pt>
                <c:pt idx="34">
                  <c:v>36</c:v>
                </c:pt>
                <c:pt idx="40">
                  <c:v>44</c:v>
                </c:pt>
                <c:pt idx="41">
                  <c:v>46</c:v>
                </c:pt>
                <c:pt idx="42">
                  <c:v>50</c:v>
                </c:pt>
                <c:pt idx="43">
                  <c:v>48</c:v>
                </c:pt>
                <c:pt idx="44">
                  <c:v>58</c:v>
                </c:pt>
                <c:pt idx="45">
                  <c:v>51</c:v>
                </c:pt>
                <c:pt idx="46">
                  <c:v>58</c:v>
                </c:pt>
                <c:pt idx="47">
                  <c:v>60</c:v>
                </c:pt>
                <c:pt idx="48">
                  <c:v>64</c:v>
                </c:pt>
                <c:pt idx="49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C8-47AB-9133-B2985AD305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389357304"/>
        <c:axId val="389347792"/>
      </c:barChart>
      <c:catAx>
        <c:axId val="389357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347792"/>
        <c:crosses val="autoZero"/>
        <c:auto val="1"/>
        <c:lblAlgn val="ctr"/>
        <c:lblOffset val="100"/>
        <c:tickLblSkip val="7"/>
        <c:noMultiLvlLbl val="0"/>
      </c:catAx>
      <c:valAx>
        <c:axId val="38934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357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/>
              <a:t>Change</a:t>
            </a:r>
            <a:r>
              <a:rPr lang="en-US" sz="1200" b="1" baseline="0" dirty="0"/>
              <a:t> in Collision Frequency, 2012-2017*</a:t>
            </a:r>
            <a:endParaRPr lang="en-US" sz="1200" b="1" dirty="0"/>
          </a:p>
        </c:rich>
      </c:tx>
      <c:layout>
        <c:manualLayout>
          <c:xMode val="edge"/>
          <c:yMode val="edge"/>
          <c:x val="0.12386974575140637"/>
          <c:y val="4.35113114420616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166532454592804"/>
          <c:y val="0.21555529384053704"/>
          <c:w val="0.73018070646607325"/>
          <c:h val="0.4312354257449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C5-4E90-8976-EBC315263D4E}"/>
              </c:ext>
            </c:extLst>
          </c:dPt>
          <c:dLbls>
            <c:dLbl>
              <c:idx val="0"/>
              <c:layout>
                <c:manualLayout>
                  <c:x val="9.0442515269993431E-3"/>
                  <c:y val="1.0950403781387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78205867760549"/>
                      <c:h val="9.63626048253729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B6C5-4E90-8976-EBC315263D4E}"/>
                </c:ext>
              </c:extLst>
            </c:dLbl>
            <c:dLbl>
              <c:idx val="1"/>
              <c:layout>
                <c:manualLayout>
                  <c:x val="4.522220718763878E-2"/>
                  <c:y val="-2.73746622221685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90069578469838"/>
                      <c:h val="9.63626048253729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6C5-4E90-8976-EBC315263D4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CO</c:v>
                </c:pt>
                <c:pt idx="1">
                  <c:v>WA</c:v>
                </c:pt>
                <c:pt idx="2">
                  <c:v>OR</c:v>
                </c:pt>
                <c:pt idx="3">
                  <c:v>Overall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</c:v>
                </c:pt>
                <c:pt idx="1">
                  <c:v>10</c:v>
                </c:pt>
                <c:pt idx="2">
                  <c:v>1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C5-4E90-8976-EBC315263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808659456"/>
        <c:axId val="808661424"/>
      </c:barChart>
      <c:catAx>
        <c:axId val="80865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8661424"/>
        <c:crosses val="autoZero"/>
        <c:auto val="1"/>
        <c:lblAlgn val="ctr"/>
        <c:lblOffset val="100"/>
        <c:noMultiLvlLbl val="0"/>
      </c:catAx>
      <c:valAx>
        <c:axId val="80866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8659456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107086443688826E-2"/>
          <c:y val="2.5167353417330798E-2"/>
          <c:w val="0.91941735270816205"/>
          <c:h val="0.86734061468123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 Year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6-6C64-471C-8F81-661FDB8A1ABC}"/>
              </c:ext>
            </c:extLst>
          </c:dPt>
          <c:dPt>
            <c:idx val="1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7-6C64-471C-8F81-661FDB8A1ABC}"/>
              </c:ext>
            </c:extLst>
          </c:dPt>
          <c:dPt>
            <c:idx val="2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4-C0F4-4DB2-A308-D8DBC4180399}"/>
              </c:ext>
            </c:extLst>
          </c:dPt>
          <c:dPt>
            <c:idx val="3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5-C0F4-4DB2-A308-D8DBC4180399}"/>
              </c:ext>
            </c:extLst>
          </c:dPt>
          <c:dPt>
            <c:idx val="4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0-6C64-471C-8F81-661FDB8A1ABC}"/>
              </c:ext>
            </c:extLst>
          </c:dPt>
          <c:dPt>
            <c:idx val="5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2-6C64-471C-8F81-661FDB8A1ABC}"/>
              </c:ext>
            </c:extLst>
          </c:dPt>
          <c:dPt>
            <c:idx val="6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6-C0F4-4DB2-A308-D8DBC4180399}"/>
              </c:ext>
            </c:extLst>
          </c:dPt>
          <c:dPt>
            <c:idx val="19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0-AC74-493F-90D3-7BC3CBDAB987}"/>
              </c:ext>
            </c:extLst>
          </c:dPt>
          <c:dPt>
            <c:idx val="21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1-AC74-493F-90D3-7BC3CBDAB987}"/>
              </c:ext>
            </c:extLst>
          </c:dPt>
          <c:dPt>
            <c:idx val="22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3-AC74-493F-90D3-7BC3CBDAB9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Sheet1!$A$2:$A$14</c:f>
              <c:strCache>
                <c:ptCount val="13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  <c:pt idx="9">
                  <c:v>16</c:v>
                </c:pt>
                <c:pt idx="10">
                  <c:v>17</c:v>
                </c:pt>
                <c:pt idx="11">
                  <c:v>18</c:v>
                </c:pt>
                <c:pt idx="12">
                  <c:v>19*</c:v>
                </c:pt>
              </c:strCache>
            </c:strRef>
          </c:cat>
          <c:val>
            <c:numRef>
              <c:f>Sheet1!$B$2:$B$14</c:f>
              <c:numCache>
                <c:formatCode>_(* #,##0.0_);_(* \(#,##0.0\);_(* "-"??_);_(@_)</c:formatCode>
                <c:ptCount val="13"/>
                <c:pt idx="0">
                  <c:v>61.9</c:v>
                </c:pt>
                <c:pt idx="1">
                  <c:v>2.4</c:v>
                </c:pt>
                <c:pt idx="2">
                  <c:v>28.3</c:v>
                </c:pt>
                <c:pt idx="3">
                  <c:v>34.700000000000003</c:v>
                </c:pt>
                <c:pt idx="4">
                  <c:v>19.2</c:v>
                </c:pt>
                <c:pt idx="5">
                  <c:v>33.5</c:v>
                </c:pt>
                <c:pt idx="6">
                  <c:v>63.8</c:v>
                </c:pt>
                <c:pt idx="7">
                  <c:v>55.5</c:v>
                </c:pt>
                <c:pt idx="8">
                  <c:v>56.6</c:v>
                </c:pt>
                <c:pt idx="9">
                  <c:v>42.6</c:v>
                </c:pt>
                <c:pt idx="10">
                  <c:v>36.1</c:v>
                </c:pt>
                <c:pt idx="11">
                  <c:v>60</c:v>
                </c:pt>
                <c:pt idx="12">
                  <c:v>32.799999999999997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AC74-493F-90D3-7BC3CBDAB98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46568112"/>
        <c:axId val="46572208"/>
      </c:barChart>
      <c:catAx>
        <c:axId val="46568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46572208"/>
        <c:crosses val="autoZero"/>
        <c:auto val="1"/>
        <c:lblAlgn val="ctr"/>
        <c:lblOffset val="100"/>
        <c:noMultiLvlLbl val="0"/>
      </c:catAx>
      <c:valAx>
        <c:axId val="46572208"/>
        <c:scaling>
          <c:orientation val="minMax"/>
          <c:min val="-5"/>
        </c:scaling>
        <c:delete val="0"/>
        <c:axPos val="l"/>
        <c:majorGridlines>
          <c:spPr>
            <a:ln>
              <a:noFill/>
            </a:ln>
          </c:spPr>
        </c:majorGridlines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6568112"/>
        <c:crosses val="autoZero"/>
        <c:crossBetween val="between"/>
        <c:majorUnit val="10"/>
        <c:minorUnit val="0.01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922308546059936E-2"/>
          <c:y val="0.13413104712078727"/>
          <c:w val="0.78849269529874855"/>
          <c:h val="0.65607161900230693"/>
        </c:manualLayout>
      </c:layout>
      <c:barChart>
        <c:barDir val="col"/>
        <c:grouping val="stacked"/>
        <c:varyColors val="0"/>
        <c:ser>
          <c:idx val="0"/>
          <c:order val="1"/>
          <c:spPr>
            <a:solidFill>
              <a:schemeClr val="accent2"/>
            </a:solidFill>
          </c:spPr>
          <c:invertIfNegative val="0"/>
          <c:dLbls>
            <c:dLbl>
              <c:idx val="3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812-4B41-9742-270E0BA84DD2}"/>
                </c:ext>
              </c:extLst>
            </c:dLbl>
            <c:dLbl>
              <c:idx val="3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812-4B41-9742-270E0BA84D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Sheet1!$K$1:$AZ$1</c:f>
              <c:strCache>
                <c:ptCount val="40"/>
                <c:pt idx="0">
                  <c:v>09:Q3</c:v>
                </c:pt>
                <c:pt idx="1">
                  <c:v>09:Q4</c:v>
                </c:pt>
                <c:pt idx="2">
                  <c:v>10:Q1</c:v>
                </c:pt>
                <c:pt idx="3">
                  <c:v>10:Q2</c:v>
                </c:pt>
                <c:pt idx="4">
                  <c:v>10:Q3</c:v>
                </c:pt>
                <c:pt idx="5">
                  <c:v>10:Q4</c:v>
                </c:pt>
                <c:pt idx="6">
                  <c:v>11:Q1</c:v>
                </c:pt>
                <c:pt idx="7">
                  <c:v>11:Q2</c:v>
                </c:pt>
                <c:pt idx="8">
                  <c:v>11:Q3</c:v>
                </c:pt>
                <c:pt idx="9">
                  <c:v>11:Q4</c:v>
                </c:pt>
                <c:pt idx="10">
                  <c:v>12:Q1</c:v>
                </c:pt>
                <c:pt idx="11">
                  <c:v>12:Q2</c:v>
                </c:pt>
                <c:pt idx="12">
                  <c:v>12:Q3</c:v>
                </c:pt>
                <c:pt idx="13">
                  <c:v>12:Q4</c:v>
                </c:pt>
                <c:pt idx="14">
                  <c:v>13:Q1</c:v>
                </c:pt>
                <c:pt idx="15">
                  <c:v>13:Q2</c:v>
                </c:pt>
                <c:pt idx="16">
                  <c:v>13:Q3</c:v>
                </c:pt>
                <c:pt idx="17">
                  <c:v>13:Q4</c:v>
                </c:pt>
                <c:pt idx="18">
                  <c:v>14:Q1</c:v>
                </c:pt>
                <c:pt idx="19">
                  <c:v>14:Q2</c:v>
                </c:pt>
                <c:pt idx="20">
                  <c:v>14:Q3</c:v>
                </c:pt>
                <c:pt idx="21">
                  <c:v>14:Q4</c:v>
                </c:pt>
                <c:pt idx="22">
                  <c:v>15:Q1</c:v>
                </c:pt>
                <c:pt idx="23">
                  <c:v>15:Q2</c:v>
                </c:pt>
                <c:pt idx="24">
                  <c:v>15:Q3</c:v>
                </c:pt>
                <c:pt idx="25">
                  <c:v>15:Q4</c:v>
                </c:pt>
                <c:pt idx="26">
                  <c:v>16:Q1</c:v>
                </c:pt>
                <c:pt idx="27">
                  <c:v>16:Q2</c:v>
                </c:pt>
                <c:pt idx="28">
                  <c:v>16:Q3</c:v>
                </c:pt>
                <c:pt idx="29">
                  <c:v>16:Q4</c:v>
                </c:pt>
                <c:pt idx="30">
                  <c:v>17:Q1</c:v>
                </c:pt>
                <c:pt idx="31">
                  <c:v>17:Q2</c:v>
                </c:pt>
                <c:pt idx="32">
                  <c:v>17:Q3</c:v>
                </c:pt>
                <c:pt idx="33">
                  <c:v>17:Q4</c:v>
                </c:pt>
                <c:pt idx="34">
                  <c:v>18:Q1</c:v>
                </c:pt>
                <c:pt idx="35">
                  <c:v>18:Q2</c:v>
                </c:pt>
                <c:pt idx="36">
                  <c:v>18:Q3</c:v>
                </c:pt>
                <c:pt idx="37">
                  <c:v>18:Q4</c:v>
                </c:pt>
                <c:pt idx="38">
                  <c:v>19:Q1</c:v>
                </c:pt>
                <c:pt idx="39">
                  <c:v>19:Q2</c:v>
                </c:pt>
              </c:strCache>
            </c:strRef>
          </c:cat>
          <c:val>
            <c:numRef>
              <c:f>Sheet1!$K$3:$AZ$3</c:f>
              <c:numCache>
                <c:formatCode>0%</c:formatCode>
                <c:ptCount val="40"/>
                <c:pt idx="0">
                  <c:v>6.0054644218620057E-2</c:v>
                </c:pt>
                <c:pt idx="1">
                  <c:v>4.2102689486552602E-2</c:v>
                </c:pt>
                <c:pt idx="2">
                  <c:v>5.7161403344125894E-2</c:v>
                </c:pt>
                <c:pt idx="3">
                  <c:v>-1.8810800813760076E-2</c:v>
                </c:pt>
                <c:pt idx="4">
                  <c:v>2.6899566281956222E-2</c:v>
                </c:pt>
                <c:pt idx="5">
                  <c:v>2.651798825256968E-2</c:v>
                </c:pt>
                <c:pt idx="6">
                  <c:v>1.2978165282960807E-2</c:v>
                </c:pt>
                <c:pt idx="7">
                  <c:v>-1.3145515043997857E-2</c:v>
                </c:pt>
                <c:pt idx="8">
                  <c:v>-3.6593698686003928E-2</c:v>
                </c:pt>
                <c:pt idx="9">
                  <c:v>2.1737838841440649E-2</c:v>
                </c:pt>
                <c:pt idx="10">
                  <c:v>3.69920117461493E-2</c:v>
                </c:pt>
                <c:pt idx="11">
                  <c:v>-5.0730288347804464E-3</c:v>
                </c:pt>
                <c:pt idx="12">
                  <c:v>2.7685506455078723E-2</c:v>
                </c:pt>
                <c:pt idx="13">
                  <c:v>5.8013090221067376E-3</c:v>
                </c:pt>
                <c:pt idx="14">
                  <c:v>3.5549368348231303E-2</c:v>
                </c:pt>
                <c:pt idx="15">
                  <c:v>1.0285699241612933E-2</c:v>
                </c:pt>
                <c:pt idx="16">
                  <c:v>1.6909125259777058E-2</c:v>
                </c:pt>
                <c:pt idx="17">
                  <c:v>4.646283453721356E-2</c:v>
                </c:pt>
                <c:pt idx="18">
                  <c:v>1.3192935198506284E-2</c:v>
                </c:pt>
                <c:pt idx="19">
                  <c:v>1.4463746223565055E-2</c:v>
                </c:pt>
                <c:pt idx="20">
                  <c:v>3.5051930164164968E-3</c:v>
                </c:pt>
                <c:pt idx="21">
                  <c:v>1.1648111299560338E-3</c:v>
                </c:pt>
                <c:pt idx="22">
                  <c:v>-4.4226146189348947E-3</c:v>
                </c:pt>
                <c:pt idx="23">
                  <c:v>1.0554836020424396E-3</c:v>
                </c:pt>
                <c:pt idx="24">
                  <c:v>-1.2743163320390383E-2</c:v>
                </c:pt>
                <c:pt idx="25">
                  <c:v>1.5560275355114728E-2</c:v>
                </c:pt>
                <c:pt idx="26">
                  <c:v>3.2631266686442562E-3</c:v>
                </c:pt>
                <c:pt idx="27">
                  <c:v>6.2684801892372022E-3</c:v>
                </c:pt>
                <c:pt idx="28">
                  <c:v>1.1224729666196476E-2</c:v>
                </c:pt>
                <c:pt idx="29">
                  <c:v>1.8335561108851151E-2</c:v>
                </c:pt>
                <c:pt idx="30">
                  <c:v>1.1556570124126253E-2</c:v>
                </c:pt>
                <c:pt idx="31">
                  <c:v>1.1283497884344129E-2</c:v>
                </c:pt>
                <c:pt idx="32">
                  <c:v>3.3472803347280866E-3</c:v>
                </c:pt>
                <c:pt idx="33">
                  <c:v>4.6010564359188155E-2</c:v>
                </c:pt>
                <c:pt idx="34">
                  <c:v>-4.2524916943522673E-3</c:v>
                </c:pt>
                <c:pt idx="35">
                  <c:v>1.5748031496063186E-2</c:v>
                </c:pt>
                <c:pt idx="36">
                  <c:v>2.6803310997240759E-2</c:v>
                </c:pt>
                <c:pt idx="37">
                  <c:v>-5.0287907869481674E-2</c:v>
                </c:pt>
                <c:pt idx="38">
                  <c:v>5.0255995688493593E-2</c:v>
                </c:pt>
                <c:pt idx="39">
                  <c:v>2.9121231558691507E-2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12-4B41-9742-270E0BA84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177321136"/>
        <c:axId val="1"/>
      </c:barChart>
      <c:lineChart>
        <c:grouping val="standard"/>
        <c:varyColors val="0"/>
        <c:ser>
          <c:idx val="2"/>
          <c:order val="0"/>
          <c:spPr>
            <a:ln w="34038">
              <a:solidFill>
                <a:schemeClr val="accent1"/>
              </a:solidFill>
              <a:prstDash val="solid"/>
            </a:ln>
          </c:spPr>
          <c:marker>
            <c:symbol val="none"/>
          </c:marker>
          <c:dLbls>
            <c:dLbl>
              <c:idx val="39"/>
              <c:layout>
                <c:manualLayout>
                  <c:x val="-2.4721132967577358E-2"/>
                  <c:y val="-3.8295627993473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AA-482E-838A-B6FCF1A4042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Sheet1!$K$1:$AZ$1</c:f>
              <c:strCache>
                <c:ptCount val="40"/>
                <c:pt idx="0">
                  <c:v>09:Q3</c:v>
                </c:pt>
                <c:pt idx="1">
                  <c:v>09:Q4</c:v>
                </c:pt>
                <c:pt idx="2">
                  <c:v>10:Q1</c:v>
                </c:pt>
                <c:pt idx="3">
                  <c:v>10:Q2</c:v>
                </c:pt>
                <c:pt idx="4">
                  <c:v>10:Q3</c:v>
                </c:pt>
                <c:pt idx="5">
                  <c:v>10:Q4</c:v>
                </c:pt>
                <c:pt idx="6">
                  <c:v>11:Q1</c:v>
                </c:pt>
                <c:pt idx="7">
                  <c:v>11:Q2</c:v>
                </c:pt>
                <c:pt idx="8">
                  <c:v>11:Q3</c:v>
                </c:pt>
                <c:pt idx="9">
                  <c:v>11:Q4</c:v>
                </c:pt>
                <c:pt idx="10">
                  <c:v>12:Q1</c:v>
                </c:pt>
                <c:pt idx="11">
                  <c:v>12:Q2</c:v>
                </c:pt>
                <c:pt idx="12">
                  <c:v>12:Q3</c:v>
                </c:pt>
                <c:pt idx="13">
                  <c:v>12:Q4</c:v>
                </c:pt>
                <c:pt idx="14">
                  <c:v>13:Q1</c:v>
                </c:pt>
                <c:pt idx="15">
                  <c:v>13:Q2</c:v>
                </c:pt>
                <c:pt idx="16">
                  <c:v>13:Q3</c:v>
                </c:pt>
                <c:pt idx="17">
                  <c:v>13:Q4</c:v>
                </c:pt>
                <c:pt idx="18">
                  <c:v>14:Q1</c:v>
                </c:pt>
                <c:pt idx="19">
                  <c:v>14:Q2</c:v>
                </c:pt>
                <c:pt idx="20">
                  <c:v>14:Q3</c:v>
                </c:pt>
                <c:pt idx="21">
                  <c:v>14:Q4</c:v>
                </c:pt>
                <c:pt idx="22">
                  <c:v>15:Q1</c:v>
                </c:pt>
                <c:pt idx="23">
                  <c:v>15:Q2</c:v>
                </c:pt>
                <c:pt idx="24">
                  <c:v>15:Q3</c:v>
                </c:pt>
                <c:pt idx="25">
                  <c:v>15:Q4</c:v>
                </c:pt>
                <c:pt idx="26">
                  <c:v>16:Q1</c:v>
                </c:pt>
                <c:pt idx="27">
                  <c:v>16:Q2</c:v>
                </c:pt>
                <c:pt idx="28">
                  <c:v>16:Q3</c:v>
                </c:pt>
                <c:pt idx="29">
                  <c:v>16:Q4</c:v>
                </c:pt>
                <c:pt idx="30">
                  <c:v>17:Q1</c:v>
                </c:pt>
                <c:pt idx="31">
                  <c:v>17:Q2</c:v>
                </c:pt>
                <c:pt idx="32">
                  <c:v>17:Q3</c:v>
                </c:pt>
                <c:pt idx="33">
                  <c:v>17:Q4</c:v>
                </c:pt>
                <c:pt idx="34">
                  <c:v>18:Q1</c:v>
                </c:pt>
                <c:pt idx="35">
                  <c:v>18:Q2</c:v>
                </c:pt>
                <c:pt idx="36">
                  <c:v>18:Q3</c:v>
                </c:pt>
                <c:pt idx="37">
                  <c:v>18:Q4</c:v>
                </c:pt>
                <c:pt idx="38">
                  <c:v>19:Q1</c:v>
                </c:pt>
                <c:pt idx="39">
                  <c:v>19:Q2</c:v>
                </c:pt>
              </c:strCache>
            </c:strRef>
          </c:cat>
          <c:val>
            <c:numRef>
              <c:f>Sheet1!$K$2:$AZ$2</c:f>
              <c:numCache>
                <c:formatCode>"$"#,##0.0</c:formatCode>
                <c:ptCount val="40"/>
                <c:pt idx="0">
                  <c:v>490.8</c:v>
                </c:pt>
                <c:pt idx="1">
                  <c:v>511.464</c:v>
                </c:pt>
                <c:pt idx="2">
                  <c:v>540.70000000000005</c:v>
                </c:pt>
                <c:pt idx="3">
                  <c:v>530.529</c:v>
                </c:pt>
                <c:pt idx="4">
                  <c:v>544.79999999999995</c:v>
                </c:pt>
                <c:pt idx="5">
                  <c:v>559.24699999999996</c:v>
                </c:pt>
                <c:pt idx="6">
                  <c:v>566.505</c:v>
                </c:pt>
                <c:pt idx="7">
                  <c:v>559.05799999999999</c:v>
                </c:pt>
                <c:pt idx="8">
                  <c:v>538.6</c:v>
                </c:pt>
                <c:pt idx="9">
                  <c:v>550.30799999999999</c:v>
                </c:pt>
                <c:pt idx="10">
                  <c:v>570.66499999999996</c:v>
                </c:pt>
                <c:pt idx="11">
                  <c:v>567.77</c:v>
                </c:pt>
                <c:pt idx="12">
                  <c:v>583.48900000000003</c:v>
                </c:pt>
                <c:pt idx="13">
                  <c:v>586.87400000000002</c:v>
                </c:pt>
                <c:pt idx="14">
                  <c:v>607.73699999999997</c:v>
                </c:pt>
                <c:pt idx="15">
                  <c:v>613.98800000000006</c:v>
                </c:pt>
                <c:pt idx="16">
                  <c:v>624.37</c:v>
                </c:pt>
                <c:pt idx="17">
                  <c:v>653.38</c:v>
                </c:pt>
                <c:pt idx="18">
                  <c:v>662</c:v>
                </c:pt>
                <c:pt idx="19">
                  <c:v>671.57500000000005</c:v>
                </c:pt>
                <c:pt idx="20">
                  <c:v>673.92899999999997</c:v>
                </c:pt>
                <c:pt idx="21">
                  <c:v>674.71400000000006</c:v>
                </c:pt>
                <c:pt idx="22">
                  <c:v>671.73</c:v>
                </c:pt>
                <c:pt idx="23">
                  <c:v>672.43899999999996</c:v>
                </c:pt>
                <c:pt idx="24">
                  <c:v>663.87</c:v>
                </c:pt>
                <c:pt idx="25">
                  <c:v>674.2</c:v>
                </c:pt>
                <c:pt idx="26">
                  <c:v>676.4</c:v>
                </c:pt>
                <c:pt idx="27">
                  <c:v>680.64</c:v>
                </c:pt>
                <c:pt idx="28">
                  <c:v>688.28</c:v>
                </c:pt>
                <c:pt idx="29">
                  <c:v>700.9</c:v>
                </c:pt>
                <c:pt idx="30">
                  <c:v>709</c:v>
                </c:pt>
                <c:pt idx="31">
                  <c:v>717</c:v>
                </c:pt>
                <c:pt idx="32">
                  <c:v>719.4</c:v>
                </c:pt>
                <c:pt idx="33">
                  <c:v>752.5</c:v>
                </c:pt>
                <c:pt idx="34">
                  <c:v>749.3</c:v>
                </c:pt>
                <c:pt idx="35">
                  <c:v>761.1</c:v>
                </c:pt>
                <c:pt idx="36">
                  <c:v>781.5</c:v>
                </c:pt>
                <c:pt idx="37">
                  <c:v>742.2</c:v>
                </c:pt>
                <c:pt idx="38">
                  <c:v>779.5</c:v>
                </c:pt>
                <c:pt idx="39">
                  <c:v>802.2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AD-4B1D-8E00-E4F79FADAA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321136"/>
        <c:axId val="1"/>
      </c:lineChart>
      <c:catAx>
        <c:axId val="17732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37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At val="400"/>
        <c:auto val="0"/>
        <c:lblAlgn val="ctr"/>
        <c:lblOffset val="100"/>
        <c:noMultiLvlLbl val="0"/>
      </c:catAx>
      <c:valAx>
        <c:axId val="1"/>
        <c:scaling>
          <c:orientation val="minMax"/>
          <c:min val="400"/>
        </c:scaling>
        <c:delete val="0"/>
        <c:axPos val="l"/>
        <c:numFmt formatCode="\$#,##0" sourceLinked="0"/>
        <c:majorTickMark val="out"/>
        <c:minorTickMark val="none"/>
        <c:tickLblPos val="low"/>
        <c:spPr>
          <a:ln w="283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7321136"/>
        <c:crosses val="autoZero"/>
        <c:crossBetween val="between"/>
        <c:majorUnit val="100"/>
        <c:minorUnit val="4"/>
      </c:valAx>
      <c:spPr>
        <a:noFill/>
        <a:ln w="2269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10363529524835"/>
          <c:y val="3.1115129212793208E-2"/>
          <c:w val="0.80309354732356086"/>
          <c:h val="0.8962895730626852"/>
        </c:manualLayout>
      </c:layout>
      <c:barChart>
        <c:barDir val="col"/>
        <c:grouping val="clustered"/>
        <c:varyColors val="0"/>
        <c:ser>
          <c:idx val="0"/>
          <c:order val="1"/>
          <c:spPr>
            <a:solidFill>
              <a:schemeClr val="accent2"/>
            </a:solidFill>
          </c:spPr>
          <c:invertIfNegative val="0"/>
          <c:dLbls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18-47E2-AEF2-85F9268F467C}"/>
                </c:ext>
              </c:extLst>
            </c:dLbl>
            <c:dLbl>
              <c:idx val="14"/>
              <c:layout>
                <c:manualLayout>
                  <c:x val="3.7081812087803687E-2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182540947407989"/>
                      <c:h val="0.106148517956455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F6F-48F6-845B-64CBA4231DAD}"/>
                </c:ext>
              </c:extLst>
            </c:dLbl>
            <c:dLbl>
              <c:idx val="3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1E-4C58-9C01-96BE2EE832D0}"/>
                </c:ext>
              </c:extLst>
            </c:dLbl>
            <c:dLbl>
              <c:idx val="3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1E-4C58-9C01-96BE2EE832D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Sheet1!$AL$1:$AZ$1</c:f>
              <c:strCache>
                <c:ptCount val="15"/>
                <c:pt idx="0">
                  <c:v>15:Q4</c:v>
                </c:pt>
                <c:pt idx="1">
                  <c:v>16:Q1</c:v>
                </c:pt>
                <c:pt idx="2">
                  <c:v>16:Q2</c:v>
                </c:pt>
                <c:pt idx="3">
                  <c:v>16:Q3</c:v>
                </c:pt>
                <c:pt idx="4">
                  <c:v>16:Q4</c:v>
                </c:pt>
                <c:pt idx="5">
                  <c:v>17:Q1</c:v>
                </c:pt>
                <c:pt idx="6">
                  <c:v>17:Q2</c:v>
                </c:pt>
                <c:pt idx="7">
                  <c:v>17:Q3</c:v>
                </c:pt>
                <c:pt idx="8">
                  <c:v>17:Q4</c:v>
                </c:pt>
                <c:pt idx="9">
                  <c:v>18:Q1</c:v>
                </c:pt>
                <c:pt idx="10">
                  <c:v>18:Q2</c:v>
                </c:pt>
                <c:pt idx="11">
                  <c:v>18:Q3</c:v>
                </c:pt>
                <c:pt idx="12">
                  <c:v>18:Q4</c:v>
                </c:pt>
                <c:pt idx="13">
                  <c:v>19:Q1</c:v>
                </c:pt>
                <c:pt idx="14">
                  <c:v>19:Q2</c:v>
                </c:pt>
              </c:strCache>
            </c:strRef>
          </c:cat>
          <c:val>
            <c:numRef>
              <c:f>Sheet1!$AL$3:$AZ$3</c:f>
              <c:numCache>
                <c:formatCode>0%</c:formatCode>
                <c:ptCount val="15"/>
                <c:pt idx="0">
                  <c:v>1.5560275355114728E-2</c:v>
                </c:pt>
                <c:pt idx="1">
                  <c:v>3.2631266686442562E-3</c:v>
                </c:pt>
                <c:pt idx="2">
                  <c:v>6.2684801892372022E-3</c:v>
                </c:pt>
                <c:pt idx="3">
                  <c:v>1.1224729666196476E-2</c:v>
                </c:pt>
                <c:pt idx="4">
                  <c:v>1.8335561108851151E-2</c:v>
                </c:pt>
                <c:pt idx="5">
                  <c:v>1.1556570124126253E-2</c:v>
                </c:pt>
                <c:pt idx="6">
                  <c:v>1.1283497884344129E-2</c:v>
                </c:pt>
                <c:pt idx="7">
                  <c:v>3.3472803347280866E-3</c:v>
                </c:pt>
                <c:pt idx="8">
                  <c:v>4.6010564359188155E-2</c:v>
                </c:pt>
                <c:pt idx="9">
                  <c:v>-4.2524916943522673E-3</c:v>
                </c:pt>
                <c:pt idx="10">
                  <c:v>1.5614573602028559E-2</c:v>
                </c:pt>
                <c:pt idx="11">
                  <c:v>2.6938239159001398E-2</c:v>
                </c:pt>
                <c:pt idx="12">
                  <c:v>-0.05</c:v>
                </c:pt>
                <c:pt idx="13">
                  <c:v>0.05</c:v>
                </c:pt>
                <c:pt idx="14">
                  <c:v>2.9121231558691507E-2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1E-4C58-9C01-96BE2EE832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177321136"/>
        <c:axId val="1"/>
        <c:extLst>
          <c:ext xmlns:c15="http://schemas.microsoft.com/office/drawing/2012/chart" uri="{02D57815-91ED-43cb-92C2-25804820EDAC}">
            <c15:filteredBarSeries>
              <c15:ser>
                <c:idx val="2"/>
                <c:order val="0"/>
                <c:spPr>
                  <a:ln w="34038">
                    <a:solidFill>
                      <a:schemeClr val="accent1"/>
                    </a:solidFill>
                    <a:prstDash val="solid"/>
                  </a:ln>
                </c:spPr>
                <c:invertIfNegative val="0"/>
                <c:dLbls>
                  <c:dLbl>
                    <c:idx val="33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4-FB1E-4C58-9C01-96BE2EE832D0}"/>
                      </c:ext>
                    </c:extLst>
                  </c:dLbl>
                  <c:dLbl>
                    <c:idx val="34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5-FB1E-4C58-9C01-96BE2EE832D0}"/>
                      </c:ext>
                    </c:extLst>
                  </c:dLbl>
                  <c:dLbl>
                    <c:idx val="35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6-FB1E-4C58-9C01-96BE2EE832D0}"/>
                      </c:ext>
                    </c:extLst>
                  </c:dLbl>
                  <c:numFmt formatCode="#,##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1400" b="1"/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Sheet1!$AL$1:$AZ$1</c15:sqref>
                        </c15:formulaRef>
                      </c:ext>
                    </c:extLst>
                    <c:strCache>
                      <c:ptCount val="15"/>
                      <c:pt idx="0">
                        <c:v>15:Q4</c:v>
                      </c:pt>
                      <c:pt idx="1">
                        <c:v>16:Q1</c:v>
                      </c:pt>
                      <c:pt idx="2">
                        <c:v>16:Q2</c:v>
                      </c:pt>
                      <c:pt idx="3">
                        <c:v>16:Q3</c:v>
                      </c:pt>
                      <c:pt idx="4">
                        <c:v>16:Q4</c:v>
                      </c:pt>
                      <c:pt idx="5">
                        <c:v>17:Q1</c:v>
                      </c:pt>
                      <c:pt idx="6">
                        <c:v>17:Q2</c:v>
                      </c:pt>
                      <c:pt idx="7">
                        <c:v>17:Q3</c:v>
                      </c:pt>
                      <c:pt idx="8">
                        <c:v>17:Q4</c:v>
                      </c:pt>
                      <c:pt idx="9">
                        <c:v>18:Q1</c:v>
                      </c:pt>
                      <c:pt idx="10">
                        <c:v>18:Q2</c:v>
                      </c:pt>
                      <c:pt idx="11">
                        <c:v>18:Q3</c:v>
                      </c:pt>
                      <c:pt idx="12">
                        <c:v>18:Q4</c:v>
                      </c:pt>
                      <c:pt idx="13">
                        <c:v>19:Q1</c:v>
                      </c:pt>
                      <c:pt idx="14">
                        <c:v>19:Q2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Sheet1!$AL$2:$AZ$2</c15:sqref>
                        </c15:formulaRef>
                      </c:ext>
                    </c:extLst>
                    <c:numCache>
                      <c:formatCode>"$"#,##0.0</c:formatCode>
                      <c:ptCount val="15"/>
                      <c:pt idx="0">
                        <c:v>674.2</c:v>
                      </c:pt>
                      <c:pt idx="1">
                        <c:v>676.4</c:v>
                      </c:pt>
                      <c:pt idx="2">
                        <c:v>680.64</c:v>
                      </c:pt>
                      <c:pt idx="3">
                        <c:v>688.28</c:v>
                      </c:pt>
                      <c:pt idx="4">
                        <c:v>700.9</c:v>
                      </c:pt>
                      <c:pt idx="5">
                        <c:v>709</c:v>
                      </c:pt>
                      <c:pt idx="6">
                        <c:v>717</c:v>
                      </c:pt>
                      <c:pt idx="7">
                        <c:v>719.4</c:v>
                      </c:pt>
                      <c:pt idx="8">
                        <c:v>752.5</c:v>
                      </c:pt>
                      <c:pt idx="9">
                        <c:v>749.3</c:v>
                      </c:pt>
                      <c:pt idx="10">
                        <c:v>761</c:v>
                      </c:pt>
                      <c:pt idx="11">
                        <c:v>781.5</c:v>
                      </c:pt>
                      <c:pt idx="12" formatCode="&quot;$&quot;#,##0.00_);[Red]\(&quot;$&quot;#,##0.00\)">
                        <c:v>742.2</c:v>
                      </c:pt>
                      <c:pt idx="13" formatCode="&quot;$&quot;#,##0.00_);[Red]\(&quot;$&quot;#,##0.00\)">
                        <c:v>779.5</c:v>
                      </c:pt>
                      <c:pt idx="14" formatCode="&quot;$&quot;#,##0.00_);[Red]\(&quot;$&quot;#,##0.00\)">
                        <c:v>802.2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FB1E-4C58-9C01-96BE2EE832D0}"/>
                  </c:ext>
                </c:extLst>
              </c15:ser>
            </c15:filteredBarSeries>
          </c:ext>
        </c:extLst>
      </c:barChart>
      <c:catAx>
        <c:axId val="17732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837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283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7321136"/>
        <c:crosses val="autoZero"/>
        <c:crossBetween val="between"/>
      </c:valAx>
      <c:spPr>
        <a:noFill/>
        <a:ln w="2269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727003775397868E-2"/>
          <c:y val="3.7815195417885659E-2"/>
          <c:w val="0.95592356609742501"/>
          <c:h val="0.8382749326145549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B-38CA-43DB-B667-FEF873C017B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A-38CA-43DB-B667-FEF873C017B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9-38CA-43DB-B667-FEF873C017B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8-38CA-43DB-B667-FEF873C017B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7-38CA-43DB-B667-FEF873C017B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6-38CA-43DB-B667-FEF873C017B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38CA-43DB-B667-FEF873C017B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4-38CA-43DB-B667-FEF873C017B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3-38CA-43DB-B667-FEF873C017B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38CA-43DB-B667-FEF873C017BC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15-67FB-430E-A139-D18F8A7DCA95}"/>
              </c:ext>
            </c:extLst>
          </c:dPt>
          <c:dPt>
            <c:idx val="12"/>
            <c:invertIfNegative val="0"/>
            <c:bubble3D val="0"/>
            <c:spPr>
              <a:solidFill>
                <a:srgbClr val="337DBE"/>
              </a:solidFill>
            </c:spPr>
            <c:extLst>
              <c:ext xmlns:c16="http://schemas.microsoft.com/office/drawing/2014/chart" uri="{C3380CC4-5D6E-409C-BE32-E72D297353CC}">
                <c16:uniqueId val="{00000001-38CA-43DB-B667-FEF873C017BC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8CA-43DB-B667-FEF873C017BC}"/>
              </c:ext>
            </c:extLst>
          </c:dPt>
          <c:dLbls>
            <c:dLbl>
              <c:idx val="7"/>
              <c:numFmt formatCode="0.0" sourceLinked="0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8CA-43DB-B667-FEF873C017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Sheet1!$A$1:$U$1</c:f>
              <c:strCache>
                <c:ptCount val="21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 to date</c:v>
                </c:pt>
                <c:pt idx="20">
                  <c:v>19P</c:v>
                </c:pt>
              </c:strCache>
            </c:strRef>
          </c:cat>
          <c:val>
            <c:numRef>
              <c:f>Sheet1!$A$2:$U$2</c:f>
              <c:numCache>
                <c:formatCode>General</c:formatCode>
                <c:ptCount val="21"/>
                <c:pt idx="0">
                  <c:v>110.1</c:v>
                </c:pt>
                <c:pt idx="1">
                  <c:v>115.8</c:v>
                </c:pt>
                <c:pt idx="2">
                  <c:v>107.5</c:v>
                </c:pt>
                <c:pt idx="3">
                  <c:v>100.1</c:v>
                </c:pt>
                <c:pt idx="4">
                  <c:v>98.4</c:v>
                </c:pt>
                <c:pt idx="5">
                  <c:v>100.8</c:v>
                </c:pt>
                <c:pt idx="6">
                  <c:v>92.6</c:v>
                </c:pt>
                <c:pt idx="7">
                  <c:v>95.7</c:v>
                </c:pt>
                <c:pt idx="8">
                  <c:v>101</c:v>
                </c:pt>
                <c:pt idx="9">
                  <c:v>99.3</c:v>
                </c:pt>
                <c:pt idx="10" formatCode="0.0">
                  <c:v>101.1</c:v>
                </c:pt>
                <c:pt idx="11" formatCode="0.0">
                  <c:v>106.5</c:v>
                </c:pt>
                <c:pt idx="12" formatCode="0.0">
                  <c:v>102.5</c:v>
                </c:pt>
                <c:pt idx="13" formatCode="0.0">
                  <c:v>96.4</c:v>
                </c:pt>
                <c:pt idx="14" formatCode="0.0">
                  <c:v>97</c:v>
                </c:pt>
                <c:pt idx="15" formatCode="0.0">
                  <c:v>97.8</c:v>
                </c:pt>
                <c:pt idx="16" formatCode="0.0">
                  <c:v>100.7</c:v>
                </c:pt>
                <c:pt idx="17" formatCode="0.0">
                  <c:v>103.7</c:v>
                </c:pt>
                <c:pt idx="18" formatCode="0.0">
                  <c:v>96.2</c:v>
                </c:pt>
                <c:pt idx="19" formatCode="0.0">
                  <c:v>97.3</c:v>
                </c:pt>
                <c:pt idx="20" formatCode="0.0">
                  <c:v>96.6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8CA-43DB-B667-FEF873C01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28501496"/>
        <c:axId val="528512472"/>
      </c:barChart>
      <c:catAx>
        <c:axId val="528501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528512472"/>
        <c:crossesAt val="100"/>
        <c:auto val="1"/>
        <c:lblAlgn val="ctr"/>
        <c:lblOffset val="20"/>
        <c:tickLblSkip val="1"/>
        <c:tickMarkSkip val="1"/>
        <c:noMultiLvlLbl val="0"/>
      </c:catAx>
      <c:valAx>
        <c:axId val="528512472"/>
        <c:scaling>
          <c:orientation val="minMax"/>
          <c:max val="120"/>
          <c:min val="90"/>
        </c:scaling>
        <c:delete val="0"/>
        <c:axPos val="l"/>
        <c:numFmt formatCode="0" sourceLinked="0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en-US"/>
          </a:p>
        </c:txPr>
        <c:crossAx val="52850149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660098522167482E-2"/>
          <c:y val="6.6508313539192399E-2"/>
          <c:w val="0.9285714285714286"/>
          <c:h val="0.71258907363420432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27374">
              <a:noFill/>
            </a:ln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96D-443B-8906-FBA808C7D92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1-696D-443B-8906-FBA808C7D922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5-6061-4EAB-9BA2-B937A3246864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6-6061-4EAB-9BA2-B937A3246864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7-6061-4EAB-9BA2-B937A3246864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8-6061-4EAB-9BA2-B937A3246864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2-696D-443B-8906-FBA808C7D922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3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3-696D-443B-8906-FBA808C7D922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3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2C-A076-43FD-9EF8-073E7B7A40E8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  <a:ln w="27374"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2F-BA34-4CB4-B507-5C54AF9122D5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6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9-6061-4EAB-9BA2-B937A3246864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5"/>
              </a:solidFill>
              <a:ln w="27374">
                <a:solidFill>
                  <a:schemeClr val="accent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6061-4EAB-9BA2-B937A3246864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5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B-6061-4EAB-9BA2-B937A3246864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5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C-6061-4EAB-9BA2-B937A3246864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4-696D-443B-8906-FBA808C7D922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5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5-696D-443B-8906-FBA808C7D922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5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6-696D-443B-8906-FBA808C7D922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5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2D-A076-43FD-9EF8-073E7B7A40E8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5"/>
              </a:solidFill>
              <a:ln w="27374">
                <a:solidFill>
                  <a:schemeClr val="accent5"/>
                </a:solidFill>
              </a:ln>
            </c:spPr>
            <c:extLst>
              <c:ext xmlns:c16="http://schemas.microsoft.com/office/drawing/2014/chart" uri="{C3380CC4-5D6E-409C-BE32-E72D297353CC}">
                <c16:uniqueId val="{00000030-BA34-4CB4-B507-5C54AF9122D5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5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D-6061-4EAB-9BA2-B937A3246864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E-6061-4EAB-9BA2-B937A3246864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6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F-6061-4EAB-9BA2-B937A3246864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6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7-696D-443B-8906-FBA808C7D922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6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8-696D-443B-8906-FBA808C7D922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6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9-696D-443B-8906-FBA808C7D922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6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0A-696D-443B-8906-FBA808C7D922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6"/>
              </a:solidFill>
              <a:ln w="27374">
                <a:solidFill>
                  <a:schemeClr val="accent6"/>
                </a:solidFill>
              </a:ln>
            </c:spPr>
            <c:extLst>
              <c:ext xmlns:c16="http://schemas.microsoft.com/office/drawing/2014/chart" uri="{C3380CC4-5D6E-409C-BE32-E72D297353CC}">
                <c16:uniqueId val="{00000031-BA34-4CB4-B507-5C54AF9122D5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6"/>
              </a:solidFill>
              <a:ln w="27374">
                <a:solidFill>
                  <a:schemeClr val="accent6"/>
                </a:solidFill>
              </a:ln>
            </c:spPr>
            <c:extLst>
              <c:ext xmlns:c16="http://schemas.microsoft.com/office/drawing/2014/chart" uri="{C3380CC4-5D6E-409C-BE32-E72D297353CC}">
                <c16:uniqueId val="{00000035-834D-4D5B-9B45-45C5CFFB86AE}"/>
              </c:ext>
            </c:extLst>
          </c:dPt>
          <c:dPt>
            <c:idx val="36"/>
            <c:invertIfNegative val="0"/>
            <c:bubble3D val="0"/>
            <c:spPr>
              <a:solidFill>
                <a:schemeClr val="accent6"/>
              </a:solidFill>
              <a:ln w="27374">
                <a:noFill/>
              </a:ln>
            </c:spPr>
            <c:extLst>
              <c:ext xmlns:c16="http://schemas.microsoft.com/office/drawing/2014/chart" uri="{C3380CC4-5D6E-409C-BE32-E72D297353CC}">
                <c16:uniqueId val="{00000037-0D9C-4201-9BAE-A39E0307B716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61-4EAB-9BA2-B937A324686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61-4EAB-9BA2-B937A324686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61-4EAB-9BA2-B937A324686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61-4EAB-9BA2-B937A324686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61-4EAB-9BA2-B937A324686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0D9C-4201-9BAE-A39E0307B716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61-4EAB-9BA2-B937A324686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61-4EAB-9BA2-B937A324686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61-4EAB-9BA2-B937A324686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061-4EAB-9BA2-B937A324686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6D-443B-8906-FBA808C7D922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6D-443B-8906-FBA808C7D92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A076-43FD-9EF8-073E7B7A40E8}"/>
                </c:ext>
              </c:extLst>
            </c:dLbl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061-4EAB-9BA2-B937A3246864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061-4EAB-9BA2-B937A3246864}"/>
                </c:ext>
              </c:extLst>
            </c:dLbl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061-4EAB-9BA2-B937A3246864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061-4EAB-9BA2-B937A3246864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6D-443B-8906-FBA808C7D922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96D-443B-8906-FBA808C7D92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A076-43FD-9EF8-073E7B7A40E8}"/>
                </c:ext>
              </c:extLst>
            </c:dLbl>
            <c:dLbl>
              <c:idx val="2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061-4EAB-9BA2-B937A3246864}"/>
                </c:ext>
              </c:extLst>
            </c:dLbl>
            <c:dLbl>
              <c:idx val="2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061-4EAB-9BA2-B937A3246864}"/>
                </c:ext>
              </c:extLst>
            </c:dLbl>
            <c:dLbl>
              <c:idx val="2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061-4EAB-9BA2-B937A3246864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96D-443B-8906-FBA808C7D922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96D-443B-8906-FBA808C7D922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BA34-4CB4-B507-5C54AF9122D5}"/>
                </c:ext>
              </c:extLst>
            </c:dLbl>
            <c:numFmt formatCode="0.0%" sourceLinked="0"/>
            <c:spPr>
              <a:noFill/>
              <a:ln w="27374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2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Sheet1!$B$1:$AL$1</c:f>
              <c:strCache>
                <c:ptCount val="3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9">
                  <c:v>2011</c:v>
                </c:pt>
                <c:pt idx="30">
                  <c:v>2012</c:v>
                </c:pt>
                <c:pt idx="31">
                  <c:v>2013</c:v>
                </c:pt>
                <c:pt idx="32">
                  <c:v>2014</c:v>
                </c:pt>
                <c:pt idx="33">
                  <c:v>2015</c:v>
                </c:pt>
                <c:pt idx="34">
                  <c:v>2016</c:v>
                </c:pt>
                <c:pt idx="35">
                  <c:v>2017</c:v>
                </c:pt>
                <c:pt idx="36">
                  <c:v>2018</c:v>
                </c:pt>
              </c:strCache>
            </c:strRef>
          </c:cat>
          <c:val>
            <c:numRef>
              <c:f>Sheet1!$B$2:$AL$2</c:f>
              <c:numCache>
                <c:formatCode>0.00%</c:formatCode>
                <c:ptCount val="37"/>
                <c:pt idx="0">
                  <c:v>2.4199999999999999E-2</c:v>
                </c:pt>
                <c:pt idx="1">
                  <c:v>4.4999999999999998E-2</c:v>
                </c:pt>
                <c:pt idx="2">
                  <c:v>3.1E-2</c:v>
                </c:pt>
                <c:pt idx="3">
                  <c:v>3.9800000000000002E-2</c:v>
                </c:pt>
                <c:pt idx="4">
                  <c:v>4.1500000000000002E-2</c:v>
                </c:pt>
                <c:pt idx="5">
                  <c:v>5.6300000000000003E-2</c:v>
                </c:pt>
                <c:pt idx="6">
                  <c:v>8.2513555798452612E-2</c:v>
                </c:pt>
                <c:pt idx="7">
                  <c:v>5.1997212949385911E-2</c:v>
                </c:pt>
                <c:pt idx="8">
                  <c:v>4.5999999999999999E-2</c:v>
                </c:pt>
                <c:pt idx="10">
                  <c:v>0.20130000000000001</c:v>
                </c:pt>
                <c:pt idx="11">
                  <c:v>0.1079</c:v>
                </c:pt>
                <c:pt idx="12">
                  <c:v>9.0899999999999995E-2</c:v>
                </c:pt>
                <c:pt idx="13">
                  <c:v>8.4400000000000003E-2</c:v>
                </c:pt>
                <c:pt idx="14">
                  <c:v>8.5000000000000006E-2</c:v>
                </c:pt>
                <c:pt idx="15">
                  <c:v>9.9299999999999999E-2</c:v>
                </c:pt>
                <c:pt idx="16">
                  <c:v>0.10299999999999999</c:v>
                </c:pt>
                <c:pt idx="17">
                  <c:v>7.2599999999999998E-2</c:v>
                </c:pt>
                <c:pt idx="18">
                  <c:v>6.4500000000000002E-2</c:v>
                </c:pt>
                <c:pt idx="20">
                  <c:v>0.1057</c:v>
                </c:pt>
                <c:pt idx="21">
                  <c:v>5.0799999999999998E-2</c:v>
                </c:pt>
                <c:pt idx="22">
                  <c:v>3.09E-2</c:v>
                </c:pt>
                <c:pt idx="23">
                  <c:v>3.4099999999999998E-2</c:v>
                </c:pt>
                <c:pt idx="24">
                  <c:v>3.3799999999999997E-2</c:v>
                </c:pt>
                <c:pt idx="25">
                  <c:v>4.3700000000000003E-2</c:v>
                </c:pt>
                <c:pt idx="26">
                  <c:v>0.16900000000000001</c:v>
                </c:pt>
                <c:pt idx="27">
                  <c:v>8.3500000000000005E-2</c:v>
                </c:pt>
                <c:pt idx="29">
                  <c:v>5.4699999999999999E-2</c:v>
                </c:pt>
                <c:pt idx="30">
                  <c:v>0.16769999999999999</c:v>
                </c:pt>
                <c:pt idx="31">
                  <c:v>1.6400000000000001E-2</c:v>
                </c:pt>
                <c:pt idx="32">
                  <c:v>1.2200000000000001E-2</c:v>
                </c:pt>
                <c:pt idx="33">
                  <c:v>2.7699999999999999E-2</c:v>
                </c:pt>
                <c:pt idx="34">
                  <c:v>4.4999999999999998E-2</c:v>
                </c:pt>
                <c:pt idx="35">
                  <c:v>0.159</c:v>
                </c:pt>
                <c:pt idx="36">
                  <c:v>0.14899999999999999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14-461B-AEDE-1AFE8DBFE1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06524840"/>
        <c:axId val="1"/>
      </c:barChart>
      <c:catAx>
        <c:axId val="206524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3687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50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At val="0"/>
        <c:auto val="1"/>
        <c:lblAlgn val="ctr"/>
        <c:lblOffset val="20"/>
        <c:tickLblSkip val="1"/>
        <c:tickMarkSkip val="1"/>
        <c:noMultiLvlLbl val="0"/>
      </c:catAx>
      <c:valAx>
        <c:axId val="1"/>
        <c:scaling>
          <c:orientation val="minMax"/>
          <c:max val="0.24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42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6524840"/>
        <c:crossesAt val="1"/>
        <c:crossBetween val="between"/>
        <c:majorUnit val="0.04"/>
        <c:minorUnit val="1E-3"/>
      </c:valAx>
      <c:spPr>
        <a:noFill/>
        <a:ln w="2737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0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78464450103974"/>
          <c:y val="0.11063628970733294"/>
          <c:w val="0.88660798149489495"/>
          <c:h val="0.815921087119121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 investment gains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3-6C64-471C-8F81-661FDB8A1ABC}"/>
              </c:ext>
            </c:extLst>
          </c:dPt>
          <c:dPt>
            <c:idx val="1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4-6C64-471C-8F81-661FDB8A1ABC}"/>
              </c:ext>
            </c:extLst>
          </c:dPt>
          <c:dPt>
            <c:idx val="2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1-6C64-471C-8F81-661FDB8A1ABC}"/>
              </c:ext>
            </c:extLst>
          </c:dPt>
          <c:dPt>
            <c:idx val="3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5-6C64-471C-8F81-661FDB8A1ABC}"/>
              </c:ext>
            </c:extLst>
          </c:dPt>
          <c:dPt>
            <c:idx val="4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6-6C64-471C-8F81-661FDB8A1ABC}"/>
              </c:ext>
            </c:extLst>
          </c:dPt>
          <c:dPt>
            <c:idx val="5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7-6C64-471C-8F81-661FDB8A1ABC}"/>
              </c:ext>
            </c:extLst>
          </c:dPt>
          <c:dPt>
            <c:idx val="6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4-C0F4-4DB2-A308-D8DBC4180399}"/>
              </c:ext>
            </c:extLst>
          </c:dPt>
          <c:dPt>
            <c:idx val="7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5-C0F4-4DB2-A308-D8DBC4180399}"/>
              </c:ext>
            </c:extLst>
          </c:dPt>
          <c:dPt>
            <c:idx val="8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0-6C64-471C-8F81-661FDB8A1ABC}"/>
              </c:ext>
            </c:extLst>
          </c:dPt>
          <c:dPt>
            <c:idx val="9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2-6C64-471C-8F81-661FDB8A1ABC}"/>
              </c:ext>
            </c:extLst>
          </c:dPt>
          <c:dPt>
            <c:idx val="1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6-C0F4-4DB2-A308-D8DBC4180399}"/>
              </c:ext>
            </c:extLst>
          </c:dPt>
          <c:dPt>
            <c:idx val="23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0-AC74-493F-90D3-7BC3CBDAB987}"/>
              </c:ext>
            </c:extLst>
          </c:dPt>
          <c:dPt>
            <c:idx val="25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1-AC74-493F-90D3-7BC3CBDAB987}"/>
              </c:ext>
            </c:extLst>
          </c:dPt>
          <c:dPt>
            <c:idx val="26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3-AC74-493F-90D3-7BC3CBDAB9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09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</c:strCache>
            </c:strRef>
          </c:cat>
          <c:val>
            <c:numRef>
              <c:f>Sheet1!$B$2:$B$12</c:f>
              <c:numCache>
                <c:formatCode>"$"#,##0.0</c:formatCode>
                <c:ptCount val="11"/>
                <c:pt idx="0">
                  <c:v>12.915618557545899</c:v>
                </c:pt>
                <c:pt idx="1">
                  <c:v>28.043373069769004</c:v>
                </c:pt>
                <c:pt idx="2">
                  <c:v>29.143538030444802</c:v>
                </c:pt>
                <c:pt idx="3">
                  <c:v>28.230256215550401</c:v>
                </c:pt>
                <c:pt idx="4">
                  <c:v>35.045050690518401</c:v>
                </c:pt>
                <c:pt idx="5">
                  <c:v>31.033421892</c:v>
                </c:pt>
                <c:pt idx="6">
                  <c:v>32.3437098891552</c:v>
                </c:pt>
                <c:pt idx="7">
                  <c:v>27.356105551075402</c:v>
                </c:pt>
                <c:pt idx="8">
                  <c:v>28.589645574999999</c:v>
                </c:pt>
                <c:pt idx="9">
                  <c:v>33.351070565000001</c:v>
                </c:pt>
                <c:pt idx="10">
                  <c:v>31.2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AC74-493F-90D3-7BC3CBDAB987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Underwriting gains/losses </c:v>
                </c:pt>
              </c:strCache>
            </c:strRef>
          </c:tx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CC0-4718-9697-7838C863813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287-4ADA-8FC5-512906D86B5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CC0-4718-9697-7838C863813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CC0-4718-9697-7838C863813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CC0-4718-9697-7838C863813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CC0-4718-9697-7838C86381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09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</c:strCache>
            </c:strRef>
          </c:cat>
          <c:val>
            <c:numRef>
              <c:f>Sheet1!$C$2:$C$12</c:f>
              <c:numCache>
                <c:formatCode>"$"#,##0.0</c:formatCode>
                <c:ptCount val="11"/>
                <c:pt idx="0">
                  <c:v>-1.6925447</c:v>
                </c:pt>
                <c:pt idx="1">
                  <c:v>-4.3281860540000006</c:v>
                </c:pt>
                <c:pt idx="2">
                  <c:v>-23.364087135000002</c:v>
                </c:pt>
                <c:pt idx="3">
                  <c:v>-6.1205004440000002</c:v>
                </c:pt>
                <c:pt idx="4">
                  <c:v>3.1767702430000004</c:v>
                </c:pt>
                <c:pt idx="5">
                  <c:v>1.0300181049999999</c:v>
                </c:pt>
                <c:pt idx="6">
                  <c:v>4.3646560250000004</c:v>
                </c:pt>
                <c:pt idx="7">
                  <c:v>-0.58692408900000004</c:v>
                </c:pt>
                <c:pt idx="8">
                  <c:v>-3.7075061040000001</c:v>
                </c:pt>
                <c:pt idx="9">
                  <c:v>6.7437528310000001</c:v>
                </c:pt>
                <c:pt idx="10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287-4ADA-8FC5-512906D86B5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306718992"/>
        <c:axId val="1304183856"/>
        <c:extLst/>
      </c:barChart>
      <c:catAx>
        <c:axId val="1306718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1304183856"/>
        <c:crosses val="autoZero"/>
        <c:auto val="1"/>
        <c:lblAlgn val="ctr"/>
        <c:lblOffset val="100"/>
        <c:noMultiLvlLbl val="0"/>
      </c:catAx>
      <c:valAx>
        <c:axId val="1304183856"/>
        <c:scaling>
          <c:orientation val="minMax"/>
        </c:scaling>
        <c:delete val="0"/>
        <c:axPos val="l"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06718992"/>
        <c:crosses val="autoZero"/>
        <c:crossBetween val="between"/>
        <c:majorUnit val="10"/>
        <c:minorUnit val="0.01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3472324119722423"/>
          <c:y val="4.8783128088527701E-2"/>
          <c:w val="0.57376165330965678"/>
          <c:h val="6.5996546841385464E-2"/>
        </c:manualLayout>
      </c:layout>
      <c:overlay val="0"/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392661301947527E-2"/>
          <c:y val="5.6645609363750571E-2"/>
          <c:w val="0.88660798149489495"/>
          <c:h val="0.841660885323816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Net investment income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09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</c:strCache>
            </c:strRef>
          </c:cat>
          <c:val>
            <c:numRef>
              <c:f>Sheet1!$D$2:$D$12</c:f>
              <c:numCache>
                <c:formatCode>"$"#,##0.0</c:formatCode>
                <c:ptCount val="11"/>
                <c:pt idx="0">
                  <c:v>23.990785487545899</c:v>
                </c:pt>
                <c:pt idx="1">
                  <c:v>23.869917340769</c:v>
                </c:pt>
                <c:pt idx="2">
                  <c:v>25.394496944444803</c:v>
                </c:pt>
                <c:pt idx="3">
                  <c:v>24.339573902550399</c:v>
                </c:pt>
                <c:pt idx="4">
                  <c:v>24.3167880865184</c:v>
                </c:pt>
                <c:pt idx="5">
                  <c:v>23.566816322000001</c:v>
                </c:pt>
                <c:pt idx="6">
                  <c:v>23.945886916155199</c:v>
                </c:pt>
                <c:pt idx="7">
                  <c:v>22.668535369075403</c:v>
                </c:pt>
                <c:pt idx="8">
                  <c:v>24.767739880000001</c:v>
                </c:pt>
                <c:pt idx="9">
                  <c:v>27.801739776999998</c:v>
                </c:pt>
                <c:pt idx="10">
                  <c:v>26.9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EED-489D-958E-AE27813CB92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Realized capital gains/losses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09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</c:strCache>
            </c:strRef>
          </c:cat>
          <c:val>
            <c:numRef>
              <c:f>Sheet1!$E$2:$E$12</c:f>
              <c:numCache>
                <c:formatCode>"$"#,##0.0</c:formatCode>
                <c:ptCount val="11"/>
                <c:pt idx="0">
                  <c:v>-11.080190178999999</c:v>
                </c:pt>
                <c:pt idx="1">
                  <c:v>4.1735101410000004</c:v>
                </c:pt>
                <c:pt idx="2">
                  <c:v>3.7491856380000002</c:v>
                </c:pt>
                <c:pt idx="3">
                  <c:v>3.8968744420000001</c:v>
                </c:pt>
                <c:pt idx="4">
                  <c:v>10.728262612</c:v>
                </c:pt>
                <c:pt idx="5">
                  <c:v>7.4667332800000006</c:v>
                </c:pt>
                <c:pt idx="6">
                  <c:v>8.3978229969999987</c:v>
                </c:pt>
                <c:pt idx="7">
                  <c:v>4.6875701830000001</c:v>
                </c:pt>
                <c:pt idx="8">
                  <c:v>3.8219056880000002</c:v>
                </c:pt>
                <c:pt idx="9">
                  <c:v>5.5493308109999999</c:v>
                </c:pt>
                <c:pt idx="1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EED-489D-958E-AE27813CB92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21876048"/>
        <c:axId val="17457212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3-6C64-471C-8F81-661FDB8A1ABC}"/>
                    </c:ext>
                  </c:extLst>
                </c:dPt>
                <c:dPt>
                  <c:idx val="1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4-6C64-471C-8F81-661FDB8A1ABC}"/>
                    </c:ext>
                  </c:extLst>
                </c:dPt>
                <c:dPt>
                  <c:idx val="2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1-6C64-471C-8F81-661FDB8A1ABC}"/>
                    </c:ext>
                  </c:extLst>
                </c:dPt>
                <c:dPt>
                  <c:idx val="3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5-6C64-471C-8F81-661FDB8A1ABC}"/>
                    </c:ext>
                  </c:extLst>
                </c:dPt>
                <c:dPt>
                  <c:idx val="4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6-6C64-471C-8F81-661FDB8A1ABC}"/>
                    </c:ext>
                  </c:extLst>
                </c:dPt>
                <c:dPt>
                  <c:idx val="5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7-6C64-471C-8F81-661FDB8A1ABC}"/>
                    </c:ext>
                  </c:extLst>
                </c:dPt>
                <c:dPt>
                  <c:idx val="6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4-C0F4-4DB2-A308-D8DBC4180399}"/>
                    </c:ext>
                  </c:extLst>
                </c:dPt>
                <c:dPt>
                  <c:idx val="7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5-C0F4-4DB2-A308-D8DBC4180399}"/>
                    </c:ext>
                  </c:extLst>
                </c:dPt>
                <c:dPt>
                  <c:idx val="8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0-6C64-471C-8F81-661FDB8A1ABC}"/>
                    </c:ext>
                  </c:extLst>
                </c:dPt>
                <c:dPt>
                  <c:idx val="9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2-6C64-471C-8F81-661FDB8A1ABC}"/>
                    </c:ext>
                  </c:extLst>
                </c:dPt>
                <c:dPt>
                  <c:idx val="1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6-C0F4-4DB2-A308-D8DBC4180399}"/>
                    </c:ext>
                  </c:extLst>
                </c:dPt>
                <c:dPt>
                  <c:idx val="23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0-AC74-493F-90D3-7BC3CBDAB987}"/>
                    </c:ext>
                  </c:extLst>
                </c:dPt>
                <c:dPt>
                  <c:idx val="25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1-AC74-493F-90D3-7BC3CBDAB987}"/>
                    </c:ext>
                  </c:extLst>
                </c:dPt>
                <c:dPt>
                  <c:idx val="26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3-AC74-493F-90D3-7BC3CBDAB987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Sheet1!$A$2:$A$12</c15:sqref>
                        </c15:formulaRef>
                      </c:ext>
                    </c:extLst>
                    <c:strCache>
                      <c:ptCount val="11"/>
                      <c:pt idx="0">
                        <c:v>09</c:v>
                      </c:pt>
                      <c:pt idx="1">
                        <c:v>10</c:v>
                      </c:pt>
                      <c:pt idx="2">
                        <c:v>11</c:v>
                      </c:pt>
                      <c:pt idx="3">
                        <c:v>12</c:v>
                      </c:pt>
                      <c:pt idx="4">
                        <c:v>13</c:v>
                      </c:pt>
                      <c:pt idx="5">
                        <c:v>14</c:v>
                      </c:pt>
                      <c:pt idx="6">
                        <c:v>15</c:v>
                      </c:pt>
                      <c:pt idx="7">
                        <c:v>16</c:v>
                      </c:pt>
                      <c:pt idx="8">
                        <c:v>17</c:v>
                      </c:pt>
                      <c:pt idx="9">
                        <c:v>18</c:v>
                      </c:pt>
                      <c:pt idx="10">
                        <c:v>19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Sheet1!$B$2:$B$12</c15:sqref>
                        </c15:formulaRef>
                      </c:ext>
                    </c:extLst>
                    <c:numCache>
                      <c:formatCode>General</c:formatCode>
                      <c:ptCount val="1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AC74-493F-90D3-7BC3CBDAB987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</c:spPr>
                <c:invertIfNegative val="0"/>
                <c:dLbls>
                  <c:dLbl>
                    <c:idx val="1"/>
                    <c:layout>
                      <c:manualLayout>
                        <c:x val="-2.7200477073514499E-17"/>
                        <c:y val="5.7641622516362004E-3"/>
                      </c:manualLayout>
                    </c:layout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E-B897-41A0-9C70-251F72B28E40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Sheet1!$A$2:$A$12</c15:sqref>
                        </c15:formulaRef>
                      </c:ext>
                    </c:extLst>
                    <c:strCache>
                      <c:ptCount val="11"/>
                      <c:pt idx="0">
                        <c:v>09</c:v>
                      </c:pt>
                      <c:pt idx="1">
                        <c:v>10</c:v>
                      </c:pt>
                      <c:pt idx="2">
                        <c:v>11</c:v>
                      </c:pt>
                      <c:pt idx="3">
                        <c:v>12</c:v>
                      </c:pt>
                      <c:pt idx="4">
                        <c:v>13</c:v>
                      </c:pt>
                      <c:pt idx="5">
                        <c:v>14</c:v>
                      </c:pt>
                      <c:pt idx="6">
                        <c:v>15</c:v>
                      </c:pt>
                      <c:pt idx="7">
                        <c:v>16</c:v>
                      </c:pt>
                      <c:pt idx="8">
                        <c:v>17</c:v>
                      </c:pt>
                      <c:pt idx="9">
                        <c:v>18</c:v>
                      </c:pt>
                      <c:pt idx="10">
                        <c:v>19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Sheet1!$C$2:$C$12</c15:sqref>
                        </c15:formulaRef>
                      </c:ext>
                    </c:extLst>
                    <c:numCache>
                      <c:formatCode>General</c:formatCode>
                      <c:ptCount val="1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E921-4C7B-8141-4F9BA410D64F}"/>
                  </c:ext>
                </c:extLst>
              </c15:ser>
            </c15:filteredBarSeries>
          </c:ext>
        </c:extLst>
      </c:barChart>
      <c:catAx>
        <c:axId val="-2121876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400"/>
            </a:pPr>
            <a:endParaRPr lang="en-US"/>
          </a:p>
        </c:txPr>
        <c:crossAx val="1745721296"/>
        <c:crosses val="autoZero"/>
        <c:auto val="1"/>
        <c:lblAlgn val="ctr"/>
        <c:lblOffset val="100"/>
        <c:noMultiLvlLbl val="0"/>
      </c:catAx>
      <c:valAx>
        <c:axId val="174572129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21876048"/>
        <c:crosses val="autoZero"/>
        <c:crossBetween val="between"/>
        <c:majorUnit val="10"/>
        <c:minorUnit val="0.01"/>
      </c:valAx>
    </c:plotArea>
    <c:legend>
      <c:legendPos val="t"/>
      <c:layout>
        <c:manualLayout>
          <c:xMode val="edge"/>
          <c:yMode val="edge"/>
          <c:x val="0.12449571356530501"/>
          <c:y val="1.56163886990466E-2"/>
          <c:w val="0.85503555792417296"/>
          <c:h val="9.5208818168918199E-2"/>
        </c:manualLayout>
      </c:layout>
      <c:overlay val="0"/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0.29267</cdr:x>
      <cdr:y>0.16391</cdr:y>
    </cdr:from>
    <cdr:to>
      <cdr:x>0.45146</cdr:x>
      <cdr:y>0.46574</cdr:y>
    </cdr:to>
    <cdr:grpSp>
      <cdr:nvGrpSpPr>
        <cdr:cNvPr id="3" name="Group 2">
          <a:extLst xmlns:a="http://schemas.openxmlformats.org/drawingml/2006/main">
            <a:ext uri="{FF2B5EF4-FFF2-40B4-BE49-F238E27FC236}">
              <a16:creationId xmlns:a16="http://schemas.microsoft.com/office/drawing/2014/main" id="{1B73E137-A1BD-483C-8B75-7378CA419DC2}"/>
            </a:ext>
          </a:extLst>
        </cdr:cNvPr>
        <cdr:cNvGrpSpPr/>
      </cdr:nvGrpSpPr>
      <cdr:grpSpPr>
        <a:xfrm xmlns:a="http://schemas.openxmlformats.org/drawingml/2006/main">
          <a:off x="2505197" y="692151"/>
          <a:ext cx="1359210" cy="1274553"/>
          <a:chOff x="2847503" y="808488"/>
          <a:chExt cx="1359211" cy="1427247"/>
        </a:xfrm>
      </cdr:grpSpPr>
      <cdr:sp macro="" textlink="">
        <cdr:nvSpPr>
          <cdr:cNvPr id="6" name="AutoShape 4"/>
          <cdr:cNvSpPr>
            <a:spLocks xmlns:a="http://schemas.openxmlformats.org/drawingml/2006/main" noChangeArrowheads="1"/>
          </cdr:cNvSpPr>
        </cdr:nvSpPr>
        <cdr:spPr bwMode="gray">
          <a:xfrm xmlns:a="http://schemas.openxmlformats.org/drawingml/2006/main">
            <a:off x="2847503" y="808488"/>
            <a:ext cx="1359211" cy="525774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  <a:ln xmlns:a="http://schemas.openxmlformats.org/drawingml/2006/main" w="25400">
            <a:solidFill>
              <a:schemeClr val="accent1"/>
            </a:solidFill>
            <a:miter lim="800000"/>
            <a:headEnd/>
            <a:tailEnd/>
          </a:ln>
          <a:effectLst xmlns:a="http://schemas.openxmlformats.org/drawingml/2006/main"/>
        </cdr:spPr>
        <cdr:txBody>
          <a:bodyPr xmlns:a="http://schemas.openxmlformats.org/drawingml/2006/main" wrap="square" lIns="91418" tIns="45709" rIns="91418" bIns="45709" anchor="ctr">
            <a:flatTx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90000"/>
              <a:tabLst>
                <a:tab pos="1603375" algn="ctr"/>
                <a:tab pos="2627313" algn="ctr"/>
              </a:tabLst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Hurricane Andrew</a:t>
            </a:r>
          </a:p>
        </cdr:txBody>
      </cdr:sp>
      <cdr:cxnSp macro="">
        <cdr:nvCxnSpPr>
          <cdr:cNvPr id="7" name="Straight Arrow Connector 6">
            <a:extLst xmlns:a="http://schemas.openxmlformats.org/drawingml/2006/main">
              <a:ext uri="{FF2B5EF4-FFF2-40B4-BE49-F238E27FC236}">
                <a16:creationId xmlns:a16="http://schemas.microsoft.com/office/drawing/2014/main" id="{60896226-92A1-4ABC-B77C-C7AA7A7B861A}"/>
              </a:ext>
            </a:extLst>
          </cdr:cNvPr>
          <cdr:cNvCxnSpPr/>
        </cdr:nvCxnSpPr>
        <cdr:spPr bwMode="gray">
          <a:xfrm xmlns:a="http://schemas.openxmlformats.org/drawingml/2006/main">
            <a:off x="3575942" y="1324297"/>
            <a:ext cx="0" cy="911438"/>
          </a:xfrm>
          <a:prstGeom xmlns:a="http://schemas.openxmlformats.org/drawingml/2006/main" prst="straightConnector1">
            <a:avLst/>
          </a:prstGeom>
          <a:noFill xmlns:a="http://schemas.openxmlformats.org/drawingml/2006/main"/>
          <a:ln xmlns:a="http://schemas.openxmlformats.org/drawingml/2006/main" w="25400">
            <a:solidFill>
              <a:schemeClr val="accent1"/>
            </a:solidFill>
            <a:round/>
            <a:headEnd/>
            <a:tailEnd type="oval" w="med" len="med"/>
          </a:ln>
          <a:effectLst xmlns:a="http://schemas.openxmlformats.org/drawingml/2006/main"/>
        </cdr:spPr>
      </cdr:cxnSp>
    </cdr:grpSp>
  </cdr:relSizeAnchor>
  <cdr:relSizeAnchor xmlns:cdr="http://schemas.openxmlformats.org/drawingml/2006/chartDrawing">
    <cdr:from>
      <cdr:x>0.53683</cdr:x>
      <cdr:y>0.15353</cdr:y>
    </cdr:from>
    <cdr:to>
      <cdr:x>0.6157</cdr:x>
      <cdr:y>0.49603</cdr:y>
    </cdr:to>
    <cdr:grpSp>
      <cdr:nvGrpSpPr>
        <cdr:cNvPr id="2" name="Group 1">
          <a:extLst xmlns:a="http://schemas.openxmlformats.org/drawingml/2006/main">
            <a:ext uri="{FF2B5EF4-FFF2-40B4-BE49-F238E27FC236}">
              <a16:creationId xmlns:a16="http://schemas.microsoft.com/office/drawing/2014/main" id="{89A04289-F628-4C99-BB2D-D31CE777AF01}"/>
            </a:ext>
          </a:extLst>
        </cdr:cNvPr>
        <cdr:cNvGrpSpPr/>
      </cdr:nvGrpSpPr>
      <cdr:grpSpPr>
        <a:xfrm xmlns:a="http://schemas.openxmlformats.org/drawingml/2006/main">
          <a:off x="4595157" y="648319"/>
          <a:ext cx="675112" cy="1446292"/>
          <a:chOff x="4839882" y="882344"/>
          <a:chExt cx="675112" cy="1446291"/>
        </a:xfrm>
      </cdr:grpSpPr>
      <cdr:sp macro="" textlink="">
        <cdr:nvSpPr>
          <cdr:cNvPr id="15" name="AutoShape 4"/>
          <cdr:cNvSpPr>
            <a:spLocks xmlns:a="http://schemas.openxmlformats.org/drawingml/2006/main" noChangeArrowheads="1"/>
          </cdr:cNvSpPr>
        </cdr:nvSpPr>
        <cdr:spPr bwMode="gray">
          <a:xfrm xmlns:a="http://schemas.openxmlformats.org/drawingml/2006/main">
            <a:off x="4839882" y="882344"/>
            <a:ext cx="675112" cy="388619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  <a:ln xmlns:a="http://schemas.openxmlformats.org/drawingml/2006/main" w="25400">
            <a:solidFill>
              <a:schemeClr val="accent1"/>
            </a:solidFill>
            <a:miter lim="800000"/>
            <a:headEnd/>
            <a:tailEnd/>
          </a:ln>
          <a:effectLst xmlns:a="http://schemas.openxmlformats.org/drawingml/2006/main"/>
        </cdr:spPr>
        <cdr:txBody>
          <a:bodyPr xmlns:a="http://schemas.openxmlformats.org/drawingml/2006/main" wrap="square" lIns="91418" tIns="45709" rIns="91418" bIns="45709" anchor="ctr">
            <a:flatTx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90000"/>
              <a:tabLst>
                <a:tab pos="1603375" algn="ctr"/>
                <a:tab pos="2627313" algn="ctr"/>
              </a:tabLst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WTC</a:t>
            </a:r>
          </a:p>
        </cdr:txBody>
      </cdr:sp>
      <cdr:cxnSp macro="">
        <cdr:nvCxnSpPr>
          <cdr:cNvPr id="16" name="Straight Arrow Connector 15">
            <a:extLst xmlns:a="http://schemas.openxmlformats.org/drawingml/2006/main">
              <a:ext uri="{FF2B5EF4-FFF2-40B4-BE49-F238E27FC236}">
                <a16:creationId xmlns:a16="http://schemas.microsoft.com/office/drawing/2014/main" id="{BE4BF7F5-3F66-4F00-89ED-3E1AD8CFDE43}"/>
              </a:ext>
            </a:extLst>
          </cdr:cNvPr>
          <cdr:cNvCxnSpPr/>
        </cdr:nvCxnSpPr>
        <cdr:spPr bwMode="gray">
          <a:xfrm xmlns:a="http://schemas.openxmlformats.org/drawingml/2006/main">
            <a:off x="5169777" y="1280042"/>
            <a:ext cx="0" cy="1048593"/>
          </a:xfrm>
          <a:prstGeom xmlns:a="http://schemas.openxmlformats.org/drawingml/2006/main" prst="straightConnector1">
            <a:avLst/>
          </a:prstGeom>
          <a:noFill xmlns:a="http://schemas.openxmlformats.org/drawingml/2006/main"/>
          <a:ln xmlns:a="http://schemas.openxmlformats.org/drawingml/2006/main" w="25400">
            <a:solidFill>
              <a:schemeClr val="accent1"/>
            </a:solidFill>
            <a:round/>
            <a:headEnd/>
            <a:tailEnd type="oval" w="med" len="med"/>
          </a:ln>
          <a:effectLst xmlns:a="http://schemas.openxmlformats.org/drawingml/2006/main"/>
        </cdr:spPr>
      </cdr:cxnSp>
    </cdr:grpSp>
  </cdr:relSizeAnchor>
  <cdr:relSizeAnchor xmlns:cdr="http://schemas.openxmlformats.org/drawingml/2006/chartDrawing">
    <cdr:from>
      <cdr:x>0.58738</cdr:x>
      <cdr:y>0</cdr:y>
    </cdr:from>
    <cdr:to>
      <cdr:x>0.74617</cdr:x>
      <cdr:y>0.1611</cdr:y>
    </cdr:to>
    <cdr:grpSp>
      <cdr:nvGrpSpPr>
        <cdr:cNvPr id="21" name="Group 20">
          <a:extLst xmlns:a="http://schemas.openxmlformats.org/drawingml/2006/main">
            <a:ext uri="{FF2B5EF4-FFF2-40B4-BE49-F238E27FC236}">
              <a16:creationId xmlns:a16="http://schemas.microsoft.com/office/drawing/2014/main" id="{D5BC805F-A1D2-4C99-98E2-EAC17A87C283}"/>
            </a:ext>
          </a:extLst>
        </cdr:cNvPr>
        <cdr:cNvGrpSpPr/>
      </cdr:nvGrpSpPr>
      <cdr:grpSpPr bwMode="gray">
        <a:xfrm xmlns:a="http://schemas.openxmlformats.org/drawingml/2006/main">
          <a:off x="5027855" y="0"/>
          <a:ext cx="1359211" cy="680285"/>
          <a:chOff x="5423774" y="-5538946"/>
          <a:chExt cx="1359220" cy="1456671"/>
        </a:xfrm>
      </cdr:grpSpPr>
      <cdr:sp macro="" textlink="">
        <cdr:nvSpPr>
          <cdr:cNvPr id="22" name="AutoShape 4"/>
          <cdr:cNvSpPr>
            <a:spLocks xmlns:a="http://schemas.openxmlformats.org/drawingml/2006/main" noChangeArrowheads="1"/>
          </cdr:cNvSpPr>
        </cdr:nvSpPr>
        <cdr:spPr bwMode="gray">
          <a:xfrm xmlns:a="http://schemas.openxmlformats.org/drawingml/2006/main">
            <a:off x="5423774" y="-5538946"/>
            <a:ext cx="1359220" cy="981793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  <a:ln xmlns:a="http://schemas.openxmlformats.org/drawingml/2006/main" w="25400">
            <a:solidFill>
              <a:schemeClr val="accent1"/>
            </a:solidFill>
            <a:miter lim="800000"/>
            <a:headEnd/>
            <a:tailEnd/>
          </a:ln>
          <a:effectLst xmlns:a="http://schemas.openxmlformats.org/drawingml/2006/main"/>
        </cdr:spPr>
        <cdr:txBody>
          <a:bodyPr xmlns:a="http://schemas.openxmlformats.org/drawingml/2006/main" wrap="square" lIns="91418" tIns="45709" rIns="91418" bIns="45709" anchor="ctr">
            <a:flatTx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90000"/>
              <a:tabLst>
                <a:tab pos="1603375" algn="ctr"/>
                <a:tab pos="2627313" algn="ctr"/>
              </a:tabLst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Katrina, Rita, Wilma</a:t>
            </a:r>
          </a:p>
        </cdr:txBody>
      </cdr:sp>
      <cdr:cxnSp macro="">
        <cdr:nvCxnSpPr>
          <cdr:cNvPr id="23" name="Straight Arrow Connector 22">
            <a:extLst xmlns:a="http://schemas.openxmlformats.org/drawingml/2006/main">
              <a:ext uri="{FF2B5EF4-FFF2-40B4-BE49-F238E27FC236}">
                <a16:creationId xmlns:a16="http://schemas.microsoft.com/office/drawing/2014/main" id="{22264B7F-0BF3-48E7-AEDC-FCE7658BE083}"/>
              </a:ext>
            </a:extLst>
          </cdr:cNvPr>
          <cdr:cNvCxnSpPr/>
        </cdr:nvCxnSpPr>
        <cdr:spPr bwMode="gray">
          <a:xfrm xmlns:a="http://schemas.openxmlformats.org/drawingml/2006/main">
            <a:off x="6084560" y="-4537682"/>
            <a:ext cx="0" cy="455407"/>
          </a:xfrm>
          <a:prstGeom xmlns:a="http://schemas.openxmlformats.org/drawingml/2006/main" prst="straightConnector1">
            <a:avLst/>
          </a:prstGeom>
          <a:noFill xmlns:a="http://schemas.openxmlformats.org/drawingml/2006/main"/>
          <a:ln xmlns:a="http://schemas.openxmlformats.org/drawingml/2006/main" w="25400">
            <a:solidFill>
              <a:schemeClr val="accent1"/>
            </a:solidFill>
            <a:round/>
            <a:headEnd/>
            <a:tailEnd type="oval" w="med" len="med"/>
          </a:ln>
          <a:effectLst xmlns:a="http://schemas.openxmlformats.org/drawingml/2006/main"/>
        </cdr:spPr>
      </cdr:cxn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0.28259</cdr:x>
      <cdr:y>0.26186</cdr:y>
    </cdr:from>
    <cdr:to>
      <cdr:x>0.47132</cdr:x>
      <cdr:y>0.52778</cdr:y>
    </cdr:to>
    <cdr:grpSp>
      <cdr:nvGrpSpPr>
        <cdr:cNvPr id="14" name="Group 13">
          <a:extLst xmlns:a="http://schemas.openxmlformats.org/drawingml/2006/main">
            <a:ext uri="{FF2B5EF4-FFF2-40B4-BE49-F238E27FC236}">
              <a16:creationId xmlns:a16="http://schemas.microsoft.com/office/drawing/2014/main" id="{BFBEBAEA-13CA-4466-83B9-4D3B2B1F4E4E}"/>
            </a:ext>
          </a:extLst>
        </cdr:cNvPr>
        <cdr:cNvGrpSpPr/>
      </cdr:nvGrpSpPr>
      <cdr:grpSpPr>
        <a:xfrm xmlns:a="http://schemas.openxmlformats.org/drawingml/2006/main">
          <a:off x="2297106" y="1264718"/>
          <a:ext cx="1534141" cy="1284327"/>
          <a:chOff x="5384995" y="138444"/>
          <a:chExt cx="1534210" cy="2047083"/>
        </a:xfrm>
      </cdr:grpSpPr>
      <cdr:grpSp>
        <cdr:nvGrpSpPr>
          <cdr:cNvPr id="7" name="Group 6">
            <a:extLst xmlns:a="http://schemas.openxmlformats.org/drawingml/2006/main">
              <a:ext uri="{FF2B5EF4-FFF2-40B4-BE49-F238E27FC236}">
                <a16:creationId xmlns:a16="http://schemas.microsoft.com/office/drawing/2014/main" id="{C8EBFDFB-F9AA-4A4D-9648-F324E69E9787}"/>
              </a:ext>
            </a:extLst>
          </cdr:cNvPr>
          <cdr:cNvGrpSpPr/>
        </cdr:nvGrpSpPr>
        <cdr:grpSpPr>
          <a:xfrm xmlns:a="http://schemas.openxmlformats.org/drawingml/2006/main">
            <a:off x="5384995" y="138444"/>
            <a:ext cx="1534210" cy="1155221"/>
            <a:chOff x="-4814444" y="3456305"/>
            <a:chExt cx="1893887" cy="1583932"/>
          </a:xfrm>
        </cdr:grpSpPr>
        <cdr:sp macro="" textlink="">
          <cdr:nvSpPr>
            <cdr:cNvPr id="8" name="AutoShape 7">
              <a:extLst xmlns:a="http://schemas.openxmlformats.org/drawingml/2006/main">
                <a:ext uri="{FF2B5EF4-FFF2-40B4-BE49-F238E27FC236}">
                  <a16:creationId xmlns:a16="http://schemas.microsoft.com/office/drawing/2014/main" id="{17A5684B-6A7C-4EA1-8BC7-AA44763310AC}"/>
                </a:ext>
              </a:extLst>
            </cdr:cNvPr>
            <cdr:cNvSpPr>
              <a:spLocks xmlns:a="http://schemas.openxmlformats.org/drawingml/2006/main" noChangeArrowheads="1"/>
            </cdr:cNvSpPr>
          </cdr:nvSpPr>
          <cdr:spPr bwMode="gray">
            <a:xfrm xmlns:a="http://schemas.openxmlformats.org/drawingml/2006/main">
              <a:off x="-4814444" y="3456305"/>
              <a:ext cx="1893887" cy="1583932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chemeClr val="accent2"/>
            </a:solidFill>
            <a:ln xmlns:a="http://schemas.openxmlformats.org/drawingml/2006/main" w="28575" algn="ctr">
              <a:noFill/>
              <a:miter lim="800000"/>
              <a:headEnd/>
              <a:tailEnd/>
            </a:ln>
          </cdr:spPr>
          <cdr:txBody>
            <a:bodyPr xmlns:a="http://schemas.openxmlformats.org/drawingml/2006/main" tIns="45720" bIns="45720" anchor="ctr"/>
            <a:lstStyle xmlns:a="http://schemas.openxmlformats.org/drawingml/2006/main"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600" b="1" dirty="0">
                  <a:solidFill>
                    <a:schemeClr val="bg1"/>
                  </a:solidFill>
                  <a:cs typeface="Arial" charset="0"/>
                </a:rPr>
                <a:t>Tornadoes</a:t>
              </a:r>
            </a:p>
          </cdr:txBody>
        </cdr:sp>
      </cdr:grpSp>
      <cdr:grpSp>
        <cdr:nvGrpSpPr>
          <cdr:cNvPr id="12" name="Group 11">
            <a:extLst xmlns:a="http://schemas.openxmlformats.org/drawingml/2006/main">
              <a:ext uri="{FF2B5EF4-FFF2-40B4-BE49-F238E27FC236}">
                <a16:creationId xmlns:a16="http://schemas.microsoft.com/office/drawing/2014/main" id="{0C909FCB-FA9C-44A0-945D-FEF52B3AB985}"/>
              </a:ext>
            </a:extLst>
          </cdr:cNvPr>
          <cdr:cNvGrpSpPr/>
        </cdr:nvGrpSpPr>
        <cdr:grpSpPr>
          <a:xfrm xmlns:a="http://schemas.openxmlformats.org/drawingml/2006/main">
            <a:off x="6173355" y="568554"/>
            <a:ext cx="0" cy="1616973"/>
            <a:chOff x="-3610136" y="4198552"/>
            <a:chExt cx="0" cy="1521144"/>
          </a:xfrm>
        </cdr:grpSpPr>
        <cdr:cxnSp macro="">
          <cdr:nvCxnSpPr>
            <cdr:cNvPr id="13" name="Straight Arrow Connector 12">
              <a:extLst xmlns:a="http://schemas.openxmlformats.org/drawingml/2006/main">
                <a:ext uri="{FF2B5EF4-FFF2-40B4-BE49-F238E27FC236}">
                  <a16:creationId xmlns:a16="http://schemas.microsoft.com/office/drawing/2014/main" id="{763563B2-6888-4129-968F-60AAB7DD0532}"/>
                </a:ext>
              </a:extLst>
            </cdr:cNvPr>
            <cdr:cNvCxnSpPr/>
          </cdr:nvCxnSpPr>
          <cdr:spPr bwMode="gray">
            <a:xfrm xmlns:a="http://schemas.openxmlformats.org/drawingml/2006/main">
              <a:off x="-3610136" y="4198552"/>
              <a:ext cx="0" cy="1521144"/>
            </a:xfrm>
            <a:prstGeom xmlns:a="http://schemas.openxmlformats.org/drawingml/2006/main" prst="straightConnector1">
              <a:avLst/>
            </a:prstGeom>
            <a:ln xmlns:a="http://schemas.openxmlformats.org/drawingml/2006/main" w="28575">
              <a:solidFill>
                <a:schemeClr val="accent2"/>
              </a:solidFill>
              <a:tailEnd type="oval" w="med" len="med"/>
            </a:ln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</cdr:cxnSp>
      </cdr:grpSp>
    </cdr:grpSp>
  </cdr:relSizeAnchor>
  <cdr:relSizeAnchor xmlns:cdr="http://schemas.openxmlformats.org/drawingml/2006/chartDrawing">
    <cdr:from>
      <cdr:x>0.10037</cdr:x>
      <cdr:y>0.2766</cdr:y>
    </cdr:from>
    <cdr:to>
      <cdr:x>0.24797</cdr:x>
      <cdr:y>0.7234</cdr:y>
    </cdr:to>
    <cdr:grpSp>
      <cdr:nvGrpSpPr>
        <cdr:cNvPr id="15" name="Group 14">
          <a:extLst xmlns:a="http://schemas.openxmlformats.org/drawingml/2006/main">
            <a:ext uri="{FF2B5EF4-FFF2-40B4-BE49-F238E27FC236}">
              <a16:creationId xmlns:a16="http://schemas.microsoft.com/office/drawing/2014/main" id="{B51EF924-2F36-441A-A550-91A424FDB154}"/>
            </a:ext>
          </a:extLst>
        </cdr:cNvPr>
        <cdr:cNvGrpSpPr/>
      </cdr:nvGrpSpPr>
      <cdr:grpSpPr>
        <a:xfrm xmlns:a="http://schemas.openxmlformats.org/drawingml/2006/main">
          <a:off x="815884" y="1335909"/>
          <a:ext cx="1199805" cy="2157931"/>
          <a:chOff x="-4803870" y="2751139"/>
          <a:chExt cx="1893887" cy="2596097"/>
        </a:xfrm>
      </cdr:grpSpPr>
      <cdr:grpSp>
        <cdr:nvGrpSpPr>
          <cdr:cNvPr id="16" name="Group 15">
            <a:extLst xmlns:a="http://schemas.openxmlformats.org/drawingml/2006/main">
              <a:ext uri="{FF2B5EF4-FFF2-40B4-BE49-F238E27FC236}">
                <a16:creationId xmlns:a16="http://schemas.microsoft.com/office/drawing/2014/main" id="{963A511E-2EDD-4074-9B71-06191A255997}"/>
              </a:ext>
            </a:extLst>
          </cdr:cNvPr>
          <cdr:cNvGrpSpPr/>
        </cdr:nvGrpSpPr>
        <cdr:grpSpPr>
          <a:xfrm xmlns:a="http://schemas.openxmlformats.org/drawingml/2006/main">
            <a:off x="-4803870" y="2751139"/>
            <a:ext cx="1893887" cy="797439"/>
            <a:chOff x="-17374601" y="6259413"/>
            <a:chExt cx="2337886" cy="1093375"/>
          </a:xfrm>
        </cdr:grpSpPr>
        <cdr:sp macro="" textlink="">
          <cdr:nvSpPr>
            <cdr:cNvPr id="19" name="AutoShape 7">
              <a:extLst xmlns:a="http://schemas.openxmlformats.org/drawingml/2006/main">
                <a:ext uri="{FF2B5EF4-FFF2-40B4-BE49-F238E27FC236}">
                  <a16:creationId xmlns:a16="http://schemas.microsoft.com/office/drawing/2014/main" id="{C90FB65B-9333-49D4-9B54-685D0BF6DC29}"/>
                </a:ext>
              </a:extLst>
            </cdr:cNvPr>
            <cdr:cNvSpPr>
              <a:spLocks xmlns:a="http://schemas.openxmlformats.org/drawingml/2006/main" noChangeArrowheads="1"/>
            </cdr:cNvSpPr>
          </cdr:nvSpPr>
          <cdr:spPr bwMode="gray">
            <a:xfrm xmlns:a="http://schemas.openxmlformats.org/drawingml/2006/main">
              <a:off x="-17374601" y="6259413"/>
              <a:ext cx="2337886" cy="1093375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chemeClr val="accent2"/>
            </a:solidFill>
            <a:ln xmlns:a="http://schemas.openxmlformats.org/drawingml/2006/main" w="28575" algn="ctr">
              <a:noFill/>
              <a:miter lim="800000"/>
              <a:headEnd/>
              <a:tailEnd/>
            </a:ln>
          </cdr:spPr>
          <cdr:txBody>
            <a:bodyPr xmlns:a="http://schemas.openxmlformats.org/drawingml/2006/main" tIns="45720" bIns="45720" anchor="ctr"/>
            <a:lstStyle xmlns:a="http://schemas.openxmlformats.org/drawingml/2006/main"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600" b="1" dirty="0">
                  <a:solidFill>
                    <a:schemeClr val="bg1"/>
                  </a:solidFill>
                  <a:cs typeface="Arial" charset="0"/>
                </a:rPr>
                <a:t>Great Recession</a:t>
              </a:r>
            </a:p>
          </cdr:txBody>
        </cdr:sp>
      </cdr:grpSp>
      <cdr:grpSp>
        <cdr:nvGrpSpPr>
          <cdr:cNvPr id="17" name="Group 16">
            <a:extLst xmlns:a="http://schemas.openxmlformats.org/drawingml/2006/main">
              <a:ext uri="{FF2B5EF4-FFF2-40B4-BE49-F238E27FC236}">
                <a16:creationId xmlns:a16="http://schemas.microsoft.com/office/drawing/2014/main" id="{1EB575E8-3B33-47D7-8412-49EBEA86D5B3}"/>
              </a:ext>
            </a:extLst>
          </cdr:cNvPr>
          <cdr:cNvGrpSpPr/>
        </cdr:nvGrpSpPr>
        <cdr:grpSpPr>
          <a:xfrm xmlns:a="http://schemas.openxmlformats.org/drawingml/2006/main">
            <a:off x="-4119503" y="3517230"/>
            <a:ext cx="0" cy="1830006"/>
            <a:chOff x="-13393627" y="7322863"/>
            <a:chExt cx="0" cy="1721551"/>
          </a:xfrm>
        </cdr:grpSpPr>
        <cdr:cxnSp macro="">
          <cdr:nvCxnSpPr>
            <cdr:cNvPr id="18" name="Straight Arrow Connector 17">
              <a:extLst xmlns:a="http://schemas.openxmlformats.org/drawingml/2006/main">
                <a:ext uri="{FF2B5EF4-FFF2-40B4-BE49-F238E27FC236}">
                  <a16:creationId xmlns:a16="http://schemas.microsoft.com/office/drawing/2014/main" id="{6BDB0592-2078-422F-BADD-0297E8E1E0CC}"/>
                </a:ext>
              </a:extLst>
            </cdr:cNvPr>
            <cdr:cNvCxnSpPr/>
          </cdr:nvCxnSpPr>
          <cdr:spPr bwMode="gray">
            <a:xfrm xmlns:a="http://schemas.openxmlformats.org/drawingml/2006/main">
              <a:off x="-13393627" y="7322863"/>
              <a:ext cx="0" cy="1721551"/>
            </a:xfrm>
            <a:prstGeom xmlns:a="http://schemas.openxmlformats.org/drawingml/2006/main" prst="straightConnector1">
              <a:avLst/>
            </a:prstGeom>
            <a:ln xmlns:a="http://schemas.openxmlformats.org/drawingml/2006/main" w="28575">
              <a:solidFill>
                <a:schemeClr val="accent2"/>
              </a:solidFill>
              <a:tailEnd type="oval" w="med" len="med"/>
            </a:ln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</cdr:cxnSp>
      </cdr:grp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0.07076</cdr:x>
      <cdr:y>0.90505</cdr:y>
    </cdr:from>
    <cdr:to>
      <cdr:x>0.29135</cdr:x>
      <cdr:y>1</cdr:y>
    </cdr:to>
    <cdr:sp macro="" textlink="">
      <cdr:nvSpPr>
        <cdr:cNvPr id="2" name="Text Placeholder 4"/>
        <cdr:cNvSpPr txBox="1">
          <a:spLocks xmlns:a="http://schemas.openxmlformats.org/drawingml/2006/main"/>
        </cdr:cNvSpPr>
      </cdr:nvSpPr>
      <cdr:spPr bwMode="gray">
        <a:xfrm xmlns:a="http://schemas.openxmlformats.org/drawingml/2006/main">
          <a:off x="605354" y="3913070"/>
          <a:ext cx="1887149" cy="410525"/>
        </a:xfrm>
        <a:prstGeom xmlns:a="http://schemas.openxmlformats.org/drawingml/2006/main" prst="snip1Rect">
          <a:avLst/>
        </a:prstGeom>
        <a:solidFill xmlns:a="http://schemas.openxmlformats.org/drawingml/2006/main">
          <a:srgbClr val="337DBE"/>
        </a:solidFill>
        <a:ln xmlns:a="http://schemas.openxmlformats.org/drawingml/2006/main" w="28575" cap="flat" cmpd="sng" algn="ctr">
          <a:noFill/>
          <a:prstDash val="solid"/>
          <a:miter lim="800000"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29" tIns="45715" rIns="91429" bIns="91440" numCol="1" rtlCol="0" anchor="ctr" anchorCtr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ts val="0"/>
            </a:spcBef>
          </a:pPr>
          <a:r>
            <a:rPr lang="en-US" b="1" dirty="0">
              <a:solidFill>
                <a:schemeClr val="bg1"/>
              </a:solidFill>
            </a:rPr>
            <a:t>1st Quarter</a:t>
          </a:r>
        </a:p>
      </cdr:txBody>
    </cdr:sp>
  </cdr:relSizeAnchor>
  <cdr:relSizeAnchor xmlns:cdr="http://schemas.openxmlformats.org/drawingml/2006/chartDrawing">
    <cdr:from>
      <cdr:x>0.32215</cdr:x>
      <cdr:y>0.90672</cdr:y>
    </cdr:from>
    <cdr:to>
      <cdr:x>0.54806</cdr:x>
      <cdr:y>1</cdr:y>
    </cdr:to>
    <cdr:sp macro="" textlink="">
      <cdr:nvSpPr>
        <cdr:cNvPr id="3" name="Text Placeholder 4"/>
        <cdr:cNvSpPr txBox="1">
          <a:spLocks xmlns:a="http://schemas.openxmlformats.org/drawingml/2006/main"/>
        </cdr:cNvSpPr>
      </cdr:nvSpPr>
      <cdr:spPr bwMode="gray">
        <a:xfrm xmlns:a="http://schemas.openxmlformats.org/drawingml/2006/main">
          <a:off x="2756027" y="3920271"/>
          <a:ext cx="1932670" cy="403324"/>
        </a:xfrm>
        <a:prstGeom xmlns:a="http://schemas.openxmlformats.org/drawingml/2006/main" prst="snip1Rect">
          <a:avLst/>
        </a:prstGeom>
        <a:solidFill xmlns:a="http://schemas.openxmlformats.org/drawingml/2006/main">
          <a:schemeClr val="accent3"/>
        </a:solidFill>
        <a:ln xmlns:a="http://schemas.openxmlformats.org/drawingml/2006/main" w="28575" cap="flat" cmpd="sng" algn="ctr">
          <a:noFill/>
          <a:prstDash val="solid"/>
          <a:miter lim="800000"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29" tIns="45715" rIns="91429" bIns="91440" numCol="1" rtlCol="0" anchor="ctr" anchorCtr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ts val="0"/>
            </a:spcBef>
          </a:pPr>
          <a:r>
            <a:rPr lang="en-US" sz="1800" b="1" kern="1200" dirty="0">
              <a:solidFill>
                <a:schemeClr val="bg1"/>
              </a:solidFill>
            </a:rPr>
            <a:t>2nd Quarter</a:t>
          </a:r>
        </a:p>
      </cdr:txBody>
    </cdr:sp>
  </cdr:relSizeAnchor>
  <cdr:relSizeAnchor xmlns:cdr="http://schemas.openxmlformats.org/drawingml/2006/chartDrawing">
    <cdr:from>
      <cdr:x>0.57489</cdr:x>
      <cdr:y>0.90505</cdr:y>
    </cdr:from>
    <cdr:to>
      <cdr:x>0.77031</cdr:x>
      <cdr:y>0.99694</cdr:y>
    </cdr:to>
    <cdr:sp macro="" textlink="">
      <cdr:nvSpPr>
        <cdr:cNvPr id="4" name="Text Placeholder 4"/>
        <cdr:cNvSpPr txBox="1">
          <a:spLocks xmlns:a="http://schemas.openxmlformats.org/drawingml/2006/main"/>
        </cdr:cNvSpPr>
      </cdr:nvSpPr>
      <cdr:spPr bwMode="gray">
        <a:xfrm xmlns:a="http://schemas.openxmlformats.org/drawingml/2006/main">
          <a:off x="4918203" y="3913070"/>
          <a:ext cx="1671864" cy="397287"/>
        </a:xfrm>
        <a:prstGeom xmlns:a="http://schemas.openxmlformats.org/drawingml/2006/main" prst="snip1Rect">
          <a:avLst/>
        </a:prstGeom>
        <a:solidFill xmlns:a="http://schemas.openxmlformats.org/drawingml/2006/main">
          <a:schemeClr val="accent5"/>
        </a:solidFill>
        <a:ln xmlns:a="http://schemas.openxmlformats.org/drawingml/2006/main" w="28575" cap="flat" cmpd="sng" algn="ctr">
          <a:noFill/>
          <a:prstDash val="solid"/>
          <a:miter lim="800000"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29" tIns="45715" rIns="91429" bIns="91440" numCol="1" rtlCol="0" anchor="ctr" anchorCtr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ts val="0"/>
            </a:spcBef>
          </a:pPr>
          <a:r>
            <a:rPr lang="en-US" sz="1800" b="1" kern="1200" dirty="0">
              <a:solidFill>
                <a:schemeClr val="bg1"/>
              </a:solidFill>
            </a:rPr>
            <a:t>3rd Quarter</a:t>
          </a:r>
        </a:p>
      </cdr:txBody>
    </cdr:sp>
  </cdr:relSizeAnchor>
  <cdr:relSizeAnchor xmlns:cdr="http://schemas.openxmlformats.org/drawingml/2006/chartDrawing">
    <cdr:from>
      <cdr:x>0.78921</cdr:x>
      <cdr:y>0.90505</cdr:y>
    </cdr:from>
    <cdr:to>
      <cdr:x>1</cdr:x>
      <cdr:y>1</cdr:y>
    </cdr:to>
    <cdr:sp macro="" textlink="">
      <cdr:nvSpPr>
        <cdr:cNvPr id="5" name="Text Placeholder 4"/>
        <cdr:cNvSpPr txBox="1">
          <a:spLocks xmlns:a="http://schemas.openxmlformats.org/drawingml/2006/main"/>
        </cdr:cNvSpPr>
      </cdr:nvSpPr>
      <cdr:spPr bwMode="gray">
        <a:xfrm xmlns:a="http://schemas.openxmlformats.org/drawingml/2006/main">
          <a:off x="6751747" y="3913070"/>
          <a:ext cx="1803290" cy="410525"/>
        </a:xfrm>
        <a:prstGeom xmlns:a="http://schemas.openxmlformats.org/drawingml/2006/main" prst="snip1Rect">
          <a:avLst/>
        </a:prstGeom>
        <a:solidFill xmlns:a="http://schemas.openxmlformats.org/drawingml/2006/main">
          <a:schemeClr val="accent6"/>
        </a:solidFill>
        <a:ln xmlns:a="http://schemas.openxmlformats.org/drawingml/2006/main" w="28575" cap="flat" cmpd="sng" algn="ctr">
          <a:noFill/>
          <a:prstDash val="solid"/>
          <a:miter lim="800000"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29" tIns="45715" rIns="91429" bIns="91440" numCol="1" rtlCol="0" anchor="ctr" anchorCtr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ts val="0"/>
            </a:spcBef>
          </a:pPr>
          <a:r>
            <a:rPr lang="en-US" sz="1800" b="1" kern="1200" dirty="0">
              <a:solidFill>
                <a:schemeClr val="bg1"/>
              </a:solidFill>
            </a:rPr>
            <a:t>4th Quarter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0.00871</cdr:x>
      <cdr:y>0</cdr:y>
    </cdr:from>
    <cdr:to>
      <cdr:x>0.21742</cdr:x>
      <cdr:y>0.06566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81CFB76-8C03-400C-8CD1-4AADC9E8FF53}"/>
            </a:ext>
          </a:extLst>
        </cdr:cNvPr>
        <cdr:cNvSpPr txBox="1"/>
      </cdr:nvSpPr>
      <cdr:spPr>
        <a:xfrm xmlns:a="http://schemas.openxmlformats.org/drawingml/2006/main">
          <a:off x="72260" y="0"/>
          <a:ext cx="1731511" cy="27236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  <a:spcBef>
              <a:spcPts val="1200"/>
            </a:spcBef>
            <a:buClr>
              <a:srgbClr val="337DBE"/>
            </a:buClr>
            <a:buSzPct val="77000"/>
          </a:pPr>
          <a:r>
            <a:rPr lang="en-US" sz="1400" b="1" dirty="0"/>
            <a:t>2 year change</a:t>
          </a:r>
        </a:p>
      </cdr:txBody>
    </cdr:sp>
  </cdr:relSizeAnchor>
  <cdr:relSizeAnchor xmlns:cdr="http://schemas.openxmlformats.org/drawingml/2006/chartDrawing">
    <cdr:from>
      <cdr:x>0.13183</cdr:x>
      <cdr:y>0.64377</cdr:y>
    </cdr:from>
    <cdr:to>
      <cdr:x>0.20899</cdr:x>
      <cdr:y>0.79808</cdr:y>
    </cdr:to>
    <cdr:pic>
      <cdr:nvPicPr>
        <cdr:cNvPr id="3" name="Picture 2">
          <a:extLst xmlns:a="http://schemas.openxmlformats.org/drawingml/2006/main">
            <a:ext uri="{FF2B5EF4-FFF2-40B4-BE49-F238E27FC236}">
              <a16:creationId xmlns:a16="http://schemas.microsoft.com/office/drawing/2014/main" id="{D223C8D8-5FAE-4C17-A2D3-44A7921D594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093681" y="2670449"/>
          <a:ext cx="640141" cy="64009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0.32207</cdr:x>
      <cdr:y>0.64377</cdr:y>
    </cdr:from>
    <cdr:to>
      <cdr:x>0.39922</cdr:x>
      <cdr:y>0.79808</cdr:y>
    </cdr:to>
    <cdr:pic>
      <cdr:nvPicPr>
        <cdr:cNvPr id="4" name="Picture 3">
          <a:extLst xmlns:a="http://schemas.openxmlformats.org/drawingml/2006/main">
            <a:ext uri="{FF2B5EF4-FFF2-40B4-BE49-F238E27FC236}">
              <a16:creationId xmlns:a16="http://schemas.microsoft.com/office/drawing/2014/main" id="{B84EB728-2B87-47F5-85E5-1871592B40D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671945" y="2670449"/>
          <a:ext cx="640058" cy="64009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0.49957</cdr:x>
      <cdr:y>0.64377</cdr:y>
    </cdr:from>
    <cdr:to>
      <cdr:x>0.57673</cdr:x>
      <cdr:y>0.79808</cdr:y>
    </cdr:to>
    <cdr:pic>
      <cdr:nvPicPr>
        <cdr:cNvPr id="5" name="Picture 4">
          <a:extLst xmlns:a="http://schemas.openxmlformats.org/drawingml/2006/main">
            <a:ext uri="{FF2B5EF4-FFF2-40B4-BE49-F238E27FC236}">
              <a16:creationId xmlns:a16="http://schemas.microsoft.com/office/drawing/2014/main" id="{D5F42C9F-CA8D-4CF0-8677-EFA114EE699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144535" y="2670449"/>
          <a:ext cx="640140" cy="64009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0.67497</cdr:x>
      <cdr:y>0.64377</cdr:y>
    </cdr:from>
    <cdr:to>
      <cdr:x>0.75212</cdr:x>
      <cdr:y>0.79808</cdr:y>
    </cdr:to>
    <cdr:pic>
      <cdr:nvPicPr>
        <cdr:cNvPr id="6" name="Picture 5">
          <a:extLst xmlns:a="http://schemas.openxmlformats.org/drawingml/2006/main">
            <a:ext uri="{FF2B5EF4-FFF2-40B4-BE49-F238E27FC236}">
              <a16:creationId xmlns:a16="http://schemas.microsoft.com/office/drawing/2014/main" id="{CB4F275F-9489-4DC9-9D11-FFDEE1C6C4E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599720" y="2670449"/>
          <a:ext cx="640058" cy="64009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0.81776</cdr:x>
      <cdr:y>0.64378</cdr:y>
    </cdr:from>
    <cdr:to>
      <cdr:x>0.89491</cdr:x>
      <cdr:y>0.79808</cdr:y>
    </cdr:to>
    <cdr:pic>
      <cdr:nvPicPr>
        <cdr:cNvPr id="7" name="Picture 6">
          <a:extLst xmlns:a="http://schemas.openxmlformats.org/drawingml/2006/main">
            <a:ext uri="{FF2B5EF4-FFF2-40B4-BE49-F238E27FC236}">
              <a16:creationId xmlns:a16="http://schemas.microsoft.com/office/drawing/2014/main" id="{FC05CD7D-DFE4-4979-944B-BCF4D865F83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784341" y="2670491"/>
          <a:ext cx="640058" cy="640057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0.01396</cdr:y>
    </cdr:from>
    <cdr:to>
      <cdr:x>1</cdr:x>
      <cdr:y>0.11987</cdr:y>
    </cdr:to>
    <cdr:sp macro="" textlink="">
      <cdr:nvSpPr>
        <cdr:cNvPr id="10" name="Text Placeholder 8"/>
        <cdr:cNvSpPr>
          <a:spLocks xmlns:a="http://schemas.openxmlformats.org/drawingml/2006/main" noGrp="1"/>
        </cdr:cNvSpPr>
      </cdr:nvSpPr>
      <cdr:spPr bwMode="gray">
        <a:xfrm xmlns:a="http://schemas.openxmlformats.org/drawingml/2006/main">
          <a:off x="-357188" y="52333"/>
          <a:ext cx="4148137" cy="39694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horz" wrap="square" lIns="91440" tIns="45720" rIns="91440" bIns="45720" rtlCol="0">
          <a:noAutofit/>
        </a:bodyPr>
        <a:lstStyle xmlns:a="http://schemas.openxmlformats.org/drawingml/2006/main">
          <a:lvl1pPr marL="0" indent="0" algn="l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337DBE"/>
            </a:buClr>
            <a:buSzPct val="77000"/>
            <a:buFont typeface="Wingdings 3" panose="05040102010807070707" pitchFamily="18" charset="2"/>
            <a:buNone/>
            <a:defRPr lang="en-US" sz="2200" b="0" kern="1200" smtClean="0">
              <a:solidFill>
                <a:srgbClr val="072C44"/>
              </a:solidFill>
              <a:latin typeface="+mj-lt"/>
              <a:ea typeface="+mn-ea"/>
              <a:cs typeface="+mn-cs"/>
            </a:defRPr>
          </a:lvl1pPr>
          <a:lvl2pPr marL="566928" indent="-228600" algn="l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337DBE"/>
            </a:buClr>
            <a:buFont typeface="Wingdings" panose="05000000000000000000" pitchFamily="2" charset="2"/>
            <a:buChar char=""/>
            <a:defRPr lang="en-US" sz="2200" b="1" kern="1200" smtClean="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2pPr>
          <a:lvl3pPr marL="914400" indent="-228600" algn="l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337DBE"/>
            </a:buClr>
            <a:buFont typeface="Arial" pitchFamily="34" charset="0"/>
            <a:buChar char="–"/>
            <a:defRPr lang="en-US" sz="2200" b="1" kern="1200" smtClean="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3pPr>
          <a:lvl4pPr marL="1252728" indent="-219456" algn="l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337DBE"/>
            </a:buClr>
            <a:buFont typeface="Wingdings" pitchFamily="2" charset="2"/>
            <a:buChar char="§"/>
            <a:defRPr lang="en-US" sz="2200" b="1" kern="1200" smtClean="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4pPr>
          <a:lvl5pPr marL="1481328" indent="-173736" algn="l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337DBE"/>
            </a:buClr>
            <a:buFont typeface="Arial" pitchFamily="34" charset="0"/>
            <a:buChar char="»"/>
            <a:defRPr lang="en-US" sz="2200" b="1" kern="1200" dirty="0" smtClean="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5pPr>
          <a:lvl6pPr marL="25146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chemeClr val="tx1"/>
              </a:solidFill>
            </a:rPr>
            <a:t>Parts/Collision Claim on Current Year Car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0.12174</cdr:x>
      <cdr:y>0.02317</cdr:y>
    </cdr:from>
    <cdr:to>
      <cdr:x>0.5967</cdr:x>
      <cdr:y>0.10308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49B6946-88DB-43A9-90D0-87B78B625D88}"/>
            </a:ext>
          </a:extLst>
        </cdr:cNvPr>
        <cdr:cNvSpPr txBox="1"/>
      </cdr:nvSpPr>
      <cdr:spPr>
        <a:xfrm xmlns:a="http://schemas.openxmlformats.org/drawingml/2006/main">
          <a:off x="497448" y="103470"/>
          <a:ext cx="1940757" cy="35686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  <a:spcBef>
              <a:spcPts val="1200"/>
            </a:spcBef>
            <a:buClr>
              <a:srgbClr val="337DBE"/>
            </a:buClr>
            <a:buSzPct val="77000"/>
          </a:pPr>
          <a:r>
            <a:rPr lang="en-US" altLang="en-US" sz="1400" b="1" dirty="0">
              <a:solidFill>
                <a:schemeClr val="tx1"/>
              </a:solidFill>
            </a:rPr>
            <a:t>NPW (billions)</a:t>
          </a:r>
          <a:endParaRPr lang="en-US" sz="1400" b="1" dirty="0">
            <a:solidFill>
              <a:schemeClr val="tx1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0.14935</cdr:x>
      <cdr:y>0.02852</cdr:y>
    </cdr:from>
    <cdr:to>
      <cdr:x>0.85065</cdr:x>
      <cdr:y>0.10213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49B6946-88DB-43A9-90D0-87B78B625D88}"/>
            </a:ext>
          </a:extLst>
        </cdr:cNvPr>
        <cdr:cNvSpPr txBox="1"/>
      </cdr:nvSpPr>
      <cdr:spPr>
        <a:xfrm xmlns:a="http://schemas.openxmlformats.org/drawingml/2006/main">
          <a:off x="596957" y="127340"/>
          <a:ext cx="2803023" cy="32872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  <a:spcBef>
              <a:spcPts val="1200"/>
            </a:spcBef>
            <a:buClr>
              <a:srgbClr val="337DBE"/>
            </a:buClr>
            <a:buSzPct val="77000"/>
          </a:pPr>
          <a:r>
            <a:rPr lang="en-US" altLang="en-US" sz="1400" b="1" dirty="0"/>
            <a:t>NPW, Annual Change</a:t>
          </a:r>
          <a:endParaRPr lang="en-US" sz="14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0.14029</cdr:y>
    </cdr:from>
    <cdr:to>
      <cdr:x>0.83077</cdr:x>
      <cdr:y>0.19173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655155"/>
          <a:ext cx="1886912" cy="2402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  <a:spcBef>
              <a:spcPts val="1200"/>
            </a:spcBef>
            <a:buClr>
              <a:srgbClr val="337DBE"/>
            </a:buClr>
            <a:buSzPct val="77000"/>
          </a:pPr>
          <a:r>
            <a:rPr lang="en-US" dirty="0">
              <a:latin typeface="+mj-lt"/>
            </a:rPr>
            <a:t>Percent</a:t>
          </a:r>
        </a:p>
      </cdr:txBody>
    </cdr:sp>
  </cdr:relSizeAnchor>
  <cdr:relSizeAnchor xmlns:cdr="http://schemas.openxmlformats.org/drawingml/2006/chartDrawing">
    <cdr:from>
      <cdr:x>0.07772</cdr:x>
      <cdr:y>0.79584</cdr:y>
    </cdr:from>
    <cdr:to>
      <cdr:x>0.93894</cdr:x>
      <cdr:y>0.85169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6518" y="3716621"/>
          <a:ext cx="1956072" cy="2608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  <a:spcBef>
              <a:spcPts val="1200"/>
            </a:spcBef>
            <a:buClr>
              <a:srgbClr val="337DBE"/>
            </a:buClr>
            <a:buSzPct val="77000"/>
          </a:pPr>
          <a:r>
            <a:rPr lang="en-US" dirty="0"/>
            <a:t>* Vs. Neighboring States.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sz="11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90D53B4-B4FE-442B-BCF3-9023F49641CC}" type="datetimeFigureOut">
              <a:rPr lang="en-US" sz="1100"/>
              <a:t>10/15/2019</a:t>
            </a:fld>
            <a:endParaRPr lang="en-US" sz="1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5E3EEC0-60C9-482C-B113-4433E60F7642}" type="slidenum">
              <a:rPr lang="en-US" sz="1100"/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625604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325438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9014374"/>
            <a:ext cx="7008778" cy="28041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ctr"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5F8523C-8729-40F0-9536-D6C4CA3AD2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701040" y="3670141"/>
            <a:ext cx="5608320" cy="522922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4842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914400" rtl="0" eaLnBrk="1" latinLnBrk="0" hangingPunct="1">
      <a:lnSpc>
        <a:spcPct val="90000"/>
      </a:lnSpc>
      <a:spcBef>
        <a:spcPts val="1200"/>
      </a:spcBef>
      <a:buClr>
        <a:srgbClr val="337DBE"/>
      </a:buClr>
      <a:buSzPct val="77000"/>
      <a:buFont typeface="Wingdings 3" panose="05040102010807070707" pitchFamily="18" charset="2"/>
      <a:buChar char="y"/>
      <a:defRPr lang="en-US" sz="1200" kern="1200" dirty="0" smtClean="0">
        <a:solidFill>
          <a:schemeClr val="tx1"/>
        </a:solidFill>
        <a:effectLst/>
        <a:latin typeface="+mn-lt"/>
        <a:ea typeface="+mn-ea"/>
        <a:cs typeface="+mn-cs"/>
      </a:defRPr>
    </a:lvl1pPr>
    <a:lvl2pPr marL="342900" indent="-142875" algn="l" defTabSz="914400" rtl="0" eaLnBrk="1" latinLnBrk="0" hangingPunct="1">
      <a:lnSpc>
        <a:spcPct val="90000"/>
      </a:lnSpc>
      <a:spcBef>
        <a:spcPts val="600"/>
      </a:spcBef>
      <a:buClr>
        <a:srgbClr val="337DBE"/>
      </a:buClr>
      <a:buFont typeface="Wingdings" panose="05000000000000000000" pitchFamily="2" charset="2"/>
      <a:buChar char="w"/>
      <a:defRPr lang="en-US" sz="1100" kern="1200" dirty="0" smtClean="0">
        <a:solidFill>
          <a:schemeClr val="tx1"/>
        </a:solidFill>
        <a:effectLst/>
        <a:latin typeface="+mn-lt"/>
        <a:ea typeface="+mn-ea"/>
        <a:cs typeface="+mn-cs"/>
      </a:defRPr>
    </a:lvl2pPr>
    <a:lvl3pPr marL="514350" indent="-119063" algn="l" defTabSz="914400" rtl="0" eaLnBrk="1" latinLnBrk="0" hangingPunct="1">
      <a:lnSpc>
        <a:spcPct val="90000"/>
      </a:lnSpc>
      <a:spcBef>
        <a:spcPts val="300"/>
      </a:spcBef>
      <a:buClr>
        <a:srgbClr val="337DBE"/>
      </a:buClr>
      <a:buFont typeface="Arial" pitchFamily="34" charset="0"/>
      <a:buChar char="–"/>
      <a:defRPr lang="en-US" sz="1000" kern="1200" dirty="0" smtClean="0">
        <a:solidFill>
          <a:schemeClr val="tx1"/>
        </a:solidFill>
        <a:effectLst/>
        <a:latin typeface="+mn-lt"/>
        <a:ea typeface="+mn-ea"/>
        <a:cs typeface="+mn-cs"/>
      </a:defRPr>
    </a:lvl3pPr>
    <a:lvl4pPr marL="685800" indent="-107950" algn="l" defTabSz="914400" rtl="0" eaLnBrk="1" latinLnBrk="0" hangingPunct="1">
      <a:lnSpc>
        <a:spcPct val="90000"/>
      </a:lnSpc>
      <a:spcBef>
        <a:spcPts val="200"/>
      </a:spcBef>
      <a:buClr>
        <a:srgbClr val="337DBE"/>
      </a:buClr>
      <a:buFont typeface="Wingdings" pitchFamily="2" charset="2"/>
      <a:buChar char="§"/>
      <a:defRPr lang="en-US" sz="900" kern="1200" dirty="0" smtClean="0">
        <a:solidFill>
          <a:schemeClr val="tx1"/>
        </a:solidFill>
        <a:effectLst/>
        <a:latin typeface="+mn-lt"/>
        <a:ea typeface="+mn-ea"/>
        <a:cs typeface="+mn-cs"/>
      </a:defRPr>
    </a:lvl4pPr>
    <a:lvl5pPr marL="800100" indent="-95250" algn="l" defTabSz="914400" rtl="0" eaLnBrk="1" latinLnBrk="0" hangingPunct="1">
      <a:lnSpc>
        <a:spcPct val="90000"/>
      </a:lnSpc>
      <a:spcBef>
        <a:spcPts val="100"/>
      </a:spcBef>
      <a:buClr>
        <a:srgbClr val="337DBE"/>
      </a:buClr>
      <a:buSzPct val="100000"/>
      <a:buFont typeface="Arial" panose="020B0604020202020204" pitchFamily="34" charset="0"/>
      <a:buChar char="»"/>
      <a:defRPr lang="en-US" sz="800" kern="1200" dirty="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438143-1DA2-4BA3-AF43-18D3330F406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5738" y="330200"/>
            <a:ext cx="4254500" cy="3190875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709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869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47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447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447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447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447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2B0E9B5-36A5-4C65-9FC0-7A7FC996B372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726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6050" y="327025"/>
            <a:ext cx="4178300" cy="3135313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382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3"/>
          <p:cNvSpPr txBox="1">
            <a:spLocks noGrp="1" noChangeArrowheads="1"/>
          </p:cNvSpPr>
          <p:nvPr/>
        </p:nvSpPr>
        <p:spPr bwMode="auto">
          <a:xfrm>
            <a:off x="4204970" y="6723489"/>
            <a:ext cx="941507" cy="24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01" tIns="46413" rIns="45801" bIns="46413" anchor="b">
            <a:spAutoFit/>
          </a:bodyPr>
          <a:lstStyle/>
          <a:p>
            <a:pPr algn="ctr" defTabSz="928629" fontAlgn="base">
              <a:spcBef>
                <a:spcPct val="0"/>
              </a:spcBef>
              <a:spcAft>
                <a:spcPct val="0"/>
              </a:spcAft>
            </a:pPr>
            <a:fld id="{10D51B6F-E5CE-42ED-829B-9910A1E4B827}" type="slidenum">
              <a:rPr lang="en-US" sz="1000">
                <a:solidFill>
                  <a:srgbClr val="000000"/>
                </a:solidFill>
                <a:latin typeface="Arial" charset="0"/>
                <a:cs typeface="Arial" charset="0"/>
              </a:rPr>
              <a:pPr algn="ctr" defTabSz="928629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320675"/>
            <a:ext cx="4114800" cy="3086100"/>
          </a:xfrm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0550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858BD08-603D-48F8-9A20-C039EB7A66E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96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163C5C-8774-45C9-882E-9C984C03A17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37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0738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398588" y="325438"/>
            <a:ext cx="4148137" cy="3111500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776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9163C5C-8774-45C9-882E-9C984C03A17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296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993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203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519FAB8-142E-403B-B3AE-978E23B827A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3865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6646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47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447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447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447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447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2B0E9B5-36A5-4C65-9FC0-7A7FC996B372}" type="slidenum">
              <a:rPr lang="en-US" altLang="en-US" smtClean="0"/>
              <a:pPr/>
              <a:t>26</a:t>
            </a:fld>
            <a:endParaRPr lang="en-US" alt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803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9938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0186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320675"/>
            <a:ext cx="4114800" cy="30861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983" indent="-280378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512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116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8721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7326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5930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4535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3139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E7FC54-9E5C-4662-9649-B3108D5371A3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6026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0" y="8866597"/>
            <a:ext cx="6856413" cy="2758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983" indent="-280378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512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116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8721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7326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5930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4535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3139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E7FC54-9E5C-4662-9649-B3108D5371A3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589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320675"/>
            <a:ext cx="4114800" cy="30861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983" indent="-280378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512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116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8721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7326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5930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4535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3139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E7FC54-9E5C-4662-9649-B3108D5371A3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5487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0" y="8866597"/>
            <a:ext cx="6856413" cy="2758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983" indent="-280378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512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116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8721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7326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5930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4535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3139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E7FC54-9E5C-4662-9649-B3108D5371A3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9372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320675"/>
            <a:ext cx="4114800" cy="30861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983" indent="-280378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512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116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8721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7326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5930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4535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3139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E7FC54-9E5C-4662-9649-B3108D5371A3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76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Grp="1" noChangeArrowheads="1"/>
          </p:cNvSpPr>
          <p:nvPr/>
        </p:nvSpPr>
        <p:spPr bwMode="auto">
          <a:xfrm>
            <a:off x="3154364" y="9044544"/>
            <a:ext cx="704850" cy="25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949" tIns="46561" rIns="45949" bIns="46561" anchor="b">
            <a:spAutoFit/>
          </a:bodyPr>
          <a:lstStyle>
            <a:lvl1pPr defTabSz="931863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EB6DB68-8936-42B3-800D-27C531B7ADDD}" type="slidenum">
              <a:rPr lang="en-US" altLang="en-US" sz="1000">
                <a:solidFill>
                  <a:srgbClr val="000000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16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0" y="8866597"/>
            <a:ext cx="6856413" cy="2758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983" indent="-280378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512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116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8721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7326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5930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4535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3139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E7FC54-9E5C-4662-9649-B3108D5371A3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5520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320675"/>
            <a:ext cx="4114800" cy="30861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983" indent="-280378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512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116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8721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7326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5930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4535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3139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E7FC54-9E5C-4662-9649-B3108D5371A3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7123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0" y="8866597"/>
            <a:ext cx="6856413" cy="2758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983" indent="-280378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512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116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8721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7326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5930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4535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3139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E7FC54-9E5C-4662-9649-B3108D5371A3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8567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395413" y="323850"/>
            <a:ext cx="4154487" cy="3114675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071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302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0440F3-0FDA-4A6D-9AE4-0E63FCD1D244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9302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320675"/>
            <a:ext cx="4114800" cy="30861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938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8039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150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325438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701040" y="3670141"/>
            <a:ext cx="5608320" cy="522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924"/>
              <a:buNone/>
            </a:pPr>
            <a:endParaRPr lang="en-US" dirty="0"/>
          </a:p>
        </p:txBody>
      </p:sp>
      <p:sp>
        <p:nvSpPr>
          <p:cNvPr id="96" name="Google Shape;96;p1:notes"/>
          <p:cNvSpPr txBox="1">
            <a:spLocks noGrp="1"/>
          </p:cNvSpPr>
          <p:nvPr>
            <p:ph type="sldNum" idx="12"/>
          </p:nvPr>
        </p:nvSpPr>
        <p:spPr>
          <a:xfrm>
            <a:off x="0" y="9014374"/>
            <a:ext cx="7008778" cy="280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74986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737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325438"/>
            <a:ext cx="5578475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39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5967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0546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A3D68F1-0777-4B1E-A52C-51505E82C0DB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55738" y="330200"/>
            <a:ext cx="4254500" cy="3190875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81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346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697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92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819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670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081" y="3351344"/>
            <a:ext cx="7772400" cy="1380744"/>
          </a:xfrm>
        </p:spPr>
        <p:txBody>
          <a:bodyPr lIns="0" tIns="0" rIns="0" bIns="0"/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081" y="4933256"/>
            <a:ext cx="7772400" cy="813816"/>
          </a:xfrm>
        </p:spPr>
        <p:txBody>
          <a:bodyPr lIns="0" tIns="0" rIns="0" bIns="0"/>
          <a:lstStyle>
            <a:lvl1pPr marL="0" indent="0" algn="l">
              <a:spcBef>
                <a:spcPts val="400"/>
              </a:spcBef>
              <a:buNone/>
              <a:defRPr sz="2000">
                <a:solidFill>
                  <a:srgbClr val="072C4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 descr="III_logo-4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81" y="2243432"/>
            <a:ext cx="2539653" cy="75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1434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352426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5"/>
          </p:nvPr>
        </p:nvSpPr>
        <p:spPr>
          <a:xfrm>
            <a:off x="357188" y="2377439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36"/>
          </p:nvPr>
        </p:nvSpPr>
        <p:spPr>
          <a:xfrm>
            <a:off x="357188" y="470916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37"/>
          </p:nvPr>
        </p:nvSpPr>
        <p:spPr>
          <a:xfrm>
            <a:off x="4668837" y="2378075"/>
            <a:ext cx="4151376" cy="37480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884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352426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4668090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7"/>
          </p:nvPr>
        </p:nvSpPr>
        <p:spPr>
          <a:xfrm>
            <a:off x="357188" y="237744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38"/>
          </p:nvPr>
        </p:nvSpPr>
        <p:spPr>
          <a:xfrm>
            <a:off x="4668837" y="2378075"/>
            <a:ext cx="4151376" cy="1416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39"/>
          </p:nvPr>
        </p:nvSpPr>
        <p:spPr>
          <a:xfrm>
            <a:off x="357188" y="470916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40"/>
          </p:nvPr>
        </p:nvSpPr>
        <p:spPr>
          <a:xfrm>
            <a:off x="4668838" y="4708525"/>
            <a:ext cx="4152900" cy="14176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1593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"/>
          <p:cNvSpPr>
            <a:spLocks noGrp="1" noChangeArrowheads="1"/>
          </p:cNvSpPr>
          <p:nvPr>
            <p:ph type="dt" sz="half" idx="10"/>
          </p:nvPr>
        </p:nvSpPr>
        <p:spPr>
          <a:xfrm>
            <a:off x="85725" y="6961188"/>
            <a:ext cx="1352550" cy="1158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4" name="Rectangle 10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95575" y="6961188"/>
            <a:ext cx="3752850" cy="117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01075" y="6656388"/>
            <a:ext cx="447675" cy="1158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DDCFE-182B-49A8-B5CF-E8526483A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32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tabLst>
                <a:tab pos="1371600" algn="l"/>
              </a:tabLst>
              <a:defRPr/>
            </a:lvl1pPr>
            <a:lvl2pPr marL="0" indent="0">
              <a:buNone/>
              <a:tabLst>
                <a:tab pos="1371600" algn="l"/>
              </a:tabLst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1543050" indent="-171450">
              <a:buFont typeface="Wingdings" panose="05000000000000000000" pitchFamily="2" charset="2"/>
              <a:buChar char="§"/>
              <a:defRPr/>
            </a:lvl3pPr>
            <a:lvl4pPr marL="1543050" indent="-1714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99677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491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85492" y="1188722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65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65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65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65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65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150"/>
              </a:spcBef>
              <a:buNone/>
              <a:defRPr sz="7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502363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491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85492" y="1188722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65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65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65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65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65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5492" y="6294780"/>
            <a:ext cx="8454009" cy="415018"/>
          </a:xfrm>
          <a:prstGeom prst="rect">
            <a:avLst/>
          </a:prstGeom>
        </p:spPr>
        <p:txBody>
          <a:bodyPr lIns="91440" tIns="0" rIns="91440" bIns="0" anchor="b" anchorCtr="0">
            <a:noAutofit/>
          </a:bodyPr>
          <a:lstStyle>
            <a:lvl1pPr marL="0" indent="0">
              <a:spcBef>
                <a:spcPts val="150"/>
              </a:spcBef>
              <a:buNone/>
              <a:defRPr sz="7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8DA350-A897-4F20-9D76-4E0275641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71" y="6435478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8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>
          <a:xfrm>
            <a:off x="0" y="0"/>
            <a:ext cx="9144229" cy="6858000"/>
          </a:xfrm>
          <a:custGeom>
            <a:avLst/>
            <a:gdLst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4000 w 9144000"/>
              <a:gd name="connsiteY4" fmla="*/ 2215299 h 6862713"/>
              <a:gd name="connsiteX5" fmla="*/ 4515439 w 9144000"/>
              <a:gd name="connsiteY5" fmla="*/ 6862713 h 6862713"/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1619 w 9144000"/>
              <a:gd name="connsiteY4" fmla="*/ 2234362 h 6862713"/>
              <a:gd name="connsiteX5" fmla="*/ 4515439 w 9144000"/>
              <a:gd name="connsiteY5" fmla="*/ 6862713 h 6862713"/>
              <a:gd name="connsiteX0" fmla="*/ 4515439 w 9144229"/>
              <a:gd name="connsiteY0" fmla="*/ 6862713 h 6862713"/>
              <a:gd name="connsiteX1" fmla="*/ 0 w 9144229"/>
              <a:gd name="connsiteY1" fmla="*/ 6862713 h 6862713"/>
              <a:gd name="connsiteX2" fmla="*/ 0 w 9144229"/>
              <a:gd name="connsiteY2" fmla="*/ 0 h 6862713"/>
              <a:gd name="connsiteX3" fmla="*/ 9144000 w 9144229"/>
              <a:gd name="connsiteY3" fmla="*/ 0 h 6862713"/>
              <a:gd name="connsiteX4" fmla="*/ 9144000 w 9144229"/>
              <a:gd name="connsiteY4" fmla="*/ 2231980 h 6862713"/>
              <a:gd name="connsiteX5" fmla="*/ 4515439 w 9144229"/>
              <a:gd name="connsiteY5" fmla="*/ 6862713 h 686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229" h="6862713">
                <a:moveTo>
                  <a:pt x="4515439" y="6862713"/>
                </a:moveTo>
                <a:lnTo>
                  <a:pt x="0" y="6862713"/>
                </a:lnTo>
                <a:lnTo>
                  <a:pt x="0" y="0"/>
                </a:lnTo>
                <a:lnTo>
                  <a:pt x="9144000" y="0"/>
                </a:lnTo>
                <a:cubicBezTo>
                  <a:pt x="9143206" y="744787"/>
                  <a:pt x="9144794" y="1487193"/>
                  <a:pt x="9144000" y="2231980"/>
                </a:cubicBezTo>
                <a:lnTo>
                  <a:pt x="4515439" y="68627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704080" y="1960694"/>
            <a:ext cx="7772400" cy="1380744"/>
          </a:xfrm>
        </p:spPr>
        <p:txBody>
          <a:bodyPr lIns="0" tIns="0" rIns="0" bIns="0" anchor="b" anchorCtr="0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04080" y="3542606"/>
            <a:ext cx="6949440" cy="813816"/>
          </a:xfrm>
        </p:spPr>
        <p:txBody>
          <a:bodyPr lIns="0" tIns="0" rIns="0" bIns="0"/>
          <a:lstStyle>
            <a:lvl1pPr marL="0" indent="0" algn="l">
              <a:spcBef>
                <a:spcPts val="4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48277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2841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ay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>
            <a:spLocks noChangeAspect="1"/>
          </p:cNvSpPr>
          <p:nvPr userDrawn="1"/>
        </p:nvSpPr>
        <p:spPr>
          <a:xfrm rot="16200000">
            <a:off x="5120640" y="2834640"/>
            <a:ext cx="4023360" cy="4023360"/>
          </a:xfrm>
          <a:prstGeom prst="rtTriangle">
            <a:avLst/>
          </a:prstGeom>
          <a:solidFill>
            <a:srgbClr val="C6C6C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6C6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0169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" y="1883664"/>
            <a:ext cx="845820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3757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8882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Gray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>
            <a:spLocks noChangeAspect="1"/>
          </p:cNvSpPr>
          <p:nvPr userDrawn="1"/>
        </p:nvSpPr>
        <p:spPr>
          <a:xfrm rot="16200000">
            <a:off x="5120640" y="2834640"/>
            <a:ext cx="4023360" cy="4023360"/>
          </a:xfrm>
          <a:prstGeom prst="rtTriangle">
            <a:avLst/>
          </a:prstGeom>
          <a:solidFill>
            <a:srgbClr val="C6C6C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6C6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" y="1883664"/>
            <a:ext cx="845820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3757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153866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8467724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1"/>
          </p:nvPr>
        </p:nvSpPr>
        <p:spPr>
          <a:xfrm>
            <a:off x="352425" y="2377440"/>
            <a:ext cx="8467725" cy="37465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193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79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3"/>
          </p:nvPr>
        </p:nvSpPr>
        <p:spPr>
          <a:xfrm>
            <a:off x="357188" y="2377440"/>
            <a:ext cx="4148137" cy="37490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4"/>
          </p:nvPr>
        </p:nvSpPr>
        <p:spPr>
          <a:xfrm>
            <a:off x="4668837" y="2378075"/>
            <a:ext cx="4151376" cy="37480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9376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4668090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37"/>
          </p:nvPr>
        </p:nvSpPr>
        <p:spPr>
          <a:xfrm>
            <a:off x="352425" y="2381250"/>
            <a:ext cx="4152900" cy="37490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38"/>
          </p:nvPr>
        </p:nvSpPr>
        <p:spPr>
          <a:xfrm>
            <a:off x="4668837" y="2381249"/>
            <a:ext cx="4151376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9"/>
          </p:nvPr>
        </p:nvSpPr>
        <p:spPr>
          <a:xfrm>
            <a:off x="4668837" y="4712970"/>
            <a:ext cx="4151376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752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>
            <a:spLocks noChangeAspect="1"/>
          </p:cNvSpPr>
          <p:nvPr userDrawn="1"/>
        </p:nvSpPr>
        <p:spPr>
          <a:xfrm rot="5400000">
            <a:off x="0" y="0"/>
            <a:ext cx="768096" cy="768096"/>
          </a:xfrm>
          <a:prstGeom prst="rtTriangle">
            <a:avLst/>
          </a:prstGeom>
          <a:solidFill>
            <a:srgbClr val="337D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 bwMode="gray">
          <a:xfrm>
            <a:off x="8620125" y="6662377"/>
            <a:ext cx="438150" cy="120184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/>
              <a:t>‹#›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6616" y="231310"/>
            <a:ext cx="8458200" cy="9509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6616" y="1883664"/>
            <a:ext cx="8458200" cy="4041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69900" y="6403975"/>
            <a:ext cx="330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7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4" r:id="rId3"/>
    <p:sldLayoutId id="2147483664" r:id="rId4"/>
    <p:sldLayoutId id="2147483650" r:id="rId5"/>
    <p:sldLayoutId id="2147483665" r:id="rId6"/>
    <p:sldLayoutId id="2147483655" r:id="rId7"/>
    <p:sldLayoutId id="2147483656" r:id="rId8"/>
    <p:sldLayoutId id="2147483658" r:id="rId9"/>
    <p:sldLayoutId id="2147483659" r:id="rId10"/>
    <p:sldLayoutId id="2147483657" r:id="rId11"/>
    <p:sldLayoutId id="2147483669" r:id="rId12"/>
    <p:sldLayoutId id="2147483670" r:id="rId13"/>
    <p:sldLayoutId id="2147483671" r:id="rId14"/>
    <p:sldLayoutId id="2147483672" r:id="rId15"/>
  </p:sldLayoutIdLst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000" b="0" kern="1200">
          <a:solidFill>
            <a:srgbClr val="337DBE"/>
          </a:solidFill>
          <a:latin typeface="+mj-lt"/>
          <a:ea typeface="+mj-ea"/>
          <a:cs typeface="+mj-cs"/>
        </a:defRPr>
      </a:lvl1pPr>
    </p:titleStyle>
    <p:bodyStyle>
      <a:lvl1pPr marL="292608" indent="-292608" algn="l" defTabSz="914400" rtl="0" eaLnBrk="1" latinLnBrk="0" hangingPunct="1">
        <a:lnSpc>
          <a:spcPct val="90000"/>
        </a:lnSpc>
        <a:spcBef>
          <a:spcPts val="2000"/>
        </a:spcBef>
        <a:buClr>
          <a:srgbClr val="337DBE"/>
        </a:buClr>
        <a:buSzPct val="77000"/>
        <a:buFont typeface="Wingdings 3" panose="05040102010807070707" pitchFamily="18" charset="2"/>
        <a:buChar char="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6928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37DBE"/>
        </a:buClr>
        <a:buFont typeface="Wingdings" panose="05000000000000000000" pitchFamily="2" charset="2"/>
        <a:buChar char="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37DBE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2728" indent="-219456" algn="l" defTabSz="914400" rtl="0" eaLnBrk="1" latinLnBrk="0" hangingPunct="1">
        <a:lnSpc>
          <a:spcPct val="90000"/>
        </a:lnSpc>
        <a:spcBef>
          <a:spcPts val="200"/>
        </a:spcBef>
        <a:buClr>
          <a:srgbClr val="337DBE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173736" algn="l" defTabSz="914400" rtl="0" eaLnBrk="1" latinLnBrk="0" hangingPunct="1">
        <a:lnSpc>
          <a:spcPct val="90000"/>
        </a:lnSpc>
        <a:spcBef>
          <a:spcPts val="100"/>
        </a:spcBef>
        <a:buClr>
          <a:srgbClr val="337DBE"/>
        </a:buClr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hyperlink" Target="mailto:jamesl@iii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48.emf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oleObject" Target="../embeddings/oleObject1.bin"/><Relationship Id="rId2" Type="http://schemas.openxmlformats.org/officeDocument/2006/relationships/tags" Target="../tags/tag12.xml"/><Relationship Id="rId1" Type="http://schemas.openxmlformats.org/officeDocument/2006/relationships/vmlDrawing" Target="../drawings/vmlDrawing1.vml"/><Relationship Id="rId6" Type="http://schemas.openxmlformats.org/officeDocument/2006/relationships/tags" Target="../tags/tag16.xml"/><Relationship Id="rId11" Type="http://schemas.openxmlformats.org/officeDocument/2006/relationships/slideLayout" Target="../slideLayouts/slideLayout14.xml"/><Relationship Id="rId5" Type="http://schemas.openxmlformats.org/officeDocument/2006/relationships/tags" Target="../tags/tag15.xml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chart" Target="../charts/char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SR1Tm9xqAzY" TargetMode="Externa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p.edu/catalog/24625/the-health-effects-of-cannabis-and-cannabinoids-the-current-state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Industry Update:</a:t>
            </a:r>
            <a:br>
              <a:rPr lang="en-US" dirty="0"/>
            </a:br>
            <a:r>
              <a:rPr lang="en-US" dirty="0"/>
              <a:t>Yesterday, Today and Tomorrow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Central States Actuarial Forum</a:t>
            </a:r>
          </a:p>
          <a:p>
            <a:r>
              <a:rPr lang="en-US" dirty="0"/>
              <a:t>Grinnell, Iowa</a:t>
            </a:r>
          </a:p>
          <a:p>
            <a:r>
              <a:rPr lang="en-US" dirty="0"/>
              <a:t>October 15, 2019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gray">
          <a:xfrm>
            <a:off x="704081" y="5983111"/>
            <a:ext cx="7772400" cy="87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2880" anchor="b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1200" spc="50" dirty="0">
                <a:solidFill>
                  <a:srgbClr val="337DBE"/>
                </a:solidFill>
                <a:latin typeface="+mn-lt"/>
              </a:rPr>
              <a:t>James Lynch, FCAS MAAA, Chief Actuary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Insurance Information Institute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Wingdings"/>
              </a:rPr>
              <a:t>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110 William Street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Wingdings"/>
              </a:rPr>
              <a:t>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New York, NY 10038 </a:t>
            </a:r>
            <a:b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</a:b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Tel: 212.346.5533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Wingdings"/>
              </a:rPr>
              <a:t>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1200" spc="50" dirty="0">
                <a:solidFill>
                  <a:srgbClr val="337DBE"/>
                </a:solidFill>
                <a:sym typeface="Symbol" panose="05050102010706020507" pitchFamily="18" charset="2"/>
                <a:hlinkClick r:id="rId4"/>
              </a:rPr>
              <a:t>j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  <a:hlinkClick r:id="rId4"/>
              </a:rPr>
              <a:t>amesl@iii.org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Wingdings"/>
              </a:rPr>
              <a:t>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 www.iii.org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153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BFCD7-EC78-47C6-BF54-6203A3D4E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 Union, Missouri, Flood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254D4-F743-4922-A8C9-CB0F8E00F1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0807" y="1114143"/>
            <a:ext cx="8454009" cy="659245"/>
          </a:xfrm>
        </p:spPr>
        <p:txBody>
          <a:bodyPr/>
          <a:lstStyle/>
          <a:p>
            <a:r>
              <a:rPr lang="en-US" dirty="0"/>
              <a:t>“Unfortunately, it’s a river and Mother Nature.</a:t>
            </a:r>
          </a:p>
          <a:p>
            <a:r>
              <a:rPr lang="en-US" dirty="0"/>
              <a:t>And we can’t control her.”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E2D1A-AE8F-4E1E-B813-A82BFAECF8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eMissourian.com, National Weather Service.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9F39764-5CC4-457A-AFD5-E5ED1FF480CA}"/>
              </a:ext>
            </a:extLst>
          </p:cNvPr>
          <p:cNvGrpSpPr/>
          <p:nvPr/>
        </p:nvGrpSpPr>
        <p:grpSpPr bwMode="gray">
          <a:xfrm>
            <a:off x="6280907" y="706449"/>
            <a:ext cx="2137976" cy="1378720"/>
            <a:chOff x="336403" y="1516554"/>
            <a:chExt cx="2578608" cy="1502067"/>
          </a:xfrm>
        </p:grpSpPr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1533B192-01CB-4BE9-8161-ADD8212686B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36403" y="1516554"/>
              <a:ext cx="2578608" cy="1502067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137160" tIns="137160" rIns="91440" bIns="13716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ts val="600"/>
                </a:spcBef>
              </a:pPr>
              <a:r>
                <a:rPr lang="en-US" altLang="en-US" sz="1600" dirty="0" err="1">
                  <a:solidFill>
                    <a:srgbClr val="286EB8"/>
                  </a:solidFill>
                  <a:latin typeface="+mn-lt"/>
                </a:rPr>
                <a:t>Bourbeuse</a:t>
              </a:r>
              <a:r>
                <a:rPr lang="en-US" altLang="en-US" sz="1600" dirty="0">
                  <a:solidFill>
                    <a:srgbClr val="286EB8"/>
                  </a:solidFill>
                  <a:latin typeface="+mn-lt"/>
                </a:rPr>
                <a:t> River</a:t>
              </a:r>
            </a:p>
            <a:p>
              <a:pPr algn="ctr" eaLnBrk="1" hangingPunct="1">
                <a:lnSpc>
                  <a:spcPct val="90000"/>
                </a:lnSpc>
                <a:spcBef>
                  <a:spcPts val="600"/>
                </a:spcBef>
              </a:pPr>
              <a:r>
                <a:rPr lang="en-US" altLang="en-US" sz="1600" dirty="0">
                  <a:solidFill>
                    <a:srgbClr val="286EB8"/>
                  </a:solidFill>
                  <a:latin typeface="+mn-lt"/>
                </a:rPr>
                <a:t>Crest</a:t>
              </a:r>
            </a:p>
            <a:p>
              <a:pPr algn="ctr" eaLnBrk="1" hangingPunct="1">
                <a:lnSpc>
                  <a:spcPct val="90000"/>
                </a:lnSpc>
                <a:spcBef>
                  <a:spcPts val="600"/>
                </a:spcBef>
              </a:pPr>
              <a:r>
                <a:rPr lang="en-US" altLang="en-US" sz="1600" dirty="0">
                  <a:solidFill>
                    <a:srgbClr val="286EB8"/>
                  </a:solidFill>
                  <a:latin typeface="+mn-lt"/>
                </a:rPr>
                <a:t>29.4 feet</a:t>
              </a:r>
            </a:p>
            <a:p>
              <a:pPr algn="ctr" eaLnBrk="1" hangingPunct="1">
                <a:lnSpc>
                  <a:spcPct val="90000"/>
                </a:lnSpc>
                <a:spcBef>
                  <a:spcPts val="600"/>
                </a:spcBef>
              </a:pPr>
              <a:r>
                <a:rPr lang="en-US" altLang="en-US" sz="1600" dirty="0">
                  <a:solidFill>
                    <a:srgbClr val="286EB8"/>
                  </a:solidFill>
                  <a:latin typeface="+mn-lt"/>
                </a:rPr>
                <a:t>May 2-3, 2017</a:t>
              </a:r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9C4676DB-E7D7-4E2F-A3F6-55047CFB05F6}"/>
                </a:ext>
              </a:extLst>
            </p:cNvPr>
            <p:cNvSpPr>
              <a:spLocks noChangeAspect="1"/>
            </p:cNvSpPr>
            <p:nvPr/>
          </p:nvSpPr>
          <p:spPr bwMode="gray">
            <a:xfrm rot="10800000">
              <a:off x="2698364" y="1519223"/>
              <a:ext cx="216647" cy="216647"/>
            </a:xfrm>
            <a:prstGeom prst="rtTriangle">
              <a:avLst/>
            </a:prstGeom>
            <a:solidFill>
              <a:srgbClr val="286E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ABE4DA2-9F5D-4084-9B3B-217688FB8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01" y="1886684"/>
            <a:ext cx="4404735" cy="42948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FBA2AC0-4A8F-4032-963A-9EBFBC48114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41706" y="2334185"/>
          <a:ext cx="2877177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486">
                  <a:extLst>
                    <a:ext uri="{9D8B030D-6E8A-4147-A177-3AD203B41FA5}">
                      <a16:colId xmlns:a16="http://schemas.microsoft.com/office/drawing/2014/main" val="2692665849"/>
                    </a:ext>
                  </a:extLst>
                </a:gridCol>
                <a:gridCol w="1462632">
                  <a:extLst>
                    <a:ext uri="{9D8B030D-6E8A-4147-A177-3AD203B41FA5}">
                      <a16:colId xmlns:a16="http://schemas.microsoft.com/office/drawing/2014/main" val="2178974059"/>
                    </a:ext>
                  </a:extLst>
                </a:gridCol>
                <a:gridCol w="959059">
                  <a:extLst>
                    <a:ext uri="{9D8B030D-6E8A-4147-A177-3AD203B41FA5}">
                      <a16:colId xmlns:a16="http://schemas.microsoft.com/office/drawing/2014/main" val="2151220520"/>
                    </a:ext>
                  </a:extLst>
                </a:gridCol>
              </a:tblGrid>
              <a:tr h="2402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Crest (feet)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505416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918772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00240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326774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23648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5720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97526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2008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349403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541966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020826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43826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4D1F39E-B186-4745-BD68-77B4EFEA380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41706" y="2334185"/>
          <a:ext cx="2877177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486">
                  <a:extLst>
                    <a:ext uri="{9D8B030D-6E8A-4147-A177-3AD203B41FA5}">
                      <a16:colId xmlns:a16="http://schemas.microsoft.com/office/drawing/2014/main" val="2692665849"/>
                    </a:ext>
                  </a:extLst>
                </a:gridCol>
                <a:gridCol w="1462632">
                  <a:extLst>
                    <a:ext uri="{9D8B030D-6E8A-4147-A177-3AD203B41FA5}">
                      <a16:colId xmlns:a16="http://schemas.microsoft.com/office/drawing/2014/main" val="2178974059"/>
                    </a:ext>
                  </a:extLst>
                </a:gridCol>
                <a:gridCol w="959059">
                  <a:extLst>
                    <a:ext uri="{9D8B030D-6E8A-4147-A177-3AD203B41FA5}">
                      <a16:colId xmlns:a16="http://schemas.microsoft.com/office/drawing/2014/main" val="2151220520"/>
                    </a:ext>
                  </a:extLst>
                </a:gridCol>
              </a:tblGrid>
              <a:tr h="2402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Crest (feet)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505416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1936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918772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00240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326774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1976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23648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5720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97526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349403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541966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1996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020826"/>
                  </a:ext>
                </a:extLst>
              </a:tr>
              <a:tr h="240237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2007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438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8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9995EA29-9991-406E-B3CE-F1EB83D73C04}"/>
              </a:ext>
            </a:extLst>
          </p:cNvPr>
          <p:cNvPicPr>
            <a:picLocks noGrp="1" noChangeAspect="1"/>
          </p:cNvPicPr>
          <p:nvPr>
            <p:ph sz="quarter" idx="3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577" y="2381249"/>
            <a:ext cx="5356998" cy="241811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D8D827-139A-4684-883E-0B400BDCA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2019: Union, Missouri, Embraces Resilience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1AF3F0-F238-42C4-9120-F6CE2836CC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Community Hardening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64E4AC5-B10E-42DC-9D79-26BC2265CA8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434576" y="1657349"/>
            <a:ext cx="5386682" cy="640080"/>
          </a:xfrm>
        </p:spPr>
        <p:txBody>
          <a:bodyPr/>
          <a:lstStyle/>
          <a:p>
            <a:r>
              <a:rPr lang="en-US" dirty="0"/>
              <a:t>Shopping on One Side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9B2F84-5A71-4B39-AC49-5659D82BBA6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434575" y="4905139"/>
            <a:ext cx="5356997" cy="640080"/>
          </a:xfrm>
        </p:spPr>
        <p:txBody>
          <a:bodyPr/>
          <a:lstStyle/>
          <a:p>
            <a:r>
              <a:rPr lang="en-US" dirty="0"/>
              <a:t>Park on the Other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B0B02A-152F-4BE5-A138-0099B4D3B01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2812256" cy="640080"/>
          </a:xfrm>
        </p:spPr>
        <p:txBody>
          <a:bodyPr/>
          <a:lstStyle/>
          <a:p>
            <a:r>
              <a:rPr lang="en-US" dirty="0"/>
              <a:t>Dickey Bub Berm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35D52090-CA91-4900-BEAC-A49BE3F89BC9}"/>
              </a:ext>
            </a:extLst>
          </p:cNvPr>
          <p:cNvPicPr>
            <a:picLocks noGrp="1" noChangeAspect="1"/>
          </p:cNvPicPr>
          <p:nvPr>
            <p:ph sz="quarter" idx="3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16284" y="2887013"/>
            <a:ext cx="3749675" cy="2812256"/>
          </a:xfrm>
        </p:spPr>
      </p:pic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D81ED0DA-6974-40EF-A0E7-E9CDA9787BED}"/>
              </a:ext>
            </a:extLst>
          </p:cNvPr>
          <p:cNvPicPr>
            <a:picLocks noGrp="1" noChangeAspect="1"/>
          </p:cNvPicPr>
          <p:nvPr>
            <p:ph sz="quarter" idx="3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575" y="5673616"/>
            <a:ext cx="5386387" cy="988726"/>
          </a:xfrm>
        </p:spPr>
      </p:pic>
    </p:spTree>
    <p:extLst>
      <p:ext uri="{BB962C8B-B14F-4D97-AF65-F5344CB8AC3E}">
        <p14:creationId xmlns:p14="http://schemas.microsoft.com/office/powerpoint/2010/main" val="2618881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222" name="Rectangle 3"/>
          <p:cNvSpPr>
            <a:spLocks noGrp="1" noChangeArrowheads="1"/>
          </p:cNvSpPr>
          <p:nvPr>
            <p:ph type="title"/>
          </p:nvPr>
        </p:nvSpPr>
        <p:spPr>
          <a:xfrm>
            <a:off x="573962" y="176274"/>
            <a:ext cx="7996076" cy="663635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U.S. Inflation-Adjusted Cat Losses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133856" y="5974257"/>
            <a:ext cx="7680960" cy="813816"/>
          </a:xfrm>
        </p:spPr>
        <p:txBody>
          <a:bodyPr/>
          <a:lstStyle/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*2018: Inflation-adjusted estimate, subject to change. 2010s is average of 2010 to 2018. All losses are Direct.</a:t>
            </a:r>
          </a:p>
          <a:p>
            <a:r>
              <a:rPr lang="en-US" sz="1100" dirty="0"/>
              <a:t>Sources: Property Claims Service, a Verisk Analytics business; Insurance Information Institute</a:t>
            </a:r>
            <a:r>
              <a:rPr lang="en-US" sz="900" dirty="0"/>
              <a:t>.</a:t>
            </a:r>
          </a:p>
          <a:p>
            <a:endParaRPr lang="en-US" sz="900" dirty="0"/>
          </a:p>
        </p:txBody>
      </p:sp>
      <p:graphicFrame>
        <p:nvGraphicFramePr>
          <p:cNvPr id="22" name="Chart 21"/>
          <p:cNvGraphicFramePr/>
          <p:nvPr>
            <p:extLst/>
          </p:nvPr>
        </p:nvGraphicFramePr>
        <p:xfrm>
          <a:off x="292100" y="971550"/>
          <a:ext cx="8559800" cy="422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 Placeholder 4"/>
          <p:cNvSpPr txBox="1">
            <a:spLocks/>
          </p:cNvSpPr>
          <p:nvPr/>
        </p:nvSpPr>
        <p:spPr bwMode="gray">
          <a:xfrm>
            <a:off x="478971" y="5303071"/>
            <a:ext cx="8186058" cy="822960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r>
              <a:rPr lang="en-US" dirty="0">
                <a:latin typeface="Arial" panose="020B0604020202020204" pitchFamily="34" charset="0"/>
              </a:rPr>
              <a:t>2018 – Third worst year for U.S. Insured Catastrophe Losses.  Average Insured Loss per Year for 1980-2018 is $19.3 B.</a:t>
            </a:r>
          </a:p>
        </p:txBody>
      </p:sp>
      <p:grpSp>
        <p:nvGrpSpPr>
          <p:cNvPr id="7" name="Group 6"/>
          <p:cNvGrpSpPr/>
          <p:nvPr/>
        </p:nvGrpSpPr>
        <p:grpSpPr bwMode="gray">
          <a:xfrm>
            <a:off x="7651345" y="138575"/>
            <a:ext cx="1359220" cy="795276"/>
            <a:chOff x="3077715" y="893732"/>
            <a:chExt cx="1359220" cy="795276"/>
          </a:xfrm>
        </p:grpSpPr>
        <p:sp>
          <p:nvSpPr>
            <p:cNvPr id="8" name="AutoShape 4"/>
            <p:cNvSpPr>
              <a:spLocks noChangeArrowheads="1"/>
            </p:cNvSpPr>
            <p:nvPr/>
          </p:nvSpPr>
          <p:spPr bwMode="gray">
            <a:xfrm>
              <a:off x="3077715" y="893732"/>
              <a:ext cx="1359220" cy="59436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18" tIns="45709" rIns="91418" bIns="45709" anchor="ctr">
              <a:flatTx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tabLst>
                  <a:tab pos="1603375" algn="ctr"/>
                  <a:tab pos="2627313" algn="ctr"/>
                </a:tabLst>
              </a:pPr>
              <a:r>
                <a:rPr lang="en-US" sz="1600" b="1" dirty="0">
                  <a:solidFill>
                    <a:schemeClr val="accent1"/>
                  </a:solidFill>
                  <a:latin typeface="+mj-lt"/>
                </a:rPr>
                <a:t>Harvey, Irma, Maria</a:t>
              </a:r>
            </a:p>
          </p:txBody>
        </p:sp>
        <p:cxnSp>
          <p:nvCxnSpPr>
            <p:cNvPr id="9" name="Straight Arrow Connector 8"/>
            <p:cNvCxnSpPr>
              <a:cxnSpLocks/>
            </p:cNvCxnSpPr>
            <p:nvPr/>
          </p:nvCxnSpPr>
          <p:spPr bwMode="gray">
            <a:xfrm>
              <a:off x="3697192" y="1488092"/>
              <a:ext cx="0" cy="200916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oval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219409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8DE19D25-88C8-49B1-A6C9-955E758C7F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2451101" y="1420589"/>
            <a:ext cx="6064250" cy="44805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650B76-A658-4736-B84B-5DE65DDA5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 Leading Throughout History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8243143-E7D4-4AC5-BF7B-E903FBDF372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826564" y="2609309"/>
            <a:ext cx="2103120" cy="2103120"/>
          </a:xfrm>
          <a:prstGeom prst="ellipse">
            <a:avLst/>
          </a:prstGeom>
          <a:ln w="57150" cap="rnd">
            <a:solidFill>
              <a:schemeClr val="bg1"/>
            </a:solidFill>
          </a:ln>
          <a:effectLst/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1989FA2-CADB-4EDD-98A2-64ACBEC33442}"/>
              </a:ext>
            </a:extLst>
          </p:cNvPr>
          <p:cNvCxnSpPr/>
          <p:nvPr/>
        </p:nvCxnSpPr>
        <p:spPr bwMode="gray">
          <a:xfrm>
            <a:off x="1007875" y="1462762"/>
            <a:ext cx="0" cy="4611467"/>
          </a:xfrm>
          <a:prstGeom prst="line">
            <a:avLst/>
          </a:prstGeom>
          <a:ln w="38100"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8E4D8781-95A1-45AD-B75F-DA1B919A6AED}"/>
              </a:ext>
            </a:extLst>
          </p:cNvPr>
          <p:cNvSpPr/>
          <p:nvPr/>
        </p:nvSpPr>
        <p:spPr bwMode="gray">
          <a:xfrm>
            <a:off x="413518" y="5150375"/>
            <a:ext cx="1188715" cy="5486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>
                <a:solidFill>
                  <a:schemeClr val="bg1"/>
                </a:solidFill>
              </a:rPr>
              <a:t>1648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8F4ED89-24FE-4ADA-93D4-D9B67BBF5E80}"/>
              </a:ext>
            </a:extLst>
          </p:cNvPr>
          <p:cNvSpPr/>
          <p:nvPr/>
        </p:nvSpPr>
        <p:spPr bwMode="gray">
          <a:xfrm>
            <a:off x="413518" y="4322275"/>
            <a:ext cx="1188715" cy="5486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>
                <a:solidFill>
                  <a:schemeClr val="bg1"/>
                </a:solidFill>
              </a:rPr>
              <a:t>1784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205D3DA-DB9B-4701-90EF-E8D32B316A61}"/>
              </a:ext>
            </a:extLst>
          </p:cNvPr>
          <p:cNvSpPr/>
          <p:nvPr/>
        </p:nvSpPr>
        <p:spPr bwMode="gray">
          <a:xfrm>
            <a:off x="413518" y="3494175"/>
            <a:ext cx="1188715" cy="5486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>
                <a:solidFill>
                  <a:schemeClr val="bg1"/>
                </a:solidFill>
              </a:rPr>
              <a:t>1870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087A93C-A905-4518-9297-535BD877701F}"/>
              </a:ext>
            </a:extLst>
          </p:cNvPr>
          <p:cNvSpPr/>
          <p:nvPr/>
        </p:nvSpPr>
        <p:spPr bwMode="gray">
          <a:xfrm>
            <a:off x="413518" y="2666075"/>
            <a:ext cx="1188715" cy="5486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>
                <a:solidFill>
                  <a:schemeClr val="bg1"/>
                </a:solidFill>
              </a:rPr>
              <a:t>1969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59F8FC8-E1C1-459C-B01F-FD88EE261233}"/>
              </a:ext>
            </a:extLst>
          </p:cNvPr>
          <p:cNvSpPr/>
          <p:nvPr/>
        </p:nvSpPr>
        <p:spPr bwMode="gray">
          <a:xfrm>
            <a:off x="413518" y="1837975"/>
            <a:ext cx="1188715" cy="5486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>
                <a:solidFill>
                  <a:schemeClr val="bg1"/>
                </a:solidFill>
              </a:rPr>
              <a:t>???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280E14F-7BD5-427C-9357-AEECB879B7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044724" y="1420589"/>
            <a:ext cx="6470626" cy="448056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1A349C44-76C2-4D73-8C72-093D3B08EB0A}"/>
              </a:ext>
            </a:extLst>
          </p:cNvPr>
          <p:cNvSpPr/>
          <p:nvPr/>
        </p:nvSpPr>
        <p:spPr bwMode="gray">
          <a:xfrm>
            <a:off x="3291840" y="5582557"/>
            <a:ext cx="5852160" cy="64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Edward Lloyd’s Coffee House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B2B868C-1BD5-46FE-988B-14A46B273C31}"/>
              </a:ext>
            </a:extLst>
          </p:cNvPr>
          <p:cNvSpPr/>
          <p:nvPr/>
        </p:nvSpPr>
        <p:spPr bwMode="gray">
          <a:xfrm>
            <a:off x="3291840" y="5582557"/>
            <a:ext cx="5852160" cy="64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Steam, Water, Mechanical Production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97C5ADD-7F13-46F9-8EBD-B1909252558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044724" y="1420589"/>
            <a:ext cx="6470626" cy="448056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94413C4D-C2C8-4867-A1C4-243DFC7CA62E}"/>
              </a:ext>
            </a:extLst>
          </p:cNvPr>
          <p:cNvSpPr/>
          <p:nvPr/>
        </p:nvSpPr>
        <p:spPr bwMode="gray">
          <a:xfrm>
            <a:off x="3291840" y="5582557"/>
            <a:ext cx="5852160" cy="64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Division of Labor, Electricity, Mass Production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20B11CF-65D9-48CF-A1DA-CB39045ECB5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044724" y="1420589"/>
            <a:ext cx="6470626" cy="448056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E8724099-DFE6-4BCB-9D5A-F39BD8A48091}"/>
              </a:ext>
            </a:extLst>
          </p:cNvPr>
          <p:cNvSpPr/>
          <p:nvPr/>
        </p:nvSpPr>
        <p:spPr bwMode="gray">
          <a:xfrm>
            <a:off x="3291840" y="5582557"/>
            <a:ext cx="5852160" cy="64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Electronics, IT, Automated Production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7591712-65AE-4157-B512-F1B1EA146F3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044724" y="1420589"/>
            <a:ext cx="6470626" cy="448056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984A70D-5D62-4708-9BA5-3DD37A8E148A}"/>
              </a:ext>
            </a:extLst>
          </p:cNvPr>
          <p:cNvSpPr/>
          <p:nvPr/>
        </p:nvSpPr>
        <p:spPr bwMode="gray">
          <a:xfrm>
            <a:off x="3291840" y="5582557"/>
            <a:ext cx="5852160" cy="64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Cyber-Physical Systems</a:t>
            </a:r>
          </a:p>
        </p:txBody>
      </p:sp>
    </p:spTree>
    <p:extLst>
      <p:ext uri="{BB962C8B-B14F-4D97-AF65-F5344CB8AC3E}">
        <p14:creationId xmlns:p14="http://schemas.microsoft.com/office/powerpoint/2010/main" val="320593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1" grpId="1" animBg="1"/>
      <p:bldP spid="42" grpId="0" animBg="1"/>
      <p:bldP spid="42" grpId="1" animBg="1"/>
      <p:bldP spid="44" grpId="0" animBg="1"/>
      <p:bldP spid="44" grpId="1" animBg="1"/>
      <p:bldP spid="46" grpId="0" animBg="1"/>
      <p:bldP spid="46" grpId="1" animBg="1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2595D-A825-4FC0-99BB-DCC694C2C5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Yesterday: Industry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413EB0-182F-4D53-8072-3B7DE8A65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Higher Rates, </a:t>
            </a:r>
            <a:br>
              <a:rPr lang="en-US" dirty="0"/>
            </a:br>
            <a:r>
              <a:rPr lang="en-US" dirty="0"/>
              <a:t>Moderating Claim Rates Buoy Results</a:t>
            </a:r>
          </a:p>
        </p:txBody>
      </p:sp>
    </p:spTree>
    <p:extLst>
      <p:ext uri="{BB962C8B-B14F-4D97-AF65-F5344CB8AC3E}">
        <p14:creationId xmlns:p14="http://schemas.microsoft.com/office/powerpoint/2010/main" val="406910962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"/>
          <p:cNvGraphicFramePr>
            <a:graphicFrameLocks noChangeAspect="1"/>
          </p:cNvGraphicFramePr>
          <p:nvPr>
            <p:extLst/>
          </p:nvPr>
        </p:nvGraphicFramePr>
        <p:xfrm>
          <a:off x="385491" y="1268108"/>
          <a:ext cx="8468432" cy="446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0297" name="Rectangle 3"/>
          <p:cNvSpPr>
            <a:spLocks noGrp="1" noChangeArrowheads="1"/>
          </p:cNvSpPr>
          <p:nvPr>
            <p:ph type="title"/>
          </p:nvPr>
        </p:nvSpPr>
        <p:spPr>
          <a:xfrm>
            <a:off x="651888" y="233058"/>
            <a:ext cx="6980884" cy="950976"/>
          </a:xfrm>
        </p:spPr>
        <p:txBody>
          <a:bodyPr/>
          <a:lstStyle/>
          <a:p>
            <a:br>
              <a:rPr lang="en-US" altLang="en-US" dirty="0"/>
            </a:br>
            <a:r>
              <a:rPr lang="en-US" altLang="en-US" dirty="0"/>
              <a:t>Are Insurers Growing?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943429" y="6277343"/>
            <a:ext cx="8162468" cy="45728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All data through second quarter.</a:t>
            </a:r>
          </a:p>
          <a:p>
            <a:r>
              <a:rPr lang="en-US" dirty="0"/>
              <a:t>SOURCES:NAIC data sourced through S&amp;P Global Intelligence, Bureau of Economic Affairs, Insurance Information Institute.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A6542AE-AB97-4C23-A941-3E2EDA3C3E5E}"/>
              </a:ext>
            </a:extLst>
          </p:cNvPr>
          <p:cNvSpPr txBox="1">
            <a:spLocks/>
          </p:cNvSpPr>
          <p:nvPr/>
        </p:nvSpPr>
        <p:spPr bwMode="gray">
          <a:xfrm>
            <a:off x="609600" y="5733784"/>
            <a:ext cx="7875874" cy="652948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marL="285750" indent="-285750">
              <a:spcBef>
                <a:spcPts val="600"/>
              </a:spcBef>
              <a:buFont typeface="Wingdings 3" panose="05040102010807070707" pitchFamily="18" charset="2"/>
              <a:buChar char=""/>
            </a:pPr>
            <a:r>
              <a:rPr lang="en-US" dirty="0"/>
              <a:t>Rising Auto Rates Driving Premium Growth - $337B at Second Quarter.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8582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22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Are Insurers Making Money?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919449" y="6210656"/>
            <a:ext cx="8128760" cy="415018"/>
          </a:xfrm>
        </p:spPr>
        <p:txBody>
          <a:bodyPr/>
          <a:lstStyle/>
          <a:p>
            <a:endParaRPr lang="en-US" sz="800" dirty="0"/>
          </a:p>
          <a:p>
            <a:endParaRPr lang="en-US" dirty="0"/>
          </a:p>
          <a:p>
            <a:r>
              <a:rPr lang="en-US" dirty="0"/>
              <a:t>Through first quarter. Adjusted for inflation using the BLS CPI calculator.</a:t>
            </a:r>
            <a:br>
              <a:rPr lang="en-US" dirty="0"/>
            </a:br>
            <a:r>
              <a:rPr lang="en-US" dirty="0"/>
              <a:t>Sources: </a:t>
            </a:r>
            <a:r>
              <a:rPr lang="fr-FR" dirty="0"/>
              <a:t>ISO/APCI.</a:t>
            </a:r>
            <a:endParaRPr lang="en-US" dirty="0"/>
          </a:p>
        </p:txBody>
      </p:sp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4047812450"/>
              </p:ext>
            </p:extLst>
          </p:nvPr>
        </p:nvGraphicFramePr>
        <p:xfrm>
          <a:off x="495300" y="1202822"/>
          <a:ext cx="8128760" cy="4829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19449" y="1184918"/>
            <a:ext cx="2640026" cy="2862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b="1" dirty="0"/>
              <a:t>Billions</a:t>
            </a:r>
          </a:p>
        </p:txBody>
      </p:sp>
    </p:spTree>
    <p:extLst>
      <p:ext uri="{BB962C8B-B14F-4D97-AF65-F5344CB8AC3E}">
        <p14:creationId xmlns:p14="http://schemas.microsoft.com/office/powerpoint/2010/main" val="375812362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105"/>
          <p:cNvSpPr txBox="1">
            <a:spLocks noGrp="1" noChangeArrowheads="1"/>
          </p:cNvSpPr>
          <p:nvPr/>
        </p:nvSpPr>
        <p:spPr bwMode="auto">
          <a:xfrm>
            <a:off x="1207295" y="6935391"/>
            <a:ext cx="1014413" cy="8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675">
                <a:solidFill>
                  <a:srgbClr val="FFFFFF"/>
                </a:solidFill>
                <a:latin typeface="Arial" charset="0"/>
                <a:cs typeface="Arial" charset="0"/>
              </a:rPr>
              <a:t>12/01/09 - 9pm</a:t>
            </a:r>
          </a:p>
        </p:txBody>
      </p:sp>
      <p:sp>
        <p:nvSpPr>
          <p:cNvPr id="47108" name="Rectangle 106"/>
          <p:cNvSpPr txBox="1">
            <a:spLocks noGrp="1" noChangeArrowheads="1"/>
          </p:cNvSpPr>
          <p:nvPr/>
        </p:nvSpPr>
        <p:spPr bwMode="auto">
          <a:xfrm>
            <a:off x="3164681" y="6935391"/>
            <a:ext cx="2814638" cy="8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675">
                <a:solidFill>
                  <a:srgbClr val="FFFFFF"/>
                </a:solidFill>
                <a:latin typeface="Arial" charset="0"/>
                <a:cs typeface="Arial" charset="0"/>
              </a:rPr>
              <a:t>eSlide – P6466 – The Financial Crisis and the Future of the P/C</a:t>
            </a:r>
          </a:p>
        </p:txBody>
      </p:sp>
      <p:sp>
        <p:nvSpPr>
          <p:cNvPr id="47109" name="Rectangle 110"/>
          <p:cNvSpPr txBox="1">
            <a:spLocks noGrp="1" noChangeArrowheads="1"/>
          </p:cNvSpPr>
          <p:nvPr/>
        </p:nvSpPr>
        <p:spPr bwMode="auto">
          <a:xfrm>
            <a:off x="7593807" y="5849541"/>
            <a:ext cx="335756" cy="8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561E0CFD-BE9A-4019-957A-DD05277E56E1}" type="slidenum">
              <a:rPr lang="en-US" sz="675">
                <a:solidFill>
                  <a:srgbClr val="000000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17</a:t>
            </a:fld>
            <a:endParaRPr lang="en-US" sz="675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1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Policyholder Surplus By Quarter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CEDF72-2020-4E5B-BD45-9658303E0A6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71407" y="953189"/>
            <a:ext cx="4153168" cy="640080"/>
          </a:xfrm>
        </p:spPr>
        <p:txBody>
          <a:bodyPr/>
          <a:lstStyle/>
          <a:p>
            <a:r>
              <a:rPr lang="en-US" dirty="0"/>
              <a:t>Amount of Surplus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911E70-FFBB-426A-8E19-86C1D46EE4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677566" y="978802"/>
            <a:ext cx="4153168" cy="640080"/>
          </a:xfrm>
        </p:spPr>
        <p:txBody>
          <a:bodyPr/>
          <a:lstStyle/>
          <a:p>
            <a:r>
              <a:rPr lang="en-US" dirty="0"/>
              <a:t>Change from Prior Quarter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4430CA-E20E-4075-AC20-3806FE992D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7111" name="Rectangle 4"/>
          <p:cNvSpPr>
            <a:spLocks noChangeArrowheads="1"/>
          </p:cNvSpPr>
          <p:nvPr/>
        </p:nvSpPr>
        <p:spPr bwMode="auto">
          <a:xfrm>
            <a:off x="414730" y="6308545"/>
            <a:ext cx="2090616" cy="2477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274320" tIns="0" rIns="0" bIns="10287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ISO, A.M .Best.</a:t>
            </a:r>
          </a:p>
        </p:txBody>
      </p:sp>
      <p:sp>
        <p:nvSpPr>
          <p:cNvPr id="47112" name="PPTShape_0"/>
          <p:cNvSpPr>
            <a:spLocks noChangeArrowheads="1"/>
          </p:cNvSpPr>
          <p:nvPr/>
        </p:nvSpPr>
        <p:spPr bwMode="black">
          <a:xfrm>
            <a:off x="414730" y="1682566"/>
            <a:ext cx="6166247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5725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($ Billions)</a:t>
            </a:r>
          </a:p>
        </p:txBody>
      </p:sp>
      <p:graphicFrame>
        <p:nvGraphicFramePr>
          <p:cNvPr id="2" name="Object 3"/>
          <p:cNvGraphicFramePr>
            <a:graphicFrameLocks/>
          </p:cNvGraphicFramePr>
          <p:nvPr>
            <p:extLst/>
          </p:nvPr>
        </p:nvGraphicFramePr>
        <p:xfrm>
          <a:off x="414731" y="1734224"/>
          <a:ext cx="4109844" cy="364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122" name="Text Box 5"/>
          <p:cNvSpPr txBox="1">
            <a:spLocks noChangeArrowheads="1"/>
          </p:cNvSpPr>
          <p:nvPr/>
        </p:nvSpPr>
        <p:spPr bwMode="auto">
          <a:xfrm>
            <a:off x="5492317" y="4937668"/>
            <a:ext cx="1995486" cy="655564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2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200" b="1" i="1" dirty="0">
              <a:solidFill>
                <a:srgbClr val="339966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3CCB87C-D5E2-46AF-A34B-71E7A7909820}"/>
              </a:ext>
            </a:extLst>
          </p:cNvPr>
          <p:cNvSpPr txBox="1">
            <a:spLocks/>
          </p:cNvSpPr>
          <p:nvPr/>
        </p:nvSpPr>
        <p:spPr bwMode="gray">
          <a:xfrm>
            <a:off x="673769" y="5332146"/>
            <a:ext cx="8012576" cy="845073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fontAlgn="ctr"/>
            <a:r>
              <a:rPr lang="en-US" dirty="0"/>
              <a:t>Surplus Has Rebounded from Q4 Decline Caused by Stocks. 78 Cents of Premium per Dollar of Surplus.</a:t>
            </a:r>
          </a:p>
        </p:txBody>
      </p:sp>
      <p:graphicFrame>
        <p:nvGraphicFramePr>
          <p:cNvPr id="21" name="Object 3">
            <a:extLst>
              <a:ext uri="{FF2B5EF4-FFF2-40B4-BE49-F238E27FC236}">
                <a16:creationId xmlns:a16="http://schemas.microsoft.com/office/drawing/2014/main" id="{CD8BE78A-1257-4B4E-9D23-E9CA94B7679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729655" y="1674818"/>
          <a:ext cx="4109845" cy="364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64039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969863"/>
              </p:ext>
            </p:extLst>
          </p:nvPr>
        </p:nvGraphicFramePr>
        <p:xfrm>
          <a:off x="202285" y="2467289"/>
          <a:ext cx="8475663" cy="3513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8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1837" y="278543"/>
            <a:ext cx="5333012" cy="950976"/>
          </a:xfrm>
        </p:spPr>
        <p:txBody>
          <a:bodyPr/>
          <a:lstStyle/>
          <a:p>
            <a:r>
              <a:rPr lang="en-US" dirty="0"/>
              <a:t>P/C Insurance Industry </a:t>
            </a:r>
            <a:br>
              <a:rPr lang="en-US" dirty="0"/>
            </a:br>
            <a:r>
              <a:rPr lang="en-US" dirty="0"/>
              <a:t>Combined Ratio*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21837" y="6118947"/>
            <a:ext cx="8454009" cy="638547"/>
          </a:xfrm>
        </p:spPr>
        <p:txBody>
          <a:bodyPr/>
          <a:lstStyle/>
          <a:p>
            <a:r>
              <a:rPr lang="en-US" dirty="0"/>
              <a:t>Through Q2.</a:t>
            </a:r>
          </a:p>
          <a:p>
            <a:r>
              <a:rPr lang="en-US" dirty="0"/>
              <a:t>*Excludes Mortgage &amp; Financial Guaranty insurers 2008-2014.</a:t>
            </a:r>
            <a:br>
              <a:rPr lang="en-US" dirty="0"/>
            </a:br>
            <a:r>
              <a:rPr lang="en-US" dirty="0"/>
              <a:t>Including M&amp;FG, 2008=105.1, 2009=100.7, 2010=102.4, 2011=108.1; 2012:=103.2; 2013: = 96.1; 2014: = 97.0.                              </a:t>
            </a:r>
          </a:p>
          <a:p>
            <a:r>
              <a:rPr lang="en-US" dirty="0"/>
              <a:t>Sources: A.M. Best; ISO, a Verisk Analytics company.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795364" y="1556753"/>
            <a:ext cx="1117517" cy="2280166"/>
            <a:chOff x="1577533" y="2046013"/>
            <a:chExt cx="775142" cy="1863030"/>
          </a:xfrm>
        </p:grpSpPr>
        <p:sp>
          <p:nvSpPr>
            <p:cNvPr id="27" name="AutoShape 7"/>
            <p:cNvSpPr>
              <a:spLocks noChangeArrowheads="1"/>
            </p:cNvSpPr>
            <p:nvPr/>
          </p:nvSpPr>
          <p:spPr bwMode="gray">
            <a:xfrm>
              <a:off x="1577533" y="2046013"/>
              <a:ext cx="775142" cy="589750"/>
            </a:xfrm>
            <a:prstGeom prst="rect">
              <a:avLst/>
            </a:prstGeom>
            <a:solidFill>
              <a:schemeClr val="accent1"/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0" bIns="4572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Hurricanes, Wildfires Drive CR Higher.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gray">
            <a:xfrm>
              <a:off x="1965104" y="2643722"/>
              <a:ext cx="0" cy="1265321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2528938" y="2181485"/>
            <a:ext cx="1030597" cy="2280166"/>
            <a:chOff x="2950852" y="3276791"/>
            <a:chExt cx="1030597" cy="1784307"/>
          </a:xfrm>
        </p:grpSpPr>
        <p:sp>
          <p:nvSpPr>
            <p:cNvPr id="33" name="AutoShape 6"/>
            <p:cNvSpPr>
              <a:spLocks noChangeArrowheads="1"/>
            </p:cNvSpPr>
            <p:nvPr/>
          </p:nvSpPr>
          <p:spPr bwMode="gray">
            <a:xfrm>
              <a:off x="2950852" y="3276791"/>
              <a:ext cx="1030597" cy="795528"/>
            </a:xfrm>
            <a:prstGeom prst="rect">
              <a:avLst/>
            </a:prstGeom>
            <a:solidFill>
              <a:schemeClr val="accent3"/>
            </a:solidFill>
            <a:ln w="28575" algn="ctr">
              <a:noFill/>
              <a:miter lim="800000"/>
              <a:headEnd/>
              <a:tailEnd/>
            </a:ln>
          </p:spPr>
          <p:txBody>
            <a:bodyPr tIns="0" bIns="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Best Combined Ratio Since 1949 (87.6)</a:t>
              </a:r>
            </a:p>
          </p:txBody>
        </p:sp>
        <p:cxnSp>
          <p:nvCxnSpPr>
            <p:cNvPr id="34" name="Straight Arrow Connector 33"/>
            <p:cNvCxnSpPr>
              <a:stCxn id="33" idx="2"/>
            </p:cNvCxnSpPr>
            <p:nvPr/>
          </p:nvCxnSpPr>
          <p:spPr bwMode="gray">
            <a:xfrm flipH="1">
              <a:off x="3466150" y="4072319"/>
              <a:ext cx="1" cy="988779"/>
            </a:xfrm>
            <a:prstGeom prst="straightConnector1">
              <a:avLst/>
            </a:prstGeom>
            <a:ln w="28575">
              <a:solidFill>
                <a:schemeClr val="accent3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914010" y="1368039"/>
            <a:ext cx="1636020" cy="2234819"/>
            <a:chOff x="6212580" y="1508506"/>
            <a:chExt cx="1636020" cy="2234819"/>
          </a:xfrm>
        </p:grpSpPr>
        <p:sp>
          <p:nvSpPr>
            <p:cNvPr id="39" name="PPTShape_1"/>
            <p:cNvSpPr>
              <a:spLocks noChangeArrowheads="1"/>
            </p:cNvSpPr>
            <p:nvPr/>
          </p:nvSpPr>
          <p:spPr bwMode="gray">
            <a:xfrm>
              <a:off x="6212580" y="1508506"/>
              <a:ext cx="1636020" cy="7955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0" bIns="4572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  <a:defRPr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Higher CAT Losses, Shrinking Reserve Releases, Toll of Soft Market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gray">
            <a:xfrm>
              <a:off x="6343650" y="2295525"/>
              <a:ext cx="0" cy="1447800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5259228" y="3108696"/>
            <a:ext cx="717052" cy="817928"/>
            <a:chOff x="6616143" y="3296872"/>
            <a:chExt cx="717052" cy="817928"/>
          </a:xfrm>
        </p:grpSpPr>
        <p:sp>
          <p:nvSpPr>
            <p:cNvPr id="42" name="PPTShape_3"/>
            <p:cNvSpPr>
              <a:spLocks noChangeArrowheads="1"/>
            </p:cNvSpPr>
            <p:nvPr/>
          </p:nvSpPr>
          <p:spPr bwMode="gray">
            <a:xfrm>
              <a:off x="6616143" y="3296872"/>
              <a:ext cx="717052" cy="370519"/>
            </a:xfrm>
            <a:prstGeom prst="rect">
              <a:avLst/>
            </a:prstGeom>
            <a:solidFill>
              <a:schemeClr val="tx2"/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0" bIns="4572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  <a:defRPr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Sandy</a:t>
              </a:r>
            </a:p>
          </p:txBody>
        </p:sp>
        <p:cxnSp>
          <p:nvCxnSpPr>
            <p:cNvPr id="43" name="Straight Arrow Connector 42"/>
            <p:cNvCxnSpPr/>
            <p:nvPr/>
          </p:nvCxnSpPr>
          <p:spPr bwMode="gray">
            <a:xfrm>
              <a:off x="6816964" y="3629891"/>
              <a:ext cx="0" cy="484909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5519388" y="290072"/>
            <a:ext cx="1893887" cy="4286829"/>
            <a:chOff x="246156" y="1908053"/>
            <a:chExt cx="1893887" cy="4286829"/>
          </a:xfrm>
        </p:grpSpPr>
        <p:sp>
          <p:nvSpPr>
            <p:cNvPr id="56" name="AutoShape 7"/>
            <p:cNvSpPr>
              <a:spLocks noChangeArrowheads="1"/>
            </p:cNvSpPr>
            <p:nvPr/>
          </p:nvSpPr>
          <p:spPr bwMode="gray">
            <a:xfrm>
              <a:off x="246156" y="1908053"/>
              <a:ext cx="1893887" cy="797439"/>
            </a:xfrm>
            <a:prstGeom prst="rect">
              <a:avLst/>
            </a:prstGeom>
            <a:solidFill>
              <a:schemeClr val="accent1"/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0" bIns="4572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3 Consecutive Years of U/W Profits; 1</a:t>
              </a:r>
              <a:r>
                <a:rPr lang="en-US" sz="1200" b="1" baseline="30000" dirty="0">
                  <a:solidFill>
                    <a:schemeClr val="bg1"/>
                  </a:solidFill>
                  <a:cs typeface="Arial" charset="0"/>
                </a:rPr>
                <a:t>st</a:t>
              </a: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 time since 1971-73</a:t>
              </a:r>
            </a:p>
          </p:txBody>
        </p:sp>
        <p:cxnSp>
          <p:nvCxnSpPr>
            <p:cNvPr id="57" name="Straight Arrow Connector 56"/>
            <p:cNvCxnSpPr/>
            <p:nvPr/>
          </p:nvCxnSpPr>
          <p:spPr bwMode="gray">
            <a:xfrm>
              <a:off x="1280565" y="2682222"/>
              <a:ext cx="37207" cy="351266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7"/>
          <p:cNvSpPr>
            <a:spLocks noChangeArrowheads="1"/>
          </p:cNvSpPr>
          <p:nvPr/>
        </p:nvSpPr>
        <p:spPr bwMode="grayWhite">
          <a:xfrm>
            <a:off x="5460049" y="4478267"/>
            <a:ext cx="1335315" cy="955614"/>
          </a:xfrm>
          <a:prstGeom prst="rect">
            <a:avLst/>
          </a:prstGeom>
          <a:noFill/>
          <a:ln w="28575">
            <a:solidFill>
              <a:srgbClr val="337DB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38878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3"/>
          <p:cNvSpPr>
            <a:spLocks noGrp="1" noChangeArrowheads="1"/>
          </p:cNvSpPr>
          <p:nvPr>
            <p:ph type="title"/>
          </p:nvPr>
        </p:nvSpPr>
        <p:spPr>
          <a:xfrm>
            <a:off x="620896" y="156186"/>
            <a:ext cx="7525032" cy="845126"/>
          </a:xfrm>
        </p:spPr>
        <p:txBody>
          <a:bodyPr/>
          <a:lstStyle/>
          <a:p>
            <a:r>
              <a:rPr lang="en-US" dirty="0"/>
              <a:t>Catastrophe Claims, by Season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812416"/>
              </p:ext>
            </p:extLst>
          </p:nvPr>
        </p:nvGraphicFramePr>
        <p:xfrm>
          <a:off x="231647" y="1096230"/>
          <a:ext cx="8555037" cy="4323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532552" y="6287844"/>
            <a:ext cx="7204680" cy="57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b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Losses are net of reinsurance but include Loss Adjustment Expenses</a:t>
            </a:r>
            <a:b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</a:t>
            </a:r>
            <a:r>
              <a:rPr lang="en-US" sz="1100" dirty="0">
                <a:solidFill>
                  <a:srgbClr val="000000"/>
                </a:solidFill>
              </a:rPr>
              <a:t>ISO PCS;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Insurance Information Institute calculations.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gray">
          <a:xfrm>
            <a:off x="532552" y="5514743"/>
            <a:ext cx="8254132" cy="664945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r>
              <a:rPr lang="en-US" dirty="0"/>
              <a:t>Catastrophe Claims Hit Hardest in Second and Third Quarters.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2552" y="1001312"/>
            <a:ext cx="4142318" cy="3474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600" b="1" dirty="0"/>
              <a:t>Catastrophe Claims as % of Total Claims</a:t>
            </a:r>
          </a:p>
        </p:txBody>
      </p:sp>
    </p:spTree>
    <p:extLst>
      <p:ext uri="{BB962C8B-B14F-4D97-AF65-F5344CB8AC3E}">
        <p14:creationId xmlns:p14="http://schemas.microsoft.com/office/powerpoint/2010/main" val="387195156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" y="2048102"/>
            <a:ext cx="9144001" cy="480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I.I.I. Mission Statement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gray">
          <a:xfrm>
            <a:off x="356617" y="2335501"/>
            <a:ext cx="5207001" cy="872767"/>
          </a:xfrm>
          <a:prstGeom prst="snip1Rect">
            <a:avLst>
              <a:gd name="adj" fmla="val 29185"/>
            </a:avLst>
          </a:prstGeom>
          <a:solidFill>
            <a:srgbClr val="337DBE">
              <a:alpha val="90000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0" tIns="45716" rIns="182880" bIns="18288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algn="l">
              <a:lnSpc>
                <a:spcPct val="94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</a:rPr>
              <a:t>Improving public understanding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of insurance...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gray">
          <a:xfrm>
            <a:off x="3300414" y="4751809"/>
            <a:ext cx="5319714" cy="872767"/>
          </a:xfrm>
          <a:prstGeom prst="snip1Rect">
            <a:avLst>
              <a:gd name="adj" fmla="val 29763"/>
            </a:avLst>
          </a:prstGeom>
          <a:solidFill>
            <a:schemeClr val="accent3">
              <a:alpha val="9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0" tIns="45716" rIns="182880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algn="l">
              <a:lnSpc>
                <a:spcPct val="94000"/>
              </a:lnSpc>
              <a:spcBef>
                <a:spcPts val="0"/>
              </a:spcBef>
            </a:pPr>
            <a:endParaRPr lang="is-IS" sz="2400" dirty="0">
              <a:solidFill>
                <a:schemeClr val="bg1"/>
              </a:solidFill>
            </a:endParaRPr>
          </a:p>
          <a:p>
            <a:pPr algn="l">
              <a:lnSpc>
                <a:spcPct val="94000"/>
              </a:lnSpc>
              <a:spcBef>
                <a:spcPts val="0"/>
              </a:spcBef>
            </a:pPr>
            <a:r>
              <a:rPr lang="is-IS" sz="2400" dirty="0">
                <a:solidFill>
                  <a:schemeClr val="bg1"/>
                </a:solidFill>
              </a:rPr>
              <a:t>…</a:t>
            </a:r>
            <a:r>
              <a:rPr lang="en-US" sz="2400" dirty="0">
                <a:solidFill>
                  <a:schemeClr val="bg1"/>
                </a:solidFill>
              </a:rPr>
              <a:t>what it does and how it works.</a:t>
            </a:r>
          </a:p>
          <a:p>
            <a:pPr algn="r">
              <a:lnSpc>
                <a:spcPct val="94000"/>
              </a:lnSpc>
              <a:spcBef>
                <a:spcPts val="0"/>
              </a:spcBef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ight Triangle 10"/>
          <p:cNvSpPr>
            <a:spLocks noChangeAspect="1"/>
          </p:cNvSpPr>
          <p:nvPr/>
        </p:nvSpPr>
        <p:spPr>
          <a:xfrm rot="16200000">
            <a:off x="8375904" y="6089905"/>
            <a:ext cx="768096" cy="768096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gray">
          <a:xfrm>
            <a:off x="8620130" y="6662380"/>
            <a:ext cx="438151" cy="120185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>
                <a:latin typeface="+mn-lt"/>
              </a:rPr>
              <a:pPr/>
              <a:t>2</a:t>
            </a:fld>
            <a:endParaRPr lang="en-US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883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222" name="Rectangle 3"/>
          <p:cNvSpPr>
            <a:spLocks noGrp="1" noChangeArrowheads="1"/>
          </p:cNvSpPr>
          <p:nvPr>
            <p:ph type="title"/>
          </p:nvPr>
        </p:nvSpPr>
        <p:spPr>
          <a:xfrm>
            <a:off x="382993" y="210351"/>
            <a:ext cx="7904284" cy="893816"/>
          </a:xfrm>
        </p:spPr>
        <p:txBody>
          <a:bodyPr/>
          <a:lstStyle/>
          <a:p>
            <a:r>
              <a:rPr lang="en-US" sz="2800" dirty="0"/>
              <a:t>Key sources of P/C insurer profits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982091" y="6175215"/>
            <a:ext cx="8161909" cy="472434"/>
          </a:xfrm>
        </p:spPr>
        <p:txBody>
          <a:bodyPr/>
          <a:lstStyle/>
          <a:p>
            <a:endParaRPr lang="en-US" sz="1100" dirty="0"/>
          </a:p>
          <a:p>
            <a:r>
              <a:rPr lang="en-US" sz="1100" dirty="0"/>
              <a:t>Through second quarter. Not adjusted for inflation.</a:t>
            </a:r>
          </a:p>
          <a:p>
            <a:r>
              <a:rPr lang="en-US" sz="1100" dirty="0"/>
              <a:t>Data are before taxes and exclude extraordinary items.</a:t>
            </a:r>
          </a:p>
          <a:p>
            <a:r>
              <a:rPr lang="fr-FR" sz="1100" dirty="0"/>
              <a:t>Source: NAIC data, </a:t>
            </a:r>
            <a:r>
              <a:rPr lang="fr-FR" sz="1100" dirty="0" err="1"/>
              <a:t>sourced</a:t>
            </a:r>
            <a:r>
              <a:rPr lang="fr-FR" sz="1100" dirty="0"/>
              <a:t> </a:t>
            </a:r>
            <a:r>
              <a:rPr lang="fr-FR" sz="1100" dirty="0" err="1"/>
              <a:t>from</a:t>
            </a:r>
            <a:r>
              <a:rPr lang="fr-FR" sz="1100" dirty="0"/>
              <a:t> S&amp;P Global </a:t>
            </a:r>
            <a:r>
              <a:rPr lang="fr-FR" sz="1100" dirty="0" err="1"/>
              <a:t>Market</a:t>
            </a:r>
            <a:r>
              <a:rPr lang="fr-FR" sz="1100" dirty="0"/>
              <a:t> Intelligence.</a:t>
            </a:r>
            <a:endParaRPr lang="en-US" sz="900" dirty="0"/>
          </a:p>
        </p:txBody>
      </p:sp>
      <p:graphicFrame>
        <p:nvGraphicFramePr>
          <p:cNvPr id="22" name="Chart 21"/>
          <p:cNvGraphicFramePr/>
          <p:nvPr>
            <p:extLst/>
          </p:nvPr>
        </p:nvGraphicFramePr>
        <p:xfrm>
          <a:off x="292100" y="1247283"/>
          <a:ext cx="8559800" cy="4134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9991" y="1190299"/>
            <a:ext cx="1055077" cy="2862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b="1" dirty="0"/>
              <a:t>$ Billions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B33A759-DE3A-413B-AA4E-147CA65CEFAE}"/>
              </a:ext>
            </a:extLst>
          </p:cNvPr>
          <p:cNvSpPr txBox="1">
            <a:spLocks/>
          </p:cNvSpPr>
          <p:nvPr/>
        </p:nvSpPr>
        <p:spPr bwMode="gray">
          <a:xfrm>
            <a:off x="689991" y="5381469"/>
            <a:ext cx="7875874" cy="683380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r>
              <a:rPr lang="en-US" dirty="0"/>
              <a:t>Strong Capital Gains, Underwriting Result Lifted Profits.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672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22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investment gains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831115" y="6305063"/>
            <a:ext cx="8454009" cy="415018"/>
          </a:xfrm>
        </p:spPr>
        <p:txBody>
          <a:bodyPr/>
          <a:lstStyle/>
          <a:p>
            <a:r>
              <a:rPr lang="en-US" dirty="0"/>
              <a:t>Through Second Quarter. Sources: </a:t>
            </a:r>
            <a:r>
              <a:rPr lang="fr-FR" dirty="0"/>
              <a:t>NAIC data, </a:t>
            </a:r>
            <a:r>
              <a:rPr lang="fr-FR" dirty="0" err="1"/>
              <a:t>sourced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S&amp;P Global </a:t>
            </a:r>
            <a:r>
              <a:rPr lang="fr-FR" dirty="0" err="1"/>
              <a:t>Market</a:t>
            </a:r>
            <a:r>
              <a:rPr lang="fr-FR" dirty="0"/>
              <a:t> Intelligence; </a:t>
            </a:r>
            <a:r>
              <a:rPr lang="fr-FR" dirty="0" err="1"/>
              <a:t>Insurance</a:t>
            </a:r>
            <a:r>
              <a:rPr lang="fr-FR" dirty="0"/>
              <a:t> Information Institute</a:t>
            </a:r>
            <a:r>
              <a:rPr lang="en-US" sz="100" dirty="0"/>
              <a:t>.</a:t>
            </a:r>
          </a:p>
        </p:txBody>
      </p:sp>
      <p:graphicFrame>
        <p:nvGraphicFramePr>
          <p:cNvPr id="22" name="Chart 21"/>
          <p:cNvGraphicFramePr/>
          <p:nvPr>
            <p:extLst/>
          </p:nvPr>
        </p:nvGraphicFramePr>
        <p:xfrm>
          <a:off x="385491" y="1183302"/>
          <a:ext cx="8345513" cy="4378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87657" y="1153288"/>
            <a:ext cx="1055077" cy="2862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b="1" dirty="0"/>
              <a:t>$ Billions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0357435-F1CE-4B09-A17E-24A1FCE698B8}"/>
              </a:ext>
            </a:extLst>
          </p:cNvPr>
          <p:cNvSpPr txBox="1">
            <a:spLocks/>
          </p:cNvSpPr>
          <p:nvPr/>
        </p:nvSpPr>
        <p:spPr bwMode="gray">
          <a:xfrm>
            <a:off x="831115" y="5674698"/>
            <a:ext cx="8012576" cy="845073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r>
              <a:rPr lang="en-US" dirty="0"/>
              <a:t>Investment Gains Running Behind of 2018 So Far.</a:t>
            </a:r>
          </a:p>
        </p:txBody>
      </p:sp>
    </p:spTree>
    <p:extLst>
      <p:ext uri="{BB962C8B-B14F-4D97-AF65-F5344CB8AC3E}">
        <p14:creationId xmlns:p14="http://schemas.microsoft.com/office/powerpoint/2010/main" val="42062153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/>
          <p:cNvGraphicFramePr>
            <a:graphicFrameLocks/>
          </p:cNvGraphicFramePr>
          <p:nvPr>
            <p:extLst/>
          </p:nvPr>
        </p:nvGraphicFramePr>
        <p:xfrm>
          <a:off x="314779" y="869431"/>
          <a:ext cx="8350250" cy="4680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7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P/C Insurer Portfolio Yields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927918" y="6309556"/>
            <a:ext cx="8454009" cy="415018"/>
          </a:xfrm>
        </p:spPr>
        <p:txBody>
          <a:bodyPr/>
          <a:lstStyle/>
          <a:p>
            <a:r>
              <a:rPr lang="fr-FR" dirty="0"/>
              <a:t>Source: NAIC data, </a:t>
            </a:r>
            <a:r>
              <a:rPr lang="fr-FR" dirty="0" err="1"/>
              <a:t>sourced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S&amp;P Global </a:t>
            </a:r>
            <a:r>
              <a:rPr lang="fr-FR" dirty="0" err="1"/>
              <a:t>Market</a:t>
            </a:r>
            <a:r>
              <a:rPr lang="fr-FR" dirty="0"/>
              <a:t> Intelligence, ISO/PCI.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8D5F9E2-AE4E-4478-894B-B03F65D1D09D}"/>
              </a:ext>
            </a:extLst>
          </p:cNvPr>
          <p:cNvSpPr txBox="1">
            <a:spLocks/>
          </p:cNvSpPr>
          <p:nvPr/>
        </p:nvSpPr>
        <p:spPr bwMode="gray">
          <a:xfrm>
            <a:off x="676654" y="5549787"/>
            <a:ext cx="7875874" cy="540328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br>
              <a:rPr lang="en-US" dirty="0"/>
            </a:br>
            <a:r>
              <a:rPr lang="en-US" dirty="0"/>
              <a:t>Yields Have Been Under 4 Percent Since 2009.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226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Auto Net Combined Ratio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Source: NAIC data, </a:t>
            </a:r>
            <a:r>
              <a:rPr lang="fr-FR" dirty="0" err="1"/>
              <a:t>sourced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S&amp;P Global </a:t>
            </a:r>
            <a:r>
              <a:rPr lang="fr-FR" dirty="0" err="1"/>
              <a:t>Market</a:t>
            </a:r>
            <a:r>
              <a:rPr lang="fr-FR" dirty="0"/>
              <a:t> Intelligence.</a:t>
            </a:r>
          </a:p>
        </p:txBody>
      </p:sp>
      <p:sp>
        <p:nvSpPr>
          <p:cNvPr id="13" name="Text Placeholder 4"/>
          <p:cNvSpPr txBox="1">
            <a:spLocks/>
          </p:cNvSpPr>
          <p:nvPr/>
        </p:nvSpPr>
        <p:spPr bwMode="gray">
          <a:xfrm>
            <a:off x="416657" y="5579679"/>
            <a:ext cx="8303481" cy="722375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800" dirty="0">
                <a:solidFill>
                  <a:schemeClr val="bg1"/>
                </a:solidFill>
              </a:rPr>
              <a:t>Personal Auto Has Returned to Underwriting Profitability. In Commercial Auto the Fever May Have Broken.</a:t>
            </a:r>
          </a:p>
        </p:txBody>
      </p:sp>
      <p:graphicFrame>
        <p:nvGraphicFramePr>
          <p:cNvPr id="14" name="Content Placeholder 8"/>
          <p:cNvGraphicFramePr>
            <a:graphicFrameLocks/>
          </p:cNvGraphicFramePr>
          <p:nvPr>
            <p:extLst/>
          </p:nvPr>
        </p:nvGraphicFramePr>
        <p:xfrm>
          <a:off x="423862" y="1277938"/>
          <a:ext cx="8296275" cy="4148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805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Loss Costs Have Tapered Off the Past 2 Years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Fast Track Monitoring System.</a:t>
            </a:r>
          </a:p>
        </p:txBody>
      </p:sp>
      <p:sp>
        <p:nvSpPr>
          <p:cNvPr id="18" name="Text Placeholder 4"/>
          <p:cNvSpPr txBox="1">
            <a:spLocks/>
          </p:cNvSpPr>
          <p:nvPr/>
        </p:nvSpPr>
        <p:spPr bwMode="gray">
          <a:xfrm>
            <a:off x="416657" y="5464465"/>
            <a:ext cx="8303481" cy="837589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z="1800" dirty="0">
                <a:solidFill>
                  <a:schemeClr val="bg1"/>
                </a:solidFill>
              </a:rPr>
              <a:t>After Several Years of Steep Increases the Cost of Accidents has Tapered Off.  Consumer Prices Overall Rose 6.6 Percent from 2016 to 2018.</a:t>
            </a:r>
          </a:p>
        </p:txBody>
      </p:sp>
      <p:graphicFrame>
        <p:nvGraphicFramePr>
          <p:cNvPr id="11" name="Chart 10"/>
          <p:cNvGraphicFramePr/>
          <p:nvPr>
            <p:extLst/>
          </p:nvPr>
        </p:nvGraphicFramePr>
        <p:xfrm>
          <a:off x="423862" y="1393535"/>
          <a:ext cx="8296275" cy="4148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343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34"/>
          </p:nvPr>
        </p:nvSpPr>
        <p:spPr>
          <a:xfrm>
            <a:off x="4668091" y="3658815"/>
            <a:ext cx="4152122" cy="2847999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Electronics: 40-50% of cost of vehicle</a:t>
            </a:r>
          </a:p>
          <a:p>
            <a:pPr lvl="1"/>
            <a:r>
              <a:rPr lang="en-US" dirty="0"/>
              <a:t>Pre-repair scan: $63</a:t>
            </a:r>
          </a:p>
          <a:p>
            <a:pPr lvl="1"/>
            <a:r>
              <a:rPr lang="en-US" dirty="0"/>
              <a:t>Post-repair scan: $93</a:t>
            </a:r>
          </a:p>
          <a:p>
            <a:pPr lvl="1"/>
            <a:r>
              <a:rPr lang="en-US" dirty="0"/>
              <a:t>Calibration labor: sublet at $150</a:t>
            </a:r>
          </a:p>
          <a:p>
            <a:pPr lvl="1"/>
            <a:r>
              <a:rPr lang="en-US" dirty="0"/>
              <a:t>OEM: 98% of camera/sensors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 Repair: Complexity Grows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More Cool Stuff to Fix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* Property Damage Only.</a:t>
            </a:r>
          </a:p>
          <a:p>
            <a:r>
              <a:rPr lang="en-US" dirty="0"/>
              <a:t>SOURCES: “2019 Crash Course,” CCC Information Services; Ford Motor Co.;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More Parts, More Labor: </a:t>
            </a:r>
            <a:br>
              <a:rPr lang="en-US" dirty="0"/>
            </a:br>
            <a:r>
              <a:rPr lang="en-US" dirty="0"/>
              <a:t>Higher Costs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Electronics Add to Cost, Complexity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33"/>
            <p:extLst/>
          </p:nvPr>
        </p:nvGraphicFramePr>
        <p:xfrm>
          <a:off x="357188" y="2378075"/>
          <a:ext cx="4148137" cy="374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Line 8"/>
          <p:cNvSpPr>
            <a:spLocks noChangeShapeType="1"/>
          </p:cNvSpPr>
          <p:nvPr/>
        </p:nvSpPr>
        <p:spPr bwMode="gray">
          <a:xfrm flipV="1">
            <a:off x="2964978" y="3072383"/>
            <a:ext cx="741389" cy="34784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lg" len="lg"/>
          </a:ln>
          <a:effectLst/>
        </p:spPr>
        <p:txBody>
          <a:bodyPr wrap="square"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gray">
          <a:xfrm>
            <a:off x="2776937" y="3658815"/>
            <a:ext cx="1117470" cy="574594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91418" tIns="45709" rIns="91418" bIns="45709" anchor="ctr">
            <a:flatTx/>
          </a:bodyPr>
          <a:lstStyle/>
          <a:p>
            <a:pPr algn="ctr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90000"/>
              <a:tabLst>
                <a:tab pos="1603375" algn="ctr"/>
                <a:tab pos="2627313" algn="ctr"/>
              </a:tabLst>
            </a:pPr>
            <a:r>
              <a:rPr lang="en-US" sz="1600" b="1" dirty="0">
                <a:solidFill>
                  <a:schemeClr val="bg1"/>
                </a:solidFill>
                <a:latin typeface="+mj-lt"/>
              </a:rPr>
              <a:t>28% Increase!</a:t>
            </a:r>
          </a:p>
        </p:txBody>
      </p:sp>
      <p:cxnSp>
        <p:nvCxnSpPr>
          <p:cNvPr id="19" name="Straight Arrow Connector 18"/>
          <p:cNvCxnSpPr/>
          <p:nvPr/>
        </p:nvCxnSpPr>
        <p:spPr bwMode="gray">
          <a:xfrm>
            <a:off x="3335672" y="3246304"/>
            <a:ext cx="0" cy="45720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 type="oval"/>
            <a:tailEnd type="none" w="med" len="med"/>
          </a:ln>
          <a:effectLst/>
        </p:spPr>
      </p:cxnSp>
      <p:graphicFrame>
        <p:nvGraphicFramePr>
          <p:cNvPr id="10" name="Chart 9"/>
          <p:cNvGraphicFramePr/>
          <p:nvPr>
            <p:extLst/>
          </p:nvPr>
        </p:nvGraphicFramePr>
        <p:xfrm>
          <a:off x="4608789" y="2297429"/>
          <a:ext cx="4152123" cy="1949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744152" y="2432531"/>
            <a:ext cx="440968" cy="2029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200" b="1" dirty="0">
                <a:solidFill>
                  <a:schemeClr val="bg1"/>
                </a:solidFill>
              </a:rPr>
              <a:t>150</a:t>
            </a:r>
          </a:p>
        </p:txBody>
      </p:sp>
    </p:spTree>
    <p:extLst>
      <p:ext uri="{BB962C8B-B14F-4D97-AF65-F5344CB8AC3E}">
        <p14:creationId xmlns:p14="http://schemas.microsoft.com/office/powerpoint/2010/main" val="18381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 uiExpand="1" build="p" animBg="1"/>
      <p:bldGraphic spid="10" grpId="0" uiExpand="1">
        <p:bldSub>
          <a:bldChart bld="categoryEl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"/>
          <p:cNvGraphicFramePr>
            <a:graphicFrameLocks noChangeAspect="1"/>
          </p:cNvGraphicFramePr>
          <p:nvPr>
            <p:extLst/>
          </p:nvPr>
        </p:nvGraphicFramePr>
        <p:xfrm>
          <a:off x="461389" y="1271295"/>
          <a:ext cx="4086148" cy="446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0297" name="Rectangle 3"/>
          <p:cNvSpPr>
            <a:spLocks noGrp="1" noChangeArrowheads="1"/>
          </p:cNvSpPr>
          <p:nvPr>
            <p:ph type="title"/>
          </p:nvPr>
        </p:nvSpPr>
        <p:spPr>
          <a:xfrm>
            <a:off x="651888" y="233058"/>
            <a:ext cx="6980884" cy="950976"/>
          </a:xfrm>
        </p:spPr>
        <p:txBody>
          <a:bodyPr/>
          <a:lstStyle/>
          <a:p>
            <a:r>
              <a:rPr lang="en-US" altLang="en-US" dirty="0"/>
              <a:t>Workers Comp: </a:t>
            </a:r>
            <a:br>
              <a:rPr lang="en-US" altLang="en-US" dirty="0"/>
            </a:br>
            <a:r>
              <a:rPr lang="en-US" altLang="en-US" dirty="0"/>
              <a:t>Soft Market Offsetting Exposure Growth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929640" y="6277343"/>
            <a:ext cx="8176257" cy="415018"/>
          </a:xfrm>
        </p:spPr>
        <p:txBody>
          <a:bodyPr/>
          <a:lstStyle/>
          <a:p>
            <a:r>
              <a:rPr lang="en-US" dirty="0"/>
              <a:t>Source:  NCCI.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A6542AE-AB97-4C23-A941-3E2EDA3C3E5E}"/>
              </a:ext>
            </a:extLst>
          </p:cNvPr>
          <p:cNvSpPr txBox="1">
            <a:spLocks/>
          </p:cNvSpPr>
          <p:nvPr/>
        </p:nvSpPr>
        <p:spPr bwMode="gray">
          <a:xfrm>
            <a:off x="609600" y="5824233"/>
            <a:ext cx="7875874" cy="446552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marL="285750" indent="-285750">
              <a:spcBef>
                <a:spcPts val="600"/>
              </a:spcBef>
              <a:buFont typeface="Wingdings 3" panose="05040102010807070707" pitchFamily="18" charset="2"/>
              <a:buChar char=""/>
            </a:pPr>
            <a:r>
              <a:rPr lang="en-US" dirty="0"/>
              <a:t>Private Carriers: Tax Law Changes Boosted Net Premiums.</a:t>
            </a:r>
          </a:p>
        </p:txBody>
      </p:sp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BB0DD1F7-06E4-4EE9-8A80-CE4CB4D96A5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761570" y="1351999"/>
          <a:ext cx="3996939" cy="446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07195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Workers Comp Net Combined Ratio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NCCI..</a:t>
            </a:r>
          </a:p>
        </p:txBody>
      </p:sp>
      <p:sp>
        <p:nvSpPr>
          <p:cNvPr id="13" name="Text Placeholder 4"/>
          <p:cNvSpPr txBox="1">
            <a:spLocks/>
          </p:cNvSpPr>
          <p:nvPr/>
        </p:nvSpPr>
        <p:spPr bwMode="gray">
          <a:xfrm>
            <a:off x="416657" y="5579679"/>
            <a:ext cx="8303481" cy="722375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800" dirty="0">
                <a:solidFill>
                  <a:schemeClr val="bg1"/>
                </a:solidFill>
              </a:rPr>
              <a:t>Favorable Loss Trends Let Private Carriers Post Lowest C.R. Since 1930s.</a:t>
            </a:r>
          </a:p>
        </p:txBody>
      </p:sp>
      <p:graphicFrame>
        <p:nvGraphicFramePr>
          <p:cNvPr id="14" name="Content Placeholder 8"/>
          <p:cNvGraphicFramePr>
            <a:graphicFrameLocks/>
          </p:cNvGraphicFramePr>
          <p:nvPr>
            <p:extLst/>
          </p:nvPr>
        </p:nvGraphicFramePr>
        <p:xfrm>
          <a:off x="423862" y="1277938"/>
          <a:ext cx="8296275" cy="4148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997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2595D-A825-4FC0-99BB-DCC694C2C5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Focus on Iowa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413EB0-182F-4D53-8072-3B7DE8A65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Growth and Profitability</a:t>
            </a:r>
          </a:p>
        </p:txBody>
      </p:sp>
    </p:spTree>
    <p:extLst>
      <p:ext uri="{BB962C8B-B14F-4D97-AF65-F5344CB8AC3E}">
        <p14:creationId xmlns:p14="http://schemas.microsoft.com/office/powerpoint/2010/main" val="1075719872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13CFA-6EA4-45BC-BA79-1372FFD4E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2019: Tepid Growth in the Midwest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D1835-D4EA-4D68-B843-C7C0718254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082D62-D9FC-4989-851B-83BEF23244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S&amp;P Global Intelligence, sourced from NAIC data.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CE8E61-7887-4BBD-9DF3-73ECB1887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65" y="1649231"/>
            <a:ext cx="7657240" cy="42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99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BB614431-6BE0-214C-B722-98A920F4C1E1}"/>
              </a:ext>
            </a:extLst>
          </p:cNvPr>
          <p:cNvSpPr/>
          <p:nvPr/>
        </p:nvSpPr>
        <p:spPr bwMode="gray">
          <a:xfrm>
            <a:off x="5494562" y="1164337"/>
            <a:ext cx="3649439" cy="462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0D87F04-0C21-5848-B712-E65C940EC03B}"/>
              </a:ext>
            </a:extLst>
          </p:cNvPr>
          <p:cNvSpPr/>
          <p:nvPr/>
        </p:nvSpPr>
        <p:spPr bwMode="gray">
          <a:xfrm>
            <a:off x="2010658" y="1164337"/>
            <a:ext cx="3433719" cy="462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F935F4E-AA6F-EF4F-BDA9-012A1E034850}"/>
              </a:ext>
            </a:extLst>
          </p:cNvPr>
          <p:cNvSpPr/>
          <p:nvPr/>
        </p:nvSpPr>
        <p:spPr bwMode="gray">
          <a:xfrm>
            <a:off x="1" y="1164337"/>
            <a:ext cx="1960473" cy="462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5125" name="Rectangle 7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3200" dirty="0"/>
              <a:t>How Insurance Drives Economic Growth</a:t>
            </a:r>
            <a:endParaRPr lang="en-US" altLang="en-US" sz="3200" dirty="0"/>
          </a:p>
        </p:txBody>
      </p:sp>
      <p:sp>
        <p:nvSpPr>
          <p:cNvPr id="18" name="safety/sec">
            <a:extLst>
              <a:ext uri="{FF2B5EF4-FFF2-40B4-BE49-F238E27FC236}">
                <a16:creationId xmlns:a16="http://schemas.microsoft.com/office/drawing/2014/main" id="{5BE2086B-3934-7347-BCDD-62AD683EC6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6619" y="1260862"/>
            <a:ext cx="1444495" cy="66071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Safety/</a:t>
            </a:r>
          </a:p>
          <a:p>
            <a:r>
              <a:rPr lang="en-US" b="1" dirty="0">
                <a:solidFill>
                  <a:schemeClr val="bg1"/>
                </a:solidFill>
              </a:rPr>
              <a:t>Security</a:t>
            </a:r>
          </a:p>
        </p:txBody>
      </p:sp>
      <p:pic>
        <p:nvPicPr>
          <p:cNvPr id="21" name="first respond">
            <a:extLst>
              <a:ext uri="{FF2B5EF4-FFF2-40B4-BE49-F238E27FC236}">
                <a16:creationId xmlns:a16="http://schemas.microsoft.com/office/drawing/2014/main" id="{2FBC2CFE-43AC-7D42-8237-D3613290A541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9843" y="1995069"/>
            <a:ext cx="1217172" cy="822960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Insurers are financial first responders">
            <a:extLst>
              <a:ext uri="{FF2B5EF4-FFF2-40B4-BE49-F238E27FC236}">
                <a16:creationId xmlns:a16="http://schemas.microsoft.com/office/drawing/2014/main" id="{8FC95469-B5A2-1541-A82F-37101A429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33" y="2919731"/>
            <a:ext cx="1607241" cy="747487"/>
          </a:xfrm>
        </p:spPr>
        <p:txBody>
          <a:bodyPr/>
          <a:lstStyle/>
          <a:p>
            <a:pPr marL="231769" indent="-231769"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Insurers are financial first responders</a:t>
            </a:r>
          </a:p>
        </p:txBody>
      </p:sp>
      <p:pic>
        <p:nvPicPr>
          <p:cNvPr id="27" name="cap protect">
            <a:extLst>
              <a:ext uri="{FF2B5EF4-FFF2-40B4-BE49-F238E27FC236}">
                <a16:creationId xmlns:a16="http://schemas.microsoft.com/office/drawing/2014/main" id="{C61CEAC8-C215-1F4B-A977-46CF049CF951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65778" y="1995069"/>
            <a:ext cx="1217172" cy="822960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supply chain">
            <a:extLst>
              <a:ext uri="{FF2B5EF4-FFF2-40B4-BE49-F238E27FC236}">
                <a16:creationId xmlns:a16="http://schemas.microsoft.com/office/drawing/2014/main" id="{9A4881D6-6410-9943-AA6E-30F51C250AD7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76610" y="3980139"/>
            <a:ext cx="1217172" cy="822960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comm builders">
            <a:extLst>
              <a:ext uri="{FF2B5EF4-FFF2-40B4-BE49-F238E27FC236}">
                <a16:creationId xmlns:a16="http://schemas.microsoft.com/office/drawing/2014/main" id="{B0C463CD-F1D2-F449-9B70-585A1B906CE8}"/>
              </a:ext>
            </a:extLst>
          </p:cNvPr>
          <p:cNvPicPr>
            <a:picLocks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73710" y="1995069"/>
            <a:ext cx="1217172" cy="822960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Econ Fin Stability">
            <a:extLst>
              <a:ext uri="{FF2B5EF4-FFF2-40B4-BE49-F238E27FC236}">
                <a16:creationId xmlns:a16="http://schemas.microsoft.com/office/drawing/2014/main" id="{181FDDB7-1167-9A4E-BDA2-396CF69262DE}"/>
              </a:ext>
            </a:extLst>
          </p:cNvPr>
          <p:cNvSpPr txBox="1">
            <a:spLocks/>
          </p:cNvSpPr>
          <p:nvPr/>
        </p:nvSpPr>
        <p:spPr bwMode="gray">
          <a:xfrm>
            <a:off x="2166797" y="1255440"/>
            <a:ext cx="3015084" cy="66613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SzPct val="77000"/>
              <a:buFont typeface="Wingdings 3" panose="05040102010807070707" pitchFamily="18" charset="2"/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marL="566928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Wingdings" panose="05000000000000000000" pitchFamily="2" charset="2"/>
              <a:buChar char=""/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Arial" pitchFamily="34" charset="0"/>
              <a:buChar char="–"/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252728" indent="-219456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Wingdings" pitchFamily="2" charset="2"/>
              <a:buChar char="§"/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1328" indent="-173736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Arial" pitchFamily="34" charset="0"/>
              <a:buChar char="»"/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Economic/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Financial Stability</a:t>
            </a:r>
          </a:p>
        </p:txBody>
      </p:sp>
      <p:sp>
        <p:nvSpPr>
          <p:cNvPr id="31" name="Development">
            <a:extLst>
              <a:ext uri="{FF2B5EF4-FFF2-40B4-BE49-F238E27FC236}">
                <a16:creationId xmlns:a16="http://schemas.microsoft.com/office/drawing/2014/main" id="{502F0457-4C62-5944-A9A7-7A75FA8A41A0}"/>
              </a:ext>
            </a:extLst>
          </p:cNvPr>
          <p:cNvSpPr txBox="1">
            <a:spLocks/>
          </p:cNvSpPr>
          <p:nvPr/>
        </p:nvSpPr>
        <p:spPr bwMode="gray">
          <a:xfrm>
            <a:off x="5657052" y="1555898"/>
            <a:ext cx="3665048" cy="39108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SzPct val="77000"/>
              <a:buFont typeface="Wingdings 3" panose="05040102010807070707" pitchFamily="18" charset="2"/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marL="566928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Wingdings" panose="05000000000000000000" pitchFamily="2" charset="2"/>
              <a:buChar char=""/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Arial" pitchFamily="34" charset="0"/>
              <a:buChar char="–"/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252728" indent="-219456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Wingdings" pitchFamily="2" charset="2"/>
              <a:buChar char="§"/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1328" indent="-173736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Arial" pitchFamily="34" charset="0"/>
              <a:buChar char="»"/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Development</a:t>
            </a:r>
          </a:p>
        </p:txBody>
      </p:sp>
      <p:sp>
        <p:nvSpPr>
          <p:cNvPr id="32" name="Insurers are risk mitigators">
            <a:extLst>
              <a:ext uri="{FF2B5EF4-FFF2-40B4-BE49-F238E27FC236}">
                <a16:creationId xmlns:a16="http://schemas.microsoft.com/office/drawing/2014/main" id="{77976864-E09F-1840-839A-5E0CAD28981B}"/>
              </a:ext>
            </a:extLst>
          </p:cNvPr>
          <p:cNvSpPr txBox="1">
            <a:spLocks/>
          </p:cNvSpPr>
          <p:nvPr/>
        </p:nvSpPr>
        <p:spPr bwMode="gray">
          <a:xfrm>
            <a:off x="353233" y="4923971"/>
            <a:ext cx="1607241" cy="743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69" indent="-231769">
              <a:buClr>
                <a:schemeClr val="bg1"/>
              </a:buClr>
              <a:buSzPct val="100000"/>
              <a:buFont typeface="+mj-lt"/>
              <a:buAutoNum type="arabicPeriod" startAt="2"/>
            </a:pPr>
            <a:r>
              <a:rPr lang="en-US" sz="1600" dirty="0">
                <a:solidFill>
                  <a:schemeClr val="bg1"/>
                </a:solidFill>
              </a:rPr>
              <a:t>Insurers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are risk </a:t>
            </a:r>
            <a:r>
              <a:rPr lang="en-US" sz="1600" dirty="0" err="1">
                <a:solidFill>
                  <a:schemeClr val="bg1"/>
                </a:solidFill>
              </a:rPr>
              <a:t>mitigators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3" name="Insurers are capital protectors">
            <a:extLst>
              <a:ext uri="{FF2B5EF4-FFF2-40B4-BE49-F238E27FC236}">
                <a16:creationId xmlns:a16="http://schemas.microsoft.com/office/drawing/2014/main" id="{6708C465-ADDF-624E-8E15-1F4585F6D82C}"/>
              </a:ext>
            </a:extLst>
          </p:cNvPr>
          <p:cNvSpPr txBox="1">
            <a:spLocks/>
          </p:cNvSpPr>
          <p:nvPr/>
        </p:nvSpPr>
        <p:spPr bwMode="gray">
          <a:xfrm>
            <a:off x="2172311" y="2919731"/>
            <a:ext cx="1542045" cy="747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69" indent="-231769">
              <a:buClr>
                <a:schemeClr val="bg1"/>
              </a:buClr>
              <a:buSzPct val="100000"/>
              <a:buFont typeface="+mj-lt"/>
              <a:buAutoNum type="arabicPeriod" startAt="3"/>
            </a:pPr>
            <a:r>
              <a:rPr lang="en-US" sz="1600" dirty="0">
                <a:solidFill>
                  <a:schemeClr val="bg1"/>
                </a:solidFill>
              </a:rPr>
              <a:t>Insurers are capital protectors</a:t>
            </a:r>
          </a:p>
        </p:txBody>
      </p:sp>
      <p:sp>
        <p:nvSpPr>
          <p:cNvPr id="34" name="Insurers are credit facilitators">
            <a:extLst>
              <a:ext uri="{FF2B5EF4-FFF2-40B4-BE49-F238E27FC236}">
                <a16:creationId xmlns:a16="http://schemas.microsoft.com/office/drawing/2014/main" id="{786AD6C2-EE10-0A4F-AB00-AD1242641D70}"/>
              </a:ext>
            </a:extLst>
          </p:cNvPr>
          <p:cNvSpPr txBox="1">
            <a:spLocks/>
          </p:cNvSpPr>
          <p:nvPr/>
        </p:nvSpPr>
        <p:spPr bwMode="gray">
          <a:xfrm>
            <a:off x="7371067" y="4923971"/>
            <a:ext cx="1508072" cy="747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69" indent="-231769">
              <a:buClr>
                <a:schemeClr val="bg1"/>
              </a:buClr>
              <a:buSzPct val="100000"/>
              <a:buFont typeface="+mj-lt"/>
              <a:buAutoNum type="arabicPeriod" startAt="10"/>
            </a:pPr>
            <a:r>
              <a:rPr lang="en-US" sz="1600" dirty="0">
                <a:solidFill>
                  <a:schemeClr val="bg1"/>
                </a:solidFill>
              </a:rPr>
              <a:t>Insurers are credit facilitators</a:t>
            </a:r>
          </a:p>
        </p:txBody>
      </p:sp>
      <p:pic>
        <p:nvPicPr>
          <p:cNvPr id="35" name="infrastructure">
            <a:extLst>
              <a:ext uri="{FF2B5EF4-FFF2-40B4-BE49-F238E27FC236}">
                <a16:creationId xmlns:a16="http://schemas.microsoft.com/office/drawing/2014/main" id="{DA7BBC22-BE2B-1B4F-87C3-4AE680C48361}"/>
              </a:ext>
            </a:extLst>
          </p:cNvPr>
          <p:cNvPicPr>
            <a:picLocks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64195" y="1987926"/>
            <a:ext cx="1217172" cy="821343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risk mit">
            <a:extLst>
              <a:ext uri="{FF2B5EF4-FFF2-40B4-BE49-F238E27FC236}">
                <a16:creationId xmlns:a16="http://schemas.microsoft.com/office/drawing/2014/main" id="{5A12F6C0-86B0-C64C-BC87-CEF3CAC553D7}"/>
              </a:ext>
            </a:extLst>
          </p:cNvPr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88" b="-1"/>
          <a:stretch/>
        </p:blipFill>
        <p:spPr bwMode="auto">
          <a:xfrm>
            <a:off x="465721" y="3980139"/>
            <a:ext cx="1165417" cy="822960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social policy">
            <a:extLst>
              <a:ext uri="{FF2B5EF4-FFF2-40B4-BE49-F238E27FC236}">
                <a16:creationId xmlns:a16="http://schemas.microsoft.com/office/drawing/2014/main" id="{02CB85FA-197C-0941-BDD2-2CD337705865}"/>
              </a:ext>
            </a:extLst>
          </p:cNvPr>
          <p:cNvPicPr>
            <a:picLocks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5582" y="1987924"/>
            <a:ext cx="1217172" cy="822960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cap infusers">
            <a:extLst>
              <a:ext uri="{FF2B5EF4-FFF2-40B4-BE49-F238E27FC236}">
                <a16:creationId xmlns:a16="http://schemas.microsoft.com/office/drawing/2014/main" id="{0E9C92F0-6C26-7C4D-BBE1-53F17DD89741}"/>
              </a:ext>
            </a:extLst>
          </p:cNvPr>
          <p:cNvPicPr>
            <a:picLocks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2374" y="3980139"/>
            <a:ext cx="1217172" cy="822960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nnovation cat">
            <a:extLst>
              <a:ext uri="{FF2B5EF4-FFF2-40B4-BE49-F238E27FC236}">
                <a16:creationId xmlns:a16="http://schemas.microsoft.com/office/drawing/2014/main" id="{8D8038B7-E4A7-2749-B7E7-4C67DDA2B1BD}"/>
              </a:ext>
            </a:extLst>
          </p:cNvPr>
          <p:cNvPicPr>
            <a:picLocks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81184" y="3980139"/>
            <a:ext cx="1216152" cy="822960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credit facilitators">
            <a:extLst>
              <a:ext uri="{FF2B5EF4-FFF2-40B4-BE49-F238E27FC236}">
                <a16:creationId xmlns:a16="http://schemas.microsoft.com/office/drawing/2014/main" id="{A1200F33-9A0E-914A-B4F1-28A74B95ECC4}"/>
              </a:ext>
            </a:extLst>
          </p:cNvPr>
          <p:cNvPicPr>
            <a:picLocks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72643" y="3980139"/>
            <a:ext cx="1217172" cy="811448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Insurance sustains the supply chain">
            <a:extLst>
              <a:ext uri="{FF2B5EF4-FFF2-40B4-BE49-F238E27FC236}">
                <a16:creationId xmlns:a16="http://schemas.microsoft.com/office/drawing/2014/main" id="{7E2164E5-3015-384E-9A81-CB952240D071}"/>
              </a:ext>
            </a:extLst>
          </p:cNvPr>
          <p:cNvSpPr txBox="1">
            <a:spLocks/>
          </p:cNvSpPr>
          <p:nvPr/>
        </p:nvSpPr>
        <p:spPr bwMode="gray">
          <a:xfrm>
            <a:off x="2175583" y="4904801"/>
            <a:ext cx="1580411" cy="747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69" indent="-231769">
              <a:buClr>
                <a:schemeClr val="bg1"/>
              </a:buClr>
              <a:buSzPct val="100000"/>
              <a:buFont typeface="+mj-lt"/>
              <a:buAutoNum type="arabicPeriod" startAt="5"/>
            </a:pPr>
            <a:r>
              <a:rPr lang="en-US" sz="1600" dirty="0">
                <a:solidFill>
                  <a:schemeClr val="bg1"/>
                </a:solidFill>
              </a:rPr>
              <a:t>Insurance sustains the supply chain</a:t>
            </a:r>
          </a:p>
        </p:txBody>
      </p:sp>
      <p:sp>
        <p:nvSpPr>
          <p:cNvPr id="43" name="Insurance is a partner in social policy">
            <a:extLst>
              <a:ext uri="{FF2B5EF4-FFF2-40B4-BE49-F238E27FC236}">
                <a16:creationId xmlns:a16="http://schemas.microsoft.com/office/drawing/2014/main" id="{CBBB1840-589E-234E-BD62-4C6BF26C3E1D}"/>
              </a:ext>
            </a:extLst>
          </p:cNvPr>
          <p:cNvSpPr txBox="1">
            <a:spLocks/>
          </p:cNvSpPr>
          <p:nvPr/>
        </p:nvSpPr>
        <p:spPr bwMode="gray">
          <a:xfrm>
            <a:off x="3832115" y="2931758"/>
            <a:ext cx="1542045" cy="747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69" indent="-231769">
              <a:buClr>
                <a:schemeClr val="bg1"/>
              </a:buClr>
              <a:buSzPct val="100000"/>
              <a:buFont typeface="+mj-lt"/>
              <a:buAutoNum type="arabicPeriod" startAt="4"/>
            </a:pPr>
            <a:r>
              <a:rPr lang="en-US" sz="1600" dirty="0">
                <a:solidFill>
                  <a:schemeClr val="bg1"/>
                </a:solidFill>
              </a:rPr>
              <a:t>Insurance is a partner in social policy</a:t>
            </a:r>
          </a:p>
        </p:txBody>
      </p:sp>
      <p:sp>
        <p:nvSpPr>
          <p:cNvPr id="44" name="Insurers are capital infusers">
            <a:extLst>
              <a:ext uri="{FF2B5EF4-FFF2-40B4-BE49-F238E27FC236}">
                <a16:creationId xmlns:a16="http://schemas.microsoft.com/office/drawing/2014/main" id="{1D8BCE79-FF6D-FF42-B4E1-7568B3FDC9C3}"/>
              </a:ext>
            </a:extLst>
          </p:cNvPr>
          <p:cNvSpPr txBox="1">
            <a:spLocks/>
          </p:cNvSpPr>
          <p:nvPr/>
        </p:nvSpPr>
        <p:spPr bwMode="gray">
          <a:xfrm>
            <a:off x="3821349" y="4923971"/>
            <a:ext cx="1580411" cy="747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69" indent="-231769">
              <a:buClr>
                <a:schemeClr val="bg1"/>
              </a:buClr>
              <a:buSzPct val="100000"/>
              <a:buFont typeface="+mj-lt"/>
              <a:buAutoNum type="arabicPeriod" startAt="6"/>
            </a:pPr>
            <a:r>
              <a:rPr lang="en-US" sz="1600" dirty="0">
                <a:solidFill>
                  <a:schemeClr val="bg1"/>
                </a:solidFill>
              </a:rPr>
              <a:t>Insurers are capital infusers</a:t>
            </a:r>
          </a:p>
        </p:txBody>
      </p:sp>
      <p:sp>
        <p:nvSpPr>
          <p:cNvPr id="45" name="Insurers are community builders">
            <a:extLst>
              <a:ext uri="{FF2B5EF4-FFF2-40B4-BE49-F238E27FC236}">
                <a16:creationId xmlns:a16="http://schemas.microsoft.com/office/drawing/2014/main" id="{C2D48BE0-5A8A-814A-96F1-8004CC7D19D1}"/>
              </a:ext>
            </a:extLst>
          </p:cNvPr>
          <p:cNvSpPr txBox="1">
            <a:spLocks/>
          </p:cNvSpPr>
          <p:nvPr/>
        </p:nvSpPr>
        <p:spPr bwMode="gray">
          <a:xfrm>
            <a:off x="5684021" y="2919731"/>
            <a:ext cx="1594243" cy="747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69" indent="-231769">
              <a:buClr>
                <a:schemeClr val="bg1"/>
              </a:buClr>
              <a:buSzPct val="100000"/>
              <a:buFont typeface="+mj-lt"/>
              <a:buAutoNum type="arabicPeriod" startAt="7"/>
            </a:pPr>
            <a:r>
              <a:rPr lang="en-US" sz="1600" dirty="0">
                <a:solidFill>
                  <a:schemeClr val="bg1"/>
                </a:solidFill>
              </a:rPr>
              <a:t>Insurers are community builders</a:t>
            </a:r>
          </a:p>
        </p:txBody>
      </p:sp>
      <p:sp>
        <p:nvSpPr>
          <p:cNvPr id="46" name="Insurance enables infrastructure improvements">
            <a:extLst>
              <a:ext uri="{FF2B5EF4-FFF2-40B4-BE49-F238E27FC236}">
                <a16:creationId xmlns:a16="http://schemas.microsoft.com/office/drawing/2014/main" id="{D55B4F01-734E-8240-B969-AB7B606E4702}"/>
              </a:ext>
            </a:extLst>
          </p:cNvPr>
          <p:cNvSpPr txBox="1">
            <a:spLocks/>
          </p:cNvSpPr>
          <p:nvPr/>
        </p:nvSpPr>
        <p:spPr bwMode="gray">
          <a:xfrm>
            <a:off x="7377374" y="2917534"/>
            <a:ext cx="1716461" cy="747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69" indent="-231769">
              <a:buClr>
                <a:schemeClr val="bg1"/>
              </a:buClr>
              <a:buSzPct val="100000"/>
              <a:buFont typeface="+mj-lt"/>
              <a:buAutoNum type="arabicPeriod" startAt="8"/>
            </a:pPr>
            <a:r>
              <a:rPr lang="en-US" sz="1600" dirty="0">
                <a:solidFill>
                  <a:schemeClr val="bg1"/>
                </a:solidFill>
              </a:rPr>
              <a:t>Insurance enables infrastructure improvements</a:t>
            </a:r>
          </a:p>
        </p:txBody>
      </p:sp>
      <p:sp>
        <p:nvSpPr>
          <p:cNvPr id="47" name="Insurers are innovation catalysts">
            <a:extLst>
              <a:ext uri="{FF2B5EF4-FFF2-40B4-BE49-F238E27FC236}">
                <a16:creationId xmlns:a16="http://schemas.microsoft.com/office/drawing/2014/main" id="{F9F6B8A0-A2CD-A547-AD2D-64830AD76017}"/>
              </a:ext>
            </a:extLst>
          </p:cNvPr>
          <p:cNvSpPr txBox="1">
            <a:spLocks/>
          </p:cNvSpPr>
          <p:nvPr/>
        </p:nvSpPr>
        <p:spPr bwMode="gray">
          <a:xfrm>
            <a:off x="5678589" y="4916797"/>
            <a:ext cx="1508072" cy="747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69" indent="-231769">
              <a:buClr>
                <a:schemeClr val="bg1"/>
              </a:buClr>
              <a:buSzPct val="100000"/>
              <a:buFont typeface="+mj-lt"/>
              <a:buAutoNum type="arabicPeriod" startAt="9"/>
            </a:pPr>
            <a:r>
              <a:rPr lang="en-US" sz="1600" dirty="0">
                <a:solidFill>
                  <a:schemeClr val="bg1"/>
                </a:solidFill>
              </a:rPr>
              <a:t>Insurers are innovation catalysts</a:t>
            </a:r>
          </a:p>
        </p:txBody>
      </p:sp>
    </p:spTree>
    <p:extLst>
      <p:ext uri="{BB962C8B-B14F-4D97-AF65-F5344CB8AC3E}">
        <p14:creationId xmlns:p14="http://schemas.microsoft.com/office/powerpoint/2010/main" val="342287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 animBg="1"/>
      <p:bldP spid="48" grpId="0" animBg="1"/>
      <p:bldP spid="18" grpId="0" uiExpand="1"/>
      <p:bldP spid="25" grpId="0" build="p"/>
      <p:bldP spid="30" grpId="0"/>
      <p:bldP spid="31" grpId="0"/>
      <p:bldP spid="32" grpId="0"/>
      <p:bldP spid="33" grpId="0"/>
      <p:bldP spid="34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2"/>
          <p:cNvGraphicFramePr>
            <a:graphicFrameLocks noChangeAspect="1"/>
          </p:cNvGraphicFramePr>
          <p:nvPr>
            <p:extLst/>
          </p:nvPr>
        </p:nvGraphicFramePr>
        <p:xfrm>
          <a:off x="352427" y="2297429"/>
          <a:ext cx="4153168" cy="3773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on Net Worth and Direct Premiums Written All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Iowa vs. USA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72D127-0CE2-4ECA-A403-40382187D5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Sources: NAIC data </a:t>
            </a:r>
            <a:r>
              <a:rPr lang="en-US" dirty="0"/>
              <a:t>sourced</a:t>
            </a:r>
            <a:r>
              <a:rPr lang="fr-FR" dirty="0"/>
              <a:t> </a:t>
            </a:r>
            <a:r>
              <a:rPr lang="en-US" dirty="0"/>
              <a:t>from</a:t>
            </a:r>
            <a:r>
              <a:rPr lang="fr-FR" dirty="0"/>
              <a:t> S&amp;P </a:t>
            </a:r>
            <a:r>
              <a:rPr lang="en-US" dirty="0"/>
              <a:t>Market</a:t>
            </a:r>
            <a:r>
              <a:rPr lang="fr-FR" dirty="0"/>
              <a:t> Intelligence; NAIC </a:t>
            </a:r>
            <a:r>
              <a:rPr lang="fr-FR" dirty="0" err="1"/>
              <a:t>Profitability</a:t>
            </a:r>
            <a:r>
              <a:rPr lang="fr-FR" dirty="0"/>
              <a:t> Report.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12E97B-4266-4346-A49E-63644ED2476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2505" y="1657349"/>
            <a:ext cx="3904603" cy="640080"/>
          </a:xfrm>
        </p:spPr>
        <p:txBody>
          <a:bodyPr/>
          <a:lstStyle/>
          <a:p>
            <a:r>
              <a:rPr lang="en-US" dirty="0"/>
              <a:t>Premium Growth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3B16D5-6B4C-4682-93E6-80C807DA9A8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806892" y="1657349"/>
            <a:ext cx="3904603" cy="640080"/>
          </a:xfrm>
        </p:spPr>
        <p:txBody>
          <a:bodyPr/>
          <a:lstStyle/>
          <a:p>
            <a:r>
              <a:rPr lang="en-US" dirty="0"/>
              <a:t>Return on Net Worth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543298-1547-48C6-821F-E260E1ACF9F1}"/>
              </a:ext>
            </a:extLst>
          </p:cNvPr>
          <p:cNvSpPr txBox="1"/>
          <p:nvPr/>
        </p:nvSpPr>
        <p:spPr>
          <a:xfrm>
            <a:off x="866398" y="2369109"/>
            <a:ext cx="1518408" cy="352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200" b="1" dirty="0"/>
              <a:t>Annual % change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90A8DE3B-8EB0-4DBC-83DF-04F20B11BCE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668089" y="2297429"/>
          <a:ext cx="4153168" cy="3773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81111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Chart bld="series"/>
        </p:bldSub>
      </p:bldGraphic>
      <p:bldGraphic spid="6" grpId="0" uiExpand="1">
        <p:bldSub>
          <a:bldChart bld="series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pPr algn="ctr"/>
            <a:r>
              <a:rPr lang="en-US" altLang="en-US" dirty="0"/>
              <a:t>All Lines: 10-Year Average DPW Growth and Return on Net Worth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133856" y="6294780"/>
            <a:ext cx="7680960" cy="415018"/>
          </a:xfrm>
        </p:spPr>
        <p:txBody>
          <a:bodyPr/>
          <a:lstStyle/>
          <a:p>
            <a:r>
              <a:rPr lang="fr-FR" dirty="0"/>
              <a:t>Sources: NAIC data sourced from S&amp;P Market Intelligence; NAIC Profitability Report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C548B3-40E9-41F1-B748-F5D0DF003A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753" y="1183302"/>
            <a:ext cx="4323203" cy="50452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96D901-D164-4848-92DF-30D3FA7A1C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183302"/>
            <a:ext cx="4122681" cy="495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02398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2"/>
          <p:cNvGraphicFramePr>
            <a:graphicFrameLocks noChangeAspect="1"/>
          </p:cNvGraphicFramePr>
          <p:nvPr>
            <p:extLst/>
          </p:nvPr>
        </p:nvGraphicFramePr>
        <p:xfrm>
          <a:off x="352427" y="2297429"/>
          <a:ext cx="4153168" cy="3773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on Net Worth and Direct Premiums Written PP Auto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Iowa vs. USA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72D127-0CE2-4ECA-A403-40382187D5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Sources: NAIC data </a:t>
            </a:r>
            <a:r>
              <a:rPr lang="en-US" dirty="0"/>
              <a:t>sourced</a:t>
            </a:r>
            <a:r>
              <a:rPr lang="fr-FR" dirty="0"/>
              <a:t> </a:t>
            </a:r>
            <a:r>
              <a:rPr lang="en-US" dirty="0"/>
              <a:t>from</a:t>
            </a:r>
            <a:r>
              <a:rPr lang="fr-FR" dirty="0"/>
              <a:t> S&amp;P </a:t>
            </a:r>
            <a:r>
              <a:rPr lang="en-US" dirty="0"/>
              <a:t>Market</a:t>
            </a:r>
            <a:r>
              <a:rPr lang="fr-FR" dirty="0"/>
              <a:t> Intelligence; NAIC </a:t>
            </a:r>
            <a:r>
              <a:rPr lang="fr-FR" dirty="0" err="1"/>
              <a:t>Profitability</a:t>
            </a:r>
            <a:r>
              <a:rPr lang="fr-FR" dirty="0"/>
              <a:t> Report.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12E97B-4266-4346-A49E-63644ED2476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2505" y="1657349"/>
            <a:ext cx="3904603" cy="640080"/>
          </a:xfrm>
        </p:spPr>
        <p:txBody>
          <a:bodyPr/>
          <a:lstStyle/>
          <a:p>
            <a:r>
              <a:rPr lang="en-US" dirty="0"/>
              <a:t>Premium Growth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3B16D5-6B4C-4682-93E6-80C807DA9A8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806892" y="1657349"/>
            <a:ext cx="3904603" cy="640080"/>
          </a:xfrm>
        </p:spPr>
        <p:txBody>
          <a:bodyPr/>
          <a:lstStyle/>
          <a:p>
            <a:r>
              <a:rPr lang="en-US" dirty="0"/>
              <a:t>Return on Net Worth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543298-1547-48C6-821F-E260E1ACF9F1}"/>
              </a:ext>
            </a:extLst>
          </p:cNvPr>
          <p:cNvSpPr txBox="1"/>
          <p:nvPr/>
        </p:nvSpPr>
        <p:spPr>
          <a:xfrm>
            <a:off x="824453" y="2574772"/>
            <a:ext cx="1518408" cy="352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200" b="1" dirty="0"/>
              <a:t>Annual % change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90A8DE3B-8EB0-4DBC-83DF-04F20B11BCE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668089" y="2297429"/>
          <a:ext cx="4153168" cy="3773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694316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Chart bld="series"/>
        </p:bldSub>
      </p:bldGraphic>
      <p:bldGraphic spid="6" grpId="0" uiExpand="1">
        <p:bldSub>
          <a:bldChart bld="series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pPr algn="ctr"/>
            <a:r>
              <a:rPr lang="en-US" altLang="en-US" dirty="0"/>
              <a:t>PP Auto: 10-Year Average DPW Growth and Return on Net Worth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133856" y="6294780"/>
            <a:ext cx="7680960" cy="415018"/>
          </a:xfrm>
        </p:spPr>
        <p:txBody>
          <a:bodyPr/>
          <a:lstStyle/>
          <a:p>
            <a:r>
              <a:rPr lang="fr-FR" dirty="0"/>
              <a:t>Sources: NAIC data sourced from S&amp;P Market Intelligence; NAIC Profitability Report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9640BA-3E3D-4A38-8874-9BCE1B050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4441"/>
            <a:ext cx="4247415" cy="5029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D8ABEC-72AF-49F7-998A-E6650A408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6587" y="1224441"/>
            <a:ext cx="415596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25745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2"/>
          <p:cNvGraphicFramePr>
            <a:graphicFrameLocks noChangeAspect="1"/>
          </p:cNvGraphicFramePr>
          <p:nvPr>
            <p:extLst/>
          </p:nvPr>
        </p:nvGraphicFramePr>
        <p:xfrm>
          <a:off x="352427" y="2297429"/>
          <a:ext cx="4153168" cy="3773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on Net Worth and Direct Premiums Written Commercial Auto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Iowa vs. USA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72D127-0CE2-4ECA-A403-40382187D5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Sources: NAIC data </a:t>
            </a:r>
            <a:r>
              <a:rPr lang="en-US" dirty="0"/>
              <a:t>sourced</a:t>
            </a:r>
            <a:r>
              <a:rPr lang="fr-FR" dirty="0"/>
              <a:t> </a:t>
            </a:r>
            <a:r>
              <a:rPr lang="en-US" dirty="0"/>
              <a:t>from</a:t>
            </a:r>
            <a:r>
              <a:rPr lang="fr-FR" dirty="0"/>
              <a:t> S&amp;P </a:t>
            </a:r>
            <a:r>
              <a:rPr lang="en-US" dirty="0"/>
              <a:t>Market</a:t>
            </a:r>
            <a:r>
              <a:rPr lang="fr-FR" dirty="0"/>
              <a:t> Intelligence; NAIC </a:t>
            </a:r>
            <a:r>
              <a:rPr lang="fr-FR" dirty="0" err="1"/>
              <a:t>Profitability</a:t>
            </a:r>
            <a:r>
              <a:rPr lang="fr-FR" dirty="0"/>
              <a:t> Report.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12E97B-4266-4346-A49E-63644ED2476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2505" y="1657349"/>
            <a:ext cx="3904603" cy="640080"/>
          </a:xfrm>
        </p:spPr>
        <p:txBody>
          <a:bodyPr/>
          <a:lstStyle/>
          <a:p>
            <a:r>
              <a:rPr lang="en-US" dirty="0"/>
              <a:t>Premium Growth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3B16D5-6B4C-4682-93E6-80C807DA9A8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806892" y="1657349"/>
            <a:ext cx="3904603" cy="640080"/>
          </a:xfrm>
        </p:spPr>
        <p:txBody>
          <a:bodyPr/>
          <a:lstStyle/>
          <a:p>
            <a:r>
              <a:rPr lang="en-US" dirty="0"/>
              <a:t>Return on Net Worth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543298-1547-48C6-821F-E260E1ACF9F1}"/>
              </a:ext>
            </a:extLst>
          </p:cNvPr>
          <p:cNvSpPr txBox="1"/>
          <p:nvPr/>
        </p:nvSpPr>
        <p:spPr>
          <a:xfrm>
            <a:off x="824453" y="2574772"/>
            <a:ext cx="1518408" cy="352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200" b="1" dirty="0"/>
              <a:t>Annual % change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90A8DE3B-8EB0-4DBC-83DF-04F20B11BCE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668089" y="2297429"/>
          <a:ext cx="4153168" cy="3773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52151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Chart bld="series"/>
        </p:bldSub>
      </p:bldGraphic>
      <p:bldGraphic spid="6" grpId="0" uiExpand="1">
        <p:bldSub>
          <a:bldChart bld="series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pPr algn="ctr"/>
            <a:r>
              <a:rPr lang="en-US" altLang="en-US" dirty="0"/>
              <a:t>Comm. Auto: 10-Year Average DPW Growth</a:t>
            </a:r>
            <a:br>
              <a:rPr lang="en-US" altLang="en-US" dirty="0"/>
            </a:br>
            <a:r>
              <a:rPr lang="en-US" altLang="en-US" dirty="0"/>
              <a:t> and Return on Net Worth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133856" y="6294780"/>
            <a:ext cx="7680960" cy="415018"/>
          </a:xfrm>
        </p:spPr>
        <p:txBody>
          <a:bodyPr/>
          <a:lstStyle/>
          <a:p>
            <a:r>
              <a:rPr lang="fr-FR" dirty="0"/>
              <a:t>Sources: NAIC data sourced from S&amp;P Market Intelligence; NAIC Profitability Report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D16211-F3AD-4A75-857A-D942A4CCB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94" y="1183302"/>
            <a:ext cx="3742290" cy="5029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FA7ACD-766E-4E8F-9BC3-BF413036A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716" y="1148588"/>
            <a:ext cx="434523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3369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2"/>
          <p:cNvGraphicFramePr>
            <a:graphicFrameLocks noChangeAspect="1"/>
          </p:cNvGraphicFramePr>
          <p:nvPr>
            <p:extLst/>
          </p:nvPr>
        </p:nvGraphicFramePr>
        <p:xfrm>
          <a:off x="352427" y="2297429"/>
          <a:ext cx="4153168" cy="3773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on Net Worth and Direct Premiums Written Workers Comp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Iowa vs. USA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72D127-0CE2-4ECA-A403-40382187D5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Sources: NAIC data </a:t>
            </a:r>
            <a:r>
              <a:rPr lang="en-US" dirty="0"/>
              <a:t>sourced</a:t>
            </a:r>
            <a:r>
              <a:rPr lang="fr-FR" dirty="0"/>
              <a:t> </a:t>
            </a:r>
            <a:r>
              <a:rPr lang="en-US" dirty="0"/>
              <a:t>from</a:t>
            </a:r>
            <a:r>
              <a:rPr lang="fr-FR" dirty="0"/>
              <a:t> S&amp;P </a:t>
            </a:r>
            <a:r>
              <a:rPr lang="en-US" dirty="0"/>
              <a:t>Market</a:t>
            </a:r>
            <a:r>
              <a:rPr lang="fr-FR" dirty="0"/>
              <a:t> Intelligence; NAIC </a:t>
            </a:r>
            <a:r>
              <a:rPr lang="fr-FR" dirty="0" err="1"/>
              <a:t>Profitability</a:t>
            </a:r>
            <a:r>
              <a:rPr lang="fr-FR" dirty="0"/>
              <a:t> Report.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12E97B-4266-4346-A49E-63644ED2476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2505" y="1657349"/>
            <a:ext cx="3904603" cy="640080"/>
          </a:xfrm>
        </p:spPr>
        <p:txBody>
          <a:bodyPr/>
          <a:lstStyle/>
          <a:p>
            <a:r>
              <a:rPr lang="en-US" dirty="0"/>
              <a:t>Premium Growth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3B16D5-6B4C-4682-93E6-80C807DA9A8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806892" y="1657349"/>
            <a:ext cx="3904603" cy="640080"/>
          </a:xfrm>
        </p:spPr>
        <p:txBody>
          <a:bodyPr/>
          <a:lstStyle/>
          <a:p>
            <a:r>
              <a:rPr lang="en-US" dirty="0"/>
              <a:t>Return on Net Worth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543298-1547-48C6-821F-E260E1ACF9F1}"/>
              </a:ext>
            </a:extLst>
          </p:cNvPr>
          <p:cNvSpPr txBox="1"/>
          <p:nvPr/>
        </p:nvSpPr>
        <p:spPr>
          <a:xfrm>
            <a:off x="824453" y="2574772"/>
            <a:ext cx="1518408" cy="352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200" b="1" dirty="0"/>
              <a:t>Annual % change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90A8DE3B-8EB0-4DBC-83DF-04F20B11BCE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668089" y="2297429"/>
          <a:ext cx="4153168" cy="3773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18036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Chart bld="series"/>
        </p:bldSub>
      </p:bldGraphic>
      <p:bldGraphic spid="6" grpId="0" uiExpand="1">
        <p:bldSub>
          <a:bldChart bld="series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6616" y="232326"/>
            <a:ext cx="8602826" cy="950976"/>
          </a:xfrm>
        </p:spPr>
        <p:txBody>
          <a:bodyPr/>
          <a:lstStyle/>
          <a:p>
            <a:pPr algn="ctr"/>
            <a:r>
              <a:rPr lang="en-US" altLang="en-US" dirty="0"/>
              <a:t>Workers Comp: 10-Year Average DPW Growth and Return on Net Worth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133856" y="6294780"/>
            <a:ext cx="7680960" cy="415018"/>
          </a:xfrm>
        </p:spPr>
        <p:txBody>
          <a:bodyPr/>
          <a:lstStyle/>
          <a:p>
            <a:r>
              <a:rPr lang="fr-FR" dirty="0"/>
              <a:t>Sources: NAIC data sourced from S&amp;P Market Intelligence; NAIC Profitability Report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93EC0D-9EF1-441A-B6A7-397C6BA38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13" y="1222606"/>
            <a:ext cx="3936240" cy="5029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F8EDAF-0084-46E4-980A-A294FF961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049" y="1183302"/>
            <a:ext cx="411551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17065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2595D-A825-4FC0-99BB-DCC694C2C5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Tomorrow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413EB0-182F-4D53-8072-3B7DE8A65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Is Recession Lurking?</a:t>
            </a:r>
          </a:p>
        </p:txBody>
      </p:sp>
    </p:spTree>
    <p:extLst>
      <p:ext uri="{BB962C8B-B14F-4D97-AF65-F5344CB8AC3E}">
        <p14:creationId xmlns:p14="http://schemas.microsoft.com/office/powerpoint/2010/main" val="2880504319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E5891CF-6DF7-49FB-805B-E267FD7D54A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4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think-cell Slide" r:id="rId12" imgW="216" imgH="216" progId="TCLayout.ActiveDocument.1">
                  <p:embed/>
                </p:oleObj>
              </mc:Choice>
              <mc:Fallback>
                <p:oleObj name="think-cell Slide" r:id="rId12" imgW="216" imgH="2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E5891CF-6DF7-49FB-805B-E267FD7D54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44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A8503C47-555D-4FB3-88B6-09D898D0ABF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143000" y="857250"/>
            <a:ext cx="119063" cy="1190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6B4915-8617-4FA6-874A-F18A9AD2B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n-lt"/>
              </a:rPr>
              <a:t>Outlook: The Economy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293944FA-C48E-4495-91C3-D433508E6EFC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6647261" y="5103020"/>
            <a:ext cx="298847" cy="1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en-US" sz="750" dirty="0">
              <a:sym typeface="+mn-lt"/>
            </a:endParaRPr>
          </a:p>
        </p:txBody>
      </p:sp>
      <p:sp>
        <p:nvSpPr>
          <p:cNvPr id="185" name="Text Placeholder 2">
            <a:extLst>
              <a:ext uri="{FF2B5EF4-FFF2-40B4-BE49-F238E27FC236}">
                <a16:creationId xmlns:a16="http://schemas.microsoft.com/office/drawing/2014/main" id="{AF84B2AF-1B32-4B1D-B825-9CC420CCDF9A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5840016" y="5103020"/>
            <a:ext cx="315516" cy="1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en-US" sz="750" dirty="0">
              <a:sym typeface="+mn-lt"/>
            </a:endParaRPr>
          </a:p>
        </p:txBody>
      </p:sp>
      <p:sp>
        <p:nvSpPr>
          <p:cNvPr id="235" name="Text Placeholder 2">
            <a:extLst>
              <a:ext uri="{FF2B5EF4-FFF2-40B4-BE49-F238E27FC236}">
                <a16:creationId xmlns:a16="http://schemas.microsoft.com/office/drawing/2014/main" id="{3A188025-0253-490B-8F9B-72BD251FB88E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5278042" y="5251848"/>
            <a:ext cx="459581" cy="1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US" sz="750" dirty="0">
              <a:sym typeface="+mn-lt"/>
            </a:endParaRPr>
          </a:p>
        </p:txBody>
      </p:sp>
      <p:sp>
        <p:nvSpPr>
          <p:cNvPr id="189" name="Text Placeholder 2">
            <a:extLst>
              <a:ext uri="{FF2B5EF4-FFF2-40B4-BE49-F238E27FC236}">
                <a16:creationId xmlns:a16="http://schemas.microsoft.com/office/drawing/2014/main" id="{40BDBF5C-60F6-48C1-9397-689F47EE5C88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5986464" y="5392342"/>
            <a:ext cx="902494" cy="1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US" sz="750" dirty="0">
              <a:sym typeface="+mn-lt"/>
            </a:endParaRPr>
          </a:p>
        </p:txBody>
      </p:sp>
      <p:sp>
        <p:nvSpPr>
          <p:cNvPr id="188" name="Text Placeholder 2">
            <a:extLst>
              <a:ext uri="{FF2B5EF4-FFF2-40B4-BE49-F238E27FC236}">
                <a16:creationId xmlns:a16="http://schemas.microsoft.com/office/drawing/2014/main" id="{639AB2B9-2425-4169-A5CC-FF6F08D4B6F0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5986464" y="5251848"/>
            <a:ext cx="427435" cy="1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US" sz="750" dirty="0">
              <a:sym typeface="+mn-lt"/>
            </a:endParaRP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68676D1-914B-44F5-81BC-787FA4C8D54A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4492230" y="1988345"/>
            <a:ext cx="136922" cy="1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endParaRPr lang="en-US" sz="750" dirty="0">
              <a:sym typeface="+mn-l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665C910-E72F-4056-9C81-FD7A73BF9D0C}"/>
              </a:ext>
            </a:extLst>
          </p:cNvPr>
          <p:cNvSpPr txBox="1"/>
          <p:nvPr/>
        </p:nvSpPr>
        <p:spPr>
          <a:xfrm>
            <a:off x="265964" y="1414284"/>
            <a:ext cx="3496040" cy="2002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buClr>
                <a:srgbClr val="337DBE"/>
              </a:buClr>
              <a:buSzPct val="77000"/>
            </a:pPr>
            <a:r>
              <a:rPr lang="en-US" sz="1500" b="1" dirty="0"/>
              <a:t>Real GDP Growth Forecasts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329EDB3-04A2-474B-A602-ADA926AC3A85}"/>
              </a:ext>
            </a:extLst>
          </p:cNvPr>
          <p:cNvSpPr txBox="1"/>
          <p:nvPr/>
        </p:nvSpPr>
        <p:spPr>
          <a:xfrm>
            <a:off x="3762004" y="7695223"/>
            <a:ext cx="3032076" cy="14525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buClr>
                <a:srgbClr val="337DBE"/>
              </a:buClr>
              <a:buSzPct val="77000"/>
            </a:pPr>
            <a:r>
              <a:rPr lang="en-US" sz="750" dirty="0"/>
              <a:t>Source: Blue Chip</a:t>
            </a:r>
          </a:p>
        </p:txBody>
      </p: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D3B4FE36-F621-614E-BB35-00E8DEB1F2DF}"/>
              </a:ext>
            </a:extLst>
          </p:cNvPr>
          <p:cNvGraphicFramePr/>
          <p:nvPr>
            <p:custDataLst>
              <p:tags r:id="rId10"/>
            </p:custDataLst>
            <p:extLst/>
          </p:nvPr>
        </p:nvGraphicFramePr>
        <p:xfrm>
          <a:off x="395366" y="1845473"/>
          <a:ext cx="7702980" cy="3546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26" name="Slide Number Placeholder 1">
            <a:extLst>
              <a:ext uri="{FF2B5EF4-FFF2-40B4-BE49-F238E27FC236}">
                <a16:creationId xmlns:a16="http://schemas.microsoft.com/office/drawing/2014/main" id="{9ECC3260-5BFA-4A34-B315-F8A5F3A6DE2F}"/>
              </a:ext>
            </a:extLst>
          </p:cNvPr>
          <p:cNvSpPr txBox="1">
            <a:spLocks/>
          </p:cNvSpPr>
          <p:nvPr/>
        </p:nvSpPr>
        <p:spPr>
          <a:xfrm>
            <a:off x="6457950" y="562451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8AA325F-0BF6-4668-84FE-A56E8084AC2F}" type="slidenum">
              <a:rPr lang="en-US" sz="900"/>
              <a:pPr algn="r"/>
              <a:t>39</a:t>
            </a:fld>
            <a:endParaRPr lang="en-US" sz="9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D3C24F-CFB5-44B8-A7CF-E9B2D4C9401C}"/>
              </a:ext>
            </a:extLst>
          </p:cNvPr>
          <p:cNvSpPr txBox="1"/>
          <p:nvPr/>
        </p:nvSpPr>
        <p:spPr>
          <a:xfrm>
            <a:off x="838200" y="6400800"/>
            <a:ext cx="4648200" cy="1452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100" dirty="0"/>
              <a:t>Source: Blue Chip Economic Indicators</a:t>
            </a:r>
            <a:r>
              <a:rPr lang="en-US" sz="1100"/>
              <a:t>, September 2019.</a:t>
            </a:r>
            <a:endParaRPr lang="en-US" sz="110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E3A7AAB-3565-43A2-9792-2A29D81B40C8}"/>
              </a:ext>
            </a:extLst>
          </p:cNvPr>
          <p:cNvSpPr txBox="1">
            <a:spLocks/>
          </p:cNvSpPr>
          <p:nvPr/>
        </p:nvSpPr>
        <p:spPr bwMode="gray">
          <a:xfrm>
            <a:off x="554293" y="5473147"/>
            <a:ext cx="7875874" cy="683380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endParaRPr lang="en-US" dirty="0"/>
          </a:p>
          <a:p>
            <a:r>
              <a:rPr lang="en-US" dirty="0"/>
              <a:t>Most Forecasters Predict Slow Growth Through 2020.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341B6-99B1-465E-A0BF-F3D7AE75F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 and Agriculture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47B5E6-2ADC-4A56-B5E0-470F0D2A32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I.I.I. Video: </a:t>
            </a:r>
            <a:r>
              <a:rPr lang="en-US" dirty="0">
                <a:hlinkClick r:id="rId2"/>
              </a:rPr>
              <a:t>Insurance and Agriculture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E24C2E3-0D82-44E6-9B0A-F1F4B2589D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7900" y="1884363"/>
            <a:ext cx="7596775" cy="404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345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222" name="Rectangle 3"/>
          <p:cNvSpPr>
            <a:spLocks noGrp="1" noChangeArrowheads="1"/>
          </p:cNvSpPr>
          <p:nvPr>
            <p:ph type="title"/>
          </p:nvPr>
        </p:nvSpPr>
        <p:spPr>
          <a:xfrm>
            <a:off x="352216" y="473182"/>
            <a:ext cx="8639594" cy="67036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solidFill>
                  <a:srgbClr val="0070C0"/>
                </a:solidFill>
              </a:rPr>
              <a:t>A Cloud: Interest Rates</a:t>
            </a:r>
            <a:endParaRPr lang="en-US" sz="240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A121D53F-A72C-471E-B91B-2BE54964008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24840" y="1113037"/>
          <a:ext cx="7531558" cy="4297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4">
            <a:extLst>
              <a:ext uri="{FF2B5EF4-FFF2-40B4-BE49-F238E27FC236}">
                <a16:creationId xmlns:a16="http://schemas.microsoft.com/office/drawing/2014/main" id="{D06CF69D-2438-4364-8755-A9F0933E072F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731520" y="5653632"/>
            <a:ext cx="7680960" cy="700774"/>
          </a:xfrm>
          <a:prstGeom prst="rect">
            <a:avLst/>
          </a:prstGeom>
          <a:solidFill>
            <a:schemeClr val="accent2"/>
          </a:solidFill>
          <a:ln w="12700" algn="ctr">
            <a:solidFill>
              <a:schemeClr val="accent2"/>
            </a:solidFill>
            <a:miter lim="800000"/>
            <a:headEnd/>
            <a:tailEnd/>
          </a:ln>
        </p:spPr>
        <p:txBody>
          <a:bodyPr bIns="48006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sz="1800" b="1" dirty="0">
                <a:solidFill>
                  <a:srgbClr val="FFFFFF"/>
                </a:solidFill>
                <a:cs typeface="Arial" charset="0"/>
              </a:rPr>
              <a:t>Worries About Economy Have Sent Investors Into Treasuries.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F1F4B4-E404-4780-9052-626038B911FF}"/>
              </a:ext>
            </a:extLst>
          </p:cNvPr>
          <p:cNvSpPr txBox="1"/>
          <p:nvPr/>
        </p:nvSpPr>
        <p:spPr>
          <a:xfrm>
            <a:off x="853440" y="6471920"/>
            <a:ext cx="4500880" cy="2133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100" dirty="0"/>
              <a:t>Source: Federal Reserve Bank of St. Louis (FRED)</a:t>
            </a:r>
          </a:p>
        </p:txBody>
      </p:sp>
    </p:spTree>
    <p:extLst>
      <p:ext uri="{BB962C8B-B14F-4D97-AF65-F5344CB8AC3E}">
        <p14:creationId xmlns:p14="http://schemas.microsoft.com/office/powerpoint/2010/main" val="3548520752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2595D-A825-4FC0-99BB-DCC694C2C5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Today: Marijuana and Insurance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413EB0-182F-4D53-8072-3B7DE8A65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080326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22306250"/>
              </p:ext>
            </p:extLst>
          </p:nvPr>
        </p:nvGraphicFramePr>
        <p:xfrm>
          <a:off x="307976" y="1397000"/>
          <a:ext cx="826452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8370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/>
            <a:r>
              <a:rPr lang="en-US" altLang="en-US" ker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8371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/>
            <a:endParaRPr lang="en-US" altLang="en-US" kern="0" dirty="0">
              <a:solidFill>
                <a:schemeClr val="bg1"/>
              </a:solidFill>
            </a:endParaRPr>
          </a:p>
        </p:txBody>
      </p:sp>
      <p:sp>
        <p:nvSpPr>
          <p:cNvPr id="58372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/>
            <a:endParaRPr lang="en-US" altLang="en-US" kern="0" dirty="0"/>
          </a:p>
        </p:txBody>
      </p:sp>
      <p:sp>
        <p:nvSpPr>
          <p:cNvPr id="58375" name="Rectangle 4"/>
          <p:cNvSpPr>
            <a:spLocks noChangeArrowheads="1"/>
          </p:cNvSpPr>
          <p:nvPr/>
        </p:nvSpPr>
        <p:spPr bwMode="black">
          <a:xfrm>
            <a:off x="399416" y="1238252"/>
            <a:ext cx="2743835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14297"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 kern="0" dirty="0">
                <a:solidFill>
                  <a:schemeClr val="accent1"/>
                </a:solidFill>
              </a:rPr>
              <a:t>% Saying Yes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899885" y="6203206"/>
            <a:ext cx="7159851" cy="65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defTabSz="914377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</a:pPr>
            <a:endParaRPr lang="en-US" sz="11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7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</a:pPr>
            <a:r>
              <a:rPr lang="en-US" sz="11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survey in years where no data appears.</a:t>
            </a:r>
          </a:p>
          <a:p>
            <a:pPr defTabSz="914377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</a:pPr>
            <a:r>
              <a:rPr lang="en-US" sz="11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SOURCES: Gallup Poll Social Series, http://news.gallup.com/file/poll/221027/171025Marijuana.pdf. 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black">
          <a:xfrm>
            <a:off x="307976" y="104469"/>
            <a:ext cx="6586764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 charset="0"/>
                <a:ea typeface="+mj-ea"/>
                <a:cs typeface="+mj-cs"/>
              </a:defRPr>
            </a:lvl1pPr>
            <a:lvl2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2pPr>
            <a:lvl3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3pPr>
            <a:lvl4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4pPr>
            <a:lvl5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5pPr>
            <a:lvl6pPr marL="4572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6pPr>
            <a:lvl7pPr marL="9144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7pPr>
            <a:lvl8pPr marL="13716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8pPr>
            <a:lvl9pPr marL="18288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9pPr>
          </a:lstStyle>
          <a:p>
            <a:pPr defTabSz="114297"/>
            <a:br>
              <a:rPr lang="en-US" b="0" kern="0" dirty="0">
                <a:solidFill>
                  <a:srgbClr val="337DBE"/>
                </a:solidFill>
                <a:latin typeface="+mj-lt"/>
              </a:rPr>
            </a:br>
            <a:r>
              <a:rPr lang="en-US" b="0" kern="0" dirty="0">
                <a:solidFill>
                  <a:srgbClr val="337DBE"/>
                </a:solidFill>
                <a:latin typeface="+mj-lt"/>
              </a:rPr>
              <a:t>Support for Legalization Grows </a:t>
            </a:r>
          </a:p>
        </p:txBody>
      </p:sp>
      <p:sp>
        <p:nvSpPr>
          <p:cNvPr id="16" name="Text Placeholder 4"/>
          <p:cNvSpPr txBox="1">
            <a:spLocks/>
          </p:cNvSpPr>
          <p:nvPr/>
        </p:nvSpPr>
        <p:spPr bwMode="gray">
          <a:xfrm>
            <a:off x="416658" y="5656491"/>
            <a:ext cx="8303481" cy="645564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defTabSz="914377"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800" dirty="0">
                <a:solidFill>
                  <a:schemeClr val="bg1"/>
                </a:solidFill>
              </a:rPr>
              <a:t>“Do You Think the Use of Marijuana Should Be Made Legal, Or Not?”</a:t>
            </a:r>
          </a:p>
        </p:txBody>
      </p:sp>
    </p:spTree>
    <p:extLst>
      <p:ext uri="{BB962C8B-B14F-4D97-AF65-F5344CB8AC3E}">
        <p14:creationId xmlns:p14="http://schemas.microsoft.com/office/powerpoint/2010/main" val="18867249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Cannabis &amp; Insurance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The Science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Review of Literature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9941" y="1"/>
            <a:ext cx="4257675" cy="6305551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4" name="TextBox 3"/>
          <p:cNvSpPr txBox="1"/>
          <p:nvPr/>
        </p:nvSpPr>
        <p:spPr>
          <a:xfrm>
            <a:off x="857249" y="6415088"/>
            <a:ext cx="5054024" cy="4429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000" dirty="0"/>
              <a:t>SOURCE: National Academy of Sciences, https://www.nap.edu/catalog/24625/the-health-effects-of-cannabis-and-cannabinoids-the-current-state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617" y="2561553"/>
            <a:ext cx="4002948" cy="32265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390134" indent="-390134">
              <a:lnSpc>
                <a:spcPct val="90000"/>
              </a:lnSpc>
              <a:spcBef>
                <a:spcPts val="16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r>
              <a:rPr lang="en-US" sz="2667" dirty="0"/>
              <a:t>Conclusive evidence</a:t>
            </a:r>
          </a:p>
          <a:p>
            <a:pPr marL="999719" lvl="1" indent="-390134">
              <a:lnSpc>
                <a:spcPct val="90000"/>
              </a:lnSpc>
              <a:spcBef>
                <a:spcPts val="16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r>
              <a:rPr lang="en-US" sz="2133" dirty="0"/>
              <a:t>Improves the lot of adults in chronic pain.</a:t>
            </a:r>
          </a:p>
          <a:p>
            <a:pPr marL="390134" indent="-390134">
              <a:lnSpc>
                <a:spcPct val="90000"/>
              </a:lnSpc>
              <a:spcBef>
                <a:spcPts val="16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r>
              <a:rPr lang="en-US" sz="2667" dirty="0"/>
              <a:t>Substantial evidence</a:t>
            </a:r>
          </a:p>
          <a:p>
            <a:pPr marL="999719" lvl="1" indent="-390134">
              <a:lnSpc>
                <a:spcPct val="90000"/>
              </a:lnSpc>
              <a:spcBef>
                <a:spcPts val="16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r>
              <a:rPr lang="en-US" sz="2133" dirty="0"/>
              <a:t>Increases the risk of motor vehicle crashes.</a:t>
            </a:r>
          </a:p>
          <a:p>
            <a:pPr marL="999719" lvl="1" indent="-390134">
              <a:lnSpc>
                <a:spcPct val="90000"/>
              </a:lnSpc>
              <a:spcBef>
                <a:spcPts val="16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endParaRPr lang="en-US" sz="2133" dirty="0"/>
          </a:p>
          <a:p>
            <a:pPr marL="390134" indent="-390134">
              <a:lnSpc>
                <a:spcPct val="90000"/>
              </a:lnSpc>
              <a:spcBef>
                <a:spcPts val="16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endParaRPr lang="en-US" sz="2667" dirty="0"/>
          </a:p>
        </p:txBody>
      </p:sp>
    </p:spTree>
    <p:extLst>
      <p:ext uri="{BB962C8B-B14F-4D97-AF65-F5344CB8AC3E}">
        <p14:creationId xmlns:p14="http://schemas.microsoft.com/office/powerpoint/2010/main" val="7213037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D4378ED-F523-E44E-A72A-A2D4A4FC15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Sewell, Poling, </a:t>
            </a:r>
            <a:r>
              <a:rPr lang="en-US" dirty="0" err="1"/>
              <a:t>Sofuoglu</a:t>
            </a:r>
            <a:r>
              <a:rPr lang="en-US" dirty="0"/>
              <a:t>, “The Effect of Cannabis Compared with Alcohol on Driving,” </a:t>
            </a:r>
            <a:r>
              <a:rPr lang="en-US" i="1" dirty="0">
                <a:latin typeface="Arial" panose="020B0604020202020204" pitchFamily="34" charset="0"/>
              </a:rPr>
              <a:t>American Journal on Addictions</a:t>
            </a:r>
            <a:r>
              <a:rPr lang="en-US" dirty="0"/>
              <a:t>, 2009.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E13C90D-5E9D-5543-9EB4-DAB082FD5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372" y="433978"/>
            <a:ext cx="7680960" cy="713232"/>
          </a:xfrm>
        </p:spPr>
        <p:txBody>
          <a:bodyPr/>
          <a:lstStyle/>
          <a:p>
            <a:r>
              <a:rPr lang="en-US" dirty="0"/>
              <a:t>THC Levels not an Accurate Indication </a:t>
            </a:r>
            <a:br>
              <a:rPr lang="en-US" dirty="0"/>
            </a:br>
            <a:r>
              <a:rPr lang="en-US" dirty="0"/>
              <a:t>of Impairment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2FCC5091-E678-5C4C-982B-6F297FFE9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2727" y="1965718"/>
            <a:ext cx="2343727" cy="84964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BAC and ‘feeling drunk’ rise and fall in lockstep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28CD1D7-9A40-3F43-9890-C944F29354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914" y="1965718"/>
            <a:ext cx="4735348" cy="3509531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66F852CA-F125-8442-8F24-F0EBB0C4B07B}"/>
              </a:ext>
            </a:extLst>
          </p:cNvPr>
          <p:cNvSpPr/>
          <p:nvPr/>
        </p:nvSpPr>
        <p:spPr>
          <a:xfrm rot="600000">
            <a:off x="2329835" y="2885260"/>
            <a:ext cx="1765642" cy="734198"/>
          </a:xfrm>
          <a:prstGeom prst="ellipse">
            <a:avLst/>
          </a:prstGeom>
          <a:noFill/>
          <a:ln>
            <a:solidFill>
              <a:srgbClr val="ED2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35F910A-243A-A047-B042-0AB3677BB8D1}"/>
              </a:ext>
            </a:extLst>
          </p:cNvPr>
          <p:cNvCxnSpPr/>
          <p:nvPr/>
        </p:nvCxnSpPr>
        <p:spPr>
          <a:xfrm flipH="1">
            <a:off x="4329545" y="2359454"/>
            <a:ext cx="1080840" cy="659107"/>
          </a:xfrm>
          <a:prstGeom prst="straightConnector1">
            <a:avLst/>
          </a:prstGeom>
          <a:ln w="22225">
            <a:solidFill>
              <a:srgbClr val="ED2E3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1998E717-60CE-664D-9AA4-BF2053A60116}"/>
              </a:ext>
            </a:extLst>
          </p:cNvPr>
          <p:cNvSpPr txBox="1">
            <a:spLocks/>
          </p:cNvSpPr>
          <p:nvPr/>
        </p:nvSpPr>
        <p:spPr bwMode="gray">
          <a:xfrm>
            <a:off x="5410387" y="3610849"/>
            <a:ext cx="2343727" cy="977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9456" indent="-219456" algn="l" defTabSz="685800" rtl="0" eaLnBrk="1" latinLnBrk="0" hangingPunct="1">
              <a:lnSpc>
                <a:spcPct val="90000"/>
              </a:lnSpc>
              <a:spcBef>
                <a:spcPts val="15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5196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337DBE"/>
              </a:buClr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9546" indent="-164592" algn="l" defTabSz="685800" rtl="0" eaLnBrk="1" latinLnBrk="0" hangingPunct="1">
              <a:lnSpc>
                <a:spcPct val="90000"/>
              </a:lnSpc>
              <a:spcBef>
                <a:spcPts val="150"/>
              </a:spcBef>
              <a:buClr>
                <a:srgbClr val="337DBE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0996" indent="-130302" algn="l" defTabSz="685800" rtl="0" eaLnBrk="1" latinLnBrk="0" hangingPunct="1">
              <a:lnSpc>
                <a:spcPct val="90000"/>
              </a:lnSpc>
              <a:spcBef>
                <a:spcPts val="75"/>
              </a:spcBef>
              <a:buClr>
                <a:srgbClr val="337DBE"/>
              </a:buClr>
              <a:buFont typeface="Arial" pitchFamily="34" charset="0"/>
              <a:buChar char="»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THC levels in blood and ‘feeling high’ rise and fall at different rates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0461AF7-2507-F04C-ABFF-FD0DFFC74C22}"/>
              </a:ext>
            </a:extLst>
          </p:cNvPr>
          <p:cNvCxnSpPr/>
          <p:nvPr/>
        </p:nvCxnSpPr>
        <p:spPr>
          <a:xfrm flipH="1">
            <a:off x="2944091" y="4387019"/>
            <a:ext cx="2411596" cy="0"/>
          </a:xfrm>
          <a:prstGeom prst="straightConnector1">
            <a:avLst/>
          </a:prstGeom>
          <a:ln w="2222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71D4CE-3C70-604F-BF86-0FBC1FC2E7C8}"/>
              </a:ext>
            </a:extLst>
          </p:cNvPr>
          <p:cNvCxnSpPr/>
          <p:nvPr/>
        </p:nvCxnSpPr>
        <p:spPr>
          <a:xfrm flipH="1" flipV="1">
            <a:off x="2745205" y="2515668"/>
            <a:ext cx="2596322" cy="1661320"/>
          </a:xfrm>
          <a:prstGeom prst="straightConnector1">
            <a:avLst/>
          </a:prstGeom>
          <a:ln w="2222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63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1" grpId="0" animBg="1"/>
      <p:bldP spid="2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A3924E-A0D0-473E-B632-C3DDDC6192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6051" y="828158"/>
            <a:ext cx="8406580" cy="500120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CF15894-2BF0-C348-B624-02139239F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3373"/>
            <a:ext cx="8458200" cy="950976"/>
          </a:xfrm>
        </p:spPr>
        <p:txBody>
          <a:bodyPr/>
          <a:lstStyle/>
          <a:p>
            <a:r>
              <a:rPr lang="en-US" dirty="0"/>
              <a:t>Current marijuana laws by state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7AEE01-04E4-544B-9B39-4C7260829C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*CBD/Low THC medical program.</a:t>
            </a:r>
          </a:p>
          <a:p>
            <a:r>
              <a:rPr lang="en-US" dirty="0"/>
              <a:t>Source: National Journal; </a:t>
            </a:r>
            <a:r>
              <a:rPr lang="en-US" dirty="0" err="1"/>
              <a:t>Ballotpedia</a:t>
            </a:r>
            <a:r>
              <a:rPr lang="en-US" dirty="0"/>
              <a:t>, 2019.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38550A8-234A-4793-B5BA-FCAC73A703BC}"/>
              </a:ext>
            </a:extLst>
          </p:cNvPr>
          <p:cNvGraphicFramePr/>
          <p:nvPr>
            <p:extLst/>
          </p:nvPr>
        </p:nvGraphicFramePr>
        <p:xfrm>
          <a:off x="6957016" y="2827826"/>
          <a:ext cx="2106255" cy="4639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05789602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BE110-6CE4-4E56-9120-938440B8F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Medical Marijuana Covered by Comp?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64077-B94C-4D3B-B73B-05B607330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16" y="2269998"/>
            <a:ext cx="4443984" cy="303123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Reimbursable in a handful of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Unclear whether reimbursable in many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Reimbursement not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Reimbursement prohibited or ineligible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5EC627-2479-4820-B9AD-CCDB0105F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284" y="1753583"/>
            <a:ext cx="384810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816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12AAE1-D8D6-4AC1-8CAF-A0A8B06D33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0" y="2776172"/>
            <a:ext cx="6858000" cy="16155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B67E45-14EC-1A4A-877B-E7CC05CEC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Mexico is the Only State That Provides </a:t>
            </a:r>
            <a:br>
              <a:rPr lang="en-US" dirty="0"/>
            </a:br>
            <a:r>
              <a:rPr lang="en-US" dirty="0"/>
              <a:t>a Fee Schedule for Medical Marijuana</a:t>
            </a:r>
            <a:r>
              <a:rPr lang="en-US" baseline="30000" dirty="0"/>
              <a:t>1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991A3C8-EEE3-4646-8BDE-D8D5A1E8BE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aseline="30000" dirty="0"/>
              <a:t>1</a:t>
            </a:r>
            <a:r>
              <a:rPr lang="en-US" dirty="0"/>
              <a:t>“Healthcare Provider Fee Schedule and Billing Instructions,” State of New Mexico Workers’ Compensation Administration.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BFAD6C-9538-7244-A900-5593965443C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133856" y="2100262"/>
            <a:ext cx="3371739" cy="480060"/>
          </a:xfrm>
        </p:spPr>
        <p:txBody>
          <a:bodyPr/>
          <a:lstStyle/>
          <a:p>
            <a:r>
              <a:rPr lang="en-US" dirty="0"/>
              <a:t>Maximum reimbursable amount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933C0E4-2CC5-0F42-AB23-9D9F03268CA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651286" y="2100262"/>
            <a:ext cx="3349714" cy="480060"/>
          </a:xfrm>
        </p:spPr>
        <p:txBody>
          <a:bodyPr/>
          <a:lstStyle/>
          <a:p>
            <a:r>
              <a:rPr lang="en-US" dirty="0"/>
              <a:t>In context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CFA461-424E-4848-9322-4FBB67947AE1}"/>
              </a:ext>
            </a:extLst>
          </p:cNvPr>
          <p:cNvSpPr txBox="1"/>
          <p:nvPr/>
        </p:nvSpPr>
        <p:spPr>
          <a:xfrm>
            <a:off x="1064173" y="2016017"/>
            <a:ext cx="7031421" cy="24436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292608" indent="-292608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58819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1E1A8-5D13-47B5-83F3-9E8FBB32C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Reimbursement 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582E3-F956-4D87-8581-1CFB745BF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17" y="2009866"/>
            <a:ext cx="4010432" cy="303123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Cash-only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Proper dosages poorly understood, non-standardized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standardized “serving” of marijuana. Potency levels </a:t>
            </a:r>
            <a:br>
              <a:rPr lang="en-US" dirty="0"/>
            </a:br>
            <a:r>
              <a:rPr lang="en-US" dirty="0"/>
              <a:t>non-standardized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Expenses can vary widely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B3EEE-133D-4B54-9F7A-F03CF44A66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716" y="1210941"/>
            <a:ext cx="4297680" cy="443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472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1C4FB3-4E59-4653-8E20-9492A7FF3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185" y="1784399"/>
            <a:ext cx="7487820" cy="41428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7C763C-91C9-884E-8E45-D12AEC69C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Workers Comp Issues: Can You Get Fired?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F36BEA-EE7B-3249-91C7-F47E856DD6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*CBD/Low THC medical program. </a:t>
            </a:r>
            <a:r>
              <a:rPr lang="it" baseline="30000" dirty="0"/>
              <a:t>†</a:t>
            </a:r>
            <a:r>
              <a:rPr lang="en-US" dirty="0"/>
              <a:t>Oklahoma has not yet released its final medical marijuana rules. </a:t>
            </a:r>
            <a:r>
              <a:rPr lang="en-US" baseline="30000" dirty="0"/>
              <a:t>‡</a:t>
            </a:r>
            <a:r>
              <a:rPr lang="en-US" dirty="0"/>
              <a:t>Provides limited protections to state employees.</a:t>
            </a:r>
          </a:p>
          <a:p>
            <a:r>
              <a:rPr lang="en-US" dirty="0"/>
              <a:t>Source: Insurance Information Institute, 2019.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0BC8B1-F54B-4AD7-9772-A746495B89D7}"/>
              </a:ext>
            </a:extLst>
          </p:cNvPr>
          <p:cNvSpPr txBox="1"/>
          <p:nvPr/>
        </p:nvSpPr>
        <p:spPr>
          <a:xfrm>
            <a:off x="6403522" y="4306247"/>
            <a:ext cx="2224830" cy="10897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92608" indent="-292608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r>
              <a:rPr lang="en-US" sz="1200" dirty="0"/>
              <a:t>Only 13 states have anti-discrimination/reasonable accommodation for off-duty marijuana use</a:t>
            </a:r>
          </a:p>
        </p:txBody>
      </p:sp>
    </p:spTree>
    <p:extLst>
      <p:ext uri="{BB962C8B-B14F-4D97-AF65-F5344CB8AC3E}">
        <p14:creationId xmlns:p14="http://schemas.microsoft.com/office/powerpoint/2010/main" val="354343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CC824-E546-420A-B745-99BA37DC5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Protecting America’s Farms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B79D7-5B9F-454F-AB58-0F2BCC7CC62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USDA, Aon (Steve Bowen).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B5DB7D-574D-460D-AC2C-C3178AB87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8404"/>
            <a:ext cx="9144000" cy="464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846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AA491-07D2-4198-BBF8-595C30D0E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97DE7-B6C1-42E1-A98E-492B94394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Insurance Industry Leads Through Disruption</a:t>
            </a:r>
          </a:p>
          <a:p>
            <a:r>
              <a:rPr lang="en-US" dirty="0"/>
              <a:t>Iowa Results Resemble the Rest of USA</a:t>
            </a:r>
          </a:p>
          <a:p>
            <a:r>
              <a:rPr lang="en-US" dirty="0"/>
              <a:t>2019 Results Promising, With Long-Awaited Improvement in Auto Lines and Workers Comp Setting Records</a:t>
            </a:r>
          </a:p>
          <a:p>
            <a:r>
              <a:rPr lang="en-US" dirty="0"/>
              <a:t>Economic Growth Steady – How Long Will it Last?</a:t>
            </a:r>
          </a:p>
          <a:p>
            <a:r>
              <a:rPr lang="en-US" dirty="0"/>
              <a:t>Marijuana: New Challenges </a:t>
            </a:r>
            <a:r>
              <a:rPr lang="en-US"/>
              <a:t>for Insurers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207750-E136-4092-9538-ABD750958E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BB95F-C955-49A1-8630-D43443755B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727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 your time</a:t>
            </a:r>
            <a:br>
              <a:rPr lang="en-US" dirty="0"/>
            </a:br>
            <a:r>
              <a:rPr lang="en-US" dirty="0"/>
              <a:t>and your attention!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826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2595D-A825-4FC0-99BB-DCC694C2C5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Catastrophes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413EB0-182F-4D53-8072-3B7DE8A65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Extreme Weather Threatens Union</a:t>
            </a:r>
          </a:p>
        </p:txBody>
      </p:sp>
    </p:spTree>
    <p:extLst>
      <p:ext uri="{BB962C8B-B14F-4D97-AF65-F5344CB8AC3E}">
        <p14:creationId xmlns:p14="http://schemas.microsoft.com/office/powerpoint/2010/main" val="219106597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20FFDA-17B8-4814-A8E7-95A6BBE45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4" y="1143000"/>
            <a:ext cx="5626616" cy="4572000"/>
          </a:xfrm>
          <a:prstGeom prst="rect">
            <a:avLst/>
          </a:prstGeom>
        </p:spPr>
      </p:pic>
      <p:sp>
        <p:nvSpPr>
          <p:cNvPr id="3" name="Star: 5 Points 2">
            <a:extLst>
              <a:ext uri="{FF2B5EF4-FFF2-40B4-BE49-F238E27FC236}">
                <a16:creationId xmlns:a16="http://schemas.microsoft.com/office/drawing/2014/main" id="{F5CF1D15-32C4-42C6-A1FE-DE28C232356F}"/>
              </a:ext>
            </a:extLst>
          </p:cNvPr>
          <p:cNvSpPr/>
          <p:nvPr/>
        </p:nvSpPr>
        <p:spPr>
          <a:xfrm>
            <a:off x="4041913" y="3104941"/>
            <a:ext cx="198491" cy="200967"/>
          </a:xfrm>
          <a:prstGeom prst="star5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7D149A-7A0C-46B9-92F6-0C27EFEE4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443" y="1286189"/>
            <a:ext cx="5553300" cy="418011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793E58B-5041-4EE8-8534-4CE50828E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A Small Town in Missouri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4F54309-D938-435A-A915-92CBD93B38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3856" y="6294780"/>
            <a:ext cx="7680960" cy="415018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701E77-9B0D-4A1F-9E0F-A1EA7DEEA3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1913" y="1763082"/>
            <a:ext cx="4772903" cy="469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9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CFC4-8C86-41C0-A866-A497CBE40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1982 Union, Missouri, Flood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38AAB-352B-4D15-BDEF-1ACCB5CED9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 Storm for the Ages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F0A59D-D907-4DCA-87F2-2D5240C0B7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Fox2News.com, @</a:t>
            </a:r>
            <a:r>
              <a:rPr lang="en-US" dirty="0" err="1"/>
              <a:t>BoxxRadio</a:t>
            </a:r>
            <a:r>
              <a:rPr lang="en-US" dirty="0"/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F7E3BB-119D-4605-B95E-7E6F7E581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16" y="1825240"/>
            <a:ext cx="6048375" cy="406717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F2504D-FFC9-4811-B465-17B40E2E98A2}"/>
              </a:ext>
            </a:extLst>
          </p:cNvPr>
          <p:cNvGrpSpPr/>
          <p:nvPr/>
        </p:nvGrpSpPr>
        <p:grpSpPr bwMode="gray">
          <a:xfrm>
            <a:off x="6677929" y="1580249"/>
            <a:ext cx="2109453" cy="1283255"/>
            <a:chOff x="7513326" y="-1898980"/>
            <a:chExt cx="2578608" cy="1508436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47E62684-0920-4B28-84EC-3E7F9331E39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13326" y="-1892611"/>
              <a:ext cx="2578608" cy="1502067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137160" tIns="137160" rIns="91440" bIns="13716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ts val="600"/>
                </a:spcBef>
              </a:pPr>
              <a:r>
                <a:rPr lang="en-US" altLang="en-US" sz="1600" dirty="0" err="1">
                  <a:solidFill>
                    <a:srgbClr val="286EB8"/>
                  </a:solidFill>
                  <a:latin typeface="+mn-lt"/>
                </a:rPr>
                <a:t>Bourbeuse</a:t>
              </a:r>
              <a:r>
                <a:rPr lang="en-US" altLang="en-US" sz="1600" dirty="0">
                  <a:solidFill>
                    <a:srgbClr val="286EB8"/>
                  </a:solidFill>
                  <a:latin typeface="+mn-lt"/>
                </a:rPr>
                <a:t> River</a:t>
              </a:r>
            </a:p>
            <a:p>
              <a:pPr algn="ctr" eaLnBrk="1" hangingPunct="1">
                <a:lnSpc>
                  <a:spcPct val="90000"/>
                </a:lnSpc>
                <a:spcBef>
                  <a:spcPts val="600"/>
                </a:spcBef>
              </a:pPr>
              <a:r>
                <a:rPr lang="en-US" altLang="en-US" sz="1600" dirty="0">
                  <a:solidFill>
                    <a:srgbClr val="286EB8"/>
                  </a:solidFill>
                  <a:latin typeface="+mn-lt"/>
                </a:rPr>
                <a:t>Record Crest</a:t>
              </a:r>
            </a:p>
            <a:p>
              <a:pPr algn="ctr" eaLnBrk="1" hangingPunct="1">
                <a:lnSpc>
                  <a:spcPct val="90000"/>
                </a:lnSpc>
                <a:spcBef>
                  <a:spcPts val="600"/>
                </a:spcBef>
              </a:pPr>
              <a:r>
                <a:rPr lang="en-US" altLang="en-US" sz="1600" dirty="0">
                  <a:solidFill>
                    <a:srgbClr val="286EB8"/>
                  </a:solidFill>
                  <a:latin typeface="+mn-lt"/>
                </a:rPr>
                <a:t>33.8 feet</a:t>
              </a:r>
            </a:p>
            <a:p>
              <a:pPr algn="ctr" eaLnBrk="1" hangingPunct="1">
                <a:lnSpc>
                  <a:spcPct val="90000"/>
                </a:lnSpc>
                <a:spcBef>
                  <a:spcPts val="600"/>
                </a:spcBef>
              </a:pPr>
              <a:r>
                <a:rPr lang="en-US" altLang="en-US" sz="1600" dirty="0">
                  <a:solidFill>
                    <a:srgbClr val="286EB8"/>
                  </a:solidFill>
                  <a:latin typeface="+mn-lt"/>
                </a:rPr>
                <a:t>12/5/1982</a:t>
              </a:r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84E1B0DB-FA87-4AE5-A986-1F397ED22AD8}"/>
                </a:ext>
              </a:extLst>
            </p:cNvPr>
            <p:cNvSpPr>
              <a:spLocks noChangeAspect="1"/>
            </p:cNvSpPr>
            <p:nvPr/>
          </p:nvSpPr>
          <p:spPr bwMode="gray">
            <a:xfrm rot="10800000">
              <a:off x="9875287" y="-1898980"/>
              <a:ext cx="216647" cy="216647"/>
            </a:xfrm>
            <a:prstGeom prst="rtTriangle">
              <a:avLst/>
            </a:prstGeom>
            <a:solidFill>
              <a:srgbClr val="286E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322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BFCD7-EC78-47C6-BF54-6203A3D4E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2015 Union, Missouri, Flood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254D4-F743-4922-A8C9-CB0F8E00F1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 Storm for the Ages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E2D1A-AE8F-4E1E-B813-A82BFAECF8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Sources: CBSnews.com; fox2news.com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5B3E53-5D99-4DFD-AB62-7E0C73150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16" y="1730423"/>
            <a:ext cx="5715000" cy="44196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DC79A8-EE21-448E-A8B2-426664F8F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134" y="4096461"/>
            <a:ext cx="4667250" cy="2600325"/>
          </a:xfrm>
          <a:prstGeom prst="rect">
            <a:avLst/>
          </a:prstGeom>
          <a:ln>
            <a:solidFill>
              <a:schemeClr val="tx2"/>
            </a:solidFill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9F39764-5CC4-457A-AFD5-E5ED1FF480CA}"/>
              </a:ext>
            </a:extLst>
          </p:cNvPr>
          <p:cNvGrpSpPr/>
          <p:nvPr/>
        </p:nvGrpSpPr>
        <p:grpSpPr bwMode="gray">
          <a:xfrm>
            <a:off x="6453759" y="1730423"/>
            <a:ext cx="2137976" cy="1378720"/>
            <a:chOff x="336403" y="1516554"/>
            <a:chExt cx="2578608" cy="1502067"/>
          </a:xfrm>
        </p:grpSpPr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1533B192-01CB-4BE9-8161-ADD8212686B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36403" y="1516554"/>
              <a:ext cx="2578608" cy="1502067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137160" tIns="137160" rIns="91440" bIns="13716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ts val="600"/>
                </a:spcBef>
              </a:pPr>
              <a:r>
                <a:rPr lang="en-US" altLang="en-US" sz="1600" dirty="0" err="1">
                  <a:solidFill>
                    <a:srgbClr val="286EB8"/>
                  </a:solidFill>
                  <a:latin typeface="+mn-lt"/>
                </a:rPr>
                <a:t>Bourbeuse</a:t>
              </a:r>
              <a:r>
                <a:rPr lang="en-US" altLang="en-US" sz="1600" dirty="0">
                  <a:solidFill>
                    <a:srgbClr val="286EB8"/>
                  </a:solidFill>
                  <a:latin typeface="+mn-lt"/>
                </a:rPr>
                <a:t> River</a:t>
              </a:r>
            </a:p>
            <a:p>
              <a:pPr algn="ctr" eaLnBrk="1" hangingPunct="1">
                <a:lnSpc>
                  <a:spcPct val="90000"/>
                </a:lnSpc>
                <a:spcBef>
                  <a:spcPts val="600"/>
                </a:spcBef>
              </a:pPr>
              <a:r>
                <a:rPr lang="en-US" altLang="en-US" sz="1600" dirty="0">
                  <a:solidFill>
                    <a:srgbClr val="286EB8"/>
                  </a:solidFill>
                  <a:latin typeface="+mn-lt"/>
                </a:rPr>
                <a:t>Record Crest</a:t>
              </a:r>
            </a:p>
            <a:p>
              <a:pPr algn="ctr" eaLnBrk="1" hangingPunct="1">
                <a:lnSpc>
                  <a:spcPct val="90000"/>
                </a:lnSpc>
                <a:spcBef>
                  <a:spcPts val="600"/>
                </a:spcBef>
              </a:pPr>
              <a:r>
                <a:rPr lang="en-US" altLang="en-US" sz="1600" dirty="0">
                  <a:solidFill>
                    <a:srgbClr val="286EB8"/>
                  </a:solidFill>
                  <a:latin typeface="+mn-lt"/>
                </a:rPr>
                <a:t>34.3 feet</a:t>
              </a:r>
            </a:p>
            <a:p>
              <a:pPr algn="ctr" eaLnBrk="1" hangingPunct="1">
                <a:lnSpc>
                  <a:spcPct val="90000"/>
                </a:lnSpc>
                <a:spcBef>
                  <a:spcPts val="600"/>
                </a:spcBef>
              </a:pPr>
              <a:r>
                <a:rPr lang="en-US" altLang="en-US" sz="1600" dirty="0">
                  <a:solidFill>
                    <a:srgbClr val="286EB8"/>
                  </a:solidFill>
                  <a:latin typeface="+mn-lt"/>
                </a:rPr>
                <a:t>12/29/2015</a:t>
              </a:r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9C4676DB-E7D7-4E2F-A3F6-55047CFB05F6}"/>
                </a:ext>
              </a:extLst>
            </p:cNvPr>
            <p:cNvSpPr>
              <a:spLocks noChangeAspect="1"/>
            </p:cNvSpPr>
            <p:nvPr/>
          </p:nvSpPr>
          <p:spPr bwMode="gray">
            <a:xfrm rot="10800000">
              <a:off x="2698364" y="1519223"/>
              <a:ext cx="216647" cy="216647"/>
            </a:xfrm>
            <a:prstGeom prst="rtTriangle">
              <a:avLst/>
            </a:prstGeom>
            <a:solidFill>
              <a:srgbClr val="286E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099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1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rofitability Peaks &amp; Troughs in the P/C Insurance Industry"/>
  <p:tag name="ARTICULATE_SLIDE_GUID" val="5f352899-b35e-44e4-b252-7ee23066d223"/>
  <p:tag name="ARTICULATE_SLIDE_NAV" val="44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rofitability Peaks &amp; Troughs in the P/C Insurance Industry"/>
  <p:tag name="ARTICULATE_SLIDE_GUID" val="5f352899-b35e-44e4-b252-7ee23066d223"/>
  <p:tag name="ARTICULATE_SLIDE_NAV" val="44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_gciP2uSyCJ_PBSco.2w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kBsyraR32bBzJ8LexpZ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nAXUBwSGS2ODoy1.Tso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_X1IrQnSyW5tp8c2yTpU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UAzdSZTN.psLrTotxp_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wM1tt9CRnmin0I1_609A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gBMkp_StOmJSEaI8MLo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BuPdRXQyGQRb3Ka_lkB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d816a7d-974e-4f1a-9550-52aea7948b6c"/>
  <p:tag name="ARTICULATE_SLIDE_NAV" val="48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/C Insurance Industry Combined Ratio"/>
  <p:tag name="ARTICULATE_SLIDE_GUID" val="d597db85-55e1-4188-b89d-d656c2dd132a"/>
  <p:tag name="ARTICULATE_SLIDE_NAV" val="52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rofitability Peaks &amp; Troughs in the P/C Insurance Industry"/>
  <p:tag name="ARTICULATE_SLIDE_GUID" val="5f352899-b35e-44e4-b252-7ee23066d223"/>
  <p:tag name="ARTICULATE_SLIDE_NAV" val="44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rofitability Peaks &amp; Troughs in the P/C Insurance Industry"/>
  <p:tag name="ARTICULATE_SLIDE_GUID" val="5f352899-b35e-44e4-b252-7ee23066d223"/>
  <p:tag name="ARTICULATE_SLIDE_NAV" val="44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heme/theme1.xml><?xml version="1.0" encoding="utf-8"?>
<a:theme xmlns:a="http://schemas.openxmlformats.org/drawingml/2006/main" name="Office Theme">
  <a:themeElements>
    <a:clrScheme name="Custom 119">
      <a:dk1>
        <a:srgbClr val="000000"/>
      </a:dk1>
      <a:lt1>
        <a:srgbClr val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sz="2000" b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marL="292608" indent="-292608">
          <a:lnSpc>
            <a:spcPct val="90000"/>
          </a:lnSpc>
          <a:spcBef>
            <a:spcPts val="1200"/>
          </a:spcBef>
          <a:buClr>
            <a:srgbClr val="337DBE"/>
          </a:buClr>
          <a:buSzPct val="77000"/>
          <a:buFont typeface="Wingdings 3" panose="05040102010807070707" pitchFamily="18" charset="2"/>
          <a:buChar char=""/>
          <a:defRPr sz="20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stom 121">
      <a:dk1>
        <a:srgbClr val="000000"/>
      </a:dk1>
      <a:lt1>
        <a:srgbClr val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20">
      <a:dk1>
        <a:sysClr val="windowText" lastClr="000000"/>
      </a:dk1>
      <a:lt1>
        <a:sysClr val="window" lastClr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13407</TotalTime>
  <Words>1852</Words>
  <Application>Microsoft Office PowerPoint</Application>
  <PresentationFormat>On-screen Show (4:3)</PresentationFormat>
  <Paragraphs>429</Paragraphs>
  <Slides>51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Arial Narrow</vt:lpstr>
      <vt:lpstr>Wingdings</vt:lpstr>
      <vt:lpstr>Wingdings 3</vt:lpstr>
      <vt:lpstr>Office Theme</vt:lpstr>
      <vt:lpstr>think-cell Slide</vt:lpstr>
      <vt:lpstr>Industry Update: Yesterday, Today and Tomorrow</vt:lpstr>
      <vt:lpstr>I.I.I. Mission Statement</vt:lpstr>
      <vt:lpstr>How Insurance Drives Economic Growth</vt:lpstr>
      <vt:lpstr>Insurance and Agriculture</vt:lpstr>
      <vt:lpstr>Protecting America’s Farms</vt:lpstr>
      <vt:lpstr>Catastrophes</vt:lpstr>
      <vt:lpstr>A Small Town in Missouri</vt:lpstr>
      <vt:lpstr>1982 Union, Missouri, Flood</vt:lpstr>
      <vt:lpstr>2015 Union, Missouri, Flood</vt:lpstr>
      <vt:lpstr>2017 Union, Missouri, Flood</vt:lpstr>
      <vt:lpstr>2019: Union, Missouri, Embraces Resilience</vt:lpstr>
      <vt:lpstr>      U.S. Inflation-Adjusted Cat Losses</vt:lpstr>
      <vt:lpstr>Insurance Leading Throughout History</vt:lpstr>
      <vt:lpstr>Yesterday: Industry Results</vt:lpstr>
      <vt:lpstr> Are Insurers Growing?</vt:lpstr>
      <vt:lpstr>Are Insurers Making Money?</vt:lpstr>
      <vt:lpstr>Policyholder Surplus By Quarter </vt:lpstr>
      <vt:lpstr>P/C Insurance Industry  Combined Ratio*</vt:lpstr>
      <vt:lpstr>Catastrophe Claims, by Season </vt:lpstr>
      <vt:lpstr>Key sources of P/C insurer profits</vt:lpstr>
      <vt:lpstr>Sources of investment gains</vt:lpstr>
      <vt:lpstr>P/C Insurer Portfolio Yields </vt:lpstr>
      <vt:lpstr>Auto Net Combined Ratio</vt:lpstr>
      <vt:lpstr>Loss Costs Have Tapered Off the Past 2 Years</vt:lpstr>
      <vt:lpstr>Auto Repair: Complexity Grows</vt:lpstr>
      <vt:lpstr>Workers Comp:  Soft Market Offsetting Exposure Growth</vt:lpstr>
      <vt:lpstr>Workers Comp Net Combined Ratio</vt:lpstr>
      <vt:lpstr>Focus on Iowa</vt:lpstr>
      <vt:lpstr>2019: Tepid Growth in the Midwest</vt:lpstr>
      <vt:lpstr>Return on Net Worth and Direct Premiums Written All Lines</vt:lpstr>
      <vt:lpstr>All Lines: 10-Year Average DPW Growth and Return on Net Worth</vt:lpstr>
      <vt:lpstr>Return on Net Worth and Direct Premiums Written PP Auto</vt:lpstr>
      <vt:lpstr>PP Auto: 10-Year Average DPW Growth and Return on Net Worth</vt:lpstr>
      <vt:lpstr>Return on Net Worth and Direct Premiums Written Commercial Auto</vt:lpstr>
      <vt:lpstr>Comm. Auto: 10-Year Average DPW Growth  and Return on Net Worth</vt:lpstr>
      <vt:lpstr>Return on Net Worth and Direct Premiums Written Workers Comp</vt:lpstr>
      <vt:lpstr>Workers Comp: 10-Year Average DPW Growth and Return on Net Worth</vt:lpstr>
      <vt:lpstr>Tomorrow</vt:lpstr>
      <vt:lpstr>Outlook: The Economy</vt:lpstr>
      <vt:lpstr>A Cloud: Interest Rates</vt:lpstr>
      <vt:lpstr>Today: Marijuana and Insurance</vt:lpstr>
      <vt:lpstr>PowerPoint Presentation</vt:lpstr>
      <vt:lpstr>Cannabis &amp; Insurance</vt:lpstr>
      <vt:lpstr>THC Levels not an Accurate Indication  of Impairment</vt:lpstr>
      <vt:lpstr>Current marijuana laws by state </vt:lpstr>
      <vt:lpstr>Is Medical Marijuana Covered by Comp?</vt:lpstr>
      <vt:lpstr>New Mexico is the Only State That Provides  a Fee Schedule for Medical Marijuana1</vt:lpstr>
      <vt:lpstr>Reimbursement Complications</vt:lpstr>
      <vt:lpstr>Workers Comp Issues: Can You Get Fired?</vt:lpstr>
      <vt:lpstr>Summary</vt:lpstr>
      <vt:lpstr>Thank you for your time and your attention!</vt:lpstr>
    </vt:vector>
  </TitlesOfParts>
  <Company>eSlide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P014585</dc:title>
  <dc:subject>v2007 and v2010</dc:subject>
  <dc:creator>Call @ 866-2-eSlide</dc:creator>
  <dc:description>eSlide, LLC - P14228 - III PPT Template 4:3</dc:description>
  <cp:lastModifiedBy>Lewis, Charlene</cp:lastModifiedBy>
  <cp:revision>863</cp:revision>
  <cp:lastPrinted>2017-01-09T17:05:33Z</cp:lastPrinted>
  <dcterms:created xsi:type="dcterms:W3CDTF">2011-11-02T14:24:24Z</dcterms:created>
  <dcterms:modified xsi:type="dcterms:W3CDTF">2019-10-15T13:37:02Z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6FA84E3A-8DD8-49B9-835E-E8FDF548ABB2</vt:lpwstr>
  </property>
  <property fmtid="{D5CDD505-2E9C-101B-9397-08002B2CF9AE}" pid="3" name="ArticulatePath">
    <vt:lpwstr>P14228_III PPT Template 4x3_050116_415pm</vt:lpwstr>
  </property>
</Properties>
</file>