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.xml" ContentType="application/vnd.openxmlformats-officedocument.presentationml.tags+xml"/>
  <Override PartName="/ppt/notesSlides/notesSlide41.xml" ContentType="application/vnd.openxmlformats-officedocument.presentationml.notesSlide+xml"/>
  <Override PartName="/ppt/tags/tag3.xml" ContentType="application/vnd.openxmlformats-officedocument.presentationml.tags+xml"/>
  <Override PartName="/ppt/notesSlides/notesSlide42.xml" ContentType="application/vnd.openxmlformats-officedocument.presentationml.notesSlide+xml"/>
  <Override PartName="/ppt/tags/tag4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5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tags/tag6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4950" r:id="rId2"/>
    <p:sldId id="5319" r:id="rId3"/>
    <p:sldId id="5320" r:id="rId4"/>
    <p:sldId id="5321" r:id="rId5"/>
    <p:sldId id="5322" r:id="rId6"/>
    <p:sldId id="5323" r:id="rId7"/>
    <p:sldId id="5364" r:id="rId8"/>
    <p:sldId id="5365" r:id="rId9"/>
    <p:sldId id="5324" r:id="rId10"/>
    <p:sldId id="5326" r:id="rId11"/>
    <p:sldId id="5327" r:id="rId12"/>
    <p:sldId id="5329" r:id="rId13"/>
    <p:sldId id="5330" r:id="rId14"/>
    <p:sldId id="5331" r:id="rId15"/>
    <p:sldId id="5332" r:id="rId16"/>
    <p:sldId id="5333" r:id="rId17"/>
    <p:sldId id="5334" r:id="rId18"/>
    <p:sldId id="5335" r:id="rId19"/>
    <p:sldId id="5336" r:id="rId20"/>
    <p:sldId id="5337" r:id="rId21"/>
    <p:sldId id="5338" r:id="rId22"/>
    <p:sldId id="5339" r:id="rId23"/>
    <p:sldId id="5340" r:id="rId24"/>
    <p:sldId id="5341" r:id="rId25"/>
    <p:sldId id="5342" r:id="rId26"/>
    <p:sldId id="5343" r:id="rId27"/>
    <p:sldId id="5345" r:id="rId28"/>
    <p:sldId id="5234" r:id="rId29"/>
    <p:sldId id="5235" r:id="rId30"/>
    <p:sldId id="5346" r:id="rId31"/>
    <p:sldId id="5347" r:id="rId32"/>
    <p:sldId id="5348" r:id="rId33"/>
    <p:sldId id="5349" r:id="rId34"/>
    <p:sldId id="5241" r:id="rId35"/>
    <p:sldId id="5242" r:id="rId36"/>
    <p:sldId id="5244" r:id="rId37"/>
    <p:sldId id="5245" r:id="rId38"/>
    <p:sldId id="5094" r:id="rId39"/>
    <p:sldId id="5150" r:id="rId40"/>
    <p:sldId id="5151" r:id="rId41"/>
    <p:sldId id="5096" r:id="rId42"/>
    <p:sldId id="5104" r:id="rId43"/>
    <p:sldId id="5350" r:id="rId44"/>
    <p:sldId id="5229" r:id="rId45"/>
    <p:sldId id="5145" r:id="rId46"/>
    <p:sldId id="5146" r:id="rId47"/>
    <p:sldId id="5149" r:id="rId48"/>
    <p:sldId id="4852" r:id="rId49"/>
    <p:sldId id="5108" r:id="rId50"/>
    <p:sldId id="5154" r:id="rId51"/>
    <p:sldId id="5155" r:id="rId52"/>
    <p:sldId id="5351" r:id="rId53"/>
    <p:sldId id="5352" r:id="rId54"/>
    <p:sldId id="5353" r:id="rId55"/>
    <p:sldId id="5354" r:id="rId56"/>
    <p:sldId id="5355" r:id="rId57"/>
    <p:sldId id="5356" r:id="rId58"/>
    <p:sldId id="5366" r:id="rId59"/>
    <p:sldId id="5367" r:id="rId60"/>
    <p:sldId id="5368" r:id="rId61"/>
    <p:sldId id="5369" r:id="rId62"/>
    <p:sldId id="5370" r:id="rId63"/>
    <p:sldId id="5359" r:id="rId64"/>
    <p:sldId id="5371" r:id="rId65"/>
    <p:sldId id="5360" r:id="rId66"/>
    <p:sldId id="5361" r:id="rId67"/>
    <p:sldId id="5362" r:id="rId68"/>
    <p:sldId id="5363" r:id="rId69"/>
    <p:sldId id="5357" r:id="rId70"/>
    <p:sldId id="5270" r:id="rId71"/>
    <p:sldId id="5271" r:id="rId72"/>
    <p:sldId id="5272" r:id="rId73"/>
    <p:sldId id="5274" r:id="rId74"/>
    <p:sldId id="5275" r:id="rId75"/>
    <p:sldId id="5279" r:id="rId76"/>
    <p:sldId id="5167" r:id="rId77"/>
    <p:sldId id="5170" r:id="rId78"/>
    <p:sldId id="5260" r:id="rId79"/>
    <p:sldId id="5261" r:id="rId80"/>
    <p:sldId id="5262" r:id="rId81"/>
    <p:sldId id="5280" r:id="rId82"/>
    <p:sldId id="5312" r:id="rId83"/>
    <p:sldId id="5314" r:id="rId84"/>
    <p:sldId id="5317" r:id="rId85"/>
    <p:sldId id="5372" r:id="rId86"/>
    <p:sldId id="1136" r:id="rId8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299"/>
    <a:srgbClr val="3333CC"/>
    <a:srgbClr val="225A7A"/>
    <a:srgbClr val="3691C4"/>
    <a:srgbClr val="28688C"/>
    <a:srgbClr val="E5F1F7"/>
    <a:srgbClr val="4B9FCD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66" d="100"/>
          <a:sy n="66" d="100"/>
        </p:scale>
        <p:origin x="1212" y="4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792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5152E-BCCC-4541-9434-6294DE38F56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E7BA0-629C-4B85-B4AD-7E22DED1A99C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 Breach Event</a:t>
          </a:r>
          <a:endParaRPr lang="en-US" dirty="0">
            <a:solidFill>
              <a:schemeClr val="bg1"/>
            </a:solidFill>
          </a:endParaRPr>
        </a:p>
      </dgm:t>
    </dgm:pt>
    <dgm:pt modelId="{1567C19D-C1BB-49DD-8291-657F4EEF2DF7}" type="parTrans" cxnId="{6CEEA439-2F00-4982-9871-503A5365E2DF}">
      <dgm:prSet/>
      <dgm:spPr/>
      <dgm:t>
        <a:bodyPr/>
        <a:lstStyle/>
        <a:p>
          <a:endParaRPr lang="en-US"/>
        </a:p>
      </dgm:t>
    </dgm:pt>
    <dgm:pt modelId="{089A64FA-F977-4B37-B89F-2EF8C1433DDF}" type="sibTrans" cxnId="{6CEEA439-2F00-4982-9871-503A5365E2DF}">
      <dgm:prSet/>
      <dgm:spPr/>
      <dgm:t>
        <a:bodyPr/>
        <a:lstStyle/>
        <a:p>
          <a:endParaRPr lang="en-US"/>
        </a:p>
      </dgm:t>
    </dgm:pt>
    <dgm:pt modelId="{5F82ADDF-1E91-467C-A264-860ED8DCA426}">
      <dgm:prSet phldrT="[Text]" custT="1"/>
      <dgm:spPr/>
      <dgm:t>
        <a:bodyPr/>
        <a:lstStyle/>
        <a:p>
          <a:r>
            <a:rPr lang="en-US" sz="1600" dirty="0" smtClean="0"/>
            <a:t>Costs of notifying affecting individuals </a:t>
          </a:r>
          <a:endParaRPr lang="en-US" sz="1600" dirty="0"/>
        </a:p>
      </dgm:t>
    </dgm:pt>
    <dgm:pt modelId="{B29318E9-7C07-4CD5-9C1C-11978CFFCA78}" type="parTrans" cxnId="{7B70DE45-1D9C-4F31-894D-914B84C1AD81}">
      <dgm:prSet/>
      <dgm:spPr/>
      <dgm:t>
        <a:bodyPr/>
        <a:lstStyle/>
        <a:p>
          <a:endParaRPr lang="en-US"/>
        </a:p>
      </dgm:t>
    </dgm:pt>
    <dgm:pt modelId="{0CE931A9-4842-44F8-A23A-CE7B9271682A}" type="sibTrans" cxnId="{7B70DE45-1D9C-4F31-894D-914B84C1AD81}">
      <dgm:prSet/>
      <dgm:spPr/>
      <dgm:t>
        <a:bodyPr/>
        <a:lstStyle/>
        <a:p>
          <a:endParaRPr lang="en-US"/>
        </a:p>
      </dgm:t>
    </dgm:pt>
    <dgm:pt modelId="{6BBC841D-9638-41ED-BDD4-2259171F964B}">
      <dgm:prSet phldrT="[Text]"/>
      <dgm:spPr/>
      <dgm:t>
        <a:bodyPr/>
        <a:lstStyle/>
        <a:p>
          <a:r>
            <a:rPr lang="en-US" dirty="0" smtClean="0"/>
            <a:t>Defense and settlement costs</a:t>
          </a:r>
          <a:endParaRPr lang="en-US" dirty="0"/>
        </a:p>
      </dgm:t>
    </dgm:pt>
    <dgm:pt modelId="{E9612BF7-8DF6-43D8-9F23-D6B69FB5EE55}" type="parTrans" cxnId="{51978744-9307-4E70-9402-D828F43DA9D1}">
      <dgm:prSet/>
      <dgm:spPr/>
      <dgm:t>
        <a:bodyPr/>
        <a:lstStyle/>
        <a:p>
          <a:endParaRPr lang="en-US"/>
        </a:p>
      </dgm:t>
    </dgm:pt>
    <dgm:pt modelId="{3B0261EE-CFB6-48AB-8E0B-0449F35B4D72}" type="sibTrans" cxnId="{51978744-9307-4E70-9402-D828F43DA9D1}">
      <dgm:prSet/>
      <dgm:spPr/>
      <dgm:t>
        <a:bodyPr/>
        <a:lstStyle/>
        <a:p>
          <a:endParaRPr lang="en-US"/>
        </a:p>
      </dgm:t>
    </dgm:pt>
    <dgm:pt modelId="{DDE525F0-70D8-45F0-9682-5D1D4141DDC1}">
      <dgm:prSet phldrT="[Text]" custT="1"/>
      <dgm:spPr/>
      <dgm:t>
        <a:bodyPr/>
        <a:lstStyle/>
        <a:p>
          <a:r>
            <a:rPr lang="en-US" sz="1600" dirty="0" smtClean="0"/>
            <a:t>Lost customers and damaged reputation</a:t>
          </a:r>
          <a:endParaRPr lang="en-US" sz="1600" dirty="0"/>
        </a:p>
      </dgm:t>
    </dgm:pt>
    <dgm:pt modelId="{8EACBA72-0736-4829-BF79-2B5DEFF075E3}" type="parTrans" cxnId="{56860E61-6CFD-4773-8191-2F5031C8B89E}">
      <dgm:prSet/>
      <dgm:spPr/>
      <dgm:t>
        <a:bodyPr/>
        <a:lstStyle/>
        <a:p>
          <a:endParaRPr lang="en-US"/>
        </a:p>
      </dgm:t>
    </dgm:pt>
    <dgm:pt modelId="{FE6DE75F-9137-46B6-9AE9-0545233FF6B3}" type="sibTrans" cxnId="{56860E61-6CFD-4773-8191-2F5031C8B89E}">
      <dgm:prSet/>
      <dgm:spPr/>
      <dgm:t>
        <a:bodyPr/>
        <a:lstStyle/>
        <a:p>
          <a:endParaRPr lang="en-US"/>
        </a:p>
      </dgm:t>
    </dgm:pt>
    <dgm:pt modelId="{9321480D-3849-499F-9149-3F1E97383D0E}">
      <dgm:prSet phldrT="[Text]"/>
      <dgm:spPr/>
      <dgm:t>
        <a:bodyPr/>
        <a:lstStyle/>
        <a:p>
          <a:endParaRPr lang="en-US" dirty="0"/>
        </a:p>
      </dgm:t>
    </dgm:pt>
    <dgm:pt modelId="{3BAF80CF-93F2-486D-9D21-FD2B5778DFD2}" type="parTrans" cxnId="{8BEF2BAD-EC03-4781-A20C-BC1E0B655708}">
      <dgm:prSet/>
      <dgm:spPr/>
      <dgm:t>
        <a:bodyPr/>
        <a:lstStyle/>
        <a:p>
          <a:endParaRPr lang="en-US"/>
        </a:p>
      </dgm:t>
    </dgm:pt>
    <dgm:pt modelId="{558F8CCC-40FC-40E0-B992-4EB1CD746BC2}" type="sibTrans" cxnId="{8BEF2BAD-EC03-4781-A20C-BC1E0B655708}">
      <dgm:prSet/>
      <dgm:spPr/>
      <dgm:t>
        <a:bodyPr/>
        <a:lstStyle/>
        <a:p>
          <a:endParaRPr lang="en-US"/>
        </a:p>
      </dgm:t>
    </dgm:pt>
    <dgm:pt modelId="{B0602C1E-C48C-4D54-B662-B174A3E82681}">
      <dgm:prSet phldrT="[Text]" custT="1"/>
      <dgm:spPr/>
      <dgm:t>
        <a:bodyPr/>
        <a:lstStyle/>
        <a:p>
          <a:r>
            <a:rPr lang="en-US" sz="1600" dirty="0" smtClean="0"/>
            <a:t>Cyber extortion payments</a:t>
          </a:r>
          <a:endParaRPr lang="en-US" sz="1600" dirty="0"/>
        </a:p>
      </dgm:t>
    </dgm:pt>
    <dgm:pt modelId="{5AAF6B1F-FFD4-4287-9E40-00DD33C9EB39}" type="parTrans" cxnId="{0A89056E-30BD-4E92-A91D-BC7E7AB6775A}">
      <dgm:prSet/>
      <dgm:spPr/>
      <dgm:t>
        <a:bodyPr/>
        <a:lstStyle/>
        <a:p>
          <a:endParaRPr lang="en-US"/>
        </a:p>
      </dgm:t>
    </dgm:pt>
    <dgm:pt modelId="{CDEFA36E-4644-4641-9516-600D197FFF57}" type="sibTrans" cxnId="{0A89056E-30BD-4E92-A91D-BC7E7AB6775A}">
      <dgm:prSet/>
      <dgm:spPr/>
      <dgm:t>
        <a:bodyPr/>
        <a:lstStyle/>
        <a:p>
          <a:endParaRPr lang="en-US"/>
        </a:p>
      </dgm:t>
    </dgm:pt>
    <dgm:pt modelId="{847C7364-11AA-4DC2-925F-B3CBC54ECB48}">
      <dgm:prSet phldrT="[Text]" custT="1"/>
      <dgm:spPr/>
      <dgm:t>
        <a:bodyPr/>
        <a:lstStyle/>
        <a:p>
          <a:r>
            <a:rPr lang="en-US" sz="1600" dirty="0" smtClean="0"/>
            <a:t>Costs of notifying regulatory authorities</a:t>
          </a:r>
          <a:endParaRPr lang="en-US" sz="1600" dirty="0"/>
        </a:p>
      </dgm:t>
    </dgm:pt>
    <dgm:pt modelId="{B786CD19-95D2-4F8F-820A-CD58EEB81FF8}" type="parTrans" cxnId="{667D5494-5CE0-4FF2-9EFE-BB06FF1E7442}">
      <dgm:prSet/>
      <dgm:spPr/>
      <dgm:t>
        <a:bodyPr/>
        <a:lstStyle/>
        <a:p>
          <a:endParaRPr lang="en-US"/>
        </a:p>
      </dgm:t>
    </dgm:pt>
    <dgm:pt modelId="{6E00D103-71AA-4332-BF43-7EFE48F32CAE}" type="sibTrans" cxnId="{667D5494-5CE0-4FF2-9EFE-BB06FF1E7442}">
      <dgm:prSet/>
      <dgm:spPr/>
      <dgm:t>
        <a:bodyPr/>
        <a:lstStyle/>
        <a:p>
          <a:endParaRPr lang="en-US"/>
        </a:p>
      </dgm:t>
    </dgm:pt>
    <dgm:pt modelId="{D45ADFEC-7227-45ED-80AA-E792832CF994}">
      <dgm:prSet phldrT="[Text]"/>
      <dgm:spPr/>
      <dgm:t>
        <a:bodyPr/>
        <a:lstStyle/>
        <a:p>
          <a:endParaRPr lang="en-US" dirty="0"/>
        </a:p>
      </dgm:t>
    </dgm:pt>
    <dgm:pt modelId="{5DBF9A8A-DA02-424B-8E1F-E988E5B6820B}" type="parTrans" cxnId="{0E8F3568-C0A8-400B-800B-B90C07804FBA}">
      <dgm:prSet/>
      <dgm:spPr/>
      <dgm:t>
        <a:bodyPr/>
        <a:lstStyle/>
        <a:p>
          <a:endParaRPr lang="en-US"/>
        </a:p>
      </dgm:t>
    </dgm:pt>
    <dgm:pt modelId="{4902897B-FE49-4618-BC95-92338A266511}" type="sibTrans" cxnId="{0E8F3568-C0A8-400B-800B-B90C07804FBA}">
      <dgm:prSet/>
      <dgm:spPr/>
      <dgm:t>
        <a:bodyPr/>
        <a:lstStyle/>
        <a:p>
          <a:endParaRPr lang="en-US"/>
        </a:p>
      </dgm:t>
    </dgm:pt>
    <dgm:pt modelId="{4B42B842-6B2E-4003-A569-8DB2D07605DE}">
      <dgm:prSet phldrT="[Text]"/>
      <dgm:spPr/>
      <dgm:t>
        <a:bodyPr/>
        <a:lstStyle/>
        <a:p>
          <a:endParaRPr lang="en-US" dirty="0"/>
        </a:p>
      </dgm:t>
    </dgm:pt>
    <dgm:pt modelId="{95E955F2-DC47-4E59-8C4C-A157DBA07121}" type="parTrans" cxnId="{91E38686-48A5-4514-A469-7C3FFADC0D37}">
      <dgm:prSet/>
      <dgm:spPr/>
      <dgm:t>
        <a:bodyPr/>
        <a:lstStyle/>
        <a:p>
          <a:endParaRPr lang="en-US"/>
        </a:p>
      </dgm:t>
    </dgm:pt>
    <dgm:pt modelId="{39887C53-1830-4F8D-801B-AAFF4BEE6A73}" type="sibTrans" cxnId="{91E38686-48A5-4514-A469-7C3FFADC0D37}">
      <dgm:prSet/>
      <dgm:spPr/>
      <dgm:t>
        <a:bodyPr/>
        <a:lstStyle/>
        <a:p>
          <a:endParaRPr lang="en-US"/>
        </a:p>
      </dgm:t>
    </dgm:pt>
    <dgm:pt modelId="{F238AA70-11E4-4313-A751-C3893A93367B}">
      <dgm:prSet phldrT="[Text]" custT="1"/>
      <dgm:spPr/>
      <dgm:t>
        <a:bodyPr/>
        <a:lstStyle/>
        <a:p>
          <a:endParaRPr lang="en-US"/>
        </a:p>
      </dgm:t>
    </dgm:pt>
    <dgm:pt modelId="{E3912C89-D80E-468E-BD43-AD61106A2D9F}" type="parTrans" cxnId="{1D7F9148-6C95-4356-9711-FE690AD5DDDC}">
      <dgm:prSet/>
      <dgm:spPr/>
      <dgm:t>
        <a:bodyPr/>
        <a:lstStyle/>
        <a:p>
          <a:endParaRPr lang="en-US"/>
        </a:p>
      </dgm:t>
    </dgm:pt>
    <dgm:pt modelId="{479F126A-6D40-4053-B9AC-BFFB06DFC8FD}" type="sibTrans" cxnId="{1D7F9148-6C95-4356-9711-FE690AD5DDDC}">
      <dgm:prSet/>
      <dgm:spPr/>
      <dgm:t>
        <a:bodyPr/>
        <a:lstStyle/>
        <a:p>
          <a:endParaRPr lang="en-US"/>
        </a:p>
      </dgm:t>
    </dgm:pt>
    <dgm:pt modelId="{BB9CDE7A-964C-41EA-9FA4-73AAEF6C8C87}">
      <dgm:prSet phldrT="[Text]" custT="1"/>
      <dgm:spPr/>
      <dgm:t>
        <a:bodyPr/>
        <a:lstStyle/>
        <a:p>
          <a:r>
            <a:rPr lang="en-US" sz="1600" dirty="0" smtClean="0"/>
            <a:t>Regulatory fines at home &amp; abroad</a:t>
          </a:r>
          <a:endParaRPr lang="en-US" sz="1600" dirty="0"/>
        </a:p>
      </dgm:t>
    </dgm:pt>
    <dgm:pt modelId="{0DB401ED-9501-47A0-9722-FFB671C5363B}" type="parTrans" cxnId="{B0D646C6-1166-4397-A81A-56DA55EB74D4}">
      <dgm:prSet/>
      <dgm:spPr/>
      <dgm:t>
        <a:bodyPr/>
        <a:lstStyle/>
        <a:p>
          <a:endParaRPr lang="en-US"/>
        </a:p>
      </dgm:t>
    </dgm:pt>
    <dgm:pt modelId="{675EE0BE-E249-4D58-9275-65AB4D4FF5B0}" type="sibTrans" cxnId="{B0D646C6-1166-4397-A81A-56DA55EB74D4}">
      <dgm:prSet/>
      <dgm:spPr/>
      <dgm:t>
        <a:bodyPr/>
        <a:lstStyle/>
        <a:p>
          <a:endParaRPr lang="en-US"/>
        </a:p>
      </dgm:t>
    </dgm:pt>
    <dgm:pt modelId="{5E3C44D8-D7C4-4741-BFE7-B40E83E0810E}">
      <dgm:prSet phldrT="[Text]" custT="1"/>
      <dgm:spPr/>
      <dgm:t>
        <a:bodyPr/>
        <a:lstStyle/>
        <a:p>
          <a:r>
            <a:rPr lang="en-US" sz="1600" dirty="0" smtClean="0"/>
            <a:t>Business Income Loss</a:t>
          </a:r>
          <a:endParaRPr lang="en-US" sz="1600" dirty="0"/>
        </a:p>
      </dgm:t>
    </dgm:pt>
    <dgm:pt modelId="{419C214F-5B37-41C8-8489-BA7258B8F6B9}" type="parTrans" cxnId="{D40570A0-350A-4577-AEBF-FFECE0FBD67E}">
      <dgm:prSet/>
      <dgm:spPr/>
      <dgm:t>
        <a:bodyPr/>
        <a:lstStyle/>
        <a:p>
          <a:endParaRPr lang="en-US"/>
        </a:p>
      </dgm:t>
    </dgm:pt>
    <dgm:pt modelId="{23022F15-57E7-4484-A5E9-2EC47C0A06E3}" type="sibTrans" cxnId="{D40570A0-350A-4577-AEBF-FFECE0FBD67E}">
      <dgm:prSet/>
      <dgm:spPr/>
      <dgm:t>
        <a:bodyPr/>
        <a:lstStyle/>
        <a:p>
          <a:endParaRPr lang="en-US"/>
        </a:p>
      </dgm:t>
    </dgm:pt>
    <dgm:pt modelId="{84B2A22D-953A-4877-BEBA-FF0CC0260630}" type="pres">
      <dgm:prSet presAssocID="{BB65152E-BCCC-4541-9434-6294DE38F5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1CC195-821B-4304-9293-2FDD928A06EE}" type="pres">
      <dgm:prSet presAssocID="{1AEE7BA0-629C-4B85-B4AD-7E22DED1A99C}" presName="singleCycle" presStyleCnt="0"/>
      <dgm:spPr/>
    </dgm:pt>
    <dgm:pt modelId="{F2D50769-82FD-4084-8E03-110D6579274B}" type="pres">
      <dgm:prSet presAssocID="{1AEE7BA0-629C-4B85-B4AD-7E22DED1A99C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52BDA42-9255-444F-BF4F-48E006951B2F}" type="pres">
      <dgm:prSet presAssocID="{B29318E9-7C07-4CD5-9C1C-11978CFFCA78}" presName="Name56" presStyleLbl="parChTrans1D2" presStyleIdx="0" presStyleCnt="7"/>
      <dgm:spPr/>
      <dgm:t>
        <a:bodyPr/>
        <a:lstStyle/>
        <a:p>
          <a:endParaRPr lang="en-US"/>
        </a:p>
      </dgm:t>
    </dgm:pt>
    <dgm:pt modelId="{6CD08984-0F29-4332-9FF8-AC58E7CEEB64}" type="pres">
      <dgm:prSet presAssocID="{5F82ADDF-1E91-467C-A264-860ED8DCA426}" presName="text0" presStyleLbl="node1" presStyleIdx="1" presStyleCnt="8" custScaleX="156983" custRadScaleRad="99038" custRadScaleInc="-5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E4B6F-5BC6-4833-8340-6DC678159372}" type="pres">
      <dgm:prSet presAssocID="{E9612BF7-8DF6-43D8-9F23-D6B69FB5EE55}" presName="Name56" presStyleLbl="parChTrans1D2" presStyleIdx="1" presStyleCnt="7"/>
      <dgm:spPr/>
      <dgm:t>
        <a:bodyPr/>
        <a:lstStyle/>
        <a:p>
          <a:endParaRPr lang="en-US"/>
        </a:p>
      </dgm:t>
    </dgm:pt>
    <dgm:pt modelId="{9085E4C5-3192-416F-86F0-ABBA20B2171B}" type="pres">
      <dgm:prSet presAssocID="{6BBC841D-9638-41ED-BDD4-2259171F964B}" presName="text0" presStyleLbl="node1" presStyleIdx="2" presStyleCnt="8" custScaleX="169376" custScaleY="106338" custRadScaleRad="122303" custRadScaleInc="29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13E86-89D2-4212-AEED-7FBC7097AEBA}" type="pres">
      <dgm:prSet presAssocID="{8EACBA72-0736-4829-BF79-2B5DEFF075E3}" presName="Name56" presStyleLbl="parChTrans1D2" presStyleIdx="2" presStyleCnt="7"/>
      <dgm:spPr/>
      <dgm:t>
        <a:bodyPr/>
        <a:lstStyle/>
        <a:p>
          <a:endParaRPr lang="en-US"/>
        </a:p>
      </dgm:t>
    </dgm:pt>
    <dgm:pt modelId="{5FE1A525-6534-451B-8D78-FB9676DF26AD}" type="pres">
      <dgm:prSet presAssocID="{DDE525F0-70D8-45F0-9682-5D1D4141DDC1}" presName="text0" presStyleLbl="node1" presStyleIdx="3" presStyleCnt="8" custScaleX="181840" custScaleY="82543" custRadScaleRad="111481" custRadScaleInc="-54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10663-8C4C-4B90-9C61-0833B6F849A5}" type="pres">
      <dgm:prSet presAssocID="{5AAF6B1F-FFD4-4287-9E40-00DD33C9EB39}" presName="Name56" presStyleLbl="parChTrans1D2" presStyleIdx="3" presStyleCnt="7"/>
      <dgm:spPr/>
      <dgm:t>
        <a:bodyPr/>
        <a:lstStyle/>
        <a:p>
          <a:endParaRPr lang="en-US"/>
        </a:p>
      </dgm:t>
    </dgm:pt>
    <dgm:pt modelId="{9F2A84AB-C033-4C2A-AEC3-50C6B90266E5}" type="pres">
      <dgm:prSet presAssocID="{B0602C1E-C48C-4D54-B662-B174A3E82681}" presName="text0" presStyleLbl="node1" presStyleIdx="4" presStyleCnt="8" custScaleX="183622" custScaleY="77456" custRadScaleRad="134561" custRadScaleInc="-13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57D84-431E-47DE-B7A5-2230E9C33475}" type="pres">
      <dgm:prSet presAssocID="{419C214F-5B37-41C8-8489-BA7258B8F6B9}" presName="Name56" presStyleLbl="parChTrans1D2" presStyleIdx="4" presStyleCnt="7"/>
      <dgm:spPr/>
      <dgm:t>
        <a:bodyPr/>
        <a:lstStyle/>
        <a:p>
          <a:endParaRPr lang="en-US"/>
        </a:p>
      </dgm:t>
    </dgm:pt>
    <dgm:pt modelId="{D52CB5E7-AF9C-4FD2-9476-BEB2B98D0511}" type="pres">
      <dgm:prSet presAssocID="{5E3C44D8-D7C4-4741-BFE7-B40E83E0810E}" presName="text0" presStyleLbl="node1" presStyleIdx="5" presStyleCnt="8" custScaleX="171241" custScaleY="65724" custRadScaleRad="97661" custRadScaleInc="-10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04EC1-DC11-4F75-8AF3-AA81E7A85C4C}" type="pres">
      <dgm:prSet presAssocID="{0DB401ED-9501-47A0-9722-FFB671C5363B}" presName="Name56" presStyleLbl="parChTrans1D2" presStyleIdx="5" presStyleCnt="7"/>
      <dgm:spPr/>
      <dgm:t>
        <a:bodyPr/>
        <a:lstStyle/>
        <a:p>
          <a:endParaRPr lang="en-US"/>
        </a:p>
      </dgm:t>
    </dgm:pt>
    <dgm:pt modelId="{034AE756-2580-4AA7-99D3-C950C00E90B8}" type="pres">
      <dgm:prSet presAssocID="{BB9CDE7A-964C-41EA-9FA4-73AAEF6C8C87}" presName="text0" presStyleLbl="node1" presStyleIdx="6" presStyleCnt="8" custScaleX="151172" custRadScaleRad="109930" custRadScaleInc="497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700EE-352D-47CD-BDBB-368BAD1A15C3}" type="pres">
      <dgm:prSet presAssocID="{B786CD19-95D2-4F8F-820A-CD58EEB81FF8}" presName="Name56" presStyleLbl="parChTrans1D2" presStyleIdx="6" presStyleCnt="7"/>
      <dgm:spPr/>
      <dgm:t>
        <a:bodyPr/>
        <a:lstStyle/>
        <a:p>
          <a:endParaRPr lang="en-US"/>
        </a:p>
      </dgm:t>
    </dgm:pt>
    <dgm:pt modelId="{3B13E823-8352-42F1-9CF9-3137D4F8DADE}" type="pres">
      <dgm:prSet presAssocID="{847C7364-11AA-4DC2-925F-B3CBC54ECB48}" presName="text0" presStyleLbl="node1" presStyleIdx="7" presStyleCnt="8" custScaleX="174123" custRadScaleRad="122254" custRadScaleInc="-20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D646C6-1166-4397-A81A-56DA55EB74D4}" srcId="{1AEE7BA0-629C-4B85-B4AD-7E22DED1A99C}" destId="{BB9CDE7A-964C-41EA-9FA4-73AAEF6C8C87}" srcOrd="5" destOrd="0" parTransId="{0DB401ED-9501-47A0-9722-FFB671C5363B}" sibTransId="{675EE0BE-E249-4D58-9275-65AB4D4FF5B0}"/>
    <dgm:cxn modelId="{526667EC-298B-48D2-8285-31BD79E6915A}" type="presOf" srcId="{BB65152E-BCCC-4541-9434-6294DE38F568}" destId="{84B2A22D-953A-4877-BEBA-FF0CC0260630}" srcOrd="0" destOrd="0" presId="urn:microsoft.com/office/officeart/2008/layout/RadialCluster"/>
    <dgm:cxn modelId="{0E8F3568-C0A8-400B-800B-B90C07804FBA}" srcId="{1AEE7BA0-629C-4B85-B4AD-7E22DED1A99C}" destId="{D45ADFEC-7227-45ED-80AA-E792832CF994}" srcOrd="7" destOrd="0" parTransId="{5DBF9A8A-DA02-424B-8E1F-E988E5B6820B}" sibTransId="{4902897B-FE49-4618-BC95-92338A266511}"/>
    <dgm:cxn modelId="{B471F5CC-67F5-4AF5-B1B1-907EB5E4FB2E}" type="presOf" srcId="{0DB401ED-9501-47A0-9722-FFB671C5363B}" destId="{80D04EC1-DC11-4F75-8AF3-AA81E7A85C4C}" srcOrd="0" destOrd="0" presId="urn:microsoft.com/office/officeart/2008/layout/RadialCluster"/>
    <dgm:cxn modelId="{91E38686-48A5-4514-A469-7C3FFADC0D37}" srcId="{BB65152E-BCCC-4541-9434-6294DE38F568}" destId="{4B42B842-6B2E-4003-A569-8DB2D07605DE}" srcOrd="1" destOrd="0" parTransId="{95E955F2-DC47-4E59-8C4C-A157DBA07121}" sibTransId="{39887C53-1830-4F8D-801B-AAFF4BEE6A73}"/>
    <dgm:cxn modelId="{8BEF2BAD-EC03-4781-A20C-BC1E0B655708}" srcId="{4B42B842-6B2E-4003-A569-8DB2D07605DE}" destId="{9321480D-3849-499F-9149-3F1E97383D0E}" srcOrd="0" destOrd="0" parTransId="{3BAF80CF-93F2-486D-9D21-FD2B5778DFD2}" sibTransId="{558F8CCC-40FC-40E0-B992-4EB1CD746BC2}"/>
    <dgm:cxn modelId="{6F06C46E-33B6-4945-A2BD-D54837172B59}" type="presOf" srcId="{BB9CDE7A-964C-41EA-9FA4-73AAEF6C8C87}" destId="{034AE756-2580-4AA7-99D3-C950C00E90B8}" srcOrd="0" destOrd="0" presId="urn:microsoft.com/office/officeart/2008/layout/RadialCluster"/>
    <dgm:cxn modelId="{306A169B-835A-4FF6-9E43-8B2AFCD28C9B}" type="presOf" srcId="{E9612BF7-8DF6-43D8-9F23-D6B69FB5EE55}" destId="{BA9E4B6F-5BC6-4833-8340-6DC678159372}" srcOrd="0" destOrd="0" presId="urn:microsoft.com/office/officeart/2008/layout/RadialCluster"/>
    <dgm:cxn modelId="{EE60D60A-FB5D-4554-8D76-D58D1C3EE634}" type="presOf" srcId="{847C7364-11AA-4DC2-925F-B3CBC54ECB48}" destId="{3B13E823-8352-42F1-9CF9-3137D4F8DADE}" srcOrd="0" destOrd="0" presId="urn:microsoft.com/office/officeart/2008/layout/RadialCluster"/>
    <dgm:cxn modelId="{B06D8CD9-F1FA-4C9B-9252-FA9CDFCD2575}" type="presOf" srcId="{1AEE7BA0-629C-4B85-B4AD-7E22DED1A99C}" destId="{F2D50769-82FD-4084-8E03-110D6579274B}" srcOrd="0" destOrd="0" presId="urn:microsoft.com/office/officeart/2008/layout/RadialCluster"/>
    <dgm:cxn modelId="{51978744-9307-4E70-9402-D828F43DA9D1}" srcId="{1AEE7BA0-629C-4B85-B4AD-7E22DED1A99C}" destId="{6BBC841D-9638-41ED-BDD4-2259171F964B}" srcOrd="1" destOrd="0" parTransId="{E9612BF7-8DF6-43D8-9F23-D6B69FB5EE55}" sibTransId="{3B0261EE-CFB6-48AB-8E0B-0449F35B4D72}"/>
    <dgm:cxn modelId="{8426E0A4-911B-4216-B1FF-D4A44E2D9DAA}" type="presOf" srcId="{6BBC841D-9638-41ED-BDD4-2259171F964B}" destId="{9085E4C5-3192-416F-86F0-ABBA20B2171B}" srcOrd="0" destOrd="0" presId="urn:microsoft.com/office/officeart/2008/layout/RadialCluster"/>
    <dgm:cxn modelId="{6CEEA439-2F00-4982-9871-503A5365E2DF}" srcId="{BB65152E-BCCC-4541-9434-6294DE38F568}" destId="{1AEE7BA0-629C-4B85-B4AD-7E22DED1A99C}" srcOrd="0" destOrd="0" parTransId="{1567C19D-C1BB-49DD-8291-657F4EEF2DF7}" sibTransId="{089A64FA-F977-4B37-B89F-2EF8C1433DDF}"/>
    <dgm:cxn modelId="{D40570A0-350A-4577-AEBF-FFECE0FBD67E}" srcId="{1AEE7BA0-629C-4B85-B4AD-7E22DED1A99C}" destId="{5E3C44D8-D7C4-4741-BFE7-B40E83E0810E}" srcOrd="4" destOrd="0" parTransId="{419C214F-5B37-41C8-8489-BA7258B8F6B9}" sibTransId="{23022F15-57E7-4484-A5E9-2EC47C0A06E3}"/>
    <dgm:cxn modelId="{0A89056E-30BD-4E92-A91D-BC7E7AB6775A}" srcId="{1AEE7BA0-629C-4B85-B4AD-7E22DED1A99C}" destId="{B0602C1E-C48C-4D54-B662-B174A3E82681}" srcOrd="3" destOrd="0" parTransId="{5AAF6B1F-FFD4-4287-9E40-00DD33C9EB39}" sibTransId="{CDEFA36E-4644-4641-9516-600D197FFF57}"/>
    <dgm:cxn modelId="{EC228AC3-FD20-49AE-91F1-05757DFC503D}" type="presOf" srcId="{DDE525F0-70D8-45F0-9682-5D1D4141DDC1}" destId="{5FE1A525-6534-451B-8D78-FB9676DF26AD}" srcOrd="0" destOrd="0" presId="urn:microsoft.com/office/officeart/2008/layout/RadialCluster"/>
    <dgm:cxn modelId="{BFAA61B9-D323-462D-B80C-AA8AE8522348}" type="presOf" srcId="{B786CD19-95D2-4F8F-820A-CD58EEB81FF8}" destId="{91D700EE-352D-47CD-BDBB-368BAD1A15C3}" srcOrd="0" destOrd="0" presId="urn:microsoft.com/office/officeart/2008/layout/RadialCluster"/>
    <dgm:cxn modelId="{667D5494-5CE0-4FF2-9EFE-BB06FF1E7442}" srcId="{1AEE7BA0-629C-4B85-B4AD-7E22DED1A99C}" destId="{847C7364-11AA-4DC2-925F-B3CBC54ECB48}" srcOrd="6" destOrd="0" parTransId="{B786CD19-95D2-4F8F-820A-CD58EEB81FF8}" sibTransId="{6E00D103-71AA-4332-BF43-7EFE48F32CAE}"/>
    <dgm:cxn modelId="{62D08056-5E54-46D3-AD49-DC61A087DA77}" type="presOf" srcId="{8EACBA72-0736-4829-BF79-2B5DEFF075E3}" destId="{4B013E86-89D2-4212-AEED-7FBC7097AEBA}" srcOrd="0" destOrd="0" presId="urn:microsoft.com/office/officeart/2008/layout/RadialCluster"/>
    <dgm:cxn modelId="{7B70DE45-1D9C-4F31-894D-914B84C1AD81}" srcId="{1AEE7BA0-629C-4B85-B4AD-7E22DED1A99C}" destId="{5F82ADDF-1E91-467C-A264-860ED8DCA426}" srcOrd="0" destOrd="0" parTransId="{B29318E9-7C07-4CD5-9C1C-11978CFFCA78}" sibTransId="{0CE931A9-4842-44F8-A23A-CE7B9271682A}"/>
    <dgm:cxn modelId="{75EE653E-D74F-4125-83B4-3AE271C51297}" type="presOf" srcId="{419C214F-5B37-41C8-8489-BA7258B8F6B9}" destId="{50357D84-431E-47DE-B7A5-2230E9C33475}" srcOrd="0" destOrd="0" presId="urn:microsoft.com/office/officeart/2008/layout/RadialCluster"/>
    <dgm:cxn modelId="{9627F2D1-E7AA-47C0-98D6-E3A317FF8F68}" type="presOf" srcId="{5AAF6B1F-FFD4-4287-9E40-00DD33C9EB39}" destId="{EAF10663-8C4C-4B90-9C61-0833B6F849A5}" srcOrd="0" destOrd="0" presId="urn:microsoft.com/office/officeart/2008/layout/RadialCluster"/>
    <dgm:cxn modelId="{7EDC0377-FA26-408B-AC3C-7D96BD16596C}" type="presOf" srcId="{B0602C1E-C48C-4D54-B662-B174A3E82681}" destId="{9F2A84AB-C033-4C2A-AEC3-50C6B90266E5}" srcOrd="0" destOrd="0" presId="urn:microsoft.com/office/officeart/2008/layout/RadialCluster"/>
    <dgm:cxn modelId="{F9EE36B7-2CB8-468B-88B7-B845D020C4F7}" type="presOf" srcId="{B29318E9-7C07-4CD5-9C1C-11978CFFCA78}" destId="{652BDA42-9255-444F-BF4F-48E006951B2F}" srcOrd="0" destOrd="0" presId="urn:microsoft.com/office/officeart/2008/layout/RadialCluster"/>
    <dgm:cxn modelId="{56860E61-6CFD-4773-8191-2F5031C8B89E}" srcId="{1AEE7BA0-629C-4B85-B4AD-7E22DED1A99C}" destId="{DDE525F0-70D8-45F0-9682-5D1D4141DDC1}" srcOrd="2" destOrd="0" parTransId="{8EACBA72-0736-4829-BF79-2B5DEFF075E3}" sibTransId="{FE6DE75F-9137-46B6-9AE9-0545233FF6B3}"/>
    <dgm:cxn modelId="{A2F373FB-A735-4241-8B0E-42909482AF0F}" type="presOf" srcId="{5F82ADDF-1E91-467C-A264-860ED8DCA426}" destId="{6CD08984-0F29-4332-9FF8-AC58E7CEEB64}" srcOrd="0" destOrd="0" presId="urn:microsoft.com/office/officeart/2008/layout/RadialCluster"/>
    <dgm:cxn modelId="{1D7F9148-6C95-4356-9711-FE690AD5DDDC}" srcId="{1AEE7BA0-629C-4B85-B4AD-7E22DED1A99C}" destId="{F238AA70-11E4-4313-A751-C3893A93367B}" srcOrd="8" destOrd="0" parTransId="{E3912C89-D80E-468E-BD43-AD61106A2D9F}" sibTransId="{479F126A-6D40-4053-B9AC-BFFB06DFC8FD}"/>
    <dgm:cxn modelId="{E8EDE1E0-D18A-4A4B-AD13-480D1E19FE0B}" type="presOf" srcId="{5E3C44D8-D7C4-4741-BFE7-B40E83E0810E}" destId="{D52CB5E7-AF9C-4FD2-9476-BEB2B98D0511}" srcOrd="0" destOrd="0" presId="urn:microsoft.com/office/officeart/2008/layout/RadialCluster"/>
    <dgm:cxn modelId="{CE2BABAA-99DA-4EE4-9F61-23D5C7772570}" type="presParOf" srcId="{84B2A22D-953A-4877-BEBA-FF0CC0260630}" destId="{3C1CC195-821B-4304-9293-2FDD928A06EE}" srcOrd="0" destOrd="0" presId="urn:microsoft.com/office/officeart/2008/layout/RadialCluster"/>
    <dgm:cxn modelId="{795B1C3F-EAFB-4858-8B29-9AA99B208426}" type="presParOf" srcId="{3C1CC195-821B-4304-9293-2FDD928A06EE}" destId="{F2D50769-82FD-4084-8E03-110D6579274B}" srcOrd="0" destOrd="0" presId="urn:microsoft.com/office/officeart/2008/layout/RadialCluster"/>
    <dgm:cxn modelId="{B48F1237-339A-4062-BAEF-70461795E3AB}" type="presParOf" srcId="{3C1CC195-821B-4304-9293-2FDD928A06EE}" destId="{652BDA42-9255-444F-BF4F-48E006951B2F}" srcOrd="1" destOrd="0" presId="urn:microsoft.com/office/officeart/2008/layout/RadialCluster"/>
    <dgm:cxn modelId="{E9C7A414-D077-426E-9900-EACCDBC6C94B}" type="presParOf" srcId="{3C1CC195-821B-4304-9293-2FDD928A06EE}" destId="{6CD08984-0F29-4332-9FF8-AC58E7CEEB64}" srcOrd="2" destOrd="0" presId="urn:microsoft.com/office/officeart/2008/layout/RadialCluster"/>
    <dgm:cxn modelId="{3436948E-3058-4206-A68C-CD06B9F720E5}" type="presParOf" srcId="{3C1CC195-821B-4304-9293-2FDD928A06EE}" destId="{BA9E4B6F-5BC6-4833-8340-6DC678159372}" srcOrd="3" destOrd="0" presId="urn:microsoft.com/office/officeart/2008/layout/RadialCluster"/>
    <dgm:cxn modelId="{247BBCD0-CE9B-4B63-B0C7-5796F4B8EADC}" type="presParOf" srcId="{3C1CC195-821B-4304-9293-2FDD928A06EE}" destId="{9085E4C5-3192-416F-86F0-ABBA20B2171B}" srcOrd="4" destOrd="0" presId="urn:microsoft.com/office/officeart/2008/layout/RadialCluster"/>
    <dgm:cxn modelId="{6554DD3B-BB01-4F66-957D-8AEE7A857892}" type="presParOf" srcId="{3C1CC195-821B-4304-9293-2FDD928A06EE}" destId="{4B013E86-89D2-4212-AEED-7FBC7097AEBA}" srcOrd="5" destOrd="0" presId="urn:microsoft.com/office/officeart/2008/layout/RadialCluster"/>
    <dgm:cxn modelId="{98958FEB-CFB7-495B-A309-B8473A5403C0}" type="presParOf" srcId="{3C1CC195-821B-4304-9293-2FDD928A06EE}" destId="{5FE1A525-6534-451B-8D78-FB9676DF26AD}" srcOrd="6" destOrd="0" presId="urn:microsoft.com/office/officeart/2008/layout/RadialCluster"/>
    <dgm:cxn modelId="{C5F61EDA-CDB1-4C2C-B4D9-0B565D4DA75F}" type="presParOf" srcId="{3C1CC195-821B-4304-9293-2FDD928A06EE}" destId="{EAF10663-8C4C-4B90-9C61-0833B6F849A5}" srcOrd="7" destOrd="0" presId="urn:microsoft.com/office/officeart/2008/layout/RadialCluster"/>
    <dgm:cxn modelId="{62A0DAD7-041D-4C85-B87B-4D52583F9CDE}" type="presParOf" srcId="{3C1CC195-821B-4304-9293-2FDD928A06EE}" destId="{9F2A84AB-C033-4C2A-AEC3-50C6B90266E5}" srcOrd="8" destOrd="0" presId="urn:microsoft.com/office/officeart/2008/layout/RadialCluster"/>
    <dgm:cxn modelId="{93F17DD3-35F5-4345-BEEF-E327BCED175B}" type="presParOf" srcId="{3C1CC195-821B-4304-9293-2FDD928A06EE}" destId="{50357D84-431E-47DE-B7A5-2230E9C33475}" srcOrd="9" destOrd="0" presId="urn:microsoft.com/office/officeart/2008/layout/RadialCluster"/>
    <dgm:cxn modelId="{B883FA41-E236-4E68-A5F5-C125D8D01D88}" type="presParOf" srcId="{3C1CC195-821B-4304-9293-2FDD928A06EE}" destId="{D52CB5E7-AF9C-4FD2-9476-BEB2B98D0511}" srcOrd="10" destOrd="0" presId="urn:microsoft.com/office/officeart/2008/layout/RadialCluster"/>
    <dgm:cxn modelId="{EA732F4C-33AC-4CF9-9BF9-54751A451EEC}" type="presParOf" srcId="{3C1CC195-821B-4304-9293-2FDD928A06EE}" destId="{80D04EC1-DC11-4F75-8AF3-AA81E7A85C4C}" srcOrd="11" destOrd="0" presId="urn:microsoft.com/office/officeart/2008/layout/RadialCluster"/>
    <dgm:cxn modelId="{822DBC01-C134-4013-AC20-3964FFF10A5B}" type="presParOf" srcId="{3C1CC195-821B-4304-9293-2FDD928A06EE}" destId="{034AE756-2580-4AA7-99D3-C950C00E90B8}" srcOrd="12" destOrd="0" presId="urn:microsoft.com/office/officeart/2008/layout/RadialCluster"/>
    <dgm:cxn modelId="{7449F351-2230-42A7-A966-3DBDEEBAE94C}" type="presParOf" srcId="{3C1CC195-821B-4304-9293-2FDD928A06EE}" destId="{91D700EE-352D-47CD-BDBB-368BAD1A15C3}" srcOrd="13" destOrd="0" presId="urn:microsoft.com/office/officeart/2008/layout/RadialCluster"/>
    <dgm:cxn modelId="{B77A3B0D-DBDE-4054-AEDD-28A6CC31C314}" type="presParOf" srcId="{3C1CC195-821B-4304-9293-2FDD928A06EE}" destId="{3B13E823-8352-42F1-9CF9-3137D4F8DADE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2BD684-3FF6-4952-B43F-4567C9363BF9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F7F1F61F-999A-45FC-BFCF-ED72631DB0F1}">
      <dgm:prSet phldrT="[Text]" custT="1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sz="2000" dirty="0" smtClean="0"/>
            <a:t>Loss Prevention</a:t>
          </a:r>
          <a:endParaRPr lang="en-US" sz="2000" dirty="0"/>
        </a:p>
      </dgm:t>
    </dgm:pt>
    <dgm:pt modelId="{E9ED9BB9-00CF-441D-8117-BAE04DDB9B3F}" type="parTrans" cxnId="{34E7A899-BA24-4F12-AD8F-47A0BB54E7CE}">
      <dgm:prSet/>
      <dgm:spPr/>
      <dgm:t>
        <a:bodyPr/>
        <a:lstStyle/>
        <a:p>
          <a:endParaRPr lang="en-US"/>
        </a:p>
      </dgm:t>
    </dgm:pt>
    <dgm:pt modelId="{8B724AC2-D0F8-4560-869E-91A9006E5899}" type="sibTrans" cxnId="{34E7A899-BA24-4F12-AD8F-47A0BB54E7CE}">
      <dgm:prSet/>
      <dgm:spPr/>
      <dgm:t>
        <a:bodyPr/>
        <a:lstStyle/>
        <a:p>
          <a:endParaRPr lang="en-US"/>
        </a:p>
      </dgm:t>
    </dgm:pt>
    <dgm:pt modelId="{A70948A3-6457-4E59-B7FC-DC1CB9FB8993}">
      <dgm:prSet phldrT="[Text]"/>
      <dgm:spPr/>
      <dgm:t>
        <a:bodyPr/>
        <a:lstStyle/>
        <a:p>
          <a:r>
            <a:rPr lang="en-US" dirty="0" smtClean="0"/>
            <a:t>Post-Breach Response</a:t>
          </a:r>
        </a:p>
        <a:p>
          <a:r>
            <a:rPr lang="en-US" dirty="0" smtClean="0"/>
            <a:t>(Insurable)</a:t>
          </a:r>
          <a:endParaRPr lang="en-US" dirty="0"/>
        </a:p>
      </dgm:t>
    </dgm:pt>
    <dgm:pt modelId="{23C00615-0441-4230-82D7-7F1C4CB4644C}" type="parTrans" cxnId="{B660E1D0-681E-4621-81AE-3EB6DDD555A0}">
      <dgm:prSet/>
      <dgm:spPr/>
      <dgm:t>
        <a:bodyPr/>
        <a:lstStyle/>
        <a:p>
          <a:endParaRPr lang="en-US"/>
        </a:p>
      </dgm:t>
    </dgm:pt>
    <dgm:pt modelId="{91B8AEA2-61F8-43CA-8225-2BFB1071DA0E}" type="sibTrans" cxnId="{B660E1D0-681E-4621-81AE-3EB6DDD555A0}">
      <dgm:prSet/>
      <dgm:spPr/>
      <dgm:t>
        <a:bodyPr/>
        <a:lstStyle/>
        <a:p>
          <a:endParaRPr lang="en-US"/>
        </a:p>
      </dgm:t>
    </dgm:pt>
    <dgm:pt modelId="{36D326C4-2898-4CDE-AFCA-D06038A80A78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Loss Transfer (Insurance)</a:t>
          </a:r>
          <a:endParaRPr lang="en-US" dirty="0"/>
        </a:p>
      </dgm:t>
    </dgm:pt>
    <dgm:pt modelId="{4B30A3E9-D21A-401B-B61C-0BE827AD6AB9}" type="parTrans" cxnId="{92AEDC36-59DF-45D0-98F0-4E133736FC1A}">
      <dgm:prSet/>
      <dgm:spPr/>
      <dgm:t>
        <a:bodyPr/>
        <a:lstStyle/>
        <a:p>
          <a:endParaRPr lang="en-US"/>
        </a:p>
      </dgm:t>
    </dgm:pt>
    <dgm:pt modelId="{E410D388-235A-4B71-8C1E-50BC7678B678}" type="sibTrans" cxnId="{92AEDC36-59DF-45D0-98F0-4E133736FC1A}">
      <dgm:prSet/>
      <dgm:spPr/>
      <dgm:t>
        <a:bodyPr/>
        <a:lstStyle/>
        <a:p>
          <a:endParaRPr lang="en-US"/>
        </a:p>
      </dgm:t>
    </dgm:pt>
    <dgm:pt modelId="{04D5299D-706B-442B-B5AD-C000BC0C3B9F}" type="pres">
      <dgm:prSet presAssocID="{582BD684-3FF6-4952-B43F-4567C9363BF9}" presName="Name0" presStyleCnt="0">
        <dgm:presLayoutVars>
          <dgm:chMax val="7"/>
          <dgm:dir/>
          <dgm:resizeHandles val="exact"/>
        </dgm:presLayoutVars>
      </dgm:prSet>
      <dgm:spPr/>
    </dgm:pt>
    <dgm:pt modelId="{08A2713C-6BFD-40DB-8FF9-6ECED0F0C1BB}" type="pres">
      <dgm:prSet presAssocID="{582BD684-3FF6-4952-B43F-4567C9363BF9}" presName="ellipse1" presStyleLbl="vennNode1" presStyleIdx="0" presStyleCnt="3" custLinFactNeighborX="-40436" custLinFactNeighborY="21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2B318-D591-42FF-BD79-F5B8746BB743}" type="pres">
      <dgm:prSet presAssocID="{582BD684-3FF6-4952-B43F-4567C9363BF9}" presName="ellipse2" presStyleLbl="vennNode1" presStyleIdx="1" presStyleCnt="3" custLinFactNeighborX="90835" custLinFactNeighborY="-45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4967-5DBC-4030-9159-44AE909A195C}" type="pres">
      <dgm:prSet presAssocID="{582BD684-3FF6-4952-B43F-4567C9363BF9}" presName="ellipse3" presStyleLbl="vennNode1" presStyleIdx="2" presStyleCnt="3" custLinFactNeighborX="-52742" custLinFactNeighborY="240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AEDC36-59DF-45D0-98F0-4E133736FC1A}" srcId="{582BD684-3FF6-4952-B43F-4567C9363BF9}" destId="{36D326C4-2898-4CDE-AFCA-D06038A80A78}" srcOrd="2" destOrd="0" parTransId="{4B30A3E9-D21A-401B-B61C-0BE827AD6AB9}" sibTransId="{E410D388-235A-4B71-8C1E-50BC7678B678}"/>
    <dgm:cxn modelId="{D9B8F63E-CF0A-4B4F-9AE2-A2C3D1AD5232}" type="presOf" srcId="{36D326C4-2898-4CDE-AFCA-D06038A80A78}" destId="{FC044967-5DBC-4030-9159-44AE909A195C}" srcOrd="0" destOrd="0" presId="urn:microsoft.com/office/officeart/2005/8/layout/rings+Icon"/>
    <dgm:cxn modelId="{26F28BCC-D122-4F4D-A844-67D434202DEB}" type="presOf" srcId="{F7F1F61F-999A-45FC-BFCF-ED72631DB0F1}" destId="{08A2713C-6BFD-40DB-8FF9-6ECED0F0C1BB}" srcOrd="0" destOrd="0" presId="urn:microsoft.com/office/officeart/2005/8/layout/rings+Icon"/>
    <dgm:cxn modelId="{26B68265-0F7E-45CE-8234-BCE61BDB07F1}" type="presOf" srcId="{A70948A3-6457-4E59-B7FC-DC1CB9FB8993}" destId="{7912B318-D591-42FF-BD79-F5B8746BB743}" srcOrd="0" destOrd="0" presId="urn:microsoft.com/office/officeart/2005/8/layout/rings+Icon"/>
    <dgm:cxn modelId="{34E7A899-BA24-4F12-AD8F-47A0BB54E7CE}" srcId="{582BD684-3FF6-4952-B43F-4567C9363BF9}" destId="{F7F1F61F-999A-45FC-BFCF-ED72631DB0F1}" srcOrd="0" destOrd="0" parTransId="{E9ED9BB9-00CF-441D-8117-BAE04DDB9B3F}" sibTransId="{8B724AC2-D0F8-4560-869E-91A9006E5899}"/>
    <dgm:cxn modelId="{01411DE7-3341-462B-B9DC-C6E76F109824}" type="presOf" srcId="{582BD684-3FF6-4952-B43F-4567C9363BF9}" destId="{04D5299D-706B-442B-B5AD-C000BC0C3B9F}" srcOrd="0" destOrd="0" presId="urn:microsoft.com/office/officeart/2005/8/layout/rings+Icon"/>
    <dgm:cxn modelId="{B660E1D0-681E-4621-81AE-3EB6DDD555A0}" srcId="{582BD684-3FF6-4952-B43F-4567C9363BF9}" destId="{A70948A3-6457-4E59-B7FC-DC1CB9FB8993}" srcOrd="1" destOrd="0" parTransId="{23C00615-0441-4230-82D7-7F1C4CB4644C}" sibTransId="{91B8AEA2-61F8-43CA-8225-2BFB1071DA0E}"/>
    <dgm:cxn modelId="{7C07E1F0-2A8D-42A8-B73E-04AD3B6784EB}" type="presParOf" srcId="{04D5299D-706B-442B-B5AD-C000BC0C3B9F}" destId="{08A2713C-6BFD-40DB-8FF9-6ECED0F0C1BB}" srcOrd="0" destOrd="0" presId="urn:microsoft.com/office/officeart/2005/8/layout/rings+Icon"/>
    <dgm:cxn modelId="{9FD69E7A-16F6-4478-9679-896F53BD8879}" type="presParOf" srcId="{04D5299D-706B-442B-B5AD-C000BC0C3B9F}" destId="{7912B318-D591-42FF-BD79-F5B8746BB743}" srcOrd="1" destOrd="0" presId="urn:microsoft.com/office/officeart/2005/8/layout/rings+Icon"/>
    <dgm:cxn modelId="{C43DD1F3-02B5-4FE7-BABD-1C7E25BA9390}" type="presParOf" srcId="{04D5299D-706B-442B-B5AD-C000BC0C3B9F}" destId="{FC044967-5DBC-4030-9159-44AE909A195C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296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5/9/2016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296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00175" y="582613"/>
            <a:ext cx="4057650" cy="304482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0091" y="3824750"/>
            <a:ext cx="5739375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1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D1C2E-2B8A-4F02-910C-5A7C55E0E8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87488" y="579438"/>
            <a:ext cx="4033837" cy="3024187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974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085167" y="9046822"/>
            <a:ext cx="69077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11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2504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12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003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68929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15291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474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18099" y="9104311"/>
            <a:ext cx="675762" cy="2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17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4708525" cy="35321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187" y="4454552"/>
            <a:ext cx="4905359" cy="4224144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712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18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7958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19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4705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20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629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21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71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322A15-8AEF-4FF6-95D9-0F9B94A7FCE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2930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22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4258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0D20E-023C-42B0-8472-CBD52A5E081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18868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26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603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46705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84513" y="9047163"/>
            <a:ext cx="692150" cy="247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569529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8511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583878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19534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0201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1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05334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2094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9251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8796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3894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617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025709" y="8848262"/>
            <a:ext cx="672717" cy="2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86" tIns="45586" rIns="44986" bIns="45586" anchor="b">
            <a:spAutoFit/>
          </a:bodyPr>
          <a:lstStyle/>
          <a:p>
            <a:pPr algn="ctr" defTabSz="910927"/>
            <a:fld id="{68D79A82-C6A8-435D-975A-0BA087ED921A}" type="slidenum">
              <a:rPr lang="en-US" sz="1000"/>
              <a:pPr algn="ctr" defTabSz="910927"/>
              <a:t>39</a:t>
            </a:fld>
            <a:endParaRPr lang="en-US" sz="10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161" tIns="45161" rIns="45161" bIns="45161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986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217555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979904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3611" y="9046822"/>
            <a:ext cx="693890" cy="247989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42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284362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083611" y="9046822"/>
            <a:ext cx="693890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43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  <p:extLst>
      <p:ext uri="{BB962C8B-B14F-4D97-AF65-F5344CB8AC3E}">
        <p14:creationId xmlns:p14="http://schemas.microsoft.com/office/powerpoint/2010/main" val="391167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11F51-868B-42BF-8B99-FFD066E708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9836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36291"/>
            <a:ext cx="690779" cy="245831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17892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902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22339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8895078"/>
            <a:ext cx="675761" cy="246366"/>
          </a:xfrm>
        </p:spPr>
        <p:txBody>
          <a:bodyPr/>
          <a:lstStyle/>
          <a:p>
            <a:pPr defTabSz="909710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09710">
                <a:defRPr/>
              </a:pPr>
              <a:t>47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55720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0067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1675"/>
            <a:ext cx="4668838" cy="350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5" y="4438882"/>
            <a:ext cx="5476150" cy="42039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11810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6507" y="9047163"/>
            <a:ext cx="691921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50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58601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4251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68589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5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5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03712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855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031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0701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686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822581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59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87864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78599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292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F8608A-FC54-41DF-94FA-4880815BCA81}" type="slidenum">
              <a:rPr lang="en-US" altLang="en-US" sz="1200">
                <a:solidFill>
                  <a:srgbClr val="000000"/>
                </a:solidFill>
              </a:rPr>
              <a:pPr/>
              <a:t>62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810587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8897938"/>
            <a:ext cx="6921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63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6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085167" y="9045232"/>
            <a:ext cx="690779" cy="2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6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25" y="687388"/>
            <a:ext cx="4679950" cy="35099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02" y="4425646"/>
            <a:ext cx="5014367" cy="4196733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962813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64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11181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085248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6507" y="9047163"/>
            <a:ext cx="691921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66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90276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67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261493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8588" y="582613"/>
            <a:ext cx="4060825" cy="3044825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084513" y="8897938"/>
            <a:ext cx="69215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B6B82E3-76B4-48FE-93E9-6704F7EE8B30}" type="slidenum">
              <a:rPr lang="en-US" altLang="en-US" sz="1200">
                <a:solidFill>
                  <a:srgbClr val="000000"/>
                </a:solidFill>
              </a:rPr>
              <a:pPr/>
              <a:t>68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834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72A459-2FEA-42C6-8384-EF158E7DF3FA}" type="slidenum">
              <a:rPr lang="en-US" altLang="en-US" sz="1200">
                <a:solidFill>
                  <a:srgbClr val="000000"/>
                </a:solidFill>
              </a:rPr>
              <a:pPr/>
              <a:t>69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08347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71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38069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72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261453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58907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682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631761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30275">
              <a:defRPr/>
            </a:pPr>
            <a:fld id="{3711D1C8-0BB5-4546-B0DE-9FAB346B6C05}" type="slidenum">
              <a:rPr lang="en-US" smtClean="0">
                <a:solidFill>
                  <a:srgbClr val="000000"/>
                </a:solidFill>
              </a:rPr>
              <a:pPr defTabSz="930275"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67936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577308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4198202" y="6713812"/>
            <a:ext cx="938097" cy="2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28692"/>
            <a:fld id="{0D384969-57EF-47F2-8E1F-3213D4760988}" type="slidenum">
              <a:rPr lang="en-US" sz="1000"/>
              <a:pPr algn="ctr" defTabSz="928692"/>
              <a:t>77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2087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6E3E4-F212-49E4-9AB9-DC573DC8C48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399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440E24-1B6B-4816-AE88-CF4BD8EE6DE9}" type="slidenum">
              <a:rPr lang="en-US" altLang="en-US"/>
              <a:pPr eaLnBrk="1" hangingPunct="1"/>
              <a:t>81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007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DBB4DD-D1D1-4CB0-B9E7-4B83CE30A292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3584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83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696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3"/>
          <p:cNvSpPr txBox="1">
            <a:spLocks noGrp="1" noChangeArrowheads="1"/>
          </p:cNvSpPr>
          <p:nvPr/>
        </p:nvSpPr>
        <p:spPr bwMode="auto">
          <a:xfrm>
            <a:off x="3154364" y="90471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5C1989CA-1A92-4DB6-A85A-D489C0504DE6}" type="slidenum">
              <a:rPr lang="en-US" sz="1000"/>
              <a:pPr algn="ctr" defTabSz="930275"/>
              <a:t>85</a:t>
            </a:fld>
            <a:endParaRPr lang="en-US" sz="100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512649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86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891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6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5282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o.org/english/res_e/statis_e/statis_e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1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1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7.bin"/><Relationship Id="rId4" Type="http://schemas.openxmlformats.org/officeDocument/2006/relationships/hyperlink" Target="http://www.federalreserve.gov/releases/h15/data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2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4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24.bin"/><Relationship Id="rId4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2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3" Type="http://schemas.openxmlformats.org/officeDocument/2006/relationships/notesSlide" Target="../notesSlides/notesSlide57.xml"/><Relationship Id="rId7" Type="http://schemas.openxmlformats.org/officeDocument/2006/relationships/image" Target="../media/image57.jpeg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6.emf"/><Relationship Id="rId11" Type="http://schemas.openxmlformats.org/officeDocument/2006/relationships/image" Target="../media/image61.jpeg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65.jpeg"/><Relationship Id="rId10" Type="http://schemas.openxmlformats.org/officeDocument/2006/relationships/image" Target="../media/image60.png"/><Relationship Id="rId4" Type="http://schemas.openxmlformats.org/officeDocument/2006/relationships/hyperlink" Target="http://www.idtheftcenter.org/images/breach/ITRCBreachReport2015.pdf" TargetMode="External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59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oleObject" Target="../embeddings/oleObject28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5.emf"/><Relationship Id="rId4" Type="http://schemas.openxmlformats.org/officeDocument/2006/relationships/image" Target="../media/image74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lfemployed.com/gig-economy/infographic-inside-the-new-economy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hyperlink" Target="https://www.cbinsights.com/blog/insurance-tech-overview-q1-2016/" TargetMode="External"/><Relationship Id="rId5" Type="http://schemas.openxmlformats.org/officeDocument/2006/relationships/image" Target="../media/image92.emf"/><Relationship Id="rId4" Type="http://schemas.openxmlformats.org/officeDocument/2006/relationships/oleObject" Target="../embeddings/oleObject29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hyperlink" Target="https://www.cbinsights.com/blog/insurance-tech-overview-q1-2016/" TargetMode="External"/><Relationship Id="rId5" Type="http://schemas.openxmlformats.org/officeDocument/2006/relationships/image" Target="../media/image93.emf"/><Relationship Id="rId4" Type="http://schemas.openxmlformats.org/officeDocument/2006/relationships/oleObject" Target="../embeddings/Microsoft_Excel_97-2003_Worksheet1.xls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8" y="2230792"/>
            <a:ext cx="9104312" cy="1740476"/>
          </a:xfrm>
          <a:ln/>
        </p:spPr>
        <p:txBody>
          <a:bodyPr/>
          <a:lstStyle/>
          <a:p>
            <a:r>
              <a:rPr lang="en-US" sz="4200" dirty="0" smtClean="0"/>
              <a:t>Future Shock: 2020 &amp; Beyond</a:t>
            </a:r>
            <a:br>
              <a:rPr lang="en-US" sz="4200" dirty="0" smtClean="0"/>
            </a:br>
            <a:r>
              <a:rPr lang="en-US" sz="4200" i="1" dirty="0" smtClean="0"/>
              <a:t>Insurance Industry Trends, Challenges and Opportunities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06500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898577"/>
            <a:ext cx="8952271" cy="20605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2600" b="1" smtClean="0">
                <a:solidFill>
                  <a:srgbClr val="225A7A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kern="0" dirty="0" smtClean="0"/>
              <a:t>Center for Insurance Studies</a:t>
            </a:r>
          </a:p>
          <a:p>
            <a:pPr>
              <a:lnSpc>
                <a:spcPct val="80000"/>
              </a:lnSpc>
            </a:pPr>
            <a:r>
              <a:rPr lang="en-US" kern="0" dirty="0" smtClean="0"/>
              <a:t>California State University Fullerton</a:t>
            </a:r>
            <a:endParaRPr lang="en-US" kern="0" dirty="0"/>
          </a:p>
          <a:p>
            <a:pPr>
              <a:lnSpc>
                <a:spcPct val="80000"/>
              </a:lnSpc>
            </a:pPr>
            <a:r>
              <a:rPr lang="en-US" kern="0" dirty="0" smtClean="0"/>
              <a:t>Fullerton, CA</a:t>
            </a:r>
          </a:p>
          <a:p>
            <a:pPr>
              <a:lnSpc>
                <a:spcPct val="80000"/>
              </a:lnSpc>
            </a:pPr>
            <a:r>
              <a:rPr lang="en-US" kern="0" dirty="0" smtClean="0"/>
              <a:t>May 9, 2016</a:t>
            </a:r>
          </a:p>
          <a:p>
            <a:pPr>
              <a:lnSpc>
                <a:spcPct val="80000"/>
              </a:lnSpc>
            </a:pPr>
            <a:r>
              <a:rPr lang="en-US" sz="2400" i="1" kern="0" dirty="0" smtClean="0">
                <a:solidFill>
                  <a:srgbClr val="C00000"/>
                </a:solidFill>
              </a:rPr>
              <a:t>Download at </a:t>
            </a:r>
            <a:r>
              <a:rPr lang="en-US" sz="2400" i="1" kern="0" dirty="0" smtClean="0">
                <a:solidFill>
                  <a:srgbClr val="C00000"/>
                </a:solidFill>
                <a:hlinkClick r:id="rId3"/>
              </a:rPr>
              <a:t>www.iii.org/presentations</a:t>
            </a:r>
            <a:r>
              <a:rPr lang="en-US" sz="2400" i="1" kern="0" dirty="0" smtClean="0">
                <a:solidFill>
                  <a:srgbClr val="C00000"/>
                </a:solidFill>
              </a:rPr>
              <a:t> </a:t>
            </a:r>
            <a:endParaRPr lang="en-US" sz="2400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07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498" name="Object 2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174625" y="1609725"/>
          <a:ext cx="8742363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69976" name="Chart" r:id="rId3" imgW="8505688" imgH="4610239" progId="MSGraph.Chart.8">
                  <p:embed followColorScheme="full"/>
                </p:oleObj>
              </mc:Choice>
              <mc:Fallback>
                <p:oleObj name="Chart" r:id="rId3" imgW="8505688" imgH="46102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1609725"/>
                        <a:ext cx="8742363" cy="473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0499" name="Rectangle 6"/>
          <p:cNvSpPr>
            <a:spLocks noChangeArrowheads="1"/>
          </p:cNvSpPr>
          <p:nvPr/>
        </p:nvSpPr>
        <p:spPr bwMode="auto">
          <a:xfrm>
            <a:off x="76200" y="6513513"/>
            <a:ext cx="7359387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/>
              <a:t>Source: International Monetary Fund, </a:t>
            </a:r>
            <a:r>
              <a:rPr lang="en-US" sz="1200" i="1" dirty="0"/>
              <a:t>World Economic </a:t>
            </a:r>
            <a:r>
              <a:rPr lang="en-US" sz="1200" i="1" dirty="0" smtClean="0"/>
              <a:t>Outlook</a:t>
            </a:r>
            <a:r>
              <a:rPr lang="en-US" sz="1200" dirty="0" smtClean="0"/>
              <a:t>, Jan. 2016; Insurance Information </a:t>
            </a:r>
            <a:r>
              <a:rPr lang="en-US" sz="1200" dirty="0"/>
              <a:t>Institute.</a:t>
            </a:r>
          </a:p>
        </p:txBody>
      </p:sp>
      <p:sp>
        <p:nvSpPr>
          <p:cNvPr id="7072775" name="AutoShape 7"/>
          <p:cNvSpPr>
            <a:spLocks noChangeArrowheads="1"/>
          </p:cNvSpPr>
          <p:nvPr/>
        </p:nvSpPr>
        <p:spPr bwMode="auto">
          <a:xfrm>
            <a:off x="6096000" y="1196760"/>
            <a:ext cx="3025003" cy="979784"/>
          </a:xfrm>
          <a:prstGeom prst="wedgeRectCallout">
            <a:avLst>
              <a:gd name="adj1" fmla="val 36740"/>
              <a:gd name="adj2" fmla="val 139772"/>
            </a:avLst>
          </a:prstGeom>
          <a:solidFill>
            <a:srgbClr val="0000CC">
              <a:alpha val="6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Emerging economy growth rates are expected to increase to 4.3% in 2016 and 4.7% in 2017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5050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0"/>
            <a:ext cx="7581900" cy="954088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GDP Growth: Advanced &amp; Emerging Economies vs. World, 1970-2016F</a:t>
            </a:r>
          </a:p>
        </p:txBody>
      </p:sp>
      <p:sp>
        <p:nvSpPr>
          <p:cNvPr id="6250502" name="Oval 12"/>
          <p:cNvSpPr>
            <a:spLocks noChangeArrowheads="1"/>
          </p:cNvSpPr>
          <p:nvPr/>
        </p:nvSpPr>
        <p:spPr bwMode="auto">
          <a:xfrm>
            <a:off x="8693146" y="3737119"/>
            <a:ext cx="200369" cy="25876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7072781" name="AutoShape 13"/>
          <p:cNvSpPr>
            <a:spLocks noChangeArrowheads="1"/>
          </p:cNvSpPr>
          <p:nvPr/>
        </p:nvSpPr>
        <p:spPr bwMode="auto">
          <a:xfrm>
            <a:off x="2797175" y="4475163"/>
            <a:ext cx="4244975" cy="742950"/>
          </a:xfrm>
          <a:prstGeom prst="wedgeRectCallout">
            <a:avLst>
              <a:gd name="adj1" fmla="val 88047"/>
              <a:gd name="adj2" fmla="val -13787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Advanced economies are expected to grow at a </a:t>
            </a:r>
            <a:r>
              <a:rPr lang="en-US" b="1" dirty="0" smtClean="0">
                <a:solidFill>
                  <a:srgbClr val="FFFFFF"/>
                </a:solidFill>
              </a:rPr>
              <a:t>modest </a:t>
            </a:r>
            <a:r>
              <a:rPr lang="en-US" b="1" dirty="0">
                <a:solidFill>
                  <a:srgbClr val="FFFFFF"/>
                </a:solidFill>
              </a:rPr>
              <a:t>pace of </a:t>
            </a:r>
            <a:r>
              <a:rPr lang="en-US" b="1" dirty="0" smtClean="0">
                <a:solidFill>
                  <a:srgbClr val="FFFFFF"/>
                </a:solidFill>
              </a:rPr>
              <a:t>2.1%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2016 and 2017.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868488" y="1658938"/>
            <a:ext cx="4141787" cy="1003300"/>
          </a:xfrm>
          <a:prstGeom prst="wedgeRectCallout">
            <a:avLst>
              <a:gd name="adj1" fmla="val 113735"/>
              <a:gd name="adj2" fmla="val 131637"/>
            </a:avLst>
          </a:prstGeom>
          <a:solidFill>
            <a:srgbClr val="00B05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World output is forecast to grow by </a:t>
            </a:r>
            <a:r>
              <a:rPr lang="en-US" b="1" dirty="0" smtClean="0">
                <a:solidFill>
                  <a:srgbClr val="FFFFFF"/>
                </a:solidFill>
              </a:rPr>
              <a:t>3.4%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2016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3.6%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2017.  </a:t>
            </a:r>
            <a:r>
              <a:rPr lang="en-US" b="1" dirty="0">
                <a:solidFill>
                  <a:srgbClr val="FFFFFF"/>
                </a:solidFill>
              </a:rPr>
              <a:t>The world economy shrank by 0.6% in 2009 amid the global financial </a:t>
            </a:r>
            <a:r>
              <a:rPr lang="en-US" b="1" dirty="0" smtClean="0">
                <a:solidFill>
                  <a:srgbClr val="FFFFFF"/>
                </a:solidFill>
              </a:rPr>
              <a:t>crisis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250507" name="Rectangle 5"/>
          <p:cNvSpPr>
            <a:spLocks noChangeArrowheads="1"/>
          </p:cNvSpPr>
          <p:nvPr/>
        </p:nvSpPr>
        <p:spPr bwMode="black">
          <a:xfrm>
            <a:off x="157163" y="1393825"/>
            <a:ext cx="8221662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225A7A"/>
                </a:solidFill>
              </a:rPr>
              <a:t>GDP Growth (%)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693146" y="3426713"/>
            <a:ext cx="200369" cy="25876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8682986" y="3142233"/>
            <a:ext cx="200369" cy="25876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37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707278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Real GDP Growth Forecasts: </a:t>
            </a:r>
            <a:br>
              <a:rPr lang="en-US" dirty="0" smtClean="0"/>
            </a:br>
            <a:r>
              <a:rPr lang="en-US" dirty="0" smtClean="0"/>
              <a:t>Major Economies: 2014 – 2017F</a:t>
            </a:r>
          </a:p>
        </p:txBody>
      </p:sp>
      <p:sp>
        <p:nvSpPr>
          <p:cNvPr id="6248453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Blue Chip Economic Indicators </a:t>
            </a:r>
            <a:r>
              <a:rPr lang="en-US" sz="1100" dirty="0" smtClean="0"/>
              <a:t>(2/2016 </a:t>
            </a:r>
            <a:r>
              <a:rPr lang="en-US" sz="1100" dirty="0"/>
              <a:t>issue</a:t>
            </a:r>
            <a:r>
              <a:rPr lang="en-US" sz="1100" dirty="0" smtClean="0"/>
              <a:t>); IMF ( Jan. 2016);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>
            <p:extLst/>
          </p:nvPr>
        </p:nvGraphicFramePr>
        <p:xfrm>
          <a:off x="191421" y="1389826"/>
          <a:ext cx="874395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1000" name="Chart" r:id="rId4" imgW="8829838" imgH="3305140" progId="MSGraph.Chart.8">
                  <p:embed followColorScheme="full"/>
                </p:oleObj>
              </mc:Choice>
              <mc:Fallback>
                <p:oleObj name="Chart" r:id="rId4" imgW="8829838" imgH="33051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91421" y="1389826"/>
                        <a:ext cx="8743950" cy="432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494379" y="5648427"/>
            <a:ext cx="8440992" cy="84127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Growth Prospects Vary Widely by </a:t>
            </a:r>
            <a:r>
              <a:rPr lang="en-US" b="1" dirty="0" smtClean="0">
                <a:solidFill>
                  <a:schemeClr val="bg1"/>
                </a:solidFill>
              </a:rPr>
              <a:t>Region; US and the UK Lead the Advanced Economies; Germany Leads in the Euro Area; China Has Slowed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blackWhite">
          <a:xfrm>
            <a:off x="2384425" y="1106131"/>
            <a:ext cx="1762125" cy="1108998"/>
          </a:xfrm>
          <a:prstGeom prst="wedgeRectCallout">
            <a:avLst>
              <a:gd name="adj1" fmla="val -42286"/>
              <a:gd name="adj2" fmla="val 10667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The Eurozone </a:t>
            </a:r>
            <a:r>
              <a:rPr lang="en-US" b="1" dirty="0" smtClean="0">
                <a:solidFill>
                  <a:schemeClr val="bg1"/>
                </a:solidFill>
              </a:rPr>
              <a:t>remains weak but should improve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blackWhite">
          <a:xfrm>
            <a:off x="4478542" y="1179765"/>
            <a:ext cx="2505918" cy="1035363"/>
          </a:xfrm>
          <a:prstGeom prst="wedgeRectCallout">
            <a:avLst>
              <a:gd name="adj1" fmla="val 69862"/>
              <a:gd name="adj2" fmla="val 381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Growth in China has slowed but outpaces the US and Europe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850235" y="1106130"/>
            <a:ext cx="1330325" cy="1108998"/>
          </a:xfrm>
          <a:prstGeom prst="wedgeRectCallout">
            <a:avLst>
              <a:gd name="adj1" fmla="val 5926"/>
              <a:gd name="adj2" fmla="val 9433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US growth should </a:t>
            </a:r>
            <a:r>
              <a:rPr lang="en-US" b="1" dirty="0" err="1" smtClean="0">
                <a:solidFill>
                  <a:schemeClr val="bg1"/>
                </a:solidFill>
              </a:rPr>
              <a:t>acceleratein</a:t>
            </a:r>
            <a:r>
              <a:rPr lang="en-US" b="1" dirty="0" smtClean="0">
                <a:solidFill>
                  <a:schemeClr val="bg1"/>
                </a:solidFill>
              </a:rPr>
              <a:t> 2016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180560" y="4132226"/>
            <a:ext cx="1817699" cy="650911"/>
          </a:xfrm>
          <a:prstGeom prst="wedgeRectCallout">
            <a:avLst>
              <a:gd name="adj1" fmla="val 24589"/>
              <a:gd name="adj2" fmla="val -7684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Growth in the UK is stronger than in the Eurozone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994483" y="4132226"/>
            <a:ext cx="1737018" cy="650911"/>
          </a:xfrm>
          <a:prstGeom prst="wedgeRectCallout">
            <a:avLst>
              <a:gd name="adj1" fmla="val -28460"/>
              <a:gd name="adj2" fmla="val -8461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Germany’s growth mirrors the Eurozone overall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265487" y="2356060"/>
            <a:ext cx="1817699" cy="526237"/>
          </a:xfrm>
          <a:prstGeom prst="wedgeRectCallout">
            <a:avLst>
              <a:gd name="adj1" fmla="val -39131"/>
              <a:gd name="adj2" fmla="val 8486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“Brexit” impact will be negative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619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9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/>
          </p:nvPr>
        </p:nvGraphicFramePr>
        <p:xfrm>
          <a:off x="14288" y="1677988"/>
          <a:ext cx="8870950" cy="464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2024" name="Chart" r:id="rId4" imgW="8715408" imgH="4562440" progId="MSGraph.Chart.8">
                  <p:embed followColorScheme="full"/>
                </p:oleObj>
              </mc:Choice>
              <mc:Fallback>
                <p:oleObj name="Chart" r:id="rId4" imgW="8715408" imgH="45624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1677988"/>
                        <a:ext cx="8870950" cy="464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9817" y="19878"/>
            <a:ext cx="8055044" cy="860425"/>
          </a:xfrm>
        </p:spPr>
        <p:txBody>
          <a:bodyPr/>
          <a:lstStyle/>
          <a:p>
            <a:r>
              <a:rPr lang="en-US" dirty="0" smtClean="0"/>
              <a:t>World Trade Volume Growth*,</a:t>
            </a:r>
            <a:br>
              <a:rPr lang="en-US" dirty="0" smtClean="0"/>
            </a:br>
            <a:r>
              <a:rPr lang="en-US" dirty="0" smtClean="0"/>
              <a:t>2012 – 2017F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2194490" y="1339850"/>
            <a:ext cx="4029272" cy="1208463"/>
          </a:xfrm>
          <a:prstGeom prst="wedgeRectCallout">
            <a:avLst>
              <a:gd name="adj1" fmla="val 86091"/>
              <a:gd name="adj2" fmla="val 3506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World trade volume growth is expected to accelerate modestly by 2017 after dipping in 2015, 2016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6327769"/>
            <a:ext cx="738298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 smtClean="0"/>
              <a:t>*Goods and services.</a:t>
            </a:r>
          </a:p>
          <a:p>
            <a:pPr eaLnBrk="0" hangingPunct="0"/>
            <a:r>
              <a:rPr lang="en-US" sz="1200" dirty="0" smtClean="0"/>
              <a:t>Source</a:t>
            </a:r>
            <a:r>
              <a:rPr lang="en-US" sz="1200" dirty="0"/>
              <a:t>: International Monetary Fund, </a:t>
            </a:r>
            <a:r>
              <a:rPr lang="en-US" sz="1200" i="1" dirty="0"/>
              <a:t>World Economic </a:t>
            </a:r>
            <a:r>
              <a:rPr lang="en-US" sz="1200" i="1" dirty="0" smtClean="0"/>
              <a:t>Outlook</a:t>
            </a:r>
            <a:r>
              <a:rPr lang="en-US" sz="1200" dirty="0" smtClean="0"/>
              <a:t>, April 2016; Insurance Information </a:t>
            </a:r>
            <a:r>
              <a:rPr lang="en-US" sz="1200" dirty="0"/>
              <a:t>Institute.</a:t>
            </a:r>
          </a:p>
        </p:txBody>
      </p:sp>
    </p:spTree>
    <p:extLst>
      <p:ext uri="{BB962C8B-B14F-4D97-AF65-F5344CB8AC3E}">
        <p14:creationId xmlns:p14="http://schemas.microsoft.com/office/powerpoint/2010/main" val="31817707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Volume: IMPORTS</a:t>
            </a:r>
            <a:br>
              <a:rPr lang="en-US" dirty="0" smtClean="0"/>
            </a:br>
            <a:r>
              <a:rPr lang="en-US" dirty="0" smtClean="0"/>
              <a:t>2010 – 2017F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161364" y="2283759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048" name="Chart" r:id="rId4" imgW="8534400" imgH="3771900" progId="MSGraph.Chart.8">
                  <p:embed followColorScheme="full"/>
                </p:oleObj>
              </mc:Choice>
              <mc:Fallback>
                <p:oleObj name="Chart" r:id="rId4" imgW="8534400" imgH="3771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1364" y="2283759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933793" y="2378633"/>
            <a:ext cx="2891119" cy="1293255"/>
          </a:xfrm>
          <a:prstGeom prst="wedgeRectCallout">
            <a:avLst>
              <a:gd name="adj1" fmla="val 17321"/>
              <a:gd name="adj2" fmla="val 10012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Import growth in emerging economies outpaces Advanced Economies has been hit hard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 (April 2016 );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602019" y="2489710"/>
            <a:ext cx="2891119" cy="1293255"/>
          </a:xfrm>
          <a:prstGeom prst="wedgeRectCallout">
            <a:avLst>
              <a:gd name="adj1" fmla="val 28227"/>
              <a:gd name="adj2" fmla="val 8915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Import growth in Advanced </a:t>
            </a:r>
            <a:r>
              <a:rPr lang="en-US" sz="1600" b="1" dirty="0">
                <a:solidFill>
                  <a:schemeClr val="bg1"/>
                </a:solidFill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</a:rPr>
              <a:t>conomies is expected to decelerate in 2016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886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Volume: EXPORTS</a:t>
            </a:r>
            <a:br>
              <a:rPr lang="en-US" dirty="0" smtClean="0"/>
            </a:br>
            <a:r>
              <a:rPr lang="en-US" dirty="0" smtClean="0"/>
              <a:t>2010 – 2017F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0" y="23241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072" name="Chart" r:id="rId4" imgW="8534400" imgH="3771900" progId="MSGraph.Chart.8">
                  <p:embed followColorScheme="full"/>
                </p:oleObj>
              </mc:Choice>
              <mc:Fallback>
                <p:oleObj name="Chart" r:id="rId4" imgW="8534400" imgH="3771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23241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849472" y="2378633"/>
            <a:ext cx="2751604" cy="1102657"/>
          </a:xfrm>
          <a:prstGeom prst="wedgeRectCallout">
            <a:avLst>
              <a:gd name="adj1" fmla="val 17693"/>
              <a:gd name="adj2" fmla="val 11899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Export growth in emerging economies has struggled but should improve in 2016-17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 (April 2016);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438275" y="2538462"/>
            <a:ext cx="2962835" cy="1102657"/>
          </a:xfrm>
          <a:prstGeom prst="wedgeRectCallout">
            <a:avLst>
              <a:gd name="adj1" fmla="val 25666"/>
              <a:gd name="adj2" fmla="val 10693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Export growth in advanced economies is expected to decelerate in 2016 before accelerating in 2017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937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610522" y="2448230"/>
            <a:ext cx="7981950" cy="1986117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Global Insurance Premium Growth Trends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Is Uneven Across Regions      and Market Segments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8055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094" name="Chart" r:id="rId3" imgW="8620118" imgH="4905340" progId="MSGraph.Chart.8">
                  <p:embed followColorScheme="full"/>
                </p:oleObj>
              </mc:Choice>
              <mc:Fallback>
                <p:oleObj name="Chart" r:id="rId3" imgW="8620118" imgH="49053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733" y="1287463"/>
                        <a:ext cx="8736013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2100104"/>
            <a:ext cx="2585833" cy="1793469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Life insurance accounted for nearly 57% of global premium volume in 2012 vs. 43% for  Non-Life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Distribution of Global Insurance Premiums, 2012  ($ Trillions)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673239" y="1209983"/>
            <a:ext cx="6219929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Premium Volume = $4.613 Trillion*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3/2013; Insurance Information Institute.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3371512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477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Non-Life Insurance: Global Real (Inflation Adjusted) Premium Growth, 2014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4</a:t>
            </a:r>
            <a:r>
              <a:rPr lang="en-US" sz="1100" dirty="0" smtClean="0"/>
              <a:t>/2015.</a:t>
            </a:r>
            <a:endParaRPr lang="en-US" sz="11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214290" y="502067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Market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Non-Life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Advanced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1.8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Emerging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8.0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2.9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60" y="1396253"/>
            <a:ext cx="6544234" cy="3133046"/>
          </a:xfrm>
          <a:prstGeom prst="rect">
            <a:avLst/>
          </a:prstGeom>
        </p:spPr>
      </p:pic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233082" y="1210235"/>
            <a:ext cx="1657483" cy="1752541"/>
          </a:xfrm>
          <a:prstGeom prst="wedgeRectCallout">
            <a:avLst>
              <a:gd name="adj1" fmla="val 148388"/>
              <a:gd name="adj2" fmla="val 34312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Real nonlife premium growth was stronger in the US in 2014 than in most of Europe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6371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713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Global Real (Inflation Adjusted) </a:t>
            </a:r>
            <a:br>
              <a:rPr lang="en-US" dirty="0" smtClean="0"/>
            </a:br>
            <a:r>
              <a:rPr lang="en-US" dirty="0" smtClean="0"/>
              <a:t>Premium Growth: 1980-2013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3/2014.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3" y="1854203"/>
            <a:ext cx="8191499" cy="4704599"/>
          </a:xfrm>
          <a:prstGeom prst="rect">
            <a:avLst/>
          </a:prstGeom>
        </p:spPr>
      </p:pic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6481763" y="1116013"/>
            <a:ext cx="2608262" cy="1452562"/>
          </a:xfrm>
          <a:prstGeom prst="wedgeRectCallout">
            <a:avLst>
              <a:gd name="adj1" fmla="val 14042"/>
              <a:gd name="adj2" fmla="val 84023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Emerging market growth has </a:t>
            </a:r>
            <a:r>
              <a:rPr lang="en-US" sz="1400" b="1" dirty="0">
                <a:solidFill>
                  <a:schemeClr val="bg1"/>
                </a:solidFill>
              </a:rPr>
              <a:t>exceeded that of industrialized countries in </a:t>
            </a:r>
            <a:r>
              <a:rPr lang="en-US" sz="1400" b="1" dirty="0" smtClean="0">
                <a:solidFill>
                  <a:schemeClr val="bg1"/>
                </a:solidFill>
              </a:rPr>
              <a:t>30 </a:t>
            </a:r>
            <a:r>
              <a:rPr lang="en-US" sz="1400" b="1" dirty="0">
                <a:solidFill>
                  <a:schemeClr val="bg1"/>
                </a:solidFill>
              </a:rPr>
              <a:t>of the past </a:t>
            </a:r>
            <a:r>
              <a:rPr lang="en-US" sz="1400" b="1" dirty="0" smtClean="0">
                <a:solidFill>
                  <a:schemeClr val="bg1"/>
                </a:solidFill>
              </a:rPr>
              <a:t>34 </a:t>
            </a:r>
            <a:r>
              <a:rPr lang="en-US" sz="1400" b="1" dirty="0">
                <a:solidFill>
                  <a:schemeClr val="bg1"/>
                </a:solidFill>
              </a:rPr>
              <a:t>years, including the entirety of the global financial </a:t>
            </a:r>
            <a:r>
              <a:rPr lang="en-US" sz="1400" b="1" dirty="0" smtClean="0">
                <a:solidFill>
                  <a:schemeClr val="bg1"/>
                </a:solidFill>
              </a:rPr>
              <a:t>crisis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and subsequent recovery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762000" y="1063628"/>
            <a:ext cx="4370387" cy="698500"/>
          </a:xfrm>
          <a:prstGeom prst="wedgeRectCallout">
            <a:avLst>
              <a:gd name="adj1" fmla="val 24672"/>
              <a:gd name="adj2" fmla="val 178088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b="1" dirty="0" smtClean="0">
                <a:solidFill>
                  <a:schemeClr val="bg1"/>
                </a:solidFill>
              </a:rPr>
              <a:t>remium </a:t>
            </a:r>
            <a:r>
              <a:rPr lang="en-US" sz="1400" b="1" dirty="0">
                <a:solidFill>
                  <a:schemeClr val="bg1"/>
                </a:solidFill>
              </a:rPr>
              <a:t>growth is very erratic in part to inflation volatility in emerging markets as well as a lack of consistent cyclicality</a:t>
            </a:r>
          </a:p>
        </p:txBody>
      </p:sp>
    </p:spTree>
    <p:extLst>
      <p:ext uri="{BB962C8B-B14F-4D97-AF65-F5344CB8AC3E}">
        <p14:creationId xmlns:p14="http://schemas.microsoft.com/office/powerpoint/2010/main" val="41129512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477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Premiums Written in Life and Non-Life,    by Region: 1962-2023F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3/2013.</a:t>
            </a:r>
            <a:endParaRPr lang="en-US" sz="1100" dirty="0"/>
          </a:p>
        </p:txBody>
      </p:sp>
      <p:pic>
        <p:nvPicPr>
          <p:cNvPr id="22642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28" y="1482212"/>
            <a:ext cx="8451365" cy="49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711440" y="1798320"/>
            <a:ext cx="685800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25240" y="1767840"/>
            <a:ext cx="685800" cy="36933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29151" y="1093463"/>
            <a:ext cx="7624915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Emerging market shares rose rapidly over the past 50 years</a:t>
            </a:r>
          </a:p>
        </p:txBody>
      </p:sp>
    </p:spTree>
    <p:extLst>
      <p:ext uri="{BB962C8B-B14F-4D97-AF65-F5344CB8AC3E}">
        <p14:creationId xmlns:p14="http://schemas.microsoft.com/office/powerpoint/2010/main" val="19348691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54338A1-5849-4B1C-96B8-9C8BAA5A6001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147486" y="1971675"/>
            <a:ext cx="8893277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600" b="1" dirty="0" smtClean="0">
                <a:solidFill>
                  <a:srgbClr val="FFFFFF"/>
                </a:solidFill>
              </a:rPr>
              <a:t>Risk &amp; Insurance</a:t>
            </a:r>
          </a:p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600" b="1" i="1" dirty="0" smtClean="0">
                <a:solidFill>
                  <a:srgbClr val="FFFFFF"/>
                </a:solidFill>
              </a:rPr>
              <a:t> U.S. and Global Perspective</a:t>
            </a:r>
            <a:endParaRPr lang="en-US" sz="4600" b="1" i="1" dirty="0">
              <a:solidFill>
                <a:srgbClr val="FFFFFF"/>
              </a:solidFill>
            </a:endParaRPr>
          </a:p>
        </p:txBody>
      </p:sp>
      <p:sp>
        <p:nvSpPr>
          <p:cNvPr id="1924103" name="Rectangle 7"/>
          <p:cNvSpPr>
            <a:spLocks noChangeArrowheads="1"/>
          </p:cNvSpPr>
          <p:nvPr/>
        </p:nvSpPr>
        <p:spPr bwMode="auto">
          <a:xfrm>
            <a:off x="366712" y="4343400"/>
            <a:ext cx="8185150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The Global (Re)Insurance Industry is Very Sensitive to Economic and Geopolitical and Regulatory Environments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72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2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  <p:bldP spid="192410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477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Population Distribution, by Region:</a:t>
            </a:r>
            <a:br>
              <a:rPr lang="en-US" dirty="0" smtClean="0"/>
            </a:br>
            <a:r>
              <a:rPr lang="en-US" dirty="0" smtClean="0"/>
              <a:t>1962-2062F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3/2013 from United Nations Department of Economic and Social Affairs, Population Division.</a:t>
            </a:r>
            <a:endParaRPr lang="en-US" sz="1100" dirty="0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86700" y="1093461"/>
            <a:ext cx="7624915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Enormous population shifts will impact insurance demand over the next half century</a:t>
            </a:r>
          </a:p>
        </p:txBody>
      </p:sp>
      <p:pic>
        <p:nvPicPr>
          <p:cNvPr id="22643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424" y="1798074"/>
            <a:ext cx="73342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79871" y="2064774"/>
            <a:ext cx="648930" cy="639097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1471" y="2104103"/>
            <a:ext cx="648930" cy="575188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32871" y="2094271"/>
            <a:ext cx="648930" cy="54078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24103" y="2084439"/>
            <a:ext cx="648930" cy="516204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05503" y="2069695"/>
            <a:ext cx="648930" cy="368705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blackWhite">
          <a:xfrm>
            <a:off x="7688825" y="1936953"/>
            <a:ext cx="1337187" cy="2762865"/>
          </a:xfrm>
          <a:prstGeom prst="wedgeRectCallout">
            <a:avLst>
              <a:gd name="adj1" fmla="val -86252"/>
              <a:gd name="adj2" fmla="val 2004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Africa is expected to be the fastest population growth over the next 50 years, but no expectation now of Asia-like growth in economies or insurance demand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31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21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477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Relationship Between Real GDP and Real Life and Non-Life Premium Growth, 2012 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3/2013.</a:t>
            </a:r>
            <a:endParaRPr lang="en-US" sz="1100" dirty="0"/>
          </a:p>
        </p:txBody>
      </p:sp>
      <p:pic>
        <p:nvPicPr>
          <p:cNvPr id="226406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68" y="1868129"/>
            <a:ext cx="4076382" cy="280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1101213" y="4837471"/>
            <a:ext cx="2880850" cy="1661652"/>
          </a:xfrm>
          <a:prstGeom prst="wedgeRectCallout">
            <a:avLst>
              <a:gd name="adj1" fmla="val 33322"/>
              <a:gd name="adj2" fmla="val -1018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was a clear but  highly relationship between real GDP growth and real premium growth in advance markets in 2012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264064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4012" y="1903038"/>
            <a:ext cx="3862234" cy="26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680036" y="1464049"/>
            <a:ext cx="3587166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 Markets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black">
          <a:xfrm>
            <a:off x="4775172" y="1468965"/>
            <a:ext cx="3587166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 Markets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blackWhite">
          <a:xfrm>
            <a:off x="5329084" y="4862052"/>
            <a:ext cx="3062746" cy="1661652"/>
          </a:xfrm>
          <a:prstGeom prst="wedgeRectCallout">
            <a:avLst>
              <a:gd name="adj1" fmla="val 29791"/>
              <a:gd name="adj2" fmla="val -1024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correlation between real GDP growth and real premium growth in emerging markets was much stronger than in advanced markets in 2012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349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22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477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Insurance Density and Penetration for Advanced and Emerging Markets, 2012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3/2013.</a:t>
            </a:r>
            <a:endParaRPr lang="en-US" sz="1100" dirty="0"/>
          </a:p>
        </p:txBody>
      </p:sp>
      <p:pic>
        <p:nvPicPr>
          <p:cNvPr id="22883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611" y="1347013"/>
            <a:ext cx="3838626" cy="544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833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785" y="1425664"/>
            <a:ext cx="4415881" cy="413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ChangeArrowheads="1"/>
          </p:cNvSpPr>
          <p:nvPr/>
        </p:nvSpPr>
        <p:spPr bwMode="black">
          <a:xfrm>
            <a:off x="650540" y="1031441"/>
            <a:ext cx="3587166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 Markets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5335600" y="1036344"/>
            <a:ext cx="3587166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 Markets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2172929" y="4288593"/>
            <a:ext cx="2507226" cy="716026"/>
          </a:xfrm>
          <a:prstGeom prst="wedgeRectCallout">
            <a:avLst>
              <a:gd name="adj1" fmla="val -29467"/>
              <a:gd name="adj2" fmla="val -2057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Spending and penetration are generally much higher in advanced markets, though growth is fastest in emerging markets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29084" y="4159045"/>
            <a:ext cx="1189703" cy="786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764591" y="4562168"/>
            <a:ext cx="2241756" cy="1327355"/>
          </a:xfrm>
          <a:prstGeom prst="wedgeRectCallout">
            <a:avLst>
              <a:gd name="adj1" fmla="val -60526"/>
              <a:gd name="adj2" fmla="val -7192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Chinese spending on insurance is very similar to Russia, but Russian spending is mostly non-life and in China the majority is life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15257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4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9CEEAFE-95BB-430F-A04C-D667731B151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860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147638" y="1971675"/>
            <a:ext cx="8929687" cy="17795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>
                <a:solidFill>
                  <a:srgbClr val="FFFFFF"/>
                </a:solidFill>
              </a:rPr>
              <a:t>The Unfortunate Nexus: Opportunity, Risk &amp; Instability</a:t>
            </a:r>
          </a:p>
        </p:txBody>
      </p:sp>
      <p:sp>
        <p:nvSpPr>
          <p:cNvPr id="1924103" name="Rectangle 7"/>
          <p:cNvSpPr>
            <a:spLocks noChangeArrowheads="1"/>
          </p:cNvSpPr>
          <p:nvPr/>
        </p:nvSpPr>
        <p:spPr bwMode="auto">
          <a:xfrm>
            <a:off x="496888" y="4186238"/>
            <a:ext cx="8396287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>
                <a:solidFill>
                  <a:srgbClr val="225A7A"/>
                </a:solidFill>
              </a:rPr>
              <a:t>Most of the Global Economy’s Future Gains Will be Fraught with Much Greater Risk and Uncertainty than in </a:t>
            </a:r>
            <a:r>
              <a:rPr lang="en-US" sz="3600" b="1" dirty="0" smtClean="0">
                <a:solidFill>
                  <a:srgbClr val="225A7A"/>
                </a:solidFill>
              </a:rPr>
              <a:t>the Past</a:t>
            </a:r>
            <a:endParaRPr lang="en-US" sz="36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920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2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  <p:bldP spid="192410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2880" y="850900"/>
            <a:ext cx="8632032" cy="5115748"/>
            <a:chOff x="192880" y="1362840"/>
            <a:chExt cx="8632032" cy="5115748"/>
          </a:xfrm>
        </p:grpSpPr>
        <p:grpSp>
          <p:nvGrpSpPr>
            <p:cNvPr id="7" name="Group 6"/>
            <p:cNvGrpSpPr/>
            <p:nvPr/>
          </p:nvGrpSpPr>
          <p:grpSpPr>
            <a:xfrm>
              <a:off x="192880" y="1362840"/>
              <a:ext cx="8632032" cy="5115748"/>
              <a:chOff x="192880" y="1362840"/>
              <a:chExt cx="8632032" cy="511574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880" y="1362840"/>
                <a:ext cx="8632032" cy="5115748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322728" y="1362840"/>
                <a:ext cx="1948003" cy="9321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251012" y="3759602"/>
              <a:ext cx="1237129" cy="25268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97" y="6495276"/>
            <a:ext cx="4000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Aon PLC; Insurance Information Institute.</a:t>
            </a:r>
            <a:endParaRPr lang="en-US" sz="1200" dirty="0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5417288" y="4926874"/>
            <a:ext cx="2043113" cy="804727"/>
          </a:xfrm>
          <a:prstGeom prst="wedgeRectCallout">
            <a:avLst>
              <a:gd name="adj1" fmla="val -18588"/>
              <a:gd name="adj2" fmla="val -1814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Terrorism remains a greater concern in the Middle East,  Africa and South Asia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85725" y="4200525"/>
            <a:ext cx="2185007" cy="1128713"/>
          </a:xfrm>
          <a:prstGeom prst="wedgeRectCallout">
            <a:avLst>
              <a:gd name="adj1" fmla="val 68358"/>
              <a:gd name="adj2" fmla="val -188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Latin and South America have modest terrorist threats though Brazil is elevated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69875"/>
            <a:ext cx="8135471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Political Risk: Greatest Opportunities  Often in Risky Nations 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black">
          <a:xfrm>
            <a:off x="251012" y="990721"/>
            <a:ext cx="143589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 dirty="0" smtClean="0">
                <a:solidFill>
                  <a:srgbClr val="225A7A"/>
                </a:solidFill>
              </a:rPr>
              <a:t>As of 2015:Q4</a:t>
            </a:r>
            <a:endParaRPr lang="en-US" b="1" i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91671" y="1331321"/>
            <a:ext cx="7498503" cy="5094126"/>
            <a:chOff x="591671" y="1331321"/>
            <a:chExt cx="7498503" cy="5094126"/>
          </a:xfrm>
        </p:grpSpPr>
        <p:grpSp>
          <p:nvGrpSpPr>
            <p:cNvPr id="13" name="Group 12"/>
            <p:cNvGrpSpPr/>
            <p:nvPr/>
          </p:nvGrpSpPr>
          <p:grpSpPr>
            <a:xfrm>
              <a:off x="627529" y="1331321"/>
              <a:ext cx="7462645" cy="5094126"/>
              <a:chOff x="627529" y="1331321"/>
              <a:chExt cx="7462645" cy="509412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0599" y="1331321"/>
                <a:ext cx="7439575" cy="5094126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27529" y="1514475"/>
                <a:ext cx="1506071" cy="5115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591671" y="5271247"/>
              <a:ext cx="1057835" cy="10679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9651" y="6511694"/>
            <a:ext cx="4000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Aon PLC; Insurance Information Institute.</a:t>
            </a:r>
            <a:endParaRPr lang="en-US" sz="1200" dirty="0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5140842" y="5120266"/>
            <a:ext cx="2570162" cy="1061104"/>
          </a:xfrm>
          <a:prstGeom prst="wedgeRectCallout">
            <a:avLst>
              <a:gd name="adj1" fmla="val -24182"/>
              <a:gd name="adj2" fmla="val -1548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fastest growing markets are generally also among the politically </a:t>
            </a:r>
            <a:r>
              <a:rPr lang="en-US" sz="1400" b="1" dirty="0" smtClean="0">
                <a:solidFill>
                  <a:schemeClr val="bg1"/>
                </a:solidFill>
              </a:rPr>
              <a:t>riskiest, including East and South Asia and Africa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85725" y="4200525"/>
            <a:ext cx="2185007" cy="1323181"/>
          </a:xfrm>
          <a:prstGeom prst="wedgeRectCallout">
            <a:avLst>
              <a:gd name="adj1" fmla="val 68358"/>
              <a:gd name="adj2" fmla="val -188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Latin and South America also present insurers with growth opportunities but political instability has increased markedly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838056" y="1514475"/>
            <a:ext cx="1622323" cy="1345633"/>
          </a:xfrm>
          <a:prstGeom prst="wedgeRectCallout">
            <a:avLst>
              <a:gd name="adj1" fmla="val -80270"/>
              <a:gd name="adj2" fmla="val 841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Problems in the Ukraine will intensify political risk in several former Soviet republics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269875"/>
            <a:ext cx="8135471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Terrorism Risk: Greatest Opportunities   Are Often in Risky Nations 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black">
          <a:xfrm>
            <a:off x="213608" y="1158826"/>
            <a:ext cx="1435898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 i="1" dirty="0" smtClean="0">
                <a:solidFill>
                  <a:srgbClr val="225A7A"/>
                </a:solidFill>
              </a:rPr>
              <a:t>As of 2015:Q4</a:t>
            </a:r>
            <a:endParaRPr lang="en-US" b="1" i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26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557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Country Shares of World </a:t>
            </a:r>
            <a:br>
              <a:rPr lang="en-US" dirty="0" smtClean="0"/>
            </a:br>
            <a:r>
              <a:rPr lang="en-US" dirty="0" smtClean="0"/>
              <a:t>Merchandise Exports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6894" y="6362839"/>
            <a:ext cx="82423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World </a:t>
            </a:r>
            <a:r>
              <a:rPr lang="en-US" sz="1100" dirty="0"/>
              <a:t>Trade </a:t>
            </a:r>
            <a:r>
              <a:rPr lang="en-US" sz="1100" dirty="0" smtClean="0"/>
              <a:t>Organization accessed 4/30/14 at: 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www.wto.org/english/res_e/statis_e/statis_e.htm</a:t>
            </a:r>
            <a:r>
              <a:rPr lang="en-US" sz="1100" dirty="0" smtClean="0"/>
              <a:t> ; Insurance Information Institute.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85643" y="1657722"/>
            <a:ext cx="5115032" cy="9426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1800600"/>
            <a:ext cx="9005001" cy="4467597"/>
          </a:xfrm>
          <a:prstGeom prst="rect">
            <a:avLst/>
          </a:prstGeom>
        </p:spPr>
      </p:pic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1438275" y="1074460"/>
            <a:ext cx="6162782" cy="677719"/>
          </a:xfrm>
          <a:prstGeom prst="wedgeRectCallout">
            <a:avLst>
              <a:gd name="adj1" fmla="val 23620"/>
              <a:gd name="adj2" fmla="val 372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US, China, Japan and Western Europe lead the world in merchandise exports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1896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Growth in US Insurance Markets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098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029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290AF0-4428-4E60-A625-F9EAFEF3B4DF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40293" name="Rectangle 6"/>
          <p:cNvSpPr>
            <a:spLocks noChangeArrowheads="1"/>
          </p:cNvSpPr>
          <p:nvPr/>
        </p:nvSpPr>
        <p:spPr bwMode="auto">
          <a:xfrm>
            <a:off x="1673046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0294" name="Rectangle 15"/>
          <p:cNvSpPr>
            <a:spLocks noChangeArrowheads="1"/>
          </p:cNvSpPr>
          <p:nvPr/>
        </p:nvSpPr>
        <p:spPr bwMode="auto">
          <a:xfrm>
            <a:off x="3258243" y="1836738"/>
            <a:ext cx="709612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0295" name="Rectangle 16"/>
          <p:cNvSpPr>
            <a:spLocks noChangeArrowheads="1"/>
          </p:cNvSpPr>
          <p:nvPr/>
        </p:nvSpPr>
        <p:spPr bwMode="auto">
          <a:xfrm>
            <a:off x="6092623" y="1822450"/>
            <a:ext cx="708025" cy="3754438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14029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270170"/>
              </p:ext>
            </p:extLst>
          </p:nvPr>
        </p:nvGraphicFramePr>
        <p:xfrm>
          <a:off x="363538" y="1927225"/>
          <a:ext cx="871855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1949" name="Chart" r:id="rId4" imgW="5727743" imgH="3047861" progId="MSGraph.Chart.8">
                  <p:embed followColorScheme="full"/>
                </p:oleObj>
              </mc:Choice>
              <mc:Fallback>
                <p:oleObj name="Chart" r:id="rId4" imgW="5727743" imgH="304786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3538" y="1927225"/>
                        <a:ext cx="871855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Net Premium Growth (All P/C Lines): Annual Change, 1971—2015</a:t>
            </a:r>
          </a:p>
        </p:txBody>
      </p:sp>
      <p:sp>
        <p:nvSpPr>
          <p:cNvPr id="140298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40299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1975-78</a:t>
            </a:r>
          </a:p>
        </p:txBody>
      </p:sp>
      <p:sp>
        <p:nvSpPr>
          <p:cNvPr id="140300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1984-87</a:t>
            </a:r>
          </a:p>
        </p:txBody>
      </p:sp>
      <p:sp>
        <p:nvSpPr>
          <p:cNvPr id="140301" name="Text Box 12"/>
          <p:cNvSpPr txBox="1">
            <a:spLocks noChangeArrowheads="1"/>
          </p:cNvSpPr>
          <p:nvPr/>
        </p:nvSpPr>
        <p:spPr bwMode="auto">
          <a:xfrm>
            <a:off x="6048375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</a:rPr>
              <a:t>2000-03</a:t>
            </a:r>
          </a:p>
        </p:txBody>
      </p:sp>
      <p:sp>
        <p:nvSpPr>
          <p:cNvPr id="140302" name="Rectangle 13"/>
          <p:cNvSpPr>
            <a:spLocks noChangeArrowheads="1"/>
          </p:cNvSpPr>
          <p:nvPr/>
        </p:nvSpPr>
        <p:spPr bwMode="auto">
          <a:xfrm>
            <a:off x="-264160" y="6323648"/>
            <a:ext cx="7569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Shaded areas denote “hard market” periods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>
                <a:solidFill>
                  <a:srgbClr val="000000"/>
                </a:solidFill>
              </a:rPr>
              <a:t>Sources:  A.M. Best (1971-2013), ISO (</a:t>
            </a:r>
            <a:r>
              <a:rPr lang="en-US" altLang="en-US" sz="1100" smtClean="0">
                <a:solidFill>
                  <a:srgbClr val="000000"/>
                </a:solidFill>
              </a:rPr>
              <a:t>2014-15).</a:t>
            </a:r>
            <a:endParaRPr lang="en-US" altLang="en-US" sz="1100" dirty="0">
              <a:solidFill>
                <a:srgbClr val="000000"/>
              </a:solidFill>
            </a:endParaRP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090910" y="1925638"/>
            <a:ext cx="2711450" cy="1046162"/>
          </a:xfrm>
          <a:prstGeom prst="wedgeRectCallout">
            <a:avLst>
              <a:gd name="adj1" fmla="val 42574"/>
              <a:gd name="adj2" fmla="val 2753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 dirty="0">
                <a:solidFill>
                  <a:srgbClr val="FFFFFF"/>
                </a:solidFill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625714" y="3139122"/>
            <a:ext cx="1446213" cy="1169988"/>
          </a:xfrm>
          <a:prstGeom prst="wedgeRectCallout">
            <a:avLst>
              <a:gd name="adj1" fmla="val 34208"/>
              <a:gd name="adj2" fmla="val 10325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"/>
                <a:cs typeface="Arial" charset="0"/>
              </a:rPr>
              <a:t>2015: 3.4%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 "/>
                <a:cs typeface="Arial" charset="0"/>
              </a:rPr>
              <a:t>2014</a:t>
            </a: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: </a:t>
            </a:r>
            <a:r>
              <a:rPr lang="en-US" sz="1400" b="1" dirty="0" smtClean="0">
                <a:solidFill>
                  <a:srgbClr val="FFFFFF"/>
                </a:solidFill>
                <a:latin typeface="Arial "/>
                <a:cs typeface="Arial" charset="0"/>
              </a:rPr>
              <a:t>4.2%</a:t>
            </a:r>
            <a:endParaRPr lang="en-US" sz="1400" b="1" dirty="0">
              <a:solidFill>
                <a:srgbClr val="FFFFFF"/>
              </a:solidFill>
              <a:latin typeface="Arial "/>
              <a:cs typeface="Arial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2013: 4.4%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2012: +</a:t>
            </a:r>
            <a:r>
              <a:rPr lang="en-US" sz="1400" b="1" dirty="0">
                <a:solidFill>
                  <a:srgbClr val="FFFFFF"/>
                </a:solidFill>
                <a:latin typeface="Arial "/>
              </a:rPr>
              <a:t>4.2</a:t>
            </a:r>
            <a:r>
              <a:rPr lang="en-US" sz="1400" b="1" dirty="0">
                <a:solidFill>
                  <a:srgbClr val="FFFFFF"/>
                </a:solidFill>
                <a:latin typeface="Arial 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 "/>
              <a:cs typeface="Arial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blackWhite">
          <a:xfrm>
            <a:off x="4194410" y="3171882"/>
            <a:ext cx="1671658" cy="93079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Outlook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2016F: 3.9%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2017F: 3.8%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45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22300"/>
              </p:ext>
            </p:extLst>
          </p:nvPr>
        </p:nvGraphicFramePr>
        <p:xfrm>
          <a:off x="-170223" y="1155700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2973" name="Chart" r:id="rId5" imgW="5511783" imgH="3663835" progId="MSGraph.Chart.8">
                  <p:embed followColorScheme="full"/>
                </p:oleObj>
              </mc:Choice>
              <mc:Fallback>
                <p:oleObj name="Chart" r:id="rId5" imgW="5511783" imgH="36638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0223" y="1155700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8807" y="6249802"/>
            <a:ext cx="8249055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 smtClean="0">
                <a:solidFill>
                  <a:srgbClr val="000000"/>
                </a:solidFill>
              </a:rPr>
              <a:t>Note: Data through 1934 are based on stock companies only. Data include state funds beginning in 1998.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Source:  </a:t>
            </a:r>
            <a:r>
              <a:rPr lang="en-US" sz="1100" dirty="0" smtClean="0">
                <a:solidFill>
                  <a:srgbClr val="000000"/>
                </a:solidFill>
              </a:rPr>
              <a:t>A.M. Best; Insurance </a:t>
            </a:r>
            <a:r>
              <a:rPr lang="en-US" sz="1100" dirty="0">
                <a:solidFill>
                  <a:srgbClr val="000000"/>
                </a:solidFill>
              </a:rPr>
              <a:t>Information </a:t>
            </a:r>
            <a:r>
              <a:rPr lang="en-US" sz="1100" dirty="0" smtClean="0">
                <a:solidFill>
                  <a:srgbClr val="000000"/>
                </a:solidFill>
              </a:rPr>
              <a:t>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2833721" y="1946355"/>
            <a:ext cx="1810339" cy="692666"/>
          </a:xfrm>
          <a:prstGeom prst="wedgeRectCallout">
            <a:avLst>
              <a:gd name="adj1" fmla="val 71757"/>
              <a:gd name="adj2" fmla="val -317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Economic Shocks, Inflation: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1976: 22.0</a:t>
            </a:r>
            <a:r>
              <a:rPr lang="en-US" sz="1200" b="1" dirty="0">
                <a:solidFill>
                  <a:srgbClr val="000000"/>
                </a:solidFill>
              </a:rPr>
              <a:t>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6188297" y="2045801"/>
            <a:ext cx="1299912" cy="432267"/>
          </a:xfrm>
          <a:prstGeom prst="wedgeRectCallout">
            <a:avLst>
              <a:gd name="adj1" fmla="val -54742"/>
              <a:gd name="adj2" fmla="val -2553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Tort Crisis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1985/86: 22.2%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7734617" y="2438994"/>
            <a:ext cx="1010561" cy="460880"/>
          </a:xfrm>
          <a:prstGeom prst="wedgeRectCallout">
            <a:avLst>
              <a:gd name="adj1" fmla="val -68899"/>
              <a:gd name="adj2" fmla="val 3045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Post-9/11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2002:15.3%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5937549" y="4454339"/>
            <a:ext cx="1151052" cy="1040770"/>
          </a:xfrm>
          <a:prstGeom prst="wedgeRectCallout">
            <a:avLst>
              <a:gd name="adj1" fmla="val -64732"/>
              <a:gd name="adj2" fmla="val -100986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Twin Recessions; Interest Rate Hikes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1987: 3.7%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7174191" y="5187977"/>
            <a:ext cx="1037547" cy="638895"/>
          </a:xfrm>
          <a:prstGeom prst="wedgeRectCallout">
            <a:avLst>
              <a:gd name="adj1" fmla="val 25014"/>
              <a:gd name="adj2" fmla="val -122582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Great Recession:2010: -4.9%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8211738" y="3046883"/>
            <a:ext cx="727671" cy="430787"/>
          </a:xfrm>
          <a:prstGeom prst="wedgeRectCallout">
            <a:avLst>
              <a:gd name="adj1" fmla="val -12519"/>
              <a:gd name="adj2" fmla="val 996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2015 3.4%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42356" y="-184830"/>
            <a:ext cx="8193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sz="2700" kern="0" dirty="0" smtClean="0">
                <a:latin typeface="Arial" panose="020B0604020202020204" pitchFamily="34" charset="0"/>
              </a:rPr>
              <a:t>NPW Premium Growth: Peaks &amp; Troughs in the P/C Insurance Industry, 1926 – 2015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1624324" y="5345880"/>
            <a:ext cx="1893939" cy="440407"/>
          </a:xfrm>
          <a:prstGeom prst="wedgeRectCallout">
            <a:avLst>
              <a:gd name="adj1" fmla="val -61774"/>
              <a:gd name="adj2" fmla="val -134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Great Depression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1932: -15.9% max drop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102082" y="1155700"/>
            <a:ext cx="1560046" cy="398828"/>
          </a:xfrm>
          <a:prstGeom prst="wedgeRectCallout">
            <a:avLst>
              <a:gd name="adj1" fmla="val -19425"/>
              <a:gd name="adj2" fmla="val 8905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Post WW II Peak: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1947: 26.2%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971945" y="1924104"/>
            <a:ext cx="1196332" cy="489440"/>
          </a:xfrm>
          <a:prstGeom prst="wedgeRectCallout">
            <a:avLst>
              <a:gd name="adj1" fmla="val 36234"/>
              <a:gd name="adj2" fmla="val 1025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Start of WW II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1941: 15.8%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2959655" y="4125731"/>
            <a:ext cx="2854763" cy="1145800"/>
          </a:xfrm>
          <a:prstGeom prst="wedgeRectCallout">
            <a:avLst>
              <a:gd name="adj1" fmla="val -7240"/>
              <a:gd name="adj2" fmla="val -815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1950-70: Extended period of stability in growth and profitability.  Low interest rates, low inflation, “Bureau” rate regulation all played a role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blackWhite">
          <a:xfrm>
            <a:off x="3940215" y="1026522"/>
            <a:ext cx="3231916" cy="869168"/>
          </a:xfrm>
          <a:prstGeom prst="wedgeRectCallout">
            <a:avLst>
              <a:gd name="adj1" fmla="val 14"/>
              <a:gd name="adj2" fmla="val 839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1970-90: Peak premium growth was much higher in this period while troughs were comparable.  Rapid inflation, economic volatility, high interest rates, tort environment all played roles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6" name="AutoShape 6"/>
          <p:cNvSpPr>
            <a:spLocks noChangeArrowheads="1"/>
          </p:cNvSpPr>
          <p:nvPr/>
        </p:nvSpPr>
        <p:spPr bwMode="blackWhite">
          <a:xfrm>
            <a:off x="6270172" y="2639118"/>
            <a:ext cx="1001490" cy="590645"/>
          </a:xfrm>
          <a:prstGeom prst="wedgeRectCallout">
            <a:avLst>
              <a:gd name="adj1" fmla="val 824"/>
              <a:gd name="adj2" fmla="val 1016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050" b="1" dirty="0" smtClean="0">
                <a:solidFill>
                  <a:schemeClr val="bg1"/>
                </a:solidFill>
                <a:cs typeface="+mn-cs"/>
              </a:rPr>
              <a:t>1988-2000: Period of inter-cycle stability</a:t>
            </a:r>
            <a:endParaRPr lang="en-US" sz="105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blackWhite">
          <a:xfrm>
            <a:off x="8170632" y="4053241"/>
            <a:ext cx="922303" cy="1118970"/>
          </a:xfrm>
          <a:prstGeom prst="wedgeRectCallout">
            <a:avLst>
              <a:gd name="adj1" fmla="val -12802"/>
              <a:gd name="adj2" fmla="val -627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050" b="1" dirty="0" smtClean="0">
                <a:solidFill>
                  <a:schemeClr val="bg1"/>
                </a:solidFill>
                <a:cs typeface="+mn-cs"/>
              </a:rPr>
              <a:t>2010-20XX? Post-recession period of stable growth?</a:t>
            </a:r>
            <a:endParaRPr lang="en-US" sz="1050" b="1" dirty="0">
              <a:solidFill>
                <a:schemeClr val="bg1"/>
              </a:solidFill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0791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6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2" y="90488"/>
            <a:ext cx="7916402" cy="860425"/>
          </a:xfrm>
        </p:spPr>
        <p:txBody>
          <a:bodyPr/>
          <a:lstStyle/>
          <a:p>
            <a:r>
              <a:rPr lang="en-US" sz="2800" dirty="0" smtClean="0"/>
              <a:t>5 Major Categories for External Global Risks, Uncertainties and Fears: Insurance Solutions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448" y="1112171"/>
            <a:ext cx="8523287" cy="4652963"/>
          </a:xfrm>
        </p:spPr>
        <p:txBody>
          <a:bodyPr/>
          <a:lstStyle/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Economic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Geopolitical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Environmental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Technological Risks</a:t>
            </a:r>
          </a:p>
          <a:p>
            <a:pPr marL="457200" indent="-457200">
              <a:lnSpc>
                <a:spcPct val="75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/>
              <a:t>Societal Risks</a:t>
            </a:r>
            <a:endParaRPr lang="en-US" sz="3200" b="1" i="1" dirty="0" smtClean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Adapted from World Economic Forum, </a:t>
            </a:r>
            <a:r>
              <a:rPr lang="en-US" sz="1000" i="1" dirty="0" smtClean="0"/>
              <a:t>Global Risks 201</a:t>
            </a:r>
            <a:r>
              <a:rPr lang="en-US" sz="1000" dirty="0"/>
              <a:t>4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pic>
        <p:nvPicPr>
          <p:cNvPr id="14089220" name="Picture 4" descr="http://us.123rf.com/400wm/400/400/epantha/epantha0809/epantha080900047/3633653-economic-downturn-graphic-with-line-chart-and-tex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2882" y="1160207"/>
            <a:ext cx="2106387" cy="1406013"/>
          </a:xfrm>
          <a:prstGeom prst="rect">
            <a:avLst/>
          </a:prstGeom>
          <a:noFill/>
        </p:spPr>
      </p:pic>
      <p:pic>
        <p:nvPicPr>
          <p:cNvPr id="14089222" name="Picture 6" descr="http://t0.gstatic.com/images?q=tbn:ANd9GcRN4hRuiEMqjesUEqST4Q-z6IdANInkx-jiTG5TQXW5X2Ypgr5p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6877" y="2172927"/>
            <a:ext cx="1739649" cy="1563483"/>
          </a:xfrm>
          <a:prstGeom prst="rect">
            <a:avLst/>
          </a:prstGeom>
          <a:noFill/>
        </p:spPr>
      </p:pic>
      <p:pic>
        <p:nvPicPr>
          <p:cNvPr id="14089224" name="Picture 8" descr="http://www.itworldcanada.com/uploads/cyber%20crim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3679" y="4778478"/>
            <a:ext cx="2490189" cy="1657350"/>
          </a:xfrm>
          <a:prstGeom prst="rect">
            <a:avLst/>
          </a:prstGeom>
          <a:noFill/>
        </p:spPr>
      </p:pic>
      <p:pic>
        <p:nvPicPr>
          <p:cNvPr id="14089226" name="Picture 10" descr="http://thefreedomchef.com/wp-content/uploads/2011/07/corn-top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244" y="4965290"/>
            <a:ext cx="2367756" cy="1580177"/>
          </a:xfrm>
          <a:prstGeom prst="rect">
            <a:avLst/>
          </a:prstGeom>
          <a:noFill/>
        </p:spPr>
      </p:pic>
      <p:pic>
        <p:nvPicPr>
          <p:cNvPr id="16" name="Picture 2" descr="http://t2.gstatic.com/images?q=tbn:ANd9GcQrq0wWj8xb9FvV7THptHM8tN3m1jZBd2iZyeKCY_zYViwMOuPh5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1433" y="3257856"/>
            <a:ext cx="1602658" cy="1602658"/>
          </a:xfrm>
          <a:prstGeom prst="rect">
            <a:avLst/>
          </a:prstGeom>
          <a:noFill/>
        </p:spPr>
      </p:pic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98203" y="4279117"/>
            <a:ext cx="2094271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While risks can be broadly categorized, none are mutually exclusive</a:t>
            </a:r>
          </a:p>
        </p:txBody>
      </p:sp>
    </p:spTree>
    <p:extLst>
      <p:ext uri="{BB962C8B-B14F-4D97-AF65-F5344CB8AC3E}">
        <p14:creationId xmlns:p14="http://schemas.microsoft.com/office/powerpoint/2010/main" val="10831586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2007-2014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53975" y="1708150"/>
          <a:ext cx="9121775" cy="468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139" name="Chart" r:id="rId4" imgW="8820267" imgH="4533761" progId="MSGraph.Chart.8">
                  <p:embed followColorScheme="full"/>
                </p:oleObj>
              </mc:Choice>
              <mc:Fallback>
                <p:oleObj name="Chart" r:id="rId4" imgW="8820267" imgH="453376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1708150"/>
                        <a:ext cx="9121775" cy="468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358490" y="1629112"/>
            <a:ext cx="3677829" cy="1298758"/>
          </a:xfrm>
          <a:prstGeom prst="wedgeRectCallout">
            <a:avLst>
              <a:gd name="adj1" fmla="val -106309"/>
              <a:gd name="adj2" fmla="val 3851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North Dakota was the country’s growth leader over the past 7 years with premiums written expanding  by 70.7%, fueled by the state’s energy boom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865077" y="3145097"/>
            <a:ext cx="3914775" cy="93079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Growth Benchmarks: Total P/C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US: 13.0%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531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2007-2014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47290355"/>
              </p:ext>
            </p:extLst>
          </p:nvPr>
        </p:nvGraphicFramePr>
        <p:xfrm>
          <a:off x="4763" y="1793875"/>
          <a:ext cx="913288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163" name="Chart" r:id="rId4" imgW="8820267" imgH="4552881" progId="MSGraph.Chart.8">
                  <p:embed followColorScheme="full"/>
                </p:oleObj>
              </mc:Choice>
              <mc:Fallback>
                <p:oleObj name="Chart" r:id="rId4" imgW="8820267" imgH="455288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793875"/>
                        <a:ext cx="9132887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09398" y="4151312"/>
            <a:ext cx="3062749" cy="1230312"/>
          </a:xfrm>
          <a:prstGeom prst="wedgeRectCallout">
            <a:avLst>
              <a:gd name="adj1" fmla="val 102710"/>
              <a:gd name="adj2" fmla="val 814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Growth was negative in 4 states and DC between 2007 and 2014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6385033" y="1598614"/>
            <a:ext cx="2497029" cy="1018196"/>
          </a:xfrm>
          <a:prstGeom prst="wedgeRectCallout">
            <a:avLst>
              <a:gd name="adj1" fmla="val -53752"/>
              <a:gd name="adj2" fmla="val 938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P/C premium growth in California has lagged behind the nation as a whole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263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2007-2014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77988"/>
          <a:ext cx="9126538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186" name="Chart" r:id="rId4" imgW="8820267" imgH="4572000" progId="MSGraph.Chart.8">
                  <p:embed followColorScheme="full"/>
                </p:oleObj>
              </mc:Choice>
              <mc:Fallback>
                <p:oleObj name="Chart" r:id="rId4" imgW="8820267" imgH="4572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7988"/>
                        <a:ext cx="9126538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blackWhite">
          <a:xfrm>
            <a:off x="2248999" y="1676400"/>
            <a:ext cx="2985355" cy="1514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Growth Benchmarks: PPA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US: 16.4%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721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2007-2014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26988" y="1793875"/>
          <a:ext cx="9126537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0210" name="Chart" r:id="rId4" imgW="8820267" imgH="4572000" progId="MSGraph.Chart.8">
                  <p:embed followColorScheme="full"/>
                </p:oleObj>
              </mc:Choice>
              <mc:Fallback>
                <p:oleObj name="Chart" r:id="rId4" imgW="8820267" imgH="4572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1793875"/>
                        <a:ext cx="9126537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7410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329363" y="1266825"/>
            <a:ext cx="2552700" cy="1733550"/>
          </a:xfrm>
          <a:prstGeom prst="wedgeRectCallout">
            <a:avLst>
              <a:gd name="adj1" fmla="val -41272"/>
              <a:gd name="adj2" fmla="val 8869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charset="0"/>
              </a:rPr>
              <a:t>Pvt. Passenger Auto premium growth in CA was among the slowest in the country between 2007 and 2014 as the Great Recession took its toll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58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2007-2015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4398543"/>
              </p:ext>
            </p:extLst>
          </p:nvPr>
        </p:nvGraphicFramePr>
        <p:xfrm>
          <a:off x="36513" y="1712913"/>
          <a:ext cx="9051925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8085" name="Chart" r:id="rId4" imgW="8810697" imgH="4572000" progId="MSGraph.Chart.8">
                  <p:embed followColorScheme="full"/>
                </p:oleObj>
              </mc:Choice>
              <mc:Fallback>
                <p:oleObj name="Chart" r:id="rId4" imgW="8810697" imgH="45720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712913"/>
                        <a:ext cx="9051925" cy="469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smtClean="0">
                <a:solidFill>
                  <a:srgbClr val="000000"/>
                </a:solidFill>
              </a:rPr>
              <a:t>NAIC via SNL Financial;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023345" y="2143125"/>
            <a:ext cx="2548655" cy="1526622"/>
          </a:xfrm>
          <a:prstGeom prst="wedgeRectCallout">
            <a:avLst>
              <a:gd name="adj1" fmla="val -69817"/>
              <a:gd name="adj2" fmla="val 253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44 states showed commercial lines growth from 2007 through 2015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933584" y="2192215"/>
            <a:ext cx="4062412" cy="98571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u="sng" dirty="0" smtClean="0">
                <a:solidFill>
                  <a:schemeClr val="bg1"/>
                </a:solidFill>
                <a:cs typeface="+mn-cs"/>
              </a:rPr>
              <a:t>Growth Benchmarks: Commercial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US: 9.0%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136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2007-2015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01162909"/>
              </p:ext>
            </p:extLst>
          </p:nvPr>
        </p:nvGraphicFramePr>
        <p:xfrm>
          <a:off x="0" y="1717675"/>
          <a:ext cx="9107487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9110" name="Chart" r:id="rId4" imgW="5873798" imgH="3022508" progId="MSGraph.Chart.8">
                  <p:embed followColorScheme="full"/>
                </p:oleObj>
              </mc:Choice>
              <mc:Fallback>
                <p:oleObj name="Chart" r:id="rId4" imgW="5873798" imgH="302250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7675"/>
                        <a:ext cx="9107487" cy="468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smtClean="0">
                <a:solidFill>
                  <a:srgbClr val="000000"/>
                </a:solidFill>
              </a:rPr>
              <a:t>NAIC via SNL Financial;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281680" y="4177901"/>
            <a:ext cx="3229560" cy="887177"/>
          </a:xfrm>
          <a:prstGeom prst="wedgeRectCallout">
            <a:avLst>
              <a:gd name="adj1" fmla="val 70085"/>
              <a:gd name="adj2" fmla="val -5093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Eight states still write less commercial business than they did in 2007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6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2007-2015*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10961905"/>
              </p:ext>
            </p:extLst>
          </p:nvPr>
        </p:nvGraphicFramePr>
        <p:xfrm>
          <a:off x="0" y="1674813"/>
          <a:ext cx="9142413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1154" name="Chart" r:id="rId4" imgW="8820267" imgH="4552881" progId="MSGraph.Chart.8">
                  <p:embed followColorScheme="full"/>
                </p:oleObj>
              </mc:Choice>
              <mc:Fallback>
                <p:oleObj name="Chart" r:id="rId4" imgW="8820267" imgH="455288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4813"/>
                        <a:ext cx="9142413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</a:t>
            </a:r>
            <a:r>
              <a:rPr lang="en-US" sz="1100" dirty="0" smtClean="0">
                <a:solidFill>
                  <a:srgbClr val="000000"/>
                </a:solidFill>
              </a:rPr>
              <a:t>NAIC data, sourced from S&amp;P Global Market Intelligence;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4635500" y="1834198"/>
            <a:ext cx="3175000" cy="1641475"/>
          </a:xfrm>
          <a:prstGeom prst="wedgeRectCallout">
            <a:avLst>
              <a:gd name="adj1" fmla="val -111404"/>
              <a:gd name="adj2" fmla="val 249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27 states showed positive growth in the workers comp line from 2007 – 2015 (up from 13 through 2013 and 5 through 2012).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94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2007-2015*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10900353"/>
              </p:ext>
            </p:extLst>
          </p:nvPr>
        </p:nvGraphicFramePr>
        <p:xfrm>
          <a:off x="0" y="1790700"/>
          <a:ext cx="917098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2177" name="Chart" r:id="rId4" imgW="5880039" imgH="3035392" progId="MSGraph.Chart.8">
                  <p:embed followColorScheme="full"/>
                </p:oleObj>
              </mc:Choice>
              <mc:Fallback>
                <p:oleObj name="Chart" r:id="rId4" imgW="5880039" imgH="303539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0700"/>
                        <a:ext cx="9170988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NAIC data, sourced from S&amp;P Global Market </a:t>
            </a:r>
            <a:r>
              <a:rPr lang="en-US" sz="1100" dirty="0" smtClean="0">
                <a:solidFill>
                  <a:srgbClr val="000000"/>
                </a:solidFill>
              </a:rPr>
              <a:t>Intelligence;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1438275" y="4009231"/>
            <a:ext cx="3441700" cy="1450975"/>
          </a:xfrm>
          <a:prstGeom prst="wedgeRectCallout">
            <a:avLst>
              <a:gd name="adj1" fmla="val 91377"/>
              <a:gd name="adj2" fmla="val 96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States with the poorest performing economies also produced </a:t>
            </a:r>
            <a:r>
              <a:rPr lang="en-US" b="1" dirty="0" smtClean="0">
                <a:solidFill>
                  <a:schemeClr val="bg1"/>
                </a:solidFill>
              </a:rPr>
              <a:t>some of the </a:t>
            </a:r>
            <a:r>
              <a:rPr lang="en-US" b="1" dirty="0">
                <a:solidFill>
                  <a:schemeClr val="bg1"/>
                </a:solidFill>
              </a:rPr>
              <a:t>most negative net change in premiums of the past </a:t>
            </a:r>
            <a:r>
              <a:rPr lang="en-US" b="1" dirty="0" smtClean="0">
                <a:solidFill>
                  <a:schemeClr val="bg1"/>
                </a:solidFill>
              </a:rPr>
              <a:t>8 years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36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7352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5C05A54-118B-41A1-B90D-339B96E840C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39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Treasury Security Yields: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A Long Downward Trend, 1990–2016*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constant maturity, nominal rates, through </a:t>
            </a:r>
            <a:r>
              <a:rPr lang="en-US" sz="1100" dirty="0" smtClean="0"/>
              <a:t>March 2016.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www.federalreserve.gov/releases/h15/data.htm</a:t>
            </a:r>
            <a:r>
              <a:rPr lang="en-US" sz="1100" dirty="0" smtClean="0"/>
              <a:t>. National </a:t>
            </a:r>
            <a:r>
              <a:rPr lang="en-US" sz="1100" dirty="0"/>
              <a:t>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597774"/>
              </p:ext>
            </p:extLst>
          </p:nvPr>
        </p:nvGraphicFramePr>
        <p:xfrm>
          <a:off x="463550" y="9779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5693" name="Chart" r:id="rId5" imgW="5562548" imgH="2921092" progId="MSGraph.Chart.8">
                  <p:embed followColorScheme="full"/>
                </p:oleObj>
              </mc:Choice>
              <mc:Fallback>
                <p:oleObj name="Chart" r:id="rId5" imgW="5562548" imgH="292109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977900"/>
                        <a:ext cx="8404225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149600" y="1143000"/>
            <a:ext cx="3079750" cy="809625"/>
          </a:xfrm>
          <a:prstGeom prst="wedgeRectCallout">
            <a:avLst>
              <a:gd name="adj1" fmla="val 19290"/>
              <a:gd name="adj2" fmla="val 1922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for </a:t>
            </a:r>
            <a:r>
              <a:rPr lang="en-US" sz="1400" b="1" dirty="0" smtClean="0">
                <a:solidFill>
                  <a:schemeClr val="bg1"/>
                </a:solidFill>
              </a:rPr>
              <a:t>more than a </a:t>
            </a:r>
            <a:r>
              <a:rPr lang="en-US" sz="1400" b="1" dirty="0">
                <a:solidFill>
                  <a:schemeClr val="bg1"/>
                </a:solidFill>
              </a:rPr>
              <a:t>decade. </a:t>
            </a:r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</a:t>
            </a:r>
            <a:r>
              <a:rPr lang="en-US" sz="1600" b="1" dirty="0" smtClean="0">
                <a:solidFill>
                  <a:schemeClr val="bg1"/>
                </a:solidFill>
              </a:rPr>
              <a:t>come.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177549" y="1207675"/>
            <a:ext cx="1704975" cy="1500289"/>
          </a:xfrm>
          <a:prstGeom prst="wedgeRectCallout">
            <a:avLst>
              <a:gd name="adj1" fmla="val 29522"/>
              <a:gd name="adj2" fmla="val 11523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Despite the Fed’s  December 2015 rate hike, yield remain low though short-term yields have seen some gains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446C4-2A73-4543-B6D3-B7D75012C05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7819697" y="3657928"/>
            <a:ext cx="1062827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94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6451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6451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A6005-A30E-4B9F-AA27-E406E92B700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4" y="47624"/>
            <a:ext cx="7874000" cy="860425"/>
          </a:xfrm>
        </p:spPr>
        <p:txBody>
          <a:bodyPr/>
          <a:lstStyle/>
          <a:p>
            <a:r>
              <a:rPr lang="en-US" dirty="0" smtClean="0"/>
              <a:t>Multitude of Exogenous Factors Influence Growth, Performance &amp; Cyclicality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982771"/>
            <a:ext cx="8523287" cy="46529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Tepid growth in US, Europe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Weakness </a:t>
            </a:r>
            <a:r>
              <a:rPr lang="en-US" sz="2000" b="1" dirty="0"/>
              <a:t>in China/Emerging </a:t>
            </a:r>
            <a:r>
              <a:rPr lang="en-US" sz="2000" b="1" dirty="0" smtClean="0"/>
              <a:t>Economies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Political uncertainty in the US, Brazil, Argentina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UK “Brexit” concern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Low/Negative Interest Rates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Resurgent Terrorism Risk: ISIS &amp; Other Groups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Cyber Attacks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Sabre Rattling (e.g., US-China, Russia)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Severe Natural Disaster </a:t>
            </a:r>
            <a:r>
              <a:rPr lang="en-US" sz="2000" b="1" dirty="0" err="1" smtClean="0"/>
              <a:t>Losses</a:t>
            </a:r>
            <a:r>
              <a:rPr lang="en-US" sz="2000" b="1" dirty="0" err="1" smtClean="0">
                <a:sym typeface="Wingdings" panose="05000000000000000000" pitchFamily="2" charset="2"/>
              </a:rPr>
              <a:t>Supply</a:t>
            </a:r>
            <a:r>
              <a:rPr lang="en-US" sz="2000" b="1" dirty="0" smtClean="0">
                <a:sym typeface="Wingdings" panose="05000000000000000000" pitchFamily="2" charset="2"/>
              </a:rPr>
              <a:t> Chain </a:t>
            </a:r>
            <a:endParaRPr lang="en-US" sz="2000" b="1" dirty="0" smtClean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Nationalism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International trade deals under siege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(Over)Regulation: Systemic Risk?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sz="2000" b="1" dirty="0" smtClean="0"/>
              <a:t>Strong dollar/Currency manipulation</a:t>
            </a:r>
          </a:p>
          <a:p>
            <a:pPr>
              <a:lnSpc>
                <a:spcPct val="100000"/>
              </a:lnSpc>
              <a:spcBef>
                <a:spcPct val="50000"/>
              </a:spcBef>
              <a:buNone/>
            </a:pPr>
            <a:endParaRPr lang="en-US" sz="2000" b="1" i="1" dirty="0" smtClean="0">
              <a:solidFill>
                <a:srgbClr val="FF0000"/>
              </a:solidFill>
            </a:endParaRPr>
          </a:p>
        </p:txBody>
      </p:sp>
      <p:pic>
        <p:nvPicPr>
          <p:cNvPr id="9" name="Picture 8" descr="Black Sw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7650" y="1431925"/>
            <a:ext cx="2344738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800850" y="5338763"/>
            <a:ext cx="2074863" cy="1227137"/>
          </a:xfrm>
          <a:prstGeom prst="wedgeRectCallout">
            <a:avLst>
              <a:gd name="adj1" fmla="val -9683"/>
              <a:gd name="adj2" fmla="val -9537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Are “Black Swans”  everywhere or does it just seem that way?</a:t>
            </a:r>
          </a:p>
        </p:txBody>
      </p:sp>
    </p:spTree>
    <p:extLst>
      <p:ext uri="{BB962C8B-B14F-4D97-AF65-F5344CB8AC3E}">
        <p14:creationId xmlns:p14="http://schemas.microsoft.com/office/powerpoint/2010/main" val="2755426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8947"/>
            <a:ext cx="7910830" cy="860425"/>
          </a:xfrm>
        </p:spPr>
        <p:txBody>
          <a:bodyPr/>
          <a:lstStyle/>
          <a:p>
            <a:r>
              <a:rPr lang="en-US" dirty="0" smtClean="0"/>
              <a:t>Net Investment Yield on Property/ Casualty Insurance Invested Assets, 2007–2016P*</a:t>
            </a:r>
            <a:endParaRPr lang="en-US" baseline="30000" dirty="0" smtClean="0"/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710826"/>
              </p:ext>
            </p:extLst>
          </p:nvPr>
        </p:nvGraphicFramePr>
        <p:xfrm>
          <a:off x="429816" y="1916743"/>
          <a:ext cx="7779464" cy="3279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6713" name="Chart" r:id="rId4" imgW="5613313" imgH="2438539" progId="MSGraph.Chart.8">
                  <p:embed followColorScheme="full"/>
                </p:oleObj>
              </mc:Choice>
              <mc:Fallback>
                <p:oleObj name="Chart" r:id="rId4" imgW="5613313" imgH="243853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16" y="1916743"/>
                        <a:ext cx="7779464" cy="3279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89158" y="5369719"/>
            <a:ext cx="8338281" cy="94339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48006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yield on invested assets remains low relative to pre-crisis yields.  The Fed’s plan to raise interest rates in late 2015 has </a:t>
            </a:r>
            <a:r>
              <a:rPr lang="en-US" b="1" dirty="0" smtClean="0">
                <a:solidFill>
                  <a:srgbClr val="FFFFFF"/>
                </a:solidFill>
              </a:rPr>
              <a:t>pushed </a:t>
            </a:r>
            <a:r>
              <a:rPr lang="en-US" b="1" dirty="0">
                <a:solidFill>
                  <a:srgbClr val="FFFFFF"/>
                </a:solidFill>
              </a:rPr>
              <a:t>up some yields, albeit quite modestly</a:t>
            </a:r>
            <a:r>
              <a:rPr lang="en-US" sz="15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6601259"/>
            <a:ext cx="7472855" cy="2423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274320" tIns="0" rIns="0" bIns="102870" anchor="b">
            <a:spAutoFit/>
          </a:bodyPr>
          <a:lstStyle/>
          <a:p>
            <a:pPr marL="100010" indent="-100010" eaLnBrk="0" hangingPunct="0">
              <a:lnSpc>
                <a:spcPct val="90000"/>
              </a:lnSpc>
              <a:buClr>
                <a:schemeClr val="accent2"/>
              </a:buClr>
              <a:tabLst>
                <a:tab pos="84533" algn="r"/>
              </a:tabLst>
            </a:pPr>
            <a:r>
              <a:rPr lang="en-US" sz="1000" dirty="0" smtClean="0"/>
              <a:t>Sources</a:t>
            </a:r>
            <a:r>
              <a:rPr lang="en-US" sz="1000" dirty="0"/>
              <a:t>: </a:t>
            </a:r>
            <a:r>
              <a:rPr lang="en-US" sz="1000" dirty="0" smtClean="0"/>
              <a:t>A.M. Best; 2015E-2016P figures from A.M. Best P/C Review and Preview, Feb. 2016; </a:t>
            </a:r>
            <a:r>
              <a:rPr lang="en-US" sz="1000" dirty="0"/>
              <a:t>Insurance Information Institute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429816" y="1650103"/>
            <a:ext cx="6166247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5723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(Percent)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528857" y="1650103"/>
            <a:ext cx="2441575" cy="845480"/>
          </a:xfrm>
          <a:prstGeom prst="wedgeRectCallout">
            <a:avLst>
              <a:gd name="adj1" fmla="val 40480"/>
              <a:gd name="adj2" fmla="val 23535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68580" bIns="6858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Estimated book 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yield in </a:t>
            </a: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2016 is 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down </a:t>
            </a: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about 140 </a:t>
            </a:r>
            <a:r>
              <a:rPr lang="en-US" sz="15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BP from pre-crisis levels</a:t>
            </a:r>
          </a:p>
        </p:txBody>
      </p:sp>
    </p:spTree>
    <p:extLst>
      <p:ext uri="{BB962C8B-B14F-4D97-AF65-F5344CB8AC3E}">
        <p14:creationId xmlns:p14="http://schemas.microsoft.com/office/powerpoint/2010/main" val="1176506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2000–2015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132534"/>
              </p:ext>
            </p:extLst>
          </p:nvPr>
        </p:nvGraphicFramePr>
        <p:xfrm>
          <a:off x="225893" y="151858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5010" name="Chart" r:id="rId4" imgW="5626213" imgH="2438539" progId="MSGraph.Chart.8">
                  <p:embed followColorScheme="full"/>
                </p:oleObj>
              </mc:Choice>
              <mc:Fallback>
                <p:oleObj name="Chart" r:id="rId4" imgW="5626213" imgH="243853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51858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37323" y="5225536"/>
            <a:ext cx="8240420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Due </a:t>
            </a:r>
            <a:r>
              <a:rPr lang="en-US" sz="2000" b="1" dirty="0">
                <a:solidFill>
                  <a:srgbClr val="FFFFFF"/>
                </a:solidFill>
              </a:rPr>
              <a:t>to persistently low interest </a:t>
            </a:r>
            <a:r>
              <a:rPr lang="en-US" sz="2000" b="1" dirty="0" smtClean="0">
                <a:solidFill>
                  <a:srgbClr val="FFFFFF"/>
                </a:solidFill>
              </a:rPr>
              <a:t>rates, investment income </a:t>
            </a:r>
            <a:r>
              <a:rPr lang="en-US" sz="2000" b="1" dirty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</a:rPr>
              <a:t>ell in 2012, 2013 and 2014 but showed a small (1.9%) increase in 2015—a trend that may continue.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606839"/>
            <a:ext cx="8915401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 smtClean="0"/>
              <a:t>1</a:t>
            </a:r>
            <a:r>
              <a:rPr lang="en-US" sz="1100" dirty="0" smtClean="0"/>
              <a:t> </a:t>
            </a:r>
            <a:r>
              <a:rPr lang="en-US" sz="1100" dirty="0"/>
              <a:t>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 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25736" y="1105268"/>
            <a:ext cx="2489664" cy="795771"/>
          </a:xfrm>
          <a:prstGeom prst="wedgeRectCallout">
            <a:avLst>
              <a:gd name="adj1" fmla="val 25062"/>
              <a:gd name="adj2" fmla="val 1355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are still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386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 Forecasts: 2016 – 2021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394469"/>
              </p:ext>
            </p:extLst>
          </p:nvPr>
        </p:nvGraphicFramePr>
        <p:xfrm>
          <a:off x="39687" y="1668667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3203" name="Chart" r:id="rId4" imgW="5689461" imgH="2514600" progId="MSGraph.Chart.8">
                  <p:embed followColorScheme="full"/>
                </p:oleObj>
              </mc:Choice>
              <mc:Fallback>
                <p:oleObj name="Chart" r:id="rId4" imgW="5689461" imgH="25146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7" y="1668667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146920" y="5447440"/>
            <a:ext cx="8760542" cy="75834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 normalization of interest rates is unlikely until 2019, more than a decade after the onset of the financial crisis.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Yield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49878"/>
            <a:ext cx="860107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 "/>
              </a:rPr>
              <a:t>Sources: Blue Chip Economic Indicators (4/16 for 2016 and 2017; for 2018-2021 3/16 issue); Insurance Info. Institute. </a:t>
            </a:r>
            <a:endParaRPr lang="en-US" sz="1100" dirty="0">
              <a:latin typeface="Arial 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965068" y="141722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Treasury</a:t>
            </a:r>
            <a:endParaRPr lang="en-US" sz="2400" b="1" u="sng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5275131" y="1426749"/>
            <a:ext cx="35085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10-Year Treasury</a:t>
            </a:r>
            <a:endParaRPr lang="en-US" sz="2400" b="1" u="sng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6742113" y="3545840"/>
            <a:ext cx="2306637" cy="1243678"/>
          </a:xfrm>
          <a:prstGeom prst="wedgeRectCallout">
            <a:avLst>
              <a:gd name="adj1" fmla="val -110599"/>
              <a:gd name="adj2" fmla="val -3645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Fed’s QE program in 2014 and a stronger economy have yet to push longer-term yields much higher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3886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43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9297775"/>
              </p:ext>
            </p:extLst>
          </p:nvPr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232" name="Chart" r:id="rId4" imgW="8629689" imgH="3771900" progId="MSGraph.Chart.8">
                  <p:embed followColorScheme="full"/>
                </p:oleObj>
              </mc:Choice>
              <mc:Fallback>
                <p:oleObj name="Chart" r:id="rId4" imgW="8629689" imgH="37719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071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44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76262" y="2167867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</a:t>
            </a:r>
            <a:r>
              <a:rPr lang="en-US" sz="4200" b="1" dirty="0" smtClean="0">
                <a:solidFill>
                  <a:srgbClr val="FFFFFF"/>
                </a:solidFill>
              </a:rPr>
              <a:t>Profitability Trends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0" y="3956321"/>
            <a:ext cx="8963025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2015: Second-Best Year in the            Post-Crisis Era but Low Interest Rates Weigh Heavily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6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349" y="134938"/>
            <a:ext cx="6921230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P/C Industry Net Income After Taxes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1991–2015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32357" y="1067118"/>
            <a:ext cx="2374900" cy="24936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2005 ROE*= 9.6%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2006 ROE = 12.7%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2007 ROE = 10.9%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2008 ROE = 0.1%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2009 ROE = 5.0%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2010 ROE = 6.6%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2011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3.5%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>
                <a:solidFill>
                  <a:srgbClr val="000000"/>
                </a:solidFill>
              </a:rPr>
              <a:t>2012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5.9%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 smtClean="0">
                <a:solidFill>
                  <a:srgbClr val="000000"/>
                </a:solidFill>
              </a:rPr>
              <a:t>2013 </a:t>
            </a:r>
            <a:r>
              <a:rPr lang="en-US" sz="1200" dirty="0">
                <a:solidFill>
                  <a:srgbClr val="000000"/>
                </a:solidFill>
              </a:rPr>
              <a:t>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</a:t>
            </a:r>
            <a:r>
              <a:rPr lang="en-US" sz="1200" dirty="0" smtClean="0">
                <a:solidFill>
                  <a:srgbClr val="000000"/>
                </a:solidFill>
              </a:rPr>
              <a:t>10.2%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 smtClean="0">
                <a:solidFill>
                  <a:srgbClr val="000000"/>
                </a:solidFill>
              </a:rPr>
              <a:t>2014</a:t>
            </a:r>
            <a:r>
              <a:rPr lang="en-US" sz="1200" dirty="0">
                <a:solidFill>
                  <a:srgbClr val="000000"/>
                </a:solidFill>
              </a:rPr>
              <a:t> ROAS</a:t>
            </a:r>
            <a:r>
              <a:rPr lang="en-US" sz="1200" baseline="30000" dirty="0">
                <a:solidFill>
                  <a:srgbClr val="000000"/>
                </a:solidFill>
              </a:rPr>
              <a:t>1</a:t>
            </a:r>
            <a:r>
              <a:rPr lang="en-US" sz="1200" dirty="0">
                <a:solidFill>
                  <a:srgbClr val="000000"/>
                </a:solidFill>
              </a:rPr>
              <a:t> = </a:t>
            </a:r>
            <a:r>
              <a:rPr lang="en-US" sz="1200" dirty="0" smtClean="0">
                <a:solidFill>
                  <a:srgbClr val="000000"/>
                </a:solidFill>
              </a:rPr>
              <a:t>8.4%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200" dirty="0" smtClean="0">
                <a:solidFill>
                  <a:srgbClr val="000000"/>
                </a:solidFill>
              </a:rPr>
              <a:t>2015 ROAS </a:t>
            </a:r>
            <a:r>
              <a:rPr lang="en-US" sz="1200" dirty="0">
                <a:solidFill>
                  <a:srgbClr val="000000"/>
                </a:solidFill>
              </a:rPr>
              <a:t>= </a:t>
            </a:r>
            <a:r>
              <a:rPr lang="en-US" sz="1200" dirty="0" smtClean="0">
                <a:solidFill>
                  <a:srgbClr val="000000"/>
                </a:solidFill>
              </a:rPr>
              <a:t>8.4%</a:t>
            </a:r>
            <a:endParaRPr lang="en-US" sz="1200" dirty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anose="05000000000000000000" pitchFamily="2" charset="2"/>
              <a:buChar char="n"/>
            </a:pP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-268014" y="6267069"/>
            <a:ext cx="94120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</a:rPr>
              <a:t>ROE figures are GAAP; </a:t>
            </a:r>
            <a:r>
              <a:rPr lang="en-US" sz="1050" baseline="30000" dirty="0">
                <a:solidFill>
                  <a:srgbClr val="000000"/>
                </a:solidFill>
              </a:rPr>
              <a:t>1</a:t>
            </a:r>
            <a:r>
              <a:rPr lang="en-US" sz="1050" dirty="0">
                <a:solidFill>
                  <a:srgbClr val="000000"/>
                </a:solidFill>
              </a:rPr>
              <a:t>Return on avg. surplus.  Excluding Mortgage &amp; Financial Guaranty insurers yields </a:t>
            </a:r>
            <a:r>
              <a:rPr lang="en-US" sz="1050" dirty="0" smtClean="0">
                <a:solidFill>
                  <a:srgbClr val="000000"/>
                </a:solidFill>
              </a:rPr>
              <a:t>a 8.2% ROAS in 2014, 9.8% </a:t>
            </a:r>
            <a:r>
              <a:rPr lang="en-US" sz="1050" dirty="0">
                <a:solidFill>
                  <a:srgbClr val="000000"/>
                </a:solidFill>
              </a:rPr>
              <a:t>ROAS </a:t>
            </a:r>
            <a:r>
              <a:rPr lang="en-US" sz="1050" dirty="0" smtClean="0">
                <a:solidFill>
                  <a:srgbClr val="000000"/>
                </a:solidFill>
              </a:rPr>
              <a:t>in 2013, </a:t>
            </a:r>
            <a:r>
              <a:rPr lang="en-US" sz="1050" dirty="0">
                <a:solidFill>
                  <a:srgbClr val="000000"/>
                </a:solidFill>
              </a:rPr>
              <a:t>6.2% ROAS in 2012, 4.7% ROAS for 2011, 7.6% for 2010 and 7.4% for </a:t>
            </a:r>
            <a:r>
              <a:rPr lang="en-US" sz="1050" dirty="0" smtClean="0">
                <a:solidFill>
                  <a:srgbClr val="000000"/>
                </a:solidFill>
              </a:rPr>
              <a:t>2009; 2015E is annualized figure based actual figure through Q3 of $44.0</a:t>
            </a:r>
            <a:endParaRPr lang="en-US" sz="1050" dirty="0">
              <a:solidFill>
                <a:srgbClr val="000000"/>
              </a:solidFill>
            </a:endParaRPr>
          </a:p>
          <a:p>
            <a:pPr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</a:pPr>
            <a:r>
              <a:rPr lang="en-US" sz="1050" dirty="0">
                <a:solidFill>
                  <a:srgbClr val="000000"/>
                </a:solidFill>
              </a:rPr>
              <a:t>Sources: A.M. Best, </a:t>
            </a:r>
            <a:r>
              <a:rPr lang="en-US" sz="1050" dirty="0" smtClean="0">
                <a:solidFill>
                  <a:srgbClr val="000000"/>
                </a:solidFill>
              </a:rPr>
              <a:t>ISO; Insurance </a:t>
            </a:r>
            <a:r>
              <a:rPr lang="en-US" sz="1050" dirty="0">
                <a:solidFill>
                  <a:srgbClr val="000000"/>
                </a:solidFill>
              </a:rPr>
              <a:t>Information Institute</a:t>
            </a:r>
          </a:p>
        </p:txBody>
      </p:sp>
      <p:graphicFrame>
        <p:nvGraphicFramePr>
          <p:cNvPr id="1434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017437"/>
              </p:ext>
            </p:extLst>
          </p:nvPr>
        </p:nvGraphicFramePr>
        <p:xfrm>
          <a:off x="96398" y="1395273"/>
          <a:ext cx="8748712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1598" name="Chart" r:id="rId5" imgW="5810133" imgH="3365408" progId="MSGraph.Chart.8">
                  <p:embed followColorScheme="full"/>
                </p:oleObj>
              </mc:Choice>
              <mc:Fallback>
                <p:oleObj name="Chart" r:id="rId5" imgW="5810133" imgH="336540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98" y="1395273"/>
                        <a:ext cx="8748712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PTShape_0"/>
          <p:cNvSpPr>
            <a:spLocks noChangeArrowheads="1"/>
          </p:cNvSpPr>
          <p:nvPr/>
        </p:nvSpPr>
        <p:spPr bwMode="blackWhite">
          <a:xfrm>
            <a:off x="6242086" y="1323518"/>
            <a:ext cx="1591274" cy="1203994"/>
          </a:xfrm>
          <a:prstGeom prst="wedgeRectCallout">
            <a:avLst>
              <a:gd name="adj1" fmla="val 96888"/>
              <a:gd name="adj2" fmla="val 115411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>
                <a:solidFill>
                  <a:srgbClr val="000000"/>
                </a:solidFill>
              </a:rPr>
              <a:t>Net income </a:t>
            </a:r>
            <a:r>
              <a:rPr lang="en-US" sz="1400" b="1" dirty="0" smtClean="0">
                <a:solidFill>
                  <a:srgbClr val="000000"/>
                </a:solidFill>
              </a:rPr>
              <a:t>in 2015 was on par with 2014; ROE unchanged at 8.4%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924" y="1118274"/>
            <a:ext cx="94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$ Millions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35370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97027"/>
              </p:ext>
            </p:extLst>
          </p:nvPr>
        </p:nvGraphicFramePr>
        <p:xfrm>
          <a:off x="-30163" y="1192213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2621" name="Chart" r:id="rId5" imgW="5505541" imgH="3663835" progId="MSGraph.Chart.8">
                  <p:embed followColorScheme="full"/>
                </p:oleObj>
              </mc:Choice>
              <mc:Fallback>
                <p:oleObj name="Chart" r:id="rId5" imgW="5505541" imgH="36638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1192213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Profitability Peaks &amp; Troughs in the P/C Insurance Industry, 1975 – 2015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249055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*Profitability =  P/C insurer ROEs. </a:t>
            </a:r>
            <a:r>
              <a:rPr lang="en-US" sz="1100" dirty="0" smtClean="0">
                <a:solidFill>
                  <a:srgbClr val="000000"/>
                </a:solidFill>
              </a:rPr>
              <a:t>2011-15 </a:t>
            </a:r>
            <a:r>
              <a:rPr lang="en-US" sz="1100" dirty="0">
                <a:solidFill>
                  <a:srgbClr val="000000"/>
                </a:solidFill>
              </a:rPr>
              <a:t>figures are estimates based on ROAS data.  Note:  Data for </a:t>
            </a:r>
            <a:r>
              <a:rPr lang="en-US" sz="1100" dirty="0" smtClean="0">
                <a:solidFill>
                  <a:srgbClr val="000000"/>
                </a:solidFill>
              </a:rPr>
              <a:t>2008-2014 </a:t>
            </a:r>
            <a:r>
              <a:rPr lang="en-US" sz="1100" dirty="0">
                <a:solidFill>
                  <a:srgbClr val="000000"/>
                </a:solidFill>
              </a:rPr>
              <a:t>exclude mortgage and financial guaranty insurers.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Source:  Insurance Information Institute; NAIC, ISO, A.M. </a:t>
            </a:r>
            <a:r>
              <a:rPr lang="en-US" sz="1100" dirty="0" smtClean="0">
                <a:solidFill>
                  <a:srgbClr val="000000"/>
                </a:solidFill>
              </a:rPr>
              <a:t>Best, Conning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1209675" y="1200150"/>
            <a:ext cx="1425575" cy="381000"/>
          </a:xfrm>
          <a:prstGeom prst="wedgeRectCallout">
            <a:avLst>
              <a:gd name="adj1" fmla="val -41545"/>
              <a:gd name="adj2" fmla="val 2167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3135313" y="1344153"/>
            <a:ext cx="1479550" cy="381000"/>
          </a:xfrm>
          <a:prstGeom prst="wedgeRectCallout">
            <a:avLst>
              <a:gd name="adj1" fmla="val -47653"/>
              <a:gd name="adj2" fmla="val 26016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4375492" y="2148335"/>
            <a:ext cx="1677988" cy="381000"/>
          </a:xfrm>
          <a:prstGeom prst="wedgeRectCallout">
            <a:avLst>
              <a:gd name="adj1" fmla="val -10962"/>
              <a:gd name="adj2" fmla="val 22427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6175669" y="2137502"/>
            <a:ext cx="1422400" cy="381000"/>
          </a:xfrm>
          <a:prstGeom prst="wedgeRectCallout">
            <a:avLst>
              <a:gd name="adj1" fmla="val -5745"/>
              <a:gd name="adj2" fmla="val 18786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2635250" y="5007601"/>
            <a:ext cx="1447800" cy="381000"/>
          </a:xfrm>
          <a:prstGeom prst="wedgeRectCallout">
            <a:avLst>
              <a:gd name="adj1" fmla="val -48611"/>
              <a:gd name="adj2" fmla="val -12975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4292064" y="5007601"/>
            <a:ext cx="1447800" cy="381000"/>
          </a:xfrm>
          <a:prstGeom prst="wedgeRectCallout">
            <a:avLst>
              <a:gd name="adj1" fmla="val -53621"/>
              <a:gd name="adj2" fmla="val -23360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1992: 4.5%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136505" y="4910576"/>
            <a:ext cx="1600200" cy="381000"/>
          </a:xfrm>
          <a:prstGeom prst="wedgeRectCallout">
            <a:avLst>
              <a:gd name="adj1" fmla="val -60548"/>
              <a:gd name="adj2" fmla="val -32442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4" name="AutoShape 21"/>
          <p:cNvSpPr>
            <a:spLocks noChangeArrowheads="1"/>
          </p:cNvSpPr>
          <p:nvPr/>
        </p:nvSpPr>
        <p:spPr bwMode="auto">
          <a:xfrm rot="511939">
            <a:off x="1493836" y="2070101"/>
            <a:ext cx="1603375" cy="612775"/>
          </a:xfrm>
          <a:prstGeom prst="rightArrow">
            <a:avLst>
              <a:gd name="adj1" fmla="val 50000"/>
              <a:gd name="adj2" fmla="val 931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5" name="AutoShape 22"/>
          <p:cNvSpPr>
            <a:spLocks noChangeArrowheads="1"/>
          </p:cNvSpPr>
          <p:nvPr/>
        </p:nvSpPr>
        <p:spPr bwMode="auto">
          <a:xfrm rot="1557988">
            <a:off x="3346986" y="2598545"/>
            <a:ext cx="1711325" cy="612775"/>
          </a:xfrm>
          <a:prstGeom prst="rightArrow">
            <a:avLst>
              <a:gd name="adj1" fmla="val 50000"/>
              <a:gd name="adj2" fmla="val 929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6" name="AutoShape 23"/>
          <p:cNvSpPr>
            <a:spLocks noChangeArrowheads="1"/>
          </p:cNvSpPr>
          <p:nvPr/>
        </p:nvSpPr>
        <p:spPr bwMode="auto">
          <a:xfrm>
            <a:off x="5329580" y="2907161"/>
            <a:ext cx="1447800" cy="612775"/>
          </a:xfrm>
          <a:prstGeom prst="rightArrow">
            <a:avLst>
              <a:gd name="adj1" fmla="val 50000"/>
              <a:gd name="adj2" fmla="val 8297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 dirty="0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331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History suggests next ROE peak will be in </a:t>
            </a:r>
            <a:r>
              <a:rPr lang="en-US" b="1" dirty="0" smtClean="0">
                <a:solidFill>
                  <a:srgbClr val="FFFFFF"/>
                </a:solidFill>
              </a:rPr>
              <a:t>2016-2017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902751" y="4954709"/>
            <a:ext cx="1447800" cy="381000"/>
          </a:xfrm>
          <a:prstGeom prst="wedgeRectCallout">
            <a:avLst>
              <a:gd name="adj1" fmla="val -43472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098902" y="2747848"/>
            <a:ext cx="879475" cy="660400"/>
          </a:xfrm>
          <a:prstGeom prst="wedgeRectCallout">
            <a:avLst>
              <a:gd name="adj1" fmla="val 64912"/>
              <a:gd name="adj2" fmla="val 635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2013 9.8%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7940127" y="4395062"/>
            <a:ext cx="1106399" cy="612539"/>
          </a:xfrm>
          <a:prstGeom prst="wedgeRectCallout">
            <a:avLst>
              <a:gd name="adj1" fmla="val -10801"/>
              <a:gd name="adj2" fmla="val -12052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2014 8.4%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blackWhite">
          <a:xfrm>
            <a:off x="8026677" y="2623080"/>
            <a:ext cx="1106399" cy="612539"/>
          </a:xfrm>
          <a:prstGeom prst="wedgeRectCallout">
            <a:avLst>
              <a:gd name="adj1" fmla="val 725"/>
              <a:gd name="adj2" fmla="val 1194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2015: 8.4%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32771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2001–2015*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308709"/>
            <a:ext cx="8915400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2011=108.1; 2012:=103.2; 2013: = 96.1; 2014: = 97.0.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 (2014-2015)</a:t>
            </a:r>
            <a:r>
              <a:rPr lang="en-US" sz="1000" dirty="0" smtClean="0">
                <a:solidFill>
                  <a:srgbClr val="000000"/>
                </a:solidFill>
              </a:rPr>
              <a:t>; Figure for 2010-2013 is from A.M. Best P&amp;C Review and Preview, Feb. 16, 2016.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4611"/>
              </p:ext>
            </p:extLst>
          </p:nvPr>
        </p:nvGraphicFramePr>
        <p:xfrm>
          <a:off x="182563" y="2645473"/>
          <a:ext cx="85772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64670" name="Chart" r:id="rId5" imgW="5696119" imgH="2419419" progId="MSGraph.Chart.8">
                  <p:embed followColorScheme="full"/>
                </p:oleObj>
              </mc:Choice>
              <mc:Fallback>
                <p:oleObj name="Chart" r:id="rId5" imgW="5696119" imgH="241941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563" y="2645473"/>
                        <a:ext cx="8577263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280039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3763158" y="2093058"/>
            <a:ext cx="1198563" cy="1228725"/>
          </a:xfrm>
          <a:prstGeom prst="wedgeRectCallout">
            <a:avLst>
              <a:gd name="adj1" fmla="val -17938"/>
              <a:gd name="adj2" fmla="val 18543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316028" y="1114616"/>
            <a:ext cx="1709738" cy="895350"/>
          </a:xfrm>
          <a:prstGeom prst="wedgeRectCallout">
            <a:avLst>
              <a:gd name="adj1" fmla="val -11085"/>
              <a:gd name="adj2" fmla="val 332220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5093888" y="1185602"/>
            <a:ext cx="1116013" cy="1206500"/>
          </a:xfrm>
          <a:prstGeom prst="wedgeRectCallout">
            <a:avLst>
              <a:gd name="adj1" fmla="val -42487"/>
              <a:gd name="adj2" fmla="val 238611"/>
            </a:avLst>
          </a:prstGeom>
          <a:solidFill>
            <a:srgbClr val="FF00FF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5" name="PPTShape_1"/>
          <p:cNvSpPr>
            <a:spLocks noChangeArrowheads="1"/>
          </p:cNvSpPr>
          <p:nvPr/>
        </p:nvSpPr>
        <p:spPr bwMode="blackWhite">
          <a:xfrm>
            <a:off x="6765477" y="1098931"/>
            <a:ext cx="1101725" cy="1654175"/>
          </a:xfrm>
          <a:prstGeom prst="wedgeRectCallout">
            <a:avLst>
              <a:gd name="adj1" fmla="val -76758"/>
              <a:gd name="adj2" fmla="val 155514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PPTShape_2"/>
          <p:cNvSpPr>
            <a:spLocks noChangeArrowheads="1"/>
          </p:cNvSpPr>
          <p:nvPr/>
        </p:nvSpPr>
        <p:spPr bwMode="blackWhite">
          <a:xfrm>
            <a:off x="4350777" y="3595201"/>
            <a:ext cx="1316038" cy="571500"/>
          </a:xfrm>
          <a:prstGeom prst="wedgeRectCallout">
            <a:avLst>
              <a:gd name="adj1" fmla="val -31266"/>
              <a:gd name="adj2" fmla="val 109367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PPTShape_3"/>
          <p:cNvSpPr>
            <a:spLocks noChangeArrowheads="1"/>
          </p:cNvSpPr>
          <p:nvPr/>
        </p:nvSpPr>
        <p:spPr bwMode="blackWhite">
          <a:xfrm>
            <a:off x="6951462" y="3388613"/>
            <a:ext cx="915740" cy="582804"/>
          </a:xfrm>
          <a:prstGeom prst="wedgeRectCallout">
            <a:avLst>
              <a:gd name="adj1" fmla="val -61882"/>
              <a:gd name="adj2" fmla="val 11221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Sandy Impacts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PPTShape_4"/>
          <p:cNvSpPr>
            <a:spLocks noChangeArrowheads="1"/>
          </p:cNvSpPr>
          <p:nvPr/>
        </p:nvSpPr>
        <p:spPr bwMode="blackWhite">
          <a:xfrm>
            <a:off x="7237331" y="4029416"/>
            <a:ext cx="915740" cy="684963"/>
          </a:xfrm>
          <a:prstGeom prst="wedgeRectCallout">
            <a:avLst>
              <a:gd name="adj1" fmla="val -39990"/>
              <a:gd name="adj2" fmla="val 85162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Lower CAT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3084203" y="3516620"/>
            <a:ext cx="1251488" cy="895350"/>
          </a:xfrm>
          <a:prstGeom prst="wedgeRectCallout">
            <a:avLst>
              <a:gd name="adj1" fmla="val -10466"/>
              <a:gd name="adj2" fmla="val 153169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20" name="PPTShape_0"/>
          <p:cNvSpPr>
            <a:spLocks noChangeArrowheads="1"/>
          </p:cNvSpPr>
          <p:nvPr/>
        </p:nvSpPr>
        <p:spPr bwMode="blackWhite">
          <a:xfrm>
            <a:off x="5702053" y="2511939"/>
            <a:ext cx="1038225" cy="1119188"/>
          </a:xfrm>
          <a:prstGeom prst="wedgeRectCallout">
            <a:avLst>
              <a:gd name="adj1" fmla="val -41663"/>
              <a:gd name="adj2" fmla="val 124655"/>
            </a:avLst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21" name="PPTShape_4"/>
          <p:cNvSpPr>
            <a:spLocks noChangeArrowheads="1"/>
          </p:cNvSpPr>
          <p:nvPr/>
        </p:nvSpPr>
        <p:spPr bwMode="blackWhite">
          <a:xfrm>
            <a:off x="7894770" y="2736234"/>
            <a:ext cx="1272879" cy="1239026"/>
          </a:xfrm>
          <a:prstGeom prst="wedgeRectCallout">
            <a:avLst>
              <a:gd name="adj1" fmla="val -6139"/>
              <a:gd name="adj2" fmla="val 122834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3 Consecutive Years of U/W Profits: First Time Since 1971-73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40301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5" grpId="0" animBg="1"/>
      <p:bldP spid="4451336" grpId="0" animBg="1"/>
      <p:bldP spid="13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Profitability &amp; Politics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9194" y="4919931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How Is Profitability Affected by the President’s Political Party?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8789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65022682"/>
              </p:ext>
            </p:extLst>
          </p:nvPr>
        </p:nvGraphicFramePr>
        <p:xfrm>
          <a:off x="17463" y="1228725"/>
          <a:ext cx="8529637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47297" name="Chart" r:id="rId4" imgW="5759368" imgH="3517946" progId="MSGraph.Chart.8">
                  <p:embed followColorScheme="full"/>
                </p:oleObj>
              </mc:Choice>
              <mc:Fallback>
                <p:oleObj name="Chart" r:id="rId4" imgW="5759368" imgH="351794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3" y="1228725"/>
                        <a:ext cx="8529637" cy="521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4412" y="6388592"/>
            <a:ext cx="842865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*Truman </a:t>
            </a:r>
            <a:r>
              <a:rPr lang="en-US" sz="1000" dirty="0">
                <a:latin typeface="Arial" charset="0"/>
              </a:rPr>
              <a:t>administration ROE of 6.97% based on 3 years only, </a:t>
            </a:r>
            <a:r>
              <a:rPr lang="en-US" sz="1000" dirty="0" smtClean="0">
                <a:latin typeface="Arial" charset="0"/>
              </a:rPr>
              <a:t>1950-52;</a:t>
            </a:r>
            <a:r>
              <a:rPr lang="en-US" sz="1000" dirty="0" smtClean="0"/>
              <a:t>.</a:t>
            </a:r>
            <a:endParaRPr lang="en-US" sz="1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  Source</a:t>
            </a:r>
            <a:r>
              <a:rPr lang="en-US" sz="1000" dirty="0">
                <a:latin typeface="Arial" charset="0"/>
              </a:rPr>
              <a:t>: Insurance Information Institute</a:t>
            </a:r>
          </a:p>
        </p:txBody>
      </p:sp>
      <p:sp>
        <p:nvSpPr>
          <p:cNvPr id="7045125" name="Text Box 5"/>
          <p:cNvSpPr txBox="1">
            <a:spLocks noChangeArrowheads="1"/>
          </p:cNvSpPr>
          <p:nvPr/>
        </p:nvSpPr>
        <p:spPr bwMode="auto">
          <a:xfrm>
            <a:off x="5718175" y="2482850"/>
            <a:ext cx="3273425" cy="14219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latin typeface="Arial" charset="0"/>
              </a:rPr>
              <a:t>OVERALL RECORD: </a:t>
            </a:r>
            <a:r>
              <a:rPr lang="en-US" sz="2400" b="1" u="sng" dirty="0" smtClean="0">
                <a:latin typeface="Arial" charset="0"/>
              </a:rPr>
              <a:t>1950-2015</a:t>
            </a:r>
            <a:r>
              <a:rPr lang="en-US" sz="2400" b="1" dirty="0" smtClean="0">
                <a:latin typeface="Arial" charset="0"/>
              </a:rPr>
              <a:t>*</a:t>
            </a:r>
            <a:endParaRPr lang="en-US" sz="2400" b="1" dirty="0">
              <a:latin typeface="Arial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3333FF"/>
                </a:solidFill>
                <a:latin typeface="Arial" charset="0"/>
              </a:rPr>
              <a:t>Democrats	  </a:t>
            </a:r>
            <a:r>
              <a:rPr lang="en-US" sz="2400" b="1" dirty="0" smtClean="0">
                <a:solidFill>
                  <a:srgbClr val="3333FF"/>
                </a:solidFill>
                <a:latin typeface="Arial" charset="0"/>
              </a:rPr>
              <a:t>7.72%</a:t>
            </a:r>
            <a:endParaRPr lang="en-US" sz="2400" b="1" dirty="0">
              <a:solidFill>
                <a:srgbClr val="3333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Republicans	 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7.85%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045126" name="Text Box 6"/>
          <p:cNvSpPr txBox="1">
            <a:spLocks noChangeArrowheads="1"/>
          </p:cNvSpPr>
          <p:nvPr/>
        </p:nvSpPr>
        <p:spPr bwMode="auto">
          <a:xfrm>
            <a:off x="5405281" y="4106510"/>
            <a:ext cx="3429000" cy="1419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Party of President has marginal bearing on profitability of P/C insurance industry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noProof="0" dirty="0" smtClean="0">
                <a:solidFill>
                  <a:srgbClr val="225A7A"/>
                </a:solidFill>
                <a:ea typeface="+mj-ea"/>
                <a:cs typeface="+mj-cs"/>
              </a:rPr>
              <a:t>I</a:t>
            </a:r>
            <a:r>
              <a:rPr lang="en-US" sz="3000" b="1" kern="0" dirty="0" err="1" smtClean="0">
                <a:solidFill>
                  <a:srgbClr val="225A7A"/>
                </a:solidFill>
                <a:ea typeface="+mj-ea"/>
                <a:cs typeface="+mj-cs"/>
              </a:rPr>
              <a:t>nsurance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 Industry ROE by Presidential Administration, 1950-2015*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02183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25" grpId="0" animBg="1"/>
      <p:bldP spid="704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787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Top 5 Global Risks in Terms of </a:t>
            </a:r>
            <a:r>
              <a:rPr lang="en-US" sz="2800" i="1" dirty="0" smtClean="0"/>
              <a:t>Likelihood</a:t>
            </a:r>
            <a:r>
              <a:rPr lang="en-US" sz="2800" dirty="0" smtClean="0"/>
              <a:t>, 2007—2016: Insurance Can Help With Most 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2016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White">
          <a:xfrm>
            <a:off x="432467" y="5818133"/>
            <a:ext cx="8220075" cy="70065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Concerns Shift Considerably Over Short Spans of Time.  2016 Includes a Mix of Environmental Economic, Social and Environmental Risks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46" y="5437055"/>
            <a:ext cx="6757881" cy="317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74" y="1160939"/>
            <a:ext cx="7920520" cy="3821295"/>
          </a:xfrm>
          <a:prstGeom prst="rect">
            <a:avLst/>
          </a:prstGeom>
        </p:spPr>
      </p:pic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7958294" y="1815470"/>
            <a:ext cx="1185706" cy="2020529"/>
          </a:xfrm>
          <a:prstGeom prst="wedgeRectCallout">
            <a:avLst>
              <a:gd name="adj1" fmla="val -70246"/>
              <a:gd name="adj2" fmla="val -185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 2016, societal and environ-mental issues dominated frequency concerns 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6234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5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50</a:t>
            </a:fld>
            <a:endParaRPr lang="en-US" dirty="0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Trump vs. Clinton:</a:t>
            </a:r>
            <a:br>
              <a:rPr lang="en-US" dirty="0" smtClean="0"/>
            </a:br>
            <a:r>
              <a:rPr lang="en-US" dirty="0" smtClean="0"/>
              <a:t>Issues that Matter to P/C Insurers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405270"/>
              </p:ext>
            </p:extLst>
          </p:nvPr>
        </p:nvGraphicFramePr>
        <p:xfrm>
          <a:off x="187960" y="1155701"/>
          <a:ext cx="8768080" cy="55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721"/>
                <a:gridCol w="3778359"/>
                <a:gridCol w="317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Clinton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Economy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Supply</a:t>
                      </a:r>
                      <a:r>
                        <a:rPr lang="en-US" sz="1600" b="1" i="1" baseline="0" dirty="0" smtClean="0"/>
                        <a:t> </a:t>
                      </a:r>
                      <a:r>
                        <a:rPr lang="en-US" sz="1600" b="1" i="1" dirty="0" smtClean="0"/>
                        <a:t>Side-Like</a:t>
                      </a:r>
                      <a:r>
                        <a:rPr lang="en-US" sz="1600" b="1" i="1" baseline="0" dirty="0" smtClean="0"/>
                        <a:t> Philosophy:</a:t>
                      </a:r>
                      <a:r>
                        <a:rPr lang="en-US" sz="1600" baseline="0" dirty="0" smtClean="0"/>
                        <a:t> Lower </a:t>
                      </a:r>
                      <a:r>
                        <a:rPr lang="en-US" sz="1600" baseline="0" dirty="0" err="1" smtClean="0"/>
                        <a:t>taxes</a:t>
                      </a:r>
                      <a:r>
                        <a:rPr lang="en-US" sz="1600" baseline="0" dirty="0" err="1" smtClean="0">
                          <a:sym typeface="Wingdings" panose="05000000000000000000" pitchFamily="2" charset="2"/>
                        </a:rPr>
                        <a:t>Faster</a:t>
                      </a:r>
                      <a:r>
                        <a:rPr lang="en-US" sz="1600" baseline="0" dirty="0" smtClean="0">
                          <a:sym typeface="Wingdings" panose="05000000000000000000" pitchFamily="2" charset="2"/>
                        </a:rPr>
                        <a:t> real GDP growth; Deficits likely grow as tax cuts are combined with targeted increased spending on Homeland Security, Defense, etc.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/>
                        <a:t>Keynesian</a:t>
                      </a:r>
                      <a:r>
                        <a:rPr lang="en-US" sz="1600" b="1" i="1" baseline="0" dirty="0" smtClean="0"/>
                        <a:t> Philosophy: </a:t>
                      </a:r>
                      <a:r>
                        <a:rPr lang="en-US" sz="1600" baseline="0" dirty="0" smtClean="0"/>
                        <a:t>More government spending on infrastructure, education, social services; Deficits likely increase as tax increases likely difficult to pass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Interest 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May trend higher with larger deficits; Shift from monetary policy to fiscal focus (tax cuts, government spending)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 quo at the Fed; Net impact on interest rates unclear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Taxes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Favors lower tax rates for corporate</a:t>
                      </a:r>
                      <a:r>
                        <a:rPr lang="en-US" sz="1600" baseline="0" dirty="0" smtClean="0"/>
                        <a:t> and personal income tax rates; Tax code overhaul?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Unlikely to reduce</a:t>
                      </a:r>
                      <a:r>
                        <a:rPr lang="en-US" sz="1600" baseline="0" dirty="0" smtClean="0"/>
                        <a:t> taxes or embark on major overhaul of tax code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International Trade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Protectionist</a:t>
                      </a:r>
                      <a:r>
                        <a:rPr lang="en-US" sz="1600" baseline="0" dirty="0" smtClean="0"/>
                        <a:t> Tendencies (appeal primarily to manufacturing sector)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Has criticized Trans-Pacific</a:t>
                      </a:r>
                      <a:r>
                        <a:rPr lang="en-US" sz="1600" baseline="0" dirty="0" smtClean="0"/>
                        <a:t> Partnership but is a realist on international matters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Tort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Doesn’t like trial lawyers but</a:t>
                      </a:r>
                      <a:r>
                        <a:rPr lang="en-US" sz="1600" baseline="0" dirty="0" smtClean="0"/>
                        <a:t> seems to like filing lawsuits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Status Quo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</a:t>
                      </a:r>
                      <a:r>
                        <a:rPr lang="en-US" sz="1600" baseline="0" dirty="0" smtClean="0"/>
                        <a:t> Care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ACA</a:t>
                      </a:r>
                      <a:r>
                        <a:rPr lang="en-US" sz="1600" baseline="0" dirty="0" smtClean="0"/>
                        <a:t> should be repealed &amp; replaced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Incremental Change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7990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800350" y="4838700"/>
            <a:ext cx="4298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1400">
                <a:latin typeface="Calibri" panose="020F0502020204030204" pitchFamily="34" charset="0"/>
              </a:rPr>
              <a:t>Source: James Madison Institute, February 2008.</a:t>
            </a:r>
          </a:p>
        </p:txBody>
      </p:sp>
      <p:sp>
        <p:nvSpPr>
          <p:cNvPr id="5123" name="Freeform 5"/>
          <p:cNvSpPr>
            <a:spLocks/>
          </p:cNvSpPr>
          <p:nvPr/>
        </p:nvSpPr>
        <p:spPr bwMode="auto">
          <a:xfrm>
            <a:off x="6946900" y="3813175"/>
            <a:ext cx="1028700" cy="619125"/>
          </a:xfrm>
          <a:custGeom>
            <a:avLst/>
            <a:gdLst>
              <a:gd name="T0" fmla="*/ 2147483646 w 413"/>
              <a:gd name="T1" fmla="*/ 2147483646 h 257"/>
              <a:gd name="T2" fmla="*/ 2147483646 w 413"/>
              <a:gd name="T3" fmla="*/ 2147483646 h 257"/>
              <a:gd name="T4" fmla="*/ 2147483646 w 413"/>
              <a:gd name="T5" fmla="*/ 2147483646 h 257"/>
              <a:gd name="T6" fmla="*/ 2147483646 w 413"/>
              <a:gd name="T7" fmla="*/ 2147483646 h 257"/>
              <a:gd name="T8" fmla="*/ 2147483646 w 413"/>
              <a:gd name="T9" fmla="*/ 2147483646 h 257"/>
              <a:gd name="T10" fmla="*/ 0 w 413"/>
              <a:gd name="T11" fmla="*/ 2147483646 h 257"/>
              <a:gd name="T12" fmla="*/ 2147483646 w 413"/>
              <a:gd name="T13" fmla="*/ 2147483646 h 257"/>
              <a:gd name="T14" fmla="*/ 2147483646 w 413"/>
              <a:gd name="T15" fmla="*/ 2147483646 h 257"/>
              <a:gd name="T16" fmla="*/ 2147483646 w 413"/>
              <a:gd name="T17" fmla="*/ 2147483646 h 257"/>
              <a:gd name="T18" fmla="*/ 2147483646 w 413"/>
              <a:gd name="T19" fmla="*/ 2147483646 h 257"/>
              <a:gd name="T20" fmla="*/ 2147483646 w 413"/>
              <a:gd name="T21" fmla="*/ 2147483646 h 257"/>
              <a:gd name="T22" fmla="*/ 2147483646 w 413"/>
              <a:gd name="T23" fmla="*/ 2147483646 h 257"/>
              <a:gd name="T24" fmla="*/ 2147483646 w 413"/>
              <a:gd name="T25" fmla="*/ 2147483646 h 257"/>
              <a:gd name="T26" fmla="*/ 2147483646 w 413"/>
              <a:gd name="T27" fmla="*/ 2147483646 h 257"/>
              <a:gd name="T28" fmla="*/ 2147483646 w 413"/>
              <a:gd name="T29" fmla="*/ 2147483646 h 257"/>
              <a:gd name="T30" fmla="*/ 2147483646 w 413"/>
              <a:gd name="T31" fmla="*/ 2147483646 h 257"/>
              <a:gd name="T32" fmla="*/ 2147483646 w 413"/>
              <a:gd name="T33" fmla="*/ 2147483646 h 257"/>
              <a:gd name="T34" fmla="*/ 2147483646 w 413"/>
              <a:gd name="T35" fmla="*/ 0 h 257"/>
              <a:gd name="T36" fmla="*/ 2147483646 w 413"/>
              <a:gd name="T37" fmla="*/ 2147483646 h 257"/>
              <a:gd name="T38" fmla="*/ 2147483646 w 413"/>
              <a:gd name="T39" fmla="*/ 2147483646 h 257"/>
              <a:gd name="T40" fmla="*/ 2147483646 w 413"/>
              <a:gd name="T41" fmla="*/ 2147483646 h 257"/>
              <a:gd name="T42" fmla="*/ 2147483646 w 413"/>
              <a:gd name="T43" fmla="*/ 2147483646 h 257"/>
              <a:gd name="T44" fmla="*/ 2147483646 w 413"/>
              <a:gd name="T45" fmla="*/ 2147483646 h 257"/>
              <a:gd name="T46" fmla="*/ 2147483646 w 413"/>
              <a:gd name="T47" fmla="*/ 2147483646 h 257"/>
              <a:gd name="T48" fmla="*/ 2147483646 w 413"/>
              <a:gd name="T49" fmla="*/ 2147483646 h 25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13"/>
              <a:gd name="T76" fmla="*/ 0 h 257"/>
              <a:gd name="T77" fmla="*/ 413 w 413"/>
              <a:gd name="T78" fmla="*/ 257 h 25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13" h="257">
                <a:moveTo>
                  <a:pt x="68" y="180"/>
                </a:moveTo>
                <a:lnTo>
                  <a:pt x="56" y="206"/>
                </a:lnTo>
                <a:lnTo>
                  <a:pt x="39" y="213"/>
                </a:lnTo>
                <a:lnTo>
                  <a:pt x="38" y="230"/>
                </a:lnTo>
                <a:lnTo>
                  <a:pt x="2" y="243"/>
                </a:lnTo>
                <a:lnTo>
                  <a:pt x="0" y="257"/>
                </a:lnTo>
                <a:lnTo>
                  <a:pt x="98" y="240"/>
                </a:lnTo>
                <a:lnTo>
                  <a:pt x="276" y="203"/>
                </a:lnTo>
                <a:lnTo>
                  <a:pt x="413" y="170"/>
                </a:lnTo>
                <a:lnTo>
                  <a:pt x="413" y="144"/>
                </a:lnTo>
                <a:lnTo>
                  <a:pt x="398" y="136"/>
                </a:lnTo>
                <a:lnTo>
                  <a:pt x="386" y="149"/>
                </a:lnTo>
                <a:lnTo>
                  <a:pt x="379" y="114"/>
                </a:lnTo>
                <a:lnTo>
                  <a:pt x="386" y="83"/>
                </a:lnTo>
                <a:lnTo>
                  <a:pt x="335" y="60"/>
                </a:lnTo>
                <a:lnTo>
                  <a:pt x="300" y="66"/>
                </a:lnTo>
                <a:lnTo>
                  <a:pt x="299" y="18"/>
                </a:lnTo>
                <a:lnTo>
                  <a:pt x="263" y="0"/>
                </a:lnTo>
                <a:lnTo>
                  <a:pt x="236" y="11"/>
                </a:lnTo>
                <a:lnTo>
                  <a:pt x="218" y="56"/>
                </a:lnTo>
                <a:lnTo>
                  <a:pt x="186" y="74"/>
                </a:lnTo>
                <a:lnTo>
                  <a:pt x="173" y="145"/>
                </a:lnTo>
                <a:lnTo>
                  <a:pt x="121" y="180"/>
                </a:lnTo>
                <a:lnTo>
                  <a:pt x="79" y="194"/>
                </a:lnTo>
                <a:lnTo>
                  <a:pt x="68" y="18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Freeform 6"/>
          <p:cNvSpPr>
            <a:spLocks/>
          </p:cNvSpPr>
          <p:nvPr/>
        </p:nvSpPr>
        <p:spPr bwMode="auto">
          <a:xfrm>
            <a:off x="6357938" y="2900363"/>
            <a:ext cx="533400" cy="703262"/>
          </a:xfrm>
          <a:custGeom>
            <a:avLst/>
            <a:gdLst>
              <a:gd name="T0" fmla="*/ 2147483646 w 214"/>
              <a:gd name="T1" fmla="*/ 2147483646 h 290"/>
              <a:gd name="T2" fmla="*/ 2147483646 w 214"/>
              <a:gd name="T3" fmla="*/ 2147483646 h 290"/>
              <a:gd name="T4" fmla="*/ 2147483646 w 214"/>
              <a:gd name="T5" fmla="*/ 2147483646 h 290"/>
              <a:gd name="T6" fmla="*/ 2147483646 w 214"/>
              <a:gd name="T7" fmla="*/ 2147483646 h 290"/>
              <a:gd name="T8" fmla="*/ 2147483646 w 214"/>
              <a:gd name="T9" fmla="*/ 2147483646 h 290"/>
              <a:gd name="T10" fmla="*/ 2147483646 w 214"/>
              <a:gd name="T11" fmla="*/ 2147483646 h 290"/>
              <a:gd name="T12" fmla="*/ 0 w 214"/>
              <a:gd name="T13" fmla="*/ 2147483646 h 290"/>
              <a:gd name="T14" fmla="*/ 2147483646 w 214"/>
              <a:gd name="T15" fmla="*/ 2147483646 h 290"/>
              <a:gd name="T16" fmla="*/ 2147483646 w 214"/>
              <a:gd name="T17" fmla="*/ 2147483646 h 290"/>
              <a:gd name="T18" fmla="*/ 2147483646 w 214"/>
              <a:gd name="T19" fmla="*/ 2147483646 h 290"/>
              <a:gd name="T20" fmla="*/ 2147483646 w 214"/>
              <a:gd name="T21" fmla="*/ 2147483646 h 290"/>
              <a:gd name="T22" fmla="*/ 2147483646 w 214"/>
              <a:gd name="T23" fmla="*/ 2147483646 h 290"/>
              <a:gd name="T24" fmla="*/ 2147483646 w 214"/>
              <a:gd name="T25" fmla="*/ 2147483646 h 290"/>
              <a:gd name="T26" fmla="*/ 2147483646 w 214"/>
              <a:gd name="T27" fmla="*/ 2147483646 h 290"/>
              <a:gd name="T28" fmla="*/ 2147483646 w 214"/>
              <a:gd name="T29" fmla="*/ 2147483646 h 290"/>
              <a:gd name="T30" fmla="*/ 2147483646 w 214"/>
              <a:gd name="T31" fmla="*/ 2147483646 h 290"/>
              <a:gd name="T32" fmla="*/ 2147483646 w 214"/>
              <a:gd name="T33" fmla="*/ 2147483646 h 290"/>
              <a:gd name="T34" fmla="*/ 2147483646 w 214"/>
              <a:gd name="T35" fmla="*/ 2147483646 h 290"/>
              <a:gd name="T36" fmla="*/ 2147483646 w 214"/>
              <a:gd name="T37" fmla="*/ 2147483646 h 290"/>
              <a:gd name="T38" fmla="*/ 2147483646 w 214"/>
              <a:gd name="T39" fmla="*/ 2147483646 h 290"/>
              <a:gd name="T40" fmla="*/ 2147483646 w 214"/>
              <a:gd name="T41" fmla="*/ 2147483646 h 290"/>
              <a:gd name="T42" fmla="*/ 2147483646 w 214"/>
              <a:gd name="T43" fmla="*/ 2147483646 h 290"/>
              <a:gd name="T44" fmla="*/ 2147483646 w 214"/>
              <a:gd name="T45" fmla="*/ 2147483646 h 290"/>
              <a:gd name="T46" fmla="*/ 2147483646 w 214"/>
              <a:gd name="T47" fmla="*/ 2147483646 h 290"/>
              <a:gd name="T48" fmla="*/ 2147483646 w 214"/>
              <a:gd name="T49" fmla="*/ 2147483646 h 290"/>
              <a:gd name="T50" fmla="*/ 2147483646 w 214"/>
              <a:gd name="T51" fmla="*/ 2147483646 h 290"/>
              <a:gd name="T52" fmla="*/ 2147483646 w 214"/>
              <a:gd name="T53" fmla="*/ 2147483646 h 290"/>
              <a:gd name="T54" fmla="*/ 2147483646 w 214"/>
              <a:gd name="T55" fmla="*/ 2147483646 h 290"/>
              <a:gd name="T56" fmla="*/ 2147483646 w 214"/>
              <a:gd name="T57" fmla="*/ 2147483646 h 290"/>
              <a:gd name="T58" fmla="*/ 2147483646 w 214"/>
              <a:gd name="T59" fmla="*/ 2147483646 h 290"/>
              <a:gd name="T60" fmla="*/ 2147483646 w 214"/>
              <a:gd name="T61" fmla="*/ 2147483646 h 290"/>
              <a:gd name="T62" fmla="*/ 2147483646 w 214"/>
              <a:gd name="T63" fmla="*/ 2147483646 h 290"/>
              <a:gd name="T64" fmla="*/ 2147483646 w 214"/>
              <a:gd name="T65" fmla="*/ 2147483646 h 290"/>
              <a:gd name="T66" fmla="*/ 2147483646 w 214"/>
              <a:gd name="T67" fmla="*/ 2147483646 h 290"/>
              <a:gd name="T68" fmla="*/ 2147483646 w 214"/>
              <a:gd name="T69" fmla="*/ 2147483646 h 290"/>
              <a:gd name="T70" fmla="*/ 2147483646 w 214"/>
              <a:gd name="T71" fmla="*/ 2147483646 h 290"/>
              <a:gd name="T72" fmla="*/ 2147483646 w 214"/>
              <a:gd name="T73" fmla="*/ 2147483646 h 290"/>
              <a:gd name="T74" fmla="*/ 2147483646 w 214"/>
              <a:gd name="T75" fmla="*/ 2147483646 h 290"/>
              <a:gd name="T76" fmla="*/ 2147483646 w 214"/>
              <a:gd name="T77" fmla="*/ 2147483646 h 290"/>
              <a:gd name="T78" fmla="*/ 2147483646 w 214"/>
              <a:gd name="T79" fmla="*/ 2147483646 h 290"/>
              <a:gd name="T80" fmla="*/ 2147483646 w 214"/>
              <a:gd name="T81" fmla="*/ 2147483646 h 290"/>
              <a:gd name="T82" fmla="*/ 2147483646 w 214"/>
              <a:gd name="T83" fmla="*/ 0 h 290"/>
              <a:gd name="T84" fmla="*/ 2147483646 w 214"/>
              <a:gd name="T85" fmla="*/ 2147483646 h 2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14"/>
              <a:gd name="T130" fmla="*/ 0 h 290"/>
              <a:gd name="T131" fmla="*/ 214 w 214"/>
              <a:gd name="T132" fmla="*/ 290 h 2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14" h="290">
                <a:moveTo>
                  <a:pt x="54" y="12"/>
                </a:moveTo>
                <a:lnTo>
                  <a:pt x="62" y="30"/>
                </a:lnTo>
                <a:lnTo>
                  <a:pt x="47" y="41"/>
                </a:lnTo>
                <a:lnTo>
                  <a:pt x="46" y="87"/>
                </a:lnTo>
                <a:lnTo>
                  <a:pt x="38" y="57"/>
                </a:lnTo>
                <a:lnTo>
                  <a:pt x="7" y="86"/>
                </a:lnTo>
                <a:lnTo>
                  <a:pt x="0" y="169"/>
                </a:lnTo>
                <a:lnTo>
                  <a:pt x="20" y="210"/>
                </a:lnTo>
                <a:lnTo>
                  <a:pt x="22" y="231"/>
                </a:lnTo>
                <a:lnTo>
                  <a:pt x="23" y="248"/>
                </a:lnTo>
                <a:lnTo>
                  <a:pt x="22" y="263"/>
                </a:lnTo>
                <a:lnTo>
                  <a:pt x="18" y="290"/>
                </a:lnTo>
                <a:lnTo>
                  <a:pt x="102" y="285"/>
                </a:lnTo>
                <a:lnTo>
                  <a:pt x="213" y="275"/>
                </a:lnTo>
                <a:lnTo>
                  <a:pt x="193" y="269"/>
                </a:lnTo>
                <a:lnTo>
                  <a:pt x="182" y="254"/>
                </a:lnTo>
                <a:lnTo>
                  <a:pt x="199" y="241"/>
                </a:lnTo>
                <a:lnTo>
                  <a:pt x="199" y="225"/>
                </a:lnTo>
                <a:lnTo>
                  <a:pt x="191" y="211"/>
                </a:lnTo>
                <a:lnTo>
                  <a:pt x="199" y="201"/>
                </a:lnTo>
                <a:lnTo>
                  <a:pt x="214" y="202"/>
                </a:lnTo>
                <a:lnTo>
                  <a:pt x="211" y="162"/>
                </a:lnTo>
                <a:lnTo>
                  <a:pt x="207" y="138"/>
                </a:lnTo>
                <a:lnTo>
                  <a:pt x="198" y="123"/>
                </a:lnTo>
                <a:lnTo>
                  <a:pt x="189" y="114"/>
                </a:lnTo>
                <a:lnTo>
                  <a:pt x="175" y="111"/>
                </a:lnTo>
                <a:lnTo>
                  <a:pt x="162" y="111"/>
                </a:lnTo>
                <a:lnTo>
                  <a:pt x="148" y="130"/>
                </a:lnTo>
                <a:lnTo>
                  <a:pt x="139" y="136"/>
                </a:lnTo>
                <a:lnTo>
                  <a:pt x="133" y="138"/>
                </a:lnTo>
                <a:lnTo>
                  <a:pt x="126" y="135"/>
                </a:lnTo>
                <a:lnTo>
                  <a:pt x="124" y="126"/>
                </a:lnTo>
                <a:lnTo>
                  <a:pt x="126" y="120"/>
                </a:lnTo>
                <a:lnTo>
                  <a:pt x="132" y="114"/>
                </a:lnTo>
                <a:lnTo>
                  <a:pt x="138" y="111"/>
                </a:lnTo>
                <a:lnTo>
                  <a:pt x="144" y="110"/>
                </a:lnTo>
                <a:lnTo>
                  <a:pt x="144" y="99"/>
                </a:lnTo>
                <a:lnTo>
                  <a:pt x="160" y="87"/>
                </a:lnTo>
                <a:lnTo>
                  <a:pt x="144" y="49"/>
                </a:lnTo>
                <a:lnTo>
                  <a:pt x="144" y="31"/>
                </a:lnTo>
                <a:lnTo>
                  <a:pt x="117" y="24"/>
                </a:lnTo>
                <a:lnTo>
                  <a:pt x="78" y="0"/>
                </a:lnTo>
                <a:lnTo>
                  <a:pt x="54" y="12"/>
                </a:lnTo>
                <a:close/>
              </a:path>
            </a:pathLst>
          </a:custGeom>
          <a:solidFill>
            <a:srgbClr val="E75E0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Freeform 7"/>
          <p:cNvSpPr>
            <a:spLocks/>
          </p:cNvSpPr>
          <p:nvPr/>
        </p:nvSpPr>
        <p:spPr bwMode="auto">
          <a:xfrm>
            <a:off x="2566988" y="4343400"/>
            <a:ext cx="893762" cy="962025"/>
          </a:xfrm>
          <a:custGeom>
            <a:avLst/>
            <a:gdLst>
              <a:gd name="T0" fmla="*/ 2147483646 w 359"/>
              <a:gd name="T1" fmla="*/ 0 h 399"/>
              <a:gd name="T2" fmla="*/ 2147483646 w 359"/>
              <a:gd name="T3" fmla="*/ 2147483646 h 399"/>
              <a:gd name="T4" fmla="*/ 2147483646 w 359"/>
              <a:gd name="T5" fmla="*/ 2147483646 h 399"/>
              <a:gd name="T6" fmla="*/ 2147483646 w 359"/>
              <a:gd name="T7" fmla="*/ 2147483646 h 399"/>
              <a:gd name="T8" fmla="*/ 2147483646 w 359"/>
              <a:gd name="T9" fmla="*/ 2147483646 h 399"/>
              <a:gd name="T10" fmla="*/ 2147483646 w 359"/>
              <a:gd name="T11" fmla="*/ 2147483646 h 399"/>
              <a:gd name="T12" fmla="*/ 2147483646 w 359"/>
              <a:gd name="T13" fmla="*/ 2147483646 h 399"/>
              <a:gd name="T14" fmla="*/ 2147483646 w 359"/>
              <a:gd name="T15" fmla="*/ 2147483646 h 399"/>
              <a:gd name="T16" fmla="*/ 2147483646 w 359"/>
              <a:gd name="T17" fmla="*/ 2147483646 h 399"/>
              <a:gd name="T18" fmla="*/ 2147483646 w 359"/>
              <a:gd name="T19" fmla="*/ 2147483646 h 399"/>
              <a:gd name="T20" fmla="*/ 2147483646 w 359"/>
              <a:gd name="T21" fmla="*/ 2147483646 h 399"/>
              <a:gd name="T22" fmla="*/ 0 w 359"/>
              <a:gd name="T23" fmla="*/ 2147483646 h 399"/>
              <a:gd name="T24" fmla="*/ 2147483646 w 359"/>
              <a:gd name="T25" fmla="*/ 2147483646 h 399"/>
              <a:gd name="T26" fmla="*/ 2147483646 w 359"/>
              <a:gd name="T27" fmla="*/ 2147483646 h 399"/>
              <a:gd name="T28" fmla="*/ 2147483646 w 359"/>
              <a:gd name="T29" fmla="*/ 2147483646 h 399"/>
              <a:gd name="T30" fmla="*/ 2147483646 w 359"/>
              <a:gd name="T31" fmla="*/ 0 h 39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9"/>
              <a:gd name="T49" fmla="*/ 0 h 399"/>
              <a:gd name="T50" fmla="*/ 359 w 359"/>
              <a:gd name="T51" fmla="*/ 399 h 39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9" h="399">
                <a:moveTo>
                  <a:pt x="91" y="0"/>
                </a:moveTo>
                <a:lnTo>
                  <a:pt x="84" y="52"/>
                </a:lnTo>
                <a:lnTo>
                  <a:pt x="53" y="46"/>
                </a:lnTo>
                <a:lnTo>
                  <a:pt x="55" y="113"/>
                </a:lnTo>
                <a:lnTo>
                  <a:pt x="40" y="126"/>
                </a:lnTo>
                <a:lnTo>
                  <a:pt x="62" y="167"/>
                </a:lnTo>
                <a:lnTo>
                  <a:pt x="40" y="185"/>
                </a:lnTo>
                <a:lnTo>
                  <a:pt x="28" y="215"/>
                </a:lnTo>
                <a:lnTo>
                  <a:pt x="11" y="244"/>
                </a:lnTo>
                <a:lnTo>
                  <a:pt x="23" y="261"/>
                </a:lnTo>
                <a:lnTo>
                  <a:pt x="2" y="268"/>
                </a:lnTo>
                <a:lnTo>
                  <a:pt x="0" y="295"/>
                </a:lnTo>
                <a:lnTo>
                  <a:pt x="202" y="397"/>
                </a:lnTo>
                <a:lnTo>
                  <a:pt x="316" y="399"/>
                </a:lnTo>
                <a:lnTo>
                  <a:pt x="359" y="31"/>
                </a:lnTo>
                <a:lnTo>
                  <a:pt x="91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Freeform 8"/>
          <p:cNvSpPr>
            <a:spLocks/>
          </p:cNvSpPr>
          <p:nvPr/>
        </p:nvSpPr>
        <p:spPr bwMode="auto">
          <a:xfrm>
            <a:off x="1858963" y="2227263"/>
            <a:ext cx="911225" cy="628650"/>
          </a:xfrm>
          <a:custGeom>
            <a:avLst/>
            <a:gdLst>
              <a:gd name="T0" fmla="*/ 2147483646 w 356"/>
              <a:gd name="T1" fmla="*/ 0 h 261"/>
              <a:gd name="T2" fmla="*/ 2147483646 w 356"/>
              <a:gd name="T3" fmla="*/ 2147483646 h 261"/>
              <a:gd name="T4" fmla="*/ 2147483646 w 356"/>
              <a:gd name="T5" fmla="*/ 2147483646 h 261"/>
              <a:gd name="T6" fmla="*/ 2147483646 w 356"/>
              <a:gd name="T7" fmla="*/ 2147483646 h 261"/>
              <a:gd name="T8" fmla="*/ 2147483646 w 356"/>
              <a:gd name="T9" fmla="*/ 2147483646 h 261"/>
              <a:gd name="T10" fmla="*/ 2147483646 w 356"/>
              <a:gd name="T11" fmla="*/ 2147483646 h 261"/>
              <a:gd name="T12" fmla="*/ 2147483646 w 356"/>
              <a:gd name="T13" fmla="*/ 2147483646 h 261"/>
              <a:gd name="T14" fmla="*/ 2147483646 w 356"/>
              <a:gd name="T15" fmla="*/ 2147483646 h 261"/>
              <a:gd name="T16" fmla="*/ 2147483646 w 356"/>
              <a:gd name="T17" fmla="*/ 2147483646 h 261"/>
              <a:gd name="T18" fmla="*/ 2147483646 w 356"/>
              <a:gd name="T19" fmla="*/ 2147483646 h 261"/>
              <a:gd name="T20" fmla="*/ 2147483646 w 356"/>
              <a:gd name="T21" fmla="*/ 2147483646 h 261"/>
              <a:gd name="T22" fmla="*/ 2147483646 w 356"/>
              <a:gd name="T23" fmla="*/ 2147483646 h 261"/>
              <a:gd name="T24" fmla="*/ 2147483646 w 356"/>
              <a:gd name="T25" fmla="*/ 2147483646 h 261"/>
              <a:gd name="T26" fmla="*/ 2147483646 w 356"/>
              <a:gd name="T27" fmla="*/ 2147483646 h 261"/>
              <a:gd name="T28" fmla="*/ 2147483646 w 356"/>
              <a:gd name="T29" fmla="*/ 2147483646 h 261"/>
              <a:gd name="T30" fmla="*/ 2147483646 w 356"/>
              <a:gd name="T31" fmla="*/ 2147483646 h 261"/>
              <a:gd name="T32" fmla="*/ 2147483646 w 356"/>
              <a:gd name="T33" fmla="*/ 2147483646 h 261"/>
              <a:gd name="T34" fmla="*/ 2147483646 w 356"/>
              <a:gd name="T35" fmla="*/ 2147483646 h 261"/>
              <a:gd name="T36" fmla="*/ 2147483646 w 356"/>
              <a:gd name="T37" fmla="*/ 2147483646 h 261"/>
              <a:gd name="T38" fmla="*/ 2147483646 w 356"/>
              <a:gd name="T39" fmla="*/ 2147483646 h 261"/>
              <a:gd name="T40" fmla="*/ 0 w 356"/>
              <a:gd name="T41" fmla="*/ 2147483646 h 261"/>
              <a:gd name="T42" fmla="*/ 2147483646 w 356"/>
              <a:gd name="T43" fmla="*/ 2147483646 h 261"/>
              <a:gd name="T44" fmla="*/ 2147483646 w 356"/>
              <a:gd name="T45" fmla="*/ 2147483646 h 261"/>
              <a:gd name="T46" fmla="*/ 2147483646 w 356"/>
              <a:gd name="T47" fmla="*/ 2147483646 h 261"/>
              <a:gd name="T48" fmla="*/ 2147483646 w 356"/>
              <a:gd name="T49" fmla="*/ 2147483646 h 261"/>
              <a:gd name="T50" fmla="*/ 2147483646 w 356"/>
              <a:gd name="T51" fmla="*/ 2147483646 h 261"/>
              <a:gd name="T52" fmla="*/ 2147483646 w 356"/>
              <a:gd name="T53" fmla="*/ 2147483646 h 261"/>
              <a:gd name="T54" fmla="*/ 2147483646 w 356"/>
              <a:gd name="T55" fmla="*/ 2147483646 h 261"/>
              <a:gd name="T56" fmla="*/ 2147483646 w 356"/>
              <a:gd name="T57" fmla="*/ 2147483646 h 261"/>
              <a:gd name="T58" fmla="*/ 2147483646 w 356"/>
              <a:gd name="T59" fmla="*/ 2147483646 h 261"/>
              <a:gd name="T60" fmla="*/ 2147483646 w 356"/>
              <a:gd name="T61" fmla="*/ 2147483646 h 261"/>
              <a:gd name="T62" fmla="*/ 2147483646 w 356"/>
              <a:gd name="T63" fmla="*/ 2147483646 h 261"/>
              <a:gd name="T64" fmla="*/ 2147483646 w 356"/>
              <a:gd name="T65" fmla="*/ 2147483646 h 261"/>
              <a:gd name="T66" fmla="*/ 2147483646 w 356"/>
              <a:gd name="T67" fmla="*/ 2147483646 h 261"/>
              <a:gd name="T68" fmla="*/ 2147483646 w 356"/>
              <a:gd name="T69" fmla="*/ 2147483646 h 261"/>
              <a:gd name="T70" fmla="*/ 2147483646 w 356"/>
              <a:gd name="T71" fmla="*/ 2147483646 h 261"/>
              <a:gd name="T72" fmla="*/ 2147483646 w 356"/>
              <a:gd name="T73" fmla="*/ 2147483646 h 261"/>
              <a:gd name="T74" fmla="*/ 2147483646 w 356"/>
              <a:gd name="T75" fmla="*/ 0 h 26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6"/>
              <a:gd name="T115" fmla="*/ 0 h 261"/>
              <a:gd name="T116" fmla="*/ 356 w 356"/>
              <a:gd name="T117" fmla="*/ 261 h 26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6" h="261">
                <a:moveTo>
                  <a:pt x="90" y="0"/>
                </a:moveTo>
                <a:lnTo>
                  <a:pt x="163" y="20"/>
                </a:lnTo>
                <a:lnTo>
                  <a:pt x="219" y="33"/>
                </a:lnTo>
                <a:lnTo>
                  <a:pt x="246" y="39"/>
                </a:lnTo>
                <a:lnTo>
                  <a:pt x="274" y="43"/>
                </a:lnTo>
                <a:lnTo>
                  <a:pt x="311" y="50"/>
                </a:lnTo>
                <a:lnTo>
                  <a:pt x="356" y="58"/>
                </a:lnTo>
                <a:lnTo>
                  <a:pt x="327" y="261"/>
                </a:lnTo>
                <a:lnTo>
                  <a:pt x="189" y="232"/>
                </a:lnTo>
                <a:lnTo>
                  <a:pt x="170" y="245"/>
                </a:lnTo>
                <a:lnTo>
                  <a:pt x="145" y="225"/>
                </a:lnTo>
                <a:lnTo>
                  <a:pt x="123" y="245"/>
                </a:lnTo>
                <a:lnTo>
                  <a:pt x="103" y="228"/>
                </a:lnTo>
                <a:lnTo>
                  <a:pt x="46" y="225"/>
                </a:lnTo>
                <a:lnTo>
                  <a:pt x="54" y="192"/>
                </a:lnTo>
                <a:lnTo>
                  <a:pt x="13" y="189"/>
                </a:lnTo>
                <a:lnTo>
                  <a:pt x="9" y="170"/>
                </a:lnTo>
                <a:lnTo>
                  <a:pt x="17" y="150"/>
                </a:lnTo>
                <a:lnTo>
                  <a:pt x="7" y="132"/>
                </a:lnTo>
                <a:lnTo>
                  <a:pt x="8" y="81"/>
                </a:lnTo>
                <a:lnTo>
                  <a:pt x="0" y="42"/>
                </a:lnTo>
                <a:lnTo>
                  <a:pt x="5" y="27"/>
                </a:lnTo>
                <a:lnTo>
                  <a:pt x="23" y="33"/>
                </a:lnTo>
                <a:lnTo>
                  <a:pt x="42" y="56"/>
                </a:lnTo>
                <a:lnTo>
                  <a:pt x="77" y="61"/>
                </a:lnTo>
                <a:lnTo>
                  <a:pt x="86" y="80"/>
                </a:lnTo>
                <a:lnTo>
                  <a:pt x="69" y="80"/>
                </a:lnTo>
                <a:lnTo>
                  <a:pt x="67" y="96"/>
                </a:lnTo>
                <a:lnTo>
                  <a:pt x="77" y="98"/>
                </a:lnTo>
                <a:lnTo>
                  <a:pt x="81" y="114"/>
                </a:lnTo>
                <a:lnTo>
                  <a:pt x="60" y="126"/>
                </a:lnTo>
                <a:lnTo>
                  <a:pt x="60" y="137"/>
                </a:lnTo>
                <a:lnTo>
                  <a:pt x="84" y="137"/>
                </a:lnTo>
                <a:lnTo>
                  <a:pt x="90" y="109"/>
                </a:lnTo>
                <a:lnTo>
                  <a:pt x="108" y="92"/>
                </a:lnTo>
                <a:lnTo>
                  <a:pt x="86" y="48"/>
                </a:lnTo>
                <a:lnTo>
                  <a:pt x="100" y="34"/>
                </a:lnTo>
                <a:lnTo>
                  <a:pt x="90" y="0"/>
                </a:lnTo>
                <a:close/>
              </a:path>
            </a:pathLst>
          </a:custGeom>
          <a:solidFill>
            <a:srgbClr val="E75E0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Freeform 9"/>
          <p:cNvSpPr>
            <a:spLocks/>
          </p:cNvSpPr>
          <p:nvPr/>
        </p:nvSpPr>
        <p:spPr bwMode="auto">
          <a:xfrm>
            <a:off x="1649413" y="2686050"/>
            <a:ext cx="1103312" cy="815975"/>
          </a:xfrm>
          <a:custGeom>
            <a:avLst/>
            <a:gdLst>
              <a:gd name="T0" fmla="*/ 2147483646 w 444"/>
              <a:gd name="T1" fmla="*/ 0 h 339"/>
              <a:gd name="T2" fmla="*/ 2147483646 w 444"/>
              <a:gd name="T3" fmla="*/ 2147483646 h 339"/>
              <a:gd name="T4" fmla="*/ 2147483646 w 444"/>
              <a:gd name="T5" fmla="*/ 2147483646 h 339"/>
              <a:gd name="T6" fmla="*/ 2147483646 w 444"/>
              <a:gd name="T7" fmla="*/ 2147483646 h 339"/>
              <a:gd name="T8" fmla="*/ 2147483646 w 444"/>
              <a:gd name="T9" fmla="*/ 2147483646 h 339"/>
              <a:gd name="T10" fmla="*/ 2147483646 w 444"/>
              <a:gd name="T11" fmla="*/ 2147483646 h 339"/>
              <a:gd name="T12" fmla="*/ 2147483646 w 444"/>
              <a:gd name="T13" fmla="*/ 2147483646 h 339"/>
              <a:gd name="T14" fmla="*/ 2147483646 w 444"/>
              <a:gd name="T15" fmla="*/ 2147483646 h 339"/>
              <a:gd name="T16" fmla="*/ 2147483646 w 444"/>
              <a:gd name="T17" fmla="*/ 2147483646 h 339"/>
              <a:gd name="T18" fmla="*/ 0 w 444"/>
              <a:gd name="T19" fmla="*/ 2147483646 h 339"/>
              <a:gd name="T20" fmla="*/ 0 w 444"/>
              <a:gd name="T21" fmla="*/ 2147483646 h 339"/>
              <a:gd name="T22" fmla="*/ 2147483646 w 444"/>
              <a:gd name="T23" fmla="*/ 2147483646 h 339"/>
              <a:gd name="T24" fmla="*/ 2147483646 w 444"/>
              <a:gd name="T25" fmla="*/ 2147483646 h 339"/>
              <a:gd name="T26" fmla="*/ 2147483646 w 444"/>
              <a:gd name="T27" fmla="*/ 2147483646 h 339"/>
              <a:gd name="T28" fmla="*/ 2147483646 w 444"/>
              <a:gd name="T29" fmla="*/ 2147483646 h 339"/>
              <a:gd name="T30" fmla="*/ 2147483646 w 444"/>
              <a:gd name="T31" fmla="*/ 2147483646 h 339"/>
              <a:gd name="T32" fmla="*/ 2147483646 w 444"/>
              <a:gd name="T33" fmla="*/ 2147483646 h 339"/>
              <a:gd name="T34" fmla="*/ 2147483646 w 444"/>
              <a:gd name="T35" fmla="*/ 2147483646 h 339"/>
              <a:gd name="T36" fmla="*/ 2147483646 w 444"/>
              <a:gd name="T37" fmla="*/ 2147483646 h 339"/>
              <a:gd name="T38" fmla="*/ 2147483646 w 444"/>
              <a:gd name="T39" fmla="*/ 2147483646 h 339"/>
              <a:gd name="T40" fmla="*/ 2147483646 w 444"/>
              <a:gd name="T41" fmla="*/ 2147483646 h 339"/>
              <a:gd name="T42" fmla="*/ 2147483646 w 444"/>
              <a:gd name="T43" fmla="*/ 2147483646 h 339"/>
              <a:gd name="T44" fmla="*/ 2147483646 w 444"/>
              <a:gd name="T45" fmla="*/ 2147483646 h 339"/>
              <a:gd name="T46" fmla="*/ 2147483646 w 444"/>
              <a:gd name="T47" fmla="*/ 2147483646 h 339"/>
              <a:gd name="T48" fmla="*/ 2147483646 w 444"/>
              <a:gd name="T49" fmla="*/ 2147483646 h 339"/>
              <a:gd name="T50" fmla="*/ 2147483646 w 444"/>
              <a:gd name="T51" fmla="*/ 2147483646 h 339"/>
              <a:gd name="T52" fmla="*/ 2147483646 w 444"/>
              <a:gd name="T53" fmla="*/ 0 h 33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44"/>
              <a:gd name="T82" fmla="*/ 0 h 339"/>
              <a:gd name="T83" fmla="*/ 444 w 444"/>
              <a:gd name="T84" fmla="*/ 339 h 33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44" h="339">
                <a:moveTo>
                  <a:pt x="97" y="0"/>
                </a:moveTo>
                <a:lnTo>
                  <a:pt x="84" y="7"/>
                </a:lnTo>
                <a:lnTo>
                  <a:pt x="76" y="37"/>
                </a:lnTo>
                <a:lnTo>
                  <a:pt x="68" y="62"/>
                </a:lnTo>
                <a:lnTo>
                  <a:pt x="62" y="82"/>
                </a:lnTo>
                <a:lnTo>
                  <a:pt x="54" y="104"/>
                </a:lnTo>
                <a:lnTo>
                  <a:pt x="45" y="126"/>
                </a:lnTo>
                <a:lnTo>
                  <a:pt x="33" y="150"/>
                </a:lnTo>
                <a:lnTo>
                  <a:pt x="17" y="178"/>
                </a:lnTo>
                <a:lnTo>
                  <a:pt x="0" y="205"/>
                </a:lnTo>
                <a:lnTo>
                  <a:pt x="0" y="264"/>
                </a:lnTo>
                <a:lnTo>
                  <a:pt x="249" y="315"/>
                </a:lnTo>
                <a:lnTo>
                  <a:pt x="364" y="339"/>
                </a:lnTo>
                <a:lnTo>
                  <a:pt x="388" y="221"/>
                </a:lnTo>
                <a:lnTo>
                  <a:pt x="403" y="211"/>
                </a:lnTo>
                <a:lnTo>
                  <a:pt x="389" y="185"/>
                </a:lnTo>
                <a:lnTo>
                  <a:pt x="396" y="158"/>
                </a:lnTo>
                <a:lnTo>
                  <a:pt x="444" y="113"/>
                </a:lnTo>
                <a:lnTo>
                  <a:pt x="411" y="72"/>
                </a:lnTo>
                <a:lnTo>
                  <a:pt x="273" y="43"/>
                </a:lnTo>
                <a:lnTo>
                  <a:pt x="254" y="55"/>
                </a:lnTo>
                <a:lnTo>
                  <a:pt x="229" y="35"/>
                </a:lnTo>
                <a:lnTo>
                  <a:pt x="207" y="56"/>
                </a:lnTo>
                <a:lnTo>
                  <a:pt x="186" y="35"/>
                </a:lnTo>
                <a:lnTo>
                  <a:pt x="131" y="36"/>
                </a:lnTo>
                <a:lnTo>
                  <a:pt x="138" y="3"/>
                </a:lnTo>
                <a:lnTo>
                  <a:pt x="97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Freeform 10"/>
          <p:cNvSpPr>
            <a:spLocks/>
          </p:cNvSpPr>
          <p:nvPr/>
        </p:nvSpPr>
        <p:spPr bwMode="auto">
          <a:xfrm>
            <a:off x="2552700" y="2362200"/>
            <a:ext cx="795338" cy="1249363"/>
          </a:xfrm>
          <a:custGeom>
            <a:avLst/>
            <a:gdLst>
              <a:gd name="T0" fmla="*/ 2147483646 w 319"/>
              <a:gd name="T1" fmla="*/ 0 h 517"/>
              <a:gd name="T2" fmla="*/ 2147483646 w 319"/>
              <a:gd name="T3" fmla="*/ 2147483646 h 517"/>
              <a:gd name="T4" fmla="*/ 2147483646 w 319"/>
              <a:gd name="T5" fmla="*/ 2147483646 h 517"/>
              <a:gd name="T6" fmla="*/ 2147483646 w 319"/>
              <a:gd name="T7" fmla="*/ 2147483646 h 517"/>
              <a:gd name="T8" fmla="*/ 2147483646 w 319"/>
              <a:gd name="T9" fmla="*/ 2147483646 h 517"/>
              <a:gd name="T10" fmla="*/ 2147483646 w 319"/>
              <a:gd name="T11" fmla="*/ 2147483646 h 517"/>
              <a:gd name="T12" fmla="*/ 2147483646 w 319"/>
              <a:gd name="T13" fmla="*/ 2147483646 h 517"/>
              <a:gd name="T14" fmla="*/ 0 w 319"/>
              <a:gd name="T15" fmla="*/ 2147483646 h 517"/>
              <a:gd name="T16" fmla="*/ 2147483646 w 319"/>
              <a:gd name="T17" fmla="*/ 2147483646 h 517"/>
              <a:gd name="T18" fmla="*/ 2147483646 w 319"/>
              <a:gd name="T19" fmla="*/ 2147483646 h 517"/>
              <a:gd name="T20" fmla="*/ 2147483646 w 319"/>
              <a:gd name="T21" fmla="*/ 2147483646 h 517"/>
              <a:gd name="T22" fmla="*/ 2147483646 w 319"/>
              <a:gd name="T23" fmla="*/ 2147483646 h 517"/>
              <a:gd name="T24" fmla="*/ 2147483646 w 319"/>
              <a:gd name="T25" fmla="*/ 2147483646 h 517"/>
              <a:gd name="T26" fmla="*/ 2147483646 w 319"/>
              <a:gd name="T27" fmla="*/ 2147483646 h 517"/>
              <a:gd name="T28" fmla="*/ 2147483646 w 319"/>
              <a:gd name="T29" fmla="*/ 2147483646 h 517"/>
              <a:gd name="T30" fmla="*/ 2147483646 w 319"/>
              <a:gd name="T31" fmla="*/ 2147483646 h 517"/>
              <a:gd name="T32" fmla="*/ 2147483646 w 319"/>
              <a:gd name="T33" fmla="*/ 2147483646 h 517"/>
              <a:gd name="T34" fmla="*/ 2147483646 w 319"/>
              <a:gd name="T35" fmla="*/ 2147483646 h 517"/>
              <a:gd name="T36" fmla="*/ 2147483646 w 319"/>
              <a:gd name="T37" fmla="*/ 2147483646 h 517"/>
              <a:gd name="T38" fmla="*/ 2147483646 w 319"/>
              <a:gd name="T39" fmla="*/ 2147483646 h 517"/>
              <a:gd name="T40" fmla="*/ 2147483646 w 319"/>
              <a:gd name="T41" fmla="*/ 2147483646 h 517"/>
              <a:gd name="T42" fmla="*/ 2147483646 w 319"/>
              <a:gd name="T43" fmla="*/ 0 h 5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9"/>
              <a:gd name="T67" fmla="*/ 0 h 517"/>
              <a:gd name="T68" fmla="*/ 319 w 319"/>
              <a:gd name="T69" fmla="*/ 517 h 5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9" h="517">
                <a:moveTo>
                  <a:pt x="77" y="0"/>
                </a:moveTo>
                <a:lnTo>
                  <a:pt x="48" y="202"/>
                </a:lnTo>
                <a:lnTo>
                  <a:pt x="78" y="245"/>
                </a:lnTo>
                <a:lnTo>
                  <a:pt x="31" y="290"/>
                </a:lnTo>
                <a:lnTo>
                  <a:pt x="25" y="321"/>
                </a:lnTo>
                <a:lnTo>
                  <a:pt x="38" y="343"/>
                </a:lnTo>
                <a:lnTo>
                  <a:pt x="25" y="354"/>
                </a:lnTo>
                <a:lnTo>
                  <a:pt x="0" y="471"/>
                </a:lnTo>
                <a:lnTo>
                  <a:pt x="152" y="498"/>
                </a:lnTo>
                <a:lnTo>
                  <a:pt x="296" y="517"/>
                </a:lnTo>
                <a:lnTo>
                  <a:pt x="311" y="410"/>
                </a:lnTo>
                <a:lnTo>
                  <a:pt x="319" y="351"/>
                </a:lnTo>
                <a:lnTo>
                  <a:pt x="305" y="330"/>
                </a:lnTo>
                <a:lnTo>
                  <a:pt x="272" y="336"/>
                </a:lnTo>
                <a:lnTo>
                  <a:pt x="229" y="341"/>
                </a:lnTo>
                <a:lnTo>
                  <a:pt x="221" y="293"/>
                </a:lnTo>
                <a:lnTo>
                  <a:pt x="169" y="254"/>
                </a:lnTo>
                <a:lnTo>
                  <a:pt x="176" y="229"/>
                </a:lnTo>
                <a:lnTo>
                  <a:pt x="181" y="185"/>
                </a:lnTo>
                <a:lnTo>
                  <a:pt x="114" y="90"/>
                </a:lnTo>
                <a:lnTo>
                  <a:pt x="123" y="6"/>
                </a:lnTo>
                <a:lnTo>
                  <a:pt x="77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9" name="Freeform 11"/>
          <p:cNvSpPr>
            <a:spLocks/>
          </p:cNvSpPr>
          <p:nvPr/>
        </p:nvSpPr>
        <p:spPr bwMode="auto">
          <a:xfrm>
            <a:off x="3733800" y="4572000"/>
            <a:ext cx="1922463" cy="1725613"/>
          </a:xfrm>
          <a:custGeom>
            <a:avLst/>
            <a:gdLst>
              <a:gd name="T0" fmla="*/ 2147483646 w 773"/>
              <a:gd name="T1" fmla="*/ 0 h 716"/>
              <a:gd name="T2" fmla="*/ 2147483646 w 773"/>
              <a:gd name="T3" fmla="*/ 2147483646 h 716"/>
              <a:gd name="T4" fmla="*/ 2147483646 w 773"/>
              <a:gd name="T5" fmla="*/ 2147483646 h 716"/>
              <a:gd name="T6" fmla="*/ 2147483646 w 773"/>
              <a:gd name="T7" fmla="*/ 2147483646 h 716"/>
              <a:gd name="T8" fmla="*/ 2147483646 w 773"/>
              <a:gd name="T9" fmla="*/ 2147483646 h 716"/>
              <a:gd name="T10" fmla="*/ 2147483646 w 773"/>
              <a:gd name="T11" fmla="*/ 2147483646 h 716"/>
              <a:gd name="T12" fmla="*/ 2147483646 w 773"/>
              <a:gd name="T13" fmla="*/ 2147483646 h 716"/>
              <a:gd name="T14" fmla="*/ 2147483646 w 773"/>
              <a:gd name="T15" fmla="*/ 2147483646 h 716"/>
              <a:gd name="T16" fmla="*/ 2147483646 w 773"/>
              <a:gd name="T17" fmla="*/ 2147483646 h 716"/>
              <a:gd name="T18" fmla="*/ 2147483646 w 773"/>
              <a:gd name="T19" fmla="*/ 2147483646 h 716"/>
              <a:gd name="T20" fmla="*/ 2147483646 w 773"/>
              <a:gd name="T21" fmla="*/ 2147483646 h 716"/>
              <a:gd name="T22" fmla="*/ 2147483646 w 773"/>
              <a:gd name="T23" fmla="*/ 2147483646 h 716"/>
              <a:gd name="T24" fmla="*/ 2147483646 w 773"/>
              <a:gd name="T25" fmla="*/ 2147483646 h 716"/>
              <a:gd name="T26" fmla="*/ 2147483646 w 773"/>
              <a:gd name="T27" fmla="*/ 2147483646 h 716"/>
              <a:gd name="T28" fmla="*/ 2147483646 w 773"/>
              <a:gd name="T29" fmla="*/ 2147483646 h 716"/>
              <a:gd name="T30" fmla="*/ 2147483646 w 773"/>
              <a:gd name="T31" fmla="*/ 2147483646 h 716"/>
              <a:gd name="T32" fmla="*/ 2147483646 w 773"/>
              <a:gd name="T33" fmla="*/ 2147483646 h 716"/>
              <a:gd name="T34" fmla="*/ 2147483646 w 773"/>
              <a:gd name="T35" fmla="*/ 2147483646 h 716"/>
              <a:gd name="T36" fmla="*/ 2147483646 w 773"/>
              <a:gd name="T37" fmla="*/ 2147483646 h 716"/>
              <a:gd name="T38" fmla="*/ 2147483646 w 773"/>
              <a:gd name="T39" fmla="*/ 2147483646 h 716"/>
              <a:gd name="T40" fmla="*/ 2147483646 w 773"/>
              <a:gd name="T41" fmla="*/ 2147483646 h 716"/>
              <a:gd name="T42" fmla="*/ 2147483646 w 773"/>
              <a:gd name="T43" fmla="*/ 2147483646 h 716"/>
              <a:gd name="T44" fmla="*/ 2147483646 w 773"/>
              <a:gd name="T45" fmla="*/ 2147483646 h 716"/>
              <a:gd name="T46" fmla="*/ 2147483646 w 773"/>
              <a:gd name="T47" fmla="*/ 2147483646 h 716"/>
              <a:gd name="T48" fmla="*/ 2147483646 w 773"/>
              <a:gd name="T49" fmla="*/ 2147483646 h 716"/>
              <a:gd name="T50" fmla="*/ 2147483646 w 773"/>
              <a:gd name="T51" fmla="*/ 2147483646 h 716"/>
              <a:gd name="T52" fmla="*/ 2147483646 w 773"/>
              <a:gd name="T53" fmla="*/ 2147483646 h 716"/>
              <a:gd name="T54" fmla="*/ 2147483646 w 773"/>
              <a:gd name="T55" fmla="*/ 2147483646 h 716"/>
              <a:gd name="T56" fmla="*/ 2147483646 w 773"/>
              <a:gd name="T57" fmla="*/ 2147483646 h 716"/>
              <a:gd name="T58" fmla="*/ 2147483646 w 773"/>
              <a:gd name="T59" fmla="*/ 2147483646 h 716"/>
              <a:gd name="T60" fmla="*/ 2147483646 w 773"/>
              <a:gd name="T61" fmla="*/ 2147483646 h 716"/>
              <a:gd name="T62" fmla="*/ 2147483646 w 773"/>
              <a:gd name="T63" fmla="*/ 2147483646 h 716"/>
              <a:gd name="T64" fmla="*/ 2147483646 w 773"/>
              <a:gd name="T65" fmla="*/ 2147483646 h 716"/>
              <a:gd name="T66" fmla="*/ 2147483646 w 773"/>
              <a:gd name="T67" fmla="*/ 2147483646 h 716"/>
              <a:gd name="T68" fmla="*/ 2147483646 w 773"/>
              <a:gd name="T69" fmla="*/ 2147483646 h 716"/>
              <a:gd name="T70" fmla="*/ 2147483646 w 773"/>
              <a:gd name="T71" fmla="*/ 2147483646 h 716"/>
              <a:gd name="T72" fmla="*/ 2147483646 w 773"/>
              <a:gd name="T73" fmla="*/ 2147483646 h 716"/>
              <a:gd name="T74" fmla="*/ 2147483646 w 773"/>
              <a:gd name="T75" fmla="*/ 2147483646 h 716"/>
              <a:gd name="T76" fmla="*/ 2147483646 w 773"/>
              <a:gd name="T77" fmla="*/ 2147483646 h 716"/>
              <a:gd name="T78" fmla="*/ 2147483646 w 773"/>
              <a:gd name="T79" fmla="*/ 2147483646 h 716"/>
              <a:gd name="T80" fmla="*/ 2147483646 w 773"/>
              <a:gd name="T81" fmla="*/ 2147483646 h 716"/>
              <a:gd name="T82" fmla="*/ 2147483646 w 773"/>
              <a:gd name="T83" fmla="*/ 2147483646 h 716"/>
              <a:gd name="T84" fmla="*/ 2147483646 w 773"/>
              <a:gd name="T85" fmla="*/ 2147483646 h 716"/>
              <a:gd name="T86" fmla="*/ 2147483646 w 773"/>
              <a:gd name="T87" fmla="*/ 2147483646 h 716"/>
              <a:gd name="T88" fmla="*/ 2147483646 w 773"/>
              <a:gd name="T89" fmla="*/ 2147483646 h 716"/>
              <a:gd name="T90" fmla="*/ 2147483646 w 773"/>
              <a:gd name="T91" fmla="*/ 2147483646 h 716"/>
              <a:gd name="T92" fmla="*/ 0 w 773"/>
              <a:gd name="T93" fmla="*/ 2147483646 h 716"/>
              <a:gd name="T94" fmla="*/ 0 w 773"/>
              <a:gd name="T95" fmla="*/ 2147483646 h 716"/>
              <a:gd name="T96" fmla="*/ 2147483646 w 773"/>
              <a:gd name="T97" fmla="*/ 2147483646 h 716"/>
              <a:gd name="T98" fmla="*/ 2147483646 w 773"/>
              <a:gd name="T99" fmla="*/ 2147483646 h 716"/>
              <a:gd name="T100" fmla="*/ 2147483646 w 773"/>
              <a:gd name="T101" fmla="*/ 0 h 71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773"/>
              <a:gd name="T154" fmla="*/ 0 h 716"/>
              <a:gd name="T155" fmla="*/ 773 w 773"/>
              <a:gd name="T156" fmla="*/ 716 h 71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773" h="716">
                <a:moveTo>
                  <a:pt x="224" y="0"/>
                </a:moveTo>
                <a:lnTo>
                  <a:pt x="395" y="6"/>
                </a:lnTo>
                <a:lnTo>
                  <a:pt x="395" y="136"/>
                </a:lnTo>
                <a:lnTo>
                  <a:pt x="482" y="172"/>
                </a:lnTo>
                <a:lnTo>
                  <a:pt x="506" y="160"/>
                </a:lnTo>
                <a:lnTo>
                  <a:pt x="563" y="188"/>
                </a:lnTo>
                <a:lnTo>
                  <a:pt x="597" y="186"/>
                </a:lnTo>
                <a:lnTo>
                  <a:pt x="663" y="158"/>
                </a:lnTo>
                <a:lnTo>
                  <a:pt x="701" y="185"/>
                </a:lnTo>
                <a:lnTo>
                  <a:pt x="734" y="192"/>
                </a:lnTo>
                <a:lnTo>
                  <a:pt x="734" y="298"/>
                </a:lnTo>
                <a:lnTo>
                  <a:pt x="773" y="364"/>
                </a:lnTo>
                <a:lnTo>
                  <a:pt x="764" y="454"/>
                </a:lnTo>
                <a:lnTo>
                  <a:pt x="722" y="490"/>
                </a:lnTo>
                <a:lnTo>
                  <a:pt x="713" y="457"/>
                </a:lnTo>
                <a:lnTo>
                  <a:pt x="701" y="472"/>
                </a:lnTo>
                <a:lnTo>
                  <a:pt x="710" y="493"/>
                </a:lnTo>
                <a:lnTo>
                  <a:pt x="635" y="547"/>
                </a:lnTo>
                <a:lnTo>
                  <a:pt x="617" y="550"/>
                </a:lnTo>
                <a:lnTo>
                  <a:pt x="578" y="577"/>
                </a:lnTo>
                <a:lnTo>
                  <a:pt x="578" y="592"/>
                </a:lnTo>
                <a:lnTo>
                  <a:pt x="566" y="595"/>
                </a:lnTo>
                <a:lnTo>
                  <a:pt x="575" y="613"/>
                </a:lnTo>
                <a:lnTo>
                  <a:pt x="554" y="640"/>
                </a:lnTo>
                <a:lnTo>
                  <a:pt x="566" y="679"/>
                </a:lnTo>
                <a:lnTo>
                  <a:pt x="578" y="692"/>
                </a:lnTo>
                <a:lnTo>
                  <a:pt x="575" y="716"/>
                </a:lnTo>
                <a:lnTo>
                  <a:pt x="545" y="716"/>
                </a:lnTo>
                <a:lnTo>
                  <a:pt x="518" y="704"/>
                </a:lnTo>
                <a:lnTo>
                  <a:pt x="500" y="707"/>
                </a:lnTo>
                <a:lnTo>
                  <a:pt x="440" y="686"/>
                </a:lnTo>
                <a:lnTo>
                  <a:pt x="413" y="604"/>
                </a:lnTo>
                <a:lnTo>
                  <a:pt x="371" y="565"/>
                </a:lnTo>
                <a:lnTo>
                  <a:pt x="334" y="493"/>
                </a:lnTo>
                <a:lnTo>
                  <a:pt x="317" y="486"/>
                </a:lnTo>
                <a:lnTo>
                  <a:pt x="297" y="468"/>
                </a:lnTo>
                <a:lnTo>
                  <a:pt x="278" y="468"/>
                </a:lnTo>
                <a:lnTo>
                  <a:pt x="249" y="462"/>
                </a:lnTo>
                <a:lnTo>
                  <a:pt x="227" y="468"/>
                </a:lnTo>
                <a:lnTo>
                  <a:pt x="212" y="504"/>
                </a:lnTo>
                <a:lnTo>
                  <a:pt x="189" y="510"/>
                </a:lnTo>
                <a:lnTo>
                  <a:pt x="140" y="482"/>
                </a:lnTo>
                <a:lnTo>
                  <a:pt x="111" y="448"/>
                </a:lnTo>
                <a:lnTo>
                  <a:pt x="106" y="407"/>
                </a:lnTo>
                <a:lnTo>
                  <a:pt x="85" y="379"/>
                </a:lnTo>
                <a:lnTo>
                  <a:pt x="36" y="340"/>
                </a:lnTo>
                <a:lnTo>
                  <a:pt x="0" y="299"/>
                </a:lnTo>
                <a:lnTo>
                  <a:pt x="0" y="282"/>
                </a:lnTo>
                <a:lnTo>
                  <a:pt x="117" y="283"/>
                </a:lnTo>
                <a:lnTo>
                  <a:pt x="212" y="291"/>
                </a:lnTo>
                <a:lnTo>
                  <a:pt x="224" y="0"/>
                </a:lnTo>
                <a:close/>
              </a:path>
            </a:pathLst>
          </a:custGeom>
          <a:solidFill>
            <a:srgbClr val="53802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Freeform 12"/>
          <p:cNvSpPr>
            <a:spLocks/>
          </p:cNvSpPr>
          <p:nvPr/>
        </p:nvSpPr>
        <p:spPr bwMode="auto">
          <a:xfrm>
            <a:off x="4278313" y="4495800"/>
            <a:ext cx="1190625" cy="555625"/>
          </a:xfrm>
          <a:custGeom>
            <a:avLst/>
            <a:gdLst>
              <a:gd name="T0" fmla="*/ 2147483647 w 478"/>
              <a:gd name="T1" fmla="*/ 0 h 230"/>
              <a:gd name="T2" fmla="*/ 0 w 478"/>
              <a:gd name="T3" fmla="*/ 2147483647 h 230"/>
              <a:gd name="T4" fmla="*/ 2147483647 w 478"/>
              <a:gd name="T5" fmla="*/ 2147483647 h 230"/>
              <a:gd name="T6" fmla="*/ 2147483647 w 478"/>
              <a:gd name="T7" fmla="*/ 2147483647 h 230"/>
              <a:gd name="T8" fmla="*/ 2147483647 w 478"/>
              <a:gd name="T9" fmla="*/ 2147483647 h 230"/>
              <a:gd name="T10" fmla="*/ 2147483647 w 478"/>
              <a:gd name="T11" fmla="*/ 2147483647 h 230"/>
              <a:gd name="T12" fmla="*/ 2147483647 w 478"/>
              <a:gd name="T13" fmla="*/ 2147483647 h 230"/>
              <a:gd name="T14" fmla="*/ 2147483647 w 478"/>
              <a:gd name="T15" fmla="*/ 2147483647 h 230"/>
              <a:gd name="T16" fmla="*/ 2147483647 w 478"/>
              <a:gd name="T17" fmla="*/ 2147483647 h 230"/>
              <a:gd name="T18" fmla="*/ 2147483647 w 478"/>
              <a:gd name="T19" fmla="*/ 2147483647 h 230"/>
              <a:gd name="T20" fmla="*/ 2147483647 w 478"/>
              <a:gd name="T21" fmla="*/ 2147483647 h 230"/>
              <a:gd name="T22" fmla="*/ 2147483647 w 478"/>
              <a:gd name="T23" fmla="*/ 2147483647 h 230"/>
              <a:gd name="T24" fmla="*/ 2147483647 w 478"/>
              <a:gd name="T25" fmla="*/ 0 h 23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8"/>
              <a:gd name="T40" fmla="*/ 0 h 230"/>
              <a:gd name="T41" fmla="*/ 478 w 478"/>
              <a:gd name="T42" fmla="*/ 230 h 23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8" h="230">
                <a:moveTo>
                  <a:pt x="3" y="0"/>
                </a:moveTo>
                <a:lnTo>
                  <a:pt x="0" y="41"/>
                </a:lnTo>
                <a:lnTo>
                  <a:pt x="170" y="47"/>
                </a:lnTo>
                <a:lnTo>
                  <a:pt x="171" y="178"/>
                </a:lnTo>
                <a:lnTo>
                  <a:pt x="258" y="214"/>
                </a:lnTo>
                <a:lnTo>
                  <a:pt x="282" y="201"/>
                </a:lnTo>
                <a:lnTo>
                  <a:pt x="337" y="230"/>
                </a:lnTo>
                <a:lnTo>
                  <a:pt x="373" y="229"/>
                </a:lnTo>
                <a:lnTo>
                  <a:pt x="439" y="201"/>
                </a:lnTo>
                <a:lnTo>
                  <a:pt x="478" y="228"/>
                </a:lnTo>
                <a:lnTo>
                  <a:pt x="478" y="86"/>
                </a:lnTo>
                <a:lnTo>
                  <a:pt x="466" y="3"/>
                </a:lnTo>
                <a:lnTo>
                  <a:pt x="3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131" name="Freeform 13"/>
          <p:cNvSpPr>
            <a:spLocks/>
          </p:cNvSpPr>
          <p:nvPr/>
        </p:nvSpPr>
        <p:spPr bwMode="auto">
          <a:xfrm>
            <a:off x="5776913" y="3517900"/>
            <a:ext cx="579437" cy="925513"/>
          </a:xfrm>
          <a:custGeom>
            <a:avLst/>
            <a:gdLst>
              <a:gd name="T0" fmla="*/ 2147483646 w 232"/>
              <a:gd name="T1" fmla="*/ 2147483646 h 383"/>
              <a:gd name="T2" fmla="*/ 2147483646 w 232"/>
              <a:gd name="T3" fmla="*/ 0 h 383"/>
              <a:gd name="T4" fmla="*/ 2147483646 w 232"/>
              <a:gd name="T5" fmla="*/ 2147483646 h 383"/>
              <a:gd name="T6" fmla="*/ 2147483646 w 232"/>
              <a:gd name="T7" fmla="*/ 2147483646 h 383"/>
              <a:gd name="T8" fmla="*/ 2147483646 w 232"/>
              <a:gd name="T9" fmla="*/ 2147483646 h 383"/>
              <a:gd name="T10" fmla="*/ 2147483646 w 232"/>
              <a:gd name="T11" fmla="*/ 2147483646 h 383"/>
              <a:gd name="T12" fmla="*/ 2147483646 w 232"/>
              <a:gd name="T13" fmla="*/ 2147483646 h 383"/>
              <a:gd name="T14" fmla="*/ 2147483646 w 232"/>
              <a:gd name="T15" fmla="*/ 2147483646 h 383"/>
              <a:gd name="T16" fmla="*/ 2147483646 w 232"/>
              <a:gd name="T17" fmla="*/ 2147483646 h 383"/>
              <a:gd name="T18" fmla="*/ 2147483646 w 232"/>
              <a:gd name="T19" fmla="*/ 2147483646 h 383"/>
              <a:gd name="T20" fmla="*/ 2147483646 w 232"/>
              <a:gd name="T21" fmla="*/ 2147483646 h 383"/>
              <a:gd name="T22" fmla="*/ 2147483646 w 232"/>
              <a:gd name="T23" fmla="*/ 2147483646 h 383"/>
              <a:gd name="T24" fmla="*/ 2147483646 w 232"/>
              <a:gd name="T25" fmla="*/ 2147483646 h 383"/>
              <a:gd name="T26" fmla="*/ 2147483646 w 232"/>
              <a:gd name="T27" fmla="*/ 2147483646 h 383"/>
              <a:gd name="T28" fmla="*/ 2147483646 w 232"/>
              <a:gd name="T29" fmla="*/ 2147483646 h 383"/>
              <a:gd name="T30" fmla="*/ 2147483646 w 232"/>
              <a:gd name="T31" fmla="*/ 2147483646 h 383"/>
              <a:gd name="T32" fmla="*/ 2147483646 w 232"/>
              <a:gd name="T33" fmla="*/ 2147483646 h 383"/>
              <a:gd name="T34" fmla="*/ 0 w 232"/>
              <a:gd name="T35" fmla="*/ 2147483646 h 383"/>
              <a:gd name="T36" fmla="*/ 2147483646 w 232"/>
              <a:gd name="T37" fmla="*/ 2147483646 h 383"/>
              <a:gd name="T38" fmla="*/ 2147483646 w 232"/>
              <a:gd name="T39" fmla="*/ 2147483646 h 383"/>
              <a:gd name="T40" fmla="*/ 2147483646 w 232"/>
              <a:gd name="T41" fmla="*/ 2147483646 h 383"/>
              <a:gd name="T42" fmla="*/ 2147483646 w 232"/>
              <a:gd name="T43" fmla="*/ 2147483646 h 383"/>
              <a:gd name="T44" fmla="*/ 2147483646 w 232"/>
              <a:gd name="T45" fmla="*/ 2147483646 h 38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2"/>
              <a:gd name="T70" fmla="*/ 0 h 383"/>
              <a:gd name="T71" fmla="*/ 232 w 232"/>
              <a:gd name="T72" fmla="*/ 383 h 38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2" h="383">
                <a:moveTo>
                  <a:pt x="43" y="22"/>
                </a:moveTo>
                <a:lnTo>
                  <a:pt x="176" y="0"/>
                </a:lnTo>
                <a:lnTo>
                  <a:pt x="197" y="47"/>
                </a:lnTo>
                <a:lnTo>
                  <a:pt x="224" y="243"/>
                </a:lnTo>
                <a:lnTo>
                  <a:pt x="232" y="269"/>
                </a:lnTo>
                <a:lnTo>
                  <a:pt x="211" y="321"/>
                </a:lnTo>
                <a:lnTo>
                  <a:pt x="211" y="357"/>
                </a:lnTo>
                <a:lnTo>
                  <a:pt x="187" y="353"/>
                </a:lnTo>
                <a:lnTo>
                  <a:pt x="188" y="383"/>
                </a:lnTo>
                <a:lnTo>
                  <a:pt x="163" y="371"/>
                </a:lnTo>
                <a:lnTo>
                  <a:pt x="150" y="375"/>
                </a:lnTo>
                <a:lnTo>
                  <a:pt x="131" y="372"/>
                </a:lnTo>
                <a:lnTo>
                  <a:pt x="117" y="326"/>
                </a:lnTo>
                <a:lnTo>
                  <a:pt x="90" y="312"/>
                </a:lnTo>
                <a:lnTo>
                  <a:pt x="90" y="263"/>
                </a:lnTo>
                <a:lnTo>
                  <a:pt x="63" y="269"/>
                </a:lnTo>
                <a:lnTo>
                  <a:pt x="48" y="233"/>
                </a:lnTo>
                <a:lnTo>
                  <a:pt x="0" y="191"/>
                </a:lnTo>
                <a:lnTo>
                  <a:pt x="35" y="125"/>
                </a:lnTo>
                <a:lnTo>
                  <a:pt x="25" y="94"/>
                </a:lnTo>
                <a:lnTo>
                  <a:pt x="60" y="88"/>
                </a:lnTo>
                <a:lnTo>
                  <a:pt x="63" y="45"/>
                </a:lnTo>
                <a:lnTo>
                  <a:pt x="43" y="22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Freeform 14"/>
          <p:cNvSpPr>
            <a:spLocks/>
          </p:cNvSpPr>
          <p:nvPr/>
        </p:nvSpPr>
        <p:spPr bwMode="auto">
          <a:xfrm>
            <a:off x="4210050" y="2508250"/>
            <a:ext cx="925513" cy="528638"/>
          </a:xfrm>
          <a:custGeom>
            <a:avLst/>
            <a:gdLst>
              <a:gd name="T0" fmla="*/ 2147483646 w 372"/>
              <a:gd name="T1" fmla="*/ 0 h 218"/>
              <a:gd name="T2" fmla="*/ 2147483646 w 372"/>
              <a:gd name="T3" fmla="*/ 2147483646 h 218"/>
              <a:gd name="T4" fmla="*/ 2147483646 w 372"/>
              <a:gd name="T5" fmla="*/ 2147483646 h 218"/>
              <a:gd name="T6" fmla="*/ 2147483646 w 372"/>
              <a:gd name="T7" fmla="*/ 2147483646 h 218"/>
              <a:gd name="T8" fmla="*/ 2147483646 w 372"/>
              <a:gd name="T9" fmla="*/ 2147483646 h 218"/>
              <a:gd name="T10" fmla="*/ 2147483646 w 372"/>
              <a:gd name="T11" fmla="*/ 2147483646 h 218"/>
              <a:gd name="T12" fmla="*/ 2147483646 w 372"/>
              <a:gd name="T13" fmla="*/ 2147483646 h 218"/>
              <a:gd name="T14" fmla="*/ 0 w 372"/>
              <a:gd name="T15" fmla="*/ 2147483646 h 218"/>
              <a:gd name="T16" fmla="*/ 2147483646 w 372"/>
              <a:gd name="T17" fmla="*/ 0 h 2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2"/>
              <a:gd name="T28" fmla="*/ 0 h 218"/>
              <a:gd name="T29" fmla="*/ 372 w 372"/>
              <a:gd name="T30" fmla="*/ 218 h 2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2" h="218">
                <a:moveTo>
                  <a:pt x="1" y="0"/>
                </a:moveTo>
                <a:lnTo>
                  <a:pt x="312" y="7"/>
                </a:lnTo>
                <a:lnTo>
                  <a:pt x="335" y="71"/>
                </a:lnTo>
                <a:lnTo>
                  <a:pt x="357" y="120"/>
                </a:lnTo>
                <a:lnTo>
                  <a:pt x="372" y="200"/>
                </a:lnTo>
                <a:lnTo>
                  <a:pt x="363" y="218"/>
                </a:lnTo>
                <a:lnTo>
                  <a:pt x="248" y="215"/>
                </a:lnTo>
                <a:lnTo>
                  <a:pt x="0" y="211"/>
                </a:lnTo>
                <a:lnTo>
                  <a:pt x="1" y="0"/>
                </a:lnTo>
                <a:close/>
              </a:path>
            </a:pathLst>
          </a:custGeom>
          <a:solidFill>
            <a:srgbClr val="E75E0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15"/>
          <p:cNvSpPr>
            <a:spLocks/>
          </p:cNvSpPr>
          <p:nvPr/>
        </p:nvSpPr>
        <p:spPr bwMode="auto">
          <a:xfrm>
            <a:off x="4168775" y="3525838"/>
            <a:ext cx="1160463" cy="508000"/>
          </a:xfrm>
          <a:custGeom>
            <a:avLst/>
            <a:gdLst>
              <a:gd name="T0" fmla="*/ 2147483647 w 466"/>
              <a:gd name="T1" fmla="*/ 0 h 210"/>
              <a:gd name="T2" fmla="*/ 0 w 466"/>
              <a:gd name="T3" fmla="*/ 2147483647 h 210"/>
              <a:gd name="T4" fmla="*/ 2147483647 w 466"/>
              <a:gd name="T5" fmla="*/ 2147483647 h 210"/>
              <a:gd name="T6" fmla="*/ 2147483647 w 466"/>
              <a:gd name="T7" fmla="*/ 2147483647 h 210"/>
              <a:gd name="T8" fmla="*/ 2147483647 w 466"/>
              <a:gd name="T9" fmla="*/ 2147483647 h 210"/>
              <a:gd name="T10" fmla="*/ 2147483647 w 466"/>
              <a:gd name="T11" fmla="*/ 2147483647 h 210"/>
              <a:gd name="T12" fmla="*/ 2147483647 w 466"/>
              <a:gd name="T13" fmla="*/ 2147483647 h 210"/>
              <a:gd name="T14" fmla="*/ 2147483647 w 466"/>
              <a:gd name="T15" fmla="*/ 2147483647 h 210"/>
              <a:gd name="T16" fmla="*/ 2147483647 w 466"/>
              <a:gd name="T17" fmla="*/ 2147483647 h 210"/>
              <a:gd name="T18" fmla="*/ 2147483647 w 466"/>
              <a:gd name="T19" fmla="*/ 2147483647 h 210"/>
              <a:gd name="T20" fmla="*/ 2147483647 w 466"/>
              <a:gd name="T21" fmla="*/ 2147483647 h 210"/>
              <a:gd name="T22" fmla="*/ 2147483647 w 466"/>
              <a:gd name="T23" fmla="*/ 2147483647 h 210"/>
              <a:gd name="T24" fmla="*/ 2147483647 w 466"/>
              <a:gd name="T25" fmla="*/ 2147483647 h 210"/>
              <a:gd name="T26" fmla="*/ 2147483647 w 466"/>
              <a:gd name="T27" fmla="*/ 2147483647 h 210"/>
              <a:gd name="T28" fmla="*/ 2147483647 w 466"/>
              <a:gd name="T29" fmla="*/ 0 h 2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6"/>
              <a:gd name="T46" fmla="*/ 0 h 210"/>
              <a:gd name="T47" fmla="*/ 466 w 466"/>
              <a:gd name="T48" fmla="*/ 210 h 21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6" h="210">
                <a:moveTo>
                  <a:pt x="5" y="0"/>
                </a:moveTo>
                <a:lnTo>
                  <a:pt x="0" y="139"/>
                </a:lnTo>
                <a:lnTo>
                  <a:pt x="105" y="142"/>
                </a:lnTo>
                <a:lnTo>
                  <a:pt x="104" y="210"/>
                </a:lnTo>
                <a:lnTo>
                  <a:pt x="246" y="208"/>
                </a:lnTo>
                <a:lnTo>
                  <a:pt x="373" y="206"/>
                </a:lnTo>
                <a:lnTo>
                  <a:pt x="466" y="208"/>
                </a:lnTo>
                <a:lnTo>
                  <a:pt x="437" y="149"/>
                </a:lnTo>
                <a:lnTo>
                  <a:pt x="417" y="94"/>
                </a:lnTo>
                <a:lnTo>
                  <a:pt x="395" y="37"/>
                </a:lnTo>
                <a:lnTo>
                  <a:pt x="342" y="1"/>
                </a:lnTo>
                <a:lnTo>
                  <a:pt x="318" y="22"/>
                </a:lnTo>
                <a:lnTo>
                  <a:pt x="289" y="7"/>
                </a:lnTo>
                <a:lnTo>
                  <a:pt x="162" y="3"/>
                </a:lnTo>
                <a:lnTo>
                  <a:pt x="5" y="0"/>
                </a:lnTo>
                <a:close/>
              </a:path>
            </a:pathLst>
          </a:custGeom>
          <a:solidFill>
            <a:srgbClr val="EEC1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062" name="Freeform 16"/>
          <p:cNvSpPr>
            <a:spLocks/>
          </p:cNvSpPr>
          <p:nvPr/>
        </p:nvSpPr>
        <p:spPr bwMode="auto">
          <a:xfrm>
            <a:off x="4981575" y="2447925"/>
            <a:ext cx="911225" cy="993775"/>
          </a:xfrm>
          <a:custGeom>
            <a:avLst/>
            <a:gdLst>
              <a:gd name="T0" fmla="*/ 0 w 366"/>
              <a:gd name="T1" fmla="*/ 2147483647 h 412"/>
              <a:gd name="T2" fmla="*/ 2147483647 w 366"/>
              <a:gd name="T3" fmla="*/ 2147483647 h 412"/>
              <a:gd name="T4" fmla="*/ 2147483647 w 366"/>
              <a:gd name="T5" fmla="*/ 0 h 412"/>
              <a:gd name="T6" fmla="*/ 2147483647 w 366"/>
              <a:gd name="T7" fmla="*/ 2147483647 h 412"/>
              <a:gd name="T8" fmla="*/ 2147483647 w 366"/>
              <a:gd name="T9" fmla="*/ 2147483647 h 412"/>
              <a:gd name="T10" fmla="*/ 2147483647 w 366"/>
              <a:gd name="T11" fmla="*/ 2147483647 h 412"/>
              <a:gd name="T12" fmla="*/ 2147483647 w 366"/>
              <a:gd name="T13" fmla="*/ 2147483647 h 412"/>
              <a:gd name="T14" fmla="*/ 2147483647 w 366"/>
              <a:gd name="T15" fmla="*/ 2147483647 h 412"/>
              <a:gd name="T16" fmla="*/ 2147483647 w 366"/>
              <a:gd name="T17" fmla="*/ 2147483647 h 412"/>
              <a:gd name="T18" fmla="*/ 2147483647 w 366"/>
              <a:gd name="T19" fmla="*/ 2147483647 h 412"/>
              <a:gd name="T20" fmla="*/ 2147483647 w 366"/>
              <a:gd name="T21" fmla="*/ 2147483647 h 412"/>
              <a:gd name="T22" fmla="*/ 2147483647 w 366"/>
              <a:gd name="T23" fmla="*/ 2147483647 h 412"/>
              <a:gd name="T24" fmla="*/ 2147483647 w 366"/>
              <a:gd name="T25" fmla="*/ 2147483647 h 412"/>
              <a:gd name="T26" fmla="*/ 2147483647 w 366"/>
              <a:gd name="T27" fmla="*/ 2147483647 h 412"/>
              <a:gd name="T28" fmla="*/ 2147483647 w 366"/>
              <a:gd name="T29" fmla="*/ 2147483647 h 412"/>
              <a:gd name="T30" fmla="*/ 2147483647 w 366"/>
              <a:gd name="T31" fmla="*/ 2147483647 h 412"/>
              <a:gd name="T32" fmla="*/ 2147483647 w 366"/>
              <a:gd name="T33" fmla="*/ 2147483647 h 412"/>
              <a:gd name="T34" fmla="*/ 2147483647 w 366"/>
              <a:gd name="T35" fmla="*/ 2147483647 h 412"/>
              <a:gd name="T36" fmla="*/ 2147483647 w 366"/>
              <a:gd name="T37" fmla="*/ 2147483647 h 412"/>
              <a:gd name="T38" fmla="*/ 2147483647 w 366"/>
              <a:gd name="T39" fmla="*/ 2147483647 h 412"/>
              <a:gd name="T40" fmla="*/ 2147483647 w 366"/>
              <a:gd name="T41" fmla="*/ 2147483647 h 412"/>
              <a:gd name="T42" fmla="*/ 2147483647 w 366"/>
              <a:gd name="T43" fmla="*/ 2147483647 h 412"/>
              <a:gd name="T44" fmla="*/ 2147483647 w 366"/>
              <a:gd name="T45" fmla="*/ 2147483647 h 412"/>
              <a:gd name="T46" fmla="*/ 2147483647 w 366"/>
              <a:gd name="T47" fmla="*/ 2147483647 h 412"/>
              <a:gd name="T48" fmla="*/ 2147483647 w 366"/>
              <a:gd name="T49" fmla="*/ 2147483647 h 412"/>
              <a:gd name="T50" fmla="*/ 2147483647 w 366"/>
              <a:gd name="T51" fmla="*/ 2147483647 h 412"/>
              <a:gd name="T52" fmla="*/ 2147483647 w 366"/>
              <a:gd name="T53" fmla="*/ 2147483647 h 412"/>
              <a:gd name="T54" fmla="*/ 2147483647 w 366"/>
              <a:gd name="T55" fmla="*/ 2147483647 h 412"/>
              <a:gd name="T56" fmla="*/ 2147483647 w 366"/>
              <a:gd name="T57" fmla="*/ 2147483647 h 412"/>
              <a:gd name="T58" fmla="*/ 2147483647 w 366"/>
              <a:gd name="T59" fmla="*/ 2147483647 h 412"/>
              <a:gd name="T60" fmla="*/ 0 w 366"/>
              <a:gd name="T61" fmla="*/ 2147483647 h 41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6"/>
              <a:gd name="T94" fmla="*/ 0 h 412"/>
              <a:gd name="T95" fmla="*/ 366 w 366"/>
              <a:gd name="T96" fmla="*/ 412 h 41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6" h="412">
                <a:moveTo>
                  <a:pt x="0" y="32"/>
                </a:moveTo>
                <a:lnTo>
                  <a:pt x="96" y="32"/>
                </a:lnTo>
                <a:lnTo>
                  <a:pt x="95" y="0"/>
                </a:lnTo>
                <a:lnTo>
                  <a:pt x="116" y="9"/>
                </a:lnTo>
                <a:lnTo>
                  <a:pt x="120" y="34"/>
                </a:lnTo>
                <a:lnTo>
                  <a:pt x="166" y="61"/>
                </a:lnTo>
                <a:lnTo>
                  <a:pt x="180" y="49"/>
                </a:lnTo>
                <a:lnTo>
                  <a:pt x="207" y="49"/>
                </a:lnTo>
                <a:lnTo>
                  <a:pt x="228" y="73"/>
                </a:lnTo>
                <a:lnTo>
                  <a:pt x="242" y="64"/>
                </a:lnTo>
                <a:lnTo>
                  <a:pt x="282" y="74"/>
                </a:lnTo>
                <a:lnTo>
                  <a:pt x="296" y="56"/>
                </a:lnTo>
                <a:lnTo>
                  <a:pt x="321" y="70"/>
                </a:lnTo>
                <a:lnTo>
                  <a:pt x="366" y="68"/>
                </a:lnTo>
                <a:lnTo>
                  <a:pt x="293" y="119"/>
                </a:lnTo>
                <a:lnTo>
                  <a:pt x="257" y="164"/>
                </a:lnTo>
                <a:lnTo>
                  <a:pt x="264" y="229"/>
                </a:lnTo>
                <a:lnTo>
                  <a:pt x="239" y="256"/>
                </a:lnTo>
                <a:lnTo>
                  <a:pt x="249" y="275"/>
                </a:lnTo>
                <a:lnTo>
                  <a:pt x="249" y="323"/>
                </a:lnTo>
                <a:lnTo>
                  <a:pt x="274" y="323"/>
                </a:lnTo>
                <a:lnTo>
                  <a:pt x="311" y="358"/>
                </a:lnTo>
                <a:lnTo>
                  <a:pt x="326" y="400"/>
                </a:lnTo>
                <a:lnTo>
                  <a:pt x="67" y="412"/>
                </a:lnTo>
                <a:lnTo>
                  <a:pt x="68" y="298"/>
                </a:lnTo>
                <a:lnTo>
                  <a:pt x="45" y="273"/>
                </a:lnTo>
                <a:lnTo>
                  <a:pt x="53" y="243"/>
                </a:lnTo>
                <a:lnTo>
                  <a:pt x="61" y="226"/>
                </a:lnTo>
                <a:lnTo>
                  <a:pt x="45" y="147"/>
                </a:lnTo>
                <a:lnTo>
                  <a:pt x="23" y="95"/>
                </a:lnTo>
                <a:lnTo>
                  <a:pt x="0" y="32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135" name="Freeform 17"/>
          <p:cNvSpPr>
            <a:spLocks/>
          </p:cNvSpPr>
          <p:nvPr/>
        </p:nvSpPr>
        <p:spPr bwMode="auto">
          <a:xfrm>
            <a:off x="5135563" y="3408363"/>
            <a:ext cx="803275" cy="508000"/>
          </a:xfrm>
          <a:custGeom>
            <a:avLst/>
            <a:gdLst>
              <a:gd name="T0" fmla="*/ 2147483646 w 323"/>
              <a:gd name="T1" fmla="*/ 2147483646 h 210"/>
              <a:gd name="T2" fmla="*/ 0 w 323"/>
              <a:gd name="T3" fmla="*/ 2147483646 h 210"/>
              <a:gd name="T4" fmla="*/ 2147483646 w 323"/>
              <a:gd name="T5" fmla="*/ 2147483646 h 210"/>
              <a:gd name="T6" fmla="*/ 2147483646 w 323"/>
              <a:gd name="T7" fmla="*/ 2147483646 h 210"/>
              <a:gd name="T8" fmla="*/ 2147483646 w 323"/>
              <a:gd name="T9" fmla="*/ 2147483646 h 210"/>
              <a:gd name="T10" fmla="*/ 2147483646 w 323"/>
              <a:gd name="T11" fmla="*/ 2147483646 h 210"/>
              <a:gd name="T12" fmla="*/ 2147483646 w 323"/>
              <a:gd name="T13" fmla="*/ 2147483646 h 210"/>
              <a:gd name="T14" fmla="*/ 2147483646 w 323"/>
              <a:gd name="T15" fmla="*/ 2147483646 h 210"/>
              <a:gd name="T16" fmla="*/ 2147483646 w 323"/>
              <a:gd name="T17" fmla="*/ 2147483646 h 210"/>
              <a:gd name="T18" fmla="*/ 2147483646 w 323"/>
              <a:gd name="T19" fmla="*/ 2147483646 h 210"/>
              <a:gd name="T20" fmla="*/ 2147483646 w 323"/>
              <a:gd name="T21" fmla="*/ 2147483646 h 210"/>
              <a:gd name="T22" fmla="*/ 2147483646 w 323"/>
              <a:gd name="T23" fmla="*/ 2147483646 h 210"/>
              <a:gd name="T24" fmla="*/ 2147483646 w 323"/>
              <a:gd name="T25" fmla="*/ 2147483646 h 210"/>
              <a:gd name="T26" fmla="*/ 2147483646 w 323"/>
              <a:gd name="T27" fmla="*/ 2147483646 h 210"/>
              <a:gd name="T28" fmla="*/ 2147483646 w 323"/>
              <a:gd name="T29" fmla="*/ 0 h 210"/>
              <a:gd name="T30" fmla="*/ 2147483646 w 323"/>
              <a:gd name="T31" fmla="*/ 2147483646 h 210"/>
              <a:gd name="T32" fmla="*/ 2147483646 w 323"/>
              <a:gd name="T33" fmla="*/ 2147483646 h 210"/>
              <a:gd name="T34" fmla="*/ 2147483646 w 323"/>
              <a:gd name="T35" fmla="*/ 2147483646 h 2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23"/>
              <a:gd name="T55" fmla="*/ 0 h 210"/>
              <a:gd name="T56" fmla="*/ 323 w 323"/>
              <a:gd name="T57" fmla="*/ 210 h 2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23" h="210">
                <a:moveTo>
                  <a:pt x="5" y="11"/>
                </a:moveTo>
                <a:lnTo>
                  <a:pt x="0" y="48"/>
                </a:lnTo>
                <a:lnTo>
                  <a:pt x="7" y="87"/>
                </a:lnTo>
                <a:lnTo>
                  <a:pt x="37" y="167"/>
                </a:lnTo>
                <a:lnTo>
                  <a:pt x="54" y="210"/>
                </a:lnTo>
                <a:lnTo>
                  <a:pt x="244" y="200"/>
                </a:lnTo>
                <a:lnTo>
                  <a:pt x="275" y="210"/>
                </a:lnTo>
                <a:lnTo>
                  <a:pt x="294" y="169"/>
                </a:lnTo>
                <a:lnTo>
                  <a:pt x="287" y="140"/>
                </a:lnTo>
                <a:lnTo>
                  <a:pt x="319" y="134"/>
                </a:lnTo>
                <a:lnTo>
                  <a:pt x="323" y="88"/>
                </a:lnTo>
                <a:lnTo>
                  <a:pt x="304" y="68"/>
                </a:lnTo>
                <a:lnTo>
                  <a:pt x="271" y="48"/>
                </a:lnTo>
                <a:lnTo>
                  <a:pt x="278" y="20"/>
                </a:lnTo>
                <a:lnTo>
                  <a:pt x="264" y="0"/>
                </a:lnTo>
                <a:lnTo>
                  <a:pt x="193" y="3"/>
                </a:lnTo>
                <a:lnTo>
                  <a:pt x="121" y="6"/>
                </a:lnTo>
                <a:lnTo>
                  <a:pt x="5" y="11"/>
                </a:lnTo>
                <a:close/>
              </a:path>
            </a:pathLst>
          </a:custGeom>
          <a:solidFill>
            <a:srgbClr val="EEC1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18"/>
          <p:cNvSpPr>
            <a:spLocks/>
          </p:cNvSpPr>
          <p:nvPr/>
        </p:nvSpPr>
        <p:spPr bwMode="auto">
          <a:xfrm>
            <a:off x="7146925" y="3302000"/>
            <a:ext cx="788988" cy="503238"/>
          </a:xfrm>
          <a:custGeom>
            <a:avLst/>
            <a:gdLst>
              <a:gd name="T0" fmla="*/ 2147483647 w 317"/>
              <a:gd name="T1" fmla="*/ 2147483647 h 208"/>
              <a:gd name="T2" fmla="*/ 0 w 317"/>
              <a:gd name="T3" fmla="*/ 2147483647 h 208"/>
              <a:gd name="T4" fmla="*/ 2147483647 w 317"/>
              <a:gd name="T5" fmla="*/ 2147483647 h 208"/>
              <a:gd name="T6" fmla="*/ 2147483647 w 317"/>
              <a:gd name="T7" fmla="*/ 2147483647 h 208"/>
              <a:gd name="T8" fmla="*/ 2147483647 w 317"/>
              <a:gd name="T9" fmla="*/ 2147483647 h 208"/>
              <a:gd name="T10" fmla="*/ 2147483647 w 317"/>
              <a:gd name="T11" fmla="*/ 2147483647 h 208"/>
              <a:gd name="T12" fmla="*/ 2147483647 w 317"/>
              <a:gd name="T13" fmla="*/ 2147483647 h 208"/>
              <a:gd name="T14" fmla="*/ 2147483647 w 317"/>
              <a:gd name="T15" fmla="*/ 2147483647 h 208"/>
              <a:gd name="T16" fmla="*/ 2147483647 w 317"/>
              <a:gd name="T17" fmla="*/ 2147483647 h 208"/>
              <a:gd name="T18" fmla="*/ 2147483647 w 317"/>
              <a:gd name="T19" fmla="*/ 2147483647 h 208"/>
              <a:gd name="T20" fmla="*/ 2147483647 w 317"/>
              <a:gd name="T21" fmla="*/ 2147483647 h 208"/>
              <a:gd name="T22" fmla="*/ 2147483647 w 317"/>
              <a:gd name="T23" fmla="*/ 2147483647 h 208"/>
              <a:gd name="T24" fmla="*/ 2147483647 w 317"/>
              <a:gd name="T25" fmla="*/ 0 h 208"/>
              <a:gd name="T26" fmla="*/ 2147483647 w 317"/>
              <a:gd name="T27" fmla="*/ 2147483647 h 208"/>
              <a:gd name="T28" fmla="*/ 2147483647 w 317"/>
              <a:gd name="T29" fmla="*/ 2147483647 h 20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17"/>
              <a:gd name="T46" fmla="*/ 0 h 208"/>
              <a:gd name="T47" fmla="*/ 317 w 317"/>
              <a:gd name="T48" fmla="*/ 208 h 20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17" h="208">
                <a:moveTo>
                  <a:pt x="29" y="30"/>
                </a:moveTo>
                <a:lnTo>
                  <a:pt x="0" y="58"/>
                </a:lnTo>
                <a:lnTo>
                  <a:pt x="16" y="159"/>
                </a:lnTo>
                <a:lnTo>
                  <a:pt x="29" y="208"/>
                </a:lnTo>
                <a:lnTo>
                  <a:pt x="83" y="204"/>
                </a:lnTo>
                <a:lnTo>
                  <a:pt x="283" y="166"/>
                </a:lnTo>
                <a:lnTo>
                  <a:pt x="297" y="160"/>
                </a:lnTo>
                <a:lnTo>
                  <a:pt x="317" y="113"/>
                </a:lnTo>
                <a:lnTo>
                  <a:pt x="287" y="87"/>
                </a:lnTo>
                <a:lnTo>
                  <a:pt x="303" y="27"/>
                </a:lnTo>
                <a:lnTo>
                  <a:pt x="280" y="21"/>
                </a:lnTo>
                <a:lnTo>
                  <a:pt x="280" y="6"/>
                </a:lnTo>
                <a:lnTo>
                  <a:pt x="270" y="0"/>
                </a:lnTo>
                <a:lnTo>
                  <a:pt x="38" y="43"/>
                </a:lnTo>
                <a:lnTo>
                  <a:pt x="29" y="3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065" name="Freeform 19"/>
          <p:cNvSpPr>
            <a:spLocks/>
          </p:cNvSpPr>
          <p:nvPr/>
        </p:nvSpPr>
        <p:spPr bwMode="auto">
          <a:xfrm>
            <a:off x="7861300" y="3360738"/>
            <a:ext cx="209550" cy="398462"/>
          </a:xfrm>
          <a:custGeom>
            <a:avLst/>
            <a:gdLst>
              <a:gd name="T0" fmla="*/ 2147483647 w 84"/>
              <a:gd name="T1" fmla="*/ 2147483647 h 166"/>
              <a:gd name="T2" fmla="*/ 2147483647 w 84"/>
              <a:gd name="T3" fmla="*/ 0 h 166"/>
              <a:gd name="T4" fmla="*/ 2147483647 w 84"/>
              <a:gd name="T5" fmla="*/ 2147483647 h 166"/>
              <a:gd name="T6" fmla="*/ 2147483647 w 84"/>
              <a:gd name="T7" fmla="*/ 2147483647 h 166"/>
              <a:gd name="T8" fmla="*/ 2147483647 w 84"/>
              <a:gd name="T9" fmla="*/ 2147483647 h 166"/>
              <a:gd name="T10" fmla="*/ 2147483647 w 84"/>
              <a:gd name="T11" fmla="*/ 2147483647 h 166"/>
              <a:gd name="T12" fmla="*/ 2147483647 w 84"/>
              <a:gd name="T13" fmla="*/ 2147483647 h 166"/>
              <a:gd name="T14" fmla="*/ 2147483647 w 84"/>
              <a:gd name="T15" fmla="*/ 2147483647 h 166"/>
              <a:gd name="T16" fmla="*/ 2147483647 w 84"/>
              <a:gd name="T17" fmla="*/ 2147483647 h 166"/>
              <a:gd name="T18" fmla="*/ 2147483647 w 84"/>
              <a:gd name="T19" fmla="*/ 2147483647 h 166"/>
              <a:gd name="T20" fmla="*/ 2147483647 w 84"/>
              <a:gd name="T21" fmla="*/ 2147483647 h 166"/>
              <a:gd name="T22" fmla="*/ 0 w 84"/>
              <a:gd name="T23" fmla="*/ 2147483647 h 166"/>
              <a:gd name="T24" fmla="*/ 2147483647 w 84"/>
              <a:gd name="T25" fmla="*/ 2147483647 h 16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4"/>
              <a:gd name="T40" fmla="*/ 0 h 166"/>
              <a:gd name="T41" fmla="*/ 84 w 84"/>
              <a:gd name="T42" fmla="*/ 166 h 16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4" h="166">
                <a:moveTo>
                  <a:pt x="15" y="1"/>
                </a:moveTo>
                <a:lnTo>
                  <a:pt x="35" y="0"/>
                </a:lnTo>
                <a:lnTo>
                  <a:pt x="75" y="25"/>
                </a:lnTo>
                <a:lnTo>
                  <a:pt x="69" y="45"/>
                </a:lnTo>
                <a:lnTo>
                  <a:pt x="83" y="58"/>
                </a:lnTo>
                <a:lnTo>
                  <a:pt x="84" y="136"/>
                </a:lnTo>
                <a:lnTo>
                  <a:pt x="70" y="166"/>
                </a:lnTo>
                <a:lnTo>
                  <a:pt x="54" y="155"/>
                </a:lnTo>
                <a:lnTo>
                  <a:pt x="37" y="154"/>
                </a:lnTo>
                <a:lnTo>
                  <a:pt x="8" y="138"/>
                </a:lnTo>
                <a:lnTo>
                  <a:pt x="30" y="89"/>
                </a:lnTo>
                <a:lnTo>
                  <a:pt x="0" y="63"/>
                </a:lnTo>
                <a:lnTo>
                  <a:pt x="15" y="1"/>
                </a:lnTo>
                <a:close/>
              </a:path>
            </a:pathLst>
          </a:custGeom>
          <a:solidFill>
            <a:srgbClr val="418AB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138" name="Freeform 20"/>
          <p:cNvSpPr>
            <a:spLocks/>
          </p:cNvSpPr>
          <p:nvPr/>
        </p:nvSpPr>
        <p:spPr bwMode="auto">
          <a:xfrm>
            <a:off x="7019925" y="3681413"/>
            <a:ext cx="581025" cy="592137"/>
          </a:xfrm>
          <a:custGeom>
            <a:avLst/>
            <a:gdLst>
              <a:gd name="T0" fmla="*/ 2147483646 w 234"/>
              <a:gd name="T1" fmla="*/ 2147483646 h 245"/>
              <a:gd name="T2" fmla="*/ 2147483646 w 234"/>
              <a:gd name="T3" fmla="*/ 2147483646 h 245"/>
              <a:gd name="T4" fmla="*/ 0 w 234"/>
              <a:gd name="T5" fmla="*/ 2147483646 h 245"/>
              <a:gd name="T6" fmla="*/ 2147483646 w 234"/>
              <a:gd name="T7" fmla="*/ 2147483646 h 245"/>
              <a:gd name="T8" fmla="*/ 2147483646 w 234"/>
              <a:gd name="T9" fmla="*/ 2147483646 h 245"/>
              <a:gd name="T10" fmla="*/ 2147483646 w 234"/>
              <a:gd name="T11" fmla="*/ 2147483646 h 245"/>
              <a:gd name="T12" fmla="*/ 2147483646 w 234"/>
              <a:gd name="T13" fmla="*/ 2147483646 h 245"/>
              <a:gd name="T14" fmla="*/ 2147483646 w 234"/>
              <a:gd name="T15" fmla="*/ 2147483646 h 245"/>
              <a:gd name="T16" fmla="*/ 2147483646 w 234"/>
              <a:gd name="T17" fmla="*/ 2147483646 h 245"/>
              <a:gd name="T18" fmla="*/ 2147483646 w 234"/>
              <a:gd name="T19" fmla="*/ 2147483646 h 245"/>
              <a:gd name="T20" fmla="*/ 2147483646 w 234"/>
              <a:gd name="T21" fmla="*/ 2147483646 h 245"/>
              <a:gd name="T22" fmla="*/ 2147483646 w 234"/>
              <a:gd name="T23" fmla="*/ 2147483646 h 245"/>
              <a:gd name="T24" fmla="*/ 2147483646 w 234"/>
              <a:gd name="T25" fmla="*/ 2147483646 h 245"/>
              <a:gd name="T26" fmla="*/ 2147483646 w 234"/>
              <a:gd name="T27" fmla="*/ 2147483646 h 245"/>
              <a:gd name="T28" fmla="*/ 2147483646 w 234"/>
              <a:gd name="T29" fmla="*/ 2147483646 h 245"/>
              <a:gd name="T30" fmla="*/ 2147483646 w 234"/>
              <a:gd name="T31" fmla="*/ 2147483646 h 245"/>
              <a:gd name="T32" fmla="*/ 2147483646 w 234"/>
              <a:gd name="T33" fmla="*/ 0 h 245"/>
              <a:gd name="T34" fmla="*/ 2147483646 w 234"/>
              <a:gd name="T35" fmla="*/ 2147483646 h 245"/>
              <a:gd name="T36" fmla="*/ 2147483646 w 234"/>
              <a:gd name="T37" fmla="*/ 2147483646 h 245"/>
              <a:gd name="T38" fmla="*/ 2147483646 w 234"/>
              <a:gd name="T39" fmla="*/ 2147483646 h 245"/>
              <a:gd name="T40" fmla="*/ 2147483646 w 234"/>
              <a:gd name="T41" fmla="*/ 2147483646 h 24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4"/>
              <a:gd name="T64" fmla="*/ 0 h 245"/>
              <a:gd name="T65" fmla="*/ 234 w 234"/>
              <a:gd name="T66" fmla="*/ 245 h 24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4" h="245">
                <a:moveTo>
                  <a:pt x="24" y="128"/>
                </a:moveTo>
                <a:lnTo>
                  <a:pt x="6" y="123"/>
                </a:lnTo>
                <a:lnTo>
                  <a:pt x="0" y="162"/>
                </a:lnTo>
                <a:lnTo>
                  <a:pt x="6" y="203"/>
                </a:lnTo>
                <a:lnTo>
                  <a:pt x="40" y="231"/>
                </a:lnTo>
                <a:lnTo>
                  <a:pt x="48" y="245"/>
                </a:lnTo>
                <a:lnTo>
                  <a:pt x="91" y="231"/>
                </a:lnTo>
                <a:lnTo>
                  <a:pt x="142" y="198"/>
                </a:lnTo>
                <a:lnTo>
                  <a:pt x="157" y="126"/>
                </a:lnTo>
                <a:lnTo>
                  <a:pt x="190" y="107"/>
                </a:lnTo>
                <a:lnTo>
                  <a:pt x="208" y="63"/>
                </a:lnTo>
                <a:lnTo>
                  <a:pt x="234" y="51"/>
                </a:lnTo>
                <a:lnTo>
                  <a:pt x="200" y="45"/>
                </a:lnTo>
                <a:lnTo>
                  <a:pt x="141" y="77"/>
                </a:lnTo>
                <a:lnTo>
                  <a:pt x="132" y="46"/>
                </a:lnTo>
                <a:lnTo>
                  <a:pt x="81" y="49"/>
                </a:lnTo>
                <a:lnTo>
                  <a:pt x="69" y="0"/>
                </a:lnTo>
                <a:lnTo>
                  <a:pt x="56" y="13"/>
                </a:lnTo>
                <a:lnTo>
                  <a:pt x="60" y="83"/>
                </a:lnTo>
                <a:lnTo>
                  <a:pt x="37" y="89"/>
                </a:lnTo>
                <a:lnTo>
                  <a:pt x="24" y="128"/>
                </a:lnTo>
                <a:close/>
              </a:path>
            </a:pathLst>
          </a:custGeom>
          <a:solidFill>
            <a:srgbClr val="E75E0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9" name="Freeform 21"/>
          <p:cNvSpPr>
            <a:spLocks/>
          </p:cNvSpPr>
          <p:nvPr/>
        </p:nvSpPr>
        <p:spPr bwMode="auto">
          <a:xfrm>
            <a:off x="8005763" y="3014663"/>
            <a:ext cx="492125" cy="219075"/>
          </a:xfrm>
          <a:custGeom>
            <a:avLst/>
            <a:gdLst>
              <a:gd name="T0" fmla="*/ 0 w 198"/>
              <a:gd name="T1" fmla="*/ 2147483646 h 90"/>
              <a:gd name="T2" fmla="*/ 2147483646 w 198"/>
              <a:gd name="T3" fmla="*/ 2147483646 h 90"/>
              <a:gd name="T4" fmla="*/ 2147483646 w 198"/>
              <a:gd name="T5" fmla="*/ 2147483646 h 90"/>
              <a:gd name="T6" fmla="*/ 2147483646 w 198"/>
              <a:gd name="T7" fmla="*/ 0 h 90"/>
              <a:gd name="T8" fmla="*/ 2147483646 w 198"/>
              <a:gd name="T9" fmla="*/ 2147483646 h 90"/>
              <a:gd name="T10" fmla="*/ 2147483646 w 198"/>
              <a:gd name="T11" fmla="*/ 2147483646 h 90"/>
              <a:gd name="T12" fmla="*/ 2147483646 w 198"/>
              <a:gd name="T13" fmla="*/ 2147483646 h 90"/>
              <a:gd name="T14" fmla="*/ 2147483646 w 198"/>
              <a:gd name="T15" fmla="*/ 2147483646 h 90"/>
              <a:gd name="T16" fmla="*/ 2147483646 w 198"/>
              <a:gd name="T17" fmla="*/ 2147483646 h 90"/>
              <a:gd name="T18" fmla="*/ 2147483646 w 198"/>
              <a:gd name="T19" fmla="*/ 2147483646 h 90"/>
              <a:gd name="T20" fmla="*/ 2147483646 w 198"/>
              <a:gd name="T21" fmla="*/ 2147483646 h 90"/>
              <a:gd name="T22" fmla="*/ 2147483646 w 198"/>
              <a:gd name="T23" fmla="*/ 2147483646 h 90"/>
              <a:gd name="T24" fmla="*/ 2147483646 w 198"/>
              <a:gd name="T25" fmla="*/ 2147483646 h 90"/>
              <a:gd name="T26" fmla="*/ 2147483646 w 198"/>
              <a:gd name="T27" fmla="*/ 2147483646 h 90"/>
              <a:gd name="T28" fmla="*/ 2147483646 w 198"/>
              <a:gd name="T29" fmla="*/ 2147483646 h 90"/>
              <a:gd name="T30" fmla="*/ 2147483646 w 198"/>
              <a:gd name="T31" fmla="*/ 2147483646 h 90"/>
              <a:gd name="T32" fmla="*/ 2147483646 w 198"/>
              <a:gd name="T33" fmla="*/ 2147483646 h 90"/>
              <a:gd name="T34" fmla="*/ 2147483646 w 198"/>
              <a:gd name="T35" fmla="*/ 2147483646 h 90"/>
              <a:gd name="T36" fmla="*/ 2147483646 w 198"/>
              <a:gd name="T37" fmla="*/ 2147483646 h 90"/>
              <a:gd name="T38" fmla="*/ 0 w 198"/>
              <a:gd name="T39" fmla="*/ 2147483646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98"/>
              <a:gd name="T61" fmla="*/ 0 h 90"/>
              <a:gd name="T62" fmla="*/ 198 w 198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98" h="90">
                <a:moveTo>
                  <a:pt x="0" y="36"/>
                </a:moveTo>
                <a:lnTo>
                  <a:pt x="101" y="11"/>
                </a:lnTo>
                <a:lnTo>
                  <a:pt x="113" y="12"/>
                </a:lnTo>
                <a:lnTo>
                  <a:pt x="125" y="0"/>
                </a:lnTo>
                <a:lnTo>
                  <a:pt x="135" y="6"/>
                </a:lnTo>
                <a:lnTo>
                  <a:pt x="123" y="32"/>
                </a:lnTo>
                <a:lnTo>
                  <a:pt x="144" y="30"/>
                </a:lnTo>
                <a:lnTo>
                  <a:pt x="156" y="50"/>
                </a:lnTo>
                <a:lnTo>
                  <a:pt x="170" y="52"/>
                </a:lnTo>
                <a:lnTo>
                  <a:pt x="180" y="49"/>
                </a:lnTo>
                <a:lnTo>
                  <a:pt x="180" y="38"/>
                </a:lnTo>
                <a:lnTo>
                  <a:pt x="163" y="24"/>
                </a:lnTo>
                <a:lnTo>
                  <a:pt x="176" y="23"/>
                </a:lnTo>
                <a:lnTo>
                  <a:pt x="198" y="53"/>
                </a:lnTo>
                <a:lnTo>
                  <a:pt x="177" y="71"/>
                </a:lnTo>
                <a:lnTo>
                  <a:pt x="153" y="62"/>
                </a:lnTo>
                <a:lnTo>
                  <a:pt x="138" y="84"/>
                </a:lnTo>
                <a:lnTo>
                  <a:pt x="108" y="62"/>
                </a:lnTo>
                <a:lnTo>
                  <a:pt x="8" y="90"/>
                </a:lnTo>
                <a:lnTo>
                  <a:pt x="0" y="36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0" name="Freeform 22"/>
          <p:cNvSpPr>
            <a:spLocks/>
          </p:cNvSpPr>
          <p:nvPr/>
        </p:nvSpPr>
        <p:spPr bwMode="auto">
          <a:xfrm>
            <a:off x="8023225" y="3178175"/>
            <a:ext cx="255588" cy="192088"/>
          </a:xfrm>
          <a:custGeom>
            <a:avLst/>
            <a:gdLst>
              <a:gd name="T0" fmla="*/ 0 w 103"/>
              <a:gd name="T1" fmla="*/ 2147483646 h 79"/>
              <a:gd name="T2" fmla="*/ 2147483646 w 103"/>
              <a:gd name="T3" fmla="*/ 0 h 79"/>
              <a:gd name="T4" fmla="*/ 2147483646 w 103"/>
              <a:gd name="T5" fmla="*/ 2147483646 h 79"/>
              <a:gd name="T6" fmla="*/ 2147483646 w 103"/>
              <a:gd name="T7" fmla="*/ 2147483646 h 79"/>
              <a:gd name="T8" fmla="*/ 2147483646 w 103"/>
              <a:gd name="T9" fmla="*/ 2147483646 h 79"/>
              <a:gd name="T10" fmla="*/ 2147483646 w 103"/>
              <a:gd name="T11" fmla="*/ 2147483646 h 79"/>
              <a:gd name="T12" fmla="*/ 2147483646 w 103"/>
              <a:gd name="T13" fmla="*/ 2147483646 h 79"/>
              <a:gd name="T14" fmla="*/ 0 w 103"/>
              <a:gd name="T15" fmla="*/ 2147483646 h 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"/>
              <a:gd name="T25" fmla="*/ 0 h 79"/>
              <a:gd name="T26" fmla="*/ 103 w 103"/>
              <a:gd name="T27" fmla="*/ 79 h 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" h="79">
                <a:moveTo>
                  <a:pt x="0" y="20"/>
                </a:moveTo>
                <a:lnTo>
                  <a:pt x="79" y="0"/>
                </a:lnTo>
                <a:lnTo>
                  <a:pt x="103" y="36"/>
                </a:lnTo>
                <a:lnTo>
                  <a:pt x="89" y="52"/>
                </a:lnTo>
                <a:lnTo>
                  <a:pt x="64" y="46"/>
                </a:lnTo>
                <a:lnTo>
                  <a:pt x="25" y="79"/>
                </a:lnTo>
                <a:lnTo>
                  <a:pt x="4" y="62"/>
                </a:lnTo>
                <a:lnTo>
                  <a:pt x="0" y="2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1" name="Freeform 23"/>
          <p:cNvSpPr>
            <a:spLocks/>
          </p:cNvSpPr>
          <p:nvPr/>
        </p:nvSpPr>
        <p:spPr bwMode="auto">
          <a:xfrm>
            <a:off x="8153400" y="2195513"/>
            <a:ext cx="522288" cy="776287"/>
          </a:xfrm>
          <a:custGeom>
            <a:avLst/>
            <a:gdLst>
              <a:gd name="T0" fmla="*/ 2147483646 w 210"/>
              <a:gd name="T1" fmla="*/ 2147483646 h 321"/>
              <a:gd name="T2" fmla="*/ 2147483646 w 210"/>
              <a:gd name="T3" fmla="*/ 2147483646 h 321"/>
              <a:gd name="T4" fmla="*/ 2147483646 w 210"/>
              <a:gd name="T5" fmla="*/ 2147483646 h 321"/>
              <a:gd name="T6" fmla="*/ 2147483646 w 210"/>
              <a:gd name="T7" fmla="*/ 2147483646 h 321"/>
              <a:gd name="T8" fmla="*/ 2147483646 w 210"/>
              <a:gd name="T9" fmla="*/ 2147483646 h 321"/>
              <a:gd name="T10" fmla="*/ 2147483646 w 210"/>
              <a:gd name="T11" fmla="*/ 2147483646 h 321"/>
              <a:gd name="T12" fmla="*/ 2147483646 w 210"/>
              <a:gd name="T13" fmla="*/ 2147483646 h 321"/>
              <a:gd name="T14" fmla="*/ 0 w 210"/>
              <a:gd name="T15" fmla="*/ 2147483646 h 321"/>
              <a:gd name="T16" fmla="*/ 2147483646 w 210"/>
              <a:gd name="T17" fmla="*/ 2147483646 h 321"/>
              <a:gd name="T18" fmla="*/ 2147483646 w 210"/>
              <a:gd name="T19" fmla="*/ 2147483646 h 321"/>
              <a:gd name="T20" fmla="*/ 2147483646 w 210"/>
              <a:gd name="T21" fmla="*/ 2147483646 h 321"/>
              <a:gd name="T22" fmla="*/ 2147483646 w 210"/>
              <a:gd name="T23" fmla="*/ 2147483646 h 321"/>
              <a:gd name="T24" fmla="*/ 2147483646 w 210"/>
              <a:gd name="T25" fmla="*/ 2147483646 h 321"/>
              <a:gd name="T26" fmla="*/ 2147483646 w 210"/>
              <a:gd name="T27" fmla="*/ 2147483646 h 321"/>
              <a:gd name="T28" fmla="*/ 2147483646 w 210"/>
              <a:gd name="T29" fmla="*/ 2147483646 h 321"/>
              <a:gd name="T30" fmla="*/ 2147483646 w 210"/>
              <a:gd name="T31" fmla="*/ 2147483646 h 321"/>
              <a:gd name="T32" fmla="*/ 2147483646 w 210"/>
              <a:gd name="T33" fmla="*/ 2147483646 h 321"/>
              <a:gd name="T34" fmla="*/ 2147483646 w 210"/>
              <a:gd name="T35" fmla="*/ 2147483646 h 321"/>
              <a:gd name="T36" fmla="*/ 2147483646 w 210"/>
              <a:gd name="T37" fmla="*/ 2147483646 h 321"/>
              <a:gd name="T38" fmla="*/ 2147483646 w 210"/>
              <a:gd name="T39" fmla="*/ 2147483646 h 321"/>
              <a:gd name="T40" fmla="*/ 2147483646 w 210"/>
              <a:gd name="T41" fmla="*/ 2147483646 h 321"/>
              <a:gd name="T42" fmla="*/ 2147483646 w 210"/>
              <a:gd name="T43" fmla="*/ 2147483646 h 321"/>
              <a:gd name="T44" fmla="*/ 2147483646 w 210"/>
              <a:gd name="T45" fmla="*/ 2147483646 h 321"/>
              <a:gd name="T46" fmla="*/ 2147483646 w 210"/>
              <a:gd name="T47" fmla="*/ 2147483646 h 321"/>
              <a:gd name="T48" fmla="*/ 2147483646 w 210"/>
              <a:gd name="T49" fmla="*/ 0 h 321"/>
              <a:gd name="T50" fmla="*/ 2147483646 w 210"/>
              <a:gd name="T51" fmla="*/ 2147483646 h 321"/>
              <a:gd name="T52" fmla="*/ 2147483646 w 210"/>
              <a:gd name="T53" fmla="*/ 2147483646 h 321"/>
              <a:gd name="T54" fmla="*/ 2147483646 w 210"/>
              <a:gd name="T55" fmla="*/ 2147483646 h 32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10"/>
              <a:gd name="T85" fmla="*/ 0 h 321"/>
              <a:gd name="T86" fmla="*/ 210 w 210"/>
              <a:gd name="T87" fmla="*/ 321 h 32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10" h="321">
                <a:moveTo>
                  <a:pt x="49" y="10"/>
                </a:moveTo>
                <a:lnTo>
                  <a:pt x="18" y="69"/>
                </a:lnTo>
                <a:lnTo>
                  <a:pt x="33" y="91"/>
                </a:lnTo>
                <a:lnTo>
                  <a:pt x="18" y="118"/>
                </a:lnTo>
                <a:lnTo>
                  <a:pt x="27" y="127"/>
                </a:lnTo>
                <a:lnTo>
                  <a:pt x="21" y="145"/>
                </a:lnTo>
                <a:lnTo>
                  <a:pt x="21" y="175"/>
                </a:lnTo>
                <a:lnTo>
                  <a:pt x="0" y="186"/>
                </a:lnTo>
                <a:lnTo>
                  <a:pt x="8" y="195"/>
                </a:lnTo>
                <a:lnTo>
                  <a:pt x="52" y="307"/>
                </a:lnTo>
                <a:lnTo>
                  <a:pt x="87" y="321"/>
                </a:lnTo>
                <a:lnTo>
                  <a:pt x="85" y="298"/>
                </a:lnTo>
                <a:lnTo>
                  <a:pt x="102" y="280"/>
                </a:lnTo>
                <a:lnTo>
                  <a:pt x="96" y="261"/>
                </a:lnTo>
                <a:lnTo>
                  <a:pt x="139" y="238"/>
                </a:lnTo>
                <a:lnTo>
                  <a:pt x="141" y="207"/>
                </a:lnTo>
                <a:lnTo>
                  <a:pt x="166" y="205"/>
                </a:lnTo>
                <a:lnTo>
                  <a:pt x="186" y="181"/>
                </a:lnTo>
                <a:lnTo>
                  <a:pt x="210" y="165"/>
                </a:lnTo>
                <a:lnTo>
                  <a:pt x="210" y="145"/>
                </a:lnTo>
                <a:lnTo>
                  <a:pt x="177" y="139"/>
                </a:lnTo>
                <a:lnTo>
                  <a:pt x="171" y="117"/>
                </a:lnTo>
                <a:lnTo>
                  <a:pt x="138" y="114"/>
                </a:lnTo>
                <a:lnTo>
                  <a:pt x="111" y="19"/>
                </a:lnTo>
                <a:lnTo>
                  <a:pt x="99" y="0"/>
                </a:lnTo>
                <a:lnTo>
                  <a:pt x="66" y="8"/>
                </a:lnTo>
                <a:lnTo>
                  <a:pt x="60" y="17"/>
                </a:lnTo>
                <a:lnTo>
                  <a:pt x="49" y="1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2" name="Freeform 24"/>
          <p:cNvSpPr>
            <a:spLocks/>
          </p:cNvSpPr>
          <p:nvPr/>
        </p:nvSpPr>
        <p:spPr bwMode="auto">
          <a:xfrm>
            <a:off x="8077200" y="2590800"/>
            <a:ext cx="304800" cy="466725"/>
          </a:xfrm>
          <a:custGeom>
            <a:avLst/>
            <a:gdLst>
              <a:gd name="T0" fmla="*/ 2147483646 w 109"/>
              <a:gd name="T1" fmla="*/ 0 h 194"/>
              <a:gd name="T2" fmla="*/ 0 w 109"/>
              <a:gd name="T3" fmla="*/ 2147483646 h 194"/>
              <a:gd name="T4" fmla="*/ 2147483646 w 109"/>
              <a:gd name="T5" fmla="*/ 2147483646 h 194"/>
              <a:gd name="T6" fmla="*/ 2147483646 w 109"/>
              <a:gd name="T7" fmla="*/ 2147483646 h 194"/>
              <a:gd name="T8" fmla="*/ 2147483646 w 109"/>
              <a:gd name="T9" fmla="*/ 2147483646 h 194"/>
              <a:gd name="T10" fmla="*/ 2147483646 w 109"/>
              <a:gd name="T11" fmla="*/ 2147483646 h 194"/>
              <a:gd name="T12" fmla="*/ 2147483646 w 109"/>
              <a:gd name="T13" fmla="*/ 2147483646 h 194"/>
              <a:gd name="T14" fmla="*/ 2147483646 w 109"/>
              <a:gd name="T15" fmla="*/ 2147483646 h 194"/>
              <a:gd name="T16" fmla="*/ 2147483646 w 109"/>
              <a:gd name="T17" fmla="*/ 2147483646 h 194"/>
              <a:gd name="T18" fmla="*/ 2147483646 w 109"/>
              <a:gd name="T19" fmla="*/ 2147483646 h 194"/>
              <a:gd name="T20" fmla="*/ 2147483646 w 109"/>
              <a:gd name="T21" fmla="*/ 2147483646 h 194"/>
              <a:gd name="T22" fmla="*/ 2147483646 w 109"/>
              <a:gd name="T23" fmla="*/ 2147483646 h 194"/>
              <a:gd name="T24" fmla="*/ 2147483646 w 109"/>
              <a:gd name="T25" fmla="*/ 0 h 19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9"/>
              <a:gd name="T40" fmla="*/ 0 h 194"/>
              <a:gd name="T41" fmla="*/ 109 w 109"/>
              <a:gd name="T42" fmla="*/ 194 h 19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9" h="194">
                <a:moveTo>
                  <a:pt x="23" y="0"/>
                </a:moveTo>
                <a:lnTo>
                  <a:pt x="0" y="34"/>
                </a:lnTo>
                <a:lnTo>
                  <a:pt x="25" y="79"/>
                </a:lnTo>
                <a:lnTo>
                  <a:pt x="10" y="91"/>
                </a:lnTo>
                <a:lnTo>
                  <a:pt x="16" y="194"/>
                </a:lnTo>
                <a:lnTo>
                  <a:pt x="77" y="179"/>
                </a:lnTo>
                <a:lnTo>
                  <a:pt x="93" y="179"/>
                </a:lnTo>
                <a:lnTo>
                  <a:pt x="102" y="168"/>
                </a:lnTo>
                <a:lnTo>
                  <a:pt x="102" y="149"/>
                </a:lnTo>
                <a:lnTo>
                  <a:pt x="109" y="137"/>
                </a:lnTo>
                <a:lnTo>
                  <a:pt x="75" y="122"/>
                </a:lnTo>
                <a:lnTo>
                  <a:pt x="31" y="9"/>
                </a:lnTo>
                <a:lnTo>
                  <a:pt x="23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3" name="Freeform 25"/>
          <p:cNvSpPr>
            <a:spLocks/>
          </p:cNvSpPr>
          <p:nvPr/>
        </p:nvSpPr>
        <p:spPr bwMode="auto">
          <a:xfrm>
            <a:off x="8220075" y="3160713"/>
            <a:ext cx="130175" cy="107950"/>
          </a:xfrm>
          <a:custGeom>
            <a:avLst/>
            <a:gdLst>
              <a:gd name="T0" fmla="*/ 0 w 52"/>
              <a:gd name="T1" fmla="*/ 2147483646 h 43"/>
              <a:gd name="T2" fmla="*/ 2147483646 w 52"/>
              <a:gd name="T3" fmla="*/ 0 h 43"/>
              <a:gd name="T4" fmla="*/ 2147483646 w 52"/>
              <a:gd name="T5" fmla="*/ 2147483646 h 43"/>
              <a:gd name="T6" fmla="*/ 2147483646 w 52"/>
              <a:gd name="T7" fmla="*/ 2147483646 h 43"/>
              <a:gd name="T8" fmla="*/ 2147483646 w 52"/>
              <a:gd name="T9" fmla="*/ 2147483646 h 43"/>
              <a:gd name="T10" fmla="*/ 2147483646 w 52"/>
              <a:gd name="T11" fmla="*/ 2147483646 h 43"/>
              <a:gd name="T12" fmla="*/ 0 w 52"/>
              <a:gd name="T13" fmla="*/ 2147483646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43"/>
              <a:gd name="T23" fmla="*/ 52 w 52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43">
                <a:moveTo>
                  <a:pt x="0" y="7"/>
                </a:moveTo>
                <a:lnTo>
                  <a:pt x="22" y="0"/>
                </a:lnTo>
                <a:lnTo>
                  <a:pt x="52" y="22"/>
                </a:lnTo>
                <a:lnTo>
                  <a:pt x="46" y="28"/>
                </a:lnTo>
                <a:lnTo>
                  <a:pt x="31" y="28"/>
                </a:lnTo>
                <a:lnTo>
                  <a:pt x="24" y="43"/>
                </a:lnTo>
                <a:lnTo>
                  <a:pt x="0" y="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144" name="Group 26"/>
          <p:cNvGrpSpPr>
            <a:grpSpLocks/>
          </p:cNvGrpSpPr>
          <p:nvPr/>
        </p:nvGrpSpPr>
        <p:grpSpPr bwMode="auto">
          <a:xfrm>
            <a:off x="596900" y="4510088"/>
            <a:ext cx="981075" cy="731837"/>
            <a:chOff x="376" y="2697"/>
            <a:chExt cx="618" cy="461"/>
          </a:xfrm>
          <a:solidFill>
            <a:srgbClr val="538022"/>
          </a:solidFill>
        </p:grpSpPr>
        <p:grpSp>
          <p:nvGrpSpPr>
            <p:cNvPr id="5299" name="Group 27"/>
            <p:cNvGrpSpPr>
              <a:grpSpLocks/>
            </p:cNvGrpSpPr>
            <p:nvPr/>
          </p:nvGrpSpPr>
          <p:grpSpPr bwMode="auto">
            <a:xfrm>
              <a:off x="376" y="2697"/>
              <a:ext cx="618" cy="461"/>
              <a:chOff x="376" y="2697"/>
              <a:chExt cx="618" cy="461"/>
            </a:xfrm>
            <a:grpFill/>
          </p:grpSpPr>
          <p:sp>
            <p:nvSpPr>
              <p:cNvPr id="5301" name="Freeform 28"/>
              <p:cNvSpPr>
                <a:spLocks/>
              </p:cNvSpPr>
              <p:nvPr/>
            </p:nvSpPr>
            <p:spPr bwMode="auto">
              <a:xfrm>
                <a:off x="376" y="2755"/>
                <a:ext cx="47" cy="67"/>
              </a:xfrm>
              <a:custGeom>
                <a:avLst/>
                <a:gdLst>
                  <a:gd name="T0" fmla="*/ 0 w 44"/>
                  <a:gd name="T1" fmla="*/ 566 h 64"/>
                  <a:gd name="T2" fmla="*/ 0 w 44"/>
                  <a:gd name="T3" fmla="*/ 394 h 64"/>
                  <a:gd name="T4" fmla="*/ 595 w 44"/>
                  <a:gd name="T5" fmla="*/ 0 h 64"/>
                  <a:gd name="T6" fmla="*/ 1041 w 44"/>
                  <a:gd name="T7" fmla="*/ 125 h 64"/>
                  <a:gd name="T8" fmla="*/ 557 w 44"/>
                  <a:gd name="T9" fmla="*/ 566 h 64"/>
                  <a:gd name="T10" fmla="*/ 0 w 44"/>
                  <a:gd name="T11" fmla="*/ 566 h 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64"/>
                  <a:gd name="T20" fmla="*/ 44 w 44"/>
                  <a:gd name="T21" fmla="*/ 64 h 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64">
                    <a:moveTo>
                      <a:pt x="0" y="64"/>
                    </a:moveTo>
                    <a:lnTo>
                      <a:pt x="0" y="45"/>
                    </a:lnTo>
                    <a:lnTo>
                      <a:pt x="25" y="0"/>
                    </a:lnTo>
                    <a:lnTo>
                      <a:pt x="44" y="13"/>
                    </a:lnTo>
                    <a:lnTo>
                      <a:pt x="23" y="64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2" name="Freeform 29"/>
              <p:cNvSpPr>
                <a:spLocks/>
              </p:cNvSpPr>
              <p:nvPr/>
            </p:nvSpPr>
            <p:spPr bwMode="auto">
              <a:xfrm>
                <a:off x="443" y="2697"/>
                <a:ext cx="89" cy="84"/>
              </a:xfrm>
              <a:custGeom>
                <a:avLst/>
                <a:gdLst>
                  <a:gd name="T0" fmla="*/ 502 w 83"/>
                  <a:gd name="T1" fmla="*/ 9 h 81"/>
                  <a:gd name="T2" fmla="*/ 0 w 83"/>
                  <a:gd name="T3" fmla="*/ 274 h 81"/>
                  <a:gd name="T4" fmla="*/ 902 w 83"/>
                  <a:gd name="T5" fmla="*/ 425 h 81"/>
                  <a:gd name="T6" fmla="*/ 1976 w 83"/>
                  <a:gd name="T7" fmla="*/ 461 h 81"/>
                  <a:gd name="T8" fmla="*/ 2355 w 83"/>
                  <a:gd name="T9" fmla="*/ 278 h 81"/>
                  <a:gd name="T10" fmla="*/ 2119 w 83"/>
                  <a:gd name="T11" fmla="*/ 0 h 81"/>
                  <a:gd name="T12" fmla="*/ 502 w 83"/>
                  <a:gd name="T13" fmla="*/ 9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81"/>
                  <a:gd name="T23" fmla="*/ 83 w 83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81">
                    <a:moveTo>
                      <a:pt x="18" y="9"/>
                    </a:moveTo>
                    <a:lnTo>
                      <a:pt x="0" y="48"/>
                    </a:lnTo>
                    <a:lnTo>
                      <a:pt x="32" y="74"/>
                    </a:lnTo>
                    <a:lnTo>
                      <a:pt x="69" y="81"/>
                    </a:lnTo>
                    <a:lnTo>
                      <a:pt x="83" y="49"/>
                    </a:lnTo>
                    <a:lnTo>
                      <a:pt x="74" y="0"/>
                    </a:lnTo>
                    <a:lnTo>
                      <a:pt x="18" y="9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3" name="Freeform 30"/>
              <p:cNvSpPr>
                <a:spLocks/>
              </p:cNvSpPr>
              <p:nvPr/>
            </p:nvSpPr>
            <p:spPr bwMode="auto">
              <a:xfrm>
                <a:off x="527" y="2755"/>
                <a:ext cx="132" cy="95"/>
              </a:xfrm>
              <a:custGeom>
                <a:avLst/>
                <a:gdLst>
                  <a:gd name="T0" fmla="*/ 0 w 123"/>
                  <a:gd name="T1" fmla="*/ 248 h 91"/>
                  <a:gd name="T2" fmla="*/ 2494 w 123"/>
                  <a:gd name="T3" fmla="*/ 0 h 91"/>
                  <a:gd name="T4" fmla="*/ 2965 w 123"/>
                  <a:gd name="T5" fmla="*/ 307 h 91"/>
                  <a:gd name="T6" fmla="*/ 3416 w 123"/>
                  <a:gd name="T7" fmla="*/ 373 h 91"/>
                  <a:gd name="T8" fmla="*/ 3665 w 123"/>
                  <a:gd name="T9" fmla="*/ 631 h 91"/>
                  <a:gd name="T10" fmla="*/ 2399 w 123"/>
                  <a:gd name="T11" fmla="*/ 667 h 91"/>
                  <a:gd name="T12" fmla="*/ 1522 w 123"/>
                  <a:gd name="T13" fmla="*/ 717 h 91"/>
                  <a:gd name="T14" fmla="*/ 0 w 123"/>
                  <a:gd name="T15" fmla="*/ 248 h 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"/>
                  <a:gd name="T25" fmla="*/ 0 h 91"/>
                  <a:gd name="T26" fmla="*/ 123 w 123"/>
                  <a:gd name="T27" fmla="*/ 91 h 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" h="91">
                    <a:moveTo>
                      <a:pt x="0" y="32"/>
                    </a:moveTo>
                    <a:lnTo>
                      <a:pt x="84" y="0"/>
                    </a:lnTo>
                    <a:lnTo>
                      <a:pt x="100" y="39"/>
                    </a:lnTo>
                    <a:lnTo>
                      <a:pt x="116" y="48"/>
                    </a:lnTo>
                    <a:lnTo>
                      <a:pt x="123" y="80"/>
                    </a:lnTo>
                    <a:lnTo>
                      <a:pt x="81" y="85"/>
                    </a:lnTo>
                    <a:lnTo>
                      <a:pt x="51" y="91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4" name="Freeform 31"/>
              <p:cNvSpPr>
                <a:spLocks/>
              </p:cNvSpPr>
              <p:nvPr/>
            </p:nvSpPr>
            <p:spPr bwMode="auto">
              <a:xfrm>
                <a:off x="663" y="2827"/>
                <a:ext cx="105" cy="50"/>
              </a:xfrm>
              <a:custGeom>
                <a:avLst/>
                <a:gdLst>
                  <a:gd name="T0" fmla="*/ 395 w 98"/>
                  <a:gd name="T1" fmla="*/ 2 h 48"/>
                  <a:gd name="T2" fmla="*/ 0 w 98"/>
                  <a:gd name="T3" fmla="*/ 316 h 48"/>
                  <a:gd name="T4" fmla="*/ 707 w 98"/>
                  <a:gd name="T5" fmla="*/ 332 h 48"/>
                  <a:gd name="T6" fmla="*/ 1146 w 98"/>
                  <a:gd name="T7" fmla="*/ 271 h 48"/>
                  <a:gd name="T8" fmla="*/ 1992 w 98"/>
                  <a:gd name="T9" fmla="*/ 279 h 48"/>
                  <a:gd name="T10" fmla="*/ 2684 w 98"/>
                  <a:gd name="T11" fmla="*/ 135 h 48"/>
                  <a:gd name="T12" fmla="*/ 2217 w 98"/>
                  <a:gd name="T13" fmla="*/ 102 h 48"/>
                  <a:gd name="T14" fmla="*/ 1865 w 98"/>
                  <a:gd name="T15" fmla="*/ 0 h 48"/>
                  <a:gd name="T16" fmla="*/ 395 w 98"/>
                  <a:gd name="T17" fmla="*/ 2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48"/>
                  <a:gd name="T29" fmla="*/ 98 w 98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48">
                    <a:moveTo>
                      <a:pt x="15" y="2"/>
                    </a:moveTo>
                    <a:lnTo>
                      <a:pt x="0" y="45"/>
                    </a:lnTo>
                    <a:lnTo>
                      <a:pt x="26" y="48"/>
                    </a:lnTo>
                    <a:lnTo>
                      <a:pt x="42" y="38"/>
                    </a:lnTo>
                    <a:lnTo>
                      <a:pt x="72" y="39"/>
                    </a:lnTo>
                    <a:lnTo>
                      <a:pt x="98" y="20"/>
                    </a:lnTo>
                    <a:lnTo>
                      <a:pt x="81" y="13"/>
                    </a:lnTo>
                    <a:lnTo>
                      <a:pt x="68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5" name="Freeform 32"/>
              <p:cNvSpPr>
                <a:spLocks/>
              </p:cNvSpPr>
              <p:nvPr/>
            </p:nvSpPr>
            <p:spPr bwMode="auto">
              <a:xfrm>
                <a:off x="694" y="2897"/>
                <a:ext cx="43" cy="37"/>
              </a:xfrm>
              <a:custGeom>
                <a:avLst/>
                <a:gdLst>
                  <a:gd name="T0" fmla="*/ 1131 w 40"/>
                  <a:gd name="T1" fmla="*/ 0 h 35"/>
                  <a:gd name="T2" fmla="*/ 0 w 40"/>
                  <a:gd name="T3" fmla="*/ 3 h 35"/>
                  <a:gd name="T4" fmla="*/ 6 w 40"/>
                  <a:gd name="T5" fmla="*/ 494 h 35"/>
                  <a:gd name="T6" fmla="*/ 1292 w 40"/>
                  <a:gd name="T7" fmla="*/ 395 h 35"/>
                  <a:gd name="T8" fmla="*/ 1131 w 40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35"/>
                  <a:gd name="T17" fmla="*/ 40 w 40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35">
                    <a:moveTo>
                      <a:pt x="35" y="0"/>
                    </a:moveTo>
                    <a:lnTo>
                      <a:pt x="0" y="3"/>
                    </a:lnTo>
                    <a:lnTo>
                      <a:pt x="6" y="35"/>
                    </a:lnTo>
                    <a:lnTo>
                      <a:pt x="40" y="27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6" name="Freeform 33"/>
              <p:cNvSpPr>
                <a:spLocks/>
              </p:cNvSpPr>
              <p:nvPr/>
            </p:nvSpPr>
            <p:spPr bwMode="auto">
              <a:xfrm>
                <a:off x="741" y="2937"/>
                <a:ext cx="29" cy="35"/>
              </a:xfrm>
              <a:custGeom>
                <a:avLst/>
                <a:gdLst>
                  <a:gd name="T0" fmla="*/ 0 w 27"/>
                  <a:gd name="T1" fmla="*/ 13 h 34"/>
                  <a:gd name="T2" fmla="*/ 824 w 27"/>
                  <a:gd name="T3" fmla="*/ 0 h 34"/>
                  <a:gd name="T4" fmla="*/ 824 w 27"/>
                  <a:gd name="T5" fmla="*/ 113 h 34"/>
                  <a:gd name="T6" fmla="*/ 282 w 27"/>
                  <a:gd name="T7" fmla="*/ 126 h 34"/>
                  <a:gd name="T8" fmla="*/ 0 w 27"/>
                  <a:gd name="T9" fmla="*/ 13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4"/>
                  <a:gd name="T17" fmla="*/ 27 w 27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4">
                    <a:moveTo>
                      <a:pt x="0" y="13"/>
                    </a:moveTo>
                    <a:lnTo>
                      <a:pt x="27" y="0"/>
                    </a:lnTo>
                    <a:lnTo>
                      <a:pt x="27" y="30"/>
                    </a:lnTo>
                    <a:lnTo>
                      <a:pt x="9" y="34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7" name="Freeform 34"/>
              <p:cNvSpPr>
                <a:spLocks/>
              </p:cNvSpPr>
              <p:nvPr/>
            </p:nvSpPr>
            <p:spPr bwMode="auto">
              <a:xfrm>
                <a:off x="815" y="2953"/>
                <a:ext cx="179" cy="205"/>
              </a:xfrm>
              <a:custGeom>
                <a:avLst/>
                <a:gdLst>
                  <a:gd name="T0" fmla="*/ 769 w 167"/>
                  <a:gd name="T1" fmla="*/ 0 h 197"/>
                  <a:gd name="T2" fmla="*/ 0 w 167"/>
                  <a:gd name="T3" fmla="*/ 507 h 197"/>
                  <a:gd name="T4" fmla="*/ 565 w 167"/>
                  <a:gd name="T5" fmla="*/ 758 h 197"/>
                  <a:gd name="T6" fmla="*/ 565 w 167"/>
                  <a:gd name="T7" fmla="*/ 1212 h 197"/>
                  <a:gd name="T8" fmla="*/ 1682 w 167"/>
                  <a:gd name="T9" fmla="*/ 1325 h 197"/>
                  <a:gd name="T10" fmla="*/ 2176 w 167"/>
                  <a:gd name="T11" fmla="*/ 1070 h 197"/>
                  <a:gd name="T12" fmla="*/ 3582 w 167"/>
                  <a:gd name="T13" fmla="*/ 1002 h 197"/>
                  <a:gd name="T14" fmla="*/ 4683 w 167"/>
                  <a:gd name="T15" fmla="*/ 714 h 197"/>
                  <a:gd name="T16" fmla="*/ 3548 w 167"/>
                  <a:gd name="T17" fmla="*/ 268 h 197"/>
                  <a:gd name="T18" fmla="*/ 769 w 167"/>
                  <a:gd name="T19" fmla="*/ 0 h 1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67"/>
                  <a:gd name="T31" fmla="*/ 0 h 197"/>
                  <a:gd name="T32" fmla="*/ 167 w 167"/>
                  <a:gd name="T33" fmla="*/ 197 h 1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67" h="197">
                    <a:moveTo>
                      <a:pt x="28" y="0"/>
                    </a:moveTo>
                    <a:lnTo>
                      <a:pt x="0" y="75"/>
                    </a:lnTo>
                    <a:lnTo>
                      <a:pt x="20" y="112"/>
                    </a:lnTo>
                    <a:lnTo>
                      <a:pt x="20" y="179"/>
                    </a:lnTo>
                    <a:lnTo>
                      <a:pt x="60" y="197"/>
                    </a:lnTo>
                    <a:lnTo>
                      <a:pt x="78" y="158"/>
                    </a:lnTo>
                    <a:lnTo>
                      <a:pt x="129" y="149"/>
                    </a:lnTo>
                    <a:lnTo>
                      <a:pt x="167" y="106"/>
                    </a:lnTo>
                    <a:lnTo>
                      <a:pt x="127" y="39"/>
                    </a:lnTo>
                    <a:lnTo>
                      <a:pt x="28" y="0"/>
                    </a:lnTo>
                    <a:close/>
                  </a:path>
                </a:pathLst>
              </a:custGeom>
              <a:grp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00" name="Freeform 35"/>
            <p:cNvSpPr>
              <a:spLocks/>
            </p:cNvSpPr>
            <p:nvPr/>
          </p:nvSpPr>
          <p:spPr bwMode="auto">
            <a:xfrm>
              <a:off x="752" y="2858"/>
              <a:ext cx="98" cy="80"/>
            </a:xfrm>
            <a:custGeom>
              <a:avLst/>
              <a:gdLst>
                <a:gd name="T0" fmla="*/ 390 w 92"/>
                <a:gd name="T1" fmla="*/ 0 h 77"/>
                <a:gd name="T2" fmla="*/ 0 w 92"/>
                <a:gd name="T3" fmla="*/ 136 h 77"/>
                <a:gd name="T4" fmla="*/ 184 w 92"/>
                <a:gd name="T5" fmla="*/ 259 h 77"/>
                <a:gd name="T6" fmla="*/ 535 w 92"/>
                <a:gd name="T7" fmla="*/ 290 h 77"/>
                <a:gd name="T8" fmla="*/ 901 w 92"/>
                <a:gd name="T9" fmla="*/ 477 h 77"/>
                <a:gd name="T10" fmla="*/ 1895 w 92"/>
                <a:gd name="T11" fmla="*/ 409 h 77"/>
                <a:gd name="T12" fmla="*/ 1927 w 92"/>
                <a:gd name="T13" fmla="*/ 198 h 77"/>
                <a:gd name="T14" fmla="*/ 1183 w 92"/>
                <a:gd name="T15" fmla="*/ 6 h 77"/>
                <a:gd name="T16" fmla="*/ 390 w 92"/>
                <a:gd name="T17" fmla="*/ 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2"/>
                <a:gd name="T28" fmla="*/ 0 h 77"/>
                <a:gd name="T29" fmla="*/ 92 w 92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2" h="77">
                  <a:moveTo>
                    <a:pt x="19" y="0"/>
                  </a:moveTo>
                  <a:lnTo>
                    <a:pt x="0" y="23"/>
                  </a:lnTo>
                  <a:lnTo>
                    <a:pt x="8" y="41"/>
                  </a:lnTo>
                  <a:lnTo>
                    <a:pt x="25" y="47"/>
                  </a:lnTo>
                  <a:lnTo>
                    <a:pt x="43" y="77"/>
                  </a:lnTo>
                  <a:lnTo>
                    <a:pt x="91" y="65"/>
                  </a:lnTo>
                  <a:lnTo>
                    <a:pt x="92" y="33"/>
                  </a:lnTo>
                  <a:lnTo>
                    <a:pt x="57" y="6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5" name="Freeform 36"/>
          <p:cNvSpPr>
            <a:spLocks/>
          </p:cNvSpPr>
          <p:nvPr/>
        </p:nvSpPr>
        <p:spPr bwMode="auto">
          <a:xfrm>
            <a:off x="6899275" y="4222750"/>
            <a:ext cx="1173163" cy="500063"/>
          </a:xfrm>
          <a:custGeom>
            <a:avLst/>
            <a:gdLst>
              <a:gd name="T0" fmla="*/ 2147483646 w 472"/>
              <a:gd name="T1" fmla="*/ 2147483646 h 207"/>
              <a:gd name="T2" fmla="*/ 0 w 472"/>
              <a:gd name="T3" fmla="*/ 2147483646 h 207"/>
              <a:gd name="T4" fmla="*/ 2147483646 w 472"/>
              <a:gd name="T5" fmla="*/ 2147483646 h 207"/>
              <a:gd name="T6" fmla="*/ 2147483646 w 472"/>
              <a:gd name="T7" fmla="*/ 2147483646 h 207"/>
              <a:gd name="T8" fmla="*/ 2147483646 w 472"/>
              <a:gd name="T9" fmla="*/ 2147483646 h 207"/>
              <a:gd name="T10" fmla="*/ 2147483646 w 472"/>
              <a:gd name="T11" fmla="*/ 2147483646 h 207"/>
              <a:gd name="T12" fmla="*/ 2147483646 w 472"/>
              <a:gd name="T13" fmla="*/ 2147483646 h 207"/>
              <a:gd name="T14" fmla="*/ 2147483646 w 472"/>
              <a:gd name="T15" fmla="*/ 2147483646 h 207"/>
              <a:gd name="T16" fmla="*/ 2147483646 w 472"/>
              <a:gd name="T17" fmla="*/ 2147483646 h 207"/>
              <a:gd name="T18" fmla="*/ 2147483646 w 472"/>
              <a:gd name="T19" fmla="*/ 2147483646 h 207"/>
              <a:gd name="T20" fmla="*/ 2147483646 w 472"/>
              <a:gd name="T21" fmla="*/ 2147483646 h 207"/>
              <a:gd name="T22" fmla="*/ 2147483646 w 472"/>
              <a:gd name="T23" fmla="*/ 2147483646 h 207"/>
              <a:gd name="T24" fmla="*/ 2147483646 w 472"/>
              <a:gd name="T25" fmla="*/ 2147483646 h 207"/>
              <a:gd name="T26" fmla="*/ 2147483646 w 472"/>
              <a:gd name="T27" fmla="*/ 2147483646 h 207"/>
              <a:gd name="T28" fmla="*/ 2147483646 w 472"/>
              <a:gd name="T29" fmla="*/ 2147483646 h 207"/>
              <a:gd name="T30" fmla="*/ 2147483646 w 472"/>
              <a:gd name="T31" fmla="*/ 2147483646 h 207"/>
              <a:gd name="T32" fmla="*/ 2147483646 w 472"/>
              <a:gd name="T33" fmla="*/ 2147483646 h 207"/>
              <a:gd name="T34" fmla="*/ 2147483646 w 472"/>
              <a:gd name="T35" fmla="*/ 2147483646 h 207"/>
              <a:gd name="T36" fmla="*/ 2147483646 w 472"/>
              <a:gd name="T37" fmla="*/ 2147483646 h 207"/>
              <a:gd name="T38" fmla="*/ 2147483646 w 472"/>
              <a:gd name="T39" fmla="*/ 2147483646 h 207"/>
              <a:gd name="T40" fmla="*/ 2147483646 w 472"/>
              <a:gd name="T41" fmla="*/ 2147483646 h 207"/>
              <a:gd name="T42" fmla="*/ 2147483646 w 472"/>
              <a:gd name="T43" fmla="*/ 2147483646 h 207"/>
              <a:gd name="T44" fmla="*/ 2147483646 w 472"/>
              <a:gd name="T45" fmla="*/ 2147483646 h 207"/>
              <a:gd name="T46" fmla="*/ 2147483646 w 472"/>
              <a:gd name="T47" fmla="*/ 2147483646 h 207"/>
              <a:gd name="T48" fmla="*/ 2147483646 w 472"/>
              <a:gd name="T49" fmla="*/ 2147483646 h 207"/>
              <a:gd name="T50" fmla="*/ 2147483646 w 472"/>
              <a:gd name="T51" fmla="*/ 2147483646 h 207"/>
              <a:gd name="T52" fmla="*/ 2147483646 w 472"/>
              <a:gd name="T53" fmla="*/ 2147483646 h 207"/>
              <a:gd name="T54" fmla="*/ 2147483646 w 472"/>
              <a:gd name="T55" fmla="*/ 2147483646 h 207"/>
              <a:gd name="T56" fmla="*/ 2147483646 w 472"/>
              <a:gd name="T57" fmla="*/ 2147483646 h 207"/>
              <a:gd name="T58" fmla="*/ 2147483646 w 472"/>
              <a:gd name="T59" fmla="*/ 0 h 207"/>
              <a:gd name="T60" fmla="*/ 2147483646 w 472"/>
              <a:gd name="T61" fmla="*/ 2147483646 h 207"/>
              <a:gd name="T62" fmla="*/ 2147483646 w 472"/>
              <a:gd name="T63" fmla="*/ 2147483646 h 207"/>
              <a:gd name="T64" fmla="*/ 2147483646 w 472"/>
              <a:gd name="T65" fmla="*/ 2147483646 h 207"/>
              <a:gd name="T66" fmla="*/ 2147483646 w 472"/>
              <a:gd name="T67" fmla="*/ 2147483646 h 20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72"/>
              <a:gd name="T103" fmla="*/ 0 h 207"/>
              <a:gd name="T104" fmla="*/ 472 w 472"/>
              <a:gd name="T105" fmla="*/ 207 h 20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72" h="207">
                <a:moveTo>
                  <a:pt x="16" y="153"/>
                </a:moveTo>
                <a:lnTo>
                  <a:pt x="0" y="197"/>
                </a:lnTo>
                <a:lnTo>
                  <a:pt x="61" y="191"/>
                </a:lnTo>
                <a:lnTo>
                  <a:pt x="85" y="171"/>
                </a:lnTo>
                <a:lnTo>
                  <a:pt x="168" y="149"/>
                </a:lnTo>
                <a:lnTo>
                  <a:pt x="191" y="161"/>
                </a:lnTo>
                <a:lnTo>
                  <a:pt x="246" y="153"/>
                </a:lnTo>
                <a:lnTo>
                  <a:pt x="246" y="156"/>
                </a:lnTo>
                <a:lnTo>
                  <a:pt x="328" y="207"/>
                </a:lnTo>
                <a:lnTo>
                  <a:pt x="376" y="192"/>
                </a:lnTo>
                <a:lnTo>
                  <a:pt x="403" y="135"/>
                </a:lnTo>
                <a:lnTo>
                  <a:pt x="450" y="119"/>
                </a:lnTo>
                <a:lnTo>
                  <a:pt x="472" y="77"/>
                </a:lnTo>
                <a:lnTo>
                  <a:pt x="471" y="26"/>
                </a:lnTo>
                <a:lnTo>
                  <a:pt x="465" y="68"/>
                </a:lnTo>
                <a:lnTo>
                  <a:pt x="439" y="104"/>
                </a:lnTo>
                <a:lnTo>
                  <a:pt x="429" y="101"/>
                </a:lnTo>
                <a:lnTo>
                  <a:pt x="394" y="111"/>
                </a:lnTo>
                <a:lnTo>
                  <a:pt x="394" y="99"/>
                </a:lnTo>
                <a:lnTo>
                  <a:pt x="429" y="87"/>
                </a:lnTo>
                <a:lnTo>
                  <a:pt x="397" y="83"/>
                </a:lnTo>
                <a:lnTo>
                  <a:pt x="433" y="72"/>
                </a:lnTo>
                <a:lnTo>
                  <a:pt x="447" y="78"/>
                </a:lnTo>
                <a:lnTo>
                  <a:pt x="454" y="38"/>
                </a:lnTo>
                <a:lnTo>
                  <a:pt x="445" y="29"/>
                </a:lnTo>
                <a:lnTo>
                  <a:pt x="402" y="45"/>
                </a:lnTo>
                <a:lnTo>
                  <a:pt x="403" y="21"/>
                </a:lnTo>
                <a:lnTo>
                  <a:pt x="421" y="27"/>
                </a:lnTo>
                <a:lnTo>
                  <a:pt x="445" y="9"/>
                </a:lnTo>
                <a:lnTo>
                  <a:pt x="432" y="0"/>
                </a:lnTo>
                <a:lnTo>
                  <a:pt x="291" y="32"/>
                </a:lnTo>
                <a:lnTo>
                  <a:pt x="118" y="67"/>
                </a:lnTo>
                <a:lnTo>
                  <a:pt x="39" y="152"/>
                </a:lnTo>
                <a:lnTo>
                  <a:pt x="16" y="153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6" name="Freeform 37"/>
          <p:cNvSpPr>
            <a:spLocks/>
          </p:cNvSpPr>
          <p:nvPr/>
        </p:nvSpPr>
        <p:spPr bwMode="auto">
          <a:xfrm>
            <a:off x="5540375" y="5135563"/>
            <a:ext cx="819150" cy="633412"/>
          </a:xfrm>
          <a:custGeom>
            <a:avLst/>
            <a:gdLst>
              <a:gd name="T0" fmla="*/ 0 w 328"/>
              <a:gd name="T1" fmla="*/ 2147483646 h 263"/>
              <a:gd name="T2" fmla="*/ 2147483646 w 328"/>
              <a:gd name="T3" fmla="*/ 0 h 263"/>
              <a:gd name="T4" fmla="*/ 2147483646 w 328"/>
              <a:gd name="T5" fmla="*/ 2147483646 h 263"/>
              <a:gd name="T6" fmla="*/ 2147483646 w 328"/>
              <a:gd name="T7" fmla="*/ 2147483646 h 263"/>
              <a:gd name="T8" fmla="*/ 2147483646 w 328"/>
              <a:gd name="T9" fmla="*/ 2147483646 h 263"/>
              <a:gd name="T10" fmla="*/ 2147483646 w 328"/>
              <a:gd name="T11" fmla="*/ 2147483646 h 263"/>
              <a:gd name="T12" fmla="*/ 2147483646 w 328"/>
              <a:gd name="T13" fmla="*/ 2147483646 h 263"/>
              <a:gd name="T14" fmla="*/ 2147483646 w 328"/>
              <a:gd name="T15" fmla="*/ 2147483646 h 263"/>
              <a:gd name="T16" fmla="*/ 2147483646 w 328"/>
              <a:gd name="T17" fmla="*/ 2147483646 h 263"/>
              <a:gd name="T18" fmla="*/ 2147483646 w 328"/>
              <a:gd name="T19" fmla="*/ 2147483646 h 263"/>
              <a:gd name="T20" fmla="*/ 2147483646 w 328"/>
              <a:gd name="T21" fmla="*/ 2147483646 h 263"/>
              <a:gd name="T22" fmla="*/ 2147483646 w 328"/>
              <a:gd name="T23" fmla="*/ 2147483646 h 263"/>
              <a:gd name="T24" fmla="*/ 2147483646 w 328"/>
              <a:gd name="T25" fmla="*/ 2147483646 h 263"/>
              <a:gd name="T26" fmla="*/ 2147483646 w 328"/>
              <a:gd name="T27" fmla="*/ 2147483646 h 263"/>
              <a:gd name="T28" fmla="*/ 2147483646 w 328"/>
              <a:gd name="T29" fmla="*/ 2147483646 h 263"/>
              <a:gd name="T30" fmla="*/ 2147483646 w 328"/>
              <a:gd name="T31" fmla="*/ 2147483646 h 263"/>
              <a:gd name="T32" fmla="*/ 2147483646 w 328"/>
              <a:gd name="T33" fmla="*/ 2147483646 h 263"/>
              <a:gd name="T34" fmla="*/ 2147483646 w 328"/>
              <a:gd name="T35" fmla="*/ 2147483646 h 263"/>
              <a:gd name="T36" fmla="*/ 2147483646 w 328"/>
              <a:gd name="T37" fmla="*/ 2147483646 h 263"/>
              <a:gd name="T38" fmla="*/ 2147483646 w 328"/>
              <a:gd name="T39" fmla="*/ 2147483646 h 263"/>
              <a:gd name="T40" fmla="*/ 2147483646 w 328"/>
              <a:gd name="T41" fmla="*/ 2147483646 h 263"/>
              <a:gd name="T42" fmla="*/ 2147483646 w 328"/>
              <a:gd name="T43" fmla="*/ 2147483646 h 263"/>
              <a:gd name="T44" fmla="*/ 2147483646 w 328"/>
              <a:gd name="T45" fmla="*/ 2147483646 h 263"/>
              <a:gd name="T46" fmla="*/ 2147483646 w 328"/>
              <a:gd name="T47" fmla="*/ 2147483646 h 263"/>
              <a:gd name="T48" fmla="*/ 2147483646 w 328"/>
              <a:gd name="T49" fmla="*/ 2147483646 h 263"/>
              <a:gd name="T50" fmla="*/ 2147483646 w 328"/>
              <a:gd name="T51" fmla="*/ 2147483646 h 263"/>
              <a:gd name="T52" fmla="*/ 2147483646 w 328"/>
              <a:gd name="T53" fmla="*/ 2147483646 h 263"/>
              <a:gd name="T54" fmla="*/ 2147483646 w 328"/>
              <a:gd name="T55" fmla="*/ 2147483646 h 263"/>
              <a:gd name="T56" fmla="*/ 2147483646 w 328"/>
              <a:gd name="T57" fmla="*/ 2147483646 h 263"/>
              <a:gd name="T58" fmla="*/ 2147483646 w 328"/>
              <a:gd name="T59" fmla="*/ 2147483646 h 263"/>
              <a:gd name="T60" fmla="*/ 2147483646 w 328"/>
              <a:gd name="T61" fmla="*/ 2147483646 h 263"/>
              <a:gd name="T62" fmla="*/ 2147483646 w 328"/>
              <a:gd name="T63" fmla="*/ 2147483646 h 263"/>
              <a:gd name="T64" fmla="*/ 2147483646 w 328"/>
              <a:gd name="T65" fmla="*/ 2147483646 h 263"/>
              <a:gd name="T66" fmla="*/ 2147483646 w 328"/>
              <a:gd name="T67" fmla="*/ 2147483646 h 263"/>
              <a:gd name="T68" fmla="*/ 0 w 328"/>
              <a:gd name="T69" fmla="*/ 2147483646 h 26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8"/>
              <a:gd name="T106" fmla="*/ 0 h 263"/>
              <a:gd name="T107" fmla="*/ 328 w 328"/>
              <a:gd name="T108" fmla="*/ 263 h 26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8" h="263">
                <a:moveTo>
                  <a:pt x="0" y="6"/>
                </a:moveTo>
                <a:lnTo>
                  <a:pt x="164" y="0"/>
                </a:lnTo>
                <a:lnTo>
                  <a:pt x="193" y="54"/>
                </a:lnTo>
                <a:lnTo>
                  <a:pt x="168" y="118"/>
                </a:lnTo>
                <a:lnTo>
                  <a:pt x="160" y="147"/>
                </a:lnTo>
                <a:lnTo>
                  <a:pt x="270" y="135"/>
                </a:lnTo>
                <a:lnTo>
                  <a:pt x="277" y="177"/>
                </a:lnTo>
                <a:lnTo>
                  <a:pt x="244" y="173"/>
                </a:lnTo>
                <a:lnTo>
                  <a:pt x="229" y="191"/>
                </a:lnTo>
                <a:lnTo>
                  <a:pt x="246" y="203"/>
                </a:lnTo>
                <a:lnTo>
                  <a:pt x="276" y="189"/>
                </a:lnTo>
                <a:lnTo>
                  <a:pt x="277" y="209"/>
                </a:lnTo>
                <a:lnTo>
                  <a:pt x="295" y="192"/>
                </a:lnTo>
                <a:lnTo>
                  <a:pt x="307" y="192"/>
                </a:lnTo>
                <a:lnTo>
                  <a:pt x="293" y="227"/>
                </a:lnTo>
                <a:lnTo>
                  <a:pt x="320" y="233"/>
                </a:lnTo>
                <a:lnTo>
                  <a:pt x="328" y="252"/>
                </a:lnTo>
                <a:lnTo>
                  <a:pt x="316" y="258"/>
                </a:lnTo>
                <a:lnTo>
                  <a:pt x="299" y="246"/>
                </a:lnTo>
                <a:lnTo>
                  <a:pt x="267" y="237"/>
                </a:lnTo>
                <a:lnTo>
                  <a:pt x="274" y="260"/>
                </a:lnTo>
                <a:lnTo>
                  <a:pt x="258" y="263"/>
                </a:lnTo>
                <a:lnTo>
                  <a:pt x="245" y="242"/>
                </a:lnTo>
                <a:lnTo>
                  <a:pt x="237" y="255"/>
                </a:lnTo>
                <a:lnTo>
                  <a:pt x="189" y="255"/>
                </a:lnTo>
                <a:lnTo>
                  <a:pt x="189" y="242"/>
                </a:lnTo>
                <a:lnTo>
                  <a:pt x="171" y="227"/>
                </a:lnTo>
                <a:lnTo>
                  <a:pt x="135" y="225"/>
                </a:lnTo>
                <a:lnTo>
                  <a:pt x="165" y="242"/>
                </a:lnTo>
                <a:lnTo>
                  <a:pt x="123" y="251"/>
                </a:lnTo>
                <a:lnTo>
                  <a:pt x="57" y="239"/>
                </a:lnTo>
                <a:lnTo>
                  <a:pt x="32" y="242"/>
                </a:lnTo>
                <a:lnTo>
                  <a:pt x="41" y="154"/>
                </a:lnTo>
                <a:lnTo>
                  <a:pt x="1" y="84"/>
                </a:lnTo>
                <a:lnTo>
                  <a:pt x="0" y="6"/>
                </a:lnTo>
                <a:close/>
              </a:path>
            </a:pathLst>
          </a:custGeom>
          <a:solidFill>
            <a:srgbClr val="53802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7" name="Freeform 38"/>
          <p:cNvSpPr>
            <a:spLocks/>
          </p:cNvSpPr>
          <p:nvPr/>
        </p:nvSpPr>
        <p:spPr bwMode="auto">
          <a:xfrm>
            <a:off x="8220075" y="3167063"/>
            <a:ext cx="130175" cy="107950"/>
          </a:xfrm>
          <a:custGeom>
            <a:avLst/>
            <a:gdLst>
              <a:gd name="T0" fmla="*/ 0 w 52"/>
              <a:gd name="T1" fmla="*/ 2147483646 h 43"/>
              <a:gd name="T2" fmla="*/ 2147483646 w 52"/>
              <a:gd name="T3" fmla="*/ 0 h 43"/>
              <a:gd name="T4" fmla="*/ 2147483646 w 52"/>
              <a:gd name="T5" fmla="*/ 2147483646 h 43"/>
              <a:gd name="T6" fmla="*/ 2147483646 w 52"/>
              <a:gd name="T7" fmla="*/ 2147483646 h 43"/>
              <a:gd name="T8" fmla="*/ 2147483646 w 52"/>
              <a:gd name="T9" fmla="*/ 2147483646 h 43"/>
              <a:gd name="T10" fmla="*/ 2147483646 w 52"/>
              <a:gd name="T11" fmla="*/ 2147483646 h 43"/>
              <a:gd name="T12" fmla="*/ 0 w 52"/>
              <a:gd name="T13" fmla="*/ 2147483646 h 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43"/>
              <a:gd name="T23" fmla="*/ 52 w 52"/>
              <a:gd name="T24" fmla="*/ 43 h 4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43">
                <a:moveTo>
                  <a:pt x="0" y="7"/>
                </a:moveTo>
                <a:lnTo>
                  <a:pt x="22" y="0"/>
                </a:lnTo>
                <a:lnTo>
                  <a:pt x="52" y="22"/>
                </a:lnTo>
                <a:lnTo>
                  <a:pt x="46" y="28"/>
                </a:lnTo>
                <a:lnTo>
                  <a:pt x="31" y="28"/>
                </a:lnTo>
                <a:lnTo>
                  <a:pt x="24" y="43"/>
                </a:lnTo>
                <a:lnTo>
                  <a:pt x="0" y="7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8" name="Line 39"/>
          <p:cNvSpPr>
            <a:spLocks noChangeShapeType="1"/>
          </p:cNvSpPr>
          <p:nvPr/>
        </p:nvSpPr>
        <p:spPr bwMode="auto">
          <a:xfrm flipH="1" flipV="1">
            <a:off x="8299450" y="3233738"/>
            <a:ext cx="79375" cy="809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40"/>
          <p:cNvSpPr>
            <a:spLocks noChangeShapeType="1"/>
          </p:cNvSpPr>
          <p:nvPr/>
        </p:nvSpPr>
        <p:spPr bwMode="auto">
          <a:xfrm flipH="1" flipV="1">
            <a:off x="8010525" y="3846513"/>
            <a:ext cx="123825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Freeform 42"/>
          <p:cNvSpPr>
            <a:spLocks/>
          </p:cNvSpPr>
          <p:nvPr/>
        </p:nvSpPr>
        <p:spPr bwMode="auto">
          <a:xfrm>
            <a:off x="5921375" y="4764088"/>
            <a:ext cx="477838" cy="808037"/>
          </a:xfrm>
          <a:custGeom>
            <a:avLst/>
            <a:gdLst>
              <a:gd name="T0" fmla="*/ 2147483646 w 192"/>
              <a:gd name="T1" fmla="*/ 2147483646 h 335"/>
              <a:gd name="T2" fmla="*/ 2147483646 w 192"/>
              <a:gd name="T3" fmla="*/ 2147483646 h 335"/>
              <a:gd name="T4" fmla="*/ 0 w 192"/>
              <a:gd name="T5" fmla="*/ 2147483646 h 335"/>
              <a:gd name="T6" fmla="*/ 2147483646 w 192"/>
              <a:gd name="T7" fmla="*/ 2147483646 h 335"/>
              <a:gd name="T8" fmla="*/ 2147483646 w 192"/>
              <a:gd name="T9" fmla="*/ 2147483646 h 335"/>
              <a:gd name="T10" fmla="*/ 2147483646 w 192"/>
              <a:gd name="T11" fmla="*/ 2147483646 h 335"/>
              <a:gd name="T12" fmla="*/ 2147483646 w 192"/>
              <a:gd name="T13" fmla="*/ 2147483646 h 335"/>
              <a:gd name="T14" fmla="*/ 2147483646 w 192"/>
              <a:gd name="T15" fmla="*/ 2147483646 h 335"/>
              <a:gd name="T16" fmla="*/ 2147483646 w 192"/>
              <a:gd name="T17" fmla="*/ 2147483646 h 335"/>
              <a:gd name="T18" fmla="*/ 2147483646 w 192"/>
              <a:gd name="T19" fmla="*/ 2147483646 h 335"/>
              <a:gd name="T20" fmla="*/ 2147483646 w 192"/>
              <a:gd name="T21" fmla="*/ 2147483646 h 335"/>
              <a:gd name="T22" fmla="*/ 2147483646 w 192"/>
              <a:gd name="T23" fmla="*/ 2147483646 h 335"/>
              <a:gd name="T24" fmla="*/ 2147483646 w 192"/>
              <a:gd name="T25" fmla="*/ 2147483646 h 335"/>
              <a:gd name="T26" fmla="*/ 2147483646 w 192"/>
              <a:gd name="T27" fmla="*/ 0 h 335"/>
              <a:gd name="T28" fmla="*/ 2147483646 w 192"/>
              <a:gd name="T29" fmla="*/ 2147483646 h 33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92"/>
              <a:gd name="T46" fmla="*/ 0 h 335"/>
              <a:gd name="T47" fmla="*/ 192 w 192"/>
              <a:gd name="T48" fmla="*/ 335 h 33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92" h="335">
                <a:moveTo>
                  <a:pt x="54" y="11"/>
                </a:moveTo>
                <a:lnTo>
                  <a:pt x="25" y="68"/>
                </a:lnTo>
                <a:lnTo>
                  <a:pt x="0" y="105"/>
                </a:lnTo>
                <a:lnTo>
                  <a:pt x="8" y="149"/>
                </a:lnTo>
                <a:lnTo>
                  <a:pt x="38" y="209"/>
                </a:lnTo>
                <a:lnTo>
                  <a:pt x="15" y="270"/>
                </a:lnTo>
                <a:lnTo>
                  <a:pt x="5" y="302"/>
                </a:lnTo>
                <a:lnTo>
                  <a:pt x="117" y="289"/>
                </a:lnTo>
                <a:lnTo>
                  <a:pt x="122" y="330"/>
                </a:lnTo>
                <a:lnTo>
                  <a:pt x="145" y="335"/>
                </a:lnTo>
                <a:lnTo>
                  <a:pt x="151" y="314"/>
                </a:lnTo>
                <a:lnTo>
                  <a:pt x="192" y="308"/>
                </a:lnTo>
                <a:lnTo>
                  <a:pt x="183" y="240"/>
                </a:lnTo>
                <a:lnTo>
                  <a:pt x="181" y="0"/>
                </a:lnTo>
                <a:lnTo>
                  <a:pt x="54" y="11"/>
                </a:lnTo>
                <a:close/>
              </a:path>
            </a:pathLst>
          </a:custGeom>
          <a:solidFill>
            <a:srgbClr val="53802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51" name="Text Box 43"/>
          <p:cNvSpPr txBox="1">
            <a:spLocks noChangeArrowheads="1"/>
          </p:cNvSpPr>
          <p:nvPr/>
        </p:nvSpPr>
        <p:spPr bwMode="auto">
          <a:xfrm>
            <a:off x="8207375" y="2438400"/>
            <a:ext cx="3270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ME</a:t>
            </a:r>
          </a:p>
        </p:txBody>
      </p:sp>
      <p:sp>
        <p:nvSpPr>
          <p:cNvPr id="5152" name="Text Box 44"/>
          <p:cNvSpPr txBox="1">
            <a:spLocks noChangeArrowheads="1"/>
          </p:cNvSpPr>
          <p:nvPr/>
        </p:nvSpPr>
        <p:spPr bwMode="auto">
          <a:xfrm>
            <a:off x="8077200" y="2849563"/>
            <a:ext cx="317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NH</a:t>
            </a:r>
          </a:p>
        </p:txBody>
      </p:sp>
      <p:sp>
        <p:nvSpPr>
          <p:cNvPr id="5153" name="Text Box 45"/>
          <p:cNvSpPr txBox="1">
            <a:spLocks noChangeArrowheads="1"/>
          </p:cNvSpPr>
          <p:nvPr/>
        </p:nvSpPr>
        <p:spPr bwMode="auto">
          <a:xfrm>
            <a:off x="8077200" y="3001963"/>
            <a:ext cx="3317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MA</a:t>
            </a:r>
          </a:p>
        </p:txBody>
      </p:sp>
      <p:sp>
        <p:nvSpPr>
          <p:cNvPr id="5154" name="Text Box 46"/>
          <p:cNvSpPr txBox="1">
            <a:spLocks noChangeArrowheads="1"/>
          </p:cNvSpPr>
          <p:nvPr/>
        </p:nvSpPr>
        <p:spPr bwMode="auto">
          <a:xfrm>
            <a:off x="7999413" y="3154363"/>
            <a:ext cx="3063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CT</a:t>
            </a:r>
          </a:p>
        </p:txBody>
      </p:sp>
      <p:sp>
        <p:nvSpPr>
          <p:cNvPr id="5155" name="Text Box 47"/>
          <p:cNvSpPr txBox="1">
            <a:spLocks noChangeArrowheads="1"/>
          </p:cNvSpPr>
          <p:nvPr/>
        </p:nvSpPr>
        <p:spPr bwMode="auto">
          <a:xfrm>
            <a:off x="7346950" y="3441700"/>
            <a:ext cx="3063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PA</a:t>
            </a:r>
          </a:p>
        </p:txBody>
      </p:sp>
      <p:sp>
        <p:nvSpPr>
          <p:cNvPr id="5156" name="Text Box 48"/>
          <p:cNvSpPr txBox="1">
            <a:spLocks noChangeArrowheads="1"/>
          </p:cNvSpPr>
          <p:nvPr/>
        </p:nvSpPr>
        <p:spPr bwMode="auto">
          <a:xfrm>
            <a:off x="7086600" y="3886200"/>
            <a:ext cx="3698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WV</a:t>
            </a:r>
          </a:p>
        </p:txBody>
      </p:sp>
      <p:sp>
        <p:nvSpPr>
          <p:cNvPr id="5157" name="Text Box 49"/>
          <p:cNvSpPr txBox="1">
            <a:spLocks noChangeArrowheads="1"/>
          </p:cNvSpPr>
          <p:nvPr/>
        </p:nvSpPr>
        <p:spPr bwMode="auto">
          <a:xfrm>
            <a:off x="7488238" y="4025900"/>
            <a:ext cx="369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</a:p>
        </p:txBody>
      </p:sp>
      <p:sp>
        <p:nvSpPr>
          <p:cNvPr id="5158" name="Text Box 50"/>
          <p:cNvSpPr txBox="1">
            <a:spLocks noChangeArrowheads="1"/>
          </p:cNvSpPr>
          <p:nvPr/>
        </p:nvSpPr>
        <p:spPr bwMode="auto">
          <a:xfrm>
            <a:off x="7472363" y="4387850"/>
            <a:ext cx="371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NC</a:t>
            </a:r>
          </a:p>
        </p:txBody>
      </p:sp>
      <p:sp>
        <p:nvSpPr>
          <p:cNvPr id="5159" name="Text Box 51"/>
          <p:cNvSpPr txBox="1">
            <a:spLocks noChangeArrowheads="1"/>
          </p:cNvSpPr>
          <p:nvPr/>
        </p:nvSpPr>
        <p:spPr bwMode="auto">
          <a:xfrm>
            <a:off x="5629275" y="5289550"/>
            <a:ext cx="3698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LA</a:t>
            </a:r>
          </a:p>
        </p:txBody>
      </p:sp>
      <p:sp>
        <p:nvSpPr>
          <p:cNvPr id="5160" name="Text Box 52"/>
          <p:cNvSpPr txBox="1">
            <a:spLocks noChangeArrowheads="1"/>
          </p:cNvSpPr>
          <p:nvPr/>
        </p:nvSpPr>
        <p:spPr bwMode="auto">
          <a:xfrm>
            <a:off x="4729163" y="5426075"/>
            <a:ext cx="369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TX</a:t>
            </a:r>
          </a:p>
        </p:txBody>
      </p:sp>
      <p:sp>
        <p:nvSpPr>
          <p:cNvPr id="5161" name="Text Box 53"/>
          <p:cNvSpPr txBox="1">
            <a:spLocks noChangeArrowheads="1"/>
          </p:cNvSpPr>
          <p:nvPr/>
        </p:nvSpPr>
        <p:spPr bwMode="auto">
          <a:xfrm>
            <a:off x="4892675" y="4697413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OK</a:t>
            </a:r>
          </a:p>
        </p:txBody>
      </p:sp>
      <p:sp>
        <p:nvSpPr>
          <p:cNvPr id="5162" name="Text Box 54"/>
          <p:cNvSpPr txBox="1">
            <a:spLocks noChangeArrowheads="1"/>
          </p:cNvSpPr>
          <p:nvPr/>
        </p:nvSpPr>
        <p:spPr bwMode="auto">
          <a:xfrm>
            <a:off x="4603750" y="3725863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NE</a:t>
            </a:r>
          </a:p>
        </p:txBody>
      </p:sp>
      <p:sp>
        <p:nvSpPr>
          <p:cNvPr id="5163" name="Text Box 55"/>
          <p:cNvSpPr txBox="1">
            <a:spLocks noChangeArrowheads="1"/>
          </p:cNvSpPr>
          <p:nvPr/>
        </p:nvSpPr>
        <p:spPr bwMode="auto">
          <a:xfrm>
            <a:off x="4433888" y="2663825"/>
            <a:ext cx="369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ND</a:t>
            </a:r>
          </a:p>
        </p:txBody>
      </p:sp>
      <p:sp>
        <p:nvSpPr>
          <p:cNvPr id="5164" name="Text Box 56"/>
          <p:cNvSpPr txBox="1">
            <a:spLocks noChangeArrowheads="1"/>
          </p:cNvSpPr>
          <p:nvPr/>
        </p:nvSpPr>
        <p:spPr bwMode="auto">
          <a:xfrm>
            <a:off x="5173663" y="2857500"/>
            <a:ext cx="369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MN</a:t>
            </a:r>
          </a:p>
        </p:txBody>
      </p:sp>
      <p:sp>
        <p:nvSpPr>
          <p:cNvPr id="5165" name="Text Box 57"/>
          <p:cNvSpPr txBox="1">
            <a:spLocks noChangeArrowheads="1"/>
          </p:cNvSpPr>
          <p:nvPr/>
        </p:nvSpPr>
        <p:spPr bwMode="auto">
          <a:xfrm>
            <a:off x="6410325" y="3249613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MI</a:t>
            </a:r>
          </a:p>
        </p:txBody>
      </p:sp>
      <p:sp>
        <p:nvSpPr>
          <p:cNvPr id="5166" name="Text Box 58"/>
          <p:cNvSpPr txBox="1">
            <a:spLocks noChangeArrowheads="1"/>
          </p:cNvSpPr>
          <p:nvPr/>
        </p:nvSpPr>
        <p:spPr bwMode="auto">
          <a:xfrm>
            <a:off x="5907088" y="3833813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IL</a:t>
            </a:r>
          </a:p>
        </p:txBody>
      </p:sp>
      <p:sp>
        <p:nvSpPr>
          <p:cNvPr id="5167" name="Text Box 59"/>
          <p:cNvSpPr txBox="1">
            <a:spLocks noChangeArrowheads="1"/>
          </p:cNvSpPr>
          <p:nvPr/>
        </p:nvSpPr>
        <p:spPr bwMode="auto">
          <a:xfrm>
            <a:off x="5378450" y="3579813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IA</a:t>
            </a:r>
          </a:p>
        </p:txBody>
      </p:sp>
      <p:sp>
        <p:nvSpPr>
          <p:cNvPr id="5168" name="Text Box 60"/>
          <p:cNvSpPr txBox="1">
            <a:spLocks noChangeArrowheads="1"/>
          </p:cNvSpPr>
          <p:nvPr/>
        </p:nvSpPr>
        <p:spPr bwMode="auto">
          <a:xfrm>
            <a:off x="2819400" y="3048000"/>
            <a:ext cx="3413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ID</a:t>
            </a:r>
          </a:p>
        </p:txBody>
      </p:sp>
      <p:sp>
        <p:nvSpPr>
          <p:cNvPr id="5169" name="Text Box 61"/>
          <p:cNvSpPr txBox="1">
            <a:spLocks noChangeArrowheads="1"/>
          </p:cNvSpPr>
          <p:nvPr/>
        </p:nvSpPr>
        <p:spPr bwMode="auto">
          <a:xfrm>
            <a:off x="2179638" y="2405063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WA</a:t>
            </a:r>
          </a:p>
        </p:txBody>
      </p:sp>
      <p:sp>
        <p:nvSpPr>
          <p:cNvPr id="5170" name="Text Box 62"/>
          <p:cNvSpPr txBox="1">
            <a:spLocks noChangeArrowheads="1"/>
          </p:cNvSpPr>
          <p:nvPr/>
        </p:nvSpPr>
        <p:spPr bwMode="auto">
          <a:xfrm>
            <a:off x="1927225" y="3030538"/>
            <a:ext cx="371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OR</a:t>
            </a:r>
          </a:p>
        </p:txBody>
      </p:sp>
      <p:sp>
        <p:nvSpPr>
          <p:cNvPr id="5171" name="Text Box 63"/>
          <p:cNvSpPr txBox="1">
            <a:spLocks noChangeArrowheads="1"/>
          </p:cNvSpPr>
          <p:nvPr/>
        </p:nvSpPr>
        <p:spPr bwMode="auto">
          <a:xfrm>
            <a:off x="2871788" y="4762500"/>
            <a:ext cx="369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AZ</a:t>
            </a:r>
          </a:p>
        </p:txBody>
      </p:sp>
      <p:sp>
        <p:nvSpPr>
          <p:cNvPr id="5172" name="Text Box 64"/>
          <p:cNvSpPr txBox="1">
            <a:spLocks noChangeArrowheads="1"/>
          </p:cNvSpPr>
          <p:nvPr/>
        </p:nvSpPr>
        <p:spPr bwMode="auto">
          <a:xfrm>
            <a:off x="1303338" y="4979988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000000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5173" name="Text Box 65"/>
          <p:cNvSpPr txBox="1">
            <a:spLocks noChangeArrowheads="1"/>
          </p:cNvSpPr>
          <p:nvPr/>
        </p:nvSpPr>
        <p:spPr bwMode="auto">
          <a:xfrm>
            <a:off x="7808913" y="3403600"/>
            <a:ext cx="2921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NJ</a:t>
            </a:r>
          </a:p>
        </p:txBody>
      </p:sp>
      <p:sp>
        <p:nvSpPr>
          <p:cNvPr id="5174" name="Text Box 66"/>
          <p:cNvSpPr txBox="1">
            <a:spLocks noChangeArrowheads="1"/>
          </p:cNvSpPr>
          <p:nvPr/>
        </p:nvSpPr>
        <p:spPr bwMode="auto">
          <a:xfrm>
            <a:off x="8305800" y="3200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RI        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C+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sp>
        <p:nvSpPr>
          <p:cNvPr id="5175" name="Text Box 68"/>
          <p:cNvSpPr txBox="1">
            <a:spLocks noChangeArrowheads="1"/>
          </p:cNvSpPr>
          <p:nvPr/>
        </p:nvSpPr>
        <p:spPr bwMode="auto">
          <a:xfrm>
            <a:off x="8047038" y="3743325"/>
            <a:ext cx="3063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solidFill>
                  <a:srgbClr val="000000"/>
                </a:solidFill>
                <a:latin typeface="Times New Roman" panose="02020603050405020304" pitchFamily="18" charset="0"/>
              </a:rPr>
              <a:t>DE</a:t>
            </a:r>
          </a:p>
        </p:txBody>
      </p:sp>
      <p:sp>
        <p:nvSpPr>
          <p:cNvPr id="5176" name="Text Box 69"/>
          <p:cNvSpPr txBox="1">
            <a:spLocks noChangeArrowheads="1"/>
          </p:cNvSpPr>
          <p:nvPr/>
        </p:nvSpPr>
        <p:spPr bwMode="auto">
          <a:xfrm>
            <a:off x="1074738" y="2197100"/>
            <a:ext cx="369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solidFill>
                  <a:srgbClr val="F8F8F8"/>
                </a:solidFill>
                <a:latin typeface="Times New Roman" panose="02020603050405020304" pitchFamily="18" charset="0"/>
              </a:rPr>
              <a:t>AL</a:t>
            </a:r>
          </a:p>
        </p:txBody>
      </p:sp>
      <p:grpSp>
        <p:nvGrpSpPr>
          <p:cNvPr id="5177" name="Group 70"/>
          <p:cNvGrpSpPr>
            <a:grpSpLocks/>
          </p:cNvGrpSpPr>
          <p:nvPr/>
        </p:nvGrpSpPr>
        <p:grpSpPr bwMode="auto">
          <a:xfrm>
            <a:off x="1558925" y="2735263"/>
            <a:ext cx="6759575" cy="3435350"/>
            <a:chOff x="982" y="1579"/>
            <a:chExt cx="4258" cy="2164"/>
          </a:xfrm>
        </p:grpSpPr>
        <p:sp>
          <p:nvSpPr>
            <p:cNvPr id="5294" name="Freeform 71"/>
            <p:cNvSpPr>
              <a:spLocks/>
            </p:cNvSpPr>
            <p:nvPr/>
          </p:nvSpPr>
          <p:spPr bwMode="auto">
            <a:xfrm>
              <a:off x="4233" y="2807"/>
              <a:ext cx="471" cy="472"/>
            </a:xfrm>
            <a:custGeom>
              <a:avLst/>
              <a:gdLst>
                <a:gd name="T0" fmla="*/ 0 w 300"/>
                <a:gd name="T1" fmla="*/ 2147483646 h 311"/>
                <a:gd name="T2" fmla="*/ 2143296211 w 300"/>
                <a:gd name="T3" fmla="*/ 2147483646 h 311"/>
                <a:gd name="T4" fmla="*/ 2147483646 w 300"/>
                <a:gd name="T5" fmla="*/ 859916686 h 311"/>
                <a:gd name="T6" fmla="*/ 2147483646 w 300"/>
                <a:gd name="T7" fmla="*/ 0 h 311"/>
                <a:gd name="T8" fmla="*/ 2147483646 w 300"/>
                <a:gd name="T9" fmla="*/ 2147483646 h 311"/>
                <a:gd name="T10" fmla="*/ 2147483646 w 300"/>
                <a:gd name="T11" fmla="*/ 2147483646 h 311"/>
                <a:gd name="T12" fmla="*/ 2147483646 w 300"/>
                <a:gd name="T13" fmla="*/ 2147483646 h 311"/>
                <a:gd name="T14" fmla="*/ 2147483646 w 300"/>
                <a:gd name="T15" fmla="*/ 2147483646 h 311"/>
                <a:gd name="T16" fmla="*/ 2147483646 w 300"/>
                <a:gd name="T17" fmla="*/ 2147483646 h 311"/>
                <a:gd name="T18" fmla="*/ 2147483646 w 300"/>
                <a:gd name="T19" fmla="*/ 2147483646 h 311"/>
                <a:gd name="T20" fmla="*/ 2147483646 w 300"/>
                <a:gd name="T21" fmla="*/ 2147483646 h 311"/>
                <a:gd name="T22" fmla="*/ 2147483646 w 300"/>
                <a:gd name="T23" fmla="*/ 2147483646 h 311"/>
                <a:gd name="T24" fmla="*/ 2147483646 w 300"/>
                <a:gd name="T25" fmla="*/ 2147483646 h 311"/>
                <a:gd name="T26" fmla="*/ 2147483646 w 300"/>
                <a:gd name="T27" fmla="*/ 2147483646 h 311"/>
                <a:gd name="T28" fmla="*/ 2147483646 w 300"/>
                <a:gd name="T29" fmla="*/ 2147483646 h 311"/>
                <a:gd name="T30" fmla="*/ 2147483646 w 300"/>
                <a:gd name="T31" fmla="*/ 2147483646 h 311"/>
                <a:gd name="T32" fmla="*/ 2147483646 w 300"/>
                <a:gd name="T33" fmla="*/ 2147483646 h 311"/>
                <a:gd name="T34" fmla="*/ 2147483646 w 300"/>
                <a:gd name="T35" fmla="*/ 2147483646 h 311"/>
                <a:gd name="T36" fmla="*/ 0 w 300"/>
                <a:gd name="T37" fmla="*/ 2147483646 h 3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0"/>
                <a:gd name="T58" fmla="*/ 0 h 311"/>
                <a:gd name="T59" fmla="*/ 300 w 300"/>
                <a:gd name="T60" fmla="*/ 311 h 3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0" h="311">
                  <a:moveTo>
                    <a:pt x="0" y="19"/>
                  </a:moveTo>
                  <a:lnTo>
                    <a:pt x="3" y="19"/>
                  </a:lnTo>
                  <a:lnTo>
                    <a:pt x="73" y="6"/>
                  </a:lnTo>
                  <a:lnTo>
                    <a:pt x="135" y="0"/>
                  </a:lnTo>
                  <a:lnTo>
                    <a:pt x="126" y="16"/>
                  </a:lnTo>
                  <a:lnTo>
                    <a:pt x="145" y="16"/>
                  </a:lnTo>
                  <a:lnTo>
                    <a:pt x="252" y="112"/>
                  </a:lnTo>
                  <a:lnTo>
                    <a:pt x="294" y="174"/>
                  </a:lnTo>
                  <a:lnTo>
                    <a:pt x="300" y="216"/>
                  </a:lnTo>
                  <a:lnTo>
                    <a:pt x="286" y="226"/>
                  </a:lnTo>
                  <a:lnTo>
                    <a:pt x="294" y="268"/>
                  </a:lnTo>
                  <a:lnTo>
                    <a:pt x="264" y="270"/>
                  </a:lnTo>
                  <a:lnTo>
                    <a:pt x="264" y="306"/>
                  </a:lnTo>
                  <a:lnTo>
                    <a:pt x="240" y="288"/>
                  </a:lnTo>
                  <a:lnTo>
                    <a:pt x="86" y="311"/>
                  </a:lnTo>
                  <a:lnTo>
                    <a:pt x="51" y="244"/>
                  </a:lnTo>
                  <a:lnTo>
                    <a:pt x="76" y="198"/>
                  </a:lnTo>
                  <a:lnTo>
                    <a:pt x="43" y="17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5" name="Freeform 72"/>
            <p:cNvSpPr>
              <a:spLocks/>
            </p:cNvSpPr>
            <p:nvPr/>
          </p:nvSpPr>
          <p:spPr bwMode="auto">
            <a:xfrm>
              <a:off x="982" y="1949"/>
              <a:ext cx="733" cy="1099"/>
            </a:xfrm>
            <a:custGeom>
              <a:avLst/>
              <a:gdLst>
                <a:gd name="T0" fmla="*/ 2147483646 w 468"/>
                <a:gd name="T1" fmla="*/ 0 h 723"/>
                <a:gd name="T2" fmla="*/ 2147483646 w 468"/>
                <a:gd name="T3" fmla="*/ 2147483646 h 723"/>
                <a:gd name="T4" fmla="*/ 2147483646 w 468"/>
                <a:gd name="T5" fmla="*/ 2147483646 h 723"/>
                <a:gd name="T6" fmla="*/ 2147483646 w 468"/>
                <a:gd name="T7" fmla="*/ 2147483646 h 723"/>
                <a:gd name="T8" fmla="*/ 2147483646 w 468"/>
                <a:gd name="T9" fmla="*/ 2147483646 h 723"/>
                <a:gd name="T10" fmla="*/ 2147483646 w 468"/>
                <a:gd name="T11" fmla="*/ 2147483646 h 723"/>
                <a:gd name="T12" fmla="*/ 2147483646 w 468"/>
                <a:gd name="T13" fmla="*/ 2147483646 h 723"/>
                <a:gd name="T14" fmla="*/ 2147483646 w 468"/>
                <a:gd name="T15" fmla="*/ 2147483646 h 723"/>
                <a:gd name="T16" fmla="*/ 2147483646 w 468"/>
                <a:gd name="T17" fmla="*/ 2147483646 h 723"/>
                <a:gd name="T18" fmla="*/ 2147483646 w 468"/>
                <a:gd name="T19" fmla="*/ 2147483646 h 723"/>
                <a:gd name="T20" fmla="*/ 2147483646 w 468"/>
                <a:gd name="T21" fmla="*/ 2147483646 h 723"/>
                <a:gd name="T22" fmla="*/ 2147483646 w 468"/>
                <a:gd name="T23" fmla="*/ 2147483646 h 723"/>
                <a:gd name="T24" fmla="*/ 2147483646 w 468"/>
                <a:gd name="T25" fmla="*/ 2147483646 h 723"/>
                <a:gd name="T26" fmla="*/ 2147483646 w 468"/>
                <a:gd name="T27" fmla="*/ 2147483646 h 723"/>
                <a:gd name="T28" fmla="*/ 2147483646 w 468"/>
                <a:gd name="T29" fmla="*/ 2147483646 h 723"/>
                <a:gd name="T30" fmla="*/ 2147483646 w 468"/>
                <a:gd name="T31" fmla="*/ 2147483646 h 723"/>
                <a:gd name="T32" fmla="*/ 2147483646 w 468"/>
                <a:gd name="T33" fmla="*/ 2147483646 h 723"/>
                <a:gd name="T34" fmla="*/ 2147483646 w 468"/>
                <a:gd name="T35" fmla="*/ 2147483646 h 723"/>
                <a:gd name="T36" fmla="*/ 2147483646 w 468"/>
                <a:gd name="T37" fmla="*/ 2147483646 h 723"/>
                <a:gd name="T38" fmla="*/ 2147483646 w 468"/>
                <a:gd name="T39" fmla="*/ 2147483646 h 723"/>
                <a:gd name="T40" fmla="*/ 2147483646 w 468"/>
                <a:gd name="T41" fmla="*/ 2147483646 h 723"/>
                <a:gd name="T42" fmla="*/ 2147483646 w 468"/>
                <a:gd name="T43" fmla="*/ 2147483646 h 723"/>
                <a:gd name="T44" fmla="*/ 2147483646 w 468"/>
                <a:gd name="T45" fmla="*/ 2147483646 h 723"/>
                <a:gd name="T46" fmla="*/ 2147483646 w 468"/>
                <a:gd name="T47" fmla="*/ 2147483646 h 723"/>
                <a:gd name="T48" fmla="*/ 2147483646 w 468"/>
                <a:gd name="T49" fmla="*/ 2147483646 h 723"/>
                <a:gd name="T50" fmla="*/ 2147483646 w 468"/>
                <a:gd name="T51" fmla="*/ 2147483646 h 723"/>
                <a:gd name="T52" fmla="*/ 2147483646 w 468"/>
                <a:gd name="T53" fmla="*/ 2147483646 h 723"/>
                <a:gd name="T54" fmla="*/ 2147483646 w 468"/>
                <a:gd name="T55" fmla="*/ 2147483646 h 723"/>
                <a:gd name="T56" fmla="*/ 2147483646 w 468"/>
                <a:gd name="T57" fmla="*/ 2147483646 h 723"/>
                <a:gd name="T58" fmla="*/ 2147483646 w 468"/>
                <a:gd name="T59" fmla="*/ 2147483646 h 723"/>
                <a:gd name="T60" fmla="*/ 2147483646 w 468"/>
                <a:gd name="T61" fmla="*/ 2147483646 h 723"/>
                <a:gd name="T62" fmla="*/ 2147483646 w 468"/>
                <a:gd name="T63" fmla="*/ 2147483646 h 723"/>
                <a:gd name="T64" fmla="*/ 2147483646 w 468"/>
                <a:gd name="T65" fmla="*/ 2147483646 h 723"/>
                <a:gd name="T66" fmla="*/ 2147483646 w 468"/>
                <a:gd name="T67" fmla="*/ 2147483646 h 723"/>
                <a:gd name="T68" fmla="*/ 2147483646 w 468"/>
                <a:gd name="T69" fmla="*/ 2147483646 h 723"/>
                <a:gd name="T70" fmla="*/ 2147483646 w 468"/>
                <a:gd name="T71" fmla="*/ 2147483646 h 723"/>
                <a:gd name="T72" fmla="*/ 2147483646 w 468"/>
                <a:gd name="T73" fmla="*/ 2147483646 h 723"/>
                <a:gd name="T74" fmla="*/ 2147483646 w 468"/>
                <a:gd name="T75" fmla="*/ 2147483646 h 723"/>
                <a:gd name="T76" fmla="*/ 2147483646 w 468"/>
                <a:gd name="T77" fmla="*/ 2147483646 h 723"/>
                <a:gd name="T78" fmla="*/ 2147483646 w 468"/>
                <a:gd name="T79" fmla="*/ 2147483646 h 723"/>
                <a:gd name="T80" fmla="*/ 2147483646 w 468"/>
                <a:gd name="T81" fmla="*/ 2147483646 h 723"/>
                <a:gd name="T82" fmla="*/ 2147483646 w 468"/>
                <a:gd name="T83" fmla="*/ 2147483646 h 723"/>
                <a:gd name="T84" fmla="*/ 2147483646 w 468"/>
                <a:gd name="T85" fmla="*/ 2147483646 h 723"/>
                <a:gd name="T86" fmla="*/ 0 w 468"/>
                <a:gd name="T87" fmla="*/ 2147483646 h 723"/>
                <a:gd name="T88" fmla="*/ 2147483646 w 468"/>
                <a:gd name="T89" fmla="*/ 2147483646 h 723"/>
                <a:gd name="T90" fmla="*/ 2147483646 w 468"/>
                <a:gd name="T91" fmla="*/ 2147483646 h 723"/>
                <a:gd name="T92" fmla="*/ 2147483646 w 468"/>
                <a:gd name="T93" fmla="*/ 2147483646 h 723"/>
                <a:gd name="T94" fmla="*/ 2147483646 w 468"/>
                <a:gd name="T95" fmla="*/ 0 h 7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68"/>
                <a:gd name="T145" fmla="*/ 0 h 723"/>
                <a:gd name="T146" fmla="*/ 468 w 468"/>
                <a:gd name="T147" fmla="*/ 723 h 72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68" h="723">
                  <a:moveTo>
                    <a:pt x="36" y="0"/>
                  </a:moveTo>
                  <a:lnTo>
                    <a:pt x="251" y="43"/>
                  </a:lnTo>
                  <a:lnTo>
                    <a:pt x="204" y="256"/>
                  </a:lnTo>
                  <a:lnTo>
                    <a:pt x="446" y="580"/>
                  </a:lnTo>
                  <a:lnTo>
                    <a:pt x="468" y="621"/>
                  </a:lnTo>
                  <a:lnTo>
                    <a:pt x="445" y="641"/>
                  </a:lnTo>
                  <a:lnTo>
                    <a:pt x="430" y="677"/>
                  </a:lnTo>
                  <a:lnTo>
                    <a:pt x="416" y="698"/>
                  </a:lnTo>
                  <a:lnTo>
                    <a:pt x="431" y="717"/>
                  </a:lnTo>
                  <a:lnTo>
                    <a:pt x="406" y="723"/>
                  </a:lnTo>
                  <a:lnTo>
                    <a:pt x="264" y="718"/>
                  </a:lnTo>
                  <a:lnTo>
                    <a:pt x="255" y="676"/>
                  </a:lnTo>
                  <a:lnTo>
                    <a:pt x="230" y="645"/>
                  </a:lnTo>
                  <a:lnTo>
                    <a:pt x="212" y="634"/>
                  </a:lnTo>
                  <a:lnTo>
                    <a:pt x="207" y="612"/>
                  </a:lnTo>
                  <a:lnTo>
                    <a:pt x="192" y="600"/>
                  </a:lnTo>
                  <a:lnTo>
                    <a:pt x="177" y="585"/>
                  </a:lnTo>
                  <a:lnTo>
                    <a:pt x="172" y="568"/>
                  </a:lnTo>
                  <a:lnTo>
                    <a:pt x="158" y="557"/>
                  </a:lnTo>
                  <a:lnTo>
                    <a:pt x="136" y="563"/>
                  </a:lnTo>
                  <a:lnTo>
                    <a:pt x="111" y="554"/>
                  </a:lnTo>
                  <a:lnTo>
                    <a:pt x="111" y="545"/>
                  </a:lnTo>
                  <a:lnTo>
                    <a:pt x="110" y="525"/>
                  </a:lnTo>
                  <a:lnTo>
                    <a:pt x="100" y="503"/>
                  </a:lnTo>
                  <a:lnTo>
                    <a:pt x="99" y="485"/>
                  </a:lnTo>
                  <a:lnTo>
                    <a:pt x="88" y="469"/>
                  </a:lnTo>
                  <a:lnTo>
                    <a:pt x="91" y="454"/>
                  </a:lnTo>
                  <a:lnTo>
                    <a:pt x="60" y="417"/>
                  </a:lnTo>
                  <a:lnTo>
                    <a:pt x="60" y="396"/>
                  </a:lnTo>
                  <a:lnTo>
                    <a:pt x="76" y="388"/>
                  </a:lnTo>
                  <a:lnTo>
                    <a:pt x="76" y="375"/>
                  </a:lnTo>
                  <a:lnTo>
                    <a:pt x="60" y="371"/>
                  </a:lnTo>
                  <a:lnTo>
                    <a:pt x="53" y="351"/>
                  </a:lnTo>
                  <a:lnTo>
                    <a:pt x="45" y="316"/>
                  </a:lnTo>
                  <a:lnTo>
                    <a:pt x="68" y="335"/>
                  </a:lnTo>
                  <a:lnTo>
                    <a:pt x="59" y="310"/>
                  </a:lnTo>
                  <a:lnTo>
                    <a:pt x="76" y="310"/>
                  </a:lnTo>
                  <a:lnTo>
                    <a:pt x="76" y="292"/>
                  </a:lnTo>
                  <a:lnTo>
                    <a:pt x="59" y="280"/>
                  </a:lnTo>
                  <a:lnTo>
                    <a:pt x="51" y="297"/>
                  </a:lnTo>
                  <a:lnTo>
                    <a:pt x="36" y="291"/>
                  </a:lnTo>
                  <a:lnTo>
                    <a:pt x="6" y="210"/>
                  </a:lnTo>
                  <a:lnTo>
                    <a:pt x="14" y="152"/>
                  </a:lnTo>
                  <a:lnTo>
                    <a:pt x="0" y="119"/>
                  </a:lnTo>
                  <a:lnTo>
                    <a:pt x="7" y="94"/>
                  </a:lnTo>
                  <a:lnTo>
                    <a:pt x="22" y="89"/>
                  </a:lnTo>
                  <a:lnTo>
                    <a:pt x="36" y="4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53802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6" name="Freeform 73"/>
            <p:cNvSpPr>
              <a:spLocks/>
            </p:cNvSpPr>
            <p:nvPr/>
          </p:nvSpPr>
          <p:spPr bwMode="auto">
            <a:xfrm>
              <a:off x="4545" y="1579"/>
              <a:ext cx="550" cy="436"/>
            </a:xfrm>
            <a:custGeom>
              <a:avLst/>
              <a:gdLst>
                <a:gd name="T0" fmla="*/ 2147483646 w 351"/>
                <a:gd name="T1" fmla="*/ 2147483646 h 286"/>
                <a:gd name="T2" fmla="*/ 2147483646 w 351"/>
                <a:gd name="T3" fmla="*/ 2147483646 h 286"/>
                <a:gd name="T4" fmla="*/ 2147483646 w 351"/>
                <a:gd name="T5" fmla="*/ 2147483646 h 286"/>
                <a:gd name="T6" fmla="*/ 2147483646 w 351"/>
                <a:gd name="T7" fmla="*/ 2147483646 h 286"/>
                <a:gd name="T8" fmla="*/ 2147483646 w 351"/>
                <a:gd name="T9" fmla="*/ 2147483646 h 286"/>
                <a:gd name="T10" fmla="*/ 2147483646 w 351"/>
                <a:gd name="T11" fmla="*/ 2147483646 h 286"/>
                <a:gd name="T12" fmla="*/ 2147483646 w 351"/>
                <a:gd name="T13" fmla="*/ 2147483646 h 286"/>
                <a:gd name="T14" fmla="*/ 2147483646 w 351"/>
                <a:gd name="T15" fmla="*/ 2147483646 h 286"/>
                <a:gd name="T16" fmla="*/ 2147483646 w 351"/>
                <a:gd name="T17" fmla="*/ 2147483646 h 286"/>
                <a:gd name="T18" fmla="*/ 2147483646 w 351"/>
                <a:gd name="T19" fmla="*/ 2147483646 h 286"/>
                <a:gd name="T20" fmla="*/ 2147483646 w 351"/>
                <a:gd name="T21" fmla="*/ 2147483646 h 286"/>
                <a:gd name="T22" fmla="*/ 2147483646 w 351"/>
                <a:gd name="T23" fmla="*/ 2147483646 h 286"/>
                <a:gd name="T24" fmla="*/ 2147483646 w 351"/>
                <a:gd name="T25" fmla="*/ 0 h 286"/>
                <a:gd name="T26" fmla="*/ 2147483646 w 351"/>
                <a:gd name="T27" fmla="*/ 2147483646 h 286"/>
                <a:gd name="T28" fmla="*/ 2147483646 w 351"/>
                <a:gd name="T29" fmla="*/ 2147483646 h 286"/>
                <a:gd name="T30" fmla="*/ 2147483646 w 351"/>
                <a:gd name="T31" fmla="*/ 2147483646 h 286"/>
                <a:gd name="T32" fmla="*/ 2147483646 w 351"/>
                <a:gd name="T33" fmla="*/ 2147483646 h 286"/>
                <a:gd name="T34" fmla="*/ 2147483646 w 351"/>
                <a:gd name="T35" fmla="*/ 2147483646 h 286"/>
                <a:gd name="T36" fmla="*/ 2147483646 w 351"/>
                <a:gd name="T37" fmla="*/ 2147483646 h 286"/>
                <a:gd name="T38" fmla="*/ 2147483646 w 351"/>
                <a:gd name="T39" fmla="*/ 2147483646 h 286"/>
                <a:gd name="T40" fmla="*/ 2147483646 w 351"/>
                <a:gd name="T41" fmla="*/ 2147483646 h 286"/>
                <a:gd name="T42" fmla="*/ 2147483646 w 351"/>
                <a:gd name="T43" fmla="*/ 2147483646 h 286"/>
                <a:gd name="T44" fmla="*/ 2147483646 w 351"/>
                <a:gd name="T45" fmla="*/ 2147483646 h 286"/>
                <a:gd name="T46" fmla="*/ 2147483646 w 351"/>
                <a:gd name="T47" fmla="*/ 2147483646 h 286"/>
                <a:gd name="T48" fmla="*/ 2147483646 w 351"/>
                <a:gd name="T49" fmla="*/ 2147483646 h 286"/>
                <a:gd name="T50" fmla="*/ 2147483646 w 351"/>
                <a:gd name="T51" fmla="*/ 2147483646 h 286"/>
                <a:gd name="T52" fmla="*/ 2147483646 w 351"/>
                <a:gd name="T53" fmla="*/ 2147483646 h 286"/>
                <a:gd name="T54" fmla="*/ 2147483646 w 351"/>
                <a:gd name="T55" fmla="*/ 2147483646 h 286"/>
                <a:gd name="T56" fmla="*/ 0 w 351"/>
                <a:gd name="T57" fmla="*/ 2147483646 h 286"/>
                <a:gd name="T58" fmla="*/ 2147483646 w 351"/>
                <a:gd name="T59" fmla="*/ 2147483646 h 286"/>
                <a:gd name="T60" fmla="*/ 2147483646 w 351"/>
                <a:gd name="T61" fmla="*/ 2147483646 h 28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51"/>
                <a:gd name="T94" fmla="*/ 0 h 286"/>
                <a:gd name="T95" fmla="*/ 351 w 351"/>
                <a:gd name="T96" fmla="*/ 286 h 28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51" h="286">
                  <a:moveTo>
                    <a:pt x="27" y="192"/>
                  </a:moveTo>
                  <a:lnTo>
                    <a:pt x="60" y="175"/>
                  </a:lnTo>
                  <a:lnTo>
                    <a:pt x="105" y="171"/>
                  </a:lnTo>
                  <a:lnTo>
                    <a:pt x="116" y="156"/>
                  </a:lnTo>
                  <a:lnTo>
                    <a:pt x="132" y="154"/>
                  </a:lnTo>
                  <a:lnTo>
                    <a:pt x="141" y="138"/>
                  </a:lnTo>
                  <a:lnTo>
                    <a:pt x="156" y="132"/>
                  </a:lnTo>
                  <a:lnTo>
                    <a:pt x="149" y="102"/>
                  </a:lnTo>
                  <a:lnTo>
                    <a:pt x="140" y="94"/>
                  </a:lnTo>
                  <a:lnTo>
                    <a:pt x="159" y="70"/>
                  </a:lnTo>
                  <a:lnTo>
                    <a:pt x="171" y="70"/>
                  </a:lnTo>
                  <a:lnTo>
                    <a:pt x="212" y="19"/>
                  </a:lnTo>
                  <a:lnTo>
                    <a:pt x="275" y="0"/>
                  </a:lnTo>
                  <a:lnTo>
                    <a:pt x="282" y="48"/>
                  </a:lnTo>
                  <a:lnTo>
                    <a:pt x="285" y="46"/>
                  </a:lnTo>
                  <a:lnTo>
                    <a:pt x="300" y="63"/>
                  </a:lnTo>
                  <a:lnTo>
                    <a:pt x="301" y="112"/>
                  </a:lnTo>
                  <a:lnTo>
                    <a:pt x="320" y="152"/>
                  </a:lnTo>
                  <a:lnTo>
                    <a:pt x="327" y="204"/>
                  </a:lnTo>
                  <a:lnTo>
                    <a:pt x="329" y="249"/>
                  </a:lnTo>
                  <a:lnTo>
                    <a:pt x="351" y="264"/>
                  </a:lnTo>
                  <a:lnTo>
                    <a:pt x="335" y="286"/>
                  </a:lnTo>
                  <a:lnTo>
                    <a:pt x="294" y="260"/>
                  </a:lnTo>
                  <a:lnTo>
                    <a:pt x="273" y="262"/>
                  </a:lnTo>
                  <a:lnTo>
                    <a:pt x="252" y="256"/>
                  </a:lnTo>
                  <a:lnTo>
                    <a:pt x="253" y="241"/>
                  </a:lnTo>
                  <a:lnTo>
                    <a:pt x="240" y="236"/>
                  </a:lnTo>
                  <a:lnTo>
                    <a:pt x="10" y="280"/>
                  </a:lnTo>
                  <a:lnTo>
                    <a:pt x="0" y="267"/>
                  </a:lnTo>
                  <a:lnTo>
                    <a:pt x="35" y="216"/>
                  </a:lnTo>
                  <a:lnTo>
                    <a:pt x="27" y="192"/>
                  </a:lnTo>
                  <a:close/>
                </a:path>
              </a:pathLst>
            </a:custGeom>
            <a:solidFill>
              <a:srgbClr val="53802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7" name="Freeform 74"/>
            <p:cNvSpPr>
              <a:spLocks/>
            </p:cNvSpPr>
            <p:nvPr/>
          </p:nvSpPr>
          <p:spPr bwMode="auto">
            <a:xfrm>
              <a:off x="5082" y="1944"/>
              <a:ext cx="158" cy="94"/>
            </a:xfrm>
            <a:custGeom>
              <a:avLst/>
              <a:gdLst>
                <a:gd name="T0" fmla="*/ 0 w 102"/>
                <a:gd name="T1" fmla="*/ 2147483646 h 61"/>
                <a:gd name="T2" fmla="*/ 2147483646 w 102"/>
                <a:gd name="T3" fmla="*/ 2147483646 h 61"/>
                <a:gd name="T4" fmla="*/ 2147483646 w 102"/>
                <a:gd name="T5" fmla="*/ 0 h 61"/>
                <a:gd name="T6" fmla="*/ 2147483646 w 102"/>
                <a:gd name="T7" fmla="*/ 1395088205 h 61"/>
                <a:gd name="T8" fmla="*/ 2147483646 w 102"/>
                <a:gd name="T9" fmla="*/ 2147483646 h 61"/>
                <a:gd name="T10" fmla="*/ 2147483646 w 102"/>
                <a:gd name="T11" fmla="*/ 2147483646 h 61"/>
                <a:gd name="T12" fmla="*/ 2147483646 w 102"/>
                <a:gd name="T13" fmla="*/ 2147483646 h 61"/>
                <a:gd name="T14" fmla="*/ 0 w 102"/>
                <a:gd name="T15" fmla="*/ 2147483646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61"/>
                <a:gd name="T26" fmla="*/ 102 w 102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61">
                  <a:moveTo>
                    <a:pt x="0" y="45"/>
                  </a:moveTo>
                  <a:lnTo>
                    <a:pt x="42" y="25"/>
                  </a:lnTo>
                  <a:lnTo>
                    <a:pt x="83" y="0"/>
                  </a:lnTo>
                  <a:lnTo>
                    <a:pt x="90" y="1"/>
                  </a:lnTo>
                  <a:lnTo>
                    <a:pt x="102" y="2"/>
                  </a:lnTo>
                  <a:lnTo>
                    <a:pt x="62" y="34"/>
                  </a:lnTo>
                  <a:lnTo>
                    <a:pt x="12" y="61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DADA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98" name="Freeform 75"/>
            <p:cNvSpPr>
              <a:spLocks/>
            </p:cNvSpPr>
            <p:nvPr/>
          </p:nvSpPr>
          <p:spPr bwMode="auto">
            <a:xfrm>
              <a:off x="4125" y="3215"/>
              <a:ext cx="804" cy="528"/>
            </a:xfrm>
            <a:custGeom>
              <a:avLst/>
              <a:gdLst>
                <a:gd name="T0" fmla="*/ 0 w 513"/>
                <a:gd name="T1" fmla="*/ 2147483646 h 348"/>
                <a:gd name="T2" fmla="*/ 2147483646 w 513"/>
                <a:gd name="T3" fmla="*/ 2147483646 h 348"/>
                <a:gd name="T4" fmla="*/ 2147483646 w 513"/>
                <a:gd name="T5" fmla="*/ 2147483646 h 348"/>
                <a:gd name="T6" fmla="*/ 2147483646 w 513"/>
                <a:gd name="T7" fmla="*/ 2147483646 h 348"/>
                <a:gd name="T8" fmla="*/ 2147483646 w 513"/>
                <a:gd name="T9" fmla="*/ 2147483646 h 348"/>
                <a:gd name="T10" fmla="*/ 2147483646 w 513"/>
                <a:gd name="T11" fmla="*/ 1644995322 h 348"/>
                <a:gd name="T12" fmla="*/ 2147483646 w 513"/>
                <a:gd name="T13" fmla="*/ 0 h 348"/>
                <a:gd name="T14" fmla="*/ 2147483646 w 513"/>
                <a:gd name="T15" fmla="*/ 1084201817 h 348"/>
                <a:gd name="T16" fmla="*/ 2147483646 w 513"/>
                <a:gd name="T17" fmla="*/ 2147483646 h 348"/>
                <a:gd name="T18" fmla="*/ 2147483646 w 513"/>
                <a:gd name="T19" fmla="*/ 2147483646 h 348"/>
                <a:gd name="T20" fmla="*/ 2147483646 w 513"/>
                <a:gd name="T21" fmla="*/ 2147483646 h 348"/>
                <a:gd name="T22" fmla="*/ 2147483646 w 513"/>
                <a:gd name="T23" fmla="*/ 2147483646 h 348"/>
                <a:gd name="T24" fmla="*/ 2147483646 w 513"/>
                <a:gd name="T25" fmla="*/ 2147483646 h 348"/>
                <a:gd name="T26" fmla="*/ 2147483646 w 513"/>
                <a:gd name="T27" fmla="*/ 2147483646 h 348"/>
                <a:gd name="T28" fmla="*/ 2147483646 w 513"/>
                <a:gd name="T29" fmla="*/ 2147483646 h 348"/>
                <a:gd name="T30" fmla="*/ 2147483646 w 513"/>
                <a:gd name="T31" fmla="*/ 2147483646 h 348"/>
                <a:gd name="T32" fmla="*/ 2147483646 w 513"/>
                <a:gd name="T33" fmla="*/ 2147483646 h 348"/>
                <a:gd name="T34" fmla="*/ 2147483646 w 513"/>
                <a:gd name="T35" fmla="*/ 2147483646 h 348"/>
                <a:gd name="T36" fmla="*/ 2147483646 w 513"/>
                <a:gd name="T37" fmla="*/ 2147483646 h 348"/>
                <a:gd name="T38" fmla="*/ 2147483646 w 513"/>
                <a:gd name="T39" fmla="*/ 2147483646 h 348"/>
                <a:gd name="T40" fmla="*/ 2147483646 w 513"/>
                <a:gd name="T41" fmla="*/ 2147483646 h 348"/>
                <a:gd name="T42" fmla="*/ 2147483646 w 513"/>
                <a:gd name="T43" fmla="*/ 2147483646 h 348"/>
                <a:gd name="T44" fmla="*/ 2147483646 w 513"/>
                <a:gd name="T45" fmla="*/ 2147483646 h 348"/>
                <a:gd name="T46" fmla="*/ 2147483646 w 513"/>
                <a:gd name="T47" fmla="*/ 2147483646 h 348"/>
                <a:gd name="T48" fmla="*/ 2147483646 w 513"/>
                <a:gd name="T49" fmla="*/ 2147483646 h 348"/>
                <a:gd name="T50" fmla="*/ 2147483646 w 513"/>
                <a:gd name="T51" fmla="*/ 2147483646 h 348"/>
                <a:gd name="T52" fmla="*/ 2147483646 w 513"/>
                <a:gd name="T53" fmla="*/ 2147483646 h 348"/>
                <a:gd name="T54" fmla="*/ 2147483646 w 513"/>
                <a:gd name="T55" fmla="*/ 2147483646 h 348"/>
                <a:gd name="T56" fmla="*/ 2147483646 w 513"/>
                <a:gd name="T57" fmla="*/ 2147483646 h 348"/>
                <a:gd name="T58" fmla="*/ 2147483646 w 513"/>
                <a:gd name="T59" fmla="*/ 2147483646 h 348"/>
                <a:gd name="T60" fmla="*/ 2147483646 w 513"/>
                <a:gd name="T61" fmla="*/ 2147483646 h 348"/>
                <a:gd name="T62" fmla="*/ 2147483646 w 513"/>
                <a:gd name="T63" fmla="*/ 2147483646 h 348"/>
                <a:gd name="T64" fmla="*/ 2147483646 w 513"/>
                <a:gd name="T65" fmla="*/ 2147483646 h 348"/>
                <a:gd name="T66" fmla="*/ 2147483646 w 513"/>
                <a:gd name="T67" fmla="*/ 2147483646 h 348"/>
                <a:gd name="T68" fmla="*/ 2147483646 w 513"/>
                <a:gd name="T69" fmla="*/ 2147483646 h 348"/>
                <a:gd name="T70" fmla="*/ 2147483646 w 513"/>
                <a:gd name="T71" fmla="*/ 2147483646 h 348"/>
                <a:gd name="T72" fmla="*/ 2147483646 w 513"/>
                <a:gd name="T73" fmla="*/ 2147483646 h 348"/>
                <a:gd name="T74" fmla="*/ 2147483646 w 513"/>
                <a:gd name="T75" fmla="*/ 2147483646 h 348"/>
                <a:gd name="T76" fmla="*/ 2147483646 w 513"/>
                <a:gd name="T77" fmla="*/ 2147483646 h 348"/>
                <a:gd name="T78" fmla="*/ 0 w 513"/>
                <a:gd name="T79" fmla="*/ 2147483646 h 3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3"/>
                <a:gd name="T121" fmla="*/ 0 h 348"/>
                <a:gd name="T122" fmla="*/ 513 w 513"/>
                <a:gd name="T123" fmla="*/ 348 h 3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3" h="348">
                  <a:moveTo>
                    <a:pt x="0" y="34"/>
                  </a:moveTo>
                  <a:lnTo>
                    <a:pt x="141" y="20"/>
                  </a:lnTo>
                  <a:lnTo>
                    <a:pt x="156" y="43"/>
                  </a:lnTo>
                  <a:lnTo>
                    <a:pt x="307" y="20"/>
                  </a:lnTo>
                  <a:lnTo>
                    <a:pt x="333" y="39"/>
                  </a:lnTo>
                  <a:lnTo>
                    <a:pt x="333" y="3"/>
                  </a:lnTo>
                  <a:lnTo>
                    <a:pt x="331" y="0"/>
                  </a:lnTo>
                  <a:lnTo>
                    <a:pt x="361" y="2"/>
                  </a:lnTo>
                  <a:lnTo>
                    <a:pt x="393" y="56"/>
                  </a:lnTo>
                  <a:lnTo>
                    <a:pt x="444" y="129"/>
                  </a:lnTo>
                  <a:lnTo>
                    <a:pt x="469" y="192"/>
                  </a:lnTo>
                  <a:lnTo>
                    <a:pt x="507" y="236"/>
                  </a:lnTo>
                  <a:lnTo>
                    <a:pt x="513" y="300"/>
                  </a:lnTo>
                  <a:lnTo>
                    <a:pt x="501" y="338"/>
                  </a:lnTo>
                  <a:lnTo>
                    <a:pt x="447" y="348"/>
                  </a:lnTo>
                  <a:lnTo>
                    <a:pt x="438" y="332"/>
                  </a:lnTo>
                  <a:lnTo>
                    <a:pt x="400" y="309"/>
                  </a:lnTo>
                  <a:lnTo>
                    <a:pt x="388" y="285"/>
                  </a:lnTo>
                  <a:lnTo>
                    <a:pt x="378" y="276"/>
                  </a:lnTo>
                  <a:lnTo>
                    <a:pt x="372" y="254"/>
                  </a:lnTo>
                  <a:lnTo>
                    <a:pt x="363" y="260"/>
                  </a:lnTo>
                  <a:lnTo>
                    <a:pt x="333" y="231"/>
                  </a:lnTo>
                  <a:lnTo>
                    <a:pt x="340" y="204"/>
                  </a:lnTo>
                  <a:lnTo>
                    <a:pt x="333" y="189"/>
                  </a:lnTo>
                  <a:lnTo>
                    <a:pt x="324" y="194"/>
                  </a:lnTo>
                  <a:lnTo>
                    <a:pt x="325" y="210"/>
                  </a:lnTo>
                  <a:lnTo>
                    <a:pt x="315" y="189"/>
                  </a:lnTo>
                  <a:lnTo>
                    <a:pt x="316" y="140"/>
                  </a:lnTo>
                  <a:lnTo>
                    <a:pt x="297" y="111"/>
                  </a:lnTo>
                  <a:lnTo>
                    <a:pt x="249" y="87"/>
                  </a:lnTo>
                  <a:lnTo>
                    <a:pt x="225" y="60"/>
                  </a:lnTo>
                  <a:lnTo>
                    <a:pt x="198" y="57"/>
                  </a:lnTo>
                  <a:lnTo>
                    <a:pt x="187" y="74"/>
                  </a:lnTo>
                  <a:lnTo>
                    <a:pt x="147" y="86"/>
                  </a:lnTo>
                  <a:lnTo>
                    <a:pt x="124" y="74"/>
                  </a:lnTo>
                  <a:lnTo>
                    <a:pt x="112" y="56"/>
                  </a:lnTo>
                  <a:lnTo>
                    <a:pt x="37" y="72"/>
                  </a:lnTo>
                  <a:lnTo>
                    <a:pt x="21" y="59"/>
                  </a:lnTo>
                  <a:lnTo>
                    <a:pt x="4" y="7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53802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08" name="Freeform 76"/>
          <p:cNvSpPr>
            <a:spLocks/>
          </p:cNvSpPr>
          <p:nvPr/>
        </p:nvSpPr>
        <p:spPr bwMode="auto">
          <a:xfrm rot="3260751">
            <a:off x="745332" y="1754981"/>
            <a:ext cx="1011238" cy="1228725"/>
          </a:xfrm>
          <a:custGeom>
            <a:avLst/>
            <a:gdLst>
              <a:gd name="T0" fmla="*/ 2147483647 w 1054"/>
              <a:gd name="T1" fmla="*/ 2147483647 h 1029"/>
              <a:gd name="T2" fmla="*/ 2147483647 w 1054"/>
              <a:gd name="T3" fmla="*/ 0 h 1029"/>
              <a:gd name="T4" fmla="*/ 2147483647 w 1054"/>
              <a:gd name="T5" fmla="*/ 2147483647 h 1029"/>
              <a:gd name="T6" fmla="*/ 2147483647 w 1054"/>
              <a:gd name="T7" fmla="*/ 2147483647 h 1029"/>
              <a:gd name="T8" fmla="*/ 2147483647 w 1054"/>
              <a:gd name="T9" fmla="*/ 2147483647 h 1029"/>
              <a:gd name="T10" fmla="*/ 2147483647 w 1054"/>
              <a:gd name="T11" fmla="*/ 2147483647 h 1029"/>
              <a:gd name="T12" fmla="*/ 2147483647 w 1054"/>
              <a:gd name="T13" fmla="*/ 2147483647 h 1029"/>
              <a:gd name="T14" fmla="*/ 2147483647 w 1054"/>
              <a:gd name="T15" fmla="*/ 2147483647 h 1029"/>
              <a:gd name="T16" fmla="*/ 2147483647 w 1054"/>
              <a:gd name="T17" fmla="*/ 2147483647 h 1029"/>
              <a:gd name="T18" fmla="*/ 2147483647 w 1054"/>
              <a:gd name="T19" fmla="*/ 2147483647 h 1029"/>
              <a:gd name="T20" fmla="*/ 2147483647 w 1054"/>
              <a:gd name="T21" fmla="*/ 2147483647 h 1029"/>
              <a:gd name="T22" fmla="*/ 2147483647 w 1054"/>
              <a:gd name="T23" fmla="*/ 2147483647 h 1029"/>
              <a:gd name="T24" fmla="*/ 2147483647 w 1054"/>
              <a:gd name="T25" fmla="*/ 2147483647 h 1029"/>
              <a:gd name="T26" fmla="*/ 2147483647 w 1054"/>
              <a:gd name="T27" fmla="*/ 2147483647 h 1029"/>
              <a:gd name="T28" fmla="*/ 2147483647 w 1054"/>
              <a:gd name="T29" fmla="*/ 2147483647 h 1029"/>
              <a:gd name="T30" fmla="*/ 2147483647 w 1054"/>
              <a:gd name="T31" fmla="*/ 2147483647 h 1029"/>
              <a:gd name="T32" fmla="*/ 2147483647 w 1054"/>
              <a:gd name="T33" fmla="*/ 2147483647 h 1029"/>
              <a:gd name="T34" fmla="*/ 2147483647 w 1054"/>
              <a:gd name="T35" fmla="*/ 2147483647 h 1029"/>
              <a:gd name="T36" fmla="*/ 2147483647 w 1054"/>
              <a:gd name="T37" fmla="*/ 2147483647 h 1029"/>
              <a:gd name="T38" fmla="*/ 2147483647 w 1054"/>
              <a:gd name="T39" fmla="*/ 2147483647 h 1029"/>
              <a:gd name="T40" fmla="*/ 2147483647 w 1054"/>
              <a:gd name="T41" fmla="*/ 2147483647 h 1029"/>
              <a:gd name="T42" fmla="*/ 2147483647 w 1054"/>
              <a:gd name="T43" fmla="*/ 2147483647 h 1029"/>
              <a:gd name="T44" fmla="*/ 0 w 1054"/>
              <a:gd name="T45" fmla="*/ 2147483647 h 1029"/>
              <a:gd name="T46" fmla="*/ 2147483647 w 1054"/>
              <a:gd name="T47" fmla="*/ 2147483647 h 1029"/>
              <a:gd name="T48" fmla="*/ 2147483647 w 1054"/>
              <a:gd name="T49" fmla="*/ 2147483647 h 1029"/>
              <a:gd name="T50" fmla="*/ 2147483647 w 1054"/>
              <a:gd name="T51" fmla="*/ 2147483647 h 1029"/>
              <a:gd name="T52" fmla="*/ 2147483647 w 1054"/>
              <a:gd name="T53" fmla="*/ 2147483647 h 1029"/>
              <a:gd name="T54" fmla="*/ 2147483647 w 1054"/>
              <a:gd name="T55" fmla="*/ 2147483647 h 1029"/>
              <a:gd name="T56" fmla="*/ 2147483647 w 1054"/>
              <a:gd name="T57" fmla="*/ 2147483647 h 1029"/>
              <a:gd name="T58" fmla="*/ 2147483647 w 1054"/>
              <a:gd name="T59" fmla="*/ 2147483647 h 1029"/>
              <a:gd name="T60" fmla="*/ 2147483647 w 1054"/>
              <a:gd name="T61" fmla="*/ 2147483647 h 1029"/>
              <a:gd name="T62" fmla="*/ 2147483647 w 1054"/>
              <a:gd name="T63" fmla="*/ 2147483647 h 1029"/>
              <a:gd name="T64" fmla="*/ 2147483647 w 1054"/>
              <a:gd name="T65" fmla="*/ 2147483647 h 1029"/>
              <a:gd name="T66" fmla="*/ 2147483647 w 1054"/>
              <a:gd name="T67" fmla="*/ 2147483647 h 1029"/>
              <a:gd name="T68" fmla="*/ 2147483647 w 1054"/>
              <a:gd name="T69" fmla="*/ 2147483647 h 1029"/>
              <a:gd name="T70" fmla="*/ 2147483647 w 1054"/>
              <a:gd name="T71" fmla="*/ 2147483647 h 1029"/>
              <a:gd name="T72" fmla="*/ 2147483647 w 1054"/>
              <a:gd name="T73" fmla="*/ 2147483647 h 1029"/>
              <a:gd name="T74" fmla="*/ 2147483647 w 1054"/>
              <a:gd name="T75" fmla="*/ 2147483647 h 1029"/>
              <a:gd name="T76" fmla="*/ 2147483647 w 1054"/>
              <a:gd name="T77" fmla="*/ 2147483647 h 1029"/>
              <a:gd name="T78" fmla="*/ 2147483647 w 1054"/>
              <a:gd name="T79" fmla="*/ 2147483647 h 1029"/>
              <a:gd name="T80" fmla="*/ 2147483647 w 1054"/>
              <a:gd name="T81" fmla="*/ 2147483647 h 1029"/>
              <a:gd name="T82" fmla="*/ 2147483647 w 1054"/>
              <a:gd name="T83" fmla="*/ 2147483647 h 102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54"/>
              <a:gd name="T127" fmla="*/ 0 h 1029"/>
              <a:gd name="T128" fmla="*/ 1054 w 1054"/>
              <a:gd name="T129" fmla="*/ 1029 h 102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54" h="1029">
                <a:moveTo>
                  <a:pt x="168" y="153"/>
                </a:moveTo>
                <a:lnTo>
                  <a:pt x="380" y="0"/>
                </a:lnTo>
                <a:lnTo>
                  <a:pt x="481" y="27"/>
                </a:lnTo>
                <a:lnTo>
                  <a:pt x="530" y="76"/>
                </a:lnTo>
                <a:lnTo>
                  <a:pt x="729" y="95"/>
                </a:lnTo>
                <a:lnTo>
                  <a:pt x="735" y="604"/>
                </a:lnTo>
                <a:lnTo>
                  <a:pt x="800" y="619"/>
                </a:lnTo>
                <a:lnTo>
                  <a:pt x="830" y="680"/>
                </a:lnTo>
                <a:lnTo>
                  <a:pt x="876" y="659"/>
                </a:lnTo>
                <a:lnTo>
                  <a:pt x="972" y="797"/>
                </a:lnTo>
                <a:lnTo>
                  <a:pt x="1054" y="861"/>
                </a:lnTo>
                <a:lnTo>
                  <a:pt x="1051" y="916"/>
                </a:lnTo>
                <a:lnTo>
                  <a:pt x="947" y="923"/>
                </a:lnTo>
                <a:lnTo>
                  <a:pt x="901" y="754"/>
                </a:lnTo>
                <a:lnTo>
                  <a:pt x="573" y="588"/>
                </a:lnTo>
                <a:lnTo>
                  <a:pt x="582" y="640"/>
                </a:lnTo>
                <a:lnTo>
                  <a:pt x="508" y="708"/>
                </a:lnTo>
                <a:lnTo>
                  <a:pt x="496" y="683"/>
                </a:lnTo>
                <a:lnTo>
                  <a:pt x="475" y="683"/>
                </a:lnTo>
                <a:lnTo>
                  <a:pt x="416" y="824"/>
                </a:lnTo>
                <a:lnTo>
                  <a:pt x="233" y="963"/>
                </a:lnTo>
                <a:lnTo>
                  <a:pt x="52" y="1029"/>
                </a:lnTo>
                <a:lnTo>
                  <a:pt x="0" y="1020"/>
                </a:lnTo>
                <a:lnTo>
                  <a:pt x="208" y="901"/>
                </a:lnTo>
                <a:lnTo>
                  <a:pt x="233" y="901"/>
                </a:lnTo>
                <a:lnTo>
                  <a:pt x="309" y="809"/>
                </a:lnTo>
                <a:lnTo>
                  <a:pt x="343" y="806"/>
                </a:lnTo>
                <a:lnTo>
                  <a:pt x="395" y="736"/>
                </a:lnTo>
                <a:lnTo>
                  <a:pt x="377" y="705"/>
                </a:lnTo>
                <a:lnTo>
                  <a:pt x="266" y="720"/>
                </a:lnTo>
                <a:lnTo>
                  <a:pt x="190" y="545"/>
                </a:lnTo>
                <a:lnTo>
                  <a:pt x="233" y="466"/>
                </a:lnTo>
                <a:lnTo>
                  <a:pt x="303" y="438"/>
                </a:lnTo>
                <a:lnTo>
                  <a:pt x="278" y="368"/>
                </a:lnTo>
                <a:lnTo>
                  <a:pt x="205" y="401"/>
                </a:lnTo>
                <a:lnTo>
                  <a:pt x="150" y="300"/>
                </a:lnTo>
                <a:lnTo>
                  <a:pt x="211" y="276"/>
                </a:lnTo>
                <a:lnTo>
                  <a:pt x="266" y="303"/>
                </a:lnTo>
                <a:lnTo>
                  <a:pt x="291" y="288"/>
                </a:lnTo>
                <a:lnTo>
                  <a:pt x="245" y="202"/>
                </a:lnTo>
                <a:lnTo>
                  <a:pt x="165" y="196"/>
                </a:lnTo>
                <a:lnTo>
                  <a:pt x="168" y="153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179" name="Freeform 77"/>
          <p:cNvSpPr>
            <a:spLocks/>
          </p:cNvSpPr>
          <p:nvPr/>
        </p:nvSpPr>
        <p:spPr bwMode="auto">
          <a:xfrm>
            <a:off x="3260725" y="3100388"/>
            <a:ext cx="946150" cy="752475"/>
          </a:xfrm>
          <a:custGeom>
            <a:avLst/>
            <a:gdLst>
              <a:gd name="T0" fmla="*/ 2147483646 w 380"/>
              <a:gd name="T1" fmla="*/ 0 h 311"/>
              <a:gd name="T2" fmla="*/ 2147483646 w 380"/>
              <a:gd name="T3" fmla="*/ 2147483646 h 311"/>
              <a:gd name="T4" fmla="*/ 0 w 380"/>
              <a:gd name="T5" fmla="*/ 2147483646 h 311"/>
              <a:gd name="T6" fmla="*/ 2147483646 w 380"/>
              <a:gd name="T7" fmla="*/ 2147483646 h 311"/>
              <a:gd name="T8" fmla="*/ 2147483646 w 380"/>
              <a:gd name="T9" fmla="*/ 2147483646 h 311"/>
              <a:gd name="T10" fmla="*/ 2147483646 w 380"/>
              <a:gd name="T11" fmla="*/ 2147483646 h 311"/>
              <a:gd name="T12" fmla="*/ 2147483646 w 380"/>
              <a:gd name="T13" fmla="*/ 0 h 3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0"/>
              <a:gd name="T22" fmla="*/ 0 h 311"/>
              <a:gd name="T23" fmla="*/ 380 w 380"/>
              <a:gd name="T24" fmla="*/ 311 h 3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0" h="311">
                <a:moveTo>
                  <a:pt x="37" y="0"/>
                </a:moveTo>
                <a:lnTo>
                  <a:pt x="23" y="116"/>
                </a:lnTo>
                <a:lnTo>
                  <a:pt x="0" y="282"/>
                </a:lnTo>
                <a:lnTo>
                  <a:pt x="110" y="291"/>
                </a:lnTo>
                <a:lnTo>
                  <a:pt x="367" y="311"/>
                </a:lnTo>
                <a:lnTo>
                  <a:pt x="380" y="32"/>
                </a:lnTo>
                <a:lnTo>
                  <a:pt x="37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0" name="Freeform 78"/>
          <p:cNvSpPr>
            <a:spLocks/>
          </p:cNvSpPr>
          <p:nvPr/>
        </p:nvSpPr>
        <p:spPr bwMode="auto">
          <a:xfrm>
            <a:off x="5842000" y="2662238"/>
            <a:ext cx="744538" cy="309562"/>
          </a:xfrm>
          <a:custGeom>
            <a:avLst/>
            <a:gdLst>
              <a:gd name="T0" fmla="*/ 0 w 299"/>
              <a:gd name="T1" fmla="*/ 2147483646 h 129"/>
              <a:gd name="T2" fmla="*/ 2147483646 w 299"/>
              <a:gd name="T3" fmla="*/ 0 h 129"/>
              <a:gd name="T4" fmla="*/ 2147483646 w 299"/>
              <a:gd name="T5" fmla="*/ 2147483646 h 129"/>
              <a:gd name="T6" fmla="*/ 2147483646 w 299"/>
              <a:gd name="T7" fmla="*/ 2147483646 h 129"/>
              <a:gd name="T8" fmla="*/ 2147483646 w 299"/>
              <a:gd name="T9" fmla="*/ 2147483646 h 129"/>
              <a:gd name="T10" fmla="*/ 2147483646 w 299"/>
              <a:gd name="T11" fmla="*/ 2147483646 h 129"/>
              <a:gd name="T12" fmla="*/ 2147483646 w 299"/>
              <a:gd name="T13" fmla="*/ 2147483646 h 129"/>
              <a:gd name="T14" fmla="*/ 2147483646 w 299"/>
              <a:gd name="T15" fmla="*/ 2147483646 h 129"/>
              <a:gd name="T16" fmla="*/ 2147483646 w 299"/>
              <a:gd name="T17" fmla="*/ 2147483646 h 129"/>
              <a:gd name="T18" fmla="*/ 2147483646 w 299"/>
              <a:gd name="T19" fmla="*/ 2147483646 h 129"/>
              <a:gd name="T20" fmla="*/ 2147483646 w 299"/>
              <a:gd name="T21" fmla="*/ 2147483646 h 129"/>
              <a:gd name="T22" fmla="*/ 2147483646 w 299"/>
              <a:gd name="T23" fmla="*/ 2147483646 h 129"/>
              <a:gd name="T24" fmla="*/ 2147483646 w 299"/>
              <a:gd name="T25" fmla="*/ 2147483646 h 129"/>
              <a:gd name="T26" fmla="*/ 2147483646 w 299"/>
              <a:gd name="T27" fmla="*/ 2147483646 h 129"/>
              <a:gd name="T28" fmla="*/ 2147483646 w 299"/>
              <a:gd name="T29" fmla="*/ 2147483646 h 129"/>
              <a:gd name="T30" fmla="*/ 2147483646 w 299"/>
              <a:gd name="T31" fmla="*/ 2147483646 h 129"/>
              <a:gd name="T32" fmla="*/ 2147483646 w 299"/>
              <a:gd name="T33" fmla="*/ 2147483646 h 129"/>
              <a:gd name="T34" fmla="*/ 2147483646 w 299"/>
              <a:gd name="T35" fmla="*/ 2147483646 h 129"/>
              <a:gd name="T36" fmla="*/ 2147483646 w 299"/>
              <a:gd name="T37" fmla="*/ 2147483646 h 129"/>
              <a:gd name="T38" fmla="*/ 2147483646 w 299"/>
              <a:gd name="T39" fmla="*/ 2147483646 h 129"/>
              <a:gd name="T40" fmla="*/ 2147483646 w 299"/>
              <a:gd name="T41" fmla="*/ 2147483646 h 129"/>
              <a:gd name="T42" fmla="*/ 2147483646 w 299"/>
              <a:gd name="T43" fmla="*/ 2147483646 h 129"/>
              <a:gd name="T44" fmla="*/ 2147483646 w 299"/>
              <a:gd name="T45" fmla="*/ 2147483646 h 129"/>
              <a:gd name="T46" fmla="*/ 2147483646 w 299"/>
              <a:gd name="T47" fmla="*/ 2147483646 h 129"/>
              <a:gd name="T48" fmla="*/ 0 w 299"/>
              <a:gd name="T49" fmla="*/ 2147483646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99"/>
              <a:gd name="T76" fmla="*/ 0 h 129"/>
              <a:gd name="T77" fmla="*/ 299 w 299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99" h="129">
                <a:moveTo>
                  <a:pt x="0" y="71"/>
                </a:moveTo>
                <a:lnTo>
                  <a:pt x="67" y="0"/>
                </a:lnTo>
                <a:lnTo>
                  <a:pt x="55" y="29"/>
                </a:lnTo>
                <a:lnTo>
                  <a:pt x="64" y="38"/>
                </a:lnTo>
                <a:lnTo>
                  <a:pt x="85" y="26"/>
                </a:lnTo>
                <a:lnTo>
                  <a:pt x="131" y="44"/>
                </a:lnTo>
                <a:lnTo>
                  <a:pt x="151" y="29"/>
                </a:lnTo>
                <a:lnTo>
                  <a:pt x="213" y="21"/>
                </a:lnTo>
                <a:lnTo>
                  <a:pt x="225" y="39"/>
                </a:lnTo>
                <a:lnTo>
                  <a:pt x="249" y="35"/>
                </a:lnTo>
                <a:lnTo>
                  <a:pt x="296" y="54"/>
                </a:lnTo>
                <a:lnTo>
                  <a:pt x="299" y="68"/>
                </a:lnTo>
                <a:lnTo>
                  <a:pt x="248" y="80"/>
                </a:lnTo>
                <a:lnTo>
                  <a:pt x="233" y="71"/>
                </a:lnTo>
                <a:lnTo>
                  <a:pt x="207" y="74"/>
                </a:lnTo>
                <a:lnTo>
                  <a:pt x="177" y="92"/>
                </a:lnTo>
                <a:lnTo>
                  <a:pt x="163" y="93"/>
                </a:lnTo>
                <a:lnTo>
                  <a:pt x="152" y="80"/>
                </a:lnTo>
                <a:lnTo>
                  <a:pt x="135" y="128"/>
                </a:lnTo>
                <a:lnTo>
                  <a:pt x="116" y="129"/>
                </a:lnTo>
                <a:lnTo>
                  <a:pt x="108" y="110"/>
                </a:lnTo>
                <a:lnTo>
                  <a:pt x="68" y="101"/>
                </a:lnTo>
                <a:lnTo>
                  <a:pt x="49" y="87"/>
                </a:lnTo>
                <a:lnTo>
                  <a:pt x="16" y="92"/>
                </a:lnTo>
                <a:lnTo>
                  <a:pt x="0" y="71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1" name="Freeform 79"/>
          <p:cNvSpPr>
            <a:spLocks/>
          </p:cNvSpPr>
          <p:nvPr/>
        </p:nvSpPr>
        <p:spPr bwMode="auto">
          <a:xfrm>
            <a:off x="7342188" y="3686175"/>
            <a:ext cx="501650" cy="257175"/>
          </a:xfrm>
          <a:custGeom>
            <a:avLst/>
            <a:gdLst>
              <a:gd name="T0" fmla="*/ 0 w 316"/>
              <a:gd name="T1" fmla="*/ 2147483646 h 162"/>
              <a:gd name="T2" fmla="*/ 2147483646 w 316"/>
              <a:gd name="T3" fmla="*/ 0 h 162"/>
              <a:gd name="T4" fmla="*/ 2147483646 w 316"/>
              <a:gd name="T5" fmla="*/ 2147483646 h 162"/>
              <a:gd name="T6" fmla="*/ 2147483646 w 316"/>
              <a:gd name="T7" fmla="*/ 2147483646 h 162"/>
              <a:gd name="T8" fmla="*/ 2147483646 w 316"/>
              <a:gd name="T9" fmla="*/ 2147483646 h 162"/>
              <a:gd name="T10" fmla="*/ 2147483646 w 316"/>
              <a:gd name="T11" fmla="*/ 2147483646 h 162"/>
              <a:gd name="T12" fmla="*/ 2147483646 w 316"/>
              <a:gd name="T13" fmla="*/ 2147483646 h 162"/>
              <a:gd name="T14" fmla="*/ 2147483646 w 316"/>
              <a:gd name="T15" fmla="*/ 2147483646 h 162"/>
              <a:gd name="T16" fmla="*/ 2147483646 w 316"/>
              <a:gd name="T17" fmla="*/ 2147483646 h 162"/>
              <a:gd name="T18" fmla="*/ 2147483646 w 316"/>
              <a:gd name="T19" fmla="*/ 2147483646 h 162"/>
              <a:gd name="T20" fmla="*/ 0 w 316"/>
              <a:gd name="T21" fmla="*/ 2147483646 h 1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16"/>
              <a:gd name="T34" fmla="*/ 0 h 162"/>
              <a:gd name="T35" fmla="*/ 316 w 316"/>
              <a:gd name="T36" fmla="*/ 162 h 1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16" h="162">
                <a:moveTo>
                  <a:pt x="0" y="58"/>
                </a:moveTo>
                <a:lnTo>
                  <a:pt x="316" y="0"/>
                </a:lnTo>
                <a:lnTo>
                  <a:pt x="311" y="21"/>
                </a:lnTo>
                <a:lnTo>
                  <a:pt x="292" y="53"/>
                </a:lnTo>
                <a:lnTo>
                  <a:pt x="314" y="148"/>
                </a:lnTo>
                <a:lnTo>
                  <a:pt x="221" y="162"/>
                </a:lnTo>
                <a:lnTo>
                  <a:pt x="218" y="92"/>
                </a:lnTo>
                <a:lnTo>
                  <a:pt x="162" y="62"/>
                </a:lnTo>
                <a:lnTo>
                  <a:pt x="113" y="54"/>
                </a:lnTo>
                <a:lnTo>
                  <a:pt x="13" y="103"/>
                </a:lnTo>
                <a:lnTo>
                  <a:pt x="0" y="58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2" name="Freeform 80"/>
          <p:cNvSpPr>
            <a:spLocks/>
          </p:cNvSpPr>
          <p:nvPr/>
        </p:nvSpPr>
        <p:spPr bwMode="auto">
          <a:xfrm>
            <a:off x="2830513" y="2360613"/>
            <a:ext cx="1381125" cy="833437"/>
          </a:xfrm>
          <a:custGeom>
            <a:avLst/>
            <a:gdLst>
              <a:gd name="T0" fmla="*/ 2147483646 w 555"/>
              <a:gd name="T1" fmla="*/ 0 h 346"/>
              <a:gd name="T2" fmla="*/ 2147483646 w 555"/>
              <a:gd name="T3" fmla="*/ 2147483646 h 346"/>
              <a:gd name="T4" fmla="*/ 2147483646 w 555"/>
              <a:gd name="T5" fmla="*/ 2147483646 h 346"/>
              <a:gd name="T6" fmla="*/ 2147483646 w 555"/>
              <a:gd name="T7" fmla="*/ 2147483646 h 346"/>
              <a:gd name="T8" fmla="*/ 2147483646 w 555"/>
              <a:gd name="T9" fmla="*/ 2147483646 h 346"/>
              <a:gd name="T10" fmla="*/ 2147483646 w 555"/>
              <a:gd name="T11" fmla="*/ 2147483646 h 346"/>
              <a:gd name="T12" fmla="*/ 2147483646 w 555"/>
              <a:gd name="T13" fmla="*/ 2147483646 h 346"/>
              <a:gd name="T14" fmla="*/ 2147483646 w 555"/>
              <a:gd name="T15" fmla="*/ 2147483646 h 346"/>
              <a:gd name="T16" fmla="*/ 2147483646 w 555"/>
              <a:gd name="T17" fmla="*/ 2147483646 h 346"/>
              <a:gd name="T18" fmla="*/ 2147483646 w 555"/>
              <a:gd name="T19" fmla="*/ 2147483646 h 346"/>
              <a:gd name="T20" fmla="*/ 2147483646 w 555"/>
              <a:gd name="T21" fmla="*/ 2147483646 h 346"/>
              <a:gd name="T22" fmla="*/ 2147483646 w 555"/>
              <a:gd name="T23" fmla="*/ 2147483646 h 346"/>
              <a:gd name="T24" fmla="*/ 2147483646 w 555"/>
              <a:gd name="T25" fmla="*/ 2147483646 h 346"/>
              <a:gd name="T26" fmla="*/ 2147483646 w 555"/>
              <a:gd name="T27" fmla="*/ 2147483646 h 346"/>
              <a:gd name="T28" fmla="*/ 2147483646 w 555"/>
              <a:gd name="T29" fmla="*/ 2147483646 h 346"/>
              <a:gd name="T30" fmla="*/ 2147483646 w 555"/>
              <a:gd name="T31" fmla="*/ 2147483646 h 346"/>
              <a:gd name="T32" fmla="*/ 2147483646 w 555"/>
              <a:gd name="T33" fmla="*/ 2147483646 h 346"/>
              <a:gd name="T34" fmla="*/ 0 w 555"/>
              <a:gd name="T35" fmla="*/ 2147483646 h 346"/>
              <a:gd name="T36" fmla="*/ 2147483646 w 555"/>
              <a:gd name="T37" fmla="*/ 0 h 3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5"/>
              <a:gd name="T58" fmla="*/ 0 h 346"/>
              <a:gd name="T59" fmla="*/ 555 w 555"/>
              <a:gd name="T60" fmla="*/ 346 h 3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5" h="346">
                <a:moveTo>
                  <a:pt x="9" y="0"/>
                </a:moveTo>
                <a:lnTo>
                  <a:pt x="118" y="14"/>
                </a:lnTo>
                <a:lnTo>
                  <a:pt x="184" y="23"/>
                </a:lnTo>
                <a:lnTo>
                  <a:pt x="271" y="32"/>
                </a:lnTo>
                <a:lnTo>
                  <a:pt x="351" y="40"/>
                </a:lnTo>
                <a:lnTo>
                  <a:pt x="490" y="50"/>
                </a:lnTo>
                <a:lnTo>
                  <a:pt x="555" y="55"/>
                </a:lnTo>
                <a:lnTo>
                  <a:pt x="553" y="337"/>
                </a:lnTo>
                <a:lnTo>
                  <a:pt x="213" y="308"/>
                </a:lnTo>
                <a:lnTo>
                  <a:pt x="206" y="346"/>
                </a:lnTo>
                <a:lnTo>
                  <a:pt x="193" y="328"/>
                </a:lnTo>
                <a:lnTo>
                  <a:pt x="162" y="331"/>
                </a:lnTo>
                <a:lnTo>
                  <a:pt x="117" y="338"/>
                </a:lnTo>
                <a:lnTo>
                  <a:pt x="109" y="289"/>
                </a:lnTo>
                <a:lnTo>
                  <a:pt x="56" y="250"/>
                </a:lnTo>
                <a:lnTo>
                  <a:pt x="64" y="213"/>
                </a:lnTo>
                <a:lnTo>
                  <a:pt x="69" y="183"/>
                </a:lnTo>
                <a:lnTo>
                  <a:pt x="0" y="86"/>
                </a:lnTo>
                <a:lnTo>
                  <a:pt x="9" y="0"/>
                </a:lnTo>
                <a:close/>
              </a:path>
            </a:pathLst>
          </a:custGeom>
          <a:solidFill>
            <a:srgbClr val="53802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3" name="Freeform 81"/>
          <p:cNvSpPr>
            <a:spLocks/>
          </p:cNvSpPr>
          <p:nvPr/>
        </p:nvSpPr>
        <p:spPr bwMode="auto">
          <a:xfrm>
            <a:off x="6369050" y="4708525"/>
            <a:ext cx="539750" cy="817563"/>
          </a:xfrm>
          <a:custGeom>
            <a:avLst/>
            <a:gdLst>
              <a:gd name="T0" fmla="*/ 0 w 217"/>
              <a:gd name="T1" fmla="*/ 2147483646 h 338"/>
              <a:gd name="T2" fmla="*/ 2147483646 w 217"/>
              <a:gd name="T3" fmla="*/ 0 h 338"/>
              <a:gd name="T4" fmla="*/ 2147483646 w 217"/>
              <a:gd name="T5" fmla="*/ 2147483646 h 338"/>
              <a:gd name="T6" fmla="*/ 2147483646 w 217"/>
              <a:gd name="T7" fmla="*/ 2147483646 h 338"/>
              <a:gd name="T8" fmla="*/ 2147483646 w 217"/>
              <a:gd name="T9" fmla="*/ 2147483646 h 338"/>
              <a:gd name="T10" fmla="*/ 2147483646 w 217"/>
              <a:gd name="T11" fmla="*/ 2147483646 h 338"/>
              <a:gd name="T12" fmla="*/ 2147483646 w 217"/>
              <a:gd name="T13" fmla="*/ 2147483646 h 338"/>
              <a:gd name="T14" fmla="*/ 2147483646 w 217"/>
              <a:gd name="T15" fmla="*/ 2147483646 h 338"/>
              <a:gd name="T16" fmla="*/ 2147483646 w 217"/>
              <a:gd name="T17" fmla="*/ 2147483646 h 338"/>
              <a:gd name="T18" fmla="*/ 2147483646 w 217"/>
              <a:gd name="T19" fmla="*/ 2147483646 h 338"/>
              <a:gd name="T20" fmla="*/ 2147483646 w 217"/>
              <a:gd name="T21" fmla="*/ 2147483646 h 338"/>
              <a:gd name="T22" fmla="*/ 2147483646 w 217"/>
              <a:gd name="T23" fmla="*/ 2147483646 h 338"/>
              <a:gd name="T24" fmla="*/ 2147483646 w 217"/>
              <a:gd name="T25" fmla="*/ 2147483646 h 338"/>
              <a:gd name="T26" fmla="*/ 2147483646 w 217"/>
              <a:gd name="T27" fmla="*/ 2147483646 h 338"/>
              <a:gd name="T28" fmla="*/ 0 w 217"/>
              <a:gd name="T29" fmla="*/ 2147483646 h 33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17"/>
              <a:gd name="T46" fmla="*/ 0 h 338"/>
              <a:gd name="T47" fmla="*/ 217 w 217"/>
              <a:gd name="T48" fmla="*/ 338 h 33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17" h="338">
                <a:moveTo>
                  <a:pt x="0" y="17"/>
                </a:moveTo>
                <a:lnTo>
                  <a:pt x="141" y="0"/>
                </a:lnTo>
                <a:lnTo>
                  <a:pt x="186" y="156"/>
                </a:lnTo>
                <a:lnTo>
                  <a:pt x="217" y="181"/>
                </a:lnTo>
                <a:lnTo>
                  <a:pt x="192" y="227"/>
                </a:lnTo>
                <a:lnTo>
                  <a:pt x="216" y="271"/>
                </a:lnTo>
                <a:lnTo>
                  <a:pt x="72" y="287"/>
                </a:lnTo>
                <a:lnTo>
                  <a:pt x="78" y="325"/>
                </a:lnTo>
                <a:lnTo>
                  <a:pt x="57" y="338"/>
                </a:lnTo>
                <a:lnTo>
                  <a:pt x="40" y="290"/>
                </a:lnTo>
                <a:lnTo>
                  <a:pt x="30" y="329"/>
                </a:lnTo>
                <a:lnTo>
                  <a:pt x="12" y="325"/>
                </a:lnTo>
                <a:lnTo>
                  <a:pt x="6" y="286"/>
                </a:lnTo>
                <a:lnTo>
                  <a:pt x="1" y="252"/>
                </a:lnTo>
                <a:lnTo>
                  <a:pt x="0" y="17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4" name="Freeform 82"/>
          <p:cNvSpPr>
            <a:spLocks/>
          </p:cNvSpPr>
          <p:nvPr/>
        </p:nvSpPr>
        <p:spPr bwMode="auto">
          <a:xfrm>
            <a:off x="7034213" y="4567238"/>
            <a:ext cx="681037" cy="523875"/>
          </a:xfrm>
          <a:custGeom>
            <a:avLst/>
            <a:gdLst>
              <a:gd name="T0" fmla="*/ 2147483646 w 274"/>
              <a:gd name="T1" fmla="*/ 2147483646 h 217"/>
              <a:gd name="T2" fmla="*/ 2147483646 w 274"/>
              <a:gd name="T3" fmla="*/ 2147483646 h 217"/>
              <a:gd name="T4" fmla="*/ 2147483646 w 274"/>
              <a:gd name="T5" fmla="*/ 0 h 217"/>
              <a:gd name="T6" fmla="*/ 2147483646 w 274"/>
              <a:gd name="T7" fmla="*/ 2147483646 h 217"/>
              <a:gd name="T8" fmla="*/ 2147483646 w 274"/>
              <a:gd name="T9" fmla="*/ 2147483646 h 217"/>
              <a:gd name="T10" fmla="*/ 2147483646 w 274"/>
              <a:gd name="T11" fmla="*/ 2147483646 h 217"/>
              <a:gd name="T12" fmla="*/ 2147483646 w 274"/>
              <a:gd name="T13" fmla="*/ 2147483646 h 217"/>
              <a:gd name="T14" fmla="*/ 2147483646 w 274"/>
              <a:gd name="T15" fmla="*/ 2147483646 h 217"/>
              <a:gd name="T16" fmla="*/ 2147483646 w 274"/>
              <a:gd name="T17" fmla="*/ 2147483646 h 217"/>
              <a:gd name="T18" fmla="*/ 2147483646 w 274"/>
              <a:gd name="T19" fmla="*/ 2147483646 h 217"/>
              <a:gd name="T20" fmla="*/ 2147483646 w 274"/>
              <a:gd name="T21" fmla="*/ 2147483646 h 217"/>
              <a:gd name="T22" fmla="*/ 2147483646 w 274"/>
              <a:gd name="T23" fmla="*/ 2147483646 h 217"/>
              <a:gd name="T24" fmla="*/ 2147483646 w 274"/>
              <a:gd name="T25" fmla="*/ 2147483646 h 217"/>
              <a:gd name="T26" fmla="*/ 2147483646 w 274"/>
              <a:gd name="T27" fmla="*/ 2147483646 h 217"/>
              <a:gd name="T28" fmla="*/ 0 w 274"/>
              <a:gd name="T29" fmla="*/ 2147483646 h 217"/>
              <a:gd name="T30" fmla="*/ 2147483646 w 274"/>
              <a:gd name="T31" fmla="*/ 2147483646 h 2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74"/>
              <a:gd name="T49" fmla="*/ 0 h 217"/>
              <a:gd name="T50" fmla="*/ 274 w 274"/>
              <a:gd name="T51" fmla="*/ 217 h 2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74" h="217">
                <a:moveTo>
                  <a:pt x="10" y="39"/>
                </a:moveTo>
                <a:lnTo>
                  <a:pt x="32" y="18"/>
                </a:lnTo>
                <a:lnTo>
                  <a:pt x="114" y="0"/>
                </a:lnTo>
                <a:lnTo>
                  <a:pt x="139" y="12"/>
                </a:lnTo>
                <a:lnTo>
                  <a:pt x="192" y="3"/>
                </a:lnTo>
                <a:lnTo>
                  <a:pt x="235" y="34"/>
                </a:lnTo>
                <a:lnTo>
                  <a:pt x="274" y="58"/>
                </a:lnTo>
                <a:lnTo>
                  <a:pt x="252" y="123"/>
                </a:lnTo>
                <a:lnTo>
                  <a:pt x="219" y="156"/>
                </a:lnTo>
                <a:lnTo>
                  <a:pt x="183" y="166"/>
                </a:lnTo>
                <a:lnTo>
                  <a:pt x="190" y="192"/>
                </a:lnTo>
                <a:lnTo>
                  <a:pt x="168" y="217"/>
                </a:lnTo>
                <a:lnTo>
                  <a:pt x="126" y="156"/>
                </a:lnTo>
                <a:lnTo>
                  <a:pt x="18" y="58"/>
                </a:lnTo>
                <a:lnTo>
                  <a:pt x="0" y="58"/>
                </a:lnTo>
                <a:lnTo>
                  <a:pt x="10" y="39"/>
                </a:lnTo>
                <a:close/>
              </a:path>
            </a:pathLst>
          </a:custGeom>
          <a:solidFill>
            <a:srgbClr val="EEC1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5" name="Freeform 83"/>
          <p:cNvSpPr>
            <a:spLocks/>
          </p:cNvSpPr>
          <p:nvPr/>
        </p:nvSpPr>
        <p:spPr bwMode="auto">
          <a:xfrm>
            <a:off x="6102350" y="4014788"/>
            <a:ext cx="1012825" cy="544512"/>
          </a:xfrm>
          <a:custGeom>
            <a:avLst/>
            <a:gdLst>
              <a:gd name="T0" fmla="*/ 0 w 407"/>
              <a:gd name="T1" fmla="*/ 2147483646 h 226"/>
              <a:gd name="T2" fmla="*/ 2147483646 w 407"/>
              <a:gd name="T3" fmla="*/ 2147483646 h 226"/>
              <a:gd name="T4" fmla="*/ 2147483646 w 407"/>
              <a:gd name="T5" fmla="*/ 2147483646 h 226"/>
              <a:gd name="T6" fmla="*/ 2147483646 w 407"/>
              <a:gd name="T7" fmla="*/ 2147483646 h 226"/>
              <a:gd name="T8" fmla="*/ 2147483646 w 407"/>
              <a:gd name="T9" fmla="*/ 2147483646 h 226"/>
              <a:gd name="T10" fmla="*/ 2147483646 w 407"/>
              <a:gd name="T11" fmla="*/ 2147483646 h 226"/>
              <a:gd name="T12" fmla="*/ 2147483646 w 407"/>
              <a:gd name="T13" fmla="*/ 2147483646 h 226"/>
              <a:gd name="T14" fmla="*/ 2147483646 w 407"/>
              <a:gd name="T15" fmla="*/ 2147483646 h 226"/>
              <a:gd name="T16" fmla="*/ 2147483646 w 407"/>
              <a:gd name="T17" fmla="*/ 2147483646 h 226"/>
              <a:gd name="T18" fmla="*/ 2147483646 w 407"/>
              <a:gd name="T19" fmla="*/ 2147483646 h 226"/>
              <a:gd name="T20" fmla="*/ 2147483646 w 407"/>
              <a:gd name="T21" fmla="*/ 2147483646 h 226"/>
              <a:gd name="T22" fmla="*/ 2147483646 w 407"/>
              <a:gd name="T23" fmla="*/ 2147483646 h 226"/>
              <a:gd name="T24" fmla="*/ 2147483646 w 407"/>
              <a:gd name="T25" fmla="*/ 2147483646 h 226"/>
              <a:gd name="T26" fmla="*/ 2147483646 w 407"/>
              <a:gd name="T27" fmla="*/ 2147483646 h 226"/>
              <a:gd name="T28" fmla="*/ 2147483646 w 407"/>
              <a:gd name="T29" fmla="*/ 0 h 226"/>
              <a:gd name="T30" fmla="*/ 2147483646 w 407"/>
              <a:gd name="T31" fmla="*/ 2147483646 h 226"/>
              <a:gd name="T32" fmla="*/ 2147483646 w 407"/>
              <a:gd name="T33" fmla="*/ 2147483646 h 226"/>
              <a:gd name="T34" fmla="*/ 2147483646 w 407"/>
              <a:gd name="T35" fmla="*/ 2147483646 h 226"/>
              <a:gd name="T36" fmla="*/ 2147483646 w 407"/>
              <a:gd name="T37" fmla="*/ 2147483646 h 226"/>
              <a:gd name="T38" fmla="*/ 2147483646 w 407"/>
              <a:gd name="T39" fmla="*/ 2147483646 h 226"/>
              <a:gd name="T40" fmla="*/ 2147483646 w 407"/>
              <a:gd name="T41" fmla="*/ 2147483646 h 226"/>
              <a:gd name="T42" fmla="*/ 2147483646 w 407"/>
              <a:gd name="T43" fmla="*/ 2147483646 h 226"/>
              <a:gd name="T44" fmla="*/ 2147483646 w 407"/>
              <a:gd name="T45" fmla="*/ 2147483646 h 226"/>
              <a:gd name="T46" fmla="*/ 2147483646 w 407"/>
              <a:gd name="T47" fmla="*/ 2147483646 h 226"/>
              <a:gd name="T48" fmla="*/ 2147483646 w 407"/>
              <a:gd name="T49" fmla="*/ 2147483646 h 226"/>
              <a:gd name="T50" fmla="*/ 2147483646 w 407"/>
              <a:gd name="T51" fmla="*/ 2147483646 h 226"/>
              <a:gd name="T52" fmla="*/ 2147483646 w 407"/>
              <a:gd name="T53" fmla="*/ 2147483646 h 226"/>
              <a:gd name="T54" fmla="*/ 2147483646 w 407"/>
              <a:gd name="T55" fmla="*/ 2147483646 h 226"/>
              <a:gd name="T56" fmla="*/ 0 w 407"/>
              <a:gd name="T57" fmla="*/ 2147483646 h 22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07"/>
              <a:gd name="T88" fmla="*/ 0 h 226"/>
              <a:gd name="T89" fmla="*/ 407 w 407"/>
              <a:gd name="T90" fmla="*/ 226 h 22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07" h="226">
                <a:moveTo>
                  <a:pt x="0" y="226"/>
                </a:moveTo>
                <a:lnTo>
                  <a:pt x="99" y="212"/>
                </a:lnTo>
                <a:lnTo>
                  <a:pt x="99" y="202"/>
                </a:lnTo>
                <a:lnTo>
                  <a:pt x="338" y="169"/>
                </a:lnTo>
                <a:lnTo>
                  <a:pt x="342" y="152"/>
                </a:lnTo>
                <a:lnTo>
                  <a:pt x="377" y="139"/>
                </a:lnTo>
                <a:lnTo>
                  <a:pt x="381" y="121"/>
                </a:lnTo>
                <a:lnTo>
                  <a:pt x="396" y="115"/>
                </a:lnTo>
                <a:lnTo>
                  <a:pt x="407" y="88"/>
                </a:lnTo>
                <a:lnTo>
                  <a:pt x="374" y="61"/>
                </a:lnTo>
                <a:lnTo>
                  <a:pt x="368" y="25"/>
                </a:lnTo>
                <a:lnTo>
                  <a:pt x="342" y="7"/>
                </a:lnTo>
                <a:lnTo>
                  <a:pt x="289" y="17"/>
                </a:lnTo>
                <a:lnTo>
                  <a:pt x="264" y="1"/>
                </a:lnTo>
                <a:lnTo>
                  <a:pt x="240" y="0"/>
                </a:lnTo>
                <a:lnTo>
                  <a:pt x="245" y="25"/>
                </a:lnTo>
                <a:lnTo>
                  <a:pt x="212" y="38"/>
                </a:lnTo>
                <a:lnTo>
                  <a:pt x="190" y="94"/>
                </a:lnTo>
                <a:lnTo>
                  <a:pt x="160" y="85"/>
                </a:lnTo>
                <a:lnTo>
                  <a:pt x="124" y="106"/>
                </a:lnTo>
                <a:lnTo>
                  <a:pt x="78" y="114"/>
                </a:lnTo>
                <a:lnTo>
                  <a:pt x="78" y="146"/>
                </a:lnTo>
                <a:lnTo>
                  <a:pt x="55" y="145"/>
                </a:lnTo>
                <a:lnTo>
                  <a:pt x="56" y="173"/>
                </a:lnTo>
                <a:lnTo>
                  <a:pt x="32" y="162"/>
                </a:lnTo>
                <a:lnTo>
                  <a:pt x="18" y="167"/>
                </a:lnTo>
                <a:lnTo>
                  <a:pt x="30" y="186"/>
                </a:lnTo>
                <a:lnTo>
                  <a:pt x="5" y="211"/>
                </a:lnTo>
                <a:lnTo>
                  <a:pt x="0" y="226"/>
                </a:lnTo>
                <a:close/>
              </a:path>
            </a:pathLst>
          </a:custGeom>
          <a:solidFill>
            <a:srgbClr val="EEC1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6" name="Freeform 84"/>
          <p:cNvSpPr>
            <a:spLocks/>
          </p:cNvSpPr>
          <p:nvPr/>
        </p:nvSpPr>
        <p:spPr bwMode="auto">
          <a:xfrm>
            <a:off x="6035675" y="4365625"/>
            <a:ext cx="1166813" cy="412750"/>
          </a:xfrm>
          <a:custGeom>
            <a:avLst/>
            <a:gdLst>
              <a:gd name="T0" fmla="*/ 2147483646 w 469"/>
              <a:gd name="T1" fmla="*/ 2147483646 h 171"/>
              <a:gd name="T2" fmla="*/ 2147483646 w 469"/>
              <a:gd name="T3" fmla="*/ 2147483646 h 171"/>
              <a:gd name="T4" fmla="*/ 2147483646 w 469"/>
              <a:gd name="T5" fmla="*/ 2147483646 h 171"/>
              <a:gd name="T6" fmla="*/ 2147483646 w 469"/>
              <a:gd name="T7" fmla="*/ 2147483646 h 171"/>
              <a:gd name="T8" fmla="*/ 0 w 469"/>
              <a:gd name="T9" fmla="*/ 2147483646 h 171"/>
              <a:gd name="T10" fmla="*/ 2147483646 w 469"/>
              <a:gd name="T11" fmla="*/ 2147483646 h 171"/>
              <a:gd name="T12" fmla="*/ 2147483646 w 469"/>
              <a:gd name="T13" fmla="*/ 2147483646 h 171"/>
              <a:gd name="T14" fmla="*/ 2147483646 w 469"/>
              <a:gd name="T15" fmla="*/ 2147483646 h 171"/>
              <a:gd name="T16" fmla="*/ 2147483646 w 469"/>
              <a:gd name="T17" fmla="*/ 2147483646 h 171"/>
              <a:gd name="T18" fmla="*/ 2147483646 w 469"/>
              <a:gd name="T19" fmla="*/ 2147483646 h 171"/>
              <a:gd name="T20" fmla="*/ 2147483646 w 469"/>
              <a:gd name="T21" fmla="*/ 2147483646 h 171"/>
              <a:gd name="T22" fmla="*/ 2147483646 w 469"/>
              <a:gd name="T23" fmla="*/ 0 h 171"/>
              <a:gd name="T24" fmla="*/ 2147483646 w 469"/>
              <a:gd name="T25" fmla="*/ 2147483646 h 171"/>
              <a:gd name="T26" fmla="*/ 2147483646 w 469"/>
              <a:gd name="T27" fmla="*/ 2147483646 h 171"/>
              <a:gd name="T28" fmla="*/ 2147483646 w 469"/>
              <a:gd name="T29" fmla="*/ 2147483646 h 171"/>
              <a:gd name="T30" fmla="*/ 2147483646 w 469"/>
              <a:gd name="T31" fmla="*/ 2147483646 h 17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69"/>
              <a:gd name="T49" fmla="*/ 0 h 171"/>
              <a:gd name="T50" fmla="*/ 469 w 469"/>
              <a:gd name="T51" fmla="*/ 171 h 17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69" h="171">
                <a:moveTo>
                  <a:pt x="28" y="78"/>
                </a:moveTo>
                <a:lnTo>
                  <a:pt x="28" y="81"/>
                </a:lnTo>
                <a:lnTo>
                  <a:pt x="20" y="97"/>
                </a:lnTo>
                <a:lnTo>
                  <a:pt x="29" y="119"/>
                </a:lnTo>
                <a:lnTo>
                  <a:pt x="0" y="138"/>
                </a:lnTo>
                <a:lnTo>
                  <a:pt x="6" y="171"/>
                </a:lnTo>
                <a:lnTo>
                  <a:pt x="129" y="161"/>
                </a:lnTo>
                <a:lnTo>
                  <a:pt x="275" y="144"/>
                </a:lnTo>
                <a:lnTo>
                  <a:pt x="348" y="131"/>
                </a:lnTo>
                <a:lnTo>
                  <a:pt x="363" y="87"/>
                </a:lnTo>
                <a:lnTo>
                  <a:pt x="389" y="85"/>
                </a:lnTo>
                <a:lnTo>
                  <a:pt x="469" y="0"/>
                </a:lnTo>
                <a:lnTo>
                  <a:pt x="365" y="21"/>
                </a:lnTo>
                <a:lnTo>
                  <a:pt x="123" y="56"/>
                </a:lnTo>
                <a:lnTo>
                  <a:pt x="125" y="66"/>
                </a:lnTo>
                <a:lnTo>
                  <a:pt x="28" y="78"/>
                </a:lnTo>
                <a:close/>
              </a:path>
            </a:pathLst>
          </a:custGeom>
          <a:solidFill>
            <a:srgbClr val="EEC1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8" name="Freeform 85"/>
          <p:cNvSpPr>
            <a:spLocks/>
          </p:cNvSpPr>
          <p:nvPr/>
        </p:nvSpPr>
        <p:spPr bwMode="auto">
          <a:xfrm>
            <a:off x="2066925" y="3416300"/>
            <a:ext cx="881063" cy="1290638"/>
          </a:xfrm>
          <a:custGeom>
            <a:avLst/>
            <a:gdLst>
              <a:gd name="T0" fmla="*/ 2147483647 w 354"/>
              <a:gd name="T1" fmla="*/ 0 h 535"/>
              <a:gd name="T2" fmla="*/ 0 w 354"/>
              <a:gd name="T3" fmla="*/ 2147483647 h 535"/>
              <a:gd name="T4" fmla="*/ 2147483647 w 354"/>
              <a:gd name="T5" fmla="*/ 2147483647 h 535"/>
              <a:gd name="T6" fmla="*/ 2147483647 w 354"/>
              <a:gd name="T7" fmla="*/ 2147483647 h 535"/>
              <a:gd name="T8" fmla="*/ 2147483647 w 354"/>
              <a:gd name="T9" fmla="*/ 2147483647 h 535"/>
              <a:gd name="T10" fmla="*/ 2147483647 w 354"/>
              <a:gd name="T11" fmla="*/ 2147483647 h 535"/>
              <a:gd name="T12" fmla="*/ 2147483647 w 354"/>
              <a:gd name="T13" fmla="*/ 2147483647 h 535"/>
              <a:gd name="T14" fmla="*/ 2147483647 w 354"/>
              <a:gd name="T15" fmla="*/ 2147483647 h 535"/>
              <a:gd name="T16" fmla="*/ 2147483647 w 354"/>
              <a:gd name="T17" fmla="*/ 2147483647 h 535"/>
              <a:gd name="T18" fmla="*/ 2147483647 w 354"/>
              <a:gd name="T19" fmla="*/ 2147483647 h 535"/>
              <a:gd name="T20" fmla="*/ 2147483647 w 354"/>
              <a:gd name="T21" fmla="*/ 2147483647 h 535"/>
              <a:gd name="T22" fmla="*/ 2147483647 w 354"/>
              <a:gd name="T23" fmla="*/ 0 h 5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54"/>
              <a:gd name="T37" fmla="*/ 0 h 535"/>
              <a:gd name="T38" fmla="*/ 354 w 354"/>
              <a:gd name="T39" fmla="*/ 535 h 5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54" h="535">
                <a:moveTo>
                  <a:pt x="45" y="0"/>
                </a:moveTo>
                <a:lnTo>
                  <a:pt x="0" y="212"/>
                </a:lnTo>
                <a:lnTo>
                  <a:pt x="241" y="535"/>
                </a:lnTo>
                <a:lnTo>
                  <a:pt x="256" y="521"/>
                </a:lnTo>
                <a:lnTo>
                  <a:pt x="255" y="457"/>
                </a:lnTo>
                <a:lnTo>
                  <a:pt x="285" y="462"/>
                </a:lnTo>
                <a:lnTo>
                  <a:pt x="316" y="266"/>
                </a:lnTo>
                <a:lnTo>
                  <a:pt x="337" y="133"/>
                </a:lnTo>
                <a:lnTo>
                  <a:pt x="343" y="93"/>
                </a:lnTo>
                <a:lnTo>
                  <a:pt x="354" y="57"/>
                </a:lnTo>
                <a:lnTo>
                  <a:pt x="195" y="32"/>
                </a:lnTo>
                <a:lnTo>
                  <a:pt x="45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88" name="Freeform 86"/>
          <p:cNvSpPr>
            <a:spLocks/>
          </p:cNvSpPr>
          <p:nvPr/>
        </p:nvSpPr>
        <p:spPr bwMode="auto">
          <a:xfrm>
            <a:off x="3452813" y="3806825"/>
            <a:ext cx="984250" cy="711200"/>
          </a:xfrm>
          <a:custGeom>
            <a:avLst/>
            <a:gdLst>
              <a:gd name="T0" fmla="*/ 2147483646 w 396"/>
              <a:gd name="T1" fmla="*/ 0 h 295"/>
              <a:gd name="T2" fmla="*/ 2147483646 w 396"/>
              <a:gd name="T3" fmla="*/ 2147483646 h 295"/>
              <a:gd name="T4" fmla="*/ 0 w 396"/>
              <a:gd name="T5" fmla="*/ 2147483646 h 295"/>
              <a:gd name="T6" fmla="*/ 2147483646 w 396"/>
              <a:gd name="T7" fmla="*/ 2147483646 h 295"/>
              <a:gd name="T8" fmla="*/ 2147483646 w 396"/>
              <a:gd name="T9" fmla="*/ 2147483646 h 295"/>
              <a:gd name="T10" fmla="*/ 2147483646 w 396"/>
              <a:gd name="T11" fmla="*/ 2147483646 h 295"/>
              <a:gd name="T12" fmla="*/ 2147483646 w 396"/>
              <a:gd name="T13" fmla="*/ 2147483646 h 295"/>
              <a:gd name="T14" fmla="*/ 2147483646 w 396"/>
              <a:gd name="T15" fmla="*/ 2147483646 h 295"/>
              <a:gd name="T16" fmla="*/ 2147483646 w 396"/>
              <a:gd name="T17" fmla="*/ 0 h 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96"/>
              <a:gd name="T28" fmla="*/ 0 h 295"/>
              <a:gd name="T29" fmla="*/ 396 w 396"/>
              <a:gd name="T30" fmla="*/ 295 h 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96" h="295">
                <a:moveTo>
                  <a:pt x="33" y="0"/>
                </a:moveTo>
                <a:lnTo>
                  <a:pt x="13" y="177"/>
                </a:lnTo>
                <a:lnTo>
                  <a:pt x="0" y="279"/>
                </a:lnTo>
                <a:lnTo>
                  <a:pt x="198" y="289"/>
                </a:lnTo>
                <a:lnTo>
                  <a:pt x="387" y="295"/>
                </a:lnTo>
                <a:lnTo>
                  <a:pt x="393" y="157"/>
                </a:lnTo>
                <a:lnTo>
                  <a:pt x="396" y="22"/>
                </a:lnTo>
                <a:lnTo>
                  <a:pt x="288" y="20"/>
                </a:lnTo>
                <a:lnTo>
                  <a:pt x="33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89" name="Freeform 87"/>
          <p:cNvSpPr>
            <a:spLocks/>
          </p:cNvSpPr>
          <p:nvPr/>
        </p:nvSpPr>
        <p:spPr bwMode="auto">
          <a:xfrm>
            <a:off x="2797175" y="3556000"/>
            <a:ext cx="733425" cy="923925"/>
          </a:xfrm>
          <a:custGeom>
            <a:avLst/>
            <a:gdLst>
              <a:gd name="T0" fmla="*/ 2147483646 w 296"/>
              <a:gd name="T1" fmla="*/ 0 h 382"/>
              <a:gd name="T2" fmla="*/ 2147483646 w 296"/>
              <a:gd name="T3" fmla="*/ 2147483646 h 382"/>
              <a:gd name="T4" fmla="*/ 2147483646 w 296"/>
              <a:gd name="T5" fmla="*/ 2147483646 h 382"/>
              <a:gd name="T6" fmla="*/ 2147483646 w 296"/>
              <a:gd name="T7" fmla="*/ 2147483646 h 382"/>
              <a:gd name="T8" fmla="*/ 2147483646 w 296"/>
              <a:gd name="T9" fmla="*/ 2147483646 h 382"/>
              <a:gd name="T10" fmla="*/ 0 w 296"/>
              <a:gd name="T11" fmla="*/ 2147483646 h 382"/>
              <a:gd name="T12" fmla="*/ 2147483646 w 296"/>
              <a:gd name="T13" fmla="*/ 2147483646 h 382"/>
              <a:gd name="T14" fmla="*/ 2147483646 w 296"/>
              <a:gd name="T15" fmla="*/ 0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96"/>
              <a:gd name="T25" fmla="*/ 0 h 382"/>
              <a:gd name="T26" fmla="*/ 296 w 296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96" h="382">
                <a:moveTo>
                  <a:pt x="55" y="0"/>
                </a:moveTo>
                <a:lnTo>
                  <a:pt x="200" y="20"/>
                </a:lnTo>
                <a:lnTo>
                  <a:pt x="190" y="93"/>
                </a:lnTo>
                <a:lnTo>
                  <a:pt x="296" y="103"/>
                </a:lnTo>
                <a:lnTo>
                  <a:pt x="267" y="382"/>
                </a:lnTo>
                <a:lnTo>
                  <a:pt x="0" y="353"/>
                </a:lnTo>
                <a:lnTo>
                  <a:pt x="27" y="175"/>
                </a:lnTo>
                <a:lnTo>
                  <a:pt x="55" y="0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0" name="Freeform 88"/>
          <p:cNvSpPr>
            <a:spLocks/>
          </p:cNvSpPr>
          <p:nvPr/>
        </p:nvSpPr>
        <p:spPr bwMode="auto">
          <a:xfrm>
            <a:off x="3348038" y="4478338"/>
            <a:ext cx="946150" cy="911225"/>
          </a:xfrm>
          <a:custGeom>
            <a:avLst/>
            <a:gdLst>
              <a:gd name="T0" fmla="*/ 2147483646 w 381"/>
              <a:gd name="T1" fmla="*/ 0 h 378"/>
              <a:gd name="T2" fmla="*/ 2147483646 w 381"/>
              <a:gd name="T3" fmla="*/ 2147483646 h 378"/>
              <a:gd name="T4" fmla="*/ 2147483646 w 381"/>
              <a:gd name="T5" fmla="*/ 2147483646 h 378"/>
              <a:gd name="T6" fmla="*/ 2147483646 w 381"/>
              <a:gd name="T7" fmla="*/ 2147483646 h 378"/>
              <a:gd name="T8" fmla="*/ 2147483646 w 381"/>
              <a:gd name="T9" fmla="*/ 2147483646 h 378"/>
              <a:gd name="T10" fmla="*/ 2147483646 w 381"/>
              <a:gd name="T11" fmla="*/ 2147483646 h 378"/>
              <a:gd name="T12" fmla="*/ 2147483646 w 381"/>
              <a:gd name="T13" fmla="*/ 2147483646 h 378"/>
              <a:gd name="T14" fmla="*/ 2147483646 w 381"/>
              <a:gd name="T15" fmla="*/ 2147483646 h 378"/>
              <a:gd name="T16" fmla="*/ 0 w 381"/>
              <a:gd name="T17" fmla="*/ 2147483646 h 378"/>
              <a:gd name="T18" fmla="*/ 2147483646 w 381"/>
              <a:gd name="T19" fmla="*/ 2147483646 h 378"/>
              <a:gd name="T20" fmla="*/ 2147483646 w 381"/>
              <a:gd name="T21" fmla="*/ 0 h 3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1"/>
              <a:gd name="T34" fmla="*/ 0 h 378"/>
              <a:gd name="T35" fmla="*/ 381 w 381"/>
              <a:gd name="T36" fmla="*/ 378 h 3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1" h="378">
                <a:moveTo>
                  <a:pt x="46" y="0"/>
                </a:moveTo>
                <a:lnTo>
                  <a:pt x="381" y="15"/>
                </a:lnTo>
                <a:lnTo>
                  <a:pt x="365" y="349"/>
                </a:lnTo>
                <a:lnTo>
                  <a:pt x="256" y="343"/>
                </a:lnTo>
                <a:lnTo>
                  <a:pt x="154" y="340"/>
                </a:lnTo>
                <a:lnTo>
                  <a:pt x="154" y="353"/>
                </a:lnTo>
                <a:lnTo>
                  <a:pt x="69" y="353"/>
                </a:lnTo>
                <a:lnTo>
                  <a:pt x="64" y="378"/>
                </a:lnTo>
                <a:lnTo>
                  <a:pt x="0" y="370"/>
                </a:lnTo>
                <a:lnTo>
                  <a:pt x="36" y="87"/>
                </a:lnTo>
                <a:lnTo>
                  <a:pt x="46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1" name="Freeform 89"/>
          <p:cNvSpPr>
            <a:spLocks/>
          </p:cNvSpPr>
          <p:nvPr/>
        </p:nvSpPr>
        <p:spPr bwMode="auto">
          <a:xfrm>
            <a:off x="5446713" y="4537075"/>
            <a:ext cx="666750" cy="606425"/>
          </a:xfrm>
          <a:custGeom>
            <a:avLst/>
            <a:gdLst>
              <a:gd name="T0" fmla="*/ 0 w 269"/>
              <a:gd name="T1" fmla="*/ 2147483646 h 251"/>
              <a:gd name="T2" fmla="*/ 2147483646 w 269"/>
              <a:gd name="T3" fmla="*/ 2147483646 h 251"/>
              <a:gd name="T4" fmla="*/ 2147483646 w 269"/>
              <a:gd name="T5" fmla="*/ 0 h 251"/>
              <a:gd name="T6" fmla="*/ 2147483646 w 269"/>
              <a:gd name="T7" fmla="*/ 2147483646 h 251"/>
              <a:gd name="T8" fmla="*/ 2147483646 w 269"/>
              <a:gd name="T9" fmla="*/ 2147483646 h 251"/>
              <a:gd name="T10" fmla="*/ 2147483646 w 269"/>
              <a:gd name="T11" fmla="*/ 2147483646 h 251"/>
              <a:gd name="T12" fmla="*/ 2147483646 w 269"/>
              <a:gd name="T13" fmla="*/ 2147483646 h 251"/>
              <a:gd name="T14" fmla="*/ 2147483646 w 269"/>
              <a:gd name="T15" fmla="*/ 2147483646 h 251"/>
              <a:gd name="T16" fmla="*/ 2147483646 w 269"/>
              <a:gd name="T17" fmla="*/ 2147483646 h 251"/>
              <a:gd name="T18" fmla="*/ 2147483646 w 269"/>
              <a:gd name="T19" fmla="*/ 2147483646 h 251"/>
              <a:gd name="T20" fmla="*/ 2147483646 w 269"/>
              <a:gd name="T21" fmla="*/ 2147483646 h 251"/>
              <a:gd name="T22" fmla="*/ 2147483646 w 269"/>
              <a:gd name="T23" fmla="*/ 2147483646 h 251"/>
              <a:gd name="T24" fmla="*/ 2147483646 w 269"/>
              <a:gd name="T25" fmla="*/ 2147483646 h 251"/>
              <a:gd name="T26" fmla="*/ 2147483646 w 269"/>
              <a:gd name="T27" fmla="*/ 2147483646 h 251"/>
              <a:gd name="T28" fmla="*/ 2147483646 w 269"/>
              <a:gd name="T29" fmla="*/ 2147483646 h 251"/>
              <a:gd name="T30" fmla="*/ 0 w 269"/>
              <a:gd name="T31" fmla="*/ 2147483646 h 25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69"/>
              <a:gd name="T49" fmla="*/ 0 h 251"/>
              <a:gd name="T50" fmla="*/ 269 w 269"/>
              <a:gd name="T51" fmla="*/ 251 h 25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69" h="251">
                <a:moveTo>
                  <a:pt x="0" y="23"/>
                </a:moveTo>
                <a:lnTo>
                  <a:pt x="106" y="10"/>
                </a:lnTo>
                <a:lnTo>
                  <a:pt x="237" y="0"/>
                </a:lnTo>
                <a:lnTo>
                  <a:pt x="230" y="33"/>
                </a:lnTo>
                <a:lnTo>
                  <a:pt x="259" y="26"/>
                </a:lnTo>
                <a:lnTo>
                  <a:pt x="269" y="48"/>
                </a:lnTo>
                <a:lnTo>
                  <a:pt x="239" y="68"/>
                </a:lnTo>
                <a:lnTo>
                  <a:pt x="246" y="103"/>
                </a:lnTo>
                <a:lnTo>
                  <a:pt x="215" y="161"/>
                </a:lnTo>
                <a:lnTo>
                  <a:pt x="192" y="197"/>
                </a:lnTo>
                <a:lnTo>
                  <a:pt x="205" y="243"/>
                </a:lnTo>
                <a:lnTo>
                  <a:pt x="39" y="251"/>
                </a:lnTo>
                <a:lnTo>
                  <a:pt x="38" y="223"/>
                </a:lnTo>
                <a:lnTo>
                  <a:pt x="5" y="217"/>
                </a:lnTo>
                <a:lnTo>
                  <a:pt x="5" y="68"/>
                </a:lnTo>
                <a:lnTo>
                  <a:pt x="0" y="23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2" name="Freeform 90"/>
          <p:cNvSpPr>
            <a:spLocks/>
          </p:cNvSpPr>
          <p:nvPr/>
        </p:nvSpPr>
        <p:spPr bwMode="auto">
          <a:xfrm>
            <a:off x="5265738" y="3887788"/>
            <a:ext cx="915987" cy="733425"/>
          </a:xfrm>
          <a:custGeom>
            <a:avLst/>
            <a:gdLst>
              <a:gd name="T0" fmla="*/ 0 w 368"/>
              <a:gd name="T1" fmla="*/ 2147483646 h 303"/>
              <a:gd name="T2" fmla="*/ 2147483646 w 368"/>
              <a:gd name="T3" fmla="*/ 0 h 303"/>
              <a:gd name="T4" fmla="*/ 2147483646 w 368"/>
              <a:gd name="T5" fmla="*/ 0 h 303"/>
              <a:gd name="T6" fmla="*/ 2147483646 w 368"/>
              <a:gd name="T7" fmla="*/ 2147483646 h 303"/>
              <a:gd name="T8" fmla="*/ 2147483646 w 368"/>
              <a:gd name="T9" fmla="*/ 2147483646 h 303"/>
              <a:gd name="T10" fmla="*/ 2147483646 w 368"/>
              <a:gd name="T11" fmla="*/ 2147483646 h 303"/>
              <a:gd name="T12" fmla="*/ 2147483646 w 368"/>
              <a:gd name="T13" fmla="*/ 2147483646 h 303"/>
              <a:gd name="T14" fmla="*/ 2147483646 w 368"/>
              <a:gd name="T15" fmla="*/ 2147483646 h 303"/>
              <a:gd name="T16" fmla="*/ 2147483646 w 368"/>
              <a:gd name="T17" fmla="*/ 2147483646 h 303"/>
              <a:gd name="T18" fmla="*/ 2147483646 w 368"/>
              <a:gd name="T19" fmla="*/ 2147483646 h 303"/>
              <a:gd name="T20" fmla="*/ 2147483646 w 368"/>
              <a:gd name="T21" fmla="*/ 2147483646 h 303"/>
              <a:gd name="T22" fmla="*/ 2147483646 w 368"/>
              <a:gd name="T23" fmla="*/ 2147483646 h 303"/>
              <a:gd name="T24" fmla="*/ 2147483646 w 368"/>
              <a:gd name="T25" fmla="*/ 2147483646 h 303"/>
              <a:gd name="T26" fmla="*/ 2147483646 w 368"/>
              <a:gd name="T27" fmla="*/ 2147483646 h 303"/>
              <a:gd name="T28" fmla="*/ 2147483646 w 368"/>
              <a:gd name="T29" fmla="*/ 2147483646 h 303"/>
              <a:gd name="T30" fmla="*/ 2147483646 w 368"/>
              <a:gd name="T31" fmla="*/ 2147483646 h 303"/>
              <a:gd name="T32" fmla="*/ 2147483646 w 368"/>
              <a:gd name="T33" fmla="*/ 2147483646 h 303"/>
              <a:gd name="T34" fmla="*/ 2147483646 w 368"/>
              <a:gd name="T35" fmla="*/ 2147483646 h 303"/>
              <a:gd name="T36" fmla="*/ 2147483646 w 368"/>
              <a:gd name="T37" fmla="*/ 2147483646 h 303"/>
              <a:gd name="T38" fmla="*/ 2147483646 w 368"/>
              <a:gd name="T39" fmla="*/ 2147483646 h 303"/>
              <a:gd name="T40" fmla="*/ 2147483646 w 368"/>
              <a:gd name="T41" fmla="*/ 2147483646 h 303"/>
              <a:gd name="T42" fmla="*/ 2147483646 w 368"/>
              <a:gd name="T43" fmla="*/ 2147483646 h 303"/>
              <a:gd name="T44" fmla="*/ 2147483646 w 368"/>
              <a:gd name="T45" fmla="*/ 2147483646 h 303"/>
              <a:gd name="T46" fmla="*/ 2147483646 w 368"/>
              <a:gd name="T47" fmla="*/ 2147483646 h 303"/>
              <a:gd name="T48" fmla="*/ 2147483646 w 368"/>
              <a:gd name="T49" fmla="*/ 2147483646 h 303"/>
              <a:gd name="T50" fmla="*/ 0 w 368"/>
              <a:gd name="T51" fmla="*/ 2147483646 h 30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68"/>
              <a:gd name="T79" fmla="*/ 0 h 303"/>
              <a:gd name="T80" fmla="*/ 368 w 368"/>
              <a:gd name="T81" fmla="*/ 303 h 30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68" h="303">
                <a:moveTo>
                  <a:pt x="0" y="10"/>
                </a:moveTo>
                <a:lnTo>
                  <a:pt x="161" y="0"/>
                </a:lnTo>
                <a:lnTo>
                  <a:pt x="195" y="0"/>
                </a:lnTo>
                <a:lnTo>
                  <a:pt x="221" y="9"/>
                </a:lnTo>
                <a:lnTo>
                  <a:pt x="207" y="35"/>
                </a:lnTo>
                <a:lnTo>
                  <a:pt x="254" y="78"/>
                </a:lnTo>
                <a:lnTo>
                  <a:pt x="269" y="114"/>
                </a:lnTo>
                <a:lnTo>
                  <a:pt x="297" y="105"/>
                </a:lnTo>
                <a:lnTo>
                  <a:pt x="296" y="156"/>
                </a:lnTo>
                <a:lnTo>
                  <a:pt x="324" y="171"/>
                </a:lnTo>
                <a:lnTo>
                  <a:pt x="337" y="216"/>
                </a:lnTo>
                <a:lnTo>
                  <a:pt x="357" y="220"/>
                </a:lnTo>
                <a:lnTo>
                  <a:pt x="368" y="239"/>
                </a:lnTo>
                <a:lnTo>
                  <a:pt x="343" y="265"/>
                </a:lnTo>
                <a:lnTo>
                  <a:pt x="335" y="295"/>
                </a:lnTo>
                <a:lnTo>
                  <a:pt x="300" y="303"/>
                </a:lnTo>
                <a:lnTo>
                  <a:pt x="309" y="270"/>
                </a:lnTo>
                <a:lnTo>
                  <a:pt x="171" y="282"/>
                </a:lnTo>
                <a:lnTo>
                  <a:pt x="72" y="294"/>
                </a:lnTo>
                <a:lnTo>
                  <a:pt x="66" y="262"/>
                </a:lnTo>
                <a:lnTo>
                  <a:pt x="59" y="165"/>
                </a:lnTo>
                <a:lnTo>
                  <a:pt x="58" y="112"/>
                </a:lnTo>
                <a:lnTo>
                  <a:pt x="25" y="88"/>
                </a:lnTo>
                <a:lnTo>
                  <a:pt x="37" y="66"/>
                </a:lnTo>
                <a:lnTo>
                  <a:pt x="21" y="54"/>
                </a:lnTo>
                <a:lnTo>
                  <a:pt x="0" y="1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3" name="Freeform 91"/>
          <p:cNvSpPr>
            <a:spLocks/>
          </p:cNvSpPr>
          <p:nvPr/>
        </p:nvSpPr>
        <p:spPr bwMode="auto">
          <a:xfrm>
            <a:off x="5572125" y="2774950"/>
            <a:ext cx="692150" cy="784225"/>
          </a:xfrm>
          <a:custGeom>
            <a:avLst/>
            <a:gdLst>
              <a:gd name="T0" fmla="*/ 2147483646 w 278"/>
              <a:gd name="T1" fmla="*/ 2147483646 h 325"/>
              <a:gd name="T2" fmla="*/ 2147483646 w 278"/>
              <a:gd name="T3" fmla="*/ 2147483646 h 325"/>
              <a:gd name="T4" fmla="*/ 2147483646 w 278"/>
              <a:gd name="T5" fmla="*/ 2147483646 h 325"/>
              <a:gd name="T6" fmla="*/ 2147483646 w 278"/>
              <a:gd name="T7" fmla="*/ 0 h 325"/>
              <a:gd name="T8" fmla="*/ 2147483646 w 278"/>
              <a:gd name="T9" fmla="*/ 2147483646 h 325"/>
              <a:gd name="T10" fmla="*/ 2147483646 w 278"/>
              <a:gd name="T11" fmla="*/ 2147483646 h 325"/>
              <a:gd name="T12" fmla="*/ 2147483646 w 278"/>
              <a:gd name="T13" fmla="*/ 2147483646 h 325"/>
              <a:gd name="T14" fmla="*/ 2147483646 w 278"/>
              <a:gd name="T15" fmla="*/ 2147483646 h 325"/>
              <a:gd name="T16" fmla="*/ 2147483646 w 278"/>
              <a:gd name="T17" fmla="*/ 2147483646 h 325"/>
              <a:gd name="T18" fmla="*/ 2147483646 w 278"/>
              <a:gd name="T19" fmla="*/ 2147483646 h 325"/>
              <a:gd name="T20" fmla="*/ 2147483646 w 278"/>
              <a:gd name="T21" fmla="*/ 2147483646 h 325"/>
              <a:gd name="T22" fmla="*/ 2147483646 w 278"/>
              <a:gd name="T23" fmla="*/ 2147483646 h 325"/>
              <a:gd name="T24" fmla="*/ 2147483646 w 278"/>
              <a:gd name="T25" fmla="*/ 2147483646 h 325"/>
              <a:gd name="T26" fmla="*/ 2147483646 w 278"/>
              <a:gd name="T27" fmla="*/ 2147483646 h 325"/>
              <a:gd name="T28" fmla="*/ 2147483646 w 278"/>
              <a:gd name="T29" fmla="*/ 2147483646 h 325"/>
              <a:gd name="T30" fmla="*/ 2147483646 w 278"/>
              <a:gd name="T31" fmla="*/ 2147483646 h 325"/>
              <a:gd name="T32" fmla="*/ 2147483646 w 278"/>
              <a:gd name="T33" fmla="*/ 2147483646 h 325"/>
              <a:gd name="T34" fmla="*/ 2147483646 w 278"/>
              <a:gd name="T35" fmla="*/ 2147483646 h 325"/>
              <a:gd name="T36" fmla="*/ 2147483646 w 278"/>
              <a:gd name="T37" fmla="*/ 2147483646 h 325"/>
              <a:gd name="T38" fmla="*/ 2147483646 w 278"/>
              <a:gd name="T39" fmla="*/ 2147483646 h 325"/>
              <a:gd name="T40" fmla="*/ 2147483646 w 278"/>
              <a:gd name="T41" fmla="*/ 2147483646 h 325"/>
              <a:gd name="T42" fmla="*/ 2147483646 w 278"/>
              <a:gd name="T43" fmla="*/ 2147483646 h 325"/>
              <a:gd name="T44" fmla="*/ 2147483646 w 278"/>
              <a:gd name="T45" fmla="*/ 2147483646 h 325"/>
              <a:gd name="T46" fmla="*/ 2147483646 w 278"/>
              <a:gd name="T47" fmla="*/ 2147483646 h 325"/>
              <a:gd name="T48" fmla="*/ 2147483646 w 278"/>
              <a:gd name="T49" fmla="*/ 2147483646 h 325"/>
              <a:gd name="T50" fmla="*/ 2147483646 w 278"/>
              <a:gd name="T51" fmla="*/ 2147483646 h 325"/>
              <a:gd name="T52" fmla="*/ 2147483646 w 278"/>
              <a:gd name="T53" fmla="*/ 2147483646 h 325"/>
              <a:gd name="T54" fmla="*/ 2147483646 w 278"/>
              <a:gd name="T55" fmla="*/ 2147483646 h 325"/>
              <a:gd name="T56" fmla="*/ 2147483646 w 278"/>
              <a:gd name="T57" fmla="*/ 2147483646 h 325"/>
              <a:gd name="T58" fmla="*/ 2147483646 w 278"/>
              <a:gd name="T59" fmla="*/ 2147483646 h 325"/>
              <a:gd name="T60" fmla="*/ 2147483646 w 278"/>
              <a:gd name="T61" fmla="*/ 2147483646 h 325"/>
              <a:gd name="T62" fmla="*/ 2147483646 w 278"/>
              <a:gd name="T63" fmla="*/ 2147483646 h 325"/>
              <a:gd name="T64" fmla="*/ 2147483646 w 278"/>
              <a:gd name="T65" fmla="*/ 2147483646 h 325"/>
              <a:gd name="T66" fmla="*/ 0 w 278"/>
              <a:gd name="T67" fmla="*/ 2147483646 h 325"/>
              <a:gd name="T68" fmla="*/ 2147483646 w 278"/>
              <a:gd name="T69" fmla="*/ 2147483646 h 325"/>
              <a:gd name="T70" fmla="*/ 2147483646 w 278"/>
              <a:gd name="T71" fmla="*/ 2147483646 h 32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78"/>
              <a:gd name="T109" fmla="*/ 0 h 325"/>
              <a:gd name="T110" fmla="*/ 278 w 278"/>
              <a:gd name="T111" fmla="*/ 325 h 32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78" h="325">
                <a:moveTo>
                  <a:pt x="20" y="22"/>
                </a:moveTo>
                <a:lnTo>
                  <a:pt x="41" y="19"/>
                </a:lnTo>
                <a:lnTo>
                  <a:pt x="60" y="19"/>
                </a:lnTo>
                <a:lnTo>
                  <a:pt x="72" y="0"/>
                </a:lnTo>
                <a:lnTo>
                  <a:pt x="81" y="24"/>
                </a:lnTo>
                <a:lnTo>
                  <a:pt x="111" y="24"/>
                </a:lnTo>
                <a:lnTo>
                  <a:pt x="127" y="46"/>
                </a:lnTo>
                <a:lnTo>
                  <a:pt x="158" y="40"/>
                </a:lnTo>
                <a:lnTo>
                  <a:pt x="179" y="54"/>
                </a:lnTo>
                <a:lnTo>
                  <a:pt x="218" y="64"/>
                </a:lnTo>
                <a:lnTo>
                  <a:pt x="225" y="81"/>
                </a:lnTo>
                <a:lnTo>
                  <a:pt x="245" y="82"/>
                </a:lnTo>
                <a:lnTo>
                  <a:pt x="239" y="99"/>
                </a:lnTo>
                <a:lnTo>
                  <a:pt x="246" y="118"/>
                </a:lnTo>
                <a:lnTo>
                  <a:pt x="233" y="142"/>
                </a:lnTo>
                <a:lnTo>
                  <a:pt x="242" y="147"/>
                </a:lnTo>
                <a:lnTo>
                  <a:pt x="264" y="121"/>
                </a:lnTo>
                <a:lnTo>
                  <a:pt x="263" y="112"/>
                </a:lnTo>
                <a:lnTo>
                  <a:pt x="272" y="108"/>
                </a:lnTo>
                <a:lnTo>
                  <a:pt x="278" y="121"/>
                </a:lnTo>
                <a:lnTo>
                  <a:pt x="261" y="139"/>
                </a:lnTo>
                <a:lnTo>
                  <a:pt x="254" y="180"/>
                </a:lnTo>
                <a:lnTo>
                  <a:pt x="254" y="249"/>
                </a:lnTo>
                <a:lnTo>
                  <a:pt x="264" y="261"/>
                </a:lnTo>
                <a:lnTo>
                  <a:pt x="260" y="304"/>
                </a:lnTo>
                <a:lnTo>
                  <a:pt x="128" y="325"/>
                </a:lnTo>
                <a:lnTo>
                  <a:pt x="95" y="305"/>
                </a:lnTo>
                <a:lnTo>
                  <a:pt x="102" y="279"/>
                </a:lnTo>
                <a:lnTo>
                  <a:pt x="86" y="251"/>
                </a:lnTo>
                <a:lnTo>
                  <a:pt x="72" y="216"/>
                </a:lnTo>
                <a:lnTo>
                  <a:pt x="35" y="181"/>
                </a:lnTo>
                <a:lnTo>
                  <a:pt x="12" y="181"/>
                </a:lnTo>
                <a:lnTo>
                  <a:pt x="12" y="133"/>
                </a:lnTo>
                <a:lnTo>
                  <a:pt x="0" y="115"/>
                </a:lnTo>
                <a:lnTo>
                  <a:pt x="26" y="87"/>
                </a:lnTo>
                <a:lnTo>
                  <a:pt x="20" y="22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4" name="Freeform 92"/>
          <p:cNvSpPr>
            <a:spLocks/>
          </p:cNvSpPr>
          <p:nvPr/>
        </p:nvSpPr>
        <p:spPr bwMode="auto">
          <a:xfrm>
            <a:off x="6267450" y="3567113"/>
            <a:ext cx="447675" cy="714375"/>
          </a:xfrm>
          <a:custGeom>
            <a:avLst/>
            <a:gdLst>
              <a:gd name="T0" fmla="*/ 0 w 180"/>
              <a:gd name="T1" fmla="*/ 2147483646 h 296"/>
              <a:gd name="T2" fmla="*/ 2147483646 w 180"/>
              <a:gd name="T3" fmla="*/ 2147483646 h 296"/>
              <a:gd name="T4" fmla="*/ 2147483646 w 180"/>
              <a:gd name="T5" fmla="*/ 2147483646 h 296"/>
              <a:gd name="T6" fmla="*/ 2147483646 w 180"/>
              <a:gd name="T7" fmla="*/ 2147483646 h 296"/>
              <a:gd name="T8" fmla="*/ 2147483646 w 180"/>
              <a:gd name="T9" fmla="*/ 2147483646 h 296"/>
              <a:gd name="T10" fmla="*/ 2147483646 w 180"/>
              <a:gd name="T11" fmla="*/ 0 h 296"/>
              <a:gd name="T12" fmla="*/ 2147483646 w 180"/>
              <a:gd name="T13" fmla="*/ 2147483646 h 296"/>
              <a:gd name="T14" fmla="*/ 2147483646 w 180"/>
              <a:gd name="T15" fmla="*/ 2147483646 h 296"/>
              <a:gd name="T16" fmla="*/ 2147483646 w 180"/>
              <a:gd name="T17" fmla="*/ 2147483646 h 296"/>
              <a:gd name="T18" fmla="*/ 2147483646 w 180"/>
              <a:gd name="T19" fmla="*/ 2147483646 h 296"/>
              <a:gd name="T20" fmla="*/ 2147483646 w 180"/>
              <a:gd name="T21" fmla="*/ 2147483646 h 296"/>
              <a:gd name="T22" fmla="*/ 2147483646 w 180"/>
              <a:gd name="T23" fmla="*/ 2147483646 h 296"/>
              <a:gd name="T24" fmla="*/ 2147483646 w 180"/>
              <a:gd name="T25" fmla="*/ 2147483646 h 296"/>
              <a:gd name="T26" fmla="*/ 2147483646 w 180"/>
              <a:gd name="T27" fmla="*/ 2147483646 h 296"/>
              <a:gd name="T28" fmla="*/ 2147483646 w 180"/>
              <a:gd name="T29" fmla="*/ 2147483646 h 296"/>
              <a:gd name="T30" fmla="*/ 0 w 180"/>
              <a:gd name="T31" fmla="*/ 2147483646 h 29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0"/>
              <a:gd name="T49" fmla="*/ 0 h 296"/>
              <a:gd name="T50" fmla="*/ 180 w 180"/>
              <a:gd name="T51" fmla="*/ 296 h 29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0" h="296">
                <a:moveTo>
                  <a:pt x="0" y="21"/>
                </a:moveTo>
                <a:lnTo>
                  <a:pt x="21" y="32"/>
                </a:lnTo>
                <a:lnTo>
                  <a:pt x="41" y="30"/>
                </a:lnTo>
                <a:lnTo>
                  <a:pt x="48" y="24"/>
                </a:lnTo>
                <a:lnTo>
                  <a:pt x="53" y="6"/>
                </a:lnTo>
                <a:lnTo>
                  <a:pt x="140" y="0"/>
                </a:lnTo>
                <a:lnTo>
                  <a:pt x="180" y="209"/>
                </a:lnTo>
                <a:lnTo>
                  <a:pt x="177" y="207"/>
                </a:lnTo>
                <a:lnTo>
                  <a:pt x="147" y="219"/>
                </a:lnTo>
                <a:lnTo>
                  <a:pt x="126" y="275"/>
                </a:lnTo>
                <a:lnTo>
                  <a:pt x="95" y="267"/>
                </a:lnTo>
                <a:lnTo>
                  <a:pt x="59" y="288"/>
                </a:lnTo>
                <a:lnTo>
                  <a:pt x="12" y="296"/>
                </a:lnTo>
                <a:lnTo>
                  <a:pt x="33" y="241"/>
                </a:lnTo>
                <a:lnTo>
                  <a:pt x="24" y="210"/>
                </a:lnTo>
                <a:lnTo>
                  <a:pt x="0" y="21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5" name="Freeform 93"/>
          <p:cNvSpPr>
            <a:spLocks/>
          </p:cNvSpPr>
          <p:nvPr/>
        </p:nvSpPr>
        <p:spPr bwMode="auto">
          <a:xfrm>
            <a:off x="6616700" y="3422650"/>
            <a:ext cx="576263" cy="644525"/>
          </a:xfrm>
          <a:custGeom>
            <a:avLst/>
            <a:gdLst>
              <a:gd name="T0" fmla="*/ 0 w 231"/>
              <a:gd name="T1" fmla="*/ 2147483646 h 267"/>
              <a:gd name="T2" fmla="*/ 2147483646 w 231"/>
              <a:gd name="T3" fmla="*/ 2147483646 h 267"/>
              <a:gd name="T4" fmla="*/ 2147483646 w 231"/>
              <a:gd name="T5" fmla="*/ 2147483646 h 267"/>
              <a:gd name="T6" fmla="*/ 2147483646 w 231"/>
              <a:gd name="T7" fmla="*/ 2147483646 h 267"/>
              <a:gd name="T8" fmla="*/ 2147483646 w 231"/>
              <a:gd name="T9" fmla="*/ 2147483646 h 267"/>
              <a:gd name="T10" fmla="*/ 2147483646 w 231"/>
              <a:gd name="T11" fmla="*/ 0 h 267"/>
              <a:gd name="T12" fmla="*/ 2147483646 w 231"/>
              <a:gd name="T13" fmla="*/ 2147483646 h 267"/>
              <a:gd name="T14" fmla="*/ 2147483646 w 231"/>
              <a:gd name="T15" fmla="*/ 2147483646 h 267"/>
              <a:gd name="T16" fmla="*/ 2147483646 w 231"/>
              <a:gd name="T17" fmla="*/ 2147483646 h 267"/>
              <a:gd name="T18" fmla="*/ 2147483646 w 231"/>
              <a:gd name="T19" fmla="*/ 2147483646 h 267"/>
              <a:gd name="T20" fmla="*/ 2147483646 w 231"/>
              <a:gd name="T21" fmla="*/ 2147483646 h 267"/>
              <a:gd name="T22" fmla="*/ 2147483646 w 231"/>
              <a:gd name="T23" fmla="*/ 2147483646 h 267"/>
              <a:gd name="T24" fmla="*/ 2147483646 w 231"/>
              <a:gd name="T25" fmla="*/ 2147483646 h 267"/>
              <a:gd name="T26" fmla="*/ 2147483646 w 231"/>
              <a:gd name="T27" fmla="*/ 2147483646 h 267"/>
              <a:gd name="T28" fmla="*/ 2147483646 w 231"/>
              <a:gd name="T29" fmla="*/ 2147483646 h 267"/>
              <a:gd name="T30" fmla="*/ 2147483646 w 231"/>
              <a:gd name="T31" fmla="*/ 2147483646 h 267"/>
              <a:gd name="T32" fmla="*/ 2147483646 w 231"/>
              <a:gd name="T33" fmla="*/ 2147483646 h 267"/>
              <a:gd name="T34" fmla="*/ 2147483646 w 231"/>
              <a:gd name="T35" fmla="*/ 2147483646 h 267"/>
              <a:gd name="T36" fmla="*/ 0 w 231"/>
              <a:gd name="T37" fmla="*/ 2147483646 h 2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31"/>
              <a:gd name="T58" fmla="*/ 0 h 267"/>
              <a:gd name="T59" fmla="*/ 231 w 231"/>
              <a:gd name="T60" fmla="*/ 267 h 2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31" h="267">
                <a:moveTo>
                  <a:pt x="0" y="60"/>
                </a:moveTo>
                <a:lnTo>
                  <a:pt x="104" y="50"/>
                </a:lnTo>
                <a:lnTo>
                  <a:pt x="126" y="54"/>
                </a:lnTo>
                <a:lnTo>
                  <a:pt x="175" y="31"/>
                </a:lnTo>
                <a:lnTo>
                  <a:pt x="186" y="10"/>
                </a:lnTo>
                <a:lnTo>
                  <a:pt x="215" y="0"/>
                </a:lnTo>
                <a:lnTo>
                  <a:pt x="231" y="101"/>
                </a:lnTo>
                <a:lnTo>
                  <a:pt x="219" y="112"/>
                </a:lnTo>
                <a:lnTo>
                  <a:pt x="222" y="182"/>
                </a:lnTo>
                <a:lnTo>
                  <a:pt x="199" y="188"/>
                </a:lnTo>
                <a:lnTo>
                  <a:pt x="186" y="227"/>
                </a:lnTo>
                <a:lnTo>
                  <a:pt x="168" y="222"/>
                </a:lnTo>
                <a:lnTo>
                  <a:pt x="162" y="267"/>
                </a:lnTo>
                <a:lnTo>
                  <a:pt x="136" y="248"/>
                </a:lnTo>
                <a:lnTo>
                  <a:pt x="85" y="260"/>
                </a:lnTo>
                <a:lnTo>
                  <a:pt x="63" y="243"/>
                </a:lnTo>
                <a:lnTo>
                  <a:pt x="34" y="242"/>
                </a:lnTo>
                <a:lnTo>
                  <a:pt x="19" y="167"/>
                </a:lnTo>
                <a:lnTo>
                  <a:pt x="0" y="6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6" name="Freeform 94"/>
          <p:cNvSpPr>
            <a:spLocks/>
          </p:cNvSpPr>
          <p:nvPr/>
        </p:nvSpPr>
        <p:spPr bwMode="auto">
          <a:xfrm>
            <a:off x="4183063" y="3000375"/>
            <a:ext cx="974725" cy="614363"/>
          </a:xfrm>
          <a:custGeom>
            <a:avLst/>
            <a:gdLst>
              <a:gd name="T0" fmla="*/ 2147483646 w 391"/>
              <a:gd name="T1" fmla="*/ 0 h 255"/>
              <a:gd name="T2" fmla="*/ 2147483646 w 391"/>
              <a:gd name="T3" fmla="*/ 2147483646 h 255"/>
              <a:gd name="T4" fmla="*/ 0 w 391"/>
              <a:gd name="T5" fmla="*/ 2147483646 h 255"/>
              <a:gd name="T6" fmla="*/ 2147483646 w 391"/>
              <a:gd name="T7" fmla="*/ 2147483646 h 255"/>
              <a:gd name="T8" fmla="*/ 2147483646 w 391"/>
              <a:gd name="T9" fmla="*/ 2147483646 h 255"/>
              <a:gd name="T10" fmla="*/ 2147483646 w 391"/>
              <a:gd name="T11" fmla="*/ 2147483646 h 255"/>
              <a:gd name="T12" fmla="*/ 2147483646 w 391"/>
              <a:gd name="T13" fmla="*/ 2147483646 h 255"/>
              <a:gd name="T14" fmla="*/ 2147483646 w 391"/>
              <a:gd name="T15" fmla="*/ 2147483646 h 255"/>
              <a:gd name="T16" fmla="*/ 2147483646 w 391"/>
              <a:gd name="T17" fmla="*/ 2147483646 h 255"/>
              <a:gd name="T18" fmla="*/ 2147483646 w 391"/>
              <a:gd name="T19" fmla="*/ 2147483646 h 255"/>
              <a:gd name="T20" fmla="*/ 2147483646 w 391"/>
              <a:gd name="T21" fmla="*/ 2147483646 h 255"/>
              <a:gd name="T22" fmla="*/ 2147483646 w 391"/>
              <a:gd name="T23" fmla="*/ 2147483646 h 255"/>
              <a:gd name="T24" fmla="*/ 2147483646 w 391"/>
              <a:gd name="T25" fmla="*/ 2147483646 h 255"/>
              <a:gd name="T26" fmla="*/ 2147483646 w 391"/>
              <a:gd name="T27" fmla="*/ 0 h 25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91"/>
              <a:gd name="T43" fmla="*/ 0 h 255"/>
              <a:gd name="T44" fmla="*/ 391 w 391"/>
              <a:gd name="T45" fmla="*/ 255 h 25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91" h="255">
                <a:moveTo>
                  <a:pt x="7" y="0"/>
                </a:moveTo>
                <a:lnTo>
                  <a:pt x="6" y="99"/>
                </a:lnTo>
                <a:lnTo>
                  <a:pt x="0" y="215"/>
                </a:lnTo>
                <a:lnTo>
                  <a:pt x="284" y="219"/>
                </a:lnTo>
                <a:lnTo>
                  <a:pt x="314" y="235"/>
                </a:lnTo>
                <a:lnTo>
                  <a:pt x="335" y="213"/>
                </a:lnTo>
                <a:lnTo>
                  <a:pt x="391" y="255"/>
                </a:lnTo>
                <a:lnTo>
                  <a:pt x="383" y="211"/>
                </a:lnTo>
                <a:lnTo>
                  <a:pt x="388" y="177"/>
                </a:lnTo>
                <a:lnTo>
                  <a:pt x="391" y="61"/>
                </a:lnTo>
                <a:lnTo>
                  <a:pt x="366" y="36"/>
                </a:lnTo>
                <a:lnTo>
                  <a:pt x="376" y="4"/>
                </a:lnTo>
                <a:lnTo>
                  <a:pt x="190" y="3"/>
                </a:lnTo>
                <a:lnTo>
                  <a:pt x="7" y="0"/>
                </a:lnTo>
                <a:close/>
              </a:path>
            </a:pathLst>
          </a:custGeom>
          <a:solidFill>
            <a:srgbClr val="4B9FC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7" name="Freeform 95"/>
          <p:cNvSpPr>
            <a:spLocks/>
          </p:cNvSpPr>
          <p:nvPr/>
        </p:nvSpPr>
        <p:spPr bwMode="auto">
          <a:xfrm>
            <a:off x="4414838" y="4005263"/>
            <a:ext cx="1020762" cy="504825"/>
          </a:xfrm>
          <a:custGeom>
            <a:avLst/>
            <a:gdLst>
              <a:gd name="T0" fmla="*/ 2147483646 w 410"/>
              <a:gd name="T1" fmla="*/ 2147483646 h 209"/>
              <a:gd name="T2" fmla="*/ 2147483646 w 410"/>
              <a:gd name="T3" fmla="*/ 2147483646 h 209"/>
              <a:gd name="T4" fmla="*/ 0 w 410"/>
              <a:gd name="T5" fmla="*/ 2147483646 h 209"/>
              <a:gd name="T6" fmla="*/ 2147483646 w 410"/>
              <a:gd name="T7" fmla="*/ 2147483646 h 209"/>
              <a:gd name="T8" fmla="*/ 2147483646 w 410"/>
              <a:gd name="T9" fmla="*/ 2147483646 h 209"/>
              <a:gd name="T10" fmla="*/ 2147483646 w 410"/>
              <a:gd name="T11" fmla="*/ 2147483646 h 209"/>
              <a:gd name="T12" fmla="*/ 2147483646 w 410"/>
              <a:gd name="T13" fmla="*/ 2147483646 h 209"/>
              <a:gd name="T14" fmla="*/ 2147483646 w 410"/>
              <a:gd name="T15" fmla="*/ 2147483646 h 209"/>
              <a:gd name="T16" fmla="*/ 2147483646 w 410"/>
              <a:gd name="T17" fmla="*/ 0 h 209"/>
              <a:gd name="T18" fmla="*/ 2147483646 w 410"/>
              <a:gd name="T19" fmla="*/ 2147483646 h 209"/>
              <a:gd name="T20" fmla="*/ 2147483646 w 410"/>
              <a:gd name="T21" fmla="*/ 2147483646 h 2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0"/>
              <a:gd name="T34" fmla="*/ 0 h 209"/>
              <a:gd name="T35" fmla="*/ 410 w 410"/>
              <a:gd name="T36" fmla="*/ 209 h 2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0" h="209">
                <a:moveTo>
                  <a:pt x="4" y="2"/>
                </a:moveTo>
                <a:lnTo>
                  <a:pt x="3" y="122"/>
                </a:lnTo>
                <a:lnTo>
                  <a:pt x="0" y="207"/>
                </a:lnTo>
                <a:lnTo>
                  <a:pt x="410" y="209"/>
                </a:lnTo>
                <a:lnTo>
                  <a:pt x="402" y="100"/>
                </a:lnTo>
                <a:lnTo>
                  <a:pt x="402" y="59"/>
                </a:lnTo>
                <a:lnTo>
                  <a:pt x="369" y="34"/>
                </a:lnTo>
                <a:lnTo>
                  <a:pt x="379" y="12"/>
                </a:lnTo>
                <a:lnTo>
                  <a:pt x="365" y="0"/>
                </a:lnTo>
                <a:lnTo>
                  <a:pt x="179" y="2"/>
                </a:lnTo>
                <a:lnTo>
                  <a:pt x="4" y="2"/>
                </a:lnTo>
                <a:close/>
              </a:path>
            </a:pathLst>
          </a:custGeom>
          <a:solidFill>
            <a:srgbClr val="E75E0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8" name="Freeform 96"/>
          <p:cNvSpPr>
            <a:spLocks/>
          </p:cNvSpPr>
          <p:nvPr/>
        </p:nvSpPr>
        <p:spPr bwMode="auto">
          <a:xfrm>
            <a:off x="7847013" y="3675063"/>
            <a:ext cx="166687" cy="196850"/>
          </a:xfrm>
          <a:custGeom>
            <a:avLst/>
            <a:gdLst>
              <a:gd name="T0" fmla="*/ 0 w 66"/>
              <a:gd name="T1" fmla="*/ 2147483646 h 82"/>
              <a:gd name="T2" fmla="*/ 2147483646 w 66"/>
              <a:gd name="T3" fmla="*/ 0 h 82"/>
              <a:gd name="T4" fmla="*/ 2147483646 w 66"/>
              <a:gd name="T5" fmla="*/ 2147483646 h 82"/>
              <a:gd name="T6" fmla="*/ 2147483646 w 66"/>
              <a:gd name="T7" fmla="*/ 2147483646 h 82"/>
              <a:gd name="T8" fmla="*/ 2147483646 w 66"/>
              <a:gd name="T9" fmla="*/ 2147483646 h 82"/>
              <a:gd name="T10" fmla="*/ 2147483646 w 66"/>
              <a:gd name="T11" fmla="*/ 2147483646 h 82"/>
              <a:gd name="T12" fmla="*/ 2147483646 w 66"/>
              <a:gd name="T13" fmla="*/ 2147483646 h 82"/>
              <a:gd name="T14" fmla="*/ 0 w 66"/>
              <a:gd name="T15" fmla="*/ 2147483646 h 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"/>
              <a:gd name="T25" fmla="*/ 0 h 82"/>
              <a:gd name="T26" fmla="*/ 66 w 66"/>
              <a:gd name="T27" fmla="*/ 82 h 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" h="82">
                <a:moveTo>
                  <a:pt x="0" y="5"/>
                </a:moveTo>
                <a:lnTo>
                  <a:pt x="14" y="0"/>
                </a:lnTo>
                <a:lnTo>
                  <a:pt x="44" y="18"/>
                </a:lnTo>
                <a:lnTo>
                  <a:pt x="44" y="36"/>
                </a:lnTo>
                <a:lnTo>
                  <a:pt x="65" y="49"/>
                </a:lnTo>
                <a:lnTo>
                  <a:pt x="66" y="73"/>
                </a:lnTo>
                <a:lnTo>
                  <a:pt x="32" y="82"/>
                </a:lnTo>
                <a:lnTo>
                  <a:pt x="0" y="5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99" name="Freeform 97"/>
          <p:cNvSpPr>
            <a:spLocks/>
          </p:cNvSpPr>
          <p:nvPr/>
        </p:nvSpPr>
        <p:spPr bwMode="auto">
          <a:xfrm>
            <a:off x="7848600" y="2667000"/>
            <a:ext cx="304800" cy="457200"/>
          </a:xfrm>
          <a:custGeom>
            <a:avLst/>
            <a:gdLst>
              <a:gd name="T0" fmla="*/ 0 w 93"/>
              <a:gd name="T1" fmla="*/ 2147483646 h 172"/>
              <a:gd name="T2" fmla="*/ 2147483646 w 93"/>
              <a:gd name="T3" fmla="*/ 0 h 172"/>
              <a:gd name="T4" fmla="*/ 2147483646 w 93"/>
              <a:gd name="T5" fmla="*/ 2147483646 h 172"/>
              <a:gd name="T6" fmla="*/ 2147483646 w 93"/>
              <a:gd name="T7" fmla="*/ 2147483646 h 172"/>
              <a:gd name="T8" fmla="*/ 2147483646 w 93"/>
              <a:gd name="T9" fmla="*/ 2147483646 h 172"/>
              <a:gd name="T10" fmla="*/ 2147483646 w 93"/>
              <a:gd name="T11" fmla="*/ 2147483646 h 172"/>
              <a:gd name="T12" fmla="*/ 2147483646 w 93"/>
              <a:gd name="T13" fmla="*/ 2147483646 h 172"/>
              <a:gd name="T14" fmla="*/ 2147483646 w 93"/>
              <a:gd name="T15" fmla="*/ 2147483646 h 172"/>
              <a:gd name="T16" fmla="*/ 2147483646 w 93"/>
              <a:gd name="T17" fmla="*/ 2147483646 h 172"/>
              <a:gd name="T18" fmla="*/ 0 w 93"/>
              <a:gd name="T19" fmla="*/ 2147483646 h 1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3"/>
              <a:gd name="T31" fmla="*/ 0 h 172"/>
              <a:gd name="T32" fmla="*/ 93 w 93"/>
              <a:gd name="T33" fmla="*/ 172 h 1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3" h="172">
                <a:moveTo>
                  <a:pt x="0" y="18"/>
                </a:moveTo>
                <a:lnTo>
                  <a:pt x="68" y="0"/>
                </a:lnTo>
                <a:lnTo>
                  <a:pt x="93" y="47"/>
                </a:lnTo>
                <a:lnTo>
                  <a:pt x="80" y="59"/>
                </a:lnTo>
                <a:lnTo>
                  <a:pt x="85" y="163"/>
                </a:lnTo>
                <a:lnTo>
                  <a:pt x="46" y="172"/>
                </a:lnTo>
                <a:lnTo>
                  <a:pt x="27" y="129"/>
                </a:lnTo>
                <a:lnTo>
                  <a:pt x="26" y="78"/>
                </a:lnTo>
                <a:lnTo>
                  <a:pt x="9" y="63"/>
                </a:lnTo>
                <a:lnTo>
                  <a:pt x="0" y="18"/>
                </a:lnTo>
                <a:close/>
              </a:path>
            </a:pathLst>
          </a:custGeom>
          <a:solidFill>
            <a:schemeClr val="tx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0" name="Freeform 98"/>
          <p:cNvSpPr>
            <a:spLocks/>
          </p:cNvSpPr>
          <p:nvPr/>
        </p:nvSpPr>
        <p:spPr bwMode="auto">
          <a:xfrm>
            <a:off x="7840663" y="3686175"/>
            <a:ext cx="179387" cy="266700"/>
          </a:xfrm>
          <a:custGeom>
            <a:avLst/>
            <a:gdLst>
              <a:gd name="T0" fmla="*/ 2147483646 w 113"/>
              <a:gd name="T1" fmla="*/ 0 h 168"/>
              <a:gd name="T2" fmla="*/ 2147483646 w 113"/>
              <a:gd name="T3" fmla="*/ 2147483646 h 168"/>
              <a:gd name="T4" fmla="*/ 2147483646 w 113"/>
              <a:gd name="T5" fmla="*/ 2147483646 h 168"/>
              <a:gd name="T6" fmla="*/ 2147483646 w 113"/>
              <a:gd name="T7" fmla="*/ 2147483646 h 168"/>
              <a:gd name="T8" fmla="*/ 2147483646 w 113"/>
              <a:gd name="T9" fmla="*/ 2147483646 h 168"/>
              <a:gd name="T10" fmla="*/ 2147483646 w 113"/>
              <a:gd name="T11" fmla="*/ 2147483646 h 168"/>
              <a:gd name="T12" fmla="*/ 2147483646 w 113"/>
              <a:gd name="T13" fmla="*/ 2147483646 h 168"/>
              <a:gd name="T14" fmla="*/ 0 w 113"/>
              <a:gd name="T15" fmla="*/ 2147483646 h 168"/>
              <a:gd name="T16" fmla="*/ 2147483646 w 113"/>
              <a:gd name="T17" fmla="*/ 0 h 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3"/>
              <a:gd name="T28" fmla="*/ 0 h 168"/>
              <a:gd name="T29" fmla="*/ 113 w 113"/>
              <a:gd name="T30" fmla="*/ 168 h 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3" h="168">
                <a:moveTo>
                  <a:pt x="5" y="0"/>
                </a:moveTo>
                <a:lnTo>
                  <a:pt x="56" y="115"/>
                </a:lnTo>
                <a:lnTo>
                  <a:pt x="111" y="103"/>
                </a:lnTo>
                <a:lnTo>
                  <a:pt x="113" y="160"/>
                </a:lnTo>
                <a:lnTo>
                  <a:pt x="69" y="168"/>
                </a:lnTo>
                <a:lnTo>
                  <a:pt x="30" y="130"/>
                </a:lnTo>
                <a:lnTo>
                  <a:pt x="5" y="85"/>
                </a:lnTo>
                <a:lnTo>
                  <a:pt x="0" y="21"/>
                </a:lnTo>
                <a:lnTo>
                  <a:pt x="5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01" name="Text Box 99"/>
          <p:cNvSpPr txBox="1">
            <a:spLocks noChangeArrowheads="1"/>
          </p:cNvSpPr>
          <p:nvPr/>
        </p:nvSpPr>
        <p:spPr bwMode="auto">
          <a:xfrm>
            <a:off x="7848600" y="2667000"/>
            <a:ext cx="3063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VT</a:t>
            </a:r>
          </a:p>
        </p:txBody>
      </p:sp>
      <p:sp>
        <p:nvSpPr>
          <p:cNvPr id="5202" name="Text Box 100"/>
          <p:cNvSpPr txBox="1">
            <a:spLocks noChangeArrowheads="1"/>
          </p:cNvSpPr>
          <p:nvPr/>
        </p:nvSpPr>
        <p:spPr bwMode="auto">
          <a:xfrm>
            <a:off x="7607300" y="3070225"/>
            <a:ext cx="31115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latin typeface="Times New Roman" panose="02020603050405020304" pitchFamily="18" charset="0"/>
              </a:rPr>
              <a:t>NY</a:t>
            </a:r>
          </a:p>
        </p:txBody>
      </p:sp>
      <p:sp>
        <p:nvSpPr>
          <p:cNvPr id="5203" name="Text Box 101"/>
          <p:cNvSpPr txBox="1">
            <a:spLocks noChangeArrowheads="1"/>
          </p:cNvSpPr>
          <p:nvPr/>
        </p:nvSpPr>
        <p:spPr bwMode="auto">
          <a:xfrm>
            <a:off x="7572375" y="3694113"/>
            <a:ext cx="32861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latin typeface="Times New Roman" panose="02020603050405020304" pitchFamily="18" charset="0"/>
              </a:rPr>
              <a:t>MD</a:t>
            </a:r>
          </a:p>
        </p:txBody>
      </p:sp>
      <p:sp>
        <p:nvSpPr>
          <p:cNvPr id="5204" name="Text Box 102"/>
          <p:cNvSpPr txBox="1">
            <a:spLocks noChangeArrowheads="1"/>
          </p:cNvSpPr>
          <p:nvPr/>
        </p:nvSpPr>
        <p:spPr bwMode="auto">
          <a:xfrm>
            <a:off x="7259638" y="4697413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SC</a:t>
            </a:r>
          </a:p>
        </p:txBody>
      </p:sp>
      <p:sp>
        <p:nvSpPr>
          <p:cNvPr id="5205" name="Text Box 103"/>
          <p:cNvSpPr txBox="1">
            <a:spLocks noChangeArrowheads="1"/>
          </p:cNvSpPr>
          <p:nvPr/>
        </p:nvSpPr>
        <p:spPr bwMode="auto">
          <a:xfrm>
            <a:off x="6953250" y="5021263"/>
            <a:ext cx="369888" cy="198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latin typeface="Times New Roman" panose="02020603050405020304" pitchFamily="18" charset="0"/>
              </a:rPr>
              <a:t>GA</a:t>
            </a:r>
          </a:p>
        </p:txBody>
      </p:sp>
      <p:sp>
        <p:nvSpPr>
          <p:cNvPr id="5206" name="Text Box 104"/>
          <p:cNvSpPr txBox="1">
            <a:spLocks noChangeArrowheads="1"/>
          </p:cNvSpPr>
          <p:nvPr/>
        </p:nvSpPr>
        <p:spPr bwMode="auto">
          <a:xfrm>
            <a:off x="6464300" y="4494213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TN</a:t>
            </a:r>
          </a:p>
        </p:txBody>
      </p:sp>
      <p:sp>
        <p:nvSpPr>
          <p:cNvPr id="5207" name="Text Box 105"/>
          <p:cNvSpPr txBox="1">
            <a:spLocks noChangeArrowheads="1"/>
          </p:cNvSpPr>
          <p:nvPr/>
        </p:nvSpPr>
        <p:spPr bwMode="auto">
          <a:xfrm>
            <a:off x="6423025" y="4991100"/>
            <a:ext cx="371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AL</a:t>
            </a:r>
          </a:p>
        </p:txBody>
      </p:sp>
      <p:sp>
        <p:nvSpPr>
          <p:cNvPr id="5208" name="Text Box 106"/>
          <p:cNvSpPr txBox="1">
            <a:spLocks noChangeArrowheads="1"/>
          </p:cNvSpPr>
          <p:nvPr/>
        </p:nvSpPr>
        <p:spPr bwMode="auto">
          <a:xfrm>
            <a:off x="7340600" y="5640388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latin typeface="Times New Roman" panose="02020603050405020304" pitchFamily="18" charset="0"/>
              </a:rPr>
              <a:t>FL</a:t>
            </a:r>
          </a:p>
        </p:txBody>
      </p:sp>
      <p:sp>
        <p:nvSpPr>
          <p:cNvPr id="5209" name="Text Box 107"/>
          <p:cNvSpPr txBox="1">
            <a:spLocks noChangeArrowheads="1"/>
          </p:cNvSpPr>
          <p:nvPr/>
        </p:nvSpPr>
        <p:spPr bwMode="auto">
          <a:xfrm>
            <a:off x="6005513" y="5027613"/>
            <a:ext cx="371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MS</a:t>
            </a:r>
          </a:p>
        </p:txBody>
      </p:sp>
      <p:sp>
        <p:nvSpPr>
          <p:cNvPr id="5210" name="Text Box 108"/>
          <p:cNvSpPr txBox="1">
            <a:spLocks noChangeArrowheads="1"/>
          </p:cNvSpPr>
          <p:nvPr/>
        </p:nvSpPr>
        <p:spPr bwMode="auto">
          <a:xfrm>
            <a:off x="5543550" y="4752975"/>
            <a:ext cx="371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AR</a:t>
            </a:r>
          </a:p>
        </p:txBody>
      </p:sp>
      <p:sp>
        <p:nvSpPr>
          <p:cNvPr id="5211" name="Text Box 109"/>
          <p:cNvSpPr txBox="1">
            <a:spLocks noChangeArrowheads="1"/>
          </p:cNvSpPr>
          <p:nvPr/>
        </p:nvSpPr>
        <p:spPr bwMode="auto">
          <a:xfrm>
            <a:off x="3598863" y="4783138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NM</a:t>
            </a:r>
          </a:p>
        </p:txBody>
      </p:sp>
      <p:sp>
        <p:nvSpPr>
          <p:cNvPr id="5212" name="Text Box 110"/>
          <p:cNvSpPr txBox="1">
            <a:spLocks noChangeArrowheads="1"/>
          </p:cNvSpPr>
          <p:nvPr/>
        </p:nvSpPr>
        <p:spPr bwMode="auto">
          <a:xfrm>
            <a:off x="6591300" y="4189413"/>
            <a:ext cx="369888" cy="198437"/>
          </a:xfrm>
          <a:prstGeom prst="rect">
            <a:avLst/>
          </a:prstGeom>
          <a:solidFill>
            <a:srgbClr val="EEC100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latin typeface="Times New Roman" panose="02020603050405020304" pitchFamily="18" charset="0"/>
              </a:rPr>
              <a:t>KY</a:t>
            </a:r>
          </a:p>
        </p:txBody>
      </p:sp>
      <p:sp>
        <p:nvSpPr>
          <p:cNvPr id="5213" name="Text Box 111"/>
          <p:cNvSpPr txBox="1">
            <a:spLocks noChangeArrowheads="1"/>
          </p:cNvSpPr>
          <p:nvPr/>
        </p:nvSpPr>
        <p:spPr bwMode="auto">
          <a:xfrm>
            <a:off x="5499100" y="4184650"/>
            <a:ext cx="3698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MO</a:t>
            </a:r>
          </a:p>
        </p:txBody>
      </p:sp>
      <p:sp>
        <p:nvSpPr>
          <p:cNvPr id="5214" name="Text Box 112"/>
          <p:cNvSpPr txBox="1">
            <a:spLocks noChangeArrowheads="1"/>
          </p:cNvSpPr>
          <p:nvPr/>
        </p:nvSpPr>
        <p:spPr bwMode="auto">
          <a:xfrm>
            <a:off x="4719638" y="4205288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KS</a:t>
            </a:r>
          </a:p>
        </p:txBody>
      </p:sp>
      <p:sp>
        <p:nvSpPr>
          <p:cNvPr id="5215" name="Text Box 113"/>
          <p:cNvSpPr txBox="1">
            <a:spLocks noChangeArrowheads="1"/>
          </p:cNvSpPr>
          <p:nvPr/>
        </p:nvSpPr>
        <p:spPr bwMode="auto">
          <a:xfrm>
            <a:off x="4522788" y="3176588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SD</a:t>
            </a:r>
          </a:p>
        </p:txBody>
      </p:sp>
      <p:sp>
        <p:nvSpPr>
          <p:cNvPr id="5216" name="Text Box 114"/>
          <p:cNvSpPr txBox="1">
            <a:spLocks noChangeArrowheads="1"/>
          </p:cNvSpPr>
          <p:nvPr/>
        </p:nvSpPr>
        <p:spPr bwMode="auto">
          <a:xfrm>
            <a:off x="5764213" y="3122613"/>
            <a:ext cx="3714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WI</a:t>
            </a:r>
          </a:p>
        </p:txBody>
      </p:sp>
      <p:sp>
        <p:nvSpPr>
          <p:cNvPr id="5217" name="Text Box 115"/>
          <p:cNvSpPr txBox="1">
            <a:spLocks noChangeArrowheads="1"/>
          </p:cNvSpPr>
          <p:nvPr/>
        </p:nvSpPr>
        <p:spPr bwMode="auto">
          <a:xfrm>
            <a:off x="6308725" y="3833813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IN</a:t>
            </a:r>
          </a:p>
        </p:txBody>
      </p:sp>
      <p:sp>
        <p:nvSpPr>
          <p:cNvPr id="5218" name="Text Box 116"/>
          <p:cNvSpPr txBox="1">
            <a:spLocks noChangeArrowheads="1"/>
          </p:cNvSpPr>
          <p:nvPr/>
        </p:nvSpPr>
        <p:spPr bwMode="auto">
          <a:xfrm>
            <a:off x="6729413" y="3700463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OH</a:t>
            </a:r>
          </a:p>
        </p:txBody>
      </p:sp>
      <p:sp>
        <p:nvSpPr>
          <p:cNvPr id="5219" name="Text Box 117"/>
          <p:cNvSpPr txBox="1">
            <a:spLocks noChangeArrowheads="1"/>
          </p:cNvSpPr>
          <p:nvPr/>
        </p:nvSpPr>
        <p:spPr bwMode="auto">
          <a:xfrm>
            <a:off x="3476625" y="2651125"/>
            <a:ext cx="3698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MT</a:t>
            </a:r>
          </a:p>
        </p:txBody>
      </p:sp>
      <p:sp>
        <p:nvSpPr>
          <p:cNvPr id="5220" name="Text Box 118"/>
          <p:cNvSpPr txBox="1">
            <a:spLocks noChangeArrowheads="1"/>
          </p:cNvSpPr>
          <p:nvPr/>
        </p:nvSpPr>
        <p:spPr bwMode="auto">
          <a:xfrm>
            <a:off x="1908175" y="4344988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CA</a:t>
            </a:r>
          </a:p>
        </p:txBody>
      </p:sp>
      <p:sp>
        <p:nvSpPr>
          <p:cNvPr id="5221" name="Text Box 119"/>
          <p:cNvSpPr txBox="1">
            <a:spLocks noChangeArrowheads="1"/>
          </p:cNvSpPr>
          <p:nvPr/>
        </p:nvSpPr>
        <p:spPr bwMode="auto">
          <a:xfrm>
            <a:off x="2281238" y="3810000"/>
            <a:ext cx="766762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NV</a:t>
            </a:r>
          </a:p>
        </p:txBody>
      </p:sp>
      <p:sp>
        <p:nvSpPr>
          <p:cNvPr id="5222" name="Text Box 120"/>
          <p:cNvSpPr txBox="1">
            <a:spLocks noChangeArrowheads="1"/>
          </p:cNvSpPr>
          <p:nvPr/>
        </p:nvSpPr>
        <p:spPr bwMode="auto">
          <a:xfrm>
            <a:off x="3021013" y="3986213"/>
            <a:ext cx="3698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 dirty="0">
                <a:latin typeface="Times New Roman" panose="02020603050405020304" pitchFamily="18" charset="0"/>
              </a:rPr>
              <a:t>UT</a:t>
            </a:r>
          </a:p>
        </p:txBody>
      </p:sp>
      <p:sp>
        <p:nvSpPr>
          <p:cNvPr id="5223" name="Text Box 121"/>
          <p:cNvSpPr txBox="1">
            <a:spLocks noChangeArrowheads="1"/>
          </p:cNvSpPr>
          <p:nvPr/>
        </p:nvSpPr>
        <p:spPr bwMode="auto">
          <a:xfrm>
            <a:off x="3536950" y="3427413"/>
            <a:ext cx="3698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WY</a:t>
            </a:r>
          </a:p>
        </p:txBody>
      </p:sp>
      <p:sp>
        <p:nvSpPr>
          <p:cNvPr id="5224" name="Text Box 122"/>
          <p:cNvSpPr txBox="1">
            <a:spLocks noChangeArrowheads="1"/>
          </p:cNvSpPr>
          <p:nvPr/>
        </p:nvSpPr>
        <p:spPr bwMode="auto">
          <a:xfrm>
            <a:off x="3789363" y="4111625"/>
            <a:ext cx="369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CO</a:t>
            </a:r>
          </a:p>
        </p:txBody>
      </p:sp>
      <p:sp>
        <p:nvSpPr>
          <p:cNvPr id="5225" name="Text Box 123"/>
          <p:cNvSpPr txBox="1">
            <a:spLocks noChangeArrowheads="1"/>
          </p:cNvSpPr>
          <p:nvPr/>
        </p:nvSpPr>
        <p:spPr bwMode="auto">
          <a:xfrm>
            <a:off x="1050925" y="2160588"/>
            <a:ext cx="31750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700">
                <a:latin typeface="Times New Roman" panose="02020603050405020304" pitchFamily="18" charset="0"/>
              </a:rPr>
              <a:t>AK</a:t>
            </a:r>
          </a:p>
        </p:txBody>
      </p:sp>
      <p:grpSp>
        <p:nvGrpSpPr>
          <p:cNvPr id="5226" name="Group 124"/>
          <p:cNvGrpSpPr>
            <a:grpSpLocks/>
          </p:cNvGrpSpPr>
          <p:nvPr/>
        </p:nvGrpSpPr>
        <p:grpSpPr bwMode="auto">
          <a:xfrm>
            <a:off x="673100" y="3276600"/>
            <a:ext cx="165100" cy="869950"/>
            <a:chOff x="380" y="3552"/>
            <a:chExt cx="104" cy="548"/>
          </a:xfrm>
        </p:grpSpPr>
        <p:sp>
          <p:nvSpPr>
            <p:cNvPr id="5289" name="Rectangle 125"/>
            <p:cNvSpPr>
              <a:spLocks noChangeArrowheads="1"/>
            </p:cNvSpPr>
            <p:nvPr/>
          </p:nvSpPr>
          <p:spPr bwMode="auto">
            <a:xfrm>
              <a:off x="380" y="3552"/>
              <a:ext cx="100" cy="81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2225" name="Rectangle 126"/>
            <p:cNvSpPr>
              <a:spLocks noChangeArrowheads="1"/>
            </p:cNvSpPr>
            <p:nvPr/>
          </p:nvSpPr>
          <p:spPr bwMode="auto">
            <a:xfrm>
              <a:off x="384" y="3792"/>
              <a:ext cx="100" cy="81"/>
            </a:xfrm>
            <a:prstGeom prst="rect">
              <a:avLst/>
            </a:prstGeom>
            <a:solidFill>
              <a:schemeClr val="accent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buFont typeface="Wingdings" pitchFamily="2" charset="2"/>
                <a:buNone/>
                <a:defRPr/>
              </a:pP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291" name="Rectangle 127"/>
            <p:cNvSpPr>
              <a:spLocks noChangeArrowheads="1"/>
            </p:cNvSpPr>
            <p:nvPr/>
          </p:nvSpPr>
          <p:spPr bwMode="auto">
            <a:xfrm>
              <a:off x="384" y="3663"/>
              <a:ext cx="100" cy="81"/>
            </a:xfrm>
            <a:prstGeom prst="rect">
              <a:avLst/>
            </a:prstGeom>
            <a:solidFill>
              <a:srgbClr val="4B9FC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5292" name="Rectangle 128"/>
            <p:cNvSpPr>
              <a:spLocks noChangeArrowheads="1"/>
            </p:cNvSpPr>
            <p:nvPr/>
          </p:nvSpPr>
          <p:spPr bwMode="auto">
            <a:xfrm>
              <a:off x="380" y="3903"/>
              <a:ext cx="100" cy="81"/>
            </a:xfrm>
            <a:prstGeom prst="rect">
              <a:avLst/>
            </a:prstGeom>
            <a:solidFill>
              <a:srgbClr val="53802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5293" name="Rectangle 129"/>
            <p:cNvSpPr>
              <a:spLocks noChangeArrowheads="1"/>
            </p:cNvSpPr>
            <p:nvPr/>
          </p:nvSpPr>
          <p:spPr bwMode="auto">
            <a:xfrm>
              <a:off x="384" y="4019"/>
              <a:ext cx="100" cy="81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10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Font typeface="Wingdings" panose="05000000000000000000" pitchFamily="2" charset="2"/>
                <a:buChar char="w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ct val="15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5000"/>
                </a:lnSpc>
                <a:spcBef>
                  <a:spcPct val="15000"/>
                </a:spcBef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15000"/>
                </a:spcBef>
                <a:spcAft>
                  <a:spcPct val="0"/>
                </a:spcAft>
                <a:buClr>
                  <a:schemeClr val="accent2"/>
                </a:buClr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endParaRPr lang="en-US" altLang="en-US" sz="1000">
                <a:latin typeface="Times New Roman" panose="02020603050405020304" pitchFamily="18" charset="0"/>
              </a:endParaRPr>
            </a:p>
          </p:txBody>
        </p:sp>
      </p:grpSp>
      <p:sp>
        <p:nvSpPr>
          <p:cNvPr id="5227" name="Text Box 132"/>
          <p:cNvSpPr txBox="1">
            <a:spLocks noChangeArrowheads="1"/>
          </p:cNvSpPr>
          <p:nvPr/>
        </p:nvSpPr>
        <p:spPr bwMode="auto">
          <a:xfrm>
            <a:off x="808038" y="3200400"/>
            <a:ext cx="563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= 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= B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= 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= 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= F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latin typeface="Calibri" panose="020F0502020204030204" pitchFamily="34" charset="0"/>
              </a:rPr>
              <a:t>= NG</a:t>
            </a:r>
          </a:p>
        </p:txBody>
      </p:sp>
      <p:sp>
        <p:nvSpPr>
          <p:cNvPr id="5228" name="Text Box 133"/>
          <p:cNvSpPr txBox="1">
            <a:spLocks noChangeArrowheads="1"/>
          </p:cNvSpPr>
          <p:nvPr/>
        </p:nvSpPr>
        <p:spPr bwMode="auto">
          <a:xfrm>
            <a:off x="5051425" y="6322732"/>
            <a:ext cx="4070350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Source: </a:t>
            </a:r>
            <a:r>
              <a:rPr lang="en-US" altLang="en-US" sz="1400" dirty="0" smtClean="0">
                <a:latin typeface="Calibri" panose="020F0502020204030204" pitchFamily="34" charset="0"/>
              </a:rPr>
              <a:t>R Street Insurance Regulation Report Card,  December 2015</a:t>
            </a:r>
            <a:endParaRPr lang="en-US" altLang="en-US" sz="1400" dirty="0">
              <a:latin typeface="Calibri" panose="020F0502020204030204" pitchFamily="34" charset="0"/>
            </a:endParaRPr>
          </a:p>
        </p:txBody>
      </p:sp>
      <p:sp>
        <p:nvSpPr>
          <p:cNvPr id="5229" name="TextBox 137"/>
          <p:cNvSpPr txBox="1">
            <a:spLocks noChangeArrowheads="1"/>
          </p:cNvSpPr>
          <p:nvPr/>
        </p:nvSpPr>
        <p:spPr bwMode="auto">
          <a:xfrm>
            <a:off x="2286000" y="39624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B+</a:t>
            </a:r>
            <a:endParaRPr lang="en-US" altLang="en-US" sz="1400" b="1" dirty="0"/>
          </a:p>
        </p:txBody>
      </p:sp>
      <p:sp>
        <p:nvSpPr>
          <p:cNvPr id="5230" name="TextBox 142"/>
          <p:cNvSpPr txBox="1">
            <a:spLocks noChangeArrowheads="1"/>
          </p:cNvSpPr>
          <p:nvPr/>
        </p:nvSpPr>
        <p:spPr bwMode="auto">
          <a:xfrm>
            <a:off x="7315200" y="40386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A</a:t>
            </a:r>
            <a:endParaRPr lang="en-US" altLang="en-US" sz="1400" b="1" dirty="0"/>
          </a:p>
        </p:txBody>
      </p:sp>
      <p:sp>
        <p:nvSpPr>
          <p:cNvPr id="5231" name="TextBox 145"/>
          <p:cNvSpPr txBox="1">
            <a:spLocks noChangeArrowheads="1"/>
          </p:cNvSpPr>
          <p:nvPr/>
        </p:nvSpPr>
        <p:spPr bwMode="auto">
          <a:xfrm>
            <a:off x="8610600" y="2895600"/>
            <a:ext cx="381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cxnSp>
        <p:nvCxnSpPr>
          <p:cNvPr id="149" name="Straight Arrow Connector 148"/>
          <p:cNvCxnSpPr/>
          <p:nvPr/>
        </p:nvCxnSpPr>
        <p:spPr>
          <a:xfrm rot="10800000">
            <a:off x="8229600" y="2895600"/>
            <a:ext cx="374650" cy="20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3" name="TextBox 149"/>
          <p:cNvSpPr txBox="1">
            <a:spLocks noChangeArrowheads="1"/>
          </p:cNvSpPr>
          <p:nvPr/>
        </p:nvSpPr>
        <p:spPr bwMode="auto">
          <a:xfrm>
            <a:off x="6172200" y="4495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A-</a:t>
            </a:r>
            <a:endParaRPr lang="en-US" altLang="en-US" sz="1400" b="1" dirty="0"/>
          </a:p>
        </p:txBody>
      </p:sp>
      <p:sp>
        <p:nvSpPr>
          <p:cNvPr id="5234" name="TextBox 150"/>
          <p:cNvSpPr txBox="1">
            <a:spLocks noChangeArrowheads="1"/>
          </p:cNvSpPr>
          <p:nvPr/>
        </p:nvSpPr>
        <p:spPr bwMode="auto">
          <a:xfrm>
            <a:off x="3429000" y="35052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B+</a:t>
            </a:r>
            <a:endParaRPr lang="en-US" altLang="en-US" sz="1400" b="1" dirty="0"/>
          </a:p>
        </p:txBody>
      </p:sp>
      <p:sp>
        <p:nvSpPr>
          <p:cNvPr id="5235" name="TextBox 151"/>
          <p:cNvSpPr txBox="1">
            <a:spLocks noChangeArrowheads="1"/>
          </p:cNvSpPr>
          <p:nvPr/>
        </p:nvSpPr>
        <p:spPr bwMode="auto">
          <a:xfrm>
            <a:off x="5562600" y="48768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36" name="TextBox 152"/>
          <p:cNvSpPr txBox="1">
            <a:spLocks noChangeArrowheads="1"/>
          </p:cNvSpPr>
          <p:nvPr/>
        </p:nvSpPr>
        <p:spPr bwMode="auto">
          <a:xfrm>
            <a:off x="6400800" y="42672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A</a:t>
            </a:r>
            <a:endParaRPr lang="en-US" altLang="en-US" sz="1400" b="1" dirty="0"/>
          </a:p>
        </p:txBody>
      </p:sp>
      <p:sp>
        <p:nvSpPr>
          <p:cNvPr id="5237" name="TextBox 153"/>
          <p:cNvSpPr txBox="1">
            <a:spLocks noChangeArrowheads="1"/>
          </p:cNvSpPr>
          <p:nvPr/>
        </p:nvSpPr>
        <p:spPr bwMode="auto">
          <a:xfrm>
            <a:off x="7315200" y="48006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A-</a:t>
            </a:r>
            <a:endParaRPr lang="en-US" altLang="en-US" sz="1400" b="1" dirty="0"/>
          </a:p>
        </p:txBody>
      </p:sp>
      <p:sp>
        <p:nvSpPr>
          <p:cNvPr id="5238" name="TextBox 154"/>
          <p:cNvSpPr txBox="1">
            <a:spLocks noChangeArrowheads="1"/>
          </p:cNvSpPr>
          <p:nvPr/>
        </p:nvSpPr>
        <p:spPr bwMode="auto">
          <a:xfrm>
            <a:off x="4648200" y="27432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</a:t>
            </a:r>
            <a:endParaRPr lang="en-US" altLang="en-US" sz="1400" b="1" dirty="0"/>
          </a:p>
        </p:txBody>
      </p:sp>
      <p:sp>
        <p:nvSpPr>
          <p:cNvPr id="5239" name="TextBox 155"/>
          <p:cNvSpPr txBox="1">
            <a:spLocks noChangeArrowheads="1"/>
          </p:cNvSpPr>
          <p:nvPr/>
        </p:nvSpPr>
        <p:spPr bwMode="auto">
          <a:xfrm>
            <a:off x="2209800" y="25146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</a:t>
            </a:r>
            <a:endParaRPr lang="en-US" altLang="en-US" sz="1400" b="1" dirty="0"/>
          </a:p>
        </p:txBody>
      </p:sp>
      <p:sp>
        <p:nvSpPr>
          <p:cNvPr id="5240" name="TextBox 156"/>
          <p:cNvSpPr txBox="1">
            <a:spLocks noChangeArrowheads="1"/>
          </p:cNvSpPr>
          <p:nvPr/>
        </p:nvSpPr>
        <p:spPr bwMode="auto">
          <a:xfrm>
            <a:off x="5943600" y="32766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41" name="TextBox 157"/>
          <p:cNvSpPr txBox="1">
            <a:spLocks noChangeArrowheads="1"/>
          </p:cNvSpPr>
          <p:nvPr/>
        </p:nvSpPr>
        <p:spPr bwMode="auto">
          <a:xfrm>
            <a:off x="2209800" y="31242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42" name="TextBox 158"/>
          <p:cNvSpPr txBox="1">
            <a:spLocks noChangeArrowheads="1"/>
          </p:cNvSpPr>
          <p:nvPr/>
        </p:nvSpPr>
        <p:spPr bwMode="auto">
          <a:xfrm>
            <a:off x="3429000" y="28194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D</a:t>
            </a:r>
            <a:endParaRPr lang="en-US" altLang="en-US" sz="1400" b="1" dirty="0"/>
          </a:p>
        </p:txBody>
      </p:sp>
      <p:sp>
        <p:nvSpPr>
          <p:cNvPr id="5243" name="Rectangle 129"/>
          <p:cNvSpPr>
            <a:spLocks noChangeArrowheads="1"/>
          </p:cNvSpPr>
          <p:nvPr/>
        </p:nvSpPr>
        <p:spPr bwMode="auto">
          <a:xfrm>
            <a:off x="685800" y="4191000"/>
            <a:ext cx="152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5244" name="TextBox 161"/>
          <p:cNvSpPr txBox="1">
            <a:spLocks noChangeArrowheads="1"/>
          </p:cNvSpPr>
          <p:nvPr/>
        </p:nvSpPr>
        <p:spPr bwMode="auto">
          <a:xfrm>
            <a:off x="7162800" y="43434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F</a:t>
            </a:r>
            <a:endParaRPr lang="en-US" altLang="en-US" sz="1400" b="1" dirty="0"/>
          </a:p>
        </p:txBody>
      </p:sp>
      <p:sp>
        <p:nvSpPr>
          <p:cNvPr id="5245" name="TextBox 162"/>
          <p:cNvSpPr txBox="1">
            <a:spLocks noChangeArrowheads="1"/>
          </p:cNvSpPr>
          <p:nvPr/>
        </p:nvSpPr>
        <p:spPr bwMode="auto">
          <a:xfrm>
            <a:off x="6781800" y="4724400"/>
            <a:ext cx="381000" cy="307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</a:t>
            </a:r>
            <a:endParaRPr lang="en-US" altLang="en-US" sz="1400" b="1" dirty="0"/>
          </a:p>
        </p:txBody>
      </p:sp>
      <p:sp>
        <p:nvSpPr>
          <p:cNvPr id="5246" name="TextBox 163"/>
          <p:cNvSpPr txBox="1">
            <a:spLocks noChangeArrowheads="1"/>
          </p:cNvSpPr>
          <p:nvPr/>
        </p:nvSpPr>
        <p:spPr bwMode="auto">
          <a:xfrm>
            <a:off x="4495800" y="41148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C+</a:t>
            </a:r>
            <a:endParaRPr lang="en-US" altLang="en-US" sz="1400" b="1" dirty="0"/>
          </a:p>
        </p:txBody>
      </p:sp>
      <p:sp>
        <p:nvSpPr>
          <p:cNvPr id="5247" name="TextBox 164"/>
          <p:cNvSpPr txBox="1">
            <a:spLocks noChangeArrowheads="1"/>
          </p:cNvSpPr>
          <p:nvPr/>
        </p:nvSpPr>
        <p:spPr bwMode="auto">
          <a:xfrm>
            <a:off x="5181600" y="35814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A</a:t>
            </a:r>
            <a:endParaRPr lang="en-US" altLang="en-US" sz="1400" b="1" dirty="0"/>
          </a:p>
        </p:txBody>
      </p:sp>
      <p:sp>
        <p:nvSpPr>
          <p:cNvPr id="5248" name="TextBox 165"/>
          <p:cNvSpPr txBox="1">
            <a:spLocks noChangeArrowheads="1"/>
          </p:cNvSpPr>
          <p:nvPr/>
        </p:nvSpPr>
        <p:spPr bwMode="auto">
          <a:xfrm>
            <a:off x="8610600" y="35052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C-</a:t>
            </a:r>
          </a:p>
        </p:txBody>
      </p:sp>
      <p:cxnSp>
        <p:nvCxnSpPr>
          <p:cNvPr id="168" name="Straight Arrow Connector 167"/>
          <p:cNvCxnSpPr/>
          <p:nvPr/>
        </p:nvCxnSpPr>
        <p:spPr>
          <a:xfrm rot="16200000" flipV="1">
            <a:off x="8229600" y="3200400"/>
            <a:ext cx="457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0" name="TextBox 169"/>
          <p:cNvSpPr txBox="1">
            <a:spLocks noChangeArrowheads="1"/>
          </p:cNvSpPr>
          <p:nvPr/>
        </p:nvSpPr>
        <p:spPr bwMode="auto">
          <a:xfrm>
            <a:off x="8458200" y="38862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cxnSp>
        <p:nvCxnSpPr>
          <p:cNvPr id="172" name="Straight Arrow Connector 171"/>
          <p:cNvCxnSpPr/>
          <p:nvPr/>
        </p:nvCxnSpPr>
        <p:spPr>
          <a:xfrm rot="10800000">
            <a:off x="8001000" y="35814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52" name="TextBox 172"/>
          <p:cNvSpPr txBox="1">
            <a:spLocks noChangeArrowheads="1"/>
          </p:cNvSpPr>
          <p:nvPr/>
        </p:nvSpPr>
        <p:spPr bwMode="auto">
          <a:xfrm>
            <a:off x="762000" y="49530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/>
              <a:t>D</a:t>
            </a:r>
          </a:p>
        </p:txBody>
      </p:sp>
      <p:sp>
        <p:nvSpPr>
          <p:cNvPr id="5253" name="TextBox 177"/>
          <p:cNvSpPr txBox="1">
            <a:spLocks noChangeArrowheads="1"/>
          </p:cNvSpPr>
          <p:nvPr/>
        </p:nvSpPr>
        <p:spPr bwMode="auto">
          <a:xfrm>
            <a:off x="1219200" y="2022279"/>
            <a:ext cx="520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/>
              <a:t>C </a:t>
            </a:r>
          </a:p>
        </p:txBody>
      </p:sp>
      <p:sp>
        <p:nvSpPr>
          <p:cNvPr id="5254" name="TextBox 178"/>
          <p:cNvSpPr txBox="1">
            <a:spLocks noChangeArrowheads="1"/>
          </p:cNvSpPr>
          <p:nvPr/>
        </p:nvSpPr>
        <p:spPr bwMode="auto">
          <a:xfrm>
            <a:off x="5105400" y="47244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</a:t>
            </a:r>
            <a:endParaRPr lang="en-US" altLang="en-US" sz="1400" b="1" dirty="0"/>
          </a:p>
        </p:txBody>
      </p:sp>
      <p:sp>
        <p:nvSpPr>
          <p:cNvPr id="5255" name="TextBox 162"/>
          <p:cNvSpPr txBox="1">
            <a:spLocks noChangeArrowheads="1"/>
          </p:cNvSpPr>
          <p:nvPr/>
        </p:nvSpPr>
        <p:spPr bwMode="auto">
          <a:xfrm>
            <a:off x="8077200" y="4114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56" name="TextBox 165"/>
          <p:cNvSpPr txBox="1">
            <a:spLocks noChangeArrowheads="1"/>
          </p:cNvSpPr>
          <p:nvPr/>
        </p:nvSpPr>
        <p:spPr bwMode="auto">
          <a:xfrm>
            <a:off x="7010400" y="39624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</a:t>
            </a:r>
            <a:endParaRPr lang="en-US" altLang="en-US" sz="1400" b="1" dirty="0"/>
          </a:p>
        </p:txBody>
      </p:sp>
      <p:sp>
        <p:nvSpPr>
          <p:cNvPr id="5257" name="TextBox 166"/>
          <p:cNvSpPr txBox="1">
            <a:spLocks noChangeArrowheads="1"/>
          </p:cNvSpPr>
          <p:nvPr/>
        </p:nvSpPr>
        <p:spPr bwMode="auto">
          <a:xfrm>
            <a:off x="2971800" y="41910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A</a:t>
            </a:r>
          </a:p>
        </p:txBody>
      </p:sp>
      <p:sp>
        <p:nvSpPr>
          <p:cNvPr id="5258" name="TextBox 168"/>
          <p:cNvSpPr txBox="1">
            <a:spLocks noChangeArrowheads="1"/>
          </p:cNvSpPr>
          <p:nvPr/>
        </p:nvSpPr>
        <p:spPr bwMode="auto">
          <a:xfrm>
            <a:off x="2667000" y="32766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59" name="TextBox 169"/>
          <p:cNvSpPr txBox="1">
            <a:spLocks noChangeArrowheads="1"/>
          </p:cNvSpPr>
          <p:nvPr/>
        </p:nvSpPr>
        <p:spPr bwMode="auto">
          <a:xfrm>
            <a:off x="2819400" y="49530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60" name="TextBox 170"/>
          <p:cNvSpPr txBox="1">
            <a:spLocks noChangeArrowheads="1"/>
          </p:cNvSpPr>
          <p:nvPr/>
        </p:nvSpPr>
        <p:spPr bwMode="auto">
          <a:xfrm>
            <a:off x="7620000" y="22860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A</a:t>
            </a:r>
          </a:p>
        </p:txBody>
      </p:sp>
      <p:cxnSp>
        <p:nvCxnSpPr>
          <p:cNvPr id="174" name="Straight Arrow Connector 173"/>
          <p:cNvCxnSpPr>
            <a:endCxn id="5201" idx="0"/>
          </p:cNvCxnSpPr>
          <p:nvPr/>
        </p:nvCxnSpPr>
        <p:spPr>
          <a:xfrm rot="16200000" flipH="1">
            <a:off x="7811294" y="2475706"/>
            <a:ext cx="228600" cy="153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2" name="TextBox 175"/>
          <p:cNvSpPr txBox="1">
            <a:spLocks noChangeArrowheads="1"/>
          </p:cNvSpPr>
          <p:nvPr/>
        </p:nvSpPr>
        <p:spPr bwMode="auto">
          <a:xfrm>
            <a:off x="6781800" y="35052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63" name="TextBox 177"/>
          <p:cNvSpPr txBox="1">
            <a:spLocks noChangeArrowheads="1"/>
          </p:cNvSpPr>
          <p:nvPr/>
        </p:nvSpPr>
        <p:spPr bwMode="auto">
          <a:xfrm>
            <a:off x="3657600" y="50292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64" name="TextBox 178"/>
          <p:cNvSpPr txBox="1">
            <a:spLocks noChangeArrowheads="1"/>
          </p:cNvSpPr>
          <p:nvPr/>
        </p:nvSpPr>
        <p:spPr bwMode="auto">
          <a:xfrm>
            <a:off x="6324600" y="35814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C+</a:t>
            </a:r>
            <a:endParaRPr lang="en-US" altLang="en-US" sz="1400" b="1" dirty="0"/>
          </a:p>
        </p:txBody>
      </p:sp>
      <p:sp>
        <p:nvSpPr>
          <p:cNvPr id="5265" name="TextBox 179"/>
          <p:cNvSpPr txBox="1">
            <a:spLocks noChangeArrowheads="1"/>
          </p:cNvSpPr>
          <p:nvPr/>
        </p:nvSpPr>
        <p:spPr bwMode="auto">
          <a:xfrm>
            <a:off x="8229600" y="25146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/>
              <a:t>B</a:t>
            </a:r>
          </a:p>
        </p:txBody>
      </p:sp>
      <p:sp>
        <p:nvSpPr>
          <p:cNvPr id="5266" name="TextBox 180"/>
          <p:cNvSpPr txBox="1">
            <a:spLocks noChangeArrowheads="1"/>
          </p:cNvSpPr>
          <p:nvPr/>
        </p:nvSpPr>
        <p:spPr bwMode="auto">
          <a:xfrm>
            <a:off x="6019800" y="40386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B</a:t>
            </a:r>
          </a:p>
        </p:txBody>
      </p:sp>
      <p:sp>
        <p:nvSpPr>
          <p:cNvPr id="5267" name="TextBox 181"/>
          <p:cNvSpPr txBox="1">
            <a:spLocks noChangeArrowheads="1"/>
          </p:cNvSpPr>
          <p:nvPr/>
        </p:nvSpPr>
        <p:spPr bwMode="auto">
          <a:xfrm>
            <a:off x="4724400" y="3200400"/>
            <a:ext cx="585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B+</a:t>
            </a:r>
            <a:endParaRPr lang="en-US" altLang="en-US" sz="1400" b="1" dirty="0"/>
          </a:p>
        </p:txBody>
      </p:sp>
      <p:sp>
        <p:nvSpPr>
          <p:cNvPr id="5268" name="TextBox 182"/>
          <p:cNvSpPr txBox="1">
            <a:spLocks noChangeArrowheads="1"/>
          </p:cNvSpPr>
          <p:nvPr/>
        </p:nvSpPr>
        <p:spPr bwMode="auto">
          <a:xfrm>
            <a:off x="6477000" y="51054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</a:t>
            </a:r>
            <a:endParaRPr lang="en-US" altLang="en-US" sz="1400" b="1" dirty="0"/>
          </a:p>
        </p:txBody>
      </p:sp>
      <p:sp>
        <p:nvSpPr>
          <p:cNvPr id="5269" name="TextBox 183"/>
          <p:cNvSpPr txBox="1">
            <a:spLocks noChangeArrowheads="1"/>
          </p:cNvSpPr>
          <p:nvPr/>
        </p:nvSpPr>
        <p:spPr bwMode="auto">
          <a:xfrm>
            <a:off x="8229600" y="34290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B</a:t>
            </a:r>
          </a:p>
        </p:txBody>
      </p:sp>
      <p:cxnSp>
        <p:nvCxnSpPr>
          <p:cNvPr id="186" name="Straight Arrow Connector 185"/>
          <p:cNvCxnSpPr/>
          <p:nvPr/>
        </p:nvCxnSpPr>
        <p:spPr>
          <a:xfrm rot="16200000" flipV="1">
            <a:off x="8115300" y="33147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1" name="TextBox 187"/>
          <p:cNvSpPr txBox="1">
            <a:spLocks noChangeArrowheads="1"/>
          </p:cNvSpPr>
          <p:nvPr/>
        </p:nvSpPr>
        <p:spPr bwMode="auto">
          <a:xfrm>
            <a:off x="5638800" y="42672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/>
              <a:t>B</a:t>
            </a:r>
          </a:p>
        </p:txBody>
      </p:sp>
      <p:sp>
        <p:nvSpPr>
          <p:cNvPr id="5272" name="TextBox 193"/>
          <p:cNvSpPr txBox="1">
            <a:spLocks noChangeArrowheads="1"/>
          </p:cNvSpPr>
          <p:nvPr/>
        </p:nvSpPr>
        <p:spPr bwMode="auto">
          <a:xfrm>
            <a:off x="4876800" y="3733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A-</a:t>
            </a:r>
            <a:endParaRPr lang="en-US" altLang="en-US" sz="1400" b="1" dirty="0"/>
          </a:p>
        </p:txBody>
      </p:sp>
      <p:sp>
        <p:nvSpPr>
          <p:cNvPr id="5273" name="TextBox 194"/>
          <p:cNvSpPr txBox="1">
            <a:spLocks noChangeArrowheads="1"/>
          </p:cNvSpPr>
          <p:nvPr/>
        </p:nvSpPr>
        <p:spPr bwMode="auto">
          <a:xfrm>
            <a:off x="5257800" y="3048000"/>
            <a:ext cx="533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C+</a:t>
            </a:r>
          </a:p>
        </p:txBody>
      </p:sp>
      <p:cxnSp>
        <p:nvCxnSpPr>
          <p:cNvPr id="197" name="Straight Arrow Connector 196"/>
          <p:cNvCxnSpPr/>
          <p:nvPr/>
        </p:nvCxnSpPr>
        <p:spPr>
          <a:xfrm rot="10800000">
            <a:off x="8305800" y="3276600"/>
            <a:ext cx="307975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5" name="TextBox 199"/>
          <p:cNvSpPr txBox="1">
            <a:spLocks noChangeArrowheads="1"/>
          </p:cNvSpPr>
          <p:nvPr/>
        </p:nvSpPr>
        <p:spPr bwMode="auto">
          <a:xfrm>
            <a:off x="7543800" y="3429000"/>
            <a:ext cx="22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/>
              <a:t>C</a:t>
            </a:r>
          </a:p>
        </p:txBody>
      </p:sp>
      <p:sp>
        <p:nvSpPr>
          <p:cNvPr id="5276" name="TextBox 200"/>
          <p:cNvSpPr txBox="1">
            <a:spLocks noChangeArrowheads="1"/>
          </p:cNvSpPr>
          <p:nvPr/>
        </p:nvSpPr>
        <p:spPr bwMode="auto">
          <a:xfrm>
            <a:off x="6400800" y="2971800"/>
            <a:ext cx="60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</a:t>
            </a:r>
            <a:endParaRPr lang="en-US" altLang="en-US" sz="1400" b="1" dirty="0"/>
          </a:p>
        </p:txBody>
      </p:sp>
      <p:sp>
        <p:nvSpPr>
          <p:cNvPr id="5277" name="TextBox 201"/>
          <p:cNvSpPr txBox="1">
            <a:spLocks noChangeArrowheads="1"/>
          </p:cNvSpPr>
          <p:nvPr/>
        </p:nvSpPr>
        <p:spPr bwMode="auto">
          <a:xfrm>
            <a:off x="8534400" y="44196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C</a:t>
            </a:r>
            <a:endParaRPr lang="en-US" altLang="en-US" sz="1400" b="1" dirty="0"/>
          </a:p>
        </p:txBody>
      </p:sp>
      <p:cxnSp>
        <p:nvCxnSpPr>
          <p:cNvPr id="204" name="Straight Arrow Connector 203"/>
          <p:cNvCxnSpPr/>
          <p:nvPr/>
        </p:nvCxnSpPr>
        <p:spPr>
          <a:xfrm flipH="1" flipV="1">
            <a:off x="7951694" y="3863788"/>
            <a:ext cx="735107" cy="784414"/>
          </a:xfrm>
          <a:prstGeom prst="straightConnector1">
            <a:avLst/>
          </a:prstGeom>
          <a:ln>
            <a:solidFill>
              <a:srgbClr val="4B9F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9" name="TextBox 204"/>
          <p:cNvSpPr txBox="1">
            <a:spLocks noChangeArrowheads="1"/>
          </p:cNvSpPr>
          <p:nvPr/>
        </p:nvSpPr>
        <p:spPr bwMode="auto">
          <a:xfrm>
            <a:off x="2057400" y="44958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D</a:t>
            </a:r>
            <a:endParaRPr lang="en-US" altLang="en-US" sz="1400" b="1" dirty="0"/>
          </a:p>
        </p:txBody>
      </p:sp>
      <p:sp>
        <p:nvSpPr>
          <p:cNvPr id="5280" name="TextBox 205"/>
          <p:cNvSpPr txBox="1">
            <a:spLocks noChangeArrowheads="1"/>
          </p:cNvSpPr>
          <p:nvPr/>
        </p:nvSpPr>
        <p:spPr bwMode="auto">
          <a:xfrm>
            <a:off x="3886200" y="41910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B</a:t>
            </a:r>
            <a:endParaRPr lang="en-US" altLang="en-US" sz="1400" b="1" dirty="0"/>
          </a:p>
        </p:txBody>
      </p:sp>
      <p:sp>
        <p:nvSpPr>
          <p:cNvPr id="5281" name="TextBox 206"/>
          <p:cNvSpPr txBox="1">
            <a:spLocks noChangeArrowheads="1"/>
          </p:cNvSpPr>
          <p:nvPr/>
        </p:nvSpPr>
        <p:spPr bwMode="auto">
          <a:xfrm>
            <a:off x="5943600" y="51816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D+</a:t>
            </a:r>
            <a:endParaRPr lang="en-US" altLang="en-US" sz="1400" b="1" dirty="0"/>
          </a:p>
        </p:txBody>
      </p:sp>
      <p:sp>
        <p:nvSpPr>
          <p:cNvPr id="5282" name="TextBox 210"/>
          <p:cNvSpPr txBox="1">
            <a:spLocks noChangeArrowheads="1"/>
          </p:cNvSpPr>
          <p:nvPr/>
        </p:nvSpPr>
        <p:spPr bwMode="auto">
          <a:xfrm>
            <a:off x="5638800" y="5486400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D</a:t>
            </a:r>
            <a:endParaRPr lang="en-US" altLang="en-US" sz="1400" b="1" dirty="0"/>
          </a:p>
        </p:txBody>
      </p:sp>
      <p:sp>
        <p:nvSpPr>
          <p:cNvPr id="5283" name="TextBox 211"/>
          <p:cNvSpPr txBox="1">
            <a:spLocks noChangeArrowheads="1"/>
          </p:cNvSpPr>
          <p:nvPr/>
        </p:nvSpPr>
        <p:spPr bwMode="auto">
          <a:xfrm>
            <a:off x="4800600" y="5791200"/>
            <a:ext cx="381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D</a:t>
            </a:r>
          </a:p>
        </p:txBody>
      </p:sp>
      <p:sp>
        <p:nvSpPr>
          <p:cNvPr id="5284" name="TextBox 212"/>
          <p:cNvSpPr txBox="1">
            <a:spLocks noChangeArrowheads="1"/>
          </p:cNvSpPr>
          <p:nvPr/>
        </p:nvSpPr>
        <p:spPr bwMode="auto">
          <a:xfrm>
            <a:off x="7543800" y="5867400"/>
            <a:ext cx="30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D</a:t>
            </a:r>
            <a:endParaRPr lang="en-US" altLang="en-US" sz="1400" b="1" dirty="0"/>
          </a:p>
        </p:txBody>
      </p:sp>
      <p:sp>
        <p:nvSpPr>
          <p:cNvPr id="5285" name="TextBox 213"/>
          <p:cNvSpPr txBox="1">
            <a:spLocks noChangeArrowheads="1"/>
          </p:cNvSpPr>
          <p:nvPr/>
        </p:nvSpPr>
        <p:spPr bwMode="auto">
          <a:xfrm>
            <a:off x="7620000" y="2819400"/>
            <a:ext cx="30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 dirty="0" smtClean="0"/>
              <a:t>D</a:t>
            </a:r>
            <a:endParaRPr lang="en-US" altLang="en-US" sz="1400" b="1" dirty="0"/>
          </a:p>
        </p:txBody>
      </p:sp>
      <p:sp>
        <p:nvSpPr>
          <p:cNvPr id="52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2015 Property and Casualty Insurance</a:t>
            </a:r>
            <a:br>
              <a:rPr lang="en-US" altLang="en-US" dirty="0" smtClean="0">
                <a:latin typeface="Arial" panose="020B0604020202020204" pitchFamily="34" charset="0"/>
              </a:rPr>
            </a:br>
            <a:r>
              <a:rPr lang="en-US" altLang="en-US" dirty="0" smtClean="0">
                <a:latin typeface="Arial" panose="020B0604020202020204" pitchFamily="34" charset="0"/>
              </a:rPr>
              <a:t>Regulatory Report Card</a:t>
            </a:r>
          </a:p>
        </p:txBody>
      </p:sp>
      <p:sp>
        <p:nvSpPr>
          <p:cNvPr id="5287" name="TextBox 194"/>
          <p:cNvSpPr txBox="1">
            <a:spLocks noChangeArrowheads="1"/>
          </p:cNvSpPr>
          <p:nvPr/>
        </p:nvSpPr>
        <p:spPr bwMode="auto">
          <a:xfrm>
            <a:off x="327025" y="5759450"/>
            <a:ext cx="3262313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Not Graded: District of Columbia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latin typeface="Calibri" panose="020F0502020204030204" pitchFamily="34" charset="0"/>
              </a:rPr>
              <a:t>		</a:t>
            </a:r>
          </a:p>
        </p:txBody>
      </p:sp>
      <p:cxnSp>
        <p:nvCxnSpPr>
          <p:cNvPr id="196" name="Straight Arrow Connector 195"/>
          <p:cNvCxnSpPr/>
          <p:nvPr/>
        </p:nvCxnSpPr>
        <p:spPr>
          <a:xfrm rot="16200000" flipV="1">
            <a:off x="7806532" y="3925093"/>
            <a:ext cx="311150" cy="309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64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GLOBAL M&amp;A UPDATE: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i="1" dirty="0" smtClean="0">
                <a:solidFill>
                  <a:schemeClr val="bg1"/>
                </a:solidFill>
              </a:rPr>
              <a:t> A PATH TO GROWTH &amp; PROFIT? 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Are Capital Accumulation, Drive for Growth and Scale Stimulating M&amp;A Activity?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65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 smtClean="0">
                <a:latin typeface="Arial" panose="020B0604020202020204" pitchFamily="34" charset="0"/>
              </a:rPr>
              <a:t>U.S. INSURANCE MERGERS AND ACQUISITIONS,</a:t>
            </a:r>
            <a:br>
              <a:rPr lang="en-US" altLang="en-US" sz="2400" dirty="0" smtClean="0">
                <a:latin typeface="Arial" panose="020B0604020202020204" pitchFamily="34" charset="0"/>
              </a:rPr>
            </a:br>
            <a:r>
              <a:rPr lang="en-US" altLang="en-US" sz="2400" dirty="0" smtClean="0">
                <a:latin typeface="Arial" panose="020B0604020202020204" pitchFamily="34" charset="0"/>
              </a:rPr>
              <a:t>P/C SECTOR, 1994-2015E (1)</a:t>
            </a:r>
          </a:p>
        </p:txBody>
      </p:sp>
      <p:graphicFrame>
        <p:nvGraphicFramePr>
          <p:cNvPr id="58374" name="Object 3"/>
          <p:cNvGraphicFramePr>
            <a:graphicFrameLocks noGrp="1"/>
          </p:cNvGraphicFramePr>
          <p:nvPr>
            <p:ph type="chart" idx="4294967295"/>
            <p:extLst/>
          </p:nvPr>
        </p:nvGraphicFramePr>
        <p:xfrm>
          <a:off x="298450" y="1635124"/>
          <a:ext cx="8542337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255" name="Chart" r:id="rId4" imgW="8581836" imgH="4533761" progId="MSGraph.Chart.8">
                  <p:embed followColorScheme="full"/>
                </p:oleObj>
              </mc:Choice>
              <mc:Fallback>
                <p:oleObj name="Chart" r:id="rId4" imgW="8581836" imgH="4533761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8450" y="1635124"/>
                        <a:ext cx="8542337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07975" y="1266824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(1) Includes transactions where a U.S. company was the acquirer and/or the target.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/>
              <a:t>Source: Conning proprietary </a:t>
            </a:r>
            <a:r>
              <a:rPr lang="en-US" altLang="en-US" sz="1100" dirty="0" smtClean="0"/>
              <a:t>database; 2015 I.I.I. estimate.</a:t>
            </a:r>
            <a:endParaRPr lang="en-US" altLang="en-US" sz="1100" dirty="0"/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5785944" y="1517650"/>
            <a:ext cx="1993599" cy="1082198"/>
          </a:xfrm>
          <a:prstGeom prst="wedgeRectCallout">
            <a:avLst>
              <a:gd name="adj1" fmla="val 40341"/>
              <a:gd name="adj2" fmla="val 11221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M&amp;A activity in the P/C sector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up sharply in 2015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567322" y="1097914"/>
            <a:ext cx="2258592" cy="1573530"/>
          </a:xfrm>
          <a:prstGeom prst="wedgeRectCallout">
            <a:avLst>
              <a:gd name="adj1" fmla="val -74753"/>
              <a:gd name="adj2" fmla="val 2429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M&amp;A activity in 2015 will likely reach its highest level since 1998. Globally, across all sectors, M&amp;A activity exceeded $200B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187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Global M&amp;A Activity Tends to Follow Equity Market Performance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/>
              <a:t>.</a:t>
            </a: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86" y="1971041"/>
            <a:ext cx="8666990" cy="4181316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31729"/>
            <a:ext cx="7569200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/>
              <a:t>Source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Thomson Reuters, Capital IQ as of Oct. 2015 and IMF from Geneva Association Newsletter </a:t>
            </a:r>
            <a:r>
              <a:rPr lang="en-US" altLang="en-US" sz="1100" i="1" dirty="0" smtClean="0"/>
              <a:t>Insurance and Finance</a:t>
            </a:r>
            <a:r>
              <a:rPr lang="en-US" altLang="en-US" sz="1100" dirty="0" smtClean="0"/>
              <a:t>, Jan. 2016, presentation “</a:t>
            </a:r>
            <a:r>
              <a:rPr lang="en-US" altLang="en-US" sz="1100" i="1" dirty="0" smtClean="0"/>
              <a:t>Facts vs. Sentiment: Deals in the Insurance Sector</a:t>
            </a:r>
            <a:r>
              <a:rPr lang="en-US" altLang="en-US" sz="1100" dirty="0" smtClean="0"/>
              <a:t>,” by Aviva CEO Mark Wilson.</a:t>
            </a:r>
            <a:endParaRPr lang="en-US" altLang="en-US" sz="1100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5785944" y="1341120"/>
            <a:ext cx="1993599" cy="1258728"/>
          </a:xfrm>
          <a:prstGeom prst="wedgeRectCallout">
            <a:avLst>
              <a:gd name="adj1" fmla="val 40341"/>
              <a:gd name="adj2" fmla="val 146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and volume of insurance M&amp;A deals was up globally in 2015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725" y="5979836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81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Huge Shift from Domestic M&amp;A Activity to Cross-Border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/>
              <a:t>.</a:t>
            </a: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31729"/>
            <a:ext cx="7569200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/>
              <a:t>Source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Thomson Reuters as of Oct. 2015 from Geneva Association Newsletter </a:t>
            </a:r>
            <a:r>
              <a:rPr lang="en-US" altLang="en-US" sz="1100" i="1" dirty="0" smtClean="0"/>
              <a:t>Insurance and Finance</a:t>
            </a:r>
            <a:r>
              <a:rPr lang="en-US" altLang="en-US" sz="1100" dirty="0" smtClean="0"/>
              <a:t>, Jan. 2016, presentation “</a:t>
            </a:r>
            <a:r>
              <a:rPr lang="en-US" altLang="en-US" sz="1100" i="1" dirty="0" smtClean="0"/>
              <a:t>Facts vs. Sentiment: Deals in the Insurance Sector</a:t>
            </a:r>
            <a:r>
              <a:rPr lang="en-US" altLang="en-US" sz="1100" dirty="0" smtClean="0"/>
              <a:t>,” by Aviva CEO Mark Wilson.</a:t>
            </a:r>
            <a:endParaRPr lang="en-US" alt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85725" y="5979836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993165"/>
            <a:ext cx="8684437" cy="4170404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055385" y="1176754"/>
            <a:ext cx="1993599" cy="1258728"/>
          </a:xfrm>
          <a:prstGeom prst="wedgeRectCallout">
            <a:avLst>
              <a:gd name="adj1" fmla="val 88246"/>
              <a:gd name="adj2" fmla="val 637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share of M&amp;A deal volume that was cross-border more than doubled in 2015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533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56</a:t>
            </a:fld>
            <a:endParaRPr lang="en-US" alt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951470" cy="860425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M&amp;A Activity Has Shifted Away from Europe and Towards Asia and N. America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/>
              <a:t>.</a:t>
            </a: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431729"/>
            <a:ext cx="7569200" cy="42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/>
              <a:t>Source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Thomson Reuters as of Oct. 2015 from Geneva Association Newsletter </a:t>
            </a:r>
            <a:r>
              <a:rPr lang="en-US" altLang="en-US" sz="1100" i="1" dirty="0" smtClean="0"/>
              <a:t>Insurance and Finance</a:t>
            </a:r>
            <a:r>
              <a:rPr lang="en-US" altLang="en-US" sz="1100" dirty="0" smtClean="0"/>
              <a:t>, Jan. 2016, presentation “</a:t>
            </a:r>
            <a:r>
              <a:rPr lang="en-US" altLang="en-US" sz="1100" i="1" dirty="0" smtClean="0"/>
              <a:t>Facts vs. Sentiment: Deals in the Insurance Sector</a:t>
            </a:r>
            <a:r>
              <a:rPr lang="en-US" altLang="en-US" sz="1100" dirty="0" smtClean="0"/>
              <a:t>,” by Aviva CEO Mark Wilson.</a:t>
            </a:r>
            <a:endParaRPr lang="en-US" alt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85725" y="5979836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20" y="2074227"/>
            <a:ext cx="8819830" cy="4243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1765" y="6004324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5024905" y="1093509"/>
            <a:ext cx="2320775" cy="877530"/>
          </a:xfrm>
          <a:prstGeom prst="wedgeRectCallout">
            <a:avLst>
              <a:gd name="adj1" fmla="val 53708"/>
              <a:gd name="adj2" fmla="val 1326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Asian, N. American deal volumes were up sharply in 2015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276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951470" cy="860425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M&amp;A: Deal Rationale by Dollar Amount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/>
              <a:t>.</a:t>
            </a:r>
            <a:endParaRPr lang="en-US" altLang="en-US" sz="1100" dirty="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6287844"/>
            <a:ext cx="7569200" cy="57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/>
              <a:t>Source</a:t>
            </a:r>
            <a:r>
              <a:rPr lang="en-US" altLang="en-US" sz="1100" dirty="0"/>
              <a:t>: </a:t>
            </a:r>
            <a:r>
              <a:rPr lang="en-US" altLang="en-US" sz="1100" dirty="0" smtClean="0"/>
              <a:t>SNL Financial and WCMA estimates from Geneva Association Newsletter </a:t>
            </a:r>
            <a:r>
              <a:rPr lang="en-US" altLang="en-US" sz="1100" i="1" dirty="0" smtClean="0"/>
              <a:t>Insurance and Finance</a:t>
            </a:r>
            <a:r>
              <a:rPr lang="en-US" altLang="en-US" sz="1100" dirty="0" smtClean="0"/>
              <a:t>, Jan. 2016, presentation “</a:t>
            </a:r>
            <a:r>
              <a:rPr lang="en-US" altLang="en-US" sz="1100" i="1" dirty="0" smtClean="0"/>
              <a:t>What is the Logic Behind Consolidation? And Does It Create Value? A View from Outside</a:t>
            </a:r>
            <a:r>
              <a:rPr lang="en-US" altLang="en-US" sz="1100" dirty="0" smtClean="0"/>
              <a:t>,” by Brian </a:t>
            </a:r>
            <a:r>
              <a:rPr lang="en-US" altLang="en-US" sz="1100" dirty="0" err="1" smtClean="0"/>
              <a:t>Shea</a:t>
            </a:r>
            <a:r>
              <a:rPr lang="en-US" altLang="en-US" sz="1100" dirty="0" smtClean="0"/>
              <a:t>, Head of Willis Capital Markets  &amp; Advisory Europe (WCMA).</a:t>
            </a:r>
            <a:endParaRPr lang="en-US" alt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85725" y="5979836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1765" y="6004324"/>
            <a:ext cx="3632835" cy="266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4" y="1795287"/>
            <a:ext cx="8438001" cy="4318038"/>
          </a:xfrm>
          <a:prstGeom prst="rect">
            <a:avLst/>
          </a:prstGeom>
        </p:spPr>
      </p:pic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4856480" y="1125432"/>
            <a:ext cx="2129472" cy="877530"/>
          </a:xfrm>
          <a:prstGeom prst="wedgeRectCallout">
            <a:avLst>
              <a:gd name="adj1" fmla="val 68154"/>
              <a:gd name="adj2" fmla="val 1268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drives most deals (excluding health sector)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4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61706" y="2070714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TECHNOLOGY, DISRPTORS   AND INSURANCE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9461" y="4145800"/>
            <a:ext cx="881555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The Insurance Industry Is on the Cutting Edge of Providing Technology-Driven Risk Management and Insurance Solutions</a:t>
            </a: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153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5" y="91514"/>
            <a:ext cx="7991111" cy="860425"/>
          </a:xfrm>
        </p:spPr>
        <p:txBody>
          <a:bodyPr/>
          <a:lstStyle/>
          <a:p>
            <a:r>
              <a:rPr lang="en-US" sz="2800" dirty="0" smtClean="0"/>
              <a:t>Interest in Technology Issues and Insurance Is Surging: Presents Opportunity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8648" y="1057266"/>
            <a:ext cx="8625588" cy="4652963"/>
          </a:xfrm>
        </p:spPr>
        <p:txBody>
          <a:bodyPr/>
          <a:lstStyle/>
          <a:p>
            <a:pPr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Insurers are at the intersection of many of the most important technological innovations of the early 21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century</a:t>
            </a:r>
          </a:p>
          <a:p>
            <a:pPr lvl="1"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Problem</a:t>
            </a:r>
            <a:r>
              <a:rPr lang="en-US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SolutionOpportunity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Industry is too often depicted as a technology laggard</a:t>
            </a:r>
          </a:p>
          <a:p>
            <a:pPr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I.I.I. is highlighting the industry as being on the technological cutting edge—an innovative, nimble industry with solutions for managing countless new risks of the current era:</a:t>
            </a:r>
          </a:p>
          <a:p>
            <a:pPr lvl="1"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Sharing economy	Cyber		Auto Technology</a:t>
            </a:r>
          </a:p>
          <a:p>
            <a:pPr lvl="1"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Supply Chain		Climate Risk	Drones</a:t>
            </a:r>
          </a:p>
          <a:p>
            <a:pPr lvl="1"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Wearable devices	The “Internet of Things”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ts val="2400"/>
              </a:lnSpc>
              <a:buClr>
                <a:srgbClr val="FF6801"/>
              </a:buClr>
              <a:defRPr/>
            </a:pPr>
            <a:r>
              <a:rPr lang="en-US" dirty="0" smtClean="0">
                <a:solidFill>
                  <a:srgbClr val="000000"/>
                </a:solidFill>
              </a:rPr>
              <a:t>Positions industry well with customers, investors, current and prospective workers/Millennials, regulators/legislators and (tech) media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43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8787"/>
            <a:ext cx="8243047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z="2800" dirty="0" smtClean="0"/>
              <a:t>Top 5 Global Risks in Terms of </a:t>
            </a:r>
            <a:r>
              <a:rPr lang="en-US" sz="2800" i="1" dirty="0" smtClean="0"/>
              <a:t>Impact</a:t>
            </a:r>
            <a:r>
              <a:rPr lang="en-US" sz="2800" dirty="0" smtClean="0"/>
              <a:t>,</a:t>
            </a:r>
            <a:br>
              <a:rPr lang="en-US" sz="2800" dirty="0" smtClean="0"/>
            </a:br>
            <a:r>
              <a:rPr lang="en-US" sz="2800" dirty="0" smtClean="0"/>
              <a:t>2007—2016: Insurance Can Help With Most </a:t>
            </a:r>
            <a:endParaRPr lang="en-US" sz="2800" dirty="0" smtClean="0">
              <a:solidFill>
                <a:srgbClr val="28688C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621843"/>
            <a:ext cx="8942201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/>
              <a:t>Source: </a:t>
            </a:r>
            <a:r>
              <a:rPr lang="en-US" sz="1000" dirty="0" smtClean="0"/>
              <a:t>World Economic Forum, </a:t>
            </a:r>
            <a:r>
              <a:rPr lang="en-US" sz="1000" i="1" dirty="0" smtClean="0"/>
              <a:t>Global Risks 2016</a:t>
            </a:r>
            <a:r>
              <a:rPr lang="en-US" sz="1000" dirty="0" smtClean="0"/>
              <a:t>; Insurance </a:t>
            </a:r>
            <a:r>
              <a:rPr lang="en-US" sz="1000" dirty="0"/>
              <a:t>Information </a:t>
            </a:r>
            <a:r>
              <a:rPr lang="en-US" sz="1000" dirty="0" smtClean="0"/>
              <a:t>Institute.</a:t>
            </a:r>
            <a:endParaRPr lang="en-US" sz="10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White">
          <a:xfrm>
            <a:off x="402971" y="5788637"/>
            <a:ext cx="8220075" cy="70065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Concerns Over the Impacts of Societal Risks Remained High in 2016, but Economic, Environment and Geopolitical Risks Also Loom Large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127431"/>
            <a:ext cx="7813578" cy="4295907"/>
          </a:xfrm>
          <a:prstGeom prst="rect">
            <a:avLst/>
          </a:prstGeom>
        </p:spPr>
      </p:pic>
      <p:sp>
        <p:nvSpPr>
          <p:cNvPr id="12" name="AutoShape 13"/>
          <p:cNvSpPr>
            <a:spLocks noChangeArrowheads="1"/>
          </p:cNvSpPr>
          <p:nvPr/>
        </p:nvSpPr>
        <p:spPr bwMode="blackWhite">
          <a:xfrm>
            <a:off x="7899303" y="2018317"/>
            <a:ext cx="1185706" cy="1565541"/>
          </a:xfrm>
          <a:prstGeom prst="wedgeRectCallout">
            <a:avLst>
              <a:gd name="adj1" fmla="val -70246"/>
              <a:gd name="adj2" fmla="val -185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 2016, societal issues dominated severity concerns 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0319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5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60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CYBER RISK AND INSURANCE</a:t>
            </a:r>
            <a:endParaRPr lang="en-US" sz="3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7431" y="4224191"/>
            <a:ext cx="8667481" cy="15881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  <a:latin typeface="Arial "/>
              </a:rPr>
              <a:t>Cyber Risk is a Rapidly Emerging Exposure for Businesses Large and Small in Every Industry</a:t>
            </a:r>
            <a:endParaRPr lang="en-US" sz="3200" b="1" i="1" dirty="0" smtClean="0">
              <a:solidFill>
                <a:srgbClr val="C0000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61906277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Data Breaches 2005-2015, by Number of Breaches and Records Exposed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 "/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-1" y="6414802"/>
            <a:ext cx="914400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tabLst>
                <a:tab pos="112713" algn="r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 "/>
                <a:cs typeface="Arial" pitchFamily="34" charset="0"/>
              </a:rPr>
              <a:t>Source: Identity Theft Resource Center (updated as of Jan. 6, 2016);</a:t>
            </a: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tabLst>
                <a:tab pos="112713" algn="r"/>
              </a:tabLst>
            </a:pPr>
            <a:r>
              <a:rPr lang="en-US" sz="1100" dirty="0" smtClean="0">
                <a:solidFill>
                  <a:srgbClr val="000000"/>
                </a:solidFill>
                <a:latin typeface="Arial "/>
                <a:cs typeface="Arial" pitchFamily="34" charset="0"/>
                <a:hlinkClick r:id="rId4"/>
              </a:rPr>
              <a:t>http://www.idtheftcenter.org/images/breach/ITRCBreachReport2015.pdf</a:t>
            </a:r>
            <a:r>
              <a:rPr lang="en-US" sz="1100" dirty="0" smtClean="0">
                <a:solidFill>
                  <a:srgbClr val="000000"/>
                </a:solidFill>
                <a:latin typeface="Arial "/>
                <a:cs typeface="Arial" pitchFamily="34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 "/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>
            <p:extLst/>
          </p:nvPr>
        </p:nvGraphicFramePr>
        <p:xfrm>
          <a:off x="273049" y="1376220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296" name="Chart" r:id="rId5" imgW="8600977" imgH="4114800" progId="MSGraph.Chart.8">
                  <p:embed followColorScheme="full"/>
                </p:oleObj>
              </mc:Choice>
              <mc:Fallback>
                <p:oleObj name="Chart" r:id="rId5" imgW="8600977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49" y="1376220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967662" cy="76311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  <a:latin typeface="Arial "/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FFFF"/>
                </a:solidFill>
                <a:latin typeface="Arial "/>
                <a:cs typeface="Arial" pitchFamily="34" charset="0"/>
              </a:rPr>
              <a:t>781 reported data breaches in 2015 was virtually unchanged form the record 783 reported in 2014. The number of exposed records soared to 169.1 million, and increase of 97.5%.</a:t>
            </a:r>
            <a:endParaRPr lang="en-US" b="1" dirty="0">
              <a:solidFill>
                <a:srgbClr val="FFFFFF"/>
              </a:solidFill>
              <a:latin typeface="Arial "/>
              <a:cs typeface="Arial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black">
          <a:xfrm>
            <a:off x="8050993" y="1228860"/>
            <a:ext cx="769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 "/>
                <a:cs typeface="Arial" pitchFamily="34" charset="0"/>
              </a:rPr>
              <a:t>Millions</a:t>
            </a:r>
          </a:p>
        </p:txBody>
      </p:sp>
      <p:pic>
        <p:nvPicPr>
          <p:cNvPr id="8" name="Picture 4" descr="https://encrypted-tbn0.gstatic.com/images?q=tbn:ANd9GcSh6ORZLNYgoUo4jcSKlBVamg_OKlcLZwHcqkIqZ8NpxyY1NNE7T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5891" y="1123156"/>
            <a:ext cx="10493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6631" r="-9371" b="38519"/>
          <a:stretch/>
        </p:blipFill>
        <p:spPr>
          <a:xfrm>
            <a:off x="5740859" y="1234176"/>
            <a:ext cx="1036052" cy="2574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3111" y="1133880"/>
            <a:ext cx="1101852" cy="29991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517" y="1515762"/>
            <a:ext cx="18018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8871" y="2097881"/>
            <a:ext cx="661988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Image result for office of personnel management logo"/>
          <p:cNvSpPr>
            <a:spLocks noChangeAspect="1" noChangeArrowheads="1"/>
          </p:cNvSpPr>
          <p:nvPr/>
        </p:nvSpPr>
        <p:spPr bwMode="auto">
          <a:xfrm>
            <a:off x="-31750" y="-13652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office of personnel management logo"/>
          <p:cNvSpPr>
            <a:spLocks noChangeAspect="1" noChangeArrowheads="1"/>
          </p:cNvSpPr>
          <p:nvPr/>
        </p:nvSpPr>
        <p:spPr bwMode="auto">
          <a:xfrm>
            <a:off x="120650" y="15875"/>
            <a:ext cx="12096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43" y="1682307"/>
            <a:ext cx="868680" cy="868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429" y="1549400"/>
            <a:ext cx="960120" cy="484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550" y="1755537"/>
            <a:ext cx="968228" cy="6596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03" y="2633456"/>
            <a:ext cx="1069316" cy="6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289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861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Data/Privacy Breach:</a:t>
            </a:r>
            <a:b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Many Potential Costs Can Be Insured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871539" y="1227613"/>
          <a:ext cx="7286624" cy="4980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143000" y="4786313"/>
            <a:ext cx="1824038" cy="8826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rgbClr val="FFFFFF"/>
                </a:solidFill>
              </a:rPr>
              <a:t>Forensic costs to discover cause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843213" y="4357688"/>
            <a:ext cx="885825" cy="42862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TextBox 4"/>
          <p:cNvSpPr txBox="1">
            <a:spLocks noChangeArrowheads="1"/>
          </p:cNvSpPr>
          <p:nvPr/>
        </p:nvSpPr>
        <p:spPr bwMode="auto">
          <a:xfrm>
            <a:off x="8596313" y="6477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E606A481-C36E-4059-9632-DCF5118F4A44}" type="slidenum">
              <a:rPr lang="en-US" altLang="en-US" sz="1200"/>
              <a:pPr algn="r"/>
              <a:t>62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334535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554788"/>
            <a:ext cx="3500438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ea typeface="+mn-ea"/>
                <a:cs typeface="Arial" charset="0"/>
              </a:rPr>
              <a:t>Source: Insurance Information Institute research.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0" y="61913"/>
            <a:ext cx="78581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Three Basic Elements of Cyber Coverage: Prevention, Transfer, Response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56176" y="1325563"/>
          <a:ext cx="785848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728788" y="4546600"/>
            <a:ext cx="5486400" cy="1631950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 smtClean="0">
                <a:solidFill>
                  <a:srgbClr val="FFFFFF"/>
                </a:solidFill>
                <a:ea typeface="+mn-ea"/>
              </a:rPr>
              <a:t>Cyber risk management today involves three essential components, each designed to reduce, mitigate or avoid loss.  An increasing number of cyber risk products offered by insurers today provide all three.</a:t>
            </a:r>
            <a:endParaRPr lang="en-US" sz="2000" b="1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8534400" y="64770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9106BC4-F48F-4E8A-9FAC-A0B9B99623CC}" type="slidenum">
              <a:rPr lang="en-US" altLang="en-US" sz="1200"/>
              <a:pPr algn="r"/>
              <a:t>63</a:t>
            </a:fld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56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/>
          </p:nvPr>
        </p:nvGraphicFramePr>
        <p:xfrm>
          <a:off x="215372" y="1673366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320" name="Chart" r:id="rId4" imgW="8715408" imgH="4600679" progId="MSGraph.Chart.8">
                  <p:embed followColorScheme="full"/>
                </p:oleObj>
              </mc:Choice>
              <mc:Fallback>
                <p:oleObj name="Chart" r:id="rId4" imgW="8715408" imgH="4600679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72" y="1673366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9817" y="19878"/>
            <a:ext cx="8055044" cy="860425"/>
          </a:xfrm>
        </p:spPr>
        <p:txBody>
          <a:bodyPr/>
          <a:lstStyle/>
          <a:p>
            <a:r>
              <a:rPr lang="en-US" dirty="0" smtClean="0"/>
              <a:t>Estimated Cyber Insurance Premiums Written, 2014 – 2020F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4167266" y="1221260"/>
            <a:ext cx="2402887" cy="1473569"/>
          </a:xfrm>
          <a:prstGeom prst="wedgeRectCallout">
            <a:avLst>
              <a:gd name="adj1" fmla="val 79445"/>
              <a:gd name="adj2" fmla="val 598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"/>
              </a:rPr>
              <a:t>Cyber insurance premiums written could more than triple to $7.5 billion by 2020</a:t>
            </a:r>
            <a:endParaRPr lang="en-US" sz="2000" b="1" dirty="0">
              <a:solidFill>
                <a:schemeClr val="bg1"/>
              </a:solidFill>
              <a:latin typeface="Arial 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372" y="6485943"/>
            <a:ext cx="5599290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 smtClean="0">
                <a:latin typeface="Arial "/>
              </a:rPr>
              <a:t>Source</a:t>
            </a:r>
            <a:r>
              <a:rPr lang="en-US" sz="1200" dirty="0">
                <a:latin typeface="Arial "/>
              </a:rPr>
              <a:t>: </a:t>
            </a:r>
            <a:r>
              <a:rPr lang="en-US" sz="1200" dirty="0" err="1" smtClean="0">
                <a:latin typeface="Arial "/>
              </a:rPr>
              <a:t>Advisen</a:t>
            </a:r>
            <a:r>
              <a:rPr lang="en-US" sz="1200" dirty="0" smtClean="0">
                <a:latin typeface="Arial "/>
              </a:rPr>
              <a:t> (2014 est.); PwC (2015, 2020); Insurance Information </a:t>
            </a:r>
            <a:r>
              <a:rPr lang="en-US" sz="1200" dirty="0">
                <a:latin typeface="Arial "/>
              </a:rPr>
              <a:t>Institute.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black">
          <a:xfrm>
            <a:off x="215372" y="1921641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</a:t>
            </a:r>
            <a:r>
              <a:rPr 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Billions</a:t>
            </a:r>
            <a:endParaRPr 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337" y="1221259"/>
            <a:ext cx="2649133" cy="34256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4167265" y="3357797"/>
            <a:ext cx="2402887" cy="1017386"/>
          </a:xfrm>
          <a:prstGeom prst="wedgeRectCallout">
            <a:avLst>
              <a:gd name="adj1" fmla="val -72772"/>
              <a:gd name="adj2" fmla="val -355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 "/>
              </a:rPr>
              <a:t>I.I.I.’s Cyber Risk paper issued   Oct. 2015</a:t>
            </a:r>
            <a:endParaRPr lang="en-US" sz="2000" b="1" dirty="0">
              <a:solidFill>
                <a:schemeClr val="bg1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30594620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8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8" y="6656391"/>
            <a:ext cx="447675" cy="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7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7" y="2125661"/>
            <a:ext cx="7981951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297">
              <a:lnSpc>
                <a:spcPct val="95000"/>
              </a:lnSpc>
              <a:spcBef>
                <a:spcPct val="25000"/>
              </a:spcBef>
            </a:pPr>
            <a:r>
              <a:rPr lang="en-US" sz="4200" b="1" dirty="0" smtClean="0">
                <a:solidFill>
                  <a:schemeClr val="bg1"/>
                </a:solidFill>
              </a:rPr>
              <a:t>INDUSTRY </a:t>
            </a:r>
            <a:r>
              <a:rPr lang="en-US" sz="4200" b="1" dirty="0">
                <a:solidFill>
                  <a:schemeClr val="bg1"/>
                </a:solidFill>
              </a:rPr>
              <a:t>DISRUPTORS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301546" y="3629792"/>
            <a:ext cx="6784259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093" indent="-292093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4000" b="1" dirty="0">
                <a:solidFill>
                  <a:srgbClr val="225A7A"/>
                </a:solidFill>
              </a:rPr>
              <a:t>Technology, Society and the Economy Are All Changing at a Rapid Pace</a:t>
            </a:r>
          </a:p>
          <a:p>
            <a:pPr marL="292093" indent="-292093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4000" b="1" i="1" dirty="0">
                <a:solidFill>
                  <a:srgbClr val="FF0000"/>
                </a:solidFill>
              </a:rPr>
              <a:t>Thoughts on the Future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0631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66</a:t>
            </a:fld>
            <a:endParaRPr lang="en-US" dirty="0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4" y="81727"/>
            <a:ext cx="8156575" cy="860425"/>
          </a:xfrm>
        </p:spPr>
        <p:txBody>
          <a:bodyPr/>
          <a:lstStyle/>
          <a:p>
            <a:r>
              <a:rPr lang="en-US" sz="2700" dirty="0" smtClean="0"/>
              <a:t>Media is Obsessed with Driverless Vehicles: Often Predicting the Demise of Auto Insurance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13" y="1219102"/>
            <a:ext cx="4560095" cy="5104773"/>
          </a:xfrm>
          <a:prstGeom prst="rect">
            <a:avLst/>
          </a:prstGeom>
        </p:spPr>
      </p:pic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5469067" y="1219102"/>
            <a:ext cx="3132008" cy="1278593"/>
          </a:xfrm>
          <a:prstGeom prst="wedgeRectCallout">
            <a:avLst>
              <a:gd name="adj1" fmla="val -86566"/>
              <a:gd name="adj2" fmla="val 45071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 "/>
              </a:rPr>
              <a:t>By </a:t>
            </a:r>
            <a:r>
              <a:rPr lang="en-US" b="1" dirty="0">
                <a:solidFill>
                  <a:schemeClr val="bg1"/>
                </a:solidFill>
                <a:latin typeface="Arial "/>
              </a:rPr>
              <a:t>2035, it is estimated that 25% of new vehicle sales could be fully autonomous models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Boston Consulting Group.</a:t>
            </a:r>
            <a:endParaRPr lang="en-US" sz="11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41701" y="2681845"/>
            <a:ext cx="3807049" cy="3684719"/>
          </a:xfrm>
          <a:prstGeom prst="rect">
            <a:avLst/>
          </a:prstGeom>
          <a:noFill/>
          <a:ln w="57150" algn="ctr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 algn="ctr">
              <a:lnSpc>
                <a:spcPts val="2400"/>
              </a:lnSpc>
              <a:spcBef>
                <a:spcPct val="50000"/>
              </a:spcBef>
              <a:buNone/>
            </a:pPr>
            <a:r>
              <a:rPr lang="en-US" sz="2100" b="1" u="sng" kern="0" dirty="0" smtClean="0"/>
              <a:t>Questions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Are auto insurers monitoring these trends?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How are they reacting?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Will Google take over the industry? 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Will the number of auto insurers shrink?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kern="0" dirty="0" smtClean="0"/>
              <a:t>How will liability shift?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927" y="3136123"/>
            <a:ext cx="5101295" cy="2776162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21797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67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1" y="129816"/>
            <a:ext cx="7950815" cy="860425"/>
          </a:xfrm>
        </p:spPr>
        <p:txBody>
          <a:bodyPr/>
          <a:lstStyle/>
          <a:p>
            <a:r>
              <a:rPr lang="en-US" dirty="0" smtClean="0"/>
              <a:t>On-Demand/Sharing/Peer-to-Peer Economy Impacts Many Lines of Insurance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2" y="1103313"/>
            <a:ext cx="5088425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The “On-Demand” Economy is or will impact many segments of the economy important to P/C insurers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Auto (personal and commercial)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Homeowners/Renters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Many Liability Coverages</a:t>
            </a:r>
          </a:p>
          <a:p>
            <a:pPr lvl="1">
              <a:lnSpc>
                <a:spcPts val="2400"/>
              </a:lnSpc>
            </a:pPr>
            <a:r>
              <a:rPr lang="en-US" sz="1900" b="1" dirty="0" smtClean="0"/>
              <a:t>Professional Liability</a:t>
            </a:r>
          </a:p>
          <a:p>
            <a:pPr lvl="1">
              <a:lnSpc>
                <a:spcPts val="2400"/>
              </a:lnSpc>
            </a:pPr>
            <a:r>
              <a:rPr lang="en-US" sz="2000" b="1" dirty="0"/>
              <a:t>Workers </a:t>
            </a:r>
            <a:r>
              <a:rPr lang="en-US" sz="2000" b="1" dirty="0" smtClean="0"/>
              <a:t>Comp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Many unanswered insurance questions</a:t>
            </a:r>
          </a:p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100" b="1" dirty="0" smtClean="0"/>
              <a:t>Insurance solutions are increasingly available to fill the many insurance gaps that arise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845" y="1202163"/>
            <a:ext cx="2962275" cy="1543050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847" y="2745213"/>
            <a:ext cx="2593273" cy="1886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156" y="3905642"/>
            <a:ext cx="2825892" cy="2825892"/>
          </a:xfrm>
          <a:prstGeom prst="rect">
            <a:avLst/>
          </a:prstGeom>
        </p:spPr>
      </p:pic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562" y="5990431"/>
            <a:ext cx="30480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31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41944" y="6353640"/>
            <a:ext cx="2625329" cy="2077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en-US" sz="750" dirty="0">
                <a:solidFill>
                  <a:srgbClr val="000000">
                    <a:lumMod val="75000"/>
                  </a:srgbClr>
                </a:solidFill>
              </a:rPr>
              <a:t>Source: ISO.</a:t>
            </a:r>
            <a:endParaRPr lang="en-US" sz="750" i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62467" name="Title 1"/>
          <p:cNvSpPr>
            <a:spLocks noGrp="1"/>
          </p:cNvSpPr>
          <p:nvPr>
            <p:ph type="title"/>
          </p:nvPr>
        </p:nvSpPr>
        <p:spPr>
          <a:xfrm>
            <a:off x="170823" y="153362"/>
            <a:ext cx="7002137" cy="645319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Ridesharing Regulation/Legislation and Status of ISO Filings as of 9/30/15</a:t>
            </a:r>
          </a:p>
        </p:txBody>
      </p:sp>
      <p:sp>
        <p:nvSpPr>
          <p:cNvPr id="62470" name="TextBox 4"/>
          <p:cNvSpPr txBox="1">
            <a:spLocks noChangeArrowheads="1"/>
          </p:cNvSpPr>
          <p:nvPr/>
        </p:nvSpPr>
        <p:spPr bwMode="auto">
          <a:xfrm>
            <a:off x="7543800" y="5715001"/>
            <a:ext cx="4000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99106BC4-F48F-4E8A-9FAC-A0B9B99623CC}" type="slidenum">
              <a:rPr lang="en-US" altLang="en-US" sz="900"/>
              <a:pPr algn="r"/>
              <a:t>68</a:t>
            </a:fld>
            <a:endParaRPr lang="en-US" alt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823" y="2321923"/>
            <a:ext cx="4506646" cy="2865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005" y="2363473"/>
            <a:ext cx="4804996" cy="2819645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black">
          <a:xfrm>
            <a:off x="5585150" y="1935463"/>
            <a:ext cx="2561682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7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sng" dirty="0">
                <a:solidFill>
                  <a:srgbClr val="225A7A"/>
                </a:solidFill>
                <a:cs typeface="Arial" pitchFamily="34" charset="0"/>
              </a:rPr>
              <a:t>Status of ISO Filings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black">
          <a:xfrm>
            <a:off x="561460" y="1686164"/>
            <a:ext cx="2561682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5725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225A7A"/>
                </a:solidFill>
                <a:cs typeface="Arial" pitchFamily="34" charset="0"/>
              </a:rPr>
              <a:t>Status Ride Sharing </a:t>
            </a:r>
            <a:r>
              <a:rPr lang="en-US" b="1" u="sng" dirty="0">
                <a:solidFill>
                  <a:srgbClr val="225A7A"/>
                </a:solidFill>
                <a:cs typeface="Arial" pitchFamily="34" charset="0"/>
              </a:rPr>
              <a:t>Legislation/Regulation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562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521" y="2281040"/>
            <a:ext cx="8291513" cy="1658938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>
            <a:solidFill>
              <a:srgbClr val="FF680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altLang="en-US" sz="38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Sharing Economy: An Update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566737" y="4198880"/>
            <a:ext cx="8001000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 marL="292100" indent="-2921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5000"/>
              </a:spcBef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3600" b="1" dirty="0" smtClean="0">
                <a:solidFill>
                  <a:srgbClr val="225A7A"/>
                </a:solidFill>
                <a:cs typeface="Arial" panose="020B0604020202020204" pitchFamily="34" charset="0"/>
              </a:rPr>
              <a:t>The On-Demand Economy Will Transform the American Workforce and the                       P/C Insurance Industry Too</a:t>
            </a:r>
            <a:endParaRPr lang="en-US" altLang="en-US" sz="3600" b="1" dirty="0">
              <a:solidFill>
                <a:srgbClr val="225A7A"/>
              </a:solidFill>
              <a:cs typeface="Arial" panose="020B0604020202020204" pitchFamily="34" charset="0"/>
            </a:endParaRPr>
          </a:p>
        </p:txBody>
      </p:sp>
      <p:sp>
        <p:nvSpPr>
          <p:cNvPr id="60422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900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60423" name="Text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7BC33E02-CA9F-4C21-95D9-C6254489BA12}" type="slidenum">
              <a:rPr lang="en-US" altLang="en-US" sz="1200"/>
              <a:pPr algn="r"/>
              <a:t>69</a:t>
            </a:fld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0496278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" y="90488"/>
            <a:ext cx="7586663" cy="860425"/>
          </a:xfrm>
        </p:spPr>
        <p:txBody>
          <a:bodyPr/>
          <a:lstStyle/>
          <a:p>
            <a:r>
              <a:rPr lang="en-US" dirty="0" smtClean="0"/>
              <a:t>Leading Disruptive Forces for the Insurance Industry Over the Next 5 Years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A.M. </a:t>
            </a:r>
            <a:r>
              <a:rPr lang="en-US" sz="1100" dirty="0" smtClean="0"/>
              <a:t>Best Winter 2015/2016 Insurance Industry Survey, March 2016;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282.5B/51%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190.3B/34%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$86.1B/15%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663700"/>
            <a:ext cx="7848600" cy="3657600"/>
          </a:xfrm>
          <a:prstGeom prst="rect">
            <a:avLst/>
          </a:prstGeom>
        </p:spPr>
      </p:pic>
      <p:sp>
        <p:nvSpPr>
          <p:cNvPr id="12" name="AutoShape 26"/>
          <p:cNvSpPr>
            <a:spLocks noChangeArrowheads="1"/>
          </p:cNvSpPr>
          <p:nvPr/>
        </p:nvSpPr>
        <p:spPr bwMode="blackWhite">
          <a:xfrm>
            <a:off x="6868319" y="2986724"/>
            <a:ext cx="2033587" cy="1709101"/>
          </a:xfrm>
          <a:prstGeom prst="wedgeRectCallout">
            <a:avLst>
              <a:gd name="adj1" fmla="val -35066"/>
              <a:gd name="adj2" fmla="val -764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Economic and political concerns are overwhelmingly viewed as the most likely to be disruptive to insurers; Concerns over technology disruptions lag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" y="1706882"/>
            <a:ext cx="7051993" cy="8388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blackWhite">
          <a:xfrm>
            <a:off x="179388" y="5468408"/>
            <a:ext cx="8722517" cy="100224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Concerns 20-25 Years Ago: Out of Control Tort System, Asbestos, </a:t>
            </a:r>
            <a:r>
              <a:rPr lang="en-US" sz="2000" b="1" dirty="0" err="1" smtClean="0">
                <a:solidFill>
                  <a:srgbClr val="FFFFFF"/>
                </a:solidFill>
              </a:rPr>
              <a:t>MegaCats</a:t>
            </a:r>
            <a:r>
              <a:rPr lang="en-US" sz="2000" b="1" dirty="0" smtClean="0">
                <a:solidFill>
                  <a:srgbClr val="FFFFFF"/>
                </a:solidFill>
              </a:rPr>
              <a:t> (Hugo, Andrew, Northridge); Hillary Care; Exploding Residual Markets; Reinsurance Price/Availability; Banks &amp; Insurance 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228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39794"/>
            <a:ext cx="9144000" cy="588873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120650" y="45884"/>
            <a:ext cx="795081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/>
              <a:t>The Sharing Economy Has Grown—      And Attracted Political Scrutiny</a:t>
            </a:r>
          </a:p>
        </p:txBody>
      </p:sp>
    </p:spTree>
    <p:extLst>
      <p:ext uri="{BB962C8B-B14F-4D97-AF65-F5344CB8AC3E}">
        <p14:creationId xmlns:p14="http://schemas.microsoft.com/office/powerpoint/2010/main" val="176081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" y="1131806"/>
            <a:ext cx="7512611" cy="5677036"/>
          </a:xfrm>
          <a:prstGeom prst="rect">
            <a:avLst/>
          </a:prstGeom>
        </p:spPr>
      </p:pic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71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0650" y="45884"/>
            <a:ext cx="7950815" cy="860425"/>
          </a:xfrm>
        </p:spPr>
        <p:txBody>
          <a:bodyPr/>
          <a:lstStyle/>
          <a:p>
            <a:r>
              <a:rPr lang="en-US" dirty="0" smtClean="0"/>
              <a:t>Political Skepticism About the</a:t>
            </a:r>
            <a:br>
              <a:rPr lang="en-US" dirty="0" smtClean="0"/>
            </a:br>
            <a:r>
              <a:rPr lang="en-US" dirty="0" smtClean="0"/>
              <a:t>‘Gig’ Economy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16863" y="-46044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867402" y="1404447"/>
            <a:ext cx="304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"Many Americans are making extra money renting out a spare room, designing a website ... even driving their own car. This on demand or so called 'gig' economy is creating </a:t>
            </a:r>
            <a:r>
              <a:rPr lang="en-US" i="1" dirty="0" smtClean="0"/>
              <a:t>exciting opportunities </a:t>
            </a:r>
            <a:r>
              <a:rPr lang="en-US" i="1" dirty="0"/>
              <a:t>and unleashing innovation, </a:t>
            </a:r>
            <a:r>
              <a:rPr lang="en-US" b="1" i="1" dirty="0">
                <a:solidFill>
                  <a:srgbClr val="FF0000"/>
                </a:solidFill>
              </a:rPr>
              <a:t>but it's also raising hard questions about workplace protections </a:t>
            </a:r>
            <a:r>
              <a:rPr lang="en-US" i="1" dirty="0"/>
              <a:t>and what a good job will look like in the </a:t>
            </a:r>
            <a:r>
              <a:rPr lang="en-US" i="1" dirty="0" smtClean="0"/>
              <a:t>future." </a:t>
            </a:r>
          </a:p>
          <a:p>
            <a:r>
              <a:rPr lang="en-US" dirty="0" smtClean="0"/>
              <a:t>	</a:t>
            </a:r>
          </a:p>
          <a:p>
            <a:r>
              <a:rPr lang="en-US" dirty="0" smtClean="0"/>
              <a:t>--Hillary Clinton, </a:t>
            </a:r>
          </a:p>
          <a:p>
            <a:r>
              <a:rPr lang="en-US" dirty="0" smtClean="0"/>
              <a:t>July 13,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735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697" y="1234544"/>
            <a:ext cx="4553303" cy="3151494"/>
          </a:xfrm>
          <a:prstGeom prst="rect">
            <a:avLst/>
          </a:prstGeom>
        </p:spPr>
      </p:pic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72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6850" y="116191"/>
            <a:ext cx="7950815" cy="860425"/>
          </a:xfrm>
        </p:spPr>
        <p:txBody>
          <a:bodyPr/>
          <a:lstStyle/>
          <a:p>
            <a:r>
              <a:rPr lang="en-US" dirty="0" smtClean="0"/>
              <a:t>Regulatory Issues Abound as Well, With Implications for Insurance Coverages</a:t>
            </a:r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7738" y="3214186"/>
            <a:ext cx="856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A driver for Uber is an </a:t>
            </a:r>
            <a:r>
              <a:rPr lang="en-US" b="1" i="1" dirty="0">
                <a:solidFill>
                  <a:srgbClr val="FF0000"/>
                </a:solidFill>
              </a:rPr>
              <a:t>employee</a:t>
            </a:r>
            <a:r>
              <a:rPr lang="en-US" i="1" dirty="0"/>
              <a:t>, </a:t>
            </a:r>
            <a:r>
              <a:rPr lang="en-US" b="1" i="1" dirty="0">
                <a:solidFill>
                  <a:srgbClr val="FF0000"/>
                </a:solidFill>
              </a:rPr>
              <a:t>not </a:t>
            </a:r>
            <a:r>
              <a:rPr lang="en-US" b="1" i="1" dirty="0" smtClean="0">
                <a:solidFill>
                  <a:srgbClr val="FF0000"/>
                </a:solidFill>
              </a:rPr>
              <a:t>a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contractor</a:t>
            </a:r>
            <a:r>
              <a:rPr lang="en-US" i="1" dirty="0"/>
              <a:t>, according to a California </a:t>
            </a:r>
            <a:endParaRPr lang="en-US" i="1" dirty="0" smtClean="0"/>
          </a:p>
          <a:p>
            <a:r>
              <a:rPr lang="en-US" i="1" dirty="0" smtClean="0"/>
              <a:t>Ruling that </a:t>
            </a:r>
            <a:r>
              <a:rPr lang="en-US" i="1" dirty="0"/>
              <a:t>eventually could push up </a:t>
            </a:r>
            <a:r>
              <a:rPr lang="en-US" i="1" dirty="0" smtClean="0"/>
              <a:t>costs </a:t>
            </a:r>
          </a:p>
          <a:p>
            <a:r>
              <a:rPr lang="en-US" i="1" dirty="0" smtClean="0"/>
              <a:t>‘for </a:t>
            </a:r>
            <a:r>
              <a:rPr lang="en-US" i="1" dirty="0"/>
              <a:t>the </a:t>
            </a:r>
            <a:r>
              <a:rPr lang="en-US" i="1" dirty="0" smtClean="0"/>
              <a:t>smartphone-based </a:t>
            </a:r>
            <a:r>
              <a:rPr lang="en-US" i="1" dirty="0"/>
              <a:t>ride </a:t>
            </a:r>
            <a:r>
              <a:rPr lang="en-US" i="1" dirty="0" smtClean="0"/>
              <a:t>hailing </a:t>
            </a:r>
            <a:r>
              <a:rPr lang="en-US" i="1" dirty="0"/>
              <a:t>service </a:t>
            </a:r>
            <a:endParaRPr lang="en-US" i="1" dirty="0" smtClean="0"/>
          </a:p>
          <a:p>
            <a:r>
              <a:rPr lang="en-US" i="1" dirty="0" smtClean="0"/>
              <a:t>and hurt </a:t>
            </a:r>
            <a:r>
              <a:rPr lang="en-US" i="1" dirty="0"/>
              <a:t>the closely </a:t>
            </a:r>
            <a:r>
              <a:rPr lang="en-US" i="1" dirty="0" smtClean="0"/>
              <a:t>watched </a:t>
            </a:r>
            <a:r>
              <a:rPr lang="en-US" i="1" dirty="0"/>
              <a:t>start-up's valuation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r>
              <a:rPr lang="en-US" i="1" dirty="0"/>
              <a:t>The California </a:t>
            </a:r>
            <a:r>
              <a:rPr lang="en-US" i="1" dirty="0" smtClean="0"/>
              <a:t>Labor Commissioner's </a:t>
            </a:r>
            <a:r>
              <a:rPr lang="en-US" i="1" dirty="0"/>
              <a:t>decision could ripple through the burgeoning industry of providing services via smartphones, with </a:t>
            </a:r>
            <a:r>
              <a:rPr lang="en-US" b="1" i="1" dirty="0">
                <a:solidFill>
                  <a:srgbClr val="FF0000"/>
                </a:solidFill>
              </a:rPr>
              <a:t>potential implications for other “crowdsourced” services such as Uber rival Lyft, chore service </a:t>
            </a:r>
            <a:r>
              <a:rPr lang="en-US" b="1" i="1" dirty="0" err="1">
                <a:solidFill>
                  <a:srgbClr val="FF0000"/>
                </a:solidFill>
              </a:rPr>
              <a:t>TaskRabbit</a:t>
            </a:r>
            <a:r>
              <a:rPr lang="en-US" b="1" i="1" dirty="0">
                <a:solidFill>
                  <a:srgbClr val="FF0000"/>
                </a:solidFill>
              </a:rPr>
              <a:t>, and cleaning service </a:t>
            </a:r>
            <a:r>
              <a:rPr lang="en-US" b="1" i="1" dirty="0" err="1">
                <a:solidFill>
                  <a:srgbClr val="FF0000"/>
                </a:solidFill>
              </a:rPr>
              <a:t>Homejoy</a:t>
            </a:r>
            <a:r>
              <a:rPr lang="en-US" i="1" dirty="0" smtClean="0"/>
              <a:t>.</a:t>
            </a:r>
          </a:p>
          <a:p>
            <a:endParaRPr lang="en-US" i="1" dirty="0" smtClean="0"/>
          </a:p>
          <a:p>
            <a:r>
              <a:rPr lang="en-US" dirty="0" smtClean="0"/>
              <a:t>--Reuters, June 18, 2015</a:t>
            </a:r>
          </a:p>
          <a:p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5" y="1287265"/>
            <a:ext cx="5240704" cy="22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9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127897" y="92144"/>
            <a:ext cx="7661363" cy="860425"/>
          </a:xfrm>
        </p:spPr>
        <p:txBody>
          <a:bodyPr/>
          <a:lstStyle/>
          <a:p>
            <a:r>
              <a:rPr lang="en-US" sz="2600" dirty="0" smtClean="0"/>
              <a:t>Percent of Americans Who Have Engaged in the  “Gig/Sharing Economy” by Transaction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394280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97" y="1071688"/>
            <a:ext cx="3895725" cy="4752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629" y="1548384"/>
            <a:ext cx="3614738" cy="3349688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68230" y="5824663"/>
            <a:ext cx="4463130" cy="56961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About 22% of Americans have offered services in the sharing economy.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4853009" y="5433539"/>
            <a:ext cx="4195741" cy="877071"/>
          </a:xfrm>
          <a:prstGeom prst="wedgeRectCallout">
            <a:avLst>
              <a:gd name="adj1" fmla="val -23115"/>
              <a:gd name="adj2" fmla="val -1148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Service platforms have the most direct link to WC; 11% of Americans have offered their services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629" y="3243548"/>
            <a:ext cx="1728651" cy="159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4821880" y="1056559"/>
            <a:ext cx="2859079" cy="557382"/>
          </a:xfrm>
          <a:prstGeom prst="wedgeRectCallout">
            <a:avLst>
              <a:gd name="adj1" fmla="val 4687"/>
              <a:gd name="adj2" fmla="val 1185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Drivers have significant WC exposures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11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90727"/>
            <a:ext cx="8010263" cy="860425"/>
          </a:xfrm>
        </p:spPr>
        <p:txBody>
          <a:bodyPr/>
          <a:lstStyle/>
          <a:p>
            <a:r>
              <a:rPr lang="en-US" sz="2200" dirty="0" smtClean="0"/>
              <a:t>Americans Who Offer Services in the Sharing/Gig  Economy Are Statistically More Prone to Workplace Injury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384120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921670" y="5814503"/>
            <a:ext cx="7088593" cy="56961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Young, urban </a:t>
            </a:r>
            <a:r>
              <a:rPr lang="en-US" b="1" dirty="0">
                <a:solidFill>
                  <a:srgbClr val="FFFFFF"/>
                </a:solidFill>
              </a:rPr>
              <a:t>m</a:t>
            </a:r>
            <a:r>
              <a:rPr lang="en-US" b="1" dirty="0" smtClean="0">
                <a:solidFill>
                  <a:srgbClr val="FFFFFF"/>
                </a:solidFill>
              </a:rPr>
              <a:t>inority </a:t>
            </a:r>
            <a:r>
              <a:rPr lang="en-US" b="1" dirty="0">
                <a:solidFill>
                  <a:srgbClr val="FFFFFF"/>
                </a:solidFill>
              </a:rPr>
              <a:t>m</a:t>
            </a:r>
            <a:r>
              <a:rPr lang="en-US" b="1" dirty="0" smtClean="0">
                <a:solidFill>
                  <a:srgbClr val="FFFFFF"/>
                </a:solidFill>
              </a:rPr>
              <a:t>ales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re the most </a:t>
            </a:r>
            <a:r>
              <a:rPr lang="en-US" b="1" dirty="0">
                <a:solidFill>
                  <a:srgbClr val="FFFFFF"/>
                </a:solidFill>
              </a:rPr>
              <a:t>l</a:t>
            </a:r>
            <a:r>
              <a:rPr lang="en-US" b="1" dirty="0" smtClean="0">
                <a:solidFill>
                  <a:srgbClr val="FFFFFF"/>
                </a:solidFill>
              </a:rPr>
              <a:t>ikely to offer their services in the sharing economy.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6629" y="3243548"/>
            <a:ext cx="1728651" cy="1596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70" y="1062689"/>
            <a:ext cx="7052309" cy="46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600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0320" y="90727"/>
            <a:ext cx="8010263" cy="860425"/>
          </a:xfrm>
        </p:spPr>
        <p:txBody>
          <a:bodyPr/>
          <a:lstStyle/>
          <a:p>
            <a:r>
              <a:rPr lang="en-US" dirty="0" smtClean="0"/>
              <a:t>Opinions Are Split on Whether the   Sharing Economy Needs More Regulation</a:t>
            </a:r>
          </a:p>
        </p:txBody>
      </p:sp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27896" y="6256338"/>
            <a:ext cx="85893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The SelfEmployed.com accessed at 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https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://www.theselfemployed.com/gig-economy/infographic-inside-the-new-economy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/</a:t>
            </a:r>
            <a:r>
              <a:rPr lang="en-US" sz="1200" dirty="0" smtClean="0">
                <a:solidFill>
                  <a:srgbClr val="000000"/>
                </a:solidFill>
              </a:rPr>
              <a:t> based on a poll by Time magazine, </a:t>
            </a:r>
            <a:r>
              <a:rPr lang="en-US" sz="1200" dirty="0" err="1" smtClean="0">
                <a:solidFill>
                  <a:srgbClr val="000000"/>
                </a:solidFill>
              </a:rPr>
              <a:t>Bursten-Marsteller</a:t>
            </a:r>
            <a:r>
              <a:rPr lang="en-US" sz="1200" dirty="0" smtClean="0">
                <a:solidFill>
                  <a:srgbClr val="000000"/>
                </a:solidFill>
              </a:rPr>
              <a:t> and The Aspen Institute;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Insurance Information Institute.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56" y="1396047"/>
            <a:ext cx="7219950" cy="4391025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7386320" y="1097280"/>
            <a:ext cx="1662430" cy="3312160"/>
          </a:xfrm>
          <a:prstGeom prst="wedgeRectCallout">
            <a:avLst>
              <a:gd name="adj1" fmla="val -88038"/>
              <a:gd name="adj2" fmla="val -357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most frequent </a:t>
            </a:r>
            <a:r>
              <a:rPr lang="en-US" b="1" dirty="0" err="1" smtClean="0">
                <a:solidFill>
                  <a:srgbClr val="FFFFFF"/>
                </a:solidFill>
              </a:rPr>
              <a:t>offerers</a:t>
            </a:r>
            <a:r>
              <a:rPr lang="en-US" b="1" dirty="0" smtClean="0">
                <a:solidFill>
                  <a:srgbClr val="FFFFFF"/>
                </a:solidFill>
              </a:rPr>
              <a:t> of services  though online platforms are equally divided over the need for more regulation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480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76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407805" y="2334406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"/>
              </a:rPr>
              <a:t>THE ‘INTERNET OF THINGS’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016" y="3721983"/>
            <a:ext cx="83534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Capturing Economic Value Amid a Shifting Insurer Value Chain</a:t>
            </a:r>
            <a:endParaRPr lang="en-US" sz="3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4226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77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Internet of Things and </a:t>
            </a:r>
            <a:r>
              <a:rPr lang="en-US" dirty="0"/>
              <a:t>the Insurance </a:t>
            </a:r>
            <a:r>
              <a:rPr lang="en-US" dirty="0" smtClean="0"/>
              <a:t>Industry Value Chain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61913" y="6389410"/>
            <a:ext cx="812165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Willis Capital Markets &amp; Advisory;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blackWhite">
          <a:xfrm>
            <a:off x="298450" y="5945141"/>
            <a:ext cx="8518525" cy="60805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Who owns the data? Where does It flow? Who does the analytics? Who is the capital provider?</a:t>
            </a:r>
            <a:endParaRPr lang="en-US" altLang="en-US" sz="20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" y="1126090"/>
            <a:ext cx="7761287" cy="47158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41" y="5029181"/>
            <a:ext cx="724334" cy="72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623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5395"/>
            <a:ext cx="9144000" cy="5763823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/>
              <a:t>The ‘Internet of Things’ and                ‘The Insurance-Net of Things’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414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91" y="1179981"/>
            <a:ext cx="8174283" cy="5505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579" y="1762564"/>
            <a:ext cx="13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Aviation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7046" y="1254832"/>
            <a:ext cx="273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B9A"/>
                </a:solidFill>
              </a:rPr>
              <a:t>Rail </a:t>
            </a:r>
            <a:r>
              <a:rPr lang="en-US" sz="1600" dirty="0">
                <a:solidFill>
                  <a:srgbClr val="009B9A"/>
                </a:solidFill>
              </a:rPr>
              <a:t>&amp;</a:t>
            </a:r>
            <a:r>
              <a:rPr lang="en-US" sz="1600" dirty="0" smtClean="0">
                <a:solidFill>
                  <a:srgbClr val="009B9A"/>
                </a:solidFill>
              </a:rPr>
              <a:t> Public </a:t>
            </a:r>
          </a:p>
          <a:p>
            <a:pPr algn="ctr"/>
            <a:r>
              <a:rPr lang="en-US" sz="1600" dirty="0" smtClean="0">
                <a:solidFill>
                  <a:srgbClr val="009B9A"/>
                </a:solidFill>
              </a:rPr>
              <a:t>Transport</a:t>
            </a:r>
            <a:endParaRPr lang="en-US" sz="1600" dirty="0">
              <a:solidFill>
                <a:srgbClr val="009B9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1046" y="4006034"/>
            <a:ext cx="201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BCFF7"/>
                </a:solidFill>
              </a:rPr>
              <a:t>Trucking &amp; Fleet Vehicles</a:t>
            </a:r>
            <a:endParaRPr lang="en-US" sz="1600" dirty="0">
              <a:solidFill>
                <a:srgbClr val="6BCF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398" y="4691834"/>
            <a:ext cx="131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EC6"/>
                </a:solidFill>
              </a:rPr>
              <a:t>Marine Transport</a:t>
            </a:r>
            <a:endParaRPr lang="en-US" sz="1600" dirty="0">
              <a:solidFill>
                <a:srgbClr val="00AEC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8633" y="5345696"/>
            <a:ext cx="203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Motor Vehicles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black">
          <a:xfrm>
            <a:off x="218622" y="116191"/>
            <a:ext cx="606243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/>
              <a:t>The Insurance Industry’s Future Is in the Cloud…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18064" y="3568794"/>
            <a:ext cx="259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+mn-lt"/>
              </a:rPr>
              <a:t>The Cloud</a:t>
            </a:r>
            <a:endParaRPr lang="en-US" sz="28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93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A.M. Best Survey: Top Insurance Industry Concerns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A.M. </a:t>
            </a:r>
            <a:r>
              <a:rPr lang="en-US" sz="1100" dirty="0" smtClean="0"/>
              <a:t>Best Winter 2015/2016 Insurance Industry Survey, March 2016;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282.5B/51%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190.3B/34%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$86.1B/15%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41" y="1580831"/>
            <a:ext cx="8183117" cy="3180080"/>
          </a:xfrm>
          <a:prstGeom prst="rect">
            <a:avLst/>
          </a:prstGeom>
        </p:spPr>
      </p:pic>
      <p:sp>
        <p:nvSpPr>
          <p:cNvPr id="11" name="AutoShape 26"/>
          <p:cNvSpPr>
            <a:spLocks noChangeArrowheads="1"/>
          </p:cNvSpPr>
          <p:nvPr/>
        </p:nvSpPr>
        <p:spPr bwMode="blackWhite">
          <a:xfrm>
            <a:off x="5851526" y="2361525"/>
            <a:ext cx="2033587" cy="1046162"/>
          </a:xfrm>
          <a:prstGeom prst="wedgeRectCallout">
            <a:avLst>
              <a:gd name="adj1" fmla="val -35066"/>
              <a:gd name="adj2" fmla="val -764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Cyber risk and the low interest rates  dominate industry concerns today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blackWhite">
          <a:xfrm>
            <a:off x="179388" y="5468408"/>
            <a:ext cx="8722517" cy="100224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Concerns 20-25 Years Ago: Out of Control Tort System, Asbestos, </a:t>
            </a:r>
            <a:r>
              <a:rPr lang="en-US" sz="2000" b="1" dirty="0" err="1" smtClean="0">
                <a:solidFill>
                  <a:srgbClr val="FFFFFF"/>
                </a:solidFill>
              </a:rPr>
              <a:t>MegaCats</a:t>
            </a:r>
            <a:r>
              <a:rPr lang="en-US" sz="2000" b="1" dirty="0" smtClean="0">
                <a:solidFill>
                  <a:srgbClr val="FFFFFF"/>
                </a:solidFill>
              </a:rPr>
              <a:t> (Hugo, Andrew, Northridge); Hillary Care; Exploding Residual Markets; Grumbling over </a:t>
            </a:r>
            <a:r>
              <a:rPr lang="en-US" sz="2000" b="1" dirty="0" err="1" smtClean="0">
                <a:solidFill>
                  <a:srgbClr val="FFFFFF"/>
                </a:solidFill>
              </a:rPr>
              <a:t>Glass-Steagall</a:t>
            </a:r>
            <a:r>
              <a:rPr lang="en-US" sz="2000" b="1" dirty="0" err="1" smtClean="0">
                <a:solidFill>
                  <a:srgbClr val="FFFFFF"/>
                </a:solidFill>
                <a:sym typeface="Wingdings" panose="05000000000000000000" pitchFamily="2" charset="2"/>
              </a:rPr>
              <a:t>GLB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382" y="1580831"/>
            <a:ext cx="7051993" cy="83883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13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15" y="1163781"/>
            <a:ext cx="6685941" cy="56084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4181" y="2088767"/>
            <a:ext cx="13558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Aviation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6678" y="1431105"/>
            <a:ext cx="273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9B9A"/>
                </a:solidFill>
              </a:rPr>
              <a:t>Rail </a:t>
            </a:r>
            <a:r>
              <a:rPr lang="en-US" sz="1600" dirty="0">
                <a:solidFill>
                  <a:srgbClr val="009B9A"/>
                </a:solidFill>
              </a:rPr>
              <a:t>&amp;</a:t>
            </a:r>
            <a:r>
              <a:rPr lang="en-US" sz="1600" dirty="0" smtClean="0">
                <a:solidFill>
                  <a:srgbClr val="009B9A"/>
                </a:solidFill>
              </a:rPr>
              <a:t> Public </a:t>
            </a:r>
          </a:p>
          <a:p>
            <a:pPr algn="ctr"/>
            <a:r>
              <a:rPr lang="en-US" sz="1600" dirty="0" smtClean="0">
                <a:solidFill>
                  <a:srgbClr val="009B9A"/>
                </a:solidFill>
              </a:rPr>
              <a:t>Transport</a:t>
            </a:r>
            <a:endParaRPr lang="en-US" sz="1600" dirty="0">
              <a:solidFill>
                <a:srgbClr val="009B9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0827" y="3205692"/>
            <a:ext cx="201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6BCFF7"/>
                </a:solidFill>
              </a:rPr>
              <a:t>Trucking &amp; Fleet Vehicles</a:t>
            </a:r>
            <a:endParaRPr lang="en-US" sz="1600" dirty="0">
              <a:solidFill>
                <a:srgbClr val="6BCFF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0323" y="4895034"/>
            <a:ext cx="131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EC6"/>
                </a:solidFill>
              </a:rPr>
              <a:t>Marine Transport</a:t>
            </a:r>
            <a:endParaRPr lang="en-US" sz="1600" dirty="0">
              <a:solidFill>
                <a:srgbClr val="00AEC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0574" y="5304332"/>
            <a:ext cx="203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Private Motor Vehicles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4943" y="3892065"/>
            <a:ext cx="259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+mn-lt"/>
              </a:rPr>
              <a:t>The Cloud</a:t>
            </a:r>
            <a:endParaRPr lang="en-US" sz="2800" b="1" i="1" dirty="0"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black">
          <a:xfrm>
            <a:off x="218623" y="116191"/>
            <a:ext cx="6202424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/>
              <a:t>The Insurance Industry’s Future Is in the Cloud…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5538" y="1187926"/>
            <a:ext cx="2738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Human Beings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466" y="1095889"/>
            <a:ext cx="1442148" cy="14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70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0"/>
            <a:ext cx="9144000" cy="5148072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55080" y="4457844"/>
            <a:ext cx="7807325" cy="909359"/>
          </a:xfrm>
          <a:prstGeom prst="rect">
            <a:avLst/>
          </a:prstGeom>
        </p:spPr>
        <p:txBody>
          <a:bodyPr/>
          <a:lstStyle>
            <a:lvl1pPr marL="219070" indent="-219070" algn="l" rtl="0" eaLnBrk="1" fontAlgn="base" hangingPunct="1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SzPct val="77000"/>
              <a:buFontTx/>
              <a:buBlip>
                <a:blip r:embed="rId4"/>
              </a:buBlip>
              <a:defRPr sz="2400">
                <a:solidFill>
                  <a:srgbClr val="808080"/>
                </a:solidFill>
                <a:latin typeface="Arial" charset="0"/>
                <a:ea typeface="+mn-ea"/>
                <a:cs typeface="+mn-cs"/>
              </a:defRPr>
            </a:lvl1pPr>
            <a:lvl2pPr marL="476238" indent="-171446" algn="l" rtl="0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4B9FCD"/>
              </a:buClr>
              <a:buFont typeface="Wingdings" panose="05000000000000000000" pitchFamily="2" charset="2"/>
              <a:buChar char="w"/>
              <a:defRPr sz="2200">
                <a:solidFill>
                  <a:srgbClr val="808080"/>
                </a:solidFill>
                <a:latin typeface="Arial" charset="0"/>
              </a:defRPr>
            </a:lvl2pPr>
            <a:lvl3pPr marL="733407" indent="-171446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4B9FCD"/>
              </a:buClr>
              <a:buFont typeface="Arial" panose="020B0604020202020204" pitchFamily="34" charset="0"/>
              <a:buChar char="–"/>
              <a:defRPr sz="2000">
                <a:solidFill>
                  <a:srgbClr val="808080"/>
                </a:solidFill>
                <a:latin typeface="Arial" charset="0"/>
              </a:defRPr>
            </a:lvl3pPr>
            <a:lvl4pPr marL="990575" indent="-171446" algn="l" rtl="0" eaLnBrk="1" fontAlgn="base" hangingPunct="1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4B9FCD"/>
              </a:buClr>
              <a:buFont typeface="Wingdings" panose="05000000000000000000" pitchFamily="2" charset="2"/>
              <a:buChar char="§"/>
              <a:defRPr sz="1800">
                <a:solidFill>
                  <a:srgbClr val="808080"/>
                </a:solidFill>
                <a:latin typeface="Arial" charset="0"/>
              </a:defRPr>
            </a:lvl4pPr>
            <a:lvl5pPr marL="1247744" indent="-171446" algn="l" rtl="0" eaLnBrk="1" fontAlgn="base" hangingPunct="1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rgbClr val="4B9FCD"/>
              </a:buClr>
              <a:buChar char="»"/>
              <a:defRPr sz="1800">
                <a:solidFill>
                  <a:srgbClr val="808080"/>
                </a:solidFill>
                <a:latin typeface="Arial" charset="0"/>
              </a:defRPr>
            </a:lvl5pPr>
            <a:lvl6pPr marL="1885903" indent="-171446" algn="l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228795" indent="-171446" algn="l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2571686" indent="-171446" algn="l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2914577" indent="-171446" algn="l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>
                <a:solidFill>
                  <a:srgbClr val="43A892"/>
                </a:solidFill>
              </a:rPr>
              <a:t>#</a:t>
            </a:r>
            <a:r>
              <a:rPr lang="en-US" sz="2000" b="1" dirty="0" err="1">
                <a:solidFill>
                  <a:srgbClr val="43A892"/>
                </a:solidFill>
              </a:rPr>
              <a:t>RiskyRide</a:t>
            </a:r>
            <a:r>
              <a:rPr lang="en-US" sz="2000" dirty="0">
                <a:solidFill>
                  <a:srgbClr val="43A892"/>
                </a:solidFill>
              </a:rPr>
              <a:t> </a:t>
            </a:r>
            <a:endParaRPr lang="en-US" altLang="en-US" sz="2000" kern="0" dirty="0">
              <a:solidFill>
                <a:srgbClr val="43A892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kern="0" dirty="0">
                <a:solidFill>
                  <a:srgbClr val="97D4F5"/>
                </a:solidFill>
                <a:latin typeface="Arial" panose="020B0604020202020204" pitchFamily="34" charset="0"/>
              </a:rPr>
              <a:t>SXSW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1600" kern="0" dirty="0">
                <a:solidFill>
                  <a:srgbClr val="97D4F5"/>
                </a:solidFill>
                <a:latin typeface="Arial" panose="020B0604020202020204" pitchFamily="34" charset="0"/>
              </a:rPr>
              <a:t>March 13, 2016, Austin, TX</a:t>
            </a:r>
          </a:p>
        </p:txBody>
      </p:sp>
    </p:spTree>
    <p:extLst>
      <p:ext uri="{BB962C8B-B14F-4D97-AF65-F5344CB8AC3E}">
        <p14:creationId xmlns:p14="http://schemas.microsoft.com/office/powerpoint/2010/main" val="289484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724C05A-B520-4207-A9FF-F8D8AFCFB1C7}" type="slidenum">
              <a:rPr lang="en-US" sz="900">
                <a:solidFill>
                  <a:srgbClr val="FFFFFF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82</a:t>
            </a:fld>
            <a:endParaRPr lang="en-US" sz="900">
              <a:solidFill>
                <a:srgbClr val="FFFFFF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407805" y="2334406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Arial "/>
              </a:rPr>
              <a:t>INSURANCE TECHNOLOGY: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3200" b="1" i="1" dirty="0" smtClean="0">
                <a:solidFill>
                  <a:srgbClr val="FFFFFF"/>
                </a:solidFill>
                <a:latin typeface="Arial "/>
              </a:rPr>
              <a:t>FIN TECH ZEROES IN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717" y="4125887"/>
            <a:ext cx="88280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and Value of Deals Is Increasing</a:t>
            </a:r>
          </a:p>
          <a:p>
            <a:pPr algn="ctr"/>
            <a:endParaRPr lang="en-US" sz="3200" b="1" dirty="0" smtClean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Search of the Elusive Insurance ‘Unicorn’</a:t>
            </a:r>
          </a:p>
        </p:txBody>
      </p:sp>
    </p:spTree>
    <p:extLst>
      <p:ext uri="{BB962C8B-B14F-4D97-AF65-F5344CB8AC3E}">
        <p14:creationId xmlns:p14="http://schemas.microsoft.com/office/powerpoint/2010/main" val="225186411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83</a:t>
            </a:fld>
            <a:endParaRPr lang="en-US" altLang="en-US" smtClean="0"/>
          </a:p>
        </p:txBody>
      </p:sp>
      <p:graphicFrame>
        <p:nvGraphicFramePr>
          <p:cNvPr id="58374" name="Object 3"/>
          <p:cNvGraphicFramePr>
            <a:graphicFrameLocks noGrp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646846393"/>
              </p:ext>
            </p:extLst>
          </p:nvPr>
        </p:nvGraphicFramePr>
        <p:xfrm>
          <a:off x="282575" y="1690688"/>
          <a:ext cx="8542337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65912" name="Chart" r:id="rId4" imgW="5721502" imgH="3022508" progId="MSGraph.Chart.8">
                  <p:embed followColorScheme="full"/>
                </p:oleObj>
              </mc:Choice>
              <mc:Fallback>
                <p:oleObj name="Chart" r:id="rId4" imgW="5721502" imgH="3022508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82575" y="1690688"/>
                        <a:ext cx="8542337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07975" y="1266824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916664" y="2506543"/>
            <a:ext cx="1739045" cy="907217"/>
          </a:xfrm>
          <a:prstGeom prst="wedgeRectCallout">
            <a:avLst>
              <a:gd name="adj1" fmla="val 162044"/>
              <a:gd name="adj2" fmla="val -4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insurance tech is rising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4401710" y="1238250"/>
            <a:ext cx="1813035" cy="1165105"/>
          </a:xfrm>
          <a:prstGeom prst="wedgeRectCallout">
            <a:avLst>
              <a:gd name="adj1" fmla="val 129787"/>
              <a:gd name="adj2" fmla="val -28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 tech deals reached a new record in 2016:Q1</a:t>
            </a: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61913" y="6389410"/>
            <a:ext cx="812165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CB Insights at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https://www.cbinsights.com/blog/insurance-tech-overview-q1-2016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black">
          <a:xfrm>
            <a:off x="85725" y="7429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/>
              <a:t>Insurance Technology Financing Trend: Change Is Coming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228183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8229600" cy="1069975"/>
          </a:xfrm>
        </p:spPr>
        <p:txBody>
          <a:bodyPr/>
          <a:lstStyle/>
          <a:p>
            <a:r>
              <a:rPr lang="en-US" altLang="en-US" dirty="0" smtClean="0">
                <a:latin typeface="Arial "/>
              </a:rPr>
              <a:t>Insurance Tech Activity by Area                   of Interest, 2013 – 2016:Q1</a:t>
            </a:r>
          </a:p>
        </p:txBody>
      </p:sp>
      <p:graphicFrame>
        <p:nvGraphicFramePr>
          <p:cNvPr id="717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74754"/>
              </p:ext>
            </p:extLst>
          </p:nvPr>
        </p:nvGraphicFramePr>
        <p:xfrm>
          <a:off x="406400" y="1317625"/>
          <a:ext cx="805815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68979" name="Worksheet" r:id="rId4" imgW="8064613" imgH="4203746" progId="Excel.Sheet.8">
                  <p:embed/>
                </p:oleObj>
              </mc:Choice>
              <mc:Fallback>
                <p:oleObj name="Worksheet" r:id="rId4" imgW="8064613" imgH="420374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317625"/>
                        <a:ext cx="805815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06400" y="5663922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b="1" dirty="0" smtClean="0">
                <a:solidFill>
                  <a:srgbClr val="FFFFFF"/>
                </a:solidFill>
              </a:rPr>
              <a:t>Silicon Valley and the venture </a:t>
            </a:r>
            <a:r>
              <a:rPr lang="en-US" altLang="en-US" b="1" dirty="0">
                <a:solidFill>
                  <a:srgbClr val="FFFFFF"/>
                </a:solidFill>
              </a:rPr>
              <a:t>c</a:t>
            </a:r>
            <a:r>
              <a:rPr lang="en-US" altLang="en-US" b="1" dirty="0" smtClean="0">
                <a:solidFill>
                  <a:srgbClr val="FFFFFF"/>
                </a:solidFill>
              </a:rPr>
              <a:t>apital community have the insurance industry in their sights.  Most will fail.  Some will succeed.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76950" y="5092700"/>
            <a:ext cx="693738" cy="300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61913" y="6389410"/>
            <a:ext cx="812165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CB Insights at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https://www.cbinsights.com/blog/insurance-tech-overview-q1-2016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/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Insurance Information Institute. 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black">
          <a:xfrm>
            <a:off x="249237" y="1532591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225A7A"/>
                </a:solidFill>
              </a:rPr>
              <a:t>(Percent)</a:t>
            </a:r>
            <a:endParaRPr lang="en-US" alt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3403600" y="1092340"/>
            <a:ext cx="4147503" cy="893762"/>
          </a:xfrm>
          <a:prstGeom prst="wedgeRectCallout">
            <a:avLst>
              <a:gd name="adj1" fmla="val 35795"/>
              <a:gd name="adj2" fmla="val 18963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600" b="1" dirty="0" smtClean="0">
                <a:solidFill>
                  <a:srgbClr val="FFFFFF"/>
                </a:solidFill>
              </a:rPr>
              <a:t>With the ACA in the rear view window, non-health insurance tech accounts for the majority of investment</a:t>
            </a:r>
          </a:p>
        </p:txBody>
      </p:sp>
    </p:spTree>
    <p:extLst>
      <p:ext uri="{BB962C8B-B14F-4D97-AF65-F5344CB8AC3E}">
        <p14:creationId xmlns:p14="http://schemas.microsoft.com/office/powerpoint/2010/main" val="3228820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5539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5540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49E9257-1E9E-4115-9E11-7EEC0715408B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85</a:t>
            </a:fld>
            <a:endParaRPr lang="en-US" sz="90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981" y="129816"/>
            <a:ext cx="7950815" cy="860425"/>
          </a:xfrm>
        </p:spPr>
        <p:txBody>
          <a:bodyPr/>
          <a:lstStyle/>
          <a:p>
            <a:r>
              <a:rPr lang="en-US" dirty="0" smtClean="0"/>
              <a:t>Thank You and…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803" y="1103313"/>
            <a:ext cx="4348136" cy="465296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800" b="1" i="1" dirty="0" smtClean="0"/>
              <a:t>Hasta La Vista, Baby</a:t>
            </a:r>
          </a:p>
          <a:p>
            <a:pPr marL="0" indent="0">
              <a:lnSpc>
                <a:spcPts val="2400"/>
              </a:lnSpc>
              <a:spcBef>
                <a:spcPct val="50000"/>
              </a:spcBef>
              <a:buNone/>
            </a:pPr>
            <a:endParaRPr lang="en-US" sz="2100" b="1" dirty="0"/>
          </a:p>
        </p:txBody>
      </p:sp>
      <p:sp>
        <p:nvSpPr>
          <p:cNvPr id="3" name="AutoShape 2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APEhAQDRMQERAQEBIRERARDQ8QFRAPFREWFhcUExUYIiggGBolHBQVITEjJSkrLjAuFyI0OD8vNygtLi0BCgoKDg0OGxAQGiwlICUtNywsLCwtLCwsLCwtNy0vLCwsLCwsLCwwNCwsLCwsLCwsLCwsLCwsLCwsLC0sLCwtLP/AABEIAL8BBwMBEQACEQEDEQH/xAAcAAEBAAIDAQEAAAAAAAAAAAAABwUGAQIDBAj/xABLEAACAQIBBQkKCwYGAwAAAAAAAQIDBBEFBhIhMQcTNEFRYYGRsyIzcXJzdKGxstEVIzI1QlJUYoKDlFOSk6LB0hYXJENjoxQl8P/EABoBAQACAwEAAAAAAAAAAAAAAAABBAIDBQb/xAA0EQEAAQICBQoGAgMBAAAAAAAAAQIDETEEITJRcQUSEzM0QYGRsdFSYXLB4fAUoSJC8SP/2gAMAwEAAhEDEQA/AM5PdAvV+x/hS/uLHR0uFHKF/wCXl+XX/MK9/wCD+FL+4dHSn+ff+Xl+T/MK9/4P4Uv7h0dJ/Pv/AC8vyf5hX3/B/Cl/cOjpP59/5eX5etrn9eynCL3nCU4xfxUtjkl9YTbpTTp96ZiNXl+VSK7tgAAAAAAAAAAAAAAAD5MpZSo20N8uJxpx4sdsnyRS1yfMiYiZya7l2i3GNU4NHytujvXGzpJL9pW14+CEXq6X0G2LW9zbnKM5W48Z9vy1i8zqvqvyq9RLkptUsP3MGZxTTHcp1aTeqzqnw1ejG1L6tL5dSrLxqs5etmWENU1VTnM+by3x8pLHB70co14d7q1YeJWnH1MjCGcV1RlM+cszYZ631HDGpvsV9GrBT/mWEvSYzRTLfRpl6nvx4/uLbsjboNCrhG6i6En9NPTpvwvbHqw5zXNqe5etcoUVaq4w9G40qkZpSg1KMlipRaaa5U1tNToRMTGMOwSAAAH5+qbWW3loydQkAAe9h32l5SHtITkyp2o4r4VHpgAAAAAAAAAAAAAADB505x07Cni8J1pp73Tx2/elyRXpM6aecraTpMWafn3QkeU8pVbqbq15Ocns5Ir6sVxIsRERqhwq66q6udVOMvkDEAAAAAABnM285q1jJaLc6Lfd0W9T5XH6svXxmNVMVN9jSK7M6styuZMyhSuaca1CWlCXXF8cZLiaK8xMThLu27lNynnU5PrIbAAB+f6m1lt5aMnQJAAH0WHfaXlIe0hOTKnajivZUemAAAAAAAAAAAAAAfLlO+hb0qlar8mnHF8rexRXO3gukmIxnBhcuRbpmqruRPK+Ual1VnWqvupvZxRjxRjzIsxGEYQ85crm5VNdWcviJYgAAAAAAAADY8ysvuzrJTfxFVqNRcUXxVOjj5vAjGunnQs6Lf6GvXlOfv8AvcsBWd8AAQCptZbeWjJ0CQAB9Fh32l5SHtITkmnajivRUenAAAAAAAAAAAAAAT3dRyo8aVrF6kt9qc71qC9p9RutR3uTyjdxmLccZ+37wT82uaAAAAAAAAAAHKAr2YWU3cWsVJ4zovepc6STi/3Wl4UyvcjCXc0G7z7WE5xq9v6bGYLgBAam1lx5WMnQhIAA97DvtLykPaQnJlRtRxXoqPTgAAAAAAAAAAAAAIlnPeb/AHVxU4nVlGPiw7iPoii1TGEQ83fr592qr5+mpiyWoAAAGADHwdZOEsedTvCGQAAAAN03L7vRr1aT2VaWl+KEtXonLqNd2NTocnV4XJp3x6f9U00OyAQGptZceVjJ1ISAAPex77S8pD2kJyZUbUcVdz2rSp2VedOUoSW94SjJxaxrQTwa17GV7e07mnTMWJmJwy9YSr4auvtFx+pq+8sYRucTpLnxT5z7nwzdfaLj9RV94wjcdJc+KfOfc+Gbr7RcfqKvvGEbjpLnxT5z7nwzdfaLj9RV94wjcdJc+KfOfdsmYOUq9S7jGrVrTjvc3ozrVJrHBcTZhciOat6DXXN7CapnV3zKmld20ey/la5jc3MY168YqvVSSr1UklUeCST1ItREYRqecu3K+kq/ynOe+d7H/DN19ouP1FX3k4RuYdJc+KfOfc+Gbr7RcfqKvvGEbjpLnxT5z7nwzdfaLj9RV94wjcdJc+KfOfc+Grr7RcfqavvGEbkTcufFPnPusdGu420ajeLjbqbbeOLVPHFlXveiirC3j8kOZbeajJwQkAAcpAU/NbMulShGpdwVStJJ6E1jClzaOyUuVvo5XpruTlDsaNoNNMc65GM7u6G2xoxS0VGKjyKKS6jU6GENUz0zYt50KtelCNKrShKo3CKipxisZKSWpvBPXtNtFc44KGmaLRNE10xhMa+KW4G5xgAAA9KFedNqVKUoSWyUJSi1jt1rWExMxricH1/DN19ouP1NX3jCNzLpLnxT5z7qTueXNSrbSlVnOpLf5LSnOU3hoQ1Yvi1mi7m6/J9UzanGZnX369yVVNrLDiRk6kJAAHvY99peUh7SE5MqNqOKsZ+8BuPyu2gV7e07en9RV4esJAWHCAAADaNznhkfJVPUjC5srmgdfHCVXK7uojnHwq684rdpItU5Q81e62rjPqxxLWAABKJWa9f/AK+ph9hl2DK0bXi9Dc7NP0/ZGWWXnwgAAGczKslWvKCksYwbqP8AAm1/NomNc4UrGiUc+9TE8fL8rGVnoQDHZx8EuvN63Zsyo2oaNK6ivhPoiTLTzrggAAAABUtzPgk/OJ+xA0Xc3Z5O6qePsmFTayw4sZOpCQAB72PfaXlIe0gyp2o4qvn5wGv+V20Cvb2nb0/qKvD1hISw4QAAAbPuc8Mj5Kp6kYXNlc0Dr44Sq5Xd1Es4+FXXnFbtJFqMoeavdbVxn1Y4lrAAAE5LLe/N9TzGXYMrxteL0F3s0/T9kaZYefAAADadzdpXevV8TU2+GJhc2VzQOu8J+ypb5HlXWiu7mMG+R5V1oGMPhzj4Jdeb1uzZlRtQ06V1FfCfREmWnnQgAAAABUdzPgk/OJ+xA0Xc3Z5N6qePsmNTayw4sZOhCQAB72PfaXlIe0h3MqdqOKsZ+cBr/ldtAr29p29P7PV4esJAWHCAAADaNznhkfJVPUjC5srmgdfHCVWK7uonnHwq684rdpItRlDzV7rauM+rGktYAAEonJZb35vqeYy7BlaNrxehu9mn6fsjbLLz7ggAAAkmInMw8HUMWPNp3HLs2chMSxqpjCdS15e4Hc+a1ezZUo2oel0nqK/pn0RVlp55wQAAAAAqO5pwSfl5+xA0Xc3Z5N6qePsmVXayw4kZOgSAAPew77S8pD2kROTKjajiq+ffAa/5XbQK9vadzT+z1eHrCQllwQAAA2fc64ZHydT1I13Nld0Dr44SqxXd1E84+FXXnFbtJFunKHmb3W1cZ9WOJawAABOSyXvzfU8xl2DK0bXi9Dd7NP0/ZG2WXngAAAAAD4/AIRVlK1Ze4Hc+bVezZVo2oej0nqK/pn0RZlp51wAAAAGAFR3NV/pJeXn7EDRdzdrk3qp4+yY1drN7iRk6hIAA97HvtLykPaRE5MqNqOKrZ98Br/ldtAr29p3NP7PV4esJEWXBAAADZ9zrhkfJ1PUjXc2VzQOvjhKqld3kUzj4VdecVu0kW6coeZvdbVxn1Y4lrAAAE5LHe/N9TzGXYMrRteL0N3s0/T9kcZZeeAAAAAA4fH4BCKspWrL3A7nzar2bKtG1D0ek9RX9M+iLstPOuAAADY8wrKlXuZQrwjUjvM2oy2aSlDX1YmFyZiNS3oVFNd3m1RjGHsoP+F7H7PT6maOfVvdb+JY+GGQsbGlQi4UIKEW9LRjs0mksfQiJmZzbrdum3GFMYIdV2stvLxk6hIAA97HvlLykPaRE5MqNqOKq598Br/ldtAr29p3NP7PV4esJGWXBAAADZtzvhkfJ1PUjXc2VzQOvjhKqld3kVzi4VdecVe0kW6coeZvdbXxn1Y4lrAAAE5LFe/N9TzGXYMrRteL0F3s0/T9kdZZefAAAAAA4aEIqylbMrw0rWuuW3qLrpsq07UPS34xs1R8p9EUZaebgAAAM5mVdqjeUW3gpt03+NNL+bRMa4xpWdEr5l6mfDz/KvlV6EAg9Tay48pGToEgAD3se+UvKQ9pETkyo2o4qrn1wGv8AldtAr29p3NP7PV4esJGWXBAAADM5o5QjbXVKpUeEO6hKX1VKLWL5scDGuMYWNFuRbuxVOSsVspUIQdSVWmoJY6WnFprmw29BWwnJ3qrtFNPOmYwRbKFxvtWrU2b5UnPDk0pOWHpLcaoebqq51U1b5mfN84YgAACcljvfm+p5jLsGVo2/F6C72afp+yOssvPuAAAD68mZOq3M97oR0p6LlhpRj3Kwx1yaXGiJmIzZ27dVyebTGMsr/gu//Y/91H+4x6Sne3/wr/w/3Hu5/wAF3/7H/uo/3E9JTvRVoWkTGz/ce6rSp4w0Xxx0X0rAqvQYYxghdWm4txlti3F+FamXHloiY1S6AAAHKeGtAUbN/PmlKEYXrcKiWG+KLcZ87w1xfo9Roqtz3Ovo/KFOGF3VO/e2Onl6zlsuKHTWgvQ2Ycyrct/yrHxx5wjNVa2WnnIydAkAAe1l3yn5SHtITkyo2o4qxnrDSsrhLiUH0RqRf9Ctb2od3ToxsVfvfCQllwAAAAAMAjACQAAABErFe/N9TzGXYMrRt+L0N3s0/T9keZZefcAAAG1bnHC/yZ+uJru7K7yf1/hP2VAru6AAJBnlZbzd1lhqnLfY86nrf82kugtUTjS87pdHMvVR4+f5xYQyVwAAAAetB6yYY1ZPfK1HQr1ofUq1I9U2jGMmy5HNrqj5y+QliAAOYvDWtq1rwhE/Ja72krm3nGOytRai/GhqfpRVjVL01ynpbUxHfHqiklht1PkLTzMOAkAAAAAAAAAAiclhvfm+p5jLsGVo2/F6G52afp+yPMsvPASAANs3Nqbd1J8UaE/TOCNd3ZXuTo/9vD2U0ru4AANP3RckurSjcQWMqOqfPSfH0P0Nm21Vrwc3lGzzqYuR3Z8Px7psb3HAAAAB6UdohjVk2TdCye6Vy6iXc14qS8eKUZL1P8RrtzjSvafb5l7Hfr92rmxTAAHIFYzHv1WtKa+lR+KkuaPyf5Wupla5GFTvaBc59mI3avb+mk58ZJdvcSnFfF126kXxKT+XHrePgkjdbqxhy9Ns9Hdme6dfu1wzVQAAAAAAAAACJyWG9+b6nmUuwZWjb8XobvZp+n7I+yy884CQABSdzfJzp0p15LB1mlDxI46+lt/uo0XZ14Ovybawpmue/wBIbganTAAHWcFJNSSaaaaaxTT2phExjGEpPnbm/KzqYxxdCo3vctui9uhJ8q4uVdJZoq50PP6Vo02atWzOXswBmrAAAB6UNpMMasleznyOryhKnqVSPdUpPimlsfM9np4irRVzZej0qx01vDv7kir0ZU5ShNOMotqUXqaa4mWXnpiYnCc3mEAADO5oZb/8OtjPvVTCNRci4p9GL6GzGunnQs6LpHQ3MZynP38FLytk2le0XTng4ySlCccHoyw1Ti+Pb0plemqaZdu9Zpv0YT4T90myxkmraVHTrLD6sl8mceWL/wDsCzExMYw8/dtVWqubV/18BLWAAAAAAAAATksN6v8AQVPMpdgytG34vQ3ezT9P2R9ll55wAwA2HNbNmpdyU5pwt0+6ns08Pow5fDxeEwrr5q3ouizenGdnfv4KpSpxhGMYJRjFKMUtSUUsEkVnfiIpjCHcJAAADwvLSnWhKnWipQksHF+tcj5yYnDXDCuimunm1RqTPOTNKrat1KWNSht0ksZQX30uLnWrwFiiuKnD0nQ67OuNdPpx92tYGamAAPShtJhFWS6FJ6xr+c+bFO8WnBqnXSwU8NU0tinh69q59hsor5qlpWh03v8AKNVXrxTbKeSK9tLRrwlHXqlhjGXiyWpm+JicnFuWq7U4Vxh6eb4cCWswA+qxyfWrvRownN/djil4XsXSJmIzZUUVVzhRGKnZo5MubanoXE4uO2FJd06fL3X9NaK9yqJnU7mhWbtqnCudXdG7x+zLX9jSuIOnXhGcXxPifKntT50YRMxks3LVFynm1RjDTso7nybbtquC4oVVs/HH3G2Lu9zbnJnwVefv+GJnmLerYqT51V96Rn0lKvPJ9/dHm9rbMG5k/jJ0oLxpTfUlh6SJu0sqeTrs5zEf22HJ+ZtpbJ1K735wTk3USUIpLFvQX9cTCbkzqhct6Batxzq9eG/Ly98U7ypdb9Vq1cMNObaX1Y7Ix6Ekug3xGEYOPXXz6pq3vlDEAAcxjjqW16ukljOWpaMp27dtWpwWMnb1IRS43vbSSKlM/wCUS9NepmbNVMbp9EwjmrfN6qE+mVOPrZY59O9wo0S/8E/17sha5iXc8N8dOmuPSnpPqjivSYzdpbqOT7054R+/JsmSsx7ajhKs3XkuKS0YY+Lx9LaMJuzOS7a5Ot0669fp5e7aIxSSSSSSwSSwSXIjU6ERg5AAAAAAAA13LGZ9tcYyit5qP6VNLRb+9DZ1YM2U3JhSvaBaua41T8vZqV/mNd08d60Ky4tGSjLpjLD0NmyLlMudc5PvU5YT+/P3YevkS6h8qhWXPvU2utLAz50b1abNynOmfKXShk+tj3qr/Cn7icYYVW6/hnylaim9UAdZwUk1JJp7U1in0BExE6pYytm5ZT+VQpfhjoezgZc+re0Tolif9Y9HFHNqyhsoU34yc/axJ59W9EaHYj/WPV65YvFZ286tOEWqbh3C7hYSqRi8MNm0imOdOCdIudBamqmMsNXi8MkZyW11goT0Kj/254Rlj93il0E1UTDGzplq7qicJ3SzBgtAAABoufmcUcHaUHi2/jpJ6lh/tp8vL1cuG63R3y5Gn6VE/wDlR4+3v5NDNzluAAADJ5t2u+3VvDlqxk/Fj3T9EWRVOES22KOfdpp+fprWQqPTAAAAAAAAAAAAAAAAAAAAAAADBZ78Cr/l9tA2WtpT5Q7PV4esJOWHn2YybnPd2+ChUcor6FT4xenWuhoxmimVm3pV63lV562yWm6CsPj6Ov61Oe38MtnWa5tbpXaOU/ip8v37voq7oNFLuKVVvklKEV1psdDO9nPKlHdTP9MBlfPO5rpwp4UYPaoNuTXI5+5IzptxCne067c1Rqj5e7WjNTcAAAHIG67m2TsZ1LiS1QW9w8eWDl1LD941XZ1YOlybbxqm5u1fv73qAaHZAAAAAAAAAAAAAAAAAAAAAAAGCz34FX/L7aBst7Snyh2erw9YSgsOA4AAAAAAAAAe1nbTrTjTprGc2oxXO/6DLWmmmapimnOViyPk+NtRp0Ya9Fa39ab1yfWVapxnF6Wxai1RFEPtMW0AAAAAAAAAAAAAAAAAAAAAAAYPPbgVf8vtoGy3tKXKHZ6vD1hKCw4IAAAAAAABzCDk0opttpJJYtt7EkBTMz82/wDxY77WS3+a2bd6i/or7z430eGvcrx1Q7ehaJ0Uc+van+mzGt0AAAAAAAAAAAAAAAAAAAAAAAAAx+Xsnu5oVKMWouejg2m1jGalr6sDKirCcWjSbM3bU0RP7mlWVMk17WWjXg48ktsZeLLY/BtLMTE5PPXbVdqcK4w9HwksAAAAAAPqsLCrcTUKMHOT5OJcsnsS52JmIzZUUVXKubRGMqPmzmtC0wqVMKlf630afNDHj5/UV67mOqHb0XQotf5Va6vTh7tiNa8AAAAAAAAAAAAAAAAAAAAAAAAAAB0rUYzi41IxlF6nGSUk1zpiJwY1UxVGFUYw1jKWY1vUxdCUqMnxfLh1PWus2xdnvULvJturXROH9x++LXLzMi7hjoKFRfdmovDnUsPWbIu0yo18n3qcsJ8fdhbnJlWnqqR0fxRfqZnExOSrXRVRtQ86VnObwisX4UvWTOpjTjVky1nmjeVdahGMfrSqQw/lbfoMJuUws0aHfryjzmPy2HJuYUI4O5qOX3Ka0V0yet9CRrm7uXbfJkZ3KvCPf/jbbKypUI6FGEYR5Ira+VvjfOzVMzObpW7dFuMKYwe5DMAAAAAAAAAAAAAAAAAAAAB//9k=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EQEhAUEBQRFBIUEhUUEBAUFRUWEBYUFBcWFxcVFhQYHC0gHhomHRQUITIkJSkrLi4uGCIzODMtNygtLy4BCgoKDg0OGhAQGywkICQrLCw3NyssLCwsLCwsLC0sLC4sLCwsLCwtLCwsLCwsLCwsLCwsLCwsLCwsLCwsLCwsLP/AABEIAIQA5wMBEQACEQEDEQH/xAAcAAEAAgMBAQEAAAAAAAAAAAAAAQcEBQYCAwj/xABFEAABAwIABwsHCwMFAAAAAAABAAIDBBEFBgcSITFBEzRRYXFyc4GRsbIiMjOTocLRFSMkUlNUYnSSwcMUgoNCQ6Kj8f/EABoBAQACAwEAAAAAAAAAAAAAAAABBAMFBgL/xAA1EQEAAgEBBQYEBQQCAwAAAAAAAQIDEQQFEjEyIUFRcYGxMzSRwRMUIlJhQnKh0fDxI2Lh/9oADAMBAAIRAxEAPwC8UBBDnAAk6ABck6gEJ7O1h/K9N9vB6xnxU8M+DH+Nj/dH1g+Vqb7eD1jPinDPgfjY/wB0fU+V6b7eD1jPinDPgfjY/wB0fWGYCoZEoCAgICAgICAgi6D41FZFH6R7Gc5wb3lNJl4tkpXqmIYny/SXtu8N+eF64LeDF+aw66cUfVl09bFJ6N7H81zXdxUaTDLXJS3TMS+6h7EBAQEBAQEEFBKAgxML+gn6GTwlTXnDHm+Hbyn2UEAtg4mU2TRGqHBEw/QsXmt5B3LXO5ryh7RIgICAgICAg1uHcNRUcefMeJjB5zjwAL1Ws2nSGDaNopgrxW/7VfhvHSqqCQ1xhj2MjPldb9Z9itVw1hze0byzZeyJ4Y/j/bmjpJJvc6ztWXRQ11LJogAtp27DtTROro8CY51VMQC4zM2skJJtxP1j2rFbFWV/Z95ZsU9s6x/P+1oYBw7DWR58R0jz2Hz2nj4uNVbVms9ro9n2mmevFVswvKwlAQEBAQQUEoCDEwv6CfoZPCVNecMeb4dvKfZQbVsHESlSPLlCYfoWLUOQdy1zua8oe0SICAgICAg+VTO2NrnvNmtaXOPAALlNNXm9orWbTyhSGMWGH1szpHaBqjZ9Vg1D9yr1KxWNHH7VtNs+Sbz6NasisICAgIM/AeFn0czJY9hs9uxzdrSvF6xaNFjZtothvF6rxpKhsrGPYbte0OaeIhUNNHY0vF6xaOUvsj0ICAgIIKCUBBiYX9BP0MnhKmvOGPN8O3lPsoNq2DiJSpHlyhMP0LFqHIO5a53NeUPaJEBAQEBAQcnlKrjHSFo1yvDOoeUe72rLhjWzW71y8GDTxnRUgVxyyVIhQF0BBKkFAtTJjXGSmfGdcUlhzHi49ucqmeNLaum3Rlm2Gaz3S7JYW1EBAQEEFBKAgxML+gn6GTwlTXnDHm+Hbyn2UG1bBxEpUjy5QmFxY91D46Fzo3OY4Ojs5pIdpI2hUsURN+11e8LWrs0zWdOXJVww7V/eJ/WP+Kt8FfBzf5rN++frJ8u1n3if1j/inBXwPzWb98/WW5xOwvUyVtO180rmlzrtc9xafIdrBKx5axFZ7FzYNoy32isWtMx298+Du8fah8VHI6NzmODmWc0kO0uF9IWDFETZuN5XtTZ5ms6T2cvNVYw7WfeJ/WP+Kt8FfBzf5rN++31k+Xaz7xP6x/xTgr4H5rN++frLbYqYXqX1lM180zml+lpe4tOg6wSvGSkRWexa2LaMts9Ym0z2+Mt7lZfppG8UpP8A1gfusez963vqeiPP7K8CstElSN9iZgIVs+a++5sGdJbWRfQ2+y6xZb8ML2wbLG0ZNJ5RzW5BgyBjc1kUbW2tYNFuvRpVPil1NcOOsaRWNPJVuUagigqgImhgfE17mjQ3OLng2GzzQrWGZmva5vemKmPPHDGmsa/5ly6ztYIPrBVSR33N72X15ri2/LZeZiJe6ZLU6ZmPJ1uTetlfWWfJI4bk82c9xF/J2ErDmrEVbXdWS9s+kzM9k/ZaiqujEBAQQUEoCDEwv6CfoZPCVNecMeb4dvKfZQbVsHESlSPLlCYW7lD3g/nReIKni63U7y+Vn091RhXHKpUjeYkb+pec7wOWLN0Svbt+Zr6+yw8o28ZeczxBVsPW3m9flp8491PhXXKpUjcYnb9pek90rHl6ZXN3/MU83TZWfPpebJ3sWHZ+9sN9c6ev2cAFZaMQd3k0whBB/U7tIxhJjzc42uBn3t7FXzRM6aN1ujLjxxfjmI5O6gw9Svc1rJonOcbNaHC5PAFg4LR3N1XacNp0i0K9yq76j/Lt8cqsYOlod8fHr/b95carDUiAg6vJjv3/ABP72rBn6W13R8f0n7LbVR0wgICCCglAQYmF/QT9DJ4SprzhjzfDt5T7KDatg4iUqR5coTC3coe8H86LxBU8XW6neXys+nuqMK45VKkbzEjf1LzneByxZuiV7dvzNfX2WHlG3jLzmeIKth6283r8tPnHup8K65VKkbjE7ftL0nulY8vTK5u/5inm6bKz59LzZO9iw7P3thvrqp6uACstGlSIUDbYpD6bSdK1eMnTK3sPx6ebe5Vd9R/l2+ORY8HSt74+PX+37y41WGpEBB1eTHfv+J/e1YM/S2u6Pj+k/ZbaqOmEBAQQUEoCDEwv6CfoZPCVNecMeb4dvKfZQbVsHESlSPLlCYW7lD3g/nReIKni63U7y+Vn091RhXHKpUjeYkb+pec7wOWLN0Svbt+Zr6+yw8o28ZeczxBVsPW3m9flp8491PhXXKpUjcYnb9pek90rHl6ZXN3/ADFPN02Vnz6Xmyd7Fh2fvbDfXVT1cAFZaNKkEG1xS37SdK1Y8nTK3sPx6ebe5Vh9KiOz+nb7HyfELHg6VzfMf+evl95carDUCDsMQ8XaetbOZs4ljmZua4jQQfgq+a81mNG23bsmLPW037ncYGxTpqSTdIQ/OzS3S4kWNr6OpYLZLWjSW5wbDiw24qc2+XhcEBAQQUEoCDEwv6CfoZPCVNecMeb4dvKfZQbVsHESlSPLlCYW7lD3g/nReIKni63U7y+Vn091RhXHKpUjcYnStZW0xcbDPtc6rua5o9pCx5Y1rK5u+0V2isysTKTKBRPBIBc9gaOEg37gVWw9Te71tEbPMT4x7qiCuOWSpG4xO37S9J7pWPL0yubv+Yp5unyst8qkP4ZR2FnxCw7P3tjvqO2k+f2V+FZaJKkZVFg2afO3GN8mbbOzRe172v2HsXmbRHNlx4MmTojVu8WMB1TKumc+GVrWyNLnFpsBwlY8l6zWe1d2TZc1c1Zms823ysw2kpn8LHt/SQfeXjBPZKzvmv66W/if+f5cGrLSCDpMRMOtpJzumiKQBrnfVIOhxHBrWHLSbR2Nju3aq4Mn6uUrYp8IwyW3OSN19Wa5pPZdVNJh01cuO3TaPqylDIICAggoJQEGPhCPOilaNbo3gdbSFMc3jLGtJj+JUA1bBw8pUiHKJIW7j0N0wc8t1Wjf1XBVLF2XdVvD9WyTMfwqIK65VKkQQoH0klc62c5zrCzbkmw4BfUmkPU2mecvCl5EG4xO37S9J7pWPL0yubv+Yp5uqyta6Pkm/iWHZ+9st9/0ev2V4FZaEKCxsk2qr5Yu6RVto7m/3L039PusFV28cllJweZaQubrhcH/ANup3ffqWXDOlmt3ri48Gvh2qmV1ywgKBscWB9MpfzEfiC836ZWNl+PT+6PdeqoOzEBAQQUEoCCCgo7GfBZpamWO3k5xdHwZjtI7NXUr1LcVdXHbXg/BzTXu7vJq1kVUKBbeLcza/BxiJ8oRmF/CCB5Lrclj1KneOC+rqdkvG07LwTz00VTUU7onuY8WcwlrhwEK5E6xq5i9Jpaazzh81LyICAgINxidv2l6T3SseXplc3f8xTzdVla10fJN/EsOz97Zb7/o9fsrwKy0IUFp5LqB0dPJI7Rurxmj8LBYHrJd2KpntrbR0u6MU1xTee+fZ2iwts8yRhwLXAEEEOB1EHQQURMRMaSpfG3F91FLYXMTyTE/i+qeMK7jvxQ5LbtknZ7/APrPJo1lUhBssV990v5iPxBeL9MrGyfHp5x7r0VB2YgICCCglAQEHP434tNroxazZWX3N/e13EfYveO/DKltuxxtFfCY5Kkwng6WmfmTMLHbL6jxtOohXK2ieTlsuC+K3DeNGHdemJ0eI9RVRz3po3SNNmyt1MI43agRsWLLFZjtbDd1s1cmuONfF2uOeKArPnYbNnA8oHzXjYCdjhwrBjycPZPJt9v2D8f9dOy3uq+uopYHZszHMdwOFr8h2jkVuLRPJzmTFfHOl40Y91LHo2UmBJ2QmaRhZGCAC/yXOJ1ZrTpXnjiZ0hYnZslcf4lo0j+WuXpXFI3WJbb11LzyexrisWXolc3fGu0VdPlaOmj5Jv4li2fvbLfX9Hr9nA08LpCGxtc92xrQXO7ArOsQ0daWtOlY1dji7iDLKQ6q+bj17n/uO4vwj2rBfNEcm22XdV7TxZeyPDvn/SzoIWsa1rQA1oAaBqAGoBVXRVrFY0h9ESIMXCFBHURujlaHMdrB7wdh41MTMTrDHkxVyV4bxrCtMPYgTQkup/no9ebqlHFb/V1dis0zRPNz+07qyU7cfbH+XISsLCWuBa4a2uBBHKCs8S1M1mJ0mGwxYP0ul/MR+ILxfpln2X49P7o916Ki7MQEBBBQSgICAg+c0DXiz2tc3a1wBb2FEWrFuyYYIxfpAb7hDfmN7l647eLDGzYYnXhj6Plh7CjKGESZl2BzWljbNsHHWBq6tCVrxTo87Tmrs+Pi07H0wRh6mqgNxkaTtYdDx/adKWpNeacO04s0folsJGBws4AjgOkdi8s81ieb4spoo7uDI2WFy4Na2w2klNZl5ilK9sREKsx9xjFXI2OI3hjJs767zoLuQahynhVvFj4Y1lzW8tsjNbhp0x/mXKLM1iVI6vJrSZ9YHbI2Od1nyR3lYM9v0tpunHxZ+Lwhas1LG+2exjras5oNr8F+QKpEz3OltStuqNXuOINFmgAcAFgiYrEcnoBEpQEBAQEHwqKSOQWkYx4/E0O70iZh5tStuqNWJFgGlY4ObBEHAhzXBoBBGkEL1x28WKNmwxOsVjVsl5ZxAQEEFBKAgICAgIOUymbyd0jO9ZcPW1u9fl584VGFc0cvro29LjPWxCzJ5LfiId7XAleJxVnuWqbdtFY0i8+/ux8I4ZqajRNK94+qTZv6RoUxSscoY8u1ZcvZe2rAXpgSpEFQLaycYIMFOZHiz5iHW2hg80ddyesKnmtrbR1G69nnFi4p529u51qxNmICAgICAgICAgICAgIIKCUBAQEBAQcplM3k7pGd6y4etrd6/Lz5wqMK45ZKkEBAQddiRik6pc2acEQNN2tI9IR7veq+XLp2Q2279gnLP4l4/T7/APxazRZVXSQ9IkQEBAQEBAQEBAQEBAQQUEoCAgICAgx66jjnYWSta9h1tIuP/VMTMTrDxkx1yV4bRrDgsM5N9bqR4t9lJ+z/AIjrWeufxaXPufvxT6T/ALcpW4tVkXnwScrWl4/43WaMlZ72rybFnpzrPp2sAUMt7bnJfgzHX7LL1xQw/g5NdOGfo2VDirWzEZsL2jhkGYB+rSvE5Kx3rGPYM9+VdPPsdpgDJ5HEQ+qcJXaxGBaIcp1u9nWsF80zybfZt01pPFlnX+O527G2sBoA0ADVZYW3iNHpEiAgICAgICAgICAgICAggoJQEBAQEBAQEEIgsoSIJCkEBAQEBAQEBAQEBAQEBAQEEFB//9k=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6" descr="data:image/jpeg;base64,/9j/4AAQSkZJRgABAQAAAQABAAD/2wCEAAkGBxMSEhUSExQWFRUXGBwbGRgXGSAYGhggGxweHRkeIB8gHCsgIRolHR0UITEhJSkrLy4uHR8zODM1NygtLiwBCgoKDg0OGxAQGiwkICYsLC0sLCwsLCwsLCwsLCwsLCwsLSwsLCwsLCwsLCwsLCwsLCwsLCwsLCwsLCwsLCwsLP/AABEIAEwBQAMBEQACEQEDEQH/xAAbAAEAAwEBAQEAAAAAAAAAAAAABQYHBAIDAf/EAEAQAAEDAgMFBAYHBwQDAAAAAAEAAgMEEQUGEgchMVFhEyJBcRQygZGxwTRCUnOhstEjJDVicoLhF0OS8BUzU//EABoBAQADAQEBAAAAAAAAAAAAAAABAgMEBQb/xAAyEQACAgECBQIDBwQDAAAAAAAAAQIDEQQhEhMxQVEFMiJhgRUzQnGhseEUNJHBI9Hw/9oADAMBAAIRAxEAPwDcUAQBAEBQp8110zJXUtM0sa5zA6+p4t46VjxyfRHlS1d84ydcdunzOPB8drHXMM7ah49eCVgjkHPTbioUpdnkzp1Fz3jLifhrDLhl7McVWCG3ZK3143bnN/UdVpGakejRqY27LZ90TKudAQBAEAQBAEAQBAEAQBAEAQBAEAQBAEAQBAEAQBAEAQBAEAQBAEAQBAEAQHl7w0EkgAcSdwCENpbsg6rOFFGbGdpP8t3fBV44+TmnraI9ZFPZmWnpax00D+0gnN5WWILHfaF+N7n8VlxJSyuh5v8AV1U3ccHmMuq8fMteM4BBXMbNE4MkteOaPj0vbiFpKKluehbp6748UXv2aK3JTyTydlL+74jELxSt3NnA+PXzWfV4ezORxlOXDL4bF0fktOVcf9Ja6OQaKiI2kZ8x0K0hLPXqdum1HMWJbSXVE8rnUEAQBAEAQBAEAQBAEAQBAEAQBAEAQBAEAQBAEAQBAEAQBAEAQBAEAQEDmrM8VEy7u9I4dxgNr9Tyb1VJzUTl1WrjRHfd9kUZmEYjih7SV3Zx/V1XDf7WePmVlwymeVyNTq/im8Ik49lrbd6pdfowAfEq3K+ZsvSI43l+hHYls1nYLxSNl/lI0O+JB/BQ62jC30maWYPJEYFj9Rh0hYWnTfvxP3e0cj1VVJxZz0am3Sy4WtvBorailxWEaH6ZGd5p4SRO8CP+2K12mj21OrVw+F7/AKoh8aMsWiv02npzoqGt4SMP1h08R/hVllfF46nPdxRxd+KO0vmi8UVYyZgfG4OaRe4N1qnk9KE4zWYs+6kuEAQBAEAQBAEAQBAEAQBAEAQBAEAQBAEAQBAEAQBAEAQBAEAQBAVnNGKziaKkpSGyyAuc87wxo8bc+Kzm3nCOLU2z41VX1ffwcuGZItUekVU3pLgBp1NtvHPebgeARV75byZ16D/k47ZcTLbNK1gLnENaOJJsAtD0G0lllenzzQtNu2B8gSFTmR8nI9fQn7iVwvGYKgXhka/mAd49nFWUk+hvXfXZ7Hk+eN4DBVt0zMuRwcNzm+RUSin1K3aeu5YmiIwDIsFLL22p8jh6uqwDfdxKrGtJ5OfT+n10y4s5ZZ3xggggEEWN/EclodzSfUoWL4RQQVLIYp30lRJvboJ079wuOG83sLrPlrtscE9HWpfA3F/IlMHxmeGcUdbYucP2Uw3CS3EEfaSMmnwyLVXzhZyrfo/JZMRrGwxPldfSxpcbcdy0O1vCyZFNtRrHElrImNPBpBcQOp5qDm58jx/qdXcov+J/VCOdInck54qqqrZBKI9Ba4nS0g7rW8VJeu1ylhmlodAQBAEAQFK2j5onoTT9jo/adpq1C/q6LW3/AMxQxtm44wSmSMyen05kLdD2O0PANxcAG46EEIXrnxLJYULkdmGsdDTSystqYwkX4XUSeFkxvm4VykuyMz/1GrOUX/H/ACseZI8L7Wu+R6ZtIqxxbEfYR805kiV6tb3SLvlLN0dbduns5Wi5be4I5g8lpGfEerpNbHULHRlkVztCAICLzLjApIHTFuojcBwuTw9irJ4WTDU3qmtzZW8jZsnrJ3slDA0M1DSOvO6pCbbwzi0OtnfNqXQvC1PUCAoedM7yU03YQtbdoBc52/jwACynNp4R5Ot9QlTPggi15erXTU0Ur7antBNuC0i8rJ6Gnm51qT7kipNiOzHXup6WaZoBcxhcAeFx8kKyeE2Z1s/zlVz1jYZX9qx7XeAGiwvqFvDw9oQwrsk5YZ2Zk2hTRzvjga0NjcWkuFy4g2PkLrGVjzsebqfU5RscILpsaPA67Wk+IB/BbHtReVkqOcA5lbQyRG0rnOZY8CzcXfErOfuTR5+rzG6tx6vb6FxWh6JQIaZ2LzOkkcW0cTi1jBu7UjiT0/7zWOOY/keUovWTcn7F0+Za4Mu0rG6RBHbq0FacK8HctNUlhRRV8yZN7L96obxyM3lo4OA5fp4rOVeN4nDqNFwf8lOzXYs2V8ZFXTsm4Hg4cnDitIy4lk7dNfzq1IllY6AgIvEsvU88sc0sYdJEbtd7bi/Ox3oVcE3lkZtDptVI6UevC4SNPIg7/eFnb7c+Dl10M1cXdbk0GNqaezxdsrN44bnDetEdMXxwT8lGzfkijp6OWWOMh7W3adRNkM51xUcozvLNGyargikF2PeA4cLixUGEFmSRpOMU+H4MWzxxl07gRGzUd/DUTyHDepN5cNe/cqNTtIr3G4exg5Btx7yoM3dIlIdqkwgLXRMM9xpd9QjxJHEEfihbnvBP5DzrLVmo9IEbGRMa7U24te9738gpL12OWclaxzafUPeRTBscd+6XDU9w5kcBfkoM5XN9D8wXafURuHpIbLHfvFo0vaOYHA25KRG5rqd+2WUPFE5pu1wlIPMHsiEJv7HRsdmaynq3uIa1sgJJ4ABguUJo6Mjq3ajUulcKeJhjLrRhwJe7wHDxPJQQ73nYuuLmc4ZMajT2piJcGCwbfw38SOaiftZGqzyJZ8GVZdpWy1MMbxdrngEdFgll4PmtLBTujGXTJoGZMhU7YHyQ3Y9jS7ebg2FyCtJVpLY9rU+nVctuOzRRco1DmVlO5u68jWnyduPxWceqPH0c3G+OPJomcM7ild2MLQ+X6xPqs5eZ6LWU8bI9vWeoKl8Md3+xTW7QK0OvrYemncs+OR5i9UvzklazaZKWs7OJodbv6rkX6dFZ2PsdE/V3hcK/M+2YMWfVYSJpAA4ygd3huKN5hll9Tc7tHxvyVTLGPGifJI1gc5zNIubAb73Konh5PN0mq/p23jJ3jP8AW3vrZ5aRZTxyNvtS8vGUM6Nqz2UjezltcAG7Xc7dei0jPOzPW0evjf8AC9mULaH9Pl8m/BZz9zPH9S/uGfePPU8cMcMIawMaAXHvFx+ACcbSwi69SnGChBdDowzaNUscO1DZW+Nhpd7DwUqxovV6rYn8ayjRzjUL6V1SDri0EkW39QRz8LLXiWMnt/1EHVzF0KFkrHWOrQyKmhhbJe5aLusATa/ms4zbZ52k1ztu4VFJFSzB9KqPvpPzlZvqzx9T99P83+5omRM2zVUxhkawNay403vuIC1hNt4Pc0OtndLhkux15j3YnQk8LPA89ymXuRpqP7mv6lmxIEwyBvHQ63nY2V30O2z2PHhkTkNjRQU+nxYCfM8fxVKvYjHRpKmOCfWh0hAU7IEYbJWtb6gn7vuN/ks6+552hWJWJdMk3mHFPRmNkcCYr6ZCOLARud7/AIq0pY3Oq+3lpSfTuVTBM+6dUcrJJWtNmysaSXDw1N8DZZqzHU8+j1Fe2Sbx3RKnPkP1Yah3lGVbmI6H6hDtF/4OOvlq8Sb2DYHU8DiNb5PWcOQCh8U9sbGc5XalcKjwx7t9S6wxhrQ0cAAB7FqeklhYRX9of8PqP6fmhWz2sx/JX0+m+8HwKg5a/cjo2iV5kr5y7hH3B0DRv/G6C15kzRclZKpo6dkkrGyyyNDnFwuBcX0gcgpOiutJblY2oZWiptFRA3Q17tL2DgCd7SPcd3koMroJbo4dnlC6ePEIWes+BoF+d3KSKlnKK9hVa+jqWvdGC+Mm8cgt0I8+qgzT4WXajxjCKyUuqYOxkfa5cToJ4cRuHghspVye6PO1ymZEyhjjFmNbKGi9937KykXLGMFIjxV7aZ9K3cx8gkeRxdZoaGn+XdfzUGOdsGh7JsuRlprXlr3XLYx/87esT/Md3kPNSb0w/EXPOP0Ko+7KrP2sjV/cS/IxXC60wSsmaASw3APArBPG58rTY65qa7E/jmeqipiMRa2NrvW03JI5eSlzbR3X+pWWx4cYPeRsFe5/pb2kRQgvBP1nAbreXG6QWXknQad55slstyv0cT6qdrSe/M/eTzcd6qtzjjF3W4fVs2SlyjRsj7PsWuFt5cLuPW66FCJ9NHR0xjw8Jlmc8FFJUmNvqOGpt/AHw9ixksPB8/rtOqbMLoyYk/gjfvfmp/AdUv7D6kZkbAmVdQWyX0MbqcB9bfYDyURXEzn9P00brPi6I0vEsn0ksZjETWG3dc0WIPzWrgme7boqZx4cYMdpZnU87XA96KT8psffvWB8zCTptz4ZL7QHXrpT0b+UK0/czp9R3vZdckZTgFOyaVgkkkF+9vDQeAAV4QWMs9XQ6KuNalJZbITaNliKBrZ4W6Gk6XNHC54EfionHG6OT1LSQrSsgseTgynVn0LEITw7MPHS9w73933KsXs0Y6Sb/p7Y/I5dnv0+H+78pSHuRT0379EVmH6VUffSfnKrLuc2p+/l+b/c3TD6SNjWuaxrSWjeAB4LpSPrK4RSTSK9tDgcIoqpgu6mkD7c2nc75KlnTPg5NfFqKsj1i8/QstFVNljbIw3a4Ag+aunk7YTU4qS7nLguG+jtfGCDHrLox4tDt5b5A3t0PRIrBnTVy04rp2/6JFSbEHmzGzTRfs2OfK+4Y1oJ9psOAVJywjl1V/Khsst9DMqrHZYI44Ymvh0u1ue8WfI/xPLT0WOcLB4dmpnXFQgmu+/VstmD7QoJWdnVt0EixNtTHfotFYu56FPqddi4bFj9iLxd1JTFs+Hz2l1gdixxcJATvFvBUlwreLMreTW1OiW/hdzT2G4BIsbcOS6D2l0PSEhAVzaH/D6j+n5oUs9rMfyV9PpvvB8CoOWv3I79peGGGukJHdm77Tz8HD2H4oTasSLTlDaLCyBsNTqY6NoaHgag8Dhw4FSaQuWMMr+0LODa0siiBELDqudxe61gbeAAv71BSyzi2R9tmGIej+mzFrnhkTHFrbXIBde11IpeMsmpM54bXPEdTTloP+5Jps32g3F0L8yEtmih5npKaOdzKWTtIrDfxsTxF/FQYzST2JHMkj3Yfhhf9mcNv9kGMN/CyFp+2J1ZVy76bQVLWgdtHMHxnxP7MXYT9k/HehMIcUWcOSs1voJHXaXxv3PZexaRuuAfrDeCD8kK12cJoVbm6nrqOqZFr1NhLnBzbWF7ceCiftZOpsUqZ48Gc4DRtmqIonX0vdY24i6wSy8HzemrVlqi+56xnDJKOcxP9Zpu1w4OHg4fojWHgm+menswy64btBErWU8sJu+0bnNIt3t17W68FdWdmj1avU1YlCUeuxRnxyUlRp4SQv4/0ncfIix9qzW23g8mSlRb80zTqXaLSmMOfqa+29lr7+h5LZWI96HqlLjl9TOcy40ayd0xGkWs1t72A+ayby8nh6vUO+ziLBJ/BG/e/NW/Ad0v7D6kLlHHvQp+0LdTXDS4DjbmOoUReHk5NFqeRPL6F9xPaNTtjJh1PkI3NIsAepWjsXY9i31SpRzHdmb4NROqahkY3l77uPS93H4rFLLweHRW7rUvJJ7QR+/Sjo38qtP3M39S+/ZYsnZ6iihbBUXaWCzXAXBHhfkQrRnhYZ3aP1GEYKFnYic85tFZpiiBETTck8XHw3eAG/3qJy4jl1+uV2IQ6H0yth5bh9dORuezS3qG31HyuQPYkVs2X0tTWlsm+6I/Z79Ph/u/KVEPcjH0379HLnGhdFWTtd9Z5eDzDzcfEj2KJLdoy1tbrvlnu8/5NDyTm81ZEDo9LmMuXA3BtYcPBawnnY9rQ63nfC1ukW2oha9rmOF2uBBHMHitD0ZRUlhmfYViTsJnNJUEup3G8Un2R+nPl7VinwPD6HkVWvST5VntfRmhRStcA5pDmneCDcFbHrpprKPaEhAUjPWboo2OgjDJZDuN7Oazz5u6LKc+yPL12thCPAt3+xmWHUL55GxRi7nGw6cyegWXyR4FVUrZqMTbMDy3BTMYGsaXtG+S3eJ8SuiMUj6ujTV1RSS38kwrHQEAQHwraVssbo3i7XggjoUIazsUfCNmbaeojnbUuIjdqDCwXPTVq/GyGMacPOS1Zjy/DWxdnMOG9rhucw8x+iGsoqSwzO5tk04J0VMZb4FzCD+BIQw5D8knTbKYxC5r5yZiQRIG7m28A2+8HxJKFlQsdSZydkkUDpXGbthK0NILNNrX/mN73QtCvh7kBjOyoOeXU0wY0/7b2khvk4G9uhCFJUeGeMK2UWeDUzhzAfUjaRq6FxO4eQQKjyyyZvyW2uEDWy9g2EOAAZqBDtNvrC1tP4oXnXxYOjJeVf8Ax7JGdr2vaODr6dFrC1vWN0JrhwHzzHkalrHF7gY5DxfHuJ8xax+KCVUZEZg2zoU7ahoqC7touz3x207739bf5blDWVgylp8wlHPVYGD7O+wmjm9I1aHX09na/t1lUVeHnJw0el8qxT484+X8lnx3AYatmmVtyPVcNzm+RVpRT6noX6eFyxNFTp9mgZK2QVJs1wcAYxfcb2vq+Spy/medH0lRmpKfT5fyTmacoRVtn37OUbtYF7jk4X3hWlBM69VooX79H5KiNmE1988duek393+VTlvyed9jyz7kStZszic1gjmcwtFnEt1a+ttQsp5R0WekwaSjLH0zn9USDsmXoRR9twfq16Ot7adXzVuD4cGz0GdPyeLv1x/rP+yNp9mUYY8OmLnOA0ODNOgi9/rG4O7d0VeV8znh6RFRalLPjbGP1I0bMJr/APvjtz0m/u/yo5b8mP2PLPuRccr5VhogS275CO893HyA8Arxgonp6XRwoW278kTmHIPpU75/SNGq3d7PVawtx1hQ68vOTm1PpvOs4+LH0/k4MR2Zg6TDMAQAHBzdxPMWO6/LeodXhmVvpKeOBnnDNmNnAzzBzR9VgIv/AHE7vYEVXlkVekJPM5fRF1r8Ja+mdTMtG0s0CwvpHldaNbYPUspUqnWtljBW8vZB9FnZP6Rr037vZ6b3FuOsqirw8nDpvTeTZx8Wfp/JYMey/BWNDZW7x6rhuc2/I/JWlFPqdt+mruWJoicr5MFFM6UTF4LdOkttbfzv8lWMMPJzaXQKibkpZ+ha1oegcOMYTFVRmOVtx4HxaeYPgVDSfUyuphbHhmjO58AxHDiTSvdJFxs0X97N+/q3iseGUeh48tPqdM81PK/92Ob/AFGrG91zY9XVpBHsuo5jM/tW5bNIisUzhV1A0ul0tP1Yxpv7t/4qHNvuc9uvvsWM4XyP3BMo1VSRpjMbPtvBaPYOJ9iKLfQijQXWvpheWanljLMVEzu96QjvPPE9ByHRbxion0Gm0kKI4XXyTisdQQBAEAQBAEAQBAEAQBAEAQBAEAQBAEAQBAEAQBAEAQBAEAQBAEAQBAEAQBAfKemY/wBdjXf1AH4oVlCMuqPMNFGw3bGxp5hoHwCjBCriuiR91JcIAgCAIAgCAIAgCAIAgCAIAgCAIAgCAIAgCAIAgCAIAgCAIAgCAIAgCAID/9k="/>
          <p:cNvSpPr>
            <a:spLocks noChangeAspect="1" noChangeArrowheads="1"/>
          </p:cNvSpPr>
          <p:nvPr/>
        </p:nvSpPr>
        <p:spPr bwMode="auto">
          <a:xfrm>
            <a:off x="88265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03" y="1730734"/>
            <a:ext cx="3777212" cy="2832909"/>
          </a:xfrm>
          <a:prstGeom prst="rect">
            <a:avLst/>
          </a:prstGeom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2" y="1103313"/>
            <a:ext cx="4348136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 marL="292100" indent="-292100" algn="l" rtl="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35000" indent="-228600" algn="l" rtl="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sz="2200">
                <a:solidFill>
                  <a:schemeClr val="tx1"/>
                </a:solidFill>
                <a:latin typeface="Arial" charset="0"/>
              </a:defRPr>
            </a:lvl2pPr>
            <a:lvl3pPr marL="9779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320800" indent="-228600" algn="l" rtl="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4pPr>
            <a:lvl5pPr marL="1663700" indent="-228600" algn="l" rtl="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bg1">
                    <a:alpha val="100000"/>
                  </a:schemeClr>
                </a:solidFill>
                <a:latin typeface="+mn-lt"/>
              </a:defRPr>
            </a:lvl9pPr>
          </a:lstStyle>
          <a:p>
            <a:pPr>
              <a:lnSpc>
                <a:spcPts val="2400"/>
              </a:lnSpc>
              <a:spcBef>
                <a:spcPct val="50000"/>
              </a:spcBef>
            </a:pPr>
            <a:r>
              <a:rPr lang="en-US" sz="2800" b="1" i="1" kern="0" dirty="0" smtClean="0"/>
              <a:t>I’ll Be Back</a:t>
            </a:r>
            <a:endParaRPr lang="en-US" sz="2100" b="1" kern="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638" y="1890353"/>
            <a:ext cx="47625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16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  <p:bldP spid="20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FF000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FF0000"/>
                </a:solidFill>
              </a:rPr>
              <a:t>bob_Hartwig</a:t>
            </a:r>
            <a:endParaRPr lang="en-US" sz="3600" b="1" i="1" dirty="0" smtClean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Download at </a:t>
            </a:r>
            <a:r>
              <a:rPr lang="en-US" sz="3600" b="1" i="1" dirty="0" smtClean="0">
                <a:solidFill>
                  <a:srgbClr val="00B05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037" y="2039989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Globalization: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The Global Economy Creates and Transmits Cycles &amp; Risks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301480" y="4042296"/>
            <a:ext cx="8503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Globalization Is a Double Edged Sword—Creating Opportunity and Wealth But Potentially Creating and Amplifying Risk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4465" y="5677311"/>
            <a:ext cx="8398848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C00000"/>
                </a:solidFill>
              </a:rPr>
              <a:t>Emerging vs. “Advanced” Economies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400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221051</TotalTime>
  <Words>5771</Words>
  <Application>Microsoft Office PowerPoint</Application>
  <PresentationFormat>On-screen Show (4:3)</PresentationFormat>
  <Paragraphs>896</Paragraphs>
  <Slides>86</Slides>
  <Notes>78</Notes>
  <HiddenSlides>9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98" baseType="lpstr">
      <vt:lpstr>Arial Unicode MS</vt:lpstr>
      <vt:lpstr>ＭＳ Ｐゴシック</vt:lpstr>
      <vt:lpstr>Arial</vt:lpstr>
      <vt:lpstr>Arial </vt:lpstr>
      <vt:lpstr>Calibri</vt:lpstr>
      <vt:lpstr>Symbol</vt:lpstr>
      <vt:lpstr>Times New Roman</vt:lpstr>
      <vt:lpstr>Verdana</vt:lpstr>
      <vt:lpstr>Wingdings</vt:lpstr>
      <vt:lpstr>Default Design</vt:lpstr>
      <vt:lpstr>Chart</vt:lpstr>
      <vt:lpstr>Worksheet</vt:lpstr>
      <vt:lpstr>Future Shock: 2020 &amp; Beyond Insurance Industry Trends, Challenges and Opportunities</vt:lpstr>
      <vt:lpstr>PowerPoint Presentation</vt:lpstr>
      <vt:lpstr>5 Major Categories for External Global Risks, Uncertainties and Fears: Insurance Solutions</vt:lpstr>
      <vt:lpstr>Multitude of Exogenous Factors Influence Growth, Performance &amp; Cyclicality</vt:lpstr>
      <vt:lpstr>Top 5 Global Risks in Terms of Likelihood, 2007—2016: Insurance Can Help With Most </vt:lpstr>
      <vt:lpstr>Top 5 Global Risks in Terms of Impact, 2007—2016: Insurance Can Help With Most </vt:lpstr>
      <vt:lpstr>Leading Disruptive Forces for the Insurance Industry Over the Next 5 Years</vt:lpstr>
      <vt:lpstr>A.M. Best Survey: Top Insurance Industry Concerns</vt:lpstr>
      <vt:lpstr>Globalization: The Global Economy Creates and Transmits Cycles &amp; Risks</vt:lpstr>
      <vt:lpstr>GDP Growth: Advanced &amp; Emerging Economies vs. World, 1970-2016F</vt:lpstr>
      <vt:lpstr>Real GDP Growth Forecasts:  Major Economies: 2014 – 2017F</vt:lpstr>
      <vt:lpstr>World Trade Volume Growth*, 2012 – 2017F</vt:lpstr>
      <vt:lpstr>World Trade Volume: IMPORTS 2010 – 2017F</vt:lpstr>
      <vt:lpstr>World Trade Volume: EXPORTS 2010 – 2017F</vt:lpstr>
      <vt:lpstr>Global Insurance Premium Growth Trends</vt:lpstr>
      <vt:lpstr>PowerPoint Presentation</vt:lpstr>
      <vt:lpstr>Non-Life Insurance: Global Real (Inflation Adjusted) Premium Growth, 2014</vt:lpstr>
      <vt:lpstr>Global Real (Inflation Adjusted)  Premium Growth: 1980-2013</vt:lpstr>
      <vt:lpstr>Premiums Written in Life and Non-Life,    by Region: 1962-2023F</vt:lpstr>
      <vt:lpstr>Population Distribution, by Region: 1962-2062F</vt:lpstr>
      <vt:lpstr>Relationship Between Real GDP and Real Life and Non-Life Premium Growth, 2012 </vt:lpstr>
      <vt:lpstr>Insurance Density and Penetration for Advanced and Emerging Markets, 2012</vt:lpstr>
      <vt:lpstr>PowerPoint Presentation</vt:lpstr>
      <vt:lpstr>Political Risk: Greatest Opportunities  Often in Risky Nations </vt:lpstr>
      <vt:lpstr>Terrorism Risk: Greatest Opportunities   Are Often in Risky Nations </vt:lpstr>
      <vt:lpstr>Country Shares of World  Merchandise Exports</vt:lpstr>
      <vt:lpstr>Growth in US Insurance Markets</vt:lpstr>
      <vt:lpstr>Net Premium Growth (All P/C Lines): Annual Change, 1971—2015</vt:lpstr>
      <vt:lpstr>PowerPoint Presentation</vt:lpstr>
      <vt:lpstr>Direct Premiums Written: Total P/C Percent Change by State, 2007-2014</vt:lpstr>
      <vt:lpstr>Direct Premiums Written: Total P/C Percent Change by State, 2007-2014</vt:lpstr>
      <vt:lpstr>Direct Premiums Written: PP Auto Percent Change by State, 2007-2014</vt:lpstr>
      <vt:lpstr>Direct Premiums Written: PP Auto Percent Change by State, 2007-2014</vt:lpstr>
      <vt:lpstr>Direct Premiums Written: Comm. Lines Percent Change by State, 2007-2015</vt:lpstr>
      <vt:lpstr>Direct Premiums Written: Comm. Lines Percent Change by State, 2007-2015</vt:lpstr>
      <vt:lpstr>Direct Premiums Written: Workers’ Comp Percent Change by State, 2007-2015*</vt:lpstr>
      <vt:lpstr>Direct Premiums Written: Worker’s Comp Percent Change by State, 2007-2015*</vt:lpstr>
      <vt:lpstr>INVESTMENTS:  THE NEW REALITY</vt:lpstr>
      <vt:lpstr>U.S. Treasury Security Yields: A Long Downward Trend, 1990–2016*</vt:lpstr>
      <vt:lpstr>Net Investment Yield on Property/ Casualty Insurance Invested Assets, 2007–2016P*</vt:lpstr>
      <vt:lpstr>Property/Casualty Insurance Industry Investment Income: 2000–20151</vt:lpstr>
      <vt:lpstr>Interest Rate Forecasts: 2016 – 2021</vt:lpstr>
      <vt:lpstr>PowerPoint Presentation</vt:lpstr>
      <vt:lpstr>PowerPoint Presentation</vt:lpstr>
      <vt:lpstr>P/C Industry Net Income After Taxes 1991–2015</vt:lpstr>
      <vt:lpstr>Profitability Peaks &amp; Troughs in the P/C Insurance Industry, 1975 – 2015</vt:lpstr>
      <vt:lpstr>P/C Insurance Industry  Combined Ratio, 2001–2015*</vt:lpstr>
      <vt:lpstr>Profitability &amp; Politics</vt:lpstr>
      <vt:lpstr>PowerPoint Presentation</vt:lpstr>
      <vt:lpstr>Trump vs. Clinton: Issues that Matter to P/C Insurers</vt:lpstr>
      <vt:lpstr>2015 Property and Casualty Insurance Regulatory Report Card</vt:lpstr>
      <vt:lpstr>GLOBAL M&amp;A UPDATE:  A PATH TO GROWTH &amp; PROFIT? </vt:lpstr>
      <vt:lpstr>U.S. INSURANCE MERGERS AND ACQUISITIONS, P/C SECTOR, 1994-2015E (1)</vt:lpstr>
      <vt:lpstr>Global M&amp;A Activity Tends to Follow Equity Market Performance</vt:lpstr>
      <vt:lpstr>Huge Shift from Domestic M&amp;A Activity to Cross-Border</vt:lpstr>
      <vt:lpstr>M&amp;A Activity Has Shifted Away from Europe and Towards Asia and N. America</vt:lpstr>
      <vt:lpstr>M&amp;A: Deal Rationale by Dollar Amount</vt:lpstr>
      <vt:lpstr>TECHNOLOGY, DISRPTORS   AND INSURANCE</vt:lpstr>
      <vt:lpstr>Interest in Technology Issues and Insurance Is Surging: Presents Opportunity</vt:lpstr>
      <vt:lpstr>PowerPoint Presentation</vt:lpstr>
      <vt:lpstr>Data Breaches 2005-2015, by Number of Breaches and Records Exposed</vt:lpstr>
      <vt:lpstr>Data/Privacy Breach: Many Potential Costs Can Be Insured</vt:lpstr>
      <vt:lpstr>The Three Basic Elements of Cyber Coverage: Prevention, Transfer, Response</vt:lpstr>
      <vt:lpstr>Estimated Cyber Insurance Premiums Written, 2014 – 2020F</vt:lpstr>
      <vt:lpstr>PowerPoint Presentation</vt:lpstr>
      <vt:lpstr>Media is Obsessed with Driverless Vehicles: Often Predicting the Demise of Auto Insurance</vt:lpstr>
      <vt:lpstr>On-Demand/Sharing/Peer-to-Peer Economy Impacts Many Lines of Insurance</vt:lpstr>
      <vt:lpstr>Ridesharing Regulation/Legislation and Status of ISO Filings as of 9/30/15</vt:lpstr>
      <vt:lpstr>The Sharing Economy: An Update</vt:lpstr>
      <vt:lpstr>PowerPoint Presentation</vt:lpstr>
      <vt:lpstr>Political Skepticism About the ‘Gig’ Economy</vt:lpstr>
      <vt:lpstr>Regulatory Issues Abound as Well, With Implications for Insurance Coverages</vt:lpstr>
      <vt:lpstr>Percent of Americans Who Have Engaged in the  “Gig/Sharing Economy” by Transaction</vt:lpstr>
      <vt:lpstr>Americans Who Offer Services in the Sharing/Gig  Economy Are Statistically More Prone to Workplace Injury</vt:lpstr>
      <vt:lpstr>Opinions Are Split on Whether the   Sharing Economy Needs More Regulation</vt:lpstr>
      <vt:lpstr>PowerPoint Presentation</vt:lpstr>
      <vt:lpstr>The Internet of Things and the Insurance Industry Value Chain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Insurance Tech Activity by Area                   of Interest, 2013 – 2016:Q1</vt:lpstr>
      <vt:lpstr>Thank You and…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Rodriguez, Marielle</cp:lastModifiedBy>
  <cp:revision>4799</cp:revision>
  <cp:lastPrinted>2016-05-03T18:43:07Z</cp:lastPrinted>
  <dcterms:modified xsi:type="dcterms:W3CDTF">2016-05-09T14:21:44Z</dcterms:modified>
</cp:coreProperties>
</file>