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74" r:id="rId3"/>
  </p:sldMasterIdLst>
  <p:notesMasterIdLst>
    <p:notesMasterId r:id="rId15"/>
  </p:notesMasterIdLst>
  <p:handoutMasterIdLst>
    <p:handoutMasterId r:id="rId16"/>
  </p:handoutMasterIdLst>
  <p:sldIdLst>
    <p:sldId id="256" r:id="rId4"/>
    <p:sldId id="268" r:id="rId5"/>
    <p:sldId id="277" r:id="rId6"/>
    <p:sldId id="281" r:id="rId7"/>
    <p:sldId id="267" r:id="rId8"/>
    <p:sldId id="282" r:id="rId9"/>
    <p:sldId id="257" r:id="rId10"/>
    <p:sldId id="285" r:id="rId11"/>
    <p:sldId id="284" r:id="rId12"/>
    <p:sldId id="261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sian, Maria" initials="SM" lastIdx="4" clrIdx="0">
    <p:extLst>
      <p:ext uri="{19B8F6BF-5375-455C-9EA6-DF929625EA0E}">
        <p15:presenceInfo xmlns:p15="http://schemas.microsoft.com/office/powerpoint/2012/main" userId="S-1-12-1-3397793988-1324141259-1577748409-2443227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AD"/>
    <a:srgbClr val="4F5150"/>
    <a:srgbClr val="A6DCF7"/>
    <a:srgbClr val="072C44"/>
    <a:srgbClr val="125F50"/>
    <a:srgbClr val="A4DAD2"/>
    <a:srgbClr val="9A9A9A"/>
    <a:srgbClr val="337DBE"/>
    <a:srgbClr val="444648"/>
    <a:srgbClr val="56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32" autoAdjust="0"/>
    <p:restoredTop sz="94569" autoAdjust="0"/>
  </p:normalViewPr>
  <p:slideViewPr>
    <p:cSldViewPr snapToGrid="0">
      <p:cViewPr varScale="1">
        <p:scale>
          <a:sx n="90" d="100"/>
          <a:sy n="90" d="100"/>
        </p:scale>
        <p:origin x="1770" y="90"/>
      </p:cViewPr>
      <p:guideLst>
        <p:guide orient="horz" pos="2160"/>
        <p:guide pos="2880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91603707016901E-2"/>
          <c:y val="9.5888953954470599E-2"/>
          <c:w val="0.843358413108107"/>
          <c:h val="0.71232895100441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Data Breaches</c:v>
                </c:pt>
              </c:strCache>
            </c:strRef>
          </c:tx>
          <c:spPr>
            <a:solidFill>
              <a:srgbClr val="2F72AD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1F2-4D12-BEDF-548DCE8D28F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1F2-4D12-BEDF-548DCE8D28F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1F2-4D12-BEDF-548DCE8D28F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1F2-4D12-BEDF-548DCE8D28F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A1F2-4D12-BEDF-548DCE8D28FB}"/>
              </c:ext>
            </c:extLst>
          </c:dPt>
          <c:dLbls>
            <c:dLbl>
              <c:idx val="0"/>
              <c:layout>
                <c:manualLayout>
                  <c:x val="0"/>
                  <c:y val="2.14023298258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F2-4D12-BEDF-548DCE8D28FB}"/>
                </c:ext>
              </c:extLst>
            </c:dLbl>
            <c:dLbl>
              <c:idx val="2"/>
              <c:layout>
                <c:manualLayout>
                  <c:x val="-2.7899379374895299E-17"/>
                  <c:y val="-3.821018052516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F2-4D12-BEDF-548DCE8D28F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2F72A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2016*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157</c:v>
                </c:pt>
                <c:pt idx="1">
                  <c:v>321</c:v>
                </c:pt>
                <c:pt idx="2">
                  <c:v>446</c:v>
                </c:pt>
                <c:pt idx="3">
                  <c:v>656</c:v>
                </c:pt>
                <c:pt idx="4">
                  <c:v>498</c:v>
                </c:pt>
                <c:pt idx="5">
                  <c:v>662</c:v>
                </c:pt>
                <c:pt idx="6">
                  <c:v>419</c:v>
                </c:pt>
                <c:pt idx="7">
                  <c:v>470</c:v>
                </c:pt>
                <c:pt idx="8">
                  <c:v>614</c:v>
                </c:pt>
                <c:pt idx="9">
                  <c:v>783</c:v>
                </c:pt>
                <c:pt idx="10">
                  <c:v>781</c:v>
                </c:pt>
                <c:pt idx="11">
                  <c:v>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1F2-4D12-BEDF-548DCE8D28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128046880"/>
        <c:axId val="-211349772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# Records Exposed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 w="12700">
                <a:noFill/>
              </a:ln>
            </c:spPr>
          </c:marker>
          <c:dLbls>
            <c:dLbl>
              <c:idx val="0"/>
              <c:layout>
                <c:manualLayout>
                  <c:x val="-3.6709696514354698E-2"/>
                  <c:y val="-4.27842932320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1F2-4D12-BEDF-548DCE8D28FB}"/>
                </c:ext>
              </c:extLst>
            </c:dLbl>
            <c:dLbl>
              <c:idx val="1"/>
              <c:layout>
                <c:manualLayout>
                  <c:x val="-3.6709696514354698E-2"/>
                  <c:y val="3.4368564616400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1F2-4D12-BEDF-548DCE8D28FB}"/>
                </c:ext>
              </c:extLst>
            </c:dLbl>
            <c:dLbl>
              <c:idx val="2"/>
              <c:layout>
                <c:manualLayout>
                  <c:x val="-4.2633340403121701E-2"/>
                  <c:y val="-6.2626509024406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1F2-4D12-BEDF-548DCE8D28FB}"/>
                </c:ext>
              </c:extLst>
            </c:dLbl>
            <c:dLbl>
              <c:idx val="3"/>
              <c:layout>
                <c:manualLayout>
                  <c:x val="-3.6709696514354698E-2"/>
                  <c:y val="4.2462827812567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1F2-4D12-BEDF-548DCE8D28FB}"/>
                </c:ext>
              </c:extLst>
            </c:dLbl>
            <c:dLbl>
              <c:idx val="5"/>
              <c:layout>
                <c:manualLayout>
                  <c:x val="-3.6709696514354698E-2"/>
                  <c:y val="2.924548432503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1F2-4D12-BEDF-548DCE8D28FB}"/>
                </c:ext>
              </c:extLst>
            </c:dLbl>
            <c:dLbl>
              <c:idx val="7"/>
              <c:layout>
                <c:manualLayout>
                  <c:x val="-3.6709696514354698E-2"/>
                  <c:y val="-8.37528337639092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1F2-4D12-BEDF-548DCE8D28FB}"/>
                </c:ext>
              </c:extLst>
            </c:dLbl>
            <c:dLbl>
              <c:idx val="9"/>
              <c:layout>
                <c:manualLayout>
                  <c:x val="-3.6709696514354698E-2"/>
                  <c:y val="4.5298157440755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1F2-4D12-BEDF-548DCE8D28FB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2016*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66.900000000000006</c:v>
                </c:pt>
                <c:pt idx="1">
                  <c:v>19.100000000000001</c:v>
                </c:pt>
                <c:pt idx="2">
                  <c:v>127.7</c:v>
                </c:pt>
                <c:pt idx="3">
                  <c:v>35.700000000000003</c:v>
                </c:pt>
                <c:pt idx="4">
                  <c:v>222.5</c:v>
                </c:pt>
                <c:pt idx="5">
                  <c:v>16.2</c:v>
                </c:pt>
                <c:pt idx="6">
                  <c:v>22.9</c:v>
                </c:pt>
                <c:pt idx="7">
                  <c:v>17.5</c:v>
                </c:pt>
                <c:pt idx="8">
                  <c:v>92</c:v>
                </c:pt>
                <c:pt idx="9">
                  <c:v>85.6</c:v>
                </c:pt>
                <c:pt idx="10">
                  <c:v>169.1</c:v>
                </c:pt>
                <c:pt idx="11">
                  <c:v>12.8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1F2-4D12-BEDF-548DCE8D2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235008"/>
        <c:axId val="-2124372560"/>
      </c:lineChart>
      <c:catAx>
        <c:axId val="-21280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3497728"/>
        <c:crosses val="autoZero"/>
        <c:auto val="1"/>
        <c:lblAlgn val="ctr"/>
        <c:lblOffset val="100"/>
        <c:noMultiLvlLbl val="0"/>
      </c:catAx>
      <c:valAx>
        <c:axId val="-2113497728"/>
        <c:scaling>
          <c:orientation val="minMax"/>
          <c:max val="8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F72AD"/>
                </a:solidFill>
              </a:defRPr>
            </a:pPr>
            <a:endParaRPr lang="en-US"/>
          </a:p>
        </c:txPr>
        <c:crossAx val="-2128046880"/>
        <c:crosses val="autoZero"/>
        <c:crossBetween val="between"/>
        <c:majorUnit val="100"/>
      </c:valAx>
      <c:valAx>
        <c:axId val="-2124372560"/>
        <c:scaling>
          <c:orientation val="minMax"/>
        </c:scaling>
        <c:delete val="0"/>
        <c:axPos val="r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/>
                </a:solidFill>
              </a:defRPr>
            </a:pPr>
            <a:endParaRPr lang="en-US"/>
          </a:p>
        </c:txPr>
        <c:crossAx val="-2124235008"/>
        <c:crosses val="max"/>
        <c:crossBetween val="between"/>
      </c:valAx>
      <c:catAx>
        <c:axId val="-2124235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24372560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26807325337001E-2"/>
          <c:y val="1.510580156601E-2"/>
          <c:w val="0.907462686567164"/>
          <c:h val="0.91842900302114805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# Data Breaches by Biz Category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032-40DA-8E31-70C2FB559C6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9032-40DA-8E31-70C2FB559C6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9032-40DA-8E31-70C2FB559C6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9032-40DA-8E31-70C2FB559C65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3-9032-40DA-8E31-70C2FB559C65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9032-40DA-8E31-70C2FB559C65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32-40DA-8E31-70C2FB559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Business</c:v>
                </c:pt>
                <c:pt idx="1">
                  <c:v>Medical/Healthcare</c:v>
                </c:pt>
                <c:pt idx="2">
                  <c:v>Banking/Credit/Financial</c:v>
                </c:pt>
                <c:pt idx="3">
                  <c:v>Govt/Military</c:v>
                </c:pt>
                <c:pt idx="4">
                  <c:v>Educational</c:v>
                </c:pt>
              </c:strCache>
            </c:strRef>
          </c:cat>
          <c:val>
            <c:numRef>
              <c:f>Sheet1!$B$2:$F$2</c:f>
              <c:numCache>
                <c:formatCode>0.0%</c:formatCode>
                <c:ptCount val="5"/>
                <c:pt idx="0">
                  <c:v>0.4</c:v>
                </c:pt>
                <c:pt idx="1">
                  <c:v>0.35399999999999998</c:v>
                </c:pt>
                <c:pt idx="2">
                  <c:v>9.0999999999999998E-2</c:v>
                </c:pt>
                <c:pt idx="3">
                  <c:v>8.1000000000000003E-2</c:v>
                </c:pt>
                <c:pt idx="4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32-40DA-8E31-70C2FB559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26807325337001E-2"/>
          <c:y val="1.510580156601E-2"/>
          <c:w val="0.907462686567164"/>
          <c:h val="0.91842900302114805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Data Breaches By # Records Exposed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032-40DA-8E31-70C2FB559C6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9032-40DA-8E31-70C2FB559C6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9032-40DA-8E31-70C2FB559C6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9032-40DA-8E31-70C2FB559C65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3-9032-40DA-8E31-70C2FB559C65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9032-40DA-8E31-70C2FB559C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32-40DA-8E31-70C2FB559C6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32-40DA-8E31-70C2FB559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Medical/Healthcare</c:v>
                </c:pt>
                <c:pt idx="1">
                  <c:v>Govt/Military</c:v>
                </c:pt>
                <c:pt idx="2">
                  <c:v>Business</c:v>
                </c:pt>
                <c:pt idx="3">
                  <c:v>Banking/Credit/Financial</c:v>
                </c:pt>
                <c:pt idx="4">
                  <c:v>Educational</c:v>
                </c:pt>
              </c:strCache>
            </c:strRef>
          </c:cat>
          <c:val>
            <c:numRef>
              <c:f>Sheet1!$B$2:$F$2</c:f>
              <c:numCache>
                <c:formatCode>0.0%</c:formatCode>
                <c:ptCount val="5"/>
                <c:pt idx="0">
                  <c:v>0.68</c:v>
                </c:pt>
                <c:pt idx="1">
                  <c:v>0.19</c:v>
                </c:pt>
                <c:pt idx="2">
                  <c:v>0.09</c:v>
                </c:pt>
                <c:pt idx="3">
                  <c:v>0.03</c:v>
                </c:pt>
                <c:pt idx="4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32-40DA-8E31-70C2FB559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54564242461802"/>
          <c:y val="5.14415863424399E-2"/>
          <c:w val="0.92041120844146396"/>
          <c:h val="0.833196508414733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10 Global Business Risks</c:v>
                </c:pt>
              </c:strCache>
            </c:strRef>
          </c:tx>
          <c:spPr>
            <a:solidFill>
              <a:srgbClr val="2F72AD"/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407-4AC7-B54C-95F397F3F40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407-4AC7-B54C-95F397F3F40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407-4AC7-B54C-95F397F3F40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407-4AC7-B54C-95F397F3F40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407-4AC7-B54C-95F397F3F40B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B-0407-4AC7-B54C-95F397F3F40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Theft, fraud, corruption</c:v>
                </c:pt>
                <c:pt idx="1">
                  <c:v>Political, social upheaval, war</c:v>
                </c:pt>
                <c:pt idx="2">
                  <c:v>Fire, explosion</c:v>
                </c:pt>
                <c:pt idx="3">
                  <c:v>Loss of reputation or brand value*</c:v>
                </c:pt>
                <c:pt idx="4">
                  <c:v>Macroeconomic developments</c:v>
                </c:pt>
                <c:pt idx="5">
                  <c:v>Changes in legislation and regulation</c:v>
                </c:pt>
                <c:pt idx="6">
                  <c:v>Natural catastrophes</c:v>
                </c:pt>
                <c:pt idx="7">
                  <c:v>Cyber incidents</c:v>
                </c:pt>
                <c:pt idx="8">
                  <c:v>Market developments</c:v>
                </c:pt>
                <c:pt idx="9">
                  <c:v>Business interruption, supply chain risk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0.11</c:v>
                </c:pt>
                <c:pt idx="1">
                  <c:v>0.11</c:v>
                </c:pt>
                <c:pt idx="2">
                  <c:v>0.16</c:v>
                </c:pt>
                <c:pt idx="3">
                  <c:v>0.18</c:v>
                </c:pt>
                <c:pt idx="4">
                  <c:v>0.22</c:v>
                </c:pt>
                <c:pt idx="5">
                  <c:v>0.24</c:v>
                </c:pt>
                <c:pt idx="6">
                  <c:v>0.24</c:v>
                </c:pt>
                <c:pt idx="7">
                  <c:v>0.28000000000000003</c:v>
                </c:pt>
                <c:pt idx="8">
                  <c:v>0.34</c:v>
                </c:pt>
                <c:pt idx="9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407-4AC7-B54C-95F397F3F4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136658048"/>
        <c:axId val="-2136655504"/>
      </c:barChart>
      <c:catAx>
        <c:axId val="-2136658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6655504"/>
        <c:crosses val="autoZero"/>
        <c:auto val="1"/>
        <c:lblAlgn val="ctr"/>
        <c:lblOffset val="100"/>
        <c:noMultiLvlLbl val="0"/>
      </c:catAx>
      <c:valAx>
        <c:axId val="-2136655504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crossAx val="-2136658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3588714796501"/>
          <c:y val="0.106567729881222"/>
          <c:w val="0.34814404104998697"/>
          <c:h val="0.786864540237555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Most Costly Cyber Crimes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D5-4908-B29C-C461A846F0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D5-4908-B29C-C461A846F0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D5-4908-B29C-C461A846F0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D5-4908-B29C-C461A846F0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D5-4908-B29C-C461A846F0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D5-4908-B29C-C461A846F03E}"/>
              </c:ext>
            </c:extLst>
          </c:dPt>
          <c:dLbls>
            <c:dLbl>
              <c:idx val="7"/>
              <c:layout>
                <c:manualLayout>
                  <c:x val="-1.4998125234345701E-3"/>
                  <c:y val="-1.694915254237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D5-4908-B29C-C461A846F03E}"/>
                </c:ext>
              </c:extLst>
            </c:dLbl>
            <c:dLbl>
              <c:idx val="8"/>
              <c:layout>
                <c:manualLayout>
                  <c:x val="4.4994375703037099E-3"/>
                  <c:y val="-4.0677966101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D5-4908-B29C-C461A846F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Malicious Code</c:v>
                </c:pt>
                <c:pt idx="1">
                  <c:v>Denial of Services</c:v>
                </c:pt>
                <c:pt idx="2">
                  <c:v>Phishing &amp; social engineering</c:v>
                </c:pt>
                <c:pt idx="3">
                  <c:v>Web-based attacks</c:v>
                </c:pt>
                <c:pt idx="4">
                  <c:v>Malicious insiders</c:v>
                </c:pt>
                <c:pt idx="5">
                  <c:v>Malware</c:v>
                </c:pt>
                <c:pt idx="6">
                  <c:v> Stolen devices</c:v>
                </c:pt>
                <c:pt idx="7">
                  <c:v>Viruses, Worms, Trojans</c:v>
                </c:pt>
                <c:pt idx="8">
                  <c:v>Botnets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0.24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0.12</c:v>
                </c:pt>
                <c:pt idx="4">
                  <c:v>0.1</c:v>
                </c:pt>
                <c:pt idx="5">
                  <c:v>0.09</c:v>
                </c:pt>
                <c:pt idx="6">
                  <c:v>7.0000000000000007E-2</c:v>
                </c:pt>
                <c:pt idx="7">
                  <c:v>0.04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D5-4908-B29C-C461A846F0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13327251416408"/>
          <c:y val="4.7461097023889003E-2"/>
          <c:w val="0.405682872318126"/>
          <c:h val="0.840670759375417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13538465172095E-2"/>
          <c:y val="1.96935388473609E-2"/>
          <c:w val="0.92641045853520299"/>
          <c:h val="0.788749287306776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Total Cost</c:v>
                </c:pt>
              </c:strCache>
            </c:strRef>
          </c:tx>
          <c:spPr>
            <a:solidFill>
              <a:srgbClr val="2F72AD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2F72AD"/>
              </a:solidFill>
            </c:spPr>
            <c:extLst>
              <c:ext xmlns:c16="http://schemas.microsoft.com/office/drawing/2014/chart" uri="{C3380CC4-5D6E-409C-BE32-E72D297353CC}">
                <c16:uniqueId val="{00000001-ABF5-49E1-869A-3FB7747C50F1}"/>
              </c:ext>
            </c:extLst>
          </c:dPt>
          <c:dPt>
            <c:idx val="2"/>
            <c:invertIfNegative val="0"/>
            <c:bubble3D val="0"/>
            <c:spPr>
              <a:solidFill>
                <a:srgbClr val="2F72AD"/>
              </a:solidFill>
            </c:spPr>
            <c:extLst>
              <c:ext xmlns:c16="http://schemas.microsoft.com/office/drawing/2014/chart" uri="{C3380CC4-5D6E-409C-BE32-E72D297353CC}">
                <c16:uniqueId val="{00000003-ABF5-49E1-869A-3FB7747C50F1}"/>
              </c:ext>
            </c:extLst>
          </c:dPt>
          <c:dPt>
            <c:idx val="3"/>
            <c:invertIfNegative val="0"/>
            <c:bubble3D val="0"/>
            <c:spPr>
              <a:solidFill>
                <a:srgbClr val="2F72AD"/>
              </a:solidFill>
            </c:spPr>
            <c:extLst>
              <c:ext xmlns:c16="http://schemas.microsoft.com/office/drawing/2014/chart" uri="{C3380CC4-5D6E-409C-BE32-E72D297353CC}">
                <c16:uniqueId val="{00000005-ABF5-49E1-869A-3FB7747C50F1}"/>
              </c:ext>
            </c:extLst>
          </c:dPt>
          <c:dPt>
            <c:idx val="4"/>
            <c:invertIfNegative val="0"/>
            <c:bubble3D val="0"/>
            <c:spPr>
              <a:solidFill>
                <a:srgbClr val="2F72AD"/>
              </a:solidFill>
            </c:spPr>
            <c:extLst>
              <c:ext xmlns:c16="http://schemas.microsoft.com/office/drawing/2014/chart" uri="{C3380CC4-5D6E-409C-BE32-E72D297353CC}">
                <c16:uniqueId val="{00000007-ABF5-49E1-869A-3FB7747C50F1}"/>
              </c:ext>
            </c:extLst>
          </c:dPt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6.5</c:v>
                </c:pt>
                <c:pt idx="2" formatCode="&quot;$&quot;#,##0.00_);[Red]\(&quot;$&quot;#,##0.00\)">
                  <c:v>5.85</c:v>
                </c:pt>
                <c:pt idx="3" formatCode="&quot;$&quot;#,##0.00_);[Red]\(&quot;$&quot;#,##0.00\)">
                  <c:v>5.4</c:v>
                </c:pt>
                <c:pt idx="4" formatCode="&quot;$&quot;#,##0.00_);[Red]\(&quot;$&quot;#,##0.00\)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F5-49E1-869A-3FB7747C50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126713776"/>
        <c:axId val="-2126679408"/>
      </c:barChart>
      <c:catAx>
        <c:axId val="-2126713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26679408"/>
        <c:crosses val="autoZero"/>
        <c:auto val="1"/>
        <c:lblAlgn val="ctr"/>
        <c:lblOffset val="100"/>
        <c:noMultiLvlLbl val="0"/>
      </c:catAx>
      <c:valAx>
        <c:axId val="-2126679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Millions (US$)</a:t>
                </a:r>
              </a:p>
            </c:rich>
          </c:tx>
          <c:overlay val="0"/>
        </c:title>
        <c:numFmt formatCode="&quot;$&quot;#,##0" sourceLinked="0"/>
        <c:majorTickMark val="out"/>
        <c:minorTickMark val="none"/>
        <c:tickLblPos val="nextTo"/>
        <c:crossAx val="-2126713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54564242461802"/>
          <c:y val="5.14415863424399E-2"/>
          <c:w val="0.92041120844146396"/>
          <c:h val="0.833196508414733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 rate 2015</c:v>
                </c:pt>
              </c:strCache>
            </c:strRef>
          </c:tx>
          <c:spPr>
            <a:solidFill>
              <a:srgbClr val="2F72AD"/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1EE-4F1A-9F79-02487EC410F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1EE-4F1A-9F79-02487EC410F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1EE-4F1A-9F79-02487EC410F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1EE-4F1A-9F79-02487EC410F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1EE-4F1A-9F79-02487EC410F4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All Industries</c:v>
                </c:pt>
                <c:pt idx="1">
                  <c:v>Communications, Media and Tech</c:v>
                </c:pt>
                <c:pt idx="2">
                  <c:v>Education</c:v>
                </c:pt>
                <c:pt idx="3">
                  <c:v>Financial Institutions</c:v>
                </c:pt>
                <c:pt idx="4">
                  <c:v>Health Care</c:v>
                </c:pt>
                <c:pt idx="5">
                  <c:v>Hospitality and Gaming</c:v>
                </c:pt>
                <c:pt idx="6">
                  <c:v>Manufacturing</c:v>
                </c:pt>
                <c:pt idx="7">
                  <c:v>Power and Utilities</c:v>
                </c:pt>
                <c:pt idx="8">
                  <c:v>Retail/Wholesale</c:v>
                </c:pt>
                <c:pt idx="9">
                  <c:v>Services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0.27</c:v>
                </c:pt>
                <c:pt idx="1">
                  <c:v>0.41</c:v>
                </c:pt>
                <c:pt idx="2">
                  <c:v>0.37</c:v>
                </c:pt>
                <c:pt idx="3">
                  <c:v>0.28000000000000003</c:v>
                </c:pt>
                <c:pt idx="4">
                  <c:v>0.06</c:v>
                </c:pt>
                <c:pt idx="5">
                  <c:v>0.15</c:v>
                </c:pt>
                <c:pt idx="6">
                  <c:v>0.63</c:v>
                </c:pt>
                <c:pt idx="7">
                  <c:v>0.28000000000000003</c:v>
                </c:pt>
                <c:pt idx="8">
                  <c:v>0.3</c:v>
                </c:pt>
                <c:pt idx="9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EE-4F1A-9F79-02487EC410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112946512"/>
        <c:axId val="-2112944000"/>
      </c:barChart>
      <c:catAx>
        <c:axId val="-21129465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2944000"/>
        <c:crosses val="autoZero"/>
        <c:auto val="1"/>
        <c:lblAlgn val="ctr"/>
        <c:lblOffset val="100"/>
        <c:noMultiLvlLbl val="0"/>
      </c:catAx>
      <c:valAx>
        <c:axId val="-2112944000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crossAx val="-2112946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11/2/2016</a:t>
            </a:fld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32004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866597"/>
            <a:ext cx="6856413" cy="2758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09975"/>
            <a:ext cx="5486400" cy="5143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56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2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chart doesn't include the 2014 Yahoo!  Breach of more than 500 million records that was announced in recent weeks.</a:t>
            </a:r>
          </a:p>
        </p:txBody>
      </p:sp>
    </p:spTree>
    <p:extLst>
      <p:ext uri="{BB962C8B-B14F-4D97-AF65-F5344CB8AC3E}">
        <p14:creationId xmlns:p14="http://schemas.microsoft.com/office/powerpoint/2010/main" val="213056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20CA858-4905-4589-807E-FFF168BC79F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53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Cyber incidents also ranked as the top long-term risk, according to the survey.</a:t>
            </a:r>
          </a:p>
        </p:txBody>
      </p:sp>
    </p:spTree>
    <p:extLst>
      <p:ext uri="{BB962C8B-B14F-4D97-AF65-F5344CB8AC3E}">
        <p14:creationId xmlns:p14="http://schemas.microsoft.com/office/powerpoint/2010/main" val="102122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05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6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6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4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Infrastructure industries, in particular chemical, communications, energy, health care and transportation, are particularly interested in business interruption coverage.</a:t>
            </a:r>
          </a:p>
        </p:txBody>
      </p:sp>
    </p:spTree>
    <p:extLst>
      <p:ext uri="{BB962C8B-B14F-4D97-AF65-F5344CB8AC3E}">
        <p14:creationId xmlns:p14="http://schemas.microsoft.com/office/powerpoint/2010/main" val="153988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l="20900" t="456" r="363" b="1739"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1" y="2243432"/>
            <a:ext cx="2539653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352425" y="2381250"/>
            <a:ext cx="41529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4668837" y="2381249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4668837" y="4712970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357188" y="2377439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357188" y="237744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4668837" y="2378075"/>
            <a:ext cx="4151376" cy="1416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4668838" y="4708525"/>
            <a:ext cx="4152900" cy="14176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13208" y="3501416"/>
            <a:ext cx="7796213" cy="1038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3978" y="2057065"/>
            <a:ext cx="7886700" cy="1325563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0" y="2404648"/>
            <a:ext cx="344424" cy="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134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739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4492800" y="2224800"/>
            <a:ext cx="4651200" cy="4633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0" y="2404648"/>
            <a:ext cx="344424" cy="344424"/>
          </a:xfrm>
          <a:prstGeom prst="rect">
            <a:avLst/>
          </a:prstGeom>
        </p:spPr>
      </p:pic>
      <p:sp>
        <p:nvSpPr>
          <p:cNvPr id="7" name="Right Triangle 6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314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8467724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352425" y="2377440"/>
            <a:ext cx="8467725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79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357188" y="2377440"/>
            <a:ext cx="4148137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31310"/>
            <a:ext cx="84582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6616" y="1883664"/>
            <a:ext cx="84582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85" r:id="rId3"/>
    <p:sldLayoutId id="2147483654" r:id="rId4"/>
    <p:sldLayoutId id="2147483664" r:id="rId5"/>
    <p:sldLayoutId id="2147483650" r:id="rId6"/>
    <p:sldLayoutId id="2147483665" r:id="rId7"/>
    <p:sldLayoutId id="2147483655" r:id="rId8"/>
    <p:sldLayoutId id="2147483656" r:id="rId9"/>
    <p:sldLayoutId id="2147483658" r:id="rId10"/>
    <p:sldLayoutId id="2147483659" r:id="rId11"/>
    <p:sldLayoutId id="2147483657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 userDrawn="1"/>
        </p:nvSpPr>
        <p:spPr>
          <a:xfrm flipH="1">
            <a:off x="4492800" y="2224800"/>
            <a:ext cx="4651200" cy="46332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6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Cyberrisk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Threat And Opportunity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704081" y="5983111"/>
            <a:ext cx="7772400" cy="87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18288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Insurance Information Institute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110 William Street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New York, NY 10038 </a:t>
            </a:r>
            <a:b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</a:b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212.346.5500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 err="1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info@iii.org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www.iii.org</a:t>
            </a:r>
            <a:endParaRPr lang="en-US" altLang="en-US" sz="1200" spc="50" dirty="0">
              <a:solidFill>
                <a:srgbClr val="337DB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680051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Major Difficulties In Writing Cyber Coverage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Content Placeholder 13"/>
          <p:cNvSpPr txBox="1">
            <a:spLocks/>
          </p:cNvSpPr>
          <p:nvPr/>
        </p:nvSpPr>
        <p:spPr>
          <a:xfrm>
            <a:off x="1639329" y="1701938"/>
            <a:ext cx="2725952" cy="3749040"/>
          </a:xfrm>
          <a:prstGeom prst="rect">
            <a:avLst/>
          </a:prstGeom>
        </p:spPr>
        <p:txBody>
          <a:bodyPr/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r>
              <a:rPr lang="en-US" sz="1800" b="1" dirty="0"/>
              <a:t>Complexity of risk</a:t>
            </a:r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800"/>
              </a:spcBef>
              <a:buFont typeface="Wingdings 3" panose="05040102010807070707" pitchFamily="18" charset="2"/>
              <a:buNone/>
            </a:pPr>
            <a:r>
              <a:rPr lang="en-US" sz="1800" b="1" dirty="0"/>
              <a:t>Lack of historical data</a:t>
            </a:r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18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r>
              <a:rPr lang="en-US" sz="1800" b="1" dirty="0"/>
              <a:t>Risk accumulation</a:t>
            </a:r>
          </a:p>
        </p:txBody>
      </p:sp>
      <p:sp>
        <p:nvSpPr>
          <p:cNvPr id="18" name="Content Placeholder 14"/>
          <p:cNvSpPr txBox="1">
            <a:spLocks/>
          </p:cNvSpPr>
          <p:nvPr/>
        </p:nvSpPr>
        <p:spPr>
          <a:xfrm>
            <a:off x="4668837" y="1702573"/>
            <a:ext cx="4151376" cy="3748088"/>
          </a:xfrm>
          <a:prstGeom prst="rect">
            <a:avLst/>
          </a:prstGeom>
        </p:spPr>
        <p:txBody>
          <a:bodyPr/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/>
              <a:t>Threats are becoming more sophisticated.</a:t>
            </a:r>
          </a:p>
          <a:p>
            <a:pPr>
              <a:spcBef>
                <a:spcPts val="1200"/>
              </a:spcBef>
            </a:pPr>
            <a:r>
              <a:rPr lang="en-US" sz="1800"/>
              <a:t>Executives, boards, cyber experts, insurers and others struggle to </a:t>
            </a:r>
            <a:br>
              <a:rPr lang="en-US" sz="1800"/>
            </a:br>
            <a:r>
              <a:rPr lang="en-US" sz="1800"/>
              <a:t>keep up.</a:t>
            </a:r>
          </a:p>
          <a:p>
            <a:pPr>
              <a:spcBef>
                <a:spcPts val="1200"/>
              </a:spcBef>
            </a:pPr>
            <a:r>
              <a:rPr lang="en-US" sz="1800"/>
              <a:t>New coverages lack historical data, making pricing difficult.</a:t>
            </a:r>
          </a:p>
          <a:p>
            <a:pPr>
              <a:spcBef>
                <a:spcPts val="1200"/>
              </a:spcBef>
            </a:pPr>
            <a:r>
              <a:rPr lang="en-US" sz="1800"/>
              <a:t>Several insurers are developing common data requirements.</a:t>
            </a:r>
          </a:p>
          <a:p>
            <a:pPr>
              <a:spcBef>
                <a:spcPts val="1200"/>
              </a:spcBef>
            </a:pPr>
            <a:r>
              <a:rPr lang="en-US" sz="1800"/>
              <a:t>Cyberattacks could be massive. </a:t>
            </a:r>
            <a:br>
              <a:rPr lang="en-US" sz="1800"/>
            </a:br>
            <a:r>
              <a:rPr lang="en-US" sz="1800"/>
              <a:t>A 'cyber hurricane' could cause thousands of claims.</a:t>
            </a:r>
          </a:p>
          <a:p>
            <a:pPr>
              <a:spcBef>
                <a:spcPts val="1200"/>
              </a:spcBef>
            </a:pPr>
            <a:r>
              <a:rPr lang="en-US" sz="1800"/>
              <a:t>Some insurers worry that cyber is too big for private sector to handle alone.</a:t>
            </a:r>
            <a:endParaRPr lang="en-US" sz="18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3081" y="3212756"/>
            <a:ext cx="8138984" cy="0"/>
          </a:xfrm>
          <a:prstGeom prst="line">
            <a:avLst/>
          </a:prstGeom>
          <a:ln w="12700">
            <a:solidFill>
              <a:srgbClr val="9A9A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3081" y="4506095"/>
            <a:ext cx="8138984" cy="0"/>
          </a:xfrm>
          <a:prstGeom prst="line">
            <a:avLst/>
          </a:prstGeom>
          <a:ln w="12700">
            <a:solidFill>
              <a:srgbClr val="9A9A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453081" y="1787611"/>
            <a:ext cx="1120346" cy="112034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3081" y="4599915"/>
            <a:ext cx="1120346" cy="1120346"/>
          </a:xfrm>
          <a:prstGeom prst="roundRect">
            <a:avLst/>
          </a:prstGeom>
          <a:blipFill>
            <a:blip r:embed="rId4"/>
            <a:srcRect/>
            <a:stretch>
              <a:fillRect l="-20364" t="-16225" r="-54462" b="-586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1" t="22687" r="30121" b="17632"/>
          <a:stretch/>
        </p:blipFill>
        <p:spPr>
          <a:xfrm>
            <a:off x="453081" y="3297590"/>
            <a:ext cx="1120346" cy="11211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598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Summary</a:t>
            </a:r>
          </a:p>
        </p:txBody>
      </p:sp>
      <p:sp>
        <p:nvSpPr>
          <p:cNvPr id="12" name="Content Placeholder 13"/>
          <p:cNvSpPr txBox="1">
            <a:spLocks/>
          </p:cNvSpPr>
          <p:nvPr/>
        </p:nvSpPr>
        <p:spPr>
          <a:xfrm>
            <a:off x="357188" y="1701938"/>
            <a:ext cx="4148137" cy="3749040"/>
          </a:xfrm>
          <a:prstGeom prst="rect">
            <a:avLst/>
          </a:prstGeom>
        </p:spPr>
        <p:txBody>
          <a:bodyPr/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r>
              <a:rPr lang="en-US" sz="1800" b="1" dirty="0"/>
              <a:t>Cyberattacks are proliferating.</a:t>
            </a:r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r>
              <a:rPr lang="en-US" sz="1800" b="1" dirty="0"/>
              <a:t>Insurance has an important role in risk-mitigation.</a:t>
            </a:r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sz="1800" b="1" dirty="0"/>
          </a:p>
          <a:p>
            <a:pPr marL="0" indent="0">
              <a:spcBef>
                <a:spcPts val="1200"/>
              </a:spcBef>
              <a:buFont typeface="Wingdings 3" panose="05040102010807070707" pitchFamily="18" charset="2"/>
              <a:buNone/>
            </a:pPr>
            <a:r>
              <a:rPr lang="en-US" sz="1800" b="1" dirty="0"/>
              <a:t>Insuring </a:t>
            </a:r>
            <a:r>
              <a:rPr lang="en-US" sz="1800" b="1" dirty="0" err="1"/>
              <a:t>cyberrisk</a:t>
            </a:r>
            <a:r>
              <a:rPr lang="en-US" sz="1800" b="1" dirty="0"/>
              <a:t> is a unique challenge.</a:t>
            </a:r>
          </a:p>
        </p:txBody>
      </p:sp>
      <p:sp>
        <p:nvSpPr>
          <p:cNvPr id="13" name="Content Placeholder 14"/>
          <p:cNvSpPr txBox="1">
            <a:spLocks/>
          </p:cNvSpPr>
          <p:nvPr/>
        </p:nvSpPr>
        <p:spPr>
          <a:xfrm>
            <a:off x="4663440" y="3576458"/>
            <a:ext cx="4076906" cy="1916629"/>
          </a:xfrm>
          <a:prstGeom prst="rect">
            <a:avLst/>
          </a:prstGeom>
        </p:spPr>
        <p:txBody>
          <a:bodyPr/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/>
              <a:t>The cast of perpetrators and targets constantly changes.</a:t>
            </a:r>
          </a:p>
          <a:p>
            <a:pPr>
              <a:spcBef>
                <a:spcPts val="1200"/>
              </a:spcBef>
            </a:pPr>
            <a:r>
              <a:rPr lang="en-US" sz="1800"/>
              <a:t>Lack of data makes pricing difficult.</a:t>
            </a:r>
          </a:p>
          <a:p>
            <a:pPr>
              <a:spcBef>
                <a:spcPts val="1200"/>
              </a:spcBef>
            </a:pPr>
            <a:r>
              <a:rPr lang="en-US" sz="1800"/>
              <a:t>It is hard to monitor the accumulation of risk.</a:t>
            </a:r>
            <a:endParaRPr lang="en-US" sz="1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3081" y="2306592"/>
            <a:ext cx="8138984" cy="0"/>
          </a:xfrm>
          <a:prstGeom prst="line">
            <a:avLst/>
          </a:prstGeom>
          <a:ln w="12700">
            <a:solidFill>
              <a:srgbClr val="9A9A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3081" y="3352796"/>
            <a:ext cx="8138984" cy="0"/>
          </a:xfrm>
          <a:prstGeom prst="line">
            <a:avLst/>
          </a:prstGeom>
          <a:ln w="12700">
            <a:solidFill>
              <a:srgbClr val="9A9A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8335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5" y="228600"/>
            <a:ext cx="8589699" cy="950976"/>
          </a:xfrm>
        </p:spPr>
        <p:txBody>
          <a:bodyPr anchor="t"/>
          <a:lstStyle/>
          <a:p>
            <a:r>
              <a:rPr lang="en-US" dirty="0"/>
              <a:t>Number Of Data Breaches And Records Exposed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*Figures as of July 7, 2016.</a:t>
            </a:r>
          </a:p>
          <a:p>
            <a:r>
              <a:rPr lang="en-US" dirty="0"/>
              <a:t>Source: Identity Theft Resource Center.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31"/>
            <p:extLst>
              <p:ext uri="{D42A27DB-BD31-4B8C-83A1-F6EECF244321}">
                <p14:modId xmlns:p14="http://schemas.microsoft.com/office/powerpoint/2010/main" val="309353015"/>
              </p:ext>
            </p:extLst>
          </p:nvPr>
        </p:nvGraphicFramePr>
        <p:xfrm>
          <a:off x="436824" y="1004983"/>
          <a:ext cx="8345370" cy="432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824" y="959778"/>
            <a:ext cx="25018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eaLnBrk="0" hangingPunct="0">
              <a:buSzPct val="90000"/>
              <a:buFont typeface="Wingdings" pitchFamily="2" charset="2"/>
              <a:buNone/>
            </a:pPr>
            <a:r>
              <a:rPr lang="en-US" sz="1600" b="1" dirty="0">
                <a:solidFill>
                  <a:srgbClr val="2F72AD"/>
                </a:solidFill>
              </a:rPr>
              <a:t>Number of Data Breaches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gray">
          <a:xfrm>
            <a:off x="478971" y="5325821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Both the number of data breaches and records exposed </a:t>
            </a:r>
            <a:br>
              <a:rPr lang="en-US" dirty="0"/>
            </a:br>
            <a:r>
              <a:rPr lang="en-US" dirty="0"/>
              <a:t>by breaches continues to grow.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609968" y="959778"/>
            <a:ext cx="29407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algn="r" eaLnBrk="0" hangingPunct="0">
              <a:buSzPct val="90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/>
                </a:solidFill>
              </a:rPr>
              <a:t>Millions of Records Exposed*</a:t>
            </a:r>
          </a:p>
        </p:txBody>
      </p:sp>
    </p:spTree>
    <p:extLst>
      <p:ext uri="{BB962C8B-B14F-4D97-AF65-F5344CB8AC3E}">
        <p14:creationId xmlns:p14="http://schemas.microsoft.com/office/powerpoint/2010/main" val="411673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4"/>
          <p:cNvSpPr txBox="1">
            <a:spLocks/>
          </p:cNvSpPr>
          <p:nvPr/>
        </p:nvSpPr>
        <p:spPr bwMode="gray">
          <a:xfrm>
            <a:off x="362440" y="1098863"/>
            <a:ext cx="4151376" cy="640080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600" dirty="0"/>
              <a:t>2015 Data Breaches By Business Category, By Number of Breaches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616" y="245023"/>
            <a:ext cx="8458200" cy="950976"/>
          </a:xfrm>
        </p:spPr>
        <p:txBody>
          <a:bodyPr anchor="t"/>
          <a:lstStyle/>
          <a:p>
            <a:r>
              <a:rPr lang="en-US" dirty="0"/>
              <a:t>Who Gets Attacked The Most?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Total may not equal 100% due to rounding.</a:t>
            </a:r>
          </a:p>
          <a:p>
            <a:r>
              <a:rPr lang="en-US" dirty="0"/>
              <a:t>Source: Identity Theft Resource Center.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gray">
          <a:xfrm>
            <a:off x="3672090" y="2811222"/>
            <a:ext cx="811988" cy="5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Business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312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 bwMode="gray">
          <a:xfrm>
            <a:off x="474531" y="5331645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Businesses are breached most frequently, </a:t>
            </a:r>
            <a:br>
              <a:rPr lang="en-US" dirty="0"/>
            </a:br>
            <a:r>
              <a:rPr lang="en-US" dirty="0"/>
              <a:t>but more medical records are exposed.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 bwMode="gray">
          <a:xfrm>
            <a:off x="4643956" y="1113568"/>
            <a:ext cx="4151376" cy="640080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600" dirty="0"/>
              <a:t>Medical And Healthcare Records Were More Than Half Of All Records Stolen</a:t>
            </a:r>
          </a:p>
        </p:txBody>
      </p:sp>
      <p:graphicFrame>
        <p:nvGraphicFramePr>
          <p:cNvPr id="17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953402"/>
              </p:ext>
            </p:extLst>
          </p:nvPr>
        </p:nvGraphicFramePr>
        <p:xfrm>
          <a:off x="983401" y="2524709"/>
          <a:ext cx="2909454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gray">
          <a:xfrm>
            <a:off x="609426" y="4373089"/>
            <a:ext cx="924612" cy="72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Medical/</a:t>
            </a:r>
            <a:br>
              <a:rPr lang="en-US" sz="1400" dirty="0"/>
            </a:br>
            <a:r>
              <a:rPr lang="en-US" sz="1400" dirty="0"/>
              <a:t>Healthcare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277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gray">
          <a:xfrm>
            <a:off x="238345" y="2829423"/>
            <a:ext cx="1259607" cy="95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Banking/</a:t>
            </a:r>
            <a:br>
              <a:rPr lang="en-US" sz="1400" dirty="0"/>
            </a:br>
            <a:r>
              <a:rPr lang="en-US" sz="1400" dirty="0"/>
              <a:t>Credit/Financial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71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gray">
          <a:xfrm>
            <a:off x="303370" y="2231502"/>
            <a:ext cx="1084563" cy="4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Govt./Military 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63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gray">
          <a:xfrm>
            <a:off x="2521417" y="2014339"/>
            <a:ext cx="980553" cy="4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Educational  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58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233305" y="2257629"/>
            <a:ext cx="1268665" cy="300547"/>
            <a:chOff x="806934" y="2107501"/>
            <a:chExt cx="1413316" cy="22377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127896" y="2107501"/>
              <a:ext cx="1092354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806934" y="2107501"/>
              <a:ext cx="324237" cy="223771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40977" y="2486833"/>
            <a:ext cx="1399616" cy="288510"/>
            <a:chOff x="429583" y="2525821"/>
            <a:chExt cx="1399616" cy="28851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429583" y="2530120"/>
              <a:ext cx="1046956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480395" y="2525821"/>
              <a:ext cx="348804" cy="28851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531091" y="3071630"/>
            <a:ext cx="952987" cy="136732"/>
            <a:chOff x="3501970" y="2592083"/>
            <a:chExt cx="952987" cy="13673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42969" y="2592083"/>
              <a:ext cx="811988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501970" y="2592083"/>
              <a:ext cx="140999" cy="136732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632722" y="4708906"/>
            <a:ext cx="1129424" cy="136732"/>
            <a:chOff x="591954" y="4660343"/>
            <a:chExt cx="1129424" cy="13673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91954" y="4797075"/>
              <a:ext cx="924612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516566" y="4660343"/>
              <a:ext cx="204812" cy="136732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49993" y="3269705"/>
            <a:ext cx="1069773" cy="89262"/>
            <a:chOff x="226698" y="3277705"/>
            <a:chExt cx="1069773" cy="8926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26698" y="3277705"/>
              <a:ext cx="910195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36893" y="3277705"/>
              <a:ext cx="159578" cy="89262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2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884864"/>
              </p:ext>
            </p:extLst>
          </p:nvPr>
        </p:nvGraphicFramePr>
        <p:xfrm>
          <a:off x="5267422" y="2524709"/>
          <a:ext cx="2904444" cy="2564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3" name="Text Box 7"/>
          <p:cNvSpPr txBox="1">
            <a:spLocks noChangeArrowheads="1"/>
          </p:cNvSpPr>
          <p:nvPr/>
        </p:nvSpPr>
        <p:spPr bwMode="gray">
          <a:xfrm>
            <a:off x="7820464" y="4200940"/>
            <a:ext cx="924612" cy="82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Medical/</a:t>
            </a:r>
            <a:br>
              <a:rPr lang="en-US" sz="1400" dirty="0"/>
            </a:br>
            <a:r>
              <a:rPr lang="en-US" sz="1400" dirty="0"/>
              <a:t>Healthcare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121.6 MM</a:t>
            </a: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gray">
          <a:xfrm>
            <a:off x="4647712" y="3572195"/>
            <a:ext cx="696476" cy="7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Govt./</a:t>
            </a:r>
            <a:br>
              <a:rPr lang="en-US" sz="1400" dirty="0"/>
            </a:br>
            <a:r>
              <a:rPr lang="en-US" sz="1400" dirty="0"/>
              <a:t>Military 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34.2 MM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gray">
          <a:xfrm>
            <a:off x="4567560" y="1855459"/>
            <a:ext cx="2068213" cy="69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Banking/Credit/Financial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5.1 MM</a:t>
            </a:r>
          </a:p>
        </p:txBody>
      </p:sp>
      <p:sp>
        <p:nvSpPr>
          <p:cNvPr id="76" name="Text Box 7"/>
          <p:cNvSpPr txBox="1">
            <a:spLocks noChangeArrowheads="1"/>
          </p:cNvSpPr>
          <p:nvPr/>
        </p:nvSpPr>
        <p:spPr bwMode="gray">
          <a:xfrm>
            <a:off x="4637754" y="2348648"/>
            <a:ext cx="811988" cy="5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Business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16.2 MM</a:t>
            </a:r>
          </a:p>
        </p:txBody>
      </p:sp>
      <p:sp>
        <p:nvSpPr>
          <p:cNvPr id="77" name="Text Box 7"/>
          <p:cNvSpPr txBox="1">
            <a:spLocks noChangeArrowheads="1"/>
          </p:cNvSpPr>
          <p:nvPr/>
        </p:nvSpPr>
        <p:spPr bwMode="gray">
          <a:xfrm>
            <a:off x="7181190" y="2043421"/>
            <a:ext cx="980554" cy="4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Educational  </a:t>
            </a:r>
          </a:p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dirty="0"/>
              <a:t>759,600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744467" y="2299811"/>
            <a:ext cx="1417276" cy="240972"/>
            <a:chOff x="631011" y="2005470"/>
            <a:chExt cx="1578871" cy="179415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1117528" y="2005671"/>
              <a:ext cx="1092354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631011" y="2005470"/>
              <a:ext cx="486516" cy="179415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7595719" y="4586219"/>
            <a:ext cx="1121229" cy="97329"/>
            <a:chOff x="395337" y="4701267"/>
            <a:chExt cx="1121229" cy="97329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591954" y="4797075"/>
              <a:ext cx="924612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395337" y="4701267"/>
              <a:ext cx="196618" cy="97329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4647712" y="3905382"/>
            <a:ext cx="901288" cy="136732"/>
            <a:chOff x="495614" y="4660343"/>
            <a:chExt cx="901288" cy="136732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495614" y="4797075"/>
              <a:ext cx="696476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1192090" y="4660343"/>
              <a:ext cx="204812" cy="136732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4688560" y="2612355"/>
            <a:ext cx="1332069" cy="171656"/>
            <a:chOff x="169062" y="2530120"/>
            <a:chExt cx="1332069" cy="171656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169062" y="2530120"/>
              <a:ext cx="1038153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207215" y="2530120"/>
              <a:ext cx="293916" cy="171656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4647712" y="2115962"/>
            <a:ext cx="1965049" cy="433058"/>
            <a:chOff x="-298518" y="2328264"/>
            <a:chExt cx="1965049" cy="433058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-298518" y="2332097"/>
              <a:ext cx="1965049" cy="0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666531" y="2328264"/>
              <a:ext cx="0" cy="433058"/>
            </a:xfrm>
            <a:prstGeom prst="line">
              <a:avLst/>
            </a:prstGeom>
            <a:ln w="12700">
              <a:solidFill>
                <a:srgbClr val="4F5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" name="Rectangle 1048"/>
          <p:cNvSpPr/>
          <p:nvPr/>
        </p:nvSpPr>
        <p:spPr>
          <a:xfrm>
            <a:off x="6585225" y="2524704"/>
            <a:ext cx="593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 sz="1400" b="1" dirty="0">
                <a:solidFill>
                  <a:schemeClr val="bg2"/>
                </a:solidFill>
              </a:rPr>
              <a:t>0.4%</a:t>
            </a:r>
          </a:p>
        </p:txBody>
      </p:sp>
    </p:spTree>
    <p:extLst>
      <p:ext uri="{BB962C8B-B14F-4D97-AF65-F5344CB8AC3E}">
        <p14:creationId xmlns:p14="http://schemas.microsoft.com/office/powerpoint/2010/main" val="3843965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Cyber Incidents Are The No. 3 </a:t>
            </a:r>
            <a:br>
              <a:rPr lang="en-US" dirty="0"/>
            </a:br>
            <a:r>
              <a:rPr lang="en-US" dirty="0"/>
              <a:t>Global Business Risk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*From social media</a:t>
            </a:r>
          </a:p>
          <a:p>
            <a:r>
              <a:rPr lang="en-US" dirty="0"/>
              <a:t>Source: Allianz Risk Barometer on Business Risks 2016.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31"/>
            <p:extLst>
              <p:ext uri="{D42A27DB-BD31-4B8C-83A1-F6EECF244321}">
                <p14:modId xmlns:p14="http://schemas.microsoft.com/office/powerpoint/2010/main" val="2641009521"/>
              </p:ext>
            </p:extLst>
          </p:nvPr>
        </p:nvGraphicFramePr>
        <p:xfrm>
          <a:off x="383084" y="1325575"/>
          <a:ext cx="8370028" cy="400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4"/>
          <p:cNvSpPr txBox="1">
            <a:spLocks/>
          </p:cNvSpPr>
          <p:nvPr/>
        </p:nvSpPr>
        <p:spPr bwMode="gray">
          <a:xfrm>
            <a:off x="478971" y="5325821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Cyber incidents moved to No. 3 in the Allianz Risk </a:t>
            </a:r>
            <a:br>
              <a:rPr lang="en-US" dirty="0"/>
            </a:br>
            <a:r>
              <a:rPr lang="en-US" dirty="0"/>
              <a:t>Barometer Survey, up from No. 5 a year earlier.</a:t>
            </a:r>
          </a:p>
        </p:txBody>
      </p:sp>
    </p:spTree>
    <p:extLst>
      <p:ext uri="{BB962C8B-B14F-4D97-AF65-F5344CB8AC3E}">
        <p14:creationId xmlns:p14="http://schemas.microsoft.com/office/powerpoint/2010/main" val="338531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What Were The Most Costly Crimes?	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Total may not equal 100% due to rounding.</a:t>
            </a:r>
          </a:p>
          <a:p>
            <a:r>
              <a:rPr lang="en-US" dirty="0"/>
              <a:t>Source: </a:t>
            </a:r>
            <a:r>
              <a:rPr lang="en-US" i="1" dirty="0"/>
              <a:t>2015 Cost of Cyber Crime: United States</a:t>
            </a:r>
            <a:r>
              <a:rPr lang="en-US" dirty="0"/>
              <a:t>, </a:t>
            </a:r>
            <a:r>
              <a:rPr lang="en-US" dirty="0" err="1"/>
              <a:t>Ponemon</a:t>
            </a:r>
            <a:r>
              <a:rPr lang="en-US" dirty="0"/>
              <a:t> Institute.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31"/>
            <p:extLst>
              <p:ext uri="{D42A27DB-BD31-4B8C-83A1-F6EECF244321}">
                <p14:modId xmlns:p14="http://schemas.microsoft.com/office/powerpoint/2010/main" val="3214269228"/>
              </p:ext>
            </p:extLst>
          </p:nvPr>
        </p:nvGraphicFramePr>
        <p:xfrm>
          <a:off x="352425" y="1514826"/>
          <a:ext cx="8467725" cy="374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33384" y="1469459"/>
            <a:ext cx="29738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algn="ctr" eaLnBrk="0" hangingPunct="0">
              <a:buSzPct val="90000"/>
              <a:buFont typeface="Wingdings" pitchFamily="2" charset="2"/>
              <a:buNone/>
            </a:pPr>
            <a:r>
              <a:rPr lang="en-US" sz="1600" b="1" dirty="0"/>
              <a:t>Percentage of Average Cost</a:t>
            </a:r>
          </a:p>
        </p:txBody>
      </p:sp>
      <p:sp>
        <p:nvSpPr>
          <p:cNvPr id="15" name="Text Placeholder 4"/>
          <p:cNvSpPr txBox="1">
            <a:spLocks/>
          </p:cNvSpPr>
          <p:nvPr/>
        </p:nvSpPr>
        <p:spPr bwMode="gray">
          <a:xfrm>
            <a:off x="487538" y="5306693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Malicious coding, denial of service and phishing make up </a:t>
            </a:r>
            <a:br>
              <a:rPr lang="en-US" dirty="0"/>
            </a:br>
            <a:r>
              <a:rPr lang="en-US" dirty="0"/>
              <a:t>more than half of the average cost of cyber crimes.</a:t>
            </a:r>
          </a:p>
        </p:txBody>
      </p:sp>
    </p:spTree>
    <p:extLst>
      <p:ext uri="{BB962C8B-B14F-4D97-AF65-F5344CB8AC3E}">
        <p14:creationId xmlns:p14="http://schemas.microsoft.com/office/powerpoint/2010/main" val="221223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603422"/>
          </a:xfrm>
        </p:spPr>
        <p:txBody>
          <a:bodyPr anchor="t"/>
          <a:lstStyle/>
          <a:p>
            <a:r>
              <a:rPr lang="en-US" dirty="0"/>
              <a:t>Breach Costs Are Rising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*The 2016 study examines the costs incurred by 383 companies across 16 industries representing 12 countries, including 64 U.S. case studies. Total breach costs include: lost business resulting from diminished trust or confidence of customers; costs related to detection, escalation, and notification of the breach; and ex-post response activities, such as credit report monitoring. </a:t>
            </a:r>
          </a:p>
          <a:p>
            <a:r>
              <a:rPr lang="en-US" dirty="0"/>
              <a:t>Source: </a:t>
            </a:r>
            <a:r>
              <a:rPr lang="en-US" dirty="0" err="1"/>
              <a:t>Ponemon</a:t>
            </a:r>
            <a:r>
              <a:rPr lang="en-US" dirty="0"/>
              <a:t> Institute.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31"/>
            <p:extLst>
              <p:ext uri="{D42A27DB-BD31-4B8C-83A1-F6EECF244321}">
                <p14:modId xmlns:p14="http://schemas.microsoft.com/office/powerpoint/2010/main" val="1363625790"/>
              </p:ext>
            </p:extLst>
          </p:nvPr>
        </p:nvGraphicFramePr>
        <p:xfrm>
          <a:off x="404360" y="1179576"/>
          <a:ext cx="8274140" cy="400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4"/>
          <p:cNvSpPr txBox="1">
            <a:spLocks/>
          </p:cNvSpPr>
          <p:nvPr/>
        </p:nvSpPr>
        <p:spPr bwMode="gray">
          <a:xfrm>
            <a:off x="478971" y="5179822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The average breach in the U.S. cost $7.0 million in 2016.*</a:t>
            </a:r>
          </a:p>
        </p:txBody>
      </p:sp>
    </p:spTree>
    <p:extLst>
      <p:ext uri="{BB962C8B-B14F-4D97-AF65-F5344CB8AC3E}">
        <p14:creationId xmlns:p14="http://schemas.microsoft.com/office/powerpoint/2010/main" val="1431623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419100" y="1680519"/>
            <a:ext cx="8280056" cy="4431957"/>
          </a:xfrm>
          <a:prstGeom prst="rect">
            <a:avLst/>
          </a:prstGeom>
          <a:solidFill>
            <a:srgbClr val="A4DAD2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Billions Of Internet-connected Devices Could Be Vulnerable To Attack, Compromising Users’ Personal 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Symantec, </a:t>
            </a:r>
            <a:r>
              <a:rPr lang="en-US" i="1" dirty="0"/>
              <a:t>2016 Internet Security Threat Report</a:t>
            </a:r>
            <a:r>
              <a:rPr lang="en-US" dirty="0"/>
              <a:t>, Volume 21, April 2016; Gartner, press release, November 10, 2015.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88" y="1576522"/>
            <a:ext cx="4360636" cy="292608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202724" y="2302436"/>
            <a:ext cx="3163330" cy="1218788"/>
          </a:xfrm>
        </p:spPr>
        <p:txBody>
          <a:bodyPr/>
          <a:lstStyle/>
          <a:p>
            <a:pPr algn="ctr"/>
            <a:r>
              <a:rPr lang="en-US" sz="2600" b="1" dirty="0"/>
              <a:t>2016</a:t>
            </a:r>
          </a:p>
          <a:p>
            <a:pPr algn="ctr"/>
            <a:r>
              <a:rPr lang="en-US" sz="2600" dirty="0"/>
              <a:t>6.4 billion</a:t>
            </a:r>
          </a:p>
          <a:p>
            <a:pPr algn="ctr"/>
            <a:r>
              <a:rPr lang="en-US" sz="2600" dirty="0"/>
              <a:t>connected devices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 bwMode="gray">
          <a:xfrm>
            <a:off x="4785153" y="2302435"/>
            <a:ext cx="3183555" cy="121878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/>
              <a:t>2020</a:t>
            </a:r>
          </a:p>
          <a:p>
            <a:pPr algn="ctr"/>
            <a:r>
              <a:rPr lang="en-US" sz="2600" dirty="0"/>
              <a:t>20.8 billion</a:t>
            </a:r>
          </a:p>
          <a:p>
            <a:pPr algn="ctr"/>
            <a:r>
              <a:rPr lang="en-US" sz="2600" dirty="0"/>
              <a:t>connected devices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0" y="2372497"/>
            <a:ext cx="0" cy="1056503"/>
          </a:xfrm>
          <a:prstGeom prst="line">
            <a:avLst/>
          </a:prstGeom>
          <a:ln w="12700">
            <a:solidFill>
              <a:srgbClr val="125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1" y="3201630"/>
            <a:ext cx="7554098" cy="29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865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419100" y="1548713"/>
            <a:ext cx="8280056" cy="4563763"/>
          </a:xfrm>
          <a:prstGeom prst="rect">
            <a:avLst/>
          </a:prstGeom>
          <a:solidFill>
            <a:srgbClr val="072C44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"/>
          <a:stretch/>
        </p:blipFill>
        <p:spPr>
          <a:xfrm>
            <a:off x="518983" y="872525"/>
            <a:ext cx="8625017" cy="5331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As Quickly As Insurers Develop Cyber Policies, New Risks Pop Up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Malwarebytes™, press release, August 3, 2016; Federal Bureau of Investigation, </a:t>
            </a:r>
            <a:r>
              <a:rPr lang="en-US" i="1" dirty="0"/>
              <a:t>Business Email Compromise: An Emerging Global Threat</a:t>
            </a:r>
            <a:r>
              <a:rPr lang="en-US" dirty="0"/>
              <a:t>, August, 28, 2015; Rosalie </a:t>
            </a:r>
            <a:r>
              <a:rPr lang="en-US" dirty="0" err="1"/>
              <a:t>Donlon</a:t>
            </a:r>
            <a:r>
              <a:rPr lang="en-US" dirty="0"/>
              <a:t>, “Small, mid-sized businesses hit by 62% of all cyber attacks,”Propertycasualty360.com, May 27, 2015.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 bwMode="gray">
          <a:xfrm>
            <a:off x="812904" y="3370839"/>
            <a:ext cx="2029152" cy="12187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</a:rPr>
              <a:t>40%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of businesses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attacked using</a:t>
            </a:r>
          </a:p>
          <a:p>
            <a:pPr algn="ctr"/>
            <a:r>
              <a:rPr lang="en-US" sz="2000" b="1" dirty="0">
                <a:solidFill>
                  <a:srgbClr val="A6DCF7"/>
                </a:solidFill>
              </a:rPr>
              <a:t>ransomware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 bwMode="gray">
          <a:xfrm>
            <a:off x="5019048" y="3806424"/>
            <a:ext cx="3498142" cy="12187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</a:rPr>
              <a:t>$740 million</a:t>
            </a:r>
          </a:p>
          <a:p>
            <a:pPr algn="ctr"/>
            <a:r>
              <a:rPr lang="en-US" sz="2000" b="1" dirty="0">
                <a:solidFill>
                  <a:srgbClr val="A6DCF7"/>
                </a:solidFill>
              </a:rPr>
              <a:t>social engineering</a:t>
            </a:r>
          </a:p>
          <a:p>
            <a:pPr algn="ctr"/>
            <a:r>
              <a:rPr lang="en-US" sz="2000" dirty="0">
                <a:solidFill>
                  <a:srgbClr val="A6DCF7"/>
                </a:solidFill>
              </a:rPr>
              <a:t>(business email compromise)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losses since 2013</a:t>
            </a:r>
          </a:p>
        </p:txBody>
      </p:sp>
      <p:sp>
        <p:nvSpPr>
          <p:cNvPr id="11" name="Text Placeholder 6"/>
          <p:cNvSpPr txBox="1">
            <a:spLocks/>
          </p:cNvSpPr>
          <p:nvPr/>
        </p:nvSpPr>
        <p:spPr bwMode="gray">
          <a:xfrm>
            <a:off x="2646547" y="4603956"/>
            <a:ext cx="2578443" cy="12187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</a:rPr>
              <a:t>62%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of all breaches target</a:t>
            </a:r>
          </a:p>
          <a:p>
            <a:pPr algn="ctr"/>
            <a:r>
              <a:rPr lang="en-US" sz="2000" b="1" dirty="0">
                <a:solidFill>
                  <a:srgbClr val="A6DCF7"/>
                </a:solidFill>
              </a:rPr>
              <a:t>small and midsized</a:t>
            </a:r>
          </a:p>
          <a:p>
            <a:pPr algn="ctr"/>
            <a:r>
              <a:rPr lang="en-US" sz="2000" b="1" dirty="0">
                <a:solidFill>
                  <a:srgbClr val="A6DCF7"/>
                </a:solidFill>
              </a:rPr>
              <a:t>businesses</a:t>
            </a:r>
          </a:p>
        </p:txBody>
      </p:sp>
    </p:spTree>
    <p:extLst>
      <p:ext uri="{BB962C8B-B14F-4D97-AF65-F5344CB8AC3E}">
        <p14:creationId xmlns:p14="http://schemas.microsoft.com/office/powerpoint/2010/main" val="5280355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603422"/>
          </a:xfrm>
        </p:spPr>
        <p:txBody>
          <a:bodyPr anchor="t"/>
          <a:lstStyle/>
          <a:p>
            <a:r>
              <a:rPr lang="en-US" dirty="0"/>
              <a:t>Who Is Buying Cyber Coverage?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i="1" dirty="0"/>
              <a:t>Benchmarking Trends: As Cyber Concerns Broaden, Insurance Purchases Rise</a:t>
            </a:r>
            <a:r>
              <a:rPr lang="en-US" dirty="0"/>
              <a:t>, Marsh Risk Management Research Briefing, March 2015.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 bwMode="gray">
          <a:xfrm>
            <a:off x="478971" y="5325821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Growth is fastest among manufacturers and </a:t>
            </a:r>
            <a:br>
              <a:rPr lang="en-US" dirty="0"/>
            </a:br>
            <a:r>
              <a:rPr lang="en-US" dirty="0"/>
              <a:t>communications companies.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6616" y="779547"/>
            <a:ext cx="8454009" cy="396947"/>
          </a:xfrm>
        </p:spPr>
        <p:txBody>
          <a:bodyPr/>
          <a:lstStyle/>
          <a:p>
            <a:r>
              <a:rPr lang="en-US" dirty="0"/>
              <a:t>Stand-alone Policies Grew By More Than 25 Percent Among Marsh Clients</a:t>
            </a:r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idx="31"/>
            <p:extLst>
              <p:ext uri="{D42A27DB-BD31-4B8C-83A1-F6EECF244321}">
                <p14:modId xmlns:p14="http://schemas.microsoft.com/office/powerpoint/2010/main" val="829366309"/>
              </p:ext>
            </p:extLst>
          </p:nvPr>
        </p:nvGraphicFramePr>
        <p:xfrm>
          <a:off x="383084" y="1325575"/>
          <a:ext cx="8370028" cy="400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8102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Sub-section">
  <a:themeElements>
    <a:clrScheme name="Hyperlink 2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Hyperlink 2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665</Words>
  <Application>Microsoft Office PowerPoint</Application>
  <PresentationFormat>On-screen Show (4:3)</PresentationFormat>
  <Paragraphs>126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Symbol</vt:lpstr>
      <vt:lpstr>Wingdings</vt:lpstr>
      <vt:lpstr>Wingdings 3</vt:lpstr>
      <vt:lpstr>Office Theme</vt:lpstr>
      <vt:lpstr>Sub-section</vt:lpstr>
      <vt:lpstr>Blank</vt:lpstr>
      <vt:lpstr>Cyberrisk: Threat And Opportunity</vt:lpstr>
      <vt:lpstr>Number Of Data Breaches And Records Exposed</vt:lpstr>
      <vt:lpstr>Who Gets Attacked The Most?</vt:lpstr>
      <vt:lpstr>Cyber Incidents Are The No. 3  Global Business Risk</vt:lpstr>
      <vt:lpstr>What Were The Most Costly Crimes? </vt:lpstr>
      <vt:lpstr>Breach Costs Are Rising</vt:lpstr>
      <vt:lpstr>Billions Of Internet-connected Devices Could Be Vulnerable To Attack, Compromising Users’ Personal Data</vt:lpstr>
      <vt:lpstr>As Quickly As Insurers Develop Cyber Policies, New Risks Pop Up</vt:lpstr>
      <vt:lpstr>Who Is Buying Cyber Coverage?</vt:lpstr>
      <vt:lpstr>Major Difficulties In Writing Cyber Coverage</vt:lpstr>
      <vt:lpstr>Summary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P14228 - III PPT Template 4:3</dc:title>
  <dc:subject>v2007 and v2010</dc:subject>
  <dc:creator>Call @ 866-2-eSlide</dc:creator>
  <dc:description>eSlide, LLC - P14228 - III PPT Template 4:3</dc:description>
  <cp:lastModifiedBy>Ha, Jennifer</cp:lastModifiedBy>
  <cp:revision>206</cp:revision>
  <cp:lastPrinted>2016-06-07T18:47:34Z</cp:lastPrinted>
  <dcterms:created xsi:type="dcterms:W3CDTF">2011-11-02T14:24:24Z</dcterms:created>
  <dcterms:modified xsi:type="dcterms:W3CDTF">2016-11-02T11:56:08Z</dcterms:modified>
</cp:coreProperties>
</file>