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44.xml" ContentType="application/vnd.openxmlformats-officedocument.presentationml.notesSlide+xml"/>
  <Override PartName="/ppt/charts/chart8.xml" ContentType="application/vnd.openxmlformats-officedocument.drawingml.chart+xml"/>
  <Override PartName="/ppt/notesSlides/notesSlide45.xml" ContentType="application/vnd.openxmlformats-officedocument.presentationml.notesSlide+xml"/>
  <Override PartName="/ppt/charts/chart9.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xml" ContentType="application/vnd.openxmlformats-officedocument.presentationml.tags+xml"/>
  <Override PartName="/ppt/notesSlides/notesSlide48.xml" ContentType="application/vnd.openxmlformats-officedocument.presentationml.notesSlide+xml"/>
  <Override PartName="/ppt/tags/tag2.xml" ContentType="application/vnd.openxmlformats-officedocument.presentationml.tags+xml"/>
  <Override PartName="/ppt/notesSlides/notesSlide49.xml" ContentType="application/vnd.openxmlformats-officedocument.presentationml.notesSlide+xml"/>
  <Override PartName="/ppt/tags/tag3.xml" ContentType="application/vnd.openxmlformats-officedocument.presentationml.tags+xml"/>
  <Override PartName="/ppt/notesSlides/notesSlide50.xml" ContentType="application/vnd.openxmlformats-officedocument.presentationml.notesSlide+xml"/>
  <Override PartName="/ppt/tags/tag4.xml" ContentType="application/vnd.openxmlformats-officedocument.presentationml.tags+xml"/>
  <Override PartName="/ppt/notesSlides/notesSlide51.xml" ContentType="application/vnd.openxmlformats-officedocument.presentationml.notesSlide+xml"/>
  <Override PartName="/ppt/tags/tag5.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6.xml" ContentType="application/vnd.openxmlformats-officedocument.presentationml.tags+xml"/>
  <Override PartName="/ppt/notesSlides/notesSlide71.xml" ContentType="application/vnd.openxmlformats-officedocument.presentationml.notesSlide+xml"/>
  <Override PartName="/ppt/tags/tag7.xml" ContentType="application/vnd.openxmlformats-officedocument.presentationml.tags+xml"/>
  <Override PartName="/ppt/notesSlides/notesSlide72.xml" ContentType="application/vnd.openxmlformats-officedocument.presentationml.notesSlide+xml"/>
  <Override PartName="/ppt/tags/tag8.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93"/>
  </p:notesMasterIdLst>
  <p:handoutMasterIdLst>
    <p:handoutMasterId r:id="rId94"/>
  </p:handoutMasterIdLst>
  <p:sldIdLst>
    <p:sldId id="5174" r:id="rId2"/>
    <p:sldId id="5285" r:id="rId3"/>
    <p:sldId id="5266" r:id="rId4"/>
    <p:sldId id="5267" r:id="rId5"/>
    <p:sldId id="5268" r:id="rId6"/>
    <p:sldId id="5272" r:id="rId7"/>
    <p:sldId id="5279" r:id="rId8"/>
    <p:sldId id="5280" r:id="rId9"/>
    <p:sldId id="5374" r:id="rId10"/>
    <p:sldId id="5275" r:id="rId11"/>
    <p:sldId id="5276" r:id="rId12"/>
    <p:sldId id="5277" r:id="rId13"/>
    <p:sldId id="5278" r:id="rId14"/>
    <p:sldId id="5283" r:id="rId15"/>
    <p:sldId id="5282" r:id="rId16"/>
    <p:sldId id="5371" r:id="rId17"/>
    <p:sldId id="5373" r:id="rId18"/>
    <p:sldId id="5281" r:id="rId19"/>
    <p:sldId id="5369" r:id="rId20"/>
    <p:sldId id="5370" r:id="rId21"/>
    <p:sldId id="5372" r:id="rId22"/>
    <p:sldId id="5016" r:id="rId23"/>
    <p:sldId id="5116" r:id="rId24"/>
    <p:sldId id="5114" r:id="rId25"/>
    <p:sldId id="5115" r:id="rId26"/>
    <p:sldId id="5019" r:id="rId27"/>
    <p:sldId id="5020" r:id="rId28"/>
    <p:sldId id="5023" r:id="rId29"/>
    <p:sldId id="5200" r:id="rId30"/>
    <p:sldId id="5206" r:id="rId31"/>
    <p:sldId id="5204" r:id="rId32"/>
    <p:sldId id="5208" r:id="rId33"/>
    <p:sldId id="5367" r:id="rId34"/>
    <p:sldId id="5333" r:id="rId35"/>
    <p:sldId id="5332" r:id="rId36"/>
    <p:sldId id="5362" r:id="rId37"/>
    <p:sldId id="5363" r:id="rId38"/>
    <p:sldId id="5364" r:id="rId39"/>
    <p:sldId id="5366" r:id="rId40"/>
    <p:sldId id="5368" r:id="rId41"/>
    <p:sldId id="5308" r:id="rId42"/>
    <p:sldId id="5326" r:id="rId43"/>
    <p:sldId id="5328" r:id="rId44"/>
    <p:sldId id="5327" r:id="rId45"/>
    <p:sldId id="5329" r:id="rId46"/>
    <p:sldId id="5330" r:id="rId47"/>
    <p:sldId id="5331" r:id="rId48"/>
    <p:sldId id="5252" r:id="rId49"/>
    <p:sldId id="5309" r:id="rId50"/>
    <p:sldId id="5310" r:id="rId51"/>
    <p:sldId id="5311" r:id="rId52"/>
    <p:sldId id="5312" r:id="rId53"/>
    <p:sldId id="5313" r:id="rId54"/>
    <p:sldId id="5314" r:id="rId55"/>
    <p:sldId id="5315" r:id="rId56"/>
    <p:sldId id="5253" r:id="rId57"/>
    <p:sldId id="5254" r:id="rId58"/>
    <p:sldId id="5338" r:id="rId59"/>
    <p:sldId id="5339" r:id="rId60"/>
    <p:sldId id="5340" r:id="rId61"/>
    <p:sldId id="5341" r:id="rId62"/>
    <p:sldId id="5321" r:id="rId63"/>
    <p:sldId id="5342" r:id="rId64"/>
    <p:sldId id="5343" r:id="rId65"/>
    <p:sldId id="5344" r:id="rId66"/>
    <p:sldId id="5345" r:id="rId67"/>
    <p:sldId id="5334" r:id="rId68"/>
    <p:sldId id="5335" r:id="rId69"/>
    <p:sldId id="5336" r:id="rId70"/>
    <p:sldId id="5337" r:id="rId71"/>
    <p:sldId id="5323" r:id="rId72"/>
    <p:sldId id="5324" r:id="rId73"/>
    <p:sldId id="5325" r:id="rId74"/>
    <p:sldId id="5347" r:id="rId75"/>
    <p:sldId id="5348" r:id="rId76"/>
    <p:sldId id="5349" r:id="rId77"/>
    <p:sldId id="5350" r:id="rId78"/>
    <p:sldId id="5351" r:id="rId79"/>
    <p:sldId id="5352" r:id="rId80"/>
    <p:sldId id="5375" r:id="rId81"/>
    <p:sldId id="5376" r:id="rId82"/>
    <p:sldId id="5377" r:id="rId83"/>
    <p:sldId id="5353" r:id="rId84"/>
    <p:sldId id="5354" r:id="rId85"/>
    <p:sldId id="5355" r:id="rId86"/>
    <p:sldId id="5356" r:id="rId87"/>
    <p:sldId id="5357" r:id="rId88"/>
    <p:sldId id="5358" r:id="rId89"/>
    <p:sldId id="5360" r:id="rId90"/>
    <p:sldId id="5361" r:id="rId91"/>
    <p:sldId id="1136" r:id="rId9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7299"/>
    <a:srgbClr val="3333CC"/>
    <a:srgbClr val="225A7A"/>
    <a:srgbClr val="3691C4"/>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66" d="100"/>
          <a:sy n="66" d="100"/>
        </p:scale>
        <p:origin x="1212" y="4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68530478633991E-2"/>
          <c:y val="2.8490356769756781E-2"/>
          <c:w val="0.93710118505013662"/>
          <c:h val="0.7430830039525691"/>
        </c:manualLayout>
      </c:layout>
      <c:barChart>
        <c:barDir val="col"/>
        <c:grouping val="clustered"/>
        <c:varyColors val="0"/>
        <c:ser>
          <c:idx val="0"/>
          <c:order val="0"/>
          <c:tx>
            <c:strRef>
              <c:f>Sheet1!$A$2</c:f>
              <c:strCache>
                <c:ptCount val="1"/>
              </c:strCache>
            </c:strRef>
          </c:tx>
          <c:invertIfNegative val="0"/>
          <c:dLbls>
            <c:numFmt formatCode="0%" sourceLinked="0"/>
            <c:spPr>
              <a:noFill/>
              <a:ln w="24128">
                <a:noFill/>
              </a:ln>
            </c:spPr>
            <c:txPr>
              <a:bodyPr wrap="square" lIns="38100" tIns="19050" rIns="38100" bIns="19050" anchor="ctr">
                <a:spAutoFit/>
              </a:bodyPr>
              <a:lstStyle/>
              <a:p>
                <a:pPr>
                  <a:defRPr sz="133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Sheet1!$B$1:$L$1</c:f>
              <c:strCache>
                <c:ptCount val="6"/>
                <c:pt idx="0">
                  <c:v>2011</c:v>
                </c:pt>
                <c:pt idx="1">
                  <c:v>2012</c:v>
                </c:pt>
                <c:pt idx="2">
                  <c:v>2013</c:v>
                </c:pt>
                <c:pt idx="3">
                  <c:v>2014</c:v>
                </c:pt>
                <c:pt idx="4">
                  <c:v>May 2015</c:v>
                </c:pt>
                <c:pt idx="5">
                  <c:v>Nov. 2015</c:v>
                </c:pt>
              </c:strCache>
            </c:strRef>
          </c:cat>
          <c:val>
            <c:numRef>
              <c:f>Sheet1!$B$2:$L$2</c:f>
              <c:numCache>
                <c:formatCode>0%</c:formatCode>
                <c:ptCount val="6"/>
                <c:pt idx="0">
                  <c:v>0.28999999999999998</c:v>
                </c:pt>
                <c:pt idx="1">
                  <c:v>0.31</c:v>
                </c:pt>
                <c:pt idx="2">
                  <c:v>0.35</c:v>
                </c:pt>
                <c:pt idx="3">
                  <c:v>0.37</c:v>
                </c:pt>
                <c:pt idx="4">
                  <c:v>0.4</c:v>
                </c:pt>
                <c:pt idx="5">
                  <c:v>0.43</c:v>
                </c:pt>
              </c:numCache>
            </c:numRef>
          </c:val>
          <c:extLst xmlns:c16r2="http://schemas.microsoft.com/office/drawing/2015/06/chart">
            <c:ext xmlns:c16="http://schemas.microsoft.com/office/drawing/2014/chart" uri="{C3380CC4-5D6E-409C-BE32-E72D297353CC}">
              <c16:uniqueId val="{00000000-1DFB-4342-8827-B20B65101826}"/>
            </c:ext>
          </c:extLst>
        </c:ser>
        <c:dLbls>
          <c:showLegendKey val="0"/>
          <c:showVal val="0"/>
          <c:showCatName val="0"/>
          <c:showSerName val="0"/>
          <c:showPercent val="0"/>
          <c:showBubbleSize val="0"/>
        </c:dLbls>
        <c:gapWidth val="60"/>
        <c:axId val="171145440"/>
        <c:axId val="171145832"/>
      </c:barChart>
      <c:catAx>
        <c:axId val="171145440"/>
        <c:scaling>
          <c:orientation val="minMax"/>
        </c:scaling>
        <c:delete val="0"/>
        <c:axPos val="b"/>
        <c:numFmt formatCode="General" sourceLinked="1"/>
        <c:majorTickMark val="out"/>
        <c:minorTickMark val="none"/>
        <c:tickLblPos val="nextTo"/>
        <c:spPr>
          <a:ln w="12064">
            <a:solidFill>
              <a:schemeClr val="tx1"/>
            </a:solidFill>
            <a:prstDash val="solid"/>
          </a:ln>
        </c:spPr>
        <c:txPr>
          <a:bodyPr rot="0" vert="horz"/>
          <a:lstStyle/>
          <a:p>
            <a:pPr rtl="0">
              <a:defRPr sz="997" b="0" i="0" u="none" strike="noStrike" baseline="0">
                <a:solidFill>
                  <a:schemeClr val="tx1"/>
                </a:solidFill>
                <a:latin typeface="Arial"/>
                <a:ea typeface="Arial"/>
                <a:cs typeface="Arial"/>
              </a:defRPr>
            </a:pPr>
            <a:endParaRPr lang="en-US"/>
          </a:p>
        </c:txPr>
        <c:crossAx val="171145832"/>
        <c:crossesAt val="0"/>
        <c:auto val="1"/>
        <c:lblAlgn val="ctr"/>
        <c:lblOffset val="0"/>
        <c:tickLblSkip val="1"/>
        <c:tickMarkSkip val="1"/>
        <c:noMultiLvlLbl val="0"/>
      </c:catAx>
      <c:valAx>
        <c:axId val="171145832"/>
        <c:scaling>
          <c:orientation val="minMax"/>
          <c:max val="0.7"/>
          <c:min val="0.1"/>
        </c:scaling>
        <c:delete val="0"/>
        <c:axPos val="l"/>
        <c:numFmt formatCode="0%" sourceLinked="0"/>
        <c:majorTickMark val="out"/>
        <c:minorTickMark val="none"/>
        <c:tickLblPos val="nextTo"/>
        <c:spPr>
          <a:ln w="3016">
            <a:solidFill>
              <a:schemeClr val="tx1"/>
            </a:solidFill>
            <a:prstDash val="solid"/>
          </a:ln>
        </c:spPr>
        <c:txPr>
          <a:bodyPr rot="0" vert="horz"/>
          <a:lstStyle/>
          <a:p>
            <a:pPr>
              <a:defRPr sz="1330" b="0" i="0" u="none" strike="noStrike" baseline="0">
                <a:solidFill>
                  <a:schemeClr val="tx1"/>
                </a:solidFill>
                <a:latin typeface="Arial"/>
                <a:ea typeface="Arial"/>
                <a:cs typeface="Arial"/>
              </a:defRPr>
            </a:pPr>
            <a:endParaRPr lang="en-US"/>
          </a:p>
        </c:txPr>
        <c:crossAx val="171145440"/>
        <c:crossesAt val="1"/>
        <c:crossBetween val="between"/>
        <c:majorUnit val="0.1"/>
        <c:minorUnit val="0.1"/>
      </c:valAx>
      <c:spPr>
        <a:noFill/>
        <a:ln w="24128">
          <a:noFill/>
        </a:ln>
      </c:spPr>
    </c:plotArea>
    <c:plotVisOnly val="1"/>
    <c:dispBlanksAs val="gap"/>
    <c:showDLblsOverMax val="0"/>
  </c:chart>
  <c:spPr>
    <a:noFill/>
    <a:ln>
      <a:noFill/>
    </a:ln>
  </c:spPr>
  <c:txPr>
    <a:bodyPr/>
    <a:lstStyle/>
    <a:p>
      <a:pPr>
        <a:defRPr sz="1330"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605080831408776E-2"/>
          <c:y val="0.14666666666666667"/>
          <c:w val="0.85334872979214782"/>
          <c:h val="0.68666666666666665"/>
        </c:manualLayout>
      </c:layout>
      <c:lineChart>
        <c:grouping val="standard"/>
        <c:varyColors val="0"/>
        <c:ser>
          <c:idx val="1"/>
          <c:order val="0"/>
          <c:tx>
            <c:strRef>
              <c:f>Sheet1!$B$1</c:f>
              <c:strCache>
                <c:ptCount val="1"/>
                <c:pt idx="0">
                  <c:v>Miles Driven (left axis)</c:v>
                </c:pt>
              </c:strCache>
            </c:strRef>
          </c:tx>
          <c:spPr>
            <a:ln w="36056">
              <a:solidFill>
                <a:schemeClr val="accent1"/>
              </a:solidFill>
              <a:prstDash val="solid"/>
            </a:ln>
          </c:spPr>
          <c:marker>
            <c:symbol val="square"/>
            <c:size val="4"/>
            <c:spPr>
              <a:solidFill>
                <a:schemeClr val="accent1"/>
              </a:solidFill>
              <a:ln>
                <a:solidFill>
                  <a:schemeClr val="accent1"/>
                </a:solidFill>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Sheet1!$B$2:$B$41</c:f>
              <c:numCache>
                <c:formatCode>#,##0</c:formatCode>
                <c:ptCount val="40"/>
                <c:pt idx="0">
                  <c:v>3003</c:v>
                </c:pt>
                <c:pt idx="1">
                  <c:v>3003</c:v>
                </c:pt>
                <c:pt idx="2">
                  <c:v>3003</c:v>
                </c:pt>
                <c:pt idx="3">
                  <c:v>3014</c:v>
                </c:pt>
                <c:pt idx="4">
                  <c:v>3016</c:v>
                </c:pt>
                <c:pt idx="5">
                  <c:v>3024</c:v>
                </c:pt>
                <c:pt idx="6">
                  <c:v>3034</c:v>
                </c:pt>
                <c:pt idx="7">
                  <c:v>3031</c:v>
                </c:pt>
                <c:pt idx="8">
                  <c:v>3026</c:v>
                </c:pt>
                <c:pt idx="9">
                  <c:v>3011</c:v>
                </c:pt>
                <c:pt idx="10">
                  <c:v>2989</c:v>
                </c:pt>
                <c:pt idx="11">
                  <c:v>2976</c:v>
                </c:pt>
                <c:pt idx="12">
                  <c:v>2958</c:v>
                </c:pt>
                <c:pt idx="13">
                  <c:v>2955</c:v>
                </c:pt>
                <c:pt idx="14">
                  <c:v>2961</c:v>
                </c:pt>
                <c:pt idx="15">
                  <c:v>2956</c:v>
                </c:pt>
                <c:pt idx="16">
                  <c:v>2949</c:v>
                </c:pt>
                <c:pt idx="17">
                  <c:v>2952</c:v>
                </c:pt>
                <c:pt idx="18">
                  <c:v>2959</c:v>
                </c:pt>
                <c:pt idx="19">
                  <c:v>2967</c:v>
                </c:pt>
                <c:pt idx="20">
                  <c:v>2972</c:v>
                </c:pt>
                <c:pt idx="21">
                  <c:v>2964</c:v>
                </c:pt>
                <c:pt idx="22">
                  <c:v>2953</c:v>
                </c:pt>
                <c:pt idx="23">
                  <c:v>2951</c:v>
                </c:pt>
                <c:pt idx="24">
                  <c:v>2963</c:v>
                </c:pt>
                <c:pt idx="25">
                  <c:v>2971</c:v>
                </c:pt>
                <c:pt idx="26">
                  <c:v>2972</c:v>
                </c:pt>
                <c:pt idx="27">
                  <c:v>2970</c:v>
                </c:pt>
                <c:pt idx="28">
                  <c:v>2966</c:v>
                </c:pt>
                <c:pt idx="29">
                  <c:v>2971</c:v>
                </c:pt>
                <c:pt idx="30">
                  <c:v>2983</c:v>
                </c:pt>
                <c:pt idx="31">
                  <c:v>2989</c:v>
                </c:pt>
                <c:pt idx="32">
                  <c:v>2984</c:v>
                </c:pt>
                <c:pt idx="33">
                  <c:v>2996</c:v>
                </c:pt>
                <c:pt idx="34">
                  <c:v>3007</c:v>
                </c:pt>
                <c:pt idx="35">
                  <c:v>3027</c:v>
                </c:pt>
                <c:pt idx="36">
                  <c:v>3052</c:v>
                </c:pt>
                <c:pt idx="37">
                  <c:v>3078</c:v>
                </c:pt>
                <c:pt idx="38">
                  <c:v>3105</c:v>
                </c:pt>
                <c:pt idx="39">
                  <c:v>3130</c:v>
                </c:pt>
              </c:numCache>
            </c:numRef>
          </c:val>
          <c:smooth val="0"/>
          <c:extLst xmlns:c16r2="http://schemas.microsoft.com/office/drawing/2015/06/chart">
            <c:ext xmlns:c16="http://schemas.microsoft.com/office/drawing/2014/chart" uri="{C3380CC4-5D6E-409C-BE32-E72D297353CC}">
              <c16:uniqueId val="{00000000-537D-47ED-B78F-0744B16E7CF1}"/>
            </c:ext>
          </c:extLst>
        </c:ser>
        <c:dLbls>
          <c:showLegendKey val="0"/>
          <c:showVal val="0"/>
          <c:showCatName val="0"/>
          <c:showSerName val="0"/>
          <c:showPercent val="0"/>
          <c:showBubbleSize val="0"/>
        </c:dLbls>
        <c:marker val="1"/>
        <c:smooth val="0"/>
        <c:axId val="171501880"/>
        <c:axId val="171498352"/>
      </c:lineChart>
      <c:lineChart>
        <c:grouping val="standard"/>
        <c:varyColors val="0"/>
        <c:ser>
          <c:idx val="0"/>
          <c:order val="1"/>
          <c:tx>
            <c:strRef>
              <c:f>Sheet1!$C$1</c:f>
              <c:strCache>
                <c:ptCount val="1"/>
                <c:pt idx="0">
                  <c:v># Employed</c:v>
                </c:pt>
              </c:strCache>
            </c:strRef>
          </c:tx>
          <c:spPr>
            <a:ln w="36056">
              <a:solidFill>
                <a:srgbClr val="FF6600"/>
              </a:solidFill>
              <a:prstDash val="solid"/>
            </a:ln>
          </c:spPr>
          <c:marker>
            <c:symbol val="diamond"/>
            <c:size val="4"/>
            <c:spPr>
              <a:solidFill>
                <a:srgbClr val="FF6600"/>
              </a:solidFill>
              <a:ln>
                <a:solidFill>
                  <a:srgbClr val="FF6600"/>
                </a:solidFill>
                <a:prstDash val="solid"/>
              </a:ln>
            </c:spPr>
          </c:marker>
          <c:cat>
            <c:strRef>
              <c:f>Sheet1!$A$2:$A$41</c:f>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f>Sheet1!$C$2:$C$41</c:f>
              <c:numCache>
                <c:formatCode>_(* #,##0.0_);_(* \(#,##0.0\);_(* "-"??_);_(@_)</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val>
          <c:smooth val="0"/>
          <c:extLst xmlns:c16r2="http://schemas.microsoft.com/office/drawing/2015/06/chart">
            <c:ext xmlns:c16="http://schemas.microsoft.com/office/drawing/2014/chart" uri="{C3380CC4-5D6E-409C-BE32-E72D297353CC}">
              <c16:uniqueId val="{00000001-537D-47ED-B78F-0744B16E7CF1}"/>
            </c:ext>
          </c:extLst>
        </c:ser>
        <c:dLbls>
          <c:showLegendKey val="0"/>
          <c:showVal val="0"/>
          <c:showCatName val="0"/>
          <c:showSerName val="0"/>
          <c:showPercent val="0"/>
          <c:showBubbleSize val="0"/>
        </c:dLbls>
        <c:marker val="1"/>
        <c:smooth val="0"/>
        <c:axId val="7323448"/>
        <c:axId val="223565704"/>
        <c:extLst xmlns:c16r2="http://schemas.microsoft.com/office/drawing/2015/06/chart">
          <c:ext xmlns:c15="http://schemas.microsoft.com/office/drawing/2012/chart" uri="{02D57815-91ED-43cb-92C2-25804820EDAC}">
            <c15:filteredLineSeries>
              <c15:ser>
                <c:idx val="2"/>
                <c:order val="2"/>
                <c:tx>
                  <c:strRef>
                    <c:extLst xmlns:c16r2="http://schemas.microsoft.com/office/drawing/2015/06/chart">
                      <c:ext uri="{02D57815-91ED-43cb-92C2-25804820EDAC}">
                        <c15:formulaRef>
                          <c15:sqref>Sheet1!$D$1</c15:sqref>
                        </c15:formulaRef>
                      </c:ext>
                    </c:extLst>
                    <c:strCache>
                      <c:ptCount val="1"/>
                      <c:pt idx="0">
                        <c:v># Employed</c:v>
                      </c:pt>
                    </c:strCache>
                  </c:strRef>
                </c:tx>
                <c:cat>
                  <c:strRef>
                    <c:extLst xmlns:c16r2="http://schemas.microsoft.com/office/drawing/2015/06/chart">
                      <c:ext uri="{02D57815-91ED-43cb-92C2-25804820EDAC}">
                        <c15:formulaRef>
                          <c15:sqref>Sheet1!$A$2:$A$41</c15:sqref>
                        </c15:formulaRef>
                      </c:ext>
                    </c:extLst>
                    <c:strCache>
                      <c:ptCount val="40"/>
                      <c:pt idx="0">
                        <c:v>06:Q1</c:v>
                      </c:pt>
                      <c:pt idx="1">
                        <c:v>06:Q2</c:v>
                      </c:pt>
                      <c:pt idx="2">
                        <c:v>06:Q3</c:v>
                      </c:pt>
                      <c:pt idx="3">
                        <c:v>06:Q4</c:v>
                      </c:pt>
                      <c:pt idx="4">
                        <c:v>07:Q1</c:v>
                      </c:pt>
                      <c:pt idx="5">
                        <c:v>07:Q2</c:v>
                      </c:pt>
                      <c:pt idx="6">
                        <c:v>07:Q3</c:v>
                      </c:pt>
                      <c:pt idx="7">
                        <c:v>07:Q4</c:v>
                      </c:pt>
                      <c:pt idx="8">
                        <c:v>08:Q1</c:v>
                      </c:pt>
                      <c:pt idx="9">
                        <c:v>08:Q2</c:v>
                      </c:pt>
                      <c:pt idx="10">
                        <c:v>08:Q3</c:v>
                      </c:pt>
                      <c:pt idx="11">
                        <c:v>08:Q4</c:v>
                      </c:pt>
                      <c:pt idx="12">
                        <c:v>09:Q1</c:v>
                      </c:pt>
                      <c:pt idx="13">
                        <c:v>09:Q2</c:v>
                      </c:pt>
                      <c:pt idx="14">
                        <c:v>09:Q3</c:v>
                      </c:pt>
                      <c:pt idx="15">
                        <c:v>09:Q4</c:v>
                      </c:pt>
                      <c:pt idx="16">
                        <c:v>10:Q1</c:v>
                      </c:pt>
                      <c:pt idx="17">
                        <c:v>10:Q2</c:v>
                      </c:pt>
                      <c:pt idx="18">
                        <c:v>10:Q3</c:v>
                      </c:pt>
                      <c:pt idx="19">
                        <c:v>10:Q4</c:v>
                      </c:pt>
                      <c:pt idx="20">
                        <c:v>11:Q1</c:v>
                      </c:pt>
                      <c:pt idx="21">
                        <c:v>11:Q2</c:v>
                      </c:pt>
                      <c:pt idx="22">
                        <c:v>11:Q3</c:v>
                      </c:pt>
                      <c:pt idx="23">
                        <c:v>11:Q4</c:v>
                      </c:pt>
                      <c:pt idx="24">
                        <c:v>12:Q1</c:v>
                      </c:pt>
                      <c:pt idx="25">
                        <c:v>12:Q2</c:v>
                      </c:pt>
                      <c:pt idx="26">
                        <c:v>12:Q3</c:v>
                      </c:pt>
                      <c:pt idx="27">
                        <c:v>12:Q4</c:v>
                      </c:pt>
                      <c:pt idx="28">
                        <c:v>13:Q1</c:v>
                      </c:pt>
                      <c:pt idx="29">
                        <c:v>13:Q2</c:v>
                      </c:pt>
                      <c:pt idx="30">
                        <c:v>13:Q3</c:v>
                      </c:pt>
                      <c:pt idx="31">
                        <c:v>13:Q4</c:v>
                      </c:pt>
                      <c:pt idx="32">
                        <c:v>14:Q1</c:v>
                      </c:pt>
                      <c:pt idx="33">
                        <c:v>14:Q2</c:v>
                      </c:pt>
                      <c:pt idx="34">
                        <c:v>14:Q3</c:v>
                      </c:pt>
                      <c:pt idx="35">
                        <c:v>14:Q4</c:v>
                      </c:pt>
                      <c:pt idx="36">
                        <c:v>15:Q1</c:v>
                      </c:pt>
                      <c:pt idx="37">
                        <c:v>15:Q2</c:v>
                      </c:pt>
                      <c:pt idx="38">
                        <c:v>15:Q3</c:v>
                      </c:pt>
                      <c:pt idx="39">
                        <c:v>15:Q4</c:v>
                      </c:pt>
                    </c:strCache>
                  </c:strRef>
                </c:cat>
                <c:val>
                  <c:numRef>
                    <c:extLst xmlns:c16r2="http://schemas.microsoft.com/office/drawing/2015/06/chart">
                      <c:ext uri="{02D57815-91ED-43cb-92C2-25804820EDAC}">
                        <c15:formulaRef>
                          <c15:sqref>Sheet1!$D$2:$D$41</c15:sqref>
                        </c15:formulaRef>
                      </c:ext>
                    </c:extLst>
                    <c:numCache>
                      <c:formatCode>General</c:formatCode>
                      <c:ptCount val="40"/>
                      <c:pt idx="0">
                        <c:v>143.4</c:v>
                      </c:pt>
                      <c:pt idx="1">
                        <c:v>144.1</c:v>
                      </c:pt>
                      <c:pt idx="2">
                        <c:v>144.5</c:v>
                      </c:pt>
                      <c:pt idx="3">
                        <c:v>145.6</c:v>
                      </c:pt>
                      <c:pt idx="4">
                        <c:v>146.1</c:v>
                      </c:pt>
                      <c:pt idx="5">
                        <c:v>145.9</c:v>
                      </c:pt>
                      <c:pt idx="6">
                        <c:v>145.9</c:v>
                      </c:pt>
                      <c:pt idx="7">
                        <c:v>146.30000000000001</c:v>
                      </c:pt>
                      <c:pt idx="8">
                        <c:v>146.19999999999999</c:v>
                      </c:pt>
                      <c:pt idx="9">
                        <c:v>145.9</c:v>
                      </c:pt>
                      <c:pt idx="10">
                        <c:v>145.19999999999999</c:v>
                      </c:pt>
                      <c:pt idx="11">
                        <c:v>144.1</c:v>
                      </c:pt>
                      <c:pt idx="12">
                        <c:v>141.5</c:v>
                      </c:pt>
                      <c:pt idx="13">
                        <c:v>140.30000000000001</c:v>
                      </c:pt>
                      <c:pt idx="14">
                        <c:v>139.4</c:v>
                      </c:pt>
                      <c:pt idx="15">
                        <c:v>138.4</c:v>
                      </c:pt>
                      <c:pt idx="16">
                        <c:v>138.6</c:v>
                      </c:pt>
                      <c:pt idx="17">
                        <c:v>139.19999999999999</c:v>
                      </c:pt>
                      <c:pt idx="18">
                        <c:v>139.30000000000001</c:v>
                      </c:pt>
                      <c:pt idx="19">
                        <c:v>139.19999999999999</c:v>
                      </c:pt>
                      <c:pt idx="20">
                        <c:v>139.4</c:v>
                      </c:pt>
                      <c:pt idx="21">
                        <c:v>139.5</c:v>
                      </c:pt>
                      <c:pt idx="22">
                        <c:v>139.9</c:v>
                      </c:pt>
                      <c:pt idx="23">
                        <c:v>140.69999999999999</c:v>
                      </c:pt>
                      <c:pt idx="24">
                        <c:v>141.80000000000001</c:v>
                      </c:pt>
                      <c:pt idx="25">
                        <c:v>142.19999999999999</c:v>
                      </c:pt>
                      <c:pt idx="26">
                        <c:v>142.5</c:v>
                      </c:pt>
                      <c:pt idx="27">
                        <c:v>143.30000000000001</c:v>
                      </c:pt>
                      <c:pt idx="28">
                        <c:v>143.30000000000001</c:v>
                      </c:pt>
                      <c:pt idx="29">
                        <c:v>143.80000000000001</c:v>
                      </c:pt>
                      <c:pt idx="30">
                        <c:v>144.30000000000001</c:v>
                      </c:pt>
                      <c:pt idx="31">
                        <c:v>144.30000000000001</c:v>
                      </c:pt>
                      <c:pt idx="32">
                        <c:v>145.30000000000001</c:v>
                      </c:pt>
                      <c:pt idx="33">
                        <c:v>145.9</c:v>
                      </c:pt>
                      <c:pt idx="34">
                        <c:v>146.6</c:v>
                      </c:pt>
                      <c:pt idx="35">
                        <c:v>147.4</c:v>
                      </c:pt>
                      <c:pt idx="36">
                        <c:v>148.19999999999999</c:v>
                      </c:pt>
                      <c:pt idx="37">
                        <c:v>148.69999999999999</c:v>
                      </c:pt>
                      <c:pt idx="38">
                        <c:v>149</c:v>
                      </c:pt>
                      <c:pt idx="39">
                        <c:v>149.9</c:v>
                      </c:pt>
                    </c:numCache>
                  </c:numRef>
                </c:val>
                <c:smooth val="0"/>
                <c:extLst xmlns:c16r2="http://schemas.microsoft.com/office/drawing/2015/06/chart">
                  <c:ext xmlns:c16="http://schemas.microsoft.com/office/drawing/2014/chart" uri="{C3380CC4-5D6E-409C-BE32-E72D297353CC}">
                    <c16:uniqueId val="{00000002-537D-47ED-B78F-0744B16E7CF1}"/>
                  </c:ext>
                </c:extLst>
              </c15:ser>
            </c15:filteredLineSeries>
          </c:ext>
        </c:extLst>
      </c:lineChart>
      <c:catAx>
        <c:axId val="171501880"/>
        <c:scaling>
          <c:orientation val="minMax"/>
        </c:scaling>
        <c:delete val="0"/>
        <c:axPos val="b"/>
        <c:numFmt formatCode="General" sourceLinked="1"/>
        <c:majorTickMark val="cross"/>
        <c:minorTickMark val="none"/>
        <c:tickLblPos val="nextTo"/>
        <c:spPr>
          <a:ln w="3005">
            <a:solidFill>
              <a:schemeClr val="tx1"/>
            </a:solidFill>
            <a:prstDash val="solid"/>
          </a:ln>
        </c:spPr>
        <c:txPr>
          <a:bodyPr rot="-5400000" vert="horz"/>
          <a:lstStyle/>
          <a:p>
            <a:pPr algn="ctr">
              <a:defRPr lang="en-US" sz="1514" b="0" i="0" u="none" strike="noStrike" kern="1200" baseline="0">
                <a:solidFill>
                  <a:schemeClr val="tx1"/>
                </a:solidFill>
                <a:latin typeface="Arial" panose="020B0604020202020204" pitchFamily="34" charset="0"/>
                <a:ea typeface="Calibri"/>
                <a:cs typeface="Arial" panose="020B0604020202020204" pitchFamily="34" charset="0"/>
              </a:defRPr>
            </a:pPr>
            <a:endParaRPr lang="en-US"/>
          </a:p>
        </c:txPr>
        <c:crossAx val="171498352"/>
        <c:crossesAt val="0"/>
        <c:auto val="0"/>
        <c:lblAlgn val="ctr"/>
        <c:lblOffset val="100"/>
        <c:tickLblSkip val="2"/>
        <c:tickMarkSkip val="1"/>
        <c:noMultiLvlLbl val="0"/>
      </c:catAx>
      <c:valAx>
        <c:axId val="171498352"/>
        <c:scaling>
          <c:orientation val="minMax"/>
        </c:scaling>
        <c:delete val="0"/>
        <c:axPos val="l"/>
        <c:numFmt formatCode="0" sourceLinked="0"/>
        <c:majorTickMark val="cross"/>
        <c:minorTickMark val="none"/>
        <c:tickLblPos val="nextTo"/>
        <c:spPr>
          <a:ln w="3005">
            <a:solidFill>
              <a:schemeClr val="tx1"/>
            </a:solidFill>
            <a:prstDash val="solid"/>
          </a:ln>
        </c:spPr>
        <c:txPr>
          <a:bodyPr rot="0" vert="horz"/>
          <a:lstStyle/>
          <a:p>
            <a:pPr>
              <a:defRPr sz="1514" b="0" i="0" u="none" strike="noStrike" baseline="0">
                <a:solidFill>
                  <a:schemeClr val="tx1"/>
                </a:solidFill>
                <a:latin typeface="Arial" panose="020B0604020202020204" pitchFamily="34" charset="0"/>
                <a:ea typeface="Calibri"/>
                <a:cs typeface="Arial" panose="020B0604020202020204" pitchFamily="34" charset="0"/>
              </a:defRPr>
            </a:pPr>
            <a:endParaRPr lang="en-US"/>
          </a:p>
        </c:txPr>
        <c:crossAx val="171501880"/>
        <c:crosses val="autoZero"/>
        <c:crossBetween val="between"/>
        <c:minorUnit val="1"/>
      </c:valAx>
      <c:catAx>
        <c:axId val="7323448"/>
        <c:scaling>
          <c:orientation val="minMax"/>
        </c:scaling>
        <c:delete val="1"/>
        <c:axPos val="b"/>
        <c:numFmt formatCode="General" sourceLinked="1"/>
        <c:majorTickMark val="out"/>
        <c:minorTickMark val="none"/>
        <c:tickLblPos val="nextTo"/>
        <c:crossAx val="223565704"/>
        <c:crossesAt val="5.5"/>
        <c:auto val="0"/>
        <c:lblAlgn val="ctr"/>
        <c:lblOffset val="100"/>
        <c:noMultiLvlLbl val="0"/>
      </c:catAx>
      <c:valAx>
        <c:axId val="223565704"/>
        <c:scaling>
          <c:orientation val="minMax"/>
        </c:scaling>
        <c:delete val="0"/>
        <c:axPos val="r"/>
        <c:numFmt formatCode="#,##0" sourceLinked="0"/>
        <c:majorTickMark val="cross"/>
        <c:minorTickMark val="none"/>
        <c:tickLblPos val="nextTo"/>
        <c:spPr>
          <a:ln w="3005">
            <a:solidFill>
              <a:schemeClr val="tx1"/>
            </a:solidFill>
            <a:prstDash val="solid"/>
          </a:ln>
        </c:spPr>
        <c:txPr>
          <a:bodyPr rot="0" vert="horz"/>
          <a:lstStyle/>
          <a:p>
            <a:pPr>
              <a:defRPr sz="1560" b="0" i="0" u="none" strike="noStrike" baseline="0">
                <a:solidFill>
                  <a:srgbClr val="FF6600"/>
                </a:solidFill>
                <a:latin typeface="Arial" panose="020B0604020202020204" pitchFamily="34" charset="0"/>
                <a:ea typeface="Calibri"/>
                <a:cs typeface="Arial" panose="020B0604020202020204" pitchFamily="34" charset="0"/>
              </a:defRPr>
            </a:pPr>
            <a:endParaRPr lang="en-US"/>
          </a:p>
        </c:txPr>
        <c:crossAx val="7323448"/>
        <c:crosses val="max"/>
        <c:crossBetween val="between"/>
      </c:valAx>
      <c:spPr>
        <a:solidFill>
          <a:srgbClr val="FFFFFF"/>
        </a:solidFill>
        <a:ln w="24038">
          <a:noFill/>
        </a:ln>
      </c:spPr>
    </c:plotArea>
    <c:legend>
      <c:legendPos val="t"/>
      <c:layout>
        <c:manualLayout>
          <c:xMode val="edge"/>
          <c:yMode val="edge"/>
          <c:x val="0.18822170900692842"/>
          <c:y val="6.6666666666666671E-3"/>
          <c:w val="0.47842686466635664"/>
          <c:h val="5.7084591523606995E-2"/>
        </c:manualLayout>
      </c:layout>
      <c:overlay val="0"/>
      <c:spPr>
        <a:solidFill>
          <a:schemeClr val="bg1"/>
        </a:solidFill>
        <a:ln w="3005">
          <a:solidFill>
            <a:schemeClr val="tx1"/>
          </a:solidFill>
          <a:prstDash val="solid"/>
        </a:ln>
      </c:spPr>
      <c:txPr>
        <a:bodyPr/>
        <a:lstStyle/>
        <a:p>
          <a:pPr>
            <a:defRPr sz="1216" b="1" i="0" u="none" strike="noStrike" baseline="0">
              <a:solidFill>
                <a:schemeClr val="tx1"/>
              </a:solidFill>
              <a:latin typeface="Arial" panose="020B0604020202020204" pitchFamily="34" charset="0"/>
              <a:ea typeface="Calibri"/>
              <a:cs typeface="Arial" panose="020B0604020202020204" pitchFamily="34" charset="0"/>
            </a:defRPr>
          </a:pPr>
          <a:endParaRPr lang="en-US"/>
        </a:p>
      </c:txPr>
    </c:legend>
    <c:plotVisOnly val="1"/>
    <c:dispBlanksAs val="gap"/>
    <c:showDLblsOverMax val="0"/>
  </c:chart>
  <c:spPr>
    <a:noFill/>
    <a:ln>
      <a:noFill/>
    </a:ln>
  </c:spPr>
  <c:txPr>
    <a:bodyPr/>
    <a:lstStyle/>
    <a:p>
      <a:pPr>
        <a:defRPr sz="757" b="1" i="0" u="none" strike="noStrike" baseline="0">
          <a:solidFill>
            <a:schemeClr val="tx1"/>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22879554504353"/>
          <c:y val="6.1446169664045383E-2"/>
          <c:w val="0.7265924972306218"/>
          <c:h val="0.91419980841802639"/>
        </c:manualLayout>
      </c:layout>
      <c:barChart>
        <c:barDir val="bar"/>
        <c:grouping val="clustered"/>
        <c:varyColors val="0"/>
        <c:ser>
          <c:idx val="2"/>
          <c:order val="0"/>
          <c:tx>
            <c:strRef>
              <c:f>Sheet1!$A$2</c:f>
              <c:strCache>
                <c:ptCount val="1"/>
              </c:strCache>
            </c:strRef>
          </c:tx>
          <c:spPr>
            <a:solidFill>
              <a:schemeClr val="accent1"/>
            </a:solidFill>
          </c:spPr>
          <c:invertIfNegative val="0"/>
          <c:dPt>
            <c:idx val="14"/>
            <c:invertIfNegative val="0"/>
            <c:bubble3D val="0"/>
            <c:spPr>
              <a:solidFill>
                <a:srgbClr val="FFC000"/>
              </a:solidFill>
            </c:spPr>
            <c:extLst xmlns:c16r2="http://schemas.microsoft.com/office/drawing/2015/06/chart">
              <c:ext xmlns:c16="http://schemas.microsoft.com/office/drawing/2014/chart" uri="{C3380CC4-5D6E-409C-BE32-E72D297353CC}">
                <c16:uniqueId val="{00000001-EBE0-4474-81C8-164D47822F3E}"/>
              </c:ext>
            </c:extLst>
          </c:dPt>
          <c:dPt>
            <c:idx val="15"/>
            <c:invertIfNegative val="0"/>
            <c:bubble3D val="0"/>
            <c:extLst xmlns:c16r2="http://schemas.microsoft.com/office/drawing/2015/06/chart">
              <c:ext xmlns:c16="http://schemas.microsoft.com/office/drawing/2014/chart" uri="{C3380CC4-5D6E-409C-BE32-E72D297353CC}">
                <c16:uniqueId val="{00000000-17A7-413B-A9B3-6FD57A22FF25}"/>
              </c:ext>
            </c:extLst>
          </c:dPt>
          <c:dPt>
            <c:idx val="17"/>
            <c:invertIfNegative val="0"/>
            <c:bubble3D val="0"/>
            <c:spPr>
              <a:solidFill>
                <a:srgbClr val="FFC000"/>
              </a:solidFill>
            </c:spPr>
            <c:extLst xmlns:c16r2="http://schemas.microsoft.com/office/drawing/2015/06/chart">
              <c:ext xmlns:c16="http://schemas.microsoft.com/office/drawing/2014/chart" uri="{C3380CC4-5D6E-409C-BE32-E72D297353CC}">
                <c16:uniqueId val="{00000004-EBE0-4474-81C8-164D47822F3E}"/>
              </c:ext>
            </c:extLst>
          </c:dPt>
          <c:dPt>
            <c:idx val="18"/>
            <c:invertIfNegative val="0"/>
            <c:bubble3D val="0"/>
            <c:spPr>
              <a:solidFill>
                <a:srgbClr val="FFC000"/>
              </a:solidFill>
            </c:spPr>
            <c:extLst xmlns:c16r2="http://schemas.microsoft.com/office/drawing/2015/06/chart">
              <c:ext xmlns:c16="http://schemas.microsoft.com/office/drawing/2014/chart" uri="{C3380CC4-5D6E-409C-BE32-E72D297353CC}">
                <c16:uniqueId val="{00000006-EBE0-4474-81C8-164D47822F3E}"/>
              </c:ext>
            </c:extLst>
          </c:dPt>
          <c:dPt>
            <c:idx val="23"/>
            <c:invertIfNegative val="0"/>
            <c:bubble3D val="0"/>
            <c:spPr>
              <a:solidFill>
                <a:srgbClr val="FFC000"/>
              </a:solidFill>
            </c:spPr>
            <c:extLst xmlns:c16r2="http://schemas.microsoft.com/office/drawing/2015/06/chart">
              <c:ext xmlns:c16="http://schemas.microsoft.com/office/drawing/2014/chart" uri="{C3380CC4-5D6E-409C-BE32-E72D297353CC}">
                <c16:uniqueId val="{00000008-EBE0-4474-81C8-164D47822F3E}"/>
              </c:ext>
            </c:extLst>
          </c:dPt>
          <c:dPt>
            <c:idx val="24"/>
            <c:invertIfNegative val="0"/>
            <c:bubble3D val="0"/>
            <c:spPr>
              <a:solidFill>
                <a:srgbClr val="FFC000"/>
              </a:solidFill>
            </c:spPr>
            <c:extLst xmlns:c16r2="http://schemas.microsoft.com/office/drawing/2015/06/chart">
              <c:ext xmlns:c16="http://schemas.microsoft.com/office/drawing/2014/chart" uri="{C3380CC4-5D6E-409C-BE32-E72D297353CC}">
                <c16:uniqueId val="{0000000A-EBE0-4474-81C8-164D47822F3E}"/>
              </c:ext>
            </c:extLst>
          </c:dPt>
          <c:dLbls>
            <c:numFmt formatCode="0%" sourceLinked="0"/>
            <c:spPr>
              <a:noFill/>
              <a:ln>
                <a:noFill/>
              </a:ln>
              <a:effectLst/>
            </c:spPr>
            <c:txPr>
              <a:bodyPr/>
              <a:lstStyle/>
              <a:p>
                <a:pPr>
                  <a:defRPr sz="9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Sheet1!$B$1:$AB$1</c:f>
              <c:strCache>
                <c:ptCount val="27"/>
                <c:pt idx="0">
                  <c:v>Riots</c:v>
                </c:pt>
                <c:pt idx="1">
                  <c:v>Terrorism</c:v>
                </c:pt>
                <c:pt idx="2">
                  <c:v>Auto Affordability &amp; CFA</c:v>
                </c:pt>
                <c:pt idx="3">
                  <c:v>Insurance Fraud</c:v>
                </c:pt>
                <c:pt idx="4">
                  <c:v>Flood Insurance</c:v>
                </c:pt>
                <c:pt idx="5">
                  <c:v>Systemic Risk</c:v>
                </c:pt>
                <c:pt idx="6">
                  <c:v>Auto</c:v>
                </c:pt>
                <c:pt idx="7">
                  <c:v>Winter Storms &amp; Insurance</c:v>
                </c:pt>
                <c:pt idx="8">
                  <c:v>Tornadoes</c:v>
                </c:pt>
                <c:pt idx="9">
                  <c:v>Workers Comp</c:v>
                </c:pt>
                <c:pt idx="10">
                  <c:v>Earthquakes</c:v>
                </c:pt>
                <c:pt idx="11">
                  <c:v>Market Conditions</c:v>
                </c:pt>
                <c:pt idx="12">
                  <c:v>Homeowners</c:v>
                </c:pt>
                <c:pt idx="13">
                  <c:v>Aviation</c:v>
                </c:pt>
                <c:pt idx="14">
                  <c:v>Drones and Insurance</c:v>
                </c:pt>
                <c:pt idx="15">
                  <c:v>Hurricanes</c:v>
                </c:pt>
                <c:pt idx="16">
                  <c:v>Credit Scoring</c:v>
                </c:pt>
                <c:pt idx="17">
                  <c:v>Cyber Insurance</c:v>
                </c:pt>
                <c:pt idx="18">
                  <c:v>Pay-As-You Go/Telematics</c:v>
                </c:pt>
                <c:pt idx="19">
                  <c:v>Tort</c:v>
                </c:pt>
                <c:pt idx="20">
                  <c:v>Price Optimization</c:v>
                </c:pt>
                <c:pt idx="21">
                  <c:v>Climate Change</c:v>
                </c:pt>
                <c:pt idx="22">
                  <c:v>Solvency</c:v>
                </c:pt>
                <c:pt idx="23">
                  <c:v>Sharing Economy</c:v>
                </c:pt>
                <c:pt idx="24">
                  <c:v>Driverless Cars</c:v>
                </c:pt>
                <c:pt idx="25">
                  <c:v>Gun Liability</c:v>
                </c:pt>
                <c:pt idx="26">
                  <c:v>Wildfires</c:v>
                </c:pt>
              </c:strCache>
            </c:strRef>
          </c:cat>
          <c:val>
            <c:numRef>
              <c:f>Sheet1!$B$2:$AB$2</c:f>
              <c:numCache>
                <c:formatCode>0%</c:formatCode>
                <c:ptCount val="27"/>
                <c:pt idx="0">
                  <c:v>-0.85</c:v>
                </c:pt>
                <c:pt idx="1">
                  <c:v>-0.46</c:v>
                </c:pt>
                <c:pt idx="2">
                  <c:v>-0.37</c:v>
                </c:pt>
                <c:pt idx="3" formatCode="0.00%">
                  <c:v>0.04</c:v>
                </c:pt>
                <c:pt idx="4">
                  <c:v>0.1</c:v>
                </c:pt>
                <c:pt idx="5">
                  <c:v>0.25</c:v>
                </c:pt>
                <c:pt idx="6">
                  <c:v>0.27</c:v>
                </c:pt>
                <c:pt idx="7">
                  <c:v>0.28000000000000003</c:v>
                </c:pt>
                <c:pt idx="8">
                  <c:v>0.31</c:v>
                </c:pt>
                <c:pt idx="9">
                  <c:v>0.37</c:v>
                </c:pt>
                <c:pt idx="10">
                  <c:v>0.39</c:v>
                </c:pt>
                <c:pt idx="11">
                  <c:v>0.39</c:v>
                </c:pt>
                <c:pt idx="12">
                  <c:v>0.41</c:v>
                </c:pt>
                <c:pt idx="13">
                  <c:v>0.73</c:v>
                </c:pt>
                <c:pt idx="14">
                  <c:v>0.73</c:v>
                </c:pt>
                <c:pt idx="15">
                  <c:v>0.78</c:v>
                </c:pt>
                <c:pt idx="16" formatCode="0.00%">
                  <c:v>0.81</c:v>
                </c:pt>
                <c:pt idx="17" formatCode="0.00%">
                  <c:v>0.85</c:v>
                </c:pt>
                <c:pt idx="18" formatCode="0.00%">
                  <c:v>0.9</c:v>
                </c:pt>
                <c:pt idx="19" formatCode="0.00%">
                  <c:v>1</c:v>
                </c:pt>
                <c:pt idx="20" formatCode="0.00%">
                  <c:v>1.1000000000000001</c:v>
                </c:pt>
                <c:pt idx="21" formatCode="0.00%">
                  <c:v>1.21</c:v>
                </c:pt>
                <c:pt idx="22" formatCode="0.00%">
                  <c:v>1.22</c:v>
                </c:pt>
                <c:pt idx="23" formatCode="0.00%">
                  <c:v>1.69</c:v>
                </c:pt>
                <c:pt idx="24" formatCode="0.00%">
                  <c:v>1.84</c:v>
                </c:pt>
                <c:pt idx="25" formatCode="0.00%">
                  <c:v>2.2000000000000002</c:v>
                </c:pt>
                <c:pt idx="26" formatCode="0.00%">
                  <c:v>8.7100000000000009</c:v>
                </c:pt>
              </c:numCache>
            </c:numRef>
          </c:val>
          <c:extLst xmlns:c16r2="http://schemas.microsoft.com/office/drawing/2015/06/chart">
            <c:ext xmlns:c16="http://schemas.microsoft.com/office/drawing/2014/chart" uri="{C3380CC4-5D6E-409C-BE32-E72D297353CC}">
              <c16:uniqueId val="{00000004-17A7-413B-A9B3-6FD57A22FF25}"/>
            </c:ext>
          </c:extLst>
        </c:ser>
        <c:dLbls>
          <c:showLegendKey val="0"/>
          <c:showVal val="0"/>
          <c:showCatName val="0"/>
          <c:showSerName val="0"/>
          <c:showPercent val="0"/>
          <c:showBubbleSize val="0"/>
        </c:dLbls>
        <c:gapWidth val="52"/>
        <c:axId val="223566880"/>
        <c:axId val="223566488"/>
      </c:barChart>
      <c:catAx>
        <c:axId val="223566880"/>
        <c:scaling>
          <c:orientation val="minMax"/>
        </c:scaling>
        <c:delete val="0"/>
        <c:axPos val="l"/>
        <c:numFmt formatCode="General" sourceLinked="1"/>
        <c:majorTickMark val="out"/>
        <c:minorTickMark val="none"/>
        <c:tickLblPos val="low"/>
        <c:txPr>
          <a:bodyPr rot="0" vert="horz"/>
          <a:lstStyle/>
          <a:p>
            <a:pPr>
              <a:defRPr sz="1050"/>
            </a:pPr>
            <a:endParaRPr lang="en-US"/>
          </a:p>
        </c:txPr>
        <c:crossAx val="223566488"/>
        <c:crosses val="autoZero"/>
        <c:auto val="0"/>
        <c:lblAlgn val="ctr"/>
        <c:lblOffset val="100"/>
        <c:tickLblSkip val="1"/>
        <c:noMultiLvlLbl val="0"/>
      </c:catAx>
      <c:valAx>
        <c:axId val="223566488"/>
        <c:scaling>
          <c:orientation val="minMax"/>
          <c:max val="10"/>
          <c:min val="-2"/>
        </c:scaling>
        <c:delete val="0"/>
        <c:axPos val="b"/>
        <c:numFmt formatCode="0%" sourceLinked="0"/>
        <c:majorTickMark val="out"/>
        <c:minorTickMark val="none"/>
        <c:tickLblPos val="nextTo"/>
        <c:txPr>
          <a:bodyPr/>
          <a:lstStyle/>
          <a:p>
            <a:pPr>
              <a:defRPr sz="1100"/>
            </a:pPr>
            <a:endParaRPr lang="en-US"/>
          </a:p>
        </c:txPr>
        <c:crossAx val="223566880"/>
        <c:crosses val="autoZero"/>
        <c:crossBetween val="between"/>
        <c:majorUnit val="2"/>
        <c:minorUnit val="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EE58-4682-AC28-810255E10400}"/>
              </c:ext>
            </c:extLst>
          </c:dPt>
          <c:dPt>
            <c:idx val="1"/>
            <c:bubble3D val="0"/>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3-EE58-4682-AC28-810255E10400}"/>
              </c:ext>
            </c:extLst>
          </c:dPt>
          <c:dPt>
            <c:idx val="2"/>
            <c:bubble3D val="0"/>
            <c:spPr>
              <a:solidFill>
                <a:srgbClr val="FF0000"/>
              </a:solidFill>
              <a:ln>
                <a:solidFill>
                  <a:schemeClr val="bg1"/>
                </a:solidFill>
              </a:ln>
            </c:spPr>
            <c:extLst xmlns:c16r2="http://schemas.microsoft.com/office/drawing/2015/06/chart">
              <c:ext xmlns:c16="http://schemas.microsoft.com/office/drawing/2014/chart" uri="{C3380CC4-5D6E-409C-BE32-E72D297353CC}">
                <c16:uniqueId val="{00000005-EE58-4682-AC28-810255E10400}"/>
              </c:ext>
            </c:extLst>
          </c:dPt>
          <c:dPt>
            <c:idx val="3"/>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7-EE58-4682-AC28-810255E10400}"/>
              </c:ext>
            </c:extLst>
          </c:dPt>
          <c:dPt>
            <c:idx val="4"/>
            <c:bubble3D val="0"/>
            <c:spPr>
              <a:solidFill>
                <a:schemeClr val="accent5"/>
              </a:solidFill>
              <a:ln>
                <a:solidFill>
                  <a:schemeClr val="bg1"/>
                </a:solidFill>
              </a:ln>
            </c:spPr>
            <c:extLst xmlns:c16r2="http://schemas.microsoft.com/office/drawing/2015/06/chart">
              <c:ext xmlns:c16="http://schemas.microsoft.com/office/drawing/2014/chart" uri="{C3380CC4-5D6E-409C-BE32-E72D297353CC}">
                <c16:uniqueId val="{00000009-EE58-4682-AC28-810255E10400}"/>
              </c:ext>
            </c:extLst>
          </c:dPt>
          <c:dPt>
            <c:idx val="5"/>
            <c:bubble3D val="0"/>
            <c:spPr>
              <a:solidFill>
                <a:schemeClr val="accent6"/>
              </a:solidFill>
              <a:ln>
                <a:solidFill>
                  <a:schemeClr val="bg1"/>
                </a:solidFill>
              </a:ln>
            </c:spPr>
            <c:extLst xmlns:c16r2="http://schemas.microsoft.com/office/drawing/2015/06/chart">
              <c:ext xmlns:c16="http://schemas.microsoft.com/office/drawing/2014/chart" uri="{C3380CC4-5D6E-409C-BE32-E72D297353CC}">
                <c16:uniqueId val="{0000000B-EE58-4682-AC28-810255E10400}"/>
              </c:ext>
            </c:extLst>
          </c:dPt>
          <c:dPt>
            <c:idx val="6"/>
            <c:bubble3D val="0"/>
            <c:spPr>
              <a:solidFill>
                <a:schemeClr val="accent1">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D-EE58-4682-AC28-810255E10400}"/>
              </c:ext>
            </c:extLst>
          </c:dPt>
          <c:dPt>
            <c:idx val="7"/>
            <c:bubble3D val="0"/>
            <c:spPr>
              <a:solidFill>
                <a:schemeClr val="accent2">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F-EE58-4682-AC28-810255E10400}"/>
              </c:ext>
            </c:extLst>
          </c:dPt>
          <c:dPt>
            <c:idx val="8"/>
            <c:bubble3D val="0"/>
            <c:spPr>
              <a:solidFill>
                <a:schemeClr val="accent3">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1-EE58-4682-AC28-810255E10400}"/>
              </c:ext>
            </c:extLst>
          </c:dPt>
          <c:dPt>
            <c:idx val="9"/>
            <c:bubble3D val="0"/>
            <c:spPr>
              <a:solidFill>
                <a:schemeClr val="accent4">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3-EE58-4682-AC28-810255E10400}"/>
              </c:ext>
            </c:extLst>
          </c:dPt>
          <c:dPt>
            <c:idx val="10"/>
            <c:bubble3D val="0"/>
            <c:spPr>
              <a:solidFill>
                <a:schemeClr val="accent5">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5-EE58-4682-AC28-810255E10400}"/>
              </c:ext>
            </c:extLst>
          </c:dPt>
          <c:dPt>
            <c:idx val="11"/>
            <c:bubble3D val="0"/>
            <c:spPr>
              <a:solidFill>
                <a:schemeClr val="accent6">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7-EE58-4682-AC28-810255E10400}"/>
              </c:ext>
            </c:extLst>
          </c:dPt>
          <c:dLbls>
            <c:dLbl>
              <c:idx val="1"/>
              <c:layout>
                <c:manualLayout>
                  <c:x val="0.27760430630534016"/>
                  <c:y val="-6.60876844946666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E58-4682-AC28-810255E10400}"/>
                </c:ext>
                <c:ext xmlns:c15="http://schemas.microsoft.com/office/drawing/2012/chart" uri="{CE6537A1-D6FC-4f65-9D91-7224C49458BB}"/>
              </c:extLst>
            </c:dLbl>
            <c:dLbl>
              <c:idx val="2"/>
              <c:spPr>
                <a:noFill/>
                <a:ln>
                  <a:noFill/>
                </a:ln>
                <a:effectLst/>
              </c:spPr>
              <c:txPr>
                <a:bodyPr/>
                <a:lstStyle/>
                <a:p>
                  <a:pPr>
                    <a:defRPr sz="1600" b="1">
                      <a:solidFill>
                        <a:schemeClr val="tx1"/>
                      </a:solidFill>
                    </a:defRPr>
                  </a:pPr>
                  <a:endParaRPr lang="en-US"/>
                </a:p>
              </c:txPr>
              <c:showLegendKey val="0"/>
              <c:showVal val="1"/>
              <c:showCatName val="0"/>
              <c:showSerName val="0"/>
              <c:showPercent val="0"/>
              <c:showBubbleSize val="0"/>
            </c:dLbl>
            <c:dLbl>
              <c:idx val="3"/>
              <c:spPr>
                <a:noFill/>
                <a:ln>
                  <a:noFill/>
                </a:ln>
                <a:effectLst/>
              </c:spPr>
              <c:txPr>
                <a:bodyPr/>
                <a:lstStyle/>
                <a:p>
                  <a:pPr>
                    <a:defRPr sz="1600" b="1">
                      <a:solidFill>
                        <a:schemeClr val="tx1"/>
                      </a:solidFill>
                    </a:defRPr>
                  </a:pPr>
                  <a:endParaRPr lang="en-US"/>
                </a:p>
              </c:txPr>
              <c:showLegendKey val="0"/>
              <c:showVal val="1"/>
              <c:showCatName val="0"/>
              <c:showSerName val="0"/>
              <c:showPercent val="0"/>
              <c:showBubbleSize val="0"/>
            </c:dLbl>
            <c:dLbl>
              <c:idx val="7"/>
              <c:spPr/>
              <c:txPr>
                <a:bodyPr/>
                <a:lstStyle/>
                <a:p>
                  <a:pPr>
                    <a:defRPr sz="1600" b="1">
                      <a:solidFill>
                        <a:schemeClr val="bg1"/>
                      </a:solidFill>
                    </a:defRPr>
                  </a:pPr>
                  <a:endParaRPr lang="en-US"/>
                </a:p>
              </c:txPr>
              <c:showLegendKey val="0"/>
              <c:showVal val="1"/>
              <c:showCatName val="0"/>
              <c:showSerName val="0"/>
              <c:showPercent val="0"/>
              <c:showBubbleSize val="0"/>
            </c:dLbl>
            <c:dLbl>
              <c:idx val="8"/>
              <c:spPr/>
              <c:txPr>
                <a:bodyPr/>
                <a:lstStyle/>
                <a:p>
                  <a:pPr>
                    <a:defRPr sz="1600" b="1">
                      <a:solidFill>
                        <a:schemeClr val="bg1"/>
                      </a:solidFill>
                    </a:defRPr>
                  </a:pPr>
                  <a:endParaRPr lang="en-US"/>
                </a:p>
              </c:txPr>
              <c:showLegendKey val="0"/>
              <c:showVal val="1"/>
              <c:showCatName val="0"/>
              <c:showSerName val="0"/>
              <c:showPercent val="0"/>
              <c:showBubbleSize val="0"/>
            </c:dLbl>
            <c:dLbl>
              <c:idx val="9"/>
              <c:spPr/>
              <c:txPr>
                <a:bodyPr/>
                <a:lstStyle/>
                <a:p>
                  <a:pPr>
                    <a:defRPr sz="1600" b="1">
                      <a:solidFill>
                        <a:schemeClr val="bg1"/>
                      </a:solidFill>
                    </a:defRPr>
                  </a:pPr>
                  <a:endParaRPr lang="en-US"/>
                </a:p>
              </c:txPr>
              <c:showLegendKey val="0"/>
              <c:showVal val="1"/>
              <c:showCatName val="0"/>
              <c:showSerName val="0"/>
              <c:showPercent val="0"/>
              <c:showBubbleSize val="0"/>
            </c:dLbl>
            <c:dLbl>
              <c:idx val="10"/>
              <c:spPr/>
              <c:txPr>
                <a:bodyPr/>
                <a:lstStyle/>
                <a:p>
                  <a:pPr>
                    <a:defRPr sz="1600" b="1">
                      <a:solidFill>
                        <a:schemeClr val="bg1"/>
                      </a:solidFill>
                    </a:defRPr>
                  </a:pPr>
                  <a:endParaRPr lang="en-US"/>
                </a:p>
              </c:txPr>
              <c:showLegendKey val="0"/>
              <c:showVal val="1"/>
              <c:showCatName val="0"/>
              <c:showSerName val="0"/>
              <c:showPercent val="0"/>
              <c:showBubbleSize val="0"/>
            </c:dLbl>
            <c:dLbl>
              <c:idx val="11"/>
              <c:spPr/>
              <c:txPr>
                <a:bodyPr/>
                <a:lstStyle/>
                <a:p>
                  <a:pPr>
                    <a:defRPr sz="1600" b="1">
                      <a:solidFill>
                        <a:schemeClr val="bg1"/>
                      </a:solidFill>
                    </a:defRPr>
                  </a:pPr>
                  <a:endParaRPr lang="en-US"/>
                </a:p>
              </c:txPr>
              <c:showLegendKey val="0"/>
              <c:showVal val="1"/>
              <c:showCatName val="0"/>
              <c:showSerName val="0"/>
              <c:showPercent val="0"/>
              <c:showBubbleSize val="0"/>
            </c:dLbl>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Sheet1!$A$2:$A$4</c:f>
              <c:strCache>
                <c:ptCount val="3"/>
                <c:pt idx="0">
                  <c:v>Slice 1</c:v>
                </c:pt>
                <c:pt idx="1">
                  <c:v>Slice 2</c:v>
                </c:pt>
                <c:pt idx="2">
                  <c:v>Slice 3</c:v>
                </c:pt>
              </c:strCache>
            </c:strRef>
          </c:cat>
          <c:val>
            <c:numRef>
              <c:f>Sheet1!$B$2:$B$4</c:f>
              <c:numCache>
                <c:formatCode>0%</c:formatCode>
                <c:ptCount val="3"/>
                <c:pt idx="0">
                  <c:v>0.4</c:v>
                </c:pt>
                <c:pt idx="1">
                  <c:v>0.57999999999999996</c:v>
                </c:pt>
                <c:pt idx="2">
                  <c:v>0.02</c:v>
                </c:pt>
              </c:numCache>
            </c:numRef>
          </c:val>
          <c:extLst xmlns:c16r2="http://schemas.microsoft.com/office/drawing/2015/06/chart">
            <c:ext xmlns:c16="http://schemas.microsoft.com/office/drawing/2014/chart" uri="{C3380CC4-5D6E-409C-BE32-E72D297353CC}">
              <c16:uniqueId val="{00000018-EE58-4682-AC28-810255E10400}"/>
            </c:ext>
          </c:extLst>
        </c:ser>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200" b="1"/>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EE58-4682-AC28-810255E10400}"/>
              </c:ext>
            </c:extLst>
          </c:dPt>
          <c:dPt>
            <c:idx val="1"/>
            <c:bubble3D val="0"/>
            <c:spPr>
              <a:solidFill>
                <a:schemeClr val="accent2"/>
              </a:solidFill>
              <a:ln>
                <a:solidFill>
                  <a:schemeClr val="bg1"/>
                </a:solidFill>
              </a:ln>
            </c:spPr>
            <c:extLst xmlns:c16r2="http://schemas.microsoft.com/office/drawing/2015/06/chart">
              <c:ext xmlns:c16="http://schemas.microsoft.com/office/drawing/2014/chart" uri="{C3380CC4-5D6E-409C-BE32-E72D297353CC}">
                <c16:uniqueId val="{00000003-EE58-4682-AC28-810255E10400}"/>
              </c:ext>
            </c:extLst>
          </c:dPt>
          <c:dPt>
            <c:idx val="2"/>
            <c:bubble3D val="0"/>
            <c:spPr>
              <a:solidFill>
                <a:srgbClr val="C00000"/>
              </a:solidFill>
              <a:ln>
                <a:solidFill>
                  <a:schemeClr val="bg1"/>
                </a:solidFill>
              </a:ln>
            </c:spPr>
            <c:extLst xmlns:c16r2="http://schemas.microsoft.com/office/drawing/2015/06/chart">
              <c:ext xmlns:c16="http://schemas.microsoft.com/office/drawing/2014/chart" uri="{C3380CC4-5D6E-409C-BE32-E72D297353CC}">
                <c16:uniqueId val="{00000005-EE58-4682-AC28-810255E10400}"/>
              </c:ext>
            </c:extLst>
          </c:dPt>
          <c:dPt>
            <c:idx val="3"/>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7-EE58-4682-AC28-810255E10400}"/>
              </c:ext>
            </c:extLst>
          </c:dPt>
          <c:dPt>
            <c:idx val="4"/>
            <c:bubble3D val="0"/>
            <c:spPr>
              <a:solidFill>
                <a:schemeClr val="accent5"/>
              </a:solidFill>
              <a:ln>
                <a:solidFill>
                  <a:schemeClr val="bg1"/>
                </a:solidFill>
              </a:ln>
            </c:spPr>
            <c:extLst xmlns:c16r2="http://schemas.microsoft.com/office/drawing/2015/06/chart">
              <c:ext xmlns:c16="http://schemas.microsoft.com/office/drawing/2014/chart" uri="{C3380CC4-5D6E-409C-BE32-E72D297353CC}">
                <c16:uniqueId val="{00000009-EE58-4682-AC28-810255E10400}"/>
              </c:ext>
            </c:extLst>
          </c:dPt>
          <c:dPt>
            <c:idx val="5"/>
            <c:bubble3D val="0"/>
            <c:spPr>
              <a:solidFill>
                <a:schemeClr val="accent6"/>
              </a:solidFill>
              <a:ln>
                <a:solidFill>
                  <a:schemeClr val="bg1"/>
                </a:solidFill>
              </a:ln>
            </c:spPr>
            <c:extLst xmlns:c16r2="http://schemas.microsoft.com/office/drawing/2015/06/chart">
              <c:ext xmlns:c16="http://schemas.microsoft.com/office/drawing/2014/chart" uri="{C3380CC4-5D6E-409C-BE32-E72D297353CC}">
                <c16:uniqueId val="{0000000B-EE58-4682-AC28-810255E10400}"/>
              </c:ext>
            </c:extLst>
          </c:dPt>
          <c:dPt>
            <c:idx val="6"/>
            <c:bubble3D val="0"/>
            <c:spPr>
              <a:solidFill>
                <a:schemeClr val="accent1">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D-EE58-4682-AC28-810255E10400}"/>
              </c:ext>
            </c:extLst>
          </c:dPt>
          <c:dPt>
            <c:idx val="7"/>
            <c:bubble3D val="0"/>
            <c:spPr>
              <a:solidFill>
                <a:schemeClr val="accent2">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0F-EE58-4682-AC28-810255E10400}"/>
              </c:ext>
            </c:extLst>
          </c:dPt>
          <c:dPt>
            <c:idx val="8"/>
            <c:bubble3D val="0"/>
            <c:spPr>
              <a:solidFill>
                <a:schemeClr val="accent3">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1-EE58-4682-AC28-810255E10400}"/>
              </c:ext>
            </c:extLst>
          </c:dPt>
          <c:dPt>
            <c:idx val="9"/>
            <c:bubble3D val="0"/>
            <c:spPr>
              <a:solidFill>
                <a:schemeClr val="accent4">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3-EE58-4682-AC28-810255E10400}"/>
              </c:ext>
            </c:extLst>
          </c:dPt>
          <c:dPt>
            <c:idx val="10"/>
            <c:bubble3D val="0"/>
            <c:spPr>
              <a:solidFill>
                <a:schemeClr val="accent5">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5-EE58-4682-AC28-810255E10400}"/>
              </c:ext>
            </c:extLst>
          </c:dPt>
          <c:dPt>
            <c:idx val="11"/>
            <c:bubble3D val="0"/>
            <c:spPr>
              <a:solidFill>
                <a:schemeClr val="accent6">
                  <a:lumMod val="60000"/>
                  <a:lumOff val="40000"/>
                </a:schemeClr>
              </a:solidFill>
              <a:ln>
                <a:solidFill>
                  <a:schemeClr val="bg1"/>
                </a:solidFill>
              </a:ln>
            </c:spPr>
            <c:extLst xmlns:c16r2="http://schemas.microsoft.com/office/drawing/2015/06/chart">
              <c:ext xmlns:c16="http://schemas.microsoft.com/office/drawing/2014/chart" uri="{C3380CC4-5D6E-409C-BE32-E72D297353CC}">
                <c16:uniqueId val="{00000017-EE58-4682-AC28-810255E10400}"/>
              </c:ext>
            </c:extLst>
          </c:dPt>
          <c:dLbls>
            <c:dLbl>
              <c:idx val="1"/>
              <c:layout>
                <c:manualLayout>
                  <c:x val="0.31852752586360483"/>
                  <c:y val="-2.92214866187143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E58-4682-AC28-810255E10400}"/>
                </c:ext>
                <c:ext xmlns:c15="http://schemas.microsoft.com/office/drawing/2012/chart" uri="{CE6537A1-D6FC-4f65-9D91-7224C49458BB}"/>
              </c:extLst>
            </c:dLbl>
            <c:dLbl>
              <c:idx val="2"/>
              <c:spPr>
                <a:noFill/>
                <a:ln>
                  <a:noFill/>
                </a:ln>
                <a:effectLst/>
              </c:spPr>
              <c:txPr>
                <a:bodyPr/>
                <a:lstStyle/>
                <a:p>
                  <a:pPr>
                    <a:defRPr sz="1600" b="1">
                      <a:solidFill>
                        <a:schemeClr val="tx1"/>
                      </a:solidFill>
                    </a:defRPr>
                  </a:pPr>
                  <a:endParaRPr lang="en-US"/>
                </a:p>
              </c:txPr>
              <c:showLegendKey val="0"/>
              <c:showVal val="1"/>
              <c:showCatName val="0"/>
              <c:showSerName val="0"/>
              <c:showPercent val="0"/>
              <c:showBubbleSize val="0"/>
            </c:dLbl>
            <c:dLbl>
              <c:idx val="3"/>
              <c:spPr>
                <a:noFill/>
                <a:ln>
                  <a:noFill/>
                </a:ln>
                <a:effectLst/>
              </c:spPr>
              <c:txPr>
                <a:bodyPr/>
                <a:lstStyle/>
                <a:p>
                  <a:pPr>
                    <a:defRPr sz="1600" b="1">
                      <a:solidFill>
                        <a:schemeClr val="tx1"/>
                      </a:solidFill>
                    </a:defRPr>
                  </a:pPr>
                  <a:endParaRPr lang="en-US"/>
                </a:p>
              </c:txPr>
              <c:showLegendKey val="0"/>
              <c:showVal val="1"/>
              <c:showCatName val="0"/>
              <c:showSerName val="0"/>
              <c:showPercent val="0"/>
              <c:showBubbleSize val="0"/>
            </c:dLbl>
            <c:dLbl>
              <c:idx val="7"/>
              <c:spPr/>
              <c:txPr>
                <a:bodyPr/>
                <a:lstStyle/>
                <a:p>
                  <a:pPr>
                    <a:defRPr sz="1600" b="1">
                      <a:solidFill>
                        <a:schemeClr val="bg1"/>
                      </a:solidFill>
                    </a:defRPr>
                  </a:pPr>
                  <a:endParaRPr lang="en-US"/>
                </a:p>
              </c:txPr>
              <c:showLegendKey val="0"/>
              <c:showVal val="1"/>
              <c:showCatName val="0"/>
              <c:showSerName val="0"/>
              <c:showPercent val="0"/>
              <c:showBubbleSize val="0"/>
            </c:dLbl>
            <c:dLbl>
              <c:idx val="8"/>
              <c:spPr/>
              <c:txPr>
                <a:bodyPr/>
                <a:lstStyle/>
                <a:p>
                  <a:pPr>
                    <a:defRPr sz="1600" b="1">
                      <a:solidFill>
                        <a:schemeClr val="bg1"/>
                      </a:solidFill>
                    </a:defRPr>
                  </a:pPr>
                  <a:endParaRPr lang="en-US"/>
                </a:p>
              </c:txPr>
              <c:showLegendKey val="0"/>
              <c:showVal val="1"/>
              <c:showCatName val="0"/>
              <c:showSerName val="0"/>
              <c:showPercent val="0"/>
              <c:showBubbleSize val="0"/>
            </c:dLbl>
            <c:dLbl>
              <c:idx val="9"/>
              <c:spPr/>
              <c:txPr>
                <a:bodyPr/>
                <a:lstStyle/>
                <a:p>
                  <a:pPr>
                    <a:defRPr sz="1600" b="1">
                      <a:solidFill>
                        <a:schemeClr val="bg1"/>
                      </a:solidFill>
                    </a:defRPr>
                  </a:pPr>
                  <a:endParaRPr lang="en-US"/>
                </a:p>
              </c:txPr>
              <c:showLegendKey val="0"/>
              <c:showVal val="1"/>
              <c:showCatName val="0"/>
              <c:showSerName val="0"/>
              <c:showPercent val="0"/>
              <c:showBubbleSize val="0"/>
            </c:dLbl>
            <c:dLbl>
              <c:idx val="10"/>
              <c:spPr/>
              <c:txPr>
                <a:bodyPr/>
                <a:lstStyle/>
                <a:p>
                  <a:pPr>
                    <a:defRPr sz="1600" b="1">
                      <a:solidFill>
                        <a:schemeClr val="bg1"/>
                      </a:solidFill>
                    </a:defRPr>
                  </a:pPr>
                  <a:endParaRPr lang="en-US"/>
                </a:p>
              </c:txPr>
              <c:showLegendKey val="0"/>
              <c:showVal val="1"/>
              <c:showCatName val="0"/>
              <c:showSerName val="0"/>
              <c:showPercent val="0"/>
              <c:showBubbleSize val="0"/>
            </c:dLbl>
            <c:dLbl>
              <c:idx val="11"/>
              <c:spPr/>
              <c:txPr>
                <a:bodyPr/>
                <a:lstStyle/>
                <a:p>
                  <a:pPr>
                    <a:defRPr sz="1600" b="1">
                      <a:solidFill>
                        <a:schemeClr val="bg1"/>
                      </a:solidFill>
                    </a:defRPr>
                  </a:pPr>
                  <a:endParaRPr lang="en-US"/>
                </a:p>
              </c:txPr>
              <c:showLegendKey val="0"/>
              <c:showVal val="1"/>
              <c:showCatName val="0"/>
              <c:showSerName val="0"/>
              <c:showPercent val="0"/>
              <c:showBubbleSize val="0"/>
            </c:dLbl>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Sheet1!$A$2:$A$4</c:f>
              <c:strCache>
                <c:ptCount val="3"/>
                <c:pt idx="0">
                  <c:v>Slice 1</c:v>
                </c:pt>
                <c:pt idx="1">
                  <c:v>Slice 2</c:v>
                </c:pt>
                <c:pt idx="2">
                  <c:v>Slice 3</c:v>
                </c:pt>
              </c:strCache>
            </c:strRef>
          </c:cat>
          <c:val>
            <c:numRef>
              <c:f>Sheet1!$B$2:$B$4</c:f>
              <c:numCache>
                <c:formatCode>0%</c:formatCode>
                <c:ptCount val="3"/>
                <c:pt idx="0">
                  <c:v>0.43</c:v>
                </c:pt>
                <c:pt idx="1">
                  <c:v>0.55000000000000004</c:v>
                </c:pt>
                <c:pt idx="2">
                  <c:v>0.02</c:v>
                </c:pt>
              </c:numCache>
            </c:numRef>
          </c:val>
          <c:extLst xmlns:c16r2="http://schemas.microsoft.com/office/drawing/2015/06/chart">
            <c:ext xmlns:c16="http://schemas.microsoft.com/office/drawing/2014/chart" uri="{C3380CC4-5D6E-409C-BE32-E72D297353CC}">
              <c16:uniqueId val="{00000018-EE58-4682-AC28-810255E10400}"/>
            </c:ext>
          </c:extLst>
        </c:ser>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200" b="1"/>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295695571"/>
          <c:y val="0.121285930186492"/>
          <c:w val="0.85843576892140705"/>
          <c:h val="0.74014957218469402"/>
        </c:manualLayout>
      </c:layout>
      <c:barChart>
        <c:barDir val="col"/>
        <c:grouping val="percentStacked"/>
        <c:varyColors val="0"/>
        <c:ser>
          <c:idx val="0"/>
          <c:order val="0"/>
          <c:tx>
            <c:strRef>
              <c:f>Sheet1!$B$1</c:f>
              <c:strCache>
                <c:ptCount val="1"/>
                <c:pt idx="0">
                  <c:v>Yes</c:v>
                </c:pt>
              </c:strCache>
            </c:strRef>
          </c:tx>
          <c:spPr>
            <a:solidFill>
              <a:schemeClr val="accent1"/>
            </a:solidFill>
            <a:ln w="24066">
              <a:noFill/>
            </a:ln>
          </c:spPr>
          <c:invertIfNegative val="0"/>
          <c:dPt>
            <c:idx val="7"/>
            <c:invertIfNegative val="0"/>
            <c:bubble3D val="0"/>
            <c:spPr>
              <a:solidFill>
                <a:schemeClr val="accent2"/>
              </a:solidFill>
              <a:ln w="24066">
                <a:noFill/>
              </a:ln>
            </c:spPr>
            <c:extLst xmlns:c16r2="http://schemas.microsoft.com/office/drawing/2015/06/chart">
              <c:ext xmlns:c16="http://schemas.microsoft.com/office/drawing/2014/chart" uri="{C3380CC4-5D6E-409C-BE32-E72D297353CC}">
                <c16:uniqueId val="{00000001-024F-4588-A297-121FB60654DB}"/>
              </c:ext>
            </c:extLst>
          </c:dPt>
          <c:dLbls>
            <c:dLbl>
              <c:idx val="0"/>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1"/>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2"/>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3"/>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4"/>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dLbl>
              <c:idx val="5"/>
              <c:numFmt formatCode="0%" sourceLinked="0"/>
              <c:spPr>
                <a:noFill/>
                <a:ln w="24066">
                  <a:noFill/>
                </a:ln>
              </c:spPr>
              <c:txPr>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dLbl>
            <c:numFmt formatCode="0%" sourceLinked="0"/>
            <c:spPr>
              <a:noFill/>
              <a:ln w="24066">
                <a:noFill/>
              </a:ln>
            </c:spPr>
            <c:txPr>
              <a:bodyPr wrap="square" lIns="38100" tIns="19050" rIns="38100" bIns="19050" anchor="ctr">
                <a:spAutoFit/>
              </a:bodyPr>
              <a:lstStyle/>
              <a:p>
                <a:pPr>
                  <a:defRPr sz="1400" b="1" i="0" u="none" strike="noStrike" baseline="0">
                    <a:solidFill>
                      <a:schemeClr val="bg1"/>
                    </a:solidFill>
                    <a:latin typeface="Arial"/>
                    <a:ea typeface="Arial"/>
                    <a:cs typeface="Aria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May 2014</c:v>
                </c:pt>
                <c:pt idx="1">
                  <c:v>May 2015</c:v>
                </c:pt>
                <c:pt idx="2">
                  <c:v>Nov 2015</c:v>
                </c:pt>
                <c:pt idx="3">
                  <c:v>May 2016</c:v>
                </c:pt>
              </c:strCache>
            </c:strRef>
          </c:cat>
          <c:val>
            <c:numRef>
              <c:f>Sheet1!$B$2:$B$5</c:f>
              <c:numCache>
                <c:formatCode>0%</c:formatCode>
                <c:ptCount val="4"/>
                <c:pt idx="0">
                  <c:v>0.4</c:v>
                </c:pt>
                <c:pt idx="1">
                  <c:v>0.4</c:v>
                </c:pt>
                <c:pt idx="2">
                  <c:v>0.43</c:v>
                </c:pt>
                <c:pt idx="3">
                  <c:v>0.43</c:v>
                </c:pt>
              </c:numCache>
            </c:numRef>
          </c:val>
          <c:extLst xmlns:c16r2="http://schemas.microsoft.com/office/drawing/2015/06/chart">
            <c:ext xmlns:c16="http://schemas.microsoft.com/office/drawing/2014/chart" uri="{C3380CC4-5D6E-409C-BE32-E72D297353CC}">
              <c16:uniqueId val="{00000008-024F-4588-A297-121FB60654DB}"/>
            </c:ext>
          </c:extLst>
        </c:ser>
        <c:ser>
          <c:idx val="1"/>
          <c:order val="1"/>
          <c:tx>
            <c:strRef>
              <c:f>Sheet1!$C$1</c:f>
              <c:strCache>
                <c:ptCount val="1"/>
                <c:pt idx="0">
                  <c:v>No</c:v>
                </c:pt>
              </c:strCache>
            </c:strRef>
          </c:tx>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Sheet1!$A$2:$A$5</c:f>
              <c:strCache>
                <c:ptCount val="4"/>
                <c:pt idx="0">
                  <c:v>May 2014</c:v>
                </c:pt>
                <c:pt idx="1">
                  <c:v>May 2015</c:v>
                </c:pt>
                <c:pt idx="2">
                  <c:v>Nov 2015</c:v>
                </c:pt>
                <c:pt idx="3">
                  <c:v>May 2016</c:v>
                </c:pt>
              </c:strCache>
            </c:strRef>
          </c:cat>
          <c:val>
            <c:numRef>
              <c:f>Sheet1!$C$2:$C$5</c:f>
              <c:numCache>
                <c:formatCode>0%</c:formatCode>
                <c:ptCount val="4"/>
                <c:pt idx="0">
                  <c:v>0.59</c:v>
                </c:pt>
                <c:pt idx="1">
                  <c:v>0.57999999999999996</c:v>
                </c:pt>
                <c:pt idx="2">
                  <c:v>0.56000000000000005</c:v>
                </c:pt>
                <c:pt idx="3">
                  <c:v>0.55000000000000004</c:v>
                </c:pt>
              </c:numCache>
            </c:numRef>
          </c:val>
          <c:extLst xmlns:c16r2="http://schemas.microsoft.com/office/drawing/2015/06/chart">
            <c:ext xmlns:c16="http://schemas.microsoft.com/office/drawing/2014/chart" uri="{C3380CC4-5D6E-409C-BE32-E72D297353CC}">
              <c16:uniqueId val="{00000008-252A-4C95-B806-26866A7244A2}"/>
            </c:ext>
          </c:extLst>
        </c:ser>
        <c:ser>
          <c:idx val="2"/>
          <c:order val="2"/>
          <c:tx>
            <c:strRef>
              <c:f>Sheet1!$D$1</c:f>
              <c:strCache>
                <c:ptCount val="1"/>
                <c:pt idx="0">
                  <c:v>Don't Know</c:v>
                </c:pt>
              </c:strCache>
            </c:strRef>
          </c:tx>
          <c:invertIfNegative val="0"/>
          <c:dLbls>
            <c:dLbl>
              <c:idx val="0"/>
              <c:layout>
                <c:manualLayout>
                  <c:x val="-2.59492195198789E-17"/>
                  <c:y val="3.21285221841121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252A-4C95-B806-26866A7244A2}"/>
                </c:ext>
                <c:ext xmlns:c15="http://schemas.microsoft.com/office/drawing/2012/chart" uri="{CE6537A1-D6FC-4f65-9D91-7224C49458BB}"/>
              </c:extLst>
            </c:dLbl>
            <c:dLbl>
              <c:idx val="1"/>
              <c:layout>
                <c:manualLayout>
                  <c:x val="0"/>
                  <c:y val="3.8554226620934502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252A-4C95-B806-26866A7244A2}"/>
                </c:ext>
                <c:ext xmlns:c15="http://schemas.microsoft.com/office/drawing/2012/chart" uri="{CE6537A1-D6FC-4f65-9D91-7224C49458BB}"/>
              </c:extLst>
            </c:dLbl>
            <c:dLbl>
              <c:idx val="2"/>
              <c:layout>
                <c:manualLayout>
                  <c:x val="1.4154283247714799E-3"/>
                  <c:y val="3.8554226620934502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252A-4C95-B806-26866A7244A2}"/>
                </c:ext>
                <c:ext xmlns:c15="http://schemas.microsoft.com/office/drawing/2012/chart" uri="{CE6537A1-D6FC-4f65-9D91-7224C49458BB}"/>
              </c:extLst>
            </c:dLbl>
            <c:dLbl>
              <c:idx val="3"/>
              <c:layout>
                <c:manualLayout>
                  <c:x val="0"/>
                  <c:y val="3.8554226620934502E-2"/>
                </c:manualLayout>
              </c:layout>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252A-4C95-B806-26866A7244A2}"/>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May 2014</c:v>
                </c:pt>
                <c:pt idx="1">
                  <c:v>May 2015</c:v>
                </c:pt>
                <c:pt idx="2">
                  <c:v>Nov 2015</c:v>
                </c:pt>
                <c:pt idx="3">
                  <c:v>May 2016</c:v>
                </c:pt>
              </c:strCache>
            </c:strRef>
          </c:cat>
          <c:val>
            <c:numRef>
              <c:f>Sheet1!$D$2:$D$5</c:f>
              <c:numCache>
                <c:formatCode>0%</c:formatCode>
                <c:ptCount val="4"/>
                <c:pt idx="0">
                  <c:v>0.01</c:v>
                </c:pt>
                <c:pt idx="1">
                  <c:v>0.02</c:v>
                </c:pt>
                <c:pt idx="2">
                  <c:v>0.02</c:v>
                </c:pt>
                <c:pt idx="3">
                  <c:v>0.02</c:v>
                </c:pt>
              </c:numCache>
            </c:numRef>
          </c:val>
          <c:extLst xmlns:c16r2="http://schemas.microsoft.com/office/drawing/2015/06/chart">
            <c:ext xmlns:c16="http://schemas.microsoft.com/office/drawing/2014/chart" uri="{C3380CC4-5D6E-409C-BE32-E72D297353CC}">
              <c16:uniqueId val="{0000000D-252A-4C95-B806-26866A7244A2}"/>
            </c:ext>
          </c:extLst>
        </c:ser>
        <c:dLbls>
          <c:showLegendKey val="0"/>
          <c:showVal val="0"/>
          <c:showCatName val="0"/>
          <c:showSerName val="0"/>
          <c:showPercent val="0"/>
          <c:showBubbleSize val="0"/>
        </c:dLbls>
        <c:gapWidth val="100"/>
        <c:overlap val="100"/>
        <c:axId val="226205192"/>
        <c:axId val="226207152"/>
      </c:barChart>
      <c:catAx>
        <c:axId val="226205192"/>
        <c:scaling>
          <c:orientation val="minMax"/>
        </c:scaling>
        <c:delete val="0"/>
        <c:axPos val="b"/>
        <c:numFmt formatCode="General" sourceLinked="1"/>
        <c:majorTickMark val="out"/>
        <c:minorTickMark val="none"/>
        <c:tickLblPos val="nextTo"/>
        <c:spPr>
          <a:ln w="9525">
            <a:solidFill>
              <a:schemeClr val="bg1">
                <a:lumMod val="50000"/>
              </a:schemeClr>
            </a:solidFill>
            <a:prstDash val="solid"/>
          </a:ln>
        </c:spPr>
        <c:txPr>
          <a:bodyPr rot="0" vert="horz" anchor="t" anchorCtr="0"/>
          <a:lstStyle/>
          <a:p>
            <a:pPr rtl="0">
              <a:defRPr sz="1400" b="0" i="0" u="none" strike="noStrike" baseline="0">
                <a:solidFill>
                  <a:schemeClr val="tx1"/>
                </a:solidFill>
                <a:latin typeface="Arial"/>
                <a:ea typeface="Arial"/>
                <a:cs typeface="Arial"/>
              </a:defRPr>
            </a:pPr>
            <a:endParaRPr lang="en-US"/>
          </a:p>
        </c:txPr>
        <c:crossAx val="226207152"/>
        <c:crossesAt val="0"/>
        <c:auto val="1"/>
        <c:lblAlgn val="ctr"/>
        <c:lblOffset val="0"/>
        <c:noMultiLvlLbl val="0"/>
      </c:catAx>
      <c:valAx>
        <c:axId val="226207152"/>
        <c:scaling>
          <c:orientation val="minMax"/>
          <c:max val="1"/>
          <c:min val="0"/>
        </c:scaling>
        <c:delete val="0"/>
        <c:axPos val="l"/>
        <c:numFmt formatCode="0%" sourceLinked="0"/>
        <c:majorTickMark val="out"/>
        <c:minorTickMark val="none"/>
        <c:tickLblPos val="nextTo"/>
        <c:spPr>
          <a:ln w="9525">
            <a:solidFill>
              <a:schemeClr val="bg1">
                <a:lumMod val="50000"/>
              </a:schemeClr>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26205192"/>
        <c:crossesAt val="1"/>
        <c:crossBetween val="between"/>
        <c:majorUnit val="0.1"/>
        <c:minorUnit val="0.1"/>
      </c:valAx>
      <c:spPr>
        <a:noFill/>
        <a:ln w="25334">
          <a:noFill/>
        </a:ln>
      </c:spPr>
    </c:plotArea>
    <c:legend>
      <c:legendPos val="t"/>
      <c:layout>
        <c:manualLayout>
          <c:xMode val="edge"/>
          <c:yMode val="edge"/>
          <c:x val="0.29610370475547099"/>
          <c:y val="1.92771133104673E-2"/>
          <c:w val="0.46299429515514501"/>
          <c:h val="6.6431411676668703E-2"/>
        </c:manualLayout>
      </c:layout>
      <c:overlay val="0"/>
      <c:txPr>
        <a:bodyPr/>
        <a:lstStyle/>
        <a:p>
          <a:pPr>
            <a:defRPr sz="1400"/>
          </a:pPr>
          <a:endParaRPr lang="en-US"/>
        </a:p>
      </c:txPr>
    </c:legend>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295695571"/>
          <c:y val="0.102008816876025"/>
          <c:w val="0.85843576892140705"/>
          <c:h val="0.75942668549516101"/>
        </c:manualLayout>
      </c:layout>
      <c:barChart>
        <c:barDir val="col"/>
        <c:grouping val="clustered"/>
        <c:varyColors val="0"/>
        <c:ser>
          <c:idx val="0"/>
          <c:order val="0"/>
          <c:tx>
            <c:strRef>
              <c:f>Sheet1!$B$1</c:f>
              <c:strCache>
                <c:ptCount val="1"/>
                <c:pt idx="0">
                  <c:v>Yes</c:v>
                </c:pt>
              </c:strCache>
            </c:strRef>
          </c:tx>
          <c:spPr>
            <a:solidFill>
              <a:schemeClr val="accent1"/>
            </a:solidFill>
            <a:ln w="24066">
              <a:noFill/>
            </a:ln>
          </c:spPr>
          <c:invertIfNegative val="0"/>
          <c:dPt>
            <c:idx val="7"/>
            <c:invertIfNegative val="0"/>
            <c:bubble3D val="0"/>
            <c:spPr>
              <a:solidFill>
                <a:schemeClr val="accent2"/>
              </a:solidFill>
              <a:ln w="24066">
                <a:noFill/>
              </a:ln>
            </c:spPr>
            <c:extLst xmlns:c16r2="http://schemas.microsoft.com/office/drawing/2015/06/chart">
              <c:ext xmlns:c16="http://schemas.microsoft.com/office/drawing/2014/chart" uri="{C3380CC4-5D6E-409C-BE32-E72D297353CC}">
                <c16:uniqueId val="{00000001-024F-4588-A297-121FB60654DB}"/>
              </c:ext>
            </c:extLst>
          </c:dPt>
          <c:dLbls>
            <c:dLbl>
              <c:idx val="0"/>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1"/>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2"/>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3"/>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4"/>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dLbl>
              <c:idx val="5"/>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numFmt formatCode="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May 2014</c:v>
                </c:pt>
                <c:pt idx="1">
                  <c:v>May 2015</c:v>
                </c:pt>
                <c:pt idx="2">
                  <c:v>November 2015</c:v>
                </c:pt>
                <c:pt idx="3">
                  <c:v>May 2016</c:v>
                </c:pt>
              </c:strCache>
            </c:strRef>
          </c:cat>
          <c:val>
            <c:numRef>
              <c:f>Sheet1!$B$2:$B$5</c:f>
              <c:numCache>
                <c:formatCode>0%</c:formatCode>
                <c:ptCount val="4"/>
                <c:pt idx="0">
                  <c:v>0.4</c:v>
                </c:pt>
                <c:pt idx="1">
                  <c:v>0.4</c:v>
                </c:pt>
                <c:pt idx="2">
                  <c:v>0.43</c:v>
                </c:pt>
                <c:pt idx="3">
                  <c:v>0.43</c:v>
                </c:pt>
              </c:numCache>
            </c:numRef>
          </c:val>
          <c:extLst xmlns:c16r2="http://schemas.microsoft.com/office/drawing/2015/06/chart">
            <c:ext xmlns:c16="http://schemas.microsoft.com/office/drawing/2014/chart" uri="{C3380CC4-5D6E-409C-BE32-E72D297353CC}">
              <c16:uniqueId val="{00000008-024F-4588-A297-121FB60654DB}"/>
            </c:ext>
          </c:extLst>
        </c:ser>
        <c:ser>
          <c:idx val="1"/>
          <c:order val="1"/>
          <c:tx>
            <c:strRef>
              <c:f>Sheet1!$C$1</c:f>
              <c:strCache>
                <c:ptCount val="1"/>
                <c:pt idx="0">
                  <c:v>No</c:v>
                </c:pt>
              </c:strCache>
            </c:strRef>
          </c:tx>
          <c:invertIfNegative val="0"/>
          <c:dLbls>
            <c:spPr>
              <a:noFill/>
              <a:ln>
                <a:noFill/>
              </a:ln>
              <a:effectLst/>
            </c:spPr>
            <c:txPr>
              <a:bodyPr wrap="square" lIns="38100" tIns="19050" rIns="38100" bIns="19050" anchor="ctr">
                <a:spAutoFit/>
              </a:bodyPr>
              <a:lstStyle/>
              <a:p>
                <a:pPr>
                  <a:defRPr sz="14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Sheet1!$A$2:$A$5</c:f>
              <c:strCache>
                <c:ptCount val="4"/>
                <c:pt idx="0">
                  <c:v>May 2014</c:v>
                </c:pt>
                <c:pt idx="1">
                  <c:v>May 2015</c:v>
                </c:pt>
                <c:pt idx="2">
                  <c:v>November 2015</c:v>
                </c:pt>
                <c:pt idx="3">
                  <c:v>May 2016</c:v>
                </c:pt>
              </c:strCache>
            </c:strRef>
          </c:cat>
          <c:val>
            <c:numRef>
              <c:f>Sheet1!$C$2:$C$5</c:f>
              <c:numCache>
                <c:formatCode>0%</c:formatCode>
                <c:ptCount val="4"/>
                <c:pt idx="0">
                  <c:v>0.59</c:v>
                </c:pt>
                <c:pt idx="1">
                  <c:v>0.57999999999999996</c:v>
                </c:pt>
                <c:pt idx="2">
                  <c:v>0.56000000000000005</c:v>
                </c:pt>
                <c:pt idx="3">
                  <c:v>0.55000000000000004</c:v>
                </c:pt>
              </c:numCache>
            </c:numRef>
          </c:val>
          <c:extLst xmlns:c16r2="http://schemas.microsoft.com/office/drawing/2015/06/chart">
            <c:ext xmlns:c16="http://schemas.microsoft.com/office/drawing/2014/chart" uri="{C3380CC4-5D6E-409C-BE32-E72D297353CC}">
              <c16:uniqueId val="{00000008-DFCB-44A2-A96E-269F764D200D}"/>
            </c:ext>
          </c:extLst>
        </c:ser>
        <c:ser>
          <c:idx val="2"/>
          <c:order val="2"/>
          <c:tx>
            <c:strRef>
              <c:f>Sheet1!$D$1</c:f>
              <c:strCache>
                <c:ptCount val="1"/>
                <c:pt idx="0">
                  <c:v>Don't Know</c:v>
                </c:pt>
              </c:strCache>
            </c:strRef>
          </c:tx>
          <c:invertIfNegative val="0"/>
          <c:dLbls>
            <c:spPr>
              <a:noFill/>
              <a:ln>
                <a:noFill/>
              </a:ln>
              <a:effectLst/>
            </c:spPr>
            <c:txPr>
              <a:bodyPr wrap="square" lIns="38100" tIns="19050" rIns="38100" bIns="19050" anchor="ctr">
                <a:spAutoFit/>
              </a:bodyPr>
              <a:lstStyle/>
              <a:p>
                <a:pPr>
                  <a:defRPr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Sheet1!$A$2:$A$5</c:f>
              <c:strCache>
                <c:ptCount val="4"/>
                <c:pt idx="0">
                  <c:v>May 2014</c:v>
                </c:pt>
                <c:pt idx="1">
                  <c:v>May 2015</c:v>
                </c:pt>
                <c:pt idx="2">
                  <c:v>November 2015</c:v>
                </c:pt>
                <c:pt idx="3">
                  <c:v>May 2016</c:v>
                </c:pt>
              </c:strCache>
            </c:strRef>
          </c:cat>
          <c:val>
            <c:numRef>
              <c:f>Sheet1!$D$2:$D$5</c:f>
              <c:numCache>
                <c:formatCode>0%</c:formatCode>
                <c:ptCount val="4"/>
                <c:pt idx="0">
                  <c:v>0.01</c:v>
                </c:pt>
                <c:pt idx="1">
                  <c:v>0.02</c:v>
                </c:pt>
                <c:pt idx="2">
                  <c:v>0.02</c:v>
                </c:pt>
                <c:pt idx="3">
                  <c:v>0.02</c:v>
                </c:pt>
              </c:numCache>
            </c:numRef>
          </c:val>
          <c:extLst xmlns:c16r2="http://schemas.microsoft.com/office/drawing/2015/06/chart">
            <c:ext xmlns:c16="http://schemas.microsoft.com/office/drawing/2014/chart" uri="{C3380CC4-5D6E-409C-BE32-E72D297353CC}">
              <c16:uniqueId val="{00000008-02C3-4CCC-8E84-E2A652F1CF5C}"/>
            </c:ext>
          </c:extLst>
        </c:ser>
        <c:dLbls>
          <c:dLblPos val="outEnd"/>
          <c:showLegendKey val="0"/>
          <c:showVal val="1"/>
          <c:showCatName val="0"/>
          <c:showSerName val="0"/>
          <c:showPercent val="0"/>
          <c:showBubbleSize val="0"/>
        </c:dLbls>
        <c:gapWidth val="60"/>
        <c:axId val="226207936"/>
        <c:axId val="226207544"/>
      </c:barChart>
      <c:catAx>
        <c:axId val="226207936"/>
        <c:scaling>
          <c:orientation val="minMax"/>
        </c:scaling>
        <c:delete val="0"/>
        <c:axPos val="b"/>
        <c:numFmt formatCode="General" sourceLinked="1"/>
        <c:majorTickMark val="out"/>
        <c:minorTickMark val="none"/>
        <c:tickLblPos val="nextTo"/>
        <c:spPr>
          <a:ln w="9525">
            <a:solidFill>
              <a:schemeClr val="bg1">
                <a:lumMod val="50000"/>
              </a:schemeClr>
            </a:solidFill>
            <a:prstDash val="solid"/>
          </a:ln>
        </c:spPr>
        <c:txPr>
          <a:bodyPr rot="0" vert="horz" anchor="t" anchorCtr="0"/>
          <a:lstStyle/>
          <a:p>
            <a:pPr rtl="0">
              <a:defRPr sz="1400" b="0" i="0" u="none" strike="noStrike" baseline="0">
                <a:solidFill>
                  <a:schemeClr val="tx1"/>
                </a:solidFill>
                <a:latin typeface="Arial"/>
                <a:ea typeface="Arial"/>
                <a:cs typeface="Arial"/>
              </a:defRPr>
            </a:pPr>
            <a:endParaRPr lang="en-US"/>
          </a:p>
        </c:txPr>
        <c:crossAx val="226207544"/>
        <c:crossesAt val="0"/>
        <c:auto val="1"/>
        <c:lblAlgn val="ctr"/>
        <c:lblOffset val="0"/>
        <c:tickMarkSkip val="1"/>
        <c:noMultiLvlLbl val="0"/>
      </c:catAx>
      <c:valAx>
        <c:axId val="226207544"/>
        <c:scaling>
          <c:orientation val="minMax"/>
          <c:max val="0.7"/>
          <c:min val="0"/>
        </c:scaling>
        <c:delete val="0"/>
        <c:axPos val="l"/>
        <c:numFmt formatCode="0%" sourceLinked="0"/>
        <c:majorTickMark val="out"/>
        <c:minorTickMark val="none"/>
        <c:tickLblPos val="nextTo"/>
        <c:spPr>
          <a:ln w="9525">
            <a:solidFill>
              <a:schemeClr val="bg1">
                <a:lumMod val="50000"/>
              </a:schemeClr>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26207936"/>
        <c:crossesAt val="1"/>
        <c:crossBetween val="between"/>
        <c:majorUnit val="0.1"/>
        <c:minorUnit val="0.1"/>
      </c:valAx>
      <c:spPr>
        <a:noFill/>
        <a:ln w="25334">
          <a:noFill/>
        </a:ln>
      </c:spPr>
    </c:plotArea>
    <c:legend>
      <c:legendPos val="t"/>
      <c:legendEntry>
        <c:idx val="0"/>
        <c:txPr>
          <a:bodyPr/>
          <a:lstStyle/>
          <a:p>
            <a:pPr>
              <a:defRPr sz="1400"/>
            </a:pPr>
            <a:endParaRPr lang="en-US"/>
          </a:p>
        </c:txPr>
      </c:legendEntry>
      <c:legendEntry>
        <c:idx val="1"/>
        <c:txPr>
          <a:bodyPr/>
          <a:lstStyle/>
          <a:p>
            <a:pPr>
              <a:defRPr sz="1400"/>
            </a:pPr>
            <a:endParaRPr lang="en-US"/>
          </a:p>
        </c:txPr>
      </c:legendEntry>
      <c:layout>
        <c:manualLayout>
          <c:xMode val="edge"/>
          <c:yMode val="edge"/>
          <c:x val="0.33714198718781002"/>
          <c:y val="3.8554226620934502E-2"/>
          <c:w val="0.34824083992185501"/>
          <c:h val="6.9023702753996205E-2"/>
        </c:manualLayout>
      </c:layout>
      <c:overlay val="0"/>
    </c:legend>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3295695571"/>
          <c:y val="9.8905304274386499E-2"/>
          <c:w val="0.85843576892140705"/>
          <c:h val="0.68494165337274604"/>
        </c:manualLayout>
      </c:layout>
      <c:barChart>
        <c:barDir val="col"/>
        <c:grouping val="clustered"/>
        <c:varyColors val="0"/>
        <c:ser>
          <c:idx val="0"/>
          <c:order val="0"/>
          <c:tx>
            <c:strRef>
              <c:f>Sheet1!$A$2</c:f>
              <c:strCache>
                <c:ptCount val="1"/>
              </c:strCache>
            </c:strRef>
          </c:tx>
          <c:spPr>
            <a:solidFill>
              <a:schemeClr val="accent1"/>
            </a:solidFill>
            <a:ln w="24066">
              <a:noFill/>
            </a:ln>
          </c:spPr>
          <c:invertIfNegative val="0"/>
          <c:dPt>
            <c:idx val="7"/>
            <c:invertIfNegative val="0"/>
            <c:bubble3D val="0"/>
            <c:extLst xmlns:c16r2="http://schemas.microsoft.com/office/drawing/2015/06/chart">
              <c:ext xmlns:c16="http://schemas.microsoft.com/office/drawing/2014/chart" uri="{C3380CC4-5D6E-409C-BE32-E72D297353CC}">
                <c16:uniqueId val="{00000001-024F-4588-A297-121FB60654DB}"/>
              </c:ext>
            </c:extLst>
          </c:dPt>
          <c:dLbls>
            <c:dLbl>
              <c:idx val="0"/>
              <c:layout>
                <c:manualLayout>
                  <c:x val="6.9468350071359198E-4"/>
                  <c:y val="-4.3766691852266696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24F-4588-A297-121FB60654DB}"/>
                </c:ext>
                <c:ext xmlns:c15="http://schemas.microsoft.com/office/drawing/2012/chart" uri="{CE6537A1-D6FC-4f65-9D91-7224C49458BB}"/>
              </c:extLst>
            </c:dLbl>
            <c:dLbl>
              <c:idx val="1"/>
              <c:layout>
                <c:manualLayout>
                  <c:x val="-1.64277509095758E-3"/>
                  <c:y val="-1.42113263606297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4F-4588-A297-121FB60654DB}"/>
                </c:ext>
                <c:ext xmlns:c15="http://schemas.microsoft.com/office/drawing/2012/chart" uri="{CE6537A1-D6FC-4f65-9D91-7224C49458BB}"/>
              </c:extLst>
            </c:dLbl>
            <c:dLbl>
              <c:idx val="2"/>
              <c:layout>
                <c:manualLayout>
                  <c:x val="-1.5406336345249801E-3"/>
                  <c:y val="-3.9069641380062598E-4"/>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24F-4588-A297-121FB60654DB}"/>
                </c:ext>
                <c:ext xmlns:c15="http://schemas.microsoft.com/office/drawing/2012/chart" uri="{CE6537A1-D6FC-4f65-9D91-7224C49458BB}"/>
              </c:extLst>
            </c:dLbl>
            <c:dLbl>
              <c:idx val="3"/>
              <c:layout>
                <c:manualLayout>
                  <c:x val="-1.19627100998074E-3"/>
                  <c:y val="-1.2526320230429101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24F-4588-A297-121FB60654DB}"/>
                </c:ext>
                <c:ext xmlns:c15="http://schemas.microsoft.com/office/drawing/2012/chart" uri="{CE6537A1-D6FC-4f65-9D91-7224C49458BB}"/>
              </c:extLst>
            </c:dLbl>
            <c:dLbl>
              <c:idx val="4"/>
              <c:layout>
                <c:manualLayout>
                  <c:x val="-7.6958723543082801E-4"/>
                  <c:y val="-8.8315799297615798E-4"/>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24F-4588-A297-121FB60654DB}"/>
                </c:ext>
                <c:ext xmlns:c15="http://schemas.microsoft.com/office/drawing/2012/chart" uri="{CE6537A1-D6FC-4f65-9D91-7224C49458BB}"/>
              </c:extLst>
            </c:dLbl>
            <c:dLbl>
              <c:idx val="5"/>
              <c:layout>
                <c:manualLayout>
                  <c:x val="-3.7560088663648101E-3"/>
                  <c:y val="-4.4999124257056799E-3"/>
                </c:manualLayout>
              </c:layout>
              <c:numFmt formatCode="0%" sourceLinked="0"/>
              <c:spPr>
                <a:noFill/>
                <a:ln w="24066">
                  <a:noFill/>
                </a:ln>
              </c:spPr>
              <c:txPr>
                <a:bodyPr/>
                <a:lstStyle/>
                <a:p>
                  <a:pPr>
                    <a:defRPr sz="14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24F-4588-A297-121FB60654DB}"/>
                </c:ext>
                <c:ext xmlns:c15="http://schemas.microsoft.com/office/drawing/2012/chart" uri="{CE6537A1-D6FC-4f65-9D91-7224C49458BB}"/>
              </c:extLst>
            </c:dLbl>
            <c:numFmt formatCode="0%" sourceLinked="0"/>
            <c:spPr>
              <a:noFill/>
              <a:ln w="24066">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Sheet1!$B$1:$J$1</c:f>
              <c:strCache>
                <c:ptCount val="9"/>
                <c:pt idx="0">
                  <c:v>Would Not
Feel Safe</c:v>
                </c:pt>
                <c:pt idx="1">
                  <c:v>Don't Want
to Give Up
Control</c:v>
                </c:pt>
                <c:pt idx="2">
                  <c:v>Computer
Could Be
Hacked</c:v>
                </c:pt>
                <c:pt idx="3">
                  <c:v>Cars Would
Be Too
Expensive</c:v>
                </c:pt>
                <c:pt idx="4">
                  <c:v>Would Be
Liable for
Any Accident</c:v>
                </c:pt>
                <c:pt idx="5">
                  <c:v>Would
Collect
Personal
Data</c:v>
                </c:pt>
                <c:pt idx="6">
                  <c:v>Would Be
Boring</c:v>
                </c:pt>
                <c:pt idx="7">
                  <c:v>None of
These </c:v>
                </c:pt>
                <c:pt idx="8">
                  <c:v>Don’t Know</c:v>
                </c:pt>
              </c:strCache>
            </c:strRef>
          </c:cat>
          <c:val>
            <c:numRef>
              <c:f>Sheet1!$B$2:$J$2</c:f>
              <c:numCache>
                <c:formatCode>0%</c:formatCode>
                <c:ptCount val="9"/>
                <c:pt idx="0">
                  <c:v>0.84</c:v>
                </c:pt>
                <c:pt idx="1">
                  <c:v>0.74</c:v>
                </c:pt>
                <c:pt idx="2">
                  <c:v>0.72</c:v>
                </c:pt>
                <c:pt idx="3">
                  <c:v>0.62</c:v>
                </c:pt>
                <c:pt idx="4">
                  <c:v>0.59</c:v>
                </c:pt>
                <c:pt idx="5">
                  <c:v>0.42</c:v>
                </c:pt>
                <c:pt idx="6">
                  <c:v>0.36</c:v>
                </c:pt>
                <c:pt idx="7">
                  <c:v>0.01</c:v>
                </c:pt>
                <c:pt idx="8">
                  <c:v>0.01</c:v>
                </c:pt>
              </c:numCache>
            </c:numRef>
          </c:val>
          <c:extLst xmlns:c16r2="http://schemas.microsoft.com/office/drawing/2015/06/chart">
            <c:ext xmlns:c16="http://schemas.microsoft.com/office/drawing/2014/chart" uri="{C3380CC4-5D6E-409C-BE32-E72D297353CC}">
              <c16:uniqueId val="{00000008-024F-4588-A297-121FB60654DB}"/>
            </c:ext>
          </c:extLst>
        </c:ser>
        <c:dLbls>
          <c:showLegendKey val="0"/>
          <c:showVal val="0"/>
          <c:showCatName val="0"/>
          <c:showSerName val="0"/>
          <c:showPercent val="0"/>
          <c:showBubbleSize val="0"/>
        </c:dLbls>
        <c:gapWidth val="60"/>
        <c:axId val="226202448"/>
        <c:axId val="226201664"/>
      </c:barChart>
      <c:catAx>
        <c:axId val="226202448"/>
        <c:scaling>
          <c:orientation val="minMax"/>
        </c:scaling>
        <c:delete val="0"/>
        <c:axPos val="b"/>
        <c:numFmt formatCode="General" sourceLinked="1"/>
        <c:majorTickMark val="out"/>
        <c:minorTickMark val="none"/>
        <c:tickLblPos val="nextTo"/>
        <c:spPr>
          <a:ln w="9525">
            <a:solidFill>
              <a:schemeClr val="bg1">
                <a:lumMod val="50000"/>
              </a:schemeClr>
            </a:solidFill>
            <a:prstDash val="solid"/>
          </a:ln>
        </c:spPr>
        <c:txPr>
          <a:bodyPr rot="0" vert="horz" anchor="t" anchorCtr="0"/>
          <a:lstStyle/>
          <a:p>
            <a:pPr rtl="0">
              <a:defRPr sz="1200" b="0" i="0" u="none" strike="noStrike" baseline="0">
                <a:solidFill>
                  <a:schemeClr val="tx1"/>
                </a:solidFill>
                <a:latin typeface="Arial"/>
                <a:ea typeface="Arial"/>
                <a:cs typeface="Arial"/>
              </a:defRPr>
            </a:pPr>
            <a:endParaRPr lang="en-US"/>
          </a:p>
        </c:txPr>
        <c:crossAx val="226201664"/>
        <c:crossesAt val="0"/>
        <c:auto val="1"/>
        <c:lblAlgn val="ctr"/>
        <c:lblOffset val="0"/>
        <c:tickMarkSkip val="1"/>
        <c:noMultiLvlLbl val="0"/>
      </c:catAx>
      <c:valAx>
        <c:axId val="226201664"/>
        <c:scaling>
          <c:orientation val="minMax"/>
          <c:max val="1"/>
          <c:min val="0"/>
        </c:scaling>
        <c:delete val="0"/>
        <c:axPos val="l"/>
        <c:numFmt formatCode="0%" sourceLinked="0"/>
        <c:majorTickMark val="out"/>
        <c:minorTickMark val="none"/>
        <c:tickLblPos val="nextTo"/>
        <c:spPr>
          <a:ln w="9525">
            <a:solidFill>
              <a:schemeClr val="bg1">
                <a:lumMod val="50000"/>
              </a:schemeClr>
            </a:solidFill>
            <a:prstDash val="solid"/>
          </a:ln>
        </c:spPr>
        <c:txPr>
          <a:bodyPr rot="0" vert="horz"/>
          <a:lstStyle/>
          <a:p>
            <a:pPr>
              <a:defRPr sz="1400" b="0" i="0" u="none" strike="noStrike" baseline="0">
                <a:solidFill>
                  <a:schemeClr val="tx1"/>
                </a:solidFill>
                <a:latin typeface="Arial"/>
                <a:ea typeface="Arial"/>
                <a:cs typeface="Arial"/>
              </a:defRPr>
            </a:pPr>
            <a:endParaRPr lang="en-US"/>
          </a:p>
        </c:txPr>
        <c:crossAx val="226202448"/>
        <c:crossesAt val="1"/>
        <c:crossBetween val="between"/>
        <c:majorUnit val="0.1"/>
        <c:minorUnit val="0.1"/>
      </c:valAx>
      <c:spPr>
        <a:noFill/>
        <a:ln w="25334">
          <a:noFill/>
        </a:ln>
      </c:spPr>
    </c:plotArea>
    <c:plotVisOnly val="1"/>
    <c:dispBlanksAs val="gap"/>
    <c:showDLblsOverMax val="0"/>
  </c:chart>
  <c:spPr>
    <a:noFill/>
    <a:ln>
      <a:noFill/>
    </a:ln>
  </c:spPr>
  <c:txPr>
    <a:bodyPr/>
    <a:lstStyle/>
    <a:p>
      <a:pPr>
        <a:defRPr sz="1327" b="0"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370300934606"/>
          <c:y val="5.3978797638217897E-2"/>
          <c:w val="0.36925939813078901"/>
          <c:h val="0.892042404723564"/>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c:spPr>
            <c:extLst xmlns:c16r2="http://schemas.microsoft.com/office/drawing/2015/06/chart">
              <c:ext xmlns:c16="http://schemas.microsoft.com/office/drawing/2014/chart" uri="{C3380CC4-5D6E-409C-BE32-E72D297353CC}">
                <c16:uniqueId val="{00000001-AC85-4478-882C-0DD62B1C9F73}"/>
              </c:ext>
            </c:extLst>
          </c:dPt>
          <c:dPt>
            <c:idx val="1"/>
            <c:bubble3D val="0"/>
            <c:spPr>
              <a:solidFill>
                <a:srgbClr val="FF0000"/>
              </a:solidFill>
              <a:ln>
                <a:solidFill>
                  <a:schemeClr val="bg1"/>
                </a:solidFill>
              </a:ln>
            </c:spPr>
            <c:extLst xmlns:c16r2="http://schemas.microsoft.com/office/drawing/2015/06/chart">
              <c:ext xmlns:c16="http://schemas.microsoft.com/office/drawing/2014/chart" uri="{C3380CC4-5D6E-409C-BE32-E72D297353CC}">
                <c16:uniqueId val="{00000003-AC85-4478-882C-0DD62B1C9F73}"/>
              </c:ext>
            </c:extLst>
          </c:dPt>
          <c:dPt>
            <c:idx val="2"/>
            <c:bubble3D val="0"/>
            <c:spPr>
              <a:solidFill>
                <a:schemeClr val="accent6"/>
              </a:solidFill>
              <a:ln>
                <a:solidFill>
                  <a:schemeClr val="bg1"/>
                </a:solidFill>
              </a:ln>
            </c:spPr>
            <c:extLst xmlns:c16r2="http://schemas.microsoft.com/office/drawing/2015/06/chart">
              <c:ext xmlns:c16="http://schemas.microsoft.com/office/drawing/2014/chart" uri="{C3380CC4-5D6E-409C-BE32-E72D297353CC}">
                <c16:uniqueId val="{00000005-AC85-4478-882C-0DD62B1C9F73}"/>
              </c:ext>
            </c:extLst>
          </c:dPt>
          <c:dPt>
            <c:idx val="3"/>
            <c:bubble3D val="0"/>
            <c:spPr>
              <a:solidFill>
                <a:schemeClr val="accent4"/>
              </a:solidFill>
              <a:ln>
                <a:solidFill>
                  <a:schemeClr val="bg1"/>
                </a:solidFill>
              </a:ln>
            </c:spPr>
            <c:extLst xmlns:c16r2="http://schemas.microsoft.com/office/drawing/2015/06/chart">
              <c:ext xmlns:c16="http://schemas.microsoft.com/office/drawing/2014/chart" uri="{C3380CC4-5D6E-409C-BE32-E72D297353CC}">
                <c16:uniqueId val="{00000007-AC85-4478-882C-0DD62B1C9F73}"/>
              </c:ext>
            </c:extLst>
          </c:dPt>
          <c:dPt>
            <c:idx val="4"/>
            <c:bubble3D val="0"/>
            <c:spPr>
              <a:solidFill>
                <a:schemeClr val="accent5"/>
              </a:solidFill>
              <a:ln>
                <a:solidFill>
                  <a:schemeClr val="bg1"/>
                </a:solidFill>
              </a:ln>
            </c:spPr>
            <c:extLst xmlns:c16r2="http://schemas.microsoft.com/office/drawing/2015/06/chart">
              <c:ext xmlns:c16="http://schemas.microsoft.com/office/drawing/2014/chart" uri="{C3380CC4-5D6E-409C-BE32-E72D297353CC}">
                <c16:uniqueId val="{00000009-AC85-4478-882C-0DD62B1C9F73}"/>
              </c:ext>
            </c:extLst>
          </c:dPt>
          <c:dPt>
            <c:idx val="5"/>
            <c:bubble3D val="0"/>
            <c:spPr>
              <a:solidFill>
                <a:schemeClr val="accent6"/>
              </a:solidFill>
              <a:ln>
                <a:solidFill>
                  <a:schemeClr val="bg1"/>
                </a:solidFill>
              </a:ln>
            </c:spPr>
            <c:extLst xmlns:c16r2="http://schemas.microsoft.com/office/drawing/2015/06/chart">
              <c:ext xmlns:c16="http://schemas.microsoft.com/office/drawing/2014/chart" uri="{C3380CC4-5D6E-409C-BE32-E72D297353CC}">
                <c16:uniqueId val="{0000000B-AC85-4478-882C-0DD62B1C9F73}"/>
              </c:ext>
            </c:extLst>
          </c:dPt>
          <c:dLbls>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Allow if Premium Went down</c:v>
                </c:pt>
                <c:pt idx="1">
                  <c:v>Allow Whether orNot Premium Went Down</c:v>
                </c:pt>
                <c:pt idx="2">
                  <c:v>Would Not Allow</c:v>
                </c:pt>
                <c:pt idx="3">
                  <c:v>Don't Know</c:v>
                </c:pt>
              </c:strCache>
            </c:strRef>
          </c:cat>
          <c:val>
            <c:numRef>
              <c:f>Sheet1!$B$2:$B$5</c:f>
              <c:numCache>
                <c:formatCode>0%</c:formatCode>
                <c:ptCount val="4"/>
                <c:pt idx="0">
                  <c:v>0.39</c:v>
                </c:pt>
                <c:pt idx="1">
                  <c:v>0.18</c:v>
                </c:pt>
                <c:pt idx="2">
                  <c:v>0.42</c:v>
                </c:pt>
                <c:pt idx="3">
                  <c:v>0.01</c:v>
                </c:pt>
              </c:numCache>
            </c:numRef>
          </c:val>
          <c:extLst xmlns:c16r2="http://schemas.microsoft.com/office/drawing/2015/06/chart">
            <c:ext xmlns:c16="http://schemas.microsoft.com/office/drawing/2014/chart" uri="{C3380CC4-5D6E-409C-BE32-E72D297353CC}">
              <c16:uniqueId val="{0000000C-AC85-4478-882C-0DD62B1C9F73}"/>
            </c:ext>
          </c:extLst>
        </c:ser>
        <c:dLbls>
          <c:showLegendKey val="0"/>
          <c:showVal val="1"/>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a:solidFill>
                <a:schemeClr val="bg1"/>
              </a:solidFill>
            </a:rPr>
            <a:t>Data Breach Event</a:t>
          </a: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a:t>Costs of notifying affecting individuals </a:t>
          </a:r>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a:t>Defense and settlement costs</a:t>
          </a:r>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a:t>Lost customers and damaged reputation</a:t>
          </a:r>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a:t>Cyber extortion payments</a:t>
          </a:r>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a:t>Costs of notifying regulatory authorities</a:t>
          </a:r>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a:t>Regulatory fines at home &amp; abroad</a:t>
          </a:r>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a:t>Business Income Loss</a:t>
          </a:r>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B0D646C6-1166-4397-A81A-56DA55EB74D4}" srcId="{1AEE7BA0-629C-4B85-B4AD-7E22DED1A99C}" destId="{BB9CDE7A-964C-41EA-9FA4-73AAEF6C8C87}" srcOrd="5" destOrd="0" parTransId="{0DB401ED-9501-47A0-9722-FFB671C5363B}" sibTransId="{675EE0BE-E249-4D58-9275-65AB4D4FF5B0}"/>
    <dgm:cxn modelId="{526667EC-298B-48D2-8285-31BD79E6915A}" type="presOf" srcId="{BB65152E-BCCC-4541-9434-6294DE38F568}" destId="{84B2A22D-953A-4877-BEBA-FF0CC0260630}" srcOrd="0" destOrd="0" presId="urn:microsoft.com/office/officeart/2008/layout/RadialCluster"/>
    <dgm:cxn modelId="{0E8F3568-C0A8-400B-800B-B90C07804FBA}" srcId="{1AEE7BA0-629C-4B85-B4AD-7E22DED1A99C}" destId="{D45ADFEC-7227-45ED-80AA-E792832CF994}" srcOrd="7" destOrd="0" parTransId="{5DBF9A8A-DA02-424B-8E1F-E988E5B6820B}" sibTransId="{4902897B-FE49-4618-BC95-92338A266511}"/>
    <dgm:cxn modelId="{B471F5CC-67F5-4AF5-B1B1-907EB5E4FB2E}" type="presOf" srcId="{0DB401ED-9501-47A0-9722-FFB671C5363B}" destId="{80D04EC1-DC11-4F75-8AF3-AA81E7A85C4C}" srcOrd="0" destOrd="0" presId="urn:microsoft.com/office/officeart/2008/layout/RadialCluster"/>
    <dgm:cxn modelId="{91E38686-48A5-4514-A469-7C3FFADC0D37}" srcId="{BB65152E-BCCC-4541-9434-6294DE38F568}" destId="{4B42B842-6B2E-4003-A569-8DB2D07605DE}" srcOrd="1" destOrd="0" parTransId="{95E955F2-DC47-4E59-8C4C-A157DBA07121}" sibTransId="{39887C53-1830-4F8D-801B-AAFF4BEE6A73}"/>
    <dgm:cxn modelId="{8BEF2BAD-EC03-4781-A20C-BC1E0B655708}" srcId="{4B42B842-6B2E-4003-A569-8DB2D07605DE}" destId="{9321480D-3849-499F-9149-3F1E97383D0E}" srcOrd="0" destOrd="0" parTransId="{3BAF80CF-93F2-486D-9D21-FD2B5778DFD2}" sibTransId="{558F8CCC-40FC-40E0-B992-4EB1CD746BC2}"/>
    <dgm:cxn modelId="{6F06C46E-33B6-4945-A2BD-D54837172B59}" type="presOf" srcId="{BB9CDE7A-964C-41EA-9FA4-73AAEF6C8C87}" destId="{034AE756-2580-4AA7-99D3-C950C00E90B8}" srcOrd="0" destOrd="0" presId="urn:microsoft.com/office/officeart/2008/layout/RadialCluster"/>
    <dgm:cxn modelId="{306A169B-835A-4FF6-9E43-8B2AFCD28C9B}" type="presOf" srcId="{E9612BF7-8DF6-43D8-9F23-D6B69FB5EE55}" destId="{BA9E4B6F-5BC6-4833-8340-6DC678159372}" srcOrd="0" destOrd="0" presId="urn:microsoft.com/office/officeart/2008/layout/RadialCluster"/>
    <dgm:cxn modelId="{EE60D60A-FB5D-4554-8D76-D58D1C3EE634}" type="presOf" srcId="{847C7364-11AA-4DC2-925F-B3CBC54ECB48}" destId="{3B13E823-8352-42F1-9CF9-3137D4F8DADE}" srcOrd="0" destOrd="0" presId="urn:microsoft.com/office/officeart/2008/layout/RadialCluster"/>
    <dgm:cxn modelId="{B06D8CD9-F1FA-4C9B-9252-FA9CDFCD2575}" type="presOf" srcId="{1AEE7BA0-629C-4B85-B4AD-7E22DED1A99C}" destId="{F2D50769-82FD-4084-8E03-110D6579274B}" srcOrd="0" destOrd="0" presId="urn:microsoft.com/office/officeart/2008/layout/RadialCluster"/>
    <dgm:cxn modelId="{51978744-9307-4E70-9402-D828F43DA9D1}" srcId="{1AEE7BA0-629C-4B85-B4AD-7E22DED1A99C}" destId="{6BBC841D-9638-41ED-BDD4-2259171F964B}" srcOrd="1" destOrd="0" parTransId="{E9612BF7-8DF6-43D8-9F23-D6B69FB5EE55}" sibTransId="{3B0261EE-CFB6-48AB-8E0B-0449F35B4D72}"/>
    <dgm:cxn modelId="{8426E0A4-911B-4216-B1FF-D4A44E2D9DAA}" type="presOf" srcId="{6BBC841D-9638-41ED-BDD4-2259171F964B}" destId="{9085E4C5-3192-416F-86F0-ABBA20B2171B}"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D40570A0-350A-4577-AEBF-FFECE0FBD67E}" srcId="{1AEE7BA0-629C-4B85-B4AD-7E22DED1A99C}" destId="{5E3C44D8-D7C4-4741-BFE7-B40E83E0810E}" srcOrd="4" destOrd="0" parTransId="{419C214F-5B37-41C8-8489-BA7258B8F6B9}" sibTransId="{23022F15-57E7-4484-A5E9-2EC47C0A06E3}"/>
    <dgm:cxn modelId="{0A89056E-30BD-4E92-A91D-BC7E7AB6775A}" srcId="{1AEE7BA0-629C-4B85-B4AD-7E22DED1A99C}" destId="{B0602C1E-C48C-4D54-B662-B174A3E82681}" srcOrd="3" destOrd="0" parTransId="{5AAF6B1F-FFD4-4287-9E40-00DD33C9EB39}" sibTransId="{CDEFA36E-4644-4641-9516-600D197FFF57}"/>
    <dgm:cxn modelId="{EC228AC3-FD20-49AE-91F1-05757DFC503D}" type="presOf" srcId="{DDE525F0-70D8-45F0-9682-5D1D4141DDC1}" destId="{5FE1A525-6534-451B-8D78-FB9676DF26AD}" srcOrd="0" destOrd="0" presId="urn:microsoft.com/office/officeart/2008/layout/RadialCluster"/>
    <dgm:cxn modelId="{BFAA61B9-D323-462D-B80C-AA8AE8522348}" type="presOf" srcId="{B786CD19-95D2-4F8F-820A-CD58EEB81FF8}" destId="{91D700EE-352D-47CD-BDBB-368BAD1A15C3}"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62D08056-5E54-46D3-AD49-DC61A087DA77}" type="presOf" srcId="{8EACBA72-0736-4829-BF79-2B5DEFF075E3}" destId="{4B013E86-89D2-4212-AEED-7FBC7097AEBA}"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75EE653E-D74F-4125-83B4-3AE271C51297}" type="presOf" srcId="{419C214F-5B37-41C8-8489-BA7258B8F6B9}" destId="{50357D84-431E-47DE-B7A5-2230E9C33475}" srcOrd="0" destOrd="0" presId="urn:microsoft.com/office/officeart/2008/layout/RadialCluster"/>
    <dgm:cxn modelId="{9627F2D1-E7AA-47C0-98D6-E3A317FF8F68}" type="presOf" srcId="{5AAF6B1F-FFD4-4287-9E40-00DD33C9EB39}" destId="{EAF10663-8C4C-4B90-9C61-0833B6F849A5}" srcOrd="0" destOrd="0" presId="urn:microsoft.com/office/officeart/2008/layout/RadialCluster"/>
    <dgm:cxn modelId="{7EDC0377-FA26-408B-AC3C-7D96BD16596C}" type="presOf" srcId="{B0602C1E-C48C-4D54-B662-B174A3E82681}" destId="{9F2A84AB-C033-4C2A-AEC3-50C6B90266E5}" srcOrd="0" destOrd="0" presId="urn:microsoft.com/office/officeart/2008/layout/RadialCluster"/>
    <dgm:cxn modelId="{F9EE36B7-2CB8-468B-88B7-B845D020C4F7}" type="presOf" srcId="{B29318E9-7C07-4CD5-9C1C-11978CFFCA78}" destId="{652BDA42-9255-444F-BF4F-48E006951B2F}"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A2F373FB-A735-4241-8B0E-42909482AF0F}" type="presOf" srcId="{5F82ADDF-1E91-467C-A264-860ED8DCA426}" destId="{6CD08984-0F29-4332-9FF8-AC58E7CEEB64}"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E8EDE1E0-D18A-4A4B-AD13-480D1E19FE0B}" type="presOf" srcId="{5E3C44D8-D7C4-4741-BFE7-B40E83E0810E}" destId="{D52CB5E7-AF9C-4FD2-9476-BEB2B98D0511}" srcOrd="0" destOrd="0" presId="urn:microsoft.com/office/officeart/2008/layout/RadialCluster"/>
    <dgm:cxn modelId="{CE2BABAA-99DA-4EE4-9F61-23D5C7772570}" type="presParOf" srcId="{84B2A22D-953A-4877-BEBA-FF0CC0260630}" destId="{3C1CC195-821B-4304-9293-2FDD928A06EE}" srcOrd="0" destOrd="0" presId="urn:microsoft.com/office/officeart/2008/layout/RadialCluster"/>
    <dgm:cxn modelId="{795B1C3F-EAFB-4858-8B29-9AA99B208426}" type="presParOf" srcId="{3C1CC195-821B-4304-9293-2FDD928A06EE}" destId="{F2D50769-82FD-4084-8E03-110D6579274B}" srcOrd="0" destOrd="0" presId="urn:microsoft.com/office/officeart/2008/layout/RadialCluster"/>
    <dgm:cxn modelId="{B48F1237-339A-4062-BAEF-70461795E3AB}" type="presParOf" srcId="{3C1CC195-821B-4304-9293-2FDD928A06EE}" destId="{652BDA42-9255-444F-BF4F-48E006951B2F}" srcOrd="1" destOrd="0" presId="urn:microsoft.com/office/officeart/2008/layout/RadialCluster"/>
    <dgm:cxn modelId="{E9C7A414-D077-426E-9900-EACCDBC6C94B}" type="presParOf" srcId="{3C1CC195-821B-4304-9293-2FDD928A06EE}" destId="{6CD08984-0F29-4332-9FF8-AC58E7CEEB64}" srcOrd="2" destOrd="0" presId="urn:microsoft.com/office/officeart/2008/layout/RadialCluster"/>
    <dgm:cxn modelId="{3436948E-3058-4206-A68C-CD06B9F720E5}" type="presParOf" srcId="{3C1CC195-821B-4304-9293-2FDD928A06EE}" destId="{BA9E4B6F-5BC6-4833-8340-6DC678159372}" srcOrd="3" destOrd="0" presId="urn:microsoft.com/office/officeart/2008/layout/RadialCluster"/>
    <dgm:cxn modelId="{247BBCD0-CE9B-4B63-B0C7-5796F4B8EADC}" type="presParOf" srcId="{3C1CC195-821B-4304-9293-2FDD928A06EE}" destId="{9085E4C5-3192-416F-86F0-ABBA20B2171B}" srcOrd="4" destOrd="0" presId="urn:microsoft.com/office/officeart/2008/layout/RadialCluster"/>
    <dgm:cxn modelId="{6554DD3B-BB01-4F66-957D-8AEE7A857892}" type="presParOf" srcId="{3C1CC195-821B-4304-9293-2FDD928A06EE}" destId="{4B013E86-89D2-4212-AEED-7FBC7097AEBA}" srcOrd="5" destOrd="0" presId="urn:microsoft.com/office/officeart/2008/layout/RadialCluster"/>
    <dgm:cxn modelId="{98958FEB-CFB7-495B-A309-B8473A5403C0}" type="presParOf" srcId="{3C1CC195-821B-4304-9293-2FDD928A06EE}" destId="{5FE1A525-6534-451B-8D78-FB9676DF26AD}" srcOrd="6" destOrd="0" presId="urn:microsoft.com/office/officeart/2008/layout/RadialCluster"/>
    <dgm:cxn modelId="{C5F61EDA-CDB1-4C2C-B4D9-0B565D4DA75F}" type="presParOf" srcId="{3C1CC195-821B-4304-9293-2FDD928A06EE}" destId="{EAF10663-8C4C-4B90-9C61-0833B6F849A5}" srcOrd="7" destOrd="0" presId="urn:microsoft.com/office/officeart/2008/layout/RadialCluster"/>
    <dgm:cxn modelId="{62A0DAD7-041D-4C85-B87B-4D52583F9CDE}" type="presParOf" srcId="{3C1CC195-821B-4304-9293-2FDD928A06EE}" destId="{9F2A84AB-C033-4C2A-AEC3-50C6B90266E5}" srcOrd="8" destOrd="0" presId="urn:microsoft.com/office/officeart/2008/layout/RadialCluster"/>
    <dgm:cxn modelId="{93F17DD3-35F5-4345-BEEF-E327BCED175B}" type="presParOf" srcId="{3C1CC195-821B-4304-9293-2FDD928A06EE}" destId="{50357D84-431E-47DE-B7A5-2230E9C33475}" srcOrd="9" destOrd="0" presId="urn:microsoft.com/office/officeart/2008/layout/RadialCluster"/>
    <dgm:cxn modelId="{B883FA41-E236-4E68-A5F5-C125D8D01D88}" type="presParOf" srcId="{3C1CC195-821B-4304-9293-2FDD928A06EE}" destId="{D52CB5E7-AF9C-4FD2-9476-BEB2B98D0511}" srcOrd="10" destOrd="0" presId="urn:microsoft.com/office/officeart/2008/layout/RadialCluster"/>
    <dgm:cxn modelId="{EA732F4C-33AC-4CF9-9BF9-54751A451EEC}" type="presParOf" srcId="{3C1CC195-821B-4304-9293-2FDD928A06EE}" destId="{80D04EC1-DC11-4F75-8AF3-AA81E7A85C4C}" srcOrd="11" destOrd="0" presId="urn:microsoft.com/office/officeart/2008/layout/RadialCluster"/>
    <dgm:cxn modelId="{822DBC01-C134-4013-AC20-3964FFF10A5B}" type="presParOf" srcId="{3C1CC195-821B-4304-9293-2FDD928A06EE}" destId="{034AE756-2580-4AA7-99D3-C950C00E90B8}" srcOrd="12" destOrd="0" presId="urn:microsoft.com/office/officeart/2008/layout/RadialCluster"/>
    <dgm:cxn modelId="{7449F351-2230-42A7-A966-3DBDEEBAE94C}" type="presParOf" srcId="{3C1CC195-821B-4304-9293-2FDD928A06EE}" destId="{91D700EE-352D-47CD-BDBB-368BAD1A15C3}" srcOrd="13" destOrd="0" presId="urn:microsoft.com/office/officeart/2008/layout/RadialCluster"/>
    <dgm:cxn modelId="{B77A3B0D-DBDE-4054-AEDD-28A6CC31C314}"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drawings/drawing1.xml><?xml version="1.0" encoding="utf-8"?>
<c:userShapes xmlns:c="http://schemas.openxmlformats.org/drawingml/2006/chart">
  <cdr:relSizeAnchor xmlns:cdr="http://schemas.openxmlformats.org/drawingml/2006/chartDrawing">
    <cdr:from>
      <cdr:x>0.65979</cdr:x>
      <cdr:y>0.19296</cdr:y>
    </cdr:from>
    <cdr:to>
      <cdr:x>0.94945</cdr:x>
      <cdr:y>0.45054</cdr:y>
    </cdr:to>
    <cdr:sp macro="" textlink="">
      <cdr:nvSpPr>
        <cdr:cNvPr id="2" name="AutoShape 7"/>
        <cdr:cNvSpPr>
          <a:spLocks xmlns:a="http://schemas.openxmlformats.org/drawingml/2006/main" noChangeArrowheads="1"/>
        </cdr:cNvSpPr>
      </cdr:nvSpPr>
      <cdr:spPr bwMode="blackWhite">
        <a:xfrm xmlns:a="http://schemas.openxmlformats.org/drawingml/2006/main">
          <a:off x="5509439" y="876465"/>
          <a:ext cx="2418691" cy="1169988"/>
        </a:xfrm>
        <a:prstGeom xmlns:a="http://schemas.openxmlformats.org/drawingml/2006/main" prst="wedgeRectCallout">
          <a:avLst>
            <a:gd name="adj1" fmla="val -88762"/>
            <a:gd name="adj2" fmla="val -69780"/>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fontAlgn="base">
            <a:lnSpc>
              <a:spcPct val="90000"/>
            </a:lnSpc>
            <a:spcBef>
              <a:spcPct val="50000"/>
            </a:spcBef>
            <a:spcAft>
              <a:spcPct val="0"/>
            </a:spcAft>
            <a:buClr>
              <a:srgbClr val="FFFFFF"/>
            </a:buClr>
            <a:buFont typeface="Wingdings" pitchFamily="2" charset="2"/>
            <a:buNone/>
            <a:defRPr/>
          </a:pPr>
          <a:r>
            <a:rPr lang="en-US" sz="1600" b="1" dirty="0">
              <a:solidFill>
                <a:srgbClr val="FFFFFF"/>
              </a:solidFill>
              <a:latin typeface="Arial" charset="0"/>
              <a:cs typeface="Arial" charset="0"/>
            </a:rPr>
            <a:t>Interest in Technology issues  impacting the insurance industry are surging</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7/1/2016</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sldNum" sz="quarter" idx="5"/>
          </p:nvPr>
        </p:nvSpPr>
        <p:spPr>
          <a:noFill/>
        </p:spPr>
        <p:txBody>
          <a:bodyPr/>
          <a:lstStyle/>
          <a:p>
            <a:fld id="{1E8D1C2E-2B8A-4F02-910C-5A7C55E0E8BB}" type="slidenum">
              <a:rPr lang="en-US" smtClean="0"/>
              <a:pPr/>
              <a:t>1</a:t>
            </a:fld>
            <a:endParaRPr lang="en-US"/>
          </a:p>
        </p:txBody>
      </p:sp>
      <p:sp>
        <p:nvSpPr>
          <p:cNvPr id="139267" name="Rectangle 2"/>
          <p:cNvSpPr>
            <a:spLocks noGrp="1" noRot="1" noChangeAspect="1" noChangeArrowheads="1" noTextEdit="1"/>
          </p:cNvSpPr>
          <p:nvPr>
            <p:ph type="sldImg"/>
          </p:nvPr>
        </p:nvSpPr>
        <p:spPr>
          <a:xfrm>
            <a:off x="1487488" y="579438"/>
            <a:ext cx="4033837" cy="3024187"/>
          </a:xfrm>
          <a:ln/>
        </p:spPr>
      </p:sp>
      <p:sp>
        <p:nvSpPr>
          <p:cNvPr id="1392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91434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10</a:t>
            </a:fld>
            <a:endParaRPr lang="en-US"/>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52654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11</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890427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12</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4177217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13</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9170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14</a:t>
            </a:fld>
            <a:endParaRPr lang="en-US"/>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99848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15</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15654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noGrp="1" noChangeArrowheads="1"/>
          </p:cNvSpPr>
          <p:nvPr>
            <p:ph type="sldNum" sz="quarter" idx="5"/>
          </p:nvPr>
        </p:nvSpPr>
        <p:spPr>
          <a:xfrm>
            <a:off x="3212654" y="8988117"/>
            <a:ext cx="719323" cy="246380"/>
          </a:xfrm>
          <a:noFill/>
        </p:spPr>
        <p:txBody>
          <a:bodyPr/>
          <a:lstStyle/>
          <a:p>
            <a:fld id="{D0D84C73-9606-46E6-9550-423BDB710760}" type="slidenum">
              <a:rPr lang="en-US" smtClean="0"/>
              <a:pPr/>
              <a:t>16</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04668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noFill/>
        </p:spPr>
        <p:txBody>
          <a:bodyPr/>
          <a:lstStyle/>
          <a:p>
            <a:pPr defTabSz="930193"/>
            <a:fld id="{AEA7B339-6DD4-4927-829F-3B6BA8195CD1}" type="slidenum">
              <a:rPr lang="en-US" smtClean="0">
                <a:solidFill>
                  <a:srgbClr val="000000"/>
                </a:solidFill>
              </a:rPr>
              <a:pPr defTabSz="930193"/>
              <a:t>17</a:t>
            </a:fld>
            <a:endParaRPr lang="en-US" dirty="0">
              <a:solidFill>
                <a:srgbClr val="000000"/>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739400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18</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03316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19</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9071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2</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61759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20</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75122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21</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a:p>
        </p:txBody>
      </p:sp>
    </p:spTree>
    <p:extLst>
      <p:ext uri="{BB962C8B-B14F-4D97-AF65-F5344CB8AC3E}">
        <p14:creationId xmlns:p14="http://schemas.microsoft.com/office/powerpoint/2010/main" val="2738415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sldNum" sz="quarter" idx="5"/>
          </p:nvPr>
        </p:nvSpPr>
        <p:spPr>
          <a:noFill/>
        </p:spPr>
        <p:txBody>
          <a:bodyPr/>
          <a:lstStyle/>
          <a:p>
            <a:fld id="{DFAE48C8-4C0E-4121-B49D-8A4ED1444B03}" type="slidenum">
              <a:rPr lang="en-US" smtClean="0"/>
              <a:pPr/>
              <a:t>22</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21657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23</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801372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24</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1554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25</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50626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noFill/>
        </p:spPr>
        <p:txBody>
          <a:bodyPr/>
          <a:lstStyle/>
          <a:p>
            <a:fld id="{84A05840-4E1C-4B98-B737-88B0F9D480A2}" type="slidenum">
              <a:rPr lang="en-US" smtClean="0"/>
              <a:pPr/>
              <a:t>26</a:t>
            </a:fld>
            <a:endParaRPr lang="en-US"/>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439468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sldNum" sz="quarter" idx="5"/>
          </p:nvPr>
        </p:nvSpPr>
        <p:spPr>
          <a:noFill/>
        </p:spPr>
        <p:txBody>
          <a:bodyPr/>
          <a:lstStyle/>
          <a:p>
            <a:fld id="{301D962E-8F10-439E-A989-E0C4ACB7CB5B}" type="slidenum">
              <a:rPr lang="en-US" smtClean="0"/>
              <a:pPr/>
              <a:t>27</a:t>
            </a:fld>
            <a:endParaRPr lang="en-US"/>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387436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sldNum" sz="quarter" idx="5"/>
          </p:nvPr>
        </p:nvSpPr>
        <p:spPr>
          <a:noFill/>
        </p:spPr>
        <p:txBody>
          <a:bodyPr/>
          <a:lstStyle/>
          <a:p>
            <a:fld id="{3B06D1D6-8671-4140-882F-04046151C2CA}" type="slidenum">
              <a:rPr lang="en-US" smtClean="0"/>
              <a:pPr/>
              <a:t>28</a:t>
            </a:fld>
            <a:endParaRPr lang="en-US"/>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64895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BD48BF7-67C9-4D2B-8533-562F395A7E7A}" type="slidenum">
              <a:rPr lang="en-US" altLang="en-US" sz="1000" smtClean="0"/>
              <a:pPr>
                <a:lnSpc>
                  <a:spcPct val="100000"/>
                </a:lnSpc>
                <a:spcBef>
                  <a:spcPct val="0"/>
                </a:spcBef>
                <a:buClrTx/>
                <a:buSzTx/>
                <a:buFontTx/>
                <a:buNone/>
              </a:pPr>
              <a:t>29</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83459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3</a:t>
            </a:fld>
            <a:endParaRPr lang="en-US"/>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8895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30</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3160000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txBox="1">
            <a:spLocks noGrp="1" noChangeArrowheads="1"/>
          </p:cNvSpPr>
          <p:nvPr/>
        </p:nvSpPr>
        <p:spPr bwMode="auto">
          <a:xfrm>
            <a:off x="3102125" y="9059539"/>
            <a:ext cx="693177" cy="247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1" tIns="46564" rIns="45951" bIns="46564" anchor="b">
            <a:spAutoFit/>
          </a:bodyPr>
          <a:lstStyle>
            <a:lvl1pPr defTabSz="931863">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1863">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1863">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1863">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1863">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1863"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fld id="{8EB6DB68-8936-42B3-800D-27C531B7ADDD}" type="slidenum">
              <a:rPr lang="en-US" altLang="en-US" sz="1000">
                <a:solidFill>
                  <a:srgbClr val="000000"/>
                </a:solidFill>
              </a:rPr>
              <a:pPr algn="ctr">
                <a:lnSpc>
                  <a:spcPct val="100000"/>
                </a:lnSpc>
                <a:spcBef>
                  <a:spcPct val="0"/>
                </a:spcBef>
                <a:buClrTx/>
                <a:buSzTx/>
                <a:buFontTx/>
                <a:buNone/>
              </a:pPr>
              <a:t>31</a:t>
            </a:fld>
            <a:endParaRPr lang="en-US" altLang="en-US" sz="100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30" tIns="46130" rIns="46130" bIns="46130"/>
          <a:lstStyle/>
          <a:p>
            <a:endParaRPr lang="en-US" altLang="en-US">
              <a:latin typeface="Arial" panose="020B0604020202020204" pitchFamily="34" charset="0"/>
            </a:endParaRPr>
          </a:p>
        </p:txBody>
      </p:sp>
    </p:spTree>
    <p:extLst>
      <p:ext uri="{BB962C8B-B14F-4D97-AF65-F5344CB8AC3E}">
        <p14:creationId xmlns:p14="http://schemas.microsoft.com/office/powerpoint/2010/main" val="3247344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17600" y="698500"/>
            <a:ext cx="4646613" cy="3486150"/>
          </a:xfrm>
          <a:ln/>
        </p:spPr>
      </p:sp>
      <p:sp>
        <p:nvSpPr>
          <p:cNvPr id="69635" name="Rectangle 3"/>
          <p:cNvSpPr>
            <a:spLocks noGrp="1" noChangeArrowheads="1"/>
          </p:cNvSpPr>
          <p:nvPr>
            <p:ph type="body" idx="1"/>
          </p:nvPr>
        </p:nvSpPr>
        <p:spPr>
          <a:xfrm>
            <a:off x="688494" y="4416108"/>
            <a:ext cx="5504826" cy="4182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235467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33</a:t>
            </a:fld>
            <a:endParaRPr lang="en-US"/>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8679006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1D9C1838-327D-46D6-B97B-476B08F7A1E4}" type="slidenum">
              <a:rPr lang="en-US"/>
              <a:pPr/>
              <a:t>34</a:t>
            </a:fld>
            <a:endParaRPr lang="en-US" dirty="0"/>
          </a:p>
        </p:txBody>
      </p:sp>
      <p:sp>
        <p:nvSpPr>
          <p:cNvPr id="1966082" name="Rectangle 2"/>
          <p:cNvSpPr>
            <a:spLocks noGrp="1" noRot="1" noChangeAspect="1" noChangeArrowheads="1" noTextEdit="1"/>
          </p:cNvSpPr>
          <p:nvPr>
            <p:ph type="sldImg"/>
          </p:nvPr>
        </p:nvSpPr>
        <p:spPr>
          <a:xfrm>
            <a:off x="1371600" y="320675"/>
            <a:ext cx="4114800" cy="3086100"/>
          </a:xfrm>
          <a:ln/>
        </p:spPr>
      </p:sp>
      <p:sp>
        <p:nvSpPr>
          <p:cNvPr id="196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99606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35</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83288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36</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161654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a:latin typeface="Arial" pitchFamily="34" charset="0"/>
            </a:endParaRPr>
          </a:p>
        </p:txBody>
      </p:sp>
    </p:spTree>
    <p:extLst>
      <p:ext uri="{BB962C8B-B14F-4D97-AF65-F5344CB8AC3E}">
        <p14:creationId xmlns:p14="http://schemas.microsoft.com/office/powerpoint/2010/main" val="1945889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38</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63905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a:xfrm>
            <a:off x="3148013" y="9034319"/>
            <a:ext cx="704850" cy="247794"/>
          </a:xfrm>
        </p:spPr>
        <p:txBody>
          <a:bodyPr/>
          <a:lstStyle/>
          <a:p>
            <a:pPr defTabSz="928787">
              <a:defRPr/>
            </a:pPr>
            <a:fld id="{3711D1C8-0BB5-4546-B0DE-9FAB346B6C05}" type="slidenum">
              <a:rPr lang="en-US" smtClean="0"/>
              <a:pPr defTabSz="928787">
                <a:defRPr/>
              </a:pPr>
              <a:t>39</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605786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4</a:t>
            </a:fld>
            <a:endParaRPr lang="en-US"/>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24544409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40</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5738786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41</a:t>
            </a:fld>
            <a:endParaRPr lang="en-US"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1246262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42</a:t>
            </a:fld>
            <a:endParaRPr lang="en-US" dirty="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32661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p:txBody>
          <a:bodyPr/>
          <a:lstStyle/>
          <a:p>
            <a:pPr defTabSz="930142">
              <a:defRPr/>
            </a:pPr>
            <a:fld id="{962B9D9B-83C3-4971-BCB2-172301EE09E3}" type="slidenum">
              <a:rPr lang="en-US" smtClean="0">
                <a:solidFill>
                  <a:srgbClr val="000000"/>
                </a:solidFill>
              </a:rPr>
              <a:pPr defTabSz="930142">
                <a:defRPr/>
              </a:pPr>
              <a:t>43</a:t>
            </a:fld>
            <a:endParaRPr lang="en-US" dirty="0">
              <a:solidFill>
                <a:srgbClr val="000000"/>
              </a:solidFill>
            </a:endParaRPr>
          </a:p>
        </p:txBody>
      </p:sp>
      <p:sp>
        <p:nvSpPr>
          <p:cNvPr id="22531" name="Rectangle 2"/>
          <p:cNvSpPr>
            <a:spLocks noGrp="1" noRot="1" noChangeAspect="1" noChangeArrowheads="1" noTextEdit="1"/>
          </p:cNvSpPr>
          <p:nvPr>
            <p:ph type="sldImg"/>
          </p:nvPr>
        </p:nvSpPr>
        <p:spPr>
          <a:xfrm>
            <a:off x="1371600" y="320675"/>
            <a:ext cx="4114800" cy="308610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5045995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p:txBody>
          <a:bodyPr/>
          <a:lstStyle/>
          <a:p>
            <a:pPr defTabSz="930142">
              <a:defRPr/>
            </a:pPr>
            <a:fld id="{0A90206F-1E34-43B5-9377-D01A35913966}" type="slidenum">
              <a:rPr lang="en-US" smtClean="0">
                <a:solidFill>
                  <a:srgbClr val="000000"/>
                </a:solidFill>
              </a:rPr>
              <a:pPr defTabSz="930142">
                <a:defRPr/>
              </a:pPr>
              <a:t>46</a:t>
            </a:fld>
            <a:endParaRPr lang="en-US" dirty="0">
              <a:solidFill>
                <a:srgbClr val="000000"/>
              </a:solidFill>
            </a:endParaRPr>
          </a:p>
        </p:txBody>
      </p:sp>
      <p:sp>
        <p:nvSpPr>
          <p:cNvPr id="16387" name="Rectangle 2"/>
          <p:cNvSpPr>
            <a:spLocks noGrp="1" noRot="1" noChangeAspect="1" noChangeArrowheads="1" noTextEdit="1"/>
          </p:cNvSpPr>
          <p:nvPr>
            <p:ph type="sldImg"/>
          </p:nvPr>
        </p:nvSpPr>
        <p:spPr>
          <a:xfrm>
            <a:off x="1371600" y="320675"/>
            <a:ext cx="4114800" cy="30861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3820920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noFill/>
        </p:spPr>
        <p:txBody>
          <a:bodyPr/>
          <a:lstStyle/>
          <a:p>
            <a:pPr defTabSz="947867"/>
            <a:fld id="{5A2A7BB4-00DB-4919-A7C7-558F09B8FCA9}" type="slidenum">
              <a:rPr lang="en-US" smtClean="0"/>
              <a:pPr defTabSz="947867"/>
              <a:t>47</a:t>
            </a:fld>
            <a:endParaRPr lang="en-US" dirty="0"/>
          </a:p>
        </p:txBody>
      </p:sp>
      <p:sp>
        <p:nvSpPr>
          <p:cNvPr id="40963" name="Rectangle 2"/>
          <p:cNvSpPr>
            <a:spLocks noGrp="1" noRot="1" noChangeAspect="1" noChangeArrowheads="1" noTextEdit="1"/>
          </p:cNvSpPr>
          <p:nvPr>
            <p:ph type="sldImg"/>
          </p:nvPr>
        </p:nvSpPr>
        <p:spPr>
          <a:xfrm>
            <a:off x="1412875" y="325438"/>
            <a:ext cx="4184650" cy="3138487"/>
          </a:xfrm>
          <a:ln/>
        </p:spPr>
      </p:sp>
      <p:sp>
        <p:nvSpPr>
          <p:cNvPr id="4096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6453126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D72A459-2FEA-42C6-8384-EF158E7DF3FA}" type="slidenum">
              <a:rPr lang="en-US" altLang="en-US" sz="1200">
                <a:solidFill>
                  <a:srgbClr val="000000"/>
                </a:solidFill>
              </a:rPr>
              <a:pPr/>
              <a:t>48</a:t>
            </a:fld>
            <a:endParaRPr lang="en-US" altLang="en-US" sz="1200">
              <a:solidFill>
                <a:srgbClr val="000000"/>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998817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49</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656858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50</a:t>
            </a:fld>
            <a:endParaRPr lang="en-US" altLang="en-US" sz="1200">
              <a:solidFill>
                <a:srgbClr val="000000"/>
              </a:solidFill>
            </a:endParaRPr>
          </a:p>
        </p:txBody>
      </p:sp>
    </p:spTree>
    <p:extLst>
      <p:ext uri="{BB962C8B-B14F-4D97-AF65-F5344CB8AC3E}">
        <p14:creationId xmlns:p14="http://schemas.microsoft.com/office/powerpoint/2010/main" val="13495504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51</a:t>
            </a:fld>
            <a:endParaRPr lang="en-US" altLang="en-US" sz="1200">
              <a:solidFill>
                <a:srgbClr val="000000"/>
              </a:solidFill>
            </a:endParaRPr>
          </a:p>
        </p:txBody>
      </p:sp>
    </p:spTree>
    <p:extLst>
      <p:ext uri="{BB962C8B-B14F-4D97-AF65-F5344CB8AC3E}">
        <p14:creationId xmlns:p14="http://schemas.microsoft.com/office/powerpoint/2010/main" val="2789775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0EF42B8-905F-4CB3-AE31-2F3F7F1D1DBD}" type="slidenum">
              <a:rPr lang="en-US" altLang="en-US" sz="1000" smtClean="0"/>
              <a:pPr>
                <a:lnSpc>
                  <a:spcPct val="100000"/>
                </a:lnSpc>
                <a:spcBef>
                  <a:spcPct val="0"/>
                </a:spcBef>
                <a:buClrTx/>
                <a:buSzTx/>
                <a:buFontTx/>
                <a:buNone/>
              </a:pPr>
              <a:t>5</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516775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52</a:t>
            </a:fld>
            <a:endParaRPr lang="en-US" altLang="en-US" sz="1200">
              <a:solidFill>
                <a:srgbClr val="000000"/>
              </a:solidFill>
            </a:endParaRPr>
          </a:p>
        </p:txBody>
      </p:sp>
    </p:spTree>
    <p:extLst>
      <p:ext uri="{BB962C8B-B14F-4D97-AF65-F5344CB8AC3E}">
        <p14:creationId xmlns:p14="http://schemas.microsoft.com/office/powerpoint/2010/main" val="34280935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53</a:t>
            </a:fld>
            <a:endParaRPr lang="en-US" altLang="en-US" sz="1200">
              <a:solidFill>
                <a:srgbClr val="000000"/>
              </a:solidFill>
            </a:endParaRPr>
          </a:p>
        </p:txBody>
      </p:sp>
    </p:spTree>
    <p:extLst>
      <p:ext uri="{BB962C8B-B14F-4D97-AF65-F5344CB8AC3E}">
        <p14:creationId xmlns:p14="http://schemas.microsoft.com/office/powerpoint/2010/main" val="24154891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54</a:t>
            </a:fld>
            <a:endParaRPr lang="en-US" altLang="en-US" sz="1200">
              <a:solidFill>
                <a:srgbClr val="000000"/>
              </a:solidFill>
            </a:endParaRPr>
          </a:p>
        </p:txBody>
      </p:sp>
    </p:spTree>
    <p:extLst>
      <p:ext uri="{BB962C8B-B14F-4D97-AF65-F5344CB8AC3E}">
        <p14:creationId xmlns:p14="http://schemas.microsoft.com/office/powerpoint/2010/main" val="27172726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55</a:t>
            </a:fld>
            <a:endParaRPr lang="en-US">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8472363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57</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6146548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58</a:t>
            </a:fld>
            <a:endParaRPr lang="en-US">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0649757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59</a:t>
            </a:fld>
            <a:endParaRPr lang="en-US">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8165108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60</a:t>
            </a:fld>
            <a:endParaRPr lang="en-US">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0149833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61</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046614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62</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53409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6</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007678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4198202" y="6713812"/>
            <a:ext cx="938097" cy="247774"/>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63</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9822165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66</a:t>
            </a:fld>
            <a:endParaRPr lang="en-US"/>
          </a:p>
        </p:txBody>
      </p:sp>
    </p:spTree>
    <p:extLst>
      <p:ext uri="{BB962C8B-B14F-4D97-AF65-F5344CB8AC3E}">
        <p14:creationId xmlns:p14="http://schemas.microsoft.com/office/powerpoint/2010/main" val="379036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67</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705953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68</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506930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69</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127995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70</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5231349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085167" y="8836291"/>
            <a:ext cx="690779" cy="245831"/>
          </a:xfrm>
        </p:spPr>
        <p:txBody>
          <a:bodyPr/>
          <a:lstStyle/>
          <a:p>
            <a:pPr>
              <a:defRPr/>
            </a:pPr>
            <a:fld id="{AED8072F-0E08-458F-BF88-90F48070855D}" type="slidenum">
              <a:rPr lang="en-US"/>
              <a:pPr>
                <a:defRPr/>
              </a:pPr>
              <a:t>71</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690335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72</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3800288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73</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4084401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noFill/>
        </p:spPr>
        <p:txBody>
          <a:bodyPr/>
          <a:lstStyle/>
          <a:p>
            <a:fld id="{37DBB4DD-D1D1-4CB0-B9E7-4B83CE30A292}" type="slidenum">
              <a:rPr lang="en-US">
                <a:solidFill>
                  <a:prstClr val="black"/>
                </a:solidFill>
              </a:rPr>
              <a:pPr/>
              <a:t>74</a:t>
            </a:fld>
            <a:endParaRPr lang="en-US">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782640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C0EA38F-54E0-4F1C-BF33-2226961B7F39}" type="slidenum">
              <a:rPr lang="en-US" altLang="en-US" sz="1000" smtClean="0"/>
              <a:pPr>
                <a:lnSpc>
                  <a:spcPct val="100000"/>
                </a:lnSpc>
                <a:spcBef>
                  <a:spcPct val="0"/>
                </a:spcBef>
                <a:buClrTx/>
                <a:buSzTx/>
                <a:buFontTx/>
                <a:buNone/>
              </a:pPr>
              <a:t>7</a:t>
            </a:fld>
            <a:endParaRPr lang="en-US" altLang="en-US" sz="1000" dirty="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dirty="0">
              <a:latin typeface="Arial" panose="020B0604020202020204" pitchFamily="34" charset="0"/>
            </a:endParaRPr>
          </a:p>
        </p:txBody>
      </p:sp>
    </p:spTree>
    <p:extLst>
      <p:ext uri="{BB962C8B-B14F-4D97-AF65-F5344CB8AC3E}">
        <p14:creationId xmlns:p14="http://schemas.microsoft.com/office/powerpoint/2010/main" val="29743466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75</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9781051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77</a:t>
            </a:fld>
            <a:endParaRPr lang="en-US" altLang="en-US" sz="1200">
              <a:solidFill>
                <a:srgbClr val="000000"/>
              </a:solidFill>
            </a:endParaRPr>
          </a:p>
        </p:txBody>
      </p:sp>
    </p:spTree>
    <p:extLst>
      <p:ext uri="{BB962C8B-B14F-4D97-AF65-F5344CB8AC3E}">
        <p14:creationId xmlns:p14="http://schemas.microsoft.com/office/powerpoint/2010/main" val="32700330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78</a:t>
            </a:fld>
            <a:endParaRPr lang="en-US" altLang="en-US" sz="1200">
              <a:solidFill>
                <a:srgbClr val="000000"/>
              </a:solidFill>
            </a:endParaRPr>
          </a:p>
        </p:txBody>
      </p:sp>
    </p:spTree>
    <p:extLst>
      <p:ext uri="{BB962C8B-B14F-4D97-AF65-F5344CB8AC3E}">
        <p14:creationId xmlns:p14="http://schemas.microsoft.com/office/powerpoint/2010/main" val="18991479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1398588" y="582613"/>
            <a:ext cx="4060825" cy="3044825"/>
          </a:xfrm>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79</a:t>
            </a:fld>
            <a:endParaRPr lang="en-US" altLang="en-US" sz="1200">
              <a:solidFill>
                <a:srgbClr val="000000"/>
              </a:solidFill>
            </a:endParaRPr>
          </a:p>
        </p:txBody>
      </p:sp>
    </p:spTree>
    <p:extLst>
      <p:ext uri="{BB962C8B-B14F-4D97-AF65-F5344CB8AC3E}">
        <p14:creationId xmlns:p14="http://schemas.microsoft.com/office/powerpoint/2010/main" val="22033936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80</a:t>
            </a:fld>
            <a:endParaRPr lang="en-US"/>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8978935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148013" y="9034463"/>
            <a:ext cx="704850" cy="247650"/>
          </a:xfrm>
          <a:noFill/>
        </p:spPr>
        <p:txBody>
          <a:bodyPr/>
          <a:lstStyle/>
          <a:p>
            <a:fld id="{8A1AEE26-587D-445B-85F8-2921819E1060}" type="slidenum">
              <a:rPr lang="en-US" smtClean="0">
                <a:solidFill>
                  <a:srgbClr val="000000"/>
                </a:solidFill>
              </a:rPr>
              <a:pPr/>
              <a:t>81</a:t>
            </a:fld>
            <a:endParaRPr lang="en-US">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7123548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148013" y="9034463"/>
            <a:ext cx="704850" cy="247650"/>
          </a:xfrm>
          <a:noFill/>
        </p:spPr>
        <p:txBody>
          <a:bodyPr/>
          <a:lstStyle/>
          <a:p>
            <a:fld id="{B5C9E534-845B-43F1-B937-B42EF370C8A8}" type="slidenum">
              <a:rPr lang="en-US" smtClean="0">
                <a:solidFill>
                  <a:srgbClr val="000000"/>
                </a:solidFill>
              </a:rPr>
              <a:pPr/>
              <a:t>82</a:t>
            </a:fld>
            <a:endParaRPr lang="en-US">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937509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83</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2420905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88</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116727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89</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17510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63387B-B74B-44F2-8449-FD80636A9E65}" type="slidenum">
              <a:rPr lang="en-US" altLang="en-US" sz="1000" smtClean="0"/>
              <a:pPr>
                <a:lnSpc>
                  <a:spcPct val="100000"/>
                </a:lnSpc>
                <a:spcBef>
                  <a:spcPct val="0"/>
                </a:spcBef>
                <a:buClrTx/>
                <a:buSzTx/>
                <a:buFontTx/>
                <a:buNone/>
              </a:pPr>
              <a:t>8</a:t>
            </a:fld>
            <a:endParaRPr lang="en-US" altLang="en-US" sz="1000" dirty="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dirty="0">
              <a:latin typeface="Arial" panose="020B0604020202020204" pitchFamily="34" charset="0"/>
            </a:endParaRPr>
          </a:p>
        </p:txBody>
      </p:sp>
    </p:spTree>
    <p:extLst>
      <p:ext uri="{BB962C8B-B14F-4D97-AF65-F5344CB8AC3E}">
        <p14:creationId xmlns:p14="http://schemas.microsoft.com/office/powerpoint/2010/main" val="420505631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90</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38907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91</a:t>
            </a:fld>
            <a:endParaRPr lang="en-US"/>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38916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9</a:t>
            </a:fld>
            <a:endParaRPr lang="en-US" sz="1000"/>
          </a:p>
        </p:txBody>
      </p:sp>
      <p:sp>
        <p:nvSpPr>
          <p:cNvPr id="135171" name="Rectangle 2"/>
          <p:cNvSpPr>
            <a:spLocks noGrp="1" noRot="1" noChangeAspect="1" noChangeArrowheads="1" noTextEdit="1"/>
          </p:cNvSpPr>
          <p:nvPr>
            <p:ph type="sldImg"/>
          </p:nvPr>
        </p:nvSpPr>
        <p:spPr>
          <a:xfrm>
            <a:off x="1398588" y="582613"/>
            <a:ext cx="4060825" cy="3044825"/>
          </a:xfrm>
          <a:ln/>
        </p:spPr>
      </p:sp>
      <p:sp>
        <p:nvSpPr>
          <p:cNvPr id="135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149935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a:t>12/01/09 - 9pm</a:t>
            </a:r>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a:t>Click to edit Master title style</a:t>
            </a:r>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399346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a:t>12/01/09 - 9pm</a:t>
            </a:r>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a:t>Click to edit </a:t>
            </a:r>
            <a:br>
              <a:rPr lang="en-US"/>
            </a:br>
            <a:r>
              <a:rPr lang="en-US"/>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a:t>12/01/09 - 9pm</a:t>
            </a:r>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6" r:id="rId13"/>
  </p:sldLayoutIdLst>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hyperlink" Target="http://www.census.gov/construction/c30/c30index.html" TargetMode="Externa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hyperlink" Target="http://www.census.gov/construction/c30/c30index.html" TargetMode="External"/><Relationship Id="rId5" Type="http://schemas.openxmlformats.org/officeDocument/2006/relationships/image" Target="../media/image12.e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hyperlink" Target="http://www.census.gov/construction/c30/historical_data.html" TargetMode="Externa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5.e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6.emf"/><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7.emf"/><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8.emf"/><Relationship Id="rId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9.emf"/><Relationship Id="rId4"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21.emf"/><Relationship Id="rId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2.emf"/><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23.emf"/><Relationship Id="rId4" Type="http://schemas.openxmlformats.org/officeDocument/2006/relationships/oleObject" Target="../embeddings/oleObject17.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4.emf"/><Relationship Id="rId4"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5.emf"/><Relationship Id="rId4" Type="http://schemas.openxmlformats.org/officeDocument/2006/relationships/oleObject" Target="../embeddings/oleObject19.bin"/></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fhwa.dot.gov/policyinformation/travel_monitoring/tvt.cfm"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6.emf"/><Relationship Id="rId4" Type="http://schemas.openxmlformats.org/officeDocument/2006/relationships/oleObject" Target="../embeddings/oleObject20.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21.vml"/><Relationship Id="rId5" Type="http://schemas.openxmlformats.org/officeDocument/2006/relationships/image" Target="../media/image27.emf"/><Relationship Id="rId4" Type="http://schemas.openxmlformats.org/officeDocument/2006/relationships/oleObject" Target="../embeddings/oleObject21.bin"/></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3" Type="http://schemas.openxmlformats.org/officeDocument/2006/relationships/notesSlide" Target="../notesSlides/notesSlide37.xml"/><Relationship Id="rId7" Type="http://schemas.openxmlformats.org/officeDocument/2006/relationships/image" Target="../media/image29.jpeg"/><Relationship Id="rId12" Type="http://schemas.openxmlformats.org/officeDocument/2006/relationships/image" Target="../media/image34.png"/><Relationship Id="rId2" Type="http://schemas.openxmlformats.org/officeDocument/2006/relationships/slideLayout" Target="../slideLayouts/slideLayout6.xml"/><Relationship Id="rId1" Type="http://schemas.openxmlformats.org/officeDocument/2006/relationships/vmlDrawing" Target="../drawings/vmlDrawing22.vml"/><Relationship Id="rId6" Type="http://schemas.openxmlformats.org/officeDocument/2006/relationships/image" Target="../media/image28.emf"/><Relationship Id="rId11" Type="http://schemas.openxmlformats.org/officeDocument/2006/relationships/image" Target="../media/image33.jpeg"/><Relationship Id="rId5" Type="http://schemas.openxmlformats.org/officeDocument/2006/relationships/oleObject" Target="../embeddings/oleObject22.bin"/><Relationship Id="rId15" Type="http://schemas.openxmlformats.org/officeDocument/2006/relationships/image" Target="../media/image37.jpeg"/><Relationship Id="rId10" Type="http://schemas.openxmlformats.org/officeDocument/2006/relationships/image" Target="../media/image32.png"/><Relationship Id="rId4" Type="http://schemas.openxmlformats.org/officeDocument/2006/relationships/hyperlink" Target="http://www.idtheftcenter.org/images/breach/ITRCBreachReport2015.pdf" TargetMode="External"/><Relationship Id="rId9" Type="http://schemas.openxmlformats.org/officeDocument/2006/relationships/image" Target="../media/image31.jpeg"/><Relationship Id="rId1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23.v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oleObject" Target="../embeddings/oleObject2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chart" Target="../charts/chart5.xml"/></Relationships>
</file>

<file path=ppt/slides/_rels/slide4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47.jpg"/><Relationship Id="rId5" Type="http://schemas.openxmlformats.org/officeDocument/2006/relationships/image" Target="../media/image46.png"/><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8.e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0.emf"/><Relationship Id="rId4" Type="http://schemas.openxmlformats.org/officeDocument/2006/relationships/image" Target="../media/image49.emf"/></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1.e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2.e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3.emf"/></Relationships>
</file>

<file path=ppt/slides/_rels/slide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hyperlink" Target="http://www.propertydrone.org/"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hyperlink" Target="https://www.theselfemployed.com/gig-economy/infographic-inside-the-new-economy/" TargetMode="External"/><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3" Type="http://schemas.openxmlformats.org/officeDocument/2006/relationships/hyperlink" Target="https://www.theselfemployed.com/gig-economy/infographic-inside-the-new-economy/" TargetMode="Externa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3" Type="http://schemas.openxmlformats.org/officeDocument/2006/relationships/hyperlink" Target="https://www.theselfemployed.com/gig-economy/infographic-inside-the-new-economy/" TargetMode="Externa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6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72.jpg"/><Relationship Id="rId5" Type="http://schemas.openxmlformats.org/officeDocument/2006/relationships/image" Target="../media/image71.png"/><Relationship Id="rId4" Type="http://schemas.openxmlformats.org/officeDocument/2006/relationships/image" Target="../media/image70.jpeg"/></Relationships>
</file>

<file path=ppt/slides/_rels/slide6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7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7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79.jpeg"/><Relationship Id="rId4" Type="http://schemas.openxmlformats.org/officeDocument/2006/relationships/image" Target="../media/image78.png"/></Relationships>
</file>

<file path=ppt/slides/_rels/slide7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hyperlink" Target="https://nest.com/insurance-partners/" TargetMode="External"/><Relationship Id="rId4" Type="http://schemas.openxmlformats.org/officeDocument/2006/relationships/image" Target="../media/image78.png"/></Relationships>
</file>

<file path=ppt/slides/_rels/slide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24.vml"/><Relationship Id="rId6" Type="http://schemas.openxmlformats.org/officeDocument/2006/relationships/hyperlink" Target="https://www.cbinsights.com/blog/insurance-tech-overview-q1-2016/" TargetMode="External"/><Relationship Id="rId5" Type="http://schemas.openxmlformats.org/officeDocument/2006/relationships/image" Target="../media/image81.emf"/><Relationship Id="rId4" Type="http://schemas.openxmlformats.org/officeDocument/2006/relationships/oleObject" Target="../embeddings/oleObject24.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hyperlink" Target="https://www.cbinsights.com/blog/insurance-tech-overview-q1-2016/" TargetMode="External"/><Relationship Id="rId4" Type="http://schemas.openxmlformats.org/officeDocument/2006/relationships/image" Target="../media/image82.emf"/></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3.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2.xml"/><Relationship Id="rId7" Type="http://schemas.openxmlformats.org/officeDocument/2006/relationships/hyperlink" Target="http://mandrillapp.com/track/click/30844816/www.linkedin.com?p=eyJzIjoiSzMxY2Z4TjUyNDRncjFLZjRTQ3o2RnJUeDFnIiwidiI6MSwicCI6IntcInVcIjozMDg0NDgxNixcInZcIjoxLFwidXJsXCI6XCJodHRwczpcXFwvXFxcL3d3dy5saW5rZWRpbi5jb21cXFwvY29tcGFueVxcXC9sZW1vbmFkZS1pbmMtXCIsXCJpZFwiOlwiYTRiYjc5ZTg3ZDRlNGZjODhlNGM3ODdkNTQxMGJjODdcIixcInVybF9pZHNcIjpbXCI1YTBlNjRiZTg3MTA0NDRlNjU1ZWM4MWRhMmMyOWQxM2NkM2IyMjE4XCJdfSJ9"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mandrillapp.com/track/click/30844816/www.facebook.com?p=eyJzIjoiTzBsXzJmdkNKclBQUGNFMG1sR3hfeV93SkNvIiwidiI6MSwicCI6IntcInVcIjozMDg0NDgxNixcInZcIjoxLFwidXJsXCI6XCJodHRwczpcXFwvXFxcL3d3dy5mYWNlYm9vay5jb21cXFwvbGVtb25hZGVpbmNcXFwvXCIsXCJpZFwiOlwiYTRiYjc5ZTg3ZDRlNGZjODhlNGM3ODdkNTQxMGJjODdcIixcInVybF9pZHNcIjpbXCI5ZjNhMzg0YmEwYWY1YmUwMzZkZGQ4M2NiMGM4YTYzODg5ZjZiMWU3XCJdfSJ9" TargetMode="External"/><Relationship Id="rId5" Type="http://schemas.openxmlformats.org/officeDocument/2006/relationships/hyperlink" Target="http://mandrillapp.com/track/click/30844816/twitter.com?p=eyJzIjoia24tV09jQ2JVc19YLXl5eUtPUy0yQnNYbmE0IiwidiI6MSwicCI6IntcInVcIjozMDg0NDgxNixcInZcIjoxLFwidXJsXCI6XCJodHRwczpcXFwvXFxcL3R3aXR0ZXIuY29tXFxcL2xlbW9uYWRlX2luY1wiLFwiaWRcIjpcImE0YmI3OWU4N2Q0ZTRmYzg4ZTRjNzg3ZDU0MTBiYzg3XCIsXCJ1cmxfaWRzXCI6W1wiM2E5M2FhMGYxNWJlNzVjNDNhOTFmMTliNTRkYjgxY2NkOWQzOWVkZVwiXX0ifQ" TargetMode="External"/><Relationship Id="rId4" Type="http://schemas.openxmlformats.org/officeDocument/2006/relationships/hyperlink" Target="http://mandrillapp.com/track/click/30844816/www.bcorporation.net?p=eyJzIjoiTzJRQmFMSTZQeFVzeVVxRTFmRGhyVXRLNzBBIiwidiI6MSwicCI6IntcInVcIjozMDg0NDgxNixcInZcIjoxLFwidXJsXCI6XCJodHRwczpcXFwvXFxcL3d3dy5iY29ycG9yYXRpb24ubmV0XFxcL1wiLFwiaWRcIjpcImE0YmI3OWU4N2Q0ZTRmYzg4ZTRjNzg3ZDU0MTBiYzg3XCIsXCJ1cmxfaWRzXCI6W1wiMGI5ZWFhNWI3MGE2ZGY3MDNiMmExODY0NGE2ZTEzNThkNTlmODAzNFwiXX0ifQ" TargetMode="Externa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85.emf"/><Relationship Id="rId4" Type="http://schemas.openxmlformats.org/officeDocument/2006/relationships/oleObject" Target="../embeddings/oleObject26.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86.emf"/><Relationship Id="rId4" Type="http://schemas.openxmlformats.org/officeDocument/2006/relationships/oleObject" Target="../embeddings/oleObject27.bin"/></Relationships>
</file>

<file path=ppt/slides/_rels/slide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www.pewresearch.org/fact-tank/2015/01/16/this-year-millennials-will-overtake-baby-boomers/" TargetMode="External"/><Relationship Id="rId1" Type="http://schemas.openxmlformats.org/officeDocument/2006/relationships/slideLayout" Target="../slideLayouts/slideLayout7.xml"/><Relationship Id="rId4" Type="http://schemas.openxmlformats.org/officeDocument/2006/relationships/image" Target="../media/image88.png"/></Relationships>
</file>

<file path=ppt/slides/_rels/slide85.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137160" y="2236089"/>
            <a:ext cx="9418320" cy="2852319"/>
          </a:xfrm>
          <a:ln/>
        </p:spPr>
        <p:txBody>
          <a:bodyPr/>
          <a:lstStyle/>
          <a:p>
            <a:r>
              <a:rPr lang="en-US" sz="4200" dirty="0"/>
              <a:t>Disruptors in the P/C           Insurance Industry:</a:t>
            </a:r>
            <a:br>
              <a:rPr lang="en-US" sz="4200" dirty="0"/>
            </a:br>
            <a:r>
              <a:rPr lang="en-US" sz="4200" dirty="0"/>
              <a:t> </a:t>
            </a:r>
            <a:r>
              <a:rPr lang="en-US" sz="4200" i="1" dirty="0"/>
              <a:t>Trends</a:t>
            </a:r>
            <a:r>
              <a:rPr lang="en-US" sz="4200" i="1"/>
              <a:t>, Challenges </a:t>
            </a:r>
            <a:r>
              <a:rPr lang="en-US" sz="4200" i="1" dirty="0"/>
              <a:t>and Opportunities</a:t>
            </a:r>
            <a:r>
              <a:rPr lang="en-US" sz="4200" dirty="0"/>
              <a:t/>
            </a:r>
            <a:br>
              <a:rPr lang="en-US" sz="4200" dirty="0"/>
            </a:br>
            <a:endParaRPr lang="en-US" i="1" dirty="0">
              <a:solidFill>
                <a:srgbClr val="C00000"/>
              </a:solidFill>
            </a:endParaRPr>
          </a:p>
        </p:txBody>
      </p:sp>
      <p:sp>
        <p:nvSpPr>
          <p:cNvPr id="106500"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
        <p:nvSpPr>
          <p:cNvPr id="6" name="Rectangle 3"/>
          <p:cNvSpPr txBox="1">
            <a:spLocks noChangeArrowheads="1"/>
          </p:cNvSpPr>
          <p:nvPr/>
        </p:nvSpPr>
        <p:spPr bwMode="auto">
          <a:xfrm>
            <a:off x="191729" y="4633799"/>
            <a:ext cx="8952271" cy="832536"/>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spAutoFit/>
          </a:bodyPr>
          <a:lstStyle>
            <a:lvl1pPr marL="0" indent="0" algn="ctr" rtl="0" eaLnBrk="0" fontAlgn="base" hangingPunct="0">
              <a:lnSpc>
                <a:spcPct val="85000"/>
              </a:lnSpc>
              <a:spcBef>
                <a:spcPct val="25000"/>
              </a:spcBef>
              <a:spcAft>
                <a:spcPct val="0"/>
              </a:spcAft>
              <a:buClr>
                <a:schemeClr val="accent2"/>
              </a:buClr>
              <a:buFont typeface="Wingdings" pitchFamily="2" charset="2"/>
              <a:buNone/>
              <a:defRPr sz="2600" b="1" smtClean="0">
                <a:solidFill>
                  <a:srgbClr val="225A7A"/>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ct val="80000"/>
              </a:lnSpc>
            </a:pPr>
            <a:r>
              <a:rPr lang="en-US" kern="0" dirty="0"/>
              <a:t>Insurance </a:t>
            </a:r>
            <a:r>
              <a:rPr lang="en-US" kern="0"/>
              <a:t>Information Institute</a:t>
            </a:r>
          </a:p>
          <a:p>
            <a:pPr>
              <a:lnSpc>
                <a:spcPct val="80000"/>
              </a:lnSpc>
            </a:pPr>
            <a:r>
              <a:rPr lang="en-US" kern="0" dirty="0"/>
              <a:t>June 30, 2016</a:t>
            </a:r>
            <a:endParaRPr lang="en-US" sz="2400" i="1" kern="0" dirty="0">
              <a:solidFill>
                <a:srgbClr val="C00000"/>
              </a:solidFill>
            </a:endParaRPr>
          </a:p>
        </p:txBody>
      </p:sp>
    </p:spTree>
    <p:extLst>
      <p:ext uri="{BB962C8B-B14F-4D97-AF65-F5344CB8AC3E}">
        <p14:creationId xmlns:p14="http://schemas.microsoft.com/office/powerpoint/2010/main" val="16046740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10</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The Construction Sector Is Critical to the Economy and the P/C Insurance Industry</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a:t>
            </a:fld>
            <a:endParaRPr lang="en-US"/>
          </a:p>
        </p:txBody>
      </p:sp>
    </p:spTree>
    <p:extLst>
      <p:ext uri="{BB962C8B-B14F-4D97-AF65-F5344CB8AC3E}">
        <p14:creationId xmlns:p14="http://schemas.microsoft.com/office/powerpoint/2010/main" val="14005069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11</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a:t>Value of New Private Construction: Residential &amp; Nonresidential, 2003-2016*</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Billions of Dollars</a:t>
            </a:r>
          </a:p>
        </p:txBody>
      </p:sp>
      <p:graphicFrame>
        <p:nvGraphicFramePr>
          <p:cNvPr id="50178" name="Object 3"/>
          <p:cNvGraphicFramePr>
            <a:graphicFrameLocks/>
          </p:cNvGraphicFramePr>
          <p:nvPr>
            <p:extLst>
              <p:ext uri="{D42A27DB-BD31-4B8C-83A1-F6EECF244321}">
                <p14:modId xmlns:p14="http://schemas.microsoft.com/office/powerpoint/2010/main" val="3832545940"/>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621883" name="Chart" r:id="rId4" imgW="8772414" imgH="3305140" progId="MSGraph.Chart.8">
                  <p:embed followColorScheme="full"/>
                </p:oleObj>
              </mc:Choice>
              <mc:Fallback>
                <p:oleObj name="Chart" r:id="rId4" imgW="8772414" imgH="3305140" progId="MSGraph.Chart.8">
                  <p:embed followColorScheme="full"/>
                  <p:pic>
                    <p:nvPicPr>
                      <p:cNvPr id="50178" name="Object 3"/>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Construction Activity Is Moving in a Positive Direction though Remains Well Below Pre-Crisis Peak; Residential Dominates</a:t>
            </a: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a:solidFill>
                  <a:schemeClr val="accent3"/>
                </a:solidFill>
              </a:rPr>
              <a:t>$298.1</a:t>
            </a: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a:solidFill>
                  <a:schemeClr val="accent3"/>
                </a:solidFill>
              </a:rPr>
              <a:t>$613.7</a:t>
            </a:r>
          </a:p>
        </p:txBody>
      </p:sp>
      <p:sp>
        <p:nvSpPr>
          <p:cNvPr id="39" name="AutoShape 8"/>
          <p:cNvSpPr>
            <a:spLocks noChangeArrowheads="1"/>
          </p:cNvSpPr>
          <p:nvPr/>
        </p:nvSpPr>
        <p:spPr bwMode="blackWhite">
          <a:xfrm>
            <a:off x="2113935" y="1356852"/>
            <a:ext cx="2281083" cy="589935"/>
          </a:xfrm>
          <a:prstGeom prst="wedgeRectCallout">
            <a:avLst>
              <a:gd name="adj1" fmla="val -18672"/>
              <a:gd name="adj2" fmla="val 11935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Construction peaks at $911.8. in 2006</a:t>
            </a:r>
          </a:p>
        </p:txBody>
      </p:sp>
      <p:sp>
        <p:nvSpPr>
          <p:cNvPr id="36" name="AutoShape 8"/>
          <p:cNvSpPr>
            <a:spLocks noChangeArrowheads="1"/>
          </p:cNvSpPr>
          <p:nvPr/>
        </p:nvSpPr>
        <p:spPr bwMode="blackWhite">
          <a:xfrm>
            <a:off x="4467983" y="1843443"/>
            <a:ext cx="1734093" cy="1089211"/>
          </a:xfrm>
          <a:prstGeom prst="wedgeRectCallout">
            <a:avLst>
              <a:gd name="adj1" fmla="val 5193"/>
              <a:gd name="adj2" fmla="val 10772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Trough in 2010 at $500.6B, after plunging 55.1% ($411.2B)</a:t>
            </a:r>
          </a:p>
        </p:txBody>
      </p:sp>
      <p:sp>
        <p:nvSpPr>
          <p:cNvPr id="45" name="AutoShape 8"/>
          <p:cNvSpPr>
            <a:spLocks noChangeArrowheads="1"/>
          </p:cNvSpPr>
          <p:nvPr/>
        </p:nvSpPr>
        <p:spPr bwMode="blackWhite">
          <a:xfrm>
            <a:off x="6510327" y="1058118"/>
            <a:ext cx="2480054" cy="1457243"/>
          </a:xfrm>
          <a:prstGeom prst="wedgeRectCallout">
            <a:avLst>
              <a:gd name="adj1" fmla="val 26075"/>
              <a:gd name="adj2" fmla="val 55263"/>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2016: Value of new </a:t>
            </a:r>
            <a:r>
              <a:rPr lang="en-US" sz="1600" b="1" dirty="0" err="1">
                <a:solidFill>
                  <a:schemeClr val="bg1"/>
                </a:solidFill>
              </a:rPr>
              <a:t>pvt.</a:t>
            </a:r>
            <a:r>
              <a:rPr lang="en-US" sz="1600" b="1" dirty="0">
                <a:solidFill>
                  <a:schemeClr val="bg1"/>
                </a:solidFill>
              </a:rPr>
              <a:t> construction hits $843.1B as of Apr. 2016, up 68.4% from the 2010 trough but still 7.5% below 2006 peak </a:t>
            </a:r>
          </a:p>
        </p:txBody>
      </p:sp>
      <p:sp>
        <p:nvSpPr>
          <p:cNvPr id="18" name="Date Placeholder 17"/>
          <p:cNvSpPr>
            <a:spLocks noGrp="1"/>
          </p:cNvSpPr>
          <p:nvPr>
            <p:ph type="dt" sz="half" idx="10"/>
          </p:nvPr>
        </p:nvSpPr>
        <p:spPr/>
        <p:txBody>
          <a:bodyPr/>
          <a:lstStyle/>
          <a:p>
            <a:pPr>
              <a:defRPr/>
            </a:pPr>
            <a:r>
              <a:rPr lang="en-US"/>
              <a:t>12/01/09 - 9pm</a:t>
            </a:r>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11</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a:solidFill>
                  <a:schemeClr val="accent3"/>
                </a:solidFill>
              </a:rPr>
              <a:t>$261.8</a:t>
            </a: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a:solidFill>
                  <a:schemeClr val="accent3"/>
                </a:solidFill>
              </a:rPr>
              <a:t>$238.8</a:t>
            </a:r>
          </a:p>
        </p:txBody>
      </p:sp>
      <p:sp>
        <p:nvSpPr>
          <p:cNvPr id="22" name="TextBox 10"/>
          <p:cNvSpPr txBox="1">
            <a:spLocks noChangeArrowheads="1"/>
          </p:cNvSpPr>
          <p:nvPr/>
        </p:nvSpPr>
        <p:spPr bwMode="auto">
          <a:xfrm>
            <a:off x="8289414" y="3060396"/>
            <a:ext cx="889000" cy="307777"/>
          </a:xfrm>
          <a:prstGeom prst="rect">
            <a:avLst/>
          </a:prstGeom>
          <a:noFill/>
          <a:ln w="9525">
            <a:noFill/>
            <a:miter lim="800000"/>
            <a:headEnd/>
            <a:tailEnd/>
          </a:ln>
        </p:spPr>
        <p:txBody>
          <a:bodyPr>
            <a:spAutoFit/>
          </a:bodyPr>
          <a:lstStyle/>
          <a:p>
            <a:pPr algn="ctr"/>
            <a:r>
              <a:rPr lang="en-US" sz="1400" b="1" dirty="0"/>
              <a:t>$439.7</a:t>
            </a:r>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a:t>$403.5</a:t>
            </a:r>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*2016 figure is a seasonally adjusted annual rate as of April.</a:t>
            </a:r>
          </a:p>
          <a:p>
            <a:pPr eaLnBrk="0" hangingPunct="0">
              <a:lnSpc>
                <a:spcPct val="85000"/>
              </a:lnSpc>
              <a:spcBef>
                <a:spcPct val="25000"/>
              </a:spcBef>
              <a:buClr>
                <a:schemeClr val="accent2"/>
              </a:buClr>
              <a:buFont typeface="Wingdings" pitchFamily="2" charset="2"/>
              <a:buNone/>
            </a:pPr>
            <a:r>
              <a:rPr lang="en-US" sz="1100" dirty="0"/>
              <a:t>Sources: US Department of Commerce </a:t>
            </a:r>
            <a:r>
              <a:rPr lang="en-US" sz="1100" dirty="0">
                <a:hlinkClick r:id="rId6"/>
              </a:rPr>
              <a:t>http://www.census.gov/construction/c30/c30index.html</a:t>
            </a:r>
            <a:r>
              <a:rPr lang="en-US" sz="1100" dirty="0"/>
              <a:t> ; Insurance Information Institute. </a:t>
            </a:r>
          </a:p>
        </p:txBody>
      </p:sp>
    </p:spTree>
    <p:extLst>
      <p:ext uri="{BB962C8B-B14F-4D97-AF65-F5344CB8AC3E}">
        <p14:creationId xmlns:p14="http://schemas.microsoft.com/office/powerpoint/2010/main" val="21174348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a:t>
            </a:fld>
            <a:endParaRPr lang="en-US"/>
          </a:p>
        </p:txBody>
      </p:sp>
      <p:sp>
        <p:nvSpPr>
          <p:cNvPr id="66566" name="Rectangle 11"/>
          <p:cNvSpPr>
            <a:spLocks noGrp="1" noChangeArrowheads="1"/>
          </p:cNvSpPr>
          <p:nvPr>
            <p:ph type="title"/>
          </p:nvPr>
        </p:nvSpPr>
        <p:spPr/>
        <p:txBody>
          <a:bodyPr/>
          <a:lstStyle/>
          <a:p>
            <a:r>
              <a:rPr lang="en-US" dirty="0"/>
              <a:t>Value of Construction Put in Place,  2016 vs. 2015*</a:t>
            </a:r>
          </a:p>
        </p:txBody>
      </p:sp>
      <p:graphicFrame>
        <p:nvGraphicFramePr>
          <p:cNvPr id="66562" name="Object 4"/>
          <p:cNvGraphicFramePr>
            <a:graphicFrameLocks noChangeAspect="1"/>
          </p:cNvGraphicFramePr>
          <p:nvPr>
            <p:extLst>
              <p:ext uri="{D42A27DB-BD31-4B8C-83A1-F6EECF244321}">
                <p14:modId xmlns:p14="http://schemas.microsoft.com/office/powerpoint/2010/main" val="424889101"/>
              </p:ext>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622905" name="Chart" r:id="rId4" imgW="8534400" imgH="3771900" progId="MSGraph.Chart.8">
                  <p:embed followColorScheme="full"/>
                </p:oleObj>
              </mc:Choice>
              <mc:Fallback>
                <p:oleObj name="Chart" r:id="rId4" imgW="8534400" imgH="3771900" progId="MSGraph.Chart.8">
                  <p:embed followColorScheme="full"/>
                  <p:pic>
                    <p:nvPicPr>
                      <p:cNvPr id="66562" name="Object 4"/>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Overall Construction Activity is Up Again After Languishing in Early 2015; State/Local Sector Government Sector May Be Recovering as Budget Woes Ease in Some Jurisdictions</a:t>
            </a: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a:solidFill>
                  <a:srgbClr val="225A7A"/>
                </a:solidFill>
              </a:rPr>
              <a:t>Growth (%)</a:t>
            </a:r>
          </a:p>
        </p:txBody>
      </p:sp>
      <p:sp>
        <p:nvSpPr>
          <p:cNvPr id="1926153" name="AutoShape 9"/>
          <p:cNvSpPr>
            <a:spLocks noChangeArrowheads="1"/>
          </p:cNvSpPr>
          <p:nvPr/>
        </p:nvSpPr>
        <p:spPr bwMode="blackWhite">
          <a:xfrm>
            <a:off x="972495" y="3741569"/>
            <a:ext cx="2794459" cy="983280"/>
          </a:xfrm>
          <a:prstGeom prst="wedgeRectCallout">
            <a:avLst>
              <a:gd name="adj1" fmla="val 40788"/>
              <a:gd name="adj2" fmla="val -7597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Private sector construction activity is up in both the residential and nonresidential segments</a:t>
            </a: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adjusted data through April 2016.</a:t>
            </a:r>
            <a:br>
              <a:rPr lang="en-US" sz="1100" dirty="0"/>
            </a:br>
            <a:r>
              <a:rPr lang="en-US" sz="1100" dirty="0"/>
              <a:t>Source: U.S. Census Bureau, </a:t>
            </a:r>
            <a:r>
              <a:rPr lang="en-US" sz="1100" dirty="0">
                <a:hlinkClick r:id="rId6"/>
              </a:rPr>
              <a:t>http://www.census.gov/construction/c30/c30index.html</a:t>
            </a:r>
            <a:r>
              <a:rPr lang="en-US" sz="1100" dirty="0"/>
              <a:t> ; Insurance Information Institute.  </a:t>
            </a:r>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a:solidFill>
                  <a:srgbClr val="225A7A"/>
                </a:solidFill>
              </a:rPr>
              <a:t>Private: +5.7%</a:t>
            </a: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a:solidFill>
                  <a:srgbClr val="225A7A"/>
                </a:solidFill>
              </a:rPr>
              <a:t>Public: +1.2%</a:t>
            </a:r>
          </a:p>
        </p:txBody>
      </p:sp>
      <p:sp>
        <p:nvSpPr>
          <p:cNvPr id="12" name="AutoShape 9"/>
          <p:cNvSpPr>
            <a:spLocks noChangeArrowheads="1"/>
          </p:cNvSpPr>
          <p:nvPr/>
        </p:nvSpPr>
        <p:spPr bwMode="blackWhite">
          <a:xfrm>
            <a:off x="4234874" y="3439618"/>
            <a:ext cx="2030261" cy="1046237"/>
          </a:xfrm>
          <a:prstGeom prst="wedgeRectCallout">
            <a:avLst>
              <a:gd name="adj1" fmla="val 52258"/>
              <a:gd name="adj2" fmla="val -1924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Public sector construction activity is finally beginning to create less drag up after years of decline</a:t>
            </a:r>
          </a:p>
        </p:txBody>
      </p:sp>
      <p:sp>
        <p:nvSpPr>
          <p:cNvPr id="2" name="Oval 1"/>
          <p:cNvSpPr/>
          <p:nvPr/>
        </p:nvSpPr>
        <p:spPr>
          <a:xfrm>
            <a:off x="6035829" y="1351280"/>
            <a:ext cx="2641891" cy="46832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557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13</a:t>
            </a:fld>
            <a:endParaRPr lang="en-US" dirty="0"/>
          </a:p>
        </p:txBody>
      </p:sp>
      <p:graphicFrame>
        <p:nvGraphicFramePr>
          <p:cNvPr id="1936387" name="Object 3"/>
          <p:cNvGraphicFramePr>
            <a:graphicFrameLocks noChangeAspect="1"/>
          </p:cNvGraphicFramePr>
          <p:nvPr>
            <p:extLst>
              <p:ext uri="{D42A27DB-BD31-4B8C-83A1-F6EECF244321}">
                <p14:modId xmlns:p14="http://schemas.microsoft.com/office/powerpoint/2010/main" val="1821264103"/>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623929" name="Chart" r:id="rId4" imgW="8267674" imgH="3771900" progId="MSGraph.Chart.8">
                  <p:embed followColorScheme="full"/>
                </p:oleObj>
              </mc:Choice>
              <mc:Fallback>
                <p:oleObj name="Chart" r:id="rId4" imgW="8267674" imgH="3771900" progId="MSGraph.Chart.8">
                  <p:embed followColorScheme="full"/>
                  <p:pic>
                    <p:nvPicPr>
                      <p:cNvPr id="1936387" name="Object 3"/>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a:solidFill>
                  <a:srgbClr val="FFFFFF"/>
                </a:solidFill>
              </a:rPr>
              <a:t>Government Construction Spending Peaked in 2009, Helped by Stimulus Spending, but Contracted As State/Local Governments Grappled with Deficits and Federal Sequestration; Only Now Recovering</a:t>
            </a: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a:ln>
                  <a:noFill/>
                </a:ln>
                <a:solidFill>
                  <a:srgbClr val="225A7A"/>
                </a:solidFill>
                <a:effectLst/>
                <a:uLnTx/>
                <a:uFillTx/>
                <a:latin typeface="Arial" charset="0"/>
                <a:ea typeface="+mj-ea"/>
                <a:cs typeface="+mj-cs"/>
              </a:rPr>
              <a:t> Construction: 2003-2016*</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*2016 figure is a seasonally adjusted annual rate as of April; </a:t>
            </a:r>
            <a:r>
              <a:rPr lang="en-US" sz="1100" dirty="0">
                <a:hlinkClick r:id="rId6"/>
              </a:rPr>
              <a:t>http://www.census.gov/construction/c30/historical_data.html</a:t>
            </a: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Department of Commerce; Insurance Information Institute. </a:t>
            </a:r>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Construction across all levels of government peaked at $314.9B in 2009</a:t>
            </a:r>
          </a:p>
        </p:txBody>
      </p:sp>
      <p:sp>
        <p:nvSpPr>
          <p:cNvPr id="14" name="AutoShape 8"/>
          <p:cNvSpPr>
            <a:spLocks noChangeArrowheads="1"/>
          </p:cNvSpPr>
          <p:nvPr/>
        </p:nvSpPr>
        <p:spPr bwMode="blackWhite">
          <a:xfrm>
            <a:off x="5496128" y="1091380"/>
            <a:ext cx="3420431" cy="1019086"/>
          </a:xfrm>
          <a:prstGeom prst="wedgeRectCallout">
            <a:avLst>
              <a:gd name="adj1" fmla="val 30312"/>
              <a:gd name="adj2" fmla="val 6244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a:solidFill>
                  <a:schemeClr val="bg1"/>
                </a:solidFill>
              </a:rPr>
              <a:t>Austerity Reigns</a:t>
            </a:r>
            <a:r>
              <a:rPr lang="en-US" sz="1600" b="1" dirty="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a:solidFill>
                  <a:schemeClr val="bg1"/>
                </a:solidFill>
              </a:rPr>
              <a:t>Govt. construction MAY finally be turning around; still down $24.1B or 7.7% since 2009 peak</a:t>
            </a:r>
          </a:p>
        </p:txBody>
      </p:sp>
    </p:spTree>
    <p:extLst>
      <p:ext uri="{BB962C8B-B14F-4D97-AF65-F5344CB8AC3E}">
        <p14:creationId xmlns:p14="http://schemas.microsoft.com/office/powerpoint/2010/main" val="34675359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PERSONAL LINES EXPOSURE BASE IS EXPANDING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14</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142194" y="4226699"/>
            <a:ext cx="8850086" cy="190821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Top Line Growth for Personal Lines Exceeds Commercial Lines: </a:t>
            </a:r>
          </a:p>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Exposure and Rate Contribute</a:t>
            </a: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a:t>
            </a:fld>
            <a:endParaRPr lang="en-US"/>
          </a:p>
        </p:txBody>
      </p:sp>
    </p:spTree>
    <p:extLst>
      <p:ext uri="{BB962C8B-B14F-4D97-AF65-F5344CB8AC3E}">
        <p14:creationId xmlns:p14="http://schemas.microsoft.com/office/powerpoint/2010/main" val="62853136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15</a:t>
            </a:fld>
            <a:endParaRPr lang="en-US"/>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a:t>New Private Housing Starts, 1990-2021F</a:t>
            </a:r>
          </a:p>
        </p:txBody>
      </p:sp>
      <p:graphicFrame>
        <p:nvGraphicFramePr>
          <p:cNvPr id="38914" name="Object 4"/>
          <p:cNvGraphicFramePr>
            <a:graphicFrameLocks noChangeAspect="1"/>
          </p:cNvGraphicFramePr>
          <p:nvPr>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628018" name="Chart" r:id="rId4" imgW="7839082" imgH="4095681" progId="MSGraph.Chart.8">
                  <p:embed followColorScheme="full"/>
                </p:oleObj>
              </mc:Choice>
              <mc:Fallback>
                <p:oleObj name="Chart" r:id="rId4" imgW="7839082" imgH="4095681" progId="MSGraph.Chart.8">
                  <p:embed followColorScheme="full"/>
                  <p:pic>
                    <p:nvPicPr>
                      <p:cNvPr id="38914" name="Object 4"/>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436492"/>
            <a:ext cx="8551863" cy="42627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(5/16 for 2016-17; 3/16 for 2018-21F; Insurance Information Institute.</a:t>
            </a:r>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Insurers Are Continue to See Meaningful Exposure Growth in the Wake of the “Great Recession” Associated with Home Construction: Construction Risk Exposure, Surety, Commercial Auto; Potent Driver of Workers Comp Exposure</a:t>
            </a: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Job growth, low inventories of existing homes,  still-low mortgage rates and demographics should continue to stimulate new home construction for several more years</a:t>
            </a:r>
          </a:p>
        </p:txBody>
      </p:sp>
    </p:spTree>
    <p:extLst>
      <p:ext uri="{BB962C8B-B14F-4D97-AF65-F5344CB8AC3E}">
        <p14:creationId xmlns:p14="http://schemas.microsoft.com/office/powerpoint/2010/main" val="6656235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105"/>
          <p:cNvSpPr>
            <a:spLocks noGrp="1" noChangeArrowheads="1"/>
          </p:cNvSpPr>
          <p:nvPr>
            <p:ph type="dt" sz="quarter" idx="10"/>
          </p:nvPr>
        </p:nvSpPr>
        <p:spPr>
          <a:noFill/>
        </p:spPr>
        <p:txBody>
          <a:bodyPr/>
          <a:lstStyle/>
          <a:p>
            <a:r>
              <a:rPr lang="en-US"/>
              <a:t>12/01/09 - 9pm</a:t>
            </a:r>
          </a:p>
        </p:txBody>
      </p:sp>
      <p:sp>
        <p:nvSpPr>
          <p:cNvPr id="717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7173" name="Rectangle 110"/>
          <p:cNvSpPr>
            <a:spLocks noGrp="1" noChangeArrowheads="1"/>
          </p:cNvSpPr>
          <p:nvPr>
            <p:ph type="sldNum" sz="quarter" idx="12"/>
          </p:nvPr>
        </p:nvSpPr>
        <p:spPr>
          <a:noFill/>
        </p:spPr>
        <p:txBody>
          <a:bodyPr/>
          <a:lstStyle/>
          <a:p>
            <a:fld id="{0509543F-BBCA-4321-A336-1DBD1BB8088A}" type="slidenum">
              <a:rPr lang="en-US" smtClean="0"/>
              <a:pPr/>
              <a:t>16</a:t>
            </a:fld>
            <a:endParaRPr lang="en-US"/>
          </a:p>
        </p:txBody>
      </p:sp>
      <p:sp>
        <p:nvSpPr>
          <p:cNvPr id="7174" name="Rectangle 2"/>
          <p:cNvSpPr>
            <a:spLocks noGrp="1" noChangeArrowheads="1"/>
          </p:cNvSpPr>
          <p:nvPr>
            <p:ph type="title"/>
          </p:nvPr>
        </p:nvSpPr>
        <p:spPr/>
        <p:txBody>
          <a:bodyPr/>
          <a:lstStyle/>
          <a:p>
            <a:r>
              <a:rPr lang="en-US" dirty="0"/>
              <a:t>Homeowners Insurance</a:t>
            </a:r>
            <a:br>
              <a:rPr lang="en-US" dirty="0"/>
            </a:br>
            <a:r>
              <a:rPr lang="en-US" dirty="0"/>
              <a:t>Net Written Premium, 2000–2016F</a:t>
            </a:r>
          </a:p>
        </p:txBody>
      </p:sp>
      <p:graphicFrame>
        <p:nvGraphicFramePr>
          <p:cNvPr id="2050" name="Object 3"/>
          <p:cNvGraphicFramePr>
            <a:graphicFrameLocks noChangeAspect="1"/>
          </p:cNvGraphicFramePr>
          <p:nvPr>
            <p:extLst/>
          </p:nvPr>
        </p:nvGraphicFramePr>
        <p:xfrm>
          <a:off x="111125" y="2178051"/>
          <a:ext cx="8713787" cy="4478337"/>
        </p:xfrm>
        <a:graphic>
          <a:graphicData uri="http://schemas.openxmlformats.org/presentationml/2006/ole">
            <mc:AlternateContent xmlns:mc="http://schemas.openxmlformats.org/markup-compatibility/2006">
              <mc:Choice xmlns:v="urn:schemas-microsoft-com:vml" Requires="v">
                <p:oleObj spid="_x0000_s28638229" name="Chart" r:id="rId4" imgW="5791408" imgH="2978035" progId="MSGraph.Chart.8">
                  <p:embed followColorScheme="full"/>
                </p:oleObj>
              </mc:Choice>
              <mc:Fallback>
                <p:oleObj name="Chart" r:id="rId4" imgW="5791408" imgH="2978035" progId="MSGraph.Chart.8">
                  <p:embed followColorScheme="full"/>
                  <p:pic>
                    <p:nvPicPr>
                      <p:cNvPr id="2050" name="Object 3"/>
                      <p:cNvPicPr>
                        <a:picLocks noChangeAspect="1" noChangeArrowheads="1"/>
                      </p:cNvPicPr>
                      <p:nvPr/>
                    </p:nvPicPr>
                    <p:blipFill>
                      <a:blip r:embed="rId5"/>
                      <a:srcRect/>
                      <a:stretch>
                        <a:fillRect/>
                      </a:stretch>
                    </p:blipFill>
                    <p:spPr bwMode="gray">
                      <a:xfrm>
                        <a:off x="111125" y="2178051"/>
                        <a:ext cx="8713787" cy="4478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a:t>
            </a:r>
          </a:p>
        </p:txBody>
      </p:sp>
      <p:sp>
        <p:nvSpPr>
          <p:cNvPr id="7176" name="TextBox 7"/>
          <p:cNvSpPr txBox="1">
            <a:spLocks noChangeArrowheads="1"/>
          </p:cNvSpPr>
          <p:nvPr/>
        </p:nvSpPr>
        <p:spPr bwMode="auto">
          <a:xfrm>
            <a:off x="257175" y="1257300"/>
            <a:ext cx="1304925" cy="338138"/>
          </a:xfrm>
          <a:prstGeom prst="rect">
            <a:avLst/>
          </a:prstGeom>
          <a:noFill/>
          <a:ln w="9525">
            <a:noFill/>
            <a:miter lim="800000"/>
            <a:headEnd/>
            <a:tailEnd/>
          </a:ln>
        </p:spPr>
        <p:txBody>
          <a:bodyPr>
            <a:spAutoFit/>
          </a:bodyPr>
          <a:lstStyle/>
          <a:p>
            <a:r>
              <a:rPr lang="en-US" sz="1600" b="1"/>
              <a:t>$ Billions</a:t>
            </a:r>
          </a:p>
        </p:txBody>
      </p:sp>
      <p:sp>
        <p:nvSpPr>
          <p:cNvPr id="10" name="AutoShape 7"/>
          <p:cNvSpPr>
            <a:spLocks noChangeArrowheads="1"/>
          </p:cNvSpPr>
          <p:nvPr/>
        </p:nvSpPr>
        <p:spPr bwMode="blackWhite">
          <a:xfrm>
            <a:off x="1562100" y="1257300"/>
            <a:ext cx="5495364" cy="1891029"/>
          </a:xfrm>
          <a:prstGeom prst="wedgeRectCallout">
            <a:avLst>
              <a:gd name="adj1" fmla="val -49412"/>
              <a:gd name="adj2" fmla="val 212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Homeowners insurance NWP continues to rise (up 150% 2000-2015F) despite very little unit growth during the real estate crash.  Reasons include rate increases, especially in coastal zones, ITV endorsements (e.g., “inflation guards”), compulsory for mortgaged properties and resumption of home building activity</a:t>
            </a:r>
            <a:endParaRPr lang="en-US" b="1" dirty="0">
              <a:solidFill>
                <a:schemeClr val="bg1"/>
              </a:solidFill>
              <a:latin typeface="Arial" pitchFamily="34" charset="0"/>
            </a:endParaRPr>
          </a:p>
        </p:txBody>
      </p:sp>
      <p:sp>
        <p:nvSpPr>
          <p:cNvPr id="11" name="AutoShape 7"/>
          <p:cNvSpPr>
            <a:spLocks noChangeArrowheads="1"/>
          </p:cNvSpPr>
          <p:nvPr/>
        </p:nvSpPr>
        <p:spPr bwMode="blackWhite">
          <a:xfrm>
            <a:off x="4916908" y="4646976"/>
            <a:ext cx="2679949" cy="1129143"/>
          </a:xfrm>
          <a:prstGeom prst="wedgeRectCallout">
            <a:avLst>
              <a:gd name="adj1" fmla="val 63181"/>
              <a:gd name="adj2" fmla="val -10793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The Homeowners line will generate about $4B in new premiums annually through 2016</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5411720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7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childTnLst>
                          </p:cTn>
                        </p:par>
                        <p:par>
                          <p:cTn id="11" fill="hold">
                            <p:stCondLst>
                              <p:cond delay="1200"/>
                            </p:stCondLst>
                            <p:childTnLst>
                              <p:par>
                                <p:cTn id="12" presetID="22" presetClass="entr" presetSubtype="4" fill="hold" grpId="0" nodeType="afterEffect">
                                  <p:stCondLst>
                                    <p:cond delay="70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a:solidFill>
                  <a:srgbClr val="FFFFFF"/>
                </a:solidFill>
              </a:rPr>
              <a:t>12/01/09 - 9pm</a:t>
            </a:r>
          </a:p>
        </p:txBody>
      </p:sp>
      <p:sp>
        <p:nvSpPr>
          <p:cNvPr id="1028" name="Rectangle 106"/>
          <p:cNvSpPr>
            <a:spLocks noGrp="1" noChangeArrowheads="1"/>
          </p:cNvSpPr>
          <p:nvPr>
            <p:ph type="ftr" sz="quarter" idx="11"/>
          </p:nvPr>
        </p:nvSpPr>
        <p:spPr>
          <a:noFill/>
        </p:spPr>
        <p:txBody>
          <a:bodyPr/>
          <a:lstStyle/>
          <a:p>
            <a:r>
              <a:rPr lang="en-US">
                <a:solidFill>
                  <a:srgbClr val="FFFFFF"/>
                </a:solidFill>
              </a:rPr>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solidFill>
                  <a:srgbClr val="000000"/>
                </a:solidFill>
              </a:rPr>
              <a:pPr/>
              <a:t>17</a:t>
            </a:fld>
            <a:endParaRPr lang="en-US">
              <a:solidFill>
                <a:srgbClr val="000000"/>
              </a:solidFill>
            </a:endParaRPr>
          </a:p>
        </p:txBody>
      </p:sp>
      <p:sp>
        <p:nvSpPr>
          <p:cNvPr id="1030" name="Rectangle 2"/>
          <p:cNvSpPr>
            <a:spLocks noGrp="1" noChangeArrowheads="1"/>
          </p:cNvSpPr>
          <p:nvPr>
            <p:ph type="title"/>
          </p:nvPr>
        </p:nvSpPr>
        <p:spPr/>
        <p:txBody>
          <a:bodyPr/>
          <a:lstStyle/>
          <a:p>
            <a:r>
              <a:rPr lang="en-US" dirty="0" err="1"/>
              <a:t>I.I.I.</a:t>
            </a:r>
            <a:r>
              <a:rPr lang="en-US" dirty="0"/>
              <a:t> Poll: Renter’s Insurance</a:t>
            </a:r>
            <a:endParaRPr lang="en-US" baseline="30000" dirty="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 Insurance Information Institute Annual </a:t>
            </a:r>
            <a:r>
              <a:rPr lang="en-US" sz="1100" i="1">
                <a:solidFill>
                  <a:srgbClr val="000000"/>
                </a:solidFill>
                <a:latin typeface="Arial" charset="0"/>
                <a:cs typeface="Arial" charset="0"/>
              </a:rPr>
              <a:t>Pulse</a:t>
            </a:r>
            <a:r>
              <a:rPr lang="en-US" sz="1100">
                <a:solidFill>
                  <a:srgbClr val="000000"/>
                </a:solidFill>
                <a:latin typeface="Arial" charset="0"/>
                <a:cs typeface="Arial" charset="0"/>
              </a:rPr>
              <a:t> Survey.</a:t>
            </a:r>
          </a:p>
        </p:txBody>
      </p:sp>
      <p:graphicFrame>
        <p:nvGraphicFramePr>
          <p:cNvPr id="2" name="Object 2"/>
          <p:cNvGraphicFramePr>
            <a:graphicFrameLocks noChangeAspect="1"/>
          </p:cNvGraphicFramePr>
          <p:nvPr>
            <p:extLst/>
          </p:nvPr>
        </p:nvGraphicFramePr>
        <p:xfrm>
          <a:off x="101600" y="2295665"/>
          <a:ext cx="9042400" cy="366236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5"/>
          <p:cNvSpPr>
            <a:spLocks noChangeArrowheads="1"/>
          </p:cNvSpPr>
          <p:nvPr/>
        </p:nvSpPr>
        <p:spPr bwMode="blackWhite">
          <a:xfrm>
            <a:off x="298450" y="5454363"/>
            <a:ext cx="8618784" cy="6569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Percentage of Renters Who Have Renters Insurance Has Been Rising Since 2011.</a:t>
            </a:r>
          </a:p>
        </p:txBody>
      </p:sp>
      <p:sp>
        <p:nvSpPr>
          <p:cNvPr id="3" name="Rectangle 2"/>
          <p:cNvSpPr/>
          <p:nvPr/>
        </p:nvSpPr>
        <p:spPr>
          <a:xfrm>
            <a:off x="298450" y="1256985"/>
            <a:ext cx="3696846" cy="830997"/>
          </a:xfrm>
          <a:prstGeom prst="rect">
            <a:avLst/>
          </a:prstGeom>
        </p:spPr>
        <p:txBody>
          <a:bodyPr wrap="none">
            <a:spAutoFit/>
          </a:bodyPr>
          <a:lstStyle/>
          <a:p>
            <a:pPr fontAlgn="base">
              <a:spcBef>
                <a:spcPct val="0"/>
              </a:spcBef>
              <a:spcAft>
                <a:spcPct val="0"/>
              </a:spcAft>
            </a:pPr>
            <a:r>
              <a:rPr lang="en-US" sz="1600" b="1" dirty="0">
                <a:solidFill>
                  <a:srgbClr val="225A7A"/>
                </a:solidFill>
                <a:latin typeface="Arial" charset="0"/>
                <a:cs typeface="Arial" charset="0"/>
              </a:rPr>
              <a:t>Q</a:t>
            </a:r>
            <a:r>
              <a:rPr lang="en-US" sz="1600" b="1" dirty="0">
                <a:solidFill>
                  <a:srgbClr val="28688C"/>
                </a:solidFill>
                <a:latin typeface="Arial" charset="0"/>
                <a:cs typeface="Arial" charset="0"/>
              </a:rPr>
              <a:t>.</a:t>
            </a:r>
            <a:r>
              <a:rPr lang="en-US" sz="1600" i="1" dirty="0">
                <a:solidFill>
                  <a:srgbClr val="000000"/>
                </a:solidFill>
                <a:latin typeface="Arial" charset="0"/>
                <a:cs typeface="Arial" charset="0"/>
              </a:rPr>
              <a:t> </a:t>
            </a:r>
            <a:r>
              <a:rPr lang="en-US" sz="1600" b="1" dirty="0">
                <a:solidFill>
                  <a:srgbClr val="28688C"/>
                </a:solidFill>
                <a:latin typeface="Arial" charset="0"/>
                <a:cs typeface="Arial" charset="0"/>
              </a:rPr>
              <a:t>Do you have renters insurance?</a:t>
            </a:r>
            <a:r>
              <a:rPr lang="en-US" sz="1600" b="1" baseline="30000" dirty="0">
                <a:solidFill>
                  <a:srgbClr val="225A7A"/>
                </a:solidFill>
                <a:latin typeface="Arial" charset="0"/>
                <a:cs typeface="Arial" charset="0"/>
              </a:rPr>
              <a:t> 1</a:t>
            </a:r>
          </a:p>
          <a:p>
            <a:pPr fontAlgn="base">
              <a:spcBef>
                <a:spcPct val="0"/>
              </a:spcBef>
              <a:spcAft>
                <a:spcPct val="0"/>
              </a:spcAft>
            </a:pPr>
            <a:endParaRPr lang="en-US" sz="1600" b="1" dirty="0">
              <a:solidFill>
                <a:srgbClr val="28688C"/>
              </a:solidFill>
              <a:latin typeface="Arial" charset="0"/>
              <a:cs typeface="Arial" charset="0"/>
            </a:endParaRPr>
          </a:p>
          <a:p>
            <a:pPr fontAlgn="base">
              <a:spcBef>
                <a:spcPct val="0"/>
              </a:spcBef>
              <a:spcAft>
                <a:spcPct val="0"/>
              </a:spcAft>
            </a:pPr>
            <a:endParaRPr lang="en-US" sz="1600" dirty="0">
              <a:solidFill>
                <a:srgbClr val="000000"/>
              </a:solidFill>
              <a:latin typeface="Arial" charset="0"/>
              <a:cs typeface="Arial" charset="0"/>
            </a:endParaRPr>
          </a:p>
        </p:txBody>
      </p:sp>
      <p:sp>
        <p:nvSpPr>
          <p:cNvPr id="8" name="Rectangle 7"/>
          <p:cNvSpPr/>
          <p:nvPr/>
        </p:nvSpPr>
        <p:spPr>
          <a:xfrm>
            <a:off x="298450" y="6150204"/>
            <a:ext cx="4572000" cy="236219"/>
          </a:xfrm>
          <a:prstGeom prst="rect">
            <a:avLst/>
          </a:prstGeom>
        </p:spPr>
        <p:txBody>
          <a:bodyPr>
            <a:spAutoFit/>
          </a:bodyPr>
          <a:lstStyle/>
          <a:p>
            <a:pPr eaLnBrk="0" fontAlgn="base" hangingPunct="0">
              <a:lnSpc>
                <a:spcPct val="85000"/>
              </a:lnSpc>
              <a:spcBef>
                <a:spcPct val="25000"/>
              </a:spcBef>
              <a:spcAft>
                <a:spcPct val="0"/>
              </a:spcAft>
              <a:buClr>
                <a:srgbClr val="FF6801"/>
              </a:buClr>
            </a:pPr>
            <a:r>
              <a:rPr lang="en-US" sz="1100" baseline="30000" dirty="0">
                <a:solidFill>
                  <a:srgbClr val="000000"/>
                </a:solidFill>
                <a:latin typeface="Arial" charset="0"/>
                <a:cs typeface="Arial" charset="0"/>
              </a:rPr>
              <a:t>1</a:t>
            </a:r>
            <a:r>
              <a:rPr lang="en-US" sz="1100" dirty="0">
                <a:solidFill>
                  <a:srgbClr val="000000"/>
                </a:solidFill>
                <a:latin typeface="Arial" charset="0"/>
                <a:cs typeface="Arial" charset="0"/>
              </a:rPr>
              <a:t>Asked of those who rent their home.</a:t>
            </a:r>
          </a:p>
        </p:txBody>
      </p:sp>
      <p:sp>
        <p:nvSpPr>
          <p:cNvPr id="11" name="AutoShape 6"/>
          <p:cNvSpPr>
            <a:spLocks noChangeArrowheads="1"/>
          </p:cNvSpPr>
          <p:nvPr/>
        </p:nvSpPr>
        <p:spPr bwMode="blackWhite">
          <a:xfrm>
            <a:off x="2695575" y="1672483"/>
            <a:ext cx="5829738" cy="1466430"/>
          </a:xfrm>
          <a:prstGeom prst="wedgeRectCallout">
            <a:avLst>
              <a:gd name="adj1" fmla="val -26968"/>
              <a:gd name="adj2" fmla="val -454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2400" b="1" dirty="0">
                <a:solidFill>
                  <a:srgbClr val="FFFFFF"/>
                </a:solidFill>
                <a:latin typeface="Arial" panose="020B0604020202020204" pitchFamily="34" charset="0"/>
                <a:cs typeface="Arial" panose="020B0604020202020204" pitchFamily="34" charset="0"/>
              </a:rPr>
              <a:t>Americans are increasingly choosing to rent, but are slow to understand the need to insure, exacerbating the underinsurance gap</a:t>
            </a:r>
          </a:p>
        </p:txBody>
      </p:sp>
    </p:spTree>
    <p:extLst>
      <p:ext uri="{BB962C8B-B14F-4D97-AF65-F5344CB8AC3E}">
        <p14:creationId xmlns:p14="http://schemas.microsoft.com/office/powerpoint/2010/main" val="5056215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18</a:t>
            </a:fld>
            <a:endParaRPr lang="en-US"/>
          </a:p>
        </p:txBody>
      </p:sp>
      <p:graphicFrame>
        <p:nvGraphicFramePr>
          <p:cNvPr id="39938" name="Object 11"/>
          <p:cNvGraphicFramePr>
            <a:graphicFrameLocks noChangeAspect="1"/>
          </p:cNvGraphicFramePr>
          <p:nvPr>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626994" name="Chart" r:id="rId4" imgW="7839082" imgH="3838402" progId="MSGraph.Chart.8">
                  <p:embed followColorScheme="full"/>
                </p:oleObj>
              </mc:Choice>
              <mc:Fallback>
                <p:oleObj name="Chart" r:id="rId4" imgW="7839082" imgH="3838402" progId="MSGraph.Chart.8">
                  <p:embed followColorScheme="full"/>
                  <p:pic>
                    <p:nvPicPr>
                      <p:cNvPr id="39938" name="Object 11"/>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a:t>Auto/Light Truck Sales, 1999-2021F</a:t>
            </a:r>
          </a:p>
        </p:txBody>
      </p:sp>
      <p:sp>
        <p:nvSpPr>
          <p:cNvPr id="2079751" name="AutoShape 7"/>
          <p:cNvSpPr>
            <a:spLocks noChangeArrowheads="1"/>
          </p:cNvSpPr>
          <p:nvPr/>
        </p:nvSpPr>
        <p:spPr bwMode="blackWhite">
          <a:xfrm>
            <a:off x="832485" y="3432175"/>
            <a:ext cx="2949575" cy="1356135"/>
          </a:xfrm>
          <a:prstGeom prst="wedgeRectCallout">
            <a:avLst>
              <a:gd name="adj1" fmla="val 69421"/>
              <a:gd name="adj2" fmla="val 577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2014-15 is still below 1999-2007 average of 17 million units, but a robust recovery is well underway.</a:t>
            </a:r>
          </a:p>
        </p:txBody>
      </p:sp>
      <p:sp>
        <p:nvSpPr>
          <p:cNvPr id="2079752" name="AutoShape 8"/>
          <p:cNvSpPr>
            <a:spLocks noChangeArrowheads="1"/>
          </p:cNvSpPr>
          <p:nvPr/>
        </p:nvSpPr>
        <p:spPr bwMode="blackWhite">
          <a:xfrm>
            <a:off x="3362253" y="1075235"/>
            <a:ext cx="2689710" cy="1042308"/>
          </a:xfrm>
          <a:prstGeom prst="wedgeRectCallout">
            <a:avLst>
              <a:gd name="adj1" fmla="val 57796"/>
              <a:gd name="adj2" fmla="val 488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2015 and beyond</a:t>
            </a:r>
          </a:p>
        </p:txBody>
      </p:sp>
      <p:sp>
        <p:nvSpPr>
          <p:cNvPr id="11" name="AutoShape 7"/>
          <p:cNvSpPr>
            <a:spLocks noChangeArrowheads="1"/>
          </p:cNvSpPr>
          <p:nvPr/>
        </p:nvSpPr>
        <p:spPr bwMode="blackWhite">
          <a:xfrm>
            <a:off x="6243942" y="3619757"/>
            <a:ext cx="2580970" cy="1222793"/>
          </a:xfrm>
          <a:prstGeom prst="wedgeRectCallout">
            <a:avLst>
              <a:gd name="adj1" fmla="val -47859"/>
              <a:gd name="adj2" fmla="val -1104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Truck, SUV purchases by contractors are especially strong</a:t>
            </a:r>
          </a:p>
        </p:txBody>
      </p:sp>
      <p:sp>
        <p:nvSpPr>
          <p:cNvPr id="12" name="Rectangle 6"/>
          <p:cNvSpPr>
            <a:spLocks noChangeArrowheads="1"/>
          </p:cNvSpPr>
          <p:nvPr/>
        </p:nvSpPr>
        <p:spPr bwMode="blackWhite">
          <a:xfrm>
            <a:off x="819871" y="5483814"/>
            <a:ext cx="7589984"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likely continue at current levels, in part replacing cars that were held onto in 2008-12. PP Auto premium might grow by 3.5% - 5%.</a:t>
            </a:r>
          </a:p>
        </p:txBody>
      </p:sp>
      <p:sp>
        <p:nvSpPr>
          <p:cNvPr id="13" name="AutoShape 8"/>
          <p:cNvSpPr>
            <a:spLocks noChangeArrowheads="1"/>
          </p:cNvSpPr>
          <p:nvPr/>
        </p:nvSpPr>
        <p:spPr bwMode="blackWhite">
          <a:xfrm>
            <a:off x="7138058" y="1057826"/>
            <a:ext cx="1795628" cy="719625"/>
          </a:xfrm>
          <a:prstGeom prst="wedgeRectCallout">
            <a:avLst>
              <a:gd name="adj1" fmla="val -71104"/>
              <a:gd name="adj2" fmla="val 429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Sales have returned to pre-crisis levels</a:t>
            </a:r>
          </a:p>
        </p:txBody>
      </p:sp>
      <p:sp>
        <p:nvSpPr>
          <p:cNvPr id="14" name="Rectangle 5"/>
          <p:cNvSpPr>
            <a:spLocks noChangeArrowheads="1"/>
          </p:cNvSpPr>
          <p:nvPr/>
        </p:nvSpPr>
        <p:spPr bwMode="auto">
          <a:xfrm>
            <a:off x="-189188" y="6611910"/>
            <a:ext cx="9190640"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(5/16 for 2016-17; 3/16 for 2018-21F; Insurance Information Institute.</a:t>
            </a:r>
          </a:p>
        </p:txBody>
      </p:sp>
    </p:spTree>
    <p:extLst>
      <p:ext uri="{BB962C8B-B14F-4D97-AF65-F5344CB8AC3E}">
        <p14:creationId xmlns:p14="http://schemas.microsoft.com/office/powerpoint/2010/main" val="23505333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a:t>12/01/09 - 9pm</a:t>
            </a:r>
          </a:p>
        </p:txBody>
      </p:sp>
      <p:sp>
        <p:nvSpPr>
          <p:cNvPr id="1229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19</a:t>
            </a:fld>
            <a:endParaRPr lang="en-US"/>
          </a:p>
        </p:txBody>
      </p:sp>
      <p:sp>
        <p:nvSpPr>
          <p:cNvPr id="12294" name="Rectangle 2"/>
          <p:cNvSpPr>
            <a:spLocks noGrp="1" noChangeArrowheads="1"/>
          </p:cNvSpPr>
          <p:nvPr>
            <p:ph type="title"/>
          </p:nvPr>
        </p:nvSpPr>
        <p:spPr>
          <a:xfrm>
            <a:off x="495096" y="198643"/>
            <a:ext cx="6869266" cy="860425"/>
          </a:xfrm>
        </p:spPr>
        <p:txBody>
          <a:bodyPr/>
          <a:lstStyle/>
          <a:p>
            <a:r>
              <a:rPr lang="en-US" sz="2600" dirty="0"/>
              <a:t>Average Expenditures* on Auto Insurance, 1994-2015E</a:t>
            </a:r>
          </a:p>
        </p:txBody>
      </p:sp>
      <p:graphicFrame>
        <p:nvGraphicFramePr>
          <p:cNvPr id="12290" name="Object 3"/>
          <p:cNvGraphicFramePr>
            <a:graphicFrameLocks/>
          </p:cNvGraphicFramePr>
          <p:nvPr>
            <p:extLst/>
          </p:nvPr>
        </p:nvGraphicFramePr>
        <p:xfrm>
          <a:off x="192088" y="1605836"/>
          <a:ext cx="8607425" cy="4296573"/>
        </p:xfrm>
        <a:graphic>
          <a:graphicData uri="http://schemas.openxmlformats.org/presentationml/2006/ole">
            <mc:AlternateContent xmlns:mc="http://schemas.openxmlformats.org/markup-compatibility/2006">
              <mc:Choice xmlns:v="urn:schemas-microsoft-com:vml" Requires="v">
                <p:oleObj spid="_x0000_s28639253" name="Chart" r:id="rId4" imgW="5740227" imgH="2660488" progId="MSGraph.Chart.8">
                  <p:embed followColorScheme="full"/>
                </p:oleObj>
              </mc:Choice>
              <mc:Fallback>
                <p:oleObj name="Chart" r:id="rId4" imgW="5740227" imgH="2660488" progId="MSGraph.Chart.8">
                  <p:embed followColorScheme="full"/>
                  <p:pic>
                    <p:nvPicPr>
                      <p:cNvPr id="12290" name="Object 3"/>
                      <p:cNvPicPr>
                        <a:picLocks noChangeArrowheads="1"/>
                      </p:cNvPicPr>
                      <p:nvPr/>
                    </p:nvPicPr>
                    <p:blipFill>
                      <a:blip r:embed="rId5"/>
                      <a:srcRect/>
                      <a:stretch>
                        <a:fillRect/>
                      </a:stretch>
                    </p:blipFill>
                    <p:spPr bwMode="auto">
                      <a:xfrm>
                        <a:off x="192088" y="1605836"/>
                        <a:ext cx="8607425" cy="4296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36740" name="Rectangle 4"/>
          <p:cNvSpPr>
            <a:spLocks noChangeArrowheads="1"/>
          </p:cNvSpPr>
          <p:nvPr/>
        </p:nvSpPr>
        <p:spPr bwMode="blackWhite">
          <a:xfrm>
            <a:off x="192088" y="5755406"/>
            <a:ext cx="8756650" cy="68825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Across the U.S., auto insurance expenditures fell by 0.8% in 2008</a:t>
            </a:r>
            <a:br>
              <a:rPr lang="en-US" sz="1600" b="1" dirty="0">
                <a:solidFill>
                  <a:srgbClr val="FFFFFF"/>
                </a:solidFill>
              </a:rPr>
            </a:br>
            <a:r>
              <a:rPr lang="en-US" sz="1600" b="1" dirty="0">
                <a:solidFill>
                  <a:srgbClr val="FFFFFF"/>
                </a:solidFill>
              </a:rPr>
              <a:t>and 0.5% in 2009 but rose 0.5% in 2010, 0.8% in 2011, 2.3% in 2012 and 3.3% in 2013; I.I.I. estimate is for +3.4% in 2014 and 2015.</a:t>
            </a:r>
          </a:p>
        </p:txBody>
      </p:sp>
      <p:sp>
        <p:nvSpPr>
          <p:cNvPr id="12296" name="Rectangle 5"/>
          <p:cNvSpPr>
            <a:spLocks noChangeArrowheads="1"/>
          </p:cNvSpPr>
          <p:nvPr/>
        </p:nvSpPr>
        <p:spPr bwMode="auto">
          <a:xfrm>
            <a:off x="-1" y="6457666"/>
            <a:ext cx="8957187"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The NAIC data are per-vehicle (actually, per insured car-year)</a:t>
            </a:r>
          </a:p>
          <a:p>
            <a:pPr marL="133350" indent="-133350" eaLnBrk="0" hangingPunct="0">
              <a:lnSpc>
                <a:spcPct val="90000"/>
              </a:lnSpc>
              <a:buClr>
                <a:schemeClr val="accent2"/>
              </a:buClr>
              <a:buFont typeface="Wingdings" pitchFamily="2" charset="2"/>
              <a:buNone/>
              <a:tabLst>
                <a:tab pos="112713" algn="r"/>
              </a:tabLst>
            </a:pPr>
            <a:r>
              <a:rPr lang="en-US" sz="1100" dirty="0"/>
              <a:t>	Sources:  NAIC for 1994-2013; Insurance Information Institute estimates for 2014-2015 based on CPI and other data.</a:t>
            </a:r>
          </a:p>
        </p:txBody>
      </p:sp>
      <p:sp>
        <p:nvSpPr>
          <p:cNvPr id="9" name="AutoShape 13"/>
          <p:cNvSpPr>
            <a:spLocks noChangeArrowheads="1"/>
          </p:cNvSpPr>
          <p:nvPr/>
        </p:nvSpPr>
        <p:spPr bwMode="blackWhite">
          <a:xfrm>
            <a:off x="3584206" y="1119392"/>
            <a:ext cx="3944354" cy="1038084"/>
          </a:xfrm>
          <a:prstGeom prst="wedgeRectCallout">
            <a:avLst>
              <a:gd name="adj1" fmla="val 62578"/>
              <a:gd name="adj2" fmla="val 446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now finally exceeds the pre-crisis high of $842 recorded in 2004, taking a full decade to recover, but on an inflation-adjusted basis premiums are still below 2004 levels</a:t>
            </a:r>
          </a:p>
        </p:txBody>
      </p:sp>
      <p:sp>
        <p:nvSpPr>
          <p:cNvPr id="10" name="TextBox 12"/>
          <p:cNvSpPr txBox="1">
            <a:spLocks noChangeArrowheads="1"/>
          </p:cNvSpPr>
          <p:nvPr/>
        </p:nvSpPr>
        <p:spPr bwMode="auto">
          <a:xfrm>
            <a:off x="1115735" y="1119392"/>
            <a:ext cx="1678265" cy="2462213"/>
          </a:xfrm>
          <a:prstGeom prst="rect">
            <a:avLst/>
          </a:prstGeom>
          <a:solidFill>
            <a:schemeClr val="accent1"/>
          </a:solidFill>
          <a:ln w="9525">
            <a:noFill/>
            <a:miter lim="800000"/>
            <a:headEnd/>
            <a:tailEnd/>
          </a:ln>
        </p:spPr>
        <p:txBody>
          <a:bodyPr wrap="square">
            <a:spAutoFit/>
          </a:bodyPr>
          <a:lstStyle/>
          <a:p>
            <a:r>
              <a:rPr lang="en-US" sz="1100" b="1" u="sng" dirty="0">
                <a:solidFill>
                  <a:schemeClr val="bg1"/>
                </a:solidFill>
              </a:rPr>
              <a:t>Annual Pct Changes </a:t>
            </a:r>
            <a:r>
              <a:rPr lang="en-US" sz="1100" dirty="0">
                <a:solidFill>
                  <a:schemeClr val="bg1"/>
                </a:solidFill>
              </a:rPr>
              <a:t/>
            </a:r>
            <a:br>
              <a:rPr lang="en-US" sz="1100" dirty="0">
                <a:solidFill>
                  <a:schemeClr val="bg1"/>
                </a:solidFill>
              </a:rPr>
            </a:br>
            <a:r>
              <a:rPr lang="en-US" sz="1100" dirty="0">
                <a:solidFill>
                  <a:schemeClr val="bg1"/>
                </a:solidFill>
              </a:rPr>
              <a:t>2001:  5.2%</a:t>
            </a:r>
            <a:br>
              <a:rPr lang="en-US" sz="1100" dirty="0">
                <a:solidFill>
                  <a:schemeClr val="bg1"/>
                </a:solidFill>
              </a:rPr>
            </a:br>
            <a:r>
              <a:rPr lang="en-US" sz="1100" dirty="0">
                <a:solidFill>
                  <a:schemeClr val="bg1"/>
                </a:solidFill>
              </a:rPr>
              <a:t>2002:  8.6%</a:t>
            </a:r>
            <a:br>
              <a:rPr lang="en-US" sz="1100" dirty="0">
                <a:solidFill>
                  <a:schemeClr val="bg1"/>
                </a:solidFill>
              </a:rPr>
            </a:br>
            <a:r>
              <a:rPr lang="en-US" sz="1100" dirty="0">
                <a:solidFill>
                  <a:schemeClr val="bg1"/>
                </a:solidFill>
              </a:rPr>
              <a:t>2003:  5.6%</a:t>
            </a:r>
          </a:p>
          <a:p>
            <a:r>
              <a:rPr lang="en-US" sz="1100" dirty="0">
                <a:solidFill>
                  <a:schemeClr val="bg1"/>
                </a:solidFill>
              </a:rPr>
              <a:t>2004:  1.5%</a:t>
            </a:r>
            <a:br>
              <a:rPr lang="en-US" sz="1100" dirty="0">
                <a:solidFill>
                  <a:schemeClr val="bg1"/>
                </a:solidFill>
              </a:rPr>
            </a:br>
            <a:r>
              <a:rPr lang="en-US" sz="1100" dirty="0">
                <a:solidFill>
                  <a:schemeClr val="bg1"/>
                </a:solidFill>
              </a:rPr>
              <a:t>2005: -1.3%</a:t>
            </a:r>
            <a:br>
              <a:rPr lang="en-US" sz="1100" dirty="0">
                <a:solidFill>
                  <a:schemeClr val="bg1"/>
                </a:solidFill>
              </a:rPr>
            </a:br>
            <a:r>
              <a:rPr lang="en-US" sz="1100" dirty="0">
                <a:solidFill>
                  <a:schemeClr val="bg1"/>
                </a:solidFill>
              </a:rPr>
              <a:t>2006: -1.8%</a:t>
            </a:r>
            <a:br>
              <a:rPr lang="en-US" sz="1100" dirty="0">
                <a:solidFill>
                  <a:schemeClr val="bg1"/>
                </a:solidFill>
              </a:rPr>
            </a:br>
            <a:r>
              <a:rPr lang="en-US" sz="1100" dirty="0">
                <a:solidFill>
                  <a:schemeClr val="bg1"/>
                </a:solidFill>
              </a:rPr>
              <a:t>2007: -2.1%</a:t>
            </a:r>
            <a:br>
              <a:rPr lang="en-US" sz="1100" dirty="0">
                <a:solidFill>
                  <a:schemeClr val="bg1"/>
                </a:solidFill>
              </a:rPr>
            </a:br>
            <a:r>
              <a:rPr lang="en-US" sz="1100" dirty="0">
                <a:solidFill>
                  <a:schemeClr val="bg1"/>
                </a:solidFill>
              </a:rPr>
              <a:t>2008: -1.0%</a:t>
            </a:r>
            <a:br>
              <a:rPr lang="en-US" sz="1100" dirty="0">
                <a:solidFill>
                  <a:schemeClr val="bg1"/>
                </a:solidFill>
              </a:rPr>
            </a:br>
            <a:r>
              <a:rPr lang="en-US" sz="1100" dirty="0">
                <a:solidFill>
                  <a:schemeClr val="bg1"/>
                </a:solidFill>
              </a:rPr>
              <a:t>2009: -0.5%</a:t>
            </a:r>
            <a:br>
              <a:rPr lang="en-US" sz="1100" dirty="0">
                <a:solidFill>
                  <a:schemeClr val="bg1"/>
                </a:solidFill>
              </a:rPr>
            </a:br>
            <a:r>
              <a:rPr lang="en-US" sz="1100" dirty="0">
                <a:solidFill>
                  <a:schemeClr val="bg1"/>
                </a:solidFill>
              </a:rPr>
              <a:t>2010:  0.6%</a:t>
            </a:r>
            <a:br>
              <a:rPr lang="en-US" sz="1100" dirty="0">
                <a:solidFill>
                  <a:schemeClr val="bg1"/>
                </a:solidFill>
              </a:rPr>
            </a:br>
            <a:r>
              <a:rPr lang="en-US" sz="1100" dirty="0">
                <a:solidFill>
                  <a:schemeClr val="bg1"/>
                </a:solidFill>
              </a:rPr>
              <a:t>2011:  0.6%</a:t>
            </a:r>
          </a:p>
          <a:p>
            <a:r>
              <a:rPr lang="en-US" sz="1100" dirty="0">
                <a:solidFill>
                  <a:schemeClr val="bg1"/>
                </a:solidFill>
              </a:rPr>
              <a:t>2012: 2.3%</a:t>
            </a:r>
          </a:p>
          <a:p>
            <a:r>
              <a:rPr lang="en-US" sz="1100" dirty="0">
                <a:solidFill>
                  <a:schemeClr val="bg1"/>
                </a:solidFill>
              </a:rPr>
              <a:t>2013: 3.3%</a:t>
            </a:r>
          </a:p>
        </p:txBody>
      </p:sp>
    </p:spTree>
    <p:extLst>
      <p:ext uri="{BB962C8B-B14F-4D97-AF65-F5344CB8AC3E}">
        <p14:creationId xmlns:p14="http://schemas.microsoft.com/office/powerpoint/2010/main" val="32176118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207294" y="6935391"/>
            <a:ext cx="1014413" cy="88294"/>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675">
                <a:solidFill>
                  <a:schemeClr val="bg1"/>
                </a:solidFill>
              </a:rPr>
              <a:t>12/01/09 - 9pm</a:t>
            </a:r>
          </a:p>
        </p:txBody>
      </p:sp>
      <p:sp>
        <p:nvSpPr>
          <p:cNvPr id="65539" name="Rectangle 106"/>
          <p:cNvSpPr txBox="1">
            <a:spLocks noGrp="1" noChangeArrowheads="1"/>
          </p:cNvSpPr>
          <p:nvPr/>
        </p:nvSpPr>
        <p:spPr bwMode="auto">
          <a:xfrm>
            <a:off x="3164681" y="6935391"/>
            <a:ext cx="2814638" cy="88294"/>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675">
                <a:solidFill>
                  <a:schemeClr val="bg1"/>
                </a:solidFill>
              </a:rPr>
              <a:t>eSlide – P6466 – The Financial Crisis and the Future of the P/C</a:t>
            </a:r>
          </a:p>
        </p:txBody>
      </p:sp>
      <p:sp>
        <p:nvSpPr>
          <p:cNvPr id="65540" name="Rectangle 110"/>
          <p:cNvSpPr txBox="1">
            <a:spLocks noGrp="1" noChangeArrowheads="1"/>
          </p:cNvSpPr>
          <p:nvPr/>
        </p:nvSpPr>
        <p:spPr bwMode="auto">
          <a:xfrm>
            <a:off x="7593808" y="5849542"/>
            <a:ext cx="335756" cy="88294"/>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675"/>
              <a:pPr algn="r" eaLnBrk="0" hangingPunct="0">
                <a:lnSpc>
                  <a:spcPct val="85000"/>
                </a:lnSpc>
                <a:spcBef>
                  <a:spcPct val="20000"/>
                </a:spcBef>
              </a:pPr>
              <a:t>2</a:t>
            </a:fld>
            <a:endParaRPr lang="en-US" sz="675"/>
          </a:p>
        </p:txBody>
      </p:sp>
      <p:sp>
        <p:nvSpPr>
          <p:cNvPr id="65541" name="Rectangle 2"/>
          <p:cNvSpPr>
            <a:spLocks noGrp="1" noChangeArrowheads="1"/>
          </p:cNvSpPr>
          <p:nvPr>
            <p:ph type="title" idx="4294967295"/>
          </p:nvPr>
        </p:nvSpPr>
        <p:spPr>
          <a:xfrm>
            <a:off x="172738" y="145953"/>
            <a:ext cx="5963111" cy="645319"/>
          </a:xfrm>
        </p:spPr>
        <p:txBody>
          <a:bodyPr/>
          <a:lstStyle/>
          <a:p>
            <a:r>
              <a:rPr lang="en-US" dirty="0"/>
              <a:t>Outline</a:t>
            </a:r>
          </a:p>
        </p:txBody>
      </p:sp>
      <p:sp>
        <p:nvSpPr>
          <p:cNvPr id="1922051" name="Rectangle 3"/>
          <p:cNvSpPr>
            <a:spLocks noGrp="1" noChangeArrowheads="1"/>
          </p:cNvSpPr>
          <p:nvPr>
            <p:ph type="body" idx="4294967295"/>
          </p:nvPr>
        </p:nvSpPr>
        <p:spPr>
          <a:xfrm>
            <a:off x="197912" y="1212056"/>
            <a:ext cx="8497733" cy="3489722"/>
          </a:xfrm>
        </p:spPr>
        <p:txBody>
          <a:bodyPr/>
          <a:lstStyle/>
          <a:p>
            <a:pPr>
              <a:lnSpc>
                <a:spcPct val="100000"/>
              </a:lnSpc>
              <a:spcBef>
                <a:spcPct val="50000"/>
              </a:spcBef>
            </a:pPr>
            <a:r>
              <a:rPr lang="en-US" sz="2000" b="1" dirty="0"/>
              <a:t>The Economy: Major Factors Influencing Growth and Profitability</a:t>
            </a:r>
          </a:p>
          <a:p>
            <a:pPr>
              <a:lnSpc>
                <a:spcPct val="100000"/>
              </a:lnSpc>
              <a:spcBef>
                <a:spcPct val="50000"/>
              </a:spcBef>
            </a:pPr>
            <a:r>
              <a:rPr lang="en-US" sz="2000" b="1" dirty="0"/>
              <a:t>“Old School” Disruptors</a:t>
            </a:r>
          </a:p>
          <a:p>
            <a:pPr>
              <a:lnSpc>
                <a:spcPct val="100000"/>
              </a:lnSpc>
              <a:spcBef>
                <a:spcPct val="50000"/>
              </a:spcBef>
            </a:pPr>
            <a:r>
              <a:rPr lang="en-US" sz="2000" b="1" dirty="0"/>
              <a:t>Insurance, Technology and 21</a:t>
            </a:r>
            <a:r>
              <a:rPr lang="en-US" sz="2000" b="1" baseline="30000" dirty="0"/>
              <a:t>st</a:t>
            </a:r>
            <a:r>
              <a:rPr lang="en-US" sz="2000" b="1" dirty="0"/>
              <a:t> Century Disruptors</a:t>
            </a:r>
          </a:p>
          <a:p>
            <a:pPr lvl="1">
              <a:lnSpc>
                <a:spcPct val="100000"/>
              </a:lnSpc>
            </a:pPr>
            <a:r>
              <a:rPr lang="en-US" sz="1800" b="1" dirty="0"/>
              <a:t>Auto/Driving Technology</a:t>
            </a:r>
          </a:p>
          <a:p>
            <a:pPr lvl="1">
              <a:lnSpc>
                <a:spcPct val="100000"/>
              </a:lnSpc>
            </a:pPr>
            <a:r>
              <a:rPr lang="en-US" sz="1800" b="1" dirty="0"/>
              <a:t>Cyber</a:t>
            </a:r>
          </a:p>
          <a:p>
            <a:pPr lvl="1">
              <a:lnSpc>
                <a:spcPct val="100000"/>
              </a:lnSpc>
            </a:pPr>
            <a:r>
              <a:rPr lang="en-US" sz="1800" b="1" dirty="0"/>
              <a:t>Sharing Economy</a:t>
            </a:r>
          </a:p>
          <a:p>
            <a:pPr lvl="1">
              <a:lnSpc>
                <a:spcPct val="100000"/>
              </a:lnSpc>
            </a:pPr>
            <a:r>
              <a:rPr lang="en-US" sz="1800" b="1" dirty="0"/>
              <a:t>The Internet of Things: Personal and Commercial Lines Applications</a:t>
            </a:r>
          </a:p>
          <a:p>
            <a:pPr lvl="2">
              <a:lnSpc>
                <a:spcPct val="100000"/>
              </a:lnSpc>
            </a:pPr>
            <a:r>
              <a:rPr lang="en-US" sz="1600" b="1" dirty="0"/>
              <a:t>Wearables and Beyond</a:t>
            </a:r>
          </a:p>
          <a:p>
            <a:pPr lvl="1">
              <a:lnSpc>
                <a:spcPct val="100000"/>
              </a:lnSpc>
            </a:pPr>
            <a:r>
              <a:rPr lang="en-US" sz="1800" b="1" dirty="0" err="1"/>
              <a:t>InsureTech</a:t>
            </a:r>
            <a:r>
              <a:rPr lang="en-US" sz="1800" b="1" dirty="0"/>
              <a:t> (Venture Capital, Start-Ups and Insurance)</a:t>
            </a:r>
          </a:p>
          <a:p>
            <a:pPr>
              <a:lnSpc>
                <a:spcPct val="100000"/>
              </a:lnSpc>
              <a:spcBef>
                <a:spcPct val="50000"/>
              </a:spcBef>
            </a:pPr>
            <a:r>
              <a:rPr lang="en-US" sz="2000" b="1" dirty="0"/>
              <a:t>Distribution Trends and Challenges</a:t>
            </a:r>
          </a:p>
          <a:p>
            <a:pPr>
              <a:lnSpc>
                <a:spcPct val="100000"/>
              </a:lnSpc>
              <a:spcBef>
                <a:spcPct val="50000"/>
              </a:spcBef>
            </a:pPr>
            <a:r>
              <a:rPr lang="en-US" sz="2000" b="1" dirty="0"/>
              <a:t>Millennials</a:t>
            </a:r>
          </a:p>
          <a:p>
            <a:pPr lvl="1">
              <a:lnSpc>
                <a:spcPct val="100000"/>
              </a:lnSpc>
            </a:pPr>
            <a:r>
              <a:rPr lang="en-US" sz="1800" b="1" dirty="0"/>
              <a:t>As consumers</a:t>
            </a:r>
          </a:p>
          <a:p>
            <a:pPr lvl="1">
              <a:lnSpc>
                <a:spcPct val="100000"/>
              </a:lnSpc>
            </a:pPr>
            <a:r>
              <a:rPr lang="en-US" sz="1800" b="1" dirty="0"/>
              <a:t>As employees</a:t>
            </a:r>
            <a:endParaRPr lang="en-US" sz="20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347788" y="9834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462088" y="10977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576388" y="12120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690688" y="13263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1804988" y="14406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Tree>
    <p:extLst>
      <p:ext uri="{BB962C8B-B14F-4D97-AF65-F5344CB8AC3E}">
        <p14:creationId xmlns:p14="http://schemas.microsoft.com/office/powerpoint/2010/main" val="8491813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922051">
                                            <p:txEl>
                                              <p:pRg st="12" end="12"/>
                                            </p:txEl>
                                          </p:spTgt>
                                        </p:tgtEl>
                                        <p:attrNameLst>
                                          <p:attrName>style.visibility</p:attrName>
                                        </p:attrNameLst>
                                      </p:cBhvr>
                                      <p:to>
                                        <p:strVal val="visible"/>
                                      </p:to>
                                    </p:set>
                                    <p:animEffect transition="in" filter="wipe(left)">
                                      <p:cBhvr>
                                        <p:cTn id="51"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a:t>12/01/09 - 9pm</a:t>
            </a:r>
          </a:p>
        </p:txBody>
      </p:sp>
      <p:sp>
        <p:nvSpPr>
          <p:cNvPr id="1229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20</a:t>
            </a:fld>
            <a:endParaRPr lang="en-US"/>
          </a:p>
        </p:txBody>
      </p:sp>
      <p:graphicFrame>
        <p:nvGraphicFramePr>
          <p:cNvPr id="12290" name="Object 3"/>
          <p:cNvGraphicFramePr>
            <a:graphicFrameLocks/>
          </p:cNvGraphicFramePr>
          <p:nvPr>
            <p:extLst/>
          </p:nvPr>
        </p:nvGraphicFramePr>
        <p:xfrm>
          <a:off x="175559" y="2059641"/>
          <a:ext cx="8607425" cy="3989388"/>
        </p:xfrm>
        <a:graphic>
          <a:graphicData uri="http://schemas.openxmlformats.org/presentationml/2006/ole">
            <mc:AlternateContent xmlns:mc="http://schemas.openxmlformats.org/markup-compatibility/2006">
              <mc:Choice xmlns:v="urn:schemas-microsoft-com:vml" Requires="v">
                <p:oleObj spid="_x0000_s28640277" name="Chart" r:id="rId4" imgW="5740227" imgH="2660488" progId="MSGraph.Chart.8">
                  <p:embed followColorScheme="full"/>
                </p:oleObj>
              </mc:Choice>
              <mc:Fallback>
                <p:oleObj name="Chart" r:id="rId4" imgW="5740227" imgH="2660488" progId="MSGraph.Chart.8">
                  <p:embed followColorScheme="full"/>
                  <p:pic>
                    <p:nvPicPr>
                      <p:cNvPr id="12290" name="Object 3"/>
                      <p:cNvPicPr>
                        <a:picLocks noChangeArrowheads="1"/>
                      </p:cNvPicPr>
                      <p:nvPr/>
                    </p:nvPicPr>
                    <p:blipFill>
                      <a:blip r:embed="rId5"/>
                      <a:srcRect/>
                      <a:stretch>
                        <a:fillRect/>
                      </a:stretch>
                    </p:blipFill>
                    <p:spPr bwMode="auto">
                      <a:xfrm>
                        <a:off x="175559" y="2059641"/>
                        <a:ext cx="860742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AutoShape 7"/>
          <p:cNvSpPr>
            <a:spLocks noChangeArrowheads="1"/>
          </p:cNvSpPr>
          <p:nvPr/>
        </p:nvSpPr>
        <p:spPr bwMode="blackWhite">
          <a:xfrm>
            <a:off x="1247452" y="1225830"/>
            <a:ext cx="4235823" cy="1909483"/>
          </a:xfrm>
          <a:prstGeom prst="wedgeRectCallout">
            <a:avLst>
              <a:gd name="adj1" fmla="val -50101"/>
              <a:gd name="adj2" fmla="val 2411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PP Auto premiums written continue to recover from a period of flat growth attributable to the weak economy impacting new vehicle sales, car choice, and increased price sensitivity among consumers</a:t>
            </a:r>
            <a:endParaRPr lang="en-US" b="1" dirty="0">
              <a:solidFill>
                <a:schemeClr val="bg1"/>
              </a:solidFill>
              <a:latin typeface="Arial" pitchFamily="34" charset="0"/>
            </a:endParaRPr>
          </a:p>
        </p:txBody>
      </p:sp>
      <p:sp>
        <p:nvSpPr>
          <p:cNvPr id="11"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 Best (1990-2014); Conning (2015-17F); Insurance Information Institute. </a:t>
            </a:r>
          </a:p>
        </p:txBody>
      </p:sp>
      <p:sp>
        <p:nvSpPr>
          <p:cNvPr id="13" name="Rectangle 2"/>
          <p:cNvSpPr>
            <a:spLocks noGrp="1" noChangeArrowheads="1"/>
          </p:cNvSpPr>
          <p:nvPr>
            <p:ph type="title"/>
          </p:nvPr>
        </p:nvSpPr>
        <p:spPr>
          <a:xfrm>
            <a:off x="133350" y="63368"/>
            <a:ext cx="7400925" cy="860425"/>
          </a:xfrm>
        </p:spPr>
        <p:txBody>
          <a:bodyPr/>
          <a:lstStyle/>
          <a:p>
            <a:r>
              <a:rPr lang="en-US" dirty="0"/>
              <a:t>Private Passenger Auto Insurance</a:t>
            </a:r>
            <a:br>
              <a:rPr lang="en-US" dirty="0"/>
            </a:br>
            <a:r>
              <a:rPr lang="en-US" dirty="0"/>
              <a:t>Net Written Premium, 2000–2017F</a:t>
            </a:r>
          </a:p>
        </p:txBody>
      </p:sp>
      <p:sp>
        <p:nvSpPr>
          <p:cNvPr id="14" name="TextBox 7"/>
          <p:cNvSpPr txBox="1">
            <a:spLocks noChangeArrowheads="1"/>
          </p:cNvSpPr>
          <p:nvPr/>
        </p:nvSpPr>
        <p:spPr bwMode="auto">
          <a:xfrm>
            <a:off x="133350" y="1452282"/>
            <a:ext cx="1304925" cy="338138"/>
          </a:xfrm>
          <a:prstGeom prst="rect">
            <a:avLst/>
          </a:prstGeom>
          <a:noFill/>
          <a:ln w="9525">
            <a:noFill/>
            <a:miter lim="800000"/>
            <a:headEnd/>
            <a:tailEnd/>
          </a:ln>
        </p:spPr>
        <p:txBody>
          <a:bodyPr>
            <a:spAutoFit/>
          </a:bodyPr>
          <a:lstStyle/>
          <a:p>
            <a:r>
              <a:rPr lang="en-US" sz="1600" b="1" dirty="0">
                <a:solidFill>
                  <a:srgbClr val="2B7299"/>
                </a:solidFill>
              </a:rPr>
              <a:t>$ Billion</a:t>
            </a:r>
          </a:p>
        </p:txBody>
      </p:sp>
      <p:sp>
        <p:nvSpPr>
          <p:cNvPr id="12" name="AutoShape 7"/>
          <p:cNvSpPr>
            <a:spLocks noChangeArrowheads="1"/>
          </p:cNvSpPr>
          <p:nvPr/>
        </p:nvSpPr>
        <p:spPr bwMode="blackWhite">
          <a:xfrm>
            <a:off x="3537971" y="4135119"/>
            <a:ext cx="3299709" cy="1330961"/>
          </a:xfrm>
          <a:prstGeom prst="wedgeRectCallout">
            <a:avLst>
              <a:gd name="adj1" fmla="val 56149"/>
              <a:gd name="adj2" fmla="val -719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PPA NWP volume in 2014 was up $26.3B or 16.7% since the 2009 trough; By 2017 the gain is expected to be $46.8B or 29.7%</a:t>
            </a:r>
            <a:endParaRPr lang="en-US" b="1" dirty="0">
              <a:solidFill>
                <a:srgbClr val="FFFFFF"/>
              </a:solidFill>
              <a:latin typeface="Arial" charset="0"/>
              <a:cs typeface="Arial" charset="0"/>
            </a:endParaRPr>
          </a:p>
        </p:txBody>
      </p:sp>
      <p:sp>
        <p:nvSpPr>
          <p:cNvPr id="15" name="AutoShape 7"/>
          <p:cNvSpPr>
            <a:spLocks noChangeArrowheads="1"/>
          </p:cNvSpPr>
          <p:nvPr/>
        </p:nvSpPr>
        <p:spPr bwMode="blackWhite">
          <a:xfrm>
            <a:off x="5610611" y="1193014"/>
            <a:ext cx="2304029" cy="1129143"/>
          </a:xfrm>
          <a:prstGeom prst="wedgeRectCallout">
            <a:avLst>
              <a:gd name="adj1" fmla="val 43361"/>
              <a:gd name="adj2" fmla="val 666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PPA will generate $6B - $8B in new premiums annually through 2017</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29902255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21</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Dec. 2015; 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641301" name="Chart" r:id="rId4" imgW="5562548" imgH="2921092" progId="MSGraph.Chart.8">
                  <p:embed followColorScheme="full"/>
                </p:oleObj>
              </mc:Choice>
              <mc:Fallback>
                <p:oleObj name="Chart" r:id="rId4" imgW="5562548" imgH="2921092" progId="MSGraph.Chart.8">
                  <p:embed followColorScheme="full"/>
                  <p:pic>
                    <p:nvPicPr>
                      <p:cNvPr id="11266" name="Object 8"/>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roughly every 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5328"/>
              <a:gd name="adj2" fmla="val 8244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peak occurred in late 2010 at 5.3%, falling to 2.8% by Mar. 2012</a:t>
            </a: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Dec. 2015 reading of 5.5% is up </a:t>
            </a:r>
            <a:r>
              <a:rPr lang="en-US" sz="1400" b="1">
                <a:solidFill>
                  <a:schemeClr val="bg1"/>
                </a:solidFill>
              </a:rPr>
              <a:t>from 4.7%</a:t>
            </a:r>
            <a:r>
              <a:rPr lang="en-US" sz="1400" b="1" dirty="0">
                <a:solidFill>
                  <a:schemeClr val="bg1"/>
                </a:solidFill>
              </a:rPr>
              <a:t/>
            </a:r>
            <a:br>
              <a:rPr lang="en-US" sz="1400" b="1" dirty="0">
                <a:solidFill>
                  <a:schemeClr val="bg1"/>
                </a:solidFill>
              </a:rPr>
            </a:br>
            <a:r>
              <a:rPr lang="en-US" sz="1400" b="1" dirty="0">
                <a:solidFill>
                  <a:schemeClr val="bg1"/>
                </a:solidFill>
              </a:rPr>
              <a:t>a year earlier</a:t>
            </a:r>
          </a:p>
        </p:txBody>
      </p:sp>
    </p:spTree>
    <p:extLst>
      <p:ext uri="{BB962C8B-B14F-4D97-AF65-F5344CB8AC3E}">
        <p14:creationId xmlns:p14="http://schemas.microsoft.com/office/powerpoint/2010/main" val="20436550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264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38497-211C-4DBC-82CF-0857D7DDC949}" type="slidenum">
              <a:rPr lang="en-US" sz="900">
                <a:solidFill>
                  <a:schemeClr val="bg1"/>
                </a:solidFill>
              </a:rPr>
              <a:pPr algn="r" eaLnBrk="0" hangingPunct="0">
                <a:lnSpc>
                  <a:spcPct val="85000"/>
                </a:lnSpc>
                <a:spcBef>
                  <a:spcPct val="20000"/>
                </a:spcBef>
              </a:pPr>
              <a:t>22</a:t>
            </a:fld>
            <a:endParaRPr lang="en-US" sz="900">
              <a:solidFill>
                <a:schemeClr val="bg1"/>
              </a:solidFill>
            </a:endParaRPr>
          </a:p>
        </p:txBody>
      </p:sp>
      <p:pic>
        <p:nvPicPr>
          <p:cNvPr id="11264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a:solidFill>
                  <a:schemeClr val="bg1"/>
                </a:solidFill>
              </a:rPr>
              <a:t>Claim Trends in Private Passenger Auto Insurance</a:t>
            </a:r>
          </a:p>
        </p:txBody>
      </p:sp>
      <p:sp>
        <p:nvSpPr>
          <p:cNvPr id="7" name="Rectangle 7"/>
          <p:cNvSpPr>
            <a:spLocks noChangeArrowheads="1"/>
          </p:cNvSpPr>
          <p:nvPr/>
        </p:nvSpPr>
        <p:spPr bwMode="auto">
          <a:xfrm>
            <a:off x="773112" y="4378763"/>
            <a:ext cx="7588250" cy="1726627"/>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Rising Frequencies and Severities in Many Coverages</a:t>
            </a:r>
          </a:p>
          <a:p>
            <a:pPr marL="292100" indent="-292100" algn="ctr" eaLnBrk="0" hangingPunct="0">
              <a:lnSpc>
                <a:spcPct val="90000"/>
              </a:lnSpc>
              <a:spcBef>
                <a:spcPct val="25000"/>
              </a:spcBef>
              <a:buClr>
                <a:schemeClr val="accent2"/>
              </a:buClr>
              <a:buFont typeface="Wingdings" pitchFamily="2" charset="2"/>
              <a:buNone/>
            </a:pPr>
            <a:r>
              <a:rPr lang="en-US" sz="3600" b="1" i="1" dirty="0">
                <a:solidFill>
                  <a:srgbClr val="C00000"/>
                </a:solidFill>
              </a:rPr>
              <a:t>A More Immediate Challenge</a:t>
            </a:r>
          </a:p>
        </p:txBody>
      </p:sp>
    </p:spTree>
    <p:extLst>
      <p:ext uri="{BB962C8B-B14F-4D97-AF65-F5344CB8AC3E}">
        <p14:creationId xmlns:p14="http://schemas.microsoft.com/office/powerpoint/2010/main" val="82046408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barn(outVertic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23</a:t>
            </a:fld>
            <a:endParaRPr lang="en-US"/>
          </a:p>
        </p:txBody>
      </p:sp>
      <p:sp>
        <p:nvSpPr>
          <p:cNvPr id="43014" name="Rectangle 2"/>
          <p:cNvSpPr>
            <a:spLocks noGrp="1" noChangeArrowheads="1"/>
          </p:cNvSpPr>
          <p:nvPr>
            <p:ph type="title"/>
          </p:nvPr>
        </p:nvSpPr>
        <p:spPr>
          <a:xfrm>
            <a:off x="66675" y="90488"/>
            <a:ext cx="8201025" cy="860425"/>
          </a:xfrm>
        </p:spPr>
        <p:txBody>
          <a:bodyPr/>
          <a:lstStyle/>
          <a:p>
            <a:r>
              <a:rPr lang="en-US" dirty="0"/>
              <a:t>Auto Severity &amp; Frequency by Coverage: Trending Up in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2233479069"/>
              </p:ext>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553380" name="Chart" r:id="rId4" imgW="5784750" imgH="2508365" progId="MSGraph.Chart.8">
                  <p:embed followColorScheme="full"/>
                </p:oleObj>
              </mc:Choice>
              <mc:Fallback>
                <p:oleObj name="Chart" r:id="rId4" imgW="5784750"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2015 Over 2014</a:t>
            </a: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Frequency and Severity Were Up Across Most Coverage Types in 2015; A Trend Likely to Continue in 2016</a:t>
            </a:r>
          </a:p>
        </p:txBody>
      </p:sp>
      <p:sp>
        <p:nvSpPr>
          <p:cNvPr id="10" name="Rectangle 4"/>
          <p:cNvSpPr>
            <a:spLocks noChangeArrowheads="1"/>
          </p:cNvSpPr>
          <p:nvPr/>
        </p:nvSpPr>
        <p:spPr bwMode="auto">
          <a:xfrm>
            <a:off x="0" y="6588315"/>
            <a:ext cx="73025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7946239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24</a:t>
            </a:fld>
            <a:endParaRPr lang="en-US"/>
          </a:p>
        </p:txBody>
      </p:sp>
      <p:sp>
        <p:nvSpPr>
          <p:cNvPr id="43014" name="Rectangle 2"/>
          <p:cNvSpPr>
            <a:spLocks noGrp="1" noChangeArrowheads="1"/>
          </p:cNvSpPr>
          <p:nvPr>
            <p:ph type="title"/>
          </p:nvPr>
        </p:nvSpPr>
        <p:spPr>
          <a:xfrm>
            <a:off x="66675" y="90488"/>
            <a:ext cx="8201025" cy="860425"/>
          </a:xfrm>
        </p:spPr>
        <p:txBody>
          <a:bodyPr/>
          <a:lstStyle/>
          <a:p>
            <a:r>
              <a:rPr lang="en-US" dirty="0"/>
              <a:t>Collision Coverage: Severity &amp; Frequency Trends Are Both Higher in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3095879435"/>
              </p:ext>
            </p:extLst>
          </p:nvPr>
        </p:nvGraphicFramePr>
        <p:xfrm>
          <a:off x="381000" y="1598613"/>
          <a:ext cx="8656638" cy="3754437"/>
        </p:xfrm>
        <a:graphic>
          <a:graphicData uri="http://schemas.openxmlformats.org/presentationml/2006/ole">
            <mc:AlternateContent xmlns:mc="http://schemas.openxmlformats.org/markup-compatibility/2006">
              <mc:Choice xmlns:v="urn:schemas-microsoft-com:vml" Requires="v">
                <p:oleObj spid="_x0000_s28552357" name="Chart" r:id="rId4" imgW="5784750" imgH="2508365" progId="MSGraph.Chart.8">
                  <p:embed followColorScheme="full"/>
                </p:oleObj>
              </mc:Choice>
              <mc:Fallback>
                <p:oleObj name="Chart" r:id="rId4" imgW="5784750"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598613"/>
                        <a:ext cx="8656638" cy="3754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Annual Change, 2005 through 2015</a:t>
            </a: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The Recession, High Fuel Prices Helped Temper Frequency and Severity, But this Trend Has Clearly Reversed, Consistent with Experience from Past Recoveries</a:t>
            </a:r>
          </a:p>
        </p:txBody>
      </p:sp>
      <p:sp>
        <p:nvSpPr>
          <p:cNvPr id="10"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41187874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a:t>12/01/09 - 9pm</a:t>
            </a:r>
          </a:p>
        </p:txBody>
      </p:sp>
      <p:sp>
        <p:nvSpPr>
          <p:cNvPr id="43012"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25</a:t>
            </a:fld>
            <a:endParaRPr lang="en-US"/>
          </a:p>
        </p:txBody>
      </p:sp>
      <p:sp>
        <p:nvSpPr>
          <p:cNvPr id="43014" name="Rectangle 2"/>
          <p:cNvSpPr>
            <a:spLocks noGrp="1" noChangeArrowheads="1"/>
          </p:cNvSpPr>
          <p:nvPr>
            <p:ph type="title"/>
          </p:nvPr>
        </p:nvSpPr>
        <p:spPr>
          <a:xfrm>
            <a:off x="66675" y="90488"/>
            <a:ext cx="8201025" cy="860425"/>
          </a:xfrm>
        </p:spPr>
        <p:txBody>
          <a:bodyPr/>
          <a:lstStyle/>
          <a:p>
            <a:r>
              <a:rPr lang="en-US" dirty="0"/>
              <a:t>Collision Loss Ratio Trending Upward:</a:t>
            </a:r>
            <a:br>
              <a:rPr lang="en-US" dirty="0"/>
            </a:br>
            <a:r>
              <a:rPr lang="en-US" dirty="0"/>
              <a:t>Private Passenger Auto, 2010 – 2015</a:t>
            </a:r>
          </a:p>
        </p:txBody>
      </p:sp>
      <p:graphicFrame>
        <p:nvGraphicFramePr>
          <p:cNvPr id="43010" name="Object 3"/>
          <p:cNvGraphicFramePr>
            <a:graphicFrameLocks noChangeAspect="1"/>
          </p:cNvGraphicFramePr>
          <p:nvPr>
            <p:extLst>
              <p:ext uri="{D42A27DB-BD31-4B8C-83A1-F6EECF244321}">
                <p14:modId xmlns:p14="http://schemas.microsoft.com/office/powerpoint/2010/main" val="4207972936"/>
              </p:ext>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551334" name="Chart" r:id="rId4" imgW="5784750" imgH="2508365" progId="MSGraph.Chart.8">
                  <p:embed followColorScheme="full"/>
                </p:oleObj>
              </mc:Choice>
              <mc:Fallback>
                <p:oleObj name="Chart" r:id="rId4" imgW="5784750" imgH="2508365"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235903" y="161130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Loss Ratio</a:t>
            </a:r>
          </a:p>
        </p:txBody>
      </p:sp>
      <p:sp>
        <p:nvSpPr>
          <p:cNvPr id="1936390" name="Rectangle 6"/>
          <p:cNvSpPr>
            <a:spLocks noChangeArrowheads="1"/>
          </p:cNvSpPr>
          <p:nvPr/>
        </p:nvSpPr>
        <p:spPr bwMode="blackWhite">
          <a:xfrm>
            <a:off x="500062" y="5513484"/>
            <a:ext cx="8143875" cy="6119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latin typeface="Arial" panose="020B0604020202020204" pitchFamily="34" charset="0"/>
                <a:cs typeface="Arial" panose="020B0604020202020204" pitchFamily="34" charset="0"/>
              </a:rPr>
              <a:t>Collision Loss Ratios are Trending Steadily Upward</a:t>
            </a:r>
          </a:p>
        </p:txBody>
      </p:sp>
      <p:sp>
        <p:nvSpPr>
          <p:cNvPr id="10" name="Rectangle 4"/>
          <p:cNvSpPr>
            <a:spLocks noChangeArrowheads="1"/>
          </p:cNvSpPr>
          <p:nvPr/>
        </p:nvSpPr>
        <p:spPr bwMode="auto">
          <a:xfrm>
            <a:off x="0" y="6588315"/>
            <a:ext cx="73025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ISO/PCI </a:t>
            </a:r>
            <a:r>
              <a:rPr lang="en-US" sz="1100" i="1" dirty="0">
                <a:latin typeface="Arial" panose="020B0604020202020204" pitchFamily="34" charset="0"/>
                <a:cs typeface="Arial" panose="020B0604020202020204" pitchFamily="34" charset="0"/>
              </a:rPr>
              <a:t>Fast Track </a:t>
            </a:r>
            <a:r>
              <a:rPr lang="en-US" sz="1100" dirty="0">
                <a:latin typeface="Arial" panose="020B0604020202020204" pitchFamily="34" charset="0"/>
                <a:cs typeface="Arial" panose="020B0604020202020204" pitchFamily="34" charset="0"/>
              </a:rPr>
              <a:t>data; Insurance Information Institute</a:t>
            </a:r>
          </a:p>
        </p:txBody>
      </p:sp>
    </p:spTree>
    <p:extLst>
      <p:ext uri="{BB962C8B-B14F-4D97-AF65-F5344CB8AC3E}">
        <p14:creationId xmlns:p14="http://schemas.microsoft.com/office/powerpoint/2010/main" val="33422549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a:noFill/>
        </p:spPr>
        <p:txBody>
          <a:bodyPr/>
          <a:lstStyle/>
          <a:p>
            <a:r>
              <a:rPr lang="en-US"/>
              <a:t>12/01/09 - 9pm</a:t>
            </a:r>
          </a:p>
        </p:txBody>
      </p:sp>
      <p:sp>
        <p:nvSpPr>
          <p:cNvPr id="39940"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39941" name="Rectangle 110"/>
          <p:cNvSpPr>
            <a:spLocks noGrp="1" noChangeArrowheads="1"/>
          </p:cNvSpPr>
          <p:nvPr>
            <p:ph type="sldNum" sz="quarter" idx="12"/>
          </p:nvPr>
        </p:nvSpPr>
        <p:spPr>
          <a:noFill/>
        </p:spPr>
        <p:txBody>
          <a:bodyPr/>
          <a:lstStyle/>
          <a:p>
            <a:fld id="{6F6AF3FF-DFAC-4FBD-8F31-0A02A13AB318}" type="slidenum">
              <a:rPr lang="en-US" smtClean="0"/>
              <a:pPr/>
              <a:t>26</a:t>
            </a:fld>
            <a:endParaRPr lang="en-US"/>
          </a:p>
        </p:txBody>
      </p:sp>
      <p:sp>
        <p:nvSpPr>
          <p:cNvPr id="39942" name="Rectangle 2"/>
          <p:cNvSpPr>
            <a:spLocks noGrp="1" noChangeArrowheads="1"/>
          </p:cNvSpPr>
          <p:nvPr>
            <p:ph type="title"/>
          </p:nvPr>
        </p:nvSpPr>
        <p:spPr>
          <a:xfrm>
            <a:off x="66675" y="90488"/>
            <a:ext cx="8201025" cy="860425"/>
          </a:xfrm>
        </p:spPr>
        <p:txBody>
          <a:bodyPr/>
          <a:lstStyle/>
          <a:p>
            <a:r>
              <a:rPr lang="en-US" dirty="0"/>
              <a:t>Bodily Injury: Severity Trend Is Up, Frequency Decline Has Ended—Rising?</a:t>
            </a:r>
          </a:p>
        </p:txBody>
      </p:sp>
      <p:graphicFrame>
        <p:nvGraphicFramePr>
          <p:cNvPr id="39938" name="Object 3"/>
          <p:cNvGraphicFramePr>
            <a:graphicFrameLocks noChangeAspect="1"/>
          </p:cNvGraphicFramePr>
          <p:nvPr>
            <p:extLst>
              <p:ext uri="{D42A27DB-BD31-4B8C-83A1-F6EECF244321}">
                <p14:modId xmlns:p14="http://schemas.microsoft.com/office/powerpoint/2010/main" val="4172204677"/>
              </p:ext>
            </p:extLst>
          </p:nvPr>
        </p:nvGraphicFramePr>
        <p:xfrm>
          <a:off x="381000" y="1752600"/>
          <a:ext cx="8648700" cy="3762375"/>
        </p:xfrm>
        <a:graphic>
          <a:graphicData uri="http://schemas.openxmlformats.org/presentationml/2006/ole">
            <mc:AlternateContent xmlns:mc="http://schemas.openxmlformats.org/markup-compatibility/2006">
              <mc:Choice xmlns:v="urn:schemas-microsoft-com:vml" Requires="v">
                <p:oleObj spid="_x0000_s28493052" name="Chart" r:id="rId4" imgW="5772267" imgH="2514600" progId="MSGraph.Chart.8">
                  <p:embed followColorScheme="full"/>
                </p:oleObj>
              </mc:Choice>
              <mc:Fallback>
                <p:oleObj name="Chart" r:id="rId4" imgW="5772267" imgH="2514600" progId="MSGraph.Chart.8">
                  <p:embed followColorScheme="full"/>
                  <p:pic>
                    <p:nvPicPr>
                      <p:cNvPr id="0" name=""/>
                      <p:cNvPicPr>
                        <a:picLocks noChangeAspect="1" noChangeArrowheads="1"/>
                      </p:cNvPicPr>
                      <p:nvPr/>
                    </p:nvPicPr>
                    <p:blipFill>
                      <a:blip r:embed="rId5"/>
                      <a:srcRect/>
                      <a:stretch>
                        <a:fillRect/>
                      </a:stretch>
                    </p:blipFill>
                    <p:spPr bwMode="gray">
                      <a:xfrm>
                        <a:off x="381000" y="17526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3"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ISO/PCI </a:t>
            </a:r>
            <a:r>
              <a:rPr lang="en-US" sz="1100" i="1" dirty="0"/>
              <a:t>Fast Track </a:t>
            </a:r>
            <a:r>
              <a:rPr lang="en-US" sz="1100" dirty="0"/>
              <a:t>data; Insurance Information Institute</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2015</a:t>
            </a:r>
          </a:p>
        </p:txBody>
      </p:sp>
      <p:sp>
        <p:nvSpPr>
          <p:cNvPr id="1936390" name="Rectangle 6"/>
          <p:cNvSpPr>
            <a:spLocks noChangeArrowheads="1"/>
          </p:cNvSpPr>
          <p:nvPr/>
        </p:nvSpPr>
        <p:spPr bwMode="blackWhite">
          <a:xfrm>
            <a:off x="1081087" y="5607368"/>
            <a:ext cx="698182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Cost Pressures Will Increase if BI Frequency and Severity Trends Persist</a:t>
            </a:r>
          </a:p>
        </p:txBody>
      </p:sp>
    </p:spTree>
    <p:extLst>
      <p:ext uri="{BB962C8B-B14F-4D97-AF65-F5344CB8AC3E}">
        <p14:creationId xmlns:p14="http://schemas.microsoft.com/office/powerpoint/2010/main" val="118789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a:spLocks noGrp="1" noChangeArrowheads="1"/>
          </p:cNvSpPr>
          <p:nvPr>
            <p:ph type="dt" sz="quarter" idx="10"/>
          </p:nvPr>
        </p:nvSpPr>
        <p:spPr>
          <a:noFill/>
        </p:spPr>
        <p:txBody>
          <a:bodyPr/>
          <a:lstStyle/>
          <a:p>
            <a:r>
              <a:rPr lang="en-US"/>
              <a:t>12/01/09 - 9pm</a:t>
            </a:r>
          </a:p>
        </p:txBody>
      </p:sp>
      <p:sp>
        <p:nvSpPr>
          <p:cNvPr id="40964"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0965" name="Rectangle 110"/>
          <p:cNvSpPr>
            <a:spLocks noGrp="1" noChangeArrowheads="1"/>
          </p:cNvSpPr>
          <p:nvPr>
            <p:ph type="sldNum" sz="quarter" idx="12"/>
          </p:nvPr>
        </p:nvSpPr>
        <p:spPr>
          <a:noFill/>
        </p:spPr>
        <p:txBody>
          <a:bodyPr/>
          <a:lstStyle/>
          <a:p>
            <a:fld id="{29B9B84C-B454-4818-8721-457422404B5B}" type="slidenum">
              <a:rPr lang="en-US" smtClean="0"/>
              <a:pPr/>
              <a:t>27</a:t>
            </a:fld>
            <a:endParaRPr lang="en-US"/>
          </a:p>
        </p:txBody>
      </p:sp>
      <p:sp>
        <p:nvSpPr>
          <p:cNvPr id="40966" name="Rectangle 2"/>
          <p:cNvSpPr>
            <a:spLocks noGrp="1" noChangeArrowheads="1"/>
          </p:cNvSpPr>
          <p:nvPr>
            <p:ph type="title"/>
          </p:nvPr>
        </p:nvSpPr>
        <p:spPr>
          <a:xfrm>
            <a:off x="66675" y="90488"/>
            <a:ext cx="8201025" cy="860425"/>
          </a:xfrm>
        </p:spPr>
        <p:txBody>
          <a:bodyPr/>
          <a:lstStyle/>
          <a:p>
            <a:r>
              <a:rPr lang="en-US" dirty="0"/>
              <a:t>Property Damage Liability: Severity and Frequency Are Up</a:t>
            </a:r>
          </a:p>
        </p:txBody>
      </p:sp>
      <p:graphicFrame>
        <p:nvGraphicFramePr>
          <p:cNvPr id="40962" name="Object 3"/>
          <p:cNvGraphicFramePr>
            <a:graphicFrameLocks noChangeAspect="1"/>
          </p:cNvGraphicFramePr>
          <p:nvPr>
            <p:extLst>
              <p:ext uri="{D42A27DB-BD31-4B8C-83A1-F6EECF244321}">
                <p14:modId xmlns:p14="http://schemas.microsoft.com/office/powerpoint/2010/main" val="1979891324"/>
              </p:ext>
            </p:extLst>
          </p:nvPr>
        </p:nvGraphicFramePr>
        <p:xfrm>
          <a:off x="220717" y="1752600"/>
          <a:ext cx="8808983" cy="3762375"/>
        </p:xfrm>
        <a:graphic>
          <a:graphicData uri="http://schemas.openxmlformats.org/presentationml/2006/ole">
            <mc:AlternateContent xmlns:mc="http://schemas.openxmlformats.org/markup-compatibility/2006">
              <mc:Choice xmlns:v="urn:schemas-microsoft-com:vml" Requires="v">
                <p:oleObj spid="_x0000_s28494076" name="Chart" r:id="rId4" imgW="5784750" imgH="2520835" progId="MSGraph.Chart.8">
                  <p:embed followColorScheme="full"/>
                </p:oleObj>
              </mc:Choice>
              <mc:Fallback>
                <p:oleObj name="Chart" r:id="rId4" imgW="5784750" imgH="2520835" progId="MSGraph.Chart.8">
                  <p:embed followColorScheme="full"/>
                  <p:pic>
                    <p:nvPicPr>
                      <p:cNvPr id="0" name=""/>
                      <p:cNvPicPr>
                        <a:picLocks noChangeAspect="1" noChangeArrowheads="1"/>
                      </p:cNvPicPr>
                      <p:nvPr/>
                    </p:nvPicPr>
                    <p:blipFill>
                      <a:blip r:embed="rId5"/>
                      <a:srcRect/>
                      <a:stretch>
                        <a:fillRect/>
                      </a:stretch>
                    </p:blipFill>
                    <p:spPr bwMode="gray">
                      <a:xfrm>
                        <a:off x="220717" y="1752600"/>
                        <a:ext cx="8808983" cy="3762375"/>
                      </a:xfrm>
                      <a:prstGeom prst="rect">
                        <a:avLst/>
                      </a:prstGeom>
                      <a:noFill/>
                      <a:extLst/>
                    </p:spPr>
                  </p:pic>
                </p:oleObj>
              </mc:Fallback>
            </mc:AlternateContent>
          </a:graphicData>
        </a:graphic>
      </p:graphicFrame>
      <p:sp>
        <p:nvSpPr>
          <p:cNvPr id="40967" name="Rectangle 5"/>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2015</a:t>
            </a:r>
          </a:p>
        </p:txBody>
      </p:sp>
      <p:sp>
        <p:nvSpPr>
          <p:cNvPr id="1936390" name="Rectangle 6"/>
          <p:cNvSpPr>
            <a:spLocks noChangeArrowheads="1"/>
          </p:cNvSpPr>
          <p:nvPr/>
        </p:nvSpPr>
        <p:spPr bwMode="blackWhite">
          <a:xfrm>
            <a:off x="1085850" y="5661025"/>
            <a:ext cx="7353300"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Severity/Frequency Trends Have Been Volatile, But Rising Severity since 2011 Is a Concern</a:t>
            </a:r>
          </a:p>
        </p:txBody>
      </p:sp>
      <p:sp>
        <p:nvSpPr>
          <p:cNvPr id="11"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12268546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5" name="Rectangle 105"/>
          <p:cNvSpPr>
            <a:spLocks noGrp="1" noChangeArrowheads="1"/>
          </p:cNvSpPr>
          <p:nvPr>
            <p:ph type="dt" sz="quarter" idx="10"/>
          </p:nvPr>
        </p:nvSpPr>
        <p:spPr>
          <a:noFill/>
        </p:spPr>
        <p:txBody>
          <a:bodyPr/>
          <a:lstStyle/>
          <a:p>
            <a:r>
              <a:rPr lang="en-US"/>
              <a:t>12/01/09 - 9pm</a:t>
            </a:r>
          </a:p>
        </p:txBody>
      </p:sp>
      <p:sp>
        <p:nvSpPr>
          <p:cNvPr id="44036" name="Rectangle 106"/>
          <p:cNvSpPr>
            <a:spLocks noGrp="1" noChangeArrowheads="1"/>
          </p:cNvSpPr>
          <p:nvPr>
            <p:ph type="ftr" sz="quarter" idx="11"/>
          </p:nvPr>
        </p:nvSpPr>
        <p:spPr>
          <a:noFill/>
        </p:spPr>
        <p:txBody>
          <a:bodyPr/>
          <a:lstStyle/>
          <a:p>
            <a:r>
              <a:rPr lang="en-US"/>
              <a:t>eSlide – P6466 – The Financial Crisis and the Future of the P/C</a:t>
            </a:r>
          </a:p>
        </p:txBody>
      </p:sp>
      <p:sp>
        <p:nvSpPr>
          <p:cNvPr id="44037" name="Rectangle 110"/>
          <p:cNvSpPr>
            <a:spLocks noGrp="1" noChangeArrowheads="1"/>
          </p:cNvSpPr>
          <p:nvPr>
            <p:ph type="sldNum" sz="quarter" idx="12"/>
          </p:nvPr>
        </p:nvSpPr>
        <p:spPr>
          <a:noFill/>
        </p:spPr>
        <p:txBody>
          <a:bodyPr/>
          <a:lstStyle/>
          <a:p>
            <a:fld id="{BD39D690-BEE2-498C-940A-757F811D2EB3}" type="slidenum">
              <a:rPr lang="en-US" smtClean="0"/>
              <a:pPr/>
              <a:t>28</a:t>
            </a:fld>
            <a:endParaRPr lang="en-US"/>
          </a:p>
        </p:txBody>
      </p:sp>
      <p:sp>
        <p:nvSpPr>
          <p:cNvPr id="44038" name="Rectangle 2"/>
          <p:cNvSpPr>
            <a:spLocks noGrp="1" noChangeArrowheads="1"/>
          </p:cNvSpPr>
          <p:nvPr>
            <p:ph type="title"/>
          </p:nvPr>
        </p:nvSpPr>
        <p:spPr>
          <a:xfrm>
            <a:off x="0" y="90488"/>
            <a:ext cx="8201025" cy="860425"/>
          </a:xfrm>
        </p:spPr>
        <p:txBody>
          <a:bodyPr/>
          <a:lstStyle/>
          <a:p>
            <a:r>
              <a:rPr lang="en-US" dirty="0"/>
              <a:t>Comprehensive Coverage: Frequency and Severity Trends Are Volatile</a:t>
            </a:r>
          </a:p>
        </p:txBody>
      </p:sp>
      <p:graphicFrame>
        <p:nvGraphicFramePr>
          <p:cNvPr id="44034" name="Object 3"/>
          <p:cNvGraphicFramePr>
            <a:graphicFrameLocks noChangeAspect="1"/>
          </p:cNvGraphicFramePr>
          <p:nvPr>
            <p:extLst>
              <p:ext uri="{D42A27DB-BD31-4B8C-83A1-F6EECF244321}">
                <p14:modId xmlns:p14="http://schemas.microsoft.com/office/powerpoint/2010/main" val="4084132183"/>
              </p:ext>
            </p:extLst>
          </p:nvPr>
        </p:nvGraphicFramePr>
        <p:xfrm>
          <a:off x="400050" y="1652521"/>
          <a:ext cx="8648700" cy="3762375"/>
        </p:xfrm>
        <a:graphic>
          <a:graphicData uri="http://schemas.openxmlformats.org/presentationml/2006/ole">
            <mc:AlternateContent xmlns:mc="http://schemas.openxmlformats.org/markup-compatibility/2006">
              <mc:Choice xmlns:v="urn:schemas-microsoft-com:vml" Requires="v">
                <p:oleObj spid="_x0000_s28497149" name="Chart" r:id="rId4" imgW="5784750" imgH="2514600" progId="MSGraph.Chart.8">
                  <p:embed followColorScheme="full"/>
                </p:oleObj>
              </mc:Choice>
              <mc:Fallback>
                <p:oleObj name="Chart" r:id="rId4" imgW="5784750" imgH="2514600" progId="MSGraph.Chart.8">
                  <p:embed followColorScheme="full"/>
                  <p:pic>
                    <p:nvPicPr>
                      <p:cNvPr id="0" name=""/>
                      <p:cNvPicPr>
                        <a:picLocks noChangeAspect="1" noChangeArrowheads="1"/>
                      </p:cNvPicPr>
                      <p:nvPr/>
                    </p:nvPicPr>
                    <p:blipFill>
                      <a:blip r:embed="rId5"/>
                      <a:srcRect/>
                      <a:stretch>
                        <a:fillRect/>
                      </a:stretch>
                    </p:blipFill>
                    <p:spPr bwMode="gray">
                      <a:xfrm>
                        <a:off x="400050" y="1652521"/>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39"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2015</a:t>
            </a: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Weather Creates Volatility for Comprehensive Coverage</a:t>
            </a:r>
          </a:p>
        </p:txBody>
      </p:sp>
      <p:sp>
        <p:nvSpPr>
          <p:cNvPr id="12" name="AutoShape 8"/>
          <p:cNvSpPr>
            <a:spLocks noChangeArrowheads="1"/>
          </p:cNvSpPr>
          <p:nvPr/>
        </p:nvSpPr>
        <p:spPr bwMode="blackWhite">
          <a:xfrm>
            <a:off x="5066253" y="1101792"/>
            <a:ext cx="3758659" cy="815840"/>
          </a:xfrm>
          <a:prstGeom prst="wedgeRectCallout">
            <a:avLst>
              <a:gd name="adj1" fmla="val -27316"/>
              <a:gd name="adj2" fmla="val 9260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rPr>
              <a:t>Severe weather is a principal cause of the spikes in both frequency and severity</a:t>
            </a:r>
          </a:p>
        </p:txBody>
      </p:sp>
      <p:sp>
        <p:nvSpPr>
          <p:cNvPr id="13" name="Rectangle 4"/>
          <p:cNvSpPr>
            <a:spLocks noChangeArrowheads="1"/>
          </p:cNvSpPr>
          <p:nvPr/>
        </p:nvSpPr>
        <p:spPr bwMode="auto">
          <a:xfrm>
            <a:off x="0" y="6402110"/>
            <a:ext cx="73025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11331901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40BA372-6381-4628-AF34-9B51505A9F14}" type="slidenum">
              <a:rPr lang="en-US" altLang="en-US" sz="900">
                <a:solidFill>
                  <a:schemeClr val="bg1"/>
                </a:solidFill>
              </a:rPr>
              <a:pPr algn="r">
                <a:lnSpc>
                  <a:spcPct val="85000"/>
                </a:lnSpc>
                <a:spcBef>
                  <a:spcPct val="20000"/>
                </a:spcBef>
                <a:buClrTx/>
                <a:buFontTx/>
                <a:buNone/>
              </a:pPr>
              <a:t>29</a:t>
            </a:fld>
            <a:endParaRPr lang="en-US" altLang="en-US" sz="900">
              <a:solidFill>
                <a:schemeClr val="bg1"/>
              </a:solidFill>
            </a:endParaRPr>
          </a:p>
        </p:txBody>
      </p:sp>
      <p:pic>
        <p:nvPicPr>
          <p:cNvPr id="92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3200" b="1" dirty="0">
                <a:solidFill>
                  <a:schemeClr val="bg1"/>
                </a:solidFill>
              </a:rPr>
              <a:t>A Few Factors Driving Adverse Private Passenger Auto Loss Trends</a:t>
            </a:r>
          </a:p>
        </p:txBody>
      </p:sp>
      <p:sp>
        <p:nvSpPr>
          <p:cNvPr id="2152456" name="Rectangle 8"/>
          <p:cNvSpPr>
            <a:spLocks noChangeArrowheads="1"/>
          </p:cNvSpPr>
          <p:nvPr/>
        </p:nvSpPr>
        <p:spPr bwMode="auto">
          <a:xfrm>
            <a:off x="548640" y="4362450"/>
            <a:ext cx="80143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dirty="0">
                <a:solidFill>
                  <a:srgbClr val="225A7A"/>
                </a:solidFill>
              </a:rPr>
              <a:t>More People Driving, Lower Gas Prices, Higher Speed Limits…</a:t>
            </a:r>
          </a:p>
        </p:txBody>
      </p:sp>
    </p:spTree>
    <p:extLst>
      <p:ext uri="{BB962C8B-B14F-4D97-AF65-F5344CB8AC3E}">
        <p14:creationId xmlns:p14="http://schemas.microsoft.com/office/powerpoint/2010/main" val="33865718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a:solidFill>
                  <a:schemeClr val="bg1"/>
                </a:solidFill>
              </a:rPr>
              <a:t>THE ECONOMY</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3</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569660"/>
          </a:xfrm>
          <a:prstGeom prst="rect">
            <a:avLst/>
          </a:prstGeom>
          <a:noFill/>
          <a:ln w="9525">
            <a:noFill/>
            <a:miter lim="800000"/>
            <a:headEnd/>
            <a:tailEnd/>
          </a:ln>
        </p:spPr>
        <p:txBody>
          <a:bodyPr wrap="square">
            <a:spAutoFit/>
          </a:bodyPr>
          <a:lstStyle/>
          <a:p>
            <a:pPr algn="ctr"/>
            <a:r>
              <a:rPr lang="en-US" sz="3200" b="1" dirty="0">
                <a:solidFill>
                  <a:srgbClr val="2B7299"/>
                </a:solidFill>
              </a:rPr>
              <a:t>The Strength of the Economy Will Greatly Influence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a:t>
            </a:fld>
            <a:endParaRPr lang="en-US"/>
          </a:p>
        </p:txBody>
      </p:sp>
    </p:spTree>
    <p:extLst>
      <p:ext uri="{BB962C8B-B14F-4D97-AF65-F5344CB8AC3E}">
        <p14:creationId xmlns:p14="http://schemas.microsoft.com/office/powerpoint/2010/main" val="406467308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30</a:t>
            </a:fld>
            <a:endParaRPr lang="en-US" altLang="en-US" sz="900">
              <a:solidFill>
                <a:srgbClr val="000000"/>
              </a:solidFill>
            </a:endParaRPr>
          </a:p>
        </p:txBody>
      </p:sp>
      <p:sp>
        <p:nvSpPr>
          <p:cNvPr id="5125" name="Rectangle 7"/>
          <p:cNvSpPr>
            <a:spLocks noGrp="1" noChangeArrowheads="1"/>
          </p:cNvSpPr>
          <p:nvPr>
            <p:ph type="title" idx="4294967295"/>
          </p:nvPr>
        </p:nvSpPr>
        <p:spPr>
          <a:xfrm>
            <a:off x="228790" y="136844"/>
            <a:ext cx="6711950" cy="769938"/>
          </a:xfrm>
        </p:spPr>
        <p:txBody>
          <a:bodyPr/>
          <a:lstStyle/>
          <a:p>
            <a:r>
              <a:rPr lang="en-US" altLang="en-US" dirty="0">
                <a:latin typeface="Arial" panose="020B0604020202020204" pitchFamily="34" charset="0"/>
              </a:rPr>
              <a:t>Why Are People</a:t>
            </a:r>
            <a:br>
              <a:rPr lang="en-US" altLang="en-US" dirty="0">
                <a:latin typeface="Arial" panose="020B0604020202020204" pitchFamily="34" charset="0"/>
              </a:rPr>
            </a:br>
            <a:r>
              <a:rPr lang="en-US" altLang="en-US" dirty="0">
                <a:latin typeface="Arial" panose="020B0604020202020204" pitchFamily="34" charset="0"/>
              </a:rPr>
              <a:t>Driving More Miles? Jobs?</a:t>
            </a:r>
          </a:p>
        </p:txBody>
      </p:sp>
      <p:sp>
        <p:nvSpPr>
          <p:cNvPr id="5126" name="Text Box 5"/>
          <p:cNvSpPr txBox="1">
            <a:spLocks noChangeArrowheads="1"/>
          </p:cNvSpPr>
          <p:nvPr/>
        </p:nvSpPr>
        <p:spPr bwMode="auto">
          <a:xfrm>
            <a:off x="0" y="6346004"/>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a:t>
            </a:r>
            <a:r>
              <a:rPr lang="en-US" altLang="en-US" sz="1100" dirty="0">
                <a:solidFill>
                  <a:srgbClr val="000000"/>
                </a:solidFill>
              </a:rPr>
              <a:t>Federal Highway Administration (</a:t>
            </a:r>
            <a:r>
              <a:rPr lang="en-US" altLang="en-US" sz="1100" dirty="0">
                <a:solidFill>
                  <a:srgbClr val="000000"/>
                </a:solidFill>
                <a:hlinkClick r:id="rId3"/>
              </a:rPr>
              <a:t>http://www.fhwa.dot.gov/policyinformation/travel_monitoring/tvt.cfm</a:t>
            </a:r>
            <a:r>
              <a:rPr lang="en-US" altLang="en-US" sz="1100" dirty="0">
                <a:solidFill>
                  <a:srgbClr val="000000"/>
                </a:solidFill>
              </a:rPr>
              <a:t> )</a:t>
            </a:r>
            <a:r>
              <a:rPr lang="en-US" altLang="en-US" sz="1100" dirty="0">
                <a:cs typeface="Arial" panose="020B0604020202020204" pitchFamily="34" charset="0"/>
              </a:rPr>
              <a:t>; </a:t>
            </a:r>
            <a:r>
              <a:rPr lang="en-US" altLang="en-US" sz="1100" dirty="0"/>
              <a:t>Seasonally Adjusted Employed from Bureau of Labor Statistics; </a:t>
            </a:r>
            <a:r>
              <a:rPr lang="en-US" altLang="en-US" sz="1100" dirty="0">
                <a:cs typeface="Arial" panose="020B0604020202020204" pitchFamily="34" charset="0"/>
              </a:rPr>
              <a:t>Insurance Institute for Highway Safety; Insurance Information Institute.</a:t>
            </a:r>
          </a:p>
        </p:txBody>
      </p:sp>
      <p:sp>
        <p:nvSpPr>
          <p:cNvPr id="5127" name="Rectangle 6"/>
          <p:cNvSpPr>
            <a:spLocks noChangeArrowheads="1"/>
          </p:cNvSpPr>
          <p:nvPr/>
        </p:nvSpPr>
        <p:spPr bwMode="black">
          <a:xfrm>
            <a:off x="228790" y="1179483"/>
            <a:ext cx="1395824"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Billions of Miles Driven in Prior Year</a:t>
            </a:r>
          </a:p>
        </p:txBody>
      </p:sp>
      <p:graphicFrame>
        <p:nvGraphicFramePr>
          <p:cNvPr id="3" name="Object 8"/>
          <p:cNvGraphicFramePr>
            <a:graphicFrameLocks noChangeAspect="1"/>
          </p:cNvGraphicFramePr>
          <p:nvPr>
            <p:extLst/>
          </p:nvPr>
        </p:nvGraphicFramePr>
        <p:xfrm>
          <a:off x="557264" y="1411411"/>
          <a:ext cx="7794625" cy="432698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6"/>
          <p:cNvSpPr>
            <a:spLocks noChangeArrowheads="1"/>
          </p:cNvSpPr>
          <p:nvPr/>
        </p:nvSpPr>
        <p:spPr bwMode="black">
          <a:xfrm>
            <a:off x="7403690" y="1277292"/>
            <a:ext cx="164506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chemeClr val="accent2"/>
                </a:solidFill>
              </a:rPr>
              <a:t>Millions Employed</a:t>
            </a:r>
          </a:p>
        </p:txBody>
      </p:sp>
      <p:sp>
        <p:nvSpPr>
          <p:cNvPr id="16" name="Rectangle 4"/>
          <p:cNvSpPr>
            <a:spLocks noChangeArrowheads="1"/>
          </p:cNvSpPr>
          <p:nvPr/>
        </p:nvSpPr>
        <p:spPr bwMode="blackWhite">
          <a:xfrm>
            <a:off x="499602" y="5674959"/>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rPr>
              <a:t>People Drive To and From Work and Drive to Entertainment. Out of Work, They Curtail Their Movement</a:t>
            </a:r>
            <a:r>
              <a:rPr lang="en-US" altLang="en-US" sz="1800" b="1" dirty="0">
                <a:solidFill>
                  <a:schemeClr val="bg1"/>
                </a:solidFill>
                <a:cs typeface="Arial" panose="020B0604020202020204" pitchFamily="34" charset="0"/>
              </a:rPr>
              <a:t>.</a:t>
            </a:r>
          </a:p>
        </p:txBody>
      </p:sp>
      <p:sp>
        <p:nvSpPr>
          <p:cNvPr id="11" name="Rectangle 7"/>
          <p:cNvSpPr>
            <a:spLocks noChangeArrowheads="1"/>
          </p:cNvSpPr>
          <p:nvPr/>
        </p:nvSpPr>
        <p:spPr bwMode="grayWhite">
          <a:xfrm>
            <a:off x="2334546" y="1777526"/>
            <a:ext cx="1022555" cy="339280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12" y="1777526"/>
            <a:ext cx="1061884" cy="307777"/>
          </a:xfrm>
          <a:prstGeom prst="rect">
            <a:avLst/>
          </a:prstGeom>
          <a:noFill/>
        </p:spPr>
        <p:txBody>
          <a:bodyPr wrap="square" rtlCol="0">
            <a:spAutoFit/>
          </a:bodyPr>
          <a:lstStyle/>
          <a:p>
            <a:r>
              <a:rPr lang="en-US" sz="1400" dirty="0"/>
              <a:t>Recession</a:t>
            </a:r>
          </a:p>
        </p:txBody>
      </p:sp>
    </p:spTree>
    <p:extLst>
      <p:ext uri="{BB962C8B-B14F-4D97-AF65-F5344CB8AC3E}">
        <p14:creationId xmlns:p14="http://schemas.microsoft.com/office/powerpoint/2010/main" val="37846939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rgbClr val="FFFFFF"/>
                </a:solidFill>
              </a:rPr>
              <a:t>12/01/09 - 9pm</a:t>
            </a:r>
          </a:p>
        </p:txBody>
      </p:sp>
      <p:sp>
        <p:nvSpPr>
          <p:cNvPr id="51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rgbClr val="FFFFFF"/>
                </a:solidFill>
              </a:rPr>
              <a:t>eSlide – P6466 – The Financial Crisis and the Future of the P/C</a:t>
            </a:r>
          </a:p>
        </p:txBody>
      </p:sp>
      <p:sp>
        <p:nvSpPr>
          <p:cNvPr id="51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723D50E8-5B03-4B39-9CE4-50203B8EF17A}" type="slidenum">
              <a:rPr lang="en-US" altLang="en-US" sz="900">
                <a:solidFill>
                  <a:srgbClr val="000000"/>
                </a:solidFill>
              </a:rPr>
              <a:pPr algn="r">
                <a:lnSpc>
                  <a:spcPct val="85000"/>
                </a:lnSpc>
                <a:spcBef>
                  <a:spcPct val="20000"/>
                </a:spcBef>
                <a:buClrTx/>
                <a:buFontTx/>
                <a:buNone/>
              </a:pPr>
              <a:t>31</a:t>
            </a:fld>
            <a:endParaRPr lang="en-US" altLang="en-US" sz="900">
              <a:solidFill>
                <a:srgbClr val="000000"/>
              </a:solidFill>
            </a:endParaRPr>
          </a:p>
        </p:txBody>
      </p:sp>
      <p:sp>
        <p:nvSpPr>
          <p:cNvPr id="5125" name="Rectangle 7"/>
          <p:cNvSpPr>
            <a:spLocks noGrp="1" noChangeArrowheads="1"/>
          </p:cNvSpPr>
          <p:nvPr>
            <p:ph type="title" idx="4294967295"/>
          </p:nvPr>
        </p:nvSpPr>
        <p:spPr>
          <a:xfrm>
            <a:off x="803275" y="238125"/>
            <a:ext cx="6711950" cy="769938"/>
          </a:xfrm>
        </p:spPr>
        <p:txBody>
          <a:bodyPr/>
          <a:lstStyle/>
          <a:p>
            <a:r>
              <a:rPr lang="en-US" altLang="en-US" dirty="0">
                <a:latin typeface="Arial" panose="020B0604020202020204" pitchFamily="34" charset="0"/>
              </a:rPr>
              <a:t>More People Working and Driving</a:t>
            </a:r>
            <a:br>
              <a:rPr lang="en-US" altLang="en-US" dirty="0">
                <a:latin typeface="Arial" panose="020B0604020202020204" pitchFamily="34" charset="0"/>
              </a:rPr>
            </a:br>
            <a:r>
              <a:rPr lang="en-US" altLang="en-US" dirty="0">
                <a:latin typeface="Arial" panose="020B0604020202020204" pitchFamily="34" charset="0"/>
              </a:rPr>
              <a:t>=&gt; More Collisions, 2006-2016</a:t>
            </a:r>
          </a:p>
        </p:txBody>
      </p:sp>
      <p:sp>
        <p:nvSpPr>
          <p:cNvPr id="5126" name="Text Box 5"/>
          <p:cNvSpPr txBox="1">
            <a:spLocks noChangeArrowheads="1"/>
          </p:cNvSpPr>
          <p:nvPr/>
        </p:nvSpPr>
        <p:spPr bwMode="auto">
          <a:xfrm>
            <a:off x="0" y="6346004"/>
            <a:ext cx="8905875" cy="42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None/>
            </a:pPr>
            <a:r>
              <a:rPr lang="en-US" altLang="en-US" sz="1100" dirty="0">
                <a:cs typeface="Arial" panose="020B0604020202020204" pitchFamily="34" charset="0"/>
              </a:rPr>
              <a:t>Sources:  Seasonally Adjusted Employed from Bureau of Labor Statistics; Rolling Four-</a:t>
            </a:r>
            <a:r>
              <a:rPr lang="en-US" altLang="en-US" sz="1100" dirty="0" err="1">
                <a:cs typeface="Arial" panose="020B0604020202020204" pitchFamily="34" charset="0"/>
              </a:rPr>
              <a:t>Qtr</a:t>
            </a:r>
            <a:r>
              <a:rPr lang="en-US" altLang="en-US" sz="1100" dirty="0">
                <a:cs typeface="Arial" panose="020B0604020202020204" pitchFamily="34" charset="0"/>
              </a:rPr>
              <a:t> Avg. Frequency from Insurance Services Office; Insurance Information Institute.</a:t>
            </a:r>
          </a:p>
        </p:txBody>
      </p:sp>
      <p:sp>
        <p:nvSpPr>
          <p:cNvPr id="5127" name="Rectangle 6"/>
          <p:cNvSpPr>
            <a:spLocks noChangeArrowheads="1"/>
          </p:cNvSpPr>
          <p:nvPr/>
        </p:nvSpPr>
        <p:spPr bwMode="black">
          <a:xfrm>
            <a:off x="211035" y="1277293"/>
            <a:ext cx="1184479"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None/>
            </a:pPr>
            <a:r>
              <a:rPr lang="en-US" altLang="en-US" sz="1600" b="1" dirty="0">
                <a:solidFill>
                  <a:srgbClr val="225A7A"/>
                </a:solidFill>
              </a:rPr>
              <a:t>Number Employed,</a:t>
            </a:r>
            <a:br>
              <a:rPr lang="en-US" altLang="en-US" sz="1600" b="1" dirty="0">
                <a:solidFill>
                  <a:srgbClr val="225A7A"/>
                </a:solidFill>
              </a:rPr>
            </a:br>
            <a:r>
              <a:rPr lang="en-US" altLang="en-US" sz="1600" b="1" dirty="0">
                <a:solidFill>
                  <a:srgbClr val="225A7A"/>
                </a:solidFill>
              </a:rPr>
              <a:t>Millions</a:t>
            </a:r>
          </a:p>
        </p:txBody>
      </p:sp>
      <p:graphicFrame>
        <p:nvGraphicFramePr>
          <p:cNvPr id="5128" name="Object 8"/>
          <p:cNvGraphicFramePr>
            <a:graphicFrameLocks noChangeAspect="1"/>
          </p:cNvGraphicFramePr>
          <p:nvPr>
            <p:extLst/>
          </p:nvPr>
        </p:nvGraphicFramePr>
        <p:xfrm>
          <a:off x="506464" y="1360611"/>
          <a:ext cx="7896225" cy="4428582"/>
        </p:xfrm>
        <a:graphic>
          <a:graphicData uri="http://schemas.openxmlformats.org/presentationml/2006/ole">
            <mc:AlternateContent xmlns:mc="http://schemas.openxmlformats.org/markup-compatibility/2006">
              <mc:Choice xmlns:v="urn:schemas-microsoft-com:vml" Requires="v">
                <p:oleObj spid="_x0000_s28589152"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506464" y="1360611"/>
                        <a:ext cx="7896225" cy="4428582"/>
                      </a:xfrm>
                      <a:prstGeom prst="rect">
                        <a:avLst/>
                      </a:prstGeom>
                      <a:noFill/>
                      <a:ln>
                        <a:noFill/>
                      </a:ln>
                      <a:extLst/>
                    </p:spPr>
                  </p:pic>
                </p:oleObj>
              </mc:Fallback>
            </mc:AlternateContent>
          </a:graphicData>
        </a:graphic>
      </p:graphicFrame>
      <p:sp>
        <p:nvSpPr>
          <p:cNvPr id="13" name="Rectangle 6"/>
          <p:cNvSpPr>
            <a:spLocks noChangeArrowheads="1"/>
          </p:cNvSpPr>
          <p:nvPr/>
        </p:nvSpPr>
        <p:spPr bwMode="black">
          <a:xfrm>
            <a:off x="7463708" y="1087793"/>
            <a:ext cx="1585042"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0000"/>
              </a:spcBef>
              <a:buClrTx/>
              <a:buNone/>
            </a:pPr>
            <a:r>
              <a:rPr lang="en-US" altLang="en-US" sz="1600" b="1" dirty="0">
                <a:solidFill>
                  <a:schemeClr val="accent2"/>
                </a:solidFill>
              </a:rPr>
              <a:t>Overall Collision Claims Per 100 Insured Vehicles</a:t>
            </a:r>
          </a:p>
        </p:txBody>
      </p:sp>
      <p:sp>
        <p:nvSpPr>
          <p:cNvPr id="16" name="Rectangle 4"/>
          <p:cNvSpPr>
            <a:spLocks noChangeArrowheads="1"/>
          </p:cNvSpPr>
          <p:nvPr/>
        </p:nvSpPr>
        <p:spPr bwMode="blackWhite">
          <a:xfrm>
            <a:off x="499602" y="5674959"/>
            <a:ext cx="8382000" cy="5913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800" b="1" dirty="0">
                <a:solidFill>
                  <a:schemeClr val="bg1"/>
                </a:solidFill>
                <a:cs typeface="Arial" panose="020B0604020202020204" pitchFamily="34" charset="0"/>
              </a:rPr>
              <a:t>When people are out of work, they drive less. When they get jobs,</a:t>
            </a:r>
            <a:br>
              <a:rPr lang="en-US" altLang="en-US" sz="1800" b="1" dirty="0">
                <a:solidFill>
                  <a:schemeClr val="bg1"/>
                </a:solidFill>
                <a:cs typeface="Arial" panose="020B0604020202020204" pitchFamily="34" charset="0"/>
              </a:rPr>
            </a:br>
            <a:r>
              <a:rPr lang="en-US" altLang="en-US" sz="1800" b="1" dirty="0">
                <a:solidFill>
                  <a:schemeClr val="bg1"/>
                </a:solidFill>
                <a:cs typeface="Arial" panose="020B0604020202020204" pitchFamily="34" charset="0"/>
              </a:rPr>
              <a:t>they drive to work, helping drive claim frequency higher.</a:t>
            </a:r>
          </a:p>
        </p:txBody>
      </p:sp>
      <p:sp>
        <p:nvSpPr>
          <p:cNvPr id="11" name="Rectangle 7"/>
          <p:cNvSpPr>
            <a:spLocks noChangeArrowheads="1"/>
          </p:cNvSpPr>
          <p:nvPr/>
        </p:nvSpPr>
        <p:spPr bwMode="grayWhite">
          <a:xfrm>
            <a:off x="2359742" y="2202425"/>
            <a:ext cx="1022555" cy="3472534"/>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sp>
        <p:nvSpPr>
          <p:cNvPr id="2" name="TextBox 1"/>
          <p:cNvSpPr txBox="1"/>
          <p:nvPr/>
        </p:nvSpPr>
        <p:spPr>
          <a:xfrm>
            <a:off x="2340077" y="2202425"/>
            <a:ext cx="1061884" cy="307777"/>
          </a:xfrm>
          <a:prstGeom prst="rect">
            <a:avLst/>
          </a:prstGeom>
          <a:noFill/>
        </p:spPr>
        <p:txBody>
          <a:bodyPr wrap="square" rtlCol="0">
            <a:spAutoFit/>
          </a:bodyPr>
          <a:lstStyle/>
          <a:p>
            <a:r>
              <a:rPr lang="en-US" sz="1400" dirty="0"/>
              <a:t>Recession</a:t>
            </a:r>
          </a:p>
        </p:txBody>
      </p:sp>
    </p:spTree>
    <p:extLst>
      <p:ext uri="{BB962C8B-B14F-4D97-AF65-F5344CB8AC3E}">
        <p14:creationId xmlns:p14="http://schemas.microsoft.com/office/powerpoint/2010/main" val="318337966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barn(in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142875" y="117475"/>
            <a:ext cx="7769225" cy="762000"/>
          </a:xfrm>
        </p:spPr>
        <p:txBody>
          <a:bodyPr/>
          <a:lstStyle/>
          <a:p>
            <a:pPr>
              <a:lnSpc>
                <a:spcPct val="75000"/>
              </a:lnSpc>
            </a:pPr>
            <a:r>
              <a:rPr lang="en-US" altLang="en-US" dirty="0">
                <a:latin typeface="Arial" panose="020B0604020202020204" pitchFamily="34" charset="0"/>
              </a:rPr>
              <a:t>Change in Auto Fatalities by State: Especially Severe in Georgia</a:t>
            </a:r>
          </a:p>
        </p:txBody>
      </p:sp>
      <p:graphicFrame>
        <p:nvGraphicFramePr>
          <p:cNvPr id="68611" name="Object 3"/>
          <p:cNvGraphicFramePr>
            <a:graphicFrameLocks noGrp="1" noChangeAspect="1"/>
          </p:cNvGraphicFramePr>
          <p:nvPr>
            <p:ph type="chart" idx="1"/>
            <p:extLst/>
          </p:nvPr>
        </p:nvGraphicFramePr>
        <p:xfrm>
          <a:off x="142875" y="1804194"/>
          <a:ext cx="8639175" cy="4613275"/>
        </p:xfrm>
        <a:graphic>
          <a:graphicData uri="http://schemas.openxmlformats.org/presentationml/2006/ole">
            <mc:AlternateContent xmlns:mc="http://schemas.openxmlformats.org/markup-compatibility/2006">
              <mc:Choice xmlns:v="urn:schemas-microsoft-com:vml" Requires="v">
                <p:oleObj spid="_x0000_s28590173" name="Chart" r:id="rId4" imgW="8829838" imgH="4714979" progId="MSGraph.Chart.8">
                  <p:embed followColorScheme="full"/>
                </p:oleObj>
              </mc:Choice>
              <mc:Fallback>
                <p:oleObj name="Chart" r:id="rId4" imgW="8829838" imgH="4714979" progId="MSGraph.Chart.8">
                  <p:embed followColorScheme="full"/>
                  <p:pic>
                    <p:nvPicPr>
                      <p:cNvPr id="0" name=""/>
                      <p:cNvPicPr>
                        <a:picLocks noChangeAspect="1" noChangeArrowheads="1"/>
                      </p:cNvPicPr>
                      <p:nvPr/>
                    </p:nvPicPr>
                    <p:blipFill>
                      <a:blip r:embed="rId5"/>
                      <a:srcRect/>
                      <a:stretch>
                        <a:fillRect/>
                      </a:stretch>
                    </p:blipFill>
                    <p:spPr bwMode="auto">
                      <a:xfrm>
                        <a:off x="142875" y="1804194"/>
                        <a:ext cx="863917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8612" name="Rectangle 4"/>
          <p:cNvSpPr>
            <a:spLocks noChangeArrowheads="1"/>
          </p:cNvSpPr>
          <p:nvPr/>
        </p:nvSpPr>
        <p:spPr bwMode="auto">
          <a:xfrm>
            <a:off x="609600" y="6281738"/>
            <a:ext cx="38100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Estimates from National Safety Council.</a:t>
            </a:r>
          </a:p>
        </p:txBody>
      </p:sp>
      <p:sp>
        <p:nvSpPr>
          <p:cNvPr id="6861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2015 vs. 2014</a:t>
            </a:r>
          </a:p>
        </p:txBody>
      </p:sp>
      <p:sp>
        <p:nvSpPr>
          <p:cNvPr id="6" name="AutoShape 6"/>
          <p:cNvSpPr>
            <a:spLocks noChangeArrowheads="1"/>
          </p:cNvSpPr>
          <p:nvPr/>
        </p:nvSpPr>
        <p:spPr bwMode="blackWhite">
          <a:xfrm>
            <a:off x="4195446" y="4322064"/>
            <a:ext cx="1866900" cy="1069975"/>
          </a:xfrm>
          <a:prstGeom prst="wedgeRectCallout">
            <a:avLst>
              <a:gd name="adj1" fmla="val -34739"/>
              <a:gd name="adj2" fmla="val -111423"/>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Fatalities in Southeast Rising Faster Than USA as a Whole</a:t>
            </a:r>
          </a:p>
        </p:txBody>
      </p:sp>
      <p:sp>
        <p:nvSpPr>
          <p:cNvPr id="7" name="AutoShape 26"/>
          <p:cNvSpPr>
            <a:spLocks noChangeArrowheads="1"/>
          </p:cNvSpPr>
          <p:nvPr/>
        </p:nvSpPr>
        <p:spPr bwMode="blackWhite">
          <a:xfrm>
            <a:off x="6062346" y="1094771"/>
            <a:ext cx="2719704" cy="1130269"/>
          </a:xfrm>
          <a:prstGeom prst="wedgeRectCallout">
            <a:avLst>
              <a:gd name="adj1" fmla="val -63751"/>
              <a:gd name="adj2" fmla="val 586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GA’s auto fatality rate has increased at a pace nearly 3 times that of the US overall and far in excess of any other state in the region</a:t>
            </a:r>
          </a:p>
        </p:txBody>
      </p:sp>
    </p:spTree>
    <p:extLst>
      <p:ext uri="{BB962C8B-B14F-4D97-AF65-F5344CB8AC3E}">
        <p14:creationId xmlns:p14="http://schemas.microsoft.com/office/powerpoint/2010/main" val="393503311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a:solidFill>
                  <a:schemeClr val="bg1"/>
                </a:solidFill>
              </a:rPr>
              <a:t>TECHNOLOGY, DISRUPTORS   AND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33</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33</a:t>
            </a:fld>
            <a:endParaRPr lang="en-US"/>
          </a:p>
        </p:txBody>
      </p:sp>
      <p:sp>
        <p:nvSpPr>
          <p:cNvPr id="9" name="Rectangle 6"/>
          <p:cNvSpPr>
            <a:spLocks noChangeArrowheads="1"/>
          </p:cNvSpPr>
          <p:nvPr/>
        </p:nvSpPr>
        <p:spPr bwMode="auto">
          <a:xfrm>
            <a:off x="159461" y="4145800"/>
            <a:ext cx="8815551"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a:solidFill>
                  <a:srgbClr val="225A7A"/>
                </a:solidFill>
                <a:cs typeface="Arial" panose="020B0604020202020204" pitchFamily="34" charset="0"/>
              </a:rPr>
              <a:t>The Insurance Industry Is on the Cutting Edge of Providing Technology-Driven Risk Management and Insurance Solutions</a:t>
            </a:r>
          </a:p>
        </p:txBody>
      </p:sp>
    </p:spTree>
    <p:extLst>
      <p:ext uri="{BB962C8B-B14F-4D97-AF65-F5344CB8AC3E}">
        <p14:creationId xmlns:p14="http://schemas.microsoft.com/office/powerpoint/2010/main" val="314831136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barn(outVertical)">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5058" name="Rectangle 2"/>
          <p:cNvSpPr>
            <a:spLocks noGrp="1" noChangeArrowheads="1"/>
          </p:cNvSpPr>
          <p:nvPr>
            <p:ph type="title"/>
          </p:nvPr>
        </p:nvSpPr>
        <p:spPr>
          <a:xfrm>
            <a:off x="0" y="70812"/>
            <a:ext cx="8458200" cy="950976"/>
          </a:xfrm>
        </p:spPr>
        <p:txBody>
          <a:bodyPr/>
          <a:lstStyle/>
          <a:p>
            <a:r>
              <a:rPr lang="en-US" dirty="0"/>
              <a:t>I.I.I. Media Index, P/C, First Five Months    2015 vs. First Five Months* 2016</a:t>
            </a:r>
            <a:r>
              <a:rPr lang="en-US" baseline="30000" dirty="0"/>
              <a:t>1</a:t>
            </a:r>
          </a:p>
        </p:txBody>
      </p:sp>
      <p:sp>
        <p:nvSpPr>
          <p:cNvPr id="9" name="Text Placeholder 8"/>
          <p:cNvSpPr>
            <a:spLocks noGrp="1"/>
          </p:cNvSpPr>
          <p:nvPr>
            <p:ph type="body" sz="quarter" idx="15"/>
          </p:nvPr>
        </p:nvSpPr>
        <p:spPr/>
        <p:txBody>
          <a:bodyPr/>
          <a:lstStyle/>
          <a:p>
            <a:r>
              <a:rPr lang="en-US" b="1" dirty="0">
                <a:solidFill>
                  <a:srgbClr val="2B7299"/>
                </a:solidFill>
                <a:latin typeface="Arial" panose="020B0604020202020204" pitchFamily="34" charset="0"/>
                <a:cs typeface="Arial" panose="020B0604020202020204" pitchFamily="34" charset="0"/>
              </a:rPr>
              <a:t>Percent Increase/Decrease from Previous Year</a:t>
            </a:r>
          </a:p>
        </p:txBody>
      </p:sp>
      <p:sp>
        <p:nvSpPr>
          <p:cNvPr id="3" name="Text Placeholder 2"/>
          <p:cNvSpPr>
            <a:spLocks noGrp="1"/>
          </p:cNvSpPr>
          <p:nvPr>
            <p:ph type="body" sz="quarter" idx="16"/>
          </p:nvPr>
        </p:nvSpPr>
        <p:spPr/>
        <p:txBody>
          <a:bodyPr/>
          <a:lstStyle/>
          <a:p>
            <a:r>
              <a:rPr lang="en-US" dirty="0"/>
              <a:t/>
            </a:r>
            <a:br>
              <a:rPr lang="en-US" dirty="0"/>
            </a:br>
            <a:r>
              <a:rPr lang="en-US" dirty="0"/>
              <a:t/>
            </a:r>
            <a:br>
              <a:rPr lang="en-US" dirty="0"/>
            </a:br>
            <a:r>
              <a:rPr lang="en-US" dirty="0"/>
              <a:t>*Through May 15. </a:t>
            </a:r>
          </a:p>
          <a:p>
            <a:r>
              <a:rPr lang="en-US" baseline="30000" dirty="0"/>
              <a:t>1</a:t>
            </a:r>
            <a:r>
              <a:rPr lang="en-US" dirty="0"/>
              <a:t>Based on a search of Meltwater News</a:t>
            </a:r>
          </a:p>
        </p:txBody>
      </p:sp>
      <p:graphicFrame>
        <p:nvGraphicFramePr>
          <p:cNvPr id="14" name="Object 3"/>
          <p:cNvGraphicFramePr>
            <a:graphicFrameLocks/>
          </p:cNvGraphicFramePr>
          <p:nvPr>
            <p:extLst>
              <p:ext uri="{D42A27DB-BD31-4B8C-83A1-F6EECF244321}">
                <p14:modId xmlns:p14="http://schemas.microsoft.com/office/powerpoint/2010/main" val="3420795612"/>
              </p:ext>
            </p:extLst>
          </p:nvPr>
        </p:nvGraphicFramePr>
        <p:xfrm>
          <a:off x="396875" y="1752599"/>
          <a:ext cx="8350250" cy="45421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9476747"/>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35</a:t>
            </a:fld>
            <a:endParaRPr lang="en-US" sz="900"/>
          </a:p>
        </p:txBody>
      </p:sp>
      <p:sp>
        <p:nvSpPr>
          <p:cNvPr id="84997" name="Rectangle 2"/>
          <p:cNvSpPr>
            <a:spLocks noGrp="1" noChangeArrowheads="1"/>
          </p:cNvSpPr>
          <p:nvPr>
            <p:ph type="title" idx="4294967295"/>
          </p:nvPr>
        </p:nvSpPr>
        <p:spPr>
          <a:xfrm>
            <a:off x="85725" y="91514"/>
            <a:ext cx="7991111" cy="860425"/>
          </a:xfrm>
        </p:spPr>
        <p:txBody>
          <a:bodyPr/>
          <a:lstStyle/>
          <a:p>
            <a:r>
              <a:rPr lang="en-US" sz="2800" dirty="0"/>
              <a:t>Interest in Technology Issues and Insurance Is Surging: Presents Opportunity</a:t>
            </a:r>
          </a:p>
        </p:txBody>
      </p:sp>
      <p:sp>
        <p:nvSpPr>
          <p:cNvPr id="1922051" name="Rectangle 3"/>
          <p:cNvSpPr>
            <a:spLocks noGrp="1" noChangeArrowheads="1"/>
          </p:cNvSpPr>
          <p:nvPr>
            <p:ph type="body" idx="4294967295"/>
          </p:nvPr>
        </p:nvSpPr>
        <p:spPr>
          <a:xfrm>
            <a:off x="158648" y="1057266"/>
            <a:ext cx="8625588" cy="4652963"/>
          </a:xfrm>
        </p:spPr>
        <p:txBody>
          <a:bodyPr/>
          <a:lstStyle/>
          <a:p>
            <a:pPr>
              <a:lnSpc>
                <a:spcPts val="2400"/>
              </a:lnSpc>
              <a:buClr>
                <a:srgbClr val="FF6801"/>
              </a:buClr>
              <a:defRPr/>
            </a:pPr>
            <a:r>
              <a:rPr lang="en-US" dirty="0">
                <a:solidFill>
                  <a:srgbClr val="000000"/>
                </a:solidFill>
              </a:rPr>
              <a:t>Insurers are at the intersection of many of the most important technological innovations of the early 21</a:t>
            </a:r>
            <a:r>
              <a:rPr lang="en-US" baseline="30000" dirty="0">
                <a:solidFill>
                  <a:srgbClr val="000000"/>
                </a:solidFill>
              </a:rPr>
              <a:t>st</a:t>
            </a:r>
            <a:r>
              <a:rPr lang="en-US" dirty="0">
                <a:solidFill>
                  <a:srgbClr val="000000"/>
                </a:solidFill>
              </a:rPr>
              <a:t> century</a:t>
            </a:r>
          </a:p>
          <a:p>
            <a:pPr lvl="1">
              <a:lnSpc>
                <a:spcPts val="2400"/>
              </a:lnSpc>
              <a:buClr>
                <a:srgbClr val="FF6801"/>
              </a:buClr>
              <a:defRPr/>
            </a:pPr>
            <a:r>
              <a:rPr lang="en-US" dirty="0" err="1">
                <a:solidFill>
                  <a:srgbClr val="000000"/>
                </a:solidFill>
              </a:rPr>
              <a:t>Problem</a:t>
            </a:r>
            <a:r>
              <a:rPr lang="en-US" dirty="0" err="1">
                <a:solidFill>
                  <a:srgbClr val="000000"/>
                </a:solidFill>
                <a:sym typeface="Wingdings" panose="05000000000000000000" pitchFamily="2" charset="2"/>
              </a:rPr>
              <a:t>SolutionOpportunity</a:t>
            </a:r>
            <a:endParaRPr lang="en-US" dirty="0">
              <a:solidFill>
                <a:srgbClr val="000000"/>
              </a:solidFill>
            </a:endParaRPr>
          </a:p>
          <a:p>
            <a:pPr>
              <a:lnSpc>
                <a:spcPts val="2400"/>
              </a:lnSpc>
              <a:buClr>
                <a:srgbClr val="FF6801"/>
              </a:buClr>
              <a:defRPr/>
            </a:pPr>
            <a:r>
              <a:rPr lang="en-US" dirty="0">
                <a:solidFill>
                  <a:srgbClr val="000000"/>
                </a:solidFill>
              </a:rPr>
              <a:t>Industry is too often depicted as a technology laggard</a:t>
            </a:r>
          </a:p>
          <a:p>
            <a:pPr>
              <a:lnSpc>
                <a:spcPts val="2400"/>
              </a:lnSpc>
              <a:buClr>
                <a:srgbClr val="FF6801"/>
              </a:buClr>
              <a:defRPr/>
            </a:pPr>
            <a:r>
              <a:rPr lang="en-US" dirty="0">
                <a:solidFill>
                  <a:srgbClr val="000000"/>
                </a:solidFill>
              </a:rPr>
              <a:t>I.I.I. is highlighting the industry as being on the technological cutting edge—an innovative, nimble industry with solutions for managing countless new risks of the current era:</a:t>
            </a:r>
          </a:p>
          <a:p>
            <a:pPr lvl="1">
              <a:lnSpc>
                <a:spcPts val="2400"/>
              </a:lnSpc>
              <a:buClr>
                <a:srgbClr val="FF6801"/>
              </a:buClr>
              <a:defRPr/>
            </a:pPr>
            <a:r>
              <a:rPr lang="en-US" dirty="0">
                <a:solidFill>
                  <a:srgbClr val="000000"/>
                </a:solidFill>
              </a:rPr>
              <a:t>Sharing economy	Cyber		Auto Technology</a:t>
            </a:r>
          </a:p>
          <a:p>
            <a:pPr lvl="1">
              <a:lnSpc>
                <a:spcPts val="2400"/>
              </a:lnSpc>
              <a:buClr>
                <a:srgbClr val="FF6801"/>
              </a:buClr>
              <a:defRPr/>
            </a:pPr>
            <a:r>
              <a:rPr lang="en-US" dirty="0">
                <a:solidFill>
                  <a:srgbClr val="000000"/>
                </a:solidFill>
              </a:rPr>
              <a:t>Supply Chain		Climate Risk	Drones</a:t>
            </a:r>
          </a:p>
          <a:p>
            <a:pPr lvl="1">
              <a:lnSpc>
                <a:spcPts val="2400"/>
              </a:lnSpc>
              <a:buClr>
                <a:srgbClr val="FF6801"/>
              </a:buClr>
              <a:defRPr/>
            </a:pPr>
            <a:r>
              <a:rPr lang="en-US" dirty="0">
                <a:solidFill>
                  <a:srgbClr val="000000"/>
                </a:solidFill>
              </a:rPr>
              <a:t>Wearable devices	The “Internet of Things”</a:t>
            </a:r>
          </a:p>
          <a:p>
            <a:pPr>
              <a:lnSpc>
                <a:spcPts val="2400"/>
              </a:lnSpc>
              <a:buClr>
                <a:srgbClr val="FF6801"/>
              </a:buClr>
              <a:defRPr/>
            </a:pPr>
            <a:r>
              <a:rPr lang="en-US" dirty="0">
                <a:solidFill>
                  <a:srgbClr val="000000"/>
                </a:solidFill>
              </a:rPr>
              <a:t>Positions industry well with customers, investors, current and prospective workers/Millennials, regulators/legislators and (tech) media</a:t>
            </a:r>
          </a:p>
        </p:txBody>
      </p:sp>
    </p:spTree>
    <p:extLst>
      <p:ext uri="{BB962C8B-B14F-4D97-AF65-F5344CB8AC3E}">
        <p14:creationId xmlns:p14="http://schemas.microsoft.com/office/powerpoint/2010/main" val="38002012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36</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pitchFamily="34" charset="0"/>
                <a:cs typeface="Arial" pitchFamily="34" charset="0"/>
              </a:rPr>
              <a:t>CYBER RISK AND INSURANCE</a:t>
            </a:r>
          </a:p>
        </p:txBody>
      </p:sp>
      <p:sp>
        <p:nvSpPr>
          <p:cNvPr id="7" name="Rectangle 6"/>
          <p:cNvSpPr>
            <a:spLocks noChangeArrowheads="1"/>
          </p:cNvSpPr>
          <p:nvPr/>
        </p:nvSpPr>
        <p:spPr bwMode="auto">
          <a:xfrm>
            <a:off x="157431" y="4224191"/>
            <a:ext cx="8667481" cy="1588127"/>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latin typeface="Arial "/>
              </a:rPr>
              <a:t>Cyber Risk is a Rapidly Emerging Exposure for Businesses Large and Small in Every Industry</a:t>
            </a:r>
            <a:endParaRPr lang="en-US" sz="3200" b="1" i="1" dirty="0">
              <a:solidFill>
                <a:srgbClr val="C00000"/>
              </a:solidFill>
              <a:latin typeface="Arial "/>
            </a:endParaRPr>
          </a:p>
        </p:txBody>
      </p:sp>
    </p:spTree>
    <p:extLst>
      <p:ext uri="{BB962C8B-B14F-4D97-AF65-F5344CB8AC3E}">
        <p14:creationId xmlns:p14="http://schemas.microsoft.com/office/powerpoint/2010/main" val="326264396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a:solidFill>
                  <a:srgbClr val="000000"/>
                </a:solidFill>
                <a:latin typeface="Arial "/>
                <a:cs typeface="Arial" pitchFamily="34" charset="0"/>
              </a:rPr>
              <a:t>Source: Identity Theft Resource Center (updated as of Jan. 6, 2016);</a:t>
            </a:r>
          </a:p>
          <a:p>
            <a:pPr marL="133350" indent="-133350" eaLnBrk="0" hangingPunct="0">
              <a:lnSpc>
                <a:spcPct val="90000"/>
              </a:lnSpc>
              <a:buClr>
                <a:srgbClr val="FF6801"/>
              </a:buClr>
              <a:tabLst>
                <a:tab pos="112713" algn="r"/>
              </a:tabLst>
            </a:pPr>
            <a:r>
              <a:rPr lang="en-US" sz="1100" dirty="0">
                <a:solidFill>
                  <a:srgbClr val="000000"/>
                </a:solidFill>
                <a:latin typeface="Arial "/>
                <a:cs typeface="Arial" pitchFamily="34" charset="0"/>
                <a:hlinkClick r:id="rId4"/>
              </a:rPr>
              <a:t>http://www.idtheftcenter.org/images/breach/ITRCBreachReport2015.pdf</a:t>
            </a:r>
            <a:r>
              <a:rPr lang="en-US" sz="1100" dirty="0">
                <a:solidFill>
                  <a:srgbClr val="000000"/>
                </a:solidFill>
                <a:latin typeface="Arial "/>
                <a:cs typeface="Arial" pitchFamily="34" charset="0"/>
              </a:rPr>
              <a:t> </a:t>
            </a: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636184" name="Chart" r:id="rId5" imgW="8600977" imgH="4114800" progId="MSGraph.Chart.8">
                  <p:embed followColorScheme="full"/>
                </p:oleObj>
              </mc:Choice>
              <mc:Fallback>
                <p:oleObj name="Chart" r:id="rId5" imgW="8600977" imgH="4114800" progId="MSGraph.Chart.8">
                  <p:embed followColorScheme="full"/>
                  <p:pic>
                    <p:nvPicPr>
                      <p:cNvPr id="1026" name="Object 2"/>
                      <p:cNvPicPr>
                        <a:picLocks noChangeArrowheads="1"/>
                      </p:cNvPicPr>
                      <p:nvPr/>
                    </p:nvPicPr>
                    <p:blipFill>
                      <a:blip r:embed="rId6"/>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latin typeface="Arial "/>
                <a:cs typeface="Arial" pitchFamily="34" charset="0"/>
              </a:rPr>
              <a:t>The 781 reported data breaches in 2015 was virtually unchanged form the record 783 reported in 2014. The number of exposed records soared to 169.1 million, and increase of 97.5%.</a:t>
            </a:r>
          </a:p>
        </p:txBody>
      </p:sp>
      <p:sp>
        <p:nvSpPr>
          <p:cNvPr id="1031" name="Rectangle 3"/>
          <p:cNvSpPr>
            <a:spLocks noChangeArrowheads="1"/>
          </p:cNvSpPr>
          <p:nvPr/>
        </p:nvSpPr>
        <p:spPr bwMode="black">
          <a:xfrm>
            <a:off x="8050993" y="122886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8"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2611847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a:latin typeface="Arial" panose="020B0604020202020204" pitchFamily="34" charset="0"/>
                <a:ea typeface="ＭＳ Ｐゴシック" panose="020B0600070205080204" pitchFamily="34" charset="-128"/>
              </a:rPr>
              <a:t>Data/Privacy Breach:</a:t>
            </a:r>
            <a:br>
              <a:rPr lang="en-US" altLang="en-US">
                <a:latin typeface="Arial" panose="020B0604020202020204" pitchFamily="34" charset="0"/>
                <a:ea typeface="ＭＳ Ｐゴシック" panose="020B0600070205080204" pitchFamily="34" charset="-128"/>
              </a:rPr>
            </a:br>
            <a:r>
              <a:rPr lang="en-US" altLang="en-US">
                <a:latin typeface="Arial" panose="020B0604020202020204" pitchFamily="34" charset="0"/>
                <a:ea typeface="ＭＳ Ｐゴシック" panose="020B0600070205080204" pitchFamily="34" charset="-128"/>
              </a:rPr>
              <a:t>Many Potential Costs Can Be Insured</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38</a:t>
            </a:fld>
            <a:endParaRPr lang="en-US" altLang="en-US" sz="1800"/>
          </a:p>
        </p:txBody>
      </p:sp>
    </p:spTree>
    <p:extLst>
      <p:ext uri="{BB962C8B-B14F-4D97-AF65-F5344CB8AC3E}">
        <p14:creationId xmlns:p14="http://schemas.microsoft.com/office/powerpoint/2010/main" val="2624120569"/>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pPr>
                <a:defRPr/>
              </a:pPr>
              <a:t>39</a:t>
            </a:fld>
            <a:endParaRPr lang="en-US"/>
          </a:p>
        </p:txBody>
      </p:sp>
      <p:graphicFrame>
        <p:nvGraphicFramePr>
          <p:cNvPr id="5122" name="Object 2"/>
          <p:cNvGraphicFramePr>
            <a:graphicFrameLocks/>
          </p:cNvGraphicFramePr>
          <p:nvPr>
            <p:extLst/>
          </p:nvPr>
        </p:nvGraphicFramePr>
        <p:xfrm>
          <a:off x="215372" y="1673366"/>
          <a:ext cx="8926513" cy="4676775"/>
        </p:xfrm>
        <a:graphic>
          <a:graphicData uri="http://schemas.openxmlformats.org/presentationml/2006/ole">
            <mc:AlternateContent xmlns:mc="http://schemas.openxmlformats.org/markup-compatibility/2006">
              <mc:Choice xmlns:v="urn:schemas-microsoft-com:vml" Requires="v">
                <p:oleObj spid="_x0000_s28637208" name="Chart" r:id="rId4" imgW="8715408" imgH="4600679" progId="MSGraph.Chart.8">
                  <p:embed followColorScheme="full"/>
                </p:oleObj>
              </mc:Choice>
              <mc:Fallback>
                <p:oleObj name="Chart" r:id="rId4" imgW="8715408" imgH="4600679" progId="MSGraph.Chart.8">
                  <p:embed followColorScheme="full"/>
                  <p:pic>
                    <p:nvPicPr>
                      <p:cNvPr id="5122" name="Object 2"/>
                      <p:cNvPicPr>
                        <a:picLocks noChangeArrowheads="1"/>
                      </p:cNvPicPr>
                      <p:nvPr/>
                    </p:nvPicPr>
                    <p:blipFill>
                      <a:blip r:embed="rId5"/>
                      <a:srcRect/>
                      <a:stretch>
                        <a:fillRect/>
                      </a:stretch>
                    </p:blipFill>
                    <p:spPr bwMode="auto">
                      <a:xfrm>
                        <a:off x="215372" y="1673366"/>
                        <a:ext cx="8926513"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Rectangle 3"/>
          <p:cNvSpPr>
            <a:spLocks noGrp="1" noChangeArrowheads="1"/>
          </p:cNvSpPr>
          <p:nvPr>
            <p:ph type="title"/>
          </p:nvPr>
        </p:nvSpPr>
        <p:spPr>
          <a:xfrm>
            <a:off x="29817" y="19878"/>
            <a:ext cx="8055044" cy="860425"/>
          </a:xfrm>
        </p:spPr>
        <p:txBody>
          <a:bodyPr/>
          <a:lstStyle/>
          <a:p>
            <a:r>
              <a:rPr lang="en-US" dirty="0"/>
              <a:t>Estimated Cyber Insurance Premiums Written, 2014 – 2020F</a:t>
            </a:r>
          </a:p>
        </p:txBody>
      </p:sp>
      <p:sp>
        <p:nvSpPr>
          <p:cNvPr id="1969158" name="AutoShape 6"/>
          <p:cNvSpPr>
            <a:spLocks noChangeArrowheads="1"/>
          </p:cNvSpPr>
          <p:nvPr/>
        </p:nvSpPr>
        <p:spPr bwMode="blackWhite">
          <a:xfrm>
            <a:off x="4167266" y="1221260"/>
            <a:ext cx="2402887" cy="1473569"/>
          </a:xfrm>
          <a:prstGeom prst="wedgeRectCallout">
            <a:avLst>
              <a:gd name="adj1" fmla="val 79445"/>
              <a:gd name="adj2" fmla="val 598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latin typeface="Arial "/>
              </a:rPr>
              <a:t>Cyber insurance premiums written could more than triple to $7.5 billion by 2020</a:t>
            </a:r>
          </a:p>
        </p:txBody>
      </p:sp>
      <p:sp>
        <p:nvSpPr>
          <p:cNvPr id="7" name="Rectangle 6"/>
          <p:cNvSpPr>
            <a:spLocks noChangeArrowheads="1"/>
          </p:cNvSpPr>
          <p:nvPr/>
        </p:nvSpPr>
        <p:spPr bwMode="auto">
          <a:xfrm>
            <a:off x="215372" y="6485943"/>
            <a:ext cx="5599290"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latin typeface="Arial "/>
              </a:rPr>
              <a:t>Source: </a:t>
            </a:r>
            <a:r>
              <a:rPr lang="en-US" sz="1200" dirty="0" err="1">
                <a:latin typeface="Arial "/>
              </a:rPr>
              <a:t>Advisen</a:t>
            </a:r>
            <a:r>
              <a:rPr lang="en-US" sz="1200" dirty="0">
                <a:latin typeface="Arial "/>
              </a:rPr>
              <a:t> (2014 est.); PwC (2015, 2020); Insurance Information Institute.</a:t>
            </a:r>
          </a:p>
        </p:txBody>
      </p:sp>
      <p:sp>
        <p:nvSpPr>
          <p:cNvPr id="8" name="Rectangle 8"/>
          <p:cNvSpPr>
            <a:spLocks noChangeArrowheads="1"/>
          </p:cNvSpPr>
          <p:nvPr/>
        </p:nvSpPr>
        <p:spPr bwMode="black">
          <a:xfrm>
            <a:off x="215372" y="1921641"/>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latin typeface="Arial" panose="020B0604020202020204" pitchFamily="34" charset="0"/>
                <a:cs typeface="Arial" panose="020B0604020202020204" pitchFamily="34" charset="0"/>
              </a:rPr>
              <a:t>$ Billions</a:t>
            </a:r>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3337" y="1221259"/>
            <a:ext cx="2649133" cy="3425691"/>
          </a:xfrm>
          <a:prstGeom prst="rect">
            <a:avLst/>
          </a:prstGeom>
          <a:ln>
            <a:solidFill>
              <a:schemeClr val="accent1"/>
            </a:solidFill>
          </a:ln>
        </p:spPr>
      </p:pic>
      <p:sp>
        <p:nvSpPr>
          <p:cNvPr id="10" name="AutoShape 6"/>
          <p:cNvSpPr>
            <a:spLocks noChangeArrowheads="1"/>
          </p:cNvSpPr>
          <p:nvPr/>
        </p:nvSpPr>
        <p:spPr bwMode="blackWhite">
          <a:xfrm>
            <a:off x="4167265" y="3357797"/>
            <a:ext cx="2402887" cy="1017386"/>
          </a:xfrm>
          <a:prstGeom prst="wedgeRectCallout">
            <a:avLst>
              <a:gd name="adj1" fmla="val -72772"/>
              <a:gd name="adj2" fmla="val -355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latin typeface="Arial "/>
              </a:rPr>
              <a:t>I.I.I.’s Cyber Risk paper issued   Oct. 2015</a:t>
            </a:r>
          </a:p>
        </p:txBody>
      </p:sp>
    </p:spTree>
    <p:extLst>
      <p:ext uri="{BB962C8B-B14F-4D97-AF65-F5344CB8AC3E}">
        <p14:creationId xmlns:p14="http://schemas.microsoft.com/office/powerpoint/2010/main" val="34542968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69158"/>
                                        </p:tgtEl>
                                        <p:attrNameLst>
                                          <p:attrName>style.visibility</p:attrName>
                                        </p:attrNameLst>
                                      </p:cBhvr>
                                      <p:to>
                                        <p:strVal val="visible"/>
                                      </p:to>
                                    </p:set>
                                    <p:animEffect transition="in" filter="wipe(right)">
                                      <p:cBhvr>
                                        <p:cTn id="7" dur="500"/>
                                        <p:tgtEl>
                                          <p:spTgt spid="1969158"/>
                                        </p:tgtEl>
                                      </p:cBhvr>
                                    </p:animEffect>
                                  </p:childTnLst>
                                </p:cTn>
                              </p:par>
                            </p:childTnLst>
                          </p:cTn>
                        </p:par>
                        <p:par>
                          <p:cTn id="8" fill="hold">
                            <p:stCondLst>
                              <p:cond delay="1200"/>
                            </p:stCondLst>
                            <p:childTnLst>
                              <p:par>
                                <p:cTn id="9" presetID="10" presetClass="entr" presetSubtype="0" fill="hold"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a:t>
            </a:fld>
            <a:endParaRPr lang="en-US"/>
          </a:p>
        </p:txBody>
      </p:sp>
      <p:sp>
        <p:nvSpPr>
          <p:cNvPr id="66566" name="Rectangle 11"/>
          <p:cNvSpPr>
            <a:spLocks noGrp="1" noChangeArrowheads="1"/>
          </p:cNvSpPr>
          <p:nvPr>
            <p:ph type="title"/>
          </p:nvPr>
        </p:nvSpPr>
        <p:spPr/>
        <p:txBody>
          <a:bodyPr/>
          <a:lstStyle/>
          <a:p>
            <a:r>
              <a:rPr lang="en-US"/>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6/16; 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4017670651"/>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614713" name="Chart" r:id="rId4" imgW="8600977" imgH="3781460" progId="MSGraph.Chart.8">
                  <p:embed followColorScheme="full"/>
                </p:oleObj>
              </mc:Choice>
              <mc:Fallback>
                <p:oleObj name="Chart" r:id="rId4" imgW="8600977" imgH="3781460" progId="MSGraph.Chart.8">
                  <p:embed followColorScheme="full"/>
                  <p:pic>
                    <p:nvPicPr>
                      <p:cNvPr id="66562" name="Object 4"/>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298450" y="5473700"/>
            <a:ext cx="853122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Should Increase in 2016 as GDP Growth Continues at a Steady, Albeit Moderate Pace and Gradually Benefits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a:t>
            </a:r>
          </a:p>
        </p:txBody>
      </p:sp>
      <p:sp>
        <p:nvSpPr>
          <p:cNvPr id="1926154" name="AutoShape 10"/>
          <p:cNvSpPr>
            <a:spLocks noChangeArrowheads="1"/>
          </p:cNvSpPr>
          <p:nvPr/>
        </p:nvSpPr>
        <p:spPr bwMode="blackWhite">
          <a:xfrm>
            <a:off x="2222938" y="1140542"/>
            <a:ext cx="2349880" cy="688258"/>
          </a:xfrm>
          <a:prstGeom prst="wedgeRectCallout">
            <a:avLst>
              <a:gd name="adj1" fmla="val -30404"/>
              <a:gd name="adj2" fmla="val 2054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3784600" y="3622414"/>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Q1 2014/15 GDP data were hit hard by this year’s “Polar Vortex” and harsh winter</a:t>
            </a:r>
          </a:p>
        </p:txBody>
      </p:sp>
      <p:sp>
        <p:nvSpPr>
          <p:cNvPr id="15" name="Rectangle 7"/>
          <p:cNvSpPr>
            <a:spLocks noChangeArrowheads="1"/>
          </p:cNvSpPr>
          <p:nvPr/>
        </p:nvSpPr>
        <p:spPr bwMode="grayWhite">
          <a:xfrm>
            <a:off x="1965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8444983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40</a:t>
            </a:fld>
            <a:endParaRPr lang="en-US" sz="900">
              <a:solidFill>
                <a:srgbClr val="FFFFFF"/>
              </a:solidFill>
            </a:endParaRPr>
          </a:p>
        </p:txBody>
      </p:sp>
      <p:pic>
        <p:nvPicPr>
          <p:cNvPr id="307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Rectangle 6"/>
          <p:cNvSpPr>
            <a:spLocks noChangeArrowheads="1"/>
          </p:cNvSpPr>
          <p:nvPr/>
        </p:nvSpPr>
        <p:spPr bwMode="auto">
          <a:xfrm>
            <a:off x="1" y="4224191"/>
            <a:ext cx="9048750" cy="2225225"/>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latin typeface="Arial "/>
              </a:rPr>
              <a:t>The Road to Fully Autonomous Vehicles:  Long, Dark and Full of Potholes</a:t>
            </a:r>
          </a:p>
          <a:p>
            <a:pPr marL="292100" indent="-292100" algn="ctr" eaLnBrk="0" hangingPunct="0">
              <a:lnSpc>
                <a:spcPct val="90000"/>
              </a:lnSpc>
              <a:spcBef>
                <a:spcPct val="25000"/>
              </a:spcBef>
              <a:buClr>
                <a:schemeClr val="accent2"/>
              </a:buClr>
              <a:buFont typeface="Wingdings" pitchFamily="2" charset="2"/>
              <a:buNone/>
            </a:pPr>
            <a:r>
              <a:rPr lang="en-US" sz="3600" b="1" i="1" dirty="0">
                <a:solidFill>
                  <a:srgbClr val="C00000"/>
                </a:solidFill>
                <a:latin typeface="Arial "/>
              </a:rPr>
              <a:t>Tales of the Death of Auto Insurance Are Greatly Exaggerated</a:t>
            </a:r>
            <a:endParaRPr lang="en-US" sz="3200" b="1" i="1" dirty="0">
              <a:solidFill>
                <a:srgbClr val="C00000"/>
              </a:solidFill>
              <a:latin typeface="Arial "/>
            </a:endParaRPr>
          </a:p>
        </p:txBody>
      </p:sp>
      <p:sp>
        <p:nvSpPr>
          <p:cNvPr id="8"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pitchFamily="34" charset="0"/>
                <a:cs typeface="Arial" pitchFamily="34" charset="0"/>
              </a:rPr>
              <a:t>AUTO TECHNOLOGY &amp; </a:t>
            </a:r>
          </a:p>
          <a:p>
            <a:pPr algn="ctr">
              <a:lnSpc>
                <a:spcPct val="85000"/>
              </a:lnSpc>
              <a:spcBef>
                <a:spcPct val="25000"/>
              </a:spcBef>
              <a:defRPr/>
            </a:pPr>
            <a:r>
              <a:rPr lang="en-US" sz="3200" b="1" dirty="0">
                <a:solidFill>
                  <a:srgbClr val="FFFFFF"/>
                </a:solidFill>
                <a:latin typeface="Arial" pitchFamily="34" charset="0"/>
                <a:cs typeface="Arial" pitchFamily="34" charset="0"/>
              </a:rPr>
              <a:t>THE FUTURE OF AUTO INSURANCE</a:t>
            </a:r>
          </a:p>
        </p:txBody>
      </p:sp>
    </p:spTree>
    <p:extLst>
      <p:ext uri="{BB962C8B-B14F-4D97-AF65-F5344CB8AC3E}">
        <p14:creationId xmlns:p14="http://schemas.microsoft.com/office/powerpoint/2010/main" val="198163343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41</a:t>
            </a:fld>
            <a:endParaRPr lang="en-US" dirty="0"/>
          </a:p>
        </p:txBody>
      </p:sp>
      <p:sp>
        <p:nvSpPr>
          <p:cNvPr id="82949" name="Rectangle 2"/>
          <p:cNvSpPr>
            <a:spLocks noGrp="1" noChangeArrowheads="1"/>
          </p:cNvSpPr>
          <p:nvPr>
            <p:ph type="title"/>
          </p:nvPr>
        </p:nvSpPr>
        <p:spPr>
          <a:xfrm>
            <a:off x="85724" y="81727"/>
            <a:ext cx="8156575" cy="860425"/>
          </a:xfrm>
        </p:spPr>
        <p:txBody>
          <a:bodyPr/>
          <a:lstStyle/>
          <a:p>
            <a:r>
              <a:rPr lang="en-US" sz="2700" dirty="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By 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Boston Consulting Group.</a:t>
            </a:r>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a:t>Questions</a:t>
            </a:r>
          </a:p>
          <a:p>
            <a:pPr>
              <a:lnSpc>
                <a:spcPts val="2400"/>
              </a:lnSpc>
              <a:spcBef>
                <a:spcPct val="50000"/>
              </a:spcBef>
            </a:pPr>
            <a:r>
              <a:rPr lang="en-US" sz="2100" b="1" kern="0" dirty="0"/>
              <a:t>Are auto insurers monitoring these trends?</a:t>
            </a:r>
          </a:p>
          <a:p>
            <a:pPr>
              <a:lnSpc>
                <a:spcPts val="2400"/>
              </a:lnSpc>
              <a:spcBef>
                <a:spcPct val="50000"/>
              </a:spcBef>
            </a:pPr>
            <a:r>
              <a:rPr lang="en-US" sz="2100" b="1" kern="0" dirty="0"/>
              <a:t>How are they reacting?</a:t>
            </a:r>
          </a:p>
          <a:p>
            <a:pPr>
              <a:lnSpc>
                <a:spcPts val="2400"/>
              </a:lnSpc>
              <a:spcBef>
                <a:spcPct val="50000"/>
              </a:spcBef>
            </a:pPr>
            <a:r>
              <a:rPr lang="en-US" sz="2100" b="1" kern="0" dirty="0"/>
              <a:t>Will Google take over the industry? </a:t>
            </a:r>
          </a:p>
          <a:p>
            <a:pPr>
              <a:lnSpc>
                <a:spcPts val="2400"/>
              </a:lnSpc>
              <a:spcBef>
                <a:spcPct val="50000"/>
              </a:spcBef>
            </a:pPr>
            <a:r>
              <a:rPr lang="en-US" sz="2100" b="1" kern="0" dirty="0"/>
              <a:t>Will the number of auto insurers shrink?</a:t>
            </a:r>
          </a:p>
          <a:p>
            <a:pPr>
              <a:lnSpc>
                <a:spcPts val="2400"/>
              </a:lnSpc>
              <a:spcBef>
                <a:spcPct val="50000"/>
              </a:spcBef>
            </a:pPr>
            <a:r>
              <a:rPr lang="en-US" sz="2100" b="1" kern="0" dirty="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1015758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a:t>12/01/09 - 9pm</a:t>
            </a:r>
          </a:p>
        </p:txBody>
      </p:sp>
      <p:sp>
        <p:nvSpPr>
          <p:cNvPr id="82947" name="Rectangle 106"/>
          <p:cNvSpPr>
            <a:spLocks noGrp="1" noChangeArrowheads="1"/>
          </p:cNvSpPr>
          <p:nvPr>
            <p:ph type="ftr" sz="quarter" idx="11"/>
          </p:nvPr>
        </p:nvSpPr>
        <p:spPr/>
        <p:txBody>
          <a:bodyPr/>
          <a:lstStyle/>
          <a:p>
            <a:pPr>
              <a:defRPr/>
            </a:pPr>
            <a:r>
              <a:rPr lang="en-US" dirty="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42</a:t>
            </a:fld>
            <a:endParaRPr lang="en-US" dirty="0"/>
          </a:p>
        </p:txBody>
      </p:sp>
      <p:sp>
        <p:nvSpPr>
          <p:cNvPr id="82949" name="Rectangle 2"/>
          <p:cNvSpPr>
            <a:spLocks noGrp="1" noChangeArrowheads="1"/>
          </p:cNvSpPr>
          <p:nvPr>
            <p:ph type="title"/>
          </p:nvPr>
        </p:nvSpPr>
        <p:spPr>
          <a:xfrm>
            <a:off x="85724" y="81727"/>
            <a:ext cx="8156575" cy="860425"/>
          </a:xfrm>
        </p:spPr>
        <p:txBody>
          <a:bodyPr/>
          <a:lstStyle/>
          <a:p>
            <a:r>
              <a:rPr lang="en-US" sz="2700" dirty="0"/>
              <a:t>Media is Obsessed with Driverless Vehicles: Often Predicting the Demise of Auto Insurance</a:t>
            </a:r>
          </a:p>
        </p:txBody>
      </p:sp>
      <p:sp>
        <p:nvSpPr>
          <p:cNvPr id="8" name="Text Box 5"/>
          <p:cNvSpPr txBox="1">
            <a:spLocks noChangeArrowheads="1"/>
          </p:cNvSpPr>
          <p:nvPr/>
        </p:nvSpPr>
        <p:spPr bwMode="auto">
          <a:xfrm>
            <a:off x="0" y="6295712"/>
            <a:ext cx="8242300" cy="431529"/>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Autonomous Consulting as cited in the Financial Times: “Cost of Car Insurance to Plunge With Rise of Driverless Vehicles, June 28, 2016.</a:t>
            </a:r>
          </a:p>
        </p:txBody>
      </p:sp>
      <p:pic>
        <p:nvPicPr>
          <p:cNvPr id="2" name="Picture 1"/>
          <p:cNvPicPr>
            <a:picLocks noChangeAspect="1"/>
          </p:cNvPicPr>
          <p:nvPr/>
        </p:nvPicPr>
        <p:blipFill>
          <a:blip r:embed="rId3"/>
          <a:stretch>
            <a:fillRect/>
          </a:stretch>
        </p:blipFill>
        <p:spPr>
          <a:xfrm>
            <a:off x="343094" y="2553139"/>
            <a:ext cx="3971925" cy="3590925"/>
          </a:xfrm>
          <a:prstGeom prst="rect">
            <a:avLst/>
          </a:prstGeom>
        </p:spPr>
      </p:pic>
      <p:pic>
        <p:nvPicPr>
          <p:cNvPr id="5" name="Picture 4"/>
          <p:cNvPicPr>
            <a:picLocks noChangeAspect="1"/>
          </p:cNvPicPr>
          <p:nvPr/>
        </p:nvPicPr>
        <p:blipFill>
          <a:blip r:embed="rId4"/>
          <a:stretch>
            <a:fillRect/>
          </a:stretch>
        </p:blipFill>
        <p:spPr>
          <a:xfrm>
            <a:off x="4762500" y="2553139"/>
            <a:ext cx="3838575" cy="3543300"/>
          </a:xfrm>
          <a:prstGeom prst="rect">
            <a:avLst/>
          </a:prstGeom>
        </p:spPr>
      </p:pic>
      <p:sp>
        <p:nvSpPr>
          <p:cNvPr id="14" name="AutoShape 14"/>
          <p:cNvSpPr>
            <a:spLocks noChangeArrowheads="1"/>
          </p:cNvSpPr>
          <p:nvPr/>
        </p:nvSpPr>
        <p:spPr bwMode="blackWhite">
          <a:xfrm>
            <a:off x="343094" y="1067790"/>
            <a:ext cx="3132008" cy="1278593"/>
          </a:xfrm>
          <a:prstGeom prst="wedgeRectCallout">
            <a:avLst>
              <a:gd name="adj1" fmla="val 29173"/>
              <a:gd name="adj2" fmla="val 69335"/>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Some are predicting that the rise of autonomous vehicles will reduce claim frequency by 75% or more…</a:t>
            </a:r>
          </a:p>
        </p:txBody>
      </p:sp>
      <p:sp>
        <p:nvSpPr>
          <p:cNvPr id="15" name="AutoShape 14"/>
          <p:cNvSpPr>
            <a:spLocks noChangeArrowheads="1"/>
          </p:cNvSpPr>
          <p:nvPr/>
        </p:nvSpPr>
        <p:spPr bwMode="blackWhite">
          <a:xfrm>
            <a:off x="4936395" y="1199624"/>
            <a:ext cx="3490784" cy="982266"/>
          </a:xfrm>
          <a:prstGeom prst="wedgeRectCallout">
            <a:avLst>
              <a:gd name="adj1" fmla="val 7613"/>
              <a:gd name="adj2" fmla="val 78417"/>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latin typeface="Arial "/>
              </a:rPr>
              <a:t>,,,and that this technology will cause average auto insurance premiums to plunge</a:t>
            </a:r>
          </a:p>
        </p:txBody>
      </p:sp>
    </p:spTree>
    <p:extLst>
      <p:ext uri="{BB962C8B-B14F-4D97-AF65-F5344CB8AC3E}">
        <p14:creationId xmlns:p14="http://schemas.microsoft.com/office/powerpoint/2010/main" val="42018136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r>
              <a:rPr lang="en-US" altLang="en-US" dirty="0"/>
              <a:t>I.I.I. Poll: Auto Insurance</a:t>
            </a:r>
          </a:p>
        </p:txBody>
      </p:sp>
      <p:sp>
        <p:nvSpPr>
          <p:cNvPr id="8" name="Text Placeholder 7"/>
          <p:cNvSpPr>
            <a:spLocks noGrp="1"/>
          </p:cNvSpPr>
          <p:nvPr>
            <p:ph type="body" sz="quarter" idx="15"/>
          </p:nvPr>
        </p:nvSpPr>
        <p:spPr/>
        <p:txBody>
          <a:bodyPr/>
          <a:lstStyle/>
          <a:p>
            <a:r>
              <a:rPr lang="en-US" dirty="0"/>
              <a:t>Q. Would you be willing to ride in a driverless car?</a:t>
            </a:r>
          </a:p>
        </p:txBody>
      </p:sp>
      <p:sp>
        <p:nvSpPr>
          <p:cNvPr id="9" name="Text Placeholder 8"/>
          <p:cNvSpPr>
            <a:spLocks noGrp="1"/>
          </p:cNvSpPr>
          <p:nvPr>
            <p:ph type="body" sz="quarter" idx="16"/>
          </p:nvPr>
        </p:nvSpPr>
        <p:spPr/>
        <p:txBody>
          <a:bodyPr/>
          <a:lstStyle/>
          <a:p>
            <a:endParaRPr lang="en-US" dirty="0"/>
          </a:p>
          <a:p>
            <a:r>
              <a:rPr lang="en-US" dirty="0"/>
              <a:t>Source: Insurance Information Institute Annual </a:t>
            </a:r>
            <a:r>
              <a:rPr lang="en-US" i="1" dirty="0"/>
              <a:t>Pulse</a:t>
            </a:r>
            <a:r>
              <a:rPr lang="en-US" dirty="0"/>
              <a:t> Survey.</a:t>
            </a:r>
          </a:p>
        </p:txBody>
      </p:sp>
      <p:sp>
        <p:nvSpPr>
          <p:cNvPr id="21" name="Text Placeholder 4"/>
          <p:cNvSpPr txBox="1">
            <a:spLocks/>
          </p:cNvSpPr>
          <p:nvPr/>
        </p:nvSpPr>
        <p:spPr bwMode="gray">
          <a:xfrm>
            <a:off x="471486" y="5562601"/>
            <a:ext cx="8201028" cy="6286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The Percentage Willing to Ride in a Driverless Car Rose Slightly. </a:t>
            </a:r>
            <a:br>
              <a:rPr lang="en-US" sz="1600" dirty="0">
                <a:solidFill>
                  <a:schemeClr val="bg1"/>
                </a:solidFill>
              </a:rPr>
            </a:br>
            <a:r>
              <a:rPr lang="en-US" sz="1600" dirty="0">
                <a:solidFill>
                  <a:schemeClr val="bg1"/>
                </a:solidFill>
              </a:rPr>
              <a:t>71 Percent of People Over 64 Were Unwilling to Ride.</a:t>
            </a:r>
          </a:p>
        </p:txBody>
      </p:sp>
      <p:sp>
        <p:nvSpPr>
          <p:cNvPr id="22" name="Text Placeholder 4"/>
          <p:cNvSpPr txBox="1">
            <a:spLocks/>
          </p:cNvSpPr>
          <p:nvPr/>
        </p:nvSpPr>
        <p:spPr bwMode="gray">
          <a:xfrm>
            <a:off x="471486" y="5562601"/>
            <a:ext cx="8201028" cy="6286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The Percentage Willing to Ride in a Driverless Car Rose Slightly; </a:t>
            </a:r>
            <a:br>
              <a:rPr lang="en-US" sz="1600" dirty="0">
                <a:solidFill>
                  <a:schemeClr val="bg1"/>
                </a:solidFill>
              </a:rPr>
            </a:br>
            <a:r>
              <a:rPr lang="en-US" sz="1600" dirty="0">
                <a:solidFill>
                  <a:schemeClr val="bg1"/>
                </a:solidFill>
              </a:rPr>
              <a:t>71% of People Over 64 Were Unwilling to Ride.</a:t>
            </a:r>
          </a:p>
        </p:txBody>
      </p:sp>
      <p:graphicFrame>
        <p:nvGraphicFramePr>
          <p:cNvPr id="23" name="Content Placeholder 6"/>
          <p:cNvGraphicFramePr>
            <a:graphicFrameLocks/>
          </p:cNvGraphicFramePr>
          <p:nvPr>
            <p:extLst>
              <p:ext uri="{D42A27DB-BD31-4B8C-83A1-F6EECF244321}">
                <p14:modId xmlns:p14="http://schemas.microsoft.com/office/powerpoint/2010/main" val="130618312"/>
              </p:ext>
            </p:extLst>
          </p:nvPr>
        </p:nvGraphicFramePr>
        <p:xfrm>
          <a:off x="1037299" y="2815090"/>
          <a:ext cx="2890645" cy="2795135"/>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 Placeholder 9"/>
          <p:cNvSpPr txBox="1">
            <a:spLocks/>
          </p:cNvSpPr>
          <p:nvPr/>
        </p:nvSpPr>
        <p:spPr>
          <a:xfrm>
            <a:off x="352426" y="2030790"/>
            <a:ext cx="4153168" cy="640080"/>
          </a:xfrm>
          <a:prstGeom prst="snip1Rect">
            <a:avLst/>
          </a:prstGeom>
          <a:solidFill>
            <a:schemeClr val="accent1"/>
          </a:solidFill>
          <a:ln>
            <a:noFill/>
          </a:ln>
          <a:effectLst/>
        </p:spPr>
        <p:txBody>
          <a:bodyPr bIns="91440" anchor="ctr" anchorCtr="0">
            <a:noAutofit/>
          </a:bodyPr>
          <a:lstStyle>
            <a:lvl1pPr marL="0" indent="0" algn="ctr" defTabSz="914400"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May 2015</a:t>
            </a:r>
          </a:p>
        </p:txBody>
      </p:sp>
      <p:sp>
        <p:nvSpPr>
          <p:cNvPr id="25" name="Text Placeholder 9"/>
          <p:cNvSpPr txBox="1">
            <a:spLocks/>
          </p:cNvSpPr>
          <p:nvPr/>
        </p:nvSpPr>
        <p:spPr>
          <a:xfrm>
            <a:off x="4668090" y="2030790"/>
            <a:ext cx="4153168" cy="640080"/>
          </a:xfrm>
          <a:prstGeom prst="snip1Rect">
            <a:avLst/>
          </a:prstGeom>
          <a:solidFill>
            <a:schemeClr val="accent1"/>
          </a:solidFill>
          <a:ln>
            <a:noFill/>
          </a:ln>
          <a:effectLst/>
        </p:spPr>
        <p:txBody>
          <a:bodyPr bIns="91440" anchor="ctr" anchorCtr="0">
            <a:noAutofit/>
          </a:bodyPr>
          <a:lstStyle>
            <a:lvl1pPr marL="0" indent="0" algn="ctr" defTabSz="914400" rtl="0" eaLnBrk="1" latinLnBrk="0" hangingPunct="1">
              <a:lnSpc>
                <a:spcPct val="90000"/>
              </a:lnSpc>
              <a:spcBef>
                <a:spcPts val="0"/>
              </a:spcBef>
              <a:buClr>
                <a:srgbClr val="337DBE"/>
              </a:buClr>
              <a:buSzPct val="77000"/>
              <a:buFontTx/>
              <a:buNone/>
              <a:defRPr sz="2000" b="1" kern="1200">
                <a:solidFill>
                  <a:schemeClr val="bg1"/>
                </a:solidFill>
                <a:latin typeface="+mj-lt"/>
                <a:ea typeface="+mn-ea"/>
                <a:cs typeface="+mn-cs"/>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May 2016</a:t>
            </a:r>
          </a:p>
        </p:txBody>
      </p:sp>
      <p:sp>
        <p:nvSpPr>
          <p:cNvPr id="26" name="Text Box 11"/>
          <p:cNvSpPr txBox="1">
            <a:spLocks noChangeArrowheads="1"/>
          </p:cNvSpPr>
          <p:nvPr/>
        </p:nvSpPr>
        <p:spPr bwMode="auto">
          <a:xfrm>
            <a:off x="1053201" y="4599460"/>
            <a:ext cx="334800" cy="246221"/>
          </a:xfrm>
          <a:prstGeom prst="rect">
            <a:avLst/>
          </a:prstGeom>
          <a:noFill/>
          <a:ln w="9525">
            <a:noFill/>
            <a:miter lim="800000"/>
            <a:headEnd/>
            <a:tailEnd/>
          </a:ln>
          <a:effectLst/>
        </p:spPr>
        <p:txBody>
          <a:bodyPr wrap="square" lIns="0" tIns="0" rIns="0" bIns="0" anchor="ctr">
            <a:spAutoFit/>
          </a:bodyPr>
          <a:lstStyle/>
          <a:p>
            <a:pPr algn="r" eaLnBrk="0" hangingPunct="0">
              <a:buSzPct val="90000"/>
              <a:buFont typeface="Wingdings" pitchFamily="2" charset="2"/>
              <a:buNone/>
            </a:pPr>
            <a:r>
              <a:rPr lang="en-US" sz="1600" dirty="0"/>
              <a:t>No</a:t>
            </a:r>
          </a:p>
        </p:txBody>
      </p:sp>
      <p:sp>
        <p:nvSpPr>
          <p:cNvPr id="27" name="Text Box 11"/>
          <p:cNvSpPr txBox="1">
            <a:spLocks noChangeArrowheads="1"/>
          </p:cNvSpPr>
          <p:nvPr/>
        </p:nvSpPr>
        <p:spPr bwMode="auto">
          <a:xfrm>
            <a:off x="2620747" y="2855741"/>
            <a:ext cx="1251537" cy="246221"/>
          </a:xfrm>
          <a:prstGeom prst="rect">
            <a:avLst/>
          </a:prstGeom>
          <a:noFill/>
          <a:ln w="9525">
            <a:noFill/>
            <a:miter lim="800000"/>
            <a:headEnd/>
            <a:tailEnd/>
          </a:ln>
          <a:effectLst/>
        </p:spPr>
        <p:txBody>
          <a:bodyPr wrap="square" lIns="0" tIns="0" rIns="0" bIns="0" anchor="ctr">
            <a:spAutoFit/>
          </a:bodyPr>
          <a:lstStyle/>
          <a:p>
            <a:pPr eaLnBrk="0" hangingPunct="0">
              <a:buSzPct val="90000"/>
              <a:buFont typeface="Wingdings" pitchFamily="2" charset="2"/>
              <a:buNone/>
            </a:pPr>
            <a:r>
              <a:rPr lang="en-US" sz="1600" dirty="0"/>
              <a:t>Don’t Know</a:t>
            </a:r>
          </a:p>
        </p:txBody>
      </p:sp>
      <p:sp>
        <p:nvSpPr>
          <p:cNvPr id="28" name="Text Box 11"/>
          <p:cNvSpPr txBox="1">
            <a:spLocks noChangeArrowheads="1"/>
          </p:cNvSpPr>
          <p:nvPr/>
        </p:nvSpPr>
        <p:spPr bwMode="auto">
          <a:xfrm>
            <a:off x="3578920" y="3715370"/>
            <a:ext cx="499720" cy="246221"/>
          </a:xfrm>
          <a:prstGeom prst="rect">
            <a:avLst/>
          </a:prstGeom>
          <a:noFill/>
          <a:ln w="9525">
            <a:noFill/>
            <a:miter lim="800000"/>
            <a:headEnd/>
            <a:tailEnd/>
          </a:ln>
          <a:effectLst/>
        </p:spPr>
        <p:txBody>
          <a:bodyPr wrap="square" lIns="0" tIns="0" rIns="0" bIns="0" anchor="ctr">
            <a:spAutoFit/>
          </a:bodyPr>
          <a:lstStyle/>
          <a:p>
            <a:pPr eaLnBrk="0" hangingPunct="0">
              <a:buSzPct val="90000"/>
              <a:buFont typeface="Wingdings" pitchFamily="2" charset="2"/>
              <a:buNone/>
            </a:pPr>
            <a:r>
              <a:rPr lang="en-US" sz="1600" dirty="0"/>
              <a:t>Yes</a:t>
            </a:r>
          </a:p>
        </p:txBody>
      </p:sp>
      <p:graphicFrame>
        <p:nvGraphicFramePr>
          <p:cNvPr id="37" name="Content Placeholder 6"/>
          <p:cNvGraphicFramePr>
            <a:graphicFrameLocks/>
          </p:cNvGraphicFramePr>
          <p:nvPr>
            <p:extLst>
              <p:ext uri="{D42A27DB-BD31-4B8C-83A1-F6EECF244321}">
                <p14:modId xmlns:p14="http://schemas.microsoft.com/office/powerpoint/2010/main" val="3933411636"/>
              </p:ext>
            </p:extLst>
          </p:nvPr>
        </p:nvGraphicFramePr>
        <p:xfrm>
          <a:off x="5315099" y="2823041"/>
          <a:ext cx="2890645" cy="2795135"/>
        </p:xfrm>
        <a:graphic>
          <a:graphicData uri="http://schemas.openxmlformats.org/drawingml/2006/chart">
            <c:chart xmlns:c="http://schemas.openxmlformats.org/drawingml/2006/chart" xmlns:r="http://schemas.openxmlformats.org/officeDocument/2006/relationships" r:id="rId4"/>
          </a:graphicData>
        </a:graphic>
      </p:graphicFrame>
      <p:sp>
        <p:nvSpPr>
          <p:cNvPr id="38" name="Text Box 11"/>
          <p:cNvSpPr txBox="1">
            <a:spLocks noChangeArrowheads="1"/>
          </p:cNvSpPr>
          <p:nvPr/>
        </p:nvSpPr>
        <p:spPr bwMode="auto">
          <a:xfrm>
            <a:off x="5331001" y="4607411"/>
            <a:ext cx="334800" cy="246221"/>
          </a:xfrm>
          <a:prstGeom prst="rect">
            <a:avLst/>
          </a:prstGeom>
          <a:noFill/>
          <a:ln w="9525">
            <a:noFill/>
            <a:miter lim="800000"/>
            <a:headEnd/>
            <a:tailEnd/>
          </a:ln>
          <a:effectLst/>
        </p:spPr>
        <p:txBody>
          <a:bodyPr wrap="square" lIns="0" tIns="0" rIns="0" bIns="0" anchor="ctr">
            <a:spAutoFit/>
          </a:bodyPr>
          <a:lstStyle/>
          <a:p>
            <a:pPr algn="r" eaLnBrk="0" hangingPunct="0">
              <a:buSzPct val="90000"/>
              <a:buFont typeface="Wingdings" pitchFamily="2" charset="2"/>
              <a:buNone/>
            </a:pPr>
            <a:r>
              <a:rPr lang="en-US" sz="1600" dirty="0"/>
              <a:t>No</a:t>
            </a:r>
          </a:p>
        </p:txBody>
      </p:sp>
      <p:sp>
        <p:nvSpPr>
          <p:cNvPr id="39" name="Text Box 11"/>
          <p:cNvSpPr txBox="1">
            <a:spLocks noChangeArrowheads="1"/>
          </p:cNvSpPr>
          <p:nvPr/>
        </p:nvSpPr>
        <p:spPr bwMode="auto">
          <a:xfrm>
            <a:off x="6898547" y="2863692"/>
            <a:ext cx="1251537" cy="246221"/>
          </a:xfrm>
          <a:prstGeom prst="rect">
            <a:avLst/>
          </a:prstGeom>
          <a:noFill/>
          <a:ln w="9525">
            <a:noFill/>
            <a:miter lim="800000"/>
            <a:headEnd/>
            <a:tailEnd/>
          </a:ln>
          <a:effectLst/>
        </p:spPr>
        <p:txBody>
          <a:bodyPr wrap="square" lIns="0" tIns="0" rIns="0" bIns="0" anchor="ctr">
            <a:spAutoFit/>
          </a:bodyPr>
          <a:lstStyle/>
          <a:p>
            <a:pPr eaLnBrk="0" hangingPunct="0">
              <a:buSzPct val="90000"/>
              <a:buFont typeface="Wingdings" pitchFamily="2" charset="2"/>
              <a:buNone/>
            </a:pPr>
            <a:r>
              <a:rPr lang="en-US" sz="1600" dirty="0"/>
              <a:t>Don’t Know</a:t>
            </a:r>
          </a:p>
        </p:txBody>
      </p:sp>
      <p:sp>
        <p:nvSpPr>
          <p:cNvPr id="40" name="Text Box 11"/>
          <p:cNvSpPr txBox="1">
            <a:spLocks noChangeArrowheads="1"/>
          </p:cNvSpPr>
          <p:nvPr/>
        </p:nvSpPr>
        <p:spPr bwMode="auto">
          <a:xfrm>
            <a:off x="7856720" y="3723321"/>
            <a:ext cx="499720" cy="246221"/>
          </a:xfrm>
          <a:prstGeom prst="rect">
            <a:avLst/>
          </a:prstGeom>
          <a:noFill/>
          <a:ln w="9525">
            <a:noFill/>
            <a:miter lim="800000"/>
            <a:headEnd/>
            <a:tailEnd/>
          </a:ln>
          <a:effectLst/>
        </p:spPr>
        <p:txBody>
          <a:bodyPr wrap="square" lIns="0" tIns="0" rIns="0" bIns="0" anchor="ctr">
            <a:spAutoFit/>
          </a:bodyPr>
          <a:lstStyle/>
          <a:p>
            <a:pPr eaLnBrk="0" hangingPunct="0">
              <a:buSzPct val="90000"/>
              <a:buFont typeface="Wingdings" pitchFamily="2" charset="2"/>
              <a:buNone/>
            </a:pPr>
            <a:r>
              <a:rPr lang="en-US" sz="1600" dirty="0"/>
              <a:t>Yes</a:t>
            </a:r>
          </a:p>
        </p:txBody>
      </p:sp>
    </p:spTree>
    <p:extLst>
      <p:ext uri="{BB962C8B-B14F-4D97-AF65-F5344CB8AC3E}">
        <p14:creationId xmlns:p14="http://schemas.microsoft.com/office/powerpoint/2010/main" val="1437566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I.I.I. Poll: Driverless Cars</a:t>
            </a:r>
          </a:p>
        </p:txBody>
      </p:sp>
      <p:sp>
        <p:nvSpPr>
          <p:cNvPr id="5" name="Text Placeholder 4"/>
          <p:cNvSpPr>
            <a:spLocks noGrp="1"/>
          </p:cNvSpPr>
          <p:nvPr>
            <p:ph type="body" sz="quarter" idx="15"/>
          </p:nvPr>
        </p:nvSpPr>
        <p:spPr/>
        <p:txBody>
          <a:bodyPr/>
          <a:lstStyle/>
          <a:p>
            <a:r>
              <a:rPr lang="en-US" dirty="0"/>
              <a:t>Q. Would you be willing to ride in a driverless car?</a:t>
            </a:r>
          </a:p>
        </p:txBody>
      </p:sp>
      <p:sp>
        <p:nvSpPr>
          <p:cNvPr id="9" name="Text Placeholder 8"/>
          <p:cNvSpPr>
            <a:spLocks noGrp="1"/>
          </p:cNvSpPr>
          <p:nvPr>
            <p:ph type="body" sz="quarter" idx="16"/>
          </p:nvPr>
        </p:nvSpPr>
        <p:spPr/>
        <p:txBody>
          <a:bodyPr/>
          <a:lstStyle/>
          <a:p>
            <a:r>
              <a:rPr lang="en-US" dirty="0"/>
              <a:t>Source: Insurance Information Institute Annual </a:t>
            </a:r>
            <a:r>
              <a:rPr lang="en-US" i="1" dirty="0"/>
              <a:t>Pulse</a:t>
            </a:r>
            <a:r>
              <a:rPr lang="en-US" dirty="0"/>
              <a:t> Survey</a:t>
            </a:r>
          </a:p>
        </p:txBody>
      </p:sp>
      <p:sp>
        <p:nvSpPr>
          <p:cNvPr id="10" name="Text Placeholder 4"/>
          <p:cNvSpPr txBox="1">
            <a:spLocks/>
          </p:cNvSpPr>
          <p:nvPr/>
        </p:nvSpPr>
        <p:spPr bwMode="gray">
          <a:xfrm>
            <a:off x="471486" y="5562601"/>
            <a:ext cx="8201028" cy="6286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The Percentage Willing to Ride in a Driverless Car Remains at 43%; </a:t>
            </a:r>
            <a:br>
              <a:rPr lang="en-US" sz="1600" dirty="0">
                <a:solidFill>
                  <a:schemeClr val="bg1"/>
                </a:solidFill>
              </a:rPr>
            </a:br>
            <a:r>
              <a:rPr lang="en-US" sz="1600" dirty="0">
                <a:solidFill>
                  <a:schemeClr val="bg1"/>
                </a:solidFill>
              </a:rPr>
              <a:t>71% of People Over 64 Were Unwilling to Ride.</a:t>
            </a:r>
          </a:p>
        </p:txBody>
      </p:sp>
      <p:graphicFrame>
        <p:nvGraphicFramePr>
          <p:cNvPr id="11" name="Object 2"/>
          <p:cNvGraphicFramePr>
            <a:graphicFrameLocks noChangeAspect="1"/>
          </p:cNvGraphicFramePr>
          <p:nvPr>
            <p:extLst/>
          </p:nvPr>
        </p:nvGraphicFramePr>
        <p:xfrm>
          <a:off x="52389" y="1657351"/>
          <a:ext cx="8972549" cy="3952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58318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I.I.I. Poll: Driverless Cars</a:t>
            </a:r>
            <a:endParaRPr lang="en-US" dirty="0"/>
          </a:p>
        </p:txBody>
      </p:sp>
      <p:sp>
        <p:nvSpPr>
          <p:cNvPr id="9" name="Text Placeholder 8"/>
          <p:cNvSpPr>
            <a:spLocks noGrp="1"/>
          </p:cNvSpPr>
          <p:nvPr>
            <p:ph type="body" sz="quarter" idx="15"/>
          </p:nvPr>
        </p:nvSpPr>
        <p:spPr/>
        <p:txBody>
          <a:bodyPr/>
          <a:lstStyle/>
          <a:p>
            <a:r>
              <a:rPr lang="en-US"/>
              <a:t>Q. Would you be willing to ride in a driverless car?</a:t>
            </a:r>
            <a:endParaRPr lang="en-US" dirty="0"/>
          </a:p>
        </p:txBody>
      </p:sp>
      <p:sp>
        <p:nvSpPr>
          <p:cNvPr id="4" name="Text Placeholder 3"/>
          <p:cNvSpPr>
            <a:spLocks noGrp="1"/>
          </p:cNvSpPr>
          <p:nvPr>
            <p:ph type="body" sz="quarter" idx="16"/>
          </p:nvPr>
        </p:nvSpPr>
        <p:spPr/>
        <p:txBody>
          <a:bodyPr/>
          <a:lstStyle/>
          <a:p>
            <a:endParaRPr lang="en-US" dirty="0"/>
          </a:p>
          <a:p>
            <a:r>
              <a:rPr lang="en-US" dirty="0"/>
              <a:t>Source: Insurance Information Institute Annual </a:t>
            </a:r>
            <a:r>
              <a:rPr lang="en-US" i="1" dirty="0"/>
              <a:t>Pulse</a:t>
            </a:r>
            <a:r>
              <a:rPr lang="en-US" dirty="0"/>
              <a:t> Survey.</a:t>
            </a:r>
          </a:p>
        </p:txBody>
      </p:sp>
      <p:sp>
        <p:nvSpPr>
          <p:cNvPr id="11" name="Text Placeholder 4"/>
          <p:cNvSpPr txBox="1">
            <a:spLocks/>
          </p:cNvSpPr>
          <p:nvPr/>
        </p:nvSpPr>
        <p:spPr bwMode="gray">
          <a:xfrm>
            <a:off x="471486" y="5562601"/>
            <a:ext cx="8201028" cy="628648"/>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The Percentage Willing to Ride in a Driverless Car Remains at 43%; </a:t>
            </a:r>
            <a:br>
              <a:rPr lang="en-US" sz="1600" dirty="0">
                <a:solidFill>
                  <a:schemeClr val="bg1"/>
                </a:solidFill>
              </a:rPr>
            </a:br>
            <a:r>
              <a:rPr lang="en-US" sz="1600" dirty="0">
                <a:solidFill>
                  <a:schemeClr val="bg1"/>
                </a:solidFill>
              </a:rPr>
              <a:t>71% of People Over 64 Were Unwilling to Ride.</a:t>
            </a:r>
          </a:p>
        </p:txBody>
      </p:sp>
      <p:graphicFrame>
        <p:nvGraphicFramePr>
          <p:cNvPr id="12" name="Object 2"/>
          <p:cNvGraphicFramePr>
            <a:graphicFrameLocks noChangeAspect="1"/>
          </p:cNvGraphicFramePr>
          <p:nvPr>
            <p:extLst/>
          </p:nvPr>
        </p:nvGraphicFramePr>
        <p:xfrm>
          <a:off x="52389" y="1657351"/>
          <a:ext cx="8972549" cy="3952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21252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en-US" altLang="en-US" dirty="0">
                <a:latin typeface="Arial" panose="020B0604020202020204" pitchFamily="34" charset="0"/>
              </a:rPr>
              <a:t>I.I.I. Poll: Driverless Cars</a:t>
            </a:r>
            <a:endParaRPr lang="en-US" altLang="en-US" baseline="30000" dirty="0">
              <a:latin typeface="Arial" panose="020B0604020202020204" pitchFamily="34" charset="0"/>
            </a:endParaRPr>
          </a:p>
        </p:txBody>
      </p:sp>
      <p:sp>
        <p:nvSpPr>
          <p:cNvPr id="3" name="Text Placeholder 2"/>
          <p:cNvSpPr>
            <a:spLocks noGrp="1"/>
          </p:cNvSpPr>
          <p:nvPr>
            <p:ph type="body" sz="quarter" idx="15"/>
          </p:nvPr>
        </p:nvSpPr>
        <p:spPr>
          <a:xfrm>
            <a:off x="356616" y="1188720"/>
            <a:ext cx="8668322" cy="396947"/>
          </a:xfrm>
        </p:spPr>
        <p:txBody>
          <a:bodyPr/>
          <a:lstStyle/>
          <a:p>
            <a:r>
              <a:rPr lang="en-US" dirty="0"/>
              <a:t>Why Americans Would Not Want to Ride in a Driverless Car, </a:t>
            </a:r>
          </a:p>
          <a:p>
            <a:r>
              <a:rPr lang="en-US" dirty="0"/>
              <a:t>May 2016</a:t>
            </a:r>
            <a:r>
              <a:rPr lang="en-US" baseline="30000" dirty="0"/>
              <a:t>1</a:t>
            </a:r>
            <a:r>
              <a:rPr lang="en-US" dirty="0"/>
              <a:t>  </a:t>
            </a:r>
          </a:p>
          <a:p>
            <a:endParaRPr lang="en-US" dirty="0"/>
          </a:p>
        </p:txBody>
      </p:sp>
      <p:sp>
        <p:nvSpPr>
          <p:cNvPr id="4" name="Text Placeholder 3"/>
          <p:cNvSpPr>
            <a:spLocks noGrp="1"/>
          </p:cNvSpPr>
          <p:nvPr>
            <p:ph type="body" sz="quarter" idx="16"/>
          </p:nvPr>
        </p:nvSpPr>
        <p:spPr/>
        <p:txBody>
          <a:bodyPr/>
          <a:lstStyle/>
          <a:p>
            <a:r>
              <a:rPr lang="en-US" baseline="30000" dirty="0"/>
              <a:t>1 </a:t>
            </a:r>
            <a:r>
              <a:rPr lang="en-US" dirty="0"/>
              <a:t>Based on those who would not ride in a driverless car. Respondents could give more than one answer. </a:t>
            </a:r>
          </a:p>
          <a:p>
            <a:r>
              <a:rPr lang="en-US" dirty="0"/>
              <a:t>Source: Insurance Information Institute Annual </a:t>
            </a:r>
            <a:r>
              <a:rPr lang="en-US" i="1" dirty="0"/>
              <a:t>Pulse</a:t>
            </a:r>
            <a:r>
              <a:rPr lang="en-US" dirty="0"/>
              <a:t> Survey.</a:t>
            </a:r>
          </a:p>
        </p:txBody>
      </p:sp>
      <p:graphicFrame>
        <p:nvGraphicFramePr>
          <p:cNvPr id="11" name="Object 2"/>
          <p:cNvGraphicFramePr>
            <a:graphicFrameLocks noChangeAspect="1"/>
          </p:cNvGraphicFramePr>
          <p:nvPr>
            <p:extLst/>
          </p:nvPr>
        </p:nvGraphicFramePr>
        <p:xfrm>
          <a:off x="52389" y="1657351"/>
          <a:ext cx="8972549" cy="409209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4"/>
          <p:cNvSpPr txBox="1">
            <a:spLocks/>
          </p:cNvSpPr>
          <p:nvPr/>
        </p:nvSpPr>
        <p:spPr bwMode="gray">
          <a:xfrm>
            <a:off x="471486" y="5688495"/>
            <a:ext cx="8201028" cy="502753"/>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600" dirty="0">
                <a:solidFill>
                  <a:schemeClr val="bg1"/>
                </a:solidFill>
              </a:rPr>
              <a:t>Safety Concerns Are Paramount Among Those Who Would Avoid Driverless Cars.</a:t>
            </a:r>
          </a:p>
        </p:txBody>
      </p:sp>
    </p:spTree>
    <p:extLst>
      <p:ext uri="{BB962C8B-B14F-4D97-AF65-F5344CB8AC3E}">
        <p14:creationId xmlns:p14="http://schemas.microsoft.com/office/powerpoint/2010/main" val="1508783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
          <p:cNvSpPr>
            <a:spLocks noGrp="1" noChangeArrowheads="1"/>
          </p:cNvSpPr>
          <p:nvPr>
            <p:ph type="title"/>
          </p:nvPr>
        </p:nvSpPr>
        <p:spPr>
          <a:xfrm>
            <a:off x="270541" y="98399"/>
            <a:ext cx="8458200" cy="950976"/>
          </a:xfrm>
        </p:spPr>
        <p:txBody>
          <a:bodyPr/>
          <a:lstStyle/>
          <a:p>
            <a:r>
              <a:rPr lang="en-US" dirty="0"/>
              <a:t>I.I.I. Poll: Telematics—</a:t>
            </a:r>
            <a:br>
              <a:rPr lang="en-US" dirty="0"/>
            </a:br>
            <a:r>
              <a:rPr lang="en-US" dirty="0"/>
              <a:t>Consumers Still Hesitant</a:t>
            </a:r>
          </a:p>
        </p:txBody>
      </p:sp>
      <p:sp>
        <p:nvSpPr>
          <p:cNvPr id="7" name="Text Placeholder 6"/>
          <p:cNvSpPr>
            <a:spLocks noGrp="1"/>
          </p:cNvSpPr>
          <p:nvPr>
            <p:ph type="body" sz="quarter" idx="16"/>
          </p:nvPr>
        </p:nvSpPr>
        <p:spPr/>
        <p:txBody>
          <a:bodyPr/>
          <a:lstStyle/>
          <a:p>
            <a:pPr eaLnBrk="0" hangingPunct="0">
              <a:lnSpc>
                <a:spcPct val="85000"/>
              </a:lnSpc>
              <a:spcBef>
                <a:spcPct val="25000"/>
              </a:spcBef>
              <a:buClr>
                <a:schemeClr val="accent2"/>
              </a:buClr>
            </a:pPr>
            <a:r>
              <a:rPr lang="en-US" baseline="30000" dirty="0"/>
              <a:t>1</a:t>
            </a:r>
            <a:r>
              <a:rPr lang="en-US" dirty="0"/>
              <a:t>Asked of those who have auto insurance.</a:t>
            </a:r>
          </a:p>
          <a:p>
            <a:pPr eaLnBrk="0" hangingPunct="0">
              <a:lnSpc>
                <a:spcPct val="85000"/>
              </a:lnSpc>
              <a:spcBef>
                <a:spcPct val="25000"/>
              </a:spcBef>
              <a:buClr>
                <a:schemeClr val="accent2"/>
              </a:buClr>
            </a:pPr>
            <a:r>
              <a:rPr lang="en-US" dirty="0"/>
              <a:t>Source: Insurance Information Institute Annual </a:t>
            </a:r>
            <a:r>
              <a:rPr lang="en-US" i="1" dirty="0"/>
              <a:t>Pulse</a:t>
            </a:r>
            <a:r>
              <a:rPr lang="en-US" dirty="0"/>
              <a:t> Survey.</a:t>
            </a:r>
          </a:p>
        </p:txBody>
      </p:sp>
      <p:sp>
        <p:nvSpPr>
          <p:cNvPr id="19" name="Text Placeholder 4"/>
          <p:cNvSpPr txBox="1">
            <a:spLocks/>
          </p:cNvSpPr>
          <p:nvPr/>
        </p:nvSpPr>
        <p:spPr bwMode="gray">
          <a:xfrm>
            <a:off x="415259" y="5648324"/>
            <a:ext cx="8313482" cy="640881"/>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lvl1pPr marL="0" indent="0" algn="ctr" rtl="0" eaLnBrk="0" fontAlgn="base" hangingPunct="0">
              <a:lnSpc>
                <a:spcPct val="90000"/>
              </a:lnSpc>
              <a:spcBef>
                <a:spcPct val="20000"/>
              </a:spcBef>
              <a:spcAft>
                <a:spcPct val="0"/>
              </a:spcAft>
              <a:buNone/>
              <a:defRPr kumimoji="0" lang="en-US" sz="2000" b="1" i="0" u="none" strike="noStrike" kern="1200" cap="none" normalizeH="0" baseline="0" dirty="0" smtClean="0">
                <a:ln>
                  <a:noFill/>
                </a:ln>
                <a:solidFill>
                  <a:schemeClr val="tx1"/>
                </a:solidFill>
                <a:effectLst/>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eaLnBrk="1" hangingPunct="1">
              <a:spcBef>
                <a:spcPts val="0"/>
              </a:spcBef>
              <a:buClr>
                <a:schemeClr val="accent2"/>
              </a:buClr>
              <a:buSzPct val="90000"/>
            </a:pPr>
            <a:r>
              <a:rPr lang="en-US" sz="1800" dirty="0">
                <a:solidFill>
                  <a:schemeClr val="bg1"/>
                </a:solidFill>
                <a:latin typeface="Arial" panose="020B0604020202020204" pitchFamily="34" charset="0"/>
                <a:cs typeface="Arial" panose="020B0604020202020204" pitchFamily="34" charset="0"/>
              </a:rPr>
              <a:t>More Than Half of Auto Policyholders Would Allow Their Insurer to</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Collect Their Driving Information in Order to Set Premiums.</a:t>
            </a:r>
          </a:p>
        </p:txBody>
      </p:sp>
      <p:sp>
        <p:nvSpPr>
          <p:cNvPr id="21" name="Text Placeholder 4"/>
          <p:cNvSpPr txBox="1">
            <a:spLocks/>
          </p:cNvSpPr>
          <p:nvPr/>
        </p:nvSpPr>
        <p:spPr bwMode="gray">
          <a:xfrm>
            <a:off x="415260" y="1292631"/>
            <a:ext cx="870929" cy="594937"/>
          </a:xfrm>
          <a:prstGeom prst="snip1Rect">
            <a:avLst/>
          </a:prstGeom>
          <a:solidFill>
            <a:srgbClr val="337DBE"/>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600"/>
              </a:spcBef>
              <a:spcAft>
                <a:spcPct val="0"/>
              </a:spcAft>
              <a:buClr>
                <a:schemeClr val="accent2"/>
              </a:buClr>
              <a:buSzPct val="90000"/>
              <a:buNone/>
              <a:defRPr kumimoji="0" sz="2000" b="1" i="0" u="none" strike="noStrike" cap="none" normalizeH="0" baseline="0">
                <a:ln>
                  <a:noFill/>
                </a:ln>
                <a:solidFill>
                  <a:schemeClr val="bg2"/>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a:spcBef>
                <a:spcPts val="0"/>
              </a:spcBef>
            </a:pPr>
            <a:r>
              <a:rPr lang="en-US" sz="3600" dirty="0">
                <a:solidFill>
                  <a:schemeClr val="bg1"/>
                </a:solidFill>
              </a:rPr>
              <a:t>Q</a:t>
            </a:r>
          </a:p>
        </p:txBody>
      </p:sp>
      <p:sp>
        <p:nvSpPr>
          <p:cNvPr id="22" name="Rectangle 3"/>
          <p:cNvSpPr>
            <a:spLocks noChangeArrowheads="1"/>
          </p:cNvSpPr>
          <p:nvPr/>
        </p:nvSpPr>
        <p:spPr bwMode="black">
          <a:xfrm>
            <a:off x="1550667" y="1325533"/>
            <a:ext cx="7443786" cy="498598"/>
          </a:xfrm>
          <a:prstGeom prst="rect">
            <a:avLst/>
          </a:prstGeom>
          <a:noFill/>
          <a:ln w="9525" algn="ctr">
            <a:noFill/>
            <a:miter lim="800000"/>
            <a:headEnd/>
            <a:tailEnd/>
          </a:ln>
        </p:spPr>
        <p:txBody>
          <a:bodyPr wrap="square" lIns="0" tIns="0" rIns="0" bIns="0" anchor="ctr" anchorCtr="0">
            <a:spAutoFit/>
          </a:bodyPr>
          <a:lstStyle/>
          <a:p>
            <a:pPr>
              <a:lnSpc>
                <a:spcPct val="90000"/>
              </a:lnSpc>
            </a:pPr>
            <a:r>
              <a:rPr lang="en-US" b="1" dirty="0">
                <a:solidFill>
                  <a:schemeClr val="accent1"/>
                </a:solidFill>
              </a:rPr>
              <a:t>Would you allow your auto insurer to collect information about how and when you drive in order to set your auto insurance premium? </a:t>
            </a:r>
            <a:endParaRPr lang="en-US" b="1" baseline="30000" dirty="0">
              <a:solidFill>
                <a:schemeClr val="accent1"/>
              </a:solidFill>
            </a:endParaRPr>
          </a:p>
        </p:txBody>
      </p:sp>
      <p:graphicFrame>
        <p:nvGraphicFramePr>
          <p:cNvPr id="23" name="Content Placeholder 6"/>
          <p:cNvGraphicFramePr>
            <a:graphicFrameLocks/>
          </p:cNvGraphicFramePr>
          <p:nvPr>
            <p:extLst>
              <p:ext uri="{D42A27DB-BD31-4B8C-83A1-F6EECF244321}">
                <p14:modId xmlns:p14="http://schemas.microsoft.com/office/powerpoint/2010/main" val="721251191"/>
              </p:ext>
            </p:extLst>
          </p:nvPr>
        </p:nvGraphicFramePr>
        <p:xfrm>
          <a:off x="971551" y="2181011"/>
          <a:ext cx="7200900" cy="29808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 Box 9"/>
          <p:cNvSpPr txBox="1">
            <a:spLocks noChangeArrowheads="1"/>
          </p:cNvSpPr>
          <p:nvPr/>
        </p:nvSpPr>
        <p:spPr bwMode="auto">
          <a:xfrm>
            <a:off x="5980606" y="3093148"/>
            <a:ext cx="1839420" cy="664797"/>
          </a:xfrm>
          <a:prstGeom prst="rect">
            <a:avLst/>
          </a:prstGeom>
          <a:noFill/>
          <a:ln w="9525">
            <a:noFill/>
            <a:miter lim="800000"/>
            <a:headEnd/>
            <a:tailEnd/>
          </a:ln>
        </p:spPr>
        <p:txBody>
          <a:bodyPr wrap="square" lIns="0" tIns="0" rIns="0" bIns="0" anchor="ctr">
            <a:spAutoFit/>
          </a:bodyPr>
          <a:lstStyle/>
          <a:p>
            <a:pPr eaLnBrk="0" hangingPunct="0">
              <a:lnSpc>
                <a:spcPct val="90000"/>
              </a:lnSpc>
              <a:buSzPct val="90000"/>
              <a:buFont typeface="Wingdings" pitchFamily="2" charset="2"/>
              <a:buNone/>
            </a:pPr>
            <a:r>
              <a:rPr lang="en-US" sz="1600" dirty="0"/>
              <a:t>Allow if Premium Went Down</a:t>
            </a:r>
          </a:p>
          <a:p>
            <a:pPr eaLnBrk="0" hangingPunct="0">
              <a:lnSpc>
                <a:spcPct val="90000"/>
              </a:lnSpc>
              <a:buSzPct val="90000"/>
              <a:buFont typeface="Wingdings" pitchFamily="2" charset="2"/>
              <a:buNone/>
            </a:pPr>
            <a:endParaRPr lang="en-US" sz="1600" dirty="0"/>
          </a:p>
        </p:txBody>
      </p:sp>
      <p:sp>
        <p:nvSpPr>
          <p:cNvPr id="25" name="Text Box 9"/>
          <p:cNvSpPr txBox="1">
            <a:spLocks noChangeArrowheads="1"/>
          </p:cNvSpPr>
          <p:nvPr/>
        </p:nvSpPr>
        <p:spPr bwMode="auto">
          <a:xfrm>
            <a:off x="3456481" y="5045819"/>
            <a:ext cx="2658570" cy="443198"/>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600" dirty="0"/>
              <a:t>Allow Whether or Not Premium Went Down</a:t>
            </a:r>
          </a:p>
        </p:txBody>
      </p:sp>
      <p:sp>
        <p:nvSpPr>
          <p:cNvPr id="26" name="Text Box 9"/>
          <p:cNvSpPr txBox="1">
            <a:spLocks noChangeArrowheads="1"/>
          </p:cNvSpPr>
          <p:nvPr/>
        </p:nvSpPr>
        <p:spPr bwMode="auto">
          <a:xfrm>
            <a:off x="2027071" y="3314747"/>
            <a:ext cx="1143001" cy="443198"/>
          </a:xfrm>
          <a:prstGeom prst="rect">
            <a:avLst/>
          </a:prstGeom>
          <a:noFill/>
          <a:ln w="9525">
            <a:noFill/>
            <a:miter lim="800000"/>
            <a:headEnd/>
            <a:tailEnd/>
          </a:ln>
        </p:spPr>
        <p:txBody>
          <a:bodyPr wrap="square" lIns="0" tIns="0" rIns="0" bIns="0" anchor="ctr">
            <a:spAutoFit/>
          </a:bodyPr>
          <a:lstStyle/>
          <a:p>
            <a:pPr algn="r" eaLnBrk="0" hangingPunct="0">
              <a:lnSpc>
                <a:spcPct val="90000"/>
              </a:lnSpc>
              <a:buSzPct val="90000"/>
              <a:buFont typeface="Wingdings" pitchFamily="2" charset="2"/>
              <a:buNone/>
            </a:pPr>
            <a:r>
              <a:rPr lang="en-US" sz="1600" dirty="0"/>
              <a:t>Not</a:t>
            </a:r>
            <a:br>
              <a:rPr lang="en-US" sz="1600" dirty="0"/>
            </a:br>
            <a:r>
              <a:rPr lang="en-US" sz="1600" dirty="0"/>
              <a:t>Allow</a:t>
            </a:r>
          </a:p>
        </p:txBody>
      </p:sp>
      <p:sp>
        <p:nvSpPr>
          <p:cNvPr id="27" name="Text Box 9"/>
          <p:cNvSpPr txBox="1">
            <a:spLocks noChangeArrowheads="1"/>
          </p:cNvSpPr>
          <p:nvPr/>
        </p:nvSpPr>
        <p:spPr bwMode="auto">
          <a:xfrm>
            <a:off x="3214140" y="2099786"/>
            <a:ext cx="2658570" cy="221599"/>
          </a:xfrm>
          <a:prstGeom prst="rect">
            <a:avLst/>
          </a:prstGeom>
          <a:noFill/>
          <a:ln w="9525">
            <a:noFill/>
            <a:miter lim="800000"/>
            <a:headEnd/>
            <a:tailEnd/>
          </a:ln>
        </p:spPr>
        <p:txBody>
          <a:bodyPr wrap="square" lIns="0" tIns="0" rIns="0" bIns="0" anchor="ctr">
            <a:spAutoFit/>
          </a:bodyPr>
          <a:lstStyle/>
          <a:p>
            <a:pPr algn="ctr" eaLnBrk="0" hangingPunct="0">
              <a:lnSpc>
                <a:spcPct val="90000"/>
              </a:lnSpc>
              <a:buSzPct val="90000"/>
              <a:buFont typeface="Wingdings" pitchFamily="2" charset="2"/>
              <a:buNone/>
            </a:pPr>
            <a:r>
              <a:rPr lang="en-US" sz="1600" dirty="0"/>
              <a:t>Don’t Know</a:t>
            </a:r>
          </a:p>
        </p:txBody>
      </p:sp>
    </p:spTree>
    <p:extLst>
      <p:ext uri="{BB962C8B-B14F-4D97-AF65-F5344CB8AC3E}">
        <p14:creationId xmlns:p14="http://schemas.microsoft.com/office/powerpoint/2010/main" val="5579950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463521" y="2281040"/>
            <a:ext cx="8291513" cy="1658938"/>
          </a:xfrm>
          <a:gradFill rotWithShape="1">
            <a:gsLst>
              <a:gs pos="0">
                <a:srgbClr val="FF6801"/>
              </a:gs>
              <a:gs pos="100000">
                <a:srgbClr val="DC5A01"/>
              </a:gs>
            </a:gsLst>
            <a:lin ang="5400000" scaled="1"/>
          </a:gradFill>
          <a:ln w="12700" cap="flat">
            <a:solidFill>
              <a:srgbClr val="FF6801"/>
            </a:solidFill>
            <a:miter lim="800000"/>
            <a:headEnd/>
            <a:tailEnd/>
          </a:ln>
        </p:spPr>
        <p:txBody>
          <a:bodyPr/>
          <a:lstStyle/>
          <a:p>
            <a:pPr algn="ctr" defTabSz="914400" eaLnBrk="1" hangingPunct="1">
              <a:lnSpc>
                <a:spcPct val="95000"/>
              </a:lnSpc>
              <a:spcBef>
                <a:spcPct val="25000"/>
              </a:spcBef>
            </a:pPr>
            <a:r>
              <a:rPr lang="en-US" altLang="en-US" sz="3800" dirty="0">
                <a:solidFill>
                  <a:schemeClr val="bg1"/>
                </a:solidFill>
                <a:latin typeface="Arial" panose="020B0604020202020204" pitchFamily="34" charset="0"/>
                <a:ea typeface="ＭＳ Ｐゴシック" panose="020B0600070205080204" pitchFamily="34" charset="-128"/>
              </a:rPr>
              <a:t>The Sharing Economy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eaLnBrk="1" hangingPunct="1">
              <a:defRPr/>
            </a:pPr>
            <a:endParaRPr lang="en-US" sz="1800">
              <a:solidFill>
                <a:srgbClr val="000000"/>
              </a:solidFill>
              <a:latin typeface="Arial" charset="0"/>
              <a:ea typeface="+mn-ea"/>
              <a:cs typeface="Arial" charset="0"/>
            </a:endParaRPr>
          </a:p>
        </p:txBody>
      </p:sp>
      <p:pic>
        <p:nvPicPr>
          <p:cNvPr id="6042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598" name="Rectangle 6"/>
          <p:cNvSpPr>
            <a:spLocks noChangeArrowheads="1"/>
          </p:cNvSpPr>
          <p:nvPr/>
        </p:nvSpPr>
        <p:spPr bwMode="auto">
          <a:xfrm>
            <a:off x="566737" y="4198880"/>
            <a:ext cx="8001000"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34" charset="-128"/>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ea typeface="ＭＳ Ｐゴシック" panose="020B0600070205080204" pitchFamily="34" charset="-128"/>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ea typeface="ＭＳ Ｐゴシック" panose="020B0600070205080204" pitchFamily="34" charset="-128"/>
              </a:defRPr>
            </a:lvl9pPr>
          </a:lstStyle>
          <a:p>
            <a:pPr algn="ctr">
              <a:spcBef>
                <a:spcPct val="25000"/>
              </a:spcBef>
              <a:buClr>
                <a:srgbClr val="FF6801"/>
              </a:buClr>
              <a:buFont typeface="Wingdings" panose="05000000000000000000" pitchFamily="2" charset="2"/>
              <a:buNone/>
            </a:pPr>
            <a:r>
              <a:rPr lang="en-US" altLang="en-US" sz="3600" b="1" dirty="0">
                <a:solidFill>
                  <a:srgbClr val="225A7A"/>
                </a:solidFill>
                <a:cs typeface="Arial" panose="020B0604020202020204" pitchFamily="34" charset="0"/>
              </a:rPr>
              <a:t>The On-Demand Economy Will Transform the American Workforce and the                       P/C Insurance Industry Too</a:t>
            </a:r>
          </a:p>
        </p:txBody>
      </p:sp>
      <p:sp>
        <p:nvSpPr>
          <p:cNvPr id="60422"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12/01/09 - 9pm</a:t>
            </a:r>
          </a:p>
        </p:txBody>
      </p:sp>
      <p:sp>
        <p:nvSpPr>
          <p:cNvPr id="60423" name="TextBox 4"/>
          <p:cNvSpPr txBox="1">
            <a:spLocks noChangeArrowheads="1"/>
          </p:cNvSpPr>
          <p:nvPr/>
        </p:nvSpPr>
        <p:spPr bwMode="auto">
          <a:xfrm>
            <a:off x="8534400" y="62484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7BC33E02-CA9F-4C21-95D9-C6254489BA12}" type="slidenum">
              <a:rPr lang="en-US" altLang="en-US" sz="1200"/>
              <a:pPr algn="r"/>
              <a:t>48</a:t>
            </a:fld>
            <a:endParaRPr lang="en-US" altLang="en-US" sz="1800"/>
          </a:p>
        </p:txBody>
      </p:sp>
    </p:spTree>
    <p:extLst>
      <p:ext uri="{BB962C8B-B14F-4D97-AF65-F5344CB8AC3E}">
        <p14:creationId xmlns:p14="http://schemas.microsoft.com/office/powerpoint/2010/main" val="230384441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49</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a:t>The “On-Demand” Economy is or will impact many segments of the economy important to P/C insurers</a:t>
            </a:r>
          </a:p>
          <a:p>
            <a:pPr lvl="1">
              <a:lnSpc>
                <a:spcPts val="2400"/>
              </a:lnSpc>
            </a:pPr>
            <a:r>
              <a:rPr lang="en-US" sz="1900" b="1" dirty="0"/>
              <a:t>Auto (personal and commercial)</a:t>
            </a:r>
          </a:p>
          <a:p>
            <a:pPr lvl="1">
              <a:lnSpc>
                <a:spcPts val="2400"/>
              </a:lnSpc>
            </a:pPr>
            <a:r>
              <a:rPr lang="en-US" sz="1900" b="1" dirty="0"/>
              <a:t>Homeowners/Renters</a:t>
            </a:r>
          </a:p>
          <a:p>
            <a:pPr lvl="1">
              <a:lnSpc>
                <a:spcPts val="2400"/>
              </a:lnSpc>
            </a:pPr>
            <a:r>
              <a:rPr lang="en-US" sz="1900" b="1" dirty="0"/>
              <a:t>Many Liability Coverages</a:t>
            </a:r>
          </a:p>
          <a:p>
            <a:pPr lvl="1">
              <a:lnSpc>
                <a:spcPts val="2400"/>
              </a:lnSpc>
            </a:pPr>
            <a:r>
              <a:rPr lang="en-US" sz="1900" b="1" dirty="0"/>
              <a:t>Professional Liability</a:t>
            </a:r>
          </a:p>
          <a:p>
            <a:pPr lvl="1">
              <a:lnSpc>
                <a:spcPts val="2400"/>
              </a:lnSpc>
            </a:pPr>
            <a:r>
              <a:rPr lang="en-US" sz="2400" b="1" i="1" dirty="0">
                <a:solidFill>
                  <a:srgbClr val="FF0000"/>
                </a:solidFill>
              </a:rPr>
              <a:t>Workers Comp</a:t>
            </a:r>
          </a:p>
          <a:p>
            <a:pPr>
              <a:lnSpc>
                <a:spcPts val="2400"/>
              </a:lnSpc>
              <a:spcBef>
                <a:spcPct val="50000"/>
              </a:spcBef>
            </a:pPr>
            <a:r>
              <a:rPr lang="en-US" sz="2100" b="1" dirty="0"/>
              <a:t>Many unanswered insurance questions</a:t>
            </a:r>
          </a:p>
          <a:p>
            <a:pPr>
              <a:lnSpc>
                <a:spcPts val="2400"/>
              </a:lnSpc>
              <a:spcBef>
                <a:spcPct val="50000"/>
              </a:spcBef>
            </a:pPr>
            <a:r>
              <a:rPr lang="en-US" sz="2100" b="1" dirty="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2372096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9219"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90F21901-ED3E-4B39-ADD1-F86BB4E373D3}" type="slidenum">
              <a:rPr lang="en-US" altLang="en-US" sz="900">
                <a:solidFill>
                  <a:schemeClr val="bg1"/>
                </a:solidFill>
              </a:rPr>
              <a:pPr algn="r">
                <a:lnSpc>
                  <a:spcPct val="85000"/>
                </a:lnSpc>
                <a:spcBef>
                  <a:spcPct val="20000"/>
                </a:spcBef>
                <a:buClrTx/>
                <a:buFontTx/>
                <a:buNone/>
              </a:pPr>
              <a:t>5</a:t>
            </a:fld>
            <a:endParaRPr lang="en-US" altLang="en-US" sz="900">
              <a:solidFill>
                <a:schemeClr val="bg1"/>
              </a:solidFill>
            </a:endParaRPr>
          </a:p>
        </p:txBody>
      </p:sp>
      <p:sp>
        <p:nvSpPr>
          <p:cNvPr id="6" name="Rectangle 2"/>
          <p:cNvSpPr txBox="1">
            <a:spLocks noChangeArrowheads="1"/>
          </p:cNvSpPr>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altLang="en-US" kern="0" dirty="0">
                <a:latin typeface="Arial" panose="020B0604020202020204" pitchFamily="34" charset="0"/>
              </a:rPr>
              <a:t>Real GDP Growth by State:</a:t>
            </a:r>
            <a:br>
              <a:rPr lang="en-US" altLang="en-US" kern="0" dirty="0">
                <a:latin typeface="Arial" panose="020B0604020202020204" pitchFamily="34" charset="0"/>
              </a:rPr>
            </a:br>
            <a:r>
              <a:rPr lang="en-US" altLang="en-US" kern="0" dirty="0">
                <a:latin typeface="Arial" panose="020B0604020202020204" pitchFamily="34" charset="0"/>
              </a:rPr>
              <a:t>2015:III - 2015:IV</a:t>
            </a:r>
          </a:p>
        </p:txBody>
      </p:sp>
      <p:sp>
        <p:nvSpPr>
          <p:cNvPr id="3" name="Rectangle 2"/>
          <p:cNvSpPr/>
          <p:nvPr/>
        </p:nvSpPr>
        <p:spPr>
          <a:xfrm>
            <a:off x="3484179" y="3627519"/>
            <a:ext cx="1292773" cy="16381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9858" y="1059444"/>
            <a:ext cx="8314138" cy="5411206"/>
          </a:xfrm>
          <a:prstGeom prst="rect">
            <a:avLst/>
          </a:prstGeom>
        </p:spPr>
      </p:pic>
    </p:spTree>
    <p:extLst>
      <p:ext uri="{BB962C8B-B14F-4D97-AF65-F5344CB8AC3E}">
        <p14:creationId xmlns:p14="http://schemas.microsoft.com/office/powerpoint/2010/main" val="3041362454"/>
      </p:ext>
    </p:extLst>
  </p:cSld>
  <p:clrMapOvr>
    <a:masterClrMapping/>
  </p:clrMapOvr>
  <p:transition>
    <p:zoom dir="in"/>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*From publically available sources as of June 2, 2015.</a:t>
            </a:r>
          </a:p>
          <a:p>
            <a:pPr eaLnBrk="1" hangingPunct="1">
              <a:defRPr/>
            </a:pPr>
            <a:r>
              <a:rPr lang="en-US" sz="750" dirty="0">
                <a:solidFill>
                  <a:srgbClr val="000000">
                    <a:lumMod val="75000"/>
                  </a:srgbClr>
                </a:solidFill>
              </a:rPr>
              <a:t>Source: ISO/Verisk.</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a:latin typeface="Arial" panose="020B0604020202020204" pitchFamily="34" charset="0"/>
                <a:ea typeface="ＭＳ Ｐゴシック" panose="020B0600070205080204" pitchFamily="34" charset="-128"/>
              </a:rPr>
              <a:t>TNC Ridesharing Arrangements: Insurance Applicability</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50</a:t>
            </a:fld>
            <a:endParaRPr lang="en-US" altLang="en-US" sz="1350" dirty="0"/>
          </a:p>
        </p:txBody>
      </p:sp>
      <p:pic>
        <p:nvPicPr>
          <p:cNvPr id="4" name="Picture 3"/>
          <p:cNvPicPr>
            <a:picLocks noChangeAspect="1"/>
          </p:cNvPicPr>
          <p:nvPr/>
        </p:nvPicPr>
        <p:blipFill>
          <a:blip r:embed="rId4"/>
          <a:stretch>
            <a:fillRect/>
          </a:stretch>
        </p:blipFill>
        <p:spPr>
          <a:xfrm>
            <a:off x="812118" y="1525990"/>
            <a:ext cx="7131732" cy="3701331"/>
          </a:xfrm>
          <a:prstGeom prst="rect">
            <a:avLst/>
          </a:prstGeom>
        </p:spPr>
      </p:pic>
      <p:sp>
        <p:nvSpPr>
          <p:cNvPr id="13" name="Rectangle 6"/>
          <p:cNvSpPr>
            <a:spLocks noChangeArrowheads="1"/>
          </p:cNvSpPr>
          <p:nvPr/>
        </p:nvSpPr>
        <p:spPr bwMode="blackWhite">
          <a:xfrm>
            <a:off x="965200" y="5227321"/>
            <a:ext cx="6578600" cy="109219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concern was that TNCs were seeking to offload risk on to personal auto insurers.  An increasing number of personal auto insurers have developed solutions to ensure that coverage gaps are minimized</a:t>
            </a:r>
          </a:p>
        </p:txBody>
      </p:sp>
    </p:spTree>
    <p:custDataLst>
      <p:tags r:id="rId1"/>
    </p:custDataLst>
    <p:extLst>
      <p:ext uri="{BB962C8B-B14F-4D97-AF65-F5344CB8AC3E}">
        <p14:creationId xmlns:p14="http://schemas.microsoft.com/office/powerpoint/2010/main" val="4127220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41944" y="635364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ISO.</a:t>
            </a:r>
            <a:endParaRPr lang="en-US" sz="750" i="1" dirty="0">
              <a:solidFill>
                <a:srgbClr val="000000">
                  <a:lumMod val="75000"/>
                </a:srgbClr>
              </a:solidFill>
            </a:endParaRPr>
          </a:p>
        </p:txBody>
      </p:sp>
      <p:sp>
        <p:nvSpPr>
          <p:cNvPr id="62467" name="Title 1"/>
          <p:cNvSpPr>
            <a:spLocks noGrp="1"/>
          </p:cNvSpPr>
          <p:nvPr>
            <p:ph type="title"/>
          </p:nvPr>
        </p:nvSpPr>
        <p:spPr>
          <a:xfrm>
            <a:off x="170823" y="153362"/>
            <a:ext cx="7002137" cy="645319"/>
          </a:xfrm>
        </p:spPr>
        <p:txBody>
          <a:bodyPr/>
          <a:lstStyle/>
          <a:p>
            <a:r>
              <a:rPr lang="en-US" altLang="en-US" dirty="0">
                <a:latin typeface="Arial" panose="020B0604020202020204" pitchFamily="34" charset="0"/>
                <a:ea typeface="ＭＳ Ｐゴシック" panose="020B0600070205080204" pitchFamily="34" charset="-128"/>
              </a:rPr>
              <a:t>Ridesharing Regulation/Legislation and Status of ISO Filings as of 9/30/15</a:t>
            </a:r>
          </a:p>
        </p:txBody>
      </p:sp>
      <p:sp>
        <p:nvSpPr>
          <p:cNvPr id="62470" name="TextBox 4"/>
          <p:cNvSpPr txBox="1">
            <a:spLocks noChangeArrowheads="1"/>
          </p:cNvSpPr>
          <p:nvPr/>
        </p:nvSpPr>
        <p:spPr bwMode="auto">
          <a:xfrm>
            <a:off x="7543800" y="5715001"/>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51</a:t>
            </a:fld>
            <a:endParaRPr lang="en-US" altLang="en-US" sz="1350"/>
          </a:p>
        </p:txBody>
      </p:sp>
      <p:pic>
        <p:nvPicPr>
          <p:cNvPr id="2" name="Picture 1"/>
          <p:cNvPicPr>
            <a:picLocks noChangeAspect="1"/>
          </p:cNvPicPr>
          <p:nvPr/>
        </p:nvPicPr>
        <p:blipFill>
          <a:blip r:embed="rId4"/>
          <a:stretch>
            <a:fillRect/>
          </a:stretch>
        </p:blipFill>
        <p:spPr>
          <a:xfrm>
            <a:off x="170823" y="2321923"/>
            <a:ext cx="4506646" cy="2865140"/>
          </a:xfrm>
          <a:prstGeom prst="rect">
            <a:avLst/>
          </a:prstGeom>
        </p:spPr>
      </p:pic>
      <p:pic>
        <p:nvPicPr>
          <p:cNvPr id="3" name="Picture 2"/>
          <p:cNvPicPr>
            <a:picLocks noChangeAspect="1"/>
          </p:cNvPicPr>
          <p:nvPr/>
        </p:nvPicPr>
        <p:blipFill>
          <a:blip r:embed="rId5"/>
          <a:stretch>
            <a:fillRect/>
          </a:stretch>
        </p:blipFill>
        <p:spPr>
          <a:xfrm>
            <a:off x="4339005" y="2363473"/>
            <a:ext cx="4804996" cy="2819645"/>
          </a:xfrm>
          <a:prstGeom prst="rect">
            <a:avLst/>
          </a:prstGeom>
        </p:spPr>
      </p:pic>
      <p:sp>
        <p:nvSpPr>
          <p:cNvPr id="9" name="Rectangle 3"/>
          <p:cNvSpPr>
            <a:spLocks noChangeArrowheads="1"/>
          </p:cNvSpPr>
          <p:nvPr/>
        </p:nvSpPr>
        <p:spPr bwMode="black">
          <a:xfrm>
            <a:off x="5585150" y="1935463"/>
            <a:ext cx="2561682" cy="249299"/>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u="sng" dirty="0">
                <a:solidFill>
                  <a:srgbClr val="225A7A"/>
                </a:solidFill>
                <a:cs typeface="Arial" pitchFamily="34" charset="0"/>
              </a:rPr>
              <a:t>Status of ISO Filings</a:t>
            </a:r>
          </a:p>
        </p:txBody>
      </p:sp>
      <p:sp>
        <p:nvSpPr>
          <p:cNvPr id="12" name="Rectangle 3"/>
          <p:cNvSpPr>
            <a:spLocks noChangeArrowheads="1"/>
          </p:cNvSpPr>
          <p:nvPr/>
        </p:nvSpPr>
        <p:spPr bwMode="black">
          <a:xfrm>
            <a:off x="561460" y="1686164"/>
            <a:ext cx="2561682" cy="498598"/>
          </a:xfrm>
          <a:prstGeom prst="rect">
            <a:avLst/>
          </a:prstGeom>
          <a:noFill/>
          <a:ln w="9525" algn="ctr">
            <a:noFill/>
            <a:miter lim="800000"/>
            <a:headEnd/>
            <a:tailEnd/>
          </a:ln>
        </p:spPr>
        <p:txBody>
          <a:bodyPr wrap="square" lIns="0" tIns="0" rIns="0" bIns="0">
            <a:spAutoFit/>
          </a:bodyPr>
          <a:lstStyle/>
          <a:p>
            <a:pPr algn="ctr" defTabSz="85725" eaLnBrk="0" hangingPunct="0">
              <a:lnSpc>
                <a:spcPct val="90000"/>
              </a:lnSpc>
              <a:spcBef>
                <a:spcPct val="20000"/>
              </a:spcBef>
            </a:pPr>
            <a:r>
              <a:rPr lang="en-US" b="1" dirty="0">
                <a:solidFill>
                  <a:srgbClr val="225A7A"/>
                </a:solidFill>
                <a:cs typeface="Arial" pitchFamily="34" charset="0"/>
              </a:rPr>
              <a:t>Status Ride Sharing </a:t>
            </a:r>
            <a:r>
              <a:rPr lang="en-US" b="1" u="sng" dirty="0">
                <a:solidFill>
                  <a:srgbClr val="225A7A"/>
                </a:solidFill>
                <a:cs typeface="Arial" pitchFamily="34" charset="0"/>
              </a:rPr>
              <a:t>Legislation/Regulation</a:t>
            </a:r>
          </a:p>
        </p:txBody>
      </p:sp>
    </p:spTree>
    <p:custDataLst>
      <p:tags r:id="rId1"/>
    </p:custDataLst>
    <p:extLst>
      <p:ext uri="{BB962C8B-B14F-4D97-AF65-F5344CB8AC3E}">
        <p14:creationId xmlns:p14="http://schemas.microsoft.com/office/powerpoint/2010/main" val="82798553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endParaRPr lang="en-US" sz="750" dirty="0">
              <a:solidFill>
                <a:srgbClr val="000000">
                  <a:lumMod val="75000"/>
                </a:srgbClr>
              </a:solidFill>
            </a:endParaRPr>
          </a:p>
          <a:p>
            <a:pPr eaLnBrk="1" hangingPunct="1">
              <a:defRPr/>
            </a:pPr>
            <a:r>
              <a:rPr lang="en-US" sz="750" dirty="0">
                <a:solidFill>
                  <a:srgbClr val="000000">
                    <a:lumMod val="75000"/>
                  </a:srgbClr>
                </a:solidFill>
              </a:rPr>
              <a:t>Source: ISO/Verisk.</a:t>
            </a:r>
            <a:endParaRPr lang="en-US" sz="75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a:latin typeface="Arial" panose="020B0604020202020204" pitchFamily="34" charset="0"/>
                <a:ea typeface="ＭＳ Ｐゴシック" panose="020B0600070205080204" pitchFamily="34" charset="-128"/>
              </a:rPr>
              <a:t>Homesharing</a:t>
            </a:r>
            <a:r>
              <a:rPr lang="en-US" altLang="en-US" sz="2800" dirty="0">
                <a:latin typeface="Arial" panose="020B0604020202020204" pitchFamily="34" charset="0"/>
                <a:ea typeface="ＭＳ Ｐゴシック" panose="020B0600070205080204" pitchFamily="34" charset="-128"/>
              </a:rPr>
              <a:t> Arrangements: Potential </a:t>
            </a:r>
            <a:r>
              <a:rPr lang="en-US" altLang="en-US" sz="2800" i="1" u="sng" dirty="0">
                <a:latin typeface="Arial" panose="020B0604020202020204" pitchFamily="34" charset="0"/>
                <a:ea typeface="ＭＳ Ｐゴシック" panose="020B0600070205080204" pitchFamily="34" charset="-128"/>
              </a:rPr>
              <a:t>Host </a:t>
            </a:r>
            <a:r>
              <a:rPr lang="en-US" altLang="en-US" sz="2800" dirty="0">
                <a:latin typeface="Arial" panose="020B0604020202020204" pitchFamily="34" charset="0"/>
                <a:ea typeface="ＭＳ Ｐゴシック" panose="020B0600070205080204" pitchFamily="34" charset="-128"/>
              </a:rPr>
              <a:t>Exposure</a:t>
            </a:r>
            <a:r>
              <a:rPr lang="en-US" altLang="en-US" sz="2800" i="1" dirty="0">
                <a:latin typeface="Arial" panose="020B0604020202020204" pitchFamily="34" charset="0"/>
                <a:ea typeface="ＭＳ Ｐゴシック" panose="020B0600070205080204" pitchFamily="34" charset="-128"/>
              </a:rPr>
              <a:t> </a:t>
            </a:r>
            <a:r>
              <a:rPr lang="en-US" altLang="en-US" sz="2800" dirty="0">
                <a:latin typeface="Arial" panose="020B0604020202020204" pitchFamily="34" charset="0"/>
                <a:ea typeface="ＭＳ Ｐゴシック" panose="020B0600070205080204" pitchFamily="34" charset="-128"/>
              </a:rPr>
              <a:t>Concerns </a:t>
            </a:r>
            <a:r>
              <a:rPr lang="en-US" altLang="en-US" sz="2400" dirty="0">
                <a:latin typeface="Arial" panose="020B0604020202020204" pitchFamily="34" charset="0"/>
                <a:ea typeface="ＭＳ Ｐゴシック" panose="020B0600070205080204" pitchFamily="34" charset="-128"/>
              </a:rPr>
              <a:t>(Receives Rental Income)</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52</a:t>
            </a:fld>
            <a:endParaRPr lang="en-US" altLang="en-US" sz="1350" dirty="0"/>
          </a:p>
        </p:txBody>
      </p:sp>
      <p:pic>
        <p:nvPicPr>
          <p:cNvPr id="2" name="Picture 1"/>
          <p:cNvPicPr>
            <a:picLocks noChangeAspect="1"/>
          </p:cNvPicPr>
          <p:nvPr/>
        </p:nvPicPr>
        <p:blipFill>
          <a:blip r:embed="rId4"/>
          <a:stretch>
            <a:fillRect/>
          </a:stretch>
        </p:blipFill>
        <p:spPr>
          <a:xfrm>
            <a:off x="372815" y="1554480"/>
            <a:ext cx="6278443" cy="4519389"/>
          </a:xfrm>
          <a:prstGeom prst="rect">
            <a:avLst/>
          </a:prstGeom>
        </p:spPr>
      </p:pic>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1747356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07692"/>
            <a:ext cx="2625329" cy="323165"/>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a:t>
            </a:r>
          </a:p>
          <a:p>
            <a:pPr eaLnBrk="1" hangingPunct="1">
              <a:defRPr/>
            </a:pPr>
            <a:r>
              <a:rPr lang="en-US" sz="750" dirty="0">
                <a:solidFill>
                  <a:srgbClr val="000000">
                    <a:lumMod val="75000"/>
                  </a:srgbClr>
                </a:solidFill>
              </a:rPr>
              <a:t>Source: ISO/Verisk.</a:t>
            </a:r>
            <a:endParaRPr lang="en-US" sz="75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a:latin typeface="Arial" panose="020B0604020202020204" pitchFamily="34" charset="0"/>
                <a:ea typeface="ＭＳ Ｐゴシック" panose="020B0600070205080204" pitchFamily="34" charset="-128"/>
              </a:rPr>
              <a:t>Homesharing</a:t>
            </a:r>
            <a:r>
              <a:rPr lang="en-US" altLang="en-US" sz="2800" dirty="0">
                <a:latin typeface="Arial" panose="020B0604020202020204" pitchFamily="34" charset="0"/>
                <a:ea typeface="ＭＳ Ｐゴシック" panose="020B0600070205080204" pitchFamily="34" charset="-128"/>
              </a:rPr>
              <a:t> Arrangements: Potential </a:t>
            </a:r>
            <a:r>
              <a:rPr lang="en-US" altLang="en-US" sz="2800" i="1" u="sng" dirty="0">
                <a:latin typeface="Arial" panose="020B0604020202020204" pitchFamily="34" charset="0"/>
                <a:ea typeface="ＭＳ Ｐゴシック" panose="020B0600070205080204" pitchFamily="34" charset="-128"/>
              </a:rPr>
              <a:t>Traveler</a:t>
            </a:r>
            <a:r>
              <a:rPr lang="en-US" altLang="en-US" sz="2800" dirty="0">
                <a:latin typeface="Arial" panose="020B0604020202020204" pitchFamily="34" charset="0"/>
                <a:ea typeface="ＭＳ Ｐゴシック" panose="020B0600070205080204" pitchFamily="34" charset="-128"/>
              </a:rPr>
              <a:t>  Exposure Concerns</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53</a:t>
            </a:fld>
            <a:endParaRPr lang="en-US" altLang="en-US" sz="1350" dirty="0"/>
          </a:p>
        </p:txBody>
      </p:sp>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574263" y="1483360"/>
            <a:ext cx="7741697" cy="4376135"/>
          </a:xfrm>
          <a:prstGeom prst="rect">
            <a:avLst/>
          </a:prstGeom>
        </p:spPr>
      </p:pic>
    </p:spTree>
    <p:custDataLst>
      <p:tags r:id="rId1"/>
    </p:custDataLst>
    <p:extLst>
      <p:ext uri="{BB962C8B-B14F-4D97-AF65-F5344CB8AC3E}">
        <p14:creationId xmlns:p14="http://schemas.microsoft.com/office/powerpoint/2010/main" val="193118667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349984"/>
            <a:ext cx="2625329" cy="438582"/>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a:t>
            </a:r>
          </a:p>
          <a:p>
            <a:pPr eaLnBrk="1" hangingPunct="1">
              <a:defRPr/>
            </a:pPr>
            <a:r>
              <a:rPr lang="en-US" sz="750" dirty="0">
                <a:solidFill>
                  <a:srgbClr val="000000">
                    <a:lumMod val="75000"/>
                  </a:srgbClr>
                </a:solidFill>
              </a:rPr>
              <a:t>*As of Oct. 6, 2015.</a:t>
            </a:r>
          </a:p>
          <a:p>
            <a:pPr eaLnBrk="1" hangingPunct="1">
              <a:defRPr/>
            </a:pPr>
            <a:r>
              <a:rPr lang="en-US" sz="750" dirty="0">
                <a:solidFill>
                  <a:srgbClr val="000000">
                    <a:lumMod val="75000"/>
                  </a:srgbClr>
                </a:solidFill>
              </a:rPr>
              <a:t>Source: ISO/Verisk.</a:t>
            </a:r>
            <a:endParaRPr lang="en-US" sz="750" i="1" dirty="0">
              <a:solidFill>
                <a:srgbClr val="000000">
                  <a:lumMod val="75000"/>
                </a:srgbClr>
              </a:solidFill>
            </a:endParaRPr>
          </a:p>
        </p:txBody>
      </p:sp>
      <p:sp>
        <p:nvSpPr>
          <p:cNvPr id="62467" name="Title 1"/>
          <p:cNvSpPr>
            <a:spLocks noGrp="1"/>
          </p:cNvSpPr>
          <p:nvPr>
            <p:ph type="title"/>
          </p:nvPr>
        </p:nvSpPr>
        <p:spPr>
          <a:xfrm>
            <a:off x="91440" y="194002"/>
            <a:ext cx="8058777" cy="645319"/>
          </a:xfrm>
        </p:spPr>
        <p:txBody>
          <a:bodyPr/>
          <a:lstStyle/>
          <a:p>
            <a:r>
              <a:rPr lang="en-US" altLang="en-US" sz="2800" dirty="0" err="1">
                <a:latin typeface="Arial" panose="020B0604020202020204" pitchFamily="34" charset="0"/>
                <a:ea typeface="ＭＳ Ｐゴシック" panose="020B0600070205080204" pitchFamily="34" charset="-128"/>
              </a:rPr>
              <a:t>Homesharing</a:t>
            </a:r>
            <a:r>
              <a:rPr lang="en-US" altLang="en-US" sz="2800" dirty="0">
                <a:latin typeface="Arial" panose="020B0604020202020204" pitchFamily="34" charset="0"/>
                <a:ea typeface="ＭＳ Ｐゴシック" panose="020B0600070205080204" pitchFamily="34" charset="-128"/>
              </a:rPr>
              <a:t>: ISO’s Proposed Changes*</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54</a:t>
            </a:fld>
            <a:endParaRPr lang="en-US" altLang="en-US" sz="1350" dirty="0"/>
          </a:p>
        </p:txBody>
      </p:sp>
      <p:sp>
        <p:nvSpPr>
          <p:cNvPr id="3" name="Rectangle 2"/>
          <p:cNvSpPr/>
          <p:nvPr/>
        </p:nvSpPr>
        <p:spPr>
          <a:xfrm>
            <a:off x="6187440" y="1483360"/>
            <a:ext cx="1229360" cy="1341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445425" y="1571036"/>
            <a:ext cx="7870535" cy="4378973"/>
          </a:xfrm>
          <a:prstGeom prst="rect">
            <a:avLst/>
          </a:prstGeom>
        </p:spPr>
      </p:pic>
    </p:spTree>
    <p:custDataLst>
      <p:tags r:id="rId1"/>
    </p:custDataLst>
    <p:extLst>
      <p:ext uri="{BB962C8B-B14F-4D97-AF65-F5344CB8AC3E}">
        <p14:creationId xmlns:p14="http://schemas.microsoft.com/office/powerpoint/2010/main" val="284755601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55</a:t>
            </a:fld>
            <a:endParaRPr lang="en-US">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a:t>Send in the Drones: Potential Rapid </a:t>
            </a:r>
            <a:br>
              <a:rPr lang="en-US" dirty="0"/>
            </a:br>
            <a:r>
              <a:rPr lang="en-US" dirty="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47896" y="1028355"/>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1800" b="1" kern="0" dirty="0"/>
              <a:t>Drones or Unmanned Aerial Vehicle (UAV) technology is seeing rapid adoption rate in many industries, including insurance</a:t>
            </a:r>
          </a:p>
          <a:p>
            <a:pPr>
              <a:lnSpc>
                <a:spcPts val="2400"/>
              </a:lnSpc>
              <a:spcBef>
                <a:spcPct val="50000"/>
              </a:spcBef>
            </a:pPr>
            <a:r>
              <a:rPr lang="en-US" sz="1800" b="1" kern="0" dirty="0"/>
              <a:t>~700,000 drones in US by year-end</a:t>
            </a:r>
          </a:p>
          <a:p>
            <a:pPr>
              <a:lnSpc>
                <a:spcPts val="2400"/>
              </a:lnSpc>
              <a:spcBef>
                <a:spcPct val="50000"/>
              </a:spcBef>
            </a:pPr>
            <a:r>
              <a:rPr lang="en-US" sz="1800" b="1" kern="0" dirty="0"/>
              <a:t>FAA granting Section 333 exemptions for commercial use and testing of UAS</a:t>
            </a:r>
          </a:p>
          <a:p>
            <a:pPr>
              <a:lnSpc>
                <a:spcPts val="2400"/>
              </a:lnSpc>
              <a:spcBef>
                <a:spcPct val="50000"/>
              </a:spcBef>
            </a:pPr>
            <a:r>
              <a:rPr lang="en-US" sz="1800" b="1" kern="0" dirty="0"/>
              <a:t>FAA will require most drones to be registered by year-end 2015.</a:t>
            </a:r>
          </a:p>
          <a:p>
            <a:pPr>
              <a:lnSpc>
                <a:spcPts val="2400"/>
              </a:lnSpc>
              <a:spcBef>
                <a:spcPct val="50000"/>
              </a:spcBef>
            </a:pPr>
            <a:r>
              <a:rPr lang="en-US" sz="1800" b="1" kern="0" dirty="0"/>
              <a:t>At least 5 insurers have received permission to test</a:t>
            </a:r>
          </a:p>
          <a:p>
            <a:pPr>
              <a:lnSpc>
                <a:spcPts val="2400"/>
              </a:lnSpc>
              <a:spcBef>
                <a:spcPct val="50000"/>
              </a:spcBef>
            </a:pPr>
            <a:r>
              <a:rPr lang="en-US" sz="1800" b="1" kern="0" dirty="0"/>
              <a:t>Wide variety of applications: claims, pre-event property inspections…</a:t>
            </a:r>
          </a:p>
          <a:p>
            <a:pPr>
              <a:lnSpc>
                <a:spcPts val="2400"/>
              </a:lnSpc>
              <a:spcBef>
                <a:spcPct val="50000"/>
              </a:spcBef>
            </a:pPr>
            <a:r>
              <a:rPr lang="en-US" sz="1800" b="1" kern="0" dirty="0"/>
              <a:t>Insurers partnering with construction industry to guide R&amp;D and regulation of UAV use via </a:t>
            </a:r>
            <a:r>
              <a:rPr lang="en-US" sz="1800" b="1" i="1" kern="0" dirty="0"/>
              <a:t>Property Drone Consortium</a:t>
            </a:r>
            <a:r>
              <a:rPr lang="en-US" sz="1800" b="1" kern="0" dirty="0"/>
              <a:t>: </a:t>
            </a:r>
            <a:r>
              <a:rPr lang="en-US" sz="1800" b="1" kern="0" dirty="0">
                <a:hlinkClick r:id="rId4"/>
              </a:rPr>
              <a:t>www.propertydrone.org</a:t>
            </a:r>
            <a:r>
              <a:rPr lang="en-US" sz="1800" b="1" kern="0" dirty="0"/>
              <a:t> </a:t>
            </a:r>
          </a:p>
          <a:p>
            <a:pPr>
              <a:lnSpc>
                <a:spcPts val="2400"/>
              </a:lnSpc>
              <a:spcBef>
                <a:spcPct val="50000"/>
              </a:spcBef>
            </a:pPr>
            <a:endParaRPr lang="en-US" sz="1800" b="1" kern="0" dirty="0"/>
          </a:p>
          <a:p>
            <a:pPr>
              <a:lnSpc>
                <a:spcPts val="2400"/>
              </a:lnSpc>
              <a:spcBef>
                <a:spcPct val="50000"/>
              </a:spcBef>
            </a:pPr>
            <a:endParaRPr lang="en-US" sz="1800" b="1" kern="0" dirty="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20509925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left)">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12/01/09 - 9pm</a:t>
            </a:r>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56</a:t>
            </a:fld>
            <a:endParaRPr lang="en-US"/>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39794"/>
            <a:ext cx="9144000" cy="5888736"/>
          </a:xfrm>
          <a:prstGeom prst="rect">
            <a:avLst/>
          </a:prstGeom>
        </p:spPr>
      </p:pic>
      <p:sp>
        <p:nvSpPr>
          <p:cNvPr id="5" name="Rectangle 2"/>
          <p:cNvSpPr txBox="1">
            <a:spLocks noChangeArrowheads="1"/>
          </p:cNvSpPr>
          <p:nvPr/>
        </p:nvSpPr>
        <p:spPr bwMode="black">
          <a:xfrm>
            <a:off x="120650" y="45884"/>
            <a:ext cx="795081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The Sharing Economy Has Grown—      And Attracted Political Scrutiny</a:t>
            </a:r>
          </a:p>
        </p:txBody>
      </p:sp>
    </p:spTree>
    <p:extLst>
      <p:ext uri="{BB962C8B-B14F-4D97-AF65-F5344CB8AC3E}">
        <p14:creationId xmlns:p14="http://schemas.microsoft.com/office/powerpoint/2010/main" val="10153366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9" y="1131806"/>
            <a:ext cx="7512611" cy="5677036"/>
          </a:xfrm>
          <a:prstGeom prst="rect">
            <a:avLst/>
          </a:prstGeom>
        </p:spPr>
      </p:pic>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57</a:t>
            </a:fld>
            <a:endParaRPr lang="en-US" sz="900"/>
          </a:p>
        </p:txBody>
      </p:sp>
      <p:sp>
        <p:nvSpPr>
          <p:cNvPr id="65541" name="Rectangle 2"/>
          <p:cNvSpPr>
            <a:spLocks noGrp="1" noChangeArrowheads="1"/>
          </p:cNvSpPr>
          <p:nvPr>
            <p:ph type="title" idx="4294967295"/>
          </p:nvPr>
        </p:nvSpPr>
        <p:spPr>
          <a:xfrm>
            <a:off x="120650" y="45884"/>
            <a:ext cx="7950815" cy="860425"/>
          </a:xfrm>
        </p:spPr>
        <p:txBody>
          <a:bodyPr/>
          <a:lstStyle/>
          <a:p>
            <a:r>
              <a:rPr lang="en-US" dirty="0"/>
              <a:t>Political Skepticism About the</a:t>
            </a:r>
            <a:br>
              <a:rPr lang="en-US" dirty="0"/>
            </a:br>
            <a:r>
              <a:rPr lang="en-US" dirty="0"/>
              <a:t>‘Gig’ Economy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6863" y="-46044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p:nvPr/>
        </p:nvSpPr>
        <p:spPr>
          <a:xfrm>
            <a:off x="5867402" y="1404447"/>
            <a:ext cx="3048000" cy="4801314"/>
          </a:xfrm>
          <a:prstGeom prst="rect">
            <a:avLst/>
          </a:prstGeom>
        </p:spPr>
        <p:txBody>
          <a:bodyPr wrap="square">
            <a:spAutoFit/>
          </a:bodyPr>
          <a:lstStyle/>
          <a:p>
            <a:r>
              <a:rPr lang="en-US" i="1" dirty="0"/>
              <a:t>"Many Americans are making extra money renting out a spare room, designing a website ... even driving their own car. This on demand or so called 'gig' economy is creating exciting opportunities and unleashing innovation, </a:t>
            </a:r>
            <a:r>
              <a:rPr lang="en-US" b="1" i="1" dirty="0">
                <a:solidFill>
                  <a:srgbClr val="FF0000"/>
                </a:solidFill>
              </a:rPr>
              <a:t>but it's also raising hard questions about workplace protections </a:t>
            </a:r>
            <a:r>
              <a:rPr lang="en-US" i="1" dirty="0"/>
              <a:t>and what a good job will look like in the future." </a:t>
            </a:r>
          </a:p>
          <a:p>
            <a:r>
              <a:rPr lang="en-US" dirty="0"/>
              <a:t>	</a:t>
            </a:r>
          </a:p>
          <a:p>
            <a:r>
              <a:rPr lang="en-US" dirty="0"/>
              <a:t>--Hillary Clinton, </a:t>
            </a:r>
          </a:p>
          <a:p>
            <a:r>
              <a:rPr lang="en-US" dirty="0"/>
              <a:t>July 13, 2015</a:t>
            </a:r>
          </a:p>
        </p:txBody>
      </p:sp>
    </p:spTree>
    <p:extLst>
      <p:ext uri="{BB962C8B-B14F-4D97-AF65-F5344CB8AC3E}">
        <p14:creationId xmlns:p14="http://schemas.microsoft.com/office/powerpoint/2010/main" val="379793676"/>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58</a:t>
            </a:fld>
            <a:endParaRPr lang="en-US">
              <a:solidFill>
                <a:srgbClr val="000000"/>
              </a:solidFill>
            </a:endParaRPr>
          </a:p>
        </p:txBody>
      </p:sp>
      <p:sp>
        <p:nvSpPr>
          <p:cNvPr id="5124" name="Rectangle 3"/>
          <p:cNvSpPr>
            <a:spLocks noGrp="1" noChangeArrowheads="1"/>
          </p:cNvSpPr>
          <p:nvPr>
            <p:ph type="title"/>
          </p:nvPr>
        </p:nvSpPr>
        <p:spPr>
          <a:xfrm>
            <a:off x="127897" y="92144"/>
            <a:ext cx="7661363" cy="860425"/>
          </a:xfrm>
        </p:spPr>
        <p:txBody>
          <a:bodyPr/>
          <a:lstStyle/>
          <a:p>
            <a:r>
              <a:rPr lang="en-US" sz="2600" dirty="0"/>
              <a:t>Percent of Americans Who Have Engaged in the  “Gig/Sharing Economy” by Transaction</a:t>
            </a:r>
          </a:p>
        </p:txBody>
      </p:sp>
      <p:sp>
        <p:nvSpPr>
          <p:cNvPr id="5126" name="TextBox 9"/>
          <p:cNvSpPr txBox="1">
            <a:spLocks noChangeArrowheads="1"/>
          </p:cNvSpPr>
          <p:nvPr/>
        </p:nvSpPr>
        <p:spPr bwMode="auto">
          <a:xfrm>
            <a:off x="127896" y="6394280"/>
            <a:ext cx="8589383" cy="461665"/>
          </a:xfrm>
          <a:prstGeom prst="rect">
            <a:avLst/>
          </a:prstGeom>
          <a:noFill/>
          <a:ln w="9525">
            <a:noFill/>
            <a:miter lim="800000"/>
            <a:headEnd/>
            <a:tailEnd/>
          </a:ln>
        </p:spPr>
        <p:txBody>
          <a:bodyPr wrap="square">
            <a:spAutoFit/>
          </a:bodyPr>
          <a:lstStyle/>
          <a:p>
            <a:r>
              <a:rPr lang="en-US" sz="1200" dirty="0">
                <a:solidFill>
                  <a:srgbClr val="000000"/>
                </a:solidFill>
                <a:latin typeface="Arial" charset="0"/>
                <a:cs typeface="Arial" charset="0"/>
              </a:rPr>
              <a:t>Sources: The SelfEmployed.com accessed at </a:t>
            </a:r>
            <a:r>
              <a:rPr lang="en-US" sz="1200" dirty="0">
                <a:solidFill>
                  <a:srgbClr val="000000"/>
                </a:solidFill>
                <a:hlinkClick r:id="rId3"/>
              </a:rPr>
              <a:t>https://www.theselfemployed.com/gig-economy/infographic-inside-the-new-economy/</a:t>
            </a:r>
            <a:r>
              <a:rPr lang="en-US" sz="1200" dirty="0">
                <a:solidFill>
                  <a:srgbClr val="000000"/>
                </a:solidFill>
              </a:rPr>
              <a:t> based on a poll by Time magazine, </a:t>
            </a:r>
            <a:r>
              <a:rPr lang="en-US" sz="1200" dirty="0" err="1">
                <a:solidFill>
                  <a:srgbClr val="000000"/>
                </a:solidFill>
              </a:rPr>
              <a:t>Bursten-Marsteller</a:t>
            </a:r>
            <a:r>
              <a:rPr lang="en-US" sz="1200" dirty="0">
                <a:solidFill>
                  <a:srgbClr val="000000"/>
                </a:solidFill>
              </a:rPr>
              <a:t> and The Aspen Institute;</a:t>
            </a:r>
            <a:r>
              <a:rPr lang="en-US" sz="1200" dirty="0">
                <a:solidFill>
                  <a:srgbClr val="000000"/>
                </a:solidFill>
                <a:latin typeface="Arial" charset="0"/>
                <a:cs typeface="Arial" charset="0"/>
              </a:rPr>
              <a:t> Insurance Information Institute.</a:t>
            </a:r>
          </a:p>
        </p:txBody>
      </p:sp>
      <p:pic>
        <p:nvPicPr>
          <p:cNvPr id="3" name="Picture 2"/>
          <p:cNvPicPr>
            <a:picLocks noChangeAspect="1"/>
          </p:cNvPicPr>
          <p:nvPr/>
        </p:nvPicPr>
        <p:blipFill>
          <a:blip r:embed="rId4"/>
          <a:stretch>
            <a:fillRect/>
          </a:stretch>
        </p:blipFill>
        <p:spPr>
          <a:xfrm>
            <a:off x="127897" y="1071688"/>
            <a:ext cx="3895725" cy="4752975"/>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6629" y="1548384"/>
            <a:ext cx="3614738" cy="3349688"/>
          </a:xfrm>
          <a:prstGeom prst="rect">
            <a:avLst/>
          </a:prstGeom>
        </p:spPr>
      </p:pic>
      <p:sp>
        <p:nvSpPr>
          <p:cNvPr id="11" name="Rectangle 6"/>
          <p:cNvSpPr>
            <a:spLocks noChangeArrowheads="1"/>
          </p:cNvSpPr>
          <p:nvPr/>
        </p:nvSpPr>
        <p:spPr bwMode="blackWhite">
          <a:xfrm>
            <a:off x="68230" y="5824663"/>
            <a:ext cx="4463130" cy="56961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About 22% of Americans have offered services in the sharing economy.</a:t>
            </a:r>
          </a:p>
        </p:txBody>
      </p:sp>
      <p:sp>
        <p:nvSpPr>
          <p:cNvPr id="12" name="AutoShape 6"/>
          <p:cNvSpPr>
            <a:spLocks noChangeArrowheads="1"/>
          </p:cNvSpPr>
          <p:nvPr/>
        </p:nvSpPr>
        <p:spPr bwMode="blackWhite">
          <a:xfrm>
            <a:off x="4853009" y="5433539"/>
            <a:ext cx="4195741" cy="877071"/>
          </a:xfrm>
          <a:prstGeom prst="wedgeRectCallout">
            <a:avLst>
              <a:gd name="adj1" fmla="val -23115"/>
              <a:gd name="adj2" fmla="val -1148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Service platforms have the most direct link to WC; 11% of Americans have offered their services</a:t>
            </a:r>
            <a:endParaRPr lang="en-US" b="1" dirty="0">
              <a:solidFill>
                <a:srgbClr val="FFFFFF"/>
              </a:solidFill>
              <a:latin typeface="Arial" charset="0"/>
              <a:cs typeface="Arial" charset="0"/>
            </a:endParaRPr>
          </a:p>
        </p:txBody>
      </p:sp>
      <p:sp>
        <p:nvSpPr>
          <p:cNvPr id="5" name="Rectangle 4"/>
          <p:cNvSpPr/>
          <p:nvPr/>
        </p:nvSpPr>
        <p:spPr>
          <a:xfrm>
            <a:off x="4956629" y="3243548"/>
            <a:ext cx="1728651" cy="1596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utoShape 6"/>
          <p:cNvSpPr>
            <a:spLocks noChangeArrowheads="1"/>
          </p:cNvSpPr>
          <p:nvPr/>
        </p:nvSpPr>
        <p:spPr bwMode="blackWhite">
          <a:xfrm>
            <a:off x="4821880" y="1056559"/>
            <a:ext cx="2859079" cy="557382"/>
          </a:xfrm>
          <a:prstGeom prst="wedgeRectCallout">
            <a:avLst>
              <a:gd name="adj1" fmla="val 4687"/>
              <a:gd name="adj2" fmla="val 1185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Drivers have significant WC exposures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7761992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70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59</a:t>
            </a:fld>
            <a:endParaRPr lang="en-US">
              <a:solidFill>
                <a:srgbClr val="000000"/>
              </a:solidFill>
            </a:endParaRPr>
          </a:p>
        </p:txBody>
      </p:sp>
      <p:sp>
        <p:nvSpPr>
          <p:cNvPr id="5124" name="Rectangle 3"/>
          <p:cNvSpPr>
            <a:spLocks noGrp="1" noChangeArrowheads="1"/>
          </p:cNvSpPr>
          <p:nvPr>
            <p:ph type="title"/>
          </p:nvPr>
        </p:nvSpPr>
        <p:spPr>
          <a:xfrm>
            <a:off x="0" y="90727"/>
            <a:ext cx="8010263" cy="860425"/>
          </a:xfrm>
        </p:spPr>
        <p:txBody>
          <a:bodyPr/>
          <a:lstStyle/>
          <a:p>
            <a:r>
              <a:rPr lang="en-US" sz="2200" dirty="0"/>
              <a:t>Americans Who Offer Services in the Sharing/Gig  Economy Are Statistically More Prone to Workplace Injury</a:t>
            </a:r>
          </a:p>
        </p:txBody>
      </p:sp>
      <p:sp>
        <p:nvSpPr>
          <p:cNvPr id="5126" name="TextBox 9"/>
          <p:cNvSpPr txBox="1">
            <a:spLocks noChangeArrowheads="1"/>
          </p:cNvSpPr>
          <p:nvPr/>
        </p:nvSpPr>
        <p:spPr bwMode="auto">
          <a:xfrm>
            <a:off x="127896" y="6384120"/>
            <a:ext cx="8589383" cy="461665"/>
          </a:xfrm>
          <a:prstGeom prst="rect">
            <a:avLst/>
          </a:prstGeom>
          <a:noFill/>
          <a:ln w="9525">
            <a:noFill/>
            <a:miter lim="800000"/>
            <a:headEnd/>
            <a:tailEnd/>
          </a:ln>
        </p:spPr>
        <p:txBody>
          <a:bodyPr wrap="square">
            <a:spAutoFit/>
          </a:bodyPr>
          <a:lstStyle/>
          <a:p>
            <a:r>
              <a:rPr lang="en-US" sz="1200" dirty="0">
                <a:solidFill>
                  <a:srgbClr val="000000"/>
                </a:solidFill>
                <a:latin typeface="Arial" charset="0"/>
                <a:cs typeface="Arial" charset="0"/>
              </a:rPr>
              <a:t>Sources: The SelfEmployed.com accessed at </a:t>
            </a:r>
            <a:r>
              <a:rPr lang="en-US" sz="1200" dirty="0">
                <a:solidFill>
                  <a:srgbClr val="000000"/>
                </a:solidFill>
                <a:hlinkClick r:id="rId3"/>
              </a:rPr>
              <a:t>https://www.theselfemployed.com/gig-economy/infographic-inside-the-new-economy/</a:t>
            </a:r>
            <a:r>
              <a:rPr lang="en-US" sz="1200" dirty="0">
                <a:solidFill>
                  <a:srgbClr val="000000"/>
                </a:solidFill>
              </a:rPr>
              <a:t> based on a poll by Time magazine, </a:t>
            </a:r>
            <a:r>
              <a:rPr lang="en-US" sz="1200" dirty="0" err="1">
                <a:solidFill>
                  <a:srgbClr val="000000"/>
                </a:solidFill>
              </a:rPr>
              <a:t>Bursten-Marsteller</a:t>
            </a:r>
            <a:r>
              <a:rPr lang="en-US" sz="1200" dirty="0">
                <a:solidFill>
                  <a:srgbClr val="000000"/>
                </a:solidFill>
              </a:rPr>
              <a:t> and The Aspen Institute;</a:t>
            </a:r>
            <a:r>
              <a:rPr lang="en-US" sz="1200" dirty="0">
                <a:solidFill>
                  <a:srgbClr val="000000"/>
                </a:solidFill>
                <a:latin typeface="Arial" charset="0"/>
                <a:cs typeface="Arial" charset="0"/>
              </a:rPr>
              <a:t> Insurance Information Institute.</a:t>
            </a:r>
          </a:p>
        </p:txBody>
      </p:sp>
      <p:sp>
        <p:nvSpPr>
          <p:cNvPr id="11" name="Rectangle 6"/>
          <p:cNvSpPr>
            <a:spLocks noChangeArrowheads="1"/>
          </p:cNvSpPr>
          <p:nvPr/>
        </p:nvSpPr>
        <p:spPr bwMode="blackWhite">
          <a:xfrm>
            <a:off x="921670" y="5814503"/>
            <a:ext cx="7088593" cy="56961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Young, urban minority males are the most likely to offer their services in the sharing economy.</a:t>
            </a:r>
          </a:p>
        </p:txBody>
      </p:sp>
      <p:sp>
        <p:nvSpPr>
          <p:cNvPr id="5" name="Rectangle 4"/>
          <p:cNvSpPr/>
          <p:nvPr/>
        </p:nvSpPr>
        <p:spPr>
          <a:xfrm>
            <a:off x="4956629" y="3243548"/>
            <a:ext cx="1728651" cy="1596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921670" y="1062689"/>
            <a:ext cx="7052309" cy="4650436"/>
          </a:xfrm>
          <a:prstGeom prst="rect">
            <a:avLst/>
          </a:prstGeom>
        </p:spPr>
      </p:pic>
    </p:spTree>
    <p:extLst>
      <p:ext uri="{BB962C8B-B14F-4D97-AF65-F5344CB8AC3E}">
        <p14:creationId xmlns:p14="http://schemas.microsoft.com/office/powerpoint/2010/main" val="1212581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6</a:t>
            </a:fld>
            <a:endParaRPr lang="en-US"/>
          </a:p>
        </p:txBody>
      </p:sp>
      <p:sp>
        <p:nvSpPr>
          <p:cNvPr id="45062" name="Rectangle 2"/>
          <p:cNvSpPr>
            <a:spLocks noGrp="1" noChangeArrowheads="1"/>
          </p:cNvSpPr>
          <p:nvPr>
            <p:ph type="title"/>
          </p:nvPr>
        </p:nvSpPr>
        <p:spPr/>
        <p:txBody>
          <a:bodyPr/>
          <a:lstStyle/>
          <a:p>
            <a:r>
              <a:rPr lang="en-US" dirty="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802605766"/>
              </p:ext>
            </p:extLst>
          </p:nvPr>
        </p:nvGraphicFramePr>
        <p:xfrm>
          <a:off x="254000" y="1873250"/>
          <a:ext cx="8518525" cy="4383088"/>
        </p:xfrm>
        <a:graphic>
          <a:graphicData uri="http://schemas.openxmlformats.org/presentationml/2006/ole">
            <mc:AlternateContent xmlns:mc="http://schemas.openxmlformats.org/markup-compatibility/2006">
              <mc:Choice xmlns:v="urn:schemas-microsoft-com:vml" Requires="v">
                <p:oleObj spid="_x0000_s28618809" name="Chart" r:id="rId4" imgW="8201097" imgH="4219540" progId="MSGraph.Chart.8">
                  <p:embed followColorScheme="full"/>
                </p:oleObj>
              </mc:Choice>
              <mc:Fallback>
                <p:oleObj name="Chart" r:id="rId4" imgW="8201097" imgH="4219540" progId="MSGraph.Chart.8">
                  <p:embed followColorScheme="full"/>
                  <p:pic>
                    <p:nvPicPr>
                      <p:cNvPr id="6924291" name="Object 3"/>
                      <p:cNvPicPr>
                        <a:picLocks noChangeAspect="1" noChangeArrowheads="1"/>
                      </p:cNvPicPr>
                      <p:nvPr/>
                    </p:nvPicPr>
                    <p:blipFill>
                      <a:blip r:embed="rId5"/>
                      <a:srcRect/>
                      <a:stretch>
                        <a:fillRect/>
                      </a:stretch>
                    </p:blipFill>
                    <p:spPr bwMode="auto">
                      <a:xfrm>
                        <a:off x="254000" y="1873250"/>
                        <a:ext cx="8518525"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WC’s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(6/16 edition);  Insurance Information Institute.</a:t>
            </a:r>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2017:Q4F*</a:t>
            </a:r>
          </a:p>
        </p:txBody>
      </p:sp>
      <p:sp>
        <p:nvSpPr>
          <p:cNvPr id="12" name="AutoShape 7"/>
          <p:cNvSpPr>
            <a:spLocks noChangeArrowheads="1"/>
          </p:cNvSpPr>
          <p:nvPr/>
        </p:nvSpPr>
        <p:spPr bwMode="blackWhite">
          <a:xfrm>
            <a:off x="2654299" y="3897255"/>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have been revised modestly downwards. Optimistic scenarios put the unemployment as low as 4.4% by Q4 of 2016.</a:t>
            </a:r>
          </a:p>
        </p:txBody>
      </p:sp>
      <p:sp>
        <p:nvSpPr>
          <p:cNvPr id="13" name="AutoShape 5"/>
          <p:cNvSpPr>
            <a:spLocks noChangeArrowheads="1"/>
          </p:cNvSpPr>
          <p:nvPr/>
        </p:nvSpPr>
        <p:spPr bwMode="blackWhite">
          <a:xfrm>
            <a:off x="6727352" y="2828869"/>
            <a:ext cx="2155582" cy="1066800"/>
          </a:xfrm>
          <a:prstGeom prst="wedgeRectCallout">
            <a:avLst>
              <a:gd name="adj1" fmla="val 6272"/>
              <a:gd name="adj2" fmla="val 1136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downwards for 2016</a:t>
            </a:r>
          </a:p>
        </p:txBody>
      </p:sp>
    </p:spTree>
    <p:extLst>
      <p:ext uri="{BB962C8B-B14F-4D97-AF65-F5344CB8AC3E}">
        <p14:creationId xmlns:p14="http://schemas.microsoft.com/office/powerpoint/2010/main" val="17251299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60</a:t>
            </a:fld>
            <a:endParaRPr lang="en-US">
              <a:solidFill>
                <a:srgbClr val="000000"/>
              </a:solidFill>
            </a:endParaRPr>
          </a:p>
        </p:txBody>
      </p:sp>
      <p:sp>
        <p:nvSpPr>
          <p:cNvPr id="5124" name="Rectangle 3"/>
          <p:cNvSpPr>
            <a:spLocks noGrp="1" noChangeArrowheads="1"/>
          </p:cNvSpPr>
          <p:nvPr>
            <p:ph type="title"/>
          </p:nvPr>
        </p:nvSpPr>
        <p:spPr>
          <a:xfrm>
            <a:off x="20320" y="90727"/>
            <a:ext cx="8010263" cy="860425"/>
          </a:xfrm>
        </p:spPr>
        <p:txBody>
          <a:bodyPr/>
          <a:lstStyle/>
          <a:p>
            <a:r>
              <a:rPr lang="en-US" dirty="0"/>
              <a:t>Opinions Are Split on Whether the   Sharing Economy Needs More Regulation</a:t>
            </a:r>
          </a:p>
        </p:txBody>
      </p:sp>
      <p:sp>
        <p:nvSpPr>
          <p:cNvPr id="5126" name="TextBox 9"/>
          <p:cNvSpPr txBox="1">
            <a:spLocks noChangeArrowheads="1"/>
          </p:cNvSpPr>
          <p:nvPr/>
        </p:nvSpPr>
        <p:spPr bwMode="auto">
          <a:xfrm>
            <a:off x="127896" y="6256338"/>
            <a:ext cx="8589383" cy="461665"/>
          </a:xfrm>
          <a:prstGeom prst="rect">
            <a:avLst/>
          </a:prstGeom>
          <a:noFill/>
          <a:ln w="9525">
            <a:noFill/>
            <a:miter lim="800000"/>
            <a:headEnd/>
            <a:tailEnd/>
          </a:ln>
        </p:spPr>
        <p:txBody>
          <a:bodyPr wrap="square">
            <a:spAutoFit/>
          </a:bodyPr>
          <a:lstStyle/>
          <a:p>
            <a:r>
              <a:rPr lang="en-US" sz="1200" dirty="0">
                <a:solidFill>
                  <a:srgbClr val="000000"/>
                </a:solidFill>
                <a:latin typeface="Arial" charset="0"/>
                <a:cs typeface="Arial" charset="0"/>
              </a:rPr>
              <a:t>Sources: The SelfEmployed.com accessed at </a:t>
            </a:r>
            <a:r>
              <a:rPr lang="en-US" sz="1200" dirty="0">
                <a:solidFill>
                  <a:srgbClr val="000000"/>
                </a:solidFill>
                <a:hlinkClick r:id="rId3"/>
              </a:rPr>
              <a:t>https://www.theselfemployed.com/gig-economy/infographic-inside-the-new-economy/</a:t>
            </a:r>
            <a:r>
              <a:rPr lang="en-US" sz="1200" dirty="0">
                <a:solidFill>
                  <a:srgbClr val="000000"/>
                </a:solidFill>
              </a:rPr>
              <a:t> based on a poll by Time magazine, </a:t>
            </a:r>
            <a:r>
              <a:rPr lang="en-US" sz="1200" dirty="0" err="1">
                <a:solidFill>
                  <a:srgbClr val="000000"/>
                </a:solidFill>
              </a:rPr>
              <a:t>Bursten-Marsteller</a:t>
            </a:r>
            <a:r>
              <a:rPr lang="en-US" sz="1200" dirty="0">
                <a:solidFill>
                  <a:srgbClr val="000000"/>
                </a:solidFill>
              </a:rPr>
              <a:t> and The Aspen Institute;</a:t>
            </a:r>
            <a:r>
              <a:rPr lang="en-US" sz="1200" dirty="0">
                <a:solidFill>
                  <a:srgbClr val="000000"/>
                </a:solidFill>
                <a:latin typeface="Arial" charset="0"/>
                <a:cs typeface="Arial" charset="0"/>
              </a:rPr>
              <a:t> Insurance Information Institute.</a:t>
            </a:r>
          </a:p>
        </p:txBody>
      </p:sp>
      <p:pic>
        <p:nvPicPr>
          <p:cNvPr id="2" name="Picture 1"/>
          <p:cNvPicPr>
            <a:picLocks noChangeAspect="1"/>
          </p:cNvPicPr>
          <p:nvPr/>
        </p:nvPicPr>
        <p:blipFill>
          <a:blip r:embed="rId4"/>
          <a:stretch>
            <a:fillRect/>
          </a:stretch>
        </p:blipFill>
        <p:spPr>
          <a:xfrm>
            <a:off x="239656" y="1396047"/>
            <a:ext cx="7219950" cy="4391025"/>
          </a:xfrm>
          <a:prstGeom prst="rect">
            <a:avLst/>
          </a:prstGeom>
        </p:spPr>
      </p:pic>
      <p:sp>
        <p:nvSpPr>
          <p:cNvPr id="8" name="AutoShape 6"/>
          <p:cNvSpPr>
            <a:spLocks noChangeArrowheads="1"/>
          </p:cNvSpPr>
          <p:nvPr/>
        </p:nvSpPr>
        <p:spPr bwMode="blackWhite">
          <a:xfrm>
            <a:off x="7386320" y="1097280"/>
            <a:ext cx="1662430" cy="3312160"/>
          </a:xfrm>
          <a:prstGeom prst="wedgeRectCallout">
            <a:avLst>
              <a:gd name="adj1" fmla="val -88038"/>
              <a:gd name="adj2" fmla="val -35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rPr>
              <a:t>The most frequent </a:t>
            </a:r>
            <a:r>
              <a:rPr lang="en-US" b="1" dirty="0" err="1">
                <a:solidFill>
                  <a:srgbClr val="FFFFFF"/>
                </a:solidFill>
              </a:rPr>
              <a:t>offerers</a:t>
            </a:r>
            <a:r>
              <a:rPr lang="en-US" b="1" dirty="0">
                <a:solidFill>
                  <a:srgbClr val="FFFFFF"/>
                </a:solidFill>
              </a:rPr>
              <a:t> of services  though online platforms are equally divided over the need for more regulation</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12766658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61</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
              </a:rPr>
              <a:t>THE ‘INTERNET OF THINGS’</a:t>
            </a:r>
          </a:p>
        </p:txBody>
      </p:sp>
      <p:sp>
        <p:nvSpPr>
          <p:cNvPr id="6" name="TextBox 5"/>
          <p:cNvSpPr txBox="1">
            <a:spLocks noChangeArrowheads="1"/>
          </p:cNvSpPr>
          <p:nvPr/>
        </p:nvSpPr>
        <p:spPr bwMode="auto">
          <a:xfrm>
            <a:off x="356016" y="3721983"/>
            <a:ext cx="8353422" cy="1077218"/>
          </a:xfrm>
          <a:prstGeom prst="rect">
            <a:avLst/>
          </a:prstGeom>
          <a:noFill/>
          <a:ln w="9525">
            <a:noFill/>
            <a:miter lim="800000"/>
            <a:headEnd/>
            <a:tailEnd/>
          </a:ln>
        </p:spPr>
        <p:txBody>
          <a:bodyPr wrap="square">
            <a:spAutoFit/>
          </a:bodyPr>
          <a:lstStyle/>
          <a:p>
            <a:pPr algn="ctr"/>
            <a:r>
              <a:rPr lang="en-US" sz="3200" b="1" dirty="0">
                <a:solidFill>
                  <a:srgbClr val="225A7A"/>
                </a:solidFill>
                <a:latin typeface="Arial" panose="020B0604020202020204" pitchFamily="34" charset="0"/>
                <a:cs typeface="Arial" panose="020B0604020202020204" pitchFamily="34" charset="0"/>
              </a:rPr>
              <a:t>Capturing Economic Value Amid a Shifting Insurer Value Chain</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5523095"/>
      </p:ext>
    </p:extLst>
  </p:cSld>
  <p:clrMapOvr>
    <a:masterClrMapping/>
  </p:clrMapOvr>
  <p:transition>
    <p:zoom dir="in"/>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62</a:t>
            </a:fld>
            <a:endParaRPr lang="en-US" sz="900"/>
          </a:p>
        </p:txBody>
      </p:sp>
      <p:sp>
        <p:nvSpPr>
          <p:cNvPr id="84997" name="Rectangle 2"/>
          <p:cNvSpPr>
            <a:spLocks noGrp="1" noChangeArrowheads="1"/>
          </p:cNvSpPr>
          <p:nvPr>
            <p:ph type="title" idx="4294967295"/>
          </p:nvPr>
        </p:nvSpPr>
        <p:spPr/>
        <p:txBody>
          <a:bodyPr/>
          <a:lstStyle/>
          <a:p>
            <a:r>
              <a:rPr lang="en-US" dirty="0"/>
              <a:t>The Internet of Things and the Insurance Industry Value Chain</a:t>
            </a:r>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Willis Capital Markets &amp; Advisory; Insurance Information Institute. </a:t>
            </a:r>
          </a:p>
        </p:txBody>
      </p:sp>
      <p:pic>
        <p:nvPicPr>
          <p:cNvPr id="3" name="Picture 2"/>
          <p:cNvPicPr>
            <a:picLocks noChangeAspect="1"/>
          </p:cNvPicPr>
          <p:nvPr/>
        </p:nvPicPr>
        <p:blipFill>
          <a:blip r:embed="rId3"/>
          <a:stretch>
            <a:fillRect/>
          </a:stretch>
        </p:blipFill>
        <p:spPr>
          <a:xfrm>
            <a:off x="457200" y="1002507"/>
            <a:ext cx="8143875" cy="4891040"/>
          </a:xfrm>
          <a:prstGeom prst="rect">
            <a:avLst/>
          </a:prstGeom>
        </p:spPr>
      </p:pic>
      <p:sp>
        <p:nvSpPr>
          <p:cNvPr id="10" name="Text Box 5"/>
          <p:cNvSpPr txBox="1">
            <a:spLocks noChangeArrowheads="1"/>
          </p:cNvSpPr>
          <p:nvPr/>
        </p:nvSpPr>
        <p:spPr bwMode="blackWhite">
          <a:xfrm>
            <a:off x="298450" y="5945141"/>
            <a:ext cx="8518525" cy="512351"/>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a:solidFill>
                  <a:srgbClr val="FFFFFF"/>
                </a:solidFill>
                <a:cs typeface="Arial" panose="020B0604020202020204" pitchFamily="34" charset="0"/>
              </a:rPr>
              <a:t>The Insurance Industry Value Chain Is Changing for Many Reasons</a:t>
            </a:r>
          </a:p>
        </p:txBody>
      </p:sp>
    </p:spTree>
    <p:extLst>
      <p:ext uri="{BB962C8B-B14F-4D97-AF65-F5344CB8AC3E}">
        <p14:creationId xmlns:p14="http://schemas.microsoft.com/office/powerpoint/2010/main" val="42620994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63</a:t>
            </a:fld>
            <a:endParaRPr lang="en-US" sz="900"/>
          </a:p>
        </p:txBody>
      </p:sp>
      <p:sp>
        <p:nvSpPr>
          <p:cNvPr id="84997" name="Rectangle 2"/>
          <p:cNvSpPr>
            <a:spLocks noGrp="1" noChangeArrowheads="1"/>
          </p:cNvSpPr>
          <p:nvPr>
            <p:ph type="title" idx="4294967295"/>
          </p:nvPr>
        </p:nvSpPr>
        <p:spPr/>
        <p:txBody>
          <a:bodyPr/>
          <a:lstStyle/>
          <a:p>
            <a:r>
              <a:rPr lang="en-US" dirty="0"/>
              <a:t>The Internet of Things and the Insurance Industry Value Chain</a:t>
            </a:r>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Willis Capital Markets &amp; Advisory; Insurance Information Institute. </a:t>
            </a:r>
          </a:p>
        </p:txBody>
      </p:sp>
      <p:sp>
        <p:nvSpPr>
          <p:cNvPr id="10" name="Text Box 5"/>
          <p:cNvSpPr txBox="1">
            <a:spLocks noChangeArrowheads="1"/>
          </p:cNvSpPr>
          <p:nvPr/>
        </p:nvSpPr>
        <p:spPr bwMode="blackWhite">
          <a:xfrm>
            <a:off x="298450" y="5945141"/>
            <a:ext cx="8518525" cy="608059"/>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2000" b="1" dirty="0">
                <a:solidFill>
                  <a:srgbClr val="FFFFFF"/>
                </a:solidFill>
                <a:cs typeface="Arial" panose="020B0604020202020204" pitchFamily="34" charset="0"/>
              </a:rPr>
              <a:t>Who owns the data? Where does It flow? Who does the analytics? Who is the capital provider?</a:t>
            </a:r>
          </a:p>
        </p:txBody>
      </p:sp>
      <p:pic>
        <p:nvPicPr>
          <p:cNvPr id="2" name="Picture 1"/>
          <p:cNvPicPr>
            <a:picLocks noChangeAspect="1"/>
          </p:cNvPicPr>
          <p:nvPr/>
        </p:nvPicPr>
        <p:blipFill>
          <a:blip r:embed="rId3"/>
          <a:stretch>
            <a:fillRect/>
          </a:stretch>
        </p:blipFill>
        <p:spPr>
          <a:xfrm>
            <a:off x="118268" y="1126090"/>
            <a:ext cx="7761287" cy="4715863"/>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3941" y="5029181"/>
            <a:ext cx="724334" cy="724334"/>
          </a:xfrm>
          <a:prstGeom prst="rect">
            <a:avLst/>
          </a:prstGeom>
        </p:spPr>
      </p:pic>
    </p:spTree>
    <p:extLst>
      <p:ext uri="{BB962C8B-B14F-4D97-AF65-F5344CB8AC3E}">
        <p14:creationId xmlns:p14="http://schemas.microsoft.com/office/powerpoint/2010/main" val="20054601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12/01/09 - 9pm</a:t>
            </a:r>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64</a:t>
            </a:fld>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45395"/>
            <a:ext cx="9144000" cy="5763823"/>
          </a:xfrm>
          <a:prstGeom prst="rect">
            <a:avLst/>
          </a:prstGeom>
        </p:spPr>
      </p:pic>
      <p:sp>
        <p:nvSpPr>
          <p:cNvPr id="6" name="Rectangle 2"/>
          <p:cNvSpPr txBox="1">
            <a:spLocks noChangeArrowheads="1"/>
          </p:cNvSpPr>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The ‘Internet of Things’ and                ‘The Insurance-Net of Things’</a:t>
            </a:r>
          </a:p>
        </p:txBody>
      </p:sp>
    </p:spTree>
    <p:extLst>
      <p:ext uri="{BB962C8B-B14F-4D97-AF65-F5344CB8AC3E}">
        <p14:creationId xmlns:p14="http://schemas.microsoft.com/office/powerpoint/2010/main" val="20291046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12/01/09 - 9pm</a:t>
            </a:r>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65</a:t>
            </a:fld>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6791" y="1179981"/>
            <a:ext cx="8174283" cy="5505378"/>
          </a:xfrm>
          <a:prstGeom prst="rect">
            <a:avLst/>
          </a:prstGeom>
        </p:spPr>
      </p:pic>
      <p:sp>
        <p:nvSpPr>
          <p:cNvPr id="5" name="TextBox 4"/>
          <p:cNvSpPr txBox="1"/>
          <p:nvPr/>
        </p:nvSpPr>
        <p:spPr>
          <a:xfrm>
            <a:off x="482579" y="1762564"/>
            <a:ext cx="1355835" cy="338554"/>
          </a:xfrm>
          <a:prstGeom prst="rect">
            <a:avLst/>
          </a:prstGeom>
          <a:noFill/>
        </p:spPr>
        <p:txBody>
          <a:bodyPr wrap="square" rtlCol="0">
            <a:spAutoFit/>
          </a:bodyPr>
          <a:lstStyle/>
          <a:p>
            <a:pPr algn="ctr"/>
            <a:r>
              <a:rPr lang="en-US" sz="1600" dirty="0">
                <a:solidFill>
                  <a:schemeClr val="accent3">
                    <a:lumMod val="50000"/>
                  </a:schemeClr>
                </a:solidFill>
              </a:rPr>
              <a:t>Aviation</a:t>
            </a:r>
          </a:p>
        </p:txBody>
      </p:sp>
      <p:sp>
        <p:nvSpPr>
          <p:cNvPr id="6" name="TextBox 5"/>
          <p:cNvSpPr txBox="1"/>
          <p:nvPr/>
        </p:nvSpPr>
        <p:spPr>
          <a:xfrm>
            <a:off x="6087046" y="1254832"/>
            <a:ext cx="2738766" cy="584775"/>
          </a:xfrm>
          <a:prstGeom prst="rect">
            <a:avLst/>
          </a:prstGeom>
          <a:noFill/>
        </p:spPr>
        <p:txBody>
          <a:bodyPr wrap="square" rtlCol="0">
            <a:spAutoFit/>
          </a:bodyPr>
          <a:lstStyle/>
          <a:p>
            <a:pPr algn="ctr"/>
            <a:r>
              <a:rPr lang="en-US" sz="1600" dirty="0">
                <a:solidFill>
                  <a:srgbClr val="009B9A"/>
                </a:solidFill>
              </a:rPr>
              <a:t>Rail &amp; Public </a:t>
            </a:r>
          </a:p>
          <a:p>
            <a:pPr algn="ctr"/>
            <a:r>
              <a:rPr lang="en-US" sz="1600" dirty="0">
                <a:solidFill>
                  <a:srgbClr val="009B9A"/>
                </a:solidFill>
              </a:rPr>
              <a:t>Transport</a:t>
            </a:r>
          </a:p>
        </p:txBody>
      </p:sp>
      <p:sp>
        <p:nvSpPr>
          <p:cNvPr id="7" name="TextBox 6"/>
          <p:cNvSpPr txBox="1"/>
          <p:nvPr/>
        </p:nvSpPr>
        <p:spPr>
          <a:xfrm>
            <a:off x="6421046" y="4006034"/>
            <a:ext cx="2010142" cy="584775"/>
          </a:xfrm>
          <a:prstGeom prst="rect">
            <a:avLst/>
          </a:prstGeom>
          <a:noFill/>
        </p:spPr>
        <p:txBody>
          <a:bodyPr wrap="square" rtlCol="0">
            <a:spAutoFit/>
          </a:bodyPr>
          <a:lstStyle/>
          <a:p>
            <a:pPr algn="ctr"/>
            <a:r>
              <a:rPr lang="en-US" sz="1600" dirty="0">
                <a:solidFill>
                  <a:srgbClr val="6BCFF7"/>
                </a:solidFill>
              </a:rPr>
              <a:t>Trucking &amp; Fleet Vehicles</a:t>
            </a:r>
          </a:p>
        </p:txBody>
      </p:sp>
      <p:sp>
        <p:nvSpPr>
          <p:cNvPr id="8" name="TextBox 7"/>
          <p:cNvSpPr txBox="1"/>
          <p:nvPr/>
        </p:nvSpPr>
        <p:spPr>
          <a:xfrm>
            <a:off x="378398" y="4691834"/>
            <a:ext cx="1319775" cy="584775"/>
          </a:xfrm>
          <a:prstGeom prst="rect">
            <a:avLst/>
          </a:prstGeom>
          <a:noFill/>
        </p:spPr>
        <p:txBody>
          <a:bodyPr wrap="square" rtlCol="0">
            <a:spAutoFit/>
          </a:bodyPr>
          <a:lstStyle/>
          <a:p>
            <a:pPr algn="ctr"/>
            <a:r>
              <a:rPr lang="en-US" sz="1600" dirty="0">
                <a:solidFill>
                  <a:srgbClr val="00AEC6"/>
                </a:solidFill>
              </a:rPr>
              <a:t>Marine Transport</a:t>
            </a:r>
          </a:p>
        </p:txBody>
      </p:sp>
      <p:sp>
        <p:nvSpPr>
          <p:cNvPr id="9" name="TextBox 8"/>
          <p:cNvSpPr txBox="1"/>
          <p:nvPr/>
        </p:nvSpPr>
        <p:spPr>
          <a:xfrm>
            <a:off x="7098633" y="5345696"/>
            <a:ext cx="2039004" cy="584775"/>
          </a:xfrm>
          <a:prstGeom prst="rect">
            <a:avLst/>
          </a:prstGeom>
          <a:noFill/>
        </p:spPr>
        <p:txBody>
          <a:bodyPr wrap="square" rtlCol="0">
            <a:spAutoFit/>
          </a:bodyPr>
          <a:lstStyle/>
          <a:p>
            <a:pPr algn="ctr"/>
            <a:r>
              <a:rPr lang="en-US" sz="1600" dirty="0">
                <a:solidFill>
                  <a:schemeClr val="tx1">
                    <a:lumMod val="75000"/>
                    <a:lumOff val="25000"/>
                  </a:schemeClr>
                </a:solidFill>
              </a:rPr>
              <a:t>Private Motor Vehicles</a:t>
            </a:r>
          </a:p>
        </p:txBody>
      </p:sp>
      <p:sp>
        <p:nvSpPr>
          <p:cNvPr id="10" name="Rectangle 2"/>
          <p:cNvSpPr txBox="1">
            <a:spLocks noChangeArrowheads="1"/>
          </p:cNvSpPr>
          <p:nvPr/>
        </p:nvSpPr>
        <p:spPr bwMode="black">
          <a:xfrm>
            <a:off x="218622" y="116191"/>
            <a:ext cx="606243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The Insurance Industry’s Future Is in the Cloud…</a:t>
            </a:r>
          </a:p>
        </p:txBody>
      </p:sp>
      <p:sp>
        <p:nvSpPr>
          <p:cNvPr id="11" name="TextBox 10"/>
          <p:cNvSpPr txBox="1"/>
          <p:nvPr/>
        </p:nvSpPr>
        <p:spPr>
          <a:xfrm>
            <a:off x="3218064" y="3568794"/>
            <a:ext cx="2591735" cy="523220"/>
          </a:xfrm>
          <a:prstGeom prst="rect">
            <a:avLst/>
          </a:prstGeom>
          <a:noFill/>
        </p:spPr>
        <p:txBody>
          <a:bodyPr wrap="square" rtlCol="0">
            <a:spAutoFit/>
          </a:bodyPr>
          <a:lstStyle/>
          <a:p>
            <a:pPr algn="ctr"/>
            <a:r>
              <a:rPr lang="en-US" sz="2800" b="1" i="1" dirty="0">
                <a:latin typeface="+mn-lt"/>
              </a:rPr>
              <a:t>The Cloud</a:t>
            </a:r>
          </a:p>
        </p:txBody>
      </p:sp>
    </p:spTree>
    <p:extLst>
      <p:ext uri="{BB962C8B-B14F-4D97-AF65-F5344CB8AC3E}">
        <p14:creationId xmlns:p14="http://schemas.microsoft.com/office/powerpoint/2010/main" val="2352731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6415" y="1163781"/>
            <a:ext cx="6685941" cy="5608494"/>
          </a:xfrm>
          <a:prstGeom prst="rect">
            <a:avLst/>
          </a:prstGeom>
        </p:spPr>
      </p:pic>
      <p:sp>
        <p:nvSpPr>
          <p:cNvPr id="2" name="Date Placeholder 1"/>
          <p:cNvSpPr>
            <a:spLocks noGrp="1"/>
          </p:cNvSpPr>
          <p:nvPr>
            <p:ph type="dt" sz="half" idx="10"/>
          </p:nvPr>
        </p:nvSpPr>
        <p:spPr/>
        <p:txBody>
          <a:bodyPr/>
          <a:lstStyle/>
          <a:p>
            <a:pPr>
              <a:defRPr/>
            </a:pPr>
            <a:r>
              <a:rPr lang="en-US"/>
              <a:t>12/01/09 - 9pm</a:t>
            </a:r>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66</a:t>
            </a:fld>
            <a:endParaRPr lang="en-US"/>
          </a:p>
        </p:txBody>
      </p:sp>
      <p:sp>
        <p:nvSpPr>
          <p:cNvPr id="5" name="TextBox 4"/>
          <p:cNvSpPr txBox="1"/>
          <p:nvPr/>
        </p:nvSpPr>
        <p:spPr>
          <a:xfrm>
            <a:off x="584181" y="2088767"/>
            <a:ext cx="1355835" cy="338554"/>
          </a:xfrm>
          <a:prstGeom prst="rect">
            <a:avLst/>
          </a:prstGeom>
          <a:noFill/>
        </p:spPr>
        <p:txBody>
          <a:bodyPr wrap="square" rtlCol="0">
            <a:spAutoFit/>
          </a:bodyPr>
          <a:lstStyle/>
          <a:p>
            <a:pPr algn="ctr"/>
            <a:r>
              <a:rPr lang="en-US" sz="1600" dirty="0">
                <a:solidFill>
                  <a:schemeClr val="accent3">
                    <a:lumMod val="50000"/>
                  </a:schemeClr>
                </a:solidFill>
              </a:rPr>
              <a:t>Aviation</a:t>
            </a:r>
          </a:p>
        </p:txBody>
      </p:sp>
      <p:sp>
        <p:nvSpPr>
          <p:cNvPr id="6" name="TextBox 5"/>
          <p:cNvSpPr txBox="1"/>
          <p:nvPr/>
        </p:nvSpPr>
        <p:spPr>
          <a:xfrm>
            <a:off x="5726678" y="1431105"/>
            <a:ext cx="2738766" cy="584775"/>
          </a:xfrm>
          <a:prstGeom prst="rect">
            <a:avLst/>
          </a:prstGeom>
          <a:noFill/>
        </p:spPr>
        <p:txBody>
          <a:bodyPr wrap="square" rtlCol="0">
            <a:spAutoFit/>
          </a:bodyPr>
          <a:lstStyle/>
          <a:p>
            <a:pPr algn="ctr"/>
            <a:r>
              <a:rPr lang="en-US" sz="1600" dirty="0">
                <a:solidFill>
                  <a:srgbClr val="009B9A"/>
                </a:solidFill>
              </a:rPr>
              <a:t>Rail &amp; Public </a:t>
            </a:r>
          </a:p>
          <a:p>
            <a:pPr algn="ctr"/>
            <a:r>
              <a:rPr lang="en-US" sz="1600" dirty="0">
                <a:solidFill>
                  <a:srgbClr val="009B9A"/>
                </a:solidFill>
              </a:rPr>
              <a:t>Transport</a:t>
            </a:r>
          </a:p>
        </p:txBody>
      </p:sp>
      <p:sp>
        <p:nvSpPr>
          <p:cNvPr id="7" name="TextBox 6"/>
          <p:cNvSpPr txBox="1"/>
          <p:nvPr/>
        </p:nvSpPr>
        <p:spPr>
          <a:xfrm>
            <a:off x="6890827" y="3205692"/>
            <a:ext cx="2010142" cy="584775"/>
          </a:xfrm>
          <a:prstGeom prst="rect">
            <a:avLst/>
          </a:prstGeom>
          <a:noFill/>
        </p:spPr>
        <p:txBody>
          <a:bodyPr wrap="square" rtlCol="0">
            <a:spAutoFit/>
          </a:bodyPr>
          <a:lstStyle/>
          <a:p>
            <a:pPr algn="ctr"/>
            <a:r>
              <a:rPr lang="en-US" sz="1600" dirty="0">
                <a:solidFill>
                  <a:srgbClr val="6BCFF7"/>
                </a:solidFill>
              </a:rPr>
              <a:t>Trucking &amp; Fleet Vehicles</a:t>
            </a:r>
          </a:p>
        </p:txBody>
      </p:sp>
      <p:sp>
        <p:nvSpPr>
          <p:cNvPr id="8" name="TextBox 7"/>
          <p:cNvSpPr txBox="1"/>
          <p:nvPr/>
        </p:nvSpPr>
        <p:spPr>
          <a:xfrm>
            <a:off x="570323" y="4895034"/>
            <a:ext cx="1319775" cy="584775"/>
          </a:xfrm>
          <a:prstGeom prst="rect">
            <a:avLst/>
          </a:prstGeom>
          <a:noFill/>
        </p:spPr>
        <p:txBody>
          <a:bodyPr wrap="square" rtlCol="0">
            <a:spAutoFit/>
          </a:bodyPr>
          <a:lstStyle/>
          <a:p>
            <a:pPr algn="ctr"/>
            <a:r>
              <a:rPr lang="en-US" sz="1600" dirty="0">
                <a:solidFill>
                  <a:srgbClr val="00AEC6"/>
                </a:solidFill>
              </a:rPr>
              <a:t>Marine Transport</a:t>
            </a:r>
          </a:p>
        </p:txBody>
      </p:sp>
      <p:sp>
        <p:nvSpPr>
          <p:cNvPr id="9" name="TextBox 8"/>
          <p:cNvSpPr txBox="1"/>
          <p:nvPr/>
        </p:nvSpPr>
        <p:spPr>
          <a:xfrm>
            <a:off x="6220574" y="5304332"/>
            <a:ext cx="2039004" cy="584775"/>
          </a:xfrm>
          <a:prstGeom prst="rect">
            <a:avLst/>
          </a:prstGeom>
          <a:noFill/>
        </p:spPr>
        <p:txBody>
          <a:bodyPr wrap="square" rtlCol="0">
            <a:spAutoFit/>
          </a:bodyPr>
          <a:lstStyle/>
          <a:p>
            <a:pPr algn="ctr"/>
            <a:r>
              <a:rPr lang="en-US" sz="1600" dirty="0">
                <a:solidFill>
                  <a:schemeClr val="tx1">
                    <a:lumMod val="75000"/>
                    <a:lumOff val="25000"/>
                  </a:schemeClr>
                </a:solidFill>
              </a:rPr>
              <a:t>Private Motor Vehicles</a:t>
            </a:r>
          </a:p>
        </p:txBody>
      </p:sp>
      <p:sp>
        <p:nvSpPr>
          <p:cNvPr id="10" name="TextBox 9"/>
          <p:cNvSpPr txBox="1"/>
          <p:nvPr/>
        </p:nvSpPr>
        <p:spPr>
          <a:xfrm>
            <a:off x="3134943" y="3892065"/>
            <a:ext cx="2591735" cy="523220"/>
          </a:xfrm>
          <a:prstGeom prst="rect">
            <a:avLst/>
          </a:prstGeom>
          <a:noFill/>
        </p:spPr>
        <p:txBody>
          <a:bodyPr wrap="square" rtlCol="0">
            <a:spAutoFit/>
          </a:bodyPr>
          <a:lstStyle/>
          <a:p>
            <a:pPr algn="ctr"/>
            <a:r>
              <a:rPr lang="en-US" sz="2800" b="1" i="1" dirty="0">
                <a:latin typeface="+mn-lt"/>
              </a:rPr>
              <a:t>The Cloud</a:t>
            </a:r>
          </a:p>
        </p:txBody>
      </p:sp>
      <p:sp>
        <p:nvSpPr>
          <p:cNvPr id="11" name="Rectangle 2"/>
          <p:cNvSpPr txBox="1">
            <a:spLocks noChangeArrowheads="1"/>
          </p:cNvSpPr>
          <p:nvPr/>
        </p:nvSpPr>
        <p:spPr bwMode="black">
          <a:xfrm>
            <a:off x="218623" y="116191"/>
            <a:ext cx="6202424"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The Insurance Industry’s Future Is in the Cloud…</a:t>
            </a:r>
          </a:p>
        </p:txBody>
      </p:sp>
      <p:sp>
        <p:nvSpPr>
          <p:cNvPr id="13" name="TextBox 12"/>
          <p:cNvSpPr txBox="1"/>
          <p:nvPr/>
        </p:nvSpPr>
        <p:spPr>
          <a:xfrm>
            <a:off x="4125538" y="1187926"/>
            <a:ext cx="2738766" cy="338554"/>
          </a:xfrm>
          <a:prstGeom prst="rect">
            <a:avLst/>
          </a:prstGeom>
          <a:noFill/>
        </p:spPr>
        <p:txBody>
          <a:bodyPr wrap="square" rtlCol="0">
            <a:spAutoFit/>
          </a:bodyPr>
          <a:lstStyle/>
          <a:p>
            <a:pPr algn="ctr"/>
            <a:r>
              <a:rPr lang="en-US" sz="1600" dirty="0">
                <a:solidFill>
                  <a:schemeClr val="accent2"/>
                </a:solidFill>
              </a:rPr>
              <a:t>Human Beings</a:t>
            </a: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13466" y="1095889"/>
            <a:ext cx="1442148" cy="1466870"/>
          </a:xfrm>
          <a:prstGeom prst="rect">
            <a:avLst/>
          </a:prstGeom>
        </p:spPr>
      </p:pic>
    </p:spTree>
    <p:extLst>
      <p:ext uri="{BB962C8B-B14F-4D97-AF65-F5344CB8AC3E}">
        <p14:creationId xmlns:p14="http://schemas.microsoft.com/office/powerpoint/2010/main" val="3828948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67</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119372"/>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600" b="1" dirty="0">
                <a:solidFill>
                  <a:schemeClr val="bg1"/>
                </a:solidFill>
              </a:rPr>
              <a:t>Wearables and Beyond…</a:t>
            </a:r>
          </a:p>
        </p:txBody>
      </p:sp>
      <p:sp>
        <p:nvSpPr>
          <p:cNvPr id="109574" name="TextBox 5"/>
          <p:cNvSpPr txBox="1">
            <a:spLocks noChangeArrowheads="1"/>
          </p:cNvSpPr>
          <p:nvPr/>
        </p:nvSpPr>
        <p:spPr bwMode="auto">
          <a:xfrm>
            <a:off x="255985" y="3695819"/>
            <a:ext cx="8622502" cy="1569660"/>
          </a:xfrm>
          <a:prstGeom prst="rect">
            <a:avLst/>
          </a:prstGeom>
          <a:noFill/>
          <a:ln w="9525">
            <a:noFill/>
            <a:miter lim="800000"/>
            <a:headEnd/>
            <a:tailEnd/>
          </a:ln>
        </p:spPr>
        <p:txBody>
          <a:bodyPr wrap="square">
            <a:spAutoFit/>
          </a:bodyPr>
          <a:lstStyle/>
          <a:p>
            <a:pPr algn="ctr"/>
            <a:r>
              <a:rPr lang="en-US" sz="3200" b="1" dirty="0">
                <a:solidFill>
                  <a:srgbClr val="225A7A"/>
                </a:solidFill>
              </a:rPr>
              <a:t> Where The Internet of Things</a:t>
            </a:r>
          </a:p>
          <a:p>
            <a:pPr algn="ctr"/>
            <a:r>
              <a:rPr lang="en-US" sz="3200" b="1" dirty="0">
                <a:solidFill>
                  <a:srgbClr val="225A7A"/>
                </a:solidFill>
              </a:rPr>
              <a:t> Meets Health, Disability </a:t>
            </a:r>
            <a:r>
              <a:rPr lang="en-US" sz="3200" b="1">
                <a:solidFill>
                  <a:srgbClr val="225A7A"/>
                </a:solidFill>
              </a:rPr>
              <a:t>and Workers </a:t>
            </a:r>
            <a:r>
              <a:rPr lang="en-US" sz="3200" b="1" dirty="0">
                <a:solidFill>
                  <a:srgbClr val="225A7A"/>
                </a:solidFill>
              </a:rPr>
              <a:t>Compensation Insurance </a:t>
            </a:r>
            <a:endParaRPr lang="en-US" sz="3200" b="1" dirty="0">
              <a:solidFill>
                <a:srgbClr val="FF0000"/>
              </a:solidFill>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67</a:t>
            </a:fld>
            <a:endParaRPr lang="en-US"/>
          </a:p>
        </p:txBody>
      </p:sp>
    </p:spTree>
    <p:extLst>
      <p:ext uri="{BB962C8B-B14F-4D97-AF65-F5344CB8AC3E}">
        <p14:creationId xmlns:p14="http://schemas.microsoft.com/office/powerpoint/2010/main" val="696152362"/>
      </p:ext>
    </p:extLst>
  </p:cSld>
  <p:clrMapOvr>
    <a:masterClrMapping/>
  </p:clrMapOvr>
  <p:transition>
    <p:zoom dir="in"/>
  </p:transition>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68</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a:t>Wearables Show Significant Potential to Reduce Workplace Injury, Death</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a:t>Wearables Today Can Monitor:</a:t>
            </a:r>
          </a:p>
          <a:p>
            <a:pPr lvl="1">
              <a:lnSpc>
                <a:spcPts val="2400"/>
              </a:lnSpc>
            </a:pPr>
            <a:r>
              <a:rPr lang="en-US" sz="1900" b="1" dirty="0"/>
              <a:t>Location</a:t>
            </a:r>
          </a:p>
          <a:p>
            <a:pPr lvl="1">
              <a:lnSpc>
                <a:spcPts val="2400"/>
              </a:lnSpc>
            </a:pPr>
            <a:r>
              <a:rPr lang="en-US" sz="1900" b="1" dirty="0"/>
              <a:t>Heart rate</a:t>
            </a:r>
          </a:p>
          <a:p>
            <a:pPr lvl="1">
              <a:lnSpc>
                <a:spcPts val="2400"/>
              </a:lnSpc>
            </a:pPr>
            <a:r>
              <a:rPr lang="en-US" sz="1900" b="1" dirty="0"/>
              <a:t>Temperature</a:t>
            </a:r>
          </a:p>
          <a:p>
            <a:pPr lvl="1">
              <a:lnSpc>
                <a:spcPts val="2400"/>
              </a:lnSpc>
            </a:pPr>
            <a:r>
              <a:rPr lang="en-US" sz="1900" b="1" dirty="0"/>
              <a:t>Steps/Exertion</a:t>
            </a:r>
          </a:p>
          <a:p>
            <a:pPr lvl="1">
              <a:lnSpc>
                <a:spcPts val="2400"/>
              </a:lnSpc>
            </a:pPr>
            <a:r>
              <a:rPr lang="en-US" sz="1900" b="1" dirty="0"/>
              <a:t>Sweat</a:t>
            </a:r>
          </a:p>
          <a:p>
            <a:pPr lvl="1">
              <a:lnSpc>
                <a:spcPts val="2400"/>
              </a:lnSpc>
            </a:pPr>
            <a:r>
              <a:rPr lang="en-US" sz="1900" b="1" dirty="0"/>
              <a:t>Sleep</a:t>
            </a:r>
          </a:p>
          <a:p>
            <a:pPr>
              <a:lnSpc>
                <a:spcPts val="2400"/>
              </a:lnSpc>
            </a:pPr>
            <a:r>
              <a:rPr lang="en-US" sz="2100" b="1" dirty="0"/>
              <a:t>In the Near Future Could Monitor:</a:t>
            </a:r>
          </a:p>
          <a:p>
            <a:pPr lvl="1">
              <a:lnSpc>
                <a:spcPts val="2400"/>
              </a:lnSpc>
            </a:pPr>
            <a:r>
              <a:rPr lang="en-US" sz="1900" b="1" dirty="0"/>
              <a:t>Glucose level</a:t>
            </a:r>
          </a:p>
          <a:p>
            <a:pPr lvl="1">
              <a:lnSpc>
                <a:spcPts val="2400"/>
              </a:lnSpc>
            </a:pPr>
            <a:r>
              <a:rPr lang="en-US" sz="1900" b="1" dirty="0"/>
              <a:t>Oxygen levels</a:t>
            </a:r>
          </a:p>
          <a:p>
            <a:pPr lvl="1">
              <a:lnSpc>
                <a:spcPts val="2400"/>
              </a:lnSpc>
            </a:pPr>
            <a:r>
              <a:rPr lang="en-US" sz="1900" b="1" dirty="0"/>
              <a:t>Pain </a:t>
            </a:r>
          </a:p>
          <a:p>
            <a:pPr lvl="1">
              <a:lnSpc>
                <a:spcPts val="2400"/>
              </a:lnSpc>
            </a:pPr>
            <a:r>
              <a:rPr lang="en-US" sz="1900" b="1" dirty="0"/>
              <a:t>Nausea</a:t>
            </a: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t="53908"/>
          <a:stretch/>
        </p:blipFill>
        <p:spPr>
          <a:xfrm>
            <a:off x="3041150" y="1954058"/>
            <a:ext cx="2995448" cy="961043"/>
          </a:xfrm>
          <a:prstGeom prst="rect">
            <a:avLst/>
          </a:prstGeom>
        </p:spPr>
      </p:pic>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5461" y="3394606"/>
            <a:ext cx="2086731" cy="2781458"/>
          </a:xfrm>
          <a:prstGeom prst="rect">
            <a:avLst/>
          </a:prstGeom>
        </p:spPr>
      </p:pic>
      <p:pic>
        <p:nvPicPr>
          <p:cNvPr id="22" name="Picture 2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11979" y="1128418"/>
            <a:ext cx="1953403" cy="2740744"/>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48425" y="5622653"/>
            <a:ext cx="2857500" cy="704850"/>
          </a:xfrm>
          <a:prstGeom prst="rect">
            <a:avLst/>
          </a:prstGeom>
        </p:spPr>
      </p:pic>
    </p:spTree>
    <p:extLst>
      <p:ext uri="{BB962C8B-B14F-4D97-AF65-F5344CB8AC3E}">
        <p14:creationId xmlns:p14="http://schemas.microsoft.com/office/powerpoint/2010/main" val="29863723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922051">
                                            <p:txEl>
                                              <p:pRg st="10" end="10"/>
                                            </p:txEl>
                                          </p:spTgt>
                                        </p:tgtEl>
                                        <p:attrNameLst>
                                          <p:attrName>style.visibility</p:attrName>
                                        </p:attrNameLst>
                                      </p:cBhvr>
                                      <p:to>
                                        <p:strVal val="visible"/>
                                      </p:to>
                                    </p:set>
                                    <p:animEffect transition="in" filter="wipe(left)">
                                      <p:cBhvr>
                                        <p:cTn id="39" dur="500"/>
                                        <p:tgtEl>
                                          <p:spTgt spid="1922051">
                                            <p:txEl>
                                              <p:pRg st="10" end="1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11" end="11"/>
                                            </p:txEl>
                                          </p:spTgt>
                                        </p:tgtEl>
                                        <p:attrNameLst>
                                          <p:attrName>style.visibility</p:attrName>
                                        </p:attrNameLst>
                                      </p:cBhvr>
                                      <p:to>
                                        <p:strVal val="visible"/>
                                      </p:to>
                                    </p:set>
                                    <p:animEffect transition="in" filter="wipe(left)">
                                      <p:cBhvr>
                                        <p:cTn id="4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69</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sz="2800" dirty="0"/>
              <a:t>Beyond Wearables: </a:t>
            </a:r>
            <a:r>
              <a:rPr lang="en-US" sz="2800" dirty="0" err="1"/>
              <a:t>Ingestibles</a:t>
            </a:r>
            <a:r>
              <a:rPr lang="en-US" sz="2800" dirty="0"/>
              <a:t> and </a:t>
            </a:r>
            <a:r>
              <a:rPr lang="en-US" sz="2800" dirty="0" err="1"/>
              <a:t>Implantables</a:t>
            </a:r>
            <a:r>
              <a:rPr lang="en-US" sz="2800" dirty="0"/>
              <a:t>, VR Could Have Big Impacts Too</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100"/>
              </a:lnSpc>
              <a:spcBef>
                <a:spcPct val="50000"/>
              </a:spcBef>
            </a:pPr>
            <a:r>
              <a:rPr lang="en-US" sz="2100" b="1" dirty="0" err="1"/>
              <a:t>Ingestibles</a:t>
            </a:r>
            <a:r>
              <a:rPr lang="en-US" sz="2100" b="1" dirty="0"/>
              <a:t>:</a:t>
            </a:r>
          </a:p>
          <a:p>
            <a:pPr lvl="1">
              <a:lnSpc>
                <a:spcPts val="2100"/>
              </a:lnSpc>
            </a:pPr>
            <a:r>
              <a:rPr lang="en-US" sz="1900" b="1" dirty="0"/>
              <a:t>Body chemistry</a:t>
            </a:r>
          </a:p>
          <a:p>
            <a:pPr lvl="1">
              <a:lnSpc>
                <a:spcPts val="2100"/>
              </a:lnSpc>
            </a:pPr>
            <a:r>
              <a:rPr lang="en-US" sz="1900" b="1" dirty="0"/>
              <a:t>View malignancies</a:t>
            </a:r>
          </a:p>
          <a:p>
            <a:pPr lvl="1">
              <a:lnSpc>
                <a:spcPts val="2100"/>
              </a:lnSpc>
            </a:pPr>
            <a:r>
              <a:rPr lang="en-US" sz="1900" b="1" dirty="0"/>
              <a:t>Detect diseases</a:t>
            </a:r>
          </a:p>
          <a:p>
            <a:pPr lvl="1">
              <a:lnSpc>
                <a:spcPts val="2100"/>
              </a:lnSpc>
            </a:pPr>
            <a:r>
              <a:rPr lang="en-US" sz="1900" b="1" dirty="0"/>
              <a:t>Medication adherence</a:t>
            </a:r>
          </a:p>
          <a:p>
            <a:pPr>
              <a:lnSpc>
                <a:spcPts val="2100"/>
              </a:lnSpc>
            </a:pPr>
            <a:r>
              <a:rPr lang="en-US" sz="2100" b="1" dirty="0" err="1"/>
              <a:t>Implantables</a:t>
            </a:r>
            <a:endParaRPr lang="en-US" sz="2100" b="1" dirty="0"/>
          </a:p>
          <a:p>
            <a:pPr>
              <a:lnSpc>
                <a:spcPts val="2100"/>
              </a:lnSpc>
            </a:pPr>
            <a:r>
              <a:rPr lang="en-US" sz="2100" b="1" dirty="0"/>
              <a:t>Smart Fabrics</a:t>
            </a:r>
          </a:p>
          <a:p>
            <a:pPr>
              <a:lnSpc>
                <a:spcPts val="2100"/>
              </a:lnSpc>
            </a:pPr>
            <a:r>
              <a:rPr lang="en-US" sz="2100" b="1" dirty="0"/>
              <a:t>Virtual Reality</a:t>
            </a:r>
          </a:p>
          <a:p>
            <a:pPr lvl="1">
              <a:lnSpc>
                <a:spcPts val="2100"/>
              </a:lnSpc>
            </a:pPr>
            <a:r>
              <a:rPr lang="en-US" sz="1900" b="1" dirty="0"/>
              <a:t>Computer simulated reality</a:t>
            </a:r>
          </a:p>
          <a:p>
            <a:pPr>
              <a:lnSpc>
                <a:spcPts val="2100"/>
              </a:lnSpc>
            </a:pPr>
            <a:r>
              <a:rPr lang="en-US" sz="2100" b="1" dirty="0"/>
              <a:t>Augmented Reality</a:t>
            </a:r>
          </a:p>
          <a:p>
            <a:pPr lvl="1">
              <a:lnSpc>
                <a:spcPts val="2100"/>
              </a:lnSpc>
            </a:pPr>
            <a:r>
              <a:rPr lang="en-US" sz="1900" b="1" dirty="0"/>
              <a:t>Real world environment supplemented by computer generated inputs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84034" y="3633206"/>
            <a:ext cx="2636262" cy="14750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58054" y="1083028"/>
            <a:ext cx="5485946" cy="2346766"/>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02165" y="5166237"/>
            <a:ext cx="2752166" cy="1548094"/>
          </a:xfrm>
          <a:prstGeom prst="rect">
            <a:avLst/>
          </a:prstGeom>
        </p:spPr>
      </p:pic>
    </p:spTree>
    <p:extLst>
      <p:ext uri="{BB962C8B-B14F-4D97-AF65-F5344CB8AC3E}">
        <p14:creationId xmlns:p14="http://schemas.microsoft.com/office/powerpoint/2010/main" val="19932642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33831D-C598-4A0B-9203-B736337DDAF7}" type="slidenum">
              <a:rPr lang="en-US" altLang="en-US" sz="900" smtClean="0"/>
              <a:pPr>
                <a:lnSpc>
                  <a:spcPct val="85000"/>
                </a:lnSpc>
                <a:spcBef>
                  <a:spcPct val="20000"/>
                </a:spcBef>
                <a:buClrTx/>
                <a:buFontTx/>
                <a:buNone/>
              </a:pPr>
              <a:t>7</a:t>
            </a:fld>
            <a:endParaRPr lang="en-US" altLang="en-US" sz="900" dirty="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dirty="0">
                <a:latin typeface="Arial" panose="020B0604020202020204" pitchFamily="34" charset="0"/>
              </a:rPr>
              <a:t>Unemployment Rates by State, May 2016:</a:t>
            </a:r>
            <a:br>
              <a:rPr lang="en-US" altLang="en-US" sz="2600" dirty="0">
                <a:latin typeface="Arial" panose="020B0604020202020204" pitchFamily="34" charset="0"/>
              </a:rPr>
            </a:br>
            <a:r>
              <a:rPr lang="en-US" altLang="en-US" sz="2600" dirty="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0" y="1482725"/>
          <a:ext cx="9144000" cy="4740275"/>
        </p:xfrm>
        <a:graphic>
          <a:graphicData uri="http://schemas.openxmlformats.org/presentationml/2006/ole">
            <mc:AlternateContent xmlns:mc="http://schemas.openxmlformats.org/markup-compatibility/2006">
              <mc:Choice xmlns:v="urn:schemas-microsoft-com:vml" Requires="v">
                <p:oleObj spid="_x0000_s28624950" name="Chart" r:id="rId4" imgW="8820267" imgH="4572000" progId="MSGraph.Chart.8">
                  <p:embed followColorScheme="full"/>
                </p:oleObj>
              </mc:Choice>
              <mc:Fallback>
                <p:oleObj name="Chart" r:id="rId4" imgW="8820267" imgH="4572000" progId="MSGraph.Chart.8">
                  <p:embed followColorScheme="full"/>
                  <p:pic>
                    <p:nvPicPr>
                      <p:cNvPr id="5124" name="Object 3"/>
                      <p:cNvPicPr>
                        <a:picLocks noChangeAspect="1" noChangeArrowheads="1"/>
                      </p:cNvPicPr>
                      <p:nvPr/>
                    </p:nvPicPr>
                    <p:blipFill>
                      <a:blip r:embed="rId5"/>
                      <a:srcRect/>
                      <a:stretch>
                        <a:fillRect/>
                      </a:stretch>
                    </p:blipFill>
                    <p:spPr bwMode="auto">
                      <a:xfrm>
                        <a:off x="0" y="1482725"/>
                        <a:ext cx="9144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dirty="0"/>
              <a:t>*Provisional figures for May 2016, seasonally adjusted.</a:t>
            </a:r>
          </a:p>
          <a:p>
            <a:pPr>
              <a:lnSpc>
                <a:spcPct val="70000"/>
              </a:lnSpc>
              <a:spcBef>
                <a:spcPct val="50000"/>
              </a:spcBef>
              <a:buClr>
                <a:srgbClr val="FF3300"/>
              </a:buClr>
              <a:buFont typeface="Wingdings" panose="05000000000000000000" pitchFamily="2" charset="2"/>
              <a:buNone/>
            </a:pPr>
            <a:r>
              <a:rPr lang="en-US" altLang="en-US" sz="1100" dirty="0"/>
              <a:t>Sources: US Bureau of Labor Statistics; Insurance Information Institute.		</a:t>
            </a:r>
          </a:p>
        </p:txBody>
      </p:sp>
      <p:sp>
        <p:nvSpPr>
          <p:cNvPr id="8" name="AutoShape 7"/>
          <p:cNvSpPr>
            <a:spLocks noChangeArrowheads="1"/>
          </p:cNvSpPr>
          <p:nvPr/>
        </p:nvSpPr>
        <p:spPr bwMode="blackWhite">
          <a:xfrm>
            <a:off x="2379245" y="3412671"/>
            <a:ext cx="3352083" cy="1687967"/>
          </a:xfrm>
          <a:prstGeom prst="wedgeRectCallout">
            <a:avLst>
              <a:gd name="adj1" fmla="val -85717"/>
              <a:gd name="adj2" fmla="val -302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Weak economies are keeping unemployment relatively high in several states; Low energy prices play a role in some.</a:t>
            </a:r>
          </a:p>
        </p:txBody>
      </p:sp>
      <p:sp>
        <p:nvSpPr>
          <p:cNvPr id="9" name="AutoShape 6"/>
          <p:cNvSpPr>
            <a:spLocks noChangeArrowheads="1"/>
          </p:cNvSpPr>
          <p:nvPr/>
        </p:nvSpPr>
        <p:spPr bwMode="blackWhite">
          <a:xfrm>
            <a:off x="4789033" y="1063285"/>
            <a:ext cx="3620181" cy="1227024"/>
          </a:xfrm>
          <a:prstGeom prst="wedgeRectCallout">
            <a:avLst>
              <a:gd name="adj1" fmla="val -124470"/>
              <a:gd name="adj2" fmla="val 42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600" b="1" dirty="0">
                <a:solidFill>
                  <a:schemeClr val="bg1"/>
                </a:solidFill>
                <a:latin typeface="Arial" charset="0"/>
              </a:rPr>
              <a:t>In May, unemployment rates were significantly higher in 5 states, lower in 4 states and the District of Columbia, and stable in 41 states.</a:t>
            </a:r>
          </a:p>
        </p:txBody>
      </p:sp>
    </p:spTree>
    <p:extLst>
      <p:ext uri="{BB962C8B-B14F-4D97-AF65-F5344CB8AC3E}">
        <p14:creationId xmlns:p14="http://schemas.microsoft.com/office/powerpoint/2010/main" val="26605137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1200"/>
                            </p:stCondLst>
                            <p:childTnLst>
                              <p:par>
                                <p:cTn id="9" presetID="22" presetClass="entr" presetSubtype="8"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70</a:t>
            </a:fld>
            <a:endParaRPr lang="en-US" sz="900"/>
          </a:p>
        </p:txBody>
      </p:sp>
      <p:sp>
        <p:nvSpPr>
          <p:cNvPr id="65541" name="Rectangle 2"/>
          <p:cNvSpPr>
            <a:spLocks noGrp="1" noChangeArrowheads="1"/>
          </p:cNvSpPr>
          <p:nvPr>
            <p:ph type="title" idx="4294967295"/>
          </p:nvPr>
        </p:nvSpPr>
        <p:spPr>
          <a:xfrm>
            <a:off x="120650" y="73682"/>
            <a:ext cx="7663136" cy="860425"/>
          </a:xfrm>
        </p:spPr>
        <p:txBody>
          <a:bodyPr/>
          <a:lstStyle/>
          <a:p>
            <a:r>
              <a:rPr lang="en-US" dirty="0"/>
              <a:t>A Few Outstanding Issues (Among Many)</a:t>
            </a:r>
          </a:p>
        </p:txBody>
      </p:sp>
      <p:sp>
        <p:nvSpPr>
          <p:cNvPr id="1922051" name="Rectangle 3"/>
          <p:cNvSpPr>
            <a:spLocks noGrp="1" noChangeArrowheads="1"/>
          </p:cNvSpPr>
          <p:nvPr>
            <p:ph type="body" idx="4294967295"/>
          </p:nvPr>
        </p:nvSpPr>
        <p:spPr>
          <a:xfrm>
            <a:off x="160802" y="998758"/>
            <a:ext cx="8754598" cy="4652963"/>
          </a:xfrm>
        </p:spPr>
        <p:txBody>
          <a:bodyPr/>
          <a:lstStyle/>
          <a:p>
            <a:pPr>
              <a:lnSpc>
                <a:spcPts val="2400"/>
              </a:lnSpc>
              <a:spcBef>
                <a:spcPct val="50000"/>
              </a:spcBef>
            </a:pPr>
            <a:r>
              <a:rPr lang="en-US" sz="2100" b="1" dirty="0">
                <a:solidFill>
                  <a:srgbClr val="C00000"/>
                </a:solidFill>
              </a:rPr>
              <a:t>Worker Status</a:t>
            </a:r>
          </a:p>
          <a:p>
            <a:pPr lvl="1">
              <a:lnSpc>
                <a:spcPts val="2400"/>
              </a:lnSpc>
            </a:pPr>
            <a:r>
              <a:rPr lang="en-US" sz="1900" b="1" dirty="0"/>
              <a:t>Are workers independent contractors or employees?</a:t>
            </a:r>
            <a:endParaRPr lang="en-US" sz="1700" b="1" dirty="0"/>
          </a:p>
          <a:p>
            <a:pPr>
              <a:lnSpc>
                <a:spcPts val="2400"/>
              </a:lnSpc>
              <a:spcBef>
                <a:spcPct val="50000"/>
              </a:spcBef>
            </a:pPr>
            <a:r>
              <a:rPr lang="en-US" sz="2100" b="1" dirty="0">
                <a:solidFill>
                  <a:srgbClr val="C00000"/>
                </a:solidFill>
              </a:rPr>
              <a:t>Privacy</a:t>
            </a:r>
          </a:p>
          <a:p>
            <a:pPr lvl="1">
              <a:lnSpc>
                <a:spcPts val="2400"/>
              </a:lnSpc>
            </a:pPr>
            <a:r>
              <a:rPr lang="en-US" sz="1900" b="1" dirty="0"/>
              <a:t>Where is the dividing line between data that is useful or necessary for the conduct of business and truly private information?</a:t>
            </a:r>
          </a:p>
          <a:p>
            <a:pPr>
              <a:lnSpc>
                <a:spcPts val="2400"/>
              </a:lnSpc>
              <a:spcBef>
                <a:spcPct val="50000"/>
              </a:spcBef>
            </a:pPr>
            <a:r>
              <a:rPr lang="en-US" sz="2100" b="1" dirty="0">
                <a:solidFill>
                  <a:srgbClr val="C00000"/>
                </a:solidFill>
              </a:rPr>
              <a:t>Security</a:t>
            </a:r>
          </a:p>
          <a:p>
            <a:pPr lvl="1">
              <a:lnSpc>
                <a:spcPts val="2400"/>
              </a:lnSpc>
            </a:pPr>
            <a:r>
              <a:rPr lang="en-US" sz="1900" b="1" dirty="0"/>
              <a:t>How will data be protected?</a:t>
            </a:r>
          </a:p>
          <a:p>
            <a:pPr lvl="1">
              <a:lnSpc>
                <a:spcPts val="2400"/>
              </a:lnSpc>
            </a:pPr>
            <a:r>
              <a:rPr lang="en-US" sz="1900" b="1" dirty="0"/>
              <a:t>How will the inevitable breaches be managed?</a:t>
            </a:r>
          </a:p>
          <a:p>
            <a:pPr>
              <a:lnSpc>
                <a:spcPts val="2400"/>
              </a:lnSpc>
              <a:spcBef>
                <a:spcPct val="50000"/>
              </a:spcBef>
            </a:pPr>
            <a:r>
              <a:rPr lang="en-US" sz="2100" b="1" dirty="0">
                <a:solidFill>
                  <a:srgbClr val="C00000"/>
                </a:solidFill>
              </a:rPr>
              <a:t>Data Ownership and Portability</a:t>
            </a:r>
          </a:p>
          <a:p>
            <a:pPr lvl="1">
              <a:lnSpc>
                <a:spcPts val="2400"/>
              </a:lnSpc>
            </a:pPr>
            <a:r>
              <a:rPr lang="en-US" sz="1700" b="1" dirty="0"/>
              <a:t>Who owns the data?  Is the data portable?</a:t>
            </a:r>
          </a:p>
          <a:p>
            <a:pPr>
              <a:lnSpc>
                <a:spcPts val="2400"/>
              </a:lnSpc>
              <a:spcBef>
                <a:spcPct val="50000"/>
              </a:spcBef>
            </a:pPr>
            <a:r>
              <a:rPr lang="en-US" sz="2100" b="1" dirty="0">
                <a:solidFill>
                  <a:srgbClr val="C00000"/>
                </a:solidFill>
              </a:rPr>
              <a:t>Insurance</a:t>
            </a:r>
          </a:p>
          <a:p>
            <a:pPr lvl="1">
              <a:lnSpc>
                <a:spcPts val="2400"/>
              </a:lnSpc>
            </a:pPr>
            <a:r>
              <a:rPr lang="en-US" sz="1900" b="1" dirty="0"/>
              <a:t>Need for evolving property and liability coverages</a:t>
            </a:r>
          </a:p>
          <a:p>
            <a:pPr lvl="1">
              <a:lnSpc>
                <a:spcPts val="2400"/>
              </a:lnSpc>
            </a:pPr>
            <a:r>
              <a:rPr lang="en-US" sz="1900" b="1" dirty="0"/>
              <a:t>Concern over disintermediation</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70174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71</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54805" y="2119372"/>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a:solidFill>
                  <a:schemeClr val="bg1"/>
                </a:solidFill>
                <a:latin typeface="Arial" panose="020B0604020202020204" pitchFamily="34" charset="0"/>
                <a:cs typeface="Arial" panose="020B0604020202020204" pitchFamily="34" charset="0"/>
              </a:rPr>
              <a:t>A NEST Case Study</a:t>
            </a:r>
          </a:p>
        </p:txBody>
      </p:sp>
      <p:sp>
        <p:nvSpPr>
          <p:cNvPr id="109574" name="TextBox 5"/>
          <p:cNvSpPr txBox="1">
            <a:spLocks noChangeArrowheads="1"/>
          </p:cNvSpPr>
          <p:nvPr/>
        </p:nvSpPr>
        <p:spPr bwMode="auto">
          <a:xfrm>
            <a:off x="354805" y="3380095"/>
            <a:ext cx="8353422" cy="2062103"/>
          </a:xfrm>
          <a:prstGeom prst="rect">
            <a:avLst/>
          </a:prstGeom>
          <a:noFill/>
          <a:ln w="9525">
            <a:noFill/>
            <a:miter lim="800000"/>
            <a:headEnd/>
            <a:tailEnd/>
          </a:ln>
        </p:spPr>
        <p:txBody>
          <a:bodyPr wrap="square">
            <a:spAutoFit/>
          </a:bodyPr>
          <a:lstStyle/>
          <a:p>
            <a:pPr algn="ctr"/>
            <a:r>
              <a:rPr lang="en-US" sz="3200" b="1" dirty="0">
                <a:solidFill>
                  <a:srgbClr val="225A7A"/>
                </a:solidFill>
                <a:latin typeface="Arial" panose="020B0604020202020204" pitchFamily="34" charset="0"/>
                <a:cs typeface="Arial" panose="020B0604020202020204" pitchFamily="34" charset="0"/>
              </a:rPr>
              <a:t>Nest: A Leader in the “Internet of Things”</a:t>
            </a:r>
          </a:p>
          <a:p>
            <a:pPr algn="ctr"/>
            <a:endParaRPr lang="en-US" sz="3200" b="1" dirty="0">
              <a:solidFill>
                <a:srgbClr val="225A7A"/>
              </a:solidFill>
              <a:latin typeface="Arial" panose="020B0604020202020204" pitchFamily="34" charset="0"/>
              <a:cs typeface="Arial" panose="020B0604020202020204" pitchFamily="34" charset="0"/>
            </a:endParaRPr>
          </a:p>
          <a:p>
            <a:pPr algn="ctr"/>
            <a:r>
              <a:rPr lang="en-US" sz="3200" b="1" i="1" dirty="0">
                <a:solidFill>
                  <a:srgbClr val="FF0000"/>
                </a:solidFill>
                <a:latin typeface="Arial" panose="020B0604020202020204" pitchFamily="34" charset="0"/>
                <a:cs typeface="Arial" panose="020B0604020202020204" pitchFamily="34" charset="0"/>
              </a:rPr>
              <a:t>Collision Course or Cooperation with the Insurance Industry?</a:t>
            </a:r>
            <a:endParaRPr lang="en-US" sz="3200" b="1" dirty="0">
              <a:solidFill>
                <a:srgbClr val="FF0000"/>
              </a:solidFill>
              <a:latin typeface="Arial" panose="020B0604020202020204" pitchFamily="34" charset="0"/>
              <a:cs typeface="Arial" panose="020B0604020202020204" pitchFamily="34" charset="0"/>
            </a:endParaRPr>
          </a:p>
        </p:txBody>
      </p:sp>
      <p:sp>
        <p:nvSpPr>
          <p:cNvPr id="7" name="Date Placeholder 6"/>
          <p:cNvSpPr>
            <a:spLocks noGrp="1"/>
          </p:cNvSpPr>
          <p:nvPr>
            <p:ph type="dt" sz="half"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71</a:t>
            </a:fld>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4110" y="5397061"/>
            <a:ext cx="1117795" cy="1117795"/>
          </a:xfrm>
          <a:prstGeom prst="rect">
            <a:avLst/>
          </a:prstGeom>
        </p:spPr>
      </p:pic>
    </p:spTree>
    <p:extLst>
      <p:ext uri="{BB962C8B-B14F-4D97-AF65-F5344CB8AC3E}">
        <p14:creationId xmlns:p14="http://schemas.microsoft.com/office/powerpoint/2010/main" val="2147515925"/>
      </p:ext>
    </p:extLst>
  </p:cSld>
  <p:clrMapOvr>
    <a:masterClrMapping/>
  </p:clrMapOvr>
  <p:transition>
    <p:zoom dir="in"/>
  </p:transition>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72</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a:t>Telematics for Your Home:</a:t>
            </a:r>
            <a:br>
              <a:rPr lang="en-US" dirty="0"/>
            </a:br>
            <a:r>
              <a:rPr lang="en-US" dirty="0"/>
              <a:t>The Internet of Things</a:t>
            </a:r>
          </a:p>
        </p:txBody>
      </p:sp>
      <p:sp>
        <p:nvSpPr>
          <p:cNvPr id="1922051" name="Rectangle 3"/>
          <p:cNvSpPr>
            <a:spLocks noGrp="1" noChangeArrowheads="1"/>
          </p:cNvSpPr>
          <p:nvPr>
            <p:ph type="body" idx="4294967295"/>
          </p:nvPr>
        </p:nvSpPr>
        <p:spPr>
          <a:xfrm>
            <a:off x="120650" y="1103313"/>
            <a:ext cx="6753116" cy="4652963"/>
          </a:xfrm>
        </p:spPr>
        <p:txBody>
          <a:bodyPr/>
          <a:lstStyle/>
          <a:p>
            <a:pPr>
              <a:lnSpc>
                <a:spcPts val="2200"/>
              </a:lnSpc>
              <a:spcBef>
                <a:spcPct val="50000"/>
              </a:spcBef>
            </a:pPr>
            <a:r>
              <a:rPr lang="en-US" sz="2100" b="1" dirty="0"/>
              <a:t>The home is the next frontier for telematics</a:t>
            </a:r>
          </a:p>
          <a:p>
            <a:pPr>
              <a:lnSpc>
                <a:spcPts val="2200"/>
              </a:lnSpc>
              <a:spcBef>
                <a:spcPct val="50000"/>
              </a:spcBef>
            </a:pPr>
            <a:r>
              <a:rPr lang="en-US" sz="2100" b="1" dirty="0"/>
              <a:t>Rapidly becoming a crowded space</a:t>
            </a:r>
          </a:p>
          <a:p>
            <a:pPr>
              <a:lnSpc>
                <a:spcPts val="2200"/>
              </a:lnSpc>
              <a:spcBef>
                <a:spcPct val="50000"/>
              </a:spcBef>
            </a:pPr>
            <a:r>
              <a:rPr lang="en-US" sz="2100" b="1" dirty="0"/>
              <a:t>How and with whom will insurers partner?</a:t>
            </a:r>
          </a:p>
          <a:p>
            <a:pPr>
              <a:lnSpc>
                <a:spcPts val="2200"/>
              </a:lnSpc>
              <a:spcBef>
                <a:spcPct val="50000"/>
              </a:spcBef>
            </a:pPr>
            <a:r>
              <a:rPr lang="en-US" sz="2100" b="1" dirty="0"/>
              <a:t>Can control increasing array of household systems remotely</a:t>
            </a:r>
          </a:p>
          <a:p>
            <a:pPr lvl="1">
              <a:lnSpc>
                <a:spcPts val="2200"/>
              </a:lnSpc>
            </a:pPr>
            <a:r>
              <a:rPr lang="en-US" sz="1900" b="1" dirty="0"/>
              <a:t>Heat, A/C</a:t>
            </a:r>
          </a:p>
          <a:p>
            <a:pPr lvl="1">
              <a:lnSpc>
                <a:spcPts val="2200"/>
              </a:lnSpc>
            </a:pPr>
            <a:r>
              <a:rPr lang="en-US" sz="1900" b="1" dirty="0"/>
              <a:t>Fire, CO detection</a:t>
            </a:r>
          </a:p>
          <a:p>
            <a:pPr lvl="1">
              <a:lnSpc>
                <a:spcPts val="2200"/>
              </a:lnSpc>
            </a:pPr>
            <a:r>
              <a:rPr lang="en-US" sz="1900" b="1" dirty="0"/>
              <a:t>Security Systems</a:t>
            </a:r>
          </a:p>
          <a:p>
            <a:pPr lvl="1">
              <a:lnSpc>
                <a:spcPts val="2200"/>
              </a:lnSpc>
            </a:pPr>
            <a:r>
              <a:rPr lang="en-US" sz="1900" b="1" dirty="0"/>
              <a:t>Cameras/Monitors</a:t>
            </a:r>
          </a:p>
          <a:p>
            <a:pPr lvl="1">
              <a:lnSpc>
                <a:spcPts val="2200"/>
              </a:lnSpc>
            </a:pPr>
            <a:r>
              <a:rPr lang="en-US" sz="1900" b="1" dirty="0"/>
              <a:t>Appliances</a:t>
            </a:r>
          </a:p>
          <a:p>
            <a:pPr lvl="1">
              <a:lnSpc>
                <a:spcPts val="2200"/>
              </a:lnSpc>
            </a:pPr>
            <a:r>
              <a:rPr lang="en-US" sz="1900" b="1" dirty="0"/>
              <a:t>Lighting</a:t>
            </a:r>
          </a:p>
          <a:p>
            <a:pPr>
              <a:lnSpc>
                <a:spcPts val="2200"/>
              </a:lnSpc>
            </a:pPr>
            <a:r>
              <a:rPr lang="en-US" sz="2100" b="1" dirty="0"/>
              <a:t>Technology is adaptive</a:t>
            </a:r>
          </a:p>
          <a:p>
            <a:pPr lvl="1">
              <a:lnSpc>
                <a:spcPts val="2200"/>
              </a:lnSpc>
            </a:pPr>
            <a:r>
              <a:rPr lang="en-US" sz="1900" b="1" i="1" dirty="0">
                <a:solidFill>
                  <a:srgbClr val="C00000"/>
                </a:solidFill>
              </a:rPr>
              <a:t>Uses sensors and algorithms to learn about you</a:t>
            </a:r>
          </a:p>
          <a:p>
            <a:pPr>
              <a:lnSpc>
                <a:spcPts val="2200"/>
              </a:lnSpc>
              <a:spcBef>
                <a:spcPct val="50000"/>
              </a:spcBef>
            </a:pPr>
            <a:endParaRPr lang="en-US" sz="2100" b="1" dirty="0"/>
          </a:p>
          <a:p>
            <a:pPr>
              <a:lnSpc>
                <a:spcPts val="2200"/>
              </a:lnSpc>
              <a:spcBef>
                <a:spcPct val="50000"/>
              </a:spcBef>
            </a:pP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b="-266"/>
          <a:stretch/>
        </p:blipFill>
        <p:spPr>
          <a:xfrm>
            <a:off x="3761423" y="3214025"/>
            <a:ext cx="5063489" cy="2930439"/>
          </a:xfrm>
          <a:prstGeom prst="rect">
            <a:avLst/>
          </a:prstGeom>
        </p:spPr>
      </p:pic>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5640" y="1235240"/>
            <a:ext cx="1429407" cy="1429407"/>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2875" y="1264144"/>
            <a:ext cx="838200" cy="1371600"/>
          </a:xfrm>
          <a:prstGeom prst="rect">
            <a:avLst/>
          </a:prstGeom>
        </p:spPr>
      </p:pic>
    </p:spTree>
    <p:extLst>
      <p:ext uri="{BB962C8B-B14F-4D97-AF65-F5344CB8AC3E}">
        <p14:creationId xmlns:p14="http://schemas.microsoft.com/office/powerpoint/2010/main" val="19002434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922051">
                                            <p:txEl>
                                              <p:pRg st="9" end="9"/>
                                            </p:txEl>
                                          </p:spTgt>
                                        </p:tgtEl>
                                        <p:attrNameLst>
                                          <p:attrName>style.visibility</p:attrName>
                                        </p:attrNameLst>
                                      </p:cBhvr>
                                      <p:to>
                                        <p:strVal val="visible"/>
                                      </p:to>
                                    </p:set>
                                    <p:animEffect transition="in" filter="wipe(left)">
                                      <p:cBhvr>
                                        <p:cTn id="40" dur="500"/>
                                        <p:tgtEl>
                                          <p:spTgt spid="192205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922051">
                                            <p:txEl>
                                              <p:pRg st="11" end="11"/>
                                            </p:txEl>
                                          </p:spTgt>
                                        </p:tgtEl>
                                        <p:attrNameLst>
                                          <p:attrName>style.visibility</p:attrName>
                                        </p:attrNameLst>
                                      </p:cBhvr>
                                      <p:to>
                                        <p:strVal val="visible"/>
                                      </p:to>
                                    </p:set>
                                    <p:animEffect transition="in" filter="wipe(left)">
                                      <p:cBhvr>
                                        <p:cTn id="48"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73</a:t>
            </a:fld>
            <a:endParaRPr lang="en-US" sz="900"/>
          </a:p>
        </p:txBody>
      </p:sp>
      <p:sp>
        <p:nvSpPr>
          <p:cNvPr id="65541" name="Rectangle 2"/>
          <p:cNvSpPr>
            <a:spLocks noGrp="1" noChangeArrowheads="1"/>
          </p:cNvSpPr>
          <p:nvPr>
            <p:ph type="title" idx="4294967295"/>
          </p:nvPr>
        </p:nvSpPr>
        <p:spPr>
          <a:xfrm>
            <a:off x="20364" y="31584"/>
            <a:ext cx="7950815" cy="860425"/>
          </a:xfrm>
        </p:spPr>
        <p:txBody>
          <a:bodyPr/>
          <a:lstStyle/>
          <a:p>
            <a:r>
              <a:rPr lang="en-US" dirty="0"/>
              <a:t>Partnerships with Insurers: Selling     Safety and Savings Simultaneously</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 descr="Image result for nest logo"/>
          <p:cNvSpPr>
            <a:spLocks noChangeAspect="1" noChangeArrowheads="1"/>
          </p:cNvSpPr>
          <p:nvPr/>
        </p:nvSpPr>
        <p:spPr bwMode="auto">
          <a:xfrm>
            <a:off x="6194694" y="1103313"/>
            <a:ext cx="1152525"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2653" t="8987" r="4495" b="7547"/>
          <a:stretch/>
        </p:blipFill>
        <p:spPr>
          <a:xfrm>
            <a:off x="209998" y="1235075"/>
            <a:ext cx="8391077" cy="3979862"/>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27037" y="1235075"/>
            <a:ext cx="1429407" cy="1429407"/>
          </a:xfrm>
          <a:prstGeom prst="rect">
            <a:avLst/>
          </a:prstGeom>
        </p:spPr>
      </p:pic>
      <p:sp>
        <p:nvSpPr>
          <p:cNvPr id="9" name="TextBox 8"/>
          <p:cNvSpPr txBox="1"/>
          <p:nvPr/>
        </p:nvSpPr>
        <p:spPr>
          <a:xfrm>
            <a:off x="120650" y="6464498"/>
            <a:ext cx="848042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Source: </a:t>
            </a:r>
            <a:r>
              <a:rPr lang="en-US" sz="1400" dirty="0">
                <a:latin typeface="Arial" panose="020B0604020202020204" pitchFamily="34" charset="0"/>
                <a:cs typeface="Arial" panose="020B0604020202020204" pitchFamily="34" charset="0"/>
                <a:hlinkClick r:id="rId5"/>
              </a:rPr>
              <a:t>https://nest.com/insurance-partners/</a:t>
            </a:r>
            <a:r>
              <a:rPr lang="en-US" sz="1400" dirty="0">
                <a:latin typeface="Arial" panose="020B0604020202020204" pitchFamily="34" charset="0"/>
                <a:cs typeface="Arial" panose="020B0604020202020204" pitchFamily="34" charset="0"/>
              </a:rPr>
              <a:t> accessed 1/10/16; Insurance Information Institute research. </a:t>
            </a:r>
          </a:p>
        </p:txBody>
      </p:sp>
      <p:sp>
        <p:nvSpPr>
          <p:cNvPr id="21" name="AutoShape 5"/>
          <p:cNvSpPr>
            <a:spLocks noChangeArrowheads="1"/>
          </p:cNvSpPr>
          <p:nvPr/>
        </p:nvSpPr>
        <p:spPr bwMode="blackWhite">
          <a:xfrm>
            <a:off x="393923" y="5507692"/>
            <a:ext cx="8023225" cy="842672"/>
          </a:xfrm>
          <a:prstGeom prst="wedgeRectCallout">
            <a:avLst>
              <a:gd name="adj1" fmla="val 2133"/>
              <a:gd name="adj2" fmla="val -11453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anose="020B0604020202020204" pitchFamily="34" charset="0"/>
                <a:cs typeface="Arial" panose="020B0604020202020204" pitchFamily="34" charset="0"/>
              </a:rPr>
              <a:t>Nest is actively seeking to partner with insurers.  As of Jan. 10, 2016, Nest listed 2 insurance partners offering discounts in a number of states</a:t>
            </a:r>
          </a:p>
        </p:txBody>
      </p:sp>
    </p:spTree>
    <p:extLst>
      <p:ext uri="{BB962C8B-B14F-4D97-AF65-F5344CB8AC3E}">
        <p14:creationId xmlns:p14="http://schemas.microsoft.com/office/powerpoint/2010/main" val="6751696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solidFill>
                <a:srgbClr val="000000"/>
              </a:solidFill>
            </a:endParaRPr>
          </a:p>
        </p:txBody>
      </p:sp>
      <p:sp>
        <p:nvSpPr>
          <p:cNvPr id="307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724C05A-B520-4207-A9FF-F8D8AFCFB1C7}" type="slidenum">
              <a:rPr lang="en-US" sz="900">
                <a:solidFill>
                  <a:srgbClr val="FFFFFF"/>
                </a:solidFill>
              </a:rPr>
              <a:pPr algn="r" eaLnBrk="0" hangingPunct="0">
                <a:lnSpc>
                  <a:spcPct val="85000"/>
                </a:lnSpc>
                <a:spcBef>
                  <a:spcPct val="20000"/>
                </a:spcBef>
              </a:pPr>
              <a:t>74</a:t>
            </a:fld>
            <a:endParaRPr lang="en-US" sz="900">
              <a:solidFill>
                <a:srgbClr val="FFFFFF"/>
              </a:solidFill>
            </a:endParaRPr>
          </a:p>
        </p:txBody>
      </p:sp>
      <p:pic>
        <p:nvPicPr>
          <p:cNvPr id="307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407805" y="2334406"/>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3200" b="1" dirty="0">
                <a:solidFill>
                  <a:srgbClr val="FFFFFF"/>
                </a:solidFill>
                <a:latin typeface="Arial "/>
              </a:rPr>
              <a:t>INSURANCE TECHNOLOGY:</a:t>
            </a:r>
          </a:p>
          <a:p>
            <a:pPr algn="ctr">
              <a:lnSpc>
                <a:spcPct val="85000"/>
              </a:lnSpc>
              <a:spcBef>
                <a:spcPct val="25000"/>
              </a:spcBef>
              <a:defRPr/>
            </a:pPr>
            <a:r>
              <a:rPr lang="en-US" sz="3200" b="1" i="1" dirty="0">
                <a:solidFill>
                  <a:srgbClr val="FFFFFF"/>
                </a:solidFill>
                <a:latin typeface="Arial "/>
              </a:rPr>
              <a:t>FIN TECH ZEROES IN</a:t>
            </a:r>
          </a:p>
        </p:txBody>
      </p:sp>
      <p:sp>
        <p:nvSpPr>
          <p:cNvPr id="6" name="TextBox 5"/>
          <p:cNvSpPr txBox="1">
            <a:spLocks noChangeArrowheads="1"/>
          </p:cNvSpPr>
          <p:nvPr/>
        </p:nvSpPr>
        <p:spPr bwMode="auto">
          <a:xfrm>
            <a:off x="220717" y="4125887"/>
            <a:ext cx="8828033" cy="1569660"/>
          </a:xfrm>
          <a:prstGeom prst="rect">
            <a:avLst/>
          </a:prstGeom>
          <a:noFill/>
          <a:ln w="9525">
            <a:noFill/>
            <a:miter lim="800000"/>
            <a:headEnd/>
            <a:tailEnd/>
          </a:ln>
        </p:spPr>
        <p:txBody>
          <a:bodyPr wrap="square">
            <a:spAutoFit/>
          </a:bodyPr>
          <a:lstStyle/>
          <a:p>
            <a:pPr algn="ctr"/>
            <a:r>
              <a:rPr lang="en-US" sz="3200" b="1" dirty="0">
                <a:solidFill>
                  <a:srgbClr val="225A7A"/>
                </a:solidFill>
                <a:latin typeface="Arial" panose="020B0604020202020204" pitchFamily="34" charset="0"/>
                <a:cs typeface="Arial" panose="020B0604020202020204" pitchFamily="34" charset="0"/>
              </a:rPr>
              <a:t>Number and Value of Deals Is Increasing</a:t>
            </a:r>
          </a:p>
          <a:p>
            <a:pPr algn="ctr"/>
            <a:endParaRPr lang="en-US" sz="3200" b="1" dirty="0">
              <a:solidFill>
                <a:srgbClr val="225A7A"/>
              </a:solidFill>
              <a:latin typeface="Arial" panose="020B0604020202020204" pitchFamily="34" charset="0"/>
              <a:cs typeface="Arial" panose="020B0604020202020204" pitchFamily="34" charset="0"/>
            </a:endParaRPr>
          </a:p>
          <a:p>
            <a:pPr algn="ctr"/>
            <a:r>
              <a:rPr lang="en-US" sz="3200" b="1" i="1" dirty="0">
                <a:solidFill>
                  <a:srgbClr val="FF0000"/>
                </a:solidFill>
                <a:latin typeface="Arial" panose="020B0604020202020204" pitchFamily="34" charset="0"/>
                <a:cs typeface="Arial" panose="020B0604020202020204" pitchFamily="34" charset="0"/>
              </a:rPr>
              <a:t>In Search of the Elusive Insurance ‘Unicorn’</a:t>
            </a:r>
          </a:p>
        </p:txBody>
      </p:sp>
    </p:spTree>
    <p:extLst>
      <p:ext uri="{BB962C8B-B14F-4D97-AF65-F5344CB8AC3E}">
        <p14:creationId xmlns:p14="http://schemas.microsoft.com/office/powerpoint/2010/main" val="915110622"/>
      </p:ext>
    </p:extLst>
  </p:cSld>
  <p:clrMapOvr>
    <a:masterClrMapping/>
  </p:clrMapOvr>
  <p:transition>
    <p:zoom dir="in"/>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75</a:t>
            </a:fld>
            <a:endParaRPr lang="en-US" altLang="en-US"/>
          </a:p>
        </p:txBody>
      </p:sp>
      <p:graphicFrame>
        <p:nvGraphicFramePr>
          <p:cNvPr id="58374" name="Object 3"/>
          <p:cNvGraphicFramePr>
            <a:graphicFrameLocks noGrp="1"/>
          </p:cNvGraphicFramePr>
          <p:nvPr>
            <p:ph type="chart" idx="4294967295"/>
            <p:extLst/>
          </p:nvPr>
        </p:nvGraphicFramePr>
        <p:xfrm>
          <a:off x="282575" y="1690688"/>
          <a:ext cx="8542337" cy="4513262"/>
        </p:xfrm>
        <a:graphic>
          <a:graphicData uri="http://schemas.openxmlformats.org/presentationml/2006/ole">
            <mc:AlternateContent xmlns:mc="http://schemas.openxmlformats.org/markup-compatibility/2006">
              <mc:Choice xmlns:v="urn:schemas-microsoft-com:vml" Requires="v">
                <p:oleObj spid="_x0000_s28634149" name="Chart" r:id="rId4" imgW="8581836" imgH="4533761" progId="MSGraph.Chart.8">
                  <p:embed followColorScheme="full"/>
                </p:oleObj>
              </mc:Choice>
              <mc:Fallback>
                <p:oleObj name="Chart" r:id="rId4" imgW="8581836" imgH="4533761" progId="MSGraph.Chart.8">
                  <p:embed followColorScheme="full"/>
                  <p:pic>
                    <p:nvPicPr>
                      <p:cNvPr id="58374" name="Object 3"/>
                      <p:cNvPicPr>
                        <a:picLocks noGrp="1" noChangeArrowheads="1"/>
                      </p:cNvPicPr>
                      <p:nvPr/>
                    </p:nvPicPr>
                    <p:blipFill>
                      <a:blip r:embed="rId5"/>
                      <a:srcRect/>
                      <a:stretch>
                        <a:fillRect/>
                      </a:stretch>
                    </p:blipFill>
                    <p:spPr bwMode="gray">
                      <a:xfrm>
                        <a:off x="282575" y="169068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rgbClr val="225A7A"/>
                </a:solidFill>
              </a:rPr>
              <a:t>($ Millions)</a:t>
            </a:r>
          </a:p>
        </p:txBody>
      </p:sp>
      <p:sp>
        <p:nvSpPr>
          <p:cNvPr id="1989639" name="AutoShape 7"/>
          <p:cNvSpPr>
            <a:spLocks noChangeArrowheads="1"/>
          </p:cNvSpPr>
          <p:nvPr/>
        </p:nvSpPr>
        <p:spPr bwMode="blackWhite">
          <a:xfrm>
            <a:off x="2916664" y="2506543"/>
            <a:ext cx="1739045" cy="907217"/>
          </a:xfrm>
          <a:prstGeom prst="wedgeRectCallout">
            <a:avLst>
              <a:gd name="adj1" fmla="val 162044"/>
              <a:gd name="adj2" fmla="val -4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Investment in insurance tech is rising</a:t>
            </a:r>
          </a:p>
        </p:txBody>
      </p:sp>
      <p:sp>
        <p:nvSpPr>
          <p:cNvPr id="10" name="AutoShape 8"/>
          <p:cNvSpPr>
            <a:spLocks noChangeArrowheads="1"/>
          </p:cNvSpPr>
          <p:nvPr/>
        </p:nvSpPr>
        <p:spPr bwMode="blackWhite">
          <a:xfrm>
            <a:off x="4401710" y="1238250"/>
            <a:ext cx="1813035" cy="1165105"/>
          </a:xfrm>
          <a:prstGeom prst="wedgeRectCallout">
            <a:avLst>
              <a:gd name="adj1" fmla="val 129787"/>
              <a:gd name="adj2" fmla="val -28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latin typeface="Arial" panose="020B0604020202020204" pitchFamily="34" charset="0"/>
                <a:cs typeface="Arial" panose="020B0604020202020204" pitchFamily="34" charset="0"/>
              </a:rPr>
              <a:t>Insurance tech deals reached a new record in 2016:Q1</a:t>
            </a:r>
          </a:p>
        </p:txBody>
      </p:sp>
      <p:sp>
        <p:nvSpPr>
          <p:cNvPr id="11"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CB Insights at </a:t>
            </a:r>
            <a:r>
              <a:rPr lang="en-US" sz="1100" dirty="0">
                <a:latin typeface="Arial" panose="020B0604020202020204" pitchFamily="34" charset="0"/>
                <a:cs typeface="Arial" panose="020B0604020202020204" pitchFamily="34" charset="0"/>
                <a:hlinkClick r:id="rId6"/>
              </a:rPr>
              <a:t>https://www.cbinsights.com/blog/insurance-tech-overview-q1-2016/</a:t>
            </a:r>
            <a:r>
              <a:rPr lang="en-US" sz="1100" dirty="0">
                <a:latin typeface="Arial" panose="020B0604020202020204" pitchFamily="34" charset="0"/>
                <a:cs typeface="Arial" panose="020B0604020202020204" pitchFamily="34" charset="0"/>
              </a:rPr>
              <a:t>; Insurance Information Institute. </a:t>
            </a:r>
          </a:p>
        </p:txBody>
      </p:sp>
      <p:sp>
        <p:nvSpPr>
          <p:cNvPr id="13" name="Rectangle 2"/>
          <p:cNvSpPr txBox="1">
            <a:spLocks noChangeArrowheads="1"/>
          </p:cNvSpPr>
          <p:nvPr/>
        </p:nvSpPr>
        <p:spPr bwMode="black">
          <a:xfrm>
            <a:off x="85725" y="74295"/>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Insurance Technology Financing Trend: Change Is Coming</a:t>
            </a:r>
          </a:p>
        </p:txBody>
      </p:sp>
    </p:spTree>
    <p:extLst>
      <p:ext uri="{BB962C8B-B14F-4D97-AF65-F5344CB8AC3E}">
        <p14:creationId xmlns:p14="http://schemas.microsoft.com/office/powerpoint/2010/main" val="2215191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a:latin typeface="Arial "/>
              </a:rPr>
              <a:t>Insurance Tech Activity by Area                   of Interest, 2013 – 2016:Q1</a:t>
            </a:r>
          </a:p>
        </p:txBody>
      </p:sp>
      <p:graphicFrame>
        <p:nvGraphicFramePr>
          <p:cNvPr id="7173" name="Object 3"/>
          <p:cNvGraphicFramePr>
            <a:graphicFrameLocks noChangeAspect="1"/>
          </p:cNvGraphicFramePr>
          <p:nvPr>
            <p:extLst/>
          </p:nvPr>
        </p:nvGraphicFramePr>
        <p:xfrm>
          <a:off x="406400" y="1317625"/>
          <a:ext cx="8058150" cy="4203700"/>
        </p:xfrm>
        <a:graphic>
          <a:graphicData uri="http://schemas.openxmlformats.org/presentationml/2006/ole">
            <mc:AlternateContent xmlns:mc="http://schemas.openxmlformats.org/markup-compatibility/2006">
              <mc:Choice xmlns:v="urn:schemas-microsoft-com:vml" Requires="v">
                <p:oleObj spid="_x0000_s28635173" name="Worksheet" r:id="rId3" imgW="8064613" imgH="4203746" progId="Excel.Sheet.8">
                  <p:embed/>
                </p:oleObj>
              </mc:Choice>
              <mc:Fallback>
                <p:oleObj name="Worksheet" r:id="rId3" imgW="8064613" imgH="4203746" progId="Excel.Sheet.8">
                  <p:embed/>
                  <p:pic>
                    <p:nvPicPr>
                      <p:cNvPr id="7173" name="Object 3"/>
                      <p:cNvPicPr>
                        <a:picLocks noChangeAspect="1" noChangeArrowheads="1"/>
                      </p:cNvPicPr>
                      <p:nvPr/>
                    </p:nvPicPr>
                    <p:blipFill>
                      <a:blip r:embed="rId4"/>
                      <a:srcRect/>
                      <a:stretch>
                        <a:fillRect/>
                      </a:stretch>
                    </p:blipFill>
                    <p:spPr bwMode="auto">
                      <a:xfrm>
                        <a:off x="406400" y="1317625"/>
                        <a:ext cx="8058150" cy="4203700"/>
                      </a:xfrm>
                      <a:prstGeom prst="rect">
                        <a:avLst/>
                      </a:prstGeom>
                      <a:noFill/>
                      <a:ln>
                        <a:noFill/>
                      </a:ln>
                      <a:extLst/>
                    </p:spPr>
                  </p:pic>
                </p:oleObj>
              </mc:Fallback>
            </mc:AlternateContent>
          </a:graphicData>
        </a:graphic>
      </p:graphicFrame>
      <p:sp>
        <p:nvSpPr>
          <p:cNvPr id="8" name="Rectangle 6"/>
          <p:cNvSpPr>
            <a:spLocks noChangeArrowheads="1"/>
          </p:cNvSpPr>
          <p:nvPr/>
        </p:nvSpPr>
        <p:spPr bwMode="blackWhite">
          <a:xfrm>
            <a:off x="406400" y="5663922"/>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a:solidFill>
                  <a:srgbClr val="FFFFFF"/>
                </a:solidFill>
              </a:rPr>
              <a:t>Silicon Valley and the venture capital community have the insurance industry in their sights.  Most will fail.  Some will succeed.</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9" name="Rectangle 4"/>
          <p:cNvSpPr>
            <a:spLocks noChangeArrowheads="1"/>
          </p:cNvSpPr>
          <p:nvPr/>
        </p:nvSpPr>
        <p:spPr bwMode="auto">
          <a:xfrm>
            <a:off x="-61913" y="6389410"/>
            <a:ext cx="812165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latin typeface="Arial" panose="020B0604020202020204" pitchFamily="34" charset="0"/>
              <a:cs typeface="Arial" panose="020B0604020202020204" pitchFamily="34" charset="0"/>
            </a:endParaRPr>
          </a:p>
          <a:p>
            <a:pPr eaLnBrk="0" hangingPunct="0">
              <a:lnSpc>
                <a:spcPct val="85000"/>
              </a:lnSpc>
              <a:spcBef>
                <a:spcPct val="25000"/>
              </a:spcBef>
              <a:buClr>
                <a:schemeClr val="accent2"/>
              </a:buClr>
              <a:buFont typeface="Wingdings" pitchFamily="2" charset="2"/>
              <a:buNone/>
            </a:pPr>
            <a:r>
              <a:rPr lang="en-US" sz="1100" dirty="0">
                <a:latin typeface="Arial" panose="020B0604020202020204" pitchFamily="34" charset="0"/>
                <a:cs typeface="Arial" panose="020B0604020202020204" pitchFamily="34" charset="0"/>
              </a:rPr>
              <a:t>Source: CB Insights at </a:t>
            </a:r>
            <a:r>
              <a:rPr lang="en-US" sz="1100" dirty="0">
                <a:latin typeface="Arial" panose="020B0604020202020204" pitchFamily="34" charset="0"/>
                <a:cs typeface="Arial" panose="020B0604020202020204" pitchFamily="34" charset="0"/>
                <a:hlinkClick r:id="rId5"/>
              </a:rPr>
              <a:t>https://www.cbinsights.com/blog/insurance-tech-overview-q1-2016/</a:t>
            </a:r>
            <a:r>
              <a:rPr lang="en-US" sz="1100" dirty="0">
                <a:latin typeface="Arial" panose="020B0604020202020204" pitchFamily="34" charset="0"/>
                <a:cs typeface="Arial" panose="020B0604020202020204" pitchFamily="34" charset="0"/>
              </a:rPr>
              <a:t>; Insurance Information Institute. </a:t>
            </a:r>
          </a:p>
        </p:txBody>
      </p:sp>
      <p:sp>
        <p:nvSpPr>
          <p:cNvPr id="10" name="Rectangle 4"/>
          <p:cNvSpPr>
            <a:spLocks noChangeArrowheads="1"/>
          </p:cNvSpPr>
          <p:nvPr/>
        </p:nvSpPr>
        <p:spPr bwMode="black">
          <a:xfrm>
            <a:off x="249237" y="1532591"/>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dirty="0">
                <a:solidFill>
                  <a:srgbClr val="225A7A"/>
                </a:solidFill>
              </a:rPr>
              <a:t>(Percent)</a:t>
            </a:r>
          </a:p>
        </p:txBody>
      </p:sp>
      <p:sp>
        <p:nvSpPr>
          <p:cNvPr id="11" name="AutoShape 14"/>
          <p:cNvSpPr>
            <a:spLocks noChangeArrowheads="1"/>
          </p:cNvSpPr>
          <p:nvPr/>
        </p:nvSpPr>
        <p:spPr bwMode="blackWhite">
          <a:xfrm>
            <a:off x="3403600" y="1092340"/>
            <a:ext cx="4147503" cy="893762"/>
          </a:xfrm>
          <a:prstGeom prst="wedgeRectCallout">
            <a:avLst>
              <a:gd name="adj1" fmla="val 35795"/>
              <a:gd name="adj2" fmla="val 18963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a:solidFill>
                  <a:srgbClr val="FFFFFF"/>
                </a:solidFill>
              </a:rPr>
              <a:t>With the ACA in the rear view window, non-health insurance tech accounts for the majority of investment</a:t>
            </a:r>
          </a:p>
        </p:txBody>
      </p:sp>
    </p:spTree>
    <p:extLst>
      <p:ext uri="{BB962C8B-B14F-4D97-AF65-F5344CB8AC3E}">
        <p14:creationId xmlns:p14="http://schemas.microsoft.com/office/powerpoint/2010/main" val="56144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65400"/>
            <a:ext cx="2625329" cy="207749"/>
          </a:xfrm>
          <a:prstGeom prst="rect">
            <a:avLst/>
          </a:prstGeom>
          <a:noFill/>
          <a:ln w="9525" algn="ctr">
            <a:noFill/>
            <a:miter lim="800000"/>
            <a:headEnd/>
            <a:tailEnd/>
          </a:ln>
        </p:spPr>
        <p:txBody>
          <a:bodyPr anchor="ctr">
            <a:spAutoFit/>
          </a:bodyPr>
          <a:lstStyle/>
          <a:p>
            <a:pPr eaLnBrk="1" hangingPunct="1">
              <a:defRPr/>
            </a:pPr>
            <a:r>
              <a:rPr lang="en-US" sz="750" dirty="0">
                <a:solidFill>
                  <a:srgbClr val="000000">
                    <a:lumMod val="75000"/>
                  </a:srgbClr>
                </a:solidFill>
              </a:rPr>
              <a:t>Source: Lemonade.com accessed June 24, 2016.</a:t>
            </a:r>
            <a:endParaRPr lang="en-US" sz="750" i="1" dirty="0">
              <a:solidFill>
                <a:srgbClr val="000000">
                  <a:lumMod val="75000"/>
                </a:srgbClr>
              </a:solidFill>
            </a:endParaRPr>
          </a:p>
        </p:txBody>
      </p:sp>
      <p:sp>
        <p:nvSpPr>
          <p:cNvPr id="62467" name="Title 1"/>
          <p:cNvSpPr>
            <a:spLocks noGrp="1"/>
          </p:cNvSpPr>
          <p:nvPr>
            <p:ph type="title"/>
          </p:nvPr>
        </p:nvSpPr>
        <p:spPr>
          <a:xfrm>
            <a:off x="0" y="185314"/>
            <a:ext cx="7774297" cy="645319"/>
          </a:xfrm>
        </p:spPr>
        <p:txBody>
          <a:bodyPr/>
          <a:lstStyle/>
          <a:p>
            <a:r>
              <a:rPr lang="en-US" altLang="en-US" dirty="0">
                <a:latin typeface="Arial" panose="020B0604020202020204" pitchFamily="34" charset="0"/>
                <a:ea typeface="ＭＳ Ｐゴシック" panose="020B0600070205080204" pitchFamily="34" charset="-128"/>
              </a:rPr>
              <a:t>Lemonade: Peer-to-Peer (P2P) Insurance</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77</a:t>
            </a:fld>
            <a:endParaRPr lang="en-US" altLang="en-US" sz="1350" dirty="0"/>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8894" y="1310640"/>
            <a:ext cx="8527116" cy="4547795"/>
          </a:xfrm>
          <a:prstGeom prst="rect">
            <a:avLst/>
          </a:prstGeom>
          <a:ln>
            <a:solidFill>
              <a:srgbClr val="2B7299"/>
            </a:solidFill>
          </a:ln>
        </p:spPr>
      </p:pic>
    </p:spTree>
    <p:custDataLst>
      <p:tags r:id="rId1"/>
    </p:custDataLst>
    <p:extLst>
      <p:ext uri="{BB962C8B-B14F-4D97-AF65-F5344CB8AC3E}">
        <p14:creationId xmlns:p14="http://schemas.microsoft.com/office/powerpoint/2010/main" val="1108278262"/>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488482"/>
            <a:ext cx="4337009" cy="230832"/>
          </a:xfrm>
          <a:prstGeom prst="rect">
            <a:avLst/>
          </a:prstGeom>
          <a:noFill/>
          <a:ln w="9525" algn="ctr">
            <a:noFill/>
            <a:miter lim="800000"/>
            <a:headEnd/>
            <a:tailEnd/>
          </a:ln>
        </p:spPr>
        <p:txBody>
          <a:bodyPr wrap="square" anchor="ctr">
            <a:spAutoFit/>
          </a:bodyPr>
          <a:lstStyle/>
          <a:p>
            <a:pPr eaLnBrk="1" hangingPunct="1">
              <a:defRPr/>
            </a:pPr>
            <a:r>
              <a:rPr lang="en-US" sz="900" dirty="0">
                <a:solidFill>
                  <a:srgbClr val="000000">
                    <a:lumMod val="75000"/>
                  </a:srgbClr>
                </a:solidFill>
              </a:rPr>
              <a:t>Source: Email from Lemonade CEO </a:t>
            </a:r>
            <a:r>
              <a:rPr lang="en-US" sz="900" dirty="0" err="1">
                <a:solidFill>
                  <a:srgbClr val="000000">
                    <a:lumMod val="75000"/>
                  </a:srgbClr>
                </a:solidFill>
              </a:rPr>
              <a:t>Danieal</a:t>
            </a:r>
            <a:r>
              <a:rPr lang="en-US" sz="900" dirty="0">
                <a:solidFill>
                  <a:srgbClr val="000000">
                    <a:lumMod val="75000"/>
                  </a:srgbClr>
                </a:solidFill>
              </a:rPr>
              <a:t> </a:t>
            </a:r>
            <a:r>
              <a:rPr lang="en-US" sz="900" dirty="0" err="1">
                <a:solidFill>
                  <a:srgbClr val="000000">
                    <a:lumMod val="75000"/>
                  </a:srgbClr>
                </a:solidFill>
              </a:rPr>
              <a:t>Schreibeir</a:t>
            </a:r>
            <a:r>
              <a:rPr lang="en-US" sz="900" dirty="0">
                <a:solidFill>
                  <a:srgbClr val="000000">
                    <a:lumMod val="75000"/>
                  </a:srgbClr>
                </a:solidFill>
              </a:rPr>
              <a:t>, May 17, 2016.</a:t>
            </a:r>
            <a:endParaRPr lang="en-US" sz="900" i="1" dirty="0">
              <a:solidFill>
                <a:srgbClr val="000000">
                  <a:lumMod val="75000"/>
                </a:srgbClr>
              </a:solidFill>
            </a:endParaRPr>
          </a:p>
        </p:txBody>
      </p:sp>
      <p:sp>
        <p:nvSpPr>
          <p:cNvPr id="62467" name="Title 1"/>
          <p:cNvSpPr>
            <a:spLocks noGrp="1"/>
          </p:cNvSpPr>
          <p:nvPr>
            <p:ph type="title"/>
          </p:nvPr>
        </p:nvSpPr>
        <p:spPr>
          <a:xfrm>
            <a:off x="64168" y="185314"/>
            <a:ext cx="7774297" cy="645319"/>
          </a:xfrm>
        </p:spPr>
        <p:txBody>
          <a:bodyPr/>
          <a:lstStyle/>
          <a:p>
            <a:r>
              <a:rPr lang="en-US" altLang="en-US" dirty="0">
                <a:latin typeface="Arial" panose="020B0604020202020204" pitchFamily="34" charset="0"/>
                <a:ea typeface="ＭＳ Ｐゴシック" panose="020B0600070205080204" pitchFamily="34" charset="-128"/>
              </a:rPr>
              <a:t>Lemonade: Sour Words About Insurance</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78</a:t>
            </a:fld>
            <a:endParaRPr lang="en-US" altLang="en-US" sz="1350" dirty="0"/>
          </a:p>
        </p:txBody>
      </p:sp>
      <p:sp>
        <p:nvSpPr>
          <p:cNvPr id="3" name="Rectangle 2"/>
          <p:cNvSpPr/>
          <p:nvPr/>
        </p:nvSpPr>
        <p:spPr>
          <a:xfrm>
            <a:off x="235238" y="1283212"/>
            <a:ext cx="8545187" cy="5170646"/>
          </a:xfrm>
          <a:prstGeom prst="rect">
            <a:avLst/>
          </a:prstGeom>
        </p:spPr>
        <p:txBody>
          <a:bodyPr wrap="square">
            <a:spAutoFit/>
          </a:bodyPr>
          <a:lstStyle/>
          <a:p>
            <a:pPr marL="0" marR="0">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Daniel Schreiber here, with updates from Lemonade. </a:t>
            </a:r>
          </a:p>
          <a:p>
            <a:pPr marL="0" marR="0">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marL="0" marR="0">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I’m thrilled to report that a few days ago, by unanimous vote of our board and shareholders, </a:t>
            </a:r>
            <a:r>
              <a:rPr lang="en-US" b="1" dirty="0">
                <a:solidFill>
                  <a:srgbClr val="FF0000"/>
                </a:solidFill>
                <a:latin typeface="Arial" panose="020B0604020202020204" pitchFamily="34" charset="0"/>
                <a:ea typeface="Calibri" panose="020F0502020204030204" pitchFamily="34" charset="0"/>
              </a:rPr>
              <a:t>Lemonade became a Public Benefit Corporation</a:t>
            </a:r>
            <a:r>
              <a:rPr lang="en-US" dirty="0">
                <a:solidFill>
                  <a:srgbClr val="4A4A4A"/>
                </a:solidFill>
                <a:latin typeface="Arial" panose="020B0604020202020204" pitchFamily="34" charset="0"/>
                <a:ea typeface="Calibri" panose="020F0502020204030204" pitchFamily="34" charset="0"/>
              </a:rPr>
              <a:t>, and was also </a:t>
            </a:r>
            <a:r>
              <a:rPr lang="en-US" b="1" dirty="0">
                <a:solidFill>
                  <a:srgbClr val="FF0000"/>
                </a:solidFill>
                <a:latin typeface="Arial" panose="020B0604020202020204" pitchFamily="34" charset="0"/>
                <a:ea typeface="Calibri" panose="020F0502020204030204" pitchFamily="34" charset="0"/>
              </a:rPr>
              <a:t>awarded provisional ‘</a:t>
            </a:r>
            <a:r>
              <a:rPr lang="en-US" b="1" u="sng" dirty="0">
                <a:solidFill>
                  <a:srgbClr val="FF0000"/>
                </a:solidFill>
                <a:latin typeface="Arial" panose="020B0604020202020204" pitchFamily="34" charset="0"/>
                <a:ea typeface="Calibri" panose="020F0502020204030204" pitchFamily="34" charset="0"/>
                <a:hlinkClick r:id="rId4"/>
              </a:rPr>
              <a:t>B-Corp</a:t>
            </a:r>
            <a:r>
              <a:rPr lang="en-US" b="1" dirty="0">
                <a:solidFill>
                  <a:srgbClr val="FF0000"/>
                </a:solidFill>
                <a:latin typeface="Arial" panose="020B0604020202020204" pitchFamily="34" charset="0"/>
                <a:ea typeface="Calibri" panose="020F0502020204030204" pitchFamily="34" charset="0"/>
              </a:rPr>
              <a:t>’ certification. Both are firsts for an insurance carrier</a:t>
            </a:r>
            <a:r>
              <a:rPr lang="en-US" dirty="0">
                <a:solidFill>
                  <a:srgbClr val="4A4A4A"/>
                </a:solidFill>
                <a:latin typeface="Arial" panose="020B0604020202020204" pitchFamily="34" charset="0"/>
                <a:ea typeface="Calibri" panose="020F0502020204030204" pitchFamily="34" charset="0"/>
              </a:rPr>
              <a:t>, and are points of tremendous pride for our team. </a:t>
            </a:r>
          </a:p>
          <a:p>
            <a:pPr marL="0" marR="0">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marL="0" marR="0">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Rebuilding insurance as a social good, rather than a necessary evil, is now part of our legal mission. </a:t>
            </a:r>
            <a:r>
              <a:rPr lang="en-US" b="1" dirty="0">
                <a:solidFill>
                  <a:srgbClr val="FF0000"/>
                </a:solidFill>
                <a:latin typeface="Arial" panose="020B0604020202020204" pitchFamily="34" charset="0"/>
                <a:ea typeface="Calibri" panose="020F0502020204030204" pitchFamily="34" charset="0"/>
              </a:rPr>
              <a:t>Our Chief Behavioral Officer, Professor Dan </a:t>
            </a:r>
            <a:r>
              <a:rPr lang="en-US" b="1" dirty="0" err="1">
                <a:solidFill>
                  <a:srgbClr val="FF0000"/>
                </a:solidFill>
                <a:latin typeface="Arial" panose="020B0604020202020204" pitchFamily="34" charset="0"/>
                <a:ea typeface="Calibri" panose="020F0502020204030204" pitchFamily="34" charset="0"/>
              </a:rPr>
              <a:t>Ariely</a:t>
            </a:r>
            <a:r>
              <a:rPr lang="en-US" b="1" dirty="0">
                <a:solidFill>
                  <a:srgbClr val="FF0000"/>
                </a:solidFill>
                <a:latin typeface="Arial" panose="020B0604020202020204" pitchFamily="34" charset="0"/>
                <a:ea typeface="Calibri" panose="020F0502020204030204" pitchFamily="34" charset="0"/>
              </a:rPr>
              <a:t>, says that “If you tried to create a system to bring out the worst in humans, it would look a lot like the insurance of today.” </a:t>
            </a:r>
            <a:r>
              <a:rPr lang="en-US" dirty="0">
                <a:solidFill>
                  <a:srgbClr val="4A4A4A"/>
                </a:solidFill>
                <a:latin typeface="Arial" panose="020B0604020202020204" pitchFamily="34" charset="0"/>
                <a:ea typeface="Calibri" panose="020F0502020204030204" pitchFamily="34" charset="0"/>
              </a:rPr>
              <a:t>Working in partnership with nonprofits, and baking giving-back into our business model, holds the promise of a better insurance experience, and a more valuable insurance company. </a:t>
            </a:r>
          </a:p>
          <a:p>
            <a:pPr marL="0" marR="0">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marL="0" marR="0">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In other news, I’m happy to say that we’re putting finishing touches on our product and will be ready to launch in New York within weeks. The final step is for us to get our license, and if all goes to plan, we’ll have that shortly. </a:t>
            </a:r>
            <a:endParaRPr lang="en-US" dirty="0">
              <a:latin typeface="Times New Roman" panose="02020603050405020304" pitchFamily="18" charset="0"/>
              <a:ea typeface="Calibri" panose="020F0502020204030204" pitchFamily="34" charset="0"/>
            </a:endParaRPr>
          </a:p>
          <a:p>
            <a:pPr marL="0" marR="0">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Be sure to follow us on </a:t>
            </a:r>
            <a:r>
              <a:rPr lang="en-US" u="sng" dirty="0">
                <a:solidFill>
                  <a:srgbClr val="4A4A4A"/>
                </a:solidFill>
                <a:latin typeface="Arial" panose="020B0604020202020204" pitchFamily="34" charset="0"/>
                <a:ea typeface="Calibri" panose="020F0502020204030204" pitchFamily="34" charset="0"/>
                <a:hlinkClick r:id="rId5"/>
              </a:rPr>
              <a:t>Twitter</a:t>
            </a:r>
            <a:r>
              <a:rPr lang="en-US" dirty="0">
                <a:solidFill>
                  <a:srgbClr val="4A4A4A"/>
                </a:solidFill>
                <a:latin typeface="Arial" panose="020B0604020202020204" pitchFamily="34" charset="0"/>
                <a:ea typeface="Calibri" panose="020F0502020204030204" pitchFamily="34" charset="0"/>
              </a:rPr>
              <a:t>, </a:t>
            </a:r>
            <a:r>
              <a:rPr lang="en-US" u="sng" dirty="0">
                <a:solidFill>
                  <a:srgbClr val="4A4A4A"/>
                </a:solidFill>
                <a:latin typeface="Arial" panose="020B0604020202020204" pitchFamily="34" charset="0"/>
                <a:ea typeface="Calibri" panose="020F0502020204030204" pitchFamily="34" charset="0"/>
                <a:hlinkClick r:id="rId6"/>
              </a:rPr>
              <a:t>Facebook</a:t>
            </a:r>
            <a:r>
              <a:rPr lang="en-US" dirty="0">
                <a:solidFill>
                  <a:srgbClr val="4A4A4A"/>
                </a:solidFill>
                <a:latin typeface="Arial" panose="020B0604020202020204" pitchFamily="34" charset="0"/>
                <a:ea typeface="Calibri" panose="020F0502020204030204" pitchFamily="34" charset="0"/>
              </a:rPr>
              <a:t>, and </a:t>
            </a:r>
            <a:r>
              <a:rPr lang="en-US" u="sng" dirty="0">
                <a:solidFill>
                  <a:srgbClr val="4A4A4A"/>
                </a:solidFill>
                <a:latin typeface="Arial" panose="020B0604020202020204" pitchFamily="34" charset="0"/>
                <a:ea typeface="Calibri" panose="020F0502020204030204" pitchFamily="34" charset="0"/>
                <a:hlinkClick r:id="rId7"/>
              </a:rPr>
              <a:t>LinkedIn</a:t>
            </a:r>
            <a:r>
              <a:rPr lang="en-US" dirty="0">
                <a:solidFill>
                  <a:srgbClr val="4A4A4A"/>
                </a:solidFill>
                <a:latin typeface="Arial" panose="020B0604020202020204" pitchFamily="34" charset="0"/>
                <a:ea typeface="Calibri" panose="020F0502020204030204" pitchFamily="34" charset="0"/>
              </a:rPr>
              <a:t> to stay in the know. </a:t>
            </a:r>
          </a:p>
          <a:p>
            <a:pPr marL="0" marR="0">
              <a:lnSpc>
                <a:spcPts val="1800"/>
              </a:lnSpc>
              <a:spcBef>
                <a:spcPts val="0"/>
              </a:spcBef>
              <a:spcAft>
                <a:spcPts val="0"/>
              </a:spcAft>
            </a:pPr>
            <a:endParaRPr lang="en-US" dirty="0">
              <a:latin typeface="Times New Roman" panose="02020603050405020304" pitchFamily="18" charset="0"/>
              <a:ea typeface="Calibri" panose="020F0502020204030204" pitchFamily="34" charset="0"/>
            </a:endParaRPr>
          </a:p>
          <a:p>
            <a:pPr marL="0" marR="0">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Until next time, </a:t>
            </a:r>
            <a:endParaRPr lang="en-US" dirty="0">
              <a:latin typeface="Times New Roman" panose="02020603050405020304" pitchFamily="18" charset="0"/>
              <a:ea typeface="Calibri" panose="020F0502020204030204" pitchFamily="34" charset="0"/>
            </a:endParaRPr>
          </a:p>
          <a:p>
            <a:pPr marL="0" marR="0">
              <a:lnSpc>
                <a:spcPts val="1800"/>
              </a:lnSpc>
              <a:spcBef>
                <a:spcPts val="0"/>
              </a:spcBef>
              <a:spcAft>
                <a:spcPts val="0"/>
              </a:spcAft>
            </a:pPr>
            <a:r>
              <a:rPr lang="en-US" dirty="0">
                <a:solidFill>
                  <a:srgbClr val="4A4A4A"/>
                </a:solidFill>
                <a:latin typeface="Arial" panose="020B0604020202020204" pitchFamily="34" charset="0"/>
                <a:ea typeface="Calibri" panose="020F0502020204030204" pitchFamily="34" charset="0"/>
              </a:rPr>
              <a:t>Daniel</a:t>
            </a:r>
            <a:br>
              <a:rPr lang="en-US" dirty="0">
                <a:solidFill>
                  <a:srgbClr val="4A4A4A"/>
                </a:solidFill>
                <a:latin typeface="Arial" panose="020B0604020202020204" pitchFamily="34" charset="0"/>
                <a:ea typeface="Calibri" panose="020F0502020204030204" pitchFamily="34" charset="0"/>
              </a:rPr>
            </a:br>
            <a:r>
              <a:rPr lang="en-US" dirty="0">
                <a:solidFill>
                  <a:srgbClr val="4A4A4A"/>
                </a:solidFill>
                <a:latin typeface="Arial" panose="020B0604020202020204" pitchFamily="34" charset="0"/>
                <a:ea typeface="Calibri" panose="020F0502020204030204" pitchFamily="34" charset="0"/>
              </a:rPr>
              <a:t>@</a:t>
            </a:r>
            <a:r>
              <a:rPr lang="en-US" dirty="0" err="1">
                <a:solidFill>
                  <a:srgbClr val="4A4A4A"/>
                </a:solidFill>
                <a:latin typeface="Arial" panose="020B0604020202020204" pitchFamily="34" charset="0"/>
                <a:ea typeface="Calibri" panose="020F0502020204030204" pitchFamily="34" charset="0"/>
              </a:rPr>
              <a:t>daschreiber</a:t>
            </a:r>
            <a:r>
              <a:rPr lang="en-US" dirty="0">
                <a:solidFill>
                  <a:srgbClr val="4A4A4A"/>
                </a:solidFill>
                <a:latin typeface="Arial" panose="020B0604020202020204" pitchFamily="34" charset="0"/>
                <a:ea typeface="Calibri" panose="020F0502020204030204" pitchFamily="34" charset="0"/>
              </a:rPr>
              <a:t> </a:t>
            </a:r>
            <a:endParaRPr lang="en-US" sz="1800" dirty="0">
              <a:effectLst/>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412737233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170823" y="6378837"/>
            <a:ext cx="6294145" cy="369332"/>
          </a:xfrm>
          <a:prstGeom prst="rect">
            <a:avLst/>
          </a:prstGeom>
          <a:noFill/>
          <a:ln w="9525" algn="ctr">
            <a:noFill/>
            <a:miter lim="800000"/>
            <a:headEnd/>
            <a:tailEnd/>
          </a:ln>
        </p:spPr>
        <p:txBody>
          <a:bodyPr wrap="square" anchor="ctr">
            <a:spAutoFit/>
          </a:bodyPr>
          <a:lstStyle/>
          <a:p>
            <a:pPr eaLnBrk="1" hangingPunct="1">
              <a:defRPr/>
            </a:pPr>
            <a:r>
              <a:rPr lang="en-US" sz="900" dirty="0">
                <a:solidFill>
                  <a:srgbClr val="000000">
                    <a:lumMod val="75000"/>
                  </a:srgbClr>
                </a:solidFill>
              </a:rPr>
              <a:t>Source: “</a:t>
            </a:r>
            <a:r>
              <a:rPr lang="en-US" sz="900" dirty="0" err="1">
                <a:solidFill>
                  <a:srgbClr val="000000">
                    <a:lumMod val="75000"/>
                  </a:srgbClr>
                </a:solidFill>
              </a:rPr>
              <a:t>UberX-ing</a:t>
            </a:r>
            <a:r>
              <a:rPr lang="en-US" sz="900" dirty="0">
                <a:solidFill>
                  <a:srgbClr val="000000">
                    <a:lumMod val="75000"/>
                  </a:srgbClr>
                </a:solidFill>
              </a:rPr>
              <a:t> Insurance : Is Peer-to-Peer Insurance Viable?”, presentation by Jay </a:t>
            </a:r>
            <a:r>
              <a:rPr lang="en-US" sz="900" dirty="0" err="1">
                <a:solidFill>
                  <a:srgbClr val="000000">
                    <a:lumMod val="75000"/>
                  </a:srgbClr>
                </a:solidFill>
              </a:rPr>
              <a:t>Sarzen</a:t>
            </a:r>
            <a:r>
              <a:rPr lang="en-US" sz="900" dirty="0">
                <a:solidFill>
                  <a:srgbClr val="000000">
                    <a:lumMod val="75000"/>
                  </a:srgbClr>
                </a:solidFill>
              </a:rPr>
              <a:t>, </a:t>
            </a:r>
            <a:r>
              <a:rPr lang="en-US" sz="900" dirty="0" err="1">
                <a:solidFill>
                  <a:srgbClr val="000000">
                    <a:lumMod val="75000"/>
                  </a:srgbClr>
                </a:solidFill>
              </a:rPr>
              <a:t>Aite</a:t>
            </a:r>
            <a:r>
              <a:rPr lang="en-US" sz="900" dirty="0">
                <a:solidFill>
                  <a:srgbClr val="000000">
                    <a:lumMod val="75000"/>
                  </a:srgbClr>
                </a:solidFill>
              </a:rPr>
              <a:t> Group at </a:t>
            </a:r>
            <a:r>
              <a:rPr lang="en-US" sz="900" dirty="0" err="1">
                <a:solidFill>
                  <a:srgbClr val="000000">
                    <a:lumMod val="75000"/>
                  </a:srgbClr>
                </a:solidFill>
              </a:rPr>
              <a:t>DrinkerBiddle</a:t>
            </a:r>
            <a:r>
              <a:rPr lang="en-US" sz="900" dirty="0">
                <a:solidFill>
                  <a:srgbClr val="000000">
                    <a:lumMod val="75000"/>
                  </a:srgbClr>
                </a:solidFill>
              </a:rPr>
              <a:t> Insurance Conference, June 21, 2016.</a:t>
            </a:r>
            <a:endParaRPr lang="en-US" sz="900" i="1" dirty="0">
              <a:solidFill>
                <a:srgbClr val="000000">
                  <a:lumMod val="75000"/>
                </a:srgbClr>
              </a:solidFill>
            </a:endParaRPr>
          </a:p>
        </p:txBody>
      </p:sp>
      <p:sp>
        <p:nvSpPr>
          <p:cNvPr id="62467" name="Title 1"/>
          <p:cNvSpPr>
            <a:spLocks noGrp="1"/>
          </p:cNvSpPr>
          <p:nvPr>
            <p:ph type="title"/>
          </p:nvPr>
        </p:nvSpPr>
        <p:spPr>
          <a:xfrm>
            <a:off x="64168" y="185314"/>
            <a:ext cx="7774297" cy="645319"/>
          </a:xfrm>
        </p:spPr>
        <p:txBody>
          <a:bodyPr/>
          <a:lstStyle/>
          <a:p>
            <a:r>
              <a:rPr lang="en-US" altLang="en-US" dirty="0">
                <a:latin typeface="Arial" panose="020B0604020202020204" pitchFamily="34" charset="0"/>
                <a:ea typeface="ＭＳ Ｐゴシック" panose="020B0600070205080204" pitchFamily="34" charset="-128"/>
              </a:rPr>
              <a:t>Risk Groups in P2P Structures</a:t>
            </a:r>
          </a:p>
        </p:txBody>
      </p:sp>
      <p:sp>
        <p:nvSpPr>
          <p:cNvPr id="62470" name="TextBox 4"/>
          <p:cNvSpPr txBox="1">
            <a:spLocks noChangeArrowheads="1"/>
          </p:cNvSpPr>
          <p:nvPr/>
        </p:nvSpPr>
        <p:spPr bwMode="auto">
          <a:xfrm>
            <a:off x="8315960" y="6338442"/>
            <a:ext cx="4000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900"/>
              <a:pPr algn="r"/>
              <a:t>79</a:t>
            </a:fld>
            <a:endParaRPr lang="en-US" altLang="en-US" sz="1350" dirty="0"/>
          </a:p>
        </p:txBody>
      </p:sp>
      <p:pic>
        <p:nvPicPr>
          <p:cNvPr id="2" name="Picture 1"/>
          <p:cNvPicPr>
            <a:picLocks noChangeAspect="1"/>
          </p:cNvPicPr>
          <p:nvPr/>
        </p:nvPicPr>
        <p:blipFill>
          <a:blip r:embed="rId4"/>
          <a:stretch>
            <a:fillRect/>
          </a:stretch>
        </p:blipFill>
        <p:spPr>
          <a:xfrm>
            <a:off x="693821" y="1501901"/>
            <a:ext cx="5771147" cy="4219058"/>
          </a:xfrm>
          <a:prstGeom prst="rect">
            <a:avLst/>
          </a:prstGeom>
        </p:spPr>
      </p:pic>
      <p:sp>
        <p:nvSpPr>
          <p:cNvPr id="7" name="AutoShape 14"/>
          <p:cNvSpPr>
            <a:spLocks noChangeArrowheads="1"/>
          </p:cNvSpPr>
          <p:nvPr/>
        </p:nvSpPr>
        <p:spPr bwMode="blackWhite">
          <a:xfrm>
            <a:off x="6464968" y="1488511"/>
            <a:ext cx="2591419" cy="1267612"/>
          </a:xfrm>
          <a:prstGeom prst="wedgeRectCallout">
            <a:avLst>
              <a:gd name="adj1" fmla="val 35795"/>
              <a:gd name="adj2" fmla="val 18963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a:solidFill>
                  <a:srgbClr val="FFFFFF"/>
                </a:solidFill>
              </a:rPr>
              <a:t>P2P model is predicated in part that view that individuals who know one another are less likely to commit fraud, etc.</a:t>
            </a:r>
          </a:p>
        </p:txBody>
      </p:sp>
    </p:spTree>
    <p:custDataLst>
      <p:tags r:id="rId1"/>
    </p:custDataLst>
    <p:extLst>
      <p:ext uri="{BB962C8B-B14F-4D97-AF65-F5344CB8AC3E}">
        <p14:creationId xmlns:p14="http://schemas.microsoft.com/office/powerpoint/2010/main" val="2568317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28F0D3D-4E77-4C5F-892B-176CC0F7E22D}" type="slidenum">
              <a:rPr lang="en-US" altLang="en-US" sz="900" smtClean="0"/>
              <a:pPr>
                <a:lnSpc>
                  <a:spcPct val="85000"/>
                </a:lnSpc>
                <a:spcBef>
                  <a:spcPct val="20000"/>
                </a:spcBef>
                <a:buClrTx/>
                <a:buFontTx/>
                <a:buNone/>
              </a:pPr>
              <a:t>8</a:t>
            </a:fld>
            <a:endParaRPr lang="en-US" altLang="en-US" sz="900" dirty="0"/>
          </a:p>
        </p:txBody>
      </p:sp>
      <p:graphicFrame>
        <p:nvGraphicFramePr>
          <p:cNvPr id="7171" name="Object 3"/>
          <p:cNvGraphicFramePr>
            <a:graphicFrameLocks noGrp="1" noChangeAspect="1"/>
          </p:cNvGraphicFramePr>
          <p:nvPr>
            <p:ph idx="4294967295"/>
            <p:extLst/>
          </p:nvPr>
        </p:nvGraphicFramePr>
        <p:xfrm>
          <a:off x="9525" y="1836738"/>
          <a:ext cx="9134475" cy="4733925"/>
        </p:xfrm>
        <a:graphic>
          <a:graphicData uri="http://schemas.openxmlformats.org/presentationml/2006/ole">
            <mc:AlternateContent xmlns:mc="http://schemas.openxmlformats.org/markup-compatibility/2006">
              <mc:Choice xmlns:v="urn:schemas-microsoft-com:vml" Requires="v">
                <p:oleObj spid="_x0000_s28625974" name="Chart" r:id="rId4" imgW="8820267" imgH="4572000" progId="MSGraph.Chart.8">
                  <p:embed followColorScheme="full"/>
                </p:oleObj>
              </mc:Choice>
              <mc:Fallback>
                <p:oleObj name="Chart" r:id="rId4" imgW="8820267" imgH="4572000" progId="MSGraph.Chart.8">
                  <p:embed followColorScheme="full"/>
                  <p:pic>
                    <p:nvPicPr>
                      <p:cNvPr id="7171" name="Object 3"/>
                      <p:cNvPicPr>
                        <a:picLocks noChangeAspect="1" noChangeArrowheads="1"/>
                      </p:cNvPicPr>
                      <p:nvPr/>
                    </p:nvPicPr>
                    <p:blipFill>
                      <a:blip r:embed="rId5"/>
                      <a:srcRect/>
                      <a:stretch>
                        <a:fillRect/>
                      </a:stretch>
                    </p:blipFill>
                    <p:spPr bwMode="auto">
                      <a:xfrm>
                        <a:off x="9525" y="1836738"/>
                        <a:ext cx="913447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dirty="0">
                <a:solidFill>
                  <a:schemeClr val="accent1"/>
                </a:solidFill>
              </a:rPr>
              <a:t>Unemployment Rates by State, May 2016: </a:t>
            </a:r>
          </a:p>
          <a:p>
            <a:pPr>
              <a:lnSpc>
                <a:spcPct val="100000"/>
              </a:lnSpc>
              <a:spcBef>
                <a:spcPct val="0"/>
              </a:spcBef>
              <a:buClrTx/>
              <a:buFontTx/>
              <a:buNone/>
            </a:pPr>
            <a:r>
              <a:rPr lang="en-US" altLang="en-US" sz="2600" b="1" dirty="0">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*Provisional figures for May 2016, seasonally adjusted.</a:t>
            </a:r>
          </a:p>
          <a:p>
            <a:pPr eaLnBrk="1" hangingPunct="1">
              <a:lnSpc>
                <a:spcPct val="100000"/>
              </a:lnSpc>
              <a:spcBef>
                <a:spcPct val="0"/>
              </a:spcBef>
              <a:buClrTx/>
              <a:buFontTx/>
              <a:buNone/>
            </a:pPr>
            <a:r>
              <a:rPr lang="en-US" altLang="en-US" sz="1100" dirty="0"/>
              <a:t>Sources: US Bureau of Labor Statistics; Insurance Information Institute.	</a:t>
            </a:r>
          </a:p>
        </p:txBody>
      </p:sp>
      <p:sp>
        <p:nvSpPr>
          <p:cNvPr id="8" name="AutoShape 6"/>
          <p:cNvSpPr>
            <a:spLocks noChangeArrowheads="1"/>
          </p:cNvSpPr>
          <p:nvPr/>
        </p:nvSpPr>
        <p:spPr bwMode="blackWhite">
          <a:xfrm>
            <a:off x="4576762" y="1273629"/>
            <a:ext cx="3620181" cy="1227024"/>
          </a:xfrm>
          <a:prstGeom prst="wedgeRectCallout">
            <a:avLst>
              <a:gd name="adj1" fmla="val -106428"/>
              <a:gd name="adj2" fmla="val 95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sz="1600" b="1" dirty="0">
                <a:solidFill>
                  <a:schemeClr val="bg1"/>
                </a:solidFill>
                <a:latin typeface="Arial" charset="0"/>
              </a:rPr>
              <a:t>In May, unemployment rates were significantly higher in 5 states, lower in 4 states and the District of Columbia, and stable in 41 states.</a:t>
            </a:r>
          </a:p>
        </p:txBody>
      </p:sp>
      <p:sp>
        <p:nvSpPr>
          <p:cNvPr id="7" name="AutoShape 7"/>
          <p:cNvSpPr>
            <a:spLocks noChangeArrowheads="1"/>
          </p:cNvSpPr>
          <p:nvPr/>
        </p:nvSpPr>
        <p:spPr bwMode="blackWhite">
          <a:xfrm>
            <a:off x="4212771" y="4100513"/>
            <a:ext cx="2437675" cy="1295912"/>
          </a:xfrm>
          <a:prstGeom prst="wedgeRectCallout">
            <a:avLst>
              <a:gd name="adj1" fmla="val 108614"/>
              <a:gd name="adj2" fmla="val -703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rPr>
              <a:t>15 states have unemployment rates under 4%</a:t>
            </a:r>
          </a:p>
        </p:txBody>
      </p:sp>
    </p:spTree>
    <p:extLst>
      <p:ext uri="{BB962C8B-B14F-4D97-AF65-F5344CB8AC3E}">
        <p14:creationId xmlns:p14="http://schemas.microsoft.com/office/powerpoint/2010/main" val="1340735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80</a:t>
            </a:fld>
            <a:endParaRPr lang="en-US" sz="900">
              <a:solidFill>
                <a:schemeClr val="bg1"/>
              </a:solidFill>
            </a:endParaRPr>
          </a:p>
        </p:txBody>
      </p:sp>
      <p:pic>
        <p:nvPicPr>
          <p:cNvPr id="115716"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Distribution Trends</a:t>
            </a: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Distribution by Channel Type Continues to Evolve Around the World</a:t>
            </a:r>
          </a:p>
        </p:txBody>
      </p:sp>
    </p:spTree>
    <p:extLst>
      <p:ext uri="{BB962C8B-B14F-4D97-AF65-F5344CB8AC3E}">
        <p14:creationId xmlns:p14="http://schemas.microsoft.com/office/powerpoint/2010/main" val="122034677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81</a:t>
            </a:fld>
            <a:endParaRPr lang="en-US">
              <a:solidFill>
                <a:srgbClr val="000000"/>
              </a:solidFill>
            </a:endParaRPr>
          </a:p>
        </p:txBody>
      </p:sp>
      <p:sp>
        <p:nvSpPr>
          <p:cNvPr id="47110" name="Rectangle 2"/>
          <p:cNvSpPr>
            <a:spLocks noGrp="1" noChangeArrowheads="1"/>
          </p:cNvSpPr>
          <p:nvPr>
            <p:ph type="title"/>
          </p:nvPr>
        </p:nvSpPr>
        <p:spPr>
          <a:xfrm>
            <a:off x="85726" y="90488"/>
            <a:ext cx="8001634" cy="860425"/>
          </a:xfrm>
        </p:spPr>
        <p:txBody>
          <a:bodyPr/>
          <a:lstStyle/>
          <a:p>
            <a:r>
              <a:rPr lang="en-US" sz="2800" dirty="0"/>
              <a:t>All P/C Lines Distribution Channels,</a:t>
            </a:r>
            <a:br>
              <a:rPr lang="en-US" sz="2800" dirty="0"/>
            </a:br>
            <a:r>
              <a:rPr lang="en-US" sz="2800" dirty="0"/>
              <a:t>Direct vs. Independent Agents, 1983-2014</a:t>
            </a:r>
          </a:p>
        </p:txBody>
      </p:sp>
      <p:sp>
        <p:nvSpPr>
          <p:cNvPr id="4711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dirty="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8642314" name="Chart" r:id="rId4" imgW="8610548" imgH="4648061" progId="MSGraph.Chart.8">
                  <p:embed followColorScheme="full"/>
                </p:oleObj>
              </mc:Choice>
              <mc:Fallback>
                <p:oleObj name="Chart" r:id="rId4" imgW="8610548" imgH="4648061" progId="MSGraph.Chart.8">
                  <p:embed followColorScheme="full"/>
                  <p:pic>
                    <p:nvPicPr>
                      <p:cNvPr id="2028548" name="Object 2"/>
                      <p:cNvPicPr>
                        <a:picLocks noChangeArrowheads="1"/>
                      </p:cNvPicPr>
                      <p:nvPr/>
                    </p:nvPicPr>
                    <p:blipFill>
                      <a:blip r:embed="rId5"/>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2900680" y="3453607"/>
            <a:ext cx="5105400" cy="1812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Independent agents steadily lost market share from the early 1980s through the early 2000s across all P/C lines, made some games in the mid-2000s, but then lost share again in the late 2000s.  Loss rate has slowed in in the 2010s.  Direct channels include exclusive agency companies, direct marketers and direct sales (e.g., internet)</a:t>
            </a:r>
          </a:p>
        </p:txBody>
      </p:sp>
    </p:spTree>
    <p:extLst>
      <p:ext uri="{BB962C8B-B14F-4D97-AF65-F5344CB8AC3E}">
        <p14:creationId xmlns:p14="http://schemas.microsoft.com/office/powerpoint/2010/main" val="7400692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82</a:t>
            </a:fld>
            <a:endParaRPr lang="en-US">
              <a:solidFill>
                <a:srgbClr val="000000"/>
              </a:solidFill>
            </a:endParaRPr>
          </a:p>
        </p:txBody>
      </p:sp>
      <p:sp>
        <p:nvSpPr>
          <p:cNvPr id="48134" name="Rectangle 2"/>
          <p:cNvSpPr>
            <a:spLocks noGrp="1" noChangeArrowheads="1"/>
          </p:cNvSpPr>
          <p:nvPr>
            <p:ph type="title"/>
          </p:nvPr>
        </p:nvSpPr>
        <p:spPr>
          <a:xfrm>
            <a:off x="85725" y="77787"/>
            <a:ext cx="7636510" cy="860425"/>
          </a:xfrm>
        </p:spPr>
        <p:txBody>
          <a:bodyPr/>
          <a:lstStyle/>
          <a:p>
            <a:r>
              <a:rPr lang="en-US" dirty="0"/>
              <a:t>Personal Lines Distribution Channels, Direct vs. Independent Agents, 1972-2014</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extLst/>
          </p:nvPr>
        </p:nvGraphicFramePr>
        <p:xfrm>
          <a:off x="304800" y="1473200"/>
          <a:ext cx="8597900" cy="4648200"/>
        </p:xfrm>
        <a:graphic>
          <a:graphicData uri="http://schemas.openxmlformats.org/presentationml/2006/ole">
            <mc:AlternateContent xmlns:mc="http://schemas.openxmlformats.org/markup-compatibility/2006">
              <mc:Choice xmlns:v="urn:schemas-microsoft-com:vml" Requires="v">
                <p:oleObj spid="_x0000_s28643338" name="Chart" r:id="rId4" imgW="8610548" imgH="4648061" progId="MSGraph.Chart.8">
                  <p:embed followColorScheme="full"/>
                </p:oleObj>
              </mc:Choice>
              <mc:Fallback>
                <p:oleObj name="Chart" r:id="rId4" imgW="8610548" imgH="4648061" progId="MSGraph.Chart.8">
                  <p:embed followColorScheme="full"/>
                  <p:pic>
                    <p:nvPicPr>
                      <p:cNvPr id="2028548" name="Object 2"/>
                      <p:cNvPicPr>
                        <a:picLocks noChangeArrowheads="1"/>
                      </p:cNvPicPr>
                      <p:nvPr/>
                    </p:nvPicPr>
                    <p:blipFill>
                      <a:blip r:embed="rId5"/>
                      <a:srcRect/>
                      <a:stretch>
                        <a:fillRect/>
                      </a:stretch>
                    </p:blipFill>
                    <p:spPr bwMode="gray">
                      <a:xfrm>
                        <a:off x="304800" y="1473200"/>
                        <a:ext cx="8597900" cy="464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Independent agents have lost significant personal lines market share since the early 1970s.  Although the trend slowed from 2000-2007, it may be accelerating again.</a:t>
            </a:r>
          </a:p>
        </p:txBody>
      </p:sp>
    </p:spTree>
    <p:extLst>
      <p:ext uri="{BB962C8B-B14F-4D97-AF65-F5344CB8AC3E}">
        <p14:creationId xmlns:p14="http://schemas.microsoft.com/office/powerpoint/2010/main" val="18545731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2028548"/>
                                        </p:tgtEl>
                                        <p:attrNameLst>
                                          <p:attrName>style.visibility</p:attrName>
                                        </p:attrNameLst>
                                      </p:cBhvr>
                                      <p:to>
                                        <p:strVal val="visible"/>
                                      </p:to>
                                    </p:set>
                                    <p:animEffect transition="in" filter="wipe(left)">
                                      <p:cBhvr>
                                        <p:cTn id="7" dur="500"/>
                                        <p:tgtEl>
                                          <p:spTgt spid="2028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1000"/>
                                  </p:stCondLst>
                                  <p:childTnLst>
                                    <p:set>
                                      <p:cBhvr>
                                        <p:cTn id="11" dur="1" fill="hold">
                                          <p:stCondLst>
                                            <p:cond delay="0"/>
                                          </p:stCondLst>
                                        </p:cTn>
                                        <p:tgtEl>
                                          <p:spTgt spid="2028548"/>
                                        </p:tgtEl>
                                        <p:attrNameLst>
                                          <p:attrName>style.visibility</p:attrName>
                                        </p:attrNameLst>
                                      </p:cBhvr>
                                      <p:to>
                                        <p:strVal val="visible"/>
                                      </p:to>
                                    </p:set>
                                    <p:animEffect transition="in" filter="wipe(left)">
                                      <p:cBhvr>
                                        <p:cTn id="12" dur="500"/>
                                        <p:tgtEl>
                                          <p:spTgt spid="2028548"/>
                                        </p:tgtEl>
                                      </p:cBhvr>
                                    </p:animEffect>
                                  </p:childTnLst>
                                </p:cTn>
                              </p:par>
                            </p:childTnLst>
                          </p:cTn>
                        </p:par>
                        <p:par>
                          <p:cTn id="13" fill="hold">
                            <p:stCondLst>
                              <p:cond delay="1500"/>
                            </p:stCondLst>
                            <p:childTnLst>
                              <p:par>
                                <p:cTn id="14" presetID="23" presetClass="entr" presetSubtype="16" fill="hold" grpId="0" nodeType="afterEffect">
                                  <p:stCondLst>
                                    <p:cond delay="1000"/>
                                  </p:stCondLst>
                                  <p:childTnLst>
                                    <p:set>
                                      <p:cBhvr>
                                        <p:cTn id="15" dur="1" fill="hold">
                                          <p:stCondLst>
                                            <p:cond delay="0"/>
                                          </p:stCondLst>
                                        </p:cTn>
                                        <p:tgtEl>
                                          <p:spTgt spid="2028561"/>
                                        </p:tgtEl>
                                        <p:attrNameLst>
                                          <p:attrName>style.visibility</p:attrName>
                                        </p:attrNameLst>
                                      </p:cBhvr>
                                      <p:to>
                                        <p:strVal val="visible"/>
                                      </p:to>
                                    </p:set>
                                    <p:anim calcmode="lin" valueType="num">
                                      <p:cBhvr>
                                        <p:cTn id="16" dur="500" fill="hold"/>
                                        <p:tgtEl>
                                          <p:spTgt spid="2028561"/>
                                        </p:tgtEl>
                                        <p:attrNameLst>
                                          <p:attrName>ppt_w</p:attrName>
                                        </p:attrNameLst>
                                      </p:cBhvr>
                                      <p:tavLst>
                                        <p:tav tm="0">
                                          <p:val>
                                            <p:fltVal val="0"/>
                                          </p:val>
                                        </p:tav>
                                        <p:tav tm="100000">
                                          <p:val>
                                            <p:strVal val="#ppt_w"/>
                                          </p:val>
                                        </p:tav>
                                      </p:tavLst>
                                    </p:anim>
                                    <p:anim calcmode="lin" valueType="num">
                                      <p:cBhvr>
                                        <p:cTn id="17"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83</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290512" y="2093912"/>
            <a:ext cx="85344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Millennials and Insurance</a:t>
            </a:r>
          </a:p>
        </p:txBody>
      </p:sp>
      <p:sp>
        <p:nvSpPr>
          <p:cNvPr id="1940487" name="Rectangle 7"/>
          <p:cNvSpPr>
            <a:spLocks noChangeArrowheads="1"/>
          </p:cNvSpPr>
          <p:nvPr/>
        </p:nvSpPr>
        <p:spPr bwMode="auto">
          <a:xfrm>
            <a:off x="596900" y="3952875"/>
            <a:ext cx="802005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Actively Disengaged or the      Vanity  of Youth?</a:t>
            </a:r>
            <a:endParaRPr lang="en-US" sz="3600" b="1" i="1" dirty="0">
              <a:solidFill>
                <a:srgbClr val="FF0000"/>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83</a:t>
            </a:fld>
            <a:endParaRPr lang="en-US"/>
          </a:p>
        </p:txBody>
      </p:sp>
    </p:spTree>
    <p:extLst>
      <p:ext uri="{BB962C8B-B14F-4D97-AF65-F5344CB8AC3E}">
        <p14:creationId xmlns:p14="http://schemas.microsoft.com/office/powerpoint/2010/main" val="128600795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98449" y="0"/>
            <a:ext cx="7400925"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2015: Millennials Overtook Baby Boomers as the Largest Generation</a:t>
            </a:r>
          </a:p>
        </p:txBody>
      </p:sp>
      <p:sp>
        <p:nvSpPr>
          <p:cNvPr id="5" name="Rectangle 3"/>
          <p:cNvSpPr>
            <a:spLocks noChangeArrowheads="1"/>
          </p:cNvSpPr>
          <p:nvPr/>
        </p:nvSpPr>
        <p:spPr bwMode="auto">
          <a:xfrm>
            <a:off x="0" y="6245525"/>
            <a:ext cx="7569200"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“This Year Millennials Will Overtake Baby Boomers,” Pew Research Center, January 15, 2015 accessed at </a:t>
            </a:r>
            <a:r>
              <a:rPr lang="en-US" sz="1100" dirty="0">
                <a:hlinkClick r:id="rId2"/>
              </a:rPr>
              <a:t>http://www.pewresearch.org/fact-tank/2015/01/16/this-year-millennials-will-overtake-baby-boomers/</a:t>
            </a:r>
            <a:r>
              <a:rPr lang="en-US" sz="1100" dirty="0"/>
              <a:t> .</a:t>
            </a:r>
          </a:p>
        </p:txBody>
      </p:sp>
      <p:sp>
        <p:nvSpPr>
          <p:cNvPr id="11" name="AutoShape 17"/>
          <p:cNvSpPr>
            <a:spLocks noChangeArrowheads="1"/>
          </p:cNvSpPr>
          <p:nvPr/>
        </p:nvSpPr>
        <p:spPr bwMode="blackWhite">
          <a:xfrm>
            <a:off x="188090" y="1811485"/>
            <a:ext cx="1372696" cy="3091591"/>
          </a:xfrm>
          <a:prstGeom prst="wedgeRectCallout">
            <a:avLst>
              <a:gd name="adj1" fmla="val 118907"/>
              <a:gd name="adj2" fmla="val -288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There were 75.3 million Millennials in 2015, overtaking for the first time the Baby Boomers who totaled 74.9 million</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11200" y="1318930"/>
            <a:ext cx="2952750" cy="40767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19317" y="1349996"/>
            <a:ext cx="1980952" cy="4352381"/>
          </a:xfrm>
          <a:prstGeom prst="rect">
            <a:avLst/>
          </a:prstGeom>
        </p:spPr>
      </p:pic>
    </p:spTree>
    <p:extLst>
      <p:ext uri="{BB962C8B-B14F-4D97-AF65-F5344CB8AC3E}">
        <p14:creationId xmlns:p14="http://schemas.microsoft.com/office/powerpoint/2010/main" val="343269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98449" y="0"/>
            <a:ext cx="7400925"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Channel Preference for Home/Rental Insurance, by Age Category</a:t>
            </a:r>
          </a:p>
        </p:txBody>
      </p:sp>
      <p:pic>
        <p:nvPicPr>
          <p:cNvPr id="4" name="Picture 3"/>
          <p:cNvPicPr>
            <a:picLocks noChangeAspect="1"/>
          </p:cNvPicPr>
          <p:nvPr/>
        </p:nvPicPr>
        <p:blipFill>
          <a:blip r:embed="rId2"/>
          <a:stretch>
            <a:fillRect/>
          </a:stretch>
        </p:blipFill>
        <p:spPr>
          <a:xfrm>
            <a:off x="2279928" y="1522654"/>
            <a:ext cx="6559538" cy="3918751"/>
          </a:xfrm>
          <a:prstGeom prst="rect">
            <a:avLst/>
          </a:prstGeom>
          <a:ln>
            <a:solidFill>
              <a:srgbClr val="225A7A"/>
            </a:solidFill>
          </a:ln>
        </p:spPr>
      </p:pic>
      <p:sp>
        <p:nvSpPr>
          <p:cNvPr id="5" name="Rectangle 3"/>
          <p:cNvSpPr>
            <a:spLocks noChangeArrowheads="1"/>
          </p:cNvSpPr>
          <p:nvPr/>
        </p:nvSpPr>
        <p:spPr bwMode="auto">
          <a:xfrm>
            <a:off x="0" y="6103635"/>
            <a:ext cx="7569200"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“5 Reasons Millennials Aren’t Buying Insurance from Local Agents,” Eric </a:t>
            </a:r>
            <a:r>
              <a:rPr lang="en-US" sz="1100" dirty="0" err="1"/>
              <a:t>Narisco</a:t>
            </a:r>
            <a:r>
              <a:rPr lang="en-US" sz="1100" dirty="0"/>
              <a:t>, Sept. 16, 2015 from  PropertyCasualty360.com based on a study by Effective Coverage and performed by ORC International.</a:t>
            </a:r>
          </a:p>
        </p:txBody>
      </p:sp>
      <p:sp>
        <p:nvSpPr>
          <p:cNvPr id="6" name="AutoShape 17"/>
          <p:cNvSpPr>
            <a:spLocks noChangeArrowheads="1"/>
          </p:cNvSpPr>
          <p:nvPr/>
        </p:nvSpPr>
        <p:spPr bwMode="blackWhite">
          <a:xfrm>
            <a:off x="298449" y="1705240"/>
            <a:ext cx="1372696" cy="3736165"/>
          </a:xfrm>
          <a:prstGeom prst="wedgeRectCallout">
            <a:avLst>
              <a:gd name="adj1" fmla="val 97085"/>
              <a:gd name="adj2" fmla="val 33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2/3 of Millennials purchase dwelling coverage directly from the company</a:t>
            </a:r>
          </a:p>
          <a:p>
            <a:pPr algn="ctr" eaLnBrk="0" hangingPunct="0">
              <a:lnSpc>
                <a:spcPct val="90000"/>
              </a:lnSpc>
              <a:spcBef>
                <a:spcPct val="50000"/>
              </a:spcBef>
              <a:buClr>
                <a:schemeClr val="bg1"/>
              </a:buClr>
              <a:buFont typeface="Wingdings" pitchFamily="2" charset="2"/>
              <a:buNone/>
              <a:defRPr/>
            </a:pPr>
            <a:endParaRPr lang="en-US" sz="1400" b="1" dirty="0">
              <a:solidFill>
                <a:schemeClr val="bg1"/>
              </a:solidFill>
            </a:endParaRPr>
          </a:p>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How much of this is a generational preference vs. having very simple insurance needs?</a:t>
            </a:r>
          </a:p>
        </p:txBody>
      </p:sp>
    </p:spTree>
    <p:extLst>
      <p:ext uri="{BB962C8B-B14F-4D97-AF65-F5344CB8AC3E}">
        <p14:creationId xmlns:p14="http://schemas.microsoft.com/office/powerpoint/2010/main" val="187686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98449" y="0"/>
            <a:ext cx="7400925"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Insurance Customers: Engagement </a:t>
            </a:r>
          </a:p>
          <a:p>
            <a:r>
              <a:rPr lang="en-US" kern="0" dirty="0"/>
              <a:t>by Generation</a:t>
            </a:r>
          </a:p>
        </p:txBody>
      </p:sp>
      <p:sp>
        <p:nvSpPr>
          <p:cNvPr id="5" name="Rectangle 3"/>
          <p:cNvSpPr>
            <a:spLocks noChangeArrowheads="1"/>
          </p:cNvSpPr>
          <p:nvPr/>
        </p:nvSpPr>
        <p:spPr bwMode="auto">
          <a:xfrm>
            <a:off x="0" y="6103635"/>
            <a:ext cx="7569200"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Gallup: “Insurance Companies Have a Big Problem with Millennials,”  Daniela Yu and Chris </a:t>
            </a:r>
            <a:r>
              <a:rPr lang="en-US" sz="1100" dirty="0" err="1"/>
              <a:t>Portera</a:t>
            </a:r>
            <a:r>
              <a:rPr lang="en-US" sz="1100" dirty="0"/>
              <a:t>, March 5, 2015.</a:t>
            </a:r>
          </a:p>
        </p:txBody>
      </p:sp>
      <p:pic>
        <p:nvPicPr>
          <p:cNvPr id="7" name="Picture 6"/>
          <p:cNvPicPr>
            <a:picLocks noChangeAspect="1"/>
          </p:cNvPicPr>
          <p:nvPr/>
        </p:nvPicPr>
        <p:blipFill>
          <a:blip r:embed="rId2"/>
          <a:stretch>
            <a:fillRect/>
          </a:stretch>
        </p:blipFill>
        <p:spPr>
          <a:xfrm>
            <a:off x="1782287" y="1403132"/>
            <a:ext cx="7296397" cy="4283452"/>
          </a:xfrm>
          <a:prstGeom prst="rect">
            <a:avLst/>
          </a:prstGeom>
        </p:spPr>
      </p:pic>
      <p:sp>
        <p:nvSpPr>
          <p:cNvPr id="8" name="AutoShape 17"/>
          <p:cNvSpPr>
            <a:spLocks noChangeArrowheads="1"/>
          </p:cNvSpPr>
          <p:nvPr/>
        </p:nvSpPr>
        <p:spPr bwMode="blackWhite">
          <a:xfrm>
            <a:off x="125023" y="1705240"/>
            <a:ext cx="1372696" cy="3736165"/>
          </a:xfrm>
          <a:prstGeom prst="wedgeRectCallout">
            <a:avLst>
              <a:gd name="adj1" fmla="val 74115"/>
              <a:gd name="adj2" fmla="val -32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Millennials are the least likely to be engaged with their insurer</a:t>
            </a:r>
          </a:p>
          <a:p>
            <a:pPr algn="ctr" eaLnBrk="0" hangingPunct="0">
              <a:lnSpc>
                <a:spcPct val="90000"/>
              </a:lnSpc>
              <a:spcBef>
                <a:spcPct val="50000"/>
              </a:spcBef>
              <a:buClr>
                <a:schemeClr val="bg1"/>
              </a:buClr>
              <a:buFont typeface="Wingdings" pitchFamily="2" charset="2"/>
              <a:buNone/>
              <a:defRPr/>
            </a:pPr>
            <a:endParaRPr lang="en-US" sz="1400" b="1" dirty="0">
              <a:solidFill>
                <a:schemeClr val="bg1"/>
              </a:solidFill>
            </a:endParaRPr>
          </a:p>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Millennials are more twice as likely to buy online</a:t>
            </a:r>
          </a:p>
          <a:p>
            <a:pPr algn="ctr" eaLnBrk="0" hangingPunct="0">
              <a:lnSpc>
                <a:spcPct val="90000"/>
              </a:lnSpc>
              <a:spcBef>
                <a:spcPct val="50000"/>
              </a:spcBef>
              <a:buClr>
                <a:schemeClr val="bg1"/>
              </a:buClr>
              <a:buFont typeface="Wingdings" pitchFamily="2" charset="2"/>
              <a:buNone/>
              <a:defRPr/>
            </a:pPr>
            <a:endParaRPr lang="en-US" sz="1400" b="1" dirty="0">
              <a:solidFill>
                <a:schemeClr val="bg1"/>
              </a:solidFill>
            </a:endParaRPr>
          </a:p>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Millennial’s families influence their choice in insurers</a:t>
            </a:r>
          </a:p>
        </p:txBody>
      </p:sp>
      <p:sp>
        <p:nvSpPr>
          <p:cNvPr id="9" name="Rectangle 8"/>
          <p:cNvSpPr/>
          <p:nvPr/>
        </p:nvSpPr>
        <p:spPr>
          <a:xfrm>
            <a:off x="2412124" y="1529255"/>
            <a:ext cx="1040524" cy="428822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84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txBox="1">
            <a:spLocks noChangeArrowheads="1"/>
          </p:cNvSpPr>
          <p:nvPr/>
        </p:nvSpPr>
        <p:spPr>
          <a:xfrm>
            <a:off x="298449" y="0"/>
            <a:ext cx="7400925" cy="860425"/>
          </a:xfrm>
          <a:prstGeom prst="rect">
            <a:avLst/>
          </a:prstGeom>
        </p:spPr>
        <p:txBody>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t>Insurance Customers: Key Drivers of Engagement for Millennials</a:t>
            </a:r>
          </a:p>
        </p:txBody>
      </p:sp>
      <p:sp>
        <p:nvSpPr>
          <p:cNvPr id="5" name="Rectangle 3"/>
          <p:cNvSpPr>
            <a:spLocks noChangeArrowheads="1"/>
          </p:cNvSpPr>
          <p:nvPr/>
        </p:nvSpPr>
        <p:spPr bwMode="auto">
          <a:xfrm>
            <a:off x="0" y="6103635"/>
            <a:ext cx="7569200"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Gallup: “Insurance Companies Have a Big Problem with Millennials,”  Daniela Yu and Chris </a:t>
            </a:r>
            <a:r>
              <a:rPr lang="en-US" sz="1100" dirty="0" err="1"/>
              <a:t>Portera</a:t>
            </a:r>
            <a:r>
              <a:rPr lang="en-US" sz="1100" dirty="0"/>
              <a:t>, March 5, 2015</a:t>
            </a:r>
          </a:p>
        </p:txBody>
      </p:sp>
      <p:pic>
        <p:nvPicPr>
          <p:cNvPr id="10" name="Picture 9"/>
          <p:cNvPicPr>
            <a:picLocks noChangeAspect="1"/>
          </p:cNvPicPr>
          <p:nvPr/>
        </p:nvPicPr>
        <p:blipFill>
          <a:blip r:embed="rId2"/>
          <a:stretch>
            <a:fillRect/>
          </a:stretch>
        </p:blipFill>
        <p:spPr>
          <a:xfrm>
            <a:off x="1919045" y="1243096"/>
            <a:ext cx="7224955" cy="3909479"/>
          </a:xfrm>
          <a:prstGeom prst="rect">
            <a:avLst/>
          </a:prstGeom>
        </p:spPr>
      </p:pic>
      <p:sp>
        <p:nvSpPr>
          <p:cNvPr id="11" name="AutoShape 17"/>
          <p:cNvSpPr>
            <a:spLocks noChangeArrowheads="1"/>
          </p:cNvSpPr>
          <p:nvPr/>
        </p:nvSpPr>
        <p:spPr bwMode="blackWhite">
          <a:xfrm>
            <a:off x="188090" y="1811485"/>
            <a:ext cx="1477424" cy="3091591"/>
          </a:xfrm>
          <a:prstGeom prst="wedgeRectCallout">
            <a:avLst>
              <a:gd name="adj1" fmla="val 74115"/>
              <a:gd name="adj2" fmla="val -32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Data security and ease of making coverage changes are keys to successful engagement with Millennial insurance buyers</a:t>
            </a:r>
          </a:p>
        </p:txBody>
      </p:sp>
    </p:spTree>
    <p:extLst>
      <p:ext uri="{BB962C8B-B14F-4D97-AF65-F5344CB8AC3E}">
        <p14:creationId xmlns:p14="http://schemas.microsoft.com/office/powerpoint/2010/main" val="3572011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88</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290512" y="2093912"/>
            <a:ext cx="85344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a:solidFill>
                  <a:srgbClr val="FFFFFF"/>
                </a:solidFill>
              </a:rPr>
              <a:t>Millennials as Employees</a:t>
            </a:r>
          </a:p>
        </p:txBody>
      </p:sp>
      <p:sp>
        <p:nvSpPr>
          <p:cNvPr id="1940487" name="Rectangle 7"/>
          <p:cNvSpPr>
            <a:spLocks noChangeArrowheads="1"/>
          </p:cNvSpPr>
          <p:nvPr/>
        </p:nvSpPr>
        <p:spPr bwMode="auto">
          <a:xfrm>
            <a:off x="596900" y="3952875"/>
            <a:ext cx="8020050" cy="2363724"/>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A Talent Gap Looms</a:t>
            </a:r>
          </a:p>
          <a:p>
            <a:pPr marL="292100" indent="-292100" algn="ctr" eaLnBrk="0" hangingPunct="0">
              <a:lnSpc>
                <a:spcPct val="90000"/>
              </a:lnSpc>
              <a:spcBef>
                <a:spcPct val="25000"/>
              </a:spcBef>
              <a:buClr>
                <a:schemeClr val="accent2"/>
              </a:buClr>
              <a:buFont typeface="Wingdings" pitchFamily="2" charset="2"/>
              <a:buNone/>
            </a:pPr>
            <a:endParaRPr lang="en-US" sz="3600" b="1" i="1" dirty="0">
              <a:solidFill>
                <a:srgbClr val="FF0000"/>
              </a:solidFill>
            </a:endParaRPr>
          </a:p>
          <a:p>
            <a:pPr marL="292100" indent="-292100" algn="ctr" eaLnBrk="0" hangingPunct="0">
              <a:lnSpc>
                <a:spcPct val="90000"/>
              </a:lnSpc>
              <a:spcBef>
                <a:spcPct val="25000"/>
              </a:spcBef>
              <a:buClr>
                <a:schemeClr val="accent2"/>
              </a:buClr>
              <a:buFont typeface="Wingdings" pitchFamily="2" charset="2"/>
              <a:buNone/>
            </a:pPr>
            <a:r>
              <a:rPr lang="en-US" sz="3600" b="1" i="1" dirty="0">
                <a:solidFill>
                  <a:srgbClr val="FF0000"/>
                </a:solidFill>
              </a:rPr>
              <a:t>Insurance Industry Employees Are Older than in Most Industries</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88</a:t>
            </a:fld>
            <a:endParaRPr lang="en-US"/>
          </a:p>
        </p:txBody>
      </p:sp>
    </p:spTree>
    <p:extLst>
      <p:ext uri="{BB962C8B-B14F-4D97-AF65-F5344CB8AC3E}">
        <p14:creationId xmlns:p14="http://schemas.microsoft.com/office/powerpoint/2010/main" val="2081234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207294" y="6935391"/>
            <a:ext cx="1014413" cy="88294"/>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675">
                <a:solidFill>
                  <a:schemeClr val="bg1"/>
                </a:solidFill>
              </a:rPr>
              <a:t>12/01/09 - 9pm</a:t>
            </a:r>
          </a:p>
        </p:txBody>
      </p:sp>
      <p:sp>
        <p:nvSpPr>
          <p:cNvPr id="65539" name="Rectangle 106"/>
          <p:cNvSpPr txBox="1">
            <a:spLocks noGrp="1" noChangeArrowheads="1"/>
          </p:cNvSpPr>
          <p:nvPr/>
        </p:nvSpPr>
        <p:spPr bwMode="auto">
          <a:xfrm>
            <a:off x="3164681" y="6935391"/>
            <a:ext cx="2814638" cy="88294"/>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675">
                <a:solidFill>
                  <a:schemeClr val="bg1"/>
                </a:solidFill>
              </a:rPr>
              <a:t>eSlide – P6466 – The Financial Crisis and the Future of the P/C</a:t>
            </a:r>
          </a:p>
        </p:txBody>
      </p:sp>
      <p:sp>
        <p:nvSpPr>
          <p:cNvPr id="65540" name="Rectangle 110"/>
          <p:cNvSpPr txBox="1">
            <a:spLocks noGrp="1" noChangeArrowheads="1"/>
          </p:cNvSpPr>
          <p:nvPr/>
        </p:nvSpPr>
        <p:spPr bwMode="auto">
          <a:xfrm>
            <a:off x="7593808" y="5849542"/>
            <a:ext cx="335756" cy="88294"/>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675"/>
              <a:pPr algn="r" eaLnBrk="0" hangingPunct="0">
                <a:lnSpc>
                  <a:spcPct val="85000"/>
                </a:lnSpc>
                <a:spcBef>
                  <a:spcPct val="20000"/>
                </a:spcBef>
              </a:pPr>
              <a:t>89</a:t>
            </a:fld>
            <a:endParaRPr lang="en-US" sz="675"/>
          </a:p>
        </p:txBody>
      </p:sp>
      <p:sp>
        <p:nvSpPr>
          <p:cNvPr id="65541" name="Rectangle 2"/>
          <p:cNvSpPr>
            <a:spLocks noGrp="1" noChangeArrowheads="1"/>
          </p:cNvSpPr>
          <p:nvPr>
            <p:ph type="title" idx="4294967295"/>
          </p:nvPr>
        </p:nvSpPr>
        <p:spPr>
          <a:xfrm>
            <a:off x="194002" y="186928"/>
            <a:ext cx="6809135" cy="645319"/>
          </a:xfrm>
        </p:spPr>
        <p:txBody>
          <a:bodyPr/>
          <a:lstStyle/>
          <a:p>
            <a:r>
              <a:rPr lang="en-US" dirty="0"/>
              <a:t>The Economy, Millennials and Careers in the Insurance Industry</a:t>
            </a:r>
          </a:p>
        </p:txBody>
      </p:sp>
      <p:sp>
        <p:nvSpPr>
          <p:cNvPr id="1922051" name="Rectangle 3"/>
          <p:cNvSpPr>
            <a:spLocks noGrp="1" noChangeArrowheads="1"/>
          </p:cNvSpPr>
          <p:nvPr>
            <p:ph type="body" idx="4294967295"/>
          </p:nvPr>
        </p:nvSpPr>
        <p:spPr>
          <a:xfrm>
            <a:off x="145015" y="1091631"/>
            <a:ext cx="5785317" cy="3489722"/>
          </a:xfrm>
        </p:spPr>
        <p:txBody>
          <a:bodyPr/>
          <a:lstStyle/>
          <a:p>
            <a:pPr>
              <a:lnSpc>
                <a:spcPct val="100000"/>
              </a:lnSpc>
              <a:spcBef>
                <a:spcPct val="50000"/>
              </a:spcBef>
            </a:pPr>
            <a:r>
              <a:rPr lang="en-US" sz="2100" b="1" dirty="0"/>
              <a:t>Some 400,000 job openings in the insurance industry through 2020 will need to be filled, mostly by Millennials</a:t>
            </a:r>
          </a:p>
          <a:p>
            <a:pPr>
              <a:lnSpc>
                <a:spcPct val="100000"/>
              </a:lnSpc>
              <a:spcBef>
                <a:spcPct val="50000"/>
              </a:spcBef>
            </a:pPr>
            <a:r>
              <a:rPr lang="en-US" sz="2100" b="1" dirty="0">
                <a:latin typeface="Arial" panose="020B0604020202020204" pitchFamily="34" charset="0"/>
                <a:ea typeface="Times New Roman" panose="02020603050405020304" pitchFamily="18" charset="0"/>
                <a:cs typeface="Arial" panose="020B0604020202020204" pitchFamily="34" charset="0"/>
              </a:rPr>
              <a:t>The number of professionals 55 and older is 30 percent higher in the insurance industry than the rest of the economy</a:t>
            </a:r>
          </a:p>
          <a:p>
            <a:pPr>
              <a:lnSpc>
                <a:spcPct val="100000"/>
              </a:lnSpc>
              <a:spcBef>
                <a:spcPct val="50000"/>
              </a:spcBef>
            </a:pPr>
            <a:r>
              <a:rPr lang="en-US" sz="2100" b="1" dirty="0">
                <a:latin typeface="Arial" panose="020B0604020202020204" pitchFamily="34" charset="0"/>
                <a:ea typeface="Times New Roman" panose="02020603050405020304" pitchFamily="18" charset="0"/>
                <a:cs typeface="Arial" panose="020B0604020202020204" pitchFamily="34" charset="0"/>
              </a:rPr>
              <a:t>The number of insurance professionals over 55 has risen 74 percent during the past 10 years.</a:t>
            </a:r>
            <a:endParaRPr lang="en-US" sz="2100" b="1" dirty="0"/>
          </a:p>
          <a:p>
            <a:pPr>
              <a:lnSpc>
                <a:spcPct val="100000"/>
              </a:lnSpc>
              <a:spcBef>
                <a:spcPct val="50000"/>
              </a:spcBef>
            </a:pPr>
            <a:r>
              <a:rPr lang="en-US" sz="2100" b="1" dirty="0"/>
              <a:t>I.I.I. created a video featuring actual Millennials who work for I.I.I. member organizations</a:t>
            </a:r>
          </a:p>
          <a:p>
            <a:pPr>
              <a:lnSpc>
                <a:spcPct val="100000"/>
              </a:lnSpc>
              <a:spcBef>
                <a:spcPct val="50000"/>
              </a:spcBef>
            </a:pPr>
            <a:r>
              <a:rPr lang="en-US" sz="2100" b="1" dirty="0"/>
              <a:t>Also created individual videos profiling each person featured</a:t>
            </a:r>
          </a:p>
          <a:p>
            <a:pPr>
              <a:lnSpc>
                <a:spcPct val="100000"/>
              </a:lnSpc>
              <a:spcBef>
                <a:spcPct val="50000"/>
              </a:spcBef>
            </a:pPr>
            <a:r>
              <a:rPr lang="en-US" sz="2100" b="1" dirty="0"/>
              <a:t>Free for you to use!</a:t>
            </a:r>
          </a:p>
          <a:p>
            <a:pPr marL="0" indent="0">
              <a:lnSpc>
                <a:spcPct val="100000"/>
              </a:lnSpc>
              <a:spcBef>
                <a:spcPct val="50000"/>
              </a:spcBef>
              <a:buNone/>
            </a:pPr>
            <a:endParaRPr lang="en-US" sz="2100" b="1" dirty="0"/>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347788" y="9834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462088" y="10977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576388" y="12120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690688" y="13263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1804988" y="14406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09678" y="1980870"/>
            <a:ext cx="3101975" cy="2197096"/>
          </a:xfrm>
          <a:prstGeom prst="rect">
            <a:avLst/>
          </a:prstGeom>
        </p:spPr>
      </p:pic>
    </p:spTree>
    <p:extLst>
      <p:ext uri="{BB962C8B-B14F-4D97-AF65-F5344CB8AC3E}">
        <p14:creationId xmlns:p14="http://schemas.microsoft.com/office/powerpoint/2010/main" val="34911277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207294" y="6935391"/>
            <a:ext cx="1014413" cy="88294"/>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675">
                <a:solidFill>
                  <a:schemeClr val="bg1"/>
                </a:solidFill>
              </a:rPr>
              <a:t>12/01/09 - 9pm</a:t>
            </a:r>
          </a:p>
        </p:txBody>
      </p:sp>
      <p:sp>
        <p:nvSpPr>
          <p:cNvPr id="65539" name="Rectangle 106"/>
          <p:cNvSpPr txBox="1">
            <a:spLocks noGrp="1" noChangeArrowheads="1"/>
          </p:cNvSpPr>
          <p:nvPr/>
        </p:nvSpPr>
        <p:spPr bwMode="auto">
          <a:xfrm>
            <a:off x="3164681" y="6935391"/>
            <a:ext cx="2814638" cy="88294"/>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675">
                <a:solidFill>
                  <a:schemeClr val="bg1"/>
                </a:solidFill>
              </a:rPr>
              <a:t>eSlide – P6466 – The Financial Crisis and the Future of the P/C</a:t>
            </a:r>
          </a:p>
        </p:txBody>
      </p:sp>
      <p:sp>
        <p:nvSpPr>
          <p:cNvPr id="65540" name="Rectangle 110"/>
          <p:cNvSpPr txBox="1">
            <a:spLocks noGrp="1" noChangeArrowheads="1"/>
          </p:cNvSpPr>
          <p:nvPr/>
        </p:nvSpPr>
        <p:spPr bwMode="auto">
          <a:xfrm>
            <a:off x="7593808" y="5849542"/>
            <a:ext cx="335756" cy="88294"/>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675"/>
              <a:pPr algn="r" eaLnBrk="0" hangingPunct="0">
                <a:lnSpc>
                  <a:spcPct val="85000"/>
                </a:lnSpc>
                <a:spcBef>
                  <a:spcPct val="20000"/>
                </a:spcBef>
              </a:pPr>
              <a:t>9</a:t>
            </a:fld>
            <a:endParaRPr lang="en-US" sz="675"/>
          </a:p>
        </p:txBody>
      </p:sp>
      <p:sp>
        <p:nvSpPr>
          <p:cNvPr id="65541" name="Rectangle 2"/>
          <p:cNvSpPr>
            <a:spLocks noGrp="1" noChangeArrowheads="1"/>
          </p:cNvSpPr>
          <p:nvPr>
            <p:ph type="title" idx="4294967295"/>
          </p:nvPr>
        </p:nvSpPr>
        <p:spPr>
          <a:xfrm>
            <a:off x="172738" y="145953"/>
            <a:ext cx="5963111" cy="645319"/>
          </a:xfrm>
        </p:spPr>
        <p:txBody>
          <a:bodyPr/>
          <a:lstStyle/>
          <a:p>
            <a:r>
              <a:rPr lang="en-US" dirty="0"/>
              <a:t>Brexit: Potential Impacts on the Global (Re)Insurance Industry</a:t>
            </a:r>
          </a:p>
        </p:txBody>
      </p:sp>
      <p:sp>
        <p:nvSpPr>
          <p:cNvPr id="1922051" name="Rectangle 3"/>
          <p:cNvSpPr>
            <a:spLocks noGrp="1" noChangeArrowheads="1"/>
          </p:cNvSpPr>
          <p:nvPr>
            <p:ph type="body" idx="4294967295"/>
          </p:nvPr>
        </p:nvSpPr>
        <p:spPr>
          <a:xfrm>
            <a:off x="134138" y="942460"/>
            <a:ext cx="5629846" cy="3489722"/>
          </a:xfrm>
        </p:spPr>
        <p:txBody>
          <a:bodyPr/>
          <a:lstStyle/>
          <a:p>
            <a:pPr>
              <a:lnSpc>
                <a:spcPct val="100000"/>
              </a:lnSpc>
              <a:spcBef>
                <a:spcPct val="50000"/>
              </a:spcBef>
            </a:pPr>
            <a:r>
              <a:rPr lang="en-US" sz="1800" b="1" dirty="0"/>
              <a:t>Brexit is a net negative for the global (re)insurance industry</a:t>
            </a:r>
          </a:p>
          <a:p>
            <a:pPr>
              <a:lnSpc>
                <a:spcPct val="100000"/>
              </a:lnSpc>
              <a:spcBef>
                <a:spcPct val="50000"/>
              </a:spcBef>
            </a:pPr>
            <a:r>
              <a:rPr lang="en-US" sz="1800" b="1" dirty="0"/>
              <a:t>Fundamentally, Brexit is a protectionist measure and antithetical to free trade; Economic negatives:</a:t>
            </a:r>
          </a:p>
          <a:p>
            <a:pPr lvl="1">
              <a:lnSpc>
                <a:spcPct val="100000"/>
              </a:lnSpc>
            </a:pPr>
            <a:r>
              <a:rPr lang="en-US" sz="1800" b="1" dirty="0"/>
              <a:t>Dollar appreciates weakening US exports</a:t>
            </a:r>
          </a:p>
          <a:p>
            <a:pPr lvl="1">
              <a:lnSpc>
                <a:spcPct val="100000"/>
              </a:lnSpc>
            </a:pPr>
            <a:r>
              <a:rPr lang="en-US" sz="1800" b="1" dirty="0"/>
              <a:t>Delays Fed rate hikes</a:t>
            </a:r>
          </a:p>
          <a:p>
            <a:pPr lvl="1">
              <a:lnSpc>
                <a:spcPct val="100000"/>
              </a:lnSpc>
            </a:pPr>
            <a:r>
              <a:rPr lang="en-US" sz="1800" b="1" dirty="0"/>
              <a:t>Uncertainty</a:t>
            </a:r>
          </a:p>
          <a:p>
            <a:pPr>
              <a:lnSpc>
                <a:spcPct val="100000"/>
              </a:lnSpc>
              <a:spcBef>
                <a:spcPct val="50000"/>
              </a:spcBef>
            </a:pPr>
            <a:r>
              <a:rPr lang="en-US" sz="1800" b="1" dirty="0"/>
              <a:t>Free flow of financial capital, human capital and coordinated regulatory policy across EU states is on net good for Europe’s economy</a:t>
            </a:r>
          </a:p>
          <a:p>
            <a:pPr>
              <a:lnSpc>
                <a:spcPct val="100000"/>
              </a:lnSpc>
              <a:spcBef>
                <a:spcPct val="50000"/>
              </a:spcBef>
            </a:pPr>
            <a:r>
              <a:rPr lang="en-US" sz="1800" b="1" dirty="0"/>
              <a:t>Concern that UK’s action could initiate a domino effect</a:t>
            </a:r>
          </a:p>
          <a:p>
            <a:pPr>
              <a:lnSpc>
                <a:spcPct val="100000"/>
              </a:lnSpc>
              <a:spcBef>
                <a:spcPct val="50000"/>
              </a:spcBef>
            </a:pPr>
            <a:r>
              <a:rPr lang="en-US" sz="1800" b="1" dirty="0"/>
              <a:t>Economic integration is the cornerstone of keeping (most of) Europe free of war</a:t>
            </a:r>
          </a:p>
          <a:p>
            <a:pPr>
              <a:lnSpc>
                <a:spcPct val="100000"/>
              </a:lnSpc>
              <a:spcBef>
                <a:spcPct val="50000"/>
              </a:spcBef>
            </a:pPr>
            <a:r>
              <a:rPr lang="en-US" sz="1800" b="1" dirty="0"/>
              <a:t>Does Brexit weaken Solvency II and efforts to implement European-like regulations in the US?</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347788" y="9834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462088" y="10977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576388" y="12120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690688" y="13263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1804988" y="14406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28617730" name="Picture 2" descr="http://www.freeworldmaps.net/printable/europe/european-union-countries.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35849" y="3980736"/>
            <a:ext cx="2311003" cy="1957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12971" y="1732922"/>
            <a:ext cx="2956760" cy="2092047"/>
          </a:xfrm>
          <a:prstGeom prst="rect">
            <a:avLst/>
          </a:prstGeom>
        </p:spPr>
      </p:pic>
    </p:spTree>
    <p:extLst>
      <p:ext uri="{BB962C8B-B14F-4D97-AF65-F5344CB8AC3E}">
        <p14:creationId xmlns:p14="http://schemas.microsoft.com/office/powerpoint/2010/main" val="4863918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22051">
                                            <p:txEl>
                                              <p:pRg st="7" end="7"/>
                                            </p:txEl>
                                          </p:spTgt>
                                        </p:tgtEl>
                                        <p:attrNameLst>
                                          <p:attrName>style.visibility</p:attrName>
                                        </p:attrNameLst>
                                      </p:cBhvr>
                                      <p:to>
                                        <p:strVal val="visible"/>
                                      </p:to>
                                    </p:set>
                                    <p:animEffect transition="in" filter="wipe(left)">
                                      <p:cBhvr>
                                        <p:cTn id="36" dur="500"/>
                                        <p:tgtEl>
                                          <p:spTgt spid="192205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22051">
                                            <p:txEl>
                                              <p:pRg st="8" end="8"/>
                                            </p:txEl>
                                          </p:spTgt>
                                        </p:tgtEl>
                                        <p:attrNameLst>
                                          <p:attrName>style.visibility</p:attrName>
                                        </p:attrNameLst>
                                      </p:cBhvr>
                                      <p:to>
                                        <p:strVal val="visible"/>
                                      </p:to>
                                    </p:set>
                                    <p:animEffect transition="in" filter="wipe(left)">
                                      <p:cBhvr>
                                        <p:cTn id="41"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1207294" y="6935391"/>
            <a:ext cx="1014413" cy="88294"/>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675">
                <a:solidFill>
                  <a:schemeClr val="bg1"/>
                </a:solidFill>
              </a:rPr>
              <a:t>12/01/09 - 9pm</a:t>
            </a:r>
          </a:p>
        </p:txBody>
      </p:sp>
      <p:sp>
        <p:nvSpPr>
          <p:cNvPr id="65539" name="Rectangle 106"/>
          <p:cNvSpPr txBox="1">
            <a:spLocks noGrp="1" noChangeArrowheads="1"/>
          </p:cNvSpPr>
          <p:nvPr/>
        </p:nvSpPr>
        <p:spPr bwMode="auto">
          <a:xfrm>
            <a:off x="3164681" y="6935391"/>
            <a:ext cx="2814638" cy="88294"/>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675">
                <a:solidFill>
                  <a:schemeClr val="bg1"/>
                </a:solidFill>
              </a:rPr>
              <a:t>eSlide – P6466 – The Financial Crisis and the Future of the P/C</a:t>
            </a:r>
          </a:p>
        </p:txBody>
      </p:sp>
      <p:sp>
        <p:nvSpPr>
          <p:cNvPr id="65540" name="Rectangle 110"/>
          <p:cNvSpPr txBox="1">
            <a:spLocks noGrp="1" noChangeArrowheads="1"/>
          </p:cNvSpPr>
          <p:nvPr/>
        </p:nvSpPr>
        <p:spPr bwMode="auto">
          <a:xfrm>
            <a:off x="8327571" y="6485893"/>
            <a:ext cx="335756" cy="88294"/>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675"/>
              <a:pPr algn="r" eaLnBrk="0" hangingPunct="0">
                <a:lnSpc>
                  <a:spcPct val="85000"/>
                </a:lnSpc>
                <a:spcBef>
                  <a:spcPct val="20000"/>
                </a:spcBef>
              </a:pPr>
              <a:t>90</a:t>
            </a:fld>
            <a:endParaRPr lang="en-US" sz="675"/>
          </a:p>
        </p:txBody>
      </p:sp>
      <p:sp>
        <p:nvSpPr>
          <p:cNvPr id="65541" name="Rectangle 2"/>
          <p:cNvSpPr>
            <a:spLocks noGrp="1" noChangeArrowheads="1"/>
          </p:cNvSpPr>
          <p:nvPr>
            <p:ph type="title" idx="4294967295"/>
          </p:nvPr>
        </p:nvSpPr>
        <p:spPr>
          <a:xfrm>
            <a:off x="48987" y="151104"/>
            <a:ext cx="8133569" cy="645319"/>
          </a:xfrm>
        </p:spPr>
        <p:txBody>
          <a:bodyPr/>
          <a:lstStyle/>
          <a:p>
            <a:r>
              <a:rPr lang="en-US" dirty="0"/>
              <a:t>Reasons Millennials Give for Not Wanting  to Work in the Insurance Industry </a:t>
            </a:r>
          </a:p>
        </p:txBody>
      </p:sp>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119188"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33488"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347788" y="9834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462088" y="10977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576388" y="12120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1690688" y="13263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1804988" y="14406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pic>
        <p:nvPicPr>
          <p:cNvPr id="9" name="Picture 8"/>
          <p:cNvPicPr>
            <a:picLocks noChangeAspect="1"/>
          </p:cNvPicPr>
          <p:nvPr/>
        </p:nvPicPr>
        <p:blipFill>
          <a:blip r:embed="rId3"/>
          <a:stretch>
            <a:fillRect/>
          </a:stretch>
        </p:blipFill>
        <p:spPr>
          <a:xfrm>
            <a:off x="534251" y="1261827"/>
            <a:ext cx="3374911" cy="5312360"/>
          </a:xfrm>
          <a:prstGeom prst="rect">
            <a:avLst/>
          </a:prstGeom>
          <a:ln>
            <a:solidFill>
              <a:srgbClr val="2B7299"/>
            </a:solidFill>
          </a:ln>
        </p:spPr>
      </p:pic>
      <p:pic>
        <p:nvPicPr>
          <p:cNvPr id="10" name="Picture 9"/>
          <p:cNvPicPr>
            <a:picLocks noChangeAspect="1"/>
          </p:cNvPicPr>
          <p:nvPr/>
        </p:nvPicPr>
        <p:blipFill>
          <a:blip r:embed="rId4"/>
          <a:stretch>
            <a:fillRect/>
          </a:stretch>
        </p:blipFill>
        <p:spPr>
          <a:xfrm>
            <a:off x="4769206" y="1382946"/>
            <a:ext cx="3413350" cy="3137270"/>
          </a:xfrm>
          <a:prstGeom prst="rect">
            <a:avLst/>
          </a:prstGeom>
          <a:ln>
            <a:solidFill>
              <a:srgbClr val="2B7299"/>
            </a:solidFill>
          </a:ln>
        </p:spPr>
      </p:pic>
      <p:sp>
        <p:nvSpPr>
          <p:cNvPr id="17" name="Rectangle 3"/>
          <p:cNvSpPr>
            <a:spLocks noChangeArrowheads="1"/>
          </p:cNvSpPr>
          <p:nvPr/>
        </p:nvSpPr>
        <p:spPr bwMode="auto">
          <a:xfrm>
            <a:off x="5007513" y="6339892"/>
            <a:ext cx="2221707"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The Institutes.</a:t>
            </a:r>
          </a:p>
        </p:txBody>
      </p:sp>
      <p:sp>
        <p:nvSpPr>
          <p:cNvPr id="18" name="Rectangle 2"/>
          <p:cNvSpPr txBox="1">
            <a:spLocks noChangeArrowheads="1"/>
          </p:cNvSpPr>
          <p:nvPr/>
        </p:nvSpPr>
        <p:spPr bwMode="blackWhite">
          <a:xfrm>
            <a:off x="4445650" y="4806412"/>
            <a:ext cx="4217677" cy="1470025"/>
          </a:xfrm>
          <a:prstGeom prst="rect">
            <a:avLst/>
          </a:prstGeom>
          <a:gradFill rotWithShape="1">
            <a:gsLst>
              <a:gs pos="0">
                <a:srgbClr val="FF6801"/>
              </a:gs>
              <a:gs pos="100000">
                <a:srgbClr val="DC5A01"/>
              </a:gs>
            </a:gsLst>
            <a:lin ang="5400000" scaled="1"/>
          </a:gradFill>
          <a:ln w="12700" cap="flat" algn="ctr">
            <a:solidFill>
              <a:srgbClr val="FF6801"/>
            </a:solidFill>
            <a:miter lim="800000"/>
            <a:headEnd/>
            <a:tailEnd/>
          </a:ln>
        </p:spPr>
        <p:txBody>
          <a:bodyPr vert="horz" wrap="square" lIns="45720" tIns="45720" rIns="45720" bIns="45720" numCol="1"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pPr algn="ctr" defTabSz="914400" eaLnBrk="1" hangingPunct="1">
              <a:lnSpc>
                <a:spcPct val="95000"/>
              </a:lnSpc>
              <a:spcBef>
                <a:spcPct val="25000"/>
              </a:spcBef>
            </a:pPr>
            <a:r>
              <a:rPr lang="en-US" sz="3800" i="1" kern="0" dirty="0">
                <a:solidFill>
                  <a:schemeClr val="bg1"/>
                </a:solidFill>
              </a:rPr>
              <a:t>Let’s Change Their Mind!</a:t>
            </a:r>
          </a:p>
        </p:txBody>
      </p:sp>
    </p:spTree>
    <p:extLst>
      <p:ext uri="{BB962C8B-B14F-4D97-AF65-F5344CB8AC3E}">
        <p14:creationId xmlns:p14="http://schemas.microsoft.com/office/powerpoint/2010/main" val="12233472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outVertical)">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1726627"/>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a:solidFill>
                  <a:srgbClr val="00B050"/>
                </a:solidFill>
              </a:rPr>
              <a:t>twitter.com/</a:t>
            </a:r>
            <a:r>
              <a:rPr lang="en-US" sz="3600" b="1" i="1" dirty="0" err="1">
                <a:solidFill>
                  <a:srgbClr val="00B050"/>
                </a:solidFill>
              </a:rPr>
              <a:t>bob_Hartwig</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a:t>12/01/09 - 9pm</a:t>
            </a:r>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91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221584</TotalTime>
  <Words>5612</Words>
  <Application>Microsoft Office PowerPoint</Application>
  <PresentationFormat>On-screen Show (4:3)</PresentationFormat>
  <Paragraphs>777</Paragraphs>
  <Slides>91</Slides>
  <Notes>81</Notes>
  <HiddenSlides>11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91</vt:i4>
      </vt:variant>
    </vt:vector>
  </HeadingPairs>
  <TitlesOfParts>
    <vt:vector size="103" baseType="lpstr">
      <vt:lpstr>ＭＳ Ｐゴシック</vt:lpstr>
      <vt:lpstr>Arial</vt:lpstr>
      <vt:lpstr>Arial </vt:lpstr>
      <vt:lpstr>Arial Narrow</vt:lpstr>
      <vt:lpstr>Calibri</vt:lpstr>
      <vt:lpstr>Symbol</vt:lpstr>
      <vt:lpstr>Times New Roman</vt:lpstr>
      <vt:lpstr>Verdana</vt:lpstr>
      <vt:lpstr>Wingdings</vt:lpstr>
      <vt:lpstr>Default Design</vt:lpstr>
      <vt:lpstr>Chart</vt:lpstr>
      <vt:lpstr>Worksheet</vt:lpstr>
      <vt:lpstr>Disruptors in the P/C           Insurance Industry:  Trends, Challenges and Opportunities </vt:lpstr>
      <vt:lpstr>Outline</vt:lpstr>
      <vt:lpstr>THE ECONOMY</vt:lpstr>
      <vt:lpstr>US Real GDP Growth*</vt:lpstr>
      <vt:lpstr>PowerPoint Presentation</vt:lpstr>
      <vt:lpstr>US Unemployment Rate Forecast</vt:lpstr>
      <vt:lpstr>Unemployment Rates by State, May 2016: Highest 25 States*</vt:lpstr>
      <vt:lpstr>PowerPoint Presentation</vt:lpstr>
      <vt:lpstr>Brexit: Potential Impacts on the Global (Re)Insurance Industry</vt:lpstr>
      <vt:lpstr>CONSTRUCTION INDUSTRY OVERVIEW &amp; OUTLOOK</vt:lpstr>
      <vt:lpstr>Value of New Private Construction: Residential &amp; Nonresidential, 2003-2016*</vt:lpstr>
      <vt:lpstr>Value of Construction Put in Place,  2016 vs. 2015*</vt:lpstr>
      <vt:lpstr>PowerPoint Presentation</vt:lpstr>
      <vt:lpstr>PERSONAL LINES EXPOSURE BASE IS EXPANDING</vt:lpstr>
      <vt:lpstr>New Private Housing Starts, 1990-2021F</vt:lpstr>
      <vt:lpstr>Homeowners Insurance Net Written Premium, 2000–2016F</vt:lpstr>
      <vt:lpstr>I.I.I. Poll: Renter’s Insurance</vt:lpstr>
      <vt:lpstr>Auto/Light Truck Sales, 1999-2021F</vt:lpstr>
      <vt:lpstr>Average Expenditures* on Auto Insurance, 1994-2015E</vt:lpstr>
      <vt:lpstr>Private Passenger Auto Insurance Net Written Premium, 2000–2017F</vt:lpstr>
      <vt:lpstr>Monthly Change in Auto Insurance Prices, 1991–2015*</vt:lpstr>
      <vt:lpstr>PowerPoint Presentation</vt:lpstr>
      <vt:lpstr>Auto Severity &amp; Frequency by Coverage: Trending Up in 2015</vt:lpstr>
      <vt:lpstr>Collision Coverage: Severity &amp; Frequency Trends Are Both Higher in 2015</vt:lpstr>
      <vt:lpstr>Collision Loss Ratio Trending Upward: Private Passenger Auto, 2010 – 2015</vt:lpstr>
      <vt:lpstr>Bodily Injury: Severity Trend Is Up, Frequency Decline Has Ended—Rising?</vt:lpstr>
      <vt:lpstr>Property Damage Liability: Severity and Frequency Are Up</vt:lpstr>
      <vt:lpstr>Comprehensive Coverage: Frequency and Severity Trends Are Volatile</vt:lpstr>
      <vt:lpstr>PowerPoint Presentation</vt:lpstr>
      <vt:lpstr>Why Are People Driving More Miles? Jobs?</vt:lpstr>
      <vt:lpstr>More People Working and Driving =&gt; More Collisions, 2006-2016</vt:lpstr>
      <vt:lpstr>Change in Auto Fatalities by State: Especially Severe in Georgia</vt:lpstr>
      <vt:lpstr>TECHNOLOGY, DISRUPTORS   AND INSURANCE</vt:lpstr>
      <vt:lpstr>I.I.I. Media Index, P/C, First Five Months    2015 vs. First Five Months* 20161</vt:lpstr>
      <vt:lpstr>Interest in Technology Issues and Insurance Is Surging: Presents Opportunity</vt:lpstr>
      <vt:lpstr>PowerPoint Presentation</vt:lpstr>
      <vt:lpstr>Data Breaches 2005-2015, by Number of Breaches and Records Exposed</vt:lpstr>
      <vt:lpstr>Data/Privacy Breach: Many Potential Costs Can Be Insured</vt:lpstr>
      <vt:lpstr>Estimated Cyber Insurance Premiums Written, 2014 – 2020F</vt:lpstr>
      <vt:lpstr>PowerPoint Presentation</vt:lpstr>
      <vt:lpstr>Media is Obsessed with Driverless Vehicles: Often Predicting the Demise of Auto Insurance</vt:lpstr>
      <vt:lpstr>Media is Obsessed with Driverless Vehicles: Often Predicting the Demise of Auto Insurance</vt:lpstr>
      <vt:lpstr>I.I.I. Poll: Auto Insurance</vt:lpstr>
      <vt:lpstr>I.I.I. Poll: Driverless Cars</vt:lpstr>
      <vt:lpstr>I.I.I. Poll: Driverless Cars</vt:lpstr>
      <vt:lpstr>I.I.I. Poll: Driverless Cars</vt:lpstr>
      <vt:lpstr>I.I.I. Poll: Telematics— Consumers Still Hesitant</vt:lpstr>
      <vt:lpstr>The Sharing Economy</vt:lpstr>
      <vt:lpstr>On-Demand/Sharing/Peer-to-Peer Economy Impacts Many Lines of Insurance</vt:lpstr>
      <vt:lpstr>TNC Ridesharing Arrangements: Insurance Applicability</vt:lpstr>
      <vt:lpstr>Ridesharing Regulation/Legislation and Status of ISO Filings as of 9/30/15</vt:lpstr>
      <vt:lpstr>Homesharing Arrangements: Potential Host Exposure Concerns (Receives Rental Income)</vt:lpstr>
      <vt:lpstr>Homesharing Arrangements: Potential Traveler  Exposure Concerns</vt:lpstr>
      <vt:lpstr>Homesharing: ISO’s Proposed Changes*</vt:lpstr>
      <vt:lpstr>Send in the Drones: Potential Rapid  Adoption in Industry; Media Loves It</vt:lpstr>
      <vt:lpstr>PowerPoint Presentation</vt:lpstr>
      <vt:lpstr>Political Skepticism About the ‘Gig’ Economy</vt:lpstr>
      <vt:lpstr>Percent of Americans Who Have Engaged in the  “Gig/Sharing Economy” by Transaction</vt:lpstr>
      <vt:lpstr>Americans Who Offer Services in the Sharing/Gig  Economy Are Statistically More Prone to Workplace Injury</vt:lpstr>
      <vt:lpstr>Opinions Are Split on Whether the   Sharing Economy Needs More Regulation</vt:lpstr>
      <vt:lpstr>PowerPoint Presentation</vt:lpstr>
      <vt:lpstr>The Internet of Things and the Insurance Industry Value Chain</vt:lpstr>
      <vt:lpstr>The Internet of Things and the Insurance Industry Value Chain</vt:lpstr>
      <vt:lpstr>PowerPoint Presentation</vt:lpstr>
      <vt:lpstr>PowerPoint Presentation</vt:lpstr>
      <vt:lpstr>PowerPoint Presentation</vt:lpstr>
      <vt:lpstr>PowerPoint Presentation</vt:lpstr>
      <vt:lpstr>Wearables Show Significant Potential to Reduce Workplace Injury, Death</vt:lpstr>
      <vt:lpstr>Beyond Wearables: Ingestibles and Implantables, VR Could Have Big Impacts Too</vt:lpstr>
      <vt:lpstr>A Few Outstanding Issues (Among Many)</vt:lpstr>
      <vt:lpstr>PowerPoint Presentation</vt:lpstr>
      <vt:lpstr>Telematics for Your Home: The Internet of Things</vt:lpstr>
      <vt:lpstr>Partnerships with Insurers: Selling     Safety and Savings Simultaneously</vt:lpstr>
      <vt:lpstr>PowerPoint Presentation</vt:lpstr>
      <vt:lpstr>PowerPoint Presentation</vt:lpstr>
      <vt:lpstr>Insurance Tech Activity by Area                   of Interest, 2013 – 2016:Q1</vt:lpstr>
      <vt:lpstr>Lemonade: Peer-to-Peer (P2P) Insurance</vt:lpstr>
      <vt:lpstr>Lemonade: Sour Words About Insurance</vt:lpstr>
      <vt:lpstr>Risk Groups in P2P Structures</vt:lpstr>
      <vt:lpstr>PowerPoint Presentation</vt:lpstr>
      <vt:lpstr>All P/C Lines Distribution Channels, Direct vs. Independent Agents, 1983-2014</vt:lpstr>
      <vt:lpstr>Personal Lines Distribution Channels, Direct vs. Independent Agents, 1972-2014</vt:lpstr>
      <vt:lpstr>PowerPoint Presentation</vt:lpstr>
      <vt:lpstr>PowerPoint Presentation</vt:lpstr>
      <vt:lpstr>PowerPoint Presentation</vt:lpstr>
      <vt:lpstr>PowerPoint Presentation</vt:lpstr>
      <vt:lpstr>PowerPoint Presentation</vt:lpstr>
      <vt:lpstr>PowerPoint Presentation</vt:lpstr>
      <vt:lpstr>The Economy, Millennials and Careers in the Insurance Industry</vt:lpstr>
      <vt:lpstr>Reasons Millennials Give for Not Wanting  to Work in the Insurance Industry </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Rodriguez, Marielle</cp:lastModifiedBy>
  <cp:revision>4714</cp:revision>
  <cp:lastPrinted>2016-04-12T19:39:56Z</cp:lastPrinted>
  <dcterms:modified xsi:type="dcterms:W3CDTF">2016-07-01T13:09:14Z</dcterms:modified>
</cp:coreProperties>
</file>