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charts/chart1.xml" ContentType="application/vnd.openxmlformats-officedocument.drawingml.chart+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charts/chart2.xml" ContentType="application/vnd.openxmlformats-officedocument.drawingml.chart+xml"/>
  <Override PartName="/ppt/tags/tag5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charts/chart4.xml" ContentType="application/vnd.openxmlformats-officedocument.drawingml.chart+xml"/>
  <Override PartName="/ppt/tags/tag51.xml" ContentType="application/vnd.openxmlformats-officedocument.presentationml.tags+xml"/>
  <Override PartName="/ppt/notesSlides/notesSlide13.xml" ContentType="application/vnd.openxmlformats-officedocument.presentationml.notesSlide+xml"/>
  <Override PartName="/ppt/charts/chart5.xml" ContentType="application/vnd.openxmlformats-officedocument.drawingml.chart+xml"/>
  <Override PartName="/ppt/notesSlides/notesSlide14.xml" ContentType="application/vnd.openxmlformats-officedocument.presentationml.notesSlide+xml"/>
  <Override PartName="/ppt/charts/chart6.xml" ContentType="application/vnd.openxmlformats-officedocument.drawingml.chart+xml"/>
  <Override PartName="/ppt/tags/tag52.xml" ContentType="application/vnd.openxmlformats-officedocument.presentationml.tags+xml"/>
  <Override PartName="/ppt/notesSlides/notesSlide15.xml" ContentType="application/vnd.openxmlformats-officedocument.presentationml.notesSlide+xml"/>
  <Override PartName="/ppt/charts/chart7.xml" ContentType="application/vnd.openxmlformats-officedocument.drawingml.chart+xml"/>
  <Override PartName="/ppt/tags/tag53.xml" ContentType="application/vnd.openxmlformats-officedocument.presentationml.tags+xml"/>
  <Override PartName="/ppt/notesSlides/notesSlide16.xml" ContentType="application/vnd.openxmlformats-officedocument.presentationml.notesSlide+xml"/>
  <Override PartName="/ppt/charts/chart8.xml" ContentType="application/vnd.openxmlformats-officedocument.drawingml.chart+xml"/>
  <Override PartName="/ppt/notesSlides/notesSlide17.xml" ContentType="application/vnd.openxmlformats-officedocument.presentationml.notesSlide+xml"/>
  <Override PartName="/ppt/charts/chart9.xml" ContentType="application/vnd.openxmlformats-officedocument.drawingml.chart+xml"/>
  <Override PartName="/ppt/notesSlides/notesSlide18.xml" ContentType="application/vnd.openxmlformats-officedocument.presentationml.notesSlide+xml"/>
  <Override PartName="/ppt/charts/chart10.xml" ContentType="application/vnd.openxmlformats-officedocument.drawingml.chart+xml"/>
  <Override PartName="/ppt/tags/tag5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1.xml" ContentType="application/vnd.openxmlformats-officedocument.drawingml.chart+xml"/>
  <Override PartName="/ppt/notesSlides/notesSlide22.xml" ContentType="application/vnd.openxmlformats-officedocument.presentationml.notesSlide+xml"/>
  <Override PartName="/ppt/charts/chart12.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13.xml" ContentType="application/vnd.openxmlformats-officedocument.drawingml.chart+xml"/>
  <Override PartName="/ppt/notesSlides/notesSlide24.xml" ContentType="application/vnd.openxmlformats-officedocument.presentationml.notesSlide+xml"/>
  <Override PartName="/ppt/tags/tag55.xml" ContentType="application/vnd.openxmlformats-officedocument.presentationml.tags+xml"/>
  <Override PartName="/ppt/notesSlides/notesSlide25.xml" ContentType="application/vnd.openxmlformats-officedocument.presentationml.notesSlide+xml"/>
  <Override PartName="/ppt/charts/chart14.xml" ContentType="application/vnd.openxmlformats-officedocument.drawingml.chart+xml"/>
  <Override PartName="/ppt/notesSlides/notesSlide26.xml" ContentType="application/vnd.openxmlformats-officedocument.presentationml.notesSlide+xml"/>
  <Override PartName="/ppt/charts/chart15.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6.xml" ContentType="application/vnd.openxmlformats-officedocument.drawingml.chart+xml"/>
  <Override PartName="/ppt/notesSlides/notesSlide29.xml" ContentType="application/vnd.openxmlformats-officedocument.presentationml.notesSlide+xml"/>
  <Override PartName="/ppt/tags/tag56.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7.xml" ContentType="application/vnd.openxmlformats-officedocument.drawingml.chart+xml"/>
  <Override PartName="/ppt/tags/tag57.xml" ContentType="application/vnd.openxmlformats-officedocument.presentationml.tags+xml"/>
  <Override PartName="/ppt/notesSlides/notesSlide32.xml" ContentType="application/vnd.openxmlformats-officedocument.presentationml.notesSlide+xml"/>
  <Override PartName="/ppt/tags/tag58.xml" ContentType="application/vnd.openxmlformats-officedocument.presentationml.tags+xml"/>
  <Override PartName="/ppt/notesSlides/notesSlide33.xml" ContentType="application/vnd.openxmlformats-officedocument.presentationml.notesSlide+xml"/>
  <Override PartName="/ppt/tags/tag5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8.xml" ContentType="application/vnd.openxmlformats-officedocument.drawingml.chart+xml"/>
  <Override PartName="/ppt/tags/tag60.xml" ContentType="application/vnd.openxmlformats-officedocument.presentationml.tags+xml"/>
  <Override PartName="/ppt/notesSlides/notesSlide36.xml" ContentType="application/vnd.openxmlformats-officedocument.presentationml.notesSlide+xml"/>
  <Override PartName="/ppt/tags/tag6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9.xml" ContentType="application/vnd.openxmlformats-officedocument.drawingml.chart+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328" r:id="rId2"/>
    <p:sldId id="334" r:id="rId3"/>
    <p:sldId id="673" r:id="rId4"/>
    <p:sldId id="674" r:id="rId5"/>
    <p:sldId id="650" r:id="rId6"/>
    <p:sldId id="359" r:id="rId7"/>
    <p:sldId id="360" r:id="rId8"/>
    <p:sldId id="361" r:id="rId9"/>
    <p:sldId id="296" r:id="rId10"/>
    <p:sldId id="363" r:id="rId11"/>
    <p:sldId id="330" r:id="rId12"/>
    <p:sldId id="297" r:id="rId13"/>
    <p:sldId id="366" r:id="rId14"/>
    <p:sldId id="368" r:id="rId15"/>
    <p:sldId id="299" r:id="rId16"/>
    <p:sldId id="312" r:id="rId17"/>
    <p:sldId id="294" r:id="rId18"/>
    <p:sldId id="396" r:id="rId19"/>
    <p:sldId id="677" r:id="rId20"/>
    <p:sldId id="676" r:id="rId21"/>
    <p:sldId id="384" r:id="rId22"/>
    <p:sldId id="377" r:id="rId23"/>
    <p:sldId id="378" r:id="rId24"/>
    <p:sldId id="379" r:id="rId25"/>
    <p:sldId id="380" r:id="rId26"/>
    <p:sldId id="381" r:id="rId27"/>
    <p:sldId id="327" r:id="rId28"/>
    <p:sldId id="382" r:id="rId29"/>
    <p:sldId id="678" r:id="rId30"/>
    <p:sldId id="391" r:id="rId31"/>
    <p:sldId id="413" r:id="rId32"/>
    <p:sldId id="317" r:id="rId33"/>
    <p:sldId id="318" r:id="rId34"/>
    <p:sldId id="319" r:id="rId35"/>
    <p:sldId id="320" r:id="rId36"/>
    <p:sldId id="418" r:id="rId37"/>
    <p:sldId id="386" r:id="rId38"/>
    <p:sldId id="321" r:id="rId39"/>
    <p:sldId id="322" r:id="rId40"/>
    <p:sldId id="407" r:id="rId41"/>
    <p:sldId id="675" r:id="rId42"/>
    <p:sldId id="409" r:id="rId43"/>
    <p:sldId id="416" r:id="rId44"/>
    <p:sldId id="362" r:id="rId45"/>
    <p:sldId id="358" r:id="rId46"/>
  </p:sldIdLst>
  <p:sldSz cx="9144000" cy="6858000" type="screen4x3"/>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ynch, James" initials="LJ" lastIdx="12" clrIdx="0"/>
  <p:cmAuthor id="1" name="Basora, Andrea" initials="B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B19E"/>
    <a:srgbClr val="337DBE"/>
    <a:srgbClr val="F69322"/>
    <a:srgbClr val="000000"/>
    <a:srgbClr val="868686"/>
    <a:srgbClr val="13407A"/>
    <a:srgbClr val="A6DCF7"/>
    <a:srgbClr val="2F72AD"/>
    <a:srgbClr val="072C44"/>
    <a:srgbClr val="4446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89" autoAdjust="0"/>
    <p:restoredTop sz="95144" autoAdjust="0"/>
  </p:normalViewPr>
  <p:slideViewPr>
    <p:cSldViewPr snapToGrid="0" snapToObjects="1">
      <p:cViewPr varScale="1">
        <p:scale>
          <a:sx n="54" d="100"/>
          <a:sy n="54" d="100"/>
        </p:scale>
        <p:origin x="192" y="976"/>
      </p:cViewPr>
      <p:guideLst>
        <p:guide orient="horz" pos="2160"/>
        <p:guide pos="2880"/>
      </p:guideLst>
    </p:cSldViewPr>
  </p:slideViewPr>
  <p:notesTextViewPr>
    <p:cViewPr>
      <p:scale>
        <a:sx n="1" d="1"/>
        <a:sy n="1" d="1"/>
      </p:scale>
      <p:origin x="0" y="0"/>
    </p:cViewPr>
  </p:notesTextViewPr>
  <p:sorterViewPr>
    <p:cViewPr>
      <p:scale>
        <a:sx n="66" d="100"/>
        <a:sy n="66" d="100"/>
      </p:scale>
      <p:origin x="0" y="-1027"/>
    </p:cViewPr>
  </p:sorterViewPr>
  <p:notesViewPr>
    <p:cSldViewPr snapToGrid="0" snapToObjects="1">
      <p:cViewPr varScale="1">
        <p:scale>
          <a:sx n="98" d="100"/>
          <a:sy n="98" d="100"/>
        </p:scale>
        <p:origin x="-220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Macro-Enabled_Worksheet17.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663316582914576E-2"/>
          <c:y val="1.6624040920716114E-2"/>
          <c:w val="0.9346733668341709"/>
          <c:h val="0.96675191815856787"/>
        </c:manualLayout>
      </c:layout>
      <c:barChart>
        <c:barDir val="col"/>
        <c:grouping val="stacked"/>
        <c:varyColors val="0"/>
        <c:ser>
          <c:idx val="0"/>
          <c:order val="0"/>
          <c:spPr>
            <a:solidFill>
              <a:srgbClr val="356C42"/>
            </a:solidFill>
            <a:ln w="9525">
              <a:solidFill>
                <a:srgbClr val="FFFFFF"/>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400">
                      <a:solidFill>
                        <a:schemeClr val="bg1"/>
                      </a:solidFill>
                      <a:latin typeface="+mn-lt"/>
                      <a:ea typeface="ＭＳ Ｐゴシック"/>
                      <a:cs typeface="ＭＳ Ｐゴシック"/>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51B-4672-9A60-FEBC462954A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21.623296158612142</c:v>
                </c:pt>
              </c:numCache>
            </c:numRef>
          </c:val>
          <c:extLst>
            <c:ext xmlns:c16="http://schemas.microsoft.com/office/drawing/2014/chart" uri="{C3380CC4-5D6E-409C-BE32-E72D297353CC}">
              <c16:uniqueId val="{00000001-551B-4672-9A60-FEBC462954A5}"/>
            </c:ext>
          </c:extLst>
        </c:ser>
        <c:ser>
          <c:idx val="1"/>
          <c:order val="1"/>
          <c:spPr>
            <a:solidFill>
              <a:srgbClr val="4E9E60"/>
            </a:solidFill>
            <a:ln w="9525">
              <a:solidFill>
                <a:srgbClr val="FFFFFF"/>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400">
                      <a:solidFill>
                        <a:schemeClr val="bg1"/>
                      </a:solidFill>
                      <a:latin typeface="+mn-lt"/>
                      <a:ea typeface="ＭＳ Ｐゴシック"/>
                      <a:cs typeface="ＭＳ Ｐゴシック"/>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51B-4672-9A60-FEBC462954A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8.4882280049566265</c:v>
                </c:pt>
              </c:numCache>
            </c:numRef>
          </c:val>
          <c:extLst>
            <c:ext xmlns:c16="http://schemas.microsoft.com/office/drawing/2014/chart" uri="{C3380CC4-5D6E-409C-BE32-E72D297353CC}">
              <c16:uniqueId val="{00000003-551B-4672-9A60-FEBC462954A5}"/>
            </c:ext>
          </c:extLst>
        </c:ser>
        <c:ser>
          <c:idx val="2"/>
          <c:order val="2"/>
          <c:spPr>
            <a:solidFill>
              <a:srgbClr val="BD5313"/>
            </a:solidFill>
            <a:ln w="9525">
              <a:solidFill>
                <a:srgbClr val="FFFFFF"/>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400">
                      <a:solidFill>
                        <a:schemeClr val="bg1"/>
                      </a:solidFill>
                      <a:latin typeface="+mn-lt"/>
                      <a:ea typeface="ＭＳ Ｐゴシック"/>
                      <a:cs typeface="ＭＳ Ｐゴシック"/>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51B-4672-9A60-FEBC462954A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10.254027261462205</c:v>
                </c:pt>
              </c:numCache>
            </c:numRef>
          </c:val>
          <c:extLst>
            <c:ext xmlns:c16="http://schemas.microsoft.com/office/drawing/2014/chart" uri="{C3380CC4-5D6E-409C-BE32-E72D297353CC}">
              <c16:uniqueId val="{00000005-551B-4672-9A60-FEBC462954A5}"/>
            </c:ext>
          </c:extLst>
        </c:ser>
        <c:ser>
          <c:idx val="3"/>
          <c:order val="3"/>
          <c:spPr>
            <a:solidFill>
              <a:srgbClr val="E66517"/>
            </a:solidFill>
            <a:ln w="9525">
              <a:solidFill>
                <a:srgbClr val="FFFFFF"/>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400">
                      <a:solidFill>
                        <a:schemeClr val="bg1"/>
                      </a:solidFill>
                      <a:latin typeface="+mn-lt"/>
                      <a:ea typeface="ＭＳ Ｐゴシック"/>
                      <a:cs typeface="ＭＳ Ｐゴシック"/>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551B-4672-9A60-FEBC462954A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9.7273853779429977</c:v>
                </c:pt>
              </c:numCache>
            </c:numRef>
          </c:val>
          <c:extLst>
            <c:ext xmlns:c16="http://schemas.microsoft.com/office/drawing/2014/chart" uri="{C3380CC4-5D6E-409C-BE32-E72D297353CC}">
              <c16:uniqueId val="{00000007-551B-4672-9A60-FEBC462954A5}"/>
            </c:ext>
          </c:extLst>
        </c:ser>
        <c:ser>
          <c:idx val="4"/>
          <c:order val="4"/>
          <c:spPr>
            <a:solidFill>
              <a:srgbClr val="ED8650"/>
            </a:solidFill>
            <a:ln w="9525">
              <a:solidFill>
                <a:srgbClr val="FFFFFF"/>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400">
                      <a:solidFill>
                        <a:schemeClr val="tx1"/>
                      </a:solidFill>
                      <a:latin typeface="+mn-lt"/>
                      <a:ea typeface="ＭＳ Ｐゴシック"/>
                      <a:cs typeface="ＭＳ Ｐゴシック"/>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551B-4672-9A60-FEBC462954A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6.2577447335811609</c:v>
                </c:pt>
              </c:numCache>
            </c:numRef>
          </c:val>
          <c:extLst>
            <c:ext xmlns:c16="http://schemas.microsoft.com/office/drawing/2014/chart" uri="{C3380CC4-5D6E-409C-BE32-E72D297353CC}">
              <c16:uniqueId val="{00000009-551B-4672-9A60-FEBC462954A5}"/>
            </c:ext>
          </c:extLst>
        </c:ser>
        <c:ser>
          <c:idx val="5"/>
          <c:order val="5"/>
          <c:spPr>
            <a:solidFill>
              <a:srgbClr val="F2AC82"/>
            </a:solidFill>
            <a:ln w="9525">
              <a:solidFill>
                <a:srgbClr val="FFFFFF"/>
              </a:solidFill>
              <a:prstDash val="solid"/>
            </a:ln>
          </c:spPr>
          <c:invertIfNegative val="0"/>
          <c:val>
            <c:numRef>
              <c:f>Sheet1!$A$6</c:f>
              <c:numCache>
                <c:formatCode>General</c:formatCode>
                <c:ptCount val="1"/>
                <c:pt idx="0">
                  <c:v>2.2304832713754608</c:v>
                </c:pt>
              </c:numCache>
            </c:numRef>
          </c:val>
          <c:extLst>
            <c:ext xmlns:c16="http://schemas.microsoft.com/office/drawing/2014/chart" uri="{C3380CC4-5D6E-409C-BE32-E72D297353CC}">
              <c16:uniqueId val="{0000000A-551B-4672-9A60-FEBC462954A5}"/>
            </c:ext>
          </c:extLst>
        </c:ser>
        <c:ser>
          <c:idx val="6"/>
          <c:order val="6"/>
          <c:spPr>
            <a:solidFill>
              <a:srgbClr val="304564"/>
            </a:solidFill>
            <a:ln w="9525">
              <a:solidFill>
                <a:srgbClr val="FFFFFF"/>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400">
                      <a:solidFill>
                        <a:schemeClr val="bg1"/>
                      </a:solidFill>
                      <a:latin typeface="+mn-lt"/>
                      <a:ea typeface="ＭＳ Ｐゴシック"/>
                      <a:cs typeface="ＭＳ Ｐゴシック"/>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551B-4672-9A60-FEBC462954A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Sheet1!$A$7</c:f>
              <c:numCache>
                <c:formatCode>General</c:formatCode>
                <c:ptCount val="1"/>
                <c:pt idx="0">
                  <c:v>14.96282527881041</c:v>
                </c:pt>
              </c:numCache>
            </c:numRef>
          </c:val>
          <c:extLst>
            <c:ext xmlns:c16="http://schemas.microsoft.com/office/drawing/2014/chart" uri="{C3380CC4-5D6E-409C-BE32-E72D297353CC}">
              <c16:uniqueId val="{0000000C-551B-4672-9A60-FEBC462954A5}"/>
            </c:ext>
          </c:extLst>
        </c:ser>
        <c:ser>
          <c:idx val="7"/>
          <c:order val="7"/>
          <c:spPr>
            <a:solidFill>
              <a:srgbClr val="C5D1E3"/>
            </a:solidFill>
            <a:ln w="9525">
              <a:solidFill>
                <a:srgbClr val="FFFFFF"/>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400">
                      <a:solidFill>
                        <a:schemeClr val="tx1"/>
                      </a:solidFill>
                      <a:latin typeface="+mn-lt"/>
                      <a:ea typeface="ＭＳ Ｐゴシック"/>
                      <a:cs typeface="ＭＳ Ｐゴシック"/>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551B-4672-9A60-FEBC462954A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Sheet1!$A$8</c:f>
              <c:numCache>
                <c:formatCode>General</c:formatCode>
                <c:ptCount val="1"/>
                <c:pt idx="0">
                  <c:v>8.9219330855018537</c:v>
                </c:pt>
              </c:numCache>
            </c:numRef>
          </c:val>
          <c:extLst>
            <c:ext xmlns:c16="http://schemas.microsoft.com/office/drawing/2014/chart" uri="{C3380CC4-5D6E-409C-BE32-E72D297353CC}">
              <c16:uniqueId val="{0000000E-551B-4672-9A60-FEBC462954A5}"/>
            </c:ext>
          </c:extLst>
        </c:ser>
        <c:ser>
          <c:idx val="8"/>
          <c:order val="8"/>
          <c:spPr>
            <a:solidFill>
              <a:srgbClr val="A9BBD5"/>
            </a:solidFill>
            <a:ln w="9525">
              <a:solidFill>
                <a:srgbClr val="FFFFFF"/>
              </a:solidFill>
              <a:prstDash val="solid"/>
            </a:ln>
          </c:spPr>
          <c:invertIfNegative val="0"/>
          <c:val>
            <c:numRef>
              <c:f>Sheet1!$A$9</c:f>
              <c:numCache>
                <c:formatCode>General</c:formatCode>
                <c:ptCount val="1"/>
                <c:pt idx="0">
                  <c:v>3.3767038413878514</c:v>
                </c:pt>
              </c:numCache>
            </c:numRef>
          </c:val>
          <c:extLst>
            <c:ext xmlns:c16="http://schemas.microsoft.com/office/drawing/2014/chart" uri="{C3380CC4-5D6E-409C-BE32-E72D297353CC}">
              <c16:uniqueId val="{0000000F-551B-4672-9A60-FEBC462954A5}"/>
            </c:ext>
          </c:extLst>
        </c:ser>
        <c:ser>
          <c:idx val="9"/>
          <c:order val="9"/>
          <c:spPr>
            <a:solidFill>
              <a:srgbClr val="6F8DB9"/>
            </a:solidFill>
            <a:ln w="9525">
              <a:solidFill>
                <a:srgbClr val="FFFFFF"/>
              </a:solidFill>
              <a:prstDash val="solid"/>
            </a:ln>
          </c:spPr>
          <c:invertIfNegative val="0"/>
          <c:val>
            <c:numRef>
              <c:f>Sheet1!$A$10</c:f>
              <c:numCache>
                <c:formatCode>General</c:formatCode>
                <c:ptCount val="1"/>
                <c:pt idx="0">
                  <c:v>3.0978934324659257</c:v>
                </c:pt>
              </c:numCache>
            </c:numRef>
          </c:val>
          <c:extLst>
            <c:ext xmlns:c16="http://schemas.microsoft.com/office/drawing/2014/chart" uri="{C3380CC4-5D6E-409C-BE32-E72D297353CC}">
              <c16:uniqueId val="{00000010-551B-4672-9A60-FEBC462954A5}"/>
            </c:ext>
          </c:extLst>
        </c:ser>
        <c:ser>
          <c:idx val="10"/>
          <c:order val="10"/>
          <c:spPr>
            <a:solidFill>
              <a:srgbClr val="496895"/>
            </a:solidFill>
            <a:ln w="9525">
              <a:solidFill>
                <a:srgbClr val="FFFFFF"/>
              </a:solidFill>
              <a:prstDash val="solid"/>
            </a:ln>
          </c:spPr>
          <c:invertIfNegative val="0"/>
          <c:val>
            <c:numRef>
              <c:f>Sheet1!$A$11</c:f>
              <c:numCache>
                <c:formatCode>General</c:formatCode>
                <c:ptCount val="1"/>
                <c:pt idx="0">
                  <c:v>3.1288723667905805</c:v>
                </c:pt>
              </c:numCache>
            </c:numRef>
          </c:val>
          <c:extLst>
            <c:ext xmlns:c16="http://schemas.microsoft.com/office/drawing/2014/chart" uri="{C3380CC4-5D6E-409C-BE32-E72D297353CC}">
              <c16:uniqueId val="{00000011-551B-4672-9A60-FEBC462954A5}"/>
            </c:ext>
          </c:extLst>
        </c:ser>
        <c:ser>
          <c:idx val="11"/>
          <c:order val="11"/>
          <c:spPr>
            <a:solidFill>
              <a:srgbClr val="C30C3E"/>
            </a:solidFill>
            <a:ln w="9525">
              <a:solidFill>
                <a:srgbClr val="FFFFFF"/>
              </a:solidFill>
              <a:prstDash val="solid"/>
            </a:ln>
          </c:spPr>
          <c:invertIfNegative val="0"/>
          <c:dLbls>
            <c:dLbl>
              <c:idx val="0"/>
              <c:layout>
                <c:manualLayout>
                  <c:x val="0"/>
                  <c:y val="0"/>
                </c:manualLayout>
              </c:layout>
              <c:numFmt formatCode="#,##0&quot;%&quot;;&quot;-&quot;#,##0&quot;%&quot;" sourceLinked="0"/>
              <c:spPr>
                <a:noFill/>
                <a:ln>
                  <a:noFill/>
                </a:ln>
              </c:spPr>
              <c:txPr>
                <a:bodyPr wrap="none"/>
                <a:lstStyle/>
                <a:p>
                  <a:pPr>
                    <a:defRPr sz="1400">
                      <a:solidFill>
                        <a:schemeClr val="bg1"/>
                      </a:solidFill>
                      <a:latin typeface="+mn-lt"/>
                      <a:ea typeface="ＭＳ Ｐゴシック"/>
                      <a:cs typeface="ＭＳ Ｐゴシック"/>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551B-4672-9A60-FEBC462954A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Sheet1!$A$12</c:f>
              <c:numCache>
                <c:formatCode>General</c:formatCode>
                <c:ptCount val="1"/>
                <c:pt idx="0">
                  <c:v>7.9306071871127592</c:v>
                </c:pt>
              </c:numCache>
            </c:numRef>
          </c:val>
          <c:extLst>
            <c:ext xmlns:c16="http://schemas.microsoft.com/office/drawing/2014/chart" uri="{C3380CC4-5D6E-409C-BE32-E72D297353CC}">
              <c16:uniqueId val="{00000013-551B-4672-9A60-FEBC462954A5}"/>
            </c:ext>
          </c:extLst>
        </c:ser>
        <c:dLbls>
          <c:showLegendKey val="0"/>
          <c:showVal val="0"/>
          <c:showCatName val="0"/>
          <c:showSerName val="0"/>
          <c:showPercent val="0"/>
          <c:showBubbleSize val="0"/>
        </c:dLbls>
        <c:gapWidth val="80"/>
        <c:overlap val="100"/>
        <c:axId val="711116512"/>
        <c:axId val="1"/>
      </c:barChart>
      <c:catAx>
        <c:axId val="711116512"/>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1"/>
        <c:crosses val="min"/>
        <c:auto val="0"/>
        <c:lblAlgn val="ctr"/>
        <c:lblOffset val="100"/>
        <c:noMultiLvlLbl val="0"/>
      </c:catAx>
      <c:valAx>
        <c:axId val="1"/>
        <c:scaling>
          <c:orientation val="minMax"/>
          <c:max val="99.999999999999972"/>
          <c:min val="0"/>
        </c:scaling>
        <c:delete val="1"/>
        <c:axPos val="l"/>
        <c:numFmt formatCode="General" sourceLinked="1"/>
        <c:majorTickMark val="out"/>
        <c:minorTickMark val="none"/>
        <c:tickLblPos val="nextTo"/>
        <c:crossAx val="711116512"/>
        <c:crosses val="min"/>
        <c:crossBetween val="between"/>
      </c:valAx>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833306644895897E-2"/>
          <c:y val="1.53257441858527E-2"/>
          <c:w val="0.85390115968823554"/>
          <c:h val="0.83373710914469401"/>
        </c:manualLayout>
      </c:layout>
      <c:barChart>
        <c:barDir val="bar"/>
        <c:grouping val="percentStacked"/>
        <c:varyColors val="0"/>
        <c:ser>
          <c:idx val="0"/>
          <c:order val="0"/>
          <c:tx>
            <c:strRef>
              <c:f>Sheet1!$A$2</c:f>
              <c:strCache>
                <c:ptCount val="1"/>
                <c:pt idx="0">
                  <c:v>Bonds</c:v>
                </c:pt>
              </c:strCache>
            </c:strRef>
          </c:tx>
          <c:spPr>
            <a:solidFill>
              <a:schemeClr val="accent1"/>
            </a:solidFill>
            <a:ln w="9525">
              <a:solidFill>
                <a:schemeClr val="bg2"/>
              </a:solidFill>
              <a:prstDash val="solid"/>
            </a:ln>
          </c:spPr>
          <c:invertIfNegative val="0"/>
          <c:dLbls>
            <c:numFmt formatCode="0.0%" sourceLinked="0"/>
            <c:spPr>
              <a:noFill/>
              <a:ln w="25035">
                <a:noFill/>
              </a:ln>
            </c:spPr>
            <c:txPr>
              <a:bodyPr/>
              <a:lstStyle/>
              <a:p>
                <a:pPr>
                  <a:defRPr sz="1000" b="1" i="0" u="none" strike="noStrike" baseline="0">
                    <a:solidFill>
                      <a:schemeClr val="bg1"/>
                    </a:solidFill>
                    <a:latin typeface="Arial"/>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Sheet1!$B$2:$K$2</c:f>
              <c:numCache>
                <c:formatCode>0.0%</c:formatCode>
                <c:ptCount val="10"/>
                <c:pt idx="0">
                  <c:v>0.7359</c:v>
                </c:pt>
                <c:pt idx="1">
                  <c:v>0.73450000000000004</c:v>
                </c:pt>
                <c:pt idx="2">
                  <c:v>0.72829999999999995</c:v>
                </c:pt>
                <c:pt idx="3">
                  <c:v>0.73450000000000004</c:v>
                </c:pt>
                <c:pt idx="4">
                  <c:v>0.71750000000000003</c:v>
                </c:pt>
                <c:pt idx="5">
                  <c:v>0.68710000000000004</c:v>
                </c:pt>
                <c:pt idx="6">
                  <c:v>0.67500000000000004</c:v>
                </c:pt>
                <c:pt idx="7">
                  <c:v>0.68100000000000005</c:v>
                </c:pt>
                <c:pt idx="8">
                  <c:v>0.67630000000000001</c:v>
                </c:pt>
                <c:pt idx="9">
                  <c:v>0.64649999999999996</c:v>
                </c:pt>
              </c:numCache>
            </c:numRef>
          </c:val>
          <c:extLst>
            <c:ext xmlns:c16="http://schemas.microsoft.com/office/drawing/2014/chart" uri="{C3380CC4-5D6E-409C-BE32-E72D297353CC}">
              <c16:uniqueId val="{00000001-7C40-4B20-95AD-EC8112DD2287}"/>
            </c:ext>
          </c:extLst>
        </c:ser>
        <c:ser>
          <c:idx val="1"/>
          <c:order val="1"/>
          <c:tx>
            <c:strRef>
              <c:f>Sheet1!$A$3</c:f>
              <c:strCache>
                <c:ptCount val="1"/>
                <c:pt idx="0">
                  <c:v>Stock</c:v>
                </c:pt>
              </c:strCache>
            </c:strRef>
          </c:tx>
          <c:spPr>
            <a:solidFill>
              <a:schemeClr val="accent2"/>
            </a:solidFill>
            <a:ln w="9525">
              <a:solidFill>
                <a:schemeClr val="bg2"/>
              </a:solidFill>
              <a:prstDash val="solid"/>
            </a:ln>
          </c:spPr>
          <c:invertIfNegative val="0"/>
          <c:dLbls>
            <c:spPr>
              <a:noFill/>
              <a:ln w="25035">
                <a:noFill/>
              </a:ln>
            </c:spPr>
            <c:txPr>
              <a:bodyPr/>
              <a:lstStyle/>
              <a:p>
                <a:pPr>
                  <a:defRPr sz="1000" b="1" i="0" u="none" strike="noStrike" baseline="0">
                    <a:solidFill>
                      <a:schemeClr val="bg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Sheet1!$B$3:$K$3</c:f>
              <c:numCache>
                <c:formatCode>0.0%</c:formatCode>
                <c:ptCount val="10"/>
                <c:pt idx="0">
                  <c:v>0.123</c:v>
                </c:pt>
                <c:pt idx="1">
                  <c:v>0.14119999999999999</c:v>
                </c:pt>
                <c:pt idx="2">
                  <c:v>0.14199999999999999</c:v>
                </c:pt>
                <c:pt idx="3">
                  <c:v>0.14829999999999999</c:v>
                </c:pt>
                <c:pt idx="4">
                  <c:v>0.16089999999999999</c:v>
                </c:pt>
                <c:pt idx="5">
                  <c:v>0.1933</c:v>
                </c:pt>
                <c:pt idx="6">
                  <c:v>0.20019999999999999</c:v>
                </c:pt>
                <c:pt idx="7">
                  <c:v>0.19289999999999999</c:v>
                </c:pt>
                <c:pt idx="8">
                  <c:v>0.1986</c:v>
                </c:pt>
                <c:pt idx="9">
                  <c:v>0.2177</c:v>
                </c:pt>
              </c:numCache>
            </c:numRef>
          </c:val>
          <c:extLst>
            <c:ext xmlns:c16="http://schemas.microsoft.com/office/drawing/2014/chart" uri="{C3380CC4-5D6E-409C-BE32-E72D297353CC}">
              <c16:uniqueId val="{00000002-7C40-4B20-95AD-EC8112DD2287}"/>
            </c:ext>
          </c:extLst>
        </c:ser>
        <c:ser>
          <c:idx val="2"/>
          <c:order val="2"/>
          <c:tx>
            <c:strRef>
              <c:f>Sheet1!$A$4</c:f>
              <c:strCache>
                <c:ptCount val="1"/>
                <c:pt idx="0">
                  <c:v>Other</c:v>
                </c:pt>
              </c:strCache>
            </c:strRef>
          </c:tx>
          <c:spPr>
            <a:solidFill>
              <a:schemeClr val="accent3"/>
            </a:solidFill>
            <a:ln w="9525">
              <a:solidFill>
                <a:schemeClr val="bg2"/>
              </a:solidFill>
              <a:prstDash val="solid"/>
            </a:ln>
          </c:spPr>
          <c:invertIfNegative val="0"/>
          <c:dLbls>
            <c:spPr>
              <a:noFill/>
              <a:ln w="25035">
                <a:noFill/>
              </a:ln>
            </c:spPr>
            <c:txPr>
              <a:bodyPr wrap="square" lIns="38100" tIns="19050" rIns="38100" bIns="19050" anchor="ctr">
                <a:spAutoFit/>
              </a:bodyPr>
              <a:lstStyle/>
              <a:p>
                <a:pPr>
                  <a:defRPr sz="1000"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Sheet1!$B$4:$K$4</c:f>
              <c:numCache>
                <c:formatCode>0.0%</c:formatCode>
                <c:ptCount val="10"/>
                <c:pt idx="0">
                  <c:v>0.14099999999999999</c:v>
                </c:pt>
                <c:pt idx="1">
                  <c:v>0.124</c:v>
                </c:pt>
                <c:pt idx="2">
                  <c:v>0.13</c:v>
                </c:pt>
                <c:pt idx="3">
                  <c:v>0.11700000000000001</c:v>
                </c:pt>
                <c:pt idx="4">
                  <c:v>0.121</c:v>
                </c:pt>
                <c:pt idx="5">
                  <c:v>0.12</c:v>
                </c:pt>
                <c:pt idx="6">
                  <c:v>0.125</c:v>
                </c:pt>
                <c:pt idx="7">
                  <c:v>0.126</c:v>
                </c:pt>
                <c:pt idx="8">
                  <c:v>0.125</c:v>
                </c:pt>
                <c:pt idx="9">
                  <c:v>0.13500000000000001</c:v>
                </c:pt>
              </c:numCache>
            </c:numRef>
          </c:val>
          <c:extLst>
            <c:ext xmlns:c16="http://schemas.microsoft.com/office/drawing/2014/chart" uri="{C3380CC4-5D6E-409C-BE32-E72D297353CC}">
              <c16:uniqueId val="{00000003-7C40-4B20-95AD-EC8112DD2287}"/>
            </c:ext>
          </c:extLst>
        </c:ser>
        <c:dLbls>
          <c:showLegendKey val="0"/>
          <c:showVal val="0"/>
          <c:showCatName val="0"/>
          <c:showSerName val="0"/>
          <c:showPercent val="0"/>
          <c:showBubbleSize val="0"/>
        </c:dLbls>
        <c:gapWidth val="50"/>
        <c:overlap val="100"/>
        <c:axId val="132301952"/>
        <c:axId val="132303488"/>
      </c:barChart>
      <c:catAx>
        <c:axId val="132301952"/>
        <c:scaling>
          <c:orientation val="minMax"/>
        </c:scaling>
        <c:delete val="0"/>
        <c:axPos val="l"/>
        <c:numFmt formatCode="#,##0" sourceLinked="0"/>
        <c:majorTickMark val="none"/>
        <c:minorTickMark val="none"/>
        <c:tickLblPos val="nextTo"/>
        <c:spPr>
          <a:ln w="9525">
            <a:solidFill>
              <a:schemeClr val="tx1"/>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132303488"/>
        <c:crossesAt val="0"/>
        <c:auto val="1"/>
        <c:lblAlgn val="ctr"/>
        <c:lblOffset val="0"/>
        <c:tickLblSkip val="1"/>
        <c:tickMarkSkip val="1"/>
        <c:noMultiLvlLbl val="0"/>
      </c:catAx>
      <c:valAx>
        <c:axId val="132303488"/>
        <c:scaling>
          <c:orientation val="minMax"/>
          <c:max val="1"/>
          <c:min val="0"/>
        </c:scaling>
        <c:delete val="0"/>
        <c:axPos val="b"/>
        <c:majorGridlines>
          <c:spPr>
            <a:ln w="3131">
              <a:noFill/>
              <a:prstDash val="solid"/>
            </a:ln>
          </c:spPr>
        </c:majorGridlines>
        <c:numFmt formatCode="0%" sourceLinked="0"/>
        <c:majorTickMark val="out"/>
        <c:minorTickMark val="none"/>
        <c:tickLblPos val="nextTo"/>
        <c:spPr>
          <a:ln w="3131">
            <a:solidFill>
              <a:schemeClr val="tx1"/>
            </a:solidFill>
            <a:prstDash val="solid"/>
          </a:ln>
        </c:spPr>
        <c:txPr>
          <a:bodyPr rot="0" vert="horz"/>
          <a:lstStyle/>
          <a:p>
            <a:pPr>
              <a:defRPr sz="1200" b="0" i="0" u="none" strike="noStrike" baseline="0">
                <a:solidFill>
                  <a:schemeClr val="tx1"/>
                </a:solidFill>
                <a:latin typeface="Arial"/>
                <a:ea typeface="Arial"/>
                <a:cs typeface="Arial"/>
              </a:defRPr>
            </a:pPr>
            <a:endParaRPr lang="en-US"/>
          </a:p>
        </c:txPr>
        <c:crossAx val="132301952"/>
        <c:crossesAt val="1"/>
        <c:crossBetween val="between"/>
        <c:majorUnit val="0.2"/>
        <c:minorUnit val="2E-3"/>
      </c:valAx>
      <c:spPr>
        <a:noFill/>
        <a:ln w="25375">
          <a:noFill/>
        </a:ln>
      </c:spPr>
    </c:plotArea>
    <c:legend>
      <c:legendPos val="b"/>
      <c:overlay val="0"/>
      <c:txPr>
        <a:bodyPr/>
        <a:lstStyle/>
        <a:p>
          <a:pPr>
            <a:defRPr sz="1200"/>
          </a:pPr>
          <a:endParaRPr lang="en-US"/>
        </a:p>
      </c:txPr>
    </c:legend>
    <c:plotVisOnly val="1"/>
    <c:dispBlanksAs val="gap"/>
    <c:showDLblsOverMax val="0"/>
  </c:chart>
  <c:spPr>
    <a:noFill/>
    <a:ln>
      <a:noFill/>
    </a:ln>
  </c:spPr>
  <c:txPr>
    <a:bodyPr/>
    <a:lstStyle/>
    <a:p>
      <a:pPr>
        <a:defRPr sz="1380" b="0" i="0" u="none" strike="noStrike" baseline="0">
          <a:solidFill>
            <a:schemeClr val="tx1"/>
          </a:solidFill>
          <a:latin typeface="Arial"/>
          <a:ea typeface="Arial"/>
          <a:cs typeface="Aria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23337134281695E-2"/>
          <c:y val="3.425277484221325E-2"/>
          <c:w val="0.93209876543209902"/>
          <c:h val="0.84824530983399915"/>
        </c:manualLayout>
      </c:layout>
      <c:barChart>
        <c:barDir val="col"/>
        <c:grouping val="clustered"/>
        <c:varyColors val="0"/>
        <c:ser>
          <c:idx val="1"/>
          <c:order val="2"/>
          <c:tx>
            <c:strRef>
              <c:f>Sheet1!$D$1</c:f>
              <c:strCache>
                <c:ptCount val="1"/>
                <c:pt idx="0">
                  <c:v>Recession</c:v>
                </c:pt>
              </c:strCache>
            </c:strRef>
          </c:tx>
          <c:spPr>
            <a:solidFill>
              <a:schemeClr val="accent5">
                <a:lumMod val="60000"/>
                <a:lumOff val="40000"/>
              </a:schemeClr>
            </a:solidFill>
            <a:ln>
              <a:noFill/>
            </a:ln>
          </c:spPr>
          <c:invertIfNegative val="0"/>
          <c:cat>
            <c:strRef>
              <c:f>Sheet1!$A$2:$A$42</c:f>
              <c:strCache>
                <c:ptCount val="41"/>
                <c:pt idx="0">
                  <c:v>08:Q1</c:v>
                </c:pt>
                <c:pt idx="1">
                  <c:v>08:Q2</c:v>
                </c:pt>
                <c:pt idx="2">
                  <c:v>08:Q3</c:v>
                </c:pt>
                <c:pt idx="3">
                  <c:v>08:Q4</c:v>
                </c:pt>
                <c:pt idx="4">
                  <c:v>09:Q1</c:v>
                </c:pt>
                <c:pt idx="5">
                  <c:v>09:Q2</c:v>
                </c:pt>
                <c:pt idx="6">
                  <c:v>09:Q3</c:v>
                </c:pt>
                <c:pt idx="7">
                  <c:v>09:Q4</c:v>
                </c:pt>
                <c:pt idx="8">
                  <c:v>10:Q1</c:v>
                </c:pt>
                <c:pt idx="9">
                  <c:v>10:Q2</c:v>
                </c:pt>
                <c:pt idx="10">
                  <c:v>10:Q3</c:v>
                </c:pt>
                <c:pt idx="11">
                  <c:v>10:Q4</c:v>
                </c:pt>
                <c:pt idx="12">
                  <c:v>11:Q1</c:v>
                </c:pt>
                <c:pt idx="13">
                  <c:v>11:Q2</c:v>
                </c:pt>
                <c:pt idx="14">
                  <c:v>11:Q3</c:v>
                </c:pt>
                <c:pt idx="15">
                  <c:v>11:Q4</c:v>
                </c:pt>
                <c:pt idx="16">
                  <c:v>12:Q1</c:v>
                </c:pt>
                <c:pt idx="17">
                  <c:v>12:Q2</c:v>
                </c:pt>
                <c:pt idx="18">
                  <c:v>12:Q3</c:v>
                </c:pt>
                <c:pt idx="19">
                  <c:v>12:Q4</c:v>
                </c:pt>
                <c:pt idx="20">
                  <c:v>13:Q1</c:v>
                </c:pt>
                <c:pt idx="21">
                  <c:v>13:Q2</c:v>
                </c:pt>
                <c:pt idx="22">
                  <c:v>13:Q3</c:v>
                </c:pt>
                <c:pt idx="23">
                  <c:v>13:Q4</c:v>
                </c:pt>
                <c:pt idx="24">
                  <c:v>14:Q1</c:v>
                </c:pt>
                <c:pt idx="25">
                  <c:v>14:Q2</c:v>
                </c:pt>
                <c:pt idx="26">
                  <c:v>14:Q3</c:v>
                </c:pt>
                <c:pt idx="27">
                  <c:v>14:Q4</c:v>
                </c:pt>
                <c:pt idx="28">
                  <c:v>15:Q1</c:v>
                </c:pt>
                <c:pt idx="29">
                  <c:v>15:Q2</c:v>
                </c:pt>
                <c:pt idx="30">
                  <c:v>15:Q3</c:v>
                </c:pt>
                <c:pt idx="31">
                  <c:v>15:Q4</c:v>
                </c:pt>
                <c:pt idx="32">
                  <c:v>16:Q1</c:v>
                </c:pt>
                <c:pt idx="33">
                  <c:v>16:Q2</c:v>
                </c:pt>
                <c:pt idx="34">
                  <c:v>16:Q3</c:v>
                </c:pt>
                <c:pt idx="35">
                  <c:v>16:Q4</c:v>
                </c:pt>
                <c:pt idx="36">
                  <c:v>17:Q1</c:v>
                </c:pt>
                <c:pt idx="37">
                  <c:v>17:Q2</c:v>
                </c:pt>
                <c:pt idx="38">
                  <c:v>17:Q3</c:v>
                </c:pt>
                <c:pt idx="39">
                  <c:v>17:Q4</c:v>
                </c:pt>
                <c:pt idx="40">
                  <c:v>18:Q1</c:v>
                </c:pt>
              </c:strCache>
            </c:strRef>
          </c:cat>
          <c:val>
            <c:numRef>
              <c:f>Sheet1!$D$2:$D$42</c:f>
              <c:numCache>
                <c:formatCode>0</c:formatCode>
                <c:ptCount val="41"/>
                <c:pt idx="0">
                  <c:v>1</c:v>
                </c:pt>
                <c:pt idx="1">
                  <c:v>1</c:v>
                </c:pt>
                <c:pt idx="2">
                  <c:v>1</c:v>
                </c:pt>
                <c:pt idx="3">
                  <c:v>1</c:v>
                </c:pt>
                <c:pt idx="4">
                  <c:v>1</c:v>
                </c:pt>
                <c:pt idx="5">
                  <c:v>1</c:v>
                </c:pt>
                <c:pt idx="6">
                  <c:v>0</c:v>
                </c:pt>
                <c:pt idx="7">
                  <c:v>0</c:v>
                </c:pt>
                <c:pt idx="8">
                  <c:v>0</c:v>
                </c:pt>
                <c:pt idx="9">
                  <c:v>0</c:v>
                </c:pt>
                <c:pt idx="10">
                  <c:v>0</c:v>
                </c:pt>
                <c:pt idx="11" formatCode="General">
                  <c:v>0</c:v>
                </c:pt>
                <c:pt idx="12" formatCode="General">
                  <c:v>0</c:v>
                </c:pt>
                <c:pt idx="13" formatCode="General">
                  <c:v>0</c:v>
                </c:pt>
                <c:pt idx="14" formatCode="General">
                  <c:v>0</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numCache>
            </c:numRef>
          </c:val>
          <c:extLst>
            <c:ext xmlns:c16="http://schemas.microsoft.com/office/drawing/2014/chart" uri="{C3380CC4-5D6E-409C-BE32-E72D297353CC}">
              <c16:uniqueId val="{00000000-FEF2-544C-9277-667E715159AF}"/>
            </c:ext>
          </c:extLst>
        </c:ser>
        <c:dLbls>
          <c:showLegendKey val="0"/>
          <c:showVal val="0"/>
          <c:showCatName val="0"/>
          <c:showSerName val="0"/>
          <c:showPercent val="0"/>
          <c:showBubbleSize val="0"/>
        </c:dLbls>
        <c:gapWidth val="0"/>
        <c:axId val="107285504"/>
        <c:axId val="107283968"/>
      </c:barChart>
      <c:lineChart>
        <c:grouping val="standard"/>
        <c:varyColors val="0"/>
        <c:ser>
          <c:idx val="2"/>
          <c:order val="0"/>
          <c:tx>
            <c:strRef>
              <c:f>Sheet1!$B$1</c:f>
              <c:strCache>
                <c:ptCount val="1"/>
                <c:pt idx="0">
                  <c:v>% change, nonresidential fixed investment</c:v>
                </c:pt>
              </c:strCache>
            </c:strRef>
          </c:tx>
          <c:spPr>
            <a:ln w="28575">
              <a:solidFill>
                <a:schemeClr val="accent1"/>
              </a:solidFill>
              <a:prstDash val="solid"/>
            </a:ln>
          </c:spPr>
          <c:marker>
            <c:symbol val="none"/>
          </c:marker>
          <c:cat>
            <c:strRef>
              <c:f>Sheet1!$A$2:$A$42</c:f>
              <c:strCache>
                <c:ptCount val="41"/>
                <c:pt idx="0">
                  <c:v>08:Q1</c:v>
                </c:pt>
                <c:pt idx="1">
                  <c:v>08:Q2</c:v>
                </c:pt>
                <c:pt idx="2">
                  <c:v>08:Q3</c:v>
                </c:pt>
                <c:pt idx="3">
                  <c:v>08:Q4</c:v>
                </c:pt>
                <c:pt idx="4">
                  <c:v>09:Q1</c:v>
                </c:pt>
                <c:pt idx="5">
                  <c:v>09:Q2</c:v>
                </c:pt>
                <c:pt idx="6">
                  <c:v>09:Q3</c:v>
                </c:pt>
                <c:pt idx="7">
                  <c:v>09:Q4</c:v>
                </c:pt>
                <c:pt idx="8">
                  <c:v>10:Q1</c:v>
                </c:pt>
                <c:pt idx="9">
                  <c:v>10:Q2</c:v>
                </c:pt>
                <c:pt idx="10">
                  <c:v>10:Q3</c:v>
                </c:pt>
                <c:pt idx="11">
                  <c:v>10:Q4</c:v>
                </c:pt>
                <c:pt idx="12">
                  <c:v>11:Q1</c:v>
                </c:pt>
                <c:pt idx="13">
                  <c:v>11:Q2</c:v>
                </c:pt>
                <c:pt idx="14">
                  <c:v>11:Q3</c:v>
                </c:pt>
                <c:pt idx="15">
                  <c:v>11:Q4</c:v>
                </c:pt>
                <c:pt idx="16">
                  <c:v>12:Q1</c:v>
                </c:pt>
                <c:pt idx="17">
                  <c:v>12:Q2</c:v>
                </c:pt>
                <c:pt idx="18">
                  <c:v>12:Q3</c:v>
                </c:pt>
                <c:pt idx="19">
                  <c:v>12:Q4</c:v>
                </c:pt>
                <c:pt idx="20">
                  <c:v>13:Q1</c:v>
                </c:pt>
                <c:pt idx="21">
                  <c:v>13:Q2</c:v>
                </c:pt>
                <c:pt idx="22">
                  <c:v>13:Q3</c:v>
                </c:pt>
                <c:pt idx="23">
                  <c:v>13:Q4</c:v>
                </c:pt>
                <c:pt idx="24">
                  <c:v>14:Q1</c:v>
                </c:pt>
                <c:pt idx="25">
                  <c:v>14:Q2</c:v>
                </c:pt>
                <c:pt idx="26">
                  <c:v>14:Q3</c:v>
                </c:pt>
                <c:pt idx="27">
                  <c:v>14:Q4</c:v>
                </c:pt>
                <c:pt idx="28">
                  <c:v>15:Q1</c:v>
                </c:pt>
                <c:pt idx="29">
                  <c:v>15:Q2</c:v>
                </c:pt>
                <c:pt idx="30">
                  <c:v>15:Q3</c:v>
                </c:pt>
                <c:pt idx="31">
                  <c:v>15:Q4</c:v>
                </c:pt>
                <c:pt idx="32">
                  <c:v>16:Q1</c:v>
                </c:pt>
                <c:pt idx="33">
                  <c:v>16:Q2</c:v>
                </c:pt>
                <c:pt idx="34">
                  <c:v>16:Q3</c:v>
                </c:pt>
                <c:pt idx="35">
                  <c:v>16:Q4</c:v>
                </c:pt>
                <c:pt idx="36">
                  <c:v>17:Q1</c:v>
                </c:pt>
                <c:pt idx="37">
                  <c:v>17:Q2</c:v>
                </c:pt>
                <c:pt idx="38">
                  <c:v>17:Q3</c:v>
                </c:pt>
                <c:pt idx="39">
                  <c:v>17:Q4</c:v>
                </c:pt>
                <c:pt idx="40">
                  <c:v>18:Q1</c:v>
                </c:pt>
              </c:strCache>
            </c:strRef>
          </c:cat>
          <c:val>
            <c:numRef>
              <c:f>Sheet1!$B$2:$B$42</c:f>
              <c:numCache>
                <c:formatCode>0.0%</c:formatCode>
                <c:ptCount val="41"/>
                <c:pt idx="0">
                  <c:v>6.3E-2</c:v>
                </c:pt>
                <c:pt idx="1">
                  <c:v>3.6999999999999998E-2</c:v>
                </c:pt>
                <c:pt idx="2">
                  <c:v>5.0000000000000001E-3</c:v>
                </c:pt>
                <c:pt idx="3">
                  <c:v>-5.8999999999999997E-2</c:v>
                </c:pt>
                <c:pt idx="4">
                  <c:v>-0.13600000000000001</c:v>
                </c:pt>
                <c:pt idx="5">
                  <c:v>-0.17199999999999999</c:v>
                </c:pt>
                <c:pt idx="6">
                  <c:v>-0.17799999999999999</c:v>
                </c:pt>
                <c:pt idx="7">
                  <c:v>-0.14699999999999999</c:v>
                </c:pt>
                <c:pt idx="8">
                  <c:v>-6.9000000000000006E-2</c:v>
                </c:pt>
                <c:pt idx="9">
                  <c:v>3.0000000000000001E-3</c:v>
                </c:pt>
                <c:pt idx="10">
                  <c:v>4.8000000000000001E-2</c:v>
                </c:pt>
                <c:pt idx="11">
                  <c:v>8.5999999999999993E-2</c:v>
                </c:pt>
                <c:pt idx="12">
                  <c:v>0.08</c:v>
                </c:pt>
                <c:pt idx="13">
                  <c:v>7.6999999999999999E-2</c:v>
                </c:pt>
                <c:pt idx="14">
                  <c:v>0.106</c:v>
                </c:pt>
                <c:pt idx="15">
                  <c:v>0.107</c:v>
                </c:pt>
                <c:pt idx="16">
                  <c:v>0.14499999999999999</c:v>
                </c:pt>
                <c:pt idx="17">
                  <c:v>0.14000000000000001</c:v>
                </c:pt>
                <c:pt idx="18">
                  <c:v>8.5000000000000006E-2</c:v>
                </c:pt>
                <c:pt idx="19">
                  <c:v>6.7000000000000004E-2</c:v>
                </c:pt>
                <c:pt idx="20">
                  <c:v>4.3999999999999997E-2</c:v>
                </c:pt>
                <c:pt idx="21">
                  <c:v>0.03</c:v>
                </c:pt>
                <c:pt idx="22">
                  <c:v>4.1000000000000002E-2</c:v>
                </c:pt>
                <c:pt idx="23">
                  <c:v>5.7000000000000002E-2</c:v>
                </c:pt>
                <c:pt idx="24">
                  <c:v>6.6000000000000003E-2</c:v>
                </c:pt>
                <c:pt idx="25">
                  <c:v>9.4E-2</c:v>
                </c:pt>
                <c:pt idx="26">
                  <c:v>0.105</c:v>
                </c:pt>
                <c:pt idx="27">
                  <c:v>-2.3E-2</c:v>
                </c:pt>
                <c:pt idx="28">
                  <c:v>2.1999999999999999E-2</c:v>
                </c:pt>
                <c:pt idx="29">
                  <c:v>2.9000000000000001E-2</c:v>
                </c:pt>
                <c:pt idx="30">
                  <c:v>1.4999999999999999E-2</c:v>
                </c:pt>
                <c:pt idx="31">
                  <c:v>-5.0999999999999997E-2</c:v>
                </c:pt>
                <c:pt idx="32">
                  <c:v>-0.04</c:v>
                </c:pt>
                <c:pt idx="33">
                  <c:v>3.3000000000000002E-2</c:v>
                </c:pt>
                <c:pt idx="34">
                  <c:v>3.4000000000000002E-2</c:v>
                </c:pt>
                <c:pt idx="35">
                  <c:v>2E-3</c:v>
                </c:pt>
                <c:pt idx="36">
                  <c:v>7.1999999999999995E-2</c:v>
                </c:pt>
                <c:pt idx="37">
                  <c:v>6.7000000000000004E-2</c:v>
                </c:pt>
                <c:pt idx="38">
                  <c:v>4.7E-2</c:v>
                </c:pt>
                <c:pt idx="39">
                  <c:v>6.8000000000000005E-2</c:v>
                </c:pt>
                <c:pt idx="40">
                  <c:v>8.1249475539145799E-2</c:v>
                </c:pt>
              </c:numCache>
            </c:numRef>
          </c:val>
          <c:smooth val="1"/>
          <c:extLst>
            <c:ext xmlns:c16="http://schemas.microsoft.com/office/drawing/2014/chart" uri="{C3380CC4-5D6E-409C-BE32-E72D297353CC}">
              <c16:uniqueId val="{00000001-FEF2-544C-9277-667E715159AF}"/>
            </c:ext>
          </c:extLst>
        </c:ser>
        <c:ser>
          <c:idx val="0"/>
          <c:order val="1"/>
          <c:tx>
            <c:strRef>
              <c:f>Sheet1!$C$1</c:f>
              <c:strCache>
                <c:ptCount val="1"/>
                <c:pt idx="0">
                  <c:v>% change, property insurance premiums</c:v>
                </c:pt>
              </c:strCache>
            </c:strRef>
          </c:tx>
          <c:spPr>
            <a:ln w="28575">
              <a:solidFill>
                <a:schemeClr val="accent3"/>
              </a:solidFill>
              <a:prstDash val="solid"/>
            </a:ln>
          </c:spPr>
          <c:marker>
            <c:symbol val="none"/>
          </c:marker>
          <c:cat>
            <c:strRef>
              <c:f>Sheet1!$A$2:$A$42</c:f>
              <c:strCache>
                <c:ptCount val="41"/>
                <c:pt idx="0">
                  <c:v>08:Q1</c:v>
                </c:pt>
                <c:pt idx="1">
                  <c:v>08:Q2</c:v>
                </c:pt>
                <c:pt idx="2">
                  <c:v>08:Q3</c:v>
                </c:pt>
                <c:pt idx="3">
                  <c:v>08:Q4</c:v>
                </c:pt>
                <c:pt idx="4">
                  <c:v>09:Q1</c:v>
                </c:pt>
                <c:pt idx="5">
                  <c:v>09:Q2</c:v>
                </c:pt>
                <c:pt idx="6">
                  <c:v>09:Q3</c:v>
                </c:pt>
                <c:pt idx="7">
                  <c:v>09:Q4</c:v>
                </c:pt>
                <c:pt idx="8">
                  <c:v>10:Q1</c:v>
                </c:pt>
                <c:pt idx="9">
                  <c:v>10:Q2</c:v>
                </c:pt>
                <c:pt idx="10">
                  <c:v>10:Q3</c:v>
                </c:pt>
                <c:pt idx="11">
                  <c:v>10:Q4</c:v>
                </c:pt>
                <c:pt idx="12">
                  <c:v>11:Q1</c:v>
                </c:pt>
                <c:pt idx="13">
                  <c:v>11:Q2</c:v>
                </c:pt>
                <c:pt idx="14">
                  <c:v>11:Q3</c:v>
                </c:pt>
                <c:pt idx="15">
                  <c:v>11:Q4</c:v>
                </c:pt>
                <c:pt idx="16">
                  <c:v>12:Q1</c:v>
                </c:pt>
                <c:pt idx="17">
                  <c:v>12:Q2</c:v>
                </c:pt>
                <c:pt idx="18">
                  <c:v>12:Q3</c:v>
                </c:pt>
                <c:pt idx="19">
                  <c:v>12:Q4</c:v>
                </c:pt>
                <c:pt idx="20">
                  <c:v>13:Q1</c:v>
                </c:pt>
                <c:pt idx="21">
                  <c:v>13:Q2</c:v>
                </c:pt>
                <c:pt idx="22">
                  <c:v>13:Q3</c:v>
                </c:pt>
                <c:pt idx="23">
                  <c:v>13:Q4</c:v>
                </c:pt>
                <c:pt idx="24">
                  <c:v>14:Q1</c:v>
                </c:pt>
                <c:pt idx="25">
                  <c:v>14:Q2</c:v>
                </c:pt>
                <c:pt idx="26">
                  <c:v>14:Q3</c:v>
                </c:pt>
                <c:pt idx="27">
                  <c:v>14:Q4</c:v>
                </c:pt>
                <c:pt idx="28">
                  <c:v>15:Q1</c:v>
                </c:pt>
                <c:pt idx="29">
                  <c:v>15:Q2</c:v>
                </c:pt>
                <c:pt idx="30">
                  <c:v>15:Q3</c:v>
                </c:pt>
                <c:pt idx="31">
                  <c:v>15:Q4</c:v>
                </c:pt>
                <c:pt idx="32">
                  <c:v>16:Q1</c:v>
                </c:pt>
                <c:pt idx="33">
                  <c:v>16:Q2</c:v>
                </c:pt>
                <c:pt idx="34">
                  <c:v>16:Q3</c:v>
                </c:pt>
                <c:pt idx="35">
                  <c:v>16:Q4</c:v>
                </c:pt>
                <c:pt idx="36">
                  <c:v>17:Q1</c:v>
                </c:pt>
                <c:pt idx="37">
                  <c:v>17:Q2</c:v>
                </c:pt>
                <c:pt idx="38">
                  <c:v>17:Q3</c:v>
                </c:pt>
                <c:pt idx="39">
                  <c:v>17:Q4</c:v>
                </c:pt>
                <c:pt idx="40">
                  <c:v>18:Q1</c:v>
                </c:pt>
              </c:strCache>
            </c:strRef>
          </c:cat>
          <c:val>
            <c:numRef>
              <c:f>Sheet1!$C$2:$C$42</c:f>
              <c:numCache>
                <c:formatCode>0.0%</c:formatCode>
                <c:ptCount val="41"/>
                <c:pt idx="0">
                  <c:v>0.01</c:v>
                </c:pt>
                <c:pt idx="1">
                  <c:v>1.2999999999999999E-2</c:v>
                </c:pt>
                <c:pt idx="2">
                  <c:v>8.8999999999999996E-2</c:v>
                </c:pt>
                <c:pt idx="3">
                  <c:v>-3.0000000000000001E-3</c:v>
                </c:pt>
                <c:pt idx="4">
                  <c:v>-1E-3</c:v>
                </c:pt>
                <c:pt idx="5">
                  <c:v>-2.3E-2</c:v>
                </c:pt>
                <c:pt idx="6">
                  <c:v>-5.8999999999999997E-2</c:v>
                </c:pt>
                <c:pt idx="7">
                  <c:v>-5.0999999999999997E-2</c:v>
                </c:pt>
                <c:pt idx="8">
                  <c:v>-2.7E-2</c:v>
                </c:pt>
                <c:pt idx="9">
                  <c:v>3.0000000000000001E-3</c:v>
                </c:pt>
                <c:pt idx="10">
                  <c:v>-5.5E-2</c:v>
                </c:pt>
                <c:pt idx="11">
                  <c:v>5.0000000000000001E-3</c:v>
                </c:pt>
                <c:pt idx="12">
                  <c:v>8.9999999999999993E-3</c:v>
                </c:pt>
                <c:pt idx="13">
                  <c:v>4.2999999999999997E-2</c:v>
                </c:pt>
                <c:pt idx="14">
                  <c:v>0.191</c:v>
                </c:pt>
                <c:pt idx="15">
                  <c:v>7.4999999999999997E-2</c:v>
                </c:pt>
                <c:pt idx="16">
                  <c:v>6.9000000000000006E-2</c:v>
                </c:pt>
                <c:pt idx="17">
                  <c:v>6.3E-2</c:v>
                </c:pt>
                <c:pt idx="18">
                  <c:v>1.2999999999999999E-2</c:v>
                </c:pt>
                <c:pt idx="19">
                  <c:v>4.1000000000000002E-2</c:v>
                </c:pt>
                <c:pt idx="20">
                  <c:v>5.2999999999999999E-2</c:v>
                </c:pt>
                <c:pt idx="21">
                  <c:v>1E-3</c:v>
                </c:pt>
                <c:pt idx="22">
                  <c:v>9.7000000000000003E-2</c:v>
                </c:pt>
                <c:pt idx="23">
                  <c:v>3.5000000000000003E-2</c:v>
                </c:pt>
                <c:pt idx="24">
                  <c:v>3.1E-2</c:v>
                </c:pt>
                <c:pt idx="25">
                  <c:v>5.6000000000000001E-2</c:v>
                </c:pt>
                <c:pt idx="26">
                  <c:v>-3.1E-2</c:v>
                </c:pt>
                <c:pt idx="27">
                  <c:v>3.9E-2</c:v>
                </c:pt>
                <c:pt idx="28">
                  <c:v>2.3E-2</c:v>
                </c:pt>
                <c:pt idx="29">
                  <c:v>5.2999999999999999E-2</c:v>
                </c:pt>
                <c:pt idx="30">
                  <c:v>-1.6E-2</c:v>
                </c:pt>
                <c:pt idx="31">
                  <c:v>5.0000000000000001E-3</c:v>
                </c:pt>
                <c:pt idx="32">
                  <c:v>4.2000000000000003E-2</c:v>
                </c:pt>
                <c:pt idx="33">
                  <c:v>1.2999999999999999E-2</c:v>
                </c:pt>
                <c:pt idx="34">
                  <c:v>-3.6999999999999998E-2</c:v>
                </c:pt>
                <c:pt idx="35">
                  <c:v>1.0999999999999999E-2</c:v>
                </c:pt>
                <c:pt idx="36">
                  <c:v>3.6999999999999998E-2</c:v>
                </c:pt>
                <c:pt idx="37">
                  <c:v>2.1000000000000001E-2</c:v>
                </c:pt>
                <c:pt idx="38">
                  <c:v>1.2E-2</c:v>
                </c:pt>
                <c:pt idx="39">
                  <c:v>4.5999999999999999E-2</c:v>
                </c:pt>
                <c:pt idx="40">
                  <c:v>6.0999999999999999E-2</c:v>
                </c:pt>
              </c:numCache>
            </c:numRef>
          </c:val>
          <c:smooth val="1"/>
          <c:extLst>
            <c:ext xmlns:c16="http://schemas.microsoft.com/office/drawing/2014/chart" uri="{C3380CC4-5D6E-409C-BE32-E72D297353CC}">
              <c16:uniqueId val="{00000002-FEF2-544C-9277-667E715159AF}"/>
            </c:ext>
          </c:extLst>
        </c:ser>
        <c:dLbls>
          <c:showLegendKey val="0"/>
          <c:showVal val="0"/>
          <c:showCatName val="0"/>
          <c:showSerName val="0"/>
          <c:showPercent val="0"/>
          <c:showBubbleSize val="0"/>
        </c:dLbls>
        <c:marker val="1"/>
        <c:smooth val="0"/>
        <c:axId val="113826048"/>
        <c:axId val="107282432"/>
      </c:lineChart>
      <c:catAx>
        <c:axId val="113826048"/>
        <c:scaling>
          <c:orientation val="minMax"/>
        </c:scaling>
        <c:delete val="0"/>
        <c:axPos val="b"/>
        <c:numFmt formatCode="General" sourceLinked="0"/>
        <c:majorTickMark val="out"/>
        <c:minorTickMark val="none"/>
        <c:tickLblPos val="low"/>
        <c:spPr>
          <a:ln w="9525">
            <a:solidFill>
              <a:srgbClr val="868686"/>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07282432"/>
        <c:crossesAt val="0"/>
        <c:auto val="0"/>
        <c:lblAlgn val="ctr"/>
        <c:lblOffset val="100"/>
        <c:noMultiLvlLbl val="0"/>
      </c:catAx>
      <c:valAx>
        <c:axId val="107282432"/>
        <c:scaling>
          <c:orientation val="minMax"/>
          <c:max val="0.2"/>
          <c:min val="-0.2"/>
        </c:scaling>
        <c:delete val="0"/>
        <c:axPos val="l"/>
        <c:majorGridlines>
          <c:spPr>
            <a:ln w="2291">
              <a:noFill/>
              <a:prstDash val="solid"/>
            </a:ln>
          </c:spPr>
        </c:majorGridlines>
        <c:numFmt formatCode="0%" sourceLinked="0"/>
        <c:majorTickMark val="out"/>
        <c:minorTickMark val="none"/>
        <c:tickLblPos val="nextTo"/>
        <c:spPr>
          <a:ln w="9525">
            <a:solidFill>
              <a:srgbClr val="868686"/>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3826048"/>
        <c:crossesAt val="1"/>
        <c:crossBetween val="between"/>
        <c:majorUnit val="0.1"/>
        <c:minorUnit val="1E-3"/>
      </c:valAx>
      <c:valAx>
        <c:axId val="107283968"/>
        <c:scaling>
          <c:orientation val="minMax"/>
          <c:max val="1"/>
        </c:scaling>
        <c:delete val="0"/>
        <c:axPos val="r"/>
        <c:numFmt formatCode="0" sourceLinked="1"/>
        <c:majorTickMark val="none"/>
        <c:minorTickMark val="none"/>
        <c:tickLblPos val="none"/>
        <c:spPr>
          <a:ln>
            <a:noFill/>
          </a:ln>
        </c:spPr>
        <c:crossAx val="107285504"/>
        <c:crosses val="max"/>
        <c:crossBetween val="between"/>
      </c:valAx>
      <c:catAx>
        <c:axId val="107285504"/>
        <c:scaling>
          <c:orientation val="minMax"/>
        </c:scaling>
        <c:delete val="1"/>
        <c:axPos val="b"/>
        <c:numFmt formatCode="General" sourceLinked="1"/>
        <c:majorTickMark val="out"/>
        <c:minorTickMark val="none"/>
        <c:tickLblPos val="nextTo"/>
        <c:crossAx val="107283968"/>
        <c:crosses val="autoZero"/>
        <c:auto val="1"/>
        <c:lblAlgn val="ctr"/>
        <c:lblOffset val="100"/>
        <c:noMultiLvlLbl val="0"/>
      </c:catAx>
      <c:spPr>
        <a:solidFill>
          <a:srgbClr val="FFFFFF"/>
        </a:solidFill>
        <a:ln w="18325">
          <a:noFill/>
        </a:ln>
      </c:spPr>
    </c:plotArea>
    <c:legend>
      <c:legendPos val="t"/>
      <c:legendEntry>
        <c:idx val="1"/>
        <c:txPr>
          <a:bodyPr/>
          <a:lstStyle/>
          <a:p>
            <a:pPr>
              <a:defRPr sz="1200" b="0" i="0" u="none" strike="noStrike" baseline="0">
                <a:solidFill>
                  <a:srgbClr val="000000"/>
                </a:solidFill>
                <a:latin typeface="Arial" panose="020B0604020202020204" pitchFamily="34" charset="0"/>
                <a:ea typeface="Arial" charset="0"/>
                <a:cs typeface="Arial" panose="020B0604020202020204" pitchFamily="34" charset="0"/>
              </a:defRPr>
            </a:pPr>
            <a:endParaRPr lang="en-US"/>
          </a:p>
        </c:txPr>
      </c:legendEntry>
      <c:legendEntry>
        <c:idx val="2"/>
        <c:txPr>
          <a:bodyPr/>
          <a:lstStyle/>
          <a:p>
            <a:pPr>
              <a:defRPr sz="1200" b="0" i="0" u="none" strike="noStrike" baseline="0">
                <a:solidFill>
                  <a:srgbClr val="000000"/>
                </a:solidFill>
                <a:latin typeface="Arial" panose="020B0604020202020204" pitchFamily="34" charset="0"/>
                <a:ea typeface="Arial" charset="0"/>
                <a:cs typeface="Arial" panose="020B0604020202020204" pitchFamily="34" charset="0"/>
              </a:defRPr>
            </a:pPr>
            <a:endParaRPr lang="en-US"/>
          </a:p>
        </c:txPr>
      </c:legendEntry>
      <c:layout>
        <c:manualLayout>
          <c:xMode val="edge"/>
          <c:yMode val="edge"/>
          <c:x val="0.32415033981913299"/>
          <c:y val="0.65632200073678004"/>
          <c:w val="0.67257804904720331"/>
          <c:h val="0.17894395280097466"/>
        </c:manualLayout>
      </c:layout>
      <c:overlay val="0"/>
      <c:spPr>
        <a:solidFill>
          <a:schemeClr val="bg1"/>
        </a:solidFill>
        <a:ln w="2291">
          <a:noFill/>
          <a:prstDash val="solid"/>
        </a:ln>
      </c:spPr>
      <c:txPr>
        <a:bodyPr/>
        <a:lstStyle/>
        <a:p>
          <a:pPr>
            <a:defRPr sz="1200" b="0" i="0" u="none" strike="noStrike" baseline="0">
              <a:solidFill>
                <a:srgbClr val="000000"/>
              </a:solidFill>
              <a:latin typeface="Arial" panose="020B0604020202020204" pitchFamily="34" charset="0"/>
              <a:ea typeface="Calibri"/>
              <a:cs typeface="Arial" panose="020B0604020202020204" pitchFamily="34" charset="0"/>
            </a:defRPr>
          </a:pPr>
          <a:endParaRPr lang="en-US"/>
        </a:p>
      </c:txPr>
    </c:legend>
    <c:plotVisOnly val="1"/>
    <c:dispBlanksAs val="gap"/>
    <c:showDLblsOverMax val="0"/>
  </c:chart>
  <c:spPr>
    <a:noFill/>
    <a:ln>
      <a:noFill/>
    </a:ln>
  </c:spPr>
  <c:txPr>
    <a:bodyPr/>
    <a:lstStyle/>
    <a:p>
      <a:pPr>
        <a:defRPr sz="1299" b="0" i="0" u="none" strike="noStrike" baseline="0">
          <a:solidFill>
            <a:srgbClr val="000000"/>
          </a:solidFill>
          <a:latin typeface="Calibri"/>
          <a:ea typeface="Calibri"/>
          <a:cs typeface="Calibri"/>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247180212360197E-2"/>
          <c:y val="6.1469085166582602E-2"/>
          <c:w val="0.87116872916571531"/>
          <c:h val="0.81139824095804203"/>
        </c:manualLayout>
      </c:layout>
      <c:areaChart>
        <c:grouping val="stacked"/>
        <c:varyColors val="0"/>
        <c:ser>
          <c:idx val="2"/>
          <c:order val="0"/>
          <c:tx>
            <c:strRef>
              <c:f>Sheet1!$A$2</c:f>
              <c:strCache>
                <c:ptCount val="1"/>
                <c:pt idx="0">
                  <c:v>Manufacturing</c:v>
                </c:pt>
              </c:strCache>
            </c:strRef>
          </c:tx>
          <c:spPr>
            <a:solidFill>
              <a:schemeClr val="accent1"/>
            </a:solidFill>
          </c:spPr>
          <c:dPt>
            <c:idx val="15"/>
            <c:bubble3D val="0"/>
            <c:extLst>
              <c:ext xmlns:c16="http://schemas.microsoft.com/office/drawing/2014/chart" uri="{C3380CC4-5D6E-409C-BE32-E72D297353CC}">
                <c16:uniqueId val="{00000000-17A7-413B-A9B3-6FD57A22FF25}"/>
              </c:ext>
            </c:extLst>
          </c:dPt>
          <c:cat>
            <c:strRef>
              <c:f>Sheet1!$B$1:$AT$1</c:f>
              <c:strCache>
                <c:ptCount val="45"/>
                <c:pt idx="0">
                  <c:v>07:Q1</c:v>
                </c:pt>
                <c:pt idx="1">
                  <c:v>07:Q2</c:v>
                </c:pt>
                <c:pt idx="2">
                  <c:v>07:Q3</c:v>
                </c:pt>
                <c:pt idx="3">
                  <c:v>07:Q4</c:v>
                </c:pt>
                <c:pt idx="4">
                  <c:v>08:Q1</c:v>
                </c:pt>
                <c:pt idx="5">
                  <c:v>08:Q2</c:v>
                </c:pt>
                <c:pt idx="6">
                  <c:v>08:Q3</c:v>
                </c:pt>
                <c:pt idx="7">
                  <c:v>08:Q4</c:v>
                </c:pt>
                <c:pt idx="8">
                  <c:v>09:Q1</c:v>
                </c:pt>
                <c:pt idx="9">
                  <c:v>09:Q2</c:v>
                </c:pt>
                <c:pt idx="10">
                  <c:v>09:Q3</c:v>
                </c:pt>
                <c:pt idx="11">
                  <c:v>09:Q4</c:v>
                </c:pt>
                <c:pt idx="12">
                  <c:v>10:Q1</c:v>
                </c:pt>
                <c:pt idx="13">
                  <c:v>10:Q2</c:v>
                </c:pt>
                <c:pt idx="14">
                  <c:v>10:Q3</c:v>
                </c:pt>
                <c:pt idx="15">
                  <c:v>10:Q4</c:v>
                </c:pt>
                <c:pt idx="16">
                  <c:v>11:Q1</c:v>
                </c:pt>
                <c:pt idx="17">
                  <c:v>11:Q2</c:v>
                </c:pt>
                <c:pt idx="18">
                  <c:v>11:Q3</c:v>
                </c:pt>
                <c:pt idx="19">
                  <c:v>11:Q4</c:v>
                </c:pt>
                <c:pt idx="20">
                  <c:v>12:Q1</c:v>
                </c:pt>
                <c:pt idx="21">
                  <c:v>12:Q2</c:v>
                </c:pt>
                <c:pt idx="22">
                  <c:v>12:Q3</c:v>
                </c:pt>
                <c:pt idx="23">
                  <c:v>12:Q4</c:v>
                </c:pt>
                <c:pt idx="24">
                  <c:v>13:Q1</c:v>
                </c:pt>
                <c:pt idx="25">
                  <c:v>13:Q2</c:v>
                </c:pt>
                <c:pt idx="26">
                  <c:v>13:Q3</c:v>
                </c:pt>
                <c:pt idx="27">
                  <c:v>13:Q4</c:v>
                </c:pt>
                <c:pt idx="28">
                  <c:v>14:Q1</c:v>
                </c:pt>
                <c:pt idx="29">
                  <c:v>14:Q2</c:v>
                </c:pt>
                <c:pt idx="30">
                  <c:v>14:Q3</c:v>
                </c:pt>
                <c:pt idx="31">
                  <c:v>14:Q4</c:v>
                </c:pt>
                <c:pt idx="32">
                  <c:v>15:Q1</c:v>
                </c:pt>
                <c:pt idx="33">
                  <c:v>15:Q2</c:v>
                </c:pt>
                <c:pt idx="34">
                  <c:v>15:Q3</c:v>
                </c:pt>
                <c:pt idx="35">
                  <c:v>15:Q4</c:v>
                </c:pt>
                <c:pt idx="36">
                  <c:v>16:Q1</c:v>
                </c:pt>
                <c:pt idx="37">
                  <c:v>16:Q2</c:v>
                </c:pt>
                <c:pt idx="38">
                  <c:v>16:Q3</c:v>
                </c:pt>
                <c:pt idx="39">
                  <c:v>16:Q4</c:v>
                </c:pt>
                <c:pt idx="40">
                  <c:v>17:Q1</c:v>
                </c:pt>
                <c:pt idx="41">
                  <c:v>17:Q2</c:v>
                </c:pt>
                <c:pt idx="42">
                  <c:v>17:Q3</c:v>
                </c:pt>
                <c:pt idx="43">
                  <c:v>17:Q4</c:v>
                </c:pt>
                <c:pt idx="44">
                  <c:v>18:Q1</c:v>
                </c:pt>
              </c:strCache>
            </c:strRef>
          </c:cat>
          <c:val>
            <c:numRef>
              <c:f>Sheet1!$B$2:$AT$2</c:f>
              <c:numCache>
                <c:formatCode>0</c:formatCode>
                <c:ptCount val="45"/>
                <c:pt idx="0">
                  <c:v>13992</c:v>
                </c:pt>
                <c:pt idx="1">
                  <c:v>13840</c:v>
                </c:pt>
                <c:pt idx="2">
                  <c:v>13836</c:v>
                </c:pt>
                <c:pt idx="3">
                  <c:v>13756</c:v>
                </c:pt>
                <c:pt idx="4" formatCode="#0">
                  <c:v>13693.33333333333</c:v>
                </c:pt>
                <c:pt idx="5" formatCode="#0">
                  <c:v>13555.666666666661</c:v>
                </c:pt>
                <c:pt idx="6" formatCode="#0">
                  <c:v>13354.33333333333</c:v>
                </c:pt>
                <c:pt idx="7" formatCode="#0">
                  <c:v>13010.33333333333</c:v>
                </c:pt>
                <c:pt idx="8" formatCode="#0">
                  <c:v>12383</c:v>
                </c:pt>
                <c:pt idx="9" formatCode="#0">
                  <c:v>11872.666666666661</c:v>
                </c:pt>
                <c:pt idx="10" formatCode="#0">
                  <c:v>11628.33333333333</c:v>
                </c:pt>
                <c:pt idx="11" formatCode="#0">
                  <c:v>11507.33333333333</c:v>
                </c:pt>
                <c:pt idx="12" formatCode="#0">
                  <c:v>11455.33333333333</c:v>
                </c:pt>
                <c:pt idx="13" formatCode="#0">
                  <c:v>11519.666666666661</c:v>
                </c:pt>
                <c:pt idx="14" formatCode="#0">
                  <c:v>11559</c:v>
                </c:pt>
                <c:pt idx="15" formatCode="#0">
                  <c:v>11580.666666666661</c:v>
                </c:pt>
                <c:pt idx="16" formatCode="#0">
                  <c:v>11650</c:v>
                </c:pt>
                <c:pt idx="17" formatCode="#0">
                  <c:v>11714.666666666661</c:v>
                </c:pt>
                <c:pt idx="18" formatCode="#0">
                  <c:v>11759.666666666661</c:v>
                </c:pt>
                <c:pt idx="19" formatCode="#0">
                  <c:v>11784</c:v>
                </c:pt>
                <c:pt idx="20" formatCode="#0">
                  <c:v>11865.33333333333</c:v>
                </c:pt>
                <c:pt idx="21" formatCode="#0">
                  <c:v>11926.33333333333</c:v>
                </c:pt>
                <c:pt idx="22" formatCode="#0">
                  <c:v>11959.33333333333</c:v>
                </c:pt>
                <c:pt idx="23" formatCode="#0">
                  <c:v>11957</c:v>
                </c:pt>
                <c:pt idx="24" formatCode="#0">
                  <c:v>11992.666666666661</c:v>
                </c:pt>
                <c:pt idx="25" formatCode="#0">
                  <c:v>12001.33333333333</c:v>
                </c:pt>
                <c:pt idx="26" formatCode="#0">
                  <c:v>12010</c:v>
                </c:pt>
                <c:pt idx="27" formatCode="#0">
                  <c:v>12072.666666666661</c:v>
                </c:pt>
                <c:pt idx="28" formatCode="#0">
                  <c:v>12102.666666666661</c:v>
                </c:pt>
                <c:pt idx="29" formatCode="#0">
                  <c:v>12151</c:v>
                </c:pt>
                <c:pt idx="30" formatCode="#0">
                  <c:v>12206.666666666661</c:v>
                </c:pt>
                <c:pt idx="31" formatCode="#0">
                  <c:v>12276.33333333333</c:v>
                </c:pt>
                <c:pt idx="32" formatCode="#0">
                  <c:v>12303.33333333333</c:v>
                </c:pt>
                <c:pt idx="33" formatCode="#0">
                  <c:v>12331.33333333333</c:v>
                </c:pt>
                <c:pt idx="34" formatCode="#0">
                  <c:v>12348.666666666661</c:v>
                </c:pt>
                <c:pt idx="35" formatCode="#0">
                  <c:v>12357.33333333333</c:v>
                </c:pt>
                <c:pt idx="36" formatCode="#0">
                  <c:v>12348</c:v>
                </c:pt>
                <c:pt idx="37" formatCode="#0">
                  <c:v>12357</c:v>
                </c:pt>
                <c:pt idx="38" formatCode="#0">
                  <c:v>12340</c:v>
                </c:pt>
                <c:pt idx="39" formatCode="#0">
                  <c:v>12351</c:v>
                </c:pt>
                <c:pt idx="40" formatCode="#0">
                  <c:v>12400</c:v>
                </c:pt>
                <c:pt idx="41" formatCode="#0">
                  <c:v>12428</c:v>
                </c:pt>
                <c:pt idx="42" formatCode="#0">
                  <c:v>12469</c:v>
                </c:pt>
                <c:pt idx="43" formatCode="#0">
                  <c:v>12558</c:v>
                </c:pt>
                <c:pt idx="44" formatCode="#0">
                  <c:v>12630</c:v>
                </c:pt>
              </c:numCache>
            </c:numRef>
          </c:val>
          <c:extLst>
            <c:ext xmlns:c16="http://schemas.microsoft.com/office/drawing/2014/chart" uri="{C3380CC4-5D6E-409C-BE32-E72D297353CC}">
              <c16:uniqueId val="{00000004-17A7-413B-A9B3-6FD57A22FF25}"/>
            </c:ext>
          </c:extLst>
        </c:ser>
        <c:ser>
          <c:idx val="0"/>
          <c:order val="1"/>
          <c:tx>
            <c:strRef>
              <c:f>Sheet1!$A$3</c:f>
              <c:strCache>
                <c:ptCount val="1"/>
                <c:pt idx="0">
                  <c:v>Construction</c:v>
                </c:pt>
              </c:strCache>
            </c:strRef>
          </c:tx>
          <c:spPr>
            <a:solidFill>
              <a:schemeClr val="accent2"/>
            </a:solidFill>
            <a:ln w="25400">
              <a:noFill/>
            </a:ln>
          </c:spPr>
          <c:cat>
            <c:strRef>
              <c:f>Sheet1!$B$1:$AT$1</c:f>
              <c:strCache>
                <c:ptCount val="45"/>
                <c:pt idx="0">
                  <c:v>07:Q1</c:v>
                </c:pt>
                <c:pt idx="1">
                  <c:v>07:Q2</c:v>
                </c:pt>
                <c:pt idx="2">
                  <c:v>07:Q3</c:v>
                </c:pt>
                <c:pt idx="3">
                  <c:v>07:Q4</c:v>
                </c:pt>
                <c:pt idx="4">
                  <c:v>08:Q1</c:v>
                </c:pt>
                <c:pt idx="5">
                  <c:v>08:Q2</c:v>
                </c:pt>
                <c:pt idx="6">
                  <c:v>08:Q3</c:v>
                </c:pt>
                <c:pt idx="7">
                  <c:v>08:Q4</c:v>
                </c:pt>
                <c:pt idx="8">
                  <c:v>09:Q1</c:v>
                </c:pt>
                <c:pt idx="9">
                  <c:v>09:Q2</c:v>
                </c:pt>
                <c:pt idx="10">
                  <c:v>09:Q3</c:v>
                </c:pt>
                <c:pt idx="11">
                  <c:v>09:Q4</c:v>
                </c:pt>
                <c:pt idx="12">
                  <c:v>10:Q1</c:v>
                </c:pt>
                <c:pt idx="13">
                  <c:v>10:Q2</c:v>
                </c:pt>
                <c:pt idx="14">
                  <c:v>10:Q3</c:v>
                </c:pt>
                <c:pt idx="15">
                  <c:v>10:Q4</c:v>
                </c:pt>
                <c:pt idx="16">
                  <c:v>11:Q1</c:v>
                </c:pt>
                <c:pt idx="17">
                  <c:v>11:Q2</c:v>
                </c:pt>
                <c:pt idx="18">
                  <c:v>11:Q3</c:v>
                </c:pt>
                <c:pt idx="19">
                  <c:v>11:Q4</c:v>
                </c:pt>
                <c:pt idx="20">
                  <c:v>12:Q1</c:v>
                </c:pt>
                <c:pt idx="21">
                  <c:v>12:Q2</c:v>
                </c:pt>
                <c:pt idx="22">
                  <c:v>12:Q3</c:v>
                </c:pt>
                <c:pt idx="23">
                  <c:v>12:Q4</c:v>
                </c:pt>
                <c:pt idx="24">
                  <c:v>13:Q1</c:v>
                </c:pt>
                <c:pt idx="25">
                  <c:v>13:Q2</c:v>
                </c:pt>
                <c:pt idx="26">
                  <c:v>13:Q3</c:v>
                </c:pt>
                <c:pt idx="27">
                  <c:v>13:Q4</c:v>
                </c:pt>
                <c:pt idx="28">
                  <c:v>14:Q1</c:v>
                </c:pt>
                <c:pt idx="29">
                  <c:v>14:Q2</c:v>
                </c:pt>
                <c:pt idx="30">
                  <c:v>14:Q3</c:v>
                </c:pt>
                <c:pt idx="31">
                  <c:v>14:Q4</c:v>
                </c:pt>
                <c:pt idx="32">
                  <c:v>15:Q1</c:v>
                </c:pt>
                <c:pt idx="33">
                  <c:v>15:Q2</c:v>
                </c:pt>
                <c:pt idx="34">
                  <c:v>15:Q3</c:v>
                </c:pt>
                <c:pt idx="35">
                  <c:v>15:Q4</c:v>
                </c:pt>
                <c:pt idx="36">
                  <c:v>16:Q1</c:v>
                </c:pt>
                <c:pt idx="37">
                  <c:v>16:Q2</c:v>
                </c:pt>
                <c:pt idx="38">
                  <c:v>16:Q3</c:v>
                </c:pt>
                <c:pt idx="39">
                  <c:v>16:Q4</c:v>
                </c:pt>
                <c:pt idx="40">
                  <c:v>17:Q1</c:v>
                </c:pt>
                <c:pt idx="41">
                  <c:v>17:Q2</c:v>
                </c:pt>
                <c:pt idx="42">
                  <c:v>17:Q3</c:v>
                </c:pt>
                <c:pt idx="43">
                  <c:v>17:Q4</c:v>
                </c:pt>
                <c:pt idx="44">
                  <c:v>18:Q1</c:v>
                </c:pt>
              </c:strCache>
            </c:strRef>
          </c:cat>
          <c:val>
            <c:numRef>
              <c:f>Sheet1!$B$3:$AT$3</c:f>
              <c:numCache>
                <c:formatCode>0</c:formatCode>
                <c:ptCount val="45"/>
                <c:pt idx="0">
                  <c:v>7686</c:v>
                </c:pt>
                <c:pt idx="1">
                  <c:v>7608</c:v>
                </c:pt>
                <c:pt idx="2">
                  <c:v>7616</c:v>
                </c:pt>
                <c:pt idx="3">
                  <c:v>7526</c:v>
                </c:pt>
                <c:pt idx="4" formatCode="#0">
                  <c:v>7445</c:v>
                </c:pt>
                <c:pt idx="5" formatCode="#0">
                  <c:v>7271.3333333333321</c:v>
                </c:pt>
                <c:pt idx="6" formatCode="#0">
                  <c:v>7106</c:v>
                </c:pt>
                <c:pt idx="7" formatCode="#0">
                  <c:v>6827</c:v>
                </c:pt>
                <c:pt idx="8" formatCode="#0">
                  <c:v>6434.6666666666697</c:v>
                </c:pt>
                <c:pt idx="9" formatCode="#0">
                  <c:v>6088</c:v>
                </c:pt>
                <c:pt idx="10" formatCode="#0">
                  <c:v>5858</c:v>
                </c:pt>
                <c:pt idx="11" formatCode="#0">
                  <c:v>5688.6666666666697</c:v>
                </c:pt>
                <c:pt idx="12" formatCode="#0">
                  <c:v>5539</c:v>
                </c:pt>
                <c:pt idx="13" formatCode="#0">
                  <c:v>5529.6666666666697</c:v>
                </c:pt>
                <c:pt idx="14" formatCode="#0">
                  <c:v>5511</c:v>
                </c:pt>
                <c:pt idx="15" formatCode="#0">
                  <c:v>5493.6666666666697</c:v>
                </c:pt>
                <c:pt idx="16" formatCode="#0">
                  <c:v>5451.6666666666697</c:v>
                </c:pt>
                <c:pt idx="17" formatCode="#0">
                  <c:v>5509.6666666666697</c:v>
                </c:pt>
                <c:pt idx="18" formatCode="#0">
                  <c:v>5561</c:v>
                </c:pt>
                <c:pt idx="19" formatCode="#0">
                  <c:v>5597.3333333333321</c:v>
                </c:pt>
                <c:pt idx="20" formatCode="#0">
                  <c:v>5626.6666666666697</c:v>
                </c:pt>
                <c:pt idx="21" formatCode="#0">
                  <c:v>5614.3333333333321</c:v>
                </c:pt>
                <c:pt idx="22" formatCode="#0">
                  <c:v>5647</c:v>
                </c:pt>
                <c:pt idx="23" formatCode="#0">
                  <c:v>5694</c:v>
                </c:pt>
                <c:pt idx="24" formatCode="#0">
                  <c:v>5777.3333333333321</c:v>
                </c:pt>
                <c:pt idx="25" formatCode="#0">
                  <c:v>5826.6666666666697</c:v>
                </c:pt>
                <c:pt idx="26" formatCode="#0">
                  <c:v>5882.3333333333321</c:v>
                </c:pt>
                <c:pt idx="27" formatCode="#0">
                  <c:v>5942</c:v>
                </c:pt>
                <c:pt idx="28" formatCode="#0">
                  <c:v>6009.6666666666697</c:v>
                </c:pt>
                <c:pt idx="29" formatCode="#0">
                  <c:v>6107.6666666666697</c:v>
                </c:pt>
                <c:pt idx="30" formatCode="#0">
                  <c:v>6204.6666666666697</c:v>
                </c:pt>
                <c:pt idx="31" formatCode="#0">
                  <c:v>6273</c:v>
                </c:pt>
                <c:pt idx="32" formatCode="#0">
                  <c:v>6342.6666666666697</c:v>
                </c:pt>
                <c:pt idx="33" formatCode="#0">
                  <c:v>6420.6666666666697</c:v>
                </c:pt>
                <c:pt idx="34" formatCode="#0">
                  <c:v>6483</c:v>
                </c:pt>
                <c:pt idx="35" formatCode="#0">
                  <c:v>6588</c:v>
                </c:pt>
                <c:pt idx="36" formatCode="#0">
                  <c:v>6690</c:v>
                </c:pt>
                <c:pt idx="37" formatCode="#0">
                  <c:v>6698</c:v>
                </c:pt>
                <c:pt idx="38" formatCode="#0">
                  <c:v>6763</c:v>
                </c:pt>
                <c:pt idx="39" formatCode="#0">
                  <c:v>6822</c:v>
                </c:pt>
                <c:pt idx="40" formatCode="#0">
                  <c:v>6922</c:v>
                </c:pt>
                <c:pt idx="41" formatCode="#0">
                  <c:v>6940</c:v>
                </c:pt>
                <c:pt idx="42" formatCode="#0">
                  <c:v>6971</c:v>
                </c:pt>
                <c:pt idx="43" formatCode="#0">
                  <c:v>7072</c:v>
                </c:pt>
                <c:pt idx="44" formatCode="#0">
                  <c:v>7164</c:v>
                </c:pt>
              </c:numCache>
            </c:numRef>
          </c:val>
          <c:extLst>
            <c:ext xmlns:c16="http://schemas.microsoft.com/office/drawing/2014/chart" uri="{C3380CC4-5D6E-409C-BE32-E72D297353CC}">
              <c16:uniqueId val="{00000000-A80D-4583-AD75-7E72C27A58CA}"/>
            </c:ext>
          </c:extLst>
        </c:ser>
        <c:ser>
          <c:idx val="1"/>
          <c:order val="2"/>
          <c:tx>
            <c:strRef>
              <c:f>Sheet1!$A$4</c:f>
              <c:strCache>
                <c:ptCount val="1"/>
                <c:pt idx="0">
                  <c:v>Mining &amp; other extraction</c:v>
                </c:pt>
              </c:strCache>
            </c:strRef>
          </c:tx>
          <c:spPr>
            <a:solidFill>
              <a:schemeClr val="accent3"/>
            </a:solidFill>
            <a:ln w="25400">
              <a:noFill/>
            </a:ln>
          </c:spPr>
          <c:cat>
            <c:strRef>
              <c:f>Sheet1!$B$1:$AT$1</c:f>
              <c:strCache>
                <c:ptCount val="45"/>
                <c:pt idx="0">
                  <c:v>07:Q1</c:v>
                </c:pt>
                <c:pt idx="1">
                  <c:v>07:Q2</c:v>
                </c:pt>
                <c:pt idx="2">
                  <c:v>07:Q3</c:v>
                </c:pt>
                <c:pt idx="3">
                  <c:v>07:Q4</c:v>
                </c:pt>
                <c:pt idx="4">
                  <c:v>08:Q1</c:v>
                </c:pt>
                <c:pt idx="5">
                  <c:v>08:Q2</c:v>
                </c:pt>
                <c:pt idx="6">
                  <c:v>08:Q3</c:v>
                </c:pt>
                <c:pt idx="7">
                  <c:v>08:Q4</c:v>
                </c:pt>
                <c:pt idx="8">
                  <c:v>09:Q1</c:v>
                </c:pt>
                <c:pt idx="9">
                  <c:v>09:Q2</c:v>
                </c:pt>
                <c:pt idx="10">
                  <c:v>09:Q3</c:v>
                </c:pt>
                <c:pt idx="11">
                  <c:v>09:Q4</c:v>
                </c:pt>
                <c:pt idx="12">
                  <c:v>10:Q1</c:v>
                </c:pt>
                <c:pt idx="13">
                  <c:v>10:Q2</c:v>
                </c:pt>
                <c:pt idx="14">
                  <c:v>10:Q3</c:v>
                </c:pt>
                <c:pt idx="15">
                  <c:v>10:Q4</c:v>
                </c:pt>
                <c:pt idx="16">
                  <c:v>11:Q1</c:v>
                </c:pt>
                <c:pt idx="17">
                  <c:v>11:Q2</c:v>
                </c:pt>
                <c:pt idx="18">
                  <c:v>11:Q3</c:v>
                </c:pt>
                <c:pt idx="19">
                  <c:v>11:Q4</c:v>
                </c:pt>
                <c:pt idx="20">
                  <c:v>12:Q1</c:v>
                </c:pt>
                <c:pt idx="21">
                  <c:v>12:Q2</c:v>
                </c:pt>
                <c:pt idx="22">
                  <c:v>12:Q3</c:v>
                </c:pt>
                <c:pt idx="23">
                  <c:v>12:Q4</c:v>
                </c:pt>
                <c:pt idx="24">
                  <c:v>13:Q1</c:v>
                </c:pt>
                <c:pt idx="25">
                  <c:v>13:Q2</c:v>
                </c:pt>
                <c:pt idx="26">
                  <c:v>13:Q3</c:v>
                </c:pt>
                <c:pt idx="27">
                  <c:v>13:Q4</c:v>
                </c:pt>
                <c:pt idx="28">
                  <c:v>14:Q1</c:v>
                </c:pt>
                <c:pt idx="29">
                  <c:v>14:Q2</c:v>
                </c:pt>
                <c:pt idx="30">
                  <c:v>14:Q3</c:v>
                </c:pt>
                <c:pt idx="31">
                  <c:v>14:Q4</c:v>
                </c:pt>
                <c:pt idx="32">
                  <c:v>15:Q1</c:v>
                </c:pt>
                <c:pt idx="33">
                  <c:v>15:Q2</c:v>
                </c:pt>
                <c:pt idx="34">
                  <c:v>15:Q3</c:v>
                </c:pt>
                <c:pt idx="35">
                  <c:v>15:Q4</c:v>
                </c:pt>
                <c:pt idx="36">
                  <c:v>16:Q1</c:v>
                </c:pt>
                <c:pt idx="37">
                  <c:v>16:Q2</c:v>
                </c:pt>
                <c:pt idx="38">
                  <c:v>16:Q3</c:v>
                </c:pt>
                <c:pt idx="39">
                  <c:v>16:Q4</c:v>
                </c:pt>
                <c:pt idx="40">
                  <c:v>17:Q1</c:v>
                </c:pt>
                <c:pt idx="41">
                  <c:v>17:Q2</c:v>
                </c:pt>
                <c:pt idx="42">
                  <c:v>17:Q3</c:v>
                </c:pt>
                <c:pt idx="43">
                  <c:v>17:Q4</c:v>
                </c:pt>
                <c:pt idx="44">
                  <c:v>18:Q1</c:v>
                </c:pt>
              </c:strCache>
            </c:strRef>
          </c:cat>
          <c:val>
            <c:numRef>
              <c:f>Sheet1!$B$4:$AT$4</c:f>
              <c:numCache>
                <c:formatCode>0</c:formatCode>
                <c:ptCount val="45"/>
                <c:pt idx="0">
                  <c:v>711</c:v>
                </c:pt>
                <c:pt idx="1">
                  <c:v>728</c:v>
                </c:pt>
                <c:pt idx="2">
                  <c:v>727</c:v>
                </c:pt>
                <c:pt idx="3">
                  <c:v>734</c:v>
                </c:pt>
                <c:pt idx="4" formatCode="#0">
                  <c:v>749.66666666666663</c:v>
                </c:pt>
                <c:pt idx="5" formatCode="#0">
                  <c:v>760.66666666666663</c:v>
                </c:pt>
                <c:pt idx="6" formatCode="#0">
                  <c:v>776.66666666666663</c:v>
                </c:pt>
                <c:pt idx="7" formatCode="#0">
                  <c:v>776</c:v>
                </c:pt>
                <c:pt idx="8" formatCode="#0">
                  <c:v>746</c:v>
                </c:pt>
                <c:pt idx="9" formatCode="#0">
                  <c:v>696.33333333333337</c:v>
                </c:pt>
                <c:pt idx="10" formatCode="#0">
                  <c:v>671</c:v>
                </c:pt>
                <c:pt idx="11" formatCode="#0">
                  <c:v>662.66666666666663</c:v>
                </c:pt>
                <c:pt idx="12" formatCode="#0">
                  <c:v>674.33333333333337</c:v>
                </c:pt>
                <c:pt idx="13" formatCode="#0">
                  <c:v>695.33333333333337</c:v>
                </c:pt>
                <c:pt idx="14" formatCode="#0">
                  <c:v>715.66666666666663</c:v>
                </c:pt>
                <c:pt idx="15" formatCode="#0">
                  <c:v>733.66666666666663</c:v>
                </c:pt>
                <c:pt idx="16" formatCode="#0">
                  <c:v>743</c:v>
                </c:pt>
                <c:pt idx="17" formatCode="#0">
                  <c:v>778.66666666666663</c:v>
                </c:pt>
                <c:pt idx="18" formatCode="#0">
                  <c:v>806.33333333333337</c:v>
                </c:pt>
                <c:pt idx="19" formatCode="#0">
                  <c:v>825</c:v>
                </c:pt>
                <c:pt idx="20" formatCode="#0">
                  <c:v>844.66666666666663</c:v>
                </c:pt>
                <c:pt idx="21" formatCode="#0">
                  <c:v>853</c:v>
                </c:pt>
                <c:pt idx="22" formatCode="#0">
                  <c:v>849.33333333333337</c:v>
                </c:pt>
                <c:pt idx="23" formatCode="#0">
                  <c:v>842.66666666666663</c:v>
                </c:pt>
                <c:pt idx="24" formatCode="#0">
                  <c:v>856</c:v>
                </c:pt>
                <c:pt idx="25" formatCode="#0">
                  <c:v>861.33333333333337</c:v>
                </c:pt>
                <c:pt idx="26" formatCode="#0">
                  <c:v>864.66666666666663</c:v>
                </c:pt>
                <c:pt idx="27" formatCode="#0">
                  <c:v>868.33333333333337</c:v>
                </c:pt>
                <c:pt idx="28" formatCode="#0">
                  <c:v>874.66666666666663</c:v>
                </c:pt>
                <c:pt idx="29" formatCode="#0">
                  <c:v>888.33333333333337</c:v>
                </c:pt>
                <c:pt idx="30" formatCode="#0">
                  <c:v>899.33333333333337</c:v>
                </c:pt>
                <c:pt idx="31" formatCode="#0">
                  <c:v>898.66666666666663</c:v>
                </c:pt>
                <c:pt idx="32" formatCode="#0">
                  <c:v>874</c:v>
                </c:pt>
                <c:pt idx="33" formatCode="#0">
                  <c:v>826.66666666666663</c:v>
                </c:pt>
                <c:pt idx="34" formatCode="#0">
                  <c:v>794.66666666666663</c:v>
                </c:pt>
                <c:pt idx="35" formatCode="#0">
                  <c:v>745</c:v>
                </c:pt>
                <c:pt idx="36" formatCode="#0">
                  <c:v>691</c:v>
                </c:pt>
                <c:pt idx="37" formatCode="#0">
                  <c:v>657</c:v>
                </c:pt>
                <c:pt idx="38" formatCode="#0">
                  <c:v>646</c:v>
                </c:pt>
                <c:pt idx="39" formatCode="#0">
                  <c:v>646</c:v>
                </c:pt>
                <c:pt idx="40" formatCode="#0">
                  <c:v>660</c:v>
                </c:pt>
                <c:pt idx="41" formatCode="#0">
                  <c:v>680</c:v>
                </c:pt>
                <c:pt idx="42" formatCode="#0">
                  <c:v>690</c:v>
                </c:pt>
                <c:pt idx="43" formatCode="#0">
                  <c:v>698</c:v>
                </c:pt>
                <c:pt idx="44" formatCode="#0">
                  <c:v>722</c:v>
                </c:pt>
              </c:numCache>
            </c:numRef>
          </c:val>
          <c:extLst>
            <c:ext xmlns:c16="http://schemas.microsoft.com/office/drawing/2014/chart" uri="{C3380CC4-5D6E-409C-BE32-E72D297353CC}">
              <c16:uniqueId val="{00000001-A80D-4583-AD75-7E72C27A58CA}"/>
            </c:ext>
          </c:extLst>
        </c:ser>
        <c:dLbls>
          <c:showLegendKey val="0"/>
          <c:showVal val="0"/>
          <c:showCatName val="0"/>
          <c:showSerName val="0"/>
          <c:showPercent val="0"/>
          <c:showBubbleSize val="0"/>
        </c:dLbls>
        <c:axId val="115072384"/>
        <c:axId val="114959488"/>
      </c:areaChart>
      <c:catAx>
        <c:axId val="115072384"/>
        <c:scaling>
          <c:orientation val="minMax"/>
        </c:scaling>
        <c:delete val="0"/>
        <c:axPos val="b"/>
        <c:numFmt formatCode="General" sourceLinked="0"/>
        <c:majorTickMark val="out"/>
        <c:minorTickMark val="none"/>
        <c:tickLblPos val="nextTo"/>
        <c:txPr>
          <a:bodyPr rot="-5400000" vert="horz"/>
          <a:lstStyle/>
          <a:p>
            <a:pPr>
              <a:defRPr sz="1200"/>
            </a:pPr>
            <a:endParaRPr lang="en-US"/>
          </a:p>
        </c:txPr>
        <c:crossAx val="114959488"/>
        <c:crosses val="autoZero"/>
        <c:auto val="1"/>
        <c:lblAlgn val="ctr"/>
        <c:lblOffset val="100"/>
        <c:tickLblSkip val="4"/>
        <c:noMultiLvlLbl val="0"/>
      </c:catAx>
      <c:valAx>
        <c:axId val="114959488"/>
        <c:scaling>
          <c:orientation val="minMax"/>
          <c:max val="25000"/>
          <c:min val="0"/>
        </c:scaling>
        <c:delete val="0"/>
        <c:axPos val="l"/>
        <c:majorGridlines>
          <c:spPr>
            <a:ln>
              <a:noFill/>
            </a:ln>
          </c:spPr>
        </c:majorGridlines>
        <c:numFmt formatCode="#,##0" sourceLinked="0"/>
        <c:majorTickMark val="out"/>
        <c:minorTickMark val="none"/>
        <c:tickLblPos val="nextTo"/>
        <c:txPr>
          <a:bodyPr/>
          <a:lstStyle/>
          <a:p>
            <a:pPr>
              <a:defRPr sz="1200"/>
            </a:pPr>
            <a:endParaRPr lang="en-US"/>
          </a:p>
        </c:txPr>
        <c:crossAx val="115072384"/>
        <c:crosses val="autoZero"/>
        <c:crossBetween val="midCat"/>
        <c:majorUnit val="5000"/>
      </c:valAx>
    </c:plotArea>
    <c:legend>
      <c:legendPos val="t"/>
      <c:layout>
        <c:manualLayout>
          <c:xMode val="edge"/>
          <c:yMode val="edge"/>
          <c:x val="0.13399643819352483"/>
          <c:y val="2.7855153203342618E-2"/>
          <c:w val="0.83120745239508653"/>
          <c:h val="5.4509464172131698E-2"/>
        </c:manualLayout>
      </c:layout>
      <c:overlay val="0"/>
      <c:txPr>
        <a:bodyPr/>
        <a:lstStyle/>
        <a:p>
          <a:pPr>
            <a:defRPr sz="1200" baseline="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923337134281695E-2"/>
          <c:y val="6.7053250639160206E-2"/>
          <c:w val="0.93209876543209902"/>
          <c:h val="0.81544464403889705"/>
        </c:manualLayout>
      </c:layout>
      <c:barChart>
        <c:barDir val="col"/>
        <c:grouping val="clustered"/>
        <c:varyColors val="0"/>
        <c:ser>
          <c:idx val="0"/>
          <c:order val="1"/>
          <c:tx>
            <c:strRef>
              <c:f>Sheet1!$C$1</c:f>
              <c:strCache>
                <c:ptCount val="1"/>
                <c:pt idx="0">
                  <c:v>Recession</c:v>
                </c:pt>
              </c:strCache>
            </c:strRef>
          </c:tx>
          <c:spPr>
            <a:solidFill>
              <a:schemeClr val="accent5">
                <a:lumMod val="60000"/>
                <a:lumOff val="40000"/>
              </a:schemeClr>
            </a:solidFill>
            <a:ln>
              <a:noFill/>
            </a:ln>
          </c:spPr>
          <c:invertIfNegative val="0"/>
          <c:cat>
            <c:numRef>
              <c:f>Sheet1!$A$2:$A$246</c:f>
              <c:numCache>
                <c:formatCode>[$-409]mmm\-yy;@</c:formatCode>
                <c:ptCount val="245"/>
                <c:pt idx="0">
                  <c:v>35826</c:v>
                </c:pt>
                <c:pt idx="1">
                  <c:v>35854</c:v>
                </c:pt>
                <c:pt idx="2">
                  <c:v>35885</c:v>
                </c:pt>
                <c:pt idx="3">
                  <c:v>35915</c:v>
                </c:pt>
                <c:pt idx="4">
                  <c:v>35946</c:v>
                </c:pt>
                <c:pt idx="5">
                  <c:v>35976</c:v>
                </c:pt>
                <c:pt idx="6">
                  <c:v>36007</c:v>
                </c:pt>
                <c:pt idx="7">
                  <c:v>36038</c:v>
                </c:pt>
                <c:pt idx="8">
                  <c:v>36068</c:v>
                </c:pt>
                <c:pt idx="9">
                  <c:v>36099</c:v>
                </c:pt>
                <c:pt idx="10">
                  <c:v>36129</c:v>
                </c:pt>
                <c:pt idx="11">
                  <c:v>36160</c:v>
                </c:pt>
                <c:pt idx="12">
                  <c:v>36191</c:v>
                </c:pt>
                <c:pt idx="13">
                  <c:v>36219</c:v>
                </c:pt>
                <c:pt idx="14">
                  <c:v>36250</c:v>
                </c:pt>
                <c:pt idx="15">
                  <c:v>36280</c:v>
                </c:pt>
                <c:pt idx="16">
                  <c:v>36311</c:v>
                </c:pt>
                <c:pt idx="17">
                  <c:v>36341</c:v>
                </c:pt>
                <c:pt idx="18">
                  <c:v>36372</c:v>
                </c:pt>
                <c:pt idx="19">
                  <c:v>36403</c:v>
                </c:pt>
                <c:pt idx="20">
                  <c:v>36433</c:v>
                </c:pt>
                <c:pt idx="21">
                  <c:v>36464</c:v>
                </c:pt>
                <c:pt idx="22">
                  <c:v>36494</c:v>
                </c:pt>
                <c:pt idx="23">
                  <c:v>36525</c:v>
                </c:pt>
                <c:pt idx="24">
                  <c:v>36556</c:v>
                </c:pt>
                <c:pt idx="25">
                  <c:v>36584</c:v>
                </c:pt>
                <c:pt idx="26">
                  <c:v>36616</c:v>
                </c:pt>
                <c:pt idx="27">
                  <c:v>36646</c:v>
                </c:pt>
                <c:pt idx="28">
                  <c:v>36677</c:v>
                </c:pt>
                <c:pt idx="29">
                  <c:v>36707</c:v>
                </c:pt>
                <c:pt idx="30">
                  <c:v>36738</c:v>
                </c:pt>
                <c:pt idx="31">
                  <c:v>36769</c:v>
                </c:pt>
                <c:pt idx="32">
                  <c:v>36799</c:v>
                </c:pt>
                <c:pt idx="33">
                  <c:v>36830</c:v>
                </c:pt>
                <c:pt idx="34">
                  <c:v>36860</c:v>
                </c:pt>
                <c:pt idx="35">
                  <c:v>36891</c:v>
                </c:pt>
                <c:pt idx="36">
                  <c:v>36922</c:v>
                </c:pt>
                <c:pt idx="37">
                  <c:v>36950</c:v>
                </c:pt>
                <c:pt idx="38">
                  <c:v>36981</c:v>
                </c:pt>
                <c:pt idx="39">
                  <c:v>37011</c:v>
                </c:pt>
                <c:pt idx="40">
                  <c:v>37042</c:v>
                </c:pt>
                <c:pt idx="41">
                  <c:v>37072</c:v>
                </c:pt>
                <c:pt idx="42">
                  <c:v>37103</c:v>
                </c:pt>
                <c:pt idx="43">
                  <c:v>37134</c:v>
                </c:pt>
                <c:pt idx="44">
                  <c:v>37164</c:v>
                </c:pt>
                <c:pt idx="45">
                  <c:v>37195</c:v>
                </c:pt>
                <c:pt idx="46">
                  <c:v>37225</c:v>
                </c:pt>
                <c:pt idx="47">
                  <c:v>37256</c:v>
                </c:pt>
                <c:pt idx="48">
                  <c:v>37287</c:v>
                </c:pt>
                <c:pt idx="49">
                  <c:v>37315</c:v>
                </c:pt>
                <c:pt idx="50">
                  <c:v>37346</c:v>
                </c:pt>
                <c:pt idx="51">
                  <c:v>37376</c:v>
                </c:pt>
                <c:pt idx="52">
                  <c:v>37407</c:v>
                </c:pt>
                <c:pt idx="53">
                  <c:v>37437</c:v>
                </c:pt>
                <c:pt idx="54">
                  <c:v>37468</c:v>
                </c:pt>
                <c:pt idx="55">
                  <c:v>37499</c:v>
                </c:pt>
                <c:pt idx="56">
                  <c:v>37529</c:v>
                </c:pt>
                <c:pt idx="57">
                  <c:v>37560</c:v>
                </c:pt>
                <c:pt idx="58">
                  <c:v>37590</c:v>
                </c:pt>
                <c:pt idx="59">
                  <c:v>37621</c:v>
                </c:pt>
                <c:pt idx="60">
                  <c:v>37652</c:v>
                </c:pt>
                <c:pt idx="61">
                  <c:v>37680</c:v>
                </c:pt>
                <c:pt idx="62">
                  <c:v>37711</c:v>
                </c:pt>
                <c:pt idx="63">
                  <c:v>37741</c:v>
                </c:pt>
                <c:pt idx="64">
                  <c:v>37772</c:v>
                </c:pt>
                <c:pt idx="65">
                  <c:v>37802</c:v>
                </c:pt>
                <c:pt idx="66">
                  <c:v>37833</c:v>
                </c:pt>
                <c:pt idx="67">
                  <c:v>37864</c:v>
                </c:pt>
                <c:pt idx="68">
                  <c:v>37894</c:v>
                </c:pt>
                <c:pt idx="69">
                  <c:v>37925</c:v>
                </c:pt>
                <c:pt idx="70">
                  <c:v>37955</c:v>
                </c:pt>
                <c:pt idx="71">
                  <c:v>37986</c:v>
                </c:pt>
                <c:pt idx="72">
                  <c:v>38017</c:v>
                </c:pt>
                <c:pt idx="73">
                  <c:v>38046</c:v>
                </c:pt>
                <c:pt idx="74">
                  <c:v>38077</c:v>
                </c:pt>
                <c:pt idx="75">
                  <c:v>38107</c:v>
                </c:pt>
                <c:pt idx="76">
                  <c:v>38138</c:v>
                </c:pt>
                <c:pt idx="77">
                  <c:v>38168</c:v>
                </c:pt>
                <c:pt idx="78">
                  <c:v>38199</c:v>
                </c:pt>
                <c:pt idx="79">
                  <c:v>38230</c:v>
                </c:pt>
                <c:pt idx="80">
                  <c:v>38260</c:v>
                </c:pt>
                <c:pt idx="81">
                  <c:v>38291</c:v>
                </c:pt>
                <c:pt idx="82">
                  <c:v>38321</c:v>
                </c:pt>
                <c:pt idx="83">
                  <c:v>38352</c:v>
                </c:pt>
                <c:pt idx="84">
                  <c:v>38383</c:v>
                </c:pt>
                <c:pt idx="85">
                  <c:v>38412</c:v>
                </c:pt>
                <c:pt idx="86">
                  <c:v>38442</c:v>
                </c:pt>
                <c:pt idx="87">
                  <c:v>38472</c:v>
                </c:pt>
                <c:pt idx="88">
                  <c:v>38503</c:v>
                </c:pt>
                <c:pt idx="89">
                  <c:v>38533</c:v>
                </c:pt>
                <c:pt idx="90">
                  <c:v>38564</c:v>
                </c:pt>
                <c:pt idx="91">
                  <c:v>38595</c:v>
                </c:pt>
                <c:pt idx="92">
                  <c:v>38625</c:v>
                </c:pt>
                <c:pt idx="93">
                  <c:v>38656</c:v>
                </c:pt>
                <c:pt idx="94">
                  <c:v>38686</c:v>
                </c:pt>
                <c:pt idx="95">
                  <c:v>38717</c:v>
                </c:pt>
                <c:pt idx="96">
                  <c:v>38748</c:v>
                </c:pt>
                <c:pt idx="97">
                  <c:v>38777</c:v>
                </c:pt>
                <c:pt idx="98">
                  <c:v>38807</c:v>
                </c:pt>
                <c:pt idx="99">
                  <c:v>38837</c:v>
                </c:pt>
                <c:pt idx="100">
                  <c:v>38868</c:v>
                </c:pt>
                <c:pt idx="101">
                  <c:v>38898</c:v>
                </c:pt>
                <c:pt idx="102">
                  <c:v>38929</c:v>
                </c:pt>
                <c:pt idx="103">
                  <c:v>38960</c:v>
                </c:pt>
                <c:pt idx="104">
                  <c:v>38990</c:v>
                </c:pt>
                <c:pt idx="105">
                  <c:v>39021</c:v>
                </c:pt>
                <c:pt idx="106">
                  <c:v>39051</c:v>
                </c:pt>
                <c:pt idx="107">
                  <c:v>39082</c:v>
                </c:pt>
                <c:pt idx="108">
                  <c:v>39113</c:v>
                </c:pt>
                <c:pt idx="109">
                  <c:v>39142</c:v>
                </c:pt>
                <c:pt idx="110">
                  <c:v>39172</c:v>
                </c:pt>
                <c:pt idx="111">
                  <c:v>39202</c:v>
                </c:pt>
                <c:pt idx="112">
                  <c:v>39233</c:v>
                </c:pt>
                <c:pt idx="113">
                  <c:v>39263</c:v>
                </c:pt>
                <c:pt idx="114">
                  <c:v>39294</c:v>
                </c:pt>
                <c:pt idx="115">
                  <c:v>39325</c:v>
                </c:pt>
                <c:pt idx="116">
                  <c:v>39355</c:v>
                </c:pt>
                <c:pt idx="117">
                  <c:v>39386</c:v>
                </c:pt>
                <c:pt idx="118">
                  <c:v>39416</c:v>
                </c:pt>
                <c:pt idx="119">
                  <c:v>39447</c:v>
                </c:pt>
                <c:pt idx="120">
                  <c:v>39478</c:v>
                </c:pt>
                <c:pt idx="121">
                  <c:v>39507</c:v>
                </c:pt>
                <c:pt idx="122">
                  <c:v>39538</c:v>
                </c:pt>
                <c:pt idx="123">
                  <c:v>39568</c:v>
                </c:pt>
                <c:pt idx="124">
                  <c:v>39599</c:v>
                </c:pt>
                <c:pt idx="125">
                  <c:v>39629</c:v>
                </c:pt>
                <c:pt idx="126">
                  <c:v>39660</c:v>
                </c:pt>
                <c:pt idx="127">
                  <c:v>39691</c:v>
                </c:pt>
                <c:pt idx="128">
                  <c:v>39721</c:v>
                </c:pt>
                <c:pt idx="129">
                  <c:v>39752</c:v>
                </c:pt>
                <c:pt idx="130">
                  <c:v>39782</c:v>
                </c:pt>
                <c:pt idx="131">
                  <c:v>39813</c:v>
                </c:pt>
                <c:pt idx="132">
                  <c:v>39844</c:v>
                </c:pt>
                <c:pt idx="133">
                  <c:v>39872</c:v>
                </c:pt>
                <c:pt idx="134">
                  <c:v>39903</c:v>
                </c:pt>
                <c:pt idx="135">
                  <c:v>39933</c:v>
                </c:pt>
                <c:pt idx="136">
                  <c:v>39964</c:v>
                </c:pt>
                <c:pt idx="137">
                  <c:v>39994</c:v>
                </c:pt>
                <c:pt idx="138">
                  <c:v>40025</c:v>
                </c:pt>
                <c:pt idx="139">
                  <c:v>40056</c:v>
                </c:pt>
                <c:pt idx="140">
                  <c:v>40086</c:v>
                </c:pt>
                <c:pt idx="141">
                  <c:v>40117</c:v>
                </c:pt>
                <c:pt idx="142">
                  <c:v>40147</c:v>
                </c:pt>
                <c:pt idx="143">
                  <c:v>40178</c:v>
                </c:pt>
                <c:pt idx="144">
                  <c:v>40209</c:v>
                </c:pt>
                <c:pt idx="145">
                  <c:v>40237</c:v>
                </c:pt>
                <c:pt idx="146">
                  <c:v>40268</c:v>
                </c:pt>
                <c:pt idx="147">
                  <c:v>40296</c:v>
                </c:pt>
                <c:pt idx="148">
                  <c:v>40329</c:v>
                </c:pt>
                <c:pt idx="149">
                  <c:v>40359</c:v>
                </c:pt>
                <c:pt idx="150">
                  <c:v>40390</c:v>
                </c:pt>
                <c:pt idx="151">
                  <c:v>40421</c:v>
                </c:pt>
                <c:pt idx="152">
                  <c:v>40451</c:v>
                </c:pt>
                <c:pt idx="153">
                  <c:v>40481</c:v>
                </c:pt>
                <c:pt idx="154">
                  <c:v>40512</c:v>
                </c:pt>
                <c:pt idx="155">
                  <c:v>40542</c:v>
                </c:pt>
                <c:pt idx="156">
                  <c:v>40574</c:v>
                </c:pt>
                <c:pt idx="157">
                  <c:v>40602</c:v>
                </c:pt>
                <c:pt idx="158">
                  <c:v>40633</c:v>
                </c:pt>
                <c:pt idx="159">
                  <c:v>40663</c:v>
                </c:pt>
                <c:pt idx="160">
                  <c:v>40694</c:v>
                </c:pt>
                <c:pt idx="161">
                  <c:v>40724</c:v>
                </c:pt>
                <c:pt idx="162">
                  <c:v>40755</c:v>
                </c:pt>
                <c:pt idx="163">
                  <c:v>40786</c:v>
                </c:pt>
                <c:pt idx="164">
                  <c:v>40816</c:v>
                </c:pt>
                <c:pt idx="165">
                  <c:v>40847</c:v>
                </c:pt>
                <c:pt idx="166">
                  <c:v>40877</c:v>
                </c:pt>
                <c:pt idx="167">
                  <c:v>40908</c:v>
                </c:pt>
                <c:pt idx="168">
                  <c:v>40939</c:v>
                </c:pt>
                <c:pt idx="169">
                  <c:v>40968</c:v>
                </c:pt>
                <c:pt idx="170">
                  <c:v>40999</c:v>
                </c:pt>
                <c:pt idx="171">
                  <c:v>41029</c:v>
                </c:pt>
                <c:pt idx="172">
                  <c:v>41060</c:v>
                </c:pt>
                <c:pt idx="173">
                  <c:v>41090</c:v>
                </c:pt>
                <c:pt idx="174">
                  <c:v>41121</c:v>
                </c:pt>
                <c:pt idx="175">
                  <c:v>41152</c:v>
                </c:pt>
                <c:pt idx="176">
                  <c:v>41182</c:v>
                </c:pt>
                <c:pt idx="177">
                  <c:v>41213</c:v>
                </c:pt>
                <c:pt idx="178">
                  <c:v>41243</c:v>
                </c:pt>
                <c:pt idx="179">
                  <c:v>41274</c:v>
                </c:pt>
                <c:pt idx="180">
                  <c:v>41305</c:v>
                </c:pt>
                <c:pt idx="181">
                  <c:v>41333</c:v>
                </c:pt>
                <c:pt idx="182">
                  <c:v>41364</c:v>
                </c:pt>
                <c:pt idx="183">
                  <c:v>41394</c:v>
                </c:pt>
                <c:pt idx="184">
                  <c:v>41425</c:v>
                </c:pt>
                <c:pt idx="185">
                  <c:v>41455</c:v>
                </c:pt>
                <c:pt idx="186">
                  <c:v>41486</c:v>
                </c:pt>
                <c:pt idx="187">
                  <c:v>41517</c:v>
                </c:pt>
                <c:pt idx="188">
                  <c:v>41547</c:v>
                </c:pt>
                <c:pt idx="189">
                  <c:v>41578</c:v>
                </c:pt>
                <c:pt idx="190">
                  <c:v>41608</c:v>
                </c:pt>
                <c:pt idx="191">
                  <c:v>41639</c:v>
                </c:pt>
                <c:pt idx="192">
                  <c:v>41670</c:v>
                </c:pt>
                <c:pt idx="193">
                  <c:v>41698</c:v>
                </c:pt>
                <c:pt idx="194">
                  <c:v>41729</c:v>
                </c:pt>
                <c:pt idx="195">
                  <c:v>41759</c:v>
                </c:pt>
                <c:pt idx="196">
                  <c:v>41790</c:v>
                </c:pt>
                <c:pt idx="197">
                  <c:v>41820</c:v>
                </c:pt>
                <c:pt idx="198">
                  <c:v>41850</c:v>
                </c:pt>
                <c:pt idx="199">
                  <c:v>41882</c:v>
                </c:pt>
                <c:pt idx="200">
                  <c:v>41912</c:v>
                </c:pt>
                <c:pt idx="201">
                  <c:v>41943</c:v>
                </c:pt>
                <c:pt idx="202">
                  <c:v>41973</c:v>
                </c:pt>
                <c:pt idx="203">
                  <c:v>42004</c:v>
                </c:pt>
                <c:pt idx="204">
                  <c:v>42035</c:v>
                </c:pt>
                <c:pt idx="205">
                  <c:v>42063</c:v>
                </c:pt>
                <c:pt idx="206">
                  <c:v>42094</c:v>
                </c:pt>
                <c:pt idx="207">
                  <c:v>42124</c:v>
                </c:pt>
                <c:pt idx="208">
                  <c:v>42155</c:v>
                </c:pt>
                <c:pt idx="209">
                  <c:v>42185</c:v>
                </c:pt>
                <c:pt idx="210">
                  <c:v>42215</c:v>
                </c:pt>
                <c:pt idx="211">
                  <c:v>42247</c:v>
                </c:pt>
                <c:pt idx="212">
                  <c:v>42277</c:v>
                </c:pt>
                <c:pt idx="213">
                  <c:v>42308</c:v>
                </c:pt>
                <c:pt idx="214">
                  <c:v>42338</c:v>
                </c:pt>
                <c:pt idx="215">
                  <c:v>42369</c:v>
                </c:pt>
                <c:pt idx="216">
                  <c:v>42400</c:v>
                </c:pt>
                <c:pt idx="217">
                  <c:v>42429</c:v>
                </c:pt>
                <c:pt idx="218">
                  <c:v>42460</c:v>
                </c:pt>
                <c:pt idx="219">
                  <c:v>42490</c:v>
                </c:pt>
                <c:pt idx="220">
                  <c:v>42521</c:v>
                </c:pt>
                <c:pt idx="221">
                  <c:v>42551</c:v>
                </c:pt>
                <c:pt idx="222">
                  <c:v>42582</c:v>
                </c:pt>
                <c:pt idx="223">
                  <c:v>42613</c:v>
                </c:pt>
                <c:pt idx="224">
                  <c:v>42643</c:v>
                </c:pt>
                <c:pt idx="225">
                  <c:v>42674</c:v>
                </c:pt>
                <c:pt idx="226">
                  <c:v>42704</c:v>
                </c:pt>
                <c:pt idx="227">
                  <c:v>42735</c:v>
                </c:pt>
                <c:pt idx="228">
                  <c:v>42766</c:v>
                </c:pt>
                <c:pt idx="229">
                  <c:v>42794</c:v>
                </c:pt>
                <c:pt idx="230">
                  <c:v>42825</c:v>
                </c:pt>
                <c:pt idx="231">
                  <c:v>42855</c:v>
                </c:pt>
                <c:pt idx="232">
                  <c:v>42886</c:v>
                </c:pt>
                <c:pt idx="233">
                  <c:v>42916</c:v>
                </c:pt>
                <c:pt idx="234">
                  <c:v>42947</c:v>
                </c:pt>
                <c:pt idx="235">
                  <c:v>42978</c:v>
                </c:pt>
                <c:pt idx="236">
                  <c:v>43008</c:v>
                </c:pt>
                <c:pt idx="237">
                  <c:v>43039</c:v>
                </c:pt>
                <c:pt idx="238">
                  <c:v>43069</c:v>
                </c:pt>
                <c:pt idx="239">
                  <c:v>43100</c:v>
                </c:pt>
                <c:pt idx="240">
                  <c:v>43131</c:v>
                </c:pt>
                <c:pt idx="241">
                  <c:v>42794</c:v>
                </c:pt>
                <c:pt idx="242">
                  <c:v>43190</c:v>
                </c:pt>
                <c:pt idx="243">
                  <c:v>43220</c:v>
                </c:pt>
                <c:pt idx="244">
                  <c:v>43251</c:v>
                </c:pt>
              </c:numCache>
            </c:numRef>
          </c:cat>
          <c:val>
            <c:numRef>
              <c:f>Sheet1!$C$2:$C$246</c:f>
              <c:numCache>
                <c:formatCode>0</c:formatCode>
                <c:ptCount val="24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1</c:v>
                </c:pt>
                <c:pt idx="39">
                  <c:v>1</c:v>
                </c:pt>
                <c:pt idx="40">
                  <c:v>1</c:v>
                </c:pt>
                <c:pt idx="41">
                  <c:v>1</c:v>
                </c:pt>
                <c:pt idx="42">
                  <c:v>1</c:v>
                </c:pt>
                <c:pt idx="43">
                  <c:v>1</c:v>
                </c:pt>
                <c:pt idx="44">
                  <c:v>1</c:v>
                </c:pt>
                <c:pt idx="45">
                  <c:v>1</c:v>
                </c:pt>
                <c:pt idx="46">
                  <c:v>1</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0</c:v>
                </c:pt>
                <c:pt idx="139">
                  <c:v>0</c:v>
                </c:pt>
                <c:pt idx="140">
                  <c:v>0</c:v>
                </c:pt>
                <c:pt idx="141">
                  <c:v>0</c:v>
                </c:pt>
                <c:pt idx="142">
                  <c:v>0</c:v>
                </c:pt>
                <c:pt idx="143">
                  <c:v>0</c:v>
                </c:pt>
                <c:pt idx="144">
                  <c:v>0</c:v>
                </c:pt>
                <c:pt idx="145">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c:v>0</c:v>
                </c:pt>
                <c:pt idx="157">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pt idx="200" formatCode="General">
                  <c:v>0</c:v>
                </c:pt>
                <c:pt idx="201" formatCode="General">
                  <c:v>0</c:v>
                </c:pt>
                <c:pt idx="202" formatCode="General">
                  <c:v>0</c:v>
                </c:pt>
                <c:pt idx="203" formatCode="General">
                  <c:v>0</c:v>
                </c:pt>
                <c:pt idx="204" formatCode="General">
                  <c:v>0</c:v>
                </c:pt>
                <c:pt idx="205" formatCode="General">
                  <c:v>0</c:v>
                </c:pt>
                <c:pt idx="206" formatCode="General">
                  <c:v>0</c:v>
                </c:pt>
                <c:pt idx="207" formatCode="General">
                  <c:v>0</c:v>
                </c:pt>
                <c:pt idx="208" formatCode="General">
                  <c:v>0</c:v>
                </c:pt>
                <c:pt idx="209" formatCode="General">
                  <c:v>0</c:v>
                </c:pt>
                <c:pt idx="210" formatCode="General">
                  <c:v>0</c:v>
                </c:pt>
                <c:pt idx="211" formatCode="General">
                  <c:v>0</c:v>
                </c:pt>
                <c:pt idx="212" formatCode="General">
                  <c:v>0</c:v>
                </c:pt>
                <c:pt idx="213" formatCode="General">
                  <c:v>0</c:v>
                </c:pt>
                <c:pt idx="214" formatCode="General">
                  <c:v>0</c:v>
                </c:pt>
                <c:pt idx="215" formatCode="General">
                  <c:v>0</c:v>
                </c:pt>
                <c:pt idx="216" formatCode="General">
                  <c:v>0</c:v>
                </c:pt>
                <c:pt idx="217" formatCode="General">
                  <c:v>0</c:v>
                </c:pt>
                <c:pt idx="218" formatCode="General">
                  <c:v>0</c:v>
                </c:pt>
                <c:pt idx="219" formatCode="General">
                  <c:v>0</c:v>
                </c:pt>
                <c:pt idx="220" formatCode="General">
                  <c:v>0</c:v>
                </c:pt>
                <c:pt idx="221" formatCode="General">
                  <c:v>0</c:v>
                </c:pt>
                <c:pt idx="222" formatCode="General">
                  <c:v>0</c:v>
                </c:pt>
                <c:pt idx="223" formatCode="General">
                  <c:v>0</c:v>
                </c:pt>
                <c:pt idx="224" formatCode="General">
                  <c:v>0</c:v>
                </c:pt>
                <c:pt idx="225" formatCode="General">
                  <c:v>0</c:v>
                </c:pt>
                <c:pt idx="226" formatCode="General">
                  <c:v>0</c:v>
                </c:pt>
                <c:pt idx="227" formatCode="General">
                  <c:v>0</c:v>
                </c:pt>
                <c:pt idx="228" formatCode="General">
                  <c:v>0</c:v>
                </c:pt>
                <c:pt idx="229" formatCode="General">
                  <c:v>0</c:v>
                </c:pt>
                <c:pt idx="230" formatCode="General">
                  <c:v>0</c:v>
                </c:pt>
                <c:pt idx="231" formatCode="General">
                  <c:v>0</c:v>
                </c:pt>
                <c:pt idx="232" formatCode="General">
                  <c:v>0</c:v>
                </c:pt>
                <c:pt idx="233" formatCode="General">
                  <c:v>0</c:v>
                </c:pt>
                <c:pt idx="234" formatCode="General">
                  <c:v>0</c:v>
                </c:pt>
                <c:pt idx="235" formatCode="General">
                  <c:v>0</c:v>
                </c:pt>
                <c:pt idx="236" formatCode="General">
                  <c:v>0</c:v>
                </c:pt>
                <c:pt idx="237" formatCode="General">
                  <c:v>0</c:v>
                </c:pt>
                <c:pt idx="238" formatCode="General">
                  <c:v>0</c:v>
                </c:pt>
                <c:pt idx="239" formatCode="General">
                  <c:v>0</c:v>
                </c:pt>
                <c:pt idx="240" formatCode="General">
                  <c:v>0</c:v>
                </c:pt>
                <c:pt idx="241" formatCode="General">
                  <c:v>0</c:v>
                </c:pt>
                <c:pt idx="242" formatCode="General">
                  <c:v>0</c:v>
                </c:pt>
                <c:pt idx="243" formatCode="General">
                  <c:v>0</c:v>
                </c:pt>
                <c:pt idx="244" formatCode="General">
                  <c:v>0</c:v>
                </c:pt>
              </c:numCache>
            </c:numRef>
          </c:val>
          <c:extLst>
            <c:ext xmlns:c16="http://schemas.microsoft.com/office/drawing/2014/chart" uri="{C3380CC4-5D6E-409C-BE32-E72D297353CC}">
              <c16:uniqueId val="{00000000-14B4-3D48-87F5-DC242135E9FC}"/>
            </c:ext>
          </c:extLst>
        </c:ser>
        <c:dLbls>
          <c:showLegendKey val="0"/>
          <c:showVal val="0"/>
          <c:showCatName val="0"/>
          <c:showSerName val="0"/>
          <c:showPercent val="0"/>
          <c:showBubbleSize val="0"/>
        </c:dLbls>
        <c:gapWidth val="0"/>
        <c:axId val="115103232"/>
        <c:axId val="115101696"/>
      </c:barChart>
      <c:lineChart>
        <c:grouping val="standard"/>
        <c:varyColors val="0"/>
        <c:ser>
          <c:idx val="2"/>
          <c:order val="0"/>
          <c:tx>
            <c:strRef>
              <c:f>Sheet1!$B$1</c:f>
              <c:strCache>
                <c:ptCount val="1"/>
                <c:pt idx="0">
                  <c:v>Hospital CPI</c:v>
                </c:pt>
              </c:strCache>
            </c:strRef>
          </c:tx>
          <c:spPr>
            <a:ln w="28575">
              <a:solidFill>
                <a:schemeClr val="accent1"/>
              </a:solidFill>
              <a:prstDash val="solid"/>
            </a:ln>
          </c:spPr>
          <c:marker>
            <c:symbol val="none"/>
          </c:marker>
          <c:cat>
            <c:numRef>
              <c:f>Sheet1!$A$2:$A$246</c:f>
              <c:numCache>
                <c:formatCode>[$-409]mmm\-yy;@</c:formatCode>
                <c:ptCount val="245"/>
                <c:pt idx="0">
                  <c:v>35826</c:v>
                </c:pt>
                <c:pt idx="1">
                  <c:v>35854</c:v>
                </c:pt>
                <c:pt idx="2">
                  <c:v>35885</c:v>
                </c:pt>
                <c:pt idx="3">
                  <c:v>35915</c:v>
                </c:pt>
                <c:pt idx="4">
                  <c:v>35946</c:v>
                </c:pt>
                <c:pt idx="5">
                  <c:v>35976</c:v>
                </c:pt>
                <c:pt idx="6">
                  <c:v>36007</c:v>
                </c:pt>
                <c:pt idx="7">
                  <c:v>36038</c:v>
                </c:pt>
                <c:pt idx="8">
                  <c:v>36068</c:v>
                </c:pt>
                <c:pt idx="9">
                  <c:v>36099</c:v>
                </c:pt>
                <c:pt idx="10">
                  <c:v>36129</c:v>
                </c:pt>
                <c:pt idx="11">
                  <c:v>36160</c:v>
                </c:pt>
                <c:pt idx="12">
                  <c:v>36191</c:v>
                </c:pt>
                <c:pt idx="13">
                  <c:v>36219</c:v>
                </c:pt>
                <c:pt idx="14">
                  <c:v>36250</c:v>
                </c:pt>
                <c:pt idx="15">
                  <c:v>36280</c:v>
                </c:pt>
                <c:pt idx="16">
                  <c:v>36311</c:v>
                </c:pt>
                <c:pt idx="17">
                  <c:v>36341</c:v>
                </c:pt>
                <c:pt idx="18">
                  <c:v>36372</c:v>
                </c:pt>
                <c:pt idx="19">
                  <c:v>36403</c:v>
                </c:pt>
                <c:pt idx="20">
                  <c:v>36433</c:v>
                </c:pt>
                <c:pt idx="21">
                  <c:v>36464</c:v>
                </c:pt>
                <c:pt idx="22">
                  <c:v>36494</c:v>
                </c:pt>
                <c:pt idx="23">
                  <c:v>36525</c:v>
                </c:pt>
                <c:pt idx="24">
                  <c:v>36556</c:v>
                </c:pt>
                <c:pt idx="25">
                  <c:v>36584</c:v>
                </c:pt>
                <c:pt idx="26">
                  <c:v>36616</c:v>
                </c:pt>
                <c:pt idx="27">
                  <c:v>36646</c:v>
                </c:pt>
                <c:pt idx="28">
                  <c:v>36677</c:v>
                </c:pt>
                <c:pt idx="29">
                  <c:v>36707</c:v>
                </c:pt>
                <c:pt idx="30">
                  <c:v>36738</c:v>
                </c:pt>
                <c:pt idx="31">
                  <c:v>36769</c:v>
                </c:pt>
                <c:pt idx="32">
                  <c:v>36799</c:v>
                </c:pt>
                <c:pt idx="33">
                  <c:v>36830</c:v>
                </c:pt>
                <c:pt idx="34">
                  <c:v>36860</c:v>
                </c:pt>
                <c:pt idx="35">
                  <c:v>36891</c:v>
                </c:pt>
                <c:pt idx="36">
                  <c:v>36922</c:v>
                </c:pt>
                <c:pt idx="37">
                  <c:v>36950</c:v>
                </c:pt>
                <c:pt idx="38">
                  <c:v>36981</c:v>
                </c:pt>
                <c:pt idx="39">
                  <c:v>37011</c:v>
                </c:pt>
                <c:pt idx="40">
                  <c:v>37042</c:v>
                </c:pt>
                <c:pt idx="41">
                  <c:v>37072</c:v>
                </c:pt>
                <c:pt idx="42">
                  <c:v>37103</c:v>
                </c:pt>
                <c:pt idx="43">
                  <c:v>37134</c:v>
                </c:pt>
                <c:pt idx="44">
                  <c:v>37164</c:v>
                </c:pt>
                <c:pt idx="45">
                  <c:v>37195</c:v>
                </c:pt>
                <c:pt idx="46">
                  <c:v>37225</c:v>
                </c:pt>
                <c:pt idx="47">
                  <c:v>37256</c:v>
                </c:pt>
                <c:pt idx="48">
                  <c:v>37287</c:v>
                </c:pt>
                <c:pt idx="49">
                  <c:v>37315</c:v>
                </c:pt>
                <c:pt idx="50">
                  <c:v>37346</c:v>
                </c:pt>
                <c:pt idx="51">
                  <c:v>37376</c:v>
                </c:pt>
                <c:pt idx="52">
                  <c:v>37407</c:v>
                </c:pt>
                <c:pt idx="53">
                  <c:v>37437</c:v>
                </c:pt>
                <c:pt idx="54">
                  <c:v>37468</c:v>
                </c:pt>
                <c:pt idx="55">
                  <c:v>37499</c:v>
                </c:pt>
                <c:pt idx="56">
                  <c:v>37529</c:v>
                </c:pt>
                <c:pt idx="57">
                  <c:v>37560</c:v>
                </c:pt>
                <c:pt idx="58">
                  <c:v>37590</c:v>
                </c:pt>
                <c:pt idx="59">
                  <c:v>37621</c:v>
                </c:pt>
                <c:pt idx="60">
                  <c:v>37652</c:v>
                </c:pt>
                <c:pt idx="61">
                  <c:v>37680</c:v>
                </c:pt>
                <c:pt idx="62">
                  <c:v>37711</c:v>
                </c:pt>
                <c:pt idx="63">
                  <c:v>37741</c:v>
                </c:pt>
                <c:pt idx="64">
                  <c:v>37772</c:v>
                </c:pt>
                <c:pt idx="65">
                  <c:v>37802</c:v>
                </c:pt>
                <c:pt idx="66">
                  <c:v>37833</c:v>
                </c:pt>
                <c:pt idx="67">
                  <c:v>37864</c:v>
                </c:pt>
                <c:pt idx="68">
                  <c:v>37894</c:v>
                </c:pt>
                <c:pt idx="69">
                  <c:v>37925</c:v>
                </c:pt>
                <c:pt idx="70">
                  <c:v>37955</c:v>
                </c:pt>
                <c:pt idx="71">
                  <c:v>37986</c:v>
                </c:pt>
                <c:pt idx="72">
                  <c:v>38017</c:v>
                </c:pt>
                <c:pt idx="73">
                  <c:v>38046</c:v>
                </c:pt>
                <c:pt idx="74">
                  <c:v>38077</c:v>
                </c:pt>
                <c:pt idx="75">
                  <c:v>38107</c:v>
                </c:pt>
                <c:pt idx="76">
                  <c:v>38138</c:v>
                </c:pt>
                <c:pt idx="77">
                  <c:v>38168</c:v>
                </c:pt>
                <c:pt idx="78">
                  <c:v>38199</c:v>
                </c:pt>
                <c:pt idx="79">
                  <c:v>38230</c:v>
                </c:pt>
                <c:pt idx="80">
                  <c:v>38260</c:v>
                </c:pt>
                <c:pt idx="81">
                  <c:v>38291</c:v>
                </c:pt>
                <c:pt idx="82">
                  <c:v>38321</c:v>
                </c:pt>
                <c:pt idx="83">
                  <c:v>38352</c:v>
                </c:pt>
                <c:pt idx="84">
                  <c:v>38383</c:v>
                </c:pt>
                <c:pt idx="85">
                  <c:v>38412</c:v>
                </c:pt>
                <c:pt idx="86">
                  <c:v>38442</c:v>
                </c:pt>
                <c:pt idx="87">
                  <c:v>38472</c:v>
                </c:pt>
                <c:pt idx="88">
                  <c:v>38503</c:v>
                </c:pt>
                <c:pt idx="89">
                  <c:v>38533</c:v>
                </c:pt>
                <c:pt idx="90">
                  <c:v>38564</c:v>
                </c:pt>
                <c:pt idx="91">
                  <c:v>38595</c:v>
                </c:pt>
                <c:pt idx="92">
                  <c:v>38625</c:v>
                </c:pt>
                <c:pt idx="93">
                  <c:v>38656</c:v>
                </c:pt>
                <c:pt idx="94">
                  <c:v>38686</c:v>
                </c:pt>
                <c:pt idx="95">
                  <c:v>38717</c:v>
                </c:pt>
                <c:pt idx="96">
                  <c:v>38748</c:v>
                </c:pt>
                <c:pt idx="97">
                  <c:v>38777</c:v>
                </c:pt>
                <c:pt idx="98">
                  <c:v>38807</c:v>
                </c:pt>
                <c:pt idx="99">
                  <c:v>38837</c:v>
                </c:pt>
                <c:pt idx="100">
                  <c:v>38868</c:v>
                </c:pt>
                <c:pt idx="101">
                  <c:v>38898</c:v>
                </c:pt>
                <c:pt idx="102">
                  <c:v>38929</c:v>
                </c:pt>
                <c:pt idx="103">
                  <c:v>38960</c:v>
                </c:pt>
                <c:pt idx="104">
                  <c:v>38990</c:v>
                </c:pt>
                <c:pt idx="105">
                  <c:v>39021</c:v>
                </c:pt>
                <c:pt idx="106">
                  <c:v>39051</c:v>
                </c:pt>
                <c:pt idx="107">
                  <c:v>39082</c:v>
                </c:pt>
                <c:pt idx="108">
                  <c:v>39113</c:v>
                </c:pt>
                <c:pt idx="109">
                  <c:v>39142</c:v>
                </c:pt>
                <c:pt idx="110">
                  <c:v>39172</c:v>
                </c:pt>
                <c:pt idx="111">
                  <c:v>39202</c:v>
                </c:pt>
                <c:pt idx="112">
                  <c:v>39233</c:v>
                </c:pt>
                <c:pt idx="113">
                  <c:v>39263</c:v>
                </c:pt>
                <c:pt idx="114">
                  <c:v>39294</c:v>
                </c:pt>
                <c:pt idx="115">
                  <c:v>39325</c:v>
                </c:pt>
                <c:pt idx="116">
                  <c:v>39355</c:v>
                </c:pt>
                <c:pt idx="117">
                  <c:v>39386</c:v>
                </c:pt>
                <c:pt idx="118">
                  <c:v>39416</c:v>
                </c:pt>
                <c:pt idx="119">
                  <c:v>39447</c:v>
                </c:pt>
                <c:pt idx="120">
                  <c:v>39478</c:v>
                </c:pt>
                <c:pt idx="121">
                  <c:v>39507</c:v>
                </c:pt>
                <c:pt idx="122">
                  <c:v>39538</c:v>
                </c:pt>
                <c:pt idx="123">
                  <c:v>39568</c:v>
                </c:pt>
                <c:pt idx="124">
                  <c:v>39599</c:v>
                </c:pt>
                <c:pt idx="125">
                  <c:v>39629</c:v>
                </c:pt>
                <c:pt idx="126">
                  <c:v>39660</c:v>
                </c:pt>
                <c:pt idx="127">
                  <c:v>39691</c:v>
                </c:pt>
                <c:pt idx="128">
                  <c:v>39721</c:v>
                </c:pt>
                <c:pt idx="129">
                  <c:v>39752</c:v>
                </c:pt>
                <c:pt idx="130">
                  <c:v>39782</c:v>
                </c:pt>
                <c:pt idx="131">
                  <c:v>39813</c:v>
                </c:pt>
                <c:pt idx="132">
                  <c:v>39844</c:v>
                </c:pt>
                <c:pt idx="133">
                  <c:v>39872</c:v>
                </c:pt>
                <c:pt idx="134">
                  <c:v>39903</c:v>
                </c:pt>
                <c:pt idx="135">
                  <c:v>39933</c:v>
                </c:pt>
                <c:pt idx="136">
                  <c:v>39964</c:v>
                </c:pt>
                <c:pt idx="137">
                  <c:v>39994</c:v>
                </c:pt>
                <c:pt idx="138">
                  <c:v>40025</c:v>
                </c:pt>
                <c:pt idx="139">
                  <c:v>40056</c:v>
                </c:pt>
                <c:pt idx="140">
                  <c:v>40086</c:v>
                </c:pt>
                <c:pt idx="141">
                  <c:v>40117</c:v>
                </c:pt>
                <c:pt idx="142">
                  <c:v>40147</c:v>
                </c:pt>
                <c:pt idx="143">
                  <c:v>40178</c:v>
                </c:pt>
                <c:pt idx="144">
                  <c:v>40209</c:v>
                </c:pt>
                <c:pt idx="145">
                  <c:v>40237</c:v>
                </c:pt>
                <c:pt idx="146">
                  <c:v>40268</c:v>
                </c:pt>
                <c:pt idx="147">
                  <c:v>40296</c:v>
                </c:pt>
                <c:pt idx="148">
                  <c:v>40329</c:v>
                </c:pt>
                <c:pt idx="149">
                  <c:v>40359</c:v>
                </c:pt>
                <c:pt idx="150">
                  <c:v>40390</c:v>
                </c:pt>
                <c:pt idx="151">
                  <c:v>40421</c:v>
                </c:pt>
                <c:pt idx="152">
                  <c:v>40451</c:v>
                </c:pt>
                <c:pt idx="153">
                  <c:v>40481</c:v>
                </c:pt>
                <c:pt idx="154">
                  <c:v>40512</c:v>
                </c:pt>
                <c:pt idx="155">
                  <c:v>40542</c:v>
                </c:pt>
                <c:pt idx="156">
                  <c:v>40574</c:v>
                </c:pt>
                <c:pt idx="157">
                  <c:v>40602</c:v>
                </c:pt>
                <c:pt idx="158">
                  <c:v>40633</c:v>
                </c:pt>
                <c:pt idx="159">
                  <c:v>40663</c:v>
                </c:pt>
                <c:pt idx="160">
                  <c:v>40694</c:v>
                </c:pt>
                <c:pt idx="161">
                  <c:v>40724</c:v>
                </c:pt>
                <c:pt idx="162">
                  <c:v>40755</c:v>
                </c:pt>
                <c:pt idx="163">
                  <c:v>40786</c:v>
                </c:pt>
                <c:pt idx="164">
                  <c:v>40816</c:v>
                </c:pt>
                <c:pt idx="165">
                  <c:v>40847</c:v>
                </c:pt>
                <c:pt idx="166">
                  <c:v>40877</c:v>
                </c:pt>
                <c:pt idx="167">
                  <c:v>40908</c:v>
                </c:pt>
                <c:pt idx="168">
                  <c:v>40939</c:v>
                </c:pt>
                <c:pt idx="169">
                  <c:v>40968</c:v>
                </c:pt>
                <c:pt idx="170">
                  <c:v>40999</c:v>
                </c:pt>
                <c:pt idx="171">
                  <c:v>41029</c:v>
                </c:pt>
                <c:pt idx="172">
                  <c:v>41060</c:v>
                </c:pt>
                <c:pt idx="173">
                  <c:v>41090</c:v>
                </c:pt>
                <c:pt idx="174">
                  <c:v>41121</c:v>
                </c:pt>
                <c:pt idx="175">
                  <c:v>41152</c:v>
                </c:pt>
                <c:pt idx="176">
                  <c:v>41182</c:v>
                </c:pt>
                <c:pt idx="177">
                  <c:v>41213</c:v>
                </c:pt>
                <c:pt idx="178">
                  <c:v>41243</c:v>
                </c:pt>
                <c:pt idx="179">
                  <c:v>41274</c:v>
                </c:pt>
                <c:pt idx="180">
                  <c:v>41305</c:v>
                </c:pt>
                <c:pt idx="181">
                  <c:v>41333</c:v>
                </c:pt>
                <c:pt idx="182">
                  <c:v>41364</c:v>
                </c:pt>
                <c:pt idx="183">
                  <c:v>41394</c:v>
                </c:pt>
                <c:pt idx="184">
                  <c:v>41425</c:v>
                </c:pt>
                <c:pt idx="185">
                  <c:v>41455</c:v>
                </c:pt>
                <c:pt idx="186">
                  <c:v>41486</c:v>
                </c:pt>
                <c:pt idx="187">
                  <c:v>41517</c:v>
                </c:pt>
                <c:pt idx="188">
                  <c:v>41547</c:v>
                </c:pt>
                <c:pt idx="189">
                  <c:v>41578</c:v>
                </c:pt>
                <c:pt idx="190">
                  <c:v>41608</c:v>
                </c:pt>
                <c:pt idx="191">
                  <c:v>41639</c:v>
                </c:pt>
                <c:pt idx="192">
                  <c:v>41670</c:v>
                </c:pt>
                <c:pt idx="193">
                  <c:v>41698</c:v>
                </c:pt>
                <c:pt idx="194">
                  <c:v>41729</c:v>
                </c:pt>
                <c:pt idx="195">
                  <c:v>41759</c:v>
                </c:pt>
                <c:pt idx="196">
                  <c:v>41790</c:v>
                </c:pt>
                <c:pt idx="197">
                  <c:v>41820</c:v>
                </c:pt>
                <c:pt idx="198">
                  <c:v>41850</c:v>
                </c:pt>
                <c:pt idx="199">
                  <c:v>41882</c:v>
                </c:pt>
                <c:pt idx="200">
                  <c:v>41912</c:v>
                </c:pt>
                <c:pt idx="201">
                  <c:v>41943</c:v>
                </c:pt>
                <c:pt idx="202">
                  <c:v>41973</c:v>
                </c:pt>
                <c:pt idx="203">
                  <c:v>42004</c:v>
                </c:pt>
                <c:pt idx="204">
                  <c:v>42035</c:v>
                </c:pt>
                <c:pt idx="205">
                  <c:v>42063</c:v>
                </c:pt>
                <c:pt idx="206">
                  <c:v>42094</c:v>
                </c:pt>
                <c:pt idx="207">
                  <c:v>42124</c:v>
                </c:pt>
                <c:pt idx="208">
                  <c:v>42155</c:v>
                </c:pt>
                <c:pt idx="209">
                  <c:v>42185</c:v>
                </c:pt>
                <c:pt idx="210">
                  <c:v>42215</c:v>
                </c:pt>
                <c:pt idx="211">
                  <c:v>42247</c:v>
                </c:pt>
                <c:pt idx="212">
                  <c:v>42277</c:v>
                </c:pt>
                <c:pt idx="213">
                  <c:v>42308</c:v>
                </c:pt>
                <c:pt idx="214">
                  <c:v>42338</c:v>
                </c:pt>
                <c:pt idx="215">
                  <c:v>42369</c:v>
                </c:pt>
                <c:pt idx="216">
                  <c:v>42400</c:v>
                </c:pt>
                <c:pt idx="217">
                  <c:v>42429</c:v>
                </c:pt>
                <c:pt idx="218">
                  <c:v>42460</c:v>
                </c:pt>
                <c:pt idx="219">
                  <c:v>42490</c:v>
                </c:pt>
                <c:pt idx="220">
                  <c:v>42521</c:v>
                </c:pt>
                <c:pt idx="221">
                  <c:v>42551</c:v>
                </c:pt>
                <c:pt idx="222">
                  <c:v>42582</c:v>
                </c:pt>
                <c:pt idx="223">
                  <c:v>42613</c:v>
                </c:pt>
                <c:pt idx="224">
                  <c:v>42643</c:v>
                </c:pt>
                <c:pt idx="225">
                  <c:v>42674</c:v>
                </c:pt>
                <c:pt idx="226">
                  <c:v>42704</c:v>
                </c:pt>
                <c:pt idx="227">
                  <c:v>42735</c:v>
                </c:pt>
                <c:pt idx="228">
                  <c:v>42766</c:v>
                </c:pt>
                <c:pt idx="229">
                  <c:v>42794</c:v>
                </c:pt>
                <c:pt idx="230">
                  <c:v>42825</c:v>
                </c:pt>
                <c:pt idx="231">
                  <c:v>42855</c:v>
                </c:pt>
                <c:pt idx="232">
                  <c:v>42886</c:v>
                </c:pt>
                <c:pt idx="233">
                  <c:v>42916</c:v>
                </c:pt>
                <c:pt idx="234">
                  <c:v>42947</c:v>
                </c:pt>
                <c:pt idx="235">
                  <c:v>42978</c:v>
                </c:pt>
                <c:pt idx="236">
                  <c:v>43008</c:v>
                </c:pt>
                <c:pt idx="237">
                  <c:v>43039</c:v>
                </c:pt>
                <c:pt idx="238">
                  <c:v>43069</c:v>
                </c:pt>
                <c:pt idx="239">
                  <c:v>43100</c:v>
                </c:pt>
                <c:pt idx="240">
                  <c:v>43131</c:v>
                </c:pt>
                <c:pt idx="241">
                  <c:v>42794</c:v>
                </c:pt>
                <c:pt idx="242">
                  <c:v>43190</c:v>
                </c:pt>
                <c:pt idx="243">
                  <c:v>43220</c:v>
                </c:pt>
                <c:pt idx="244">
                  <c:v>43251</c:v>
                </c:pt>
              </c:numCache>
            </c:numRef>
          </c:cat>
          <c:val>
            <c:numRef>
              <c:f>Sheet1!$B$2:$B$246</c:f>
              <c:numCache>
                <c:formatCode>0.0%</c:formatCode>
                <c:ptCount val="245"/>
                <c:pt idx="0">
                  <c:v>2.8000000000000001E-2</c:v>
                </c:pt>
                <c:pt idx="1">
                  <c:v>3.1E-2</c:v>
                </c:pt>
                <c:pt idx="2">
                  <c:v>0.03</c:v>
                </c:pt>
                <c:pt idx="3">
                  <c:v>0.03</c:v>
                </c:pt>
                <c:pt idx="4">
                  <c:v>2.9000000000000001E-2</c:v>
                </c:pt>
                <c:pt idx="5">
                  <c:v>2.9000000000000001E-2</c:v>
                </c:pt>
                <c:pt idx="6">
                  <c:v>3.5999999999999997E-2</c:v>
                </c:pt>
                <c:pt idx="7">
                  <c:v>3.6999999999999998E-2</c:v>
                </c:pt>
                <c:pt idx="8">
                  <c:v>3.4000000000000002E-2</c:v>
                </c:pt>
                <c:pt idx="9">
                  <c:v>3.5000000000000003E-2</c:v>
                </c:pt>
                <c:pt idx="10">
                  <c:v>3.5000000000000003E-2</c:v>
                </c:pt>
                <c:pt idx="11">
                  <c:v>3.3000000000000002E-2</c:v>
                </c:pt>
                <c:pt idx="12">
                  <c:v>3.9E-2</c:v>
                </c:pt>
                <c:pt idx="13">
                  <c:v>3.9E-2</c:v>
                </c:pt>
                <c:pt idx="14">
                  <c:v>0.04</c:v>
                </c:pt>
                <c:pt idx="15">
                  <c:v>3.6999999999999998E-2</c:v>
                </c:pt>
                <c:pt idx="16">
                  <c:v>0.04</c:v>
                </c:pt>
                <c:pt idx="17">
                  <c:v>4.2000000000000003E-2</c:v>
                </c:pt>
                <c:pt idx="18">
                  <c:v>0.04</c:v>
                </c:pt>
                <c:pt idx="19">
                  <c:v>4.2000000000000003E-2</c:v>
                </c:pt>
                <c:pt idx="20">
                  <c:v>4.5999999999999999E-2</c:v>
                </c:pt>
                <c:pt idx="21">
                  <c:v>4.3999999999999997E-2</c:v>
                </c:pt>
                <c:pt idx="22">
                  <c:v>4.2999999999999997E-2</c:v>
                </c:pt>
                <c:pt idx="23">
                  <c:v>4.8000000000000001E-2</c:v>
                </c:pt>
                <c:pt idx="24">
                  <c:v>4.7E-2</c:v>
                </c:pt>
                <c:pt idx="25">
                  <c:v>4.9000000000000002E-2</c:v>
                </c:pt>
                <c:pt idx="26">
                  <c:v>5.0999999999999997E-2</c:v>
                </c:pt>
                <c:pt idx="27">
                  <c:v>5.6000000000000001E-2</c:v>
                </c:pt>
                <c:pt idx="28">
                  <c:v>5.6000000000000001E-2</c:v>
                </c:pt>
                <c:pt idx="29">
                  <c:v>6.0999999999999999E-2</c:v>
                </c:pt>
                <c:pt idx="30">
                  <c:v>6.3E-2</c:v>
                </c:pt>
                <c:pt idx="31">
                  <c:v>6.6000000000000003E-2</c:v>
                </c:pt>
                <c:pt idx="32">
                  <c:v>6.8000000000000005E-2</c:v>
                </c:pt>
                <c:pt idx="33">
                  <c:v>6.9000000000000006E-2</c:v>
                </c:pt>
                <c:pt idx="34">
                  <c:v>6.9000000000000006E-2</c:v>
                </c:pt>
                <c:pt idx="35">
                  <c:v>6.3E-2</c:v>
                </c:pt>
                <c:pt idx="36">
                  <c:v>6.6000000000000003E-2</c:v>
                </c:pt>
                <c:pt idx="37">
                  <c:v>6.6000000000000003E-2</c:v>
                </c:pt>
                <c:pt idx="38">
                  <c:v>6.8000000000000005E-2</c:v>
                </c:pt>
                <c:pt idx="39">
                  <c:v>6.7000000000000004E-2</c:v>
                </c:pt>
                <c:pt idx="40">
                  <c:v>7.0000000000000007E-2</c:v>
                </c:pt>
                <c:pt idx="41">
                  <c:v>6.7000000000000004E-2</c:v>
                </c:pt>
                <c:pt idx="42">
                  <c:v>6.4000000000000001E-2</c:v>
                </c:pt>
                <c:pt idx="43">
                  <c:v>6.3E-2</c:v>
                </c:pt>
                <c:pt idx="44">
                  <c:v>6.4000000000000001E-2</c:v>
                </c:pt>
                <c:pt idx="45">
                  <c:v>6.6000000000000003E-2</c:v>
                </c:pt>
                <c:pt idx="46">
                  <c:v>6.9000000000000006E-2</c:v>
                </c:pt>
                <c:pt idx="47">
                  <c:v>7.3999999999999996E-2</c:v>
                </c:pt>
                <c:pt idx="48">
                  <c:v>7.8E-2</c:v>
                </c:pt>
                <c:pt idx="49">
                  <c:v>7.8E-2</c:v>
                </c:pt>
                <c:pt idx="50">
                  <c:v>8.1000000000000003E-2</c:v>
                </c:pt>
                <c:pt idx="51">
                  <c:v>8.8999999999999996E-2</c:v>
                </c:pt>
                <c:pt idx="52">
                  <c:v>8.8999999999999996E-2</c:v>
                </c:pt>
                <c:pt idx="53">
                  <c:v>8.5999999999999993E-2</c:v>
                </c:pt>
                <c:pt idx="54">
                  <c:v>0.09</c:v>
                </c:pt>
                <c:pt idx="55">
                  <c:v>9.1999999999999998E-2</c:v>
                </c:pt>
                <c:pt idx="56">
                  <c:v>9.2999999999999999E-2</c:v>
                </c:pt>
                <c:pt idx="57">
                  <c:v>9.8000000000000004E-2</c:v>
                </c:pt>
                <c:pt idx="58">
                  <c:v>9.9000000000000005E-2</c:v>
                </c:pt>
                <c:pt idx="59">
                  <c:v>0.1</c:v>
                </c:pt>
                <c:pt idx="60">
                  <c:v>9.4E-2</c:v>
                </c:pt>
                <c:pt idx="61">
                  <c:v>9.0999999999999998E-2</c:v>
                </c:pt>
                <c:pt idx="62">
                  <c:v>8.3000000000000004E-2</c:v>
                </c:pt>
                <c:pt idx="63">
                  <c:v>7.1999999999999995E-2</c:v>
                </c:pt>
                <c:pt idx="64">
                  <c:v>6.7000000000000004E-2</c:v>
                </c:pt>
                <c:pt idx="65">
                  <c:v>7.3999999999999996E-2</c:v>
                </c:pt>
                <c:pt idx="66">
                  <c:v>7.4999999999999997E-2</c:v>
                </c:pt>
                <c:pt idx="67">
                  <c:v>7.3999999999999996E-2</c:v>
                </c:pt>
                <c:pt idx="68">
                  <c:v>7.3999999999999996E-2</c:v>
                </c:pt>
                <c:pt idx="69">
                  <c:v>6.4000000000000001E-2</c:v>
                </c:pt>
                <c:pt idx="70">
                  <c:v>6.5000000000000002E-2</c:v>
                </c:pt>
                <c:pt idx="71">
                  <c:v>6.4000000000000001E-2</c:v>
                </c:pt>
                <c:pt idx="72">
                  <c:v>6.2E-2</c:v>
                </c:pt>
                <c:pt idx="73">
                  <c:v>6.3E-2</c:v>
                </c:pt>
                <c:pt idx="74">
                  <c:v>6.4000000000000001E-2</c:v>
                </c:pt>
                <c:pt idx="75">
                  <c:v>6.5000000000000002E-2</c:v>
                </c:pt>
                <c:pt idx="76">
                  <c:v>6.8000000000000005E-2</c:v>
                </c:pt>
                <c:pt idx="77">
                  <c:v>6.6000000000000003E-2</c:v>
                </c:pt>
                <c:pt idx="78">
                  <c:v>6.3E-2</c:v>
                </c:pt>
                <c:pt idx="79">
                  <c:v>5.5E-2</c:v>
                </c:pt>
                <c:pt idx="80">
                  <c:v>5.2999999999999999E-2</c:v>
                </c:pt>
                <c:pt idx="81">
                  <c:v>5.7000000000000002E-2</c:v>
                </c:pt>
                <c:pt idx="82">
                  <c:v>4.8000000000000001E-2</c:v>
                </c:pt>
                <c:pt idx="83">
                  <c:v>5.2999999999999999E-2</c:v>
                </c:pt>
                <c:pt idx="84">
                  <c:v>5.2999999999999999E-2</c:v>
                </c:pt>
                <c:pt idx="85">
                  <c:v>5.3999999999999999E-2</c:v>
                </c:pt>
                <c:pt idx="86">
                  <c:v>5.8000000000000003E-2</c:v>
                </c:pt>
                <c:pt idx="87">
                  <c:v>5.7000000000000002E-2</c:v>
                </c:pt>
                <c:pt idx="88">
                  <c:v>5.5E-2</c:v>
                </c:pt>
                <c:pt idx="89">
                  <c:v>0.05</c:v>
                </c:pt>
                <c:pt idx="90">
                  <c:v>5.2999999999999999E-2</c:v>
                </c:pt>
                <c:pt idx="91">
                  <c:v>5.0999999999999997E-2</c:v>
                </c:pt>
                <c:pt idx="92">
                  <c:v>4.8000000000000001E-2</c:v>
                </c:pt>
                <c:pt idx="93">
                  <c:v>5.0999999999999997E-2</c:v>
                </c:pt>
                <c:pt idx="94">
                  <c:v>5.8999999999999997E-2</c:v>
                </c:pt>
                <c:pt idx="95">
                  <c:v>5.2999999999999999E-2</c:v>
                </c:pt>
                <c:pt idx="96">
                  <c:v>5.2999999999999999E-2</c:v>
                </c:pt>
                <c:pt idx="97">
                  <c:v>5.8999999999999997E-2</c:v>
                </c:pt>
                <c:pt idx="98">
                  <c:v>5.8999999999999997E-2</c:v>
                </c:pt>
                <c:pt idx="99">
                  <c:v>6.2E-2</c:v>
                </c:pt>
                <c:pt idx="100">
                  <c:v>6.6000000000000003E-2</c:v>
                </c:pt>
                <c:pt idx="101">
                  <c:v>7.0000000000000007E-2</c:v>
                </c:pt>
                <c:pt idx="102">
                  <c:v>6.5000000000000002E-2</c:v>
                </c:pt>
                <c:pt idx="103">
                  <c:v>7.3999999999999996E-2</c:v>
                </c:pt>
                <c:pt idx="104">
                  <c:v>7.5999999999999998E-2</c:v>
                </c:pt>
                <c:pt idx="105">
                  <c:v>7.0000000000000007E-2</c:v>
                </c:pt>
                <c:pt idx="106">
                  <c:v>6.6000000000000003E-2</c:v>
                </c:pt>
                <c:pt idx="107">
                  <c:v>6.5000000000000002E-2</c:v>
                </c:pt>
                <c:pt idx="108">
                  <c:v>6.4000000000000001E-2</c:v>
                </c:pt>
                <c:pt idx="109">
                  <c:v>5.8999999999999997E-2</c:v>
                </c:pt>
                <c:pt idx="110">
                  <c:v>5.7000000000000002E-2</c:v>
                </c:pt>
                <c:pt idx="111">
                  <c:v>5.8000000000000003E-2</c:v>
                </c:pt>
                <c:pt idx="112">
                  <c:v>5.8999999999999997E-2</c:v>
                </c:pt>
                <c:pt idx="113">
                  <c:v>5.8000000000000003E-2</c:v>
                </c:pt>
                <c:pt idx="114">
                  <c:v>6.4000000000000001E-2</c:v>
                </c:pt>
                <c:pt idx="115">
                  <c:v>6.4000000000000001E-2</c:v>
                </c:pt>
                <c:pt idx="116">
                  <c:v>6.8000000000000005E-2</c:v>
                </c:pt>
                <c:pt idx="117">
                  <c:v>7.6999999999999999E-2</c:v>
                </c:pt>
                <c:pt idx="118">
                  <c:v>0.08</c:v>
                </c:pt>
                <c:pt idx="119">
                  <c:v>8.3000000000000004E-2</c:v>
                </c:pt>
                <c:pt idx="120">
                  <c:v>8.8999999999999996E-2</c:v>
                </c:pt>
                <c:pt idx="121">
                  <c:v>8.5000000000000006E-2</c:v>
                </c:pt>
                <c:pt idx="122">
                  <c:v>8.3000000000000004E-2</c:v>
                </c:pt>
                <c:pt idx="123">
                  <c:v>8.1000000000000003E-2</c:v>
                </c:pt>
                <c:pt idx="124">
                  <c:v>7.8E-2</c:v>
                </c:pt>
                <c:pt idx="125">
                  <c:v>7.8E-2</c:v>
                </c:pt>
                <c:pt idx="126">
                  <c:v>7.2999999999999995E-2</c:v>
                </c:pt>
                <c:pt idx="127">
                  <c:v>7.2999999999999995E-2</c:v>
                </c:pt>
                <c:pt idx="128">
                  <c:v>7.0999999999999994E-2</c:v>
                </c:pt>
                <c:pt idx="129">
                  <c:v>6.5000000000000002E-2</c:v>
                </c:pt>
                <c:pt idx="130">
                  <c:v>5.8999999999999997E-2</c:v>
                </c:pt>
                <c:pt idx="131">
                  <c:v>5.8999999999999997E-2</c:v>
                </c:pt>
                <c:pt idx="132">
                  <c:v>5.7000000000000002E-2</c:v>
                </c:pt>
                <c:pt idx="133">
                  <c:v>6.0999999999999999E-2</c:v>
                </c:pt>
                <c:pt idx="134">
                  <c:v>6.6000000000000003E-2</c:v>
                </c:pt>
                <c:pt idx="135">
                  <c:v>7.0999999999999994E-2</c:v>
                </c:pt>
                <c:pt idx="136">
                  <c:v>6.7000000000000004E-2</c:v>
                </c:pt>
                <c:pt idx="137">
                  <c:v>6.7000000000000004E-2</c:v>
                </c:pt>
                <c:pt idx="138">
                  <c:v>7.0999999999999994E-2</c:v>
                </c:pt>
                <c:pt idx="139">
                  <c:v>7.0000000000000007E-2</c:v>
                </c:pt>
                <c:pt idx="140">
                  <c:v>7.0999999999999994E-2</c:v>
                </c:pt>
                <c:pt idx="141">
                  <c:v>6.9000000000000006E-2</c:v>
                </c:pt>
                <c:pt idx="142">
                  <c:v>7.6999999999999999E-2</c:v>
                </c:pt>
                <c:pt idx="143">
                  <c:v>7.5999999999999998E-2</c:v>
                </c:pt>
                <c:pt idx="144">
                  <c:v>7.5999999999999998E-2</c:v>
                </c:pt>
                <c:pt idx="145">
                  <c:v>8.1000000000000003E-2</c:v>
                </c:pt>
                <c:pt idx="146">
                  <c:v>8.5999999999999993E-2</c:v>
                </c:pt>
                <c:pt idx="147">
                  <c:v>7.9000000000000001E-2</c:v>
                </c:pt>
                <c:pt idx="148">
                  <c:v>8.2000000000000003E-2</c:v>
                </c:pt>
                <c:pt idx="149">
                  <c:v>8.2000000000000003E-2</c:v>
                </c:pt>
                <c:pt idx="150">
                  <c:v>6.9000000000000006E-2</c:v>
                </c:pt>
                <c:pt idx="151">
                  <c:v>6.9000000000000006E-2</c:v>
                </c:pt>
                <c:pt idx="152">
                  <c:v>8.1000000000000003E-2</c:v>
                </c:pt>
                <c:pt idx="153">
                  <c:v>8.5000000000000006E-2</c:v>
                </c:pt>
                <c:pt idx="154">
                  <c:v>7.3999999999999996E-2</c:v>
                </c:pt>
                <c:pt idx="155">
                  <c:v>7.4999999999999997E-2</c:v>
                </c:pt>
                <c:pt idx="156">
                  <c:v>7.0999999999999994E-2</c:v>
                </c:pt>
                <c:pt idx="157">
                  <c:v>6.4000000000000001E-2</c:v>
                </c:pt>
                <c:pt idx="158">
                  <c:v>5.5E-2</c:v>
                </c:pt>
                <c:pt idx="159">
                  <c:v>5.8999999999999997E-2</c:v>
                </c:pt>
                <c:pt idx="160">
                  <c:v>6.2E-2</c:v>
                </c:pt>
                <c:pt idx="161">
                  <c:v>0.06</c:v>
                </c:pt>
                <c:pt idx="162">
                  <c:v>6.9000000000000006E-2</c:v>
                </c:pt>
                <c:pt idx="163">
                  <c:v>7.0000000000000007E-2</c:v>
                </c:pt>
                <c:pt idx="164">
                  <c:v>5.3999999999999999E-2</c:v>
                </c:pt>
                <c:pt idx="165">
                  <c:v>5.3999999999999999E-2</c:v>
                </c:pt>
                <c:pt idx="166">
                  <c:v>6.3E-2</c:v>
                </c:pt>
                <c:pt idx="167">
                  <c:v>5.8000000000000003E-2</c:v>
                </c:pt>
                <c:pt idx="168">
                  <c:v>5.8000000000000003E-2</c:v>
                </c:pt>
                <c:pt idx="169">
                  <c:v>5.2999999999999999E-2</c:v>
                </c:pt>
                <c:pt idx="170">
                  <c:v>5.2999999999999999E-2</c:v>
                </c:pt>
                <c:pt idx="171">
                  <c:v>5.1999999999999998E-2</c:v>
                </c:pt>
                <c:pt idx="172">
                  <c:v>5.0999999999999997E-2</c:v>
                </c:pt>
                <c:pt idx="173">
                  <c:v>5.8000000000000003E-2</c:v>
                </c:pt>
                <c:pt idx="174">
                  <c:v>5.8000000000000003E-2</c:v>
                </c:pt>
                <c:pt idx="175">
                  <c:v>4.7E-2</c:v>
                </c:pt>
                <c:pt idx="176">
                  <c:v>4.9000000000000002E-2</c:v>
                </c:pt>
                <c:pt idx="177">
                  <c:v>4.3999999999999997E-2</c:v>
                </c:pt>
                <c:pt idx="178">
                  <c:v>4.3999999999999997E-2</c:v>
                </c:pt>
                <c:pt idx="179">
                  <c:v>4.8000000000000001E-2</c:v>
                </c:pt>
                <c:pt idx="180">
                  <c:v>4.7E-2</c:v>
                </c:pt>
                <c:pt idx="181">
                  <c:v>5.3999999999999999E-2</c:v>
                </c:pt>
                <c:pt idx="182">
                  <c:v>5.6000000000000001E-2</c:v>
                </c:pt>
                <c:pt idx="183">
                  <c:v>4.2999999999999997E-2</c:v>
                </c:pt>
                <c:pt idx="184">
                  <c:v>3.7999999999999999E-2</c:v>
                </c:pt>
                <c:pt idx="185">
                  <c:v>3.5999999999999997E-2</c:v>
                </c:pt>
                <c:pt idx="186">
                  <c:v>3.4000000000000002E-2</c:v>
                </c:pt>
                <c:pt idx="187">
                  <c:v>5.7000000000000002E-2</c:v>
                </c:pt>
                <c:pt idx="188">
                  <c:v>5.8999999999999997E-2</c:v>
                </c:pt>
                <c:pt idx="189">
                  <c:v>5.3999999999999999E-2</c:v>
                </c:pt>
                <c:pt idx="190">
                  <c:v>4.3999999999999997E-2</c:v>
                </c:pt>
                <c:pt idx="191">
                  <c:v>4.2000000000000003E-2</c:v>
                </c:pt>
                <c:pt idx="192">
                  <c:v>4.8000000000000001E-2</c:v>
                </c:pt>
                <c:pt idx="193">
                  <c:v>4.7E-2</c:v>
                </c:pt>
                <c:pt idx="194">
                  <c:v>5.0999999999999997E-2</c:v>
                </c:pt>
                <c:pt idx="195">
                  <c:v>6.0999999999999999E-2</c:v>
                </c:pt>
                <c:pt idx="196">
                  <c:v>6.3E-2</c:v>
                </c:pt>
                <c:pt idx="197">
                  <c:v>5.8000000000000003E-2</c:v>
                </c:pt>
                <c:pt idx="198">
                  <c:v>0.06</c:v>
                </c:pt>
                <c:pt idx="199">
                  <c:v>4.1000000000000002E-2</c:v>
                </c:pt>
                <c:pt idx="200">
                  <c:v>3.5999999999999997E-2</c:v>
                </c:pt>
                <c:pt idx="201">
                  <c:v>4.2000000000000003E-2</c:v>
                </c:pt>
                <c:pt idx="202">
                  <c:v>4.7E-2</c:v>
                </c:pt>
                <c:pt idx="203">
                  <c:v>4.9000000000000002E-2</c:v>
                </c:pt>
                <c:pt idx="204">
                  <c:v>4.2999999999999997E-2</c:v>
                </c:pt>
                <c:pt idx="205">
                  <c:v>3.5000000000000003E-2</c:v>
                </c:pt>
                <c:pt idx="206">
                  <c:v>3.4000000000000002E-2</c:v>
                </c:pt>
                <c:pt idx="207">
                  <c:v>4.8000000000000001E-2</c:v>
                </c:pt>
                <c:pt idx="208">
                  <c:v>4.9000000000000002E-2</c:v>
                </c:pt>
                <c:pt idx="209">
                  <c:v>3.6999999999999998E-2</c:v>
                </c:pt>
                <c:pt idx="210">
                  <c:v>3.3000000000000002E-2</c:v>
                </c:pt>
                <c:pt idx="211">
                  <c:v>3.4000000000000002E-2</c:v>
                </c:pt>
                <c:pt idx="212">
                  <c:v>3.4000000000000002E-2</c:v>
                </c:pt>
                <c:pt idx="213">
                  <c:v>5.2999999999999999E-2</c:v>
                </c:pt>
                <c:pt idx="214">
                  <c:v>4.7E-2</c:v>
                </c:pt>
                <c:pt idx="215">
                  <c:v>4.2000000000000003E-2</c:v>
                </c:pt>
                <c:pt idx="216">
                  <c:v>4.5999999999999999E-2</c:v>
                </c:pt>
                <c:pt idx="217">
                  <c:v>5.0999999999999997E-2</c:v>
                </c:pt>
                <c:pt idx="218">
                  <c:v>4.4999999999999998E-2</c:v>
                </c:pt>
                <c:pt idx="219">
                  <c:v>3.1E-2</c:v>
                </c:pt>
                <c:pt idx="220">
                  <c:v>3.2000000000000001E-2</c:v>
                </c:pt>
                <c:pt idx="221">
                  <c:v>4.2999999999999997E-2</c:v>
                </c:pt>
                <c:pt idx="222">
                  <c:v>4.5999999999999999E-2</c:v>
                </c:pt>
                <c:pt idx="223">
                  <c:v>6.2E-2</c:v>
                </c:pt>
                <c:pt idx="224">
                  <c:v>0.06</c:v>
                </c:pt>
                <c:pt idx="225">
                  <c:v>4.1000000000000002E-2</c:v>
                </c:pt>
                <c:pt idx="226">
                  <c:v>4.2999999999999997E-2</c:v>
                </c:pt>
                <c:pt idx="227">
                  <c:v>4.4999999999999998E-2</c:v>
                </c:pt>
                <c:pt idx="228">
                  <c:v>4.2999999999999997E-2</c:v>
                </c:pt>
                <c:pt idx="229">
                  <c:v>4.2999999999999997E-2</c:v>
                </c:pt>
                <c:pt idx="230">
                  <c:v>4.7E-2</c:v>
                </c:pt>
                <c:pt idx="231">
                  <c:v>5.3999999999999999E-2</c:v>
                </c:pt>
                <c:pt idx="232">
                  <c:v>0.05</c:v>
                </c:pt>
                <c:pt idx="233">
                  <c:v>5.7000000000000002E-2</c:v>
                </c:pt>
                <c:pt idx="234">
                  <c:v>5.7000000000000002E-2</c:v>
                </c:pt>
                <c:pt idx="235">
                  <c:v>4.3999999999999997E-2</c:v>
                </c:pt>
                <c:pt idx="236">
                  <c:v>4.5999999999999999E-2</c:v>
                </c:pt>
                <c:pt idx="237">
                  <c:v>4.8000000000000001E-2</c:v>
                </c:pt>
                <c:pt idx="238">
                  <c:v>0.05</c:v>
                </c:pt>
                <c:pt idx="239">
                  <c:v>5.0999999999999997E-2</c:v>
                </c:pt>
                <c:pt idx="240">
                  <c:v>0.06</c:v>
                </c:pt>
                <c:pt idx="241">
                  <c:v>0.05</c:v>
                </c:pt>
                <c:pt idx="242">
                  <c:v>5.2000000000000005E-2</c:v>
                </c:pt>
                <c:pt idx="243">
                  <c:v>4.4999999999999998E-2</c:v>
                </c:pt>
                <c:pt idx="244">
                  <c:v>4.7E-2</c:v>
                </c:pt>
              </c:numCache>
            </c:numRef>
          </c:val>
          <c:smooth val="1"/>
          <c:extLst>
            <c:ext xmlns:c16="http://schemas.microsoft.com/office/drawing/2014/chart" uri="{C3380CC4-5D6E-409C-BE32-E72D297353CC}">
              <c16:uniqueId val="{00000001-14B4-3D48-87F5-DC242135E9FC}"/>
            </c:ext>
          </c:extLst>
        </c:ser>
        <c:dLbls>
          <c:showLegendKey val="0"/>
          <c:showVal val="0"/>
          <c:showCatName val="0"/>
          <c:showSerName val="0"/>
          <c:showPercent val="0"/>
          <c:showBubbleSize val="0"/>
        </c:dLbls>
        <c:marker val="1"/>
        <c:smooth val="0"/>
        <c:axId val="115094272"/>
        <c:axId val="115095808"/>
      </c:lineChart>
      <c:catAx>
        <c:axId val="115094272"/>
        <c:scaling>
          <c:orientation val="minMax"/>
        </c:scaling>
        <c:delete val="0"/>
        <c:axPos val="b"/>
        <c:numFmt formatCode="[$-409]yy;@" sourceLinked="0"/>
        <c:majorTickMark val="out"/>
        <c:minorTickMark val="none"/>
        <c:tickLblPos val="low"/>
        <c:spPr>
          <a:ln w="9525">
            <a:solidFill>
              <a:srgbClr val="868686"/>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5095808"/>
        <c:crossesAt val="0"/>
        <c:auto val="0"/>
        <c:lblAlgn val="ctr"/>
        <c:lblOffset val="100"/>
        <c:tickLblSkip val="12"/>
        <c:tickMarkSkip val="12"/>
        <c:noMultiLvlLbl val="0"/>
      </c:catAx>
      <c:valAx>
        <c:axId val="115095808"/>
        <c:scaling>
          <c:orientation val="minMax"/>
          <c:max val="0.10500000000000001"/>
          <c:min val="0"/>
        </c:scaling>
        <c:delete val="0"/>
        <c:axPos val="l"/>
        <c:majorGridlines>
          <c:spPr>
            <a:ln w="2291">
              <a:noFill/>
              <a:prstDash val="solid"/>
            </a:ln>
          </c:spPr>
        </c:majorGridlines>
        <c:numFmt formatCode="0.0%" sourceLinked="0"/>
        <c:majorTickMark val="out"/>
        <c:minorTickMark val="none"/>
        <c:tickLblPos val="nextTo"/>
        <c:spPr>
          <a:ln w="9525">
            <a:solidFill>
              <a:srgbClr val="868686"/>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115094272"/>
        <c:crossesAt val="1"/>
        <c:crossBetween val="between"/>
        <c:majorUnit val="1.5000000000000003E-2"/>
        <c:minorUnit val="1E-3"/>
      </c:valAx>
      <c:valAx>
        <c:axId val="115101696"/>
        <c:scaling>
          <c:orientation val="minMax"/>
          <c:max val="0.1"/>
        </c:scaling>
        <c:delete val="0"/>
        <c:axPos val="r"/>
        <c:numFmt formatCode="0" sourceLinked="1"/>
        <c:majorTickMark val="none"/>
        <c:minorTickMark val="none"/>
        <c:tickLblPos val="none"/>
        <c:spPr>
          <a:ln>
            <a:noFill/>
          </a:ln>
        </c:spPr>
        <c:crossAx val="115103232"/>
        <c:crosses val="max"/>
        <c:crossBetween val="between"/>
        <c:majorUnit val="5.000000000000001E-3"/>
      </c:valAx>
      <c:dateAx>
        <c:axId val="115103232"/>
        <c:scaling>
          <c:orientation val="minMax"/>
        </c:scaling>
        <c:delete val="1"/>
        <c:axPos val="b"/>
        <c:numFmt formatCode="[$-409]mmm\-yy;@" sourceLinked="1"/>
        <c:majorTickMark val="out"/>
        <c:minorTickMark val="none"/>
        <c:tickLblPos val="nextTo"/>
        <c:crossAx val="115101696"/>
        <c:crosses val="autoZero"/>
        <c:auto val="1"/>
        <c:lblOffset val="100"/>
        <c:baseTimeUnit val="days"/>
      </c:dateAx>
      <c:spPr>
        <a:solidFill>
          <a:srgbClr val="FFFFFF"/>
        </a:solidFill>
        <a:ln w="18325">
          <a:noFill/>
        </a:ln>
      </c:spPr>
    </c:plotArea>
    <c:legend>
      <c:legendPos val="t"/>
      <c:legendEntry>
        <c:idx val="1"/>
        <c:txPr>
          <a:bodyPr/>
          <a:lstStyle/>
          <a:p>
            <a:pPr>
              <a:defRPr sz="1200" b="0" i="0" u="none" strike="noStrike" baseline="0">
                <a:solidFill>
                  <a:srgbClr val="000000"/>
                </a:solidFill>
                <a:latin typeface="Arial" panose="020B0604020202020204" pitchFamily="34" charset="0"/>
                <a:ea typeface="Arial" charset="0"/>
                <a:cs typeface="Arial" panose="020B0604020202020204" pitchFamily="34" charset="0"/>
              </a:defRPr>
            </a:pPr>
            <a:endParaRPr lang="en-US"/>
          </a:p>
        </c:txPr>
      </c:legendEntry>
      <c:layout>
        <c:manualLayout>
          <c:xMode val="edge"/>
          <c:yMode val="edge"/>
          <c:x val="0.621407818910931"/>
          <c:y val="4.5038460265161118E-2"/>
          <c:w val="0.3396496724643891"/>
          <c:h val="0.12825214700576723"/>
        </c:manualLayout>
      </c:layout>
      <c:overlay val="1"/>
      <c:spPr>
        <a:noFill/>
        <a:ln w="2291">
          <a:noFill/>
          <a:prstDash val="solid"/>
        </a:ln>
      </c:spPr>
      <c:txPr>
        <a:bodyPr/>
        <a:lstStyle/>
        <a:p>
          <a:pPr>
            <a:defRPr sz="1200" b="0" i="0" u="none" strike="noStrike" baseline="0">
              <a:solidFill>
                <a:srgbClr val="000000"/>
              </a:solidFill>
              <a:latin typeface="Arial" panose="020B0604020202020204" pitchFamily="34" charset="0"/>
              <a:ea typeface="Calibri"/>
              <a:cs typeface="Arial" panose="020B0604020202020204" pitchFamily="34" charset="0"/>
            </a:defRPr>
          </a:pPr>
          <a:endParaRPr lang="en-US"/>
        </a:p>
      </c:txPr>
    </c:legend>
    <c:plotVisOnly val="1"/>
    <c:dispBlanksAs val="gap"/>
    <c:showDLblsOverMax val="0"/>
  </c:chart>
  <c:spPr>
    <a:noFill/>
    <a:ln>
      <a:noFill/>
    </a:ln>
  </c:spPr>
  <c:txPr>
    <a:bodyPr/>
    <a:lstStyle/>
    <a:p>
      <a:pPr>
        <a:defRPr sz="1299" b="0" i="0" u="none" strike="noStrike" baseline="0">
          <a:solidFill>
            <a:srgbClr val="000000"/>
          </a:solidFill>
          <a:latin typeface="Calibri"/>
          <a:ea typeface="Calibri"/>
          <a:cs typeface="Calibri"/>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1"/>
            <c:invertIfNegative val="0"/>
            <c:bubble3D val="0"/>
            <c:extLst>
              <c:ext xmlns:c16="http://schemas.microsoft.com/office/drawing/2014/chart" uri="{C3380CC4-5D6E-409C-BE32-E72D297353CC}">
                <c16:uniqueId val="{00000001-2052-4F35-B458-D0119886FF8C}"/>
              </c:ext>
            </c:extLst>
          </c:dPt>
          <c:dPt>
            <c:idx val="3"/>
            <c:invertIfNegative val="0"/>
            <c:bubble3D val="0"/>
            <c:extLst>
              <c:ext xmlns:c16="http://schemas.microsoft.com/office/drawing/2014/chart" uri="{C3380CC4-5D6E-409C-BE32-E72D297353CC}">
                <c16:uniqueId val="{00000003-2052-4F35-B458-D0119886FF8C}"/>
              </c:ext>
            </c:extLst>
          </c:dPt>
          <c:dPt>
            <c:idx val="5"/>
            <c:invertIfNegative val="0"/>
            <c:bubble3D val="0"/>
            <c:extLst>
              <c:ext xmlns:c16="http://schemas.microsoft.com/office/drawing/2014/chart" uri="{C3380CC4-5D6E-409C-BE32-E72D297353CC}">
                <c16:uniqueId val="{00000005-2052-4F35-B458-D0119886FF8C}"/>
              </c:ext>
            </c:extLst>
          </c:dPt>
          <c:dPt>
            <c:idx val="7"/>
            <c:invertIfNegative val="0"/>
            <c:bubble3D val="0"/>
            <c:extLst>
              <c:ext xmlns:c16="http://schemas.microsoft.com/office/drawing/2014/chart" uri="{C3380CC4-5D6E-409C-BE32-E72D297353CC}">
                <c16:uniqueId val="{00000007-2052-4F35-B458-D0119886FF8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Personal Auto Liab</c:v>
                </c:pt>
                <c:pt idx="1">
                  <c:v>Homeowners</c:v>
                </c:pt>
                <c:pt idx="2">
                  <c:v>PhysDam (Comm &amp; Pers)</c:v>
                </c:pt>
                <c:pt idx="3">
                  <c:v>GL (Incl Products)</c:v>
                </c:pt>
                <c:pt idx="4">
                  <c:v>WC</c:v>
                </c:pt>
                <c:pt idx="5">
                  <c:v>Fire &amp; Allied Lines</c:v>
                </c:pt>
                <c:pt idx="6">
                  <c:v>CMP</c:v>
                </c:pt>
                <c:pt idx="7">
                  <c:v>Commercial Auto Liab</c:v>
                </c:pt>
                <c:pt idx="8">
                  <c:v>Other</c:v>
                </c:pt>
                <c:pt idx="9">
                  <c:v>Total</c:v>
                </c:pt>
              </c:strCache>
            </c:strRef>
          </c:cat>
          <c:val>
            <c:numRef>
              <c:f>Sheet1!$B$2:$B$11</c:f>
              <c:numCache>
                <c:formatCode>_(* #,##0_);_(* \(#,##0\);_(* "-"??_);_(@_)</c:formatCode>
                <c:ptCount val="10"/>
                <c:pt idx="0">
                  <c:v>-3</c:v>
                </c:pt>
                <c:pt idx="1">
                  <c:v>-4</c:v>
                </c:pt>
                <c:pt idx="2">
                  <c:v>-5</c:v>
                </c:pt>
                <c:pt idx="3">
                  <c:v>5</c:v>
                </c:pt>
                <c:pt idx="4">
                  <c:v>-4</c:v>
                </c:pt>
                <c:pt idx="5">
                  <c:v>4</c:v>
                </c:pt>
                <c:pt idx="6">
                  <c:v>-1</c:v>
                </c:pt>
                <c:pt idx="7">
                  <c:v>2</c:v>
                </c:pt>
                <c:pt idx="8">
                  <c:v>-8</c:v>
                </c:pt>
                <c:pt idx="9">
                  <c:v>-3</c:v>
                </c:pt>
              </c:numCache>
            </c:numRef>
          </c:val>
          <c:extLst>
            <c:ext xmlns:c16="http://schemas.microsoft.com/office/drawing/2014/chart" uri="{C3380CC4-5D6E-409C-BE32-E72D297353CC}">
              <c16:uniqueId val="{00000008-2052-4F35-B458-D0119886FF8C}"/>
            </c:ext>
          </c:extLst>
        </c:ser>
        <c:dLbls>
          <c:showLegendKey val="0"/>
          <c:showVal val="0"/>
          <c:showCatName val="0"/>
          <c:showSerName val="0"/>
          <c:showPercent val="0"/>
          <c:showBubbleSize val="0"/>
        </c:dLbls>
        <c:gapWidth val="25"/>
        <c:axId val="234954504"/>
        <c:axId val="234956464"/>
      </c:barChart>
      <c:catAx>
        <c:axId val="234954504"/>
        <c:scaling>
          <c:orientation val="maxMin"/>
        </c:scaling>
        <c:delete val="1"/>
        <c:axPos val="l"/>
        <c:numFmt formatCode="General" sourceLinked="1"/>
        <c:majorTickMark val="none"/>
        <c:minorTickMark val="none"/>
        <c:tickLblPos val="nextTo"/>
        <c:crossAx val="234956464"/>
        <c:crosses val="autoZero"/>
        <c:auto val="1"/>
        <c:lblAlgn val="ctr"/>
        <c:lblOffset val="100"/>
        <c:noMultiLvlLbl val="0"/>
      </c:catAx>
      <c:valAx>
        <c:axId val="234956464"/>
        <c:scaling>
          <c:orientation val="minMax"/>
        </c:scaling>
        <c:delete val="1"/>
        <c:axPos val="t"/>
        <c:majorGridlines>
          <c:spPr>
            <a:ln w="9525" cap="flat" cmpd="sng" algn="ctr">
              <a:noFill/>
              <a:round/>
            </a:ln>
            <a:effectLst/>
          </c:spPr>
        </c:majorGridlines>
        <c:numFmt formatCode="_(* #,##0_);_(* \(#,##0\);_(* &quot;-&quot;??_);_(@_)" sourceLinked="1"/>
        <c:majorTickMark val="none"/>
        <c:minorTickMark val="none"/>
        <c:tickLblPos val="nextTo"/>
        <c:crossAx val="234954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735647089377386E-2"/>
          <c:y val="9.4661640379925499E-2"/>
          <c:w val="0.84029011105725759"/>
          <c:h val="0.73597770060808898"/>
        </c:manualLayout>
      </c:layout>
      <c:lineChart>
        <c:grouping val="standard"/>
        <c:varyColors val="0"/>
        <c:ser>
          <c:idx val="1"/>
          <c:order val="0"/>
          <c:tx>
            <c:strRef>
              <c:f>Sheet1!$B$1</c:f>
              <c:strCache>
                <c:ptCount val="1"/>
                <c:pt idx="0">
                  <c:v>Miles driven</c:v>
                </c:pt>
              </c:strCache>
            </c:strRef>
          </c:tx>
          <c:spPr>
            <a:ln w="28575">
              <a:solidFill>
                <a:schemeClr val="accent1"/>
              </a:solidFill>
            </a:ln>
          </c:spPr>
          <c:marker>
            <c:symbol val="none"/>
          </c:marker>
          <c:cat>
            <c:strRef>
              <c:f>Sheet1!$A$2:$A$50</c:f>
              <c:strCache>
                <c:ptCount val="49"/>
                <c:pt idx="0">
                  <c:v>06:Q1</c:v>
                </c:pt>
                <c:pt idx="1">
                  <c:v>06:Q2</c:v>
                </c:pt>
                <c:pt idx="2">
                  <c:v>06:Q3</c:v>
                </c:pt>
                <c:pt idx="3">
                  <c:v>06:Q4</c:v>
                </c:pt>
                <c:pt idx="4">
                  <c:v>07:Q1</c:v>
                </c:pt>
                <c:pt idx="5">
                  <c:v>07:Q2</c:v>
                </c:pt>
                <c:pt idx="6">
                  <c:v>07:Q3</c:v>
                </c:pt>
                <c:pt idx="7">
                  <c:v>07:Q4</c:v>
                </c:pt>
                <c:pt idx="8">
                  <c:v>08:Q1</c:v>
                </c:pt>
                <c:pt idx="9">
                  <c:v>08:Q2</c:v>
                </c:pt>
                <c:pt idx="10">
                  <c:v>08:Q3</c:v>
                </c:pt>
                <c:pt idx="11">
                  <c:v>08:Q4</c:v>
                </c:pt>
                <c:pt idx="12">
                  <c:v>09:Q1</c:v>
                </c:pt>
                <c:pt idx="13">
                  <c:v>09:Q2</c:v>
                </c:pt>
                <c:pt idx="14">
                  <c:v>09:Q3</c:v>
                </c:pt>
                <c:pt idx="15">
                  <c:v>09:Q4</c:v>
                </c:pt>
                <c:pt idx="16">
                  <c:v>10:Q1</c:v>
                </c:pt>
                <c:pt idx="17">
                  <c:v>10:Q2</c:v>
                </c:pt>
                <c:pt idx="18">
                  <c:v>10:Q3</c:v>
                </c:pt>
                <c:pt idx="19">
                  <c:v>10:Q4</c:v>
                </c:pt>
                <c:pt idx="20">
                  <c:v>11:Q1</c:v>
                </c:pt>
                <c:pt idx="21">
                  <c:v>11:Q2</c:v>
                </c:pt>
                <c:pt idx="22">
                  <c:v>11:Q3</c:v>
                </c:pt>
                <c:pt idx="23">
                  <c:v>11:Q4</c:v>
                </c:pt>
                <c:pt idx="24">
                  <c:v>12:Q1</c:v>
                </c:pt>
                <c:pt idx="25">
                  <c:v>12:Q2</c:v>
                </c:pt>
                <c:pt idx="26">
                  <c:v>12:Q3</c:v>
                </c:pt>
                <c:pt idx="27">
                  <c:v>12:Q4</c:v>
                </c:pt>
                <c:pt idx="28">
                  <c:v>13:Q1</c:v>
                </c:pt>
                <c:pt idx="29">
                  <c:v>13:Q2</c:v>
                </c:pt>
                <c:pt idx="30">
                  <c:v>13:Q3</c:v>
                </c:pt>
                <c:pt idx="31">
                  <c:v>13:Q4</c:v>
                </c:pt>
                <c:pt idx="32">
                  <c:v>14:Q1</c:v>
                </c:pt>
                <c:pt idx="33">
                  <c:v>14:Q2</c:v>
                </c:pt>
                <c:pt idx="34">
                  <c:v>14:Q3</c:v>
                </c:pt>
                <c:pt idx="35">
                  <c:v>14:Q4</c:v>
                </c:pt>
                <c:pt idx="36">
                  <c:v>15:Q1</c:v>
                </c:pt>
                <c:pt idx="37">
                  <c:v>15:Q2</c:v>
                </c:pt>
                <c:pt idx="38">
                  <c:v>15:Q3</c:v>
                </c:pt>
                <c:pt idx="39">
                  <c:v>15:Q4</c:v>
                </c:pt>
                <c:pt idx="40">
                  <c:v>16:Q1</c:v>
                </c:pt>
                <c:pt idx="41">
                  <c:v>16:Q2</c:v>
                </c:pt>
                <c:pt idx="42">
                  <c:v>16:Q3</c:v>
                </c:pt>
                <c:pt idx="43">
                  <c:v>16:Q4</c:v>
                </c:pt>
                <c:pt idx="44">
                  <c:v>17:Q1</c:v>
                </c:pt>
                <c:pt idx="45">
                  <c:v>17:Q2</c:v>
                </c:pt>
                <c:pt idx="46">
                  <c:v>17:Q3</c:v>
                </c:pt>
                <c:pt idx="47">
                  <c:v>17:Q4</c:v>
                </c:pt>
                <c:pt idx="48">
                  <c:v>18:Q1</c:v>
                </c:pt>
              </c:strCache>
            </c:strRef>
          </c:cat>
          <c:val>
            <c:numRef>
              <c:f>Sheet1!$B$2:$B$50</c:f>
              <c:numCache>
                <c:formatCode>#,##0</c:formatCode>
                <c:ptCount val="49"/>
                <c:pt idx="0">
                  <c:v>3003</c:v>
                </c:pt>
                <c:pt idx="1">
                  <c:v>3003</c:v>
                </c:pt>
                <c:pt idx="2">
                  <c:v>3003</c:v>
                </c:pt>
                <c:pt idx="3">
                  <c:v>3014</c:v>
                </c:pt>
                <c:pt idx="4">
                  <c:v>3016</c:v>
                </c:pt>
                <c:pt idx="5">
                  <c:v>3024</c:v>
                </c:pt>
                <c:pt idx="6">
                  <c:v>3034</c:v>
                </c:pt>
                <c:pt idx="7">
                  <c:v>3031</c:v>
                </c:pt>
                <c:pt idx="8">
                  <c:v>3026</c:v>
                </c:pt>
                <c:pt idx="9">
                  <c:v>3011</c:v>
                </c:pt>
                <c:pt idx="10">
                  <c:v>2989</c:v>
                </c:pt>
                <c:pt idx="11">
                  <c:v>2976</c:v>
                </c:pt>
                <c:pt idx="12">
                  <c:v>2958</c:v>
                </c:pt>
                <c:pt idx="13">
                  <c:v>2955</c:v>
                </c:pt>
                <c:pt idx="14">
                  <c:v>2961</c:v>
                </c:pt>
                <c:pt idx="15">
                  <c:v>2956</c:v>
                </c:pt>
                <c:pt idx="16">
                  <c:v>2949</c:v>
                </c:pt>
                <c:pt idx="17">
                  <c:v>2952</c:v>
                </c:pt>
                <c:pt idx="18">
                  <c:v>2959</c:v>
                </c:pt>
                <c:pt idx="19">
                  <c:v>2967</c:v>
                </c:pt>
                <c:pt idx="20">
                  <c:v>2972</c:v>
                </c:pt>
                <c:pt idx="21">
                  <c:v>2964</c:v>
                </c:pt>
                <c:pt idx="22">
                  <c:v>2953</c:v>
                </c:pt>
                <c:pt idx="23">
                  <c:v>2951</c:v>
                </c:pt>
                <c:pt idx="24">
                  <c:v>2963</c:v>
                </c:pt>
                <c:pt idx="25">
                  <c:v>2971</c:v>
                </c:pt>
                <c:pt idx="26">
                  <c:v>2972</c:v>
                </c:pt>
                <c:pt idx="27">
                  <c:v>2970</c:v>
                </c:pt>
                <c:pt idx="28">
                  <c:v>2966</c:v>
                </c:pt>
                <c:pt idx="29">
                  <c:v>2971</c:v>
                </c:pt>
                <c:pt idx="30">
                  <c:v>2983</c:v>
                </c:pt>
                <c:pt idx="31">
                  <c:v>2989</c:v>
                </c:pt>
                <c:pt idx="32">
                  <c:v>2984</c:v>
                </c:pt>
                <c:pt idx="33">
                  <c:v>2996</c:v>
                </c:pt>
                <c:pt idx="34">
                  <c:v>3007</c:v>
                </c:pt>
                <c:pt idx="35">
                  <c:v>3027</c:v>
                </c:pt>
                <c:pt idx="36">
                  <c:v>3052</c:v>
                </c:pt>
                <c:pt idx="37">
                  <c:v>3078</c:v>
                </c:pt>
                <c:pt idx="38">
                  <c:v>3106</c:v>
                </c:pt>
                <c:pt idx="39">
                  <c:v>3131</c:v>
                </c:pt>
                <c:pt idx="40">
                  <c:v>3161</c:v>
                </c:pt>
                <c:pt idx="41">
                  <c:v>3180</c:v>
                </c:pt>
                <c:pt idx="42">
                  <c:v>3199</c:v>
                </c:pt>
                <c:pt idx="43">
                  <c:v>3215</c:v>
                </c:pt>
                <c:pt idx="44">
                  <c:v>3180</c:v>
                </c:pt>
                <c:pt idx="45">
                  <c:v>3194</c:v>
                </c:pt>
                <c:pt idx="46">
                  <c:v>3202</c:v>
                </c:pt>
                <c:pt idx="47">
                  <c:v>3209</c:v>
                </c:pt>
                <c:pt idx="48">
                  <c:v>3215</c:v>
                </c:pt>
              </c:numCache>
            </c:numRef>
          </c:val>
          <c:smooth val="0"/>
          <c:extLst>
            <c:ext xmlns:c16="http://schemas.microsoft.com/office/drawing/2014/chart" uri="{C3380CC4-5D6E-409C-BE32-E72D297353CC}">
              <c16:uniqueId val="{00000000-B598-444F-B40F-5560093E5937}"/>
            </c:ext>
          </c:extLst>
        </c:ser>
        <c:dLbls>
          <c:showLegendKey val="0"/>
          <c:showVal val="0"/>
          <c:showCatName val="0"/>
          <c:showSerName val="0"/>
          <c:showPercent val="0"/>
          <c:showBubbleSize val="0"/>
        </c:dLbls>
        <c:marker val="1"/>
        <c:smooth val="0"/>
        <c:axId val="118188288"/>
        <c:axId val="118194176"/>
      </c:lineChart>
      <c:lineChart>
        <c:grouping val="standard"/>
        <c:varyColors val="0"/>
        <c:ser>
          <c:idx val="0"/>
          <c:order val="1"/>
          <c:tx>
            <c:strRef>
              <c:f>Sheet1!$C$1</c:f>
              <c:strCache>
                <c:ptCount val="1"/>
                <c:pt idx="0">
                  <c:v>Collision claim frequency</c:v>
                </c:pt>
              </c:strCache>
            </c:strRef>
          </c:tx>
          <c:spPr>
            <a:ln w="28575">
              <a:solidFill>
                <a:schemeClr val="accent3"/>
              </a:solidFill>
            </a:ln>
          </c:spPr>
          <c:marker>
            <c:symbol val="none"/>
          </c:marker>
          <c:cat>
            <c:strRef>
              <c:f>Sheet1!$A$2:$A$50</c:f>
              <c:strCache>
                <c:ptCount val="49"/>
                <c:pt idx="0">
                  <c:v>06:Q1</c:v>
                </c:pt>
                <c:pt idx="1">
                  <c:v>06:Q2</c:v>
                </c:pt>
                <c:pt idx="2">
                  <c:v>06:Q3</c:v>
                </c:pt>
                <c:pt idx="3">
                  <c:v>06:Q4</c:v>
                </c:pt>
                <c:pt idx="4">
                  <c:v>07:Q1</c:v>
                </c:pt>
                <c:pt idx="5">
                  <c:v>07:Q2</c:v>
                </c:pt>
                <c:pt idx="6">
                  <c:v>07:Q3</c:v>
                </c:pt>
                <c:pt idx="7">
                  <c:v>07:Q4</c:v>
                </c:pt>
                <c:pt idx="8">
                  <c:v>08:Q1</c:v>
                </c:pt>
                <c:pt idx="9">
                  <c:v>08:Q2</c:v>
                </c:pt>
                <c:pt idx="10">
                  <c:v>08:Q3</c:v>
                </c:pt>
                <c:pt idx="11">
                  <c:v>08:Q4</c:v>
                </c:pt>
                <c:pt idx="12">
                  <c:v>09:Q1</c:v>
                </c:pt>
                <c:pt idx="13">
                  <c:v>09:Q2</c:v>
                </c:pt>
                <c:pt idx="14">
                  <c:v>09:Q3</c:v>
                </c:pt>
                <c:pt idx="15">
                  <c:v>09:Q4</c:v>
                </c:pt>
                <c:pt idx="16">
                  <c:v>10:Q1</c:v>
                </c:pt>
                <c:pt idx="17">
                  <c:v>10:Q2</c:v>
                </c:pt>
                <c:pt idx="18">
                  <c:v>10:Q3</c:v>
                </c:pt>
                <c:pt idx="19">
                  <c:v>10:Q4</c:v>
                </c:pt>
                <c:pt idx="20">
                  <c:v>11:Q1</c:v>
                </c:pt>
                <c:pt idx="21">
                  <c:v>11:Q2</c:v>
                </c:pt>
                <c:pt idx="22">
                  <c:v>11:Q3</c:v>
                </c:pt>
                <c:pt idx="23">
                  <c:v>11:Q4</c:v>
                </c:pt>
                <c:pt idx="24">
                  <c:v>12:Q1</c:v>
                </c:pt>
                <c:pt idx="25">
                  <c:v>12:Q2</c:v>
                </c:pt>
                <c:pt idx="26">
                  <c:v>12:Q3</c:v>
                </c:pt>
                <c:pt idx="27">
                  <c:v>12:Q4</c:v>
                </c:pt>
                <c:pt idx="28">
                  <c:v>13:Q1</c:v>
                </c:pt>
                <c:pt idx="29">
                  <c:v>13:Q2</c:v>
                </c:pt>
                <c:pt idx="30">
                  <c:v>13:Q3</c:v>
                </c:pt>
                <c:pt idx="31">
                  <c:v>13:Q4</c:v>
                </c:pt>
                <c:pt idx="32">
                  <c:v>14:Q1</c:v>
                </c:pt>
                <c:pt idx="33">
                  <c:v>14:Q2</c:v>
                </c:pt>
                <c:pt idx="34">
                  <c:v>14:Q3</c:v>
                </c:pt>
                <c:pt idx="35">
                  <c:v>14:Q4</c:v>
                </c:pt>
                <c:pt idx="36">
                  <c:v>15:Q1</c:v>
                </c:pt>
                <c:pt idx="37">
                  <c:v>15:Q2</c:v>
                </c:pt>
                <c:pt idx="38">
                  <c:v>15:Q3</c:v>
                </c:pt>
                <c:pt idx="39">
                  <c:v>15:Q4</c:v>
                </c:pt>
                <c:pt idx="40">
                  <c:v>16:Q1</c:v>
                </c:pt>
                <c:pt idx="41">
                  <c:v>16:Q2</c:v>
                </c:pt>
                <c:pt idx="42">
                  <c:v>16:Q3</c:v>
                </c:pt>
                <c:pt idx="43">
                  <c:v>16:Q4</c:v>
                </c:pt>
                <c:pt idx="44">
                  <c:v>17:Q1</c:v>
                </c:pt>
                <c:pt idx="45">
                  <c:v>17:Q2</c:v>
                </c:pt>
                <c:pt idx="46">
                  <c:v>17:Q3</c:v>
                </c:pt>
                <c:pt idx="47">
                  <c:v>17:Q4</c:v>
                </c:pt>
                <c:pt idx="48">
                  <c:v>18:Q1</c:v>
                </c:pt>
              </c:strCache>
            </c:strRef>
          </c:cat>
          <c:val>
            <c:numRef>
              <c:f>Sheet1!$C$2:$C$50</c:f>
              <c:numCache>
                <c:formatCode>General</c:formatCode>
                <c:ptCount val="49"/>
                <c:pt idx="0">
                  <c:v>5.84</c:v>
                </c:pt>
                <c:pt idx="1">
                  <c:v>5.78</c:v>
                </c:pt>
                <c:pt idx="2">
                  <c:v>5.73</c:v>
                </c:pt>
                <c:pt idx="3">
                  <c:v>5.7</c:v>
                </c:pt>
                <c:pt idx="4">
                  <c:v>5.74</c:v>
                </c:pt>
                <c:pt idx="5">
                  <c:v>5.78</c:v>
                </c:pt>
                <c:pt idx="6">
                  <c:v>5.8</c:v>
                </c:pt>
                <c:pt idx="7">
                  <c:v>5.84</c:v>
                </c:pt>
                <c:pt idx="8">
                  <c:v>5.85</c:v>
                </c:pt>
                <c:pt idx="9">
                  <c:v>5.82</c:v>
                </c:pt>
                <c:pt idx="10">
                  <c:v>5.77</c:v>
                </c:pt>
                <c:pt idx="11">
                  <c:v>5.7</c:v>
                </c:pt>
                <c:pt idx="12">
                  <c:v>5.67</c:v>
                </c:pt>
                <c:pt idx="13">
                  <c:v>5.63</c:v>
                </c:pt>
                <c:pt idx="14">
                  <c:v>5.62</c:v>
                </c:pt>
                <c:pt idx="15">
                  <c:v>5.57</c:v>
                </c:pt>
                <c:pt idx="16">
                  <c:v>5.56</c:v>
                </c:pt>
                <c:pt idx="17">
                  <c:v>5.58</c:v>
                </c:pt>
                <c:pt idx="18">
                  <c:v>5.6</c:v>
                </c:pt>
                <c:pt idx="19">
                  <c:v>5.63</c:v>
                </c:pt>
                <c:pt idx="20">
                  <c:v>5.62</c:v>
                </c:pt>
                <c:pt idx="21">
                  <c:v>5.61</c:v>
                </c:pt>
                <c:pt idx="22">
                  <c:v>5.61</c:v>
                </c:pt>
                <c:pt idx="23">
                  <c:v>5.63</c:v>
                </c:pt>
                <c:pt idx="24">
                  <c:v>5.55</c:v>
                </c:pt>
                <c:pt idx="25">
                  <c:v>5.58</c:v>
                </c:pt>
                <c:pt idx="26">
                  <c:v>5.58</c:v>
                </c:pt>
                <c:pt idx="27">
                  <c:v>5.53</c:v>
                </c:pt>
                <c:pt idx="28">
                  <c:v>5.56</c:v>
                </c:pt>
                <c:pt idx="29">
                  <c:v>5.59</c:v>
                </c:pt>
                <c:pt idx="30">
                  <c:v>5.62</c:v>
                </c:pt>
                <c:pt idx="31">
                  <c:v>5.67</c:v>
                </c:pt>
                <c:pt idx="32">
                  <c:v>5.8</c:v>
                </c:pt>
                <c:pt idx="33">
                  <c:v>5.85</c:v>
                </c:pt>
                <c:pt idx="34">
                  <c:v>5.88</c:v>
                </c:pt>
                <c:pt idx="35">
                  <c:v>5.91</c:v>
                </c:pt>
                <c:pt idx="36">
                  <c:v>5.9</c:v>
                </c:pt>
                <c:pt idx="37">
                  <c:v>5.92</c:v>
                </c:pt>
                <c:pt idx="38">
                  <c:v>5.95</c:v>
                </c:pt>
                <c:pt idx="39">
                  <c:v>5.97</c:v>
                </c:pt>
                <c:pt idx="40">
                  <c:v>5.95</c:v>
                </c:pt>
                <c:pt idx="41">
                  <c:v>5.96</c:v>
                </c:pt>
                <c:pt idx="42" formatCode="_(* #,##0.00_);_(* \(#,##0.00\);_(* &quot;-&quot;??_);_(@_)">
                  <c:v>6.04</c:v>
                </c:pt>
                <c:pt idx="43">
                  <c:v>6.06</c:v>
                </c:pt>
                <c:pt idx="44">
                  <c:v>6.09</c:v>
                </c:pt>
                <c:pt idx="45">
                  <c:v>6.12</c:v>
                </c:pt>
                <c:pt idx="46">
                  <c:v>6.07</c:v>
                </c:pt>
                <c:pt idx="47">
                  <c:v>6.06</c:v>
                </c:pt>
              </c:numCache>
            </c:numRef>
          </c:val>
          <c:smooth val="0"/>
          <c:extLst>
            <c:ext xmlns:c16="http://schemas.microsoft.com/office/drawing/2014/chart" uri="{C3380CC4-5D6E-409C-BE32-E72D297353CC}">
              <c16:uniqueId val="{00000001-B598-444F-B40F-5560093E5937}"/>
            </c:ext>
          </c:extLst>
        </c:ser>
        <c:dLbls>
          <c:showLegendKey val="0"/>
          <c:showVal val="0"/>
          <c:showCatName val="0"/>
          <c:showSerName val="0"/>
          <c:showPercent val="0"/>
          <c:showBubbleSize val="0"/>
        </c:dLbls>
        <c:marker val="1"/>
        <c:smooth val="0"/>
        <c:axId val="118195712"/>
        <c:axId val="118197248"/>
      </c:lineChart>
      <c:catAx>
        <c:axId val="118188288"/>
        <c:scaling>
          <c:orientation val="minMax"/>
        </c:scaling>
        <c:delete val="0"/>
        <c:axPos val="b"/>
        <c:numFmt formatCode="General" sourceLinked="1"/>
        <c:majorTickMark val="out"/>
        <c:minorTickMark val="none"/>
        <c:tickLblPos val="nextTo"/>
        <c:txPr>
          <a:bodyPr rot="-5400000" vert="horz"/>
          <a:lstStyle/>
          <a:p>
            <a:pPr>
              <a:defRPr sz="1200"/>
            </a:pPr>
            <a:endParaRPr lang="en-US"/>
          </a:p>
        </c:txPr>
        <c:crossAx val="118194176"/>
        <c:crossesAt val="0"/>
        <c:auto val="0"/>
        <c:lblAlgn val="ctr"/>
        <c:lblOffset val="100"/>
        <c:tickLblSkip val="2"/>
        <c:tickMarkSkip val="1"/>
        <c:noMultiLvlLbl val="0"/>
      </c:catAx>
      <c:valAx>
        <c:axId val="118194176"/>
        <c:scaling>
          <c:orientation val="minMax"/>
          <c:max val="3250"/>
          <c:min val="2900"/>
        </c:scaling>
        <c:delete val="0"/>
        <c:axPos val="l"/>
        <c:numFmt formatCode="#,##0" sourceLinked="0"/>
        <c:majorTickMark val="out"/>
        <c:minorTickMark val="none"/>
        <c:tickLblPos val="nextTo"/>
        <c:txPr>
          <a:bodyPr rot="0" vert="horz"/>
          <a:lstStyle/>
          <a:p>
            <a:pPr>
              <a:defRPr sz="1200">
                <a:solidFill>
                  <a:schemeClr val="accent1"/>
                </a:solidFill>
              </a:defRPr>
            </a:pPr>
            <a:endParaRPr lang="en-US"/>
          </a:p>
        </c:txPr>
        <c:crossAx val="118188288"/>
        <c:crosses val="autoZero"/>
        <c:crossBetween val="between"/>
        <c:majorUnit val="50"/>
        <c:minorUnit val="1"/>
      </c:valAx>
      <c:catAx>
        <c:axId val="118195712"/>
        <c:scaling>
          <c:orientation val="minMax"/>
        </c:scaling>
        <c:delete val="1"/>
        <c:axPos val="b"/>
        <c:numFmt formatCode="General" sourceLinked="1"/>
        <c:majorTickMark val="out"/>
        <c:minorTickMark val="none"/>
        <c:tickLblPos val="nextTo"/>
        <c:crossAx val="118197248"/>
        <c:crossesAt val="5.5"/>
        <c:auto val="0"/>
        <c:lblAlgn val="ctr"/>
        <c:lblOffset val="100"/>
        <c:noMultiLvlLbl val="0"/>
      </c:catAx>
      <c:valAx>
        <c:axId val="118197248"/>
        <c:scaling>
          <c:orientation val="minMax"/>
          <c:max val="6.2"/>
          <c:min val="5.5"/>
        </c:scaling>
        <c:delete val="0"/>
        <c:axPos val="r"/>
        <c:numFmt formatCode="0.0" sourceLinked="0"/>
        <c:majorTickMark val="out"/>
        <c:minorTickMark val="none"/>
        <c:tickLblPos val="nextTo"/>
        <c:txPr>
          <a:bodyPr rot="0" vert="horz"/>
          <a:lstStyle/>
          <a:p>
            <a:pPr>
              <a:defRPr sz="1200">
                <a:solidFill>
                  <a:schemeClr val="accent3"/>
                </a:solidFill>
              </a:defRPr>
            </a:pPr>
            <a:endParaRPr lang="en-US"/>
          </a:p>
        </c:txPr>
        <c:crossAx val="118195712"/>
        <c:crosses val="max"/>
        <c:crossBetween val="between"/>
        <c:majorUnit val="0.1"/>
      </c:valAx>
    </c:plotArea>
    <c:legend>
      <c:legendPos val="b"/>
      <c:layout>
        <c:manualLayout>
          <c:xMode val="edge"/>
          <c:yMode val="edge"/>
          <c:x val="0.31974600882577198"/>
          <c:y val="8.6582810367891311E-2"/>
          <c:w val="0.42965601421308441"/>
          <c:h val="0.15442362466662526"/>
        </c:manualLayout>
      </c:layout>
      <c:overlay val="0"/>
      <c:txPr>
        <a:bodyPr/>
        <a:lstStyle/>
        <a:p>
          <a:pPr>
            <a:defRPr sz="1200"/>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647754137115805E-2"/>
          <c:y val="8.2051282051281996E-2"/>
          <c:w val="0.880614657210402"/>
          <c:h val="0.76140972047561628"/>
        </c:manualLayout>
      </c:layout>
      <c:lineChart>
        <c:grouping val="standard"/>
        <c:varyColors val="0"/>
        <c:ser>
          <c:idx val="1"/>
          <c:order val="0"/>
          <c:tx>
            <c:strRef>
              <c:f>Sheet1!$A$3</c:f>
              <c:strCache>
                <c:ptCount val="1"/>
                <c:pt idx="0">
                  <c:v>Renter-occupied</c:v>
                </c:pt>
              </c:strCache>
            </c:strRef>
          </c:tx>
          <c:spPr>
            <a:ln w="28575">
              <a:solidFill>
                <a:schemeClr val="accent1"/>
              </a:solidFill>
              <a:prstDash val="solid"/>
            </a:ln>
          </c:spPr>
          <c:marker>
            <c:symbol val="none"/>
          </c:marker>
          <c:cat>
            <c:strRef>
              <c:f>Sheet1!$B$1:$DJ$1</c:f>
              <c:strCache>
                <c:ptCount val="113"/>
                <c:pt idx="0">
                  <c:v>90:Q1</c:v>
                </c:pt>
                <c:pt idx="1">
                  <c:v>90:Q2</c:v>
                </c:pt>
                <c:pt idx="2">
                  <c:v>90:Q3</c:v>
                </c:pt>
                <c:pt idx="3">
                  <c:v>90:Q4</c:v>
                </c:pt>
                <c:pt idx="4">
                  <c:v>91:Q1</c:v>
                </c:pt>
                <c:pt idx="5">
                  <c:v>91:Q2</c:v>
                </c:pt>
                <c:pt idx="6">
                  <c:v>91:Q3</c:v>
                </c:pt>
                <c:pt idx="7">
                  <c:v>91:Q4</c:v>
                </c:pt>
                <c:pt idx="8">
                  <c:v>92:Q1</c:v>
                </c:pt>
                <c:pt idx="9">
                  <c:v>92:Q2</c:v>
                </c:pt>
                <c:pt idx="10">
                  <c:v>92:Q3</c:v>
                </c:pt>
                <c:pt idx="11">
                  <c:v>92:Q4</c:v>
                </c:pt>
                <c:pt idx="12">
                  <c:v>93:Q1</c:v>
                </c:pt>
                <c:pt idx="13">
                  <c:v>93:Q2</c:v>
                </c:pt>
                <c:pt idx="14">
                  <c:v>93:Q3</c:v>
                </c:pt>
                <c:pt idx="15">
                  <c:v>93:Q4</c:v>
                </c:pt>
                <c:pt idx="16">
                  <c:v>94:Q1</c:v>
                </c:pt>
                <c:pt idx="17">
                  <c:v>94:Q2</c:v>
                </c:pt>
                <c:pt idx="18">
                  <c:v>94:Q3</c:v>
                </c:pt>
                <c:pt idx="19">
                  <c:v>94:Q4</c:v>
                </c:pt>
                <c:pt idx="20">
                  <c:v>95:Q1</c:v>
                </c:pt>
                <c:pt idx="21">
                  <c:v>95:Q2</c:v>
                </c:pt>
                <c:pt idx="22">
                  <c:v>95:Q3</c:v>
                </c:pt>
                <c:pt idx="23">
                  <c:v>95:Q4</c:v>
                </c:pt>
                <c:pt idx="24">
                  <c:v>96:Q1</c:v>
                </c:pt>
                <c:pt idx="25">
                  <c:v>96:Q2</c:v>
                </c:pt>
                <c:pt idx="26">
                  <c:v>96:Q3</c:v>
                </c:pt>
                <c:pt idx="27">
                  <c:v>96:Q4</c:v>
                </c:pt>
                <c:pt idx="28">
                  <c:v>97:Q1</c:v>
                </c:pt>
                <c:pt idx="29">
                  <c:v>97:Q2</c:v>
                </c:pt>
                <c:pt idx="30">
                  <c:v>97:Q3</c:v>
                </c:pt>
                <c:pt idx="31">
                  <c:v>97:Q4</c:v>
                </c:pt>
                <c:pt idx="32">
                  <c:v>98:Q1</c:v>
                </c:pt>
                <c:pt idx="33">
                  <c:v>98:Q2</c:v>
                </c:pt>
                <c:pt idx="34">
                  <c:v>98:Q3</c:v>
                </c:pt>
                <c:pt idx="35">
                  <c:v>98:Q4</c:v>
                </c:pt>
                <c:pt idx="36">
                  <c:v>99:Q1</c:v>
                </c:pt>
                <c:pt idx="37">
                  <c:v>99:Q2</c:v>
                </c:pt>
                <c:pt idx="38">
                  <c:v>99:Q3</c:v>
                </c:pt>
                <c:pt idx="39">
                  <c:v>99:Q4</c:v>
                </c:pt>
                <c:pt idx="40">
                  <c:v>00:Q1</c:v>
                </c:pt>
                <c:pt idx="41">
                  <c:v>00:Q2</c:v>
                </c:pt>
                <c:pt idx="42">
                  <c:v>00:Q3</c:v>
                </c:pt>
                <c:pt idx="43">
                  <c:v>00:Q4</c:v>
                </c:pt>
                <c:pt idx="44">
                  <c:v>01:Q1</c:v>
                </c:pt>
                <c:pt idx="45">
                  <c:v>01:Q2</c:v>
                </c:pt>
                <c:pt idx="46">
                  <c:v>01:Q3</c:v>
                </c:pt>
                <c:pt idx="47">
                  <c:v>01:Q4</c:v>
                </c:pt>
                <c:pt idx="48">
                  <c:v>02:Q1</c:v>
                </c:pt>
                <c:pt idx="49">
                  <c:v>02:Q2</c:v>
                </c:pt>
                <c:pt idx="50">
                  <c:v>02:Q3</c:v>
                </c:pt>
                <c:pt idx="51">
                  <c:v>02:Q4</c:v>
                </c:pt>
                <c:pt idx="52">
                  <c:v>03:Q1</c:v>
                </c:pt>
                <c:pt idx="53">
                  <c:v>03:Q2</c:v>
                </c:pt>
                <c:pt idx="54">
                  <c:v>03:Q3</c:v>
                </c:pt>
                <c:pt idx="55">
                  <c:v>03:Q4</c:v>
                </c:pt>
                <c:pt idx="56">
                  <c:v>04:Q1</c:v>
                </c:pt>
                <c:pt idx="57">
                  <c:v>04:Q2</c:v>
                </c:pt>
                <c:pt idx="58">
                  <c:v>04:Q3</c:v>
                </c:pt>
                <c:pt idx="59">
                  <c:v>04:Q4</c:v>
                </c:pt>
                <c:pt idx="60">
                  <c:v>05:Q1</c:v>
                </c:pt>
                <c:pt idx="61">
                  <c:v>05:Q2</c:v>
                </c:pt>
                <c:pt idx="62">
                  <c:v>05:Q3</c:v>
                </c:pt>
                <c:pt idx="63">
                  <c:v>05:Q4</c:v>
                </c:pt>
                <c:pt idx="64">
                  <c:v>06:Q1</c:v>
                </c:pt>
                <c:pt idx="65">
                  <c:v>06:Q2</c:v>
                </c:pt>
                <c:pt idx="66">
                  <c:v>06:Q3</c:v>
                </c:pt>
                <c:pt idx="67">
                  <c:v>06:Q4</c:v>
                </c:pt>
                <c:pt idx="68">
                  <c:v>07:Q1</c:v>
                </c:pt>
                <c:pt idx="69">
                  <c:v>07:Q2</c:v>
                </c:pt>
                <c:pt idx="70">
                  <c:v>07:Q3</c:v>
                </c:pt>
                <c:pt idx="71">
                  <c:v>07:Q4</c:v>
                </c:pt>
                <c:pt idx="72">
                  <c:v>08:Q1</c:v>
                </c:pt>
                <c:pt idx="73">
                  <c:v>08:Q2</c:v>
                </c:pt>
                <c:pt idx="74">
                  <c:v>08:Q3</c:v>
                </c:pt>
                <c:pt idx="75">
                  <c:v>08:Q4</c:v>
                </c:pt>
                <c:pt idx="76">
                  <c:v>09:Q1</c:v>
                </c:pt>
                <c:pt idx="77">
                  <c:v>09:Q2</c:v>
                </c:pt>
                <c:pt idx="78">
                  <c:v>09:Q3</c:v>
                </c:pt>
                <c:pt idx="79">
                  <c:v>09:Q4</c:v>
                </c:pt>
                <c:pt idx="80">
                  <c:v>10:Q1</c:v>
                </c:pt>
                <c:pt idx="81">
                  <c:v>10:Q2</c:v>
                </c:pt>
                <c:pt idx="82">
                  <c:v>10:Q3</c:v>
                </c:pt>
                <c:pt idx="83">
                  <c:v>10:Q4</c:v>
                </c:pt>
                <c:pt idx="84">
                  <c:v>11:Q1</c:v>
                </c:pt>
                <c:pt idx="85">
                  <c:v>11:Q2</c:v>
                </c:pt>
                <c:pt idx="86">
                  <c:v>11:Q3</c:v>
                </c:pt>
                <c:pt idx="87">
                  <c:v>11:Q4</c:v>
                </c:pt>
                <c:pt idx="88">
                  <c:v>12:Q1</c:v>
                </c:pt>
                <c:pt idx="89">
                  <c:v>12:Q2</c:v>
                </c:pt>
                <c:pt idx="90">
                  <c:v>12:Q3</c:v>
                </c:pt>
                <c:pt idx="91">
                  <c:v>12:Q4</c:v>
                </c:pt>
                <c:pt idx="92">
                  <c:v>13:Q1</c:v>
                </c:pt>
                <c:pt idx="93">
                  <c:v>13:Q2</c:v>
                </c:pt>
                <c:pt idx="94">
                  <c:v>13:Q3</c:v>
                </c:pt>
                <c:pt idx="95">
                  <c:v>13:Q4</c:v>
                </c:pt>
                <c:pt idx="96">
                  <c:v>14:Q1</c:v>
                </c:pt>
                <c:pt idx="97">
                  <c:v>14:Q2</c:v>
                </c:pt>
                <c:pt idx="98">
                  <c:v>14:Q3</c:v>
                </c:pt>
                <c:pt idx="99">
                  <c:v>14:Q4</c:v>
                </c:pt>
                <c:pt idx="100">
                  <c:v>15:Q1</c:v>
                </c:pt>
                <c:pt idx="101">
                  <c:v>15:Q2</c:v>
                </c:pt>
                <c:pt idx="102">
                  <c:v>15:Q3</c:v>
                </c:pt>
                <c:pt idx="103">
                  <c:v>15:Q4</c:v>
                </c:pt>
                <c:pt idx="104">
                  <c:v>16:Q1</c:v>
                </c:pt>
                <c:pt idx="105">
                  <c:v>16:Q2</c:v>
                </c:pt>
                <c:pt idx="106">
                  <c:v>16:Q3</c:v>
                </c:pt>
                <c:pt idx="107">
                  <c:v>16:Q4</c:v>
                </c:pt>
                <c:pt idx="108">
                  <c:v>17:Q1</c:v>
                </c:pt>
                <c:pt idx="109">
                  <c:v>17:Q2</c:v>
                </c:pt>
                <c:pt idx="110">
                  <c:v>17:Q3</c:v>
                </c:pt>
                <c:pt idx="111">
                  <c:v>17:Q4</c:v>
                </c:pt>
                <c:pt idx="112">
                  <c:v>18:Q1</c:v>
                </c:pt>
              </c:strCache>
            </c:strRef>
          </c:cat>
          <c:val>
            <c:numRef>
              <c:f>Sheet1!$B$3:$DJ$3</c:f>
              <c:numCache>
                <c:formatCode>0.00</c:formatCode>
                <c:ptCount val="113"/>
                <c:pt idx="0">
                  <c:v>33.707999999999998</c:v>
                </c:pt>
                <c:pt idx="1">
                  <c:v>34.216999999999999</c:v>
                </c:pt>
                <c:pt idx="2">
                  <c:v>34.081000000000003</c:v>
                </c:pt>
                <c:pt idx="3">
                  <c:v>33.896999999999998</c:v>
                </c:pt>
                <c:pt idx="4">
                  <c:v>34.296999999999997</c:v>
                </c:pt>
                <c:pt idx="5">
                  <c:v>34.353999999999999</c:v>
                </c:pt>
                <c:pt idx="6">
                  <c:v>34.155999999999999</c:v>
                </c:pt>
                <c:pt idx="7">
                  <c:v>34.161999999999999</c:v>
                </c:pt>
                <c:pt idx="8">
                  <c:v>34.549999999999997</c:v>
                </c:pt>
                <c:pt idx="9">
                  <c:v>34.859000000000002</c:v>
                </c:pt>
                <c:pt idx="10">
                  <c:v>34.466999999999999</c:v>
                </c:pt>
                <c:pt idx="11">
                  <c:v>34.396000000000001</c:v>
                </c:pt>
                <c:pt idx="12">
                  <c:v>35.267000000000003</c:v>
                </c:pt>
                <c:pt idx="13">
                  <c:v>35.079000000000001</c:v>
                </c:pt>
                <c:pt idx="14">
                  <c:v>35.097999999999999</c:v>
                </c:pt>
                <c:pt idx="15">
                  <c:v>35.292999999999999</c:v>
                </c:pt>
                <c:pt idx="16">
                  <c:v>35.459000000000003</c:v>
                </c:pt>
                <c:pt idx="17">
                  <c:v>35.585999999999999</c:v>
                </c:pt>
                <c:pt idx="18">
                  <c:v>35.536000000000001</c:v>
                </c:pt>
                <c:pt idx="19">
                  <c:v>35.646000000000001</c:v>
                </c:pt>
                <c:pt idx="20">
                  <c:v>35.722000000000001</c:v>
                </c:pt>
                <c:pt idx="21">
                  <c:v>35.264000000000003</c:v>
                </c:pt>
                <c:pt idx="22">
                  <c:v>34.988999999999997</c:v>
                </c:pt>
                <c:pt idx="23">
                  <c:v>35.008000000000003</c:v>
                </c:pt>
                <c:pt idx="24">
                  <c:v>35.018999999999998</c:v>
                </c:pt>
                <c:pt idx="25">
                  <c:v>34.935000000000002</c:v>
                </c:pt>
                <c:pt idx="26">
                  <c:v>34.832000000000001</c:v>
                </c:pt>
                <c:pt idx="27">
                  <c:v>34.987000000000002</c:v>
                </c:pt>
                <c:pt idx="28">
                  <c:v>35.204999999999998</c:v>
                </c:pt>
                <c:pt idx="29">
                  <c:v>34.951999999999998</c:v>
                </c:pt>
                <c:pt idx="30">
                  <c:v>34.877000000000002</c:v>
                </c:pt>
                <c:pt idx="31">
                  <c:v>35.200000000000003</c:v>
                </c:pt>
                <c:pt idx="32">
                  <c:v>35.132300000000001</c:v>
                </c:pt>
                <c:pt idx="33">
                  <c:v>35.173999999999999</c:v>
                </c:pt>
                <c:pt idx="34">
                  <c:v>34.348999999999997</c:v>
                </c:pt>
                <c:pt idx="35">
                  <c:v>34.938000000000002</c:v>
                </c:pt>
                <c:pt idx="36">
                  <c:v>34.823</c:v>
                </c:pt>
                <c:pt idx="37">
                  <c:v>35</c:v>
                </c:pt>
                <c:pt idx="38">
                  <c:v>34.664000000000001</c:v>
                </c:pt>
                <c:pt idx="39">
                  <c:v>34.831000000000003</c:v>
                </c:pt>
                <c:pt idx="40">
                  <c:v>34.591999999999999</c:v>
                </c:pt>
                <c:pt idx="41">
                  <c:v>34.537999999999997</c:v>
                </c:pt>
                <c:pt idx="42">
                  <c:v>34.162999999999997</c:v>
                </c:pt>
                <c:pt idx="43">
                  <c:v>34.587000000000003</c:v>
                </c:pt>
                <c:pt idx="44">
                  <c:v>34.662999999999997</c:v>
                </c:pt>
                <c:pt idx="45">
                  <c:v>34.512999999999998</c:v>
                </c:pt>
                <c:pt idx="46">
                  <c:v>34.073</c:v>
                </c:pt>
                <c:pt idx="47">
                  <c:v>34.417999999999999</c:v>
                </c:pt>
                <c:pt idx="48">
                  <c:v>33.61</c:v>
                </c:pt>
                <c:pt idx="49">
                  <c:v>34.01</c:v>
                </c:pt>
                <c:pt idx="50">
                  <c:v>33.692</c:v>
                </c:pt>
                <c:pt idx="51">
                  <c:v>33.436999999999998</c:v>
                </c:pt>
                <c:pt idx="52">
                  <c:v>33.762</c:v>
                </c:pt>
                <c:pt idx="53">
                  <c:v>33.734999999999999</c:v>
                </c:pt>
                <c:pt idx="54">
                  <c:v>33.320999999999998</c:v>
                </c:pt>
                <c:pt idx="55">
                  <c:v>33.207999999999998</c:v>
                </c:pt>
                <c:pt idx="56">
                  <c:v>33.204000000000001</c:v>
                </c:pt>
                <c:pt idx="57">
                  <c:v>32.616999999999997</c:v>
                </c:pt>
                <c:pt idx="58">
                  <c:v>33.097999999999999</c:v>
                </c:pt>
                <c:pt idx="59">
                  <c:v>33.133000000000003</c:v>
                </c:pt>
                <c:pt idx="60">
                  <c:v>33.267000000000003</c:v>
                </c:pt>
                <c:pt idx="61">
                  <c:v>33.875999999999998</c:v>
                </c:pt>
                <c:pt idx="62">
                  <c:v>33.843000000000004</c:v>
                </c:pt>
                <c:pt idx="63">
                  <c:v>33.725000000000001</c:v>
                </c:pt>
                <c:pt idx="64">
                  <c:v>34.405999999999999</c:v>
                </c:pt>
                <c:pt idx="65">
                  <c:v>34.222999999999999</c:v>
                </c:pt>
                <c:pt idx="66">
                  <c:v>33.984000000000002</c:v>
                </c:pt>
                <c:pt idx="67">
                  <c:v>34.168999999999997</c:v>
                </c:pt>
                <c:pt idx="68">
                  <c:v>34.698</c:v>
                </c:pt>
                <c:pt idx="69">
                  <c:v>35.058</c:v>
                </c:pt>
                <c:pt idx="70">
                  <c:v>35.118000000000002</c:v>
                </c:pt>
                <c:pt idx="71">
                  <c:v>35.713999999999999</c:v>
                </c:pt>
                <c:pt idx="72">
                  <c:v>35.677999999999997</c:v>
                </c:pt>
                <c:pt idx="73">
                  <c:v>35.512999999999998</c:v>
                </c:pt>
                <c:pt idx="74">
                  <c:v>35.834000000000003</c:v>
                </c:pt>
                <c:pt idx="75">
                  <c:v>36.345999999999997</c:v>
                </c:pt>
                <c:pt idx="76">
                  <c:v>36.426000000000002</c:v>
                </c:pt>
                <c:pt idx="77">
                  <c:v>36.512</c:v>
                </c:pt>
                <c:pt idx="78">
                  <c:v>36.119</c:v>
                </c:pt>
                <c:pt idx="79">
                  <c:v>36.673000000000002</c:v>
                </c:pt>
                <c:pt idx="80">
                  <c:v>36.784999999999997</c:v>
                </c:pt>
                <c:pt idx="81">
                  <c:v>37.118000000000002</c:v>
                </c:pt>
                <c:pt idx="82">
                  <c:v>37.04</c:v>
                </c:pt>
                <c:pt idx="83">
                  <c:v>37.668999999999997</c:v>
                </c:pt>
                <c:pt idx="84">
                  <c:v>37.673999999999999</c:v>
                </c:pt>
                <c:pt idx="85">
                  <c:v>38.341999999999999</c:v>
                </c:pt>
                <c:pt idx="86">
                  <c:v>38.298999999999999</c:v>
                </c:pt>
                <c:pt idx="87">
                  <c:v>38.771000000000001</c:v>
                </c:pt>
                <c:pt idx="88">
                  <c:v>39.521000000000001</c:v>
                </c:pt>
                <c:pt idx="89">
                  <c:v>39.369</c:v>
                </c:pt>
                <c:pt idx="90">
                  <c:v>39.619</c:v>
                </c:pt>
                <c:pt idx="91">
                  <c:v>39.825000000000003</c:v>
                </c:pt>
                <c:pt idx="92">
                  <c:v>40.131999999999998</c:v>
                </c:pt>
                <c:pt idx="93">
                  <c:v>40.134999999999998</c:v>
                </c:pt>
                <c:pt idx="94">
                  <c:v>39.866</c:v>
                </c:pt>
                <c:pt idx="95">
                  <c:v>40.018000000000001</c:v>
                </c:pt>
                <c:pt idx="96">
                  <c:v>40.332999999999998</c:v>
                </c:pt>
                <c:pt idx="97">
                  <c:v>40.668999999999997</c:v>
                </c:pt>
                <c:pt idx="98">
                  <c:v>41.07</c:v>
                </c:pt>
                <c:pt idx="99">
                  <c:v>42.04</c:v>
                </c:pt>
                <c:pt idx="100">
                  <c:v>42.222000000000001</c:v>
                </c:pt>
                <c:pt idx="101">
                  <c:v>42.88</c:v>
                </c:pt>
                <c:pt idx="102">
                  <c:v>42.609000000000002</c:v>
                </c:pt>
                <c:pt idx="103">
                  <c:v>42.581000000000003</c:v>
                </c:pt>
                <c:pt idx="104">
                  <c:v>42.85</c:v>
                </c:pt>
                <c:pt idx="105">
                  <c:v>43.86</c:v>
                </c:pt>
                <c:pt idx="106">
                  <c:v>43.26</c:v>
                </c:pt>
                <c:pt idx="107" formatCode="General">
                  <c:v>43.183</c:v>
                </c:pt>
                <c:pt idx="108">
                  <c:v>43.244</c:v>
                </c:pt>
                <c:pt idx="109">
                  <c:v>43.183</c:v>
                </c:pt>
                <c:pt idx="110">
                  <c:v>42.939</c:v>
                </c:pt>
                <c:pt idx="111">
                  <c:v>43</c:v>
                </c:pt>
                <c:pt idx="112">
                  <c:v>43.000999999999998</c:v>
                </c:pt>
              </c:numCache>
            </c:numRef>
          </c:val>
          <c:smooth val="0"/>
          <c:extLst>
            <c:ext xmlns:c16="http://schemas.microsoft.com/office/drawing/2014/chart" uri="{C3380CC4-5D6E-409C-BE32-E72D297353CC}">
              <c16:uniqueId val="{00000000-4081-4F1E-B32F-BAC08DDB6AA3}"/>
            </c:ext>
          </c:extLst>
        </c:ser>
        <c:dLbls>
          <c:showLegendKey val="0"/>
          <c:showVal val="0"/>
          <c:showCatName val="0"/>
          <c:showSerName val="0"/>
          <c:showPercent val="0"/>
          <c:showBubbleSize val="0"/>
        </c:dLbls>
        <c:marker val="1"/>
        <c:smooth val="0"/>
        <c:axId val="118300672"/>
        <c:axId val="118302208"/>
      </c:lineChart>
      <c:lineChart>
        <c:grouping val="standard"/>
        <c:varyColors val="0"/>
        <c:ser>
          <c:idx val="0"/>
          <c:order val="1"/>
          <c:tx>
            <c:strRef>
              <c:f>Sheet1!$A$2</c:f>
              <c:strCache>
                <c:ptCount val="1"/>
                <c:pt idx="0">
                  <c:v>Owner-occupied</c:v>
                </c:pt>
              </c:strCache>
            </c:strRef>
          </c:tx>
          <c:spPr>
            <a:ln w="28575">
              <a:solidFill>
                <a:schemeClr val="accent3"/>
              </a:solidFill>
              <a:prstDash val="solid"/>
            </a:ln>
          </c:spPr>
          <c:marker>
            <c:symbol val="none"/>
          </c:marker>
          <c:cat>
            <c:strRef>
              <c:f>Sheet1!$B$1:$DJ$1</c:f>
              <c:strCache>
                <c:ptCount val="113"/>
                <c:pt idx="0">
                  <c:v>90:Q1</c:v>
                </c:pt>
                <c:pt idx="1">
                  <c:v>90:Q2</c:v>
                </c:pt>
                <c:pt idx="2">
                  <c:v>90:Q3</c:v>
                </c:pt>
                <c:pt idx="3">
                  <c:v>90:Q4</c:v>
                </c:pt>
                <c:pt idx="4">
                  <c:v>91:Q1</c:v>
                </c:pt>
                <c:pt idx="5">
                  <c:v>91:Q2</c:v>
                </c:pt>
                <c:pt idx="6">
                  <c:v>91:Q3</c:v>
                </c:pt>
                <c:pt idx="7">
                  <c:v>91:Q4</c:v>
                </c:pt>
                <c:pt idx="8">
                  <c:v>92:Q1</c:v>
                </c:pt>
                <c:pt idx="9">
                  <c:v>92:Q2</c:v>
                </c:pt>
                <c:pt idx="10">
                  <c:v>92:Q3</c:v>
                </c:pt>
                <c:pt idx="11">
                  <c:v>92:Q4</c:v>
                </c:pt>
                <c:pt idx="12">
                  <c:v>93:Q1</c:v>
                </c:pt>
                <c:pt idx="13">
                  <c:v>93:Q2</c:v>
                </c:pt>
                <c:pt idx="14">
                  <c:v>93:Q3</c:v>
                </c:pt>
                <c:pt idx="15">
                  <c:v>93:Q4</c:v>
                </c:pt>
                <c:pt idx="16">
                  <c:v>94:Q1</c:v>
                </c:pt>
                <c:pt idx="17">
                  <c:v>94:Q2</c:v>
                </c:pt>
                <c:pt idx="18">
                  <c:v>94:Q3</c:v>
                </c:pt>
                <c:pt idx="19">
                  <c:v>94:Q4</c:v>
                </c:pt>
                <c:pt idx="20">
                  <c:v>95:Q1</c:v>
                </c:pt>
                <c:pt idx="21">
                  <c:v>95:Q2</c:v>
                </c:pt>
                <c:pt idx="22">
                  <c:v>95:Q3</c:v>
                </c:pt>
                <c:pt idx="23">
                  <c:v>95:Q4</c:v>
                </c:pt>
                <c:pt idx="24">
                  <c:v>96:Q1</c:v>
                </c:pt>
                <c:pt idx="25">
                  <c:v>96:Q2</c:v>
                </c:pt>
                <c:pt idx="26">
                  <c:v>96:Q3</c:v>
                </c:pt>
                <c:pt idx="27">
                  <c:v>96:Q4</c:v>
                </c:pt>
                <c:pt idx="28">
                  <c:v>97:Q1</c:v>
                </c:pt>
                <c:pt idx="29">
                  <c:v>97:Q2</c:v>
                </c:pt>
                <c:pt idx="30">
                  <c:v>97:Q3</c:v>
                </c:pt>
                <c:pt idx="31">
                  <c:v>97:Q4</c:v>
                </c:pt>
                <c:pt idx="32">
                  <c:v>98:Q1</c:v>
                </c:pt>
                <c:pt idx="33">
                  <c:v>98:Q2</c:v>
                </c:pt>
                <c:pt idx="34">
                  <c:v>98:Q3</c:v>
                </c:pt>
                <c:pt idx="35">
                  <c:v>98:Q4</c:v>
                </c:pt>
                <c:pt idx="36">
                  <c:v>99:Q1</c:v>
                </c:pt>
                <c:pt idx="37">
                  <c:v>99:Q2</c:v>
                </c:pt>
                <c:pt idx="38">
                  <c:v>99:Q3</c:v>
                </c:pt>
                <c:pt idx="39">
                  <c:v>99:Q4</c:v>
                </c:pt>
                <c:pt idx="40">
                  <c:v>00:Q1</c:v>
                </c:pt>
                <c:pt idx="41">
                  <c:v>00:Q2</c:v>
                </c:pt>
                <c:pt idx="42">
                  <c:v>00:Q3</c:v>
                </c:pt>
                <c:pt idx="43">
                  <c:v>00:Q4</c:v>
                </c:pt>
                <c:pt idx="44">
                  <c:v>01:Q1</c:v>
                </c:pt>
                <c:pt idx="45">
                  <c:v>01:Q2</c:v>
                </c:pt>
                <c:pt idx="46">
                  <c:v>01:Q3</c:v>
                </c:pt>
                <c:pt idx="47">
                  <c:v>01:Q4</c:v>
                </c:pt>
                <c:pt idx="48">
                  <c:v>02:Q1</c:v>
                </c:pt>
                <c:pt idx="49">
                  <c:v>02:Q2</c:v>
                </c:pt>
                <c:pt idx="50">
                  <c:v>02:Q3</c:v>
                </c:pt>
                <c:pt idx="51">
                  <c:v>02:Q4</c:v>
                </c:pt>
                <c:pt idx="52">
                  <c:v>03:Q1</c:v>
                </c:pt>
                <c:pt idx="53">
                  <c:v>03:Q2</c:v>
                </c:pt>
                <c:pt idx="54">
                  <c:v>03:Q3</c:v>
                </c:pt>
                <c:pt idx="55">
                  <c:v>03:Q4</c:v>
                </c:pt>
                <c:pt idx="56">
                  <c:v>04:Q1</c:v>
                </c:pt>
                <c:pt idx="57">
                  <c:v>04:Q2</c:v>
                </c:pt>
                <c:pt idx="58">
                  <c:v>04:Q3</c:v>
                </c:pt>
                <c:pt idx="59">
                  <c:v>04:Q4</c:v>
                </c:pt>
                <c:pt idx="60">
                  <c:v>05:Q1</c:v>
                </c:pt>
                <c:pt idx="61">
                  <c:v>05:Q2</c:v>
                </c:pt>
                <c:pt idx="62">
                  <c:v>05:Q3</c:v>
                </c:pt>
                <c:pt idx="63">
                  <c:v>05:Q4</c:v>
                </c:pt>
                <c:pt idx="64">
                  <c:v>06:Q1</c:v>
                </c:pt>
                <c:pt idx="65">
                  <c:v>06:Q2</c:v>
                </c:pt>
                <c:pt idx="66">
                  <c:v>06:Q3</c:v>
                </c:pt>
                <c:pt idx="67">
                  <c:v>06:Q4</c:v>
                </c:pt>
                <c:pt idx="68">
                  <c:v>07:Q1</c:v>
                </c:pt>
                <c:pt idx="69">
                  <c:v>07:Q2</c:v>
                </c:pt>
                <c:pt idx="70">
                  <c:v>07:Q3</c:v>
                </c:pt>
                <c:pt idx="71">
                  <c:v>07:Q4</c:v>
                </c:pt>
                <c:pt idx="72">
                  <c:v>08:Q1</c:v>
                </c:pt>
                <c:pt idx="73">
                  <c:v>08:Q2</c:v>
                </c:pt>
                <c:pt idx="74">
                  <c:v>08:Q3</c:v>
                </c:pt>
                <c:pt idx="75">
                  <c:v>08:Q4</c:v>
                </c:pt>
                <c:pt idx="76">
                  <c:v>09:Q1</c:v>
                </c:pt>
                <c:pt idx="77">
                  <c:v>09:Q2</c:v>
                </c:pt>
                <c:pt idx="78">
                  <c:v>09:Q3</c:v>
                </c:pt>
                <c:pt idx="79">
                  <c:v>09:Q4</c:v>
                </c:pt>
                <c:pt idx="80">
                  <c:v>10:Q1</c:v>
                </c:pt>
                <c:pt idx="81">
                  <c:v>10:Q2</c:v>
                </c:pt>
                <c:pt idx="82">
                  <c:v>10:Q3</c:v>
                </c:pt>
                <c:pt idx="83">
                  <c:v>10:Q4</c:v>
                </c:pt>
                <c:pt idx="84">
                  <c:v>11:Q1</c:v>
                </c:pt>
                <c:pt idx="85">
                  <c:v>11:Q2</c:v>
                </c:pt>
                <c:pt idx="86">
                  <c:v>11:Q3</c:v>
                </c:pt>
                <c:pt idx="87">
                  <c:v>11:Q4</c:v>
                </c:pt>
                <c:pt idx="88">
                  <c:v>12:Q1</c:v>
                </c:pt>
                <c:pt idx="89">
                  <c:v>12:Q2</c:v>
                </c:pt>
                <c:pt idx="90">
                  <c:v>12:Q3</c:v>
                </c:pt>
                <c:pt idx="91">
                  <c:v>12:Q4</c:v>
                </c:pt>
                <c:pt idx="92">
                  <c:v>13:Q1</c:v>
                </c:pt>
                <c:pt idx="93">
                  <c:v>13:Q2</c:v>
                </c:pt>
                <c:pt idx="94">
                  <c:v>13:Q3</c:v>
                </c:pt>
                <c:pt idx="95">
                  <c:v>13:Q4</c:v>
                </c:pt>
                <c:pt idx="96">
                  <c:v>14:Q1</c:v>
                </c:pt>
                <c:pt idx="97">
                  <c:v>14:Q2</c:v>
                </c:pt>
                <c:pt idx="98">
                  <c:v>14:Q3</c:v>
                </c:pt>
                <c:pt idx="99">
                  <c:v>14:Q4</c:v>
                </c:pt>
                <c:pt idx="100">
                  <c:v>15:Q1</c:v>
                </c:pt>
                <c:pt idx="101">
                  <c:v>15:Q2</c:v>
                </c:pt>
                <c:pt idx="102">
                  <c:v>15:Q3</c:v>
                </c:pt>
                <c:pt idx="103">
                  <c:v>15:Q4</c:v>
                </c:pt>
                <c:pt idx="104">
                  <c:v>16:Q1</c:v>
                </c:pt>
                <c:pt idx="105">
                  <c:v>16:Q2</c:v>
                </c:pt>
                <c:pt idx="106">
                  <c:v>16:Q3</c:v>
                </c:pt>
                <c:pt idx="107">
                  <c:v>16:Q4</c:v>
                </c:pt>
                <c:pt idx="108">
                  <c:v>17:Q1</c:v>
                </c:pt>
                <c:pt idx="109">
                  <c:v>17:Q2</c:v>
                </c:pt>
                <c:pt idx="110">
                  <c:v>17:Q3</c:v>
                </c:pt>
                <c:pt idx="111">
                  <c:v>17:Q4</c:v>
                </c:pt>
                <c:pt idx="112">
                  <c:v>18:Q1</c:v>
                </c:pt>
              </c:strCache>
            </c:strRef>
          </c:cat>
          <c:val>
            <c:numRef>
              <c:f>Sheet1!$B$2:$DJ$2</c:f>
              <c:numCache>
                <c:formatCode>0.00</c:formatCode>
                <c:ptCount val="113"/>
                <c:pt idx="0">
                  <c:v>60.005000000000003</c:v>
                </c:pt>
                <c:pt idx="1">
                  <c:v>59.984999999999999</c:v>
                </c:pt>
                <c:pt idx="2">
                  <c:v>60.515000000000001</c:v>
                </c:pt>
                <c:pt idx="3">
                  <c:v>60.488</c:v>
                </c:pt>
                <c:pt idx="4">
                  <c:v>60.685000000000002</c:v>
                </c:pt>
                <c:pt idx="5">
                  <c:v>60.844000000000001</c:v>
                </c:pt>
                <c:pt idx="6">
                  <c:v>61.298000000000002</c:v>
                </c:pt>
                <c:pt idx="7">
                  <c:v>61.213999999999999</c:v>
                </c:pt>
                <c:pt idx="8">
                  <c:v>61.435000000000002</c:v>
                </c:pt>
                <c:pt idx="9">
                  <c:v>61.591000000000001</c:v>
                </c:pt>
                <c:pt idx="10">
                  <c:v>61.959000000000003</c:v>
                </c:pt>
                <c:pt idx="11">
                  <c:v>62.305999999999997</c:v>
                </c:pt>
                <c:pt idx="12">
                  <c:v>61.783999999999999</c:v>
                </c:pt>
                <c:pt idx="13">
                  <c:v>62.168999999999997</c:v>
                </c:pt>
                <c:pt idx="14">
                  <c:v>62.99</c:v>
                </c:pt>
                <c:pt idx="15">
                  <c:v>63.189</c:v>
                </c:pt>
                <c:pt idx="16">
                  <c:v>62.521999999999998</c:v>
                </c:pt>
                <c:pt idx="17">
                  <c:v>62.683999999999997</c:v>
                </c:pt>
                <c:pt idx="18">
                  <c:v>63.390999999999998</c:v>
                </c:pt>
                <c:pt idx="19">
                  <c:v>63.646999999999998</c:v>
                </c:pt>
                <c:pt idx="20">
                  <c:v>64.05</c:v>
                </c:pt>
                <c:pt idx="21">
                  <c:v>64.668000000000006</c:v>
                </c:pt>
                <c:pt idx="22">
                  <c:v>64.885000000000005</c:v>
                </c:pt>
                <c:pt idx="23">
                  <c:v>65.355000000000004</c:v>
                </c:pt>
                <c:pt idx="24">
                  <c:v>65.453000000000003</c:v>
                </c:pt>
                <c:pt idx="25">
                  <c:v>66.147000000000006</c:v>
                </c:pt>
                <c:pt idx="26">
                  <c:v>66.287999999999997</c:v>
                </c:pt>
                <c:pt idx="27">
                  <c:v>66.277000000000001</c:v>
                </c:pt>
                <c:pt idx="28">
                  <c:v>66.497</c:v>
                </c:pt>
                <c:pt idx="29">
                  <c:v>67.093999999999994</c:v>
                </c:pt>
                <c:pt idx="30">
                  <c:v>67.555999999999997</c:v>
                </c:pt>
                <c:pt idx="31">
                  <c:v>67.424000000000007</c:v>
                </c:pt>
                <c:pt idx="32">
                  <c:v>67.962999999999994</c:v>
                </c:pt>
                <c:pt idx="33">
                  <c:v>68.346999999999994</c:v>
                </c:pt>
                <c:pt idx="34">
                  <c:v>69.143000000000001</c:v>
                </c:pt>
                <c:pt idx="35">
                  <c:v>69.096999999999994</c:v>
                </c:pt>
                <c:pt idx="36">
                  <c:v>69.638000000000005</c:v>
                </c:pt>
                <c:pt idx="37">
                  <c:v>69.819999999999993</c:v>
                </c:pt>
                <c:pt idx="38">
                  <c:v>70.475999999999999</c:v>
                </c:pt>
                <c:pt idx="39">
                  <c:v>70.454999999999998</c:v>
                </c:pt>
                <c:pt idx="40">
                  <c:v>70.700999999999993</c:v>
                </c:pt>
                <c:pt idx="41">
                  <c:v>70.757999999999996</c:v>
                </c:pt>
                <c:pt idx="42">
                  <c:v>71.637</c:v>
                </c:pt>
                <c:pt idx="43">
                  <c:v>71.906000000000006</c:v>
                </c:pt>
                <c:pt idx="44">
                  <c:v>72.131</c:v>
                </c:pt>
                <c:pt idx="45">
                  <c:v>72.251999999999995</c:v>
                </c:pt>
                <c:pt idx="46">
                  <c:v>72.774000000000001</c:v>
                </c:pt>
                <c:pt idx="47">
                  <c:v>73.215000000000003</c:v>
                </c:pt>
                <c:pt idx="48">
                  <c:v>70.811000000000007</c:v>
                </c:pt>
                <c:pt idx="49">
                  <c:v>70.933999999999997</c:v>
                </c:pt>
                <c:pt idx="50">
                  <c:v>71.465000000000003</c:v>
                </c:pt>
                <c:pt idx="51">
                  <c:v>71.903000000000006</c:v>
                </c:pt>
                <c:pt idx="52">
                  <c:v>71.644999999999996</c:v>
                </c:pt>
                <c:pt idx="53">
                  <c:v>71.739999999999995</c:v>
                </c:pt>
                <c:pt idx="54">
                  <c:v>72.177999999999997</c:v>
                </c:pt>
                <c:pt idx="55">
                  <c:v>72.650000000000006</c:v>
                </c:pt>
                <c:pt idx="56">
                  <c:v>72.665999999999997</c:v>
                </c:pt>
                <c:pt idx="57">
                  <c:v>73.448999999999998</c:v>
                </c:pt>
                <c:pt idx="58">
                  <c:v>73.772000000000006</c:v>
                </c:pt>
                <c:pt idx="59">
                  <c:v>74.412999999999997</c:v>
                </c:pt>
                <c:pt idx="60">
                  <c:v>74.488</c:v>
                </c:pt>
                <c:pt idx="61">
                  <c:v>73.974000000000004</c:v>
                </c:pt>
                <c:pt idx="62">
                  <c:v>74.587999999999994</c:v>
                </c:pt>
                <c:pt idx="63">
                  <c:v>75.162999999999997</c:v>
                </c:pt>
                <c:pt idx="64">
                  <c:v>74.882999999999996</c:v>
                </c:pt>
                <c:pt idx="65">
                  <c:v>75.227000000000004</c:v>
                </c:pt>
                <c:pt idx="66">
                  <c:v>75.646000000000001</c:v>
                </c:pt>
                <c:pt idx="67">
                  <c:v>75.763000000000005</c:v>
                </c:pt>
                <c:pt idx="68">
                  <c:v>75.006</c:v>
                </c:pt>
                <c:pt idx="69">
                  <c:v>75.283000000000001</c:v>
                </c:pt>
                <c:pt idx="70">
                  <c:v>75.180999999999997</c:v>
                </c:pt>
                <c:pt idx="71">
                  <c:v>75.164000000000001</c:v>
                </c:pt>
                <c:pt idx="72">
                  <c:v>75.144999999999996</c:v>
                </c:pt>
                <c:pt idx="73">
                  <c:v>75.715000000000003</c:v>
                </c:pt>
                <c:pt idx="74">
                  <c:v>75.896000000000001</c:v>
                </c:pt>
                <c:pt idx="75">
                  <c:v>75.507999999999996</c:v>
                </c:pt>
                <c:pt idx="76">
                  <c:v>74.941999999999993</c:v>
                </c:pt>
                <c:pt idx="77">
                  <c:v>75.606999999999999</c:v>
                </c:pt>
                <c:pt idx="78">
                  <c:v>75.338999999999999</c:v>
                </c:pt>
                <c:pt idx="79">
                  <c:v>75.037999999999997</c:v>
                </c:pt>
                <c:pt idx="80">
                  <c:v>75.064999999999998</c:v>
                </c:pt>
                <c:pt idx="81">
                  <c:v>75.096999999999994</c:v>
                </c:pt>
                <c:pt idx="82">
                  <c:v>74.873999999999995</c:v>
                </c:pt>
                <c:pt idx="83">
                  <c:v>74.781999999999996</c:v>
                </c:pt>
                <c:pt idx="84">
                  <c:v>74.491</c:v>
                </c:pt>
                <c:pt idx="85">
                  <c:v>74.131</c:v>
                </c:pt>
                <c:pt idx="86">
                  <c:v>75.25</c:v>
                </c:pt>
                <c:pt idx="87">
                  <c:v>75.314999999999998</c:v>
                </c:pt>
                <c:pt idx="88">
                  <c:v>74.600999999999999</c:v>
                </c:pt>
                <c:pt idx="89">
                  <c:v>74.831999999999994</c:v>
                </c:pt>
                <c:pt idx="90">
                  <c:v>75.075999999999993</c:v>
                </c:pt>
                <c:pt idx="91">
                  <c:v>75.209000000000003</c:v>
                </c:pt>
                <c:pt idx="92">
                  <c:v>74.510999999999996</c:v>
                </c:pt>
                <c:pt idx="93">
                  <c:v>74.543000000000006</c:v>
                </c:pt>
                <c:pt idx="94">
                  <c:v>74.900999999999996</c:v>
                </c:pt>
                <c:pt idx="95">
                  <c:v>74.963999999999999</c:v>
                </c:pt>
                <c:pt idx="96">
                  <c:v>74.373000000000005</c:v>
                </c:pt>
                <c:pt idx="97">
                  <c:v>74.457999999999998</c:v>
                </c:pt>
                <c:pt idx="98">
                  <c:v>74.239999999999995</c:v>
                </c:pt>
                <c:pt idx="99">
                  <c:v>74.61</c:v>
                </c:pt>
                <c:pt idx="100">
                  <c:v>74.018000000000001</c:v>
                </c:pt>
                <c:pt idx="101">
                  <c:v>74.41</c:v>
                </c:pt>
                <c:pt idx="102">
                  <c:v>74.745000000000005</c:v>
                </c:pt>
                <c:pt idx="103">
                  <c:v>75.194000000000003</c:v>
                </c:pt>
                <c:pt idx="104">
                  <c:v>74.66</c:v>
                </c:pt>
                <c:pt idx="105">
                  <c:v>74.42</c:v>
                </c:pt>
                <c:pt idx="106">
                  <c:v>75.34</c:v>
                </c:pt>
                <c:pt idx="107" formatCode="General">
                  <c:v>75.715999999999994</c:v>
                </c:pt>
                <c:pt idx="108">
                  <c:v>75.555999999999997</c:v>
                </c:pt>
                <c:pt idx="109">
                  <c:v>75.715999999999994</c:v>
                </c:pt>
                <c:pt idx="110">
                  <c:v>76.146000000000001</c:v>
                </c:pt>
                <c:pt idx="111">
                  <c:v>77.185000000000002</c:v>
                </c:pt>
                <c:pt idx="112">
                  <c:v>76.977000000000004</c:v>
                </c:pt>
              </c:numCache>
            </c:numRef>
          </c:val>
          <c:smooth val="0"/>
          <c:extLst>
            <c:ext xmlns:c16="http://schemas.microsoft.com/office/drawing/2014/chart" uri="{C3380CC4-5D6E-409C-BE32-E72D297353CC}">
              <c16:uniqueId val="{00000001-4081-4F1E-B32F-BAC08DDB6AA3}"/>
            </c:ext>
          </c:extLst>
        </c:ser>
        <c:dLbls>
          <c:showLegendKey val="0"/>
          <c:showVal val="0"/>
          <c:showCatName val="0"/>
          <c:showSerName val="0"/>
          <c:showPercent val="0"/>
          <c:showBubbleSize val="0"/>
        </c:dLbls>
        <c:marker val="1"/>
        <c:smooth val="0"/>
        <c:axId val="118303744"/>
        <c:axId val="118305536"/>
      </c:lineChart>
      <c:catAx>
        <c:axId val="118300672"/>
        <c:scaling>
          <c:orientation val="minMax"/>
        </c:scaling>
        <c:delete val="0"/>
        <c:axPos val="b"/>
        <c:numFmt formatCode="General" sourceLinked="1"/>
        <c:majorTickMark val="out"/>
        <c:minorTickMark val="none"/>
        <c:tickLblPos val="nextTo"/>
        <c:spPr>
          <a:ln w="9525">
            <a:solidFill>
              <a:srgbClr val="868686"/>
            </a:solidFill>
            <a:prstDash val="solid"/>
          </a:ln>
        </c:spPr>
        <c:txPr>
          <a:bodyPr rot="-5400000" vert="horz"/>
          <a:lstStyle/>
          <a:p>
            <a:pPr>
              <a:defRPr sz="1200" b="0" i="0" u="none" strike="noStrike" baseline="0">
                <a:solidFill>
                  <a:srgbClr val="000000"/>
                </a:solidFill>
                <a:latin typeface="Arial" charset="0"/>
                <a:ea typeface="Arial" charset="0"/>
                <a:cs typeface="Arial" charset="0"/>
              </a:defRPr>
            </a:pPr>
            <a:endParaRPr lang="en-US"/>
          </a:p>
        </c:txPr>
        <c:crossAx val="118302208"/>
        <c:crosses val="autoZero"/>
        <c:auto val="0"/>
        <c:lblAlgn val="ctr"/>
        <c:lblOffset val="100"/>
        <c:tickLblSkip val="8"/>
        <c:tickMarkSkip val="8"/>
        <c:noMultiLvlLbl val="0"/>
      </c:catAx>
      <c:valAx>
        <c:axId val="118302208"/>
        <c:scaling>
          <c:orientation val="minMax"/>
          <c:min val="32"/>
        </c:scaling>
        <c:delete val="0"/>
        <c:axPos val="l"/>
        <c:numFmt formatCode="0" sourceLinked="0"/>
        <c:majorTickMark val="out"/>
        <c:minorTickMark val="none"/>
        <c:tickLblPos val="nextTo"/>
        <c:spPr>
          <a:ln w="9525">
            <a:solidFill>
              <a:srgbClr val="868686"/>
            </a:solidFill>
            <a:prstDash val="solid"/>
          </a:ln>
        </c:spPr>
        <c:txPr>
          <a:bodyPr rot="0" vert="horz"/>
          <a:lstStyle/>
          <a:p>
            <a:pPr>
              <a:defRPr sz="1200" b="0" i="0" u="none" strike="noStrike" baseline="0">
                <a:solidFill>
                  <a:srgbClr val="337DBE"/>
                </a:solidFill>
                <a:latin typeface="Arial" charset="0"/>
                <a:ea typeface="Arial" charset="0"/>
                <a:cs typeface="Arial" charset="0"/>
              </a:defRPr>
            </a:pPr>
            <a:endParaRPr lang="en-US"/>
          </a:p>
        </c:txPr>
        <c:crossAx val="118300672"/>
        <c:crosses val="autoZero"/>
        <c:crossBetween val="between"/>
      </c:valAx>
      <c:catAx>
        <c:axId val="118303744"/>
        <c:scaling>
          <c:orientation val="minMax"/>
        </c:scaling>
        <c:delete val="1"/>
        <c:axPos val="b"/>
        <c:numFmt formatCode="General" sourceLinked="1"/>
        <c:majorTickMark val="out"/>
        <c:minorTickMark val="none"/>
        <c:tickLblPos val="nextTo"/>
        <c:crossAx val="118305536"/>
        <c:crosses val="autoZero"/>
        <c:auto val="0"/>
        <c:lblAlgn val="ctr"/>
        <c:lblOffset val="100"/>
        <c:noMultiLvlLbl val="0"/>
      </c:catAx>
      <c:valAx>
        <c:axId val="118305536"/>
        <c:scaling>
          <c:orientation val="minMax"/>
          <c:max val="78"/>
          <c:min val="58"/>
        </c:scaling>
        <c:delete val="0"/>
        <c:axPos val="r"/>
        <c:numFmt formatCode="0" sourceLinked="0"/>
        <c:majorTickMark val="out"/>
        <c:minorTickMark val="none"/>
        <c:tickLblPos val="nextTo"/>
        <c:spPr>
          <a:ln w="9525">
            <a:solidFill>
              <a:srgbClr val="868686"/>
            </a:solidFill>
            <a:prstDash val="solid"/>
          </a:ln>
        </c:spPr>
        <c:txPr>
          <a:bodyPr rot="0" vert="horz"/>
          <a:lstStyle/>
          <a:p>
            <a:pPr>
              <a:defRPr sz="1200" b="0" i="0" u="none" strike="noStrike" baseline="0">
                <a:solidFill>
                  <a:schemeClr val="accent3"/>
                </a:solidFill>
                <a:latin typeface="Arial" charset="0"/>
                <a:ea typeface="Arial" charset="0"/>
                <a:cs typeface="Arial" charset="0"/>
              </a:defRPr>
            </a:pPr>
            <a:endParaRPr lang="en-US"/>
          </a:p>
        </c:txPr>
        <c:crossAx val="118303744"/>
        <c:crosses val="max"/>
        <c:crossBetween val="between"/>
        <c:majorUnit val="2"/>
      </c:valAx>
      <c:spPr>
        <a:noFill/>
        <a:ln w="0">
          <a:noFill/>
          <a:prstDash val="solid"/>
        </a:ln>
      </c:spPr>
    </c:plotArea>
    <c:legend>
      <c:legendPos val="t"/>
      <c:layout>
        <c:manualLayout>
          <c:xMode val="edge"/>
          <c:yMode val="edge"/>
          <c:x val="9.3304836715564402E-2"/>
          <c:y val="8.4229385054241296E-2"/>
          <c:w val="0.70988846945334527"/>
          <c:h val="2.9786085357709682E-2"/>
        </c:manualLayout>
      </c:layout>
      <c:overlay val="0"/>
      <c:spPr>
        <a:noFill/>
        <a:ln w="2978">
          <a:noFill/>
          <a:prstDash val="solid"/>
        </a:ln>
      </c:spPr>
      <c:txPr>
        <a:bodyPr/>
        <a:lstStyle/>
        <a:p>
          <a:pPr>
            <a:defRPr sz="1200" b="0" i="0" u="none" strike="noStrike" baseline="0">
              <a:solidFill>
                <a:srgbClr val="000000"/>
              </a:solidFill>
              <a:latin typeface="Arial" charset="0"/>
              <a:ea typeface="Arial" charset="0"/>
              <a:cs typeface="Arial" charset="0"/>
            </a:defRPr>
          </a:pPr>
          <a:endParaRPr lang="en-US"/>
        </a:p>
      </c:txPr>
    </c:legend>
    <c:plotVisOnly val="1"/>
    <c:dispBlanksAs val="gap"/>
    <c:showDLblsOverMax val="0"/>
  </c:chart>
  <c:spPr>
    <a:noFill/>
    <a:ln>
      <a:noFill/>
    </a:ln>
  </c:spPr>
  <c:txPr>
    <a:bodyPr/>
    <a:lstStyle/>
    <a:p>
      <a:pPr>
        <a:defRPr sz="1126" b="1" i="0" u="none" strike="noStrike" baseline="0">
          <a:solidFill>
            <a:srgbClr val="000000"/>
          </a:solidFill>
          <a:latin typeface="Calibri"/>
          <a:ea typeface="Calibri"/>
          <a:cs typeface="Calibri"/>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73901954861"/>
          <c:y val="0.23990960028313199"/>
          <c:w val="0.55252199051470896"/>
          <c:h val="0.76009039692728397"/>
        </c:manualLayout>
      </c:layout>
      <c:doughnutChart>
        <c:varyColors val="1"/>
        <c:ser>
          <c:idx val="0"/>
          <c:order val="0"/>
          <c:tx>
            <c:strRef>
              <c:f>Sheet1!$B$1</c:f>
              <c:strCache>
                <c:ptCount val="1"/>
                <c:pt idx="0">
                  <c:v>Sales</c:v>
                </c:pt>
              </c:strCache>
            </c:strRef>
          </c:tx>
          <c:spPr>
            <a:ln>
              <a:solidFill>
                <a:schemeClr val="bg1"/>
              </a:solidFill>
            </a:ln>
          </c:spPr>
          <c:dPt>
            <c:idx val="0"/>
            <c:bubble3D val="0"/>
            <c:spPr>
              <a:solidFill>
                <a:schemeClr val="accent1"/>
              </a:solidFill>
              <a:ln>
                <a:solidFill>
                  <a:schemeClr val="bg1"/>
                </a:solidFill>
              </a:ln>
            </c:spPr>
            <c:extLst>
              <c:ext xmlns:c16="http://schemas.microsoft.com/office/drawing/2014/chart" uri="{C3380CC4-5D6E-409C-BE32-E72D297353CC}">
                <c16:uniqueId val="{00000001-46C2-420E-B7ED-8F8938E0E1D4}"/>
              </c:ext>
            </c:extLst>
          </c:dPt>
          <c:dPt>
            <c:idx val="1"/>
            <c:bubble3D val="0"/>
            <c:spPr>
              <a:solidFill>
                <a:schemeClr val="accent2"/>
              </a:solidFill>
              <a:ln>
                <a:solidFill>
                  <a:schemeClr val="bg1"/>
                </a:solidFill>
              </a:ln>
            </c:spPr>
            <c:extLst>
              <c:ext xmlns:c16="http://schemas.microsoft.com/office/drawing/2014/chart" uri="{C3380CC4-5D6E-409C-BE32-E72D297353CC}">
                <c16:uniqueId val="{00000003-46C2-420E-B7ED-8F8938E0E1D4}"/>
              </c:ext>
            </c:extLst>
          </c:dPt>
          <c:dPt>
            <c:idx val="2"/>
            <c:bubble3D val="0"/>
            <c:spPr>
              <a:solidFill>
                <a:schemeClr val="accent3"/>
              </a:solidFill>
              <a:ln>
                <a:solidFill>
                  <a:schemeClr val="bg1"/>
                </a:solidFill>
              </a:ln>
            </c:spPr>
            <c:extLst>
              <c:ext xmlns:c16="http://schemas.microsoft.com/office/drawing/2014/chart" uri="{C3380CC4-5D6E-409C-BE32-E72D297353CC}">
                <c16:uniqueId val="{00000005-46C2-420E-B7ED-8F8938E0E1D4}"/>
              </c:ext>
            </c:extLst>
          </c:dPt>
          <c:dLbls>
            <c:spPr>
              <a:noFill/>
              <a:ln>
                <a:noFill/>
              </a:ln>
              <a:effectLst/>
            </c:spPr>
            <c:txPr>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Enabling the value chain</c:v>
                </c:pt>
                <c:pt idx="1">
                  <c:v>Disintermediating incumbents from customers</c:v>
                </c:pt>
                <c:pt idx="2">
                  <c:v>Disrupting the value chain</c:v>
                </c:pt>
              </c:strCache>
            </c:strRef>
          </c:cat>
          <c:val>
            <c:numRef>
              <c:f>Sheet1!$B$2:$B$4</c:f>
              <c:numCache>
                <c:formatCode>0%</c:formatCode>
                <c:ptCount val="3"/>
                <c:pt idx="0">
                  <c:v>0.61</c:v>
                </c:pt>
                <c:pt idx="1">
                  <c:v>0.3</c:v>
                </c:pt>
                <c:pt idx="2">
                  <c:v>0.09</c:v>
                </c:pt>
              </c:numCache>
            </c:numRef>
          </c:val>
          <c:extLst>
            <c:ext xmlns:c16="http://schemas.microsoft.com/office/drawing/2014/chart" uri="{C3380CC4-5D6E-409C-BE32-E72D297353CC}">
              <c16:uniqueId val="{00000006-46C2-420E-B7ED-8F8938E0E1D4}"/>
            </c:ext>
          </c:extLst>
        </c:ser>
        <c:dLbls>
          <c:showLegendKey val="0"/>
          <c:showVal val="1"/>
          <c:showCatName val="0"/>
          <c:showSerName val="0"/>
          <c:showPercent val="0"/>
          <c:showBubbleSize val="0"/>
          <c:showLeaderLines val="0"/>
        </c:dLbls>
        <c:firstSliceAng val="1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750170117624184E-2"/>
          <c:y val="4.4135418206718381E-2"/>
          <c:w val="0.896346815963594"/>
          <c:h val="0.74636486919563505"/>
        </c:manualLayout>
      </c:layout>
      <c:barChart>
        <c:barDir val="col"/>
        <c:grouping val="clustered"/>
        <c:varyColors val="0"/>
        <c:ser>
          <c:idx val="0"/>
          <c:order val="0"/>
          <c:tx>
            <c:strRef>
              <c:f>Sheet1!$A$2</c:f>
              <c:strCache>
                <c:ptCount val="1"/>
                <c:pt idx="0">
                  <c:v>Investment Income</c:v>
                </c:pt>
              </c:strCache>
            </c:strRef>
          </c:tx>
          <c:invertIfNegative val="0"/>
          <c:cat>
            <c:strRef>
              <c:f>Sheet1!$B$1:$F$1</c:f>
              <c:strCache>
                <c:ptCount val="5"/>
                <c:pt idx="0">
                  <c:v>Talent</c:v>
                </c:pt>
                <c:pt idx="1">
                  <c:v>Data storage, privacy and protections regulations</c:v>
                </c:pt>
                <c:pt idx="2">
                  <c:v>IT security</c:v>
                </c:pt>
                <c:pt idx="3">
                  <c:v>Digital Identity Authentication Regulations</c:v>
                </c:pt>
                <c:pt idx="4">
                  <c:v>New business model regulations</c:v>
                </c:pt>
              </c:strCache>
            </c:strRef>
          </c:cat>
          <c:val>
            <c:numRef>
              <c:f>Sheet1!$B$2:$F$2</c:f>
              <c:numCache>
                <c:formatCode>0.00</c:formatCode>
                <c:ptCount val="5"/>
                <c:pt idx="0">
                  <c:v>87</c:v>
                </c:pt>
                <c:pt idx="1">
                  <c:v>63</c:v>
                </c:pt>
                <c:pt idx="2">
                  <c:v>53</c:v>
                </c:pt>
                <c:pt idx="3">
                  <c:v>45</c:v>
                </c:pt>
                <c:pt idx="4">
                  <c:v>43</c:v>
                </c:pt>
              </c:numCache>
            </c:numRef>
          </c:val>
          <c:extLst>
            <c:ext xmlns:c16="http://schemas.microsoft.com/office/drawing/2014/chart" uri="{C3380CC4-5D6E-409C-BE32-E72D297353CC}">
              <c16:uniqueId val="{00000000-6BE8-4450-9EFA-B7BBA1E2AC34}"/>
            </c:ext>
          </c:extLst>
        </c:ser>
        <c:dLbls>
          <c:showLegendKey val="0"/>
          <c:showVal val="0"/>
          <c:showCatName val="0"/>
          <c:showSerName val="0"/>
          <c:showPercent val="0"/>
          <c:showBubbleSize val="0"/>
        </c:dLbls>
        <c:gapWidth val="52"/>
        <c:axId val="2053231072"/>
        <c:axId val="2053197840"/>
      </c:barChart>
      <c:catAx>
        <c:axId val="2053231072"/>
        <c:scaling>
          <c:orientation val="minMax"/>
        </c:scaling>
        <c:delete val="0"/>
        <c:axPos val="b"/>
        <c:numFmt formatCode="General" sourceLinked="1"/>
        <c:majorTickMark val="out"/>
        <c:minorTickMark val="none"/>
        <c:tickLblPos val="nextTo"/>
        <c:txPr>
          <a:bodyPr rot="0" vert="horz"/>
          <a:lstStyle/>
          <a:p>
            <a:pPr>
              <a:defRPr sz="1400"/>
            </a:pPr>
            <a:endParaRPr lang="en-US"/>
          </a:p>
        </c:txPr>
        <c:crossAx val="2053197840"/>
        <c:crosses val="autoZero"/>
        <c:auto val="0"/>
        <c:lblAlgn val="ctr"/>
        <c:lblOffset val="100"/>
        <c:tickLblSkip val="1"/>
        <c:tickMarkSkip val="1"/>
        <c:noMultiLvlLbl val="0"/>
      </c:catAx>
      <c:valAx>
        <c:axId val="2053197840"/>
        <c:scaling>
          <c:orientation val="minMax"/>
          <c:max val="90"/>
          <c:min val="10"/>
        </c:scaling>
        <c:delete val="0"/>
        <c:axPos val="l"/>
        <c:numFmt formatCode="0&quot;%&quot;" sourceLinked="0"/>
        <c:majorTickMark val="out"/>
        <c:minorTickMark val="none"/>
        <c:tickLblPos val="nextTo"/>
        <c:txPr>
          <a:bodyPr/>
          <a:lstStyle/>
          <a:p>
            <a:pPr>
              <a:defRPr sz="1200"/>
            </a:pPr>
            <a:endParaRPr lang="en-US"/>
          </a:p>
        </c:txPr>
        <c:crossAx val="2053231072"/>
        <c:crosses val="autoZero"/>
        <c:crossBetween val="between"/>
        <c:majorUnit val="20"/>
      </c:valAx>
    </c:plotArea>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928251121076193E-2"/>
          <c:y val="9.8305084745762703E-2"/>
          <c:w val="0.90919282511210797"/>
          <c:h val="0.68983050847457605"/>
        </c:manualLayout>
      </c:layout>
      <c:lineChart>
        <c:grouping val="standard"/>
        <c:varyColors val="0"/>
        <c:ser>
          <c:idx val="5"/>
          <c:order val="0"/>
          <c:tx>
            <c:strRef>
              <c:f>Sheet1!$A$2</c:f>
              <c:strCache>
                <c:ptCount val="1"/>
                <c:pt idx="0">
                  <c:v>Insurance</c:v>
                </c:pt>
              </c:strCache>
            </c:strRef>
          </c:tx>
          <c:spPr>
            <a:ln w="28575">
              <a:solidFill>
                <a:schemeClr val="accent1"/>
              </a:solidFill>
              <a:prstDash val="solid"/>
            </a:ln>
          </c:spPr>
          <c:marker>
            <c:symbol val="circle"/>
            <c:size val="6"/>
            <c:spPr>
              <a:solidFill>
                <a:schemeClr val="accent1"/>
              </a:solidFill>
              <a:ln>
                <a:noFill/>
                <a:prstDash val="solid"/>
              </a:ln>
            </c:spPr>
          </c:marker>
          <c:cat>
            <c:strRef>
              <c:f>Sheet1!$B$1:$V$1</c:f>
              <c:strCache>
                <c:ptCount val="21"/>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strCache>
            </c:strRef>
          </c:cat>
          <c:val>
            <c:numRef>
              <c:f>Sheet1!$B$2:$V$2</c:f>
              <c:numCache>
                <c:formatCode>0.0%</c:formatCode>
                <c:ptCount val="21"/>
                <c:pt idx="0">
                  <c:v>2.5000000000000001E-2</c:v>
                </c:pt>
                <c:pt idx="1">
                  <c:v>2.5999999999999999E-2</c:v>
                </c:pt>
                <c:pt idx="2">
                  <c:v>2.4E-2</c:v>
                </c:pt>
                <c:pt idx="3">
                  <c:v>2.7E-2</c:v>
                </c:pt>
                <c:pt idx="4">
                  <c:v>2.5000000000000001E-2</c:v>
                </c:pt>
                <c:pt idx="5">
                  <c:v>2.3E-2</c:v>
                </c:pt>
                <c:pt idx="6">
                  <c:v>2.4E-2</c:v>
                </c:pt>
                <c:pt idx="7">
                  <c:v>2.5999999999999999E-2</c:v>
                </c:pt>
                <c:pt idx="8">
                  <c:v>2.5999999999999999E-2</c:v>
                </c:pt>
                <c:pt idx="9">
                  <c:v>2.5999999999999999E-2</c:v>
                </c:pt>
                <c:pt idx="10">
                  <c:v>2.7E-2</c:v>
                </c:pt>
                <c:pt idx="11">
                  <c:v>2.3E-2</c:v>
                </c:pt>
                <c:pt idx="12">
                  <c:v>2.5000000000000001E-2</c:v>
                </c:pt>
                <c:pt idx="13">
                  <c:v>2.4E-2</c:v>
                </c:pt>
                <c:pt idx="14">
                  <c:v>2.4E-2</c:v>
                </c:pt>
                <c:pt idx="15">
                  <c:v>2.5000000000000001E-2</c:v>
                </c:pt>
                <c:pt idx="16">
                  <c:v>2.4E-2</c:v>
                </c:pt>
                <c:pt idx="17">
                  <c:v>2.7E-2</c:v>
                </c:pt>
                <c:pt idx="18">
                  <c:v>3.1E-2</c:v>
                </c:pt>
                <c:pt idx="19">
                  <c:v>3.1E-2</c:v>
                </c:pt>
                <c:pt idx="20">
                  <c:v>3.1E-2</c:v>
                </c:pt>
              </c:numCache>
            </c:numRef>
          </c:val>
          <c:smooth val="1"/>
          <c:extLst>
            <c:ext xmlns:c16="http://schemas.microsoft.com/office/drawing/2014/chart" uri="{C3380CC4-5D6E-409C-BE32-E72D297353CC}">
              <c16:uniqueId val="{00000000-A205-4CB6-BAAA-5EF6A868ECE7}"/>
            </c:ext>
          </c:extLst>
        </c:ser>
        <c:ser>
          <c:idx val="0"/>
          <c:order val="1"/>
          <c:tx>
            <c:strRef>
              <c:f>Sheet1!$A$3</c:f>
              <c:strCache>
                <c:ptCount val="1"/>
                <c:pt idx="0">
                  <c:v>Banks and Credit Intermediaries</c:v>
                </c:pt>
              </c:strCache>
            </c:strRef>
          </c:tx>
          <c:spPr>
            <a:ln w="28575">
              <a:solidFill>
                <a:schemeClr val="accent2"/>
              </a:solidFill>
              <a:prstDash val="solid"/>
            </a:ln>
          </c:spPr>
          <c:marker>
            <c:symbol val="circle"/>
            <c:size val="6"/>
            <c:spPr>
              <a:solidFill>
                <a:schemeClr val="accent2"/>
              </a:solidFill>
              <a:ln>
                <a:noFill/>
                <a:prstDash val="solid"/>
              </a:ln>
            </c:spPr>
          </c:marker>
          <c:cat>
            <c:strRef>
              <c:f>Sheet1!$B$1:$V$1</c:f>
              <c:strCache>
                <c:ptCount val="21"/>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strCache>
            </c:strRef>
          </c:cat>
          <c:val>
            <c:numRef>
              <c:f>Sheet1!$B$3:$V$3</c:f>
              <c:numCache>
                <c:formatCode>0.0%</c:formatCode>
                <c:ptCount val="21"/>
                <c:pt idx="0">
                  <c:v>2.7E-2</c:v>
                </c:pt>
                <c:pt idx="1">
                  <c:v>0.03</c:v>
                </c:pt>
                <c:pt idx="2">
                  <c:v>3.2000000000000001E-2</c:v>
                </c:pt>
                <c:pt idx="3">
                  <c:v>3.2000000000000001E-2</c:v>
                </c:pt>
                <c:pt idx="4">
                  <c:v>3.3000000000000002E-2</c:v>
                </c:pt>
                <c:pt idx="5">
                  <c:v>3.6999999999999998E-2</c:v>
                </c:pt>
                <c:pt idx="6">
                  <c:v>3.5999999999999997E-2</c:v>
                </c:pt>
                <c:pt idx="7">
                  <c:v>3.2000000000000001E-2</c:v>
                </c:pt>
                <c:pt idx="8">
                  <c:v>3.3000000000000002E-2</c:v>
                </c:pt>
                <c:pt idx="9">
                  <c:v>3.2000000000000001E-2</c:v>
                </c:pt>
                <c:pt idx="10">
                  <c:v>2.9000000000000001E-2</c:v>
                </c:pt>
                <c:pt idx="11">
                  <c:v>2.8000000000000001E-2</c:v>
                </c:pt>
                <c:pt idx="12">
                  <c:v>2.8000000000000001E-2</c:v>
                </c:pt>
                <c:pt idx="13">
                  <c:v>2.7E-2</c:v>
                </c:pt>
                <c:pt idx="14">
                  <c:v>2.8000000000000001E-2</c:v>
                </c:pt>
                <c:pt idx="15">
                  <c:v>0.03</c:v>
                </c:pt>
                <c:pt idx="16">
                  <c:v>2.8000000000000001E-2</c:v>
                </c:pt>
                <c:pt idx="17">
                  <c:v>2.8000000000000001E-2</c:v>
                </c:pt>
                <c:pt idx="18">
                  <c:v>2.8000000000000001E-2</c:v>
                </c:pt>
                <c:pt idx="19">
                  <c:v>2.9000000000000001E-2</c:v>
                </c:pt>
                <c:pt idx="20">
                  <c:v>2.9000000000000001E-2</c:v>
                </c:pt>
              </c:numCache>
            </c:numRef>
          </c:val>
          <c:smooth val="1"/>
          <c:extLst>
            <c:ext xmlns:c16="http://schemas.microsoft.com/office/drawing/2014/chart" uri="{C3380CC4-5D6E-409C-BE32-E72D297353CC}">
              <c16:uniqueId val="{00000001-A205-4CB6-BAAA-5EF6A868ECE7}"/>
            </c:ext>
          </c:extLst>
        </c:ser>
        <c:ser>
          <c:idx val="1"/>
          <c:order val="2"/>
          <c:tx>
            <c:strRef>
              <c:f>Sheet1!$A$4</c:f>
              <c:strCache>
                <c:ptCount val="1"/>
                <c:pt idx="0">
                  <c:v>Securities</c:v>
                </c:pt>
              </c:strCache>
            </c:strRef>
          </c:tx>
          <c:spPr>
            <a:ln w="28575">
              <a:solidFill>
                <a:schemeClr val="accent3"/>
              </a:solidFill>
              <a:prstDash val="solid"/>
            </a:ln>
          </c:spPr>
          <c:marker>
            <c:symbol val="circle"/>
            <c:size val="6"/>
            <c:spPr>
              <a:solidFill>
                <a:schemeClr val="accent3"/>
              </a:solidFill>
              <a:ln>
                <a:noFill/>
                <a:prstDash val="solid"/>
              </a:ln>
            </c:spPr>
          </c:marker>
          <c:cat>
            <c:strRef>
              <c:f>Sheet1!$B$1:$V$1</c:f>
              <c:strCache>
                <c:ptCount val="21"/>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strCache>
            </c:strRef>
          </c:cat>
          <c:val>
            <c:numRef>
              <c:f>Sheet1!$B$4:$V$4</c:f>
              <c:numCache>
                <c:formatCode>0.0%</c:formatCode>
                <c:ptCount val="21"/>
                <c:pt idx="0">
                  <c:v>1.4E-2</c:v>
                </c:pt>
                <c:pt idx="1">
                  <c:v>1.1299999999999999E-2</c:v>
                </c:pt>
                <c:pt idx="2">
                  <c:v>1.2E-2</c:v>
                </c:pt>
                <c:pt idx="3">
                  <c:v>1.2999999999999999E-2</c:v>
                </c:pt>
                <c:pt idx="4">
                  <c:v>1.7000000000000001E-2</c:v>
                </c:pt>
                <c:pt idx="5">
                  <c:v>1.4999999999999999E-2</c:v>
                </c:pt>
                <c:pt idx="6">
                  <c:v>1.2999999999999999E-2</c:v>
                </c:pt>
                <c:pt idx="7">
                  <c:v>1.2999999999999999E-2</c:v>
                </c:pt>
                <c:pt idx="8">
                  <c:v>1.4999999999999999E-2</c:v>
                </c:pt>
                <c:pt idx="9">
                  <c:v>1.6E-2</c:v>
                </c:pt>
                <c:pt idx="10">
                  <c:v>1.4E-2</c:v>
                </c:pt>
                <c:pt idx="11">
                  <c:v>8.0000000000000002E-3</c:v>
                </c:pt>
                <c:pt idx="12">
                  <c:v>1.2999999999999999E-2</c:v>
                </c:pt>
                <c:pt idx="13">
                  <c:v>1.2999999999999999E-2</c:v>
                </c:pt>
                <c:pt idx="14">
                  <c:v>1.2E-2</c:v>
                </c:pt>
                <c:pt idx="15">
                  <c:v>1.4E-2</c:v>
                </c:pt>
                <c:pt idx="16">
                  <c:v>1.2999999999999999E-2</c:v>
                </c:pt>
                <c:pt idx="17">
                  <c:v>1.2999999999999999E-2</c:v>
                </c:pt>
                <c:pt idx="18">
                  <c:v>1.2999999999999999E-2</c:v>
                </c:pt>
                <c:pt idx="19">
                  <c:v>1.2999999999999999E-2</c:v>
                </c:pt>
                <c:pt idx="20">
                  <c:v>1.2999999999999999E-2</c:v>
                </c:pt>
              </c:numCache>
            </c:numRef>
          </c:val>
          <c:smooth val="1"/>
          <c:extLst>
            <c:ext xmlns:c16="http://schemas.microsoft.com/office/drawing/2014/chart" uri="{C3380CC4-5D6E-409C-BE32-E72D297353CC}">
              <c16:uniqueId val="{00000016-A205-4CB6-BAAA-5EF6A868ECE7}"/>
            </c:ext>
          </c:extLst>
        </c:ser>
        <c:dLbls>
          <c:showLegendKey val="0"/>
          <c:showVal val="0"/>
          <c:showCatName val="0"/>
          <c:showSerName val="0"/>
          <c:showPercent val="0"/>
          <c:showBubbleSize val="0"/>
        </c:dLbls>
        <c:marker val="1"/>
        <c:smooth val="0"/>
        <c:axId val="2089857904"/>
        <c:axId val="2089876528"/>
      </c:lineChart>
      <c:catAx>
        <c:axId val="2089857904"/>
        <c:scaling>
          <c:orientation val="minMax"/>
        </c:scaling>
        <c:delete val="0"/>
        <c:axPos val="b"/>
        <c:numFmt formatCode="General" sourceLinked="0"/>
        <c:majorTickMark val="out"/>
        <c:minorTickMark val="none"/>
        <c:tickLblPos val="nextTo"/>
        <c:spPr>
          <a:ln w="3207">
            <a:solidFill>
              <a:srgbClr val="000000"/>
            </a:solidFill>
            <a:prstDash val="solid"/>
          </a:ln>
        </c:spPr>
        <c:txPr>
          <a:bodyPr rot="-5400000" vert="horz"/>
          <a:lstStyle/>
          <a:p>
            <a:pPr>
              <a:defRPr sz="1400" b="0" i="0" u="none" strike="noStrike" baseline="0">
                <a:solidFill>
                  <a:srgbClr val="000000"/>
                </a:solidFill>
                <a:latin typeface="Arial"/>
                <a:ea typeface="Arial"/>
                <a:cs typeface="Arial"/>
              </a:defRPr>
            </a:pPr>
            <a:endParaRPr lang="en-US"/>
          </a:p>
        </c:txPr>
        <c:crossAx val="2089876528"/>
        <c:crosses val="autoZero"/>
        <c:auto val="1"/>
        <c:lblAlgn val="ctr"/>
        <c:lblOffset val="100"/>
        <c:tickLblSkip val="1"/>
        <c:tickMarkSkip val="1"/>
        <c:noMultiLvlLbl val="0"/>
      </c:catAx>
      <c:valAx>
        <c:axId val="2089876528"/>
        <c:scaling>
          <c:orientation val="minMax"/>
          <c:max val="3.7500000000000006E-2"/>
          <c:min val="7.5000000000000023E-3"/>
        </c:scaling>
        <c:delete val="0"/>
        <c:axPos val="l"/>
        <c:majorGridlines>
          <c:spPr>
            <a:ln w="3207">
              <a:solidFill>
                <a:schemeClr val="tx1"/>
              </a:solidFill>
              <a:prstDash val="solid"/>
            </a:ln>
          </c:spPr>
        </c:majorGridlines>
        <c:numFmt formatCode="0.00%" sourceLinked="0"/>
        <c:majorTickMark val="out"/>
        <c:minorTickMark val="none"/>
        <c:tickLblPos val="nextTo"/>
        <c:spPr>
          <a:ln w="3207">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2089857904"/>
        <c:crossesAt val="1"/>
        <c:crossBetween val="between"/>
        <c:majorUnit val="1.0000000000000002E-2"/>
      </c:valAx>
      <c:spPr>
        <a:noFill/>
        <a:ln w="25654">
          <a:noFill/>
        </a:ln>
      </c:spPr>
    </c:plotArea>
    <c:legend>
      <c:legendPos val="t"/>
      <c:layout>
        <c:manualLayout>
          <c:xMode val="edge"/>
          <c:yMode val="edge"/>
          <c:x val="9.0158646165584805E-2"/>
          <c:y val="1.69491525423729E-3"/>
          <c:w val="0.894125304700783"/>
          <c:h val="9.0866609032921306E-2"/>
        </c:manualLayout>
      </c:layout>
      <c:overlay val="0"/>
      <c:spPr>
        <a:solidFill>
          <a:srgbClr val="FFFFFF"/>
        </a:solidFill>
        <a:ln w="3207">
          <a:noFill/>
          <a:prstDash val="solid"/>
        </a:ln>
      </c:spPr>
      <c:txPr>
        <a:bodyPr/>
        <a:lstStyle/>
        <a:p>
          <a:pPr>
            <a:defRPr sz="1400" b="0" i="0" u="none" strike="noStrike" baseline="0">
              <a:solidFill>
                <a:srgbClr val="000000"/>
              </a:solidFill>
              <a:latin typeface="Arial" charset="0"/>
              <a:ea typeface="Arial" charset="0"/>
              <a:cs typeface="Arial" charset="0"/>
            </a:defRPr>
          </a:pPr>
          <a:endParaRPr lang="en-US"/>
        </a:p>
      </c:txPr>
    </c:legend>
    <c:plotVisOnly val="1"/>
    <c:dispBlanksAs val="gap"/>
    <c:showDLblsOverMax val="0"/>
  </c:chart>
  <c:spPr>
    <a:noFill/>
    <a:ln>
      <a:noFill/>
    </a:ln>
  </c:spPr>
  <c:txPr>
    <a:bodyPr/>
    <a:lstStyle/>
    <a:p>
      <a:pPr>
        <a:defRPr sz="2576"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160243407707902E-2"/>
          <c:y val="3.4427542033626898E-2"/>
          <c:w val="0.86024340770791075"/>
          <c:h val="0.86469175340272209"/>
        </c:manualLayout>
      </c:layout>
      <c:scatterChart>
        <c:scatterStyle val="lineMarker"/>
        <c:varyColors val="0"/>
        <c:ser>
          <c:idx val="0"/>
          <c:order val="0"/>
          <c:spPr>
            <a:ln>
              <a:noFill/>
            </a:ln>
          </c:spPr>
          <c:marker>
            <c:symbol val="circle"/>
            <c:size val="7"/>
            <c:spPr>
              <a:solidFill>
                <a:schemeClr val="accent1"/>
              </a:solidFill>
              <a:ln w="9525">
                <a:solidFill>
                  <a:schemeClr val="accent1"/>
                </a:solidFill>
                <a:prstDash val="solid"/>
              </a:ln>
            </c:spPr>
          </c:marker>
          <c:xVal>
            <c:numRef>
              <c:f>Sheet1!$A$1:$A$11</c:f>
              <c:numCache>
                <c:formatCode>General</c:formatCode>
                <c:ptCount val="11"/>
                <c:pt idx="0">
                  <c:v>483</c:v>
                </c:pt>
                <c:pt idx="1">
                  <c:v>109</c:v>
                </c:pt>
                <c:pt idx="2">
                  <c:v>274</c:v>
                </c:pt>
                <c:pt idx="3">
                  <c:v>202</c:v>
                </c:pt>
                <c:pt idx="4">
                  <c:v>314</c:v>
                </c:pt>
                <c:pt idx="5">
                  <c:v>256</c:v>
                </c:pt>
                <c:pt idx="6">
                  <c:v>698</c:v>
                </c:pt>
                <c:pt idx="7">
                  <c:v>288</c:v>
                </c:pt>
                <c:pt idx="8">
                  <c:v>331</c:v>
                </c:pt>
                <c:pt idx="9">
                  <c:v>80</c:v>
                </c:pt>
                <c:pt idx="10">
                  <c:v>72</c:v>
                </c:pt>
              </c:numCache>
            </c:numRef>
          </c:xVal>
          <c:yVal>
            <c:numRef>
              <c:f>Sheet1!$B$1:$B$11</c:f>
              <c:numCache>
                <c:formatCode>General</c:formatCode>
                <c:ptCount val="11"/>
                <c:pt idx="0">
                  <c:v>317.90443686006824</c:v>
                </c:pt>
                <c:pt idx="1">
                  <c:v>220.56</c:v>
                </c:pt>
                <c:pt idx="2">
                  <c:v>278.01265822784808</c:v>
                </c:pt>
                <c:pt idx="3">
                  <c:v>2005.139344262295</c:v>
                </c:pt>
                <c:pt idx="4">
                  <c:v>1572.1176470588234</c:v>
                </c:pt>
                <c:pt idx="5">
                  <c:v>1066.7417582417581</c:v>
                </c:pt>
                <c:pt idx="6">
                  <c:v>10.053497942386832</c:v>
                </c:pt>
                <c:pt idx="7">
                  <c:v>284.08620689655174</c:v>
                </c:pt>
                <c:pt idx="8">
                  <c:v>2970.3410404624278</c:v>
                </c:pt>
                <c:pt idx="9">
                  <c:v>21.274193548387096</c:v>
                </c:pt>
                <c:pt idx="10">
                  <c:v>219.92500000000001</c:v>
                </c:pt>
              </c:numCache>
            </c:numRef>
          </c:yVal>
          <c:smooth val="0"/>
          <c:extLst>
            <c:ext xmlns:c16="http://schemas.microsoft.com/office/drawing/2014/chart" uri="{C3380CC4-5D6E-409C-BE32-E72D297353CC}">
              <c16:uniqueId val="{00000000-F362-4469-8C9F-43C1DE5C6D51}"/>
            </c:ext>
          </c:extLst>
        </c:ser>
        <c:dLbls>
          <c:showLegendKey val="0"/>
          <c:showVal val="0"/>
          <c:showCatName val="0"/>
          <c:showSerName val="0"/>
          <c:showPercent val="0"/>
          <c:showBubbleSize val="0"/>
        </c:dLbls>
        <c:axId val="688321360"/>
        <c:axId val="1"/>
      </c:scatterChart>
      <c:valAx>
        <c:axId val="688321360"/>
        <c:scaling>
          <c:orientation val="minMax"/>
          <c:max val="700"/>
          <c:min val="0"/>
        </c:scaling>
        <c:delete val="0"/>
        <c:axPos val="b"/>
        <c:majorGridlines>
          <c:spPr>
            <a:ln>
              <a:noFill/>
            </a:ln>
          </c:spPr>
        </c:majorGridlines>
        <c:numFmt formatCode="#,##0;&quot;-&quot;#,##0" sourceLinked="0"/>
        <c:majorTickMark val="out"/>
        <c:minorTickMark val="none"/>
        <c:tickLblPos val="nextTo"/>
        <c:spPr>
          <a:ln w="9525">
            <a:solidFill>
              <a:schemeClr val="tx1"/>
            </a:solidFill>
            <a:prstDash val="solid"/>
          </a:ln>
        </c:spPr>
        <c:txPr>
          <a:bodyPr wrap="none"/>
          <a:lstStyle/>
          <a:p>
            <a:pPr>
              <a:defRPr sz="1500">
                <a:solidFill>
                  <a:schemeClr val="tx1"/>
                </a:solidFill>
                <a:latin typeface="+mn-lt"/>
                <a:ea typeface="ＭＳ Ｐゴシック"/>
                <a:cs typeface="ＭＳ Ｐゴシック"/>
                <a:sym typeface="+mn-lt"/>
              </a:defRPr>
            </a:pPr>
            <a:endParaRPr lang="en-US"/>
          </a:p>
        </c:txPr>
        <c:crossAx val="1"/>
        <c:crosses val="min"/>
        <c:crossBetween val="midCat"/>
        <c:majorUnit val="50"/>
      </c:valAx>
      <c:valAx>
        <c:axId val="1"/>
        <c:scaling>
          <c:orientation val="minMax"/>
          <c:max val="3000"/>
          <c:min val="0"/>
        </c:scaling>
        <c:delete val="0"/>
        <c:axPos val="l"/>
        <c:majorGridlines>
          <c:spPr>
            <a:ln>
              <a:noFill/>
            </a:ln>
          </c:spPr>
        </c:majorGridlines>
        <c:numFmt formatCode="#,##0;&quot;-&quot;#,##0" sourceLinked="0"/>
        <c:majorTickMark val="out"/>
        <c:minorTickMark val="none"/>
        <c:tickLblPos val="nextTo"/>
        <c:spPr>
          <a:ln w="9525">
            <a:solidFill>
              <a:schemeClr val="tx1"/>
            </a:solidFill>
            <a:prstDash val="solid"/>
          </a:ln>
        </c:spPr>
        <c:txPr>
          <a:bodyPr wrap="none"/>
          <a:lstStyle/>
          <a:p>
            <a:pPr>
              <a:defRPr sz="1500">
                <a:solidFill>
                  <a:schemeClr val="tx1"/>
                </a:solidFill>
                <a:latin typeface="+mn-lt"/>
                <a:ea typeface="ＭＳ Ｐゴシック"/>
                <a:cs typeface="ＭＳ Ｐゴシック"/>
                <a:sym typeface="+mn-lt"/>
              </a:defRPr>
            </a:pPr>
            <a:endParaRPr lang="en-US"/>
          </a:p>
        </c:txPr>
        <c:crossAx val="688321360"/>
        <c:crosses val="min"/>
        <c:crossBetween val="midCat"/>
        <c:majorUnit val="500"/>
      </c:valAx>
      <c:spPr>
        <a:noFill/>
        <a:ln w="9525">
          <a:solidFill>
            <a:schemeClr val="tx1"/>
          </a:solidFill>
          <a:prstDash val="solid"/>
        </a:ln>
      </c:spPr>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176335895698496E-2"/>
          <c:y val="3.4026277238601001E-2"/>
          <c:w val="0.91479789247412324"/>
          <c:h val="0.86734061468123003"/>
        </c:manualLayout>
      </c:layout>
      <c:barChart>
        <c:barDir val="col"/>
        <c:grouping val="clustered"/>
        <c:varyColors val="0"/>
        <c:ser>
          <c:idx val="0"/>
          <c:order val="0"/>
          <c:tx>
            <c:strRef>
              <c:f>Sheet1!$B$1</c:f>
              <c:strCache>
                <c:ptCount val="1"/>
                <c:pt idx="0">
                  <c:v>Costs ($000s)</c:v>
                </c:pt>
              </c:strCache>
            </c:strRef>
          </c:tx>
          <c:spPr>
            <a:solidFill>
              <a:schemeClr val="accent1"/>
            </a:solidFill>
          </c:spPr>
          <c:invertIfNegative val="0"/>
          <c:dPt>
            <c:idx val="23"/>
            <c:invertIfNegative val="0"/>
            <c:bubble3D val="0"/>
            <c:extLst>
              <c:ext xmlns:c16="http://schemas.microsoft.com/office/drawing/2014/chart" uri="{C3380CC4-5D6E-409C-BE32-E72D297353CC}">
                <c16:uniqueId val="{00000000-AC74-493F-90D3-7BC3CBDAB987}"/>
              </c:ext>
            </c:extLst>
          </c:dPt>
          <c:dPt>
            <c:idx val="25"/>
            <c:invertIfNegative val="0"/>
            <c:bubble3D val="0"/>
            <c:extLst>
              <c:ext xmlns:c16="http://schemas.microsoft.com/office/drawing/2014/chart" uri="{C3380CC4-5D6E-409C-BE32-E72D297353CC}">
                <c16:uniqueId val="{00000001-AC74-493F-90D3-7BC3CBDAB987}"/>
              </c:ext>
            </c:extLst>
          </c:dPt>
          <c:dPt>
            <c:idx val="26"/>
            <c:invertIfNegative val="0"/>
            <c:bubble3D val="0"/>
            <c:spPr>
              <a:solidFill>
                <a:srgbClr val="337DBE"/>
              </a:solidFill>
            </c:spPr>
            <c:extLst>
              <c:ext xmlns:c16="http://schemas.microsoft.com/office/drawing/2014/chart" uri="{C3380CC4-5D6E-409C-BE32-E72D297353CC}">
                <c16:uniqueId val="{00000003-AC74-493F-90D3-7BC3CBDAB987}"/>
              </c:ext>
            </c:extLst>
          </c:dPt>
          <c:dPt>
            <c:idx val="28"/>
            <c:invertIfNegative val="0"/>
            <c:bubble3D val="0"/>
            <c:spPr>
              <a:solidFill>
                <a:schemeClr val="accent6"/>
              </a:solidFill>
              <a:ln>
                <a:noFill/>
              </a:ln>
            </c:spPr>
            <c:extLst>
              <c:ext xmlns:c16="http://schemas.microsoft.com/office/drawing/2014/chart" uri="{C3380CC4-5D6E-409C-BE32-E72D297353CC}">
                <c16:uniqueId val="{00000004-D894-4210-AE41-FCCEABD94E41}"/>
              </c:ext>
            </c:extLst>
          </c:dPt>
          <c:dLbls>
            <c:dLbl>
              <c:idx val="6"/>
              <c:layout>
                <c:manualLayout>
                  <c:x val="-5.4400954147029498E-17"/>
                  <c:y val="-3.58422939068100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F4-4DB2-A308-D8DBC4180399}"/>
                </c:ext>
              </c:extLst>
            </c:dLbl>
            <c:dLbl>
              <c:idx val="7"/>
              <c:layout>
                <c:manualLayout>
                  <c:x val="0"/>
                  <c:y val="1.433691756272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0F4-4DB2-A308-D8DBC4180399}"/>
                </c:ext>
              </c:extLst>
            </c:dLbl>
            <c:dLbl>
              <c:idx val="10"/>
              <c:layout>
                <c:manualLayout>
                  <c:x val="-5.4400954147029498E-17"/>
                  <c:y val="1.0752688172042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0F4-4DB2-A308-D8DBC4180399}"/>
                </c:ext>
              </c:extLst>
            </c:dLbl>
            <c:dLbl>
              <c:idx val="20"/>
              <c:layout>
                <c:manualLayout>
                  <c:x val="0"/>
                  <c:y val="3.58422939068100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F4-4DB2-A308-D8DBC4180399}"/>
                </c:ext>
              </c:extLst>
            </c:dLbl>
            <c:dLbl>
              <c:idx val="22"/>
              <c:layout>
                <c:manualLayout>
                  <c:x val="-1.1869436201780523E-2"/>
                  <c:y val="-1.01902404193643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0F4-4DB2-A308-D8DBC4180399}"/>
                </c:ext>
              </c:extLst>
            </c:dLbl>
            <c:dLbl>
              <c:idx val="23"/>
              <c:layout>
                <c:manualLayout>
                  <c:x val="3.956478733926805E-3"/>
                  <c:y val="-8.5861142791118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74-493F-90D3-7BC3CBDAB987}"/>
                </c:ext>
              </c:extLst>
            </c:dLbl>
            <c:dLbl>
              <c:idx val="24"/>
              <c:layout>
                <c:manualLayout>
                  <c:x val="1.08801908294058E-16"/>
                  <c:y val="1.0752688172042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0F4-4DB2-A308-D8DBC4180399}"/>
                </c:ext>
              </c:extLst>
            </c:dLbl>
            <c:dLbl>
              <c:idx val="25"/>
              <c:layout>
                <c:manualLayout>
                  <c:x val="0"/>
                  <c:y val="-1.0752688172042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74-493F-90D3-7BC3CBDAB987}"/>
                </c:ext>
              </c:extLst>
            </c:dLbl>
            <c:dLbl>
              <c:idx val="26"/>
              <c:layout>
                <c:manualLayout>
                  <c:x val="1.48367952522266E-3"/>
                  <c:y val="1.0752688172042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74-493F-90D3-7BC3CBDAB987}"/>
                </c:ext>
              </c:extLst>
            </c:dLbl>
            <c:spPr>
              <a:noFill/>
              <a:ln>
                <a:noFill/>
              </a:ln>
              <a:effectLst/>
            </c:spPr>
            <c:txPr>
              <a:bodyPr rot="0" vert="horz"/>
              <a:lstStyle/>
              <a:p>
                <a:pPr>
                  <a:defRPr sz="10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Sheet1!$A$2:$A$30</c:f>
              <c:strCache>
                <c:ptCount val="29"/>
                <c:pt idx="0">
                  <c:v>89</c:v>
                </c:pt>
                <c:pt idx="1">
                  <c:v>90</c:v>
                </c:pt>
                <c:pt idx="2">
                  <c:v>91</c:v>
                </c:pt>
                <c:pt idx="3">
                  <c:v>92</c:v>
                </c:pt>
                <c:pt idx="4">
                  <c:v>93</c:v>
                </c:pt>
                <c:pt idx="5">
                  <c:v>94</c:v>
                </c:pt>
                <c:pt idx="6">
                  <c:v>95</c:v>
                </c:pt>
                <c:pt idx="7">
                  <c:v>96</c:v>
                </c:pt>
                <c:pt idx="8">
                  <c:v>97</c:v>
                </c:pt>
                <c:pt idx="9">
                  <c:v>98</c:v>
                </c:pt>
                <c:pt idx="10">
                  <c:v>99</c:v>
                </c:pt>
                <c:pt idx="11">
                  <c:v>00</c:v>
                </c:pt>
                <c:pt idx="12">
                  <c:v>01</c:v>
                </c:pt>
                <c:pt idx="13">
                  <c:v>02</c:v>
                </c:pt>
                <c:pt idx="14">
                  <c:v>03</c:v>
                </c:pt>
                <c:pt idx="15">
                  <c:v>04</c:v>
                </c:pt>
                <c:pt idx="16">
                  <c:v>05</c:v>
                </c:pt>
                <c:pt idx="17">
                  <c:v>06</c:v>
                </c:pt>
                <c:pt idx="18">
                  <c:v>07</c:v>
                </c:pt>
                <c:pt idx="19">
                  <c:v>08</c:v>
                </c:pt>
                <c:pt idx="20">
                  <c:v>09</c:v>
                </c:pt>
                <c:pt idx="21">
                  <c:v>10</c:v>
                </c:pt>
                <c:pt idx="22">
                  <c:v>11</c:v>
                </c:pt>
                <c:pt idx="23">
                  <c:v>12</c:v>
                </c:pt>
                <c:pt idx="24">
                  <c:v>13</c:v>
                </c:pt>
                <c:pt idx="25">
                  <c:v>14</c:v>
                </c:pt>
                <c:pt idx="26">
                  <c:v>15</c:v>
                </c:pt>
                <c:pt idx="27">
                  <c:v>16</c:v>
                </c:pt>
                <c:pt idx="28">
                  <c:v>17*</c:v>
                </c:pt>
              </c:strCache>
            </c:strRef>
          </c:cat>
          <c:val>
            <c:numRef>
              <c:f>Sheet1!$B$2:$B$30</c:f>
              <c:numCache>
                <c:formatCode>"$"#,##0.0</c:formatCode>
                <c:ptCount val="29"/>
                <c:pt idx="0">
                  <c:v>14.6</c:v>
                </c:pt>
                <c:pt idx="1">
                  <c:v>5.0999999999999996</c:v>
                </c:pt>
                <c:pt idx="2">
                  <c:v>8.3000000000000007</c:v>
                </c:pt>
                <c:pt idx="3">
                  <c:v>39.4</c:v>
                </c:pt>
                <c:pt idx="4">
                  <c:v>9.1999999999999993</c:v>
                </c:pt>
                <c:pt idx="5">
                  <c:v>27.6</c:v>
                </c:pt>
                <c:pt idx="6">
                  <c:v>13.2</c:v>
                </c:pt>
                <c:pt idx="7">
                  <c:v>11.5</c:v>
                </c:pt>
                <c:pt idx="8">
                  <c:v>4</c:v>
                </c:pt>
                <c:pt idx="9">
                  <c:v>15</c:v>
                </c:pt>
                <c:pt idx="10">
                  <c:v>12.1</c:v>
                </c:pt>
                <c:pt idx="11">
                  <c:v>6.4</c:v>
                </c:pt>
                <c:pt idx="12">
                  <c:v>36.299999999999997</c:v>
                </c:pt>
                <c:pt idx="13">
                  <c:v>7.9</c:v>
                </c:pt>
                <c:pt idx="14">
                  <c:v>17</c:v>
                </c:pt>
                <c:pt idx="15">
                  <c:v>35.200000000000003</c:v>
                </c:pt>
                <c:pt idx="16">
                  <c:v>76.8</c:v>
                </c:pt>
                <c:pt idx="17">
                  <c:v>10.8</c:v>
                </c:pt>
                <c:pt idx="18">
                  <c:v>7.7</c:v>
                </c:pt>
                <c:pt idx="19">
                  <c:v>30.3</c:v>
                </c:pt>
                <c:pt idx="20">
                  <c:v>11.8</c:v>
                </c:pt>
                <c:pt idx="21">
                  <c:v>15.7</c:v>
                </c:pt>
                <c:pt idx="22">
                  <c:v>36.200000000000003</c:v>
                </c:pt>
                <c:pt idx="23">
                  <c:v>37</c:v>
                </c:pt>
                <c:pt idx="24">
                  <c:v>13.4</c:v>
                </c:pt>
                <c:pt idx="25">
                  <c:v>15.8</c:v>
                </c:pt>
                <c:pt idx="26">
                  <c:v>15.4</c:v>
                </c:pt>
                <c:pt idx="27">
                  <c:v>21.6</c:v>
                </c:pt>
                <c:pt idx="28">
                  <c:v>90.7</c:v>
                </c:pt>
              </c:numCache>
            </c:numRef>
          </c:val>
          <c:extLst>
            <c:ext xmlns:c16="http://schemas.microsoft.com/office/drawing/2014/chart" uri="{C3380CC4-5D6E-409C-BE32-E72D297353CC}">
              <c16:uniqueId val="{00000004-AC74-493F-90D3-7BC3CBDAB987}"/>
            </c:ext>
          </c:extLst>
        </c:ser>
        <c:dLbls>
          <c:showLegendKey val="0"/>
          <c:showVal val="0"/>
          <c:showCatName val="0"/>
          <c:showSerName val="0"/>
          <c:showPercent val="0"/>
          <c:showBubbleSize val="0"/>
        </c:dLbls>
        <c:gapWidth val="50"/>
        <c:axId val="192092032"/>
        <c:axId val="192093568"/>
      </c:barChart>
      <c:catAx>
        <c:axId val="192092032"/>
        <c:scaling>
          <c:orientation val="minMax"/>
        </c:scaling>
        <c:delete val="0"/>
        <c:axPos val="b"/>
        <c:numFmt formatCode="General" sourceLinked="0"/>
        <c:majorTickMark val="out"/>
        <c:minorTickMark val="none"/>
        <c:tickLblPos val="low"/>
        <c:crossAx val="192093568"/>
        <c:crosses val="autoZero"/>
        <c:auto val="1"/>
        <c:lblAlgn val="ctr"/>
        <c:lblOffset val="100"/>
        <c:noMultiLvlLbl val="0"/>
      </c:catAx>
      <c:valAx>
        <c:axId val="192093568"/>
        <c:scaling>
          <c:orientation val="minMax"/>
          <c:min val="0"/>
        </c:scaling>
        <c:delete val="0"/>
        <c:axPos val="l"/>
        <c:numFmt formatCode="&quot;$&quot;#,##0" sourceLinked="0"/>
        <c:majorTickMark val="out"/>
        <c:minorTickMark val="none"/>
        <c:tickLblPos val="nextTo"/>
        <c:crossAx val="192092032"/>
        <c:crosses val="autoZero"/>
        <c:crossBetween val="between"/>
        <c:majorUnit val="10"/>
        <c:minorUnit val="0.01"/>
      </c:valAx>
    </c:plotArea>
    <c:plotVisOnly val="1"/>
    <c:dispBlanksAs val="gap"/>
    <c:showDLblsOverMax val="0"/>
  </c:chart>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65943600867678"/>
          <c:y val="5.2910052910052907E-3"/>
          <c:w val="0.81778741865509763"/>
          <c:h val="0.99735449735449733"/>
        </c:manualLayout>
      </c:layout>
      <c:pieChart>
        <c:varyColors val="1"/>
        <c:ser>
          <c:idx val="0"/>
          <c:order val="0"/>
          <c:tx>
            <c:strRef>
              <c:f>Sheet1!$A$2</c:f>
              <c:strCache>
                <c:ptCount val="1"/>
                <c:pt idx="0">
                  <c:v>Rating</c:v>
                </c:pt>
              </c:strCache>
            </c:strRef>
          </c:tx>
          <c:spPr>
            <a:ln w="25399">
              <a:noFill/>
            </a:ln>
          </c:spPr>
          <c:dPt>
            <c:idx val="0"/>
            <c:bubble3D val="0"/>
            <c:spPr>
              <a:solidFill>
                <a:schemeClr val="accent1"/>
              </a:solidFill>
              <a:ln w="25399">
                <a:noFill/>
              </a:ln>
            </c:spPr>
            <c:extLst>
              <c:ext xmlns:c16="http://schemas.microsoft.com/office/drawing/2014/chart" uri="{C3380CC4-5D6E-409C-BE32-E72D297353CC}">
                <c16:uniqueId val="{00000000-9E45-4105-880A-A06BB6922AE8}"/>
              </c:ext>
            </c:extLst>
          </c:dPt>
          <c:dPt>
            <c:idx val="1"/>
            <c:bubble3D val="0"/>
            <c:spPr>
              <a:solidFill>
                <a:schemeClr val="accent2"/>
              </a:solidFill>
              <a:ln w="25399">
                <a:noFill/>
              </a:ln>
            </c:spPr>
            <c:extLst>
              <c:ext xmlns:c16="http://schemas.microsoft.com/office/drawing/2014/chart" uri="{C3380CC4-5D6E-409C-BE32-E72D297353CC}">
                <c16:uniqueId val="{00000001-9E45-4105-880A-A06BB6922AE8}"/>
              </c:ext>
            </c:extLst>
          </c:dPt>
          <c:dPt>
            <c:idx val="2"/>
            <c:bubble3D val="0"/>
            <c:spPr>
              <a:solidFill>
                <a:schemeClr val="accent3"/>
              </a:solidFill>
              <a:ln w="25399">
                <a:noFill/>
              </a:ln>
            </c:spPr>
            <c:extLst>
              <c:ext xmlns:c16="http://schemas.microsoft.com/office/drawing/2014/chart" uri="{C3380CC4-5D6E-409C-BE32-E72D297353CC}">
                <c16:uniqueId val="{00000002-9E45-4105-880A-A06BB6922AE8}"/>
              </c:ext>
            </c:extLst>
          </c:dPt>
          <c:dPt>
            <c:idx val="3"/>
            <c:bubble3D val="0"/>
            <c:spPr>
              <a:solidFill>
                <a:schemeClr val="accent4"/>
              </a:solidFill>
              <a:ln w="25399">
                <a:noFill/>
              </a:ln>
            </c:spPr>
            <c:extLst>
              <c:ext xmlns:c16="http://schemas.microsoft.com/office/drawing/2014/chart" uri="{C3380CC4-5D6E-409C-BE32-E72D297353CC}">
                <c16:uniqueId val="{00000003-9E45-4105-880A-A06BB6922AE8}"/>
              </c:ext>
            </c:extLst>
          </c:dPt>
          <c:dPt>
            <c:idx val="4"/>
            <c:bubble3D val="0"/>
            <c:spPr>
              <a:solidFill>
                <a:schemeClr val="bg2">
                  <a:lumMod val="75000"/>
                </a:schemeClr>
              </a:solidFill>
              <a:ln w="25399">
                <a:noFill/>
              </a:ln>
            </c:spPr>
            <c:extLst>
              <c:ext xmlns:c16="http://schemas.microsoft.com/office/drawing/2014/chart" uri="{C3380CC4-5D6E-409C-BE32-E72D297353CC}">
                <c16:uniqueId val="{00000004-9E45-4105-880A-A06BB6922AE8}"/>
              </c:ext>
            </c:extLst>
          </c:dPt>
          <c:dPt>
            <c:idx val="5"/>
            <c:bubble3D val="0"/>
            <c:spPr>
              <a:solidFill>
                <a:schemeClr val="tx2"/>
              </a:solidFill>
              <a:ln w="25399">
                <a:noFill/>
              </a:ln>
            </c:spPr>
            <c:extLst>
              <c:ext xmlns:c16="http://schemas.microsoft.com/office/drawing/2014/chart" uri="{C3380CC4-5D6E-409C-BE32-E72D297353CC}">
                <c16:uniqueId val="{00000005-9E45-4105-880A-A06BB6922AE8}"/>
              </c:ext>
            </c:extLst>
          </c:dPt>
          <c:dPt>
            <c:idx val="6"/>
            <c:bubble3D val="0"/>
            <c:spPr>
              <a:solidFill>
                <a:srgbClr val="0066CC"/>
              </a:solidFill>
              <a:ln w="25399">
                <a:noFill/>
              </a:ln>
            </c:spPr>
            <c:extLst>
              <c:ext xmlns:c16="http://schemas.microsoft.com/office/drawing/2014/chart" uri="{C3380CC4-5D6E-409C-BE32-E72D297353CC}">
                <c16:uniqueId val="{00000006-9E45-4105-880A-A06BB6922AE8}"/>
              </c:ext>
            </c:extLst>
          </c:dPt>
          <c:dPt>
            <c:idx val="7"/>
            <c:bubble3D val="0"/>
            <c:spPr>
              <a:solidFill>
                <a:srgbClr val="99CC00"/>
              </a:solidFill>
              <a:ln w="25399">
                <a:noFill/>
              </a:ln>
            </c:spPr>
            <c:extLst>
              <c:ext xmlns:c16="http://schemas.microsoft.com/office/drawing/2014/chart" uri="{C3380CC4-5D6E-409C-BE32-E72D297353CC}">
                <c16:uniqueId val="{00000007-9E45-4105-880A-A06BB6922AE8}"/>
              </c:ext>
            </c:extLst>
          </c:dPt>
          <c:dPt>
            <c:idx val="8"/>
            <c:bubble3D val="0"/>
            <c:spPr>
              <a:solidFill>
                <a:srgbClr val="CCCCFF"/>
              </a:solidFill>
              <a:ln w="25399">
                <a:noFill/>
              </a:ln>
            </c:spPr>
            <c:extLst>
              <c:ext xmlns:c16="http://schemas.microsoft.com/office/drawing/2014/chart" uri="{C3380CC4-5D6E-409C-BE32-E72D297353CC}">
                <c16:uniqueId val="{00000008-9E45-4105-880A-A06BB6922AE8}"/>
              </c:ext>
            </c:extLst>
          </c:dPt>
          <c:dLbls>
            <c:dLbl>
              <c:idx val="0"/>
              <c:layout>
                <c:manualLayout>
                  <c:x val="-0.16265759289525061"/>
                  <c:y val="6.9484641863818863E-2"/>
                </c:manualLayout>
              </c:layout>
              <c:numFmt formatCode="0.0%" sourceLinked="0"/>
              <c:spPr>
                <a:noFill/>
                <a:ln w="25399">
                  <a:noFill/>
                </a:ln>
              </c:spPr>
              <c:txPr>
                <a:bodyPr/>
                <a:lstStyle/>
                <a:p>
                  <a:pPr>
                    <a:defRPr sz="1400" b="1" i="0" u="none" strike="noStrike" baseline="0">
                      <a:solidFill>
                        <a:srgbClr val="FFFFFF"/>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9E45-4105-880A-A06BB6922AE8}"/>
                </c:ext>
              </c:extLst>
            </c:dLbl>
            <c:dLbl>
              <c:idx val="1"/>
              <c:layout>
                <c:manualLayout>
                  <c:x val="0.19032713810068635"/>
                  <c:y val="-0.22414888951601908"/>
                </c:manualLayout>
              </c:layout>
              <c:numFmt formatCode="0.0%" sourceLinked="0"/>
              <c:spPr>
                <a:noFill/>
                <a:ln w="25399">
                  <a:noFill/>
                </a:ln>
              </c:spPr>
              <c:txPr>
                <a:bodyPr/>
                <a:lstStyle/>
                <a:p>
                  <a:pPr>
                    <a:defRPr sz="1400" b="1" i="0" u="none" strike="noStrike" baseline="0">
                      <a:solidFill>
                        <a:srgbClr val="FFFFFF"/>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E45-4105-880A-A06BB6922AE8}"/>
                </c:ext>
              </c:extLst>
            </c:dLbl>
            <c:dLbl>
              <c:idx val="2"/>
              <c:layout>
                <c:manualLayout>
                  <c:x val="0.16555085328686273"/>
                  <c:y val="9.8531180363349763E-2"/>
                </c:manualLayout>
              </c:layout>
              <c:numFmt formatCode="0.0%" sourceLinked="0"/>
              <c:spPr>
                <a:noFill/>
                <a:ln w="25399">
                  <a:noFill/>
                </a:ln>
              </c:spPr>
              <c:txPr>
                <a:bodyPr/>
                <a:lstStyle/>
                <a:p>
                  <a:pPr>
                    <a:defRPr sz="1400" b="1" i="0" u="none" strike="noStrike" baseline="0">
                      <a:solidFill>
                        <a:srgbClr val="FFFFFF"/>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E45-4105-880A-A06BB6922AE8}"/>
                </c:ext>
              </c:extLst>
            </c:dLbl>
            <c:dLbl>
              <c:idx val="3"/>
              <c:layout>
                <c:manualLayout>
                  <c:x val="0.134621719032817"/>
                  <c:y val="0.1537558968262065"/>
                </c:manualLayout>
              </c:layout>
              <c:numFmt formatCode="0.0%" sourceLinked="0"/>
              <c:spPr>
                <a:noFill/>
                <a:ln w="25399">
                  <a:noFill/>
                </a:ln>
              </c:spPr>
              <c:txPr>
                <a:bodyPr/>
                <a:lstStyle/>
                <a:p>
                  <a:pPr>
                    <a:defRPr sz="1400" b="1" i="0" u="none" strike="noStrike" baseline="0">
                      <a:solidFill>
                        <a:srgbClr val="FFFFFF"/>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E45-4105-880A-A06BB6922AE8}"/>
                </c:ext>
              </c:extLst>
            </c:dLbl>
            <c:dLbl>
              <c:idx val="4"/>
              <c:layout>
                <c:manualLayout>
                  <c:x val="9.8562690778122269E-2"/>
                  <c:y val="3.2521818164955522E-2"/>
                </c:manualLayout>
              </c:layout>
              <c:numFmt formatCode="0.0%" sourceLinked="0"/>
              <c:spPr>
                <a:noFill/>
                <a:ln w="25399">
                  <a:noFill/>
                </a:ln>
              </c:spPr>
              <c:txPr>
                <a:bodyPr/>
                <a:lstStyle/>
                <a:p>
                  <a:pPr>
                    <a:defRPr sz="1400" b="1" i="0" u="none" strike="noStrike" baseline="0">
                      <a:solidFill>
                        <a:schemeClr val="tx1"/>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9E45-4105-880A-A06BB6922AE8}"/>
                </c:ext>
              </c:extLst>
            </c:dLbl>
            <c:dLbl>
              <c:idx val="5"/>
              <c:layout>
                <c:manualLayout>
                  <c:x val="7.6019018970924862E-2"/>
                  <c:y val="0.15480407705220592"/>
                </c:manualLayout>
              </c:layout>
              <c:numFmt formatCode="0.0%" sourceLinked="0"/>
              <c:spPr>
                <a:noFill/>
                <a:ln w="25399">
                  <a:noFill/>
                </a:ln>
              </c:spPr>
              <c:txPr>
                <a:bodyPr/>
                <a:lstStyle/>
                <a:p>
                  <a:pPr>
                    <a:defRPr sz="1400" b="1" i="0" u="none" strike="noStrike" baseline="0">
                      <a:solidFill>
                        <a:schemeClr val="bg1"/>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E45-4105-880A-A06BB6922AE8}"/>
                </c:ext>
              </c:extLst>
            </c:dLbl>
            <c:dLbl>
              <c:idx val="6"/>
              <c:layout>
                <c:manualLayout>
                  <c:x val="0.32412560597426293"/>
                  <c:y val="0"/>
                </c:manualLayout>
              </c:layout>
              <c:tx>
                <c:rich>
                  <a:bodyPr/>
                  <a:lstStyle/>
                  <a:p>
                    <a:pPr>
                      <a:defRPr sz="1400" b="1" i="0" u="none" strike="noStrike" baseline="0">
                        <a:solidFill>
                          <a:srgbClr val="FFFFFF"/>
                        </a:solidFill>
                        <a:latin typeface="Arial"/>
                        <a:ea typeface="Arial"/>
                        <a:cs typeface="Arial"/>
                      </a:defRPr>
                    </a:pPr>
                    <a:fld id="{8389217E-CFE0-4323-B4A0-87443C075104}" type="PERCENTAGE">
                      <a:rPr lang="en-US">
                        <a:solidFill>
                          <a:schemeClr val="tx1"/>
                        </a:solidFill>
                      </a:rPr>
                      <a:pPr>
                        <a:defRPr sz="1400" b="1" i="0" u="none" strike="noStrike" baseline="0">
                          <a:solidFill>
                            <a:srgbClr val="FFFFFF"/>
                          </a:solidFill>
                          <a:latin typeface="Arial"/>
                          <a:ea typeface="Arial"/>
                          <a:cs typeface="Arial"/>
                        </a:defRPr>
                      </a:pPr>
                      <a:t>[PERCENTAGE]</a:t>
                    </a:fld>
                    <a:endParaRPr lang="en-US"/>
                  </a:p>
                </c:rich>
              </c:tx>
              <c:numFmt formatCode="0.0%" sourceLinked="0"/>
              <c:spPr>
                <a:noFill/>
                <a:ln w="25399">
                  <a:noFill/>
                </a:ln>
              </c:spPr>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E45-4105-880A-A06BB6922AE8}"/>
                </c:ext>
              </c:extLst>
            </c:dLbl>
            <c:dLbl>
              <c:idx val="7"/>
              <c:layout>
                <c:manualLayout>
                  <c:x val="4.6183519267159689E-2"/>
                  <c:y val="9.2592592592592587E-2"/>
                </c:manualLayout>
              </c:layout>
              <c:numFmt formatCode="0.0%" sourceLinked="0"/>
              <c:spPr>
                <a:noFill/>
                <a:ln w="25399">
                  <a:noFill/>
                </a:ln>
              </c:spPr>
              <c:txPr>
                <a:bodyPr/>
                <a:lstStyle/>
                <a:p>
                  <a:pPr>
                    <a:defRPr sz="1400" b="1" i="0" u="none" strike="noStrike" baseline="0">
                      <a:solidFill>
                        <a:schemeClr val="tx1"/>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E45-4105-880A-A06BB6922AE8}"/>
                </c:ext>
              </c:extLst>
            </c:dLbl>
            <c:dLbl>
              <c:idx val="8"/>
              <c:layout>
                <c:manualLayout>
                  <c:xMode val="edge"/>
                  <c:yMode val="edge"/>
                  <c:x val="0.36659436008676788"/>
                  <c:y val="5.5555555555555552E-2"/>
                </c:manualLayout>
              </c:layout>
              <c:numFmt formatCode="0.0%" sourceLinked="0"/>
              <c:spPr>
                <a:noFill/>
                <a:ln w="25399">
                  <a:noFill/>
                </a:ln>
              </c:spPr>
              <c:txPr>
                <a:bodyPr/>
                <a:lstStyle/>
                <a:p>
                  <a:pPr>
                    <a:defRPr sz="1400" b="1" i="0" u="none" strike="noStrike" baseline="0">
                      <a:solidFill>
                        <a:schemeClr val="tx1"/>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9E45-4105-880A-A06BB6922AE8}"/>
                </c:ext>
              </c:extLst>
            </c:dLbl>
            <c:dLbl>
              <c:idx val="9"/>
              <c:layout>
                <c:manualLayout>
                  <c:xMode val="edge"/>
                  <c:yMode val="edge"/>
                  <c:x val="0.36008676789587851"/>
                  <c:y val="2.6455026455026454E-3"/>
                </c:manualLayout>
              </c:layout>
              <c:numFmt formatCode="0.0%" sourceLinked="0"/>
              <c:spPr>
                <a:noFill/>
                <a:ln w="25399">
                  <a:noFill/>
                </a:ln>
              </c:spPr>
              <c:txPr>
                <a:bodyPr/>
                <a:lstStyle/>
                <a:p>
                  <a:pPr>
                    <a:defRPr sz="1400" b="1" i="0" u="none" strike="noStrike" baseline="0">
                      <a:solidFill>
                        <a:schemeClr val="tx1"/>
                      </a:solidFill>
                      <a:latin typeface="Arial"/>
                      <a:ea typeface="Arial"/>
                      <a:cs typeface="Arial"/>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E45-4105-880A-A06BB6922AE8}"/>
                </c:ext>
              </c:extLst>
            </c:dLbl>
            <c:numFmt formatCode="0.0%" sourceLinked="0"/>
            <c:spPr>
              <a:noFill/>
              <a:ln w="25399">
                <a:noFill/>
              </a:ln>
            </c:spPr>
            <c:txPr>
              <a:bodyPr wrap="square" lIns="38100" tIns="19050" rIns="38100" bIns="19050" anchor="ctr">
                <a:spAutoFit/>
              </a:bodyPr>
              <a:lstStyle/>
              <a:p>
                <a:pPr>
                  <a:defRPr sz="1400" b="1" i="0" u="none" strike="noStrike" baseline="0">
                    <a:solidFill>
                      <a:srgbClr val="FFFFFF"/>
                    </a:solidFill>
                    <a:latin typeface="Arial"/>
                    <a:ea typeface="Arial"/>
                    <a:cs typeface="Arial"/>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Sheet1!$B$1:$H$1</c:f>
              <c:strCache>
                <c:ptCount val="7"/>
                <c:pt idx="0">
                  <c:v>Events Involving Tornado</c:v>
                </c:pt>
                <c:pt idx="1">
                  <c:v>Hurricane &amp; Tropical Storms</c:v>
                </c:pt>
                <c:pt idx="2">
                  <c:v>Wind/Hail/Flood</c:v>
                </c:pt>
                <c:pt idx="3">
                  <c:v>Winter Storm</c:v>
                </c:pt>
                <c:pt idx="4">
                  <c:v>Terrorism</c:v>
                </c:pt>
                <c:pt idx="5">
                  <c:v>Fires</c:v>
                </c:pt>
                <c:pt idx="6">
                  <c:v>Other</c:v>
                </c:pt>
              </c:strCache>
            </c:strRef>
          </c:cat>
          <c:val>
            <c:numRef>
              <c:f>Sheet1!$B$2:$H$2</c:f>
              <c:numCache>
                <c:formatCode>"$"#,##0.0_);[Red]\("$"#,##0.0\)</c:formatCode>
                <c:ptCount val="7"/>
                <c:pt idx="0">
                  <c:v>168.1</c:v>
                </c:pt>
                <c:pt idx="1">
                  <c:v>161.1</c:v>
                </c:pt>
                <c:pt idx="2">
                  <c:v>29.7</c:v>
                </c:pt>
                <c:pt idx="3">
                  <c:v>28.2</c:v>
                </c:pt>
                <c:pt idx="4">
                  <c:v>25</c:v>
                </c:pt>
                <c:pt idx="5">
                  <c:v>8.4</c:v>
                </c:pt>
                <c:pt idx="6">
                  <c:v>0.8</c:v>
                </c:pt>
              </c:numCache>
            </c:numRef>
          </c:val>
          <c:extLst>
            <c:ext xmlns:c16="http://schemas.microsoft.com/office/drawing/2014/chart" uri="{C3380CC4-5D6E-409C-BE32-E72D297353CC}">
              <c16:uniqueId val="{0000000A-9E45-4105-880A-A06BB6922AE8}"/>
            </c:ext>
          </c:extLst>
        </c:ser>
        <c:dLbls>
          <c:showLegendKey val="0"/>
          <c:showVal val="1"/>
          <c:showCatName val="1"/>
          <c:showSerName val="0"/>
          <c:showPercent val="0"/>
          <c:showBubbleSize val="0"/>
          <c:separator>
</c:separator>
          <c:showLeaderLines val="0"/>
        </c:dLbls>
        <c:firstSliceAng val="0"/>
      </c:pieChart>
      <c:spPr>
        <a:noFill/>
        <a:ln w="25399">
          <a:noFill/>
        </a:ln>
      </c:spPr>
    </c:plotArea>
    <c:plotVisOnly val="1"/>
    <c:dispBlanksAs val="zero"/>
    <c:showDLblsOverMax val="0"/>
  </c:chart>
  <c:spPr>
    <a:noFill/>
    <a:ln>
      <a:noFill/>
    </a:ln>
  </c:spPr>
  <c:txPr>
    <a:bodyPr/>
    <a:lstStyle/>
    <a:p>
      <a:pPr>
        <a:defRPr sz="1025"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727003775397868E-2"/>
          <c:y val="7.4552152520054718E-2"/>
          <c:w val="0.95592356609742501"/>
          <c:h val="0.83827493261455499"/>
        </c:manualLayout>
      </c:layout>
      <c:barChart>
        <c:barDir val="col"/>
        <c:grouping val="clustered"/>
        <c:varyColors val="0"/>
        <c:ser>
          <c:idx val="0"/>
          <c:order val="0"/>
          <c:invertIfNegative val="0"/>
          <c:dPt>
            <c:idx val="1"/>
            <c:invertIfNegative val="0"/>
            <c:bubble3D val="0"/>
            <c:spPr>
              <a:solidFill>
                <a:schemeClr val="accent2"/>
              </a:solidFill>
            </c:spPr>
            <c:extLst>
              <c:ext xmlns:c16="http://schemas.microsoft.com/office/drawing/2014/chart" uri="{C3380CC4-5D6E-409C-BE32-E72D297353CC}">
                <c16:uniqueId val="{0000000B-38CA-43DB-B667-FEF873C017BC}"/>
              </c:ext>
            </c:extLst>
          </c:dPt>
          <c:dPt>
            <c:idx val="2"/>
            <c:invertIfNegative val="0"/>
            <c:bubble3D val="0"/>
            <c:spPr>
              <a:solidFill>
                <a:schemeClr val="accent2"/>
              </a:solidFill>
            </c:spPr>
            <c:extLst>
              <c:ext xmlns:c16="http://schemas.microsoft.com/office/drawing/2014/chart" uri="{C3380CC4-5D6E-409C-BE32-E72D297353CC}">
                <c16:uniqueId val="{0000000A-38CA-43DB-B667-FEF873C017BC}"/>
              </c:ext>
            </c:extLst>
          </c:dPt>
          <c:dPt>
            <c:idx val="3"/>
            <c:invertIfNegative val="0"/>
            <c:bubble3D val="0"/>
            <c:spPr>
              <a:solidFill>
                <a:schemeClr val="accent2"/>
              </a:solidFill>
            </c:spPr>
            <c:extLst>
              <c:ext xmlns:c16="http://schemas.microsoft.com/office/drawing/2014/chart" uri="{C3380CC4-5D6E-409C-BE32-E72D297353CC}">
                <c16:uniqueId val="{00000009-38CA-43DB-B667-FEF873C017BC}"/>
              </c:ext>
            </c:extLst>
          </c:dPt>
          <c:dPt>
            <c:idx val="4"/>
            <c:invertIfNegative val="0"/>
            <c:bubble3D val="0"/>
            <c:spPr>
              <a:solidFill>
                <a:schemeClr val="accent6"/>
              </a:solidFill>
            </c:spPr>
            <c:extLst>
              <c:ext xmlns:c16="http://schemas.microsoft.com/office/drawing/2014/chart" uri="{C3380CC4-5D6E-409C-BE32-E72D297353CC}">
                <c16:uniqueId val="{00000008-38CA-43DB-B667-FEF873C017BC}"/>
              </c:ext>
            </c:extLst>
          </c:dPt>
          <c:dPt>
            <c:idx val="5"/>
            <c:invertIfNegative val="0"/>
            <c:bubble3D val="0"/>
            <c:spPr>
              <a:solidFill>
                <a:schemeClr val="accent3"/>
              </a:solidFill>
            </c:spPr>
            <c:extLst>
              <c:ext xmlns:c16="http://schemas.microsoft.com/office/drawing/2014/chart" uri="{C3380CC4-5D6E-409C-BE32-E72D297353CC}">
                <c16:uniqueId val="{00000007-38CA-43DB-B667-FEF873C017BC}"/>
              </c:ext>
            </c:extLst>
          </c:dPt>
          <c:dPt>
            <c:idx val="6"/>
            <c:invertIfNegative val="0"/>
            <c:bubble3D val="0"/>
            <c:spPr>
              <a:solidFill>
                <a:schemeClr val="accent4"/>
              </a:solidFill>
            </c:spPr>
            <c:extLst>
              <c:ext xmlns:c16="http://schemas.microsoft.com/office/drawing/2014/chart" uri="{C3380CC4-5D6E-409C-BE32-E72D297353CC}">
                <c16:uniqueId val="{00000006-38CA-43DB-B667-FEF873C017BC}"/>
              </c:ext>
            </c:extLst>
          </c:dPt>
          <c:dPt>
            <c:idx val="7"/>
            <c:invertIfNegative val="0"/>
            <c:bubble3D val="0"/>
            <c:spPr>
              <a:solidFill>
                <a:schemeClr val="accent1">
                  <a:lumMod val="60000"/>
                  <a:lumOff val="40000"/>
                </a:schemeClr>
              </a:solidFill>
            </c:spPr>
            <c:extLst>
              <c:ext xmlns:c16="http://schemas.microsoft.com/office/drawing/2014/chart" uri="{C3380CC4-5D6E-409C-BE32-E72D297353CC}">
                <c16:uniqueId val="{00000005-38CA-43DB-B667-FEF873C017BC}"/>
              </c:ext>
            </c:extLst>
          </c:dPt>
          <c:dPt>
            <c:idx val="8"/>
            <c:invertIfNegative val="0"/>
            <c:bubble3D val="0"/>
            <c:spPr>
              <a:solidFill>
                <a:schemeClr val="accent4"/>
              </a:solidFill>
            </c:spPr>
            <c:extLst>
              <c:ext xmlns:c16="http://schemas.microsoft.com/office/drawing/2014/chart" uri="{C3380CC4-5D6E-409C-BE32-E72D297353CC}">
                <c16:uniqueId val="{00000004-38CA-43DB-B667-FEF873C017BC}"/>
              </c:ext>
            </c:extLst>
          </c:dPt>
          <c:dPt>
            <c:idx val="9"/>
            <c:invertIfNegative val="0"/>
            <c:bubble3D val="0"/>
            <c:spPr>
              <a:solidFill>
                <a:schemeClr val="accent5"/>
              </a:solidFill>
            </c:spPr>
            <c:extLst>
              <c:ext xmlns:c16="http://schemas.microsoft.com/office/drawing/2014/chart" uri="{C3380CC4-5D6E-409C-BE32-E72D297353CC}">
                <c16:uniqueId val="{00000003-38CA-43DB-B667-FEF873C017BC}"/>
              </c:ext>
            </c:extLst>
          </c:dPt>
          <c:dPt>
            <c:idx val="10"/>
            <c:invertIfNegative val="0"/>
            <c:bubble3D val="0"/>
            <c:spPr>
              <a:solidFill>
                <a:schemeClr val="accent5">
                  <a:lumMod val="50000"/>
                </a:schemeClr>
              </a:solidFill>
            </c:spPr>
            <c:extLst>
              <c:ext xmlns:c16="http://schemas.microsoft.com/office/drawing/2014/chart" uri="{C3380CC4-5D6E-409C-BE32-E72D297353CC}">
                <c16:uniqueId val="{00000002-38CA-43DB-B667-FEF873C017BC}"/>
              </c:ext>
            </c:extLst>
          </c:dPt>
          <c:dPt>
            <c:idx val="11"/>
            <c:invertIfNegative val="0"/>
            <c:bubble3D val="0"/>
            <c:spPr>
              <a:solidFill>
                <a:schemeClr val="tx2"/>
              </a:solidFill>
            </c:spPr>
            <c:extLst>
              <c:ext xmlns:c16="http://schemas.microsoft.com/office/drawing/2014/chart" uri="{C3380CC4-5D6E-409C-BE32-E72D297353CC}">
                <c16:uniqueId val="{00000015-67FB-430E-A139-D18F8A7DCA95}"/>
              </c:ext>
            </c:extLst>
          </c:dPt>
          <c:dPt>
            <c:idx val="12"/>
            <c:invertIfNegative val="0"/>
            <c:bubble3D val="0"/>
            <c:spPr>
              <a:solidFill>
                <a:srgbClr val="337DBE"/>
              </a:solidFill>
            </c:spPr>
            <c:extLst>
              <c:ext xmlns:c16="http://schemas.microsoft.com/office/drawing/2014/chart" uri="{C3380CC4-5D6E-409C-BE32-E72D297353CC}">
                <c16:uniqueId val="{00000001-38CA-43DB-B667-FEF873C017BC}"/>
              </c:ext>
            </c:extLst>
          </c:dPt>
          <c:dPt>
            <c:idx val="14"/>
            <c:invertIfNegative val="0"/>
            <c:bubble3D val="0"/>
            <c:extLst>
              <c:ext xmlns:c16="http://schemas.microsoft.com/office/drawing/2014/chart" uri="{C3380CC4-5D6E-409C-BE32-E72D297353CC}">
                <c16:uniqueId val="{00000000-38CA-43DB-B667-FEF873C017BC}"/>
              </c:ext>
            </c:extLst>
          </c:dPt>
          <c:dLbls>
            <c:dLbl>
              <c:idx val="7"/>
              <c:numFmt formatCode="0.0" sourceLinked="0"/>
              <c:spPr/>
              <c:txPr>
                <a:bodyPr/>
                <a:lstStyle/>
                <a:p>
                  <a:pPr>
                    <a:defRPr sz="1200" b="1"/>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38CA-43DB-B667-FEF873C017BC}"/>
                </c:ext>
              </c:extLst>
            </c:dLbl>
            <c:spPr>
              <a:noFill/>
              <a:ln>
                <a:noFill/>
              </a:ln>
              <a:effectLst/>
            </c:spPr>
            <c:txPr>
              <a:bodyPr/>
              <a:lstStyle/>
              <a:p>
                <a:pPr>
                  <a:defRPr sz="12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Sheet1!$A$1:$S$1</c:f>
              <c:strCache>
                <c:ptCount val="19"/>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17E</c:v>
                </c:pt>
                <c:pt idx="17">
                  <c:v>18F</c:v>
                </c:pt>
                <c:pt idx="18">
                  <c:v>19F</c:v>
                </c:pt>
              </c:strCache>
            </c:strRef>
          </c:cat>
          <c:val>
            <c:numRef>
              <c:f>Sheet1!$A$2:$S$2</c:f>
              <c:numCache>
                <c:formatCode>General</c:formatCode>
                <c:ptCount val="19"/>
                <c:pt idx="0">
                  <c:v>115.8</c:v>
                </c:pt>
                <c:pt idx="1">
                  <c:v>107.5</c:v>
                </c:pt>
                <c:pt idx="2">
                  <c:v>100.1</c:v>
                </c:pt>
                <c:pt idx="3">
                  <c:v>98.4</c:v>
                </c:pt>
                <c:pt idx="4">
                  <c:v>100.8</c:v>
                </c:pt>
                <c:pt idx="5">
                  <c:v>92.6</c:v>
                </c:pt>
                <c:pt idx="6">
                  <c:v>95.7</c:v>
                </c:pt>
                <c:pt idx="7">
                  <c:v>101</c:v>
                </c:pt>
                <c:pt idx="8">
                  <c:v>99.3</c:v>
                </c:pt>
                <c:pt idx="9" formatCode="0.0">
                  <c:v>101.1</c:v>
                </c:pt>
                <c:pt idx="10" formatCode="0.0">
                  <c:v>106.5</c:v>
                </c:pt>
                <c:pt idx="11" formatCode="0.0">
                  <c:v>102.5</c:v>
                </c:pt>
                <c:pt idx="12" formatCode="0.0">
                  <c:v>96.4</c:v>
                </c:pt>
                <c:pt idx="13" formatCode="0.0">
                  <c:v>97</c:v>
                </c:pt>
                <c:pt idx="14" formatCode="0.0">
                  <c:v>97.8</c:v>
                </c:pt>
                <c:pt idx="15" formatCode="0.0">
                  <c:v>100.7</c:v>
                </c:pt>
                <c:pt idx="16" formatCode="0.0">
                  <c:v>103.7</c:v>
                </c:pt>
                <c:pt idx="17" formatCode="0.0">
                  <c:v>99.2</c:v>
                </c:pt>
                <c:pt idx="18" formatCode="0.0">
                  <c:v>98.9</c:v>
                </c:pt>
              </c:numCache>
            </c:numRef>
          </c:val>
          <c:extLst>
            <c:ext xmlns:c16="http://schemas.microsoft.com/office/drawing/2014/chart" uri="{C3380CC4-5D6E-409C-BE32-E72D297353CC}">
              <c16:uniqueId val="{0000000D-38CA-43DB-B667-FEF873C017BC}"/>
            </c:ext>
          </c:extLst>
        </c:ser>
        <c:dLbls>
          <c:showLegendKey val="0"/>
          <c:showVal val="0"/>
          <c:showCatName val="0"/>
          <c:showSerName val="0"/>
          <c:showPercent val="0"/>
          <c:showBubbleSize val="0"/>
        </c:dLbls>
        <c:gapWidth val="50"/>
        <c:axId val="191335424"/>
        <c:axId val="191341312"/>
      </c:barChart>
      <c:catAx>
        <c:axId val="191335424"/>
        <c:scaling>
          <c:orientation val="minMax"/>
        </c:scaling>
        <c:delete val="0"/>
        <c:axPos val="b"/>
        <c:numFmt formatCode="General" sourceLinked="1"/>
        <c:majorTickMark val="out"/>
        <c:minorTickMark val="none"/>
        <c:tickLblPos val="low"/>
        <c:txPr>
          <a:bodyPr rot="0" vert="horz"/>
          <a:lstStyle/>
          <a:p>
            <a:pPr>
              <a:defRPr sz="1200"/>
            </a:pPr>
            <a:endParaRPr lang="en-US"/>
          </a:p>
        </c:txPr>
        <c:crossAx val="191341312"/>
        <c:crossesAt val="100"/>
        <c:auto val="1"/>
        <c:lblAlgn val="ctr"/>
        <c:lblOffset val="20"/>
        <c:tickLblSkip val="1"/>
        <c:tickMarkSkip val="1"/>
        <c:noMultiLvlLbl val="0"/>
      </c:catAx>
      <c:valAx>
        <c:axId val="191341312"/>
        <c:scaling>
          <c:orientation val="minMax"/>
          <c:max val="120"/>
          <c:min val="90"/>
        </c:scaling>
        <c:delete val="0"/>
        <c:axPos val="l"/>
        <c:numFmt formatCode="0" sourceLinked="0"/>
        <c:majorTickMark val="out"/>
        <c:minorTickMark val="none"/>
        <c:tickLblPos val="low"/>
        <c:txPr>
          <a:bodyPr/>
          <a:lstStyle/>
          <a:p>
            <a:pPr>
              <a:defRPr sz="1200"/>
            </a:pPr>
            <a:endParaRPr lang="en-US"/>
          </a:p>
        </c:txPr>
        <c:crossAx val="191335424"/>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44732529930803E-2"/>
          <c:y val="2.2537874403897099E-2"/>
          <c:w val="0.91941735270816205"/>
          <c:h val="0.86734061468123003"/>
        </c:manualLayout>
      </c:layout>
      <c:barChart>
        <c:barDir val="col"/>
        <c:grouping val="clustered"/>
        <c:varyColors val="0"/>
        <c:ser>
          <c:idx val="0"/>
          <c:order val="0"/>
          <c:tx>
            <c:strRef>
              <c:f>Sheet1!$B$1</c:f>
              <c:strCache>
                <c:ptCount val="1"/>
                <c:pt idx="0">
                  <c:v>Surplus</c:v>
                </c:pt>
              </c:strCache>
            </c:strRef>
          </c:tx>
          <c:spPr>
            <a:solidFill>
              <a:schemeClr val="accent1"/>
            </a:solidFill>
          </c:spPr>
          <c:invertIfNegative val="0"/>
          <c:dPt>
            <c:idx val="0"/>
            <c:invertIfNegative val="0"/>
            <c:bubble3D val="0"/>
            <c:extLst xmlns:c15="http://schemas.microsoft.com/office/drawing/2012/chart">
              <c:ext xmlns:c16="http://schemas.microsoft.com/office/drawing/2014/chart" uri="{C3380CC4-5D6E-409C-BE32-E72D297353CC}">
                <c16:uniqueId val="{00000004-6C64-471C-8F81-661FDB8A1ABC}"/>
              </c:ext>
            </c:extLst>
          </c:dPt>
          <c:dPt>
            <c:idx val="1"/>
            <c:invertIfNegative val="0"/>
            <c:bubble3D val="0"/>
            <c:extLst xmlns:c15="http://schemas.microsoft.com/office/drawing/2012/chart">
              <c:ext xmlns:c16="http://schemas.microsoft.com/office/drawing/2014/chart" uri="{C3380CC4-5D6E-409C-BE32-E72D297353CC}">
                <c16:uniqueId val="{00000001-6C64-471C-8F81-661FDB8A1ABC}"/>
              </c:ext>
            </c:extLst>
          </c:dPt>
          <c:dPt>
            <c:idx val="2"/>
            <c:invertIfNegative val="0"/>
            <c:bubble3D val="0"/>
            <c:extLst xmlns:c15="http://schemas.microsoft.com/office/drawing/2012/chart">
              <c:ext xmlns:c16="http://schemas.microsoft.com/office/drawing/2014/chart" uri="{C3380CC4-5D6E-409C-BE32-E72D297353CC}">
                <c16:uniqueId val="{00000005-6C64-471C-8F81-661FDB8A1ABC}"/>
              </c:ext>
            </c:extLst>
          </c:dPt>
          <c:dPt>
            <c:idx val="3"/>
            <c:invertIfNegative val="0"/>
            <c:bubble3D val="0"/>
            <c:extLst xmlns:c15="http://schemas.microsoft.com/office/drawing/2012/chart">
              <c:ext xmlns:c16="http://schemas.microsoft.com/office/drawing/2014/chart" uri="{C3380CC4-5D6E-409C-BE32-E72D297353CC}">
                <c16:uniqueId val="{00000006-6C64-471C-8F81-661FDB8A1ABC}"/>
              </c:ext>
            </c:extLst>
          </c:dPt>
          <c:dPt>
            <c:idx val="4"/>
            <c:invertIfNegative val="0"/>
            <c:bubble3D val="0"/>
            <c:extLst xmlns:c15="http://schemas.microsoft.com/office/drawing/2012/chart">
              <c:ext xmlns:c16="http://schemas.microsoft.com/office/drawing/2014/chart" uri="{C3380CC4-5D6E-409C-BE32-E72D297353CC}">
                <c16:uniqueId val="{00000007-6C64-471C-8F81-661FDB8A1ABC}"/>
              </c:ext>
            </c:extLst>
          </c:dPt>
          <c:dPt>
            <c:idx val="5"/>
            <c:invertIfNegative val="0"/>
            <c:bubble3D val="0"/>
            <c:extLst xmlns:c15="http://schemas.microsoft.com/office/drawing/2012/chart">
              <c:ext xmlns:c16="http://schemas.microsoft.com/office/drawing/2014/chart" uri="{C3380CC4-5D6E-409C-BE32-E72D297353CC}">
                <c16:uniqueId val="{00000004-C0F4-4DB2-A308-D8DBC4180399}"/>
              </c:ext>
            </c:extLst>
          </c:dPt>
          <c:dPt>
            <c:idx val="6"/>
            <c:invertIfNegative val="0"/>
            <c:bubble3D val="0"/>
            <c:extLst xmlns:c15="http://schemas.microsoft.com/office/drawing/2012/chart">
              <c:ext xmlns:c16="http://schemas.microsoft.com/office/drawing/2014/chart" uri="{C3380CC4-5D6E-409C-BE32-E72D297353CC}">
                <c16:uniqueId val="{00000005-C0F4-4DB2-A308-D8DBC4180399}"/>
              </c:ext>
            </c:extLst>
          </c:dPt>
          <c:dPt>
            <c:idx val="7"/>
            <c:invertIfNegative val="0"/>
            <c:bubble3D val="0"/>
            <c:extLst xmlns:c15="http://schemas.microsoft.com/office/drawing/2012/chart">
              <c:ext xmlns:c16="http://schemas.microsoft.com/office/drawing/2014/chart" uri="{C3380CC4-5D6E-409C-BE32-E72D297353CC}">
                <c16:uniqueId val="{00000000-6C64-471C-8F81-661FDB8A1ABC}"/>
              </c:ext>
            </c:extLst>
          </c:dPt>
          <c:dPt>
            <c:idx val="8"/>
            <c:invertIfNegative val="0"/>
            <c:bubble3D val="0"/>
            <c:extLst xmlns:c15="http://schemas.microsoft.com/office/drawing/2012/chart">
              <c:ext xmlns:c16="http://schemas.microsoft.com/office/drawing/2014/chart" uri="{C3380CC4-5D6E-409C-BE32-E72D297353CC}">
                <c16:uniqueId val="{00000002-6C64-471C-8F81-661FDB8A1ABC}"/>
              </c:ext>
            </c:extLst>
          </c:dPt>
          <c:dPt>
            <c:idx val="9"/>
            <c:invertIfNegative val="0"/>
            <c:bubble3D val="0"/>
            <c:extLst xmlns:c15="http://schemas.microsoft.com/office/drawing/2012/chart">
              <c:ext xmlns:c16="http://schemas.microsoft.com/office/drawing/2014/chart" uri="{C3380CC4-5D6E-409C-BE32-E72D297353CC}">
                <c16:uniqueId val="{00000006-C0F4-4DB2-A308-D8DBC4180399}"/>
              </c:ext>
            </c:extLst>
          </c:dPt>
          <c:dPt>
            <c:idx val="22"/>
            <c:invertIfNegative val="0"/>
            <c:bubble3D val="0"/>
            <c:extLst xmlns:c15="http://schemas.microsoft.com/office/drawing/2012/chart">
              <c:ext xmlns:c16="http://schemas.microsoft.com/office/drawing/2014/chart" uri="{C3380CC4-5D6E-409C-BE32-E72D297353CC}">
                <c16:uniqueId val="{00000000-AC74-493F-90D3-7BC3CBDAB987}"/>
              </c:ext>
            </c:extLst>
          </c:dPt>
          <c:dPt>
            <c:idx val="24"/>
            <c:invertIfNegative val="0"/>
            <c:bubble3D val="0"/>
            <c:extLst xmlns:c15="http://schemas.microsoft.com/office/drawing/2012/chart">
              <c:ext xmlns:c16="http://schemas.microsoft.com/office/drawing/2014/chart" uri="{C3380CC4-5D6E-409C-BE32-E72D297353CC}">
                <c16:uniqueId val="{00000001-AC74-493F-90D3-7BC3CBDAB987}"/>
              </c:ext>
            </c:extLst>
          </c:dPt>
          <c:dPt>
            <c:idx val="25"/>
            <c:invertIfNegative val="0"/>
            <c:bubble3D val="0"/>
            <c:extLst xmlns:c15="http://schemas.microsoft.com/office/drawing/2012/chart">
              <c:ext xmlns:c16="http://schemas.microsoft.com/office/drawing/2014/chart" uri="{C3380CC4-5D6E-409C-BE32-E72D297353CC}">
                <c16:uniqueId val="{00000003-AC74-493F-90D3-7BC3CBDAB987}"/>
              </c:ext>
            </c:extLst>
          </c:dPt>
          <c:dLbls>
            <c:spPr>
              <a:noFill/>
              <a:ln>
                <a:noFill/>
              </a:ln>
              <a:effectLst/>
            </c:spPr>
            <c:txPr>
              <a:bodyPr wrap="square" lIns="38100" tIns="19050" rIns="38100" bIns="19050" anchor="ctr">
                <a:spAutoFit/>
              </a:bodyPr>
              <a:lstStyle/>
              <a:p>
                <a:pPr>
                  <a:defRPr b="1"/>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f>Sheet1!$A$2:$A$14</c:f>
              <c:strCach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2018-Q1</c:v>
                </c:pt>
              </c:strCache>
            </c:strRef>
          </c:cat>
          <c:val>
            <c:numRef>
              <c:f>Sheet1!$B$2:$B$14</c:f>
              <c:numCache>
                <c:formatCode>"$"#,##0.0</c:formatCode>
                <c:ptCount val="13"/>
                <c:pt idx="0">
                  <c:v>487.1</c:v>
                </c:pt>
                <c:pt idx="1">
                  <c:v>517.9</c:v>
                </c:pt>
                <c:pt idx="2">
                  <c:v>455.6</c:v>
                </c:pt>
                <c:pt idx="3">
                  <c:v>511.5</c:v>
                </c:pt>
                <c:pt idx="4">
                  <c:v>559.20000000000005</c:v>
                </c:pt>
                <c:pt idx="5">
                  <c:v>550.29999999999995</c:v>
                </c:pt>
                <c:pt idx="6">
                  <c:v>586.9</c:v>
                </c:pt>
                <c:pt idx="7">
                  <c:v>653.4</c:v>
                </c:pt>
                <c:pt idx="8">
                  <c:v>674.7</c:v>
                </c:pt>
                <c:pt idx="9">
                  <c:v>674.2</c:v>
                </c:pt>
                <c:pt idx="10">
                  <c:v>700.9</c:v>
                </c:pt>
                <c:pt idx="11">
                  <c:v>752.5</c:v>
                </c:pt>
                <c:pt idx="12">
                  <c:v>749.3</c:v>
                </c:pt>
              </c:numCache>
            </c:numRef>
          </c:val>
          <c:extLst xmlns:c15="http://schemas.microsoft.com/office/drawing/2012/chart">
            <c:ext xmlns:c16="http://schemas.microsoft.com/office/drawing/2014/chart" uri="{C3380CC4-5D6E-409C-BE32-E72D297353CC}">
              <c16:uniqueId val="{00000004-AC74-493F-90D3-7BC3CBDAB987}"/>
            </c:ext>
          </c:extLst>
        </c:ser>
        <c:dLbls>
          <c:dLblPos val="ctr"/>
          <c:showLegendKey val="0"/>
          <c:showVal val="1"/>
          <c:showCatName val="0"/>
          <c:showSerName val="0"/>
          <c:showPercent val="0"/>
          <c:showBubbleSize val="0"/>
        </c:dLbls>
        <c:gapWidth val="50"/>
        <c:axId val="46568112"/>
        <c:axId val="46572208"/>
        <c:extLst/>
      </c:barChart>
      <c:catAx>
        <c:axId val="46568112"/>
        <c:scaling>
          <c:orientation val="minMax"/>
        </c:scaling>
        <c:delete val="0"/>
        <c:axPos val="b"/>
        <c:numFmt formatCode="General" sourceLinked="0"/>
        <c:majorTickMark val="out"/>
        <c:minorTickMark val="none"/>
        <c:tickLblPos val="low"/>
        <c:crossAx val="46572208"/>
        <c:crosses val="autoZero"/>
        <c:auto val="1"/>
        <c:lblAlgn val="ctr"/>
        <c:lblOffset val="100"/>
        <c:noMultiLvlLbl val="0"/>
      </c:catAx>
      <c:valAx>
        <c:axId val="46572208"/>
        <c:scaling>
          <c:orientation val="minMax"/>
          <c:min val="400"/>
        </c:scaling>
        <c:delete val="0"/>
        <c:axPos val="l"/>
        <c:majorGridlines>
          <c:spPr>
            <a:ln>
              <a:noFill/>
            </a:ln>
          </c:spPr>
        </c:majorGridlines>
        <c:numFmt formatCode="&quot;$&quot;#,##0" sourceLinked="0"/>
        <c:majorTickMark val="out"/>
        <c:minorTickMark val="none"/>
        <c:tickLblPos val="nextTo"/>
        <c:txPr>
          <a:bodyPr/>
          <a:lstStyle/>
          <a:p>
            <a:pPr>
              <a:defRPr sz="1200"/>
            </a:pPr>
            <a:endParaRPr lang="en-US"/>
          </a:p>
        </c:txPr>
        <c:crossAx val="46568112"/>
        <c:crosses val="autoZero"/>
        <c:crossBetween val="between"/>
        <c:minorUnit val="0.01"/>
      </c:valAx>
    </c:plotArea>
    <c:plotVisOnly val="1"/>
    <c:dispBlanksAs val="gap"/>
    <c:showDLblsOverMax val="0"/>
  </c:chart>
  <c:txPr>
    <a:bodyPr/>
    <a:lstStyle/>
    <a:p>
      <a:pPr>
        <a:defRPr sz="12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11557936581412"/>
          <c:y val="6.3205436310202534E-2"/>
          <c:w val="0.87717749873884598"/>
          <c:h val="0.77707384055627859"/>
        </c:manualLayout>
      </c:layout>
      <c:lineChart>
        <c:grouping val="standard"/>
        <c:varyColors val="0"/>
        <c:ser>
          <c:idx val="0"/>
          <c:order val="0"/>
          <c:tx>
            <c:strRef>
              <c:f>Sheet1!$A$2</c:f>
              <c:strCache>
                <c:ptCount val="1"/>
                <c:pt idx="0">
                  <c:v>NPW Growth</c:v>
                </c:pt>
              </c:strCache>
            </c:strRef>
          </c:tx>
          <c:marker>
            <c:symbol val="none"/>
          </c:marker>
          <c:dPt>
            <c:idx val="17"/>
            <c:bubble3D val="0"/>
            <c:extLst>
              <c:ext xmlns:c16="http://schemas.microsoft.com/office/drawing/2014/chart" uri="{C3380CC4-5D6E-409C-BE32-E72D297353CC}">
                <c16:uniqueId val="{00000003-AFFB-4A8B-8A2F-0E1ECFEFC1D7}"/>
              </c:ext>
            </c:extLst>
          </c:dPt>
          <c:dPt>
            <c:idx val="18"/>
            <c:bubble3D val="0"/>
            <c:extLst>
              <c:ext xmlns:c16="http://schemas.microsoft.com/office/drawing/2014/chart" uri="{C3380CC4-5D6E-409C-BE32-E72D297353CC}">
                <c16:uniqueId val="{00000001-AFFB-4A8B-8A2F-0E1ECFEFC1D7}"/>
              </c:ext>
            </c:extLst>
          </c:dPt>
          <c:dPt>
            <c:idx val="37"/>
            <c:bubble3D val="0"/>
            <c:extLst>
              <c:ext xmlns:c16="http://schemas.microsoft.com/office/drawing/2014/chart" uri="{C3380CC4-5D6E-409C-BE32-E72D297353CC}">
                <c16:uniqueId val="{00000003-A171-4298-8DB5-CF288B9252B6}"/>
              </c:ext>
            </c:extLst>
          </c:dPt>
          <c:dPt>
            <c:idx val="38"/>
            <c:bubble3D val="0"/>
            <c:extLst>
              <c:ext xmlns:c16="http://schemas.microsoft.com/office/drawing/2014/chart" uri="{C3380CC4-5D6E-409C-BE32-E72D297353CC}">
                <c16:uniqueId val="{00000005-A171-4298-8DB5-CF288B9252B6}"/>
              </c:ext>
            </c:extLst>
          </c:dPt>
          <c:dPt>
            <c:idx val="39"/>
            <c:bubble3D val="0"/>
            <c:extLst>
              <c:ext xmlns:c16="http://schemas.microsoft.com/office/drawing/2014/chart" uri="{C3380CC4-5D6E-409C-BE32-E72D297353CC}">
                <c16:uniqueId val="{00000007-A171-4298-8DB5-CF288B9252B6}"/>
              </c:ext>
            </c:extLst>
          </c:dPt>
          <c:dLbls>
            <c:dLbl>
              <c:idx val="0"/>
              <c:layout>
                <c:manualLayout>
                  <c:x val="-2.9993746185834651E-2"/>
                  <c:y val="7.6785687094182278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DDD0-4A73-AD38-8D008F99AF6F}"/>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858-442D-ADEE-ED4A8C3C8014}"/>
                </c:ext>
              </c:extLst>
            </c:dLbl>
            <c:spPr>
              <a:noFill/>
              <a:ln>
                <a:noFill/>
              </a:ln>
              <a:effectLst/>
            </c:spPr>
            <c:txPr>
              <a:bodyPr wrap="square" lIns="38100" tIns="19050" rIns="38100" bIns="19050" anchor="ctr">
                <a:spAutoFit/>
              </a:bodyPr>
              <a:lstStyle/>
              <a:p>
                <a:pPr>
                  <a:defRPr sz="1200" b="1"/>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Sheet1!$AA$1:$AL$1</c:f>
              <c:strCache>
                <c:ptCount val="12"/>
                <c:pt idx="0">
                  <c:v>07</c:v>
                </c:pt>
                <c:pt idx="1">
                  <c:v>08</c:v>
                </c:pt>
                <c:pt idx="2">
                  <c:v>09</c:v>
                </c:pt>
                <c:pt idx="3">
                  <c:v>10</c:v>
                </c:pt>
                <c:pt idx="4">
                  <c:v>11</c:v>
                </c:pt>
                <c:pt idx="5">
                  <c:v>12</c:v>
                </c:pt>
                <c:pt idx="6">
                  <c:v>13</c:v>
                </c:pt>
                <c:pt idx="7">
                  <c:v>14</c:v>
                </c:pt>
                <c:pt idx="8">
                  <c:v>15</c:v>
                </c:pt>
                <c:pt idx="9">
                  <c:v>16</c:v>
                </c:pt>
                <c:pt idx="10">
                  <c:v>17</c:v>
                </c:pt>
                <c:pt idx="11">
                  <c:v>18</c:v>
                </c:pt>
              </c:strCache>
            </c:strRef>
          </c:cat>
          <c:val>
            <c:numRef>
              <c:f>Sheet1!$AA$2:$AL$2</c:f>
              <c:numCache>
                <c:formatCode>0.0%</c:formatCode>
                <c:ptCount val="12"/>
                <c:pt idx="0">
                  <c:v>-7.0000000000000001E-3</c:v>
                </c:pt>
                <c:pt idx="1">
                  <c:v>-0.02</c:v>
                </c:pt>
                <c:pt idx="2">
                  <c:v>-4.2000000000000003E-2</c:v>
                </c:pt>
                <c:pt idx="3">
                  <c:v>8.9999999999999993E-3</c:v>
                </c:pt>
                <c:pt idx="4">
                  <c:v>3.3000000000000002E-2</c:v>
                </c:pt>
                <c:pt idx="5">
                  <c:v>4.2999999999999997E-2</c:v>
                </c:pt>
                <c:pt idx="6">
                  <c:v>4.5999999999999999E-2</c:v>
                </c:pt>
                <c:pt idx="7">
                  <c:v>4.1000000000000002E-2</c:v>
                </c:pt>
                <c:pt idx="8">
                  <c:v>3.4000000000000002E-2</c:v>
                </c:pt>
                <c:pt idx="9">
                  <c:v>2.7E-2</c:v>
                </c:pt>
                <c:pt idx="10">
                  <c:v>3.9E-2</c:v>
                </c:pt>
                <c:pt idx="11">
                  <c:v>0.157</c:v>
                </c:pt>
              </c:numCache>
            </c:numRef>
          </c:val>
          <c:smooth val="0"/>
          <c:extLst>
            <c:ext xmlns:c16="http://schemas.microsoft.com/office/drawing/2014/chart" uri="{C3380CC4-5D6E-409C-BE32-E72D297353CC}">
              <c16:uniqueId val="{00000004-AFFB-4A8B-8A2F-0E1ECFEFC1D7}"/>
            </c:ext>
          </c:extLst>
        </c:ser>
        <c:ser>
          <c:idx val="1"/>
          <c:order val="1"/>
          <c:tx>
            <c:strRef>
              <c:f>Sheet1!$A$3</c:f>
              <c:strCache>
                <c:ptCount val="1"/>
                <c:pt idx="0">
                  <c:v>GDP Growth</c:v>
                </c:pt>
              </c:strCache>
            </c:strRef>
          </c:tx>
          <c:marker>
            <c:symbol val="none"/>
          </c:marker>
          <c:dLbls>
            <c:dLbl>
              <c:idx val="0"/>
              <c:layout>
                <c:manualLayout>
                  <c:x val="1.499687309291732E-3"/>
                  <c:y val="-1.9907400357751091E-2"/>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DDD0-4A73-AD38-8D008F99AF6F}"/>
                </c:ext>
              </c:extLst>
            </c:dLbl>
            <c:dLbl>
              <c:idx val="11"/>
              <c:layout>
                <c:manualLayout>
                  <c:x val="1.4996873092917319E-2"/>
                  <c:y val="-2.84391433682167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858-442D-ADEE-ED4A8C3C8014}"/>
                </c:ext>
              </c:extLst>
            </c:dLbl>
            <c:spPr>
              <a:noFill/>
              <a:ln>
                <a:noFill/>
              </a:ln>
              <a:effectLst/>
            </c:spPr>
            <c:txPr>
              <a:bodyPr wrap="square" lIns="38100" tIns="19050" rIns="38100" bIns="19050" anchor="ctr" anchorCtr="0">
                <a:spAutoFit/>
              </a:bodyPr>
              <a:lstStyle/>
              <a:p>
                <a:pPr algn="ctr">
                  <a:defRPr lang="en-US" sz="12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Sheet1!$AA$1:$AL$1</c:f>
              <c:strCache>
                <c:ptCount val="12"/>
                <c:pt idx="0">
                  <c:v>07</c:v>
                </c:pt>
                <c:pt idx="1">
                  <c:v>08</c:v>
                </c:pt>
                <c:pt idx="2">
                  <c:v>09</c:v>
                </c:pt>
                <c:pt idx="3">
                  <c:v>10</c:v>
                </c:pt>
                <c:pt idx="4">
                  <c:v>11</c:v>
                </c:pt>
                <c:pt idx="5">
                  <c:v>12</c:v>
                </c:pt>
                <c:pt idx="6">
                  <c:v>13</c:v>
                </c:pt>
                <c:pt idx="7">
                  <c:v>14</c:v>
                </c:pt>
                <c:pt idx="8">
                  <c:v>15</c:v>
                </c:pt>
                <c:pt idx="9">
                  <c:v>16</c:v>
                </c:pt>
                <c:pt idx="10">
                  <c:v>17</c:v>
                </c:pt>
                <c:pt idx="11">
                  <c:v>18</c:v>
                </c:pt>
              </c:strCache>
            </c:strRef>
          </c:cat>
          <c:val>
            <c:numRef>
              <c:f>Sheet1!$AA$3:$AL$3</c:f>
              <c:numCache>
                <c:formatCode>0.0%</c:formatCode>
                <c:ptCount val="12"/>
                <c:pt idx="0">
                  <c:v>4.2999999999999997E-2</c:v>
                </c:pt>
                <c:pt idx="1">
                  <c:v>3.1E-2</c:v>
                </c:pt>
                <c:pt idx="2">
                  <c:v>-1.9E-2</c:v>
                </c:pt>
                <c:pt idx="3">
                  <c:v>2.1000000000000001E-2</c:v>
                </c:pt>
                <c:pt idx="4">
                  <c:v>3.7999999999999999E-2</c:v>
                </c:pt>
                <c:pt idx="5">
                  <c:v>4.8000000000000001E-2</c:v>
                </c:pt>
                <c:pt idx="6">
                  <c:v>3.1E-2</c:v>
                </c:pt>
                <c:pt idx="7">
                  <c:v>3.4000000000000002E-2</c:v>
                </c:pt>
                <c:pt idx="8">
                  <c:v>0.05</c:v>
                </c:pt>
                <c:pt idx="9">
                  <c:v>2.5000000000000001E-2</c:v>
                </c:pt>
                <c:pt idx="10">
                  <c:v>0.04</c:v>
                </c:pt>
                <c:pt idx="11">
                  <c:v>4.7E-2</c:v>
                </c:pt>
              </c:numCache>
            </c:numRef>
          </c:val>
          <c:smooth val="0"/>
          <c:extLst>
            <c:ext xmlns:c16="http://schemas.microsoft.com/office/drawing/2014/chart" uri="{C3380CC4-5D6E-409C-BE32-E72D297353CC}">
              <c16:uniqueId val="{00000000-EC78-449E-B6BF-C3007E9224EF}"/>
            </c:ext>
          </c:extLst>
        </c:ser>
        <c:dLbls>
          <c:showLegendKey val="0"/>
          <c:showVal val="0"/>
          <c:showCatName val="0"/>
          <c:showSerName val="0"/>
          <c:showPercent val="0"/>
          <c:showBubbleSize val="0"/>
        </c:dLbls>
        <c:smooth val="0"/>
        <c:axId val="327966528"/>
        <c:axId val="327954376"/>
      </c:lineChart>
      <c:catAx>
        <c:axId val="327966528"/>
        <c:scaling>
          <c:orientation val="minMax"/>
        </c:scaling>
        <c:delete val="0"/>
        <c:axPos val="b"/>
        <c:numFmt formatCode="0" sourceLinked="0"/>
        <c:majorTickMark val="out"/>
        <c:minorTickMark val="none"/>
        <c:tickLblPos val="low"/>
        <c:txPr>
          <a:bodyPr rot="0" vert="horz"/>
          <a:lstStyle/>
          <a:p>
            <a:pPr>
              <a:defRPr sz="1400"/>
            </a:pPr>
            <a:endParaRPr lang="en-US"/>
          </a:p>
        </c:txPr>
        <c:crossAx val="327954376"/>
        <c:crossesAt val="0"/>
        <c:auto val="1"/>
        <c:lblAlgn val="ctr"/>
        <c:lblOffset val="100"/>
        <c:noMultiLvlLbl val="0"/>
      </c:catAx>
      <c:valAx>
        <c:axId val="327954376"/>
        <c:scaling>
          <c:orientation val="minMax"/>
          <c:min val="-5.000000000000001E-2"/>
        </c:scaling>
        <c:delete val="0"/>
        <c:axPos val="l"/>
        <c:numFmt formatCode="0%" sourceLinked="0"/>
        <c:majorTickMark val="out"/>
        <c:minorTickMark val="none"/>
        <c:tickLblPos val="nextTo"/>
        <c:txPr>
          <a:bodyPr/>
          <a:lstStyle/>
          <a:p>
            <a:pPr>
              <a:defRPr sz="1400"/>
            </a:pPr>
            <a:endParaRPr lang="en-US"/>
          </a:p>
        </c:txPr>
        <c:crossAx val="327966528"/>
        <c:crosses val="autoZero"/>
        <c:crossBetween val="between"/>
        <c:majorUnit val="5.000000000000001E-2"/>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546045857310103E-2"/>
          <c:y val="5.1829778962916247E-2"/>
          <c:w val="0.88769351487252002"/>
          <c:h val="0.84248387030317495"/>
        </c:manualLayout>
      </c:layout>
      <c:lineChart>
        <c:grouping val="standard"/>
        <c:varyColors val="0"/>
        <c:ser>
          <c:idx val="0"/>
          <c:order val="0"/>
          <c:tx>
            <c:strRef>
              <c:f>Sheet1!$A$2</c:f>
              <c:strCache>
                <c:ptCount val="1"/>
                <c:pt idx="0">
                  <c:v>Commercial Lines</c:v>
                </c:pt>
              </c:strCache>
            </c:strRef>
          </c:tx>
          <c:marker>
            <c:symbol val="circle"/>
            <c:size val="7"/>
          </c:marker>
          <c:dPt>
            <c:idx val="17"/>
            <c:bubble3D val="0"/>
            <c:extLst>
              <c:ext xmlns:c16="http://schemas.microsoft.com/office/drawing/2014/chart" uri="{C3380CC4-5D6E-409C-BE32-E72D297353CC}">
                <c16:uniqueId val="{00000003-AFFB-4A8B-8A2F-0E1ECFEFC1D7}"/>
              </c:ext>
            </c:extLst>
          </c:dPt>
          <c:dPt>
            <c:idx val="18"/>
            <c:bubble3D val="0"/>
            <c:extLst>
              <c:ext xmlns:c16="http://schemas.microsoft.com/office/drawing/2014/chart" uri="{C3380CC4-5D6E-409C-BE32-E72D297353CC}">
                <c16:uniqueId val="{00000001-AFFB-4A8B-8A2F-0E1ECFEFC1D7}"/>
              </c:ext>
            </c:extLst>
          </c:dPt>
          <c:cat>
            <c:strRef>
              <c:f>Sheet1!$B$1:$AV$1</c:f>
              <c:strCache>
                <c:ptCount val="22"/>
                <c:pt idx="0">
                  <c:v>96</c:v>
                </c:pt>
                <c:pt idx="1">
                  <c:v>97</c:v>
                </c:pt>
                <c:pt idx="2">
                  <c:v>98</c:v>
                </c:pt>
                <c:pt idx="3">
                  <c:v>99</c:v>
                </c:pt>
                <c:pt idx="4">
                  <c:v>00</c:v>
                </c:pt>
                <c:pt idx="5">
                  <c:v>01</c:v>
                </c:pt>
                <c:pt idx="6">
                  <c:v>02</c:v>
                </c:pt>
                <c:pt idx="7">
                  <c:v>03</c:v>
                </c:pt>
                <c:pt idx="8">
                  <c:v>04</c:v>
                </c:pt>
                <c:pt idx="9">
                  <c:v>05</c:v>
                </c:pt>
                <c:pt idx="10">
                  <c:v>06</c:v>
                </c:pt>
                <c:pt idx="11">
                  <c:v>07</c:v>
                </c:pt>
                <c:pt idx="12">
                  <c:v>08</c:v>
                </c:pt>
                <c:pt idx="13">
                  <c:v>09</c:v>
                </c:pt>
                <c:pt idx="14">
                  <c:v>10</c:v>
                </c:pt>
                <c:pt idx="15">
                  <c:v>11</c:v>
                </c:pt>
                <c:pt idx="16">
                  <c:v>12</c:v>
                </c:pt>
                <c:pt idx="17">
                  <c:v>13</c:v>
                </c:pt>
                <c:pt idx="18">
                  <c:v>14</c:v>
                </c:pt>
                <c:pt idx="19">
                  <c:v>15</c:v>
                </c:pt>
                <c:pt idx="20">
                  <c:v>16</c:v>
                </c:pt>
                <c:pt idx="21">
                  <c:v>17</c:v>
                </c:pt>
              </c:strCache>
            </c:strRef>
          </c:cat>
          <c:val>
            <c:numRef>
              <c:f>Sheet1!$B$2:$AV$2</c:f>
              <c:numCache>
                <c:formatCode>0.0%</c:formatCode>
                <c:ptCount val="22"/>
                <c:pt idx="0">
                  <c:v>8.0000000000000002E-3</c:v>
                </c:pt>
                <c:pt idx="1">
                  <c:v>6.0000000000000001E-3</c:v>
                </c:pt>
                <c:pt idx="2">
                  <c:v>-2.5999999999999999E-2</c:v>
                </c:pt>
                <c:pt idx="3">
                  <c:v>1.0999999999999999E-2</c:v>
                </c:pt>
                <c:pt idx="4">
                  <c:v>7.1999999999999995E-2</c:v>
                </c:pt>
                <c:pt idx="5">
                  <c:v>9.7000000000000003E-2</c:v>
                </c:pt>
                <c:pt idx="6">
                  <c:v>0.224</c:v>
                </c:pt>
                <c:pt idx="7">
                  <c:v>0.124</c:v>
                </c:pt>
                <c:pt idx="8">
                  <c:v>4.1000000000000002E-2</c:v>
                </c:pt>
                <c:pt idx="9">
                  <c:v>-1.2E-2</c:v>
                </c:pt>
                <c:pt idx="10">
                  <c:v>7.6999999999999999E-2</c:v>
                </c:pt>
                <c:pt idx="11">
                  <c:v>-1.6E-2</c:v>
                </c:pt>
                <c:pt idx="12">
                  <c:v>-3.1E-2</c:v>
                </c:pt>
                <c:pt idx="13">
                  <c:v>-0.09</c:v>
                </c:pt>
                <c:pt idx="14">
                  <c:v>-1.4E-2</c:v>
                </c:pt>
                <c:pt idx="15">
                  <c:v>4.8000000000000001E-2</c:v>
                </c:pt>
                <c:pt idx="16">
                  <c:v>4.9000000000000002E-2</c:v>
                </c:pt>
                <c:pt idx="17">
                  <c:v>4.1000000000000002E-2</c:v>
                </c:pt>
                <c:pt idx="18">
                  <c:v>3.2000000000000001E-2</c:v>
                </c:pt>
                <c:pt idx="19">
                  <c:v>2.4E-2</c:v>
                </c:pt>
                <c:pt idx="20">
                  <c:v>-1.4999999999999999E-2</c:v>
                </c:pt>
                <c:pt idx="21">
                  <c:v>3.3000000000000002E-2</c:v>
                </c:pt>
              </c:numCache>
            </c:numRef>
          </c:val>
          <c:smooth val="1"/>
          <c:extLst>
            <c:ext xmlns:c16="http://schemas.microsoft.com/office/drawing/2014/chart" uri="{C3380CC4-5D6E-409C-BE32-E72D297353CC}">
              <c16:uniqueId val="{00000004-AFFB-4A8B-8A2F-0E1ECFEFC1D7}"/>
            </c:ext>
          </c:extLst>
        </c:ser>
        <c:ser>
          <c:idx val="1"/>
          <c:order val="1"/>
          <c:tx>
            <c:strRef>
              <c:f>Sheet1!$A$3</c:f>
              <c:strCache>
                <c:ptCount val="1"/>
                <c:pt idx="0">
                  <c:v>Personal Lines</c:v>
                </c:pt>
              </c:strCache>
            </c:strRef>
          </c:tx>
          <c:cat>
            <c:strRef>
              <c:f>Sheet1!$B$1:$AV$1</c:f>
              <c:strCache>
                <c:ptCount val="22"/>
                <c:pt idx="0">
                  <c:v>96</c:v>
                </c:pt>
                <c:pt idx="1">
                  <c:v>97</c:v>
                </c:pt>
                <c:pt idx="2">
                  <c:v>98</c:v>
                </c:pt>
                <c:pt idx="3">
                  <c:v>99</c:v>
                </c:pt>
                <c:pt idx="4">
                  <c:v>00</c:v>
                </c:pt>
                <c:pt idx="5">
                  <c:v>01</c:v>
                </c:pt>
                <c:pt idx="6">
                  <c:v>02</c:v>
                </c:pt>
                <c:pt idx="7">
                  <c:v>03</c:v>
                </c:pt>
                <c:pt idx="8">
                  <c:v>04</c:v>
                </c:pt>
                <c:pt idx="9">
                  <c:v>05</c:v>
                </c:pt>
                <c:pt idx="10">
                  <c:v>06</c:v>
                </c:pt>
                <c:pt idx="11">
                  <c:v>07</c:v>
                </c:pt>
                <c:pt idx="12">
                  <c:v>08</c:v>
                </c:pt>
                <c:pt idx="13">
                  <c:v>09</c:v>
                </c:pt>
                <c:pt idx="14">
                  <c:v>10</c:v>
                </c:pt>
                <c:pt idx="15">
                  <c:v>11</c:v>
                </c:pt>
                <c:pt idx="16">
                  <c:v>12</c:v>
                </c:pt>
                <c:pt idx="17">
                  <c:v>13</c:v>
                </c:pt>
                <c:pt idx="18">
                  <c:v>14</c:v>
                </c:pt>
                <c:pt idx="19">
                  <c:v>15</c:v>
                </c:pt>
                <c:pt idx="20">
                  <c:v>16</c:v>
                </c:pt>
                <c:pt idx="21">
                  <c:v>17</c:v>
                </c:pt>
              </c:strCache>
            </c:strRef>
          </c:cat>
          <c:val>
            <c:numRef>
              <c:f>Sheet1!$B$3:$AV$3</c:f>
              <c:numCache>
                <c:formatCode>0.0%</c:formatCode>
                <c:ptCount val="22"/>
                <c:pt idx="0">
                  <c:v>8.0000000000000002E-3</c:v>
                </c:pt>
                <c:pt idx="1">
                  <c:v>5.6000000000000001E-2</c:v>
                </c:pt>
                <c:pt idx="2">
                  <c:v>4.1000000000000002E-2</c:v>
                </c:pt>
                <c:pt idx="3">
                  <c:v>0.02</c:v>
                </c:pt>
                <c:pt idx="4">
                  <c:v>1.9E-2</c:v>
                </c:pt>
                <c:pt idx="5">
                  <c:v>7.2999999999999995E-2</c:v>
                </c:pt>
                <c:pt idx="6">
                  <c:v>0.10199999999999999</c:v>
                </c:pt>
                <c:pt idx="7">
                  <c:v>9.6000000000000002E-2</c:v>
                </c:pt>
                <c:pt idx="8">
                  <c:v>0.05</c:v>
                </c:pt>
                <c:pt idx="9">
                  <c:v>2.4E-2</c:v>
                </c:pt>
                <c:pt idx="10">
                  <c:v>1.6E-2</c:v>
                </c:pt>
                <c:pt idx="11">
                  <c:v>-2E-3</c:v>
                </c:pt>
                <c:pt idx="12">
                  <c:v>0</c:v>
                </c:pt>
                <c:pt idx="13">
                  <c:v>0</c:v>
                </c:pt>
                <c:pt idx="14">
                  <c:v>0.03</c:v>
                </c:pt>
                <c:pt idx="15">
                  <c:v>2.5000000000000001E-2</c:v>
                </c:pt>
                <c:pt idx="16">
                  <c:v>3.5999999999999997E-2</c:v>
                </c:pt>
                <c:pt idx="17">
                  <c:v>5.0999999999999997E-2</c:v>
                </c:pt>
                <c:pt idx="18">
                  <c:v>5.5E-2</c:v>
                </c:pt>
                <c:pt idx="19">
                  <c:v>4.4999999999999998E-2</c:v>
                </c:pt>
                <c:pt idx="20">
                  <c:v>0.06</c:v>
                </c:pt>
                <c:pt idx="21">
                  <c:v>6.7000000000000004E-2</c:v>
                </c:pt>
              </c:numCache>
            </c:numRef>
          </c:val>
          <c:smooth val="0"/>
          <c:extLst>
            <c:ext xmlns:c16="http://schemas.microsoft.com/office/drawing/2014/chart" uri="{C3380CC4-5D6E-409C-BE32-E72D297353CC}">
              <c16:uniqueId val="{00000000-24AD-4FC6-9585-CD3955CBCB74}"/>
            </c:ext>
          </c:extLst>
        </c:ser>
        <c:dLbls>
          <c:showLegendKey val="0"/>
          <c:showVal val="0"/>
          <c:showCatName val="0"/>
          <c:showSerName val="0"/>
          <c:showPercent val="0"/>
          <c:showBubbleSize val="0"/>
        </c:dLbls>
        <c:marker val="1"/>
        <c:smooth val="0"/>
        <c:axId val="546606856"/>
        <c:axId val="546606464"/>
      </c:lineChart>
      <c:catAx>
        <c:axId val="546606856"/>
        <c:scaling>
          <c:orientation val="minMax"/>
        </c:scaling>
        <c:delete val="0"/>
        <c:axPos val="b"/>
        <c:numFmt formatCode="0" sourceLinked="0"/>
        <c:majorTickMark val="out"/>
        <c:minorTickMark val="none"/>
        <c:tickLblPos val="nextTo"/>
        <c:txPr>
          <a:bodyPr rot="0" vert="horz"/>
          <a:lstStyle/>
          <a:p>
            <a:pPr>
              <a:defRPr sz="1400"/>
            </a:pPr>
            <a:endParaRPr lang="en-US"/>
          </a:p>
        </c:txPr>
        <c:crossAx val="546606464"/>
        <c:crossesAt val="-20"/>
        <c:auto val="1"/>
        <c:lblAlgn val="ctr"/>
        <c:lblOffset val="100"/>
        <c:tickLblSkip val="2"/>
        <c:tickMarkSkip val="1"/>
        <c:noMultiLvlLbl val="0"/>
      </c:catAx>
      <c:valAx>
        <c:axId val="546606464"/>
        <c:scaling>
          <c:orientation val="minMax"/>
          <c:min val="-0.1"/>
        </c:scaling>
        <c:delete val="0"/>
        <c:axPos val="l"/>
        <c:majorGridlines/>
        <c:numFmt formatCode="0%" sourceLinked="0"/>
        <c:majorTickMark val="out"/>
        <c:minorTickMark val="none"/>
        <c:tickLblPos val="nextTo"/>
        <c:txPr>
          <a:bodyPr/>
          <a:lstStyle/>
          <a:p>
            <a:pPr>
              <a:defRPr sz="1400"/>
            </a:pPr>
            <a:endParaRPr lang="en-US"/>
          </a:p>
        </c:txPr>
        <c:crossAx val="546606856"/>
        <c:crossesAt val="1"/>
        <c:crossBetween val="between"/>
      </c:valAx>
    </c:plotArea>
    <c:legend>
      <c:legendPos val="t"/>
      <c:layout>
        <c:manualLayout>
          <c:xMode val="edge"/>
          <c:yMode val="edge"/>
          <c:x val="0.40639004709795662"/>
          <c:y val="8.5317430104647096E-2"/>
          <c:w val="0.56670477451726242"/>
          <c:h val="7.3682685443368479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44732529930803E-2"/>
          <c:y val="2.2537874403897099E-2"/>
          <c:w val="0.91941735270816205"/>
          <c:h val="0.86734061468123003"/>
        </c:manualLayout>
      </c:layout>
      <c:barChart>
        <c:barDir val="col"/>
        <c:grouping val="clustered"/>
        <c:varyColors val="0"/>
        <c:ser>
          <c:idx val="5"/>
          <c:order val="0"/>
          <c:tx>
            <c:strRef>
              <c:f>Sheet1!$G$1</c:f>
              <c:strCache>
                <c:ptCount val="1"/>
                <c:pt idx="0">
                  <c:v>Net Income after taxes (q1) 2018$</c:v>
                </c:pt>
              </c:strCache>
            </c:strRef>
          </c:tx>
          <c:spPr>
            <a:solidFill>
              <a:srgbClr val="0070C0"/>
            </a:solidFill>
          </c:spPr>
          <c:invertIfNegative val="0"/>
          <c:dLbls>
            <c:dLbl>
              <c:idx val="1"/>
              <c:spPr>
                <a:noFill/>
                <a:ln>
                  <a:noFill/>
                </a:ln>
                <a:effectLst/>
              </c:spPr>
              <c:txPr>
                <a:bodyPr wrap="square" lIns="38100" tIns="19050" rIns="38100" bIns="19050" anchor="ctr">
                  <a:spAutoFit/>
                </a:bodyPr>
                <a:lstStyle/>
                <a:p>
                  <a:pPr>
                    <a:defRPr b="1">
                      <a:solidFill>
                        <a:schemeClr val="tx1"/>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90F-4FA7-B44B-AED37E80BAE4}"/>
                </c:ext>
              </c:extLst>
            </c:dLbl>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1"/>
                <c:pt idx="0">
                  <c:v>08</c:v>
                </c:pt>
                <c:pt idx="1">
                  <c:v>09</c:v>
                </c:pt>
                <c:pt idx="2">
                  <c:v>10</c:v>
                </c:pt>
                <c:pt idx="3">
                  <c:v>11</c:v>
                </c:pt>
                <c:pt idx="4">
                  <c:v>12</c:v>
                </c:pt>
                <c:pt idx="5">
                  <c:v>13</c:v>
                </c:pt>
                <c:pt idx="6">
                  <c:v>14</c:v>
                </c:pt>
                <c:pt idx="7">
                  <c:v>15</c:v>
                </c:pt>
                <c:pt idx="8">
                  <c:v>16</c:v>
                </c:pt>
                <c:pt idx="9">
                  <c:v>17</c:v>
                </c:pt>
                <c:pt idx="10">
                  <c:v>18</c:v>
                </c:pt>
              </c:strCache>
            </c:strRef>
          </c:cat>
          <c:val>
            <c:numRef>
              <c:f>Sheet1!$G$2:$G$13</c:f>
              <c:numCache>
                <c:formatCode>_(* #,##0.0_);_(* \(#,##0.0\);_(* "-"??_);_(@_)</c:formatCode>
                <c:ptCount val="11"/>
                <c:pt idx="0">
                  <c:v>10.02</c:v>
                </c:pt>
                <c:pt idx="1">
                  <c:v>-1.2</c:v>
                </c:pt>
                <c:pt idx="2">
                  <c:v>12.69</c:v>
                </c:pt>
                <c:pt idx="3">
                  <c:v>9.2799999999999994</c:v>
                </c:pt>
                <c:pt idx="4">
                  <c:v>13.27</c:v>
                </c:pt>
                <c:pt idx="5">
                  <c:v>23.39</c:v>
                </c:pt>
                <c:pt idx="6">
                  <c:v>14.87</c:v>
                </c:pt>
                <c:pt idx="7">
                  <c:v>19.62</c:v>
                </c:pt>
                <c:pt idx="8">
                  <c:v>14.41</c:v>
                </c:pt>
                <c:pt idx="9">
                  <c:v>8.43</c:v>
                </c:pt>
                <c:pt idx="10">
                  <c:v>17.510000000000002</c:v>
                </c:pt>
              </c:numCache>
            </c:numRef>
          </c:val>
          <c:extLst>
            <c:ext xmlns:c16="http://schemas.microsoft.com/office/drawing/2014/chart" uri="{C3380CC4-5D6E-409C-BE32-E72D297353CC}">
              <c16:uniqueId val="{0000000E-E90F-4FA7-B44B-AED37E80BAE4}"/>
            </c:ext>
          </c:extLst>
        </c:ser>
        <c:dLbls>
          <c:dLblPos val="ctr"/>
          <c:showLegendKey val="0"/>
          <c:showVal val="1"/>
          <c:showCatName val="0"/>
          <c:showSerName val="0"/>
          <c:showPercent val="0"/>
          <c:showBubbleSize val="0"/>
        </c:dLbls>
        <c:gapWidth val="50"/>
        <c:axId val="46568112"/>
        <c:axId val="46572208"/>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net income after taxes (half year) AM BEST</c:v>
                      </c:pt>
                    </c:strCache>
                  </c:strRef>
                </c:tx>
                <c:spPr>
                  <a:solidFill>
                    <a:schemeClr val="accent1"/>
                  </a:solidFill>
                </c:spPr>
                <c:invertIfNegative val="0"/>
                <c:dPt>
                  <c:idx val="0"/>
                  <c:invertIfNegative val="0"/>
                  <c:bubble3D val="0"/>
                  <c:extLst>
                    <c:ext xmlns:c16="http://schemas.microsoft.com/office/drawing/2014/chart" uri="{C3380CC4-5D6E-409C-BE32-E72D297353CC}">
                      <c16:uniqueId val="{00000004-6C64-471C-8F81-661FDB8A1ABC}"/>
                    </c:ext>
                  </c:extLst>
                </c:dPt>
                <c:dPt>
                  <c:idx val="1"/>
                  <c:invertIfNegative val="0"/>
                  <c:bubble3D val="0"/>
                  <c:extLst>
                    <c:ext xmlns:c16="http://schemas.microsoft.com/office/drawing/2014/chart" uri="{C3380CC4-5D6E-409C-BE32-E72D297353CC}">
                      <c16:uniqueId val="{00000001-6C64-471C-8F81-661FDB8A1ABC}"/>
                    </c:ext>
                  </c:extLst>
                </c:dPt>
                <c:dPt>
                  <c:idx val="2"/>
                  <c:invertIfNegative val="0"/>
                  <c:bubble3D val="0"/>
                  <c:extLst>
                    <c:ext xmlns:c16="http://schemas.microsoft.com/office/drawing/2014/chart" uri="{C3380CC4-5D6E-409C-BE32-E72D297353CC}">
                      <c16:uniqueId val="{00000005-6C64-471C-8F81-661FDB8A1ABC}"/>
                    </c:ext>
                  </c:extLst>
                </c:dPt>
                <c:dPt>
                  <c:idx val="3"/>
                  <c:invertIfNegative val="0"/>
                  <c:bubble3D val="0"/>
                  <c:extLst>
                    <c:ext xmlns:c16="http://schemas.microsoft.com/office/drawing/2014/chart" uri="{C3380CC4-5D6E-409C-BE32-E72D297353CC}">
                      <c16:uniqueId val="{00000006-6C64-471C-8F81-661FDB8A1ABC}"/>
                    </c:ext>
                  </c:extLst>
                </c:dPt>
                <c:dPt>
                  <c:idx val="4"/>
                  <c:invertIfNegative val="0"/>
                  <c:bubble3D val="0"/>
                  <c:extLst>
                    <c:ext xmlns:c16="http://schemas.microsoft.com/office/drawing/2014/chart" uri="{C3380CC4-5D6E-409C-BE32-E72D297353CC}">
                      <c16:uniqueId val="{00000007-6C64-471C-8F81-661FDB8A1ABC}"/>
                    </c:ext>
                  </c:extLst>
                </c:dPt>
                <c:dPt>
                  <c:idx val="5"/>
                  <c:invertIfNegative val="0"/>
                  <c:bubble3D val="0"/>
                  <c:extLst>
                    <c:ext xmlns:c16="http://schemas.microsoft.com/office/drawing/2014/chart" uri="{C3380CC4-5D6E-409C-BE32-E72D297353CC}">
                      <c16:uniqueId val="{00000004-C0F4-4DB2-A308-D8DBC4180399}"/>
                    </c:ext>
                  </c:extLst>
                </c:dPt>
                <c:dPt>
                  <c:idx val="6"/>
                  <c:invertIfNegative val="0"/>
                  <c:bubble3D val="0"/>
                  <c:extLst>
                    <c:ext xmlns:c16="http://schemas.microsoft.com/office/drawing/2014/chart" uri="{C3380CC4-5D6E-409C-BE32-E72D297353CC}">
                      <c16:uniqueId val="{00000005-C0F4-4DB2-A308-D8DBC4180399}"/>
                    </c:ext>
                  </c:extLst>
                </c:dPt>
                <c:dPt>
                  <c:idx val="7"/>
                  <c:invertIfNegative val="0"/>
                  <c:bubble3D val="0"/>
                  <c:extLst>
                    <c:ext xmlns:c16="http://schemas.microsoft.com/office/drawing/2014/chart" uri="{C3380CC4-5D6E-409C-BE32-E72D297353CC}">
                      <c16:uniqueId val="{00000000-6C64-471C-8F81-661FDB8A1ABC}"/>
                    </c:ext>
                  </c:extLst>
                </c:dPt>
                <c:dPt>
                  <c:idx val="8"/>
                  <c:invertIfNegative val="0"/>
                  <c:bubble3D val="0"/>
                  <c:extLst>
                    <c:ext xmlns:c16="http://schemas.microsoft.com/office/drawing/2014/chart" uri="{C3380CC4-5D6E-409C-BE32-E72D297353CC}">
                      <c16:uniqueId val="{00000002-6C64-471C-8F81-661FDB8A1ABC}"/>
                    </c:ext>
                  </c:extLst>
                </c:dPt>
                <c:dPt>
                  <c:idx val="9"/>
                  <c:invertIfNegative val="0"/>
                  <c:bubble3D val="0"/>
                  <c:extLst>
                    <c:ext xmlns:c16="http://schemas.microsoft.com/office/drawing/2014/chart" uri="{C3380CC4-5D6E-409C-BE32-E72D297353CC}">
                      <c16:uniqueId val="{00000006-C0F4-4DB2-A308-D8DBC4180399}"/>
                    </c:ext>
                  </c:extLst>
                </c:dPt>
                <c:dPt>
                  <c:idx val="22"/>
                  <c:invertIfNegative val="0"/>
                  <c:bubble3D val="0"/>
                  <c:extLst>
                    <c:ext xmlns:c16="http://schemas.microsoft.com/office/drawing/2014/chart" uri="{C3380CC4-5D6E-409C-BE32-E72D297353CC}">
                      <c16:uniqueId val="{00000000-AC74-493F-90D3-7BC3CBDAB987}"/>
                    </c:ext>
                  </c:extLst>
                </c:dPt>
                <c:dPt>
                  <c:idx val="24"/>
                  <c:invertIfNegative val="0"/>
                  <c:bubble3D val="0"/>
                  <c:extLst>
                    <c:ext xmlns:c16="http://schemas.microsoft.com/office/drawing/2014/chart" uri="{C3380CC4-5D6E-409C-BE32-E72D297353CC}">
                      <c16:uniqueId val="{00000001-AC74-493F-90D3-7BC3CBDAB987}"/>
                    </c:ext>
                  </c:extLst>
                </c:dPt>
                <c:dPt>
                  <c:idx val="25"/>
                  <c:invertIfNegative val="0"/>
                  <c:bubble3D val="0"/>
                  <c:extLst>
                    <c:ext xmlns:c16="http://schemas.microsoft.com/office/drawing/2014/chart" uri="{C3380CC4-5D6E-409C-BE32-E72D297353CC}">
                      <c16:uniqueId val="{00000003-AC74-493F-90D3-7BC3CBDAB987}"/>
                    </c:ext>
                  </c:extLst>
                </c:dPt>
                <c:dLbls>
                  <c:spPr>
                    <a:noFill/>
                    <a:ln>
                      <a:noFill/>
                    </a:ln>
                    <a:effectLst/>
                  </c:spPr>
                  <c:txPr>
                    <a:bodyPr wrap="square" lIns="38100" tIns="19050" rIns="38100" bIns="19050" anchor="ctr">
                      <a:spAutoFit/>
                    </a:bodyPr>
                    <a:lstStyle/>
                    <a:p>
                      <a:pPr>
                        <a:defRPr b="1"/>
                      </a:pPr>
                      <a:endParaRPr lang="en-US"/>
                    </a:p>
                  </c:txPr>
                  <c:dLblPos val="outEnd"/>
                  <c:showLegendKey val="0"/>
                  <c:showVal val="1"/>
                  <c:showCatName val="0"/>
                  <c:showSerName val="0"/>
                  <c:showPercent val="0"/>
                  <c:showBubbleSize val="0"/>
                  <c:showLeaderLines val="0"/>
                  <c:extLst>
                    <c:ext uri="{CE6537A1-D6FC-4f65-9D91-7224C49458BB}">
                      <c15:showLeaderLines val="1"/>
                    </c:ext>
                  </c:extLst>
                </c:dLbls>
                <c:cat>
                  <c:strRef>
                    <c:extLst>
                      <c:ext uri="{02D57815-91ED-43cb-92C2-25804820EDAC}">
                        <c15:formulaRef>
                          <c15:sqref>Sheet1!$A$2:$A$13</c15:sqref>
                        </c15:formulaRef>
                      </c:ext>
                    </c:extLst>
                    <c:strCache>
                      <c:ptCount val="11"/>
                      <c:pt idx="0">
                        <c:v>08</c:v>
                      </c:pt>
                      <c:pt idx="1">
                        <c:v>09</c:v>
                      </c:pt>
                      <c:pt idx="2">
                        <c:v>10</c:v>
                      </c:pt>
                      <c:pt idx="3">
                        <c:v>11</c:v>
                      </c:pt>
                      <c:pt idx="4">
                        <c:v>12</c:v>
                      </c:pt>
                      <c:pt idx="5">
                        <c:v>13</c:v>
                      </c:pt>
                      <c:pt idx="6">
                        <c:v>14</c:v>
                      </c:pt>
                      <c:pt idx="7">
                        <c:v>15</c:v>
                      </c:pt>
                      <c:pt idx="8">
                        <c:v>16</c:v>
                      </c:pt>
                      <c:pt idx="9">
                        <c:v>17</c:v>
                      </c:pt>
                      <c:pt idx="10">
                        <c:v>18</c:v>
                      </c:pt>
                    </c:strCache>
                  </c:strRef>
                </c:cat>
                <c:val>
                  <c:numRef>
                    <c:extLst>
                      <c:ext uri="{02D57815-91ED-43cb-92C2-25804820EDAC}">
                        <c15:formulaRef>
                          <c15:sqref>Sheet1!$B$2:$B$13</c15:sqref>
                        </c15:formulaRef>
                      </c:ext>
                    </c:extLst>
                    <c:numCache>
                      <c:formatCode>"$"#,##0.0</c:formatCode>
                      <c:ptCount val="11"/>
                      <c:pt idx="0">
                        <c:v>15.6</c:v>
                      </c:pt>
                      <c:pt idx="1">
                        <c:v>6.6</c:v>
                      </c:pt>
                      <c:pt idx="2">
                        <c:v>18.600000000000001</c:v>
                      </c:pt>
                      <c:pt idx="3">
                        <c:v>5.2</c:v>
                      </c:pt>
                      <c:pt idx="4">
                        <c:v>17.600000000000001</c:v>
                      </c:pt>
                      <c:pt idx="5">
                        <c:v>25.2</c:v>
                      </c:pt>
                      <c:pt idx="6">
                        <c:v>26.8</c:v>
                      </c:pt>
                      <c:pt idx="7">
                        <c:v>31.9</c:v>
                      </c:pt>
                      <c:pt idx="8">
                        <c:v>22</c:v>
                      </c:pt>
                      <c:pt idx="9">
                        <c:v>15.5</c:v>
                      </c:pt>
                    </c:numCache>
                  </c:numRef>
                </c:val>
                <c:extLst>
                  <c:ext xmlns:c16="http://schemas.microsoft.com/office/drawing/2014/chart" uri="{C3380CC4-5D6E-409C-BE32-E72D297353CC}">
                    <c16:uniqueId val="{00000004-AC74-493F-90D3-7BC3CBDAB987}"/>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net income after taxes (Q3)</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b="1"/>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Sheet1!$A$2:$A$13</c15:sqref>
                        </c15:formulaRef>
                      </c:ext>
                    </c:extLst>
                    <c:strCache>
                      <c:ptCount val="11"/>
                      <c:pt idx="0">
                        <c:v>08</c:v>
                      </c:pt>
                      <c:pt idx="1">
                        <c:v>09</c:v>
                      </c:pt>
                      <c:pt idx="2">
                        <c:v>10</c:v>
                      </c:pt>
                      <c:pt idx="3">
                        <c:v>11</c:v>
                      </c:pt>
                      <c:pt idx="4">
                        <c:v>12</c:v>
                      </c:pt>
                      <c:pt idx="5">
                        <c:v>13</c:v>
                      </c:pt>
                      <c:pt idx="6">
                        <c:v>14</c:v>
                      </c:pt>
                      <c:pt idx="7">
                        <c:v>15</c:v>
                      </c:pt>
                      <c:pt idx="8">
                        <c:v>16</c:v>
                      </c:pt>
                      <c:pt idx="9">
                        <c:v>17</c:v>
                      </c:pt>
                      <c:pt idx="10">
                        <c:v>18</c:v>
                      </c:pt>
                    </c:strCache>
                  </c:strRef>
                </c:cat>
                <c:val>
                  <c:numRef>
                    <c:extLst xmlns:c15="http://schemas.microsoft.com/office/drawing/2012/chart">
                      <c:ext xmlns:c15="http://schemas.microsoft.com/office/drawing/2012/chart" uri="{02D57815-91ED-43cb-92C2-25804820EDAC}">
                        <c15:formulaRef>
                          <c15:sqref>Sheet1!$C$2:$C$13</c15:sqref>
                        </c15:formulaRef>
                      </c:ext>
                    </c:extLst>
                    <c:numCache>
                      <c:formatCode>"$"#,##0.0</c:formatCode>
                      <c:ptCount val="11"/>
                      <c:pt idx="0">
                        <c:v>4.5999999999999996</c:v>
                      </c:pt>
                      <c:pt idx="1">
                        <c:v>16.7</c:v>
                      </c:pt>
                      <c:pt idx="2">
                        <c:v>28.6</c:v>
                      </c:pt>
                      <c:pt idx="3">
                        <c:v>8.1999999999999993</c:v>
                      </c:pt>
                      <c:pt idx="4">
                        <c:v>29.8</c:v>
                      </c:pt>
                      <c:pt idx="5">
                        <c:v>50.9</c:v>
                      </c:pt>
                      <c:pt idx="6">
                        <c:v>38.700000000000003</c:v>
                      </c:pt>
                      <c:pt idx="7">
                        <c:v>45</c:v>
                      </c:pt>
                      <c:pt idx="8">
                        <c:v>33.200000000000003</c:v>
                      </c:pt>
                      <c:pt idx="9">
                        <c:v>23.6</c:v>
                      </c:pt>
                    </c:numCache>
                  </c:numRef>
                </c:val>
                <c:extLst xmlns:c15="http://schemas.microsoft.com/office/drawing/2012/chart">
                  <c:ext xmlns:c16="http://schemas.microsoft.com/office/drawing/2014/chart" uri="{C3380CC4-5D6E-409C-BE32-E72D297353CC}">
                    <c16:uniqueId val="{0000000E-B739-443E-9E4C-0A28A83BD87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net income after taxes (Q3)(adj for inlfation)</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Sheet1!$A$2:$A$13</c15:sqref>
                        </c15:formulaRef>
                      </c:ext>
                    </c:extLst>
                    <c:strCache>
                      <c:ptCount val="11"/>
                      <c:pt idx="0">
                        <c:v>08</c:v>
                      </c:pt>
                      <c:pt idx="1">
                        <c:v>09</c:v>
                      </c:pt>
                      <c:pt idx="2">
                        <c:v>10</c:v>
                      </c:pt>
                      <c:pt idx="3">
                        <c:v>11</c:v>
                      </c:pt>
                      <c:pt idx="4">
                        <c:v>12</c:v>
                      </c:pt>
                      <c:pt idx="5">
                        <c:v>13</c:v>
                      </c:pt>
                      <c:pt idx="6">
                        <c:v>14</c:v>
                      </c:pt>
                      <c:pt idx="7">
                        <c:v>15</c:v>
                      </c:pt>
                      <c:pt idx="8">
                        <c:v>16</c:v>
                      </c:pt>
                      <c:pt idx="9">
                        <c:v>17</c:v>
                      </c:pt>
                      <c:pt idx="10">
                        <c:v>18</c:v>
                      </c:pt>
                    </c:strCache>
                  </c:strRef>
                </c:cat>
                <c:val>
                  <c:numRef>
                    <c:extLst xmlns:c15="http://schemas.microsoft.com/office/drawing/2012/chart">
                      <c:ext xmlns:c15="http://schemas.microsoft.com/office/drawing/2012/chart" uri="{02D57815-91ED-43cb-92C2-25804820EDAC}">
                        <c15:formulaRef>
                          <c15:sqref>Sheet1!$D$2:$D$13</c15:sqref>
                        </c15:formulaRef>
                      </c:ext>
                    </c:extLst>
                    <c:numCache>
                      <c:formatCode>"$"#,##0.0</c:formatCode>
                      <c:ptCount val="11"/>
                      <c:pt idx="0">
                        <c:v>5.39</c:v>
                      </c:pt>
                      <c:pt idx="1">
                        <c:v>19.100000000000001</c:v>
                      </c:pt>
                      <c:pt idx="2">
                        <c:v>32.200000000000003</c:v>
                      </c:pt>
                      <c:pt idx="3">
                        <c:v>9</c:v>
                      </c:pt>
                      <c:pt idx="4">
                        <c:v>32.1</c:v>
                      </c:pt>
                      <c:pt idx="5">
                        <c:v>53.8</c:v>
                      </c:pt>
                      <c:pt idx="6">
                        <c:v>40.6</c:v>
                      </c:pt>
                      <c:pt idx="7">
                        <c:v>46.9</c:v>
                      </c:pt>
                      <c:pt idx="8">
                        <c:v>33.9</c:v>
                      </c:pt>
                      <c:pt idx="9">
                        <c:v>23.6</c:v>
                      </c:pt>
                    </c:numCache>
                  </c:numRef>
                </c:val>
                <c:extLst xmlns:c15="http://schemas.microsoft.com/office/drawing/2012/chart">
                  <c:ext xmlns:c16="http://schemas.microsoft.com/office/drawing/2014/chart" uri="{C3380CC4-5D6E-409C-BE32-E72D297353CC}">
                    <c16:uniqueId val="{0000000F-B739-443E-9E4C-0A28A83BD870}"/>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net income Q4 (SNL)</c:v>
                      </c:pt>
                    </c:strCache>
                  </c:strRef>
                </c:tx>
                <c:invertIfNegative val="0"/>
                <c:dLbls>
                  <c:spPr>
                    <a:noFill/>
                    <a:ln>
                      <a:noFill/>
                    </a:ln>
                    <a:effectLst/>
                  </c:sp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Sheet1!$A$2:$A$13</c15:sqref>
                        </c15:formulaRef>
                      </c:ext>
                    </c:extLst>
                    <c:strCache>
                      <c:ptCount val="11"/>
                      <c:pt idx="0">
                        <c:v>08</c:v>
                      </c:pt>
                      <c:pt idx="1">
                        <c:v>09</c:v>
                      </c:pt>
                      <c:pt idx="2">
                        <c:v>10</c:v>
                      </c:pt>
                      <c:pt idx="3">
                        <c:v>11</c:v>
                      </c:pt>
                      <c:pt idx="4">
                        <c:v>12</c:v>
                      </c:pt>
                      <c:pt idx="5">
                        <c:v>13</c:v>
                      </c:pt>
                      <c:pt idx="6">
                        <c:v>14</c:v>
                      </c:pt>
                      <c:pt idx="7">
                        <c:v>15</c:v>
                      </c:pt>
                      <c:pt idx="8">
                        <c:v>16</c:v>
                      </c:pt>
                      <c:pt idx="9">
                        <c:v>17</c:v>
                      </c:pt>
                      <c:pt idx="10">
                        <c:v>18</c:v>
                      </c:pt>
                    </c:strCache>
                  </c:strRef>
                </c:cat>
                <c:val>
                  <c:numRef>
                    <c:extLst xmlns:c15="http://schemas.microsoft.com/office/drawing/2012/chart">
                      <c:ext xmlns:c15="http://schemas.microsoft.com/office/drawing/2012/chart" uri="{02D57815-91ED-43cb-92C2-25804820EDAC}">
                        <c15:formulaRef>
                          <c15:sqref>Sheet1!$E$2:$E$13</c15:sqref>
                        </c15:formulaRef>
                      </c:ext>
                    </c:extLst>
                    <c:numCache>
                      <c:formatCode>_(* #,##0.0_);_(* \(#,##0.0\);_(* "-"??_);_(@_)</c:formatCode>
                      <c:ptCount val="11"/>
                      <c:pt idx="0">
                        <c:v>3.7088862502961</c:v>
                      </c:pt>
                      <c:pt idx="1">
                        <c:v>32.203170139788398</c:v>
                      </c:pt>
                      <c:pt idx="2">
                        <c:v>37.217758583579204</c:v>
                      </c:pt>
                      <c:pt idx="3">
                        <c:v>20.1248760217096</c:v>
                      </c:pt>
                      <c:pt idx="4">
                        <c:v>38.415881107662202</c:v>
                      </c:pt>
                      <c:pt idx="5">
                        <c:v>71.624731726388205</c:v>
                      </c:pt>
                      <c:pt idx="6">
                        <c:v>64.757509254461894</c:v>
                      </c:pt>
                      <c:pt idx="7">
                        <c:v>58.314974251858395</c:v>
                      </c:pt>
                      <c:pt idx="8">
                        <c:v>44.305791114217797</c:v>
                      </c:pt>
                      <c:pt idx="9">
                        <c:v>40.330736158000001</c:v>
                      </c:pt>
                    </c:numCache>
                  </c:numRef>
                </c:val>
                <c:extLst xmlns:c15="http://schemas.microsoft.com/office/drawing/2012/chart">
                  <c:ext xmlns:c16="http://schemas.microsoft.com/office/drawing/2014/chart" uri="{C3380CC4-5D6E-409C-BE32-E72D297353CC}">
                    <c16:uniqueId val="{0000000E-4F3C-44BE-8341-6DA1A4464C71}"/>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net income Q4 (infl Adj) SNL</c:v>
                      </c:pt>
                    </c:strCache>
                  </c:strRef>
                </c:tx>
                <c:spPr>
                  <a:solidFill>
                    <a:schemeClr val="accent1"/>
                  </a:solidFill>
                </c:spPr>
                <c:invertIfNegative val="0"/>
                <c:dLbls>
                  <c:spPr>
                    <a:noFill/>
                    <a:ln>
                      <a:noFill/>
                    </a:ln>
                    <a:effectLst/>
                  </c:spPr>
                  <c:txPr>
                    <a:bodyPr wrap="square" lIns="38100" tIns="19050" rIns="38100" bIns="19050" anchor="ctr" anchorCtr="0">
                      <a:spAutoFit/>
                    </a:bodyPr>
                    <a:lstStyle/>
                    <a:p>
                      <a:pPr algn="ctr">
                        <a:defRPr lang="en-US"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Sheet1!$A$2:$A$13</c15:sqref>
                        </c15:formulaRef>
                      </c:ext>
                    </c:extLst>
                    <c:strCache>
                      <c:ptCount val="11"/>
                      <c:pt idx="0">
                        <c:v>08</c:v>
                      </c:pt>
                      <c:pt idx="1">
                        <c:v>09</c:v>
                      </c:pt>
                      <c:pt idx="2">
                        <c:v>10</c:v>
                      </c:pt>
                      <c:pt idx="3">
                        <c:v>11</c:v>
                      </c:pt>
                      <c:pt idx="4">
                        <c:v>12</c:v>
                      </c:pt>
                      <c:pt idx="5">
                        <c:v>13</c:v>
                      </c:pt>
                      <c:pt idx="6">
                        <c:v>14</c:v>
                      </c:pt>
                      <c:pt idx="7">
                        <c:v>15</c:v>
                      </c:pt>
                      <c:pt idx="8">
                        <c:v>16</c:v>
                      </c:pt>
                      <c:pt idx="9">
                        <c:v>17</c:v>
                      </c:pt>
                      <c:pt idx="10">
                        <c:v>18</c:v>
                      </c:pt>
                    </c:strCache>
                  </c:strRef>
                </c:cat>
                <c:val>
                  <c:numRef>
                    <c:extLst xmlns:c15="http://schemas.microsoft.com/office/drawing/2012/chart">
                      <c:ext xmlns:c15="http://schemas.microsoft.com/office/drawing/2012/chart" uri="{02D57815-91ED-43cb-92C2-25804820EDAC}">
                        <c15:formulaRef>
                          <c15:sqref>Sheet1!$F$2:$F$13</c15:sqref>
                        </c15:formulaRef>
                      </c:ext>
                    </c:extLst>
                    <c:numCache>
                      <c:formatCode>_(* #,##0.0_);_(* \(#,##0.0\);_(* "-"??_);_(@_)</c:formatCode>
                      <c:ptCount val="11"/>
                      <c:pt idx="0">
                        <c:v>4.2225245243799669</c:v>
                      </c:pt>
                      <c:pt idx="1">
                        <c:v>36.793844719861525</c:v>
                      </c:pt>
                      <c:pt idx="2">
                        <c:v>41.837037201484641</c:v>
                      </c:pt>
                      <c:pt idx="3">
                        <c:v>21.930432741505285</c:v>
                      </c:pt>
                      <c:pt idx="4">
                        <c:v>41.01370583338484</c:v>
                      </c:pt>
                      <c:pt idx="5">
                        <c:v>75.364355828639091</c:v>
                      </c:pt>
                      <c:pt idx="6">
                        <c:v>67.050894956633982</c:v>
                      </c:pt>
                      <c:pt idx="7">
                        <c:v>60.308612836275586</c:v>
                      </c:pt>
                      <c:pt idx="8">
                        <c:v>45.249661542859442</c:v>
                      </c:pt>
                      <c:pt idx="9">
                        <c:v>40.330736158000001</c:v>
                      </c:pt>
                    </c:numCache>
                  </c:numRef>
                </c:val>
                <c:extLst xmlns:c15="http://schemas.microsoft.com/office/drawing/2012/chart">
                  <c:ext xmlns:c16="http://schemas.microsoft.com/office/drawing/2014/chart" uri="{C3380CC4-5D6E-409C-BE32-E72D297353CC}">
                    <c16:uniqueId val="{0000000F-4F3C-44BE-8341-6DA1A4464C71}"/>
                  </c:ext>
                </c:extLst>
              </c15:ser>
            </c15:filteredBarSeries>
          </c:ext>
        </c:extLst>
      </c:barChart>
      <c:catAx>
        <c:axId val="46568112"/>
        <c:scaling>
          <c:orientation val="minMax"/>
        </c:scaling>
        <c:delete val="0"/>
        <c:axPos val="b"/>
        <c:numFmt formatCode="General" sourceLinked="0"/>
        <c:majorTickMark val="out"/>
        <c:minorTickMark val="none"/>
        <c:tickLblPos val="low"/>
        <c:crossAx val="46572208"/>
        <c:crosses val="autoZero"/>
        <c:auto val="1"/>
        <c:lblAlgn val="ctr"/>
        <c:lblOffset val="100"/>
        <c:noMultiLvlLbl val="0"/>
      </c:catAx>
      <c:valAx>
        <c:axId val="46572208"/>
        <c:scaling>
          <c:orientation val="minMax"/>
          <c:min val="-5"/>
        </c:scaling>
        <c:delete val="0"/>
        <c:axPos val="l"/>
        <c:majorGridlines>
          <c:spPr>
            <a:ln>
              <a:noFill/>
            </a:ln>
          </c:spPr>
        </c:majorGridlines>
        <c:numFmt formatCode="&quot;$&quot;#,##0" sourceLinked="0"/>
        <c:majorTickMark val="out"/>
        <c:minorTickMark val="none"/>
        <c:tickLblPos val="nextTo"/>
        <c:txPr>
          <a:bodyPr/>
          <a:lstStyle/>
          <a:p>
            <a:pPr>
              <a:defRPr sz="1200"/>
            </a:pPr>
            <a:endParaRPr lang="en-US"/>
          </a:p>
        </c:txPr>
        <c:crossAx val="46568112"/>
        <c:crosses val="autoZero"/>
        <c:crossBetween val="between"/>
        <c:majorUnit val="10"/>
        <c:minorUnit val="0.01"/>
      </c:valAx>
    </c:plotArea>
    <c:plotVisOnly val="1"/>
    <c:dispBlanksAs val="gap"/>
    <c:showDLblsOverMax val="0"/>
  </c:chart>
  <c:txPr>
    <a:bodyPr/>
    <a:lstStyle/>
    <a:p>
      <a:pPr>
        <a:defRPr sz="12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drawing1.xml><?xml version="1.0" encoding="utf-8"?>
<c:userShapes xmlns:c="http://schemas.openxmlformats.org/drawingml/2006/chart">
  <cdr:relSizeAnchor xmlns:cdr="http://schemas.openxmlformats.org/drawingml/2006/chartDrawing">
    <cdr:from>
      <cdr:x>0.88661</cdr:x>
      <cdr:y>0.13745</cdr:y>
    </cdr:from>
    <cdr:to>
      <cdr:x>1</cdr:x>
      <cdr:y>0.1913</cdr:y>
    </cdr:to>
    <cdr:sp macro="" textlink="">
      <cdr:nvSpPr>
        <cdr:cNvPr id="2" name="TextBox 1"/>
        <cdr:cNvSpPr txBox="1"/>
      </cdr:nvSpPr>
      <cdr:spPr>
        <a:xfrm xmlns:a="http://schemas.openxmlformats.org/drawingml/2006/main">
          <a:off x="4853983" y="626695"/>
          <a:ext cx="620767" cy="245518"/>
        </a:xfrm>
        <a:prstGeom xmlns:a="http://schemas.openxmlformats.org/drawingml/2006/main" prst="rect">
          <a:avLst/>
        </a:prstGeom>
        <a:noFill xmlns:a="http://schemas.openxmlformats.org/drawingml/2006/main"/>
      </cdr:spPr>
      <cdr:txBody>
        <a:bodyPr xmlns:a="http://schemas.openxmlformats.org/drawingml/2006/main" vertOverflow="clip" wrap="square" rtlCol="0">
          <a:noAutofit/>
        </a:bodyPr>
        <a:lstStyle xmlns:a="http://schemas.openxmlformats.org/drawingml/2006/main"/>
        <a:p xmlns:a="http://schemas.openxmlformats.org/drawingml/2006/main">
          <a:pPr>
            <a:lnSpc>
              <a:spcPct val="90000"/>
            </a:lnSpc>
            <a:spcBef>
              <a:spcPts val="1200"/>
            </a:spcBef>
            <a:buClr>
              <a:srgbClr val="337DBE"/>
            </a:buClr>
            <a:buSzPct val="77000"/>
          </a:pPr>
          <a:r>
            <a:rPr lang="en-US" b="1" i="0" dirty="0">
              <a:latin typeface="Arial" charset="0"/>
              <a:ea typeface="Arial" charset="0"/>
              <a:cs typeface="Arial" charset="0"/>
            </a:rPr>
            <a:t>20,516</a:t>
          </a:r>
        </a:p>
      </cdr:txBody>
    </cdr:sp>
  </cdr:relSizeAnchor>
  <cdr:relSizeAnchor xmlns:cdr="http://schemas.openxmlformats.org/drawingml/2006/chartDrawing">
    <cdr:from>
      <cdr:x>0.10439</cdr:x>
      <cdr:y>0.08262</cdr:y>
    </cdr:from>
    <cdr:to>
      <cdr:x>0.25134</cdr:x>
      <cdr:y>0.16812</cdr:y>
    </cdr:to>
    <cdr:sp macro="" textlink="">
      <cdr:nvSpPr>
        <cdr:cNvPr id="3" name="TextBox 1"/>
        <cdr:cNvSpPr txBox="1"/>
      </cdr:nvSpPr>
      <cdr:spPr>
        <a:xfrm xmlns:a="http://schemas.openxmlformats.org/drawingml/2006/main">
          <a:off x="571489" y="376677"/>
          <a:ext cx="804515" cy="389821"/>
        </a:xfrm>
        <a:prstGeom xmlns:a="http://schemas.openxmlformats.org/drawingml/2006/main" prst="rect">
          <a:avLst/>
        </a:prstGeom>
        <a:noFill xmlns:a="http://schemas.openxmlformats.org/drawingml/2006/main"/>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90000"/>
            </a:lnSpc>
            <a:spcBef>
              <a:spcPts val="1200"/>
            </a:spcBef>
            <a:buClr>
              <a:srgbClr val="337DBE"/>
            </a:buClr>
            <a:buSzPct val="77000"/>
          </a:pPr>
          <a:r>
            <a:rPr lang="en-US" b="1" i="0" dirty="0">
              <a:latin typeface="Arial" charset="0"/>
              <a:ea typeface="Arial" charset="0"/>
              <a:cs typeface="Arial" charset="0"/>
            </a:rPr>
            <a:t>22,391</a:t>
          </a:r>
        </a:p>
      </cdr:txBody>
    </cdr:sp>
  </cdr:relSizeAnchor>
  <cdr:relSizeAnchor xmlns:cdr="http://schemas.openxmlformats.org/drawingml/2006/chartDrawing">
    <cdr:from>
      <cdr:x>0.29766</cdr:x>
      <cdr:y>0.21561</cdr:y>
    </cdr:from>
    <cdr:to>
      <cdr:x>0.43158</cdr:x>
      <cdr:y>0.29896</cdr:y>
    </cdr:to>
    <cdr:sp macro="" textlink="">
      <cdr:nvSpPr>
        <cdr:cNvPr id="4" name="TextBox 1"/>
        <cdr:cNvSpPr txBox="1"/>
      </cdr:nvSpPr>
      <cdr:spPr>
        <a:xfrm xmlns:a="http://schemas.openxmlformats.org/drawingml/2006/main">
          <a:off x="1436507" y="830160"/>
          <a:ext cx="646292" cy="320921"/>
        </a:xfrm>
        <a:prstGeom xmlns:a="http://schemas.openxmlformats.org/drawingml/2006/main" prst="rect">
          <a:avLst/>
        </a:prstGeom>
        <a:noFill xmlns:a="http://schemas.openxmlformats.org/drawingml/2006/main"/>
      </cdr:spPr>
      <cdr:txBody>
        <a:bodyPr xmlns:a="http://schemas.openxmlformats.org/drawingml/2006/main" wrap="square"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90000"/>
            </a:lnSpc>
            <a:spcBef>
              <a:spcPts val="1200"/>
            </a:spcBef>
            <a:buClr>
              <a:srgbClr val="337DBE"/>
            </a:buClr>
            <a:buSzPct val="77000"/>
          </a:pPr>
          <a:r>
            <a:rPr lang="en-US" b="1" i="0" dirty="0">
              <a:latin typeface="Arial" charset="0"/>
              <a:ea typeface="Arial" charset="0"/>
              <a:cs typeface="Arial" charset="0"/>
            </a:rPr>
            <a:t>17,668</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sz="1050"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0D53B4-B4FE-442B-BCF3-9023F49641CC}" type="datetimeFigureOut">
              <a:rPr lang="en-US" sz="1050" smtClean="0"/>
              <a:t>Travel Insurance</a:t>
            </a:fld>
            <a:endParaRPr lang="en-US" sz="1050"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sz="1050"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E3EEC0-60C9-482C-B113-4433E60F7642}" type="slidenum">
              <a:rPr lang="en-US" sz="1050" smtClean="0"/>
              <a:t>‹#›</a:t>
            </a:fld>
            <a:endParaRPr lang="en-US" sz="1050" dirty="0"/>
          </a:p>
        </p:txBody>
      </p:sp>
    </p:spTree>
    <p:extLst>
      <p:ext uri="{BB962C8B-B14F-4D97-AF65-F5344CB8AC3E}">
        <p14:creationId xmlns:p14="http://schemas.microsoft.com/office/powerpoint/2010/main" val="12625604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371600" y="320675"/>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8" name="Slide Number Placeholder 6"/>
          <p:cNvSpPr>
            <a:spLocks noGrp="1"/>
          </p:cNvSpPr>
          <p:nvPr>
            <p:ph type="sldNum" sz="quarter" idx="5"/>
          </p:nvPr>
        </p:nvSpPr>
        <p:spPr>
          <a:xfrm>
            <a:off x="0" y="8866597"/>
            <a:ext cx="6856413" cy="275815"/>
          </a:xfrm>
          <a:prstGeom prst="rect">
            <a:avLst/>
          </a:prstGeom>
        </p:spPr>
        <p:txBody>
          <a:bodyPr vert="horz" lIns="91440" tIns="45720" rIns="91440" bIns="45720" rtlCol="0" anchor="b"/>
          <a:lstStyle>
            <a:lvl1pPr algn="ctr">
              <a:defRPr sz="900">
                <a:solidFill>
                  <a:schemeClr val="tx1"/>
                </a:solidFill>
                <a:latin typeface="+mn-lt"/>
                <a:cs typeface="Arial" pitchFamily="34" charset="0"/>
              </a:defRPr>
            </a:lvl1pPr>
          </a:lstStyle>
          <a:p>
            <a:fld id="{D5F8523C-8729-40F0-9536-D6C4CA3AD238}" type="slidenum">
              <a:rPr lang="en-US" smtClean="0"/>
              <a:pPr/>
              <a:t>‹#›</a:t>
            </a:fld>
            <a:endParaRPr lang="en-US" dirty="0"/>
          </a:p>
        </p:txBody>
      </p:sp>
      <p:sp>
        <p:nvSpPr>
          <p:cNvPr id="9" name="Notes Placeholder 1"/>
          <p:cNvSpPr>
            <a:spLocks noGrp="1"/>
          </p:cNvSpPr>
          <p:nvPr>
            <p:ph type="body" sz="quarter" idx="3"/>
          </p:nvPr>
        </p:nvSpPr>
        <p:spPr>
          <a:xfrm>
            <a:off x="685800" y="3609975"/>
            <a:ext cx="5486400" cy="51435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842946"/>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lnSpc>
        <a:spcPct val="90000"/>
      </a:lnSpc>
      <a:spcBef>
        <a:spcPts val="1200"/>
      </a:spcBef>
      <a:buClr>
        <a:srgbClr val="337DBE"/>
      </a:buClr>
      <a:buSzPct val="77000"/>
      <a:buFont typeface="Wingdings 3" panose="05040102010807070707" pitchFamily="18" charset="2"/>
      <a:buChar char="y"/>
      <a:defRPr lang="en-US" sz="1200" kern="1200" dirty="0" smtClean="0">
        <a:solidFill>
          <a:schemeClr val="tx1"/>
        </a:solidFill>
        <a:effectLst/>
        <a:latin typeface="+mn-lt"/>
        <a:ea typeface="+mn-ea"/>
        <a:cs typeface="+mn-cs"/>
      </a:defRPr>
    </a:lvl1pPr>
    <a:lvl2pPr marL="342900" indent="-142875" algn="l" defTabSz="914400" rtl="0" eaLnBrk="1" latinLnBrk="0" hangingPunct="1">
      <a:lnSpc>
        <a:spcPct val="90000"/>
      </a:lnSpc>
      <a:spcBef>
        <a:spcPts val="600"/>
      </a:spcBef>
      <a:buClr>
        <a:srgbClr val="337DBE"/>
      </a:buClr>
      <a:buFont typeface="Wingdings" panose="05000000000000000000" pitchFamily="2" charset="2"/>
      <a:buChar char="w"/>
      <a:defRPr lang="en-US" sz="1100" kern="1200" dirty="0" smtClean="0">
        <a:solidFill>
          <a:schemeClr val="tx1"/>
        </a:solidFill>
        <a:effectLst/>
        <a:latin typeface="+mn-lt"/>
        <a:ea typeface="+mn-ea"/>
        <a:cs typeface="+mn-cs"/>
      </a:defRPr>
    </a:lvl2pPr>
    <a:lvl3pPr marL="514350" indent="-119063" algn="l" defTabSz="914400" rtl="0" eaLnBrk="1" latinLnBrk="0" hangingPunct="1">
      <a:lnSpc>
        <a:spcPct val="90000"/>
      </a:lnSpc>
      <a:spcBef>
        <a:spcPts val="300"/>
      </a:spcBef>
      <a:buClr>
        <a:srgbClr val="337DBE"/>
      </a:buClr>
      <a:buFont typeface="Arial" pitchFamily="34" charset="0"/>
      <a:buChar char="–"/>
      <a:defRPr lang="en-US" sz="1000" kern="1200" dirty="0" smtClean="0">
        <a:solidFill>
          <a:schemeClr val="tx1"/>
        </a:solidFill>
        <a:effectLst/>
        <a:latin typeface="+mn-lt"/>
        <a:ea typeface="+mn-ea"/>
        <a:cs typeface="+mn-cs"/>
      </a:defRPr>
    </a:lvl3pPr>
    <a:lvl4pPr marL="685800" indent="-107950" algn="l" defTabSz="914400" rtl="0" eaLnBrk="1" latinLnBrk="0" hangingPunct="1">
      <a:lnSpc>
        <a:spcPct val="90000"/>
      </a:lnSpc>
      <a:spcBef>
        <a:spcPts val="200"/>
      </a:spcBef>
      <a:buClr>
        <a:srgbClr val="337DBE"/>
      </a:buClr>
      <a:buFont typeface="Wingdings" pitchFamily="2" charset="2"/>
      <a:buChar char="§"/>
      <a:defRPr lang="en-US" sz="900" kern="1200" dirty="0" smtClean="0">
        <a:solidFill>
          <a:schemeClr val="tx1"/>
        </a:solidFill>
        <a:effectLst/>
        <a:latin typeface="+mn-lt"/>
        <a:ea typeface="+mn-ea"/>
        <a:cs typeface="+mn-cs"/>
      </a:defRPr>
    </a:lvl4pPr>
    <a:lvl5pPr marL="800100" indent="-95250" algn="l" defTabSz="914400" rtl="0" eaLnBrk="1" latinLnBrk="0" hangingPunct="1">
      <a:lnSpc>
        <a:spcPct val="90000"/>
      </a:lnSpc>
      <a:spcBef>
        <a:spcPts val="100"/>
      </a:spcBef>
      <a:buClr>
        <a:srgbClr val="337DBE"/>
      </a:buClr>
      <a:buSzPct val="100000"/>
      <a:buFont typeface="Arial" panose="020B0604020202020204" pitchFamily="34" charset="0"/>
      <a:buChar char="»"/>
      <a:defRPr lang="en-US" sz="800" kern="1200" dirty="0">
        <a:solidFill>
          <a:schemeClr val="tx1"/>
        </a:solidFill>
        <a:effectLst/>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Talk about what’s happening in the world in terms of what we are hearing a lot of lately – disruption. </a:t>
            </a:r>
          </a:p>
          <a:p>
            <a:pPr lvl="0"/>
            <a:r>
              <a:rPr lang="en-US" dirty="0"/>
              <a:t>But also why insurance is an industry well-poised to lead through it</a:t>
            </a:r>
          </a:p>
          <a:p>
            <a:pPr lvl="0"/>
            <a:r>
              <a:rPr lang="en-US" dirty="0"/>
              <a:t>Also, look at some industry trends.</a:t>
            </a:r>
          </a:p>
          <a:p>
            <a:pPr lvl="0"/>
            <a:r>
              <a:rPr lang="en-US" dirty="0"/>
              <a:t>At the end, will circle back to insurance leading through disruption. </a:t>
            </a:r>
          </a:p>
        </p:txBody>
      </p:sp>
      <p:sp>
        <p:nvSpPr>
          <p:cNvPr id="4" name="Slide Number Placeholder 3"/>
          <p:cNvSpPr>
            <a:spLocks noGrp="1"/>
          </p:cNvSpPr>
          <p:nvPr>
            <p:ph type="sldNum" sz="quarter" idx="10"/>
          </p:nvPr>
        </p:nvSpPr>
        <p:spPr/>
        <p:txBody>
          <a:bodyPr/>
          <a:lstStyle/>
          <a:p>
            <a:fld id="{D5F8523C-8729-40F0-9536-D6C4CA3AD238}" type="slidenum">
              <a:rPr lang="en-US" smtClean="0"/>
              <a:pPr/>
              <a:t>1</a:t>
            </a:fld>
            <a:endParaRPr lang="en-US" dirty="0"/>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417251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r>
              <a:rPr lang="en-US" dirty="0"/>
              <a:t>Will circle to this later, but first thought I would go through some of macro economic trends we are seeing for the industry at I.I.I. </a:t>
            </a:r>
          </a:p>
          <a:p>
            <a:r>
              <a:rPr lang="en-US" dirty="0"/>
              <a:t>Part of new product we are putting out quarterly at I.I.I. </a:t>
            </a:r>
          </a:p>
        </p:txBody>
      </p:sp>
      <p:sp>
        <p:nvSpPr>
          <p:cNvPr id="4" name="Slide Number Placeholder 3"/>
          <p:cNvSpPr>
            <a:spLocks noGrp="1"/>
          </p:cNvSpPr>
          <p:nvPr>
            <p:ph type="sldNum" sz="quarter" idx="10"/>
          </p:nvPr>
        </p:nvSpPr>
        <p:spPr/>
        <p:txBody>
          <a:bodyPr/>
          <a:lstStyle/>
          <a:p>
            <a:fld id="{D5F8523C-8729-40F0-9536-D6C4CA3AD238}" type="slidenum">
              <a:rPr lang="en-US" smtClean="0"/>
              <a:pPr/>
              <a:t>12</a:t>
            </a:fld>
            <a:endParaRPr lang="en-US" dirty="0"/>
          </a:p>
        </p:txBody>
      </p:sp>
    </p:spTree>
    <p:extLst>
      <p:ext uri="{BB962C8B-B14F-4D97-AF65-F5344CB8AC3E}">
        <p14:creationId xmlns:p14="http://schemas.microsoft.com/office/powerpoint/2010/main" val="3386925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3"/>
          <p:cNvSpPr>
            <a:spLocks noGrp="1"/>
          </p:cNvSpPr>
          <p:nvPr>
            <p:ph type="body" idx="1"/>
          </p:nvPr>
        </p:nvSpPr>
        <p:spPr/>
        <p:txBody>
          <a:bodyPr/>
          <a:lstStyle/>
          <a:p>
            <a:pPr marL="0" indent="0">
              <a:buNone/>
            </a:pPr>
            <a:r>
              <a:rPr lang="en-US" dirty="0"/>
              <a:t>PCS estimate for 2017 is $93B, adjusted to 2016 </a:t>
            </a:r>
            <a:r>
              <a:rPr lang="en-US"/>
              <a:t>dollars becomes 90.7</a:t>
            </a:r>
            <a:endParaRPr lang="en-US" dirty="0"/>
          </a:p>
          <a:p>
            <a:pPr marL="0" indent="0">
              <a:buNone/>
            </a:pPr>
            <a:endParaRPr lang="en-US" dirty="0"/>
          </a:p>
        </p:txBody>
      </p:sp>
      <p:sp>
        <p:nvSpPr>
          <p:cNvPr id="5" name="Slide Number Placeholder 4"/>
          <p:cNvSpPr>
            <a:spLocks noGrp="1"/>
          </p:cNvSpPr>
          <p:nvPr>
            <p:ph type="sldNum" sz="quarter" idx="10"/>
          </p:nvPr>
        </p:nvSpPr>
        <p:spPr/>
        <p:txBody>
          <a:bodyPr/>
          <a:lstStyle/>
          <a:p>
            <a:fld id="{D5F8523C-8729-40F0-9536-D6C4CA3AD238}" type="slidenum">
              <a:rPr lang="en-US" smtClean="0"/>
              <a:pPr/>
              <a:t>13</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61274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3"/>
          <p:cNvSpPr>
            <a:spLocks noGrp="1" noChangeArrowheads="1"/>
          </p:cNvSpPr>
          <p:nvPr>
            <p:ph type="sldNum" sz="quarter" idx="5"/>
          </p:nvPr>
        </p:nvSpPr>
        <p:spPr>
          <a:xfrm>
            <a:off x="3085168" y="9046823"/>
            <a:ext cx="690779" cy="247989"/>
          </a:xfrm>
        </p:spPr>
        <p:txBody>
          <a:bodyPr/>
          <a:lstStyle/>
          <a:p>
            <a:pPr>
              <a:defRPr/>
            </a:pPr>
            <a:fld id="{CD8EFDAD-DD28-475D-8809-5E3173A79418}" type="slidenum">
              <a:rPr lang="en-US" smtClean="0"/>
              <a:pPr>
                <a:defRPr/>
              </a:pPr>
              <a:t>14</a:t>
            </a:fld>
            <a:endParaRPr lang="en-US"/>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44279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3"/>
          <p:cNvSpPr>
            <a:spLocks noGrp="1" noChangeArrowheads="1"/>
          </p:cNvSpPr>
          <p:nvPr>
            <p:ph type="sldNum" sz="quarter" idx="5"/>
          </p:nvPr>
        </p:nvSpPr>
        <p:spPr/>
        <p:txBody>
          <a:bodyPr/>
          <a:lstStyle/>
          <a:p>
            <a:fld id="{5858BD08-603D-48F8-9A20-C039EB7A66EE}" type="slidenum">
              <a:rPr lang="en-US" smtClean="0"/>
              <a:pPr/>
              <a:t>15</a:t>
            </a:fld>
            <a:endParaRPr lang="en-US" dirty="0"/>
          </a:p>
        </p:txBody>
      </p:sp>
      <p:sp>
        <p:nvSpPr>
          <p:cNvPr id="3" name="Slide Image Placeholder 2"/>
          <p:cNvSpPr>
            <a:spLocks noGrp="1" noRot="1" noChangeAspect="1"/>
          </p:cNvSpPr>
          <p:nvPr>
            <p:ph type="sldImg"/>
          </p:nvPr>
        </p:nvSpPr>
        <p:spPr>
          <a:xfrm>
            <a:off x="1412875" y="325438"/>
            <a:ext cx="4184650" cy="3138487"/>
          </a:xfrm>
        </p:spPr>
      </p:sp>
      <p:sp>
        <p:nvSpPr>
          <p:cNvPr id="4" name="Notes Placeholder 3"/>
          <p:cNvSpPr>
            <a:spLocks noGrp="1"/>
          </p:cNvSpPr>
          <p:nvPr>
            <p:ph type="body" idx="1"/>
          </p:nvPr>
        </p:nvSpPr>
        <p:spPr/>
        <p:txBody>
          <a:bodyPr/>
          <a:lstStyle/>
          <a:p>
            <a:r>
              <a:rPr lang="en-US" dirty="0"/>
              <a:t>Updated</a:t>
            </a:r>
            <a:r>
              <a:rPr lang="en-US" baseline="0" dirty="0"/>
              <a:t> 2017 result (had been 104, now 103.7</a:t>
            </a:r>
            <a:endParaRPr lang="en-US" dirty="0"/>
          </a:p>
          <a:p>
            <a:r>
              <a:rPr lang="en-US" dirty="0"/>
              <a:t>Illustrates the up and down trends of the how insurance perform in terms of what’s going out and what’s coming it.</a:t>
            </a:r>
          </a:p>
          <a:p>
            <a:r>
              <a:rPr lang="en-US" dirty="0"/>
              <a:t>Goal is always to get below 100.</a:t>
            </a:r>
          </a:p>
          <a:p>
            <a:r>
              <a:rPr lang="en-US" dirty="0"/>
              <a:t>2017 was a big year – tornados, hurricanes, wildfires. </a:t>
            </a:r>
          </a:p>
          <a:p>
            <a:pPr lvl="1"/>
            <a:r>
              <a:rPr lang="en-US" dirty="0"/>
              <a:t>Also saw commercial auto as a big driver. </a:t>
            </a:r>
          </a:p>
          <a:p>
            <a:pPr lvl="0"/>
            <a:r>
              <a:rPr lang="en-US" dirty="0"/>
              <a:t>We do see 18 and 19 as potentially lower due to cat losses lowering.</a:t>
            </a:r>
          </a:p>
          <a:p>
            <a:pPr lvl="1"/>
            <a:r>
              <a:rPr lang="en-US" dirty="0"/>
              <a:t>And we are beginning to see signs of flattening and even decreasing frequency and severity in auto. </a:t>
            </a:r>
          </a:p>
        </p:txBody>
      </p:sp>
    </p:spTree>
    <p:extLst>
      <p:ext uri="{BB962C8B-B14F-4D97-AF65-F5344CB8AC3E}">
        <p14:creationId xmlns:p14="http://schemas.microsoft.com/office/powerpoint/2010/main" val="628260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1416050" y="327025"/>
            <a:ext cx="4178300" cy="3135313"/>
          </a:xfrm>
        </p:spPr>
      </p:sp>
      <p:sp>
        <p:nvSpPr>
          <p:cNvPr id="4" name="Notes Placeholder 3"/>
          <p:cNvSpPr>
            <a:spLocks noGrp="1"/>
          </p:cNvSpPr>
          <p:nvPr>
            <p:ph type="body" idx="1"/>
          </p:nvPr>
        </p:nvSpPr>
        <p:spPr/>
        <p:txBody>
          <a:bodyPr/>
          <a:lstStyle/>
          <a:p>
            <a:pPr marL="0" indent="0">
              <a:buNone/>
            </a:pPr>
            <a:r>
              <a:rPr lang="en-US" dirty="0"/>
              <a:t>Updated 6/25/18 – lynch</a:t>
            </a:r>
          </a:p>
          <a:p>
            <a:pPr marL="0" indent="0">
              <a:buNone/>
            </a:pPr>
            <a:endParaRPr lang="en-US" dirty="0"/>
          </a:p>
          <a:p>
            <a:endParaRPr lang="en-US" dirty="0"/>
          </a:p>
        </p:txBody>
      </p:sp>
      <p:sp>
        <p:nvSpPr>
          <p:cNvPr id="5" name="Slide Number Placeholder 4"/>
          <p:cNvSpPr>
            <a:spLocks noGrp="1"/>
          </p:cNvSpPr>
          <p:nvPr>
            <p:ph type="sldNum" sz="quarter" idx="10"/>
          </p:nvPr>
        </p:nvSpPr>
        <p:spPr/>
        <p:txBody>
          <a:bodyPr/>
          <a:lstStyle/>
          <a:p>
            <a:fld id="{D5F8523C-8729-40F0-9536-D6C4CA3AD238}" type="slidenum">
              <a:rPr lang="en-US" smtClean="0"/>
              <a:pPr/>
              <a:t>16</a:t>
            </a:fld>
            <a:endParaRPr lang="en-US" dirty="0"/>
          </a:p>
        </p:txBody>
      </p:sp>
    </p:spTree>
    <p:extLst>
      <p:ext uri="{BB962C8B-B14F-4D97-AF65-F5344CB8AC3E}">
        <p14:creationId xmlns:p14="http://schemas.microsoft.com/office/powerpoint/2010/main" val="1271979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p:cNvSpPr>
            <a:spLocks noGrp="1" noChangeArrowheads="1"/>
          </p:cNvSpPr>
          <p:nvPr>
            <p:ph type="sldNum" sz="quarter" idx="5"/>
          </p:nvPr>
        </p:nvSpPr>
        <p:spPr/>
        <p:txBody>
          <a:bodyPr/>
          <a:lstStyle>
            <a:lvl1pPr defTabSz="944715">
              <a:defRPr>
                <a:solidFill>
                  <a:schemeClr val="tx1"/>
                </a:solidFill>
                <a:latin typeface="Arial" panose="020B0604020202020204" pitchFamily="34" charset="0"/>
                <a:cs typeface="Arial" panose="020B0604020202020204" pitchFamily="34" charset="0"/>
              </a:defRPr>
            </a:lvl1pPr>
            <a:lvl2pPr marL="757066" indent="-291179" defTabSz="944715">
              <a:defRPr>
                <a:solidFill>
                  <a:schemeClr val="tx1"/>
                </a:solidFill>
                <a:latin typeface="Arial" panose="020B0604020202020204" pitchFamily="34" charset="0"/>
                <a:cs typeface="Arial" panose="020B0604020202020204" pitchFamily="34" charset="0"/>
              </a:defRPr>
            </a:lvl2pPr>
            <a:lvl3pPr marL="1164717" indent="-232943" defTabSz="944715">
              <a:defRPr>
                <a:solidFill>
                  <a:schemeClr val="tx1"/>
                </a:solidFill>
                <a:latin typeface="Arial" panose="020B0604020202020204" pitchFamily="34" charset="0"/>
                <a:cs typeface="Arial" panose="020B0604020202020204" pitchFamily="34" charset="0"/>
              </a:defRPr>
            </a:lvl3pPr>
            <a:lvl4pPr marL="1630604" indent="-232943" defTabSz="944715">
              <a:defRPr>
                <a:solidFill>
                  <a:schemeClr val="tx1"/>
                </a:solidFill>
                <a:latin typeface="Arial" panose="020B0604020202020204" pitchFamily="34" charset="0"/>
                <a:cs typeface="Arial" panose="020B0604020202020204" pitchFamily="34" charset="0"/>
              </a:defRPr>
            </a:lvl4pPr>
            <a:lvl5pPr marL="2096491" indent="-232943" defTabSz="944715">
              <a:defRPr>
                <a:solidFill>
                  <a:schemeClr val="tx1"/>
                </a:solidFill>
                <a:latin typeface="Arial" panose="020B0604020202020204" pitchFamily="34" charset="0"/>
                <a:cs typeface="Arial" panose="020B0604020202020204" pitchFamily="34" charset="0"/>
              </a:defRPr>
            </a:lvl5pPr>
            <a:lvl6pPr marL="2562377" indent="-232943" defTabSz="9447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defTabSz="9447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defTabSz="9447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defTabSz="94471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B0E9B5-36A5-4C65-9FC0-7A7FC996B372}" type="slidenum">
              <a:rPr lang="en-US" altLang="en-US" smtClean="0"/>
              <a:pPr/>
              <a:t>17</a:t>
            </a:fld>
            <a:endParaRPr lang="en-US" altLang="en-US" dirty="0"/>
          </a:p>
        </p:txBody>
      </p:sp>
      <p:sp>
        <p:nvSpPr>
          <p:cNvPr id="3" name="Slide Image Placeholder 2"/>
          <p:cNvSpPr>
            <a:spLocks noGrp="1" noRot="1" noChangeAspect="1"/>
          </p:cNvSpPr>
          <p:nvPr>
            <p:ph type="sldImg"/>
          </p:nvPr>
        </p:nvSpPr>
        <p:spPr>
          <a:xfrm>
            <a:off x="1412875" y="325438"/>
            <a:ext cx="4184650" cy="3138487"/>
          </a:xfrm>
        </p:spPr>
      </p:sp>
      <p:sp>
        <p:nvSpPr>
          <p:cNvPr id="4" name="Notes Placeholder 3"/>
          <p:cNvSpPr>
            <a:spLocks noGrp="1"/>
          </p:cNvSpPr>
          <p:nvPr>
            <p:ph type="body" idx="1"/>
          </p:nvPr>
        </p:nvSpPr>
        <p:spPr/>
        <p:txBody>
          <a:bodyPr/>
          <a:lstStyle/>
          <a:p>
            <a:pPr marL="0" indent="0">
              <a:buNone/>
            </a:pPr>
            <a:r>
              <a:rPr lang="en-US" dirty="0"/>
              <a:t>Updated 6/25 - lynch</a:t>
            </a:r>
          </a:p>
        </p:txBody>
      </p:sp>
    </p:spTree>
    <p:extLst>
      <p:ext uri="{BB962C8B-B14F-4D97-AF65-F5344CB8AC3E}">
        <p14:creationId xmlns:p14="http://schemas.microsoft.com/office/powerpoint/2010/main" val="1950202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1412875" y="325438"/>
            <a:ext cx="4184650" cy="3138487"/>
          </a:xfrm>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endParaRPr lang="en-US" dirty="0">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29">
              <a:defRPr>
                <a:solidFill>
                  <a:schemeClr val="tx1"/>
                </a:solidFill>
                <a:latin typeface="Arial" panose="020B0604020202020204" pitchFamily="34" charset="0"/>
                <a:cs typeface="Arial" panose="020B0604020202020204" pitchFamily="34" charset="0"/>
              </a:defRPr>
            </a:lvl1pPr>
            <a:lvl2pPr marL="742834" indent="-285705" defTabSz="930129">
              <a:defRPr>
                <a:solidFill>
                  <a:schemeClr val="tx1"/>
                </a:solidFill>
                <a:latin typeface="Arial" panose="020B0604020202020204" pitchFamily="34" charset="0"/>
                <a:cs typeface="Arial" panose="020B0604020202020204" pitchFamily="34" charset="0"/>
              </a:defRPr>
            </a:lvl2pPr>
            <a:lvl3pPr marL="1142821" indent="-228564" defTabSz="930129">
              <a:defRPr>
                <a:solidFill>
                  <a:schemeClr val="tx1"/>
                </a:solidFill>
                <a:latin typeface="Arial" panose="020B0604020202020204" pitchFamily="34" charset="0"/>
                <a:cs typeface="Arial" panose="020B0604020202020204" pitchFamily="34" charset="0"/>
              </a:defRPr>
            </a:lvl3pPr>
            <a:lvl4pPr marL="1599948" indent="-228564" defTabSz="930129">
              <a:defRPr>
                <a:solidFill>
                  <a:schemeClr val="tx1"/>
                </a:solidFill>
                <a:latin typeface="Arial" panose="020B0604020202020204" pitchFamily="34" charset="0"/>
                <a:cs typeface="Arial" panose="020B0604020202020204" pitchFamily="34" charset="0"/>
              </a:defRPr>
            </a:lvl4pPr>
            <a:lvl5pPr marL="2057077" indent="-228564" defTabSz="930129">
              <a:defRPr>
                <a:solidFill>
                  <a:schemeClr val="tx1"/>
                </a:solidFill>
                <a:latin typeface="Arial" panose="020B0604020202020204" pitchFamily="34" charset="0"/>
                <a:cs typeface="Arial" panose="020B0604020202020204" pitchFamily="34" charset="0"/>
              </a:defRPr>
            </a:lvl5pPr>
            <a:lvl6pPr marL="2514205" indent="-228564" defTabSz="9301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333" indent="-228564" defTabSz="9301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461" indent="-228564" defTabSz="9301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589" indent="-228564" defTabSz="93012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E7FC54-9E5C-4662-9649-B3108D5371A3}" type="slidenum">
              <a:rPr lang="en-US" smtClean="0"/>
              <a:pPr/>
              <a:t>18</a:t>
            </a:fld>
            <a:endParaRPr lang="en-US" dirty="0"/>
          </a:p>
        </p:txBody>
      </p:sp>
    </p:spTree>
    <p:extLst>
      <p:ext uri="{BB962C8B-B14F-4D97-AF65-F5344CB8AC3E}">
        <p14:creationId xmlns:p14="http://schemas.microsoft.com/office/powerpoint/2010/main" val="3545088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1416050" y="327025"/>
            <a:ext cx="4178300" cy="3135313"/>
          </a:xfrm>
        </p:spPr>
      </p:sp>
      <p:sp>
        <p:nvSpPr>
          <p:cNvPr id="4" name="Notes Placeholder 3"/>
          <p:cNvSpPr>
            <a:spLocks noGrp="1"/>
          </p:cNvSpPr>
          <p:nvPr>
            <p:ph type="body" idx="1"/>
          </p:nvPr>
        </p:nvSpPr>
        <p:spPr/>
        <p:txBody>
          <a:bodyPr/>
          <a:lstStyle/>
          <a:p>
            <a:pPr marL="0" indent="0">
              <a:buNone/>
            </a:pPr>
            <a:r>
              <a:rPr lang="en-US" dirty="0"/>
              <a:t>Updated 6/25/18 – lynch</a:t>
            </a:r>
          </a:p>
          <a:p>
            <a:pPr marL="0" indent="0">
              <a:buNone/>
            </a:pPr>
            <a:endParaRPr lang="en-US" dirty="0"/>
          </a:p>
          <a:p>
            <a:endParaRPr lang="en-US" dirty="0"/>
          </a:p>
        </p:txBody>
      </p:sp>
      <p:sp>
        <p:nvSpPr>
          <p:cNvPr id="5" name="Slide Number Placeholder 4"/>
          <p:cNvSpPr>
            <a:spLocks noGrp="1"/>
          </p:cNvSpPr>
          <p:nvPr>
            <p:ph type="sldNum" sz="quarter" idx="10"/>
          </p:nvPr>
        </p:nvSpPr>
        <p:spPr/>
        <p:txBody>
          <a:bodyPr/>
          <a:lstStyle/>
          <a:p>
            <a:fld id="{D5F8523C-8729-40F0-9536-D6C4CA3AD238}" type="slidenum">
              <a:rPr lang="en-US" smtClean="0"/>
              <a:pPr/>
              <a:t>19</a:t>
            </a:fld>
            <a:endParaRPr lang="en-US" dirty="0"/>
          </a:p>
        </p:txBody>
      </p:sp>
    </p:spTree>
    <p:extLst>
      <p:ext uri="{BB962C8B-B14F-4D97-AF65-F5344CB8AC3E}">
        <p14:creationId xmlns:p14="http://schemas.microsoft.com/office/powerpoint/2010/main" val="4237746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1371600" y="320675"/>
            <a:ext cx="4114800" cy="3086100"/>
          </a:xfrm>
        </p:spPr>
      </p:sp>
      <p:sp>
        <p:nvSpPr>
          <p:cNvPr id="4" name="Notes Placeholder 3"/>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D5F8523C-8729-40F0-9536-D6C4CA3AD238}" type="slidenum">
              <a:rPr lang="en-US" smtClean="0"/>
              <a:pPr/>
              <a:t>20</a:t>
            </a:fld>
            <a:endParaRPr lang="en-US" dirty="0"/>
          </a:p>
        </p:txBody>
      </p:sp>
    </p:spTree>
    <p:extLst>
      <p:ext uri="{BB962C8B-B14F-4D97-AF65-F5344CB8AC3E}">
        <p14:creationId xmlns:p14="http://schemas.microsoft.com/office/powerpoint/2010/main" val="50746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According to the KPMG report called “The New Deal: Driving Insurance Transformation with Strategy-aligned M&amp;A,” 84% of insurance companies plan to make between one and three acquisitions in 2017, while 94% plan at least one divestiture.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2015 Anthem’s announced purchase of Cigna, and Aetna’s planned purchase of Humana together totaled $83 billion, according to S&amp;P Global Market Intelligence. The continued scrutiny of these two deals may have dampened merger activity in this sector in 2016.</a:t>
            </a:r>
          </a:p>
          <a:p>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21</a:t>
            </a:fld>
            <a:endParaRPr lang="en-US" dirty="0"/>
          </a:p>
        </p:txBody>
      </p:sp>
    </p:spTree>
    <p:extLst>
      <p:ext uri="{BB962C8B-B14F-4D97-AF65-F5344CB8AC3E}">
        <p14:creationId xmlns:p14="http://schemas.microsoft.com/office/powerpoint/2010/main" val="3437537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325438"/>
            <a:ext cx="4184650" cy="3138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2</a:t>
            </a:fld>
            <a:endParaRPr lang="en-US" dirty="0"/>
          </a:p>
        </p:txBody>
      </p:sp>
    </p:spTree>
    <p:extLst>
      <p:ext uri="{BB962C8B-B14F-4D97-AF65-F5344CB8AC3E}">
        <p14:creationId xmlns:p14="http://schemas.microsoft.com/office/powerpoint/2010/main" val="2342780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8588" y="325438"/>
            <a:ext cx="4148137" cy="3111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22</a:t>
            </a:fld>
            <a:endParaRPr lang="en-US" dirty="0"/>
          </a:p>
        </p:txBody>
      </p:sp>
    </p:spTree>
    <p:extLst>
      <p:ext uri="{BB962C8B-B14F-4D97-AF65-F5344CB8AC3E}">
        <p14:creationId xmlns:p14="http://schemas.microsoft.com/office/powerpoint/2010/main" val="2528326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F8523C-8729-40F0-9536-D6C4CA3AD238}" type="slidenum">
              <a:rPr lang="en-US" smtClean="0"/>
              <a:pPr/>
              <a:t>23</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12774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F8523C-8729-40F0-9536-D6C4CA3AD238}" type="slidenum">
              <a:rPr lang="en-US" smtClean="0"/>
              <a:pPr/>
              <a:t>24</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40848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8523C-8729-40F0-9536-D6C4CA3AD238}" type="slidenum">
              <a:rPr lang="en-US" smtClean="0"/>
              <a:pPr/>
              <a:t>25</a:t>
            </a:fld>
            <a:endParaRPr lang="en-US" dirty="0"/>
          </a:p>
        </p:txBody>
      </p:sp>
    </p:spTree>
    <p:extLst>
      <p:ext uri="{BB962C8B-B14F-4D97-AF65-F5344CB8AC3E}">
        <p14:creationId xmlns:p14="http://schemas.microsoft.com/office/powerpoint/2010/main" val="3292597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F8523C-8729-40F0-9536-D6C4CA3AD238}" type="slidenum">
              <a:rPr lang="en-US" smtClean="0"/>
              <a:pPr/>
              <a:t>26</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715384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F8523C-8729-40F0-9536-D6C4CA3AD238}" type="slidenum">
              <a:rPr lang="en-US" smtClean="0"/>
              <a:pPr/>
              <a:t>27</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6972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F8523C-8729-40F0-9536-D6C4CA3AD238}" type="slidenum">
              <a:rPr lang="en-US" smtClean="0"/>
              <a:pPr/>
              <a:t>28</a:t>
            </a:fld>
            <a:endParaRPr lang="en-US" dirty="0"/>
          </a:p>
        </p:txBody>
      </p:sp>
      <p:sp>
        <p:nvSpPr>
          <p:cNvPr id="6" name="Slide Image Placeholder 5"/>
          <p:cNvSpPr>
            <a:spLocks noGrp="1" noRot="1" noChangeAspect="1"/>
          </p:cNvSpPr>
          <p:nvPr>
            <p:ph type="sldImg"/>
          </p:nvPr>
        </p:nvSpPr>
        <p:spPr>
          <a:xfrm>
            <a:off x="1371600" y="320675"/>
            <a:ext cx="4114800" cy="3086100"/>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86301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DE0A1D7-41F4-4ABD-BFCE-86B7BE9B3D4B}" type="slidenum">
              <a:rPr lang="en-US" smtClean="0"/>
              <a:pPr/>
              <a:t>29</a:t>
            </a:fld>
            <a:endParaRPr lang="en-US" dirty="0"/>
          </a:p>
        </p:txBody>
      </p:sp>
      <p:sp>
        <p:nvSpPr>
          <p:cNvPr id="8" name="Slide Image Placeholder 7"/>
          <p:cNvSpPr>
            <a:spLocks noGrp="1" noRot="1" noChangeAspect="1"/>
          </p:cNvSpPr>
          <p:nvPr>
            <p:ph type="sldImg"/>
          </p:nvPr>
        </p:nvSpPr>
        <p:spPr>
          <a:xfrm>
            <a:off x="1371600" y="320675"/>
            <a:ext cx="4114800" cy="3086100"/>
          </a:xfrm>
        </p:spPr>
      </p:sp>
      <p:sp>
        <p:nvSpPr>
          <p:cNvPr id="9" name="Notes Placeholder 8"/>
          <p:cNvSpPr>
            <a:spLocks noGrp="1"/>
          </p:cNvSpPr>
          <p:nvPr>
            <p:ph type="body" idx="1"/>
          </p:nvPr>
        </p:nvSpPr>
        <p:spPr/>
        <p:txBody>
          <a:bodyPr/>
          <a:lstStyle/>
          <a:p>
            <a:pPr marL="0" indent="0">
              <a:buNone/>
            </a:pPr>
            <a:r>
              <a:rPr lang="en-US" dirty="0"/>
              <a:t>The amount of claim costs per vehicle insured - known as loss costs in the industry - is the primary cost in auto insurance rates. Those have been rising across all major coverages.</a:t>
            </a:r>
          </a:p>
        </p:txBody>
      </p:sp>
    </p:spTree>
    <p:extLst>
      <p:ext uri="{BB962C8B-B14F-4D97-AF65-F5344CB8AC3E}">
        <p14:creationId xmlns:p14="http://schemas.microsoft.com/office/powerpoint/2010/main" val="3268694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5F8523C-8729-40F0-9536-D6C4CA3AD238}" type="slidenum">
              <a:rPr lang="en-US" smtClean="0"/>
              <a:pPr/>
              <a:t>30</a:t>
            </a:fld>
            <a:endParaRPr lang="en-US" dirty="0"/>
          </a:p>
        </p:txBody>
      </p:sp>
      <p:sp>
        <p:nvSpPr>
          <p:cNvPr id="4" name="Slide Image Placeholder 3"/>
          <p:cNvSpPr>
            <a:spLocks noGrp="1" noRot="1" noChangeAspect="1"/>
          </p:cNvSpPr>
          <p:nvPr>
            <p:ph type="sldImg"/>
          </p:nvPr>
        </p:nvSpPr>
        <p:spPr>
          <a:xfrm>
            <a:off x="1371600" y="320675"/>
            <a:ext cx="4114800" cy="3086100"/>
          </a:xfrm>
        </p:spPr>
      </p:sp>
      <p:sp>
        <p:nvSpPr>
          <p:cNvPr id="5" name="Notes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43906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3"/>
          <p:cNvSpPr>
            <a:spLocks noGrp="1" noChangeArrowheads="1"/>
          </p:cNvSpPr>
          <p:nvPr>
            <p:ph type="sldNum" sz="quarter" idx="5"/>
          </p:nvPr>
        </p:nvSpPr>
        <p:spPr/>
        <p:txBody>
          <a:bodyPr/>
          <a:lstStyle/>
          <a:p>
            <a:pPr>
              <a:defRPr/>
            </a:pPr>
            <a:fld id="{D788225C-6672-464D-A51D-0BCF5E1B6D7F}" type="slidenum">
              <a:rPr lang="en-US" smtClean="0"/>
              <a:pPr>
                <a:defRPr/>
              </a:pPr>
              <a:t>31</a:t>
            </a:fld>
            <a:endParaRPr lang="en-US" dirty="0"/>
          </a:p>
        </p:txBody>
      </p:sp>
      <p:sp>
        <p:nvSpPr>
          <p:cNvPr id="62467" name="Rectangle 2"/>
          <p:cNvSpPr>
            <a:spLocks noGrp="1" noRot="1" noChangeAspect="1" noChangeArrowheads="1" noTextEdit="1"/>
          </p:cNvSpPr>
          <p:nvPr>
            <p:ph type="sldImg"/>
          </p:nvPr>
        </p:nvSpPr>
        <p:spPr>
          <a:xfrm>
            <a:off x="1371600" y="320675"/>
            <a:ext cx="4114800" cy="3086100"/>
          </a:xfrm>
          <a:ln/>
        </p:spPr>
      </p:sp>
      <p:sp>
        <p:nvSpPr>
          <p:cNvPr id="6246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276660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325438"/>
            <a:ext cx="4184650" cy="3138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5</a:t>
            </a:fld>
            <a:endParaRPr lang="en-US" dirty="0"/>
          </a:p>
        </p:txBody>
      </p:sp>
    </p:spTree>
    <p:extLst>
      <p:ext uri="{BB962C8B-B14F-4D97-AF65-F5344CB8AC3E}">
        <p14:creationId xmlns:p14="http://schemas.microsoft.com/office/powerpoint/2010/main" val="3673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pPr lvl="0" fontAlgn="ctr"/>
            <a:r>
              <a:rPr lang="en-US" sz="1200" kern="1200" dirty="0">
                <a:solidFill>
                  <a:schemeClr val="tx1"/>
                </a:solidFill>
                <a:effectLst/>
                <a:latin typeface="+mn-lt"/>
                <a:ea typeface="+mn-ea"/>
                <a:cs typeface="+mn-cs"/>
              </a:rPr>
              <a:t>Insurance Disruption </a:t>
            </a:r>
            <a:endParaRPr lang="en-US" sz="1400" kern="1200" dirty="0">
              <a:solidFill>
                <a:schemeClr val="tx1"/>
              </a:solidFill>
              <a:effectLst/>
              <a:latin typeface="+mn-lt"/>
              <a:ea typeface="+mn-ea"/>
              <a:cs typeface="+mn-cs"/>
            </a:endParaRPr>
          </a:p>
          <a:p>
            <a:pPr lvl="1" fontAlgn="ctr"/>
            <a:r>
              <a:rPr lang="en-US" sz="1100" kern="1200" dirty="0">
                <a:solidFill>
                  <a:schemeClr val="tx1"/>
                </a:solidFill>
                <a:effectLst/>
                <a:latin typeface="+mn-lt"/>
                <a:ea typeface="+mn-ea"/>
                <a:cs typeface="+mn-cs"/>
              </a:rPr>
              <a:t>Technology / Digitalization </a:t>
            </a:r>
            <a:endParaRPr lang="en-US" sz="1200" kern="1200" dirty="0">
              <a:solidFill>
                <a:schemeClr val="tx1"/>
              </a:solidFill>
              <a:effectLst/>
              <a:latin typeface="+mn-lt"/>
              <a:ea typeface="+mn-ea"/>
              <a:cs typeface="+mn-cs"/>
            </a:endParaRPr>
          </a:p>
          <a:p>
            <a:pPr lvl="2" fontAlgn="ctr"/>
            <a:r>
              <a:rPr lang="en-US" sz="1000" kern="1200" dirty="0">
                <a:solidFill>
                  <a:schemeClr val="tx1"/>
                </a:solidFill>
                <a:effectLst/>
                <a:latin typeface="+mn-lt"/>
                <a:ea typeface="+mn-ea"/>
                <a:cs typeface="+mn-cs"/>
              </a:rPr>
              <a:t>Fundamental changes </a:t>
            </a:r>
            <a:endParaRPr lang="en-US" sz="1050" kern="1200" dirty="0">
              <a:solidFill>
                <a:schemeClr val="tx1"/>
              </a:solidFill>
              <a:effectLst/>
              <a:latin typeface="+mn-lt"/>
              <a:ea typeface="+mn-ea"/>
              <a:cs typeface="+mn-cs"/>
            </a:endParaRPr>
          </a:p>
          <a:p>
            <a:pPr lvl="3" fontAlgn="ctr"/>
            <a:r>
              <a:rPr lang="en-US" sz="900" kern="1200" dirty="0">
                <a:solidFill>
                  <a:schemeClr val="tx1"/>
                </a:solidFill>
                <a:effectLst/>
                <a:latin typeface="+mn-lt"/>
                <a:ea typeface="+mn-ea"/>
                <a:cs typeface="+mn-cs"/>
              </a:rPr>
              <a:t>Future of auto insurance</a:t>
            </a:r>
            <a:endParaRPr lang="en-US" sz="1000" kern="1200" dirty="0">
              <a:solidFill>
                <a:schemeClr val="tx1"/>
              </a:solidFill>
              <a:effectLst/>
              <a:latin typeface="+mn-lt"/>
              <a:ea typeface="+mn-ea"/>
              <a:cs typeface="+mn-cs"/>
            </a:endParaRPr>
          </a:p>
          <a:p>
            <a:pPr lvl="4" fontAlgn="ctr"/>
            <a:r>
              <a:rPr lang="en-US" sz="800" kern="1200" dirty="0">
                <a:solidFill>
                  <a:schemeClr val="tx1"/>
                </a:solidFill>
                <a:effectLst/>
                <a:latin typeface="+mn-lt"/>
                <a:ea typeface="+mn-ea"/>
                <a:cs typeface="+mn-cs"/>
              </a:rPr>
              <a:t>Autonomous vehicles -- reduction of accidents </a:t>
            </a:r>
            <a:endParaRPr lang="en-US" sz="900" kern="1200" dirty="0">
              <a:solidFill>
                <a:schemeClr val="tx1"/>
              </a:solidFill>
              <a:effectLst/>
              <a:latin typeface="+mn-lt"/>
              <a:ea typeface="+mn-ea"/>
              <a:cs typeface="+mn-cs"/>
            </a:endParaRPr>
          </a:p>
          <a:p>
            <a:pPr lvl="3" fontAlgn="ctr"/>
            <a:r>
              <a:rPr lang="en-US" sz="900" kern="1200" dirty="0">
                <a:solidFill>
                  <a:schemeClr val="tx1"/>
                </a:solidFill>
                <a:effectLst/>
                <a:latin typeface="+mn-lt"/>
                <a:ea typeface="+mn-ea"/>
                <a:cs typeface="+mn-cs"/>
              </a:rPr>
              <a:t>Future of reduced risk pools</a:t>
            </a:r>
            <a:endParaRPr lang="en-US" sz="1000" kern="1200" dirty="0">
              <a:solidFill>
                <a:schemeClr val="tx1"/>
              </a:solidFill>
              <a:effectLst/>
              <a:latin typeface="+mn-lt"/>
              <a:ea typeface="+mn-ea"/>
              <a:cs typeface="+mn-cs"/>
            </a:endParaRPr>
          </a:p>
          <a:p>
            <a:pPr lvl="4" fontAlgn="ctr"/>
            <a:r>
              <a:rPr lang="en-US" sz="800" kern="1200" dirty="0">
                <a:solidFill>
                  <a:schemeClr val="tx1"/>
                </a:solidFill>
                <a:effectLst/>
                <a:latin typeface="+mn-lt"/>
                <a:ea typeface="+mn-ea"/>
                <a:cs typeface="+mn-cs"/>
              </a:rPr>
              <a:t>Disparate Impact </a:t>
            </a:r>
            <a:endParaRPr lang="en-US" sz="900" kern="1200" dirty="0">
              <a:solidFill>
                <a:schemeClr val="tx1"/>
              </a:solidFill>
              <a:effectLst/>
              <a:latin typeface="+mn-lt"/>
              <a:ea typeface="+mn-ea"/>
              <a:cs typeface="+mn-cs"/>
            </a:endParaRPr>
          </a:p>
          <a:p>
            <a:pPr lvl="2" fontAlgn="ctr"/>
            <a:r>
              <a:rPr lang="en-US" sz="1000" kern="1200" dirty="0">
                <a:solidFill>
                  <a:schemeClr val="tx1"/>
                </a:solidFill>
                <a:effectLst/>
                <a:latin typeface="+mn-lt"/>
                <a:ea typeface="+mn-ea"/>
                <a:cs typeface="+mn-cs"/>
              </a:rPr>
              <a:t>Opportunities</a:t>
            </a:r>
            <a:endParaRPr lang="en-US" sz="1050" kern="1200" dirty="0">
              <a:solidFill>
                <a:schemeClr val="tx1"/>
              </a:solidFill>
              <a:effectLst/>
              <a:latin typeface="+mn-lt"/>
              <a:ea typeface="+mn-ea"/>
              <a:cs typeface="+mn-cs"/>
            </a:endParaRPr>
          </a:p>
          <a:p>
            <a:pPr lvl="3" fontAlgn="ctr"/>
            <a:r>
              <a:rPr lang="en-US" sz="900" kern="1200" dirty="0">
                <a:solidFill>
                  <a:schemeClr val="tx1"/>
                </a:solidFill>
                <a:effectLst/>
                <a:latin typeface="+mn-lt"/>
                <a:ea typeface="+mn-ea"/>
                <a:cs typeface="+mn-cs"/>
              </a:rPr>
              <a:t>Automation and efficiencies -- claims, underwriting, filings (?)</a:t>
            </a:r>
            <a:endParaRPr lang="en-US" sz="1000" kern="1200" dirty="0">
              <a:solidFill>
                <a:schemeClr val="tx1"/>
              </a:solidFill>
              <a:effectLst/>
              <a:latin typeface="+mn-lt"/>
              <a:ea typeface="+mn-ea"/>
              <a:cs typeface="+mn-cs"/>
            </a:endParaRPr>
          </a:p>
          <a:p>
            <a:pPr lvl="3" fontAlgn="ctr"/>
            <a:r>
              <a:rPr lang="en-US" sz="900" kern="1200" dirty="0">
                <a:solidFill>
                  <a:schemeClr val="tx1"/>
                </a:solidFill>
                <a:effectLst/>
                <a:latin typeface="+mn-lt"/>
                <a:ea typeface="+mn-ea"/>
                <a:cs typeface="+mn-cs"/>
              </a:rPr>
              <a:t>New product lines -- cyber, sharing economy</a:t>
            </a:r>
            <a:endParaRPr lang="en-US" sz="1000" kern="1200" dirty="0">
              <a:solidFill>
                <a:schemeClr val="tx1"/>
              </a:solidFill>
              <a:effectLst/>
              <a:latin typeface="+mn-lt"/>
              <a:ea typeface="+mn-ea"/>
              <a:cs typeface="+mn-cs"/>
            </a:endParaRPr>
          </a:p>
          <a:p>
            <a:pPr lvl="3" fontAlgn="ctr"/>
            <a:r>
              <a:rPr lang="en-US" sz="900" kern="1200" dirty="0">
                <a:solidFill>
                  <a:schemeClr val="tx1"/>
                </a:solidFill>
                <a:effectLst/>
                <a:latin typeface="+mn-lt"/>
                <a:ea typeface="+mn-ea"/>
                <a:cs typeface="+mn-cs"/>
              </a:rPr>
              <a:t>Emerging technologies -- cognitive computing, predictive analytics </a:t>
            </a:r>
            <a:endParaRPr lang="en-US" sz="1000" kern="1200" dirty="0">
              <a:solidFill>
                <a:schemeClr val="tx1"/>
              </a:solidFill>
              <a:effectLst/>
              <a:latin typeface="+mn-lt"/>
              <a:ea typeface="+mn-ea"/>
              <a:cs typeface="+mn-cs"/>
            </a:endParaRPr>
          </a:p>
          <a:p>
            <a:pPr lvl="2" fontAlgn="ctr"/>
            <a:r>
              <a:rPr lang="en-US" sz="1000" kern="1200" dirty="0">
                <a:solidFill>
                  <a:schemeClr val="tx1"/>
                </a:solidFill>
                <a:effectLst/>
                <a:latin typeface="+mn-lt"/>
                <a:ea typeface="+mn-ea"/>
                <a:cs typeface="+mn-cs"/>
              </a:rPr>
              <a:t>Challenges</a:t>
            </a:r>
            <a:endParaRPr lang="en-US" sz="1050" kern="1200" dirty="0">
              <a:solidFill>
                <a:schemeClr val="tx1"/>
              </a:solidFill>
              <a:effectLst/>
              <a:latin typeface="+mn-lt"/>
              <a:ea typeface="+mn-ea"/>
              <a:cs typeface="+mn-cs"/>
            </a:endParaRPr>
          </a:p>
          <a:p>
            <a:pPr lvl="3" fontAlgn="ctr"/>
            <a:r>
              <a:rPr lang="en-US" sz="900" kern="1200" dirty="0">
                <a:solidFill>
                  <a:schemeClr val="tx1"/>
                </a:solidFill>
                <a:effectLst/>
                <a:latin typeface="+mn-lt"/>
                <a:ea typeface="+mn-ea"/>
                <a:cs typeface="+mn-cs"/>
              </a:rPr>
              <a:t>Consumer trust will be key -- demonstrate the societal value</a:t>
            </a:r>
            <a:endParaRPr lang="en-US" sz="1000" kern="1200" dirty="0">
              <a:solidFill>
                <a:schemeClr val="tx1"/>
              </a:solidFill>
              <a:effectLst/>
              <a:latin typeface="+mn-lt"/>
              <a:ea typeface="+mn-ea"/>
              <a:cs typeface="+mn-cs"/>
            </a:endParaRPr>
          </a:p>
          <a:p>
            <a:pPr lvl="3" fontAlgn="ctr"/>
            <a:r>
              <a:rPr lang="en-US" sz="900" kern="1200" dirty="0">
                <a:solidFill>
                  <a:schemeClr val="tx1"/>
                </a:solidFill>
                <a:effectLst/>
                <a:latin typeface="+mn-lt"/>
                <a:ea typeface="+mn-ea"/>
                <a:cs typeface="+mn-cs"/>
              </a:rPr>
              <a:t>Big data vs. personal/information privacy</a:t>
            </a:r>
            <a:endParaRPr lang="en-US" sz="1000" kern="1200" dirty="0">
              <a:solidFill>
                <a:schemeClr val="tx1"/>
              </a:solidFill>
              <a:effectLst/>
              <a:latin typeface="+mn-lt"/>
              <a:ea typeface="+mn-ea"/>
              <a:cs typeface="+mn-cs"/>
            </a:endParaRPr>
          </a:p>
          <a:p>
            <a:pPr lvl="2" fontAlgn="ctr"/>
            <a:r>
              <a:rPr lang="en-US" sz="1000" kern="1200" dirty="0">
                <a:solidFill>
                  <a:schemeClr val="tx1"/>
                </a:solidFill>
                <a:effectLst/>
                <a:latin typeface="+mn-lt"/>
                <a:ea typeface="+mn-ea"/>
                <a:cs typeface="+mn-cs"/>
              </a:rPr>
              <a:t>New market entrants -- "Uber of Insurance"  </a:t>
            </a:r>
            <a:endParaRPr lang="en-US" sz="1050" kern="1200" dirty="0">
              <a:solidFill>
                <a:schemeClr val="tx1"/>
              </a:solidFill>
              <a:effectLst/>
              <a:latin typeface="+mn-lt"/>
              <a:ea typeface="+mn-ea"/>
              <a:cs typeface="+mn-cs"/>
            </a:endParaRPr>
          </a:p>
          <a:p>
            <a:pPr lvl="3" fontAlgn="ctr"/>
            <a:r>
              <a:rPr lang="en-US" sz="900" kern="1200" dirty="0">
                <a:solidFill>
                  <a:schemeClr val="tx1"/>
                </a:solidFill>
                <a:effectLst/>
                <a:latin typeface="+mn-lt"/>
                <a:ea typeface="+mn-ea"/>
                <a:cs typeface="+mn-cs"/>
              </a:rPr>
              <a:t>Lemonade: Approved in State of New York </a:t>
            </a:r>
            <a:endParaRPr lang="en-US" sz="1000" kern="1200" dirty="0">
              <a:solidFill>
                <a:schemeClr val="tx1"/>
              </a:solidFill>
              <a:effectLst/>
              <a:latin typeface="+mn-lt"/>
              <a:ea typeface="+mn-ea"/>
              <a:cs typeface="+mn-cs"/>
            </a:endParaRPr>
          </a:p>
          <a:p>
            <a:pPr lvl="2" fontAlgn="ctr"/>
            <a:r>
              <a:rPr lang="en-US" sz="1000" kern="1200" dirty="0">
                <a:solidFill>
                  <a:schemeClr val="tx1"/>
                </a:solidFill>
                <a:effectLst/>
                <a:latin typeface="+mn-lt"/>
                <a:ea typeface="+mn-ea"/>
                <a:cs typeface="+mn-cs"/>
              </a:rPr>
              <a:t>Regulatory -- Opportunity / Threat </a:t>
            </a:r>
            <a:endParaRPr lang="en-US" sz="1050" kern="1200" dirty="0">
              <a:solidFill>
                <a:schemeClr val="tx1"/>
              </a:solidFill>
              <a:effectLst/>
              <a:latin typeface="+mn-lt"/>
              <a:ea typeface="+mn-ea"/>
              <a:cs typeface="+mn-cs"/>
            </a:endParaRPr>
          </a:p>
          <a:p>
            <a:pPr lvl="3" fontAlgn="ctr"/>
            <a:r>
              <a:rPr lang="en-US" sz="900" kern="1200" dirty="0">
                <a:solidFill>
                  <a:schemeClr val="tx1"/>
                </a:solidFill>
                <a:effectLst/>
                <a:latin typeface="+mn-lt"/>
                <a:ea typeface="+mn-ea"/>
                <a:cs typeface="+mn-cs"/>
              </a:rPr>
              <a:t>Barrier to entry (for potential disrupters) </a:t>
            </a:r>
            <a:endParaRPr lang="en-US" sz="1000" kern="1200" dirty="0">
              <a:solidFill>
                <a:schemeClr val="tx1"/>
              </a:solidFill>
              <a:effectLst/>
              <a:latin typeface="+mn-lt"/>
              <a:ea typeface="+mn-ea"/>
              <a:cs typeface="+mn-cs"/>
            </a:endParaRPr>
          </a:p>
          <a:p>
            <a:pPr lvl="4" fontAlgn="ctr"/>
            <a:r>
              <a:rPr lang="en-US" sz="800" kern="1200" dirty="0">
                <a:solidFill>
                  <a:schemeClr val="tx1"/>
                </a:solidFill>
                <a:effectLst/>
                <a:latin typeface="+mn-lt"/>
                <a:ea typeface="+mn-ea"/>
                <a:cs typeface="+mn-cs"/>
              </a:rPr>
              <a:t>US -- 50+ individual regulatory bodies </a:t>
            </a:r>
            <a:endParaRPr lang="en-US" sz="900" kern="1200" dirty="0">
              <a:solidFill>
                <a:schemeClr val="tx1"/>
              </a:solidFill>
              <a:effectLst/>
              <a:latin typeface="+mn-lt"/>
              <a:ea typeface="+mn-ea"/>
              <a:cs typeface="+mn-cs"/>
            </a:endParaRPr>
          </a:p>
          <a:p>
            <a:pPr lvl="4" fontAlgn="ctr"/>
            <a:r>
              <a:rPr lang="en-US" sz="800" kern="1200" dirty="0">
                <a:solidFill>
                  <a:schemeClr val="tx1"/>
                </a:solidFill>
                <a:effectLst/>
                <a:latin typeface="+mn-lt"/>
                <a:ea typeface="+mn-ea"/>
                <a:cs typeface="+mn-cs"/>
              </a:rPr>
              <a:t>Taxi vs. Insurance Regulator: One can put you in jail… </a:t>
            </a:r>
            <a:endParaRPr lang="en-US" sz="900" kern="1200" dirty="0">
              <a:solidFill>
                <a:schemeClr val="tx1"/>
              </a:solidFill>
              <a:effectLst/>
              <a:latin typeface="+mn-lt"/>
              <a:ea typeface="+mn-ea"/>
              <a:cs typeface="+mn-cs"/>
            </a:endParaRPr>
          </a:p>
          <a:p>
            <a:pPr lvl="3" fontAlgn="ctr"/>
            <a:r>
              <a:rPr lang="en-US" sz="900" kern="1200" dirty="0">
                <a:solidFill>
                  <a:schemeClr val="tx1"/>
                </a:solidFill>
                <a:effectLst/>
                <a:latin typeface="+mn-lt"/>
                <a:ea typeface="+mn-ea"/>
                <a:cs typeface="+mn-cs"/>
              </a:rPr>
              <a:t> Pull back / curb </a:t>
            </a:r>
            <a:endParaRPr lang="en-US" sz="1000" kern="1200" dirty="0">
              <a:solidFill>
                <a:schemeClr val="tx1"/>
              </a:solidFill>
              <a:effectLst/>
              <a:latin typeface="+mn-lt"/>
              <a:ea typeface="+mn-ea"/>
              <a:cs typeface="+mn-cs"/>
            </a:endParaRPr>
          </a:p>
          <a:p>
            <a:pPr lvl="4" fontAlgn="ctr"/>
            <a:r>
              <a:rPr lang="en-US" sz="800" kern="1200" dirty="0">
                <a:solidFill>
                  <a:schemeClr val="tx1"/>
                </a:solidFill>
                <a:effectLst/>
                <a:latin typeface="+mn-lt"/>
                <a:ea typeface="+mn-ea"/>
                <a:cs typeface="+mn-cs"/>
              </a:rPr>
              <a:t>Consumer trust will play key role </a:t>
            </a:r>
            <a:endParaRPr lang="en-US" sz="900" kern="1200" dirty="0">
              <a:solidFill>
                <a:schemeClr val="tx1"/>
              </a:solidFill>
              <a:effectLst/>
              <a:latin typeface="+mn-lt"/>
              <a:ea typeface="+mn-ea"/>
              <a:cs typeface="+mn-cs"/>
            </a:endParaRPr>
          </a:p>
          <a:p>
            <a:pPr lvl="4" fontAlgn="ctr"/>
            <a:r>
              <a:rPr lang="en-US" sz="800" kern="1200" dirty="0">
                <a:solidFill>
                  <a:schemeClr val="tx1"/>
                </a:solidFill>
                <a:effectLst/>
                <a:latin typeface="+mn-lt"/>
                <a:ea typeface="+mn-ea"/>
                <a:cs typeface="+mn-cs"/>
              </a:rPr>
              <a:t>Sandbox approach </a:t>
            </a:r>
            <a:endParaRPr lang="en-US" sz="900" kern="1200" dirty="0">
              <a:solidFill>
                <a:schemeClr val="tx1"/>
              </a:solidFill>
              <a:effectLst/>
              <a:latin typeface="+mn-lt"/>
              <a:ea typeface="+mn-ea"/>
              <a:cs typeface="+mn-cs"/>
            </a:endParaRPr>
          </a:p>
          <a:p>
            <a:pPr lvl="3" fontAlgn="ctr"/>
            <a:r>
              <a:rPr lang="en-US" sz="900" kern="1200" dirty="0">
                <a:solidFill>
                  <a:schemeClr val="tx1"/>
                </a:solidFill>
                <a:effectLst/>
                <a:latin typeface="+mn-lt"/>
                <a:ea typeface="+mn-ea"/>
                <a:cs typeface="+mn-cs"/>
              </a:rPr>
              <a:t>US vs. other global regions with less regulatory burden </a:t>
            </a:r>
            <a:endParaRPr lang="en-US" sz="1400" kern="1200" dirty="0">
              <a:solidFill>
                <a:schemeClr val="tx1"/>
              </a:solidFill>
              <a:effectLst/>
              <a:latin typeface="+mn-lt"/>
              <a:ea typeface="+mn-ea"/>
              <a:cs typeface="+mn-cs"/>
            </a:endParaRPr>
          </a:p>
          <a:p>
            <a:pPr lvl="0" fontAlgn="ctr"/>
            <a:r>
              <a:rPr lang="en-US" sz="1200" kern="1200" dirty="0">
                <a:solidFill>
                  <a:schemeClr val="tx1"/>
                </a:solidFill>
                <a:effectLst/>
                <a:latin typeface="+mn-lt"/>
                <a:ea typeface="+mn-ea"/>
                <a:cs typeface="+mn-cs"/>
              </a:rPr>
              <a:t>[TBD] Audience Relevance Section </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32</a:t>
            </a:fld>
            <a:endParaRPr lang="en-US" dirty="0"/>
          </a:p>
        </p:txBody>
      </p:sp>
    </p:spTree>
    <p:extLst>
      <p:ext uri="{BB962C8B-B14F-4D97-AF65-F5344CB8AC3E}">
        <p14:creationId xmlns:p14="http://schemas.microsoft.com/office/powerpoint/2010/main" val="467691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33</a:t>
            </a:fld>
            <a:endParaRPr lang="en-US" dirty="0"/>
          </a:p>
        </p:txBody>
      </p:sp>
    </p:spTree>
    <p:extLst>
      <p:ext uri="{BB962C8B-B14F-4D97-AF65-F5344CB8AC3E}">
        <p14:creationId xmlns:p14="http://schemas.microsoft.com/office/powerpoint/2010/main" val="3939102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Based on our most recent count we are tracking over 500+ InsurTech Companies.  Just a year ago that number was about half that.   We are tracking companies across </a:t>
            </a:r>
            <a:r>
              <a:rPr lang="en-US" b="1" dirty="0"/>
              <a:t>Risk and Health </a:t>
            </a:r>
            <a:r>
              <a:rPr lang="en-US" dirty="0"/>
              <a:t>in a variety of themes.  For us its more </a:t>
            </a:r>
            <a:r>
              <a:rPr lang="en-US" b="1" dirty="0"/>
              <a:t>about business concepts </a:t>
            </a:r>
            <a:r>
              <a:rPr lang="en-US" dirty="0"/>
              <a:t>than it is about individual companies.</a:t>
            </a:r>
          </a:p>
          <a:p>
            <a:endParaRPr lang="en-US" dirty="0"/>
          </a:p>
          <a:p>
            <a:endParaRPr lang="en-US" dirty="0"/>
          </a:p>
        </p:txBody>
      </p:sp>
      <p:sp>
        <p:nvSpPr>
          <p:cNvPr id="4" name="Slide Number Placeholder 3"/>
          <p:cNvSpPr>
            <a:spLocks noGrp="1"/>
          </p:cNvSpPr>
          <p:nvPr>
            <p:ph type="sldNum" sz="quarter" idx="10"/>
          </p:nvPr>
        </p:nvSpPr>
        <p:spPr/>
        <p:txBody>
          <a:bodyPr/>
          <a:lstStyle/>
          <a:p>
            <a:fld id="{254F704F-957B-4CC0-A8AE-EE764F09C29A}" type="slidenum">
              <a:rPr lang="en-US" smtClean="0"/>
              <a:pPr/>
              <a:t>34</a:t>
            </a:fld>
            <a:endParaRPr lang="en-US" dirty="0"/>
          </a:p>
        </p:txBody>
      </p:sp>
      <p:sp>
        <p:nvSpPr>
          <p:cNvPr id="7" name="Slide Image Placeholder 6"/>
          <p:cNvSpPr>
            <a:spLocks noGrp="1" noRot="1" noChangeAspect="1"/>
          </p:cNvSpPr>
          <p:nvPr>
            <p:ph type="sldImg"/>
          </p:nvPr>
        </p:nvSpPr>
        <p:spPr>
          <a:xfrm>
            <a:off x="1371600" y="320675"/>
            <a:ext cx="4114800" cy="3086100"/>
          </a:xfrm>
        </p:spPr>
      </p:sp>
    </p:spTree>
    <p:extLst>
      <p:ext uri="{BB962C8B-B14F-4D97-AF65-F5344CB8AC3E}">
        <p14:creationId xmlns:p14="http://schemas.microsoft.com/office/powerpoint/2010/main" val="3587152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Some examples of insurance company investments in InsurTech….  As you can see it is across a variety of themes or business concepts…. </a:t>
            </a:r>
          </a:p>
          <a:p>
            <a:r>
              <a:rPr lang="en-US" b="1" dirty="0"/>
              <a:t>Metromile – Telematics</a:t>
            </a:r>
          </a:p>
          <a:p>
            <a:r>
              <a:rPr lang="en-US" b="1" dirty="0"/>
              <a:t>CoverHound and Policy Genius – Insurance Marketplaces</a:t>
            </a:r>
          </a:p>
          <a:p>
            <a:r>
              <a:rPr lang="en-US" b="1" dirty="0"/>
              <a:t>One Inc. – Cloud Based IT Platform and</a:t>
            </a:r>
          </a:p>
          <a:p>
            <a:r>
              <a:rPr lang="en-US" b="1" dirty="0"/>
              <a:t>Slice – Micro-Duration Coverage.  </a:t>
            </a:r>
          </a:p>
          <a:p>
            <a:endParaRPr lang="en-US" dirty="0"/>
          </a:p>
          <a:p>
            <a:r>
              <a:rPr lang="en-US" dirty="0"/>
              <a:t>These investments create an opportunity to </a:t>
            </a:r>
            <a:r>
              <a:rPr lang="en-US" b="1" dirty="0"/>
              <a:t>accelerate growth, improve efficiency, enhance the customer experience and  “Speed to Market” </a:t>
            </a:r>
            <a:r>
              <a:rPr lang="en-US" dirty="0"/>
              <a:t>for new products in emerging risk.</a:t>
            </a:r>
          </a:p>
        </p:txBody>
      </p:sp>
      <p:sp>
        <p:nvSpPr>
          <p:cNvPr id="4" name="Slide Number Placeholder 3"/>
          <p:cNvSpPr>
            <a:spLocks noGrp="1"/>
          </p:cNvSpPr>
          <p:nvPr>
            <p:ph type="sldNum" sz="quarter" idx="10"/>
          </p:nvPr>
        </p:nvSpPr>
        <p:spPr/>
        <p:txBody>
          <a:bodyPr/>
          <a:lstStyle/>
          <a:p>
            <a:fld id="{D1C7FB31-0C7B-4DF9-A9BC-6BD9C278B254}" type="slidenum">
              <a:rPr lang="en-US" smtClean="0"/>
              <a:pPr/>
              <a:t>35</a:t>
            </a:fld>
            <a:endParaRPr lang="en-US" dirty="0"/>
          </a:p>
        </p:txBody>
      </p:sp>
      <p:sp>
        <p:nvSpPr>
          <p:cNvPr id="9" name="Slide Image Placeholder 8"/>
          <p:cNvSpPr>
            <a:spLocks noGrp="1" noRot="1" noChangeAspect="1"/>
          </p:cNvSpPr>
          <p:nvPr>
            <p:ph type="sldImg"/>
          </p:nvPr>
        </p:nvSpPr>
        <p:spPr>
          <a:xfrm>
            <a:off x="1371600" y="320675"/>
            <a:ext cx="4114800" cy="3086100"/>
          </a:xfrm>
        </p:spPr>
      </p:sp>
    </p:spTree>
    <p:extLst>
      <p:ext uri="{BB962C8B-B14F-4D97-AF65-F5344CB8AC3E}">
        <p14:creationId xmlns:p14="http://schemas.microsoft.com/office/powerpoint/2010/main" val="709472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325438"/>
            <a:ext cx="4184650" cy="31384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8523C-8729-40F0-9536-D6C4CA3AD238}" type="slidenum">
              <a:rPr lang="en-US" smtClean="0"/>
              <a:pPr/>
              <a:t>36</a:t>
            </a:fld>
            <a:endParaRPr lang="en-US" dirty="0"/>
          </a:p>
        </p:txBody>
      </p:sp>
    </p:spTree>
    <p:extLst>
      <p:ext uri="{BB962C8B-B14F-4D97-AF65-F5344CB8AC3E}">
        <p14:creationId xmlns:p14="http://schemas.microsoft.com/office/powerpoint/2010/main" val="692586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sldNum" sz="quarter" idx="5"/>
          </p:nvPr>
        </p:nvSpPr>
        <p:spPr/>
        <p:txBody>
          <a:bodyPr/>
          <a:lstStyle/>
          <a:p>
            <a:fld id="{29163C5C-8774-45C9-882E-9C984C03A171}" type="slidenum">
              <a:rPr lang="en-US" smtClean="0"/>
              <a:pPr/>
              <a:t>37</a:t>
            </a:fld>
            <a:endParaRPr lang="en-US" dirty="0"/>
          </a:p>
        </p:txBody>
      </p:sp>
      <p:sp>
        <p:nvSpPr>
          <p:cNvPr id="3" name="Slide Image Placeholder 2"/>
          <p:cNvSpPr>
            <a:spLocks noGrp="1" noRot="1" noChangeAspect="1"/>
          </p:cNvSpPr>
          <p:nvPr>
            <p:ph type="sldImg"/>
          </p:nvPr>
        </p:nvSpPr>
        <p:spPr>
          <a:xfrm>
            <a:off x="1412875" y="325438"/>
            <a:ext cx="4184650" cy="3138487"/>
          </a:xfrm>
        </p:spPr>
      </p:sp>
      <p:sp>
        <p:nvSpPr>
          <p:cNvPr id="4" name="Notes Placeholder 3"/>
          <p:cNvSpPr>
            <a:spLocks noGrp="1"/>
          </p:cNvSpPr>
          <p:nvPr>
            <p:ph type="body" idx="1"/>
          </p:nvPr>
        </p:nvSpPr>
        <p:spPr/>
        <p:txBody>
          <a:bodyPr/>
          <a:lstStyle/>
          <a:p>
            <a:r>
              <a:rPr lang="en-US" dirty="0"/>
              <a:t>https://www.pwc.es/es/publicaciones/seguros/fintech-seguros-junio-2017%20.pdf</a:t>
            </a:r>
          </a:p>
          <a:p>
            <a:endParaRPr lang="en-US" baseline="0" dirty="0"/>
          </a:p>
        </p:txBody>
      </p:sp>
    </p:spTree>
    <p:extLst>
      <p:ext uri="{BB962C8B-B14F-4D97-AF65-F5344CB8AC3E}">
        <p14:creationId xmlns:p14="http://schemas.microsoft.com/office/powerpoint/2010/main" val="2851763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All industries being impacted </a:t>
            </a:r>
          </a:p>
        </p:txBody>
      </p:sp>
      <p:sp>
        <p:nvSpPr>
          <p:cNvPr id="4" name="Slide Number Placeholder 3"/>
          <p:cNvSpPr>
            <a:spLocks noGrp="1"/>
          </p:cNvSpPr>
          <p:nvPr>
            <p:ph type="sldNum" sz="quarter" idx="10"/>
          </p:nvPr>
        </p:nvSpPr>
        <p:spPr/>
        <p:txBody>
          <a:bodyPr/>
          <a:lstStyle/>
          <a:p>
            <a:fld id="{D5F8523C-8729-40F0-9536-D6C4CA3AD238}" type="slidenum">
              <a:rPr lang="en-US" smtClean="0"/>
              <a:pPr/>
              <a:t>39</a:t>
            </a:fld>
            <a:endParaRPr lang="en-US" dirty="0"/>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3363353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25438"/>
            <a:ext cx="5578475" cy="3138487"/>
          </a:xfrm>
        </p:spPr>
      </p:sp>
      <p:sp>
        <p:nvSpPr>
          <p:cNvPr id="3" name="Notes Placeholder 2"/>
          <p:cNvSpPr>
            <a:spLocks noGrp="1"/>
          </p:cNvSpPr>
          <p:nvPr>
            <p:ph type="body" idx="1"/>
          </p:nvPr>
        </p:nvSpPr>
        <p:spPr/>
        <p:txBody>
          <a:bodyPr/>
          <a:lstStyle/>
          <a:p>
            <a:r>
              <a:rPr lang="en-US" dirty="0"/>
              <a:t>2.8 million jobs, with</a:t>
            </a:r>
            <a:r>
              <a:rPr lang="en-US" baseline="0" dirty="0"/>
              <a:t> many becoming available</a:t>
            </a:r>
            <a:endParaRPr lang="en-US" dirty="0"/>
          </a:p>
          <a:p>
            <a:pPr lvl="1"/>
            <a:r>
              <a:rPr lang="en-US" dirty="0"/>
              <a:t>400k to retire by 2020</a:t>
            </a:r>
          </a:p>
          <a:p>
            <a:pPr lvl="1"/>
            <a:r>
              <a:rPr lang="en-US" dirty="0"/>
              <a:t>Actuaries:</a:t>
            </a:r>
            <a:r>
              <a:rPr lang="en-US" baseline="0" dirty="0"/>
              <a:t> 18% increase 2014-2024 </a:t>
            </a:r>
          </a:p>
          <a:p>
            <a:pPr lvl="1"/>
            <a:r>
              <a:rPr lang="en-US" baseline="0" dirty="0"/>
              <a:t>Risk Managers: 6% increase by 2020</a:t>
            </a:r>
          </a:p>
          <a:p>
            <a:pPr lvl="0"/>
            <a:endParaRPr lang="en-US" baseline="0" dirty="0"/>
          </a:p>
          <a:p>
            <a:pPr lvl="0"/>
            <a:r>
              <a:rPr lang="en-US" baseline="0" dirty="0"/>
              <a:t>Diversity in the industry </a:t>
            </a:r>
            <a:r>
              <a:rPr lang="mr-IN" baseline="0" dirty="0"/>
              <a:t>–</a:t>
            </a:r>
            <a:r>
              <a:rPr lang="en-US" baseline="0" dirty="0"/>
              <a:t> Not always a beacon, but improving </a:t>
            </a:r>
          </a:p>
          <a:p>
            <a:pPr lvl="1"/>
            <a:r>
              <a:rPr lang="en-US" baseline="0" dirty="0"/>
              <a:t>Women </a:t>
            </a:r>
          </a:p>
          <a:p>
            <a:pPr lvl="2"/>
            <a:r>
              <a:rPr lang="en-US" baseline="0" dirty="0"/>
              <a:t> 61% insurance workforce 2007-2016 </a:t>
            </a:r>
          </a:p>
          <a:p>
            <a:pPr lvl="2"/>
            <a:r>
              <a:rPr lang="en-US" baseline="0" dirty="0"/>
              <a:t>1.7 million in 2016: 60.9% </a:t>
            </a:r>
          </a:p>
          <a:p>
            <a:pPr lvl="2"/>
            <a:r>
              <a:rPr lang="en-US" baseline="0" dirty="0"/>
              <a:t>Wide variety of roles: </a:t>
            </a:r>
          </a:p>
          <a:p>
            <a:pPr lvl="3"/>
            <a:r>
              <a:rPr lang="en-US" baseline="0" dirty="0"/>
              <a:t>Sales: 630k </a:t>
            </a:r>
          </a:p>
          <a:p>
            <a:pPr lvl="3"/>
            <a:r>
              <a:rPr lang="en-US" baseline="0" dirty="0"/>
              <a:t>Claims: 622k</a:t>
            </a:r>
          </a:p>
          <a:p>
            <a:pPr lvl="3"/>
            <a:r>
              <a:rPr lang="en-US" baseline="0" dirty="0"/>
              <a:t>Underwriters: 100k</a:t>
            </a:r>
          </a:p>
          <a:p>
            <a:pPr lvl="3"/>
            <a:r>
              <a:rPr lang="en-US" baseline="0" dirty="0"/>
              <a:t>Actuaries: 14k </a:t>
            </a:r>
          </a:p>
          <a:p>
            <a:pPr lvl="1"/>
            <a:r>
              <a:rPr lang="en-US" baseline="0" dirty="0"/>
              <a:t>IICF Women in Insurance Conference </a:t>
            </a:r>
            <a:r>
              <a:rPr lang="mr-IN" baseline="0" dirty="0"/>
              <a:t>–</a:t>
            </a:r>
            <a:r>
              <a:rPr lang="en-US" baseline="0" dirty="0"/>
              <a:t> One of the most successful </a:t>
            </a:r>
          </a:p>
          <a:p>
            <a:pPr lvl="1"/>
            <a:r>
              <a:rPr lang="en-US" baseline="0" dirty="0"/>
              <a:t>20 programs / initiatives </a:t>
            </a:r>
          </a:p>
          <a:p>
            <a:pPr lvl="1"/>
            <a:r>
              <a:rPr lang="en-US" baseline="0" dirty="0"/>
              <a:t>Leaders Surfacing to top</a:t>
            </a:r>
          </a:p>
          <a:p>
            <a:pPr lvl="2"/>
            <a:r>
              <a:rPr lang="en-US" baseline="0" dirty="0"/>
              <a:t>Inga Beale: Lloyd’s </a:t>
            </a:r>
          </a:p>
          <a:p>
            <a:pPr lvl="2"/>
            <a:r>
              <a:rPr lang="en-US" baseline="0" dirty="0"/>
              <a:t>Kathleen </a:t>
            </a:r>
            <a:r>
              <a:rPr lang="en-US" baseline="0" dirty="0" err="1"/>
              <a:t>Savio</a:t>
            </a:r>
            <a:r>
              <a:rPr lang="en-US" baseline="0" dirty="0"/>
              <a:t>: Zurich </a:t>
            </a:r>
          </a:p>
          <a:p>
            <a:pPr lvl="2"/>
            <a:r>
              <a:rPr lang="en-US" baseline="0" dirty="0"/>
              <a:t>Pina </a:t>
            </a:r>
            <a:r>
              <a:rPr lang="en-US" baseline="0" dirty="0" err="1"/>
              <a:t>Albo</a:t>
            </a:r>
            <a:r>
              <a:rPr lang="en-US" baseline="0" dirty="0"/>
              <a:t>: Hamilton Group </a:t>
            </a:r>
          </a:p>
          <a:p>
            <a:pPr lvl="3"/>
            <a:endParaRPr lang="en-US" baseline="0" dirty="0"/>
          </a:p>
          <a:p>
            <a:pPr lvl="2"/>
            <a:endParaRPr lang="en-US" baseline="0" dirty="0"/>
          </a:p>
          <a:p>
            <a:pPr lvl="1"/>
            <a:endParaRPr lang="en-US" baseline="0" dirty="0"/>
          </a:p>
          <a:p>
            <a:pPr lvl="1"/>
            <a:endParaRPr lang="en-US" baseline="0"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41</a:t>
            </a:fld>
            <a:endParaRPr lang="en-US" dirty="0"/>
          </a:p>
        </p:txBody>
      </p:sp>
    </p:spTree>
    <p:extLst>
      <p:ext uri="{BB962C8B-B14F-4D97-AF65-F5344CB8AC3E}">
        <p14:creationId xmlns:p14="http://schemas.microsoft.com/office/powerpoint/2010/main" val="2550451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txBox="1">
            <a:spLocks noGrp="1" noChangeArrowheads="1"/>
          </p:cNvSpPr>
          <p:nvPr/>
        </p:nvSpPr>
        <p:spPr bwMode="auto">
          <a:xfrm>
            <a:off x="3154364" y="9044544"/>
            <a:ext cx="704850" cy="25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949" tIns="46561" rIns="45949" bIns="46561" anchor="b">
            <a:spAutoFit/>
          </a:bodyPr>
          <a:lstStyle>
            <a:lvl1pPr defTabSz="931863">
              <a:lnSpc>
                <a:spcPct val="90000"/>
              </a:lnSpc>
              <a:spcBef>
                <a:spcPct val="100000"/>
              </a:spcBef>
              <a:buClr>
                <a:srgbClr val="008080"/>
              </a:buClr>
              <a:buSzPct val="85000"/>
              <a:buFont typeface="Wingdings" panose="05000000000000000000" pitchFamily="2" charset="2"/>
              <a:buChar char="n"/>
              <a:defRPr sz="1400">
                <a:solidFill>
                  <a:schemeClr val="tx1"/>
                </a:solidFill>
                <a:latin typeface="Arial" panose="020B0604020202020204" pitchFamily="34" charset="0"/>
              </a:defRPr>
            </a:lvl1pPr>
            <a:lvl2pPr marL="742950" indent="-285750" defTabSz="931863">
              <a:lnSpc>
                <a:spcPct val="90000"/>
              </a:lnSpc>
              <a:spcBef>
                <a:spcPct val="50000"/>
              </a:spcBef>
              <a:buClr>
                <a:srgbClr val="008080"/>
              </a:buClr>
              <a:buFont typeface="Wingdings" panose="05000000000000000000" pitchFamily="2" charset="2"/>
              <a:buChar char="w"/>
              <a:defRPr sz="1200">
                <a:solidFill>
                  <a:schemeClr val="tx1"/>
                </a:solidFill>
                <a:latin typeface="Arial" panose="020B0604020202020204" pitchFamily="34" charset="0"/>
              </a:defRPr>
            </a:lvl2pPr>
            <a:lvl3pPr marL="1143000" indent="-228600" defTabSz="931863">
              <a:lnSpc>
                <a:spcPct val="90000"/>
              </a:lnSpc>
              <a:spcBef>
                <a:spcPct val="25000"/>
              </a:spcBef>
              <a:buClr>
                <a:srgbClr val="008080"/>
              </a:buClr>
              <a:buFont typeface="Arial" panose="020B0604020202020204" pitchFamily="34" charset="0"/>
              <a:buChar char="–"/>
              <a:defRPr sz="1200">
                <a:solidFill>
                  <a:schemeClr val="tx1"/>
                </a:solidFill>
                <a:latin typeface="Arial" panose="020B0604020202020204" pitchFamily="34" charset="0"/>
              </a:defRPr>
            </a:lvl3pPr>
            <a:lvl4pPr marL="1600200" indent="-228600" defTabSz="931863">
              <a:lnSpc>
                <a:spcPct val="90000"/>
              </a:lnSpc>
              <a:spcBef>
                <a:spcPct val="15000"/>
              </a:spcBef>
              <a:buClr>
                <a:srgbClr val="008080"/>
              </a:buClr>
              <a:buFont typeface="Wingdings" panose="05000000000000000000" pitchFamily="2" charset="2"/>
              <a:buChar char="§"/>
              <a:defRPr sz="1200">
                <a:solidFill>
                  <a:schemeClr val="tx1"/>
                </a:solidFill>
                <a:latin typeface="Arial" panose="020B0604020202020204" pitchFamily="34" charset="0"/>
              </a:defRPr>
            </a:lvl4pPr>
            <a:lvl5pPr marL="2057400" indent="-228600" defTabSz="931863">
              <a:lnSpc>
                <a:spcPct val="90000"/>
              </a:lnSpc>
              <a:spcBef>
                <a:spcPct val="15000"/>
              </a:spcBef>
              <a:buClr>
                <a:srgbClr val="008080"/>
              </a:buClr>
              <a:buChar char="–"/>
              <a:defRPr sz="1200">
                <a:solidFill>
                  <a:schemeClr val="tx1"/>
                </a:solidFill>
                <a:latin typeface="Arial" panose="020B0604020202020204" pitchFamily="34" charset="0"/>
              </a:defRPr>
            </a:lvl5pPr>
            <a:lvl6pPr marL="2514600" indent="-228600" defTabSz="931863" eaLnBrk="0" fontAlgn="base" hangingPunct="0">
              <a:lnSpc>
                <a:spcPct val="90000"/>
              </a:lnSpc>
              <a:spcBef>
                <a:spcPct val="15000"/>
              </a:spcBef>
              <a:spcAft>
                <a:spcPct val="0"/>
              </a:spcAft>
              <a:buClr>
                <a:srgbClr val="008080"/>
              </a:buClr>
              <a:buChar char="–"/>
              <a:defRPr sz="1200">
                <a:solidFill>
                  <a:schemeClr val="tx1"/>
                </a:solidFill>
                <a:latin typeface="Arial" panose="020B0604020202020204" pitchFamily="34" charset="0"/>
              </a:defRPr>
            </a:lvl6pPr>
            <a:lvl7pPr marL="2971800" indent="-228600" defTabSz="931863" eaLnBrk="0" fontAlgn="base" hangingPunct="0">
              <a:lnSpc>
                <a:spcPct val="90000"/>
              </a:lnSpc>
              <a:spcBef>
                <a:spcPct val="15000"/>
              </a:spcBef>
              <a:spcAft>
                <a:spcPct val="0"/>
              </a:spcAft>
              <a:buClr>
                <a:srgbClr val="008080"/>
              </a:buClr>
              <a:buChar char="–"/>
              <a:defRPr sz="1200">
                <a:solidFill>
                  <a:schemeClr val="tx1"/>
                </a:solidFill>
                <a:latin typeface="Arial" panose="020B0604020202020204" pitchFamily="34" charset="0"/>
              </a:defRPr>
            </a:lvl7pPr>
            <a:lvl8pPr marL="3429000" indent="-228600" defTabSz="931863" eaLnBrk="0" fontAlgn="base" hangingPunct="0">
              <a:lnSpc>
                <a:spcPct val="90000"/>
              </a:lnSpc>
              <a:spcBef>
                <a:spcPct val="15000"/>
              </a:spcBef>
              <a:spcAft>
                <a:spcPct val="0"/>
              </a:spcAft>
              <a:buClr>
                <a:srgbClr val="008080"/>
              </a:buClr>
              <a:buChar char="–"/>
              <a:defRPr sz="1200">
                <a:solidFill>
                  <a:schemeClr val="tx1"/>
                </a:solidFill>
                <a:latin typeface="Arial" panose="020B0604020202020204" pitchFamily="34" charset="0"/>
              </a:defRPr>
            </a:lvl8pPr>
            <a:lvl9pPr marL="3886200" indent="-228600" defTabSz="931863" eaLnBrk="0" fontAlgn="base" hangingPunct="0">
              <a:lnSpc>
                <a:spcPct val="90000"/>
              </a:lnSpc>
              <a:spcBef>
                <a:spcPct val="15000"/>
              </a:spcBef>
              <a:spcAft>
                <a:spcPct val="0"/>
              </a:spcAft>
              <a:buClr>
                <a:srgbClr val="008080"/>
              </a:buClr>
              <a:buChar char="–"/>
              <a:defRPr sz="1200">
                <a:solidFill>
                  <a:schemeClr val="tx1"/>
                </a:solidFill>
                <a:latin typeface="Arial" panose="020B0604020202020204" pitchFamily="34" charset="0"/>
              </a:defRPr>
            </a:lvl9pPr>
          </a:lstStyle>
          <a:p>
            <a:pPr algn="ctr">
              <a:lnSpc>
                <a:spcPct val="100000"/>
              </a:lnSpc>
              <a:spcBef>
                <a:spcPct val="0"/>
              </a:spcBef>
              <a:buClrTx/>
              <a:buSzTx/>
              <a:buFontTx/>
              <a:buNone/>
            </a:pPr>
            <a:fld id="{8EB6DB68-8936-42B3-800D-27C531B7ADDD}" type="slidenum">
              <a:rPr lang="en-US" altLang="en-US" sz="1000">
                <a:solidFill>
                  <a:srgbClr val="000000"/>
                </a:solidFill>
              </a:rPr>
              <a:pPr algn="ctr">
                <a:lnSpc>
                  <a:spcPct val="100000"/>
                </a:lnSpc>
                <a:spcBef>
                  <a:spcPct val="0"/>
                </a:spcBef>
                <a:buClrTx/>
                <a:buSzTx/>
                <a:buFontTx/>
                <a:buNone/>
              </a:pPr>
              <a:t>42</a:t>
            </a:fld>
            <a:endParaRPr lang="en-US" altLang="en-US" sz="1000">
              <a:solidFill>
                <a:srgbClr val="000000"/>
              </a:solidFill>
            </a:endParaRPr>
          </a:p>
        </p:txBody>
      </p:sp>
      <p:sp>
        <p:nvSpPr>
          <p:cNvPr id="2" name="Slide Image Placeholder 1"/>
          <p:cNvSpPr>
            <a:spLocks noGrp="1" noRot="1" noChangeAspect="1"/>
          </p:cNvSpPr>
          <p:nvPr>
            <p:ph type="sldImg"/>
          </p:nvPr>
        </p:nvSpPr>
        <p:spPr>
          <a:xfrm>
            <a:off x="1412875" y="325438"/>
            <a:ext cx="4184650" cy="3138487"/>
          </a:xfrm>
        </p:spPr>
      </p:sp>
      <p:sp>
        <p:nvSpPr>
          <p:cNvPr id="3" name="Notes Placeholder 2"/>
          <p:cNvSpPr>
            <a:spLocks noGrp="1"/>
          </p:cNvSpPr>
          <p:nvPr>
            <p:ph type="body" idx="1"/>
          </p:nvPr>
        </p:nvSpPr>
        <p:spPr/>
        <p:txBody>
          <a:bodyPr/>
          <a:lstStyle/>
          <a:p>
            <a:r>
              <a:rPr lang="en-US" dirty="0"/>
              <a:t>Importance to educate people on the value of insurance </a:t>
            </a:r>
          </a:p>
          <a:p>
            <a:r>
              <a:rPr lang="en-US" dirty="0"/>
              <a:t>shows that in 2012, 8 percent answered yes, and another 27 percent did not know, meaning that more than one person in three could incorrectly expect government support where none would be forthcoming.2</a:t>
            </a:r>
          </a:p>
        </p:txBody>
      </p:sp>
    </p:spTree>
    <p:extLst>
      <p:ext uri="{BB962C8B-B14F-4D97-AF65-F5344CB8AC3E}">
        <p14:creationId xmlns:p14="http://schemas.microsoft.com/office/powerpoint/2010/main" val="2667183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Bef>
                <a:spcPts val="300"/>
              </a:spcBef>
            </a:pPr>
            <a:endParaRPr lang="en-US" sz="1100"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6</a:t>
            </a:fld>
            <a:endParaRPr lang="en-US" dirty="0"/>
          </a:p>
        </p:txBody>
      </p:sp>
      <p:sp>
        <p:nvSpPr>
          <p:cNvPr id="7" name="Slide Image Placeholder 6">
            <a:extLst>
              <a:ext uri="{FF2B5EF4-FFF2-40B4-BE49-F238E27FC236}">
                <a16:creationId xmlns:a16="http://schemas.microsoft.com/office/drawing/2014/main" id="{67647968-DCF8-463E-8551-63D0620C0FDD}"/>
              </a:ext>
            </a:extLst>
          </p:cNvPr>
          <p:cNvSpPr>
            <a:spLocks noGrp="1" noRot="1" noChangeAspect="1"/>
          </p:cNvSpPr>
          <p:nvPr>
            <p:ph type="sldImg"/>
          </p:nvPr>
        </p:nvSpPr>
        <p:spPr/>
      </p:sp>
    </p:spTree>
    <p:extLst>
      <p:ext uri="{BB962C8B-B14F-4D97-AF65-F5344CB8AC3E}">
        <p14:creationId xmlns:p14="http://schemas.microsoft.com/office/powerpoint/2010/main" val="841924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Bef>
                <a:spcPts val="300"/>
              </a:spcBef>
            </a:pPr>
            <a:endParaRPr lang="en-US" sz="1100"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7</a:t>
            </a:fld>
            <a:endParaRPr lang="en-US" dirty="0"/>
          </a:p>
        </p:txBody>
      </p:sp>
      <p:sp>
        <p:nvSpPr>
          <p:cNvPr id="7" name="Slide Image Placeholder 6">
            <a:extLst>
              <a:ext uri="{FF2B5EF4-FFF2-40B4-BE49-F238E27FC236}">
                <a16:creationId xmlns:a16="http://schemas.microsoft.com/office/drawing/2014/main" id="{67647968-DCF8-463E-8551-63D0620C0FDD}"/>
              </a:ext>
            </a:extLst>
          </p:cNvPr>
          <p:cNvSpPr>
            <a:spLocks noGrp="1" noRot="1" noChangeAspect="1"/>
          </p:cNvSpPr>
          <p:nvPr>
            <p:ph type="sldImg"/>
          </p:nvPr>
        </p:nvSpPr>
        <p:spPr/>
      </p:sp>
    </p:spTree>
    <p:extLst>
      <p:ext uri="{BB962C8B-B14F-4D97-AF65-F5344CB8AC3E}">
        <p14:creationId xmlns:p14="http://schemas.microsoft.com/office/powerpoint/2010/main" val="401091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Bef>
                <a:spcPts val="300"/>
              </a:spcBef>
            </a:pPr>
            <a:endParaRPr lang="en-US" sz="1100"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8</a:t>
            </a:fld>
            <a:endParaRPr lang="en-US" dirty="0"/>
          </a:p>
        </p:txBody>
      </p:sp>
      <p:sp>
        <p:nvSpPr>
          <p:cNvPr id="7" name="Slide Image Placeholder 6">
            <a:extLst>
              <a:ext uri="{FF2B5EF4-FFF2-40B4-BE49-F238E27FC236}">
                <a16:creationId xmlns:a16="http://schemas.microsoft.com/office/drawing/2014/main" id="{67647968-DCF8-463E-8551-63D0620C0FDD}"/>
              </a:ext>
            </a:extLst>
          </p:cNvPr>
          <p:cNvSpPr>
            <a:spLocks noGrp="1" noRot="1" noChangeAspect="1"/>
          </p:cNvSpPr>
          <p:nvPr>
            <p:ph type="sldImg"/>
          </p:nvPr>
        </p:nvSpPr>
        <p:spPr/>
      </p:sp>
    </p:spTree>
    <p:extLst>
      <p:ext uri="{BB962C8B-B14F-4D97-AF65-F5344CB8AC3E}">
        <p14:creationId xmlns:p14="http://schemas.microsoft.com/office/powerpoint/2010/main" val="1813904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Bef>
                <a:spcPts val="300"/>
              </a:spcBef>
            </a:pPr>
            <a:endParaRPr lang="en-US" sz="1100"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9</a:t>
            </a:fld>
            <a:endParaRPr lang="en-US" dirty="0"/>
          </a:p>
        </p:txBody>
      </p:sp>
      <p:sp>
        <p:nvSpPr>
          <p:cNvPr id="7" name="Slide Image Placeholder 6">
            <a:extLst>
              <a:ext uri="{FF2B5EF4-FFF2-40B4-BE49-F238E27FC236}">
                <a16:creationId xmlns:a16="http://schemas.microsoft.com/office/drawing/2014/main" id="{67647968-DCF8-463E-8551-63D0620C0FDD}"/>
              </a:ext>
            </a:extLst>
          </p:cNvPr>
          <p:cNvSpPr>
            <a:spLocks noGrp="1" noRot="1" noChangeAspect="1"/>
          </p:cNvSpPr>
          <p:nvPr>
            <p:ph type="sldImg"/>
          </p:nvPr>
        </p:nvSpPr>
        <p:spPr/>
      </p:sp>
    </p:spTree>
    <p:extLst>
      <p:ext uri="{BB962C8B-B14F-4D97-AF65-F5344CB8AC3E}">
        <p14:creationId xmlns:p14="http://schemas.microsoft.com/office/powerpoint/2010/main" val="2041234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Bef>
                <a:spcPts val="300"/>
              </a:spcBef>
            </a:pPr>
            <a:endParaRPr lang="en-US" sz="1100"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10</a:t>
            </a:fld>
            <a:endParaRPr lang="en-US" dirty="0"/>
          </a:p>
        </p:txBody>
      </p:sp>
      <p:sp>
        <p:nvSpPr>
          <p:cNvPr id="7" name="Slide Image Placeholder 6">
            <a:extLst>
              <a:ext uri="{FF2B5EF4-FFF2-40B4-BE49-F238E27FC236}">
                <a16:creationId xmlns:a16="http://schemas.microsoft.com/office/drawing/2014/main" id="{67647968-DCF8-463E-8551-63D0620C0FDD}"/>
              </a:ext>
            </a:extLst>
          </p:cNvPr>
          <p:cNvSpPr>
            <a:spLocks noGrp="1" noRot="1" noChangeAspect="1"/>
          </p:cNvSpPr>
          <p:nvPr>
            <p:ph type="sldImg"/>
          </p:nvPr>
        </p:nvSpPr>
        <p:spPr/>
      </p:sp>
    </p:spTree>
    <p:extLst>
      <p:ext uri="{BB962C8B-B14F-4D97-AF65-F5344CB8AC3E}">
        <p14:creationId xmlns:p14="http://schemas.microsoft.com/office/powerpoint/2010/main" val="3104625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20675"/>
            <a:ext cx="4114800" cy="3086100"/>
          </a:xfrm>
        </p:spPr>
      </p:sp>
      <p:sp>
        <p:nvSpPr>
          <p:cNvPr id="3" name="Notes Placeholder 2"/>
          <p:cNvSpPr>
            <a:spLocks noGrp="1"/>
          </p:cNvSpPr>
          <p:nvPr>
            <p:ph type="body" idx="1"/>
          </p:nvPr>
        </p:nvSpPr>
        <p:spPr/>
        <p:txBody>
          <a:bodyPr/>
          <a:lstStyle/>
          <a:p>
            <a:pPr lvl="0"/>
            <a:r>
              <a:rPr lang="en-US" dirty="0"/>
              <a:t>We only need to look back at history to find the answer… </a:t>
            </a:r>
          </a:p>
          <a:p>
            <a:pPr lvl="0"/>
            <a:r>
              <a:rPr lang="en-US" dirty="0"/>
              <a:t>History shows that insurance has been helping individuals, businesses and communities look around the corner for more than 300 years – dating back to Edward Lloyd’s coffee house, which once was a center for shipping news and information, that evolved into the modern marketplace. </a:t>
            </a:r>
          </a:p>
          <a:p>
            <a:pPr lvl="0"/>
            <a:r>
              <a:rPr lang="en-US" dirty="0"/>
              <a:t>That marketplace was used as a tool for innovation, manufacturing and modernization. </a:t>
            </a:r>
          </a:p>
          <a:p>
            <a:pPr lvl="0"/>
            <a:r>
              <a:rPr lang="en-US" dirty="0"/>
              <a:t>Look at all of the three industrial revolutions:</a:t>
            </a:r>
          </a:p>
          <a:p>
            <a:pPr lvl="1"/>
            <a:r>
              <a:rPr lang="en-US" dirty="0"/>
              <a:t>Utilization of steam engine.</a:t>
            </a:r>
          </a:p>
          <a:p>
            <a:pPr lvl="1"/>
            <a:r>
              <a:rPr lang="en-US" dirty="0"/>
              <a:t>Electricity </a:t>
            </a:r>
          </a:p>
          <a:p>
            <a:pPr marL="342900" marR="0" lvl="1" indent="-142875" algn="l" defTabSz="914400" rtl="0" eaLnBrk="1" fontAlgn="auto" latinLnBrk="0" hangingPunct="1">
              <a:lnSpc>
                <a:spcPct val="90000"/>
              </a:lnSpc>
              <a:spcBef>
                <a:spcPts val="600"/>
              </a:spcBef>
              <a:spcAft>
                <a:spcPts val="0"/>
              </a:spcAft>
              <a:buClr>
                <a:srgbClr val="337DBE"/>
              </a:buClr>
              <a:buSzTx/>
              <a:buFont typeface="Wingdings" panose="05000000000000000000" pitchFamily="2" charset="2"/>
              <a:buChar char="w"/>
              <a:tabLst/>
              <a:defRPr/>
            </a:pPr>
            <a:r>
              <a:rPr lang="en-US" dirty="0"/>
              <a:t>Electronics</a:t>
            </a:r>
          </a:p>
          <a:p>
            <a:pPr lvl="0"/>
            <a:r>
              <a:rPr lang="en-US" dirty="0"/>
              <a:t>Insurance is what’s driving growth.</a:t>
            </a:r>
          </a:p>
          <a:p>
            <a:pPr lvl="1"/>
            <a:r>
              <a:rPr lang="en-US" dirty="0"/>
              <a:t>In fact we have studied this at I.I.I. and I will illustrate later that in order to have a developed economy, you need insurance </a:t>
            </a:r>
          </a:p>
          <a:p>
            <a:pPr lvl="0"/>
            <a:r>
              <a:rPr lang="en-US" dirty="0"/>
              <a:t>And now we find ourselves in what many are calling the Fourth Industrial Revolution – with the merging of cyber and physical systems, e.g. AI, IoT,</a:t>
            </a:r>
          </a:p>
          <a:p>
            <a:pPr lvl="1"/>
            <a:r>
              <a:rPr lang="en-US" dirty="0"/>
              <a:t>This will be interesting, I think most exciting for insurance.</a:t>
            </a:r>
          </a:p>
          <a:p>
            <a:pPr lvl="1"/>
            <a:r>
              <a:rPr lang="en-US" dirty="0"/>
              <a:t>Beyond helping the customer innovate, our own industry must look inwardly and embrace the changes that will be taking place in how we do business.  This is an exciting time, no doubt.</a:t>
            </a:r>
          </a:p>
          <a:p>
            <a:pPr lvl="0"/>
            <a:endParaRPr lang="en-US" dirty="0"/>
          </a:p>
        </p:txBody>
      </p:sp>
      <p:sp>
        <p:nvSpPr>
          <p:cNvPr id="4" name="Slide Number Placeholder 3"/>
          <p:cNvSpPr>
            <a:spLocks noGrp="1"/>
          </p:cNvSpPr>
          <p:nvPr>
            <p:ph type="sldNum" sz="quarter" idx="10"/>
          </p:nvPr>
        </p:nvSpPr>
        <p:spPr/>
        <p:txBody>
          <a:bodyPr/>
          <a:lstStyle/>
          <a:p>
            <a:fld id="{D5F8523C-8729-40F0-9536-D6C4CA3AD238}" type="slidenum">
              <a:rPr lang="en-US" smtClean="0"/>
              <a:pPr/>
              <a:t>11</a:t>
            </a:fld>
            <a:endParaRPr lang="en-US" dirty="0"/>
          </a:p>
        </p:txBody>
      </p:sp>
    </p:spTree>
    <p:extLst>
      <p:ext uri="{BB962C8B-B14F-4D97-AF65-F5344CB8AC3E}">
        <p14:creationId xmlns:p14="http://schemas.microsoft.com/office/powerpoint/2010/main" val="3208064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3998" cy="6858000"/>
          </a:xfrm>
          <a:prstGeom prst="rect">
            <a:avLst/>
          </a:prstGeom>
        </p:spPr>
      </p:pic>
      <p:sp>
        <p:nvSpPr>
          <p:cNvPr id="2" name="Title 1"/>
          <p:cNvSpPr>
            <a:spLocks noGrp="1"/>
          </p:cNvSpPr>
          <p:nvPr>
            <p:ph type="ctrTitle"/>
          </p:nvPr>
        </p:nvSpPr>
        <p:spPr>
          <a:xfrm>
            <a:off x="704081" y="3351344"/>
            <a:ext cx="7772400" cy="1380744"/>
          </a:xfrm>
        </p:spPr>
        <p:txBody>
          <a:bodyPr lIns="0" tIns="0" rIns="0" bIns="0"/>
          <a:lstStyle>
            <a:lvl1pPr algn="l">
              <a:defRPr sz="3600" b="0"/>
            </a:lvl1pPr>
          </a:lstStyle>
          <a:p>
            <a:r>
              <a:rPr lang="en-US" dirty="0"/>
              <a:t>Click to edit Master title style</a:t>
            </a:r>
          </a:p>
        </p:txBody>
      </p:sp>
      <p:sp>
        <p:nvSpPr>
          <p:cNvPr id="3" name="Subtitle 2"/>
          <p:cNvSpPr>
            <a:spLocks noGrp="1"/>
          </p:cNvSpPr>
          <p:nvPr>
            <p:ph type="subTitle" idx="1"/>
          </p:nvPr>
        </p:nvSpPr>
        <p:spPr>
          <a:xfrm>
            <a:off x="704081" y="4933256"/>
            <a:ext cx="7772400" cy="813816"/>
          </a:xfrm>
        </p:spPr>
        <p:txBody>
          <a:bodyPr lIns="0" tIns="0" rIns="0" bIns="0"/>
          <a:lstStyle>
            <a:lvl1pPr marL="0" indent="0" algn="l">
              <a:spcBef>
                <a:spcPts val="400"/>
              </a:spcBef>
              <a:buNone/>
              <a:defRPr sz="2000">
                <a:solidFill>
                  <a:srgbClr val="072C4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Picture 13" descr="III_logo-4c.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4081" y="2243436"/>
            <a:ext cx="2539653" cy="752079"/>
          </a:xfrm>
          <a:prstGeom prst="rect">
            <a:avLst/>
          </a:prstGeom>
        </p:spPr>
      </p:pic>
    </p:spTree>
    <p:extLst>
      <p:ext uri="{BB962C8B-B14F-4D97-AF65-F5344CB8AC3E}">
        <p14:creationId xmlns:p14="http://schemas.microsoft.com/office/powerpoint/2010/main" val="325151434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Left Two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8" y="1188724"/>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0"/>
          </p:nvPr>
        </p:nvSpPr>
        <p:spPr>
          <a:xfrm>
            <a:off x="352428"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4" name="Content Placeholder 3"/>
          <p:cNvSpPr>
            <a:spLocks noGrp="1"/>
          </p:cNvSpPr>
          <p:nvPr>
            <p:ph sz="quarter" idx="37"/>
          </p:nvPr>
        </p:nvSpPr>
        <p:spPr>
          <a:xfrm>
            <a:off x="352425" y="2381250"/>
            <a:ext cx="4152900"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8"/>
          </p:nvPr>
        </p:nvSpPr>
        <p:spPr>
          <a:xfrm>
            <a:off x="4668837" y="2381249"/>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9"/>
          </p:nvPr>
        </p:nvSpPr>
        <p:spPr>
          <a:xfrm>
            <a:off x="4668837" y="4712970"/>
            <a:ext cx="4151376" cy="141732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752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Left One Right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8" y="1188724"/>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8"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8"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6"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5"/>
          </p:nvPr>
        </p:nvSpPr>
        <p:spPr>
          <a:xfrm>
            <a:off x="357190" y="2377439"/>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6"/>
          </p:nvPr>
        </p:nvSpPr>
        <p:spPr>
          <a:xfrm>
            <a:off x="357190"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37"/>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8849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8" y="1188724"/>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1072"/>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8"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2" name="Text Placeholder 9"/>
          <p:cNvSpPr>
            <a:spLocks noGrp="1"/>
          </p:cNvSpPr>
          <p:nvPr>
            <p:ph type="body" sz="quarter" idx="34"/>
          </p:nvPr>
        </p:nvSpPr>
        <p:spPr>
          <a:xfrm>
            <a:off x="352428"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14" name="Text Placeholder 9"/>
          <p:cNvSpPr>
            <a:spLocks noGrp="1"/>
          </p:cNvSpPr>
          <p:nvPr>
            <p:ph type="body" sz="quarter" idx="36"/>
          </p:nvPr>
        </p:nvSpPr>
        <p:spPr>
          <a:xfrm>
            <a:off x="4668090" y="3986784"/>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7"/>
          </p:nvPr>
        </p:nvSpPr>
        <p:spPr>
          <a:xfrm>
            <a:off x="357190" y="237744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38"/>
          </p:nvPr>
        </p:nvSpPr>
        <p:spPr>
          <a:xfrm>
            <a:off x="4668837" y="2378075"/>
            <a:ext cx="4151376" cy="141605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39"/>
          </p:nvPr>
        </p:nvSpPr>
        <p:spPr>
          <a:xfrm>
            <a:off x="357190" y="4709160"/>
            <a:ext cx="4148137" cy="141732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40"/>
          </p:nvPr>
        </p:nvSpPr>
        <p:spPr>
          <a:xfrm>
            <a:off x="4668838" y="4708525"/>
            <a:ext cx="4152900" cy="1417638"/>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59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Rectangle 105"/>
          <p:cNvSpPr>
            <a:spLocks noGrp="1" noChangeArrowheads="1"/>
          </p:cNvSpPr>
          <p:nvPr>
            <p:ph type="dt" sz="half" idx="10"/>
          </p:nvPr>
        </p:nvSpPr>
        <p:spPr>
          <a:xfrm>
            <a:off x="85725" y="6961188"/>
            <a:ext cx="1352550" cy="115887"/>
          </a:xfrm>
          <a:prstGeom prst="rect">
            <a:avLst/>
          </a:prstGeom>
          <a:ln/>
        </p:spPr>
        <p:txBody>
          <a:bodyPr/>
          <a:lstStyle>
            <a:lvl1pPr>
              <a:defRPr/>
            </a:lvl1pPr>
          </a:lstStyle>
          <a:p>
            <a:pPr>
              <a:defRPr/>
            </a:pPr>
            <a:r>
              <a:rPr lang="en-US"/>
              <a:t>12/01/09 - 9pm</a:t>
            </a:r>
          </a:p>
        </p:txBody>
      </p:sp>
      <p:sp>
        <p:nvSpPr>
          <p:cNvPr id="4" name="Rectangle 106"/>
          <p:cNvSpPr>
            <a:spLocks noGrp="1" noChangeArrowheads="1"/>
          </p:cNvSpPr>
          <p:nvPr>
            <p:ph type="ftr" sz="quarter" idx="11"/>
          </p:nvPr>
        </p:nvSpPr>
        <p:spPr>
          <a:xfrm>
            <a:off x="2695575" y="6961188"/>
            <a:ext cx="3752850" cy="117475"/>
          </a:xfrm>
          <a:prstGeom prst="rect">
            <a:avLst/>
          </a:prstGeom>
          <a:ln/>
        </p:spPr>
        <p:txBody>
          <a:bodyPr/>
          <a:lstStyle>
            <a:lvl1pPr>
              <a:defRPr/>
            </a:lvl1pPr>
          </a:lstStyle>
          <a:p>
            <a:pPr>
              <a:defRPr/>
            </a:pPr>
            <a:r>
              <a:rPr lang="en-US"/>
              <a:t>eSlide – P6466 – The Financial Crisis and the Future of the P/C</a:t>
            </a:r>
          </a:p>
        </p:txBody>
      </p:sp>
      <p:sp>
        <p:nvSpPr>
          <p:cNvPr id="5" name="Rectangle 110"/>
          <p:cNvSpPr>
            <a:spLocks noGrp="1" noChangeArrowheads="1"/>
          </p:cNvSpPr>
          <p:nvPr>
            <p:ph type="sldNum" sz="quarter" idx="12"/>
          </p:nvPr>
        </p:nvSpPr>
        <p:spPr>
          <a:xfrm>
            <a:off x="8601075" y="6656388"/>
            <a:ext cx="447675" cy="115887"/>
          </a:xfrm>
          <a:prstGeom prst="rect">
            <a:avLst/>
          </a:prstGeom>
          <a:ln/>
        </p:spPr>
        <p:txBody>
          <a:bodyPr/>
          <a:lstStyle>
            <a:lvl1pPr>
              <a:defRPr/>
            </a:lvl1pPr>
          </a:lstStyle>
          <a:p>
            <a:pPr>
              <a:defRPr/>
            </a:pPr>
            <a:fld id="{CA8DDCFE-182B-49A8-B5CF-E8526483AE25}" type="slidenum">
              <a:rPr lang="en-US"/>
              <a:pPr>
                <a:defRPr/>
              </a:pPr>
              <a:t>‹#›</a:t>
            </a:fld>
            <a:endParaRPr lang="en-US"/>
          </a:p>
        </p:txBody>
      </p:sp>
    </p:spTree>
    <p:extLst>
      <p:ext uri="{BB962C8B-B14F-4D97-AF65-F5344CB8AC3E}">
        <p14:creationId xmlns:p14="http://schemas.microsoft.com/office/powerpoint/2010/main" val="3920752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01168" y="228600"/>
            <a:ext cx="8741664" cy="990600"/>
          </a:xfrm>
        </p:spPr>
        <p:txBody>
          <a:bodyPr/>
          <a:lstStyle>
            <a:lvl1pPr>
              <a:defRPr sz="3000">
                <a:solidFill>
                  <a:schemeClr val="accent1"/>
                </a:solidFill>
              </a:defRPr>
            </a:lvl1pPr>
          </a:lstStyle>
          <a:p>
            <a:r>
              <a:rPr lang="en-US" dirty="0"/>
              <a:t>Titles Go At The Top In Title Case (32 </a:t>
            </a:r>
            <a:r>
              <a:rPr lang="en-US" dirty="0" err="1"/>
              <a:t>pt</a:t>
            </a:r>
            <a:r>
              <a:rPr lang="en-US" dirty="0"/>
              <a:t>) (Shift + F3 To Toggle Cases)</a:t>
            </a:r>
          </a:p>
        </p:txBody>
      </p:sp>
      <p:sp>
        <p:nvSpPr>
          <p:cNvPr id="5" name="Text Placeholder 7"/>
          <p:cNvSpPr>
            <a:spLocks noGrp="1"/>
          </p:cNvSpPr>
          <p:nvPr>
            <p:ph type="body" sz="quarter" idx="13" hasCustomPrompt="1"/>
          </p:nvPr>
        </p:nvSpPr>
        <p:spPr bwMode="gray">
          <a:xfrm>
            <a:off x="201168" y="6521827"/>
            <a:ext cx="4724400" cy="182880"/>
          </a:xfrm>
        </p:spPr>
        <p:txBody>
          <a:bodyPr wrap="none" lIns="0" tIns="0" rIns="0" bIns="0">
            <a:noAutofit/>
          </a:bodyPr>
          <a:lstStyle>
            <a:lvl1pPr marL="0" indent="0">
              <a:buNone/>
              <a:defRPr sz="1200">
                <a:solidFill>
                  <a:schemeClr val="tx1"/>
                </a:solidFill>
              </a:defRPr>
            </a:lvl1pPr>
          </a:lstStyle>
          <a:p>
            <a:pPr lvl="0"/>
            <a:r>
              <a:rPr lang="en-US" dirty="0"/>
              <a:t>Optional Source:</a:t>
            </a:r>
          </a:p>
        </p:txBody>
      </p:sp>
      <p:sp>
        <p:nvSpPr>
          <p:cNvPr id="6" name="Slide Number Placeholder 7"/>
          <p:cNvSpPr>
            <a:spLocks noGrp="1"/>
          </p:cNvSpPr>
          <p:nvPr>
            <p:ph type="sldNum" sz="quarter" idx="16"/>
          </p:nvPr>
        </p:nvSpPr>
        <p:spPr>
          <a:xfrm>
            <a:off x="8712000" y="6520041"/>
            <a:ext cx="230832" cy="184666"/>
          </a:xfrm>
          <a:prstGeom prst="rect">
            <a:avLst/>
          </a:prstGeom>
        </p:spPr>
        <p:txBody>
          <a:bodyPr wrap="none" lIns="0" tIns="0" rIns="0" bIns="0">
            <a:spAutoFit/>
          </a:bodyPr>
          <a:lstStyle>
            <a:lvl1pPr algn="r">
              <a:defRPr sz="1200">
                <a:solidFill>
                  <a:schemeClr val="tx1"/>
                </a:solidFill>
              </a:defRPr>
            </a:lvl1pPr>
          </a:lstStyle>
          <a:p>
            <a:fld id="{869A98C7-B28B-4C78-8980-33662FC7E88A}" type="slidenum">
              <a:rPr lang="en-US" smtClean="0"/>
              <a:pPr/>
              <a:t>‹#›</a:t>
            </a:fld>
            <a:r>
              <a:rPr lang="en-US"/>
              <a:t> </a:t>
            </a:r>
            <a:endParaRPr lang="en-US" dirty="0"/>
          </a:p>
        </p:txBody>
      </p:sp>
    </p:spTree>
    <p:extLst>
      <p:ext uri="{BB962C8B-B14F-4D97-AF65-F5344CB8AC3E}">
        <p14:creationId xmlns:p14="http://schemas.microsoft.com/office/powerpoint/2010/main" val="25817564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1F3B13-0870-F941-8EF4-4F32F99318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83625"/>
          </a:xfrm>
          <a:prstGeom prst="rect">
            <a:avLst/>
          </a:prstGeom>
        </p:spPr>
      </p:pic>
      <p:sp>
        <p:nvSpPr>
          <p:cNvPr id="9" name="Title 1">
            <a:extLst>
              <a:ext uri="{FF2B5EF4-FFF2-40B4-BE49-F238E27FC236}">
                <a16:creationId xmlns:a16="http://schemas.microsoft.com/office/drawing/2014/main" id="{C2566CD2-095A-1C49-B8B6-BDE2D8727ACD}"/>
              </a:ext>
            </a:extLst>
          </p:cNvPr>
          <p:cNvSpPr>
            <a:spLocks noGrp="1"/>
          </p:cNvSpPr>
          <p:nvPr>
            <p:ph type="ctrTitle"/>
          </p:nvPr>
        </p:nvSpPr>
        <p:spPr>
          <a:xfrm>
            <a:off x="704081" y="3351344"/>
            <a:ext cx="7772400" cy="1380744"/>
          </a:xfrm>
        </p:spPr>
        <p:txBody>
          <a:bodyPr lIns="0" tIns="0" rIns="0" bIns="0"/>
          <a:lstStyle>
            <a:lvl1pPr algn="l">
              <a:defRPr sz="3600" b="0">
                <a:solidFill>
                  <a:schemeClr val="bg2"/>
                </a:solidFill>
              </a:defRPr>
            </a:lvl1pPr>
          </a:lstStyle>
          <a:p>
            <a:r>
              <a:rPr lang="en-US" dirty="0"/>
              <a:t>Click to edit Master title style</a:t>
            </a:r>
          </a:p>
        </p:txBody>
      </p:sp>
      <p:sp>
        <p:nvSpPr>
          <p:cNvPr id="10" name="Subtitle 2">
            <a:extLst>
              <a:ext uri="{FF2B5EF4-FFF2-40B4-BE49-F238E27FC236}">
                <a16:creationId xmlns:a16="http://schemas.microsoft.com/office/drawing/2014/main" id="{A20581FD-E215-6240-96DB-F1A29B0FFFF6}"/>
              </a:ext>
            </a:extLst>
          </p:cNvPr>
          <p:cNvSpPr>
            <a:spLocks noGrp="1"/>
          </p:cNvSpPr>
          <p:nvPr>
            <p:ph type="subTitle" idx="1"/>
          </p:nvPr>
        </p:nvSpPr>
        <p:spPr>
          <a:xfrm>
            <a:off x="704081" y="4933256"/>
            <a:ext cx="7772400" cy="813816"/>
          </a:xfrm>
        </p:spPr>
        <p:txBody>
          <a:bodyPr lIns="0" tIns="0" rIns="0" bIns="0"/>
          <a:lstStyle>
            <a:lvl1pPr marL="0" indent="0" algn="l">
              <a:spcBef>
                <a:spcPts val="400"/>
              </a:spcBef>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10">
            <a:extLst>
              <a:ext uri="{FF2B5EF4-FFF2-40B4-BE49-F238E27FC236}">
                <a16:creationId xmlns:a16="http://schemas.microsoft.com/office/drawing/2014/main" id="{83CE5D40-966D-5942-A598-759FCFD399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4081" y="2243431"/>
            <a:ext cx="2538267" cy="752079"/>
          </a:xfrm>
          <a:prstGeom prst="rect">
            <a:avLst/>
          </a:prstGeom>
        </p:spPr>
      </p:pic>
    </p:spTree>
    <p:extLst>
      <p:ext uri="{BB962C8B-B14F-4D97-AF65-F5344CB8AC3E}">
        <p14:creationId xmlns:p14="http://schemas.microsoft.com/office/powerpoint/2010/main" val="219398546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6" name="Freeform 5"/>
          <p:cNvSpPr/>
          <p:nvPr userDrawn="1"/>
        </p:nvSpPr>
        <p:spPr>
          <a:xfrm>
            <a:off x="2"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2" name="Title 1"/>
          <p:cNvSpPr>
            <a:spLocks noGrp="1"/>
          </p:cNvSpPr>
          <p:nvPr>
            <p:ph type="ctrTitle"/>
          </p:nvPr>
        </p:nvSpPr>
        <p:spPr bwMode="gray">
          <a:xfrm>
            <a:off x="704080" y="1960694"/>
            <a:ext cx="7772400" cy="1380744"/>
          </a:xfrm>
        </p:spPr>
        <p:txBody>
          <a:bodyPr lIns="0" tIns="0" rIns="0" bIns="0" anchor="b" anchorCtr="0"/>
          <a:lstStyle>
            <a:lvl1pPr algn="l">
              <a:defRPr sz="3600" b="0">
                <a:solidFill>
                  <a:schemeClr val="bg1"/>
                </a:solidFill>
              </a:defRPr>
            </a:lvl1pPr>
          </a:lstStyle>
          <a:p>
            <a:r>
              <a:rPr lang="en-US" dirty="0"/>
              <a:t>Click to edit Master title style</a:t>
            </a:r>
          </a:p>
        </p:txBody>
      </p:sp>
      <p:sp>
        <p:nvSpPr>
          <p:cNvPr id="3" name="Subtitle 2"/>
          <p:cNvSpPr>
            <a:spLocks noGrp="1"/>
          </p:cNvSpPr>
          <p:nvPr>
            <p:ph type="subTitle" idx="1"/>
          </p:nvPr>
        </p:nvSpPr>
        <p:spPr bwMode="gray">
          <a:xfrm>
            <a:off x="704080" y="3542606"/>
            <a:ext cx="6949440" cy="813816"/>
          </a:xfrm>
        </p:spPr>
        <p:txBody>
          <a:bodyPr lIns="0" tIns="0" rIns="0" bIns="0"/>
          <a:lstStyle>
            <a:lvl1pPr marL="0" indent="0" algn="l">
              <a:spcBef>
                <a:spcPts val="4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25948277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8" y="1188724"/>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custDataLst>
      <p:tags r:id="rId1"/>
    </p:custDataLst>
    <p:extLst>
      <p:ext uri="{BB962C8B-B14F-4D97-AF65-F5344CB8AC3E}">
        <p14:creationId xmlns:p14="http://schemas.microsoft.com/office/powerpoint/2010/main" val="2828416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_Gray Triangle">
    <p:spTree>
      <p:nvGrpSpPr>
        <p:cNvPr id="1" name=""/>
        <p:cNvGrpSpPr/>
        <p:nvPr/>
      </p:nvGrpSpPr>
      <p:grpSpPr>
        <a:xfrm>
          <a:off x="0" y="0"/>
          <a:ext cx="0" cy="0"/>
          <a:chOff x="0" y="0"/>
          <a:chExt cx="0" cy="0"/>
        </a:xfrm>
      </p:grpSpPr>
      <p:sp>
        <p:nvSpPr>
          <p:cNvPr id="5" name="Right Triangle 4"/>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8" name="Text Placeholder 9"/>
          <p:cNvSpPr>
            <a:spLocks noGrp="1"/>
          </p:cNvSpPr>
          <p:nvPr>
            <p:ph type="body" sz="quarter" idx="15" hasCustomPrompt="1"/>
          </p:nvPr>
        </p:nvSpPr>
        <p:spPr bwMode="gray">
          <a:xfrm>
            <a:off x="356618" y="1188724"/>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01696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8" y="1188724"/>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288882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Gray Triangle">
    <p:spTree>
      <p:nvGrpSpPr>
        <p:cNvPr id="1" name=""/>
        <p:cNvGrpSpPr/>
        <p:nvPr/>
      </p:nvGrpSpPr>
      <p:grpSpPr>
        <a:xfrm>
          <a:off x="0" y="0"/>
          <a:ext cx="0" cy="0"/>
          <a:chOff x="0" y="0"/>
          <a:chExt cx="0" cy="0"/>
        </a:xfrm>
      </p:grpSpPr>
      <p:sp>
        <p:nvSpPr>
          <p:cNvPr id="6" name="Right Triangle 5"/>
          <p:cNvSpPr>
            <a:spLocks noChangeAspect="1"/>
          </p:cNvSpPr>
          <p:nvPr userDrawn="1"/>
        </p:nvSpPr>
        <p:spPr>
          <a:xfrm rot="16200000">
            <a:off x="5120640" y="2834640"/>
            <a:ext cx="4023360" cy="4023360"/>
          </a:xfrm>
          <a:prstGeom prst="rtTriangle">
            <a:avLst/>
          </a:prstGeom>
          <a:solidFill>
            <a:srgbClr val="C6C6C9">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6C6C9"/>
              </a:solidFill>
            </a:endParaRPr>
          </a:p>
        </p:txBody>
      </p:sp>
      <p:sp>
        <p:nvSpPr>
          <p:cNvPr id="2" name="Title 1"/>
          <p:cNvSpPr>
            <a:spLocks noGrp="1"/>
          </p:cNvSpPr>
          <p:nvPr>
            <p:ph type="title"/>
          </p:nvPr>
        </p:nvSpPr>
        <p:spPr>
          <a:xfrm>
            <a:off x="356616" y="232326"/>
            <a:ext cx="8458200" cy="950976"/>
          </a:xfrm>
        </p:spPr>
        <p:txBody>
          <a:bodyPr/>
          <a:lstStyle/>
          <a:p>
            <a:r>
              <a:rPr lang="en-US" dirty="0"/>
              <a:t>Click to edit Master title style</a:t>
            </a:r>
          </a:p>
        </p:txBody>
      </p:sp>
      <p:sp>
        <p:nvSpPr>
          <p:cNvPr id="3" name="Content Placeholder 2"/>
          <p:cNvSpPr>
            <a:spLocks noGrp="1"/>
          </p:cNvSpPr>
          <p:nvPr>
            <p:ph idx="1"/>
          </p:nvPr>
        </p:nvSpPr>
        <p:spPr>
          <a:xfrm>
            <a:off x="356616" y="1883664"/>
            <a:ext cx="845820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hasCustomPrompt="1"/>
          </p:nvPr>
        </p:nvSpPr>
        <p:spPr bwMode="gray">
          <a:xfrm>
            <a:off x="356618" y="1188724"/>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3757"/>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538665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8" y="1188724"/>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80"/>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6" y="1657349"/>
            <a:ext cx="8467724"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1"/>
          </p:nvPr>
        </p:nvSpPr>
        <p:spPr>
          <a:xfrm>
            <a:off x="352427" y="2377440"/>
            <a:ext cx="8467725" cy="374650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193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356616" y="228600"/>
            <a:ext cx="8458200" cy="950976"/>
          </a:xfrm>
        </p:spPr>
        <p:txBody>
          <a:bodyPr/>
          <a:lstStyle/>
          <a:p>
            <a:r>
              <a:rPr lang="en-US" dirty="0"/>
              <a:t>Click to edit Master title style</a:t>
            </a:r>
          </a:p>
        </p:txBody>
      </p:sp>
      <p:sp>
        <p:nvSpPr>
          <p:cNvPr id="9" name="Text Placeholder 9"/>
          <p:cNvSpPr>
            <a:spLocks noGrp="1"/>
          </p:cNvSpPr>
          <p:nvPr>
            <p:ph type="body" sz="quarter" idx="15" hasCustomPrompt="1"/>
          </p:nvPr>
        </p:nvSpPr>
        <p:spPr bwMode="gray">
          <a:xfrm>
            <a:off x="356618" y="1188724"/>
            <a:ext cx="8454009" cy="396947"/>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200" b="0" kern="1200" smtClean="0">
                <a:solidFill>
                  <a:srgbClr val="072C44"/>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10" name="Text Placeholder 12"/>
          <p:cNvSpPr>
            <a:spLocks noGrp="1"/>
          </p:cNvSpPr>
          <p:nvPr>
            <p:ph type="body" sz="quarter" idx="16" hasCustomPrompt="1"/>
          </p:nvPr>
        </p:nvSpPr>
        <p:spPr>
          <a:xfrm>
            <a:off x="1133856" y="6294779"/>
            <a:ext cx="7680960" cy="415018"/>
          </a:xfrm>
          <a:prstGeom prst="rect">
            <a:avLst/>
          </a:prstGeom>
        </p:spPr>
        <p:txBody>
          <a:bodyPr lIns="0" tIns="0" rIns="0" bIns="0" anchor="b" anchorCtr="0">
            <a:noAutofit/>
          </a:bodyPr>
          <a:lstStyle>
            <a:lvl1pPr marL="0" indent="0">
              <a:spcBef>
                <a:spcPts val="200"/>
              </a:spcBef>
              <a:buNone/>
              <a:defRPr sz="1000">
                <a:solidFill>
                  <a:schemeClr val="tx1"/>
                </a:solidFill>
                <a:latin typeface="+mn-lt"/>
                <a:cs typeface="Arial" pitchFamily="34" charset="0"/>
              </a:defRPr>
            </a:lvl1pPr>
          </a:lstStyle>
          <a:p>
            <a:pPr lvl="0"/>
            <a:r>
              <a:rPr lang="en-US" dirty="0"/>
              <a:t>Click to edit source</a:t>
            </a:r>
          </a:p>
        </p:txBody>
      </p:sp>
      <p:sp>
        <p:nvSpPr>
          <p:cNvPr id="6" name="Text Placeholder 9"/>
          <p:cNvSpPr>
            <a:spLocks noGrp="1"/>
          </p:cNvSpPr>
          <p:nvPr>
            <p:ph type="body" sz="quarter" idx="30"/>
          </p:nvPr>
        </p:nvSpPr>
        <p:spPr>
          <a:xfrm>
            <a:off x="352428"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8" name="Text Placeholder 9"/>
          <p:cNvSpPr>
            <a:spLocks noGrp="1"/>
          </p:cNvSpPr>
          <p:nvPr>
            <p:ph type="body" sz="quarter" idx="32"/>
          </p:nvPr>
        </p:nvSpPr>
        <p:spPr>
          <a:xfrm>
            <a:off x="4668090" y="1657349"/>
            <a:ext cx="4153168" cy="640080"/>
          </a:xfrm>
          <a:prstGeom prst="snip1Rect">
            <a:avLst/>
          </a:prstGeom>
          <a:solidFill>
            <a:schemeClr val="accent1"/>
          </a:solidFill>
          <a:ln>
            <a:noFill/>
          </a:ln>
          <a:effectLst/>
        </p:spPr>
        <p:txBody>
          <a:bodyPr bIns="91440" anchor="ctr" anchorCtr="0">
            <a:noAutofit/>
          </a:bodyPr>
          <a:lstStyle>
            <a:lvl1pPr marL="0" indent="0" algn="ctr">
              <a:spcBef>
                <a:spcPts val="0"/>
              </a:spcBef>
              <a:buFontTx/>
              <a:buNone/>
              <a:defRPr sz="2000" b="1">
                <a:solidFill>
                  <a:schemeClr val="bg1"/>
                </a:solidFill>
                <a:latin typeface="+mj-lt"/>
              </a:defRPr>
            </a:lvl1pPr>
          </a:lstStyle>
          <a:p>
            <a:pPr lvl="0"/>
            <a:r>
              <a:rPr lang="en-US" dirty="0"/>
              <a:t>Click to edit Master text styles</a:t>
            </a:r>
          </a:p>
        </p:txBody>
      </p:sp>
      <p:sp>
        <p:nvSpPr>
          <p:cNvPr id="5" name="Content Placeholder 4"/>
          <p:cNvSpPr>
            <a:spLocks noGrp="1"/>
          </p:cNvSpPr>
          <p:nvPr>
            <p:ph sz="quarter" idx="33"/>
          </p:nvPr>
        </p:nvSpPr>
        <p:spPr>
          <a:xfrm>
            <a:off x="357190" y="2377440"/>
            <a:ext cx="4148137" cy="374904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34"/>
          </p:nvPr>
        </p:nvSpPr>
        <p:spPr>
          <a:xfrm>
            <a:off x="4668837" y="2378075"/>
            <a:ext cx="4151376" cy="374808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9376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ight Triangle 13"/>
          <p:cNvSpPr>
            <a:spLocks noChangeAspect="1"/>
          </p:cNvSpPr>
          <p:nvPr userDrawn="1"/>
        </p:nvSpPr>
        <p:spPr>
          <a:xfrm rot="5400000">
            <a:off x="0" y="0"/>
            <a:ext cx="768096" cy="768096"/>
          </a:xfrm>
          <a:prstGeom prst="rtTriangle">
            <a:avLst/>
          </a:prstGeom>
          <a:solidFill>
            <a:srgbClr val="337D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txBox="1">
            <a:spLocks/>
          </p:cNvSpPr>
          <p:nvPr userDrawn="1"/>
        </p:nvSpPr>
        <p:spPr bwMode="gray">
          <a:xfrm>
            <a:off x="8620125" y="6662377"/>
            <a:ext cx="438150" cy="120184"/>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mtClean="0">
                <a:solidFill>
                  <a:schemeClr val="tx1">
                    <a:lumMod val="75000"/>
                    <a:lumOff val="25000"/>
                  </a:schemeClr>
                </a:solidFill>
                <a:latin typeface="+mn-lt"/>
              </a:rPr>
              <a:pPr/>
              <a:t>‹#›</a:t>
            </a:fld>
            <a:endParaRPr lang="en-US" dirty="0">
              <a:solidFill>
                <a:schemeClr val="tx1">
                  <a:lumMod val="75000"/>
                  <a:lumOff val="25000"/>
                </a:schemeClr>
              </a:solidFill>
              <a:latin typeface="+mn-lt"/>
            </a:endParaRPr>
          </a:p>
        </p:txBody>
      </p:sp>
      <p:sp>
        <p:nvSpPr>
          <p:cNvPr id="2" name="Title Placeholder 1"/>
          <p:cNvSpPr>
            <a:spLocks noGrp="1"/>
          </p:cNvSpPr>
          <p:nvPr>
            <p:ph type="title"/>
          </p:nvPr>
        </p:nvSpPr>
        <p:spPr>
          <a:xfrm>
            <a:off x="356616" y="231310"/>
            <a:ext cx="8458200" cy="950976"/>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bwMode="gray">
          <a:xfrm>
            <a:off x="356616" y="1883664"/>
            <a:ext cx="8458200" cy="404164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69900" y="6403975"/>
            <a:ext cx="330200" cy="304800"/>
          </a:xfrm>
          <a:prstGeom prst="rect">
            <a:avLst/>
          </a:prstGeom>
        </p:spPr>
      </p:pic>
    </p:spTree>
    <p:custDataLst>
      <p:tags r:id="rId16"/>
    </p:custDataLst>
    <p:extLst>
      <p:ext uri="{BB962C8B-B14F-4D97-AF65-F5344CB8AC3E}">
        <p14:creationId xmlns:p14="http://schemas.microsoft.com/office/powerpoint/2010/main" val="1633675084"/>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63" r:id="rId3"/>
    <p:sldLayoutId id="2147483654" r:id="rId4"/>
    <p:sldLayoutId id="2147483664" r:id="rId5"/>
    <p:sldLayoutId id="2147483650" r:id="rId6"/>
    <p:sldLayoutId id="2147483665" r:id="rId7"/>
    <p:sldLayoutId id="2147483655" r:id="rId8"/>
    <p:sldLayoutId id="2147483656" r:id="rId9"/>
    <p:sldLayoutId id="2147483658" r:id="rId10"/>
    <p:sldLayoutId id="2147483659" r:id="rId11"/>
    <p:sldLayoutId id="2147483657" r:id="rId12"/>
    <p:sldLayoutId id="2147483684" r:id="rId13"/>
    <p:sldLayoutId id="2147483685" r:id="rId14"/>
  </p:sldLayoutIdLst>
  <p:txStyles>
    <p:titleStyle>
      <a:lvl1pPr algn="l" defTabSz="914400" rtl="0" eaLnBrk="1" latinLnBrk="0" hangingPunct="1">
        <a:lnSpc>
          <a:spcPct val="90000"/>
        </a:lnSpc>
        <a:spcBef>
          <a:spcPts val="0"/>
        </a:spcBef>
        <a:buNone/>
        <a:defRPr sz="3000" b="0" kern="1200">
          <a:solidFill>
            <a:srgbClr val="337DBE"/>
          </a:solidFill>
          <a:latin typeface="+mj-lt"/>
          <a:ea typeface="+mj-ea"/>
          <a:cs typeface="+mj-cs"/>
        </a:defRPr>
      </a:lvl1pPr>
    </p:titleStyle>
    <p:body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51.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52.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53.xml"/><Relationship Id="rId4" Type="http://schemas.openxmlformats.org/officeDocument/2006/relationships/chart" Target="../charts/chart8.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5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fred.stlouisfed.org/series/PNFI#0"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chart" Target="../charts/chart11.xml"/></Relationships>
</file>

<file path=ppt/slides/_rels/slide24.xml.rels><?xml version="1.0" encoding="UTF-8" standalone="yes"?>
<Relationships xmlns="http://schemas.openxmlformats.org/package/2006/relationships"><Relationship Id="rId3" Type="http://schemas.openxmlformats.org/officeDocument/2006/relationships/hyperlink" Target="http://www.census.gov/construction/c30/c30index.html"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chart" Target="../charts/char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55.xml"/><Relationship Id="rId4" Type="http://schemas.openxmlformats.org/officeDocument/2006/relationships/chart" Target="../charts/chart14.xml"/></Relationships>
</file>

<file path=ppt/slides/_rels/slide28.xml.rels><?xml version="1.0" encoding="UTF-8" standalone="yes"?>
<Relationships xmlns="http://schemas.openxmlformats.org/package/2006/relationships"><Relationship Id="rId3" Type="http://schemas.openxmlformats.org/officeDocument/2006/relationships/hyperlink" Target="http://www.fhwa.dot.gov/policyinformation/travel_monitoring/tvt.cfm"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chart" Target="../charts/char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tags" Target="../tags/tag22.xml"/><Relationship Id="rId26" Type="http://schemas.openxmlformats.org/officeDocument/2006/relationships/image" Target="../media/image8.emf"/><Relationship Id="rId3" Type="http://schemas.openxmlformats.org/officeDocument/2006/relationships/tags" Target="../tags/tag7.xml"/><Relationship Id="rId21" Type="http://schemas.openxmlformats.org/officeDocument/2006/relationships/tags" Target="../tags/tag25.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5" Type="http://schemas.openxmlformats.org/officeDocument/2006/relationships/oleObject" Target="../embeddings/oleObject2.bin"/><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tags" Target="../tags/tag24.xml"/><Relationship Id="rId1" Type="http://schemas.openxmlformats.org/officeDocument/2006/relationships/vmlDrawing" Target="../drawings/vmlDrawing2.v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slideLayout" Target="../slideLayouts/slideLayout14.xml"/><Relationship Id="rId5" Type="http://schemas.openxmlformats.org/officeDocument/2006/relationships/tags" Target="../tags/tag9.xml"/><Relationship Id="rId15" Type="http://schemas.openxmlformats.org/officeDocument/2006/relationships/tags" Target="../tags/tag19.xml"/><Relationship Id="rId23" Type="http://schemas.openxmlformats.org/officeDocument/2006/relationships/tags" Target="../tags/tag27.xml"/><Relationship Id="rId10" Type="http://schemas.openxmlformats.org/officeDocument/2006/relationships/tags" Target="../tags/tag14.xml"/><Relationship Id="rId19" Type="http://schemas.openxmlformats.org/officeDocument/2006/relationships/tags" Target="../tags/tag23.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tags" Target="../tags/tag26.xml"/><Relationship Id="rId27"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www.census.gov/housing/hvs/data/histtabs.html"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jpg"/><Relationship Id="rId26" Type="http://schemas.openxmlformats.org/officeDocument/2006/relationships/image" Target="../media/image58.png"/><Relationship Id="rId3" Type="http://schemas.openxmlformats.org/officeDocument/2006/relationships/slideLayout" Target="../slideLayouts/slideLayout4.xml"/><Relationship Id="rId21" Type="http://schemas.openxmlformats.org/officeDocument/2006/relationships/image" Target="../media/image53.png"/><Relationship Id="rId34" Type="http://schemas.openxmlformats.org/officeDocument/2006/relationships/image" Target="../media/image66.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2" Type="http://schemas.openxmlformats.org/officeDocument/2006/relationships/tags" Target="../tags/tag57.xml"/><Relationship Id="rId16" Type="http://schemas.openxmlformats.org/officeDocument/2006/relationships/image" Target="../media/image48.jp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vmlDrawing" Target="../drawings/vmlDrawing5.vml"/><Relationship Id="rId6" Type="http://schemas.openxmlformats.org/officeDocument/2006/relationships/image" Target="../media/image38.emf"/><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5" Type="http://schemas.openxmlformats.org/officeDocument/2006/relationships/oleObject" Target="../embeddings/oleObject5.bin"/><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jp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notesSlide" Target="../notesSlides/notesSlide32.xml"/><Relationship Id="rId9" Type="http://schemas.openxmlformats.org/officeDocument/2006/relationships/image" Target="../media/image41.png"/><Relationship Id="rId14" Type="http://schemas.openxmlformats.org/officeDocument/2006/relationships/image" Target="../media/image46.jpe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8" Type="http://schemas.openxmlformats.org/officeDocument/2006/relationships/image" Target="../media/image40.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9.jpg"/><Relationship Id="rId18" Type="http://schemas.openxmlformats.org/officeDocument/2006/relationships/image" Target="../media/image74.png"/><Relationship Id="rId3" Type="http://schemas.openxmlformats.org/officeDocument/2006/relationships/slideLayout" Target="../slideLayouts/slideLayout4.xml"/><Relationship Id="rId7" Type="http://schemas.openxmlformats.org/officeDocument/2006/relationships/image" Target="../media/image39.png"/><Relationship Id="rId12" Type="http://schemas.openxmlformats.org/officeDocument/2006/relationships/image" Target="../media/image68.gif"/><Relationship Id="rId17" Type="http://schemas.openxmlformats.org/officeDocument/2006/relationships/image" Target="../media/image73.png"/><Relationship Id="rId2" Type="http://schemas.openxmlformats.org/officeDocument/2006/relationships/tags" Target="../tags/tag58.xml"/><Relationship Id="rId16" Type="http://schemas.openxmlformats.org/officeDocument/2006/relationships/image" Target="../media/image72.jpg"/><Relationship Id="rId20" Type="http://schemas.openxmlformats.org/officeDocument/2006/relationships/image" Target="../media/image76.jpg"/><Relationship Id="rId1" Type="http://schemas.openxmlformats.org/officeDocument/2006/relationships/vmlDrawing" Target="../drawings/vmlDrawing6.vml"/><Relationship Id="rId6" Type="http://schemas.openxmlformats.org/officeDocument/2006/relationships/image" Target="../media/image6.emf"/><Relationship Id="rId11" Type="http://schemas.openxmlformats.org/officeDocument/2006/relationships/image" Target="../media/image67.png"/><Relationship Id="rId5" Type="http://schemas.openxmlformats.org/officeDocument/2006/relationships/oleObject" Target="../embeddings/oleObject6.bin"/><Relationship Id="rId15" Type="http://schemas.openxmlformats.org/officeDocument/2006/relationships/image" Target="../media/image71.png"/><Relationship Id="rId10" Type="http://schemas.openxmlformats.org/officeDocument/2006/relationships/image" Target="../media/image53.png"/><Relationship Id="rId19" Type="http://schemas.openxmlformats.org/officeDocument/2006/relationships/image" Target="../media/image75.png"/><Relationship Id="rId4" Type="http://schemas.openxmlformats.org/officeDocument/2006/relationships/notesSlide" Target="../notesSlides/notesSlide33.xml"/><Relationship Id="rId9" Type="http://schemas.openxmlformats.org/officeDocument/2006/relationships/image" Target="../media/image42.png"/><Relationship Id="rId14" Type="http://schemas.openxmlformats.org/officeDocument/2006/relationships/image" Target="../media/image70.jpg"/></Relationships>
</file>

<file path=ppt/slides/_rels/slide3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notesSlide" Target="../notesSlides/notesSlide34.xml"/><Relationship Id="rId7" Type="http://schemas.openxmlformats.org/officeDocument/2006/relationships/image" Target="../media/image79.jpeg"/><Relationship Id="rId2" Type="http://schemas.openxmlformats.org/officeDocument/2006/relationships/slideLayout" Target="../slideLayouts/slideLayout6.xml"/><Relationship Id="rId1" Type="http://schemas.openxmlformats.org/officeDocument/2006/relationships/tags" Target="../tags/tag59.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hyperlink" Target="https://www.weforum.org/agenda/2016/01/the-fourth-industrial-revolution-what-it-means-and-how-to-respond/"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chart" Target="../charts/chart18.xml"/><Relationship Id="rId7"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notesSlide" Target="../notesSlides/notesSlide36.xml"/><Relationship Id="rId7" Type="http://schemas.openxmlformats.org/officeDocument/2006/relationships/image" Target="../media/image91.png"/><Relationship Id="rId2" Type="http://schemas.openxmlformats.org/officeDocument/2006/relationships/slideLayout" Target="../slideLayouts/slideLayout4.xml"/><Relationship Id="rId1" Type="http://schemas.openxmlformats.org/officeDocument/2006/relationships/tags" Target="../tags/tag60.xml"/><Relationship Id="rId6" Type="http://schemas.openxmlformats.org/officeDocument/2006/relationships/image" Target="../media/image90.jpg"/><Relationship Id="rId5" Type="http://schemas.openxmlformats.org/officeDocument/2006/relationships/image" Target="../media/image89.png"/><Relationship Id="rId10" Type="http://schemas.openxmlformats.org/officeDocument/2006/relationships/image" Target="../media/image94.jpg"/><Relationship Id="rId4" Type="http://schemas.openxmlformats.org/officeDocument/2006/relationships/image" Target="../media/image88.png"/><Relationship Id="rId9" Type="http://schemas.openxmlformats.org/officeDocument/2006/relationships/image" Target="../media/image93.jpg"/></Relationships>
</file>

<file path=ppt/slides/_rels/slide4.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image" Target="../media/image8.emf"/><Relationship Id="rId3" Type="http://schemas.openxmlformats.org/officeDocument/2006/relationships/tags" Target="../tags/tag29.xml"/><Relationship Id="rId21" Type="http://schemas.openxmlformats.org/officeDocument/2006/relationships/tags" Target="../tags/tag47.xml"/><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oleObject" Target="../embeddings/oleObject3.bin"/><Relationship Id="rId2" Type="http://schemas.openxmlformats.org/officeDocument/2006/relationships/tags" Target="../tags/tag28.xml"/><Relationship Id="rId16" Type="http://schemas.openxmlformats.org/officeDocument/2006/relationships/tags" Target="../tags/tag42.xml"/><Relationship Id="rId20" Type="http://schemas.openxmlformats.org/officeDocument/2006/relationships/tags" Target="../tags/tag46.xml"/><Relationship Id="rId1" Type="http://schemas.openxmlformats.org/officeDocument/2006/relationships/vmlDrawing" Target="../drawings/vmlDrawing3.v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slideLayout" Target="../slideLayouts/slideLayout14.xml"/><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10" Type="http://schemas.openxmlformats.org/officeDocument/2006/relationships/tags" Target="../tags/tag36.xml"/><Relationship Id="rId19" Type="http://schemas.openxmlformats.org/officeDocument/2006/relationships/tags" Target="../tags/tag45.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chart" Target="../charts/char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61.xml"/><Relationship Id="rId4" Type="http://schemas.openxmlformats.org/officeDocument/2006/relationships/hyperlink" Target="http://www.propertycasualty360.com/2013/04/17/insurance-industry-crisis-400000-positions-to-fill?slreturn=1476304299"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12" Type="http://schemas.openxmlformats.org/officeDocument/2006/relationships/image" Target="../media/image104.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43.xml.rels><?xml version="1.0" encoding="UTF-8" standalone="yes"?>
<Relationships xmlns="http://schemas.openxmlformats.org/package/2006/relationships"><Relationship Id="rId3" Type="http://schemas.openxmlformats.org/officeDocument/2006/relationships/hyperlink" Target="https://www.bea.gov/iTable/iTable.cfm?ReqID=51&amp;step=1#reqid=51&amp;step=51&amp;isuri=1&amp;5114=a&amp;5102=5" TargetMode="External"/><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105.tiff"/><Relationship Id="rId3" Type="http://schemas.openxmlformats.org/officeDocument/2006/relationships/tags" Target="../tags/tag63.xml"/><Relationship Id="rId7" Type="http://schemas.openxmlformats.org/officeDocument/2006/relationships/hyperlink" Target="https://www.youtube.com/watch?v=S-Bf0wwgLDE&amp;feature=youtu.be" TargetMode="External"/><Relationship Id="rId2" Type="http://schemas.openxmlformats.org/officeDocument/2006/relationships/tags" Target="../tags/tag62.xml"/><Relationship Id="rId1" Type="http://schemas.openxmlformats.org/officeDocument/2006/relationships/vmlDrawing" Target="../drawings/vmlDrawing7.vml"/><Relationship Id="rId6" Type="http://schemas.openxmlformats.org/officeDocument/2006/relationships/image" Target="../media/image9.emf"/><Relationship Id="rId5" Type="http://schemas.openxmlformats.org/officeDocument/2006/relationships/oleObject" Target="../embeddings/oleObject7.bin"/><Relationship Id="rId4"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0.xml"/><Relationship Id="rId1" Type="http://schemas.openxmlformats.org/officeDocument/2006/relationships/vmlDrawing" Target="../drawings/vmlDrawing4.v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6D83-7E54-4577-A770-FAB6F7676E95}"/>
              </a:ext>
            </a:extLst>
          </p:cNvPr>
          <p:cNvSpPr>
            <a:spLocks noGrp="1"/>
          </p:cNvSpPr>
          <p:nvPr>
            <p:ph type="ctrTitle"/>
          </p:nvPr>
        </p:nvSpPr>
        <p:spPr>
          <a:xfrm>
            <a:off x="704081" y="3351344"/>
            <a:ext cx="7772400" cy="1380744"/>
          </a:xfrm>
        </p:spPr>
        <p:txBody>
          <a:bodyPr/>
          <a:lstStyle/>
          <a:p>
            <a:r>
              <a:rPr lang="en-US" dirty="0">
                <a:solidFill>
                  <a:schemeClr val="bg2"/>
                </a:solidFill>
              </a:rPr>
              <a:t>Insurance Market Trends and More </a:t>
            </a:r>
          </a:p>
        </p:txBody>
      </p:sp>
      <p:sp>
        <p:nvSpPr>
          <p:cNvPr id="5" name="Subtitle 4">
            <a:extLst>
              <a:ext uri="{FF2B5EF4-FFF2-40B4-BE49-F238E27FC236}">
                <a16:creationId xmlns:a16="http://schemas.microsoft.com/office/drawing/2014/main" id="{EC390817-9323-45E6-A821-9115BEF29D04}"/>
              </a:ext>
            </a:extLst>
          </p:cNvPr>
          <p:cNvSpPr>
            <a:spLocks noGrp="1"/>
          </p:cNvSpPr>
          <p:nvPr>
            <p:ph type="subTitle" idx="4294967295"/>
          </p:nvPr>
        </p:nvSpPr>
        <p:spPr>
          <a:xfrm>
            <a:off x="704081" y="4933256"/>
            <a:ext cx="7772400" cy="813816"/>
          </a:xfrm>
        </p:spPr>
        <p:txBody>
          <a:bodyPr/>
          <a:lstStyle/>
          <a:p>
            <a:pPr marL="0" indent="0">
              <a:buNone/>
            </a:pPr>
            <a:r>
              <a:rPr lang="en-US" sz="2400" dirty="0">
                <a:solidFill>
                  <a:schemeClr val="bg1"/>
                </a:solidFill>
              </a:rPr>
              <a:t>Sean Kevelighan				</a:t>
            </a:r>
            <a:br>
              <a:rPr lang="en-US" dirty="0">
                <a:solidFill>
                  <a:schemeClr val="bg1"/>
                </a:solidFill>
              </a:rPr>
            </a:br>
            <a:r>
              <a:rPr lang="en-US" dirty="0">
                <a:solidFill>
                  <a:schemeClr val="bg1"/>
                </a:solidFill>
              </a:rPr>
              <a:t>Chief Executive Officer 				</a:t>
            </a:r>
          </a:p>
        </p:txBody>
      </p:sp>
      <p:sp>
        <p:nvSpPr>
          <p:cNvPr id="6" name="Rectangle 5">
            <a:extLst>
              <a:ext uri="{FF2B5EF4-FFF2-40B4-BE49-F238E27FC236}">
                <a16:creationId xmlns:a16="http://schemas.microsoft.com/office/drawing/2014/main" id="{7A05CF91-FCF3-43DC-87D0-4B4DC6E8C23F}"/>
              </a:ext>
            </a:extLst>
          </p:cNvPr>
          <p:cNvSpPr/>
          <p:nvPr/>
        </p:nvSpPr>
        <p:spPr>
          <a:xfrm>
            <a:off x="704081" y="6335974"/>
            <a:ext cx="6096000" cy="332399"/>
          </a:xfrm>
          <a:prstGeom prst="rect">
            <a:avLst/>
          </a:prstGeom>
        </p:spPr>
        <p:txBody>
          <a:bodyPr lIns="0" tIns="0" rIns="0" bIns="0">
            <a:spAutoFit/>
          </a:bodyPr>
          <a:lstStyle/>
          <a:p>
            <a:pPr lvl="0">
              <a:lnSpc>
                <a:spcPct val="90000"/>
              </a:lnSpc>
              <a:spcBef>
                <a:spcPts val="600"/>
              </a:spcBef>
              <a:buClr>
                <a:srgbClr val="337DBE"/>
              </a:buClr>
            </a:pPr>
            <a:r>
              <a:rPr lang="en-US" altLang="en-US" sz="1200" spc="50" dirty="0">
                <a:solidFill>
                  <a:schemeClr val="bg1"/>
                </a:solidFill>
                <a:sym typeface="Symbol" panose="05050102010706020507" pitchFamily="18" charset="2"/>
              </a:rPr>
              <a:t>Insurance Information Institute </a:t>
            </a:r>
            <a:r>
              <a:rPr lang="en-US" altLang="en-US" sz="1200" spc="50" dirty="0">
                <a:solidFill>
                  <a:schemeClr val="bg1"/>
                </a:solidFill>
                <a:sym typeface="Wingdings"/>
              </a:rPr>
              <a:t> Washington, DC  </a:t>
            </a:r>
            <a:r>
              <a:rPr lang="en-US" altLang="en-US" sz="1200" spc="50" dirty="0">
                <a:solidFill>
                  <a:schemeClr val="bg1"/>
                </a:solidFill>
                <a:sym typeface="Symbol" panose="05050102010706020507" pitchFamily="18" charset="2"/>
              </a:rPr>
              <a:t>New York, NY </a:t>
            </a:r>
            <a:br>
              <a:rPr lang="en-US" altLang="en-US" sz="1200" spc="50" dirty="0">
                <a:solidFill>
                  <a:schemeClr val="bg1"/>
                </a:solidFill>
                <a:sym typeface="Symbol" panose="05050102010706020507" pitchFamily="18" charset="2"/>
              </a:rPr>
            </a:br>
            <a:r>
              <a:rPr lang="en-US" altLang="en-US" sz="1200" spc="50" dirty="0">
                <a:solidFill>
                  <a:schemeClr val="bg1"/>
                </a:solidFill>
                <a:sym typeface="Symbol" panose="05050102010706020507" pitchFamily="18" charset="2"/>
              </a:rPr>
              <a:t>212.346.5520 </a:t>
            </a:r>
            <a:r>
              <a:rPr lang="en-US" altLang="en-US" sz="1200" spc="50" dirty="0">
                <a:solidFill>
                  <a:schemeClr val="bg1"/>
                </a:solidFill>
                <a:sym typeface="Wingdings"/>
              </a:rPr>
              <a:t> </a:t>
            </a:r>
            <a:r>
              <a:rPr lang="en-US" altLang="en-US" sz="1200" spc="50" dirty="0">
                <a:solidFill>
                  <a:schemeClr val="bg1"/>
                </a:solidFill>
                <a:sym typeface="Symbol" panose="05050102010706020507" pitchFamily="18" charset="2"/>
              </a:rPr>
              <a:t>seank@iii.org </a:t>
            </a:r>
            <a:r>
              <a:rPr lang="en-US" altLang="en-US" sz="1200" spc="50" dirty="0">
                <a:solidFill>
                  <a:schemeClr val="bg1"/>
                </a:solidFill>
                <a:sym typeface="Wingdings"/>
              </a:rPr>
              <a:t> </a:t>
            </a:r>
            <a:r>
              <a:rPr lang="en-US" altLang="en-US" sz="1200" spc="50" dirty="0">
                <a:solidFill>
                  <a:schemeClr val="bg1"/>
                </a:solidFill>
                <a:sym typeface="Symbol" panose="05050102010706020507" pitchFamily="18" charset="2"/>
              </a:rPr>
              <a:t>www.iii.org</a:t>
            </a:r>
            <a:endParaRPr lang="en-US" altLang="en-US" sz="1200" spc="50" dirty="0">
              <a:solidFill>
                <a:schemeClr val="bg1"/>
              </a:solidFill>
            </a:endParaRPr>
          </a:p>
        </p:txBody>
      </p:sp>
    </p:spTree>
    <p:extLst>
      <p:ext uri="{BB962C8B-B14F-4D97-AF65-F5344CB8AC3E}">
        <p14:creationId xmlns:p14="http://schemas.microsoft.com/office/powerpoint/2010/main" val="252301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68C9-5787-453B-817C-57A8FCA6D936}"/>
              </a:ext>
            </a:extLst>
          </p:cNvPr>
          <p:cNvSpPr>
            <a:spLocks noGrp="1"/>
          </p:cNvSpPr>
          <p:nvPr>
            <p:ph type="title"/>
          </p:nvPr>
        </p:nvSpPr>
        <p:spPr/>
        <p:txBody>
          <a:bodyPr/>
          <a:lstStyle/>
          <a:p>
            <a:r>
              <a:rPr lang="en-US" dirty="0"/>
              <a:t>Technology</a:t>
            </a:r>
          </a:p>
        </p:txBody>
      </p:sp>
      <p:sp>
        <p:nvSpPr>
          <p:cNvPr id="32" name="Rectangle 31">
            <a:extLst>
              <a:ext uri="{FF2B5EF4-FFF2-40B4-BE49-F238E27FC236}">
                <a16:creationId xmlns:a16="http://schemas.microsoft.com/office/drawing/2014/main" id="{FE841A07-00D7-4600-8AC0-C6BFD781075D}"/>
              </a:ext>
            </a:extLst>
          </p:cNvPr>
          <p:cNvSpPr/>
          <p:nvPr/>
        </p:nvSpPr>
        <p:spPr bwMode="gray">
          <a:xfrm>
            <a:off x="0" y="1798870"/>
            <a:ext cx="9144000" cy="373265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pic>
        <p:nvPicPr>
          <p:cNvPr id="34" name="Picture 33">
            <a:extLst>
              <a:ext uri="{FF2B5EF4-FFF2-40B4-BE49-F238E27FC236}">
                <a16:creationId xmlns:a16="http://schemas.microsoft.com/office/drawing/2014/main" id="{509A3C67-BB19-43D7-A569-BCBA05C085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3471692" y="2163012"/>
            <a:ext cx="2200615" cy="2200615"/>
          </a:xfrm>
          <a:prstGeom prst="ellipse">
            <a:avLst/>
          </a:prstGeom>
          <a:ln w="63500" cap="rnd">
            <a:noFill/>
          </a:ln>
          <a:effectLst/>
        </p:spPr>
      </p:pic>
      <p:pic>
        <p:nvPicPr>
          <p:cNvPr id="35" name="Picture 34">
            <a:extLst>
              <a:ext uri="{FF2B5EF4-FFF2-40B4-BE49-F238E27FC236}">
                <a16:creationId xmlns:a16="http://schemas.microsoft.com/office/drawing/2014/main" id="{97ADBA56-847A-48E0-8469-BFFD7BE0A1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592847" y="2162910"/>
            <a:ext cx="2200615" cy="2200615"/>
          </a:xfrm>
          <a:prstGeom prst="ellipse">
            <a:avLst/>
          </a:prstGeom>
          <a:ln w="63500" cap="rnd">
            <a:noFill/>
          </a:ln>
          <a:effectLst/>
        </p:spPr>
      </p:pic>
      <p:pic>
        <p:nvPicPr>
          <p:cNvPr id="36" name="Picture 35">
            <a:extLst>
              <a:ext uri="{FF2B5EF4-FFF2-40B4-BE49-F238E27FC236}">
                <a16:creationId xmlns:a16="http://schemas.microsoft.com/office/drawing/2014/main" id="{6B3FB3C6-FBC5-4220-8E3D-4EF4DA5E38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6350537" y="2188989"/>
            <a:ext cx="2200615" cy="2200615"/>
          </a:xfrm>
          <a:prstGeom prst="ellipse">
            <a:avLst/>
          </a:prstGeom>
          <a:ln w="63500" cap="rnd">
            <a:noFill/>
          </a:ln>
          <a:effectLst/>
        </p:spPr>
      </p:pic>
      <p:sp>
        <p:nvSpPr>
          <p:cNvPr id="7" name="Content Placeholder 6"/>
          <p:cNvSpPr txBox="1">
            <a:spLocks/>
          </p:cNvSpPr>
          <p:nvPr/>
        </p:nvSpPr>
        <p:spPr bwMode="gray">
          <a:xfrm>
            <a:off x="6350540" y="4476750"/>
            <a:ext cx="2200615" cy="971550"/>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350" dirty="0">
                <a:solidFill>
                  <a:schemeClr val="bg1"/>
                </a:solidFill>
              </a:rPr>
              <a:t>Big Data </a:t>
            </a:r>
          </a:p>
          <a:p>
            <a:pPr marL="0" indent="0" algn="ctr">
              <a:spcBef>
                <a:spcPts val="900"/>
              </a:spcBef>
              <a:buNone/>
            </a:pPr>
            <a:r>
              <a:rPr lang="en-US" sz="1350" dirty="0">
                <a:solidFill>
                  <a:schemeClr val="bg1"/>
                </a:solidFill>
              </a:rPr>
              <a:t>Internet of Things </a:t>
            </a:r>
          </a:p>
          <a:p>
            <a:pPr marL="0" indent="0" algn="ctr">
              <a:spcBef>
                <a:spcPts val="900"/>
              </a:spcBef>
              <a:buNone/>
            </a:pPr>
            <a:r>
              <a:rPr lang="en-US" sz="1350" dirty="0">
                <a:solidFill>
                  <a:schemeClr val="bg1"/>
                </a:solidFill>
              </a:rPr>
              <a:t>Social Economy </a:t>
            </a:r>
          </a:p>
        </p:txBody>
      </p:sp>
      <p:sp>
        <p:nvSpPr>
          <p:cNvPr id="8" name="Content Placeholder 6"/>
          <p:cNvSpPr txBox="1">
            <a:spLocks/>
          </p:cNvSpPr>
          <p:nvPr/>
        </p:nvSpPr>
        <p:spPr bwMode="gray">
          <a:xfrm>
            <a:off x="3471693" y="4476750"/>
            <a:ext cx="2200615" cy="971550"/>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350" dirty="0">
                <a:solidFill>
                  <a:schemeClr val="bg1"/>
                </a:solidFill>
              </a:rPr>
              <a:t>“The Fourth Industrial Revolution” </a:t>
            </a:r>
          </a:p>
          <a:p>
            <a:pPr marL="0" indent="0" algn="ctr">
              <a:spcBef>
                <a:spcPts val="900"/>
              </a:spcBef>
              <a:buNone/>
            </a:pPr>
            <a:r>
              <a:rPr lang="en-US" sz="1350" dirty="0">
                <a:solidFill>
                  <a:schemeClr val="bg1"/>
                </a:solidFill>
              </a:rPr>
              <a:t>Cyber meets Physical </a:t>
            </a:r>
          </a:p>
        </p:txBody>
      </p:sp>
      <p:sp>
        <p:nvSpPr>
          <p:cNvPr id="9" name="Content Placeholder 6"/>
          <p:cNvSpPr txBox="1">
            <a:spLocks/>
          </p:cNvSpPr>
          <p:nvPr/>
        </p:nvSpPr>
        <p:spPr bwMode="gray">
          <a:xfrm>
            <a:off x="592846" y="4476750"/>
            <a:ext cx="2200615" cy="971550"/>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350" dirty="0">
                <a:solidFill>
                  <a:schemeClr val="bg1"/>
                </a:solidFill>
              </a:rPr>
              <a:t>Robotics </a:t>
            </a:r>
          </a:p>
          <a:p>
            <a:pPr marL="0" indent="0" algn="ctr">
              <a:spcBef>
                <a:spcPts val="900"/>
              </a:spcBef>
              <a:buNone/>
            </a:pPr>
            <a:r>
              <a:rPr lang="en-US" sz="1350" dirty="0">
                <a:solidFill>
                  <a:schemeClr val="bg1"/>
                </a:solidFill>
              </a:rPr>
              <a:t>Artificial Intelligence </a:t>
            </a:r>
          </a:p>
        </p:txBody>
      </p:sp>
    </p:spTree>
    <p:extLst>
      <p:ext uri="{BB962C8B-B14F-4D97-AF65-F5344CB8AC3E}">
        <p14:creationId xmlns:p14="http://schemas.microsoft.com/office/powerpoint/2010/main" val="102116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350"/>
                                        <p:tgtEl>
                                          <p:spTgt spid="35"/>
                                        </p:tgtEl>
                                      </p:cBhvr>
                                    </p:animEffect>
                                  </p:childTnLst>
                                </p:cTn>
                              </p:par>
                              <p:par>
                                <p:cTn id="18" presetID="63" presetClass="path" presetSubtype="0" decel="40000" fill="hold" nodeType="withEffect">
                                  <p:stCondLst>
                                    <p:cond delay="0"/>
                                  </p:stCondLst>
                                  <p:childTnLst>
                                    <p:animMotion origin="layout" path="M 3.75E-6 -4.07407E-6 L 0.31484 -4.07407E-6 " pathEditMode="relative" rAng="0" ptsTypes="AA">
                                      <p:cBhvr>
                                        <p:cTn id="19" dur="750" spd="-100000" fill="hold"/>
                                        <p:tgtEl>
                                          <p:spTgt spid="35"/>
                                        </p:tgtEl>
                                        <p:attrNameLst>
                                          <p:attrName>ppt_x</p:attrName>
                                          <p:attrName>ppt_y</p:attrName>
                                        </p:attrNameLst>
                                      </p:cBhvr>
                                      <p:rCtr x="15742" y="0"/>
                                    </p:animMotion>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350"/>
                                        <p:tgtEl>
                                          <p:spTgt spid="34"/>
                                        </p:tgtEl>
                                      </p:cBhvr>
                                    </p:animEffect>
                                  </p:childTnLst>
                                </p:cTn>
                              </p:par>
                              <p:par>
                                <p:cTn id="23" presetID="35" presetClass="path" presetSubtype="0" decel="40000" fill="hold" nodeType="withEffect">
                                  <p:stCondLst>
                                    <p:cond delay="0"/>
                                  </p:stCondLst>
                                  <p:childTnLst>
                                    <p:animMotion origin="layout" path="M -3.75E-6 -4.07407E-6 L -0.31484 -4.07407E-6 " pathEditMode="relative" rAng="0" ptsTypes="AA">
                                      <p:cBhvr>
                                        <p:cTn id="24" dur="750" spd="-100000" fill="hold"/>
                                        <p:tgtEl>
                                          <p:spTgt spid="34"/>
                                        </p:tgtEl>
                                        <p:attrNameLst>
                                          <p:attrName>ppt_x</p:attrName>
                                          <p:attrName>ppt_y</p:attrName>
                                        </p:attrNameLst>
                                      </p:cBhvr>
                                      <p:rCtr x="-15742" y="0"/>
                                    </p:animMotion>
                                  </p:childTnLst>
                                </p:cTn>
                              </p:par>
                              <p:par>
                                <p:cTn id="25" presetID="22" presetClass="entr" presetSubtype="1"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750"/>
                                        <p:tgtEl>
                                          <p:spTgt spid="9"/>
                                        </p:tgtEl>
                                      </p:cBhvr>
                                    </p:animEffect>
                                  </p:childTnLst>
                                </p:cTn>
                              </p:par>
                              <p:par>
                                <p:cTn id="28" presetID="22" presetClass="entr" presetSubtype="1"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750"/>
                                        <p:tgtEl>
                                          <p:spTgt spid="8"/>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DE19D25-88C8-49B1-A6C9-955E758C7F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772" t="3581" r="9038" b="6399"/>
          <a:stretch/>
        </p:blipFill>
        <p:spPr bwMode="gray">
          <a:xfrm>
            <a:off x="2451101" y="1420589"/>
            <a:ext cx="6064250" cy="4480560"/>
          </a:xfrm>
          <a:prstGeom prst="rect">
            <a:avLst/>
          </a:prstGeom>
        </p:spPr>
      </p:pic>
      <p:sp>
        <p:nvSpPr>
          <p:cNvPr id="2" name="Title 1">
            <a:extLst>
              <a:ext uri="{FF2B5EF4-FFF2-40B4-BE49-F238E27FC236}">
                <a16:creationId xmlns:a16="http://schemas.microsoft.com/office/drawing/2014/main" id="{71650B76-A658-4736-B84B-5DE65DDA5803}"/>
              </a:ext>
            </a:extLst>
          </p:cNvPr>
          <p:cNvSpPr>
            <a:spLocks noGrp="1"/>
          </p:cNvSpPr>
          <p:nvPr>
            <p:ph type="title"/>
          </p:nvPr>
        </p:nvSpPr>
        <p:spPr/>
        <p:txBody>
          <a:bodyPr/>
          <a:lstStyle/>
          <a:p>
            <a:r>
              <a:rPr lang="en-US" dirty="0"/>
              <a:t>Insurance Leading Throughout History</a:t>
            </a:r>
          </a:p>
        </p:txBody>
      </p:sp>
      <p:pic>
        <p:nvPicPr>
          <p:cNvPr id="27" name="Picture 26">
            <a:extLst>
              <a:ext uri="{FF2B5EF4-FFF2-40B4-BE49-F238E27FC236}">
                <a16:creationId xmlns:a16="http://schemas.microsoft.com/office/drawing/2014/main" id="{B8243143-E7D4-4AC5-BF7B-E903FBDF37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1826564" y="2609309"/>
            <a:ext cx="2103120" cy="2103120"/>
          </a:xfrm>
          <a:prstGeom prst="ellipse">
            <a:avLst/>
          </a:prstGeom>
          <a:ln w="57150" cap="rnd">
            <a:solidFill>
              <a:schemeClr val="bg1"/>
            </a:solidFill>
          </a:ln>
          <a:effectLst/>
        </p:spPr>
      </p:pic>
      <p:cxnSp>
        <p:nvCxnSpPr>
          <p:cNvPr id="31" name="Straight Connector 30">
            <a:extLst>
              <a:ext uri="{FF2B5EF4-FFF2-40B4-BE49-F238E27FC236}">
                <a16:creationId xmlns:a16="http://schemas.microsoft.com/office/drawing/2014/main" id="{01989FA2-CADB-4EDD-98A2-64ACBEC33442}"/>
              </a:ext>
            </a:extLst>
          </p:cNvPr>
          <p:cNvCxnSpPr/>
          <p:nvPr/>
        </p:nvCxnSpPr>
        <p:spPr bwMode="gray">
          <a:xfrm>
            <a:off x="1007875" y="1462762"/>
            <a:ext cx="0" cy="4611467"/>
          </a:xfrm>
          <a:prstGeom prst="line">
            <a:avLst/>
          </a:prstGeom>
          <a:ln w="38100">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8E4D8781-95A1-45AD-B75F-DA1B919A6AED}"/>
              </a:ext>
            </a:extLst>
          </p:cNvPr>
          <p:cNvSpPr/>
          <p:nvPr/>
        </p:nvSpPr>
        <p:spPr bwMode="gray">
          <a:xfrm>
            <a:off x="413518" y="5150375"/>
            <a:ext cx="1188715"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lnSpc>
                <a:spcPct val="90000"/>
              </a:lnSpc>
            </a:pPr>
            <a:r>
              <a:rPr lang="en-US" sz="2200" b="1" dirty="0">
                <a:solidFill>
                  <a:schemeClr val="bg1"/>
                </a:solidFill>
              </a:rPr>
              <a:t>1648</a:t>
            </a:r>
          </a:p>
        </p:txBody>
      </p:sp>
      <p:sp>
        <p:nvSpPr>
          <p:cNvPr id="36" name="Oval 35">
            <a:extLst>
              <a:ext uri="{FF2B5EF4-FFF2-40B4-BE49-F238E27FC236}">
                <a16:creationId xmlns:a16="http://schemas.microsoft.com/office/drawing/2014/main" id="{F8F4ED89-24FE-4ADA-93D4-D9B67BBF5E80}"/>
              </a:ext>
            </a:extLst>
          </p:cNvPr>
          <p:cNvSpPr/>
          <p:nvPr/>
        </p:nvSpPr>
        <p:spPr bwMode="gray">
          <a:xfrm>
            <a:off x="413518" y="4322275"/>
            <a:ext cx="1188715"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lnSpc>
                <a:spcPct val="90000"/>
              </a:lnSpc>
            </a:pPr>
            <a:r>
              <a:rPr lang="en-US" sz="2200" b="1" dirty="0">
                <a:solidFill>
                  <a:schemeClr val="bg1"/>
                </a:solidFill>
              </a:rPr>
              <a:t>1784</a:t>
            </a:r>
          </a:p>
        </p:txBody>
      </p:sp>
      <p:sp>
        <p:nvSpPr>
          <p:cNvPr id="37" name="Oval 36">
            <a:extLst>
              <a:ext uri="{FF2B5EF4-FFF2-40B4-BE49-F238E27FC236}">
                <a16:creationId xmlns:a16="http://schemas.microsoft.com/office/drawing/2014/main" id="{8205D3DA-DB9B-4701-90EF-E8D32B316A61}"/>
              </a:ext>
            </a:extLst>
          </p:cNvPr>
          <p:cNvSpPr/>
          <p:nvPr/>
        </p:nvSpPr>
        <p:spPr bwMode="gray">
          <a:xfrm>
            <a:off x="413518" y="3494175"/>
            <a:ext cx="1188715"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lnSpc>
                <a:spcPct val="90000"/>
              </a:lnSpc>
            </a:pPr>
            <a:r>
              <a:rPr lang="en-US" sz="2200" b="1" dirty="0">
                <a:solidFill>
                  <a:schemeClr val="bg1"/>
                </a:solidFill>
              </a:rPr>
              <a:t>1870</a:t>
            </a:r>
          </a:p>
        </p:txBody>
      </p:sp>
      <p:sp>
        <p:nvSpPr>
          <p:cNvPr id="38" name="Oval 37">
            <a:extLst>
              <a:ext uri="{FF2B5EF4-FFF2-40B4-BE49-F238E27FC236}">
                <a16:creationId xmlns:a16="http://schemas.microsoft.com/office/drawing/2014/main" id="{9087A93C-A905-4518-9297-535BD877701F}"/>
              </a:ext>
            </a:extLst>
          </p:cNvPr>
          <p:cNvSpPr/>
          <p:nvPr/>
        </p:nvSpPr>
        <p:spPr bwMode="gray">
          <a:xfrm>
            <a:off x="413518" y="2666075"/>
            <a:ext cx="1188715"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lnSpc>
                <a:spcPct val="90000"/>
              </a:lnSpc>
            </a:pPr>
            <a:r>
              <a:rPr lang="en-US" sz="2200" b="1" dirty="0">
                <a:solidFill>
                  <a:schemeClr val="bg1"/>
                </a:solidFill>
              </a:rPr>
              <a:t>1969</a:t>
            </a:r>
          </a:p>
        </p:txBody>
      </p:sp>
      <p:sp>
        <p:nvSpPr>
          <p:cNvPr id="39" name="Oval 38">
            <a:extLst>
              <a:ext uri="{FF2B5EF4-FFF2-40B4-BE49-F238E27FC236}">
                <a16:creationId xmlns:a16="http://schemas.microsoft.com/office/drawing/2014/main" id="{F59F8FC8-E1C1-459C-B01F-FD88EE261233}"/>
              </a:ext>
            </a:extLst>
          </p:cNvPr>
          <p:cNvSpPr/>
          <p:nvPr/>
        </p:nvSpPr>
        <p:spPr bwMode="gray">
          <a:xfrm>
            <a:off x="413518" y="1837975"/>
            <a:ext cx="1188715"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algn="ctr">
              <a:lnSpc>
                <a:spcPct val="90000"/>
              </a:lnSpc>
            </a:pPr>
            <a:r>
              <a:rPr lang="en-US" sz="2200" b="1" dirty="0">
                <a:solidFill>
                  <a:schemeClr val="bg1"/>
                </a:solidFill>
              </a:rPr>
              <a:t>???</a:t>
            </a:r>
          </a:p>
        </p:txBody>
      </p:sp>
      <p:pic>
        <p:nvPicPr>
          <p:cNvPr id="40" name="Picture 39">
            <a:extLst>
              <a:ext uri="{FF2B5EF4-FFF2-40B4-BE49-F238E27FC236}">
                <a16:creationId xmlns:a16="http://schemas.microsoft.com/office/drawing/2014/main" id="{E280E14F-7BD5-427C-9357-AEECB879B7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2044724" y="1420589"/>
            <a:ext cx="6470626" cy="4480560"/>
          </a:xfrm>
          <a:prstGeom prst="rect">
            <a:avLst/>
          </a:prstGeom>
        </p:spPr>
      </p:pic>
      <p:sp>
        <p:nvSpPr>
          <p:cNvPr id="41" name="Rectangle 40">
            <a:extLst>
              <a:ext uri="{FF2B5EF4-FFF2-40B4-BE49-F238E27FC236}">
                <a16:creationId xmlns:a16="http://schemas.microsoft.com/office/drawing/2014/main" id="{1A349C44-76C2-4D73-8C72-093D3B08EB0A}"/>
              </a:ext>
            </a:extLst>
          </p:cNvPr>
          <p:cNvSpPr/>
          <p:nvPr/>
        </p:nvSpPr>
        <p:spPr bwMode="gray">
          <a:xfrm>
            <a:off x="3291840" y="5582557"/>
            <a:ext cx="5852160" cy="640080"/>
          </a:xfrm>
          <a:prstGeom prst="rect">
            <a:avLst/>
          </a:prstGeom>
          <a:solidFill>
            <a:schemeClr val="accent1">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a:lnSpc>
                <a:spcPct val="90000"/>
              </a:lnSpc>
            </a:pPr>
            <a:r>
              <a:rPr lang="en-US" b="1" dirty="0">
                <a:solidFill>
                  <a:schemeClr val="accent1">
                    <a:lumMod val="75000"/>
                  </a:schemeClr>
                </a:solidFill>
              </a:rPr>
              <a:t>Edward Lloyd’s Coffee House</a:t>
            </a:r>
          </a:p>
        </p:txBody>
      </p:sp>
      <p:sp>
        <p:nvSpPr>
          <p:cNvPr id="42" name="Rectangle 41">
            <a:extLst>
              <a:ext uri="{FF2B5EF4-FFF2-40B4-BE49-F238E27FC236}">
                <a16:creationId xmlns:a16="http://schemas.microsoft.com/office/drawing/2014/main" id="{2B2B868C-1BD5-46FE-988B-14A46B273C31}"/>
              </a:ext>
            </a:extLst>
          </p:cNvPr>
          <p:cNvSpPr/>
          <p:nvPr/>
        </p:nvSpPr>
        <p:spPr bwMode="gray">
          <a:xfrm>
            <a:off x="3291840" y="5582557"/>
            <a:ext cx="5852160" cy="640080"/>
          </a:xfrm>
          <a:prstGeom prst="rect">
            <a:avLst/>
          </a:prstGeom>
          <a:solidFill>
            <a:schemeClr val="accent1">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a:lnSpc>
                <a:spcPct val="90000"/>
              </a:lnSpc>
            </a:pPr>
            <a:r>
              <a:rPr lang="en-US" b="1" dirty="0">
                <a:solidFill>
                  <a:schemeClr val="accent1">
                    <a:lumMod val="75000"/>
                  </a:schemeClr>
                </a:solidFill>
              </a:rPr>
              <a:t>Steam, Water, Mechanical Production</a:t>
            </a:r>
          </a:p>
        </p:txBody>
      </p:sp>
      <p:pic>
        <p:nvPicPr>
          <p:cNvPr id="43" name="Picture 42">
            <a:extLst>
              <a:ext uri="{FF2B5EF4-FFF2-40B4-BE49-F238E27FC236}">
                <a16:creationId xmlns:a16="http://schemas.microsoft.com/office/drawing/2014/main" id="{A97C5ADD-7F13-46F9-8EBD-B190925255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2044724" y="1420589"/>
            <a:ext cx="6470626" cy="4480560"/>
          </a:xfrm>
          <a:prstGeom prst="rect">
            <a:avLst/>
          </a:prstGeom>
        </p:spPr>
      </p:pic>
      <p:sp>
        <p:nvSpPr>
          <p:cNvPr id="44" name="Rectangle 43">
            <a:extLst>
              <a:ext uri="{FF2B5EF4-FFF2-40B4-BE49-F238E27FC236}">
                <a16:creationId xmlns:a16="http://schemas.microsoft.com/office/drawing/2014/main" id="{94413C4D-C2C8-4867-A1C4-243DFC7CA62E}"/>
              </a:ext>
            </a:extLst>
          </p:cNvPr>
          <p:cNvSpPr/>
          <p:nvPr/>
        </p:nvSpPr>
        <p:spPr bwMode="gray">
          <a:xfrm>
            <a:off x="3291840" y="5582557"/>
            <a:ext cx="5852160" cy="640080"/>
          </a:xfrm>
          <a:prstGeom prst="rect">
            <a:avLst/>
          </a:prstGeom>
          <a:solidFill>
            <a:schemeClr val="accent1">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a:lnSpc>
                <a:spcPct val="90000"/>
              </a:lnSpc>
            </a:pPr>
            <a:r>
              <a:rPr lang="en-US" b="1" dirty="0">
                <a:solidFill>
                  <a:schemeClr val="accent1">
                    <a:lumMod val="75000"/>
                  </a:schemeClr>
                </a:solidFill>
              </a:rPr>
              <a:t>Division of Labor, Electricity, Mass Production</a:t>
            </a:r>
          </a:p>
        </p:txBody>
      </p:sp>
      <p:pic>
        <p:nvPicPr>
          <p:cNvPr id="45" name="Picture 44">
            <a:extLst>
              <a:ext uri="{FF2B5EF4-FFF2-40B4-BE49-F238E27FC236}">
                <a16:creationId xmlns:a16="http://schemas.microsoft.com/office/drawing/2014/main" id="{E20B11CF-65D9-48CF-A1DA-CB39045ECB5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2044724" y="1420589"/>
            <a:ext cx="6470626" cy="4480560"/>
          </a:xfrm>
          <a:prstGeom prst="rect">
            <a:avLst/>
          </a:prstGeom>
        </p:spPr>
      </p:pic>
      <p:sp>
        <p:nvSpPr>
          <p:cNvPr id="46" name="Rectangle 45">
            <a:extLst>
              <a:ext uri="{FF2B5EF4-FFF2-40B4-BE49-F238E27FC236}">
                <a16:creationId xmlns:a16="http://schemas.microsoft.com/office/drawing/2014/main" id="{E8724099-DFE6-4BCB-9D5A-F39BD8A48091}"/>
              </a:ext>
            </a:extLst>
          </p:cNvPr>
          <p:cNvSpPr/>
          <p:nvPr/>
        </p:nvSpPr>
        <p:spPr bwMode="gray">
          <a:xfrm>
            <a:off x="3291840" y="5582557"/>
            <a:ext cx="5852160" cy="640080"/>
          </a:xfrm>
          <a:prstGeom prst="rect">
            <a:avLst/>
          </a:prstGeom>
          <a:solidFill>
            <a:schemeClr val="accent1">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a:lnSpc>
                <a:spcPct val="90000"/>
              </a:lnSpc>
            </a:pPr>
            <a:r>
              <a:rPr lang="en-US" b="1" dirty="0">
                <a:solidFill>
                  <a:schemeClr val="accent1">
                    <a:lumMod val="75000"/>
                  </a:schemeClr>
                </a:solidFill>
              </a:rPr>
              <a:t>Electronics, IT, Automated Production</a:t>
            </a:r>
          </a:p>
        </p:txBody>
      </p:sp>
      <p:pic>
        <p:nvPicPr>
          <p:cNvPr id="47" name="Picture 46">
            <a:extLst>
              <a:ext uri="{FF2B5EF4-FFF2-40B4-BE49-F238E27FC236}">
                <a16:creationId xmlns:a16="http://schemas.microsoft.com/office/drawing/2014/main" id="{97591712-65AE-4157-B512-F1B1EA146F3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gray">
          <a:xfrm>
            <a:off x="2044724" y="1420589"/>
            <a:ext cx="6470626" cy="4480560"/>
          </a:xfrm>
          <a:prstGeom prst="rect">
            <a:avLst/>
          </a:prstGeom>
        </p:spPr>
      </p:pic>
      <p:sp>
        <p:nvSpPr>
          <p:cNvPr id="48" name="Rectangle 47">
            <a:extLst>
              <a:ext uri="{FF2B5EF4-FFF2-40B4-BE49-F238E27FC236}">
                <a16:creationId xmlns:a16="http://schemas.microsoft.com/office/drawing/2014/main" id="{3984A70D-5D62-4708-9BA5-3DD37A8E148A}"/>
              </a:ext>
            </a:extLst>
          </p:cNvPr>
          <p:cNvSpPr/>
          <p:nvPr/>
        </p:nvSpPr>
        <p:spPr bwMode="gray">
          <a:xfrm>
            <a:off x="3291840" y="5582557"/>
            <a:ext cx="5852160" cy="640080"/>
          </a:xfrm>
          <a:prstGeom prst="rect">
            <a:avLst/>
          </a:prstGeom>
          <a:solidFill>
            <a:schemeClr val="accent1">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a:lnSpc>
                <a:spcPct val="90000"/>
              </a:lnSpc>
            </a:pPr>
            <a:r>
              <a:rPr lang="en-US" b="1" dirty="0">
                <a:solidFill>
                  <a:schemeClr val="accent1">
                    <a:lumMod val="75000"/>
                  </a:schemeClr>
                </a:solidFill>
              </a:rPr>
              <a:t>Cyber-Physical Systems</a:t>
            </a:r>
          </a:p>
        </p:txBody>
      </p:sp>
    </p:spTree>
    <p:extLst>
      <p:ext uri="{BB962C8B-B14F-4D97-AF65-F5344CB8AC3E}">
        <p14:creationId xmlns:p14="http://schemas.microsoft.com/office/powerpoint/2010/main" val="327060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500"/>
                                  </p:stCondLst>
                                  <p:childTnLst>
                                    <p:set>
                                      <p:cBhvr>
                                        <p:cTn id="6" dur="1" fill="hold">
                                          <p:stCondLst>
                                            <p:cond delay="0"/>
                                          </p:stCondLst>
                                        </p:cTn>
                                        <p:tgtEl>
                                          <p:spTgt spid="31"/>
                                        </p:tgtEl>
                                        <p:attrNameLst>
                                          <p:attrName>style.visibility</p:attrName>
                                        </p:attrNameLst>
                                      </p:cBhvr>
                                      <p:to>
                                        <p:strVal val="visible"/>
                                      </p:to>
                                    </p:set>
                                    <p:animEffect transition="in" filter="barn(outHorizontal)">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Effect transition="in" filter="fade">
                                      <p:cBhvr>
                                        <p:cTn id="20" dur="1000"/>
                                        <p:tgtEl>
                                          <p:spTgt spid="27"/>
                                        </p:tgtEl>
                                      </p:cBhvr>
                                    </p:animEffect>
                                  </p:childTnLst>
                                </p:cTn>
                              </p:par>
                              <p:par>
                                <p:cTn id="21" presetID="2" presetClass="entr" presetSubtype="2"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1+#ppt_w/2"/>
                                          </p:val>
                                        </p:tav>
                                        <p:tav tm="100000">
                                          <p:val>
                                            <p:strVal val="#ppt_x"/>
                                          </p:val>
                                        </p:tav>
                                      </p:tavLst>
                                    </p:anim>
                                    <p:anim calcmode="lin" valueType="num">
                                      <p:cBhvr additive="base">
                                        <p:cTn id="24" dur="1000" fill="hold"/>
                                        <p:tgtEl>
                                          <p:spTgt spid="23"/>
                                        </p:tgtEl>
                                        <p:attrNameLst>
                                          <p:attrName>ppt_y</p:attrName>
                                        </p:attrNameLst>
                                      </p:cBhvr>
                                      <p:tavLst>
                                        <p:tav tm="0">
                                          <p:val>
                                            <p:strVal val="#ppt_y"/>
                                          </p:val>
                                        </p:tav>
                                        <p:tav tm="100000">
                                          <p:val>
                                            <p:strVal val="#ppt_y"/>
                                          </p:val>
                                        </p:tav>
                                      </p:tavLst>
                                    </p:anim>
                                  </p:childTnLst>
                                </p:cTn>
                              </p:par>
                              <p:par>
                                <p:cTn id="25" presetID="22" presetClass="entr" presetSubtype="2"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right)">
                                      <p:cBhvr>
                                        <p:cTn id="27" dur="10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34"/>
                                        </p:tgtEl>
                                        <p:attrNameLst>
                                          <p:attrName>fillcolor</p:attrName>
                                        </p:attrNameLst>
                                      </p:cBhvr>
                                      <p:to>
                                        <a:srgbClr val="C0C0C0"/>
                                      </p:to>
                                    </p:animClr>
                                    <p:set>
                                      <p:cBhvr>
                                        <p:cTn id="32" dur="500" fill="hold"/>
                                        <p:tgtEl>
                                          <p:spTgt spid="34"/>
                                        </p:tgtEl>
                                        <p:attrNameLst>
                                          <p:attrName>fill.type</p:attrName>
                                        </p:attrNameLst>
                                      </p:cBhvr>
                                      <p:to>
                                        <p:strVal val="solid"/>
                                      </p:to>
                                    </p:set>
                                    <p:set>
                                      <p:cBhvr>
                                        <p:cTn id="33" dur="500" fill="hold"/>
                                        <p:tgtEl>
                                          <p:spTgt spid="34"/>
                                        </p:tgtEl>
                                        <p:attrNameLst>
                                          <p:attrName>fill.on</p:attrName>
                                        </p:attrNameLst>
                                      </p:cBhvr>
                                      <p:to>
                                        <p:strVal val="true"/>
                                      </p:to>
                                    </p:set>
                                  </p:childTnLst>
                                </p:cTn>
                              </p:par>
                              <p:par>
                                <p:cTn id="34" presetID="53" presetClass="entr" presetSubtype="16"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par>
                                <p:cTn id="39" presetID="10" presetClass="exit" presetSubtype="0" fill="hold" nodeType="with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41"/>
                                        </p:tgtEl>
                                      </p:cBhvr>
                                    </p:animEffect>
                                    <p:set>
                                      <p:cBhvr>
                                        <p:cTn id="47" dur="1" fill="hold">
                                          <p:stCondLst>
                                            <p:cond delay="499"/>
                                          </p:stCondLst>
                                        </p:cTn>
                                        <p:tgtEl>
                                          <p:spTgt spid="41"/>
                                        </p:tgtEl>
                                        <p:attrNameLst>
                                          <p:attrName>style.visibility</p:attrName>
                                        </p:attrNameLst>
                                      </p:cBhvr>
                                      <p:to>
                                        <p:strVal val="hidden"/>
                                      </p:to>
                                    </p:se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p:cTn id="51" dur="1000" fill="hold"/>
                                        <p:tgtEl>
                                          <p:spTgt spid="40"/>
                                        </p:tgtEl>
                                        <p:attrNameLst>
                                          <p:attrName>ppt_w</p:attrName>
                                        </p:attrNameLst>
                                      </p:cBhvr>
                                      <p:tavLst>
                                        <p:tav tm="0">
                                          <p:val>
                                            <p:fltVal val="0"/>
                                          </p:val>
                                        </p:tav>
                                        <p:tav tm="100000">
                                          <p:val>
                                            <p:strVal val="#ppt_w"/>
                                          </p:val>
                                        </p:tav>
                                      </p:tavLst>
                                    </p:anim>
                                    <p:anim calcmode="lin" valueType="num">
                                      <p:cBhvr>
                                        <p:cTn id="52" dur="1000" fill="hold"/>
                                        <p:tgtEl>
                                          <p:spTgt spid="40"/>
                                        </p:tgtEl>
                                        <p:attrNameLst>
                                          <p:attrName>ppt_h</p:attrName>
                                        </p:attrNameLst>
                                      </p:cBhvr>
                                      <p:tavLst>
                                        <p:tav tm="0">
                                          <p:val>
                                            <p:fltVal val="0"/>
                                          </p:val>
                                        </p:tav>
                                        <p:tav tm="100000">
                                          <p:val>
                                            <p:strVal val="#ppt_h"/>
                                          </p:val>
                                        </p:tav>
                                      </p:tavLst>
                                    </p:anim>
                                    <p:animEffect transition="in" filter="fade">
                                      <p:cBhvr>
                                        <p:cTn id="53" dur="1000"/>
                                        <p:tgtEl>
                                          <p:spTgt spid="40"/>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right)">
                                      <p:cBhvr>
                                        <p:cTn id="56" dur="10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36"/>
                                        </p:tgtEl>
                                        <p:attrNameLst>
                                          <p:attrName>fillcolor</p:attrName>
                                        </p:attrNameLst>
                                      </p:cBhvr>
                                      <p:to>
                                        <a:srgbClr val="C0C0C0"/>
                                      </p:to>
                                    </p:animClr>
                                    <p:set>
                                      <p:cBhvr>
                                        <p:cTn id="61" dur="500" fill="hold"/>
                                        <p:tgtEl>
                                          <p:spTgt spid="36"/>
                                        </p:tgtEl>
                                        <p:attrNameLst>
                                          <p:attrName>fill.type</p:attrName>
                                        </p:attrNameLst>
                                      </p:cBhvr>
                                      <p:to>
                                        <p:strVal val="solid"/>
                                      </p:to>
                                    </p:set>
                                    <p:set>
                                      <p:cBhvr>
                                        <p:cTn id="62" dur="500" fill="hold"/>
                                        <p:tgtEl>
                                          <p:spTgt spid="36"/>
                                        </p:tgtEl>
                                        <p:attrNameLst>
                                          <p:attrName>fill.on</p:attrName>
                                        </p:attrNameLst>
                                      </p:cBhvr>
                                      <p:to>
                                        <p:strVal val="true"/>
                                      </p:to>
                                    </p:set>
                                  </p:childTnLst>
                                </p:cTn>
                              </p:par>
                              <p:par>
                                <p:cTn id="63" presetID="53" presetClass="entr" presetSubtype="16"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par>
                                <p:cTn id="68" presetID="10" presetClass="exit" presetSubtype="0" fill="hold" grpId="1" nodeType="withEffect">
                                  <p:stCondLst>
                                    <p:cond delay="0"/>
                                  </p:stCondLst>
                                  <p:childTnLst>
                                    <p:animEffect transition="out" filter="fade">
                                      <p:cBhvr>
                                        <p:cTn id="69" dur="500"/>
                                        <p:tgtEl>
                                          <p:spTgt spid="42"/>
                                        </p:tgtEl>
                                      </p:cBhvr>
                                    </p:animEffect>
                                    <p:set>
                                      <p:cBhvr>
                                        <p:cTn id="70" dur="1" fill="hold">
                                          <p:stCondLst>
                                            <p:cond delay="499"/>
                                          </p:stCondLst>
                                        </p:cTn>
                                        <p:tgtEl>
                                          <p:spTgt spid="4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childTnLst>
                          </p:cTn>
                        </p:par>
                        <p:par>
                          <p:cTn id="74" fill="hold">
                            <p:stCondLst>
                              <p:cond delay="500"/>
                            </p:stCondLst>
                            <p:childTnLst>
                              <p:par>
                                <p:cTn id="75" presetID="53" presetClass="entr" presetSubtype="16"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p:cTn id="77" dur="1000" fill="hold"/>
                                        <p:tgtEl>
                                          <p:spTgt spid="43"/>
                                        </p:tgtEl>
                                        <p:attrNameLst>
                                          <p:attrName>ppt_w</p:attrName>
                                        </p:attrNameLst>
                                      </p:cBhvr>
                                      <p:tavLst>
                                        <p:tav tm="0">
                                          <p:val>
                                            <p:fltVal val="0"/>
                                          </p:val>
                                        </p:tav>
                                        <p:tav tm="100000">
                                          <p:val>
                                            <p:strVal val="#ppt_w"/>
                                          </p:val>
                                        </p:tav>
                                      </p:tavLst>
                                    </p:anim>
                                    <p:anim calcmode="lin" valueType="num">
                                      <p:cBhvr>
                                        <p:cTn id="78" dur="1000" fill="hold"/>
                                        <p:tgtEl>
                                          <p:spTgt spid="43"/>
                                        </p:tgtEl>
                                        <p:attrNameLst>
                                          <p:attrName>ppt_h</p:attrName>
                                        </p:attrNameLst>
                                      </p:cBhvr>
                                      <p:tavLst>
                                        <p:tav tm="0">
                                          <p:val>
                                            <p:fltVal val="0"/>
                                          </p:val>
                                        </p:tav>
                                        <p:tav tm="100000">
                                          <p:val>
                                            <p:strVal val="#ppt_h"/>
                                          </p:val>
                                        </p:tav>
                                      </p:tavLst>
                                    </p:anim>
                                    <p:animEffect transition="in" filter="fade">
                                      <p:cBhvr>
                                        <p:cTn id="79" dur="1000"/>
                                        <p:tgtEl>
                                          <p:spTgt spid="43"/>
                                        </p:tgtEl>
                                      </p:cBhvr>
                                    </p:animEffect>
                                  </p:childTnLst>
                                </p:cTn>
                              </p:par>
                              <p:par>
                                <p:cTn id="80" presetID="22" presetClass="entr" presetSubtype="2" fill="hold" grpId="0"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wipe(right)">
                                      <p:cBhvr>
                                        <p:cTn id="82" dur="1000"/>
                                        <p:tgtEl>
                                          <p:spTgt spid="44"/>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mph" presetSubtype="2" fill="hold" nodeType="clickEffect">
                                  <p:stCondLst>
                                    <p:cond delay="0"/>
                                  </p:stCondLst>
                                  <p:childTnLst>
                                    <p:animClr clrSpc="rgb" dir="cw">
                                      <p:cBhvr>
                                        <p:cTn id="86" dur="500" fill="hold"/>
                                        <p:tgtEl>
                                          <p:spTgt spid="37"/>
                                        </p:tgtEl>
                                        <p:attrNameLst>
                                          <p:attrName>fillcolor</p:attrName>
                                        </p:attrNameLst>
                                      </p:cBhvr>
                                      <p:to>
                                        <a:srgbClr val="C0C0C0"/>
                                      </p:to>
                                    </p:animClr>
                                    <p:set>
                                      <p:cBhvr>
                                        <p:cTn id="87" dur="500" fill="hold"/>
                                        <p:tgtEl>
                                          <p:spTgt spid="37"/>
                                        </p:tgtEl>
                                        <p:attrNameLst>
                                          <p:attrName>fill.type</p:attrName>
                                        </p:attrNameLst>
                                      </p:cBhvr>
                                      <p:to>
                                        <p:strVal val="solid"/>
                                      </p:to>
                                    </p:set>
                                    <p:set>
                                      <p:cBhvr>
                                        <p:cTn id="88" dur="500" fill="hold"/>
                                        <p:tgtEl>
                                          <p:spTgt spid="37"/>
                                        </p:tgtEl>
                                        <p:attrNameLst>
                                          <p:attrName>fill.on</p:attrName>
                                        </p:attrNameLst>
                                      </p:cBhvr>
                                      <p:to>
                                        <p:strVal val="true"/>
                                      </p:to>
                                    </p:set>
                                  </p:childTnLst>
                                </p:cTn>
                              </p:par>
                              <p:par>
                                <p:cTn id="89" presetID="53" presetClass="entr" presetSubtype="16"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p:cTn id="91" dur="500" fill="hold"/>
                                        <p:tgtEl>
                                          <p:spTgt spid="38"/>
                                        </p:tgtEl>
                                        <p:attrNameLst>
                                          <p:attrName>ppt_w</p:attrName>
                                        </p:attrNameLst>
                                      </p:cBhvr>
                                      <p:tavLst>
                                        <p:tav tm="0">
                                          <p:val>
                                            <p:fltVal val="0"/>
                                          </p:val>
                                        </p:tav>
                                        <p:tav tm="100000">
                                          <p:val>
                                            <p:strVal val="#ppt_w"/>
                                          </p:val>
                                        </p:tav>
                                      </p:tavLst>
                                    </p:anim>
                                    <p:anim calcmode="lin" valueType="num">
                                      <p:cBhvr>
                                        <p:cTn id="92" dur="500" fill="hold"/>
                                        <p:tgtEl>
                                          <p:spTgt spid="38"/>
                                        </p:tgtEl>
                                        <p:attrNameLst>
                                          <p:attrName>ppt_h</p:attrName>
                                        </p:attrNameLst>
                                      </p:cBhvr>
                                      <p:tavLst>
                                        <p:tav tm="0">
                                          <p:val>
                                            <p:fltVal val="0"/>
                                          </p:val>
                                        </p:tav>
                                        <p:tav tm="100000">
                                          <p:val>
                                            <p:strVal val="#ppt_h"/>
                                          </p:val>
                                        </p:tav>
                                      </p:tavLst>
                                    </p:anim>
                                    <p:animEffect transition="in" filter="fade">
                                      <p:cBhvr>
                                        <p:cTn id="93" dur="500"/>
                                        <p:tgtEl>
                                          <p:spTgt spid="38"/>
                                        </p:tgtEl>
                                      </p:cBhvr>
                                    </p:animEffect>
                                  </p:childTnLst>
                                </p:cTn>
                              </p:par>
                              <p:par>
                                <p:cTn id="94" presetID="10" presetClass="exit" presetSubtype="0" fill="hold" grpId="1" nodeType="withEffect">
                                  <p:stCondLst>
                                    <p:cond delay="0"/>
                                  </p:stCondLst>
                                  <p:childTnLst>
                                    <p:animEffect transition="out" filter="fade">
                                      <p:cBhvr>
                                        <p:cTn id="95" dur="500"/>
                                        <p:tgtEl>
                                          <p:spTgt spid="44"/>
                                        </p:tgtEl>
                                      </p:cBhvr>
                                    </p:animEffect>
                                    <p:set>
                                      <p:cBhvr>
                                        <p:cTn id="96" dur="1" fill="hold">
                                          <p:stCondLst>
                                            <p:cond delay="499"/>
                                          </p:stCondLst>
                                        </p:cTn>
                                        <p:tgtEl>
                                          <p:spTgt spid="4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43"/>
                                        </p:tgtEl>
                                      </p:cBhvr>
                                    </p:animEffect>
                                    <p:set>
                                      <p:cBhvr>
                                        <p:cTn id="102" dur="1" fill="hold">
                                          <p:stCondLst>
                                            <p:cond delay="499"/>
                                          </p:stCondLst>
                                        </p:cTn>
                                        <p:tgtEl>
                                          <p:spTgt spid="43"/>
                                        </p:tgtEl>
                                        <p:attrNameLst>
                                          <p:attrName>style.visibility</p:attrName>
                                        </p:attrNameLst>
                                      </p:cBhvr>
                                      <p:to>
                                        <p:strVal val="hidden"/>
                                      </p:to>
                                    </p:set>
                                  </p:childTnLst>
                                </p:cTn>
                              </p:par>
                            </p:childTnLst>
                          </p:cTn>
                        </p:par>
                        <p:par>
                          <p:cTn id="103" fill="hold">
                            <p:stCondLst>
                              <p:cond delay="500"/>
                            </p:stCondLst>
                            <p:childTnLst>
                              <p:par>
                                <p:cTn id="104" presetID="53" presetClass="entr" presetSubtype="16" fill="hold" nodeType="afterEffect">
                                  <p:stCondLst>
                                    <p:cond delay="0"/>
                                  </p:stCondLst>
                                  <p:childTnLst>
                                    <p:set>
                                      <p:cBhvr>
                                        <p:cTn id="105" dur="1" fill="hold">
                                          <p:stCondLst>
                                            <p:cond delay="0"/>
                                          </p:stCondLst>
                                        </p:cTn>
                                        <p:tgtEl>
                                          <p:spTgt spid="45"/>
                                        </p:tgtEl>
                                        <p:attrNameLst>
                                          <p:attrName>style.visibility</p:attrName>
                                        </p:attrNameLst>
                                      </p:cBhvr>
                                      <p:to>
                                        <p:strVal val="visible"/>
                                      </p:to>
                                    </p:set>
                                    <p:anim calcmode="lin" valueType="num">
                                      <p:cBhvr>
                                        <p:cTn id="106" dur="1000" fill="hold"/>
                                        <p:tgtEl>
                                          <p:spTgt spid="45"/>
                                        </p:tgtEl>
                                        <p:attrNameLst>
                                          <p:attrName>ppt_w</p:attrName>
                                        </p:attrNameLst>
                                      </p:cBhvr>
                                      <p:tavLst>
                                        <p:tav tm="0">
                                          <p:val>
                                            <p:fltVal val="0"/>
                                          </p:val>
                                        </p:tav>
                                        <p:tav tm="100000">
                                          <p:val>
                                            <p:strVal val="#ppt_w"/>
                                          </p:val>
                                        </p:tav>
                                      </p:tavLst>
                                    </p:anim>
                                    <p:anim calcmode="lin" valueType="num">
                                      <p:cBhvr>
                                        <p:cTn id="107" dur="1000" fill="hold"/>
                                        <p:tgtEl>
                                          <p:spTgt spid="45"/>
                                        </p:tgtEl>
                                        <p:attrNameLst>
                                          <p:attrName>ppt_h</p:attrName>
                                        </p:attrNameLst>
                                      </p:cBhvr>
                                      <p:tavLst>
                                        <p:tav tm="0">
                                          <p:val>
                                            <p:fltVal val="0"/>
                                          </p:val>
                                        </p:tav>
                                        <p:tav tm="100000">
                                          <p:val>
                                            <p:strVal val="#ppt_h"/>
                                          </p:val>
                                        </p:tav>
                                      </p:tavLst>
                                    </p:anim>
                                    <p:animEffect transition="in" filter="fade">
                                      <p:cBhvr>
                                        <p:cTn id="108" dur="1000"/>
                                        <p:tgtEl>
                                          <p:spTgt spid="45"/>
                                        </p:tgtEl>
                                      </p:cBhvr>
                                    </p:animEffect>
                                  </p:childTnLst>
                                </p:cTn>
                              </p:par>
                              <p:par>
                                <p:cTn id="109" presetID="22" presetClass="entr" presetSubtype="2"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right)">
                                      <p:cBhvr>
                                        <p:cTn id="111" dur="10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mph" presetSubtype="2" fill="hold" nodeType="clickEffect">
                                  <p:stCondLst>
                                    <p:cond delay="0"/>
                                  </p:stCondLst>
                                  <p:childTnLst>
                                    <p:animClr clrSpc="rgb" dir="cw">
                                      <p:cBhvr>
                                        <p:cTn id="115" dur="500" fill="hold"/>
                                        <p:tgtEl>
                                          <p:spTgt spid="38"/>
                                        </p:tgtEl>
                                        <p:attrNameLst>
                                          <p:attrName>fillcolor</p:attrName>
                                        </p:attrNameLst>
                                      </p:cBhvr>
                                      <p:to>
                                        <a:srgbClr val="C0C0C0"/>
                                      </p:to>
                                    </p:animClr>
                                    <p:set>
                                      <p:cBhvr>
                                        <p:cTn id="116" dur="500" fill="hold"/>
                                        <p:tgtEl>
                                          <p:spTgt spid="38"/>
                                        </p:tgtEl>
                                        <p:attrNameLst>
                                          <p:attrName>fill.type</p:attrName>
                                        </p:attrNameLst>
                                      </p:cBhvr>
                                      <p:to>
                                        <p:strVal val="solid"/>
                                      </p:to>
                                    </p:set>
                                    <p:set>
                                      <p:cBhvr>
                                        <p:cTn id="117" dur="500" fill="hold"/>
                                        <p:tgtEl>
                                          <p:spTgt spid="38"/>
                                        </p:tgtEl>
                                        <p:attrNameLst>
                                          <p:attrName>fill.on</p:attrName>
                                        </p:attrNameLst>
                                      </p:cBhvr>
                                      <p:to>
                                        <p:strVal val="true"/>
                                      </p:to>
                                    </p:set>
                                  </p:childTnLst>
                                </p:cTn>
                              </p:par>
                              <p:par>
                                <p:cTn id="118" presetID="53" presetClass="entr" presetSubtype="16" fill="hold" grpId="0" nodeType="withEffect">
                                  <p:stCondLst>
                                    <p:cond delay="0"/>
                                  </p:stCondLst>
                                  <p:childTnLst>
                                    <p:set>
                                      <p:cBhvr>
                                        <p:cTn id="119" dur="1" fill="hold">
                                          <p:stCondLst>
                                            <p:cond delay="0"/>
                                          </p:stCondLst>
                                        </p:cTn>
                                        <p:tgtEl>
                                          <p:spTgt spid="39"/>
                                        </p:tgtEl>
                                        <p:attrNameLst>
                                          <p:attrName>style.visibility</p:attrName>
                                        </p:attrNameLst>
                                      </p:cBhvr>
                                      <p:to>
                                        <p:strVal val="visible"/>
                                      </p:to>
                                    </p:set>
                                    <p:anim calcmode="lin" valueType="num">
                                      <p:cBhvr>
                                        <p:cTn id="120" dur="500" fill="hold"/>
                                        <p:tgtEl>
                                          <p:spTgt spid="39"/>
                                        </p:tgtEl>
                                        <p:attrNameLst>
                                          <p:attrName>ppt_w</p:attrName>
                                        </p:attrNameLst>
                                      </p:cBhvr>
                                      <p:tavLst>
                                        <p:tav tm="0">
                                          <p:val>
                                            <p:fltVal val="0"/>
                                          </p:val>
                                        </p:tav>
                                        <p:tav tm="100000">
                                          <p:val>
                                            <p:strVal val="#ppt_w"/>
                                          </p:val>
                                        </p:tav>
                                      </p:tavLst>
                                    </p:anim>
                                    <p:anim calcmode="lin" valueType="num">
                                      <p:cBhvr>
                                        <p:cTn id="121" dur="500" fill="hold"/>
                                        <p:tgtEl>
                                          <p:spTgt spid="39"/>
                                        </p:tgtEl>
                                        <p:attrNameLst>
                                          <p:attrName>ppt_h</p:attrName>
                                        </p:attrNameLst>
                                      </p:cBhvr>
                                      <p:tavLst>
                                        <p:tav tm="0">
                                          <p:val>
                                            <p:fltVal val="0"/>
                                          </p:val>
                                        </p:tav>
                                        <p:tav tm="100000">
                                          <p:val>
                                            <p:strVal val="#ppt_h"/>
                                          </p:val>
                                        </p:tav>
                                      </p:tavLst>
                                    </p:anim>
                                    <p:animEffect transition="in" filter="fade">
                                      <p:cBhvr>
                                        <p:cTn id="122" dur="500"/>
                                        <p:tgtEl>
                                          <p:spTgt spid="39"/>
                                        </p:tgtEl>
                                      </p:cBhvr>
                                    </p:animEffect>
                                  </p:childTnLst>
                                </p:cTn>
                              </p:par>
                              <p:par>
                                <p:cTn id="123" presetID="10" presetClass="exit" presetSubtype="0" fill="hold" grpId="1" nodeType="withEffect">
                                  <p:stCondLst>
                                    <p:cond delay="0"/>
                                  </p:stCondLst>
                                  <p:childTnLst>
                                    <p:animEffect transition="out" filter="fade">
                                      <p:cBhvr>
                                        <p:cTn id="124" dur="500"/>
                                        <p:tgtEl>
                                          <p:spTgt spid="46"/>
                                        </p:tgtEl>
                                      </p:cBhvr>
                                    </p:animEffect>
                                    <p:set>
                                      <p:cBhvr>
                                        <p:cTn id="125" dur="1" fill="hold">
                                          <p:stCondLst>
                                            <p:cond delay="499"/>
                                          </p:stCondLst>
                                        </p:cTn>
                                        <p:tgtEl>
                                          <p:spTgt spid="46"/>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45"/>
                                        </p:tgtEl>
                                      </p:cBhvr>
                                    </p:animEffect>
                                    <p:set>
                                      <p:cBhvr>
                                        <p:cTn id="128" dur="1" fill="hold">
                                          <p:stCondLst>
                                            <p:cond delay="499"/>
                                          </p:stCondLst>
                                        </p:cTn>
                                        <p:tgtEl>
                                          <p:spTgt spid="45"/>
                                        </p:tgtEl>
                                        <p:attrNameLst>
                                          <p:attrName>style.visibility</p:attrName>
                                        </p:attrNameLst>
                                      </p:cBhvr>
                                      <p:to>
                                        <p:strVal val="hidden"/>
                                      </p:to>
                                    </p:set>
                                  </p:childTnLst>
                                </p:cTn>
                              </p:par>
                            </p:childTnLst>
                          </p:cTn>
                        </p:par>
                        <p:par>
                          <p:cTn id="129" fill="hold">
                            <p:stCondLst>
                              <p:cond delay="500"/>
                            </p:stCondLst>
                            <p:childTnLst>
                              <p:par>
                                <p:cTn id="130" presetID="53" presetClass="entr" presetSubtype="16" fill="hold" nodeType="afterEffect">
                                  <p:stCondLst>
                                    <p:cond delay="0"/>
                                  </p:stCondLst>
                                  <p:childTnLst>
                                    <p:set>
                                      <p:cBhvr>
                                        <p:cTn id="131" dur="1" fill="hold">
                                          <p:stCondLst>
                                            <p:cond delay="0"/>
                                          </p:stCondLst>
                                        </p:cTn>
                                        <p:tgtEl>
                                          <p:spTgt spid="47"/>
                                        </p:tgtEl>
                                        <p:attrNameLst>
                                          <p:attrName>style.visibility</p:attrName>
                                        </p:attrNameLst>
                                      </p:cBhvr>
                                      <p:to>
                                        <p:strVal val="visible"/>
                                      </p:to>
                                    </p:set>
                                    <p:anim calcmode="lin" valueType="num">
                                      <p:cBhvr>
                                        <p:cTn id="132" dur="1000" fill="hold"/>
                                        <p:tgtEl>
                                          <p:spTgt spid="47"/>
                                        </p:tgtEl>
                                        <p:attrNameLst>
                                          <p:attrName>ppt_w</p:attrName>
                                        </p:attrNameLst>
                                      </p:cBhvr>
                                      <p:tavLst>
                                        <p:tav tm="0">
                                          <p:val>
                                            <p:fltVal val="0"/>
                                          </p:val>
                                        </p:tav>
                                        <p:tav tm="100000">
                                          <p:val>
                                            <p:strVal val="#ppt_w"/>
                                          </p:val>
                                        </p:tav>
                                      </p:tavLst>
                                    </p:anim>
                                    <p:anim calcmode="lin" valueType="num">
                                      <p:cBhvr>
                                        <p:cTn id="133" dur="1000" fill="hold"/>
                                        <p:tgtEl>
                                          <p:spTgt spid="47"/>
                                        </p:tgtEl>
                                        <p:attrNameLst>
                                          <p:attrName>ppt_h</p:attrName>
                                        </p:attrNameLst>
                                      </p:cBhvr>
                                      <p:tavLst>
                                        <p:tav tm="0">
                                          <p:val>
                                            <p:fltVal val="0"/>
                                          </p:val>
                                        </p:tav>
                                        <p:tav tm="100000">
                                          <p:val>
                                            <p:strVal val="#ppt_h"/>
                                          </p:val>
                                        </p:tav>
                                      </p:tavLst>
                                    </p:anim>
                                    <p:animEffect transition="in" filter="fade">
                                      <p:cBhvr>
                                        <p:cTn id="134" dur="1000"/>
                                        <p:tgtEl>
                                          <p:spTgt spid="47"/>
                                        </p:tgtEl>
                                      </p:cBhvr>
                                    </p:animEffect>
                                  </p:childTnLst>
                                </p:cTn>
                              </p:par>
                              <p:par>
                                <p:cTn id="135" presetID="22" presetClass="entr" presetSubtype="2" fill="hold" grpId="0" nodeType="withEffect">
                                  <p:stCondLst>
                                    <p:cond delay="0"/>
                                  </p:stCondLst>
                                  <p:childTnLst>
                                    <p:set>
                                      <p:cBhvr>
                                        <p:cTn id="136" dur="1" fill="hold">
                                          <p:stCondLst>
                                            <p:cond delay="0"/>
                                          </p:stCondLst>
                                        </p:cTn>
                                        <p:tgtEl>
                                          <p:spTgt spid="48"/>
                                        </p:tgtEl>
                                        <p:attrNameLst>
                                          <p:attrName>style.visibility</p:attrName>
                                        </p:attrNameLst>
                                      </p:cBhvr>
                                      <p:to>
                                        <p:strVal val="visible"/>
                                      </p:to>
                                    </p:set>
                                    <p:animEffect transition="in" filter="wipe(right)">
                                      <p:cBhvr>
                                        <p:cTn id="137"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P spid="39" grpId="0" animBg="1"/>
      <p:bldP spid="41" grpId="0" animBg="1"/>
      <p:bldP spid="41" grpId="1" animBg="1"/>
      <p:bldP spid="42" grpId="0" animBg="1"/>
      <p:bldP spid="42" grpId="1" animBg="1"/>
      <p:bldP spid="44" grpId="0" animBg="1"/>
      <p:bldP spid="44" grpId="1" animBg="1"/>
      <p:bldP spid="46" grpId="0" animBg="1"/>
      <p:bldP spid="46" grpId="1" animBg="1"/>
      <p:bldP spid="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Insurance Industry Economic Trends  </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65441471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22" name="Rectangle 3"/>
          <p:cNvSpPr>
            <a:spLocks noGrp="1" noChangeArrowheads="1"/>
          </p:cNvSpPr>
          <p:nvPr>
            <p:ph type="title"/>
          </p:nvPr>
        </p:nvSpPr>
        <p:spPr/>
        <p:txBody>
          <a:bodyPr/>
          <a:lstStyle/>
          <a:p>
            <a:r>
              <a:rPr lang="en-US" dirty="0"/>
              <a:t>U.S. Insured Catastrophe Losses, 1989–2017</a:t>
            </a:r>
          </a:p>
        </p:txBody>
      </p:sp>
      <p:sp>
        <p:nvSpPr>
          <p:cNvPr id="6" name="Text Placeholder 5"/>
          <p:cNvSpPr>
            <a:spLocks noGrp="1"/>
          </p:cNvSpPr>
          <p:nvPr>
            <p:ph type="body" sz="quarter" idx="16"/>
          </p:nvPr>
        </p:nvSpPr>
        <p:spPr/>
        <p:txBody>
          <a:bodyPr/>
          <a:lstStyle/>
          <a:p>
            <a:endParaRPr lang="en-US" dirty="0"/>
          </a:p>
          <a:p>
            <a:endParaRPr lang="en-US" dirty="0"/>
          </a:p>
          <a:p>
            <a:r>
              <a:rPr lang="en-US" dirty="0"/>
              <a:t>*PCS estimate, subject to change</a:t>
            </a:r>
          </a:p>
          <a:p>
            <a:r>
              <a:rPr lang="en-US" dirty="0"/>
              <a:t>Note: 2001 figure includes $20.3B for 9/11 losses reported through 12/31/01 ($25.9B 2011 dollars). Includes only business and personal property claims, business interruption and auto claims. Non-prop/BI losses = $12.2B ($15.6B in 2011 dollars).  </a:t>
            </a:r>
          </a:p>
          <a:p>
            <a:r>
              <a:rPr lang="en-US" dirty="0"/>
              <a:t>Sources: Property Claims Service, a Verisk Analytics business;  Insurance Information Institute.</a:t>
            </a:r>
          </a:p>
        </p:txBody>
      </p:sp>
      <p:graphicFrame>
        <p:nvGraphicFramePr>
          <p:cNvPr id="13" name="Chart 12"/>
          <p:cNvGraphicFramePr/>
          <p:nvPr>
            <p:extLst/>
          </p:nvPr>
        </p:nvGraphicFramePr>
        <p:xfrm>
          <a:off x="239548" y="1536193"/>
          <a:ext cx="8559800" cy="365810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4">
            <a:extLst>
              <a:ext uri="{FF2B5EF4-FFF2-40B4-BE49-F238E27FC236}">
                <a16:creationId xmlns:a16="http://schemas.microsoft.com/office/drawing/2014/main" id="{8EA03CD4-9A15-9244-9CDC-920D653ACED1}"/>
              </a:ext>
            </a:extLst>
          </p:cNvPr>
          <p:cNvSpPr txBox="1">
            <a:spLocks/>
          </p:cNvSpPr>
          <p:nvPr/>
        </p:nvSpPr>
        <p:spPr bwMode="gray">
          <a:xfrm>
            <a:off x="291703" y="5271274"/>
            <a:ext cx="8560595" cy="741335"/>
          </a:xfrm>
          <a:prstGeom prst="snip1Rect">
            <a:avLst/>
          </a:prstGeom>
          <a:solidFill>
            <a:schemeClr val="accent2"/>
          </a:solidFill>
          <a:ln w="28575" cap="flat" cmpd="sng" algn="ctr">
            <a:noFill/>
            <a:prstDash val="solid"/>
            <a:miter lim="800000"/>
            <a:headEnd type="none" w="med" len="med"/>
            <a:tailEnd type="none" w="med" len="med"/>
          </a:ln>
          <a:effectLst/>
        </p:spPr>
        <p:txBody>
          <a:bodyPr vert="horz" wrap="square" lIns="91429" tIns="45715" rIns="91429" bIns="91440" numCol="1" rtlCol="0" anchor="ctr" anchorCtr="0" compatLnSpc="1">
            <a:prstTxWarp prst="textNoShape">
              <a:avLst/>
            </a:prstTxWarp>
            <a:noAutofit/>
          </a:bodyPr>
          <a:lstStyle>
            <a:defPPr>
              <a:defRPr lang="en-US"/>
            </a:defPPr>
            <a:lvl1pPr indent="0" algn="ctr" fontAlgn="base">
              <a:lnSpc>
                <a:spcPct val="90000"/>
              </a:lnSpc>
              <a:spcBef>
                <a:spcPts val="0"/>
              </a:spcBef>
              <a:spcAft>
                <a:spcPct val="0"/>
              </a:spcAft>
              <a:buClr>
                <a:schemeClr val="accent2"/>
              </a:buClr>
              <a:buSzPct val="90000"/>
              <a:buNone/>
              <a:defRPr kumimoji="0" sz="2000" b="1" i="0" u="none" strike="noStrike" cap="none" normalizeH="0" baseline="0">
                <a:ln>
                  <a:noFill/>
                </a:ln>
                <a:solidFill>
                  <a:schemeClr val="bg1"/>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eaLnBrk="0" hangingPunct="0">
              <a:spcBef>
                <a:spcPct val="50000"/>
              </a:spcBef>
              <a:buClr>
                <a:srgbClr val="FFFFFF"/>
              </a:buClr>
              <a:defRPr/>
            </a:pPr>
            <a:r>
              <a:rPr lang="en-US" sz="1600" dirty="0">
                <a:solidFill>
                  <a:srgbClr val="FFFFFF"/>
                </a:solidFill>
                <a:latin typeface="Arial" charset="0"/>
                <a:cs typeface="Arial" charset="0"/>
              </a:rPr>
              <a:t>2017 was one of the costliest years for insured disaster losses on record. </a:t>
            </a:r>
            <a:br>
              <a:rPr lang="en-US" sz="1600" dirty="0">
                <a:solidFill>
                  <a:srgbClr val="FFFFFF"/>
                </a:solidFill>
                <a:latin typeface="Arial" charset="0"/>
                <a:cs typeface="Arial" charset="0"/>
              </a:rPr>
            </a:br>
            <a:r>
              <a:rPr lang="en-US" sz="1600" dirty="0">
                <a:solidFill>
                  <a:srgbClr val="FFFFFF"/>
                </a:solidFill>
                <a:latin typeface="Arial" charset="0"/>
                <a:cs typeface="Arial" charset="0"/>
              </a:rPr>
              <a:t>Longer-term trend is for more costly events.</a:t>
            </a:r>
          </a:p>
        </p:txBody>
      </p:sp>
      <p:sp>
        <p:nvSpPr>
          <p:cNvPr id="10" name="PPTShape_0"/>
          <p:cNvSpPr>
            <a:spLocks noChangeArrowheads="1"/>
          </p:cNvSpPr>
          <p:nvPr/>
        </p:nvSpPr>
        <p:spPr bwMode="black">
          <a:xfrm>
            <a:off x="356617" y="1300275"/>
            <a:ext cx="4381196" cy="193899"/>
          </a:xfrm>
          <a:prstGeom prst="rect">
            <a:avLst/>
          </a:prstGeom>
          <a:noFill/>
          <a:ln w="9525" algn="ctr">
            <a:noFill/>
            <a:miter lim="800000"/>
            <a:headEnd/>
            <a:tailEnd/>
          </a:ln>
        </p:spPr>
        <p:txBody>
          <a:bodyPr wrap="square" lIns="91440" tIns="0" rIns="0" bIns="0">
            <a:spAutoFit/>
          </a:bodyPr>
          <a:lstStyle/>
          <a:p>
            <a:pPr defTabSz="114297" eaLnBrk="0" fontAlgn="base" hangingPunct="0">
              <a:lnSpc>
                <a:spcPct val="90000"/>
              </a:lnSpc>
              <a:spcBef>
                <a:spcPct val="20000"/>
              </a:spcBef>
              <a:spcAft>
                <a:spcPct val="0"/>
              </a:spcAft>
            </a:pPr>
            <a:r>
              <a:rPr lang="en-US" sz="1400" b="1" dirty="0">
                <a:latin typeface="Arial" charset="0"/>
                <a:cs typeface="Arial" charset="0"/>
              </a:rPr>
              <a:t>($ billions, 2016 dollars)</a:t>
            </a:r>
          </a:p>
        </p:txBody>
      </p:sp>
    </p:spTree>
    <p:extLst>
      <p:ext uri="{BB962C8B-B14F-4D97-AF65-F5344CB8AC3E}">
        <p14:creationId xmlns:p14="http://schemas.microsoft.com/office/powerpoint/2010/main" val="38240127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7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105"/>
          <p:cNvSpPr>
            <a:spLocks noGrp="1" noChangeArrowheads="1"/>
          </p:cNvSpPr>
          <p:nvPr>
            <p:ph type="dt" sz="quarter" idx="10"/>
          </p:nvPr>
        </p:nvSpPr>
        <p:spPr/>
        <p:txBody>
          <a:bodyPr/>
          <a:lstStyle/>
          <a:p>
            <a:pPr>
              <a:defRPr/>
            </a:pPr>
            <a:r>
              <a:rPr lang="en-US" dirty="0"/>
              <a:t> </a:t>
            </a:r>
          </a:p>
        </p:txBody>
      </p:sp>
      <p:sp>
        <p:nvSpPr>
          <p:cNvPr id="39941" name="Rectangle 110"/>
          <p:cNvSpPr>
            <a:spLocks noGrp="1" noChangeArrowheads="1"/>
          </p:cNvSpPr>
          <p:nvPr>
            <p:ph type="sldNum" sz="quarter" idx="12"/>
          </p:nvPr>
        </p:nvSpPr>
        <p:spPr/>
        <p:txBody>
          <a:bodyPr/>
          <a:lstStyle/>
          <a:p>
            <a:pPr>
              <a:defRPr/>
            </a:pPr>
            <a:r>
              <a:rPr lang="en-US" dirty="0"/>
              <a:t>  </a:t>
            </a:r>
          </a:p>
        </p:txBody>
      </p:sp>
      <p:sp>
        <p:nvSpPr>
          <p:cNvPr id="33798" name="Freeform 2"/>
          <p:cNvSpPr>
            <a:spLocks/>
          </p:cNvSpPr>
          <p:nvPr/>
        </p:nvSpPr>
        <p:spPr bwMode="gray">
          <a:xfrm>
            <a:off x="4424363" y="2084389"/>
            <a:ext cx="120651" cy="531812"/>
          </a:xfrm>
          <a:custGeom>
            <a:avLst/>
            <a:gdLst>
              <a:gd name="T0" fmla="*/ 0 w 102"/>
              <a:gd name="T1" fmla="*/ 2147483647 h 180"/>
              <a:gd name="T2" fmla="*/ 0 w 102"/>
              <a:gd name="T3" fmla="*/ 0 h 180"/>
              <a:gd name="T4" fmla="*/ 2147483647 w 102"/>
              <a:gd name="T5" fmla="*/ 0 h 180"/>
              <a:gd name="T6" fmla="*/ 0 60000 65536"/>
              <a:gd name="T7" fmla="*/ 0 60000 65536"/>
              <a:gd name="T8" fmla="*/ 0 60000 65536"/>
              <a:gd name="T9" fmla="*/ 0 w 102"/>
              <a:gd name="T10" fmla="*/ 0 h 180"/>
              <a:gd name="T11" fmla="*/ 102 w 102"/>
              <a:gd name="T12" fmla="*/ 180 h 180"/>
            </a:gdLst>
            <a:ahLst/>
            <a:cxnLst>
              <a:cxn ang="T6">
                <a:pos x="T0" y="T1"/>
              </a:cxn>
              <a:cxn ang="T7">
                <a:pos x="T2" y="T3"/>
              </a:cxn>
              <a:cxn ang="T8">
                <a:pos x="T4" y="T5"/>
              </a:cxn>
            </a:cxnLst>
            <a:rect l="T9" t="T10" r="T11" b="T12"/>
            <a:pathLst>
              <a:path w="102" h="180">
                <a:moveTo>
                  <a:pt x="0" y="180"/>
                </a:moveTo>
                <a:lnTo>
                  <a:pt x="0" y="0"/>
                </a:lnTo>
                <a:lnTo>
                  <a:pt x="102" y="0"/>
                </a:lnTo>
              </a:path>
            </a:pathLst>
          </a:custGeom>
          <a:noFill/>
          <a:ln w="12700" cmpd="sng">
            <a:solidFill>
              <a:schemeClr val="tx1"/>
            </a:solidFill>
            <a:round/>
            <a:headEnd/>
            <a:tailEnd/>
          </a:ln>
        </p:spPr>
        <p:txBody>
          <a:bodyPr/>
          <a:lstStyle/>
          <a:p>
            <a:endParaRPr lang="en-US"/>
          </a:p>
        </p:txBody>
      </p:sp>
      <p:sp>
        <p:nvSpPr>
          <p:cNvPr id="33799" name="Rectangle 3"/>
          <p:cNvSpPr>
            <a:spLocks noGrp="1" noChangeArrowheads="1"/>
          </p:cNvSpPr>
          <p:nvPr>
            <p:ph type="title"/>
          </p:nvPr>
        </p:nvSpPr>
        <p:spPr>
          <a:xfrm>
            <a:off x="1063929" y="103844"/>
            <a:ext cx="7699375" cy="860425"/>
          </a:xfrm>
        </p:spPr>
        <p:txBody>
          <a:bodyPr/>
          <a:lstStyle/>
          <a:p>
            <a:r>
              <a:rPr lang="en-US" dirty="0"/>
              <a:t>Inflation Adjusted U.S. Catastrophe Losses by Cause of Loss, 1997–2016</a:t>
            </a:r>
            <a:r>
              <a:rPr lang="en-US" baseline="30000" dirty="0"/>
              <a:t>1</a:t>
            </a:r>
          </a:p>
        </p:txBody>
      </p:sp>
      <p:graphicFrame>
        <p:nvGraphicFramePr>
          <p:cNvPr id="2" name="Object 8"/>
          <p:cNvGraphicFramePr>
            <a:graphicFrameLocks noGrp="1"/>
          </p:cNvGraphicFramePr>
          <p:nvPr>
            <p:ph idx="4294967295"/>
            <p:extLst/>
          </p:nvPr>
        </p:nvGraphicFramePr>
        <p:xfrm>
          <a:off x="2209801" y="1635126"/>
          <a:ext cx="4384675" cy="3594100"/>
        </p:xfrm>
        <a:graphic>
          <a:graphicData uri="http://schemas.openxmlformats.org/drawingml/2006/chart">
            <c:chart xmlns:c="http://schemas.openxmlformats.org/drawingml/2006/chart" xmlns:r="http://schemas.openxmlformats.org/officeDocument/2006/relationships" r:id="rId3"/>
          </a:graphicData>
        </a:graphic>
      </p:graphicFrame>
      <p:sp>
        <p:nvSpPr>
          <p:cNvPr id="54280" name="Rectangle 5"/>
          <p:cNvSpPr>
            <a:spLocks noChangeArrowheads="1"/>
          </p:cNvSpPr>
          <p:nvPr/>
        </p:nvSpPr>
        <p:spPr bwMode="auto">
          <a:xfrm>
            <a:off x="904875" y="5603813"/>
            <a:ext cx="7916864" cy="1254189"/>
          </a:xfrm>
          <a:prstGeom prst="rect">
            <a:avLst/>
          </a:prstGeom>
          <a:noFill/>
          <a:ln w="9525">
            <a:noFill/>
            <a:miter lim="800000"/>
            <a:headEnd/>
            <a:tailEnd/>
          </a:ln>
        </p:spPr>
        <p:txBody>
          <a:bodyPr wrap="square" lIns="365760" tIns="0" rIns="0" bIns="137160" anchor="b">
            <a:spAutoFit/>
          </a:bodyPr>
          <a:lstStyle/>
          <a:p>
            <a:pPr eaLnBrk="0" hangingPunct="0">
              <a:lnSpc>
                <a:spcPct val="85000"/>
              </a:lnSpc>
              <a:spcBef>
                <a:spcPct val="25000"/>
              </a:spcBef>
              <a:buClr>
                <a:schemeClr val="accent2"/>
              </a:buClr>
              <a:buFont typeface="Wingdings" pitchFamily="2" charset="2"/>
              <a:buNone/>
              <a:defRPr/>
            </a:pPr>
            <a:r>
              <a:rPr lang="en-US" sz="1000" dirty="0"/>
              <a:t>						</a:t>
            </a:r>
            <a:r>
              <a:rPr lang="en-US" sz="800" dirty="0"/>
              <a:t>	</a:t>
            </a:r>
          </a:p>
          <a:p>
            <a:pPr defTabSz="914377">
              <a:defRPr/>
            </a:pPr>
            <a:r>
              <a:rPr lang="en-US" sz="800" dirty="0"/>
              <a:t>(1) Adjusted for inflation through 2016 by ISO using the GDP implicit price deflator. Excludes catastrophes causing direct losses less than $25 million</a:t>
            </a:r>
            <a:br>
              <a:rPr lang="en-US" sz="800" dirty="0"/>
            </a:br>
            <a:r>
              <a:rPr lang="en-US" sz="800" dirty="0"/>
              <a:t> in 1997 dollars. Does not include flood damage covered by the federally administered National Flood Insurance Program.</a:t>
            </a:r>
            <a:br>
              <a:rPr lang="en-US" sz="800" dirty="0"/>
            </a:br>
            <a:r>
              <a:rPr lang="en-US" sz="800" dirty="0"/>
              <a:t>(2) Includes other wind, hail, and/or flood losses associated with catastrophes involving tornadoes.</a:t>
            </a:r>
            <a:br>
              <a:rPr lang="en-US" sz="800" dirty="0"/>
            </a:br>
            <a:r>
              <a:rPr lang="en-US" sz="800" dirty="0"/>
              <a:t>(3) Includes wildland fires.</a:t>
            </a:r>
            <a:br>
              <a:rPr lang="en-US" sz="800" dirty="0"/>
            </a:br>
            <a:r>
              <a:rPr lang="en-US" sz="800" dirty="0"/>
              <a:t>(4) Includes losses from civil disorders, water damage, utility service disruptions, and any workers compensation catastrophes generating losses</a:t>
            </a:r>
            <a:br>
              <a:rPr lang="en-US" sz="800" dirty="0"/>
            </a:br>
            <a:r>
              <a:rPr lang="en-US" sz="800" dirty="0"/>
              <a:t>in excess of PCS's threshold after adjusting for inflation.</a:t>
            </a:r>
            <a:br>
              <a:rPr lang="en-US" sz="800" dirty="0"/>
            </a:br>
            <a:br>
              <a:rPr lang="en-US" sz="800" dirty="0"/>
            </a:br>
            <a:r>
              <a:rPr lang="en-US" sz="800" dirty="0"/>
              <a:t>Source: Property Claim Services (PCS)®, a unit of </a:t>
            </a:r>
            <a:r>
              <a:rPr lang="en-US" sz="800" dirty="0" err="1"/>
              <a:t>ISO®,a</a:t>
            </a:r>
            <a:r>
              <a:rPr lang="en-US" sz="800" dirty="0"/>
              <a:t> Verisk Analytics® business.</a:t>
            </a:r>
          </a:p>
        </p:txBody>
      </p:sp>
      <p:sp>
        <p:nvSpPr>
          <p:cNvPr id="33801" name="Rectangle 7"/>
          <p:cNvSpPr>
            <a:spLocks noChangeArrowheads="1"/>
          </p:cNvSpPr>
          <p:nvPr/>
        </p:nvSpPr>
        <p:spPr bwMode="gray">
          <a:xfrm>
            <a:off x="6396038" y="3287942"/>
            <a:ext cx="2532063" cy="366254"/>
          </a:xfrm>
          <a:prstGeom prst="rect">
            <a:avLst/>
          </a:prstGeom>
          <a:noFill/>
          <a:ln w="9525">
            <a:noFill/>
            <a:miter lim="800000"/>
            <a:headEnd/>
            <a:tailEnd/>
          </a:ln>
        </p:spPr>
        <p:txBody>
          <a:bodyPr lIns="0" tIns="0" rIns="0" bIns="0" anchor="ctr">
            <a:spAutoFit/>
          </a:bodyPr>
          <a:lstStyle/>
          <a:p>
            <a:pPr algn="ctr">
              <a:lnSpc>
                <a:spcPct val="85000"/>
              </a:lnSpc>
            </a:pPr>
            <a:r>
              <a:rPr lang="en-US" sz="1400" dirty="0"/>
              <a:t>Events Including Tornadoes (2), $168.1</a:t>
            </a:r>
          </a:p>
        </p:txBody>
      </p:sp>
      <p:sp>
        <p:nvSpPr>
          <p:cNvPr id="33802" name="Rectangle 8"/>
          <p:cNvSpPr>
            <a:spLocks noChangeArrowheads="1"/>
          </p:cNvSpPr>
          <p:nvPr/>
        </p:nvSpPr>
        <p:spPr bwMode="gray">
          <a:xfrm>
            <a:off x="4957605" y="1214489"/>
            <a:ext cx="1593851" cy="183127"/>
          </a:xfrm>
          <a:prstGeom prst="rect">
            <a:avLst/>
          </a:prstGeom>
          <a:noFill/>
          <a:ln w="9525">
            <a:noFill/>
            <a:miter lim="800000"/>
            <a:headEnd/>
            <a:tailEnd/>
          </a:ln>
        </p:spPr>
        <p:txBody>
          <a:bodyPr lIns="0" tIns="0" rIns="0" bIns="0" anchor="ctr">
            <a:spAutoFit/>
          </a:bodyPr>
          <a:lstStyle/>
          <a:p>
            <a:pPr>
              <a:lnSpc>
                <a:spcPct val="85000"/>
              </a:lnSpc>
            </a:pPr>
            <a:r>
              <a:rPr lang="en-US" sz="1400" dirty="0"/>
              <a:t>Fires (3), $8.4</a:t>
            </a:r>
          </a:p>
        </p:txBody>
      </p:sp>
      <p:sp>
        <p:nvSpPr>
          <p:cNvPr id="33803" name="Rectangle 11"/>
          <p:cNvSpPr>
            <a:spLocks noChangeArrowheads="1"/>
          </p:cNvSpPr>
          <p:nvPr/>
        </p:nvSpPr>
        <p:spPr bwMode="gray">
          <a:xfrm>
            <a:off x="1547814" y="4760349"/>
            <a:ext cx="1831975" cy="366254"/>
          </a:xfrm>
          <a:prstGeom prst="rect">
            <a:avLst/>
          </a:prstGeom>
          <a:noFill/>
          <a:ln w="9525">
            <a:noFill/>
            <a:miter lim="800000"/>
            <a:headEnd/>
            <a:tailEnd/>
          </a:ln>
        </p:spPr>
        <p:txBody>
          <a:bodyPr lIns="0" tIns="0" rIns="0" bIns="0" anchor="ctr">
            <a:spAutoFit/>
          </a:bodyPr>
          <a:lstStyle/>
          <a:p>
            <a:pPr algn="r">
              <a:lnSpc>
                <a:spcPct val="85000"/>
              </a:lnSpc>
            </a:pPr>
            <a:r>
              <a:rPr lang="en-US" sz="1400" dirty="0"/>
              <a:t>Hurricanes &amp; Tropical Storms, $161.1</a:t>
            </a:r>
          </a:p>
        </p:txBody>
      </p:sp>
      <p:sp>
        <p:nvSpPr>
          <p:cNvPr id="33804" name="Rectangle 13"/>
          <p:cNvSpPr>
            <a:spLocks noChangeArrowheads="1"/>
          </p:cNvSpPr>
          <p:nvPr/>
        </p:nvSpPr>
        <p:spPr bwMode="gray">
          <a:xfrm>
            <a:off x="737267" y="2856194"/>
            <a:ext cx="2095500" cy="183127"/>
          </a:xfrm>
          <a:prstGeom prst="rect">
            <a:avLst/>
          </a:prstGeom>
          <a:noFill/>
          <a:ln w="9525">
            <a:noFill/>
            <a:miter lim="800000"/>
            <a:headEnd/>
            <a:tailEnd/>
          </a:ln>
        </p:spPr>
        <p:txBody>
          <a:bodyPr lIns="0" tIns="0" rIns="0" bIns="0" anchor="ctr">
            <a:spAutoFit/>
          </a:bodyPr>
          <a:lstStyle/>
          <a:p>
            <a:pPr algn="r">
              <a:lnSpc>
                <a:spcPct val="85000"/>
              </a:lnSpc>
            </a:pPr>
            <a:r>
              <a:rPr lang="en-US" sz="1400" dirty="0"/>
              <a:t>Wind/Hail/Flood, $29.7</a:t>
            </a:r>
          </a:p>
        </p:txBody>
      </p:sp>
      <p:sp>
        <p:nvSpPr>
          <p:cNvPr id="33805" name="Rectangle 14"/>
          <p:cNvSpPr>
            <a:spLocks noChangeArrowheads="1"/>
          </p:cNvSpPr>
          <p:nvPr/>
        </p:nvSpPr>
        <p:spPr bwMode="gray">
          <a:xfrm>
            <a:off x="1867695" y="1839349"/>
            <a:ext cx="1344612" cy="366254"/>
          </a:xfrm>
          <a:prstGeom prst="rect">
            <a:avLst/>
          </a:prstGeom>
          <a:noFill/>
          <a:ln w="9525">
            <a:noFill/>
            <a:miter lim="800000"/>
            <a:headEnd/>
            <a:tailEnd/>
          </a:ln>
        </p:spPr>
        <p:txBody>
          <a:bodyPr lIns="0" tIns="0" rIns="0" bIns="0" anchor="ctr">
            <a:spAutoFit/>
          </a:bodyPr>
          <a:lstStyle/>
          <a:p>
            <a:pPr algn="r">
              <a:lnSpc>
                <a:spcPct val="85000"/>
              </a:lnSpc>
            </a:pPr>
            <a:r>
              <a:rPr lang="en-US" sz="1400" dirty="0"/>
              <a:t>Winter Storms, $28.2</a:t>
            </a:r>
          </a:p>
        </p:txBody>
      </p:sp>
      <p:sp>
        <p:nvSpPr>
          <p:cNvPr id="33807" name="Rectangle 15"/>
          <p:cNvSpPr>
            <a:spLocks noChangeArrowheads="1"/>
          </p:cNvSpPr>
          <p:nvPr/>
        </p:nvSpPr>
        <p:spPr bwMode="gray">
          <a:xfrm>
            <a:off x="1317625" y="1155419"/>
            <a:ext cx="2203451" cy="183127"/>
          </a:xfrm>
          <a:prstGeom prst="rect">
            <a:avLst/>
          </a:prstGeom>
          <a:noFill/>
          <a:ln w="9525">
            <a:noFill/>
            <a:miter lim="800000"/>
            <a:headEnd/>
            <a:tailEnd/>
          </a:ln>
        </p:spPr>
        <p:txBody>
          <a:bodyPr lIns="0" tIns="0" rIns="0" bIns="0" anchor="ctr">
            <a:spAutoFit/>
          </a:bodyPr>
          <a:lstStyle/>
          <a:p>
            <a:pPr algn="r">
              <a:lnSpc>
                <a:spcPct val="85000"/>
              </a:lnSpc>
            </a:pPr>
            <a:r>
              <a:rPr lang="en-US" sz="1400" dirty="0"/>
              <a:t>Terrorism, $25.0</a:t>
            </a:r>
          </a:p>
        </p:txBody>
      </p:sp>
      <p:sp>
        <p:nvSpPr>
          <p:cNvPr id="33808" name="Freeform 2"/>
          <p:cNvSpPr>
            <a:spLocks/>
          </p:cNvSpPr>
          <p:nvPr/>
        </p:nvSpPr>
        <p:spPr bwMode="gray">
          <a:xfrm>
            <a:off x="4608767" y="1489743"/>
            <a:ext cx="425451" cy="187325"/>
          </a:xfrm>
          <a:custGeom>
            <a:avLst/>
            <a:gdLst>
              <a:gd name="T0" fmla="*/ 0 w 102"/>
              <a:gd name="T1" fmla="*/ 2147483647 h 180"/>
              <a:gd name="T2" fmla="*/ 0 w 102"/>
              <a:gd name="T3" fmla="*/ 0 h 180"/>
              <a:gd name="T4" fmla="*/ 2147483647 w 102"/>
              <a:gd name="T5" fmla="*/ 0 h 180"/>
              <a:gd name="T6" fmla="*/ 0 60000 65536"/>
              <a:gd name="T7" fmla="*/ 0 60000 65536"/>
              <a:gd name="T8" fmla="*/ 0 60000 65536"/>
              <a:gd name="T9" fmla="*/ 0 w 102"/>
              <a:gd name="T10" fmla="*/ 0 h 180"/>
              <a:gd name="T11" fmla="*/ 102 w 102"/>
              <a:gd name="T12" fmla="*/ 180 h 180"/>
            </a:gdLst>
            <a:ahLst/>
            <a:cxnLst>
              <a:cxn ang="T6">
                <a:pos x="T0" y="T1"/>
              </a:cxn>
              <a:cxn ang="T7">
                <a:pos x="T2" y="T3"/>
              </a:cxn>
              <a:cxn ang="T8">
                <a:pos x="T4" y="T5"/>
              </a:cxn>
            </a:cxnLst>
            <a:rect l="T9" t="T10" r="T11" b="T12"/>
            <a:pathLst>
              <a:path w="102" h="180">
                <a:moveTo>
                  <a:pt x="0" y="180"/>
                </a:moveTo>
                <a:lnTo>
                  <a:pt x="0" y="0"/>
                </a:lnTo>
                <a:lnTo>
                  <a:pt x="102" y="0"/>
                </a:lnTo>
              </a:path>
            </a:pathLst>
          </a:custGeom>
          <a:noFill/>
          <a:ln w="12700" cmpd="sng">
            <a:solidFill>
              <a:schemeClr val="tx1"/>
            </a:solidFill>
            <a:round/>
            <a:headEnd/>
            <a:tailEnd/>
          </a:ln>
        </p:spPr>
        <p:txBody>
          <a:bodyPr/>
          <a:lstStyle/>
          <a:p>
            <a:endParaRPr lang="en-US"/>
          </a:p>
        </p:txBody>
      </p:sp>
      <p:sp>
        <p:nvSpPr>
          <p:cNvPr id="33809" name="Rectangle 8"/>
          <p:cNvSpPr>
            <a:spLocks noChangeArrowheads="1"/>
          </p:cNvSpPr>
          <p:nvPr/>
        </p:nvSpPr>
        <p:spPr bwMode="gray">
          <a:xfrm>
            <a:off x="5107036" y="1475301"/>
            <a:ext cx="1593851" cy="183127"/>
          </a:xfrm>
          <a:prstGeom prst="rect">
            <a:avLst/>
          </a:prstGeom>
          <a:noFill/>
          <a:ln w="9525">
            <a:noFill/>
            <a:miter lim="800000"/>
            <a:headEnd/>
            <a:tailEnd/>
          </a:ln>
        </p:spPr>
        <p:txBody>
          <a:bodyPr lIns="0" tIns="0" rIns="0" bIns="0" anchor="ctr">
            <a:spAutoFit/>
          </a:bodyPr>
          <a:lstStyle/>
          <a:p>
            <a:pPr>
              <a:lnSpc>
                <a:spcPct val="85000"/>
              </a:lnSpc>
            </a:pPr>
            <a:r>
              <a:rPr lang="en-US" sz="1400" dirty="0"/>
              <a:t>Other (4), $0.8</a:t>
            </a:r>
          </a:p>
        </p:txBody>
      </p:sp>
      <p:sp>
        <p:nvSpPr>
          <p:cNvPr id="33810" name="Freeform 2"/>
          <p:cNvSpPr>
            <a:spLocks/>
          </p:cNvSpPr>
          <p:nvPr/>
        </p:nvSpPr>
        <p:spPr bwMode="gray">
          <a:xfrm rot="5400000">
            <a:off x="3577432" y="1141747"/>
            <a:ext cx="501651" cy="630237"/>
          </a:xfrm>
          <a:custGeom>
            <a:avLst/>
            <a:gdLst>
              <a:gd name="T0" fmla="*/ 0 w 102"/>
              <a:gd name="T1" fmla="*/ 2147483647 h 180"/>
              <a:gd name="T2" fmla="*/ 0 w 102"/>
              <a:gd name="T3" fmla="*/ 0 h 180"/>
              <a:gd name="T4" fmla="*/ 2147483647 w 102"/>
              <a:gd name="T5" fmla="*/ 0 h 180"/>
              <a:gd name="T6" fmla="*/ 0 60000 65536"/>
              <a:gd name="T7" fmla="*/ 0 60000 65536"/>
              <a:gd name="T8" fmla="*/ 0 60000 65536"/>
              <a:gd name="T9" fmla="*/ 0 w 102"/>
              <a:gd name="T10" fmla="*/ 0 h 180"/>
              <a:gd name="T11" fmla="*/ 102 w 102"/>
              <a:gd name="T12" fmla="*/ 180 h 180"/>
            </a:gdLst>
            <a:ahLst/>
            <a:cxnLst>
              <a:cxn ang="T6">
                <a:pos x="T0" y="T1"/>
              </a:cxn>
              <a:cxn ang="T7">
                <a:pos x="T2" y="T3"/>
              </a:cxn>
              <a:cxn ang="T8">
                <a:pos x="T4" y="T5"/>
              </a:cxn>
            </a:cxnLst>
            <a:rect l="T9" t="T10" r="T11" b="T12"/>
            <a:pathLst>
              <a:path w="102" h="180">
                <a:moveTo>
                  <a:pt x="0" y="180"/>
                </a:moveTo>
                <a:lnTo>
                  <a:pt x="0" y="0"/>
                </a:lnTo>
                <a:lnTo>
                  <a:pt x="102" y="0"/>
                </a:lnTo>
              </a:path>
            </a:pathLst>
          </a:custGeom>
          <a:noFill/>
          <a:ln w="12700" cmpd="sng">
            <a:solidFill>
              <a:schemeClr val="tx1"/>
            </a:solidFill>
            <a:round/>
            <a:headEnd/>
            <a:tailEnd/>
          </a:ln>
        </p:spPr>
        <p:txBody>
          <a:bodyPr/>
          <a:lstStyle/>
          <a:p>
            <a:endParaRPr lang="en-US"/>
          </a:p>
        </p:txBody>
      </p:sp>
      <p:sp>
        <p:nvSpPr>
          <p:cNvPr id="33811" name="Freeform 2"/>
          <p:cNvSpPr>
            <a:spLocks/>
          </p:cNvSpPr>
          <p:nvPr/>
        </p:nvSpPr>
        <p:spPr bwMode="gray">
          <a:xfrm>
            <a:off x="4488165" y="1304925"/>
            <a:ext cx="425451" cy="338139"/>
          </a:xfrm>
          <a:custGeom>
            <a:avLst/>
            <a:gdLst>
              <a:gd name="T0" fmla="*/ 0 w 102"/>
              <a:gd name="T1" fmla="*/ 2147483647 h 180"/>
              <a:gd name="T2" fmla="*/ 0 w 102"/>
              <a:gd name="T3" fmla="*/ 0 h 180"/>
              <a:gd name="T4" fmla="*/ 2147483647 w 102"/>
              <a:gd name="T5" fmla="*/ 0 h 180"/>
              <a:gd name="T6" fmla="*/ 0 60000 65536"/>
              <a:gd name="T7" fmla="*/ 0 60000 65536"/>
              <a:gd name="T8" fmla="*/ 0 60000 65536"/>
              <a:gd name="T9" fmla="*/ 0 w 102"/>
              <a:gd name="T10" fmla="*/ 0 h 180"/>
              <a:gd name="T11" fmla="*/ 102 w 102"/>
              <a:gd name="T12" fmla="*/ 180 h 180"/>
            </a:gdLst>
            <a:ahLst/>
            <a:cxnLst>
              <a:cxn ang="T6">
                <a:pos x="T0" y="T1"/>
              </a:cxn>
              <a:cxn ang="T7">
                <a:pos x="T2" y="T3"/>
              </a:cxn>
              <a:cxn ang="T8">
                <a:pos x="T4" y="T5"/>
              </a:cxn>
            </a:cxnLst>
            <a:rect l="T9" t="T10" r="T11" b="T12"/>
            <a:pathLst>
              <a:path w="102" h="180">
                <a:moveTo>
                  <a:pt x="0" y="180"/>
                </a:moveTo>
                <a:lnTo>
                  <a:pt x="0" y="0"/>
                </a:lnTo>
                <a:lnTo>
                  <a:pt x="102" y="0"/>
                </a:lnTo>
              </a:path>
            </a:pathLst>
          </a:custGeom>
          <a:noFill/>
          <a:ln w="12700" cmpd="sng">
            <a:solidFill>
              <a:schemeClr val="tx1"/>
            </a:solidFill>
            <a:round/>
            <a:headEnd/>
            <a:tailEnd/>
          </a:ln>
        </p:spPr>
        <p:txBody>
          <a:bodyPr/>
          <a:lstStyle/>
          <a:p>
            <a:endParaRPr lang="en-US"/>
          </a:p>
        </p:txBody>
      </p:sp>
    </p:spTree>
    <p:extLst>
      <p:ext uri="{BB962C8B-B14F-4D97-AF65-F5344CB8AC3E}">
        <p14:creationId xmlns:p14="http://schemas.microsoft.com/office/powerpoint/2010/main" val="282088410"/>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4" name="Rectangle 2"/>
          <p:cNvSpPr>
            <a:spLocks noGrp="1" noChangeArrowheads="1"/>
          </p:cNvSpPr>
          <p:nvPr>
            <p:ph type="title"/>
          </p:nvPr>
        </p:nvSpPr>
        <p:spPr/>
        <p:txBody>
          <a:bodyPr/>
          <a:lstStyle/>
          <a:p>
            <a:r>
              <a:rPr lang="en-US" dirty="0"/>
              <a:t>P/C Insurance Industry </a:t>
            </a:r>
            <a:br>
              <a:rPr lang="en-US" dirty="0"/>
            </a:br>
            <a:r>
              <a:rPr lang="en-US" dirty="0"/>
              <a:t>Combined Ratio, 2001–2019*</a:t>
            </a:r>
          </a:p>
        </p:txBody>
      </p:sp>
      <p:sp>
        <p:nvSpPr>
          <p:cNvPr id="8" name="Text Placeholder 7"/>
          <p:cNvSpPr>
            <a:spLocks noGrp="1"/>
          </p:cNvSpPr>
          <p:nvPr>
            <p:ph type="body" sz="quarter" idx="16"/>
          </p:nvPr>
        </p:nvSpPr>
        <p:spPr/>
        <p:txBody>
          <a:bodyPr/>
          <a:lstStyle/>
          <a:p>
            <a:r>
              <a:rPr lang="en-US" dirty="0"/>
              <a:t>*2017-2019 I.I.I. Estimate and Forecast</a:t>
            </a:r>
            <a:br>
              <a:rPr lang="en-US" dirty="0"/>
            </a:br>
            <a:r>
              <a:rPr lang="en-US" dirty="0"/>
              <a:t>*Excludes Mortgage &amp; Financial Guaranty insurers 2008-2014.</a:t>
            </a:r>
            <a:br>
              <a:rPr lang="en-US" dirty="0"/>
            </a:br>
            <a:r>
              <a:rPr lang="en-US" dirty="0"/>
              <a:t>Including M&amp;FG, 2008=105.1, 2009=100.7, 2010=102.4, 2011=108.1; 2012:=103.2; 2013: = 96.1; 2014: = 97.0.                              </a:t>
            </a:r>
          </a:p>
          <a:p>
            <a:r>
              <a:rPr lang="en-US" dirty="0"/>
              <a:t>Sources: A.M. Best; ISO, a Verisk Analytics company; I.I.I.</a:t>
            </a:r>
          </a:p>
        </p:txBody>
      </p:sp>
      <p:graphicFrame>
        <p:nvGraphicFramePr>
          <p:cNvPr id="35" name="Object 4"/>
          <p:cNvGraphicFramePr>
            <a:graphicFrameLocks noChangeAspect="1"/>
          </p:cNvGraphicFramePr>
          <p:nvPr>
            <p:extLst>
              <p:ext uri="{D42A27DB-BD31-4B8C-83A1-F6EECF244321}">
                <p14:modId xmlns:p14="http://schemas.microsoft.com/office/powerpoint/2010/main" val="1786871510"/>
              </p:ext>
            </p:extLst>
          </p:nvPr>
        </p:nvGraphicFramePr>
        <p:xfrm>
          <a:off x="305729" y="2249536"/>
          <a:ext cx="8475663" cy="3513138"/>
        </p:xfrm>
        <a:graphic>
          <a:graphicData uri="http://schemas.openxmlformats.org/drawingml/2006/chart">
            <c:chart xmlns:c="http://schemas.openxmlformats.org/drawingml/2006/chart" xmlns:r="http://schemas.openxmlformats.org/officeDocument/2006/relationships" r:id="rId4"/>
          </a:graphicData>
        </a:graphic>
      </p:graphicFrame>
      <p:grpSp>
        <p:nvGrpSpPr>
          <p:cNvPr id="36" name="Group 35"/>
          <p:cNvGrpSpPr/>
          <p:nvPr/>
        </p:nvGrpSpPr>
        <p:grpSpPr>
          <a:xfrm>
            <a:off x="7467590" y="2518393"/>
            <a:ext cx="1186995" cy="1269959"/>
            <a:chOff x="1834074" y="2871412"/>
            <a:chExt cx="823334" cy="1037631"/>
          </a:xfrm>
        </p:grpSpPr>
        <p:cxnSp>
          <p:nvCxnSpPr>
            <p:cNvPr id="44" name="Straight Arrow Connector 43"/>
            <p:cNvCxnSpPr/>
            <p:nvPr/>
          </p:nvCxnSpPr>
          <p:spPr bwMode="gray">
            <a:xfrm>
              <a:off x="1965104" y="3343584"/>
              <a:ext cx="0" cy="565459"/>
            </a:xfrm>
            <a:prstGeom prst="straightConnector1">
              <a:avLst/>
            </a:prstGeom>
            <a:ln w="28575">
              <a:solidFill>
                <a:schemeClr val="accent1"/>
              </a:solidFill>
              <a:tailEnd type="oval" w="med" len="med"/>
            </a:ln>
          </p:spPr>
          <p:style>
            <a:lnRef idx="1">
              <a:schemeClr val="accent1"/>
            </a:lnRef>
            <a:fillRef idx="0">
              <a:schemeClr val="accent1"/>
            </a:fillRef>
            <a:effectRef idx="0">
              <a:schemeClr val="accent1"/>
            </a:effectRef>
            <a:fontRef idx="minor">
              <a:schemeClr val="tx1"/>
            </a:fontRef>
          </p:style>
        </p:cxnSp>
        <p:sp>
          <p:nvSpPr>
            <p:cNvPr id="37" name="AutoShape 7"/>
            <p:cNvSpPr>
              <a:spLocks noChangeArrowheads="1"/>
            </p:cNvSpPr>
            <p:nvPr/>
          </p:nvSpPr>
          <p:spPr bwMode="gray">
            <a:xfrm>
              <a:off x="1834074" y="2871412"/>
              <a:ext cx="823334" cy="589750"/>
            </a:xfrm>
            <a:prstGeom prst="rect">
              <a:avLst/>
            </a:prstGeom>
            <a:solidFill>
              <a:schemeClr val="accent1"/>
            </a:solidFill>
            <a:ln w="28575" algn="ctr">
              <a:noFill/>
              <a:miter lim="800000"/>
              <a:headEnd/>
              <a:tailEnd/>
            </a:ln>
          </p:spPr>
          <p:txBody>
            <a:bodyPr tIns="45720" bIns="45720" anchor="ctr"/>
            <a:lstStyle/>
            <a:p>
              <a:pPr algn="ctr" eaLnBrk="0" fontAlgn="base" hangingPunct="0">
                <a:lnSpc>
                  <a:spcPct val="90000"/>
                </a:lnSpc>
                <a:spcAft>
                  <a:spcPct val="0"/>
                </a:spcAft>
                <a:buClr>
                  <a:srgbClr val="FFFFFF"/>
                </a:buClr>
                <a:buFont typeface="Wingdings" pitchFamily="2" charset="2"/>
                <a:buNone/>
              </a:pPr>
              <a:r>
                <a:rPr lang="en-US" sz="1200" b="1" dirty="0">
                  <a:solidFill>
                    <a:schemeClr val="bg1"/>
                  </a:solidFill>
                  <a:cs typeface="Arial" charset="0"/>
                </a:rPr>
                <a:t>HIM, Fires Drove UW Loss</a:t>
              </a:r>
            </a:p>
          </p:txBody>
        </p:sp>
      </p:grpSp>
      <p:grpSp>
        <p:nvGrpSpPr>
          <p:cNvPr id="45" name="Group 44"/>
          <p:cNvGrpSpPr/>
          <p:nvPr/>
        </p:nvGrpSpPr>
        <p:grpSpPr>
          <a:xfrm>
            <a:off x="1514275" y="1486838"/>
            <a:ext cx="1157788" cy="2606391"/>
            <a:chOff x="1801663" y="3724291"/>
            <a:chExt cx="1157788" cy="2606391"/>
          </a:xfrm>
        </p:grpSpPr>
        <p:sp>
          <p:nvSpPr>
            <p:cNvPr id="46" name="AutoShape 5"/>
            <p:cNvSpPr>
              <a:spLocks noChangeArrowheads="1"/>
            </p:cNvSpPr>
            <p:nvPr/>
          </p:nvSpPr>
          <p:spPr bwMode="gray">
            <a:xfrm>
              <a:off x="1801663" y="3724291"/>
              <a:ext cx="1157788" cy="795528"/>
            </a:xfrm>
            <a:prstGeom prst="rect">
              <a:avLst/>
            </a:prstGeom>
            <a:solidFill>
              <a:schemeClr val="accent6"/>
            </a:solidFill>
            <a:ln w="28575" algn="ctr">
              <a:noFill/>
              <a:miter lim="800000"/>
              <a:headEnd/>
              <a:tailEnd/>
            </a:ln>
          </p:spPr>
          <p:txBody>
            <a:bodyPr tIns="0" bIns="0" anchor="ctr"/>
            <a:lstStyle/>
            <a:p>
              <a:pPr algn="ctr" eaLnBrk="0" fontAlgn="base" hangingPunct="0">
                <a:lnSpc>
                  <a:spcPct val="90000"/>
                </a:lnSpc>
                <a:spcAft>
                  <a:spcPct val="0"/>
                </a:spcAft>
                <a:buClr>
                  <a:srgbClr val="FFFFFF"/>
                </a:buClr>
                <a:buFont typeface="Wingdings" pitchFamily="2" charset="2"/>
                <a:buNone/>
              </a:pPr>
              <a:r>
                <a:rPr lang="en-US" sz="1200" b="1" dirty="0">
                  <a:solidFill>
                    <a:schemeClr val="bg1"/>
                  </a:solidFill>
                  <a:cs typeface="Arial" charset="0"/>
                </a:rPr>
                <a:t>Heavy Use of Reinsurance Lowered Net Losses.</a:t>
              </a:r>
            </a:p>
          </p:txBody>
        </p:sp>
        <p:cxnSp>
          <p:nvCxnSpPr>
            <p:cNvPr id="47" name="Straight Arrow Connector 46"/>
            <p:cNvCxnSpPr/>
            <p:nvPr/>
          </p:nvCxnSpPr>
          <p:spPr bwMode="gray">
            <a:xfrm>
              <a:off x="2860156" y="4064000"/>
              <a:ext cx="21657" cy="2266682"/>
            </a:xfrm>
            <a:prstGeom prst="straightConnector1">
              <a:avLst/>
            </a:prstGeom>
            <a:ln w="28575">
              <a:solidFill>
                <a:schemeClr val="accent6"/>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2856661" y="2249403"/>
            <a:ext cx="1030597" cy="2064560"/>
            <a:chOff x="3201016" y="3445510"/>
            <a:chExt cx="1030597" cy="1615588"/>
          </a:xfrm>
        </p:grpSpPr>
        <p:sp>
          <p:nvSpPr>
            <p:cNvPr id="49" name="AutoShape 6"/>
            <p:cNvSpPr>
              <a:spLocks noChangeArrowheads="1"/>
            </p:cNvSpPr>
            <p:nvPr/>
          </p:nvSpPr>
          <p:spPr bwMode="gray">
            <a:xfrm>
              <a:off x="3201016" y="3445510"/>
              <a:ext cx="1030597" cy="626809"/>
            </a:xfrm>
            <a:prstGeom prst="rect">
              <a:avLst/>
            </a:prstGeom>
            <a:solidFill>
              <a:schemeClr val="accent3"/>
            </a:solidFill>
            <a:ln w="28575" algn="ctr">
              <a:noFill/>
              <a:miter lim="800000"/>
              <a:headEnd/>
              <a:tailEnd/>
            </a:ln>
          </p:spPr>
          <p:txBody>
            <a:bodyPr tIns="0" bIns="0" anchor="ctr"/>
            <a:lstStyle/>
            <a:p>
              <a:pPr algn="ctr" eaLnBrk="0" fontAlgn="base" hangingPunct="0">
                <a:lnSpc>
                  <a:spcPct val="90000"/>
                </a:lnSpc>
                <a:spcAft>
                  <a:spcPct val="0"/>
                </a:spcAft>
                <a:buClr>
                  <a:srgbClr val="FFFFFF"/>
                </a:buClr>
                <a:buFont typeface="Wingdings" pitchFamily="2" charset="2"/>
                <a:buNone/>
              </a:pPr>
              <a:r>
                <a:rPr lang="en-US" sz="1200" b="1" dirty="0">
                  <a:solidFill>
                    <a:schemeClr val="bg1"/>
                  </a:solidFill>
                  <a:cs typeface="Arial" charset="0"/>
                </a:rPr>
                <a:t>Best Combined Ratio Since 1949 (87.6)</a:t>
              </a:r>
            </a:p>
          </p:txBody>
        </p:sp>
        <p:cxnSp>
          <p:nvCxnSpPr>
            <p:cNvPr id="50" name="Straight Arrow Connector 49"/>
            <p:cNvCxnSpPr/>
            <p:nvPr/>
          </p:nvCxnSpPr>
          <p:spPr bwMode="gray">
            <a:xfrm flipH="1">
              <a:off x="3474776" y="4072319"/>
              <a:ext cx="1" cy="988779"/>
            </a:xfrm>
            <a:prstGeom prst="straightConnector1">
              <a:avLst/>
            </a:prstGeom>
            <a:ln w="28575">
              <a:solidFill>
                <a:schemeClr val="accent3"/>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5037840" y="1484927"/>
            <a:ext cx="1636020" cy="2057103"/>
            <a:chOff x="6212580" y="1686222"/>
            <a:chExt cx="1636020" cy="2057103"/>
          </a:xfrm>
        </p:grpSpPr>
        <p:sp>
          <p:nvSpPr>
            <p:cNvPr id="52" name="PPTShape_1"/>
            <p:cNvSpPr>
              <a:spLocks noChangeArrowheads="1"/>
            </p:cNvSpPr>
            <p:nvPr/>
          </p:nvSpPr>
          <p:spPr bwMode="gray">
            <a:xfrm>
              <a:off x="6212580" y="1686222"/>
              <a:ext cx="1636020" cy="795528"/>
            </a:xfrm>
            <a:prstGeom prst="rect">
              <a:avLst/>
            </a:prstGeom>
            <a:solidFill>
              <a:schemeClr val="accent5">
                <a:lumMod val="50000"/>
              </a:schemeClr>
            </a:solidFill>
            <a:ln w="28575" algn="ctr">
              <a:noFill/>
              <a:miter lim="800000"/>
              <a:headEnd/>
              <a:tailEnd/>
            </a:ln>
          </p:spPr>
          <p:txBody>
            <a:bodyPr tIns="45720" bIns="45720" anchor="ctr"/>
            <a:lstStyle/>
            <a:p>
              <a:pPr algn="ctr" eaLnBrk="0" fontAlgn="base" hangingPunct="0">
                <a:lnSpc>
                  <a:spcPct val="90000"/>
                </a:lnSpc>
                <a:spcAft>
                  <a:spcPct val="0"/>
                </a:spcAft>
                <a:buClr>
                  <a:srgbClr val="FFFFFF"/>
                </a:buClr>
                <a:buFont typeface="Wingdings" pitchFamily="2" charset="2"/>
                <a:buNone/>
                <a:defRPr/>
              </a:pPr>
              <a:r>
                <a:rPr lang="en-US" sz="1200" b="1" dirty="0">
                  <a:solidFill>
                    <a:schemeClr val="bg1"/>
                  </a:solidFill>
                  <a:cs typeface="Arial" charset="0"/>
                </a:rPr>
                <a:t>Higher CAT Losses, Shrinking Reserve Releases, Toll of Soft Market</a:t>
              </a:r>
            </a:p>
          </p:txBody>
        </p:sp>
        <p:cxnSp>
          <p:nvCxnSpPr>
            <p:cNvPr id="53" name="Straight Arrow Connector 52"/>
            <p:cNvCxnSpPr/>
            <p:nvPr/>
          </p:nvCxnSpPr>
          <p:spPr bwMode="gray">
            <a:xfrm>
              <a:off x="6343650" y="2295525"/>
              <a:ext cx="0" cy="1447800"/>
            </a:xfrm>
            <a:prstGeom prst="straightConnector1">
              <a:avLst/>
            </a:prstGeom>
            <a:ln w="28575">
              <a:solidFill>
                <a:schemeClr val="accent5">
                  <a:lumMod val="50000"/>
                </a:schemeClr>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5469582" y="2970424"/>
            <a:ext cx="717052" cy="817928"/>
            <a:chOff x="6616143" y="3296872"/>
            <a:chExt cx="717052" cy="817928"/>
          </a:xfrm>
        </p:grpSpPr>
        <p:sp>
          <p:nvSpPr>
            <p:cNvPr id="58" name="PPTShape_3"/>
            <p:cNvSpPr>
              <a:spLocks noChangeArrowheads="1"/>
            </p:cNvSpPr>
            <p:nvPr/>
          </p:nvSpPr>
          <p:spPr bwMode="gray">
            <a:xfrm>
              <a:off x="6616143" y="3296872"/>
              <a:ext cx="717052" cy="370519"/>
            </a:xfrm>
            <a:prstGeom prst="rect">
              <a:avLst/>
            </a:prstGeom>
            <a:solidFill>
              <a:schemeClr val="tx2"/>
            </a:solidFill>
            <a:ln w="28575" algn="ctr">
              <a:noFill/>
              <a:miter lim="800000"/>
              <a:headEnd/>
              <a:tailEnd/>
            </a:ln>
          </p:spPr>
          <p:txBody>
            <a:bodyPr tIns="45720" bIns="45720" anchor="ctr"/>
            <a:lstStyle/>
            <a:p>
              <a:pPr algn="ctr" eaLnBrk="0" fontAlgn="base" hangingPunct="0">
                <a:lnSpc>
                  <a:spcPct val="90000"/>
                </a:lnSpc>
                <a:spcAft>
                  <a:spcPct val="0"/>
                </a:spcAft>
                <a:buClr>
                  <a:srgbClr val="FFFFFF"/>
                </a:buClr>
                <a:buFont typeface="Wingdings" pitchFamily="2" charset="2"/>
                <a:buNone/>
                <a:defRPr/>
              </a:pPr>
              <a:r>
                <a:rPr lang="en-US" sz="1200" b="1" dirty="0">
                  <a:solidFill>
                    <a:schemeClr val="bg1"/>
                  </a:solidFill>
                  <a:cs typeface="Arial" charset="0"/>
                </a:rPr>
                <a:t>Sandy</a:t>
              </a:r>
            </a:p>
          </p:txBody>
        </p:sp>
        <p:cxnSp>
          <p:nvCxnSpPr>
            <p:cNvPr id="59" name="Straight Arrow Connector 58"/>
            <p:cNvCxnSpPr/>
            <p:nvPr/>
          </p:nvCxnSpPr>
          <p:spPr bwMode="gray">
            <a:xfrm>
              <a:off x="6816964" y="3629891"/>
              <a:ext cx="0" cy="484909"/>
            </a:xfrm>
            <a:prstGeom prst="straightConnector1">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760698" y="1484927"/>
            <a:ext cx="1893887" cy="2798266"/>
            <a:chOff x="1483547" y="3323101"/>
            <a:chExt cx="1893887" cy="2798266"/>
          </a:xfrm>
        </p:grpSpPr>
        <p:sp>
          <p:nvSpPr>
            <p:cNvPr id="61" name="AutoShape 7"/>
            <p:cNvSpPr>
              <a:spLocks noChangeArrowheads="1"/>
            </p:cNvSpPr>
            <p:nvPr/>
          </p:nvSpPr>
          <p:spPr bwMode="gray">
            <a:xfrm>
              <a:off x="1483547" y="3323101"/>
              <a:ext cx="1893887" cy="797439"/>
            </a:xfrm>
            <a:prstGeom prst="rect">
              <a:avLst/>
            </a:prstGeom>
            <a:solidFill>
              <a:schemeClr val="accent1"/>
            </a:solidFill>
            <a:ln w="28575" algn="ctr">
              <a:noFill/>
              <a:miter lim="800000"/>
              <a:headEnd/>
              <a:tailEnd/>
            </a:ln>
          </p:spPr>
          <p:txBody>
            <a:bodyPr tIns="45720" bIns="45720" anchor="ctr"/>
            <a:lstStyle/>
            <a:p>
              <a:pPr algn="ctr" eaLnBrk="0" fontAlgn="base" hangingPunct="0">
                <a:lnSpc>
                  <a:spcPct val="90000"/>
                </a:lnSpc>
                <a:spcAft>
                  <a:spcPct val="0"/>
                </a:spcAft>
                <a:buClr>
                  <a:srgbClr val="FFFFFF"/>
                </a:buClr>
                <a:buFont typeface="Wingdings" pitchFamily="2" charset="2"/>
                <a:buNone/>
              </a:pPr>
              <a:r>
                <a:rPr lang="en-US" sz="1200" b="1" dirty="0">
                  <a:solidFill>
                    <a:schemeClr val="bg1"/>
                  </a:solidFill>
                  <a:cs typeface="Arial" charset="0"/>
                </a:rPr>
                <a:t>3 Consecutive Years of U/W Profits; 1</a:t>
              </a:r>
              <a:r>
                <a:rPr lang="en-US" sz="1200" b="1" baseline="30000" dirty="0">
                  <a:solidFill>
                    <a:schemeClr val="bg1"/>
                  </a:solidFill>
                  <a:cs typeface="Arial" charset="0"/>
                </a:rPr>
                <a:t>st</a:t>
              </a:r>
              <a:r>
                <a:rPr lang="en-US" sz="1200" b="1" dirty="0">
                  <a:solidFill>
                    <a:schemeClr val="bg1"/>
                  </a:solidFill>
                  <a:cs typeface="Arial" charset="0"/>
                </a:rPr>
                <a:t> Time Since 1971–73</a:t>
              </a:r>
            </a:p>
          </p:txBody>
        </p:sp>
        <p:cxnSp>
          <p:nvCxnSpPr>
            <p:cNvPr id="62" name="Straight Arrow Connector 61"/>
            <p:cNvCxnSpPr/>
            <p:nvPr/>
          </p:nvCxnSpPr>
          <p:spPr bwMode="gray">
            <a:xfrm>
              <a:off x="1615897" y="4087577"/>
              <a:ext cx="0" cy="2033790"/>
            </a:xfrm>
            <a:prstGeom prst="straightConnector1">
              <a:avLst/>
            </a:prstGeom>
            <a:ln w="28575">
              <a:solidFill>
                <a:schemeClr val="accent1"/>
              </a:solidFill>
              <a:tailEnd type="oval" w="med" len="med"/>
            </a:ln>
          </p:spPr>
          <p:style>
            <a:lnRef idx="1">
              <a:schemeClr val="accent1"/>
            </a:lnRef>
            <a:fillRef idx="0">
              <a:schemeClr val="accent1"/>
            </a:fillRef>
            <a:effectRef idx="0">
              <a:schemeClr val="accent1"/>
            </a:effectRef>
            <a:fontRef idx="minor">
              <a:schemeClr val="tx1"/>
            </a:fontRef>
          </p:style>
        </p:cxnSp>
      </p:grpSp>
      <p:sp>
        <p:nvSpPr>
          <p:cNvPr id="63" name="Rectangle 7"/>
          <p:cNvSpPr>
            <a:spLocks noChangeArrowheads="1"/>
          </p:cNvSpPr>
          <p:nvPr/>
        </p:nvSpPr>
        <p:spPr bwMode="grayWhite">
          <a:xfrm>
            <a:off x="5775291" y="4203027"/>
            <a:ext cx="1309558" cy="955614"/>
          </a:xfrm>
          <a:prstGeom prst="rect">
            <a:avLst/>
          </a:prstGeom>
          <a:noFill/>
          <a:ln w="28575">
            <a:solidFill>
              <a:srgbClr val="337DBE"/>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100000"/>
              </a:spcBef>
              <a:buClr>
                <a:schemeClr val="accent2"/>
              </a:buClr>
              <a:buFont typeface="Wingdings" panose="05000000000000000000" pitchFamily="2" charset="2"/>
              <a:buChar char="n"/>
              <a:defRPr sz="2400">
                <a:solidFill>
                  <a:schemeClr val="tx1"/>
                </a:solidFill>
                <a:latin typeface="Arial" panose="020B0604020202020204" pitchFamily="34" charset="0"/>
              </a:defRPr>
            </a:lvl1pPr>
            <a:lvl2pPr marL="742950" indent="-285750">
              <a:lnSpc>
                <a:spcPct val="90000"/>
              </a:lnSpc>
              <a:spcBef>
                <a:spcPct val="50000"/>
              </a:spcBef>
              <a:buClr>
                <a:schemeClr val="accent2"/>
              </a:buClr>
              <a:buFont typeface="Wingdings" panose="05000000000000000000" pitchFamily="2" charset="2"/>
              <a:buChar char="w"/>
              <a:defRPr sz="2200">
                <a:solidFill>
                  <a:schemeClr val="tx1"/>
                </a:solidFill>
                <a:latin typeface="Arial" panose="020B0604020202020204" pitchFamily="34" charset="0"/>
              </a:defRPr>
            </a:lvl2pPr>
            <a:lvl3pPr marL="1143000" indent="-228600">
              <a:lnSpc>
                <a:spcPct val="90000"/>
              </a:lnSpc>
              <a:spcBef>
                <a:spcPct val="25000"/>
              </a:spcBef>
              <a:buClr>
                <a:schemeClr val="accent2"/>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ct val="15000"/>
              </a:spcBef>
              <a:buClr>
                <a:schemeClr val="accent2"/>
              </a:buClr>
              <a:buFont typeface="Wingdings" panose="05000000000000000000" pitchFamily="2" charset="2"/>
              <a:buChar char="§"/>
              <a:defRPr>
                <a:solidFill>
                  <a:schemeClr val="tx1"/>
                </a:solidFill>
                <a:latin typeface="Arial" panose="020B0604020202020204" pitchFamily="34" charset="0"/>
              </a:defRPr>
            </a:lvl4pPr>
            <a:lvl5pPr marL="2057400" indent="-228600">
              <a:lnSpc>
                <a:spcPct val="95000"/>
              </a:lnSpc>
              <a:spcBef>
                <a:spcPct val="15000"/>
              </a:spcBef>
              <a:buClr>
                <a:schemeClr val="accent2"/>
              </a:buClr>
              <a:buChar char="»"/>
              <a:defRPr sz="1600">
                <a:solidFill>
                  <a:schemeClr val="tx1"/>
                </a:solidFill>
                <a:latin typeface="Arial" panose="020B0604020202020204" pitchFamily="34" charset="0"/>
              </a:defRPr>
            </a:lvl5pPr>
            <a:lvl6pPr marL="25146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6pPr>
            <a:lvl7pPr marL="29718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7pPr>
            <a:lvl8pPr marL="34290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8pPr>
            <a:lvl9pPr marL="38862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9pPr>
          </a:lstStyle>
          <a:p>
            <a:pPr eaLnBrk="1" hangingPunct="1">
              <a:lnSpc>
                <a:spcPct val="100000"/>
              </a:lnSpc>
              <a:spcBef>
                <a:spcPct val="0"/>
              </a:spcBef>
              <a:buClrTx/>
              <a:buFontTx/>
              <a:buNone/>
            </a:pPr>
            <a:endParaRPr lang="en-US" altLang="en-US" sz="1800" dirty="0"/>
          </a:p>
        </p:txBody>
      </p:sp>
    </p:spTree>
    <p:custDataLst>
      <p:tags r:id="rId1"/>
    </p:custDataLst>
    <p:extLst>
      <p:ext uri="{BB962C8B-B14F-4D97-AF65-F5344CB8AC3E}">
        <p14:creationId xmlns:p14="http://schemas.microsoft.com/office/powerpoint/2010/main" val="23736062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1000"/>
                                  </p:stCondLst>
                                  <p:childTnLst>
                                    <p:set>
                                      <p:cBhvr>
                                        <p:cTn id="6" dur="1" fill="hold">
                                          <p:stCondLst>
                                            <p:cond delay="0"/>
                                          </p:stCondLst>
                                        </p:cTn>
                                        <p:tgtEl>
                                          <p:spTgt spid="63"/>
                                        </p:tgtEl>
                                        <p:attrNameLst>
                                          <p:attrName>style.visibility</p:attrName>
                                        </p:attrNameLst>
                                      </p:cBhvr>
                                      <p:to>
                                        <p:strVal val="visible"/>
                                      </p:to>
                                    </p:set>
                                    <p:animEffect transition="in" filter="barn(inHorizont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22" name="Rectangle 3"/>
          <p:cNvSpPr>
            <a:spLocks noGrp="1" noChangeArrowheads="1"/>
          </p:cNvSpPr>
          <p:nvPr>
            <p:ph type="title"/>
          </p:nvPr>
        </p:nvSpPr>
        <p:spPr/>
        <p:txBody>
          <a:bodyPr/>
          <a:lstStyle/>
          <a:p>
            <a:r>
              <a:rPr lang="en-US" sz="2800" dirty="0"/>
              <a:t>Industry Surplus</a:t>
            </a:r>
          </a:p>
        </p:txBody>
      </p:sp>
      <p:sp>
        <p:nvSpPr>
          <p:cNvPr id="2" name="Text Placeholder 1"/>
          <p:cNvSpPr>
            <a:spLocks noGrp="1"/>
          </p:cNvSpPr>
          <p:nvPr>
            <p:ph type="body" sz="quarter" idx="16"/>
          </p:nvPr>
        </p:nvSpPr>
        <p:spPr>
          <a:xfrm>
            <a:off x="805343" y="6289413"/>
            <a:ext cx="8134176" cy="415018"/>
          </a:xfrm>
        </p:spPr>
        <p:txBody>
          <a:bodyPr/>
          <a:lstStyle/>
          <a:p>
            <a:endParaRPr lang="en-US" sz="800" dirty="0"/>
          </a:p>
          <a:p>
            <a:endParaRPr lang="en-US" dirty="0"/>
          </a:p>
          <a:p>
            <a:br>
              <a:rPr lang="en-US" dirty="0"/>
            </a:br>
            <a:r>
              <a:rPr lang="en-US" dirty="0"/>
              <a:t>Sources: </a:t>
            </a:r>
            <a:r>
              <a:rPr lang="fr-FR" dirty="0"/>
              <a:t>ISO, A.M. Best.</a:t>
            </a:r>
            <a:endParaRPr lang="en-US" dirty="0"/>
          </a:p>
        </p:txBody>
      </p:sp>
      <p:graphicFrame>
        <p:nvGraphicFramePr>
          <p:cNvPr id="22" name="Chart 21"/>
          <p:cNvGraphicFramePr/>
          <p:nvPr>
            <p:extLst/>
          </p:nvPr>
        </p:nvGraphicFramePr>
        <p:xfrm>
          <a:off x="495300" y="1489054"/>
          <a:ext cx="8128760" cy="419264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413012" y="1202822"/>
            <a:ext cx="2640026" cy="286232"/>
          </a:xfrm>
          <a:prstGeom prst="rect">
            <a:avLst/>
          </a:prstGeom>
          <a:noFill/>
        </p:spPr>
        <p:txBody>
          <a:bodyPr wrap="square" rtlCol="0" anchor="ctr" anchorCtr="0">
            <a:spAutoFit/>
          </a:bodyPr>
          <a:lstStyle/>
          <a:p>
            <a:pPr>
              <a:lnSpc>
                <a:spcPct val="90000"/>
              </a:lnSpc>
              <a:spcBef>
                <a:spcPts val="1200"/>
              </a:spcBef>
              <a:buClr>
                <a:srgbClr val="337DBE"/>
              </a:buClr>
              <a:buSzPct val="77000"/>
            </a:pPr>
            <a:r>
              <a:rPr lang="en-US" sz="1400" b="1" dirty="0"/>
              <a:t>(Billions)</a:t>
            </a:r>
          </a:p>
        </p:txBody>
      </p:sp>
      <p:sp>
        <p:nvSpPr>
          <p:cNvPr id="8" name="Text Placeholder 4">
            <a:extLst>
              <a:ext uri="{FF2B5EF4-FFF2-40B4-BE49-F238E27FC236}">
                <a16:creationId xmlns:a16="http://schemas.microsoft.com/office/drawing/2014/main" id="{6F268128-CD14-48B9-B80C-8E91C4B89259}"/>
              </a:ext>
            </a:extLst>
          </p:cNvPr>
          <p:cNvSpPr txBox="1">
            <a:spLocks/>
          </p:cNvSpPr>
          <p:nvPr/>
        </p:nvSpPr>
        <p:spPr bwMode="gray">
          <a:xfrm>
            <a:off x="731393" y="5685492"/>
            <a:ext cx="8012576" cy="603921"/>
          </a:xfrm>
          <a:prstGeom prst="snip1Rect">
            <a:avLst/>
          </a:prstGeom>
          <a:solidFill>
            <a:schemeClr val="accent2"/>
          </a:solidFill>
          <a:ln w="28575" cap="flat" cmpd="sng" algn="ctr">
            <a:noFill/>
            <a:prstDash val="solid"/>
            <a:miter lim="800000"/>
            <a:headEnd type="none" w="med" len="med"/>
            <a:tailEnd type="none" w="med" len="med"/>
          </a:ln>
          <a:effectLst/>
        </p:spPr>
        <p:txBody>
          <a:bodyPr vert="horz" wrap="square" lIns="91429" tIns="45715" rIns="91429" bIns="91440" numCol="1" rtlCol="0" anchor="ctr" anchorCtr="0" compatLnSpc="1">
            <a:prstTxWarp prst="textNoShape">
              <a:avLst/>
            </a:prstTxWarp>
            <a:noAutofit/>
          </a:bodyPr>
          <a:lstStyle>
            <a:defPPr>
              <a:defRPr lang="en-US"/>
            </a:defPPr>
            <a:lvl1pPr indent="0" algn="ctr" fontAlgn="base">
              <a:lnSpc>
                <a:spcPct val="90000"/>
              </a:lnSpc>
              <a:spcBef>
                <a:spcPts val="0"/>
              </a:spcBef>
              <a:spcAft>
                <a:spcPct val="0"/>
              </a:spcAft>
              <a:buClr>
                <a:schemeClr val="accent2"/>
              </a:buClr>
              <a:buSzPct val="90000"/>
              <a:buNone/>
              <a:defRPr kumimoji="0" sz="2000" b="1" i="0" u="none" strike="noStrike" cap="none" normalizeH="0" baseline="0">
                <a:ln>
                  <a:noFill/>
                </a:ln>
                <a:solidFill>
                  <a:schemeClr val="bg1"/>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endParaRPr lang="en-US" dirty="0"/>
          </a:p>
          <a:p>
            <a:r>
              <a:rPr lang="en-US" sz="1800" dirty="0"/>
              <a:t>Decline in Stock Market Pushed Surplus Down Slightly.</a:t>
            </a:r>
          </a:p>
          <a:p>
            <a:endParaRPr lang="en-US" dirty="0"/>
          </a:p>
        </p:txBody>
      </p:sp>
      <p:grpSp>
        <p:nvGrpSpPr>
          <p:cNvPr id="9" name="Group 8"/>
          <p:cNvGrpSpPr/>
          <p:nvPr/>
        </p:nvGrpSpPr>
        <p:grpSpPr bwMode="gray">
          <a:xfrm>
            <a:off x="1368249" y="1442880"/>
            <a:ext cx="2578608" cy="1140929"/>
            <a:chOff x="336403" y="1516554"/>
            <a:chExt cx="2578608" cy="1502067"/>
          </a:xfrm>
        </p:grpSpPr>
        <p:sp>
          <p:nvSpPr>
            <p:cNvPr id="10" name="Rectangle 4"/>
            <p:cNvSpPr>
              <a:spLocks noChangeArrowheads="1"/>
            </p:cNvSpPr>
            <p:nvPr/>
          </p:nvSpPr>
          <p:spPr bwMode="gray">
            <a:xfrm>
              <a:off x="336403" y="1516554"/>
              <a:ext cx="2578608" cy="1502067"/>
            </a:xfrm>
            <a:prstGeom prst="rect">
              <a:avLst/>
            </a:prstGeom>
            <a:solidFill>
              <a:schemeClr val="bg1"/>
            </a:solidFill>
            <a:ln w="25400" algn="ctr">
              <a:solidFill>
                <a:schemeClr val="accent1"/>
              </a:solid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r>
                <a:rPr lang="en-US" altLang="en-US" sz="1600" dirty="0">
                  <a:solidFill>
                    <a:srgbClr val="286EB8"/>
                  </a:solidFill>
                  <a:latin typeface="+mn-lt"/>
                </a:rPr>
                <a:t>Industry Remains Strong: $1.30 in surplus stands behind every dollar of premium written</a:t>
              </a:r>
            </a:p>
          </p:txBody>
        </p:sp>
        <p:sp>
          <p:nvSpPr>
            <p:cNvPr id="11" name="Right Triangle 10"/>
            <p:cNvSpPr>
              <a:spLocks noChangeAspect="1"/>
            </p:cNvSpPr>
            <p:nvPr/>
          </p:nvSpPr>
          <p:spPr bwMode="gray">
            <a:xfrm rot="10800000">
              <a:off x="2698364" y="1519223"/>
              <a:ext cx="216647" cy="216647"/>
            </a:xfrm>
            <a:prstGeom prst="rtTriangle">
              <a:avLst/>
            </a:prstGeom>
            <a:solidFill>
              <a:srgbClr val="286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grpSp>
    </p:spTree>
    <p:extLst>
      <p:ext uri="{BB962C8B-B14F-4D97-AF65-F5344CB8AC3E}">
        <p14:creationId xmlns:p14="http://schemas.microsoft.com/office/powerpoint/2010/main" val="1060693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7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
          <p:cNvGraphicFramePr>
            <a:graphicFrameLocks noChangeAspect="1"/>
          </p:cNvGraphicFramePr>
          <p:nvPr>
            <p:extLst/>
          </p:nvPr>
        </p:nvGraphicFramePr>
        <p:xfrm>
          <a:off x="385491" y="1268108"/>
          <a:ext cx="8468432" cy="4465676"/>
        </p:xfrm>
        <a:graphic>
          <a:graphicData uri="http://schemas.openxmlformats.org/drawingml/2006/chart">
            <c:chart xmlns:c="http://schemas.openxmlformats.org/drawingml/2006/chart" xmlns:r="http://schemas.openxmlformats.org/officeDocument/2006/relationships" r:id="rId4"/>
          </a:graphicData>
        </a:graphic>
      </p:graphicFrame>
      <p:sp>
        <p:nvSpPr>
          <p:cNvPr id="140297" name="Rectangle 3"/>
          <p:cNvSpPr>
            <a:spLocks noGrp="1" noChangeArrowheads="1"/>
          </p:cNvSpPr>
          <p:nvPr>
            <p:ph type="title"/>
          </p:nvPr>
        </p:nvSpPr>
        <p:spPr>
          <a:xfrm>
            <a:off x="651888" y="233058"/>
            <a:ext cx="6980884" cy="950976"/>
          </a:xfrm>
        </p:spPr>
        <p:txBody>
          <a:bodyPr/>
          <a:lstStyle/>
          <a:p>
            <a:br>
              <a:rPr lang="en-US" altLang="en-US" dirty="0"/>
            </a:br>
            <a:r>
              <a:rPr lang="en-US" altLang="en-US" dirty="0"/>
              <a:t>Net Premium Growth, Annual Change </a:t>
            </a:r>
          </a:p>
        </p:txBody>
      </p:sp>
      <p:sp>
        <p:nvSpPr>
          <p:cNvPr id="6" name="Text Placeholder 5"/>
          <p:cNvSpPr>
            <a:spLocks noGrp="1"/>
          </p:cNvSpPr>
          <p:nvPr>
            <p:ph type="body" sz="quarter" idx="16"/>
          </p:nvPr>
        </p:nvSpPr>
        <p:spPr>
          <a:xfrm>
            <a:off x="828057" y="6340276"/>
            <a:ext cx="8454009" cy="415018"/>
          </a:xfrm>
        </p:spPr>
        <p:txBody>
          <a:bodyPr/>
          <a:lstStyle/>
          <a:p>
            <a:endParaRPr lang="en-US" dirty="0"/>
          </a:p>
          <a:p>
            <a:r>
              <a:rPr lang="en-US" dirty="0"/>
              <a:t>Through first quarter.</a:t>
            </a:r>
          </a:p>
          <a:p>
            <a:r>
              <a:rPr lang="en-US" dirty="0"/>
              <a:t>SOURCES:  A.M. Best (2007-2013), ISO (2014-present), Insurance Information Institute.</a:t>
            </a:r>
          </a:p>
        </p:txBody>
      </p:sp>
      <p:sp>
        <p:nvSpPr>
          <p:cNvPr id="8" name="Text Placeholder 4">
            <a:extLst>
              <a:ext uri="{FF2B5EF4-FFF2-40B4-BE49-F238E27FC236}">
                <a16:creationId xmlns:a16="http://schemas.microsoft.com/office/drawing/2014/main" id="{E00DAD3E-3F4D-467E-8EF9-E26220922829}"/>
              </a:ext>
            </a:extLst>
          </p:cNvPr>
          <p:cNvSpPr txBox="1">
            <a:spLocks/>
          </p:cNvSpPr>
          <p:nvPr/>
        </p:nvSpPr>
        <p:spPr bwMode="gray">
          <a:xfrm>
            <a:off x="760602" y="5818041"/>
            <a:ext cx="7875874" cy="446552"/>
          </a:xfrm>
          <a:prstGeom prst="snip1Rect">
            <a:avLst/>
          </a:prstGeom>
          <a:solidFill>
            <a:schemeClr val="accent2"/>
          </a:solidFill>
          <a:ln w="28575" cap="flat" cmpd="sng" algn="ctr">
            <a:noFill/>
            <a:prstDash val="solid"/>
            <a:miter lim="800000"/>
            <a:headEnd type="none" w="med" len="med"/>
            <a:tailEnd type="none" w="med" len="med"/>
          </a:ln>
          <a:effectLst/>
        </p:spPr>
        <p:txBody>
          <a:bodyPr vert="horz" wrap="square" lIns="91429" tIns="45715" rIns="91429" bIns="91440" numCol="1" rtlCol="0" anchor="ctr" anchorCtr="0" compatLnSpc="1">
            <a:prstTxWarp prst="textNoShape">
              <a:avLst/>
            </a:prstTxWarp>
            <a:noAutofit/>
          </a:bodyPr>
          <a:lstStyle>
            <a:defPPr>
              <a:defRPr lang="en-US"/>
            </a:defPPr>
            <a:lvl1pPr indent="0" algn="ctr" fontAlgn="base">
              <a:lnSpc>
                <a:spcPct val="90000"/>
              </a:lnSpc>
              <a:spcBef>
                <a:spcPts val="0"/>
              </a:spcBef>
              <a:spcAft>
                <a:spcPct val="0"/>
              </a:spcAft>
              <a:buClr>
                <a:schemeClr val="accent2"/>
              </a:buClr>
              <a:buSzPct val="90000"/>
              <a:buNone/>
              <a:defRPr kumimoji="0" sz="2000" b="1" i="0" u="none" strike="noStrike" cap="none" normalizeH="0" baseline="0">
                <a:ln>
                  <a:noFill/>
                </a:ln>
                <a:solidFill>
                  <a:schemeClr val="bg1"/>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285750" indent="-285750">
              <a:spcBef>
                <a:spcPts val="600"/>
              </a:spcBef>
              <a:buFont typeface="Wingdings 3" panose="05040102010807070707" pitchFamily="18" charset="2"/>
              <a:buChar char=""/>
            </a:pPr>
            <a:r>
              <a:rPr lang="en-US" sz="1800" dirty="0"/>
              <a:t>Tax Reform Led to Spike in Net Written Premium in 2018.</a:t>
            </a:r>
          </a:p>
        </p:txBody>
      </p:sp>
      <p:grpSp>
        <p:nvGrpSpPr>
          <p:cNvPr id="7" name="Group 6"/>
          <p:cNvGrpSpPr/>
          <p:nvPr/>
        </p:nvGrpSpPr>
        <p:grpSpPr bwMode="gray">
          <a:xfrm>
            <a:off x="7724964" y="1476462"/>
            <a:ext cx="1359220" cy="570453"/>
            <a:chOff x="3102882" y="1552823"/>
            <a:chExt cx="1359220" cy="740405"/>
          </a:xfrm>
        </p:grpSpPr>
        <p:sp>
          <p:nvSpPr>
            <p:cNvPr id="9" name="AutoShape 4"/>
            <p:cNvSpPr>
              <a:spLocks noChangeArrowheads="1"/>
            </p:cNvSpPr>
            <p:nvPr/>
          </p:nvSpPr>
          <p:spPr bwMode="gray">
            <a:xfrm>
              <a:off x="3102882" y="1552823"/>
              <a:ext cx="1359220" cy="283205"/>
            </a:xfrm>
            <a:prstGeom prst="rect">
              <a:avLst/>
            </a:prstGeom>
            <a:solidFill>
              <a:schemeClr val="accent2"/>
            </a:solidFill>
            <a:ln w="25400">
              <a:solidFill>
                <a:schemeClr val="accent2"/>
              </a:solidFill>
              <a:miter lim="800000"/>
              <a:headEnd/>
              <a:tailEnd/>
            </a:ln>
            <a:effectLst/>
          </p:spPr>
          <p:txBody>
            <a:bodyPr wrap="square" lIns="91418" tIns="45709" rIns="91418" bIns="45709" anchor="ctr">
              <a:flatTx/>
            </a:bodyPr>
            <a:lstStyle/>
            <a:p>
              <a:pPr algn="ctr" eaLnBrk="0" fontAlgn="base" hangingPunct="0">
                <a:lnSpc>
                  <a:spcPct val="90000"/>
                </a:lnSpc>
                <a:spcBef>
                  <a:spcPts val="300"/>
                </a:spcBef>
                <a:spcAft>
                  <a:spcPct val="0"/>
                </a:spcAft>
                <a:buClr>
                  <a:schemeClr val="accent2"/>
                </a:buClr>
                <a:buSzPct val="90000"/>
                <a:tabLst>
                  <a:tab pos="1603375" algn="ctr"/>
                  <a:tab pos="2627313" algn="ctr"/>
                </a:tabLst>
              </a:pPr>
              <a:r>
                <a:rPr lang="en-US" sz="1600" b="1" dirty="0">
                  <a:solidFill>
                    <a:schemeClr val="bg1"/>
                  </a:solidFill>
                  <a:latin typeface="+mj-lt"/>
                </a:rPr>
                <a:t>$157 Billion</a:t>
              </a:r>
            </a:p>
          </p:txBody>
        </p:sp>
        <p:cxnSp>
          <p:nvCxnSpPr>
            <p:cNvPr id="10" name="Straight Arrow Connector 9"/>
            <p:cNvCxnSpPr>
              <a:stCxn id="9" idx="2"/>
            </p:cNvCxnSpPr>
            <p:nvPr/>
          </p:nvCxnSpPr>
          <p:spPr bwMode="gray">
            <a:xfrm>
              <a:off x="3782492" y="1836028"/>
              <a:ext cx="0" cy="457200"/>
            </a:xfrm>
            <a:prstGeom prst="straightConnector1">
              <a:avLst/>
            </a:prstGeom>
            <a:noFill/>
            <a:ln w="25400">
              <a:solidFill>
                <a:schemeClr val="accent2"/>
              </a:solidFill>
              <a:round/>
              <a:headEnd/>
              <a:tailEnd type="oval" w="med" len="med"/>
            </a:ln>
            <a:effectLst/>
          </p:spPr>
        </p:cxnSp>
      </p:grpSp>
    </p:spTree>
    <p:custDataLst>
      <p:tags r:id="rId1"/>
    </p:custDataLst>
    <p:extLst>
      <p:ext uri="{BB962C8B-B14F-4D97-AF65-F5344CB8AC3E}">
        <p14:creationId xmlns:p14="http://schemas.microsoft.com/office/powerpoint/2010/main" val="38351449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7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Commercial &amp; Personal Lines NPW Growth:</a:t>
            </a:r>
            <a:br>
              <a:rPr lang="en-US" dirty="0"/>
            </a:br>
            <a:r>
              <a:rPr lang="en-US" dirty="0"/>
              <a:t>1996-2017</a:t>
            </a:r>
          </a:p>
        </p:txBody>
      </p:sp>
      <p:sp>
        <p:nvSpPr>
          <p:cNvPr id="7" name="Text Placeholder 6"/>
          <p:cNvSpPr>
            <a:spLocks noGrp="1"/>
          </p:cNvSpPr>
          <p:nvPr>
            <p:ph type="body" sz="quarter" idx="16"/>
          </p:nvPr>
        </p:nvSpPr>
        <p:spPr/>
        <p:txBody>
          <a:bodyPr/>
          <a:lstStyle/>
          <a:p>
            <a:r>
              <a:rPr lang="en-US" sz="1100" dirty="0"/>
              <a:t>Note: Data include state funds beginning in 1998.</a:t>
            </a:r>
          </a:p>
          <a:p>
            <a:r>
              <a:rPr lang="en-US" sz="1100" dirty="0"/>
              <a:t>Sources: A.M. Best; Insurance Information Institute.</a:t>
            </a:r>
          </a:p>
        </p:txBody>
      </p:sp>
      <p:graphicFrame>
        <p:nvGraphicFramePr>
          <p:cNvPr id="23" name="Object 2"/>
          <p:cNvGraphicFramePr>
            <a:graphicFrameLocks noChangeAspect="1"/>
          </p:cNvGraphicFramePr>
          <p:nvPr>
            <p:extLst>
              <p:ext uri="{D42A27DB-BD31-4B8C-83A1-F6EECF244321}">
                <p14:modId xmlns:p14="http://schemas.microsoft.com/office/powerpoint/2010/main" val="1746712010"/>
              </p:ext>
            </p:extLst>
          </p:nvPr>
        </p:nvGraphicFramePr>
        <p:xfrm>
          <a:off x="388698" y="1250878"/>
          <a:ext cx="8366605" cy="4465676"/>
        </p:xfrm>
        <a:graphic>
          <a:graphicData uri="http://schemas.openxmlformats.org/drawingml/2006/chart">
            <c:chart xmlns:c="http://schemas.openxmlformats.org/drawingml/2006/chart" xmlns:r="http://schemas.openxmlformats.org/officeDocument/2006/relationships" r:id="rId4"/>
          </a:graphicData>
        </a:graphic>
      </p:graphicFrame>
      <p:sp>
        <p:nvSpPr>
          <p:cNvPr id="26" name="AutoShape 5"/>
          <p:cNvSpPr>
            <a:spLocks noChangeArrowheads="1"/>
          </p:cNvSpPr>
          <p:nvPr/>
        </p:nvSpPr>
        <p:spPr bwMode="gray">
          <a:xfrm>
            <a:off x="958362" y="5650877"/>
            <a:ext cx="7811820" cy="608252"/>
          </a:xfrm>
          <a:prstGeom prst="snip1Rect">
            <a:avLst/>
          </a:prstGeom>
          <a:solidFill>
            <a:schemeClr val="accent2"/>
          </a:solidFill>
          <a:ln w="28575" algn="ctr">
            <a:noFill/>
            <a:miter lim="800000"/>
            <a:headEnd/>
            <a:tailEnd/>
          </a:ln>
        </p:spPr>
        <p:txBody>
          <a:bodyPr tIns="0" bIns="45720" anchor="ctr"/>
          <a:lstStyle/>
          <a:p>
            <a:pPr algn="ctr" eaLnBrk="0" hangingPunct="0">
              <a:lnSpc>
                <a:spcPct val="90000"/>
              </a:lnSpc>
              <a:spcBef>
                <a:spcPct val="50000"/>
              </a:spcBef>
              <a:buClr>
                <a:schemeClr val="bg1"/>
              </a:buClr>
              <a:buFont typeface="Wingdings" pitchFamily="2" charset="2"/>
              <a:buNone/>
              <a:defRPr/>
            </a:pPr>
            <a:r>
              <a:rPr lang="en-US" sz="2000" b="1" dirty="0">
                <a:solidFill>
                  <a:schemeClr val="bg1"/>
                </a:solidFill>
              </a:rPr>
              <a:t>Commercial Lines is Prone to</a:t>
            </a:r>
            <a:br>
              <a:rPr lang="en-US" sz="2000" b="1" dirty="0">
                <a:solidFill>
                  <a:schemeClr val="bg1"/>
                </a:solidFill>
              </a:rPr>
            </a:br>
            <a:r>
              <a:rPr lang="en-US" sz="2000" b="1" dirty="0">
                <a:solidFill>
                  <a:schemeClr val="bg1"/>
                </a:solidFill>
              </a:rPr>
              <a:t>Much More Cyclical Volatility Than Personal Lines. </a:t>
            </a:r>
          </a:p>
        </p:txBody>
      </p:sp>
      <p:sp>
        <p:nvSpPr>
          <p:cNvPr id="2" name="TextBox 1"/>
          <p:cNvSpPr txBox="1"/>
          <p:nvPr/>
        </p:nvSpPr>
        <p:spPr>
          <a:xfrm>
            <a:off x="8234099" y="3902777"/>
            <a:ext cx="633456" cy="286232"/>
          </a:xfrm>
          <a:prstGeom prst="rect">
            <a:avLst/>
          </a:prstGeom>
          <a:noFill/>
        </p:spPr>
        <p:txBody>
          <a:bodyPr wrap="square" rtlCol="0" anchor="ctr" anchorCtr="0">
            <a:spAutoFit/>
          </a:bodyPr>
          <a:lstStyle/>
          <a:p>
            <a:pPr>
              <a:lnSpc>
                <a:spcPct val="90000"/>
              </a:lnSpc>
              <a:spcBef>
                <a:spcPts val="1200"/>
              </a:spcBef>
              <a:buClr>
                <a:srgbClr val="337DBE"/>
              </a:buClr>
              <a:buSzPct val="77000"/>
            </a:pPr>
            <a:r>
              <a:rPr lang="en-US" sz="1400" b="1" dirty="0"/>
              <a:t>3.3%</a:t>
            </a:r>
          </a:p>
        </p:txBody>
      </p:sp>
      <p:sp>
        <p:nvSpPr>
          <p:cNvPr id="8" name="TextBox 7"/>
          <p:cNvSpPr txBox="1"/>
          <p:nvPr/>
        </p:nvSpPr>
        <p:spPr>
          <a:xfrm>
            <a:off x="8091629" y="3197484"/>
            <a:ext cx="663674" cy="286232"/>
          </a:xfrm>
          <a:prstGeom prst="rect">
            <a:avLst/>
          </a:prstGeom>
          <a:noFill/>
        </p:spPr>
        <p:txBody>
          <a:bodyPr wrap="square" rtlCol="0" anchor="ctr" anchorCtr="0">
            <a:spAutoFit/>
          </a:bodyPr>
          <a:lstStyle/>
          <a:p>
            <a:pPr>
              <a:lnSpc>
                <a:spcPct val="90000"/>
              </a:lnSpc>
              <a:spcBef>
                <a:spcPts val="1200"/>
              </a:spcBef>
              <a:buClr>
                <a:srgbClr val="337DBE"/>
              </a:buClr>
              <a:buSzPct val="77000"/>
            </a:pPr>
            <a:r>
              <a:rPr lang="en-US" sz="1400" b="1" dirty="0"/>
              <a:t>6.7%</a:t>
            </a:r>
          </a:p>
        </p:txBody>
      </p:sp>
    </p:spTree>
    <p:custDataLst>
      <p:tags r:id="rId1"/>
    </p:custDataLst>
    <p:extLst>
      <p:ext uri="{BB962C8B-B14F-4D97-AF65-F5344CB8AC3E}">
        <p14:creationId xmlns:p14="http://schemas.microsoft.com/office/powerpoint/2010/main" val="3898996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22" name="Rectangle 3"/>
          <p:cNvSpPr>
            <a:spLocks noGrp="1" noChangeArrowheads="1"/>
          </p:cNvSpPr>
          <p:nvPr>
            <p:ph type="title"/>
          </p:nvPr>
        </p:nvSpPr>
        <p:spPr/>
        <p:txBody>
          <a:bodyPr/>
          <a:lstStyle/>
          <a:p>
            <a:r>
              <a:rPr lang="en-US" sz="2800" dirty="0"/>
              <a:t>P/C Industry Net income After Taxes</a:t>
            </a:r>
          </a:p>
        </p:txBody>
      </p:sp>
      <p:sp>
        <p:nvSpPr>
          <p:cNvPr id="2" name="Text Placeholder 1"/>
          <p:cNvSpPr>
            <a:spLocks noGrp="1"/>
          </p:cNvSpPr>
          <p:nvPr>
            <p:ph type="body" sz="quarter" idx="16"/>
          </p:nvPr>
        </p:nvSpPr>
        <p:spPr>
          <a:xfrm>
            <a:off x="805343" y="6289413"/>
            <a:ext cx="8134176" cy="415018"/>
          </a:xfrm>
        </p:spPr>
        <p:txBody>
          <a:bodyPr/>
          <a:lstStyle/>
          <a:p>
            <a:endParaRPr lang="en-US" sz="800" dirty="0"/>
          </a:p>
          <a:p>
            <a:endParaRPr lang="en-US" dirty="0"/>
          </a:p>
          <a:p>
            <a:r>
              <a:rPr lang="en-US" dirty="0"/>
              <a:t>Through first quarter. Adjusted for inflation using the BLS CPI calculator.</a:t>
            </a:r>
            <a:br>
              <a:rPr lang="en-US" dirty="0"/>
            </a:br>
            <a:r>
              <a:rPr lang="en-US" dirty="0"/>
              <a:t>Sources: </a:t>
            </a:r>
            <a:r>
              <a:rPr lang="fr-FR" dirty="0"/>
              <a:t>NAIC data, </a:t>
            </a:r>
            <a:r>
              <a:rPr lang="fr-FR" dirty="0" err="1"/>
              <a:t>sourced</a:t>
            </a:r>
            <a:r>
              <a:rPr lang="fr-FR" dirty="0"/>
              <a:t> </a:t>
            </a:r>
            <a:r>
              <a:rPr lang="fr-FR" dirty="0" err="1"/>
              <a:t>from</a:t>
            </a:r>
            <a:r>
              <a:rPr lang="fr-FR" dirty="0"/>
              <a:t> S&amp;P Global </a:t>
            </a:r>
            <a:r>
              <a:rPr lang="fr-FR" dirty="0" err="1"/>
              <a:t>Market</a:t>
            </a:r>
            <a:r>
              <a:rPr lang="fr-FR" dirty="0"/>
              <a:t> Intelligence; </a:t>
            </a:r>
            <a:r>
              <a:rPr lang="fr-FR" dirty="0" err="1"/>
              <a:t>Insurance</a:t>
            </a:r>
            <a:r>
              <a:rPr lang="fr-FR" dirty="0"/>
              <a:t> Information Institute.</a:t>
            </a:r>
            <a:endParaRPr lang="en-US" dirty="0"/>
          </a:p>
        </p:txBody>
      </p:sp>
      <p:graphicFrame>
        <p:nvGraphicFramePr>
          <p:cNvPr id="22" name="Chart 21"/>
          <p:cNvGraphicFramePr/>
          <p:nvPr>
            <p:extLst/>
          </p:nvPr>
        </p:nvGraphicFramePr>
        <p:xfrm>
          <a:off x="495300" y="1489054"/>
          <a:ext cx="8128760" cy="419264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413012" y="1202822"/>
            <a:ext cx="2640026" cy="286232"/>
          </a:xfrm>
          <a:prstGeom prst="rect">
            <a:avLst/>
          </a:prstGeom>
          <a:noFill/>
        </p:spPr>
        <p:txBody>
          <a:bodyPr wrap="square" rtlCol="0" anchor="ctr" anchorCtr="0">
            <a:spAutoFit/>
          </a:bodyPr>
          <a:lstStyle/>
          <a:p>
            <a:pPr>
              <a:lnSpc>
                <a:spcPct val="90000"/>
              </a:lnSpc>
              <a:spcBef>
                <a:spcPts val="1200"/>
              </a:spcBef>
              <a:buClr>
                <a:srgbClr val="337DBE"/>
              </a:buClr>
              <a:buSzPct val="77000"/>
            </a:pPr>
            <a:r>
              <a:rPr lang="en-US" sz="1400" b="1" dirty="0"/>
              <a:t>Billions, 2018 dollars</a:t>
            </a:r>
          </a:p>
        </p:txBody>
      </p:sp>
      <p:sp>
        <p:nvSpPr>
          <p:cNvPr id="8" name="Text Placeholder 4">
            <a:extLst>
              <a:ext uri="{FF2B5EF4-FFF2-40B4-BE49-F238E27FC236}">
                <a16:creationId xmlns:a16="http://schemas.microsoft.com/office/drawing/2014/main" id="{6F268128-CD14-48B9-B80C-8E91C4B89259}"/>
              </a:ext>
            </a:extLst>
          </p:cNvPr>
          <p:cNvSpPr txBox="1">
            <a:spLocks/>
          </p:cNvSpPr>
          <p:nvPr/>
        </p:nvSpPr>
        <p:spPr bwMode="gray">
          <a:xfrm>
            <a:off x="731393" y="5685492"/>
            <a:ext cx="8012576" cy="603921"/>
          </a:xfrm>
          <a:prstGeom prst="snip1Rect">
            <a:avLst/>
          </a:prstGeom>
          <a:solidFill>
            <a:schemeClr val="accent2"/>
          </a:solidFill>
          <a:ln w="28575" cap="flat" cmpd="sng" algn="ctr">
            <a:noFill/>
            <a:prstDash val="solid"/>
            <a:miter lim="800000"/>
            <a:headEnd type="none" w="med" len="med"/>
            <a:tailEnd type="none" w="med" len="med"/>
          </a:ln>
          <a:effectLst/>
        </p:spPr>
        <p:txBody>
          <a:bodyPr vert="horz" wrap="square" lIns="91429" tIns="45715" rIns="91429" bIns="91440" numCol="1" rtlCol="0" anchor="ctr" anchorCtr="0" compatLnSpc="1">
            <a:prstTxWarp prst="textNoShape">
              <a:avLst/>
            </a:prstTxWarp>
            <a:noAutofit/>
          </a:bodyPr>
          <a:lstStyle>
            <a:defPPr>
              <a:defRPr lang="en-US"/>
            </a:defPPr>
            <a:lvl1pPr indent="0" algn="ctr" fontAlgn="base">
              <a:lnSpc>
                <a:spcPct val="90000"/>
              </a:lnSpc>
              <a:spcBef>
                <a:spcPts val="0"/>
              </a:spcBef>
              <a:spcAft>
                <a:spcPct val="0"/>
              </a:spcAft>
              <a:buClr>
                <a:schemeClr val="accent2"/>
              </a:buClr>
              <a:buSzPct val="90000"/>
              <a:buNone/>
              <a:defRPr kumimoji="0" sz="2000" b="1" i="0" u="none" strike="noStrike" cap="none" normalizeH="0" baseline="0">
                <a:ln>
                  <a:noFill/>
                </a:ln>
                <a:solidFill>
                  <a:schemeClr val="bg1"/>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endParaRPr lang="en-US" dirty="0"/>
          </a:p>
          <a:p>
            <a:r>
              <a:rPr lang="en-US" sz="1800" dirty="0"/>
              <a:t>Catastrophes Hurt 2017 Results. 2018 So Far: Higher Auto Rates, Lack of Cats.</a:t>
            </a:r>
          </a:p>
          <a:p>
            <a:endParaRPr lang="en-US" dirty="0"/>
          </a:p>
        </p:txBody>
      </p:sp>
    </p:spTree>
    <p:extLst>
      <p:ext uri="{BB962C8B-B14F-4D97-AF65-F5344CB8AC3E}">
        <p14:creationId xmlns:p14="http://schemas.microsoft.com/office/powerpoint/2010/main" val="39380882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7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 y="2048102"/>
            <a:ext cx="9144001" cy="48099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I.I.I. Mission Statement</a:t>
            </a:r>
          </a:p>
        </p:txBody>
      </p:sp>
      <p:sp>
        <p:nvSpPr>
          <p:cNvPr id="8" name="Text Placeholder 4"/>
          <p:cNvSpPr txBox="1">
            <a:spLocks/>
          </p:cNvSpPr>
          <p:nvPr/>
        </p:nvSpPr>
        <p:spPr bwMode="gray">
          <a:xfrm>
            <a:off x="356617" y="2335501"/>
            <a:ext cx="5207001" cy="872767"/>
          </a:xfrm>
          <a:prstGeom prst="snip1Rect">
            <a:avLst>
              <a:gd name="adj" fmla="val 29185"/>
            </a:avLst>
          </a:prstGeom>
          <a:solidFill>
            <a:srgbClr val="337DBE">
              <a:alpha val="90000"/>
            </a:srgbClr>
          </a:solidFill>
          <a:ln w="28575" cap="flat" cmpd="sng" algn="ctr">
            <a:noFill/>
            <a:prstDash val="solid"/>
            <a:miter lim="800000"/>
            <a:headEnd type="none" w="med" len="med"/>
            <a:tailEnd type="none" w="med" len="med"/>
          </a:ln>
          <a:effectLst/>
        </p:spPr>
        <p:txBody>
          <a:bodyPr vert="horz" wrap="square" lIns="182880" tIns="45716" rIns="182880" bIns="18288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94000"/>
              </a:lnSpc>
              <a:spcBef>
                <a:spcPts val="0"/>
              </a:spcBef>
            </a:pPr>
            <a:r>
              <a:rPr lang="en-US" sz="2400" dirty="0">
                <a:solidFill>
                  <a:schemeClr val="bg1"/>
                </a:solidFill>
              </a:rPr>
              <a:t>Improving public understanding </a:t>
            </a:r>
            <a:br>
              <a:rPr lang="en-US" sz="2400" dirty="0">
                <a:solidFill>
                  <a:schemeClr val="bg1"/>
                </a:solidFill>
              </a:rPr>
            </a:br>
            <a:r>
              <a:rPr lang="en-US" sz="2400" dirty="0">
                <a:solidFill>
                  <a:schemeClr val="bg1"/>
                </a:solidFill>
              </a:rPr>
              <a:t>of insurance...</a:t>
            </a:r>
          </a:p>
        </p:txBody>
      </p:sp>
      <p:sp>
        <p:nvSpPr>
          <p:cNvPr id="9" name="Text Placeholder 4"/>
          <p:cNvSpPr txBox="1">
            <a:spLocks/>
          </p:cNvSpPr>
          <p:nvPr/>
        </p:nvSpPr>
        <p:spPr bwMode="gray">
          <a:xfrm>
            <a:off x="3300414" y="4751809"/>
            <a:ext cx="5319714" cy="872767"/>
          </a:xfrm>
          <a:prstGeom prst="snip1Rect">
            <a:avLst>
              <a:gd name="adj" fmla="val 29763"/>
            </a:avLst>
          </a:prstGeom>
          <a:solidFill>
            <a:schemeClr val="accent3">
              <a:alpha val="90000"/>
            </a:schemeClr>
          </a:solidFill>
          <a:ln w="28575" cap="flat" cmpd="sng" algn="ctr">
            <a:noFill/>
            <a:prstDash val="solid"/>
            <a:miter lim="800000"/>
            <a:headEnd type="none" w="med" len="med"/>
            <a:tailEnd type="none" w="med" len="med"/>
          </a:ln>
          <a:effectLst/>
        </p:spPr>
        <p:txBody>
          <a:bodyPr vert="horz" wrap="square" lIns="182880" tIns="45716" rIns="182880"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lgn="l">
              <a:lnSpc>
                <a:spcPct val="94000"/>
              </a:lnSpc>
              <a:spcBef>
                <a:spcPts val="0"/>
              </a:spcBef>
            </a:pPr>
            <a:endParaRPr lang="is-IS" sz="2400" dirty="0">
              <a:solidFill>
                <a:schemeClr val="bg1"/>
              </a:solidFill>
            </a:endParaRPr>
          </a:p>
          <a:p>
            <a:pPr algn="l">
              <a:lnSpc>
                <a:spcPct val="94000"/>
              </a:lnSpc>
              <a:spcBef>
                <a:spcPts val="0"/>
              </a:spcBef>
            </a:pPr>
            <a:r>
              <a:rPr lang="is-IS" sz="2400" dirty="0">
                <a:solidFill>
                  <a:schemeClr val="bg1"/>
                </a:solidFill>
              </a:rPr>
              <a:t>…</a:t>
            </a:r>
            <a:r>
              <a:rPr lang="en-US" sz="2400" dirty="0">
                <a:solidFill>
                  <a:schemeClr val="bg1"/>
                </a:solidFill>
              </a:rPr>
              <a:t>what it does and how it works.</a:t>
            </a:r>
          </a:p>
          <a:p>
            <a:pPr algn="r">
              <a:lnSpc>
                <a:spcPct val="94000"/>
              </a:lnSpc>
              <a:spcBef>
                <a:spcPts val="0"/>
              </a:spcBef>
            </a:pPr>
            <a:endParaRPr lang="en-US" sz="2400" dirty="0">
              <a:solidFill>
                <a:schemeClr val="bg1"/>
              </a:solidFill>
            </a:endParaRPr>
          </a:p>
        </p:txBody>
      </p:sp>
      <p:sp>
        <p:nvSpPr>
          <p:cNvPr id="11" name="Right Triangle 10"/>
          <p:cNvSpPr>
            <a:spLocks noChangeAspect="1"/>
          </p:cNvSpPr>
          <p:nvPr/>
        </p:nvSpPr>
        <p:spPr>
          <a:xfrm rot="16200000">
            <a:off x="8375904" y="6089905"/>
            <a:ext cx="768096" cy="768096"/>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sp>
        <p:nvSpPr>
          <p:cNvPr id="12" name="Slide Number Placeholder 5"/>
          <p:cNvSpPr txBox="1">
            <a:spLocks/>
          </p:cNvSpPr>
          <p:nvPr/>
        </p:nvSpPr>
        <p:spPr bwMode="gray">
          <a:xfrm>
            <a:off x="8620130" y="6662380"/>
            <a:ext cx="438151" cy="120185"/>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a:latin typeface="+mn-lt"/>
              </a:rPr>
              <a:pPr/>
              <a:t>2</a:t>
            </a:fld>
            <a:endParaRPr lang="en-US" dirty="0">
              <a:latin typeface="+mn-lt"/>
            </a:endParaRPr>
          </a:p>
        </p:txBody>
      </p:sp>
    </p:spTree>
    <p:custDataLst>
      <p:tags r:id="rId1"/>
    </p:custDataLst>
    <p:extLst>
      <p:ext uri="{BB962C8B-B14F-4D97-AF65-F5344CB8AC3E}">
        <p14:creationId xmlns:p14="http://schemas.microsoft.com/office/powerpoint/2010/main" val="175764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7" name="Rectangle 2"/>
          <p:cNvSpPr>
            <a:spLocks noGrp="1" noChangeArrowheads="1"/>
          </p:cNvSpPr>
          <p:nvPr>
            <p:ph type="title"/>
          </p:nvPr>
        </p:nvSpPr>
        <p:spPr/>
        <p:txBody>
          <a:bodyPr/>
          <a:lstStyle/>
          <a:p>
            <a:r>
              <a:rPr lang="en-US" altLang="en-US" dirty="0">
                <a:latin typeface="Arial" panose="020B0604020202020204" pitchFamily="34" charset="0"/>
              </a:rPr>
              <a:t>The Changing Mix of Invested Assets, </a:t>
            </a:r>
            <a:br>
              <a:rPr lang="en-US" altLang="en-US" dirty="0">
                <a:latin typeface="Arial" panose="020B0604020202020204" pitchFamily="34" charset="0"/>
              </a:rPr>
            </a:br>
            <a:r>
              <a:rPr lang="en-US" altLang="en-US" dirty="0">
                <a:latin typeface="Arial" panose="020B0604020202020204" pitchFamily="34" charset="0"/>
              </a:rPr>
              <a:t>P/C Industry, 2008-2017</a:t>
            </a:r>
            <a:endParaRPr lang="en-US" altLang="en-US" sz="1500" dirty="0">
              <a:latin typeface="Arial" panose="020B0604020202020204" pitchFamily="34" charset="0"/>
            </a:endParaRPr>
          </a:p>
        </p:txBody>
      </p:sp>
      <p:sp>
        <p:nvSpPr>
          <p:cNvPr id="4" name="Text Placeholder 3"/>
          <p:cNvSpPr>
            <a:spLocks noGrp="1"/>
          </p:cNvSpPr>
          <p:nvPr>
            <p:ph type="body" sz="quarter" idx="16"/>
          </p:nvPr>
        </p:nvSpPr>
        <p:spPr/>
        <p:txBody>
          <a:bodyPr/>
          <a:lstStyle/>
          <a:p>
            <a:pPr>
              <a:lnSpc>
                <a:spcPct val="85000"/>
              </a:lnSpc>
              <a:spcBef>
                <a:spcPct val="25000"/>
              </a:spcBef>
            </a:pPr>
            <a:r>
              <a:rPr lang="en-US" altLang="en-US" dirty="0"/>
              <a:t>Sources: </a:t>
            </a:r>
            <a:r>
              <a:rPr lang="fr-FR" dirty="0"/>
              <a:t>NAIC data, sourced from S&amp;P Global Market Intelligence</a:t>
            </a:r>
            <a:r>
              <a:rPr lang="en-US" altLang="en-US" dirty="0"/>
              <a:t>; Insurance Information Institute. </a:t>
            </a:r>
          </a:p>
        </p:txBody>
      </p:sp>
      <p:graphicFrame>
        <p:nvGraphicFramePr>
          <p:cNvPr id="9" name="Object 3"/>
          <p:cNvGraphicFramePr>
            <a:graphicFrameLocks noChangeAspect="1"/>
          </p:cNvGraphicFramePr>
          <p:nvPr>
            <p:extLst/>
          </p:nvPr>
        </p:nvGraphicFramePr>
        <p:xfrm>
          <a:off x="324046" y="1452282"/>
          <a:ext cx="5859937" cy="467957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624E800-B582-DE4B-8D48-41136A2E148D}"/>
              </a:ext>
            </a:extLst>
          </p:cNvPr>
          <p:cNvSpPr txBox="1"/>
          <p:nvPr/>
        </p:nvSpPr>
        <p:spPr>
          <a:xfrm>
            <a:off x="6120882" y="1506941"/>
            <a:ext cx="2761574"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From 2008 to 2017, P/C portfolios shifted out of bonds (74% of invested assets in 2008 to 65% in 2017) into common stock (up from 12% to 22%).</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The U.S. economy now hovers near full employment, and inflation and interest rates are rising slowly. It would not be surprising to see the decade-long shift out of bonds begin to reverse.</a:t>
            </a:r>
          </a:p>
        </p:txBody>
      </p:sp>
    </p:spTree>
    <p:extLst>
      <p:ext uri="{BB962C8B-B14F-4D97-AF65-F5344CB8AC3E}">
        <p14:creationId xmlns:p14="http://schemas.microsoft.com/office/powerpoint/2010/main" val="266773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7" dur="500"/>
                                        <p:tgtEl>
                                          <p:spTgt spid="9">
                                            <p:graphicEl>
                                              <a:chart seriesIdx="-3" categoryIdx="-3" bldStep="gridLegend"/>
                                            </p:graphicEl>
                                          </p:spTgt>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wipe(left)">
                                      <p:cBhvr>
                                        <p:cTn id="11" dur="500"/>
                                        <p:tgtEl>
                                          <p:spTgt spid="9">
                                            <p:graphicEl>
                                              <a:chart seriesIdx="0" categoryIdx="-4" bldStep="series"/>
                                            </p:graphicEl>
                                          </p:spTgt>
                                        </p:tgtEl>
                                      </p:cBhvr>
                                    </p:animEffect>
                                  </p:childTnLst>
                                </p:cTn>
                              </p:par>
                            </p:childTnLst>
                          </p:cTn>
                        </p:par>
                        <p:par>
                          <p:cTn id="12" fill="hold">
                            <p:stCondLst>
                              <p:cond delay="2500"/>
                            </p:stCondLst>
                            <p:childTnLst>
                              <p:par>
                                <p:cTn id="13" presetID="22" presetClass="entr" presetSubtype="8" fill="hold" grpId="0" nodeType="afterEffect">
                                  <p:stCondLst>
                                    <p:cond delay="2000"/>
                                  </p:stCondLst>
                                  <p:childTnLst>
                                    <p:set>
                                      <p:cBhvr>
                                        <p:cTn id="14"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wipe(left)">
                                      <p:cBhvr>
                                        <p:cTn id="15" dur="500"/>
                                        <p:tgtEl>
                                          <p:spTgt spid="9">
                                            <p:graphicEl>
                                              <a:chart seriesIdx="1" categoryIdx="-4" bldStep="series"/>
                                            </p:graphicEl>
                                          </p:spTgt>
                                        </p:tgtEl>
                                      </p:cBhvr>
                                    </p:animEffect>
                                  </p:childTnLst>
                                </p:cTn>
                              </p:par>
                            </p:childTnLst>
                          </p:cTn>
                        </p:par>
                        <p:par>
                          <p:cTn id="16" fill="hold">
                            <p:stCondLst>
                              <p:cond delay="5000"/>
                            </p:stCondLst>
                            <p:childTnLst>
                              <p:par>
                                <p:cTn id="17" presetID="22" presetClass="entr" presetSubtype="8" fill="hold" grpId="0" nodeType="afterEffect">
                                  <p:stCondLst>
                                    <p:cond delay="2000"/>
                                  </p:stCondLst>
                                  <p:childTnLst>
                                    <p:set>
                                      <p:cBhvr>
                                        <p:cTn id="18"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wipe(left)">
                                      <p:cBhvr>
                                        <p:cTn id="19" dur="500"/>
                                        <p:tgtEl>
                                          <p:spTgt spid="9">
                                            <p:graphicEl>
                                              <a:chart seriesIdx="2" categoryIdx="-4" bldStep="series"/>
                                            </p:graphicEl>
                                          </p:spTgt>
                                        </p:tgtEl>
                                      </p:cBhvr>
                                    </p:animEffect>
                                  </p:childTnLst>
                                </p:cTn>
                              </p:par>
                            </p:childTnLst>
                          </p:cTn>
                        </p:par>
                        <p:par>
                          <p:cTn id="20" fill="hold">
                            <p:stCondLst>
                              <p:cond delay="7500"/>
                            </p:stCondLst>
                            <p:childTnLst>
                              <p:par>
                                <p:cTn id="21" presetID="10" presetClass="entr" presetSubtype="0" fill="hold" grpId="0" nodeType="afterEffect">
                                  <p:stCondLst>
                                    <p:cond delay="7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series"/>
        </p:bldSub>
      </p:bldGraphic>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0"/>
            <a:r>
              <a:rPr lang="en-US" dirty="0"/>
              <a:t>Consolidation / M&amp;A  </a:t>
            </a:r>
          </a:p>
        </p:txBody>
      </p:sp>
      <p:sp>
        <p:nvSpPr>
          <p:cNvPr id="9" name="Text Placeholder 8"/>
          <p:cNvSpPr>
            <a:spLocks noGrp="1"/>
          </p:cNvSpPr>
          <p:nvPr>
            <p:ph type="body" sz="quarter" idx="16"/>
          </p:nvPr>
        </p:nvSpPr>
        <p:spPr>
          <a:xfrm>
            <a:off x="1120063" y="6294780"/>
            <a:ext cx="7680960" cy="415018"/>
          </a:xfrm>
        </p:spPr>
        <p:txBody>
          <a:bodyPr/>
          <a:lstStyle/>
          <a:p>
            <a:r>
              <a:rPr lang="en-US" dirty="0"/>
              <a:t>1. PCS; 2. Conning Research 3. S&amp;P Financial 4. Insurance Journal</a:t>
            </a:r>
          </a:p>
        </p:txBody>
      </p:sp>
      <p:sp>
        <p:nvSpPr>
          <p:cNvPr id="14" name="AutoShape 4" descr="Image result for aetna logo">
            <a:extLst>
              <a:ext uri="{FF2B5EF4-FFF2-40B4-BE49-F238E27FC236}">
                <a16:creationId xmlns:a16="http://schemas.microsoft.com/office/drawing/2014/main" id="{612E26E5-60CF-4657-89AD-25F728414A4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8" descr="Image result for aetna logo">
            <a:extLst>
              <a:ext uri="{FF2B5EF4-FFF2-40B4-BE49-F238E27FC236}">
                <a16:creationId xmlns:a16="http://schemas.microsoft.com/office/drawing/2014/main" id="{584B3262-01B8-44C1-9DF2-9DD03F8C932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86" name="Group 185"/>
          <p:cNvGrpSpPr/>
          <p:nvPr/>
        </p:nvGrpSpPr>
        <p:grpSpPr>
          <a:xfrm>
            <a:off x="1805579" y="1426118"/>
            <a:ext cx="5532835" cy="4767401"/>
            <a:chOff x="6081957" y="1498850"/>
            <a:chExt cx="2723906" cy="4610401"/>
          </a:xfrm>
        </p:grpSpPr>
        <p:sp>
          <p:nvSpPr>
            <p:cNvPr id="148" name="Freeform 37"/>
            <p:cNvSpPr/>
            <p:nvPr/>
          </p:nvSpPr>
          <p:spPr bwMode="gray">
            <a:xfrm flipV="1">
              <a:off x="6153526" y="2969403"/>
              <a:ext cx="990383" cy="2306232"/>
            </a:xfrm>
            <a:custGeom>
              <a:avLst/>
              <a:gdLst>
                <a:gd name="connsiteX0" fmla="*/ 0 w 992981"/>
                <a:gd name="connsiteY0" fmla="*/ 0 h 988218"/>
                <a:gd name="connsiteX1" fmla="*/ 247650 w 992981"/>
                <a:gd name="connsiteY1" fmla="*/ 988218 h 988218"/>
                <a:gd name="connsiteX2" fmla="*/ 745331 w 992981"/>
                <a:gd name="connsiteY2" fmla="*/ 988218 h 988218"/>
                <a:gd name="connsiteX3" fmla="*/ 992981 w 992981"/>
                <a:gd name="connsiteY3" fmla="*/ 2381 h 988218"/>
                <a:gd name="connsiteX0" fmla="*/ 0 w 992981"/>
                <a:gd name="connsiteY0" fmla="*/ 0 h 988218"/>
                <a:gd name="connsiteX1" fmla="*/ 247650 w 992981"/>
                <a:gd name="connsiteY1" fmla="*/ 988218 h 988218"/>
                <a:gd name="connsiteX2" fmla="*/ 745331 w 992981"/>
                <a:gd name="connsiteY2" fmla="*/ 988218 h 988218"/>
                <a:gd name="connsiteX3" fmla="*/ 992981 w 992981"/>
                <a:gd name="connsiteY3" fmla="*/ 2381 h 988218"/>
                <a:gd name="connsiteX4" fmla="*/ 0 w 992981"/>
                <a:gd name="connsiteY4" fmla="*/ 0 h 988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81" h="988218">
                  <a:moveTo>
                    <a:pt x="0" y="0"/>
                  </a:moveTo>
                  <a:lnTo>
                    <a:pt x="247650" y="988218"/>
                  </a:lnTo>
                  <a:lnTo>
                    <a:pt x="745331" y="988218"/>
                  </a:lnTo>
                  <a:lnTo>
                    <a:pt x="992981" y="2381"/>
                  </a:lnTo>
                  <a:lnTo>
                    <a:pt x="0"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9" name="Rectangle 148"/>
            <p:cNvSpPr/>
            <p:nvPr/>
          </p:nvSpPr>
          <p:spPr bwMode="gray">
            <a:xfrm>
              <a:off x="6081957" y="1857828"/>
              <a:ext cx="2723906" cy="4251423"/>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sp>
          <p:nvSpPr>
            <p:cNvPr id="150" name="TextBox 149"/>
            <p:cNvSpPr txBox="1"/>
            <p:nvPr/>
          </p:nvSpPr>
          <p:spPr bwMode="gray">
            <a:xfrm>
              <a:off x="7297045" y="5275635"/>
              <a:ext cx="299890" cy="357169"/>
            </a:xfrm>
            <a:prstGeom prst="rect">
              <a:avLst/>
            </a:prstGeom>
            <a:noFill/>
            <a:ln>
              <a:noFill/>
            </a:ln>
          </p:spPr>
          <p:txBody>
            <a:bodyPr wrap="none" lIns="34290" rIns="34290" rtlCol="0" anchor="ctr" anchorCtr="0">
              <a:spAutoFit/>
            </a:bodyPr>
            <a:lstStyle/>
            <a:p>
              <a:pPr algn="ctr">
                <a:lnSpc>
                  <a:spcPct val="90000"/>
                </a:lnSpc>
                <a:spcBef>
                  <a:spcPts val="900"/>
                </a:spcBef>
                <a:buClr>
                  <a:srgbClr val="337DBE"/>
                </a:buClr>
                <a:buSzPct val="77000"/>
              </a:pPr>
              <a:r>
                <a:rPr lang="en-US" sz="2000" b="1" spc="-60" dirty="0">
                  <a:solidFill>
                    <a:schemeClr val="accent5"/>
                  </a:solidFill>
                </a:rPr>
                <a:t>2017</a:t>
              </a:r>
            </a:p>
          </p:txBody>
        </p:sp>
        <p:sp>
          <p:nvSpPr>
            <p:cNvPr id="151" name="TextBox 150"/>
            <p:cNvSpPr txBox="1"/>
            <p:nvPr/>
          </p:nvSpPr>
          <p:spPr bwMode="gray">
            <a:xfrm>
              <a:off x="7297044" y="2759002"/>
              <a:ext cx="299890" cy="357169"/>
            </a:xfrm>
            <a:prstGeom prst="rect">
              <a:avLst/>
            </a:prstGeom>
            <a:noFill/>
            <a:ln>
              <a:noFill/>
            </a:ln>
          </p:spPr>
          <p:txBody>
            <a:bodyPr wrap="none" lIns="34290" rIns="34290" rtlCol="0" anchor="ctr" anchorCtr="0">
              <a:spAutoFit/>
            </a:bodyPr>
            <a:lstStyle/>
            <a:p>
              <a:pPr algn="ctr">
                <a:lnSpc>
                  <a:spcPct val="90000"/>
                </a:lnSpc>
                <a:spcBef>
                  <a:spcPts val="900"/>
                </a:spcBef>
                <a:buClr>
                  <a:srgbClr val="337DBE"/>
                </a:buClr>
                <a:buSzPct val="77000"/>
              </a:pPr>
              <a:r>
                <a:rPr lang="en-US" sz="2000" b="1" spc="-60" dirty="0">
                  <a:solidFill>
                    <a:schemeClr val="accent5"/>
                  </a:solidFill>
                </a:rPr>
                <a:t>2016</a:t>
              </a:r>
            </a:p>
          </p:txBody>
        </p:sp>
        <p:sp>
          <p:nvSpPr>
            <p:cNvPr id="152" name="Oval 151"/>
            <p:cNvSpPr/>
            <p:nvPr/>
          </p:nvSpPr>
          <p:spPr bwMode="gray">
            <a:xfrm>
              <a:off x="6394392" y="4840247"/>
              <a:ext cx="540209" cy="1061144"/>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algn="ctr">
                <a:lnSpc>
                  <a:spcPct val="90000"/>
                </a:lnSpc>
              </a:pPr>
              <a:r>
                <a:rPr lang="en-US" sz="2000" b="1" spc="-60" dirty="0">
                  <a:solidFill>
                    <a:schemeClr val="accent5"/>
                  </a:solidFill>
                </a:rPr>
                <a:t>597</a:t>
              </a:r>
              <a:br>
                <a:rPr lang="en-US" sz="2000" b="1" spc="-60" dirty="0">
                  <a:solidFill>
                    <a:schemeClr val="accent5"/>
                  </a:solidFill>
                </a:rPr>
              </a:br>
              <a:r>
                <a:rPr lang="en-US" sz="2000" b="1" spc="-60" dirty="0">
                  <a:solidFill>
                    <a:schemeClr val="accent5"/>
                  </a:solidFill>
                </a:rPr>
                <a:t>+20%</a:t>
              </a:r>
            </a:p>
          </p:txBody>
        </p:sp>
        <p:sp>
          <p:nvSpPr>
            <p:cNvPr id="153" name="Oval 152"/>
            <p:cNvSpPr/>
            <p:nvPr/>
          </p:nvSpPr>
          <p:spPr bwMode="gray">
            <a:xfrm>
              <a:off x="6429628" y="2494537"/>
              <a:ext cx="450174" cy="884286"/>
            </a:xfrm>
            <a:prstGeom prst="ellipse">
              <a:avLst/>
            </a:prstGeom>
            <a:solidFill>
              <a:schemeClr val="bg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580" tIns="102870" rIns="68580" bIns="34290" numCol="1" spcCol="0" rtlCol="0" fromWordArt="0" anchor="ctr" anchorCtr="0" forceAA="0" compatLnSpc="1">
              <a:prstTxWarp prst="textNoShape">
                <a:avLst/>
              </a:prstTxWarp>
              <a:noAutofit/>
            </a:bodyPr>
            <a:lstStyle/>
            <a:p>
              <a:pPr algn="ctr">
                <a:lnSpc>
                  <a:spcPct val="90000"/>
                </a:lnSpc>
              </a:pPr>
              <a:r>
                <a:rPr lang="en-US" sz="2400" b="1" spc="-60" dirty="0">
                  <a:solidFill>
                    <a:schemeClr val="accent5"/>
                  </a:solidFill>
                </a:rPr>
                <a:t>499</a:t>
              </a:r>
            </a:p>
          </p:txBody>
        </p:sp>
        <p:sp>
          <p:nvSpPr>
            <p:cNvPr id="154" name="Freeform 38"/>
            <p:cNvSpPr/>
            <p:nvPr/>
          </p:nvSpPr>
          <p:spPr bwMode="gray">
            <a:xfrm flipV="1">
              <a:off x="7750175" y="2819445"/>
              <a:ext cx="990383" cy="2456188"/>
            </a:xfrm>
            <a:custGeom>
              <a:avLst/>
              <a:gdLst>
                <a:gd name="connsiteX0" fmla="*/ 0 w 992981"/>
                <a:gd name="connsiteY0" fmla="*/ 0 h 988218"/>
                <a:gd name="connsiteX1" fmla="*/ 247650 w 992981"/>
                <a:gd name="connsiteY1" fmla="*/ 988218 h 988218"/>
                <a:gd name="connsiteX2" fmla="*/ 745331 w 992981"/>
                <a:gd name="connsiteY2" fmla="*/ 988218 h 988218"/>
                <a:gd name="connsiteX3" fmla="*/ 992981 w 992981"/>
                <a:gd name="connsiteY3" fmla="*/ 2381 h 988218"/>
                <a:gd name="connsiteX0" fmla="*/ 0 w 992981"/>
                <a:gd name="connsiteY0" fmla="*/ 0 h 988218"/>
                <a:gd name="connsiteX1" fmla="*/ 247650 w 992981"/>
                <a:gd name="connsiteY1" fmla="*/ 988218 h 988218"/>
                <a:gd name="connsiteX2" fmla="*/ 745331 w 992981"/>
                <a:gd name="connsiteY2" fmla="*/ 988218 h 988218"/>
                <a:gd name="connsiteX3" fmla="*/ 992981 w 992981"/>
                <a:gd name="connsiteY3" fmla="*/ 2381 h 988218"/>
                <a:gd name="connsiteX4" fmla="*/ 0 w 992981"/>
                <a:gd name="connsiteY4" fmla="*/ 0 h 988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81" h="988218">
                  <a:moveTo>
                    <a:pt x="0" y="0"/>
                  </a:moveTo>
                  <a:lnTo>
                    <a:pt x="247650" y="988218"/>
                  </a:lnTo>
                  <a:lnTo>
                    <a:pt x="745331" y="988218"/>
                  </a:lnTo>
                  <a:lnTo>
                    <a:pt x="992981" y="2381"/>
                  </a:lnTo>
                  <a:lnTo>
                    <a:pt x="0" y="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5" name="Oval 154"/>
            <p:cNvSpPr/>
            <p:nvPr/>
          </p:nvSpPr>
          <p:spPr bwMode="gray">
            <a:xfrm>
              <a:off x="7970883" y="4796182"/>
              <a:ext cx="540209" cy="1061144"/>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algn="ctr">
                <a:lnSpc>
                  <a:spcPct val="90000"/>
                </a:lnSpc>
              </a:pPr>
              <a:r>
                <a:rPr lang="en-US" sz="2000" b="1" spc="-60" dirty="0">
                  <a:solidFill>
                    <a:schemeClr val="accent5"/>
                  </a:solidFill>
                </a:rPr>
                <a:t>$107B</a:t>
              </a:r>
              <a:br>
                <a:rPr lang="en-US" sz="2000" b="1" spc="-60" dirty="0">
                  <a:solidFill>
                    <a:schemeClr val="accent5"/>
                  </a:solidFill>
                </a:rPr>
              </a:br>
              <a:r>
                <a:rPr lang="en-US" sz="2000" b="1" spc="-60" dirty="0">
                  <a:solidFill>
                    <a:schemeClr val="accent5"/>
                  </a:solidFill>
                </a:rPr>
                <a:t>+386%</a:t>
              </a:r>
            </a:p>
          </p:txBody>
        </p:sp>
        <p:sp>
          <p:nvSpPr>
            <p:cNvPr id="156" name="Oval 155"/>
            <p:cNvSpPr/>
            <p:nvPr/>
          </p:nvSpPr>
          <p:spPr bwMode="gray">
            <a:xfrm>
              <a:off x="8015901" y="2448750"/>
              <a:ext cx="450174" cy="884286"/>
            </a:xfrm>
            <a:prstGeom prst="ellipse">
              <a:avLst/>
            </a:prstGeom>
            <a:solidFill>
              <a:schemeClr val="bg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580" tIns="102870" rIns="68580" bIns="34290" numCol="1" spcCol="0" rtlCol="0" fromWordArt="0" anchor="ctr" anchorCtr="0" forceAA="0" compatLnSpc="1">
              <a:prstTxWarp prst="textNoShape">
                <a:avLst/>
              </a:prstTxWarp>
              <a:noAutofit/>
            </a:bodyPr>
            <a:lstStyle/>
            <a:p>
              <a:pPr algn="ctr">
                <a:lnSpc>
                  <a:spcPct val="90000"/>
                </a:lnSpc>
              </a:pPr>
              <a:r>
                <a:rPr lang="en-US" sz="1650" b="1" spc="-60" dirty="0">
                  <a:solidFill>
                    <a:schemeClr val="accent5"/>
                  </a:solidFill>
                </a:rPr>
                <a:t>$</a:t>
              </a:r>
              <a:r>
                <a:rPr lang="en-US" sz="2400" b="1" spc="-60" dirty="0">
                  <a:solidFill>
                    <a:schemeClr val="accent5"/>
                  </a:solidFill>
                </a:rPr>
                <a:t>22B</a:t>
              </a:r>
            </a:p>
          </p:txBody>
        </p:sp>
        <p:sp>
          <p:nvSpPr>
            <p:cNvPr id="157" name="TextBox 156"/>
            <p:cNvSpPr txBox="1"/>
            <p:nvPr/>
          </p:nvSpPr>
          <p:spPr bwMode="gray">
            <a:xfrm>
              <a:off x="6423321" y="3943309"/>
              <a:ext cx="463410" cy="357169"/>
            </a:xfrm>
            <a:prstGeom prst="rect">
              <a:avLst/>
            </a:prstGeom>
            <a:noFill/>
            <a:ln>
              <a:noFill/>
            </a:ln>
          </p:spPr>
          <p:txBody>
            <a:bodyPr wrap="none" lIns="34290" rIns="34290" rtlCol="0" anchor="ctr" anchorCtr="0">
              <a:spAutoFit/>
            </a:bodyPr>
            <a:lstStyle/>
            <a:p>
              <a:pPr algn="ctr">
                <a:lnSpc>
                  <a:spcPct val="90000"/>
                </a:lnSpc>
                <a:spcBef>
                  <a:spcPts val="900"/>
                </a:spcBef>
                <a:buClr>
                  <a:srgbClr val="337DBE"/>
                </a:buClr>
                <a:buSzPct val="77000"/>
              </a:pPr>
              <a:r>
                <a:rPr lang="en-US" sz="2000" b="1" dirty="0">
                  <a:solidFill>
                    <a:schemeClr val="accent5"/>
                  </a:solidFill>
                </a:rPr>
                <a:t>DEALS</a:t>
              </a:r>
            </a:p>
          </p:txBody>
        </p:sp>
        <p:sp>
          <p:nvSpPr>
            <p:cNvPr id="158" name="TextBox 157"/>
            <p:cNvSpPr txBox="1"/>
            <p:nvPr/>
          </p:nvSpPr>
          <p:spPr bwMode="gray">
            <a:xfrm>
              <a:off x="8026423" y="3919398"/>
              <a:ext cx="454033" cy="357169"/>
            </a:xfrm>
            <a:prstGeom prst="rect">
              <a:avLst/>
            </a:prstGeom>
            <a:noFill/>
            <a:ln>
              <a:noFill/>
            </a:ln>
          </p:spPr>
          <p:txBody>
            <a:bodyPr wrap="none" lIns="34290" rIns="34290" rtlCol="0" anchor="ctr" anchorCtr="0">
              <a:spAutoFit/>
            </a:bodyPr>
            <a:lstStyle/>
            <a:p>
              <a:pPr algn="ctr">
                <a:lnSpc>
                  <a:spcPct val="90000"/>
                </a:lnSpc>
                <a:spcBef>
                  <a:spcPts val="900"/>
                </a:spcBef>
                <a:buClr>
                  <a:srgbClr val="337DBE"/>
                </a:buClr>
                <a:buSzPct val="77000"/>
              </a:pPr>
              <a:r>
                <a:rPr lang="en-US" sz="2000" b="1" dirty="0">
                  <a:solidFill>
                    <a:schemeClr val="accent5"/>
                  </a:solidFill>
                </a:rPr>
                <a:t>VALUE</a:t>
              </a:r>
            </a:p>
          </p:txBody>
        </p:sp>
        <p:sp>
          <p:nvSpPr>
            <p:cNvPr id="159" name="TextBox 158"/>
            <p:cNvSpPr txBox="1"/>
            <p:nvPr/>
          </p:nvSpPr>
          <p:spPr bwMode="gray">
            <a:xfrm>
              <a:off x="6184550" y="1498850"/>
              <a:ext cx="2518719" cy="732196"/>
            </a:xfrm>
            <a:prstGeom prst="rect">
              <a:avLst/>
            </a:prstGeom>
            <a:solidFill>
              <a:schemeClr val="accent5"/>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580" tIns="102870" rIns="68580" bIns="34290" numCol="1" spcCol="0" rtlCol="0" fromWordArt="0" anchor="ctr" anchorCtr="0" forceAA="0" compatLnSpc="1">
              <a:prstTxWarp prst="textNoShape">
                <a:avLst/>
              </a:prstTxWarp>
              <a:noAutofit/>
            </a:bodyPr>
            <a:lstStyle>
              <a:defPPr>
                <a:defRPr lang="en-US"/>
              </a:defPPr>
              <a:lvl1pPr algn="ctr">
                <a:lnSpc>
                  <a:spcPct val="90000"/>
                </a:lnSpc>
                <a:defRPr sz="2400" b="1" spc="-60">
                  <a:solidFill>
                    <a:schemeClr val="accent5"/>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bg1"/>
                  </a:solidFill>
                </a:rPr>
                <a:t>Insurance-Related Deals </a:t>
              </a:r>
              <a:br>
                <a:rPr lang="en-US" dirty="0">
                  <a:solidFill>
                    <a:schemeClr val="bg1"/>
                  </a:solidFill>
                </a:rPr>
              </a:br>
              <a:r>
                <a:rPr lang="en-US" dirty="0">
                  <a:solidFill>
                    <a:schemeClr val="bg1"/>
                  </a:solidFill>
                </a:rPr>
                <a:t>Involving U.S. Firms</a:t>
              </a:r>
            </a:p>
          </p:txBody>
        </p:sp>
        <p:sp>
          <p:nvSpPr>
            <p:cNvPr id="160" name="Up Arrow 11"/>
            <p:cNvSpPr/>
            <p:nvPr/>
          </p:nvSpPr>
          <p:spPr bwMode="gray">
            <a:xfrm flipV="1">
              <a:off x="7222837" y="3208751"/>
              <a:ext cx="465136" cy="1899146"/>
            </a:xfrm>
            <a:prstGeom prst="upArrow">
              <a:avLst>
                <a:gd name="adj1" fmla="val 65416"/>
                <a:gd name="adj2" fmla="val 3976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grpSp>
    </p:spTree>
    <p:custDataLst>
      <p:tags r:id="rId1"/>
    </p:custDataLst>
    <p:extLst>
      <p:ext uri="{BB962C8B-B14F-4D97-AF65-F5344CB8AC3E}">
        <p14:creationId xmlns:p14="http://schemas.microsoft.com/office/powerpoint/2010/main" val="213653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8CEEBD2-0B37-5C44-B036-F31B39F631D8}"/>
              </a:ext>
            </a:extLst>
          </p:cNvPr>
          <p:cNvSpPr/>
          <p:nvPr/>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blipFill dpi="0" rotWithShape="1">
            <a:blip r:embed="rId3">
              <a:alphaModFix/>
              <a:extLst>
                <a:ext uri="{28A0092B-C50C-407E-A947-70E740481C1C}">
                  <a14:useLocalDpi xmlns:a14="http://schemas.microsoft.com/office/drawing/2010/main" val="0"/>
                </a:ext>
              </a:extLst>
            </a:blip>
            <a:srcRect/>
            <a:stretch>
              <a:fillRect l="-6786" r="-6784" b="-95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4" name="Freeform 3">
            <a:extLst>
              <a:ext uri="{FF2B5EF4-FFF2-40B4-BE49-F238E27FC236}">
                <a16:creationId xmlns:a16="http://schemas.microsoft.com/office/drawing/2014/main" id="{26E6AAE9-3631-6B44-95A8-46EE3136612A}"/>
              </a:ext>
            </a:extLst>
          </p:cNvPr>
          <p:cNvSpPr/>
          <p:nvPr/>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2" name="Rectangle 1"/>
          <p:cNvSpPr/>
          <p:nvPr/>
        </p:nvSpPr>
        <p:spPr>
          <a:xfrm>
            <a:off x="622148" y="2297760"/>
            <a:ext cx="7759852" cy="646331"/>
          </a:xfrm>
          <a:prstGeom prst="rect">
            <a:avLst/>
          </a:prstGeom>
        </p:spPr>
        <p:txBody>
          <a:bodyPr wrap="square">
            <a:spAutoFit/>
          </a:bodyPr>
          <a:lstStyle/>
          <a:p>
            <a:r>
              <a:rPr lang="en-US" sz="3600" dirty="0">
                <a:solidFill>
                  <a:schemeClr val="bg1"/>
                </a:solidFill>
                <a:latin typeface="+mj-lt"/>
              </a:rPr>
              <a:t>Commercial Lines Trends</a:t>
            </a:r>
          </a:p>
        </p:txBody>
      </p:sp>
    </p:spTree>
    <p:extLst>
      <p:ext uri="{BB962C8B-B14F-4D97-AF65-F5344CB8AC3E}">
        <p14:creationId xmlns:p14="http://schemas.microsoft.com/office/powerpoint/2010/main" val="19620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Property Premiums* Grow as Investment Does</a:t>
            </a:r>
          </a:p>
        </p:txBody>
      </p:sp>
      <p:sp>
        <p:nvSpPr>
          <p:cNvPr id="3" name="Text Placeholder 2"/>
          <p:cNvSpPr>
            <a:spLocks noGrp="1"/>
          </p:cNvSpPr>
          <p:nvPr>
            <p:ph type="body" sz="quarter" idx="16"/>
          </p:nvPr>
        </p:nvSpPr>
        <p:spPr/>
        <p:txBody>
          <a:bodyPr/>
          <a:lstStyle/>
          <a:p>
            <a:pPr>
              <a:lnSpc>
                <a:spcPct val="85000"/>
              </a:lnSpc>
              <a:spcBef>
                <a:spcPct val="25000"/>
              </a:spcBef>
              <a:buClr>
                <a:schemeClr val="accent2"/>
              </a:buClr>
            </a:pPr>
            <a:r>
              <a:rPr lang="en-US" altLang="en-US" dirty="0">
                <a:latin typeface="Arial" panose="020B0604020202020204" pitchFamily="34" charset="0"/>
              </a:rPr>
              <a:t>*Commercial property direct premiums written (fire, allied lines, CMP, inland marine, burglary and theft); business fixed investment (structures, equipment, and software). </a:t>
            </a:r>
            <a:r>
              <a:rPr lang="en-US" altLang="en-US" dirty="0"/>
              <a:t>**Preliminary.</a:t>
            </a:r>
            <a:endParaRPr lang="en-US" altLang="en-US" dirty="0">
              <a:latin typeface="Arial" panose="020B0604020202020204" pitchFamily="34" charset="0"/>
            </a:endParaRPr>
          </a:p>
          <a:p>
            <a:pPr>
              <a:lnSpc>
                <a:spcPct val="85000"/>
              </a:lnSpc>
              <a:spcBef>
                <a:spcPct val="25000"/>
              </a:spcBef>
              <a:buClr>
                <a:schemeClr val="accent2"/>
              </a:buClr>
            </a:pPr>
            <a:r>
              <a:rPr lang="en-US" altLang="en-US" dirty="0"/>
              <a:t>Note: Recession indicated by gray shaded column. Data are seasonally adjusted annual rates. </a:t>
            </a:r>
          </a:p>
          <a:p>
            <a:pPr>
              <a:lnSpc>
                <a:spcPct val="85000"/>
              </a:lnSpc>
              <a:spcBef>
                <a:spcPct val="25000"/>
              </a:spcBef>
              <a:buClr>
                <a:schemeClr val="accent2"/>
              </a:buClr>
            </a:pPr>
            <a:r>
              <a:rPr lang="en-US" altLang="en-US" dirty="0"/>
              <a:t>Sources: </a:t>
            </a:r>
            <a:r>
              <a:rPr lang="en-US" altLang="en-US" dirty="0">
                <a:hlinkClick r:id="rId3"/>
              </a:rPr>
              <a:t>https://fred.stlouisfed.org/series/PNFI#0</a:t>
            </a:r>
            <a:r>
              <a:rPr lang="en-US" altLang="en-US" dirty="0"/>
              <a:t>; National Bureau of Economic Research (recession dates); Insurance Information Institute.</a:t>
            </a:r>
          </a:p>
        </p:txBody>
      </p:sp>
      <p:sp>
        <p:nvSpPr>
          <p:cNvPr id="20" name="Slide Number Placeholder 15"/>
          <p:cNvSpPr txBox="1">
            <a:spLocks/>
          </p:cNvSpPr>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557213" indent="-214313"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6pPr>
            <a:lvl7pPr marL="22288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7pPr>
            <a:lvl8pPr marL="25717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8pPr>
            <a:lvl9pPr marL="2914650" indent="-17145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Arial" panose="020B0604020202020204" pitchFamily="34" charset="0"/>
              </a:defRPr>
            </a:lvl9pPr>
          </a:lstStyle>
          <a:p>
            <a:fld id="{B87C8610-914A-4355-AF36-1B67D4861730}" type="slidenum">
              <a:rPr lang="en-US" altLang="en-US" smtClean="0"/>
              <a:pPr/>
              <a:t>23</a:t>
            </a:fld>
            <a:endParaRPr lang="en-US" altLang="en-US" dirty="0"/>
          </a:p>
        </p:txBody>
      </p:sp>
      <p:sp>
        <p:nvSpPr>
          <p:cNvPr id="23" name="Text Box 10"/>
          <p:cNvSpPr txBox="1">
            <a:spLocks noChangeArrowheads="1"/>
          </p:cNvSpPr>
          <p:nvPr/>
        </p:nvSpPr>
        <p:spPr bwMode="auto">
          <a:xfrm>
            <a:off x="535502" y="1161035"/>
            <a:ext cx="3915379" cy="210643"/>
          </a:xfrm>
          <a:prstGeom prst="rect">
            <a:avLst/>
          </a:prstGeom>
          <a:noFill/>
          <a:ln w="9525">
            <a:noFill/>
            <a:miter lim="800000"/>
            <a:headEnd/>
            <a:tailEnd/>
          </a:ln>
          <a:effectLst/>
        </p:spPr>
        <p:txBody>
          <a:bodyPr wrap="square" lIns="0" tIns="0" rIns="0" bIns="0" anchor="t" anchorCtr="0">
            <a:noAutofit/>
          </a:bodyPr>
          <a:lstStyle/>
          <a:p>
            <a:pPr>
              <a:lnSpc>
                <a:spcPct val="90000"/>
              </a:lnSpc>
              <a:spcBef>
                <a:spcPct val="20000"/>
              </a:spcBef>
            </a:pPr>
            <a:r>
              <a:rPr lang="en-US" altLang="en-US" sz="1400" b="1" dirty="0"/>
              <a:t>% change from same quarter, prior year </a:t>
            </a:r>
          </a:p>
        </p:txBody>
      </p:sp>
      <p:sp>
        <p:nvSpPr>
          <p:cNvPr id="9" name="TextBox 8">
            <a:extLst>
              <a:ext uri="{FF2B5EF4-FFF2-40B4-BE49-F238E27FC236}">
                <a16:creationId xmlns:a16="http://schemas.microsoft.com/office/drawing/2014/main" id="{424CAD54-91E7-8A4E-82F7-9307CE7C52D4}"/>
              </a:ext>
            </a:extLst>
          </p:cNvPr>
          <p:cNvSpPr txBox="1"/>
          <p:nvPr/>
        </p:nvSpPr>
        <p:spPr>
          <a:xfrm>
            <a:off x="6119809" y="1682144"/>
            <a:ext cx="2833885"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Investment in structures, equipment and software is expected to grow at least partly due to the provisions of the Tax Cuts and Jobs Act.</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Premiums for commercial property insurance should grow nicely due to an expanding exposure base. </a:t>
            </a:r>
          </a:p>
        </p:txBody>
      </p:sp>
      <p:graphicFrame>
        <p:nvGraphicFramePr>
          <p:cNvPr id="10" name="Object 8">
            <a:extLst>
              <a:ext uri="{FF2B5EF4-FFF2-40B4-BE49-F238E27FC236}">
                <a16:creationId xmlns:a16="http://schemas.microsoft.com/office/drawing/2014/main" id="{09E8D8D1-83B1-3241-8038-7226CB2C5A01}"/>
              </a:ext>
            </a:extLst>
          </p:cNvPr>
          <p:cNvGraphicFramePr>
            <a:graphicFrameLocks noChangeAspect="1"/>
          </p:cNvGraphicFramePr>
          <p:nvPr>
            <p:extLst/>
          </p:nvPr>
        </p:nvGraphicFramePr>
        <p:xfrm>
          <a:off x="477622" y="1469154"/>
          <a:ext cx="5340488" cy="4259071"/>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87D7BFBA-53FC-FA43-983D-32A0C56F8342}"/>
              </a:ext>
            </a:extLst>
          </p:cNvPr>
          <p:cNvSpPr/>
          <p:nvPr/>
        </p:nvSpPr>
        <p:spPr>
          <a:xfrm>
            <a:off x="5517515" y="2519629"/>
            <a:ext cx="652743" cy="258532"/>
          </a:xfrm>
          <a:prstGeom prst="rect">
            <a:avLst/>
          </a:prstGeom>
        </p:spPr>
        <p:txBody>
          <a:bodyPr wrap="none">
            <a:spAutoFit/>
          </a:bodyPr>
          <a:lstStyle/>
          <a:p>
            <a:pPr>
              <a:lnSpc>
                <a:spcPct val="90000"/>
              </a:lnSpc>
              <a:spcBef>
                <a:spcPts val="1200"/>
              </a:spcBef>
              <a:buClr>
                <a:srgbClr val="337DBE"/>
              </a:buClr>
              <a:buSzPct val="77000"/>
            </a:pPr>
            <a:r>
              <a:rPr lang="en-US" sz="1200" b="1" dirty="0">
                <a:latin typeface="Arial" charset="0"/>
                <a:ea typeface="Arial" charset="0"/>
                <a:cs typeface="Arial" charset="0"/>
              </a:rPr>
              <a:t>8.1%**</a:t>
            </a:r>
          </a:p>
        </p:txBody>
      </p:sp>
      <p:sp>
        <p:nvSpPr>
          <p:cNvPr id="12" name="Rectangle 11">
            <a:extLst>
              <a:ext uri="{FF2B5EF4-FFF2-40B4-BE49-F238E27FC236}">
                <a16:creationId xmlns:a16="http://schemas.microsoft.com/office/drawing/2014/main" id="{630ECF29-96CA-304F-A756-4EC4673B922F}"/>
              </a:ext>
            </a:extLst>
          </p:cNvPr>
          <p:cNvSpPr/>
          <p:nvPr/>
        </p:nvSpPr>
        <p:spPr>
          <a:xfrm>
            <a:off x="5517515" y="2721537"/>
            <a:ext cx="534121" cy="258532"/>
          </a:xfrm>
          <a:prstGeom prst="rect">
            <a:avLst/>
          </a:prstGeom>
        </p:spPr>
        <p:txBody>
          <a:bodyPr wrap="none">
            <a:spAutoFit/>
          </a:bodyPr>
          <a:lstStyle/>
          <a:p>
            <a:pPr>
              <a:lnSpc>
                <a:spcPct val="90000"/>
              </a:lnSpc>
              <a:spcBef>
                <a:spcPts val="1200"/>
              </a:spcBef>
              <a:buClr>
                <a:srgbClr val="337DBE"/>
              </a:buClr>
              <a:buSzPct val="77000"/>
            </a:pPr>
            <a:r>
              <a:rPr lang="en-US" sz="1200" b="1" dirty="0">
                <a:latin typeface="Arial" charset="0"/>
                <a:ea typeface="Arial" charset="0"/>
                <a:cs typeface="Arial" charset="0"/>
              </a:rPr>
              <a:t>6.1%</a:t>
            </a:r>
          </a:p>
        </p:txBody>
      </p:sp>
    </p:spTree>
    <p:extLst>
      <p:ext uri="{BB962C8B-B14F-4D97-AF65-F5344CB8AC3E}">
        <p14:creationId xmlns:p14="http://schemas.microsoft.com/office/powerpoint/2010/main" val="177591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wipe(left)">
                                      <p:cBhvr>
                                        <p:cTn id="7" dur="2000"/>
                                        <p:tgtEl>
                                          <p:spTgt spid="10">
                                            <p:graphicEl>
                                              <a:chart seriesIdx="1" categoryIdx="-4" bldStep="series"/>
                                            </p:graphicEl>
                                          </p:spTgt>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750"/>
                                        <p:tgtEl>
                                          <p:spTgt spid="9">
                                            <p:txEl>
                                              <p:pRg st="0" end="0"/>
                                            </p:txEl>
                                          </p:spTgt>
                                        </p:tgtEl>
                                      </p:cBhvr>
                                    </p:animEffect>
                                  </p:childTnLst>
                                </p:cTn>
                              </p:par>
                            </p:childTnLst>
                          </p:cTn>
                        </p:par>
                        <p:par>
                          <p:cTn id="16" fill="hold">
                            <p:stCondLst>
                              <p:cond delay="4250"/>
                            </p:stCondLst>
                            <p:childTnLst>
                              <p:par>
                                <p:cTn id="17" presetID="22" presetClass="entr" presetSubtype="8" fill="hold" grpId="0" nodeType="afterEffect">
                                  <p:stCondLst>
                                    <p:cond delay="500"/>
                                  </p:stCondLst>
                                  <p:childTnLst>
                                    <p:set>
                                      <p:cBhvr>
                                        <p:cTn id="18" dur="1" fill="hold">
                                          <p:stCondLst>
                                            <p:cond delay="0"/>
                                          </p:stCondLst>
                                        </p:cTn>
                                        <p:tgtEl>
                                          <p:spTgt spid="10">
                                            <p:graphicEl>
                                              <a:chart seriesIdx="2" categoryIdx="-4" bldStep="series"/>
                                            </p:graphicEl>
                                          </p:spTgt>
                                        </p:tgtEl>
                                        <p:attrNameLst>
                                          <p:attrName>style.visibility</p:attrName>
                                        </p:attrNameLst>
                                      </p:cBhvr>
                                      <p:to>
                                        <p:strVal val="visible"/>
                                      </p:to>
                                    </p:set>
                                    <p:animEffect transition="in" filter="wipe(left)">
                                      <p:cBhvr>
                                        <p:cTn id="19" dur="2000"/>
                                        <p:tgtEl>
                                          <p:spTgt spid="10">
                                            <p:graphicEl>
                                              <a:chart seriesIdx="2" categoryIdx="-4" bldStep="series"/>
                                            </p:graphicEl>
                                          </p:spTgt>
                                        </p:tgtEl>
                                      </p:cBhvr>
                                    </p:animEffect>
                                  </p:childTnLst>
                                </p:cTn>
                              </p:par>
                            </p:childTnLst>
                          </p:cTn>
                        </p:par>
                        <p:par>
                          <p:cTn id="20" fill="hold">
                            <p:stCondLst>
                              <p:cond delay="675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7250"/>
                            </p:stCondLst>
                            <p:childTnLst>
                              <p:par>
                                <p:cTn id="25" presetID="10" presetClass="entr" presetSubtype="0" fill="hold" grpId="0" nodeType="afterEffect">
                                  <p:stCondLst>
                                    <p:cond delay="25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75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Graphic spid="10" grpId="0" uiExpand="1">
        <p:bldSub>
          <a:bldChart bld="series" animBg="0"/>
        </p:bldSub>
      </p:bldGraphic>
      <p:bldP spid="4"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90155-3D5C-2C48-AF6D-5933434C73C0}"/>
              </a:ext>
            </a:extLst>
          </p:cNvPr>
          <p:cNvSpPr>
            <a:spLocks noGrp="1"/>
          </p:cNvSpPr>
          <p:nvPr>
            <p:ph type="title"/>
          </p:nvPr>
        </p:nvSpPr>
        <p:spPr/>
        <p:txBody>
          <a:bodyPr/>
          <a:lstStyle/>
          <a:p>
            <a:r>
              <a:rPr lang="en-US" dirty="0"/>
              <a:t>As Hiring Goes, Exposures Follow</a:t>
            </a:r>
          </a:p>
        </p:txBody>
      </p:sp>
      <p:sp>
        <p:nvSpPr>
          <p:cNvPr id="5" name="Text Placeholder 4">
            <a:extLst>
              <a:ext uri="{FF2B5EF4-FFF2-40B4-BE49-F238E27FC236}">
                <a16:creationId xmlns:a16="http://schemas.microsoft.com/office/drawing/2014/main" id="{3DC2BC6E-2548-FB44-942C-A9DC57E4F4FD}"/>
              </a:ext>
            </a:extLst>
          </p:cNvPr>
          <p:cNvSpPr>
            <a:spLocks noGrp="1"/>
          </p:cNvSpPr>
          <p:nvPr>
            <p:ph type="body" sz="quarter" idx="16"/>
          </p:nvPr>
        </p:nvSpPr>
        <p:spPr/>
        <p:txBody>
          <a:bodyPr/>
          <a:lstStyle/>
          <a:p>
            <a:r>
              <a:rPr lang="en-US" dirty="0"/>
              <a:t>Sources: U.S. Bureau of Labor Statistics; Insurance Information Institute.</a:t>
            </a:r>
          </a:p>
        </p:txBody>
      </p:sp>
      <p:sp>
        <p:nvSpPr>
          <p:cNvPr id="7" name="Text Placeholder 5"/>
          <p:cNvSpPr txBox="1">
            <a:spLocks/>
          </p:cNvSpPr>
          <p:nvPr/>
        </p:nvSpPr>
        <p:spPr bwMode="gray">
          <a:xfrm>
            <a:off x="2902305" y="8437025"/>
            <a:ext cx="5760720" cy="264720"/>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200"/>
              </a:spcBef>
              <a:buClr>
                <a:srgbClr val="337DBE"/>
              </a:buClr>
              <a:buSzPct val="77000"/>
              <a:buFont typeface="Wingdings 3" panose="05040102010807070707" pitchFamily="18" charset="2"/>
              <a:buNone/>
              <a:defRPr sz="1000" kern="1200">
                <a:solidFill>
                  <a:schemeClr val="tx1"/>
                </a:solidFill>
                <a:latin typeface="+mn-lt"/>
                <a:ea typeface="+mn-ea"/>
                <a:cs typeface="Arial" pitchFamily="34" charset="0"/>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825" dirty="0"/>
              <a:t>Sources: </a:t>
            </a:r>
            <a:r>
              <a:rPr lang="en-US" sz="825" dirty="0">
                <a:hlinkClick r:id="rId3"/>
              </a:rPr>
              <a:t>U.S. Department of Commerce</a:t>
            </a:r>
            <a:r>
              <a:rPr lang="en-US" sz="825" dirty="0"/>
              <a:t>, Census Bureau; Insurance Information Institute. </a:t>
            </a:r>
          </a:p>
        </p:txBody>
      </p:sp>
      <p:graphicFrame>
        <p:nvGraphicFramePr>
          <p:cNvPr id="8" name="Object 3"/>
          <p:cNvGraphicFramePr>
            <a:graphicFrameLocks/>
          </p:cNvGraphicFramePr>
          <p:nvPr>
            <p:extLst/>
          </p:nvPr>
        </p:nvGraphicFramePr>
        <p:xfrm>
          <a:off x="477372" y="1485900"/>
          <a:ext cx="5474750" cy="45593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402683" y="1120307"/>
            <a:ext cx="2369820" cy="251132"/>
          </a:xfrm>
          <a:prstGeom prst="rect">
            <a:avLst/>
          </a:prstGeom>
          <a:noFill/>
        </p:spPr>
        <p:txBody>
          <a:bodyPr wrap="square" rtlCol="0">
            <a:noAutofit/>
          </a:bodyPr>
          <a:lstStyle/>
          <a:p>
            <a:pPr>
              <a:lnSpc>
                <a:spcPct val="90000"/>
              </a:lnSpc>
              <a:spcBef>
                <a:spcPts val="1200"/>
              </a:spcBef>
              <a:buClr>
                <a:srgbClr val="337DBE"/>
              </a:buClr>
              <a:buSzPct val="77000"/>
            </a:pPr>
            <a:r>
              <a:rPr lang="en-US" sz="1400" b="1" dirty="0">
                <a:latin typeface="Arial" charset="0"/>
                <a:ea typeface="Arial" charset="0"/>
                <a:cs typeface="Arial" charset="0"/>
              </a:rPr>
              <a:t>(000) at quarter-end</a:t>
            </a:r>
          </a:p>
        </p:txBody>
      </p:sp>
      <p:sp>
        <p:nvSpPr>
          <p:cNvPr id="10" name="Title 1"/>
          <p:cNvSpPr txBox="1">
            <a:spLocks/>
          </p:cNvSpPr>
          <p:nvPr/>
        </p:nvSpPr>
        <p:spPr>
          <a:xfrm>
            <a:off x="385491" y="232326"/>
            <a:ext cx="8458200" cy="95097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ts val="0"/>
              </a:spcBef>
              <a:buNone/>
              <a:defRPr sz="3000" b="0" kern="1200">
                <a:solidFill>
                  <a:srgbClr val="337DBE"/>
                </a:solidFill>
                <a:latin typeface="+mj-lt"/>
                <a:ea typeface="+mj-ea"/>
                <a:cs typeface="+mj-cs"/>
              </a:defRPr>
            </a:lvl1pPr>
          </a:lstStyle>
          <a:p>
            <a:endParaRPr lang="en-US" dirty="0"/>
          </a:p>
        </p:txBody>
      </p:sp>
      <p:sp>
        <p:nvSpPr>
          <p:cNvPr id="11" name="TextBox 10">
            <a:extLst>
              <a:ext uri="{FF2B5EF4-FFF2-40B4-BE49-F238E27FC236}">
                <a16:creationId xmlns:a16="http://schemas.microsoft.com/office/drawing/2014/main" id="{C8BEB63F-2389-D94F-8304-1C1E380D1299}"/>
              </a:ext>
            </a:extLst>
          </p:cNvPr>
          <p:cNvSpPr txBox="1"/>
          <p:nvPr/>
        </p:nvSpPr>
        <p:spPr>
          <a:xfrm>
            <a:off x="6122450" y="1682143"/>
            <a:ext cx="2761574" cy="3897125"/>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Of these industries, construction is enjoying the fastest growth. This is expected to continue for at least the short-term.</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At the end of 2018:Q1, employment in these three industries that are the heart of workers composition exposure, at 20.5 million, was not quite back to the level reached before the Great Recession. </a:t>
            </a:r>
          </a:p>
          <a:p>
            <a:pPr marL="285750" indent="-285750">
              <a:lnSpc>
                <a:spcPct val="90000"/>
              </a:lnSpc>
              <a:spcBef>
                <a:spcPts val="600"/>
              </a:spcBef>
              <a:buSzPct val="90000"/>
              <a:buFont typeface="Wingdings 3" panose="05040102010807070707" pitchFamily="18" charset="2"/>
              <a:buChar char=""/>
            </a:pPr>
            <a:endParaRPr lang="en-US" sz="1600" b="1" dirty="0">
              <a:solidFill>
                <a:schemeClr val="accent2"/>
              </a:solidFill>
            </a:endParaRPr>
          </a:p>
        </p:txBody>
      </p:sp>
    </p:spTree>
    <p:extLst>
      <p:ext uri="{BB962C8B-B14F-4D97-AF65-F5344CB8AC3E}">
        <p14:creationId xmlns:p14="http://schemas.microsoft.com/office/powerpoint/2010/main" val="62147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p:stCondLst>
                              <p:cond delay="1500"/>
                            </p:stCondLst>
                            <p:childTnLst>
                              <p:par>
                                <p:cTn id="12" presetID="10" presetClass="entr" presetSubtype="0" fill="hold" grpId="0" nodeType="afterEffect">
                                  <p:stCondLst>
                                    <p:cond delay="75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4"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Rectangle 7"/>
          <p:cNvSpPr>
            <a:spLocks noGrp="1" noChangeArrowheads="1"/>
          </p:cNvSpPr>
          <p:nvPr>
            <p:ph type="title"/>
          </p:nvPr>
        </p:nvSpPr>
        <p:spPr>
          <a:xfrm>
            <a:off x="461586" y="274600"/>
            <a:ext cx="8250614" cy="788613"/>
          </a:xfrm>
        </p:spPr>
        <p:txBody>
          <a:bodyPr/>
          <a:lstStyle/>
          <a:p>
            <a:r>
              <a:rPr lang="en-US" dirty="0"/>
              <a:t>Hospital Costs Forecast Injury Costs</a:t>
            </a:r>
            <a:endParaRPr lang="en-US" sz="2400" dirty="0"/>
          </a:p>
        </p:txBody>
      </p:sp>
      <p:sp>
        <p:nvSpPr>
          <p:cNvPr id="5" name="Text Placeholder 4"/>
          <p:cNvSpPr>
            <a:spLocks noGrp="1"/>
          </p:cNvSpPr>
          <p:nvPr>
            <p:ph type="body" sz="quarter" idx="16"/>
          </p:nvPr>
        </p:nvSpPr>
        <p:spPr/>
        <p:txBody>
          <a:bodyPr/>
          <a:lstStyle/>
          <a:p>
            <a:pPr>
              <a:lnSpc>
                <a:spcPct val="85000"/>
              </a:lnSpc>
              <a:spcBef>
                <a:spcPct val="25000"/>
              </a:spcBef>
              <a:buClr>
                <a:schemeClr val="accent2"/>
              </a:buClr>
            </a:pPr>
            <a:r>
              <a:rPr lang="en-US" dirty="0"/>
              <a:t>*Percentage change from same month in prior year through May 2018; seasonally adjusted.</a:t>
            </a:r>
          </a:p>
          <a:p>
            <a:pPr eaLnBrk="0" hangingPunct="0">
              <a:lnSpc>
                <a:spcPct val="85000"/>
              </a:lnSpc>
              <a:spcBef>
                <a:spcPct val="25000"/>
              </a:spcBef>
              <a:buClr>
                <a:schemeClr val="accent2"/>
              </a:buClr>
            </a:pPr>
            <a:r>
              <a:rPr lang="en-US" dirty="0"/>
              <a:t>Sources: US Bureau of Labor Statistics; National Bureau of Economic Research (recession dates); Insurance Information Institute.</a:t>
            </a:r>
          </a:p>
        </p:txBody>
      </p:sp>
      <p:sp>
        <p:nvSpPr>
          <p:cNvPr id="8" name="TextBox 7">
            <a:extLst>
              <a:ext uri="{FF2B5EF4-FFF2-40B4-BE49-F238E27FC236}">
                <a16:creationId xmlns:a16="http://schemas.microsoft.com/office/drawing/2014/main" id="{4819EB01-6525-B34E-9375-9C11AEC4EF8A}"/>
              </a:ext>
            </a:extLst>
          </p:cNvPr>
          <p:cNvSpPr txBox="1"/>
          <p:nvPr/>
        </p:nvSpPr>
        <p:spPr>
          <a:xfrm>
            <a:off x="5946589" y="1682496"/>
            <a:ext cx="2801662"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For the past five years, prices for hospital services grew more moderately than before, lately at rates ranging between 3% and 6%.</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Even with these more modest increases, prices for hospital care rose on average several percentage points faster than inflation generally.</a:t>
            </a:r>
          </a:p>
        </p:txBody>
      </p:sp>
      <p:sp>
        <p:nvSpPr>
          <p:cNvPr id="23" name="Text Box 10">
            <a:extLst>
              <a:ext uri="{FF2B5EF4-FFF2-40B4-BE49-F238E27FC236}">
                <a16:creationId xmlns:a16="http://schemas.microsoft.com/office/drawing/2014/main" id="{7087EE79-4E2E-104D-8EA0-A4DC746B84DD}"/>
              </a:ext>
            </a:extLst>
          </p:cNvPr>
          <p:cNvSpPr txBox="1">
            <a:spLocks noChangeArrowheads="1"/>
          </p:cNvSpPr>
          <p:nvPr/>
        </p:nvSpPr>
        <p:spPr bwMode="auto">
          <a:xfrm>
            <a:off x="501999" y="1157329"/>
            <a:ext cx="3915379" cy="210643"/>
          </a:xfrm>
          <a:prstGeom prst="rect">
            <a:avLst/>
          </a:prstGeom>
          <a:noFill/>
          <a:ln w="9525">
            <a:noFill/>
            <a:miter lim="800000"/>
            <a:headEnd/>
            <a:tailEnd/>
          </a:ln>
          <a:effectLst/>
        </p:spPr>
        <p:txBody>
          <a:bodyPr wrap="square" lIns="0" tIns="0" rIns="0" bIns="0" anchor="t" anchorCtr="0">
            <a:noAutofit/>
          </a:bodyPr>
          <a:lstStyle/>
          <a:p>
            <a:pPr>
              <a:lnSpc>
                <a:spcPct val="90000"/>
              </a:lnSpc>
              <a:spcBef>
                <a:spcPct val="20000"/>
              </a:spcBef>
            </a:pPr>
            <a:r>
              <a:rPr lang="en-US" altLang="en-US" sz="1400" b="1" dirty="0"/>
              <a:t>Price change</a:t>
            </a:r>
          </a:p>
        </p:txBody>
      </p:sp>
      <p:graphicFrame>
        <p:nvGraphicFramePr>
          <p:cNvPr id="24" name="Object 8">
            <a:extLst>
              <a:ext uri="{FF2B5EF4-FFF2-40B4-BE49-F238E27FC236}">
                <a16:creationId xmlns:a16="http://schemas.microsoft.com/office/drawing/2014/main" id="{973C13F5-A519-9E41-A7A8-9A3C1857BDC5}"/>
              </a:ext>
            </a:extLst>
          </p:cNvPr>
          <p:cNvGraphicFramePr>
            <a:graphicFrameLocks noChangeAspect="1"/>
          </p:cNvGraphicFramePr>
          <p:nvPr>
            <p:extLst/>
          </p:nvPr>
        </p:nvGraphicFramePr>
        <p:xfrm>
          <a:off x="461969" y="1469154"/>
          <a:ext cx="5287133" cy="4259071"/>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1">
            <a:extLst>
              <a:ext uri="{FF2B5EF4-FFF2-40B4-BE49-F238E27FC236}">
                <a16:creationId xmlns:a16="http://schemas.microsoft.com/office/drawing/2014/main" id="{6050214F-E0FA-344A-A4BE-2F7DFC6659E0}"/>
              </a:ext>
            </a:extLst>
          </p:cNvPr>
          <p:cNvSpPr txBox="1"/>
          <p:nvPr/>
        </p:nvSpPr>
        <p:spPr>
          <a:xfrm>
            <a:off x="5567339" y="3469256"/>
            <a:ext cx="561014" cy="258866"/>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1200"/>
              </a:spcBef>
              <a:buClr>
                <a:srgbClr val="337DBE"/>
              </a:buClr>
              <a:buSzPct val="77000"/>
            </a:pPr>
            <a:r>
              <a:rPr lang="en-US" sz="1200" b="1" dirty="0">
                <a:latin typeface="Arial" charset="0"/>
                <a:ea typeface="Arial" charset="0"/>
                <a:cs typeface="Arial" charset="0"/>
              </a:rPr>
              <a:t>4.5</a:t>
            </a:r>
            <a:r>
              <a:rPr lang="en-US" sz="1200" b="1" i="0" dirty="0">
                <a:latin typeface="Arial" charset="0"/>
                <a:ea typeface="Arial" charset="0"/>
                <a:cs typeface="Arial" charset="0"/>
              </a:rPr>
              <a:t>%</a:t>
            </a:r>
          </a:p>
        </p:txBody>
      </p:sp>
    </p:spTree>
    <p:extLst>
      <p:ext uri="{BB962C8B-B14F-4D97-AF65-F5344CB8AC3E}">
        <p14:creationId xmlns:p14="http://schemas.microsoft.com/office/powerpoint/2010/main" val="164014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childTnLst>
                                </p:cTn>
                              </p:par>
                            </p:childTnLst>
                          </p:cTn>
                        </p:par>
                        <p:par>
                          <p:cTn id="14" fill="hold">
                            <p:stCondLst>
                              <p:cond delay="1500"/>
                            </p:stCondLst>
                            <p:childTnLst>
                              <p:par>
                                <p:cTn id="15" presetID="10" presetClass="entr" presetSubtype="0" fill="hold" grpId="0" nodeType="after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Graphic spid="24" grpId="0">
        <p:bldAsOne/>
      </p:bldGraphic>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ACC0A00-F429-5D4F-9638-5D1295D8D5D2}"/>
              </a:ext>
            </a:extLst>
          </p:cNvPr>
          <p:cNvSpPr/>
          <p:nvPr/>
        </p:nvSpPr>
        <p:spPr>
          <a:xfrm>
            <a:off x="-229"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blipFill dpi="0" rotWithShape="1">
            <a:blip r:embed="rId3">
              <a:alphaModFix/>
              <a:extLst>
                <a:ext uri="{28A0092B-C50C-407E-A947-70E740481C1C}">
                  <a14:useLocalDpi xmlns:a14="http://schemas.microsoft.com/office/drawing/2010/main" val="0"/>
                </a:ext>
              </a:extLst>
            </a:blip>
            <a:srcRect/>
            <a:stretch>
              <a:fillRect l="-20759" t="-14062" r="-74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4" name="Freeform 3">
            <a:extLst>
              <a:ext uri="{FF2B5EF4-FFF2-40B4-BE49-F238E27FC236}">
                <a16:creationId xmlns:a16="http://schemas.microsoft.com/office/drawing/2014/main" id="{45027EE7-9FC4-0E45-8439-C97E83AD11FB}"/>
              </a:ext>
            </a:extLst>
          </p:cNvPr>
          <p:cNvSpPr/>
          <p:nvPr/>
        </p:nvSpPr>
        <p:spPr>
          <a:xfrm>
            <a:off x="0" y="0"/>
            <a:ext cx="9144229" cy="6858000"/>
          </a:xfrm>
          <a:custGeom>
            <a:avLst/>
            <a:gdLst>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4000 w 9144000"/>
              <a:gd name="connsiteY4" fmla="*/ 2215299 h 6862713"/>
              <a:gd name="connsiteX5" fmla="*/ 4515439 w 9144000"/>
              <a:gd name="connsiteY5" fmla="*/ 6862713 h 6862713"/>
              <a:gd name="connsiteX0" fmla="*/ 4515439 w 9144000"/>
              <a:gd name="connsiteY0" fmla="*/ 6862713 h 6862713"/>
              <a:gd name="connsiteX1" fmla="*/ 0 w 9144000"/>
              <a:gd name="connsiteY1" fmla="*/ 6862713 h 6862713"/>
              <a:gd name="connsiteX2" fmla="*/ 0 w 9144000"/>
              <a:gd name="connsiteY2" fmla="*/ 0 h 6862713"/>
              <a:gd name="connsiteX3" fmla="*/ 9144000 w 9144000"/>
              <a:gd name="connsiteY3" fmla="*/ 0 h 6862713"/>
              <a:gd name="connsiteX4" fmla="*/ 9141619 w 9144000"/>
              <a:gd name="connsiteY4" fmla="*/ 2234362 h 6862713"/>
              <a:gd name="connsiteX5" fmla="*/ 4515439 w 9144000"/>
              <a:gd name="connsiteY5" fmla="*/ 6862713 h 6862713"/>
              <a:gd name="connsiteX0" fmla="*/ 4515439 w 9144229"/>
              <a:gd name="connsiteY0" fmla="*/ 6862713 h 6862713"/>
              <a:gd name="connsiteX1" fmla="*/ 0 w 9144229"/>
              <a:gd name="connsiteY1" fmla="*/ 6862713 h 6862713"/>
              <a:gd name="connsiteX2" fmla="*/ 0 w 9144229"/>
              <a:gd name="connsiteY2" fmla="*/ 0 h 6862713"/>
              <a:gd name="connsiteX3" fmla="*/ 9144000 w 9144229"/>
              <a:gd name="connsiteY3" fmla="*/ 0 h 6862713"/>
              <a:gd name="connsiteX4" fmla="*/ 9144000 w 9144229"/>
              <a:gd name="connsiteY4" fmla="*/ 2231980 h 6862713"/>
              <a:gd name="connsiteX5" fmla="*/ 4515439 w 9144229"/>
              <a:gd name="connsiteY5" fmla="*/ 6862713 h 686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229" h="6862713">
                <a:moveTo>
                  <a:pt x="4515439" y="6862713"/>
                </a:moveTo>
                <a:lnTo>
                  <a:pt x="0" y="6862713"/>
                </a:lnTo>
                <a:lnTo>
                  <a:pt x="0" y="0"/>
                </a:lnTo>
                <a:lnTo>
                  <a:pt x="9144000" y="0"/>
                </a:lnTo>
                <a:cubicBezTo>
                  <a:pt x="9143206" y="744787"/>
                  <a:pt x="9144794" y="1487193"/>
                  <a:pt x="9144000" y="2231980"/>
                </a:cubicBezTo>
                <a:lnTo>
                  <a:pt x="4515439" y="6862713"/>
                </a:ln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chemeClr val="bg1"/>
              </a:solidFill>
            </a:endParaRPr>
          </a:p>
        </p:txBody>
      </p:sp>
      <p:sp>
        <p:nvSpPr>
          <p:cNvPr id="2" name="Rectangle 1"/>
          <p:cNvSpPr/>
          <p:nvPr/>
        </p:nvSpPr>
        <p:spPr>
          <a:xfrm>
            <a:off x="622148" y="2297760"/>
            <a:ext cx="7759852" cy="646331"/>
          </a:xfrm>
          <a:prstGeom prst="rect">
            <a:avLst/>
          </a:prstGeom>
        </p:spPr>
        <p:txBody>
          <a:bodyPr wrap="square">
            <a:spAutoFit/>
          </a:bodyPr>
          <a:lstStyle/>
          <a:p>
            <a:r>
              <a:rPr lang="en-US" sz="3600" dirty="0">
                <a:solidFill>
                  <a:schemeClr val="bg1"/>
                </a:solidFill>
                <a:latin typeface="+mj-lt"/>
              </a:rPr>
              <a:t>Personal Lines Trends</a:t>
            </a:r>
          </a:p>
        </p:txBody>
      </p:sp>
    </p:spTree>
    <p:extLst>
      <p:ext uri="{BB962C8B-B14F-4D97-AF65-F5344CB8AC3E}">
        <p14:creationId xmlns:p14="http://schemas.microsoft.com/office/powerpoint/2010/main" val="324822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Results by Line</a:t>
            </a:r>
          </a:p>
        </p:txBody>
      </p:sp>
      <p:sp>
        <p:nvSpPr>
          <p:cNvPr id="7" name="Text Placeholder 6"/>
          <p:cNvSpPr>
            <a:spLocks noGrp="1"/>
          </p:cNvSpPr>
          <p:nvPr>
            <p:ph type="body" sz="quarter" idx="16"/>
          </p:nvPr>
        </p:nvSpPr>
        <p:spPr/>
        <p:txBody>
          <a:bodyPr/>
          <a:lstStyle/>
          <a:p>
            <a:r>
              <a:rPr lang="en-US" dirty="0"/>
              <a:t>Through Q1. Differences may not add up due to rounding.</a:t>
            </a:r>
          </a:p>
          <a:p>
            <a:r>
              <a:rPr lang="en-US" dirty="0"/>
              <a:t>Sources: NAIC data from S&amp;P Global Intelligence, Insurance Information Institute.</a:t>
            </a:r>
          </a:p>
        </p:txBody>
      </p:sp>
      <p:graphicFrame>
        <p:nvGraphicFramePr>
          <p:cNvPr id="12" name="Content Placeholder 10"/>
          <p:cNvGraphicFramePr>
            <a:graphicFrameLocks/>
          </p:cNvGraphicFramePr>
          <p:nvPr>
            <p:extLst/>
          </p:nvPr>
        </p:nvGraphicFramePr>
        <p:xfrm>
          <a:off x="357189" y="1884363"/>
          <a:ext cx="8453437" cy="4079240"/>
        </p:xfrm>
        <a:graphic>
          <a:graphicData uri="http://schemas.openxmlformats.org/drawingml/2006/table">
            <a:tbl>
              <a:tblPr firstRow="1">
                <a:tableStyleId>{5C22544A-7EE6-4342-B048-85BDC9FD1C3A}</a:tableStyleId>
              </a:tblPr>
              <a:tblGrid>
                <a:gridCol w="2081211">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gridCol w="1028700">
                  <a:extLst>
                    <a:ext uri="{9D8B030D-6E8A-4147-A177-3AD203B41FA5}">
                      <a16:colId xmlns:a16="http://schemas.microsoft.com/office/drawing/2014/main" val="20003"/>
                    </a:ext>
                  </a:extLst>
                </a:gridCol>
                <a:gridCol w="4314826">
                  <a:extLst>
                    <a:ext uri="{9D8B030D-6E8A-4147-A177-3AD203B41FA5}">
                      <a16:colId xmlns:a16="http://schemas.microsoft.com/office/drawing/2014/main" val="1370590605"/>
                    </a:ext>
                  </a:extLst>
                </a:gridCol>
              </a:tblGrid>
              <a:tr h="370840">
                <a:tc>
                  <a:txBody>
                    <a:bodyPr/>
                    <a:lstStyle/>
                    <a:p>
                      <a:pPr>
                        <a:lnSpc>
                          <a:spcPct val="90000"/>
                        </a:lnSpc>
                      </a:pPr>
                      <a:r>
                        <a:rPr lang="en-US" dirty="0">
                          <a:solidFill>
                            <a:schemeClr val="bg1"/>
                          </a:solidFill>
                          <a:latin typeface="+mj-lt"/>
                        </a:rPr>
                        <a:t>LOB</a:t>
                      </a:r>
                    </a:p>
                  </a:txBody>
                  <a:tcPr anchor="ctr">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90000"/>
                        </a:lnSpc>
                      </a:pPr>
                      <a:r>
                        <a:rPr lang="en-US" dirty="0">
                          <a:solidFill>
                            <a:schemeClr val="bg1"/>
                          </a:solidFill>
                          <a:latin typeface="+mj-lt"/>
                        </a:rPr>
                        <a:t>2018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90000"/>
                        </a:lnSpc>
                      </a:pPr>
                      <a:r>
                        <a:rPr lang="en-US" dirty="0">
                          <a:solidFill>
                            <a:schemeClr val="bg1"/>
                          </a:solidFill>
                          <a:latin typeface="+mj-lt"/>
                        </a:rPr>
                        <a:t>2017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90000"/>
                        </a:lnSpc>
                      </a:pPr>
                      <a:r>
                        <a:rPr lang="en-US" dirty="0">
                          <a:solidFill>
                            <a:schemeClr val="bg1"/>
                          </a:solidFill>
                          <a:latin typeface="+mj-lt"/>
                        </a:rPr>
                        <a:t>Change From Year Earlier</a:t>
                      </a:r>
                    </a:p>
                  </a:txBody>
                  <a:tcPr anchor="ctr">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nSpc>
                          <a:spcPct val="90000"/>
                        </a:lnSpc>
                      </a:pPr>
                      <a:r>
                        <a:rPr lang="en-US" sz="1600" dirty="0">
                          <a:solidFill>
                            <a:schemeClr val="tx1"/>
                          </a:solidFill>
                        </a:rPr>
                        <a:t>Personal Auto </a:t>
                      </a:r>
                      <a:r>
                        <a:rPr lang="en-US" sz="1600" dirty="0" err="1">
                          <a:solidFill>
                            <a:schemeClr val="tx1"/>
                          </a:solidFill>
                        </a:rPr>
                        <a:t>Liab</a:t>
                      </a:r>
                      <a:endParaRPr lang="en-US" sz="16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marL="0" algn="r" defTabSz="914400" rtl="0" eaLnBrk="1" latinLnBrk="0" hangingPunct="1"/>
                      <a:r>
                        <a:rPr lang="en-US" sz="1600" kern="1200" dirty="0">
                          <a:solidFill>
                            <a:schemeClr val="dk1"/>
                          </a:solidFill>
                          <a:latin typeface="Arial" panose="020B0604020202020204" pitchFamily="34" charset="0"/>
                          <a:ea typeface="+mn-ea"/>
                          <a:cs typeface="Arial" panose="020B0604020202020204" pitchFamily="34" charset="0"/>
                        </a:rPr>
                        <a:t>65</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algn="r"/>
                      <a:r>
                        <a:rPr lang="en-US" sz="1600" dirty="0">
                          <a:solidFill>
                            <a:schemeClr val="dk1"/>
                          </a:solidFill>
                          <a:latin typeface="Arial" panose="020B0604020202020204" pitchFamily="34" charset="0"/>
                          <a:ea typeface="+mn-ea"/>
                          <a:cs typeface="Arial" panose="020B0604020202020204" pitchFamily="34" charset="0"/>
                        </a:rPr>
                        <a:t>69</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algn="r"/>
                      <a:endParaRPr lang="en-US" sz="1600" dirty="0">
                        <a:solidFill>
                          <a:schemeClr val="dk1"/>
                        </a:solidFill>
                        <a:latin typeface="Arial" panose="020B0604020202020204" pitchFamily="34" charset="0"/>
                        <a:ea typeface="+mn-ea"/>
                        <a:cs typeface="Arial" panose="020B0604020202020204" pitchFamily="34" charset="0"/>
                      </a:endParaRPr>
                    </a:p>
                  </a:txBody>
                  <a:tcPr marR="2743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370840">
                <a:tc>
                  <a:txBody>
                    <a:bodyPr/>
                    <a:lstStyle/>
                    <a:p>
                      <a:pPr>
                        <a:lnSpc>
                          <a:spcPct val="90000"/>
                        </a:lnSpc>
                      </a:pPr>
                      <a:r>
                        <a:rPr lang="en-US" sz="1600" dirty="0">
                          <a:solidFill>
                            <a:schemeClr val="tx1"/>
                          </a:solidFill>
                        </a:rPr>
                        <a:t>Homeowners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r" defTabSz="914400" rtl="0" eaLnBrk="1" latinLnBrk="0" hangingPunct="1"/>
                      <a:r>
                        <a:rPr lang="en-US" sz="1600" kern="1200" dirty="0">
                          <a:solidFill>
                            <a:schemeClr val="dk1"/>
                          </a:solidFill>
                          <a:latin typeface="Arial" panose="020B0604020202020204" pitchFamily="34" charset="0"/>
                          <a:ea typeface="+mn-ea"/>
                          <a:cs typeface="Arial" panose="020B0604020202020204" pitchFamily="34" charset="0"/>
                        </a:rPr>
                        <a:t>57</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a:r>
                        <a:rPr lang="en-US" sz="1600" dirty="0">
                          <a:solidFill>
                            <a:schemeClr val="dk1"/>
                          </a:solidFill>
                          <a:latin typeface="Arial" panose="020B0604020202020204" pitchFamily="34" charset="0"/>
                          <a:ea typeface="+mn-ea"/>
                          <a:cs typeface="Arial" panose="020B0604020202020204" pitchFamily="34" charset="0"/>
                        </a:rPr>
                        <a:t>61</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a:endParaRPr lang="en-US" sz="1600" dirty="0">
                        <a:solidFill>
                          <a:schemeClr val="dk1"/>
                        </a:solidFill>
                        <a:latin typeface="Arial" panose="020B0604020202020204" pitchFamily="34" charset="0"/>
                        <a:ea typeface="+mn-ea"/>
                        <a:cs typeface="Arial" panose="020B0604020202020204" pitchFamily="34" charset="0"/>
                      </a:endParaRPr>
                    </a:p>
                  </a:txBody>
                  <a:tcPr marR="2743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nSpc>
                          <a:spcPct val="90000"/>
                        </a:lnSpc>
                      </a:pPr>
                      <a:r>
                        <a:rPr lang="en-US" sz="1600" dirty="0" err="1">
                          <a:solidFill>
                            <a:schemeClr val="tx1"/>
                          </a:solidFill>
                        </a:rPr>
                        <a:t>PhysDam</a:t>
                      </a:r>
                      <a:r>
                        <a:rPr lang="en-US" sz="1600" dirty="0">
                          <a:solidFill>
                            <a:schemeClr val="tx1"/>
                          </a:solidFill>
                        </a:rPr>
                        <a:t> (PA, CA)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marL="0" algn="r" defTabSz="914400" rtl="0" eaLnBrk="1" latinLnBrk="0" hangingPunct="1"/>
                      <a:r>
                        <a:rPr lang="en-US" sz="1600" kern="1200" dirty="0">
                          <a:solidFill>
                            <a:schemeClr val="dk1"/>
                          </a:solidFill>
                          <a:latin typeface="Arial" panose="020B0604020202020204" pitchFamily="34" charset="0"/>
                          <a:ea typeface="+mn-ea"/>
                          <a:cs typeface="Arial" panose="020B0604020202020204" pitchFamily="34" charset="0"/>
                        </a:rPr>
                        <a:t>58</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algn="r"/>
                      <a:r>
                        <a:rPr lang="en-US" sz="1600" dirty="0">
                          <a:solidFill>
                            <a:schemeClr val="dk1"/>
                          </a:solidFill>
                          <a:latin typeface="Arial" panose="020B0604020202020204" pitchFamily="34" charset="0"/>
                          <a:ea typeface="+mn-ea"/>
                          <a:cs typeface="Arial" panose="020B0604020202020204" pitchFamily="34" charset="0"/>
                        </a:rPr>
                        <a:t>64</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algn="r"/>
                      <a:endParaRPr lang="en-US" sz="1600" dirty="0">
                        <a:solidFill>
                          <a:schemeClr val="dk1"/>
                        </a:solidFill>
                        <a:latin typeface="Arial" panose="020B0604020202020204" pitchFamily="34" charset="0"/>
                        <a:ea typeface="+mn-ea"/>
                        <a:cs typeface="Arial" panose="020B0604020202020204" pitchFamily="34" charset="0"/>
                      </a:endParaRPr>
                    </a:p>
                  </a:txBody>
                  <a:tcPr marR="2743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349584209"/>
                  </a:ext>
                </a:extLst>
              </a:tr>
              <a:tr h="370840">
                <a:tc>
                  <a:txBody>
                    <a:bodyPr/>
                    <a:lstStyle/>
                    <a:p>
                      <a:pPr>
                        <a:lnSpc>
                          <a:spcPct val="90000"/>
                        </a:lnSpc>
                      </a:pPr>
                      <a:r>
                        <a:rPr lang="en-US" sz="1600" dirty="0">
                          <a:solidFill>
                            <a:schemeClr val="tx1"/>
                          </a:solidFill>
                        </a:rPr>
                        <a:t>GL (</a:t>
                      </a:r>
                      <a:r>
                        <a:rPr lang="en-US" sz="1600" dirty="0" err="1">
                          <a:solidFill>
                            <a:schemeClr val="tx1"/>
                          </a:solidFill>
                        </a:rPr>
                        <a:t>incl</a:t>
                      </a:r>
                      <a:r>
                        <a:rPr lang="en-US" sz="1600" dirty="0">
                          <a:solidFill>
                            <a:schemeClr val="tx1"/>
                          </a:solidFill>
                        </a:rPr>
                        <a:t> Products)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r" defTabSz="914400" rtl="0" eaLnBrk="1" latinLnBrk="0" hangingPunct="1"/>
                      <a:r>
                        <a:rPr lang="en-US" sz="1600" kern="1200" dirty="0">
                          <a:solidFill>
                            <a:schemeClr val="dk1"/>
                          </a:solidFill>
                          <a:latin typeface="Arial" panose="020B0604020202020204" pitchFamily="34" charset="0"/>
                          <a:ea typeface="+mn-ea"/>
                          <a:cs typeface="Arial" panose="020B0604020202020204" pitchFamily="34" charset="0"/>
                        </a:rPr>
                        <a:t>56</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a:r>
                        <a:rPr lang="en-US" sz="1600" dirty="0">
                          <a:solidFill>
                            <a:schemeClr val="dk1"/>
                          </a:solidFill>
                          <a:latin typeface="Arial" panose="020B0604020202020204" pitchFamily="34" charset="0"/>
                          <a:ea typeface="+mn-ea"/>
                          <a:cs typeface="Arial" panose="020B0604020202020204" pitchFamily="34" charset="0"/>
                        </a:rPr>
                        <a:t>51</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a:endParaRPr lang="en-US" sz="1600" dirty="0">
                        <a:solidFill>
                          <a:schemeClr val="dk1"/>
                        </a:solidFill>
                        <a:latin typeface="Arial" panose="020B0604020202020204" pitchFamily="34" charset="0"/>
                        <a:ea typeface="+mn-ea"/>
                        <a:cs typeface="Arial" panose="020B0604020202020204" pitchFamily="34" charset="0"/>
                      </a:endParaRPr>
                    </a:p>
                  </a:txBody>
                  <a:tcPr marR="2743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a:lnSpc>
                          <a:spcPct val="90000"/>
                        </a:lnSpc>
                      </a:pPr>
                      <a:r>
                        <a:rPr lang="en-US" sz="1600" dirty="0">
                          <a:solidFill>
                            <a:schemeClr val="tx1"/>
                          </a:solidFill>
                        </a:rPr>
                        <a:t>WC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r" defTabSz="914400" rtl="0" eaLnBrk="1" latinLnBrk="0" hangingPunct="1"/>
                      <a:r>
                        <a:rPr lang="en-US" sz="1600" kern="1200" dirty="0">
                          <a:solidFill>
                            <a:schemeClr val="dk1"/>
                          </a:solidFill>
                          <a:latin typeface="Arial" panose="020B0604020202020204" pitchFamily="34" charset="0"/>
                          <a:ea typeface="+mn-ea"/>
                          <a:cs typeface="Arial" panose="020B0604020202020204" pitchFamily="34" charset="0"/>
                        </a:rPr>
                        <a:t>51</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a:r>
                        <a:rPr lang="en-US" sz="1600" dirty="0">
                          <a:solidFill>
                            <a:schemeClr val="dk1"/>
                          </a:solidFill>
                          <a:latin typeface="Arial" panose="020B0604020202020204" pitchFamily="34" charset="0"/>
                          <a:ea typeface="+mn-ea"/>
                          <a:cs typeface="Arial" panose="020B0604020202020204" pitchFamily="34" charset="0"/>
                        </a:rPr>
                        <a:t>55</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a:endParaRPr lang="en-US" sz="1600" dirty="0">
                        <a:solidFill>
                          <a:schemeClr val="dk1"/>
                        </a:solidFill>
                        <a:latin typeface="Arial" panose="020B0604020202020204" pitchFamily="34" charset="0"/>
                        <a:ea typeface="+mn-ea"/>
                        <a:cs typeface="Arial" panose="020B0604020202020204" pitchFamily="34" charset="0"/>
                      </a:endParaRPr>
                    </a:p>
                  </a:txBody>
                  <a:tcPr marR="2743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a:lnSpc>
                          <a:spcPct val="90000"/>
                        </a:lnSpc>
                      </a:pPr>
                      <a:r>
                        <a:rPr lang="en-US" sz="1600" b="0" dirty="0">
                          <a:solidFill>
                            <a:schemeClr val="tx1"/>
                          </a:solidFill>
                        </a:rPr>
                        <a:t>Fire &amp; Allied Lines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r" defTabSz="914400" rtl="0" eaLnBrk="1" latinLnBrk="0" hangingPunct="1"/>
                      <a:r>
                        <a:rPr lang="en-US" sz="1600" kern="1200" dirty="0">
                          <a:solidFill>
                            <a:schemeClr val="dk1"/>
                          </a:solidFill>
                          <a:latin typeface="Arial" panose="020B0604020202020204" pitchFamily="34" charset="0"/>
                          <a:ea typeface="+mn-ea"/>
                          <a:cs typeface="Arial" panose="020B0604020202020204" pitchFamily="34" charset="0"/>
                        </a:rPr>
                        <a:t>49</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a:r>
                        <a:rPr lang="en-US" sz="1600" dirty="0">
                          <a:solidFill>
                            <a:schemeClr val="dk1"/>
                          </a:solidFill>
                          <a:latin typeface="Arial" panose="020B0604020202020204" pitchFamily="34" charset="0"/>
                          <a:ea typeface="+mn-ea"/>
                          <a:cs typeface="Arial" panose="020B0604020202020204" pitchFamily="34" charset="0"/>
                        </a:rPr>
                        <a:t>46</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a:endParaRPr lang="en-US" sz="1600" dirty="0">
                        <a:solidFill>
                          <a:schemeClr val="dk1"/>
                        </a:solidFill>
                        <a:latin typeface="Arial" panose="020B0604020202020204" pitchFamily="34" charset="0"/>
                        <a:ea typeface="+mn-ea"/>
                        <a:cs typeface="Arial" panose="020B0604020202020204" pitchFamily="34" charset="0"/>
                      </a:endParaRPr>
                    </a:p>
                  </a:txBody>
                  <a:tcPr marR="2743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pPr>
                        <a:lnSpc>
                          <a:spcPct val="90000"/>
                        </a:lnSpc>
                      </a:pPr>
                      <a:r>
                        <a:rPr lang="en-US" sz="1600" dirty="0">
                          <a:solidFill>
                            <a:schemeClr val="tx1"/>
                          </a:solidFill>
                        </a:rPr>
                        <a:t>CMP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r" defTabSz="914400" rtl="0" eaLnBrk="1" latinLnBrk="0" hangingPunct="1"/>
                      <a:r>
                        <a:rPr lang="en-US" sz="1600" kern="1200" dirty="0">
                          <a:solidFill>
                            <a:schemeClr val="dk1"/>
                          </a:solidFill>
                          <a:latin typeface="Arial" panose="020B0604020202020204" pitchFamily="34" charset="0"/>
                          <a:ea typeface="+mn-ea"/>
                          <a:cs typeface="Arial" panose="020B0604020202020204" pitchFamily="34" charset="0"/>
                        </a:rPr>
                        <a:t>52</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a:r>
                        <a:rPr lang="en-US" sz="1600" dirty="0">
                          <a:solidFill>
                            <a:schemeClr val="dk1"/>
                          </a:solidFill>
                          <a:latin typeface="Arial" panose="020B0604020202020204" pitchFamily="34" charset="0"/>
                          <a:ea typeface="+mn-ea"/>
                          <a:cs typeface="Arial" panose="020B0604020202020204" pitchFamily="34" charset="0"/>
                        </a:rPr>
                        <a:t>52</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a:endParaRPr lang="en-US" sz="1600" dirty="0">
                        <a:solidFill>
                          <a:schemeClr val="dk1"/>
                        </a:solidFill>
                        <a:latin typeface="Arial" panose="020B0604020202020204" pitchFamily="34" charset="0"/>
                        <a:ea typeface="+mn-ea"/>
                        <a:cs typeface="Arial" panose="020B0604020202020204" pitchFamily="34" charset="0"/>
                      </a:endParaRPr>
                    </a:p>
                  </a:txBody>
                  <a:tcPr marR="2743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6"/>
                  </a:ext>
                </a:extLst>
              </a:tr>
              <a:tr h="370840">
                <a:tc>
                  <a:txBody>
                    <a:bodyPr/>
                    <a:lstStyle/>
                    <a:p>
                      <a:pPr>
                        <a:lnSpc>
                          <a:spcPct val="90000"/>
                        </a:lnSpc>
                      </a:pPr>
                      <a:r>
                        <a:rPr lang="en-US" sz="1600" dirty="0" err="1">
                          <a:solidFill>
                            <a:schemeClr val="tx1"/>
                          </a:solidFill>
                        </a:rPr>
                        <a:t>Comm</a:t>
                      </a:r>
                      <a:r>
                        <a:rPr lang="en-US" sz="1600" dirty="0">
                          <a:solidFill>
                            <a:schemeClr val="tx1"/>
                          </a:solidFill>
                        </a:rPr>
                        <a:t> Auto </a:t>
                      </a:r>
                      <a:r>
                        <a:rPr lang="en-US" sz="1600" dirty="0" err="1">
                          <a:solidFill>
                            <a:schemeClr val="tx1"/>
                          </a:solidFill>
                        </a:rPr>
                        <a:t>Liab</a:t>
                      </a:r>
                      <a:endParaRPr lang="en-US" sz="16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marL="0" algn="r" defTabSz="914400" rtl="0" eaLnBrk="1" latinLnBrk="0" hangingPunct="1"/>
                      <a:r>
                        <a:rPr lang="en-US" sz="1600" kern="1200" dirty="0">
                          <a:solidFill>
                            <a:schemeClr val="dk1"/>
                          </a:solidFill>
                          <a:latin typeface="Arial" panose="020B0604020202020204" pitchFamily="34" charset="0"/>
                          <a:ea typeface="+mn-ea"/>
                          <a:cs typeface="Arial" panose="020B0604020202020204" pitchFamily="34" charset="0"/>
                        </a:rPr>
                        <a:t>67</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algn="r"/>
                      <a:r>
                        <a:rPr lang="en-US" sz="1600" dirty="0">
                          <a:solidFill>
                            <a:schemeClr val="dk1"/>
                          </a:solidFill>
                          <a:latin typeface="Arial" panose="020B0604020202020204" pitchFamily="34" charset="0"/>
                          <a:ea typeface="+mn-ea"/>
                          <a:cs typeface="Arial" panose="020B0604020202020204" pitchFamily="34" charset="0"/>
                        </a:rPr>
                        <a:t>65</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tc>
                  <a:txBody>
                    <a:bodyPr/>
                    <a:lstStyle/>
                    <a:p>
                      <a:pPr algn="r"/>
                      <a:endParaRPr lang="en-US" sz="1600" dirty="0">
                        <a:solidFill>
                          <a:schemeClr val="dk1"/>
                        </a:solidFill>
                        <a:latin typeface="Arial" panose="020B0604020202020204" pitchFamily="34" charset="0"/>
                        <a:ea typeface="+mn-ea"/>
                        <a:cs typeface="Arial" panose="020B0604020202020204" pitchFamily="34" charset="0"/>
                      </a:endParaRPr>
                    </a:p>
                  </a:txBody>
                  <a:tcPr marR="2743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56717735"/>
                  </a:ext>
                </a:extLst>
              </a:tr>
              <a:tr h="370840">
                <a:tc>
                  <a:txBody>
                    <a:bodyPr/>
                    <a:lstStyle/>
                    <a:p>
                      <a:pPr>
                        <a:lnSpc>
                          <a:spcPct val="90000"/>
                        </a:lnSpc>
                      </a:pPr>
                      <a:r>
                        <a:rPr lang="en-US" sz="1600" dirty="0">
                          <a:solidFill>
                            <a:schemeClr val="tx1"/>
                          </a:solidFill>
                        </a:rPr>
                        <a:t>Other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r" defTabSz="914400" rtl="0" eaLnBrk="1" latinLnBrk="0" hangingPunct="1"/>
                      <a:r>
                        <a:rPr lang="en-US" sz="1600" kern="1200" dirty="0">
                          <a:solidFill>
                            <a:schemeClr val="dk1"/>
                          </a:solidFill>
                          <a:latin typeface="Arial" panose="020B0604020202020204" pitchFamily="34" charset="0"/>
                          <a:ea typeface="+mn-ea"/>
                          <a:cs typeface="Arial" panose="020B0604020202020204" pitchFamily="34" charset="0"/>
                        </a:rPr>
                        <a:t>39</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a:r>
                        <a:rPr lang="en-US" sz="1600" dirty="0">
                          <a:solidFill>
                            <a:schemeClr val="dk1"/>
                          </a:solidFill>
                          <a:latin typeface="Arial" panose="020B0604020202020204" pitchFamily="34" charset="0"/>
                          <a:ea typeface="+mn-ea"/>
                          <a:cs typeface="Arial" panose="020B0604020202020204" pitchFamily="34" charset="0"/>
                        </a:rPr>
                        <a:t>47</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a:endParaRPr lang="en-US" sz="1600" dirty="0">
                        <a:solidFill>
                          <a:schemeClr val="dk1"/>
                        </a:solidFill>
                        <a:latin typeface="Arial" panose="020B0604020202020204" pitchFamily="34" charset="0"/>
                        <a:ea typeface="+mn-ea"/>
                        <a:cs typeface="Arial" panose="020B0604020202020204" pitchFamily="34" charset="0"/>
                      </a:endParaRPr>
                    </a:p>
                  </a:txBody>
                  <a:tcPr marR="2743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81481379"/>
                  </a:ext>
                </a:extLst>
              </a:tr>
              <a:tr h="370840">
                <a:tc>
                  <a:txBody>
                    <a:bodyPr/>
                    <a:lstStyle/>
                    <a:p>
                      <a:pPr>
                        <a:lnSpc>
                          <a:spcPct val="90000"/>
                        </a:lnSpc>
                      </a:pPr>
                      <a:r>
                        <a:rPr lang="en-US" sz="1600" b="1" dirty="0">
                          <a:solidFill>
                            <a:schemeClr val="bg1"/>
                          </a:solidFill>
                        </a:rPr>
                        <a:t>Total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0" algn="r" defTabSz="914400" rtl="0" eaLnBrk="1" latinLnBrk="0" hangingPunct="1"/>
                      <a:r>
                        <a:rPr lang="en-US" sz="1600" b="1" kern="1200" dirty="0">
                          <a:solidFill>
                            <a:schemeClr val="bg1"/>
                          </a:solidFill>
                          <a:latin typeface="+mn-lt"/>
                          <a:ea typeface="+mn-ea"/>
                          <a:cs typeface="+mn-cs"/>
                        </a:rPr>
                        <a:t>56</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a:lnSpc>
                          <a:spcPct val="90000"/>
                        </a:lnSpc>
                      </a:pPr>
                      <a:r>
                        <a:rPr lang="en-US" sz="1600" b="1" dirty="0">
                          <a:solidFill>
                            <a:schemeClr val="bg1"/>
                          </a:solidFill>
                        </a:rPr>
                        <a:t>59</a:t>
                      </a:r>
                    </a:p>
                  </a:txBody>
                  <a:tcPr marR="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r">
                        <a:lnSpc>
                          <a:spcPct val="90000"/>
                        </a:lnSpc>
                      </a:pPr>
                      <a:endParaRPr lang="en-US" sz="1600" b="1" dirty="0">
                        <a:solidFill>
                          <a:schemeClr val="bg1"/>
                        </a:solidFill>
                      </a:endParaRPr>
                    </a:p>
                  </a:txBody>
                  <a:tcPr marR="2743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0007"/>
                  </a:ext>
                </a:extLst>
              </a:tr>
            </a:tbl>
          </a:graphicData>
        </a:graphic>
      </p:graphicFrame>
      <p:graphicFrame>
        <p:nvGraphicFramePr>
          <p:cNvPr id="14" name="Content Placeholder 12"/>
          <p:cNvGraphicFramePr>
            <a:graphicFrameLocks/>
          </p:cNvGraphicFramePr>
          <p:nvPr>
            <p:extLst/>
          </p:nvPr>
        </p:nvGraphicFramePr>
        <p:xfrm>
          <a:off x="4659249" y="2114551"/>
          <a:ext cx="4151376" cy="3977640"/>
        </p:xfrm>
        <a:graphic>
          <a:graphicData uri="http://schemas.openxmlformats.org/drawingml/2006/chart">
            <c:chart xmlns:c="http://schemas.openxmlformats.org/drawingml/2006/chart" xmlns:r="http://schemas.openxmlformats.org/officeDocument/2006/relationships" r:id="rId4"/>
          </a:graphicData>
        </a:graphic>
      </p:graphicFrame>
      <p:grpSp>
        <p:nvGrpSpPr>
          <p:cNvPr id="16" name="Group 15"/>
          <p:cNvGrpSpPr/>
          <p:nvPr/>
        </p:nvGrpSpPr>
        <p:grpSpPr bwMode="gray">
          <a:xfrm>
            <a:off x="6440213" y="4486656"/>
            <a:ext cx="2004652" cy="2223142"/>
            <a:chOff x="9144000" y="2282788"/>
            <a:chExt cx="2004652" cy="3311414"/>
          </a:xfrm>
        </p:grpSpPr>
        <p:sp>
          <p:nvSpPr>
            <p:cNvPr id="17" name="AutoShape 4"/>
            <p:cNvSpPr>
              <a:spLocks noChangeArrowheads="1"/>
            </p:cNvSpPr>
            <p:nvPr/>
          </p:nvSpPr>
          <p:spPr bwMode="gray">
            <a:xfrm>
              <a:off x="9144000" y="4866782"/>
              <a:ext cx="2004652" cy="727420"/>
            </a:xfrm>
            <a:prstGeom prst="rect">
              <a:avLst/>
            </a:prstGeom>
            <a:solidFill>
              <a:schemeClr val="bg1"/>
            </a:solidFill>
            <a:ln w="25400">
              <a:solidFill>
                <a:schemeClr val="accent1"/>
              </a:solidFill>
              <a:miter lim="800000"/>
              <a:headEnd/>
              <a:tailEnd/>
            </a:ln>
            <a:effectLst/>
          </p:spPr>
          <p:txBody>
            <a:bodyPr wrap="square" lIns="91418" tIns="45709" rIns="91418" bIns="45709" anchor="ctr">
              <a:flatTx/>
            </a:bodyPr>
            <a:lstStyle/>
            <a:p>
              <a:pPr algn="ctr" eaLnBrk="0" fontAlgn="base" hangingPunct="0">
                <a:lnSpc>
                  <a:spcPct val="90000"/>
                </a:lnSpc>
                <a:spcBef>
                  <a:spcPts val="300"/>
                </a:spcBef>
                <a:spcAft>
                  <a:spcPct val="0"/>
                </a:spcAft>
                <a:buClr>
                  <a:schemeClr val="accent2"/>
                </a:buClr>
                <a:buSzPct val="90000"/>
                <a:tabLst>
                  <a:tab pos="1603375" algn="ctr"/>
                  <a:tab pos="2627313" algn="ctr"/>
                </a:tabLst>
              </a:pPr>
              <a:r>
                <a:rPr lang="en-US" sz="1600" b="1" dirty="0">
                  <a:solidFill>
                    <a:schemeClr val="accent1"/>
                  </a:solidFill>
                  <a:latin typeface="+mj-lt"/>
                </a:rPr>
                <a:t>Positive Number = </a:t>
              </a:r>
              <a:br>
                <a:rPr lang="en-US" sz="1600" b="1" dirty="0">
                  <a:solidFill>
                    <a:schemeClr val="accent1"/>
                  </a:solidFill>
                  <a:latin typeface="+mj-lt"/>
                </a:rPr>
              </a:br>
              <a:r>
                <a:rPr lang="en-US" sz="1600" b="1" dirty="0">
                  <a:solidFill>
                    <a:schemeClr val="accent1"/>
                  </a:solidFill>
                  <a:latin typeface="+mj-lt"/>
                </a:rPr>
                <a:t>Bad News</a:t>
              </a:r>
            </a:p>
          </p:txBody>
        </p:sp>
        <p:cxnSp>
          <p:nvCxnSpPr>
            <p:cNvPr id="18" name="Straight Arrow Connector 17"/>
            <p:cNvCxnSpPr>
              <a:stCxn id="17" idx="0"/>
            </p:cNvCxnSpPr>
            <p:nvPr/>
          </p:nvCxnSpPr>
          <p:spPr bwMode="gray">
            <a:xfrm flipV="1">
              <a:off x="10146326" y="2282788"/>
              <a:ext cx="0" cy="2583994"/>
            </a:xfrm>
            <a:prstGeom prst="straightConnector1">
              <a:avLst/>
            </a:prstGeom>
            <a:noFill/>
            <a:ln w="25400">
              <a:solidFill>
                <a:schemeClr val="accent1"/>
              </a:solidFill>
              <a:round/>
              <a:headEnd/>
              <a:tailEnd type="oval" w="med" len="med"/>
            </a:ln>
            <a:effectLst/>
          </p:spPr>
        </p:cxnSp>
      </p:grpSp>
    </p:spTree>
    <p:custDataLst>
      <p:tags r:id="rId1"/>
    </p:custDataLst>
    <p:extLst>
      <p:ext uri="{BB962C8B-B14F-4D97-AF65-F5344CB8AC3E}">
        <p14:creationId xmlns:p14="http://schemas.microsoft.com/office/powerpoint/2010/main" val="2036053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863204" y="1885950"/>
            <a:ext cx="408916" cy="350656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5125" name="Rectangle 7"/>
          <p:cNvSpPr>
            <a:spLocks noGrp="1" noChangeArrowheads="1"/>
          </p:cNvSpPr>
          <p:nvPr>
            <p:ph type="title"/>
          </p:nvPr>
        </p:nvSpPr>
        <p:spPr>
          <a:xfrm>
            <a:off x="370161" y="300944"/>
            <a:ext cx="8458200" cy="726389"/>
          </a:xfrm>
        </p:spPr>
        <p:txBody>
          <a:bodyPr/>
          <a:lstStyle/>
          <a:p>
            <a:r>
              <a:rPr lang="en-US" altLang="en-US" dirty="0"/>
              <a:t>Driving Patterns Predict Claim Frequency</a:t>
            </a:r>
          </a:p>
        </p:txBody>
      </p:sp>
      <p:sp>
        <p:nvSpPr>
          <p:cNvPr id="10" name="Text Placeholder 9"/>
          <p:cNvSpPr>
            <a:spLocks noGrp="1"/>
          </p:cNvSpPr>
          <p:nvPr>
            <p:ph type="body" sz="quarter" idx="15"/>
          </p:nvPr>
        </p:nvSpPr>
        <p:spPr>
          <a:xfrm>
            <a:off x="394232" y="1212802"/>
            <a:ext cx="1976709" cy="403712"/>
          </a:xfrm>
        </p:spPr>
        <p:txBody>
          <a:bodyPr/>
          <a:lstStyle/>
          <a:p>
            <a:r>
              <a:rPr lang="en-US" sz="1400" b="1" dirty="0">
                <a:solidFill>
                  <a:schemeClr val="accent1"/>
                </a:solidFill>
                <a:latin typeface="Arial" charset="0"/>
                <a:ea typeface="Arial" charset="0"/>
                <a:cs typeface="Arial" charset="0"/>
              </a:rPr>
              <a:t>Billions of miles driven in prior year</a:t>
            </a:r>
          </a:p>
        </p:txBody>
      </p:sp>
      <p:sp>
        <p:nvSpPr>
          <p:cNvPr id="12" name="Text Placeholder 11"/>
          <p:cNvSpPr>
            <a:spLocks noGrp="1"/>
          </p:cNvSpPr>
          <p:nvPr>
            <p:ph type="body" sz="quarter" idx="16"/>
          </p:nvPr>
        </p:nvSpPr>
        <p:spPr/>
        <p:txBody>
          <a:bodyPr/>
          <a:lstStyle/>
          <a:p>
            <a:r>
              <a:rPr lang="en-US" dirty="0"/>
              <a:t>Sources: </a:t>
            </a:r>
            <a:r>
              <a:rPr lang="en-US" dirty="0">
                <a:hlinkClick r:id="rId3" tooltip="http://www.fhwa.dot.gov/policyinformation/travel_monitoring/tvt.cfm"/>
              </a:rPr>
              <a:t>Federal Highway Administration</a:t>
            </a:r>
            <a:r>
              <a:rPr lang="en-US" dirty="0"/>
              <a:t>; Rolling four-quarter average frequency from Fast Track Monitoring System; Insurance Institute for Highway Safety; Insurance Information Institute.</a:t>
            </a:r>
          </a:p>
        </p:txBody>
      </p:sp>
      <p:graphicFrame>
        <p:nvGraphicFramePr>
          <p:cNvPr id="22" name="Object 8"/>
          <p:cNvGraphicFramePr>
            <a:graphicFrameLocks noChangeAspect="1"/>
          </p:cNvGraphicFramePr>
          <p:nvPr>
            <p:extLst/>
          </p:nvPr>
        </p:nvGraphicFramePr>
        <p:xfrm>
          <a:off x="477982" y="1436271"/>
          <a:ext cx="5510360" cy="4766408"/>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 Placeholder 9"/>
          <p:cNvSpPr txBox="1">
            <a:spLocks/>
          </p:cNvSpPr>
          <p:nvPr/>
        </p:nvSpPr>
        <p:spPr bwMode="gray">
          <a:xfrm>
            <a:off x="3741713" y="1212802"/>
            <a:ext cx="2324316" cy="384843"/>
          </a:xfrm>
          <a:prstGeom prst="rect">
            <a:avLst/>
          </a:prstGeom>
          <a:noFill/>
        </p:spPr>
        <p:txBody>
          <a:bodyPr vert="horz" wrap="square" lIns="91440" tIns="45720" rIns="91440" bIns="45720" rtlCol="0">
            <a:noAutofit/>
          </a:bodyPr>
          <a:lstStyle>
            <a:lvl1pPr marL="0" indent="0" algn="l" defTabSz="914400" rtl="0" eaLnBrk="1" fontAlgn="base" latinLnBrk="0" hangingPunct="1">
              <a:lnSpc>
                <a:spcPct val="90000"/>
              </a:lnSpc>
              <a:spcBef>
                <a:spcPct val="0"/>
              </a:spcBef>
              <a:spcAft>
                <a:spcPct val="0"/>
              </a:spcAft>
              <a:buClr>
                <a:srgbClr val="337DBE"/>
              </a:buClr>
              <a:buSzPct val="77000"/>
              <a:buFont typeface="Wingdings 3" panose="05040102010807070707" pitchFamily="18" charset="2"/>
              <a:buNone/>
              <a:defRPr lang="en-US" sz="2200" b="0" kern="1200" smtClean="0">
                <a:solidFill>
                  <a:srgbClr val="072C44"/>
                </a:solidFill>
                <a:latin typeface="+mj-lt"/>
                <a:ea typeface="+mn-ea"/>
                <a:cs typeface="+mn-cs"/>
              </a:defRPr>
            </a:lvl1pPr>
            <a:lvl2pPr marL="566928" indent="-228600" algn="l" defTabSz="914400" rtl="0" eaLnBrk="1" fontAlgn="base" latinLnBrk="0" hangingPunct="1">
              <a:lnSpc>
                <a:spcPct val="90000"/>
              </a:lnSpc>
              <a:spcBef>
                <a:spcPct val="0"/>
              </a:spcBef>
              <a:spcAft>
                <a:spcPct val="0"/>
              </a:spcAft>
              <a:buClr>
                <a:srgbClr val="337DBE"/>
              </a:buClr>
              <a:buFont typeface="Wingdings" panose="05000000000000000000" pitchFamily="2" charset="2"/>
              <a:buChar char=""/>
              <a:defRPr lang="en-US" sz="2200" b="1" kern="1200" smtClean="0">
                <a:solidFill>
                  <a:schemeClr val="tx1"/>
                </a:solidFill>
                <a:latin typeface="Arial Narrow" pitchFamily="34" charset="0"/>
                <a:ea typeface="+mn-ea"/>
                <a:cs typeface="+mn-cs"/>
              </a:defRPr>
            </a:lvl2pPr>
            <a:lvl3pPr marL="914400" indent="-228600" algn="l" defTabSz="914400" rtl="0" eaLnBrk="1" fontAlgn="base" latinLnBrk="0" hangingPunct="1">
              <a:lnSpc>
                <a:spcPct val="90000"/>
              </a:lnSpc>
              <a:spcBef>
                <a:spcPct val="0"/>
              </a:spcBef>
              <a:spcAft>
                <a:spcPct val="0"/>
              </a:spcAft>
              <a:buClr>
                <a:srgbClr val="337DBE"/>
              </a:buClr>
              <a:buFont typeface="Arial" pitchFamily="34" charset="0"/>
              <a:buChar char="–"/>
              <a:defRPr lang="en-US" sz="2200" b="1" kern="1200" smtClean="0">
                <a:solidFill>
                  <a:schemeClr val="tx1"/>
                </a:solidFill>
                <a:latin typeface="Arial Narrow" pitchFamily="34" charset="0"/>
                <a:ea typeface="+mn-ea"/>
                <a:cs typeface="+mn-cs"/>
              </a:defRPr>
            </a:lvl3pPr>
            <a:lvl4pPr marL="1252728" indent="-219456" algn="l" defTabSz="914400" rtl="0" eaLnBrk="1" fontAlgn="base" latinLnBrk="0" hangingPunct="1">
              <a:lnSpc>
                <a:spcPct val="90000"/>
              </a:lnSpc>
              <a:spcBef>
                <a:spcPct val="0"/>
              </a:spcBef>
              <a:spcAft>
                <a:spcPct val="0"/>
              </a:spcAft>
              <a:buClr>
                <a:srgbClr val="337DBE"/>
              </a:buClr>
              <a:buFont typeface="Wingdings" pitchFamily="2" charset="2"/>
              <a:buChar char="§"/>
              <a:defRPr lang="en-US" sz="2200" b="1" kern="1200" smtClean="0">
                <a:solidFill>
                  <a:schemeClr val="tx1"/>
                </a:solidFill>
                <a:latin typeface="Arial Narrow" pitchFamily="34" charset="0"/>
                <a:ea typeface="+mn-ea"/>
                <a:cs typeface="+mn-cs"/>
              </a:defRPr>
            </a:lvl4pPr>
            <a:lvl5pPr marL="1481328" indent="-173736" algn="l" defTabSz="914400" rtl="0" eaLnBrk="1" fontAlgn="base" latinLnBrk="0" hangingPunct="1">
              <a:lnSpc>
                <a:spcPct val="90000"/>
              </a:lnSpc>
              <a:spcBef>
                <a:spcPct val="0"/>
              </a:spcBef>
              <a:spcAft>
                <a:spcPct val="0"/>
              </a:spcAft>
              <a:buClr>
                <a:srgbClr val="337DBE"/>
              </a:buClr>
              <a:buFont typeface="Arial" pitchFamily="34" charset="0"/>
              <a:buChar char="»"/>
              <a:defRPr lang="en-US" sz="2200" b="1" kern="1200" dirty="0" smtClean="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400" b="1" dirty="0">
                <a:solidFill>
                  <a:schemeClr val="accent3"/>
                </a:solidFill>
                <a:latin typeface="Arial" charset="0"/>
                <a:ea typeface="Arial" charset="0"/>
                <a:cs typeface="Arial" charset="0"/>
              </a:rPr>
              <a:t>Overall collision claims per 100 insured vehicles</a:t>
            </a:r>
          </a:p>
        </p:txBody>
      </p:sp>
      <p:grpSp>
        <p:nvGrpSpPr>
          <p:cNvPr id="2" name="Group 1"/>
          <p:cNvGrpSpPr/>
          <p:nvPr/>
        </p:nvGrpSpPr>
        <p:grpSpPr>
          <a:xfrm>
            <a:off x="2472766" y="2687695"/>
            <a:ext cx="1174181" cy="173812"/>
            <a:chOff x="1390824" y="2243945"/>
            <a:chExt cx="1174181" cy="173812"/>
          </a:xfrm>
        </p:grpSpPr>
        <p:sp>
          <p:nvSpPr>
            <p:cNvPr id="11" name="Rectangle 10"/>
            <p:cNvSpPr/>
            <p:nvPr/>
          </p:nvSpPr>
          <p:spPr>
            <a:xfrm>
              <a:off x="1390824" y="2281730"/>
              <a:ext cx="251946" cy="7162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13" name="TextBox 12"/>
            <p:cNvSpPr txBox="1"/>
            <p:nvPr/>
          </p:nvSpPr>
          <p:spPr>
            <a:xfrm>
              <a:off x="1671532" y="2243945"/>
              <a:ext cx="893473" cy="173812"/>
            </a:xfrm>
            <a:prstGeom prst="rect">
              <a:avLst/>
            </a:prstGeom>
            <a:noFill/>
          </p:spPr>
          <p:txBody>
            <a:bodyPr wrap="none" lIns="0" tIns="0" rIns="0" bIns="0" rtlCol="0">
              <a:noAutofit/>
            </a:bodyPr>
            <a:lstStyle/>
            <a:p>
              <a:pPr>
                <a:lnSpc>
                  <a:spcPct val="90000"/>
                </a:lnSpc>
                <a:spcBef>
                  <a:spcPts val="1200"/>
                </a:spcBef>
                <a:buClr>
                  <a:srgbClr val="337DBE"/>
                </a:buClr>
                <a:buSzPct val="77000"/>
              </a:pPr>
              <a:r>
                <a:rPr lang="en-US" sz="1200" dirty="0">
                  <a:latin typeface="Arial" panose="020B0604020202020204" pitchFamily="34" charset="0"/>
                  <a:cs typeface="Arial" panose="020B0604020202020204" pitchFamily="34" charset="0"/>
                </a:rPr>
                <a:t>Recession</a:t>
              </a:r>
            </a:p>
          </p:txBody>
        </p:sp>
      </p:grpSp>
      <p:sp>
        <p:nvSpPr>
          <p:cNvPr id="16" name="TextBox 15">
            <a:extLst>
              <a:ext uri="{FF2B5EF4-FFF2-40B4-BE49-F238E27FC236}">
                <a16:creationId xmlns:a16="http://schemas.microsoft.com/office/drawing/2014/main" id="{CA41E379-C693-E646-AF6B-F3E4D1C73644}"/>
              </a:ext>
            </a:extLst>
          </p:cNvPr>
          <p:cNvSpPr txBox="1"/>
          <p:nvPr/>
        </p:nvSpPr>
        <p:spPr>
          <a:xfrm>
            <a:off x="6120878" y="1738705"/>
            <a:ext cx="2761574" cy="4103829"/>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The sharp rise in collision frequency in 2014-2016 appears to have peaked in the last year. However, claim severity will likely continue to rise as 2018 will see another 17 million new cars on the road.</a:t>
            </a:r>
          </a:p>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The only force that could derail the relationship between miles driven and frequency would be a sharp and persistent rise in the cost of gasoline.</a:t>
            </a:r>
          </a:p>
        </p:txBody>
      </p:sp>
      <p:sp>
        <p:nvSpPr>
          <p:cNvPr id="17" name="TextBox 1">
            <a:extLst>
              <a:ext uri="{FF2B5EF4-FFF2-40B4-BE49-F238E27FC236}">
                <a16:creationId xmlns:a16="http://schemas.microsoft.com/office/drawing/2014/main" id="{91463E61-CD34-7649-B90C-F5C95EA943DE}"/>
              </a:ext>
            </a:extLst>
          </p:cNvPr>
          <p:cNvSpPr txBox="1"/>
          <p:nvPr/>
        </p:nvSpPr>
        <p:spPr>
          <a:xfrm>
            <a:off x="5120487" y="1943155"/>
            <a:ext cx="631021" cy="258867"/>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1200"/>
              </a:spcBef>
              <a:buClr>
                <a:srgbClr val="337DBE"/>
              </a:buClr>
              <a:buSzPct val="77000"/>
            </a:pPr>
            <a:r>
              <a:rPr lang="en-US" sz="1200" b="1" dirty="0">
                <a:latin typeface="Arial" charset="0"/>
                <a:ea typeface="Arial" charset="0"/>
                <a:cs typeface="Arial" charset="0"/>
              </a:rPr>
              <a:t>3,215</a:t>
            </a:r>
            <a:endParaRPr lang="en-US" sz="1200" b="1" i="0" dirty="0">
              <a:latin typeface="Arial" charset="0"/>
              <a:ea typeface="Arial" charset="0"/>
              <a:cs typeface="Arial" charset="0"/>
            </a:endParaRPr>
          </a:p>
        </p:txBody>
      </p:sp>
      <p:sp>
        <p:nvSpPr>
          <p:cNvPr id="18" name="TextBox 1">
            <a:extLst>
              <a:ext uri="{FF2B5EF4-FFF2-40B4-BE49-F238E27FC236}">
                <a16:creationId xmlns:a16="http://schemas.microsoft.com/office/drawing/2014/main" id="{389585BE-5009-5442-B2E0-997D436B0E90}"/>
              </a:ext>
            </a:extLst>
          </p:cNvPr>
          <p:cNvSpPr txBox="1"/>
          <p:nvPr/>
        </p:nvSpPr>
        <p:spPr>
          <a:xfrm>
            <a:off x="5205403" y="2587230"/>
            <a:ext cx="502814" cy="258867"/>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1200"/>
              </a:spcBef>
              <a:buClr>
                <a:srgbClr val="337DBE"/>
              </a:buClr>
              <a:buSzPct val="77000"/>
            </a:pPr>
            <a:r>
              <a:rPr lang="en-US" sz="1200" b="1" dirty="0">
                <a:latin typeface="Arial" charset="0"/>
                <a:ea typeface="Arial" charset="0"/>
                <a:cs typeface="Arial" charset="0"/>
              </a:rPr>
              <a:t>6.06</a:t>
            </a:r>
            <a:endParaRPr lang="en-US" sz="1200" b="1" i="0" dirty="0">
              <a:latin typeface="Arial" charset="0"/>
              <a:ea typeface="Arial" charset="0"/>
              <a:cs typeface="Arial" charset="0"/>
            </a:endParaRPr>
          </a:p>
        </p:txBody>
      </p:sp>
    </p:spTree>
    <p:extLst>
      <p:ext uri="{BB962C8B-B14F-4D97-AF65-F5344CB8AC3E}">
        <p14:creationId xmlns:p14="http://schemas.microsoft.com/office/powerpoint/2010/main" val="99385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2">
                                            <p:graphicEl>
                                              <a:chart seriesIdx="0" categoryIdx="-4" bldStep="series"/>
                                            </p:graphicEl>
                                          </p:spTgt>
                                        </p:tgtEl>
                                        <p:attrNameLst>
                                          <p:attrName>style.visibility</p:attrName>
                                        </p:attrNameLst>
                                      </p:cBhvr>
                                      <p:to>
                                        <p:strVal val="visible"/>
                                      </p:to>
                                    </p:set>
                                    <p:animEffect transition="in" filter="wipe(left)">
                                      <p:cBhvr>
                                        <p:cTn id="7" dur="2000"/>
                                        <p:tgtEl>
                                          <p:spTgt spid="22">
                                            <p:graphicEl>
                                              <a:chart seriesIdx="0" categoryIdx="-4" bldStep="series"/>
                                            </p:graphicEl>
                                          </p:spTgt>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22">
                                            <p:graphicEl>
                                              <a:chart seriesIdx="1" categoryIdx="-4" bldStep="series"/>
                                            </p:graphicEl>
                                          </p:spTgt>
                                        </p:tgtEl>
                                        <p:attrNameLst>
                                          <p:attrName>style.visibility</p:attrName>
                                        </p:attrNameLst>
                                      </p:cBhvr>
                                      <p:to>
                                        <p:strVal val="visible"/>
                                      </p:to>
                                    </p:set>
                                    <p:animEffect transition="in" filter="wipe(left)">
                                      <p:cBhvr>
                                        <p:cTn id="15" dur="2000"/>
                                        <p:tgtEl>
                                          <p:spTgt spid="22">
                                            <p:graphicEl>
                                              <a:chart seriesIdx="1" categoryIdx="-4" bldStep="series"/>
                                            </p:graphicEl>
                                          </p:spTgt>
                                        </p:tgtEl>
                                      </p:cBhvr>
                                    </p:animEffect>
                                  </p:childTnLst>
                                </p:cTn>
                              </p:par>
                            </p:childTnLst>
                          </p:cTn>
                        </p:par>
                        <p:par>
                          <p:cTn id="16" fill="hold">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500"/>
                            </p:stCondLst>
                            <p:childTnLst>
                              <p:par>
                                <p:cTn id="21" presetID="10" presetClass="entr" presetSubtype="0" fill="hold" grpId="0" nodeType="afterEffect">
                                  <p:stCondLst>
                                    <p:cond delay="75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uiExpand="1">
        <p:bldSub>
          <a:bldChart bld="series"/>
        </p:bldSub>
      </p:bldGraphic>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616" y="232326"/>
            <a:ext cx="8458200" cy="950976"/>
          </a:xfrm>
        </p:spPr>
        <p:txBody>
          <a:bodyPr anchor="t"/>
          <a:lstStyle/>
          <a:p>
            <a:br>
              <a:rPr lang="en-US" dirty="0"/>
            </a:br>
            <a:r>
              <a:rPr lang="en-US" dirty="0"/>
              <a:t>Rising Accident Costs</a:t>
            </a:r>
          </a:p>
        </p:txBody>
      </p:sp>
      <p:sp>
        <p:nvSpPr>
          <p:cNvPr id="12" name="Text Placeholder 5"/>
          <p:cNvSpPr>
            <a:spLocks noGrp="1"/>
          </p:cNvSpPr>
          <p:nvPr>
            <p:ph type="body" sz="quarter" idx="16"/>
          </p:nvPr>
        </p:nvSpPr>
        <p:spPr>
          <a:xfrm>
            <a:off x="1133856" y="6294780"/>
            <a:ext cx="7680960" cy="415018"/>
          </a:xfrm>
        </p:spPr>
        <p:txBody>
          <a:bodyPr/>
          <a:lstStyle/>
          <a:p>
            <a:r>
              <a:rPr lang="en-US" dirty="0"/>
              <a:t>Source: Fast Track Monitoring System. </a:t>
            </a:r>
          </a:p>
        </p:txBody>
      </p:sp>
      <p:sp>
        <p:nvSpPr>
          <p:cNvPr id="14" name="Text Placeholder 4"/>
          <p:cNvSpPr txBox="1">
            <a:spLocks/>
          </p:cNvSpPr>
          <p:nvPr/>
        </p:nvSpPr>
        <p:spPr bwMode="gray">
          <a:xfrm>
            <a:off x="478971" y="4864607"/>
            <a:ext cx="8186058" cy="994542"/>
          </a:xfrm>
          <a:prstGeom prst="snip1Rect">
            <a:avLst/>
          </a:prstGeom>
          <a:solidFill>
            <a:schemeClr val="accent2"/>
          </a:solidFill>
          <a:ln w="28575" cap="flat" cmpd="sng" algn="ctr">
            <a:noFill/>
            <a:prstDash val="solid"/>
            <a:miter lim="800000"/>
            <a:headEnd type="none" w="med" len="med"/>
            <a:tailEnd type="none" w="med" len="med"/>
          </a:ln>
          <a:effectLst/>
        </p:spPr>
        <p:txBody>
          <a:bodyPr vert="horz" wrap="square" lIns="91429" tIns="45715" rIns="91429" bIns="91440" numCol="1" rtlCol="0" anchor="ctr" anchorCtr="0" compatLnSpc="1">
            <a:prstTxWarp prst="textNoShape">
              <a:avLst/>
            </a:prstTxWarp>
            <a:noAutofit/>
          </a:bodyPr>
          <a:lstStyle>
            <a:defPPr>
              <a:defRPr lang="en-US"/>
            </a:defPPr>
            <a:lvl1pPr indent="0" algn="ctr" fontAlgn="base">
              <a:lnSpc>
                <a:spcPct val="90000"/>
              </a:lnSpc>
              <a:spcBef>
                <a:spcPts val="0"/>
              </a:spcBef>
              <a:spcAft>
                <a:spcPct val="0"/>
              </a:spcAft>
              <a:buClr>
                <a:schemeClr val="accent2"/>
              </a:buClr>
              <a:buSzPct val="90000"/>
              <a:buNone/>
              <a:defRPr kumimoji="0" sz="2000" b="1" i="0" u="none" strike="noStrike" cap="none" normalizeH="0" baseline="0">
                <a:ln>
                  <a:noFill/>
                </a:ln>
                <a:solidFill>
                  <a:schemeClr val="bg1"/>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r>
              <a:rPr lang="en-US" dirty="0"/>
              <a:t>From 2016 to 2018, the cost of accidents </a:t>
            </a:r>
            <a:br>
              <a:rPr lang="en-US" dirty="0"/>
            </a:br>
            <a:r>
              <a:rPr lang="en-US" dirty="0"/>
              <a:t>has risen dramatically. By contrast, consumer prices overall </a:t>
            </a:r>
            <a:br>
              <a:rPr lang="en-US" dirty="0"/>
            </a:br>
            <a:r>
              <a:rPr lang="en-US" dirty="0"/>
              <a:t>rose 4.8 percent during 2015 and 2017.</a:t>
            </a:r>
          </a:p>
        </p:txBody>
      </p:sp>
      <p:sp>
        <p:nvSpPr>
          <p:cNvPr id="25" name="Text Placeholder 9"/>
          <p:cNvSpPr>
            <a:spLocks noGrp="1"/>
          </p:cNvSpPr>
          <p:nvPr>
            <p:ph type="body" sz="quarter" idx="15"/>
          </p:nvPr>
        </p:nvSpPr>
        <p:spPr>
          <a:xfrm>
            <a:off x="385521" y="1540702"/>
            <a:ext cx="8454009" cy="396947"/>
          </a:xfrm>
        </p:spPr>
        <p:txBody>
          <a:bodyPr/>
          <a:lstStyle/>
          <a:p>
            <a:pPr algn="ctr"/>
            <a:r>
              <a:rPr lang="en-US" sz="1800" dirty="0">
                <a:solidFill>
                  <a:schemeClr val="tx1"/>
                </a:solidFill>
              </a:rPr>
              <a:t>Increase in Loss Costs, 2016:Q1–2018:Q1</a:t>
            </a:r>
          </a:p>
        </p:txBody>
      </p:sp>
      <p:sp>
        <p:nvSpPr>
          <p:cNvPr id="6" name="AutoShape 4"/>
          <p:cNvSpPr>
            <a:spLocks noChangeArrowheads="1"/>
          </p:cNvSpPr>
          <p:nvPr/>
        </p:nvSpPr>
        <p:spPr bwMode="gray">
          <a:xfrm>
            <a:off x="478971" y="1946024"/>
            <a:ext cx="8186058" cy="2676659"/>
          </a:xfrm>
          <a:prstGeom prst="rect">
            <a:avLst/>
          </a:prstGeom>
          <a:solidFill>
            <a:srgbClr val="FFF4C7"/>
          </a:solidFill>
          <a:ln w="25400">
            <a:noFill/>
            <a:miter lim="800000"/>
            <a:headEnd/>
            <a:tailEnd/>
          </a:ln>
          <a:effectLst/>
        </p:spPr>
        <p:txBody>
          <a:bodyPr wrap="square" lIns="91418" tIns="45709" rIns="91418" bIns="45709" anchor="ctr">
            <a:flatTx/>
          </a:bodyPr>
          <a:lstStyle/>
          <a:p>
            <a:pPr algn="ctr" eaLnBrk="0" fontAlgn="base" hangingPunct="0">
              <a:lnSpc>
                <a:spcPct val="90000"/>
              </a:lnSpc>
              <a:spcBef>
                <a:spcPts val="300"/>
              </a:spcBef>
              <a:spcAft>
                <a:spcPct val="0"/>
              </a:spcAft>
              <a:buClr>
                <a:schemeClr val="accent2"/>
              </a:buClr>
              <a:buSzPct val="90000"/>
              <a:tabLst>
                <a:tab pos="1603375" algn="ctr"/>
                <a:tab pos="2627313" algn="ctr"/>
              </a:tabLst>
            </a:pPr>
            <a:endParaRPr lang="en-US" sz="1600" b="1" dirty="0">
              <a:solidFill>
                <a:schemeClr val="bg1"/>
              </a:solidFill>
              <a:latin typeface="+mj-lt"/>
            </a:endParaRPr>
          </a:p>
        </p:txBody>
      </p:sp>
      <p:sp>
        <p:nvSpPr>
          <p:cNvPr id="15" name="TextBox 14"/>
          <p:cNvSpPr txBox="1"/>
          <p:nvPr/>
        </p:nvSpPr>
        <p:spPr>
          <a:xfrm>
            <a:off x="703003" y="3400352"/>
            <a:ext cx="1550421" cy="942245"/>
          </a:xfrm>
          <a:prstGeom prst="rect">
            <a:avLst/>
          </a:prstGeom>
          <a:noFill/>
        </p:spPr>
        <p:txBody>
          <a:bodyPr wrap="square" lIns="0" tIns="0" rIns="0" bIns="0" rtlCol="0">
            <a:noAutofit/>
          </a:bodyPr>
          <a:lstStyle/>
          <a:p>
            <a:pPr algn="ctr">
              <a:buClr>
                <a:srgbClr val="337DBE"/>
              </a:buClr>
              <a:buSzPct val="77000"/>
            </a:pPr>
            <a:r>
              <a:rPr lang="en-US" dirty="0">
                <a:solidFill>
                  <a:srgbClr val="234568"/>
                </a:solidFill>
              </a:rPr>
              <a:t>Bodily Injury</a:t>
            </a:r>
          </a:p>
          <a:p>
            <a:pPr algn="ctr">
              <a:buClr>
                <a:srgbClr val="337DBE"/>
              </a:buClr>
              <a:buSzPct val="77000"/>
            </a:pPr>
            <a:endParaRPr lang="en-US" dirty="0">
              <a:solidFill>
                <a:schemeClr val="accent1"/>
              </a:solidFill>
            </a:endParaRPr>
          </a:p>
          <a:p>
            <a:pPr algn="ctr">
              <a:buClr>
                <a:srgbClr val="337DBE"/>
              </a:buClr>
              <a:buSzPct val="77000"/>
            </a:pPr>
            <a:r>
              <a:rPr lang="en-US" b="1" dirty="0">
                <a:solidFill>
                  <a:schemeClr val="accent2"/>
                </a:solidFill>
              </a:rPr>
              <a:t>9.0%</a:t>
            </a:r>
          </a:p>
        </p:txBody>
      </p:sp>
      <p:sp>
        <p:nvSpPr>
          <p:cNvPr id="16" name="TextBox 15"/>
          <p:cNvSpPr txBox="1"/>
          <p:nvPr/>
        </p:nvSpPr>
        <p:spPr>
          <a:xfrm>
            <a:off x="2221146" y="3400352"/>
            <a:ext cx="1550421" cy="942245"/>
          </a:xfrm>
          <a:prstGeom prst="rect">
            <a:avLst/>
          </a:prstGeom>
          <a:noFill/>
        </p:spPr>
        <p:txBody>
          <a:bodyPr wrap="square" lIns="0" tIns="0" rIns="0" bIns="0" rtlCol="0">
            <a:noAutofit/>
          </a:bodyPr>
          <a:lstStyle/>
          <a:p>
            <a:pPr algn="ctr">
              <a:buClr>
                <a:srgbClr val="337DBE"/>
              </a:buClr>
              <a:buSzPct val="77000"/>
            </a:pPr>
            <a:r>
              <a:rPr lang="en-US" dirty="0">
                <a:solidFill>
                  <a:srgbClr val="234568"/>
                </a:solidFill>
              </a:rPr>
              <a:t>Property</a:t>
            </a:r>
          </a:p>
          <a:p>
            <a:pPr algn="ctr">
              <a:buClr>
                <a:srgbClr val="337DBE"/>
              </a:buClr>
              <a:buSzPct val="77000"/>
            </a:pPr>
            <a:r>
              <a:rPr lang="en-US" dirty="0">
                <a:solidFill>
                  <a:srgbClr val="234568"/>
                </a:solidFill>
              </a:rPr>
              <a:t>Damage</a:t>
            </a:r>
            <a:endParaRPr lang="en-US" dirty="0">
              <a:solidFill>
                <a:schemeClr val="accent1"/>
              </a:solidFill>
            </a:endParaRPr>
          </a:p>
          <a:p>
            <a:pPr algn="ctr">
              <a:buClr>
                <a:srgbClr val="337DBE"/>
              </a:buClr>
              <a:buSzPct val="77000"/>
            </a:pPr>
            <a:r>
              <a:rPr lang="en-US" b="1" dirty="0">
                <a:solidFill>
                  <a:schemeClr val="accent2"/>
                </a:solidFill>
              </a:rPr>
              <a:t>6.6%</a:t>
            </a:r>
          </a:p>
        </p:txBody>
      </p:sp>
      <p:sp>
        <p:nvSpPr>
          <p:cNvPr id="17" name="TextBox 16"/>
          <p:cNvSpPr txBox="1"/>
          <p:nvPr/>
        </p:nvSpPr>
        <p:spPr>
          <a:xfrm>
            <a:off x="3746853" y="3400352"/>
            <a:ext cx="1550421" cy="942245"/>
          </a:xfrm>
          <a:prstGeom prst="rect">
            <a:avLst/>
          </a:prstGeom>
          <a:noFill/>
        </p:spPr>
        <p:txBody>
          <a:bodyPr wrap="square" lIns="0" tIns="0" rIns="0" bIns="0" rtlCol="0">
            <a:noAutofit/>
          </a:bodyPr>
          <a:lstStyle/>
          <a:p>
            <a:pPr algn="ctr">
              <a:buClr>
                <a:srgbClr val="337DBE"/>
              </a:buClr>
              <a:buSzPct val="77000"/>
            </a:pPr>
            <a:r>
              <a:rPr lang="en-US" dirty="0">
                <a:solidFill>
                  <a:srgbClr val="234568"/>
                </a:solidFill>
              </a:rPr>
              <a:t>Personal Injury Protection</a:t>
            </a:r>
            <a:endParaRPr lang="en-US" dirty="0">
              <a:solidFill>
                <a:schemeClr val="accent1"/>
              </a:solidFill>
            </a:endParaRPr>
          </a:p>
          <a:p>
            <a:pPr algn="ctr">
              <a:buClr>
                <a:srgbClr val="337DBE"/>
              </a:buClr>
              <a:buSzPct val="77000"/>
            </a:pPr>
            <a:r>
              <a:rPr lang="en-US" b="1" dirty="0">
                <a:solidFill>
                  <a:schemeClr val="accent2"/>
                </a:solidFill>
              </a:rPr>
              <a:t>2.6%</a:t>
            </a:r>
          </a:p>
        </p:txBody>
      </p:sp>
      <p:sp>
        <p:nvSpPr>
          <p:cNvPr id="18" name="TextBox 17"/>
          <p:cNvSpPr txBox="1"/>
          <p:nvPr/>
        </p:nvSpPr>
        <p:spPr>
          <a:xfrm>
            <a:off x="5272560" y="3400352"/>
            <a:ext cx="1550421" cy="942245"/>
          </a:xfrm>
          <a:prstGeom prst="rect">
            <a:avLst/>
          </a:prstGeom>
          <a:noFill/>
        </p:spPr>
        <p:txBody>
          <a:bodyPr wrap="square" lIns="0" tIns="0" rIns="0" bIns="0" rtlCol="0">
            <a:noAutofit/>
          </a:bodyPr>
          <a:lstStyle/>
          <a:p>
            <a:pPr algn="ctr">
              <a:buClr>
                <a:srgbClr val="337DBE"/>
              </a:buClr>
              <a:buSzPct val="77000"/>
            </a:pPr>
            <a:r>
              <a:rPr lang="en-US" dirty="0">
                <a:solidFill>
                  <a:srgbClr val="234568"/>
                </a:solidFill>
              </a:rPr>
              <a:t>Collision</a:t>
            </a:r>
          </a:p>
          <a:p>
            <a:pPr algn="ctr">
              <a:buClr>
                <a:srgbClr val="337DBE"/>
              </a:buClr>
              <a:buSzPct val="77000"/>
            </a:pPr>
            <a:endParaRPr lang="en-US" dirty="0">
              <a:solidFill>
                <a:schemeClr val="accent1"/>
              </a:solidFill>
            </a:endParaRPr>
          </a:p>
          <a:p>
            <a:pPr algn="ctr">
              <a:buClr>
                <a:srgbClr val="337DBE"/>
              </a:buClr>
              <a:buSzPct val="77000"/>
            </a:pPr>
            <a:r>
              <a:rPr lang="en-US" b="1" dirty="0">
                <a:solidFill>
                  <a:schemeClr val="accent2"/>
                </a:solidFill>
              </a:rPr>
              <a:t>6.1%</a:t>
            </a:r>
          </a:p>
        </p:txBody>
      </p:sp>
      <p:sp>
        <p:nvSpPr>
          <p:cNvPr id="19" name="TextBox 18"/>
          <p:cNvSpPr txBox="1"/>
          <p:nvPr/>
        </p:nvSpPr>
        <p:spPr>
          <a:xfrm>
            <a:off x="6741869" y="3400352"/>
            <a:ext cx="1631092" cy="942245"/>
          </a:xfrm>
          <a:prstGeom prst="rect">
            <a:avLst/>
          </a:prstGeom>
          <a:noFill/>
        </p:spPr>
        <p:txBody>
          <a:bodyPr wrap="square" lIns="0" tIns="0" rIns="0" bIns="0" rtlCol="0">
            <a:noAutofit/>
          </a:bodyPr>
          <a:lstStyle/>
          <a:p>
            <a:pPr algn="ctr">
              <a:buClr>
                <a:srgbClr val="337DBE"/>
              </a:buClr>
              <a:buSzPct val="77000"/>
            </a:pPr>
            <a:r>
              <a:rPr lang="en-US" dirty="0">
                <a:solidFill>
                  <a:srgbClr val="234568"/>
                </a:solidFill>
              </a:rPr>
              <a:t>Comprehensive</a:t>
            </a:r>
          </a:p>
          <a:p>
            <a:pPr algn="ctr">
              <a:buClr>
                <a:srgbClr val="337DBE"/>
              </a:buClr>
              <a:buSzPct val="77000"/>
            </a:pPr>
            <a:endParaRPr lang="en-US" dirty="0">
              <a:solidFill>
                <a:schemeClr val="accent1"/>
              </a:solidFill>
            </a:endParaRPr>
          </a:p>
          <a:p>
            <a:pPr algn="ctr">
              <a:buClr>
                <a:srgbClr val="337DBE"/>
              </a:buClr>
              <a:buSzPct val="77000"/>
            </a:pPr>
            <a:r>
              <a:rPr lang="en-US" b="1" dirty="0">
                <a:solidFill>
                  <a:schemeClr val="accent2"/>
                </a:solidFill>
              </a:rPr>
              <a:t>27.6%</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13" y="2195175"/>
            <a:ext cx="1143000" cy="1143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376" y="2195175"/>
            <a:ext cx="1143000" cy="1143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3982" y="2195175"/>
            <a:ext cx="1143000" cy="1143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6464" y="2186770"/>
            <a:ext cx="1143000" cy="1143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6588" y="2195175"/>
            <a:ext cx="1143000" cy="1143000"/>
          </a:xfrm>
          <a:prstGeom prst="rect">
            <a:avLst/>
          </a:prstGeom>
        </p:spPr>
      </p:pic>
      <p:sp>
        <p:nvSpPr>
          <p:cNvPr id="20" name="Text Placeholder 13"/>
          <p:cNvSpPr>
            <a:spLocks noGrp="1"/>
          </p:cNvSpPr>
          <p:nvPr>
            <p:ph type="body" sz="quarter" idx="15"/>
          </p:nvPr>
        </p:nvSpPr>
        <p:spPr>
          <a:xfrm>
            <a:off x="356616" y="1188720"/>
            <a:ext cx="8454009" cy="396947"/>
          </a:xfrm>
        </p:spPr>
        <p:txBody>
          <a:bodyPr/>
          <a:lstStyle/>
          <a:p>
            <a:r>
              <a:rPr lang="en-US" dirty="0"/>
              <a:t>All Coverages Affected</a:t>
            </a:r>
          </a:p>
        </p:txBody>
      </p:sp>
    </p:spTree>
    <p:extLst>
      <p:ext uri="{BB962C8B-B14F-4D97-AF65-F5344CB8AC3E}">
        <p14:creationId xmlns:p14="http://schemas.microsoft.com/office/powerpoint/2010/main" val="11800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DF7720A-2A32-4F11-9911-60E8334224D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 name="think-cell Slide" r:id="rId25" imgW="416" imgH="416" progId="TCLayout.ActiveDocument.1">
                  <p:embed/>
                </p:oleObj>
              </mc:Choice>
              <mc:Fallback>
                <p:oleObj name="think-cell Slide" r:id="rId25" imgW="416" imgH="416" progId="TCLayout.ActiveDocument.1">
                  <p:embed/>
                  <p:pic>
                    <p:nvPicPr>
                      <p:cNvPr id="7" name="Object 6" hidden="1">
                        <a:extLst>
                          <a:ext uri="{FF2B5EF4-FFF2-40B4-BE49-F238E27FC236}">
                            <a16:creationId xmlns:a16="http://schemas.microsoft.com/office/drawing/2014/main" id="{DDF7720A-2A32-4F11-9911-60E8334224D1}"/>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541C7D0-2C52-4F56-8113-C22965011443}"/>
              </a:ext>
            </a:extLst>
          </p:cNvPr>
          <p:cNvSpPr/>
          <p:nvPr>
            <p:custDataLst>
              <p:tags r:id="rId3"/>
            </p:custDataLst>
          </p:nvPr>
        </p:nvSpPr>
        <p:spPr>
          <a:xfrm>
            <a:off x="-12990" y="0"/>
            <a:ext cx="18473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lnSpc>
                <a:spcPct val="90000"/>
              </a:lnSpc>
              <a:spcBef>
                <a:spcPct val="0"/>
              </a:spcBef>
              <a:spcAft>
                <a:spcPct val="0"/>
              </a:spcAft>
            </a:pPr>
            <a:endParaRPr lang="en-US" sz="3000" dirty="0">
              <a:solidFill>
                <a:srgbClr val="000000"/>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51F637B2-2011-4704-88F0-68A1F2DB8102}"/>
              </a:ext>
            </a:extLst>
          </p:cNvPr>
          <p:cNvSpPr>
            <a:spLocks noGrp="1"/>
          </p:cNvSpPr>
          <p:nvPr>
            <p:ph type="title"/>
          </p:nvPr>
        </p:nvSpPr>
        <p:spPr>
          <a:xfrm>
            <a:off x="266485" y="228600"/>
            <a:ext cx="8741664" cy="990600"/>
          </a:xfrm>
        </p:spPr>
        <p:txBody>
          <a:bodyPr/>
          <a:lstStyle/>
          <a:p>
            <a:r>
              <a:rPr lang="en-US" dirty="0"/>
              <a:t>Over The Past 18 Months, However, Insurance Coverage Has Focused On…</a:t>
            </a:r>
          </a:p>
        </p:txBody>
      </p:sp>
      <p:sp>
        <p:nvSpPr>
          <p:cNvPr id="3" name="Text Placeholder 2">
            <a:extLst>
              <a:ext uri="{FF2B5EF4-FFF2-40B4-BE49-F238E27FC236}">
                <a16:creationId xmlns:a16="http://schemas.microsoft.com/office/drawing/2014/main" id="{F2611034-5712-435D-8C93-4FF08EFD367F}"/>
              </a:ext>
            </a:extLst>
          </p:cNvPr>
          <p:cNvSpPr>
            <a:spLocks noGrp="1"/>
          </p:cNvSpPr>
          <p:nvPr>
            <p:ph type="body" sz="quarter" idx="13"/>
          </p:nvPr>
        </p:nvSpPr>
        <p:spPr>
          <a:xfrm>
            <a:off x="908050" y="6510439"/>
            <a:ext cx="4724400" cy="182880"/>
          </a:xfrm>
        </p:spPr>
        <p:txBody>
          <a:bodyPr/>
          <a:lstStyle/>
          <a:p>
            <a:r>
              <a:rPr lang="en-US" dirty="0"/>
              <a:t>Source: Quid, HPS Analysis, Excludes Health Insurance And Company Performance</a:t>
            </a:r>
          </a:p>
        </p:txBody>
      </p:sp>
      <p:sp>
        <p:nvSpPr>
          <p:cNvPr id="4" name="Slide Number Placeholder 3">
            <a:extLst>
              <a:ext uri="{FF2B5EF4-FFF2-40B4-BE49-F238E27FC236}">
                <a16:creationId xmlns:a16="http://schemas.microsoft.com/office/drawing/2014/main" id="{A17FED70-FF50-4ED6-B969-6D48B76E34D4}"/>
              </a:ext>
            </a:extLst>
          </p:cNvPr>
          <p:cNvSpPr>
            <a:spLocks noGrp="1"/>
          </p:cNvSpPr>
          <p:nvPr>
            <p:ph type="sldNum" sz="quarter" idx="16"/>
          </p:nvPr>
        </p:nvSpPr>
        <p:spPr/>
        <p:txBody>
          <a:bodyPr/>
          <a:lstStyle/>
          <a:p>
            <a:fld id="{869A98C7-B28B-4C78-8980-33662FC7E88A}" type="slidenum">
              <a:rPr lang="en-US" smtClean="0"/>
              <a:pPr/>
              <a:t>3</a:t>
            </a:fld>
            <a:r>
              <a:rPr lang="en-US"/>
              <a:t> </a:t>
            </a:r>
            <a:endParaRPr lang="en-US" dirty="0"/>
          </a:p>
        </p:txBody>
      </p:sp>
      <p:graphicFrame>
        <p:nvGraphicFramePr>
          <p:cNvPr id="227" name="Chart 226">
            <a:extLst>
              <a:ext uri="{FF2B5EF4-FFF2-40B4-BE49-F238E27FC236}">
                <a16:creationId xmlns:a16="http://schemas.microsoft.com/office/drawing/2014/main" id="{7F429DF3-1432-4ADB-BE8C-4DDB89FBDD50}"/>
              </a:ext>
            </a:extLst>
          </p:cNvPr>
          <p:cNvGraphicFramePr/>
          <p:nvPr>
            <p:custDataLst>
              <p:tags r:id="rId4"/>
            </p:custDataLst>
            <p:extLst/>
          </p:nvPr>
        </p:nvGraphicFramePr>
        <p:xfrm>
          <a:off x="3270250" y="1289050"/>
          <a:ext cx="2527300" cy="4965700"/>
        </p:xfrm>
        <a:graphic>
          <a:graphicData uri="http://schemas.openxmlformats.org/drawingml/2006/chart">
            <c:chart xmlns:c="http://schemas.openxmlformats.org/drawingml/2006/chart" xmlns:r="http://schemas.openxmlformats.org/officeDocument/2006/relationships" r:id="rId27"/>
          </a:graphicData>
        </a:graphic>
      </p:graphicFrame>
      <p:cxnSp>
        <p:nvCxnSpPr>
          <p:cNvPr id="213" name="Straight Connector 212">
            <a:extLst>
              <a:ext uri="{FF2B5EF4-FFF2-40B4-BE49-F238E27FC236}">
                <a16:creationId xmlns:a16="http://schemas.microsoft.com/office/drawing/2014/main" id="{1AF16A94-6314-4DAD-BAF2-9F8043E37BA2}"/>
              </a:ext>
            </a:extLst>
          </p:cNvPr>
          <p:cNvCxnSpPr/>
          <p:nvPr>
            <p:custDataLst>
              <p:tags r:id="rId5"/>
            </p:custDataLst>
          </p:nvPr>
        </p:nvCxnSpPr>
        <p:spPr bwMode="auto">
          <a:xfrm>
            <a:off x="3759200" y="1741488"/>
            <a:ext cx="79375" cy="85725"/>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770DCAD8-9455-4F5D-8948-8AFAB8360002}"/>
              </a:ext>
            </a:extLst>
          </p:cNvPr>
          <p:cNvCxnSpPr/>
          <p:nvPr>
            <p:custDataLst>
              <p:tags r:id="rId6"/>
            </p:custDataLst>
          </p:nvPr>
        </p:nvCxnSpPr>
        <p:spPr bwMode="auto">
          <a:xfrm flipV="1">
            <a:off x="3759200" y="2132013"/>
            <a:ext cx="79375" cy="136525"/>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0" name="Text Placeholder 2">
            <a:extLst>
              <a:ext uri="{FF2B5EF4-FFF2-40B4-BE49-F238E27FC236}">
                <a16:creationId xmlns:a16="http://schemas.microsoft.com/office/drawing/2014/main" id="{B493A928-78C9-4EDE-AB5C-0A794966B0A9}"/>
              </a:ext>
            </a:extLst>
          </p:cNvPr>
          <p:cNvSpPr>
            <a:spLocks noGrp="1"/>
          </p:cNvSpPr>
          <p:nvPr>
            <p:custDataLst>
              <p:tags r:id="rId7"/>
            </p:custDataLst>
          </p:nvPr>
        </p:nvSpPr>
        <p:spPr bwMode="auto">
          <a:xfrm>
            <a:off x="2522538" y="2162175"/>
            <a:ext cx="1211263" cy="212725"/>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buNone/>
            </a:pPr>
            <a:fld id="{0C343308-919E-44F0-A746-EDE8B71F91C8}" type="datetime'C''r''''o''''''''''p'''''' I''''nsu''r''''a''''''n''''c''''e'">
              <a:rPr lang="en-US" altLang="en-US" sz="1400" smtClean="0"/>
              <a:pPr marL="0" indent="0" algn="r">
                <a:spcBef>
                  <a:spcPct val="0"/>
                </a:spcBef>
                <a:buNone/>
              </a:pPr>
              <a:t>Crop Insurance</a:t>
            </a:fld>
            <a:endParaRPr lang="en-US" sz="1400" dirty="0">
              <a:ea typeface="ＭＳ Ｐゴシック" panose="020B0600070205080204" pitchFamily="34" charset="-128"/>
              <a:sym typeface="+mn-lt"/>
            </a:endParaRPr>
          </a:p>
        </p:txBody>
      </p:sp>
      <p:sp>
        <p:nvSpPr>
          <p:cNvPr id="139" name="Text Placeholder 2">
            <a:extLst>
              <a:ext uri="{FF2B5EF4-FFF2-40B4-BE49-F238E27FC236}">
                <a16:creationId xmlns:a16="http://schemas.microsoft.com/office/drawing/2014/main" id="{70916E73-DF85-4DE1-99DF-5B1A8E83EBB9}"/>
              </a:ext>
            </a:extLst>
          </p:cNvPr>
          <p:cNvSpPr>
            <a:spLocks noGrp="1"/>
          </p:cNvSpPr>
          <p:nvPr>
            <p:custDataLst>
              <p:tags r:id="rId8"/>
            </p:custDataLst>
          </p:nvPr>
        </p:nvSpPr>
        <p:spPr bwMode="auto">
          <a:xfrm>
            <a:off x="4289425" y="6230938"/>
            <a:ext cx="485775" cy="212725"/>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t"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buNone/>
            </a:pPr>
            <a:fld id="{FAF8B7DA-508B-4570-8524-208E8D28B3F7}" type="datetime'''''''''''''''''''''C''''''''''''''''o''''''''''''''''u''nt'''">
              <a:rPr lang="en-US" altLang="en-US" sz="1400" smtClean="0">
                <a:ea typeface="ＭＳ Ｐゴシック" panose="020B0600070205080204" pitchFamily="34" charset="-128"/>
                <a:sym typeface="+mn-lt"/>
              </a:rPr>
              <a:pPr marL="0" indent="0" algn="ctr">
                <a:spcBef>
                  <a:spcPct val="0"/>
                </a:spcBef>
                <a:buNone/>
              </a:pPr>
              <a:t>Count</a:t>
            </a:fld>
            <a:endParaRPr lang="en-US" sz="1400" dirty="0">
              <a:ea typeface="ＭＳ Ｐゴシック" panose="020B0600070205080204" pitchFamily="34" charset="-128"/>
              <a:sym typeface="+mn-lt"/>
            </a:endParaRPr>
          </a:p>
        </p:txBody>
      </p:sp>
      <p:sp>
        <p:nvSpPr>
          <p:cNvPr id="114" name="Text Placeholder 2">
            <a:extLst>
              <a:ext uri="{FF2B5EF4-FFF2-40B4-BE49-F238E27FC236}">
                <a16:creationId xmlns:a16="http://schemas.microsoft.com/office/drawing/2014/main" id="{E17D8F65-31E3-494C-A7CE-6E37ED9360FB}"/>
              </a:ext>
            </a:extLst>
          </p:cNvPr>
          <p:cNvSpPr>
            <a:spLocks noGrp="1"/>
          </p:cNvSpPr>
          <p:nvPr>
            <p:custDataLst>
              <p:tags r:id="rId9"/>
            </p:custDataLst>
          </p:nvPr>
        </p:nvSpPr>
        <p:spPr bwMode="auto">
          <a:xfrm>
            <a:off x="1951038" y="3894138"/>
            <a:ext cx="1782763" cy="212725"/>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buNone/>
            </a:pPr>
            <a:fld id="{24E71411-7322-48B5-AE6F-006B3B0A82E8}" type="datetime'''''H''''''''ome''''ow''ner'''''' ''Ins''''u''ran''c''''e'''">
              <a:rPr lang="en-US" altLang="en-US" sz="1400" smtClean="0"/>
              <a:pPr marL="0" indent="0" algn="r">
                <a:spcBef>
                  <a:spcPct val="0"/>
                </a:spcBef>
                <a:buNone/>
              </a:pPr>
              <a:t>Homeowner Insurance</a:t>
            </a:fld>
            <a:endParaRPr lang="en-US" sz="1400" dirty="0">
              <a:ea typeface="ＭＳ Ｐゴシック" panose="020B0600070205080204" pitchFamily="34" charset="-128"/>
              <a:sym typeface="+mn-lt"/>
            </a:endParaRPr>
          </a:p>
        </p:txBody>
      </p:sp>
      <p:sp>
        <p:nvSpPr>
          <p:cNvPr id="153" name="Text Placeholder 2">
            <a:extLst>
              <a:ext uri="{FF2B5EF4-FFF2-40B4-BE49-F238E27FC236}">
                <a16:creationId xmlns:a16="http://schemas.microsoft.com/office/drawing/2014/main" id="{97B2897F-7270-4263-AD19-9804A16E2E70}"/>
              </a:ext>
            </a:extLst>
          </p:cNvPr>
          <p:cNvSpPr>
            <a:spLocks noGrp="1"/>
          </p:cNvSpPr>
          <p:nvPr>
            <p:custDataLst>
              <p:tags r:id="rId10"/>
            </p:custDataLst>
          </p:nvPr>
        </p:nvSpPr>
        <p:spPr bwMode="gray">
          <a:xfrm>
            <a:off x="4051300" y="1720850"/>
            <a:ext cx="307975" cy="212725"/>
          </a:xfrm>
          <a:prstGeom prst="rect">
            <a:avLst/>
          </a:prstGeom>
          <a:solidFill>
            <a:srgbClr val="496895"/>
          </a:solid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5400" tIns="0" rIns="2540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buNone/>
            </a:pPr>
            <a:fld id="{22516E30-4B57-46E1-BE03-8B303FE14938}" type="datetime'''''''''''''''''''3%'''''''''''''''''">
              <a:rPr lang="en-US" altLang="en-US" sz="1400" smtClean="0">
                <a:solidFill>
                  <a:schemeClr val="bg1"/>
                </a:solidFill>
              </a:rPr>
              <a:pPr marL="0" indent="0" algn="ctr">
                <a:spcBef>
                  <a:spcPct val="0"/>
                </a:spcBef>
                <a:buNone/>
              </a:pPr>
              <a:t>3%</a:t>
            </a:fld>
            <a:endParaRPr lang="en-US" sz="1400" dirty="0">
              <a:solidFill>
                <a:schemeClr val="bg1"/>
              </a:solidFill>
              <a:ea typeface="ＭＳ Ｐゴシック" panose="020B0600070205080204" pitchFamily="34" charset="-128"/>
              <a:sym typeface="+mn-lt"/>
            </a:endParaRPr>
          </a:p>
        </p:txBody>
      </p:sp>
      <p:sp>
        <p:nvSpPr>
          <p:cNvPr id="152" name="Text Placeholder 2">
            <a:extLst>
              <a:ext uri="{FF2B5EF4-FFF2-40B4-BE49-F238E27FC236}">
                <a16:creationId xmlns:a16="http://schemas.microsoft.com/office/drawing/2014/main" id="{8A747106-91B2-44DC-8972-BB14A957B13E}"/>
              </a:ext>
            </a:extLst>
          </p:cNvPr>
          <p:cNvSpPr>
            <a:spLocks noGrp="1"/>
          </p:cNvSpPr>
          <p:nvPr>
            <p:custDataLst>
              <p:tags r:id="rId11"/>
            </p:custDataLst>
          </p:nvPr>
        </p:nvSpPr>
        <p:spPr bwMode="gray">
          <a:xfrm>
            <a:off x="4706938" y="1870075"/>
            <a:ext cx="307975" cy="212725"/>
          </a:xfrm>
          <a:prstGeom prst="rect">
            <a:avLst/>
          </a:prstGeom>
          <a:solidFill>
            <a:srgbClr val="6F8DB9"/>
          </a:solid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5400" tIns="0" rIns="2540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buNone/>
            </a:pPr>
            <a:fld id="{999BE45B-9D24-4DFB-9662-3FF3785C1AA5}" type="datetime'''''''''''3''''''''''''''''''''''''''''''%'''''''''">
              <a:rPr lang="en-US" altLang="en-US" sz="1400" smtClean="0">
                <a:solidFill>
                  <a:schemeClr val="bg1"/>
                </a:solidFill>
                <a:ea typeface="ＭＳ Ｐゴシック" panose="020B0600070205080204" pitchFamily="34" charset="-128"/>
                <a:sym typeface="+mn-lt"/>
              </a:rPr>
              <a:pPr marL="0" indent="0" algn="ctr">
                <a:spcBef>
                  <a:spcPct val="0"/>
                </a:spcBef>
                <a:buNone/>
              </a:pPr>
              <a:t>3%</a:t>
            </a:fld>
            <a:endParaRPr lang="en-US" sz="1400" dirty="0">
              <a:solidFill>
                <a:schemeClr val="bg1"/>
              </a:solidFill>
              <a:ea typeface="ＭＳ Ｐゴシック" panose="020B0600070205080204" pitchFamily="34" charset="-128"/>
              <a:sym typeface="+mn-lt"/>
            </a:endParaRPr>
          </a:p>
        </p:txBody>
      </p:sp>
      <p:sp>
        <p:nvSpPr>
          <p:cNvPr id="108" name="Text Placeholder 2">
            <a:extLst>
              <a:ext uri="{FF2B5EF4-FFF2-40B4-BE49-F238E27FC236}">
                <a16:creationId xmlns:a16="http://schemas.microsoft.com/office/drawing/2014/main" id="{719D3BB2-2AE6-44D8-BCFB-AEF757EF4AD6}"/>
              </a:ext>
            </a:extLst>
          </p:cNvPr>
          <p:cNvSpPr>
            <a:spLocks noGrp="1"/>
          </p:cNvSpPr>
          <p:nvPr>
            <p:custDataLst>
              <p:tags r:id="rId12"/>
            </p:custDataLst>
          </p:nvPr>
        </p:nvSpPr>
        <p:spPr bwMode="auto">
          <a:xfrm>
            <a:off x="1936749" y="1635125"/>
            <a:ext cx="1797050" cy="212725"/>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buNone/>
            </a:pPr>
            <a:fld id="{235893EC-9431-448B-8532-5F5F0F476AEA}" type="datetime'''Tr''av''el'''' ''''&amp; Pe''''''t In''''s''''''''ura''''nce'''">
              <a:rPr lang="en-US" altLang="en-US" sz="1400" smtClean="0"/>
              <a:pPr marL="0" indent="0" algn="r">
                <a:spcBef>
                  <a:spcPct val="0"/>
                </a:spcBef>
                <a:buNone/>
              </a:pPr>
              <a:t>Travel &amp; Pet Insurance</a:t>
            </a:fld>
            <a:endParaRPr lang="en-US" sz="1400" dirty="0">
              <a:ea typeface="ＭＳ Ｐゴシック" panose="020B0600070205080204" pitchFamily="34" charset="-128"/>
              <a:sym typeface="+mn-lt"/>
            </a:endParaRPr>
          </a:p>
        </p:txBody>
      </p:sp>
      <p:sp>
        <p:nvSpPr>
          <p:cNvPr id="151" name="Text Placeholder 2">
            <a:extLst>
              <a:ext uri="{FF2B5EF4-FFF2-40B4-BE49-F238E27FC236}">
                <a16:creationId xmlns:a16="http://schemas.microsoft.com/office/drawing/2014/main" id="{CCBD32D8-0C64-4C86-AC9F-7E2D765B0963}"/>
              </a:ext>
            </a:extLst>
          </p:cNvPr>
          <p:cNvSpPr>
            <a:spLocks noGrp="1"/>
          </p:cNvSpPr>
          <p:nvPr>
            <p:custDataLst>
              <p:tags r:id="rId13"/>
            </p:custDataLst>
          </p:nvPr>
        </p:nvSpPr>
        <p:spPr bwMode="gray">
          <a:xfrm>
            <a:off x="4051300" y="2025650"/>
            <a:ext cx="307975" cy="212725"/>
          </a:xfrm>
          <a:prstGeom prst="rect">
            <a:avLst/>
          </a:prstGeom>
          <a:solidFill>
            <a:srgbClr val="A9BBD5"/>
          </a:solid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5400" tIns="0" rIns="2540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buNone/>
            </a:pPr>
            <a:fld id="{EB2DD17C-7895-40C8-9519-8B67E3BB3272}" type="datetime'''3''''''''''''''''''%'''''''''''''">
              <a:rPr lang="en-US" altLang="en-US" sz="1400" smtClean="0">
                <a:ea typeface="ＭＳ Ｐゴシック" panose="020B0600070205080204" pitchFamily="34" charset="-128"/>
                <a:sym typeface="+mn-lt"/>
              </a:rPr>
              <a:pPr marL="0" indent="0" algn="ctr">
                <a:spcBef>
                  <a:spcPct val="0"/>
                </a:spcBef>
                <a:buNone/>
              </a:pPr>
              <a:t>3%</a:t>
            </a:fld>
            <a:endParaRPr lang="en-US" sz="1400" dirty="0">
              <a:ea typeface="ＭＳ Ｐゴシック" panose="020B0600070205080204" pitchFamily="34" charset="-128"/>
              <a:sym typeface="+mn-lt"/>
            </a:endParaRPr>
          </a:p>
        </p:txBody>
      </p:sp>
      <p:sp>
        <p:nvSpPr>
          <p:cNvPr id="199" name="Text Placeholder 2">
            <a:extLst>
              <a:ext uri="{FF2B5EF4-FFF2-40B4-BE49-F238E27FC236}">
                <a16:creationId xmlns:a16="http://schemas.microsoft.com/office/drawing/2014/main" id="{0F25D049-2AB5-4DC8-AAEF-2F70B024C182}"/>
              </a:ext>
            </a:extLst>
          </p:cNvPr>
          <p:cNvSpPr>
            <a:spLocks noGrp="1"/>
          </p:cNvSpPr>
          <p:nvPr>
            <p:custDataLst>
              <p:tags r:id="rId14"/>
            </p:custDataLst>
          </p:nvPr>
        </p:nvSpPr>
        <p:spPr bwMode="gray">
          <a:xfrm>
            <a:off x="4378325" y="3306763"/>
            <a:ext cx="307975" cy="212725"/>
          </a:xfrm>
          <a:prstGeom prst="rect">
            <a:avLst/>
          </a:prstGeom>
          <a:solidFill>
            <a:srgbClr val="F2AC82"/>
          </a:solid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5400" tIns="0" rIns="2540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buNone/>
            </a:pPr>
            <a:fld id="{EE4B22AB-1C3A-4B2D-984D-EA29E4E775E2}" type="datetime'''''''''''''''''2''''''''''''''''''''''''''%'''''''''''''">
              <a:rPr lang="en-US" altLang="en-US" sz="1400" smtClean="0">
                <a:ea typeface="ＭＳ Ｐゴシック" panose="020B0600070205080204" pitchFamily="34" charset="-128"/>
                <a:sym typeface="+mn-lt"/>
              </a:rPr>
              <a:pPr marL="0" indent="0" algn="ctr">
                <a:spcBef>
                  <a:spcPct val="0"/>
                </a:spcBef>
                <a:buNone/>
              </a:pPr>
              <a:t>2%</a:t>
            </a:fld>
            <a:endParaRPr lang="en-US" sz="1400" dirty="0">
              <a:ea typeface="ＭＳ Ｐゴシック" panose="020B0600070205080204" pitchFamily="34" charset="-128"/>
              <a:sym typeface="+mn-lt"/>
            </a:endParaRPr>
          </a:p>
        </p:txBody>
      </p:sp>
      <p:sp>
        <p:nvSpPr>
          <p:cNvPr id="111" name="Text Placeholder 2">
            <a:extLst>
              <a:ext uri="{FF2B5EF4-FFF2-40B4-BE49-F238E27FC236}">
                <a16:creationId xmlns:a16="http://schemas.microsoft.com/office/drawing/2014/main" id="{04157214-DBD3-48B0-AD2E-1A46D3A11E6B}"/>
              </a:ext>
            </a:extLst>
          </p:cNvPr>
          <p:cNvSpPr>
            <a:spLocks noGrp="1"/>
          </p:cNvSpPr>
          <p:nvPr>
            <p:custDataLst>
              <p:tags r:id="rId15"/>
            </p:custDataLst>
          </p:nvPr>
        </p:nvSpPr>
        <p:spPr bwMode="auto">
          <a:xfrm>
            <a:off x="3052763" y="3276600"/>
            <a:ext cx="681038" cy="212725"/>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buNone/>
            </a:pPr>
            <a:fld id="{E160C045-EDCD-44A8-8CBD-DE67F3EEE2FF}" type="datetime'''Wi''l''''d''''''''''''''fire''s'''''''''''''''''''">
              <a:rPr lang="en-US" altLang="en-US" sz="1400" smtClean="0"/>
              <a:pPr marL="0" indent="0" algn="r">
                <a:spcBef>
                  <a:spcPct val="0"/>
                </a:spcBef>
                <a:buNone/>
              </a:pPr>
              <a:t>Wildfires</a:t>
            </a:fld>
            <a:endParaRPr lang="en-US" sz="1400" dirty="0">
              <a:ea typeface="ＭＳ Ｐゴシック" panose="020B0600070205080204" pitchFamily="34" charset="-128"/>
              <a:sym typeface="+mn-lt"/>
            </a:endParaRPr>
          </a:p>
        </p:txBody>
      </p:sp>
      <p:sp>
        <p:nvSpPr>
          <p:cNvPr id="107" name="Text Placeholder 2">
            <a:extLst>
              <a:ext uri="{FF2B5EF4-FFF2-40B4-BE49-F238E27FC236}">
                <a16:creationId xmlns:a16="http://schemas.microsoft.com/office/drawing/2014/main" id="{F962B138-56E2-45E1-BB9F-D2D452575279}"/>
              </a:ext>
            </a:extLst>
          </p:cNvPr>
          <p:cNvSpPr>
            <a:spLocks noGrp="1"/>
          </p:cNvSpPr>
          <p:nvPr>
            <p:custDataLst>
              <p:tags r:id="rId16"/>
            </p:custDataLst>
          </p:nvPr>
        </p:nvSpPr>
        <p:spPr bwMode="auto">
          <a:xfrm>
            <a:off x="2216150" y="1371600"/>
            <a:ext cx="1517650" cy="212725"/>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buNone/>
            </a:pPr>
            <a:fld id="{544B8F3F-CDB4-42A5-B019-1C51847C0DC3}" type="datetime'''''I''''n''s''''''''''u''ran''c''''''e ''Law''''s''u''its'">
              <a:rPr lang="en-US" altLang="en-US" sz="1400" smtClean="0"/>
              <a:pPr marL="0" indent="0" algn="r">
                <a:spcBef>
                  <a:spcPct val="0"/>
                </a:spcBef>
                <a:buNone/>
              </a:pPr>
              <a:t>Insurance Lawsuits</a:t>
            </a:fld>
            <a:endParaRPr lang="en-US" sz="1400" dirty="0">
              <a:ea typeface="ＭＳ Ｐゴシック" panose="020B0600070205080204" pitchFamily="34" charset="-128"/>
              <a:sym typeface="+mn-lt"/>
            </a:endParaRPr>
          </a:p>
        </p:txBody>
      </p:sp>
      <p:sp>
        <p:nvSpPr>
          <p:cNvPr id="115" name="Text Placeholder 2">
            <a:extLst>
              <a:ext uri="{FF2B5EF4-FFF2-40B4-BE49-F238E27FC236}">
                <a16:creationId xmlns:a16="http://schemas.microsoft.com/office/drawing/2014/main" id="{E7105894-FD93-4D6A-A079-3E3FC47D5D92}"/>
              </a:ext>
            </a:extLst>
          </p:cNvPr>
          <p:cNvSpPr>
            <a:spLocks noGrp="1"/>
          </p:cNvSpPr>
          <p:nvPr>
            <p:custDataLst>
              <p:tags r:id="rId17"/>
            </p:custDataLst>
          </p:nvPr>
        </p:nvSpPr>
        <p:spPr bwMode="auto">
          <a:xfrm>
            <a:off x="3328988" y="4373563"/>
            <a:ext cx="404813" cy="212725"/>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buNone/>
            </a:pPr>
            <a:fld id="{35625BEF-C27D-40A2-A448-126055BE7016}" type="datetime'''''''N''''''''''''''''''F''''I''''''''P'''">
              <a:rPr lang="en-US" altLang="en-US" sz="1400" smtClean="0"/>
              <a:pPr marL="0" indent="0" algn="r">
                <a:spcBef>
                  <a:spcPct val="0"/>
                </a:spcBef>
                <a:buNone/>
              </a:pPr>
              <a:t>NFIP</a:t>
            </a:fld>
            <a:endParaRPr lang="en-US" sz="1400" dirty="0">
              <a:ea typeface="ＭＳ Ｐゴシック" panose="020B0600070205080204" pitchFamily="34" charset="-128"/>
              <a:sym typeface="+mn-lt"/>
            </a:endParaRPr>
          </a:p>
        </p:txBody>
      </p:sp>
      <p:sp>
        <p:nvSpPr>
          <p:cNvPr id="109" name="Text Placeholder 2">
            <a:extLst>
              <a:ext uri="{FF2B5EF4-FFF2-40B4-BE49-F238E27FC236}">
                <a16:creationId xmlns:a16="http://schemas.microsoft.com/office/drawing/2014/main" id="{B868C306-72BE-4F95-BCBD-DAE57D2B08EF}"/>
              </a:ext>
            </a:extLst>
          </p:cNvPr>
          <p:cNvSpPr>
            <a:spLocks noGrp="1"/>
          </p:cNvSpPr>
          <p:nvPr>
            <p:custDataLst>
              <p:tags r:id="rId18"/>
            </p:custDataLst>
          </p:nvPr>
        </p:nvSpPr>
        <p:spPr bwMode="auto">
          <a:xfrm>
            <a:off x="1616075" y="1898650"/>
            <a:ext cx="2117725" cy="212725"/>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buNone/>
            </a:pPr>
            <a:fld id="{0B213047-BEC5-4BE2-BD51-13757577BDE5}" type="datetime'''''''Mo''''r''t''''''ga''g''''e &amp; Titl''e'' Insu''r''ance'''">
              <a:rPr lang="en-US" altLang="en-US" sz="1400" smtClean="0"/>
              <a:pPr marL="0" indent="0" algn="r">
                <a:spcBef>
                  <a:spcPct val="0"/>
                </a:spcBef>
                <a:buNone/>
              </a:pPr>
              <a:t>Mortgage &amp; Title Insurance</a:t>
            </a:fld>
            <a:endParaRPr lang="en-US" sz="1400" dirty="0">
              <a:ea typeface="ＭＳ Ｐゴシック" panose="020B0600070205080204" pitchFamily="34" charset="-128"/>
              <a:sym typeface="+mn-lt"/>
            </a:endParaRPr>
          </a:p>
        </p:txBody>
      </p:sp>
      <p:sp>
        <p:nvSpPr>
          <p:cNvPr id="212" name="Text Placeholder 2">
            <a:extLst>
              <a:ext uri="{FF2B5EF4-FFF2-40B4-BE49-F238E27FC236}">
                <a16:creationId xmlns:a16="http://schemas.microsoft.com/office/drawing/2014/main" id="{09884A8B-BAA6-4B5D-9B6B-0336361B3FE6}"/>
              </a:ext>
            </a:extLst>
          </p:cNvPr>
          <p:cNvSpPr>
            <a:spLocks noGrp="1"/>
          </p:cNvSpPr>
          <p:nvPr>
            <p:custDataLst>
              <p:tags r:id="rId19"/>
            </p:custDataLst>
          </p:nvPr>
        </p:nvSpPr>
        <p:spPr bwMode="auto">
          <a:xfrm>
            <a:off x="1123949" y="2425700"/>
            <a:ext cx="2609850" cy="212725"/>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buNone/>
            </a:pPr>
            <a:fld id="{F36FB732-A68F-4077-8637-2F9460A07E6B}" type="datetime'Life ''''In''''sur''a''''nce &amp; L''''ong-Term ''Car''e'''">
              <a:rPr lang="en-US" altLang="en-US" sz="1400" smtClean="0"/>
              <a:pPr marL="0" indent="0" algn="r">
                <a:spcBef>
                  <a:spcPct val="0"/>
                </a:spcBef>
                <a:buNone/>
              </a:pPr>
              <a:t>Life Insurance &amp; Long-Term Care</a:t>
            </a:fld>
            <a:endParaRPr lang="en-US" sz="1400" dirty="0">
              <a:ea typeface="ＭＳ Ｐゴシック" panose="020B0600070205080204" pitchFamily="34" charset="-128"/>
              <a:sym typeface="+mn-lt"/>
            </a:endParaRPr>
          </a:p>
        </p:txBody>
      </p:sp>
      <p:sp>
        <p:nvSpPr>
          <p:cNvPr id="150" name="Text Placeholder 2">
            <a:extLst>
              <a:ext uri="{FF2B5EF4-FFF2-40B4-BE49-F238E27FC236}">
                <a16:creationId xmlns:a16="http://schemas.microsoft.com/office/drawing/2014/main" id="{92EBABB4-3CFC-483D-8AFC-13DB59AE9C19}"/>
              </a:ext>
            </a:extLst>
          </p:cNvPr>
          <p:cNvSpPr>
            <a:spLocks noGrp="1"/>
          </p:cNvSpPr>
          <p:nvPr>
            <p:custDataLst>
              <p:tags r:id="rId20"/>
            </p:custDataLst>
          </p:nvPr>
        </p:nvSpPr>
        <p:spPr bwMode="auto">
          <a:xfrm>
            <a:off x="2541588" y="2894013"/>
            <a:ext cx="1192213" cy="212725"/>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buNone/>
            </a:pPr>
            <a:fld id="{CC53F9CE-B85E-45EF-82FE-42238B9616DE}" type="datetime'Au''to I''''''''nsu''''''''''''''ran''''''''c''''e'''''''">
              <a:rPr lang="en-US" altLang="en-US" sz="1400" smtClean="0"/>
              <a:pPr marL="0" indent="0" algn="r">
                <a:spcBef>
                  <a:spcPct val="0"/>
                </a:spcBef>
                <a:buNone/>
              </a:pPr>
              <a:t>Auto Insurance</a:t>
            </a:fld>
            <a:endParaRPr lang="en-US" sz="1400" dirty="0">
              <a:ea typeface="ＭＳ Ｐゴシック" panose="020B0600070205080204" pitchFamily="34" charset="-128"/>
              <a:sym typeface="+mn-lt"/>
            </a:endParaRPr>
          </a:p>
        </p:txBody>
      </p:sp>
      <p:sp>
        <p:nvSpPr>
          <p:cNvPr id="112" name="Text Placeholder 2">
            <a:extLst>
              <a:ext uri="{FF2B5EF4-FFF2-40B4-BE49-F238E27FC236}">
                <a16:creationId xmlns:a16="http://schemas.microsoft.com/office/drawing/2014/main" id="{DF482320-54F7-4522-9834-E918929B0C50}"/>
              </a:ext>
            </a:extLst>
          </p:cNvPr>
          <p:cNvSpPr>
            <a:spLocks noGrp="1"/>
          </p:cNvSpPr>
          <p:nvPr>
            <p:custDataLst>
              <p:tags r:id="rId21"/>
            </p:custDataLst>
          </p:nvPr>
        </p:nvSpPr>
        <p:spPr bwMode="auto">
          <a:xfrm>
            <a:off x="2511425" y="3540125"/>
            <a:ext cx="1222375" cy="212725"/>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buNone/>
            </a:pPr>
            <a:fld id="{6861AE98-9AF7-4564-85B5-DE8AC569D0EB}" type="datetime'F''''''''''l''''oo''''d'''''''''' &amp;'''' ''S''''to''''''rms'''">
              <a:rPr lang="en-US" altLang="en-US" sz="1400" smtClean="0"/>
              <a:pPr marL="0" indent="0" algn="r">
                <a:spcBef>
                  <a:spcPct val="0"/>
                </a:spcBef>
                <a:buNone/>
              </a:pPr>
              <a:t>Flood &amp; Storms</a:t>
            </a:fld>
            <a:endParaRPr lang="en-US" sz="1400" dirty="0">
              <a:ea typeface="ＭＳ Ｐゴシック" panose="020B0600070205080204" pitchFamily="34" charset="-128"/>
              <a:sym typeface="+mn-lt"/>
            </a:endParaRPr>
          </a:p>
        </p:txBody>
      </p:sp>
      <p:sp>
        <p:nvSpPr>
          <p:cNvPr id="116" name="Text Placeholder 2">
            <a:extLst>
              <a:ext uri="{FF2B5EF4-FFF2-40B4-BE49-F238E27FC236}">
                <a16:creationId xmlns:a16="http://schemas.microsoft.com/office/drawing/2014/main" id="{A9B0DE86-B219-4C9D-A708-02A72F23EF89}"/>
              </a:ext>
            </a:extLst>
          </p:cNvPr>
          <p:cNvSpPr>
            <a:spLocks noGrp="1"/>
          </p:cNvSpPr>
          <p:nvPr>
            <p:custDataLst>
              <p:tags r:id="rId22"/>
            </p:custDataLst>
          </p:nvPr>
        </p:nvSpPr>
        <p:spPr bwMode="auto">
          <a:xfrm>
            <a:off x="2433638" y="4822825"/>
            <a:ext cx="1300163" cy="212725"/>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buNone/>
            </a:pPr>
            <a:fld id="{139B8286-ECA6-4D43-9E5B-85DA4E5246A8}" type="datetime'''''''C''y''''b''e''''''''''''''''r'' ''''''''''In''suranc''e'">
              <a:rPr lang="en-US" altLang="en-US" sz="1400" smtClean="0"/>
              <a:pPr marL="0" indent="0" algn="r">
                <a:spcBef>
                  <a:spcPct val="0"/>
                </a:spcBef>
                <a:buNone/>
              </a:pPr>
              <a:t>Cyber Insurance</a:t>
            </a:fld>
            <a:endParaRPr lang="en-US" sz="1400" dirty="0">
              <a:ea typeface="ＭＳ Ｐゴシック" panose="020B0600070205080204" pitchFamily="34" charset="-128"/>
              <a:sym typeface="+mn-lt"/>
            </a:endParaRPr>
          </a:p>
        </p:txBody>
      </p:sp>
      <p:sp>
        <p:nvSpPr>
          <p:cNvPr id="117" name="Text Placeholder 2">
            <a:extLst>
              <a:ext uri="{FF2B5EF4-FFF2-40B4-BE49-F238E27FC236}">
                <a16:creationId xmlns:a16="http://schemas.microsoft.com/office/drawing/2014/main" id="{BD703DD4-B108-484D-9660-9363C1183EC2}"/>
              </a:ext>
            </a:extLst>
          </p:cNvPr>
          <p:cNvSpPr>
            <a:spLocks noGrp="1"/>
          </p:cNvSpPr>
          <p:nvPr>
            <p:custDataLst>
              <p:tags r:id="rId23"/>
            </p:custDataLst>
          </p:nvPr>
        </p:nvSpPr>
        <p:spPr bwMode="auto">
          <a:xfrm>
            <a:off x="2965450" y="5546725"/>
            <a:ext cx="768350" cy="212725"/>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ct val="0"/>
              </a:spcBef>
              <a:buNone/>
            </a:pPr>
            <a:fld id="{1DFB3E1F-711C-48C9-ADEB-C6AFD9EEDF2C}" type="datetime'''I''''''ns''''u''''''''''r''''''T''''''e''c''''h'''''''''">
              <a:rPr lang="en-US" altLang="en-US" sz="1400" smtClean="0"/>
              <a:pPr marL="0" indent="0" algn="r">
                <a:spcBef>
                  <a:spcPct val="0"/>
                </a:spcBef>
                <a:buNone/>
              </a:pPr>
              <a:t>InsurTech</a:t>
            </a:fld>
            <a:endParaRPr lang="en-US" sz="1400" dirty="0">
              <a:ea typeface="ＭＳ Ｐゴシック" panose="020B0600070205080204" pitchFamily="34" charset="-128"/>
              <a:sym typeface="+mn-lt"/>
            </a:endParaRPr>
          </a:p>
        </p:txBody>
      </p:sp>
      <p:sp>
        <p:nvSpPr>
          <p:cNvPr id="228" name="Right Brace 227">
            <a:extLst>
              <a:ext uri="{FF2B5EF4-FFF2-40B4-BE49-F238E27FC236}">
                <a16:creationId xmlns:a16="http://schemas.microsoft.com/office/drawing/2014/main" id="{BC7096E8-EFD2-45CC-BA39-73309A4B11D0}"/>
              </a:ext>
            </a:extLst>
          </p:cNvPr>
          <p:cNvSpPr/>
          <p:nvPr/>
        </p:nvSpPr>
        <p:spPr>
          <a:xfrm>
            <a:off x="5943600" y="4724400"/>
            <a:ext cx="582612" cy="14478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9" name="Right Brace 228">
            <a:extLst>
              <a:ext uri="{FF2B5EF4-FFF2-40B4-BE49-F238E27FC236}">
                <a16:creationId xmlns:a16="http://schemas.microsoft.com/office/drawing/2014/main" id="{B12A1BC4-5908-40E9-AE08-C20322593D32}"/>
              </a:ext>
            </a:extLst>
          </p:cNvPr>
          <p:cNvSpPr/>
          <p:nvPr/>
        </p:nvSpPr>
        <p:spPr>
          <a:xfrm>
            <a:off x="5943600" y="3352800"/>
            <a:ext cx="582612" cy="135255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0" name="Right Brace 229">
            <a:extLst>
              <a:ext uri="{FF2B5EF4-FFF2-40B4-BE49-F238E27FC236}">
                <a16:creationId xmlns:a16="http://schemas.microsoft.com/office/drawing/2014/main" id="{04FAD872-5F5A-48D0-9150-449C44E4481B}"/>
              </a:ext>
            </a:extLst>
          </p:cNvPr>
          <p:cNvSpPr/>
          <p:nvPr/>
        </p:nvSpPr>
        <p:spPr>
          <a:xfrm>
            <a:off x="5943600" y="1741488"/>
            <a:ext cx="582612" cy="89693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TextBox 230">
            <a:extLst>
              <a:ext uri="{FF2B5EF4-FFF2-40B4-BE49-F238E27FC236}">
                <a16:creationId xmlns:a16="http://schemas.microsoft.com/office/drawing/2014/main" id="{BBEB12E9-029A-45CD-95F6-09A7A03412F1}"/>
              </a:ext>
            </a:extLst>
          </p:cNvPr>
          <p:cNvSpPr txBox="1"/>
          <p:nvPr/>
        </p:nvSpPr>
        <p:spPr bwMode="gray">
          <a:xfrm>
            <a:off x="6634162" y="1938665"/>
            <a:ext cx="20574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1400" b="1" dirty="0"/>
              <a:t>18% on other P/C and life products</a:t>
            </a:r>
          </a:p>
        </p:txBody>
      </p:sp>
      <p:sp>
        <p:nvSpPr>
          <p:cNvPr id="232" name="TextBox 231">
            <a:extLst>
              <a:ext uri="{FF2B5EF4-FFF2-40B4-BE49-F238E27FC236}">
                <a16:creationId xmlns:a16="http://schemas.microsoft.com/office/drawing/2014/main" id="{33015F8F-14F6-4814-A567-07A5F8AD2548}"/>
              </a:ext>
            </a:extLst>
          </p:cNvPr>
          <p:cNvSpPr txBox="1"/>
          <p:nvPr/>
        </p:nvSpPr>
        <p:spPr bwMode="gray">
          <a:xfrm>
            <a:off x="6634162" y="3863658"/>
            <a:ext cx="20574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1400" b="1" dirty="0"/>
              <a:t>28% on Nat Cat risks</a:t>
            </a:r>
          </a:p>
        </p:txBody>
      </p:sp>
      <p:sp>
        <p:nvSpPr>
          <p:cNvPr id="233" name="TextBox 232">
            <a:extLst>
              <a:ext uri="{FF2B5EF4-FFF2-40B4-BE49-F238E27FC236}">
                <a16:creationId xmlns:a16="http://schemas.microsoft.com/office/drawing/2014/main" id="{E0F7AA78-C465-440D-8229-06A98ABA23E8}"/>
              </a:ext>
            </a:extLst>
          </p:cNvPr>
          <p:cNvSpPr txBox="1"/>
          <p:nvPr/>
        </p:nvSpPr>
        <p:spPr bwMode="gray">
          <a:xfrm>
            <a:off x="6634162" y="5078968"/>
            <a:ext cx="20574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1400" b="1" dirty="0"/>
              <a:t>30% on cyber insurance and digital trends</a:t>
            </a:r>
          </a:p>
        </p:txBody>
      </p:sp>
    </p:spTree>
    <p:extLst>
      <p:ext uri="{BB962C8B-B14F-4D97-AF65-F5344CB8AC3E}">
        <p14:creationId xmlns:p14="http://schemas.microsoft.com/office/powerpoint/2010/main" val="1848271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9"/>
          <p:cNvGraphicFramePr>
            <a:graphicFrameLocks/>
          </p:cNvGraphicFramePr>
          <p:nvPr>
            <p:extLst/>
          </p:nvPr>
        </p:nvGraphicFramePr>
        <p:xfrm>
          <a:off x="488524" y="1508888"/>
          <a:ext cx="5404618" cy="4612120"/>
        </p:xfrm>
        <a:graphic>
          <a:graphicData uri="http://schemas.openxmlformats.org/drawingml/2006/chart">
            <c:chart xmlns:c="http://schemas.openxmlformats.org/drawingml/2006/chart" xmlns:r="http://schemas.openxmlformats.org/officeDocument/2006/relationships" r:id="rId3"/>
          </a:graphicData>
        </a:graphic>
      </p:graphicFrame>
      <p:sp>
        <p:nvSpPr>
          <p:cNvPr id="13317" name="Rectangle 2"/>
          <p:cNvSpPr>
            <a:spLocks noGrp="1" noChangeArrowheads="1"/>
          </p:cNvSpPr>
          <p:nvPr>
            <p:ph type="title"/>
          </p:nvPr>
        </p:nvSpPr>
        <p:spPr>
          <a:xfrm>
            <a:off x="496552" y="275869"/>
            <a:ext cx="8342948" cy="703845"/>
          </a:xfrm>
          <a:prstGeom prst="rect">
            <a:avLst/>
          </a:prstGeom>
        </p:spPr>
        <p:txBody>
          <a:bodyPr/>
          <a:lstStyle/>
          <a:p>
            <a:r>
              <a:rPr lang="en-US" altLang="en-US" dirty="0">
                <a:latin typeface="Arial" panose="020B0604020202020204" pitchFamily="34" charset="0"/>
              </a:rPr>
              <a:t>To rent or to buy?</a:t>
            </a:r>
          </a:p>
        </p:txBody>
      </p:sp>
      <p:sp>
        <p:nvSpPr>
          <p:cNvPr id="4" name="Text Placeholder 3"/>
          <p:cNvSpPr>
            <a:spLocks noGrp="1"/>
          </p:cNvSpPr>
          <p:nvPr>
            <p:ph type="body" sz="quarter" idx="16"/>
          </p:nvPr>
        </p:nvSpPr>
        <p:spPr/>
        <p:txBody>
          <a:bodyPr/>
          <a:lstStyle/>
          <a:p>
            <a:pPr>
              <a:lnSpc>
                <a:spcPct val="85000"/>
              </a:lnSpc>
              <a:spcBef>
                <a:spcPct val="25000"/>
              </a:spcBef>
            </a:pPr>
            <a:r>
              <a:rPr lang="en-US" altLang="en-US" dirty="0"/>
              <a:t>Sources: U.S. Census Bureau at </a:t>
            </a:r>
            <a:r>
              <a:rPr lang="en-US" altLang="en-US" dirty="0">
                <a:hlinkClick r:id="rId4"/>
              </a:rPr>
              <a:t>http://www.census.gov/housing/hvs/data/histtabs.html</a:t>
            </a:r>
            <a:r>
              <a:rPr lang="en-US" altLang="en-US" dirty="0"/>
              <a:t>, Table 8; Insurance Information Institute</a:t>
            </a:r>
            <a:r>
              <a:rPr lang="en-US" altLang="en-US" sz="800" dirty="0"/>
              <a:t>.</a:t>
            </a:r>
          </a:p>
        </p:txBody>
      </p:sp>
      <p:sp>
        <p:nvSpPr>
          <p:cNvPr id="23" name="TextBox 1"/>
          <p:cNvSpPr txBox="1">
            <a:spLocks noChangeArrowheads="1"/>
          </p:cNvSpPr>
          <p:nvPr/>
        </p:nvSpPr>
        <p:spPr bwMode="auto">
          <a:xfrm>
            <a:off x="3418773" y="1174778"/>
            <a:ext cx="25458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100000"/>
              </a:spcBef>
              <a:buClr>
                <a:schemeClr val="accent2"/>
              </a:buClr>
              <a:buFont typeface="Wingdings" panose="05000000000000000000" pitchFamily="2" charset="2"/>
              <a:buChar char="n"/>
              <a:defRPr sz="2400">
                <a:solidFill>
                  <a:schemeClr val="tx1"/>
                </a:solidFill>
                <a:latin typeface="Arial" panose="020B0604020202020204" pitchFamily="34" charset="0"/>
              </a:defRPr>
            </a:lvl1pPr>
            <a:lvl2pPr marL="742950" indent="-285750">
              <a:lnSpc>
                <a:spcPct val="90000"/>
              </a:lnSpc>
              <a:spcBef>
                <a:spcPct val="50000"/>
              </a:spcBef>
              <a:buClr>
                <a:schemeClr val="accent2"/>
              </a:buClr>
              <a:buFont typeface="Wingdings" panose="05000000000000000000" pitchFamily="2" charset="2"/>
              <a:buChar char="w"/>
              <a:defRPr sz="2200">
                <a:solidFill>
                  <a:schemeClr val="tx1"/>
                </a:solidFill>
                <a:latin typeface="Arial" panose="020B0604020202020204" pitchFamily="34" charset="0"/>
              </a:defRPr>
            </a:lvl2pPr>
            <a:lvl3pPr marL="1143000" indent="-228600">
              <a:lnSpc>
                <a:spcPct val="90000"/>
              </a:lnSpc>
              <a:spcBef>
                <a:spcPct val="25000"/>
              </a:spcBef>
              <a:buClr>
                <a:schemeClr val="accent2"/>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ct val="15000"/>
              </a:spcBef>
              <a:buClr>
                <a:schemeClr val="accent2"/>
              </a:buClr>
              <a:buFont typeface="Wingdings" panose="05000000000000000000" pitchFamily="2" charset="2"/>
              <a:buChar char="§"/>
              <a:defRPr>
                <a:solidFill>
                  <a:schemeClr val="tx1"/>
                </a:solidFill>
                <a:latin typeface="Arial" panose="020B0604020202020204" pitchFamily="34" charset="0"/>
              </a:defRPr>
            </a:lvl4pPr>
            <a:lvl5pPr marL="2057400" indent="-228600">
              <a:lnSpc>
                <a:spcPct val="95000"/>
              </a:lnSpc>
              <a:spcBef>
                <a:spcPct val="15000"/>
              </a:spcBef>
              <a:buClr>
                <a:schemeClr val="accent2"/>
              </a:buClr>
              <a:buChar char="»"/>
              <a:defRPr sz="1600">
                <a:solidFill>
                  <a:schemeClr val="tx1"/>
                </a:solidFill>
                <a:latin typeface="Arial" panose="020B0604020202020204" pitchFamily="34" charset="0"/>
              </a:defRPr>
            </a:lvl5pPr>
            <a:lvl6pPr marL="25146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6pPr>
            <a:lvl7pPr marL="29718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7pPr>
            <a:lvl8pPr marL="34290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8pPr>
            <a:lvl9pPr marL="38862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9pPr>
          </a:lstStyle>
          <a:p>
            <a:pPr algn="r" eaLnBrk="1" hangingPunct="1">
              <a:lnSpc>
                <a:spcPct val="100000"/>
              </a:lnSpc>
              <a:spcBef>
                <a:spcPct val="0"/>
              </a:spcBef>
              <a:buClrTx/>
              <a:buFontTx/>
              <a:buNone/>
            </a:pPr>
            <a:r>
              <a:rPr lang="en-US" altLang="en-US" sz="1400" b="1" dirty="0">
                <a:solidFill>
                  <a:schemeClr val="accent3"/>
                </a:solidFill>
              </a:rPr>
              <a:t>Millions of owner-occupied housing units</a:t>
            </a:r>
          </a:p>
        </p:txBody>
      </p:sp>
      <p:sp>
        <p:nvSpPr>
          <p:cNvPr id="25" name="TextBox 1"/>
          <p:cNvSpPr txBox="1">
            <a:spLocks noChangeArrowheads="1"/>
          </p:cNvSpPr>
          <p:nvPr/>
        </p:nvSpPr>
        <p:spPr bwMode="auto">
          <a:xfrm>
            <a:off x="409214" y="1174778"/>
            <a:ext cx="25640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100000"/>
              </a:spcBef>
              <a:buClr>
                <a:schemeClr val="accent2"/>
              </a:buClr>
              <a:buFont typeface="Wingdings" panose="05000000000000000000" pitchFamily="2" charset="2"/>
              <a:buChar char="n"/>
              <a:defRPr sz="2400">
                <a:solidFill>
                  <a:schemeClr val="tx1"/>
                </a:solidFill>
                <a:latin typeface="Arial" panose="020B0604020202020204" pitchFamily="34" charset="0"/>
              </a:defRPr>
            </a:lvl1pPr>
            <a:lvl2pPr marL="742950" indent="-285750">
              <a:lnSpc>
                <a:spcPct val="90000"/>
              </a:lnSpc>
              <a:spcBef>
                <a:spcPct val="50000"/>
              </a:spcBef>
              <a:buClr>
                <a:schemeClr val="accent2"/>
              </a:buClr>
              <a:buFont typeface="Wingdings" panose="05000000000000000000" pitchFamily="2" charset="2"/>
              <a:buChar char="w"/>
              <a:defRPr sz="2200">
                <a:solidFill>
                  <a:schemeClr val="tx1"/>
                </a:solidFill>
                <a:latin typeface="Arial" panose="020B0604020202020204" pitchFamily="34" charset="0"/>
              </a:defRPr>
            </a:lvl2pPr>
            <a:lvl3pPr marL="1143000" indent="-228600">
              <a:lnSpc>
                <a:spcPct val="90000"/>
              </a:lnSpc>
              <a:spcBef>
                <a:spcPct val="25000"/>
              </a:spcBef>
              <a:buClr>
                <a:schemeClr val="accent2"/>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ct val="15000"/>
              </a:spcBef>
              <a:buClr>
                <a:schemeClr val="accent2"/>
              </a:buClr>
              <a:buFont typeface="Wingdings" panose="05000000000000000000" pitchFamily="2" charset="2"/>
              <a:buChar char="§"/>
              <a:defRPr>
                <a:solidFill>
                  <a:schemeClr val="tx1"/>
                </a:solidFill>
                <a:latin typeface="Arial" panose="020B0604020202020204" pitchFamily="34" charset="0"/>
              </a:defRPr>
            </a:lvl4pPr>
            <a:lvl5pPr marL="2057400" indent="-228600">
              <a:lnSpc>
                <a:spcPct val="95000"/>
              </a:lnSpc>
              <a:spcBef>
                <a:spcPct val="15000"/>
              </a:spcBef>
              <a:buClr>
                <a:schemeClr val="accent2"/>
              </a:buClr>
              <a:buChar char="»"/>
              <a:defRPr sz="1600">
                <a:solidFill>
                  <a:schemeClr val="tx1"/>
                </a:solidFill>
                <a:latin typeface="Arial" panose="020B0604020202020204" pitchFamily="34" charset="0"/>
              </a:defRPr>
            </a:lvl5pPr>
            <a:lvl6pPr marL="25146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6pPr>
            <a:lvl7pPr marL="29718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7pPr>
            <a:lvl8pPr marL="34290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8pPr>
            <a:lvl9pPr marL="3886200" indent="-228600" eaLnBrk="0" fontAlgn="base" hangingPunct="0">
              <a:lnSpc>
                <a:spcPct val="95000"/>
              </a:lnSpc>
              <a:spcBef>
                <a:spcPct val="15000"/>
              </a:spcBef>
              <a:spcAft>
                <a:spcPct val="0"/>
              </a:spcAft>
              <a:buClr>
                <a:schemeClr val="accent2"/>
              </a:buClr>
              <a:buChar char="»"/>
              <a:defRPr sz="1600">
                <a:solidFill>
                  <a:schemeClr val="tx1"/>
                </a:solidFill>
                <a:latin typeface="Arial" panose="020B0604020202020204" pitchFamily="34" charset="0"/>
              </a:defRPr>
            </a:lvl9pPr>
          </a:lstStyle>
          <a:p>
            <a:pPr eaLnBrk="1" hangingPunct="1">
              <a:lnSpc>
                <a:spcPct val="100000"/>
              </a:lnSpc>
              <a:spcBef>
                <a:spcPct val="0"/>
              </a:spcBef>
              <a:buClrTx/>
              <a:buFontTx/>
              <a:buNone/>
            </a:pPr>
            <a:r>
              <a:rPr lang="en-US" altLang="en-US" sz="1400" b="1" dirty="0">
                <a:solidFill>
                  <a:srgbClr val="337DBE"/>
                </a:solidFill>
              </a:rPr>
              <a:t>Millions of renter-occupied housing units</a:t>
            </a:r>
          </a:p>
        </p:txBody>
      </p:sp>
      <p:sp>
        <p:nvSpPr>
          <p:cNvPr id="32" name="Rectangle 31"/>
          <p:cNvSpPr/>
          <p:nvPr/>
        </p:nvSpPr>
        <p:spPr bwMode="gray">
          <a:xfrm>
            <a:off x="5550679" y="2319586"/>
            <a:ext cx="161925" cy="16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9" name="TextBox 8">
            <a:extLst>
              <a:ext uri="{FF2B5EF4-FFF2-40B4-BE49-F238E27FC236}">
                <a16:creationId xmlns:a16="http://schemas.microsoft.com/office/drawing/2014/main" id="{575639BB-8D2E-7C48-9E53-35BBF5E43D69}"/>
              </a:ext>
            </a:extLst>
          </p:cNvPr>
          <p:cNvSpPr txBox="1"/>
          <p:nvPr/>
        </p:nvSpPr>
        <p:spPr>
          <a:xfrm>
            <a:off x="6120882" y="1738706"/>
            <a:ext cx="2761574" cy="3736544"/>
          </a:xfrm>
          <a:prstGeom prst="rect">
            <a:avLst/>
          </a:prstGeom>
          <a:noFill/>
        </p:spPr>
        <p:txBody>
          <a:bodyPr wrap="square" rtlCol="0">
            <a:noAutofit/>
          </a:bodyPr>
          <a:lstStyle/>
          <a:p>
            <a:pPr marL="285750" indent="-285750">
              <a:lnSpc>
                <a:spcPct val="90000"/>
              </a:lnSpc>
              <a:spcBef>
                <a:spcPts val="600"/>
              </a:spcBef>
              <a:buSzPct val="90000"/>
              <a:buFont typeface="Wingdings 3" panose="05040102010807070707" pitchFamily="18" charset="2"/>
              <a:buChar char=""/>
            </a:pPr>
            <a:r>
              <a:rPr lang="en-US" sz="1600" b="1" dirty="0">
                <a:solidFill>
                  <a:schemeClr val="accent2"/>
                </a:solidFill>
              </a:rPr>
              <a:t>From 2004 to 2016:Q4, the number of renter-occupied housing units grew by about 10.5 million units (+34%), but there was no growth in the number of owner-occupied housing units for 12 years. This streak appears to have ended in 2016:Q4. This is good news for homeowners insurance premium growth.</a:t>
            </a:r>
          </a:p>
        </p:txBody>
      </p:sp>
      <p:sp>
        <p:nvSpPr>
          <p:cNvPr id="10" name="TextBox 1">
            <a:extLst>
              <a:ext uri="{FF2B5EF4-FFF2-40B4-BE49-F238E27FC236}">
                <a16:creationId xmlns:a16="http://schemas.microsoft.com/office/drawing/2014/main" id="{9B95747F-8DB5-5040-BF98-70FC30172D7D}"/>
              </a:ext>
            </a:extLst>
          </p:cNvPr>
          <p:cNvSpPr txBox="1"/>
          <p:nvPr/>
        </p:nvSpPr>
        <p:spPr>
          <a:xfrm>
            <a:off x="5281646" y="1774135"/>
            <a:ext cx="631021" cy="258867"/>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1200"/>
              </a:spcBef>
              <a:buClr>
                <a:srgbClr val="337DBE"/>
              </a:buClr>
              <a:buSzPct val="77000"/>
            </a:pPr>
            <a:r>
              <a:rPr lang="en-US" sz="1200" b="1" dirty="0">
                <a:latin typeface="Arial" charset="0"/>
                <a:ea typeface="Arial" charset="0"/>
                <a:cs typeface="Arial" charset="0"/>
              </a:rPr>
              <a:t>77</a:t>
            </a:r>
            <a:endParaRPr lang="en-US" sz="1200" b="1" i="0" dirty="0">
              <a:latin typeface="Arial" charset="0"/>
              <a:ea typeface="Arial" charset="0"/>
              <a:cs typeface="Arial" charset="0"/>
            </a:endParaRPr>
          </a:p>
        </p:txBody>
      </p:sp>
      <p:sp>
        <p:nvSpPr>
          <p:cNvPr id="11" name="TextBox 1">
            <a:extLst>
              <a:ext uri="{FF2B5EF4-FFF2-40B4-BE49-F238E27FC236}">
                <a16:creationId xmlns:a16="http://schemas.microsoft.com/office/drawing/2014/main" id="{B9AF07F9-A2E8-EF49-99E2-EEAB5A1281B0}"/>
              </a:ext>
            </a:extLst>
          </p:cNvPr>
          <p:cNvSpPr txBox="1"/>
          <p:nvPr/>
        </p:nvSpPr>
        <p:spPr>
          <a:xfrm>
            <a:off x="5281646" y="2662012"/>
            <a:ext cx="478622" cy="258867"/>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ts val="1200"/>
              </a:spcBef>
              <a:buClr>
                <a:srgbClr val="337DBE"/>
              </a:buClr>
              <a:buSzPct val="77000"/>
            </a:pPr>
            <a:r>
              <a:rPr lang="en-US" sz="1200" b="1" dirty="0">
                <a:latin typeface="Arial" charset="0"/>
                <a:ea typeface="Arial" charset="0"/>
                <a:cs typeface="Arial" charset="0"/>
              </a:rPr>
              <a:t>43</a:t>
            </a:r>
            <a:endParaRPr lang="en-US" sz="1200" b="1" i="0" dirty="0">
              <a:latin typeface="Arial" charset="0"/>
              <a:ea typeface="Arial" charset="0"/>
              <a:cs typeface="Arial" charset="0"/>
            </a:endParaRPr>
          </a:p>
        </p:txBody>
      </p:sp>
    </p:spTree>
    <p:extLst>
      <p:ext uri="{BB962C8B-B14F-4D97-AF65-F5344CB8AC3E}">
        <p14:creationId xmlns:p14="http://schemas.microsoft.com/office/powerpoint/2010/main" val="252073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left)">
                                      <p:cBhvr>
                                        <p:cTn id="7" dur="2000"/>
                                        <p:tgtEl>
                                          <p:spTgt spid="2">
                                            <p:graphicEl>
                                              <a:chart seriesIdx="0" categoryIdx="-4" bldStep="series"/>
                                            </p:graphicEl>
                                          </p:spTgt>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left)">
                                      <p:cBhvr>
                                        <p:cTn id="15" dur="2000"/>
                                        <p:tgtEl>
                                          <p:spTgt spid="2">
                                            <p:graphicEl>
                                              <a:chart seriesIdx="1" categoryIdx="-4" bldStep="series"/>
                                            </p:graphicEl>
                                          </p:spTgt>
                                        </p:tgtEl>
                                      </p:cBhvr>
                                    </p:animEffect>
                                  </p:childTnLst>
                                </p:cTn>
                              </p:par>
                            </p:childTnLst>
                          </p:cTn>
                        </p:par>
                        <p:par>
                          <p:cTn id="16" fill="hold">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500"/>
                            </p:stCondLst>
                            <p:childTnLst>
                              <p:par>
                                <p:cTn id="21" presetID="10" presetClass="entr" presetSubtype="0" fill="hold" grpId="0" nodeType="afterEffect">
                                  <p:stCondLst>
                                    <p:cond delay="7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series" animBg="0"/>
        </p:bldSub>
      </p:bldGraphic>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lvl="0"/>
            <a:r>
              <a:rPr lang="en-US" dirty="0"/>
              <a:t>Insurance Industry and Innovation </a:t>
            </a:r>
          </a:p>
        </p:txBody>
      </p:sp>
    </p:spTree>
    <p:extLst>
      <p:ext uri="{BB962C8B-B14F-4D97-AF65-F5344CB8AC3E}">
        <p14:creationId xmlns:p14="http://schemas.microsoft.com/office/powerpoint/2010/main" val="129125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Insurance Disruption: Technology / Digitalization </a:t>
            </a:r>
          </a:p>
        </p:txBody>
      </p:sp>
      <p:grpSp>
        <p:nvGrpSpPr>
          <p:cNvPr id="51" name="Group 50"/>
          <p:cNvGrpSpPr/>
          <p:nvPr/>
        </p:nvGrpSpPr>
        <p:grpSpPr bwMode="gray">
          <a:xfrm>
            <a:off x="385736" y="1409812"/>
            <a:ext cx="2724912" cy="2308697"/>
            <a:chOff x="343693" y="6487162"/>
            <a:chExt cx="2724912" cy="2308697"/>
          </a:xfrm>
        </p:grpSpPr>
        <p:sp>
          <p:nvSpPr>
            <p:cNvPr id="52" name="Rectangle 51"/>
            <p:cNvSpPr/>
            <p:nvPr/>
          </p:nvSpPr>
          <p:spPr bwMode="gray">
            <a:xfrm>
              <a:off x="343693" y="6982488"/>
              <a:ext cx="2724912" cy="1813371"/>
            </a:xfrm>
            <a:prstGeom prst="rect">
              <a:avLst/>
            </a:prstGeom>
            <a:solidFill>
              <a:schemeClr val="bg1"/>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53" name="Text Placeholder 4"/>
            <p:cNvSpPr txBox="1">
              <a:spLocks/>
            </p:cNvSpPr>
            <p:nvPr/>
          </p:nvSpPr>
          <p:spPr bwMode="gray">
            <a:xfrm>
              <a:off x="343693" y="6487162"/>
              <a:ext cx="2724912" cy="731520"/>
            </a:xfrm>
            <a:prstGeom prst="snip1Rect">
              <a:avLst/>
            </a:prstGeom>
            <a:solidFill>
              <a:schemeClr val="accent1">
                <a:lumMod val="20000"/>
                <a:lumOff val="80000"/>
              </a:schemeClr>
            </a:solidFill>
            <a:ln w="28575" cap="flat" cmpd="sng" algn="ctr">
              <a:solidFill>
                <a:schemeClr val="accent1">
                  <a:lumMod val="20000"/>
                  <a:lumOff val="80000"/>
                </a:schemeClr>
              </a:solidFill>
              <a:prstDash val="solid"/>
              <a:miter lim="800000"/>
              <a:headEnd type="none" w="med" len="med"/>
              <a:tailEnd type="none" w="med" len="med"/>
            </a:ln>
            <a:effectLst/>
          </p:spPr>
          <p:txBody>
            <a:bodyPr vert="horz" wrap="square" lIns="91429" tIns="45716"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endParaRPr lang="en-US" sz="1801" dirty="0">
                <a:solidFill>
                  <a:schemeClr val="bg1"/>
                </a:solidFill>
              </a:endParaRPr>
            </a:p>
          </p:txBody>
        </p:sp>
      </p:grpSp>
      <p:grpSp>
        <p:nvGrpSpPr>
          <p:cNvPr id="60" name="Group 59"/>
          <p:cNvGrpSpPr/>
          <p:nvPr/>
        </p:nvGrpSpPr>
        <p:grpSpPr bwMode="gray">
          <a:xfrm>
            <a:off x="3251586" y="1409812"/>
            <a:ext cx="2724912" cy="2308697"/>
            <a:chOff x="3209544" y="6487162"/>
            <a:chExt cx="2724912" cy="2308697"/>
          </a:xfrm>
        </p:grpSpPr>
        <p:sp>
          <p:nvSpPr>
            <p:cNvPr id="61" name="Rectangle 60"/>
            <p:cNvSpPr/>
            <p:nvPr/>
          </p:nvSpPr>
          <p:spPr bwMode="gray">
            <a:xfrm>
              <a:off x="3209544" y="6982488"/>
              <a:ext cx="2724912" cy="1813371"/>
            </a:xfrm>
            <a:prstGeom prst="rect">
              <a:avLst/>
            </a:prstGeom>
            <a:solidFill>
              <a:schemeClr val="bg1"/>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62" name="Text Placeholder 4"/>
            <p:cNvSpPr txBox="1">
              <a:spLocks/>
            </p:cNvSpPr>
            <p:nvPr/>
          </p:nvSpPr>
          <p:spPr bwMode="gray">
            <a:xfrm>
              <a:off x="3209544" y="6487162"/>
              <a:ext cx="2724912" cy="731520"/>
            </a:xfrm>
            <a:prstGeom prst="snip1Rect">
              <a:avLst/>
            </a:prstGeom>
            <a:solidFill>
              <a:schemeClr val="accent1">
                <a:lumMod val="20000"/>
                <a:lumOff val="80000"/>
              </a:schemeClr>
            </a:solidFill>
            <a:ln w="28575" cap="flat" cmpd="sng" algn="ctr">
              <a:solidFill>
                <a:schemeClr val="accent1">
                  <a:lumMod val="20000"/>
                  <a:lumOff val="80000"/>
                </a:schemeClr>
              </a:solidFill>
              <a:prstDash val="solid"/>
              <a:miter lim="800000"/>
              <a:headEnd type="none" w="med" len="med"/>
              <a:tailEnd type="none" w="med" len="med"/>
            </a:ln>
            <a:effectLst/>
          </p:spPr>
          <p:txBody>
            <a:bodyPr vert="horz" wrap="square" lIns="91429" tIns="45716"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endParaRPr lang="en-US" sz="1801" dirty="0">
                <a:solidFill>
                  <a:schemeClr val="bg1"/>
                </a:solidFill>
              </a:endParaRPr>
            </a:p>
          </p:txBody>
        </p:sp>
      </p:grpSp>
      <p:grpSp>
        <p:nvGrpSpPr>
          <p:cNvPr id="63" name="Group 62"/>
          <p:cNvGrpSpPr/>
          <p:nvPr/>
        </p:nvGrpSpPr>
        <p:grpSpPr bwMode="gray">
          <a:xfrm>
            <a:off x="6117437" y="1409812"/>
            <a:ext cx="2724912" cy="2308697"/>
            <a:chOff x="6075395" y="6487162"/>
            <a:chExt cx="2724912" cy="2308697"/>
          </a:xfrm>
        </p:grpSpPr>
        <p:sp>
          <p:nvSpPr>
            <p:cNvPr id="66" name="Rectangle 65"/>
            <p:cNvSpPr/>
            <p:nvPr/>
          </p:nvSpPr>
          <p:spPr bwMode="gray">
            <a:xfrm>
              <a:off x="6075395" y="6982488"/>
              <a:ext cx="2724912" cy="1813371"/>
            </a:xfrm>
            <a:prstGeom prst="rect">
              <a:avLst/>
            </a:prstGeom>
            <a:solidFill>
              <a:schemeClr val="bg1"/>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71" name="Text Placeholder 4"/>
            <p:cNvSpPr txBox="1">
              <a:spLocks/>
            </p:cNvSpPr>
            <p:nvPr/>
          </p:nvSpPr>
          <p:spPr bwMode="gray">
            <a:xfrm>
              <a:off x="6075395" y="6487162"/>
              <a:ext cx="2724912" cy="731520"/>
            </a:xfrm>
            <a:prstGeom prst="snip1Rect">
              <a:avLst/>
            </a:prstGeom>
            <a:solidFill>
              <a:schemeClr val="accent1">
                <a:lumMod val="20000"/>
                <a:lumOff val="80000"/>
              </a:schemeClr>
            </a:solidFill>
            <a:ln w="28575" cap="flat" cmpd="sng" algn="ctr">
              <a:solidFill>
                <a:schemeClr val="accent1">
                  <a:lumMod val="20000"/>
                  <a:lumOff val="80000"/>
                </a:schemeClr>
              </a:solidFill>
              <a:prstDash val="solid"/>
              <a:miter lim="800000"/>
              <a:headEnd type="none" w="med" len="med"/>
              <a:tailEnd type="none" w="med" len="med"/>
            </a:ln>
            <a:effectLst/>
          </p:spPr>
          <p:txBody>
            <a:bodyPr vert="horz" wrap="square" lIns="91429" tIns="45716"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endParaRPr lang="en-US" sz="1801" dirty="0"/>
            </a:p>
          </p:txBody>
        </p:sp>
      </p:grpSp>
      <p:grpSp>
        <p:nvGrpSpPr>
          <p:cNvPr id="72" name="Group 71"/>
          <p:cNvGrpSpPr/>
          <p:nvPr/>
        </p:nvGrpSpPr>
        <p:grpSpPr bwMode="gray">
          <a:xfrm>
            <a:off x="1820181" y="3906818"/>
            <a:ext cx="2724912" cy="2308697"/>
            <a:chOff x="343693" y="6487162"/>
            <a:chExt cx="2724912" cy="2308697"/>
          </a:xfrm>
        </p:grpSpPr>
        <p:sp>
          <p:nvSpPr>
            <p:cNvPr id="73" name="Rectangle 72"/>
            <p:cNvSpPr/>
            <p:nvPr/>
          </p:nvSpPr>
          <p:spPr bwMode="gray">
            <a:xfrm>
              <a:off x="343693" y="6982488"/>
              <a:ext cx="2724912" cy="1813371"/>
            </a:xfrm>
            <a:prstGeom prst="rect">
              <a:avLst/>
            </a:prstGeom>
            <a:solidFill>
              <a:schemeClr val="bg1"/>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74" name="Text Placeholder 4"/>
            <p:cNvSpPr txBox="1">
              <a:spLocks/>
            </p:cNvSpPr>
            <p:nvPr/>
          </p:nvSpPr>
          <p:spPr bwMode="gray">
            <a:xfrm>
              <a:off x="343693" y="6487162"/>
              <a:ext cx="2724912" cy="731520"/>
            </a:xfrm>
            <a:prstGeom prst="snip1Rect">
              <a:avLst/>
            </a:prstGeom>
            <a:solidFill>
              <a:schemeClr val="accent1">
                <a:lumMod val="20000"/>
                <a:lumOff val="80000"/>
              </a:schemeClr>
            </a:solidFill>
            <a:ln w="28575" cap="flat" cmpd="sng" algn="ctr">
              <a:solidFill>
                <a:schemeClr val="accent1">
                  <a:lumMod val="20000"/>
                  <a:lumOff val="80000"/>
                </a:schemeClr>
              </a:solidFill>
              <a:prstDash val="solid"/>
              <a:miter lim="800000"/>
              <a:headEnd type="none" w="med" len="med"/>
              <a:tailEnd type="none" w="med" len="med"/>
            </a:ln>
            <a:effectLst/>
          </p:spPr>
          <p:txBody>
            <a:bodyPr vert="horz" wrap="square" lIns="91429" tIns="45716"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endParaRPr lang="en-US" sz="1801" dirty="0">
                <a:solidFill>
                  <a:schemeClr val="bg1"/>
                </a:solidFill>
              </a:endParaRPr>
            </a:p>
          </p:txBody>
        </p:sp>
      </p:grpSp>
      <p:grpSp>
        <p:nvGrpSpPr>
          <p:cNvPr id="75" name="Group 74"/>
          <p:cNvGrpSpPr/>
          <p:nvPr/>
        </p:nvGrpSpPr>
        <p:grpSpPr bwMode="gray">
          <a:xfrm>
            <a:off x="4684513" y="3906818"/>
            <a:ext cx="2724912" cy="2308697"/>
            <a:chOff x="343693" y="6487162"/>
            <a:chExt cx="2724912" cy="2308697"/>
          </a:xfrm>
        </p:grpSpPr>
        <p:sp>
          <p:nvSpPr>
            <p:cNvPr id="76" name="Rectangle 75"/>
            <p:cNvSpPr/>
            <p:nvPr/>
          </p:nvSpPr>
          <p:spPr bwMode="gray">
            <a:xfrm>
              <a:off x="343693" y="6982488"/>
              <a:ext cx="2724912" cy="1813371"/>
            </a:xfrm>
            <a:prstGeom prst="rect">
              <a:avLst/>
            </a:prstGeom>
            <a:solidFill>
              <a:schemeClr val="bg1"/>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77" name="Text Placeholder 4"/>
            <p:cNvSpPr txBox="1">
              <a:spLocks/>
            </p:cNvSpPr>
            <p:nvPr/>
          </p:nvSpPr>
          <p:spPr bwMode="gray">
            <a:xfrm>
              <a:off x="343693" y="6487162"/>
              <a:ext cx="2724912" cy="731520"/>
            </a:xfrm>
            <a:prstGeom prst="snip1Rect">
              <a:avLst/>
            </a:prstGeom>
            <a:solidFill>
              <a:schemeClr val="accent1">
                <a:lumMod val="20000"/>
                <a:lumOff val="80000"/>
              </a:schemeClr>
            </a:solidFill>
            <a:ln w="28575" cap="flat" cmpd="sng" algn="ctr">
              <a:solidFill>
                <a:schemeClr val="accent1">
                  <a:lumMod val="20000"/>
                  <a:lumOff val="80000"/>
                </a:schemeClr>
              </a:solidFill>
              <a:prstDash val="solid"/>
              <a:miter lim="800000"/>
              <a:headEnd type="none" w="med" len="med"/>
              <a:tailEnd type="none" w="med" len="med"/>
            </a:ln>
            <a:effectLst/>
          </p:spPr>
          <p:txBody>
            <a:bodyPr vert="horz" wrap="square" lIns="91429" tIns="45716"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endParaRPr lang="en-US" sz="1801" dirty="0">
                <a:solidFill>
                  <a:schemeClr val="bg1"/>
                </a:solidFill>
              </a:endParaRPr>
            </a:p>
          </p:txBody>
        </p:sp>
      </p:grpSp>
      <p:grpSp>
        <p:nvGrpSpPr>
          <p:cNvPr id="78" name="Group 77"/>
          <p:cNvGrpSpPr/>
          <p:nvPr/>
        </p:nvGrpSpPr>
        <p:grpSpPr bwMode="gray">
          <a:xfrm>
            <a:off x="385736" y="1409812"/>
            <a:ext cx="2724912" cy="2308697"/>
            <a:chOff x="343693" y="1362503"/>
            <a:chExt cx="2724912" cy="2308697"/>
          </a:xfrm>
        </p:grpSpPr>
        <p:grpSp>
          <p:nvGrpSpPr>
            <p:cNvPr id="79" name="Group 78"/>
            <p:cNvGrpSpPr/>
            <p:nvPr/>
          </p:nvGrpSpPr>
          <p:grpSpPr bwMode="gray">
            <a:xfrm>
              <a:off x="343693" y="1362503"/>
              <a:ext cx="2724912" cy="2308697"/>
              <a:chOff x="344196" y="1362503"/>
              <a:chExt cx="2724912" cy="2308697"/>
            </a:xfrm>
          </p:grpSpPr>
          <p:sp>
            <p:nvSpPr>
              <p:cNvPr id="81" name="Rectangle 80"/>
              <p:cNvSpPr/>
              <p:nvPr/>
            </p:nvSpPr>
            <p:spPr bwMode="gray">
              <a:xfrm>
                <a:off x="344196" y="2094023"/>
                <a:ext cx="2724912" cy="1577177"/>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82" name="Text Placeholder 4"/>
              <p:cNvSpPr txBox="1">
                <a:spLocks/>
              </p:cNvSpPr>
              <p:nvPr/>
            </p:nvSpPr>
            <p:spPr bwMode="gray">
              <a:xfrm>
                <a:off x="344196" y="1362503"/>
                <a:ext cx="2724912" cy="731520"/>
              </a:xfrm>
              <a:prstGeom prst="snip1Rect">
                <a:avLst/>
              </a:prstGeom>
              <a:solidFill>
                <a:schemeClr val="accent1"/>
              </a:solidFill>
              <a:ln w="28575" cap="flat" cmpd="sng" algn="ctr">
                <a:solidFill>
                  <a:schemeClr val="accent1"/>
                </a:solidFill>
                <a:prstDash val="solid"/>
                <a:miter lim="800000"/>
                <a:headEnd type="none" w="med" len="med"/>
                <a:tailEnd type="none" w="med" len="med"/>
              </a:ln>
              <a:effectLst/>
            </p:spPr>
            <p:txBody>
              <a:bodyPr vert="horz" wrap="square" lIns="91429" tIns="45716"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r>
                  <a:rPr lang="en-US" sz="1801" dirty="0">
                    <a:solidFill>
                      <a:schemeClr val="bg1"/>
                    </a:solidFill>
                  </a:rPr>
                  <a:t>Fundamental</a:t>
                </a:r>
                <a:br>
                  <a:rPr lang="en-US" sz="1801" dirty="0">
                    <a:solidFill>
                      <a:schemeClr val="bg1"/>
                    </a:solidFill>
                  </a:rPr>
                </a:br>
                <a:r>
                  <a:rPr lang="en-US" sz="1801" dirty="0">
                    <a:solidFill>
                      <a:schemeClr val="bg1"/>
                    </a:solidFill>
                  </a:rPr>
                  <a:t>Changes </a:t>
                </a:r>
              </a:p>
            </p:txBody>
          </p:sp>
        </p:grpSp>
        <p:sp>
          <p:nvSpPr>
            <p:cNvPr id="80" name="Content Placeholder 7"/>
            <p:cNvSpPr txBox="1">
              <a:spLocks/>
            </p:cNvSpPr>
            <p:nvPr/>
          </p:nvSpPr>
          <p:spPr bwMode="gray">
            <a:xfrm>
              <a:off x="446980" y="2180331"/>
              <a:ext cx="2517285" cy="872549"/>
            </a:xfrm>
            <a:prstGeom prst="rect">
              <a:avLst/>
            </a:prstGeom>
          </p:spPr>
          <p:txBody>
            <a:bodyPr vert="horz" wrap="square" lIns="45721" tIns="45721" rIns="45721" bIns="45721" rtlCol="0">
              <a:sp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0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6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4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62" indent="-231762">
                <a:spcBef>
                  <a:spcPts val="900"/>
                </a:spcBef>
              </a:pPr>
              <a:r>
                <a:rPr lang="en-US" sz="1600" dirty="0"/>
                <a:t>Future of Auto</a:t>
              </a:r>
            </a:p>
            <a:p>
              <a:pPr marL="231762" indent="-231762">
                <a:spcBef>
                  <a:spcPts val="900"/>
                </a:spcBef>
              </a:pPr>
              <a:r>
                <a:rPr lang="en-US" sz="1600" dirty="0"/>
                <a:t>Future of Reduced </a:t>
              </a:r>
              <a:br>
                <a:rPr lang="en-US" sz="1600" dirty="0"/>
              </a:br>
              <a:r>
                <a:rPr lang="en-US" sz="1600" dirty="0"/>
                <a:t>Risk Pools</a:t>
              </a:r>
            </a:p>
          </p:txBody>
        </p:sp>
      </p:grpSp>
      <p:grpSp>
        <p:nvGrpSpPr>
          <p:cNvPr id="83" name="Group 82"/>
          <p:cNvGrpSpPr/>
          <p:nvPr/>
        </p:nvGrpSpPr>
        <p:grpSpPr bwMode="gray">
          <a:xfrm>
            <a:off x="3251586" y="1409812"/>
            <a:ext cx="2724912" cy="2308697"/>
            <a:chOff x="3209544" y="1362503"/>
            <a:chExt cx="2724912" cy="2308697"/>
          </a:xfrm>
        </p:grpSpPr>
        <p:grpSp>
          <p:nvGrpSpPr>
            <p:cNvPr id="84" name="Group 83"/>
            <p:cNvGrpSpPr/>
            <p:nvPr/>
          </p:nvGrpSpPr>
          <p:grpSpPr bwMode="gray">
            <a:xfrm>
              <a:off x="3209544" y="1362503"/>
              <a:ext cx="2724912" cy="2308697"/>
              <a:chOff x="3210047" y="1362503"/>
              <a:chExt cx="2724912" cy="2308697"/>
            </a:xfrm>
          </p:grpSpPr>
          <p:sp>
            <p:nvSpPr>
              <p:cNvPr id="86" name="Rectangle 85"/>
              <p:cNvSpPr/>
              <p:nvPr/>
            </p:nvSpPr>
            <p:spPr bwMode="gray">
              <a:xfrm>
                <a:off x="3210047" y="2094023"/>
                <a:ext cx="2724912" cy="1577177"/>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87" name="Text Placeholder 4"/>
              <p:cNvSpPr txBox="1">
                <a:spLocks/>
              </p:cNvSpPr>
              <p:nvPr/>
            </p:nvSpPr>
            <p:spPr bwMode="gray">
              <a:xfrm>
                <a:off x="3210047" y="1362503"/>
                <a:ext cx="2724912" cy="731520"/>
              </a:xfrm>
              <a:prstGeom prst="snip1Rect">
                <a:avLst/>
              </a:prstGeom>
              <a:solidFill>
                <a:schemeClr val="accent3"/>
              </a:solidFill>
              <a:ln w="28575" cap="flat" cmpd="sng" algn="ctr">
                <a:solidFill>
                  <a:schemeClr val="accent3"/>
                </a:solidFill>
                <a:prstDash val="solid"/>
                <a:miter lim="800000"/>
                <a:headEnd type="none" w="med" len="med"/>
                <a:tailEnd type="none" w="med" len="med"/>
              </a:ln>
              <a:effectLst/>
            </p:spPr>
            <p:txBody>
              <a:bodyPr vert="horz" wrap="square" lIns="91429" tIns="45716"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r>
                  <a:rPr lang="en-US" sz="1801" dirty="0">
                    <a:solidFill>
                      <a:schemeClr val="bg1"/>
                    </a:solidFill>
                  </a:rPr>
                  <a:t>Opportunities</a:t>
                </a:r>
              </a:p>
            </p:txBody>
          </p:sp>
        </p:grpSp>
        <p:sp>
          <p:nvSpPr>
            <p:cNvPr id="85" name="Content Placeholder 7"/>
            <p:cNvSpPr txBox="1">
              <a:spLocks/>
            </p:cNvSpPr>
            <p:nvPr/>
          </p:nvSpPr>
          <p:spPr bwMode="gray">
            <a:xfrm>
              <a:off x="3313357" y="2180331"/>
              <a:ext cx="2517285" cy="1431163"/>
            </a:xfrm>
            <a:prstGeom prst="rect">
              <a:avLst/>
            </a:prstGeom>
          </p:spPr>
          <p:txBody>
            <a:bodyPr vert="horz" wrap="square" lIns="45721" tIns="45721" rIns="45721" bIns="45721" rtlCol="0">
              <a:sp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0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6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4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62" indent="-231762">
                <a:spcBef>
                  <a:spcPts val="900"/>
                </a:spcBef>
                <a:buClr>
                  <a:schemeClr val="accent3"/>
                </a:buClr>
              </a:pPr>
              <a:r>
                <a:rPr lang="en-US" sz="1600" dirty="0"/>
                <a:t>Automation / Efficiencies</a:t>
              </a:r>
            </a:p>
            <a:p>
              <a:pPr marL="231762" indent="-231762">
                <a:spcBef>
                  <a:spcPts val="900"/>
                </a:spcBef>
                <a:buClr>
                  <a:schemeClr val="accent3"/>
                </a:buClr>
              </a:pPr>
              <a:r>
                <a:rPr lang="en-US" sz="1600" dirty="0"/>
                <a:t>New Product Lines (Cyber)</a:t>
              </a:r>
            </a:p>
            <a:p>
              <a:pPr marL="231762" indent="-231762">
                <a:spcBef>
                  <a:spcPts val="900"/>
                </a:spcBef>
                <a:buClr>
                  <a:schemeClr val="accent3"/>
                </a:buClr>
              </a:pPr>
              <a:r>
                <a:rPr lang="en-US" sz="1600" dirty="0"/>
                <a:t>Emerging Technologies</a:t>
              </a:r>
            </a:p>
          </p:txBody>
        </p:sp>
      </p:grpSp>
      <p:grpSp>
        <p:nvGrpSpPr>
          <p:cNvPr id="88" name="Group 87"/>
          <p:cNvGrpSpPr/>
          <p:nvPr/>
        </p:nvGrpSpPr>
        <p:grpSpPr bwMode="gray">
          <a:xfrm>
            <a:off x="6117437" y="1409805"/>
            <a:ext cx="2724912" cy="2308696"/>
            <a:chOff x="6075395" y="1362503"/>
            <a:chExt cx="2724912" cy="2308697"/>
          </a:xfrm>
        </p:grpSpPr>
        <p:grpSp>
          <p:nvGrpSpPr>
            <p:cNvPr id="89" name="Group 88"/>
            <p:cNvGrpSpPr/>
            <p:nvPr/>
          </p:nvGrpSpPr>
          <p:grpSpPr bwMode="gray">
            <a:xfrm>
              <a:off x="6075395" y="1362503"/>
              <a:ext cx="2724912" cy="2308697"/>
              <a:chOff x="6075898" y="1362503"/>
              <a:chExt cx="2724912" cy="2308697"/>
            </a:xfrm>
          </p:grpSpPr>
          <p:sp>
            <p:nvSpPr>
              <p:cNvPr id="91" name="Rectangle 90"/>
              <p:cNvSpPr/>
              <p:nvPr/>
            </p:nvSpPr>
            <p:spPr bwMode="gray">
              <a:xfrm>
                <a:off x="6075898" y="2094023"/>
                <a:ext cx="2724912" cy="1577177"/>
              </a:xfrm>
              <a:prstGeom prst="rect">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92" name="Text Placeholder 4"/>
              <p:cNvSpPr txBox="1">
                <a:spLocks/>
              </p:cNvSpPr>
              <p:nvPr/>
            </p:nvSpPr>
            <p:spPr bwMode="gray">
              <a:xfrm>
                <a:off x="6075898" y="1362503"/>
                <a:ext cx="2724912" cy="731520"/>
              </a:xfrm>
              <a:prstGeom prst="snip1Rect">
                <a:avLst/>
              </a:prstGeom>
              <a:solidFill>
                <a:schemeClr val="accent5"/>
              </a:solidFill>
              <a:ln w="28575" cap="flat" cmpd="sng" algn="ctr">
                <a:solidFill>
                  <a:schemeClr val="accent5"/>
                </a:solidFill>
                <a:prstDash val="solid"/>
                <a:miter lim="800000"/>
                <a:headEnd type="none" w="med" len="med"/>
                <a:tailEnd type="none" w="med" len="med"/>
              </a:ln>
              <a:effectLst/>
            </p:spPr>
            <p:txBody>
              <a:bodyPr vert="horz" wrap="square" lIns="91429" tIns="45716"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r>
                  <a:rPr lang="en-US" sz="1801" dirty="0"/>
                  <a:t>Challenges</a:t>
                </a:r>
              </a:p>
            </p:txBody>
          </p:sp>
        </p:grpSp>
        <p:sp>
          <p:nvSpPr>
            <p:cNvPr id="90" name="Content Placeholder 7"/>
            <p:cNvSpPr txBox="1">
              <a:spLocks/>
            </p:cNvSpPr>
            <p:nvPr/>
          </p:nvSpPr>
          <p:spPr bwMode="gray">
            <a:xfrm>
              <a:off x="6179208" y="2180331"/>
              <a:ext cx="2517285" cy="1315748"/>
            </a:xfrm>
            <a:prstGeom prst="rect">
              <a:avLst/>
            </a:prstGeom>
          </p:spPr>
          <p:txBody>
            <a:bodyPr vert="horz" wrap="square" lIns="45721" tIns="45721" rIns="45721" bIns="45721" rtlCol="0">
              <a:sp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0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6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4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62" indent="-231762">
                <a:spcBef>
                  <a:spcPts val="900"/>
                </a:spcBef>
                <a:buClr>
                  <a:schemeClr val="accent5"/>
                </a:buClr>
              </a:pPr>
              <a:r>
                <a:rPr lang="en-US" sz="1600" dirty="0"/>
                <a:t>Consumer Trust – Demonstrate the Societal Value</a:t>
              </a:r>
            </a:p>
            <a:p>
              <a:pPr marL="231762" indent="-231762">
                <a:spcBef>
                  <a:spcPts val="900"/>
                </a:spcBef>
                <a:buClr>
                  <a:schemeClr val="accent5"/>
                </a:buClr>
              </a:pPr>
              <a:r>
                <a:rPr lang="en-US" sz="1600" dirty="0"/>
                <a:t>Big Data vs. Individual Privacy</a:t>
              </a:r>
            </a:p>
          </p:txBody>
        </p:sp>
      </p:grpSp>
      <p:grpSp>
        <p:nvGrpSpPr>
          <p:cNvPr id="93" name="Group 92"/>
          <p:cNvGrpSpPr/>
          <p:nvPr/>
        </p:nvGrpSpPr>
        <p:grpSpPr bwMode="gray">
          <a:xfrm>
            <a:off x="1818661" y="3906818"/>
            <a:ext cx="2724912" cy="2308697"/>
            <a:chOff x="1776619" y="3859510"/>
            <a:chExt cx="2724912" cy="2308697"/>
          </a:xfrm>
        </p:grpSpPr>
        <p:grpSp>
          <p:nvGrpSpPr>
            <p:cNvPr id="94" name="Group 93"/>
            <p:cNvGrpSpPr/>
            <p:nvPr/>
          </p:nvGrpSpPr>
          <p:grpSpPr bwMode="gray">
            <a:xfrm>
              <a:off x="1776619" y="3859510"/>
              <a:ext cx="2724912" cy="2308697"/>
              <a:chOff x="1855655" y="3859510"/>
              <a:chExt cx="2724912" cy="2308697"/>
            </a:xfrm>
          </p:grpSpPr>
          <p:sp>
            <p:nvSpPr>
              <p:cNvPr id="96" name="Rectangle 95"/>
              <p:cNvSpPr/>
              <p:nvPr/>
            </p:nvSpPr>
            <p:spPr bwMode="gray">
              <a:xfrm>
                <a:off x="1855655" y="4591030"/>
                <a:ext cx="2724912" cy="1577177"/>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97" name="Text Placeholder 4"/>
              <p:cNvSpPr txBox="1">
                <a:spLocks/>
              </p:cNvSpPr>
              <p:nvPr/>
            </p:nvSpPr>
            <p:spPr bwMode="gray">
              <a:xfrm>
                <a:off x="1855655" y="3859510"/>
                <a:ext cx="2724912" cy="731520"/>
              </a:xfrm>
              <a:prstGeom prst="snip1Rect">
                <a:avLst/>
              </a:prstGeom>
              <a:solidFill>
                <a:schemeClr val="accent2"/>
              </a:solidFill>
              <a:ln w="28575" cap="flat" cmpd="sng" algn="ctr">
                <a:solidFill>
                  <a:schemeClr val="accent2"/>
                </a:solidFill>
                <a:prstDash val="solid"/>
                <a:miter lim="800000"/>
                <a:headEnd type="none" w="med" len="med"/>
                <a:tailEnd type="none" w="med" len="med"/>
              </a:ln>
              <a:effectLst/>
            </p:spPr>
            <p:txBody>
              <a:bodyPr vert="horz" wrap="square" lIns="91429" tIns="45716"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r>
                  <a:rPr lang="en-US" sz="1801" dirty="0">
                    <a:solidFill>
                      <a:schemeClr val="bg1"/>
                    </a:solidFill>
                  </a:rPr>
                  <a:t>New Market Entrants “Uber of Insurance”?</a:t>
                </a:r>
              </a:p>
            </p:txBody>
          </p:sp>
        </p:grpSp>
        <p:sp>
          <p:nvSpPr>
            <p:cNvPr id="95" name="Content Placeholder 7"/>
            <p:cNvSpPr txBox="1">
              <a:spLocks/>
            </p:cNvSpPr>
            <p:nvPr/>
          </p:nvSpPr>
          <p:spPr bwMode="gray">
            <a:xfrm>
              <a:off x="1880432" y="4675277"/>
              <a:ext cx="2517285" cy="766109"/>
            </a:xfrm>
            <a:prstGeom prst="rect">
              <a:avLst/>
            </a:prstGeom>
          </p:spPr>
          <p:txBody>
            <a:bodyPr vert="horz" wrap="square" lIns="45721" tIns="45721" rIns="45721" bIns="45721" rtlCol="0">
              <a:sp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0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6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4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62" indent="-231762">
                <a:spcBef>
                  <a:spcPts val="900"/>
                </a:spcBef>
                <a:buClr>
                  <a:schemeClr val="accent2"/>
                </a:buClr>
              </a:pPr>
              <a:r>
                <a:rPr lang="en-US" sz="1600" dirty="0"/>
                <a:t>Lemonade</a:t>
              </a:r>
            </a:p>
            <a:p>
              <a:pPr marL="461939" lvl="1" indent="-174617">
                <a:spcBef>
                  <a:spcPts val="500"/>
                </a:spcBef>
                <a:buClr>
                  <a:schemeClr val="accent2"/>
                </a:buClr>
              </a:pPr>
              <a:r>
                <a:rPr lang="en-US" sz="1401" dirty="0"/>
                <a:t>Offered in CA, GA, IL, NJ, NV, NY, OH, PA, TX </a:t>
              </a:r>
            </a:p>
          </p:txBody>
        </p:sp>
      </p:grpSp>
      <p:grpSp>
        <p:nvGrpSpPr>
          <p:cNvPr id="98" name="Group 97"/>
          <p:cNvGrpSpPr/>
          <p:nvPr/>
        </p:nvGrpSpPr>
        <p:grpSpPr bwMode="gray">
          <a:xfrm>
            <a:off x="4684513" y="3906819"/>
            <a:ext cx="2724912" cy="2308697"/>
            <a:chOff x="4642470" y="3859510"/>
            <a:chExt cx="2724912" cy="2308697"/>
          </a:xfrm>
        </p:grpSpPr>
        <p:grpSp>
          <p:nvGrpSpPr>
            <p:cNvPr id="99" name="Group 98"/>
            <p:cNvGrpSpPr/>
            <p:nvPr/>
          </p:nvGrpSpPr>
          <p:grpSpPr bwMode="gray">
            <a:xfrm>
              <a:off x="4642470" y="3859510"/>
              <a:ext cx="2724912" cy="2308697"/>
              <a:chOff x="4721506" y="3859510"/>
              <a:chExt cx="2724912" cy="2308697"/>
            </a:xfrm>
          </p:grpSpPr>
          <p:sp>
            <p:nvSpPr>
              <p:cNvPr id="101" name="Rectangle 100"/>
              <p:cNvSpPr/>
              <p:nvPr/>
            </p:nvSpPr>
            <p:spPr bwMode="gray">
              <a:xfrm>
                <a:off x="4721506" y="4591030"/>
                <a:ext cx="2724912" cy="1577177"/>
              </a:xfrm>
              <a:prstGeom prst="rect">
                <a:avLst/>
              </a:prstGeom>
              <a:solidFill>
                <a:schemeClr val="bg1"/>
              </a:solidFill>
              <a:ln w="28575">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102" name="Text Placeholder 4"/>
              <p:cNvSpPr txBox="1">
                <a:spLocks/>
              </p:cNvSpPr>
              <p:nvPr/>
            </p:nvSpPr>
            <p:spPr bwMode="gray">
              <a:xfrm>
                <a:off x="4721506" y="3859510"/>
                <a:ext cx="2724912" cy="731520"/>
              </a:xfrm>
              <a:prstGeom prst="snip1Rect">
                <a:avLst/>
              </a:prstGeom>
              <a:solidFill>
                <a:schemeClr val="tx2">
                  <a:lumMod val="90000"/>
                  <a:lumOff val="10000"/>
                </a:schemeClr>
              </a:solidFill>
              <a:ln w="28575" cap="flat" cmpd="sng" algn="ctr">
                <a:solidFill>
                  <a:schemeClr val="tx2">
                    <a:lumMod val="90000"/>
                    <a:lumOff val="10000"/>
                  </a:schemeClr>
                </a:solidFill>
                <a:prstDash val="solid"/>
                <a:miter lim="800000"/>
                <a:headEnd type="none" w="med" len="med"/>
                <a:tailEnd type="none" w="med" len="med"/>
              </a:ln>
              <a:effectLst/>
            </p:spPr>
            <p:txBody>
              <a:bodyPr vert="horz" wrap="square" lIns="91429" tIns="45716"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r>
                  <a:rPr lang="en-US" sz="1801" dirty="0">
                    <a:solidFill>
                      <a:schemeClr val="bg1"/>
                    </a:solidFill>
                  </a:rPr>
                  <a:t>Regulatory Opportunities/Threats</a:t>
                </a:r>
              </a:p>
            </p:txBody>
          </p:sp>
        </p:grpSp>
        <p:sp>
          <p:nvSpPr>
            <p:cNvPr id="100" name="Content Placeholder 7"/>
            <p:cNvSpPr txBox="1">
              <a:spLocks/>
            </p:cNvSpPr>
            <p:nvPr/>
          </p:nvSpPr>
          <p:spPr bwMode="gray">
            <a:xfrm>
              <a:off x="4746283" y="4675277"/>
              <a:ext cx="2517285" cy="1431163"/>
            </a:xfrm>
            <a:prstGeom prst="rect">
              <a:avLst/>
            </a:prstGeom>
          </p:spPr>
          <p:txBody>
            <a:bodyPr vert="horz" wrap="square" lIns="45721" tIns="45721" rIns="45721" bIns="45721" rtlCol="0">
              <a:sp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0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6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4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62" indent="-231762">
                <a:spcBef>
                  <a:spcPts val="900"/>
                </a:spcBef>
                <a:buClr>
                  <a:schemeClr val="tx2">
                    <a:lumMod val="90000"/>
                    <a:lumOff val="10000"/>
                  </a:schemeClr>
                </a:buClr>
              </a:pPr>
              <a:r>
                <a:rPr lang="en-US" sz="1600" dirty="0"/>
                <a:t>Barrier to Entry</a:t>
              </a:r>
            </a:p>
            <a:p>
              <a:pPr marL="231762" indent="-231762">
                <a:spcBef>
                  <a:spcPts val="900"/>
                </a:spcBef>
                <a:buClr>
                  <a:schemeClr val="tx2">
                    <a:lumMod val="90000"/>
                    <a:lumOff val="10000"/>
                  </a:schemeClr>
                </a:buClr>
              </a:pPr>
              <a:r>
                <a:rPr lang="en-US" sz="1600" dirty="0"/>
                <a:t>US vs. Other Less Regulated Regions</a:t>
              </a:r>
            </a:p>
            <a:p>
              <a:pPr marL="231762" indent="-231762">
                <a:spcBef>
                  <a:spcPts val="900"/>
                </a:spcBef>
                <a:buClr>
                  <a:schemeClr val="tx2">
                    <a:lumMod val="90000"/>
                    <a:lumOff val="10000"/>
                  </a:schemeClr>
                </a:buClr>
              </a:pPr>
              <a:r>
                <a:rPr lang="en-US" sz="1600" dirty="0"/>
                <a:t>Trust Pull-back – the Sandbox Approach</a:t>
              </a:r>
            </a:p>
          </p:txBody>
        </p:sp>
      </p:grpSp>
    </p:spTree>
    <p:custDataLst>
      <p:tags r:id="rId1"/>
    </p:custDataLst>
    <p:extLst>
      <p:ext uri="{BB962C8B-B14F-4D97-AF65-F5344CB8AC3E}">
        <p14:creationId xmlns:p14="http://schemas.microsoft.com/office/powerpoint/2010/main" val="357830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1000"/>
                                        <p:tgtEl>
                                          <p:spTgt spid="8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fade">
                                      <p:cBhvr>
                                        <p:cTn id="19" dur="1000"/>
                                        <p:tgtEl>
                                          <p:spTgt spid="93"/>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InsurTech Disruption: Threat or Opportunity? </a:t>
            </a:r>
          </a:p>
        </p:txBody>
      </p:sp>
      <p:sp>
        <p:nvSpPr>
          <p:cNvPr id="3" name="Text Placeholder 2"/>
          <p:cNvSpPr>
            <a:spLocks noGrp="1"/>
          </p:cNvSpPr>
          <p:nvPr>
            <p:ph type="body" sz="quarter" idx="15"/>
          </p:nvPr>
        </p:nvSpPr>
        <p:spPr/>
        <p:txBody>
          <a:bodyPr/>
          <a:lstStyle/>
          <a:p>
            <a:r>
              <a:rPr lang="en-US" dirty="0"/>
              <a:t>Automation efficiencies can have powerful impact on industry </a:t>
            </a:r>
          </a:p>
        </p:txBody>
      </p:sp>
      <p:sp>
        <p:nvSpPr>
          <p:cNvPr id="12" name="Text Placeholder 11"/>
          <p:cNvSpPr>
            <a:spLocks noGrp="1"/>
          </p:cNvSpPr>
          <p:nvPr>
            <p:ph type="body" sz="quarter" idx="16"/>
          </p:nvPr>
        </p:nvSpPr>
        <p:spPr/>
        <p:txBody>
          <a:bodyPr/>
          <a:lstStyle/>
          <a:p>
            <a:r>
              <a:rPr lang="en-US" sz="900" baseline="30000" dirty="0"/>
              <a:t>1</a:t>
            </a:r>
            <a:r>
              <a:rPr lang="en-US" sz="900" dirty="0"/>
              <a:t>Insurtechs are insurance businesses, usually startups, that use technologically innovative apps, processes, or business models; 2016 data based on some 500 commercially well-known cases. </a:t>
            </a:r>
            <a:r>
              <a:rPr lang="en-US" sz="900" baseline="30000" dirty="0"/>
              <a:t>2</a:t>
            </a:r>
            <a:r>
              <a:rPr lang="en-US" sz="900" dirty="0"/>
              <a:t>Assumes a 3 to 5 percentage point improvement in loss ratio, a 2 to 4 percentage point improvement in operating expenses, and a 6 to 8 percentage point improvement in direct sales conversions. </a:t>
            </a:r>
            <a:r>
              <a:rPr lang="en-US" sz="900" baseline="30000" dirty="0"/>
              <a:t>3</a:t>
            </a:r>
            <a:r>
              <a:rPr lang="en-US" sz="900" dirty="0"/>
              <a:t>Includes growth in investment income as well premiums. Investment income modeled as a ﬂat percentage of premium in each year. </a:t>
            </a:r>
            <a:r>
              <a:rPr lang="en-US" sz="900" baseline="30000" dirty="0"/>
              <a:t>4</a:t>
            </a:r>
            <a:r>
              <a:rPr lang="en-US" sz="900" dirty="0"/>
              <a:t>Includes impact of semi- and fully autonomous vehicles. </a:t>
            </a:r>
            <a:r>
              <a:rPr lang="en-US" sz="900" baseline="30000" dirty="0"/>
              <a:t>5</a:t>
            </a:r>
            <a:r>
              <a:rPr lang="en-US" sz="900" dirty="0"/>
              <a:t>Assumes a </a:t>
            </a:r>
            <a:br>
              <a:rPr lang="en-US" sz="900" dirty="0"/>
            </a:br>
            <a:r>
              <a:rPr lang="en-US" sz="900" dirty="0"/>
              <a:t>25 percent reduction in premiums as a result of telematics and sensors and a 50 percent risk transfer to commercial product liability.</a:t>
            </a:r>
          </a:p>
          <a:p>
            <a:r>
              <a:rPr lang="en-US" sz="900" dirty="0"/>
              <a:t>Source: Panorama by McKinsey; Digital and Auto Insurers Value at Stake Analysis, McKinsey, 2016.</a:t>
            </a:r>
          </a:p>
        </p:txBody>
      </p:sp>
      <p:sp>
        <p:nvSpPr>
          <p:cNvPr id="76" name="Text Placeholder 4"/>
          <p:cNvSpPr txBox="1">
            <a:spLocks/>
          </p:cNvSpPr>
          <p:nvPr/>
        </p:nvSpPr>
        <p:spPr bwMode="gray">
          <a:xfrm>
            <a:off x="385737" y="1740884"/>
            <a:ext cx="4138967" cy="608178"/>
          </a:xfrm>
          <a:prstGeom prst="snip1Rect">
            <a:avLst/>
          </a:prstGeom>
          <a:solidFill>
            <a:schemeClr val="accent1"/>
          </a:solidFill>
          <a:ln w="28575" cap="flat" cmpd="sng" algn="ctr">
            <a:solidFill>
              <a:schemeClr val="accent1"/>
            </a:solidFill>
            <a:prstDash val="solid"/>
            <a:miter lim="800000"/>
            <a:headEnd type="none" w="med" len="med"/>
            <a:tailEnd type="none" w="med" len="med"/>
          </a:ln>
          <a:effectLst/>
        </p:spPr>
        <p:txBody>
          <a:bodyPr vert="horz" wrap="square" lIns="91429" tIns="45716"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r>
              <a:rPr lang="en-US" sz="1600" dirty="0">
                <a:solidFill>
                  <a:schemeClr val="bg1"/>
                </a:solidFill>
              </a:rPr>
              <a:t>Focus of InsurTech in the insurance value chain</a:t>
            </a:r>
            <a:r>
              <a:rPr lang="en-US" sz="1600" baseline="30000" dirty="0">
                <a:solidFill>
                  <a:schemeClr val="bg1"/>
                </a:solidFill>
              </a:rPr>
              <a:t>1</a:t>
            </a:r>
            <a:r>
              <a:rPr lang="en-US" sz="1600" dirty="0">
                <a:solidFill>
                  <a:schemeClr val="bg1"/>
                </a:solidFill>
              </a:rPr>
              <a:t>, %</a:t>
            </a:r>
          </a:p>
        </p:txBody>
      </p:sp>
      <p:sp>
        <p:nvSpPr>
          <p:cNvPr id="77" name="Text Placeholder 4"/>
          <p:cNvSpPr txBox="1">
            <a:spLocks/>
          </p:cNvSpPr>
          <p:nvPr/>
        </p:nvSpPr>
        <p:spPr bwMode="gray">
          <a:xfrm>
            <a:off x="4658192" y="1740884"/>
            <a:ext cx="4138967" cy="608178"/>
          </a:xfrm>
          <a:prstGeom prst="snip1Rect">
            <a:avLst/>
          </a:prstGeom>
          <a:solidFill>
            <a:schemeClr val="accent1"/>
          </a:solidFill>
          <a:ln w="28575" cap="flat" cmpd="sng" algn="ctr">
            <a:solidFill>
              <a:schemeClr val="accent1"/>
            </a:solidFill>
            <a:prstDash val="solid"/>
            <a:miter lim="800000"/>
            <a:headEnd type="none" w="med" len="med"/>
            <a:tailEnd type="none" w="med" len="med"/>
          </a:ln>
          <a:effectLst/>
        </p:spPr>
        <p:txBody>
          <a:bodyPr vert="horz" wrap="square" lIns="91429" tIns="45716" rIns="91429" bIns="9144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r>
              <a:rPr lang="en-US" sz="1600" dirty="0">
                <a:solidFill>
                  <a:schemeClr val="bg1"/>
                </a:solidFill>
              </a:rPr>
              <a:t>Future profits as a % of </a:t>
            </a:r>
            <a:br>
              <a:rPr lang="en-US" sz="1600" dirty="0">
                <a:solidFill>
                  <a:schemeClr val="bg1"/>
                </a:solidFill>
              </a:rPr>
            </a:br>
            <a:r>
              <a:rPr lang="en-US" sz="1600" dirty="0">
                <a:solidFill>
                  <a:schemeClr val="bg1"/>
                </a:solidFill>
              </a:rPr>
              <a:t>today’s profits</a:t>
            </a:r>
          </a:p>
        </p:txBody>
      </p:sp>
      <p:sp>
        <p:nvSpPr>
          <p:cNvPr id="78" name="Rectangle 4"/>
          <p:cNvSpPr>
            <a:spLocks noChangeArrowheads="1"/>
          </p:cNvSpPr>
          <p:nvPr/>
        </p:nvSpPr>
        <p:spPr bwMode="gray">
          <a:xfrm>
            <a:off x="6464501" y="2923211"/>
            <a:ext cx="1777205" cy="2280003"/>
          </a:xfrm>
          <a:prstGeom prst="rect">
            <a:avLst/>
          </a:prstGeom>
          <a:solidFill>
            <a:schemeClr val="bg2">
              <a:lumMod val="95000"/>
            </a:schemeClr>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sp>
        <p:nvSpPr>
          <p:cNvPr id="79" name="Rectangle 4"/>
          <p:cNvSpPr>
            <a:spLocks noChangeArrowheads="1"/>
          </p:cNvSpPr>
          <p:nvPr/>
        </p:nvSpPr>
        <p:spPr bwMode="gray">
          <a:xfrm>
            <a:off x="5236358" y="2923213"/>
            <a:ext cx="739412" cy="2273231"/>
          </a:xfrm>
          <a:prstGeom prst="rect">
            <a:avLst/>
          </a:prstGeom>
          <a:solidFill>
            <a:schemeClr val="bg2">
              <a:lumMod val="95000"/>
            </a:schemeClr>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sp>
        <p:nvSpPr>
          <p:cNvPr id="80" name="Text Box 7"/>
          <p:cNvSpPr txBox="1">
            <a:spLocks noChangeArrowheads="1"/>
          </p:cNvSpPr>
          <p:nvPr/>
        </p:nvSpPr>
        <p:spPr bwMode="gray">
          <a:xfrm>
            <a:off x="411215" y="2433985"/>
            <a:ext cx="4076700" cy="523220"/>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1400" dirty="0"/>
              <a:t>Only nine percent of InsurTechs </a:t>
            </a:r>
            <a:br>
              <a:rPr lang="en-US" sz="1400" dirty="0"/>
            </a:br>
            <a:r>
              <a:rPr lang="en-US" sz="1400" dirty="0"/>
              <a:t>aim to oust incumbents</a:t>
            </a:r>
          </a:p>
        </p:txBody>
      </p:sp>
      <p:sp>
        <p:nvSpPr>
          <p:cNvPr id="81" name="Text Box 7"/>
          <p:cNvSpPr txBox="1">
            <a:spLocks noChangeArrowheads="1"/>
          </p:cNvSpPr>
          <p:nvPr/>
        </p:nvSpPr>
        <p:spPr bwMode="gray">
          <a:xfrm>
            <a:off x="4661341" y="2433985"/>
            <a:ext cx="4076700" cy="523220"/>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1400" dirty="0"/>
              <a:t>Digitizing the business, </a:t>
            </a:r>
            <a:br>
              <a:rPr lang="en-US" sz="1400" dirty="0"/>
            </a:br>
            <a:r>
              <a:rPr lang="en-US" sz="1400" dirty="0"/>
              <a:t>auto insurance example</a:t>
            </a:r>
          </a:p>
        </p:txBody>
      </p:sp>
      <p:graphicFrame>
        <p:nvGraphicFramePr>
          <p:cNvPr id="82" name="Content Placeholder 6"/>
          <p:cNvGraphicFramePr>
            <a:graphicFrameLocks/>
          </p:cNvGraphicFramePr>
          <p:nvPr>
            <p:extLst/>
          </p:nvPr>
        </p:nvGraphicFramePr>
        <p:xfrm>
          <a:off x="566285" y="2760054"/>
          <a:ext cx="3859815" cy="2805761"/>
        </p:xfrm>
        <a:graphic>
          <a:graphicData uri="http://schemas.openxmlformats.org/drawingml/2006/chart">
            <c:chart xmlns:c="http://schemas.openxmlformats.org/drawingml/2006/chart" xmlns:r="http://schemas.openxmlformats.org/officeDocument/2006/relationships" r:id="rId3"/>
          </a:graphicData>
        </a:graphic>
      </p:graphicFrame>
      <p:sp>
        <p:nvSpPr>
          <p:cNvPr id="83" name="Text Box 7"/>
          <p:cNvSpPr txBox="1">
            <a:spLocks noChangeArrowheads="1"/>
          </p:cNvSpPr>
          <p:nvPr/>
        </p:nvSpPr>
        <p:spPr bwMode="gray">
          <a:xfrm>
            <a:off x="3361059" y="4940038"/>
            <a:ext cx="1007335" cy="317769"/>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1000" b="1" dirty="0"/>
              <a:t>Enabling the value chain</a:t>
            </a:r>
          </a:p>
        </p:txBody>
      </p:sp>
      <p:sp>
        <p:nvSpPr>
          <p:cNvPr id="84" name="Text Box 7"/>
          <p:cNvSpPr txBox="1">
            <a:spLocks noChangeArrowheads="1"/>
          </p:cNvSpPr>
          <p:nvPr/>
        </p:nvSpPr>
        <p:spPr bwMode="gray">
          <a:xfrm>
            <a:off x="87491" y="4035695"/>
            <a:ext cx="1614915" cy="724392"/>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1000" b="1" dirty="0"/>
              <a:t>Disintermediating incumbents from customers</a:t>
            </a:r>
          </a:p>
        </p:txBody>
      </p:sp>
      <p:sp>
        <p:nvSpPr>
          <p:cNvPr id="85" name="Text Box 7"/>
          <p:cNvSpPr txBox="1">
            <a:spLocks noChangeArrowheads="1"/>
          </p:cNvSpPr>
          <p:nvPr/>
        </p:nvSpPr>
        <p:spPr bwMode="gray">
          <a:xfrm>
            <a:off x="1766165" y="3104267"/>
            <a:ext cx="1213644" cy="429919"/>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1000" b="1" dirty="0"/>
              <a:t>Disrupting the value chain</a:t>
            </a:r>
          </a:p>
        </p:txBody>
      </p:sp>
      <p:sp>
        <p:nvSpPr>
          <p:cNvPr id="86" name="Rectangle 4"/>
          <p:cNvSpPr>
            <a:spLocks noChangeArrowheads="1"/>
          </p:cNvSpPr>
          <p:nvPr/>
        </p:nvSpPr>
        <p:spPr bwMode="gray">
          <a:xfrm>
            <a:off x="4845327" y="4629512"/>
            <a:ext cx="361951" cy="566928"/>
          </a:xfrm>
          <a:prstGeom prst="rect">
            <a:avLst/>
          </a:prstGeom>
          <a:solidFill>
            <a:schemeClr val="accent1"/>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grpSp>
        <p:nvGrpSpPr>
          <p:cNvPr id="87" name="Group 86"/>
          <p:cNvGrpSpPr/>
          <p:nvPr/>
        </p:nvGrpSpPr>
        <p:grpSpPr>
          <a:xfrm>
            <a:off x="5425090" y="3505106"/>
            <a:ext cx="361951" cy="1131180"/>
            <a:chOff x="5376689" y="3282585"/>
            <a:chExt cx="361950" cy="1131180"/>
          </a:xfrm>
        </p:grpSpPr>
        <p:sp>
          <p:nvSpPr>
            <p:cNvPr id="88" name="Rectangle 4"/>
            <p:cNvSpPr>
              <a:spLocks noChangeArrowheads="1"/>
            </p:cNvSpPr>
            <p:nvPr/>
          </p:nvSpPr>
          <p:spPr bwMode="gray">
            <a:xfrm>
              <a:off x="5376689" y="3282585"/>
              <a:ext cx="361950" cy="457565"/>
            </a:xfrm>
            <a:prstGeom prst="rect">
              <a:avLst/>
            </a:prstGeom>
            <a:solidFill>
              <a:schemeClr val="accent4">
                <a:lumMod val="60000"/>
                <a:lumOff val="40000"/>
              </a:schemeClr>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sp>
          <p:nvSpPr>
            <p:cNvPr id="89" name="Rectangle 4"/>
            <p:cNvSpPr>
              <a:spLocks noChangeArrowheads="1"/>
            </p:cNvSpPr>
            <p:nvPr/>
          </p:nvSpPr>
          <p:spPr bwMode="gray">
            <a:xfrm>
              <a:off x="5376689" y="3740150"/>
              <a:ext cx="361950" cy="673615"/>
            </a:xfrm>
            <a:prstGeom prst="rect">
              <a:avLst/>
            </a:prstGeom>
            <a:solidFill>
              <a:schemeClr val="accent4"/>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grpSp>
      <p:grpSp>
        <p:nvGrpSpPr>
          <p:cNvPr id="90" name="Group 89"/>
          <p:cNvGrpSpPr/>
          <p:nvPr/>
        </p:nvGrpSpPr>
        <p:grpSpPr>
          <a:xfrm>
            <a:off x="6008086" y="3505106"/>
            <a:ext cx="935056" cy="1698108"/>
            <a:chOff x="5961874" y="3282585"/>
            <a:chExt cx="935056" cy="1698108"/>
          </a:xfrm>
        </p:grpSpPr>
        <p:sp>
          <p:nvSpPr>
            <p:cNvPr id="91" name="Rectangle 4"/>
            <p:cNvSpPr>
              <a:spLocks noChangeArrowheads="1"/>
            </p:cNvSpPr>
            <p:nvPr/>
          </p:nvSpPr>
          <p:spPr bwMode="gray">
            <a:xfrm>
              <a:off x="5961874" y="3740150"/>
              <a:ext cx="361950" cy="1240543"/>
            </a:xfrm>
            <a:prstGeom prst="rect">
              <a:avLst/>
            </a:prstGeom>
            <a:solidFill>
              <a:schemeClr val="accent1"/>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sp>
          <p:nvSpPr>
            <p:cNvPr id="92" name="Rectangle 4"/>
            <p:cNvSpPr>
              <a:spLocks noChangeArrowheads="1"/>
            </p:cNvSpPr>
            <p:nvPr/>
          </p:nvSpPr>
          <p:spPr bwMode="gray">
            <a:xfrm>
              <a:off x="5961874" y="3282585"/>
              <a:ext cx="361950" cy="457565"/>
            </a:xfrm>
            <a:prstGeom prst="rect">
              <a:avLst/>
            </a:prstGeom>
            <a:solidFill>
              <a:schemeClr val="accent1">
                <a:lumMod val="60000"/>
                <a:lumOff val="40000"/>
              </a:schemeClr>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sp>
          <p:nvSpPr>
            <p:cNvPr id="93" name="Rectangle 4"/>
            <p:cNvSpPr>
              <a:spLocks noChangeArrowheads="1"/>
            </p:cNvSpPr>
            <p:nvPr/>
          </p:nvSpPr>
          <p:spPr bwMode="gray">
            <a:xfrm>
              <a:off x="6534980" y="3282585"/>
              <a:ext cx="361950" cy="114665"/>
            </a:xfrm>
            <a:prstGeom prst="rect">
              <a:avLst/>
            </a:prstGeom>
            <a:solidFill>
              <a:schemeClr val="accent5"/>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sp>
          <p:nvSpPr>
            <p:cNvPr id="94" name="Rectangle 4"/>
            <p:cNvSpPr>
              <a:spLocks noChangeArrowheads="1"/>
            </p:cNvSpPr>
            <p:nvPr/>
          </p:nvSpPr>
          <p:spPr bwMode="gray">
            <a:xfrm>
              <a:off x="6534980" y="3397250"/>
              <a:ext cx="361950" cy="224331"/>
            </a:xfrm>
            <a:prstGeom prst="rect">
              <a:avLst/>
            </a:prstGeom>
            <a:solidFill>
              <a:schemeClr val="accent5">
                <a:lumMod val="60000"/>
                <a:lumOff val="40000"/>
              </a:schemeClr>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grpSp>
      <p:grpSp>
        <p:nvGrpSpPr>
          <p:cNvPr id="95" name="Group 94"/>
          <p:cNvGrpSpPr/>
          <p:nvPr/>
        </p:nvGrpSpPr>
        <p:grpSpPr>
          <a:xfrm>
            <a:off x="7156699" y="3837394"/>
            <a:ext cx="361951" cy="565087"/>
            <a:chOff x="7111959" y="3621644"/>
            <a:chExt cx="361950" cy="565087"/>
          </a:xfrm>
        </p:grpSpPr>
        <p:sp>
          <p:nvSpPr>
            <p:cNvPr id="96" name="Rectangle 4"/>
            <p:cNvSpPr>
              <a:spLocks noChangeArrowheads="1"/>
            </p:cNvSpPr>
            <p:nvPr/>
          </p:nvSpPr>
          <p:spPr bwMode="gray">
            <a:xfrm>
              <a:off x="7111959" y="3621644"/>
              <a:ext cx="361950" cy="340756"/>
            </a:xfrm>
            <a:prstGeom prst="rect">
              <a:avLst/>
            </a:prstGeom>
            <a:solidFill>
              <a:schemeClr val="accent5"/>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sp>
          <p:nvSpPr>
            <p:cNvPr id="97" name="Rectangle 4"/>
            <p:cNvSpPr>
              <a:spLocks noChangeArrowheads="1"/>
            </p:cNvSpPr>
            <p:nvPr/>
          </p:nvSpPr>
          <p:spPr bwMode="gray">
            <a:xfrm>
              <a:off x="7111959" y="3962400"/>
              <a:ext cx="361950" cy="224331"/>
            </a:xfrm>
            <a:prstGeom prst="rect">
              <a:avLst/>
            </a:prstGeom>
            <a:solidFill>
              <a:schemeClr val="accent5">
                <a:lumMod val="60000"/>
                <a:lumOff val="40000"/>
              </a:schemeClr>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grpSp>
      <p:grpSp>
        <p:nvGrpSpPr>
          <p:cNvPr id="98" name="Group 97"/>
          <p:cNvGrpSpPr/>
          <p:nvPr/>
        </p:nvGrpSpPr>
        <p:grpSpPr>
          <a:xfrm>
            <a:off x="7744676" y="4097047"/>
            <a:ext cx="361951" cy="305432"/>
            <a:chOff x="5376689" y="3282586"/>
            <a:chExt cx="361950" cy="305432"/>
          </a:xfrm>
        </p:grpSpPr>
        <p:sp>
          <p:nvSpPr>
            <p:cNvPr id="99" name="Rectangle 4"/>
            <p:cNvSpPr>
              <a:spLocks noChangeArrowheads="1"/>
            </p:cNvSpPr>
            <p:nvPr/>
          </p:nvSpPr>
          <p:spPr bwMode="gray">
            <a:xfrm>
              <a:off x="5376689" y="3282586"/>
              <a:ext cx="361950" cy="223524"/>
            </a:xfrm>
            <a:prstGeom prst="rect">
              <a:avLst/>
            </a:prstGeom>
            <a:solidFill>
              <a:schemeClr val="accent4">
                <a:lumMod val="60000"/>
                <a:lumOff val="40000"/>
              </a:schemeClr>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sp>
          <p:nvSpPr>
            <p:cNvPr id="100" name="Rectangle 4"/>
            <p:cNvSpPr>
              <a:spLocks noChangeArrowheads="1"/>
            </p:cNvSpPr>
            <p:nvPr/>
          </p:nvSpPr>
          <p:spPr bwMode="gray">
            <a:xfrm>
              <a:off x="5376689" y="3506110"/>
              <a:ext cx="361950" cy="81908"/>
            </a:xfrm>
            <a:prstGeom prst="rect">
              <a:avLst/>
            </a:prstGeom>
            <a:solidFill>
              <a:schemeClr val="accent4"/>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grpSp>
      <p:grpSp>
        <p:nvGrpSpPr>
          <p:cNvPr id="101" name="Group 100"/>
          <p:cNvGrpSpPr/>
          <p:nvPr/>
        </p:nvGrpSpPr>
        <p:grpSpPr>
          <a:xfrm>
            <a:off x="8321742" y="4097054"/>
            <a:ext cx="361951" cy="1099393"/>
            <a:chOff x="8604944" y="3881300"/>
            <a:chExt cx="361950" cy="1099393"/>
          </a:xfrm>
        </p:grpSpPr>
        <p:sp>
          <p:nvSpPr>
            <p:cNvPr id="102" name="Rectangle 4"/>
            <p:cNvSpPr>
              <a:spLocks noChangeArrowheads="1"/>
            </p:cNvSpPr>
            <p:nvPr/>
          </p:nvSpPr>
          <p:spPr bwMode="gray">
            <a:xfrm>
              <a:off x="8604944" y="3881300"/>
              <a:ext cx="361950" cy="223523"/>
            </a:xfrm>
            <a:prstGeom prst="rect">
              <a:avLst/>
            </a:prstGeom>
            <a:solidFill>
              <a:schemeClr val="accent1">
                <a:lumMod val="60000"/>
                <a:lumOff val="40000"/>
              </a:schemeClr>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sp>
          <p:nvSpPr>
            <p:cNvPr id="103" name="Rectangle 4"/>
            <p:cNvSpPr>
              <a:spLocks noChangeArrowheads="1"/>
            </p:cNvSpPr>
            <p:nvPr/>
          </p:nvSpPr>
          <p:spPr bwMode="gray">
            <a:xfrm>
              <a:off x="8604944" y="4105158"/>
              <a:ext cx="361950" cy="875535"/>
            </a:xfrm>
            <a:prstGeom prst="rect">
              <a:avLst/>
            </a:prstGeom>
            <a:solidFill>
              <a:schemeClr val="accent1"/>
            </a:solidFill>
            <a:ln w="25400" algn="ctr">
              <a:noFill/>
              <a:miter lim="800000"/>
              <a:headEnd/>
              <a:tailEnd/>
            </a:ln>
          </p:spPr>
          <p:txBody>
            <a:bodyPr lIns="137160" tIns="137160" rIns="91440" bIns="13716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600"/>
                </a:spcBef>
              </a:pPr>
              <a:endParaRPr lang="en-US" altLang="en-US" sz="1600" dirty="0">
                <a:solidFill>
                  <a:srgbClr val="286EB8"/>
                </a:solidFill>
                <a:latin typeface="+mn-lt"/>
              </a:endParaRPr>
            </a:p>
          </p:txBody>
        </p:sp>
      </p:grpSp>
      <p:cxnSp>
        <p:nvCxnSpPr>
          <p:cNvPr id="104" name="Straight Connector 103"/>
          <p:cNvCxnSpPr/>
          <p:nvPr/>
        </p:nvCxnSpPr>
        <p:spPr>
          <a:xfrm>
            <a:off x="5207277" y="4629512"/>
            <a:ext cx="215625"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792463" y="3505105"/>
            <a:ext cx="215625"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370038" y="3505105"/>
            <a:ext cx="215625"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943143" y="3837328"/>
            <a:ext cx="215625"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7525878" y="4402479"/>
            <a:ext cx="215625"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8106117" y="4099128"/>
            <a:ext cx="215625"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0" name="Text Box 7"/>
          <p:cNvSpPr txBox="1">
            <a:spLocks noChangeArrowheads="1"/>
          </p:cNvSpPr>
          <p:nvPr/>
        </p:nvSpPr>
        <p:spPr bwMode="gray">
          <a:xfrm>
            <a:off x="4758471" y="5244019"/>
            <a:ext cx="577575" cy="294097"/>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1000" b="1" dirty="0"/>
              <a:t>Today’s profits</a:t>
            </a:r>
          </a:p>
        </p:txBody>
      </p:sp>
      <p:sp>
        <p:nvSpPr>
          <p:cNvPr id="111" name="Text Box 7"/>
          <p:cNvSpPr txBox="1">
            <a:spLocks noChangeArrowheads="1"/>
          </p:cNvSpPr>
          <p:nvPr/>
        </p:nvSpPr>
        <p:spPr bwMode="gray">
          <a:xfrm>
            <a:off x="5927162" y="5244019"/>
            <a:ext cx="522017" cy="294097"/>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1000" b="1" dirty="0"/>
              <a:t>2025 profits</a:t>
            </a:r>
          </a:p>
        </p:txBody>
      </p:sp>
      <p:sp>
        <p:nvSpPr>
          <p:cNvPr id="112" name="Text Box 7"/>
          <p:cNvSpPr txBox="1">
            <a:spLocks noChangeArrowheads="1"/>
          </p:cNvSpPr>
          <p:nvPr/>
        </p:nvSpPr>
        <p:spPr bwMode="gray">
          <a:xfrm>
            <a:off x="8241709" y="5244019"/>
            <a:ext cx="522017" cy="294097"/>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1000" b="1" dirty="0"/>
              <a:t>2035 profits</a:t>
            </a:r>
            <a:r>
              <a:rPr lang="en-US" sz="1000" b="1" baseline="30000" dirty="0"/>
              <a:t>5</a:t>
            </a:r>
          </a:p>
        </p:txBody>
      </p:sp>
      <p:sp>
        <p:nvSpPr>
          <p:cNvPr id="113" name="Text Box 7"/>
          <p:cNvSpPr txBox="1">
            <a:spLocks noChangeArrowheads="1"/>
          </p:cNvSpPr>
          <p:nvPr/>
        </p:nvSpPr>
        <p:spPr bwMode="gray">
          <a:xfrm>
            <a:off x="5263446" y="2971806"/>
            <a:ext cx="685239" cy="294097"/>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1000" b="1" dirty="0"/>
              <a:t>Short-term gain</a:t>
            </a:r>
          </a:p>
        </p:txBody>
      </p:sp>
      <p:sp>
        <p:nvSpPr>
          <p:cNvPr id="114" name="Text Box 7"/>
          <p:cNvSpPr txBox="1">
            <a:spLocks noChangeArrowheads="1"/>
          </p:cNvSpPr>
          <p:nvPr/>
        </p:nvSpPr>
        <p:spPr bwMode="gray">
          <a:xfrm>
            <a:off x="6441408" y="2971806"/>
            <a:ext cx="1792531" cy="294097"/>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1000" b="1" dirty="0"/>
              <a:t>Long-term decline</a:t>
            </a:r>
          </a:p>
        </p:txBody>
      </p:sp>
      <p:sp>
        <p:nvSpPr>
          <p:cNvPr id="115" name="Text Box 7"/>
          <p:cNvSpPr txBox="1">
            <a:spLocks noChangeArrowheads="1"/>
          </p:cNvSpPr>
          <p:nvPr/>
        </p:nvSpPr>
        <p:spPr bwMode="gray">
          <a:xfrm>
            <a:off x="5281191" y="4641595"/>
            <a:ext cx="649751" cy="542773"/>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800" dirty="0"/>
              <a:t>Improvements in growth, and loss-and-expense ratio</a:t>
            </a:r>
            <a:r>
              <a:rPr lang="en-US" sz="800" baseline="30000" dirty="0"/>
              <a:t>2</a:t>
            </a:r>
          </a:p>
        </p:txBody>
      </p:sp>
      <p:sp>
        <p:nvSpPr>
          <p:cNvPr id="116" name="Text Box 7"/>
          <p:cNvSpPr txBox="1">
            <a:spLocks noChangeArrowheads="1"/>
          </p:cNvSpPr>
          <p:nvPr/>
        </p:nvSpPr>
        <p:spPr bwMode="gray">
          <a:xfrm>
            <a:off x="6474447" y="4640471"/>
            <a:ext cx="577575" cy="542773"/>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800" dirty="0"/>
              <a:t>Impact from improved vehicle safety</a:t>
            </a:r>
            <a:r>
              <a:rPr lang="en-US" sz="800" baseline="30000" dirty="0"/>
              <a:t>3-4</a:t>
            </a:r>
          </a:p>
        </p:txBody>
      </p:sp>
      <p:sp>
        <p:nvSpPr>
          <p:cNvPr id="117" name="Text Box 7"/>
          <p:cNvSpPr txBox="1">
            <a:spLocks noChangeArrowheads="1"/>
          </p:cNvSpPr>
          <p:nvPr/>
        </p:nvSpPr>
        <p:spPr bwMode="gray">
          <a:xfrm>
            <a:off x="7048887" y="4640471"/>
            <a:ext cx="577575" cy="542773"/>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800" dirty="0"/>
              <a:t>Shift in liability to commercial product lines</a:t>
            </a:r>
            <a:r>
              <a:rPr lang="en-US" sz="800" baseline="30000" dirty="0"/>
              <a:t>4</a:t>
            </a:r>
          </a:p>
        </p:txBody>
      </p:sp>
      <p:sp>
        <p:nvSpPr>
          <p:cNvPr id="118" name="Text Box 7"/>
          <p:cNvSpPr txBox="1">
            <a:spLocks noChangeArrowheads="1"/>
          </p:cNvSpPr>
          <p:nvPr/>
        </p:nvSpPr>
        <p:spPr bwMode="gray">
          <a:xfrm>
            <a:off x="7694286" y="4640471"/>
            <a:ext cx="577575" cy="542773"/>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800" dirty="0"/>
              <a:t>Improved loss-and-expense ratio</a:t>
            </a:r>
            <a:r>
              <a:rPr lang="en-US" sz="800" baseline="30000" dirty="0"/>
              <a:t>4</a:t>
            </a:r>
          </a:p>
        </p:txBody>
      </p:sp>
      <p:sp>
        <p:nvSpPr>
          <p:cNvPr id="119" name="Text Box 7"/>
          <p:cNvSpPr txBox="1">
            <a:spLocks noChangeArrowheads="1"/>
          </p:cNvSpPr>
          <p:nvPr/>
        </p:nvSpPr>
        <p:spPr bwMode="gray">
          <a:xfrm>
            <a:off x="4845327" y="4480389"/>
            <a:ext cx="361951" cy="102412"/>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800" dirty="0"/>
              <a:t>100</a:t>
            </a:r>
            <a:endParaRPr lang="en-US" sz="800" baseline="30000" dirty="0"/>
          </a:p>
        </p:txBody>
      </p:sp>
      <p:sp>
        <p:nvSpPr>
          <p:cNvPr id="120" name="Text Box 7"/>
          <p:cNvSpPr txBox="1">
            <a:spLocks noChangeArrowheads="1"/>
          </p:cNvSpPr>
          <p:nvPr/>
        </p:nvSpPr>
        <p:spPr bwMode="gray">
          <a:xfrm>
            <a:off x="5379609" y="3357729"/>
            <a:ext cx="452904" cy="124441"/>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800" dirty="0"/>
              <a:t>120-200</a:t>
            </a:r>
            <a:endParaRPr lang="en-US" sz="800" baseline="30000" dirty="0"/>
          </a:p>
        </p:txBody>
      </p:sp>
      <p:sp>
        <p:nvSpPr>
          <p:cNvPr id="121" name="Text Box 7"/>
          <p:cNvSpPr txBox="1">
            <a:spLocks noChangeArrowheads="1"/>
          </p:cNvSpPr>
          <p:nvPr/>
        </p:nvSpPr>
        <p:spPr bwMode="gray">
          <a:xfrm>
            <a:off x="5961713" y="3365703"/>
            <a:ext cx="452904" cy="124441"/>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800" dirty="0"/>
              <a:t>220-300</a:t>
            </a:r>
            <a:endParaRPr lang="en-US" sz="800" baseline="30000" dirty="0"/>
          </a:p>
        </p:txBody>
      </p:sp>
      <p:sp>
        <p:nvSpPr>
          <p:cNvPr id="122" name="Text Box 7"/>
          <p:cNvSpPr txBox="1">
            <a:spLocks noChangeArrowheads="1"/>
          </p:cNvSpPr>
          <p:nvPr/>
        </p:nvSpPr>
        <p:spPr bwMode="gray">
          <a:xfrm>
            <a:off x="6535713" y="3879033"/>
            <a:ext cx="452904" cy="124441"/>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800" dirty="0"/>
              <a:t>-20 to -60</a:t>
            </a:r>
            <a:endParaRPr lang="en-US" sz="800" baseline="30000" dirty="0"/>
          </a:p>
        </p:txBody>
      </p:sp>
      <p:sp>
        <p:nvSpPr>
          <p:cNvPr id="123" name="Text Box 7"/>
          <p:cNvSpPr txBox="1">
            <a:spLocks noChangeArrowheads="1"/>
          </p:cNvSpPr>
          <p:nvPr/>
        </p:nvSpPr>
        <p:spPr bwMode="gray">
          <a:xfrm>
            <a:off x="7095395" y="4461867"/>
            <a:ext cx="500989" cy="155423"/>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800" dirty="0"/>
              <a:t>-60 to -100</a:t>
            </a:r>
            <a:endParaRPr lang="en-US" sz="800" baseline="30000" dirty="0"/>
          </a:p>
        </p:txBody>
      </p:sp>
      <p:sp>
        <p:nvSpPr>
          <p:cNvPr id="124" name="Text Box 7"/>
          <p:cNvSpPr txBox="1">
            <a:spLocks noChangeArrowheads="1"/>
          </p:cNvSpPr>
          <p:nvPr/>
        </p:nvSpPr>
        <p:spPr bwMode="gray">
          <a:xfrm>
            <a:off x="7703217" y="3932963"/>
            <a:ext cx="452904" cy="124441"/>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800" dirty="0"/>
              <a:t>15-55</a:t>
            </a:r>
            <a:endParaRPr lang="en-US" sz="800" baseline="30000" dirty="0"/>
          </a:p>
        </p:txBody>
      </p:sp>
      <p:sp>
        <p:nvSpPr>
          <p:cNvPr id="125" name="Text Box 7"/>
          <p:cNvSpPr txBox="1">
            <a:spLocks noChangeArrowheads="1"/>
          </p:cNvSpPr>
          <p:nvPr/>
        </p:nvSpPr>
        <p:spPr bwMode="gray">
          <a:xfrm>
            <a:off x="8276261" y="3932802"/>
            <a:ext cx="452904" cy="124441"/>
          </a:xfrm>
          <a:prstGeom prst="rect">
            <a:avLst/>
          </a:prstGeom>
          <a:noFill/>
          <a:ln w="9525">
            <a:noFill/>
            <a:miter lim="800000"/>
            <a:headEnd/>
            <a:tailEnd/>
          </a:ln>
        </p:spPr>
        <p:txBody>
          <a:bodyPr lIns="0" tIns="0" rIns="0" bIns="0" anchor="t">
            <a:noAutofit/>
          </a:bodyPr>
          <a:lstStyle/>
          <a:p>
            <a:pPr algn="ctr" eaLnBrk="0" hangingPunct="0">
              <a:lnSpc>
                <a:spcPct val="90000"/>
              </a:lnSpc>
              <a:spcBef>
                <a:spcPts val="300"/>
              </a:spcBef>
              <a:buSzPct val="90000"/>
            </a:pPr>
            <a:r>
              <a:rPr lang="en-US" sz="800" dirty="0"/>
              <a:t>155-195</a:t>
            </a:r>
            <a:endParaRPr lang="en-US" sz="800" baseline="30000" dirty="0"/>
          </a:p>
        </p:txBody>
      </p:sp>
    </p:spTree>
    <p:extLst>
      <p:ext uri="{BB962C8B-B14F-4D97-AF65-F5344CB8AC3E}">
        <p14:creationId xmlns:p14="http://schemas.microsoft.com/office/powerpoint/2010/main" val="361976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83"/>
                                        </p:tgtEl>
                                        <p:attrNameLst>
                                          <p:attrName>style.visibility</p:attrName>
                                        </p:attrNameLst>
                                      </p:cBhvr>
                                      <p:to>
                                        <p:strVal val="visible"/>
                                      </p:to>
                                    </p:set>
                                    <p:animEffect transition="in" filter="fade">
                                      <p:cBhvr>
                                        <p:cTn id="13" dur="500"/>
                                        <p:tgtEl>
                                          <p:spTgt spid="8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112"/>
                                        </p:tgtEl>
                                        <p:attrNameLst>
                                          <p:attrName>style.visibility</p:attrName>
                                        </p:attrNameLst>
                                      </p:cBhvr>
                                      <p:to>
                                        <p:strVal val="visible"/>
                                      </p:to>
                                    </p:set>
                                    <p:animEffect transition="in" filter="fade">
                                      <p:cBhvr>
                                        <p:cTn id="28" dur="500"/>
                                        <p:tgtEl>
                                          <p:spTgt spid="112"/>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500"/>
                                        <p:tgtEl>
                                          <p:spTgt spid="113"/>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116"/>
                                        </p:tgtEl>
                                        <p:attrNameLst>
                                          <p:attrName>style.visibility</p:attrName>
                                        </p:attrNameLst>
                                      </p:cBhvr>
                                      <p:to>
                                        <p:strVal val="visible"/>
                                      </p:to>
                                    </p:set>
                                    <p:animEffect transition="in" filter="fade">
                                      <p:cBhvr>
                                        <p:cTn id="40" dur="500"/>
                                        <p:tgtEl>
                                          <p:spTgt spid="116"/>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500"/>
                                        <p:tgtEl>
                                          <p:spTgt spid="117"/>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118"/>
                                        </p:tgtEl>
                                        <p:attrNameLst>
                                          <p:attrName>style.visibility</p:attrName>
                                        </p:attrNameLst>
                                      </p:cBhvr>
                                      <p:to>
                                        <p:strVal val="visible"/>
                                      </p:to>
                                    </p:set>
                                    <p:animEffect transition="in" filter="fade">
                                      <p:cBhvr>
                                        <p:cTn id="46" dur="500"/>
                                        <p:tgtEl>
                                          <p:spTgt spid="118"/>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119"/>
                                        </p:tgtEl>
                                        <p:attrNameLst>
                                          <p:attrName>style.visibility</p:attrName>
                                        </p:attrNameLst>
                                      </p:cBhvr>
                                      <p:to>
                                        <p:strVal val="visible"/>
                                      </p:to>
                                    </p:set>
                                    <p:animEffect transition="in" filter="fade">
                                      <p:cBhvr>
                                        <p:cTn id="49" dur="500"/>
                                        <p:tgtEl>
                                          <p:spTgt spid="119"/>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120"/>
                                        </p:tgtEl>
                                        <p:attrNameLst>
                                          <p:attrName>style.visibility</p:attrName>
                                        </p:attrNameLst>
                                      </p:cBhvr>
                                      <p:to>
                                        <p:strVal val="visible"/>
                                      </p:to>
                                    </p:set>
                                    <p:animEffect transition="in" filter="fade">
                                      <p:cBhvr>
                                        <p:cTn id="52" dur="500"/>
                                        <p:tgtEl>
                                          <p:spTgt spid="120"/>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par>
                                <p:cTn id="56" presetID="10" presetClass="entr" presetSubtype="0" fill="hold" grpId="0" nodeType="withEffect">
                                  <p:stCondLst>
                                    <p:cond delay="1000"/>
                                  </p:stCondLst>
                                  <p:childTnLst>
                                    <p:set>
                                      <p:cBhvr>
                                        <p:cTn id="57" dur="1" fill="hold">
                                          <p:stCondLst>
                                            <p:cond delay="0"/>
                                          </p:stCondLst>
                                        </p:cTn>
                                        <p:tgtEl>
                                          <p:spTgt spid="122"/>
                                        </p:tgtEl>
                                        <p:attrNameLst>
                                          <p:attrName>style.visibility</p:attrName>
                                        </p:attrNameLst>
                                      </p:cBhvr>
                                      <p:to>
                                        <p:strVal val="visible"/>
                                      </p:to>
                                    </p:set>
                                    <p:animEffect transition="in" filter="fade">
                                      <p:cBhvr>
                                        <p:cTn id="58" dur="500"/>
                                        <p:tgtEl>
                                          <p:spTgt spid="122"/>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123"/>
                                        </p:tgtEl>
                                        <p:attrNameLst>
                                          <p:attrName>style.visibility</p:attrName>
                                        </p:attrNameLst>
                                      </p:cBhvr>
                                      <p:to>
                                        <p:strVal val="visible"/>
                                      </p:to>
                                    </p:set>
                                    <p:animEffect transition="in" filter="fade">
                                      <p:cBhvr>
                                        <p:cTn id="61" dur="500"/>
                                        <p:tgtEl>
                                          <p:spTgt spid="123"/>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124"/>
                                        </p:tgtEl>
                                        <p:attrNameLst>
                                          <p:attrName>style.visibility</p:attrName>
                                        </p:attrNameLst>
                                      </p:cBhvr>
                                      <p:to>
                                        <p:strVal val="visible"/>
                                      </p:to>
                                    </p:set>
                                    <p:animEffect transition="in" filter="fade">
                                      <p:cBhvr>
                                        <p:cTn id="64" dur="500"/>
                                        <p:tgtEl>
                                          <p:spTgt spid="124"/>
                                        </p:tgtEl>
                                      </p:cBhvr>
                                    </p:animEffect>
                                  </p:childTnLst>
                                </p:cTn>
                              </p:par>
                              <p:par>
                                <p:cTn id="65" presetID="10" presetClass="entr" presetSubtype="0" fill="hold" grpId="0" nodeType="withEffect">
                                  <p:stCondLst>
                                    <p:cond delay="100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3" grpId="0"/>
      <p:bldP spid="84" grpId="0"/>
      <p:bldP spid="85" grpId="0"/>
      <p:bldP spid="110"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nvPr>
        </p:nvGraphicFramePr>
        <p:xfrm>
          <a:off x="2001150" y="1594"/>
          <a:ext cx="893" cy="1588"/>
        </p:xfrm>
        <a:graphic>
          <a:graphicData uri="http://schemas.openxmlformats.org/presentationml/2006/ole">
            <mc:AlternateContent xmlns:mc="http://schemas.openxmlformats.org/markup-compatibility/2006">
              <mc:Choice xmlns:v="urn:schemas-microsoft-com:vml" Requires="v">
                <p:oleObj spid="_x0000_s5121" name="think-cell Slide" r:id="rId5" imgW="270" imgH="270" progId="TCLayout.ActiveDocument.1">
                  <p:embed/>
                </p:oleObj>
              </mc:Choice>
              <mc:Fallback>
                <p:oleObj name="think-cell Slide" r:id="rId5" imgW="270" imgH="270" progId="TCLayout.ActiveDocument.1">
                  <p:embed/>
                  <p:pic>
                    <p:nvPicPr>
                      <p:cNvPr id="16" name="Object 15" hidden="1"/>
                      <p:cNvPicPr/>
                      <p:nvPr/>
                    </p:nvPicPr>
                    <p:blipFill>
                      <a:blip r:embed="rId6"/>
                      <a:stretch>
                        <a:fillRect/>
                      </a:stretch>
                    </p:blipFill>
                    <p:spPr>
                      <a:xfrm>
                        <a:off x="2001150" y="1594"/>
                        <a:ext cx="893"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InsurTech Startups Have Broad Range</a:t>
            </a:r>
            <a:r>
              <a:rPr lang="mr-IN" dirty="0"/>
              <a:t>…</a:t>
            </a:r>
            <a:r>
              <a:rPr lang="en-US" dirty="0"/>
              <a:t>BUT</a:t>
            </a:r>
            <a:r>
              <a:rPr lang="mr-IN" dirty="0"/>
              <a:t>…</a:t>
            </a:r>
            <a:r>
              <a:rPr lang="en-US" dirty="0"/>
              <a:t>  </a:t>
            </a:r>
          </a:p>
        </p:txBody>
      </p:sp>
      <p:sp>
        <p:nvSpPr>
          <p:cNvPr id="3" name="Text Placeholder 2"/>
          <p:cNvSpPr>
            <a:spLocks noGrp="1"/>
          </p:cNvSpPr>
          <p:nvPr>
            <p:ph type="body" sz="quarter" idx="16"/>
          </p:nvPr>
        </p:nvSpPr>
        <p:spPr/>
        <p:txBody>
          <a:bodyPr/>
          <a:lstStyle/>
          <a:p>
            <a:r>
              <a:rPr lang="en-US" dirty="0"/>
              <a:t>Source: Aon.</a:t>
            </a:r>
          </a:p>
        </p:txBody>
      </p:sp>
      <p:grpSp>
        <p:nvGrpSpPr>
          <p:cNvPr id="23" name="Group 22"/>
          <p:cNvGrpSpPr/>
          <p:nvPr/>
        </p:nvGrpSpPr>
        <p:grpSpPr>
          <a:xfrm>
            <a:off x="583817" y="1460503"/>
            <a:ext cx="7976366" cy="4781126"/>
            <a:chOff x="1895678" y="1176981"/>
            <a:chExt cx="8430502" cy="5053340"/>
          </a:xfrm>
        </p:grpSpPr>
        <p:sp>
          <p:nvSpPr>
            <p:cNvPr id="67" name="Rectangle 66"/>
            <p:cNvSpPr/>
            <p:nvPr/>
          </p:nvSpPr>
          <p:spPr bwMode="auto">
            <a:xfrm>
              <a:off x="6070825" y="1176982"/>
              <a:ext cx="4225229" cy="5053339"/>
            </a:xfrm>
            <a:prstGeom prst="rect">
              <a:avLst/>
            </a:prstGeom>
            <a:solidFill>
              <a:schemeClr val="accent3"/>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sp>
          <p:nvSpPr>
            <p:cNvPr id="68" name="Rectangle 67"/>
            <p:cNvSpPr/>
            <p:nvPr/>
          </p:nvSpPr>
          <p:spPr bwMode="auto">
            <a:xfrm>
              <a:off x="1905459" y="1176981"/>
              <a:ext cx="4199151" cy="5053340"/>
            </a:xfrm>
            <a:prstGeom prst="rect">
              <a:avLst/>
            </a:prstGeom>
            <a:solidFill>
              <a:schemeClr val="accent1"/>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sp>
          <p:nvSpPr>
            <p:cNvPr id="69" name="Rectangle 68"/>
            <p:cNvSpPr/>
            <p:nvPr/>
          </p:nvSpPr>
          <p:spPr bwMode="auto">
            <a:xfrm>
              <a:off x="2042986" y="3619226"/>
              <a:ext cx="4014012" cy="986987"/>
            </a:xfrm>
            <a:prstGeom prst="rect">
              <a:avLst/>
            </a:prstGeom>
            <a:solidFill>
              <a:schemeClr val="bg1"/>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sp>
          <p:nvSpPr>
            <p:cNvPr id="70" name="Rectangle 69"/>
            <p:cNvSpPr/>
            <p:nvPr/>
          </p:nvSpPr>
          <p:spPr bwMode="auto">
            <a:xfrm>
              <a:off x="2042985" y="1620355"/>
              <a:ext cx="8138984" cy="968017"/>
            </a:xfrm>
            <a:prstGeom prst="rect">
              <a:avLst/>
            </a:prstGeom>
            <a:solidFill>
              <a:schemeClr val="bg1"/>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sp>
          <p:nvSpPr>
            <p:cNvPr id="74" name="Rectangle 73"/>
            <p:cNvSpPr/>
            <p:nvPr/>
          </p:nvSpPr>
          <p:spPr bwMode="auto">
            <a:xfrm>
              <a:off x="2042986" y="4685571"/>
              <a:ext cx="4014012" cy="702503"/>
            </a:xfrm>
            <a:prstGeom prst="rect">
              <a:avLst/>
            </a:prstGeom>
            <a:solidFill>
              <a:schemeClr val="bg1"/>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sp>
          <p:nvSpPr>
            <p:cNvPr id="75" name="Rectangle 74"/>
            <p:cNvSpPr/>
            <p:nvPr/>
          </p:nvSpPr>
          <p:spPr bwMode="auto">
            <a:xfrm>
              <a:off x="2042987" y="2680618"/>
              <a:ext cx="8138983" cy="853947"/>
            </a:xfrm>
            <a:prstGeom prst="rect">
              <a:avLst/>
            </a:prstGeom>
            <a:solidFill>
              <a:schemeClr val="bg1"/>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sp>
          <p:nvSpPr>
            <p:cNvPr id="76" name="Rectangle 75"/>
            <p:cNvSpPr/>
            <p:nvPr/>
          </p:nvSpPr>
          <p:spPr bwMode="auto">
            <a:xfrm>
              <a:off x="2042986" y="5478800"/>
              <a:ext cx="4014012" cy="641807"/>
            </a:xfrm>
            <a:prstGeom prst="rect">
              <a:avLst/>
            </a:prstGeom>
            <a:solidFill>
              <a:schemeClr val="bg1"/>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sp>
          <p:nvSpPr>
            <p:cNvPr id="77" name="Rectangle 76"/>
            <p:cNvSpPr/>
            <p:nvPr/>
          </p:nvSpPr>
          <p:spPr bwMode="auto">
            <a:xfrm>
              <a:off x="6139970" y="3673469"/>
              <a:ext cx="4048351" cy="2447136"/>
            </a:xfrm>
            <a:prstGeom prst="rect">
              <a:avLst/>
            </a:prstGeom>
            <a:solidFill>
              <a:schemeClr val="bg1"/>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pic>
          <p:nvPicPr>
            <p:cNvPr id="78" name="Picture 77"/>
            <p:cNvPicPr>
              <a:picLocks noChangeAspect="1"/>
            </p:cNvPicPr>
            <p:nvPr/>
          </p:nvPicPr>
          <p:blipFill rotWithShape="1">
            <a:blip r:embed="rId7">
              <a:extLst>
                <a:ext uri="{28A0092B-C50C-407E-A947-70E740481C1C}">
                  <a14:useLocalDpi xmlns:a14="http://schemas.microsoft.com/office/drawing/2010/main" val="0"/>
                </a:ext>
              </a:extLst>
            </a:blip>
            <a:srcRect t="1" b="11102"/>
            <a:stretch/>
          </p:blipFill>
          <p:spPr>
            <a:xfrm>
              <a:off x="2107739" y="1822258"/>
              <a:ext cx="1085951" cy="396241"/>
            </a:xfrm>
            <a:prstGeom prst="rect">
              <a:avLst/>
            </a:prstGeom>
          </p:spPr>
        </p:pic>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2107" y="1935045"/>
              <a:ext cx="1337040" cy="283453"/>
            </a:xfrm>
            <a:prstGeom prst="rect">
              <a:avLst/>
            </a:prstGeom>
          </p:spPr>
        </p:pic>
        <p:pic>
          <p:nvPicPr>
            <p:cNvPr id="80" name="Picture 7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5991" y="2011720"/>
              <a:ext cx="1357013" cy="213051"/>
            </a:xfrm>
            <a:prstGeom prst="rect">
              <a:avLst/>
            </a:prstGeom>
          </p:spPr>
        </p:pic>
        <p:pic>
          <p:nvPicPr>
            <p:cNvPr id="81" name="Picture 80"/>
            <p:cNvPicPr>
              <a:picLocks noChangeAspect="1"/>
            </p:cNvPicPr>
            <p:nvPr/>
          </p:nvPicPr>
          <p:blipFill rotWithShape="1">
            <a:blip r:embed="rId10">
              <a:extLst>
                <a:ext uri="{28A0092B-C50C-407E-A947-70E740481C1C}">
                  <a14:useLocalDpi xmlns:a14="http://schemas.microsoft.com/office/drawing/2010/main" val="0"/>
                </a:ext>
              </a:extLst>
            </a:blip>
            <a:srcRect l="10819" t="22518" r="12347" b="21704"/>
            <a:stretch/>
          </p:blipFill>
          <p:spPr>
            <a:xfrm>
              <a:off x="7738224" y="2272439"/>
              <a:ext cx="1179664" cy="267028"/>
            </a:xfrm>
            <a:prstGeom prst="rect">
              <a:avLst/>
            </a:prstGeom>
          </p:spPr>
        </p:pic>
        <p:pic>
          <p:nvPicPr>
            <p:cNvPr id="82" name="Picture 81"/>
            <p:cNvPicPr>
              <a:picLocks noChangeAspect="1"/>
            </p:cNvPicPr>
            <p:nvPr/>
          </p:nvPicPr>
          <p:blipFill rotWithShape="1">
            <a:blip r:embed="rId11">
              <a:extLst>
                <a:ext uri="{28A0092B-C50C-407E-A947-70E740481C1C}">
                  <a14:useLocalDpi xmlns:a14="http://schemas.microsoft.com/office/drawing/2010/main" val="0"/>
                </a:ext>
              </a:extLst>
            </a:blip>
            <a:srcRect b="8661"/>
            <a:stretch/>
          </p:blipFill>
          <p:spPr>
            <a:xfrm>
              <a:off x="3130961" y="2213159"/>
              <a:ext cx="1461131" cy="327348"/>
            </a:xfrm>
            <a:prstGeom prst="rect">
              <a:avLst/>
            </a:prstGeom>
          </p:spPr>
        </p:pic>
        <p:pic>
          <p:nvPicPr>
            <p:cNvPr id="83" name="Picture 82"/>
            <p:cNvPicPr>
              <a:picLocks noChangeAspect="1"/>
            </p:cNvPicPr>
            <p:nvPr/>
          </p:nvPicPr>
          <p:blipFill rotWithShape="1">
            <a:blip r:embed="rId12">
              <a:extLst>
                <a:ext uri="{28A0092B-C50C-407E-A947-70E740481C1C}">
                  <a14:useLocalDpi xmlns:a14="http://schemas.microsoft.com/office/drawing/2010/main" val="0"/>
                </a:ext>
              </a:extLst>
            </a:blip>
            <a:srcRect t="31905" b="35146"/>
            <a:stretch/>
          </p:blipFill>
          <p:spPr>
            <a:xfrm>
              <a:off x="4505123" y="1890729"/>
              <a:ext cx="1053353" cy="347072"/>
            </a:xfrm>
            <a:prstGeom prst="rect">
              <a:avLst/>
            </a:prstGeom>
          </p:spPr>
        </p:pic>
        <p:pic>
          <p:nvPicPr>
            <p:cNvPr id="84" name="Picture 83"/>
            <p:cNvPicPr>
              <a:picLocks noChangeAspect="1"/>
            </p:cNvPicPr>
            <p:nvPr/>
          </p:nvPicPr>
          <p:blipFill rotWithShape="1">
            <a:blip r:embed="rId13">
              <a:extLst>
                <a:ext uri="{28A0092B-C50C-407E-A947-70E740481C1C}">
                  <a14:useLocalDpi xmlns:a14="http://schemas.microsoft.com/office/drawing/2010/main" val="0"/>
                </a:ext>
              </a:extLst>
            </a:blip>
            <a:srcRect t="1" b="19152"/>
            <a:stretch/>
          </p:blipFill>
          <p:spPr>
            <a:xfrm>
              <a:off x="6451282" y="3173565"/>
              <a:ext cx="1255635" cy="213181"/>
            </a:xfrm>
            <a:prstGeom prst="rect">
              <a:avLst/>
            </a:prstGeom>
          </p:spPr>
        </p:pic>
        <p:pic>
          <p:nvPicPr>
            <p:cNvPr id="85" name="Picture 84"/>
            <p:cNvPicPr>
              <a:picLocks noChangeAspect="1"/>
            </p:cNvPicPr>
            <p:nvPr/>
          </p:nvPicPr>
          <p:blipFill rotWithShape="1">
            <a:blip r:embed="rId14">
              <a:extLst>
                <a:ext uri="{28A0092B-C50C-407E-A947-70E740481C1C}">
                  <a14:useLocalDpi xmlns:a14="http://schemas.microsoft.com/office/drawing/2010/main" val="0"/>
                </a:ext>
              </a:extLst>
            </a:blip>
            <a:srcRect l="4712" t="16698" r="4222" b="15552"/>
            <a:stretch/>
          </p:blipFill>
          <p:spPr>
            <a:xfrm>
              <a:off x="4395663" y="3212846"/>
              <a:ext cx="1232895" cy="173900"/>
            </a:xfrm>
            <a:prstGeom prst="rect">
              <a:avLst/>
            </a:prstGeom>
          </p:spPr>
        </p:pic>
        <p:pic>
          <p:nvPicPr>
            <p:cNvPr id="86" name="Picture 85"/>
            <p:cNvPicPr>
              <a:picLocks noChangeAspect="1"/>
            </p:cNvPicPr>
            <p:nvPr/>
          </p:nvPicPr>
          <p:blipFill rotWithShape="1">
            <a:blip r:embed="rId15">
              <a:extLst>
                <a:ext uri="{28A0092B-C50C-407E-A947-70E740481C1C}">
                  <a14:useLocalDpi xmlns:a14="http://schemas.microsoft.com/office/drawing/2010/main" val="0"/>
                </a:ext>
              </a:extLst>
            </a:blip>
            <a:srcRect t="5599"/>
            <a:stretch/>
          </p:blipFill>
          <p:spPr>
            <a:xfrm>
              <a:off x="8529641" y="3017628"/>
              <a:ext cx="1176768" cy="430447"/>
            </a:xfrm>
            <a:prstGeom prst="rect">
              <a:avLst/>
            </a:prstGeom>
          </p:spPr>
        </p:pic>
        <p:pic>
          <p:nvPicPr>
            <p:cNvPr id="87" name="Picture 86"/>
            <p:cNvPicPr>
              <a:picLocks noChangeAspect="1"/>
            </p:cNvPicPr>
            <p:nvPr/>
          </p:nvPicPr>
          <p:blipFill rotWithShape="1">
            <a:blip r:embed="rId16">
              <a:extLst>
                <a:ext uri="{28A0092B-C50C-407E-A947-70E740481C1C}">
                  <a14:useLocalDpi xmlns:a14="http://schemas.microsoft.com/office/drawing/2010/main" val="0"/>
                </a:ext>
              </a:extLst>
            </a:blip>
            <a:srcRect l="17232" t="16432" r="17054" b="17712"/>
            <a:stretch/>
          </p:blipFill>
          <p:spPr>
            <a:xfrm>
              <a:off x="2437607" y="3146865"/>
              <a:ext cx="1135329" cy="263613"/>
            </a:xfrm>
            <a:prstGeom prst="rect">
              <a:avLst/>
            </a:prstGeom>
          </p:spPr>
        </p:pic>
        <p:pic>
          <p:nvPicPr>
            <p:cNvPr id="88" name="Picture 8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50679" y="3974022"/>
              <a:ext cx="1338463" cy="252635"/>
            </a:xfrm>
            <a:prstGeom prst="rect">
              <a:avLst/>
            </a:prstGeom>
          </p:spPr>
        </p:pic>
        <p:pic>
          <p:nvPicPr>
            <p:cNvPr id="89" name="Picture 88"/>
            <p:cNvPicPr>
              <a:picLocks noChangeAspect="1"/>
            </p:cNvPicPr>
            <p:nvPr/>
          </p:nvPicPr>
          <p:blipFill rotWithShape="1">
            <a:blip r:embed="rId18">
              <a:extLst>
                <a:ext uri="{28A0092B-C50C-407E-A947-70E740481C1C}">
                  <a14:useLocalDpi xmlns:a14="http://schemas.microsoft.com/office/drawing/2010/main" val="0"/>
                </a:ext>
              </a:extLst>
            </a:blip>
            <a:srcRect l="5807" t="18842" r="8316" b="18695"/>
            <a:stretch/>
          </p:blipFill>
          <p:spPr>
            <a:xfrm>
              <a:off x="2980589" y="4317533"/>
              <a:ext cx="827147" cy="224656"/>
            </a:xfrm>
            <a:prstGeom prst="rect">
              <a:avLst/>
            </a:prstGeom>
          </p:spPr>
        </p:pic>
        <p:pic>
          <p:nvPicPr>
            <p:cNvPr id="90" name="Picture 89"/>
            <p:cNvPicPr>
              <a:picLocks noChangeAspect="1"/>
            </p:cNvPicPr>
            <p:nvPr/>
          </p:nvPicPr>
          <p:blipFill rotWithShape="1">
            <a:blip r:embed="rId19">
              <a:extLst>
                <a:ext uri="{28A0092B-C50C-407E-A947-70E740481C1C}">
                  <a14:useLocalDpi xmlns:a14="http://schemas.microsoft.com/office/drawing/2010/main" val="0"/>
                </a:ext>
              </a:extLst>
            </a:blip>
            <a:srcRect l="4428" t="10757" r="4091" b="12777"/>
            <a:stretch/>
          </p:blipFill>
          <p:spPr>
            <a:xfrm>
              <a:off x="4890632" y="3975441"/>
              <a:ext cx="1034967" cy="249797"/>
            </a:xfrm>
            <a:prstGeom prst="rect">
              <a:avLst/>
            </a:prstGeom>
          </p:spPr>
        </p:pic>
        <p:pic>
          <p:nvPicPr>
            <p:cNvPr id="91" name="Picture 90"/>
            <p:cNvPicPr>
              <a:picLocks noChangeAspect="1"/>
            </p:cNvPicPr>
            <p:nvPr/>
          </p:nvPicPr>
          <p:blipFill rotWithShape="1">
            <a:blip r:embed="rId20">
              <a:extLst>
                <a:ext uri="{28A0092B-C50C-407E-A947-70E740481C1C}">
                  <a14:useLocalDpi xmlns:a14="http://schemas.microsoft.com/office/drawing/2010/main" val="0"/>
                </a:ext>
              </a:extLst>
            </a:blip>
            <a:srcRect l="7912" t="38926" r="6884" b="39939"/>
            <a:stretch/>
          </p:blipFill>
          <p:spPr>
            <a:xfrm>
              <a:off x="4154409" y="4302730"/>
              <a:ext cx="1253707" cy="206803"/>
            </a:xfrm>
            <a:prstGeom prst="rect">
              <a:avLst/>
            </a:prstGeom>
          </p:spPr>
        </p:pic>
        <p:pic>
          <p:nvPicPr>
            <p:cNvPr id="92" name="Picture 9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42995" y="5044845"/>
              <a:ext cx="573957" cy="258211"/>
            </a:xfrm>
            <a:prstGeom prst="rect">
              <a:avLst/>
            </a:prstGeom>
          </p:spPr>
        </p:pic>
        <p:pic>
          <p:nvPicPr>
            <p:cNvPr id="93" name="Picture 9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60310" y="5846073"/>
              <a:ext cx="1045116" cy="154608"/>
            </a:xfrm>
            <a:prstGeom prst="rect">
              <a:avLst/>
            </a:prstGeom>
          </p:spPr>
        </p:pic>
        <p:pic>
          <p:nvPicPr>
            <p:cNvPr id="94" name="Picture 9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28686" y="5055229"/>
              <a:ext cx="573259" cy="237443"/>
            </a:xfrm>
            <a:prstGeom prst="rect">
              <a:avLst/>
            </a:prstGeom>
          </p:spPr>
        </p:pic>
        <p:pic>
          <p:nvPicPr>
            <p:cNvPr id="95" name="Picture 9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46068" y="5809619"/>
              <a:ext cx="1142927" cy="227521"/>
            </a:xfrm>
            <a:prstGeom prst="rect">
              <a:avLst/>
            </a:prstGeom>
          </p:spPr>
        </p:pic>
        <p:pic>
          <p:nvPicPr>
            <p:cNvPr id="96" name="Picture 9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487885" y="5779135"/>
              <a:ext cx="1139520" cy="288487"/>
            </a:xfrm>
            <a:prstGeom prst="rect">
              <a:avLst/>
            </a:prstGeom>
          </p:spPr>
        </p:pic>
        <p:pic>
          <p:nvPicPr>
            <p:cNvPr id="97" name="Picture 9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446451" y="4164709"/>
              <a:ext cx="1090516" cy="270417"/>
            </a:xfrm>
            <a:prstGeom prst="rect">
              <a:avLst/>
            </a:prstGeom>
          </p:spPr>
        </p:pic>
        <p:pic>
          <p:nvPicPr>
            <p:cNvPr id="98" name="Picture 97"/>
            <p:cNvPicPr>
              <a:picLocks noChangeAspect="1"/>
            </p:cNvPicPr>
            <p:nvPr/>
          </p:nvPicPr>
          <p:blipFill rotWithShape="1">
            <a:blip r:embed="rId27">
              <a:extLst>
                <a:ext uri="{28A0092B-C50C-407E-A947-70E740481C1C}">
                  <a14:useLocalDpi xmlns:a14="http://schemas.microsoft.com/office/drawing/2010/main" val="0"/>
                </a:ext>
              </a:extLst>
            </a:blip>
            <a:srcRect l="8725" t="21282" r="8844" b="22682"/>
            <a:stretch/>
          </p:blipFill>
          <p:spPr>
            <a:xfrm>
              <a:off x="6305908" y="4215163"/>
              <a:ext cx="760453" cy="172316"/>
            </a:xfrm>
            <a:prstGeom prst="rect">
              <a:avLst/>
            </a:prstGeom>
          </p:spPr>
        </p:pic>
        <p:pic>
          <p:nvPicPr>
            <p:cNvPr id="99" name="Picture 9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917059" y="4147947"/>
              <a:ext cx="1065944" cy="270039"/>
            </a:xfrm>
            <a:prstGeom prst="rect">
              <a:avLst/>
            </a:prstGeom>
          </p:spPr>
        </p:pic>
        <p:pic>
          <p:nvPicPr>
            <p:cNvPr id="100" name="Picture 99"/>
            <p:cNvPicPr>
              <a:picLocks noChangeAspect="1"/>
            </p:cNvPicPr>
            <p:nvPr/>
          </p:nvPicPr>
          <p:blipFill rotWithShape="1">
            <a:blip r:embed="rId29">
              <a:extLst>
                <a:ext uri="{28A0092B-C50C-407E-A947-70E740481C1C}">
                  <a14:useLocalDpi xmlns:a14="http://schemas.microsoft.com/office/drawing/2010/main" val="0"/>
                </a:ext>
              </a:extLst>
            </a:blip>
            <a:srcRect l="4355" t="5660" r="4364" b="5059"/>
            <a:stretch/>
          </p:blipFill>
          <p:spPr>
            <a:xfrm>
              <a:off x="6324318" y="4817536"/>
              <a:ext cx="954113" cy="354139"/>
            </a:xfrm>
            <a:prstGeom prst="rect">
              <a:avLst/>
            </a:prstGeom>
          </p:spPr>
        </p:pic>
        <p:pic>
          <p:nvPicPr>
            <p:cNvPr id="101" name="Picture 10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646721" y="4854334"/>
              <a:ext cx="1137344" cy="280545"/>
            </a:xfrm>
            <a:prstGeom prst="rect">
              <a:avLst/>
            </a:prstGeom>
          </p:spPr>
        </p:pic>
        <p:pic>
          <p:nvPicPr>
            <p:cNvPr id="102" name="Picture 10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173023" y="4908250"/>
              <a:ext cx="798784" cy="172711"/>
            </a:xfrm>
            <a:prstGeom prst="rect">
              <a:avLst/>
            </a:prstGeom>
          </p:spPr>
        </p:pic>
        <p:pic>
          <p:nvPicPr>
            <p:cNvPr id="103" name="Picture 10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701924" y="5566545"/>
              <a:ext cx="997491" cy="294259"/>
            </a:xfrm>
            <a:prstGeom prst="rect">
              <a:avLst/>
            </a:prstGeom>
          </p:spPr>
        </p:pic>
        <p:pic>
          <p:nvPicPr>
            <p:cNvPr id="104" name="Picture 10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260298" y="5546003"/>
              <a:ext cx="1395235" cy="279047"/>
            </a:xfrm>
            <a:prstGeom prst="rect">
              <a:avLst/>
            </a:prstGeom>
          </p:spPr>
        </p:pic>
        <p:sp>
          <p:nvSpPr>
            <p:cNvPr id="105" name="Rectangle 104"/>
            <p:cNvSpPr/>
            <p:nvPr/>
          </p:nvSpPr>
          <p:spPr bwMode="auto">
            <a:xfrm>
              <a:off x="1895678" y="1245197"/>
              <a:ext cx="4221571" cy="282597"/>
            </a:xfrm>
            <a:prstGeom prst="rect">
              <a:avLst/>
            </a:prstGeom>
            <a:noFill/>
            <a:ln w="9525"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defTabSz="685750" eaLnBrk="0" fontAlgn="base" hangingPunct="0">
                <a:spcBef>
                  <a:spcPct val="0"/>
                </a:spcBef>
                <a:spcAft>
                  <a:spcPct val="0"/>
                </a:spcAft>
              </a:pPr>
              <a:r>
                <a:rPr lang="en-US" sz="2000" b="1" dirty="0">
                  <a:solidFill>
                    <a:schemeClr val="bg1"/>
                  </a:solidFill>
                  <a:latin typeface="Arial" charset="0"/>
                  <a:ea typeface="Arial" charset="0"/>
                  <a:cs typeface="Arial" charset="0"/>
                </a:rPr>
                <a:t>Risk</a:t>
              </a:r>
            </a:p>
          </p:txBody>
        </p:sp>
        <p:pic>
          <p:nvPicPr>
            <p:cNvPr id="106" name="Picture 105"/>
            <p:cNvPicPr>
              <a:picLocks noChangeAspect="1"/>
            </p:cNvPicPr>
            <p:nvPr/>
          </p:nvPicPr>
          <p:blipFill rotWithShape="1">
            <a:blip r:embed="rId34">
              <a:extLst>
                <a:ext uri="{28A0092B-C50C-407E-A947-70E740481C1C}">
                  <a14:useLocalDpi xmlns:a14="http://schemas.microsoft.com/office/drawing/2010/main" val="0"/>
                </a:ext>
              </a:extLst>
            </a:blip>
            <a:srcRect t="11494" b="41775"/>
            <a:stretch/>
          </p:blipFill>
          <p:spPr>
            <a:xfrm>
              <a:off x="5558476" y="2262315"/>
              <a:ext cx="1075051" cy="229039"/>
            </a:xfrm>
            <a:prstGeom prst="rect">
              <a:avLst/>
            </a:prstGeom>
          </p:spPr>
        </p:pic>
        <p:sp>
          <p:nvSpPr>
            <p:cNvPr id="107" name="Rectangle 106"/>
            <p:cNvSpPr/>
            <p:nvPr/>
          </p:nvSpPr>
          <p:spPr bwMode="auto">
            <a:xfrm>
              <a:off x="6104609" y="1245197"/>
              <a:ext cx="4221571" cy="282597"/>
            </a:xfrm>
            <a:prstGeom prst="rect">
              <a:avLst/>
            </a:prstGeom>
            <a:noFill/>
            <a:ln w="9525"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defTabSz="685750" eaLnBrk="0" fontAlgn="base" hangingPunct="0">
                <a:spcBef>
                  <a:spcPct val="0"/>
                </a:spcBef>
                <a:spcAft>
                  <a:spcPct val="0"/>
                </a:spcAft>
              </a:pPr>
              <a:r>
                <a:rPr lang="en-US" sz="2000" b="1" dirty="0">
                  <a:solidFill>
                    <a:schemeClr val="bg1"/>
                  </a:solidFill>
                  <a:latin typeface="Arial" charset="0"/>
                  <a:ea typeface="Arial" charset="0"/>
                  <a:cs typeface="Arial" charset="0"/>
                </a:rPr>
                <a:t>Health</a:t>
              </a:r>
            </a:p>
          </p:txBody>
        </p:sp>
        <p:sp>
          <p:nvSpPr>
            <p:cNvPr id="108" name="Rectangle 107"/>
            <p:cNvSpPr/>
            <p:nvPr/>
          </p:nvSpPr>
          <p:spPr bwMode="auto">
            <a:xfrm>
              <a:off x="2042984" y="1620426"/>
              <a:ext cx="8138984" cy="281723"/>
            </a:xfrm>
            <a:prstGeom prst="rect">
              <a:avLst/>
            </a:prstGeom>
            <a:solidFill>
              <a:schemeClr val="accent5">
                <a:lumMod val="20000"/>
                <a:lumOff val="80000"/>
              </a:schemeClr>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sp>
          <p:nvSpPr>
            <p:cNvPr id="109" name="Rectangle 108"/>
            <p:cNvSpPr/>
            <p:nvPr/>
          </p:nvSpPr>
          <p:spPr bwMode="auto">
            <a:xfrm>
              <a:off x="4672422" y="1606415"/>
              <a:ext cx="2856668" cy="282597"/>
            </a:xfrm>
            <a:prstGeom prst="rect">
              <a:avLst/>
            </a:prstGeom>
            <a:noFill/>
            <a:ln w="9525" cap="flat" cmpd="sng" algn="ctr">
              <a:noFill/>
              <a:prstDash val="solid"/>
              <a:round/>
              <a:headEnd type="none" w="med" len="med"/>
              <a:tailEnd type="none" w="med" len="med"/>
            </a:ln>
            <a:effectLst/>
          </p:spPr>
          <p:txBody>
            <a:bodyPr vert="horz" wrap="square" lIns="68580" tIns="34292" rIns="68580" bIns="34292" numCol="1" rtlCol="0" anchor="t" anchorCtr="0" compatLnSpc="1">
              <a:prstTxWarp prst="textNoShape">
                <a:avLst/>
              </a:prstTxWarp>
            </a:bodyPr>
            <a:lstStyle/>
            <a:p>
              <a:pPr algn="ctr" defTabSz="685750" eaLnBrk="0" fontAlgn="base" hangingPunct="0">
                <a:spcBef>
                  <a:spcPct val="0"/>
                </a:spcBef>
                <a:spcAft>
                  <a:spcPct val="0"/>
                </a:spcAft>
              </a:pPr>
              <a:r>
                <a:rPr lang="en-US" sz="1400" b="1" dirty="0">
                  <a:solidFill>
                    <a:srgbClr val="000000"/>
                  </a:solidFill>
                  <a:latin typeface="Arial" charset="0"/>
                  <a:ea typeface="Arial" charset="0"/>
                  <a:cs typeface="Arial" charset="0"/>
                </a:rPr>
                <a:t>Insurance Marketplace </a:t>
              </a:r>
            </a:p>
          </p:txBody>
        </p:sp>
        <p:sp>
          <p:nvSpPr>
            <p:cNvPr id="110" name="Rectangle 109"/>
            <p:cNvSpPr/>
            <p:nvPr/>
          </p:nvSpPr>
          <p:spPr bwMode="auto">
            <a:xfrm>
              <a:off x="2042984" y="2684254"/>
              <a:ext cx="8138984" cy="281723"/>
            </a:xfrm>
            <a:prstGeom prst="rect">
              <a:avLst/>
            </a:prstGeom>
            <a:solidFill>
              <a:schemeClr val="accent5">
                <a:lumMod val="20000"/>
                <a:lumOff val="80000"/>
              </a:schemeClr>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sp>
          <p:nvSpPr>
            <p:cNvPr id="111" name="Rectangle 110"/>
            <p:cNvSpPr/>
            <p:nvPr/>
          </p:nvSpPr>
          <p:spPr bwMode="auto">
            <a:xfrm>
              <a:off x="2042985" y="3621164"/>
              <a:ext cx="4014013" cy="281723"/>
            </a:xfrm>
            <a:prstGeom prst="rect">
              <a:avLst/>
            </a:prstGeom>
            <a:solidFill>
              <a:schemeClr val="accent5">
                <a:lumMod val="20000"/>
                <a:lumOff val="80000"/>
              </a:schemeClr>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sp>
          <p:nvSpPr>
            <p:cNvPr id="112" name="Rectangle 111"/>
            <p:cNvSpPr/>
            <p:nvPr/>
          </p:nvSpPr>
          <p:spPr bwMode="auto">
            <a:xfrm>
              <a:off x="2042985" y="4687894"/>
              <a:ext cx="4014013" cy="281723"/>
            </a:xfrm>
            <a:prstGeom prst="rect">
              <a:avLst/>
            </a:prstGeom>
            <a:solidFill>
              <a:schemeClr val="accent5">
                <a:lumMod val="20000"/>
                <a:lumOff val="80000"/>
              </a:schemeClr>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sp>
          <p:nvSpPr>
            <p:cNvPr id="113" name="Rectangle 112"/>
            <p:cNvSpPr/>
            <p:nvPr/>
          </p:nvSpPr>
          <p:spPr bwMode="auto">
            <a:xfrm>
              <a:off x="2042985" y="5478801"/>
              <a:ext cx="4014013" cy="281723"/>
            </a:xfrm>
            <a:prstGeom prst="rect">
              <a:avLst/>
            </a:prstGeom>
            <a:solidFill>
              <a:schemeClr val="accent5">
                <a:lumMod val="20000"/>
                <a:lumOff val="80000"/>
              </a:schemeClr>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sp>
          <p:nvSpPr>
            <p:cNvPr id="114" name="Rectangle 113"/>
            <p:cNvSpPr/>
            <p:nvPr/>
          </p:nvSpPr>
          <p:spPr bwMode="auto">
            <a:xfrm>
              <a:off x="6139968" y="3621009"/>
              <a:ext cx="4044507" cy="281723"/>
            </a:xfrm>
            <a:prstGeom prst="rect">
              <a:avLst/>
            </a:prstGeom>
            <a:solidFill>
              <a:schemeClr val="accent5">
                <a:lumMod val="20000"/>
                <a:lumOff val="80000"/>
              </a:schemeClr>
            </a:solidFill>
            <a:ln w="12700"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eaLnBrk="0" fontAlgn="base" hangingPunct="0">
                <a:spcBef>
                  <a:spcPct val="0"/>
                </a:spcBef>
                <a:spcAft>
                  <a:spcPct val="0"/>
                </a:spcAft>
              </a:pPr>
              <a:endParaRPr lang="en-US" sz="1051" dirty="0">
                <a:solidFill>
                  <a:srgbClr val="000000"/>
                </a:solidFill>
                <a:latin typeface="Arial" charset="0"/>
                <a:ea typeface="ＭＳ Ｐゴシック" pitchFamily="108" charset="-128"/>
              </a:endParaRPr>
            </a:p>
          </p:txBody>
        </p:sp>
        <p:sp>
          <p:nvSpPr>
            <p:cNvPr id="115" name="Rectangle 114"/>
            <p:cNvSpPr/>
            <p:nvPr/>
          </p:nvSpPr>
          <p:spPr bwMode="auto">
            <a:xfrm>
              <a:off x="7278429" y="3620334"/>
              <a:ext cx="1873931" cy="302903"/>
            </a:xfrm>
            <a:prstGeom prst="rect">
              <a:avLst/>
            </a:prstGeom>
            <a:noFill/>
            <a:ln w="9525" cap="flat" cmpd="sng" algn="ctr">
              <a:noFill/>
              <a:prstDash val="solid"/>
              <a:round/>
              <a:headEnd type="none" w="med" len="med"/>
              <a:tailEnd type="none" w="med" len="med"/>
            </a:ln>
            <a:effectLst/>
          </p:spPr>
          <p:txBody>
            <a:bodyPr vert="horz" wrap="square" lIns="68580" tIns="34292" rIns="68580" bIns="34292" numCol="1" rtlCol="0" anchor="t" anchorCtr="0" compatLnSpc="1">
              <a:prstTxWarp prst="textNoShape">
                <a:avLst/>
              </a:prstTxWarp>
            </a:bodyPr>
            <a:lstStyle/>
            <a:p>
              <a:pPr algn="ctr" defTabSz="685750" eaLnBrk="0" fontAlgn="base" hangingPunct="0">
                <a:spcBef>
                  <a:spcPct val="0"/>
                </a:spcBef>
                <a:spcAft>
                  <a:spcPct val="0"/>
                </a:spcAft>
              </a:pPr>
              <a:r>
                <a:rPr lang="en-US" sz="1400" b="1" dirty="0">
                  <a:solidFill>
                    <a:srgbClr val="000000"/>
                  </a:solidFill>
                  <a:latin typeface="Arial" charset="0"/>
                  <a:ea typeface="ＭＳ Ｐゴシック" pitchFamily="108" charset="-128"/>
                </a:rPr>
                <a:t>Health Navigators</a:t>
              </a:r>
              <a:endParaRPr lang="en-US" sz="1400" b="1" baseline="30000" dirty="0">
                <a:solidFill>
                  <a:srgbClr val="000000"/>
                </a:solidFill>
                <a:latin typeface="Arial" charset="0"/>
                <a:ea typeface="ＭＳ Ｐゴシック" pitchFamily="108" charset="-128"/>
              </a:endParaRPr>
            </a:p>
          </p:txBody>
        </p:sp>
        <p:sp>
          <p:nvSpPr>
            <p:cNvPr id="116" name="Rectangle 115"/>
            <p:cNvSpPr/>
            <p:nvPr/>
          </p:nvSpPr>
          <p:spPr bwMode="auto">
            <a:xfrm>
              <a:off x="3212373" y="3617954"/>
              <a:ext cx="1588180" cy="248265"/>
            </a:xfrm>
            <a:prstGeom prst="rect">
              <a:avLst/>
            </a:prstGeom>
            <a:noFill/>
            <a:ln w="9525" cap="flat" cmpd="sng" algn="ctr">
              <a:noFill/>
              <a:prstDash val="solid"/>
              <a:round/>
              <a:headEnd type="none" w="med" len="med"/>
              <a:tailEnd type="none" w="med" len="med"/>
            </a:ln>
            <a:effectLst/>
          </p:spPr>
          <p:txBody>
            <a:bodyPr vert="horz" wrap="square" lIns="68580" tIns="34292" rIns="68580" bIns="34292" numCol="1" rtlCol="0" anchor="t" anchorCtr="0" compatLnSpc="1">
              <a:prstTxWarp prst="textNoShape">
                <a:avLst/>
              </a:prstTxWarp>
            </a:bodyPr>
            <a:lstStyle/>
            <a:p>
              <a:pPr algn="ctr" defTabSz="685750" eaLnBrk="0" fontAlgn="base" hangingPunct="0">
                <a:spcBef>
                  <a:spcPct val="0"/>
                </a:spcBef>
                <a:spcAft>
                  <a:spcPct val="0"/>
                </a:spcAft>
              </a:pPr>
              <a:r>
                <a:rPr lang="en-US" sz="1400" b="1" dirty="0">
                  <a:solidFill>
                    <a:srgbClr val="000000"/>
                  </a:solidFill>
                  <a:latin typeface="Arial" charset="0"/>
                  <a:ea typeface="ＭＳ Ｐゴシック" pitchFamily="108" charset="-128"/>
                </a:rPr>
                <a:t>Peer to Peer</a:t>
              </a:r>
            </a:p>
          </p:txBody>
        </p:sp>
        <p:sp>
          <p:nvSpPr>
            <p:cNvPr id="117" name="Rectangle 116"/>
            <p:cNvSpPr/>
            <p:nvPr/>
          </p:nvSpPr>
          <p:spPr bwMode="auto">
            <a:xfrm>
              <a:off x="2728031" y="4686007"/>
              <a:ext cx="2504692" cy="262296"/>
            </a:xfrm>
            <a:prstGeom prst="rect">
              <a:avLst/>
            </a:prstGeom>
            <a:noFill/>
            <a:ln w="9525" cap="flat" cmpd="sng" algn="ctr">
              <a:noFill/>
              <a:prstDash val="solid"/>
              <a:round/>
              <a:headEnd type="none" w="med" len="med"/>
              <a:tailEnd type="none" w="med" len="med"/>
            </a:ln>
            <a:effectLst/>
          </p:spPr>
          <p:txBody>
            <a:bodyPr vert="horz" wrap="square" lIns="68580" tIns="34292" rIns="68580" bIns="34292" numCol="1" rtlCol="0" anchor="t" anchorCtr="0" compatLnSpc="1">
              <a:prstTxWarp prst="textNoShape">
                <a:avLst/>
              </a:prstTxWarp>
            </a:bodyPr>
            <a:lstStyle/>
            <a:p>
              <a:pPr algn="ctr" defTabSz="685750" eaLnBrk="0" fontAlgn="base" hangingPunct="0">
                <a:spcBef>
                  <a:spcPct val="0"/>
                </a:spcBef>
                <a:spcAft>
                  <a:spcPct val="0"/>
                </a:spcAft>
              </a:pPr>
              <a:r>
                <a:rPr lang="en-US" sz="1400" b="1" dirty="0">
                  <a:solidFill>
                    <a:srgbClr val="000000"/>
                  </a:solidFill>
                  <a:latin typeface="Arial" charset="0"/>
                  <a:ea typeface="ＭＳ Ｐゴシック" pitchFamily="108" charset="-128"/>
                </a:rPr>
                <a:t>Micro-duration Coverage</a:t>
              </a:r>
            </a:p>
          </p:txBody>
        </p:sp>
        <p:sp>
          <p:nvSpPr>
            <p:cNvPr id="118" name="Rectangle 117"/>
            <p:cNvSpPr/>
            <p:nvPr/>
          </p:nvSpPr>
          <p:spPr bwMode="auto">
            <a:xfrm>
              <a:off x="3263555" y="5511416"/>
              <a:ext cx="1588180" cy="191453"/>
            </a:xfrm>
            <a:prstGeom prst="rect">
              <a:avLst/>
            </a:prstGeom>
            <a:noFill/>
            <a:ln w="9525" cap="flat" cmpd="sng" algn="ctr">
              <a:noFill/>
              <a:prstDash val="solid"/>
              <a:round/>
              <a:headEnd type="none" w="med" len="med"/>
              <a:tailEnd type="none" w="med" len="med"/>
            </a:ln>
            <a:effectLst/>
          </p:spPr>
          <p:txBody>
            <a:bodyPr vert="horz" wrap="square" lIns="68580" tIns="34292" rIns="68580" bIns="34292" numCol="1" rtlCol="0" anchor="ctr" anchorCtr="0" compatLnSpc="1">
              <a:prstTxWarp prst="textNoShape">
                <a:avLst/>
              </a:prstTxWarp>
            </a:bodyPr>
            <a:lstStyle/>
            <a:p>
              <a:pPr algn="ctr" defTabSz="685750" eaLnBrk="0" fontAlgn="base" hangingPunct="0">
                <a:spcBef>
                  <a:spcPct val="0"/>
                </a:spcBef>
                <a:spcAft>
                  <a:spcPct val="0"/>
                </a:spcAft>
              </a:pPr>
              <a:r>
                <a:rPr lang="en-US" sz="1400" b="1" dirty="0">
                  <a:solidFill>
                    <a:srgbClr val="000000"/>
                  </a:solidFill>
                  <a:latin typeface="Arial" charset="0"/>
                  <a:ea typeface="ＭＳ Ｐゴシック" pitchFamily="108" charset="-128"/>
                </a:rPr>
                <a:t>Telematics</a:t>
              </a:r>
            </a:p>
          </p:txBody>
        </p:sp>
        <p:sp>
          <p:nvSpPr>
            <p:cNvPr id="119" name="Rectangle 118"/>
            <p:cNvSpPr/>
            <p:nvPr/>
          </p:nvSpPr>
          <p:spPr bwMode="auto">
            <a:xfrm>
              <a:off x="4674487" y="2684392"/>
              <a:ext cx="2856668" cy="262211"/>
            </a:xfrm>
            <a:prstGeom prst="rect">
              <a:avLst/>
            </a:prstGeom>
            <a:noFill/>
            <a:ln w="9525" cap="flat" cmpd="sng" algn="ctr">
              <a:noFill/>
              <a:prstDash val="solid"/>
              <a:round/>
              <a:headEnd type="none" w="med" len="med"/>
              <a:tailEnd type="none" w="med" len="med"/>
            </a:ln>
            <a:effectLst/>
          </p:spPr>
          <p:txBody>
            <a:bodyPr vert="horz" wrap="square" lIns="68580" tIns="34292" rIns="68580" bIns="34292" numCol="1" rtlCol="0" anchor="t" anchorCtr="0" compatLnSpc="1">
              <a:prstTxWarp prst="textNoShape">
                <a:avLst/>
              </a:prstTxWarp>
            </a:bodyPr>
            <a:lstStyle/>
            <a:p>
              <a:pPr algn="ctr" defTabSz="685750" eaLnBrk="0" fontAlgn="base" hangingPunct="0">
                <a:spcBef>
                  <a:spcPct val="0"/>
                </a:spcBef>
                <a:spcAft>
                  <a:spcPct val="0"/>
                </a:spcAft>
              </a:pPr>
              <a:r>
                <a:rPr lang="en-US" sz="1400" b="1" dirty="0">
                  <a:solidFill>
                    <a:srgbClr val="000000"/>
                  </a:solidFill>
                  <a:latin typeface="Arial" charset="0"/>
                  <a:ea typeface="ＭＳ Ｐゴシック" pitchFamily="108" charset="-128"/>
                </a:rPr>
                <a:t>Digital Brokers</a:t>
              </a:r>
            </a:p>
          </p:txBody>
        </p:sp>
      </p:grpSp>
    </p:spTree>
    <p:extLst>
      <p:ext uri="{BB962C8B-B14F-4D97-AF65-F5344CB8AC3E}">
        <p14:creationId xmlns:p14="http://schemas.microsoft.com/office/powerpoint/2010/main" val="2931747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extLst/>
          </p:nvPr>
        </p:nvGraphicFramePr>
        <p:xfrm>
          <a:off x="2001150" y="1594"/>
          <a:ext cx="893" cy="1588"/>
        </p:xfrm>
        <a:graphic>
          <a:graphicData uri="http://schemas.openxmlformats.org/presentationml/2006/ole">
            <mc:AlternateContent xmlns:mc="http://schemas.openxmlformats.org/markup-compatibility/2006">
              <mc:Choice xmlns:v="urn:schemas-microsoft-com:vml" Requires="v">
                <p:oleObj spid="_x0000_s6145" name="think-cell Slide" r:id="rId5" imgW="270" imgH="270" progId="TCLayout.ActiveDocument.1">
                  <p:embed/>
                </p:oleObj>
              </mc:Choice>
              <mc:Fallback>
                <p:oleObj name="think-cell Slide" r:id="rId5" imgW="270" imgH="270" progId="TCLayout.ActiveDocument.1">
                  <p:embed/>
                  <p:pic>
                    <p:nvPicPr>
                      <p:cNvPr id="13" name="Object 12" hidden="1"/>
                      <p:cNvPicPr/>
                      <p:nvPr/>
                    </p:nvPicPr>
                    <p:blipFill>
                      <a:blip r:embed="rId6"/>
                      <a:stretch>
                        <a:fillRect/>
                      </a:stretch>
                    </p:blipFill>
                    <p:spPr>
                      <a:xfrm>
                        <a:off x="2001150" y="1594"/>
                        <a:ext cx="893" cy="1588"/>
                      </a:xfrm>
                      <a:prstGeom prst="rect">
                        <a:avLst/>
                      </a:prstGeom>
                    </p:spPr>
                  </p:pic>
                </p:oleObj>
              </mc:Fallback>
            </mc:AlternateContent>
          </a:graphicData>
        </a:graphic>
      </p:graphicFrame>
      <p:sp>
        <p:nvSpPr>
          <p:cNvPr id="7" name="AutoShape 9" descr="Image result for mattermark"/>
          <p:cNvSpPr>
            <a:spLocks noChangeAspect="1" noChangeArrowheads="1"/>
          </p:cNvSpPr>
          <p:nvPr/>
        </p:nvSpPr>
        <p:spPr bwMode="auto">
          <a:xfrm>
            <a:off x="2087767" y="-144458"/>
            <a:ext cx="17145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2" rIns="68580" bIns="34292" numCol="1" anchor="t" anchorCtr="0" compatLnSpc="1">
            <a:prstTxWarp prst="textNoShape">
              <a:avLst/>
            </a:prstTxWarp>
          </a:bodyPr>
          <a:lstStyle/>
          <a:p>
            <a:pPr eaLnBrk="0" fontAlgn="base" hangingPunct="0">
              <a:spcBef>
                <a:spcPct val="0"/>
              </a:spcBef>
              <a:spcAft>
                <a:spcPct val="0"/>
              </a:spcAft>
            </a:pPr>
            <a:endParaRPr lang="en-US" sz="1801" dirty="0">
              <a:solidFill>
                <a:srgbClr val="000000"/>
              </a:solidFill>
              <a:latin typeface="Arial" charset="0"/>
              <a:ea typeface="ＭＳ Ｐゴシック" pitchFamily="108" charset="-128"/>
            </a:endParaRPr>
          </a:p>
        </p:txBody>
      </p:sp>
      <p:sp>
        <p:nvSpPr>
          <p:cNvPr id="9" name="AutoShape 14" descr="Image result for angellist"/>
          <p:cNvSpPr>
            <a:spLocks noChangeAspect="1" noChangeArrowheads="1"/>
          </p:cNvSpPr>
          <p:nvPr/>
        </p:nvSpPr>
        <p:spPr bwMode="auto">
          <a:xfrm>
            <a:off x="2173491" y="7954"/>
            <a:ext cx="17145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2" rIns="68580" bIns="34292" numCol="1" anchor="t" anchorCtr="0" compatLnSpc="1">
            <a:prstTxWarp prst="textNoShape">
              <a:avLst/>
            </a:prstTxWarp>
          </a:bodyPr>
          <a:lstStyle/>
          <a:p>
            <a:pPr eaLnBrk="0" fontAlgn="base" hangingPunct="0">
              <a:spcBef>
                <a:spcPct val="0"/>
              </a:spcBef>
              <a:spcAft>
                <a:spcPct val="0"/>
              </a:spcAft>
            </a:pPr>
            <a:endParaRPr lang="en-US" sz="1801" dirty="0">
              <a:solidFill>
                <a:srgbClr val="000000"/>
              </a:solidFill>
              <a:latin typeface="Arial" charset="0"/>
              <a:ea typeface="ＭＳ Ｐゴシック" pitchFamily="108" charset="-128"/>
            </a:endParaRPr>
          </a:p>
        </p:txBody>
      </p:sp>
      <p:sp>
        <p:nvSpPr>
          <p:cNvPr id="14" name="AutoShape 24" descr="Image result for Startupbootcamp Insurtech"/>
          <p:cNvSpPr>
            <a:spLocks noChangeAspect="1" noChangeArrowheads="1"/>
          </p:cNvSpPr>
          <p:nvPr/>
        </p:nvSpPr>
        <p:spPr bwMode="auto">
          <a:xfrm>
            <a:off x="2259217" y="160355"/>
            <a:ext cx="17145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2" rIns="68580" bIns="34292" numCol="1" anchor="t" anchorCtr="0" compatLnSpc="1">
            <a:prstTxWarp prst="textNoShape">
              <a:avLst/>
            </a:prstTxWarp>
          </a:bodyPr>
          <a:lstStyle/>
          <a:p>
            <a:pPr eaLnBrk="0" fontAlgn="base" hangingPunct="0">
              <a:spcBef>
                <a:spcPct val="0"/>
              </a:spcBef>
              <a:spcAft>
                <a:spcPct val="0"/>
              </a:spcAft>
            </a:pPr>
            <a:endParaRPr lang="en-US" sz="1801" dirty="0">
              <a:solidFill>
                <a:srgbClr val="000000"/>
              </a:solidFill>
              <a:latin typeface="Arial" charset="0"/>
              <a:ea typeface="ＭＳ Ｐゴシック" pitchFamily="108" charset="-128"/>
            </a:endParaRPr>
          </a:p>
        </p:txBody>
      </p:sp>
      <p:sp>
        <p:nvSpPr>
          <p:cNvPr id="18" name="Title 17"/>
          <p:cNvSpPr>
            <a:spLocks noGrp="1"/>
          </p:cNvSpPr>
          <p:nvPr>
            <p:ph type="title"/>
          </p:nvPr>
        </p:nvSpPr>
        <p:spPr/>
        <p:txBody>
          <a:bodyPr/>
          <a:lstStyle/>
          <a:p>
            <a:r>
              <a:rPr lang="mr-IN"/>
              <a:t>…</a:t>
            </a:r>
            <a:r>
              <a:rPr lang="en-US" dirty="0"/>
              <a:t>With Broad Incumbent Support </a:t>
            </a:r>
            <a:endParaRPr lang="en-SG" dirty="0"/>
          </a:p>
        </p:txBody>
      </p:sp>
      <p:sp>
        <p:nvSpPr>
          <p:cNvPr id="3" name="Text Placeholder 2"/>
          <p:cNvSpPr>
            <a:spLocks noGrp="1"/>
          </p:cNvSpPr>
          <p:nvPr>
            <p:ph type="body" sz="quarter" idx="16"/>
          </p:nvPr>
        </p:nvSpPr>
        <p:spPr/>
        <p:txBody>
          <a:bodyPr/>
          <a:lstStyle/>
          <a:p>
            <a:r>
              <a:rPr lang="en-SG" dirty="0"/>
              <a:t>Note: Total funding.</a:t>
            </a:r>
            <a:r>
              <a:rPr lang="en-US" dirty="0"/>
              <a:t> </a:t>
            </a:r>
          </a:p>
          <a:p>
            <a:r>
              <a:rPr lang="en-US" dirty="0"/>
              <a:t>Source: Aon.</a:t>
            </a:r>
          </a:p>
        </p:txBody>
      </p:sp>
      <p:grpSp>
        <p:nvGrpSpPr>
          <p:cNvPr id="23" name="Group 22"/>
          <p:cNvGrpSpPr/>
          <p:nvPr/>
        </p:nvGrpSpPr>
        <p:grpSpPr>
          <a:xfrm>
            <a:off x="476416" y="1684602"/>
            <a:ext cx="8191171" cy="4289046"/>
            <a:chOff x="1924739" y="1684602"/>
            <a:chExt cx="8191171" cy="4289046"/>
          </a:xfrm>
        </p:grpSpPr>
        <p:sp>
          <p:nvSpPr>
            <p:cNvPr id="44" name="TextBox 43"/>
            <p:cNvSpPr txBox="1"/>
            <p:nvPr/>
          </p:nvSpPr>
          <p:spPr>
            <a:xfrm>
              <a:off x="8712930" y="1684602"/>
              <a:ext cx="1402980" cy="523220"/>
            </a:xfrm>
            <a:prstGeom prst="rect">
              <a:avLst/>
            </a:prstGeom>
            <a:noFill/>
          </p:spPr>
          <p:txBody>
            <a:bodyPr wrap="square" rtlCol="0">
              <a:spAutoFit/>
            </a:bodyPr>
            <a:lstStyle/>
            <a:p>
              <a:pPr eaLnBrk="0" fontAlgn="base" hangingPunct="0">
                <a:spcBef>
                  <a:spcPct val="0"/>
                </a:spcBef>
                <a:spcAft>
                  <a:spcPct val="0"/>
                </a:spcAft>
              </a:pPr>
              <a:r>
                <a:rPr lang="en-US" sz="2800" dirty="0">
                  <a:solidFill>
                    <a:srgbClr val="000000"/>
                  </a:solidFill>
                  <a:latin typeface="Arial" charset="0"/>
                  <a:ea typeface="ＭＳ Ｐゴシック" pitchFamily="108" charset="-128"/>
                </a:rPr>
                <a:t>$205M</a:t>
              </a:r>
              <a:endParaRPr lang="en-SG" sz="2800" dirty="0">
                <a:solidFill>
                  <a:srgbClr val="000000"/>
                </a:solidFill>
                <a:latin typeface="Arial" charset="0"/>
                <a:ea typeface="ＭＳ Ｐゴシック" pitchFamily="108" charset="-128"/>
              </a:endParaRPr>
            </a:p>
          </p:txBody>
        </p:sp>
        <p:sp>
          <p:nvSpPr>
            <p:cNvPr id="45" name="TextBox 44"/>
            <p:cNvSpPr txBox="1"/>
            <p:nvPr/>
          </p:nvSpPr>
          <p:spPr>
            <a:xfrm>
              <a:off x="8728688" y="2678305"/>
              <a:ext cx="1283992" cy="523220"/>
            </a:xfrm>
            <a:prstGeom prst="rect">
              <a:avLst/>
            </a:prstGeom>
            <a:noFill/>
          </p:spPr>
          <p:txBody>
            <a:bodyPr wrap="square" rtlCol="0">
              <a:spAutoFit/>
            </a:bodyPr>
            <a:lstStyle/>
            <a:p>
              <a:pPr eaLnBrk="0" fontAlgn="base" hangingPunct="0">
                <a:spcBef>
                  <a:spcPct val="0"/>
                </a:spcBef>
                <a:spcAft>
                  <a:spcPct val="0"/>
                </a:spcAft>
              </a:pPr>
              <a:r>
                <a:rPr lang="en-US" sz="2800" dirty="0">
                  <a:solidFill>
                    <a:srgbClr val="000000"/>
                  </a:solidFill>
                  <a:latin typeface="Arial" charset="0"/>
                  <a:ea typeface="ＭＳ Ｐゴシック" pitchFamily="108" charset="-128"/>
                </a:rPr>
                <a:t>$57M</a:t>
              </a:r>
            </a:p>
          </p:txBody>
        </p:sp>
        <p:sp>
          <p:nvSpPr>
            <p:cNvPr id="46" name="TextBox 45"/>
            <p:cNvSpPr txBox="1"/>
            <p:nvPr/>
          </p:nvSpPr>
          <p:spPr>
            <a:xfrm>
              <a:off x="8728869" y="3611714"/>
              <a:ext cx="1283812" cy="523220"/>
            </a:xfrm>
            <a:prstGeom prst="rect">
              <a:avLst/>
            </a:prstGeom>
            <a:noFill/>
          </p:spPr>
          <p:txBody>
            <a:bodyPr wrap="square" rtlCol="0">
              <a:spAutoFit/>
            </a:bodyPr>
            <a:lstStyle/>
            <a:p>
              <a:pPr eaLnBrk="0" fontAlgn="base" hangingPunct="0">
                <a:spcBef>
                  <a:spcPct val="0"/>
                </a:spcBef>
                <a:spcAft>
                  <a:spcPct val="0"/>
                </a:spcAft>
              </a:pPr>
              <a:r>
                <a:rPr lang="en-US" sz="2800" dirty="0">
                  <a:solidFill>
                    <a:srgbClr val="000000"/>
                  </a:solidFill>
                  <a:latin typeface="Arial" charset="0"/>
                  <a:ea typeface="ＭＳ Ｐゴシック" pitchFamily="108" charset="-128"/>
                </a:rPr>
                <a:t>$37M</a:t>
              </a:r>
            </a:p>
          </p:txBody>
        </p:sp>
        <p:sp>
          <p:nvSpPr>
            <p:cNvPr id="47" name="TextBox 46"/>
            <p:cNvSpPr txBox="1"/>
            <p:nvPr/>
          </p:nvSpPr>
          <p:spPr>
            <a:xfrm>
              <a:off x="8712931" y="4492241"/>
              <a:ext cx="1299751" cy="523220"/>
            </a:xfrm>
            <a:prstGeom prst="rect">
              <a:avLst/>
            </a:prstGeom>
            <a:noFill/>
          </p:spPr>
          <p:txBody>
            <a:bodyPr wrap="square" rtlCol="0">
              <a:spAutoFit/>
            </a:bodyPr>
            <a:lstStyle/>
            <a:p>
              <a:pPr eaLnBrk="0" fontAlgn="base" hangingPunct="0">
                <a:spcBef>
                  <a:spcPct val="0"/>
                </a:spcBef>
                <a:spcAft>
                  <a:spcPct val="0"/>
                </a:spcAft>
              </a:pPr>
              <a:r>
                <a:rPr lang="en-US" sz="2800" dirty="0">
                  <a:solidFill>
                    <a:srgbClr val="000000"/>
                  </a:solidFill>
                  <a:latin typeface="Arial" charset="0"/>
                  <a:ea typeface="ＭＳ Ｐゴシック" pitchFamily="108" charset="-128"/>
                </a:rPr>
                <a:t>$21M</a:t>
              </a:r>
              <a:endParaRPr lang="en-SG" sz="2800" dirty="0">
                <a:solidFill>
                  <a:srgbClr val="000000"/>
                </a:solidFill>
                <a:latin typeface="Arial" charset="0"/>
                <a:ea typeface="ＭＳ Ｐゴシック" pitchFamily="108" charset="-128"/>
              </a:endParaRPr>
            </a:p>
          </p:txBody>
        </p:sp>
        <p:sp>
          <p:nvSpPr>
            <p:cNvPr id="48" name="TextBox 47"/>
            <p:cNvSpPr txBox="1"/>
            <p:nvPr/>
          </p:nvSpPr>
          <p:spPr>
            <a:xfrm>
              <a:off x="8706990" y="5419413"/>
              <a:ext cx="1305691" cy="523220"/>
            </a:xfrm>
            <a:prstGeom prst="rect">
              <a:avLst/>
            </a:prstGeom>
            <a:noFill/>
          </p:spPr>
          <p:txBody>
            <a:bodyPr wrap="square" rtlCol="0">
              <a:spAutoFit/>
            </a:bodyPr>
            <a:lstStyle/>
            <a:p>
              <a:pPr eaLnBrk="0" fontAlgn="base" hangingPunct="0">
                <a:spcBef>
                  <a:spcPct val="0"/>
                </a:spcBef>
                <a:spcAft>
                  <a:spcPct val="0"/>
                </a:spcAft>
              </a:pPr>
              <a:r>
                <a:rPr lang="en-US" sz="2800" dirty="0">
                  <a:solidFill>
                    <a:srgbClr val="000000"/>
                  </a:solidFill>
                  <a:latin typeface="Arial" charset="0"/>
                  <a:ea typeface="ＭＳ Ｐゴシック" pitchFamily="108" charset="-128"/>
                </a:rPr>
                <a:t>$4M</a:t>
              </a:r>
              <a:endParaRPr lang="en-SG" sz="2800" dirty="0">
                <a:solidFill>
                  <a:srgbClr val="000000"/>
                </a:solidFill>
                <a:latin typeface="Arial" charset="0"/>
                <a:ea typeface="ＭＳ Ｐゴシック" pitchFamily="108" charset="-128"/>
              </a:endParaRPr>
            </a:p>
          </p:txBody>
        </p:sp>
        <p:pic>
          <p:nvPicPr>
            <p:cNvPr id="49" name="Picture 48"/>
            <p:cNvPicPr>
              <a:picLocks noChangeAspect="1"/>
            </p:cNvPicPr>
            <p:nvPr/>
          </p:nvPicPr>
          <p:blipFill rotWithShape="1">
            <a:blip r:embed="rId7">
              <a:extLst>
                <a:ext uri="{28A0092B-C50C-407E-A947-70E740481C1C}">
                  <a14:useLocalDpi xmlns:a14="http://schemas.microsoft.com/office/drawing/2010/main" val="0"/>
                </a:ext>
              </a:extLst>
            </a:blip>
            <a:srcRect l="1460" t="11274" b="20445"/>
            <a:stretch/>
          </p:blipFill>
          <p:spPr>
            <a:xfrm>
              <a:off x="1966174" y="2710617"/>
              <a:ext cx="1589603" cy="452108"/>
            </a:xfrm>
            <a:prstGeom prst="rect">
              <a:avLst/>
            </a:prstGeom>
          </p:spPr>
        </p:pic>
        <p:pic>
          <p:nvPicPr>
            <p:cNvPr id="52" name="Picture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4739" y="1734506"/>
              <a:ext cx="1672471" cy="423411"/>
            </a:xfrm>
            <a:prstGeom prst="rect">
              <a:avLst/>
            </a:prstGeom>
          </p:spPr>
        </p:pic>
        <p:pic>
          <p:nvPicPr>
            <p:cNvPr id="53" name="Picture 52"/>
            <p:cNvPicPr>
              <a:picLocks noChangeAspect="1"/>
            </p:cNvPicPr>
            <p:nvPr/>
          </p:nvPicPr>
          <p:blipFill rotWithShape="1">
            <a:blip r:embed="rId9">
              <a:extLst>
                <a:ext uri="{28A0092B-C50C-407E-A947-70E740481C1C}">
                  <a14:useLocalDpi xmlns:a14="http://schemas.microsoft.com/office/drawing/2010/main" val="0"/>
                </a:ext>
              </a:extLst>
            </a:blip>
            <a:srcRect l="10819" t="22518" r="12347" b="21704"/>
            <a:stretch/>
          </p:blipFill>
          <p:spPr>
            <a:xfrm>
              <a:off x="1998909" y="4580859"/>
              <a:ext cx="1524131" cy="345001"/>
            </a:xfrm>
            <a:prstGeom prst="rect">
              <a:avLst/>
            </a:prstGeom>
          </p:spPr>
        </p:pic>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10924" y="5478559"/>
              <a:ext cx="900103" cy="404935"/>
            </a:xfrm>
            <a:prstGeom prst="rect">
              <a:avLst/>
            </a:prstGeom>
          </p:spPr>
        </p:pic>
        <p:pic>
          <p:nvPicPr>
            <p:cNvPr id="55" name="Picture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33687" y="3715425"/>
              <a:ext cx="1454572" cy="312733"/>
            </a:xfrm>
            <a:prstGeom prst="rect">
              <a:avLst/>
            </a:prstGeom>
          </p:spPr>
        </p:pic>
        <p:grpSp>
          <p:nvGrpSpPr>
            <p:cNvPr id="56" name="Group 55"/>
            <p:cNvGrpSpPr/>
            <p:nvPr/>
          </p:nvGrpSpPr>
          <p:grpSpPr>
            <a:xfrm>
              <a:off x="4713114" y="1719398"/>
              <a:ext cx="2977835" cy="453628"/>
              <a:chOff x="3300213" y="1719397"/>
              <a:chExt cx="2977835" cy="453628"/>
            </a:xfrm>
          </p:grpSpPr>
          <p:pic>
            <p:nvPicPr>
              <p:cNvPr id="57" name="Picture 5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0213" y="1719397"/>
                <a:ext cx="1042824" cy="453628"/>
              </a:xfrm>
              <a:prstGeom prst="rect">
                <a:avLst/>
              </a:prstGeom>
            </p:spPr>
          </p:pic>
          <p:pic>
            <p:nvPicPr>
              <p:cNvPr id="58" name="Picture 5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07984" y="1789205"/>
                <a:ext cx="1570064" cy="314013"/>
              </a:xfrm>
              <a:prstGeom prst="rect">
                <a:avLst/>
              </a:prstGeom>
            </p:spPr>
          </p:pic>
        </p:grpSp>
        <p:grpSp>
          <p:nvGrpSpPr>
            <p:cNvPr id="59" name="Group 58"/>
            <p:cNvGrpSpPr/>
            <p:nvPr/>
          </p:nvGrpSpPr>
          <p:grpSpPr>
            <a:xfrm>
              <a:off x="4535505" y="2636997"/>
              <a:ext cx="3333057" cy="601401"/>
              <a:chOff x="3034645" y="2636994"/>
              <a:chExt cx="3333057" cy="601401"/>
            </a:xfrm>
          </p:grpSpPr>
          <p:pic>
            <p:nvPicPr>
              <p:cNvPr id="60" name="Picture 5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34645" y="2636994"/>
                <a:ext cx="1336446" cy="601401"/>
              </a:xfrm>
              <a:prstGeom prst="rect">
                <a:avLst/>
              </a:prstGeom>
            </p:spPr>
          </p:pic>
          <p:pic>
            <p:nvPicPr>
              <p:cNvPr id="61" name="Picture 6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6693" y="2823514"/>
                <a:ext cx="1651009" cy="232800"/>
              </a:xfrm>
              <a:prstGeom prst="rect">
                <a:avLst/>
              </a:prstGeom>
            </p:spPr>
          </p:pic>
        </p:grpSp>
        <p:grpSp>
          <p:nvGrpSpPr>
            <p:cNvPr id="62" name="Group 61"/>
            <p:cNvGrpSpPr/>
            <p:nvPr/>
          </p:nvGrpSpPr>
          <p:grpSpPr>
            <a:xfrm>
              <a:off x="4522074" y="3719358"/>
              <a:ext cx="3359919" cy="311212"/>
              <a:chOff x="2987183" y="3719357"/>
              <a:chExt cx="3359919" cy="311212"/>
            </a:xfrm>
          </p:grpSpPr>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87183" y="3722338"/>
                <a:ext cx="1401051" cy="308231"/>
              </a:xfrm>
              <a:prstGeom prst="rect">
                <a:avLst/>
              </a:prstGeom>
            </p:spPr>
          </p:pic>
          <p:pic>
            <p:nvPicPr>
              <p:cNvPr id="67" name="Picture 6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16693" y="3719357"/>
                <a:ext cx="1630409" cy="301626"/>
              </a:xfrm>
              <a:prstGeom prst="rect">
                <a:avLst/>
              </a:prstGeom>
            </p:spPr>
          </p:pic>
        </p:grpSp>
        <p:grpSp>
          <p:nvGrpSpPr>
            <p:cNvPr id="68" name="Group 67"/>
            <p:cNvGrpSpPr/>
            <p:nvPr/>
          </p:nvGrpSpPr>
          <p:grpSpPr>
            <a:xfrm>
              <a:off x="4095986" y="4559358"/>
              <a:ext cx="4212095" cy="388987"/>
              <a:chOff x="2571983" y="4559357"/>
              <a:chExt cx="4212095" cy="388987"/>
            </a:xfrm>
          </p:grpSpPr>
          <p:pic>
            <p:nvPicPr>
              <p:cNvPr id="69" name="Picture 6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75297" y="4559357"/>
                <a:ext cx="1254797" cy="388987"/>
              </a:xfrm>
              <a:prstGeom prst="rect">
                <a:avLst/>
              </a:prstGeom>
            </p:spPr>
          </p:pic>
          <p:pic>
            <p:nvPicPr>
              <p:cNvPr id="70" name="Picture 6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71983" y="4621850"/>
                <a:ext cx="1200000" cy="264000"/>
              </a:xfrm>
              <a:prstGeom prst="rect">
                <a:avLst/>
              </a:prstGeom>
            </p:spPr>
          </p:pic>
          <p:pic>
            <p:nvPicPr>
              <p:cNvPr id="71" name="Picture 7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33408" y="4628913"/>
                <a:ext cx="1350670" cy="249874"/>
              </a:xfrm>
              <a:prstGeom prst="rect">
                <a:avLst/>
              </a:prstGeom>
            </p:spPr>
          </p:pic>
        </p:grpSp>
        <p:grpSp>
          <p:nvGrpSpPr>
            <p:cNvPr id="72" name="Group 71"/>
            <p:cNvGrpSpPr/>
            <p:nvPr/>
          </p:nvGrpSpPr>
          <p:grpSpPr>
            <a:xfrm>
              <a:off x="5132689" y="5388405"/>
              <a:ext cx="2138689" cy="585243"/>
              <a:chOff x="3467826" y="5388403"/>
              <a:chExt cx="2138689" cy="585243"/>
            </a:xfrm>
          </p:grpSpPr>
          <p:pic>
            <p:nvPicPr>
              <p:cNvPr id="73" name="Picture 7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12706" y="5537767"/>
                <a:ext cx="1193809" cy="286514"/>
              </a:xfrm>
              <a:prstGeom prst="rect">
                <a:avLst/>
              </a:prstGeom>
            </p:spPr>
          </p:pic>
          <p:pic>
            <p:nvPicPr>
              <p:cNvPr id="74" name="Picture 7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67826" y="5388403"/>
                <a:ext cx="585243" cy="585243"/>
              </a:xfrm>
              <a:prstGeom prst="rect">
                <a:avLst/>
              </a:prstGeom>
            </p:spPr>
          </p:pic>
        </p:grpSp>
        <p:cxnSp>
          <p:nvCxnSpPr>
            <p:cNvPr id="75" name="Straight Connector 74"/>
            <p:cNvCxnSpPr/>
            <p:nvPr/>
          </p:nvCxnSpPr>
          <p:spPr>
            <a:xfrm>
              <a:off x="1981200" y="2412279"/>
              <a:ext cx="7924800" cy="0"/>
            </a:xfrm>
            <a:prstGeom prst="line">
              <a:avLst/>
            </a:prstGeom>
            <a:ln w="63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981200" y="3500851"/>
              <a:ext cx="7924800" cy="0"/>
            </a:xfrm>
            <a:prstGeom prst="line">
              <a:avLst/>
            </a:prstGeom>
            <a:ln w="63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981200" y="4319456"/>
              <a:ext cx="7924800" cy="0"/>
            </a:xfrm>
            <a:prstGeom prst="line">
              <a:avLst/>
            </a:prstGeom>
            <a:ln w="63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981200" y="5155479"/>
              <a:ext cx="7924800" cy="0"/>
            </a:xfrm>
            <a:prstGeom prst="line">
              <a:avLst/>
            </a:prstGeom>
            <a:ln w="63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7794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78812-1689-2449-A18A-86567C6B9EEF}"/>
              </a:ext>
            </a:extLst>
          </p:cNvPr>
          <p:cNvSpPr/>
          <p:nvPr/>
        </p:nvSpPr>
        <p:spPr bwMode="gray">
          <a:xfrm>
            <a:off x="0" y="1798869"/>
            <a:ext cx="9144000" cy="4286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sp>
        <p:nvSpPr>
          <p:cNvPr id="5" name="Title 4"/>
          <p:cNvSpPr>
            <a:spLocks noGrp="1"/>
          </p:cNvSpPr>
          <p:nvPr>
            <p:ph type="title"/>
          </p:nvPr>
        </p:nvSpPr>
        <p:spPr/>
        <p:txBody>
          <a:bodyPr/>
          <a:lstStyle/>
          <a:p>
            <a:r>
              <a:rPr lang="en-US" dirty="0"/>
              <a:t>Four Main Effects on Insurance in the </a:t>
            </a:r>
            <a:br>
              <a:rPr lang="en-US" dirty="0"/>
            </a:br>
            <a:r>
              <a:rPr lang="en-US" dirty="0"/>
              <a:t>Fourth Industrial Revolution</a:t>
            </a:r>
          </a:p>
        </p:txBody>
      </p:sp>
      <p:sp>
        <p:nvSpPr>
          <p:cNvPr id="7" name="Text Placeholder 6"/>
          <p:cNvSpPr>
            <a:spLocks noGrp="1"/>
          </p:cNvSpPr>
          <p:nvPr>
            <p:ph type="body" sz="quarter" idx="16"/>
          </p:nvPr>
        </p:nvSpPr>
        <p:spPr/>
        <p:txBody>
          <a:bodyPr/>
          <a:lstStyle/>
          <a:p>
            <a:r>
              <a:rPr lang="en-US" sz="1100" dirty="0"/>
              <a:t>Source: </a:t>
            </a:r>
            <a:r>
              <a:rPr lang="en-US" sz="1100" dirty="0">
                <a:hlinkClick r:id="rId4"/>
              </a:rPr>
              <a:t>https://www.weforum.org/agenda/2016/01/the-fourth-industrial-revolution-what-it-means-and-how-to-respond/</a:t>
            </a:r>
            <a:r>
              <a:rPr lang="en-US" sz="1100" dirty="0"/>
              <a:t> </a:t>
            </a:r>
          </a:p>
        </p:txBody>
      </p:sp>
      <p:pic>
        <p:nvPicPr>
          <p:cNvPr id="9" name="Picture 5">
            <a:extLst>
              <a:ext uri="{FF2B5EF4-FFF2-40B4-BE49-F238E27FC236}">
                <a16:creationId xmlns:a16="http://schemas.microsoft.com/office/drawing/2014/main" id="{245EF71D-7D2B-1C4D-BE2B-C7ECC12BF31E}"/>
              </a:ext>
            </a:extLst>
          </p:cNvPr>
          <p:cNvPicPr>
            <a:picLocks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857551" y="2051539"/>
            <a:ext cx="1645920" cy="1645920"/>
          </a:xfrm>
          <a:prstGeom prst="ellipse">
            <a:avLst/>
          </a:prstGeom>
          <a:noFill/>
          <a:extLst/>
        </p:spPr>
      </p:pic>
      <p:sp>
        <p:nvSpPr>
          <p:cNvPr id="10" name="Content Placeholder 6">
            <a:extLst>
              <a:ext uri="{FF2B5EF4-FFF2-40B4-BE49-F238E27FC236}">
                <a16:creationId xmlns:a16="http://schemas.microsoft.com/office/drawing/2014/main" id="{EC3BE17D-F15D-ED47-B2EC-43CC0F4A591F}"/>
              </a:ext>
            </a:extLst>
          </p:cNvPr>
          <p:cNvSpPr txBox="1">
            <a:spLocks/>
          </p:cNvSpPr>
          <p:nvPr/>
        </p:nvSpPr>
        <p:spPr bwMode="gray">
          <a:xfrm>
            <a:off x="485085" y="3782129"/>
            <a:ext cx="1645920" cy="1404635"/>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spcBef>
                <a:spcPts val="600"/>
              </a:spcBef>
              <a:buClr>
                <a:schemeClr val="bg1"/>
              </a:buClr>
              <a:buSzPct val="100000"/>
              <a:buFont typeface="+mj-lt"/>
              <a:buAutoNum type="arabicPeriod"/>
            </a:pPr>
            <a:r>
              <a:rPr lang="en-US" sz="1200" b="1" dirty="0">
                <a:solidFill>
                  <a:schemeClr val="bg1"/>
                </a:solidFill>
              </a:rPr>
              <a:t>Customer Expectations</a:t>
            </a:r>
          </a:p>
          <a:p>
            <a:pPr marL="344488" lvl="1" indent="-169863">
              <a:spcBef>
                <a:spcPts val="600"/>
              </a:spcBef>
              <a:buClr>
                <a:schemeClr val="bg1"/>
              </a:buClr>
              <a:buSzPct val="77000"/>
              <a:buFont typeface="Wingdings 3" panose="05040102010807070707" pitchFamily="18" charset="2"/>
              <a:buChar char=""/>
            </a:pPr>
            <a:r>
              <a:rPr lang="en-US" sz="1200" dirty="0">
                <a:solidFill>
                  <a:schemeClr val="bg1"/>
                </a:solidFill>
              </a:rPr>
              <a:t>Amazon raises the bar</a:t>
            </a:r>
          </a:p>
          <a:p>
            <a:pPr marL="344488" lvl="1" indent="-169863">
              <a:spcBef>
                <a:spcPts val="600"/>
              </a:spcBef>
              <a:buClr>
                <a:schemeClr val="bg1"/>
              </a:buClr>
              <a:buSzPct val="77000"/>
              <a:buFont typeface="Wingdings 3" panose="05040102010807070707" pitchFamily="18" charset="2"/>
              <a:buChar char=""/>
            </a:pPr>
            <a:r>
              <a:rPr lang="en-US" sz="1200" dirty="0">
                <a:solidFill>
                  <a:schemeClr val="bg1"/>
                </a:solidFill>
              </a:rPr>
              <a:t>AI and robotics </a:t>
            </a:r>
          </a:p>
        </p:txBody>
      </p:sp>
      <p:pic>
        <p:nvPicPr>
          <p:cNvPr id="11" name="Picture 5">
            <a:extLst>
              <a:ext uri="{FF2B5EF4-FFF2-40B4-BE49-F238E27FC236}">
                <a16:creationId xmlns:a16="http://schemas.microsoft.com/office/drawing/2014/main" id="{BD714769-B448-9448-A9A7-DE36F25D9B1A}"/>
              </a:ext>
            </a:extLst>
          </p:cNvPr>
          <p:cNvPicPr>
            <a:picLocks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85082" y="2051539"/>
            <a:ext cx="1645920" cy="1645920"/>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FB670B45-48D2-6F42-AA72-511D6A5732A3}"/>
              </a:ext>
            </a:extLst>
          </p:cNvPr>
          <p:cNvPicPr>
            <a:picLocks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671316" y="2051539"/>
            <a:ext cx="1645920" cy="1645920"/>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6361BBCA-CA2D-0645-9141-4B3438C547CB}"/>
              </a:ext>
            </a:extLst>
          </p:cNvPr>
          <p:cNvPicPr>
            <a:picLocks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043786" y="2051539"/>
            <a:ext cx="1645920" cy="1645920"/>
          </a:xfrm>
          <a:prstGeom prst="ellipse">
            <a:avLst/>
          </a:prstGeom>
          <a:noFill/>
          <a:extLst>
            <a:ext uri="{909E8E84-426E-40DD-AFC4-6F175D3DCCD1}">
              <a14:hiddenFill xmlns:a14="http://schemas.microsoft.com/office/drawing/2010/main">
                <a:solidFill>
                  <a:srgbClr val="FFFFFF"/>
                </a:solidFill>
              </a14:hiddenFill>
            </a:ext>
          </a:extLst>
        </p:spPr>
      </p:pic>
      <p:sp>
        <p:nvSpPr>
          <p:cNvPr id="14" name="Content Placeholder 6">
            <a:extLst>
              <a:ext uri="{FF2B5EF4-FFF2-40B4-BE49-F238E27FC236}">
                <a16:creationId xmlns:a16="http://schemas.microsoft.com/office/drawing/2014/main" id="{69841B0F-E928-4D4A-AAC8-6A8F587634E9}"/>
              </a:ext>
            </a:extLst>
          </p:cNvPr>
          <p:cNvSpPr txBox="1">
            <a:spLocks/>
          </p:cNvSpPr>
          <p:nvPr/>
        </p:nvSpPr>
        <p:spPr bwMode="gray">
          <a:xfrm>
            <a:off x="2613305" y="3782129"/>
            <a:ext cx="1761945" cy="2303523"/>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spcBef>
                <a:spcPts val="600"/>
              </a:spcBef>
              <a:buClr>
                <a:schemeClr val="bg1"/>
              </a:buClr>
              <a:buSzPct val="100000"/>
              <a:buFont typeface="+mj-lt"/>
              <a:buAutoNum type="arabicPeriod" startAt="2"/>
            </a:pPr>
            <a:r>
              <a:rPr lang="en-US" sz="1200" b="1" dirty="0">
                <a:solidFill>
                  <a:schemeClr val="bg1"/>
                </a:solidFill>
              </a:rPr>
              <a:t>Product Enhancement</a:t>
            </a:r>
          </a:p>
          <a:p>
            <a:pPr marL="344488" indent="-169863">
              <a:spcBef>
                <a:spcPts val="600"/>
              </a:spcBef>
              <a:buClr>
                <a:schemeClr val="bg1"/>
              </a:buClr>
            </a:pPr>
            <a:r>
              <a:rPr lang="en-US" sz="1200" dirty="0">
                <a:solidFill>
                  <a:schemeClr val="bg1"/>
                </a:solidFill>
              </a:rPr>
              <a:t>More personalized and/or digitally-enhanced</a:t>
            </a:r>
          </a:p>
          <a:p>
            <a:pPr marL="344488" indent="-169863">
              <a:spcBef>
                <a:spcPts val="600"/>
              </a:spcBef>
              <a:buClr>
                <a:schemeClr val="bg1"/>
              </a:buClr>
            </a:pPr>
            <a:r>
              <a:rPr lang="en-US" sz="1200" dirty="0">
                <a:solidFill>
                  <a:schemeClr val="bg1"/>
                </a:solidFill>
              </a:rPr>
              <a:t>Value focus on risk mitigation and resilience  </a:t>
            </a:r>
          </a:p>
          <a:p>
            <a:pPr marL="448945" lvl="1" indent="-174625">
              <a:spcBef>
                <a:spcPts val="600"/>
              </a:spcBef>
              <a:buClr>
                <a:schemeClr val="bg1"/>
              </a:buClr>
              <a:buSzPct val="80000"/>
              <a:buFont typeface="+mj-lt"/>
              <a:buAutoNum type="arabicPeriod" startAt="2"/>
            </a:pPr>
            <a:endParaRPr lang="en-US" sz="1000" dirty="0">
              <a:solidFill>
                <a:schemeClr val="bg1"/>
              </a:solidFill>
            </a:endParaRPr>
          </a:p>
        </p:txBody>
      </p:sp>
      <p:sp>
        <p:nvSpPr>
          <p:cNvPr id="15" name="Content Placeholder 6">
            <a:extLst>
              <a:ext uri="{FF2B5EF4-FFF2-40B4-BE49-F238E27FC236}">
                <a16:creationId xmlns:a16="http://schemas.microsoft.com/office/drawing/2014/main" id="{B05277FF-9641-8245-9B99-7B2F2DBC7784}"/>
              </a:ext>
            </a:extLst>
          </p:cNvPr>
          <p:cNvSpPr txBox="1">
            <a:spLocks/>
          </p:cNvSpPr>
          <p:nvPr/>
        </p:nvSpPr>
        <p:spPr bwMode="gray">
          <a:xfrm>
            <a:off x="4799539" y="3782129"/>
            <a:ext cx="1761945" cy="2303523"/>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spcBef>
                <a:spcPts val="600"/>
              </a:spcBef>
              <a:buClr>
                <a:schemeClr val="bg1"/>
              </a:buClr>
              <a:buSzPct val="100000"/>
              <a:buFont typeface="+mj-lt"/>
              <a:buAutoNum type="arabicPeriod" startAt="3"/>
            </a:pPr>
            <a:r>
              <a:rPr lang="en-US" sz="1200" b="1" dirty="0">
                <a:solidFill>
                  <a:schemeClr val="bg1"/>
                </a:solidFill>
              </a:rPr>
              <a:t>Collaborative innovation</a:t>
            </a:r>
          </a:p>
          <a:p>
            <a:pPr marL="344488" lvl="1" indent="-169863">
              <a:spcBef>
                <a:spcPts val="600"/>
              </a:spcBef>
              <a:buClr>
                <a:schemeClr val="bg1"/>
              </a:buClr>
              <a:buSzPct val="77000"/>
              <a:buFont typeface="Wingdings 3" panose="05040102010807070707" pitchFamily="18" charset="2"/>
              <a:buChar char=""/>
            </a:pPr>
            <a:r>
              <a:rPr lang="en-US" sz="1200" dirty="0">
                <a:solidFill>
                  <a:schemeClr val="bg1"/>
                </a:solidFill>
              </a:rPr>
              <a:t>Speed of innovation requires new forms of collaboration to keep up</a:t>
            </a:r>
          </a:p>
          <a:p>
            <a:pPr marL="174625" indent="-174625">
              <a:spcBef>
                <a:spcPts val="600"/>
              </a:spcBef>
              <a:buClr>
                <a:schemeClr val="bg1"/>
              </a:buClr>
              <a:buSzPct val="80000"/>
              <a:buFont typeface="+mj-lt"/>
              <a:buAutoNum type="arabicPeriod" startAt="3"/>
            </a:pPr>
            <a:endParaRPr lang="en-US" sz="1200" dirty="0">
              <a:solidFill>
                <a:schemeClr val="bg1"/>
              </a:solidFill>
            </a:endParaRPr>
          </a:p>
        </p:txBody>
      </p:sp>
      <p:sp>
        <p:nvSpPr>
          <p:cNvPr id="16" name="Content Placeholder 6">
            <a:extLst>
              <a:ext uri="{FF2B5EF4-FFF2-40B4-BE49-F238E27FC236}">
                <a16:creationId xmlns:a16="http://schemas.microsoft.com/office/drawing/2014/main" id="{CEBB1B64-3E29-2A4D-A54E-8BC36117FAF3}"/>
              </a:ext>
            </a:extLst>
          </p:cNvPr>
          <p:cNvSpPr txBox="1">
            <a:spLocks/>
          </p:cNvSpPr>
          <p:nvPr/>
        </p:nvSpPr>
        <p:spPr bwMode="gray">
          <a:xfrm>
            <a:off x="6985773" y="3782129"/>
            <a:ext cx="1761945" cy="2303523"/>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spcBef>
                <a:spcPts val="600"/>
              </a:spcBef>
              <a:buClr>
                <a:schemeClr val="bg1"/>
              </a:buClr>
              <a:buSzPct val="100000"/>
              <a:buFont typeface="+mj-lt"/>
              <a:buAutoNum type="arabicPeriod" startAt="4"/>
            </a:pPr>
            <a:r>
              <a:rPr lang="en-US" sz="1200" b="1" dirty="0">
                <a:solidFill>
                  <a:schemeClr val="bg1"/>
                </a:solidFill>
              </a:rPr>
              <a:t>Organizational forms</a:t>
            </a:r>
          </a:p>
          <a:p>
            <a:pPr marL="344488" lvl="1" indent="-169863">
              <a:spcBef>
                <a:spcPts val="600"/>
              </a:spcBef>
              <a:buClr>
                <a:schemeClr val="bg1"/>
              </a:buClr>
              <a:buSzPct val="77000"/>
              <a:buFont typeface="Wingdings 3" panose="05040102010807070707" pitchFamily="18" charset="2"/>
              <a:buChar char=""/>
            </a:pPr>
            <a:r>
              <a:rPr lang="en-US" sz="1200" dirty="0">
                <a:solidFill>
                  <a:schemeClr val="bg1"/>
                </a:solidFill>
              </a:rPr>
              <a:t>Talent, culture, and organizational forms will have to be rethought</a:t>
            </a:r>
          </a:p>
        </p:txBody>
      </p:sp>
    </p:spTree>
    <p:custDataLst>
      <p:tags r:id="rId1"/>
    </p:custDataLst>
    <p:extLst>
      <p:ext uri="{BB962C8B-B14F-4D97-AF65-F5344CB8AC3E}">
        <p14:creationId xmlns:p14="http://schemas.microsoft.com/office/powerpoint/2010/main" val="414335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50"/>
                                        <p:tgtEl>
                                          <p:spTgt spid="9"/>
                                        </p:tgtEl>
                                      </p:cBhvr>
                                    </p:animEffect>
                                  </p:childTnLst>
                                </p:cTn>
                              </p:par>
                              <p:par>
                                <p:cTn id="8" presetID="35" presetClass="path" presetSubtype="0" decel="40000" fill="hold" nodeType="withEffect">
                                  <p:stCondLst>
                                    <p:cond delay="0"/>
                                  </p:stCondLst>
                                  <p:childTnLst>
                                    <p:animMotion origin="layout" path="M 0.38239 -1.66551E-6 L 0.00156 -1.66551E-6 " pathEditMode="relative" rAng="0" ptsTypes="AA">
                                      <p:cBhvr>
                                        <p:cTn id="9" dur="750" fill="hold"/>
                                        <p:tgtEl>
                                          <p:spTgt spid="9"/>
                                        </p:tgtEl>
                                        <p:attrNameLst>
                                          <p:attrName>ppt_x</p:attrName>
                                          <p:attrName>ppt_y</p:attrName>
                                        </p:attrNameLst>
                                      </p:cBhvr>
                                      <p:rCtr x="-19041" y="0"/>
                                    </p:animMotion>
                                  </p:childTnLst>
                                </p:cTn>
                              </p:par>
                              <p:par>
                                <p:cTn id="10" presetID="22" presetClass="entr" presetSubtype="1"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75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50"/>
                                        <p:tgtEl>
                                          <p:spTgt spid="11"/>
                                        </p:tgtEl>
                                      </p:cBhvr>
                                    </p:animEffect>
                                  </p:childTnLst>
                                </p:cTn>
                              </p:par>
                              <p:par>
                                <p:cTn id="16" presetID="35" presetClass="path" presetSubtype="0" decel="40000" fill="hold" nodeType="withEffect">
                                  <p:stCondLst>
                                    <p:cond delay="0"/>
                                  </p:stCondLst>
                                  <p:childTnLst>
                                    <p:animMotion origin="layout" path="M 0.38239 -1.66551E-6 L 0.00156 -1.66551E-6 " pathEditMode="relative" rAng="0" ptsTypes="AA">
                                      <p:cBhvr>
                                        <p:cTn id="17" dur="750" fill="hold"/>
                                        <p:tgtEl>
                                          <p:spTgt spid="11"/>
                                        </p:tgtEl>
                                        <p:attrNameLst>
                                          <p:attrName>ppt_x</p:attrName>
                                          <p:attrName>ppt_y</p:attrName>
                                        </p:attrNameLst>
                                      </p:cBhvr>
                                      <p:rCtr x="-19041" y="0"/>
                                    </p:animMotion>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350"/>
                                        <p:tgtEl>
                                          <p:spTgt spid="12"/>
                                        </p:tgtEl>
                                      </p:cBhvr>
                                    </p:animEffect>
                                  </p:childTnLst>
                                </p:cTn>
                              </p:par>
                              <p:par>
                                <p:cTn id="21" presetID="35" presetClass="path" presetSubtype="0" decel="40000" fill="hold" nodeType="withEffect">
                                  <p:stCondLst>
                                    <p:cond delay="0"/>
                                  </p:stCondLst>
                                  <p:childTnLst>
                                    <p:animMotion origin="layout" path="M 0.38239 -1.66551E-6 L 0.00156 -1.66551E-6 " pathEditMode="relative" rAng="0" ptsTypes="AA">
                                      <p:cBhvr>
                                        <p:cTn id="22" dur="750" fill="hold"/>
                                        <p:tgtEl>
                                          <p:spTgt spid="12"/>
                                        </p:tgtEl>
                                        <p:attrNameLst>
                                          <p:attrName>ppt_x</p:attrName>
                                          <p:attrName>ppt_y</p:attrName>
                                        </p:attrNameLst>
                                      </p:cBhvr>
                                      <p:rCtr x="-19041" y="0"/>
                                    </p:animMotion>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350"/>
                                        <p:tgtEl>
                                          <p:spTgt spid="13"/>
                                        </p:tgtEl>
                                      </p:cBhvr>
                                    </p:animEffect>
                                  </p:childTnLst>
                                </p:cTn>
                              </p:par>
                              <p:par>
                                <p:cTn id="26" presetID="35" presetClass="path" presetSubtype="0" decel="40000" fill="hold" nodeType="withEffect">
                                  <p:stCondLst>
                                    <p:cond delay="0"/>
                                  </p:stCondLst>
                                  <p:childTnLst>
                                    <p:animMotion origin="layout" path="M 0.38239 -1.66551E-6 L 0.00156 -1.66551E-6 " pathEditMode="relative" rAng="0" ptsTypes="AA">
                                      <p:cBhvr>
                                        <p:cTn id="27" dur="750" fill="hold"/>
                                        <p:tgtEl>
                                          <p:spTgt spid="13"/>
                                        </p:tgtEl>
                                        <p:attrNameLst>
                                          <p:attrName>ppt_x</p:attrName>
                                          <p:attrName>ppt_y</p:attrName>
                                        </p:attrNameLst>
                                      </p:cBhvr>
                                      <p:rCtr x="-19041" y="0"/>
                                    </p:animMotion>
                                  </p:childTnLst>
                                </p:cTn>
                              </p:par>
                              <p:par>
                                <p:cTn id="28" presetID="22" presetClass="entr" presetSubtype="1" fill="hold" grpId="0" nodeType="withEffect">
                                  <p:stCondLst>
                                    <p:cond delay="50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750"/>
                                        <p:tgtEl>
                                          <p:spTgt spid="14"/>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750"/>
                                        <p:tgtEl>
                                          <p:spTgt spid="15"/>
                                        </p:tgtEl>
                                      </p:cBhvr>
                                    </p:animEffect>
                                  </p:childTnLst>
                                </p:cTn>
                              </p:par>
                              <p:par>
                                <p:cTn id="34" presetID="22" presetClass="entr" presetSubtype="1" fill="hold" grpId="0" nodeType="withEffect">
                                  <p:stCondLst>
                                    <p:cond delay="50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75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3"/>
          <p:cNvGraphicFramePr>
            <a:graphicFrameLocks/>
          </p:cNvGraphicFramePr>
          <p:nvPr>
            <p:extLst/>
          </p:nvPr>
        </p:nvGraphicFramePr>
        <p:xfrm>
          <a:off x="356616" y="1272893"/>
          <a:ext cx="8229600" cy="5140520"/>
        </p:xfrm>
        <a:graphic>
          <a:graphicData uri="http://schemas.openxmlformats.org/drawingml/2006/chart">
            <c:chart xmlns:c="http://schemas.openxmlformats.org/drawingml/2006/chart" xmlns:r="http://schemas.openxmlformats.org/officeDocument/2006/relationships" r:id="rId3"/>
          </a:graphicData>
        </a:graphic>
      </p:graphicFrame>
      <p:sp>
        <p:nvSpPr>
          <p:cNvPr id="11270" name="Rectangle 3"/>
          <p:cNvSpPr>
            <a:spLocks noGrp="1" noChangeArrowheads="1"/>
          </p:cNvSpPr>
          <p:nvPr>
            <p:ph type="title"/>
          </p:nvPr>
        </p:nvSpPr>
        <p:spPr/>
        <p:txBody>
          <a:bodyPr/>
          <a:lstStyle/>
          <a:p>
            <a:r>
              <a:rPr lang="en-US" dirty="0"/>
              <a:t>Challenges the Insurance Industry Faces in Innovation</a:t>
            </a:r>
          </a:p>
        </p:txBody>
      </p:sp>
      <p:sp>
        <p:nvSpPr>
          <p:cNvPr id="3" name="Text Placeholder 2"/>
          <p:cNvSpPr>
            <a:spLocks noGrp="1"/>
          </p:cNvSpPr>
          <p:nvPr>
            <p:ph type="body" sz="quarter" idx="16"/>
          </p:nvPr>
        </p:nvSpPr>
        <p:spPr/>
        <p:txBody>
          <a:bodyPr/>
          <a:lstStyle/>
          <a:p>
            <a:r>
              <a:rPr lang="fr-FR" dirty="0"/>
              <a:t>Sources: PricewaterhouseCoopers, Global </a:t>
            </a:r>
            <a:r>
              <a:rPr lang="fr-FR" dirty="0" err="1"/>
              <a:t>Insurtech</a:t>
            </a:r>
            <a:r>
              <a:rPr lang="fr-FR" dirty="0"/>
              <a:t> Report - 2017</a:t>
            </a:r>
          </a:p>
        </p:txBody>
      </p:sp>
      <p:pic>
        <p:nvPicPr>
          <p:cNvPr id="5" name="Picture 4">
            <a:extLst>
              <a:ext uri="{FF2B5EF4-FFF2-40B4-BE49-F238E27FC236}">
                <a16:creationId xmlns:a16="http://schemas.microsoft.com/office/drawing/2014/main" id="{4FEFAACA-3929-DB4C-9FDC-5136CAAA1C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4570" y="4583036"/>
            <a:ext cx="733316" cy="517635"/>
          </a:xfrm>
          <a:prstGeom prst="rect">
            <a:avLst/>
          </a:prstGeom>
        </p:spPr>
      </p:pic>
      <p:pic>
        <p:nvPicPr>
          <p:cNvPr id="12" name="Picture 11">
            <a:extLst>
              <a:ext uri="{FF2B5EF4-FFF2-40B4-BE49-F238E27FC236}">
                <a16:creationId xmlns:a16="http://schemas.microsoft.com/office/drawing/2014/main" id="{A9F21FB3-331A-0B41-A397-D4DA25D82B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02428" y="4554658"/>
            <a:ext cx="785392" cy="574391"/>
          </a:xfrm>
          <a:prstGeom prst="rect">
            <a:avLst/>
          </a:prstGeom>
        </p:spPr>
      </p:pic>
      <p:pic>
        <p:nvPicPr>
          <p:cNvPr id="15" name="Picture 14">
            <a:extLst>
              <a:ext uri="{FF2B5EF4-FFF2-40B4-BE49-F238E27FC236}">
                <a16:creationId xmlns:a16="http://schemas.microsoft.com/office/drawing/2014/main" id="{512CF7DD-0AD2-A340-AB87-58DA43FC0F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62616" y="4583036"/>
            <a:ext cx="426288" cy="517635"/>
          </a:xfrm>
          <a:prstGeom prst="rect">
            <a:avLst/>
          </a:prstGeom>
        </p:spPr>
      </p:pic>
      <p:pic>
        <p:nvPicPr>
          <p:cNvPr id="17" name="Picture 16">
            <a:extLst>
              <a:ext uri="{FF2B5EF4-FFF2-40B4-BE49-F238E27FC236}">
                <a16:creationId xmlns:a16="http://schemas.microsoft.com/office/drawing/2014/main" id="{F5BFBD27-06FA-3545-B50A-63D330270B9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00152" y="4554658"/>
            <a:ext cx="511567" cy="574391"/>
          </a:xfrm>
          <a:prstGeom prst="rect">
            <a:avLst/>
          </a:prstGeom>
        </p:spPr>
      </p:pic>
      <p:pic>
        <p:nvPicPr>
          <p:cNvPr id="19" name="Picture 18">
            <a:extLst>
              <a:ext uri="{FF2B5EF4-FFF2-40B4-BE49-F238E27FC236}">
                <a16:creationId xmlns:a16="http://schemas.microsoft.com/office/drawing/2014/main" id="{F1F25F91-CC11-2045-B120-1BFF0537C04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43161" y="4554658"/>
            <a:ext cx="593862" cy="574391"/>
          </a:xfrm>
          <a:prstGeom prst="rect">
            <a:avLst/>
          </a:prstGeom>
        </p:spPr>
      </p:pic>
    </p:spTree>
    <p:extLst>
      <p:ext uri="{BB962C8B-B14F-4D97-AF65-F5344CB8AC3E}">
        <p14:creationId xmlns:p14="http://schemas.microsoft.com/office/powerpoint/2010/main" val="354966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wipe(down)">
                                      <p:cBhvr>
                                        <p:cTn id="7" dur="500"/>
                                        <p:tgtEl>
                                          <p:spTgt spid="11">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graphicEl>
                                              <a:chart seriesIdx="0" categoryIdx="0" bldStep="ptInCategory"/>
                                            </p:graphicEl>
                                          </p:spTgt>
                                        </p:tgtEl>
                                        <p:attrNameLst>
                                          <p:attrName>style.visibility</p:attrName>
                                        </p:attrNameLst>
                                      </p:cBhvr>
                                      <p:to>
                                        <p:strVal val="visible"/>
                                      </p:to>
                                    </p:set>
                                    <p:animEffect transition="in" filter="wipe(down)">
                                      <p:cBhvr>
                                        <p:cTn id="12" dur="500"/>
                                        <p:tgtEl>
                                          <p:spTgt spid="11">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graphicEl>
                                              <a:chart seriesIdx="0" categoryIdx="1" bldStep="ptInCategory"/>
                                            </p:graphicEl>
                                          </p:spTgt>
                                        </p:tgtEl>
                                        <p:attrNameLst>
                                          <p:attrName>style.visibility</p:attrName>
                                        </p:attrNameLst>
                                      </p:cBhvr>
                                      <p:to>
                                        <p:strVal val="visible"/>
                                      </p:to>
                                    </p:set>
                                    <p:animEffect transition="in" filter="wipe(down)">
                                      <p:cBhvr>
                                        <p:cTn id="17" dur="500"/>
                                        <p:tgtEl>
                                          <p:spTgt spid="11">
                                            <p:graphicEl>
                                              <a:chart seriesIdx="0" categoryIdx="1"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graphicEl>
                                              <a:chart seriesIdx="0" categoryIdx="2" bldStep="ptInCategory"/>
                                            </p:graphicEl>
                                          </p:spTgt>
                                        </p:tgtEl>
                                        <p:attrNameLst>
                                          <p:attrName>style.visibility</p:attrName>
                                        </p:attrNameLst>
                                      </p:cBhvr>
                                      <p:to>
                                        <p:strVal val="visible"/>
                                      </p:to>
                                    </p:set>
                                    <p:animEffect transition="in" filter="wipe(down)">
                                      <p:cBhvr>
                                        <p:cTn id="22" dur="500"/>
                                        <p:tgtEl>
                                          <p:spTgt spid="11">
                                            <p:graphicEl>
                                              <a:chart seriesIdx="0" categoryIdx="2"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graphicEl>
                                              <a:chart seriesIdx="0" categoryIdx="3" bldStep="ptInCategory"/>
                                            </p:graphicEl>
                                          </p:spTgt>
                                        </p:tgtEl>
                                        <p:attrNameLst>
                                          <p:attrName>style.visibility</p:attrName>
                                        </p:attrNameLst>
                                      </p:cBhvr>
                                      <p:to>
                                        <p:strVal val="visible"/>
                                      </p:to>
                                    </p:set>
                                    <p:animEffect transition="in" filter="wipe(down)">
                                      <p:cBhvr>
                                        <p:cTn id="27" dur="500"/>
                                        <p:tgtEl>
                                          <p:spTgt spid="11">
                                            <p:graphicEl>
                                              <a:chart seriesIdx="0" categoryIdx="3" bldStep="ptIn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graphicEl>
                                              <a:chart seriesIdx="0" categoryIdx="4" bldStep="ptInCategory"/>
                                            </p:graphicEl>
                                          </p:spTgt>
                                        </p:tgtEl>
                                        <p:attrNameLst>
                                          <p:attrName>style.visibility</p:attrName>
                                        </p:attrNameLst>
                                      </p:cBhvr>
                                      <p:to>
                                        <p:strVal val="visible"/>
                                      </p:to>
                                    </p:set>
                                    <p:animEffect transition="in" filter="wipe(down)">
                                      <p:cBhvr>
                                        <p:cTn id="32" dur="500"/>
                                        <p:tgtEl>
                                          <p:spTgt spid="11">
                                            <p:graphicEl>
                                              <a:chart seriesIdx="0" categoryIdx="4"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Chart bld="categoryEl"/>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E02F-5A3B-B349-AEB1-359D2CB511EF}"/>
              </a:ext>
            </a:extLst>
          </p:cNvPr>
          <p:cNvSpPr>
            <a:spLocks noGrp="1"/>
          </p:cNvSpPr>
          <p:nvPr>
            <p:ph type="title"/>
          </p:nvPr>
        </p:nvSpPr>
        <p:spPr/>
        <p:txBody>
          <a:bodyPr/>
          <a:lstStyle/>
          <a:p>
            <a:r>
              <a:rPr lang="en-US" dirty="0"/>
              <a:t>Transparent Communications Will Be Critical…   </a:t>
            </a:r>
          </a:p>
        </p:txBody>
      </p:sp>
      <p:sp>
        <p:nvSpPr>
          <p:cNvPr id="4" name="Text Placeholder 3">
            <a:extLst>
              <a:ext uri="{FF2B5EF4-FFF2-40B4-BE49-F238E27FC236}">
                <a16:creationId xmlns:a16="http://schemas.microsoft.com/office/drawing/2014/main" id="{883EB353-0944-7143-AD9C-1D2B8A035E46}"/>
              </a:ext>
            </a:extLst>
          </p:cNvPr>
          <p:cNvSpPr>
            <a:spLocks noGrp="1"/>
          </p:cNvSpPr>
          <p:nvPr>
            <p:ph type="body" sz="quarter" idx="16"/>
          </p:nvPr>
        </p:nvSpPr>
        <p:spPr/>
        <p:txBody>
          <a:bodyPr/>
          <a:lstStyle/>
          <a:p>
            <a:endParaRPr lang="en-US"/>
          </a:p>
        </p:txBody>
      </p:sp>
      <p:pic>
        <p:nvPicPr>
          <p:cNvPr id="5" name="Picture 5">
            <a:extLst>
              <a:ext uri="{FF2B5EF4-FFF2-40B4-BE49-F238E27FC236}">
                <a16:creationId xmlns:a16="http://schemas.microsoft.com/office/drawing/2014/main" id="{AF5DD89D-D2C8-6F45-ABB2-CA8CD4881C20}"/>
              </a:ext>
            </a:extLst>
          </p:cNvPr>
          <p:cNvPicPr>
            <a:picLocks noChangeAspect="1"/>
          </p:cNvPicPr>
          <p:nvPr/>
        </p:nvPicPr>
        <p:blipFill>
          <a:blip r:embed="rId2"/>
          <a:stretch>
            <a:fillRect/>
          </a:stretch>
        </p:blipFill>
        <p:spPr>
          <a:xfrm>
            <a:off x="1924050" y="1412180"/>
            <a:ext cx="5295900" cy="762000"/>
          </a:xfrm>
          <a:prstGeom prst="rect">
            <a:avLst/>
          </a:prstGeom>
        </p:spPr>
      </p:pic>
      <p:pic>
        <p:nvPicPr>
          <p:cNvPr id="7" name="Picture 7">
            <a:extLst>
              <a:ext uri="{FF2B5EF4-FFF2-40B4-BE49-F238E27FC236}">
                <a16:creationId xmlns:a16="http://schemas.microsoft.com/office/drawing/2014/main" id="{D6774884-6F98-2C43-AFDB-C9FB4ECF529B}"/>
              </a:ext>
            </a:extLst>
          </p:cNvPr>
          <p:cNvPicPr>
            <a:picLocks noChangeAspect="1"/>
          </p:cNvPicPr>
          <p:nvPr/>
        </p:nvPicPr>
        <p:blipFill>
          <a:blip r:embed="rId3"/>
          <a:stretch>
            <a:fillRect/>
          </a:stretch>
        </p:blipFill>
        <p:spPr>
          <a:xfrm>
            <a:off x="1748881" y="2316052"/>
            <a:ext cx="5646238" cy="3978728"/>
          </a:xfrm>
          <a:prstGeom prst="rect">
            <a:avLst/>
          </a:prstGeom>
        </p:spPr>
      </p:pic>
    </p:spTree>
    <p:extLst>
      <p:ext uri="{BB962C8B-B14F-4D97-AF65-F5344CB8AC3E}">
        <p14:creationId xmlns:p14="http://schemas.microsoft.com/office/powerpoint/2010/main" val="691276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a:t>Successful Digital Transformation </a:t>
            </a:r>
            <a:br>
              <a:rPr lang="en-US" dirty="0"/>
            </a:br>
            <a:r>
              <a:rPr lang="en-US" dirty="0">
                <a:sym typeface="Wingdings"/>
              </a:rPr>
              <a:t> Holistic Approach  </a:t>
            </a:r>
            <a:r>
              <a:rPr lang="en-US" dirty="0"/>
              <a:t> </a:t>
            </a:r>
          </a:p>
        </p:txBody>
      </p:sp>
      <p:grpSp>
        <p:nvGrpSpPr>
          <p:cNvPr id="9" name="Group 8"/>
          <p:cNvGrpSpPr/>
          <p:nvPr/>
        </p:nvGrpSpPr>
        <p:grpSpPr>
          <a:xfrm>
            <a:off x="537197" y="1459058"/>
            <a:ext cx="7994328" cy="4594142"/>
            <a:chOff x="388885" y="1444327"/>
            <a:chExt cx="8290948" cy="4764602"/>
          </a:xfrm>
        </p:grpSpPr>
        <p:sp>
          <p:nvSpPr>
            <p:cNvPr id="20" name="Hexagon 19"/>
            <p:cNvSpPr/>
            <p:nvPr/>
          </p:nvSpPr>
          <p:spPr>
            <a:xfrm>
              <a:off x="393725" y="2932907"/>
              <a:ext cx="1661729" cy="1432525"/>
            </a:xfrm>
            <a:prstGeom prst="hexagon">
              <a:avLst/>
            </a:prstGeom>
            <a:blipFill dpi="0" rotWithShape="1">
              <a:blip r:embed="rId4">
                <a:extLst>
                  <a:ext uri="{28A0092B-C50C-407E-A947-70E740481C1C}">
                    <a14:useLocalDpi xmlns:a14="http://schemas.microsoft.com/office/drawing/2010/main" val="0"/>
                  </a:ext>
                </a:extLst>
              </a:blip>
              <a:srcRect/>
              <a:stretch>
                <a:fillRect l="-41898" t="-2637" r="-7596" b="-22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21" name="Hexagon 20"/>
            <p:cNvSpPr>
              <a:spLocks noChangeAspect="1"/>
            </p:cNvSpPr>
            <p:nvPr/>
          </p:nvSpPr>
          <p:spPr>
            <a:xfrm>
              <a:off x="388885" y="4409581"/>
              <a:ext cx="1671151" cy="1440648"/>
            </a:xfrm>
            <a:prstGeom prst="hexagon">
              <a:avLst/>
            </a:prstGeom>
            <a:blipFill dpi="0" rotWithShape="1">
              <a:blip r:embed="rId5">
                <a:extLst>
                  <a:ext uri="{28A0092B-C50C-407E-A947-70E740481C1C}">
                    <a14:useLocalDpi xmlns:a14="http://schemas.microsoft.com/office/drawing/2010/main" val="0"/>
                  </a:ext>
                </a:extLst>
              </a:blip>
              <a:srcRect/>
              <a:stretch>
                <a:fillRect l="-9863" t="-10190" r="-11133" b="-108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22" name="Hexagon 21"/>
            <p:cNvSpPr/>
            <p:nvPr/>
          </p:nvSpPr>
          <p:spPr bwMode="gray">
            <a:xfrm>
              <a:off x="3046992" y="1444327"/>
              <a:ext cx="1711836" cy="1475721"/>
            </a:xfrm>
            <a:prstGeom prst="hexagon">
              <a:avLst/>
            </a:prstGeom>
            <a:blipFill>
              <a:blip r:embed="rId6"/>
              <a:srcRect/>
              <a:stretch>
                <a:fillRect l="-12160" t="-9466" r="-19428" b="-3241"/>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26" name="Hexagon 25"/>
            <p:cNvSpPr/>
            <p:nvPr/>
          </p:nvSpPr>
          <p:spPr bwMode="gray">
            <a:xfrm>
              <a:off x="1707377" y="3630719"/>
              <a:ext cx="1711836" cy="1475721"/>
            </a:xfrm>
            <a:prstGeom prst="hexagon">
              <a:avLst/>
            </a:prstGeom>
            <a:blipFill>
              <a:blip r:embed="rId7"/>
              <a:srcRect/>
              <a:stretch>
                <a:fillRect l="-13811" t="-12856" r="-12564" b="-14105"/>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27" name="Hexagon 26"/>
            <p:cNvSpPr/>
            <p:nvPr/>
          </p:nvSpPr>
          <p:spPr bwMode="gray">
            <a:xfrm>
              <a:off x="3046992" y="2896411"/>
              <a:ext cx="1711836" cy="1475721"/>
            </a:xfrm>
            <a:prstGeom prst="hexagon">
              <a:avLst/>
            </a:prstGeom>
            <a:blipFill>
              <a:blip r:embed="rId8"/>
              <a:srcRect/>
              <a:stretch>
                <a:fillRect l="-74157" t="558" r="-18663" b="-38567"/>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28" name="Hexagon 27"/>
            <p:cNvSpPr/>
            <p:nvPr/>
          </p:nvSpPr>
          <p:spPr bwMode="gray">
            <a:xfrm>
              <a:off x="1698669" y="2167659"/>
              <a:ext cx="1711836" cy="1475721"/>
            </a:xfrm>
            <a:prstGeom prst="hexagon">
              <a:avLst/>
            </a:prstGeom>
            <a:blipFill>
              <a:blip r:embed="rId9"/>
              <a:srcRect/>
              <a:stretch>
                <a:fillRect l="-28762" t="-2682" r="-8036" b="-3179"/>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sp>
          <p:nvSpPr>
            <p:cNvPr id="29" name="Hexagon 28"/>
            <p:cNvSpPr/>
            <p:nvPr/>
          </p:nvSpPr>
          <p:spPr bwMode="gray">
            <a:xfrm>
              <a:off x="4410217" y="2528225"/>
              <a:ext cx="4269616" cy="3680704"/>
            </a:xfrm>
            <a:prstGeom prst="hexagon">
              <a:avLst/>
            </a:prstGeom>
            <a:blipFill>
              <a:blip r:embed="rId10"/>
              <a:srcRect/>
              <a:stretch>
                <a:fillRect l="-23224" t="-925" r="-22543" b="-11879"/>
              </a:stretch>
            </a:bli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a:solidFill>
                  <a:schemeClr val="bg1"/>
                </a:solidFill>
              </a:endParaRPr>
            </a:p>
          </p:txBody>
        </p:sp>
      </p:grpSp>
    </p:spTree>
    <p:custDataLst>
      <p:tags r:id="rId1"/>
    </p:custDataLst>
    <p:extLst>
      <p:ext uri="{BB962C8B-B14F-4D97-AF65-F5344CB8AC3E}">
        <p14:creationId xmlns:p14="http://schemas.microsoft.com/office/powerpoint/2010/main" val="155750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9CACEE1-10BC-46A8-8BBA-95B6D7F65585}"/>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 name="think-cell Slide" r:id="rId25" imgW="416" imgH="416" progId="TCLayout.ActiveDocument.1">
                  <p:embed/>
                </p:oleObj>
              </mc:Choice>
              <mc:Fallback>
                <p:oleObj name="think-cell Slide" r:id="rId25" imgW="416" imgH="416" progId="TCLayout.ActiveDocument.1">
                  <p:embed/>
                  <p:pic>
                    <p:nvPicPr>
                      <p:cNvPr id="15" name="Object 14" hidden="1">
                        <a:extLst>
                          <a:ext uri="{FF2B5EF4-FFF2-40B4-BE49-F238E27FC236}">
                            <a16:creationId xmlns:a16="http://schemas.microsoft.com/office/drawing/2014/main" id="{49CACEE1-10BC-46A8-8BBA-95B6D7F65585}"/>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2D795EE-B662-4D20-A43F-711E28BBDB4D}"/>
              </a:ext>
            </a:extLst>
          </p:cNvPr>
          <p:cNvSpPr/>
          <p:nvPr>
            <p:custDataLst>
              <p:tags r:id="rId3"/>
            </p:custDataLst>
          </p:nvPr>
        </p:nvSpPr>
        <p:spPr>
          <a:xfrm>
            <a:off x="-12990" y="0"/>
            <a:ext cx="18473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t" anchorCtr="0">
            <a:noAutofit/>
          </a:bodyPr>
          <a:lstStyle/>
          <a:p>
            <a:pPr algn="ctr">
              <a:spcBef>
                <a:spcPct val="0"/>
              </a:spcBef>
              <a:spcAft>
                <a:spcPct val="0"/>
              </a:spcAft>
            </a:pPr>
            <a:endParaRPr lang="en-US" sz="1500" dirty="0">
              <a:solidFill>
                <a:srgbClr val="000000"/>
              </a:solidFill>
              <a:ea typeface="ＭＳ Ｐゴシック" panose="020B0600070205080204" pitchFamily="34" charset="-128"/>
              <a:cs typeface="+mj-cs"/>
              <a:sym typeface="+mn-lt"/>
            </a:endParaRPr>
          </a:p>
        </p:txBody>
      </p:sp>
      <p:sp>
        <p:nvSpPr>
          <p:cNvPr id="2" name="Title 1">
            <a:extLst>
              <a:ext uri="{FF2B5EF4-FFF2-40B4-BE49-F238E27FC236}">
                <a16:creationId xmlns:a16="http://schemas.microsoft.com/office/drawing/2014/main" id="{6FCED067-638B-4238-B40F-C7B06839E36A}"/>
              </a:ext>
            </a:extLst>
          </p:cNvPr>
          <p:cNvSpPr>
            <a:spLocks noGrp="1"/>
          </p:cNvSpPr>
          <p:nvPr>
            <p:ph type="title"/>
          </p:nvPr>
        </p:nvSpPr>
        <p:spPr>
          <a:xfrm>
            <a:off x="434437" y="228600"/>
            <a:ext cx="8741664" cy="990600"/>
          </a:xfrm>
        </p:spPr>
        <p:txBody>
          <a:bodyPr/>
          <a:lstStyle/>
          <a:p>
            <a:r>
              <a:rPr lang="en-US" dirty="0"/>
              <a:t>Social Media Focuses More On </a:t>
            </a:r>
            <a:r>
              <a:rPr lang="en-US" dirty="0" err="1"/>
              <a:t>NatCat</a:t>
            </a:r>
            <a:r>
              <a:rPr lang="en-US" dirty="0"/>
              <a:t> Than Cyber, Auto and </a:t>
            </a:r>
            <a:r>
              <a:rPr lang="en-US" dirty="0" err="1"/>
              <a:t>InsurTech</a:t>
            </a:r>
            <a:endParaRPr lang="en-US" dirty="0"/>
          </a:p>
        </p:txBody>
      </p:sp>
      <p:sp>
        <p:nvSpPr>
          <p:cNvPr id="3" name="Text Placeholder 2">
            <a:extLst>
              <a:ext uri="{FF2B5EF4-FFF2-40B4-BE49-F238E27FC236}">
                <a16:creationId xmlns:a16="http://schemas.microsoft.com/office/drawing/2014/main" id="{90AC5962-E4EC-425F-988C-2F9F78AF1452}"/>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F98ADC51-C772-4471-ABC2-3F62FAD6874C}"/>
              </a:ext>
            </a:extLst>
          </p:cNvPr>
          <p:cNvSpPr>
            <a:spLocks noGrp="1"/>
          </p:cNvSpPr>
          <p:nvPr>
            <p:ph type="sldNum" sz="quarter" idx="16"/>
          </p:nvPr>
        </p:nvSpPr>
        <p:spPr/>
        <p:txBody>
          <a:bodyPr/>
          <a:lstStyle/>
          <a:p>
            <a:fld id="{869A98C7-B28B-4C78-8980-33662FC7E88A}" type="slidenum">
              <a:rPr lang="en-US" smtClean="0"/>
              <a:pPr/>
              <a:t>4</a:t>
            </a:fld>
            <a:r>
              <a:rPr lang="en-US"/>
              <a:t> </a:t>
            </a:r>
            <a:endParaRPr lang="en-US" dirty="0"/>
          </a:p>
        </p:txBody>
      </p:sp>
      <p:graphicFrame>
        <p:nvGraphicFramePr>
          <p:cNvPr id="64" name="Chart 63">
            <a:extLst>
              <a:ext uri="{FF2B5EF4-FFF2-40B4-BE49-F238E27FC236}">
                <a16:creationId xmlns:a16="http://schemas.microsoft.com/office/drawing/2014/main" id="{0BE5AA0C-CC0C-4F39-89DD-CDEE451D306D}"/>
              </a:ext>
            </a:extLst>
          </p:cNvPr>
          <p:cNvGraphicFramePr/>
          <p:nvPr>
            <p:custDataLst>
              <p:tags r:id="rId4"/>
            </p:custDataLst>
            <p:extLst/>
          </p:nvPr>
        </p:nvGraphicFramePr>
        <p:xfrm>
          <a:off x="763588" y="1920875"/>
          <a:ext cx="7826375" cy="3965575"/>
        </p:xfrm>
        <a:graphic>
          <a:graphicData uri="http://schemas.openxmlformats.org/drawingml/2006/chart">
            <c:chart xmlns:c="http://schemas.openxmlformats.org/drawingml/2006/chart" xmlns:r="http://schemas.openxmlformats.org/officeDocument/2006/relationships" r:id="rId27"/>
          </a:graphicData>
        </a:graphic>
      </p:graphicFrame>
      <p:cxnSp>
        <p:nvCxnSpPr>
          <p:cNvPr id="19" name="Straight Connector 18">
            <a:extLst>
              <a:ext uri="{FF2B5EF4-FFF2-40B4-BE49-F238E27FC236}">
                <a16:creationId xmlns:a16="http://schemas.microsoft.com/office/drawing/2014/main" id="{646AA4B7-6F1A-44DB-BAEF-87547AC24498}"/>
              </a:ext>
            </a:extLst>
          </p:cNvPr>
          <p:cNvCxnSpPr/>
          <p:nvPr>
            <p:custDataLst>
              <p:tags r:id="rId5"/>
            </p:custDataLst>
          </p:nvPr>
        </p:nvCxnSpPr>
        <p:spPr bwMode="auto">
          <a:xfrm flipH="1">
            <a:off x="4576763" y="3235325"/>
            <a:ext cx="368300" cy="417513"/>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DEA3BC0-E436-4F49-A83D-682D8FE037DB}"/>
              </a:ext>
            </a:extLst>
          </p:cNvPr>
          <p:cNvCxnSpPr/>
          <p:nvPr>
            <p:custDataLst>
              <p:tags r:id="rId6"/>
            </p:custDataLst>
          </p:nvPr>
        </p:nvCxnSpPr>
        <p:spPr bwMode="auto">
          <a:xfrm>
            <a:off x="3281362" y="3111500"/>
            <a:ext cx="141288" cy="61913"/>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1E29C0-F17F-47B8-9214-95F969847C17}"/>
              </a:ext>
            </a:extLst>
          </p:cNvPr>
          <p:cNvCxnSpPr/>
          <p:nvPr>
            <p:custDataLst>
              <p:tags r:id="rId7"/>
            </p:custDataLst>
          </p:nvPr>
        </p:nvCxnSpPr>
        <p:spPr bwMode="auto">
          <a:xfrm flipH="1">
            <a:off x="4035425" y="4246563"/>
            <a:ext cx="350838" cy="17462"/>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0BE19CF-BED8-4819-A244-A83C6207470C}"/>
              </a:ext>
            </a:extLst>
          </p:cNvPr>
          <p:cNvCxnSpPr/>
          <p:nvPr>
            <p:custDataLst>
              <p:tags r:id="rId8"/>
            </p:custDataLst>
          </p:nvPr>
        </p:nvCxnSpPr>
        <p:spPr bwMode="auto">
          <a:xfrm flipH="1">
            <a:off x="2619375" y="5087939"/>
            <a:ext cx="433388" cy="131763"/>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B65547E-467A-4FFC-BBEA-F7D85EEED1E9}"/>
              </a:ext>
            </a:extLst>
          </p:cNvPr>
          <p:cNvCxnSpPr>
            <a:cxnSpLocks/>
          </p:cNvCxnSpPr>
          <p:nvPr>
            <p:custDataLst>
              <p:tags r:id="rId9"/>
            </p:custDataLst>
          </p:nvPr>
        </p:nvCxnSpPr>
        <p:spPr bwMode="auto">
          <a:xfrm flipH="1">
            <a:off x="4340225" y="4827588"/>
            <a:ext cx="793750" cy="315913"/>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C976AD4-3364-4281-A479-87FEFD15826D}"/>
              </a:ext>
            </a:extLst>
          </p:cNvPr>
          <p:cNvCxnSpPr>
            <a:cxnSpLocks/>
          </p:cNvCxnSpPr>
          <p:nvPr>
            <p:custDataLst>
              <p:tags r:id="rId10"/>
            </p:custDataLst>
          </p:nvPr>
        </p:nvCxnSpPr>
        <p:spPr bwMode="auto">
          <a:xfrm flipH="1">
            <a:off x="2314575" y="4102099"/>
            <a:ext cx="619125" cy="1316038"/>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E526BEB-4303-4EF6-8C5E-2954FEBB1B70}"/>
              </a:ext>
            </a:extLst>
          </p:cNvPr>
          <p:cNvCxnSpPr/>
          <p:nvPr>
            <p:custDataLst>
              <p:tags r:id="rId11"/>
            </p:custDataLst>
          </p:nvPr>
        </p:nvCxnSpPr>
        <p:spPr bwMode="auto">
          <a:xfrm>
            <a:off x="2074863" y="4911725"/>
            <a:ext cx="122238" cy="279400"/>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70457E6B-8F1C-468A-88D1-253BEC4E6CAC}"/>
              </a:ext>
            </a:extLst>
          </p:cNvPr>
          <p:cNvSpPr>
            <a:spLocks noGrp="1"/>
          </p:cNvSpPr>
          <p:nvPr>
            <p:custDataLst>
              <p:tags r:id="rId12"/>
            </p:custDataLst>
          </p:nvPr>
        </p:nvSpPr>
        <p:spPr bwMode="gray">
          <a:xfrm>
            <a:off x="2254250" y="3873500"/>
            <a:ext cx="1468438" cy="228600"/>
          </a:xfrm>
          <a:prstGeom prst="rect">
            <a:avLst/>
          </a:prstGeom>
          <a:noFill/>
          <a:ln>
            <a:noFill/>
          </a:ln>
          <a:extLst>
            <a:ext uri="{909E8E84-426E-40DD-AFC4-6F175D3DCCD1}">
              <a14:hiddenFill xmlns:a14="http://schemas.microsoft.com/office/drawing/2010/main">
                <a:solidFill>
                  <a:schemeClr val="accent1"/>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6988" tIns="0" rIns="26988" bIns="0" numCol="1" spcCol="0" anchor="t"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fld id="{1D1C9F35-A83A-4067-A691-A2B1592BB62D}" type="datetime'''''T''r''a''vel I''n''''''''''s''''''''''''u''ra''''''nce'''">
              <a:rPr lang="en-US" altLang="en-US" sz="1500" smtClean="0">
                <a:ea typeface="ＭＳ Ｐゴシック" panose="020B0600070205080204" pitchFamily="34" charset="-128"/>
                <a:sym typeface="+mn-lt"/>
              </a:rPr>
              <a:pPr marL="0" indent="0">
                <a:spcBef>
                  <a:spcPct val="0"/>
                </a:spcBef>
                <a:buNone/>
              </a:pPr>
              <a:t>Travel Insurance</a:t>
            </a:fld>
            <a:endParaRPr lang="en-US" sz="1500" dirty="0">
              <a:ea typeface="ＭＳ Ｐゴシック" panose="020B0600070205080204" pitchFamily="34" charset="-128"/>
              <a:sym typeface="+mn-lt"/>
            </a:endParaRPr>
          </a:p>
        </p:txBody>
      </p:sp>
      <p:sp>
        <p:nvSpPr>
          <p:cNvPr id="23" name="Text Placeholder 2">
            <a:extLst>
              <a:ext uri="{FF2B5EF4-FFF2-40B4-BE49-F238E27FC236}">
                <a16:creationId xmlns:a16="http://schemas.microsoft.com/office/drawing/2014/main" id="{5A6B648B-B99F-4671-BCC8-F23B6C951BE1}"/>
              </a:ext>
            </a:extLst>
          </p:cNvPr>
          <p:cNvSpPr>
            <a:spLocks noGrp="1"/>
          </p:cNvSpPr>
          <p:nvPr>
            <p:custDataLst>
              <p:tags r:id="rId13"/>
            </p:custDataLst>
          </p:nvPr>
        </p:nvSpPr>
        <p:spPr bwMode="gray">
          <a:xfrm>
            <a:off x="1631950" y="4683125"/>
            <a:ext cx="785813" cy="228600"/>
          </a:xfrm>
          <a:prstGeom prst="rect">
            <a:avLst/>
          </a:prstGeom>
          <a:noFill/>
          <a:ln>
            <a:noFill/>
          </a:ln>
          <a:extLst>
            <a:ext uri="{909E8E84-426E-40DD-AFC4-6F175D3DCCD1}">
              <a14:hiddenFill xmlns:a14="http://schemas.microsoft.com/office/drawing/2010/main">
                <a:solidFill>
                  <a:schemeClr val="accent1"/>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6988" tIns="0" rIns="26988" bIns="0" numCol="1" spcCol="0" anchor="t"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fld id="{34A44B9C-2897-422E-A12A-DD9B652796DB}" type="datetime'''''''''''''''''''''''''W''''''il''''dfi''r''''''''e''''''s'">
              <a:rPr lang="en-US" altLang="en-US" sz="1500" smtClean="0">
                <a:ea typeface="ＭＳ Ｐゴシック" panose="020B0600070205080204" pitchFamily="34" charset="-128"/>
                <a:sym typeface="+mn-lt"/>
              </a:rPr>
              <a:pPr marL="0" indent="0">
                <a:spcBef>
                  <a:spcPct val="0"/>
                </a:spcBef>
                <a:buNone/>
              </a:pPr>
              <a:t>Wildfires</a:t>
            </a:fld>
            <a:endParaRPr lang="en-US" sz="1500" dirty="0">
              <a:ea typeface="ＭＳ Ｐゴシック" panose="020B0600070205080204" pitchFamily="34" charset="-128"/>
              <a:sym typeface="+mn-lt"/>
            </a:endParaRPr>
          </a:p>
        </p:txBody>
      </p:sp>
      <p:sp>
        <p:nvSpPr>
          <p:cNvPr id="10" name="Text Placeholder 2">
            <a:extLst>
              <a:ext uri="{FF2B5EF4-FFF2-40B4-BE49-F238E27FC236}">
                <a16:creationId xmlns:a16="http://schemas.microsoft.com/office/drawing/2014/main" id="{63791CDE-ABD2-401D-9C77-865E93593DEC}"/>
              </a:ext>
            </a:extLst>
          </p:cNvPr>
          <p:cNvSpPr>
            <a:spLocks noGrp="1"/>
          </p:cNvSpPr>
          <p:nvPr>
            <p:custDataLst>
              <p:tags r:id="rId14"/>
            </p:custDataLst>
          </p:nvPr>
        </p:nvSpPr>
        <p:spPr bwMode="gray">
          <a:xfrm>
            <a:off x="3432175" y="5233988"/>
            <a:ext cx="1454150" cy="228600"/>
          </a:xfrm>
          <a:prstGeom prst="rect">
            <a:avLst/>
          </a:prstGeom>
          <a:noFill/>
          <a:ln>
            <a:noFill/>
          </a:ln>
          <a:extLst>
            <a:ext uri="{909E8E84-426E-40DD-AFC4-6F175D3DCCD1}">
              <a14:hiddenFill xmlns:a14="http://schemas.microsoft.com/office/drawing/2010/main">
                <a:solidFill>
                  <a:schemeClr val="accent1"/>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6988" tIns="0" rIns="26988"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fld id="{E384B4E8-94C2-4A80-A62B-1229FA076980}" type="datetime'''''C''''''''yb''''''''''''er'''' ''Ins''''''u''''''ra''nc''e'">
              <a:rPr lang="en-US" altLang="en-US" sz="1500" smtClean="0"/>
              <a:pPr marL="0" indent="0">
                <a:spcBef>
                  <a:spcPct val="0"/>
                </a:spcBef>
                <a:buNone/>
              </a:pPr>
              <a:t>Cyber Insurance</a:t>
            </a:fld>
            <a:endParaRPr lang="en-US" sz="1500" dirty="0">
              <a:ea typeface="ＭＳ Ｐゴシック" panose="020B0600070205080204" pitchFamily="34" charset="-128"/>
              <a:sym typeface="+mn-lt"/>
            </a:endParaRPr>
          </a:p>
        </p:txBody>
      </p:sp>
      <p:sp>
        <p:nvSpPr>
          <p:cNvPr id="6" name="Text Placeholder 2">
            <a:extLst>
              <a:ext uri="{FF2B5EF4-FFF2-40B4-BE49-F238E27FC236}">
                <a16:creationId xmlns:a16="http://schemas.microsoft.com/office/drawing/2014/main" id="{0A53B528-7820-4A01-893E-C534510EDF7B}"/>
              </a:ext>
            </a:extLst>
          </p:cNvPr>
          <p:cNvSpPr>
            <a:spLocks noGrp="1"/>
          </p:cNvSpPr>
          <p:nvPr>
            <p:custDataLst>
              <p:tags r:id="rId15"/>
            </p:custDataLst>
          </p:nvPr>
        </p:nvSpPr>
        <p:spPr bwMode="auto">
          <a:xfrm>
            <a:off x="4210050" y="5994400"/>
            <a:ext cx="1358900" cy="228600"/>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0" tIns="0" rIns="0" bIns="0" numCol="1" spcCol="0" anchor="t"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buNone/>
            </a:pPr>
            <a:fld id="{B238D66C-0750-4110-8170-CE00255E0A8D}" type="datetime'''''''''P''''''u''bl''i''''''s''her ''''C''o''u''''''n''t'">
              <a:rPr lang="en-US" altLang="en-US" sz="1500" smtClean="0"/>
              <a:pPr marL="0" indent="0" algn="ctr">
                <a:spcBef>
                  <a:spcPct val="0"/>
                </a:spcBef>
                <a:buNone/>
              </a:pPr>
              <a:t>Publisher Count</a:t>
            </a:fld>
            <a:endParaRPr lang="en-US" sz="1500" dirty="0">
              <a:ea typeface="ＭＳ Ｐゴシック" panose="020B0600070205080204" pitchFamily="34" charset="-128"/>
              <a:sym typeface="+mn-lt"/>
            </a:endParaRPr>
          </a:p>
        </p:txBody>
      </p:sp>
      <p:sp>
        <p:nvSpPr>
          <p:cNvPr id="8" name="Text Placeholder 2">
            <a:extLst>
              <a:ext uri="{FF2B5EF4-FFF2-40B4-BE49-F238E27FC236}">
                <a16:creationId xmlns:a16="http://schemas.microsoft.com/office/drawing/2014/main" id="{2BE62DB6-EDA6-4F40-AAC3-0E3B4E7587E7}"/>
              </a:ext>
            </a:extLst>
          </p:cNvPr>
          <p:cNvSpPr>
            <a:spLocks noGrp="1"/>
          </p:cNvSpPr>
          <p:nvPr>
            <p:custDataLst>
              <p:tags r:id="rId16"/>
            </p:custDataLst>
          </p:nvPr>
        </p:nvSpPr>
        <p:spPr bwMode="gray">
          <a:xfrm>
            <a:off x="5500688" y="5187950"/>
            <a:ext cx="1336675" cy="228600"/>
          </a:xfrm>
          <a:prstGeom prst="rect">
            <a:avLst/>
          </a:prstGeom>
          <a:noFill/>
          <a:ln>
            <a:noFill/>
          </a:ln>
          <a:extLst>
            <a:ext uri="{909E8E84-426E-40DD-AFC4-6F175D3DCCD1}">
              <a14:hiddenFill xmlns:a14="http://schemas.microsoft.com/office/drawing/2010/main">
                <a:solidFill>
                  <a:schemeClr val="accent1"/>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6988" tIns="0" rIns="26988"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fld id="{E70F52F7-11A6-4603-9B90-9F4F05DB2C7F}" type="datetime'''A''uto'''''' ''''Insu''''''r''a''''''''n''c''''''''''''e'">
              <a:rPr lang="en-US" altLang="en-US" sz="1500" smtClean="0"/>
              <a:pPr marL="0" indent="0">
                <a:spcBef>
                  <a:spcPct val="0"/>
                </a:spcBef>
                <a:buNone/>
              </a:pPr>
              <a:t>Auto Insurance</a:t>
            </a:fld>
            <a:endParaRPr lang="en-US" sz="1500" dirty="0">
              <a:ea typeface="ＭＳ Ｐゴシック" panose="020B0600070205080204" pitchFamily="34" charset="-128"/>
              <a:sym typeface="+mn-lt"/>
            </a:endParaRPr>
          </a:p>
        </p:txBody>
      </p:sp>
      <p:sp>
        <p:nvSpPr>
          <p:cNvPr id="9" name="Text Placeholder 2">
            <a:extLst>
              <a:ext uri="{FF2B5EF4-FFF2-40B4-BE49-F238E27FC236}">
                <a16:creationId xmlns:a16="http://schemas.microsoft.com/office/drawing/2014/main" id="{2DF718E3-6C17-4F84-89C9-790DEC000F14}"/>
              </a:ext>
            </a:extLst>
          </p:cNvPr>
          <p:cNvSpPr>
            <a:spLocks noGrp="1"/>
          </p:cNvSpPr>
          <p:nvPr>
            <p:custDataLst>
              <p:tags r:id="rId17"/>
            </p:custDataLst>
          </p:nvPr>
        </p:nvSpPr>
        <p:spPr bwMode="gray">
          <a:xfrm>
            <a:off x="2749550" y="4859338"/>
            <a:ext cx="1358900" cy="228600"/>
          </a:xfrm>
          <a:prstGeom prst="rect">
            <a:avLst/>
          </a:prstGeom>
          <a:noFill/>
          <a:ln>
            <a:noFill/>
          </a:ln>
          <a:extLst>
            <a:ext uri="{909E8E84-426E-40DD-AFC4-6F175D3DCCD1}">
              <a14:hiddenFill xmlns:a14="http://schemas.microsoft.com/office/drawing/2010/main">
                <a:solidFill>
                  <a:schemeClr val="accent1"/>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6988" tIns="0" rIns="26988" bIns="0" numCol="1" spcCol="0" anchor="t"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fld id="{B0832A34-B508-41F2-AB80-B752F018176F}" type="datetime'Cro''''''''p'' In''sur''''''''''a''''nce'''''''''''''''''''''">
              <a:rPr lang="en-US" altLang="en-US" sz="1500" smtClean="0"/>
              <a:pPr marL="0" indent="0">
                <a:spcBef>
                  <a:spcPct val="0"/>
                </a:spcBef>
                <a:buNone/>
              </a:pPr>
              <a:t>Crop Insurance</a:t>
            </a:fld>
            <a:endParaRPr lang="en-US" sz="1500" dirty="0">
              <a:ea typeface="ＭＳ Ｐゴシック" panose="020B0600070205080204" pitchFamily="34" charset="-128"/>
              <a:sym typeface="+mn-lt"/>
            </a:endParaRPr>
          </a:p>
        </p:txBody>
      </p:sp>
      <p:sp>
        <p:nvSpPr>
          <p:cNvPr id="11" name="Text Placeholder 2">
            <a:extLst>
              <a:ext uri="{FF2B5EF4-FFF2-40B4-BE49-F238E27FC236}">
                <a16:creationId xmlns:a16="http://schemas.microsoft.com/office/drawing/2014/main" id="{9E88BC37-85F1-4A7D-8309-72B5E18F2C30}"/>
              </a:ext>
            </a:extLst>
          </p:cNvPr>
          <p:cNvSpPr>
            <a:spLocks noGrp="1"/>
          </p:cNvSpPr>
          <p:nvPr>
            <p:custDataLst>
              <p:tags r:id="rId18"/>
            </p:custDataLst>
          </p:nvPr>
        </p:nvSpPr>
        <p:spPr bwMode="gray">
          <a:xfrm>
            <a:off x="2343149" y="2882900"/>
            <a:ext cx="1366838" cy="228600"/>
          </a:xfrm>
          <a:prstGeom prst="rect">
            <a:avLst/>
          </a:prstGeom>
          <a:noFill/>
          <a:ln>
            <a:noFill/>
          </a:ln>
          <a:extLst>
            <a:ext uri="{909E8E84-426E-40DD-AFC4-6F175D3DCCD1}">
              <a14:hiddenFill xmlns:a14="http://schemas.microsoft.com/office/drawing/2010/main">
                <a:solidFill>
                  <a:schemeClr val="accent1"/>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6988" tIns="0" rIns="26988" bIns="0" numCol="1" spcCol="0" anchor="t"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fld id="{EB36764B-5171-45C1-A670-6D00D9377FC4}" type="datetime'F''''l''''o''''''''o''''''''''d'''''' &amp;'' S''to''''r''m''s'">
              <a:rPr lang="en-US" altLang="en-US" sz="1500" smtClean="0"/>
              <a:pPr marL="0" indent="0">
                <a:spcBef>
                  <a:spcPct val="0"/>
                </a:spcBef>
                <a:buNone/>
              </a:pPr>
              <a:t>Flood &amp; Storms</a:t>
            </a:fld>
            <a:endParaRPr lang="en-US" sz="1500" dirty="0">
              <a:ea typeface="ＭＳ Ｐゴシック" panose="020B0600070205080204" pitchFamily="34" charset="-128"/>
              <a:sym typeface="+mn-lt"/>
            </a:endParaRPr>
          </a:p>
        </p:txBody>
      </p:sp>
      <p:sp>
        <p:nvSpPr>
          <p:cNvPr id="12" name="Text Placeholder 2">
            <a:extLst>
              <a:ext uri="{FF2B5EF4-FFF2-40B4-BE49-F238E27FC236}">
                <a16:creationId xmlns:a16="http://schemas.microsoft.com/office/drawing/2014/main" id="{C32FF462-C228-47A7-ABDF-D91A62053407}"/>
              </a:ext>
            </a:extLst>
          </p:cNvPr>
          <p:cNvSpPr>
            <a:spLocks noGrp="1"/>
          </p:cNvSpPr>
          <p:nvPr>
            <p:custDataLst>
              <p:tags r:id="rId19"/>
            </p:custDataLst>
          </p:nvPr>
        </p:nvSpPr>
        <p:spPr bwMode="gray">
          <a:xfrm>
            <a:off x="4059238" y="3006725"/>
            <a:ext cx="1974850" cy="228600"/>
          </a:xfrm>
          <a:prstGeom prst="rect">
            <a:avLst/>
          </a:prstGeom>
          <a:noFill/>
          <a:ln>
            <a:noFill/>
          </a:ln>
          <a:extLst>
            <a:ext uri="{909E8E84-426E-40DD-AFC4-6F175D3DCCD1}">
              <a14:hiddenFill xmlns:a14="http://schemas.microsoft.com/office/drawing/2010/main">
                <a:solidFill>
                  <a:schemeClr val="accent1"/>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6988" tIns="0" rIns="26988" bIns="0" numCol="1" spcCol="0" anchor="t"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fld id="{CFF61388-71F1-48E1-A738-D23B3FD1674B}" type="datetime'''H''o''m''''''''eo''w''n''''''e''''r Ins''''u''ranc''e'">
              <a:rPr lang="en-US" altLang="en-US" sz="1500" smtClean="0"/>
              <a:pPr marL="0" indent="0">
                <a:spcBef>
                  <a:spcPct val="0"/>
                </a:spcBef>
                <a:buNone/>
              </a:pPr>
              <a:t>Homeowner Insurance</a:t>
            </a:fld>
            <a:endParaRPr lang="en-US" sz="1500" dirty="0">
              <a:ea typeface="ＭＳ Ｐゴシック" panose="020B0600070205080204" pitchFamily="34" charset="-128"/>
              <a:sym typeface="+mn-lt"/>
            </a:endParaRPr>
          </a:p>
        </p:txBody>
      </p:sp>
      <p:sp>
        <p:nvSpPr>
          <p:cNvPr id="17" name="Text Placeholder 2">
            <a:extLst>
              <a:ext uri="{FF2B5EF4-FFF2-40B4-BE49-F238E27FC236}">
                <a16:creationId xmlns:a16="http://schemas.microsoft.com/office/drawing/2014/main" id="{682BEDE6-59DA-4446-A510-873544349BEA}"/>
              </a:ext>
            </a:extLst>
          </p:cNvPr>
          <p:cNvSpPr>
            <a:spLocks noGrp="1"/>
          </p:cNvSpPr>
          <p:nvPr>
            <p:custDataLst>
              <p:tags r:id="rId20"/>
            </p:custDataLst>
          </p:nvPr>
        </p:nvSpPr>
        <p:spPr bwMode="gray">
          <a:xfrm>
            <a:off x="7292975" y="5233988"/>
            <a:ext cx="881063" cy="228600"/>
          </a:xfrm>
          <a:prstGeom prst="rect">
            <a:avLst/>
          </a:prstGeom>
          <a:noFill/>
          <a:ln>
            <a:noFill/>
          </a:ln>
          <a:extLst>
            <a:ext uri="{909E8E84-426E-40DD-AFC4-6F175D3DCCD1}">
              <a14:hiddenFill xmlns:a14="http://schemas.microsoft.com/office/drawing/2010/main">
                <a:solidFill>
                  <a:schemeClr val="accent1"/>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6988" tIns="0" rIns="26988"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fld id="{9BC331A5-44B7-44A8-9F01-412E9053B2F2}" type="datetime'''''''''''''''''I''''''''''''''''ns''urT''''''e''''''''''ch'">
              <a:rPr lang="en-US" altLang="en-US" sz="1500" smtClean="0">
                <a:ea typeface="ＭＳ Ｐゴシック" panose="020B0600070205080204" pitchFamily="34" charset="-128"/>
                <a:sym typeface="+mn-lt"/>
              </a:rPr>
              <a:pPr marL="0" indent="0">
                <a:spcBef>
                  <a:spcPct val="0"/>
                </a:spcBef>
                <a:buNone/>
              </a:pPr>
              <a:t>InsurTech</a:t>
            </a:fld>
            <a:endParaRPr lang="en-US" sz="1500" dirty="0">
              <a:ea typeface="ＭＳ Ｐゴシック" panose="020B0600070205080204" pitchFamily="34" charset="-128"/>
              <a:sym typeface="+mn-lt"/>
            </a:endParaRPr>
          </a:p>
        </p:txBody>
      </p:sp>
      <p:sp>
        <p:nvSpPr>
          <p:cNvPr id="13" name="Text Placeholder 2">
            <a:extLst>
              <a:ext uri="{FF2B5EF4-FFF2-40B4-BE49-F238E27FC236}">
                <a16:creationId xmlns:a16="http://schemas.microsoft.com/office/drawing/2014/main" id="{58970E59-D1AD-4B04-ABE1-A330B9886FC4}"/>
              </a:ext>
            </a:extLst>
          </p:cNvPr>
          <p:cNvSpPr>
            <a:spLocks noGrp="1"/>
          </p:cNvSpPr>
          <p:nvPr>
            <p:custDataLst>
              <p:tags r:id="rId21"/>
            </p:custDataLst>
          </p:nvPr>
        </p:nvSpPr>
        <p:spPr bwMode="gray">
          <a:xfrm>
            <a:off x="4386263" y="4087813"/>
            <a:ext cx="1687513" cy="228600"/>
          </a:xfrm>
          <a:prstGeom prst="rect">
            <a:avLst/>
          </a:prstGeom>
          <a:noFill/>
          <a:ln>
            <a:noFill/>
          </a:ln>
          <a:extLst>
            <a:ext uri="{909E8E84-426E-40DD-AFC4-6F175D3DCCD1}">
              <a14:hiddenFill xmlns:a14="http://schemas.microsoft.com/office/drawing/2010/main">
                <a:solidFill>
                  <a:schemeClr val="accent1"/>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6988" tIns="0" rIns="26988" bIns="0" numCol="1" spcCol="0" anchor="t"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fld id="{DEED17D3-F2B6-4917-B741-3FAF906E980E}" type="datetime'''In''s''ur''a''n''ce'''' ''''''''La''ws''u''i''ts'''''''">
              <a:rPr lang="en-US" altLang="en-US" sz="1500" smtClean="0"/>
              <a:pPr marL="0" indent="0">
                <a:spcBef>
                  <a:spcPct val="0"/>
                </a:spcBef>
                <a:buNone/>
              </a:pPr>
              <a:t>Insurance Lawsuits</a:t>
            </a:fld>
            <a:endParaRPr lang="en-US" sz="1500" dirty="0">
              <a:ea typeface="ＭＳ Ｐゴシック" panose="020B0600070205080204" pitchFamily="34" charset="-128"/>
              <a:sym typeface="+mn-lt"/>
            </a:endParaRPr>
          </a:p>
        </p:txBody>
      </p:sp>
      <p:sp>
        <p:nvSpPr>
          <p:cNvPr id="18" name="Text Placeholder 2">
            <a:extLst>
              <a:ext uri="{FF2B5EF4-FFF2-40B4-BE49-F238E27FC236}">
                <a16:creationId xmlns:a16="http://schemas.microsoft.com/office/drawing/2014/main" id="{AE77C489-88D2-4FB4-8E92-5B679FC9BFA5}"/>
              </a:ext>
            </a:extLst>
          </p:cNvPr>
          <p:cNvSpPr>
            <a:spLocks noGrp="1"/>
          </p:cNvSpPr>
          <p:nvPr>
            <p:custDataLst>
              <p:tags r:id="rId22"/>
            </p:custDataLst>
          </p:nvPr>
        </p:nvSpPr>
        <p:spPr bwMode="gray">
          <a:xfrm>
            <a:off x="3990975" y="4598988"/>
            <a:ext cx="2863850" cy="228600"/>
          </a:xfrm>
          <a:prstGeom prst="rect">
            <a:avLst/>
          </a:prstGeom>
          <a:noFill/>
          <a:ln>
            <a:noFill/>
          </a:ln>
          <a:extLst>
            <a:ext uri="{909E8E84-426E-40DD-AFC4-6F175D3DCCD1}">
              <a14:hiddenFill xmlns:a14="http://schemas.microsoft.com/office/drawing/2010/main">
                <a:solidFill>
                  <a:schemeClr val="accent1"/>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6988" tIns="0" rIns="26988" bIns="0" numCol="1" spcCol="0" anchor="t"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fld id="{AD484103-D657-40A3-9461-F1638A0549D7}" type="datetime'Life ''''''Insu''ra''n''''''ce &amp;'' ''''Lon''g-''Te''''rm Care'">
              <a:rPr lang="en-US" altLang="en-US" sz="1500" smtClean="0">
                <a:ea typeface="ＭＳ Ｐゴシック" panose="020B0600070205080204" pitchFamily="34" charset="-128"/>
                <a:sym typeface="+mn-lt"/>
              </a:rPr>
              <a:pPr marL="0" indent="0">
                <a:spcBef>
                  <a:spcPct val="0"/>
                </a:spcBef>
                <a:buNone/>
              </a:pPr>
              <a:t>Life Insurance &amp; Long-Term Care</a:t>
            </a:fld>
            <a:endParaRPr lang="en-US" sz="1500" dirty="0">
              <a:ea typeface="ＭＳ Ｐゴシック" panose="020B0600070205080204" pitchFamily="34" charset="-128"/>
              <a:sym typeface="+mn-lt"/>
            </a:endParaRPr>
          </a:p>
        </p:txBody>
      </p:sp>
      <p:sp>
        <p:nvSpPr>
          <p:cNvPr id="20" name="Text Placeholder 2">
            <a:extLst>
              <a:ext uri="{FF2B5EF4-FFF2-40B4-BE49-F238E27FC236}">
                <a16:creationId xmlns:a16="http://schemas.microsoft.com/office/drawing/2014/main" id="{AE69661C-9EA7-4FC6-A8D7-0CC83A83EC13}"/>
              </a:ext>
            </a:extLst>
          </p:cNvPr>
          <p:cNvSpPr>
            <a:spLocks noGrp="1"/>
          </p:cNvSpPr>
          <p:nvPr>
            <p:custDataLst>
              <p:tags r:id="rId23"/>
            </p:custDataLst>
          </p:nvPr>
        </p:nvSpPr>
        <p:spPr bwMode="gray">
          <a:xfrm>
            <a:off x="4464050" y="2155825"/>
            <a:ext cx="487363" cy="228600"/>
          </a:xfrm>
          <a:prstGeom prst="rect">
            <a:avLst/>
          </a:prstGeom>
          <a:noFill/>
          <a:ln>
            <a:noFill/>
          </a:ln>
          <a:extLst>
            <a:ext uri="{909E8E84-426E-40DD-AFC4-6F175D3DCCD1}">
              <a14:hiddenFill xmlns:a14="http://schemas.microsoft.com/office/drawing/2010/main">
                <a:solidFill>
                  <a:scrgbClr r="0" g="0" b="0"/>
                </a:solidFill>
              </a14:hiddenFill>
            </a:ex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vert="horz" wrap="none" lIns="26988" tIns="0" rIns="26988" bIns="0" numCol="1" spcCol="0" anchor="ctr" anchorCtr="0" compatLnSpc="1">
            <a:prstTxWarp prst="textNoShape">
              <a:avLst/>
            </a:prstTxWarp>
            <a:noAutofit/>
          </a:bodyPr>
          <a:lstStyle>
            <a:lvl1pPr marL="169863" indent="-169863"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charset="0"/>
              </a:defRPr>
            </a:lvl1pPr>
            <a:lvl2pPr marL="406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2pPr>
            <a:lvl3pPr marL="573088" indent="-171450" algn="l" rtl="0" eaLnBrk="1" fontAlgn="base" hangingPunct="1">
              <a:spcBef>
                <a:spcPct val="20000"/>
              </a:spcBef>
              <a:spcAft>
                <a:spcPct val="0"/>
              </a:spcAft>
              <a:buFont typeface="Wingdings" pitchFamily="2" charset="2"/>
              <a:buChar char="§"/>
              <a:defRPr sz="2000" kern="1200">
                <a:solidFill>
                  <a:schemeClr val="tx1"/>
                </a:solidFill>
                <a:latin typeface="+mn-lt"/>
                <a:ea typeface="ＭＳ Ｐゴシック" charset="0"/>
                <a:cs typeface="+mn-cs"/>
              </a:defRPr>
            </a:lvl3pPr>
            <a:lvl4pPr marL="800100" indent="-179388"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1028700" indent="-180975"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fld id="{E7A378CD-103F-4855-9BC0-C5DCB3DBDF92}" type="datetime'''''''''''''''''''''N''''''''''''''F''I''''''''''''''P'''">
              <a:rPr lang="en-US" altLang="en-US" sz="1500" smtClean="0">
                <a:ea typeface="ＭＳ Ｐゴシック" panose="020B0600070205080204" pitchFamily="34" charset="-128"/>
                <a:sym typeface="+mn-lt"/>
              </a:rPr>
              <a:pPr marL="0" indent="0">
                <a:spcBef>
                  <a:spcPct val="0"/>
                </a:spcBef>
                <a:buNone/>
              </a:pPr>
              <a:t>NFIP</a:t>
            </a:fld>
            <a:endParaRPr lang="en-US" sz="1500" dirty="0">
              <a:ea typeface="ＭＳ Ｐゴシック" panose="020B0600070205080204" pitchFamily="34" charset="-128"/>
              <a:sym typeface="+mn-lt"/>
            </a:endParaRPr>
          </a:p>
        </p:txBody>
      </p:sp>
      <p:cxnSp>
        <p:nvCxnSpPr>
          <p:cNvPr id="57" name="Straight Connector 56">
            <a:extLst>
              <a:ext uri="{FF2B5EF4-FFF2-40B4-BE49-F238E27FC236}">
                <a16:creationId xmlns:a16="http://schemas.microsoft.com/office/drawing/2014/main" id="{C86F1BDD-7CDF-44A8-93F8-9E5C1F163D23}"/>
              </a:ext>
            </a:extLst>
          </p:cNvPr>
          <p:cNvCxnSpPr>
            <a:cxnSpLocks/>
          </p:cNvCxnSpPr>
          <p:nvPr/>
        </p:nvCxnSpPr>
        <p:spPr>
          <a:xfrm flipV="1">
            <a:off x="1528763" y="2057400"/>
            <a:ext cx="6700837" cy="34178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D2B6F2F4-059A-49BC-A32A-8FAAD219A6B1}"/>
              </a:ext>
            </a:extLst>
          </p:cNvPr>
          <p:cNvSpPr txBox="1"/>
          <p:nvPr/>
        </p:nvSpPr>
        <p:spPr bwMode="gray">
          <a:xfrm rot="16200000">
            <a:off x="-511414" y="3617977"/>
            <a:ext cx="204549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r>
              <a:rPr lang="en-US" sz="1500" dirty="0"/>
              <a:t>Average Social Share</a:t>
            </a:r>
          </a:p>
        </p:txBody>
      </p:sp>
      <p:sp>
        <p:nvSpPr>
          <p:cNvPr id="81" name="TextBox 80">
            <a:extLst>
              <a:ext uri="{FF2B5EF4-FFF2-40B4-BE49-F238E27FC236}">
                <a16:creationId xmlns:a16="http://schemas.microsoft.com/office/drawing/2014/main" id="{CE245EF2-9F21-4846-8258-CA5ABF521EFE}"/>
              </a:ext>
            </a:extLst>
          </p:cNvPr>
          <p:cNvSpPr txBox="1"/>
          <p:nvPr/>
        </p:nvSpPr>
        <p:spPr bwMode="gray">
          <a:xfrm>
            <a:off x="235458" y="1359455"/>
            <a:ext cx="426648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rtlCol="0" anchor="t" anchorCtr="0" compatLnSpc="1">
            <a:prstTxWarp prst="textNoShape">
              <a:avLst/>
            </a:prstTxWarp>
            <a:spAutoFit/>
          </a:bodyPr>
          <a:lstStyle/>
          <a:p>
            <a:r>
              <a:rPr lang="en-US" sz="1500" b="1" dirty="0"/>
              <a:t>Traditional Media Coverage vs Social Shares</a:t>
            </a:r>
          </a:p>
        </p:txBody>
      </p:sp>
    </p:spTree>
    <p:extLst>
      <p:ext uri="{BB962C8B-B14F-4D97-AF65-F5344CB8AC3E}">
        <p14:creationId xmlns:p14="http://schemas.microsoft.com/office/powerpoint/2010/main" val="2833868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D26E-B34F-4A97-81E0-A2A0A17A7AF8}"/>
              </a:ext>
            </a:extLst>
          </p:cNvPr>
          <p:cNvSpPr>
            <a:spLocks noGrp="1"/>
          </p:cNvSpPr>
          <p:nvPr>
            <p:ph type="ctrTitle"/>
          </p:nvPr>
        </p:nvSpPr>
        <p:spPr/>
        <p:txBody>
          <a:bodyPr/>
          <a:lstStyle/>
          <a:p>
            <a:r>
              <a:rPr lang="en-US" dirty="0"/>
              <a:t>Insurance Leadership in Economics  </a:t>
            </a:r>
            <a:br>
              <a:rPr lang="en-US" dirty="0"/>
            </a:br>
            <a:endParaRPr lang="en-US" dirty="0"/>
          </a:p>
        </p:txBody>
      </p:sp>
      <p:sp>
        <p:nvSpPr>
          <p:cNvPr id="3" name="Subtitle 2">
            <a:extLst>
              <a:ext uri="{FF2B5EF4-FFF2-40B4-BE49-F238E27FC236}">
                <a16:creationId xmlns:a16="http://schemas.microsoft.com/office/drawing/2014/main" id="{685E8D82-64B5-4C31-AC83-696906F674D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6503862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gray"/>
        <p:txBody>
          <a:bodyPr/>
          <a:lstStyle/>
          <a:p>
            <a:pPr lvl="0"/>
            <a:r>
              <a:rPr lang="en-US" dirty="0"/>
              <a:t>Insurance &amp; Economic Leadership </a:t>
            </a:r>
          </a:p>
        </p:txBody>
      </p:sp>
      <p:sp>
        <p:nvSpPr>
          <p:cNvPr id="2" name="Text Placeholder 1"/>
          <p:cNvSpPr>
            <a:spLocks noGrp="1"/>
          </p:cNvSpPr>
          <p:nvPr>
            <p:ph type="body" sz="quarter" idx="16"/>
          </p:nvPr>
        </p:nvSpPr>
        <p:spPr/>
        <p:txBody>
          <a:bodyPr/>
          <a:lstStyle/>
          <a:p>
            <a:r>
              <a:rPr lang="en-US" sz="800" baseline="30000" dirty="0"/>
              <a:t>1</a:t>
            </a:r>
            <a:r>
              <a:rPr lang="en-US" sz="800" dirty="0"/>
              <a:t>Life/Health and P/C Insurance; </a:t>
            </a:r>
            <a:r>
              <a:rPr lang="en-US" sz="800" baseline="30000" dirty="0"/>
              <a:t>2</a:t>
            </a:r>
            <a:r>
              <a:rPr lang="en-US" sz="800" dirty="0"/>
              <a:t>PC 360 </a:t>
            </a:r>
            <a:r>
              <a:rPr lang="en-US" sz="800" dirty="0">
                <a:hlinkClick r:id="rId4"/>
              </a:rPr>
              <a:t>http://www.propertycasualty360.com/2013/04/17/insurance-industry-crisis-400000-positions-to-fill?slreturn=1476304299</a:t>
            </a:r>
            <a:r>
              <a:rPr lang="en-US" sz="800" dirty="0"/>
              <a:t>; </a:t>
            </a:r>
            <a:r>
              <a:rPr lang="en-US" sz="800" baseline="30000" dirty="0"/>
              <a:t>3</a:t>
            </a:r>
            <a:r>
              <a:rPr lang="en-US" sz="800" dirty="0"/>
              <a:t>U.S. Bureau of Economic Analysis, 2016; </a:t>
            </a:r>
            <a:r>
              <a:rPr lang="en-US" sz="800" baseline="30000" dirty="0"/>
              <a:t>4</a:t>
            </a:r>
            <a:r>
              <a:rPr lang="en-US" sz="800" dirty="0"/>
              <a:t>U.S. Department of Commerce, 2015; </a:t>
            </a:r>
            <a:br>
              <a:rPr lang="en-US" sz="800" dirty="0"/>
            </a:br>
            <a:r>
              <a:rPr lang="en-US" sz="800" baseline="30000" dirty="0"/>
              <a:t>5</a:t>
            </a:r>
            <a:r>
              <a:rPr lang="en-US" sz="800" dirty="0"/>
              <a:t>Federal Reserve, 2015; </a:t>
            </a:r>
            <a:r>
              <a:rPr lang="en-US" sz="800" baseline="30000" dirty="0"/>
              <a:t>6</a:t>
            </a:r>
            <a:r>
              <a:rPr lang="en-US" sz="800" dirty="0"/>
              <a:t>2011–2014, Insurance Industry Charitable Foundation. </a:t>
            </a:r>
          </a:p>
        </p:txBody>
      </p:sp>
      <p:grpSp>
        <p:nvGrpSpPr>
          <p:cNvPr id="803" name="Group 802"/>
          <p:cNvGrpSpPr/>
          <p:nvPr/>
        </p:nvGrpSpPr>
        <p:grpSpPr>
          <a:xfrm>
            <a:off x="1398859" y="2427767"/>
            <a:ext cx="2050542" cy="2648327"/>
            <a:chOff x="350255" y="2094014"/>
            <a:chExt cx="2734054" cy="3531102"/>
          </a:xfrm>
        </p:grpSpPr>
        <p:sp>
          <p:nvSpPr>
            <p:cNvPr id="7" name="Rectangle 6"/>
            <p:cNvSpPr/>
            <p:nvPr/>
          </p:nvSpPr>
          <p:spPr bwMode="gray">
            <a:xfrm>
              <a:off x="350255" y="2094014"/>
              <a:ext cx="2734054" cy="353110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lnSpc>
                  <a:spcPct val="90000"/>
                </a:lnSpc>
              </a:pPr>
              <a:endParaRPr lang="en-US" sz="1500" b="1" dirty="0">
                <a:solidFill>
                  <a:srgbClr val="FF0000"/>
                </a:solidFill>
              </a:endParaRPr>
            </a:p>
          </p:txBody>
        </p:sp>
        <p:sp>
          <p:nvSpPr>
            <p:cNvPr id="15" name="TextBox 14"/>
            <p:cNvSpPr txBox="1"/>
            <p:nvPr/>
          </p:nvSpPr>
          <p:spPr bwMode="gray">
            <a:xfrm>
              <a:off x="410970" y="2234033"/>
              <a:ext cx="776283" cy="455509"/>
            </a:xfrm>
            <a:prstGeom prst="rect">
              <a:avLst/>
            </a:prstGeom>
            <a:noFill/>
            <a:ln>
              <a:noFill/>
            </a:ln>
          </p:spPr>
          <p:txBody>
            <a:bodyPr wrap="none" lIns="34291" rIns="34291" rtlCol="0">
              <a:spAutoFit/>
            </a:bodyPr>
            <a:lstStyle/>
            <a:p>
              <a:pPr>
                <a:lnSpc>
                  <a:spcPct val="90000"/>
                </a:lnSpc>
                <a:spcBef>
                  <a:spcPts val="900"/>
                </a:spcBef>
                <a:buClr>
                  <a:srgbClr val="337DBE"/>
                </a:buClr>
                <a:buSzPct val="77000"/>
              </a:pPr>
              <a:r>
                <a:rPr lang="en-US" b="1" dirty="0">
                  <a:solidFill>
                    <a:schemeClr val="accent1"/>
                  </a:solidFill>
                </a:rPr>
                <a:t>2010</a:t>
              </a:r>
            </a:p>
          </p:txBody>
        </p:sp>
        <p:sp>
          <p:nvSpPr>
            <p:cNvPr id="337" name="TextBox 336"/>
            <p:cNvSpPr txBox="1"/>
            <p:nvPr/>
          </p:nvSpPr>
          <p:spPr bwMode="gray">
            <a:xfrm>
              <a:off x="1198841" y="3338923"/>
              <a:ext cx="1808617" cy="400109"/>
            </a:xfrm>
            <a:prstGeom prst="rect">
              <a:avLst/>
            </a:prstGeom>
            <a:noFill/>
            <a:ln>
              <a:noFill/>
            </a:ln>
          </p:spPr>
          <p:txBody>
            <a:bodyPr wrap="none" lIns="34291" rIns="34291" rtlCol="0">
              <a:spAutoFit/>
            </a:bodyPr>
            <a:lstStyle/>
            <a:p>
              <a:pPr algn="r">
                <a:lnSpc>
                  <a:spcPct val="90000"/>
                </a:lnSpc>
                <a:spcBef>
                  <a:spcPts val="900"/>
                </a:spcBef>
                <a:buClr>
                  <a:srgbClr val="337DBE"/>
                </a:buClr>
                <a:buSzPct val="77000"/>
              </a:pPr>
              <a:r>
                <a:rPr lang="en-US" sz="1051" b="1" dirty="0">
                  <a:solidFill>
                    <a:schemeClr val="accent1"/>
                  </a:solidFill>
                </a:rPr>
                <a:t>Bank Failures: </a:t>
              </a:r>
              <a:r>
                <a:rPr lang="en-US" sz="1500" b="1" dirty="0">
                  <a:solidFill>
                    <a:schemeClr val="accent1"/>
                  </a:solidFill>
                </a:rPr>
                <a:t>157</a:t>
              </a:r>
            </a:p>
          </p:txBody>
        </p:sp>
        <p:sp>
          <p:nvSpPr>
            <p:cNvPr id="339" name="TextBox 338"/>
            <p:cNvSpPr txBox="1"/>
            <p:nvPr/>
          </p:nvSpPr>
          <p:spPr bwMode="gray">
            <a:xfrm>
              <a:off x="627263" y="4007286"/>
              <a:ext cx="2377148" cy="400109"/>
            </a:xfrm>
            <a:prstGeom prst="rect">
              <a:avLst/>
            </a:prstGeom>
            <a:noFill/>
            <a:ln>
              <a:noFill/>
            </a:ln>
          </p:spPr>
          <p:txBody>
            <a:bodyPr wrap="none" lIns="34291" rIns="34291" rtlCol="0">
              <a:spAutoFit/>
            </a:bodyPr>
            <a:lstStyle/>
            <a:p>
              <a:pPr algn="r">
                <a:lnSpc>
                  <a:spcPct val="90000"/>
                </a:lnSpc>
                <a:spcBef>
                  <a:spcPts val="900"/>
                </a:spcBef>
                <a:buClr>
                  <a:srgbClr val="337DBE"/>
                </a:buClr>
                <a:buSzPct val="77000"/>
              </a:pPr>
              <a:r>
                <a:rPr lang="en-US" sz="1051" b="1" dirty="0">
                  <a:solidFill>
                    <a:schemeClr val="accent1"/>
                  </a:solidFill>
                </a:rPr>
                <a:t>Insurance Impairments</a:t>
              </a:r>
              <a:r>
                <a:rPr lang="en-US" sz="1051" b="1" baseline="30000" dirty="0">
                  <a:solidFill>
                    <a:schemeClr val="accent1"/>
                  </a:solidFill>
                </a:rPr>
                <a:t>1</a:t>
              </a:r>
              <a:r>
                <a:rPr lang="en-US" sz="1051" b="1" dirty="0">
                  <a:solidFill>
                    <a:schemeClr val="accent1"/>
                  </a:solidFill>
                </a:rPr>
                <a:t>: </a:t>
              </a:r>
              <a:r>
                <a:rPr lang="en-US" sz="1500" b="1" dirty="0">
                  <a:solidFill>
                    <a:schemeClr val="accent1"/>
                  </a:solidFill>
                </a:rPr>
                <a:t>8</a:t>
              </a:r>
            </a:p>
          </p:txBody>
        </p:sp>
        <p:grpSp>
          <p:nvGrpSpPr>
            <p:cNvPr id="345" name="Group 344"/>
            <p:cNvGrpSpPr>
              <a:grpSpLocks noChangeAspect="1"/>
            </p:cNvGrpSpPr>
            <p:nvPr/>
          </p:nvGrpSpPr>
          <p:grpSpPr bwMode="gray">
            <a:xfrm>
              <a:off x="2691053" y="3701450"/>
              <a:ext cx="263468" cy="274320"/>
              <a:chOff x="3097213" y="785813"/>
              <a:chExt cx="2949575" cy="5295900"/>
            </a:xfrm>
          </p:grpSpPr>
          <p:sp>
            <p:nvSpPr>
              <p:cNvPr id="343" name="Freeform 25"/>
              <p:cNvSpPr>
                <a:spLocks/>
              </p:cNvSpPr>
              <p:nvPr/>
            </p:nvSpPr>
            <p:spPr bwMode="gray">
              <a:xfrm>
                <a:off x="5580063" y="1019175"/>
                <a:ext cx="466725" cy="5062538"/>
              </a:xfrm>
              <a:custGeom>
                <a:avLst/>
                <a:gdLst>
                  <a:gd name="T0" fmla="*/ 19 w 110"/>
                  <a:gd name="T1" fmla="*/ 128 h 1193"/>
                  <a:gd name="T2" fmla="*/ 19 w 110"/>
                  <a:gd name="T3" fmla="*/ 228 h 1193"/>
                  <a:gd name="T4" fmla="*/ 0 w 110"/>
                  <a:gd name="T5" fmla="*/ 245 h 1193"/>
                  <a:gd name="T6" fmla="*/ 0 w 110"/>
                  <a:gd name="T7" fmla="*/ 320 h 1193"/>
                  <a:gd name="T8" fmla="*/ 19 w 110"/>
                  <a:gd name="T9" fmla="*/ 347 h 1193"/>
                  <a:gd name="T10" fmla="*/ 19 w 110"/>
                  <a:gd name="T11" fmla="*/ 438 h 1193"/>
                  <a:gd name="T12" fmla="*/ 0 w 110"/>
                  <a:gd name="T13" fmla="*/ 464 h 1193"/>
                  <a:gd name="T14" fmla="*/ 0 w 110"/>
                  <a:gd name="T15" fmla="*/ 531 h 1193"/>
                  <a:gd name="T16" fmla="*/ 19 w 110"/>
                  <a:gd name="T17" fmla="*/ 557 h 1193"/>
                  <a:gd name="T18" fmla="*/ 19 w 110"/>
                  <a:gd name="T19" fmla="*/ 657 h 1193"/>
                  <a:gd name="T20" fmla="*/ 0 w 110"/>
                  <a:gd name="T21" fmla="*/ 683 h 1193"/>
                  <a:gd name="T22" fmla="*/ 0 w 110"/>
                  <a:gd name="T23" fmla="*/ 750 h 1193"/>
                  <a:gd name="T24" fmla="*/ 19 w 110"/>
                  <a:gd name="T25" fmla="*/ 776 h 1193"/>
                  <a:gd name="T26" fmla="*/ 19 w 110"/>
                  <a:gd name="T27" fmla="*/ 876 h 1193"/>
                  <a:gd name="T28" fmla="*/ 0 w 110"/>
                  <a:gd name="T29" fmla="*/ 894 h 1193"/>
                  <a:gd name="T30" fmla="*/ 0 w 110"/>
                  <a:gd name="T31" fmla="*/ 969 h 1193"/>
                  <a:gd name="T32" fmla="*/ 19 w 110"/>
                  <a:gd name="T33" fmla="*/ 995 h 1193"/>
                  <a:gd name="T34" fmla="*/ 19 w 110"/>
                  <a:gd name="T35" fmla="*/ 1086 h 1193"/>
                  <a:gd name="T36" fmla="*/ 0 w 110"/>
                  <a:gd name="T37" fmla="*/ 1113 h 1193"/>
                  <a:gd name="T38" fmla="*/ 0 w 110"/>
                  <a:gd name="T39" fmla="*/ 1193 h 1193"/>
                  <a:gd name="T40" fmla="*/ 110 w 110"/>
                  <a:gd name="T41" fmla="*/ 1193 h 1193"/>
                  <a:gd name="T42" fmla="*/ 110 w 110"/>
                  <a:gd name="T43" fmla="*/ 27 h 1193"/>
                  <a:gd name="T44" fmla="*/ 92 w 110"/>
                  <a:gd name="T45" fmla="*/ 0 h 1193"/>
                  <a:gd name="T46" fmla="*/ 0 w 110"/>
                  <a:gd name="T47" fmla="*/ 0 h 1193"/>
                  <a:gd name="T48" fmla="*/ 0 w 110"/>
                  <a:gd name="T49" fmla="*/ 101 h 1193"/>
                  <a:gd name="T50" fmla="*/ 19 w 110"/>
                  <a:gd name="T51" fmla="*/ 128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0" h="1193">
                    <a:moveTo>
                      <a:pt x="19" y="128"/>
                    </a:moveTo>
                    <a:cubicBezTo>
                      <a:pt x="19" y="228"/>
                      <a:pt x="19" y="228"/>
                      <a:pt x="19" y="228"/>
                    </a:cubicBezTo>
                    <a:cubicBezTo>
                      <a:pt x="19" y="236"/>
                      <a:pt x="12" y="243"/>
                      <a:pt x="0" y="245"/>
                    </a:cubicBezTo>
                    <a:cubicBezTo>
                      <a:pt x="0" y="320"/>
                      <a:pt x="0" y="320"/>
                      <a:pt x="0" y="320"/>
                    </a:cubicBezTo>
                    <a:cubicBezTo>
                      <a:pt x="12" y="323"/>
                      <a:pt x="19" y="332"/>
                      <a:pt x="19" y="347"/>
                    </a:cubicBezTo>
                    <a:cubicBezTo>
                      <a:pt x="19" y="438"/>
                      <a:pt x="19" y="438"/>
                      <a:pt x="19" y="438"/>
                    </a:cubicBezTo>
                    <a:cubicBezTo>
                      <a:pt x="19" y="453"/>
                      <a:pt x="12" y="462"/>
                      <a:pt x="0" y="464"/>
                    </a:cubicBezTo>
                    <a:cubicBezTo>
                      <a:pt x="0" y="531"/>
                      <a:pt x="0" y="531"/>
                      <a:pt x="0" y="531"/>
                    </a:cubicBezTo>
                    <a:cubicBezTo>
                      <a:pt x="12" y="536"/>
                      <a:pt x="19" y="549"/>
                      <a:pt x="19" y="557"/>
                    </a:cubicBezTo>
                    <a:cubicBezTo>
                      <a:pt x="19" y="657"/>
                      <a:pt x="19" y="657"/>
                      <a:pt x="19" y="657"/>
                    </a:cubicBezTo>
                    <a:cubicBezTo>
                      <a:pt x="19" y="665"/>
                      <a:pt x="12" y="678"/>
                      <a:pt x="0" y="683"/>
                    </a:cubicBezTo>
                    <a:cubicBezTo>
                      <a:pt x="0" y="750"/>
                      <a:pt x="0" y="750"/>
                      <a:pt x="0" y="750"/>
                    </a:cubicBezTo>
                    <a:cubicBezTo>
                      <a:pt x="12" y="752"/>
                      <a:pt x="19" y="761"/>
                      <a:pt x="19" y="776"/>
                    </a:cubicBezTo>
                    <a:cubicBezTo>
                      <a:pt x="19" y="876"/>
                      <a:pt x="19" y="876"/>
                      <a:pt x="19" y="876"/>
                    </a:cubicBezTo>
                    <a:cubicBezTo>
                      <a:pt x="19" y="884"/>
                      <a:pt x="12" y="891"/>
                      <a:pt x="0" y="894"/>
                    </a:cubicBezTo>
                    <a:cubicBezTo>
                      <a:pt x="0" y="969"/>
                      <a:pt x="0" y="969"/>
                      <a:pt x="0" y="969"/>
                    </a:cubicBezTo>
                    <a:cubicBezTo>
                      <a:pt x="12" y="971"/>
                      <a:pt x="19" y="980"/>
                      <a:pt x="19" y="995"/>
                    </a:cubicBezTo>
                    <a:cubicBezTo>
                      <a:pt x="19" y="1086"/>
                      <a:pt x="19" y="1086"/>
                      <a:pt x="19" y="1086"/>
                    </a:cubicBezTo>
                    <a:cubicBezTo>
                      <a:pt x="19" y="1101"/>
                      <a:pt x="12" y="1110"/>
                      <a:pt x="0" y="1113"/>
                    </a:cubicBezTo>
                    <a:cubicBezTo>
                      <a:pt x="0" y="1193"/>
                      <a:pt x="0" y="1193"/>
                      <a:pt x="0" y="1193"/>
                    </a:cubicBezTo>
                    <a:cubicBezTo>
                      <a:pt x="110" y="1193"/>
                      <a:pt x="110" y="1193"/>
                      <a:pt x="110" y="1193"/>
                    </a:cubicBezTo>
                    <a:cubicBezTo>
                      <a:pt x="110" y="27"/>
                      <a:pt x="110" y="27"/>
                      <a:pt x="110" y="27"/>
                    </a:cubicBezTo>
                    <a:cubicBezTo>
                      <a:pt x="110" y="9"/>
                      <a:pt x="101" y="0"/>
                      <a:pt x="92" y="0"/>
                    </a:cubicBezTo>
                    <a:cubicBezTo>
                      <a:pt x="51" y="0"/>
                      <a:pt x="21" y="0"/>
                      <a:pt x="0" y="0"/>
                    </a:cubicBezTo>
                    <a:cubicBezTo>
                      <a:pt x="0" y="101"/>
                      <a:pt x="0" y="101"/>
                      <a:pt x="0" y="101"/>
                    </a:cubicBezTo>
                    <a:cubicBezTo>
                      <a:pt x="12" y="104"/>
                      <a:pt x="19" y="113"/>
                      <a:pt x="19" y="128"/>
                    </a:cubicBezTo>
                    <a:close/>
                  </a:path>
                </a:pathLst>
              </a:custGeom>
              <a:solidFill>
                <a:schemeClr val="bg1">
                  <a:lumMod val="85000"/>
                </a:schemeClr>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344" name="Freeform 26"/>
              <p:cNvSpPr>
                <a:spLocks noEditPoints="1"/>
              </p:cNvSpPr>
              <p:nvPr/>
            </p:nvSpPr>
            <p:spPr bwMode="gray">
              <a:xfrm>
                <a:off x="3097213" y="785813"/>
                <a:ext cx="2482850" cy="5295900"/>
              </a:xfrm>
              <a:custGeom>
                <a:avLst/>
                <a:gdLst>
                  <a:gd name="T0" fmla="*/ 511 w 584"/>
                  <a:gd name="T1" fmla="*/ 1169 h 1248"/>
                  <a:gd name="T2" fmla="*/ 511 w 584"/>
                  <a:gd name="T3" fmla="*/ 1023 h 1248"/>
                  <a:gd name="T4" fmla="*/ 584 w 584"/>
                  <a:gd name="T5" fmla="*/ 949 h 1248"/>
                  <a:gd name="T6" fmla="*/ 484 w 584"/>
                  <a:gd name="T7" fmla="*/ 931 h 1248"/>
                  <a:gd name="T8" fmla="*/ 575 w 584"/>
                  <a:gd name="T9" fmla="*/ 804 h 1248"/>
                  <a:gd name="T10" fmla="*/ 575 w 584"/>
                  <a:gd name="T11" fmla="*/ 740 h 1248"/>
                  <a:gd name="T12" fmla="*/ 484 w 584"/>
                  <a:gd name="T13" fmla="*/ 612 h 1248"/>
                  <a:gd name="T14" fmla="*/ 584 w 584"/>
                  <a:gd name="T15" fmla="*/ 586 h 1248"/>
                  <a:gd name="T16" fmla="*/ 511 w 584"/>
                  <a:gd name="T17" fmla="*/ 520 h 1248"/>
                  <a:gd name="T18" fmla="*/ 511 w 584"/>
                  <a:gd name="T19" fmla="*/ 374 h 1248"/>
                  <a:gd name="T20" fmla="*/ 584 w 584"/>
                  <a:gd name="T21" fmla="*/ 300 h 1248"/>
                  <a:gd name="T22" fmla="*/ 484 w 584"/>
                  <a:gd name="T23" fmla="*/ 283 h 1248"/>
                  <a:gd name="T24" fmla="*/ 575 w 584"/>
                  <a:gd name="T25" fmla="*/ 155 h 1248"/>
                  <a:gd name="T26" fmla="*/ 529 w 584"/>
                  <a:gd name="T27" fmla="*/ 55 h 1248"/>
                  <a:gd name="T28" fmla="*/ 228 w 584"/>
                  <a:gd name="T29" fmla="*/ 0 h 1248"/>
                  <a:gd name="T30" fmla="*/ 28 w 584"/>
                  <a:gd name="T31" fmla="*/ 55 h 1248"/>
                  <a:gd name="T32" fmla="*/ 584 w 584"/>
                  <a:gd name="T33" fmla="*/ 1248 h 1248"/>
                  <a:gd name="T34" fmla="*/ 192 w 584"/>
                  <a:gd name="T35" fmla="*/ 1169 h 1248"/>
                  <a:gd name="T36" fmla="*/ 101 w 584"/>
                  <a:gd name="T37" fmla="*/ 1050 h 1248"/>
                  <a:gd name="T38" fmla="*/ 219 w 584"/>
                  <a:gd name="T39" fmla="*/ 1050 h 1248"/>
                  <a:gd name="T40" fmla="*/ 192 w 584"/>
                  <a:gd name="T41" fmla="*/ 950 h 1248"/>
                  <a:gd name="T42" fmla="*/ 101 w 584"/>
                  <a:gd name="T43" fmla="*/ 831 h 1248"/>
                  <a:gd name="T44" fmla="*/ 219 w 584"/>
                  <a:gd name="T45" fmla="*/ 831 h 1248"/>
                  <a:gd name="T46" fmla="*/ 192 w 584"/>
                  <a:gd name="T47" fmla="*/ 740 h 1248"/>
                  <a:gd name="T48" fmla="*/ 101 w 584"/>
                  <a:gd name="T49" fmla="*/ 612 h 1248"/>
                  <a:gd name="T50" fmla="*/ 219 w 584"/>
                  <a:gd name="T51" fmla="*/ 612 h 1248"/>
                  <a:gd name="T52" fmla="*/ 192 w 584"/>
                  <a:gd name="T53" fmla="*/ 520 h 1248"/>
                  <a:gd name="T54" fmla="*/ 101 w 584"/>
                  <a:gd name="T55" fmla="*/ 402 h 1248"/>
                  <a:gd name="T56" fmla="*/ 219 w 584"/>
                  <a:gd name="T57" fmla="*/ 402 h 1248"/>
                  <a:gd name="T58" fmla="*/ 192 w 584"/>
                  <a:gd name="T59" fmla="*/ 301 h 1248"/>
                  <a:gd name="T60" fmla="*/ 101 w 584"/>
                  <a:gd name="T61" fmla="*/ 183 h 1248"/>
                  <a:gd name="T62" fmla="*/ 219 w 584"/>
                  <a:gd name="T63" fmla="*/ 183 h 1248"/>
                  <a:gd name="T64" fmla="*/ 383 w 584"/>
                  <a:gd name="T65" fmla="*/ 1169 h 1248"/>
                  <a:gd name="T66" fmla="*/ 292 w 584"/>
                  <a:gd name="T67" fmla="*/ 1050 h 1248"/>
                  <a:gd name="T68" fmla="*/ 411 w 584"/>
                  <a:gd name="T69" fmla="*/ 1050 h 1248"/>
                  <a:gd name="T70" fmla="*/ 383 w 584"/>
                  <a:gd name="T71" fmla="*/ 950 h 1248"/>
                  <a:gd name="T72" fmla="*/ 292 w 584"/>
                  <a:gd name="T73" fmla="*/ 831 h 1248"/>
                  <a:gd name="T74" fmla="*/ 411 w 584"/>
                  <a:gd name="T75" fmla="*/ 831 h 1248"/>
                  <a:gd name="T76" fmla="*/ 383 w 584"/>
                  <a:gd name="T77" fmla="*/ 740 h 1248"/>
                  <a:gd name="T78" fmla="*/ 292 w 584"/>
                  <a:gd name="T79" fmla="*/ 612 h 1248"/>
                  <a:gd name="T80" fmla="*/ 411 w 584"/>
                  <a:gd name="T81" fmla="*/ 612 h 1248"/>
                  <a:gd name="T82" fmla="*/ 383 w 584"/>
                  <a:gd name="T83" fmla="*/ 520 h 1248"/>
                  <a:gd name="T84" fmla="*/ 292 w 584"/>
                  <a:gd name="T85" fmla="*/ 402 h 1248"/>
                  <a:gd name="T86" fmla="*/ 411 w 584"/>
                  <a:gd name="T87" fmla="*/ 402 h 1248"/>
                  <a:gd name="T88" fmla="*/ 383 w 584"/>
                  <a:gd name="T89" fmla="*/ 301 h 1248"/>
                  <a:gd name="T90" fmla="*/ 292 w 584"/>
                  <a:gd name="T91" fmla="*/ 183 h 1248"/>
                  <a:gd name="T92" fmla="*/ 411 w 584"/>
                  <a:gd name="T93" fmla="*/ 183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4" h="1248">
                    <a:moveTo>
                      <a:pt x="584" y="1168"/>
                    </a:moveTo>
                    <a:cubicBezTo>
                      <a:pt x="581" y="1168"/>
                      <a:pt x="578" y="1169"/>
                      <a:pt x="575" y="1169"/>
                    </a:cubicBezTo>
                    <a:cubicBezTo>
                      <a:pt x="511" y="1169"/>
                      <a:pt x="511" y="1169"/>
                      <a:pt x="511" y="1169"/>
                    </a:cubicBezTo>
                    <a:cubicBezTo>
                      <a:pt x="493" y="1169"/>
                      <a:pt x="484" y="1160"/>
                      <a:pt x="484" y="1141"/>
                    </a:cubicBezTo>
                    <a:cubicBezTo>
                      <a:pt x="484" y="1050"/>
                      <a:pt x="484" y="1050"/>
                      <a:pt x="484" y="1050"/>
                    </a:cubicBezTo>
                    <a:cubicBezTo>
                      <a:pt x="484" y="1032"/>
                      <a:pt x="493" y="1023"/>
                      <a:pt x="511" y="1023"/>
                    </a:cubicBezTo>
                    <a:cubicBezTo>
                      <a:pt x="575" y="1023"/>
                      <a:pt x="575" y="1023"/>
                      <a:pt x="575" y="1023"/>
                    </a:cubicBezTo>
                    <a:cubicBezTo>
                      <a:pt x="578" y="1023"/>
                      <a:pt x="581" y="1023"/>
                      <a:pt x="584" y="1024"/>
                    </a:cubicBezTo>
                    <a:cubicBezTo>
                      <a:pt x="584" y="949"/>
                      <a:pt x="584" y="949"/>
                      <a:pt x="584" y="949"/>
                    </a:cubicBezTo>
                    <a:cubicBezTo>
                      <a:pt x="581" y="949"/>
                      <a:pt x="578" y="950"/>
                      <a:pt x="575" y="950"/>
                    </a:cubicBezTo>
                    <a:cubicBezTo>
                      <a:pt x="511" y="950"/>
                      <a:pt x="511" y="950"/>
                      <a:pt x="511" y="950"/>
                    </a:cubicBezTo>
                    <a:cubicBezTo>
                      <a:pt x="493" y="950"/>
                      <a:pt x="484" y="941"/>
                      <a:pt x="484" y="931"/>
                    </a:cubicBezTo>
                    <a:cubicBezTo>
                      <a:pt x="484" y="831"/>
                      <a:pt x="484" y="831"/>
                      <a:pt x="484" y="831"/>
                    </a:cubicBezTo>
                    <a:cubicBezTo>
                      <a:pt x="484" y="813"/>
                      <a:pt x="493" y="804"/>
                      <a:pt x="511" y="804"/>
                    </a:cubicBezTo>
                    <a:cubicBezTo>
                      <a:pt x="575" y="804"/>
                      <a:pt x="575" y="804"/>
                      <a:pt x="575" y="804"/>
                    </a:cubicBezTo>
                    <a:cubicBezTo>
                      <a:pt x="578" y="804"/>
                      <a:pt x="581" y="804"/>
                      <a:pt x="584" y="805"/>
                    </a:cubicBezTo>
                    <a:cubicBezTo>
                      <a:pt x="584" y="738"/>
                      <a:pt x="584" y="738"/>
                      <a:pt x="584" y="738"/>
                    </a:cubicBezTo>
                    <a:cubicBezTo>
                      <a:pt x="581" y="739"/>
                      <a:pt x="578" y="740"/>
                      <a:pt x="575" y="740"/>
                    </a:cubicBezTo>
                    <a:cubicBezTo>
                      <a:pt x="511" y="740"/>
                      <a:pt x="511" y="740"/>
                      <a:pt x="511" y="740"/>
                    </a:cubicBezTo>
                    <a:cubicBezTo>
                      <a:pt x="493" y="740"/>
                      <a:pt x="484" y="721"/>
                      <a:pt x="484" y="712"/>
                    </a:cubicBezTo>
                    <a:cubicBezTo>
                      <a:pt x="484" y="612"/>
                      <a:pt x="484" y="612"/>
                      <a:pt x="484" y="612"/>
                    </a:cubicBezTo>
                    <a:cubicBezTo>
                      <a:pt x="484" y="603"/>
                      <a:pt x="493" y="584"/>
                      <a:pt x="511" y="584"/>
                    </a:cubicBezTo>
                    <a:cubicBezTo>
                      <a:pt x="575" y="584"/>
                      <a:pt x="575" y="584"/>
                      <a:pt x="575" y="584"/>
                    </a:cubicBezTo>
                    <a:cubicBezTo>
                      <a:pt x="578" y="584"/>
                      <a:pt x="581" y="585"/>
                      <a:pt x="584" y="586"/>
                    </a:cubicBezTo>
                    <a:cubicBezTo>
                      <a:pt x="584" y="519"/>
                      <a:pt x="584" y="519"/>
                      <a:pt x="584" y="519"/>
                    </a:cubicBezTo>
                    <a:cubicBezTo>
                      <a:pt x="581" y="520"/>
                      <a:pt x="578" y="520"/>
                      <a:pt x="575" y="520"/>
                    </a:cubicBezTo>
                    <a:cubicBezTo>
                      <a:pt x="511" y="520"/>
                      <a:pt x="511" y="520"/>
                      <a:pt x="511" y="520"/>
                    </a:cubicBezTo>
                    <a:cubicBezTo>
                      <a:pt x="493" y="520"/>
                      <a:pt x="484" y="511"/>
                      <a:pt x="484" y="493"/>
                    </a:cubicBezTo>
                    <a:cubicBezTo>
                      <a:pt x="484" y="402"/>
                      <a:pt x="484" y="402"/>
                      <a:pt x="484" y="402"/>
                    </a:cubicBezTo>
                    <a:cubicBezTo>
                      <a:pt x="484" y="384"/>
                      <a:pt x="493" y="374"/>
                      <a:pt x="511" y="374"/>
                    </a:cubicBezTo>
                    <a:cubicBezTo>
                      <a:pt x="575" y="374"/>
                      <a:pt x="575" y="374"/>
                      <a:pt x="575" y="374"/>
                    </a:cubicBezTo>
                    <a:cubicBezTo>
                      <a:pt x="578" y="374"/>
                      <a:pt x="581" y="375"/>
                      <a:pt x="584" y="375"/>
                    </a:cubicBezTo>
                    <a:cubicBezTo>
                      <a:pt x="584" y="300"/>
                      <a:pt x="584" y="300"/>
                      <a:pt x="584" y="300"/>
                    </a:cubicBezTo>
                    <a:cubicBezTo>
                      <a:pt x="581" y="301"/>
                      <a:pt x="578" y="301"/>
                      <a:pt x="575" y="301"/>
                    </a:cubicBezTo>
                    <a:cubicBezTo>
                      <a:pt x="511" y="301"/>
                      <a:pt x="511" y="301"/>
                      <a:pt x="511" y="301"/>
                    </a:cubicBezTo>
                    <a:cubicBezTo>
                      <a:pt x="493" y="301"/>
                      <a:pt x="484" y="292"/>
                      <a:pt x="484" y="283"/>
                    </a:cubicBezTo>
                    <a:cubicBezTo>
                      <a:pt x="484" y="183"/>
                      <a:pt x="484" y="183"/>
                      <a:pt x="484" y="183"/>
                    </a:cubicBezTo>
                    <a:cubicBezTo>
                      <a:pt x="484" y="164"/>
                      <a:pt x="493" y="155"/>
                      <a:pt x="511" y="155"/>
                    </a:cubicBezTo>
                    <a:cubicBezTo>
                      <a:pt x="575" y="155"/>
                      <a:pt x="575" y="155"/>
                      <a:pt x="575" y="155"/>
                    </a:cubicBezTo>
                    <a:cubicBezTo>
                      <a:pt x="578" y="155"/>
                      <a:pt x="581" y="156"/>
                      <a:pt x="584" y="156"/>
                    </a:cubicBezTo>
                    <a:cubicBezTo>
                      <a:pt x="584" y="55"/>
                      <a:pt x="584" y="55"/>
                      <a:pt x="584" y="55"/>
                    </a:cubicBezTo>
                    <a:cubicBezTo>
                      <a:pt x="530" y="55"/>
                      <a:pt x="529" y="55"/>
                      <a:pt x="529" y="55"/>
                    </a:cubicBezTo>
                    <a:cubicBezTo>
                      <a:pt x="511" y="55"/>
                      <a:pt x="502" y="46"/>
                      <a:pt x="502" y="27"/>
                    </a:cubicBezTo>
                    <a:cubicBezTo>
                      <a:pt x="502" y="9"/>
                      <a:pt x="484" y="0"/>
                      <a:pt x="475" y="0"/>
                    </a:cubicBezTo>
                    <a:cubicBezTo>
                      <a:pt x="228" y="0"/>
                      <a:pt x="228" y="0"/>
                      <a:pt x="228" y="0"/>
                    </a:cubicBezTo>
                    <a:cubicBezTo>
                      <a:pt x="219" y="0"/>
                      <a:pt x="201" y="9"/>
                      <a:pt x="201" y="27"/>
                    </a:cubicBezTo>
                    <a:cubicBezTo>
                      <a:pt x="201" y="46"/>
                      <a:pt x="192" y="55"/>
                      <a:pt x="174" y="55"/>
                    </a:cubicBezTo>
                    <a:cubicBezTo>
                      <a:pt x="28" y="55"/>
                      <a:pt x="28" y="55"/>
                      <a:pt x="28" y="55"/>
                    </a:cubicBezTo>
                    <a:cubicBezTo>
                      <a:pt x="18" y="55"/>
                      <a:pt x="0" y="64"/>
                      <a:pt x="0" y="82"/>
                    </a:cubicBezTo>
                    <a:cubicBezTo>
                      <a:pt x="0" y="792"/>
                      <a:pt x="0" y="1108"/>
                      <a:pt x="0" y="1248"/>
                    </a:cubicBezTo>
                    <a:cubicBezTo>
                      <a:pt x="584" y="1248"/>
                      <a:pt x="584" y="1248"/>
                      <a:pt x="584" y="1248"/>
                    </a:cubicBezTo>
                    <a:lnTo>
                      <a:pt x="584" y="1168"/>
                    </a:lnTo>
                    <a:close/>
                    <a:moveTo>
                      <a:pt x="219" y="1141"/>
                    </a:moveTo>
                    <a:cubicBezTo>
                      <a:pt x="219" y="1160"/>
                      <a:pt x="210" y="1169"/>
                      <a:pt x="192" y="1169"/>
                    </a:cubicBezTo>
                    <a:cubicBezTo>
                      <a:pt x="128" y="1169"/>
                      <a:pt x="128" y="1169"/>
                      <a:pt x="128" y="1169"/>
                    </a:cubicBezTo>
                    <a:cubicBezTo>
                      <a:pt x="110" y="1169"/>
                      <a:pt x="101" y="1160"/>
                      <a:pt x="101" y="1141"/>
                    </a:cubicBezTo>
                    <a:cubicBezTo>
                      <a:pt x="101" y="1050"/>
                      <a:pt x="101" y="1050"/>
                      <a:pt x="101" y="1050"/>
                    </a:cubicBezTo>
                    <a:cubicBezTo>
                      <a:pt x="101" y="1032"/>
                      <a:pt x="110" y="1023"/>
                      <a:pt x="128" y="1023"/>
                    </a:cubicBezTo>
                    <a:cubicBezTo>
                      <a:pt x="192" y="1023"/>
                      <a:pt x="192" y="1023"/>
                      <a:pt x="192" y="1023"/>
                    </a:cubicBezTo>
                    <a:cubicBezTo>
                      <a:pt x="210" y="1023"/>
                      <a:pt x="219" y="1032"/>
                      <a:pt x="219" y="1050"/>
                    </a:cubicBezTo>
                    <a:cubicBezTo>
                      <a:pt x="219" y="1141"/>
                      <a:pt x="219" y="1141"/>
                      <a:pt x="219" y="1141"/>
                    </a:cubicBezTo>
                    <a:close/>
                    <a:moveTo>
                      <a:pt x="219" y="931"/>
                    </a:moveTo>
                    <a:cubicBezTo>
                      <a:pt x="219" y="941"/>
                      <a:pt x="210" y="950"/>
                      <a:pt x="192" y="950"/>
                    </a:cubicBezTo>
                    <a:cubicBezTo>
                      <a:pt x="128" y="950"/>
                      <a:pt x="128" y="950"/>
                      <a:pt x="128" y="950"/>
                    </a:cubicBezTo>
                    <a:cubicBezTo>
                      <a:pt x="110" y="950"/>
                      <a:pt x="101" y="941"/>
                      <a:pt x="101" y="931"/>
                    </a:cubicBezTo>
                    <a:cubicBezTo>
                      <a:pt x="101" y="831"/>
                      <a:pt x="101" y="831"/>
                      <a:pt x="101" y="831"/>
                    </a:cubicBezTo>
                    <a:cubicBezTo>
                      <a:pt x="101" y="813"/>
                      <a:pt x="110" y="804"/>
                      <a:pt x="128" y="804"/>
                    </a:cubicBezTo>
                    <a:cubicBezTo>
                      <a:pt x="192" y="804"/>
                      <a:pt x="192" y="804"/>
                      <a:pt x="192" y="804"/>
                    </a:cubicBezTo>
                    <a:cubicBezTo>
                      <a:pt x="210" y="804"/>
                      <a:pt x="219" y="813"/>
                      <a:pt x="219" y="831"/>
                    </a:cubicBezTo>
                    <a:cubicBezTo>
                      <a:pt x="219" y="931"/>
                      <a:pt x="219" y="931"/>
                      <a:pt x="219" y="931"/>
                    </a:cubicBezTo>
                    <a:close/>
                    <a:moveTo>
                      <a:pt x="219" y="712"/>
                    </a:moveTo>
                    <a:cubicBezTo>
                      <a:pt x="219" y="721"/>
                      <a:pt x="210" y="740"/>
                      <a:pt x="192" y="740"/>
                    </a:cubicBezTo>
                    <a:cubicBezTo>
                      <a:pt x="128" y="740"/>
                      <a:pt x="128" y="740"/>
                      <a:pt x="128" y="740"/>
                    </a:cubicBezTo>
                    <a:cubicBezTo>
                      <a:pt x="110" y="740"/>
                      <a:pt x="101" y="721"/>
                      <a:pt x="101" y="712"/>
                    </a:cubicBezTo>
                    <a:cubicBezTo>
                      <a:pt x="101" y="612"/>
                      <a:pt x="101" y="612"/>
                      <a:pt x="101" y="612"/>
                    </a:cubicBezTo>
                    <a:cubicBezTo>
                      <a:pt x="101" y="603"/>
                      <a:pt x="110" y="584"/>
                      <a:pt x="128" y="584"/>
                    </a:cubicBezTo>
                    <a:cubicBezTo>
                      <a:pt x="192" y="584"/>
                      <a:pt x="192" y="584"/>
                      <a:pt x="192" y="584"/>
                    </a:cubicBezTo>
                    <a:cubicBezTo>
                      <a:pt x="210" y="584"/>
                      <a:pt x="219" y="603"/>
                      <a:pt x="219" y="612"/>
                    </a:cubicBezTo>
                    <a:cubicBezTo>
                      <a:pt x="219" y="712"/>
                      <a:pt x="219" y="712"/>
                      <a:pt x="219" y="712"/>
                    </a:cubicBezTo>
                    <a:close/>
                    <a:moveTo>
                      <a:pt x="219" y="493"/>
                    </a:moveTo>
                    <a:cubicBezTo>
                      <a:pt x="219" y="511"/>
                      <a:pt x="210" y="520"/>
                      <a:pt x="192" y="520"/>
                    </a:cubicBezTo>
                    <a:cubicBezTo>
                      <a:pt x="128" y="520"/>
                      <a:pt x="128" y="520"/>
                      <a:pt x="128" y="520"/>
                    </a:cubicBezTo>
                    <a:cubicBezTo>
                      <a:pt x="110" y="520"/>
                      <a:pt x="101" y="511"/>
                      <a:pt x="101" y="493"/>
                    </a:cubicBezTo>
                    <a:cubicBezTo>
                      <a:pt x="101" y="402"/>
                      <a:pt x="101" y="402"/>
                      <a:pt x="101" y="402"/>
                    </a:cubicBezTo>
                    <a:cubicBezTo>
                      <a:pt x="101" y="384"/>
                      <a:pt x="110" y="374"/>
                      <a:pt x="128" y="374"/>
                    </a:cubicBezTo>
                    <a:cubicBezTo>
                      <a:pt x="192" y="374"/>
                      <a:pt x="192" y="374"/>
                      <a:pt x="192" y="374"/>
                    </a:cubicBezTo>
                    <a:cubicBezTo>
                      <a:pt x="210" y="374"/>
                      <a:pt x="219" y="384"/>
                      <a:pt x="219" y="402"/>
                    </a:cubicBezTo>
                    <a:cubicBezTo>
                      <a:pt x="219" y="493"/>
                      <a:pt x="219" y="493"/>
                      <a:pt x="219" y="493"/>
                    </a:cubicBezTo>
                    <a:close/>
                    <a:moveTo>
                      <a:pt x="219" y="283"/>
                    </a:moveTo>
                    <a:cubicBezTo>
                      <a:pt x="219" y="292"/>
                      <a:pt x="210" y="301"/>
                      <a:pt x="192" y="301"/>
                    </a:cubicBezTo>
                    <a:cubicBezTo>
                      <a:pt x="128" y="301"/>
                      <a:pt x="128" y="301"/>
                      <a:pt x="128" y="301"/>
                    </a:cubicBezTo>
                    <a:cubicBezTo>
                      <a:pt x="110" y="301"/>
                      <a:pt x="101" y="292"/>
                      <a:pt x="101" y="283"/>
                    </a:cubicBezTo>
                    <a:cubicBezTo>
                      <a:pt x="101" y="183"/>
                      <a:pt x="101" y="183"/>
                      <a:pt x="101" y="183"/>
                    </a:cubicBezTo>
                    <a:cubicBezTo>
                      <a:pt x="101" y="164"/>
                      <a:pt x="110" y="155"/>
                      <a:pt x="128" y="155"/>
                    </a:cubicBezTo>
                    <a:cubicBezTo>
                      <a:pt x="192" y="155"/>
                      <a:pt x="192" y="155"/>
                      <a:pt x="192" y="155"/>
                    </a:cubicBezTo>
                    <a:cubicBezTo>
                      <a:pt x="210" y="155"/>
                      <a:pt x="219" y="164"/>
                      <a:pt x="219" y="183"/>
                    </a:cubicBezTo>
                    <a:cubicBezTo>
                      <a:pt x="219" y="283"/>
                      <a:pt x="219" y="283"/>
                      <a:pt x="219" y="283"/>
                    </a:cubicBezTo>
                    <a:close/>
                    <a:moveTo>
                      <a:pt x="411" y="1141"/>
                    </a:moveTo>
                    <a:cubicBezTo>
                      <a:pt x="411" y="1160"/>
                      <a:pt x="402" y="1169"/>
                      <a:pt x="383" y="1169"/>
                    </a:cubicBezTo>
                    <a:cubicBezTo>
                      <a:pt x="320" y="1169"/>
                      <a:pt x="320" y="1169"/>
                      <a:pt x="320" y="1169"/>
                    </a:cubicBezTo>
                    <a:cubicBezTo>
                      <a:pt x="301" y="1169"/>
                      <a:pt x="292" y="1160"/>
                      <a:pt x="292" y="1141"/>
                    </a:cubicBezTo>
                    <a:cubicBezTo>
                      <a:pt x="292" y="1050"/>
                      <a:pt x="292" y="1050"/>
                      <a:pt x="292" y="1050"/>
                    </a:cubicBezTo>
                    <a:cubicBezTo>
                      <a:pt x="292" y="1032"/>
                      <a:pt x="301" y="1023"/>
                      <a:pt x="320" y="1023"/>
                    </a:cubicBezTo>
                    <a:cubicBezTo>
                      <a:pt x="383" y="1023"/>
                      <a:pt x="383" y="1023"/>
                      <a:pt x="383" y="1023"/>
                    </a:cubicBezTo>
                    <a:cubicBezTo>
                      <a:pt x="402" y="1023"/>
                      <a:pt x="411" y="1032"/>
                      <a:pt x="411" y="1050"/>
                    </a:cubicBezTo>
                    <a:cubicBezTo>
                      <a:pt x="411" y="1141"/>
                      <a:pt x="411" y="1141"/>
                      <a:pt x="411" y="1141"/>
                    </a:cubicBezTo>
                    <a:close/>
                    <a:moveTo>
                      <a:pt x="411" y="931"/>
                    </a:moveTo>
                    <a:cubicBezTo>
                      <a:pt x="411" y="941"/>
                      <a:pt x="402" y="950"/>
                      <a:pt x="383" y="950"/>
                    </a:cubicBezTo>
                    <a:cubicBezTo>
                      <a:pt x="320" y="950"/>
                      <a:pt x="320" y="950"/>
                      <a:pt x="320" y="950"/>
                    </a:cubicBezTo>
                    <a:cubicBezTo>
                      <a:pt x="301" y="950"/>
                      <a:pt x="292" y="941"/>
                      <a:pt x="292" y="931"/>
                    </a:cubicBezTo>
                    <a:cubicBezTo>
                      <a:pt x="292" y="831"/>
                      <a:pt x="292" y="831"/>
                      <a:pt x="292" y="831"/>
                    </a:cubicBezTo>
                    <a:cubicBezTo>
                      <a:pt x="292" y="813"/>
                      <a:pt x="301" y="804"/>
                      <a:pt x="320" y="804"/>
                    </a:cubicBezTo>
                    <a:cubicBezTo>
                      <a:pt x="383" y="804"/>
                      <a:pt x="383" y="804"/>
                      <a:pt x="383" y="804"/>
                    </a:cubicBezTo>
                    <a:cubicBezTo>
                      <a:pt x="402" y="804"/>
                      <a:pt x="411" y="813"/>
                      <a:pt x="411" y="831"/>
                    </a:cubicBezTo>
                    <a:cubicBezTo>
                      <a:pt x="411" y="931"/>
                      <a:pt x="411" y="931"/>
                      <a:pt x="411" y="931"/>
                    </a:cubicBezTo>
                    <a:close/>
                    <a:moveTo>
                      <a:pt x="411" y="712"/>
                    </a:moveTo>
                    <a:cubicBezTo>
                      <a:pt x="411" y="721"/>
                      <a:pt x="402" y="740"/>
                      <a:pt x="383" y="740"/>
                    </a:cubicBezTo>
                    <a:cubicBezTo>
                      <a:pt x="320" y="740"/>
                      <a:pt x="320" y="740"/>
                      <a:pt x="320" y="740"/>
                    </a:cubicBezTo>
                    <a:cubicBezTo>
                      <a:pt x="301" y="740"/>
                      <a:pt x="292" y="721"/>
                      <a:pt x="292" y="712"/>
                    </a:cubicBezTo>
                    <a:cubicBezTo>
                      <a:pt x="292" y="612"/>
                      <a:pt x="292" y="612"/>
                      <a:pt x="292" y="612"/>
                    </a:cubicBezTo>
                    <a:cubicBezTo>
                      <a:pt x="292" y="603"/>
                      <a:pt x="301" y="584"/>
                      <a:pt x="320" y="584"/>
                    </a:cubicBezTo>
                    <a:cubicBezTo>
                      <a:pt x="383" y="584"/>
                      <a:pt x="383" y="584"/>
                      <a:pt x="383" y="584"/>
                    </a:cubicBezTo>
                    <a:cubicBezTo>
                      <a:pt x="402" y="584"/>
                      <a:pt x="411" y="603"/>
                      <a:pt x="411" y="612"/>
                    </a:cubicBezTo>
                    <a:cubicBezTo>
                      <a:pt x="411" y="712"/>
                      <a:pt x="411" y="712"/>
                      <a:pt x="411" y="712"/>
                    </a:cubicBezTo>
                    <a:close/>
                    <a:moveTo>
                      <a:pt x="411" y="493"/>
                    </a:moveTo>
                    <a:cubicBezTo>
                      <a:pt x="411" y="511"/>
                      <a:pt x="402" y="520"/>
                      <a:pt x="383" y="520"/>
                    </a:cubicBezTo>
                    <a:cubicBezTo>
                      <a:pt x="320" y="520"/>
                      <a:pt x="320" y="520"/>
                      <a:pt x="320" y="520"/>
                    </a:cubicBezTo>
                    <a:cubicBezTo>
                      <a:pt x="301" y="520"/>
                      <a:pt x="292" y="511"/>
                      <a:pt x="292" y="493"/>
                    </a:cubicBezTo>
                    <a:cubicBezTo>
                      <a:pt x="292" y="402"/>
                      <a:pt x="292" y="402"/>
                      <a:pt x="292" y="402"/>
                    </a:cubicBezTo>
                    <a:cubicBezTo>
                      <a:pt x="292" y="384"/>
                      <a:pt x="301" y="374"/>
                      <a:pt x="320" y="374"/>
                    </a:cubicBezTo>
                    <a:cubicBezTo>
                      <a:pt x="383" y="374"/>
                      <a:pt x="383" y="374"/>
                      <a:pt x="383" y="374"/>
                    </a:cubicBezTo>
                    <a:cubicBezTo>
                      <a:pt x="402" y="374"/>
                      <a:pt x="411" y="384"/>
                      <a:pt x="411" y="402"/>
                    </a:cubicBezTo>
                    <a:cubicBezTo>
                      <a:pt x="411" y="493"/>
                      <a:pt x="411" y="493"/>
                      <a:pt x="411" y="493"/>
                    </a:cubicBezTo>
                    <a:close/>
                    <a:moveTo>
                      <a:pt x="411" y="283"/>
                    </a:moveTo>
                    <a:cubicBezTo>
                      <a:pt x="411" y="292"/>
                      <a:pt x="402" y="301"/>
                      <a:pt x="383" y="301"/>
                    </a:cubicBezTo>
                    <a:cubicBezTo>
                      <a:pt x="320" y="301"/>
                      <a:pt x="320" y="301"/>
                      <a:pt x="320" y="301"/>
                    </a:cubicBezTo>
                    <a:cubicBezTo>
                      <a:pt x="301" y="301"/>
                      <a:pt x="292" y="292"/>
                      <a:pt x="292" y="283"/>
                    </a:cubicBezTo>
                    <a:cubicBezTo>
                      <a:pt x="292" y="183"/>
                      <a:pt x="292" y="183"/>
                      <a:pt x="292" y="183"/>
                    </a:cubicBezTo>
                    <a:cubicBezTo>
                      <a:pt x="292" y="164"/>
                      <a:pt x="301" y="155"/>
                      <a:pt x="320" y="155"/>
                    </a:cubicBezTo>
                    <a:cubicBezTo>
                      <a:pt x="383" y="155"/>
                      <a:pt x="383" y="155"/>
                      <a:pt x="383" y="155"/>
                    </a:cubicBezTo>
                    <a:cubicBezTo>
                      <a:pt x="402" y="155"/>
                      <a:pt x="411" y="164"/>
                      <a:pt x="411" y="183"/>
                    </a:cubicBezTo>
                    <a:cubicBezTo>
                      <a:pt x="411" y="283"/>
                      <a:pt x="411" y="283"/>
                      <a:pt x="411" y="283"/>
                    </a:cubicBezTo>
                    <a:close/>
                  </a:path>
                </a:pathLst>
              </a:custGeom>
              <a:solidFill>
                <a:schemeClr val="accent1"/>
              </a:solidFill>
              <a:ln>
                <a:noFill/>
              </a:ln>
            </p:spPr>
            <p:txBody>
              <a:bodyPr vert="horz" wrap="square" lIns="68580" tIns="34291" rIns="68580" bIns="34291" numCol="1" anchor="t" anchorCtr="0" compatLnSpc="1">
                <a:prstTxWarp prst="textNoShape">
                  <a:avLst/>
                </a:prstTxWarp>
              </a:bodyPr>
              <a:lstStyle/>
              <a:p>
                <a:endParaRPr lang="en-US" sz="1351" dirty="0"/>
              </a:p>
            </p:txBody>
          </p:sp>
        </p:grpSp>
        <p:grpSp>
          <p:nvGrpSpPr>
            <p:cNvPr id="716" name="Group 715"/>
            <p:cNvGrpSpPr/>
            <p:nvPr/>
          </p:nvGrpSpPr>
          <p:grpSpPr bwMode="gray">
            <a:xfrm>
              <a:off x="465031" y="2641418"/>
              <a:ext cx="2493683" cy="644464"/>
              <a:chOff x="478283" y="2601662"/>
              <a:chExt cx="2493683" cy="644464"/>
            </a:xfrm>
          </p:grpSpPr>
          <p:grpSp>
            <p:nvGrpSpPr>
              <p:cNvPr id="348" name="Group 347"/>
              <p:cNvGrpSpPr/>
              <p:nvPr/>
            </p:nvGrpSpPr>
            <p:grpSpPr bwMode="gray">
              <a:xfrm>
                <a:off x="478283" y="2601662"/>
                <a:ext cx="267369" cy="277459"/>
                <a:chOff x="546523" y="2673350"/>
                <a:chExt cx="402431" cy="417618"/>
              </a:xfrm>
            </p:grpSpPr>
            <p:sp>
              <p:nvSpPr>
                <p:cNvPr id="14"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347" name="Group 346"/>
                <p:cNvGrpSpPr/>
                <p:nvPr/>
              </p:nvGrpSpPr>
              <p:grpSpPr bwMode="gray">
                <a:xfrm>
                  <a:off x="546523" y="2673350"/>
                  <a:ext cx="402431" cy="417618"/>
                  <a:chOff x="546523" y="2673350"/>
                  <a:chExt cx="402431" cy="417618"/>
                </a:xfrm>
              </p:grpSpPr>
              <p:sp>
                <p:nvSpPr>
                  <p:cNvPr id="19"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20"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21"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346" name="Group 345"/>
                <p:cNvGrpSpPr/>
                <p:nvPr/>
              </p:nvGrpSpPr>
              <p:grpSpPr bwMode="gray">
                <a:xfrm>
                  <a:off x="584488" y="2712110"/>
                  <a:ext cx="326501" cy="326501"/>
                  <a:chOff x="584488" y="2712110"/>
                  <a:chExt cx="326501" cy="326501"/>
                </a:xfrm>
                <a:solidFill>
                  <a:schemeClr val="bg1"/>
                </a:solidFill>
              </p:grpSpPr>
              <p:sp>
                <p:nvSpPr>
                  <p:cNvPr id="36"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38" name="Group 37"/>
                  <p:cNvGrpSpPr/>
                  <p:nvPr/>
                </p:nvGrpSpPr>
                <p:grpSpPr bwMode="gray">
                  <a:xfrm>
                    <a:off x="831951" y="2828097"/>
                    <a:ext cx="48811" cy="92938"/>
                    <a:chOff x="491545" y="2913064"/>
                    <a:chExt cx="71436" cy="136016"/>
                  </a:xfrm>
                  <a:grpFill/>
                </p:grpSpPr>
                <p:sp>
                  <p:nvSpPr>
                    <p:cNvPr id="29"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7" name="Rectangle: Rounded Corners 36"/>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41" name="Frame 40"/>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42" name="Circle: Hollow 41"/>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nvGrpSpPr>
              <p:cNvPr id="349" name="Group 348"/>
              <p:cNvGrpSpPr/>
              <p:nvPr/>
            </p:nvGrpSpPr>
            <p:grpSpPr bwMode="gray">
              <a:xfrm>
                <a:off x="796328" y="2601662"/>
                <a:ext cx="267369" cy="277459"/>
                <a:chOff x="546523" y="2673350"/>
                <a:chExt cx="402431" cy="417618"/>
              </a:xfrm>
            </p:grpSpPr>
            <p:sp>
              <p:nvSpPr>
                <p:cNvPr id="350"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351" name="Group 350"/>
                <p:cNvGrpSpPr/>
                <p:nvPr/>
              </p:nvGrpSpPr>
              <p:grpSpPr bwMode="gray">
                <a:xfrm>
                  <a:off x="546523" y="2673350"/>
                  <a:ext cx="402431" cy="417618"/>
                  <a:chOff x="546523" y="2673350"/>
                  <a:chExt cx="402431" cy="417618"/>
                </a:xfrm>
              </p:grpSpPr>
              <p:sp>
                <p:nvSpPr>
                  <p:cNvPr id="359"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60"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61"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352" name="Group 351"/>
                <p:cNvGrpSpPr/>
                <p:nvPr/>
              </p:nvGrpSpPr>
              <p:grpSpPr bwMode="gray">
                <a:xfrm>
                  <a:off x="584488" y="2712110"/>
                  <a:ext cx="326501" cy="326501"/>
                  <a:chOff x="584488" y="2712110"/>
                  <a:chExt cx="326501" cy="326501"/>
                </a:xfrm>
                <a:solidFill>
                  <a:schemeClr val="bg1"/>
                </a:solidFill>
              </p:grpSpPr>
              <p:sp>
                <p:nvSpPr>
                  <p:cNvPr id="353"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354" name="Group 353"/>
                  <p:cNvGrpSpPr/>
                  <p:nvPr/>
                </p:nvGrpSpPr>
                <p:grpSpPr bwMode="gray">
                  <a:xfrm>
                    <a:off x="831951" y="2828097"/>
                    <a:ext cx="48811" cy="92938"/>
                    <a:chOff x="491545" y="2913064"/>
                    <a:chExt cx="71436" cy="136016"/>
                  </a:xfrm>
                  <a:grpFill/>
                </p:grpSpPr>
                <p:sp>
                  <p:nvSpPr>
                    <p:cNvPr id="357"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58" name="Rectangle: Rounded Corners 357"/>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355" name="Frame 354"/>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56" name="Circle: Hollow 355"/>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nvGrpSpPr>
              <p:cNvPr id="362" name="Group 361"/>
              <p:cNvGrpSpPr/>
              <p:nvPr/>
            </p:nvGrpSpPr>
            <p:grpSpPr bwMode="gray">
              <a:xfrm>
                <a:off x="1114373" y="2601662"/>
                <a:ext cx="267369" cy="277459"/>
                <a:chOff x="546523" y="2673350"/>
                <a:chExt cx="402431" cy="417618"/>
              </a:xfrm>
            </p:grpSpPr>
            <p:sp>
              <p:nvSpPr>
                <p:cNvPr id="363"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364" name="Group 363"/>
                <p:cNvGrpSpPr/>
                <p:nvPr/>
              </p:nvGrpSpPr>
              <p:grpSpPr bwMode="gray">
                <a:xfrm>
                  <a:off x="546523" y="2673350"/>
                  <a:ext cx="402431" cy="417618"/>
                  <a:chOff x="546523" y="2673350"/>
                  <a:chExt cx="402431" cy="417618"/>
                </a:xfrm>
              </p:grpSpPr>
              <p:sp>
                <p:nvSpPr>
                  <p:cNvPr id="372"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73"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74"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365" name="Group 364"/>
                <p:cNvGrpSpPr/>
                <p:nvPr/>
              </p:nvGrpSpPr>
              <p:grpSpPr bwMode="gray">
                <a:xfrm>
                  <a:off x="584488" y="2712110"/>
                  <a:ext cx="326501" cy="326501"/>
                  <a:chOff x="584488" y="2712110"/>
                  <a:chExt cx="326501" cy="326501"/>
                </a:xfrm>
                <a:solidFill>
                  <a:schemeClr val="bg1"/>
                </a:solidFill>
              </p:grpSpPr>
              <p:sp>
                <p:nvSpPr>
                  <p:cNvPr id="366"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367" name="Group 366"/>
                  <p:cNvGrpSpPr/>
                  <p:nvPr/>
                </p:nvGrpSpPr>
                <p:grpSpPr bwMode="gray">
                  <a:xfrm>
                    <a:off x="831951" y="2828097"/>
                    <a:ext cx="48811" cy="92938"/>
                    <a:chOff x="491545" y="2913064"/>
                    <a:chExt cx="71436" cy="136016"/>
                  </a:xfrm>
                  <a:grpFill/>
                </p:grpSpPr>
                <p:sp>
                  <p:nvSpPr>
                    <p:cNvPr id="370"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71" name="Rectangle: Rounded Corners 370"/>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368" name="Frame 367"/>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69" name="Circle: Hollow 368"/>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nvGrpSpPr>
              <p:cNvPr id="375" name="Group 374"/>
              <p:cNvGrpSpPr/>
              <p:nvPr/>
            </p:nvGrpSpPr>
            <p:grpSpPr bwMode="gray">
              <a:xfrm>
                <a:off x="1432418" y="2601662"/>
                <a:ext cx="267369" cy="277459"/>
                <a:chOff x="546523" y="2673350"/>
                <a:chExt cx="402431" cy="417618"/>
              </a:xfrm>
            </p:grpSpPr>
            <p:sp>
              <p:nvSpPr>
                <p:cNvPr id="376"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377" name="Group 376"/>
                <p:cNvGrpSpPr/>
                <p:nvPr/>
              </p:nvGrpSpPr>
              <p:grpSpPr bwMode="gray">
                <a:xfrm>
                  <a:off x="546523" y="2673350"/>
                  <a:ext cx="402431" cy="417618"/>
                  <a:chOff x="546523" y="2673350"/>
                  <a:chExt cx="402431" cy="417618"/>
                </a:xfrm>
              </p:grpSpPr>
              <p:sp>
                <p:nvSpPr>
                  <p:cNvPr id="385"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86"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87"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378" name="Group 377"/>
                <p:cNvGrpSpPr/>
                <p:nvPr/>
              </p:nvGrpSpPr>
              <p:grpSpPr bwMode="gray">
                <a:xfrm>
                  <a:off x="584488" y="2712110"/>
                  <a:ext cx="326501" cy="326501"/>
                  <a:chOff x="584488" y="2712110"/>
                  <a:chExt cx="326501" cy="326501"/>
                </a:xfrm>
                <a:solidFill>
                  <a:schemeClr val="bg1"/>
                </a:solidFill>
              </p:grpSpPr>
              <p:sp>
                <p:nvSpPr>
                  <p:cNvPr id="379"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380" name="Group 379"/>
                  <p:cNvGrpSpPr/>
                  <p:nvPr/>
                </p:nvGrpSpPr>
                <p:grpSpPr bwMode="gray">
                  <a:xfrm>
                    <a:off x="831951" y="2828097"/>
                    <a:ext cx="48811" cy="92938"/>
                    <a:chOff x="491545" y="2913064"/>
                    <a:chExt cx="71436" cy="136016"/>
                  </a:xfrm>
                  <a:grpFill/>
                </p:grpSpPr>
                <p:sp>
                  <p:nvSpPr>
                    <p:cNvPr id="383"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84" name="Rectangle: Rounded Corners 383"/>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381" name="Frame 380"/>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82" name="Circle: Hollow 381"/>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nvGrpSpPr>
              <p:cNvPr id="388" name="Group 387"/>
              <p:cNvGrpSpPr/>
              <p:nvPr/>
            </p:nvGrpSpPr>
            <p:grpSpPr bwMode="gray">
              <a:xfrm>
                <a:off x="1750463" y="2601662"/>
                <a:ext cx="267369" cy="277459"/>
                <a:chOff x="546523" y="2673350"/>
                <a:chExt cx="402431" cy="417618"/>
              </a:xfrm>
            </p:grpSpPr>
            <p:sp>
              <p:nvSpPr>
                <p:cNvPr id="389"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390" name="Group 389"/>
                <p:cNvGrpSpPr/>
                <p:nvPr/>
              </p:nvGrpSpPr>
              <p:grpSpPr bwMode="gray">
                <a:xfrm>
                  <a:off x="546523" y="2673350"/>
                  <a:ext cx="402431" cy="417618"/>
                  <a:chOff x="546523" y="2673350"/>
                  <a:chExt cx="402431" cy="417618"/>
                </a:xfrm>
              </p:grpSpPr>
              <p:sp>
                <p:nvSpPr>
                  <p:cNvPr id="398"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99"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400"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391" name="Group 390"/>
                <p:cNvGrpSpPr/>
                <p:nvPr/>
              </p:nvGrpSpPr>
              <p:grpSpPr bwMode="gray">
                <a:xfrm>
                  <a:off x="584488" y="2712110"/>
                  <a:ext cx="326501" cy="326501"/>
                  <a:chOff x="584488" y="2712110"/>
                  <a:chExt cx="326501" cy="326501"/>
                </a:xfrm>
                <a:solidFill>
                  <a:schemeClr val="bg1"/>
                </a:solidFill>
              </p:grpSpPr>
              <p:sp>
                <p:nvSpPr>
                  <p:cNvPr id="392"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393" name="Group 392"/>
                  <p:cNvGrpSpPr/>
                  <p:nvPr/>
                </p:nvGrpSpPr>
                <p:grpSpPr bwMode="gray">
                  <a:xfrm>
                    <a:off x="831951" y="2828097"/>
                    <a:ext cx="48811" cy="92938"/>
                    <a:chOff x="491545" y="2913064"/>
                    <a:chExt cx="71436" cy="136016"/>
                  </a:xfrm>
                  <a:grpFill/>
                </p:grpSpPr>
                <p:sp>
                  <p:nvSpPr>
                    <p:cNvPr id="396"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97" name="Rectangle: Rounded Corners 396"/>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394" name="Frame 393"/>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95" name="Circle: Hollow 394"/>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nvGrpSpPr>
              <p:cNvPr id="536" name="Group 535"/>
              <p:cNvGrpSpPr/>
              <p:nvPr/>
            </p:nvGrpSpPr>
            <p:grpSpPr bwMode="gray">
              <a:xfrm>
                <a:off x="2068508" y="2601662"/>
                <a:ext cx="267369" cy="277459"/>
                <a:chOff x="546523" y="2673350"/>
                <a:chExt cx="402431" cy="417618"/>
              </a:xfrm>
            </p:grpSpPr>
            <p:sp>
              <p:nvSpPr>
                <p:cNvPr id="589"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590" name="Group 589"/>
                <p:cNvGrpSpPr/>
                <p:nvPr/>
              </p:nvGrpSpPr>
              <p:grpSpPr bwMode="gray">
                <a:xfrm>
                  <a:off x="546523" y="2673350"/>
                  <a:ext cx="402431" cy="417618"/>
                  <a:chOff x="546523" y="2673350"/>
                  <a:chExt cx="402431" cy="417618"/>
                </a:xfrm>
              </p:grpSpPr>
              <p:sp>
                <p:nvSpPr>
                  <p:cNvPr id="598"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599"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00"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591" name="Group 590"/>
                <p:cNvGrpSpPr/>
                <p:nvPr/>
              </p:nvGrpSpPr>
              <p:grpSpPr bwMode="gray">
                <a:xfrm>
                  <a:off x="584488" y="2712110"/>
                  <a:ext cx="326501" cy="326501"/>
                  <a:chOff x="584488" y="2712110"/>
                  <a:chExt cx="326501" cy="326501"/>
                </a:xfrm>
                <a:solidFill>
                  <a:schemeClr val="bg1"/>
                </a:solidFill>
              </p:grpSpPr>
              <p:sp>
                <p:nvSpPr>
                  <p:cNvPr id="592"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593" name="Group 592"/>
                  <p:cNvGrpSpPr/>
                  <p:nvPr/>
                </p:nvGrpSpPr>
                <p:grpSpPr bwMode="gray">
                  <a:xfrm>
                    <a:off x="831951" y="2828097"/>
                    <a:ext cx="48811" cy="92938"/>
                    <a:chOff x="491545" y="2913064"/>
                    <a:chExt cx="71436" cy="136016"/>
                  </a:xfrm>
                  <a:grpFill/>
                </p:grpSpPr>
                <p:sp>
                  <p:nvSpPr>
                    <p:cNvPr id="596"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597" name="Rectangle: Rounded Corners 596"/>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594" name="Frame 593"/>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595" name="Circle: Hollow 594"/>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nvGrpSpPr>
              <p:cNvPr id="537" name="Group 536"/>
              <p:cNvGrpSpPr/>
              <p:nvPr/>
            </p:nvGrpSpPr>
            <p:grpSpPr bwMode="gray">
              <a:xfrm>
                <a:off x="2386553" y="2601662"/>
                <a:ext cx="267369" cy="277459"/>
                <a:chOff x="546523" y="2673350"/>
                <a:chExt cx="402431" cy="417618"/>
              </a:xfrm>
            </p:grpSpPr>
            <p:sp>
              <p:nvSpPr>
                <p:cNvPr id="577"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578" name="Group 577"/>
                <p:cNvGrpSpPr/>
                <p:nvPr/>
              </p:nvGrpSpPr>
              <p:grpSpPr bwMode="gray">
                <a:xfrm>
                  <a:off x="546523" y="2673350"/>
                  <a:ext cx="402431" cy="417618"/>
                  <a:chOff x="546523" y="2673350"/>
                  <a:chExt cx="402431" cy="417618"/>
                </a:xfrm>
              </p:grpSpPr>
              <p:sp>
                <p:nvSpPr>
                  <p:cNvPr id="586"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587"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588"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579" name="Group 578"/>
                <p:cNvGrpSpPr/>
                <p:nvPr/>
              </p:nvGrpSpPr>
              <p:grpSpPr bwMode="gray">
                <a:xfrm>
                  <a:off x="584488" y="2712110"/>
                  <a:ext cx="326501" cy="326501"/>
                  <a:chOff x="584488" y="2712110"/>
                  <a:chExt cx="326501" cy="326501"/>
                </a:xfrm>
                <a:solidFill>
                  <a:schemeClr val="bg1"/>
                </a:solidFill>
              </p:grpSpPr>
              <p:sp>
                <p:nvSpPr>
                  <p:cNvPr id="580"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581" name="Group 580"/>
                  <p:cNvGrpSpPr/>
                  <p:nvPr/>
                </p:nvGrpSpPr>
                <p:grpSpPr bwMode="gray">
                  <a:xfrm>
                    <a:off x="831951" y="2828097"/>
                    <a:ext cx="48811" cy="92938"/>
                    <a:chOff x="491545" y="2913064"/>
                    <a:chExt cx="71436" cy="136016"/>
                  </a:xfrm>
                  <a:grpFill/>
                </p:grpSpPr>
                <p:sp>
                  <p:nvSpPr>
                    <p:cNvPr id="584"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585" name="Rectangle: Rounded Corners 584"/>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582" name="Frame 581"/>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583" name="Circle: Hollow 582"/>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nvGrpSpPr>
              <p:cNvPr id="538" name="Group 537"/>
              <p:cNvGrpSpPr/>
              <p:nvPr/>
            </p:nvGrpSpPr>
            <p:grpSpPr bwMode="gray">
              <a:xfrm>
                <a:off x="2704597" y="2601662"/>
                <a:ext cx="267369" cy="277459"/>
                <a:chOff x="546523" y="2673350"/>
                <a:chExt cx="402431" cy="417618"/>
              </a:xfrm>
            </p:grpSpPr>
            <p:sp>
              <p:nvSpPr>
                <p:cNvPr id="565"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566" name="Group 565"/>
                <p:cNvGrpSpPr/>
                <p:nvPr/>
              </p:nvGrpSpPr>
              <p:grpSpPr bwMode="gray">
                <a:xfrm>
                  <a:off x="546523" y="2673350"/>
                  <a:ext cx="402431" cy="417618"/>
                  <a:chOff x="546523" y="2673350"/>
                  <a:chExt cx="402431" cy="417618"/>
                </a:xfrm>
              </p:grpSpPr>
              <p:sp>
                <p:nvSpPr>
                  <p:cNvPr id="574"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575"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576"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567" name="Group 566"/>
                <p:cNvGrpSpPr/>
                <p:nvPr/>
              </p:nvGrpSpPr>
              <p:grpSpPr bwMode="gray">
                <a:xfrm>
                  <a:off x="584488" y="2712110"/>
                  <a:ext cx="326501" cy="326501"/>
                  <a:chOff x="584488" y="2712110"/>
                  <a:chExt cx="326501" cy="326501"/>
                </a:xfrm>
                <a:solidFill>
                  <a:schemeClr val="bg1"/>
                </a:solidFill>
              </p:grpSpPr>
              <p:sp>
                <p:nvSpPr>
                  <p:cNvPr id="568"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569" name="Group 568"/>
                  <p:cNvGrpSpPr/>
                  <p:nvPr/>
                </p:nvGrpSpPr>
                <p:grpSpPr bwMode="gray">
                  <a:xfrm>
                    <a:off x="831951" y="2828097"/>
                    <a:ext cx="48811" cy="92938"/>
                    <a:chOff x="491545" y="2913064"/>
                    <a:chExt cx="71436" cy="136016"/>
                  </a:xfrm>
                  <a:grpFill/>
                </p:grpSpPr>
                <p:sp>
                  <p:nvSpPr>
                    <p:cNvPr id="572"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573" name="Rectangle: Rounded Corners 572"/>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570" name="Frame 569"/>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571" name="Circle: Hollow 570"/>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nvGrpSpPr>
              <p:cNvPr id="603" name="Group 602"/>
              <p:cNvGrpSpPr/>
              <p:nvPr/>
            </p:nvGrpSpPr>
            <p:grpSpPr bwMode="gray">
              <a:xfrm>
                <a:off x="478283" y="2968667"/>
                <a:ext cx="267369" cy="277459"/>
                <a:chOff x="546523" y="2673350"/>
                <a:chExt cx="402431" cy="417618"/>
              </a:xfrm>
            </p:grpSpPr>
            <p:sp>
              <p:nvSpPr>
                <p:cNvPr id="695"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96" name="Group 695"/>
                <p:cNvGrpSpPr/>
                <p:nvPr/>
              </p:nvGrpSpPr>
              <p:grpSpPr bwMode="gray">
                <a:xfrm>
                  <a:off x="546523" y="2673350"/>
                  <a:ext cx="402431" cy="417618"/>
                  <a:chOff x="546523" y="2673350"/>
                  <a:chExt cx="402431" cy="417618"/>
                </a:xfrm>
              </p:grpSpPr>
              <p:sp>
                <p:nvSpPr>
                  <p:cNvPr id="704"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705"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706"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697" name="Group 696"/>
                <p:cNvGrpSpPr/>
                <p:nvPr/>
              </p:nvGrpSpPr>
              <p:grpSpPr bwMode="gray">
                <a:xfrm>
                  <a:off x="584488" y="2712110"/>
                  <a:ext cx="326501" cy="326501"/>
                  <a:chOff x="584488" y="2712110"/>
                  <a:chExt cx="326501" cy="326501"/>
                </a:xfrm>
                <a:solidFill>
                  <a:schemeClr val="bg1"/>
                </a:solidFill>
              </p:grpSpPr>
              <p:sp>
                <p:nvSpPr>
                  <p:cNvPr id="698"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99" name="Group 698"/>
                  <p:cNvGrpSpPr/>
                  <p:nvPr/>
                </p:nvGrpSpPr>
                <p:grpSpPr bwMode="gray">
                  <a:xfrm>
                    <a:off x="831951" y="2828097"/>
                    <a:ext cx="48811" cy="92938"/>
                    <a:chOff x="491545" y="2913064"/>
                    <a:chExt cx="71436" cy="136016"/>
                  </a:xfrm>
                  <a:grpFill/>
                </p:grpSpPr>
                <p:sp>
                  <p:nvSpPr>
                    <p:cNvPr id="702"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703" name="Rectangle: Rounded Corners 702"/>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700" name="Frame 699"/>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701" name="Circle: Hollow 700"/>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nvGrpSpPr>
              <p:cNvPr id="604" name="Group 603"/>
              <p:cNvGrpSpPr/>
              <p:nvPr/>
            </p:nvGrpSpPr>
            <p:grpSpPr bwMode="gray">
              <a:xfrm>
                <a:off x="796328" y="2968667"/>
                <a:ext cx="267369" cy="277459"/>
                <a:chOff x="546523" y="2673350"/>
                <a:chExt cx="402431" cy="417618"/>
              </a:xfrm>
            </p:grpSpPr>
            <p:sp>
              <p:nvSpPr>
                <p:cNvPr id="683"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84" name="Group 683"/>
                <p:cNvGrpSpPr/>
                <p:nvPr/>
              </p:nvGrpSpPr>
              <p:grpSpPr bwMode="gray">
                <a:xfrm>
                  <a:off x="546523" y="2673350"/>
                  <a:ext cx="402431" cy="417618"/>
                  <a:chOff x="546523" y="2673350"/>
                  <a:chExt cx="402431" cy="417618"/>
                </a:xfrm>
              </p:grpSpPr>
              <p:sp>
                <p:nvSpPr>
                  <p:cNvPr id="692"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93"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94"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685" name="Group 684"/>
                <p:cNvGrpSpPr/>
                <p:nvPr/>
              </p:nvGrpSpPr>
              <p:grpSpPr bwMode="gray">
                <a:xfrm>
                  <a:off x="584488" y="2712110"/>
                  <a:ext cx="326501" cy="326501"/>
                  <a:chOff x="584488" y="2712110"/>
                  <a:chExt cx="326501" cy="326501"/>
                </a:xfrm>
                <a:solidFill>
                  <a:schemeClr val="bg1"/>
                </a:solidFill>
              </p:grpSpPr>
              <p:sp>
                <p:nvSpPr>
                  <p:cNvPr id="686"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87" name="Group 686"/>
                  <p:cNvGrpSpPr/>
                  <p:nvPr/>
                </p:nvGrpSpPr>
                <p:grpSpPr bwMode="gray">
                  <a:xfrm>
                    <a:off x="831951" y="2828097"/>
                    <a:ext cx="48811" cy="92938"/>
                    <a:chOff x="491545" y="2913064"/>
                    <a:chExt cx="71436" cy="136016"/>
                  </a:xfrm>
                  <a:grpFill/>
                </p:grpSpPr>
                <p:sp>
                  <p:nvSpPr>
                    <p:cNvPr id="690"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91" name="Rectangle: Rounded Corners 690"/>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688" name="Frame 687"/>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89" name="Circle: Hollow 688"/>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nvGrpSpPr>
              <p:cNvPr id="605" name="Group 604"/>
              <p:cNvGrpSpPr/>
              <p:nvPr/>
            </p:nvGrpSpPr>
            <p:grpSpPr bwMode="gray">
              <a:xfrm>
                <a:off x="1114373" y="2968667"/>
                <a:ext cx="267369" cy="277459"/>
                <a:chOff x="546523" y="2673350"/>
                <a:chExt cx="402431" cy="417618"/>
              </a:xfrm>
            </p:grpSpPr>
            <p:sp>
              <p:nvSpPr>
                <p:cNvPr id="671"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72" name="Group 671"/>
                <p:cNvGrpSpPr/>
                <p:nvPr/>
              </p:nvGrpSpPr>
              <p:grpSpPr bwMode="gray">
                <a:xfrm>
                  <a:off x="546523" y="2673350"/>
                  <a:ext cx="402431" cy="417618"/>
                  <a:chOff x="546523" y="2673350"/>
                  <a:chExt cx="402431" cy="417618"/>
                </a:xfrm>
              </p:grpSpPr>
              <p:sp>
                <p:nvSpPr>
                  <p:cNvPr id="680"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81"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82"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673" name="Group 672"/>
                <p:cNvGrpSpPr/>
                <p:nvPr/>
              </p:nvGrpSpPr>
              <p:grpSpPr bwMode="gray">
                <a:xfrm>
                  <a:off x="584488" y="2712110"/>
                  <a:ext cx="326501" cy="326501"/>
                  <a:chOff x="584488" y="2712110"/>
                  <a:chExt cx="326501" cy="326501"/>
                </a:xfrm>
                <a:solidFill>
                  <a:schemeClr val="bg1"/>
                </a:solidFill>
              </p:grpSpPr>
              <p:sp>
                <p:nvSpPr>
                  <p:cNvPr id="674"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75" name="Group 674"/>
                  <p:cNvGrpSpPr/>
                  <p:nvPr/>
                </p:nvGrpSpPr>
                <p:grpSpPr bwMode="gray">
                  <a:xfrm>
                    <a:off x="831951" y="2828097"/>
                    <a:ext cx="48811" cy="92938"/>
                    <a:chOff x="491545" y="2913064"/>
                    <a:chExt cx="71436" cy="136016"/>
                  </a:xfrm>
                  <a:grpFill/>
                </p:grpSpPr>
                <p:sp>
                  <p:nvSpPr>
                    <p:cNvPr id="678"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79" name="Rectangle: Rounded Corners 678"/>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676" name="Frame 675"/>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77" name="Circle: Hollow 676"/>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nvGrpSpPr>
              <p:cNvPr id="606" name="Group 605"/>
              <p:cNvGrpSpPr/>
              <p:nvPr/>
            </p:nvGrpSpPr>
            <p:grpSpPr bwMode="gray">
              <a:xfrm>
                <a:off x="1432418" y="2968667"/>
                <a:ext cx="267369" cy="277459"/>
                <a:chOff x="546523" y="2673350"/>
                <a:chExt cx="402431" cy="417618"/>
              </a:xfrm>
            </p:grpSpPr>
            <p:sp>
              <p:nvSpPr>
                <p:cNvPr id="659"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60" name="Group 659"/>
                <p:cNvGrpSpPr/>
                <p:nvPr/>
              </p:nvGrpSpPr>
              <p:grpSpPr bwMode="gray">
                <a:xfrm>
                  <a:off x="546523" y="2673350"/>
                  <a:ext cx="402431" cy="417618"/>
                  <a:chOff x="546523" y="2673350"/>
                  <a:chExt cx="402431" cy="417618"/>
                </a:xfrm>
              </p:grpSpPr>
              <p:sp>
                <p:nvSpPr>
                  <p:cNvPr id="668"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69"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70"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661" name="Group 660"/>
                <p:cNvGrpSpPr/>
                <p:nvPr/>
              </p:nvGrpSpPr>
              <p:grpSpPr bwMode="gray">
                <a:xfrm>
                  <a:off x="584488" y="2712110"/>
                  <a:ext cx="326501" cy="326501"/>
                  <a:chOff x="584488" y="2712110"/>
                  <a:chExt cx="326501" cy="326501"/>
                </a:xfrm>
                <a:solidFill>
                  <a:schemeClr val="bg1"/>
                </a:solidFill>
              </p:grpSpPr>
              <p:sp>
                <p:nvSpPr>
                  <p:cNvPr id="662"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63" name="Group 662"/>
                  <p:cNvGrpSpPr/>
                  <p:nvPr/>
                </p:nvGrpSpPr>
                <p:grpSpPr bwMode="gray">
                  <a:xfrm>
                    <a:off x="831951" y="2828097"/>
                    <a:ext cx="48811" cy="92938"/>
                    <a:chOff x="491545" y="2913064"/>
                    <a:chExt cx="71436" cy="136016"/>
                  </a:xfrm>
                  <a:grpFill/>
                </p:grpSpPr>
                <p:sp>
                  <p:nvSpPr>
                    <p:cNvPr id="666"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67" name="Rectangle: Rounded Corners 666"/>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664" name="Frame 663"/>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65" name="Circle: Hollow 664"/>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nvGrpSpPr>
              <p:cNvPr id="607" name="Group 606"/>
              <p:cNvGrpSpPr/>
              <p:nvPr/>
            </p:nvGrpSpPr>
            <p:grpSpPr bwMode="gray">
              <a:xfrm>
                <a:off x="1750463" y="2968667"/>
                <a:ext cx="267369" cy="277459"/>
                <a:chOff x="546523" y="2673350"/>
                <a:chExt cx="402431" cy="417618"/>
              </a:xfrm>
            </p:grpSpPr>
            <p:sp>
              <p:nvSpPr>
                <p:cNvPr id="647"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48" name="Group 647"/>
                <p:cNvGrpSpPr/>
                <p:nvPr/>
              </p:nvGrpSpPr>
              <p:grpSpPr bwMode="gray">
                <a:xfrm>
                  <a:off x="546523" y="2673350"/>
                  <a:ext cx="402431" cy="417618"/>
                  <a:chOff x="546523" y="2673350"/>
                  <a:chExt cx="402431" cy="417618"/>
                </a:xfrm>
              </p:grpSpPr>
              <p:sp>
                <p:nvSpPr>
                  <p:cNvPr id="656"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57"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58"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649" name="Group 648"/>
                <p:cNvGrpSpPr/>
                <p:nvPr/>
              </p:nvGrpSpPr>
              <p:grpSpPr bwMode="gray">
                <a:xfrm>
                  <a:off x="584488" y="2712110"/>
                  <a:ext cx="326501" cy="326501"/>
                  <a:chOff x="584488" y="2712110"/>
                  <a:chExt cx="326501" cy="326501"/>
                </a:xfrm>
                <a:solidFill>
                  <a:schemeClr val="bg1"/>
                </a:solidFill>
              </p:grpSpPr>
              <p:sp>
                <p:nvSpPr>
                  <p:cNvPr id="650"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51" name="Group 650"/>
                  <p:cNvGrpSpPr/>
                  <p:nvPr/>
                </p:nvGrpSpPr>
                <p:grpSpPr bwMode="gray">
                  <a:xfrm>
                    <a:off x="831951" y="2828097"/>
                    <a:ext cx="48811" cy="92938"/>
                    <a:chOff x="491545" y="2913064"/>
                    <a:chExt cx="71436" cy="136016"/>
                  </a:xfrm>
                  <a:grpFill/>
                </p:grpSpPr>
                <p:sp>
                  <p:nvSpPr>
                    <p:cNvPr id="654"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55" name="Rectangle: Rounded Corners 654"/>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652" name="Frame 651"/>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53" name="Circle: Hollow 652"/>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nvGrpSpPr>
              <p:cNvPr id="608" name="Group 607"/>
              <p:cNvGrpSpPr/>
              <p:nvPr/>
            </p:nvGrpSpPr>
            <p:grpSpPr bwMode="gray">
              <a:xfrm>
                <a:off x="2068508" y="2968667"/>
                <a:ext cx="267369" cy="277459"/>
                <a:chOff x="546523" y="2673350"/>
                <a:chExt cx="402431" cy="417618"/>
              </a:xfrm>
            </p:grpSpPr>
            <p:sp>
              <p:nvSpPr>
                <p:cNvPr id="635" name="AutoShape 3"/>
                <p:cNvSpPr>
                  <a:spLocks noChangeAspect="1" noChangeArrowheads="1" noTextEdit="1"/>
                </p:cNvSpPr>
                <p:nvPr/>
              </p:nvSpPr>
              <p:spPr bwMode="gray">
                <a:xfrm>
                  <a:off x="546523" y="2673350"/>
                  <a:ext cx="402431" cy="41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36" name="Group 635"/>
                <p:cNvGrpSpPr/>
                <p:nvPr/>
              </p:nvGrpSpPr>
              <p:grpSpPr bwMode="gray">
                <a:xfrm>
                  <a:off x="546523" y="2673350"/>
                  <a:ext cx="402431" cy="417618"/>
                  <a:chOff x="546523" y="2673350"/>
                  <a:chExt cx="402431" cy="417618"/>
                </a:xfrm>
              </p:grpSpPr>
              <p:sp>
                <p:nvSpPr>
                  <p:cNvPr id="644"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45"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46"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637" name="Group 636"/>
                <p:cNvGrpSpPr/>
                <p:nvPr/>
              </p:nvGrpSpPr>
              <p:grpSpPr bwMode="gray">
                <a:xfrm>
                  <a:off x="584488" y="2712110"/>
                  <a:ext cx="326501" cy="326501"/>
                  <a:chOff x="584488" y="2712110"/>
                  <a:chExt cx="326501" cy="326501"/>
                </a:xfrm>
                <a:solidFill>
                  <a:schemeClr val="bg1"/>
                </a:solidFill>
              </p:grpSpPr>
              <p:sp>
                <p:nvSpPr>
                  <p:cNvPr id="638"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39" name="Group 638"/>
                  <p:cNvGrpSpPr/>
                  <p:nvPr/>
                </p:nvGrpSpPr>
                <p:grpSpPr bwMode="gray">
                  <a:xfrm>
                    <a:off x="831951" y="2828097"/>
                    <a:ext cx="48811" cy="92938"/>
                    <a:chOff x="491545" y="2913064"/>
                    <a:chExt cx="71436" cy="136016"/>
                  </a:xfrm>
                  <a:grpFill/>
                </p:grpSpPr>
                <p:sp>
                  <p:nvSpPr>
                    <p:cNvPr id="642"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43" name="Rectangle: Rounded Corners 642"/>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640" name="Frame 639"/>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41" name="Circle: Hollow 640"/>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sp>
            <p:nvSpPr>
              <p:cNvPr id="623" name="AutoShape 3"/>
              <p:cNvSpPr>
                <a:spLocks noChangeAspect="1" noChangeArrowheads="1" noTextEdit="1"/>
              </p:cNvSpPr>
              <p:nvPr/>
            </p:nvSpPr>
            <p:spPr bwMode="gray">
              <a:xfrm>
                <a:off x="2386553" y="2968667"/>
                <a:ext cx="267369" cy="27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24" name="Group 623"/>
              <p:cNvGrpSpPr/>
              <p:nvPr/>
            </p:nvGrpSpPr>
            <p:grpSpPr bwMode="gray">
              <a:xfrm>
                <a:off x="2386553" y="2968667"/>
                <a:ext cx="267369" cy="277459"/>
                <a:chOff x="546523" y="2673350"/>
                <a:chExt cx="402431" cy="417618"/>
              </a:xfrm>
            </p:grpSpPr>
            <p:sp>
              <p:nvSpPr>
                <p:cNvPr id="632" name="Rectangle 5"/>
                <p:cNvSpPr>
                  <a:spLocks noChangeArrowheads="1"/>
                </p:cNvSpPr>
                <p:nvPr/>
              </p:nvSpPr>
              <p:spPr bwMode="gray">
                <a:xfrm>
                  <a:off x="593166" y="3068189"/>
                  <a:ext cx="59659"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33" name="Rectangle 6"/>
                <p:cNvSpPr>
                  <a:spLocks noChangeArrowheads="1"/>
                </p:cNvSpPr>
                <p:nvPr/>
              </p:nvSpPr>
              <p:spPr bwMode="gray">
                <a:xfrm>
                  <a:off x="843736" y="3068189"/>
                  <a:ext cx="58575" cy="2277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34" name="Freeform 7"/>
                <p:cNvSpPr>
                  <a:spLocks/>
                </p:cNvSpPr>
                <p:nvPr/>
              </p:nvSpPr>
              <p:spPr bwMode="gray">
                <a:xfrm>
                  <a:off x="546523" y="2673350"/>
                  <a:ext cx="402431" cy="403516"/>
                </a:xfrm>
                <a:custGeom>
                  <a:avLst/>
                  <a:gdLst>
                    <a:gd name="T0" fmla="*/ 1179 w 1179"/>
                    <a:gd name="T1" fmla="*/ 1096 h 1179"/>
                    <a:gd name="T2" fmla="*/ 1096 w 1179"/>
                    <a:gd name="T3" fmla="*/ 1179 h 1179"/>
                    <a:gd name="T4" fmla="*/ 83 w 1179"/>
                    <a:gd name="T5" fmla="*/ 1179 h 1179"/>
                    <a:gd name="T6" fmla="*/ 0 w 1179"/>
                    <a:gd name="T7" fmla="*/ 1096 h 1179"/>
                    <a:gd name="T8" fmla="*/ 0 w 1179"/>
                    <a:gd name="T9" fmla="*/ 83 h 1179"/>
                    <a:gd name="T10" fmla="*/ 83 w 1179"/>
                    <a:gd name="T11" fmla="*/ 0 h 1179"/>
                    <a:gd name="T12" fmla="*/ 1096 w 1179"/>
                    <a:gd name="T13" fmla="*/ 0 h 1179"/>
                    <a:gd name="T14" fmla="*/ 1179 w 1179"/>
                    <a:gd name="T15" fmla="*/ 83 h 1179"/>
                    <a:gd name="T16" fmla="*/ 1179 w 1179"/>
                    <a:gd name="T17" fmla="*/ 1096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9" h="1179">
                      <a:moveTo>
                        <a:pt x="1179" y="1096"/>
                      </a:moveTo>
                      <a:cubicBezTo>
                        <a:pt x="1179" y="1142"/>
                        <a:pt x="1142" y="1179"/>
                        <a:pt x="1096" y="1179"/>
                      </a:cubicBezTo>
                      <a:cubicBezTo>
                        <a:pt x="83" y="1179"/>
                        <a:pt x="83" y="1179"/>
                        <a:pt x="83" y="1179"/>
                      </a:cubicBezTo>
                      <a:cubicBezTo>
                        <a:pt x="37" y="1179"/>
                        <a:pt x="0" y="1142"/>
                        <a:pt x="0" y="1096"/>
                      </a:cubicBezTo>
                      <a:cubicBezTo>
                        <a:pt x="0" y="83"/>
                        <a:pt x="0" y="83"/>
                        <a:pt x="0" y="83"/>
                      </a:cubicBezTo>
                      <a:cubicBezTo>
                        <a:pt x="0" y="37"/>
                        <a:pt x="37" y="0"/>
                        <a:pt x="83" y="0"/>
                      </a:cubicBezTo>
                      <a:cubicBezTo>
                        <a:pt x="1096" y="0"/>
                        <a:pt x="1096" y="0"/>
                        <a:pt x="1096" y="0"/>
                      </a:cubicBezTo>
                      <a:cubicBezTo>
                        <a:pt x="1142" y="0"/>
                        <a:pt x="1179" y="37"/>
                        <a:pt x="1179" y="83"/>
                      </a:cubicBezTo>
                      <a:lnTo>
                        <a:pt x="1179" y="1096"/>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625" name="Group 624"/>
              <p:cNvGrpSpPr/>
              <p:nvPr/>
            </p:nvGrpSpPr>
            <p:grpSpPr bwMode="gray">
              <a:xfrm>
                <a:off x="2411776" y="2994419"/>
                <a:ext cx="216922" cy="216922"/>
                <a:chOff x="584488" y="2712110"/>
                <a:chExt cx="326501" cy="326501"/>
              </a:xfrm>
              <a:solidFill>
                <a:schemeClr val="bg1"/>
              </a:solidFill>
            </p:grpSpPr>
            <p:sp>
              <p:nvSpPr>
                <p:cNvPr id="626" name="Oval 21"/>
                <p:cNvSpPr>
                  <a:spLocks noChangeArrowheads="1"/>
                </p:cNvSpPr>
                <p:nvPr/>
              </p:nvSpPr>
              <p:spPr bwMode="gray">
                <a:xfrm>
                  <a:off x="683673" y="2846364"/>
                  <a:ext cx="56405" cy="56406"/>
                </a:xfrm>
                <a:prstGeom prst="ellips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27" name="Group 626"/>
                <p:cNvGrpSpPr/>
                <p:nvPr/>
              </p:nvGrpSpPr>
              <p:grpSpPr bwMode="gray">
                <a:xfrm>
                  <a:off x="831951" y="2828097"/>
                  <a:ext cx="48811" cy="92938"/>
                  <a:chOff x="491545" y="2913064"/>
                  <a:chExt cx="71436" cy="136016"/>
                </a:xfrm>
                <a:grpFill/>
              </p:grpSpPr>
              <p:sp>
                <p:nvSpPr>
                  <p:cNvPr id="630" name="Freeform 14"/>
                  <p:cNvSpPr>
                    <a:spLocks/>
                  </p:cNvSpPr>
                  <p:nvPr/>
                </p:nvSpPr>
                <p:spPr bwMode="gray">
                  <a:xfrm>
                    <a:off x="491545" y="2913064"/>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31" name="Rectangle: Rounded Corners 630"/>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628" name="Frame 627"/>
                <p:cNvSpPr/>
                <p:nvPr/>
              </p:nvSpPr>
              <p:spPr bwMode="gray">
                <a:xfrm>
                  <a:off x="584488" y="2712110"/>
                  <a:ext cx="326501" cy="326501"/>
                </a:xfrm>
                <a:prstGeom prst="frame">
                  <a:avLst>
                    <a:gd name="adj1" fmla="val 3032"/>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29" name="Circle: Hollow 628"/>
                <p:cNvSpPr/>
                <p:nvPr/>
              </p:nvSpPr>
              <p:spPr bwMode="gray">
                <a:xfrm>
                  <a:off x="658182" y="2820873"/>
                  <a:ext cx="107388" cy="107388"/>
                </a:xfrm>
                <a:prstGeom prst="donut">
                  <a:avLst>
                    <a:gd name="adj" fmla="val 9848"/>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715" name="Group 714"/>
              <p:cNvGrpSpPr/>
              <p:nvPr/>
            </p:nvGrpSpPr>
            <p:grpSpPr bwMode="gray">
              <a:xfrm>
                <a:off x="2704597" y="2968667"/>
                <a:ext cx="263176" cy="274320"/>
                <a:chOff x="3721191" y="2968667"/>
                <a:chExt cx="263176" cy="274320"/>
              </a:xfrm>
            </p:grpSpPr>
            <p:grpSp>
              <p:nvGrpSpPr>
                <p:cNvPr id="713" name="Group 712"/>
                <p:cNvGrpSpPr>
                  <a:grpSpLocks noChangeAspect="1"/>
                </p:cNvGrpSpPr>
                <p:nvPr/>
              </p:nvGrpSpPr>
              <p:grpSpPr bwMode="gray">
                <a:xfrm>
                  <a:off x="3721191" y="2968667"/>
                  <a:ext cx="263176" cy="274320"/>
                  <a:chOff x="3898900" y="2854325"/>
                  <a:chExt cx="487363" cy="508001"/>
                </a:xfrm>
              </p:grpSpPr>
              <p:sp>
                <p:nvSpPr>
                  <p:cNvPr id="710" name="AutoShape 28"/>
                  <p:cNvSpPr>
                    <a:spLocks noChangeAspect="1" noChangeArrowheads="1" noTextEdit="1"/>
                  </p:cNvSpPr>
                  <p:nvPr/>
                </p:nvSpPr>
                <p:spPr bwMode="gray">
                  <a:xfrm>
                    <a:off x="3898900" y="2854325"/>
                    <a:ext cx="482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711" name="Freeform 30"/>
                  <p:cNvSpPr>
                    <a:spLocks/>
                  </p:cNvSpPr>
                  <p:nvPr/>
                </p:nvSpPr>
                <p:spPr bwMode="gray">
                  <a:xfrm>
                    <a:off x="3898900" y="2859088"/>
                    <a:ext cx="365125" cy="503238"/>
                  </a:xfrm>
                  <a:custGeom>
                    <a:avLst/>
                    <a:gdLst>
                      <a:gd name="T0" fmla="*/ 8 w 84"/>
                      <a:gd name="T1" fmla="*/ 0 h 116"/>
                      <a:gd name="T2" fmla="*/ 0 w 84"/>
                      <a:gd name="T3" fmla="*/ 8 h 116"/>
                      <a:gd name="T4" fmla="*/ 0 w 84"/>
                      <a:gd name="T5" fmla="*/ 104 h 116"/>
                      <a:gd name="T6" fmla="*/ 8 w 84"/>
                      <a:gd name="T7" fmla="*/ 112 h 116"/>
                      <a:gd name="T8" fmla="*/ 12 w 84"/>
                      <a:gd name="T9" fmla="*/ 112 h 116"/>
                      <a:gd name="T10" fmla="*/ 12 w 84"/>
                      <a:gd name="T11" fmla="*/ 116 h 116"/>
                      <a:gd name="T12" fmla="*/ 28 w 84"/>
                      <a:gd name="T13" fmla="*/ 116 h 116"/>
                      <a:gd name="T14" fmla="*/ 28 w 84"/>
                      <a:gd name="T15" fmla="*/ 112 h 116"/>
                      <a:gd name="T16" fmla="*/ 80 w 84"/>
                      <a:gd name="T17" fmla="*/ 112 h 116"/>
                      <a:gd name="T18" fmla="*/ 80 w 84"/>
                      <a:gd name="T19" fmla="*/ 116 h 116"/>
                      <a:gd name="T20" fmla="*/ 84 w 84"/>
                      <a:gd name="T21" fmla="*/ 116 h 116"/>
                      <a:gd name="T22" fmla="*/ 84 w 84"/>
                      <a:gd name="T23" fmla="*/ 0 h 116"/>
                      <a:gd name="T24" fmla="*/ 8 w 84"/>
                      <a:gd name="T2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16">
                        <a:moveTo>
                          <a:pt x="8" y="0"/>
                        </a:moveTo>
                        <a:cubicBezTo>
                          <a:pt x="3" y="0"/>
                          <a:pt x="0" y="4"/>
                          <a:pt x="0" y="8"/>
                        </a:cubicBezTo>
                        <a:cubicBezTo>
                          <a:pt x="0" y="8"/>
                          <a:pt x="0" y="8"/>
                          <a:pt x="0" y="104"/>
                        </a:cubicBezTo>
                        <a:cubicBezTo>
                          <a:pt x="0" y="108"/>
                          <a:pt x="3" y="112"/>
                          <a:pt x="8" y="112"/>
                        </a:cubicBezTo>
                        <a:cubicBezTo>
                          <a:pt x="8" y="112"/>
                          <a:pt x="8" y="112"/>
                          <a:pt x="12" y="112"/>
                        </a:cubicBezTo>
                        <a:cubicBezTo>
                          <a:pt x="12" y="116"/>
                          <a:pt x="12" y="116"/>
                          <a:pt x="12" y="116"/>
                        </a:cubicBezTo>
                        <a:cubicBezTo>
                          <a:pt x="28" y="116"/>
                          <a:pt x="28" y="116"/>
                          <a:pt x="28" y="116"/>
                        </a:cubicBezTo>
                        <a:cubicBezTo>
                          <a:pt x="28" y="112"/>
                          <a:pt x="28" y="112"/>
                          <a:pt x="28" y="112"/>
                        </a:cubicBezTo>
                        <a:cubicBezTo>
                          <a:pt x="38" y="112"/>
                          <a:pt x="55" y="112"/>
                          <a:pt x="80" y="112"/>
                        </a:cubicBezTo>
                        <a:cubicBezTo>
                          <a:pt x="80" y="116"/>
                          <a:pt x="80" y="116"/>
                          <a:pt x="80" y="116"/>
                        </a:cubicBezTo>
                        <a:cubicBezTo>
                          <a:pt x="84" y="116"/>
                          <a:pt x="84" y="116"/>
                          <a:pt x="84" y="116"/>
                        </a:cubicBezTo>
                        <a:cubicBezTo>
                          <a:pt x="84" y="0"/>
                          <a:pt x="84" y="0"/>
                          <a:pt x="84" y="0"/>
                        </a:cubicBezTo>
                        <a:cubicBezTo>
                          <a:pt x="70" y="0"/>
                          <a:pt x="47" y="0"/>
                          <a:pt x="8" y="0"/>
                        </a:cubicBezTo>
                        <a:close/>
                      </a:path>
                    </a:pathLst>
                  </a:custGeom>
                  <a:solidFill>
                    <a:srgbClr val="367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712" name="Freeform 31"/>
                  <p:cNvSpPr>
                    <a:spLocks/>
                  </p:cNvSpPr>
                  <p:nvPr/>
                </p:nvSpPr>
                <p:spPr bwMode="gray">
                  <a:xfrm>
                    <a:off x="4264025" y="2859088"/>
                    <a:ext cx="122238" cy="503238"/>
                  </a:xfrm>
                  <a:custGeom>
                    <a:avLst/>
                    <a:gdLst>
                      <a:gd name="T0" fmla="*/ 20 w 28"/>
                      <a:gd name="T1" fmla="*/ 0 h 116"/>
                      <a:gd name="T2" fmla="*/ 0 w 28"/>
                      <a:gd name="T3" fmla="*/ 0 h 116"/>
                      <a:gd name="T4" fmla="*/ 0 w 28"/>
                      <a:gd name="T5" fmla="*/ 116 h 116"/>
                      <a:gd name="T6" fmla="*/ 12 w 28"/>
                      <a:gd name="T7" fmla="*/ 116 h 116"/>
                      <a:gd name="T8" fmla="*/ 12 w 28"/>
                      <a:gd name="T9" fmla="*/ 112 h 116"/>
                      <a:gd name="T10" fmla="*/ 20 w 28"/>
                      <a:gd name="T11" fmla="*/ 112 h 116"/>
                      <a:gd name="T12" fmla="*/ 28 w 28"/>
                      <a:gd name="T13" fmla="*/ 104 h 116"/>
                      <a:gd name="T14" fmla="*/ 28 w 28"/>
                      <a:gd name="T15" fmla="*/ 8 h 116"/>
                      <a:gd name="T16" fmla="*/ 20 w 28"/>
                      <a:gd name="T1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16">
                        <a:moveTo>
                          <a:pt x="20" y="0"/>
                        </a:moveTo>
                        <a:cubicBezTo>
                          <a:pt x="20" y="0"/>
                          <a:pt x="20" y="0"/>
                          <a:pt x="0" y="0"/>
                        </a:cubicBezTo>
                        <a:cubicBezTo>
                          <a:pt x="0" y="116"/>
                          <a:pt x="0" y="116"/>
                          <a:pt x="0" y="116"/>
                        </a:cubicBezTo>
                        <a:cubicBezTo>
                          <a:pt x="12" y="116"/>
                          <a:pt x="12" y="116"/>
                          <a:pt x="12" y="116"/>
                        </a:cubicBezTo>
                        <a:cubicBezTo>
                          <a:pt x="12" y="112"/>
                          <a:pt x="12" y="112"/>
                          <a:pt x="12" y="112"/>
                        </a:cubicBezTo>
                        <a:cubicBezTo>
                          <a:pt x="14" y="112"/>
                          <a:pt x="17" y="112"/>
                          <a:pt x="20" y="112"/>
                        </a:cubicBezTo>
                        <a:cubicBezTo>
                          <a:pt x="24" y="112"/>
                          <a:pt x="28" y="108"/>
                          <a:pt x="28" y="104"/>
                        </a:cubicBezTo>
                        <a:cubicBezTo>
                          <a:pt x="28" y="8"/>
                          <a:pt x="28" y="8"/>
                          <a:pt x="28" y="8"/>
                        </a:cubicBezTo>
                        <a:cubicBezTo>
                          <a:pt x="28" y="4"/>
                          <a:pt x="24" y="0"/>
                          <a:pt x="2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714" name="Group 713"/>
                <p:cNvGrpSpPr/>
                <p:nvPr/>
              </p:nvGrpSpPr>
              <p:grpSpPr bwMode="gray">
                <a:xfrm>
                  <a:off x="3746345" y="2994419"/>
                  <a:ext cx="216922" cy="216922"/>
                  <a:chOff x="3452623" y="2994419"/>
                  <a:chExt cx="216922" cy="216922"/>
                </a:xfrm>
              </p:grpSpPr>
              <p:sp>
                <p:nvSpPr>
                  <p:cNvPr id="614" name="Oval 21"/>
                  <p:cNvSpPr>
                    <a:spLocks noChangeArrowheads="1"/>
                  </p:cNvSpPr>
                  <p:nvPr/>
                </p:nvSpPr>
                <p:spPr bwMode="gray">
                  <a:xfrm>
                    <a:off x="3518520" y="3083615"/>
                    <a:ext cx="37475" cy="37475"/>
                  </a:xfrm>
                  <a:prstGeom prst="ellipse">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nvGrpSpPr>
                  <p:cNvPr id="615" name="Group 614"/>
                  <p:cNvGrpSpPr/>
                  <p:nvPr/>
                </p:nvGrpSpPr>
                <p:grpSpPr bwMode="gray">
                  <a:xfrm>
                    <a:off x="3617033" y="3071475"/>
                    <a:ext cx="32429" cy="61752"/>
                    <a:chOff x="491545" y="2913053"/>
                    <a:chExt cx="71436" cy="136027"/>
                  </a:xfrm>
                  <a:solidFill>
                    <a:schemeClr val="bg1"/>
                  </a:solidFill>
                </p:grpSpPr>
                <p:sp>
                  <p:nvSpPr>
                    <p:cNvPr id="618" name="Freeform 14"/>
                    <p:cNvSpPr>
                      <a:spLocks/>
                    </p:cNvSpPr>
                    <p:nvPr/>
                  </p:nvSpPr>
                  <p:spPr bwMode="gray">
                    <a:xfrm>
                      <a:off x="491545" y="2913053"/>
                      <a:ext cx="71436" cy="71436"/>
                    </a:xfrm>
                    <a:custGeom>
                      <a:avLst/>
                      <a:gdLst>
                        <a:gd name="T0" fmla="*/ 88 w 107"/>
                        <a:gd name="T1" fmla="*/ 88 h 107"/>
                        <a:gd name="T2" fmla="*/ 19 w 107"/>
                        <a:gd name="T3" fmla="*/ 88 h 107"/>
                        <a:gd name="T4" fmla="*/ 19 w 107"/>
                        <a:gd name="T5" fmla="*/ 19 h 107"/>
                        <a:gd name="T6" fmla="*/ 88 w 107"/>
                        <a:gd name="T7" fmla="*/ 19 h 107"/>
                        <a:gd name="T8" fmla="*/ 88 w 107"/>
                        <a:gd name="T9" fmla="*/ 88 h 107"/>
                      </a:gdLst>
                      <a:ahLst/>
                      <a:cxnLst>
                        <a:cxn ang="0">
                          <a:pos x="T0" y="T1"/>
                        </a:cxn>
                        <a:cxn ang="0">
                          <a:pos x="T2" y="T3"/>
                        </a:cxn>
                        <a:cxn ang="0">
                          <a:pos x="T4" y="T5"/>
                        </a:cxn>
                        <a:cxn ang="0">
                          <a:pos x="T6" y="T7"/>
                        </a:cxn>
                        <a:cxn ang="0">
                          <a:pos x="T8" y="T9"/>
                        </a:cxn>
                      </a:cxnLst>
                      <a:rect l="0" t="0" r="r" b="b"/>
                      <a:pathLst>
                        <a:path w="107" h="107">
                          <a:moveTo>
                            <a:pt x="88" y="88"/>
                          </a:moveTo>
                          <a:cubicBezTo>
                            <a:pt x="69" y="107"/>
                            <a:pt x="38" y="107"/>
                            <a:pt x="19" y="88"/>
                          </a:cubicBezTo>
                          <a:cubicBezTo>
                            <a:pt x="0" y="69"/>
                            <a:pt x="0" y="38"/>
                            <a:pt x="19" y="19"/>
                          </a:cubicBezTo>
                          <a:cubicBezTo>
                            <a:pt x="38" y="0"/>
                            <a:pt x="69" y="0"/>
                            <a:pt x="88" y="19"/>
                          </a:cubicBezTo>
                          <a:cubicBezTo>
                            <a:pt x="107" y="38"/>
                            <a:pt x="107" y="69"/>
                            <a:pt x="88"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19" name="Rectangle: Rounded Corners 618"/>
                    <p:cNvSpPr/>
                    <p:nvPr/>
                  </p:nvSpPr>
                  <p:spPr bwMode="gray">
                    <a:xfrm>
                      <a:off x="512318" y="2941313"/>
                      <a:ext cx="27432" cy="107767"/>
                    </a:xfrm>
                    <a:prstGeom prst="roundRect">
                      <a:avLst>
                        <a:gd name="adj"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sp>
                <p:nvSpPr>
                  <p:cNvPr id="616" name="Frame 615"/>
                  <p:cNvSpPr/>
                  <p:nvPr/>
                </p:nvSpPr>
                <p:spPr bwMode="gray">
                  <a:xfrm>
                    <a:off x="3452623" y="2994419"/>
                    <a:ext cx="216922" cy="216922"/>
                  </a:xfrm>
                  <a:prstGeom prst="frame">
                    <a:avLst>
                      <a:gd name="adj1" fmla="val 3032"/>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617" name="Circle: Hollow 616"/>
                  <p:cNvSpPr/>
                  <p:nvPr/>
                </p:nvSpPr>
                <p:spPr bwMode="gray">
                  <a:xfrm>
                    <a:off x="3501584" y="3066679"/>
                    <a:ext cx="71347" cy="71347"/>
                  </a:xfrm>
                  <a:prstGeom prst="donut">
                    <a:avLst>
                      <a:gd name="adj" fmla="val 9848"/>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grpSp>
        <p:cxnSp>
          <p:nvCxnSpPr>
            <p:cNvPr id="722" name="Straight Connector 721"/>
            <p:cNvCxnSpPr/>
            <p:nvPr/>
          </p:nvCxnSpPr>
          <p:spPr bwMode="gray">
            <a:xfrm>
              <a:off x="434958" y="4529874"/>
              <a:ext cx="2539377" cy="6879"/>
            </a:xfrm>
            <a:prstGeom prst="line">
              <a:avLst/>
            </a:prstGeom>
            <a:ln w="31750" cap="rnd">
              <a:prstDash val="sysDot"/>
            </a:ln>
          </p:spPr>
          <p:style>
            <a:lnRef idx="1">
              <a:schemeClr val="accent1"/>
            </a:lnRef>
            <a:fillRef idx="0">
              <a:schemeClr val="accent1"/>
            </a:fillRef>
            <a:effectRef idx="0">
              <a:schemeClr val="accent1"/>
            </a:effectRef>
            <a:fontRef idx="minor">
              <a:schemeClr val="tx1"/>
            </a:fontRef>
          </p:style>
        </p:cxnSp>
        <p:sp>
          <p:nvSpPr>
            <p:cNvPr id="724" name="TextBox 723"/>
            <p:cNvSpPr txBox="1"/>
            <p:nvPr/>
          </p:nvSpPr>
          <p:spPr bwMode="gray">
            <a:xfrm>
              <a:off x="385339" y="4643878"/>
              <a:ext cx="1943268" cy="317181"/>
            </a:xfrm>
            <a:prstGeom prst="rect">
              <a:avLst/>
            </a:prstGeom>
            <a:noFill/>
            <a:ln>
              <a:noFill/>
            </a:ln>
          </p:spPr>
          <p:txBody>
            <a:bodyPr wrap="none" lIns="34291" rIns="34291" rtlCol="0">
              <a:spAutoFit/>
            </a:bodyPr>
            <a:lstStyle/>
            <a:p>
              <a:pPr>
                <a:lnSpc>
                  <a:spcPct val="90000"/>
                </a:lnSpc>
                <a:spcBef>
                  <a:spcPts val="900"/>
                </a:spcBef>
                <a:buClr>
                  <a:srgbClr val="337DBE"/>
                </a:buClr>
                <a:buSzPct val="77000"/>
              </a:pPr>
              <a:r>
                <a:rPr lang="en-US" sz="1051" b="1" dirty="0">
                  <a:solidFill>
                    <a:schemeClr val="accent1"/>
                  </a:solidFill>
                </a:rPr>
                <a:t>Policyholder Surplus:</a:t>
              </a:r>
            </a:p>
          </p:txBody>
        </p:sp>
        <p:grpSp>
          <p:nvGrpSpPr>
            <p:cNvPr id="728" name="Group 727"/>
            <p:cNvGrpSpPr/>
            <p:nvPr/>
          </p:nvGrpSpPr>
          <p:grpSpPr bwMode="gray">
            <a:xfrm>
              <a:off x="415480" y="4955658"/>
              <a:ext cx="2521619" cy="621708"/>
              <a:chOff x="455236" y="4915902"/>
              <a:chExt cx="2521619" cy="621708"/>
            </a:xfrm>
          </p:grpSpPr>
          <p:sp>
            <p:nvSpPr>
              <p:cNvPr id="725" name="TextBox 724"/>
              <p:cNvSpPr txBox="1"/>
              <p:nvPr/>
            </p:nvSpPr>
            <p:spPr bwMode="gray">
              <a:xfrm>
                <a:off x="455236" y="4915902"/>
                <a:ext cx="1720985" cy="621708"/>
              </a:xfrm>
              <a:prstGeom prst="rect">
                <a:avLst/>
              </a:prstGeom>
              <a:noFill/>
              <a:ln>
                <a:noFill/>
              </a:ln>
            </p:spPr>
            <p:txBody>
              <a:bodyPr wrap="none" lIns="34291" rIns="34291" rtlCol="0">
                <a:spAutoFit/>
              </a:bodyPr>
              <a:lstStyle/>
              <a:p>
                <a:pPr>
                  <a:lnSpc>
                    <a:spcPct val="90000"/>
                  </a:lnSpc>
                  <a:spcBef>
                    <a:spcPts val="900"/>
                  </a:spcBef>
                  <a:buClr>
                    <a:srgbClr val="337DBE"/>
                  </a:buClr>
                  <a:buSzPct val="77000"/>
                </a:pPr>
                <a:r>
                  <a:rPr lang="en-US" sz="2700" b="1" dirty="0">
                    <a:solidFill>
                      <a:schemeClr val="accent1"/>
                    </a:solidFill>
                  </a:rPr>
                  <a:t>~$750B</a:t>
                </a:r>
              </a:p>
            </p:txBody>
          </p:sp>
          <p:sp>
            <p:nvSpPr>
              <p:cNvPr id="727" name="TextBox 726"/>
              <p:cNvSpPr txBox="1"/>
              <p:nvPr/>
            </p:nvSpPr>
            <p:spPr bwMode="gray">
              <a:xfrm>
                <a:off x="2395069" y="4949694"/>
                <a:ext cx="581786" cy="511251"/>
              </a:xfrm>
              <a:prstGeom prst="rect">
                <a:avLst/>
              </a:prstGeom>
              <a:noFill/>
              <a:ln>
                <a:noFill/>
              </a:ln>
            </p:spPr>
            <p:txBody>
              <a:bodyPr wrap="none" lIns="34291" rIns="34291" rtlCol="0">
                <a:spAutoFit/>
              </a:bodyPr>
              <a:lstStyle/>
              <a:p>
                <a:pPr algn="r">
                  <a:lnSpc>
                    <a:spcPct val="90000"/>
                  </a:lnSpc>
                  <a:spcBef>
                    <a:spcPts val="900"/>
                  </a:spcBef>
                  <a:buClr>
                    <a:srgbClr val="337DBE"/>
                  </a:buClr>
                  <a:buSzPct val="77000"/>
                </a:pPr>
                <a:r>
                  <a:rPr lang="en-US" sz="1051" b="1" dirty="0">
                    <a:solidFill>
                      <a:schemeClr val="accent1"/>
                    </a:solidFill>
                  </a:rPr>
                  <a:t>End </a:t>
                </a:r>
                <a:br>
                  <a:rPr lang="en-US" sz="1051" b="1" dirty="0">
                    <a:solidFill>
                      <a:schemeClr val="accent1"/>
                    </a:solidFill>
                  </a:rPr>
                </a:br>
                <a:r>
                  <a:rPr lang="en-US" sz="1051" b="1" dirty="0">
                    <a:solidFill>
                      <a:schemeClr val="accent1"/>
                    </a:solidFill>
                  </a:rPr>
                  <a:t>Q1/18</a:t>
                </a:r>
              </a:p>
            </p:txBody>
          </p:sp>
          <p:sp>
            <p:nvSpPr>
              <p:cNvPr id="726" name="Arrow: Right 725"/>
              <p:cNvSpPr/>
              <p:nvPr/>
            </p:nvSpPr>
            <p:spPr bwMode="gray">
              <a:xfrm>
                <a:off x="2174204" y="5015101"/>
                <a:ext cx="222061" cy="326044"/>
              </a:xfrm>
              <a:prstGeom prst="rightArrow">
                <a:avLst>
                  <a:gd name="adj1" fmla="val 69090"/>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grpSp>
      </p:grpSp>
      <p:grpSp>
        <p:nvGrpSpPr>
          <p:cNvPr id="804" name="Group 803"/>
          <p:cNvGrpSpPr/>
          <p:nvPr/>
        </p:nvGrpSpPr>
        <p:grpSpPr>
          <a:xfrm>
            <a:off x="3545993" y="2427768"/>
            <a:ext cx="2050542" cy="2648323"/>
            <a:chOff x="3216106" y="2094018"/>
            <a:chExt cx="2734054" cy="3531098"/>
          </a:xfrm>
        </p:grpSpPr>
        <p:sp>
          <p:nvSpPr>
            <p:cNvPr id="10" name="Rectangle 9"/>
            <p:cNvSpPr/>
            <p:nvPr/>
          </p:nvSpPr>
          <p:spPr bwMode="gray">
            <a:xfrm>
              <a:off x="3216106" y="2094018"/>
              <a:ext cx="2734054" cy="353109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grpSp>
          <p:nvGrpSpPr>
            <p:cNvPr id="743" name="Group 742"/>
            <p:cNvGrpSpPr/>
            <p:nvPr/>
          </p:nvGrpSpPr>
          <p:grpSpPr bwMode="gray">
            <a:xfrm>
              <a:off x="3422086" y="2357743"/>
              <a:ext cx="2296824" cy="1356812"/>
              <a:chOff x="3420140" y="2357743"/>
              <a:chExt cx="2296824" cy="1356812"/>
            </a:xfrm>
          </p:grpSpPr>
          <p:sp>
            <p:nvSpPr>
              <p:cNvPr id="738" name="Freeform 35"/>
              <p:cNvSpPr>
                <a:spLocks noEditPoints="1"/>
              </p:cNvSpPr>
              <p:nvPr/>
            </p:nvSpPr>
            <p:spPr bwMode="gray">
              <a:xfrm>
                <a:off x="3667980" y="2393059"/>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lumMod val="20000"/>
                  <a:lumOff val="80000"/>
                </a:schemeClr>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39" name="Freeform 35"/>
              <p:cNvSpPr>
                <a:spLocks noEditPoints="1"/>
              </p:cNvSpPr>
              <p:nvPr/>
            </p:nvSpPr>
            <p:spPr bwMode="gray">
              <a:xfrm>
                <a:off x="4158080" y="2381287"/>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lumMod val="20000"/>
                  <a:lumOff val="80000"/>
                </a:schemeClr>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40" name="Freeform 35"/>
              <p:cNvSpPr>
                <a:spLocks noEditPoints="1"/>
              </p:cNvSpPr>
              <p:nvPr/>
            </p:nvSpPr>
            <p:spPr bwMode="gray">
              <a:xfrm>
                <a:off x="4648180" y="2369515"/>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lumMod val="20000"/>
                  <a:lumOff val="80000"/>
                </a:schemeClr>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41" name="Freeform 35"/>
              <p:cNvSpPr>
                <a:spLocks noEditPoints="1"/>
              </p:cNvSpPr>
              <p:nvPr/>
            </p:nvSpPr>
            <p:spPr bwMode="gray">
              <a:xfrm>
                <a:off x="5138281" y="2357743"/>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lumMod val="20000"/>
                  <a:lumOff val="80000"/>
                </a:schemeClr>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32" name="Freeform 35"/>
              <p:cNvSpPr>
                <a:spLocks noEditPoints="1"/>
              </p:cNvSpPr>
              <p:nvPr/>
            </p:nvSpPr>
            <p:spPr bwMode="gray">
              <a:xfrm>
                <a:off x="3420140" y="2404831"/>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33" name="Freeform 35"/>
              <p:cNvSpPr>
                <a:spLocks noEditPoints="1"/>
              </p:cNvSpPr>
              <p:nvPr/>
            </p:nvSpPr>
            <p:spPr bwMode="gray">
              <a:xfrm>
                <a:off x="3910240" y="2393059"/>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34" name="Freeform 35"/>
              <p:cNvSpPr>
                <a:spLocks noEditPoints="1"/>
              </p:cNvSpPr>
              <p:nvPr/>
            </p:nvSpPr>
            <p:spPr bwMode="gray">
              <a:xfrm>
                <a:off x="4400340" y="2381287"/>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35" name="Freeform 35"/>
              <p:cNvSpPr>
                <a:spLocks noEditPoints="1"/>
              </p:cNvSpPr>
              <p:nvPr/>
            </p:nvSpPr>
            <p:spPr bwMode="gray">
              <a:xfrm>
                <a:off x="4890440" y="2369515"/>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36" name="Freeform 35"/>
              <p:cNvSpPr>
                <a:spLocks noEditPoints="1"/>
              </p:cNvSpPr>
              <p:nvPr/>
            </p:nvSpPr>
            <p:spPr bwMode="gray">
              <a:xfrm>
                <a:off x="5380541" y="2357743"/>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42" name="TextBox 741"/>
              <p:cNvSpPr txBox="1"/>
              <p:nvPr/>
            </p:nvSpPr>
            <p:spPr bwMode="gray">
              <a:xfrm>
                <a:off x="3600369" y="3259045"/>
                <a:ext cx="1943270" cy="455510"/>
              </a:xfrm>
              <a:prstGeom prst="rect">
                <a:avLst/>
              </a:prstGeom>
              <a:noFill/>
              <a:ln>
                <a:noFill/>
              </a:ln>
            </p:spPr>
            <p:txBody>
              <a:bodyPr wrap="none" lIns="34291" rIns="34291" rtlCol="0">
                <a:spAutoFit/>
              </a:bodyPr>
              <a:lstStyle/>
              <a:p>
                <a:pPr algn="ctr">
                  <a:lnSpc>
                    <a:spcPct val="90000"/>
                  </a:lnSpc>
                  <a:spcBef>
                    <a:spcPts val="900"/>
                  </a:spcBef>
                  <a:buClr>
                    <a:srgbClr val="337DBE"/>
                  </a:buClr>
                  <a:buSzPct val="77000"/>
                </a:pPr>
                <a:r>
                  <a:rPr lang="en-US" b="1" dirty="0">
                    <a:solidFill>
                      <a:schemeClr val="accent3"/>
                    </a:solidFill>
                  </a:rPr>
                  <a:t>2.8M</a:t>
                </a:r>
                <a:r>
                  <a:rPr lang="en-US" sz="1351" b="1" dirty="0">
                    <a:solidFill>
                      <a:schemeClr val="accent3"/>
                    </a:solidFill>
                  </a:rPr>
                  <a:t> Employed</a:t>
                </a:r>
                <a:endParaRPr lang="en-US" sz="1500" b="1" dirty="0">
                  <a:solidFill>
                    <a:schemeClr val="accent3"/>
                  </a:solidFill>
                </a:endParaRPr>
              </a:p>
            </p:txBody>
          </p:sp>
        </p:grpSp>
        <p:sp>
          <p:nvSpPr>
            <p:cNvPr id="769" name="Freeform 35"/>
            <p:cNvSpPr>
              <a:spLocks noEditPoints="1"/>
            </p:cNvSpPr>
            <p:nvPr/>
          </p:nvSpPr>
          <p:spPr bwMode="gray">
            <a:xfrm>
              <a:off x="3669926" y="3928755"/>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lumMod val="20000"/>
                <a:lumOff val="80000"/>
              </a:schemeClr>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70" name="Freeform 35"/>
            <p:cNvSpPr>
              <a:spLocks noEditPoints="1"/>
            </p:cNvSpPr>
            <p:nvPr/>
          </p:nvSpPr>
          <p:spPr bwMode="gray">
            <a:xfrm>
              <a:off x="4160026" y="3916983"/>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lumMod val="20000"/>
                <a:lumOff val="80000"/>
              </a:schemeClr>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71" name="Freeform 35"/>
            <p:cNvSpPr>
              <a:spLocks noEditPoints="1"/>
            </p:cNvSpPr>
            <p:nvPr/>
          </p:nvSpPr>
          <p:spPr bwMode="gray">
            <a:xfrm>
              <a:off x="4650126" y="3905211"/>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lumMod val="20000"/>
                <a:lumOff val="80000"/>
              </a:schemeClr>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72" name="Freeform 35"/>
            <p:cNvSpPr>
              <a:spLocks noEditPoints="1"/>
            </p:cNvSpPr>
            <p:nvPr/>
          </p:nvSpPr>
          <p:spPr bwMode="gray">
            <a:xfrm>
              <a:off x="5140227" y="3893439"/>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6">
                <a:lumMod val="20000"/>
                <a:lumOff val="80000"/>
              </a:schemeClr>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73" name="Freeform 35"/>
            <p:cNvSpPr>
              <a:spLocks noEditPoints="1"/>
            </p:cNvSpPr>
            <p:nvPr/>
          </p:nvSpPr>
          <p:spPr bwMode="gray">
            <a:xfrm>
              <a:off x="3422086" y="3940527"/>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74" name="Freeform 35"/>
            <p:cNvSpPr>
              <a:spLocks noEditPoints="1"/>
            </p:cNvSpPr>
            <p:nvPr/>
          </p:nvSpPr>
          <p:spPr bwMode="gray">
            <a:xfrm>
              <a:off x="3912186" y="3928755"/>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75" name="Freeform 35"/>
            <p:cNvSpPr>
              <a:spLocks noEditPoints="1"/>
            </p:cNvSpPr>
            <p:nvPr/>
          </p:nvSpPr>
          <p:spPr bwMode="gray">
            <a:xfrm>
              <a:off x="4402286" y="3916983"/>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76" name="Freeform 35"/>
            <p:cNvSpPr>
              <a:spLocks noEditPoints="1"/>
            </p:cNvSpPr>
            <p:nvPr/>
          </p:nvSpPr>
          <p:spPr bwMode="gray">
            <a:xfrm>
              <a:off x="4892386" y="3905211"/>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3"/>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77" name="Freeform 35"/>
            <p:cNvSpPr>
              <a:spLocks noEditPoints="1"/>
            </p:cNvSpPr>
            <p:nvPr/>
          </p:nvSpPr>
          <p:spPr bwMode="gray">
            <a:xfrm>
              <a:off x="5382487" y="3893439"/>
              <a:ext cx="336423" cy="831971"/>
            </a:xfrm>
            <a:custGeom>
              <a:avLst/>
              <a:gdLst>
                <a:gd name="T0" fmla="*/ 178 w 254"/>
                <a:gd name="T1" fmla="*/ 96 h 632"/>
                <a:gd name="T2" fmla="*/ 136 w 254"/>
                <a:gd name="T3" fmla="*/ 141 h 632"/>
                <a:gd name="T4" fmla="*/ 119 w 254"/>
                <a:gd name="T5" fmla="*/ 141 h 632"/>
                <a:gd name="T6" fmla="*/ 76 w 254"/>
                <a:gd name="T7" fmla="*/ 96 h 632"/>
                <a:gd name="T8" fmla="*/ 76 w 254"/>
                <a:gd name="T9" fmla="*/ 45 h 632"/>
                <a:gd name="T10" fmla="*/ 119 w 254"/>
                <a:gd name="T11" fmla="*/ 0 h 632"/>
                <a:gd name="T12" fmla="*/ 136 w 254"/>
                <a:gd name="T13" fmla="*/ 0 h 632"/>
                <a:gd name="T14" fmla="*/ 178 w 254"/>
                <a:gd name="T15" fmla="*/ 45 h 632"/>
                <a:gd name="T16" fmla="*/ 178 w 254"/>
                <a:gd name="T17" fmla="*/ 96 h 632"/>
                <a:gd name="T18" fmla="*/ 254 w 254"/>
                <a:gd name="T19" fmla="*/ 219 h 632"/>
                <a:gd name="T20" fmla="*/ 254 w 254"/>
                <a:gd name="T21" fmla="*/ 214 h 632"/>
                <a:gd name="T22" fmla="*/ 197 w 254"/>
                <a:gd name="T23" fmla="*/ 156 h 632"/>
                <a:gd name="T24" fmla="*/ 197 w 254"/>
                <a:gd name="T25" fmla="*/ 156 h 632"/>
                <a:gd name="T26" fmla="*/ 58 w 254"/>
                <a:gd name="T27" fmla="*/ 156 h 632"/>
                <a:gd name="T28" fmla="*/ 58 w 254"/>
                <a:gd name="T29" fmla="*/ 156 h 632"/>
                <a:gd name="T30" fmla="*/ 0 w 254"/>
                <a:gd name="T31" fmla="*/ 214 h 632"/>
                <a:gd name="T32" fmla="*/ 1 w 254"/>
                <a:gd name="T33" fmla="*/ 220 h 632"/>
                <a:gd name="T34" fmla="*/ 1 w 254"/>
                <a:gd name="T35" fmla="*/ 338 h 632"/>
                <a:gd name="T36" fmla="*/ 0 w 254"/>
                <a:gd name="T37" fmla="*/ 346 h 632"/>
                <a:gd name="T38" fmla="*/ 51 w 254"/>
                <a:gd name="T39" fmla="*/ 430 h 632"/>
                <a:gd name="T40" fmla="*/ 51 w 254"/>
                <a:gd name="T41" fmla="*/ 596 h 632"/>
                <a:gd name="T42" fmla="*/ 86 w 254"/>
                <a:gd name="T43" fmla="*/ 632 h 632"/>
                <a:gd name="T44" fmla="*/ 169 w 254"/>
                <a:gd name="T45" fmla="*/ 632 h 632"/>
                <a:gd name="T46" fmla="*/ 204 w 254"/>
                <a:gd name="T47" fmla="*/ 596 h 632"/>
                <a:gd name="T48" fmla="*/ 204 w 254"/>
                <a:gd name="T49" fmla="*/ 430 h 632"/>
                <a:gd name="T50" fmla="*/ 254 w 254"/>
                <a:gd name="T51" fmla="*/ 346 h 632"/>
                <a:gd name="T52" fmla="*/ 254 w 254"/>
                <a:gd name="T53" fmla="*/ 339 h 632"/>
                <a:gd name="T54" fmla="*/ 254 w 254"/>
                <a:gd name="T55" fmla="*/ 219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632">
                  <a:moveTo>
                    <a:pt x="178" y="96"/>
                  </a:moveTo>
                  <a:cubicBezTo>
                    <a:pt x="178" y="121"/>
                    <a:pt x="136" y="141"/>
                    <a:pt x="136" y="141"/>
                  </a:cubicBezTo>
                  <a:cubicBezTo>
                    <a:pt x="119" y="141"/>
                    <a:pt x="119" y="141"/>
                    <a:pt x="119" y="141"/>
                  </a:cubicBezTo>
                  <a:cubicBezTo>
                    <a:pt x="119" y="141"/>
                    <a:pt x="76" y="121"/>
                    <a:pt x="76" y="96"/>
                  </a:cubicBezTo>
                  <a:cubicBezTo>
                    <a:pt x="76" y="45"/>
                    <a:pt x="76" y="45"/>
                    <a:pt x="76" y="45"/>
                  </a:cubicBezTo>
                  <a:cubicBezTo>
                    <a:pt x="76" y="20"/>
                    <a:pt x="95" y="0"/>
                    <a:pt x="119" y="0"/>
                  </a:cubicBezTo>
                  <a:cubicBezTo>
                    <a:pt x="136" y="0"/>
                    <a:pt x="136" y="0"/>
                    <a:pt x="136" y="0"/>
                  </a:cubicBezTo>
                  <a:cubicBezTo>
                    <a:pt x="159" y="0"/>
                    <a:pt x="178" y="20"/>
                    <a:pt x="178" y="45"/>
                  </a:cubicBezTo>
                  <a:lnTo>
                    <a:pt x="178" y="96"/>
                  </a:lnTo>
                  <a:close/>
                  <a:moveTo>
                    <a:pt x="254" y="219"/>
                  </a:moveTo>
                  <a:cubicBezTo>
                    <a:pt x="254" y="218"/>
                    <a:pt x="254" y="216"/>
                    <a:pt x="254" y="214"/>
                  </a:cubicBezTo>
                  <a:cubicBezTo>
                    <a:pt x="254" y="182"/>
                    <a:pt x="229" y="156"/>
                    <a:pt x="197" y="156"/>
                  </a:cubicBezTo>
                  <a:cubicBezTo>
                    <a:pt x="197" y="156"/>
                    <a:pt x="197" y="156"/>
                    <a:pt x="197" y="156"/>
                  </a:cubicBezTo>
                  <a:cubicBezTo>
                    <a:pt x="58" y="156"/>
                    <a:pt x="58" y="156"/>
                    <a:pt x="58" y="156"/>
                  </a:cubicBezTo>
                  <a:cubicBezTo>
                    <a:pt x="58" y="156"/>
                    <a:pt x="58" y="156"/>
                    <a:pt x="58" y="156"/>
                  </a:cubicBezTo>
                  <a:cubicBezTo>
                    <a:pt x="26" y="156"/>
                    <a:pt x="0" y="182"/>
                    <a:pt x="0" y="214"/>
                  </a:cubicBezTo>
                  <a:cubicBezTo>
                    <a:pt x="0" y="216"/>
                    <a:pt x="0" y="218"/>
                    <a:pt x="1" y="220"/>
                  </a:cubicBezTo>
                  <a:cubicBezTo>
                    <a:pt x="1" y="338"/>
                    <a:pt x="1" y="338"/>
                    <a:pt x="1" y="338"/>
                  </a:cubicBezTo>
                  <a:cubicBezTo>
                    <a:pt x="0" y="341"/>
                    <a:pt x="0" y="344"/>
                    <a:pt x="0" y="346"/>
                  </a:cubicBezTo>
                  <a:cubicBezTo>
                    <a:pt x="0" y="389"/>
                    <a:pt x="22" y="424"/>
                    <a:pt x="51" y="430"/>
                  </a:cubicBezTo>
                  <a:cubicBezTo>
                    <a:pt x="51" y="596"/>
                    <a:pt x="51" y="596"/>
                    <a:pt x="51" y="596"/>
                  </a:cubicBezTo>
                  <a:cubicBezTo>
                    <a:pt x="51" y="616"/>
                    <a:pt x="67" y="632"/>
                    <a:pt x="86" y="632"/>
                  </a:cubicBezTo>
                  <a:cubicBezTo>
                    <a:pt x="169" y="632"/>
                    <a:pt x="169" y="632"/>
                    <a:pt x="169" y="632"/>
                  </a:cubicBezTo>
                  <a:cubicBezTo>
                    <a:pt x="188" y="632"/>
                    <a:pt x="204" y="616"/>
                    <a:pt x="204" y="596"/>
                  </a:cubicBezTo>
                  <a:cubicBezTo>
                    <a:pt x="204" y="430"/>
                    <a:pt x="204" y="430"/>
                    <a:pt x="204" y="430"/>
                  </a:cubicBezTo>
                  <a:cubicBezTo>
                    <a:pt x="232" y="424"/>
                    <a:pt x="254" y="389"/>
                    <a:pt x="254" y="346"/>
                  </a:cubicBezTo>
                  <a:cubicBezTo>
                    <a:pt x="254" y="344"/>
                    <a:pt x="254" y="341"/>
                    <a:pt x="254" y="339"/>
                  </a:cubicBezTo>
                  <a:lnTo>
                    <a:pt x="254" y="219"/>
                  </a:lnTo>
                  <a:close/>
                </a:path>
              </a:pathLst>
            </a:custGeom>
            <a:solidFill>
              <a:schemeClr val="accent6"/>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78" name="TextBox 777"/>
            <p:cNvSpPr txBox="1"/>
            <p:nvPr/>
          </p:nvSpPr>
          <p:spPr bwMode="gray">
            <a:xfrm>
              <a:off x="3572392" y="4848321"/>
              <a:ext cx="2003113" cy="704979"/>
            </a:xfrm>
            <a:prstGeom prst="rect">
              <a:avLst/>
            </a:prstGeom>
            <a:noFill/>
            <a:ln>
              <a:noFill/>
            </a:ln>
          </p:spPr>
          <p:txBody>
            <a:bodyPr wrap="none" lIns="34291" rIns="34291" rtlCol="0">
              <a:spAutoFit/>
            </a:bodyPr>
            <a:lstStyle/>
            <a:p>
              <a:pPr algn="ctr">
                <a:lnSpc>
                  <a:spcPct val="90000"/>
                </a:lnSpc>
                <a:spcBef>
                  <a:spcPts val="900"/>
                </a:spcBef>
                <a:buClr>
                  <a:srgbClr val="337DBE"/>
                </a:buClr>
                <a:buSzPct val="77000"/>
              </a:pPr>
              <a:r>
                <a:rPr lang="en-US" sz="1351" b="1" dirty="0">
                  <a:solidFill>
                    <a:schemeClr val="accent3"/>
                  </a:solidFill>
                </a:rPr>
                <a:t>Need to Fill</a:t>
              </a:r>
              <a:br>
                <a:rPr lang="en-US" sz="1351" b="1" dirty="0">
                  <a:solidFill>
                    <a:schemeClr val="accent3"/>
                  </a:solidFill>
                </a:rPr>
              </a:br>
              <a:r>
                <a:rPr lang="en-US" b="1" dirty="0">
                  <a:solidFill>
                    <a:schemeClr val="accent3"/>
                  </a:solidFill>
                </a:rPr>
                <a:t>400K+</a:t>
              </a:r>
              <a:r>
                <a:rPr lang="en-US" sz="1351" b="1" dirty="0">
                  <a:solidFill>
                    <a:schemeClr val="accent3"/>
                  </a:solidFill>
                </a:rPr>
                <a:t> by 2022</a:t>
              </a:r>
              <a:r>
                <a:rPr lang="en-US" sz="1351" b="1" baseline="30000" dirty="0">
                  <a:solidFill>
                    <a:schemeClr val="accent3"/>
                  </a:solidFill>
                </a:rPr>
                <a:t>2</a:t>
              </a:r>
              <a:endParaRPr lang="en-US" sz="900" b="1" baseline="30000" dirty="0">
                <a:solidFill>
                  <a:schemeClr val="accent3"/>
                </a:solidFill>
              </a:endParaRPr>
            </a:p>
          </p:txBody>
        </p:sp>
      </p:grpSp>
      <p:grpSp>
        <p:nvGrpSpPr>
          <p:cNvPr id="805" name="Group 804"/>
          <p:cNvGrpSpPr/>
          <p:nvPr/>
        </p:nvGrpSpPr>
        <p:grpSpPr>
          <a:xfrm>
            <a:off x="5695380" y="2427768"/>
            <a:ext cx="2050542" cy="2648326"/>
            <a:chOff x="6081956" y="2094016"/>
            <a:chExt cx="2734055" cy="3531101"/>
          </a:xfrm>
        </p:grpSpPr>
        <p:sp>
          <p:nvSpPr>
            <p:cNvPr id="16" name="Rectangle 15"/>
            <p:cNvSpPr/>
            <p:nvPr/>
          </p:nvSpPr>
          <p:spPr bwMode="gray">
            <a:xfrm>
              <a:off x="6081956" y="2094016"/>
              <a:ext cx="2734055" cy="3531101"/>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sp>
          <p:nvSpPr>
            <p:cNvPr id="782" name="Freeform 39"/>
            <p:cNvSpPr>
              <a:spLocks/>
            </p:cNvSpPr>
            <p:nvPr/>
          </p:nvSpPr>
          <p:spPr bwMode="gray">
            <a:xfrm>
              <a:off x="6178447" y="2371983"/>
              <a:ext cx="1509967" cy="931532"/>
            </a:xfrm>
            <a:custGeom>
              <a:avLst/>
              <a:gdLst>
                <a:gd name="T0" fmla="*/ 2667 w 2717"/>
                <a:gd name="T1" fmla="*/ 186 h 1674"/>
                <a:gd name="T2" fmla="*/ 2594 w 2717"/>
                <a:gd name="T3" fmla="*/ 86 h 1674"/>
                <a:gd name="T4" fmla="*/ 2535 w 2717"/>
                <a:gd name="T5" fmla="*/ 205 h 1674"/>
                <a:gd name="T6" fmla="*/ 2487 w 2717"/>
                <a:gd name="T7" fmla="*/ 275 h 1674"/>
                <a:gd name="T8" fmla="*/ 2309 w 2717"/>
                <a:gd name="T9" fmla="*/ 357 h 1674"/>
                <a:gd name="T10" fmla="*/ 2175 w 2717"/>
                <a:gd name="T11" fmla="*/ 458 h 1674"/>
                <a:gd name="T12" fmla="*/ 1986 w 2717"/>
                <a:gd name="T13" fmla="*/ 587 h 1674"/>
                <a:gd name="T14" fmla="*/ 1955 w 2717"/>
                <a:gd name="T15" fmla="*/ 470 h 1674"/>
                <a:gd name="T16" fmla="*/ 1955 w 2717"/>
                <a:gd name="T17" fmla="*/ 357 h 1674"/>
                <a:gd name="T18" fmla="*/ 1866 w 2717"/>
                <a:gd name="T19" fmla="*/ 373 h 1674"/>
                <a:gd name="T20" fmla="*/ 1824 w 2717"/>
                <a:gd name="T21" fmla="*/ 492 h 1674"/>
                <a:gd name="T22" fmla="*/ 1750 w 2717"/>
                <a:gd name="T23" fmla="*/ 428 h 1674"/>
                <a:gd name="T24" fmla="*/ 1931 w 2717"/>
                <a:gd name="T25" fmla="*/ 321 h 1674"/>
                <a:gd name="T26" fmla="*/ 1873 w 2717"/>
                <a:gd name="T27" fmla="*/ 275 h 1674"/>
                <a:gd name="T28" fmla="*/ 1747 w 2717"/>
                <a:gd name="T29" fmla="*/ 241 h 1674"/>
                <a:gd name="T30" fmla="*/ 1607 w 2717"/>
                <a:gd name="T31" fmla="*/ 305 h 1674"/>
                <a:gd name="T32" fmla="*/ 1610 w 2717"/>
                <a:gd name="T33" fmla="*/ 244 h 1674"/>
                <a:gd name="T34" fmla="*/ 1555 w 2717"/>
                <a:gd name="T35" fmla="*/ 196 h 1674"/>
                <a:gd name="T36" fmla="*/ 1417 w 2717"/>
                <a:gd name="T37" fmla="*/ 134 h 1674"/>
                <a:gd name="T38" fmla="*/ 238 w 2717"/>
                <a:gd name="T39" fmla="*/ 67 h 1674"/>
                <a:gd name="T40" fmla="*/ 140 w 2717"/>
                <a:gd name="T41" fmla="*/ 12 h 1674"/>
                <a:gd name="T42" fmla="*/ 143 w 2717"/>
                <a:gd name="T43" fmla="*/ 131 h 1674"/>
                <a:gd name="T44" fmla="*/ 43 w 2717"/>
                <a:gd name="T45" fmla="*/ 357 h 1674"/>
                <a:gd name="T46" fmla="*/ 6 w 2717"/>
                <a:gd name="T47" fmla="*/ 614 h 1674"/>
                <a:gd name="T48" fmla="*/ 64 w 2717"/>
                <a:gd name="T49" fmla="*/ 773 h 1674"/>
                <a:gd name="T50" fmla="*/ 88 w 2717"/>
                <a:gd name="T51" fmla="*/ 944 h 1674"/>
                <a:gd name="T52" fmla="*/ 232 w 2717"/>
                <a:gd name="T53" fmla="*/ 1103 h 1674"/>
                <a:gd name="T54" fmla="*/ 495 w 2717"/>
                <a:gd name="T55" fmla="*/ 1219 h 1674"/>
                <a:gd name="T56" fmla="*/ 803 w 2717"/>
                <a:gd name="T57" fmla="*/ 1253 h 1674"/>
                <a:gd name="T58" fmla="*/ 971 w 2717"/>
                <a:gd name="T59" fmla="*/ 1451 h 1674"/>
                <a:gd name="T60" fmla="*/ 1179 w 2717"/>
                <a:gd name="T61" fmla="*/ 1558 h 1674"/>
                <a:gd name="T62" fmla="*/ 1457 w 2717"/>
                <a:gd name="T63" fmla="*/ 1436 h 1674"/>
                <a:gd name="T64" fmla="*/ 1650 w 2717"/>
                <a:gd name="T65" fmla="*/ 1430 h 1674"/>
                <a:gd name="T66" fmla="*/ 1705 w 2717"/>
                <a:gd name="T67" fmla="*/ 1439 h 1674"/>
                <a:gd name="T68" fmla="*/ 1778 w 2717"/>
                <a:gd name="T69" fmla="*/ 1436 h 1674"/>
                <a:gd name="T70" fmla="*/ 1729 w 2717"/>
                <a:gd name="T71" fmla="*/ 1393 h 1674"/>
                <a:gd name="T72" fmla="*/ 1833 w 2717"/>
                <a:gd name="T73" fmla="*/ 1366 h 1674"/>
                <a:gd name="T74" fmla="*/ 2129 w 2717"/>
                <a:gd name="T75" fmla="*/ 1402 h 1674"/>
                <a:gd name="T76" fmla="*/ 2163 w 2717"/>
                <a:gd name="T77" fmla="*/ 1482 h 1674"/>
                <a:gd name="T78" fmla="*/ 2206 w 2717"/>
                <a:gd name="T79" fmla="*/ 1567 h 1674"/>
                <a:gd name="T80" fmla="*/ 2306 w 2717"/>
                <a:gd name="T81" fmla="*/ 1634 h 1674"/>
                <a:gd name="T82" fmla="*/ 2309 w 2717"/>
                <a:gd name="T83" fmla="*/ 1619 h 1674"/>
                <a:gd name="T84" fmla="*/ 2199 w 2717"/>
                <a:gd name="T85" fmla="*/ 1219 h 1674"/>
                <a:gd name="T86" fmla="*/ 2343 w 2717"/>
                <a:gd name="T87" fmla="*/ 1054 h 1674"/>
                <a:gd name="T88" fmla="*/ 2398 w 2717"/>
                <a:gd name="T89" fmla="*/ 944 h 1674"/>
                <a:gd name="T90" fmla="*/ 2438 w 2717"/>
                <a:gd name="T91" fmla="*/ 907 h 1674"/>
                <a:gd name="T92" fmla="*/ 2407 w 2717"/>
                <a:gd name="T93" fmla="*/ 840 h 1674"/>
                <a:gd name="T94" fmla="*/ 2386 w 2717"/>
                <a:gd name="T95" fmla="*/ 816 h 1674"/>
                <a:gd name="T96" fmla="*/ 2367 w 2717"/>
                <a:gd name="T97" fmla="*/ 684 h 1674"/>
                <a:gd name="T98" fmla="*/ 2392 w 2717"/>
                <a:gd name="T99" fmla="*/ 776 h 1674"/>
                <a:gd name="T100" fmla="*/ 2426 w 2717"/>
                <a:gd name="T101" fmla="*/ 709 h 1674"/>
                <a:gd name="T102" fmla="*/ 2426 w 2717"/>
                <a:gd name="T103" fmla="*/ 700 h 1674"/>
                <a:gd name="T104" fmla="*/ 2453 w 2717"/>
                <a:gd name="T105" fmla="*/ 580 h 1674"/>
                <a:gd name="T106" fmla="*/ 2578 w 2717"/>
                <a:gd name="T107" fmla="*/ 492 h 1674"/>
                <a:gd name="T108" fmla="*/ 2624 w 2717"/>
                <a:gd name="T109" fmla="*/ 467 h 1674"/>
                <a:gd name="T110" fmla="*/ 2566 w 2717"/>
                <a:gd name="T111" fmla="*/ 437 h 1674"/>
                <a:gd name="T112" fmla="*/ 2621 w 2717"/>
                <a:gd name="T113" fmla="*/ 278 h 1674"/>
                <a:gd name="T114" fmla="*/ 2645 w 2717"/>
                <a:gd name="T115" fmla="*/ 272 h 1674"/>
                <a:gd name="T116" fmla="*/ 2688 w 2717"/>
                <a:gd name="T117" fmla="*/ 208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17" h="1674">
                  <a:moveTo>
                    <a:pt x="2688" y="208"/>
                  </a:moveTo>
                  <a:cubicBezTo>
                    <a:pt x="2679" y="206"/>
                    <a:pt x="2676" y="214"/>
                    <a:pt x="2670" y="208"/>
                  </a:cubicBezTo>
                  <a:cubicBezTo>
                    <a:pt x="2672" y="197"/>
                    <a:pt x="2665" y="196"/>
                    <a:pt x="2667" y="186"/>
                  </a:cubicBezTo>
                  <a:cubicBezTo>
                    <a:pt x="2659" y="186"/>
                    <a:pt x="2649" y="188"/>
                    <a:pt x="2645" y="183"/>
                  </a:cubicBezTo>
                  <a:cubicBezTo>
                    <a:pt x="2640" y="151"/>
                    <a:pt x="2627" y="126"/>
                    <a:pt x="2621" y="95"/>
                  </a:cubicBezTo>
                  <a:cubicBezTo>
                    <a:pt x="2609" y="95"/>
                    <a:pt x="2603" y="88"/>
                    <a:pt x="2594" y="86"/>
                  </a:cubicBezTo>
                  <a:cubicBezTo>
                    <a:pt x="2586" y="92"/>
                    <a:pt x="2580" y="101"/>
                    <a:pt x="2569" y="104"/>
                  </a:cubicBezTo>
                  <a:cubicBezTo>
                    <a:pt x="2560" y="103"/>
                    <a:pt x="2565" y="89"/>
                    <a:pt x="2554" y="92"/>
                  </a:cubicBezTo>
                  <a:cubicBezTo>
                    <a:pt x="2542" y="121"/>
                    <a:pt x="2520" y="168"/>
                    <a:pt x="2535" y="205"/>
                  </a:cubicBezTo>
                  <a:cubicBezTo>
                    <a:pt x="2528" y="217"/>
                    <a:pt x="2519" y="229"/>
                    <a:pt x="2520" y="251"/>
                  </a:cubicBezTo>
                  <a:cubicBezTo>
                    <a:pt x="2509" y="248"/>
                    <a:pt x="2505" y="257"/>
                    <a:pt x="2499" y="251"/>
                  </a:cubicBezTo>
                  <a:cubicBezTo>
                    <a:pt x="2496" y="260"/>
                    <a:pt x="2497" y="273"/>
                    <a:pt x="2487" y="275"/>
                  </a:cubicBezTo>
                  <a:cubicBezTo>
                    <a:pt x="2455" y="281"/>
                    <a:pt x="2420" y="295"/>
                    <a:pt x="2386" y="302"/>
                  </a:cubicBezTo>
                  <a:cubicBezTo>
                    <a:pt x="2370" y="306"/>
                    <a:pt x="2353" y="303"/>
                    <a:pt x="2340" y="312"/>
                  </a:cubicBezTo>
                  <a:cubicBezTo>
                    <a:pt x="2325" y="321"/>
                    <a:pt x="2320" y="343"/>
                    <a:pt x="2309" y="357"/>
                  </a:cubicBezTo>
                  <a:cubicBezTo>
                    <a:pt x="2302" y="368"/>
                    <a:pt x="2287" y="369"/>
                    <a:pt x="2291" y="385"/>
                  </a:cubicBezTo>
                  <a:cubicBezTo>
                    <a:pt x="2305" y="390"/>
                    <a:pt x="2303" y="406"/>
                    <a:pt x="2303" y="415"/>
                  </a:cubicBezTo>
                  <a:cubicBezTo>
                    <a:pt x="2274" y="457"/>
                    <a:pt x="2221" y="437"/>
                    <a:pt x="2175" y="458"/>
                  </a:cubicBezTo>
                  <a:cubicBezTo>
                    <a:pt x="2176" y="473"/>
                    <a:pt x="2185" y="479"/>
                    <a:pt x="2190" y="489"/>
                  </a:cubicBezTo>
                  <a:cubicBezTo>
                    <a:pt x="2151" y="542"/>
                    <a:pt x="2094" y="578"/>
                    <a:pt x="2031" y="608"/>
                  </a:cubicBezTo>
                  <a:cubicBezTo>
                    <a:pt x="2022" y="595"/>
                    <a:pt x="1991" y="604"/>
                    <a:pt x="1986" y="587"/>
                  </a:cubicBezTo>
                  <a:cubicBezTo>
                    <a:pt x="2001" y="571"/>
                    <a:pt x="1998" y="530"/>
                    <a:pt x="2022" y="532"/>
                  </a:cubicBezTo>
                  <a:cubicBezTo>
                    <a:pt x="2019" y="492"/>
                    <a:pt x="2014" y="454"/>
                    <a:pt x="1989" y="437"/>
                  </a:cubicBezTo>
                  <a:cubicBezTo>
                    <a:pt x="1969" y="439"/>
                    <a:pt x="1971" y="464"/>
                    <a:pt x="1955" y="470"/>
                  </a:cubicBezTo>
                  <a:cubicBezTo>
                    <a:pt x="1943" y="472"/>
                    <a:pt x="1946" y="459"/>
                    <a:pt x="1946" y="449"/>
                  </a:cubicBezTo>
                  <a:cubicBezTo>
                    <a:pt x="1981" y="440"/>
                    <a:pt x="1957" y="386"/>
                    <a:pt x="1964" y="370"/>
                  </a:cubicBezTo>
                  <a:cubicBezTo>
                    <a:pt x="1956" y="371"/>
                    <a:pt x="1956" y="363"/>
                    <a:pt x="1955" y="357"/>
                  </a:cubicBezTo>
                  <a:cubicBezTo>
                    <a:pt x="1922" y="357"/>
                    <a:pt x="1894" y="321"/>
                    <a:pt x="1876" y="354"/>
                  </a:cubicBezTo>
                  <a:cubicBezTo>
                    <a:pt x="1873" y="364"/>
                    <a:pt x="1886" y="359"/>
                    <a:pt x="1885" y="367"/>
                  </a:cubicBezTo>
                  <a:cubicBezTo>
                    <a:pt x="1874" y="364"/>
                    <a:pt x="1872" y="370"/>
                    <a:pt x="1866" y="373"/>
                  </a:cubicBezTo>
                  <a:cubicBezTo>
                    <a:pt x="1864" y="391"/>
                    <a:pt x="1875" y="404"/>
                    <a:pt x="1857" y="406"/>
                  </a:cubicBezTo>
                  <a:cubicBezTo>
                    <a:pt x="1853" y="392"/>
                    <a:pt x="1870" y="380"/>
                    <a:pt x="1857" y="376"/>
                  </a:cubicBezTo>
                  <a:cubicBezTo>
                    <a:pt x="1829" y="406"/>
                    <a:pt x="1828" y="439"/>
                    <a:pt x="1824" y="492"/>
                  </a:cubicBezTo>
                  <a:cubicBezTo>
                    <a:pt x="1858" y="525"/>
                    <a:pt x="1848" y="607"/>
                    <a:pt x="1802" y="620"/>
                  </a:cubicBezTo>
                  <a:cubicBezTo>
                    <a:pt x="1738" y="563"/>
                    <a:pt x="1774" y="444"/>
                    <a:pt x="1790" y="379"/>
                  </a:cubicBezTo>
                  <a:cubicBezTo>
                    <a:pt x="1778" y="394"/>
                    <a:pt x="1765" y="425"/>
                    <a:pt x="1750" y="428"/>
                  </a:cubicBezTo>
                  <a:cubicBezTo>
                    <a:pt x="1761" y="398"/>
                    <a:pt x="1779" y="377"/>
                    <a:pt x="1787" y="345"/>
                  </a:cubicBezTo>
                  <a:cubicBezTo>
                    <a:pt x="1813" y="352"/>
                    <a:pt x="1828" y="332"/>
                    <a:pt x="1860" y="324"/>
                  </a:cubicBezTo>
                  <a:cubicBezTo>
                    <a:pt x="1887" y="328"/>
                    <a:pt x="1911" y="324"/>
                    <a:pt x="1931" y="321"/>
                  </a:cubicBezTo>
                  <a:cubicBezTo>
                    <a:pt x="1917" y="318"/>
                    <a:pt x="1913" y="306"/>
                    <a:pt x="1915" y="287"/>
                  </a:cubicBezTo>
                  <a:cubicBezTo>
                    <a:pt x="1899" y="288"/>
                    <a:pt x="1887" y="300"/>
                    <a:pt x="1873" y="293"/>
                  </a:cubicBezTo>
                  <a:cubicBezTo>
                    <a:pt x="1873" y="287"/>
                    <a:pt x="1873" y="281"/>
                    <a:pt x="1873" y="275"/>
                  </a:cubicBezTo>
                  <a:cubicBezTo>
                    <a:pt x="1828" y="280"/>
                    <a:pt x="1805" y="309"/>
                    <a:pt x="1766" y="302"/>
                  </a:cubicBezTo>
                  <a:cubicBezTo>
                    <a:pt x="1760" y="278"/>
                    <a:pt x="1725" y="273"/>
                    <a:pt x="1717" y="284"/>
                  </a:cubicBezTo>
                  <a:cubicBezTo>
                    <a:pt x="1721" y="264"/>
                    <a:pt x="1737" y="256"/>
                    <a:pt x="1747" y="241"/>
                  </a:cubicBezTo>
                  <a:cubicBezTo>
                    <a:pt x="1717" y="242"/>
                    <a:pt x="1706" y="262"/>
                    <a:pt x="1692" y="278"/>
                  </a:cubicBezTo>
                  <a:cubicBezTo>
                    <a:pt x="1671" y="290"/>
                    <a:pt x="1647" y="298"/>
                    <a:pt x="1628" y="312"/>
                  </a:cubicBezTo>
                  <a:cubicBezTo>
                    <a:pt x="1625" y="300"/>
                    <a:pt x="1610" y="312"/>
                    <a:pt x="1607" y="305"/>
                  </a:cubicBezTo>
                  <a:cubicBezTo>
                    <a:pt x="1609" y="299"/>
                    <a:pt x="1616" y="296"/>
                    <a:pt x="1616" y="287"/>
                  </a:cubicBezTo>
                  <a:cubicBezTo>
                    <a:pt x="1600" y="281"/>
                    <a:pt x="1580" y="312"/>
                    <a:pt x="1558" y="299"/>
                  </a:cubicBezTo>
                  <a:cubicBezTo>
                    <a:pt x="1580" y="287"/>
                    <a:pt x="1589" y="259"/>
                    <a:pt x="1610" y="244"/>
                  </a:cubicBezTo>
                  <a:cubicBezTo>
                    <a:pt x="1627" y="232"/>
                    <a:pt x="1652" y="234"/>
                    <a:pt x="1665" y="214"/>
                  </a:cubicBezTo>
                  <a:cubicBezTo>
                    <a:pt x="1647" y="210"/>
                    <a:pt x="1618" y="213"/>
                    <a:pt x="1607" y="202"/>
                  </a:cubicBezTo>
                  <a:cubicBezTo>
                    <a:pt x="1591" y="218"/>
                    <a:pt x="1559" y="216"/>
                    <a:pt x="1555" y="196"/>
                  </a:cubicBezTo>
                  <a:cubicBezTo>
                    <a:pt x="1529" y="204"/>
                    <a:pt x="1506" y="166"/>
                    <a:pt x="1482" y="189"/>
                  </a:cubicBezTo>
                  <a:cubicBezTo>
                    <a:pt x="1469" y="185"/>
                    <a:pt x="1459" y="177"/>
                    <a:pt x="1442" y="177"/>
                  </a:cubicBezTo>
                  <a:cubicBezTo>
                    <a:pt x="1428" y="168"/>
                    <a:pt x="1441" y="133"/>
                    <a:pt x="1417" y="134"/>
                  </a:cubicBezTo>
                  <a:cubicBezTo>
                    <a:pt x="1410" y="138"/>
                    <a:pt x="1419" y="156"/>
                    <a:pt x="1411" y="159"/>
                  </a:cubicBezTo>
                  <a:cubicBezTo>
                    <a:pt x="959" y="167"/>
                    <a:pt x="577" y="89"/>
                    <a:pt x="232" y="0"/>
                  </a:cubicBezTo>
                  <a:cubicBezTo>
                    <a:pt x="246" y="22"/>
                    <a:pt x="233" y="49"/>
                    <a:pt x="238" y="67"/>
                  </a:cubicBezTo>
                  <a:cubicBezTo>
                    <a:pt x="224" y="56"/>
                    <a:pt x="231" y="46"/>
                    <a:pt x="232" y="37"/>
                  </a:cubicBezTo>
                  <a:cubicBezTo>
                    <a:pt x="220" y="35"/>
                    <a:pt x="225" y="50"/>
                    <a:pt x="214" y="49"/>
                  </a:cubicBezTo>
                  <a:cubicBezTo>
                    <a:pt x="182" y="44"/>
                    <a:pt x="165" y="24"/>
                    <a:pt x="140" y="12"/>
                  </a:cubicBezTo>
                  <a:cubicBezTo>
                    <a:pt x="138" y="41"/>
                    <a:pt x="136" y="88"/>
                    <a:pt x="150" y="110"/>
                  </a:cubicBezTo>
                  <a:cubicBezTo>
                    <a:pt x="144" y="110"/>
                    <a:pt x="140" y="111"/>
                    <a:pt x="137" y="113"/>
                  </a:cubicBezTo>
                  <a:cubicBezTo>
                    <a:pt x="134" y="124"/>
                    <a:pt x="145" y="122"/>
                    <a:pt x="143" y="131"/>
                  </a:cubicBezTo>
                  <a:cubicBezTo>
                    <a:pt x="131" y="139"/>
                    <a:pt x="126" y="155"/>
                    <a:pt x="140" y="162"/>
                  </a:cubicBezTo>
                  <a:cubicBezTo>
                    <a:pt x="131" y="159"/>
                    <a:pt x="134" y="170"/>
                    <a:pt x="128" y="171"/>
                  </a:cubicBezTo>
                  <a:cubicBezTo>
                    <a:pt x="107" y="240"/>
                    <a:pt x="82" y="306"/>
                    <a:pt x="43" y="357"/>
                  </a:cubicBezTo>
                  <a:cubicBezTo>
                    <a:pt x="43" y="376"/>
                    <a:pt x="39" y="389"/>
                    <a:pt x="37" y="403"/>
                  </a:cubicBezTo>
                  <a:cubicBezTo>
                    <a:pt x="55" y="451"/>
                    <a:pt x="14" y="488"/>
                    <a:pt x="0" y="522"/>
                  </a:cubicBezTo>
                  <a:cubicBezTo>
                    <a:pt x="34" y="544"/>
                    <a:pt x="2" y="585"/>
                    <a:pt x="6" y="614"/>
                  </a:cubicBezTo>
                  <a:cubicBezTo>
                    <a:pt x="8" y="627"/>
                    <a:pt x="29" y="646"/>
                    <a:pt x="30" y="666"/>
                  </a:cubicBezTo>
                  <a:cubicBezTo>
                    <a:pt x="31" y="685"/>
                    <a:pt x="33" y="691"/>
                    <a:pt x="46" y="703"/>
                  </a:cubicBezTo>
                  <a:cubicBezTo>
                    <a:pt x="30" y="729"/>
                    <a:pt x="45" y="763"/>
                    <a:pt x="64" y="773"/>
                  </a:cubicBezTo>
                  <a:cubicBezTo>
                    <a:pt x="62" y="783"/>
                    <a:pt x="50" y="783"/>
                    <a:pt x="49" y="794"/>
                  </a:cubicBezTo>
                  <a:cubicBezTo>
                    <a:pt x="50" y="834"/>
                    <a:pt x="89" y="866"/>
                    <a:pt x="92" y="901"/>
                  </a:cubicBezTo>
                  <a:cubicBezTo>
                    <a:pt x="93" y="917"/>
                    <a:pt x="77" y="929"/>
                    <a:pt x="88" y="944"/>
                  </a:cubicBezTo>
                  <a:cubicBezTo>
                    <a:pt x="142" y="942"/>
                    <a:pt x="148" y="989"/>
                    <a:pt x="186" y="1002"/>
                  </a:cubicBezTo>
                  <a:cubicBezTo>
                    <a:pt x="188" y="1012"/>
                    <a:pt x="180" y="1011"/>
                    <a:pt x="186" y="1017"/>
                  </a:cubicBezTo>
                  <a:cubicBezTo>
                    <a:pt x="222" y="1026"/>
                    <a:pt x="234" y="1057"/>
                    <a:pt x="232" y="1103"/>
                  </a:cubicBezTo>
                  <a:cubicBezTo>
                    <a:pt x="269" y="1116"/>
                    <a:pt x="321" y="1116"/>
                    <a:pt x="363" y="1124"/>
                  </a:cubicBezTo>
                  <a:cubicBezTo>
                    <a:pt x="363" y="1130"/>
                    <a:pt x="355" y="1128"/>
                    <a:pt x="357" y="1136"/>
                  </a:cubicBezTo>
                  <a:cubicBezTo>
                    <a:pt x="405" y="1160"/>
                    <a:pt x="451" y="1193"/>
                    <a:pt x="495" y="1219"/>
                  </a:cubicBezTo>
                  <a:cubicBezTo>
                    <a:pt x="552" y="1252"/>
                    <a:pt x="619" y="1261"/>
                    <a:pt x="706" y="1271"/>
                  </a:cubicBezTo>
                  <a:cubicBezTo>
                    <a:pt x="707" y="1260"/>
                    <a:pt x="707" y="1248"/>
                    <a:pt x="712" y="1240"/>
                  </a:cubicBezTo>
                  <a:cubicBezTo>
                    <a:pt x="741" y="1245"/>
                    <a:pt x="771" y="1251"/>
                    <a:pt x="803" y="1253"/>
                  </a:cubicBezTo>
                  <a:cubicBezTo>
                    <a:pt x="824" y="1279"/>
                    <a:pt x="841" y="1311"/>
                    <a:pt x="874" y="1326"/>
                  </a:cubicBezTo>
                  <a:cubicBezTo>
                    <a:pt x="891" y="1344"/>
                    <a:pt x="885" y="1364"/>
                    <a:pt x="892" y="1390"/>
                  </a:cubicBezTo>
                  <a:cubicBezTo>
                    <a:pt x="901" y="1424"/>
                    <a:pt x="944" y="1432"/>
                    <a:pt x="971" y="1451"/>
                  </a:cubicBezTo>
                  <a:cubicBezTo>
                    <a:pt x="993" y="1437"/>
                    <a:pt x="990" y="1399"/>
                    <a:pt x="1023" y="1396"/>
                  </a:cubicBezTo>
                  <a:cubicBezTo>
                    <a:pt x="1088" y="1404"/>
                    <a:pt x="1120" y="1444"/>
                    <a:pt x="1130" y="1506"/>
                  </a:cubicBezTo>
                  <a:cubicBezTo>
                    <a:pt x="1152" y="1518"/>
                    <a:pt x="1158" y="1546"/>
                    <a:pt x="1179" y="1558"/>
                  </a:cubicBezTo>
                  <a:cubicBezTo>
                    <a:pt x="1166" y="1635"/>
                    <a:pt x="1252" y="1654"/>
                    <a:pt x="1304" y="1665"/>
                  </a:cubicBezTo>
                  <a:cubicBezTo>
                    <a:pt x="1295" y="1624"/>
                    <a:pt x="1297" y="1584"/>
                    <a:pt x="1301" y="1540"/>
                  </a:cubicBezTo>
                  <a:cubicBezTo>
                    <a:pt x="1353" y="1505"/>
                    <a:pt x="1416" y="1481"/>
                    <a:pt x="1457" y="1436"/>
                  </a:cubicBezTo>
                  <a:cubicBezTo>
                    <a:pt x="1501" y="1399"/>
                    <a:pt x="1577" y="1426"/>
                    <a:pt x="1622" y="1427"/>
                  </a:cubicBezTo>
                  <a:cubicBezTo>
                    <a:pt x="1620" y="1409"/>
                    <a:pt x="1602" y="1426"/>
                    <a:pt x="1598" y="1414"/>
                  </a:cubicBezTo>
                  <a:cubicBezTo>
                    <a:pt x="1617" y="1397"/>
                    <a:pt x="1632" y="1426"/>
                    <a:pt x="1650" y="1430"/>
                  </a:cubicBezTo>
                  <a:cubicBezTo>
                    <a:pt x="1650" y="1436"/>
                    <a:pt x="1646" y="1436"/>
                    <a:pt x="1646" y="1442"/>
                  </a:cubicBezTo>
                  <a:cubicBezTo>
                    <a:pt x="1657" y="1447"/>
                    <a:pt x="1665" y="1454"/>
                    <a:pt x="1680" y="1454"/>
                  </a:cubicBezTo>
                  <a:cubicBezTo>
                    <a:pt x="1688" y="1448"/>
                    <a:pt x="1692" y="1439"/>
                    <a:pt x="1705" y="1439"/>
                  </a:cubicBezTo>
                  <a:cubicBezTo>
                    <a:pt x="1715" y="1445"/>
                    <a:pt x="1697" y="1452"/>
                    <a:pt x="1705" y="1454"/>
                  </a:cubicBezTo>
                  <a:cubicBezTo>
                    <a:pt x="1729" y="1447"/>
                    <a:pt x="1710" y="1431"/>
                    <a:pt x="1729" y="1424"/>
                  </a:cubicBezTo>
                  <a:cubicBezTo>
                    <a:pt x="1734" y="1438"/>
                    <a:pt x="1775" y="1458"/>
                    <a:pt x="1778" y="1436"/>
                  </a:cubicBezTo>
                  <a:cubicBezTo>
                    <a:pt x="1769" y="1424"/>
                    <a:pt x="1744" y="1429"/>
                    <a:pt x="1738" y="1414"/>
                  </a:cubicBezTo>
                  <a:cubicBezTo>
                    <a:pt x="1748" y="1406"/>
                    <a:pt x="1760" y="1404"/>
                    <a:pt x="1753" y="1381"/>
                  </a:cubicBezTo>
                  <a:cubicBezTo>
                    <a:pt x="1740" y="1380"/>
                    <a:pt x="1746" y="1398"/>
                    <a:pt x="1729" y="1393"/>
                  </a:cubicBezTo>
                  <a:cubicBezTo>
                    <a:pt x="1743" y="1357"/>
                    <a:pt x="1774" y="1361"/>
                    <a:pt x="1818" y="1359"/>
                  </a:cubicBezTo>
                  <a:cubicBezTo>
                    <a:pt x="1824" y="1354"/>
                    <a:pt x="1819" y="1338"/>
                    <a:pt x="1830" y="1338"/>
                  </a:cubicBezTo>
                  <a:cubicBezTo>
                    <a:pt x="1836" y="1343"/>
                    <a:pt x="1845" y="1360"/>
                    <a:pt x="1833" y="1366"/>
                  </a:cubicBezTo>
                  <a:cubicBezTo>
                    <a:pt x="1883" y="1349"/>
                    <a:pt x="1957" y="1336"/>
                    <a:pt x="1983" y="1384"/>
                  </a:cubicBezTo>
                  <a:cubicBezTo>
                    <a:pt x="2010" y="1382"/>
                    <a:pt x="2034" y="1370"/>
                    <a:pt x="2038" y="1353"/>
                  </a:cubicBezTo>
                  <a:cubicBezTo>
                    <a:pt x="2090" y="1348"/>
                    <a:pt x="2086" y="1398"/>
                    <a:pt x="2129" y="1402"/>
                  </a:cubicBezTo>
                  <a:cubicBezTo>
                    <a:pt x="2155" y="1423"/>
                    <a:pt x="2126" y="1480"/>
                    <a:pt x="2151" y="1500"/>
                  </a:cubicBezTo>
                  <a:cubicBezTo>
                    <a:pt x="2158" y="1491"/>
                    <a:pt x="2148" y="1479"/>
                    <a:pt x="2151" y="1479"/>
                  </a:cubicBezTo>
                  <a:cubicBezTo>
                    <a:pt x="2155" y="1479"/>
                    <a:pt x="2162" y="1478"/>
                    <a:pt x="2163" y="1482"/>
                  </a:cubicBezTo>
                  <a:cubicBezTo>
                    <a:pt x="2164" y="1496"/>
                    <a:pt x="2151" y="1497"/>
                    <a:pt x="2151" y="1509"/>
                  </a:cubicBezTo>
                  <a:cubicBezTo>
                    <a:pt x="2166" y="1527"/>
                    <a:pt x="2179" y="1548"/>
                    <a:pt x="2190" y="1570"/>
                  </a:cubicBezTo>
                  <a:cubicBezTo>
                    <a:pt x="2199" y="1573"/>
                    <a:pt x="2198" y="1566"/>
                    <a:pt x="2206" y="1567"/>
                  </a:cubicBezTo>
                  <a:cubicBezTo>
                    <a:pt x="2212" y="1577"/>
                    <a:pt x="2215" y="1590"/>
                    <a:pt x="2221" y="1601"/>
                  </a:cubicBezTo>
                  <a:cubicBezTo>
                    <a:pt x="2248" y="1595"/>
                    <a:pt x="2259" y="1624"/>
                    <a:pt x="2267" y="1647"/>
                  </a:cubicBezTo>
                  <a:cubicBezTo>
                    <a:pt x="2278" y="1643"/>
                    <a:pt x="2298" y="1632"/>
                    <a:pt x="2306" y="1634"/>
                  </a:cubicBezTo>
                  <a:cubicBezTo>
                    <a:pt x="2302" y="1653"/>
                    <a:pt x="2272" y="1661"/>
                    <a:pt x="2273" y="1674"/>
                  </a:cubicBezTo>
                  <a:cubicBezTo>
                    <a:pt x="2294" y="1659"/>
                    <a:pt x="2314" y="1642"/>
                    <a:pt x="2319" y="1610"/>
                  </a:cubicBezTo>
                  <a:cubicBezTo>
                    <a:pt x="2308" y="1605"/>
                    <a:pt x="2317" y="1620"/>
                    <a:pt x="2309" y="1619"/>
                  </a:cubicBezTo>
                  <a:cubicBezTo>
                    <a:pt x="2332" y="1539"/>
                    <a:pt x="2288" y="1484"/>
                    <a:pt x="2261" y="1436"/>
                  </a:cubicBezTo>
                  <a:cubicBezTo>
                    <a:pt x="2261" y="1430"/>
                    <a:pt x="2269" y="1432"/>
                    <a:pt x="2267" y="1424"/>
                  </a:cubicBezTo>
                  <a:cubicBezTo>
                    <a:pt x="2220" y="1382"/>
                    <a:pt x="2172" y="1299"/>
                    <a:pt x="2199" y="1219"/>
                  </a:cubicBezTo>
                  <a:cubicBezTo>
                    <a:pt x="2206" y="1200"/>
                    <a:pt x="2227" y="1190"/>
                    <a:pt x="2227" y="1170"/>
                  </a:cubicBezTo>
                  <a:cubicBezTo>
                    <a:pt x="2256" y="1160"/>
                    <a:pt x="2264" y="1129"/>
                    <a:pt x="2288" y="1115"/>
                  </a:cubicBezTo>
                  <a:cubicBezTo>
                    <a:pt x="2286" y="1075"/>
                    <a:pt x="2308" y="1058"/>
                    <a:pt x="2343" y="1054"/>
                  </a:cubicBezTo>
                  <a:cubicBezTo>
                    <a:pt x="2340" y="993"/>
                    <a:pt x="2418" y="1005"/>
                    <a:pt x="2419" y="965"/>
                  </a:cubicBezTo>
                  <a:cubicBezTo>
                    <a:pt x="2417" y="971"/>
                    <a:pt x="2393" y="974"/>
                    <a:pt x="2389" y="965"/>
                  </a:cubicBezTo>
                  <a:cubicBezTo>
                    <a:pt x="2402" y="976"/>
                    <a:pt x="2410" y="949"/>
                    <a:pt x="2398" y="944"/>
                  </a:cubicBezTo>
                  <a:cubicBezTo>
                    <a:pt x="2418" y="950"/>
                    <a:pt x="2439" y="941"/>
                    <a:pt x="2441" y="920"/>
                  </a:cubicBezTo>
                  <a:cubicBezTo>
                    <a:pt x="2436" y="911"/>
                    <a:pt x="2422" y="927"/>
                    <a:pt x="2416" y="916"/>
                  </a:cubicBezTo>
                  <a:cubicBezTo>
                    <a:pt x="2427" y="917"/>
                    <a:pt x="2435" y="914"/>
                    <a:pt x="2438" y="907"/>
                  </a:cubicBezTo>
                  <a:cubicBezTo>
                    <a:pt x="2436" y="903"/>
                    <a:pt x="2436" y="903"/>
                    <a:pt x="2436" y="903"/>
                  </a:cubicBezTo>
                  <a:cubicBezTo>
                    <a:pt x="2441" y="904"/>
                    <a:pt x="2441" y="904"/>
                    <a:pt x="2441" y="904"/>
                  </a:cubicBezTo>
                  <a:cubicBezTo>
                    <a:pt x="2428" y="885"/>
                    <a:pt x="2417" y="862"/>
                    <a:pt x="2407" y="840"/>
                  </a:cubicBezTo>
                  <a:cubicBezTo>
                    <a:pt x="2400" y="840"/>
                    <a:pt x="2392" y="839"/>
                    <a:pt x="2388" y="842"/>
                  </a:cubicBezTo>
                  <a:cubicBezTo>
                    <a:pt x="2400" y="832"/>
                    <a:pt x="2374" y="820"/>
                    <a:pt x="2380" y="813"/>
                  </a:cubicBezTo>
                  <a:cubicBezTo>
                    <a:pt x="2383" y="813"/>
                    <a:pt x="2383" y="815"/>
                    <a:pt x="2386" y="816"/>
                  </a:cubicBezTo>
                  <a:cubicBezTo>
                    <a:pt x="2384" y="793"/>
                    <a:pt x="2377" y="775"/>
                    <a:pt x="2361" y="767"/>
                  </a:cubicBezTo>
                  <a:cubicBezTo>
                    <a:pt x="2370" y="769"/>
                    <a:pt x="2367" y="760"/>
                    <a:pt x="2371" y="758"/>
                  </a:cubicBezTo>
                  <a:cubicBezTo>
                    <a:pt x="2349" y="744"/>
                    <a:pt x="2346" y="687"/>
                    <a:pt x="2367" y="684"/>
                  </a:cubicBezTo>
                  <a:cubicBezTo>
                    <a:pt x="2354" y="697"/>
                    <a:pt x="2376" y="712"/>
                    <a:pt x="2361" y="727"/>
                  </a:cubicBezTo>
                  <a:cubicBezTo>
                    <a:pt x="2375" y="727"/>
                    <a:pt x="2366" y="731"/>
                    <a:pt x="2367" y="748"/>
                  </a:cubicBezTo>
                  <a:cubicBezTo>
                    <a:pt x="2384" y="750"/>
                    <a:pt x="2380" y="770"/>
                    <a:pt x="2392" y="776"/>
                  </a:cubicBezTo>
                  <a:cubicBezTo>
                    <a:pt x="2396" y="765"/>
                    <a:pt x="2382" y="758"/>
                    <a:pt x="2389" y="755"/>
                  </a:cubicBezTo>
                  <a:cubicBezTo>
                    <a:pt x="2421" y="766"/>
                    <a:pt x="2383" y="811"/>
                    <a:pt x="2407" y="828"/>
                  </a:cubicBezTo>
                  <a:cubicBezTo>
                    <a:pt x="2413" y="788"/>
                    <a:pt x="2442" y="751"/>
                    <a:pt x="2426" y="709"/>
                  </a:cubicBezTo>
                  <a:cubicBezTo>
                    <a:pt x="2404" y="703"/>
                    <a:pt x="2401" y="678"/>
                    <a:pt x="2389" y="663"/>
                  </a:cubicBezTo>
                  <a:cubicBezTo>
                    <a:pt x="2397" y="675"/>
                    <a:pt x="2409" y="684"/>
                    <a:pt x="2429" y="684"/>
                  </a:cubicBezTo>
                  <a:cubicBezTo>
                    <a:pt x="2430" y="692"/>
                    <a:pt x="2423" y="691"/>
                    <a:pt x="2426" y="700"/>
                  </a:cubicBezTo>
                  <a:cubicBezTo>
                    <a:pt x="2448" y="678"/>
                    <a:pt x="2467" y="638"/>
                    <a:pt x="2456" y="593"/>
                  </a:cubicBezTo>
                  <a:cubicBezTo>
                    <a:pt x="2452" y="585"/>
                    <a:pt x="2445" y="599"/>
                    <a:pt x="2441" y="590"/>
                  </a:cubicBezTo>
                  <a:cubicBezTo>
                    <a:pt x="2447" y="589"/>
                    <a:pt x="2447" y="581"/>
                    <a:pt x="2453" y="580"/>
                  </a:cubicBezTo>
                  <a:cubicBezTo>
                    <a:pt x="2451" y="572"/>
                    <a:pt x="2451" y="572"/>
                    <a:pt x="2451" y="572"/>
                  </a:cubicBezTo>
                  <a:cubicBezTo>
                    <a:pt x="2456" y="565"/>
                    <a:pt x="2456" y="565"/>
                    <a:pt x="2456" y="565"/>
                  </a:cubicBezTo>
                  <a:cubicBezTo>
                    <a:pt x="2478" y="522"/>
                    <a:pt x="2541" y="519"/>
                    <a:pt x="2578" y="492"/>
                  </a:cubicBezTo>
                  <a:cubicBezTo>
                    <a:pt x="2582" y="483"/>
                    <a:pt x="2577" y="477"/>
                    <a:pt x="2590" y="474"/>
                  </a:cubicBezTo>
                  <a:cubicBezTo>
                    <a:pt x="2592" y="483"/>
                    <a:pt x="2590" y="489"/>
                    <a:pt x="2584" y="492"/>
                  </a:cubicBezTo>
                  <a:cubicBezTo>
                    <a:pt x="2598" y="484"/>
                    <a:pt x="2605" y="470"/>
                    <a:pt x="2624" y="467"/>
                  </a:cubicBezTo>
                  <a:cubicBezTo>
                    <a:pt x="2624" y="452"/>
                    <a:pt x="2619" y="440"/>
                    <a:pt x="2603" y="440"/>
                  </a:cubicBezTo>
                  <a:cubicBezTo>
                    <a:pt x="2604" y="450"/>
                    <a:pt x="2618" y="447"/>
                    <a:pt x="2618" y="458"/>
                  </a:cubicBezTo>
                  <a:cubicBezTo>
                    <a:pt x="2592" y="482"/>
                    <a:pt x="2586" y="430"/>
                    <a:pt x="2566" y="437"/>
                  </a:cubicBezTo>
                  <a:cubicBezTo>
                    <a:pt x="2568" y="410"/>
                    <a:pt x="2564" y="373"/>
                    <a:pt x="2578" y="333"/>
                  </a:cubicBezTo>
                  <a:cubicBezTo>
                    <a:pt x="2595" y="336"/>
                    <a:pt x="2607" y="317"/>
                    <a:pt x="2621" y="309"/>
                  </a:cubicBezTo>
                  <a:cubicBezTo>
                    <a:pt x="2623" y="298"/>
                    <a:pt x="2618" y="280"/>
                    <a:pt x="2621" y="278"/>
                  </a:cubicBezTo>
                  <a:cubicBezTo>
                    <a:pt x="2625" y="283"/>
                    <a:pt x="2634" y="282"/>
                    <a:pt x="2633" y="290"/>
                  </a:cubicBezTo>
                  <a:cubicBezTo>
                    <a:pt x="2626" y="295"/>
                    <a:pt x="2622" y="295"/>
                    <a:pt x="2627" y="305"/>
                  </a:cubicBezTo>
                  <a:cubicBezTo>
                    <a:pt x="2643" y="302"/>
                    <a:pt x="2635" y="281"/>
                    <a:pt x="2645" y="272"/>
                  </a:cubicBezTo>
                  <a:cubicBezTo>
                    <a:pt x="2645" y="280"/>
                    <a:pt x="2644" y="287"/>
                    <a:pt x="2655" y="284"/>
                  </a:cubicBezTo>
                  <a:cubicBezTo>
                    <a:pt x="2660" y="266"/>
                    <a:pt x="2651" y="276"/>
                    <a:pt x="2649" y="266"/>
                  </a:cubicBezTo>
                  <a:cubicBezTo>
                    <a:pt x="2672" y="277"/>
                    <a:pt x="2717" y="231"/>
                    <a:pt x="2688" y="208"/>
                  </a:cubicBezTo>
                  <a:close/>
                </a:path>
              </a:pathLst>
            </a:custGeom>
            <a:solidFill>
              <a:schemeClr val="accent5"/>
            </a:solidFill>
            <a:ln>
              <a:noFill/>
            </a:ln>
          </p:spPr>
          <p:txBody>
            <a:bodyPr vert="horz" wrap="square" lIns="68580" tIns="34291" rIns="68580" bIns="34291" numCol="1" anchor="t" anchorCtr="0" compatLnSpc="1">
              <a:prstTxWarp prst="textNoShape">
                <a:avLst/>
              </a:prstTxWarp>
            </a:bodyPr>
            <a:lstStyle/>
            <a:p>
              <a:endParaRPr lang="en-US" sz="1351" dirty="0"/>
            </a:p>
          </p:txBody>
        </p:sp>
        <p:sp>
          <p:nvSpPr>
            <p:cNvPr id="783" name="TextBox 782"/>
            <p:cNvSpPr txBox="1"/>
            <p:nvPr/>
          </p:nvSpPr>
          <p:spPr bwMode="gray">
            <a:xfrm>
              <a:off x="6381053" y="2592324"/>
              <a:ext cx="998568" cy="455509"/>
            </a:xfrm>
            <a:prstGeom prst="rect">
              <a:avLst/>
            </a:prstGeom>
            <a:noFill/>
            <a:ln>
              <a:noFill/>
            </a:ln>
          </p:spPr>
          <p:txBody>
            <a:bodyPr wrap="none" lIns="34291" rIns="34291" rtlCol="0">
              <a:spAutoFit/>
            </a:bodyPr>
            <a:lstStyle/>
            <a:p>
              <a:pPr algn="ctr">
                <a:lnSpc>
                  <a:spcPct val="90000"/>
                </a:lnSpc>
                <a:spcBef>
                  <a:spcPts val="900"/>
                </a:spcBef>
                <a:buClr>
                  <a:srgbClr val="337DBE"/>
                </a:buClr>
                <a:buSzPct val="77000"/>
              </a:pPr>
              <a:r>
                <a:rPr lang="en-US" b="1" dirty="0">
                  <a:solidFill>
                    <a:schemeClr val="bg1"/>
                  </a:solidFill>
                </a:rPr>
                <a:t>$612B</a:t>
              </a:r>
              <a:endParaRPr lang="en-US" sz="1500" b="1" dirty="0">
                <a:solidFill>
                  <a:schemeClr val="bg1"/>
                </a:solidFill>
              </a:endParaRPr>
            </a:p>
          </p:txBody>
        </p:sp>
        <p:grpSp>
          <p:nvGrpSpPr>
            <p:cNvPr id="789" name="Group 788"/>
            <p:cNvGrpSpPr/>
            <p:nvPr/>
          </p:nvGrpSpPr>
          <p:grpSpPr bwMode="gray">
            <a:xfrm>
              <a:off x="7725758" y="2319023"/>
              <a:ext cx="1016533" cy="1016533"/>
              <a:chOff x="7712110" y="2307751"/>
              <a:chExt cx="1016533" cy="1016533"/>
            </a:xfrm>
          </p:grpSpPr>
          <p:grpSp>
            <p:nvGrpSpPr>
              <p:cNvPr id="786" name="Group 785"/>
              <p:cNvGrpSpPr/>
              <p:nvPr/>
            </p:nvGrpSpPr>
            <p:grpSpPr bwMode="gray">
              <a:xfrm>
                <a:off x="7815381" y="2512812"/>
                <a:ext cx="846816" cy="621340"/>
                <a:chOff x="7815381" y="2512812"/>
                <a:chExt cx="846816" cy="621340"/>
              </a:xfrm>
            </p:grpSpPr>
            <p:sp>
              <p:nvSpPr>
                <p:cNvPr id="784" name="TextBox 783"/>
                <p:cNvSpPr txBox="1"/>
                <p:nvPr/>
              </p:nvSpPr>
              <p:spPr bwMode="gray">
                <a:xfrm>
                  <a:off x="7837336" y="2512812"/>
                  <a:ext cx="793383" cy="455510"/>
                </a:xfrm>
                <a:prstGeom prst="rect">
                  <a:avLst/>
                </a:prstGeom>
                <a:noFill/>
                <a:ln>
                  <a:noFill/>
                </a:ln>
              </p:spPr>
              <p:txBody>
                <a:bodyPr wrap="none" lIns="34291" rIns="34291" rtlCol="0">
                  <a:spAutoFit/>
                </a:bodyPr>
                <a:lstStyle/>
                <a:p>
                  <a:pPr algn="ctr">
                    <a:lnSpc>
                      <a:spcPct val="90000"/>
                    </a:lnSpc>
                    <a:spcBef>
                      <a:spcPts val="900"/>
                    </a:spcBef>
                    <a:buClr>
                      <a:srgbClr val="337DBE"/>
                    </a:buClr>
                    <a:buSzPct val="77000"/>
                  </a:pPr>
                  <a:r>
                    <a:rPr lang="en-US" b="1" dirty="0">
                      <a:solidFill>
                        <a:schemeClr val="accent5"/>
                      </a:solidFill>
                    </a:rPr>
                    <a:t>3.1%</a:t>
                  </a:r>
                  <a:endParaRPr lang="en-US" sz="1500" b="1" dirty="0">
                    <a:solidFill>
                      <a:schemeClr val="accent5"/>
                    </a:solidFill>
                  </a:endParaRPr>
                </a:p>
              </p:txBody>
            </p:sp>
            <p:sp>
              <p:nvSpPr>
                <p:cNvPr id="785" name="TextBox 784"/>
                <p:cNvSpPr txBox="1"/>
                <p:nvPr/>
              </p:nvSpPr>
              <p:spPr bwMode="gray">
                <a:xfrm>
                  <a:off x="7815381" y="2816970"/>
                  <a:ext cx="846816" cy="317182"/>
                </a:xfrm>
                <a:prstGeom prst="rect">
                  <a:avLst/>
                </a:prstGeom>
                <a:noFill/>
                <a:ln>
                  <a:noFill/>
                </a:ln>
              </p:spPr>
              <p:txBody>
                <a:bodyPr wrap="none" lIns="34291" rIns="34291" rtlCol="0">
                  <a:spAutoFit/>
                </a:bodyPr>
                <a:lstStyle/>
                <a:p>
                  <a:pPr algn="ctr">
                    <a:lnSpc>
                      <a:spcPct val="90000"/>
                    </a:lnSpc>
                    <a:spcBef>
                      <a:spcPts val="900"/>
                    </a:spcBef>
                    <a:buClr>
                      <a:srgbClr val="337DBE"/>
                    </a:buClr>
                    <a:buSzPct val="77000"/>
                  </a:pPr>
                  <a:r>
                    <a:rPr lang="en-US" sz="1051" b="1" dirty="0">
                      <a:solidFill>
                        <a:schemeClr val="accent5"/>
                      </a:solidFill>
                    </a:rPr>
                    <a:t>US GDP</a:t>
                  </a:r>
                  <a:r>
                    <a:rPr lang="en-US" sz="1051" b="1" baseline="30000" dirty="0">
                      <a:solidFill>
                        <a:schemeClr val="accent5"/>
                      </a:solidFill>
                    </a:rPr>
                    <a:t>3</a:t>
                  </a:r>
                  <a:endParaRPr lang="en-US" sz="900" b="1" baseline="30000" dirty="0">
                    <a:solidFill>
                      <a:schemeClr val="accent5"/>
                    </a:solidFill>
                  </a:endParaRPr>
                </a:p>
              </p:txBody>
            </p:sp>
          </p:grpSp>
          <p:sp>
            <p:nvSpPr>
              <p:cNvPr id="788" name="Circle: Hollow 787"/>
              <p:cNvSpPr/>
              <p:nvPr/>
            </p:nvSpPr>
            <p:spPr bwMode="gray">
              <a:xfrm>
                <a:off x="7712110" y="2307751"/>
                <a:ext cx="1016533" cy="1016533"/>
              </a:xfrm>
              <a:prstGeom prst="donut">
                <a:avLst>
                  <a:gd name="adj" fmla="val 618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grpSp>
        <p:cxnSp>
          <p:nvCxnSpPr>
            <p:cNvPr id="787" name="Straight Connector 786"/>
            <p:cNvCxnSpPr/>
            <p:nvPr/>
          </p:nvCxnSpPr>
          <p:spPr bwMode="gray">
            <a:xfrm>
              <a:off x="6184550" y="3565763"/>
              <a:ext cx="2518720" cy="6879"/>
            </a:xfrm>
            <a:prstGeom prst="line">
              <a:avLst/>
            </a:prstGeom>
            <a:ln w="317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790" name="Straight Connector 789"/>
            <p:cNvCxnSpPr/>
            <p:nvPr/>
          </p:nvCxnSpPr>
          <p:spPr bwMode="gray">
            <a:xfrm>
              <a:off x="6184550" y="4198201"/>
              <a:ext cx="2518720" cy="6879"/>
            </a:xfrm>
            <a:prstGeom prst="line">
              <a:avLst/>
            </a:prstGeom>
            <a:ln w="317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791" name="Straight Connector 790"/>
            <p:cNvCxnSpPr/>
            <p:nvPr/>
          </p:nvCxnSpPr>
          <p:spPr bwMode="gray">
            <a:xfrm>
              <a:off x="6184550" y="4830639"/>
              <a:ext cx="2518720" cy="6879"/>
            </a:xfrm>
            <a:prstGeom prst="line">
              <a:avLst/>
            </a:prstGeom>
            <a:ln w="317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793" name="Straight Connector 792"/>
            <p:cNvCxnSpPr/>
            <p:nvPr/>
          </p:nvCxnSpPr>
          <p:spPr bwMode="gray">
            <a:xfrm>
              <a:off x="6184550" y="5463080"/>
              <a:ext cx="2518720" cy="6879"/>
            </a:xfrm>
            <a:prstGeom prst="line">
              <a:avLst/>
            </a:prstGeom>
            <a:ln w="317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794" name="TextBox 793"/>
            <p:cNvSpPr txBox="1"/>
            <p:nvPr/>
          </p:nvSpPr>
          <p:spPr bwMode="gray">
            <a:xfrm>
              <a:off x="6151048" y="3742159"/>
              <a:ext cx="2626879" cy="304872"/>
            </a:xfrm>
            <a:prstGeom prst="rect">
              <a:avLst/>
            </a:prstGeom>
            <a:noFill/>
            <a:ln>
              <a:noFill/>
            </a:ln>
          </p:spPr>
          <p:txBody>
            <a:bodyPr wrap="square" lIns="20575" tIns="20575" rIns="20575" bIns="20575" rtlCol="0">
              <a:spAutoFit/>
            </a:bodyPr>
            <a:lstStyle/>
            <a:p>
              <a:pPr>
                <a:lnSpc>
                  <a:spcPct val="90000"/>
                </a:lnSpc>
                <a:spcBef>
                  <a:spcPts val="900"/>
                </a:spcBef>
                <a:buClr>
                  <a:srgbClr val="337DBE"/>
                </a:buClr>
                <a:buSzPct val="77000"/>
                <a:tabLst>
                  <a:tab pos="1883475" algn="r"/>
                </a:tabLst>
              </a:pPr>
              <a:r>
                <a:rPr lang="en-US" sz="900" b="1" dirty="0">
                  <a:solidFill>
                    <a:schemeClr val="accent5"/>
                  </a:solidFill>
                </a:rPr>
                <a:t>Premium Taxes Paid</a:t>
              </a:r>
              <a:r>
                <a:rPr lang="en-US" sz="900" b="1" baseline="30000" dirty="0">
                  <a:solidFill>
                    <a:schemeClr val="accent5"/>
                  </a:solidFill>
                </a:rPr>
                <a:t>4</a:t>
              </a:r>
              <a:r>
                <a:rPr lang="en-US" sz="900" b="1" dirty="0">
                  <a:solidFill>
                    <a:schemeClr val="accent5"/>
                  </a:solidFill>
                </a:rPr>
                <a:t> 	</a:t>
              </a:r>
              <a:r>
                <a:rPr lang="en-US" sz="1351" b="1" dirty="0">
                  <a:solidFill>
                    <a:schemeClr val="accent5"/>
                  </a:solidFill>
                </a:rPr>
                <a:t>$19.2B</a:t>
              </a:r>
              <a:endParaRPr lang="en-US" sz="1500" b="1" dirty="0">
                <a:solidFill>
                  <a:schemeClr val="accent5"/>
                </a:solidFill>
              </a:endParaRPr>
            </a:p>
          </p:txBody>
        </p:sp>
        <p:sp>
          <p:nvSpPr>
            <p:cNvPr id="796" name="TextBox 795"/>
            <p:cNvSpPr txBox="1"/>
            <p:nvPr/>
          </p:nvSpPr>
          <p:spPr bwMode="gray">
            <a:xfrm>
              <a:off x="6151048" y="4374598"/>
              <a:ext cx="2626879" cy="304872"/>
            </a:xfrm>
            <a:prstGeom prst="rect">
              <a:avLst/>
            </a:prstGeom>
            <a:noFill/>
            <a:ln>
              <a:noFill/>
            </a:ln>
          </p:spPr>
          <p:txBody>
            <a:bodyPr wrap="square" lIns="20575" tIns="20575" rIns="20575" bIns="20575" rtlCol="0">
              <a:spAutoFit/>
            </a:bodyPr>
            <a:lstStyle/>
            <a:p>
              <a:pPr>
                <a:lnSpc>
                  <a:spcPct val="90000"/>
                </a:lnSpc>
                <a:spcBef>
                  <a:spcPts val="900"/>
                </a:spcBef>
                <a:buClr>
                  <a:srgbClr val="337DBE"/>
                </a:buClr>
                <a:buSzPct val="77000"/>
                <a:tabLst>
                  <a:tab pos="1883475" algn="r"/>
                </a:tabLst>
              </a:pPr>
              <a:r>
                <a:rPr lang="en-US" sz="900" b="1" dirty="0">
                  <a:solidFill>
                    <a:schemeClr val="accent5"/>
                  </a:solidFill>
                </a:rPr>
                <a:t>Bond Investment</a:t>
              </a:r>
              <a:r>
                <a:rPr lang="en-US" sz="900" b="1" baseline="30000" dirty="0">
                  <a:solidFill>
                    <a:schemeClr val="accent5"/>
                  </a:solidFill>
                </a:rPr>
                <a:t>5</a:t>
              </a:r>
              <a:r>
                <a:rPr lang="en-US" sz="900" b="1" dirty="0">
                  <a:solidFill>
                    <a:schemeClr val="accent5"/>
                  </a:solidFill>
                </a:rPr>
                <a:t> 	</a:t>
              </a:r>
              <a:r>
                <a:rPr lang="en-US" sz="1351" b="1" dirty="0">
                  <a:solidFill>
                    <a:schemeClr val="accent5"/>
                  </a:solidFill>
                </a:rPr>
                <a:t>$489B</a:t>
              </a:r>
              <a:endParaRPr lang="en-US" sz="1500" b="1" dirty="0">
                <a:solidFill>
                  <a:schemeClr val="accent5"/>
                </a:solidFill>
              </a:endParaRPr>
            </a:p>
          </p:txBody>
        </p:sp>
        <p:sp>
          <p:nvSpPr>
            <p:cNvPr id="797" name="TextBox 796"/>
            <p:cNvSpPr txBox="1"/>
            <p:nvPr/>
          </p:nvSpPr>
          <p:spPr bwMode="gray">
            <a:xfrm>
              <a:off x="6151048" y="5007034"/>
              <a:ext cx="2626879" cy="304872"/>
            </a:xfrm>
            <a:prstGeom prst="rect">
              <a:avLst/>
            </a:prstGeom>
            <a:noFill/>
            <a:ln>
              <a:noFill/>
            </a:ln>
          </p:spPr>
          <p:txBody>
            <a:bodyPr wrap="square" lIns="20575" tIns="20575" rIns="20575" bIns="20575" rtlCol="0">
              <a:spAutoFit/>
            </a:bodyPr>
            <a:lstStyle/>
            <a:p>
              <a:pPr>
                <a:lnSpc>
                  <a:spcPct val="90000"/>
                </a:lnSpc>
                <a:spcBef>
                  <a:spcPts val="900"/>
                </a:spcBef>
                <a:buClr>
                  <a:srgbClr val="337DBE"/>
                </a:buClr>
                <a:buSzPct val="77000"/>
                <a:tabLst>
                  <a:tab pos="1883475" algn="r"/>
                </a:tabLst>
              </a:pPr>
              <a:r>
                <a:rPr lang="en-US" sz="900" b="1" dirty="0">
                  <a:solidFill>
                    <a:schemeClr val="accent5"/>
                  </a:solidFill>
                </a:rPr>
                <a:t>Charity/Volunteerism</a:t>
              </a:r>
              <a:r>
                <a:rPr lang="en-US" sz="900" b="1" baseline="30000" dirty="0">
                  <a:solidFill>
                    <a:schemeClr val="accent5"/>
                  </a:solidFill>
                </a:rPr>
                <a:t>6</a:t>
              </a:r>
              <a:r>
                <a:rPr lang="en-US" sz="900" b="1" dirty="0">
                  <a:solidFill>
                    <a:schemeClr val="accent5"/>
                  </a:solidFill>
                </a:rPr>
                <a:t> 	</a:t>
              </a:r>
              <a:r>
                <a:rPr lang="en-US" sz="1351" b="1" dirty="0">
                  <a:solidFill>
                    <a:schemeClr val="accent5"/>
                  </a:solidFill>
                </a:rPr>
                <a:t>15%</a:t>
              </a:r>
              <a:endParaRPr lang="en-US" sz="1500" b="1" dirty="0">
                <a:solidFill>
                  <a:schemeClr val="accent5"/>
                </a:solidFill>
              </a:endParaRPr>
            </a:p>
          </p:txBody>
        </p:sp>
        <p:sp>
          <p:nvSpPr>
            <p:cNvPr id="799" name="Arrow: Up 798"/>
            <p:cNvSpPr/>
            <p:nvPr/>
          </p:nvSpPr>
          <p:spPr>
            <a:xfrm>
              <a:off x="8029575" y="5067765"/>
              <a:ext cx="190499" cy="162495"/>
            </a:xfrm>
            <a:prstGeom prst="upArrow">
              <a:avLst>
                <a:gd name="adj1" fmla="val 57499"/>
                <a:gd name="adj2"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grpSp>
      <p:sp>
        <p:nvSpPr>
          <p:cNvPr id="17" name="Text Placeholder 4"/>
          <p:cNvSpPr txBox="1">
            <a:spLocks/>
          </p:cNvSpPr>
          <p:nvPr/>
        </p:nvSpPr>
        <p:spPr bwMode="gray">
          <a:xfrm>
            <a:off x="5695382" y="1879127"/>
            <a:ext cx="2049764" cy="548640"/>
          </a:xfrm>
          <a:prstGeom prst="snip1Rect">
            <a:avLst/>
          </a:prstGeom>
          <a:solidFill>
            <a:schemeClr val="accent5"/>
          </a:solidFill>
          <a:ln w="28575" cap="flat" cmpd="sng" algn="ctr">
            <a:solidFill>
              <a:schemeClr val="accent5"/>
            </a:solidFill>
            <a:prstDash val="solid"/>
            <a:miter lim="800000"/>
            <a:headEnd type="none" w="med" len="med"/>
            <a:tailEnd type="none" w="med" len="med"/>
          </a:ln>
          <a:effectLst/>
        </p:spPr>
        <p:txBody>
          <a:bodyPr vert="horz" wrap="square" lIns="68572" tIns="34287" rIns="68572" bIns="6858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lvl="0"/>
            <a:r>
              <a:rPr lang="en-US" sz="1500" dirty="0"/>
              <a:t>Economic Growth Promoter/Facilitator </a:t>
            </a:r>
          </a:p>
        </p:txBody>
      </p:sp>
      <p:sp>
        <p:nvSpPr>
          <p:cNvPr id="11" name="Text Placeholder 4"/>
          <p:cNvSpPr txBox="1">
            <a:spLocks/>
          </p:cNvSpPr>
          <p:nvPr/>
        </p:nvSpPr>
        <p:spPr bwMode="gray">
          <a:xfrm>
            <a:off x="3545995" y="1879127"/>
            <a:ext cx="2049764" cy="548640"/>
          </a:xfrm>
          <a:prstGeom prst="snip1Rect">
            <a:avLst/>
          </a:prstGeom>
          <a:solidFill>
            <a:schemeClr val="accent3"/>
          </a:solidFill>
          <a:ln w="28575" cap="flat" cmpd="sng" algn="ctr">
            <a:solidFill>
              <a:schemeClr val="accent3"/>
            </a:solidFill>
            <a:prstDash val="solid"/>
            <a:miter lim="800000"/>
            <a:headEnd type="none" w="med" len="med"/>
            <a:tailEnd type="none" w="med" len="med"/>
          </a:ln>
          <a:effectLst/>
        </p:spPr>
        <p:txBody>
          <a:bodyPr vert="horz" wrap="square" lIns="68572" tIns="34287" rIns="68572" bIns="6858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r>
              <a:rPr lang="en-US" sz="1500" dirty="0">
                <a:solidFill>
                  <a:schemeClr val="bg1"/>
                </a:solidFill>
              </a:rPr>
              <a:t>Strong Jobs Pool/Provider</a:t>
            </a:r>
          </a:p>
        </p:txBody>
      </p:sp>
      <p:sp>
        <p:nvSpPr>
          <p:cNvPr id="8" name="Text Placeholder 4"/>
          <p:cNvSpPr txBox="1">
            <a:spLocks/>
          </p:cNvSpPr>
          <p:nvPr/>
        </p:nvSpPr>
        <p:spPr bwMode="gray">
          <a:xfrm>
            <a:off x="1398860" y="1879127"/>
            <a:ext cx="2049764" cy="548640"/>
          </a:xfrm>
          <a:prstGeom prst="snip1Rect">
            <a:avLst/>
          </a:prstGeom>
          <a:solidFill>
            <a:schemeClr val="accent1"/>
          </a:solidFill>
          <a:ln w="28575" cap="flat" cmpd="sng" algn="ctr">
            <a:solidFill>
              <a:schemeClr val="accent1"/>
            </a:solidFill>
            <a:prstDash val="solid"/>
            <a:miter lim="800000"/>
            <a:headEnd type="none" w="med" len="med"/>
            <a:tailEnd type="none" w="med" len="med"/>
          </a:ln>
          <a:effectLst/>
        </p:spPr>
        <p:txBody>
          <a:bodyPr vert="horz" wrap="square" lIns="68572" tIns="34287" rIns="68572" bIns="68580" numCol="1" rtlCol="0" anchor="ctr"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a:spcBef>
                <a:spcPts val="0"/>
              </a:spcBef>
            </a:pPr>
            <a:r>
              <a:rPr lang="en-US" sz="1500" dirty="0">
                <a:solidFill>
                  <a:schemeClr val="bg1"/>
                </a:solidFill>
              </a:rPr>
              <a:t>Sustainable Business Model</a:t>
            </a:r>
          </a:p>
        </p:txBody>
      </p:sp>
    </p:spTree>
    <p:custDataLst>
      <p:tags r:id="rId1"/>
    </p:custDataLst>
    <p:extLst>
      <p:ext uri="{BB962C8B-B14F-4D97-AF65-F5344CB8AC3E}">
        <p14:creationId xmlns:p14="http://schemas.microsoft.com/office/powerpoint/2010/main" val="23155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803"/>
                                        </p:tgtEl>
                                        <p:attrNameLst>
                                          <p:attrName>style.visibility</p:attrName>
                                        </p:attrNameLst>
                                      </p:cBhvr>
                                      <p:to>
                                        <p:strVal val="visible"/>
                                      </p:to>
                                    </p:set>
                                    <p:animEffect transition="in" filter="wipe(up)">
                                      <p:cBhvr>
                                        <p:cTn id="11" dur="500"/>
                                        <p:tgtEl>
                                          <p:spTgt spid="803"/>
                                        </p:tgtEl>
                                      </p:cBhvr>
                                    </p:animEffect>
                                  </p:childTnLst>
                                </p:cTn>
                              </p:par>
                            </p:childTnLst>
                          </p:cTn>
                        </p:par>
                        <p:par>
                          <p:cTn id="12" fill="hold">
                            <p:stCondLst>
                              <p:cond delay="1250"/>
                            </p:stCondLst>
                            <p:childTnLst>
                              <p:par>
                                <p:cTn id="13" presetID="12" presetClass="entr" presetSubtype="8" fill="hold" grpId="0" nodeType="afterEffect">
                                  <p:stCondLst>
                                    <p:cond delay="2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p:tgtEl>
                                          <p:spTgt spid="11"/>
                                        </p:tgtEl>
                                        <p:attrNameLst>
                                          <p:attrName>ppt_x</p:attrName>
                                        </p:attrNameLst>
                                      </p:cBhvr>
                                      <p:tavLst>
                                        <p:tav tm="0">
                                          <p:val>
                                            <p:strVal val="#ppt_x-#ppt_w*1.125000"/>
                                          </p:val>
                                        </p:tav>
                                        <p:tav tm="100000">
                                          <p:val>
                                            <p:strVal val="#ppt_x"/>
                                          </p:val>
                                        </p:tav>
                                      </p:tavLst>
                                    </p:anim>
                                    <p:animEffect transition="in" filter="wipe(right)">
                                      <p:cBhvr>
                                        <p:cTn id="16" dur="750"/>
                                        <p:tgtEl>
                                          <p:spTgt spid="11"/>
                                        </p:tgtEl>
                                      </p:cBhvr>
                                    </p:animEffect>
                                  </p:childTnLst>
                                </p:cTn>
                              </p:par>
                            </p:childTnLst>
                          </p:cTn>
                        </p:par>
                        <p:par>
                          <p:cTn id="17" fill="hold">
                            <p:stCondLst>
                              <p:cond delay="4000"/>
                            </p:stCondLst>
                            <p:childTnLst>
                              <p:par>
                                <p:cTn id="18" presetID="22" presetClass="entr" presetSubtype="1" fill="hold" nodeType="afterEffect">
                                  <p:stCondLst>
                                    <p:cond delay="0"/>
                                  </p:stCondLst>
                                  <p:childTnLst>
                                    <p:set>
                                      <p:cBhvr>
                                        <p:cTn id="19" dur="1" fill="hold">
                                          <p:stCondLst>
                                            <p:cond delay="0"/>
                                          </p:stCondLst>
                                        </p:cTn>
                                        <p:tgtEl>
                                          <p:spTgt spid="804"/>
                                        </p:tgtEl>
                                        <p:attrNameLst>
                                          <p:attrName>style.visibility</p:attrName>
                                        </p:attrNameLst>
                                      </p:cBhvr>
                                      <p:to>
                                        <p:strVal val="visible"/>
                                      </p:to>
                                    </p:set>
                                    <p:animEffect transition="in" filter="wipe(up)">
                                      <p:cBhvr>
                                        <p:cTn id="20" dur="500"/>
                                        <p:tgtEl>
                                          <p:spTgt spid="804"/>
                                        </p:tgtEl>
                                      </p:cBhvr>
                                    </p:animEffect>
                                  </p:childTnLst>
                                </p:cTn>
                              </p:par>
                            </p:childTnLst>
                          </p:cTn>
                        </p:par>
                        <p:par>
                          <p:cTn id="21" fill="hold">
                            <p:stCondLst>
                              <p:cond delay="4500"/>
                            </p:stCondLst>
                            <p:childTnLst>
                              <p:par>
                                <p:cTn id="22" presetID="12" presetClass="entr" presetSubtype="8" fill="hold" grpId="0" nodeType="afterEffect">
                                  <p:stCondLst>
                                    <p:cond delay="200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750"/>
                                        <p:tgtEl>
                                          <p:spTgt spid="17"/>
                                        </p:tgtEl>
                                        <p:attrNameLst>
                                          <p:attrName>ppt_x</p:attrName>
                                        </p:attrNameLst>
                                      </p:cBhvr>
                                      <p:tavLst>
                                        <p:tav tm="0">
                                          <p:val>
                                            <p:strVal val="#ppt_x-#ppt_w*1.125000"/>
                                          </p:val>
                                        </p:tav>
                                        <p:tav tm="100000">
                                          <p:val>
                                            <p:strVal val="#ppt_x"/>
                                          </p:val>
                                        </p:tav>
                                      </p:tavLst>
                                    </p:anim>
                                    <p:animEffect transition="in" filter="wipe(right)">
                                      <p:cBhvr>
                                        <p:cTn id="25" dur="750"/>
                                        <p:tgtEl>
                                          <p:spTgt spid="17"/>
                                        </p:tgtEl>
                                      </p:cBhvr>
                                    </p:animEffect>
                                  </p:childTnLst>
                                </p:cTn>
                              </p:par>
                            </p:childTnLst>
                          </p:cTn>
                        </p:par>
                        <p:par>
                          <p:cTn id="26" fill="hold">
                            <p:stCondLst>
                              <p:cond delay="7250"/>
                            </p:stCondLst>
                            <p:childTnLst>
                              <p:par>
                                <p:cTn id="27" presetID="22" presetClass="entr" presetSubtype="1" fill="hold" nodeType="afterEffect">
                                  <p:stCondLst>
                                    <p:cond delay="0"/>
                                  </p:stCondLst>
                                  <p:childTnLst>
                                    <p:set>
                                      <p:cBhvr>
                                        <p:cTn id="28" dur="1" fill="hold">
                                          <p:stCondLst>
                                            <p:cond delay="0"/>
                                          </p:stCondLst>
                                        </p:cTn>
                                        <p:tgtEl>
                                          <p:spTgt spid="805"/>
                                        </p:tgtEl>
                                        <p:attrNameLst>
                                          <p:attrName>style.visibility</p:attrName>
                                        </p:attrNameLst>
                                      </p:cBhvr>
                                      <p:to>
                                        <p:strVal val="visible"/>
                                      </p:to>
                                    </p:set>
                                    <p:animEffect transition="in" filter="wipe(up)">
                                      <p:cBhvr>
                                        <p:cTn id="29"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BB614431-6BE0-214C-B722-98A920F4C1E1}"/>
              </a:ext>
            </a:extLst>
          </p:cNvPr>
          <p:cNvSpPr/>
          <p:nvPr/>
        </p:nvSpPr>
        <p:spPr bwMode="gray">
          <a:xfrm>
            <a:off x="5494561" y="1164337"/>
            <a:ext cx="3649439" cy="4622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sp>
        <p:nvSpPr>
          <p:cNvPr id="49" name="Rectangle 48">
            <a:extLst>
              <a:ext uri="{FF2B5EF4-FFF2-40B4-BE49-F238E27FC236}">
                <a16:creationId xmlns:a16="http://schemas.microsoft.com/office/drawing/2014/main" id="{60D87F04-0C21-5848-B712-E65C940EC03B}"/>
              </a:ext>
            </a:extLst>
          </p:cNvPr>
          <p:cNvSpPr/>
          <p:nvPr/>
        </p:nvSpPr>
        <p:spPr bwMode="gray">
          <a:xfrm>
            <a:off x="2010658" y="1164337"/>
            <a:ext cx="3433718" cy="4622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sp>
        <p:nvSpPr>
          <p:cNvPr id="48" name="Rectangle 47">
            <a:extLst>
              <a:ext uri="{FF2B5EF4-FFF2-40B4-BE49-F238E27FC236}">
                <a16:creationId xmlns:a16="http://schemas.microsoft.com/office/drawing/2014/main" id="{4F935F4E-AA6F-EF4F-BDA9-012A1E034850}"/>
              </a:ext>
            </a:extLst>
          </p:cNvPr>
          <p:cNvSpPr/>
          <p:nvPr/>
        </p:nvSpPr>
        <p:spPr bwMode="gray">
          <a:xfrm>
            <a:off x="0" y="1164337"/>
            <a:ext cx="1960473" cy="462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sp>
        <p:nvSpPr>
          <p:cNvPr id="5125" name="Rectangle 7"/>
          <p:cNvSpPr>
            <a:spLocks noGrp="1" noChangeArrowheads="1"/>
          </p:cNvSpPr>
          <p:nvPr>
            <p:ph type="title"/>
          </p:nvPr>
        </p:nvSpPr>
        <p:spPr/>
        <p:txBody>
          <a:bodyPr anchor="t"/>
          <a:lstStyle/>
          <a:p>
            <a:r>
              <a:rPr lang="en-US" sz="3200" dirty="0"/>
              <a:t>How Insurance Drives Economic Growth</a:t>
            </a:r>
            <a:endParaRPr lang="en-US" altLang="en-US" sz="3200" dirty="0"/>
          </a:p>
        </p:txBody>
      </p:sp>
      <p:sp>
        <p:nvSpPr>
          <p:cNvPr id="18" name="safety/sec">
            <a:extLst>
              <a:ext uri="{FF2B5EF4-FFF2-40B4-BE49-F238E27FC236}">
                <a16:creationId xmlns:a16="http://schemas.microsoft.com/office/drawing/2014/main" id="{5BE2086B-3934-7347-BCDD-62AD683EC6D2}"/>
              </a:ext>
            </a:extLst>
          </p:cNvPr>
          <p:cNvSpPr>
            <a:spLocks noGrp="1"/>
          </p:cNvSpPr>
          <p:nvPr>
            <p:ph type="body" sz="quarter" idx="15"/>
          </p:nvPr>
        </p:nvSpPr>
        <p:spPr>
          <a:xfrm>
            <a:off x="356619" y="1260861"/>
            <a:ext cx="1444494" cy="660716"/>
          </a:xfrm>
        </p:spPr>
        <p:txBody>
          <a:bodyPr/>
          <a:lstStyle/>
          <a:p>
            <a:r>
              <a:rPr lang="en-US" b="1" dirty="0">
                <a:solidFill>
                  <a:schemeClr val="bg1"/>
                </a:solidFill>
              </a:rPr>
              <a:t>Safety/</a:t>
            </a:r>
          </a:p>
          <a:p>
            <a:r>
              <a:rPr lang="en-US" b="1" dirty="0">
                <a:solidFill>
                  <a:schemeClr val="bg1"/>
                </a:solidFill>
              </a:rPr>
              <a:t>Security</a:t>
            </a:r>
          </a:p>
        </p:txBody>
      </p:sp>
      <p:pic>
        <p:nvPicPr>
          <p:cNvPr id="21" name="first respond">
            <a:extLst>
              <a:ext uri="{FF2B5EF4-FFF2-40B4-BE49-F238E27FC236}">
                <a16:creationId xmlns:a16="http://schemas.microsoft.com/office/drawing/2014/main" id="{2FBC2CFE-43AC-7D42-8237-D3613290A541}"/>
              </a:ext>
            </a:extLst>
          </p:cNvPr>
          <p:cNvPicPr>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9842" y="1995069"/>
            <a:ext cx="1217172" cy="822960"/>
          </a:xfrm>
          <a:prstGeom prst="snip1Rect">
            <a:avLst/>
          </a:prstGeom>
          <a:noFill/>
          <a:extLst>
            <a:ext uri="{909E8E84-426E-40DD-AFC4-6F175D3DCCD1}">
              <a14:hiddenFill xmlns:a14="http://schemas.microsoft.com/office/drawing/2010/main">
                <a:solidFill>
                  <a:srgbClr val="FFFFFF"/>
                </a:solidFill>
              </a14:hiddenFill>
            </a:ext>
          </a:extLst>
        </p:spPr>
      </p:pic>
      <p:sp>
        <p:nvSpPr>
          <p:cNvPr id="25" name="Insurers are financial first responders">
            <a:extLst>
              <a:ext uri="{FF2B5EF4-FFF2-40B4-BE49-F238E27FC236}">
                <a16:creationId xmlns:a16="http://schemas.microsoft.com/office/drawing/2014/main" id="{8FC95469-B5A2-1541-A82F-37101A429691}"/>
              </a:ext>
            </a:extLst>
          </p:cNvPr>
          <p:cNvSpPr>
            <a:spLocks noGrp="1"/>
          </p:cNvSpPr>
          <p:nvPr>
            <p:ph idx="1"/>
          </p:nvPr>
        </p:nvSpPr>
        <p:spPr>
          <a:xfrm>
            <a:off x="353232" y="2919731"/>
            <a:ext cx="1607241" cy="747486"/>
          </a:xfrm>
        </p:spPr>
        <p:txBody>
          <a:bodyPr/>
          <a:lstStyle/>
          <a:p>
            <a:pPr marL="231775" indent="-231775">
              <a:buClr>
                <a:schemeClr val="bg1"/>
              </a:buClr>
              <a:buSzPct val="100000"/>
              <a:buFont typeface="+mj-lt"/>
              <a:buAutoNum type="arabicPeriod"/>
            </a:pPr>
            <a:r>
              <a:rPr lang="en-US" sz="1600" dirty="0">
                <a:solidFill>
                  <a:schemeClr val="bg1"/>
                </a:solidFill>
              </a:rPr>
              <a:t>Insurers are financial first responders</a:t>
            </a:r>
          </a:p>
        </p:txBody>
      </p:sp>
      <p:pic>
        <p:nvPicPr>
          <p:cNvPr id="27" name="cap protect">
            <a:extLst>
              <a:ext uri="{FF2B5EF4-FFF2-40B4-BE49-F238E27FC236}">
                <a16:creationId xmlns:a16="http://schemas.microsoft.com/office/drawing/2014/main" id="{C61CEAC8-C215-1F4B-A977-46CF049CF951}"/>
              </a:ext>
            </a:extLst>
          </p:cNvPr>
          <p:cNvPicPr>
            <a:picLocks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265777" y="1995069"/>
            <a:ext cx="1217172" cy="822960"/>
          </a:xfrm>
          <a:prstGeom prst="snip1Rect">
            <a:avLst/>
          </a:prstGeom>
          <a:noFill/>
          <a:extLst>
            <a:ext uri="{909E8E84-426E-40DD-AFC4-6F175D3DCCD1}">
              <a14:hiddenFill xmlns:a14="http://schemas.microsoft.com/office/drawing/2010/main">
                <a:solidFill>
                  <a:srgbClr val="FFFFFF"/>
                </a:solidFill>
              </a14:hiddenFill>
            </a:ext>
          </a:extLst>
        </p:spPr>
      </p:pic>
      <p:pic>
        <p:nvPicPr>
          <p:cNvPr id="28" name="supply chain">
            <a:extLst>
              <a:ext uri="{FF2B5EF4-FFF2-40B4-BE49-F238E27FC236}">
                <a16:creationId xmlns:a16="http://schemas.microsoft.com/office/drawing/2014/main" id="{9A4881D6-6410-9943-AA6E-30F51C250AD7}"/>
              </a:ext>
            </a:extLst>
          </p:cNvPr>
          <p:cNvPicPr>
            <a:picLocks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76609" y="3980138"/>
            <a:ext cx="1217172" cy="822960"/>
          </a:xfrm>
          <a:prstGeom prst="snip1Rect">
            <a:avLst/>
          </a:prstGeom>
          <a:noFill/>
          <a:extLst>
            <a:ext uri="{909E8E84-426E-40DD-AFC4-6F175D3DCCD1}">
              <a14:hiddenFill xmlns:a14="http://schemas.microsoft.com/office/drawing/2010/main">
                <a:solidFill>
                  <a:srgbClr val="FFFFFF"/>
                </a:solidFill>
              </a14:hiddenFill>
            </a:ext>
          </a:extLst>
        </p:spPr>
      </p:pic>
      <p:pic>
        <p:nvPicPr>
          <p:cNvPr id="29" name="comm builders">
            <a:extLst>
              <a:ext uri="{FF2B5EF4-FFF2-40B4-BE49-F238E27FC236}">
                <a16:creationId xmlns:a16="http://schemas.microsoft.com/office/drawing/2014/main" id="{B0C463CD-F1D2-F449-9B70-585A1B906CE8}"/>
              </a:ext>
            </a:extLst>
          </p:cNvPr>
          <p:cNvPicPr>
            <a:picLocks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773709" y="1995069"/>
            <a:ext cx="1217172" cy="822960"/>
          </a:xfrm>
          <a:prstGeom prst="snip1Rect">
            <a:avLst/>
          </a:prstGeom>
          <a:noFill/>
          <a:extLst>
            <a:ext uri="{909E8E84-426E-40DD-AFC4-6F175D3DCCD1}">
              <a14:hiddenFill xmlns:a14="http://schemas.microsoft.com/office/drawing/2010/main">
                <a:solidFill>
                  <a:srgbClr val="FFFFFF"/>
                </a:solidFill>
              </a14:hiddenFill>
            </a:ext>
          </a:extLst>
        </p:spPr>
      </p:pic>
      <p:sp>
        <p:nvSpPr>
          <p:cNvPr id="30" name="Econ Fin Stability">
            <a:extLst>
              <a:ext uri="{FF2B5EF4-FFF2-40B4-BE49-F238E27FC236}">
                <a16:creationId xmlns:a16="http://schemas.microsoft.com/office/drawing/2014/main" id="{181FDDB7-1167-9A4E-BDA2-396CF69262DE}"/>
              </a:ext>
            </a:extLst>
          </p:cNvPr>
          <p:cNvSpPr txBox="1">
            <a:spLocks/>
          </p:cNvSpPr>
          <p:nvPr/>
        </p:nvSpPr>
        <p:spPr bwMode="gray">
          <a:xfrm>
            <a:off x="2166796" y="1255439"/>
            <a:ext cx="3015084" cy="666139"/>
          </a:xfrm>
          <a:prstGeom prst="rect">
            <a:avLst/>
          </a:prstGeom>
          <a:noFill/>
        </p:spPr>
        <p:txBody>
          <a:bodyPr vert="horz" wrap="square" lIns="91440" tIns="45720" rIns="91440" bIns="45720" rtlCol="0">
            <a:noAutofit/>
          </a:bodyPr>
          <a:lstStyle>
            <a:lvl1pPr marL="0" indent="0" algn="l" defTabSz="914400" rtl="0" eaLnBrk="1" fontAlgn="base" latinLnBrk="0" hangingPunct="1">
              <a:lnSpc>
                <a:spcPct val="90000"/>
              </a:lnSpc>
              <a:spcBef>
                <a:spcPct val="0"/>
              </a:spcBef>
              <a:spcAft>
                <a:spcPct val="0"/>
              </a:spcAft>
              <a:buClr>
                <a:srgbClr val="337DBE"/>
              </a:buClr>
              <a:buSzPct val="77000"/>
              <a:buFont typeface="Wingdings 3" panose="05040102010807070707" pitchFamily="18" charset="2"/>
              <a:buNone/>
              <a:defRPr lang="en-US" sz="2200" b="0" kern="1200" smtClean="0">
                <a:solidFill>
                  <a:srgbClr val="072C44"/>
                </a:solidFill>
                <a:latin typeface="+mj-lt"/>
                <a:ea typeface="+mn-ea"/>
                <a:cs typeface="+mn-cs"/>
              </a:defRPr>
            </a:lvl1pPr>
            <a:lvl2pPr marL="566928" indent="-228600" algn="l" defTabSz="914400" rtl="0" eaLnBrk="1" fontAlgn="base" latinLnBrk="0" hangingPunct="1">
              <a:lnSpc>
                <a:spcPct val="90000"/>
              </a:lnSpc>
              <a:spcBef>
                <a:spcPct val="0"/>
              </a:spcBef>
              <a:spcAft>
                <a:spcPct val="0"/>
              </a:spcAft>
              <a:buClr>
                <a:srgbClr val="337DBE"/>
              </a:buClr>
              <a:buFont typeface="Wingdings" panose="05000000000000000000" pitchFamily="2" charset="2"/>
              <a:buChar char=""/>
              <a:defRPr lang="en-US" sz="2200" b="1" kern="1200" smtClean="0">
                <a:solidFill>
                  <a:schemeClr val="tx1"/>
                </a:solidFill>
                <a:latin typeface="Arial Narrow" pitchFamily="34" charset="0"/>
                <a:ea typeface="+mn-ea"/>
                <a:cs typeface="+mn-cs"/>
              </a:defRPr>
            </a:lvl2pPr>
            <a:lvl3pPr marL="914400" indent="-228600" algn="l" defTabSz="914400" rtl="0" eaLnBrk="1" fontAlgn="base" latinLnBrk="0" hangingPunct="1">
              <a:lnSpc>
                <a:spcPct val="90000"/>
              </a:lnSpc>
              <a:spcBef>
                <a:spcPct val="0"/>
              </a:spcBef>
              <a:spcAft>
                <a:spcPct val="0"/>
              </a:spcAft>
              <a:buClr>
                <a:srgbClr val="337DBE"/>
              </a:buClr>
              <a:buFont typeface="Arial" pitchFamily="34" charset="0"/>
              <a:buChar char="–"/>
              <a:defRPr lang="en-US" sz="2200" b="1" kern="1200" smtClean="0">
                <a:solidFill>
                  <a:schemeClr val="tx1"/>
                </a:solidFill>
                <a:latin typeface="Arial Narrow" pitchFamily="34" charset="0"/>
                <a:ea typeface="+mn-ea"/>
                <a:cs typeface="+mn-cs"/>
              </a:defRPr>
            </a:lvl3pPr>
            <a:lvl4pPr marL="1252728" indent="-219456" algn="l" defTabSz="914400" rtl="0" eaLnBrk="1" fontAlgn="base" latinLnBrk="0" hangingPunct="1">
              <a:lnSpc>
                <a:spcPct val="90000"/>
              </a:lnSpc>
              <a:spcBef>
                <a:spcPct val="0"/>
              </a:spcBef>
              <a:spcAft>
                <a:spcPct val="0"/>
              </a:spcAft>
              <a:buClr>
                <a:srgbClr val="337DBE"/>
              </a:buClr>
              <a:buFont typeface="Wingdings" pitchFamily="2" charset="2"/>
              <a:buChar char="§"/>
              <a:defRPr lang="en-US" sz="2200" b="1" kern="1200" smtClean="0">
                <a:solidFill>
                  <a:schemeClr val="tx1"/>
                </a:solidFill>
                <a:latin typeface="Arial Narrow" pitchFamily="34" charset="0"/>
                <a:ea typeface="+mn-ea"/>
                <a:cs typeface="+mn-cs"/>
              </a:defRPr>
            </a:lvl4pPr>
            <a:lvl5pPr marL="1481328" indent="-173736" algn="l" defTabSz="914400" rtl="0" eaLnBrk="1" fontAlgn="base" latinLnBrk="0" hangingPunct="1">
              <a:lnSpc>
                <a:spcPct val="90000"/>
              </a:lnSpc>
              <a:spcBef>
                <a:spcPct val="0"/>
              </a:spcBef>
              <a:spcAft>
                <a:spcPct val="0"/>
              </a:spcAft>
              <a:buClr>
                <a:srgbClr val="337DBE"/>
              </a:buClr>
              <a:buFont typeface="Arial" pitchFamily="34" charset="0"/>
              <a:buChar char="»"/>
              <a:defRPr lang="en-US" sz="2200" b="1" kern="1200" dirty="0" smtClean="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bg1"/>
                </a:solidFill>
              </a:rPr>
              <a:t>Economic/</a:t>
            </a:r>
            <a:br>
              <a:rPr lang="en-US" b="1" dirty="0">
                <a:solidFill>
                  <a:schemeClr val="bg1"/>
                </a:solidFill>
              </a:rPr>
            </a:br>
            <a:r>
              <a:rPr lang="en-US" b="1" dirty="0">
                <a:solidFill>
                  <a:schemeClr val="bg1"/>
                </a:solidFill>
              </a:rPr>
              <a:t>Financial Stability</a:t>
            </a:r>
          </a:p>
        </p:txBody>
      </p:sp>
      <p:sp>
        <p:nvSpPr>
          <p:cNvPr id="31" name="Development">
            <a:extLst>
              <a:ext uri="{FF2B5EF4-FFF2-40B4-BE49-F238E27FC236}">
                <a16:creationId xmlns:a16="http://schemas.microsoft.com/office/drawing/2014/main" id="{502F0457-4C62-5944-A9A7-7A75FA8A41A0}"/>
              </a:ext>
            </a:extLst>
          </p:cNvPr>
          <p:cNvSpPr txBox="1">
            <a:spLocks/>
          </p:cNvSpPr>
          <p:nvPr/>
        </p:nvSpPr>
        <p:spPr bwMode="gray">
          <a:xfrm>
            <a:off x="5657052" y="1555897"/>
            <a:ext cx="3665048" cy="391081"/>
          </a:xfrm>
          <a:prstGeom prst="rect">
            <a:avLst/>
          </a:prstGeom>
          <a:noFill/>
        </p:spPr>
        <p:txBody>
          <a:bodyPr vert="horz" wrap="square" lIns="91440" tIns="45720" rIns="91440" bIns="45720" rtlCol="0">
            <a:noAutofit/>
          </a:bodyPr>
          <a:lstStyle>
            <a:lvl1pPr marL="0" indent="0" algn="l" defTabSz="914400" rtl="0" eaLnBrk="1" fontAlgn="base" latinLnBrk="0" hangingPunct="1">
              <a:lnSpc>
                <a:spcPct val="90000"/>
              </a:lnSpc>
              <a:spcBef>
                <a:spcPct val="0"/>
              </a:spcBef>
              <a:spcAft>
                <a:spcPct val="0"/>
              </a:spcAft>
              <a:buClr>
                <a:srgbClr val="337DBE"/>
              </a:buClr>
              <a:buSzPct val="77000"/>
              <a:buFont typeface="Wingdings 3" panose="05040102010807070707" pitchFamily="18" charset="2"/>
              <a:buNone/>
              <a:defRPr lang="en-US" sz="2200" b="0" kern="1200" smtClean="0">
                <a:solidFill>
                  <a:srgbClr val="072C44"/>
                </a:solidFill>
                <a:latin typeface="+mj-lt"/>
                <a:ea typeface="+mn-ea"/>
                <a:cs typeface="+mn-cs"/>
              </a:defRPr>
            </a:lvl1pPr>
            <a:lvl2pPr marL="566928" indent="-228600" algn="l" defTabSz="914400" rtl="0" eaLnBrk="1" fontAlgn="base" latinLnBrk="0" hangingPunct="1">
              <a:lnSpc>
                <a:spcPct val="90000"/>
              </a:lnSpc>
              <a:spcBef>
                <a:spcPct val="0"/>
              </a:spcBef>
              <a:spcAft>
                <a:spcPct val="0"/>
              </a:spcAft>
              <a:buClr>
                <a:srgbClr val="337DBE"/>
              </a:buClr>
              <a:buFont typeface="Wingdings" panose="05000000000000000000" pitchFamily="2" charset="2"/>
              <a:buChar char=""/>
              <a:defRPr lang="en-US" sz="2200" b="1" kern="1200" smtClean="0">
                <a:solidFill>
                  <a:schemeClr val="tx1"/>
                </a:solidFill>
                <a:latin typeface="Arial Narrow" pitchFamily="34" charset="0"/>
                <a:ea typeface="+mn-ea"/>
                <a:cs typeface="+mn-cs"/>
              </a:defRPr>
            </a:lvl2pPr>
            <a:lvl3pPr marL="914400" indent="-228600" algn="l" defTabSz="914400" rtl="0" eaLnBrk="1" fontAlgn="base" latinLnBrk="0" hangingPunct="1">
              <a:lnSpc>
                <a:spcPct val="90000"/>
              </a:lnSpc>
              <a:spcBef>
                <a:spcPct val="0"/>
              </a:spcBef>
              <a:spcAft>
                <a:spcPct val="0"/>
              </a:spcAft>
              <a:buClr>
                <a:srgbClr val="337DBE"/>
              </a:buClr>
              <a:buFont typeface="Arial" pitchFamily="34" charset="0"/>
              <a:buChar char="–"/>
              <a:defRPr lang="en-US" sz="2200" b="1" kern="1200" smtClean="0">
                <a:solidFill>
                  <a:schemeClr val="tx1"/>
                </a:solidFill>
                <a:latin typeface="Arial Narrow" pitchFamily="34" charset="0"/>
                <a:ea typeface="+mn-ea"/>
                <a:cs typeface="+mn-cs"/>
              </a:defRPr>
            </a:lvl3pPr>
            <a:lvl4pPr marL="1252728" indent="-219456" algn="l" defTabSz="914400" rtl="0" eaLnBrk="1" fontAlgn="base" latinLnBrk="0" hangingPunct="1">
              <a:lnSpc>
                <a:spcPct val="90000"/>
              </a:lnSpc>
              <a:spcBef>
                <a:spcPct val="0"/>
              </a:spcBef>
              <a:spcAft>
                <a:spcPct val="0"/>
              </a:spcAft>
              <a:buClr>
                <a:srgbClr val="337DBE"/>
              </a:buClr>
              <a:buFont typeface="Wingdings" pitchFamily="2" charset="2"/>
              <a:buChar char="§"/>
              <a:defRPr lang="en-US" sz="2200" b="1" kern="1200" smtClean="0">
                <a:solidFill>
                  <a:schemeClr val="tx1"/>
                </a:solidFill>
                <a:latin typeface="Arial Narrow" pitchFamily="34" charset="0"/>
                <a:ea typeface="+mn-ea"/>
                <a:cs typeface="+mn-cs"/>
              </a:defRPr>
            </a:lvl4pPr>
            <a:lvl5pPr marL="1481328" indent="-173736" algn="l" defTabSz="914400" rtl="0" eaLnBrk="1" fontAlgn="base" latinLnBrk="0" hangingPunct="1">
              <a:lnSpc>
                <a:spcPct val="90000"/>
              </a:lnSpc>
              <a:spcBef>
                <a:spcPct val="0"/>
              </a:spcBef>
              <a:spcAft>
                <a:spcPct val="0"/>
              </a:spcAft>
              <a:buClr>
                <a:srgbClr val="337DBE"/>
              </a:buClr>
              <a:buFont typeface="Arial" pitchFamily="34" charset="0"/>
              <a:buChar char="»"/>
              <a:defRPr lang="en-US" sz="2200" b="1" kern="1200" dirty="0" smtClean="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bg1"/>
                </a:solidFill>
              </a:rPr>
              <a:t>Development</a:t>
            </a:r>
          </a:p>
        </p:txBody>
      </p:sp>
      <p:sp>
        <p:nvSpPr>
          <p:cNvPr id="32" name="Insurers are risk mitigators">
            <a:extLst>
              <a:ext uri="{FF2B5EF4-FFF2-40B4-BE49-F238E27FC236}">
                <a16:creationId xmlns:a16="http://schemas.microsoft.com/office/drawing/2014/main" id="{77976864-E09F-1840-839A-5E0CAD28981B}"/>
              </a:ext>
            </a:extLst>
          </p:cNvPr>
          <p:cNvSpPr txBox="1">
            <a:spLocks/>
          </p:cNvSpPr>
          <p:nvPr/>
        </p:nvSpPr>
        <p:spPr bwMode="gray">
          <a:xfrm>
            <a:off x="353232" y="4923971"/>
            <a:ext cx="1607241" cy="743226"/>
          </a:xfrm>
          <a:prstGeom prst="rect">
            <a:avLst/>
          </a:prstGeom>
        </p:spPr>
        <p:txBody>
          <a:bodyPr vert="horz" lIns="91440" tIns="45720" rIns="91440" bIns="4572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buClr>
                <a:schemeClr val="bg1"/>
              </a:buClr>
              <a:buSzPct val="100000"/>
              <a:buFont typeface="+mj-lt"/>
              <a:buAutoNum type="arabicPeriod" startAt="2"/>
            </a:pPr>
            <a:r>
              <a:rPr lang="en-US" sz="1600" dirty="0">
                <a:solidFill>
                  <a:schemeClr val="bg1"/>
                </a:solidFill>
              </a:rPr>
              <a:t>Insurers </a:t>
            </a:r>
            <a:br>
              <a:rPr lang="en-US" sz="1600" dirty="0">
                <a:solidFill>
                  <a:schemeClr val="bg1"/>
                </a:solidFill>
              </a:rPr>
            </a:br>
            <a:r>
              <a:rPr lang="en-US" sz="1600" dirty="0">
                <a:solidFill>
                  <a:schemeClr val="bg1"/>
                </a:solidFill>
              </a:rPr>
              <a:t>are risk </a:t>
            </a:r>
            <a:r>
              <a:rPr lang="en-US" sz="1600" dirty="0" err="1">
                <a:solidFill>
                  <a:schemeClr val="bg1"/>
                </a:solidFill>
              </a:rPr>
              <a:t>mitigators</a:t>
            </a:r>
            <a:endParaRPr lang="en-US" sz="1600" dirty="0">
              <a:solidFill>
                <a:schemeClr val="bg1"/>
              </a:solidFill>
            </a:endParaRPr>
          </a:p>
        </p:txBody>
      </p:sp>
      <p:sp>
        <p:nvSpPr>
          <p:cNvPr id="33" name="Insurers are capital protectors">
            <a:extLst>
              <a:ext uri="{FF2B5EF4-FFF2-40B4-BE49-F238E27FC236}">
                <a16:creationId xmlns:a16="http://schemas.microsoft.com/office/drawing/2014/main" id="{6708C465-ADDF-624E-8E15-1F4585F6D82C}"/>
              </a:ext>
            </a:extLst>
          </p:cNvPr>
          <p:cNvSpPr txBox="1">
            <a:spLocks/>
          </p:cNvSpPr>
          <p:nvPr/>
        </p:nvSpPr>
        <p:spPr bwMode="gray">
          <a:xfrm>
            <a:off x="2172310" y="2919731"/>
            <a:ext cx="1542045" cy="747486"/>
          </a:xfrm>
          <a:prstGeom prst="rect">
            <a:avLst/>
          </a:prstGeom>
        </p:spPr>
        <p:txBody>
          <a:bodyPr vert="horz" lIns="91440" tIns="45720" rIns="91440" bIns="4572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buClr>
                <a:schemeClr val="bg1"/>
              </a:buClr>
              <a:buSzPct val="100000"/>
              <a:buFont typeface="+mj-lt"/>
              <a:buAutoNum type="arabicPeriod" startAt="3"/>
            </a:pPr>
            <a:r>
              <a:rPr lang="en-US" sz="1600" dirty="0">
                <a:solidFill>
                  <a:schemeClr val="bg1"/>
                </a:solidFill>
              </a:rPr>
              <a:t>Insurers are capital protectors</a:t>
            </a:r>
          </a:p>
        </p:txBody>
      </p:sp>
      <p:sp>
        <p:nvSpPr>
          <p:cNvPr id="34" name="Insurers are credit facilitators">
            <a:extLst>
              <a:ext uri="{FF2B5EF4-FFF2-40B4-BE49-F238E27FC236}">
                <a16:creationId xmlns:a16="http://schemas.microsoft.com/office/drawing/2014/main" id="{786AD6C2-EE10-0A4F-AB00-AD1242641D70}"/>
              </a:ext>
            </a:extLst>
          </p:cNvPr>
          <p:cNvSpPr txBox="1">
            <a:spLocks/>
          </p:cNvSpPr>
          <p:nvPr/>
        </p:nvSpPr>
        <p:spPr bwMode="gray">
          <a:xfrm>
            <a:off x="7371067" y="4923971"/>
            <a:ext cx="1508072" cy="747486"/>
          </a:xfrm>
          <a:prstGeom prst="rect">
            <a:avLst/>
          </a:prstGeom>
        </p:spPr>
        <p:txBody>
          <a:bodyPr vert="horz" lIns="91440" tIns="45720" rIns="91440" bIns="4572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buClr>
                <a:schemeClr val="bg1"/>
              </a:buClr>
              <a:buSzPct val="100000"/>
              <a:buFont typeface="+mj-lt"/>
              <a:buAutoNum type="arabicPeriod" startAt="10"/>
            </a:pPr>
            <a:r>
              <a:rPr lang="en-US" sz="1600" dirty="0">
                <a:solidFill>
                  <a:schemeClr val="bg1"/>
                </a:solidFill>
              </a:rPr>
              <a:t>Insurers are credit facilitators</a:t>
            </a:r>
          </a:p>
        </p:txBody>
      </p:sp>
      <p:pic>
        <p:nvPicPr>
          <p:cNvPr id="35" name="infrastructure">
            <a:extLst>
              <a:ext uri="{FF2B5EF4-FFF2-40B4-BE49-F238E27FC236}">
                <a16:creationId xmlns:a16="http://schemas.microsoft.com/office/drawing/2014/main" id="{DA7BBC22-BE2B-1B4F-87C3-4AE680C48361}"/>
              </a:ext>
            </a:extLst>
          </p:cNvPr>
          <p:cNvPicPr>
            <a:picLocks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464195" y="1987924"/>
            <a:ext cx="1217172" cy="821343"/>
          </a:xfrm>
          <a:prstGeom prst="snip1Rect">
            <a:avLst/>
          </a:prstGeom>
          <a:noFill/>
          <a:extLst>
            <a:ext uri="{909E8E84-426E-40DD-AFC4-6F175D3DCCD1}">
              <a14:hiddenFill xmlns:a14="http://schemas.microsoft.com/office/drawing/2010/main">
                <a:solidFill>
                  <a:srgbClr val="FFFFFF"/>
                </a:solidFill>
              </a14:hiddenFill>
            </a:ext>
          </a:extLst>
        </p:spPr>
      </p:pic>
      <p:pic>
        <p:nvPicPr>
          <p:cNvPr id="36" name="risk mit">
            <a:extLst>
              <a:ext uri="{FF2B5EF4-FFF2-40B4-BE49-F238E27FC236}">
                <a16:creationId xmlns:a16="http://schemas.microsoft.com/office/drawing/2014/main" id="{5A12F6C0-86B0-C64C-BC87-CEF3CAC553D7}"/>
              </a:ext>
            </a:extLst>
          </p:cNvPr>
          <p:cNvPicPr>
            <a:picLocks noChangeArrowheads="1"/>
          </p:cNvPicPr>
          <p:nvPr/>
        </p:nvPicPr>
        <p:blipFill rotWithShape="1">
          <a:blip r:embed="rId8" cstate="email">
            <a:extLst>
              <a:ext uri="{28A0092B-C50C-407E-A947-70E740481C1C}">
                <a14:useLocalDpi xmlns:a14="http://schemas.microsoft.com/office/drawing/2010/main"/>
              </a:ext>
            </a:extLst>
          </a:blip>
          <a:srcRect r="-688" b="-1"/>
          <a:stretch/>
        </p:blipFill>
        <p:spPr bwMode="auto">
          <a:xfrm>
            <a:off x="465719" y="3980138"/>
            <a:ext cx="1165417" cy="822960"/>
          </a:xfrm>
          <a:prstGeom prst="snip1Rect">
            <a:avLst/>
          </a:prstGeom>
          <a:noFill/>
          <a:extLst>
            <a:ext uri="{909E8E84-426E-40DD-AFC4-6F175D3DCCD1}">
              <a14:hiddenFill xmlns:a14="http://schemas.microsoft.com/office/drawing/2010/main">
                <a:solidFill>
                  <a:srgbClr val="FFFFFF"/>
                </a:solidFill>
              </a14:hiddenFill>
            </a:ext>
          </a:extLst>
        </p:spPr>
      </p:pic>
      <p:pic>
        <p:nvPicPr>
          <p:cNvPr id="37" name="social policy">
            <a:extLst>
              <a:ext uri="{FF2B5EF4-FFF2-40B4-BE49-F238E27FC236}">
                <a16:creationId xmlns:a16="http://schemas.microsoft.com/office/drawing/2014/main" id="{02CB85FA-197C-0941-BDD2-2CD337705865}"/>
              </a:ext>
            </a:extLst>
          </p:cNvPr>
          <p:cNvPicPr>
            <a:picLocks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925581" y="1987924"/>
            <a:ext cx="1217172" cy="822960"/>
          </a:xfrm>
          <a:prstGeom prst="snip1Rect">
            <a:avLst/>
          </a:prstGeom>
          <a:noFill/>
          <a:extLst>
            <a:ext uri="{909E8E84-426E-40DD-AFC4-6F175D3DCCD1}">
              <a14:hiddenFill xmlns:a14="http://schemas.microsoft.com/office/drawing/2010/main">
                <a:solidFill>
                  <a:srgbClr val="FFFFFF"/>
                </a:solidFill>
              </a14:hiddenFill>
            </a:ext>
          </a:extLst>
        </p:spPr>
      </p:pic>
      <p:pic>
        <p:nvPicPr>
          <p:cNvPr id="38" name="cap infusers">
            <a:extLst>
              <a:ext uri="{FF2B5EF4-FFF2-40B4-BE49-F238E27FC236}">
                <a16:creationId xmlns:a16="http://schemas.microsoft.com/office/drawing/2014/main" id="{0E9C92F0-6C26-7C4D-BBE1-53F17DD89741}"/>
              </a:ext>
            </a:extLst>
          </p:cNvPr>
          <p:cNvPicPr>
            <a:picLocks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922373" y="3980138"/>
            <a:ext cx="1217172" cy="822960"/>
          </a:xfrm>
          <a:prstGeom prst="snip1Rect">
            <a:avLst/>
          </a:prstGeom>
          <a:noFill/>
          <a:extLst>
            <a:ext uri="{909E8E84-426E-40DD-AFC4-6F175D3DCCD1}">
              <a14:hiddenFill xmlns:a14="http://schemas.microsoft.com/office/drawing/2010/main">
                <a:solidFill>
                  <a:srgbClr val="FFFFFF"/>
                </a:solidFill>
              </a14:hiddenFill>
            </a:ext>
          </a:extLst>
        </p:spPr>
      </p:pic>
      <p:pic>
        <p:nvPicPr>
          <p:cNvPr id="39" name="innovation cat">
            <a:extLst>
              <a:ext uri="{FF2B5EF4-FFF2-40B4-BE49-F238E27FC236}">
                <a16:creationId xmlns:a16="http://schemas.microsoft.com/office/drawing/2014/main" id="{8D8038B7-E4A7-2749-B7E7-4C67DDA2B1BD}"/>
              </a:ext>
            </a:extLst>
          </p:cNvPr>
          <p:cNvPicPr>
            <a:picLocks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781184" y="3980138"/>
            <a:ext cx="1216152" cy="822960"/>
          </a:xfrm>
          <a:prstGeom prst="snip1Rect">
            <a:avLst/>
          </a:prstGeom>
          <a:noFill/>
          <a:extLst>
            <a:ext uri="{909E8E84-426E-40DD-AFC4-6F175D3DCCD1}">
              <a14:hiddenFill xmlns:a14="http://schemas.microsoft.com/office/drawing/2010/main">
                <a:solidFill>
                  <a:srgbClr val="FFFFFF"/>
                </a:solidFill>
              </a14:hiddenFill>
            </a:ext>
          </a:extLst>
        </p:spPr>
      </p:pic>
      <p:pic>
        <p:nvPicPr>
          <p:cNvPr id="40" name="credit facilitators">
            <a:extLst>
              <a:ext uri="{FF2B5EF4-FFF2-40B4-BE49-F238E27FC236}">
                <a16:creationId xmlns:a16="http://schemas.microsoft.com/office/drawing/2014/main" id="{A1200F33-9A0E-914A-B4F1-28A74B95ECC4}"/>
              </a:ext>
            </a:extLst>
          </p:cNvPr>
          <p:cNvPicPr>
            <a:picLocks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472642" y="3980138"/>
            <a:ext cx="1217172" cy="811448"/>
          </a:xfrm>
          <a:prstGeom prst="snip1Rect">
            <a:avLst/>
          </a:prstGeom>
          <a:noFill/>
          <a:extLst>
            <a:ext uri="{909E8E84-426E-40DD-AFC4-6F175D3DCCD1}">
              <a14:hiddenFill xmlns:a14="http://schemas.microsoft.com/office/drawing/2010/main">
                <a:solidFill>
                  <a:srgbClr val="FFFFFF"/>
                </a:solidFill>
              </a14:hiddenFill>
            </a:ext>
          </a:extLst>
        </p:spPr>
      </p:pic>
      <p:sp>
        <p:nvSpPr>
          <p:cNvPr id="42" name="Insurance sustains the supply chain">
            <a:extLst>
              <a:ext uri="{FF2B5EF4-FFF2-40B4-BE49-F238E27FC236}">
                <a16:creationId xmlns:a16="http://schemas.microsoft.com/office/drawing/2014/main" id="{7E2164E5-3015-384E-9A81-CB952240D071}"/>
              </a:ext>
            </a:extLst>
          </p:cNvPr>
          <p:cNvSpPr txBox="1">
            <a:spLocks/>
          </p:cNvSpPr>
          <p:nvPr/>
        </p:nvSpPr>
        <p:spPr bwMode="gray">
          <a:xfrm>
            <a:off x="2175583" y="4904800"/>
            <a:ext cx="1580410" cy="747486"/>
          </a:xfrm>
          <a:prstGeom prst="rect">
            <a:avLst/>
          </a:prstGeom>
        </p:spPr>
        <p:txBody>
          <a:bodyPr vert="horz" lIns="91440" tIns="45720" rIns="91440" bIns="4572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buClr>
                <a:schemeClr val="bg1"/>
              </a:buClr>
              <a:buSzPct val="100000"/>
              <a:buFont typeface="+mj-lt"/>
              <a:buAutoNum type="arabicPeriod" startAt="5"/>
            </a:pPr>
            <a:r>
              <a:rPr lang="en-US" sz="1600" dirty="0">
                <a:solidFill>
                  <a:schemeClr val="bg1"/>
                </a:solidFill>
              </a:rPr>
              <a:t>Insurance sustains the supply chain</a:t>
            </a:r>
          </a:p>
        </p:txBody>
      </p:sp>
      <p:sp>
        <p:nvSpPr>
          <p:cNvPr id="43" name="Insurance is a partner in social policy">
            <a:extLst>
              <a:ext uri="{FF2B5EF4-FFF2-40B4-BE49-F238E27FC236}">
                <a16:creationId xmlns:a16="http://schemas.microsoft.com/office/drawing/2014/main" id="{CBBB1840-589E-234E-BD62-4C6BF26C3E1D}"/>
              </a:ext>
            </a:extLst>
          </p:cNvPr>
          <p:cNvSpPr txBox="1">
            <a:spLocks/>
          </p:cNvSpPr>
          <p:nvPr/>
        </p:nvSpPr>
        <p:spPr bwMode="gray">
          <a:xfrm>
            <a:off x="3832114" y="2931757"/>
            <a:ext cx="1542045" cy="747486"/>
          </a:xfrm>
          <a:prstGeom prst="rect">
            <a:avLst/>
          </a:prstGeom>
        </p:spPr>
        <p:txBody>
          <a:bodyPr vert="horz" lIns="91440" tIns="45720" rIns="91440" bIns="4572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buClr>
                <a:schemeClr val="bg1"/>
              </a:buClr>
              <a:buSzPct val="100000"/>
              <a:buFont typeface="+mj-lt"/>
              <a:buAutoNum type="arabicPeriod" startAt="4"/>
            </a:pPr>
            <a:r>
              <a:rPr lang="en-US" sz="1600" dirty="0">
                <a:solidFill>
                  <a:schemeClr val="bg1"/>
                </a:solidFill>
              </a:rPr>
              <a:t>Insurance is a partner in social policy</a:t>
            </a:r>
          </a:p>
        </p:txBody>
      </p:sp>
      <p:sp>
        <p:nvSpPr>
          <p:cNvPr id="44" name="Insurers are capital infusers">
            <a:extLst>
              <a:ext uri="{FF2B5EF4-FFF2-40B4-BE49-F238E27FC236}">
                <a16:creationId xmlns:a16="http://schemas.microsoft.com/office/drawing/2014/main" id="{1D8BCE79-FF6D-FF42-B4E1-7568B3FDC9C3}"/>
              </a:ext>
            </a:extLst>
          </p:cNvPr>
          <p:cNvSpPr txBox="1">
            <a:spLocks/>
          </p:cNvSpPr>
          <p:nvPr/>
        </p:nvSpPr>
        <p:spPr bwMode="gray">
          <a:xfrm>
            <a:off x="3821349" y="4923971"/>
            <a:ext cx="1580410" cy="747486"/>
          </a:xfrm>
          <a:prstGeom prst="rect">
            <a:avLst/>
          </a:prstGeom>
        </p:spPr>
        <p:txBody>
          <a:bodyPr vert="horz" lIns="91440" tIns="45720" rIns="91440" bIns="4572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buClr>
                <a:schemeClr val="bg1"/>
              </a:buClr>
              <a:buSzPct val="100000"/>
              <a:buFont typeface="+mj-lt"/>
              <a:buAutoNum type="arabicPeriod" startAt="6"/>
            </a:pPr>
            <a:r>
              <a:rPr lang="en-US" sz="1600" dirty="0">
                <a:solidFill>
                  <a:schemeClr val="bg1"/>
                </a:solidFill>
              </a:rPr>
              <a:t>Insurers are capital infusers</a:t>
            </a:r>
          </a:p>
        </p:txBody>
      </p:sp>
      <p:sp>
        <p:nvSpPr>
          <p:cNvPr id="45" name="Insurers are community builders">
            <a:extLst>
              <a:ext uri="{FF2B5EF4-FFF2-40B4-BE49-F238E27FC236}">
                <a16:creationId xmlns:a16="http://schemas.microsoft.com/office/drawing/2014/main" id="{C2D48BE0-5A8A-814A-96F1-8004CC7D19D1}"/>
              </a:ext>
            </a:extLst>
          </p:cNvPr>
          <p:cNvSpPr txBox="1">
            <a:spLocks/>
          </p:cNvSpPr>
          <p:nvPr/>
        </p:nvSpPr>
        <p:spPr bwMode="gray">
          <a:xfrm>
            <a:off x="5684021" y="2919731"/>
            <a:ext cx="1594242" cy="747486"/>
          </a:xfrm>
          <a:prstGeom prst="rect">
            <a:avLst/>
          </a:prstGeom>
        </p:spPr>
        <p:txBody>
          <a:bodyPr vert="horz" lIns="91440" tIns="45720" rIns="91440" bIns="4572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buClr>
                <a:schemeClr val="bg1"/>
              </a:buClr>
              <a:buSzPct val="100000"/>
              <a:buFont typeface="+mj-lt"/>
              <a:buAutoNum type="arabicPeriod" startAt="7"/>
            </a:pPr>
            <a:r>
              <a:rPr lang="en-US" sz="1600" dirty="0">
                <a:solidFill>
                  <a:schemeClr val="bg1"/>
                </a:solidFill>
              </a:rPr>
              <a:t>Insurers are community builders</a:t>
            </a:r>
          </a:p>
        </p:txBody>
      </p:sp>
      <p:sp>
        <p:nvSpPr>
          <p:cNvPr id="46" name="Insurance enables infrastructure improvements">
            <a:extLst>
              <a:ext uri="{FF2B5EF4-FFF2-40B4-BE49-F238E27FC236}">
                <a16:creationId xmlns:a16="http://schemas.microsoft.com/office/drawing/2014/main" id="{D55B4F01-734E-8240-B969-AB7B606E4702}"/>
              </a:ext>
            </a:extLst>
          </p:cNvPr>
          <p:cNvSpPr txBox="1">
            <a:spLocks/>
          </p:cNvSpPr>
          <p:nvPr/>
        </p:nvSpPr>
        <p:spPr bwMode="gray">
          <a:xfrm>
            <a:off x="7377373" y="2917534"/>
            <a:ext cx="1716461" cy="747486"/>
          </a:xfrm>
          <a:prstGeom prst="rect">
            <a:avLst/>
          </a:prstGeom>
        </p:spPr>
        <p:txBody>
          <a:bodyPr vert="horz" lIns="91440" tIns="45720" rIns="91440" bIns="4572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buClr>
                <a:schemeClr val="bg1"/>
              </a:buClr>
              <a:buSzPct val="100000"/>
              <a:buFont typeface="+mj-lt"/>
              <a:buAutoNum type="arabicPeriod" startAt="8"/>
            </a:pPr>
            <a:r>
              <a:rPr lang="en-US" sz="1600" dirty="0">
                <a:solidFill>
                  <a:schemeClr val="bg1"/>
                </a:solidFill>
              </a:rPr>
              <a:t>Insurance enables infrastructure improvements</a:t>
            </a:r>
          </a:p>
        </p:txBody>
      </p:sp>
      <p:sp>
        <p:nvSpPr>
          <p:cNvPr id="47" name="Insurers are innovation catalysts">
            <a:extLst>
              <a:ext uri="{FF2B5EF4-FFF2-40B4-BE49-F238E27FC236}">
                <a16:creationId xmlns:a16="http://schemas.microsoft.com/office/drawing/2014/main" id="{F9F6B8A0-A2CD-A547-AD2D-64830AD76017}"/>
              </a:ext>
            </a:extLst>
          </p:cNvPr>
          <p:cNvSpPr txBox="1">
            <a:spLocks/>
          </p:cNvSpPr>
          <p:nvPr/>
        </p:nvSpPr>
        <p:spPr bwMode="gray">
          <a:xfrm>
            <a:off x="5678589" y="4916796"/>
            <a:ext cx="1508072" cy="747486"/>
          </a:xfrm>
          <a:prstGeom prst="rect">
            <a:avLst/>
          </a:prstGeom>
        </p:spPr>
        <p:txBody>
          <a:bodyPr vert="horz" lIns="91440" tIns="45720" rIns="91440" bIns="4572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indent="-231775">
              <a:buClr>
                <a:schemeClr val="bg1"/>
              </a:buClr>
              <a:buSzPct val="100000"/>
              <a:buFont typeface="+mj-lt"/>
              <a:buAutoNum type="arabicPeriod" startAt="9"/>
            </a:pPr>
            <a:r>
              <a:rPr lang="en-US" sz="1600" dirty="0">
                <a:solidFill>
                  <a:schemeClr val="bg1"/>
                </a:solidFill>
              </a:rPr>
              <a:t>Insurers are innovation catalysts</a:t>
            </a:r>
          </a:p>
        </p:txBody>
      </p:sp>
    </p:spTree>
    <p:extLst>
      <p:ext uri="{BB962C8B-B14F-4D97-AF65-F5344CB8AC3E}">
        <p14:creationId xmlns:p14="http://schemas.microsoft.com/office/powerpoint/2010/main" val="208039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par>
                                <p:cTn id="12" presetID="10" presetClass="entr" presetSubtype="0" fill="hold" nodeType="withEffect">
                                  <p:stCondLst>
                                    <p:cond delay="50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1000"/>
                                        <p:tgtEl>
                                          <p:spTgt spid="25">
                                            <p:txEl>
                                              <p:pRg st="0" end="0"/>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childTnLst>
                                </p:cTn>
                              </p:par>
                            </p:childTnLst>
                          </p:cTn>
                        </p:par>
                        <p:par>
                          <p:cTn id="24" fill="hold">
                            <p:stCondLst>
                              <p:cond delay="2000"/>
                            </p:stCondLst>
                            <p:childTnLst>
                              <p:par>
                                <p:cTn id="25" presetID="22" presetClass="entr" presetSubtype="1" fill="hold" grpId="0" nodeType="afterEffect">
                                  <p:stCondLst>
                                    <p:cond delay="1500"/>
                                  </p:stCondLst>
                                  <p:childTnLst>
                                    <p:set>
                                      <p:cBhvr>
                                        <p:cTn id="26" dur="1" fill="hold">
                                          <p:stCondLst>
                                            <p:cond delay="0"/>
                                          </p:stCondLst>
                                        </p:cTn>
                                        <p:tgtEl>
                                          <p:spTgt spid="49"/>
                                        </p:tgtEl>
                                        <p:attrNameLst>
                                          <p:attrName>style.visibility</p:attrName>
                                        </p:attrNameLst>
                                      </p:cBhvr>
                                      <p:to>
                                        <p:strVal val="visible"/>
                                      </p:to>
                                    </p:set>
                                    <p:animEffect transition="in" filter="wipe(up)">
                                      <p:cBhvr>
                                        <p:cTn id="27" dur="500"/>
                                        <p:tgtEl>
                                          <p:spTgt spid="49"/>
                                        </p:tgtEl>
                                      </p:cBhvr>
                                    </p:animEffect>
                                  </p:childTnLst>
                                </p:cTn>
                              </p:par>
                            </p:childTnLst>
                          </p:cTn>
                        </p:par>
                        <p:par>
                          <p:cTn id="28" fill="hold">
                            <p:stCondLst>
                              <p:cond delay="4000"/>
                            </p:stCondLst>
                            <p:childTnLst>
                              <p:par>
                                <p:cTn id="29" presetID="10" presetClass="entr" presetSubtype="0" fill="hold" grpId="0" nodeType="afterEffect">
                                  <p:stCondLst>
                                    <p:cond delay="5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childTnLst>
                                </p:cTn>
                              </p:par>
                              <p:par>
                                <p:cTn id="32" presetID="10" presetClass="entr" presetSubtype="0" fill="hold" nodeType="withEffect">
                                  <p:stCondLst>
                                    <p:cond delay="50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childTnLst>
                                </p:cTn>
                              </p:par>
                              <p:par>
                                <p:cTn id="38" presetID="10" presetClass="entr" presetSubtype="0" fill="hold" nodeType="withEffect">
                                  <p:stCondLst>
                                    <p:cond delay="50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childTnLst>
                                </p:cTn>
                              </p:par>
                              <p:par>
                                <p:cTn id="44" presetID="10" presetClass="entr" presetSubtype="0" fill="hold" nodeType="withEffect">
                                  <p:stCondLst>
                                    <p:cond delay="50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1000"/>
                                        <p:tgtEl>
                                          <p:spTgt spid="42"/>
                                        </p:tgtEl>
                                      </p:cBhvr>
                                    </p:animEffect>
                                  </p:childTnLst>
                                </p:cTn>
                              </p:par>
                              <p:par>
                                <p:cTn id="50" presetID="10" presetClass="entr" presetSubtype="0" fill="hold" nodeType="withEffect">
                                  <p:stCondLst>
                                    <p:cond delay="50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1000"/>
                                        <p:tgtEl>
                                          <p:spTgt spid="38"/>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1000"/>
                                        <p:tgtEl>
                                          <p:spTgt spid="44"/>
                                        </p:tgtEl>
                                      </p:cBhvr>
                                    </p:animEffect>
                                  </p:childTnLst>
                                </p:cTn>
                              </p:par>
                            </p:childTnLst>
                          </p:cTn>
                        </p:par>
                        <p:par>
                          <p:cTn id="56" fill="hold">
                            <p:stCondLst>
                              <p:cond delay="5500"/>
                            </p:stCondLst>
                            <p:childTnLst>
                              <p:par>
                                <p:cTn id="57" presetID="22" presetClass="entr" presetSubtype="2" fill="hold" grpId="0" nodeType="afterEffect">
                                  <p:stCondLst>
                                    <p:cond delay="1500"/>
                                  </p:stCondLst>
                                  <p:childTnLst>
                                    <p:set>
                                      <p:cBhvr>
                                        <p:cTn id="58" dur="1" fill="hold">
                                          <p:stCondLst>
                                            <p:cond delay="0"/>
                                          </p:stCondLst>
                                        </p:cTn>
                                        <p:tgtEl>
                                          <p:spTgt spid="50"/>
                                        </p:tgtEl>
                                        <p:attrNameLst>
                                          <p:attrName>style.visibility</p:attrName>
                                        </p:attrNameLst>
                                      </p:cBhvr>
                                      <p:to>
                                        <p:strVal val="visible"/>
                                      </p:to>
                                    </p:set>
                                    <p:animEffect transition="in" filter="wipe(right)">
                                      <p:cBhvr>
                                        <p:cTn id="59" dur="500"/>
                                        <p:tgtEl>
                                          <p:spTgt spid="50"/>
                                        </p:tgtEl>
                                      </p:cBhvr>
                                    </p:animEffect>
                                  </p:childTnLst>
                                </p:cTn>
                              </p:par>
                            </p:childTnLst>
                          </p:cTn>
                        </p:par>
                        <p:par>
                          <p:cTn id="60" fill="hold">
                            <p:stCondLst>
                              <p:cond delay="7500"/>
                            </p:stCondLst>
                            <p:childTnLst>
                              <p:par>
                                <p:cTn id="61" presetID="10" presetClass="entr" presetSubtype="0" fill="hold" grpId="0" nodeType="afterEffect">
                                  <p:stCondLst>
                                    <p:cond delay="50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childTnLst>
                                </p:cTn>
                              </p:par>
                              <p:par>
                                <p:cTn id="64" presetID="10" presetClass="entr" presetSubtype="0" fill="hold" nodeType="withEffect">
                                  <p:stCondLst>
                                    <p:cond delay="50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0"/>
                                        <p:tgtEl>
                                          <p:spTgt spid="45"/>
                                        </p:tgtEl>
                                      </p:cBhvr>
                                    </p:animEffect>
                                  </p:childTnLst>
                                </p:cTn>
                              </p:par>
                              <p:par>
                                <p:cTn id="70" presetID="10" presetClass="entr" presetSubtype="0" fill="hold" nodeType="withEffect">
                                  <p:stCondLst>
                                    <p:cond delay="50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1000"/>
                                        <p:tgtEl>
                                          <p:spTgt spid="35"/>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1000"/>
                                        <p:tgtEl>
                                          <p:spTgt spid="46"/>
                                        </p:tgtEl>
                                      </p:cBhvr>
                                    </p:animEffect>
                                  </p:childTnLst>
                                </p:cTn>
                              </p:par>
                              <p:par>
                                <p:cTn id="76" presetID="10" presetClass="entr" presetSubtype="0" fill="hold" nodeType="withEffect">
                                  <p:stCondLst>
                                    <p:cond delay="500"/>
                                  </p:stCondLst>
                                  <p:childTnLst>
                                    <p:set>
                                      <p:cBhvr>
                                        <p:cTn id="77" dur="1" fill="hold">
                                          <p:stCondLst>
                                            <p:cond delay="0"/>
                                          </p:stCondLst>
                                        </p:cTn>
                                        <p:tgtEl>
                                          <p:spTgt spid="39"/>
                                        </p:tgtEl>
                                        <p:attrNameLst>
                                          <p:attrName>style.visibility</p:attrName>
                                        </p:attrNameLst>
                                      </p:cBhvr>
                                      <p:to>
                                        <p:strVal val="visible"/>
                                      </p:to>
                                    </p:set>
                                    <p:animEffect transition="in" filter="fade">
                                      <p:cBhvr>
                                        <p:cTn id="78" dur="1000"/>
                                        <p:tgtEl>
                                          <p:spTgt spid="39"/>
                                        </p:tgtEl>
                                      </p:cBhvr>
                                    </p:animEffect>
                                  </p:childTnLst>
                                </p:cTn>
                              </p:par>
                              <p:par>
                                <p:cTn id="79" presetID="10" presetClass="entr" presetSubtype="0" fill="hold" grpId="0" nodeType="withEffect">
                                  <p:stCondLst>
                                    <p:cond delay="50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1000"/>
                                        <p:tgtEl>
                                          <p:spTgt spid="47"/>
                                        </p:tgtEl>
                                      </p:cBhvr>
                                    </p:animEffect>
                                  </p:childTnLst>
                                </p:cTn>
                              </p:par>
                              <p:par>
                                <p:cTn id="82" presetID="10" presetClass="entr" presetSubtype="0" fill="hold" nodeType="withEffect">
                                  <p:stCondLst>
                                    <p:cond delay="50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1000"/>
                                        <p:tgtEl>
                                          <p:spTgt spid="40"/>
                                        </p:tgtEl>
                                      </p:cBhvr>
                                    </p:animEffect>
                                  </p:childTnLst>
                                </p:cTn>
                              </p:par>
                              <p:par>
                                <p:cTn id="85" presetID="10" presetClass="entr" presetSubtype="0" fill="hold" grpId="0" nodeType="withEffect">
                                  <p:stCondLst>
                                    <p:cond delay="50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9" grpId="0" animBg="1"/>
      <p:bldP spid="48" grpId="0" animBg="1"/>
      <p:bldP spid="18" grpId="0" uiExpand="1"/>
      <p:bldP spid="25" grpId="0" build="p"/>
      <p:bldP spid="30" grpId="0"/>
      <p:bldP spid="31" grpId="0"/>
      <p:bldP spid="32" grpId="0"/>
      <p:bldP spid="33" grpId="0"/>
      <p:bldP spid="34" grpId="0"/>
      <p:bldP spid="42" grpId="0"/>
      <p:bldP spid="43" grpId="0"/>
      <p:bldP spid="44" grpId="0"/>
      <p:bldP spid="45" grpId="0"/>
      <p:bldP spid="46" grpId="0"/>
      <p:bldP spid="47"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 name="Object 2"/>
          <p:cNvGraphicFramePr>
            <a:graphicFrameLocks noChangeAspect="1"/>
          </p:cNvGraphicFramePr>
          <p:nvPr>
            <p:extLst>
              <p:ext uri="{D42A27DB-BD31-4B8C-83A1-F6EECF244321}">
                <p14:modId xmlns:p14="http://schemas.microsoft.com/office/powerpoint/2010/main" val="1548943242"/>
              </p:ext>
            </p:extLst>
          </p:nvPr>
        </p:nvGraphicFramePr>
        <p:xfrm>
          <a:off x="217488" y="1231566"/>
          <a:ext cx="8723312" cy="5349875"/>
        </p:xfrm>
        <a:graphic>
          <a:graphicData uri="http://schemas.openxmlformats.org/drawingml/2006/chart">
            <c:chart xmlns:c="http://schemas.openxmlformats.org/drawingml/2006/chart" xmlns:r="http://schemas.openxmlformats.org/officeDocument/2006/relationships" r:id="rId2"/>
          </a:graphicData>
        </a:graphic>
      </p:graphicFrame>
      <p:sp>
        <p:nvSpPr>
          <p:cNvPr id="7292931" name="Rectangle 3"/>
          <p:cNvSpPr>
            <a:spLocks noGrp="1" noChangeArrowheads="1"/>
          </p:cNvSpPr>
          <p:nvPr>
            <p:ph type="title"/>
          </p:nvPr>
        </p:nvSpPr>
        <p:spPr>
          <a:xfrm>
            <a:off x="593683" y="288770"/>
            <a:ext cx="7782673" cy="950976"/>
          </a:xfrm>
        </p:spPr>
        <p:txBody>
          <a:bodyPr/>
          <a:lstStyle/>
          <a:p>
            <a:r>
              <a:rPr lang="en-US" dirty="0"/>
              <a:t>Since 2015, the Insurance Industry’s Contribution to GDP Exceeds That of Banks</a:t>
            </a:r>
          </a:p>
        </p:txBody>
      </p:sp>
      <p:sp>
        <p:nvSpPr>
          <p:cNvPr id="7" name="Text Placeholder 6"/>
          <p:cNvSpPr>
            <a:spLocks noGrp="1"/>
          </p:cNvSpPr>
          <p:nvPr>
            <p:ph type="body" sz="quarter" idx="16"/>
          </p:nvPr>
        </p:nvSpPr>
        <p:spPr>
          <a:xfrm>
            <a:off x="1043545" y="6327623"/>
            <a:ext cx="7680960" cy="415018"/>
          </a:xfrm>
        </p:spPr>
        <p:txBody>
          <a:bodyPr/>
          <a:lstStyle/>
          <a:p>
            <a:r>
              <a:rPr lang="en-US" sz="1100" dirty="0"/>
              <a:t>Sources: US Bureau of Economic Analysis </a:t>
            </a:r>
            <a:r>
              <a:rPr lang="en-US" sz="1100" dirty="0">
                <a:hlinkClick r:id="rId3"/>
              </a:rPr>
              <a:t>https://www.bea.gov/iTable/iTable.cfm?ReqID=51&amp;step=1#reqid=51&amp;step=51&amp;isuri=1&amp;5114=a&amp;5102=5</a:t>
            </a:r>
            <a:r>
              <a:rPr lang="en-US" sz="1100" dirty="0"/>
              <a:t> ; </a:t>
            </a:r>
            <a:br>
              <a:rPr lang="en-US" sz="1100" dirty="0"/>
            </a:br>
            <a:r>
              <a:rPr lang="en-US" sz="1100" dirty="0"/>
              <a:t>Insurance Information Institute.</a:t>
            </a:r>
          </a:p>
        </p:txBody>
      </p:sp>
      <p:sp>
        <p:nvSpPr>
          <p:cNvPr id="5" name="Rectangle 4"/>
          <p:cNvSpPr>
            <a:spLocks noChangeArrowheads="1"/>
          </p:cNvSpPr>
          <p:nvPr/>
        </p:nvSpPr>
        <p:spPr bwMode="grayWhite">
          <a:xfrm>
            <a:off x="5113867" y="2127560"/>
            <a:ext cx="801512" cy="3991017"/>
          </a:xfrm>
          <a:prstGeom prst="rect">
            <a:avLst/>
          </a:prstGeom>
          <a:noFill/>
          <a:ln w="28575">
            <a:solidFill>
              <a:schemeClr val="accent1"/>
            </a:solidFill>
            <a:miter lim="800000"/>
            <a:headEnd/>
            <a:tailEnd/>
          </a:ln>
        </p:spPr>
        <p:txBody>
          <a:bodyPr wrap="none" anchor="ctr"/>
          <a:lstStyle/>
          <a:p>
            <a:endParaRPr lang="en-US"/>
          </a:p>
        </p:txBody>
      </p:sp>
      <p:sp>
        <p:nvSpPr>
          <p:cNvPr id="2" name="TextBox 1"/>
          <p:cNvSpPr txBox="1"/>
          <p:nvPr/>
        </p:nvSpPr>
        <p:spPr>
          <a:xfrm>
            <a:off x="5057422" y="2111023"/>
            <a:ext cx="948267" cy="270933"/>
          </a:xfrm>
          <a:prstGeom prst="rect">
            <a:avLst/>
          </a:prstGeom>
          <a:noFill/>
        </p:spPr>
        <p:txBody>
          <a:bodyPr wrap="square" rtlCol="0">
            <a:noAutofit/>
          </a:bodyPr>
          <a:lstStyle/>
          <a:p>
            <a:pPr>
              <a:lnSpc>
                <a:spcPct val="90000"/>
              </a:lnSpc>
              <a:spcBef>
                <a:spcPts val="1200"/>
              </a:spcBef>
              <a:buClr>
                <a:srgbClr val="337DBE"/>
              </a:buClr>
              <a:buSzPct val="77000"/>
            </a:pPr>
            <a:r>
              <a:rPr lang="en-US" sz="1200" dirty="0"/>
              <a:t>Recession</a:t>
            </a:r>
          </a:p>
        </p:txBody>
      </p:sp>
      <p:sp>
        <p:nvSpPr>
          <p:cNvPr id="9" name="TextBox 8"/>
          <p:cNvSpPr txBox="1"/>
          <p:nvPr/>
        </p:nvSpPr>
        <p:spPr>
          <a:xfrm>
            <a:off x="8065911" y="2252134"/>
            <a:ext cx="948267" cy="270933"/>
          </a:xfrm>
          <a:prstGeom prst="rect">
            <a:avLst/>
          </a:prstGeom>
          <a:noFill/>
        </p:spPr>
        <p:txBody>
          <a:bodyPr wrap="square" rtlCol="0">
            <a:noAutofit/>
          </a:bodyPr>
          <a:lstStyle/>
          <a:p>
            <a:pPr algn="r">
              <a:lnSpc>
                <a:spcPct val="90000"/>
              </a:lnSpc>
              <a:spcBef>
                <a:spcPts val="1200"/>
              </a:spcBef>
              <a:buClr>
                <a:srgbClr val="337DBE"/>
              </a:buClr>
              <a:buSzPct val="77000"/>
            </a:pPr>
            <a:r>
              <a:rPr lang="en-US" sz="1200" dirty="0"/>
              <a:t>3.1%</a:t>
            </a:r>
          </a:p>
        </p:txBody>
      </p:sp>
      <p:sp>
        <p:nvSpPr>
          <p:cNvPr id="10" name="TextBox 9"/>
          <p:cNvSpPr txBox="1"/>
          <p:nvPr/>
        </p:nvSpPr>
        <p:spPr>
          <a:xfrm>
            <a:off x="8319911" y="2782712"/>
            <a:ext cx="948267" cy="270933"/>
          </a:xfrm>
          <a:prstGeom prst="rect">
            <a:avLst/>
          </a:prstGeom>
          <a:noFill/>
        </p:spPr>
        <p:txBody>
          <a:bodyPr wrap="square" rtlCol="0">
            <a:noAutofit/>
          </a:bodyPr>
          <a:lstStyle/>
          <a:p>
            <a:pPr algn="ctr">
              <a:lnSpc>
                <a:spcPct val="90000"/>
              </a:lnSpc>
              <a:spcBef>
                <a:spcPts val="1200"/>
              </a:spcBef>
              <a:buClr>
                <a:srgbClr val="337DBE"/>
              </a:buClr>
              <a:buSzPct val="77000"/>
            </a:pPr>
            <a:r>
              <a:rPr lang="en-US" sz="1200" dirty="0"/>
              <a:t>2.9%</a:t>
            </a:r>
          </a:p>
        </p:txBody>
      </p:sp>
      <p:sp>
        <p:nvSpPr>
          <p:cNvPr id="11" name="Rectangle 10"/>
          <p:cNvSpPr>
            <a:spLocks noChangeArrowheads="1"/>
          </p:cNvSpPr>
          <p:nvPr/>
        </p:nvSpPr>
        <p:spPr bwMode="grayWhite">
          <a:xfrm>
            <a:off x="2523067" y="1772356"/>
            <a:ext cx="355600" cy="4317999"/>
          </a:xfrm>
          <a:prstGeom prst="rect">
            <a:avLst/>
          </a:prstGeom>
          <a:noFill/>
          <a:ln w="28575">
            <a:solidFill>
              <a:schemeClr val="accent1"/>
            </a:solidFill>
            <a:miter lim="800000"/>
            <a:headEnd/>
            <a:tailEnd/>
          </a:ln>
        </p:spPr>
        <p:txBody>
          <a:bodyPr wrap="none" anchor="ctr"/>
          <a:lstStyle/>
          <a:p>
            <a:endParaRPr lang="en-US"/>
          </a:p>
        </p:txBody>
      </p:sp>
    </p:spTree>
    <p:extLst>
      <p:ext uri="{BB962C8B-B14F-4D97-AF65-F5344CB8AC3E}">
        <p14:creationId xmlns:p14="http://schemas.microsoft.com/office/powerpoint/2010/main" val="806268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par>
                                <p:cTn id="8" presetID="16" presetClass="entr" presetSubtype="26"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barn(in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A26019A-3612-47FB-BF84-1BDC543BBD74}"/>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9" name="think-cell Slide" r:id="rId5" imgW="216" imgH="216" progId="TCLayout.ActiveDocument.1">
                  <p:embed/>
                </p:oleObj>
              </mc:Choice>
              <mc:Fallback>
                <p:oleObj name="think-cell Slide" r:id="rId5" imgW="216" imgH="216" progId="TCLayout.ActiveDocument.1">
                  <p:embed/>
                  <p:pic>
                    <p:nvPicPr>
                      <p:cNvPr id="6" name="Object 5" hidden="1">
                        <a:extLst>
                          <a:ext uri="{FF2B5EF4-FFF2-40B4-BE49-F238E27FC236}">
                            <a16:creationId xmlns:a16="http://schemas.microsoft.com/office/drawing/2014/main" id="{2A26019A-3612-47FB-BF84-1BDC543BBD7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D1018AC-D612-43D3-B852-291707358921}"/>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00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Text Placeholder 2">
            <a:extLst>
              <a:ext uri="{FF2B5EF4-FFF2-40B4-BE49-F238E27FC236}">
                <a16:creationId xmlns:a16="http://schemas.microsoft.com/office/drawing/2014/main" id="{14DCB44D-1121-4D83-AC25-8E9E7C3C0313}"/>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6CA593BF-E8C2-4193-9AC9-3CB4A18087DF}"/>
              </a:ext>
            </a:extLst>
          </p:cNvPr>
          <p:cNvSpPr>
            <a:spLocks noGrp="1"/>
          </p:cNvSpPr>
          <p:nvPr>
            <p:ph type="body" sz="quarter" idx="16"/>
          </p:nvPr>
        </p:nvSpPr>
        <p:spPr/>
        <p:txBody>
          <a:bodyPr/>
          <a:lstStyle/>
          <a:p>
            <a:endParaRPr lang="en-US"/>
          </a:p>
        </p:txBody>
      </p:sp>
      <p:pic>
        <p:nvPicPr>
          <p:cNvPr id="8" name="Picture 7">
            <a:hlinkClick r:id="rId7"/>
            <a:extLst>
              <a:ext uri="{FF2B5EF4-FFF2-40B4-BE49-F238E27FC236}">
                <a16:creationId xmlns:a16="http://schemas.microsoft.com/office/drawing/2014/main" id="{6635FE34-9955-854A-B1F1-FD7E6A431686}"/>
              </a:ext>
            </a:extLst>
          </p:cNvPr>
          <p:cNvPicPr>
            <a:picLocks noChangeAspect="1"/>
          </p:cNvPicPr>
          <p:nvPr/>
        </p:nvPicPr>
        <p:blipFill>
          <a:blip r:embed="rId8"/>
          <a:stretch>
            <a:fillRect/>
          </a:stretch>
        </p:blipFill>
        <p:spPr>
          <a:xfrm>
            <a:off x="0" y="889000"/>
            <a:ext cx="9144000" cy="5080000"/>
          </a:xfrm>
          <a:prstGeom prst="rect">
            <a:avLst/>
          </a:prstGeom>
        </p:spPr>
      </p:pic>
    </p:spTree>
    <p:extLst>
      <p:ext uri="{BB962C8B-B14F-4D97-AF65-F5344CB8AC3E}">
        <p14:creationId xmlns:p14="http://schemas.microsoft.com/office/powerpoint/2010/main" val="109290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85800" y="4098867"/>
            <a:ext cx="5920831" cy="671338"/>
          </a:xfrm>
        </p:spPr>
        <p:txBody>
          <a:bodyPr/>
          <a:lstStyle/>
          <a:p>
            <a:r>
              <a:rPr lang="en-US" dirty="0"/>
              <a:t>Thank you!</a:t>
            </a:r>
          </a:p>
        </p:txBody>
      </p:sp>
      <p:sp>
        <p:nvSpPr>
          <p:cNvPr id="5" name="Subtitle 2"/>
          <p:cNvSpPr>
            <a:spLocks noGrp="1"/>
          </p:cNvSpPr>
          <p:nvPr>
            <p:ph type="subTitle" idx="1"/>
          </p:nvPr>
        </p:nvSpPr>
        <p:spPr>
          <a:xfrm>
            <a:off x="668339" y="4857177"/>
            <a:ext cx="5148388" cy="415498"/>
          </a:xfrm>
        </p:spPr>
        <p:txBody>
          <a:bodyPr/>
          <a:lstStyle/>
          <a:p>
            <a:r>
              <a:rPr lang="en-US" sz="2400" dirty="0" err="1">
                <a:solidFill>
                  <a:srgbClr val="153B65"/>
                </a:solidFill>
              </a:rPr>
              <a:t>www.iii.org</a:t>
            </a:r>
            <a:endParaRPr lang="en-US" sz="2400" dirty="0">
              <a:solidFill>
                <a:srgbClr val="153B65"/>
              </a:solidFill>
            </a:endParaRPr>
          </a:p>
        </p:txBody>
      </p:sp>
    </p:spTree>
    <p:extLst>
      <p:ext uri="{BB962C8B-B14F-4D97-AF65-F5344CB8AC3E}">
        <p14:creationId xmlns:p14="http://schemas.microsoft.com/office/powerpoint/2010/main" val="8517166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BCCA1391-3E38-4112-B420-7357C4BAE5C3}"/>
              </a:ext>
            </a:extLst>
          </p:cNvPr>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7" name="think-cell Slide" r:id="rId5" imgW="216" imgH="216" progId="TCLayout.ActiveDocument.1">
                  <p:embed/>
                </p:oleObj>
              </mc:Choice>
              <mc:Fallback>
                <p:oleObj name="think-cell Slide" r:id="rId5" imgW="216" imgH="216" progId="TCLayout.ActiveDocument.1">
                  <p:embed/>
                  <p:pic>
                    <p:nvPicPr>
                      <p:cNvPr id="18" name="Object 17" hidden="1">
                        <a:extLst>
                          <a:ext uri="{FF2B5EF4-FFF2-40B4-BE49-F238E27FC236}">
                            <a16:creationId xmlns:a16="http://schemas.microsoft.com/office/drawing/2014/main" id="{BCCA1391-3E38-4112-B420-7357C4BAE5C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48DFC4D0-7385-4C06-8AEF-F10670CA2E37}"/>
              </a:ext>
            </a:extLst>
          </p:cNvPr>
          <p:cNvCxnSpPr>
            <a:cxnSpLocks/>
          </p:cNvCxnSpPr>
          <p:nvPr/>
        </p:nvCxnSpPr>
        <p:spPr>
          <a:xfrm>
            <a:off x="819230" y="3896078"/>
            <a:ext cx="5832254"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C4D6C54D-AD99-4790-907F-C9D511D4AA75}"/>
              </a:ext>
            </a:extLst>
          </p:cNvPr>
          <p:cNvSpPr txBox="1"/>
          <p:nvPr/>
        </p:nvSpPr>
        <p:spPr bwMode="gray">
          <a:xfrm>
            <a:off x="4176808" y="4304884"/>
            <a:ext cx="1534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a:r>
              <a:rPr lang="en-US" sz="1600" dirty="0"/>
              <a:t>Political Risk</a:t>
            </a:r>
          </a:p>
        </p:txBody>
      </p:sp>
      <p:grpSp>
        <p:nvGrpSpPr>
          <p:cNvPr id="102" name="Group 101">
            <a:extLst>
              <a:ext uri="{FF2B5EF4-FFF2-40B4-BE49-F238E27FC236}">
                <a16:creationId xmlns:a16="http://schemas.microsoft.com/office/drawing/2014/main" id="{C2ED5B6E-7C6D-4938-A077-C6F124CC86F2}"/>
              </a:ext>
            </a:extLst>
          </p:cNvPr>
          <p:cNvGrpSpPr/>
          <p:nvPr/>
        </p:nvGrpSpPr>
        <p:grpSpPr>
          <a:xfrm>
            <a:off x="1027276" y="2989026"/>
            <a:ext cx="2048988" cy="411480"/>
            <a:chOff x="811581" y="3369066"/>
            <a:chExt cx="2048988" cy="411480"/>
          </a:xfrm>
        </p:grpSpPr>
        <p:sp>
          <p:nvSpPr>
            <p:cNvPr id="175" name="TextBox 174">
              <a:extLst>
                <a:ext uri="{FF2B5EF4-FFF2-40B4-BE49-F238E27FC236}">
                  <a16:creationId xmlns:a16="http://schemas.microsoft.com/office/drawing/2014/main" id="{91EE89F9-B162-4DDF-BE6A-09DC9816CE1F}"/>
                </a:ext>
              </a:extLst>
            </p:cNvPr>
            <p:cNvSpPr txBox="1"/>
            <p:nvPr/>
          </p:nvSpPr>
          <p:spPr bwMode="gray">
            <a:xfrm>
              <a:off x="811581" y="3405529"/>
              <a:ext cx="16114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a:r>
                <a:rPr lang="en-US" sz="1600" dirty="0"/>
                <a:t>Pandemic Risk</a:t>
              </a:r>
            </a:p>
          </p:txBody>
        </p:sp>
        <p:grpSp>
          <p:nvGrpSpPr>
            <p:cNvPr id="101" name="Group 100">
              <a:extLst>
                <a:ext uri="{FF2B5EF4-FFF2-40B4-BE49-F238E27FC236}">
                  <a16:creationId xmlns:a16="http://schemas.microsoft.com/office/drawing/2014/main" id="{E0220382-2843-4357-9735-7237C110752F}"/>
                </a:ext>
              </a:extLst>
            </p:cNvPr>
            <p:cNvGrpSpPr/>
            <p:nvPr/>
          </p:nvGrpSpPr>
          <p:grpSpPr>
            <a:xfrm>
              <a:off x="2449089" y="3369066"/>
              <a:ext cx="411480" cy="411480"/>
              <a:chOff x="2576229" y="3369066"/>
              <a:chExt cx="411480" cy="411480"/>
            </a:xfrm>
          </p:grpSpPr>
          <p:sp>
            <p:nvSpPr>
              <p:cNvPr id="113" name="Oval 112">
                <a:extLst>
                  <a:ext uri="{FF2B5EF4-FFF2-40B4-BE49-F238E27FC236}">
                    <a16:creationId xmlns:a16="http://schemas.microsoft.com/office/drawing/2014/main" id="{F30AAAF3-2604-474B-853A-33F6862C8DDC}"/>
                  </a:ext>
                </a:extLst>
              </p:cNvPr>
              <p:cNvSpPr/>
              <p:nvPr/>
            </p:nvSpPr>
            <p:spPr>
              <a:xfrm>
                <a:off x="2576229" y="3369066"/>
                <a:ext cx="411480" cy="4114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nvGrpSpPr>
              <p:cNvPr id="202" name="Group 201">
                <a:extLst>
                  <a:ext uri="{FF2B5EF4-FFF2-40B4-BE49-F238E27FC236}">
                    <a16:creationId xmlns:a16="http://schemas.microsoft.com/office/drawing/2014/main" id="{E02801C7-AAFD-45DF-BCB2-4F301D9683C8}"/>
                  </a:ext>
                </a:extLst>
              </p:cNvPr>
              <p:cNvGrpSpPr/>
              <p:nvPr/>
            </p:nvGrpSpPr>
            <p:grpSpPr>
              <a:xfrm>
                <a:off x="2610280" y="3410214"/>
                <a:ext cx="343379" cy="329184"/>
                <a:chOff x="5623445" y="4419695"/>
                <a:chExt cx="343379" cy="329184"/>
              </a:xfrm>
            </p:grpSpPr>
            <p:sp>
              <p:nvSpPr>
                <p:cNvPr id="212" name="Oval 211">
                  <a:extLst>
                    <a:ext uri="{FF2B5EF4-FFF2-40B4-BE49-F238E27FC236}">
                      <a16:creationId xmlns:a16="http://schemas.microsoft.com/office/drawing/2014/main" id="{101A26CC-1B1D-4B8A-8F65-70EB9A25D42D}"/>
                    </a:ext>
                  </a:extLst>
                </p:cNvPr>
                <p:cNvSpPr/>
                <p:nvPr/>
              </p:nvSpPr>
              <p:spPr>
                <a:xfrm>
                  <a:off x="5623445" y="4419695"/>
                  <a:ext cx="325690" cy="325690"/>
                </a:xfrm>
                <a:prstGeom prst="ellipse">
                  <a:avLst/>
                </a:prstGeom>
                <a:solidFill>
                  <a:srgbClr val="13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213" name="Chord 212">
                  <a:extLst>
                    <a:ext uri="{FF2B5EF4-FFF2-40B4-BE49-F238E27FC236}">
                      <a16:creationId xmlns:a16="http://schemas.microsoft.com/office/drawing/2014/main" id="{9A055673-1549-495E-B8BB-ABF756152148}"/>
                    </a:ext>
                  </a:extLst>
                </p:cNvPr>
                <p:cNvSpPr/>
                <p:nvPr/>
              </p:nvSpPr>
              <p:spPr>
                <a:xfrm rot="10800000">
                  <a:off x="5637640" y="4419695"/>
                  <a:ext cx="329184" cy="329184"/>
                </a:xfrm>
                <a:prstGeom prst="chord">
                  <a:avLst>
                    <a:gd name="adj1" fmla="val 5374434"/>
                    <a:gd name="adj2" fmla="val 16200000"/>
                  </a:avLst>
                </a:prstGeom>
                <a:solidFill>
                  <a:srgbClr val="A6D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grpSp>
      </p:grpSp>
      <p:sp>
        <p:nvSpPr>
          <p:cNvPr id="65" name="TextBox 64">
            <a:extLst>
              <a:ext uri="{FF2B5EF4-FFF2-40B4-BE49-F238E27FC236}">
                <a16:creationId xmlns:a16="http://schemas.microsoft.com/office/drawing/2014/main" id="{D8DC2CAF-0E79-448B-8055-7F1AFC76D7D0}"/>
              </a:ext>
            </a:extLst>
          </p:cNvPr>
          <p:cNvSpPr txBox="1"/>
          <p:nvPr/>
        </p:nvSpPr>
        <p:spPr bwMode="gray">
          <a:xfrm>
            <a:off x="7235420" y="1705500"/>
            <a:ext cx="1210900" cy="31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US" sz="1600" b="1" dirty="0"/>
              <a:t>Audiences</a:t>
            </a:r>
          </a:p>
        </p:txBody>
      </p:sp>
      <p:grpSp>
        <p:nvGrpSpPr>
          <p:cNvPr id="82" name="Group 81">
            <a:extLst>
              <a:ext uri="{FF2B5EF4-FFF2-40B4-BE49-F238E27FC236}">
                <a16:creationId xmlns:a16="http://schemas.microsoft.com/office/drawing/2014/main" id="{CD84ABC0-4CDA-4776-BEE0-F4554046FC31}"/>
              </a:ext>
            </a:extLst>
          </p:cNvPr>
          <p:cNvGrpSpPr/>
          <p:nvPr/>
        </p:nvGrpSpPr>
        <p:grpSpPr>
          <a:xfrm>
            <a:off x="7350594" y="2883348"/>
            <a:ext cx="980553" cy="338554"/>
            <a:chOff x="7350594" y="2895061"/>
            <a:chExt cx="980553" cy="338554"/>
          </a:xfrm>
        </p:grpSpPr>
        <p:sp>
          <p:nvSpPr>
            <p:cNvPr id="14" name="TextBox 13">
              <a:extLst>
                <a:ext uri="{FF2B5EF4-FFF2-40B4-BE49-F238E27FC236}">
                  <a16:creationId xmlns:a16="http://schemas.microsoft.com/office/drawing/2014/main" id="{8FE4AB9B-37BE-4121-BF3D-B111A211A29A}"/>
                </a:ext>
              </a:extLst>
            </p:cNvPr>
            <p:cNvSpPr txBox="1"/>
            <p:nvPr/>
          </p:nvSpPr>
          <p:spPr bwMode="gray">
            <a:xfrm>
              <a:off x="7721015" y="2895061"/>
              <a:ext cx="6101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1600" dirty="0"/>
                <a:t>B2G</a:t>
              </a:r>
            </a:p>
          </p:txBody>
        </p:sp>
        <p:sp>
          <p:nvSpPr>
            <p:cNvPr id="15" name="Oval 14">
              <a:extLst>
                <a:ext uri="{FF2B5EF4-FFF2-40B4-BE49-F238E27FC236}">
                  <a16:creationId xmlns:a16="http://schemas.microsoft.com/office/drawing/2014/main" id="{F27FD185-B29E-4406-9F71-B8D69E3BBC77}"/>
                </a:ext>
              </a:extLst>
            </p:cNvPr>
            <p:cNvSpPr/>
            <p:nvPr/>
          </p:nvSpPr>
          <p:spPr>
            <a:xfrm>
              <a:off x="7350594" y="2901493"/>
              <a:ext cx="325690" cy="325690"/>
            </a:xfrm>
            <a:prstGeom prst="ellipse">
              <a:avLst/>
            </a:prstGeom>
            <a:solidFill>
              <a:srgbClr val="13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grpSp>
        <p:nvGrpSpPr>
          <p:cNvPr id="85" name="Group 84">
            <a:extLst>
              <a:ext uri="{FF2B5EF4-FFF2-40B4-BE49-F238E27FC236}">
                <a16:creationId xmlns:a16="http://schemas.microsoft.com/office/drawing/2014/main" id="{FA84F066-085C-4848-9246-C32671C30877}"/>
              </a:ext>
            </a:extLst>
          </p:cNvPr>
          <p:cNvGrpSpPr/>
          <p:nvPr/>
        </p:nvGrpSpPr>
        <p:grpSpPr>
          <a:xfrm>
            <a:off x="7349720" y="3289969"/>
            <a:ext cx="1693744" cy="584775"/>
            <a:chOff x="7349720" y="3197059"/>
            <a:chExt cx="1693744" cy="584775"/>
          </a:xfrm>
        </p:grpSpPr>
        <p:sp>
          <p:nvSpPr>
            <p:cNvPr id="98" name="Oval 97">
              <a:extLst>
                <a:ext uri="{FF2B5EF4-FFF2-40B4-BE49-F238E27FC236}">
                  <a16:creationId xmlns:a16="http://schemas.microsoft.com/office/drawing/2014/main" id="{C8C97544-D89B-4544-A6DC-FCDEBB12C542}"/>
                </a:ext>
              </a:extLst>
            </p:cNvPr>
            <p:cNvSpPr/>
            <p:nvPr/>
          </p:nvSpPr>
          <p:spPr>
            <a:xfrm>
              <a:off x="7349720" y="3324481"/>
              <a:ext cx="325690" cy="3256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99" name="TextBox 98">
              <a:extLst>
                <a:ext uri="{FF2B5EF4-FFF2-40B4-BE49-F238E27FC236}">
                  <a16:creationId xmlns:a16="http://schemas.microsoft.com/office/drawing/2014/main" id="{C8B27D92-2FDD-46B4-8340-F7CDC64501E9}"/>
                </a:ext>
              </a:extLst>
            </p:cNvPr>
            <p:cNvSpPr txBox="1"/>
            <p:nvPr/>
          </p:nvSpPr>
          <p:spPr bwMode="gray">
            <a:xfrm>
              <a:off x="7729052" y="3197059"/>
              <a:ext cx="1314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1600" dirty="0"/>
                <a:t>Strategic Initiative</a:t>
              </a:r>
            </a:p>
          </p:txBody>
        </p:sp>
      </p:grpSp>
      <p:grpSp>
        <p:nvGrpSpPr>
          <p:cNvPr id="17" name="Group 16">
            <a:extLst>
              <a:ext uri="{FF2B5EF4-FFF2-40B4-BE49-F238E27FC236}">
                <a16:creationId xmlns:a16="http://schemas.microsoft.com/office/drawing/2014/main" id="{8790AA26-6CAD-405F-AAF1-94508E938618}"/>
              </a:ext>
            </a:extLst>
          </p:cNvPr>
          <p:cNvGrpSpPr/>
          <p:nvPr/>
        </p:nvGrpSpPr>
        <p:grpSpPr>
          <a:xfrm>
            <a:off x="7349720" y="2470470"/>
            <a:ext cx="982300" cy="344810"/>
            <a:chOff x="7425348" y="2489029"/>
            <a:chExt cx="982300" cy="344810"/>
          </a:xfrm>
        </p:grpSpPr>
        <p:sp>
          <p:nvSpPr>
            <p:cNvPr id="12" name="TextBox 11">
              <a:extLst>
                <a:ext uri="{FF2B5EF4-FFF2-40B4-BE49-F238E27FC236}">
                  <a16:creationId xmlns:a16="http://schemas.microsoft.com/office/drawing/2014/main" id="{13F14B10-B360-469B-9C30-346E7E668CCE}"/>
                </a:ext>
              </a:extLst>
            </p:cNvPr>
            <p:cNvSpPr txBox="1"/>
            <p:nvPr/>
          </p:nvSpPr>
          <p:spPr bwMode="gray">
            <a:xfrm>
              <a:off x="7797516" y="2489029"/>
              <a:ext cx="6101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1600" dirty="0"/>
                <a:t>B2C</a:t>
              </a:r>
            </a:p>
          </p:txBody>
        </p:sp>
        <p:sp>
          <p:nvSpPr>
            <p:cNvPr id="13" name="Oval 12">
              <a:extLst>
                <a:ext uri="{FF2B5EF4-FFF2-40B4-BE49-F238E27FC236}">
                  <a16:creationId xmlns:a16="http://schemas.microsoft.com/office/drawing/2014/main" id="{169E3F46-A574-4025-81CF-B37685D08EC1}"/>
                </a:ext>
              </a:extLst>
            </p:cNvPr>
            <p:cNvSpPr/>
            <p:nvPr/>
          </p:nvSpPr>
          <p:spPr>
            <a:xfrm>
              <a:off x="7425348" y="2504655"/>
              <a:ext cx="329184" cy="329184"/>
            </a:xfrm>
            <a:prstGeom prst="ellipse">
              <a:avLst/>
            </a:prstGeom>
            <a:solidFill>
              <a:srgbClr val="F69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grpSp>
        <p:nvGrpSpPr>
          <p:cNvPr id="16" name="Group 15">
            <a:extLst>
              <a:ext uri="{FF2B5EF4-FFF2-40B4-BE49-F238E27FC236}">
                <a16:creationId xmlns:a16="http://schemas.microsoft.com/office/drawing/2014/main" id="{D3D1DC32-643A-4547-9095-ADDC55AFC434}"/>
              </a:ext>
            </a:extLst>
          </p:cNvPr>
          <p:cNvGrpSpPr/>
          <p:nvPr/>
        </p:nvGrpSpPr>
        <p:grpSpPr>
          <a:xfrm>
            <a:off x="7349720" y="2060838"/>
            <a:ext cx="982300" cy="341564"/>
            <a:chOff x="7425348" y="2075762"/>
            <a:chExt cx="982300" cy="341564"/>
          </a:xfrm>
        </p:grpSpPr>
        <p:sp>
          <p:nvSpPr>
            <p:cNvPr id="9" name="TextBox 8">
              <a:extLst>
                <a:ext uri="{FF2B5EF4-FFF2-40B4-BE49-F238E27FC236}">
                  <a16:creationId xmlns:a16="http://schemas.microsoft.com/office/drawing/2014/main" id="{5917579B-6BE5-4C98-BC9F-621C003F8108}"/>
                </a:ext>
              </a:extLst>
            </p:cNvPr>
            <p:cNvSpPr txBox="1"/>
            <p:nvPr/>
          </p:nvSpPr>
          <p:spPr bwMode="gray">
            <a:xfrm>
              <a:off x="7797516" y="2078772"/>
              <a:ext cx="6101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1600" dirty="0"/>
                <a:t>B2B</a:t>
              </a:r>
            </a:p>
          </p:txBody>
        </p:sp>
        <p:sp>
          <p:nvSpPr>
            <p:cNvPr id="10" name="Oval 9">
              <a:extLst>
                <a:ext uri="{FF2B5EF4-FFF2-40B4-BE49-F238E27FC236}">
                  <a16:creationId xmlns:a16="http://schemas.microsoft.com/office/drawing/2014/main" id="{81F9E196-EFFB-48C5-A3E9-3B1BF15F30A8}"/>
                </a:ext>
              </a:extLst>
            </p:cNvPr>
            <p:cNvSpPr/>
            <p:nvPr/>
          </p:nvSpPr>
          <p:spPr>
            <a:xfrm>
              <a:off x="7425348" y="2075762"/>
              <a:ext cx="329184" cy="329184"/>
            </a:xfrm>
            <a:prstGeom prst="ellipse">
              <a:avLst/>
            </a:prstGeom>
            <a:solidFill>
              <a:srgbClr val="A6D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sp>
        <p:nvSpPr>
          <p:cNvPr id="2" name="Title 1">
            <a:extLst>
              <a:ext uri="{FF2B5EF4-FFF2-40B4-BE49-F238E27FC236}">
                <a16:creationId xmlns:a16="http://schemas.microsoft.com/office/drawing/2014/main" id="{E71E7D12-6643-4A7D-993C-B59039FFE802}"/>
              </a:ext>
            </a:extLst>
          </p:cNvPr>
          <p:cNvSpPr>
            <a:spLocks noGrp="1"/>
          </p:cNvSpPr>
          <p:nvPr>
            <p:ph type="title"/>
          </p:nvPr>
        </p:nvSpPr>
        <p:spPr/>
        <p:txBody>
          <a:bodyPr/>
          <a:lstStyle/>
          <a:p>
            <a:r>
              <a:rPr lang="en-US" dirty="0"/>
              <a:t>2018 I.I.I. Issue Focus Areas  </a:t>
            </a:r>
          </a:p>
        </p:txBody>
      </p:sp>
      <p:sp>
        <p:nvSpPr>
          <p:cNvPr id="3" name="Text Placeholder 2">
            <a:extLst>
              <a:ext uri="{FF2B5EF4-FFF2-40B4-BE49-F238E27FC236}">
                <a16:creationId xmlns:a16="http://schemas.microsoft.com/office/drawing/2014/main" id="{32C0A1F8-CB32-4C36-A286-1BAA0A0E1BDA}"/>
              </a:ext>
            </a:extLst>
          </p:cNvPr>
          <p:cNvSpPr>
            <a:spLocks noGrp="1"/>
          </p:cNvSpPr>
          <p:nvPr>
            <p:ph type="body" sz="quarter" idx="15"/>
          </p:nvPr>
        </p:nvSpPr>
        <p:spPr/>
        <p:txBody>
          <a:bodyPr/>
          <a:lstStyle/>
          <a:p>
            <a:r>
              <a:rPr lang="en-US" sz="2400" dirty="0"/>
              <a:t>Mapping Where Our Issues Stand As We Approach Q3</a:t>
            </a:r>
          </a:p>
          <a:p>
            <a:endParaRPr lang="en-US" dirty="0"/>
          </a:p>
        </p:txBody>
      </p:sp>
      <p:sp>
        <p:nvSpPr>
          <p:cNvPr id="4" name="Text Placeholder 3">
            <a:extLst>
              <a:ext uri="{FF2B5EF4-FFF2-40B4-BE49-F238E27FC236}">
                <a16:creationId xmlns:a16="http://schemas.microsoft.com/office/drawing/2014/main" id="{65296D35-5173-47C9-8CCD-F616FDF7F2A7}"/>
              </a:ext>
            </a:extLst>
          </p:cNvPr>
          <p:cNvSpPr>
            <a:spLocks noGrp="1"/>
          </p:cNvSpPr>
          <p:nvPr>
            <p:ph type="body" sz="quarter" idx="16"/>
          </p:nvPr>
        </p:nvSpPr>
        <p:spPr/>
        <p:txBody>
          <a:bodyPr/>
          <a:lstStyle/>
          <a:p>
            <a:endParaRPr lang="en-US" dirty="0"/>
          </a:p>
        </p:txBody>
      </p:sp>
      <p:sp>
        <p:nvSpPr>
          <p:cNvPr id="68" name="TextBox 67">
            <a:extLst>
              <a:ext uri="{FF2B5EF4-FFF2-40B4-BE49-F238E27FC236}">
                <a16:creationId xmlns:a16="http://schemas.microsoft.com/office/drawing/2014/main" id="{E23CAF97-7071-413C-8DCB-0A83BE15A316}"/>
              </a:ext>
            </a:extLst>
          </p:cNvPr>
          <p:cNvSpPr txBox="1"/>
          <p:nvPr/>
        </p:nvSpPr>
        <p:spPr bwMode="gray">
          <a:xfrm>
            <a:off x="801130" y="1701329"/>
            <a:ext cx="821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1600" b="1" i="1" dirty="0"/>
              <a:t>Inform</a:t>
            </a:r>
          </a:p>
        </p:txBody>
      </p:sp>
      <p:sp>
        <p:nvSpPr>
          <p:cNvPr id="69" name="TextBox 68">
            <a:extLst>
              <a:ext uri="{FF2B5EF4-FFF2-40B4-BE49-F238E27FC236}">
                <a16:creationId xmlns:a16="http://schemas.microsoft.com/office/drawing/2014/main" id="{F8718F62-2C5D-4339-902F-562C33ED9B71}"/>
              </a:ext>
            </a:extLst>
          </p:cNvPr>
          <p:cNvSpPr txBox="1"/>
          <p:nvPr/>
        </p:nvSpPr>
        <p:spPr bwMode="gray">
          <a:xfrm>
            <a:off x="3725669" y="1701329"/>
            <a:ext cx="821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1600" b="1" i="1" dirty="0"/>
              <a:t>Own</a:t>
            </a:r>
          </a:p>
        </p:txBody>
      </p:sp>
      <p:sp>
        <p:nvSpPr>
          <p:cNvPr id="70" name="TextBox 69">
            <a:extLst>
              <a:ext uri="{FF2B5EF4-FFF2-40B4-BE49-F238E27FC236}">
                <a16:creationId xmlns:a16="http://schemas.microsoft.com/office/drawing/2014/main" id="{73AD46EE-A901-403D-BE62-E09621770C31}"/>
              </a:ext>
            </a:extLst>
          </p:cNvPr>
          <p:cNvSpPr txBox="1"/>
          <p:nvPr/>
        </p:nvSpPr>
        <p:spPr bwMode="gray">
          <a:xfrm>
            <a:off x="819230" y="3901442"/>
            <a:ext cx="10922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1600" b="1" i="1" dirty="0"/>
              <a:t>Manage</a:t>
            </a:r>
          </a:p>
        </p:txBody>
      </p:sp>
      <p:sp>
        <p:nvSpPr>
          <p:cNvPr id="71" name="TextBox 70">
            <a:extLst>
              <a:ext uri="{FF2B5EF4-FFF2-40B4-BE49-F238E27FC236}">
                <a16:creationId xmlns:a16="http://schemas.microsoft.com/office/drawing/2014/main" id="{17398383-B55F-4290-93FC-266EBA270B5E}"/>
              </a:ext>
            </a:extLst>
          </p:cNvPr>
          <p:cNvSpPr txBox="1"/>
          <p:nvPr/>
        </p:nvSpPr>
        <p:spPr bwMode="gray">
          <a:xfrm>
            <a:off x="3725669" y="3901393"/>
            <a:ext cx="10922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1600" b="1" i="1" dirty="0"/>
              <a:t>Elevate</a:t>
            </a:r>
          </a:p>
        </p:txBody>
      </p:sp>
      <p:sp>
        <p:nvSpPr>
          <p:cNvPr id="171" name="TextBox 170">
            <a:extLst>
              <a:ext uri="{FF2B5EF4-FFF2-40B4-BE49-F238E27FC236}">
                <a16:creationId xmlns:a16="http://schemas.microsoft.com/office/drawing/2014/main" id="{C0FB03C9-45AD-444C-BED4-E4B0E86BB0F2}"/>
              </a:ext>
            </a:extLst>
          </p:cNvPr>
          <p:cNvSpPr txBox="1"/>
          <p:nvPr/>
        </p:nvSpPr>
        <p:spPr bwMode="gray">
          <a:xfrm rot="16200000">
            <a:off x="246288" y="1919302"/>
            <a:ext cx="6323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a:r>
              <a:rPr lang="en-US" sz="1600" dirty="0"/>
              <a:t>High</a:t>
            </a:r>
          </a:p>
        </p:txBody>
      </p:sp>
      <p:sp>
        <p:nvSpPr>
          <p:cNvPr id="172" name="TextBox 171">
            <a:extLst>
              <a:ext uri="{FF2B5EF4-FFF2-40B4-BE49-F238E27FC236}">
                <a16:creationId xmlns:a16="http://schemas.microsoft.com/office/drawing/2014/main" id="{89669364-B329-428D-823D-C5EFA6D51254}"/>
              </a:ext>
            </a:extLst>
          </p:cNvPr>
          <p:cNvSpPr txBox="1"/>
          <p:nvPr/>
        </p:nvSpPr>
        <p:spPr bwMode="gray">
          <a:xfrm>
            <a:off x="2216003" y="5996502"/>
            <a:ext cx="2986132" cy="31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1600" b="1" dirty="0"/>
              <a:t>I.I.I. Opp/Risk</a:t>
            </a:r>
          </a:p>
        </p:txBody>
      </p:sp>
      <p:cxnSp>
        <p:nvCxnSpPr>
          <p:cNvPr id="176" name="Straight Connector 175">
            <a:extLst>
              <a:ext uri="{FF2B5EF4-FFF2-40B4-BE49-F238E27FC236}">
                <a16:creationId xmlns:a16="http://schemas.microsoft.com/office/drawing/2014/main" id="{CD0E4A84-8CE6-475D-8DAE-58715DCF8CCA}"/>
              </a:ext>
            </a:extLst>
          </p:cNvPr>
          <p:cNvCxnSpPr>
            <a:cxnSpLocks/>
          </p:cNvCxnSpPr>
          <p:nvPr/>
        </p:nvCxnSpPr>
        <p:spPr>
          <a:xfrm flipH="1">
            <a:off x="810359" y="1772397"/>
            <a:ext cx="578" cy="42030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888487C8-8BB8-485A-BD30-A7075270BD8C}"/>
              </a:ext>
            </a:extLst>
          </p:cNvPr>
          <p:cNvCxnSpPr>
            <a:cxnSpLocks/>
          </p:cNvCxnSpPr>
          <p:nvPr/>
        </p:nvCxnSpPr>
        <p:spPr>
          <a:xfrm>
            <a:off x="810358" y="5971475"/>
            <a:ext cx="58411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8684D24D-43C6-4C21-BBEA-EA9ABAC554A0}"/>
              </a:ext>
            </a:extLst>
          </p:cNvPr>
          <p:cNvSpPr txBox="1"/>
          <p:nvPr/>
        </p:nvSpPr>
        <p:spPr bwMode="gray">
          <a:xfrm rot="16200000">
            <a:off x="-740066" y="3722839"/>
            <a:ext cx="26050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a:r>
              <a:rPr lang="en-US" sz="1600" b="1" dirty="0"/>
              <a:t>Public Discussion</a:t>
            </a:r>
          </a:p>
        </p:txBody>
      </p:sp>
      <p:sp>
        <p:nvSpPr>
          <p:cNvPr id="179" name="TextBox 178">
            <a:extLst>
              <a:ext uri="{FF2B5EF4-FFF2-40B4-BE49-F238E27FC236}">
                <a16:creationId xmlns:a16="http://schemas.microsoft.com/office/drawing/2014/main" id="{8160A29D-7CB8-451B-9254-A11C0C05405B}"/>
              </a:ext>
            </a:extLst>
          </p:cNvPr>
          <p:cNvSpPr txBox="1"/>
          <p:nvPr/>
        </p:nvSpPr>
        <p:spPr bwMode="gray">
          <a:xfrm>
            <a:off x="5996083" y="5992623"/>
            <a:ext cx="7048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a:r>
              <a:rPr lang="en-US" sz="1600" dirty="0"/>
              <a:t>High</a:t>
            </a:r>
          </a:p>
        </p:txBody>
      </p:sp>
      <p:sp>
        <p:nvSpPr>
          <p:cNvPr id="180" name="TextBox 179">
            <a:extLst>
              <a:ext uri="{FF2B5EF4-FFF2-40B4-BE49-F238E27FC236}">
                <a16:creationId xmlns:a16="http://schemas.microsoft.com/office/drawing/2014/main" id="{5567CD63-3A9C-4061-8D7B-5B5CD36E73D8}"/>
              </a:ext>
            </a:extLst>
          </p:cNvPr>
          <p:cNvSpPr txBox="1"/>
          <p:nvPr/>
        </p:nvSpPr>
        <p:spPr bwMode="gray">
          <a:xfrm>
            <a:off x="810358" y="5992623"/>
            <a:ext cx="6116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a:r>
              <a:rPr lang="en-US" sz="1600" dirty="0"/>
              <a:t>Low</a:t>
            </a:r>
          </a:p>
        </p:txBody>
      </p:sp>
      <p:sp>
        <p:nvSpPr>
          <p:cNvPr id="181" name="TextBox 180">
            <a:extLst>
              <a:ext uri="{FF2B5EF4-FFF2-40B4-BE49-F238E27FC236}">
                <a16:creationId xmlns:a16="http://schemas.microsoft.com/office/drawing/2014/main" id="{53A423B7-E9B0-4430-A03E-44101C5B1DB3}"/>
              </a:ext>
            </a:extLst>
          </p:cNvPr>
          <p:cNvSpPr txBox="1"/>
          <p:nvPr/>
        </p:nvSpPr>
        <p:spPr bwMode="gray">
          <a:xfrm rot="16200000">
            <a:off x="264463" y="5508202"/>
            <a:ext cx="5960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1600" dirty="0"/>
              <a:t>Low</a:t>
            </a:r>
          </a:p>
        </p:txBody>
      </p:sp>
      <p:cxnSp>
        <p:nvCxnSpPr>
          <p:cNvPr id="183" name="Straight Connector 182">
            <a:extLst>
              <a:ext uri="{FF2B5EF4-FFF2-40B4-BE49-F238E27FC236}">
                <a16:creationId xmlns:a16="http://schemas.microsoft.com/office/drawing/2014/main" id="{956EF1AA-84E4-4465-A519-A24D784BA176}"/>
              </a:ext>
            </a:extLst>
          </p:cNvPr>
          <p:cNvCxnSpPr>
            <a:cxnSpLocks/>
          </p:cNvCxnSpPr>
          <p:nvPr/>
        </p:nvCxnSpPr>
        <p:spPr>
          <a:xfrm flipV="1">
            <a:off x="3730921" y="1772396"/>
            <a:ext cx="0" cy="4191444"/>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3" name="TextBox 192">
            <a:extLst>
              <a:ext uri="{FF2B5EF4-FFF2-40B4-BE49-F238E27FC236}">
                <a16:creationId xmlns:a16="http://schemas.microsoft.com/office/drawing/2014/main" id="{256F2D69-8084-468B-9CAB-8FFAF1F058E5}"/>
              </a:ext>
            </a:extLst>
          </p:cNvPr>
          <p:cNvSpPr txBox="1"/>
          <p:nvPr/>
        </p:nvSpPr>
        <p:spPr bwMode="gray">
          <a:xfrm>
            <a:off x="4361281" y="2244700"/>
            <a:ext cx="19761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a:r>
              <a:rPr lang="en-US" sz="1600" dirty="0"/>
              <a:t>Nat Cat Resilience</a:t>
            </a:r>
          </a:p>
        </p:txBody>
      </p:sp>
      <p:grpSp>
        <p:nvGrpSpPr>
          <p:cNvPr id="203" name="Group 202">
            <a:extLst>
              <a:ext uri="{FF2B5EF4-FFF2-40B4-BE49-F238E27FC236}">
                <a16:creationId xmlns:a16="http://schemas.microsoft.com/office/drawing/2014/main" id="{E11B1859-E4DD-49B7-96EE-A682BD6A6111}"/>
              </a:ext>
            </a:extLst>
          </p:cNvPr>
          <p:cNvGrpSpPr/>
          <p:nvPr/>
        </p:nvGrpSpPr>
        <p:grpSpPr>
          <a:xfrm rot="1414734">
            <a:off x="6319661" y="2248849"/>
            <a:ext cx="329184" cy="329184"/>
            <a:chOff x="4951850" y="2557714"/>
            <a:chExt cx="3072304" cy="3058824"/>
          </a:xfrm>
        </p:grpSpPr>
        <p:sp>
          <p:nvSpPr>
            <p:cNvPr id="209" name="Partial Circle 208">
              <a:extLst>
                <a:ext uri="{FF2B5EF4-FFF2-40B4-BE49-F238E27FC236}">
                  <a16:creationId xmlns:a16="http://schemas.microsoft.com/office/drawing/2014/main" id="{F6AAFF2A-0CFF-414A-A85A-3808949B73A5}"/>
                </a:ext>
              </a:extLst>
            </p:cNvPr>
            <p:cNvSpPr/>
            <p:nvPr/>
          </p:nvSpPr>
          <p:spPr>
            <a:xfrm>
              <a:off x="4968788" y="2557720"/>
              <a:ext cx="3055366" cy="3055361"/>
            </a:xfrm>
            <a:prstGeom prst="pie">
              <a:avLst>
                <a:gd name="adj1" fmla="val 7522725"/>
                <a:gd name="adj2" fmla="val 14723024"/>
              </a:avLst>
            </a:prstGeom>
            <a:solidFill>
              <a:srgbClr val="13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210" name="Partial Circle 209">
              <a:extLst>
                <a:ext uri="{FF2B5EF4-FFF2-40B4-BE49-F238E27FC236}">
                  <a16:creationId xmlns:a16="http://schemas.microsoft.com/office/drawing/2014/main" id="{7BB090C0-52AA-4836-BA1A-FF52FA67E3CE}"/>
                </a:ext>
              </a:extLst>
            </p:cNvPr>
            <p:cNvSpPr/>
            <p:nvPr/>
          </p:nvSpPr>
          <p:spPr>
            <a:xfrm rot="14420672">
              <a:off x="4958779" y="2557716"/>
              <a:ext cx="3055361" cy="3055358"/>
            </a:xfrm>
            <a:prstGeom prst="pie">
              <a:avLst>
                <a:gd name="adj1" fmla="val 7522725"/>
                <a:gd name="adj2" fmla="val 14723024"/>
              </a:avLst>
            </a:prstGeom>
            <a:solidFill>
              <a:srgbClr val="F69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211" name="Partial Circle 210">
              <a:extLst>
                <a:ext uri="{FF2B5EF4-FFF2-40B4-BE49-F238E27FC236}">
                  <a16:creationId xmlns:a16="http://schemas.microsoft.com/office/drawing/2014/main" id="{FE27C7C1-AEDE-411A-BD6A-F492901598D1}"/>
                </a:ext>
              </a:extLst>
            </p:cNvPr>
            <p:cNvSpPr/>
            <p:nvPr/>
          </p:nvSpPr>
          <p:spPr>
            <a:xfrm rot="7297123">
              <a:off x="4951847" y="2561180"/>
              <a:ext cx="3055361" cy="3055356"/>
            </a:xfrm>
            <a:prstGeom prst="pie">
              <a:avLst>
                <a:gd name="adj1" fmla="val 7398447"/>
                <a:gd name="adj2" fmla="val 14723024"/>
              </a:avLst>
            </a:prstGeom>
            <a:solidFill>
              <a:srgbClr val="A6D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grpSp>
        <p:nvGrpSpPr>
          <p:cNvPr id="76" name="Group 75">
            <a:extLst>
              <a:ext uri="{FF2B5EF4-FFF2-40B4-BE49-F238E27FC236}">
                <a16:creationId xmlns:a16="http://schemas.microsoft.com/office/drawing/2014/main" id="{C10738EE-5942-4C1F-9B98-B3FF04A0578A}"/>
              </a:ext>
            </a:extLst>
          </p:cNvPr>
          <p:cNvGrpSpPr/>
          <p:nvPr/>
        </p:nvGrpSpPr>
        <p:grpSpPr>
          <a:xfrm>
            <a:off x="1020471" y="4805057"/>
            <a:ext cx="1336897" cy="605493"/>
            <a:chOff x="1046722" y="4615208"/>
            <a:chExt cx="1336897" cy="605493"/>
          </a:xfrm>
        </p:grpSpPr>
        <p:sp>
          <p:nvSpPr>
            <p:cNvPr id="188" name="TextBox 187">
              <a:extLst>
                <a:ext uri="{FF2B5EF4-FFF2-40B4-BE49-F238E27FC236}">
                  <a16:creationId xmlns:a16="http://schemas.microsoft.com/office/drawing/2014/main" id="{2B57CC09-E446-4DB3-A812-62E055FAC6F2}"/>
                </a:ext>
              </a:extLst>
            </p:cNvPr>
            <p:cNvSpPr txBox="1"/>
            <p:nvPr/>
          </p:nvSpPr>
          <p:spPr bwMode="gray">
            <a:xfrm>
              <a:off x="1046722" y="4626993"/>
              <a:ext cx="1146733" cy="59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1600" dirty="0"/>
                <a:t>Terror</a:t>
              </a:r>
            </a:p>
          </p:txBody>
        </p:sp>
        <p:grpSp>
          <p:nvGrpSpPr>
            <p:cNvPr id="75" name="Group 74">
              <a:extLst>
                <a:ext uri="{FF2B5EF4-FFF2-40B4-BE49-F238E27FC236}">
                  <a16:creationId xmlns:a16="http://schemas.microsoft.com/office/drawing/2014/main" id="{FA38B102-24FB-4943-B097-04844976465F}"/>
                </a:ext>
              </a:extLst>
            </p:cNvPr>
            <p:cNvGrpSpPr/>
            <p:nvPr/>
          </p:nvGrpSpPr>
          <p:grpSpPr>
            <a:xfrm>
              <a:off x="2054434" y="4615208"/>
              <a:ext cx="329185" cy="329184"/>
              <a:chOff x="2054434" y="4571716"/>
              <a:chExt cx="329185" cy="329184"/>
            </a:xfrm>
          </p:grpSpPr>
          <p:sp>
            <p:nvSpPr>
              <p:cNvPr id="207" name="Oval 206">
                <a:extLst>
                  <a:ext uri="{FF2B5EF4-FFF2-40B4-BE49-F238E27FC236}">
                    <a16:creationId xmlns:a16="http://schemas.microsoft.com/office/drawing/2014/main" id="{1C0C63CF-51F2-466C-BBC0-F405E2957DBB}"/>
                  </a:ext>
                </a:extLst>
              </p:cNvPr>
              <p:cNvSpPr/>
              <p:nvPr/>
            </p:nvSpPr>
            <p:spPr>
              <a:xfrm>
                <a:off x="2054434" y="4571716"/>
                <a:ext cx="325690" cy="329184"/>
              </a:xfrm>
              <a:prstGeom prst="ellipse">
                <a:avLst/>
              </a:prstGeom>
              <a:solidFill>
                <a:srgbClr val="13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208" name="Chord 207">
                <a:extLst>
                  <a:ext uri="{FF2B5EF4-FFF2-40B4-BE49-F238E27FC236}">
                    <a16:creationId xmlns:a16="http://schemas.microsoft.com/office/drawing/2014/main" id="{8D93A3BE-8F97-428A-A3E6-A803C20025D7}"/>
                  </a:ext>
                </a:extLst>
              </p:cNvPr>
              <p:cNvSpPr/>
              <p:nvPr/>
            </p:nvSpPr>
            <p:spPr>
              <a:xfrm rot="10800000">
                <a:off x="2054435" y="4571716"/>
                <a:ext cx="329184" cy="329184"/>
              </a:xfrm>
              <a:prstGeom prst="chord">
                <a:avLst>
                  <a:gd name="adj1" fmla="val 5374434"/>
                  <a:gd name="adj2" fmla="val 16200000"/>
                </a:avLst>
              </a:prstGeom>
              <a:solidFill>
                <a:srgbClr val="A6D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grpSp>
      <p:grpSp>
        <p:nvGrpSpPr>
          <p:cNvPr id="64" name="Group 63">
            <a:extLst>
              <a:ext uri="{FF2B5EF4-FFF2-40B4-BE49-F238E27FC236}">
                <a16:creationId xmlns:a16="http://schemas.microsoft.com/office/drawing/2014/main" id="{7945ED28-D691-48E4-9185-BACD1896EE26}"/>
              </a:ext>
            </a:extLst>
          </p:cNvPr>
          <p:cNvGrpSpPr/>
          <p:nvPr/>
        </p:nvGrpSpPr>
        <p:grpSpPr>
          <a:xfrm>
            <a:off x="1790160" y="5399689"/>
            <a:ext cx="1240891" cy="329918"/>
            <a:chOff x="1325754" y="4490109"/>
            <a:chExt cx="1240891" cy="329918"/>
          </a:xfrm>
        </p:grpSpPr>
        <p:sp>
          <p:nvSpPr>
            <p:cNvPr id="199" name="Oval 198">
              <a:extLst>
                <a:ext uri="{FF2B5EF4-FFF2-40B4-BE49-F238E27FC236}">
                  <a16:creationId xmlns:a16="http://schemas.microsoft.com/office/drawing/2014/main" id="{00B93DB3-6D23-4BC8-9EB8-54CCF4A4C758}"/>
                </a:ext>
              </a:extLst>
            </p:cNvPr>
            <p:cNvSpPr/>
            <p:nvPr/>
          </p:nvSpPr>
          <p:spPr>
            <a:xfrm>
              <a:off x="2237461" y="4490843"/>
              <a:ext cx="329184" cy="329184"/>
            </a:xfrm>
            <a:prstGeom prst="ellipse">
              <a:avLst/>
            </a:prstGeom>
            <a:solidFill>
              <a:srgbClr val="A6D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205" name="TextBox 204">
              <a:extLst>
                <a:ext uri="{FF2B5EF4-FFF2-40B4-BE49-F238E27FC236}">
                  <a16:creationId xmlns:a16="http://schemas.microsoft.com/office/drawing/2014/main" id="{6E01E2DC-EE29-42D1-91AE-E9AF1BC4C132}"/>
                </a:ext>
              </a:extLst>
            </p:cNvPr>
            <p:cNvSpPr txBox="1"/>
            <p:nvPr/>
          </p:nvSpPr>
          <p:spPr bwMode="gray">
            <a:xfrm>
              <a:off x="1325754" y="4490109"/>
              <a:ext cx="1146733" cy="32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1600" dirty="0"/>
                <a:t>Fraud</a:t>
              </a:r>
            </a:p>
          </p:txBody>
        </p:sp>
      </p:grpSp>
      <p:grpSp>
        <p:nvGrpSpPr>
          <p:cNvPr id="74" name="Group 73">
            <a:extLst>
              <a:ext uri="{FF2B5EF4-FFF2-40B4-BE49-F238E27FC236}">
                <a16:creationId xmlns:a16="http://schemas.microsoft.com/office/drawing/2014/main" id="{9235051F-2A6E-47AE-9719-669125E16766}"/>
              </a:ext>
            </a:extLst>
          </p:cNvPr>
          <p:cNvGrpSpPr/>
          <p:nvPr/>
        </p:nvGrpSpPr>
        <p:grpSpPr>
          <a:xfrm>
            <a:off x="3898096" y="4301022"/>
            <a:ext cx="329184" cy="329184"/>
            <a:chOff x="1916818" y="2761163"/>
            <a:chExt cx="329184" cy="329184"/>
          </a:xfrm>
        </p:grpSpPr>
        <p:sp>
          <p:nvSpPr>
            <p:cNvPr id="87" name="Oval 86">
              <a:extLst>
                <a:ext uri="{FF2B5EF4-FFF2-40B4-BE49-F238E27FC236}">
                  <a16:creationId xmlns:a16="http://schemas.microsoft.com/office/drawing/2014/main" id="{DE0CBB35-613F-40F3-9AFD-1B7E0C6F1F63}"/>
                </a:ext>
              </a:extLst>
            </p:cNvPr>
            <p:cNvSpPr/>
            <p:nvPr/>
          </p:nvSpPr>
          <p:spPr>
            <a:xfrm>
              <a:off x="1916818" y="2761163"/>
              <a:ext cx="329184" cy="329184"/>
            </a:xfrm>
            <a:prstGeom prst="ellipse">
              <a:avLst/>
            </a:prstGeom>
            <a:solidFill>
              <a:srgbClr val="A6D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133" name="Chord 132">
              <a:extLst>
                <a:ext uri="{FF2B5EF4-FFF2-40B4-BE49-F238E27FC236}">
                  <a16:creationId xmlns:a16="http://schemas.microsoft.com/office/drawing/2014/main" id="{1C1CF984-2377-42D0-813B-6EFFF4B7B71F}"/>
                </a:ext>
              </a:extLst>
            </p:cNvPr>
            <p:cNvSpPr/>
            <p:nvPr/>
          </p:nvSpPr>
          <p:spPr>
            <a:xfrm>
              <a:off x="1916818" y="2761163"/>
              <a:ext cx="329184" cy="329184"/>
            </a:xfrm>
            <a:prstGeom prst="chord">
              <a:avLst>
                <a:gd name="adj1" fmla="val 5374434"/>
                <a:gd name="adj2" fmla="val 16200000"/>
              </a:avLst>
            </a:prstGeom>
            <a:solidFill>
              <a:srgbClr val="13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grpSp>
        <p:nvGrpSpPr>
          <p:cNvPr id="77" name="Group 76">
            <a:extLst>
              <a:ext uri="{FF2B5EF4-FFF2-40B4-BE49-F238E27FC236}">
                <a16:creationId xmlns:a16="http://schemas.microsoft.com/office/drawing/2014/main" id="{69E6BE1B-6431-4922-8052-83251E1241ED}"/>
              </a:ext>
            </a:extLst>
          </p:cNvPr>
          <p:cNvGrpSpPr/>
          <p:nvPr/>
        </p:nvGrpSpPr>
        <p:grpSpPr>
          <a:xfrm>
            <a:off x="2031118" y="4157267"/>
            <a:ext cx="1728117" cy="572679"/>
            <a:chOff x="2031118" y="4157267"/>
            <a:chExt cx="1728117" cy="572679"/>
          </a:xfrm>
        </p:grpSpPr>
        <p:sp>
          <p:nvSpPr>
            <p:cNvPr id="190" name="TextBox 189">
              <a:extLst>
                <a:ext uri="{FF2B5EF4-FFF2-40B4-BE49-F238E27FC236}">
                  <a16:creationId xmlns:a16="http://schemas.microsoft.com/office/drawing/2014/main" id="{5A8FDDD5-767D-4834-9E2E-278D84F7C297}"/>
                </a:ext>
              </a:extLst>
            </p:cNvPr>
            <p:cNvSpPr txBox="1"/>
            <p:nvPr/>
          </p:nvSpPr>
          <p:spPr bwMode="gray">
            <a:xfrm>
              <a:off x="2331181" y="4157267"/>
              <a:ext cx="1428054" cy="57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1600" dirty="0"/>
                <a:t>Home/Rental</a:t>
              </a:r>
            </a:p>
          </p:txBody>
        </p:sp>
        <p:sp>
          <p:nvSpPr>
            <p:cNvPr id="189" name="Oval 188">
              <a:extLst>
                <a:ext uri="{FF2B5EF4-FFF2-40B4-BE49-F238E27FC236}">
                  <a16:creationId xmlns:a16="http://schemas.microsoft.com/office/drawing/2014/main" id="{543A8BD5-5AC9-4D5B-A7E0-40140D07ADA2}"/>
                </a:ext>
              </a:extLst>
            </p:cNvPr>
            <p:cNvSpPr/>
            <p:nvPr/>
          </p:nvSpPr>
          <p:spPr>
            <a:xfrm>
              <a:off x="2031118" y="4164283"/>
              <a:ext cx="329184" cy="329184"/>
            </a:xfrm>
            <a:prstGeom prst="ellipse">
              <a:avLst/>
            </a:prstGeom>
            <a:solidFill>
              <a:srgbClr val="F69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grpSp>
        <p:nvGrpSpPr>
          <p:cNvPr id="30" name="Group 29">
            <a:extLst>
              <a:ext uri="{FF2B5EF4-FFF2-40B4-BE49-F238E27FC236}">
                <a16:creationId xmlns:a16="http://schemas.microsoft.com/office/drawing/2014/main" id="{769590BD-1E34-4B07-922D-578CA2E947E3}"/>
              </a:ext>
            </a:extLst>
          </p:cNvPr>
          <p:cNvGrpSpPr/>
          <p:nvPr/>
        </p:nvGrpSpPr>
        <p:grpSpPr>
          <a:xfrm>
            <a:off x="4822455" y="5424163"/>
            <a:ext cx="1929284" cy="485607"/>
            <a:chOff x="1107778" y="4945508"/>
            <a:chExt cx="1929284" cy="485607"/>
          </a:xfrm>
        </p:grpSpPr>
        <p:grpSp>
          <p:nvGrpSpPr>
            <p:cNvPr id="29" name="Group 28">
              <a:extLst>
                <a:ext uri="{FF2B5EF4-FFF2-40B4-BE49-F238E27FC236}">
                  <a16:creationId xmlns:a16="http://schemas.microsoft.com/office/drawing/2014/main" id="{EA84396E-7D45-4AD8-8F17-8FA76B5686D0}"/>
                </a:ext>
              </a:extLst>
            </p:cNvPr>
            <p:cNvGrpSpPr/>
            <p:nvPr/>
          </p:nvGrpSpPr>
          <p:grpSpPr>
            <a:xfrm>
              <a:off x="1109329" y="4945508"/>
              <a:ext cx="1927733" cy="485607"/>
              <a:chOff x="1109329" y="4945508"/>
              <a:chExt cx="1927733" cy="485607"/>
            </a:xfrm>
          </p:grpSpPr>
          <p:sp>
            <p:nvSpPr>
              <p:cNvPr id="187" name="TextBox 186">
                <a:extLst>
                  <a:ext uri="{FF2B5EF4-FFF2-40B4-BE49-F238E27FC236}">
                    <a16:creationId xmlns:a16="http://schemas.microsoft.com/office/drawing/2014/main" id="{8ED01A27-69A1-47F6-847E-5284C92F0CFB}"/>
                  </a:ext>
                </a:extLst>
              </p:cNvPr>
              <p:cNvSpPr txBox="1"/>
              <p:nvPr/>
            </p:nvSpPr>
            <p:spPr bwMode="gray">
              <a:xfrm>
                <a:off x="1371565" y="4945508"/>
                <a:ext cx="1665497" cy="48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1600" dirty="0"/>
                  <a:t>Industry Talent</a:t>
                </a:r>
              </a:p>
            </p:txBody>
          </p:sp>
          <p:grpSp>
            <p:nvGrpSpPr>
              <p:cNvPr id="28" name="Group 27">
                <a:extLst>
                  <a:ext uri="{FF2B5EF4-FFF2-40B4-BE49-F238E27FC236}">
                    <a16:creationId xmlns:a16="http://schemas.microsoft.com/office/drawing/2014/main" id="{A412808B-5E8C-4F05-ABAC-9D3F04426631}"/>
                  </a:ext>
                </a:extLst>
              </p:cNvPr>
              <p:cNvGrpSpPr/>
              <p:nvPr/>
            </p:nvGrpSpPr>
            <p:grpSpPr>
              <a:xfrm>
                <a:off x="1109329" y="4948298"/>
                <a:ext cx="328351" cy="329241"/>
                <a:chOff x="1109329" y="4948298"/>
                <a:chExt cx="328351" cy="329241"/>
              </a:xfrm>
            </p:grpSpPr>
            <p:sp>
              <p:nvSpPr>
                <p:cNvPr id="78" name="Partial Circle 208">
                  <a:extLst>
                    <a:ext uri="{FF2B5EF4-FFF2-40B4-BE49-F238E27FC236}">
                      <a16:creationId xmlns:a16="http://schemas.microsoft.com/office/drawing/2014/main" id="{F6AAFF2A-0CFF-414A-A85A-3808949B73A5}"/>
                    </a:ext>
                  </a:extLst>
                </p:cNvPr>
                <p:cNvSpPr/>
                <p:nvPr/>
              </p:nvSpPr>
              <p:spPr>
                <a:xfrm rot="1414734">
                  <a:off x="1110311" y="4948728"/>
                  <a:ext cx="327369" cy="328811"/>
                </a:xfrm>
                <a:prstGeom prst="pie">
                  <a:avLst>
                    <a:gd name="adj1" fmla="val 7522725"/>
                    <a:gd name="adj2" fmla="val 14723024"/>
                  </a:avLst>
                </a:prstGeom>
                <a:solidFill>
                  <a:srgbClr val="13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79" name="Partial Circle 209">
                  <a:extLst>
                    <a:ext uri="{FF2B5EF4-FFF2-40B4-BE49-F238E27FC236}">
                      <a16:creationId xmlns:a16="http://schemas.microsoft.com/office/drawing/2014/main" id="{7BB090C0-52AA-4836-BA1A-FF52FA67E3CE}"/>
                    </a:ext>
                  </a:extLst>
                </p:cNvPr>
                <p:cNvSpPr/>
                <p:nvPr/>
              </p:nvSpPr>
              <p:spPr>
                <a:xfrm rot="15835406">
                  <a:off x="1108607" y="4949020"/>
                  <a:ext cx="328811" cy="327368"/>
                </a:xfrm>
                <a:prstGeom prst="pie">
                  <a:avLst>
                    <a:gd name="adj1" fmla="val 7522725"/>
                    <a:gd name="adj2" fmla="val 14723024"/>
                  </a:avLst>
                </a:prstGeom>
                <a:solidFill>
                  <a:srgbClr val="F69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grpSp>
        <p:sp>
          <p:nvSpPr>
            <p:cNvPr id="80" name="Partial Circle 210">
              <a:extLst>
                <a:ext uri="{FF2B5EF4-FFF2-40B4-BE49-F238E27FC236}">
                  <a16:creationId xmlns:a16="http://schemas.microsoft.com/office/drawing/2014/main" id="{FE27C7C1-AEDE-411A-BD6A-F492901598D1}"/>
                </a:ext>
              </a:extLst>
            </p:cNvPr>
            <p:cNvSpPr/>
            <p:nvPr/>
          </p:nvSpPr>
          <p:spPr>
            <a:xfrm rot="8711857">
              <a:off x="1107778" y="4949065"/>
              <a:ext cx="328811" cy="327368"/>
            </a:xfrm>
            <a:prstGeom prst="pie">
              <a:avLst>
                <a:gd name="adj1" fmla="val 7398447"/>
                <a:gd name="adj2" fmla="val 14723024"/>
              </a:avLst>
            </a:prstGeom>
            <a:solidFill>
              <a:srgbClr val="A6D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grpSp>
        <p:nvGrpSpPr>
          <p:cNvPr id="100" name="Group 99">
            <a:extLst>
              <a:ext uri="{FF2B5EF4-FFF2-40B4-BE49-F238E27FC236}">
                <a16:creationId xmlns:a16="http://schemas.microsoft.com/office/drawing/2014/main" id="{0465A450-355C-41FB-BB81-B2818E8F9ECD}"/>
              </a:ext>
            </a:extLst>
          </p:cNvPr>
          <p:cNvGrpSpPr/>
          <p:nvPr/>
        </p:nvGrpSpPr>
        <p:grpSpPr>
          <a:xfrm>
            <a:off x="4896156" y="3324600"/>
            <a:ext cx="1273608" cy="411480"/>
            <a:chOff x="4894054" y="3247975"/>
            <a:chExt cx="1273608" cy="411480"/>
          </a:xfrm>
        </p:grpSpPr>
        <p:sp>
          <p:nvSpPr>
            <p:cNvPr id="196" name="TextBox 195">
              <a:extLst>
                <a:ext uri="{FF2B5EF4-FFF2-40B4-BE49-F238E27FC236}">
                  <a16:creationId xmlns:a16="http://schemas.microsoft.com/office/drawing/2014/main" id="{CF1EBFA2-A41F-45C4-BBCE-ACB1A70E9621}"/>
                </a:ext>
              </a:extLst>
            </p:cNvPr>
            <p:cNvSpPr txBox="1"/>
            <p:nvPr/>
          </p:nvSpPr>
          <p:spPr bwMode="gray">
            <a:xfrm>
              <a:off x="4894054" y="3293134"/>
              <a:ext cx="1009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a:r>
                <a:rPr lang="en-US" sz="1600" dirty="0"/>
                <a:t>Auto</a:t>
              </a:r>
            </a:p>
          </p:txBody>
        </p:sp>
        <p:grpSp>
          <p:nvGrpSpPr>
            <p:cNvPr id="97" name="Group 96">
              <a:extLst>
                <a:ext uri="{FF2B5EF4-FFF2-40B4-BE49-F238E27FC236}">
                  <a16:creationId xmlns:a16="http://schemas.microsoft.com/office/drawing/2014/main" id="{27F6B8BD-EF34-4F09-AA6F-9A397CB7BB10}"/>
                </a:ext>
              </a:extLst>
            </p:cNvPr>
            <p:cNvGrpSpPr/>
            <p:nvPr/>
          </p:nvGrpSpPr>
          <p:grpSpPr>
            <a:xfrm>
              <a:off x="5756182" y="3247975"/>
              <a:ext cx="411480" cy="411480"/>
              <a:chOff x="5848940" y="2832471"/>
              <a:chExt cx="411480" cy="411480"/>
            </a:xfrm>
          </p:grpSpPr>
          <p:sp>
            <p:nvSpPr>
              <p:cNvPr id="93" name="Oval 92">
                <a:extLst>
                  <a:ext uri="{FF2B5EF4-FFF2-40B4-BE49-F238E27FC236}">
                    <a16:creationId xmlns:a16="http://schemas.microsoft.com/office/drawing/2014/main" id="{24673915-49AA-4638-ACA7-4E1D914B68C6}"/>
                  </a:ext>
                </a:extLst>
              </p:cNvPr>
              <p:cNvSpPr/>
              <p:nvPr/>
            </p:nvSpPr>
            <p:spPr>
              <a:xfrm>
                <a:off x="5848940" y="2832471"/>
                <a:ext cx="411480" cy="4114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b="1" dirty="0" err="1">
                  <a:solidFill>
                    <a:schemeClr val="bg1"/>
                  </a:solidFill>
                </a:endParaRPr>
              </a:p>
            </p:txBody>
          </p:sp>
          <p:grpSp>
            <p:nvGrpSpPr>
              <p:cNvPr id="96" name="Group 95">
                <a:extLst>
                  <a:ext uri="{FF2B5EF4-FFF2-40B4-BE49-F238E27FC236}">
                    <a16:creationId xmlns:a16="http://schemas.microsoft.com/office/drawing/2014/main" id="{6C7F3682-6778-4654-B9A2-A17405F717CD}"/>
                  </a:ext>
                </a:extLst>
              </p:cNvPr>
              <p:cNvGrpSpPr/>
              <p:nvPr/>
            </p:nvGrpSpPr>
            <p:grpSpPr>
              <a:xfrm>
                <a:off x="5889584" y="2873618"/>
                <a:ext cx="330192" cy="329186"/>
                <a:chOff x="5891647" y="2820512"/>
                <a:chExt cx="330192" cy="329186"/>
              </a:xfrm>
            </p:grpSpPr>
            <p:sp>
              <p:nvSpPr>
                <p:cNvPr id="81" name="Partial Circle 208">
                  <a:extLst>
                    <a:ext uri="{FF2B5EF4-FFF2-40B4-BE49-F238E27FC236}">
                      <a16:creationId xmlns:a16="http://schemas.microsoft.com/office/drawing/2014/main" id="{F6AAFF2A-0CFF-414A-A85A-3808949B73A5}"/>
                    </a:ext>
                  </a:extLst>
                </p:cNvPr>
                <p:cNvSpPr/>
                <p:nvPr/>
              </p:nvSpPr>
              <p:spPr>
                <a:xfrm rot="1414734">
                  <a:off x="5892808" y="2820512"/>
                  <a:ext cx="327369" cy="328811"/>
                </a:xfrm>
                <a:prstGeom prst="pie">
                  <a:avLst>
                    <a:gd name="adj1" fmla="val 7522725"/>
                    <a:gd name="adj2" fmla="val 14723024"/>
                  </a:avLst>
                </a:prstGeom>
                <a:solidFill>
                  <a:srgbClr val="13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83" name="Partial Circle 209">
                  <a:extLst>
                    <a:ext uri="{FF2B5EF4-FFF2-40B4-BE49-F238E27FC236}">
                      <a16:creationId xmlns:a16="http://schemas.microsoft.com/office/drawing/2014/main" id="{7BB090C0-52AA-4836-BA1A-FF52FA67E3CE}"/>
                    </a:ext>
                  </a:extLst>
                </p:cNvPr>
                <p:cNvSpPr/>
                <p:nvPr/>
              </p:nvSpPr>
              <p:spPr>
                <a:xfrm rot="15835406">
                  <a:off x="5893749" y="2821609"/>
                  <a:ext cx="328811" cy="327368"/>
                </a:xfrm>
                <a:prstGeom prst="pie">
                  <a:avLst>
                    <a:gd name="adj1" fmla="val 7522725"/>
                    <a:gd name="adj2" fmla="val 14723024"/>
                  </a:avLst>
                </a:prstGeom>
                <a:solidFill>
                  <a:srgbClr val="F69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84" name="Partial Circle 210">
                  <a:extLst>
                    <a:ext uri="{FF2B5EF4-FFF2-40B4-BE49-F238E27FC236}">
                      <a16:creationId xmlns:a16="http://schemas.microsoft.com/office/drawing/2014/main" id="{FE27C7C1-AEDE-411A-BD6A-F492901598D1}"/>
                    </a:ext>
                  </a:extLst>
                </p:cNvPr>
                <p:cNvSpPr/>
                <p:nvPr/>
              </p:nvSpPr>
              <p:spPr>
                <a:xfrm rot="8711857">
                  <a:off x="5891647" y="2821232"/>
                  <a:ext cx="328811" cy="327368"/>
                </a:xfrm>
                <a:prstGeom prst="pie">
                  <a:avLst>
                    <a:gd name="adj1" fmla="val 7398447"/>
                    <a:gd name="adj2" fmla="val 14723024"/>
                  </a:avLst>
                </a:prstGeom>
                <a:solidFill>
                  <a:srgbClr val="A6D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grpSp>
      </p:grpSp>
      <p:grpSp>
        <p:nvGrpSpPr>
          <p:cNvPr id="24" name="Group 23">
            <a:extLst>
              <a:ext uri="{FF2B5EF4-FFF2-40B4-BE49-F238E27FC236}">
                <a16:creationId xmlns:a16="http://schemas.microsoft.com/office/drawing/2014/main" id="{2141FEF1-2319-43D6-B4AA-605F8FA5E676}"/>
              </a:ext>
            </a:extLst>
          </p:cNvPr>
          <p:cNvGrpSpPr/>
          <p:nvPr/>
        </p:nvGrpSpPr>
        <p:grpSpPr>
          <a:xfrm>
            <a:off x="4084863" y="2815805"/>
            <a:ext cx="1707855" cy="342227"/>
            <a:chOff x="3467929" y="2760518"/>
            <a:chExt cx="1707855" cy="342227"/>
          </a:xfrm>
        </p:grpSpPr>
        <p:sp>
          <p:nvSpPr>
            <p:cNvPr id="86" name="Partial Circle 208">
              <a:extLst>
                <a:ext uri="{FF2B5EF4-FFF2-40B4-BE49-F238E27FC236}">
                  <a16:creationId xmlns:a16="http://schemas.microsoft.com/office/drawing/2014/main" id="{F6AAFF2A-0CFF-414A-A85A-3808949B73A5}"/>
                </a:ext>
              </a:extLst>
            </p:cNvPr>
            <p:cNvSpPr/>
            <p:nvPr/>
          </p:nvSpPr>
          <p:spPr>
            <a:xfrm rot="1414734">
              <a:off x="3470462" y="2773934"/>
              <a:ext cx="327369" cy="328811"/>
            </a:xfrm>
            <a:prstGeom prst="pie">
              <a:avLst>
                <a:gd name="adj1" fmla="val 7522725"/>
                <a:gd name="adj2" fmla="val 14723024"/>
              </a:avLst>
            </a:prstGeom>
            <a:solidFill>
              <a:srgbClr val="13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nvGrpSpPr>
            <p:cNvPr id="23" name="Group 22">
              <a:extLst>
                <a:ext uri="{FF2B5EF4-FFF2-40B4-BE49-F238E27FC236}">
                  <a16:creationId xmlns:a16="http://schemas.microsoft.com/office/drawing/2014/main" id="{5C4D97A6-C9C7-478E-ACB5-049564E67FF9}"/>
                </a:ext>
              </a:extLst>
            </p:cNvPr>
            <p:cNvGrpSpPr/>
            <p:nvPr/>
          </p:nvGrpSpPr>
          <p:grpSpPr>
            <a:xfrm>
              <a:off x="3467929" y="2760518"/>
              <a:ext cx="1707855" cy="341797"/>
              <a:chOff x="3467929" y="2760518"/>
              <a:chExt cx="1707855" cy="341797"/>
            </a:xfrm>
          </p:grpSpPr>
          <p:grpSp>
            <p:nvGrpSpPr>
              <p:cNvPr id="22" name="Group 21">
                <a:extLst>
                  <a:ext uri="{FF2B5EF4-FFF2-40B4-BE49-F238E27FC236}">
                    <a16:creationId xmlns:a16="http://schemas.microsoft.com/office/drawing/2014/main" id="{5203ED01-B7DE-4655-9C8B-1FCBA537973E}"/>
                  </a:ext>
                </a:extLst>
              </p:cNvPr>
              <p:cNvGrpSpPr/>
              <p:nvPr/>
            </p:nvGrpSpPr>
            <p:grpSpPr>
              <a:xfrm>
                <a:off x="3469480" y="2760518"/>
                <a:ext cx="1706304" cy="341797"/>
                <a:chOff x="3469480" y="2760518"/>
                <a:chExt cx="1706304" cy="341797"/>
              </a:xfrm>
            </p:grpSpPr>
            <p:sp>
              <p:nvSpPr>
                <p:cNvPr id="192" name="TextBox 191">
                  <a:extLst>
                    <a:ext uri="{FF2B5EF4-FFF2-40B4-BE49-F238E27FC236}">
                      <a16:creationId xmlns:a16="http://schemas.microsoft.com/office/drawing/2014/main" id="{F6E99F83-17FA-4013-89A0-C792B23BAFA1}"/>
                    </a:ext>
                  </a:extLst>
                </p:cNvPr>
                <p:cNvSpPr txBox="1"/>
                <p:nvPr/>
              </p:nvSpPr>
              <p:spPr bwMode="gray">
                <a:xfrm>
                  <a:off x="3653559" y="2760518"/>
                  <a:ext cx="1522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algn="ctr"/>
                  <a:r>
                    <a:rPr lang="en-US" sz="1600" dirty="0"/>
                    <a:t>Cyber Risk</a:t>
                  </a:r>
                </a:p>
              </p:txBody>
            </p:sp>
            <p:sp>
              <p:nvSpPr>
                <p:cNvPr id="88" name="Partial Circle 209">
                  <a:extLst>
                    <a:ext uri="{FF2B5EF4-FFF2-40B4-BE49-F238E27FC236}">
                      <a16:creationId xmlns:a16="http://schemas.microsoft.com/office/drawing/2014/main" id="{7BB090C0-52AA-4836-BA1A-FF52FA67E3CE}"/>
                    </a:ext>
                  </a:extLst>
                </p:cNvPr>
                <p:cNvSpPr/>
                <p:nvPr/>
              </p:nvSpPr>
              <p:spPr>
                <a:xfrm rot="15835406">
                  <a:off x="3468758" y="2774226"/>
                  <a:ext cx="328811" cy="327368"/>
                </a:xfrm>
                <a:prstGeom prst="pie">
                  <a:avLst>
                    <a:gd name="adj1" fmla="val 7522725"/>
                    <a:gd name="adj2" fmla="val 14723024"/>
                  </a:avLst>
                </a:prstGeom>
                <a:solidFill>
                  <a:srgbClr val="F69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sp>
            <p:nvSpPr>
              <p:cNvPr id="89" name="Partial Circle 210">
                <a:extLst>
                  <a:ext uri="{FF2B5EF4-FFF2-40B4-BE49-F238E27FC236}">
                    <a16:creationId xmlns:a16="http://schemas.microsoft.com/office/drawing/2014/main" id="{FE27C7C1-AEDE-411A-BD6A-F492901598D1}"/>
                  </a:ext>
                </a:extLst>
              </p:cNvPr>
              <p:cNvSpPr/>
              <p:nvPr/>
            </p:nvSpPr>
            <p:spPr>
              <a:xfrm rot="8711857">
                <a:off x="3467929" y="2774271"/>
                <a:ext cx="328811" cy="327368"/>
              </a:xfrm>
              <a:prstGeom prst="pie">
                <a:avLst>
                  <a:gd name="adj1" fmla="val 7398447"/>
                  <a:gd name="adj2" fmla="val 14723024"/>
                </a:avLst>
              </a:prstGeom>
              <a:solidFill>
                <a:srgbClr val="A6D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grpSp>
      <p:grpSp>
        <p:nvGrpSpPr>
          <p:cNvPr id="27" name="Group 26">
            <a:extLst>
              <a:ext uri="{FF2B5EF4-FFF2-40B4-BE49-F238E27FC236}">
                <a16:creationId xmlns:a16="http://schemas.microsoft.com/office/drawing/2014/main" id="{CE289672-9771-4360-8165-E508CB9D8058}"/>
              </a:ext>
            </a:extLst>
          </p:cNvPr>
          <p:cNvGrpSpPr/>
          <p:nvPr/>
        </p:nvGrpSpPr>
        <p:grpSpPr>
          <a:xfrm>
            <a:off x="1577357" y="2068413"/>
            <a:ext cx="2092628" cy="572679"/>
            <a:chOff x="4678886" y="4949428"/>
            <a:chExt cx="2092628" cy="572679"/>
          </a:xfrm>
        </p:grpSpPr>
        <p:sp>
          <p:nvSpPr>
            <p:cNvPr id="134" name="TextBox 133">
              <a:extLst>
                <a:ext uri="{FF2B5EF4-FFF2-40B4-BE49-F238E27FC236}">
                  <a16:creationId xmlns:a16="http://schemas.microsoft.com/office/drawing/2014/main" id="{D08FBF83-3C2B-43E2-810F-BFB3E0991CAB}"/>
                </a:ext>
              </a:extLst>
            </p:cNvPr>
            <p:cNvSpPr txBox="1"/>
            <p:nvPr/>
          </p:nvSpPr>
          <p:spPr bwMode="gray">
            <a:xfrm>
              <a:off x="4971495" y="4949428"/>
              <a:ext cx="1800019" cy="57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1600" dirty="0"/>
                <a:t>Insurance As Economic Capital</a:t>
              </a:r>
            </a:p>
          </p:txBody>
        </p:sp>
        <p:grpSp>
          <p:nvGrpSpPr>
            <p:cNvPr id="26" name="Group 25">
              <a:extLst>
                <a:ext uri="{FF2B5EF4-FFF2-40B4-BE49-F238E27FC236}">
                  <a16:creationId xmlns:a16="http://schemas.microsoft.com/office/drawing/2014/main" id="{ADB5DAD4-243B-48D1-80BF-BD67EA9BEB59}"/>
                </a:ext>
              </a:extLst>
            </p:cNvPr>
            <p:cNvGrpSpPr/>
            <p:nvPr/>
          </p:nvGrpSpPr>
          <p:grpSpPr>
            <a:xfrm>
              <a:off x="4678886" y="5059511"/>
              <a:ext cx="329902" cy="329241"/>
              <a:chOff x="4678886" y="5059511"/>
              <a:chExt cx="329902" cy="329241"/>
            </a:xfrm>
          </p:grpSpPr>
          <p:sp>
            <p:nvSpPr>
              <p:cNvPr id="90" name="Partial Circle 208">
                <a:extLst>
                  <a:ext uri="{FF2B5EF4-FFF2-40B4-BE49-F238E27FC236}">
                    <a16:creationId xmlns:a16="http://schemas.microsoft.com/office/drawing/2014/main" id="{F6AAFF2A-0CFF-414A-A85A-3808949B73A5}"/>
                  </a:ext>
                </a:extLst>
              </p:cNvPr>
              <p:cNvSpPr/>
              <p:nvPr/>
            </p:nvSpPr>
            <p:spPr>
              <a:xfrm rot="1414734">
                <a:off x="4681419" y="5059941"/>
                <a:ext cx="327369" cy="328811"/>
              </a:xfrm>
              <a:prstGeom prst="pie">
                <a:avLst>
                  <a:gd name="adj1" fmla="val 7522725"/>
                  <a:gd name="adj2" fmla="val 14723024"/>
                </a:avLst>
              </a:prstGeom>
              <a:solidFill>
                <a:srgbClr val="13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91" name="Partial Circle 209">
                <a:extLst>
                  <a:ext uri="{FF2B5EF4-FFF2-40B4-BE49-F238E27FC236}">
                    <a16:creationId xmlns:a16="http://schemas.microsoft.com/office/drawing/2014/main" id="{7BB090C0-52AA-4836-BA1A-FF52FA67E3CE}"/>
                  </a:ext>
                </a:extLst>
              </p:cNvPr>
              <p:cNvSpPr/>
              <p:nvPr/>
            </p:nvSpPr>
            <p:spPr>
              <a:xfrm rot="15835406">
                <a:off x="4679715" y="5060233"/>
                <a:ext cx="328811" cy="327368"/>
              </a:xfrm>
              <a:prstGeom prst="pie">
                <a:avLst>
                  <a:gd name="adj1" fmla="val 7522725"/>
                  <a:gd name="adj2" fmla="val 14723024"/>
                </a:avLst>
              </a:prstGeom>
              <a:solidFill>
                <a:srgbClr val="F69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92" name="Partial Circle 210">
                <a:extLst>
                  <a:ext uri="{FF2B5EF4-FFF2-40B4-BE49-F238E27FC236}">
                    <a16:creationId xmlns:a16="http://schemas.microsoft.com/office/drawing/2014/main" id="{FE27C7C1-AEDE-411A-BD6A-F492901598D1}"/>
                  </a:ext>
                </a:extLst>
              </p:cNvPr>
              <p:cNvSpPr/>
              <p:nvPr/>
            </p:nvSpPr>
            <p:spPr>
              <a:xfrm rot="8711857">
                <a:off x="4678886" y="5060278"/>
                <a:ext cx="328811" cy="327368"/>
              </a:xfrm>
              <a:prstGeom prst="pie">
                <a:avLst>
                  <a:gd name="adj1" fmla="val 7398447"/>
                  <a:gd name="adj2" fmla="val 14723024"/>
                </a:avLst>
              </a:prstGeom>
              <a:solidFill>
                <a:srgbClr val="A6D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grpSp>
      <p:grpSp>
        <p:nvGrpSpPr>
          <p:cNvPr id="105" name="Group 104">
            <a:extLst>
              <a:ext uri="{FF2B5EF4-FFF2-40B4-BE49-F238E27FC236}">
                <a16:creationId xmlns:a16="http://schemas.microsoft.com/office/drawing/2014/main" id="{D3F47BCE-8258-4700-9855-10DA58F59A36}"/>
              </a:ext>
            </a:extLst>
          </p:cNvPr>
          <p:cNvGrpSpPr/>
          <p:nvPr/>
        </p:nvGrpSpPr>
        <p:grpSpPr>
          <a:xfrm>
            <a:off x="2031864" y="3416786"/>
            <a:ext cx="1460539" cy="411480"/>
            <a:chOff x="4130839" y="3907776"/>
            <a:chExt cx="1460539" cy="411480"/>
          </a:xfrm>
        </p:grpSpPr>
        <p:sp>
          <p:nvSpPr>
            <p:cNvPr id="67" name="TextBox 66">
              <a:extLst>
                <a:ext uri="{FF2B5EF4-FFF2-40B4-BE49-F238E27FC236}">
                  <a16:creationId xmlns:a16="http://schemas.microsoft.com/office/drawing/2014/main" id="{FAEA186B-8602-4B51-8400-B8A770FAEF78}"/>
                </a:ext>
              </a:extLst>
            </p:cNvPr>
            <p:cNvSpPr txBox="1"/>
            <p:nvPr/>
          </p:nvSpPr>
          <p:spPr bwMode="gray">
            <a:xfrm>
              <a:off x="4130839" y="3981772"/>
              <a:ext cx="1095315" cy="31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1600" dirty="0" err="1"/>
                <a:t>InsurTech</a:t>
              </a:r>
              <a:endParaRPr lang="en-US" sz="1600" dirty="0"/>
            </a:p>
          </p:txBody>
        </p:sp>
        <p:grpSp>
          <p:nvGrpSpPr>
            <p:cNvPr id="121" name="Group 120">
              <a:extLst>
                <a:ext uri="{FF2B5EF4-FFF2-40B4-BE49-F238E27FC236}">
                  <a16:creationId xmlns:a16="http://schemas.microsoft.com/office/drawing/2014/main" id="{B88375F0-C5EB-40A0-804E-D420D11060A5}"/>
                </a:ext>
              </a:extLst>
            </p:cNvPr>
            <p:cNvGrpSpPr/>
            <p:nvPr/>
          </p:nvGrpSpPr>
          <p:grpSpPr>
            <a:xfrm>
              <a:off x="5179898" y="3907776"/>
              <a:ext cx="411480" cy="411480"/>
              <a:chOff x="5203843" y="4649729"/>
              <a:chExt cx="411480" cy="411480"/>
            </a:xfrm>
          </p:grpSpPr>
          <p:sp>
            <p:nvSpPr>
              <p:cNvPr id="122" name="Oval 121">
                <a:extLst>
                  <a:ext uri="{FF2B5EF4-FFF2-40B4-BE49-F238E27FC236}">
                    <a16:creationId xmlns:a16="http://schemas.microsoft.com/office/drawing/2014/main" id="{7BFB49B2-7E04-42B9-9DBC-877F70E8FD7B}"/>
                  </a:ext>
                </a:extLst>
              </p:cNvPr>
              <p:cNvSpPr/>
              <p:nvPr/>
            </p:nvSpPr>
            <p:spPr>
              <a:xfrm>
                <a:off x="5203843" y="4649729"/>
                <a:ext cx="411480" cy="4114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123" name="Oval 122">
                <a:extLst>
                  <a:ext uri="{FF2B5EF4-FFF2-40B4-BE49-F238E27FC236}">
                    <a16:creationId xmlns:a16="http://schemas.microsoft.com/office/drawing/2014/main" id="{1CD619D8-FAC7-44DD-8639-0EE0A23B4700}"/>
                  </a:ext>
                </a:extLst>
              </p:cNvPr>
              <p:cNvSpPr/>
              <p:nvPr/>
            </p:nvSpPr>
            <p:spPr>
              <a:xfrm>
                <a:off x="5244991" y="4690877"/>
                <a:ext cx="329184" cy="329184"/>
              </a:xfrm>
              <a:prstGeom prst="ellipse">
                <a:avLst/>
              </a:prstGeom>
              <a:solidFill>
                <a:srgbClr val="A6D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grpSp>
      <p:grpSp>
        <p:nvGrpSpPr>
          <p:cNvPr id="6" name="Group 5">
            <a:extLst>
              <a:ext uri="{FF2B5EF4-FFF2-40B4-BE49-F238E27FC236}">
                <a16:creationId xmlns:a16="http://schemas.microsoft.com/office/drawing/2014/main" id="{D13BE43A-5E49-4524-8388-A11C4D10F940}"/>
              </a:ext>
            </a:extLst>
          </p:cNvPr>
          <p:cNvGrpSpPr/>
          <p:nvPr/>
        </p:nvGrpSpPr>
        <p:grpSpPr>
          <a:xfrm>
            <a:off x="1038008" y="2610115"/>
            <a:ext cx="1073057" cy="329184"/>
            <a:chOff x="-2617035" y="2475155"/>
            <a:chExt cx="1073057" cy="329184"/>
          </a:xfrm>
        </p:grpSpPr>
        <p:sp>
          <p:nvSpPr>
            <p:cNvPr id="117" name="TextBox 116">
              <a:extLst>
                <a:ext uri="{FF2B5EF4-FFF2-40B4-BE49-F238E27FC236}">
                  <a16:creationId xmlns:a16="http://schemas.microsoft.com/office/drawing/2014/main" id="{D43ACECB-384A-41F2-99EC-AE5BB753FEDB}"/>
                </a:ext>
              </a:extLst>
            </p:cNvPr>
            <p:cNvSpPr txBox="1"/>
            <p:nvPr/>
          </p:nvSpPr>
          <p:spPr bwMode="gray">
            <a:xfrm>
              <a:off x="-2252218" y="2495465"/>
              <a:ext cx="708240" cy="28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1600" dirty="0"/>
                <a:t>Life</a:t>
              </a:r>
            </a:p>
          </p:txBody>
        </p:sp>
        <p:sp>
          <p:nvSpPr>
            <p:cNvPr id="120" name="Oval 119">
              <a:extLst>
                <a:ext uri="{FF2B5EF4-FFF2-40B4-BE49-F238E27FC236}">
                  <a16:creationId xmlns:a16="http://schemas.microsoft.com/office/drawing/2014/main" id="{1D56EB56-0759-45D8-8409-D3D89E8EAA56}"/>
                </a:ext>
              </a:extLst>
            </p:cNvPr>
            <p:cNvSpPr/>
            <p:nvPr/>
          </p:nvSpPr>
          <p:spPr>
            <a:xfrm>
              <a:off x="-2617035" y="2475155"/>
              <a:ext cx="329184" cy="329184"/>
            </a:xfrm>
            <a:prstGeom prst="ellipse">
              <a:avLst/>
            </a:prstGeom>
            <a:solidFill>
              <a:srgbClr val="A6DCF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grpSp>
      <p:sp>
        <p:nvSpPr>
          <p:cNvPr id="104" name="Oval 103">
            <a:extLst>
              <a:ext uri="{FF2B5EF4-FFF2-40B4-BE49-F238E27FC236}">
                <a16:creationId xmlns:a16="http://schemas.microsoft.com/office/drawing/2014/main" id="{D563D3E9-BB6C-7E49-B66F-0929F5FEDCAA}"/>
              </a:ext>
            </a:extLst>
          </p:cNvPr>
          <p:cNvSpPr/>
          <p:nvPr/>
        </p:nvSpPr>
        <p:spPr>
          <a:xfrm>
            <a:off x="7362689" y="3942848"/>
            <a:ext cx="325690" cy="32569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spcBef>
                <a:spcPct val="20000"/>
              </a:spcBef>
            </a:pPr>
            <a:endParaRPr lang="en-US" sz="2000" dirty="0">
              <a:solidFill>
                <a:srgbClr val="000000"/>
              </a:solidFill>
            </a:endParaRPr>
          </a:p>
        </p:txBody>
      </p:sp>
      <p:sp>
        <p:nvSpPr>
          <p:cNvPr id="106" name="TextBox 105">
            <a:extLst>
              <a:ext uri="{FF2B5EF4-FFF2-40B4-BE49-F238E27FC236}">
                <a16:creationId xmlns:a16="http://schemas.microsoft.com/office/drawing/2014/main" id="{DB461EFF-0CEC-C54F-BA35-6A822B923366}"/>
              </a:ext>
            </a:extLst>
          </p:cNvPr>
          <p:cNvSpPr txBox="1"/>
          <p:nvPr/>
        </p:nvSpPr>
        <p:spPr bwMode="gray">
          <a:xfrm>
            <a:off x="7721015" y="3844439"/>
            <a:ext cx="13144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r>
              <a:rPr lang="en-US" sz="1600" dirty="0"/>
              <a:t>To Begin  2H 2018</a:t>
            </a:r>
          </a:p>
        </p:txBody>
      </p:sp>
    </p:spTree>
    <p:extLst>
      <p:ext uri="{BB962C8B-B14F-4D97-AF65-F5344CB8AC3E}">
        <p14:creationId xmlns:p14="http://schemas.microsoft.com/office/powerpoint/2010/main" val="1757218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68C9-5787-453B-817C-57A8FCA6D936}"/>
              </a:ext>
            </a:extLst>
          </p:cNvPr>
          <p:cNvSpPr>
            <a:spLocks noGrp="1"/>
          </p:cNvSpPr>
          <p:nvPr>
            <p:ph type="title"/>
          </p:nvPr>
        </p:nvSpPr>
        <p:spPr>
          <a:xfrm>
            <a:off x="1340036" y="319278"/>
            <a:ext cx="8458200" cy="950976"/>
          </a:xfrm>
        </p:spPr>
        <p:txBody>
          <a:bodyPr/>
          <a:lstStyle/>
          <a:p>
            <a:r>
              <a:rPr lang="en-US" dirty="0"/>
              <a:t>Disruptive Forces in the World – The New Norm</a:t>
            </a:r>
          </a:p>
        </p:txBody>
      </p:sp>
      <p:grpSp>
        <p:nvGrpSpPr>
          <p:cNvPr id="40" name="Group 39">
            <a:extLst>
              <a:ext uri="{FF2B5EF4-FFF2-40B4-BE49-F238E27FC236}">
                <a16:creationId xmlns:a16="http://schemas.microsoft.com/office/drawing/2014/main" id="{BCE4468C-B2DE-4208-A1DF-AE6F6AA21767}"/>
              </a:ext>
            </a:extLst>
          </p:cNvPr>
          <p:cNvGrpSpPr/>
          <p:nvPr/>
        </p:nvGrpSpPr>
        <p:grpSpPr bwMode="gray">
          <a:xfrm>
            <a:off x="0" y="1798870"/>
            <a:ext cx="9144000" cy="3732650"/>
            <a:chOff x="0" y="1255494"/>
            <a:chExt cx="12192000" cy="4976866"/>
          </a:xfrm>
        </p:grpSpPr>
        <p:grpSp>
          <p:nvGrpSpPr>
            <p:cNvPr id="41" name="Group 40">
              <a:extLst>
                <a:ext uri="{FF2B5EF4-FFF2-40B4-BE49-F238E27FC236}">
                  <a16:creationId xmlns:a16="http://schemas.microsoft.com/office/drawing/2014/main" id="{D3B3A6B9-2C76-4319-9192-43F150A8E5DA}"/>
                </a:ext>
              </a:extLst>
            </p:cNvPr>
            <p:cNvGrpSpPr/>
            <p:nvPr/>
          </p:nvGrpSpPr>
          <p:grpSpPr bwMode="gray">
            <a:xfrm>
              <a:off x="0" y="1255494"/>
              <a:ext cx="6096000" cy="2488433"/>
              <a:chOff x="0" y="1255494"/>
              <a:chExt cx="6096000" cy="2488433"/>
            </a:xfrm>
          </p:grpSpPr>
          <p:sp>
            <p:nvSpPr>
              <p:cNvPr id="51" name="Rectangle 50">
                <a:extLst>
                  <a:ext uri="{FF2B5EF4-FFF2-40B4-BE49-F238E27FC236}">
                    <a16:creationId xmlns:a16="http://schemas.microsoft.com/office/drawing/2014/main" id="{61050680-BA7E-4FF9-BE10-758F99511067}"/>
                  </a:ext>
                </a:extLst>
              </p:cNvPr>
              <p:cNvSpPr/>
              <p:nvPr/>
            </p:nvSpPr>
            <p:spPr bwMode="gray">
              <a:xfrm>
                <a:off x="0" y="1255494"/>
                <a:ext cx="6096000" cy="24884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sp>
            <p:nvSpPr>
              <p:cNvPr id="52" name="TextBox 51">
                <a:extLst>
                  <a:ext uri="{FF2B5EF4-FFF2-40B4-BE49-F238E27FC236}">
                    <a16:creationId xmlns:a16="http://schemas.microsoft.com/office/drawing/2014/main" id="{8ADE0A44-DA63-42EB-82EC-8B7DAB9B9471}"/>
                  </a:ext>
                </a:extLst>
              </p:cNvPr>
              <p:cNvSpPr txBox="1"/>
              <p:nvPr/>
            </p:nvSpPr>
            <p:spPr bwMode="gray">
              <a:xfrm>
                <a:off x="568219" y="2231945"/>
                <a:ext cx="2716983" cy="535531"/>
              </a:xfrm>
              <a:prstGeom prst="rect">
                <a:avLst/>
              </a:prstGeom>
              <a:noFill/>
            </p:spPr>
            <p:txBody>
              <a:bodyPr wrap="none" lIns="34290" tIns="34290" rIns="34290" bIns="34290" rtlCol="0">
                <a:spAutoFit/>
              </a:bodyPr>
              <a:lstStyle/>
              <a:p>
                <a:pPr>
                  <a:lnSpc>
                    <a:spcPct val="90000"/>
                  </a:lnSpc>
                  <a:spcBef>
                    <a:spcPts val="900"/>
                  </a:spcBef>
                  <a:buClr>
                    <a:srgbClr val="337DBE"/>
                  </a:buClr>
                  <a:buSzPct val="77000"/>
                </a:pPr>
                <a:r>
                  <a:rPr lang="en-US" sz="2400" b="1" dirty="0">
                    <a:solidFill>
                      <a:schemeClr val="bg1"/>
                    </a:solidFill>
                  </a:rPr>
                  <a:t>Catastrophes</a:t>
                </a:r>
              </a:p>
            </p:txBody>
          </p:sp>
        </p:grpSp>
        <p:grpSp>
          <p:nvGrpSpPr>
            <p:cNvPr id="42" name="Group 41">
              <a:extLst>
                <a:ext uri="{FF2B5EF4-FFF2-40B4-BE49-F238E27FC236}">
                  <a16:creationId xmlns:a16="http://schemas.microsoft.com/office/drawing/2014/main" id="{0E4A72B5-6364-4903-9E55-2C202199A274}"/>
                </a:ext>
              </a:extLst>
            </p:cNvPr>
            <p:cNvGrpSpPr/>
            <p:nvPr/>
          </p:nvGrpSpPr>
          <p:grpSpPr bwMode="gray">
            <a:xfrm>
              <a:off x="0" y="3743927"/>
              <a:ext cx="6096000" cy="2488433"/>
              <a:chOff x="0" y="3743927"/>
              <a:chExt cx="6096000" cy="2488433"/>
            </a:xfrm>
          </p:grpSpPr>
          <p:sp>
            <p:nvSpPr>
              <p:cNvPr id="49" name="Rectangle 48">
                <a:extLst>
                  <a:ext uri="{FF2B5EF4-FFF2-40B4-BE49-F238E27FC236}">
                    <a16:creationId xmlns:a16="http://schemas.microsoft.com/office/drawing/2014/main" id="{071DF5E6-2BB8-46BB-AB7E-57D44B982938}"/>
                  </a:ext>
                </a:extLst>
              </p:cNvPr>
              <p:cNvSpPr/>
              <p:nvPr/>
            </p:nvSpPr>
            <p:spPr bwMode="gray">
              <a:xfrm>
                <a:off x="0" y="3743927"/>
                <a:ext cx="6096000" cy="24884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sp>
            <p:nvSpPr>
              <p:cNvPr id="50" name="TextBox 49">
                <a:extLst>
                  <a:ext uri="{FF2B5EF4-FFF2-40B4-BE49-F238E27FC236}">
                    <a16:creationId xmlns:a16="http://schemas.microsoft.com/office/drawing/2014/main" id="{D11B2A70-7A44-498D-91B0-DE88B625EEB6}"/>
                  </a:ext>
                </a:extLst>
              </p:cNvPr>
              <p:cNvSpPr txBox="1"/>
              <p:nvPr/>
            </p:nvSpPr>
            <p:spPr bwMode="gray">
              <a:xfrm>
                <a:off x="568219" y="4722767"/>
                <a:ext cx="2436992" cy="535531"/>
              </a:xfrm>
              <a:prstGeom prst="rect">
                <a:avLst/>
              </a:prstGeom>
              <a:noFill/>
            </p:spPr>
            <p:txBody>
              <a:bodyPr wrap="none" lIns="34290" tIns="34290" rIns="34290" bIns="34290" rtlCol="0" anchor="b">
                <a:spAutoFit/>
              </a:bodyPr>
              <a:lstStyle/>
              <a:p>
                <a:pPr>
                  <a:lnSpc>
                    <a:spcPct val="90000"/>
                  </a:lnSpc>
                  <a:spcBef>
                    <a:spcPts val="900"/>
                  </a:spcBef>
                  <a:buClr>
                    <a:srgbClr val="337DBE"/>
                  </a:buClr>
                  <a:buSzPct val="77000"/>
                </a:pPr>
                <a:r>
                  <a:rPr lang="en-US" sz="2400" b="1" dirty="0">
                    <a:solidFill>
                      <a:schemeClr val="bg1"/>
                    </a:solidFill>
                  </a:rPr>
                  <a:t>Geopolitical</a:t>
                </a:r>
              </a:p>
            </p:txBody>
          </p:sp>
        </p:grpSp>
        <p:grpSp>
          <p:nvGrpSpPr>
            <p:cNvPr id="43" name="Group 42">
              <a:extLst>
                <a:ext uri="{FF2B5EF4-FFF2-40B4-BE49-F238E27FC236}">
                  <a16:creationId xmlns:a16="http://schemas.microsoft.com/office/drawing/2014/main" id="{F84AC32D-1694-4844-B9F6-A66706E734E0}"/>
                </a:ext>
              </a:extLst>
            </p:cNvPr>
            <p:cNvGrpSpPr/>
            <p:nvPr/>
          </p:nvGrpSpPr>
          <p:grpSpPr bwMode="gray">
            <a:xfrm>
              <a:off x="6096000" y="3743927"/>
              <a:ext cx="6096000" cy="2488433"/>
              <a:chOff x="6096000" y="3743927"/>
              <a:chExt cx="6096000" cy="2488433"/>
            </a:xfrm>
          </p:grpSpPr>
          <p:sp>
            <p:nvSpPr>
              <p:cNvPr id="47" name="Rectangle 46">
                <a:extLst>
                  <a:ext uri="{FF2B5EF4-FFF2-40B4-BE49-F238E27FC236}">
                    <a16:creationId xmlns:a16="http://schemas.microsoft.com/office/drawing/2014/main" id="{7CA89A87-11EB-4FA3-8BAD-5657ADE858B6}"/>
                  </a:ext>
                </a:extLst>
              </p:cNvPr>
              <p:cNvSpPr/>
              <p:nvPr/>
            </p:nvSpPr>
            <p:spPr bwMode="gray">
              <a:xfrm>
                <a:off x="6096000" y="3743927"/>
                <a:ext cx="6096000" cy="248843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sp>
            <p:nvSpPr>
              <p:cNvPr id="48" name="TextBox 47">
                <a:extLst>
                  <a:ext uri="{FF2B5EF4-FFF2-40B4-BE49-F238E27FC236}">
                    <a16:creationId xmlns:a16="http://schemas.microsoft.com/office/drawing/2014/main" id="{B16EDE4F-C730-46F3-AA2F-8A2D97608C13}"/>
                  </a:ext>
                </a:extLst>
              </p:cNvPr>
              <p:cNvSpPr txBox="1"/>
              <p:nvPr/>
            </p:nvSpPr>
            <p:spPr bwMode="gray">
              <a:xfrm>
                <a:off x="9141308" y="4722767"/>
                <a:ext cx="2361672" cy="535531"/>
              </a:xfrm>
              <a:prstGeom prst="rect">
                <a:avLst/>
              </a:prstGeom>
              <a:noFill/>
            </p:spPr>
            <p:txBody>
              <a:bodyPr wrap="none" lIns="34290" tIns="34290" rIns="34290" bIns="34290" rtlCol="0" anchor="b">
                <a:spAutoFit/>
              </a:bodyPr>
              <a:lstStyle/>
              <a:p>
                <a:pPr algn="r">
                  <a:lnSpc>
                    <a:spcPct val="90000"/>
                  </a:lnSpc>
                  <a:spcBef>
                    <a:spcPts val="900"/>
                  </a:spcBef>
                  <a:buClr>
                    <a:srgbClr val="337DBE"/>
                  </a:buClr>
                  <a:buSzPct val="77000"/>
                </a:pPr>
                <a:r>
                  <a:rPr lang="en-US" sz="2400" b="1" dirty="0">
                    <a:solidFill>
                      <a:schemeClr val="bg1"/>
                    </a:solidFill>
                  </a:rPr>
                  <a:t>Technology</a:t>
                </a:r>
              </a:p>
            </p:txBody>
          </p:sp>
        </p:grpSp>
        <p:grpSp>
          <p:nvGrpSpPr>
            <p:cNvPr id="44" name="Group 43">
              <a:extLst>
                <a:ext uri="{FF2B5EF4-FFF2-40B4-BE49-F238E27FC236}">
                  <a16:creationId xmlns:a16="http://schemas.microsoft.com/office/drawing/2014/main" id="{9246BB93-91DE-47EF-ABC7-5E128FECDD73}"/>
                </a:ext>
              </a:extLst>
            </p:cNvPr>
            <p:cNvGrpSpPr/>
            <p:nvPr/>
          </p:nvGrpSpPr>
          <p:grpSpPr bwMode="gray">
            <a:xfrm>
              <a:off x="6096000" y="1255494"/>
              <a:ext cx="6096000" cy="2488433"/>
              <a:chOff x="6096000" y="1255494"/>
              <a:chExt cx="6096000" cy="2488433"/>
            </a:xfrm>
          </p:grpSpPr>
          <p:sp>
            <p:nvSpPr>
              <p:cNvPr id="45" name="Rectangle 44">
                <a:extLst>
                  <a:ext uri="{FF2B5EF4-FFF2-40B4-BE49-F238E27FC236}">
                    <a16:creationId xmlns:a16="http://schemas.microsoft.com/office/drawing/2014/main" id="{79998F17-A91F-4B8C-8E21-413E91D4D44A}"/>
                  </a:ext>
                </a:extLst>
              </p:cNvPr>
              <p:cNvSpPr/>
              <p:nvPr/>
            </p:nvSpPr>
            <p:spPr bwMode="gray">
              <a:xfrm>
                <a:off x="6096000" y="1255494"/>
                <a:ext cx="6096000" cy="2488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sp>
            <p:nvSpPr>
              <p:cNvPr id="46" name="TextBox 45">
                <a:extLst>
                  <a:ext uri="{FF2B5EF4-FFF2-40B4-BE49-F238E27FC236}">
                    <a16:creationId xmlns:a16="http://schemas.microsoft.com/office/drawing/2014/main" id="{017C439B-AB94-47AF-834A-4192C379C00E}"/>
                  </a:ext>
                </a:extLst>
              </p:cNvPr>
              <p:cNvSpPr txBox="1"/>
              <p:nvPr/>
            </p:nvSpPr>
            <p:spPr bwMode="gray">
              <a:xfrm>
                <a:off x="9222011" y="2231945"/>
                <a:ext cx="2280968" cy="535531"/>
              </a:xfrm>
              <a:prstGeom prst="rect">
                <a:avLst/>
              </a:prstGeom>
              <a:noFill/>
            </p:spPr>
            <p:txBody>
              <a:bodyPr wrap="none" lIns="34290" tIns="34290" rIns="34290" bIns="34290" rtlCol="0">
                <a:spAutoFit/>
              </a:bodyPr>
              <a:lstStyle/>
              <a:p>
                <a:pPr algn="r">
                  <a:lnSpc>
                    <a:spcPct val="90000"/>
                  </a:lnSpc>
                  <a:spcBef>
                    <a:spcPts val="900"/>
                  </a:spcBef>
                  <a:buClr>
                    <a:srgbClr val="337DBE"/>
                  </a:buClr>
                  <a:buSzPct val="77000"/>
                </a:pPr>
                <a:r>
                  <a:rPr lang="en-US" sz="2400" b="1" dirty="0">
                    <a:solidFill>
                      <a:schemeClr val="bg1"/>
                    </a:solidFill>
                  </a:rPr>
                  <a:t>Economics</a:t>
                </a:r>
              </a:p>
            </p:txBody>
          </p:sp>
        </p:grpSp>
      </p:grpSp>
      <p:pic>
        <p:nvPicPr>
          <p:cNvPr id="53" name="Picture 52">
            <a:extLst>
              <a:ext uri="{FF2B5EF4-FFF2-40B4-BE49-F238E27FC236}">
                <a16:creationId xmlns:a16="http://schemas.microsoft.com/office/drawing/2014/main" id="{E0EC5774-358A-40DC-9F7E-B8DE7D5DAC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3011152" y="2094262"/>
            <a:ext cx="3121697" cy="3121697"/>
          </a:xfrm>
          <a:prstGeom prst="ellipse">
            <a:avLst/>
          </a:prstGeom>
          <a:ln w="63500" cap="rnd">
            <a:noFill/>
          </a:ln>
          <a:effectLst/>
        </p:spPr>
      </p:pic>
    </p:spTree>
    <p:extLst>
      <p:ext uri="{BB962C8B-B14F-4D97-AF65-F5344CB8AC3E}">
        <p14:creationId xmlns:p14="http://schemas.microsoft.com/office/powerpoint/2010/main" val="185836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500"/>
                                  </p:stCondLst>
                                  <p:childTnLst>
                                    <p:set>
                                      <p:cBhvr>
                                        <p:cTn id="6" dur="1" fill="hold">
                                          <p:stCondLst>
                                            <p:cond delay="0"/>
                                          </p:stCondLst>
                                        </p:cTn>
                                        <p:tgtEl>
                                          <p:spTgt spid="40"/>
                                        </p:tgtEl>
                                        <p:attrNameLst>
                                          <p:attrName>style.visibility</p:attrName>
                                        </p:attrNameLst>
                                      </p:cBhvr>
                                      <p:to>
                                        <p:strVal val="visible"/>
                                      </p:to>
                                    </p:set>
                                    <p:animEffect transition="in" filter="box(out)">
                                      <p:cBhvr>
                                        <p:cTn id="7" dur="1000"/>
                                        <p:tgtEl>
                                          <p:spTgt spid="40"/>
                                        </p:tgtEl>
                                      </p:cBhvr>
                                    </p:animEffect>
                                  </p:childTnLst>
                                </p:cTn>
                              </p:par>
                              <p:par>
                                <p:cTn id="8" presetID="53" presetClass="entr" presetSubtype="16"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 calcmode="lin" valueType="num">
                                      <p:cBhvr>
                                        <p:cTn id="10" dur="1000" fill="hold"/>
                                        <p:tgtEl>
                                          <p:spTgt spid="53"/>
                                        </p:tgtEl>
                                        <p:attrNameLst>
                                          <p:attrName>ppt_w</p:attrName>
                                        </p:attrNameLst>
                                      </p:cBhvr>
                                      <p:tavLst>
                                        <p:tav tm="0">
                                          <p:val>
                                            <p:fltVal val="0"/>
                                          </p:val>
                                        </p:tav>
                                        <p:tav tm="100000">
                                          <p:val>
                                            <p:strVal val="#ppt_w"/>
                                          </p:val>
                                        </p:tav>
                                      </p:tavLst>
                                    </p:anim>
                                    <p:anim calcmode="lin" valueType="num">
                                      <p:cBhvr>
                                        <p:cTn id="11" dur="1000" fill="hold"/>
                                        <p:tgtEl>
                                          <p:spTgt spid="53"/>
                                        </p:tgtEl>
                                        <p:attrNameLst>
                                          <p:attrName>ppt_h</p:attrName>
                                        </p:attrNameLst>
                                      </p:cBhvr>
                                      <p:tavLst>
                                        <p:tav tm="0">
                                          <p:val>
                                            <p:fltVal val="0"/>
                                          </p:val>
                                        </p:tav>
                                        <p:tav tm="100000">
                                          <p:val>
                                            <p:strVal val="#ppt_h"/>
                                          </p:val>
                                        </p:tav>
                                      </p:tavLst>
                                    </p:anim>
                                    <p:animEffect transition="in" filter="fade">
                                      <p:cBhvr>
                                        <p:cTn id="12"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68C9-5787-453B-817C-57A8FCA6D936}"/>
              </a:ext>
            </a:extLst>
          </p:cNvPr>
          <p:cNvSpPr>
            <a:spLocks noGrp="1"/>
          </p:cNvSpPr>
          <p:nvPr>
            <p:ph type="title"/>
          </p:nvPr>
        </p:nvSpPr>
        <p:spPr/>
        <p:txBody>
          <a:bodyPr/>
          <a:lstStyle/>
          <a:p>
            <a:r>
              <a:rPr lang="en-US" dirty="0"/>
              <a:t>Catastrophes</a:t>
            </a:r>
          </a:p>
        </p:txBody>
      </p:sp>
      <p:sp>
        <p:nvSpPr>
          <p:cNvPr id="8" name="Rectangle 7">
            <a:extLst>
              <a:ext uri="{FF2B5EF4-FFF2-40B4-BE49-F238E27FC236}">
                <a16:creationId xmlns:a16="http://schemas.microsoft.com/office/drawing/2014/main" id="{38C5211C-2C0E-4595-8AF6-3E3AD3554E0F}"/>
              </a:ext>
            </a:extLst>
          </p:cNvPr>
          <p:cNvSpPr/>
          <p:nvPr/>
        </p:nvSpPr>
        <p:spPr bwMode="gray">
          <a:xfrm>
            <a:off x="0" y="1798870"/>
            <a:ext cx="9144000" cy="3732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pic>
        <p:nvPicPr>
          <p:cNvPr id="1026" name="Picture 2" descr="C:\_Projects\051618_Wed\P17740_Sean\lightening thunderstorm_GettyImages-157616377_cropped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69173" y="2256125"/>
            <a:ext cx="1645920" cy="1645920"/>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688CA1F-E49E-4CEA-9366-92A31A6E71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5529641" y="2256125"/>
            <a:ext cx="1645920" cy="1645920"/>
          </a:xfrm>
          <a:prstGeom prst="ellipse">
            <a:avLst/>
          </a:prstGeom>
          <a:ln w="63500" cap="rnd">
            <a:noFill/>
          </a:ln>
          <a:effectLst/>
        </p:spPr>
      </p:pic>
      <p:pic>
        <p:nvPicPr>
          <p:cNvPr id="1029" name="Picture 5" descr="C:\_Projects\051618_Wed\P17740_Sean\Flood_GettyImages-841448806_cropped.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8939" y="2256125"/>
            <a:ext cx="1645920" cy="1645920"/>
          </a:xfrm>
          <a:prstGeom prst="ellipse">
            <a:avLst/>
          </a:prstGeom>
          <a:noFill/>
          <a:extLst>
            <a:ext uri="{909E8E84-426E-40DD-AFC4-6F175D3DCCD1}">
              <a14:hiddenFill xmlns:a14="http://schemas.microsoft.com/office/drawing/2010/main">
                <a:solidFill>
                  <a:srgbClr val="FFFFFF"/>
                </a:solidFill>
              </a14:hiddenFill>
            </a:ext>
          </a:extLst>
        </p:spPr>
      </p:pic>
      <p:pic>
        <p:nvPicPr>
          <p:cNvPr id="1031" name="Picture 7" descr="C:\_Projects\051618_Wed\P17740_Sean\cyber auto catastrophes_GettyImages-670874290_cropped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09875" y="2256125"/>
            <a:ext cx="1645920" cy="1645920"/>
          </a:xfrm>
          <a:prstGeom prst="ellipse">
            <a:avLst/>
          </a:prstGeom>
          <a:noFill/>
          <a:extLst>
            <a:ext uri="{909E8E84-426E-40DD-AFC4-6F175D3DCCD1}">
              <a14:hiddenFill xmlns:a14="http://schemas.microsoft.com/office/drawing/2010/main">
                <a:solidFill>
                  <a:srgbClr val="FFFFFF"/>
                </a:solidFill>
              </a14:hiddenFill>
            </a:ext>
          </a:extLst>
        </p:spPr>
      </p:pic>
      <p:sp>
        <p:nvSpPr>
          <p:cNvPr id="9" name="Content Placeholder 6"/>
          <p:cNvSpPr txBox="1">
            <a:spLocks/>
          </p:cNvSpPr>
          <p:nvPr/>
        </p:nvSpPr>
        <p:spPr bwMode="gray">
          <a:xfrm>
            <a:off x="3749408" y="3986886"/>
            <a:ext cx="1645920" cy="1404635"/>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200" dirty="0">
                <a:solidFill>
                  <a:schemeClr val="bg1"/>
                </a:solidFill>
              </a:rPr>
              <a:t>$14B insured wildfire losses; California estimated ~$11B</a:t>
            </a:r>
          </a:p>
        </p:txBody>
      </p:sp>
      <p:sp>
        <p:nvSpPr>
          <p:cNvPr id="10" name="Content Placeholder 6"/>
          <p:cNvSpPr txBox="1">
            <a:spLocks/>
          </p:cNvSpPr>
          <p:nvPr/>
        </p:nvSpPr>
        <p:spPr bwMode="gray">
          <a:xfrm>
            <a:off x="1969174" y="3986886"/>
            <a:ext cx="1645920" cy="1404635"/>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200" dirty="0">
                <a:solidFill>
                  <a:schemeClr val="bg1"/>
                </a:solidFill>
              </a:rPr>
              <a:t>Thunderstorm related losses 2</a:t>
            </a:r>
            <a:r>
              <a:rPr lang="en-US" sz="1200" baseline="30000" dirty="0">
                <a:solidFill>
                  <a:schemeClr val="bg1"/>
                </a:solidFill>
              </a:rPr>
              <a:t>nd</a:t>
            </a:r>
            <a:r>
              <a:rPr lang="en-US" sz="1200" dirty="0">
                <a:solidFill>
                  <a:schemeClr val="bg1"/>
                </a:solidFill>
              </a:rPr>
              <a:t> highest ever in U.S.</a:t>
            </a:r>
          </a:p>
        </p:txBody>
      </p:sp>
      <p:sp>
        <p:nvSpPr>
          <p:cNvPr id="12" name="Content Placeholder 6"/>
          <p:cNvSpPr txBox="1">
            <a:spLocks/>
          </p:cNvSpPr>
          <p:nvPr/>
        </p:nvSpPr>
        <p:spPr bwMode="gray">
          <a:xfrm>
            <a:off x="188940" y="3990234"/>
            <a:ext cx="1645920" cy="1404635"/>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200" dirty="0">
                <a:solidFill>
                  <a:schemeClr val="bg1"/>
                </a:solidFill>
              </a:rPr>
              <a:t>Flooding events spurred 73% of federal disaster declarations</a:t>
            </a:r>
          </a:p>
        </p:txBody>
      </p:sp>
      <p:sp>
        <p:nvSpPr>
          <p:cNvPr id="13" name="Content Placeholder 6"/>
          <p:cNvSpPr txBox="1">
            <a:spLocks/>
          </p:cNvSpPr>
          <p:nvPr/>
        </p:nvSpPr>
        <p:spPr bwMode="gray">
          <a:xfrm>
            <a:off x="5529641" y="3986886"/>
            <a:ext cx="1645920" cy="1404635"/>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200" dirty="0">
                <a:solidFill>
                  <a:schemeClr val="bg1"/>
                </a:solidFill>
              </a:rPr>
              <a:t>N.A. hurricane season record-breaking insured &amp; economic losses; disasters affected &gt;25 million Americans</a:t>
            </a:r>
          </a:p>
        </p:txBody>
      </p:sp>
      <p:sp>
        <p:nvSpPr>
          <p:cNvPr id="14" name="Content Placeholder 6"/>
          <p:cNvSpPr txBox="1">
            <a:spLocks/>
          </p:cNvSpPr>
          <p:nvPr/>
        </p:nvSpPr>
        <p:spPr bwMode="gray">
          <a:xfrm>
            <a:off x="7309875" y="3986886"/>
            <a:ext cx="1645920" cy="1404635"/>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200" dirty="0">
                <a:solidFill>
                  <a:schemeClr val="bg1"/>
                </a:solidFill>
              </a:rPr>
              <a:t>Auto: Reaching epidemic proportions</a:t>
            </a:r>
          </a:p>
          <a:p>
            <a:pPr marL="0" indent="0" algn="ctr">
              <a:spcBef>
                <a:spcPts val="900"/>
              </a:spcBef>
              <a:buNone/>
            </a:pPr>
            <a:r>
              <a:rPr lang="en-US" sz="1200" dirty="0">
                <a:solidFill>
                  <a:schemeClr val="bg1"/>
                </a:solidFill>
              </a:rPr>
              <a:t>Cyber: Risk continuing to increase</a:t>
            </a:r>
          </a:p>
        </p:txBody>
      </p:sp>
      <p:pic>
        <p:nvPicPr>
          <p:cNvPr id="18" name="Picture 17">
            <a:extLst>
              <a:ext uri="{FF2B5EF4-FFF2-40B4-BE49-F238E27FC236}">
                <a16:creationId xmlns:a16="http://schemas.microsoft.com/office/drawing/2014/main" id="{C2C1F406-0B68-4911-B39A-52C1ADE776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3749407" y="2256125"/>
            <a:ext cx="1645920" cy="1645920"/>
          </a:xfrm>
          <a:prstGeom prst="ellipse">
            <a:avLst/>
          </a:prstGeom>
          <a:ln w="63500" cap="rnd">
            <a:noFill/>
          </a:ln>
          <a:effectLst/>
        </p:spPr>
      </p:pic>
    </p:spTree>
    <p:extLst>
      <p:ext uri="{BB962C8B-B14F-4D97-AF65-F5344CB8AC3E}">
        <p14:creationId xmlns:p14="http://schemas.microsoft.com/office/powerpoint/2010/main" val="91880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750" fill="hold"/>
                                        <p:tgtEl>
                                          <p:spTgt spid="18"/>
                                        </p:tgtEl>
                                        <p:attrNameLst>
                                          <p:attrName>ppt_w</p:attrName>
                                        </p:attrNameLst>
                                      </p:cBhvr>
                                      <p:tavLst>
                                        <p:tav tm="0">
                                          <p:val>
                                            <p:fltVal val="0"/>
                                          </p:val>
                                        </p:tav>
                                        <p:tav tm="100000">
                                          <p:val>
                                            <p:strVal val="#ppt_w"/>
                                          </p:val>
                                        </p:tav>
                                      </p:tavLst>
                                    </p:anim>
                                    <p:anim calcmode="lin" valueType="num">
                                      <p:cBhvr>
                                        <p:cTn id="12" dur="750" fill="hold"/>
                                        <p:tgtEl>
                                          <p:spTgt spid="18"/>
                                        </p:tgtEl>
                                        <p:attrNameLst>
                                          <p:attrName>ppt_h</p:attrName>
                                        </p:attrNameLst>
                                      </p:cBhvr>
                                      <p:tavLst>
                                        <p:tav tm="0">
                                          <p:val>
                                            <p:fltVal val="0"/>
                                          </p:val>
                                        </p:tav>
                                        <p:tav tm="100000">
                                          <p:val>
                                            <p:strVal val="#ppt_h"/>
                                          </p:val>
                                        </p:tav>
                                      </p:tavLst>
                                    </p:anim>
                                    <p:animEffect transition="in" filter="fade">
                                      <p:cBhvr>
                                        <p:cTn id="13" dur="750"/>
                                        <p:tgtEl>
                                          <p:spTgt spid="18"/>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350"/>
                                        <p:tgtEl>
                                          <p:spTgt spid="1026"/>
                                        </p:tgtEl>
                                      </p:cBhvr>
                                    </p:animEffect>
                                  </p:childTnLst>
                                </p:cTn>
                              </p:par>
                              <p:par>
                                <p:cTn id="18" presetID="35" presetClass="path" presetSubtype="0" decel="40000" fill="hold" nodeType="withEffect">
                                  <p:stCondLst>
                                    <p:cond delay="0"/>
                                  </p:stCondLst>
                                  <p:childTnLst>
                                    <p:animMotion origin="layout" path="M 0.18854 1.11111E-6 L -1.875E-6 1.11111E-6 " pathEditMode="relative" rAng="0" ptsTypes="AA">
                                      <p:cBhvr>
                                        <p:cTn id="19" dur="750" fill="hold"/>
                                        <p:tgtEl>
                                          <p:spTgt spid="1026"/>
                                        </p:tgtEl>
                                        <p:attrNameLst>
                                          <p:attrName>ppt_x</p:attrName>
                                          <p:attrName>ppt_y</p:attrName>
                                        </p:attrNameLst>
                                      </p:cBhvr>
                                      <p:rCtr x="-9427" y="0"/>
                                    </p:animMotion>
                                  </p:childTnLst>
                                </p:cTn>
                              </p:par>
                              <p:par>
                                <p:cTn id="20" presetID="10" presetClass="entr" presetSubtype="0"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350"/>
                                        <p:tgtEl>
                                          <p:spTgt spid="1029"/>
                                        </p:tgtEl>
                                      </p:cBhvr>
                                    </p:animEffect>
                                  </p:childTnLst>
                                </p:cTn>
                              </p:par>
                              <p:par>
                                <p:cTn id="23" presetID="35" presetClass="path" presetSubtype="0" decel="40000" fill="hold" nodeType="withEffect">
                                  <p:stCondLst>
                                    <p:cond delay="0"/>
                                  </p:stCondLst>
                                  <p:childTnLst>
                                    <p:animMotion origin="layout" path="M 0.38239 -1.66551E-6 L 0.00156 -1.66551E-6 " pathEditMode="relative" rAng="0" ptsTypes="AA">
                                      <p:cBhvr>
                                        <p:cTn id="24" dur="750" fill="hold"/>
                                        <p:tgtEl>
                                          <p:spTgt spid="1029"/>
                                        </p:tgtEl>
                                        <p:attrNameLst>
                                          <p:attrName>ppt_x</p:attrName>
                                          <p:attrName>ppt_y</p:attrName>
                                        </p:attrNameLst>
                                      </p:cBhvr>
                                      <p:rCtr x="-19041" y="0"/>
                                    </p:animMotion>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50"/>
                                        <p:tgtEl>
                                          <p:spTgt spid="11"/>
                                        </p:tgtEl>
                                      </p:cBhvr>
                                    </p:animEffect>
                                  </p:childTnLst>
                                </p:cTn>
                              </p:par>
                              <p:par>
                                <p:cTn id="28" presetID="63" presetClass="path" presetSubtype="0" decel="40000" fill="hold" nodeType="withEffect">
                                  <p:stCondLst>
                                    <p:cond delay="0"/>
                                  </p:stCondLst>
                                  <p:childTnLst>
                                    <p:animMotion origin="layout" path="M -0.20169 1.11111E-6 L 0.00104 1.11111E-6 " pathEditMode="relative" rAng="0" ptsTypes="AA">
                                      <p:cBhvr>
                                        <p:cTn id="29" dur="750" fill="hold"/>
                                        <p:tgtEl>
                                          <p:spTgt spid="11"/>
                                        </p:tgtEl>
                                        <p:attrNameLst>
                                          <p:attrName>ppt_x</p:attrName>
                                          <p:attrName>ppt_y</p:attrName>
                                        </p:attrNameLst>
                                      </p:cBhvr>
                                      <p:rCtr x="10130" y="0"/>
                                    </p:animMotion>
                                  </p:childTnLst>
                                </p:cTn>
                              </p:par>
                              <p:par>
                                <p:cTn id="30" presetID="10" presetClass="entr" presetSubtype="0" fill="hold" nodeType="with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fade">
                                      <p:cBhvr>
                                        <p:cTn id="32" dur="350"/>
                                        <p:tgtEl>
                                          <p:spTgt spid="1031"/>
                                        </p:tgtEl>
                                      </p:cBhvr>
                                    </p:animEffect>
                                  </p:childTnLst>
                                </p:cTn>
                              </p:par>
                              <p:par>
                                <p:cTn id="33" presetID="63" presetClass="path" presetSubtype="0" decel="40000" fill="hold" nodeType="withEffect">
                                  <p:stCondLst>
                                    <p:cond delay="0"/>
                                  </p:stCondLst>
                                  <p:childTnLst>
                                    <p:animMotion origin="layout" path="M -0.39776 -1.66551E-6 L 0.00235 -1.66551E-6 " pathEditMode="relative" rAng="0" ptsTypes="AA">
                                      <p:cBhvr>
                                        <p:cTn id="34" dur="750" fill="hold"/>
                                        <p:tgtEl>
                                          <p:spTgt spid="1031"/>
                                        </p:tgtEl>
                                        <p:attrNameLst>
                                          <p:attrName>ppt_x</p:attrName>
                                          <p:attrName>ppt_y</p:attrName>
                                        </p:attrNameLst>
                                      </p:cBhvr>
                                      <p:rCtr x="20005" y="0"/>
                                    </p:animMotion>
                                  </p:childTnLst>
                                </p:cTn>
                              </p:par>
                              <p:par>
                                <p:cTn id="35" presetID="22" presetClass="entr" presetSubtype="1" fill="hold" grpId="0" nodeType="withEffect">
                                  <p:stCondLst>
                                    <p:cond delay="50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750"/>
                                        <p:tgtEl>
                                          <p:spTgt spid="12"/>
                                        </p:tgtEl>
                                      </p:cBhvr>
                                    </p:animEffect>
                                  </p:childTnLst>
                                </p:cTn>
                              </p:par>
                              <p:par>
                                <p:cTn id="38" presetID="22" presetClass="entr" presetSubtype="1" fill="hold" grpId="0" nodeType="withEffect">
                                  <p:stCondLst>
                                    <p:cond delay="50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750"/>
                                        <p:tgtEl>
                                          <p:spTgt spid="10"/>
                                        </p:tgtEl>
                                      </p:cBhvr>
                                    </p:animEffect>
                                  </p:childTnLst>
                                </p:cTn>
                              </p:par>
                              <p:par>
                                <p:cTn id="41" presetID="22" presetClass="entr" presetSubtype="1" fill="hold" grpId="0" nodeType="withEffect">
                                  <p:stCondLst>
                                    <p:cond delay="50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750"/>
                                        <p:tgtEl>
                                          <p:spTgt spid="9"/>
                                        </p:tgtEl>
                                      </p:cBhvr>
                                    </p:animEffect>
                                  </p:childTnLst>
                                </p:cTn>
                              </p:par>
                              <p:par>
                                <p:cTn id="44" presetID="22" presetClass="entr" presetSubtype="1" fill="hold" grpId="0" nodeType="withEffect">
                                  <p:stCondLst>
                                    <p:cond delay="50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750"/>
                                        <p:tgtEl>
                                          <p:spTgt spid="13"/>
                                        </p:tgtEl>
                                      </p:cBhvr>
                                    </p:animEffect>
                                  </p:childTnLst>
                                </p:cTn>
                              </p:par>
                              <p:par>
                                <p:cTn id="47" presetID="22" presetClass="entr" presetSubtype="1" fill="hold" grpId="0" nodeType="withEffect">
                                  <p:stCondLst>
                                    <p:cond delay="50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68C9-5787-453B-817C-57A8FCA6D936}"/>
              </a:ext>
            </a:extLst>
          </p:cNvPr>
          <p:cNvSpPr>
            <a:spLocks noGrp="1"/>
          </p:cNvSpPr>
          <p:nvPr>
            <p:ph type="title"/>
          </p:nvPr>
        </p:nvSpPr>
        <p:spPr/>
        <p:txBody>
          <a:bodyPr/>
          <a:lstStyle/>
          <a:p>
            <a:r>
              <a:rPr lang="en-US" dirty="0"/>
              <a:t>Economics</a:t>
            </a:r>
          </a:p>
        </p:txBody>
      </p:sp>
      <p:sp>
        <p:nvSpPr>
          <p:cNvPr id="16" name="Rectangle 15">
            <a:extLst>
              <a:ext uri="{FF2B5EF4-FFF2-40B4-BE49-F238E27FC236}">
                <a16:creationId xmlns:a16="http://schemas.microsoft.com/office/drawing/2014/main" id="{6D49E09D-E86E-4072-8070-31BE86EC58DC}"/>
              </a:ext>
            </a:extLst>
          </p:cNvPr>
          <p:cNvSpPr/>
          <p:nvPr/>
        </p:nvSpPr>
        <p:spPr bwMode="gray">
          <a:xfrm>
            <a:off x="0" y="1798870"/>
            <a:ext cx="9144000" cy="37326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pic>
        <p:nvPicPr>
          <p:cNvPr id="19" name="Picture 18">
            <a:extLst>
              <a:ext uri="{FF2B5EF4-FFF2-40B4-BE49-F238E27FC236}">
                <a16:creationId xmlns:a16="http://schemas.microsoft.com/office/drawing/2014/main" id="{BE0A3E93-BF74-40DD-A7B7-5F197D2C51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592847" y="2162910"/>
            <a:ext cx="2200615" cy="2200615"/>
          </a:xfrm>
          <a:prstGeom prst="ellipse">
            <a:avLst/>
          </a:prstGeom>
          <a:ln w="63500" cap="rnd">
            <a:noFill/>
          </a:ln>
          <a:effectLst/>
        </p:spPr>
      </p:pic>
      <p:pic>
        <p:nvPicPr>
          <p:cNvPr id="2053" name="Picture 5" descr="C:\_Projects\051618_Wed\P17740_Sean\money_policy_GettyImages-185307656_croppe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49736" y="2162910"/>
            <a:ext cx="2201418" cy="2201418"/>
          </a:xfrm>
          <a:prstGeom prst="ellipse">
            <a:avLst/>
          </a:prstGeom>
          <a:noFill/>
          <a:extLst>
            <a:ext uri="{909E8E84-426E-40DD-AFC4-6F175D3DCCD1}">
              <a14:hiddenFill xmlns:a14="http://schemas.microsoft.com/office/drawing/2010/main">
                <a:solidFill>
                  <a:srgbClr val="FFFFFF"/>
                </a:solidFill>
              </a14:hiddenFill>
            </a:ext>
          </a:extLst>
        </p:spPr>
      </p:pic>
      <p:sp>
        <p:nvSpPr>
          <p:cNvPr id="7" name="Content Placeholder 6"/>
          <p:cNvSpPr txBox="1">
            <a:spLocks/>
          </p:cNvSpPr>
          <p:nvPr/>
        </p:nvSpPr>
        <p:spPr bwMode="gray">
          <a:xfrm>
            <a:off x="6350540" y="4476750"/>
            <a:ext cx="2200615" cy="971550"/>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350" dirty="0">
                <a:solidFill>
                  <a:schemeClr val="bg1"/>
                </a:solidFill>
              </a:rPr>
              <a:t>Fiscal policies, i.e. tax reform and deregulation surfacing.</a:t>
            </a:r>
          </a:p>
        </p:txBody>
      </p:sp>
      <p:sp>
        <p:nvSpPr>
          <p:cNvPr id="8" name="Content Placeholder 6"/>
          <p:cNvSpPr txBox="1">
            <a:spLocks/>
          </p:cNvSpPr>
          <p:nvPr/>
        </p:nvSpPr>
        <p:spPr bwMode="gray">
          <a:xfrm>
            <a:off x="3471693" y="4476750"/>
            <a:ext cx="2200615" cy="971550"/>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350" dirty="0">
                <a:solidFill>
                  <a:schemeClr val="bg1"/>
                </a:solidFill>
              </a:rPr>
              <a:t>Tepid monetary policies; keeping interest rates at historical lows — moving slow...</a:t>
            </a:r>
          </a:p>
        </p:txBody>
      </p:sp>
      <p:sp>
        <p:nvSpPr>
          <p:cNvPr id="9" name="Content Placeholder 6"/>
          <p:cNvSpPr txBox="1">
            <a:spLocks/>
          </p:cNvSpPr>
          <p:nvPr/>
        </p:nvSpPr>
        <p:spPr bwMode="gray">
          <a:xfrm>
            <a:off x="592846" y="4464380"/>
            <a:ext cx="2200615" cy="971550"/>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350" dirty="0">
                <a:solidFill>
                  <a:schemeClr val="bg1"/>
                </a:solidFill>
              </a:rPr>
              <a:t>Strengthening Fundamentals:</a:t>
            </a:r>
          </a:p>
          <a:p>
            <a:pPr marL="0" indent="0" algn="ctr">
              <a:spcBef>
                <a:spcPts val="900"/>
              </a:spcBef>
              <a:buNone/>
            </a:pPr>
            <a:r>
              <a:rPr lang="en-US" sz="1350" dirty="0">
                <a:solidFill>
                  <a:schemeClr val="bg1"/>
                </a:solidFill>
              </a:rPr>
              <a:t>All OECD economies growing – 1</a:t>
            </a:r>
            <a:r>
              <a:rPr lang="en-US" sz="1350" baseline="30000" dirty="0">
                <a:solidFill>
                  <a:schemeClr val="bg1"/>
                </a:solidFill>
              </a:rPr>
              <a:t>st</a:t>
            </a:r>
            <a:r>
              <a:rPr lang="en-US" sz="1350" dirty="0">
                <a:solidFill>
                  <a:schemeClr val="bg1"/>
                </a:solidFill>
              </a:rPr>
              <a:t> in 10 yrs.</a:t>
            </a:r>
          </a:p>
        </p:txBody>
      </p:sp>
      <p:pic>
        <p:nvPicPr>
          <p:cNvPr id="20" name="Picture 19">
            <a:extLst>
              <a:ext uri="{FF2B5EF4-FFF2-40B4-BE49-F238E27FC236}">
                <a16:creationId xmlns:a16="http://schemas.microsoft.com/office/drawing/2014/main" id="{9E372D05-3CD3-45AA-AD7B-6A006BC813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3471693" y="2162910"/>
            <a:ext cx="2200615" cy="2200615"/>
          </a:xfrm>
          <a:prstGeom prst="ellipse">
            <a:avLst/>
          </a:prstGeom>
          <a:ln w="63500" cap="rnd">
            <a:noFill/>
          </a:ln>
          <a:effectLst/>
        </p:spPr>
      </p:pic>
    </p:spTree>
    <p:extLst>
      <p:ext uri="{BB962C8B-B14F-4D97-AF65-F5344CB8AC3E}">
        <p14:creationId xmlns:p14="http://schemas.microsoft.com/office/powerpoint/2010/main" val="42060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750" fill="hold"/>
                                        <p:tgtEl>
                                          <p:spTgt spid="20"/>
                                        </p:tgtEl>
                                        <p:attrNameLst>
                                          <p:attrName>ppt_w</p:attrName>
                                        </p:attrNameLst>
                                      </p:cBhvr>
                                      <p:tavLst>
                                        <p:tav tm="0">
                                          <p:val>
                                            <p:fltVal val="0"/>
                                          </p:val>
                                        </p:tav>
                                        <p:tav tm="100000">
                                          <p:val>
                                            <p:strVal val="#ppt_w"/>
                                          </p:val>
                                        </p:tav>
                                      </p:tavLst>
                                    </p:anim>
                                    <p:anim calcmode="lin" valueType="num">
                                      <p:cBhvr>
                                        <p:cTn id="12" dur="750" fill="hold"/>
                                        <p:tgtEl>
                                          <p:spTgt spid="20"/>
                                        </p:tgtEl>
                                        <p:attrNameLst>
                                          <p:attrName>ppt_h</p:attrName>
                                        </p:attrNameLst>
                                      </p:cBhvr>
                                      <p:tavLst>
                                        <p:tav tm="0">
                                          <p:val>
                                            <p:fltVal val="0"/>
                                          </p:val>
                                        </p:tav>
                                        <p:tav tm="100000">
                                          <p:val>
                                            <p:strVal val="#ppt_h"/>
                                          </p:val>
                                        </p:tav>
                                      </p:tavLst>
                                    </p:anim>
                                    <p:animEffect transition="in" filter="fade">
                                      <p:cBhvr>
                                        <p:cTn id="13" dur="750"/>
                                        <p:tgtEl>
                                          <p:spTgt spid="20"/>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350"/>
                                        <p:tgtEl>
                                          <p:spTgt spid="19"/>
                                        </p:tgtEl>
                                      </p:cBhvr>
                                    </p:animEffect>
                                  </p:childTnLst>
                                </p:cTn>
                              </p:par>
                              <p:par>
                                <p:cTn id="18" presetID="63" presetClass="path" presetSubtype="0" decel="40000" fill="hold" nodeType="withEffect">
                                  <p:stCondLst>
                                    <p:cond delay="0"/>
                                  </p:stCondLst>
                                  <p:childTnLst>
                                    <p:animMotion origin="layout" path="M 3.75E-6 -4.07407E-6 L 0.31484 -4.07407E-6 " pathEditMode="relative" rAng="0" ptsTypes="AA">
                                      <p:cBhvr>
                                        <p:cTn id="19" dur="750" spd="-100000" fill="hold"/>
                                        <p:tgtEl>
                                          <p:spTgt spid="19"/>
                                        </p:tgtEl>
                                        <p:attrNameLst>
                                          <p:attrName>ppt_x</p:attrName>
                                          <p:attrName>ppt_y</p:attrName>
                                        </p:attrNameLst>
                                      </p:cBhvr>
                                      <p:rCtr x="15742" y="0"/>
                                    </p:animMotion>
                                  </p:childTnLst>
                                </p:cTn>
                              </p:par>
                              <p:par>
                                <p:cTn id="20" presetID="10" presetClass="entr" presetSubtype="0" fill="hold" nodeType="with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350"/>
                                        <p:tgtEl>
                                          <p:spTgt spid="2053"/>
                                        </p:tgtEl>
                                      </p:cBhvr>
                                    </p:animEffect>
                                  </p:childTnLst>
                                </p:cTn>
                              </p:par>
                              <p:par>
                                <p:cTn id="23" presetID="63" presetClass="path" presetSubtype="0" decel="40000" fill="hold" nodeType="withEffect">
                                  <p:stCondLst>
                                    <p:cond delay="0"/>
                                  </p:stCondLst>
                                  <p:childTnLst>
                                    <p:animMotion origin="layout" path="M -0.31471 -4.07407E-6 L 0.00196 -4.07407E-6 " pathEditMode="relative" rAng="0" ptsTypes="AA">
                                      <p:cBhvr>
                                        <p:cTn id="24" dur="750" fill="hold"/>
                                        <p:tgtEl>
                                          <p:spTgt spid="2053"/>
                                        </p:tgtEl>
                                        <p:attrNameLst>
                                          <p:attrName>ppt_x</p:attrName>
                                          <p:attrName>ppt_y</p:attrName>
                                        </p:attrNameLst>
                                      </p:cBhvr>
                                      <p:rCtr x="15833" y="0"/>
                                    </p:animMotion>
                                  </p:childTnLst>
                                </p:cTn>
                              </p:par>
                              <p:par>
                                <p:cTn id="25" presetID="22" presetClass="entr" presetSubtype="1"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750"/>
                                        <p:tgtEl>
                                          <p:spTgt spid="9"/>
                                        </p:tgtEl>
                                      </p:cBhvr>
                                    </p:animEffect>
                                  </p:childTnLst>
                                </p:cTn>
                              </p:par>
                              <p:par>
                                <p:cTn id="28" presetID="22" presetClass="entr" presetSubtype="1"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750"/>
                                        <p:tgtEl>
                                          <p:spTgt spid="8"/>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68C9-5787-453B-817C-57A8FCA6D936}"/>
              </a:ext>
            </a:extLst>
          </p:cNvPr>
          <p:cNvSpPr>
            <a:spLocks noGrp="1"/>
          </p:cNvSpPr>
          <p:nvPr>
            <p:ph type="title"/>
          </p:nvPr>
        </p:nvSpPr>
        <p:spPr/>
        <p:txBody>
          <a:bodyPr/>
          <a:lstStyle/>
          <a:p>
            <a:r>
              <a:rPr lang="en-US" dirty="0"/>
              <a:t>Geopolitical</a:t>
            </a:r>
          </a:p>
        </p:txBody>
      </p:sp>
      <p:sp>
        <p:nvSpPr>
          <p:cNvPr id="24" name="Rectangle 23">
            <a:extLst>
              <a:ext uri="{FF2B5EF4-FFF2-40B4-BE49-F238E27FC236}">
                <a16:creationId xmlns:a16="http://schemas.microsoft.com/office/drawing/2014/main" id="{6FCE5861-3B67-434F-9181-E26F5DA3BF84}"/>
              </a:ext>
            </a:extLst>
          </p:cNvPr>
          <p:cNvSpPr/>
          <p:nvPr/>
        </p:nvSpPr>
        <p:spPr bwMode="gray">
          <a:xfrm>
            <a:off x="0" y="1811241"/>
            <a:ext cx="9144000" cy="3732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500" b="1" dirty="0">
              <a:solidFill>
                <a:schemeClr val="bg1"/>
              </a:solidFill>
            </a:endParaRPr>
          </a:p>
        </p:txBody>
      </p:sp>
      <p:pic>
        <p:nvPicPr>
          <p:cNvPr id="26" name="Picture 25">
            <a:extLst>
              <a:ext uri="{FF2B5EF4-FFF2-40B4-BE49-F238E27FC236}">
                <a16:creationId xmlns:a16="http://schemas.microsoft.com/office/drawing/2014/main" id="{B3AAB698-B454-4C3E-9969-110091AE33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6350540" y="2162910"/>
            <a:ext cx="2200615" cy="2200615"/>
          </a:xfrm>
          <a:prstGeom prst="ellipse">
            <a:avLst/>
          </a:prstGeom>
          <a:ln w="63500" cap="rnd">
            <a:noFill/>
          </a:ln>
          <a:effectLst/>
        </p:spPr>
      </p:pic>
      <p:pic>
        <p:nvPicPr>
          <p:cNvPr id="27" name="Picture 26">
            <a:extLst>
              <a:ext uri="{FF2B5EF4-FFF2-40B4-BE49-F238E27FC236}">
                <a16:creationId xmlns:a16="http://schemas.microsoft.com/office/drawing/2014/main" id="{0B0B7D8F-9C6D-4514-85AE-1DF1060AE2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592847" y="2162910"/>
            <a:ext cx="2200615" cy="2200615"/>
          </a:xfrm>
          <a:prstGeom prst="ellipse">
            <a:avLst/>
          </a:prstGeom>
          <a:ln w="63500" cap="rnd">
            <a:noFill/>
          </a:ln>
          <a:effectLst/>
        </p:spPr>
      </p:pic>
      <p:pic>
        <p:nvPicPr>
          <p:cNvPr id="28" name="Picture 27">
            <a:extLst>
              <a:ext uri="{FF2B5EF4-FFF2-40B4-BE49-F238E27FC236}">
                <a16:creationId xmlns:a16="http://schemas.microsoft.com/office/drawing/2014/main" id="{7FEAB73D-CCE4-4D57-B319-796D7129C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3471693" y="2162910"/>
            <a:ext cx="2200615" cy="2200615"/>
          </a:xfrm>
          <a:prstGeom prst="ellipse">
            <a:avLst/>
          </a:prstGeom>
          <a:ln w="63500" cap="rnd">
            <a:noFill/>
          </a:ln>
          <a:effectLst/>
        </p:spPr>
      </p:pic>
      <p:sp>
        <p:nvSpPr>
          <p:cNvPr id="7" name="Content Placeholder 6"/>
          <p:cNvSpPr txBox="1">
            <a:spLocks/>
          </p:cNvSpPr>
          <p:nvPr/>
        </p:nvSpPr>
        <p:spPr bwMode="gray">
          <a:xfrm>
            <a:off x="6350540" y="4476750"/>
            <a:ext cx="2200615" cy="971550"/>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350" dirty="0">
                <a:solidFill>
                  <a:schemeClr val="bg1"/>
                </a:solidFill>
              </a:rPr>
              <a:t>“Major conflict threat greatest since WWII“ – US Intelligence Report to Congress </a:t>
            </a:r>
          </a:p>
        </p:txBody>
      </p:sp>
      <p:sp>
        <p:nvSpPr>
          <p:cNvPr id="8" name="Content Placeholder 6"/>
          <p:cNvSpPr txBox="1">
            <a:spLocks/>
          </p:cNvSpPr>
          <p:nvPr/>
        </p:nvSpPr>
        <p:spPr bwMode="gray">
          <a:xfrm>
            <a:off x="3471693" y="4476750"/>
            <a:ext cx="2200615" cy="971550"/>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350" dirty="0">
                <a:solidFill>
                  <a:schemeClr val="bg1"/>
                </a:solidFill>
              </a:rPr>
              <a:t>Political gridlock in Congress, with 2018 election lurking.</a:t>
            </a:r>
          </a:p>
        </p:txBody>
      </p:sp>
      <p:sp>
        <p:nvSpPr>
          <p:cNvPr id="9" name="Content Placeholder 6"/>
          <p:cNvSpPr txBox="1">
            <a:spLocks/>
          </p:cNvSpPr>
          <p:nvPr/>
        </p:nvSpPr>
        <p:spPr bwMode="gray">
          <a:xfrm>
            <a:off x="592846" y="4476750"/>
            <a:ext cx="2200615" cy="971550"/>
          </a:xfrm>
          <a:prstGeom prst="rect">
            <a:avLst/>
          </a:prstGeom>
        </p:spPr>
        <p:txBody>
          <a:bodyPr vert="horz" lIns="68580" tIns="34290" rIns="68580" bIns="34290" rtlCol="0">
            <a:noAutofit/>
          </a:bodyPr>
          <a:lstStyle>
            <a:lvl1pPr marL="292608" indent="-292608" algn="l" defTabSz="914400" rtl="0" eaLnBrk="1" latinLnBrk="0" hangingPunct="1">
              <a:lnSpc>
                <a:spcPct val="90000"/>
              </a:lnSpc>
              <a:spcBef>
                <a:spcPts val="2000"/>
              </a:spcBef>
              <a:buClr>
                <a:srgbClr val="337DBE"/>
              </a:buClr>
              <a:buSzPct val="77000"/>
              <a:buFont typeface="Wingdings 3" panose="05040102010807070707" pitchFamily="18" charset="2"/>
              <a:buChar char=""/>
              <a:defRPr sz="2200" kern="1200">
                <a:solidFill>
                  <a:schemeClr val="tx1"/>
                </a:solidFill>
                <a:latin typeface="+mn-lt"/>
                <a:ea typeface="+mn-ea"/>
                <a:cs typeface="+mn-cs"/>
              </a:defRPr>
            </a:lvl1pPr>
            <a:lvl2pPr marL="566928" indent="-228600" algn="l" defTabSz="914400" rtl="0" eaLnBrk="1" latinLnBrk="0" hangingPunct="1">
              <a:lnSpc>
                <a:spcPct val="90000"/>
              </a:lnSpc>
              <a:spcBef>
                <a:spcPts val="1000"/>
              </a:spcBef>
              <a:buClr>
                <a:srgbClr val="337DBE"/>
              </a:buClr>
              <a:buFont typeface="Wingdings" panose="05000000000000000000" pitchFamily="2" charset="2"/>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rgbClr val="337DBE"/>
              </a:buClr>
              <a:buFont typeface="Arial" pitchFamily="34" charset="0"/>
              <a:buChar char="–"/>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rgbClr val="337DBE"/>
              </a:buClr>
              <a:buFont typeface="Wingdings" pitchFamily="2" charset="2"/>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rgbClr val="337DBE"/>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900"/>
              </a:spcBef>
              <a:buNone/>
            </a:pPr>
            <a:r>
              <a:rPr lang="en-US" sz="1350" dirty="0">
                <a:solidFill>
                  <a:schemeClr val="bg1"/>
                </a:solidFill>
              </a:rPr>
              <a:t>Rise in Nationalism: Brexit, U.S. – Populist vote in Europe tripled since 2000*.</a:t>
            </a:r>
          </a:p>
        </p:txBody>
      </p:sp>
      <p:sp>
        <p:nvSpPr>
          <p:cNvPr id="5" name="Rectangle 4">
            <a:extLst>
              <a:ext uri="{FF2B5EF4-FFF2-40B4-BE49-F238E27FC236}">
                <a16:creationId xmlns:a16="http://schemas.microsoft.com/office/drawing/2014/main" id="{63D549E5-E690-9A42-A444-6AB760771D9F}"/>
              </a:ext>
            </a:extLst>
          </p:cNvPr>
          <p:cNvSpPr/>
          <p:nvPr/>
        </p:nvSpPr>
        <p:spPr>
          <a:xfrm>
            <a:off x="919099" y="5616081"/>
            <a:ext cx="5443811" cy="210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nSpc>
                <a:spcPct val="90000"/>
              </a:lnSpc>
            </a:pPr>
            <a:r>
              <a:rPr lang="en-US" sz="675" dirty="0">
                <a:solidFill>
                  <a:schemeClr val="tx1"/>
                </a:solidFill>
              </a:rPr>
              <a:t>* Source: Harvard University, Tony Blair Institute </a:t>
            </a:r>
          </a:p>
        </p:txBody>
      </p:sp>
    </p:spTree>
    <p:extLst>
      <p:ext uri="{BB962C8B-B14F-4D97-AF65-F5344CB8AC3E}">
        <p14:creationId xmlns:p14="http://schemas.microsoft.com/office/powerpoint/2010/main" val="54553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750" fill="hold"/>
                                        <p:tgtEl>
                                          <p:spTgt spid="28"/>
                                        </p:tgtEl>
                                        <p:attrNameLst>
                                          <p:attrName>ppt_w</p:attrName>
                                        </p:attrNameLst>
                                      </p:cBhvr>
                                      <p:tavLst>
                                        <p:tav tm="0">
                                          <p:val>
                                            <p:fltVal val="0"/>
                                          </p:val>
                                        </p:tav>
                                        <p:tav tm="100000">
                                          <p:val>
                                            <p:strVal val="#ppt_w"/>
                                          </p:val>
                                        </p:tav>
                                      </p:tavLst>
                                    </p:anim>
                                    <p:anim calcmode="lin" valueType="num">
                                      <p:cBhvr>
                                        <p:cTn id="12" dur="750" fill="hold"/>
                                        <p:tgtEl>
                                          <p:spTgt spid="28"/>
                                        </p:tgtEl>
                                        <p:attrNameLst>
                                          <p:attrName>ppt_h</p:attrName>
                                        </p:attrNameLst>
                                      </p:cBhvr>
                                      <p:tavLst>
                                        <p:tav tm="0">
                                          <p:val>
                                            <p:fltVal val="0"/>
                                          </p:val>
                                        </p:tav>
                                        <p:tav tm="100000">
                                          <p:val>
                                            <p:strVal val="#ppt_h"/>
                                          </p:val>
                                        </p:tav>
                                      </p:tavLst>
                                    </p:anim>
                                    <p:animEffect transition="in" filter="fade">
                                      <p:cBhvr>
                                        <p:cTn id="13" dur="750"/>
                                        <p:tgtEl>
                                          <p:spTgt spid="28"/>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350"/>
                                        <p:tgtEl>
                                          <p:spTgt spid="27"/>
                                        </p:tgtEl>
                                      </p:cBhvr>
                                    </p:animEffect>
                                  </p:childTnLst>
                                </p:cTn>
                              </p:par>
                              <p:par>
                                <p:cTn id="18" presetID="63" presetClass="path" presetSubtype="0" decel="40000" fill="hold" nodeType="withEffect">
                                  <p:stCondLst>
                                    <p:cond delay="0"/>
                                  </p:stCondLst>
                                  <p:childTnLst>
                                    <p:animMotion origin="layout" path="M 3.75E-6 -4.07407E-6 L 0.31484 -4.07407E-6 " pathEditMode="relative" rAng="0" ptsTypes="AA">
                                      <p:cBhvr>
                                        <p:cTn id="19" dur="750" spd="-100000" fill="hold"/>
                                        <p:tgtEl>
                                          <p:spTgt spid="27"/>
                                        </p:tgtEl>
                                        <p:attrNameLst>
                                          <p:attrName>ppt_x</p:attrName>
                                          <p:attrName>ppt_y</p:attrName>
                                        </p:attrNameLst>
                                      </p:cBhvr>
                                      <p:rCtr x="15742" y="0"/>
                                    </p:animMotion>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350"/>
                                        <p:tgtEl>
                                          <p:spTgt spid="26"/>
                                        </p:tgtEl>
                                      </p:cBhvr>
                                    </p:animEffect>
                                  </p:childTnLst>
                                </p:cTn>
                              </p:par>
                              <p:par>
                                <p:cTn id="23" presetID="35" presetClass="path" presetSubtype="0" decel="40000" fill="hold" nodeType="withEffect">
                                  <p:stCondLst>
                                    <p:cond delay="0"/>
                                  </p:stCondLst>
                                  <p:childTnLst>
                                    <p:animMotion origin="layout" path="M -3.75E-6 -4.07407E-6 L -0.31484 -4.07407E-6 " pathEditMode="relative" rAng="0" ptsTypes="AA">
                                      <p:cBhvr>
                                        <p:cTn id="24" dur="750" spd="-100000" fill="hold"/>
                                        <p:tgtEl>
                                          <p:spTgt spid="26"/>
                                        </p:tgtEl>
                                        <p:attrNameLst>
                                          <p:attrName>ppt_x</p:attrName>
                                          <p:attrName>ppt_y</p:attrName>
                                        </p:attrNameLst>
                                      </p:cBhvr>
                                      <p:rCtr x="-15742" y="0"/>
                                    </p:animMotion>
                                  </p:childTnLst>
                                </p:cTn>
                              </p:par>
                              <p:par>
                                <p:cTn id="25" presetID="22" presetClass="entr" presetSubtype="1"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750"/>
                                        <p:tgtEl>
                                          <p:spTgt spid="9"/>
                                        </p:tgtEl>
                                      </p:cBhvr>
                                    </p:animEffect>
                                  </p:childTnLst>
                                </p:cTn>
                              </p:par>
                              <p:par>
                                <p:cTn id="28" presetID="22" presetClass="entr" presetSubtype="1"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750"/>
                                        <p:tgtEl>
                                          <p:spTgt spid="8"/>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4"/>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a2a3d1AS5SdDVm3_1g6V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3tRek4YUQi6yeO6TC225W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Tj.yiO72TKiSuMcJ0StQP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895EgWAQymVgdSWxNTUK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UOa2V.1QpaHOBR4Oz.TG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qIB0F56vTfir0qRLHPTfA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IJs6Y0TrT6O2QPU2QTzFq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6q3xnNQHR4qIXAlqJJxFX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GNTXFJyaQcWq58cVjofw_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KQTAo_BwSP2d4pmXwq5Z9A"/>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uU.a2cYGT3WU3rs7B3kjq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BCrMQtTZS96SK74wb4Os1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cUl2l5F7SpWuc662dnfoz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up.PYpcGSNCQnCl_PxtV9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TNQLBuZSxi.spaH3fG7p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IKAP4ZQ3SpO2fhZJF3Hu0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08ZYQAcsR3.maIxIAH226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IaJYVp2VQxWX3Ts0omeAi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AqMf0Cz6QHCDsBxlAdVGpg"/>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IcGQn5eFTdaImqYPgp8L4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pf1TwYz4RaWvOqZByN.2v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FilQFxPTf.r4Z9dqagxU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RZLXUj3TWayTkwLtaK6t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wnikKqtXR6eLVl8QOPrNo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tpFoGPs2TZGcLc6mEcjXi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eLbNOKImTRS9Pj7vWm.0t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iqEl8f9BSzaGAbjQq4WAS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k_LTVb8cSBqa3heKHoT7_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izI7BNfMTleOTNt2OjNAf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4zCvioUyRRKSr5GP.epMA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Rz5KRSYzSDKlxzmbvRWUE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Q48HytR_RDWs2WIx2OT0Q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yU_gj6h7TB6JNfrZZNLb9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KqxRS0QsSiSusulG3NpXD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A8UBKbvKQuqvdN00REftl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KMn_y1CQR.OpD19F4YGvd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RHQArpRNRTCwdBCImcLMH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LbJnNuipQHaNBh6GZuCtM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4QMD7k7.S0OMmIWEjKbIDA"/>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ARTICULATE_TITLE_TAG" val="P/C Insurance Industry Combined Ratio"/>
  <p:tag name="ARTICULATE_SLIDE_GUID" val="d597db85-55e1-4188-b89d-d656c2dd132a"/>
  <p:tag name="ARTICULATE_SLIDE_NAV" val="52"/>
  <p:tag name="ARTICULATE_SLIDE_PAUSE" val="0"/>
  <p:tag name="ARTICULATE_NAV_LEVEL" val="3"/>
  <p:tag name="ARTICULATE_SLIDE_PRESENTER" val="Dr. Robert P. Hartwig, CPCU"/>
  <p:tag name="ARTICULATE_SLIDE_PRESENTER_GUID" val="87C4BC35D5FE"/>
  <p:tag name="ARTICULATE_PLAYLIST_ID" val="-1"/>
  <p:tag name="ARTICULATE_LOCK_SLIDE" val="0"/>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TITLE_TAG" val="Profitability Peaks &amp; Troughs in the P/C Insurance Industry"/>
  <p:tag name="ARTICULATE_SLIDE_GUID" val="5f352899-b35e-44e4-b252-7ee23066d223"/>
  <p:tag name="ARTICULATE_SLIDE_NAV" val="44"/>
  <p:tag name="ARTICULATE_SLIDE_PAUSE" val="0"/>
  <p:tag name="ARTICULATE_NAV_LEVEL" val="3"/>
  <p:tag name="ARTICULATE_SLIDE_PRESENTER" val="Dr. Robert P. Hartwig, CPCU"/>
  <p:tag name="ARTICULATE_SLIDE_PRESENTER_GUID" val="87C4BC35D5FE"/>
  <p:tag name="ARTICULATE_PLAYLIST_ID" val="-1"/>
  <p:tag name="ARTICULATE_LOCK_SLIDE" val="0"/>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xr_hiDt8RPKbXJppT9_VI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6LIBbHaXRPyi8q2grw7ms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ZmFyuWAtTp2UaZJp1Kq_A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32b2j_lXShCIGc0juzrQOA"/>
</p:tagLst>
</file>

<file path=ppt/theme/theme1.xml><?xml version="1.0" encoding="utf-8"?>
<a:theme xmlns:a="http://schemas.openxmlformats.org/drawingml/2006/main" name="Office Theme">
  <a:themeElements>
    <a:clrScheme name="Custom 119">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b="1"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marL="292608" indent="-292608">
          <a:lnSpc>
            <a:spcPct val="90000"/>
          </a:lnSpc>
          <a:spcBef>
            <a:spcPts val="1200"/>
          </a:spcBef>
          <a:buClr>
            <a:srgbClr val="337DBE"/>
          </a:buClr>
          <a:buSzPct val="77000"/>
          <a:buFont typeface="Wingdings 3" panose="05040102010807070707" pitchFamily="18" charset="2"/>
          <a:buChar char=""/>
          <a:defRPr sz="2000" dirty="0"/>
        </a:defPPr>
      </a:lstStyle>
    </a:txDef>
  </a:objectDefaults>
  <a:extraClrSchemeLst/>
</a:theme>
</file>

<file path=ppt/theme/theme2.xml><?xml version="1.0" encoding="utf-8"?>
<a:theme xmlns:a="http://schemas.openxmlformats.org/drawingml/2006/main" name="Office Theme">
  <a:themeElements>
    <a:clrScheme name="Custom 121">
      <a:dk1>
        <a:srgbClr val="000000"/>
      </a:dk1>
      <a:lt1>
        <a:srgbClr val="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20">
      <a:dk1>
        <a:sysClr val="windowText" lastClr="000000"/>
      </a:dk1>
      <a:lt1>
        <a:sysClr val="window" lastClr="FFFFFF"/>
      </a:lt1>
      <a:dk2>
        <a:srgbClr val="072C44"/>
      </a:dk2>
      <a:lt2>
        <a:srgbClr val="FFFFFF"/>
      </a:lt2>
      <a:accent1>
        <a:srgbClr val="337DBE"/>
      </a:accent1>
      <a:accent2>
        <a:srgbClr val="F69322"/>
      </a:accent2>
      <a:accent3>
        <a:srgbClr val="43B19E"/>
      </a:accent3>
      <a:accent4>
        <a:srgbClr val="E2B431"/>
      </a:accent4>
      <a:accent5>
        <a:srgbClr val="9A9A9A"/>
      </a:accent5>
      <a:accent6>
        <a:srgbClr val="D34D27"/>
      </a:accent6>
      <a:hlink>
        <a:srgbClr val="337DBE"/>
      </a:hlink>
      <a:folHlink>
        <a:srgbClr val="A6DCF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14763</TotalTime>
  <Words>3340</Words>
  <Application>Microsoft Office PowerPoint</Application>
  <PresentationFormat>On-screen Show (4:3)</PresentationFormat>
  <Paragraphs>573</Paragraphs>
  <Slides>45</Slides>
  <Notes>38</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Insurance Market Trends and More </vt:lpstr>
      <vt:lpstr>I.I.I. Mission Statement</vt:lpstr>
      <vt:lpstr>Over The Past 18 Months, However, Insurance Coverage Has Focused On…</vt:lpstr>
      <vt:lpstr>Social Media Focuses More On NatCat Than Cyber, Auto and InsurTech</vt:lpstr>
      <vt:lpstr>2018 I.I.I. Issue Focus Areas  </vt:lpstr>
      <vt:lpstr>Disruptive Forces in the World – The New Norm</vt:lpstr>
      <vt:lpstr>Catastrophes</vt:lpstr>
      <vt:lpstr>Economics</vt:lpstr>
      <vt:lpstr>Geopolitical</vt:lpstr>
      <vt:lpstr>Technology</vt:lpstr>
      <vt:lpstr>Insurance Leading Throughout History</vt:lpstr>
      <vt:lpstr>Insurance Industry Economic Trends  </vt:lpstr>
      <vt:lpstr>U.S. Insured Catastrophe Losses, 1989–2017</vt:lpstr>
      <vt:lpstr>Inflation Adjusted U.S. Catastrophe Losses by Cause of Loss, 1997–20161</vt:lpstr>
      <vt:lpstr>P/C Insurance Industry  Combined Ratio, 2001–2019*</vt:lpstr>
      <vt:lpstr>Industry Surplus</vt:lpstr>
      <vt:lpstr> Net Premium Growth, Annual Change </vt:lpstr>
      <vt:lpstr>Commercial &amp; Personal Lines NPW Growth: 1996-2017</vt:lpstr>
      <vt:lpstr>P/C Industry Net income After Taxes</vt:lpstr>
      <vt:lpstr>The Changing Mix of Invested Assets,  P/C Industry, 2008-2017</vt:lpstr>
      <vt:lpstr>Consolidation / M&amp;A  </vt:lpstr>
      <vt:lpstr>PowerPoint Presentation</vt:lpstr>
      <vt:lpstr>Property Premiums* Grow as Investment Does</vt:lpstr>
      <vt:lpstr>As Hiring Goes, Exposures Follow</vt:lpstr>
      <vt:lpstr>Hospital Costs Forecast Injury Costs</vt:lpstr>
      <vt:lpstr>PowerPoint Presentation</vt:lpstr>
      <vt:lpstr>Results by Line</vt:lpstr>
      <vt:lpstr>Driving Patterns Predict Claim Frequency</vt:lpstr>
      <vt:lpstr> Rising Accident Costs</vt:lpstr>
      <vt:lpstr>To rent or to buy?</vt:lpstr>
      <vt:lpstr>Insurance Industry and Innovation </vt:lpstr>
      <vt:lpstr>Insurance Disruption: Technology / Digitalization </vt:lpstr>
      <vt:lpstr>InsurTech Disruption: Threat or Opportunity? </vt:lpstr>
      <vt:lpstr>InsurTech Startups Have Broad Range…BUT…  </vt:lpstr>
      <vt:lpstr>…With Broad Incumbent Support </vt:lpstr>
      <vt:lpstr>Four Main Effects on Insurance in the  Fourth Industrial Revolution</vt:lpstr>
      <vt:lpstr>Challenges the Insurance Industry Faces in Innovation</vt:lpstr>
      <vt:lpstr>Transparent Communications Will Be Critical…   </vt:lpstr>
      <vt:lpstr>Successful Digital Transformation   Holistic Approach   </vt:lpstr>
      <vt:lpstr>Insurance Leadership in Economics   </vt:lpstr>
      <vt:lpstr>Insurance &amp; Economic Leadership </vt:lpstr>
      <vt:lpstr>How Insurance Drives Economic Growth</vt:lpstr>
      <vt:lpstr>Since 2015, the Insurance Industry’s Contribution to GDP Exceeds That of Banks</vt:lpstr>
      <vt:lpstr>PowerPoint Presentation</vt:lpstr>
      <vt:lpstr>Thank you!</vt:lpstr>
    </vt:vector>
  </TitlesOfParts>
  <Company>eSlide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P17569 iii - Sean K - Global Indemnity - Template: P15111</dc:title>
  <dc:subject>v2007 and v2010</dc:subject>
  <dc:creator>Call @ 866-2-eSlide</dc:creator>
  <dc:description>eSlide, LLC - P14228 - III PPT Template 4:3</dc:description>
  <cp:lastModifiedBy>Kevelighan, Sean</cp:lastModifiedBy>
  <cp:revision>354</cp:revision>
  <dcterms:created xsi:type="dcterms:W3CDTF">2011-11-02T14:24:24Z</dcterms:created>
  <dcterms:modified xsi:type="dcterms:W3CDTF">2018-09-05T22:55:28Z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6E728A22-E780-452C-81BF-EB8721EF7DD3</vt:lpwstr>
  </property>
  <property fmtid="{D5CDD505-2E9C-101B-9397-08002B2CF9AE}" pid="3" name="ArticulatePath">
    <vt:lpwstr>P14228_III PPT Template 4x3_050116_415pm</vt:lpwstr>
  </property>
</Properties>
</file>