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137" r:id="rId2"/>
    <p:sldId id="1152" r:id="rId3"/>
    <p:sldId id="1149" r:id="rId4"/>
    <p:sldId id="1140" r:id="rId5"/>
    <p:sldId id="1147" r:id="rId6"/>
    <p:sldId id="1115" r:id="rId7"/>
    <p:sldId id="1146" r:id="rId8"/>
    <p:sldId id="1141" r:id="rId9"/>
    <p:sldId id="1142" r:id="rId10"/>
    <p:sldId id="1143" r:id="rId11"/>
    <p:sldId id="1144" r:id="rId12"/>
    <p:sldId id="1145" r:id="rId13"/>
    <p:sldId id="1150" r:id="rId14"/>
    <p:sldId id="115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4B9FCD"/>
    <a:srgbClr val="2B7299"/>
    <a:srgbClr val="E5F1F7"/>
    <a:srgbClr val="3691C4"/>
    <a:srgbClr val="28688C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8" autoAdjust="0"/>
    <p:restoredTop sz="94349" autoAdjust="0"/>
  </p:normalViewPr>
  <p:slideViewPr>
    <p:cSldViewPr snapToGrid="0">
      <p:cViewPr varScale="1">
        <p:scale>
          <a:sx n="66" d="100"/>
          <a:sy n="66" d="100"/>
        </p:scale>
        <p:origin x="1512" y="52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928"/>
        <p:guide pos="22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6B739799-2761-403E-A312-0FDE42D702FD}" type="datetime1">
              <a:rPr lang="en-US"/>
              <a:pPr>
                <a:defRPr/>
              </a:pPr>
              <a:t>1/8/2016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1" tIns="45700" rIns="91401" bIns="4570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126C7F4-E3E8-4681-934E-36FA8F3E3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74788" y="582613"/>
            <a:ext cx="4059237" cy="30448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3088" y="3824288"/>
            <a:ext cx="5865812" cy="515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6135" tIns="46135" rIns="46135" bIns="46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956" tIns="46569" rIns="45956" bIns="46569" numCol="1" anchor="b" anchorCtr="0" compatLnSpc="1">
            <a:prstTxWarp prst="textNoShape">
              <a:avLst/>
            </a:prstTxWarp>
            <a:spAutoFit/>
          </a:bodyPr>
          <a:lstStyle>
            <a:lvl1pPr algn="ctr" defTabSz="931863" eaLnBrk="1" hangingPunct="1">
              <a:defRPr sz="1000"/>
            </a:lvl1pPr>
          </a:lstStyle>
          <a:p>
            <a:pPr>
              <a:defRPr/>
            </a:pPr>
            <a:fld id="{7EA91F8D-CB7E-43D8-BFE2-9B562FD37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7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anose="05000000000000000000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5EB6D712-7704-4725-ADEF-101CF04EA23A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90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2209714-A93C-4F39-978A-23AC4C42C74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39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E93C0BF-5DF0-4994-AEDC-199E60AFEE8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05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CC0E691-61DC-4947-95C2-09A38B2603C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8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6" tIns="46569" rIns="45956" bIns="4656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2178B8CF-56F6-422D-87C4-994BD22B3E1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087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 smtClean="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51" tIns="46564" rIns="45951" bIns="46564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B08CE78-12A5-4924-95E8-49E2F5A7634E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30" tIns="46130" rIns="46130" bIns="46130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515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65427BE4-A9A7-4462-8C31-97A35EF69211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38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 txBox="1">
            <a:spLocks noGrp="1" noChangeArrowheads="1"/>
          </p:cNvSpPr>
          <p:nvPr/>
        </p:nvSpPr>
        <p:spPr bwMode="auto">
          <a:xfrm>
            <a:off x="3154363" y="9047163"/>
            <a:ext cx="7048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946" tIns="46559" rIns="45946" bIns="46559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E441CD0F-58F1-497C-B6E6-823775432132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125" tIns="46125" rIns="46125" bIns="46125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07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020D30-DE47-4410-A8B1-2401D26C3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B528-72CF-43C2-B9CB-09F0444E5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4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5B37F-B791-44A6-B277-7B564233C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5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3B174-19F9-4BB8-A65E-E984F3AF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5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2249F-1DF4-44F5-B168-60A135DEB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2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E38E-8534-4475-9CB4-D38040FE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3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54169-E76F-47D0-8DC5-BAA2E9C38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4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0C9F9-8168-4A01-84F6-E0984888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95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6E48-462F-49AE-B389-413B87CB6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9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6FDC2-0B2F-4E8B-A306-0F52AE1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3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99C22-A2BE-44B7-91FC-AC71DF0F0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1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862C3-77D3-45A2-A2F7-9A8EDC697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4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27" name="Picture 109" descr="Text Pag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5"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</a:t>
            </a:r>
            <a:br>
              <a:rPr lang="en-US" altLang="en-US" smtClean="0"/>
            </a:br>
            <a:r>
              <a:rPr lang="en-US" altLang="en-US" smtClean="0"/>
              <a:t>Master title style</a:t>
            </a:r>
          </a:p>
        </p:txBody>
      </p:sp>
      <p:sp>
        <p:nvSpPr>
          <p:cNvPr id="1030" name="Rectangle 101"/>
          <p:cNvSpPr>
            <a:spLocks noChangeArrowheads="1"/>
          </p:cNvSpPr>
          <p:nvPr userDrawn="1"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mtClean="0"/>
          </a:p>
        </p:txBody>
      </p:sp>
      <p:pic>
        <p:nvPicPr>
          <p:cNvPr id="1031" name="Picture 10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12/01/09 - 9pm</a:t>
            </a:r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/>
            </a:lvl1pPr>
          </a:lstStyle>
          <a:p>
            <a:pPr>
              <a:defRPr/>
            </a:pPr>
            <a:fld id="{8EF65CB4-2ABF-4854-AEA4-45DC72A4A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1" r:id="rId1"/>
    <p:sldLayoutId id="2147485690" r:id="rId2"/>
    <p:sldLayoutId id="2147485691" r:id="rId3"/>
    <p:sldLayoutId id="2147485692" r:id="rId4"/>
    <p:sldLayoutId id="2147485693" r:id="rId5"/>
    <p:sldLayoutId id="2147485694" r:id="rId6"/>
    <p:sldLayoutId id="2147485695" r:id="rId7"/>
    <p:sldLayoutId id="2147485696" r:id="rId8"/>
    <p:sldLayoutId id="2147485697" r:id="rId9"/>
    <p:sldLayoutId id="2147485698" r:id="rId10"/>
    <p:sldLayoutId id="2147485699" r:id="rId11"/>
    <p:sldLayoutId id="2147485700" r:id="rId12"/>
  </p:sldLayoutIdLst>
  <p:timing>
    <p:tnLst>
      <p:par>
        <p:cTn id="1" dur="indefinite" restart="never" nodeType="tmRoot"/>
      </p:par>
    </p:tnLst>
  </p:timing>
  <p:hf hd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9575" y="2533650"/>
            <a:ext cx="8324850" cy="1217613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 Insurance Industry Employment Trends: 1990-2015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9575" y="4349750"/>
            <a:ext cx="8582025" cy="792163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Insurance Information Institute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lang="en-US" altLang="en-US" dirty="0" smtClean="0">
                <a:latin typeface="Arial" panose="020B0604020202020204" pitchFamily="34" charset="0"/>
              </a:rPr>
              <a:t>January 2016</a:t>
            </a:r>
            <a:endParaRPr lang="en-US" altLang="en-US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3"/>
          <p:cNvSpPr txBox="1">
            <a:spLocks noChangeArrowheads="1"/>
          </p:cNvSpPr>
          <p:nvPr/>
        </p:nvSpPr>
        <p:spPr bwMode="gray">
          <a:xfrm>
            <a:off x="0" y="5886450"/>
            <a:ext cx="91440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800" b="1" dirty="0">
                <a:solidFill>
                  <a:schemeClr val="bg2"/>
                </a:solidFill>
              </a:rPr>
              <a:t>Robert P. Hartwig, Ph.D., CPCU, President &amp; Economist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2"/>
                </a:solidFill>
                <a:sym typeface="Symbol" panose="05050102010706020507" pitchFamily="18" charset="2"/>
              </a:rPr>
              <a:t>Insurance Information Institute  110 William Street  New York, NY 10038</a:t>
            </a:r>
          </a:p>
          <a:p>
            <a:pPr algn="ctr">
              <a:spcBef>
                <a:spcPct val="25000"/>
              </a:spcBef>
              <a:buClr>
                <a:schemeClr val="accent1"/>
              </a:buClr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sym typeface="Symbol" panose="05050102010706020507" pitchFamily="18" charset="2"/>
              </a:rPr>
              <a:t>Tel: 212.346.5520  Cell: 917.453.1885  bobh@iii.org  www.iii.org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E6174992-D01B-464B-9B31-0F891F729A7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10</a:t>
            </a:fld>
            <a:endParaRPr lang="en-US" altLang="en-US" sz="900"/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Reinsurance Industry: 1990–2015*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355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491640"/>
              </p:ext>
            </p:extLst>
          </p:nvPr>
        </p:nvGraphicFramePr>
        <p:xfrm>
          <a:off x="377825" y="1416050"/>
          <a:ext cx="8343900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4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343900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AC0CF37B-FB9C-446F-BCF4-BDD82EC28F84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11</a:t>
            </a:fld>
            <a:endParaRPr lang="en-US" altLang="en-US" sz="900"/>
          </a:p>
        </p:txBody>
      </p:sp>
      <p:sp>
        <p:nvSpPr>
          <p:cNvPr id="25603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Agencies &amp; Brokerages: 1990–2015*</a:t>
            </a: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56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482576"/>
              </p:ext>
            </p:extLst>
          </p:nvPr>
        </p:nvGraphicFramePr>
        <p:xfrm>
          <a:off x="376238" y="1427163"/>
          <a:ext cx="8383587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3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6238" y="1427163"/>
                        <a:ext cx="8383587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/>
              <a:t>2015;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FE725399-A8A8-4D05-AD87-F6D7289C7BF2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12</a:t>
            </a:fld>
            <a:endParaRPr lang="en-US" altLang="en-US" sz="900"/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 smtClean="0">
                <a:latin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</a:rPr>
              <a:t>Claims Adjusting: 1990–2015*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76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631047"/>
              </p:ext>
            </p:extLst>
          </p:nvPr>
        </p:nvGraphicFramePr>
        <p:xfrm>
          <a:off x="165100" y="1654175"/>
          <a:ext cx="87725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0" name="Chart" r:id="rId4" imgW="5626134" imgH="2920906" progId="MSGraph.Chart.8">
                  <p:embed followColorScheme="full"/>
                </p:oleObj>
              </mc:Choice>
              <mc:Fallback>
                <p:oleObj name="Chart" r:id="rId4" imgW="5626134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165100" y="1654175"/>
                        <a:ext cx="87725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CEFEDC8-01E4-46C5-B54E-5960C4BB9ED9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13</a:t>
            </a:fld>
            <a:endParaRPr lang="en-US" altLang="en-US" sz="900"/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600" dirty="0" smtClean="0">
                <a:latin typeface="Arial" panose="020B0604020202020204" pitchFamily="34" charset="0"/>
              </a:rPr>
              <a:t>U.S. Employment in Third-Party Administration of Insurance Funds: </a:t>
            </a:r>
            <a:r>
              <a:rPr lang="en-US" altLang="en-US" sz="2000" dirty="0" smtClean="0">
                <a:latin typeface="Arial" panose="020B0604020202020204" pitchFamily="34" charset="0"/>
              </a:rPr>
              <a:t>1990–2015*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970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167695"/>
              </p:ext>
            </p:extLst>
          </p:nvPr>
        </p:nvGraphicFramePr>
        <p:xfrm>
          <a:off x="377825" y="1373188"/>
          <a:ext cx="8343900" cy="489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6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373188"/>
                        <a:ext cx="8343900" cy="489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6000" b="1">
                <a:solidFill>
                  <a:srgbClr val="FFFFFF"/>
                </a:solidFill>
              </a:rPr>
              <a:t>www.iii.org</a:t>
            </a: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FF0000"/>
                </a:solidFill>
              </a:rPr>
              <a:t>Twitter: </a:t>
            </a:r>
            <a:r>
              <a:rPr lang="en-US" altLang="en-US" sz="3600" b="1" i="1">
                <a:solidFill>
                  <a:srgbClr val="00B050"/>
                </a:solidFill>
              </a:rPr>
              <a:t>twitter.com/bob_hartwig</a:t>
            </a:r>
          </a:p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 i="1">
                <a:solidFill>
                  <a:srgbClr val="C00000"/>
                </a:solidFill>
              </a:rPr>
              <a:t>Download at: www.iii.org/insurance-topics/features/presentations</a:t>
            </a:r>
            <a:endParaRPr lang="en-US" altLang="en-US" sz="3600" b="1" i="1">
              <a:solidFill>
                <a:srgbClr val="00B050"/>
              </a:solidFill>
            </a:endParaRPr>
          </a:p>
        </p:txBody>
      </p:sp>
      <p:sp>
        <p:nvSpPr>
          <p:cNvPr id="2077702" name="Rectangle 6"/>
          <p:cNvSpPr>
            <a:spLocks noChangeArrowheads="1"/>
          </p:cNvSpPr>
          <p:nvPr/>
        </p:nvSpPr>
        <p:spPr bwMode="auto">
          <a:xfrm>
            <a:off x="668338" y="1597025"/>
            <a:ext cx="78073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tabLst>
                <a:tab pos="6172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tabLst>
                <a:tab pos="6172200" algn="l"/>
              </a:tabLs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6172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tabLst>
                <a:tab pos="6172200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225A7A"/>
                </a:solidFill>
              </a:rPr>
              <a:t>Insurance Information Institute Online: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  <p:bldP spid="207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FB1ECB9-CA46-45F8-BFC1-01574C6B8718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2</a:t>
            </a:fld>
            <a:endParaRPr lang="en-US" altLang="en-US" sz="9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3250" y="228600"/>
            <a:ext cx="7083425" cy="631825"/>
          </a:xfrm>
        </p:spPr>
        <p:txBody>
          <a:bodyPr/>
          <a:lstStyle/>
          <a:p>
            <a:r>
              <a:rPr lang="en-US" altLang="en-US" dirty="0" smtClean="0">
                <a:latin typeface="Arial" panose="020B0604020202020204" pitchFamily="34" charset="0"/>
              </a:rPr>
              <a:t>Overview of Insurance Sector Employment Changes*</a:t>
            </a:r>
          </a:p>
        </p:txBody>
      </p:sp>
      <p:sp>
        <p:nvSpPr>
          <p:cNvPr id="7172" name="Text Box 7"/>
          <p:cNvSpPr txBox="1">
            <a:spLocks noChangeArrowheads="1"/>
          </p:cNvSpPr>
          <p:nvPr/>
        </p:nvSpPr>
        <p:spPr bwMode="auto">
          <a:xfrm>
            <a:off x="533400" y="6426200"/>
            <a:ext cx="82677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1100" dirty="0"/>
              <a:t>*Data are through </a:t>
            </a:r>
            <a:r>
              <a:rPr lang="en-US" altLang="en-US" sz="1100" dirty="0" smtClean="0"/>
              <a:t>November </a:t>
            </a:r>
            <a:r>
              <a:rPr lang="en-US" altLang="en-US" sz="1100" dirty="0" smtClean="0"/>
              <a:t>2015 </a:t>
            </a:r>
            <a:r>
              <a:rPr lang="en-US" altLang="en-US" sz="1100" dirty="0"/>
              <a:t>and are preliminary (i.e., subject to later revision); seasonally adjusted.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835058"/>
              </p:ext>
            </p:extLst>
          </p:nvPr>
        </p:nvGraphicFramePr>
        <p:xfrm>
          <a:off x="638175" y="1397000"/>
          <a:ext cx="8001000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0"/>
                <a:gridCol w="1838325"/>
                <a:gridCol w="1790700"/>
                <a:gridCol w="1419225"/>
              </a:tblGrid>
              <a:tr h="91444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Insurance Subsector</a:t>
                      </a:r>
                      <a:endParaRPr lang="en-US" sz="1800" dirty="0"/>
                    </a:p>
                  </a:txBody>
                  <a:tcPr marT="45716" marB="4571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October </a:t>
                      </a:r>
                      <a:endParaRPr lang="en-US" sz="1800" baseline="0" dirty="0" smtClean="0"/>
                    </a:p>
                    <a:p>
                      <a:pPr algn="ctr"/>
                      <a:r>
                        <a:rPr lang="en-US" sz="1800" baseline="0" dirty="0" smtClean="0"/>
                        <a:t> 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November </a:t>
                      </a:r>
                      <a:r>
                        <a:rPr lang="en-US" sz="1800" baseline="0" dirty="0" smtClean="0"/>
                        <a:t/>
                      </a:r>
                      <a:br>
                        <a:rPr lang="en-US" sz="1800" baseline="0" dirty="0" smtClean="0"/>
                      </a:br>
                      <a:r>
                        <a:rPr lang="en-US" sz="1800" baseline="0" dirty="0" smtClean="0"/>
                        <a:t>2015</a:t>
                      </a:r>
                      <a:endParaRPr lang="en-US" sz="1800" dirty="0" smtClean="0"/>
                    </a:p>
                    <a:p>
                      <a:pPr algn="ctr"/>
                      <a:r>
                        <a:rPr lang="en-US" sz="1800" dirty="0" smtClean="0"/>
                        <a:t>Employment</a:t>
                      </a:r>
                      <a:endParaRPr lang="en-US" sz="1800" dirty="0"/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Change</a:t>
                      </a:r>
                      <a:endParaRPr lang="en-US" sz="1800" dirty="0"/>
                    </a:p>
                  </a:txBody>
                  <a:tcPr marT="45716" marB="45716" anchor="ctr"/>
                </a:tc>
              </a:tr>
              <a:tr h="36575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Verdana"/>
                        </a:rPr>
                        <a:t>CARRIERS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P-C Direct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525,200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525,100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Life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366,800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369,100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Health/Medical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525,400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527,400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Title &amp; Other Direct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78,900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79,200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Reinsurers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25,900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26,000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ctr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 OTHERS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US" sz="1800" dirty="0"/>
                    </a:p>
                  </a:txBody>
                  <a:tcPr marL="9525" marR="85725" marT="9525" marB="0" anchor="ctr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Agents/Brokers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744,000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744,500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+500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marL="0" marR="0" indent="0" algn="l" defTabSz="91440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3rd-Party Administration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176,400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176,700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+300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6575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Claims Adjusters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50,100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50,300</a:t>
                      </a:r>
                      <a:endParaRPr lang="en-US" sz="1800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+200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2660594C-5663-4C1E-A015-AFFC843763F3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3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Baselines:</a:t>
            </a:r>
            <a:br>
              <a:rPr lang="en-US" altLang="en-US" sz="4000" b="1">
                <a:solidFill>
                  <a:srgbClr val="FFFFFF"/>
                </a:solidFill>
              </a:rPr>
            </a:br>
            <a:r>
              <a:rPr lang="en-US" altLang="en-US" sz="4000" b="1">
                <a:solidFill>
                  <a:srgbClr val="FFFFFF"/>
                </a:solidFill>
              </a:rPr>
              <a:t>U.S.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5"/>
          <p:cNvSpPr txBox="1">
            <a:spLocks noGrp="1" noChangeArrowheads="1"/>
          </p:cNvSpPr>
          <p:nvPr/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12/01/09 - 9pm</a:t>
            </a:r>
          </a:p>
        </p:txBody>
      </p:sp>
      <p:sp>
        <p:nvSpPr>
          <p:cNvPr id="11267" name="Rectangle 106"/>
          <p:cNvSpPr txBox="1">
            <a:spLocks noGrp="1" noChangeArrowheads="1"/>
          </p:cNvSpPr>
          <p:nvPr/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r>
              <a:rPr lang="en-US" altLang="en-US" sz="900">
                <a:solidFill>
                  <a:schemeClr val="bg1"/>
                </a:solidFill>
              </a:rPr>
              <a:t>eSlide – P6466 – The Financial Crisis and the Future of the P/C</a:t>
            </a:r>
          </a:p>
        </p:txBody>
      </p:sp>
      <p:sp>
        <p:nvSpPr>
          <p:cNvPr id="1126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9B994D1F-E400-4ECF-9924-7029DF96EB85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4</a:t>
            </a:fld>
            <a:endParaRPr lang="en-US" altLang="en-US" sz="900"/>
          </a:p>
        </p:txBody>
      </p:sp>
      <p:sp>
        <p:nvSpPr>
          <p:cNvPr id="1126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Nonfarm Employment,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</a:t>
            </a:r>
            <a:r>
              <a:rPr lang="en-US" altLang="en-US" sz="1100" dirty="0"/>
              <a:t>2015;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485770"/>
              </p:ext>
            </p:extLst>
          </p:nvPr>
        </p:nvGraphicFramePr>
        <p:xfrm>
          <a:off x="419100" y="1485900"/>
          <a:ext cx="862965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9" name="Chart" r:id="rId4" imgW="5276799" imgH="2819426" progId="MSGraph.Chart.8">
                  <p:embed followColorScheme="full"/>
                </p:oleObj>
              </mc:Choice>
              <mc:Fallback>
                <p:oleObj name="Chart" r:id="rId4" imgW="5276799" imgH="281942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419100" y="1485900"/>
                        <a:ext cx="862965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B9F49D37-78C1-44F1-AC08-668D81551283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5</a:t>
            </a:fld>
            <a:endParaRPr lang="en-US" altLang="en-US" sz="900"/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450850" y="0"/>
            <a:ext cx="7400925" cy="860425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Monthly, 1990–2015*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December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Millions</a:t>
            </a:r>
          </a:p>
        </p:txBody>
      </p:sp>
      <p:graphicFrame>
        <p:nvGraphicFramePr>
          <p:cNvPr id="133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681841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6294E181-43B5-4E8A-9309-33ED8D3647B1}" type="slidenum">
              <a:rPr lang="en-US" altLang="en-US" sz="900">
                <a:solidFill>
                  <a:schemeClr val="bg1"/>
                </a:solidFill>
              </a:rPr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6</a:t>
            </a:fld>
            <a:endParaRPr lang="en-US" altLang="en-US" sz="900">
              <a:solidFill>
                <a:schemeClr val="bg1"/>
              </a:solidFill>
            </a:endParaRP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0486" name="Rectangle 6"/>
          <p:cNvSpPr>
            <a:spLocks noChangeArrowheads="1"/>
          </p:cNvSpPr>
          <p:nvPr/>
        </p:nvSpPr>
        <p:spPr bwMode="blackWhite">
          <a:xfrm>
            <a:off x="609600" y="2219325"/>
            <a:ext cx="7924800" cy="1441450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25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</a:rPr>
              <a:t>Insurance Industry  Employment Trends</a:t>
            </a:r>
            <a:endParaRPr lang="en-US" altLang="en-US" sz="4000" b="1" i="1">
              <a:solidFill>
                <a:srgbClr val="FFFFFF"/>
              </a:solidFill>
            </a:endParaRPr>
          </a:p>
        </p:txBody>
      </p:sp>
      <p:sp>
        <p:nvSpPr>
          <p:cNvPr id="1940487" name="Rectangle 7"/>
          <p:cNvSpPr>
            <a:spLocks noChangeArrowheads="1"/>
          </p:cNvSpPr>
          <p:nvPr/>
        </p:nvSpPr>
        <p:spPr bwMode="auto">
          <a:xfrm>
            <a:off x="666750" y="3929063"/>
            <a:ext cx="7677150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>
            <a:spAutoFit/>
          </a:bodyPr>
          <a:lstStyle>
            <a:lvl1pPr marL="292100" indent="-2921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3600" b="1">
                <a:solidFill>
                  <a:srgbClr val="225A7A"/>
                </a:solidFill>
              </a:rPr>
              <a:t>From 1998 through 2013, total industry employment has stayed in a narrow band of 2.3-2.4 million; in 2014 it rose above that band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4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1000"/>
                                        <p:tgtEl>
                                          <p:spTgt spid="194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0486" grpId="0" animBg="1"/>
      <p:bldP spid="19404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D4D12584-F8DA-4A97-916B-E2080953E04B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7</a:t>
            </a:fld>
            <a:endParaRPr lang="en-US" altLang="en-US" sz="900"/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P/C Insurance Industry: 1990–2015*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 smtClean="0"/>
              <a:t>2015</a:t>
            </a:r>
            <a:r>
              <a:rPr lang="en-US" altLang="en-US" sz="1100" dirty="0"/>
              <a:t>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black">
          <a:xfrm>
            <a:off x="165100" y="115252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74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531035"/>
              </p:ext>
            </p:extLst>
          </p:nvPr>
        </p:nvGraphicFramePr>
        <p:xfrm>
          <a:off x="377825" y="1416050"/>
          <a:ext cx="8499475" cy="483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416050"/>
                        <a:ext cx="8499475" cy="483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38"/>
          <p:cNvSpPr>
            <a:spLocks noChangeArrowheads="1"/>
          </p:cNvSpPr>
          <p:nvPr/>
        </p:nvSpPr>
        <p:spPr bwMode="blackWhite">
          <a:xfrm>
            <a:off x="3695350" y="1801078"/>
            <a:ext cx="3265487" cy="1114425"/>
          </a:xfrm>
          <a:prstGeom prst="wedgeRectCallout">
            <a:avLst>
              <a:gd name="adj1" fmla="val 50083"/>
              <a:gd name="adj2" fmla="val 177734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Sometimes the BLS reclassifies employment within industries. When this happens, the change is spread evenly over a 12-month period (in this case March 2010-March 2011.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5BEABD7A-5D7A-487D-B964-4E58449F92CF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8</a:t>
            </a:fld>
            <a:endParaRPr lang="en-US" altLang="en-US" sz="900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66700" y="133350"/>
            <a:ext cx="7772400" cy="8382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Life Insurance Industry: 1990–2015*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black">
          <a:xfrm>
            <a:off x="152400" y="1489075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1946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606060"/>
              </p:ext>
            </p:extLst>
          </p:nvPr>
        </p:nvGraphicFramePr>
        <p:xfrm>
          <a:off x="377825" y="1562100"/>
          <a:ext cx="8343900" cy="465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9" name="Chart" r:id="rId4" imgW="5562513" imgH="2920906" progId="MSGraph.Chart.8">
                  <p:embed followColorScheme="full"/>
                </p:oleObj>
              </mc:Choice>
              <mc:Fallback>
                <p:oleObj name="Chart" r:id="rId4" imgW="5562513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77825" y="1562100"/>
                        <a:ext cx="8343900" cy="465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38"/>
          <p:cNvSpPr>
            <a:spLocks noChangeArrowheads="1"/>
          </p:cNvSpPr>
          <p:nvPr/>
        </p:nvSpPr>
        <p:spPr bwMode="blackWhite">
          <a:xfrm>
            <a:off x="1249363" y="4130675"/>
            <a:ext cx="3616325" cy="1187450"/>
          </a:xfrm>
          <a:prstGeom prst="wedgeRectCallout">
            <a:avLst>
              <a:gd name="adj1" fmla="val 63014"/>
              <a:gd name="adj2" fmla="val 51762"/>
            </a:avLst>
          </a:prstGeom>
          <a:gradFill rotWithShape="1">
            <a:gsLst>
              <a:gs pos="0">
                <a:schemeClr val="accent1"/>
              </a:gs>
              <a:gs pos="100000">
                <a:srgbClr val="173C51"/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en-US" sz="1400" b="1">
                <a:solidFill>
                  <a:schemeClr val="bg1"/>
                </a:solidFill>
              </a:rPr>
              <a:t>Every 4-5 years BLS reconciles its data with census data; sometimes this reclassifies employment within industries. This drop, spread over March 2004-March 2005, moved some people to the Health/Medical Expense sector.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0"/>
          <p:cNvSpPr txBox="1">
            <a:spLocks noGrp="1"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85000"/>
              </a:lnSpc>
              <a:spcBef>
                <a:spcPct val="20000"/>
              </a:spcBef>
              <a:buClrTx/>
              <a:buFontTx/>
              <a:buNone/>
            </a:pPr>
            <a:fld id="{1D02FB0B-01AB-4354-B1A0-DA022064CBFC}" type="slidenum">
              <a:rPr lang="en-US" altLang="en-US" sz="900"/>
              <a:pPr algn="r">
                <a:lnSpc>
                  <a:spcPct val="85000"/>
                </a:lnSpc>
                <a:spcBef>
                  <a:spcPct val="20000"/>
                </a:spcBef>
                <a:buClrTx/>
                <a:buFontTx/>
                <a:buNone/>
              </a:pPr>
              <a:t>9</a:t>
            </a:fld>
            <a:endParaRPr lang="en-US" altLang="en-US" sz="90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114300"/>
            <a:ext cx="7772400" cy="7620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mtClean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Medical Insurance Industry: 1990–2015*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0" y="6207125"/>
            <a:ext cx="87249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0" tIns="0" rIns="0" bIns="137160" anchor="b">
            <a:spAutoFit/>
          </a:bodyPr>
          <a:lstStyle>
            <a:lvl1pPr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*As of </a:t>
            </a:r>
            <a:r>
              <a:rPr lang="en-US" altLang="en-US" sz="1100" dirty="0" smtClean="0"/>
              <a:t>November </a:t>
            </a:r>
            <a:r>
              <a:rPr lang="en-US" altLang="en-US" sz="1100" dirty="0"/>
              <a:t>2015; not seasonally adjusted; Does not including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1100" dirty="0"/>
              <a:t>Sources: U.S. Bureau of Labor Statistics;  National Bureau of Economic Research (recession dates); Insurance Information Institute.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black">
          <a:xfrm>
            <a:off x="161925" y="1270000"/>
            <a:ext cx="2438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114300">
              <a:lnSpc>
                <a:spcPct val="90000"/>
              </a:lnSpc>
              <a:spcBef>
                <a:spcPct val="10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430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anose="05000000000000000000" pitchFamily="2" charset="2"/>
              <a:buChar char="w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430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4300">
              <a:lnSpc>
                <a:spcPct val="90000"/>
              </a:lnSpc>
              <a:spcBef>
                <a:spcPct val="1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4300">
              <a:lnSpc>
                <a:spcPct val="95000"/>
              </a:lnSpc>
              <a:spcBef>
                <a:spcPct val="15000"/>
              </a:spcBef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430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Tx/>
              <a:buFontTx/>
              <a:buNone/>
            </a:pPr>
            <a:r>
              <a:rPr lang="en-US" altLang="en-US" sz="1600" b="1">
                <a:solidFill>
                  <a:srgbClr val="225A7A"/>
                </a:solidFill>
              </a:rPr>
              <a:t>Thousands</a:t>
            </a:r>
          </a:p>
        </p:txBody>
      </p:sp>
      <p:graphicFrame>
        <p:nvGraphicFramePr>
          <p:cNvPr id="215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522285"/>
              </p:ext>
            </p:extLst>
          </p:nvPr>
        </p:nvGraphicFramePr>
        <p:xfrm>
          <a:off x="381000" y="1490663"/>
          <a:ext cx="8553450" cy="461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" name="Chart" r:id="rId4" imgW="5702247" imgH="2920906" progId="MSGraph.Chart.8">
                  <p:embed followColorScheme="full"/>
                </p:oleObj>
              </mc:Choice>
              <mc:Fallback>
                <p:oleObj name="Chart" r:id="rId4" imgW="5702247" imgH="2920906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381000" y="1490663"/>
                        <a:ext cx="8553450" cy="461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38"/>
          <p:cNvSpPr>
            <a:spLocks noChangeArrowheads="1"/>
          </p:cNvSpPr>
          <p:nvPr/>
        </p:nvSpPr>
        <p:spPr bwMode="blackWhite">
          <a:xfrm>
            <a:off x="1220755" y="1957847"/>
            <a:ext cx="3436970" cy="1507248"/>
          </a:xfrm>
          <a:prstGeom prst="wedgeRectCallout">
            <a:avLst>
              <a:gd name="adj1" fmla="val 67697"/>
              <a:gd name="adj2" fmla="val 4701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275"/>
                  <a:invGamma/>
                </a:schemeClr>
              </a:gs>
            </a:gsLst>
            <a:lin ang="5400000" scaled="1"/>
          </a:gra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tIns="91440" bIns="91440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Every 4-5 years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BLS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reconciles its data with census data; sometimes this reclassifies employment 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within industries.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This drop, spread over March 2004-March 2005, moved some people to the Health/Medical Expense sector.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27142</TotalTime>
  <Words>798</Words>
  <Application>Microsoft Office PowerPoint</Application>
  <PresentationFormat>On-screen Show (4:3)</PresentationFormat>
  <Paragraphs>132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Verdana</vt:lpstr>
      <vt:lpstr>Wingdings</vt:lpstr>
      <vt:lpstr>Default Design</vt:lpstr>
      <vt:lpstr>Microsoft Graph Chart</vt:lpstr>
      <vt:lpstr> Insurance Industry Employment Trends: 1990-2015</vt:lpstr>
      <vt:lpstr>Overview of Insurance Sector Employment Changes*</vt:lpstr>
      <vt:lpstr>PowerPoint Presentation</vt:lpstr>
      <vt:lpstr>U.S. Nonfarm Employment, Monthly, 1990–2015*</vt:lpstr>
      <vt:lpstr>U.S. Employment in Service Industries, Monthly, 1990–2015*</vt:lpstr>
      <vt:lpstr>PowerPoint Presentation</vt:lpstr>
      <vt:lpstr>U.S. Employment in the Direct P/C Insurance Industry: 1990–2015*</vt:lpstr>
      <vt:lpstr>U.S. Employment in the Direct Life Insurance Industry: 1990–2015*</vt:lpstr>
      <vt:lpstr>U.S. Employment in the Direct Health- Medical Insurance Industry: 1990–2015*</vt:lpstr>
      <vt:lpstr>U.S. Employment in the  Reinsurance Industry: 1990–2015*</vt:lpstr>
      <vt:lpstr>U.S. Employment in Insurance  Agencies &amp; Brokerages: 1990–2015*</vt:lpstr>
      <vt:lpstr>U.S. Employment in Insurance  Claims Adjusting: 1990–2015*</vt:lpstr>
      <vt:lpstr>U.S. Employment in Third-Party Administration of Insurance Funds: 1990–2015*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Sassian, Maria</cp:lastModifiedBy>
  <cp:revision>2046</cp:revision>
  <cp:lastPrinted>2015-02-06T18:04:13Z</cp:lastPrinted>
  <dcterms:modified xsi:type="dcterms:W3CDTF">2016-01-08T15:19:34Z</dcterms:modified>
</cp:coreProperties>
</file>