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2238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Sheet1!$A$3:$A$325</c:f>
              <c:numCache>
                <c:formatCode>yy</c:formatCode>
                <c:ptCount val="32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</c:numCache>
            </c:numRef>
          </c:cat>
          <c:val>
            <c:numRef>
              <c:f>Sheet1!$C$3:$C$325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Sheet1!$A$3:$A$325</c:f>
              <c:numCache>
                <c:formatCode>yy</c:formatCode>
                <c:ptCount val="32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</c:numCache>
            </c:numRef>
          </c:cat>
          <c:val>
            <c:numRef>
              <c:f>Sheet1!$B$3:$B$325</c:f>
              <c:numCache>
                <c:formatCode>0.00</c:formatCode>
                <c:ptCount val="323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140.02000000000001</c:v>
                </c:pt>
                <c:pt idx="302" formatCode="General">
                  <c:v>141.29</c:v>
                </c:pt>
                <c:pt idx="303" formatCode="General">
                  <c:v>142.22999999999999</c:v>
                </c:pt>
                <c:pt idx="304" formatCode="General">
                  <c:v>142.72</c:v>
                </c:pt>
                <c:pt idx="305" formatCode="General">
                  <c:v>141.77000000000001</c:v>
                </c:pt>
                <c:pt idx="306" formatCode="General">
                  <c:v>141.97</c:v>
                </c:pt>
                <c:pt idx="307" formatCode="General">
                  <c:v>142.52000000000001</c:v>
                </c:pt>
                <c:pt idx="308" formatCode="General">
                  <c:v>143.69</c:v>
                </c:pt>
                <c:pt idx="309" formatCode="General">
                  <c:v>144.12</c:v>
                </c:pt>
                <c:pt idx="310" formatCode="General">
                  <c:v>144.12</c:v>
                </c:pt>
                <c:pt idx="311" formatCode="General">
                  <c:v>141.15</c:v>
                </c:pt>
                <c:pt idx="312" formatCode="General">
                  <c:v>141.99</c:v>
                </c:pt>
                <c:pt idx="313" formatCode="General">
                  <c:v>142.88999999999999</c:v>
                </c:pt>
                <c:pt idx="314" formatCode="General">
                  <c:v>143.93</c:v>
                </c:pt>
                <c:pt idx="315" formatCode="General">
                  <c:v>144.55000000000001</c:v>
                </c:pt>
                <c:pt idx="316" formatCode="General">
                  <c:v>145.19</c:v>
                </c:pt>
                <c:pt idx="317" formatCode="General">
                  <c:v>144.18</c:v>
                </c:pt>
                <c:pt idx="318" formatCode="General">
                  <c:v>144.41</c:v>
                </c:pt>
                <c:pt idx="319" formatCode="General">
                  <c:v>145.03</c:v>
                </c:pt>
                <c:pt idx="320" formatCode="General">
                  <c:v>145.88999999999999</c:v>
                </c:pt>
                <c:pt idx="321" formatCode="General">
                  <c:v>146.41999999999999</c:v>
                </c:pt>
                <c:pt idx="322" formatCode="General">
                  <c:v>146.15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Sheet1!$A$3:$A$325</c:f>
              <c:numCache>
                <c:formatCode>"'"yy</c:formatCode>
                <c:ptCount val="32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</c:numCache>
            </c:numRef>
          </c:cat>
          <c:val>
            <c:numRef>
              <c:f>Sheet1!$C$3:$C$325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Sheet1!$A$3:$A$325</c:f>
              <c:numCache>
                <c:formatCode>"'"yy</c:formatCode>
                <c:ptCount val="32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</c:numCache>
            </c:numRef>
          </c:cat>
          <c:val>
            <c:numRef>
              <c:f>Sheet1!$B$3:$B$325</c:f>
              <c:numCache>
                <c:formatCode>0.00</c:formatCode>
                <c:ptCount val="323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121.89</c:v>
                </c:pt>
                <c:pt idx="303" formatCode="General">
                  <c:v>122.62</c:v>
                </c:pt>
                <c:pt idx="304" formatCode="General">
                  <c:v>122.86</c:v>
                </c:pt>
                <c:pt idx="305" formatCode="General">
                  <c:v>121.84</c:v>
                </c:pt>
                <c:pt idx="306" formatCode="General">
                  <c:v>122.02</c:v>
                </c:pt>
                <c:pt idx="307" formatCode="General">
                  <c:v>122.68</c:v>
                </c:pt>
                <c:pt idx="308" formatCode="General">
                  <c:v>123.84</c:v>
                </c:pt>
                <c:pt idx="309" formatCode="General">
                  <c:v>124.38</c:v>
                </c:pt>
                <c:pt idx="310" formatCode="General">
                  <c:v>124.52</c:v>
                </c:pt>
                <c:pt idx="311" formatCode="General">
                  <c:v>121.95</c:v>
                </c:pt>
                <c:pt idx="312" formatCode="General">
                  <c:v>122.82</c:v>
                </c:pt>
                <c:pt idx="313" formatCode="General">
                  <c:v>123.6</c:v>
                </c:pt>
                <c:pt idx="314" formatCode="General">
                  <c:v>124.44</c:v>
                </c:pt>
                <c:pt idx="315" formatCode="General">
                  <c:v>124.91</c:v>
                </c:pt>
                <c:pt idx="316" formatCode="General">
                  <c:v>125.29</c:v>
                </c:pt>
                <c:pt idx="317" formatCode="General">
                  <c:v>124.2</c:v>
                </c:pt>
                <c:pt idx="318" formatCode="General">
                  <c:v>124.44</c:v>
                </c:pt>
                <c:pt idx="319" formatCode="General">
                  <c:v>125.17</c:v>
                </c:pt>
                <c:pt idx="320" formatCode="General">
                  <c:v>126.03</c:v>
                </c:pt>
                <c:pt idx="321" formatCode="General">
                  <c:v>126.65</c:v>
                </c:pt>
                <c:pt idx="322" formatCode="General">
                  <c:v>126.58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42704</c:v>
                </c:pt>
                <c:pt idx="322">
                  <c:v>42735</c:v>
                </c:pt>
              </c:numCache>
            </c:numRef>
          </c:cat>
          <c:val>
            <c:numRef>
              <c:f>Sheet1!$C$2:$C$324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42704</c:v>
                </c:pt>
                <c:pt idx="322">
                  <c:v>42735</c:v>
                </c:pt>
              </c:numCache>
            </c:numRef>
          </c:cat>
          <c:val>
            <c:numRef>
              <c:f>Sheet1!$B$2:$B$324</c:f>
              <c:numCache>
                <c:formatCode>0.00</c:formatCode>
                <c:ptCount val="323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516</c:v>
                </c:pt>
                <c:pt idx="304" formatCode="General">
                  <c:v>513.70000000000005</c:v>
                </c:pt>
                <c:pt idx="305" formatCode="General">
                  <c:v>517.4</c:v>
                </c:pt>
                <c:pt idx="306" formatCode="General">
                  <c:v>516.70000000000005</c:v>
                </c:pt>
                <c:pt idx="307" formatCode="General">
                  <c:v>514.20000000000005</c:v>
                </c:pt>
                <c:pt idx="308" formatCode="General">
                  <c:v>513</c:v>
                </c:pt>
                <c:pt idx="309" formatCode="General">
                  <c:v>511.5</c:v>
                </c:pt>
                <c:pt idx="310" formatCode="General">
                  <c:v>513.9</c:v>
                </c:pt>
                <c:pt idx="311" formatCode="General">
                  <c:v>515.79999999999995</c:v>
                </c:pt>
                <c:pt idx="312" formatCode="General">
                  <c:v>515.4</c:v>
                </c:pt>
                <c:pt idx="313" formatCode="General">
                  <c:v>517</c:v>
                </c:pt>
                <c:pt idx="314" formatCode="General">
                  <c:v>517.79999999999995</c:v>
                </c:pt>
                <c:pt idx="315" formatCode="General">
                  <c:v>518.9</c:v>
                </c:pt>
                <c:pt idx="316" formatCode="General">
                  <c:v>519.9</c:v>
                </c:pt>
                <c:pt idx="317" formatCode="General">
                  <c:v>525.5</c:v>
                </c:pt>
                <c:pt idx="318" formatCode="General">
                  <c:v>527.6</c:v>
                </c:pt>
                <c:pt idx="319" formatCode="General">
                  <c:v>524.70000000000005</c:v>
                </c:pt>
                <c:pt idx="320" formatCode="General">
                  <c:v>521.5</c:v>
                </c:pt>
                <c:pt idx="321" formatCode="General">
                  <c:v>523.29999999999995</c:v>
                </c:pt>
                <c:pt idx="322" formatCode="General">
                  <c:v>523.5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6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General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Sheet1!$B$2:$B$323</c:f>
              <c:numCache>
                <c:formatCode>General</c:formatCode>
                <c:ptCount val="322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319</c:v>
                </c:pt>
                <c:pt idx="304">
                  <c:v>320.7</c:v>
                </c:pt>
                <c:pt idx="305">
                  <c:v>324.8</c:v>
                </c:pt>
                <c:pt idx="306">
                  <c:v>327.60000000000002</c:v>
                </c:pt>
                <c:pt idx="307">
                  <c:v>329.3</c:v>
                </c:pt>
                <c:pt idx="308">
                  <c:v>328.2</c:v>
                </c:pt>
                <c:pt idx="309">
                  <c:v>329</c:v>
                </c:pt>
                <c:pt idx="310">
                  <c:v>331.5</c:v>
                </c:pt>
                <c:pt idx="311">
                  <c:v>333.1</c:v>
                </c:pt>
                <c:pt idx="312">
                  <c:v>331.5</c:v>
                </c:pt>
                <c:pt idx="313">
                  <c:v>330.7</c:v>
                </c:pt>
                <c:pt idx="314">
                  <c:v>331.4</c:v>
                </c:pt>
                <c:pt idx="315">
                  <c:v>331</c:v>
                </c:pt>
                <c:pt idx="316">
                  <c:v>330.8</c:v>
                </c:pt>
                <c:pt idx="317">
                  <c:v>334.5</c:v>
                </c:pt>
                <c:pt idx="318">
                  <c:v>334.8</c:v>
                </c:pt>
                <c:pt idx="319">
                  <c:v>335.8</c:v>
                </c:pt>
                <c:pt idx="320">
                  <c:v>332.4</c:v>
                </c:pt>
                <c:pt idx="321">
                  <c:v>333.9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Sheet1!$A$3:$A$324</c:f>
              <c:numCache>
                <c:formatCode>"'"yy</c:formatCode>
                <c:ptCount val="322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</c:numCache>
            </c:numRef>
          </c:cat>
          <c:val>
            <c:numRef>
              <c:f>Sheet1!$C$3:$C$324</c:f>
              <c:numCache>
                <c:formatCode>0</c:formatCode>
                <c:ptCount val="3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Sheet1!$A$3:$A$324</c:f>
              <c:numCache>
                <c:formatCode>"'"yy</c:formatCode>
                <c:ptCount val="322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</c:numCache>
            </c:numRef>
          </c:cat>
          <c:val>
            <c:numRef>
              <c:f>Sheet1!$B$3:$B$324</c:f>
              <c:numCache>
                <c:formatCode>General</c:formatCode>
                <c:ptCount val="322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519.20000000000005</c:v>
                </c:pt>
                <c:pt idx="303">
                  <c:v>520.9</c:v>
                </c:pt>
                <c:pt idx="304">
                  <c:v>524.29999999999995</c:v>
                </c:pt>
                <c:pt idx="305">
                  <c:v>527.4</c:v>
                </c:pt>
                <c:pt idx="306">
                  <c:v>528.79999999999995</c:v>
                </c:pt>
                <c:pt idx="307">
                  <c:v>531.1</c:v>
                </c:pt>
                <c:pt idx="308">
                  <c:v>532.9</c:v>
                </c:pt>
                <c:pt idx="309">
                  <c:v>536.5</c:v>
                </c:pt>
                <c:pt idx="310">
                  <c:v>538.20000000000005</c:v>
                </c:pt>
                <c:pt idx="311">
                  <c:v>538.6</c:v>
                </c:pt>
                <c:pt idx="312">
                  <c:v>539.79999999999995</c:v>
                </c:pt>
                <c:pt idx="313">
                  <c:v>540.70000000000005</c:v>
                </c:pt>
                <c:pt idx="314">
                  <c:v>539.79999999999995</c:v>
                </c:pt>
                <c:pt idx="315">
                  <c:v>541.70000000000005</c:v>
                </c:pt>
                <c:pt idx="316">
                  <c:v>544.5</c:v>
                </c:pt>
                <c:pt idx="317">
                  <c:v>548</c:v>
                </c:pt>
                <c:pt idx="318">
                  <c:v>549.5</c:v>
                </c:pt>
                <c:pt idx="319">
                  <c:v>550.70000000000005</c:v>
                </c:pt>
                <c:pt idx="320">
                  <c:v>553.20000000000005</c:v>
                </c:pt>
                <c:pt idx="321">
                  <c:v>556.79999999999995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Sheet1!$C$2:$C$324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Sheet1!$B$2:$B$324</c:f>
              <c:numCache>
                <c:formatCode>General</c:formatCode>
                <c:ptCount val="323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25.3</c:v>
                </c:pt>
                <c:pt idx="309">
                  <c:v>25.5</c:v>
                </c:pt>
                <c:pt idx="310">
                  <c:v>25.6</c:v>
                </c:pt>
                <c:pt idx="311">
                  <c:v>25.6</c:v>
                </c:pt>
                <c:pt idx="312">
                  <c:v>24.7</c:v>
                </c:pt>
                <c:pt idx="313">
                  <c:v>25</c:v>
                </c:pt>
                <c:pt idx="314">
                  <c:v>24.6</c:v>
                </c:pt>
                <c:pt idx="315">
                  <c:v>24.7</c:v>
                </c:pt>
                <c:pt idx="316">
                  <c:v>24.7</c:v>
                </c:pt>
                <c:pt idx="317">
                  <c:v>24.9</c:v>
                </c:pt>
                <c:pt idx="318">
                  <c:v>25.2</c:v>
                </c:pt>
                <c:pt idx="319">
                  <c:v>25</c:v>
                </c:pt>
                <c:pt idx="320">
                  <c:v>24.9</c:v>
                </c:pt>
                <c:pt idx="321">
                  <c:v>25</c:v>
                </c:pt>
                <c:pt idx="322">
                  <c:v>24.9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Sheet1!$A$2:$A$323</c:f>
              <c:numCache>
                <c:formatCode>"'"yy</c:formatCode>
                <c:ptCount val="32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</c:numCache>
            </c:numRef>
          </c:cat>
          <c:val>
            <c:numRef>
              <c:f>Sheet1!$C$2:$C$323</c:f>
              <c:numCache>
                <c:formatCode>0</c:formatCode>
                <c:ptCount val="3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Sheet1!$A$2:$A$323</c:f>
              <c:numCache>
                <c:formatCode>"'"yy</c:formatCode>
                <c:ptCount val="32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</c:numCache>
            </c:numRef>
          </c:cat>
          <c:val>
            <c:numRef>
              <c:f>Sheet1!$B$2:$B$323</c:f>
              <c:numCache>
                <c:formatCode>General</c:formatCode>
                <c:ptCount val="322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756.3</c:v>
                </c:pt>
                <c:pt idx="304">
                  <c:v>755.9</c:v>
                </c:pt>
                <c:pt idx="305">
                  <c:v>761.6</c:v>
                </c:pt>
                <c:pt idx="306">
                  <c:v>765.4</c:v>
                </c:pt>
                <c:pt idx="307">
                  <c:v>763.5</c:v>
                </c:pt>
                <c:pt idx="308">
                  <c:v>763.8</c:v>
                </c:pt>
                <c:pt idx="309">
                  <c:v>774</c:v>
                </c:pt>
                <c:pt idx="310">
                  <c:v>777.5</c:v>
                </c:pt>
                <c:pt idx="311">
                  <c:v>774.8</c:v>
                </c:pt>
                <c:pt idx="312">
                  <c:v>769.7</c:v>
                </c:pt>
                <c:pt idx="313">
                  <c:v>771.9</c:v>
                </c:pt>
                <c:pt idx="314">
                  <c:v>774.2</c:v>
                </c:pt>
                <c:pt idx="315">
                  <c:v>773.7</c:v>
                </c:pt>
                <c:pt idx="316">
                  <c:v>774.5</c:v>
                </c:pt>
                <c:pt idx="317">
                  <c:v>776.2</c:v>
                </c:pt>
                <c:pt idx="318">
                  <c:v>776</c:v>
                </c:pt>
                <c:pt idx="319">
                  <c:v>774.7</c:v>
                </c:pt>
                <c:pt idx="320">
                  <c:v>775.6</c:v>
                </c:pt>
                <c:pt idx="321">
                  <c:v>779.4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Sheet1!$C$2:$C$324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Sheet1!$B$2:$B$324</c:f>
              <c:numCache>
                <c:formatCode>General</c:formatCode>
                <c:ptCount val="323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56.4</c:v>
                </c:pt>
                <c:pt idx="305">
                  <c:v>56.8</c:v>
                </c:pt>
                <c:pt idx="306">
                  <c:v>57.3</c:v>
                </c:pt>
                <c:pt idx="307">
                  <c:v>56.2</c:v>
                </c:pt>
                <c:pt idx="308">
                  <c:v>56.9</c:v>
                </c:pt>
                <c:pt idx="309">
                  <c:v>56.5</c:v>
                </c:pt>
                <c:pt idx="310">
                  <c:v>56.8</c:v>
                </c:pt>
                <c:pt idx="311">
                  <c:v>56.5</c:v>
                </c:pt>
                <c:pt idx="312">
                  <c:v>55.3</c:v>
                </c:pt>
                <c:pt idx="313">
                  <c:v>55.8</c:v>
                </c:pt>
                <c:pt idx="314">
                  <c:v>55.8</c:v>
                </c:pt>
                <c:pt idx="315">
                  <c:v>56.2</c:v>
                </c:pt>
                <c:pt idx="316">
                  <c:v>57.6</c:v>
                </c:pt>
                <c:pt idx="317">
                  <c:v>58.4</c:v>
                </c:pt>
                <c:pt idx="318">
                  <c:v>57</c:v>
                </c:pt>
                <c:pt idx="319">
                  <c:v>58.2</c:v>
                </c:pt>
                <c:pt idx="320">
                  <c:v>58.9</c:v>
                </c:pt>
                <c:pt idx="321">
                  <c:v>58.9</c:v>
                </c:pt>
                <c:pt idx="322">
                  <c:v>59.2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Sheet1!$C$2:$C$324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Sheet1!$B$2:$B$324</c:f>
              <c:numCache>
                <c:formatCode>General</c:formatCode>
                <c:ptCount val="323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173.8</c:v>
                </c:pt>
                <c:pt idx="304">
                  <c:v>175.2</c:v>
                </c:pt>
                <c:pt idx="305">
                  <c:v>176.1</c:v>
                </c:pt>
                <c:pt idx="306">
                  <c:v>175.6</c:v>
                </c:pt>
                <c:pt idx="307">
                  <c:v>174.2</c:v>
                </c:pt>
                <c:pt idx="308">
                  <c:v>174.2</c:v>
                </c:pt>
                <c:pt idx="309">
                  <c:v>173.1</c:v>
                </c:pt>
                <c:pt idx="310">
                  <c:v>174.4</c:v>
                </c:pt>
                <c:pt idx="311">
                  <c:v>173.6</c:v>
                </c:pt>
                <c:pt idx="312">
                  <c:v>173.7</c:v>
                </c:pt>
                <c:pt idx="313">
                  <c:v>175.2</c:v>
                </c:pt>
                <c:pt idx="314">
                  <c:v>175</c:v>
                </c:pt>
                <c:pt idx="315">
                  <c:v>175.8</c:v>
                </c:pt>
                <c:pt idx="316">
                  <c:v>175.9</c:v>
                </c:pt>
                <c:pt idx="317">
                  <c:v>177.4</c:v>
                </c:pt>
                <c:pt idx="318">
                  <c:v>176.8</c:v>
                </c:pt>
                <c:pt idx="319">
                  <c:v>176.2</c:v>
                </c:pt>
                <c:pt idx="320">
                  <c:v>175.5</c:v>
                </c:pt>
                <c:pt idx="321">
                  <c:v>176.5</c:v>
                </c:pt>
                <c:pt idx="322">
                  <c:v>176.3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8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1/24/2017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6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1990–2016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January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30420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2289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2016;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89221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November,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1189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November 2016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169770"/>
              </p:ext>
            </p:extLst>
          </p:nvPr>
        </p:nvGraphicFramePr>
        <p:xfrm>
          <a:off x="477100" y="1302679"/>
          <a:ext cx="8217231" cy="473993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October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November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523,300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523,500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333,900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335,000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556,800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779,400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778,400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176,500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December, 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35583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December 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28202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18140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621504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58395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96789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626283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2186</TotalTime>
  <Words>701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1990–2016</vt:lpstr>
      <vt:lpstr>Overview of Insurance Sector  Employment Changes*</vt:lpstr>
      <vt:lpstr>Baselines: U.S. Employment Trends</vt:lpstr>
      <vt:lpstr>U.S. Nonfarm Employment, Monthly, 1990–2016*</vt:lpstr>
      <vt:lpstr>U.S. Employment in Service Industries, Monthly, 1990–2016*</vt:lpstr>
      <vt:lpstr>Insurance Industry  Employment Trends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 of Insurance Funds: 1990–2016*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199</cp:revision>
  <dcterms:created xsi:type="dcterms:W3CDTF">2011-11-02T14:24:24Z</dcterms:created>
  <dcterms:modified xsi:type="dcterms:W3CDTF">2017-01-24T18:17:51Z</dcterms:modified>
</cp:coreProperties>
</file>