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137" r:id="rId2"/>
    <p:sldId id="1152" r:id="rId3"/>
    <p:sldId id="1149" r:id="rId4"/>
    <p:sldId id="1140" r:id="rId5"/>
    <p:sldId id="1147" r:id="rId6"/>
    <p:sldId id="1115" r:id="rId7"/>
    <p:sldId id="1146" r:id="rId8"/>
    <p:sldId id="1141" r:id="rId9"/>
    <p:sldId id="1142" r:id="rId10"/>
    <p:sldId id="1143" r:id="rId11"/>
    <p:sldId id="1144" r:id="rId12"/>
    <p:sldId id="1145" r:id="rId13"/>
    <p:sldId id="1150" r:id="rId14"/>
    <p:sldId id="1151" r:id="rId1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2">
          <p15:clr>
            <a:srgbClr val="A4A3A4"/>
          </p15:clr>
        </p15:guide>
        <p15:guide id="2" orient="horz" pos="3856">
          <p15:clr>
            <a:srgbClr val="A4A3A4"/>
          </p15:clr>
        </p15:guide>
        <p15:guide id="3" orient="horz" pos="3608">
          <p15:clr>
            <a:srgbClr val="A4A3A4"/>
          </p15:clr>
        </p15:guide>
        <p15:guide id="4" orient="horz" pos="1472">
          <p15:clr>
            <a:srgbClr val="A4A3A4"/>
          </p15:clr>
        </p15:guide>
        <p15:guide id="5" orient="horz" pos="798">
          <p15:clr>
            <a:srgbClr val="A4A3A4"/>
          </p15:clr>
        </p15:guide>
        <p15:guide id="6" pos="219">
          <p15:clr>
            <a:srgbClr val="A4A3A4"/>
          </p15:clr>
        </p15:guide>
        <p15:guide id="7" pos="5497">
          <p15:clr>
            <a:srgbClr val="A4A3A4"/>
          </p15:clr>
        </p15:guide>
        <p15:guide id="8" pos="4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4B9FCD"/>
    <a:srgbClr val="2B7299"/>
    <a:srgbClr val="E5F1F7"/>
    <a:srgbClr val="3691C4"/>
    <a:srgbClr val="28688C"/>
    <a:srgbClr val="D0DCE2"/>
    <a:srgbClr val="C9D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98" autoAdjust="0"/>
    <p:restoredTop sz="94349" autoAdjust="0"/>
  </p:normalViewPr>
  <p:slideViewPr>
    <p:cSldViewPr snapToGrid="0">
      <p:cViewPr varScale="1">
        <p:scale>
          <a:sx n="66" d="100"/>
          <a:sy n="66" d="100"/>
        </p:scale>
        <p:origin x="1512" y="52"/>
      </p:cViewPr>
      <p:guideLst>
        <p:guide orient="horz" pos="1072"/>
        <p:guide orient="horz" pos="3856"/>
        <p:guide orient="horz" pos="3608"/>
        <p:guide orient="horz" pos="1472"/>
        <p:guide orient="horz" pos="798"/>
        <p:guide pos="219"/>
        <p:guide pos="5497"/>
        <p:guide pos="4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-2898" y="-90"/>
      </p:cViewPr>
      <p:guideLst>
        <p:guide orient="horz" pos="2928"/>
        <p:guide pos="22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6B739799-2761-403E-A312-0FDE42D702FD}" type="datetime1">
              <a:rPr lang="en-US"/>
              <a:pPr>
                <a:defRPr/>
              </a:pPr>
              <a:t>2/5/2016</a:t>
            </a:fld>
            <a:endParaRPr lang="en-US"/>
          </a:p>
        </p:txBody>
      </p:sp>
      <p:sp>
        <p:nvSpPr>
          <p:cNvPr id="229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126C7F4-E3E8-4681-934E-36FA8F3E3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91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07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74788" y="582613"/>
            <a:ext cx="4059237" cy="30448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Notes Placeholder 307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3088" y="3824288"/>
            <a:ext cx="5865812" cy="5156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6135" tIns="46135" rIns="46135" bIns="461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9" name="Slide Number Placeholder 3078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956" tIns="46569" rIns="45956" bIns="46569" numCol="1" anchor="b" anchorCtr="0" compatLnSpc="1">
            <a:prstTxWarp prst="textNoShape">
              <a:avLst/>
            </a:prstTxWarp>
            <a:spAutoFit/>
          </a:bodyPr>
          <a:lstStyle>
            <a:lvl1pPr algn="ctr" defTabSz="931863" eaLnBrk="1" hangingPunct="1">
              <a:defRPr sz="1000"/>
            </a:lvl1pPr>
          </a:lstStyle>
          <a:p>
            <a:pPr>
              <a:defRPr/>
            </a:pPr>
            <a:fld id="{7EA91F8D-CB7E-43D8-BFE2-9B562FD37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07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rtl="0" eaLnBrk="0" fontAlgn="base" hangingPunct="0">
      <a:lnSpc>
        <a:spcPct val="90000"/>
      </a:lnSpc>
      <a:spcBef>
        <a:spcPct val="100000"/>
      </a:spcBef>
      <a:spcAft>
        <a:spcPct val="0"/>
      </a:spcAft>
      <a:buClr>
        <a:srgbClr val="008080"/>
      </a:buClr>
      <a:buSzPct val="85000"/>
      <a:buFont typeface="Wingdings" pitchFamily="2" charset="2"/>
      <a:buChar char="n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17525" indent="-174625" algn="l" rtl="0" eaLnBrk="0" fontAlgn="base" hangingPunct="0">
      <a:lnSpc>
        <a:spcPct val="90000"/>
      </a:lnSpc>
      <a:spcBef>
        <a:spcPct val="50000"/>
      </a:spcBef>
      <a:spcAft>
        <a:spcPct val="0"/>
      </a:spcAft>
      <a:buClr>
        <a:srgbClr val="008080"/>
      </a:buClr>
      <a:buFont typeface="Wingdings" panose="05000000000000000000" pitchFamily="2" charset="2"/>
      <a:buChar char="w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800100" indent="-168275" algn="l" rtl="0" eaLnBrk="0" fontAlgn="base" hangingPunct="0">
      <a:lnSpc>
        <a:spcPct val="90000"/>
      </a:lnSpc>
      <a:spcBef>
        <a:spcPct val="25000"/>
      </a:spcBef>
      <a:spcAft>
        <a:spcPct val="0"/>
      </a:spcAft>
      <a:buClr>
        <a:srgbClr val="008080"/>
      </a:buClr>
      <a:buFont typeface="Arial" panose="020B0604020202020204" pitchFamily="34" charset="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089025" indent="-17462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371600" indent="-16827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EB6D712-7704-4725-ADEF-101CF04EA23A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190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2209714-A93C-4F39-978A-23AC4C42C741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1399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E93C0BF-5DF0-4994-AEDC-199E60AFEE8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7052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CC0E691-61DC-4947-95C2-09A38B2603C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586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2178B8CF-56F6-422D-87C4-994BD22B3E1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087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DB08CE78-12A5-4924-95E8-49E2F5A7634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515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65427BE4-A9A7-4462-8C31-97A35EF69211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5387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441CD0F-58F1-497C-B6E6-823775432132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907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83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5" name="Picture 1188" descr="Title Page bar_112409_1p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8288"/>
            <a:ext cx="9144000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180"/>
          <p:cNvSpPr>
            <a:spLocks noChangeArrowheads="1"/>
          </p:cNvSpPr>
          <p:nvPr userDrawn="1"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7" name="Picture 118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8" name="Rectangle 108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979738"/>
            <a:ext cx="7772400" cy="649287"/>
          </a:xfrm>
          <a:ln algn="ctr"/>
        </p:spPr>
        <p:txBody>
          <a:bodyPr>
            <a:spAutoFit/>
          </a:bodyPr>
          <a:lstStyle>
            <a:lvl1pPr algn="ctr">
              <a:lnSpc>
                <a:spcPct val="85000"/>
              </a:lnSpc>
              <a:spcBef>
                <a:spcPct val="40000"/>
              </a:spcBef>
              <a:defRPr sz="4300" smtClean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81979" name="Rectangle 1083"/>
          <p:cNvSpPr>
            <a:spLocks noGrp="1" noChangeArrowheads="1"/>
          </p:cNvSpPr>
          <p:nvPr>
            <p:ph type="subTitle" idx="1"/>
          </p:nvPr>
        </p:nvSpPr>
        <p:spPr>
          <a:xfrm>
            <a:off x="668338" y="4867275"/>
            <a:ext cx="7807325" cy="430213"/>
          </a:xfrm>
        </p:spPr>
        <p:txBody>
          <a:bodyPr>
            <a:spAutoFit/>
          </a:bodyPr>
          <a:lstStyle>
            <a:lvl1pPr marL="0" indent="0" algn="ctr">
              <a:lnSpc>
                <a:spcPct val="85000"/>
              </a:lnSpc>
              <a:spcBef>
                <a:spcPct val="25000"/>
              </a:spcBef>
              <a:buFont typeface="Wingdings" pitchFamily="2" charset="2"/>
              <a:buNone/>
              <a:defRPr sz="2600" b="1" smtClean="0">
                <a:solidFill>
                  <a:srgbClr val="225A7A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8" name="Rectangle 118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9" name="Rectangle 118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0" name="Rectangle 118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A020D30-DE47-4410-A8B1-2401D26C3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9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EB528-72CF-43C2-B9CB-09F0444E5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45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lIns="91440" rIns="91440" rtlCol="0"/>
          <a:lstStyle/>
          <a:p>
            <a:pPr lvl="0"/>
            <a:endParaRPr lang="en-US" noProof="0" smtClean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5B37F-B791-44A6-B277-7B564233C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5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450" y="90488"/>
            <a:ext cx="7400925" cy="860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95300" y="1647825"/>
            <a:ext cx="8153400" cy="4652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3B174-19F9-4BB8-A65E-E984F3AFD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53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2249F-1DF4-44F5-B168-60A135DEB9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62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3E38E-8534-4475-9CB4-D38040FEA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38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54169-E76F-47D0-8DC5-BAA2E9C386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4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8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0C9F9-8168-4A01-84F6-E0984888E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51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4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86E48-462F-49AE-B389-413B87CB6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9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3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6FDC2-0B2F-4E8B-A306-0F52AE18A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3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99C22-A2BE-44B7-91FC-AC71DF0F0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13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rIns="91440"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862C3-77D3-45A2-A2F7-9A8EDC697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1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4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27" name="Picture 109" descr="Text Pag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5"/>
          <a:stretch>
            <a:fillRect/>
          </a:stretch>
        </p:blipFill>
        <p:spPr bwMode="auto">
          <a:xfrm>
            <a:off x="0" y="0"/>
            <a:ext cx="91440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47825"/>
            <a:ext cx="8153400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44"/>
          <p:cNvSpPr>
            <a:spLocks noGrp="1" noChangeArrowheads="1"/>
          </p:cNvSpPr>
          <p:nvPr>
            <p:ph type="title"/>
          </p:nvPr>
        </p:nvSpPr>
        <p:spPr bwMode="black">
          <a:xfrm>
            <a:off x="298450" y="90488"/>
            <a:ext cx="74009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</a:t>
            </a:r>
            <a:br>
              <a:rPr lang="en-US" altLang="en-US" smtClean="0"/>
            </a:br>
            <a:r>
              <a:rPr lang="en-US" altLang="en-US" smtClean="0"/>
              <a:t>Master title style</a:t>
            </a:r>
          </a:p>
        </p:txBody>
      </p:sp>
      <p:sp>
        <p:nvSpPr>
          <p:cNvPr id="1030" name="Rectangle 101"/>
          <p:cNvSpPr>
            <a:spLocks noChangeArrowheads="1"/>
          </p:cNvSpPr>
          <p:nvPr userDrawn="1"/>
        </p:nvSpPr>
        <p:spPr bwMode="auto">
          <a:xfrm>
            <a:off x="0" y="6807200"/>
            <a:ext cx="9144000" cy="50800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31" name="Picture 10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349250"/>
            <a:ext cx="1228725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" name="Rectangle 10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1130" name="Rectangle 10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134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lnSpc>
                <a:spcPct val="85000"/>
              </a:lnSpc>
              <a:spcBef>
                <a:spcPct val="20000"/>
              </a:spcBef>
              <a:defRPr sz="900"/>
            </a:lvl1pPr>
          </a:lstStyle>
          <a:p>
            <a:pPr>
              <a:defRPr/>
            </a:pPr>
            <a:fld id="{8EF65CB4-2ABF-4854-AEA4-45DC72A4A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01" r:id="rId1"/>
    <p:sldLayoutId id="2147485690" r:id="rId2"/>
    <p:sldLayoutId id="2147485691" r:id="rId3"/>
    <p:sldLayoutId id="2147485692" r:id="rId4"/>
    <p:sldLayoutId id="2147485693" r:id="rId5"/>
    <p:sldLayoutId id="2147485694" r:id="rId6"/>
    <p:sldLayoutId id="2147485695" r:id="rId7"/>
    <p:sldLayoutId id="2147485696" r:id="rId8"/>
    <p:sldLayoutId id="2147485697" r:id="rId9"/>
    <p:sldLayoutId id="2147485698" r:id="rId10"/>
    <p:sldLayoutId id="2147485699" r:id="rId11"/>
    <p:sldLayoutId id="2147485700" r:id="rId12"/>
  </p:sldLayoutIdLst>
  <p:timing>
    <p:tnLst>
      <p:par>
        <p:cTn id="1" dur="indefinite" restart="never" nodeType="tmRoot"/>
      </p:par>
    </p:tnLst>
  </p:timing>
  <p:hf hdr="0"/>
  <p:txStyles>
    <p:titleStyle>
      <a:lvl1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 charset="0"/>
          <a:ea typeface="+mj-ea"/>
          <a:cs typeface="+mj-cs"/>
        </a:defRPr>
      </a:lvl1pPr>
      <a:lvl2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2pPr>
      <a:lvl3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3pPr>
      <a:lvl4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4pPr>
      <a:lvl5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5pPr>
      <a:lvl6pPr marL="4572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6pPr>
      <a:lvl7pPr marL="9144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7pPr>
      <a:lvl8pPr marL="13716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8pPr>
      <a:lvl9pPr marL="18288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9pPr>
    </p:titleStyle>
    <p:bodyStyle>
      <a:lvl1pPr marL="292100" indent="-2921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635000" indent="-2286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w"/>
        <a:defRPr sz="2200">
          <a:solidFill>
            <a:schemeClr val="tx1"/>
          </a:solidFill>
          <a:latin typeface="Arial" charset="0"/>
        </a:defRPr>
      </a:lvl2pPr>
      <a:lvl3pPr marL="977900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Arial" charset="0"/>
        </a:defRPr>
      </a:lvl3pPr>
      <a:lvl4pPr marL="1320800" indent="-228600" algn="l" rtl="0" eaLnBrk="0" fontAlgn="base" hangingPunct="0">
        <a:lnSpc>
          <a:spcPct val="90000"/>
        </a:lnSpc>
        <a:spcBef>
          <a:spcPct val="1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charset="0"/>
        </a:defRPr>
      </a:lvl4pPr>
      <a:lvl5pPr marL="1663700" indent="-228600" algn="l" rtl="0" eaLnBrk="0" fontAlgn="base" hangingPunct="0">
        <a:lnSpc>
          <a:spcPct val="95000"/>
        </a:lnSpc>
        <a:spcBef>
          <a:spcPct val="15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Arial" charset="0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575" y="2533650"/>
            <a:ext cx="8324850" cy="1217613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 Insurance Industry Employment Trends: 1990-2015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575" y="4349750"/>
            <a:ext cx="8582025" cy="792163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Insurance Information Institute</a:t>
            </a:r>
          </a:p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smtClean="0">
                <a:latin typeface="Arial" panose="020B0604020202020204" pitchFamily="34" charset="0"/>
              </a:rPr>
              <a:t>February 2016</a:t>
            </a:r>
            <a:endParaRPr lang="en-US" altLang="en-US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gray">
          <a:xfrm>
            <a:off x="0" y="5886450"/>
            <a:ext cx="91440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800" b="1" dirty="0">
                <a:solidFill>
                  <a:schemeClr val="bg2"/>
                </a:solidFill>
              </a:rPr>
              <a:t>Robert P. Hartwig, Ph.D., CPCU, President &amp; Economist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 dirty="0">
                <a:solidFill>
                  <a:schemeClr val="bg2"/>
                </a:solidFill>
                <a:sym typeface="Symbol" panose="05050102010706020507" pitchFamily="18" charset="2"/>
              </a:rPr>
              <a:t>Insurance Information Institute  110 William Street  New York, NY 10038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sym typeface="Symbol" panose="05050102010706020507" pitchFamily="18" charset="2"/>
              </a:rPr>
              <a:t>Tel: 212.346.5520  Cell: 917.453.1885  bobh@iii.org  www.iii.org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E6174992-D01B-464B-9B31-0F891F729A7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10</a:t>
            </a:fld>
            <a:endParaRPr lang="en-US" altLang="en-US" sz="900"/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the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Reinsurance Industry: 1990–2015*</a:t>
            </a: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355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167567"/>
              </p:ext>
            </p:extLst>
          </p:nvPr>
        </p:nvGraphicFramePr>
        <p:xfrm>
          <a:off x="377825" y="1416050"/>
          <a:ext cx="8343900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2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343900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December 2015</a:t>
            </a:r>
            <a:r>
              <a:rPr lang="en-US" altLang="en-US" sz="1100" dirty="0"/>
              <a:t>; not seasonally adjusted; Does not </a:t>
            </a:r>
            <a:r>
              <a:rPr lang="en-US" altLang="en-US" sz="1100" dirty="0" smtClean="0"/>
              <a:t>include </a:t>
            </a:r>
            <a:r>
              <a:rPr lang="en-US" altLang="en-US" sz="1100" dirty="0"/>
              <a:t>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AC0CF37B-FB9C-446F-BCF4-BDD82EC28F84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11</a:t>
            </a:fld>
            <a:endParaRPr lang="en-US" altLang="en-US" sz="900"/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Insurance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Agencies &amp; Brokerages: 1990–2015*</a:t>
            </a:r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560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662736"/>
              </p:ext>
            </p:extLst>
          </p:nvPr>
        </p:nvGraphicFramePr>
        <p:xfrm>
          <a:off x="376238" y="1427163"/>
          <a:ext cx="8383587" cy="440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2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6238" y="1427163"/>
                        <a:ext cx="8383587" cy="440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December </a:t>
            </a:r>
            <a:r>
              <a:rPr lang="en-US" altLang="en-US" sz="1100" dirty="0"/>
              <a:t>2015;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FE725399-A8A8-4D05-AD87-F6D7289C7BF2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12</a:t>
            </a:fld>
            <a:endParaRPr lang="en-US" altLang="en-US" sz="900"/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Claims Adjusting: 1990–2015*</a:t>
            </a:r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765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49627"/>
              </p:ext>
            </p:extLst>
          </p:nvPr>
        </p:nvGraphicFramePr>
        <p:xfrm>
          <a:off x="165100" y="1654175"/>
          <a:ext cx="8772525" cy="455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8" name="Chart" r:id="rId4" imgW="5626134" imgH="2920906" progId="MSGraph.Chart.8">
                  <p:embed followColorScheme="full"/>
                </p:oleObj>
              </mc:Choice>
              <mc:Fallback>
                <p:oleObj name="Chart" r:id="rId4" imgW="5626134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165100" y="1654175"/>
                        <a:ext cx="8772525" cy="455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December </a:t>
            </a:r>
            <a:r>
              <a:rPr lang="en-US" altLang="en-US" sz="1100" dirty="0"/>
              <a:t>2015;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CEFEDC8-01E4-46C5-B54E-5960C4BB9ED9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13</a:t>
            </a:fld>
            <a:endParaRPr lang="en-US" altLang="en-US" sz="900"/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2600" dirty="0" smtClean="0">
                <a:latin typeface="Arial" panose="020B0604020202020204" pitchFamily="34" charset="0"/>
              </a:rPr>
              <a:t>U.S. Employment in Third-Party Administration of Insurance Funds: </a:t>
            </a:r>
            <a:r>
              <a:rPr lang="en-US" altLang="en-US" sz="2000" dirty="0" smtClean="0">
                <a:latin typeface="Arial" panose="020B0604020202020204" pitchFamily="34" charset="0"/>
              </a:rPr>
              <a:t>1990–2015*</a:t>
            </a:r>
          </a:p>
        </p:txBody>
      </p:sp>
      <p:sp>
        <p:nvSpPr>
          <p:cNvPr id="29700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970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863014"/>
              </p:ext>
            </p:extLst>
          </p:nvPr>
        </p:nvGraphicFramePr>
        <p:xfrm>
          <a:off x="481012" y="1400176"/>
          <a:ext cx="8343900" cy="489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3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481012" y="1400176"/>
                        <a:ext cx="8343900" cy="489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December 2015</a:t>
            </a:r>
            <a:r>
              <a:rPr lang="en-US" altLang="en-US" sz="1100" dirty="0"/>
              <a:t>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699" name="Rectangle 3"/>
          <p:cNvSpPr>
            <a:spLocks noChangeArrowheads="1"/>
          </p:cNvSpPr>
          <p:nvPr/>
        </p:nvSpPr>
        <p:spPr bwMode="blackWhite">
          <a:xfrm>
            <a:off x="685800" y="2327275"/>
            <a:ext cx="7772400" cy="14700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6000" b="1">
                <a:solidFill>
                  <a:srgbClr val="FFFFFF"/>
                </a:solidFill>
              </a:rPr>
              <a:t>www.iii.org</a:t>
            </a:r>
          </a:p>
        </p:txBody>
      </p:sp>
      <p:sp>
        <p:nvSpPr>
          <p:cNvPr id="2077700" name="Rectangle 4"/>
          <p:cNvSpPr>
            <a:spLocks noChangeArrowheads="1"/>
          </p:cNvSpPr>
          <p:nvPr/>
        </p:nvSpPr>
        <p:spPr bwMode="auto">
          <a:xfrm>
            <a:off x="161925" y="4232275"/>
            <a:ext cx="869632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FF0000"/>
                </a:solidFill>
              </a:rPr>
              <a:t>Twitter: </a:t>
            </a:r>
            <a:r>
              <a:rPr lang="en-US" altLang="en-US" sz="3600" b="1" i="1">
                <a:solidFill>
                  <a:srgbClr val="00B050"/>
                </a:solidFill>
              </a:rPr>
              <a:t>twitter.com/bob_hartwig</a:t>
            </a:r>
          </a:p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C00000"/>
                </a:solidFill>
              </a:rPr>
              <a:t>Download at: www.iii.org/insurance-topics/features/presentations</a:t>
            </a:r>
            <a:endParaRPr lang="en-US" altLang="en-US" sz="3600" b="1" i="1">
              <a:solidFill>
                <a:srgbClr val="00B050"/>
              </a:solidFill>
            </a:endParaRPr>
          </a:p>
        </p:txBody>
      </p:sp>
      <p:sp>
        <p:nvSpPr>
          <p:cNvPr id="2077702" name="Rectangle 6"/>
          <p:cNvSpPr>
            <a:spLocks noChangeArrowheads="1"/>
          </p:cNvSpPr>
          <p:nvPr/>
        </p:nvSpPr>
        <p:spPr bwMode="auto">
          <a:xfrm>
            <a:off x="668338" y="1597025"/>
            <a:ext cx="78073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6172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6172200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225A7A"/>
                </a:solidFill>
              </a:rPr>
              <a:t>Insurance Information Institute Online: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77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7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7699" grpId="0" animBg="1"/>
      <p:bldP spid="2077700" grpId="0"/>
      <p:bldP spid="2077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9FB1ECB9-CA46-45F8-BFC1-01574C6B8718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2</a:t>
            </a:fld>
            <a:endParaRPr lang="en-US" altLang="en-US" sz="9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228600"/>
            <a:ext cx="7083425" cy="631825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Overview of Insurance Sector Employment Changes*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514149" y="6450314"/>
            <a:ext cx="82677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100" dirty="0"/>
              <a:t>*Data are through </a:t>
            </a:r>
            <a:r>
              <a:rPr lang="en-US" altLang="en-US" sz="1100" dirty="0" smtClean="0"/>
              <a:t>December 2015 </a:t>
            </a:r>
            <a:r>
              <a:rPr lang="en-US" altLang="en-US" sz="1100" dirty="0"/>
              <a:t>and are preliminary (i.e., subject to later revision); </a:t>
            </a:r>
            <a:r>
              <a:rPr lang="en-US" altLang="en-US" sz="1100" dirty="0" smtClean="0"/>
              <a:t>not seasonally </a:t>
            </a:r>
            <a:r>
              <a:rPr lang="en-US" altLang="en-US" sz="1100" dirty="0"/>
              <a:t>adjusted.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685776"/>
              </p:ext>
            </p:extLst>
          </p:nvPr>
        </p:nvGraphicFramePr>
        <p:xfrm>
          <a:off x="638175" y="1397000"/>
          <a:ext cx="8001000" cy="457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750"/>
                <a:gridCol w="1838325"/>
                <a:gridCol w="1790700"/>
                <a:gridCol w="1419225"/>
              </a:tblGrid>
              <a:tr h="91444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Insurance Subsector</a:t>
                      </a:r>
                      <a:endParaRPr lang="en-US" sz="1800" dirty="0"/>
                    </a:p>
                  </a:txBody>
                  <a:tcPr marT="45716" marB="457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November </a:t>
                      </a:r>
                    </a:p>
                    <a:p>
                      <a:pPr algn="ctr"/>
                      <a:r>
                        <a:rPr lang="en-US" sz="1800" baseline="0" dirty="0" smtClean="0"/>
                        <a:t> 2015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December </a:t>
                      </a:r>
                      <a:br>
                        <a:rPr lang="en-US" sz="1800" baseline="0" dirty="0" smtClean="0"/>
                      </a:br>
                      <a:r>
                        <a:rPr lang="en-US" sz="1800" baseline="0" dirty="0" smtClean="0"/>
                        <a:t>2015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Change</a:t>
                      </a:r>
                      <a:endParaRPr lang="en-US" sz="1800" dirty="0"/>
                    </a:p>
                  </a:txBody>
                  <a:tcPr marT="45716" marB="45716" anchor="ctr"/>
                </a:tc>
              </a:tr>
              <a:tr h="36575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CARRIERS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85725" marT="9525" marB="0" anchor="ctr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P-C Direct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513,900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515,800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+1,900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Life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331,500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333,200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+1,700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Health/Medical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536,500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538,100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+1,600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Title &amp; Other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86,400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86,400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Reinsurers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25,600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25,600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ctr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 OTHERS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</a:tr>
              <a:tr h="36575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Agents/Brokers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777,500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774,800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-2,700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3rd-Party Administration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174,400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173,600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-800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Claims Adjusters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56,800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56,600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660594C-5663-4C1E-A015-AFFC843763F3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3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Baselines:</a:t>
            </a:r>
            <a:br>
              <a:rPr lang="en-US" altLang="en-US" sz="4000" b="1">
                <a:solidFill>
                  <a:srgbClr val="FFFFFF"/>
                </a:solidFill>
              </a:rPr>
            </a:br>
            <a:r>
              <a:rPr lang="en-US" altLang="en-US" sz="4000" b="1">
                <a:solidFill>
                  <a:srgbClr val="FFFFFF"/>
                </a:solidFill>
              </a:rPr>
              <a:t>U.S.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12/01/09 - 9pm</a:t>
            </a:r>
          </a:p>
        </p:txBody>
      </p:sp>
      <p:sp>
        <p:nvSpPr>
          <p:cNvPr id="11267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eSlide – P6466 – The Financial Crisis and the Future of the P/C</a:t>
            </a:r>
          </a:p>
        </p:txBody>
      </p:sp>
      <p:sp>
        <p:nvSpPr>
          <p:cNvPr id="1126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9B994D1F-E400-4ECF-9924-7029DF96EB85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4</a:t>
            </a:fld>
            <a:endParaRPr lang="en-US" altLang="en-US" sz="900"/>
          </a:p>
        </p:txBody>
      </p:sp>
      <p:sp>
        <p:nvSpPr>
          <p:cNvPr id="1126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Nonfarm Employment,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Monthly, 1990–2016*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January 2016; </a:t>
            </a:r>
            <a:r>
              <a:rPr lang="en-US" altLang="en-US" sz="1100" dirty="0"/>
              <a:t>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2824211"/>
              </p:ext>
            </p:extLst>
          </p:nvPr>
        </p:nvGraphicFramePr>
        <p:xfrm>
          <a:off x="419100" y="1485106"/>
          <a:ext cx="8629650" cy="461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8" name="Chart" r:id="rId4" imgW="5276799" imgH="2819426" progId="MSGraph.Chart.8">
                  <p:embed followColorScheme="full"/>
                </p:oleObj>
              </mc:Choice>
              <mc:Fallback>
                <p:oleObj name="Chart" r:id="rId4" imgW="5276799" imgH="281942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419100" y="1485106"/>
                        <a:ext cx="8629650" cy="461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B9F49D37-78C1-44F1-AC08-668D81551283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5</a:t>
            </a:fld>
            <a:endParaRPr lang="en-US" altLang="en-US" sz="900"/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Monthly, 1990–2015*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December 2015</a:t>
            </a:r>
            <a:r>
              <a:rPr lang="en-US" altLang="en-US" sz="1100" dirty="0"/>
              <a:t>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33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823070"/>
              </p:ext>
            </p:extLst>
          </p:nvPr>
        </p:nvGraphicFramePr>
        <p:xfrm>
          <a:off x="377825" y="1416050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2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6294E181-43B5-4E8A-9309-33ED8D3647B1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6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Insurance Industry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  <p:sp>
        <p:nvSpPr>
          <p:cNvPr id="1940487" name="Rectangle 7"/>
          <p:cNvSpPr>
            <a:spLocks noChangeArrowheads="1"/>
          </p:cNvSpPr>
          <p:nvPr/>
        </p:nvSpPr>
        <p:spPr bwMode="auto">
          <a:xfrm>
            <a:off x="666750" y="3929063"/>
            <a:ext cx="767715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 marL="292100" indent="-2921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>
                <a:solidFill>
                  <a:srgbClr val="225A7A"/>
                </a:solidFill>
              </a:rPr>
              <a:t>From 1998 through 2013, total industry employment has stayed in a narrow band of 2.3-2.4 million; in 2014 it rose above that band 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1000"/>
                                        <p:tgtEl>
                                          <p:spTgt spid="194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  <p:bldP spid="19404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D4D12584-F8DA-4A97-916B-E2080953E04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7</a:t>
            </a:fld>
            <a:endParaRPr lang="en-US" altLang="en-US" sz="900"/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P/C Insurance Industry: 1990–2015*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December 2015</a:t>
            </a:r>
            <a:r>
              <a:rPr lang="en-US" altLang="en-US" sz="1100" dirty="0"/>
              <a:t>; not seasonally adjusted; Does not </a:t>
            </a:r>
            <a:r>
              <a:rPr lang="en-US" altLang="en-US" sz="1100" dirty="0" smtClean="0"/>
              <a:t>include </a:t>
            </a:r>
            <a:r>
              <a:rPr lang="en-US" altLang="en-US" sz="1100" dirty="0"/>
              <a:t>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74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7691649"/>
              </p:ext>
            </p:extLst>
          </p:nvPr>
        </p:nvGraphicFramePr>
        <p:xfrm>
          <a:off x="406701" y="1373188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2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406701" y="1373188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38"/>
          <p:cNvSpPr>
            <a:spLocks noChangeArrowheads="1"/>
          </p:cNvSpPr>
          <p:nvPr/>
        </p:nvSpPr>
        <p:spPr bwMode="blackWhite">
          <a:xfrm>
            <a:off x="3695350" y="1801078"/>
            <a:ext cx="3265487" cy="1114425"/>
          </a:xfrm>
          <a:prstGeom prst="wedgeRectCallout">
            <a:avLst>
              <a:gd name="adj1" fmla="val 50083"/>
              <a:gd name="adj2" fmla="val 177734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Sometimes the BLS reclassifies employment within industries. When this happens, the change is spread evenly over a 12-month period (in this case March 2010-March 2011.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5BEABD7A-5D7A-487D-B964-4E58449F92CF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8</a:t>
            </a:fld>
            <a:endParaRPr lang="en-US" altLang="en-US" sz="900"/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66700" y="133350"/>
            <a:ext cx="7772400" cy="8382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Life Insurance Industry: 1990–2015*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December </a:t>
            </a:r>
            <a:r>
              <a:rPr lang="en-US" altLang="en-US" sz="1100" dirty="0"/>
              <a:t>2015; not seasonally adjusted; Does not </a:t>
            </a:r>
            <a:r>
              <a:rPr lang="en-US" altLang="en-US" sz="1100" dirty="0" smtClean="0"/>
              <a:t>include agents </a:t>
            </a:r>
            <a:r>
              <a:rPr lang="en-US" altLang="en-US" sz="1100" dirty="0"/>
              <a:t>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black">
          <a:xfrm>
            <a:off x="152400" y="148907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946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814749"/>
              </p:ext>
            </p:extLst>
          </p:nvPr>
        </p:nvGraphicFramePr>
        <p:xfrm>
          <a:off x="377825" y="1562100"/>
          <a:ext cx="8343900" cy="465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7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562100"/>
                        <a:ext cx="8343900" cy="465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utoShape 38"/>
          <p:cNvSpPr>
            <a:spLocks noChangeArrowheads="1"/>
          </p:cNvSpPr>
          <p:nvPr/>
        </p:nvSpPr>
        <p:spPr bwMode="blackWhite">
          <a:xfrm>
            <a:off x="1249363" y="4130675"/>
            <a:ext cx="3616325" cy="1187450"/>
          </a:xfrm>
          <a:prstGeom prst="wedgeRectCallout">
            <a:avLst>
              <a:gd name="adj1" fmla="val 63014"/>
              <a:gd name="adj2" fmla="val 51762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Every 4-5 years BLS reconciles its data with census data; sometimes this reclassifies employment within industries. This drop, spread over March 2004-March 2005, moved some people to the Health/Medical Expense sector.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1D02FB0B-01AB-4354-B1A0-DA022064CBFC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9</a:t>
            </a:fld>
            <a:endParaRPr lang="en-US" altLang="en-US" sz="900"/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15900" y="114300"/>
            <a:ext cx="7772400" cy="762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mtClean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Medical Insurance Industry: 1990–2015*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December </a:t>
            </a:r>
            <a:r>
              <a:rPr lang="en-US" altLang="en-US" sz="1100" dirty="0"/>
              <a:t>2015; not seasonally adjusted; Does not </a:t>
            </a:r>
            <a:r>
              <a:rPr lang="en-US" altLang="en-US" sz="1100" dirty="0" smtClean="0"/>
              <a:t>include </a:t>
            </a:r>
            <a:r>
              <a:rPr lang="en-US" altLang="en-US" sz="1100" dirty="0"/>
              <a:t>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black">
          <a:xfrm>
            <a:off x="161925" y="1270000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15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971638"/>
              </p:ext>
            </p:extLst>
          </p:nvPr>
        </p:nvGraphicFramePr>
        <p:xfrm>
          <a:off x="381000" y="1490663"/>
          <a:ext cx="8553450" cy="461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4" name="Chart" r:id="rId4" imgW="5702247" imgH="2920906" progId="MSGraph.Chart.8">
                  <p:embed followColorScheme="full"/>
                </p:oleObj>
              </mc:Choice>
              <mc:Fallback>
                <p:oleObj name="Chart" r:id="rId4" imgW="5702247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81000" y="1490663"/>
                        <a:ext cx="8553450" cy="461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AutoShape 38"/>
          <p:cNvSpPr>
            <a:spLocks noChangeArrowheads="1"/>
          </p:cNvSpPr>
          <p:nvPr/>
        </p:nvSpPr>
        <p:spPr bwMode="blackWhite">
          <a:xfrm>
            <a:off x="1220755" y="1957847"/>
            <a:ext cx="3436970" cy="1507248"/>
          </a:xfrm>
          <a:prstGeom prst="wedgeRectCallout">
            <a:avLst>
              <a:gd name="adj1" fmla="val 67697"/>
              <a:gd name="adj2" fmla="val 4701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Every 4-5 years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BLS 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reconciles its data with census data; sometimes this reclassifies employment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within industries. 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 This drop, spread over March 2004-March 2005, moved some people to the Health/Medical Expense sector.</a:t>
            </a:r>
            <a:endParaRPr lang="en-US" sz="1400" b="1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EEC100"/>
      </a:dk2>
      <a:lt2>
        <a:srgbClr val="6FCAEF"/>
      </a:lt2>
      <a:accent1>
        <a:srgbClr val="225A7A"/>
      </a:accent1>
      <a:accent2>
        <a:srgbClr val="FF6801"/>
      </a:accent2>
      <a:accent3>
        <a:srgbClr val="FFFFFF"/>
      </a:accent3>
      <a:accent4>
        <a:srgbClr val="000000"/>
      </a:accent4>
      <a:accent5>
        <a:srgbClr val="ABB5BE"/>
      </a:accent5>
      <a:accent6>
        <a:srgbClr val="E75E01"/>
      </a:accent6>
      <a:hlink>
        <a:srgbClr val="339966"/>
      </a:hlink>
      <a:folHlink>
        <a:srgbClr val="A5002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黑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宋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36699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2376BD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66CC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7DC3"/>
      </a:dk2>
      <a:lt2>
        <a:srgbClr val="808080"/>
      </a:lt2>
      <a:accent1>
        <a:srgbClr val="0A2E4E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ADB2"/>
      </a:accent5>
      <a:accent6>
        <a:srgbClr val="8AB900"/>
      </a:accent6>
      <a:hlink>
        <a:srgbClr val="007DC3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27396</TotalTime>
  <Words>799</Words>
  <Application>Microsoft Office PowerPoint</Application>
  <PresentationFormat>On-screen Show (4:3)</PresentationFormat>
  <Paragraphs>132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Symbol</vt:lpstr>
      <vt:lpstr>Verdana</vt:lpstr>
      <vt:lpstr>Wingdings</vt:lpstr>
      <vt:lpstr>Default Design</vt:lpstr>
      <vt:lpstr>Chart</vt:lpstr>
      <vt:lpstr> Insurance Industry Employment Trends: 1990-2015</vt:lpstr>
      <vt:lpstr>Overview of Insurance Sector Employment Changes*</vt:lpstr>
      <vt:lpstr>PowerPoint Presentation</vt:lpstr>
      <vt:lpstr>U.S. Nonfarm Employment, Monthly, 1990–2016*</vt:lpstr>
      <vt:lpstr>U.S. Employment in Service Industries, Monthly, 1990–2015*</vt:lpstr>
      <vt:lpstr>PowerPoint Presentation</vt:lpstr>
      <vt:lpstr>U.S. Employment in the Direct P/C Insurance Industry: 1990–2015*</vt:lpstr>
      <vt:lpstr>U.S. Employment in the Direct Life Insurance Industry: 1990–2015*</vt:lpstr>
      <vt:lpstr>U.S. Employment in the Direct Health- Medical Insurance Industry: 1990–2015*</vt:lpstr>
      <vt:lpstr>U.S. Employment in the  Reinsurance Industry: 1990–2015*</vt:lpstr>
      <vt:lpstr>U.S. Employment in Insurance  Agencies &amp; Brokerages: 1990–2015*</vt:lpstr>
      <vt:lpstr>U.S. Employment in Independent  Claims Adjusting: 1990–2015*</vt:lpstr>
      <vt:lpstr>U.S. Employment in Third-Party Administration of Insurance Funds: 1990–2015*</vt:lpstr>
      <vt:lpstr>PowerPoint Presentation</vt:lpstr>
    </vt:vector>
  </TitlesOfParts>
  <Company>insurance information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P6466 - iii Template</dc:title>
  <dc:creator>Call @ 866-2-eSlide</dc:creator>
  <cp:lastModifiedBy>Sassian, Maria</cp:lastModifiedBy>
  <cp:revision>2066</cp:revision>
  <cp:lastPrinted>2015-02-06T18:04:13Z</cp:lastPrinted>
  <dcterms:modified xsi:type="dcterms:W3CDTF">2016-02-05T18:48:23Z</dcterms:modified>
</cp:coreProperties>
</file>