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2" r:id="rId4"/>
    <p:sldId id="283" r:id="rId5"/>
    <p:sldId id="294" r:id="rId6"/>
    <p:sldId id="285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5" autoAdjust="0"/>
    <p:restoredTop sz="94521" autoAdjust="0"/>
  </p:normalViewPr>
  <p:slideViewPr>
    <p:cSldViewPr snapToGrid="0">
      <p:cViewPr varScale="1">
        <p:scale>
          <a:sx n="114" d="100"/>
          <a:sy n="114" d="100"/>
        </p:scale>
        <p:origin x="1386" y="108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Sheet1!$A$3:$A$326</c:f>
              <c:numCache>
                <c:formatCode>yy</c:formatCode>
                <c:ptCount val="324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</c:numCache>
            </c:numRef>
          </c:cat>
          <c:val>
            <c:numRef>
              <c:f>Sheet1!$C$3:$C$326</c:f>
              <c:numCache>
                <c:formatCode>0</c:formatCode>
                <c:ptCount val="3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Sheet1!$A$3:$A$326</c:f>
              <c:numCache>
                <c:formatCode>yy</c:formatCode>
                <c:ptCount val="324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</c:numCache>
            </c:numRef>
          </c:cat>
          <c:val>
            <c:numRef>
              <c:f>Sheet1!$B$3:$B$326</c:f>
              <c:numCache>
                <c:formatCode>0.00</c:formatCode>
                <c:ptCount val="324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140.01</c:v>
                </c:pt>
                <c:pt idx="302" formatCode="General">
                  <c:v>141.28</c:v>
                </c:pt>
                <c:pt idx="303" formatCode="General">
                  <c:v>142.22</c:v>
                </c:pt>
                <c:pt idx="304" formatCode="General">
                  <c:v>142.69999999999999</c:v>
                </c:pt>
                <c:pt idx="305" formatCode="General">
                  <c:v>141.75</c:v>
                </c:pt>
                <c:pt idx="306" formatCode="General">
                  <c:v>141.94</c:v>
                </c:pt>
                <c:pt idx="307" formatCode="General">
                  <c:v>142.5</c:v>
                </c:pt>
                <c:pt idx="308" formatCode="General">
                  <c:v>143.65</c:v>
                </c:pt>
                <c:pt idx="309" formatCode="General">
                  <c:v>144.06</c:v>
                </c:pt>
                <c:pt idx="310" formatCode="General">
                  <c:v>144.06</c:v>
                </c:pt>
                <c:pt idx="311" formatCode="General">
                  <c:v>141.09</c:v>
                </c:pt>
                <c:pt idx="312" formatCode="General">
                  <c:v>141.91999999999999</c:v>
                </c:pt>
                <c:pt idx="313" formatCode="General">
                  <c:v>142.81</c:v>
                </c:pt>
                <c:pt idx="314" formatCode="General">
                  <c:v>143.88999999999999</c:v>
                </c:pt>
                <c:pt idx="315" formatCode="General">
                  <c:v>144.53</c:v>
                </c:pt>
                <c:pt idx="316" formatCode="General">
                  <c:v>145.18</c:v>
                </c:pt>
                <c:pt idx="317" formatCode="General">
                  <c:v>144.19999999999999</c:v>
                </c:pt>
                <c:pt idx="318" formatCode="General">
                  <c:v>144.44</c:v>
                </c:pt>
                <c:pt idx="319" formatCode="General">
                  <c:v>145.08000000000001</c:v>
                </c:pt>
                <c:pt idx="320" formatCode="General">
                  <c:v>146</c:v>
                </c:pt>
                <c:pt idx="321" formatCode="General">
                  <c:v>146.4</c:v>
                </c:pt>
                <c:pt idx="322" formatCode="General">
                  <c:v>146.16999999999999</c:v>
                </c:pt>
                <c:pt idx="323" formatCode="General">
                  <c:v>143.22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month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Sheet1!$A$3:$A$326</c:f>
              <c:numCache>
                <c:formatCode>"'"yy</c:formatCode>
                <c:ptCount val="324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</c:numCache>
            </c:numRef>
          </c:cat>
          <c:val>
            <c:numRef>
              <c:f>Sheet1!$C$3:$C$326</c:f>
              <c:numCache>
                <c:formatCode>0</c:formatCode>
                <c:ptCount val="3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Sheet1!$A$3:$A$326</c:f>
              <c:numCache>
                <c:formatCode>"'"yy</c:formatCode>
                <c:ptCount val="324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</c:numCache>
            </c:numRef>
          </c:cat>
          <c:val>
            <c:numRef>
              <c:f>Sheet1!$B$3:$B$326</c:f>
              <c:numCache>
                <c:formatCode>0.00</c:formatCode>
                <c:ptCount val="324"/>
                <c:pt idx="0">
                  <c:v>84.62</c:v>
                </c:pt>
                <c:pt idx="1">
                  <c:v>85.23</c:v>
                </c:pt>
                <c:pt idx="2">
                  <c:v>85.66</c:v>
                </c:pt>
                <c:pt idx="3">
                  <c:v>86.35</c:v>
                </c:pt>
                <c:pt idx="4">
                  <c:v>86.63</c:v>
                </c:pt>
                <c:pt idx="5">
                  <c:v>85.47</c:v>
                </c:pt>
                <c:pt idx="6">
                  <c:v>85.25</c:v>
                </c:pt>
                <c:pt idx="7">
                  <c:v>85.95</c:v>
                </c:pt>
                <c:pt idx="8">
                  <c:v>86.36</c:v>
                </c:pt>
                <c:pt idx="9">
                  <c:v>86.69</c:v>
                </c:pt>
                <c:pt idx="10">
                  <c:v>86.8</c:v>
                </c:pt>
                <c:pt idx="11">
                  <c:v>84.92</c:v>
                </c:pt>
                <c:pt idx="12">
                  <c:v>85.1</c:v>
                </c:pt>
                <c:pt idx="13">
                  <c:v>85.41</c:v>
                </c:pt>
                <c:pt idx="14">
                  <c:v>85.63</c:v>
                </c:pt>
                <c:pt idx="15">
                  <c:v>86.07</c:v>
                </c:pt>
                <c:pt idx="16">
                  <c:v>86.31</c:v>
                </c:pt>
                <c:pt idx="17">
                  <c:v>85.17</c:v>
                </c:pt>
                <c:pt idx="18">
                  <c:v>85.07</c:v>
                </c:pt>
                <c:pt idx="19">
                  <c:v>85.86</c:v>
                </c:pt>
                <c:pt idx="20">
                  <c:v>86.37</c:v>
                </c:pt>
                <c:pt idx="21">
                  <c:v>86.67</c:v>
                </c:pt>
                <c:pt idx="22">
                  <c:v>86.84</c:v>
                </c:pt>
                <c:pt idx="23">
                  <c:v>85.03</c:v>
                </c:pt>
                <c:pt idx="24">
                  <c:v>85.4</c:v>
                </c:pt>
                <c:pt idx="25">
                  <c:v>85.83</c:v>
                </c:pt>
                <c:pt idx="26">
                  <c:v>86.39</c:v>
                </c:pt>
                <c:pt idx="27">
                  <c:v>86.92</c:v>
                </c:pt>
                <c:pt idx="28">
                  <c:v>87.15</c:v>
                </c:pt>
                <c:pt idx="29">
                  <c:v>86.16</c:v>
                </c:pt>
                <c:pt idx="30">
                  <c:v>86.07</c:v>
                </c:pt>
                <c:pt idx="31">
                  <c:v>86.91</c:v>
                </c:pt>
                <c:pt idx="32">
                  <c:v>87.57</c:v>
                </c:pt>
                <c:pt idx="33">
                  <c:v>87.96</c:v>
                </c:pt>
                <c:pt idx="34">
                  <c:v>88.19</c:v>
                </c:pt>
                <c:pt idx="35">
                  <c:v>86.46</c:v>
                </c:pt>
                <c:pt idx="36">
                  <c:v>87.05</c:v>
                </c:pt>
                <c:pt idx="37">
                  <c:v>87.43</c:v>
                </c:pt>
                <c:pt idx="38">
                  <c:v>88.18</c:v>
                </c:pt>
                <c:pt idx="39">
                  <c:v>88.81</c:v>
                </c:pt>
                <c:pt idx="40">
                  <c:v>89.14</c:v>
                </c:pt>
                <c:pt idx="41">
                  <c:v>88.26</c:v>
                </c:pt>
                <c:pt idx="42">
                  <c:v>88.19</c:v>
                </c:pt>
                <c:pt idx="43">
                  <c:v>89.17</c:v>
                </c:pt>
                <c:pt idx="44">
                  <c:v>89.85</c:v>
                </c:pt>
                <c:pt idx="45">
                  <c:v>90.3</c:v>
                </c:pt>
                <c:pt idx="46">
                  <c:v>90.66</c:v>
                </c:pt>
                <c:pt idx="47">
                  <c:v>88.85</c:v>
                </c:pt>
                <c:pt idx="48">
                  <c:v>89.46</c:v>
                </c:pt>
                <c:pt idx="49">
                  <c:v>90.24</c:v>
                </c:pt>
                <c:pt idx="50">
                  <c:v>90.96</c:v>
                </c:pt>
                <c:pt idx="51">
                  <c:v>91.64</c:v>
                </c:pt>
                <c:pt idx="52">
                  <c:v>92.09</c:v>
                </c:pt>
                <c:pt idx="53">
                  <c:v>91.14</c:v>
                </c:pt>
                <c:pt idx="54">
                  <c:v>91.21</c:v>
                </c:pt>
                <c:pt idx="55">
                  <c:v>92.26</c:v>
                </c:pt>
                <c:pt idx="56">
                  <c:v>92.92</c:v>
                </c:pt>
                <c:pt idx="57">
                  <c:v>93.59</c:v>
                </c:pt>
                <c:pt idx="58">
                  <c:v>93.86</c:v>
                </c:pt>
                <c:pt idx="59">
                  <c:v>91.99</c:v>
                </c:pt>
                <c:pt idx="60">
                  <c:v>92.71</c:v>
                </c:pt>
                <c:pt idx="61">
                  <c:v>93.31</c:v>
                </c:pt>
                <c:pt idx="62">
                  <c:v>93.87</c:v>
                </c:pt>
                <c:pt idx="63">
                  <c:v>94.37</c:v>
                </c:pt>
                <c:pt idx="64">
                  <c:v>94.78</c:v>
                </c:pt>
                <c:pt idx="65">
                  <c:v>93.61</c:v>
                </c:pt>
                <c:pt idx="66">
                  <c:v>93.67</c:v>
                </c:pt>
                <c:pt idx="67">
                  <c:v>94.6</c:v>
                </c:pt>
                <c:pt idx="68">
                  <c:v>95.26</c:v>
                </c:pt>
                <c:pt idx="69">
                  <c:v>95.66</c:v>
                </c:pt>
                <c:pt idx="70">
                  <c:v>95.88</c:v>
                </c:pt>
                <c:pt idx="71">
                  <c:v>93.71</c:v>
                </c:pt>
                <c:pt idx="72">
                  <c:v>94.56</c:v>
                </c:pt>
                <c:pt idx="73">
                  <c:v>95.25</c:v>
                </c:pt>
                <c:pt idx="74">
                  <c:v>95.81</c:v>
                </c:pt>
                <c:pt idx="75">
                  <c:v>96.61</c:v>
                </c:pt>
                <c:pt idx="76">
                  <c:v>96.96</c:v>
                </c:pt>
                <c:pt idx="77">
                  <c:v>95.94</c:v>
                </c:pt>
                <c:pt idx="78">
                  <c:v>96</c:v>
                </c:pt>
                <c:pt idx="79">
                  <c:v>96.81</c:v>
                </c:pt>
                <c:pt idx="80">
                  <c:v>97.54</c:v>
                </c:pt>
                <c:pt idx="81">
                  <c:v>98.11</c:v>
                </c:pt>
                <c:pt idx="82">
                  <c:v>98.29</c:v>
                </c:pt>
                <c:pt idx="83">
                  <c:v>96.22</c:v>
                </c:pt>
                <c:pt idx="84">
                  <c:v>97.01</c:v>
                </c:pt>
                <c:pt idx="85">
                  <c:v>97.73</c:v>
                </c:pt>
                <c:pt idx="86">
                  <c:v>98.44</c:v>
                </c:pt>
                <c:pt idx="87">
                  <c:v>99.19</c:v>
                </c:pt>
                <c:pt idx="88">
                  <c:v>99.54</c:v>
                </c:pt>
                <c:pt idx="89">
                  <c:v>98.55</c:v>
                </c:pt>
                <c:pt idx="90">
                  <c:v>98.38</c:v>
                </c:pt>
                <c:pt idx="91">
                  <c:v>99.42</c:v>
                </c:pt>
                <c:pt idx="92">
                  <c:v>100.33</c:v>
                </c:pt>
                <c:pt idx="93">
                  <c:v>100.79</c:v>
                </c:pt>
                <c:pt idx="94">
                  <c:v>101.09</c:v>
                </c:pt>
                <c:pt idx="95">
                  <c:v>98.94</c:v>
                </c:pt>
                <c:pt idx="96">
                  <c:v>99.68</c:v>
                </c:pt>
                <c:pt idx="97">
                  <c:v>100.31</c:v>
                </c:pt>
                <c:pt idx="98">
                  <c:v>101.02</c:v>
                </c:pt>
                <c:pt idx="99">
                  <c:v>101.84</c:v>
                </c:pt>
                <c:pt idx="100">
                  <c:v>102.18</c:v>
                </c:pt>
                <c:pt idx="101">
                  <c:v>101.28</c:v>
                </c:pt>
                <c:pt idx="102">
                  <c:v>101.23</c:v>
                </c:pt>
                <c:pt idx="103">
                  <c:v>102.13</c:v>
                </c:pt>
                <c:pt idx="104">
                  <c:v>102.97</c:v>
                </c:pt>
                <c:pt idx="105">
                  <c:v>103.5</c:v>
                </c:pt>
                <c:pt idx="106">
                  <c:v>103.84</c:v>
                </c:pt>
                <c:pt idx="107">
                  <c:v>101.62</c:v>
                </c:pt>
                <c:pt idx="108">
                  <c:v>102.57</c:v>
                </c:pt>
                <c:pt idx="109">
                  <c:v>103.22</c:v>
                </c:pt>
                <c:pt idx="110">
                  <c:v>104.07</c:v>
                </c:pt>
                <c:pt idx="111">
                  <c:v>104.7</c:v>
                </c:pt>
                <c:pt idx="112">
                  <c:v>105.14</c:v>
                </c:pt>
                <c:pt idx="113">
                  <c:v>104.23</c:v>
                </c:pt>
                <c:pt idx="114">
                  <c:v>104.21</c:v>
                </c:pt>
                <c:pt idx="115">
                  <c:v>105.08</c:v>
                </c:pt>
                <c:pt idx="116">
                  <c:v>106.04</c:v>
                </c:pt>
                <c:pt idx="117">
                  <c:v>106.56</c:v>
                </c:pt>
                <c:pt idx="118">
                  <c:v>106.92</c:v>
                </c:pt>
                <c:pt idx="119">
                  <c:v>104.68</c:v>
                </c:pt>
                <c:pt idx="120">
                  <c:v>105.37</c:v>
                </c:pt>
                <c:pt idx="121">
                  <c:v>106.26</c:v>
                </c:pt>
                <c:pt idx="122">
                  <c:v>107.05</c:v>
                </c:pt>
                <c:pt idx="123">
                  <c:v>107.81</c:v>
                </c:pt>
                <c:pt idx="124">
                  <c:v>107.98</c:v>
                </c:pt>
                <c:pt idx="125">
                  <c:v>106.74</c:v>
                </c:pt>
                <c:pt idx="126">
                  <c:v>106.69</c:v>
                </c:pt>
                <c:pt idx="127">
                  <c:v>107.52</c:v>
                </c:pt>
                <c:pt idx="128">
                  <c:v>108.11</c:v>
                </c:pt>
                <c:pt idx="129">
                  <c:v>108.62</c:v>
                </c:pt>
                <c:pt idx="130">
                  <c:v>108.81</c:v>
                </c:pt>
                <c:pt idx="131">
                  <c:v>106.45</c:v>
                </c:pt>
                <c:pt idx="132">
                  <c:v>107.18</c:v>
                </c:pt>
                <c:pt idx="133">
                  <c:v>107.71</c:v>
                </c:pt>
                <c:pt idx="134">
                  <c:v>108.06</c:v>
                </c:pt>
                <c:pt idx="135">
                  <c:v>108.65</c:v>
                </c:pt>
                <c:pt idx="136">
                  <c:v>108.87</c:v>
                </c:pt>
                <c:pt idx="137">
                  <c:v>107.52</c:v>
                </c:pt>
                <c:pt idx="138">
                  <c:v>107.52</c:v>
                </c:pt>
                <c:pt idx="139">
                  <c:v>108.02</c:v>
                </c:pt>
                <c:pt idx="140">
                  <c:v>108.44</c:v>
                </c:pt>
                <c:pt idx="141">
                  <c:v>108.55</c:v>
                </c:pt>
                <c:pt idx="142">
                  <c:v>108.47</c:v>
                </c:pt>
                <c:pt idx="143">
                  <c:v>106.18</c:v>
                </c:pt>
                <c:pt idx="144">
                  <c:v>106.74</c:v>
                </c:pt>
                <c:pt idx="145">
                  <c:v>107.31</c:v>
                </c:pt>
                <c:pt idx="146">
                  <c:v>107.78</c:v>
                </c:pt>
                <c:pt idx="147">
                  <c:v>108.36</c:v>
                </c:pt>
                <c:pt idx="148">
                  <c:v>108.49</c:v>
                </c:pt>
                <c:pt idx="149">
                  <c:v>107.12</c:v>
                </c:pt>
                <c:pt idx="150">
                  <c:v>107.18</c:v>
                </c:pt>
                <c:pt idx="151">
                  <c:v>107.84</c:v>
                </c:pt>
                <c:pt idx="152">
                  <c:v>108.65</c:v>
                </c:pt>
                <c:pt idx="153">
                  <c:v>108.94</c:v>
                </c:pt>
                <c:pt idx="154">
                  <c:v>108.83</c:v>
                </c:pt>
                <c:pt idx="155">
                  <c:v>106.65</c:v>
                </c:pt>
                <c:pt idx="156">
                  <c:v>107.2</c:v>
                </c:pt>
                <c:pt idx="157">
                  <c:v>107.62</c:v>
                </c:pt>
                <c:pt idx="158">
                  <c:v>108.15</c:v>
                </c:pt>
                <c:pt idx="159">
                  <c:v>108.67</c:v>
                </c:pt>
                <c:pt idx="160">
                  <c:v>108.76</c:v>
                </c:pt>
                <c:pt idx="161">
                  <c:v>107.51</c:v>
                </c:pt>
                <c:pt idx="162">
                  <c:v>107.49</c:v>
                </c:pt>
                <c:pt idx="163">
                  <c:v>108.24</c:v>
                </c:pt>
                <c:pt idx="164">
                  <c:v>109.1</c:v>
                </c:pt>
                <c:pt idx="165">
                  <c:v>109.39</c:v>
                </c:pt>
                <c:pt idx="166">
                  <c:v>109.42</c:v>
                </c:pt>
                <c:pt idx="167">
                  <c:v>107.2</c:v>
                </c:pt>
                <c:pt idx="168">
                  <c:v>107.85</c:v>
                </c:pt>
                <c:pt idx="169">
                  <c:v>108.68</c:v>
                </c:pt>
                <c:pt idx="170">
                  <c:v>109.52</c:v>
                </c:pt>
                <c:pt idx="171">
                  <c:v>110.11</c:v>
                </c:pt>
                <c:pt idx="172">
                  <c:v>110.27</c:v>
                </c:pt>
                <c:pt idx="173">
                  <c:v>109.07</c:v>
                </c:pt>
                <c:pt idx="174">
                  <c:v>109</c:v>
                </c:pt>
                <c:pt idx="175">
                  <c:v>109.83</c:v>
                </c:pt>
                <c:pt idx="176">
                  <c:v>110.8</c:v>
                </c:pt>
                <c:pt idx="177">
                  <c:v>111.16</c:v>
                </c:pt>
                <c:pt idx="178">
                  <c:v>111.16</c:v>
                </c:pt>
                <c:pt idx="179">
                  <c:v>108.95</c:v>
                </c:pt>
                <c:pt idx="180">
                  <c:v>109.73</c:v>
                </c:pt>
                <c:pt idx="181">
                  <c:v>110.4</c:v>
                </c:pt>
                <c:pt idx="182">
                  <c:v>111.31</c:v>
                </c:pt>
                <c:pt idx="183">
                  <c:v>111.83</c:v>
                </c:pt>
                <c:pt idx="184">
                  <c:v>112.2</c:v>
                </c:pt>
                <c:pt idx="185">
                  <c:v>111.13</c:v>
                </c:pt>
                <c:pt idx="186">
                  <c:v>111.28</c:v>
                </c:pt>
                <c:pt idx="187">
                  <c:v>112.01</c:v>
                </c:pt>
                <c:pt idx="188">
                  <c:v>112.71</c:v>
                </c:pt>
                <c:pt idx="189">
                  <c:v>113.3</c:v>
                </c:pt>
                <c:pt idx="190">
                  <c:v>113.32</c:v>
                </c:pt>
                <c:pt idx="191">
                  <c:v>111.05</c:v>
                </c:pt>
                <c:pt idx="192">
                  <c:v>111.92</c:v>
                </c:pt>
                <c:pt idx="193">
                  <c:v>112.74</c:v>
                </c:pt>
                <c:pt idx="194">
                  <c:v>113.38</c:v>
                </c:pt>
                <c:pt idx="195">
                  <c:v>113.94</c:v>
                </c:pt>
                <c:pt idx="196">
                  <c:v>114.14</c:v>
                </c:pt>
                <c:pt idx="197">
                  <c:v>112.98</c:v>
                </c:pt>
                <c:pt idx="198">
                  <c:v>113.11</c:v>
                </c:pt>
                <c:pt idx="199">
                  <c:v>113.93</c:v>
                </c:pt>
                <c:pt idx="200">
                  <c:v>114.74</c:v>
                </c:pt>
                <c:pt idx="201">
                  <c:v>115.32</c:v>
                </c:pt>
                <c:pt idx="202">
                  <c:v>115.42</c:v>
                </c:pt>
                <c:pt idx="203">
                  <c:v>113.07</c:v>
                </c:pt>
                <c:pt idx="204">
                  <c:v>113.89</c:v>
                </c:pt>
                <c:pt idx="205">
                  <c:v>114.59</c:v>
                </c:pt>
                <c:pt idx="206">
                  <c:v>115.23</c:v>
                </c:pt>
                <c:pt idx="207">
                  <c:v>115.92</c:v>
                </c:pt>
                <c:pt idx="208">
                  <c:v>116.13</c:v>
                </c:pt>
                <c:pt idx="209">
                  <c:v>114.76</c:v>
                </c:pt>
                <c:pt idx="210">
                  <c:v>114.88</c:v>
                </c:pt>
                <c:pt idx="211">
                  <c:v>115.58</c:v>
                </c:pt>
                <c:pt idx="212">
                  <c:v>116.44</c:v>
                </c:pt>
                <c:pt idx="213">
                  <c:v>116.91</c:v>
                </c:pt>
                <c:pt idx="214">
                  <c:v>116.97</c:v>
                </c:pt>
                <c:pt idx="215">
                  <c:v>114.44</c:v>
                </c:pt>
                <c:pt idx="216">
                  <c:v>115.06</c:v>
                </c:pt>
                <c:pt idx="217">
                  <c:v>115.6</c:v>
                </c:pt>
                <c:pt idx="218">
                  <c:v>116.05</c:v>
                </c:pt>
                <c:pt idx="219">
                  <c:v>116.43</c:v>
                </c:pt>
                <c:pt idx="220">
                  <c:v>116.46</c:v>
                </c:pt>
                <c:pt idx="221">
                  <c:v>115.05</c:v>
                </c:pt>
                <c:pt idx="222">
                  <c:v>114.95</c:v>
                </c:pt>
                <c:pt idx="223">
                  <c:v>115.21</c:v>
                </c:pt>
                <c:pt idx="224">
                  <c:v>115.76</c:v>
                </c:pt>
                <c:pt idx="225">
                  <c:v>115.48</c:v>
                </c:pt>
                <c:pt idx="226">
                  <c:v>114.99</c:v>
                </c:pt>
                <c:pt idx="227">
                  <c:v>112.21</c:v>
                </c:pt>
                <c:pt idx="228">
                  <c:v>112.32</c:v>
                </c:pt>
                <c:pt idx="229">
                  <c:v>112.4</c:v>
                </c:pt>
                <c:pt idx="230">
                  <c:v>112.69</c:v>
                </c:pt>
                <c:pt idx="231">
                  <c:v>112.97</c:v>
                </c:pt>
                <c:pt idx="232">
                  <c:v>112.76</c:v>
                </c:pt>
                <c:pt idx="233">
                  <c:v>111.25</c:v>
                </c:pt>
                <c:pt idx="234">
                  <c:v>111.16</c:v>
                </c:pt>
                <c:pt idx="235">
                  <c:v>111.68</c:v>
                </c:pt>
                <c:pt idx="236">
                  <c:v>112.44</c:v>
                </c:pt>
                <c:pt idx="237">
                  <c:v>112.68</c:v>
                </c:pt>
                <c:pt idx="238">
                  <c:v>112.46</c:v>
                </c:pt>
                <c:pt idx="239">
                  <c:v>110.1</c:v>
                </c:pt>
                <c:pt idx="240">
                  <c:v>110.66</c:v>
                </c:pt>
                <c:pt idx="241">
                  <c:v>111.34</c:v>
                </c:pt>
                <c:pt idx="242">
                  <c:v>112.19</c:v>
                </c:pt>
                <c:pt idx="243">
                  <c:v>113.08</c:v>
                </c:pt>
                <c:pt idx="244">
                  <c:v>112.94</c:v>
                </c:pt>
                <c:pt idx="245">
                  <c:v>111.53</c:v>
                </c:pt>
                <c:pt idx="246">
                  <c:v>111.5</c:v>
                </c:pt>
                <c:pt idx="247">
                  <c:v>112.09</c:v>
                </c:pt>
                <c:pt idx="248">
                  <c:v>113.08</c:v>
                </c:pt>
                <c:pt idx="249">
                  <c:v>113.5</c:v>
                </c:pt>
                <c:pt idx="250">
                  <c:v>113.48</c:v>
                </c:pt>
                <c:pt idx="251">
                  <c:v>111.04</c:v>
                </c:pt>
                <c:pt idx="252">
                  <c:v>111.83</c:v>
                </c:pt>
                <c:pt idx="253">
                  <c:v>112.57</c:v>
                </c:pt>
                <c:pt idx="254">
                  <c:v>113.49</c:v>
                </c:pt>
                <c:pt idx="255">
                  <c:v>113.88</c:v>
                </c:pt>
                <c:pt idx="256">
                  <c:v>114.04</c:v>
                </c:pt>
                <c:pt idx="257">
                  <c:v>112.63</c:v>
                </c:pt>
                <c:pt idx="258">
                  <c:v>112.79</c:v>
                </c:pt>
                <c:pt idx="259">
                  <c:v>113.54</c:v>
                </c:pt>
                <c:pt idx="260">
                  <c:v>114.46</c:v>
                </c:pt>
                <c:pt idx="261">
                  <c:v>114.9</c:v>
                </c:pt>
                <c:pt idx="262">
                  <c:v>114.89</c:v>
                </c:pt>
                <c:pt idx="263">
                  <c:v>113.24</c:v>
                </c:pt>
                <c:pt idx="264">
                  <c:v>114.18</c:v>
                </c:pt>
                <c:pt idx="265">
                  <c:v>114.91</c:v>
                </c:pt>
                <c:pt idx="266">
                  <c:v>115.59</c:v>
                </c:pt>
                <c:pt idx="267">
                  <c:v>116.16</c:v>
                </c:pt>
                <c:pt idx="268">
                  <c:v>116.2</c:v>
                </c:pt>
                <c:pt idx="269">
                  <c:v>114.91</c:v>
                </c:pt>
                <c:pt idx="270">
                  <c:v>115.23</c:v>
                </c:pt>
                <c:pt idx="271">
                  <c:v>115.94</c:v>
                </c:pt>
                <c:pt idx="272">
                  <c:v>116.9</c:v>
                </c:pt>
                <c:pt idx="273">
                  <c:v>117.42</c:v>
                </c:pt>
                <c:pt idx="274">
                  <c:v>117.5</c:v>
                </c:pt>
                <c:pt idx="275">
                  <c:v>115</c:v>
                </c:pt>
                <c:pt idx="276">
                  <c:v>115.98</c:v>
                </c:pt>
                <c:pt idx="277">
                  <c:v>116.63</c:v>
                </c:pt>
                <c:pt idx="278">
                  <c:v>117.45</c:v>
                </c:pt>
                <c:pt idx="279">
                  <c:v>118.09</c:v>
                </c:pt>
                <c:pt idx="280">
                  <c:v>118.23</c:v>
                </c:pt>
                <c:pt idx="281">
                  <c:v>117.04</c:v>
                </c:pt>
                <c:pt idx="282">
                  <c:v>117.38</c:v>
                </c:pt>
                <c:pt idx="283">
                  <c:v>118.03</c:v>
                </c:pt>
                <c:pt idx="284">
                  <c:v>118.98</c:v>
                </c:pt>
                <c:pt idx="285">
                  <c:v>119.61</c:v>
                </c:pt>
                <c:pt idx="286">
                  <c:v>119.56</c:v>
                </c:pt>
                <c:pt idx="287">
                  <c:v>117.06</c:v>
                </c:pt>
                <c:pt idx="288" formatCode="General">
                  <c:v>117.77</c:v>
                </c:pt>
                <c:pt idx="289" formatCode="General">
                  <c:v>118.54</c:v>
                </c:pt>
                <c:pt idx="290" formatCode="General">
                  <c:v>119.45</c:v>
                </c:pt>
                <c:pt idx="291" formatCode="General">
                  <c:v>120.12</c:v>
                </c:pt>
                <c:pt idx="292" formatCode="General">
                  <c:v>120.42</c:v>
                </c:pt>
                <c:pt idx="293" formatCode="General">
                  <c:v>119.24</c:v>
                </c:pt>
                <c:pt idx="294" formatCode="General">
                  <c:v>119.55</c:v>
                </c:pt>
                <c:pt idx="295" formatCode="General">
                  <c:v>120.29</c:v>
                </c:pt>
                <c:pt idx="296" formatCode="General">
                  <c:v>121.36</c:v>
                </c:pt>
                <c:pt idx="297" formatCode="General">
                  <c:v>121.93</c:v>
                </c:pt>
                <c:pt idx="298" formatCode="General">
                  <c:v>122.09</c:v>
                </c:pt>
                <c:pt idx="299">
                  <c:v>119.48</c:v>
                </c:pt>
                <c:pt idx="300" formatCode="General">
                  <c:v>120.3</c:v>
                </c:pt>
                <c:pt idx="301" formatCode="General">
                  <c:v>120.95</c:v>
                </c:pt>
                <c:pt idx="302" formatCode="General">
                  <c:v>121.88</c:v>
                </c:pt>
                <c:pt idx="303" formatCode="General">
                  <c:v>122.6</c:v>
                </c:pt>
                <c:pt idx="304" formatCode="General">
                  <c:v>122.83</c:v>
                </c:pt>
                <c:pt idx="305" formatCode="General">
                  <c:v>121.79</c:v>
                </c:pt>
                <c:pt idx="306" formatCode="General">
                  <c:v>122</c:v>
                </c:pt>
                <c:pt idx="307" formatCode="General">
                  <c:v>122.61</c:v>
                </c:pt>
                <c:pt idx="308" formatCode="General">
                  <c:v>123.75</c:v>
                </c:pt>
                <c:pt idx="309" formatCode="General">
                  <c:v>124.27</c:v>
                </c:pt>
                <c:pt idx="310" formatCode="General">
                  <c:v>124.4</c:v>
                </c:pt>
                <c:pt idx="311" formatCode="General">
                  <c:v>121.82</c:v>
                </c:pt>
                <c:pt idx="312" formatCode="General">
                  <c:v>122.68</c:v>
                </c:pt>
                <c:pt idx="313" formatCode="General">
                  <c:v>123.44</c:v>
                </c:pt>
                <c:pt idx="314" formatCode="General">
                  <c:v>124.32</c:v>
                </c:pt>
                <c:pt idx="315" formatCode="General">
                  <c:v>124.8</c:v>
                </c:pt>
                <c:pt idx="316" formatCode="General">
                  <c:v>125.18</c:v>
                </c:pt>
                <c:pt idx="317" formatCode="General">
                  <c:v>124.12</c:v>
                </c:pt>
                <c:pt idx="318" formatCode="General">
                  <c:v>124.37</c:v>
                </c:pt>
                <c:pt idx="319" formatCode="General">
                  <c:v>125.1</c:v>
                </c:pt>
                <c:pt idx="320" formatCode="General">
                  <c:v>126</c:v>
                </c:pt>
                <c:pt idx="321" formatCode="General">
                  <c:v>126.52</c:v>
                </c:pt>
                <c:pt idx="322" formatCode="General">
                  <c:v>126.5</c:v>
                </c:pt>
                <c:pt idx="323" formatCode="General">
                  <c:v>123.88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Sheet1!$A$2:$A$324</c:f>
              <c:numCache>
                <c:formatCode>"'"yy</c:formatCode>
                <c:ptCount val="32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</c:numCache>
            </c:numRef>
          </c:cat>
          <c:val>
            <c:numRef>
              <c:f>Sheet1!$C$2:$C$324</c:f>
              <c:numCache>
                <c:formatCode>0</c:formatCode>
                <c:ptCount val="3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Sheet1!$A$2:$A$324</c:f>
              <c:numCache>
                <c:formatCode>"'"yy</c:formatCode>
                <c:ptCount val="32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</c:numCache>
            </c:numRef>
          </c:cat>
          <c:val>
            <c:numRef>
              <c:f>Sheet1!$B$2:$B$324</c:f>
              <c:numCache>
                <c:formatCode>0.00</c:formatCode>
                <c:ptCount val="323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563.9</c:v>
                </c:pt>
                <c:pt idx="319" formatCode="General">
                  <c:v>560.70000000000005</c:v>
                </c:pt>
                <c:pt idx="320" formatCode="General">
                  <c:v>557.29999999999995</c:v>
                </c:pt>
                <c:pt idx="321" formatCode="General">
                  <c:v>559.29999999999995</c:v>
                </c:pt>
                <c:pt idx="322" formatCode="General">
                  <c:v>558.9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Sheet1!$C$2:$C$315</c:f>
              <c:numCache>
                <c:formatCode>General</c:formatCode>
                <c:ptCount val="3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Sheet1!$A$2:$A$325</c:f>
              <c:numCache>
                <c:formatCode>"'"yy</c:formatCode>
                <c:ptCount val="32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</c:numCache>
            </c:numRef>
          </c:cat>
          <c:val>
            <c:numRef>
              <c:f>Sheet1!$B$2:$B$323</c:f>
              <c:numCache>
                <c:formatCode>General</c:formatCode>
                <c:ptCount val="322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351.2</c:v>
                </c:pt>
                <c:pt idx="320">
                  <c:v>347.7</c:v>
                </c:pt>
                <c:pt idx="321">
                  <c:v>349.4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Sheet1!$A$3:$A$325</c:f>
              <c:numCache>
                <c:formatCode>"'"yy</c:formatCode>
                <c:ptCount val="32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43100</c:v>
                </c:pt>
              </c:numCache>
            </c:numRef>
          </c:cat>
          <c:val>
            <c:numRef>
              <c:f>Sheet1!$C$3:$C$325</c:f>
              <c:numCache>
                <c:formatCode>0</c:formatCode>
                <c:ptCount val="32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Sheet1!$A$3:$A$325</c:f>
              <c:numCache>
                <c:formatCode>"'"yy</c:formatCode>
                <c:ptCount val="32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43100</c:v>
                </c:pt>
              </c:numCache>
            </c:numRef>
          </c:cat>
          <c:val>
            <c:numRef>
              <c:f>Sheet1!$B$3:$B$325</c:f>
              <c:numCache>
                <c:formatCode>General</c:formatCode>
                <c:ptCount val="323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512.20000000000005</c:v>
                </c:pt>
                <c:pt idx="303">
                  <c:v>507</c:v>
                </c:pt>
                <c:pt idx="304">
                  <c:v>503.4</c:v>
                </c:pt>
                <c:pt idx="305">
                  <c:v>499.6</c:v>
                </c:pt>
                <c:pt idx="306">
                  <c:v>494</c:v>
                </c:pt>
                <c:pt idx="307">
                  <c:v>489.4</c:v>
                </c:pt>
                <c:pt idx="308">
                  <c:v>484.2</c:v>
                </c:pt>
                <c:pt idx="309">
                  <c:v>480.8</c:v>
                </c:pt>
                <c:pt idx="310">
                  <c:v>475.6</c:v>
                </c:pt>
                <c:pt idx="311">
                  <c:v>469</c:v>
                </c:pt>
                <c:pt idx="312">
                  <c:v>463.3</c:v>
                </c:pt>
                <c:pt idx="313">
                  <c:v>457.2</c:v>
                </c:pt>
                <c:pt idx="314">
                  <c:v>456.2</c:v>
                </c:pt>
                <c:pt idx="315">
                  <c:v>457.8</c:v>
                </c:pt>
                <c:pt idx="316">
                  <c:v>460.3</c:v>
                </c:pt>
                <c:pt idx="317">
                  <c:v>462.6</c:v>
                </c:pt>
                <c:pt idx="318">
                  <c:v>464</c:v>
                </c:pt>
                <c:pt idx="319">
                  <c:v>465.1</c:v>
                </c:pt>
                <c:pt idx="320">
                  <c:v>466.9</c:v>
                </c:pt>
                <c:pt idx="321">
                  <c:v>469.4</c:v>
                </c:pt>
                <c:pt idx="322">
                  <c:v>471.5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Sheet1!$A$2:$A$325</c:f>
              <c:numCache>
                <c:formatCode>"'"yy</c:formatCode>
                <c:ptCount val="32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</c:numCache>
            </c:numRef>
          </c:cat>
          <c:val>
            <c:numRef>
              <c:f>Sheet1!$C$2:$C$325</c:f>
              <c:numCache>
                <c:formatCode>0</c:formatCode>
                <c:ptCount val="3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Sheet1!$A$2:$A$325</c:f>
              <c:numCache>
                <c:formatCode>"'"yy</c:formatCode>
                <c:ptCount val="32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</c:numCache>
            </c:numRef>
          </c:cat>
          <c:val>
            <c:numRef>
              <c:f>Sheet1!$B$2:$B$325</c:f>
              <c:numCache>
                <c:formatCode>General</c:formatCode>
                <c:ptCount val="324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24.8</c:v>
                </c:pt>
                <c:pt idx="317">
                  <c:v>24.9</c:v>
                </c:pt>
                <c:pt idx="318">
                  <c:v>25.3</c:v>
                </c:pt>
                <c:pt idx="319">
                  <c:v>25.1</c:v>
                </c:pt>
                <c:pt idx="320">
                  <c:v>24.9</c:v>
                </c:pt>
                <c:pt idx="321">
                  <c:v>25</c:v>
                </c:pt>
                <c:pt idx="322">
                  <c:v>25.1</c:v>
                </c:pt>
                <c:pt idx="323">
                  <c:v>25.2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Sheet1!$A$2:$A$325</c:f>
              <c:numCache>
                <c:formatCode>"'"yy</c:formatCode>
                <c:ptCount val="32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</c:numCache>
            </c:numRef>
          </c:cat>
          <c:val>
            <c:numRef>
              <c:f>Sheet1!$C$2:$C$325</c:f>
              <c:numCache>
                <c:formatCode>0</c:formatCode>
                <c:ptCount val="3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Sheet1!$A$2:$A$325</c:f>
              <c:numCache>
                <c:formatCode>"'"yy</c:formatCode>
                <c:ptCount val="32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</c:numCache>
            </c:numRef>
          </c:cat>
          <c:val>
            <c:numRef>
              <c:f>Sheet1!$B$2:$B$325</c:f>
              <c:numCache>
                <c:formatCode>General</c:formatCode>
                <c:ptCount val="324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770.5</c:v>
                </c:pt>
                <c:pt idx="313">
                  <c:v>772.8</c:v>
                </c:pt>
                <c:pt idx="314">
                  <c:v>775.2</c:v>
                </c:pt>
                <c:pt idx="315">
                  <c:v>774.9</c:v>
                </c:pt>
                <c:pt idx="316">
                  <c:v>775.5</c:v>
                </c:pt>
                <c:pt idx="317">
                  <c:v>777.3</c:v>
                </c:pt>
                <c:pt idx="318">
                  <c:v>777.5</c:v>
                </c:pt>
                <c:pt idx="319">
                  <c:v>776.3</c:v>
                </c:pt>
                <c:pt idx="320">
                  <c:v>777.3</c:v>
                </c:pt>
                <c:pt idx="321">
                  <c:v>781.1</c:v>
                </c:pt>
                <c:pt idx="322">
                  <c:v>780.9</c:v>
                </c:pt>
                <c:pt idx="323">
                  <c:v>781.6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Sheet1!$A$2:$A$325</c:f>
              <c:numCache>
                <c:formatCode>"'"yy</c:formatCode>
                <c:ptCount val="32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</c:numCache>
            </c:numRef>
          </c:cat>
          <c:val>
            <c:numRef>
              <c:f>Sheet1!$C$2:$C$325</c:f>
              <c:numCache>
                <c:formatCode>0</c:formatCode>
                <c:ptCount val="3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Sheet1!$A$2:$A$325</c:f>
              <c:numCache>
                <c:formatCode>"'"yy</c:formatCode>
                <c:ptCount val="32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</c:numCache>
            </c:numRef>
          </c:cat>
          <c:val>
            <c:numRef>
              <c:f>Sheet1!$B$2:$B$325</c:f>
              <c:numCache>
                <c:formatCode>General</c:formatCode>
                <c:ptCount val="324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56.5</c:v>
                </c:pt>
                <c:pt idx="316">
                  <c:v>57.9</c:v>
                </c:pt>
                <c:pt idx="317">
                  <c:v>58.7</c:v>
                </c:pt>
                <c:pt idx="318">
                  <c:v>57.2</c:v>
                </c:pt>
                <c:pt idx="319">
                  <c:v>58.5</c:v>
                </c:pt>
                <c:pt idx="320">
                  <c:v>59.2</c:v>
                </c:pt>
                <c:pt idx="321">
                  <c:v>59.1</c:v>
                </c:pt>
                <c:pt idx="322">
                  <c:v>59.6</c:v>
                </c:pt>
                <c:pt idx="323">
                  <c:v>59.1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Sheet1!$A$2:$A$325</c:f>
              <c:numCache>
                <c:formatCode>"'"yy</c:formatCode>
                <c:ptCount val="32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</c:numCache>
            </c:numRef>
          </c:cat>
          <c:val>
            <c:numRef>
              <c:f>Sheet1!$C$2:$C$325</c:f>
              <c:numCache>
                <c:formatCode>0</c:formatCode>
                <c:ptCount val="3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Sheet1!$A$2:$A$325</c:f>
              <c:numCache>
                <c:formatCode>"'"yy</c:formatCode>
                <c:ptCount val="32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</c:numCache>
            </c:numRef>
          </c:cat>
          <c:val>
            <c:numRef>
              <c:f>Sheet1!$B$2:$B$325</c:f>
              <c:numCache>
                <c:formatCode>General</c:formatCode>
                <c:ptCount val="324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185.7</c:v>
                </c:pt>
                <c:pt idx="316">
                  <c:v>185.7</c:v>
                </c:pt>
                <c:pt idx="317">
                  <c:v>187.3</c:v>
                </c:pt>
                <c:pt idx="318">
                  <c:v>186.7</c:v>
                </c:pt>
                <c:pt idx="319">
                  <c:v>186</c:v>
                </c:pt>
                <c:pt idx="320">
                  <c:v>185.3</c:v>
                </c:pt>
                <c:pt idx="321">
                  <c:v>186.5</c:v>
                </c:pt>
                <c:pt idx="322">
                  <c:v>186.2</c:v>
                </c:pt>
                <c:pt idx="323">
                  <c:v>187.8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2/3/2017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94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61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1990–2016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February 2017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03334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2016;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88606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307470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2016;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37131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1990–2016*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December, 2016;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00395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December 2016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1565471"/>
              </p:ext>
            </p:extLst>
          </p:nvPr>
        </p:nvGraphicFramePr>
        <p:xfrm>
          <a:off x="477100" y="1302679"/>
          <a:ext cx="8217231" cy="473993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1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350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November 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2016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December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2016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558,900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560,100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350,600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352,700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469,400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471,500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780,900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781,600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186,200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187,800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414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January,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599146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As of January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28978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28594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621504" y="2021306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5710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767686"/>
            <a:chOff x="5145467" y="1604785"/>
            <a:chExt cx="3191573" cy="276768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 flipH="1">
              <a:off x="5632471" y="3024511"/>
              <a:ext cx="1108782" cy="134796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7967895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4308375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2307</TotalTime>
  <Words>701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1990–2016</vt:lpstr>
      <vt:lpstr>Overview of Insurance Sector  Employment Changes*</vt:lpstr>
      <vt:lpstr>Baselines: U.S. Employment Trends</vt:lpstr>
      <vt:lpstr>U.S. Nonfarm Employment, Monthly, 1990–2017*</vt:lpstr>
      <vt:lpstr>U.S. Employment in Service Industries, Monthly, 1990–2017*</vt:lpstr>
      <vt:lpstr>Insurance Industry  Employment Trends</vt:lpstr>
      <vt:lpstr>U.S. Employment in the Direct P/C Insurance Industry: 1990–2016*</vt:lpstr>
      <vt:lpstr>U.S. Employment in the Direct Life Insurance Industry: 1990–2016*</vt:lpstr>
      <vt:lpstr>U.S. Employment in the Direct Health- Medical Insurance Industry: 1990–2016*</vt:lpstr>
      <vt:lpstr>U.S. Employment in the  Reinsurance Industry: 1990–2016*</vt:lpstr>
      <vt:lpstr>U.S. Employment in Insurance  Agencies &amp; Brokerages: 1990–2016*</vt:lpstr>
      <vt:lpstr>U.S. Employment in Independent  Claims Adjusting: 1990–2016*</vt:lpstr>
      <vt:lpstr>U.S. Employment in Third-Party Administration  of Insurance Funds: 1990–2016*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213</cp:revision>
  <dcterms:created xsi:type="dcterms:W3CDTF">2011-11-02T14:24:24Z</dcterms:created>
  <dcterms:modified xsi:type="dcterms:W3CDTF">2017-02-03T20:29:35Z</dcterms:modified>
</cp:coreProperties>
</file>