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829"/>
            <a:ext cx="8324850" cy="1217256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</a:t>
            </a:r>
            <a:r>
              <a:rPr lang="en-US" altLang="en-US" dirty="0" smtClean="0">
                <a:latin typeface="Arial" panose="020B0604020202020204" pitchFamily="34" charset="0"/>
              </a:rPr>
              <a:t>1990-2016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March 2016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Reinsurance Industry: 1990–2016*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73987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2015</a:t>
            </a:r>
            <a:r>
              <a:rPr lang="en-US" altLang="en-US" sz="1100" dirty="0"/>
              <a:t>; 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Agencies &amp; Brokerages: 1990–2016*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557098"/>
              </p:ext>
            </p:extLst>
          </p:nvPr>
        </p:nvGraphicFramePr>
        <p:xfrm>
          <a:off x="341313" y="1373188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41313" y="1373188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1990–2016*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008604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0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1990–2016*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914051"/>
              </p:ext>
            </p:extLst>
          </p:nvPr>
        </p:nvGraphicFramePr>
        <p:xfrm>
          <a:off x="481012" y="1400176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81012" y="1400176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2016; </a:t>
            </a:r>
            <a:r>
              <a:rPr lang="en-US" altLang="en-US" sz="1100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14149" y="6450314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January 2016 </a:t>
            </a:r>
            <a:r>
              <a:rPr lang="en-US" altLang="en-US" sz="1100" dirty="0"/>
              <a:t>and are preliminary (i.e., subject to later revision); </a:t>
            </a:r>
            <a:r>
              <a:rPr lang="en-US" altLang="en-US" sz="1100" dirty="0" smtClean="0"/>
              <a:t>not seasonally </a:t>
            </a:r>
            <a:r>
              <a:rPr lang="en-US" altLang="en-US" sz="1100" dirty="0"/>
              <a:t>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14173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December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January </a:t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2016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515,800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515,000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333,100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331,500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-1,600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538,200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539,000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86,400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24,700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774,800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770,000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-4,800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173,600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173,800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55,500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504174"/>
              </p:ext>
            </p:extLst>
          </p:nvPr>
        </p:nvGraphicFramePr>
        <p:xfrm>
          <a:off x="419100" y="1485106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106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Monthly, 1990–2016*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2016; </a:t>
            </a:r>
            <a:r>
              <a:rPr lang="en-US" altLang="en-US" sz="1100" dirty="0"/>
              <a:t>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14116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P/C Insurance Industry: 1990–2016*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2015</a:t>
            </a:r>
            <a:r>
              <a:rPr lang="en-US" altLang="en-US" sz="1100" dirty="0"/>
              <a:t>; 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916489"/>
              </p:ext>
            </p:extLst>
          </p:nvPr>
        </p:nvGraphicFramePr>
        <p:xfrm>
          <a:off x="406701" y="1373188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06701" y="1373188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Life Insurance Industry: 1990–2016*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agents </a:t>
            </a:r>
            <a:r>
              <a:rPr lang="en-US" altLang="en-US" sz="1100" dirty="0"/>
              <a:t>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08087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2482"/>
              <a:gd name="adj2" fmla="val 5824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Medical Insurance Industry: 1990–2016*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January 2016; </a:t>
            </a:r>
            <a:r>
              <a:rPr lang="en-US" altLang="en-US" sz="1100" dirty="0"/>
              <a:t>not seasonally adjusted; Does not </a:t>
            </a:r>
            <a:r>
              <a:rPr lang="en-US" altLang="en-US" sz="1100" dirty="0" smtClean="0"/>
              <a:t>include </a:t>
            </a:r>
            <a:r>
              <a:rPr lang="en-US" altLang="en-US" sz="1100" dirty="0"/>
              <a:t>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26536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8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27576</TotalTime>
  <Words>796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Chart</vt:lpstr>
      <vt:lpstr> Insurance Industry Employment Trends: 1990-2016</vt:lpstr>
      <vt:lpstr>Overview of Insurance Sector Employment Changes*</vt:lpstr>
      <vt:lpstr>PowerPoint Presentation</vt:lpstr>
      <vt:lpstr>U.S. Nonfarm Employment, Monthly, 1990–2016*</vt:lpstr>
      <vt:lpstr>U.S. Employment in Service Industries, Monthly, 1990–2016*</vt:lpstr>
      <vt:lpstr>PowerPoint Presentation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of Insurance Funds: 1990–2016*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2077</cp:revision>
  <cp:lastPrinted>2015-02-06T18:04:13Z</cp:lastPrinted>
  <dcterms:modified xsi:type="dcterms:W3CDTF">2016-03-09T20:41:22Z</dcterms:modified>
</cp:coreProperties>
</file>