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98" autoAdjust="0"/>
    <p:restoredTop sz="94349" autoAdjust="0"/>
  </p:normalViewPr>
  <p:slideViewPr>
    <p:cSldViewPr snapToGrid="0">
      <p:cViewPr varScale="1">
        <p:scale>
          <a:sx n="66" d="100"/>
          <a:sy n="66" d="100"/>
        </p:scale>
        <p:origin x="1512" y="52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B739799-2761-403E-A312-0FDE42D702FD}" type="datetime1">
              <a:rPr lang="en-US"/>
              <a:pPr>
                <a:defRPr/>
              </a:pPr>
              <a:t>5/6/2016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126C7F4-E3E8-4681-934E-36FA8F3E3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7EA91F8D-CB7E-43D8-BFE2-9B562FD37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EB6D712-7704-4725-ADEF-101CF04EA23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90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2209714-A93C-4F39-978A-23AC4C42C74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39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E93C0BF-5DF0-4994-AEDC-199E60AFEE8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05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CC0E691-61DC-4947-95C2-09A38B2603C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86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178B8CF-56F6-422D-87C4-994BD22B3E1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8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B08CE78-12A5-4924-95E8-49E2F5A7634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15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427BE4-A9A7-4462-8C31-97A35EF6921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38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441CD0F-58F1-497C-B6E6-823775432132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0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020D30-DE47-4410-A8B1-2401D26C3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EB528-72CF-43C2-B9CB-09F0444E5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5B37F-B791-44A6-B277-7B564233C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5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3B174-19F9-4BB8-A65E-E984F3AF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5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2249F-1DF4-44F5-B168-60A135DEB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6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E38E-8534-4475-9CB4-D38040FE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54169-E76F-47D0-8DC5-BAA2E9C38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4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C9F9-8168-4A01-84F6-E0984888E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5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86E48-462F-49AE-B389-413B87CB6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9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6FDC2-0B2F-4E8B-A306-0F52AE18A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9C22-A2BE-44B7-91FC-AC71DF0F0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1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862C3-77D3-45A2-A2F7-9A8EDC697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8EF65CB4-2ABF-4854-AEA4-45DC72A4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1" r:id="rId1"/>
    <p:sldLayoutId id="2147485690" r:id="rId2"/>
    <p:sldLayoutId id="2147485691" r:id="rId3"/>
    <p:sldLayoutId id="2147485692" r:id="rId4"/>
    <p:sldLayoutId id="2147485693" r:id="rId5"/>
    <p:sldLayoutId id="2147485694" r:id="rId6"/>
    <p:sldLayoutId id="2147485695" r:id="rId7"/>
    <p:sldLayoutId id="2147485696" r:id="rId8"/>
    <p:sldLayoutId id="2147485697" r:id="rId9"/>
    <p:sldLayoutId id="2147485698" r:id="rId10"/>
    <p:sldLayoutId id="2147485699" r:id="rId11"/>
    <p:sldLayoutId id="2147485700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829"/>
            <a:ext cx="8324850" cy="1217256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 Insurance Industry Employment Trends: </a:t>
            </a:r>
            <a:r>
              <a:rPr lang="en-US" altLang="en-US" dirty="0" smtClean="0">
                <a:latin typeface="Arial" panose="020B0604020202020204" pitchFamily="34" charset="0"/>
              </a:rPr>
              <a:t>1990-2016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May </a:t>
            </a:r>
            <a:r>
              <a:rPr lang="en-US" altLang="en-US" dirty="0" smtClean="0">
                <a:latin typeface="Arial" panose="020B0604020202020204" pitchFamily="34" charset="0"/>
              </a:rPr>
              <a:t>2016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6174992-D01B-464B-9B31-0F891F729A7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the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Reinsurance Industry: 1990–2016*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434998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March </a:t>
            </a:r>
            <a:r>
              <a:rPr lang="en-US" altLang="en-US" sz="1100" dirty="0" smtClean="0"/>
              <a:t>2016; </a:t>
            </a:r>
            <a:r>
              <a:rPr lang="en-US" altLang="en-US" sz="1100" dirty="0"/>
              <a:t>not seasonally adjusted; Does not </a:t>
            </a:r>
            <a:r>
              <a:rPr lang="en-US" altLang="en-US" sz="1100" dirty="0" smtClean="0"/>
              <a:t>include </a:t>
            </a:r>
            <a:r>
              <a:rPr lang="en-US" altLang="en-US" sz="1100" dirty="0"/>
              <a:t>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AC0CF37B-FB9C-446F-BCF4-BDD82EC28F8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Agencies &amp; Brokerages: 1990–2016*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914063"/>
              </p:ext>
            </p:extLst>
          </p:nvPr>
        </p:nvGraphicFramePr>
        <p:xfrm>
          <a:off x="341313" y="1373188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41313" y="1373188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March </a:t>
            </a:r>
            <a:r>
              <a:rPr lang="en-US" altLang="en-US" sz="1100" dirty="0" smtClean="0"/>
              <a:t>2016; </a:t>
            </a:r>
            <a:r>
              <a:rPr lang="en-US" altLang="en-US" sz="1100" dirty="0"/>
              <a:t>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E725399-A8A8-4D05-AD87-F6D7289C7BF2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Claims Adjusting: 1990–2016*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056377"/>
              </p:ext>
            </p:extLst>
          </p:nvPr>
        </p:nvGraphicFramePr>
        <p:xfrm>
          <a:off x="165100" y="165417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0" name="Chart" r:id="rId4" imgW="5626134" imgH="2920906" progId="MSGraph.Chart.8">
                  <p:embed followColorScheme="full"/>
                </p:oleObj>
              </mc:Choice>
              <mc:Fallback>
                <p:oleObj name="Chart" r:id="rId4" imgW="5626134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65100" y="165417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March </a:t>
            </a:r>
            <a:r>
              <a:rPr lang="en-US" altLang="en-US" sz="1100" dirty="0" smtClean="0"/>
              <a:t>2016; </a:t>
            </a:r>
            <a:r>
              <a:rPr lang="en-US" altLang="en-US" sz="1100" dirty="0"/>
              <a:t>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CEFEDC8-01E4-46C5-B54E-5960C4BB9ED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dirty="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dirty="0" smtClean="0">
                <a:latin typeface="Arial" panose="020B0604020202020204" pitchFamily="34" charset="0"/>
              </a:rPr>
              <a:t>1990–2016*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33261"/>
              </p:ext>
            </p:extLst>
          </p:nvPr>
        </p:nvGraphicFramePr>
        <p:xfrm>
          <a:off x="481012" y="1400176"/>
          <a:ext cx="8343900" cy="489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81012" y="1400176"/>
                        <a:ext cx="8343900" cy="489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March </a:t>
            </a:r>
            <a:r>
              <a:rPr lang="en-US" altLang="en-US" sz="1100" dirty="0" smtClean="0"/>
              <a:t>2016; </a:t>
            </a:r>
            <a:r>
              <a:rPr lang="en-US" altLang="en-US" sz="1100" dirty="0"/>
              <a:t>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FB1ECB9-CA46-45F8-BFC1-01574C6B871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14149" y="6450314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March </a:t>
            </a:r>
            <a:r>
              <a:rPr lang="en-US" altLang="en-US" sz="1100" dirty="0" smtClean="0"/>
              <a:t>2016 </a:t>
            </a:r>
            <a:r>
              <a:rPr lang="en-US" altLang="en-US" sz="1100" dirty="0"/>
              <a:t>and are preliminary (i.e., subject to later revision); </a:t>
            </a:r>
            <a:r>
              <a:rPr lang="en-US" altLang="en-US" sz="1100" dirty="0" smtClean="0"/>
              <a:t>not seasonally </a:t>
            </a:r>
            <a:r>
              <a:rPr lang="en-US" altLang="en-US" sz="1100" dirty="0"/>
              <a:t>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907635"/>
              </p:ext>
            </p:extLst>
          </p:nvPr>
        </p:nvGraphicFramePr>
        <p:xfrm>
          <a:off x="638175" y="1397000"/>
          <a:ext cx="8001000" cy="4637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91444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6" marB="457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February 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2016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March </a:t>
                      </a:r>
                      <a:r>
                        <a:rPr lang="en-US" sz="1800" baseline="0" dirty="0" smtClean="0"/>
                        <a:t/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2016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6" marB="45716" anchor="ctr"/>
                </a:tc>
              </a:tr>
              <a:tr h="43175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517,000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517,700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+700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330,700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331,300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539,800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540,600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+800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86,700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87,900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25,000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24,600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-400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771,900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774,500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+2,600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175,200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175,000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55,800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55,800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660594C-5663-4C1E-A015-AFFC843763F3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B994D1F-E400-4ECF-9924-7029DF96EB8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Monthly, 1990–2016*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April </a:t>
            </a:r>
            <a:r>
              <a:rPr lang="en-US" altLang="en-US" sz="1100" dirty="0" smtClean="0"/>
              <a:t>2016; </a:t>
            </a:r>
            <a:r>
              <a:rPr lang="en-US" altLang="en-US" sz="1100" dirty="0"/>
              <a:t>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567989"/>
              </p:ext>
            </p:extLst>
          </p:nvPr>
        </p:nvGraphicFramePr>
        <p:xfrm>
          <a:off x="419100" y="1485106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2" name="Chart" r:id="rId4" imgW="5276799" imgH="2819426" progId="MSGraph.Chart.8">
                  <p:embed followColorScheme="full"/>
                </p:oleObj>
              </mc:Choice>
              <mc:Fallback>
                <p:oleObj name="Chart" r:id="rId4" imgW="5276799" imgH="281942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19100" y="1485106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B9F49D37-78C1-44F1-AC08-668D81551283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Monthly, 1990–2016*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April </a:t>
            </a:r>
            <a:r>
              <a:rPr lang="en-US" altLang="en-US" sz="1100" dirty="0" smtClean="0"/>
              <a:t>2016; </a:t>
            </a:r>
            <a:r>
              <a:rPr lang="en-US" altLang="en-US" sz="1100" dirty="0"/>
              <a:t>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676361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6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6294E181-43B5-4E8A-9309-33ED8D3647B1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From 1998 through 2013, total industry employment has stayed in a narrow band of 2.3-2.4 million; in 2014 it rose above that band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4D12584-F8DA-4A97-916B-E2080953E04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P/C Insurance Industry: 1990–2016*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March </a:t>
            </a:r>
            <a:r>
              <a:rPr lang="en-US" altLang="en-US" sz="1100" dirty="0" smtClean="0"/>
              <a:t>2016; </a:t>
            </a:r>
            <a:r>
              <a:rPr lang="en-US" altLang="en-US" sz="1100" dirty="0"/>
              <a:t>not seasonally adjusted; Does not </a:t>
            </a:r>
            <a:r>
              <a:rPr lang="en-US" altLang="en-US" sz="1100" dirty="0" smtClean="0"/>
              <a:t>include </a:t>
            </a:r>
            <a:r>
              <a:rPr lang="en-US" altLang="en-US" sz="1100" dirty="0"/>
              <a:t>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49500"/>
              </p:ext>
            </p:extLst>
          </p:nvPr>
        </p:nvGraphicFramePr>
        <p:xfrm>
          <a:off x="406701" y="1373188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6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06701" y="1373188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3695350" y="1801078"/>
            <a:ext cx="3265487" cy="1114425"/>
          </a:xfrm>
          <a:prstGeom prst="wedgeRectCallout">
            <a:avLst>
              <a:gd name="adj1" fmla="val 47725"/>
              <a:gd name="adj2" fmla="val 181189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5BEABD7A-5D7A-487D-B964-4E58449F92CF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Life Insurance Industry: 1990–2016*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March </a:t>
            </a:r>
            <a:r>
              <a:rPr lang="en-US" altLang="en-US" sz="1100" dirty="0" smtClean="0"/>
              <a:t>2016; </a:t>
            </a:r>
            <a:r>
              <a:rPr lang="en-US" altLang="en-US" sz="1100" dirty="0"/>
              <a:t>not seasonally adjusted; Does not </a:t>
            </a:r>
            <a:r>
              <a:rPr lang="en-US" altLang="en-US" sz="1100" dirty="0" smtClean="0"/>
              <a:t>include agents </a:t>
            </a:r>
            <a:r>
              <a:rPr lang="en-US" altLang="en-US" sz="1100" dirty="0"/>
              <a:t>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535546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01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249363" y="4130675"/>
            <a:ext cx="3616325" cy="1187450"/>
          </a:xfrm>
          <a:prstGeom prst="wedgeRectCallout">
            <a:avLst>
              <a:gd name="adj1" fmla="val 62482"/>
              <a:gd name="adj2" fmla="val 58247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 dirty="0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D02FB0B-01AB-4354-B1A0-DA022064CBFC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Medical Insurance Industry: 1990–2016*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March </a:t>
            </a:r>
            <a:r>
              <a:rPr lang="en-US" altLang="en-US" sz="1100" dirty="0" smtClean="0"/>
              <a:t>2016; </a:t>
            </a:r>
            <a:r>
              <a:rPr lang="en-US" altLang="en-US" sz="1100" dirty="0"/>
              <a:t>not seasonally adjusted; Does not </a:t>
            </a:r>
            <a:r>
              <a:rPr lang="en-US" altLang="en-US" sz="1100" dirty="0" smtClean="0"/>
              <a:t>include </a:t>
            </a:r>
            <a:r>
              <a:rPr lang="en-US" altLang="en-US" sz="1100" dirty="0"/>
              <a:t>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53543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9" name="Chart" r:id="rId4" imgW="5702247" imgH="2920906" progId="MSGraph.Chart.8">
                  <p:embed followColorScheme="full"/>
                </p:oleObj>
              </mc:Choice>
              <mc:Fallback>
                <p:oleObj name="Chart" r:id="rId4" imgW="5702247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38"/>
          <p:cNvSpPr>
            <a:spLocks noChangeArrowheads="1"/>
          </p:cNvSpPr>
          <p:nvPr/>
        </p:nvSpPr>
        <p:spPr bwMode="blackWhite">
          <a:xfrm>
            <a:off x="1220755" y="1957847"/>
            <a:ext cx="3436970" cy="1507248"/>
          </a:xfrm>
          <a:prstGeom prst="wedgeRectCallout">
            <a:avLst>
              <a:gd name="adj1" fmla="val 67697"/>
              <a:gd name="adj2" fmla="val 4701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Every 4-5 years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BLS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reconciles its data with census data; sometimes this reclassifies employment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within industries.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This drop, spread over March 2004-March 2005, moved some people to the Health/Medical Expense sector.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27738</TotalTime>
  <Words>796</Words>
  <Application>Microsoft Office PowerPoint</Application>
  <PresentationFormat>On-screen Show (4:3)</PresentationFormat>
  <Paragraphs>131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Verdana</vt:lpstr>
      <vt:lpstr>Wingdings</vt:lpstr>
      <vt:lpstr>Default Design</vt:lpstr>
      <vt:lpstr>Microsoft Graph Chart</vt:lpstr>
      <vt:lpstr> Insurance Industry Employment Trends: 1990-2016</vt:lpstr>
      <vt:lpstr>Overview of Insurance Sector Employment Changes*</vt:lpstr>
      <vt:lpstr>PowerPoint Presentation</vt:lpstr>
      <vt:lpstr>U.S. Nonfarm Employment, Monthly, 1990–2016*</vt:lpstr>
      <vt:lpstr>U.S. Employment in Service Industries, Monthly, 1990–2016*</vt:lpstr>
      <vt:lpstr>PowerPoint Presentation</vt:lpstr>
      <vt:lpstr>U.S. Employment in the Direct P/C Insurance Industry: 1990–2016*</vt:lpstr>
      <vt:lpstr>U.S. Employment in the Direct Life Insurance Industry: 1990–2016*</vt:lpstr>
      <vt:lpstr>U.S. Employment in the Direct Health- Medical Insurance Industry: 1990–2016*</vt:lpstr>
      <vt:lpstr>U.S. Employment in the  Reinsurance Industry: 1990–2016*</vt:lpstr>
      <vt:lpstr>U.S. Employment in Insurance  Agencies &amp; Brokerages: 1990–2016*</vt:lpstr>
      <vt:lpstr>U.S. Employment in Independent  Claims Adjusting: 1990–2016*</vt:lpstr>
      <vt:lpstr>U.S. Employment in Third-Party Administration of Insurance Funds: 1990–2016*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Sassian, Maria</cp:lastModifiedBy>
  <cp:revision>2085</cp:revision>
  <cp:lastPrinted>2015-02-06T18:04:13Z</cp:lastPrinted>
  <dcterms:modified xsi:type="dcterms:W3CDTF">2016-05-06T14:47:53Z</dcterms:modified>
</cp:coreProperties>
</file>