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137" r:id="rId2"/>
    <p:sldId id="1152" r:id="rId3"/>
    <p:sldId id="1149" r:id="rId4"/>
    <p:sldId id="1140" r:id="rId5"/>
    <p:sldId id="1147" r:id="rId6"/>
    <p:sldId id="1115" r:id="rId7"/>
    <p:sldId id="1146" r:id="rId8"/>
    <p:sldId id="1141" r:id="rId9"/>
    <p:sldId id="1142" r:id="rId10"/>
    <p:sldId id="1143" r:id="rId11"/>
    <p:sldId id="1144" r:id="rId12"/>
    <p:sldId id="1145" r:id="rId13"/>
    <p:sldId id="1150" r:id="rId14"/>
    <p:sldId id="1151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4B9FCD"/>
    <a:srgbClr val="2B7299"/>
    <a:srgbClr val="E5F1F7"/>
    <a:srgbClr val="3691C4"/>
    <a:srgbClr val="28688C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98" autoAdjust="0"/>
    <p:restoredTop sz="94349" autoAdjust="0"/>
  </p:normalViewPr>
  <p:slideViewPr>
    <p:cSldViewPr snapToGrid="0">
      <p:cViewPr varScale="1">
        <p:scale>
          <a:sx n="66" d="100"/>
          <a:sy n="66" d="100"/>
        </p:scale>
        <p:origin x="1512" y="52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6B739799-2761-403E-A312-0FDE42D702FD}" type="datetime1">
              <a:rPr lang="en-US"/>
              <a:pPr>
                <a:defRPr/>
              </a:pPr>
              <a:t>6/5/2015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126C7F4-E3E8-4681-934E-36FA8F3E3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1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4788" y="582613"/>
            <a:ext cx="4059237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3088" y="3824288"/>
            <a:ext cx="5865812" cy="515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6135" tIns="46135" rIns="46135" bIns="46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956" tIns="46569" rIns="45956" bIns="46569" numCol="1" anchor="b" anchorCtr="0" compatLnSpc="1">
            <a:prstTxWarp prst="textNoShape">
              <a:avLst/>
            </a:prstTxWarp>
            <a:spAutoFit/>
          </a:bodyPr>
          <a:lstStyle>
            <a:lvl1pPr algn="ctr" defTabSz="931863" eaLnBrk="1" hangingPunct="1">
              <a:defRPr sz="1000"/>
            </a:lvl1pPr>
          </a:lstStyle>
          <a:p>
            <a:pPr>
              <a:defRPr/>
            </a:pPr>
            <a:fld id="{7EA91F8D-CB7E-43D8-BFE2-9B562FD37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07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anose="05000000000000000000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EB6D712-7704-4725-ADEF-101CF04EA23A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190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2209714-A93C-4F39-978A-23AC4C42C74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39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E93C0BF-5DF0-4994-AEDC-199E60AFEE8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05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CC0E691-61DC-4947-95C2-09A38B2603C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86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178B8CF-56F6-422D-87C4-994BD22B3E1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087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B08CE78-12A5-4924-95E8-49E2F5A7634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15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65427BE4-A9A7-4462-8C31-97A35EF6921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538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441CD0F-58F1-497C-B6E6-823775432132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07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A020D30-DE47-4410-A8B1-2401D26C3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EB528-72CF-43C2-B9CB-09F0444E5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4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5B37F-B791-44A6-B277-7B564233C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5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3B174-19F9-4BB8-A65E-E984F3AFD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5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2249F-1DF4-44F5-B168-60A135DEB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6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E38E-8534-4475-9CB4-D38040FE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3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54169-E76F-47D0-8DC5-BAA2E9C38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4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C9F9-8168-4A01-84F6-E0984888E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5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86E48-462F-49AE-B389-413B87CB6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9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6FDC2-0B2F-4E8B-A306-0F52AE18A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3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99C22-A2BE-44B7-91FC-AC71DF0F0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1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862C3-77D3-45A2-A2F7-9A8EDC697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1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4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27" name="Picture 109" descr="Text Pag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5"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</a:t>
            </a:r>
            <a:br>
              <a:rPr lang="en-US" altLang="en-US" smtClean="0"/>
            </a:br>
            <a:r>
              <a:rPr lang="en-US" altLang="en-US" smtClean="0"/>
              <a:t>Master title style</a:t>
            </a:r>
          </a:p>
        </p:txBody>
      </p:sp>
      <p:sp>
        <p:nvSpPr>
          <p:cNvPr id="1030" name="Rectangle 101"/>
          <p:cNvSpPr>
            <a:spLocks noChangeArrowheads="1"/>
          </p:cNvSpPr>
          <p:nvPr userDrawn="1"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31" name="Picture 10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/>
            </a:lvl1pPr>
          </a:lstStyle>
          <a:p>
            <a:pPr>
              <a:defRPr/>
            </a:pPr>
            <a:fld id="{8EF65CB4-2ABF-4854-AEA4-45DC72A4A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01" r:id="rId1"/>
    <p:sldLayoutId id="2147485690" r:id="rId2"/>
    <p:sldLayoutId id="2147485691" r:id="rId3"/>
    <p:sldLayoutId id="2147485692" r:id="rId4"/>
    <p:sldLayoutId id="2147485693" r:id="rId5"/>
    <p:sldLayoutId id="2147485694" r:id="rId6"/>
    <p:sldLayoutId id="2147485695" r:id="rId7"/>
    <p:sldLayoutId id="2147485696" r:id="rId8"/>
    <p:sldLayoutId id="2147485697" r:id="rId9"/>
    <p:sldLayoutId id="2147485698" r:id="rId10"/>
    <p:sldLayoutId id="2147485699" r:id="rId11"/>
    <p:sldLayoutId id="2147485700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575" y="2533650"/>
            <a:ext cx="8324850" cy="1217613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 Insurance Industry Employment Trends: 1990-2015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575" y="4349750"/>
            <a:ext cx="8582025" cy="7921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Insurance Information Institute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</a:rPr>
              <a:t>June </a:t>
            </a:r>
            <a:r>
              <a:rPr lang="en-US" altLang="en-US" dirty="0">
                <a:latin typeface="Arial" panose="020B0604020202020204" pitchFamily="34" charset="0"/>
              </a:rPr>
              <a:t>2015</a:t>
            </a:r>
            <a:endParaRPr lang="en-US" altLang="en-US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>
                <a:solidFill>
                  <a:schemeClr val="bg2"/>
                </a:solidFill>
                <a:sym typeface="Symbol" panose="05050102010706020507" pitchFamily="18" charset="2"/>
              </a:rPr>
              <a:t>Insurance Information Institute  110 William Street  New York, NY 10038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sym typeface="Symbol" panose="05050102010706020507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E6174992-D01B-464B-9B31-0F891F729A7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10</a:t>
            </a:fld>
            <a:endParaRPr lang="en-US" altLang="en-US" sz="90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Reinsurance Industry: 1990–2015*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355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72942"/>
              </p:ext>
            </p:extLst>
          </p:nvPr>
        </p:nvGraphicFramePr>
        <p:xfrm>
          <a:off x="377825" y="1416050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0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April 2015</a:t>
            </a:r>
            <a:r>
              <a:rPr lang="en-US" altLang="en-US" sz="1100" dirty="0"/>
              <a:t>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AC0CF37B-FB9C-446F-BCF4-BDD82EC28F8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11</a:t>
            </a:fld>
            <a:endParaRPr lang="en-US" altLang="en-US" sz="90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Agencies &amp; Brokerages: 1990–2015*</a:t>
            </a: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56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903288"/>
              </p:ext>
            </p:extLst>
          </p:nvPr>
        </p:nvGraphicFramePr>
        <p:xfrm>
          <a:off x="376238" y="1427163"/>
          <a:ext cx="8383587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6238" y="1427163"/>
                        <a:ext cx="8383587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April </a:t>
            </a:r>
            <a:r>
              <a:rPr lang="en-US" altLang="en-US" sz="1100" dirty="0"/>
              <a:t>2015;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E725399-A8A8-4D05-AD87-F6D7289C7BF2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12</a:t>
            </a:fld>
            <a:endParaRPr lang="en-US" altLang="en-US" sz="90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Claims Adjusting: 1990–2015*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76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422654"/>
              </p:ext>
            </p:extLst>
          </p:nvPr>
        </p:nvGraphicFramePr>
        <p:xfrm>
          <a:off x="165100" y="1654175"/>
          <a:ext cx="877252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7" name="Chart" r:id="rId4" imgW="5626134" imgH="2920906" progId="MSGraph.Chart.8">
                  <p:embed followColorScheme="full"/>
                </p:oleObj>
              </mc:Choice>
              <mc:Fallback>
                <p:oleObj name="Chart" r:id="rId4" imgW="5626134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65100" y="1654175"/>
                        <a:ext cx="8772525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April, </a:t>
            </a:r>
            <a:r>
              <a:rPr lang="en-US" altLang="en-US" sz="1100" dirty="0"/>
              <a:t>2015;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CEFEDC8-01E4-46C5-B54E-5960C4BB9ED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13</a:t>
            </a:fld>
            <a:endParaRPr lang="en-US" altLang="en-US" sz="900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600" smtClean="0">
                <a:latin typeface="Arial" panose="020B0604020202020204" pitchFamily="34" charset="0"/>
              </a:rPr>
              <a:t>U.S. Employment in Third-Party Administration of Insurance Funds: </a:t>
            </a:r>
            <a:r>
              <a:rPr lang="en-US" altLang="en-US" sz="2000" smtClean="0">
                <a:latin typeface="Arial" panose="020B0604020202020204" pitchFamily="34" charset="0"/>
              </a:rPr>
              <a:t>1990–2015*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970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090342"/>
              </p:ext>
            </p:extLst>
          </p:nvPr>
        </p:nvGraphicFramePr>
        <p:xfrm>
          <a:off x="377825" y="1373188"/>
          <a:ext cx="8343900" cy="489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373188"/>
                        <a:ext cx="8343900" cy="489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April  </a:t>
            </a:r>
            <a:r>
              <a:rPr lang="en-US" altLang="en-US" sz="1100" dirty="0"/>
              <a:t>2015;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FF0000"/>
                </a:solidFill>
              </a:rPr>
              <a:t>Twitter: </a:t>
            </a:r>
            <a:r>
              <a:rPr lang="en-US" altLang="en-US" sz="3600" b="1" i="1">
                <a:solidFill>
                  <a:srgbClr val="00B050"/>
                </a:solidFill>
              </a:rPr>
              <a:t>twitter.com/bob_hartwig</a:t>
            </a:r>
          </a:p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C00000"/>
                </a:solidFill>
              </a:rPr>
              <a:t>Download at: www.iii.org/insurance-topics/features/presentations</a:t>
            </a:r>
            <a:endParaRPr lang="en-US" altLang="en-US" sz="3600" b="1" i="1">
              <a:solidFill>
                <a:srgbClr val="00B05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6172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6172200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FB1ECB9-CA46-45F8-BFC1-01574C6B871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228600"/>
            <a:ext cx="7083425" cy="6318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Overview of Insurance Sector Employment Changes*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33400" y="6426200"/>
            <a:ext cx="826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100" dirty="0"/>
              <a:t>*Data are through </a:t>
            </a:r>
            <a:r>
              <a:rPr lang="en-US" altLang="en-US" sz="1100" dirty="0" smtClean="0"/>
              <a:t>April 2015 </a:t>
            </a:r>
            <a:r>
              <a:rPr lang="en-US" altLang="en-US" sz="1100" dirty="0"/>
              <a:t>and are preliminary (i.e., subject to later revision); seasonally adjusted.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885035"/>
              </p:ext>
            </p:extLst>
          </p:nvPr>
        </p:nvGraphicFramePr>
        <p:xfrm>
          <a:off x="638175" y="1397000"/>
          <a:ext cx="8001000" cy="457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0"/>
                <a:gridCol w="1838325"/>
                <a:gridCol w="1790700"/>
                <a:gridCol w="1419225"/>
              </a:tblGrid>
              <a:tr h="91444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Insurance Subsector</a:t>
                      </a:r>
                      <a:endParaRPr lang="en-US" sz="1800" dirty="0"/>
                    </a:p>
                  </a:txBody>
                  <a:tcPr marT="45716" marB="457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March</a:t>
                      </a:r>
                    </a:p>
                    <a:p>
                      <a:pPr algn="ctr"/>
                      <a:r>
                        <a:rPr lang="en-US" sz="1800" baseline="0" dirty="0" smtClean="0"/>
                        <a:t> 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April 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Change</a:t>
                      </a:r>
                      <a:endParaRPr lang="en-US" sz="1800" dirty="0"/>
                    </a:p>
                  </a:txBody>
                  <a:tcPr marT="45716" marB="45716" anchor="ctr"/>
                </a:tc>
              </a:tr>
              <a:tr h="36575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CARRIERS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P-C Direct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527,400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528,100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+700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Life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355,900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357,000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Health/Medical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510,000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513,200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+3,200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Title &amp; Other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76,800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77,300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Reinsurers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25,300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25,300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ctr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 OTHERS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Agents/Brokers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730,800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732,200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+1,400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3rd-Party Administration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178,200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177,000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-1,200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Claims Adjusters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50,600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660594C-5663-4C1E-A015-AFFC843763F3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Baselines:</a:t>
            </a:r>
            <a:br>
              <a:rPr lang="en-US" altLang="en-US" sz="4000" b="1">
                <a:solidFill>
                  <a:srgbClr val="FFFFFF"/>
                </a:solidFill>
              </a:rPr>
            </a:br>
            <a:r>
              <a:rPr lang="en-US" altLang="en-US" sz="4000" b="1">
                <a:solidFill>
                  <a:srgbClr val="FFFFFF"/>
                </a:solidFill>
              </a:rPr>
              <a:t>U.S.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1267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126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B994D1F-E400-4ECF-9924-7029DF96EB8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</a:t>
            </a:fld>
            <a:endParaRPr lang="en-US" altLang="en-US" sz="900"/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Nonfarm Employment,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1990–2015*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May </a:t>
            </a:r>
            <a:r>
              <a:rPr lang="en-US" altLang="en-US" sz="1100" dirty="0"/>
              <a:t>2015;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146281"/>
              </p:ext>
            </p:extLst>
          </p:nvPr>
        </p:nvGraphicFramePr>
        <p:xfrm>
          <a:off x="304800" y="1485900"/>
          <a:ext cx="862965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Chart" r:id="rId4" imgW="5276799" imgH="2819426" progId="MSGraph.Chart.8">
                  <p:embed followColorScheme="full"/>
                </p:oleObj>
              </mc:Choice>
              <mc:Fallback>
                <p:oleObj name="Chart" r:id="rId4" imgW="5276799" imgH="281942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485900"/>
                        <a:ext cx="8629650" cy="461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B9F49D37-78C1-44F1-AC08-668D81551283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5</a:t>
            </a:fld>
            <a:endParaRPr lang="en-US" altLang="en-US" sz="900"/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1990–2015*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May </a:t>
            </a:r>
            <a:r>
              <a:rPr lang="en-US" altLang="en-US" sz="1100" dirty="0" smtClean="0"/>
              <a:t>2015</a:t>
            </a:r>
            <a:r>
              <a:rPr lang="en-US" altLang="en-US" sz="1100" dirty="0"/>
              <a:t>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33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5776472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6294E181-43B5-4E8A-9309-33ED8D3647B1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Insurance Industry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  <p:sp>
        <p:nvSpPr>
          <p:cNvPr id="1940487" name="Rectangle 7"/>
          <p:cNvSpPr>
            <a:spLocks noChangeArrowheads="1"/>
          </p:cNvSpPr>
          <p:nvPr/>
        </p:nvSpPr>
        <p:spPr bwMode="auto">
          <a:xfrm>
            <a:off x="666750" y="3929063"/>
            <a:ext cx="767715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marL="292100" indent="-2921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>
                <a:solidFill>
                  <a:srgbClr val="225A7A"/>
                </a:solidFill>
              </a:rPr>
              <a:t>From 1998 through 2013, total industry employment has stayed in a narrow band of 2.3-2.4 million; in 2014 it rose above that band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194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  <p:bldP spid="19404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D4D12584-F8DA-4A97-916B-E2080953E04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7</a:t>
            </a:fld>
            <a:endParaRPr lang="en-US" altLang="en-US" sz="9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P/C Insurance Industry: 1990–2015*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April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746829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4186238" y="1262063"/>
            <a:ext cx="3265487" cy="1114425"/>
          </a:xfrm>
          <a:prstGeom prst="wedgeRectCallout">
            <a:avLst>
              <a:gd name="adj1" fmla="val 48904"/>
              <a:gd name="adj2" fmla="val 147505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Sometimes the BLS reclassifies employment within industries. When this happens, the change is spread evenly over a 12-month period (in this case March 2010-March 2011.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5BEABD7A-5D7A-487D-B964-4E58449F92CF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8</a:t>
            </a:fld>
            <a:endParaRPr lang="en-US" altLang="en-US" sz="90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66700" y="133350"/>
            <a:ext cx="7772400" cy="8382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Life Insurance Industry: 1990–2015*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April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black">
          <a:xfrm>
            <a:off x="152400" y="148907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946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507710"/>
              </p:ext>
            </p:extLst>
          </p:nvPr>
        </p:nvGraphicFramePr>
        <p:xfrm>
          <a:off x="377825" y="1562100"/>
          <a:ext cx="8343900" cy="465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562100"/>
                        <a:ext cx="8343900" cy="465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1249363" y="4130675"/>
            <a:ext cx="3616325" cy="1187450"/>
          </a:xfrm>
          <a:prstGeom prst="wedgeRectCallout">
            <a:avLst>
              <a:gd name="adj1" fmla="val 63546"/>
              <a:gd name="adj2" fmla="val -10653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Every 4-5 years BLS reconciles its data with census data; sometimes this reclassifies employment within industries. This drop, spread over March 2004-March 2005, moved some people to the Health/Medical Expense sector.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D02FB0B-01AB-4354-B1A0-DA022064CBFC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9</a:t>
            </a:fld>
            <a:endParaRPr lang="en-US" altLang="en-US" sz="90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114300"/>
            <a:ext cx="7772400" cy="762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Medical Insurance Industry: 1990–2015*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April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black">
          <a:xfrm>
            <a:off x="161925" y="1270000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15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747020"/>
              </p:ext>
            </p:extLst>
          </p:nvPr>
        </p:nvGraphicFramePr>
        <p:xfrm>
          <a:off x="381000" y="1490663"/>
          <a:ext cx="8553450" cy="46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name="Chart" r:id="rId4" imgW="5702247" imgH="2920906" progId="MSGraph.Chart.8">
                  <p:embed followColorScheme="full"/>
                </p:oleObj>
              </mc:Choice>
              <mc:Fallback>
                <p:oleObj name="Chart" r:id="rId4" imgW="5702247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81000" y="1490663"/>
                        <a:ext cx="8553450" cy="461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26689</TotalTime>
  <Words>763</Words>
  <Application>Microsoft Office PowerPoint</Application>
  <PresentationFormat>On-screen Show (4:3)</PresentationFormat>
  <Paragraphs>131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Verdana</vt:lpstr>
      <vt:lpstr>Wingdings</vt:lpstr>
      <vt:lpstr>Default Design</vt:lpstr>
      <vt:lpstr>Microsoft Graph Chart</vt:lpstr>
      <vt:lpstr> Insurance Industry Employment Trends: 1990-2015</vt:lpstr>
      <vt:lpstr>Overview of Insurance Sector Employment Changes*</vt:lpstr>
      <vt:lpstr>PowerPoint Presentation</vt:lpstr>
      <vt:lpstr>U.S. Nonfarm Employment, Monthly, 1990–2015*</vt:lpstr>
      <vt:lpstr>U.S. Employment in Service Industries, Monthly, 1990–2015*</vt:lpstr>
      <vt:lpstr>PowerPoint Presentation</vt:lpstr>
      <vt:lpstr>U.S. Employment in the Direct P/C Insurance Industry: 1990–2015*</vt:lpstr>
      <vt:lpstr>U.S. Employment in the Direct Life Insurance Industry: 1990–2015*</vt:lpstr>
      <vt:lpstr>U.S. Employment in the Direct Health- Medical Insurance Industry: 1990–2015*</vt:lpstr>
      <vt:lpstr>U.S. Employment in the  Reinsurance Industry: 1990–2015*</vt:lpstr>
      <vt:lpstr>U.S. Employment in Insurance  Agencies &amp; Brokerages: 1990–2015*</vt:lpstr>
      <vt:lpstr>U.S. Employment in Insurance  Claims Adjusting: 1990–2015*</vt:lpstr>
      <vt:lpstr>U.S. Employment in Third-Party Administration of Insurance Funds: 1990–2015*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Sassian, Maria</cp:lastModifiedBy>
  <cp:revision>1994</cp:revision>
  <cp:lastPrinted>2015-02-06T18:04:13Z</cp:lastPrinted>
  <dcterms:modified xsi:type="dcterms:W3CDTF">2015-06-05T18:27:57Z</dcterms:modified>
</cp:coreProperties>
</file>