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15" autoAdjust="0"/>
    <p:restoredTop sz="94521" autoAdjust="0"/>
  </p:normalViewPr>
  <p:slideViewPr>
    <p:cSldViewPr snapToGrid="0">
      <p:cViewPr varScale="1">
        <p:scale>
          <a:sx n="71" d="100"/>
          <a:sy n="71" d="100"/>
        </p:scale>
        <p:origin x="1556" y="40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Sheet1!$A$2:$A$318</c:f>
              <c:numCache>
                <c:formatCode>yy</c:formatCode>
                <c:ptCount val="31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</c:numCache>
            </c:numRef>
          </c:cat>
          <c:val>
            <c:numRef>
              <c:f>Sheet1!$C$2:$C$318</c:f>
              <c:numCache>
                <c:formatCode>0</c:formatCode>
                <c:ptCount val="3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30339408"/>
        <c:axId val="3303452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Sheet1!$A$2:$A$318</c:f>
              <c:numCache>
                <c:formatCode>yy</c:formatCode>
                <c:ptCount val="31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</c:numCache>
            </c:numRef>
          </c:cat>
          <c:val>
            <c:numRef>
              <c:f>Sheet1!$B$2:$B$318</c:f>
              <c:numCache>
                <c:formatCode>0.00</c:formatCode>
                <c:ptCount val="317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140.02000000000001</c:v>
                </c:pt>
                <c:pt idx="303" formatCode="General">
                  <c:v>141.29</c:v>
                </c:pt>
                <c:pt idx="304" formatCode="General">
                  <c:v>142.22999999999999</c:v>
                </c:pt>
                <c:pt idx="305" formatCode="General">
                  <c:v>142.72</c:v>
                </c:pt>
                <c:pt idx="306" formatCode="General">
                  <c:v>141.77000000000001</c:v>
                </c:pt>
                <c:pt idx="307" formatCode="General">
                  <c:v>141.97</c:v>
                </c:pt>
                <c:pt idx="308" formatCode="General">
                  <c:v>142.52000000000001</c:v>
                </c:pt>
                <c:pt idx="309" formatCode="General">
                  <c:v>143.69</c:v>
                </c:pt>
                <c:pt idx="310" formatCode="General">
                  <c:v>144.12</c:v>
                </c:pt>
                <c:pt idx="311" formatCode="General">
                  <c:v>144.12</c:v>
                </c:pt>
                <c:pt idx="312" formatCode="General">
                  <c:v>141.15</c:v>
                </c:pt>
                <c:pt idx="313" formatCode="General">
                  <c:v>141.99</c:v>
                </c:pt>
                <c:pt idx="314" formatCode="General">
                  <c:v>142.88999999999999</c:v>
                </c:pt>
                <c:pt idx="315" formatCode="General">
                  <c:v>143.94</c:v>
                </c:pt>
                <c:pt idx="316" formatCode="General">
                  <c:v>144.59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930640"/>
        <c:axId val="186932600"/>
      </c:lineChart>
      <c:catAx>
        <c:axId val="18693064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6932600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186932600"/>
        <c:scaling>
          <c:orientation val="minMax"/>
          <c:max val="145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6930640"/>
        <c:crosses val="autoZero"/>
        <c:crossBetween val="midCat"/>
        <c:majorUnit val="5"/>
        <c:minorUnit val="1"/>
      </c:valAx>
      <c:dateAx>
        <c:axId val="330339408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330345288"/>
        <c:crosses val="autoZero"/>
        <c:auto val="1"/>
        <c:lblOffset val="100"/>
        <c:baseTimeUnit val="months"/>
      </c:dateAx>
      <c:valAx>
        <c:axId val="33034528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33033940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Sheet1!$A$2:$A$318</c:f>
              <c:numCache>
                <c:formatCode>"'"yy</c:formatCode>
                <c:ptCount val="31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</c:numCache>
            </c:numRef>
          </c:cat>
          <c:val>
            <c:numRef>
              <c:f>Sheet1!$C$2:$C$318</c:f>
              <c:numCache>
                <c:formatCode>0</c:formatCode>
                <c:ptCount val="3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30325688"/>
        <c:axId val="33032608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Sheet1!$A$2:$A$318</c:f>
              <c:numCache>
                <c:formatCode>"'"yy</c:formatCode>
                <c:ptCount val="31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</c:numCache>
            </c:numRef>
          </c:cat>
          <c:val>
            <c:numRef>
              <c:f>Sheet1!$B$2:$B$318</c:f>
              <c:numCache>
                <c:formatCode>0.00</c:formatCode>
                <c:ptCount val="317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121.89</c:v>
                </c:pt>
                <c:pt idx="304" formatCode="General">
                  <c:v>122.62</c:v>
                </c:pt>
                <c:pt idx="305" formatCode="General">
                  <c:v>122.86</c:v>
                </c:pt>
                <c:pt idx="306" formatCode="General">
                  <c:v>121.84</c:v>
                </c:pt>
                <c:pt idx="307" formatCode="General">
                  <c:v>122.02</c:v>
                </c:pt>
                <c:pt idx="308" formatCode="General">
                  <c:v>122.68</c:v>
                </c:pt>
                <c:pt idx="309" formatCode="General">
                  <c:v>123.84</c:v>
                </c:pt>
                <c:pt idx="310" formatCode="General">
                  <c:v>124.38</c:v>
                </c:pt>
                <c:pt idx="311" formatCode="General">
                  <c:v>124.52</c:v>
                </c:pt>
                <c:pt idx="312" formatCode="General">
                  <c:v>121.95</c:v>
                </c:pt>
                <c:pt idx="313" formatCode="General">
                  <c:v>122.82</c:v>
                </c:pt>
                <c:pt idx="314" formatCode="General">
                  <c:v>123.6</c:v>
                </c:pt>
                <c:pt idx="315" formatCode="General">
                  <c:v>124.4</c:v>
                </c:pt>
                <c:pt idx="316" formatCode="General">
                  <c:v>125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0343720"/>
        <c:axId val="330333528"/>
      </c:lineChart>
      <c:catAx>
        <c:axId val="3303437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3033352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330333528"/>
        <c:scaling>
          <c:orientation val="minMax"/>
          <c:max val="125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30343720"/>
        <c:crosses val="autoZero"/>
        <c:crossBetween val="midCat"/>
      </c:valAx>
      <c:dateAx>
        <c:axId val="33032568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330326080"/>
        <c:crosses val="autoZero"/>
        <c:auto val="1"/>
        <c:lblOffset val="100"/>
        <c:baseTimeUnit val="months"/>
      </c:dateAx>
      <c:valAx>
        <c:axId val="33032608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33032568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Sheet1!$C$2:$C$317</c:f>
              <c:numCache>
                <c:formatCode>0</c:formatCode>
                <c:ptCount val="3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87259584"/>
        <c:axId val="18928303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Sheet1!$B$2:$B$317</c:f>
              <c:numCache>
                <c:formatCode>0.00</c:formatCode>
                <c:ptCount val="316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516</c:v>
                </c:pt>
                <c:pt idx="304" formatCode="General">
                  <c:v>513.70000000000005</c:v>
                </c:pt>
                <c:pt idx="305" formatCode="General">
                  <c:v>517.4</c:v>
                </c:pt>
                <c:pt idx="306" formatCode="General">
                  <c:v>516.70000000000005</c:v>
                </c:pt>
                <c:pt idx="307" formatCode="General">
                  <c:v>514.20000000000005</c:v>
                </c:pt>
                <c:pt idx="308" formatCode="General">
                  <c:v>513</c:v>
                </c:pt>
                <c:pt idx="309" formatCode="General">
                  <c:v>511.5</c:v>
                </c:pt>
                <c:pt idx="310" formatCode="General">
                  <c:v>513.9</c:v>
                </c:pt>
                <c:pt idx="311" formatCode="General">
                  <c:v>515.79999999999995</c:v>
                </c:pt>
                <c:pt idx="312" formatCode="General">
                  <c:v>515.4</c:v>
                </c:pt>
                <c:pt idx="313" formatCode="General">
                  <c:v>517</c:v>
                </c:pt>
                <c:pt idx="314" formatCode="General">
                  <c:v>517.79999999999995</c:v>
                </c:pt>
                <c:pt idx="315" formatCode="General">
                  <c:v>519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258016"/>
        <c:axId val="187259192"/>
      </c:lineChart>
      <c:catAx>
        <c:axId val="187258016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72591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187259192"/>
        <c:scaling>
          <c:orientation val="minMax"/>
          <c:max val="56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7258016"/>
        <c:crosses val="autoZero"/>
        <c:crossBetween val="midCat"/>
      </c:valAx>
      <c:dateAx>
        <c:axId val="18725958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189283032"/>
        <c:crosses val="autoZero"/>
        <c:auto val="1"/>
        <c:lblOffset val="100"/>
        <c:baseTimeUnit val="months"/>
      </c:dateAx>
      <c:valAx>
        <c:axId val="18928303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1872595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Sheet1!$C$2:$C$315</c:f>
              <c:numCache>
                <c:formatCode>General</c:formatCode>
                <c:ptCount val="3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53184928"/>
        <c:axId val="15318414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Sheet1!$B$2:$B$317</c:f>
              <c:numCache>
                <c:formatCode>General</c:formatCode>
                <c:ptCount val="316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319</c:v>
                </c:pt>
                <c:pt idx="304">
                  <c:v>320.7</c:v>
                </c:pt>
                <c:pt idx="305">
                  <c:v>324.8</c:v>
                </c:pt>
                <c:pt idx="306">
                  <c:v>327.60000000000002</c:v>
                </c:pt>
                <c:pt idx="307">
                  <c:v>329.3</c:v>
                </c:pt>
                <c:pt idx="308">
                  <c:v>328.2</c:v>
                </c:pt>
                <c:pt idx="309">
                  <c:v>329</c:v>
                </c:pt>
                <c:pt idx="310">
                  <c:v>331.5</c:v>
                </c:pt>
                <c:pt idx="311">
                  <c:v>333.1</c:v>
                </c:pt>
                <c:pt idx="312">
                  <c:v>331.5</c:v>
                </c:pt>
                <c:pt idx="313">
                  <c:v>330.7</c:v>
                </c:pt>
                <c:pt idx="314">
                  <c:v>331.4</c:v>
                </c:pt>
                <c:pt idx="315">
                  <c:v>331.1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259008"/>
        <c:axId val="191171512"/>
      </c:lineChart>
      <c:catAx>
        <c:axId val="15525900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117151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191171512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5259008"/>
        <c:crosses val="autoZero"/>
        <c:crossBetween val="midCat"/>
      </c:valAx>
      <c:dateAx>
        <c:axId val="15318492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153184144"/>
        <c:crosses val="autoZero"/>
        <c:auto val="1"/>
        <c:lblOffset val="100"/>
        <c:baseTimeUnit val="months"/>
      </c:dateAx>
      <c:valAx>
        <c:axId val="153184144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15318492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Sheet1!$C$2:$C$317</c:f>
              <c:numCache>
                <c:formatCode>0</c:formatCode>
                <c:ptCount val="3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52860408"/>
        <c:axId val="15286001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Sheet1!$B$2:$B$317</c:f>
              <c:numCache>
                <c:formatCode>General</c:formatCode>
                <c:ptCount val="316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519.20000000000005</c:v>
                </c:pt>
                <c:pt idx="304">
                  <c:v>520.9</c:v>
                </c:pt>
                <c:pt idx="305">
                  <c:v>524.29999999999995</c:v>
                </c:pt>
                <c:pt idx="306">
                  <c:v>527.4</c:v>
                </c:pt>
                <c:pt idx="307">
                  <c:v>528.79999999999995</c:v>
                </c:pt>
                <c:pt idx="308">
                  <c:v>531.1</c:v>
                </c:pt>
                <c:pt idx="309">
                  <c:v>532.9</c:v>
                </c:pt>
                <c:pt idx="310">
                  <c:v>536.5</c:v>
                </c:pt>
                <c:pt idx="311">
                  <c:v>538.20000000000005</c:v>
                </c:pt>
                <c:pt idx="312">
                  <c:v>538.6</c:v>
                </c:pt>
                <c:pt idx="313">
                  <c:v>539.79999999999995</c:v>
                </c:pt>
                <c:pt idx="314">
                  <c:v>540.70000000000005</c:v>
                </c:pt>
                <c:pt idx="315">
                  <c:v>539.79999999999995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861192"/>
        <c:axId val="152861584"/>
      </c:lineChart>
      <c:catAx>
        <c:axId val="15286119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28615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152861584"/>
        <c:scaling>
          <c:orientation val="minMax"/>
          <c:max val="550"/>
          <c:min val="15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2861192"/>
        <c:crosses val="autoZero"/>
        <c:crossBetween val="midCat"/>
        <c:majorUnit val="50"/>
      </c:valAx>
      <c:dateAx>
        <c:axId val="15286040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152860016"/>
        <c:crosses val="autoZero"/>
        <c:auto val="1"/>
        <c:lblOffset val="100"/>
        <c:baseTimeUnit val="months"/>
      </c:dateAx>
      <c:valAx>
        <c:axId val="15286001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15286040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Sheet1!$C$2:$C$315</c:f>
              <c:numCache>
                <c:formatCode>0</c:formatCode>
                <c:ptCount val="3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520832296"/>
        <c:axId val="52083425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Sheet1!$B$2:$B$315</c:f>
              <c:numCache>
                <c:formatCode>General</c:formatCode>
                <c:ptCount val="314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25.3</c:v>
                </c:pt>
                <c:pt idx="309">
                  <c:v>25.5</c:v>
                </c:pt>
                <c:pt idx="310">
                  <c:v>25.6</c:v>
                </c:pt>
                <c:pt idx="311">
                  <c:v>25.6</c:v>
                </c:pt>
                <c:pt idx="312">
                  <c:v>24.7</c:v>
                </c:pt>
                <c:pt idx="313">
                  <c:v>25.3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0831512"/>
        <c:axId val="520833080"/>
      </c:lineChart>
      <c:catAx>
        <c:axId val="5208315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0833080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520833080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0831512"/>
        <c:crosses val="autoZero"/>
        <c:crossBetween val="midCat"/>
        <c:majorUnit val="5"/>
        <c:minorUnit val="1"/>
      </c:valAx>
      <c:dateAx>
        <c:axId val="52083229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520834256"/>
        <c:crosses val="autoZero"/>
        <c:auto val="1"/>
        <c:lblOffset val="100"/>
        <c:baseTimeUnit val="months"/>
      </c:dateAx>
      <c:valAx>
        <c:axId val="52083425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52083229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Sheet1!$C$2:$C$317</c:f>
              <c:numCache>
                <c:formatCode>0</c:formatCode>
                <c:ptCount val="3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22602056"/>
        <c:axId val="32260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Sheet1!$B$2:$B$317</c:f>
              <c:numCache>
                <c:formatCode>General</c:formatCode>
                <c:ptCount val="316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756.3</c:v>
                </c:pt>
                <c:pt idx="304">
                  <c:v>755.9</c:v>
                </c:pt>
                <c:pt idx="305">
                  <c:v>761.6</c:v>
                </c:pt>
                <c:pt idx="306">
                  <c:v>765.4</c:v>
                </c:pt>
                <c:pt idx="307">
                  <c:v>763.5</c:v>
                </c:pt>
                <c:pt idx="308">
                  <c:v>763.8</c:v>
                </c:pt>
                <c:pt idx="309">
                  <c:v>774</c:v>
                </c:pt>
                <c:pt idx="310">
                  <c:v>777.5</c:v>
                </c:pt>
                <c:pt idx="311">
                  <c:v>774.8</c:v>
                </c:pt>
                <c:pt idx="312">
                  <c:v>769.7</c:v>
                </c:pt>
                <c:pt idx="313">
                  <c:v>771.5</c:v>
                </c:pt>
                <c:pt idx="314">
                  <c:v>774.2</c:v>
                </c:pt>
                <c:pt idx="315">
                  <c:v>772.8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447120"/>
        <c:axId val="322607936"/>
      </c:lineChart>
      <c:catAx>
        <c:axId val="1874471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2260793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322607936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7447120"/>
        <c:crosses val="autoZero"/>
        <c:crossBetween val="midCat"/>
        <c:majorUnit val="50"/>
      </c:valAx>
      <c:dateAx>
        <c:axId val="32260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322600488"/>
        <c:crosses val="autoZero"/>
        <c:auto val="1"/>
        <c:lblOffset val="100"/>
        <c:baseTimeUnit val="months"/>
      </c:dateAx>
      <c:valAx>
        <c:axId val="32260048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32260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Sheet1!$C$2:$C$317</c:f>
              <c:numCache>
                <c:formatCode>0</c:formatCode>
                <c:ptCount val="3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88949000"/>
        <c:axId val="18895135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Sheet1!$B$2:$B$317</c:f>
              <c:numCache>
                <c:formatCode>General</c:formatCode>
                <c:ptCount val="316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56.4</c:v>
                </c:pt>
                <c:pt idx="305">
                  <c:v>56.8</c:v>
                </c:pt>
                <c:pt idx="306">
                  <c:v>57.3</c:v>
                </c:pt>
                <c:pt idx="307">
                  <c:v>56.2</c:v>
                </c:pt>
                <c:pt idx="308">
                  <c:v>56.9</c:v>
                </c:pt>
                <c:pt idx="309">
                  <c:v>56.5</c:v>
                </c:pt>
                <c:pt idx="310">
                  <c:v>56.8</c:v>
                </c:pt>
                <c:pt idx="311">
                  <c:v>56.5</c:v>
                </c:pt>
                <c:pt idx="312">
                  <c:v>55.3</c:v>
                </c:pt>
                <c:pt idx="313">
                  <c:v>55.8</c:v>
                </c:pt>
                <c:pt idx="314">
                  <c:v>55.8</c:v>
                </c:pt>
                <c:pt idx="315">
                  <c:v>56.1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3183752"/>
        <c:axId val="188950960"/>
      </c:lineChart>
      <c:catAx>
        <c:axId val="1531837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8950960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188950960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3183752"/>
        <c:crosses val="autoZero"/>
        <c:crossBetween val="midCat"/>
      </c:valAx>
      <c:dateAx>
        <c:axId val="18894900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188951352"/>
        <c:crosses val="autoZero"/>
        <c:auto val="1"/>
        <c:lblOffset val="100"/>
        <c:baseTimeUnit val="months"/>
      </c:dateAx>
      <c:valAx>
        <c:axId val="18895135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188949000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Sheet1!$C$2:$C$317</c:f>
              <c:numCache>
                <c:formatCode>0</c:formatCode>
                <c:ptCount val="3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152849832"/>
        <c:axId val="15284826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Sheet1!$B$2:$B$317</c:f>
              <c:numCache>
                <c:formatCode>General</c:formatCode>
                <c:ptCount val="316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173.8</c:v>
                </c:pt>
                <c:pt idx="304">
                  <c:v>175.2</c:v>
                </c:pt>
                <c:pt idx="305">
                  <c:v>176.1</c:v>
                </c:pt>
                <c:pt idx="306">
                  <c:v>175.6</c:v>
                </c:pt>
                <c:pt idx="307">
                  <c:v>174.2</c:v>
                </c:pt>
                <c:pt idx="308">
                  <c:v>174.2</c:v>
                </c:pt>
                <c:pt idx="309">
                  <c:v>173.1</c:v>
                </c:pt>
                <c:pt idx="310">
                  <c:v>174.4</c:v>
                </c:pt>
                <c:pt idx="311">
                  <c:v>173.6</c:v>
                </c:pt>
                <c:pt idx="312">
                  <c:v>173.7</c:v>
                </c:pt>
                <c:pt idx="313">
                  <c:v>175.2</c:v>
                </c:pt>
                <c:pt idx="314">
                  <c:v>175</c:v>
                </c:pt>
                <c:pt idx="315">
                  <c:v>175.1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849048"/>
        <c:axId val="152849440"/>
      </c:lineChart>
      <c:catAx>
        <c:axId val="1528490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2849440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152849440"/>
        <c:scaling>
          <c:orientation val="minMax"/>
          <c:max val="18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2849048"/>
        <c:crosses val="autoZero"/>
        <c:crossBetween val="midCat"/>
      </c:valAx>
      <c:dateAx>
        <c:axId val="152849832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152848264"/>
        <c:crosses val="autoZero"/>
        <c:auto val="1"/>
        <c:lblOffset val="100"/>
        <c:baseTimeUnit val="months"/>
      </c:dateAx>
      <c:valAx>
        <c:axId val="152848264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152849832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6/3/2016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61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1990–2016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 smtClean="0"/>
              <a:t>June </a:t>
            </a:r>
            <a:r>
              <a:rPr lang="en-US" altLang="en-US" dirty="0"/>
              <a:t>2016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Robert P. Hartwig, Ph.D., CPCU, President &amp; Economist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212.346.5520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917.453.1885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bobh@iii.org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April </a:t>
            </a:r>
            <a:r>
              <a:rPr lang="en-US" altLang="en-US" dirty="0"/>
              <a:t>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87779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April </a:t>
            </a:r>
            <a:r>
              <a:rPr lang="en-US" altLang="en-US" dirty="0"/>
              <a:t>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08640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April 2016</a:t>
            </a:r>
            <a:r>
              <a:rPr lang="en-US" altLang="en-US" dirty="0"/>
              <a:t>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22277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April </a:t>
            </a:r>
            <a:r>
              <a:rPr lang="en-US" altLang="en-US" dirty="0"/>
              <a:t>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58711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twitter.com/bob_hartwig</a:t>
            </a:r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Employment </a:t>
            </a:r>
            <a:r>
              <a:rPr lang="en-US" altLang="en-US" dirty="0"/>
              <a:t>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936633" y="5985297"/>
            <a:ext cx="7680960" cy="415018"/>
          </a:xfrm>
        </p:spPr>
        <p:txBody>
          <a:bodyPr/>
          <a:lstStyle/>
          <a:p>
            <a:r>
              <a:rPr lang="en-US" dirty="0"/>
              <a:t>*Data are through </a:t>
            </a:r>
            <a:r>
              <a:rPr lang="en-US" dirty="0" smtClean="0"/>
              <a:t>April </a:t>
            </a:r>
            <a:r>
              <a:rPr lang="en-US" dirty="0"/>
              <a:t>2016 and are preliminary (i.e., subject to later revision); not seasonally adjusted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altLang="en-US" dirty="0" smtClean="0"/>
              <a:t>Source: </a:t>
            </a:r>
            <a:r>
              <a:rPr lang="en-US" altLang="en-US" dirty="0"/>
              <a:t>U.S. Bureau of Labor </a:t>
            </a:r>
            <a:r>
              <a:rPr lang="en-US" altLang="en-US" dirty="0" smtClean="0"/>
              <a:t>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797087"/>
              </p:ext>
            </p:extLst>
          </p:nvPr>
        </p:nvGraphicFramePr>
        <p:xfrm>
          <a:off x="463384" y="1510188"/>
          <a:ext cx="8217231" cy="4148223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57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198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198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198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March </a:t>
                      </a: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April 2016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517,800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519,000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+1,200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331,400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331,100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-300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540,700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539,800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-900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87,900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87,400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-500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8876611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24,600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24,700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857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774,200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772,800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-1,400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175,000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175,100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55,800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56,100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+300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Baselines: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</a:t>
            </a:r>
            <a:r>
              <a:rPr lang="en-US" altLang="en-US" dirty="0" smtClean="0"/>
              <a:t>May </a:t>
            </a:r>
            <a:r>
              <a:rPr lang="en-US" altLang="en-US" dirty="0"/>
              <a:t>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17771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</a:t>
            </a:r>
            <a:r>
              <a:rPr lang="en-US" altLang="en-US" dirty="0" smtClean="0"/>
              <a:t>May </a:t>
            </a:r>
            <a:r>
              <a:rPr lang="en-US" altLang="en-US" dirty="0"/>
              <a:t>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788164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From </a:t>
            </a:r>
            <a:r>
              <a:rPr lang="en-US" altLang="en-US" dirty="0"/>
              <a:t>1998–2013, </a:t>
            </a:r>
            <a:r>
              <a:rPr lang="en-US" altLang="en-US" dirty="0" smtClean="0"/>
              <a:t>Total </a:t>
            </a:r>
            <a:r>
              <a:rPr lang="en-US" altLang="en-US" dirty="0"/>
              <a:t>I</a:t>
            </a:r>
            <a:r>
              <a:rPr lang="en-US" altLang="en-US" dirty="0" smtClean="0"/>
              <a:t>ndustry </a:t>
            </a:r>
            <a:br>
              <a:rPr lang="en-US" altLang="en-US" dirty="0" smtClean="0"/>
            </a:br>
            <a:r>
              <a:rPr lang="en-US" altLang="en-US" dirty="0" smtClean="0"/>
              <a:t>Employment Has Stayed </a:t>
            </a:r>
            <a:r>
              <a:rPr lang="en-US" altLang="en-US" dirty="0"/>
              <a:t>in a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Narrow Band </a:t>
            </a:r>
            <a:r>
              <a:rPr lang="en-US" altLang="en-US" dirty="0"/>
              <a:t>of </a:t>
            </a:r>
            <a:r>
              <a:rPr lang="en-US" altLang="en-US" dirty="0" smtClean="0"/>
              <a:t>2.3–2.4 Million</a:t>
            </a:r>
            <a:r>
              <a:rPr lang="en-US" altLang="en-US" dirty="0"/>
              <a:t>;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in </a:t>
            </a:r>
            <a:r>
              <a:rPr lang="en-US" altLang="en-US" dirty="0"/>
              <a:t>2014 it </a:t>
            </a:r>
            <a:r>
              <a:rPr lang="en-US" altLang="en-US" dirty="0" smtClean="0"/>
              <a:t>Rose Above </a:t>
            </a:r>
            <a:r>
              <a:rPr lang="en-US" altLang="en-US" dirty="0"/>
              <a:t>that </a:t>
            </a:r>
            <a:r>
              <a:rPr lang="en-US" altLang="en-US" dirty="0" smtClean="0"/>
              <a:t>Band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April </a:t>
            </a:r>
            <a:r>
              <a:rPr lang="en-US" altLang="en-US" dirty="0"/>
              <a:t>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49594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621504" y="2021306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Reclassifies Employment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ithin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ndustries.</a:t>
              </a:r>
              <a:endParaRPr lang="en-US" sz="1200" b="1" dirty="0">
                <a:solidFill>
                  <a:schemeClr val="bg1"/>
                </a:solidFill>
                <a:cs typeface="Arial" charset="0"/>
              </a:endParaRP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This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appens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, the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Change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Spread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venly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O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ver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a 12-month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Period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(in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This Case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April </a:t>
            </a:r>
            <a:r>
              <a:rPr lang="en-US" altLang="en-US" dirty="0"/>
              <a:t>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26328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602728" y="3919673"/>
            <a:ext cx="3873039" cy="1524197"/>
            <a:chOff x="5354052" y="2045066"/>
            <a:chExt cx="3873039" cy="1524197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890050" cy="90201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4</a:t>
              </a:r>
              <a:r>
                <a:rPr lang="en-US" sz="1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5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Y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ears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BLS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Reconciles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its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Data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with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Census Data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;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Sometimes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his Reclassifies Employment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ithin Industries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Drop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,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Spread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O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ver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March 2004–March 2005,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Moved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ome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P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eople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to the Health/Medical Expense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Sector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79678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April </a:t>
            </a:r>
            <a:r>
              <a:rPr lang="en-US" altLang="en-US" dirty="0"/>
              <a:t>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321314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602728" y="1926987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4</a:t>
              </a:r>
              <a:r>
                <a:rPr lang="en-US" sz="1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5 Years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BLS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Reconciles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its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Data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with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Census Data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;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Sometimes This Reclassifies Employment Within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ndustries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Drop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,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Spread Over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March 2004–March 2005,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Moved Some People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to the Health/Medical Expense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Sector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720</Words>
  <Application>Microsoft Office PowerPoint</Application>
  <PresentationFormat>On-screen Show (4:3)</PresentationFormat>
  <Paragraphs>119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1990–2016</vt:lpstr>
      <vt:lpstr>Overview of Insurance Sector  Employment Changes*</vt:lpstr>
      <vt:lpstr>Baselines: U.S. Employment Trends</vt:lpstr>
      <vt:lpstr>U.S. Nonfarm Employment, Monthly, 1990–2016*</vt:lpstr>
      <vt:lpstr>U.S. Employment in Service Industries, Monthly, 1990–2016*</vt:lpstr>
      <vt:lpstr>Insurance Industry  Employment Trends</vt:lpstr>
      <vt:lpstr>U.S. Employment in the Direct P/C Insurance Industry: 1990–2016*</vt:lpstr>
      <vt:lpstr>U.S. Employment in the Direct Life Insurance Industry: 1990–2016*</vt:lpstr>
      <vt:lpstr>U.S. Employment in the Direct Health- Medical Insurance Industry: 1990–2016*</vt:lpstr>
      <vt:lpstr>U.S. Employment in the  Reinsurance Industry: 1990–2016*</vt:lpstr>
      <vt:lpstr>U.S. Employment in Insurance  Agencies &amp; Brokerages: 1990–2016*</vt:lpstr>
      <vt:lpstr>U.S. Employment in Independent  Claims Adjusting: 1990–2016*</vt:lpstr>
      <vt:lpstr>U.S. Employment in Third-Party Administration  of Insurance Funds: 1990–2016*</vt:lpstr>
      <vt:lpstr>Insurance Information Institute Online</vt:lpstr>
    </vt:vector>
  </TitlesOfParts>
  <Company>eSlide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138</cp:revision>
  <dcterms:created xsi:type="dcterms:W3CDTF">2011-11-02T14:24:24Z</dcterms:created>
  <dcterms:modified xsi:type="dcterms:W3CDTF">2016-06-03T17:18:44Z</dcterms:modified>
</cp:coreProperties>
</file>