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Sheet1!$A$3:$A$321</c:f>
              <c:numCache>
                <c:formatCode>yy</c:formatCode>
                <c:ptCount val="31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</c:numCache>
            </c:numRef>
          </c:cat>
          <c:val>
            <c:numRef>
              <c:f>Sheet1!$C$3:$C$321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Sheet1!$A$3:$A$321</c:f>
              <c:numCache>
                <c:formatCode>yy</c:formatCode>
                <c:ptCount val="31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</c:numCache>
            </c:numRef>
          </c:cat>
          <c:val>
            <c:numRef>
              <c:f>Sheet1!$B$3:$B$321</c:f>
              <c:numCache>
                <c:formatCode>0.00</c:formatCode>
                <c:ptCount val="319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140.02000000000001</c:v>
                </c:pt>
                <c:pt idx="302" formatCode="General">
                  <c:v>141.29</c:v>
                </c:pt>
                <c:pt idx="303" formatCode="General">
                  <c:v>142.22999999999999</c:v>
                </c:pt>
                <c:pt idx="304" formatCode="General">
                  <c:v>142.72</c:v>
                </c:pt>
                <c:pt idx="305" formatCode="General">
                  <c:v>141.77000000000001</c:v>
                </c:pt>
                <c:pt idx="306" formatCode="General">
                  <c:v>141.97</c:v>
                </c:pt>
                <c:pt idx="307" formatCode="General">
                  <c:v>142.52000000000001</c:v>
                </c:pt>
                <c:pt idx="308" formatCode="General">
                  <c:v>143.69</c:v>
                </c:pt>
                <c:pt idx="309" formatCode="General">
                  <c:v>144.12</c:v>
                </c:pt>
                <c:pt idx="310" formatCode="General">
                  <c:v>144.12</c:v>
                </c:pt>
                <c:pt idx="311" formatCode="General">
                  <c:v>141.15</c:v>
                </c:pt>
                <c:pt idx="312" formatCode="General">
                  <c:v>141.99</c:v>
                </c:pt>
                <c:pt idx="313" formatCode="General">
                  <c:v>142.88999999999999</c:v>
                </c:pt>
                <c:pt idx="314" formatCode="General">
                  <c:v>143.93</c:v>
                </c:pt>
                <c:pt idx="315" formatCode="General">
                  <c:v>144.56</c:v>
                </c:pt>
                <c:pt idx="316" formatCode="General">
                  <c:v>145.19</c:v>
                </c:pt>
                <c:pt idx="317" formatCode="General">
                  <c:v>144.19999999999999</c:v>
                </c:pt>
                <c:pt idx="318" formatCode="General">
                  <c:v>144.41999999999999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45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Sheet1!$C$2:$C$321</c:f>
              <c:numCache>
                <c:formatCode>0</c:formatCode>
                <c:ptCount val="3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Sheet1!$B$2:$B$321</c:f>
              <c:numCache>
                <c:formatCode>0.00</c:formatCode>
                <c:ptCount val="320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121.89</c:v>
                </c:pt>
                <c:pt idx="304" formatCode="General">
                  <c:v>122.62</c:v>
                </c:pt>
                <c:pt idx="305" formatCode="General">
                  <c:v>122.86</c:v>
                </c:pt>
                <c:pt idx="306" formatCode="General">
                  <c:v>121.84</c:v>
                </c:pt>
                <c:pt idx="307" formatCode="General">
                  <c:v>122.02</c:v>
                </c:pt>
                <c:pt idx="308" formatCode="General">
                  <c:v>122.68</c:v>
                </c:pt>
                <c:pt idx="309" formatCode="General">
                  <c:v>123.84</c:v>
                </c:pt>
                <c:pt idx="310" formatCode="General">
                  <c:v>124.38</c:v>
                </c:pt>
                <c:pt idx="311" formatCode="General">
                  <c:v>124.52</c:v>
                </c:pt>
                <c:pt idx="312" formatCode="General">
                  <c:v>121.95</c:v>
                </c:pt>
                <c:pt idx="313" formatCode="General">
                  <c:v>122.82</c:v>
                </c:pt>
                <c:pt idx="314" formatCode="General">
                  <c:v>123.6</c:v>
                </c:pt>
                <c:pt idx="315" formatCode="General">
                  <c:v>124.44</c:v>
                </c:pt>
                <c:pt idx="316" formatCode="General">
                  <c:v>124.91</c:v>
                </c:pt>
                <c:pt idx="317" formatCode="General">
                  <c:v>125.29</c:v>
                </c:pt>
                <c:pt idx="318" formatCode="General">
                  <c:v>124.22</c:v>
                </c:pt>
                <c:pt idx="319" formatCode="General">
                  <c:v>124.44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0.00</c:formatCode>
                <c:ptCount val="319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516</c:v>
                </c:pt>
                <c:pt idx="304" formatCode="General">
                  <c:v>513.70000000000005</c:v>
                </c:pt>
                <c:pt idx="305" formatCode="General">
                  <c:v>517.4</c:v>
                </c:pt>
                <c:pt idx="306" formatCode="General">
                  <c:v>516.70000000000005</c:v>
                </c:pt>
                <c:pt idx="307" formatCode="General">
                  <c:v>514.20000000000005</c:v>
                </c:pt>
                <c:pt idx="308" formatCode="General">
                  <c:v>513</c:v>
                </c:pt>
                <c:pt idx="309" formatCode="General">
                  <c:v>511.5</c:v>
                </c:pt>
                <c:pt idx="310" formatCode="General">
                  <c:v>513.9</c:v>
                </c:pt>
                <c:pt idx="311" formatCode="General">
                  <c:v>515.79999999999995</c:v>
                </c:pt>
                <c:pt idx="312" formatCode="General">
                  <c:v>515.4</c:v>
                </c:pt>
                <c:pt idx="313" formatCode="General">
                  <c:v>517</c:v>
                </c:pt>
                <c:pt idx="314" formatCode="General">
                  <c:v>517.79999999999995</c:v>
                </c:pt>
                <c:pt idx="315" formatCode="General">
                  <c:v>518.9</c:v>
                </c:pt>
                <c:pt idx="316" formatCode="General">
                  <c:v>519.9</c:v>
                </c:pt>
                <c:pt idx="317" formatCode="General">
                  <c:v>525.5</c:v>
                </c:pt>
                <c:pt idx="318" formatCode="General">
                  <c:v>527.6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6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319</c:v>
                </c:pt>
                <c:pt idx="304">
                  <c:v>320.7</c:v>
                </c:pt>
                <c:pt idx="305">
                  <c:v>324.8</c:v>
                </c:pt>
                <c:pt idx="306">
                  <c:v>327.60000000000002</c:v>
                </c:pt>
                <c:pt idx="307">
                  <c:v>329.3</c:v>
                </c:pt>
                <c:pt idx="308">
                  <c:v>328.2</c:v>
                </c:pt>
                <c:pt idx="309">
                  <c:v>329</c:v>
                </c:pt>
                <c:pt idx="310">
                  <c:v>331.5</c:v>
                </c:pt>
                <c:pt idx="311">
                  <c:v>333.1</c:v>
                </c:pt>
                <c:pt idx="312">
                  <c:v>331.5</c:v>
                </c:pt>
                <c:pt idx="313">
                  <c:v>330.7</c:v>
                </c:pt>
                <c:pt idx="314">
                  <c:v>331.4</c:v>
                </c:pt>
                <c:pt idx="315">
                  <c:v>331</c:v>
                </c:pt>
                <c:pt idx="316">
                  <c:v>330.8</c:v>
                </c:pt>
                <c:pt idx="317">
                  <c:v>334.5</c:v>
                </c:pt>
                <c:pt idx="318">
                  <c:v>334.9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Sheet1!$A$3:$A$320</c:f>
              <c:numCache>
                <c:formatCode>"'"yy</c:formatCode>
                <c:ptCount val="31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</c:numCache>
            </c:numRef>
          </c:cat>
          <c:val>
            <c:numRef>
              <c:f>Sheet1!$C$3:$C$320</c:f>
              <c:numCache>
                <c:formatCode>0</c:formatCode>
                <c:ptCount val="3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Sheet1!$A$3:$A$320</c:f>
              <c:numCache>
                <c:formatCode>"'"yy</c:formatCode>
                <c:ptCount val="31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</c:numCache>
            </c:numRef>
          </c:cat>
          <c:val>
            <c:numRef>
              <c:f>Sheet1!$B$3:$B$320</c:f>
              <c:numCache>
                <c:formatCode>General</c:formatCode>
                <c:ptCount val="318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519.20000000000005</c:v>
                </c:pt>
                <c:pt idx="303">
                  <c:v>520.9</c:v>
                </c:pt>
                <c:pt idx="304">
                  <c:v>524.29999999999995</c:v>
                </c:pt>
                <c:pt idx="305">
                  <c:v>527.4</c:v>
                </c:pt>
                <c:pt idx="306">
                  <c:v>528.79999999999995</c:v>
                </c:pt>
                <c:pt idx="307">
                  <c:v>531.1</c:v>
                </c:pt>
                <c:pt idx="308">
                  <c:v>532.9</c:v>
                </c:pt>
                <c:pt idx="309">
                  <c:v>536.5</c:v>
                </c:pt>
                <c:pt idx="310">
                  <c:v>538.20000000000005</c:v>
                </c:pt>
                <c:pt idx="311">
                  <c:v>538.6</c:v>
                </c:pt>
                <c:pt idx="312">
                  <c:v>539.79999999999995</c:v>
                </c:pt>
                <c:pt idx="313">
                  <c:v>540.70000000000005</c:v>
                </c:pt>
                <c:pt idx="314">
                  <c:v>539.79999999999995</c:v>
                </c:pt>
                <c:pt idx="315">
                  <c:v>541.70000000000005</c:v>
                </c:pt>
                <c:pt idx="316">
                  <c:v>544.5</c:v>
                </c:pt>
                <c:pt idx="317">
                  <c:v>547.9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550"/>
          <c:min val="1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25.3</c:v>
                </c:pt>
                <c:pt idx="309">
                  <c:v>25.5</c:v>
                </c:pt>
                <c:pt idx="310">
                  <c:v>25.6</c:v>
                </c:pt>
                <c:pt idx="311">
                  <c:v>25.6</c:v>
                </c:pt>
                <c:pt idx="312">
                  <c:v>24.7</c:v>
                </c:pt>
                <c:pt idx="313">
                  <c:v>25</c:v>
                </c:pt>
                <c:pt idx="314">
                  <c:v>24.6</c:v>
                </c:pt>
                <c:pt idx="315">
                  <c:v>24.7</c:v>
                </c:pt>
                <c:pt idx="316">
                  <c:v>24.7</c:v>
                </c:pt>
                <c:pt idx="317">
                  <c:v>24.9</c:v>
                </c:pt>
                <c:pt idx="318">
                  <c:v>25.2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756.3</c:v>
                </c:pt>
                <c:pt idx="304">
                  <c:v>755.9</c:v>
                </c:pt>
                <c:pt idx="305">
                  <c:v>761.6</c:v>
                </c:pt>
                <c:pt idx="306">
                  <c:v>765.4</c:v>
                </c:pt>
                <c:pt idx="307">
                  <c:v>763.5</c:v>
                </c:pt>
                <c:pt idx="308">
                  <c:v>763.8</c:v>
                </c:pt>
                <c:pt idx="309">
                  <c:v>774</c:v>
                </c:pt>
                <c:pt idx="310">
                  <c:v>777.5</c:v>
                </c:pt>
                <c:pt idx="311">
                  <c:v>774.8</c:v>
                </c:pt>
                <c:pt idx="312">
                  <c:v>769.7</c:v>
                </c:pt>
                <c:pt idx="313">
                  <c:v>771.9</c:v>
                </c:pt>
                <c:pt idx="314">
                  <c:v>774.2</c:v>
                </c:pt>
                <c:pt idx="315">
                  <c:v>773.7</c:v>
                </c:pt>
                <c:pt idx="316">
                  <c:v>774.5</c:v>
                </c:pt>
                <c:pt idx="317">
                  <c:v>776.2</c:v>
                </c:pt>
                <c:pt idx="318">
                  <c:v>776.2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56.4</c:v>
                </c:pt>
                <c:pt idx="305">
                  <c:v>56.8</c:v>
                </c:pt>
                <c:pt idx="306">
                  <c:v>57.3</c:v>
                </c:pt>
                <c:pt idx="307">
                  <c:v>56.2</c:v>
                </c:pt>
                <c:pt idx="308">
                  <c:v>56.9</c:v>
                </c:pt>
                <c:pt idx="309">
                  <c:v>56.5</c:v>
                </c:pt>
                <c:pt idx="310">
                  <c:v>56.8</c:v>
                </c:pt>
                <c:pt idx="311">
                  <c:v>56.5</c:v>
                </c:pt>
                <c:pt idx="312">
                  <c:v>55.3</c:v>
                </c:pt>
                <c:pt idx="313">
                  <c:v>55.8</c:v>
                </c:pt>
                <c:pt idx="314">
                  <c:v>55.8</c:v>
                </c:pt>
                <c:pt idx="315">
                  <c:v>56.2</c:v>
                </c:pt>
                <c:pt idx="316">
                  <c:v>57.6</c:v>
                </c:pt>
                <c:pt idx="317">
                  <c:v>58.4</c:v>
                </c:pt>
                <c:pt idx="318">
                  <c:v>57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173.8</c:v>
                </c:pt>
                <c:pt idx="304">
                  <c:v>175.2</c:v>
                </c:pt>
                <c:pt idx="305">
                  <c:v>176.1</c:v>
                </c:pt>
                <c:pt idx="306">
                  <c:v>175.6</c:v>
                </c:pt>
                <c:pt idx="307">
                  <c:v>174.2</c:v>
                </c:pt>
                <c:pt idx="308">
                  <c:v>174.2</c:v>
                </c:pt>
                <c:pt idx="309">
                  <c:v>173.1</c:v>
                </c:pt>
                <c:pt idx="310">
                  <c:v>174.4</c:v>
                </c:pt>
                <c:pt idx="311">
                  <c:v>173.6</c:v>
                </c:pt>
                <c:pt idx="312">
                  <c:v>173.7</c:v>
                </c:pt>
                <c:pt idx="313">
                  <c:v>175.2</c:v>
                </c:pt>
                <c:pt idx="314">
                  <c:v>175</c:v>
                </c:pt>
                <c:pt idx="315">
                  <c:v>175.8</c:v>
                </c:pt>
                <c:pt idx="316">
                  <c:v>175.9</c:v>
                </c:pt>
                <c:pt idx="317">
                  <c:v>177.4</c:v>
                </c:pt>
                <c:pt idx="318">
                  <c:v>176.8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8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9/2/2016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September 2016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2409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33417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73670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July,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64908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918704" y="6152187"/>
            <a:ext cx="7680960" cy="415018"/>
          </a:xfrm>
        </p:spPr>
        <p:txBody>
          <a:bodyPr/>
          <a:lstStyle/>
          <a:p>
            <a:r>
              <a:rPr lang="en-US" dirty="0"/>
              <a:t>*Data are through July 2016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512806"/>
              </p:ext>
            </p:extLst>
          </p:nvPr>
        </p:nvGraphicFramePr>
        <p:xfrm>
          <a:off x="463384" y="1510188"/>
          <a:ext cx="8217231" cy="43676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57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June 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July 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525,500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527,600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334,500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334,900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547,900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89,900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776,200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776,200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177,400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176,800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August,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88397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August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99729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14317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56803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3919673"/>
            <a:ext cx="3873039" cy="1524197"/>
            <a:chOff x="5354052" y="2045066"/>
            <a:chExt cx="3873039" cy="1524197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890050" cy="90201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28182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1926987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</TotalTime>
  <Words>707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1990–2016*</vt:lpstr>
      <vt:lpstr>U.S. Employment in Service Industries, Monthly, 1990–2016*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166</cp:revision>
  <dcterms:created xsi:type="dcterms:W3CDTF">2011-11-02T14:24:24Z</dcterms:created>
  <dcterms:modified xsi:type="dcterms:W3CDTF">2016-09-02T15:41:44Z</dcterms:modified>
</cp:coreProperties>
</file>