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1137" r:id="rId2"/>
    <p:sldId id="1152" r:id="rId3"/>
    <p:sldId id="1149" r:id="rId4"/>
    <p:sldId id="1140" r:id="rId5"/>
    <p:sldId id="1147" r:id="rId6"/>
    <p:sldId id="1115" r:id="rId7"/>
    <p:sldId id="1146" r:id="rId8"/>
    <p:sldId id="1141" r:id="rId9"/>
    <p:sldId id="1142" r:id="rId10"/>
    <p:sldId id="1143" r:id="rId11"/>
    <p:sldId id="1144" r:id="rId12"/>
    <p:sldId id="1145" r:id="rId13"/>
    <p:sldId id="1150" r:id="rId14"/>
    <p:sldId id="1151" r:id="rId1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2">
          <p15:clr>
            <a:srgbClr val="A4A3A4"/>
          </p15:clr>
        </p15:guide>
        <p15:guide id="2" orient="horz" pos="3856">
          <p15:clr>
            <a:srgbClr val="A4A3A4"/>
          </p15:clr>
        </p15:guide>
        <p15:guide id="3" orient="horz" pos="3608">
          <p15:clr>
            <a:srgbClr val="A4A3A4"/>
          </p15:clr>
        </p15:guide>
        <p15:guide id="4" orient="horz" pos="1472">
          <p15:clr>
            <a:srgbClr val="A4A3A4"/>
          </p15:clr>
        </p15:guide>
        <p15:guide id="5" orient="horz" pos="798">
          <p15:clr>
            <a:srgbClr val="A4A3A4"/>
          </p15:clr>
        </p15:guide>
        <p15:guide id="6" pos="219">
          <p15:clr>
            <a:srgbClr val="A4A3A4"/>
          </p15:clr>
        </p15:guide>
        <p15:guide id="7" pos="5497">
          <p15:clr>
            <a:srgbClr val="A4A3A4"/>
          </p15:clr>
        </p15:guide>
        <p15:guide id="8" pos="46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4B9FCD"/>
    <a:srgbClr val="2B7299"/>
    <a:srgbClr val="E5F1F7"/>
    <a:srgbClr val="3691C4"/>
    <a:srgbClr val="28688C"/>
    <a:srgbClr val="D0DCE2"/>
    <a:srgbClr val="C9D6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98" autoAdjust="0"/>
    <p:restoredTop sz="94349" autoAdjust="0"/>
  </p:normalViewPr>
  <p:slideViewPr>
    <p:cSldViewPr snapToGrid="0">
      <p:cViewPr varScale="1">
        <p:scale>
          <a:sx n="103" d="100"/>
          <a:sy n="103" d="100"/>
        </p:scale>
        <p:origin x="468" y="96"/>
      </p:cViewPr>
      <p:guideLst>
        <p:guide orient="horz" pos="1072"/>
        <p:guide orient="horz" pos="3856"/>
        <p:guide orient="horz" pos="3608"/>
        <p:guide orient="horz" pos="1472"/>
        <p:guide orient="horz" pos="798"/>
        <p:guide pos="219"/>
        <p:guide pos="5497"/>
        <p:guide pos="4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-2898" y="-90"/>
      </p:cViewPr>
      <p:guideLst>
        <p:guide orient="horz" pos="2928"/>
        <p:guide pos="22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0" rIns="91401" bIns="4570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0" rIns="91401" bIns="4570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C11E3A6E-94B2-4BC5-A51E-9F4A91AD646E}" type="datetime1">
              <a:rPr lang="en-US"/>
              <a:pPr>
                <a:defRPr/>
              </a:pPr>
              <a:t>10/3/2014</a:t>
            </a:fld>
            <a:endParaRPr lang="en-US"/>
          </a:p>
        </p:txBody>
      </p:sp>
      <p:sp>
        <p:nvSpPr>
          <p:cNvPr id="22938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0" rIns="91401" bIns="4570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0" rIns="91401" bIns="4570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6B1D7BB-E0A1-41B5-AF9E-071F6C0BE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01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075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474788" y="582613"/>
            <a:ext cx="4059237" cy="30448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307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73088" y="3824288"/>
            <a:ext cx="5865812" cy="5156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46135" tIns="46135" rIns="46135" bIns="461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9" name="Rectangle 3078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54363" y="9047163"/>
            <a:ext cx="7048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956" tIns="46569" rIns="45956" bIns="46569" numCol="1" anchor="b" anchorCtr="0" compatLnSpc="1">
            <a:prstTxWarp prst="textNoShape">
              <a:avLst/>
            </a:prstTxWarp>
            <a:spAutoFit/>
          </a:bodyPr>
          <a:lstStyle>
            <a:lvl1pPr algn="ctr" defTabSz="931863" eaLnBrk="1" hangingPunct="1">
              <a:defRPr sz="1000"/>
            </a:lvl1pPr>
          </a:lstStyle>
          <a:p>
            <a:pPr>
              <a:defRPr/>
            </a:pPr>
            <a:fld id="{0D641738-9C4C-4240-8FC1-9D93E0EB9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38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rtl="0" eaLnBrk="0" fontAlgn="base" hangingPunct="0">
      <a:lnSpc>
        <a:spcPct val="90000"/>
      </a:lnSpc>
      <a:spcBef>
        <a:spcPct val="100000"/>
      </a:spcBef>
      <a:spcAft>
        <a:spcPct val="0"/>
      </a:spcAft>
      <a:buClr>
        <a:srgbClr val="008080"/>
      </a:buClr>
      <a:buSzPct val="85000"/>
      <a:buFont typeface="Wingdings" pitchFamily="2" charset="2"/>
      <a:buChar char="n"/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517525" indent="-174625" algn="l" rtl="0" eaLnBrk="0" fontAlgn="base" hangingPunct="0">
      <a:lnSpc>
        <a:spcPct val="90000"/>
      </a:lnSpc>
      <a:spcBef>
        <a:spcPct val="50000"/>
      </a:spcBef>
      <a:spcAft>
        <a:spcPct val="0"/>
      </a:spcAft>
      <a:buClr>
        <a:srgbClr val="008080"/>
      </a:buClr>
      <a:buFont typeface="Wingdings" panose="05000000000000000000" pitchFamily="2" charset="2"/>
      <a:buChar char="w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800100" indent="-168275" algn="l" rtl="0" eaLnBrk="0" fontAlgn="base" hangingPunct="0">
      <a:lnSpc>
        <a:spcPct val="90000"/>
      </a:lnSpc>
      <a:spcBef>
        <a:spcPct val="25000"/>
      </a:spcBef>
      <a:spcAft>
        <a:spcPct val="0"/>
      </a:spcAft>
      <a:buClr>
        <a:srgbClr val="008080"/>
      </a:buClr>
      <a:buFont typeface="Arial" panose="020B0604020202020204" pitchFamily="34" charset="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089025" indent="-174625" algn="l" rtl="0" eaLnBrk="0" fontAlgn="base" hangingPunct="0">
      <a:lnSpc>
        <a:spcPct val="90000"/>
      </a:lnSpc>
      <a:spcBef>
        <a:spcPct val="15000"/>
      </a:spcBef>
      <a:spcAft>
        <a:spcPct val="0"/>
      </a:spcAft>
      <a:buClr>
        <a:srgbClr val="00808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371600" indent="-168275" algn="l" rtl="0" eaLnBrk="0" fontAlgn="base" hangingPunct="0">
      <a:lnSpc>
        <a:spcPct val="90000"/>
      </a:lnSpc>
      <a:spcBef>
        <a:spcPct val="15000"/>
      </a:spcBef>
      <a:spcAft>
        <a:spcPct val="0"/>
      </a:spcAft>
      <a:buClr>
        <a:srgbClr val="008080"/>
      </a:buClr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74BAC21-CFA3-48F7-A96F-1915BC7D3FB7}" type="slidenum">
              <a:rPr lang="en-US" altLang="en-US" sz="10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000" smtClean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6857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 txBox="1">
            <a:spLocks noGrp="1" noChangeArrowheads="1"/>
          </p:cNvSpPr>
          <p:nvPr/>
        </p:nvSpPr>
        <p:spPr bwMode="auto">
          <a:xfrm>
            <a:off x="3154363" y="9047163"/>
            <a:ext cx="7048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951" tIns="46564" rIns="45951" bIns="46564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3487458-F42C-44F9-8913-B553B9B1D30A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130" tIns="46130" rIns="46130" bIns="46130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764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 txBox="1">
            <a:spLocks noGrp="1" noChangeArrowheads="1"/>
          </p:cNvSpPr>
          <p:nvPr/>
        </p:nvSpPr>
        <p:spPr bwMode="auto">
          <a:xfrm>
            <a:off x="3154363" y="9047163"/>
            <a:ext cx="7048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951" tIns="46564" rIns="45951" bIns="46564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5B9C69FD-134B-491D-BD30-09F1C93B3AD6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130" tIns="46130" rIns="46130" bIns="46130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2556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 txBox="1">
            <a:spLocks noGrp="1" noChangeArrowheads="1"/>
          </p:cNvSpPr>
          <p:nvPr/>
        </p:nvSpPr>
        <p:spPr bwMode="auto">
          <a:xfrm>
            <a:off x="3154363" y="9047163"/>
            <a:ext cx="7048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951" tIns="46564" rIns="45951" bIns="46564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5939A46C-B1A6-47C0-96B7-91C1A0ADFB60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130" tIns="46130" rIns="46130" bIns="46130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3244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 txBox="1">
            <a:spLocks noGrp="1" noChangeArrowheads="1"/>
          </p:cNvSpPr>
          <p:nvPr/>
        </p:nvSpPr>
        <p:spPr bwMode="auto">
          <a:xfrm>
            <a:off x="3154363" y="9047163"/>
            <a:ext cx="7048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951" tIns="46564" rIns="45951" bIns="46564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B623E26-E042-45FC-9D8D-C7D8207DB76D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130" tIns="46130" rIns="46130" bIns="46130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0406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 txBox="1">
            <a:spLocks noGrp="1" noChangeArrowheads="1"/>
          </p:cNvSpPr>
          <p:nvPr/>
        </p:nvSpPr>
        <p:spPr bwMode="auto">
          <a:xfrm>
            <a:off x="3154363" y="9047163"/>
            <a:ext cx="7048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956" tIns="46569" rIns="45956" bIns="46569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35C6C3C-395C-4072-980A-9F95F712D645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39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 txBox="1">
            <a:spLocks noGrp="1" noChangeArrowheads="1"/>
          </p:cNvSpPr>
          <p:nvPr/>
        </p:nvSpPr>
        <p:spPr bwMode="auto">
          <a:xfrm>
            <a:off x="3154363" y="9047163"/>
            <a:ext cx="7048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956" tIns="46569" rIns="45956" bIns="46569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FE6A6CE-6EB7-46D5-9D4F-1BBF0CE42FC6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383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 txBox="1">
            <a:spLocks noGrp="1" noChangeArrowheads="1"/>
          </p:cNvSpPr>
          <p:nvPr/>
        </p:nvSpPr>
        <p:spPr bwMode="auto">
          <a:xfrm>
            <a:off x="3154363" y="9047163"/>
            <a:ext cx="7048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956" tIns="46569" rIns="45956" bIns="46569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946F2AC-6995-401D-9B24-C0C63B2219ED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377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Grp="1" noChangeArrowheads="1"/>
          </p:cNvSpPr>
          <p:nvPr/>
        </p:nvSpPr>
        <p:spPr bwMode="auto">
          <a:xfrm>
            <a:off x="3154363" y="9047163"/>
            <a:ext cx="7048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951" tIns="46564" rIns="45951" bIns="46564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7D10D40-1009-435B-9D4B-E620FCA68E1E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130" tIns="46130" rIns="46130" bIns="46130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761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 txBox="1">
            <a:spLocks noGrp="1" noChangeArrowheads="1"/>
          </p:cNvSpPr>
          <p:nvPr/>
        </p:nvSpPr>
        <p:spPr bwMode="auto">
          <a:xfrm>
            <a:off x="3154363" y="9047163"/>
            <a:ext cx="7048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951" tIns="46564" rIns="45951" bIns="46564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722B8E1-9BBF-4E45-AA17-325F2EEB856F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130" tIns="46130" rIns="46130" bIns="46130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810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BA2D1F1-08C8-4FA2-941E-319A9B4A4089}" type="slidenum">
              <a:rPr lang="en-US" altLang="en-US" sz="10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6710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 txBox="1">
            <a:spLocks noGrp="1" noChangeArrowheads="1"/>
          </p:cNvSpPr>
          <p:nvPr/>
        </p:nvSpPr>
        <p:spPr bwMode="auto">
          <a:xfrm>
            <a:off x="3154363" y="9047163"/>
            <a:ext cx="7048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951" tIns="46564" rIns="45951" bIns="46564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4B379BB-C7EB-4C40-A120-B13CDDAB9927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130" tIns="46130" rIns="46130" bIns="46130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783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 txBox="1">
            <a:spLocks noGrp="1" noChangeArrowheads="1"/>
          </p:cNvSpPr>
          <p:nvPr/>
        </p:nvSpPr>
        <p:spPr bwMode="auto">
          <a:xfrm>
            <a:off x="3154363" y="9047163"/>
            <a:ext cx="7048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946" tIns="46559" rIns="45946" bIns="46559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CB9B7A3-98FF-4E01-A471-CAACAB1A33A6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125" tIns="46125" rIns="46125" bIns="46125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0371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 txBox="1">
            <a:spLocks noGrp="1" noChangeArrowheads="1"/>
          </p:cNvSpPr>
          <p:nvPr/>
        </p:nvSpPr>
        <p:spPr bwMode="auto">
          <a:xfrm>
            <a:off x="3154363" y="9047163"/>
            <a:ext cx="7048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946" tIns="46559" rIns="45946" bIns="46559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5D3FAE3E-3518-44C7-BD23-AF27950C86D8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125" tIns="46125" rIns="46125" bIns="46125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51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83"/>
          <p:cNvSpPr>
            <a:spLocks noChangeArrowheads="1"/>
          </p:cNvSpPr>
          <p:nvPr userDrawn="1"/>
        </p:nvSpPr>
        <p:spPr bwMode="white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  <p:pic>
        <p:nvPicPr>
          <p:cNvPr id="5" name="Picture 1188" descr="Title Page bar_112409_1pm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8288"/>
            <a:ext cx="9144000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180"/>
          <p:cNvSpPr>
            <a:spLocks noChangeArrowheads="1"/>
          </p:cNvSpPr>
          <p:nvPr userDrawn="1"/>
        </p:nvSpPr>
        <p:spPr bwMode="auto">
          <a:xfrm>
            <a:off x="0" y="6556375"/>
            <a:ext cx="9144000" cy="301625"/>
          </a:xfrm>
          <a:prstGeom prst="rect">
            <a:avLst/>
          </a:prstGeom>
          <a:solidFill>
            <a:srgbClr val="225A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  <p:pic>
        <p:nvPicPr>
          <p:cNvPr id="7" name="Picture 118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175" y="838200"/>
            <a:ext cx="30321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8" name="Rectangle 108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979738"/>
            <a:ext cx="7772400" cy="649287"/>
          </a:xfrm>
          <a:ln algn="ctr"/>
        </p:spPr>
        <p:txBody>
          <a:bodyPr>
            <a:spAutoFit/>
          </a:bodyPr>
          <a:lstStyle>
            <a:lvl1pPr algn="ctr">
              <a:lnSpc>
                <a:spcPct val="85000"/>
              </a:lnSpc>
              <a:spcBef>
                <a:spcPct val="40000"/>
              </a:spcBef>
              <a:defRPr sz="4300" smtClean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81979" name="Rectangle 1083"/>
          <p:cNvSpPr>
            <a:spLocks noGrp="1" noChangeArrowheads="1"/>
          </p:cNvSpPr>
          <p:nvPr>
            <p:ph type="subTitle" idx="1"/>
          </p:nvPr>
        </p:nvSpPr>
        <p:spPr>
          <a:xfrm>
            <a:off x="668338" y="4867275"/>
            <a:ext cx="7807325" cy="430213"/>
          </a:xfrm>
        </p:spPr>
        <p:txBody>
          <a:bodyPr>
            <a:spAutoFit/>
          </a:bodyPr>
          <a:lstStyle>
            <a:lvl1pPr marL="0" indent="0" algn="ctr">
              <a:lnSpc>
                <a:spcPct val="85000"/>
              </a:lnSpc>
              <a:spcBef>
                <a:spcPct val="25000"/>
              </a:spcBef>
              <a:buFont typeface="Wingdings" pitchFamily="2" charset="2"/>
              <a:buNone/>
              <a:defRPr sz="2600" b="1" smtClean="0">
                <a:solidFill>
                  <a:srgbClr val="225A7A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</a:p>
        </p:txBody>
      </p:sp>
      <p:sp>
        <p:nvSpPr>
          <p:cNvPr id="8" name="Rectangle 118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12/01/09 - 9pm</a:t>
            </a:r>
          </a:p>
        </p:txBody>
      </p:sp>
      <p:sp>
        <p:nvSpPr>
          <p:cNvPr id="9" name="Rectangle 118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eSlide – P6466 – The Financial Crisis and the Future of the P/C</a:t>
            </a:r>
          </a:p>
        </p:txBody>
      </p:sp>
      <p:sp>
        <p:nvSpPr>
          <p:cNvPr id="10" name="Rectangle 118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AAA0AC2-2258-439D-A76A-ABE73AB38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77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12/01/09 - 9pm</a:t>
            </a:r>
          </a:p>
        </p:txBody>
      </p:sp>
      <p:sp>
        <p:nvSpPr>
          <p:cNvPr id="5" name="Rectangle 10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eSlide – P6466 – The Financial Crisis and the Future of the P/C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78A07-0AE5-418B-9C52-AEA415EC9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2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  <p:txBody>
          <a:bodyPr lIns="91440" rIns="91440" rtlCol="0"/>
          <a:lstStyle/>
          <a:p>
            <a:pPr lvl="0"/>
            <a:endParaRPr lang="en-US" noProof="0" smtClean="0"/>
          </a:p>
        </p:txBody>
      </p:sp>
      <p:sp>
        <p:nvSpPr>
          <p:cNvPr id="4" name="Rectangle 10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12/01/09 - 9pm</a:t>
            </a:r>
          </a:p>
        </p:txBody>
      </p:sp>
      <p:sp>
        <p:nvSpPr>
          <p:cNvPr id="5" name="Rectangle 10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eSlide – P6466 – The Financial Crisis and the Future of the P/C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3F071-9AF3-4546-BEB2-46416F19D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29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450" y="90488"/>
            <a:ext cx="7400925" cy="860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95300" y="1647825"/>
            <a:ext cx="8153400" cy="4652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0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12/01/09 - 9pm</a:t>
            </a:r>
          </a:p>
        </p:txBody>
      </p:sp>
      <p:sp>
        <p:nvSpPr>
          <p:cNvPr id="5" name="Rectangle 10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eSlide – P6466 – The Financial Crisis and the Future of the P/C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21570-0C2E-43FF-9C2D-98137CCDB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8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12/01/09 - 9pm</a:t>
            </a:r>
          </a:p>
        </p:txBody>
      </p:sp>
      <p:sp>
        <p:nvSpPr>
          <p:cNvPr id="5" name="Rectangle 10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eSlide – P6466 – The Financial Crisis and the Future of the P/C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24592-42B5-4B26-8651-C1A3D20A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96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12/01/09 - 9pm</a:t>
            </a:r>
          </a:p>
        </p:txBody>
      </p:sp>
      <p:sp>
        <p:nvSpPr>
          <p:cNvPr id="5" name="Rectangle 10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eSlide – P6466 – The Financial Crisis and the Future of the P/C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32F7C-1CCD-41E2-9F8C-58939CD7A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042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12/01/09 - 9pm</a:t>
            </a:r>
          </a:p>
        </p:txBody>
      </p:sp>
      <p:sp>
        <p:nvSpPr>
          <p:cNvPr id="6" name="Rectangle 10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eSlide – P6466 – The Financial Crisis and the Future of the P/C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79B1F-9B65-4EB9-B511-2BBB2FC889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85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12/01/09 - 9pm</a:t>
            </a:r>
          </a:p>
        </p:txBody>
      </p:sp>
      <p:sp>
        <p:nvSpPr>
          <p:cNvPr id="8" name="Rectangle 10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eSlide – P6466 – The Financial Crisis and the Future of the P/C</a:t>
            </a:r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27F7B-1A35-4349-B669-7EF464442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4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12/01/09 - 9pm</a:t>
            </a:r>
          </a:p>
        </p:txBody>
      </p:sp>
      <p:sp>
        <p:nvSpPr>
          <p:cNvPr id="4" name="Rectangle 10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eSlide – P6466 – The Financial Crisis and the Future of the P/C</a:t>
            </a:r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B5D07-3761-4A96-8FAD-B0B62BB0E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4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12/01/09 - 9pm</a:t>
            </a:r>
          </a:p>
        </p:txBody>
      </p:sp>
      <p:sp>
        <p:nvSpPr>
          <p:cNvPr id="3" name="Rectangle 10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eSlide – P6466 – The Financial Crisis and the Future of the P/C</a:t>
            </a:r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0B917-3A5D-4217-B3EE-AFBD2F3A4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0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12/01/09 - 9pm</a:t>
            </a:r>
          </a:p>
        </p:txBody>
      </p:sp>
      <p:sp>
        <p:nvSpPr>
          <p:cNvPr id="6" name="Rectangle 10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eSlide – P6466 – The Financial Crisis and the Future of the P/C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F21ED-0E36-4FF3-9A22-FE2AC92C4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58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rIns="91440"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12/01/09 - 9pm</a:t>
            </a:r>
          </a:p>
        </p:txBody>
      </p:sp>
      <p:sp>
        <p:nvSpPr>
          <p:cNvPr id="6" name="Rectangle 10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eSlide – P6466 – The Financial Crisis and the Future of the P/C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E9CE3-B005-4D53-9A2A-0DE0C015C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1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4"/>
          <p:cNvSpPr>
            <a:spLocks noChangeArrowheads="1"/>
          </p:cNvSpPr>
          <p:nvPr userDrawn="1"/>
        </p:nvSpPr>
        <p:spPr bwMode="white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  <p:pic>
        <p:nvPicPr>
          <p:cNvPr id="1027" name="Picture 109" descr="Text Pag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5"/>
          <a:stretch>
            <a:fillRect/>
          </a:stretch>
        </p:blipFill>
        <p:spPr bwMode="auto">
          <a:xfrm>
            <a:off x="0" y="0"/>
            <a:ext cx="91440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47825"/>
            <a:ext cx="8153400" cy="465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44"/>
          <p:cNvSpPr>
            <a:spLocks noGrp="1" noChangeArrowheads="1"/>
          </p:cNvSpPr>
          <p:nvPr>
            <p:ph type="title"/>
          </p:nvPr>
        </p:nvSpPr>
        <p:spPr bwMode="black">
          <a:xfrm>
            <a:off x="298450" y="90488"/>
            <a:ext cx="740092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</a:t>
            </a:r>
            <a:br>
              <a:rPr lang="en-US" altLang="en-US" smtClean="0"/>
            </a:br>
            <a:r>
              <a:rPr lang="en-US" altLang="en-US" smtClean="0"/>
              <a:t>Master title style</a:t>
            </a:r>
          </a:p>
        </p:txBody>
      </p:sp>
      <p:sp>
        <p:nvSpPr>
          <p:cNvPr id="1030" name="Rectangle 101"/>
          <p:cNvSpPr>
            <a:spLocks noChangeArrowheads="1"/>
          </p:cNvSpPr>
          <p:nvPr userDrawn="1"/>
        </p:nvSpPr>
        <p:spPr bwMode="auto">
          <a:xfrm>
            <a:off x="0" y="6807200"/>
            <a:ext cx="9144000" cy="50800"/>
          </a:xfrm>
          <a:prstGeom prst="rect">
            <a:avLst/>
          </a:prstGeom>
          <a:solidFill>
            <a:srgbClr val="225A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  <p:pic>
        <p:nvPicPr>
          <p:cNvPr id="1031" name="Picture 10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288" y="349250"/>
            <a:ext cx="12287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9" name="Rectangle 10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5725" y="6961188"/>
            <a:ext cx="1352550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lnSpc>
                <a:spcPct val="85000"/>
              </a:lnSpc>
              <a:spcBef>
                <a:spcPct val="20000"/>
              </a:spcBef>
              <a:defRPr sz="9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12/01/09 - 9pm</a:t>
            </a:r>
          </a:p>
        </p:txBody>
      </p:sp>
      <p:sp>
        <p:nvSpPr>
          <p:cNvPr id="1130" name="Rectangle 10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95575" y="6961188"/>
            <a:ext cx="3752850" cy="11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85000"/>
              </a:lnSpc>
              <a:spcBef>
                <a:spcPct val="20000"/>
              </a:spcBef>
              <a:defRPr sz="9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eSlide – P6466 – The Financial Crisis and the Future of the P/C</a:t>
            </a:r>
          </a:p>
        </p:txBody>
      </p:sp>
      <p:sp>
        <p:nvSpPr>
          <p:cNvPr id="1134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01075" y="6656388"/>
            <a:ext cx="447675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lnSpc>
                <a:spcPct val="85000"/>
              </a:lnSpc>
              <a:spcBef>
                <a:spcPct val="20000"/>
              </a:spcBef>
              <a:defRPr sz="900"/>
            </a:lvl1pPr>
          </a:lstStyle>
          <a:p>
            <a:pPr>
              <a:defRPr/>
            </a:pPr>
            <a:fld id="{BF5AFE0B-81CD-475A-A127-008BCC404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58" r:id="rId1"/>
    <p:sldLayoutId id="2147485547" r:id="rId2"/>
    <p:sldLayoutId id="2147485548" r:id="rId3"/>
    <p:sldLayoutId id="2147485549" r:id="rId4"/>
    <p:sldLayoutId id="2147485550" r:id="rId5"/>
    <p:sldLayoutId id="2147485551" r:id="rId6"/>
    <p:sldLayoutId id="2147485552" r:id="rId7"/>
    <p:sldLayoutId id="2147485553" r:id="rId8"/>
    <p:sldLayoutId id="2147485554" r:id="rId9"/>
    <p:sldLayoutId id="2147485555" r:id="rId10"/>
    <p:sldLayoutId id="2147485556" r:id="rId11"/>
    <p:sldLayoutId id="2147485557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1143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225A7A"/>
          </a:solidFill>
          <a:latin typeface="Arial" charset="0"/>
          <a:ea typeface="+mj-ea"/>
          <a:cs typeface="+mj-cs"/>
        </a:defRPr>
      </a:lvl1pPr>
      <a:lvl2pPr algn="l" defTabSz="1143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225A7A"/>
          </a:solidFill>
          <a:latin typeface="Arial"/>
        </a:defRPr>
      </a:lvl2pPr>
      <a:lvl3pPr algn="l" defTabSz="1143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225A7A"/>
          </a:solidFill>
          <a:latin typeface="Arial"/>
        </a:defRPr>
      </a:lvl3pPr>
      <a:lvl4pPr algn="l" defTabSz="1143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225A7A"/>
          </a:solidFill>
          <a:latin typeface="Arial"/>
        </a:defRPr>
      </a:lvl4pPr>
      <a:lvl5pPr algn="l" defTabSz="1143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225A7A"/>
          </a:solidFill>
          <a:latin typeface="Arial"/>
        </a:defRPr>
      </a:lvl5pPr>
      <a:lvl6pPr marL="457200" algn="l" fontAlgn="base">
        <a:spcBef>
          <a:spcPct val="0"/>
        </a:spcBef>
        <a:spcAft>
          <a:spcPct val="0"/>
        </a:spcAft>
        <a:defRPr sz="3200">
          <a:solidFill>
            <a:schemeClr val="bg1">
              <a:alpha val="100000"/>
            </a:schemeClr>
          </a:solidFill>
          <a:latin typeface="Arial"/>
        </a:defRPr>
      </a:lvl6pPr>
      <a:lvl7pPr marL="914400" algn="l" fontAlgn="base">
        <a:spcBef>
          <a:spcPct val="0"/>
        </a:spcBef>
        <a:spcAft>
          <a:spcPct val="0"/>
        </a:spcAft>
        <a:defRPr sz="3200">
          <a:solidFill>
            <a:schemeClr val="bg1">
              <a:alpha val="100000"/>
            </a:schemeClr>
          </a:solidFill>
          <a:latin typeface="Arial"/>
        </a:defRPr>
      </a:lvl7pPr>
      <a:lvl8pPr marL="1371600" algn="l" fontAlgn="base">
        <a:spcBef>
          <a:spcPct val="0"/>
        </a:spcBef>
        <a:spcAft>
          <a:spcPct val="0"/>
        </a:spcAft>
        <a:defRPr sz="3200">
          <a:solidFill>
            <a:schemeClr val="bg1">
              <a:alpha val="100000"/>
            </a:schemeClr>
          </a:solidFill>
          <a:latin typeface="Arial"/>
        </a:defRPr>
      </a:lvl8pPr>
      <a:lvl9pPr marL="1828800" algn="l" fontAlgn="base">
        <a:spcBef>
          <a:spcPct val="0"/>
        </a:spcBef>
        <a:spcAft>
          <a:spcPct val="0"/>
        </a:spcAft>
        <a:defRPr sz="3200">
          <a:solidFill>
            <a:schemeClr val="bg1">
              <a:alpha val="100000"/>
            </a:schemeClr>
          </a:solidFill>
          <a:latin typeface="Arial"/>
        </a:defRPr>
      </a:lvl9pPr>
    </p:titleStyle>
    <p:bodyStyle>
      <a:lvl1pPr marL="292100" indent="-292100" algn="l" rtl="0" eaLnBrk="0" fontAlgn="base" hangingPunct="0">
        <a:lnSpc>
          <a:spcPct val="90000"/>
        </a:lnSpc>
        <a:spcBef>
          <a:spcPct val="10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Arial" charset="0"/>
          <a:ea typeface="+mn-ea"/>
          <a:cs typeface="+mn-cs"/>
        </a:defRPr>
      </a:lvl1pPr>
      <a:lvl2pPr marL="635000" indent="-22860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w"/>
        <a:defRPr sz="2200">
          <a:solidFill>
            <a:schemeClr val="tx1"/>
          </a:solidFill>
          <a:latin typeface="Arial" charset="0"/>
        </a:defRPr>
      </a:lvl2pPr>
      <a:lvl3pPr marL="977900" indent="-2286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–"/>
        <a:defRPr sz="2000">
          <a:solidFill>
            <a:schemeClr val="tx1"/>
          </a:solidFill>
          <a:latin typeface="Arial" charset="0"/>
        </a:defRPr>
      </a:lvl3pPr>
      <a:lvl4pPr marL="1320800" indent="-228600" algn="l" rtl="0" eaLnBrk="0" fontAlgn="base" hangingPunct="0">
        <a:lnSpc>
          <a:spcPct val="90000"/>
        </a:lnSpc>
        <a:spcBef>
          <a:spcPct val="1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1663700" indent="-228600" algn="l" rtl="0" eaLnBrk="0" fontAlgn="base" hangingPunct="0">
        <a:lnSpc>
          <a:spcPct val="95000"/>
        </a:lnSpc>
        <a:spcBef>
          <a:spcPct val="15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Arial" charset="0"/>
        </a:defRPr>
      </a:lvl5pPr>
      <a:lvl6pPr marL="2514600" indent="-228600" algn="l" fontAlgn="base">
        <a:spcBef>
          <a:spcPct val="20000"/>
        </a:spcBef>
        <a:spcAft>
          <a:spcPct val="0"/>
        </a:spcAft>
        <a:buChar char="»"/>
        <a:defRPr>
          <a:solidFill>
            <a:schemeClr val="bg1">
              <a:alpha val="100000"/>
            </a:scheme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Char char="»"/>
        <a:defRPr>
          <a:solidFill>
            <a:schemeClr val="bg1">
              <a:alpha val="100000"/>
            </a:scheme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Char char="»"/>
        <a:defRPr>
          <a:solidFill>
            <a:schemeClr val="bg1">
              <a:alpha val="100000"/>
            </a:scheme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Char char="»"/>
        <a:defRPr>
          <a:solidFill>
            <a:schemeClr val="bg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9575" y="2533650"/>
            <a:ext cx="8324850" cy="1217613"/>
          </a:xfrm>
          <a:ln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 Insurance Industry Employment Trends: 1990-2014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9575" y="4349750"/>
            <a:ext cx="8582025" cy="792163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altLang="en-US" dirty="0">
                <a:latin typeface="Arial" panose="020B0604020202020204" pitchFamily="34" charset="0"/>
              </a:rPr>
              <a:t>Insurance Information Institute</a:t>
            </a:r>
          </a:p>
          <a:p>
            <a:pPr>
              <a:lnSpc>
                <a:spcPct val="75000"/>
              </a:lnSpc>
            </a:pP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smtClean="0">
                <a:latin typeface="Arial" panose="020B0604020202020204" pitchFamily="34" charset="0"/>
              </a:rPr>
              <a:t>October </a:t>
            </a:r>
            <a:r>
              <a:rPr lang="en-US" altLang="en-US" dirty="0">
                <a:latin typeface="Arial" panose="020B0604020202020204" pitchFamily="34" charset="0"/>
              </a:rPr>
              <a:t>2014</a:t>
            </a:r>
            <a:endParaRPr lang="en-US" altLang="en-US" i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gray">
          <a:xfrm>
            <a:off x="0" y="5886450"/>
            <a:ext cx="91440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chemeClr val="bg2"/>
                </a:solidFill>
              </a:rPr>
              <a:t>Robert P. Hartwig, Ph.D., CPCU, President &amp; Economist</a:t>
            </a:r>
          </a:p>
          <a:p>
            <a:pPr algn="ctr">
              <a:spcBef>
                <a:spcPct val="25000"/>
              </a:spcBef>
              <a:buClr>
                <a:schemeClr val="accent1"/>
              </a:buClr>
              <a:buFontTx/>
              <a:buNone/>
            </a:pPr>
            <a:r>
              <a:rPr lang="en-US" altLang="en-US" sz="1800" b="1" dirty="0">
                <a:solidFill>
                  <a:schemeClr val="bg2"/>
                </a:solidFill>
                <a:sym typeface="Symbol" panose="05050102010706020507" pitchFamily="18" charset="2"/>
              </a:rPr>
              <a:t>Insurance Information Institute  110 William Street  New York, NY 10038</a:t>
            </a:r>
          </a:p>
          <a:p>
            <a:pPr algn="ctr">
              <a:spcBef>
                <a:spcPct val="25000"/>
              </a:spcBef>
              <a:buClr>
                <a:schemeClr val="accent1"/>
              </a:buClr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sym typeface="Symbol" panose="05050102010706020507" pitchFamily="18" charset="2"/>
              </a:rPr>
              <a:t>Tel: 212.346.5520  Cell: 917.453.1885  bobh@iii.org  www.iii.org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10"/>
          <p:cNvSpPr txBox="1">
            <a:spLocks noGrp="1" noChangeArrowheads="1"/>
          </p:cNvSpPr>
          <p:nvPr/>
        </p:nvSpPr>
        <p:spPr bwMode="auto">
          <a:xfrm>
            <a:off x="8601075" y="6656388"/>
            <a:ext cx="447675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20000"/>
              </a:spcBef>
              <a:buClrTx/>
              <a:buFontTx/>
              <a:buNone/>
            </a:pPr>
            <a:fld id="{065723DB-3A45-43CA-AE66-74A55B92E995}" type="slidenum">
              <a:rPr lang="en-US" altLang="en-US" sz="900"/>
              <a:pPr algn="r">
                <a:lnSpc>
                  <a:spcPct val="85000"/>
                </a:lnSpc>
                <a:spcBef>
                  <a:spcPct val="20000"/>
                </a:spcBef>
                <a:buClrTx/>
                <a:buFontTx/>
                <a:buNone/>
              </a:pPr>
              <a:t>10</a:t>
            </a:fld>
            <a:endParaRPr lang="en-US" altLang="en-US" sz="900"/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U.S. Employment in the </a:t>
            </a:r>
            <a:br>
              <a:rPr lang="en-US" altLang="en-US" smtClean="0">
                <a:latin typeface="Arial" panose="020B0604020202020204" pitchFamily="34" charset="0"/>
              </a:rPr>
            </a:br>
            <a:r>
              <a:rPr lang="en-US" altLang="en-US" smtClean="0">
                <a:latin typeface="Arial" panose="020B0604020202020204" pitchFamily="34" charset="0"/>
              </a:rPr>
              <a:t>Reinsurance Industry: 1990–2014*</a:t>
            </a:r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black">
          <a:xfrm>
            <a:off x="165100" y="1152525"/>
            <a:ext cx="24384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14300"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43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43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43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43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None/>
            </a:pPr>
            <a:r>
              <a:rPr lang="en-US" altLang="en-US" sz="1600" b="1">
                <a:solidFill>
                  <a:srgbClr val="225A7A"/>
                </a:solidFill>
              </a:rPr>
              <a:t>Thousands</a:t>
            </a:r>
          </a:p>
        </p:txBody>
      </p:sp>
      <p:graphicFrame>
        <p:nvGraphicFramePr>
          <p:cNvPr id="2355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1891365"/>
              </p:ext>
            </p:extLst>
          </p:nvPr>
        </p:nvGraphicFramePr>
        <p:xfrm>
          <a:off x="377825" y="1416050"/>
          <a:ext cx="8343900" cy="483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8" name="Chart" r:id="rId4" imgW="8343967" imgH="4381555" progId="MSGraph.Chart.8">
                  <p:embed followColorScheme="full"/>
                </p:oleObj>
              </mc:Choice>
              <mc:Fallback>
                <p:oleObj name="Chart" r:id="rId4" imgW="8343967" imgH="4381555" progId="MSGraph.Chart.8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gray">
                      <a:xfrm>
                        <a:off x="377825" y="1416050"/>
                        <a:ext cx="8343900" cy="483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0" y="6207125"/>
            <a:ext cx="87249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0" tIns="0" rIns="0" bIns="137160" anchor="b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*As of </a:t>
            </a:r>
            <a:r>
              <a:rPr lang="en-US" altLang="en-US" sz="1100" dirty="0" smtClean="0"/>
              <a:t>August </a:t>
            </a:r>
            <a:r>
              <a:rPr lang="en-US" altLang="en-US" sz="1100" dirty="0"/>
              <a:t>2014; not seasonally adjusted; Does not including agents &amp; brokers.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Sources: U.S. Bureau of Labor Statistics;  National Bureau of Economic Research (recession dates); Insurance Information Institute.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10"/>
          <p:cNvSpPr txBox="1">
            <a:spLocks noGrp="1" noChangeArrowheads="1"/>
          </p:cNvSpPr>
          <p:nvPr/>
        </p:nvSpPr>
        <p:spPr bwMode="auto">
          <a:xfrm>
            <a:off x="8601075" y="6656388"/>
            <a:ext cx="447675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20000"/>
              </a:spcBef>
              <a:buClrTx/>
              <a:buFontTx/>
              <a:buNone/>
            </a:pPr>
            <a:fld id="{00A52C26-731D-4F64-94DA-BDD2E3631E77}" type="slidenum">
              <a:rPr lang="en-US" altLang="en-US" sz="900"/>
              <a:pPr algn="r">
                <a:lnSpc>
                  <a:spcPct val="85000"/>
                </a:lnSpc>
                <a:spcBef>
                  <a:spcPct val="20000"/>
                </a:spcBef>
                <a:buClrTx/>
                <a:buFontTx/>
                <a:buNone/>
              </a:pPr>
              <a:t>11</a:t>
            </a:fld>
            <a:endParaRPr lang="en-US" altLang="en-US" sz="900"/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U.S. Employment in Insurance </a:t>
            </a:r>
            <a:br>
              <a:rPr lang="en-US" altLang="en-US" smtClean="0">
                <a:latin typeface="Arial" panose="020B0604020202020204" pitchFamily="34" charset="0"/>
              </a:rPr>
            </a:br>
            <a:r>
              <a:rPr lang="en-US" altLang="en-US" smtClean="0">
                <a:latin typeface="Arial" panose="020B0604020202020204" pitchFamily="34" charset="0"/>
              </a:rPr>
              <a:t>Agencies &amp; Brokerages: 1990–2014*</a:t>
            </a:r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black">
          <a:xfrm>
            <a:off x="165100" y="1152525"/>
            <a:ext cx="24384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14300"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43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43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43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43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None/>
            </a:pPr>
            <a:r>
              <a:rPr lang="en-US" altLang="en-US" sz="1600" b="1">
                <a:solidFill>
                  <a:srgbClr val="225A7A"/>
                </a:solidFill>
              </a:rPr>
              <a:t>Thousands</a:t>
            </a:r>
          </a:p>
        </p:txBody>
      </p:sp>
      <p:graphicFrame>
        <p:nvGraphicFramePr>
          <p:cNvPr id="2560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197311"/>
              </p:ext>
            </p:extLst>
          </p:nvPr>
        </p:nvGraphicFramePr>
        <p:xfrm>
          <a:off x="376238" y="1427163"/>
          <a:ext cx="8383587" cy="440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" name="Chart" r:id="rId4" imgW="8343967" imgH="4381555" progId="MSGraph.Chart.8">
                  <p:embed followColorScheme="full"/>
                </p:oleObj>
              </mc:Choice>
              <mc:Fallback>
                <p:oleObj name="Chart" r:id="rId4" imgW="8343967" imgH="4381555" progId="MSGraph.Chart.8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gray">
                      <a:xfrm>
                        <a:off x="376238" y="1427163"/>
                        <a:ext cx="8383587" cy="440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0" y="6207125"/>
            <a:ext cx="87249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0" tIns="0" rIns="0" bIns="137160" anchor="b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*As of </a:t>
            </a:r>
            <a:r>
              <a:rPr lang="en-US" altLang="en-US" sz="1100" dirty="0" smtClean="0"/>
              <a:t>August </a:t>
            </a:r>
            <a:r>
              <a:rPr lang="en-US" altLang="en-US" sz="1100" dirty="0"/>
              <a:t>2014; not seasonally adjusted. Includes all types of insurance.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Sources: U.S. Bureau of Labor Statistics;  National Bureau of Economic Research (recession dates); Insurance Information Institute.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0"/>
          <p:cNvSpPr txBox="1">
            <a:spLocks noGrp="1" noChangeArrowheads="1"/>
          </p:cNvSpPr>
          <p:nvPr/>
        </p:nvSpPr>
        <p:spPr bwMode="auto">
          <a:xfrm>
            <a:off x="8601075" y="6656388"/>
            <a:ext cx="447675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20000"/>
              </a:spcBef>
              <a:buClrTx/>
              <a:buFontTx/>
              <a:buNone/>
            </a:pPr>
            <a:fld id="{1857A1EF-9DD8-497A-89DE-32AC374F7A6B}" type="slidenum">
              <a:rPr lang="en-US" altLang="en-US" sz="900"/>
              <a:pPr algn="r">
                <a:lnSpc>
                  <a:spcPct val="85000"/>
                </a:lnSpc>
                <a:spcBef>
                  <a:spcPct val="20000"/>
                </a:spcBef>
                <a:buClrTx/>
                <a:buFontTx/>
                <a:buNone/>
              </a:pPr>
              <a:t>12</a:t>
            </a:fld>
            <a:endParaRPr lang="en-US" altLang="en-US" sz="900"/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U.S. Employment in Insurance </a:t>
            </a:r>
            <a:br>
              <a:rPr lang="en-US" altLang="en-US" smtClean="0">
                <a:latin typeface="Arial" panose="020B0604020202020204" pitchFamily="34" charset="0"/>
              </a:rPr>
            </a:br>
            <a:r>
              <a:rPr lang="en-US" altLang="en-US" smtClean="0">
                <a:latin typeface="Arial" panose="020B0604020202020204" pitchFamily="34" charset="0"/>
              </a:rPr>
              <a:t>Claims Adjusting: 1990–2014*</a:t>
            </a:r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black">
          <a:xfrm>
            <a:off x="165100" y="1152525"/>
            <a:ext cx="24384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14300"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43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43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43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43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None/>
            </a:pPr>
            <a:r>
              <a:rPr lang="en-US" altLang="en-US" sz="1600" b="1">
                <a:solidFill>
                  <a:srgbClr val="225A7A"/>
                </a:solidFill>
              </a:rPr>
              <a:t>Thousands</a:t>
            </a:r>
          </a:p>
        </p:txBody>
      </p:sp>
      <p:graphicFrame>
        <p:nvGraphicFramePr>
          <p:cNvPr id="2765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964285"/>
              </p:ext>
            </p:extLst>
          </p:nvPr>
        </p:nvGraphicFramePr>
        <p:xfrm>
          <a:off x="228600" y="1419225"/>
          <a:ext cx="8772525" cy="455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4" name="Chart" r:id="rId4" imgW="8439184" imgH="4381555" progId="MSGraph.Chart.8">
                  <p:embed followColorScheme="full"/>
                </p:oleObj>
              </mc:Choice>
              <mc:Fallback>
                <p:oleObj name="Chart" r:id="rId4" imgW="8439184" imgH="4381555" progId="MSGraph.Chart.8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gray">
                      <a:xfrm>
                        <a:off x="228600" y="1419225"/>
                        <a:ext cx="8772525" cy="455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Text Box 5"/>
          <p:cNvSpPr txBox="1">
            <a:spLocks noChangeArrowheads="1"/>
          </p:cNvSpPr>
          <p:nvPr/>
        </p:nvSpPr>
        <p:spPr bwMode="auto">
          <a:xfrm>
            <a:off x="0" y="6207125"/>
            <a:ext cx="87249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0" tIns="0" rIns="0" bIns="137160" anchor="b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*As of </a:t>
            </a:r>
            <a:r>
              <a:rPr lang="en-US" altLang="en-US" sz="1100" dirty="0" smtClean="0"/>
              <a:t>August </a:t>
            </a:r>
            <a:r>
              <a:rPr lang="en-US" altLang="en-US" sz="1100" dirty="0"/>
              <a:t>2014; not seasonally adjusted.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Sources: U.S. Bureau of Labor Statistics;  National Bureau of Economic Research (recession dates); Insurance Information Institute.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10"/>
          <p:cNvSpPr txBox="1">
            <a:spLocks noGrp="1" noChangeArrowheads="1"/>
          </p:cNvSpPr>
          <p:nvPr/>
        </p:nvSpPr>
        <p:spPr bwMode="auto">
          <a:xfrm>
            <a:off x="8601075" y="6656388"/>
            <a:ext cx="447675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20000"/>
              </a:spcBef>
              <a:buClrTx/>
              <a:buFontTx/>
              <a:buNone/>
            </a:pPr>
            <a:fld id="{34C1862C-5B23-4E2D-AAEC-1F9CA7195034}" type="slidenum">
              <a:rPr lang="en-US" altLang="en-US" sz="900"/>
              <a:pPr algn="r">
                <a:lnSpc>
                  <a:spcPct val="85000"/>
                </a:lnSpc>
                <a:spcBef>
                  <a:spcPct val="20000"/>
                </a:spcBef>
                <a:buClrTx/>
                <a:buFontTx/>
                <a:buNone/>
              </a:pPr>
              <a:t>13</a:t>
            </a:fld>
            <a:endParaRPr lang="en-US" altLang="en-US" sz="900"/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2600" smtClean="0">
                <a:latin typeface="Arial" panose="020B0604020202020204" pitchFamily="34" charset="0"/>
              </a:rPr>
              <a:t>U.S. Employment in Third-Party Administration of Insurance Funds: </a:t>
            </a:r>
            <a:r>
              <a:rPr lang="en-US" altLang="en-US" sz="2000" smtClean="0">
                <a:latin typeface="Arial" panose="020B0604020202020204" pitchFamily="34" charset="0"/>
              </a:rPr>
              <a:t>1990–2014*</a:t>
            </a:r>
          </a:p>
        </p:txBody>
      </p:sp>
      <p:sp>
        <p:nvSpPr>
          <p:cNvPr id="29700" name="Rectangle 6"/>
          <p:cNvSpPr>
            <a:spLocks noChangeArrowheads="1"/>
          </p:cNvSpPr>
          <p:nvPr/>
        </p:nvSpPr>
        <p:spPr bwMode="black">
          <a:xfrm>
            <a:off x="165100" y="1152525"/>
            <a:ext cx="24384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14300"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43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43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43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43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None/>
            </a:pPr>
            <a:r>
              <a:rPr lang="en-US" altLang="en-US" sz="1600" b="1">
                <a:solidFill>
                  <a:srgbClr val="225A7A"/>
                </a:solidFill>
              </a:rPr>
              <a:t>Thousands</a:t>
            </a:r>
          </a:p>
        </p:txBody>
      </p:sp>
      <p:graphicFrame>
        <p:nvGraphicFramePr>
          <p:cNvPr id="2970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862845"/>
              </p:ext>
            </p:extLst>
          </p:nvPr>
        </p:nvGraphicFramePr>
        <p:xfrm>
          <a:off x="377825" y="1425575"/>
          <a:ext cx="8343900" cy="483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2" name="Chart" r:id="rId4" imgW="8343967" imgH="4381555" progId="MSGraph.Chart.8">
                  <p:embed followColorScheme="full"/>
                </p:oleObj>
              </mc:Choice>
              <mc:Fallback>
                <p:oleObj name="Chart" r:id="rId4" imgW="8343967" imgH="4381555" progId="MSGraph.Chart.8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gray">
                      <a:xfrm>
                        <a:off x="377825" y="1425575"/>
                        <a:ext cx="8343900" cy="483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0" y="6207125"/>
            <a:ext cx="87249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0" tIns="0" rIns="0" bIns="137160" anchor="b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*As of </a:t>
            </a:r>
            <a:r>
              <a:rPr lang="en-US" altLang="en-US" sz="1100" dirty="0" smtClean="0"/>
              <a:t>August </a:t>
            </a:r>
            <a:r>
              <a:rPr lang="en-US" altLang="en-US" sz="1100" dirty="0"/>
              <a:t>2014; not seasonally adjusted. Includes all types of insurance.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Sources: U.S. Bureau of Labor Statistics;  National Bureau of Economic Research (recession dates); Insurance Information Institute.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699" name="Rectangle 3"/>
          <p:cNvSpPr>
            <a:spLocks noChangeArrowheads="1"/>
          </p:cNvSpPr>
          <p:nvPr/>
        </p:nvSpPr>
        <p:spPr bwMode="blackWhite">
          <a:xfrm>
            <a:off x="685800" y="2327275"/>
            <a:ext cx="7772400" cy="1470025"/>
          </a:xfrm>
          <a:prstGeom prst="rect">
            <a:avLst/>
          </a:prstGeom>
          <a:gradFill rotWithShape="1">
            <a:gsLst>
              <a:gs pos="0">
                <a:srgbClr val="FF6801"/>
              </a:gs>
              <a:gs pos="100000">
                <a:srgbClr val="DC5A01"/>
              </a:gs>
            </a:gsLst>
            <a:lin ang="5400000" scaled="1"/>
          </a:gradFill>
          <a:ln w="12700" algn="ctr">
            <a:solidFill>
              <a:srgbClr val="FF6801"/>
            </a:solidFill>
            <a:miter lim="800000"/>
            <a:headEnd/>
            <a:tailEnd/>
          </a:ln>
        </p:spPr>
        <p:txBody>
          <a:bodyPr lIns="45720" rIns="45720" anchor="ctr"/>
          <a:lstStyle>
            <a:lvl1pPr defTabSz="114300"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43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43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43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43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25000"/>
              </a:spcBef>
              <a:buClrTx/>
              <a:buFontTx/>
              <a:buNone/>
            </a:pPr>
            <a:r>
              <a:rPr lang="en-US" altLang="en-US" sz="6000" b="1">
                <a:solidFill>
                  <a:srgbClr val="FFFFFF"/>
                </a:solidFill>
              </a:rPr>
              <a:t>www.iii.org</a:t>
            </a:r>
          </a:p>
        </p:txBody>
      </p:sp>
      <p:sp>
        <p:nvSpPr>
          <p:cNvPr id="2077700" name="Rectangle 4"/>
          <p:cNvSpPr>
            <a:spLocks noChangeArrowheads="1"/>
          </p:cNvSpPr>
          <p:nvPr/>
        </p:nvSpPr>
        <p:spPr bwMode="auto">
          <a:xfrm>
            <a:off x="161925" y="4232275"/>
            <a:ext cx="8696325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3600" b="1" i="1">
                <a:solidFill>
                  <a:srgbClr val="FF0000"/>
                </a:solidFill>
              </a:rPr>
              <a:t>Twitter: </a:t>
            </a:r>
            <a:r>
              <a:rPr lang="en-US" altLang="en-US" sz="3600" b="1" i="1">
                <a:solidFill>
                  <a:srgbClr val="00B050"/>
                </a:solidFill>
              </a:rPr>
              <a:t>twitter.com/bob_hartwig</a:t>
            </a:r>
          </a:p>
          <a:p>
            <a:pPr algn="ctr"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3600" b="1" i="1">
                <a:solidFill>
                  <a:srgbClr val="C00000"/>
                </a:solidFill>
              </a:rPr>
              <a:t>Download at: www.iii.org/insurance-topics/features/presentations</a:t>
            </a:r>
            <a:endParaRPr lang="en-US" altLang="en-US" sz="3600" b="1" i="1">
              <a:solidFill>
                <a:srgbClr val="00B050"/>
              </a:solidFill>
            </a:endParaRPr>
          </a:p>
        </p:txBody>
      </p:sp>
      <p:sp>
        <p:nvSpPr>
          <p:cNvPr id="2077702" name="Rectangle 6"/>
          <p:cNvSpPr>
            <a:spLocks noChangeArrowheads="1"/>
          </p:cNvSpPr>
          <p:nvPr/>
        </p:nvSpPr>
        <p:spPr bwMode="auto">
          <a:xfrm>
            <a:off x="668338" y="1597025"/>
            <a:ext cx="78073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tabLst>
                <a:tab pos="6172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tabLst>
                <a:tab pos="61722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tabLst>
                <a:tab pos="6172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6172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tabLst>
                <a:tab pos="6172200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tabLst>
                <a:tab pos="6172200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tabLst>
                <a:tab pos="6172200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tabLst>
                <a:tab pos="6172200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tabLst>
                <a:tab pos="6172200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225A7A"/>
                </a:solidFill>
              </a:rPr>
              <a:t>Insurance Information Institute Online: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77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77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2077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77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7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7699" grpId="0" animBg="1"/>
      <p:bldP spid="2077700" grpId="0"/>
      <p:bldP spid="20777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10"/>
          <p:cNvSpPr txBox="1">
            <a:spLocks noGrp="1" noChangeArrowheads="1"/>
          </p:cNvSpPr>
          <p:nvPr/>
        </p:nvSpPr>
        <p:spPr bwMode="auto">
          <a:xfrm>
            <a:off x="8601075" y="6656388"/>
            <a:ext cx="447675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20000"/>
              </a:spcBef>
              <a:buClrTx/>
              <a:buFontTx/>
              <a:buNone/>
            </a:pPr>
            <a:fld id="{789B4130-3A8F-4211-B4B3-39BE231B7469}" type="slidenum">
              <a:rPr lang="en-US" altLang="en-US" sz="900"/>
              <a:pPr algn="r">
                <a:lnSpc>
                  <a:spcPct val="85000"/>
                </a:lnSpc>
                <a:spcBef>
                  <a:spcPct val="20000"/>
                </a:spcBef>
                <a:buClrTx/>
                <a:buFontTx/>
                <a:buNone/>
              </a:pPr>
              <a:t>2</a:t>
            </a:fld>
            <a:endParaRPr lang="en-US" altLang="en-US" sz="9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3250" y="228600"/>
            <a:ext cx="7083425" cy="631825"/>
          </a:xfrm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Overview of Insurance Sector Employment Changes*</a:t>
            </a: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533400" y="6426200"/>
            <a:ext cx="82677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100" dirty="0"/>
              <a:t>*Data are through </a:t>
            </a:r>
            <a:r>
              <a:rPr lang="en-US" altLang="en-US" sz="1100" dirty="0" smtClean="0"/>
              <a:t>August </a:t>
            </a:r>
            <a:r>
              <a:rPr lang="en-US" altLang="en-US" sz="1100" dirty="0"/>
              <a:t>2014 and are preliminary (i.e., subject to later revision); seasonally adjusted.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199688"/>
              </p:ext>
            </p:extLst>
          </p:nvPr>
        </p:nvGraphicFramePr>
        <p:xfrm>
          <a:off x="638175" y="1397000"/>
          <a:ext cx="8001000" cy="4571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750"/>
                <a:gridCol w="1838325"/>
                <a:gridCol w="1790700"/>
                <a:gridCol w="1419225"/>
              </a:tblGrid>
              <a:tr h="64006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Insurance Subsector</a:t>
                      </a:r>
                      <a:endParaRPr lang="en-US" sz="1800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July 2014</a:t>
                      </a:r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Employment</a:t>
                      </a:r>
                      <a:endParaRPr lang="en-US" sz="1800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August </a:t>
                      </a:r>
                      <a:r>
                        <a:rPr lang="en-US" sz="1800" baseline="0" dirty="0" smtClean="0"/>
                        <a:t>2014</a:t>
                      </a:r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Employment</a:t>
                      </a:r>
                      <a:endParaRPr lang="en-US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Change</a:t>
                      </a:r>
                      <a:endParaRPr lang="en-US" sz="1800" dirty="0"/>
                    </a:p>
                  </a:txBody>
                  <a:tcPr marT="45713" marB="45713" anchor="ctr"/>
                </a:tc>
              </a:tr>
              <a:tr h="3657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Verdana"/>
                        </a:rPr>
                        <a:t>CARRIERS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 marL="9525" marR="85725" marT="9524" marB="0"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 marL="9525" marR="85725" marT="9524" marB="0" anchor="ctr"/>
                </a:tc>
                <a:tc>
                  <a:txBody>
                    <a:bodyPr/>
                    <a:lstStyle/>
                    <a:p>
                      <a:pPr algn="r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85725" marT="9524" marB="0" anchor="ctr"/>
                </a:tc>
              </a:tr>
              <a:tr h="365730">
                <a:tc>
                  <a:txBody>
                    <a:bodyPr/>
                    <a:lstStyle/>
                    <a:p>
                      <a:pPr marL="0" marR="0" indent="0" algn="l" defTabSz="91440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P-C Direct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532,800</a:t>
                      </a:r>
                      <a:endParaRPr lang="en-US" sz="1800" dirty="0"/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533,900</a:t>
                      </a:r>
                      <a:endParaRPr lang="en-US" sz="1800" dirty="0"/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+1,100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4" marB="0" anchor="b"/>
                </a:tc>
              </a:tr>
              <a:tr h="365730">
                <a:tc>
                  <a:txBody>
                    <a:bodyPr/>
                    <a:lstStyle/>
                    <a:p>
                      <a:pPr marL="0" marR="0" indent="0" algn="l" defTabSz="91440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Life Direct 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341,100</a:t>
                      </a:r>
                      <a:endParaRPr lang="en-US" sz="1800" dirty="0"/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342,200</a:t>
                      </a:r>
                      <a:endParaRPr lang="en-US" sz="1800" dirty="0"/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+1,100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4" marB="0" anchor="b"/>
                </a:tc>
              </a:tr>
              <a:tr h="365730">
                <a:tc>
                  <a:txBody>
                    <a:bodyPr/>
                    <a:lstStyle/>
                    <a:p>
                      <a:pPr marL="0" marR="0" indent="0" algn="l" defTabSz="91440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Health/Medical Direct 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495,000</a:t>
                      </a:r>
                      <a:endParaRPr lang="en-US" sz="1800" dirty="0"/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496,400</a:t>
                      </a:r>
                      <a:endParaRPr lang="en-US" sz="1800" dirty="0"/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+1,400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4" marB="0" anchor="b"/>
                </a:tc>
              </a:tr>
              <a:tr h="365730">
                <a:tc>
                  <a:txBody>
                    <a:bodyPr/>
                    <a:lstStyle/>
                    <a:p>
                      <a:pPr marL="0" marR="0" indent="0" algn="l" defTabSz="91440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Title &amp; Other Direct 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74,600</a:t>
                      </a:r>
                      <a:endParaRPr lang="en-US" sz="1800" dirty="0"/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73,700</a:t>
                      </a:r>
                      <a:endParaRPr lang="en-US" sz="1800" dirty="0"/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-900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4" marB="0" anchor="b"/>
                </a:tc>
              </a:tr>
              <a:tr h="365730">
                <a:tc>
                  <a:txBody>
                    <a:bodyPr/>
                    <a:lstStyle/>
                    <a:p>
                      <a:pPr marL="0" marR="0" indent="0" algn="l" defTabSz="91440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Reinsurers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27,300</a:t>
                      </a:r>
                      <a:endParaRPr lang="en-US" sz="1800" dirty="0"/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27,400</a:t>
                      </a:r>
                      <a:endParaRPr lang="en-US" sz="1800" dirty="0"/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+100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4" marB="0" anchor="b"/>
                </a:tc>
              </a:tr>
              <a:tr h="365730">
                <a:tc>
                  <a:txBody>
                    <a:bodyPr/>
                    <a:lstStyle/>
                    <a:p>
                      <a:pPr marL="0" marR="0" indent="0" algn="ctr" defTabSz="91440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 OTHERS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 marL="9525" marR="85725" marT="9524" marB="0"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 marL="9525" marR="85725" marT="9524" marB="0"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 marL="9525" marR="85725" marT="9524" marB="0" anchor="ctr"/>
                </a:tc>
              </a:tr>
              <a:tr h="36573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Agents/Brokers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683,700</a:t>
                      </a:r>
                      <a:endParaRPr lang="en-US" sz="1800" dirty="0"/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689,000</a:t>
                      </a:r>
                      <a:endParaRPr lang="en-US" sz="1800" dirty="0"/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+5,300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4" marB="0" anchor="b"/>
                </a:tc>
              </a:tr>
              <a:tr h="365730">
                <a:tc>
                  <a:txBody>
                    <a:bodyPr/>
                    <a:lstStyle/>
                    <a:p>
                      <a:pPr marL="0" marR="0" indent="0" algn="l" defTabSz="91440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3rd-Party Administration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163,400</a:t>
                      </a:r>
                      <a:endParaRPr lang="en-US" sz="1800" dirty="0"/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164,700</a:t>
                      </a:r>
                      <a:endParaRPr lang="en-US" sz="1800" dirty="0"/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+1,300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4" marB="0" anchor="b"/>
                </a:tc>
              </a:tr>
              <a:tr h="36573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Claims Adjusters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51,600</a:t>
                      </a:r>
                      <a:endParaRPr lang="en-US" sz="1800" dirty="0"/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50,700</a:t>
                      </a:r>
                      <a:endParaRPr lang="en-US" sz="1800" dirty="0"/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-900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4" marB="0" anchor="b"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0" y="6556375"/>
            <a:ext cx="9144000" cy="301625"/>
          </a:xfrm>
          <a:prstGeom prst="rect">
            <a:avLst/>
          </a:prstGeom>
          <a:solidFill>
            <a:srgbClr val="225A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8601075" y="6656388"/>
            <a:ext cx="447675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20000"/>
              </a:spcBef>
              <a:buClrTx/>
              <a:buFontTx/>
              <a:buNone/>
            </a:pPr>
            <a:fld id="{FDB39CAC-7DCA-48CA-998E-AC95723F71E6}" type="slidenum">
              <a:rPr lang="en-US" altLang="en-US" sz="900">
                <a:solidFill>
                  <a:schemeClr val="bg1"/>
                </a:solidFill>
              </a:rPr>
              <a:pPr algn="r">
                <a:lnSpc>
                  <a:spcPct val="85000"/>
                </a:lnSpc>
                <a:spcBef>
                  <a:spcPct val="20000"/>
                </a:spcBef>
                <a:buClrTx/>
                <a:buFontTx/>
                <a:buNone/>
              </a:pPr>
              <a:t>3</a:t>
            </a:fld>
            <a:endParaRPr lang="en-US" altLang="en-US" sz="900">
              <a:solidFill>
                <a:schemeClr val="bg1"/>
              </a:solidFill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175" y="838200"/>
            <a:ext cx="30321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0486" name="Rectangle 6"/>
          <p:cNvSpPr>
            <a:spLocks noChangeArrowheads="1"/>
          </p:cNvSpPr>
          <p:nvPr/>
        </p:nvSpPr>
        <p:spPr bwMode="blackWhite">
          <a:xfrm>
            <a:off x="609600" y="2219325"/>
            <a:ext cx="7924800" cy="1441450"/>
          </a:xfrm>
          <a:prstGeom prst="rect">
            <a:avLst/>
          </a:prstGeom>
          <a:gradFill rotWithShape="1">
            <a:gsLst>
              <a:gs pos="0">
                <a:srgbClr val="FF6801"/>
              </a:gs>
              <a:gs pos="100000">
                <a:srgbClr val="DC5A01"/>
              </a:gs>
            </a:gsLst>
            <a:lin ang="5400000" scaled="1"/>
          </a:gradFill>
          <a:ln w="12700" algn="ctr">
            <a:solidFill>
              <a:srgbClr val="FF6801"/>
            </a:solidFill>
            <a:miter lim="800000"/>
            <a:headEnd/>
            <a:tailEnd/>
          </a:ln>
        </p:spPr>
        <p:txBody>
          <a:bodyPr lIns="45720" rIns="45720" anchor="ctr"/>
          <a:lstStyle>
            <a:lvl1pPr defTabSz="114300"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43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43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43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43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25000"/>
              </a:spcBef>
              <a:buClrTx/>
              <a:buFontTx/>
              <a:buNone/>
            </a:pPr>
            <a:r>
              <a:rPr lang="en-US" altLang="en-US" sz="4000" b="1">
                <a:solidFill>
                  <a:srgbClr val="FFFFFF"/>
                </a:solidFill>
              </a:rPr>
              <a:t>Baselines:</a:t>
            </a:r>
            <a:br>
              <a:rPr lang="en-US" altLang="en-US" sz="4000" b="1">
                <a:solidFill>
                  <a:srgbClr val="FFFFFF"/>
                </a:solidFill>
              </a:rPr>
            </a:br>
            <a:r>
              <a:rPr lang="en-US" altLang="en-US" sz="4000" b="1">
                <a:solidFill>
                  <a:srgbClr val="FFFFFF"/>
                </a:solidFill>
              </a:rPr>
              <a:t>U.S.  Employment Trends</a:t>
            </a:r>
            <a:endParaRPr lang="en-US" altLang="en-US" sz="4000" b="1" i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94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048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5"/>
          <p:cNvSpPr txBox="1">
            <a:spLocks noGrp="1" noChangeArrowheads="1"/>
          </p:cNvSpPr>
          <p:nvPr/>
        </p:nvSpPr>
        <p:spPr bwMode="auto">
          <a:xfrm>
            <a:off x="85725" y="6961188"/>
            <a:ext cx="1352550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900">
                <a:solidFill>
                  <a:schemeClr val="bg1"/>
                </a:solidFill>
              </a:rPr>
              <a:t>12/01/09 - 9pm</a:t>
            </a:r>
          </a:p>
        </p:txBody>
      </p:sp>
      <p:sp>
        <p:nvSpPr>
          <p:cNvPr id="11267" name="Rectangle 106"/>
          <p:cNvSpPr txBox="1">
            <a:spLocks noGrp="1" noChangeArrowheads="1"/>
          </p:cNvSpPr>
          <p:nvPr/>
        </p:nvSpPr>
        <p:spPr bwMode="auto">
          <a:xfrm>
            <a:off x="2695575" y="6961188"/>
            <a:ext cx="3752850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900">
                <a:solidFill>
                  <a:schemeClr val="bg1"/>
                </a:solidFill>
              </a:rPr>
              <a:t>eSlide – P6466 – The Financial Crisis and the Future of the P/C</a:t>
            </a:r>
          </a:p>
        </p:txBody>
      </p:sp>
      <p:sp>
        <p:nvSpPr>
          <p:cNvPr id="11268" name="Rectangle 110"/>
          <p:cNvSpPr txBox="1">
            <a:spLocks noGrp="1" noChangeArrowheads="1"/>
          </p:cNvSpPr>
          <p:nvPr/>
        </p:nvSpPr>
        <p:spPr bwMode="auto">
          <a:xfrm>
            <a:off x="8601075" y="6656388"/>
            <a:ext cx="447675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20000"/>
              </a:spcBef>
              <a:buClrTx/>
              <a:buFontTx/>
              <a:buNone/>
            </a:pPr>
            <a:fld id="{15FD9A95-0316-4A7A-BBB7-2DF2E8C8AF08}" type="slidenum">
              <a:rPr lang="en-US" altLang="en-US" sz="900"/>
              <a:pPr algn="r">
                <a:lnSpc>
                  <a:spcPct val="85000"/>
                </a:lnSpc>
                <a:spcBef>
                  <a:spcPct val="20000"/>
                </a:spcBef>
                <a:buClrTx/>
                <a:buFontTx/>
                <a:buNone/>
              </a:pPr>
              <a:t>4</a:t>
            </a:fld>
            <a:endParaRPr lang="en-US" altLang="en-US" sz="900"/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450850" y="0"/>
            <a:ext cx="7400925" cy="860425"/>
          </a:xfrm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U.S. Nonfarm Employment,</a:t>
            </a:r>
            <a:br>
              <a:rPr lang="en-US" altLang="en-US" smtClean="0">
                <a:latin typeface="Arial" panose="020B0604020202020204" pitchFamily="34" charset="0"/>
              </a:rPr>
            </a:br>
            <a:r>
              <a:rPr lang="en-US" altLang="en-US" smtClean="0">
                <a:latin typeface="Arial" panose="020B0604020202020204" pitchFamily="34" charset="0"/>
              </a:rPr>
              <a:t>Monthly, 1990–2014*</a:t>
            </a: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0" y="6207125"/>
            <a:ext cx="87249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0" tIns="0" rIns="0" bIns="137160" anchor="b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*As of </a:t>
            </a:r>
            <a:r>
              <a:rPr lang="en-US" altLang="en-US" sz="1100" dirty="0" smtClean="0"/>
              <a:t>September </a:t>
            </a:r>
            <a:r>
              <a:rPr lang="en-US" altLang="en-US" sz="1100" dirty="0"/>
              <a:t>2014; not seasonally adjusted.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Sources: U.S. Bureau of Labor Statistics;  National Bureau of Economic Research (recession dates); Insurance Information Institute.</a:t>
            </a:r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black">
          <a:xfrm>
            <a:off x="165100" y="1152525"/>
            <a:ext cx="24384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14300"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43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43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43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43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None/>
            </a:pPr>
            <a:r>
              <a:rPr lang="en-US" altLang="en-US" sz="1600" b="1">
                <a:solidFill>
                  <a:srgbClr val="225A7A"/>
                </a:solidFill>
              </a:rPr>
              <a:t>Millions</a:t>
            </a:r>
          </a:p>
        </p:txBody>
      </p:sp>
      <p:graphicFrame>
        <p:nvGraphicFramePr>
          <p:cNvPr id="1127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4824438"/>
              </p:ext>
            </p:extLst>
          </p:nvPr>
        </p:nvGraphicFramePr>
        <p:xfrm>
          <a:off x="304800" y="1485900"/>
          <a:ext cx="8629650" cy="461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Chart" r:id="rId4" imgW="7915359" imgH="4229172" progId="MSGraph.Chart.8">
                  <p:embed followColorScheme="full"/>
                </p:oleObj>
              </mc:Choice>
              <mc:Fallback>
                <p:oleObj name="Chart" r:id="rId4" imgW="7915359" imgH="4229172" progId="MSGraph.Chart.8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gray">
                      <a:xfrm>
                        <a:off x="304800" y="1485900"/>
                        <a:ext cx="8629650" cy="461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10"/>
          <p:cNvSpPr txBox="1">
            <a:spLocks noGrp="1" noChangeArrowheads="1"/>
          </p:cNvSpPr>
          <p:nvPr/>
        </p:nvSpPr>
        <p:spPr bwMode="auto">
          <a:xfrm>
            <a:off x="8601075" y="6656388"/>
            <a:ext cx="447675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20000"/>
              </a:spcBef>
              <a:buClrTx/>
              <a:buFontTx/>
              <a:buNone/>
            </a:pPr>
            <a:fld id="{C308990F-1869-42B1-B22E-97D315E488A6}" type="slidenum">
              <a:rPr lang="en-US" altLang="en-US" sz="900"/>
              <a:pPr algn="r">
                <a:lnSpc>
                  <a:spcPct val="85000"/>
                </a:lnSpc>
                <a:spcBef>
                  <a:spcPct val="20000"/>
                </a:spcBef>
                <a:buClrTx/>
                <a:buFontTx/>
                <a:buNone/>
              </a:pPr>
              <a:t>5</a:t>
            </a:fld>
            <a:endParaRPr lang="en-US" altLang="en-US" sz="900"/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450850" y="0"/>
            <a:ext cx="7400925" cy="860425"/>
          </a:xfrm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U.S. Employment in Service Industries,</a:t>
            </a:r>
            <a:br>
              <a:rPr lang="en-US" altLang="en-US" smtClean="0">
                <a:latin typeface="Arial" panose="020B0604020202020204" pitchFamily="34" charset="0"/>
              </a:rPr>
            </a:br>
            <a:r>
              <a:rPr lang="en-US" altLang="en-US" smtClean="0">
                <a:latin typeface="Arial" panose="020B0604020202020204" pitchFamily="34" charset="0"/>
              </a:rPr>
              <a:t>Monthly, 1990–2014*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0" y="6207125"/>
            <a:ext cx="87249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0" tIns="0" rIns="0" bIns="137160" anchor="b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*As of </a:t>
            </a:r>
            <a:r>
              <a:rPr lang="en-US" altLang="en-US" sz="1100" dirty="0" smtClean="0"/>
              <a:t>September </a:t>
            </a:r>
            <a:r>
              <a:rPr lang="en-US" altLang="en-US" sz="1100" dirty="0"/>
              <a:t>2014; not seasonally adjusted.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Sources: U.S. Bureau of Labor Statistics;  National Bureau of Economic Research (recession dates); Insurance Information Institute.</a:t>
            </a: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black">
          <a:xfrm>
            <a:off x="165100" y="1152525"/>
            <a:ext cx="24384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14300"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43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43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43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43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None/>
            </a:pPr>
            <a:r>
              <a:rPr lang="en-US" altLang="en-US" sz="1600" b="1">
                <a:solidFill>
                  <a:srgbClr val="225A7A"/>
                </a:solidFill>
              </a:rPr>
              <a:t>Millions</a:t>
            </a:r>
          </a:p>
        </p:txBody>
      </p:sp>
      <p:graphicFrame>
        <p:nvGraphicFramePr>
          <p:cNvPr id="1331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155783"/>
              </p:ext>
            </p:extLst>
          </p:nvPr>
        </p:nvGraphicFramePr>
        <p:xfrm>
          <a:off x="377825" y="1416050"/>
          <a:ext cx="8499475" cy="483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Chart" r:id="rId4" imgW="8343967" imgH="4381555" progId="MSGraph.Chart.8">
                  <p:embed followColorScheme="full"/>
                </p:oleObj>
              </mc:Choice>
              <mc:Fallback>
                <p:oleObj name="Chart" r:id="rId4" imgW="8343967" imgH="4381555" progId="MSGraph.Chart.8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gray">
                      <a:xfrm>
                        <a:off x="377825" y="1416050"/>
                        <a:ext cx="8499475" cy="483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6556375"/>
            <a:ext cx="9144000" cy="301625"/>
          </a:xfrm>
          <a:prstGeom prst="rect">
            <a:avLst/>
          </a:prstGeom>
          <a:solidFill>
            <a:srgbClr val="225A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8601075" y="6656388"/>
            <a:ext cx="447675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20000"/>
              </a:spcBef>
              <a:buClrTx/>
              <a:buFontTx/>
              <a:buNone/>
            </a:pPr>
            <a:fld id="{FD083641-66D9-42CD-AB2E-E2DDC2530D8C}" type="slidenum">
              <a:rPr lang="en-US" altLang="en-US" sz="900">
                <a:solidFill>
                  <a:schemeClr val="bg1"/>
                </a:solidFill>
              </a:rPr>
              <a:pPr algn="r">
                <a:lnSpc>
                  <a:spcPct val="85000"/>
                </a:lnSpc>
                <a:spcBef>
                  <a:spcPct val="20000"/>
                </a:spcBef>
                <a:buClrTx/>
                <a:buFontTx/>
                <a:buNone/>
              </a:pPr>
              <a:t>6</a:t>
            </a:fld>
            <a:endParaRPr lang="en-US" altLang="en-US" sz="900">
              <a:solidFill>
                <a:schemeClr val="bg1"/>
              </a:solidFill>
            </a:endParaRPr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175" y="838200"/>
            <a:ext cx="30321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0486" name="Rectangle 6"/>
          <p:cNvSpPr>
            <a:spLocks noChangeArrowheads="1"/>
          </p:cNvSpPr>
          <p:nvPr/>
        </p:nvSpPr>
        <p:spPr bwMode="blackWhite">
          <a:xfrm>
            <a:off x="609600" y="2219325"/>
            <a:ext cx="7924800" cy="1441450"/>
          </a:xfrm>
          <a:prstGeom prst="rect">
            <a:avLst/>
          </a:prstGeom>
          <a:gradFill rotWithShape="1">
            <a:gsLst>
              <a:gs pos="0">
                <a:srgbClr val="FF6801"/>
              </a:gs>
              <a:gs pos="100000">
                <a:srgbClr val="DC5A01"/>
              </a:gs>
            </a:gsLst>
            <a:lin ang="5400000" scaled="1"/>
          </a:gradFill>
          <a:ln w="12700" algn="ctr">
            <a:solidFill>
              <a:srgbClr val="FF6801"/>
            </a:solidFill>
            <a:miter lim="800000"/>
            <a:headEnd/>
            <a:tailEnd/>
          </a:ln>
        </p:spPr>
        <p:txBody>
          <a:bodyPr lIns="45720" rIns="45720" anchor="ctr"/>
          <a:lstStyle>
            <a:lvl1pPr defTabSz="114300"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43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43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43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43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25000"/>
              </a:spcBef>
              <a:buClrTx/>
              <a:buFontTx/>
              <a:buNone/>
            </a:pPr>
            <a:r>
              <a:rPr lang="en-US" altLang="en-US" sz="4000" b="1">
                <a:solidFill>
                  <a:srgbClr val="FFFFFF"/>
                </a:solidFill>
              </a:rPr>
              <a:t>Insurance Industry  Employment Trends</a:t>
            </a:r>
            <a:endParaRPr lang="en-US" altLang="en-US" sz="4000" b="1" i="1">
              <a:solidFill>
                <a:srgbClr val="FFFFFF"/>
              </a:solidFill>
            </a:endParaRPr>
          </a:p>
        </p:txBody>
      </p:sp>
      <p:sp>
        <p:nvSpPr>
          <p:cNvPr id="1940487" name="Rectangle 7"/>
          <p:cNvSpPr>
            <a:spLocks noChangeArrowheads="1"/>
          </p:cNvSpPr>
          <p:nvPr/>
        </p:nvSpPr>
        <p:spPr bwMode="auto">
          <a:xfrm>
            <a:off x="666750" y="3929063"/>
            <a:ext cx="767715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>
            <a:spAutoFit/>
          </a:bodyPr>
          <a:lstStyle>
            <a:lvl1pPr marL="292100" indent="-292100"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3600" b="1">
                <a:solidFill>
                  <a:srgbClr val="225A7A"/>
                </a:solidFill>
              </a:rPr>
              <a:t>For the last 15 years, total industry employment has stayed in a narrow band of 2.3-2.4 million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94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194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0486" grpId="0" animBg="1"/>
      <p:bldP spid="19404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10"/>
          <p:cNvSpPr txBox="1">
            <a:spLocks noGrp="1" noChangeArrowheads="1"/>
          </p:cNvSpPr>
          <p:nvPr/>
        </p:nvSpPr>
        <p:spPr bwMode="auto">
          <a:xfrm>
            <a:off x="8601075" y="6656388"/>
            <a:ext cx="447675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20000"/>
              </a:spcBef>
              <a:buClrTx/>
              <a:buFontTx/>
              <a:buNone/>
            </a:pPr>
            <a:fld id="{8BB4B7A2-C0A6-4789-A6C9-1BFD26317B45}" type="slidenum">
              <a:rPr lang="en-US" altLang="en-US" sz="900"/>
              <a:pPr algn="r">
                <a:lnSpc>
                  <a:spcPct val="85000"/>
                </a:lnSpc>
                <a:spcBef>
                  <a:spcPct val="20000"/>
                </a:spcBef>
                <a:buClrTx/>
                <a:buFontTx/>
                <a:buNone/>
              </a:pPr>
              <a:t>7</a:t>
            </a:fld>
            <a:endParaRPr lang="en-US" altLang="en-US" sz="900"/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U.S. Employment in the Direct</a:t>
            </a:r>
            <a:br>
              <a:rPr lang="en-US" altLang="en-US" smtClean="0">
                <a:latin typeface="Arial" panose="020B0604020202020204" pitchFamily="34" charset="0"/>
              </a:rPr>
            </a:br>
            <a:r>
              <a:rPr lang="en-US" altLang="en-US" smtClean="0">
                <a:latin typeface="Arial" panose="020B0604020202020204" pitchFamily="34" charset="0"/>
              </a:rPr>
              <a:t>P/C Insurance Industry: 1990–2014*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0" y="6207125"/>
            <a:ext cx="87249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0" tIns="0" rIns="0" bIns="137160" anchor="b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*As of </a:t>
            </a:r>
            <a:r>
              <a:rPr lang="en-US" altLang="en-US" sz="1100" dirty="0" smtClean="0"/>
              <a:t>August </a:t>
            </a:r>
            <a:r>
              <a:rPr lang="en-US" altLang="en-US" sz="1100" dirty="0"/>
              <a:t>2014; not seasonally adjusted; Does not including agents &amp; brokers.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Sources: U.S. Bureau of Labor Statistics;  National Bureau of Economic Research (recession dates); Insurance Information Institute.</a:t>
            </a:r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black">
          <a:xfrm>
            <a:off x="165100" y="1152525"/>
            <a:ext cx="24384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14300"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43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43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43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43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None/>
            </a:pPr>
            <a:r>
              <a:rPr lang="en-US" altLang="en-US" sz="1600" b="1">
                <a:solidFill>
                  <a:srgbClr val="225A7A"/>
                </a:solidFill>
              </a:rPr>
              <a:t>Thousands</a:t>
            </a:r>
          </a:p>
        </p:txBody>
      </p:sp>
      <p:graphicFrame>
        <p:nvGraphicFramePr>
          <p:cNvPr id="1741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927616"/>
              </p:ext>
            </p:extLst>
          </p:nvPr>
        </p:nvGraphicFramePr>
        <p:xfrm>
          <a:off x="377825" y="1416050"/>
          <a:ext cx="8499475" cy="483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Chart" r:id="rId4" imgW="8343967" imgH="4381555" progId="MSGraph.Chart.8">
                  <p:embed followColorScheme="full"/>
                </p:oleObj>
              </mc:Choice>
              <mc:Fallback>
                <p:oleObj name="Chart" r:id="rId4" imgW="8343967" imgH="4381555" progId="MSGraph.Chart.8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gray">
                      <a:xfrm>
                        <a:off x="377825" y="1416050"/>
                        <a:ext cx="8499475" cy="483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utoShape 38"/>
          <p:cNvSpPr>
            <a:spLocks noChangeArrowheads="1"/>
          </p:cNvSpPr>
          <p:nvPr/>
        </p:nvSpPr>
        <p:spPr bwMode="blackWhite">
          <a:xfrm>
            <a:off x="4186238" y="1262063"/>
            <a:ext cx="3265487" cy="1114425"/>
          </a:xfrm>
          <a:prstGeom prst="wedgeRectCallout">
            <a:avLst>
              <a:gd name="adj1" fmla="val 48904"/>
              <a:gd name="adj2" fmla="val 147505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6275"/>
                  <a:invGamma/>
                </a:schemeClr>
              </a:gs>
            </a:gsLst>
            <a:lin ang="5400000" scaled="1"/>
          </a:gra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tIns="91440" bIns="91440" anchor="ctr"/>
          <a:lstStyle/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bg1"/>
              </a:buClr>
              <a:buFont typeface="Wingdings" pitchFamily="2" charset="2"/>
              <a:buNone/>
              <a:defRPr/>
            </a:pP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Sometimes the BLS reclassifies employment within industries. When this happens, the change is spread evenly over a 12-month period (in this case March 2010-March 2011.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10"/>
          <p:cNvSpPr txBox="1">
            <a:spLocks noGrp="1" noChangeArrowheads="1"/>
          </p:cNvSpPr>
          <p:nvPr/>
        </p:nvSpPr>
        <p:spPr bwMode="auto">
          <a:xfrm>
            <a:off x="8601075" y="6656388"/>
            <a:ext cx="447675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20000"/>
              </a:spcBef>
              <a:buClrTx/>
              <a:buFontTx/>
              <a:buNone/>
            </a:pPr>
            <a:fld id="{258F513E-4F11-4CF5-B975-CE26AB26C0E8}" type="slidenum">
              <a:rPr lang="en-US" altLang="en-US" sz="900"/>
              <a:pPr algn="r">
                <a:lnSpc>
                  <a:spcPct val="85000"/>
                </a:lnSpc>
                <a:spcBef>
                  <a:spcPct val="20000"/>
                </a:spcBef>
                <a:buClrTx/>
                <a:buFontTx/>
                <a:buNone/>
              </a:pPr>
              <a:t>8</a:t>
            </a:fld>
            <a:endParaRPr lang="en-US" altLang="en-US" sz="900"/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" y="133350"/>
            <a:ext cx="7772400" cy="8382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altLang="en-US" smtClean="0">
                <a:latin typeface="Arial" panose="020B0604020202020204" pitchFamily="34" charset="0"/>
              </a:rPr>
              <a:t>U.S. Employment in the Direct</a:t>
            </a:r>
            <a:br>
              <a:rPr lang="en-US" altLang="en-US" smtClean="0">
                <a:latin typeface="Arial" panose="020B0604020202020204" pitchFamily="34" charset="0"/>
              </a:rPr>
            </a:br>
            <a:r>
              <a:rPr lang="en-US" altLang="en-US" smtClean="0">
                <a:latin typeface="Arial" panose="020B0604020202020204" pitchFamily="34" charset="0"/>
              </a:rPr>
              <a:t>Life Insurance Industry: 1990–2014*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0" y="6207125"/>
            <a:ext cx="87249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0" tIns="0" rIns="0" bIns="137160" anchor="b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*As of </a:t>
            </a:r>
            <a:r>
              <a:rPr lang="en-US" altLang="en-US" sz="1100" dirty="0" smtClean="0"/>
              <a:t>August </a:t>
            </a:r>
            <a:r>
              <a:rPr lang="en-US" altLang="en-US" sz="1100" dirty="0"/>
              <a:t>2014; not seasonally adjusted; Does not including agents &amp; brokers.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Sources: U.S. Bureau of Labor Statistics;  National Bureau of Economic Research (recession dates); Insurance Information Institute.</a:t>
            </a: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black">
          <a:xfrm>
            <a:off x="152400" y="1489075"/>
            <a:ext cx="24384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14300"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43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43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43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43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None/>
            </a:pPr>
            <a:r>
              <a:rPr lang="en-US" altLang="en-US" sz="1600" b="1">
                <a:solidFill>
                  <a:srgbClr val="225A7A"/>
                </a:solidFill>
              </a:rPr>
              <a:t>Thousands</a:t>
            </a:r>
          </a:p>
        </p:txBody>
      </p:sp>
      <p:graphicFrame>
        <p:nvGraphicFramePr>
          <p:cNvPr id="1946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723785"/>
              </p:ext>
            </p:extLst>
          </p:nvPr>
        </p:nvGraphicFramePr>
        <p:xfrm>
          <a:off x="377825" y="1562100"/>
          <a:ext cx="8343900" cy="465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Chart" r:id="rId4" imgW="8343967" imgH="4381555" progId="MSGraph.Chart.8">
                  <p:embed followColorScheme="full"/>
                </p:oleObj>
              </mc:Choice>
              <mc:Fallback>
                <p:oleObj name="Chart" r:id="rId4" imgW="8343967" imgH="4381555" progId="MSGraph.Chart.8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gray">
                      <a:xfrm>
                        <a:off x="377825" y="1562100"/>
                        <a:ext cx="8343900" cy="465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utoShape 38"/>
          <p:cNvSpPr>
            <a:spLocks noChangeArrowheads="1"/>
          </p:cNvSpPr>
          <p:nvPr/>
        </p:nvSpPr>
        <p:spPr bwMode="blackWhite">
          <a:xfrm>
            <a:off x="1371600" y="4130675"/>
            <a:ext cx="3616325" cy="1187450"/>
          </a:xfrm>
          <a:prstGeom prst="wedgeRectCallout">
            <a:avLst>
              <a:gd name="adj1" fmla="val 63546"/>
              <a:gd name="adj2" fmla="val -10653"/>
            </a:avLst>
          </a:prstGeom>
          <a:gradFill rotWithShape="1">
            <a:gsLst>
              <a:gs pos="0">
                <a:schemeClr val="accent1"/>
              </a:gs>
              <a:gs pos="100000">
                <a:srgbClr val="173C51"/>
              </a:gs>
            </a:gsLst>
            <a:lin ang="5400000" scaled="1"/>
          </a:gra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tIns="91440" bIns="91440" anchor="ctr"/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chemeClr val="bg1"/>
                </a:solidFill>
              </a:rPr>
              <a:t>Every 4-5 years BLS reconciles its data with census data; sometimes this reclassifies employment within industries. This drop, spread over March 2004-March 2005, moved some people to the Health/Medical Expense sector.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10"/>
          <p:cNvSpPr txBox="1">
            <a:spLocks noGrp="1" noChangeArrowheads="1"/>
          </p:cNvSpPr>
          <p:nvPr/>
        </p:nvSpPr>
        <p:spPr bwMode="auto">
          <a:xfrm>
            <a:off x="8601075" y="6656388"/>
            <a:ext cx="447675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20000"/>
              </a:spcBef>
              <a:buClrTx/>
              <a:buFontTx/>
              <a:buNone/>
            </a:pPr>
            <a:fld id="{4E854FA2-E36D-4855-9444-38F6D7C40AA9}" type="slidenum">
              <a:rPr lang="en-US" altLang="en-US" sz="900"/>
              <a:pPr algn="r">
                <a:lnSpc>
                  <a:spcPct val="85000"/>
                </a:lnSpc>
                <a:spcBef>
                  <a:spcPct val="20000"/>
                </a:spcBef>
                <a:buClrTx/>
                <a:buFontTx/>
                <a:buNone/>
              </a:pPr>
              <a:t>9</a:t>
            </a:fld>
            <a:endParaRPr lang="en-US" altLang="en-US" sz="900"/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215900" y="114300"/>
            <a:ext cx="7772400" cy="7620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altLang="en-US" smtClean="0">
                <a:latin typeface="Arial" panose="020B0604020202020204" pitchFamily="34" charset="0"/>
              </a:rPr>
              <a:t>U.S. Employment in the Direct Health-</a:t>
            </a:r>
            <a:br>
              <a:rPr lang="en-US" altLang="en-US" smtClean="0">
                <a:latin typeface="Arial" panose="020B0604020202020204" pitchFamily="34" charset="0"/>
              </a:rPr>
            </a:br>
            <a:r>
              <a:rPr lang="en-US" altLang="en-US" smtClean="0">
                <a:latin typeface="Arial" panose="020B0604020202020204" pitchFamily="34" charset="0"/>
              </a:rPr>
              <a:t>Medical Insurance Industry: 1990–2014*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0" y="6207125"/>
            <a:ext cx="87249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0" tIns="0" rIns="0" bIns="137160" anchor="b">
            <a:spAutoFit/>
          </a:bodyPr>
          <a:lstStyle>
            <a:lvl1pPr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*As of </a:t>
            </a:r>
            <a:r>
              <a:rPr lang="en-US" altLang="en-US" sz="1100" dirty="0" smtClean="0"/>
              <a:t>August </a:t>
            </a:r>
            <a:r>
              <a:rPr lang="en-US" altLang="en-US" sz="1100" dirty="0"/>
              <a:t>2014; not seasonally adjusted; Does not including agents &amp; brokers.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1100" dirty="0"/>
              <a:t>Sources: U.S. Bureau of Labor Statistics;  National Bureau of Economic Research (recession dates); Insurance Information Institute.</a:t>
            </a: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black">
          <a:xfrm>
            <a:off x="161925" y="1270000"/>
            <a:ext cx="24384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14300">
              <a:lnSpc>
                <a:spcPct val="90000"/>
              </a:lnSpc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43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43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430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4300">
              <a:lnSpc>
                <a:spcPct val="95000"/>
              </a:lnSpc>
              <a:spcBef>
                <a:spcPct val="15000"/>
              </a:spcBef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4300" eaLnBrk="0" fontAlgn="base" hangingPunct="0">
              <a:lnSpc>
                <a:spcPct val="95000"/>
              </a:lnSpc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None/>
            </a:pPr>
            <a:r>
              <a:rPr lang="en-US" altLang="en-US" sz="1600" b="1">
                <a:solidFill>
                  <a:srgbClr val="225A7A"/>
                </a:solidFill>
              </a:rPr>
              <a:t>Thousands</a:t>
            </a:r>
          </a:p>
        </p:txBody>
      </p:sp>
      <p:graphicFrame>
        <p:nvGraphicFramePr>
          <p:cNvPr id="215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8780294"/>
              </p:ext>
            </p:extLst>
          </p:nvPr>
        </p:nvGraphicFramePr>
        <p:xfrm>
          <a:off x="381000" y="1490663"/>
          <a:ext cx="8553450" cy="461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Chart" r:id="rId4" imgW="8553551" imgH="4381555" progId="MSGraph.Chart.8">
                  <p:embed followColorScheme="full"/>
                </p:oleObj>
              </mc:Choice>
              <mc:Fallback>
                <p:oleObj name="Chart" r:id="rId4" imgW="8553551" imgH="4381555" progId="MSGraph.Chart.8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gray">
                      <a:xfrm>
                        <a:off x="381000" y="1490663"/>
                        <a:ext cx="8553450" cy="461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EEC100"/>
      </a:dk2>
      <a:lt2>
        <a:srgbClr val="6FCAEF"/>
      </a:lt2>
      <a:accent1>
        <a:srgbClr val="225A7A"/>
      </a:accent1>
      <a:accent2>
        <a:srgbClr val="FF6801"/>
      </a:accent2>
      <a:accent3>
        <a:srgbClr val="FFFFFF"/>
      </a:accent3>
      <a:accent4>
        <a:srgbClr val="000000"/>
      </a:accent4>
      <a:accent5>
        <a:srgbClr val="ABB5BE"/>
      </a:accent5>
      <a:accent6>
        <a:srgbClr val="E75E01"/>
      </a:accent6>
      <a:hlink>
        <a:srgbClr val="339966"/>
      </a:hlink>
      <a:folHlink>
        <a:srgbClr val="A5002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黑体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宋体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336699"/>
        </a:dk2>
        <a:lt2>
          <a:srgbClr val="808080"/>
        </a:lt2>
        <a:accent1>
          <a:srgbClr val="0A2E4E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ADB2"/>
        </a:accent5>
        <a:accent6>
          <a:srgbClr val="8AB900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2376BD"/>
        </a:dk2>
        <a:lt2>
          <a:srgbClr val="808080"/>
        </a:lt2>
        <a:accent1>
          <a:srgbClr val="0A2E4E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ADB2"/>
        </a:accent5>
        <a:accent6>
          <a:srgbClr val="8AB900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1067B5"/>
        </a:dk2>
        <a:lt2>
          <a:srgbClr val="808080"/>
        </a:lt2>
        <a:accent1>
          <a:srgbClr val="0A2E4E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ADB2"/>
        </a:accent5>
        <a:accent6>
          <a:srgbClr val="8AB900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1067B5"/>
        </a:dk2>
        <a:lt2>
          <a:srgbClr val="808080"/>
        </a:lt2>
        <a:accent1>
          <a:srgbClr val="0A2E4E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ADB2"/>
        </a:accent5>
        <a:accent6>
          <a:srgbClr val="8AB900"/>
        </a:accent6>
        <a:hlink>
          <a:srgbClr val="66CC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7DC3"/>
      </a:dk2>
      <a:lt2>
        <a:srgbClr val="808080"/>
      </a:lt2>
      <a:accent1>
        <a:srgbClr val="0A2E4E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ADB2"/>
      </a:accent5>
      <a:accent6>
        <a:srgbClr val="8AB900"/>
      </a:accent6>
      <a:hlink>
        <a:srgbClr val="007DC3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25935</TotalTime>
  <Words>756</Words>
  <Application>Microsoft Office PowerPoint</Application>
  <PresentationFormat>On-screen Show (4:3)</PresentationFormat>
  <Paragraphs>130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Wingdings</vt:lpstr>
      <vt:lpstr>Symbol</vt:lpstr>
      <vt:lpstr>Verdana</vt:lpstr>
      <vt:lpstr>Default Design</vt:lpstr>
      <vt:lpstr>Microsoft Graph Chart</vt:lpstr>
      <vt:lpstr> Insurance Industry Employment Trends: 1990-2014</vt:lpstr>
      <vt:lpstr>Overview of Insurance Sector Employment Changes*</vt:lpstr>
      <vt:lpstr>PowerPoint Presentation</vt:lpstr>
      <vt:lpstr>U.S. Nonfarm Employment, Monthly, 1990–2014*</vt:lpstr>
      <vt:lpstr>U.S. Employment in Service Industries, Monthly, 1990–2014*</vt:lpstr>
      <vt:lpstr>PowerPoint Presentation</vt:lpstr>
      <vt:lpstr>U.S. Employment in the Direct P/C Insurance Industry: 1990–2014*</vt:lpstr>
      <vt:lpstr>U.S. Employment in the Direct Life Insurance Industry: 1990–2014*</vt:lpstr>
      <vt:lpstr>U.S. Employment in the Direct Health- Medical Insurance Industry: 1990–2014*</vt:lpstr>
      <vt:lpstr>U.S. Employment in the  Reinsurance Industry: 1990–2014*</vt:lpstr>
      <vt:lpstr>U.S. Employment in Insurance  Agencies &amp; Brokerages: 1990–2014*</vt:lpstr>
      <vt:lpstr>U.S. Employment in Insurance  Claims Adjusting: 1990–2014*</vt:lpstr>
      <vt:lpstr>U.S. Employment in Third-Party Administration of Insurance Funds: 1990–2014*</vt:lpstr>
      <vt:lpstr>PowerPoint Presentation</vt:lpstr>
    </vt:vector>
  </TitlesOfParts>
  <Company>insurance information institute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P6466 - iii Template</dc:title>
  <dc:creator>Call @ 866-2-eSlide</dc:creator>
  <cp:lastModifiedBy>Sassian, Maria</cp:lastModifiedBy>
  <cp:revision>1918</cp:revision>
  <cp:lastPrinted>2014-09-08T18:47:17Z</cp:lastPrinted>
  <dcterms:modified xsi:type="dcterms:W3CDTF">2014-10-03T16:33:24Z</dcterms:modified>
</cp:coreProperties>
</file>