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94349" autoAdjust="0"/>
  </p:normalViewPr>
  <p:slideViewPr>
    <p:cSldViewPr snapToGrid="0">
      <p:cViewPr varScale="1">
        <p:scale>
          <a:sx n="103" d="100"/>
          <a:sy n="103" d="100"/>
        </p:scale>
        <p:origin x="468" y="96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C11E3A6E-94B2-4BC5-A51E-9F4A91AD646E}" type="datetime1">
              <a:rPr lang="en-US"/>
              <a:pPr>
                <a:defRPr/>
              </a:pPr>
              <a:t>11/7/2014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6B1D7BB-E0A1-41B5-AF9E-071F6C0BE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01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0D641738-9C4C-4240-8FC1-9D93E0EB9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38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74BAC21-CFA3-48F7-A96F-1915BC7D3FB7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6857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13487458-F42C-44F9-8913-B553B9B1D30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764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B9C69FD-134B-491D-BD30-09F1C93B3AD6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2556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939A46C-B1A6-47C0-96B7-91C1A0ADFB60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244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B623E26-E042-45FC-9D8D-C7D8207DB76D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0406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35C6C3C-395C-4072-980A-9F95F712D645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39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FE6A6CE-6EB7-46D5-9D4F-1BBF0CE42FC6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383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946F2AC-6995-401D-9B24-C0C63B2219ED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37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7D10D40-1009-435B-9D4B-E620FCA68E1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761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A722B8E1-9BBF-4E45-AA17-325F2EEB856F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810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0BA2D1F1-08C8-4FA2-941E-319A9B4A4089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671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4B379BB-C7EB-4C40-A120-B13CDDAB992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783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CB9B7A3-98FF-4E01-A471-CAACAB1A33A6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037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D3FAE3E-3518-44C7-BD23-AF27950C86D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51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AAA0AC2-2258-439D-A76A-ABE73AB38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7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78A07-0AE5-418B-9C52-AEA415EC9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2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3F071-9AF3-4546-BEB2-46416F19D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29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21570-0C2E-43FF-9C2D-98137CCDB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8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24592-42B5-4B26-8651-C1A3D20AF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96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32F7C-1CCD-41E2-9F8C-58939CD7A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4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79B1F-9B65-4EB9-B511-2BBB2FC88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8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27F7B-1A35-4349-B669-7EF464442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4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B5D07-3761-4A96-8FAD-B0B62BB0E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4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0B917-3A5D-4217-B3EE-AFBD2F3A4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07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F21ED-0E36-4FF3-9A22-FE2AC92C4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5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E9CE3-B005-4D53-9A2A-0DE0C015C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1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BF5AFE0B-81CD-475A-A127-008BCC404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8" r:id="rId1"/>
    <p:sldLayoutId id="2147485547" r:id="rId2"/>
    <p:sldLayoutId id="2147485548" r:id="rId3"/>
    <p:sldLayoutId id="2147485549" r:id="rId4"/>
    <p:sldLayoutId id="2147485550" r:id="rId5"/>
    <p:sldLayoutId id="2147485551" r:id="rId6"/>
    <p:sldLayoutId id="2147485552" r:id="rId7"/>
    <p:sldLayoutId id="2147485553" r:id="rId8"/>
    <p:sldLayoutId id="2147485554" r:id="rId9"/>
    <p:sldLayoutId id="2147485555" r:id="rId10"/>
    <p:sldLayoutId id="2147485556" r:id="rId11"/>
    <p:sldLayoutId id="2147485557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650"/>
            <a:ext cx="8324850" cy="121761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 Insurance Industry Employment Trends: 1990-2014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November </a:t>
            </a:r>
            <a:r>
              <a:rPr lang="en-US" altLang="en-US" dirty="0">
                <a:latin typeface="Arial" panose="020B0604020202020204" pitchFamily="34" charset="0"/>
              </a:rPr>
              <a:t>2014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065723DB-3A45-43CA-AE66-74A55B92E99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Reinsurance Industry: 1990–2014*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667405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Chart" r:id="rId4" imgW="8343967" imgH="4381555" progId="MSGraph.Chart.8">
                  <p:embed followColorScheme="full"/>
                </p:oleObj>
              </mc:Choice>
              <mc:Fallback>
                <p:oleObj name="Chart" r:id="rId4" imgW="8343967" imgH="4381555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September </a:t>
            </a:r>
            <a:r>
              <a:rPr lang="en-US" altLang="en-US" sz="1100" dirty="0"/>
              <a:t>2014;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00A52C26-731D-4F64-94DA-BDD2E3631E77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Agencies &amp; Brokerages: 1990–2014*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962333"/>
              </p:ext>
            </p:extLst>
          </p:nvPr>
        </p:nvGraphicFramePr>
        <p:xfrm>
          <a:off x="376238" y="1427163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Chart" r:id="rId4" imgW="8343967" imgH="4381555" progId="MSGraph.Chart.8">
                  <p:embed followColorScheme="full"/>
                </p:oleObj>
              </mc:Choice>
              <mc:Fallback>
                <p:oleObj name="Chart" r:id="rId4" imgW="8343967" imgH="4381555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6238" y="1427163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September </a:t>
            </a:r>
            <a:r>
              <a:rPr lang="en-US" altLang="en-US" sz="1100" dirty="0"/>
              <a:t>2014;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857A1EF-9DD8-497A-89DE-32AC374F7A6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Claims Adjusting: 1990–2014*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965595"/>
              </p:ext>
            </p:extLst>
          </p:nvPr>
        </p:nvGraphicFramePr>
        <p:xfrm>
          <a:off x="228600" y="141922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Chart" r:id="rId4" imgW="8439184" imgH="4381555" progId="MSGraph.Chart.8">
                  <p:embed followColorScheme="full"/>
                </p:oleObj>
              </mc:Choice>
              <mc:Fallback>
                <p:oleObj name="Chart" r:id="rId4" imgW="8439184" imgH="4381555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28600" y="141922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September </a:t>
            </a:r>
            <a:r>
              <a:rPr lang="en-US" altLang="en-US" sz="1100" dirty="0"/>
              <a:t>2014;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34C1862C-5B23-4E2D-AAEC-1F9CA719503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smtClean="0">
                <a:latin typeface="Arial" panose="020B0604020202020204" pitchFamily="34" charset="0"/>
              </a:rPr>
              <a:t>1990–2014*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848181"/>
              </p:ext>
            </p:extLst>
          </p:nvPr>
        </p:nvGraphicFramePr>
        <p:xfrm>
          <a:off x="377825" y="1425575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2" name="Chart" r:id="rId4" imgW="8343967" imgH="4381555" progId="MSGraph.Chart.8">
                  <p:embed followColorScheme="full"/>
                </p:oleObj>
              </mc:Choice>
              <mc:Fallback>
                <p:oleObj name="Chart" r:id="rId4" imgW="8343967" imgH="4381555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25575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September </a:t>
            </a:r>
            <a:r>
              <a:rPr lang="en-US" altLang="en-US" sz="1100" dirty="0"/>
              <a:t>2014;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789B4130-3A8F-4211-B4B3-39BE231B746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33400" y="6426200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September </a:t>
            </a:r>
            <a:r>
              <a:rPr lang="en-US" altLang="en-US" sz="1100" dirty="0"/>
              <a:t>2014 and are preliminary (i.e., subject to later revision); seasonally 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214307"/>
              </p:ext>
            </p:extLst>
          </p:nvPr>
        </p:nvGraphicFramePr>
        <p:xfrm>
          <a:off x="638175" y="1397000"/>
          <a:ext cx="8001000" cy="4846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6400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August 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2014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September </a:t>
                      </a:r>
                      <a:r>
                        <a:rPr lang="en-US" sz="1800" baseline="0" dirty="0" smtClean="0"/>
                        <a:t>2014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3" marB="45713" anchor="ctr"/>
                </a:tc>
              </a:tr>
              <a:tr h="3657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4" marB="0" anchor="ctr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534,300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535,000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+700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341,900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343,500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496,200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498,300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+2,100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73,500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73,100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-400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27,400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27,400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</a:tr>
              <a:tr h="365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689,800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692,000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+2,200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164,500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166,500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50,600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50,000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DB39CAC-7DCA-48CA-998E-AC95723F71E6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5FD9A95-0316-4A7A-BBB7-2DF2E8C8AF0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1990–2014*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2014;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503329"/>
              </p:ext>
            </p:extLst>
          </p:nvPr>
        </p:nvGraphicFramePr>
        <p:xfrm>
          <a:off x="304800" y="1485900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Chart" r:id="rId4" imgW="7915359" imgH="4229172" progId="MSGraph.Chart.8">
                  <p:embed followColorScheme="full"/>
                </p:oleObj>
              </mc:Choice>
              <mc:Fallback>
                <p:oleObj name="Chart" r:id="rId4" imgW="7915359" imgH="4229172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485900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C308990F-1869-42B1-B22E-97D315E488A6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1990–2014*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2014;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185574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Chart" r:id="rId4" imgW="8343967" imgH="4381555" progId="MSGraph.Chart.8">
                  <p:embed followColorScheme="full"/>
                </p:oleObj>
              </mc:Choice>
              <mc:Fallback>
                <p:oleObj name="Chart" r:id="rId4" imgW="8343967" imgH="4381555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D083641-66D9-42CD-AB2E-E2DDC2530D8C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For the last 15 years, total industry employment has stayed in a narrow band of 2.3-2.4 million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8BB4B7A2-C0A6-4789-A6C9-1BFD26317B4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P/C Insurance Industry: 1990–2014*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September </a:t>
            </a:r>
            <a:r>
              <a:rPr lang="en-US" altLang="en-US" sz="1100" dirty="0"/>
              <a:t>2014;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192513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Chart" r:id="rId4" imgW="8343967" imgH="4381555" progId="MSGraph.Chart.8">
                  <p:embed followColorScheme="full"/>
                </p:oleObj>
              </mc:Choice>
              <mc:Fallback>
                <p:oleObj name="Chart" r:id="rId4" imgW="8343967" imgH="4381555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4186238" y="1262063"/>
            <a:ext cx="3265487" cy="1114425"/>
          </a:xfrm>
          <a:prstGeom prst="wedgeRectCallout">
            <a:avLst>
              <a:gd name="adj1" fmla="val 48904"/>
              <a:gd name="adj2" fmla="val 147505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58F513E-4F11-4CF5-B975-CE26AB26C0E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Life Insurance Industry: 1990–2014*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September </a:t>
            </a:r>
            <a:r>
              <a:rPr lang="en-US" altLang="en-US" sz="1100" dirty="0"/>
              <a:t>2014;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942379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Chart" r:id="rId4" imgW="8343967" imgH="4381555" progId="MSGraph.Chart.8">
                  <p:embed followColorScheme="full"/>
                </p:oleObj>
              </mc:Choice>
              <mc:Fallback>
                <p:oleObj name="Chart" r:id="rId4" imgW="8343967" imgH="4381555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371600" y="4130675"/>
            <a:ext cx="3616325" cy="1187450"/>
          </a:xfrm>
          <a:prstGeom prst="wedgeRectCallout">
            <a:avLst>
              <a:gd name="adj1" fmla="val 63546"/>
              <a:gd name="adj2" fmla="val -10653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4E854FA2-E36D-4855-9444-38F6D7C40AA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Medical Insurance Industry: 1990–2014*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September </a:t>
            </a:r>
            <a:r>
              <a:rPr lang="en-US" altLang="en-US" sz="1100" dirty="0"/>
              <a:t>2014;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478496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Chart" r:id="rId4" imgW="8553551" imgH="4381555" progId="MSGraph.Chart.8">
                  <p:embed followColorScheme="full"/>
                </p:oleObj>
              </mc:Choice>
              <mc:Fallback>
                <p:oleObj name="Chart" r:id="rId4" imgW="8553551" imgH="4381555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25974</TotalTime>
  <Words>753</Words>
  <Application>Microsoft Office PowerPoint</Application>
  <PresentationFormat>On-screen Show (4:3)</PresentationFormat>
  <Paragraphs>130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Verdana</vt:lpstr>
      <vt:lpstr>Wingdings</vt:lpstr>
      <vt:lpstr>Default Design</vt:lpstr>
      <vt:lpstr>Microsoft Graph Chart</vt:lpstr>
      <vt:lpstr> Insurance Industry Employment Trends: 1990-2014</vt:lpstr>
      <vt:lpstr>Overview of Insurance Sector Employment Changes*</vt:lpstr>
      <vt:lpstr>PowerPoint Presentation</vt:lpstr>
      <vt:lpstr>U.S. Nonfarm Employment, Monthly, 1990–2014*</vt:lpstr>
      <vt:lpstr>U.S. Employment in Service Industries, Monthly, 1990–2014*</vt:lpstr>
      <vt:lpstr>PowerPoint Presentation</vt:lpstr>
      <vt:lpstr>U.S. Employment in the Direct P/C Insurance Industry: 1990–2014*</vt:lpstr>
      <vt:lpstr>U.S. Employment in the Direct Life Insurance Industry: 1990–2014*</vt:lpstr>
      <vt:lpstr>U.S. Employment in the Direct Health- Medical Insurance Industry: 1990–2014*</vt:lpstr>
      <vt:lpstr>U.S. Employment in the  Reinsurance Industry: 1990–2014*</vt:lpstr>
      <vt:lpstr>U.S. Employment in Insurance  Agencies &amp; Brokerages: 1990–2014*</vt:lpstr>
      <vt:lpstr>U.S. Employment in Insurance  Claims Adjusting: 1990–2014*</vt:lpstr>
      <vt:lpstr>U.S. Employment in Third-Party Administration of Insurance Funds: 1990–2014*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Sassian, Maria</cp:lastModifiedBy>
  <cp:revision>1925</cp:revision>
  <cp:lastPrinted>2014-09-08T18:47:17Z</cp:lastPrinted>
  <dcterms:modified xsi:type="dcterms:W3CDTF">2014-11-07T16:20:51Z</dcterms:modified>
</cp:coreProperties>
</file>