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137" r:id="rId2"/>
    <p:sldId id="1152" r:id="rId3"/>
    <p:sldId id="1149" r:id="rId4"/>
    <p:sldId id="1140" r:id="rId5"/>
    <p:sldId id="1147" r:id="rId6"/>
    <p:sldId id="1115" r:id="rId7"/>
    <p:sldId id="1146" r:id="rId8"/>
    <p:sldId id="1141" r:id="rId9"/>
    <p:sldId id="1142" r:id="rId10"/>
    <p:sldId id="1143" r:id="rId11"/>
    <p:sldId id="1144" r:id="rId12"/>
    <p:sldId id="1145" r:id="rId13"/>
    <p:sldId id="1150" r:id="rId14"/>
    <p:sldId id="1151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3856">
          <p15:clr>
            <a:srgbClr val="A4A3A4"/>
          </p15:clr>
        </p15:guide>
        <p15:guide id="3" orient="horz" pos="3608">
          <p15:clr>
            <a:srgbClr val="A4A3A4"/>
          </p15:clr>
        </p15:guide>
        <p15:guide id="4" orient="horz" pos="1472">
          <p15:clr>
            <a:srgbClr val="A4A3A4"/>
          </p15:clr>
        </p15:guide>
        <p15:guide id="5" orient="horz" pos="798">
          <p15:clr>
            <a:srgbClr val="A4A3A4"/>
          </p15:clr>
        </p15:guide>
        <p15:guide id="6" pos="219">
          <p15:clr>
            <a:srgbClr val="A4A3A4"/>
          </p15:clr>
        </p15:guide>
        <p15:guide id="7" pos="5497">
          <p15:clr>
            <a:srgbClr val="A4A3A4"/>
          </p15:clr>
        </p15:guide>
        <p15:guide id="8" pos="4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4B9FCD"/>
    <a:srgbClr val="2B7299"/>
    <a:srgbClr val="E5F1F7"/>
    <a:srgbClr val="3691C4"/>
    <a:srgbClr val="28688C"/>
    <a:srgbClr val="D0DCE2"/>
    <a:srgbClr val="C9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94349" autoAdjust="0"/>
  </p:normalViewPr>
  <p:slideViewPr>
    <p:cSldViewPr snapToGrid="0">
      <p:cViewPr varScale="1">
        <p:scale>
          <a:sx n="66" d="100"/>
          <a:sy n="66" d="100"/>
        </p:scale>
        <p:origin x="1512" y="32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928"/>
        <p:guide pos="22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C11E3A6E-94B2-4BC5-A51E-9F4A91AD646E}" type="datetime1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6B1D7BB-E0A1-41B5-AF9E-071F6C0BE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01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74788" y="582613"/>
            <a:ext cx="4059237" cy="30448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Notes Placeholder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73088" y="3824288"/>
            <a:ext cx="5865812" cy="5156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6135" tIns="46135" rIns="46135" bIns="46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Slide Number Placeholder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56" tIns="46569" rIns="45956" bIns="46569" numCol="1" anchor="b" anchorCtr="0" compatLnSpc="1">
            <a:prstTxWarp prst="textNoShape">
              <a:avLst/>
            </a:prstTxWarp>
            <a:spAutoFit/>
          </a:bodyPr>
          <a:lstStyle>
            <a:lvl1pPr algn="ctr" defTabSz="931863" eaLnBrk="1" hangingPunct="1">
              <a:defRPr sz="1000"/>
            </a:lvl1pPr>
          </a:lstStyle>
          <a:p>
            <a:pPr>
              <a:defRPr/>
            </a:pPr>
            <a:fld id="{0D641738-9C4C-4240-8FC1-9D93E0EB9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38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anose="05000000000000000000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panose="020B0604020202020204" pitchFamily="34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74BAC21-CFA3-48F7-A96F-1915BC7D3FB7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6857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3487458-F42C-44F9-8913-B553B9B1D30A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76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B9C69FD-134B-491D-BD30-09F1C93B3AD6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255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939A46C-B1A6-47C0-96B7-91C1A0ADFB60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324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623E26-E042-45FC-9D8D-C7D8207DB76D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0406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35C6C3C-395C-4072-980A-9F95F712D645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39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FE6A6CE-6EB7-46D5-9D4F-1BBF0CE42FC6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383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946F2AC-6995-401D-9B24-C0C63B2219ED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377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7D10D40-1009-435B-9D4B-E620FCA68E1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761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722B8E1-9BBF-4E45-AA17-325F2EEB856F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810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0BA2D1F1-08C8-4FA2-941E-319A9B4A4089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671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4B379BB-C7EB-4C40-A120-B13CDDAB992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783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CB9B7A3-98FF-4E01-A471-CAACAB1A33A6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037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D3FAE3E-3518-44C7-BD23-AF27950C86D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51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AAA0AC2-2258-439D-A76A-ABE73AB38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7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78A07-0AE5-418B-9C52-AEA415EC9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2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3F071-9AF3-4546-BEB2-46416F19D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29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21570-0C2E-43FF-9C2D-98137CCDB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24592-42B5-4B26-8651-C1A3D20A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9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32F7C-1CCD-41E2-9F8C-58939CD7A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4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79B1F-9B65-4EB9-B511-2BBB2FC88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8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27F7B-1A35-4349-B669-7EF464442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4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B5D07-3761-4A96-8FAD-B0B62BB0E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4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0B917-3A5D-4217-B3EE-AFBD2F3A4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0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F21ED-0E36-4FF3-9A22-FE2AC92C4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5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E9CE3-B005-4D53-9A2A-0DE0C015C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1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4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27" name="Picture 109" descr="Text P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"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</a:t>
            </a:r>
            <a:br>
              <a:rPr lang="en-US" altLang="en-US" smtClean="0"/>
            </a:br>
            <a:r>
              <a:rPr lang="en-US" altLang="en-US" smtClean="0"/>
              <a:t>Master title style</a:t>
            </a:r>
          </a:p>
        </p:txBody>
      </p:sp>
      <p:sp>
        <p:nvSpPr>
          <p:cNvPr id="1030" name="Rectangle 101"/>
          <p:cNvSpPr>
            <a:spLocks noChangeArrowheads="1"/>
          </p:cNvSpPr>
          <p:nvPr userDrawn="1"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31" name="Picture 10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/>
            </a:lvl1pPr>
          </a:lstStyle>
          <a:p>
            <a:pPr>
              <a:defRPr/>
            </a:pPr>
            <a:fld id="{BF5AFE0B-81CD-475A-A127-008BCC404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58" r:id="rId1"/>
    <p:sldLayoutId id="2147485547" r:id="rId2"/>
    <p:sldLayoutId id="2147485548" r:id="rId3"/>
    <p:sldLayoutId id="2147485549" r:id="rId4"/>
    <p:sldLayoutId id="2147485550" r:id="rId5"/>
    <p:sldLayoutId id="2147485551" r:id="rId6"/>
    <p:sldLayoutId id="2147485552" r:id="rId7"/>
    <p:sldLayoutId id="2147485553" r:id="rId8"/>
    <p:sldLayoutId id="2147485554" r:id="rId9"/>
    <p:sldLayoutId id="2147485555" r:id="rId10"/>
    <p:sldLayoutId id="2147485556" r:id="rId11"/>
    <p:sldLayoutId id="2147485557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9575" y="2533650"/>
            <a:ext cx="8324850" cy="1217613"/>
          </a:xfrm>
          <a:ln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 Insurance Industry Employment Trends: 1990-2014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9575" y="4349750"/>
            <a:ext cx="8582025" cy="792163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Insurance Information Institute</a:t>
            </a:r>
          </a:p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</a:rPr>
              <a:t>December </a:t>
            </a:r>
            <a:r>
              <a:rPr lang="en-US" altLang="en-US" dirty="0">
                <a:latin typeface="Arial" panose="020B0604020202020204" pitchFamily="34" charset="0"/>
              </a:rPr>
              <a:t>2014</a:t>
            </a:r>
            <a:endParaRPr lang="en-US" altLang="en-US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chemeClr val="bg2"/>
                </a:solidFill>
              </a:rPr>
              <a:t>Robert P. Hartwig, Ph.D., CPCU, President &amp; Economist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 dirty="0">
                <a:solidFill>
                  <a:schemeClr val="bg2"/>
                </a:solidFill>
                <a:sym typeface="Symbol" panose="05050102010706020507" pitchFamily="18" charset="2"/>
              </a:rPr>
              <a:t>Insurance Information Institute  110 William Street  New York, NY 10038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sym typeface="Symbol" panose="05050102010706020507" pitchFamily="18" charset="2"/>
              </a:rPr>
              <a:t>Tel: 212.346.5520  Cell: 917.453.1885  bobh@iii.org  www.iii.org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065723DB-3A45-43CA-AE66-74A55B92E995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10</a:t>
            </a:fld>
            <a:endParaRPr lang="en-US" altLang="en-US" sz="900"/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the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Reinsurance Industry: 1990–2014*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355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815960"/>
              </p:ext>
            </p:extLst>
          </p:nvPr>
        </p:nvGraphicFramePr>
        <p:xfrm>
          <a:off x="377825" y="1416050"/>
          <a:ext cx="8343900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name="Chart" r:id="rId4" imgW="5562548" imgH="2921092" progId="MSGraph.Chart.8">
                  <p:embed followColorScheme="full"/>
                </p:oleObj>
              </mc:Choice>
              <mc:Fallback>
                <p:oleObj name="Chart" r:id="rId4" imgW="5562548" imgH="2921092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343900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October 2014</a:t>
            </a:r>
            <a:r>
              <a:rPr lang="en-US" altLang="en-US" sz="1100" dirty="0"/>
              <a:t>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00A52C26-731D-4F64-94DA-BDD2E3631E77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11</a:t>
            </a:fld>
            <a:endParaRPr lang="en-US" altLang="en-US" sz="900"/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Agencies &amp; Brokerages: 1990–2014*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560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965088"/>
              </p:ext>
            </p:extLst>
          </p:nvPr>
        </p:nvGraphicFramePr>
        <p:xfrm>
          <a:off x="376238" y="1427163"/>
          <a:ext cx="8383587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0" name="Chart" r:id="rId4" imgW="5562548" imgH="2921092" progId="MSGraph.Chart.8">
                  <p:embed followColorScheme="full"/>
                </p:oleObj>
              </mc:Choice>
              <mc:Fallback>
                <p:oleObj name="Chart" r:id="rId4" imgW="5562548" imgH="2921092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6238" y="1427163"/>
                        <a:ext cx="8383587" cy="440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October </a:t>
            </a:r>
            <a:r>
              <a:rPr lang="en-US" altLang="en-US" sz="1100" dirty="0"/>
              <a:t>2014;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1857A1EF-9DD8-497A-89DE-32AC374F7A6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12</a:t>
            </a:fld>
            <a:endParaRPr lang="en-US" altLang="en-US" sz="900"/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Claims Adjusting: 1990–2014*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765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462570"/>
              </p:ext>
            </p:extLst>
          </p:nvPr>
        </p:nvGraphicFramePr>
        <p:xfrm>
          <a:off x="165100" y="1654175"/>
          <a:ext cx="8772525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7" name="Chart" r:id="rId4" imgW="5626213" imgH="2921092" progId="MSGraph.Chart.8">
                  <p:embed followColorScheme="full"/>
                </p:oleObj>
              </mc:Choice>
              <mc:Fallback>
                <p:oleObj name="Chart" r:id="rId4" imgW="5626213" imgH="2921092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165100" y="1654175"/>
                        <a:ext cx="8772525" cy="455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October </a:t>
            </a:r>
            <a:r>
              <a:rPr lang="en-US" altLang="en-US" sz="1100" dirty="0"/>
              <a:t>2014;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34C1862C-5B23-4E2D-AAEC-1F9CA7195034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13</a:t>
            </a:fld>
            <a:endParaRPr lang="en-US" altLang="en-US" sz="900"/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2600" smtClean="0">
                <a:latin typeface="Arial" panose="020B0604020202020204" pitchFamily="34" charset="0"/>
              </a:rPr>
              <a:t>U.S. Employment in Third-Party Administration of Insurance Funds: </a:t>
            </a:r>
            <a:r>
              <a:rPr lang="en-US" altLang="en-US" sz="2000" smtClean="0">
                <a:latin typeface="Arial" panose="020B0604020202020204" pitchFamily="34" charset="0"/>
              </a:rPr>
              <a:t>1990–2014*</a:t>
            </a: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970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410605"/>
              </p:ext>
            </p:extLst>
          </p:nvPr>
        </p:nvGraphicFramePr>
        <p:xfrm>
          <a:off x="377825" y="1425575"/>
          <a:ext cx="8343900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5" name="Chart" r:id="rId4" imgW="5562548" imgH="2921092" progId="MSGraph.Chart.8">
                  <p:embed followColorScheme="full"/>
                </p:oleObj>
              </mc:Choice>
              <mc:Fallback>
                <p:oleObj name="Chart" r:id="rId4" imgW="5562548" imgH="2921092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25575"/>
                        <a:ext cx="8343900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October </a:t>
            </a:r>
            <a:r>
              <a:rPr lang="en-US" altLang="en-US" sz="1100" dirty="0"/>
              <a:t>2014;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6000" b="1">
                <a:solidFill>
                  <a:srgbClr val="FFFFFF"/>
                </a:solidFill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161925" y="4232275"/>
            <a:ext cx="86963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FF0000"/>
                </a:solidFill>
              </a:rPr>
              <a:t>Twitter: </a:t>
            </a:r>
            <a:r>
              <a:rPr lang="en-US" altLang="en-US" sz="3600" b="1" i="1">
                <a:solidFill>
                  <a:srgbClr val="00B050"/>
                </a:solidFill>
              </a:rPr>
              <a:t>twitter.com/bob_hartwig</a:t>
            </a:r>
          </a:p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C00000"/>
                </a:solidFill>
              </a:rPr>
              <a:t>Download at: www.iii.org/insurance-topics/features/presentations</a:t>
            </a:r>
            <a:endParaRPr lang="en-US" altLang="en-US" sz="3600" b="1" i="1">
              <a:solidFill>
                <a:srgbClr val="00B050"/>
              </a:solidFill>
            </a:endParaRP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6172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61722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225A7A"/>
                </a:solidFill>
              </a:rPr>
              <a:t>Insurance Information Institute Online: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789B4130-3A8F-4211-B4B3-39BE231B7469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2</a:t>
            </a:fld>
            <a:endParaRPr lang="en-US" altLang="en-US" sz="9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3250" y="228600"/>
            <a:ext cx="7083425" cy="6318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Overview of Insurance Sector Employment Changes*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533400" y="6426200"/>
            <a:ext cx="8267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100" dirty="0"/>
              <a:t>*Data are through </a:t>
            </a:r>
            <a:r>
              <a:rPr lang="en-US" altLang="en-US" sz="1100" dirty="0" smtClean="0"/>
              <a:t>October </a:t>
            </a:r>
            <a:r>
              <a:rPr lang="en-US" altLang="en-US" sz="1100" dirty="0"/>
              <a:t>2014 and are preliminary (i.e., subject to later revision); seasonally adjusted.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142031"/>
              </p:ext>
            </p:extLst>
          </p:nvPr>
        </p:nvGraphicFramePr>
        <p:xfrm>
          <a:off x="638175" y="1397000"/>
          <a:ext cx="8001000" cy="4571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750"/>
                <a:gridCol w="1838325"/>
                <a:gridCol w="1790700"/>
                <a:gridCol w="1419225"/>
              </a:tblGrid>
              <a:tr h="6400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Insurance Subsector</a:t>
                      </a:r>
                      <a:endParaRPr lang="en-US" sz="1800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September 2014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October 2014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Change</a:t>
                      </a:r>
                      <a:endParaRPr lang="en-US" sz="1800" dirty="0"/>
                    </a:p>
                  </a:txBody>
                  <a:tcPr marT="45713" marB="45713" anchor="ctr"/>
                </a:tc>
              </a:tr>
              <a:tr h="3657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CARRIERS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4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4" marB="0" anchor="ctr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85725" marT="9524" marB="0" anchor="ctr"/>
                </a:tc>
              </a:tr>
              <a:tr h="365730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P-C Direct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535,100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536,000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+900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</a:tr>
              <a:tr h="365730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Life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343,000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343,400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+400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</a:tr>
              <a:tr h="365730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Health/Medical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499,200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502,100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+2,900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</a:tr>
              <a:tr h="365730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Title &amp; Other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73,400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72,800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</a:tr>
              <a:tr h="365730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Reinsurers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27,500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27,400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</a:tr>
              <a:tr h="365730">
                <a:tc>
                  <a:txBody>
                    <a:bodyPr/>
                    <a:lstStyle/>
                    <a:p>
                      <a:pPr marL="0" marR="0" indent="0" algn="ctr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 OTHERS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4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4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4" marB="0" anchor="ctr"/>
                </a:tc>
              </a:tr>
              <a:tr h="365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Agents/Brokers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691,900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693,800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+1,900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</a:tr>
              <a:tr h="365730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3rd-Party Administration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166,700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166,800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</a:tr>
              <a:tr h="365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Claims Adjusters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50,000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49,000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FDB39CAC-7DCA-48CA-998E-AC95723F71E6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3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Baselines:</a:t>
            </a:r>
            <a:br>
              <a:rPr lang="en-US" altLang="en-US" sz="4000" b="1">
                <a:solidFill>
                  <a:srgbClr val="FFFFFF"/>
                </a:solidFill>
              </a:rPr>
            </a:br>
            <a:r>
              <a:rPr lang="en-US" altLang="en-US" sz="4000" b="1">
                <a:solidFill>
                  <a:srgbClr val="FFFFFF"/>
                </a:solidFill>
              </a:rPr>
              <a:t>U.S.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1267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126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15FD9A95-0316-4A7A-BBB7-2DF2E8C8AF08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4</a:t>
            </a:fld>
            <a:endParaRPr lang="en-US" altLang="en-US" sz="900"/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Nonfarm Employment,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Monthly, 1990–2014*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November </a:t>
            </a:r>
            <a:r>
              <a:rPr lang="en-US" altLang="en-US" sz="1100" dirty="0"/>
              <a:t>2014;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5864344"/>
              </p:ext>
            </p:extLst>
          </p:nvPr>
        </p:nvGraphicFramePr>
        <p:xfrm>
          <a:off x="304800" y="1485900"/>
          <a:ext cx="862965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Chart" r:id="rId4" imgW="5276681" imgH="2819261" progId="MSGraph.Chart.8">
                  <p:embed followColorScheme="full"/>
                </p:oleObj>
              </mc:Choice>
              <mc:Fallback>
                <p:oleObj name="Chart" r:id="rId4" imgW="5276681" imgH="2819261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04800" y="1485900"/>
                        <a:ext cx="8629650" cy="461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C308990F-1869-42B1-B22E-97D315E488A6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5</a:t>
            </a:fld>
            <a:endParaRPr lang="en-US" altLang="en-US" sz="900"/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Monthly, 1990–2014*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November </a:t>
            </a:r>
            <a:r>
              <a:rPr lang="en-US" altLang="en-US" sz="1100" dirty="0"/>
              <a:t>2014;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33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471361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2" name="Chart" r:id="rId4" imgW="5562548" imgH="2921092" progId="MSGraph.Chart.8">
                  <p:embed followColorScheme="full"/>
                </p:oleObj>
              </mc:Choice>
              <mc:Fallback>
                <p:oleObj name="Chart" r:id="rId4" imgW="5562548" imgH="2921092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FD083641-66D9-42CD-AB2E-E2DDC2530D8C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6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Insurance Industry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  <p:sp>
        <p:nvSpPr>
          <p:cNvPr id="1940487" name="Rectangle 7"/>
          <p:cNvSpPr>
            <a:spLocks noChangeArrowheads="1"/>
          </p:cNvSpPr>
          <p:nvPr/>
        </p:nvSpPr>
        <p:spPr bwMode="auto">
          <a:xfrm>
            <a:off x="666750" y="3929063"/>
            <a:ext cx="767715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marL="292100" indent="-2921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225A7A"/>
                </a:solidFill>
              </a:rPr>
              <a:t>For the last 15 years, total industry employment has stayed in a narrow band of 2.3-2.4 million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94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  <p:bldP spid="19404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8BB4B7A2-C0A6-4789-A6C9-1BFD26317B45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7</a:t>
            </a:fld>
            <a:endParaRPr lang="en-US" altLang="en-US" sz="90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P/C Insurance Industry: 1990–2014*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October </a:t>
            </a:r>
            <a:r>
              <a:rPr lang="en-US" altLang="en-US" sz="1100" dirty="0"/>
              <a:t>2014;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74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059493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name="Chart" r:id="rId4" imgW="5562548" imgH="2921092" progId="MSGraph.Chart.8">
                  <p:embed followColorScheme="full"/>
                </p:oleObj>
              </mc:Choice>
              <mc:Fallback>
                <p:oleObj name="Chart" r:id="rId4" imgW="5562548" imgH="2921092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blackWhite">
          <a:xfrm>
            <a:off x="4186238" y="1262063"/>
            <a:ext cx="3265487" cy="1114425"/>
          </a:xfrm>
          <a:prstGeom prst="wedgeRectCallout">
            <a:avLst>
              <a:gd name="adj1" fmla="val 48904"/>
              <a:gd name="adj2" fmla="val 147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Sometimes the BLS reclassifies employment within industries. When this happens, the change is spread evenly over a 12-month period (in this case March 2010-March 2011.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58F513E-4F11-4CF5-B975-CE26AB26C0E8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8</a:t>
            </a:fld>
            <a:endParaRPr lang="en-US" altLang="en-US" sz="900"/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" y="133350"/>
            <a:ext cx="7772400" cy="838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Life Insurance Industry: 1990–2014*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October </a:t>
            </a:r>
            <a:r>
              <a:rPr lang="en-US" altLang="en-US" sz="1100" dirty="0"/>
              <a:t>2014;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black">
          <a:xfrm>
            <a:off x="152400" y="148907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946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917109"/>
              </p:ext>
            </p:extLst>
          </p:nvPr>
        </p:nvGraphicFramePr>
        <p:xfrm>
          <a:off x="377825" y="1562100"/>
          <a:ext cx="8343900" cy="465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name="Chart" r:id="rId4" imgW="5562548" imgH="2921092" progId="MSGraph.Chart.8">
                  <p:embed followColorScheme="full"/>
                </p:oleObj>
              </mc:Choice>
              <mc:Fallback>
                <p:oleObj name="Chart" r:id="rId4" imgW="5562548" imgH="2921092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562100"/>
                        <a:ext cx="8343900" cy="465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38"/>
          <p:cNvSpPr>
            <a:spLocks noChangeArrowheads="1"/>
          </p:cNvSpPr>
          <p:nvPr/>
        </p:nvSpPr>
        <p:spPr bwMode="blackWhite">
          <a:xfrm>
            <a:off x="1371600" y="4130675"/>
            <a:ext cx="3616325" cy="1187450"/>
          </a:xfrm>
          <a:prstGeom prst="wedgeRectCallout">
            <a:avLst>
              <a:gd name="adj1" fmla="val 63546"/>
              <a:gd name="adj2" fmla="val -10653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Every 4-5 years BLS reconciles its data with census data; sometimes this reclassifies employment within industries. This drop, spread over March 2004-March 2005, moved some people to the Health/Medical Expense sector.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4E854FA2-E36D-4855-9444-38F6D7C40AA9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9</a:t>
            </a:fld>
            <a:endParaRPr lang="en-US" altLang="en-US" sz="900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114300"/>
            <a:ext cx="7772400" cy="762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mtClean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Medical Insurance Industry: 1990–2014*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October </a:t>
            </a:r>
            <a:r>
              <a:rPr lang="en-US" altLang="en-US" sz="1100" dirty="0"/>
              <a:t>2014;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black">
          <a:xfrm>
            <a:off x="161925" y="1270000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15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416323"/>
              </p:ext>
            </p:extLst>
          </p:nvPr>
        </p:nvGraphicFramePr>
        <p:xfrm>
          <a:off x="381000" y="1490663"/>
          <a:ext cx="8553450" cy="461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4" name="Chart" r:id="rId4" imgW="5702361" imgH="2921092" progId="MSGraph.Chart.8">
                  <p:embed followColorScheme="full"/>
                </p:oleObj>
              </mc:Choice>
              <mc:Fallback>
                <p:oleObj name="Chart" r:id="rId4" imgW="5702361" imgH="2921092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81000" y="1490663"/>
                        <a:ext cx="8553450" cy="461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26075</TotalTime>
  <Words>756</Words>
  <Application>Microsoft Office PowerPoint</Application>
  <PresentationFormat>On-screen Show (4:3)</PresentationFormat>
  <Paragraphs>130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Symbol</vt:lpstr>
      <vt:lpstr>Verdana</vt:lpstr>
      <vt:lpstr>Wingdings</vt:lpstr>
      <vt:lpstr>Default Design</vt:lpstr>
      <vt:lpstr>Microsoft Graph Chart</vt:lpstr>
      <vt:lpstr>Chart</vt:lpstr>
      <vt:lpstr> Insurance Industry Employment Trends: 1990-2014</vt:lpstr>
      <vt:lpstr>Overview of Insurance Sector Employment Changes*</vt:lpstr>
      <vt:lpstr>PowerPoint Presentation</vt:lpstr>
      <vt:lpstr>U.S. Nonfarm Employment, Monthly, 1990–2014*</vt:lpstr>
      <vt:lpstr>U.S. Employment in Service Industries, Monthly, 1990–2014*</vt:lpstr>
      <vt:lpstr>PowerPoint Presentation</vt:lpstr>
      <vt:lpstr>U.S. Employment in the Direct P/C Insurance Industry: 1990–2014*</vt:lpstr>
      <vt:lpstr>U.S. Employment in the Direct Life Insurance Industry: 1990–2014*</vt:lpstr>
      <vt:lpstr>U.S. Employment in the Direct Health- Medical Insurance Industry: 1990–2014*</vt:lpstr>
      <vt:lpstr>U.S. Employment in the  Reinsurance Industry: 1990–2014*</vt:lpstr>
      <vt:lpstr>U.S. Employment in Insurance  Agencies &amp; Brokerages: 1990–2014*</vt:lpstr>
      <vt:lpstr>U.S. Employment in Insurance  Claims Adjusting: 1990–2014*</vt:lpstr>
      <vt:lpstr>U.S. Employment in Third-Party Administration of Insurance Funds: 1990–2014*</vt:lpstr>
      <vt:lpstr>PowerPoint Presentation</vt:lpstr>
    </vt:vector>
  </TitlesOfParts>
  <Company>insurance information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P6466 - iii Template</dc:title>
  <dc:creator>Call @ 866-2-eSlide</dc:creator>
  <cp:lastModifiedBy>Sassian, Maria</cp:lastModifiedBy>
  <cp:revision>1937</cp:revision>
  <cp:lastPrinted>2014-12-08T14:21:45Z</cp:lastPrinted>
  <dcterms:modified xsi:type="dcterms:W3CDTF">2014-12-08T20:50:44Z</dcterms:modified>
</cp:coreProperties>
</file>