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1.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20"/>
  </p:notesMasterIdLst>
  <p:handoutMasterIdLst>
    <p:handoutMasterId r:id="rId21"/>
  </p:handoutMasterIdLst>
  <p:sldIdLst>
    <p:sldId id="2639" r:id="rId2"/>
    <p:sldId id="3324" r:id="rId3"/>
    <p:sldId id="3348" r:id="rId4"/>
    <p:sldId id="3349" r:id="rId5"/>
    <p:sldId id="3325" r:id="rId6"/>
    <p:sldId id="3315" r:id="rId7"/>
    <p:sldId id="3309" r:id="rId8"/>
    <p:sldId id="3341" r:id="rId9"/>
    <p:sldId id="3351" r:id="rId10"/>
    <p:sldId id="3352" r:id="rId11"/>
    <p:sldId id="3353" r:id="rId12"/>
    <p:sldId id="3342" r:id="rId13"/>
    <p:sldId id="3344" r:id="rId14"/>
    <p:sldId id="3316" r:id="rId15"/>
    <p:sldId id="3345" r:id="rId16"/>
    <p:sldId id="3346" r:id="rId17"/>
    <p:sldId id="3350" r:id="rId18"/>
    <p:sldId id="1136" r:id="rId19"/>
  </p:sldIdLst>
  <p:sldSz cx="9144000" cy="6858000" type="screen4x3"/>
  <p:notesSz cx="6997700" cy="92837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1072">
          <p15:clr>
            <a:srgbClr val="A4A3A4"/>
          </p15:clr>
        </p15:guide>
        <p15:guide id="2" orient="horz" pos="3856">
          <p15:clr>
            <a:srgbClr val="A4A3A4"/>
          </p15:clr>
        </p15:guide>
        <p15:guide id="3" orient="horz" pos="3608">
          <p15:clr>
            <a:srgbClr val="A4A3A4"/>
          </p15:clr>
        </p15:guide>
        <p15:guide id="4" orient="horz" pos="1472">
          <p15:clr>
            <a:srgbClr val="A4A3A4"/>
          </p15:clr>
        </p15:guide>
        <p15:guide id="5" orient="horz" pos="798">
          <p15:clr>
            <a:srgbClr val="A4A3A4"/>
          </p15:clr>
        </p15:guide>
        <p15:guide id="6" pos="219">
          <p15:clr>
            <a:srgbClr val="A4A3A4"/>
          </p15:clr>
        </p15:guide>
        <p15:guide id="7" pos="5497">
          <p15:clr>
            <a:srgbClr val="A4A3A4"/>
          </p15:clr>
        </p15:guide>
        <p15:guide id="8" pos="463">
          <p15:clr>
            <a:srgbClr val="A4A3A4"/>
          </p15:clr>
        </p15:guide>
      </p15:sldGuideLst>
    </p:ext>
    <p:ext uri="{2D200454-40CA-4A62-9FC3-DE9A4176ACB9}">
      <p15:notesGuideLst xmlns:p15="http://schemas.microsoft.com/office/powerpoint/2012/main">
        <p15:guide id="1" orient="horz" pos="2924">
          <p15:clr>
            <a:srgbClr val="A4A3A4"/>
          </p15:clr>
        </p15:guide>
        <p15:guide id="2" pos="220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5A7A"/>
    <a:srgbClr val="28688C"/>
    <a:srgbClr val="2B7299"/>
    <a:srgbClr val="3333CC"/>
    <a:srgbClr val="E5F1F7"/>
    <a:srgbClr val="4B9FCD"/>
    <a:srgbClr val="3691C4"/>
    <a:srgbClr val="D0DCE2"/>
    <a:srgbClr val="C9D6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85" autoAdjust="0"/>
    <p:restoredTop sz="89785" autoAdjust="0"/>
  </p:normalViewPr>
  <p:slideViewPr>
    <p:cSldViewPr snapToGrid="0">
      <p:cViewPr varScale="1">
        <p:scale>
          <a:sx n="105" d="100"/>
          <a:sy n="105" d="100"/>
        </p:scale>
        <p:origin x="966" y="90"/>
      </p:cViewPr>
      <p:guideLst>
        <p:guide orient="horz" pos="1072"/>
        <p:guide orient="horz" pos="3856"/>
        <p:guide orient="horz" pos="3608"/>
        <p:guide orient="horz" pos="1472"/>
        <p:guide orient="horz" pos="798"/>
        <p:guide pos="219"/>
        <p:guide pos="5497"/>
        <p:guide pos="463"/>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94" d="100"/>
          <a:sy n="94" d="100"/>
        </p:scale>
        <p:origin x="-2898" y="-90"/>
      </p:cViewPr>
      <p:guideLst>
        <p:guide orient="horz" pos="2924"/>
        <p:guide pos="22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9378" name="Rectangle 1026"/>
          <p:cNvSpPr>
            <a:spLocks noGrp="1" noChangeArrowheads="1"/>
          </p:cNvSpPr>
          <p:nvPr>
            <p:ph type="hdr" sz="quarter"/>
          </p:nvPr>
        </p:nvSpPr>
        <p:spPr bwMode="auto">
          <a:xfrm>
            <a:off x="0" y="0"/>
            <a:ext cx="3033713" cy="463550"/>
          </a:xfrm>
          <a:prstGeom prst="rect">
            <a:avLst/>
          </a:prstGeom>
          <a:noFill/>
          <a:ln w="9525">
            <a:noFill/>
            <a:miter lim="800000"/>
            <a:headEnd/>
            <a:tailEnd/>
          </a:ln>
          <a:effectLst/>
        </p:spPr>
        <p:txBody>
          <a:bodyPr vert="horz" wrap="square" lIns="91264" tIns="45632" rIns="91264" bIns="45632" numCol="1" anchor="t" anchorCtr="0" compatLnSpc="1">
            <a:prstTxWarp prst="textNoShape">
              <a:avLst/>
            </a:prstTxWarp>
          </a:bodyPr>
          <a:lstStyle>
            <a:lvl1pPr defTabSz="912813" eaLnBrk="0" hangingPunct="0">
              <a:defRPr sz="1200">
                <a:latin typeface="Arial" charset="0"/>
                <a:cs typeface="+mn-cs"/>
              </a:defRPr>
            </a:lvl1pPr>
          </a:lstStyle>
          <a:p>
            <a:pPr>
              <a:defRPr/>
            </a:pPr>
            <a:endParaRPr lang="en-US"/>
          </a:p>
        </p:txBody>
      </p:sp>
      <p:sp>
        <p:nvSpPr>
          <p:cNvPr id="229379" name="Rectangle 1027"/>
          <p:cNvSpPr>
            <a:spLocks noGrp="1" noChangeArrowheads="1"/>
          </p:cNvSpPr>
          <p:nvPr>
            <p:ph type="dt" sz="quarter" idx="1"/>
          </p:nvPr>
        </p:nvSpPr>
        <p:spPr bwMode="auto">
          <a:xfrm>
            <a:off x="3962400" y="0"/>
            <a:ext cx="3033713" cy="463550"/>
          </a:xfrm>
          <a:prstGeom prst="rect">
            <a:avLst/>
          </a:prstGeom>
          <a:noFill/>
          <a:ln w="9525">
            <a:noFill/>
            <a:miter lim="800000"/>
            <a:headEnd/>
            <a:tailEnd/>
          </a:ln>
          <a:effectLst/>
        </p:spPr>
        <p:txBody>
          <a:bodyPr vert="horz" wrap="square" lIns="91264" tIns="45632" rIns="91264" bIns="45632" numCol="1" anchor="t" anchorCtr="0" compatLnSpc="1">
            <a:prstTxWarp prst="textNoShape">
              <a:avLst/>
            </a:prstTxWarp>
          </a:bodyPr>
          <a:lstStyle>
            <a:lvl1pPr algn="r" defTabSz="912813" eaLnBrk="0" hangingPunct="0">
              <a:defRPr sz="1200">
                <a:latin typeface="Arial" charset="0"/>
                <a:cs typeface="+mn-cs"/>
              </a:defRPr>
            </a:lvl1pPr>
          </a:lstStyle>
          <a:p>
            <a:pPr>
              <a:defRPr/>
            </a:pPr>
            <a:fld id="{56428D4E-CD86-468D-BEE4-4FD3A017EE70}" type="datetime1">
              <a:rPr lang="en-US"/>
              <a:pPr>
                <a:defRPr/>
              </a:pPr>
              <a:t>4/11/2014</a:t>
            </a:fld>
            <a:endParaRPr lang="en-US"/>
          </a:p>
        </p:txBody>
      </p:sp>
      <p:sp>
        <p:nvSpPr>
          <p:cNvPr id="229380" name="Rectangle 1028"/>
          <p:cNvSpPr>
            <a:spLocks noGrp="1" noChangeArrowheads="1"/>
          </p:cNvSpPr>
          <p:nvPr>
            <p:ph type="ftr" sz="quarter" idx="2"/>
          </p:nvPr>
        </p:nvSpPr>
        <p:spPr bwMode="auto">
          <a:xfrm>
            <a:off x="0" y="8818563"/>
            <a:ext cx="3033713" cy="463550"/>
          </a:xfrm>
          <a:prstGeom prst="rect">
            <a:avLst/>
          </a:prstGeom>
          <a:noFill/>
          <a:ln w="9525">
            <a:noFill/>
            <a:miter lim="800000"/>
            <a:headEnd/>
            <a:tailEnd/>
          </a:ln>
          <a:effectLst/>
        </p:spPr>
        <p:txBody>
          <a:bodyPr vert="horz" wrap="square" lIns="91264" tIns="45632" rIns="91264" bIns="45632" numCol="1" anchor="b" anchorCtr="0" compatLnSpc="1">
            <a:prstTxWarp prst="textNoShape">
              <a:avLst/>
            </a:prstTxWarp>
          </a:bodyPr>
          <a:lstStyle>
            <a:lvl1pPr defTabSz="912813" eaLnBrk="0" hangingPunct="0">
              <a:defRPr sz="1200">
                <a:latin typeface="Arial" charset="0"/>
                <a:cs typeface="+mn-cs"/>
              </a:defRPr>
            </a:lvl1pPr>
          </a:lstStyle>
          <a:p>
            <a:pPr>
              <a:defRPr/>
            </a:pPr>
            <a:endParaRPr lang="en-US"/>
          </a:p>
        </p:txBody>
      </p:sp>
      <p:sp>
        <p:nvSpPr>
          <p:cNvPr id="229381" name="Rectangle 1029"/>
          <p:cNvSpPr>
            <a:spLocks noGrp="1" noChangeArrowheads="1"/>
          </p:cNvSpPr>
          <p:nvPr>
            <p:ph type="sldNum" sz="quarter" idx="3"/>
          </p:nvPr>
        </p:nvSpPr>
        <p:spPr bwMode="auto">
          <a:xfrm>
            <a:off x="3962400" y="8818563"/>
            <a:ext cx="3033713" cy="463550"/>
          </a:xfrm>
          <a:prstGeom prst="rect">
            <a:avLst/>
          </a:prstGeom>
          <a:noFill/>
          <a:ln w="9525">
            <a:noFill/>
            <a:miter lim="800000"/>
            <a:headEnd/>
            <a:tailEnd/>
          </a:ln>
          <a:effectLst/>
        </p:spPr>
        <p:txBody>
          <a:bodyPr vert="horz" wrap="square" lIns="91264" tIns="45632" rIns="91264" bIns="45632" numCol="1" anchor="b" anchorCtr="0" compatLnSpc="1">
            <a:prstTxWarp prst="textNoShape">
              <a:avLst/>
            </a:prstTxWarp>
          </a:bodyPr>
          <a:lstStyle>
            <a:lvl1pPr algn="r" defTabSz="912813" eaLnBrk="0" hangingPunct="0">
              <a:defRPr sz="1200">
                <a:latin typeface="Arial" charset="0"/>
                <a:cs typeface="+mn-cs"/>
              </a:defRPr>
            </a:lvl1pPr>
          </a:lstStyle>
          <a:p>
            <a:pPr>
              <a:defRPr/>
            </a:pPr>
            <a:fld id="{46DD95BB-A669-4F44-8D4A-44D0FEE85DCC}" type="slidenum">
              <a:rPr lang="en-US"/>
              <a:pPr>
                <a:defRPr/>
              </a:pPr>
              <a:t>‹#›</a:t>
            </a:fld>
            <a:endParaRPr lang="en-US"/>
          </a:p>
        </p:txBody>
      </p:sp>
    </p:spTree>
    <p:extLst>
      <p:ext uri="{BB962C8B-B14F-4D97-AF65-F5344CB8AC3E}">
        <p14:creationId xmlns:p14="http://schemas.microsoft.com/office/powerpoint/2010/main" val="12494204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6674" name="Rectangle 3075"/>
          <p:cNvSpPr>
            <a:spLocks noGrp="1" noRot="1" noChangeAspect="1" noChangeArrowheads="1" noTextEdit="1"/>
          </p:cNvSpPr>
          <p:nvPr>
            <p:ph type="sldImg" idx="2"/>
          </p:nvPr>
        </p:nvSpPr>
        <p:spPr bwMode="auto">
          <a:xfrm>
            <a:off x="1470025" y="581025"/>
            <a:ext cx="4056063" cy="3041650"/>
          </a:xfrm>
          <a:prstGeom prst="rect">
            <a:avLst/>
          </a:prstGeom>
          <a:noFill/>
          <a:ln w="9525" algn="ctr">
            <a:solidFill>
              <a:srgbClr val="000000"/>
            </a:solidFill>
            <a:miter lim="800000"/>
            <a:headEnd/>
            <a:tailEnd/>
          </a:ln>
        </p:spPr>
      </p:sp>
      <p:sp>
        <p:nvSpPr>
          <p:cNvPr id="3077" name="Notes Placeholder 3076"/>
          <p:cNvSpPr>
            <a:spLocks noGrp="1" noChangeArrowheads="1"/>
          </p:cNvSpPr>
          <p:nvPr>
            <p:ph type="body" sz="quarter" idx="3"/>
          </p:nvPr>
        </p:nvSpPr>
        <p:spPr bwMode="auto">
          <a:xfrm>
            <a:off x="571500" y="3819525"/>
            <a:ext cx="5856288" cy="5148263"/>
          </a:xfrm>
          <a:prstGeom prst="rect">
            <a:avLst/>
          </a:prstGeom>
          <a:noFill/>
          <a:ln w="9525" algn="ctr">
            <a:noFill/>
            <a:miter lim="800000"/>
            <a:headEnd/>
            <a:tailEnd/>
          </a:ln>
          <a:effectLst/>
        </p:spPr>
        <p:txBody>
          <a:bodyPr vert="horz" wrap="square" lIns="46066" tIns="46066" rIns="46066" bIns="4606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9" name="Slide Number Placeholder 3078"/>
          <p:cNvSpPr>
            <a:spLocks noGrp="1" noChangeArrowheads="1"/>
          </p:cNvSpPr>
          <p:nvPr>
            <p:ph type="sldNum" sz="quarter" idx="5"/>
          </p:nvPr>
        </p:nvSpPr>
        <p:spPr bwMode="auto">
          <a:xfrm>
            <a:off x="3148013" y="9037638"/>
            <a:ext cx="704850" cy="244475"/>
          </a:xfrm>
          <a:prstGeom prst="rect">
            <a:avLst/>
          </a:prstGeom>
          <a:noFill/>
          <a:ln w="9525">
            <a:noFill/>
            <a:miter lim="800000"/>
            <a:headEnd/>
            <a:tailEnd/>
          </a:ln>
        </p:spPr>
        <p:txBody>
          <a:bodyPr vert="horz" wrap="square" lIns="45887" tIns="46499" rIns="45887" bIns="46499" numCol="1" anchor="b" anchorCtr="0" compatLnSpc="1">
            <a:prstTxWarp prst="textNoShape">
              <a:avLst/>
            </a:prstTxWarp>
            <a:spAutoFit/>
          </a:bodyPr>
          <a:lstStyle>
            <a:lvl1pPr algn="ctr" defTabSz="930275">
              <a:defRPr sz="1000">
                <a:latin typeface="Arial" charset="0"/>
                <a:cs typeface="+mn-cs"/>
              </a:defRPr>
            </a:lvl1pPr>
          </a:lstStyle>
          <a:p>
            <a:pPr>
              <a:defRPr/>
            </a:pPr>
            <a:fld id="{3926E3E4-F212-49E4-9AB9-DC573DC8C484}" type="slidenum">
              <a:rPr lang="en-US"/>
              <a:pPr>
                <a:defRPr/>
              </a:pPr>
              <a:t>‹#›</a:t>
            </a:fld>
            <a:endParaRPr lang="en-US"/>
          </a:p>
        </p:txBody>
      </p:sp>
    </p:spTree>
    <p:extLst>
      <p:ext uri="{BB962C8B-B14F-4D97-AF65-F5344CB8AC3E}">
        <p14:creationId xmlns:p14="http://schemas.microsoft.com/office/powerpoint/2010/main" val="3076174257"/>
      </p:ext>
    </p:extLst>
  </p:cSld>
  <p:clrMap bg1="lt1" tx1="dk1" bg2="lt2" tx2="dk2" accent1="accent1" accent2="accent2" accent3="accent3" accent4="accent4" accent5="accent5" accent6="accent6" hlink="hlink" folHlink="folHlink"/>
  <p:notesStyle>
    <a:lvl1pPr marL="228600" indent="-228600" algn="l" rtl="0" eaLnBrk="0" fontAlgn="base" hangingPunct="0">
      <a:lnSpc>
        <a:spcPct val="90000"/>
      </a:lnSpc>
      <a:spcBef>
        <a:spcPct val="100000"/>
      </a:spcBef>
      <a:spcAft>
        <a:spcPct val="0"/>
      </a:spcAft>
      <a:buClr>
        <a:srgbClr val="008080"/>
      </a:buClr>
      <a:buSzPct val="85000"/>
      <a:buFont typeface="Wingdings" pitchFamily="2" charset="2"/>
      <a:buChar char="n"/>
      <a:defRPr sz="1400" kern="1200">
        <a:solidFill>
          <a:schemeClr val="tx1"/>
        </a:solidFill>
        <a:latin typeface="Arial" charset="0"/>
        <a:ea typeface="+mn-ea"/>
        <a:cs typeface="+mn-cs"/>
      </a:defRPr>
    </a:lvl1pPr>
    <a:lvl2pPr marL="517525" indent="-174625" algn="l" rtl="0" eaLnBrk="0" fontAlgn="base" hangingPunct="0">
      <a:lnSpc>
        <a:spcPct val="90000"/>
      </a:lnSpc>
      <a:spcBef>
        <a:spcPct val="50000"/>
      </a:spcBef>
      <a:spcAft>
        <a:spcPct val="0"/>
      </a:spcAft>
      <a:buClr>
        <a:srgbClr val="008080"/>
      </a:buClr>
      <a:buFont typeface="Wingdings" pitchFamily="2" charset="2"/>
      <a:buChar char="w"/>
      <a:defRPr sz="1200" kern="1200">
        <a:solidFill>
          <a:schemeClr val="tx1"/>
        </a:solidFill>
        <a:latin typeface="Arial" charset="0"/>
        <a:ea typeface="+mn-ea"/>
        <a:cs typeface="+mn-cs"/>
      </a:defRPr>
    </a:lvl2pPr>
    <a:lvl3pPr marL="800100" indent="-168275" algn="l" rtl="0" eaLnBrk="0" fontAlgn="base" hangingPunct="0">
      <a:lnSpc>
        <a:spcPct val="90000"/>
      </a:lnSpc>
      <a:spcBef>
        <a:spcPct val="25000"/>
      </a:spcBef>
      <a:spcAft>
        <a:spcPct val="0"/>
      </a:spcAft>
      <a:buClr>
        <a:srgbClr val="008080"/>
      </a:buClr>
      <a:buFont typeface="Arial" charset="0"/>
      <a:buChar char="–"/>
      <a:defRPr sz="1200" kern="1200">
        <a:solidFill>
          <a:schemeClr val="tx1"/>
        </a:solidFill>
        <a:latin typeface="Arial" charset="0"/>
        <a:ea typeface="+mn-ea"/>
        <a:cs typeface="+mn-cs"/>
      </a:defRPr>
    </a:lvl3pPr>
    <a:lvl4pPr marL="1089025" indent="-174625" algn="l" rtl="0" eaLnBrk="0" fontAlgn="base" hangingPunct="0">
      <a:lnSpc>
        <a:spcPct val="90000"/>
      </a:lnSpc>
      <a:spcBef>
        <a:spcPct val="15000"/>
      </a:spcBef>
      <a:spcAft>
        <a:spcPct val="0"/>
      </a:spcAft>
      <a:buClr>
        <a:srgbClr val="008080"/>
      </a:buClr>
      <a:buFont typeface="Wingdings" pitchFamily="2" charset="2"/>
      <a:buChar char="§"/>
      <a:defRPr sz="1200" kern="1200">
        <a:solidFill>
          <a:schemeClr val="tx1"/>
        </a:solidFill>
        <a:latin typeface="Arial" charset="0"/>
        <a:ea typeface="+mn-ea"/>
        <a:cs typeface="+mn-cs"/>
      </a:defRPr>
    </a:lvl4pPr>
    <a:lvl5pPr marL="1371600" indent="-168275" algn="l" rtl="0" eaLnBrk="0" fontAlgn="base" hangingPunct="0">
      <a:lnSpc>
        <a:spcPct val="90000"/>
      </a:lnSpc>
      <a:spcBef>
        <a:spcPct val="15000"/>
      </a:spcBef>
      <a:spcAft>
        <a:spcPct val="0"/>
      </a:spcAft>
      <a:buClr>
        <a:srgbClr val="008080"/>
      </a:buClr>
      <a:buChar char="–"/>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3"/>
          <p:cNvSpPr>
            <a:spLocks noGrp="1" noChangeArrowheads="1"/>
          </p:cNvSpPr>
          <p:nvPr>
            <p:ph type="sldNum" sz="quarter" idx="5"/>
          </p:nvPr>
        </p:nvSpPr>
        <p:spPr/>
        <p:txBody>
          <a:bodyPr/>
          <a:lstStyle/>
          <a:p>
            <a:pPr>
              <a:defRPr/>
            </a:pPr>
            <a:fld id="{91438143-1DA2-4BA3-AF43-18D3330F406F}" type="slidenum">
              <a:rPr lang="en-US" smtClean="0"/>
              <a:pPr>
                <a:defRPr/>
              </a:pPr>
              <a:t>1</a:t>
            </a:fld>
            <a:endParaRPr lang="en-US" dirty="0" smtClean="0"/>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9785984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0956866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3"/>
          <p:cNvSpPr txBox="1">
            <a:spLocks noGrp="1" noChangeArrowheads="1"/>
          </p:cNvSpPr>
          <p:nvPr/>
        </p:nvSpPr>
        <p:spPr bwMode="auto">
          <a:xfrm>
            <a:off x="3148013" y="9034463"/>
            <a:ext cx="704850" cy="247650"/>
          </a:xfrm>
          <a:prstGeom prst="rect">
            <a:avLst/>
          </a:prstGeom>
          <a:noFill/>
          <a:ln w="9525">
            <a:noFill/>
            <a:miter lim="800000"/>
            <a:headEnd/>
            <a:tailEnd/>
          </a:ln>
        </p:spPr>
        <p:txBody>
          <a:bodyPr lIns="45877" tIns="46489" rIns="45877" bIns="46489" anchor="b">
            <a:spAutoFit/>
          </a:bodyPr>
          <a:lstStyle/>
          <a:p>
            <a:pPr algn="ctr" defTabSz="930275"/>
            <a:fld id="{E9565180-8486-4D0E-8C23-611864437D81}" type="slidenum">
              <a:rPr lang="en-US" sz="1000"/>
              <a:pPr algn="ctr" defTabSz="930275"/>
              <a:t>15</a:t>
            </a:fld>
            <a:endParaRPr lang="en-US" sz="1000"/>
          </a:p>
        </p:txBody>
      </p:sp>
      <p:sp>
        <p:nvSpPr>
          <p:cNvPr id="153603" name="Rectangle 2"/>
          <p:cNvSpPr>
            <a:spLocks noGrp="1" noRot="1" noChangeAspect="1" noChangeArrowheads="1" noTextEdit="1"/>
          </p:cNvSpPr>
          <p:nvPr>
            <p:ph type="sldImg"/>
          </p:nvPr>
        </p:nvSpPr>
        <p:spPr>
          <a:ln/>
        </p:spPr>
      </p:sp>
      <p:sp>
        <p:nvSpPr>
          <p:cNvPr id="153604" name="Rectangle 3"/>
          <p:cNvSpPr>
            <a:spLocks noGrp="1" noChangeArrowheads="1"/>
          </p:cNvSpPr>
          <p:nvPr>
            <p:ph type="body" idx="1"/>
          </p:nvPr>
        </p:nvSpPr>
        <p:spPr>
          <a:noFill/>
          <a:ln/>
        </p:spPr>
        <p:txBody>
          <a:bodyPr lIns="46056" tIns="46056" rIns="46056" bIns="46056"/>
          <a:lstStyle/>
          <a:p>
            <a:endParaRPr lang="en-US" smtClean="0"/>
          </a:p>
        </p:txBody>
      </p:sp>
    </p:spTree>
    <p:extLst>
      <p:ext uri="{BB962C8B-B14F-4D97-AF65-F5344CB8AC3E}">
        <p14:creationId xmlns:p14="http://schemas.microsoft.com/office/powerpoint/2010/main" val="9152362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3"/>
          <p:cNvSpPr>
            <a:spLocks noGrp="1" noChangeArrowheads="1"/>
          </p:cNvSpPr>
          <p:nvPr>
            <p:ph type="sldNum" sz="quarter" idx="5"/>
          </p:nvPr>
        </p:nvSpPr>
        <p:spPr>
          <a:xfrm>
            <a:off x="3085792" y="9047163"/>
            <a:ext cx="689527" cy="247650"/>
          </a:xfrm>
        </p:spPr>
        <p:txBody>
          <a:bodyPr/>
          <a:lstStyle/>
          <a:p>
            <a:pPr defTabSz="928787">
              <a:defRPr/>
            </a:pPr>
            <a:fld id="{15A7F7DB-3A93-4CAB-8AF3-CD35918FB945}" type="slidenum">
              <a:rPr lang="en-US" smtClean="0"/>
              <a:pPr defTabSz="928787">
                <a:defRPr/>
              </a:pPr>
              <a:t>16</a:t>
            </a:fld>
            <a:endParaRPr lang="en-US" dirty="0" smtClean="0"/>
          </a:p>
        </p:txBody>
      </p:sp>
      <p:sp>
        <p:nvSpPr>
          <p:cNvPr id="163843" name="Rectangle 2"/>
          <p:cNvSpPr>
            <a:spLocks noGrp="1" noRot="1" noChangeAspect="1" noChangeArrowheads="1" noTextEdit="1"/>
          </p:cNvSpPr>
          <p:nvPr>
            <p:ph type="sldImg"/>
          </p:nvPr>
        </p:nvSpPr>
        <p:spPr>
          <a:ln/>
        </p:spPr>
      </p:sp>
      <p:sp>
        <p:nvSpPr>
          <p:cNvPr id="16384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5325668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41095411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3"/>
          <p:cNvSpPr>
            <a:spLocks noGrp="1" noChangeArrowheads="1"/>
          </p:cNvSpPr>
          <p:nvPr>
            <p:ph type="sldNum" sz="quarter" idx="5"/>
          </p:nvPr>
        </p:nvSpPr>
        <p:spPr/>
        <p:txBody>
          <a:bodyPr/>
          <a:lstStyle/>
          <a:p>
            <a:pPr>
              <a:defRPr/>
            </a:pPr>
            <a:fld id="{EA3D68F1-0777-4B1E-A52C-51505E82C0DB}" type="slidenum">
              <a:rPr lang="en-US" smtClean="0"/>
              <a:pPr>
                <a:defRPr/>
              </a:pPr>
              <a:t>18</a:t>
            </a:fld>
            <a:endParaRPr lang="en-US" smtClean="0"/>
          </a:p>
        </p:txBody>
      </p:sp>
      <p:sp>
        <p:nvSpPr>
          <p:cNvPr id="292867" name="Rectangle 2"/>
          <p:cNvSpPr>
            <a:spLocks noGrp="1" noRot="1" noChangeAspect="1" noChangeArrowheads="1" noTextEdit="1"/>
          </p:cNvSpPr>
          <p:nvPr>
            <p:ph type="sldImg"/>
          </p:nvPr>
        </p:nvSpPr>
        <p:spPr>
          <a:ln/>
        </p:spPr>
      </p:sp>
      <p:sp>
        <p:nvSpPr>
          <p:cNvPr id="292868"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4612583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3"/>
          <p:cNvSpPr>
            <a:spLocks noGrp="1" noChangeArrowheads="1"/>
          </p:cNvSpPr>
          <p:nvPr>
            <p:ph type="sldNum" sz="quarter" idx="5"/>
          </p:nvPr>
        </p:nvSpPr>
        <p:spPr/>
        <p:txBody>
          <a:bodyPr/>
          <a:lstStyle/>
          <a:p>
            <a:pPr>
              <a:defRPr/>
            </a:pPr>
            <a:fld id="{D16B205B-5CAC-4CDE-BC3B-EC6CDB61437F}" type="slidenum">
              <a:rPr lang="en-US" smtClean="0"/>
              <a:pPr>
                <a:defRPr/>
              </a:pPr>
              <a:t>2</a:t>
            </a:fld>
            <a:endParaRPr lang="en-US" smtClean="0"/>
          </a:p>
        </p:txBody>
      </p:sp>
      <p:sp>
        <p:nvSpPr>
          <p:cNvPr id="159747" name="Rectangle 2"/>
          <p:cNvSpPr>
            <a:spLocks noGrp="1" noRot="1" noChangeAspect="1" noChangeArrowheads="1" noTextEdit="1"/>
          </p:cNvSpPr>
          <p:nvPr>
            <p:ph type="sldImg"/>
          </p:nvPr>
        </p:nvSpPr>
        <p:spPr>
          <a:ln/>
        </p:spPr>
      </p:sp>
      <p:sp>
        <p:nvSpPr>
          <p:cNvPr id="159748"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8241559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3"/>
          <p:cNvSpPr>
            <a:spLocks noGrp="1" noChangeArrowheads="1"/>
          </p:cNvSpPr>
          <p:nvPr>
            <p:ph type="sldNum" sz="quarter" idx="5"/>
          </p:nvPr>
        </p:nvSpPr>
        <p:spPr>
          <a:xfrm>
            <a:off x="3085792" y="9047163"/>
            <a:ext cx="689527" cy="247650"/>
          </a:xfrm>
        </p:spPr>
        <p:txBody>
          <a:bodyPr/>
          <a:lstStyle/>
          <a:p>
            <a:pPr defTabSz="928787">
              <a:defRPr/>
            </a:pPr>
            <a:fld id="{15A7F7DB-3A93-4CAB-8AF3-CD35918FB945}" type="slidenum">
              <a:rPr lang="en-US" smtClean="0"/>
              <a:pPr defTabSz="928787">
                <a:defRPr/>
              </a:pPr>
              <a:t>3</a:t>
            </a:fld>
            <a:endParaRPr lang="en-US" dirty="0" smtClean="0"/>
          </a:p>
        </p:txBody>
      </p:sp>
      <p:sp>
        <p:nvSpPr>
          <p:cNvPr id="163843" name="Rectangle 2"/>
          <p:cNvSpPr>
            <a:spLocks noGrp="1" noRot="1" noChangeAspect="1" noChangeArrowheads="1" noTextEdit="1"/>
          </p:cNvSpPr>
          <p:nvPr>
            <p:ph type="sldImg"/>
          </p:nvPr>
        </p:nvSpPr>
        <p:spPr>
          <a:ln/>
        </p:spPr>
      </p:sp>
      <p:sp>
        <p:nvSpPr>
          <p:cNvPr id="16384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6658554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3"/>
          <p:cNvSpPr>
            <a:spLocks noGrp="1" noChangeArrowheads="1"/>
          </p:cNvSpPr>
          <p:nvPr>
            <p:ph type="sldNum" sz="quarter" idx="5"/>
          </p:nvPr>
        </p:nvSpPr>
        <p:spPr>
          <a:xfrm>
            <a:off x="3085792" y="9047163"/>
            <a:ext cx="689527" cy="247650"/>
          </a:xfrm>
        </p:spPr>
        <p:txBody>
          <a:bodyPr/>
          <a:lstStyle/>
          <a:p>
            <a:pPr defTabSz="928787">
              <a:defRPr/>
            </a:pPr>
            <a:fld id="{15A7F7DB-3A93-4CAB-8AF3-CD35918FB945}" type="slidenum">
              <a:rPr lang="en-US" smtClean="0"/>
              <a:pPr defTabSz="928787">
                <a:defRPr/>
              </a:pPr>
              <a:t>4</a:t>
            </a:fld>
            <a:endParaRPr lang="en-US" dirty="0" smtClean="0"/>
          </a:p>
        </p:txBody>
      </p:sp>
      <p:sp>
        <p:nvSpPr>
          <p:cNvPr id="163843" name="Rectangle 2"/>
          <p:cNvSpPr>
            <a:spLocks noGrp="1" noRot="1" noChangeAspect="1" noChangeArrowheads="1" noTextEdit="1"/>
          </p:cNvSpPr>
          <p:nvPr>
            <p:ph type="sldImg"/>
          </p:nvPr>
        </p:nvSpPr>
        <p:spPr>
          <a:ln/>
        </p:spPr>
      </p:sp>
      <p:sp>
        <p:nvSpPr>
          <p:cNvPr id="16384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15421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3"/>
          <p:cNvSpPr txBox="1">
            <a:spLocks noGrp="1" noChangeArrowheads="1"/>
          </p:cNvSpPr>
          <p:nvPr/>
        </p:nvSpPr>
        <p:spPr bwMode="auto">
          <a:xfrm>
            <a:off x="3149600" y="9034463"/>
            <a:ext cx="701675" cy="247650"/>
          </a:xfrm>
          <a:prstGeom prst="rect">
            <a:avLst/>
          </a:prstGeom>
          <a:noFill/>
          <a:ln w="9525">
            <a:noFill/>
            <a:miter lim="800000"/>
            <a:headEnd/>
            <a:tailEnd/>
          </a:ln>
        </p:spPr>
        <p:txBody>
          <a:bodyPr lIns="45956" tIns="46569" rIns="45956" bIns="46569" anchor="b">
            <a:spAutoFit/>
          </a:bodyPr>
          <a:lstStyle/>
          <a:p>
            <a:pPr algn="ctr" defTabSz="931863"/>
            <a:fld id="{656F2DA5-2A16-4F02-B835-037A87D5F1E8}" type="slidenum">
              <a:rPr lang="en-US" sz="1000"/>
              <a:pPr algn="ctr" defTabSz="931863"/>
              <a:t>7</a:t>
            </a:fld>
            <a:endParaRPr lang="en-US" sz="1000"/>
          </a:p>
        </p:txBody>
      </p:sp>
      <p:sp>
        <p:nvSpPr>
          <p:cNvPr id="235523" name="Rectangle 2"/>
          <p:cNvSpPr>
            <a:spLocks noGrp="1" noRot="1" noChangeAspect="1" noChangeArrowheads="1" noTextEdit="1"/>
          </p:cNvSpPr>
          <p:nvPr>
            <p:ph type="sldImg"/>
          </p:nvPr>
        </p:nvSpPr>
        <p:spPr>
          <a:ln/>
        </p:spPr>
      </p:sp>
      <p:sp>
        <p:nvSpPr>
          <p:cNvPr id="23552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40297428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9697" name="Rectangle 3"/>
          <p:cNvSpPr txBox="1">
            <a:spLocks noGrp="1" noChangeArrowheads="1"/>
          </p:cNvSpPr>
          <p:nvPr/>
        </p:nvSpPr>
        <p:spPr bwMode="auto">
          <a:xfrm>
            <a:off x="3148652" y="9034803"/>
            <a:ext cx="703573" cy="247312"/>
          </a:xfrm>
          <a:prstGeom prst="rect">
            <a:avLst/>
          </a:prstGeom>
          <a:noFill/>
          <a:ln w="9525">
            <a:noFill/>
            <a:miter lim="800000"/>
            <a:headEnd/>
            <a:tailEnd/>
          </a:ln>
        </p:spPr>
        <p:txBody>
          <a:bodyPr lIns="45909" tIns="46522" rIns="45909" bIns="46522" anchor="b">
            <a:spAutoFit/>
          </a:bodyPr>
          <a:lstStyle/>
          <a:p>
            <a:pPr algn="ctr"/>
            <a:fld id="{ECB28993-AF64-42C9-8474-B3CB83825417}" type="slidenum">
              <a:rPr lang="en-US" sz="1000">
                <a:solidFill>
                  <a:srgbClr val="000000"/>
                </a:solidFill>
                <a:latin typeface="Times New Roman" pitchFamily="18" charset="0"/>
              </a:rPr>
              <a:pPr algn="ctr"/>
              <a:t>9</a:t>
            </a:fld>
            <a:endParaRPr lang="en-US" sz="1000" dirty="0">
              <a:solidFill>
                <a:srgbClr val="000000"/>
              </a:solidFill>
              <a:latin typeface="Times New Roman" pitchFamily="18" charset="0"/>
            </a:endParaRPr>
          </a:p>
        </p:txBody>
      </p:sp>
      <p:sp>
        <p:nvSpPr>
          <p:cNvPr id="1949698" name="Rectangle 2"/>
          <p:cNvSpPr>
            <a:spLocks noGrp="1" noRot="1" noChangeAspect="1" noChangeArrowheads="1" noTextEdit="1"/>
          </p:cNvSpPr>
          <p:nvPr>
            <p:ph type="sldImg"/>
          </p:nvPr>
        </p:nvSpPr>
        <p:spPr>
          <a:ln/>
        </p:spPr>
      </p:sp>
      <p:sp>
        <p:nvSpPr>
          <p:cNvPr id="1949699" name="Rectangle 3"/>
          <p:cNvSpPr>
            <a:spLocks noGrp="1" noChangeArrowheads="1"/>
          </p:cNvSpPr>
          <p:nvPr>
            <p:ph type="body" idx="1"/>
          </p:nvPr>
        </p:nvSpPr>
        <p:spPr>
          <a:noFill/>
          <a:ln/>
        </p:spPr>
        <p:txBody>
          <a:bodyPr/>
          <a:lstStyle/>
          <a:p>
            <a:pPr>
              <a:spcBef>
                <a:spcPct val="0"/>
              </a:spcBef>
            </a:pPr>
            <a:endParaRPr lang="en-US" smtClean="0"/>
          </a:p>
        </p:txBody>
      </p:sp>
    </p:spTree>
    <p:extLst>
      <p:ext uri="{BB962C8B-B14F-4D97-AF65-F5344CB8AC3E}">
        <p14:creationId xmlns:p14="http://schemas.microsoft.com/office/powerpoint/2010/main" val="16429496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3"/>
          <p:cNvSpPr>
            <a:spLocks noGrp="1" noChangeArrowheads="1"/>
          </p:cNvSpPr>
          <p:nvPr>
            <p:ph type="sldNum" sz="quarter" idx="5"/>
          </p:nvPr>
        </p:nvSpPr>
        <p:spPr>
          <a:xfrm>
            <a:off x="3148014" y="9034464"/>
            <a:ext cx="704850" cy="247650"/>
          </a:xfrm>
        </p:spPr>
        <p:txBody>
          <a:bodyPr/>
          <a:lstStyle/>
          <a:p>
            <a:pPr>
              <a:defRPr/>
            </a:pPr>
            <a:fld id="{CD8EFDAD-DD28-475D-8809-5E3173A79418}" type="slidenum">
              <a:rPr lang="en-US" smtClean="0"/>
              <a:pPr>
                <a:defRPr/>
              </a:pPr>
              <a:t>10</a:t>
            </a:fld>
            <a:endParaRPr lang="en-US" smtClean="0"/>
          </a:p>
        </p:txBody>
      </p:sp>
      <p:sp>
        <p:nvSpPr>
          <p:cNvPr id="215043" name="Rectangle 2"/>
          <p:cNvSpPr>
            <a:spLocks noGrp="1" noRot="1" noChangeAspect="1" noChangeArrowheads="1" noTextEdit="1"/>
          </p:cNvSpPr>
          <p:nvPr>
            <p:ph type="sldImg"/>
          </p:nvPr>
        </p:nvSpPr>
        <p:spPr>
          <a:ln/>
        </p:spPr>
      </p:sp>
      <p:sp>
        <p:nvSpPr>
          <p:cNvPr id="21504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4483396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3"/>
          <p:cNvSpPr>
            <a:spLocks noGrp="1" noChangeArrowheads="1"/>
          </p:cNvSpPr>
          <p:nvPr>
            <p:ph type="sldNum" sz="quarter" idx="5"/>
          </p:nvPr>
        </p:nvSpPr>
        <p:spPr>
          <a:xfrm>
            <a:off x="3148014" y="9034466"/>
            <a:ext cx="704849" cy="247650"/>
          </a:xfrm>
        </p:spPr>
        <p:txBody>
          <a:bodyPr/>
          <a:lstStyle/>
          <a:p>
            <a:pPr>
              <a:defRPr/>
            </a:pPr>
            <a:fld id="{205DA8A8-5777-4FA2-8084-FB24BA0FA918}" type="slidenum">
              <a:rPr lang="en-US" smtClean="0">
                <a:solidFill>
                  <a:srgbClr val="000000"/>
                </a:solidFill>
              </a:rPr>
              <a:pPr>
                <a:defRPr/>
              </a:pPr>
              <a:t>11</a:t>
            </a:fld>
            <a:endParaRPr lang="en-US" smtClean="0">
              <a:solidFill>
                <a:srgbClr val="000000"/>
              </a:solidFill>
            </a:endParaRPr>
          </a:p>
        </p:txBody>
      </p:sp>
      <p:sp>
        <p:nvSpPr>
          <p:cNvPr id="208899" name="Rectangle 4"/>
          <p:cNvSpPr>
            <a:spLocks noGrp="1" noRot="1" noChangeAspect="1" noChangeArrowheads="1" noTextEdit="1"/>
          </p:cNvSpPr>
          <p:nvPr>
            <p:ph type="sldImg"/>
          </p:nvPr>
        </p:nvSpPr>
        <p:spPr>
          <a:ln/>
        </p:spPr>
      </p:sp>
      <p:sp>
        <p:nvSpPr>
          <p:cNvPr id="208900" name="Rectangle 5"/>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6049083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a:xfrm>
            <a:off x="3148013" y="9034319"/>
            <a:ext cx="704850" cy="247794"/>
          </a:xfrm>
        </p:spPr>
        <p:txBody>
          <a:bodyPr/>
          <a:lstStyle/>
          <a:p>
            <a:fld id="{076349CA-7964-46F8-9AF2-4ABE1A925F7D}" type="slidenum">
              <a:rPr lang="en-US" smtClean="0"/>
              <a:pPr/>
              <a:t>12</a:t>
            </a:fld>
            <a:endParaRPr lang="en-US"/>
          </a:p>
        </p:txBody>
      </p:sp>
    </p:spTree>
    <p:extLst>
      <p:ext uri="{BB962C8B-B14F-4D97-AF65-F5344CB8AC3E}">
        <p14:creationId xmlns:p14="http://schemas.microsoft.com/office/powerpoint/2010/main" val="16581203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183"/>
          <p:cNvSpPr>
            <a:spLocks noChangeArrowheads="1"/>
          </p:cNvSpPr>
          <p:nvPr userDrawn="1"/>
        </p:nvSpPr>
        <p:spPr bwMode="white">
          <a:xfrm>
            <a:off x="0" y="0"/>
            <a:ext cx="9144000" cy="6858000"/>
          </a:xfrm>
          <a:prstGeom prst="rect">
            <a:avLst/>
          </a:prstGeom>
          <a:solidFill>
            <a:srgbClr val="FFFFFF"/>
          </a:solidFill>
          <a:ln w="9525">
            <a:noFill/>
            <a:miter lim="800000"/>
            <a:headEnd/>
            <a:tailEnd/>
          </a:ln>
          <a:effectLst/>
        </p:spPr>
        <p:txBody>
          <a:bodyPr wrap="none" anchor="ctr"/>
          <a:lstStyle/>
          <a:p>
            <a:pPr>
              <a:defRPr/>
            </a:pPr>
            <a:endParaRPr lang="en-US">
              <a:cs typeface="+mn-cs"/>
            </a:endParaRPr>
          </a:p>
        </p:txBody>
      </p:sp>
      <p:pic>
        <p:nvPicPr>
          <p:cNvPr id="5" name="Picture 1188" descr="Title Page bar_112409_1pm"/>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0" y="268288"/>
            <a:ext cx="9144000" cy="1974850"/>
          </a:xfrm>
          <a:prstGeom prst="rect">
            <a:avLst/>
          </a:prstGeom>
          <a:noFill/>
          <a:ln w="9525">
            <a:noFill/>
            <a:miter lim="800000"/>
            <a:headEnd/>
            <a:tailEnd/>
          </a:ln>
        </p:spPr>
      </p:pic>
      <p:sp>
        <p:nvSpPr>
          <p:cNvPr id="6" name="Rectangle 1180"/>
          <p:cNvSpPr>
            <a:spLocks noChangeArrowheads="1"/>
          </p:cNvSpPr>
          <p:nvPr userDrawn="1"/>
        </p:nvSpPr>
        <p:spPr bwMode="auto">
          <a:xfrm>
            <a:off x="0" y="6556375"/>
            <a:ext cx="9144000" cy="301625"/>
          </a:xfrm>
          <a:prstGeom prst="rect">
            <a:avLst/>
          </a:prstGeom>
          <a:solidFill>
            <a:srgbClr val="225A7A"/>
          </a:solidFill>
          <a:ln w="9525">
            <a:noFill/>
            <a:miter lim="800000"/>
            <a:headEnd/>
            <a:tailEnd/>
          </a:ln>
          <a:effectLst/>
        </p:spPr>
        <p:txBody>
          <a:bodyPr wrap="none" anchor="ctr"/>
          <a:lstStyle/>
          <a:p>
            <a:pPr>
              <a:defRPr/>
            </a:pPr>
            <a:endParaRPr lang="en-US">
              <a:cs typeface="+mn-cs"/>
            </a:endParaRPr>
          </a:p>
        </p:txBody>
      </p:sp>
      <p:pic>
        <p:nvPicPr>
          <p:cNvPr id="7" name="Picture 1181"/>
          <p:cNvPicPr>
            <a:picLocks noChangeAspect="1" noChangeArrowheads="1"/>
          </p:cNvPicPr>
          <p:nvPr userDrawn="1"/>
        </p:nvPicPr>
        <p:blipFill>
          <a:blip r:embed="rId3" cstate="print"/>
          <a:srcRect/>
          <a:stretch>
            <a:fillRect/>
          </a:stretch>
        </p:blipFill>
        <p:spPr bwMode="auto">
          <a:xfrm>
            <a:off x="3051175" y="838200"/>
            <a:ext cx="3032125" cy="838200"/>
          </a:xfrm>
          <a:prstGeom prst="rect">
            <a:avLst/>
          </a:prstGeom>
          <a:noFill/>
          <a:ln w="9525">
            <a:noFill/>
            <a:miter lim="800000"/>
            <a:headEnd/>
            <a:tailEnd/>
          </a:ln>
        </p:spPr>
      </p:pic>
      <p:sp>
        <p:nvSpPr>
          <p:cNvPr id="81978" name="Rectangle 1082"/>
          <p:cNvSpPr>
            <a:spLocks noGrp="1" noChangeArrowheads="1"/>
          </p:cNvSpPr>
          <p:nvPr>
            <p:ph type="ctrTitle"/>
          </p:nvPr>
        </p:nvSpPr>
        <p:spPr bwMode="auto">
          <a:xfrm>
            <a:off x="685800" y="2979738"/>
            <a:ext cx="7772400" cy="649287"/>
          </a:xfrm>
          <a:ln algn="ctr"/>
        </p:spPr>
        <p:txBody>
          <a:bodyPr>
            <a:spAutoFit/>
          </a:bodyPr>
          <a:lstStyle>
            <a:lvl1pPr algn="ctr">
              <a:lnSpc>
                <a:spcPct val="85000"/>
              </a:lnSpc>
              <a:spcBef>
                <a:spcPct val="40000"/>
              </a:spcBef>
              <a:defRPr sz="4300" smtClean="0">
                <a:solidFill>
                  <a:schemeClr val="accent2"/>
                </a:solidFill>
              </a:defRPr>
            </a:lvl1pPr>
          </a:lstStyle>
          <a:p>
            <a:r>
              <a:rPr lang="en-US" smtClean="0"/>
              <a:t>Click to edit Master title style</a:t>
            </a:r>
          </a:p>
        </p:txBody>
      </p:sp>
      <p:sp>
        <p:nvSpPr>
          <p:cNvPr id="81979" name="Rectangle 1083"/>
          <p:cNvSpPr>
            <a:spLocks noGrp="1" noChangeArrowheads="1"/>
          </p:cNvSpPr>
          <p:nvPr>
            <p:ph type="subTitle" idx="1"/>
          </p:nvPr>
        </p:nvSpPr>
        <p:spPr>
          <a:xfrm>
            <a:off x="668338" y="4867275"/>
            <a:ext cx="7807325" cy="430213"/>
          </a:xfrm>
        </p:spPr>
        <p:txBody>
          <a:bodyPr>
            <a:spAutoFit/>
          </a:bodyPr>
          <a:lstStyle>
            <a:lvl1pPr marL="0" indent="0" algn="ctr">
              <a:lnSpc>
                <a:spcPct val="85000"/>
              </a:lnSpc>
              <a:spcBef>
                <a:spcPct val="25000"/>
              </a:spcBef>
              <a:buFont typeface="Wingdings" pitchFamily="2" charset="2"/>
              <a:buNone/>
              <a:defRPr sz="2600" b="1" smtClean="0">
                <a:solidFill>
                  <a:srgbClr val="225A7A"/>
                </a:solidFill>
              </a:defRPr>
            </a:lvl1pPr>
          </a:lstStyle>
          <a:p>
            <a:r>
              <a:rPr lang="en-US" smtClean="0"/>
              <a:t>Click to edit Master subtitle style</a:t>
            </a:r>
          </a:p>
        </p:txBody>
      </p:sp>
      <p:sp>
        <p:nvSpPr>
          <p:cNvPr id="8" name="Rectangle 1184"/>
          <p:cNvSpPr>
            <a:spLocks noGrp="1" noChangeArrowheads="1"/>
          </p:cNvSpPr>
          <p:nvPr>
            <p:ph type="dt" sz="half" idx="10"/>
          </p:nvPr>
        </p:nvSpPr>
        <p:spPr/>
        <p:txBody>
          <a:bodyPr/>
          <a:lstStyle>
            <a:lvl1pPr>
              <a:defRPr/>
            </a:lvl1pPr>
          </a:lstStyle>
          <a:p>
            <a:pPr>
              <a:defRPr/>
            </a:pPr>
            <a:r>
              <a:rPr lang="en-US" smtClean="0"/>
              <a:t>12/01/09 - 9pm</a:t>
            </a:r>
            <a:endParaRPr lang="en-US"/>
          </a:p>
        </p:txBody>
      </p:sp>
      <p:sp>
        <p:nvSpPr>
          <p:cNvPr id="9" name="Rectangle 1185"/>
          <p:cNvSpPr>
            <a:spLocks noGrp="1" noChangeArrowheads="1"/>
          </p:cNvSpPr>
          <p:nvPr>
            <p:ph type="ftr" sz="quarter" idx="11"/>
          </p:nvPr>
        </p:nvSpPr>
        <p:spPr/>
        <p:txBody>
          <a:bodyPr/>
          <a:lstStyle>
            <a:lvl1pPr>
              <a:defRPr/>
            </a:lvl1pPr>
          </a:lstStyle>
          <a:p>
            <a:pPr>
              <a:defRPr/>
            </a:pPr>
            <a:r>
              <a:rPr lang="en-US"/>
              <a:t>eSlide – P6466 – The Financial Crisis and the Future of the P/C</a:t>
            </a:r>
          </a:p>
        </p:txBody>
      </p:sp>
      <p:sp>
        <p:nvSpPr>
          <p:cNvPr id="10" name="Rectangle 1189"/>
          <p:cNvSpPr>
            <a:spLocks noGrp="1" noChangeArrowheads="1"/>
          </p:cNvSpPr>
          <p:nvPr>
            <p:ph type="sldNum" sz="quarter" idx="12"/>
          </p:nvPr>
        </p:nvSpPr>
        <p:spPr/>
        <p:txBody>
          <a:bodyPr/>
          <a:lstStyle>
            <a:lvl1pPr>
              <a:defRPr>
                <a:solidFill>
                  <a:schemeClr val="bg1"/>
                </a:solidFill>
              </a:defRPr>
            </a:lvl1pPr>
          </a:lstStyle>
          <a:p>
            <a:pPr>
              <a:defRPr/>
            </a:pPr>
            <a:fld id="{1AA298A7-07D0-41F4-A57B-095D4458DCA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Text Placeholder 2"/>
          <p:cNvSpPr>
            <a:spLocks noGrp="1"/>
          </p:cNvSpPr>
          <p:nvPr>
            <p:ph type="body" idx="1"/>
          </p:nvPr>
        </p:nvSpPr>
        <p:spPr/>
        <p:txBody>
          <a:bodyPr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00BC345D-58F2-4414-BF4A-B7296ABFC7E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Table Placeholder 2"/>
          <p:cNvSpPr>
            <a:spLocks noGrp="1"/>
          </p:cNvSpPr>
          <p:nvPr>
            <p:ph type="tbl" idx="1"/>
          </p:nvPr>
        </p:nvSpPr>
        <p:spPr/>
        <p:txBody>
          <a:bodyPr lIns="91440" rIns="91440" rtlCol="0"/>
          <a:lstStyle/>
          <a:p>
            <a:pPr lvl="0"/>
            <a:endParaRPr lang="en-US" noProof="0" smtClean="0"/>
          </a:p>
        </p:txBody>
      </p:sp>
      <p:sp>
        <p:nvSpPr>
          <p:cNvPr id="4"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CAFC86FA-B60D-423D-926C-A543DAD8D6A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98450" y="90488"/>
            <a:ext cx="7400925" cy="860425"/>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95300" y="1647825"/>
            <a:ext cx="8153400" cy="4652963"/>
          </a:xfrm>
        </p:spPr>
        <p:txBody>
          <a:bodyPr/>
          <a:lstStyle/>
          <a:p>
            <a:pPr lvl="0"/>
            <a:endParaRPr lang="en-US" noProof="0"/>
          </a:p>
        </p:txBody>
      </p:sp>
      <p:sp>
        <p:nvSpPr>
          <p:cNvPr id="4"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213DCD5A-272D-460F-810D-8B44844B5B0F}"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Agenda">
    <p:bg>
      <p:bgPr>
        <a:solidFill>
          <a:srgbClr val="FFFFFF"/>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648000" y="303902"/>
            <a:ext cx="6840000" cy="720000"/>
          </a:xfrm>
        </p:spPr>
        <p:txBody>
          <a:bodyPr/>
          <a:lstStyle>
            <a:lvl1pPr>
              <a:defRPr>
                <a:solidFill>
                  <a:schemeClr val="tx2"/>
                </a:solidFill>
              </a:defRPr>
            </a:lvl1pPr>
          </a:lstStyle>
          <a:p>
            <a:r>
              <a:rPr lang="en-US" smtClean="0"/>
              <a:t>Click to edit Master title style</a:t>
            </a:r>
            <a:endParaRPr lang="de-DE" dirty="0"/>
          </a:p>
        </p:txBody>
      </p:sp>
      <p:sp>
        <p:nvSpPr>
          <p:cNvPr id="5" name="Textplatzhalter 4"/>
          <p:cNvSpPr>
            <a:spLocks noGrp="1"/>
          </p:cNvSpPr>
          <p:nvPr>
            <p:ph type="body" sz="quarter" idx="10"/>
          </p:nvPr>
        </p:nvSpPr>
        <p:spPr>
          <a:xfrm>
            <a:off x="287337" y="1438937"/>
            <a:ext cx="8569325" cy="4842000"/>
          </a:xfrm>
        </p:spPr>
        <p:txBody>
          <a:bodyPr/>
          <a:lstStyle>
            <a:lvl1pPr marL="350100" indent="-342900">
              <a:buFont typeface="+mj-lt"/>
              <a:buAutoNum type="arabicPeriod"/>
              <a:defRPr baseline="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Content Placeholder 2"/>
          <p:cNvSpPr>
            <a:spLocks noGrp="1"/>
          </p:cNvSpPr>
          <p:nvPr>
            <p:ph idx="1"/>
          </p:nvPr>
        </p:nvSpPr>
        <p:spPr/>
        <p:txBody>
          <a:bodyPr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8F1D8FF3-5AB6-4EC6-BDC2-E6058C96F90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rtlCol="0"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rtlCol="0"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EAA4BFB2-9712-42D6-90C8-408268A1944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6"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7" name="Rectangle 110"/>
          <p:cNvSpPr>
            <a:spLocks noGrp="1" noChangeArrowheads="1"/>
          </p:cNvSpPr>
          <p:nvPr>
            <p:ph type="sldNum" sz="quarter" idx="12"/>
          </p:nvPr>
        </p:nvSpPr>
        <p:spPr>
          <a:ln/>
        </p:spPr>
        <p:txBody>
          <a:bodyPr/>
          <a:lstStyle>
            <a:lvl1pPr>
              <a:defRPr/>
            </a:lvl1pPr>
          </a:lstStyle>
          <a:p>
            <a:pPr>
              <a:defRPr/>
            </a:pPr>
            <a:fld id="{DB690DBB-527D-49DE-BE17-F2C090C1D32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8"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9" name="Rectangle 110"/>
          <p:cNvSpPr>
            <a:spLocks noGrp="1" noChangeArrowheads="1"/>
          </p:cNvSpPr>
          <p:nvPr>
            <p:ph type="sldNum" sz="quarter" idx="12"/>
          </p:nvPr>
        </p:nvSpPr>
        <p:spPr>
          <a:ln/>
        </p:spPr>
        <p:txBody>
          <a:bodyPr/>
          <a:lstStyle>
            <a:lvl1pPr>
              <a:defRPr/>
            </a:lvl1pPr>
          </a:lstStyle>
          <a:p>
            <a:pPr>
              <a:defRPr/>
            </a:pPr>
            <a:fld id="{9A7B4C8B-F8C1-4480-ADCB-1FB9116D9DE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4"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5" name="Rectangle 110"/>
          <p:cNvSpPr>
            <a:spLocks noGrp="1" noChangeArrowheads="1"/>
          </p:cNvSpPr>
          <p:nvPr>
            <p:ph type="sldNum" sz="quarter" idx="12"/>
          </p:nvPr>
        </p:nvSpPr>
        <p:spPr>
          <a:ln/>
        </p:spPr>
        <p:txBody>
          <a:bodyPr/>
          <a:lstStyle>
            <a:lvl1pPr>
              <a:defRPr/>
            </a:lvl1pPr>
          </a:lstStyle>
          <a:p>
            <a:pPr>
              <a:defRPr/>
            </a:pPr>
            <a:fld id="{103D1549-189B-430A-BC2E-B6FA9183E25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3"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4" name="Rectangle 110"/>
          <p:cNvSpPr>
            <a:spLocks noGrp="1" noChangeArrowheads="1"/>
          </p:cNvSpPr>
          <p:nvPr>
            <p:ph type="sldNum" sz="quarter" idx="12"/>
          </p:nvPr>
        </p:nvSpPr>
        <p:spPr>
          <a:ln/>
        </p:spPr>
        <p:txBody>
          <a:bodyPr/>
          <a:lstStyle>
            <a:lvl1pPr>
              <a:defRPr/>
            </a:lvl1pPr>
          </a:lstStyle>
          <a:p>
            <a:pPr>
              <a:defRPr/>
            </a:pPr>
            <a:fld id="{79649112-2361-4913-9798-B6AEBB59A8D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rtlCol="0"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6"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7" name="Rectangle 110"/>
          <p:cNvSpPr>
            <a:spLocks noGrp="1" noChangeArrowheads="1"/>
          </p:cNvSpPr>
          <p:nvPr>
            <p:ph type="sldNum" sz="quarter" idx="12"/>
          </p:nvPr>
        </p:nvSpPr>
        <p:spPr>
          <a:ln/>
        </p:spPr>
        <p:txBody>
          <a:bodyPr/>
          <a:lstStyle>
            <a:lvl1pPr>
              <a:defRPr/>
            </a:lvl1pPr>
          </a:lstStyle>
          <a:p>
            <a:pPr>
              <a:defRPr/>
            </a:pPr>
            <a:fld id="{13E2EC06-222A-42D0-87E9-064A6BEAE80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rtlCol="0"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lIns="91440" rIns="91440"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6"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7" name="Rectangle 110"/>
          <p:cNvSpPr>
            <a:spLocks noGrp="1" noChangeArrowheads="1"/>
          </p:cNvSpPr>
          <p:nvPr>
            <p:ph type="sldNum" sz="quarter" idx="12"/>
          </p:nvPr>
        </p:nvSpPr>
        <p:spPr>
          <a:ln/>
        </p:spPr>
        <p:txBody>
          <a:bodyPr/>
          <a:lstStyle>
            <a:lvl1pPr>
              <a:defRPr/>
            </a:lvl1pPr>
          </a:lstStyle>
          <a:p>
            <a:pPr>
              <a:defRPr/>
            </a:pPr>
            <a:fld id="{C71FF8B8-F0F3-400C-8102-4AEACDC8D33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8" name="Rectangle 104"/>
          <p:cNvSpPr>
            <a:spLocks noChangeArrowheads="1"/>
          </p:cNvSpPr>
          <p:nvPr/>
        </p:nvSpPr>
        <p:spPr bwMode="white">
          <a:xfrm>
            <a:off x="0" y="0"/>
            <a:ext cx="9144000" cy="6858000"/>
          </a:xfrm>
          <a:prstGeom prst="rect">
            <a:avLst/>
          </a:prstGeom>
          <a:solidFill>
            <a:srgbClr val="FFFFFF"/>
          </a:solidFill>
          <a:ln w="9525">
            <a:noFill/>
            <a:miter lim="800000"/>
            <a:headEnd/>
            <a:tailEnd/>
          </a:ln>
          <a:effectLst/>
        </p:spPr>
        <p:txBody>
          <a:bodyPr wrap="none" anchor="ctr"/>
          <a:lstStyle/>
          <a:p>
            <a:pPr>
              <a:defRPr/>
            </a:pPr>
            <a:endParaRPr lang="en-US">
              <a:cs typeface="+mn-cs"/>
            </a:endParaRPr>
          </a:p>
        </p:txBody>
      </p:sp>
      <p:pic>
        <p:nvPicPr>
          <p:cNvPr id="90115" name="Picture 109" descr="Text Page"/>
          <p:cNvPicPr>
            <a:picLocks noChangeAspect="1" noChangeArrowheads="1"/>
          </p:cNvPicPr>
          <p:nvPr/>
        </p:nvPicPr>
        <p:blipFill>
          <a:blip r:embed="rId15" cstate="email">
            <a:extLst>
              <a:ext uri="{28A0092B-C50C-407E-A947-70E740481C1C}">
                <a14:useLocalDpi xmlns:a14="http://schemas.microsoft.com/office/drawing/2010/main"/>
              </a:ext>
            </a:extLst>
          </a:blip>
          <a:srcRect/>
          <a:stretch>
            <a:fillRect/>
          </a:stretch>
        </p:blipFill>
        <p:spPr bwMode="auto">
          <a:xfrm>
            <a:off x="0" y="0"/>
            <a:ext cx="9144000" cy="1150938"/>
          </a:xfrm>
          <a:prstGeom prst="rect">
            <a:avLst/>
          </a:prstGeom>
          <a:noFill/>
          <a:ln w="9525">
            <a:noFill/>
            <a:miter lim="800000"/>
            <a:headEnd/>
            <a:tailEnd/>
          </a:ln>
        </p:spPr>
      </p:pic>
      <p:sp>
        <p:nvSpPr>
          <p:cNvPr id="90116" name="Rectangle 45"/>
          <p:cNvSpPr>
            <a:spLocks noGrp="1" noChangeArrowheads="1"/>
          </p:cNvSpPr>
          <p:nvPr>
            <p:ph type="body" idx="1"/>
          </p:nvPr>
        </p:nvSpPr>
        <p:spPr bwMode="auto">
          <a:xfrm>
            <a:off x="495300" y="1647825"/>
            <a:ext cx="8153400" cy="4652963"/>
          </a:xfrm>
          <a:prstGeom prst="rect">
            <a:avLst/>
          </a:prstGeom>
          <a:noFill/>
          <a:ln w="9525" algn="ctr">
            <a:noFill/>
            <a:miter lim="800000"/>
            <a:headEnd/>
            <a:tailEnd/>
          </a:ln>
        </p:spPr>
        <p:txBody>
          <a:bodyPr vert="horz" wrap="square" lIns="45720" tIns="45720" rIns="4572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0117" name="Rectangle 44"/>
          <p:cNvSpPr>
            <a:spLocks noGrp="1" noChangeArrowheads="1"/>
          </p:cNvSpPr>
          <p:nvPr>
            <p:ph type="title"/>
          </p:nvPr>
        </p:nvSpPr>
        <p:spPr bwMode="black">
          <a:xfrm>
            <a:off x="298450" y="90488"/>
            <a:ext cx="7400925" cy="860425"/>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bodyPr>
          <a:lstStyle/>
          <a:p>
            <a:pPr lvl="0"/>
            <a:r>
              <a:rPr lang="en-US" smtClean="0"/>
              <a:t>Click to edit </a:t>
            </a:r>
            <a:br>
              <a:rPr lang="en-US" smtClean="0"/>
            </a:br>
            <a:r>
              <a:rPr lang="en-US" smtClean="0"/>
              <a:t>Master title style</a:t>
            </a:r>
          </a:p>
        </p:txBody>
      </p:sp>
      <p:sp>
        <p:nvSpPr>
          <p:cNvPr id="1125" name="Rectangle 101"/>
          <p:cNvSpPr>
            <a:spLocks noChangeArrowheads="1"/>
          </p:cNvSpPr>
          <p:nvPr/>
        </p:nvSpPr>
        <p:spPr bwMode="auto">
          <a:xfrm>
            <a:off x="0" y="6807200"/>
            <a:ext cx="9144000" cy="50800"/>
          </a:xfrm>
          <a:prstGeom prst="rect">
            <a:avLst/>
          </a:prstGeom>
          <a:solidFill>
            <a:srgbClr val="225A7A"/>
          </a:solidFill>
          <a:ln w="9525">
            <a:noFill/>
            <a:miter lim="800000"/>
            <a:headEnd/>
            <a:tailEnd/>
          </a:ln>
          <a:effectLst/>
        </p:spPr>
        <p:txBody>
          <a:bodyPr wrap="none" anchor="ctr"/>
          <a:lstStyle/>
          <a:p>
            <a:pPr>
              <a:defRPr/>
            </a:pPr>
            <a:endParaRPr lang="en-US">
              <a:cs typeface="+mn-cs"/>
            </a:endParaRPr>
          </a:p>
        </p:txBody>
      </p:sp>
      <p:pic>
        <p:nvPicPr>
          <p:cNvPr id="90119" name="Picture 102"/>
          <p:cNvPicPr>
            <a:picLocks noChangeAspect="1" noChangeArrowheads="1"/>
          </p:cNvPicPr>
          <p:nvPr/>
        </p:nvPicPr>
        <p:blipFill>
          <a:blip r:embed="rId16" cstate="email">
            <a:extLst>
              <a:ext uri="{28A0092B-C50C-407E-A947-70E740481C1C}">
                <a14:useLocalDpi xmlns:a14="http://schemas.microsoft.com/office/drawing/2010/main"/>
              </a:ext>
            </a:extLst>
          </a:blip>
          <a:srcRect/>
          <a:stretch>
            <a:fillRect/>
          </a:stretch>
        </p:blipFill>
        <p:spPr bwMode="auto">
          <a:xfrm>
            <a:off x="7761288" y="349250"/>
            <a:ext cx="1228725" cy="341313"/>
          </a:xfrm>
          <a:prstGeom prst="rect">
            <a:avLst/>
          </a:prstGeom>
          <a:noFill/>
          <a:ln w="9525">
            <a:noFill/>
            <a:miter lim="800000"/>
            <a:headEnd/>
            <a:tailEnd/>
          </a:ln>
        </p:spPr>
      </p:pic>
      <p:sp>
        <p:nvSpPr>
          <p:cNvPr id="1129" name="Rectangle 105"/>
          <p:cNvSpPr>
            <a:spLocks noGrp="1" noChangeArrowheads="1"/>
          </p:cNvSpPr>
          <p:nvPr>
            <p:ph type="dt" sz="half" idx="2"/>
          </p:nvPr>
        </p:nvSpPr>
        <p:spPr bwMode="auto">
          <a:xfrm>
            <a:off x="85725" y="6961188"/>
            <a:ext cx="1352550" cy="115887"/>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eaLnBrk="0" hangingPunct="0">
              <a:lnSpc>
                <a:spcPct val="85000"/>
              </a:lnSpc>
              <a:spcBef>
                <a:spcPct val="20000"/>
              </a:spcBef>
              <a:defRPr sz="900">
                <a:solidFill>
                  <a:schemeClr val="bg1"/>
                </a:solidFill>
                <a:latin typeface="Arial" charset="0"/>
                <a:cs typeface="+mn-cs"/>
              </a:defRPr>
            </a:lvl1pPr>
          </a:lstStyle>
          <a:p>
            <a:pPr>
              <a:defRPr/>
            </a:pPr>
            <a:r>
              <a:rPr lang="en-US" smtClean="0"/>
              <a:t>12/01/09 - 9pm</a:t>
            </a:r>
            <a:endParaRPr lang="en-US"/>
          </a:p>
        </p:txBody>
      </p:sp>
      <p:sp>
        <p:nvSpPr>
          <p:cNvPr id="1130" name="Rectangle 106"/>
          <p:cNvSpPr>
            <a:spLocks noGrp="1" noChangeArrowheads="1"/>
          </p:cNvSpPr>
          <p:nvPr>
            <p:ph type="ftr" sz="quarter" idx="3"/>
          </p:nvPr>
        </p:nvSpPr>
        <p:spPr bwMode="auto">
          <a:xfrm>
            <a:off x="2695575" y="6961188"/>
            <a:ext cx="3752850" cy="117475"/>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ctr" eaLnBrk="0" hangingPunct="0">
              <a:lnSpc>
                <a:spcPct val="85000"/>
              </a:lnSpc>
              <a:spcBef>
                <a:spcPct val="20000"/>
              </a:spcBef>
              <a:defRPr sz="900">
                <a:solidFill>
                  <a:schemeClr val="bg1"/>
                </a:solidFill>
                <a:latin typeface="Arial" charset="0"/>
                <a:cs typeface="+mn-cs"/>
              </a:defRPr>
            </a:lvl1pPr>
          </a:lstStyle>
          <a:p>
            <a:pPr>
              <a:defRPr/>
            </a:pPr>
            <a:r>
              <a:rPr lang="en-US"/>
              <a:t>eSlide – P6466 – The Financial Crisis and the Future of the P/C</a:t>
            </a:r>
          </a:p>
        </p:txBody>
      </p:sp>
      <p:sp>
        <p:nvSpPr>
          <p:cNvPr id="1134" name="Rectangle 110"/>
          <p:cNvSpPr>
            <a:spLocks noGrp="1" noChangeArrowheads="1"/>
          </p:cNvSpPr>
          <p:nvPr>
            <p:ph type="sldNum" sz="quarter" idx="4"/>
          </p:nvPr>
        </p:nvSpPr>
        <p:spPr bwMode="auto">
          <a:xfrm>
            <a:off x="8601075" y="6656388"/>
            <a:ext cx="447675" cy="115887"/>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lnSpc>
                <a:spcPct val="85000"/>
              </a:lnSpc>
              <a:spcBef>
                <a:spcPct val="20000"/>
              </a:spcBef>
              <a:defRPr sz="900">
                <a:latin typeface="Arial" charset="0"/>
                <a:cs typeface="+mn-cs"/>
              </a:defRPr>
            </a:lvl1pPr>
          </a:lstStyle>
          <a:p>
            <a:pPr>
              <a:defRPr/>
            </a:pPr>
            <a:fld id="{FF8B5C7A-7BED-4BF9-AD02-83F44DE0BE2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437" r:id="rId1"/>
    <p:sldLayoutId id="2147485426" r:id="rId2"/>
    <p:sldLayoutId id="2147485427" r:id="rId3"/>
    <p:sldLayoutId id="2147485428" r:id="rId4"/>
    <p:sldLayoutId id="2147485429" r:id="rId5"/>
    <p:sldLayoutId id="2147485430" r:id="rId6"/>
    <p:sldLayoutId id="2147485431" r:id="rId7"/>
    <p:sldLayoutId id="2147485432" r:id="rId8"/>
    <p:sldLayoutId id="2147485433" r:id="rId9"/>
    <p:sldLayoutId id="2147485434" r:id="rId10"/>
    <p:sldLayoutId id="2147485435" r:id="rId11"/>
    <p:sldLayoutId id="2147485436" r:id="rId12"/>
    <p:sldLayoutId id="2147485438" r:id="rId13"/>
  </p:sldLayoutIdLst>
  <p:timing>
    <p:tnLst>
      <p:par>
        <p:cTn id="1" dur="indefinite" restart="never" nodeType="tmRoot"/>
      </p:par>
    </p:tnLst>
  </p:timing>
  <p:hf hdr="0" ftr="0"/>
  <p:txStyles>
    <p:titleStyle>
      <a:lvl1pPr algn="l" defTabSz="114300" rtl="0" eaLnBrk="0" fontAlgn="base" hangingPunct="0">
        <a:lnSpc>
          <a:spcPct val="90000"/>
        </a:lnSpc>
        <a:spcBef>
          <a:spcPct val="0"/>
        </a:spcBef>
        <a:spcAft>
          <a:spcPct val="0"/>
        </a:spcAft>
        <a:defRPr sz="3000" b="1">
          <a:solidFill>
            <a:srgbClr val="225A7A"/>
          </a:solidFill>
          <a:latin typeface="Arial" charset="0"/>
          <a:ea typeface="+mj-ea"/>
          <a:cs typeface="+mj-cs"/>
        </a:defRPr>
      </a:lvl1pPr>
      <a:lvl2pPr algn="l" defTabSz="114300" rtl="0" eaLnBrk="0" fontAlgn="base" hangingPunct="0">
        <a:lnSpc>
          <a:spcPct val="90000"/>
        </a:lnSpc>
        <a:spcBef>
          <a:spcPct val="0"/>
        </a:spcBef>
        <a:spcAft>
          <a:spcPct val="0"/>
        </a:spcAft>
        <a:defRPr sz="3000" b="1">
          <a:solidFill>
            <a:srgbClr val="225A7A"/>
          </a:solidFill>
          <a:latin typeface="Arial"/>
        </a:defRPr>
      </a:lvl2pPr>
      <a:lvl3pPr algn="l" defTabSz="114300" rtl="0" eaLnBrk="0" fontAlgn="base" hangingPunct="0">
        <a:lnSpc>
          <a:spcPct val="90000"/>
        </a:lnSpc>
        <a:spcBef>
          <a:spcPct val="0"/>
        </a:spcBef>
        <a:spcAft>
          <a:spcPct val="0"/>
        </a:spcAft>
        <a:defRPr sz="3000" b="1">
          <a:solidFill>
            <a:srgbClr val="225A7A"/>
          </a:solidFill>
          <a:latin typeface="Arial"/>
        </a:defRPr>
      </a:lvl3pPr>
      <a:lvl4pPr algn="l" defTabSz="114300" rtl="0" eaLnBrk="0" fontAlgn="base" hangingPunct="0">
        <a:lnSpc>
          <a:spcPct val="90000"/>
        </a:lnSpc>
        <a:spcBef>
          <a:spcPct val="0"/>
        </a:spcBef>
        <a:spcAft>
          <a:spcPct val="0"/>
        </a:spcAft>
        <a:defRPr sz="3000" b="1">
          <a:solidFill>
            <a:srgbClr val="225A7A"/>
          </a:solidFill>
          <a:latin typeface="Arial"/>
        </a:defRPr>
      </a:lvl4pPr>
      <a:lvl5pPr algn="l" defTabSz="114300" rtl="0" eaLnBrk="0" fontAlgn="base" hangingPunct="0">
        <a:lnSpc>
          <a:spcPct val="90000"/>
        </a:lnSpc>
        <a:spcBef>
          <a:spcPct val="0"/>
        </a:spcBef>
        <a:spcAft>
          <a:spcPct val="0"/>
        </a:spcAft>
        <a:defRPr sz="3000" b="1">
          <a:solidFill>
            <a:srgbClr val="225A7A"/>
          </a:solidFill>
          <a:latin typeface="Arial"/>
        </a:defRPr>
      </a:lvl5pPr>
      <a:lvl6pPr marL="457200" algn="l" fontAlgn="base">
        <a:spcBef>
          <a:spcPct val="0"/>
        </a:spcBef>
        <a:spcAft>
          <a:spcPct val="0"/>
        </a:spcAft>
        <a:defRPr sz="3200">
          <a:solidFill>
            <a:schemeClr val="bg1">
              <a:alpha val="100000"/>
            </a:schemeClr>
          </a:solidFill>
          <a:latin typeface="Arial"/>
        </a:defRPr>
      </a:lvl6pPr>
      <a:lvl7pPr marL="914400" algn="l" fontAlgn="base">
        <a:spcBef>
          <a:spcPct val="0"/>
        </a:spcBef>
        <a:spcAft>
          <a:spcPct val="0"/>
        </a:spcAft>
        <a:defRPr sz="3200">
          <a:solidFill>
            <a:schemeClr val="bg1">
              <a:alpha val="100000"/>
            </a:schemeClr>
          </a:solidFill>
          <a:latin typeface="Arial"/>
        </a:defRPr>
      </a:lvl7pPr>
      <a:lvl8pPr marL="1371600" algn="l" fontAlgn="base">
        <a:spcBef>
          <a:spcPct val="0"/>
        </a:spcBef>
        <a:spcAft>
          <a:spcPct val="0"/>
        </a:spcAft>
        <a:defRPr sz="3200">
          <a:solidFill>
            <a:schemeClr val="bg1">
              <a:alpha val="100000"/>
            </a:schemeClr>
          </a:solidFill>
          <a:latin typeface="Arial"/>
        </a:defRPr>
      </a:lvl8pPr>
      <a:lvl9pPr marL="1828800" algn="l" fontAlgn="base">
        <a:spcBef>
          <a:spcPct val="0"/>
        </a:spcBef>
        <a:spcAft>
          <a:spcPct val="0"/>
        </a:spcAft>
        <a:defRPr sz="3200">
          <a:solidFill>
            <a:schemeClr val="bg1">
              <a:alpha val="100000"/>
            </a:schemeClr>
          </a:solidFill>
          <a:latin typeface="Arial"/>
        </a:defRPr>
      </a:lvl9pPr>
    </p:titleStyle>
    <p:bodyStyle>
      <a:lvl1pPr marL="292100" indent="-292100" algn="l" rtl="0" eaLnBrk="0" fontAlgn="base" hangingPunct="0">
        <a:lnSpc>
          <a:spcPct val="90000"/>
        </a:lnSpc>
        <a:spcBef>
          <a:spcPct val="100000"/>
        </a:spcBef>
        <a:spcAft>
          <a:spcPct val="0"/>
        </a:spcAft>
        <a:buClr>
          <a:schemeClr val="accent2"/>
        </a:buClr>
        <a:buFont typeface="Wingdings" pitchFamily="2" charset="2"/>
        <a:buChar char="n"/>
        <a:defRPr sz="2400">
          <a:solidFill>
            <a:schemeClr val="tx1"/>
          </a:solidFill>
          <a:latin typeface="Arial" charset="0"/>
          <a:ea typeface="+mn-ea"/>
          <a:cs typeface="+mn-cs"/>
        </a:defRPr>
      </a:lvl1pPr>
      <a:lvl2pPr marL="635000" indent="-228600" algn="l" rtl="0" eaLnBrk="0" fontAlgn="base" hangingPunct="0">
        <a:lnSpc>
          <a:spcPct val="90000"/>
        </a:lnSpc>
        <a:spcBef>
          <a:spcPct val="50000"/>
        </a:spcBef>
        <a:spcAft>
          <a:spcPct val="0"/>
        </a:spcAft>
        <a:buClr>
          <a:schemeClr val="accent2"/>
        </a:buClr>
        <a:buFont typeface="Wingdings" pitchFamily="2" charset="2"/>
        <a:buChar char="w"/>
        <a:defRPr sz="2200">
          <a:solidFill>
            <a:schemeClr val="tx1"/>
          </a:solidFill>
          <a:latin typeface="Arial" charset="0"/>
        </a:defRPr>
      </a:lvl2pPr>
      <a:lvl3pPr marL="977900" indent="-228600" algn="l" rtl="0" eaLnBrk="0" fontAlgn="base" hangingPunct="0">
        <a:lnSpc>
          <a:spcPct val="90000"/>
        </a:lnSpc>
        <a:spcBef>
          <a:spcPct val="25000"/>
        </a:spcBef>
        <a:spcAft>
          <a:spcPct val="0"/>
        </a:spcAft>
        <a:buClr>
          <a:schemeClr val="accent2"/>
        </a:buClr>
        <a:buFont typeface="Arial" charset="0"/>
        <a:buChar char="–"/>
        <a:defRPr sz="2000">
          <a:solidFill>
            <a:schemeClr val="tx1"/>
          </a:solidFill>
          <a:latin typeface="Arial" charset="0"/>
        </a:defRPr>
      </a:lvl3pPr>
      <a:lvl4pPr marL="1320800" indent="-228600" algn="l" rtl="0" eaLnBrk="0" fontAlgn="base" hangingPunct="0">
        <a:lnSpc>
          <a:spcPct val="90000"/>
        </a:lnSpc>
        <a:spcBef>
          <a:spcPct val="15000"/>
        </a:spcBef>
        <a:spcAft>
          <a:spcPct val="0"/>
        </a:spcAft>
        <a:buClr>
          <a:schemeClr val="accent2"/>
        </a:buClr>
        <a:buFont typeface="Wingdings" pitchFamily="2" charset="2"/>
        <a:buChar char="§"/>
        <a:defRPr>
          <a:solidFill>
            <a:schemeClr val="tx1"/>
          </a:solidFill>
          <a:latin typeface="Arial" charset="0"/>
        </a:defRPr>
      </a:lvl4pPr>
      <a:lvl5pPr marL="1663700" indent="-228600" algn="l" rtl="0" eaLnBrk="0" fontAlgn="base" hangingPunct="0">
        <a:lnSpc>
          <a:spcPct val="95000"/>
        </a:lnSpc>
        <a:spcBef>
          <a:spcPct val="15000"/>
        </a:spcBef>
        <a:spcAft>
          <a:spcPct val="0"/>
        </a:spcAft>
        <a:buClr>
          <a:schemeClr val="accent2"/>
        </a:buClr>
        <a:buChar char="»"/>
        <a:defRPr sz="1600">
          <a:solidFill>
            <a:schemeClr val="tx1"/>
          </a:solidFill>
          <a:latin typeface="Arial" charset="0"/>
        </a:defRPr>
      </a:lvl5pPr>
      <a:lvl6pPr marL="2514600" indent="-228600" algn="l" fontAlgn="base">
        <a:spcBef>
          <a:spcPct val="20000"/>
        </a:spcBef>
        <a:spcAft>
          <a:spcPct val="0"/>
        </a:spcAft>
        <a:buChar char="»"/>
        <a:defRPr>
          <a:solidFill>
            <a:schemeClr val="bg1">
              <a:alpha val="100000"/>
            </a:schemeClr>
          </a:solidFill>
          <a:latin typeface="+mn-lt"/>
        </a:defRPr>
      </a:lvl6pPr>
      <a:lvl7pPr marL="2971800" indent="-228600" algn="l" fontAlgn="base">
        <a:spcBef>
          <a:spcPct val="20000"/>
        </a:spcBef>
        <a:spcAft>
          <a:spcPct val="0"/>
        </a:spcAft>
        <a:buChar char="»"/>
        <a:defRPr>
          <a:solidFill>
            <a:schemeClr val="bg1">
              <a:alpha val="100000"/>
            </a:schemeClr>
          </a:solidFill>
          <a:latin typeface="+mn-lt"/>
        </a:defRPr>
      </a:lvl7pPr>
      <a:lvl8pPr marL="3429000" indent="-228600" algn="l" fontAlgn="base">
        <a:spcBef>
          <a:spcPct val="20000"/>
        </a:spcBef>
        <a:spcAft>
          <a:spcPct val="0"/>
        </a:spcAft>
        <a:buChar char="»"/>
        <a:defRPr>
          <a:solidFill>
            <a:schemeClr val="bg1">
              <a:alpha val="100000"/>
            </a:schemeClr>
          </a:solidFill>
          <a:latin typeface="+mn-lt"/>
        </a:defRPr>
      </a:lvl8pPr>
      <a:lvl9pPr marL="3886200" indent="-228600" algn="l" fontAlgn="base">
        <a:spcBef>
          <a:spcPct val="20000"/>
        </a:spcBef>
        <a:spcAft>
          <a:spcPct val="0"/>
        </a:spcAft>
        <a:buChar char="»"/>
        <a:defRPr>
          <a:solidFill>
            <a:schemeClr val="bg1">
              <a:alpha val="100000"/>
            </a:schemeClr>
          </a:solidFill>
          <a:latin typeface="+mn-lt"/>
        </a:defRPr>
      </a:lvl9pPr>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6.xml"/><Relationship Id="rId1" Type="http://schemas.openxmlformats.org/officeDocument/2006/relationships/vmlDrawing" Target="../drawings/vmlDrawing5.vml"/><Relationship Id="rId5" Type="http://schemas.openxmlformats.org/officeDocument/2006/relationships/image" Target="../media/image12.emf"/><Relationship Id="rId4" Type="http://schemas.openxmlformats.org/officeDocument/2006/relationships/oleObject" Target="../embeddings/oleObject5.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vmlDrawing" Target="../drawings/vmlDrawing6.vml"/><Relationship Id="rId5" Type="http://schemas.openxmlformats.org/officeDocument/2006/relationships/image" Target="../media/image13.emf"/><Relationship Id="rId4" Type="http://schemas.openxmlformats.org/officeDocument/2006/relationships/oleObject" Target="../embeddings/oleObject6.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3.xml"/><Relationship Id="rId1" Type="http://schemas.openxmlformats.org/officeDocument/2006/relationships/tags" Target="../tags/tag1.xml"/><Relationship Id="rId5" Type="http://schemas.openxmlformats.org/officeDocument/2006/relationships/image" Target="../media/image14.png"/><Relationship Id="rId4" Type="http://schemas.openxmlformats.org/officeDocument/2006/relationships/hyperlink" Target="http://www.eia.gov/dnav/ng/hist/n9050us2a.htm"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6.xml"/><Relationship Id="rId1" Type="http://schemas.openxmlformats.org/officeDocument/2006/relationships/vmlDrawing" Target="../drawings/vmlDrawing7.vml"/><Relationship Id="rId4" Type="http://schemas.openxmlformats.org/officeDocument/2006/relationships/image" Target="../media/image16.emf"/></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1.xml"/><Relationship Id="rId7" Type="http://schemas.openxmlformats.org/officeDocument/2006/relationships/image" Target="../media/image18.jpeg"/><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image" Target="../media/image17.emf"/><Relationship Id="rId5" Type="http://schemas.openxmlformats.org/officeDocument/2006/relationships/oleObject" Target="../embeddings/oleObject8.bin"/><Relationship Id="rId4" Type="http://schemas.openxmlformats.org/officeDocument/2006/relationships/hyperlink" Target="http://data.bls.gov/"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image" Target="../media/image5.emf"/></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6.emf"/><Relationship Id="rId4" Type="http://schemas.openxmlformats.org/officeDocument/2006/relationships/oleObject" Target="../embeddings/oleObject3.bin"/></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10.jpeg"/><Relationship Id="rId2" Type="http://schemas.openxmlformats.org/officeDocument/2006/relationships/image" Target="../media/image7.jpeg"/><Relationship Id="rId1" Type="http://schemas.openxmlformats.org/officeDocument/2006/relationships/slideLayout" Target="../slideLayouts/slideLayout12.xml"/><Relationship Id="rId6" Type="http://schemas.openxmlformats.org/officeDocument/2006/relationships/hyperlink" Target="http://www.google.com/url?sa=i&amp;rct=j&amp;q=superstorm+sandy+power+outages&amp;source=images&amp;cd=&amp;cad=rja&amp;docid=TTKg5srgX7F5hM&amp;tbnid=C7c_6LQoQh7DaM:&amp;ved=0CAUQjRw&amp;url=http://stateimpact.npr.org/pennsylvania/2012/10/30/sandy-creates-one-of-largest-power-outages-in-pennsylvania-history/&amp;ei=BKzZUZi1C5Ox4AP0zIDYCQ&amp;bvm=bv.48705608,d.dmg&amp;psig=AFQjCNGgNXCORstS4Pdi_aPsBtEpgvLpyQ&amp;ust=1373305977343239" TargetMode="External"/><Relationship Id="rId5" Type="http://schemas.openxmlformats.org/officeDocument/2006/relationships/image" Target="../media/image9.jpeg"/><Relationship Id="rId4" Type="http://schemas.openxmlformats.org/officeDocument/2006/relationships/hyperlink" Target="http://2.bp.blogspot.com/-S45EB16fVo8/T_YtahimlJI/AAAAAAAAHbQ/aIBfaMGbHtk/s1600/Screen+Shot+2012-07-05+at+7.09.50+PM.png" TargetMode="Externa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11.emf"/><Relationship Id="rId4" Type="http://schemas.openxmlformats.org/officeDocument/2006/relationships/oleObject" Target="../embeddings/oleObject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ctrTitle"/>
          </p:nvPr>
        </p:nvSpPr>
        <p:spPr>
          <a:xfrm>
            <a:off x="27105" y="2136915"/>
            <a:ext cx="9104313" cy="1688154"/>
          </a:xfrm>
          <a:ln/>
        </p:spPr>
        <p:txBody>
          <a:bodyPr/>
          <a:lstStyle/>
          <a:p>
            <a:r>
              <a:rPr lang="en-US" sz="4400" dirty="0" smtClean="0"/>
              <a:t>Energy Infrastructure and Vulnerabilities</a:t>
            </a:r>
            <a:br>
              <a:rPr lang="en-US" sz="4400" dirty="0" smtClean="0"/>
            </a:br>
            <a:r>
              <a:rPr lang="en-US" sz="3400" i="1" dirty="0" smtClean="0"/>
              <a:t> Insurance Market Perspectives</a:t>
            </a:r>
            <a:endParaRPr lang="en-US" sz="3400" i="1" dirty="0">
              <a:solidFill>
                <a:srgbClr val="C00000"/>
              </a:solidFill>
            </a:endParaRPr>
          </a:p>
        </p:txBody>
      </p:sp>
      <p:sp>
        <p:nvSpPr>
          <p:cNvPr id="94211" name="Rectangle 3"/>
          <p:cNvSpPr>
            <a:spLocks noGrp="1" noChangeArrowheads="1"/>
          </p:cNvSpPr>
          <p:nvPr>
            <p:ph type="subTitle" idx="1"/>
          </p:nvPr>
        </p:nvSpPr>
        <p:spPr>
          <a:xfrm>
            <a:off x="166790" y="3782477"/>
            <a:ext cx="8952271" cy="2246769"/>
          </a:xfrm>
        </p:spPr>
        <p:txBody>
          <a:bodyPr/>
          <a:lstStyle/>
          <a:p>
            <a:pPr>
              <a:lnSpc>
                <a:spcPct val="80000"/>
              </a:lnSpc>
            </a:pPr>
            <a:r>
              <a:rPr lang="en-US" sz="2800" dirty="0" smtClean="0"/>
              <a:t>U.S. Department of Energy</a:t>
            </a:r>
          </a:p>
          <a:p>
            <a:pPr>
              <a:lnSpc>
                <a:spcPct val="80000"/>
              </a:lnSpc>
            </a:pPr>
            <a:r>
              <a:rPr lang="en-US" sz="2800" dirty="0" smtClean="0"/>
              <a:t>Quadrennial Energy Review Public Meeting</a:t>
            </a:r>
          </a:p>
          <a:p>
            <a:pPr>
              <a:lnSpc>
                <a:spcPct val="80000"/>
              </a:lnSpc>
            </a:pPr>
            <a:r>
              <a:rPr lang="en-US" sz="2800" dirty="0" smtClean="0"/>
              <a:t>Washington, DC</a:t>
            </a:r>
          </a:p>
          <a:p>
            <a:pPr>
              <a:lnSpc>
                <a:spcPct val="80000"/>
              </a:lnSpc>
            </a:pPr>
            <a:r>
              <a:rPr lang="en-US" sz="2800" dirty="0" smtClean="0"/>
              <a:t>April 11, 2014</a:t>
            </a:r>
          </a:p>
          <a:p>
            <a:pPr>
              <a:lnSpc>
                <a:spcPct val="80000"/>
              </a:lnSpc>
            </a:pPr>
            <a:r>
              <a:rPr lang="en-US" sz="2800" i="1" dirty="0" smtClean="0">
                <a:solidFill>
                  <a:srgbClr val="C00000"/>
                </a:solidFill>
              </a:rPr>
              <a:t>Download at www.iii.org/presentations</a:t>
            </a:r>
            <a:endParaRPr lang="en-US" sz="2800" i="1" dirty="0">
              <a:solidFill>
                <a:srgbClr val="C00000"/>
              </a:solidFill>
            </a:endParaRPr>
          </a:p>
        </p:txBody>
      </p:sp>
      <p:sp>
        <p:nvSpPr>
          <p:cNvPr id="94212" name="Rectangle 3"/>
          <p:cNvSpPr txBox="1">
            <a:spLocks noChangeArrowheads="1"/>
          </p:cNvSpPr>
          <p:nvPr/>
        </p:nvSpPr>
        <p:spPr bwMode="gray">
          <a:xfrm>
            <a:off x="0" y="5886450"/>
            <a:ext cx="9144000" cy="971550"/>
          </a:xfrm>
          <a:prstGeom prst="rect">
            <a:avLst/>
          </a:prstGeom>
          <a:noFill/>
          <a:ln w="9525" algn="ctr">
            <a:noFill/>
            <a:miter lim="800000"/>
            <a:headEnd/>
            <a:tailEnd/>
          </a:ln>
        </p:spPr>
        <p:txBody>
          <a:bodyPr lIns="45720" rIns="45720">
            <a:spAutoFit/>
          </a:bodyPr>
          <a:lstStyle/>
          <a:p>
            <a:pPr algn="ctr" eaLnBrk="0" hangingPunct="0">
              <a:lnSpc>
                <a:spcPct val="90000"/>
              </a:lnSpc>
              <a:spcBef>
                <a:spcPct val="25000"/>
              </a:spcBef>
              <a:buClr>
                <a:schemeClr val="accent1"/>
              </a:buClr>
              <a:buFont typeface="Wingdings" pitchFamily="2" charset="2"/>
              <a:buNone/>
            </a:pPr>
            <a:r>
              <a:rPr lang="en-US" b="1" dirty="0">
                <a:solidFill>
                  <a:schemeClr val="bg2"/>
                </a:solidFill>
              </a:rPr>
              <a:t>Robert P. Hartwig, Ph.D., CPCU, President &amp; Economist</a:t>
            </a:r>
          </a:p>
          <a:p>
            <a:pPr algn="ctr" eaLnBrk="0" hangingPunct="0">
              <a:lnSpc>
                <a:spcPct val="90000"/>
              </a:lnSpc>
              <a:spcBef>
                <a:spcPct val="25000"/>
              </a:spcBef>
              <a:buClr>
                <a:schemeClr val="accent1"/>
              </a:buClr>
            </a:pPr>
            <a:r>
              <a:rPr lang="en-US" b="1" dirty="0">
                <a:solidFill>
                  <a:schemeClr val="bg2"/>
                </a:solidFill>
                <a:sym typeface="Symbol" pitchFamily="18" charset="2"/>
              </a:rPr>
              <a:t>Insurance Information Institute  110 William Street  New York, NY 10038</a:t>
            </a:r>
          </a:p>
          <a:p>
            <a:pPr algn="ctr" eaLnBrk="0" hangingPunct="0">
              <a:lnSpc>
                <a:spcPct val="90000"/>
              </a:lnSpc>
              <a:spcBef>
                <a:spcPct val="25000"/>
              </a:spcBef>
              <a:buClr>
                <a:schemeClr val="accent1"/>
              </a:buClr>
            </a:pPr>
            <a:r>
              <a:rPr lang="en-US" b="1" dirty="0">
                <a:solidFill>
                  <a:schemeClr val="bg1"/>
                </a:solidFill>
                <a:sym typeface="Symbol" pitchFamily="18" charset="2"/>
              </a:rPr>
              <a:t>Tel: 212.346.5520  Cell: 917.453.1885  bobh@iii.org  www.iii.org</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105"/>
          <p:cNvSpPr>
            <a:spLocks noGrp="1" noChangeArrowheads="1"/>
          </p:cNvSpPr>
          <p:nvPr>
            <p:ph type="dt" sz="quarter" idx="10"/>
          </p:nvPr>
        </p:nvSpPr>
        <p:spPr/>
        <p:txBody>
          <a:bodyPr/>
          <a:lstStyle/>
          <a:p>
            <a:pPr>
              <a:defRPr/>
            </a:pPr>
            <a:r>
              <a:rPr lang="en-US" smtClean="0"/>
              <a:t>12/01/09 - 9pm</a:t>
            </a:r>
          </a:p>
        </p:txBody>
      </p:sp>
      <p:sp>
        <p:nvSpPr>
          <p:cNvPr id="39941" name="Rectangle 110"/>
          <p:cNvSpPr>
            <a:spLocks noGrp="1" noChangeArrowheads="1"/>
          </p:cNvSpPr>
          <p:nvPr>
            <p:ph type="sldNum" sz="quarter" idx="12"/>
          </p:nvPr>
        </p:nvSpPr>
        <p:spPr/>
        <p:txBody>
          <a:bodyPr/>
          <a:lstStyle/>
          <a:p>
            <a:pPr>
              <a:defRPr/>
            </a:pPr>
            <a:fld id="{1FD7B5BD-624F-4B7E-8F48-4832CB39796A}" type="slidenum">
              <a:rPr lang="en-US" smtClean="0"/>
              <a:pPr>
                <a:defRPr/>
              </a:pPr>
              <a:t>10</a:t>
            </a:fld>
            <a:endParaRPr lang="en-US" smtClean="0"/>
          </a:p>
        </p:txBody>
      </p:sp>
      <p:sp>
        <p:nvSpPr>
          <p:cNvPr id="33798" name="Freeform 2"/>
          <p:cNvSpPr>
            <a:spLocks/>
          </p:cNvSpPr>
          <p:nvPr/>
        </p:nvSpPr>
        <p:spPr bwMode="gray">
          <a:xfrm>
            <a:off x="4424363" y="2084388"/>
            <a:ext cx="120650" cy="531812"/>
          </a:xfrm>
          <a:custGeom>
            <a:avLst/>
            <a:gdLst>
              <a:gd name="T0" fmla="*/ 0 w 102"/>
              <a:gd name="T1" fmla="*/ 2147483647 h 180"/>
              <a:gd name="T2" fmla="*/ 0 w 102"/>
              <a:gd name="T3" fmla="*/ 0 h 180"/>
              <a:gd name="T4" fmla="*/ 2147483647 w 102"/>
              <a:gd name="T5" fmla="*/ 0 h 180"/>
              <a:gd name="T6" fmla="*/ 0 60000 65536"/>
              <a:gd name="T7" fmla="*/ 0 60000 65536"/>
              <a:gd name="T8" fmla="*/ 0 60000 65536"/>
              <a:gd name="T9" fmla="*/ 0 w 102"/>
              <a:gd name="T10" fmla="*/ 0 h 180"/>
              <a:gd name="T11" fmla="*/ 102 w 102"/>
              <a:gd name="T12" fmla="*/ 180 h 180"/>
            </a:gdLst>
            <a:ahLst/>
            <a:cxnLst>
              <a:cxn ang="T6">
                <a:pos x="T0" y="T1"/>
              </a:cxn>
              <a:cxn ang="T7">
                <a:pos x="T2" y="T3"/>
              </a:cxn>
              <a:cxn ang="T8">
                <a:pos x="T4" y="T5"/>
              </a:cxn>
            </a:cxnLst>
            <a:rect l="T9" t="T10" r="T11" b="T12"/>
            <a:pathLst>
              <a:path w="102" h="180">
                <a:moveTo>
                  <a:pt x="0" y="180"/>
                </a:moveTo>
                <a:lnTo>
                  <a:pt x="0" y="0"/>
                </a:lnTo>
                <a:lnTo>
                  <a:pt x="102" y="0"/>
                </a:lnTo>
              </a:path>
            </a:pathLst>
          </a:custGeom>
          <a:noFill/>
          <a:ln w="12700" cmpd="sng">
            <a:solidFill>
              <a:schemeClr val="tx1"/>
            </a:solidFill>
            <a:round/>
            <a:headEnd/>
            <a:tailEnd/>
          </a:ln>
        </p:spPr>
        <p:txBody>
          <a:bodyPr/>
          <a:lstStyle/>
          <a:p>
            <a:endParaRPr lang="en-US"/>
          </a:p>
        </p:txBody>
      </p:sp>
      <p:sp>
        <p:nvSpPr>
          <p:cNvPr id="33799" name="Rectangle 3"/>
          <p:cNvSpPr>
            <a:spLocks noGrp="1" noChangeArrowheads="1"/>
          </p:cNvSpPr>
          <p:nvPr>
            <p:ph type="title"/>
          </p:nvPr>
        </p:nvSpPr>
        <p:spPr>
          <a:xfrm>
            <a:off x="44450" y="90488"/>
            <a:ext cx="7699375" cy="860425"/>
          </a:xfrm>
        </p:spPr>
        <p:txBody>
          <a:bodyPr/>
          <a:lstStyle/>
          <a:p>
            <a:r>
              <a:rPr lang="en-US" dirty="0" smtClean="0"/>
              <a:t>Inflation Adjusted U.S. Catastrophe Losses by Cause of Loss, 1993–2012</a:t>
            </a:r>
            <a:r>
              <a:rPr lang="en-US" baseline="30000" dirty="0" smtClean="0"/>
              <a:t>1</a:t>
            </a:r>
          </a:p>
        </p:txBody>
      </p:sp>
      <p:graphicFrame>
        <p:nvGraphicFramePr>
          <p:cNvPr id="6151176" name="Object 8"/>
          <p:cNvGraphicFramePr>
            <a:graphicFrameLocks noGrp="1"/>
          </p:cNvGraphicFramePr>
          <p:nvPr>
            <p:ph idx="4294967295"/>
          </p:nvPr>
        </p:nvGraphicFramePr>
        <p:xfrm>
          <a:off x="2159000" y="1584325"/>
          <a:ext cx="4486275" cy="3695700"/>
        </p:xfrm>
        <a:graphic>
          <a:graphicData uri="http://schemas.openxmlformats.org/presentationml/2006/ole">
            <mc:AlternateContent xmlns:mc="http://schemas.openxmlformats.org/markup-compatibility/2006">
              <mc:Choice xmlns:v="urn:schemas-microsoft-com:vml" Requires="v">
                <p:oleObj spid="_x0000_s13857796" name="Chart" r:id="rId4" imgW="4486147" imgH="3695661" progId="MSGraph.Chart.8">
                  <p:embed followColorScheme="full"/>
                </p:oleObj>
              </mc:Choice>
              <mc:Fallback>
                <p:oleObj name="Chart" r:id="rId4" imgW="4486147" imgH="3695661" progId="MSGraph.Chart.8">
                  <p:embed followColorScheme="full"/>
                  <p:pic>
                    <p:nvPicPr>
                      <p:cNvPr id="0" name=""/>
                      <p:cNvPicPr preferRelativeResize="0">
                        <a:picLocks noGrp="1" noChangeArrowheads="1"/>
                      </p:cNvPicPr>
                      <p:nvPr/>
                    </p:nvPicPr>
                    <p:blipFill>
                      <a:blip r:embed="rId5"/>
                      <a:srcRect/>
                      <a:stretch>
                        <a:fillRect/>
                      </a:stretch>
                    </p:blipFill>
                    <p:spPr bwMode="gray">
                      <a:xfrm>
                        <a:off x="2159000" y="1584325"/>
                        <a:ext cx="4486275" cy="3695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4280" name="Rectangle 5"/>
          <p:cNvSpPr>
            <a:spLocks noChangeArrowheads="1"/>
          </p:cNvSpPr>
          <p:nvPr/>
        </p:nvSpPr>
        <p:spPr bwMode="auto">
          <a:xfrm>
            <a:off x="0" y="5457825"/>
            <a:ext cx="8821738" cy="1400175"/>
          </a:xfrm>
          <a:prstGeom prst="rect">
            <a:avLst/>
          </a:prstGeom>
          <a:noFill/>
          <a:ln w="9525">
            <a:noFill/>
            <a:miter lim="800000"/>
            <a:headEnd/>
            <a:tailEnd/>
          </a:ln>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defRPr/>
            </a:pPr>
            <a:r>
              <a:rPr lang="en-US" sz="1100" dirty="0"/>
              <a:t>							</a:t>
            </a:r>
          </a:p>
          <a:p>
            <a:pPr marL="228600" indent="-228600" eaLnBrk="0" hangingPunct="0">
              <a:lnSpc>
                <a:spcPct val="85000"/>
              </a:lnSpc>
              <a:spcBef>
                <a:spcPct val="25000"/>
              </a:spcBef>
              <a:buClr>
                <a:schemeClr val="accent2"/>
              </a:buClr>
              <a:buFont typeface="Wingdings" pitchFamily="2" charset="2"/>
              <a:buAutoNum type="arabicPeriod"/>
              <a:defRPr/>
            </a:pPr>
            <a:r>
              <a:rPr lang="en-US" sz="1100" dirty="0"/>
              <a:t>Catastrophes are defined as events causing direct insured losses to property of $25 million or more in </a:t>
            </a:r>
            <a:r>
              <a:rPr lang="en-US" sz="1100" dirty="0" smtClean="0"/>
              <a:t>2012 </a:t>
            </a:r>
            <a:r>
              <a:rPr lang="en-US" sz="1100" dirty="0"/>
              <a:t>dollars.</a:t>
            </a:r>
          </a:p>
          <a:p>
            <a:pPr marL="228600" indent="-228600" eaLnBrk="0" hangingPunct="0">
              <a:lnSpc>
                <a:spcPct val="85000"/>
              </a:lnSpc>
              <a:spcBef>
                <a:spcPct val="25000"/>
              </a:spcBef>
              <a:buClr>
                <a:schemeClr val="accent2"/>
              </a:buClr>
              <a:buFont typeface="Wingdings" pitchFamily="2" charset="2"/>
              <a:buAutoNum type="arabicPeriod"/>
              <a:defRPr/>
            </a:pPr>
            <a:r>
              <a:rPr lang="en-US" sz="1100" dirty="0"/>
              <a:t>Excludes snow.</a:t>
            </a:r>
          </a:p>
          <a:p>
            <a:pPr marL="228600" indent="-228600" eaLnBrk="0" hangingPunct="0">
              <a:lnSpc>
                <a:spcPct val="85000"/>
              </a:lnSpc>
              <a:spcBef>
                <a:spcPct val="25000"/>
              </a:spcBef>
              <a:buClr>
                <a:schemeClr val="accent2"/>
              </a:buClr>
              <a:buFont typeface="Wingdings" pitchFamily="2" charset="2"/>
              <a:buAutoNum type="arabicPeriod"/>
              <a:defRPr/>
            </a:pPr>
            <a:r>
              <a:rPr lang="en-US" sz="1100" dirty="0"/>
              <a:t>Does not include NFIP flood losses</a:t>
            </a:r>
          </a:p>
          <a:p>
            <a:pPr marL="228600" indent="-228600" eaLnBrk="0" hangingPunct="0">
              <a:lnSpc>
                <a:spcPct val="85000"/>
              </a:lnSpc>
              <a:spcBef>
                <a:spcPct val="25000"/>
              </a:spcBef>
              <a:buClr>
                <a:schemeClr val="accent2"/>
              </a:buClr>
              <a:buFont typeface="Wingdings" pitchFamily="2" charset="2"/>
              <a:buAutoNum type="arabicPeriod"/>
              <a:defRPr/>
            </a:pPr>
            <a:r>
              <a:rPr lang="en-US" sz="1100" dirty="0"/>
              <a:t>Includes </a:t>
            </a:r>
            <a:r>
              <a:rPr lang="en-US" sz="1100" dirty="0" err="1"/>
              <a:t>wildland</a:t>
            </a:r>
            <a:r>
              <a:rPr lang="en-US" sz="1100" dirty="0"/>
              <a:t> fires</a:t>
            </a:r>
          </a:p>
          <a:p>
            <a:pPr marL="228600" indent="-228600" eaLnBrk="0" hangingPunct="0">
              <a:lnSpc>
                <a:spcPct val="85000"/>
              </a:lnSpc>
              <a:spcBef>
                <a:spcPct val="25000"/>
              </a:spcBef>
              <a:buClr>
                <a:schemeClr val="accent2"/>
              </a:buClr>
              <a:buFont typeface="Wingdings" pitchFamily="2" charset="2"/>
              <a:buAutoNum type="arabicPeriod"/>
              <a:defRPr/>
            </a:pPr>
            <a:r>
              <a:rPr lang="en-US" sz="1100" dirty="0"/>
              <a:t>Includes civil disorders, water damage, utility disruptions and non-property losses such as those covered by workers compensation.</a:t>
            </a:r>
          </a:p>
          <a:p>
            <a:pPr eaLnBrk="0" hangingPunct="0">
              <a:lnSpc>
                <a:spcPct val="85000"/>
              </a:lnSpc>
              <a:spcBef>
                <a:spcPct val="25000"/>
              </a:spcBef>
              <a:buClr>
                <a:schemeClr val="accent2"/>
              </a:buClr>
              <a:buFont typeface="Wingdings" pitchFamily="2" charset="2"/>
              <a:buNone/>
              <a:defRPr/>
            </a:pPr>
            <a:r>
              <a:rPr lang="en-US" sz="1100" dirty="0"/>
              <a:t>Source: ISO’s Property Claim Services Unit.  </a:t>
            </a:r>
          </a:p>
        </p:txBody>
      </p:sp>
      <p:sp>
        <p:nvSpPr>
          <p:cNvPr id="33801" name="Rectangle 7"/>
          <p:cNvSpPr>
            <a:spLocks noChangeArrowheads="1"/>
          </p:cNvSpPr>
          <p:nvPr/>
        </p:nvSpPr>
        <p:spPr bwMode="gray">
          <a:xfrm>
            <a:off x="6396038" y="3287713"/>
            <a:ext cx="2532062" cy="366712"/>
          </a:xfrm>
          <a:prstGeom prst="rect">
            <a:avLst/>
          </a:prstGeom>
          <a:noFill/>
          <a:ln w="9525">
            <a:noFill/>
            <a:miter lim="800000"/>
            <a:headEnd/>
            <a:tailEnd/>
          </a:ln>
        </p:spPr>
        <p:txBody>
          <a:bodyPr lIns="0" tIns="0" rIns="0" bIns="0" anchor="ctr">
            <a:spAutoFit/>
          </a:bodyPr>
          <a:lstStyle/>
          <a:p>
            <a:pPr algn="ctr">
              <a:lnSpc>
                <a:spcPct val="85000"/>
              </a:lnSpc>
            </a:pPr>
            <a:r>
              <a:rPr lang="en-US" sz="1400" dirty="0"/>
              <a:t>Hurricanes &amp; Tropical Storms, $</a:t>
            </a:r>
            <a:r>
              <a:rPr lang="en-US" sz="1400" dirty="0" smtClean="0"/>
              <a:t>158.2</a:t>
            </a:r>
            <a:endParaRPr lang="en-US" sz="1400" dirty="0"/>
          </a:p>
        </p:txBody>
      </p:sp>
      <p:sp>
        <p:nvSpPr>
          <p:cNvPr id="33802" name="Rectangle 8"/>
          <p:cNvSpPr>
            <a:spLocks noChangeArrowheads="1"/>
          </p:cNvSpPr>
          <p:nvPr/>
        </p:nvSpPr>
        <p:spPr bwMode="gray">
          <a:xfrm>
            <a:off x="4957606" y="1213976"/>
            <a:ext cx="1593850" cy="184150"/>
          </a:xfrm>
          <a:prstGeom prst="rect">
            <a:avLst/>
          </a:prstGeom>
          <a:noFill/>
          <a:ln w="9525">
            <a:noFill/>
            <a:miter lim="800000"/>
            <a:headEnd/>
            <a:tailEnd/>
          </a:ln>
        </p:spPr>
        <p:txBody>
          <a:bodyPr lIns="0" tIns="0" rIns="0" bIns="0" anchor="ctr">
            <a:spAutoFit/>
          </a:bodyPr>
          <a:lstStyle/>
          <a:p>
            <a:pPr>
              <a:lnSpc>
                <a:spcPct val="85000"/>
              </a:lnSpc>
            </a:pPr>
            <a:r>
              <a:rPr lang="en-US" sz="1400" dirty="0"/>
              <a:t>Fires (4), </a:t>
            </a:r>
            <a:r>
              <a:rPr lang="en-US" sz="1400" dirty="0" smtClean="0"/>
              <a:t>$6.5</a:t>
            </a:r>
            <a:endParaRPr lang="en-US" sz="1400" dirty="0"/>
          </a:p>
        </p:txBody>
      </p:sp>
      <p:sp>
        <p:nvSpPr>
          <p:cNvPr id="33803" name="Rectangle 11"/>
          <p:cNvSpPr>
            <a:spLocks noChangeArrowheads="1"/>
          </p:cNvSpPr>
          <p:nvPr/>
        </p:nvSpPr>
        <p:spPr bwMode="gray">
          <a:xfrm>
            <a:off x="1547813" y="4851400"/>
            <a:ext cx="1831975" cy="184150"/>
          </a:xfrm>
          <a:prstGeom prst="rect">
            <a:avLst/>
          </a:prstGeom>
          <a:noFill/>
          <a:ln w="9525">
            <a:noFill/>
            <a:miter lim="800000"/>
            <a:headEnd/>
            <a:tailEnd/>
          </a:ln>
        </p:spPr>
        <p:txBody>
          <a:bodyPr lIns="0" tIns="0" rIns="0" bIns="0" anchor="ctr">
            <a:spAutoFit/>
          </a:bodyPr>
          <a:lstStyle/>
          <a:p>
            <a:pPr algn="r">
              <a:lnSpc>
                <a:spcPct val="85000"/>
              </a:lnSpc>
            </a:pPr>
            <a:r>
              <a:rPr lang="en-US" sz="1400" dirty="0"/>
              <a:t>Tornadoes (2), $</a:t>
            </a:r>
            <a:r>
              <a:rPr lang="en-US" sz="1400" dirty="0" smtClean="0"/>
              <a:t>140.9</a:t>
            </a:r>
            <a:endParaRPr lang="en-US" sz="1400" dirty="0"/>
          </a:p>
        </p:txBody>
      </p:sp>
      <p:sp>
        <p:nvSpPr>
          <p:cNvPr id="33804" name="Rectangle 13"/>
          <p:cNvSpPr>
            <a:spLocks noChangeArrowheads="1"/>
          </p:cNvSpPr>
          <p:nvPr/>
        </p:nvSpPr>
        <p:spPr bwMode="gray">
          <a:xfrm>
            <a:off x="737266" y="2856475"/>
            <a:ext cx="2095500" cy="182563"/>
          </a:xfrm>
          <a:prstGeom prst="rect">
            <a:avLst/>
          </a:prstGeom>
          <a:noFill/>
          <a:ln w="9525">
            <a:noFill/>
            <a:miter lim="800000"/>
            <a:headEnd/>
            <a:tailEnd/>
          </a:ln>
        </p:spPr>
        <p:txBody>
          <a:bodyPr lIns="0" tIns="0" rIns="0" bIns="0" anchor="ctr">
            <a:spAutoFit/>
          </a:bodyPr>
          <a:lstStyle/>
          <a:p>
            <a:pPr algn="ctr">
              <a:lnSpc>
                <a:spcPct val="85000"/>
              </a:lnSpc>
            </a:pPr>
            <a:r>
              <a:rPr lang="en-US" sz="1400" dirty="0"/>
              <a:t>Winter Storms, </a:t>
            </a:r>
            <a:r>
              <a:rPr lang="en-US" sz="1400" dirty="0" smtClean="0"/>
              <a:t>$27.8</a:t>
            </a:r>
            <a:endParaRPr lang="en-US" sz="1400" i="1" dirty="0"/>
          </a:p>
        </p:txBody>
      </p:sp>
      <p:sp>
        <p:nvSpPr>
          <p:cNvPr id="33805" name="Rectangle 14"/>
          <p:cNvSpPr>
            <a:spLocks noChangeArrowheads="1"/>
          </p:cNvSpPr>
          <p:nvPr/>
        </p:nvSpPr>
        <p:spPr bwMode="gray">
          <a:xfrm>
            <a:off x="1831309" y="2119439"/>
            <a:ext cx="1344612" cy="183127"/>
          </a:xfrm>
          <a:prstGeom prst="rect">
            <a:avLst/>
          </a:prstGeom>
          <a:noFill/>
          <a:ln w="9525">
            <a:noFill/>
            <a:miter lim="800000"/>
            <a:headEnd/>
            <a:tailEnd/>
          </a:ln>
        </p:spPr>
        <p:txBody>
          <a:bodyPr lIns="0" tIns="0" rIns="0" bIns="0" anchor="ctr">
            <a:spAutoFit/>
          </a:bodyPr>
          <a:lstStyle/>
          <a:p>
            <a:pPr algn="r">
              <a:lnSpc>
                <a:spcPct val="85000"/>
              </a:lnSpc>
            </a:pPr>
            <a:r>
              <a:rPr lang="en-US" sz="1400" dirty="0"/>
              <a:t>Terrorism, $</a:t>
            </a:r>
            <a:r>
              <a:rPr lang="en-US" sz="1400" dirty="0" smtClean="0"/>
              <a:t>24.8</a:t>
            </a:r>
            <a:endParaRPr lang="en-US" sz="1400" dirty="0"/>
          </a:p>
        </p:txBody>
      </p:sp>
      <p:sp>
        <p:nvSpPr>
          <p:cNvPr id="33806" name="Rectangle 15"/>
          <p:cNvSpPr>
            <a:spLocks noChangeArrowheads="1"/>
          </p:cNvSpPr>
          <p:nvPr/>
        </p:nvSpPr>
        <p:spPr bwMode="gray">
          <a:xfrm>
            <a:off x="1089025" y="1730375"/>
            <a:ext cx="2614613" cy="182563"/>
          </a:xfrm>
          <a:prstGeom prst="rect">
            <a:avLst/>
          </a:prstGeom>
          <a:noFill/>
          <a:ln w="9525">
            <a:noFill/>
            <a:miter lim="800000"/>
            <a:headEnd/>
            <a:tailEnd/>
          </a:ln>
        </p:spPr>
        <p:txBody>
          <a:bodyPr lIns="0" tIns="0" rIns="0" bIns="0" anchor="ctr">
            <a:spAutoFit/>
          </a:bodyPr>
          <a:lstStyle/>
          <a:p>
            <a:pPr algn="r">
              <a:lnSpc>
                <a:spcPct val="85000"/>
              </a:lnSpc>
            </a:pPr>
            <a:r>
              <a:rPr lang="en-US" sz="1400" dirty="0"/>
              <a:t>Geological Events, $</a:t>
            </a:r>
            <a:r>
              <a:rPr lang="en-US" sz="1400" dirty="0" smtClean="0"/>
              <a:t>18.4</a:t>
            </a:r>
            <a:endParaRPr lang="en-US" sz="1400" dirty="0"/>
          </a:p>
        </p:txBody>
      </p:sp>
      <p:sp>
        <p:nvSpPr>
          <p:cNvPr id="33807" name="Rectangle 15"/>
          <p:cNvSpPr>
            <a:spLocks noChangeArrowheads="1"/>
          </p:cNvSpPr>
          <p:nvPr/>
        </p:nvSpPr>
        <p:spPr bwMode="gray">
          <a:xfrm>
            <a:off x="1317625" y="1155700"/>
            <a:ext cx="2203450" cy="182563"/>
          </a:xfrm>
          <a:prstGeom prst="rect">
            <a:avLst/>
          </a:prstGeom>
          <a:noFill/>
          <a:ln w="9525">
            <a:noFill/>
            <a:miter lim="800000"/>
            <a:headEnd/>
            <a:tailEnd/>
          </a:ln>
        </p:spPr>
        <p:txBody>
          <a:bodyPr lIns="0" tIns="0" rIns="0" bIns="0" anchor="ctr">
            <a:spAutoFit/>
          </a:bodyPr>
          <a:lstStyle/>
          <a:p>
            <a:pPr algn="r">
              <a:lnSpc>
                <a:spcPct val="85000"/>
              </a:lnSpc>
            </a:pPr>
            <a:r>
              <a:rPr lang="en-US" sz="1400" dirty="0"/>
              <a:t>Wind/Hail/Flood (3), $</a:t>
            </a:r>
            <a:r>
              <a:rPr lang="en-US" sz="1400" dirty="0" smtClean="0"/>
              <a:t>14.9</a:t>
            </a:r>
            <a:endParaRPr lang="en-US" sz="1400" dirty="0"/>
          </a:p>
        </p:txBody>
      </p:sp>
      <p:sp>
        <p:nvSpPr>
          <p:cNvPr id="33808" name="Freeform 2"/>
          <p:cNvSpPr>
            <a:spLocks/>
          </p:cNvSpPr>
          <p:nvPr/>
        </p:nvSpPr>
        <p:spPr bwMode="gray">
          <a:xfrm>
            <a:off x="4608767" y="1489742"/>
            <a:ext cx="425450" cy="187325"/>
          </a:xfrm>
          <a:custGeom>
            <a:avLst/>
            <a:gdLst>
              <a:gd name="T0" fmla="*/ 0 w 102"/>
              <a:gd name="T1" fmla="*/ 2147483647 h 180"/>
              <a:gd name="T2" fmla="*/ 0 w 102"/>
              <a:gd name="T3" fmla="*/ 0 h 180"/>
              <a:gd name="T4" fmla="*/ 2147483647 w 102"/>
              <a:gd name="T5" fmla="*/ 0 h 180"/>
              <a:gd name="T6" fmla="*/ 0 60000 65536"/>
              <a:gd name="T7" fmla="*/ 0 60000 65536"/>
              <a:gd name="T8" fmla="*/ 0 60000 65536"/>
              <a:gd name="T9" fmla="*/ 0 w 102"/>
              <a:gd name="T10" fmla="*/ 0 h 180"/>
              <a:gd name="T11" fmla="*/ 102 w 102"/>
              <a:gd name="T12" fmla="*/ 180 h 180"/>
            </a:gdLst>
            <a:ahLst/>
            <a:cxnLst>
              <a:cxn ang="T6">
                <a:pos x="T0" y="T1"/>
              </a:cxn>
              <a:cxn ang="T7">
                <a:pos x="T2" y="T3"/>
              </a:cxn>
              <a:cxn ang="T8">
                <a:pos x="T4" y="T5"/>
              </a:cxn>
            </a:cxnLst>
            <a:rect l="T9" t="T10" r="T11" b="T12"/>
            <a:pathLst>
              <a:path w="102" h="180">
                <a:moveTo>
                  <a:pt x="0" y="180"/>
                </a:moveTo>
                <a:lnTo>
                  <a:pt x="0" y="0"/>
                </a:lnTo>
                <a:lnTo>
                  <a:pt x="102" y="0"/>
                </a:lnTo>
              </a:path>
            </a:pathLst>
          </a:custGeom>
          <a:noFill/>
          <a:ln w="12700" cmpd="sng">
            <a:solidFill>
              <a:schemeClr val="tx1"/>
            </a:solidFill>
            <a:round/>
            <a:headEnd/>
            <a:tailEnd/>
          </a:ln>
        </p:spPr>
        <p:txBody>
          <a:bodyPr/>
          <a:lstStyle/>
          <a:p>
            <a:endParaRPr lang="en-US"/>
          </a:p>
        </p:txBody>
      </p:sp>
      <p:sp>
        <p:nvSpPr>
          <p:cNvPr id="33809" name="Rectangle 8"/>
          <p:cNvSpPr>
            <a:spLocks noChangeArrowheads="1"/>
          </p:cNvSpPr>
          <p:nvPr/>
        </p:nvSpPr>
        <p:spPr bwMode="gray">
          <a:xfrm>
            <a:off x="5107036" y="1474788"/>
            <a:ext cx="1593850" cy="184150"/>
          </a:xfrm>
          <a:prstGeom prst="rect">
            <a:avLst/>
          </a:prstGeom>
          <a:noFill/>
          <a:ln w="9525">
            <a:noFill/>
            <a:miter lim="800000"/>
            <a:headEnd/>
            <a:tailEnd/>
          </a:ln>
        </p:spPr>
        <p:txBody>
          <a:bodyPr lIns="0" tIns="0" rIns="0" bIns="0" anchor="ctr">
            <a:spAutoFit/>
          </a:bodyPr>
          <a:lstStyle/>
          <a:p>
            <a:pPr>
              <a:lnSpc>
                <a:spcPct val="85000"/>
              </a:lnSpc>
            </a:pPr>
            <a:r>
              <a:rPr lang="en-US" sz="1400" dirty="0"/>
              <a:t>Other (5), </a:t>
            </a:r>
            <a:r>
              <a:rPr lang="en-US" sz="1400" dirty="0" smtClean="0"/>
              <a:t>$0.2</a:t>
            </a:r>
            <a:endParaRPr lang="en-US" sz="1400" dirty="0"/>
          </a:p>
        </p:txBody>
      </p:sp>
      <p:sp>
        <p:nvSpPr>
          <p:cNvPr id="33810" name="Freeform 2"/>
          <p:cNvSpPr>
            <a:spLocks/>
          </p:cNvSpPr>
          <p:nvPr/>
        </p:nvSpPr>
        <p:spPr bwMode="gray">
          <a:xfrm rot="5400000">
            <a:off x="3577432" y="1141746"/>
            <a:ext cx="501650" cy="630237"/>
          </a:xfrm>
          <a:custGeom>
            <a:avLst/>
            <a:gdLst>
              <a:gd name="T0" fmla="*/ 0 w 102"/>
              <a:gd name="T1" fmla="*/ 2147483647 h 180"/>
              <a:gd name="T2" fmla="*/ 0 w 102"/>
              <a:gd name="T3" fmla="*/ 0 h 180"/>
              <a:gd name="T4" fmla="*/ 2147483647 w 102"/>
              <a:gd name="T5" fmla="*/ 0 h 180"/>
              <a:gd name="T6" fmla="*/ 0 60000 65536"/>
              <a:gd name="T7" fmla="*/ 0 60000 65536"/>
              <a:gd name="T8" fmla="*/ 0 60000 65536"/>
              <a:gd name="T9" fmla="*/ 0 w 102"/>
              <a:gd name="T10" fmla="*/ 0 h 180"/>
              <a:gd name="T11" fmla="*/ 102 w 102"/>
              <a:gd name="T12" fmla="*/ 180 h 180"/>
            </a:gdLst>
            <a:ahLst/>
            <a:cxnLst>
              <a:cxn ang="T6">
                <a:pos x="T0" y="T1"/>
              </a:cxn>
              <a:cxn ang="T7">
                <a:pos x="T2" y="T3"/>
              </a:cxn>
              <a:cxn ang="T8">
                <a:pos x="T4" y="T5"/>
              </a:cxn>
            </a:cxnLst>
            <a:rect l="T9" t="T10" r="T11" b="T12"/>
            <a:pathLst>
              <a:path w="102" h="180">
                <a:moveTo>
                  <a:pt x="0" y="180"/>
                </a:moveTo>
                <a:lnTo>
                  <a:pt x="0" y="0"/>
                </a:lnTo>
                <a:lnTo>
                  <a:pt x="102" y="0"/>
                </a:lnTo>
              </a:path>
            </a:pathLst>
          </a:custGeom>
          <a:noFill/>
          <a:ln w="12700" cmpd="sng">
            <a:solidFill>
              <a:schemeClr val="tx1"/>
            </a:solidFill>
            <a:round/>
            <a:headEnd/>
            <a:tailEnd/>
          </a:ln>
        </p:spPr>
        <p:txBody>
          <a:bodyPr/>
          <a:lstStyle/>
          <a:p>
            <a:endParaRPr lang="en-US"/>
          </a:p>
        </p:txBody>
      </p:sp>
      <p:sp>
        <p:nvSpPr>
          <p:cNvPr id="33811" name="Freeform 2"/>
          <p:cNvSpPr>
            <a:spLocks/>
          </p:cNvSpPr>
          <p:nvPr/>
        </p:nvSpPr>
        <p:spPr bwMode="gray">
          <a:xfrm>
            <a:off x="4488166" y="1304925"/>
            <a:ext cx="425450" cy="338138"/>
          </a:xfrm>
          <a:custGeom>
            <a:avLst/>
            <a:gdLst>
              <a:gd name="T0" fmla="*/ 0 w 102"/>
              <a:gd name="T1" fmla="*/ 2147483647 h 180"/>
              <a:gd name="T2" fmla="*/ 0 w 102"/>
              <a:gd name="T3" fmla="*/ 0 h 180"/>
              <a:gd name="T4" fmla="*/ 2147483647 w 102"/>
              <a:gd name="T5" fmla="*/ 0 h 180"/>
              <a:gd name="T6" fmla="*/ 0 60000 65536"/>
              <a:gd name="T7" fmla="*/ 0 60000 65536"/>
              <a:gd name="T8" fmla="*/ 0 60000 65536"/>
              <a:gd name="T9" fmla="*/ 0 w 102"/>
              <a:gd name="T10" fmla="*/ 0 h 180"/>
              <a:gd name="T11" fmla="*/ 102 w 102"/>
              <a:gd name="T12" fmla="*/ 180 h 180"/>
            </a:gdLst>
            <a:ahLst/>
            <a:cxnLst>
              <a:cxn ang="T6">
                <a:pos x="T0" y="T1"/>
              </a:cxn>
              <a:cxn ang="T7">
                <a:pos x="T2" y="T3"/>
              </a:cxn>
              <a:cxn ang="T8">
                <a:pos x="T4" y="T5"/>
              </a:cxn>
            </a:cxnLst>
            <a:rect l="T9" t="T10" r="T11" b="T12"/>
            <a:pathLst>
              <a:path w="102" h="180">
                <a:moveTo>
                  <a:pt x="0" y="180"/>
                </a:moveTo>
                <a:lnTo>
                  <a:pt x="0" y="0"/>
                </a:lnTo>
                <a:lnTo>
                  <a:pt x="102" y="0"/>
                </a:lnTo>
              </a:path>
            </a:pathLst>
          </a:custGeom>
          <a:noFill/>
          <a:ln w="12700" cmpd="sng">
            <a:solidFill>
              <a:schemeClr val="tx1"/>
            </a:solidFill>
            <a:round/>
            <a:headEnd/>
            <a:tailEnd/>
          </a:ln>
        </p:spPr>
        <p:txBody>
          <a:bodyPr/>
          <a:lstStyle/>
          <a:p>
            <a:endParaRPr lang="en-US"/>
          </a:p>
        </p:txBody>
      </p:sp>
      <p:sp>
        <p:nvSpPr>
          <p:cNvPr id="33812" name="Text Box 6"/>
          <p:cNvSpPr txBox="1">
            <a:spLocks noChangeArrowheads="1"/>
          </p:cNvSpPr>
          <p:nvPr/>
        </p:nvSpPr>
        <p:spPr bwMode="blackWhite">
          <a:xfrm>
            <a:off x="6284913" y="4003675"/>
            <a:ext cx="2784475" cy="1404938"/>
          </a:xfrm>
          <a:prstGeom prst="rect">
            <a:avLst/>
          </a:prstGeom>
          <a:gradFill rotWithShape="1">
            <a:gsLst>
              <a:gs pos="0">
                <a:srgbClr val="225A7A"/>
              </a:gs>
              <a:gs pos="100000">
                <a:srgbClr val="173C51"/>
              </a:gs>
            </a:gsLst>
            <a:lin ang="5400000" scaled="1"/>
          </a:gradFill>
          <a:ln w="28575" algn="ctr">
            <a:solidFill>
              <a:srgbClr val="FFFFFF"/>
            </a:solidFill>
            <a:miter lim="800000"/>
            <a:headEnd type="none" w="sm" len="sm"/>
            <a:tailEnd type="none" w="sm" len="sm"/>
          </a:ln>
        </p:spPr>
        <p:txBody>
          <a:bodyPr tIns="91440" bIns="91440" anchor="ctr"/>
          <a:lstStyle/>
          <a:p>
            <a:pPr algn="ctr" eaLnBrk="0" hangingPunct="0">
              <a:lnSpc>
                <a:spcPct val="85000"/>
              </a:lnSpc>
              <a:spcBef>
                <a:spcPct val="50000"/>
              </a:spcBef>
              <a:buClr>
                <a:srgbClr val="FFFFFF"/>
              </a:buClr>
              <a:buFont typeface="Wingdings" pitchFamily="2" charset="2"/>
              <a:buNone/>
            </a:pPr>
            <a:r>
              <a:rPr lang="en-US" sz="2000" b="1">
                <a:solidFill>
                  <a:srgbClr val="FFFFFF"/>
                </a:solidFill>
              </a:rPr>
              <a:t>Wind losses are by far cause the most catastrophe losses, even if hurricanes/TS are excluded.</a:t>
            </a:r>
          </a:p>
        </p:txBody>
      </p:sp>
      <p:sp>
        <p:nvSpPr>
          <p:cNvPr id="21" name="AutoShape 7"/>
          <p:cNvSpPr>
            <a:spLocks noChangeArrowheads="1"/>
          </p:cNvSpPr>
          <p:nvPr/>
        </p:nvSpPr>
        <p:spPr bwMode="blackWhite">
          <a:xfrm>
            <a:off x="258763" y="3479800"/>
            <a:ext cx="2244725" cy="987425"/>
          </a:xfrm>
          <a:prstGeom prst="wedgeRectCallout">
            <a:avLst>
              <a:gd name="adj1" fmla="val 87148"/>
              <a:gd name="adj2" fmla="val 23081"/>
            </a:avLst>
          </a:prstGeom>
          <a:gradFill rotWithShape="1">
            <a:gsLst>
              <a:gs pos="0">
                <a:schemeClr val="tx2"/>
              </a:gs>
              <a:gs pos="100000">
                <a:schemeClr val="tx2">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sz="2000" b="1" dirty="0">
                <a:solidFill>
                  <a:schemeClr val="bg1"/>
                </a:solidFill>
                <a:cs typeface="+mn-cs"/>
              </a:rPr>
              <a:t>Tornado share of CAT losses is rising</a:t>
            </a:r>
          </a:p>
        </p:txBody>
      </p:sp>
      <p:sp>
        <p:nvSpPr>
          <p:cNvPr id="22" name="Text Box 6"/>
          <p:cNvSpPr txBox="1">
            <a:spLocks noChangeArrowheads="1"/>
          </p:cNvSpPr>
          <p:nvPr/>
        </p:nvSpPr>
        <p:spPr bwMode="blackWhite">
          <a:xfrm>
            <a:off x="6415550" y="1356852"/>
            <a:ext cx="2684206" cy="1637941"/>
          </a:xfrm>
          <a:prstGeom prst="rect">
            <a:avLst/>
          </a:prstGeom>
          <a:gradFill rotWithShape="1">
            <a:gsLst>
              <a:gs pos="0">
                <a:srgbClr val="225A7A"/>
              </a:gs>
              <a:gs pos="100000">
                <a:srgbClr val="173C51"/>
              </a:gs>
            </a:gsLst>
            <a:lin ang="5400000" scaled="1"/>
          </a:gradFill>
          <a:ln w="28575" algn="ctr">
            <a:solidFill>
              <a:srgbClr val="FFFFFF"/>
            </a:solidFill>
            <a:miter lim="800000"/>
            <a:headEnd type="none" w="sm" len="sm"/>
            <a:tailEnd type="none" w="sm" len="sm"/>
          </a:ln>
        </p:spPr>
        <p:txBody>
          <a:bodyPr tIns="91440" bIns="91440" anchor="ctr"/>
          <a:lstStyle/>
          <a:p>
            <a:pPr algn="ctr" eaLnBrk="0" hangingPunct="0">
              <a:lnSpc>
                <a:spcPct val="85000"/>
              </a:lnSpc>
              <a:spcBef>
                <a:spcPct val="50000"/>
              </a:spcBef>
              <a:buClr>
                <a:srgbClr val="FFFFFF"/>
              </a:buClr>
              <a:buFont typeface="Wingdings" pitchFamily="2" charset="2"/>
              <a:buNone/>
            </a:pPr>
            <a:r>
              <a:rPr lang="en-US" sz="2000" b="1" dirty="0" smtClean="0">
                <a:solidFill>
                  <a:srgbClr val="FFFFFF"/>
                </a:solidFill>
              </a:rPr>
              <a:t>Insured cat losses from 1993-2012 totaled $391.7B, an average of $19.6B per year or $1.6B per month</a:t>
            </a:r>
            <a:endParaRPr lang="en-US" sz="2000" b="1" dirty="0">
              <a:solidFill>
                <a:srgbClr val="FFFFFF"/>
              </a:solidFill>
            </a:endParaRPr>
          </a:p>
        </p:txBody>
      </p:sp>
    </p:spTree>
    <p:extLst>
      <p:ext uri="{BB962C8B-B14F-4D97-AF65-F5344CB8AC3E}">
        <p14:creationId xmlns:p14="http://schemas.microsoft.com/office/powerpoint/2010/main" val="285159116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700"/>
                                  </p:stCondLst>
                                  <p:childTnLst>
                                    <p:set>
                                      <p:cBhvr>
                                        <p:cTn id="6" dur="1" fill="hold">
                                          <p:stCondLst>
                                            <p:cond delay="0"/>
                                          </p:stCondLst>
                                        </p:cTn>
                                        <p:tgtEl>
                                          <p:spTgt spid="21"/>
                                        </p:tgtEl>
                                        <p:attrNameLst>
                                          <p:attrName>style.visibility</p:attrName>
                                        </p:attrNameLst>
                                      </p:cBhvr>
                                      <p:to>
                                        <p:strVal val="visible"/>
                                      </p:to>
                                    </p:set>
                                    <p:animEffect transition="in" filter="wipe(down)">
                                      <p:cBhvr>
                                        <p:cTn id="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3" name="Rectangle 105"/>
          <p:cNvSpPr>
            <a:spLocks noGrp="1" noChangeArrowheads="1"/>
          </p:cNvSpPr>
          <p:nvPr>
            <p:ph type="dt" sz="quarter" idx="10"/>
          </p:nvPr>
        </p:nvSpPr>
        <p:spPr/>
        <p:txBody>
          <a:bodyPr/>
          <a:lstStyle/>
          <a:p>
            <a:pPr>
              <a:defRPr/>
            </a:pPr>
            <a:r>
              <a:rPr lang="en-US" smtClean="0">
                <a:solidFill>
                  <a:srgbClr val="FFFFFF"/>
                </a:solidFill>
              </a:rPr>
              <a:t>12/01/09 - 9pm</a:t>
            </a:r>
          </a:p>
        </p:txBody>
      </p:sp>
      <p:sp>
        <p:nvSpPr>
          <p:cNvPr id="102405" name="Rectangle 110"/>
          <p:cNvSpPr>
            <a:spLocks noGrp="1" noChangeArrowheads="1"/>
          </p:cNvSpPr>
          <p:nvPr>
            <p:ph type="sldNum" sz="quarter" idx="12"/>
          </p:nvPr>
        </p:nvSpPr>
        <p:spPr/>
        <p:txBody>
          <a:bodyPr/>
          <a:lstStyle/>
          <a:p>
            <a:pPr>
              <a:defRPr/>
            </a:pPr>
            <a:fld id="{E220AE91-0BB9-4CEB-8C50-0B03C716B4B3}" type="slidenum">
              <a:rPr lang="en-US" smtClean="0">
                <a:solidFill>
                  <a:srgbClr val="000000"/>
                </a:solidFill>
              </a:rPr>
              <a:pPr>
                <a:defRPr/>
              </a:pPr>
              <a:t>11</a:t>
            </a:fld>
            <a:endParaRPr lang="en-US" smtClean="0">
              <a:solidFill>
                <a:srgbClr val="000000"/>
              </a:solidFill>
            </a:endParaRPr>
          </a:p>
        </p:txBody>
      </p:sp>
      <p:sp>
        <p:nvSpPr>
          <p:cNvPr id="31750" name="Rectangle 2"/>
          <p:cNvSpPr>
            <a:spLocks noGrp="1" noChangeArrowheads="1"/>
          </p:cNvSpPr>
          <p:nvPr>
            <p:ph type="title"/>
          </p:nvPr>
        </p:nvSpPr>
        <p:spPr>
          <a:xfrm>
            <a:off x="228600" y="90488"/>
            <a:ext cx="7400925" cy="860425"/>
          </a:xfrm>
        </p:spPr>
        <p:txBody>
          <a:bodyPr/>
          <a:lstStyle/>
          <a:p>
            <a:r>
              <a:rPr lang="en-US" dirty="0" smtClean="0"/>
              <a:t>Top 16 Most Costly Disasters</a:t>
            </a:r>
            <a:br>
              <a:rPr lang="en-US" dirty="0" smtClean="0"/>
            </a:br>
            <a:r>
              <a:rPr lang="en-US" dirty="0" smtClean="0"/>
              <a:t>in U.S. History</a:t>
            </a:r>
          </a:p>
        </p:txBody>
      </p:sp>
      <p:sp>
        <p:nvSpPr>
          <p:cNvPr id="31751" name="Rectangle 3"/>
          <p:cNvSpPr>
            <a:spLocks noChangeArrowheads="1"/>
          </p:cNvSpPr>
          <p:nvPr/>
        </p:nvSpPr>
        <p:spPr bwMode="black">
          <a:xfrm>
            <a:off x="347663" y="1365250"/>
            <a:ext cx="8534400" cy="220663"/>
          </a:xfrm>
          <a:prstGeom prst="rect">
            <a:avLst/>
          </a:prstGeom>
          <a:noFill/>
          <a:ln w="9525" algn="ctr">
            <a:noFill/>
            <a:miter lim="800000"/>
            <a:headEnd/>
            <a:tailEnd/>
          </a:ln>
        </p:spPr>
        <p:txBody>
          <a:bodyPr lIns="0" tIns="0" rIns="0" bIns="0">
            <a:spAutoFit/>
          </a:bodyPr>
          <a:lstStyle/>
          <a:p>
            <a:pPr defTabSz="114300" eaLnBrk="0" fontAlgn="base" hangingPunct="0">
              <a:lnSpc>
                <a:spcPct val="90000"/>
              </a:lnSpc>
              <a:spcBef>
                <a:spcPct val="20000"/>
              </a:spcBef>
              <a:spcAft>
                <a:spcPct val="0"/>
              </a:spcAft>
            </a:pPr>
            <a:r>
              <a:rPr lang="en-US" sz="1600" b="1" dirty="0">
                <a:solidFill>
                  <a:srgbClr val="225A7A"/>
                </a:solidFill>
                <a:latin typeface="Arial" charset="0"/>
                <a:cs typeface="Arial" charset="0"/>
              </a:rPr>
              <a:t>(Insured Losses, </a:t>
            </a:r>
            <a:r>
              <a:rPr lang="en-US" sz="1600" b="1" dirty="0" smtClean="0">
                <a:solidFill>
                  <a:srgbClr val="225A7A"/>
                </a:solidFill>
                <a:latin typeface="Arial" charset="0"/>
                <a:cs typeface="Arial" charset="0"/>
              </a:rPr>
              <a:t>2012 </a:t>
            </a:r>
            <a:r>
              <a:rPr lang="en-US" sz="1600" b="1" dirty="0">
                <a:solidFill>
                  <a:srgbClr val="225A7A"/>
                </a:solidFill>
                <a:latin typeface="Arial" charset="0"/>
                <a:cs typeface="Arial" charset="0"/>
              </a:rPr>
              <a:t>Dollars, $ Billions</a:t>
            </a:r>
            <a:r>
              <a:rPr lang="en-US" sz="1600" b="1" dirty="0" smtClean="0">
                <a:solidFill>
                  <a:srgbClr val="225A7A"/>
                </a:solidFill>
                <a:latin typeface="Arial" charset="0"/>
                <a:cs typeface="Arial" charset="0"/>
              </a:rPr>
              <a:t>)</a:t>
            </a:r>
            <a:endParaRPr lang="en-US" sz="1600" b="1" dirty="0">
              <a:solidFill>
                <a:srgbClr val="225A7A"/>
              </a:solidFill>
              <a:latin typeface="Arial" charset="0"/>
              <a:cs typeface="Arial" charset="0"/>
            </a:endParaRPr>
          </a:p>
        </p:txBody>
      </p:sp>
      <p:graphicFrame>
        <p:nvGraphicFramePr>
          <p:cNvPr id="31746" name="Object 5"/>
          <p:cNvGraphicFramePr>
            <a:graphicFrameLocks noChangeAspect="1"/>
          </p:cNvGraphicFramePr>
          <p:nvPr/>
        </p:nvGraphicFramePr>
        <p:xfrm>
          <a:off x="40341" y="2176463"/>
          <a:ext cx="8964613" cy="3348037"/>
        </p:xfrm>
        <a:graphic>
          <a:graphicData uri="http://schemas.openxmlformats.org/presentationml/2006/ole">
            <mc:AlternateContent xmlns:mc="http://schemas.openxmlformats.org/markup-compatibility/2006">
              <mc:Choice xmlns:v="urn:schemas-microsoft-com:vml" Requires="v">
                <p:oleObj spid="_x0000_s13858820" name="Chart" r:id="rId4" imgW="8419996" imgH="3371740" progId="MSGraph.Chart.8">
                  <p:embed followColorScheme="full"/>
                </p:oleObj>
              </mc:Choice>
              <mc:Fallback>
                <p:oleObj name="Chart" r:id="rId4" imgW="8419996" imgH="3371740" progId="MSGraph.Chart.8">
                  <p:embed followColorScheme="full"/>
                  <p:pic>
                    <p:nvPicPr>
                      <p:cNvPr id="0" name=""/>
                      <p:cNvPicPr>
                        <a:picLocks noChangeAspect="1" noChangeArrowheads="1"/>
                      </p:cNvPicPr>
                      <p:nvPr/>
                    </p:nvPicPr>
                    <p:blipFill>
                      <a:blip r:embed="rId5"/>
                      <a:srcRect/>
                      <a:stretch>
                        <a:fillRect/>
                      </a:stretch>
                    </p:blipFill>
                    <p:spPr bwMode="gray">
                      <a:xfrm>
                        <a:off x="40341" y="2176463"/>
                        <a:ext cx="8964613" cy="33480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67463" name="AutoShape 7"/>
          <p:cNvSpPr>
            <a:spLocks noChangeArrowheads="1"/>
          </p:cNvSpPr>
          <p:nvPr/>
        </p:nvSpPr>
        <p:spPr bwMode="blackWhite">
          <a:xfrm>
            <a:off x="3893574" y="1680913"/>
            <a:ext cx="3501005" cy="1487488"/>
          </a:xfrm>
          <a:prstGeom prst="wedgeRectCallout">
            <a:avLst>
              <a:gd name="adj1" fmla="val 26797"/>
              <a:gd name="adj2" fmla="val 71436"/>
            </a:avLst>
          </a:prstGeom>
          <a:gradFill rotWithShape="1">
            <a:gsLst>
              <a:gs pos="0">
                <a:schemeClr val="tx2"/>
              </a:gs>
              <a:gs pos="100000">
                <a:schemeClr val="tx2">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defRPr/>
            </a:pPr>
            <a:r>
              <a:rPr lang="en-US" sz="2400" b="1" dirty="0" smtClean="0">
                <a:solidFill>
                  <a:srgbClr val="FFFFFF"/>
                </a:solidFill>
              </a:rPr>
              <a:t>Hurricane Sandy became the 5</a:t>
            </a:r>
            <a:r>
              <a:rPr lang="en-US" sz="2400" b="1" baseline="30000" dirty="0" smtClean="0">
                <a:solidFill>
                  <a:srgbClr val="FFFFFF"/>
                </a:solidFill>
              </a:rPr>
              <a:t>th</a:t>
            </a:r>
            <a:r>
              <a:rPr lang="en-US" sz="2400" b="1" dirty="0" smtClean="0">
                <a:solidFill>
                  <a:srgbClr val="FFFFFF"/>
                </a:solidFill>
              </a:rPr>
              <a:t> </a:t>
            </a:r>
            <a:r>
              <a:rPr lang="en-US" sz="2400" b="1" dirty="0" smtClean="0">
                <a:solidFill>
                  <a:srgbClr val="FFFFFF"/>
                </a:solidFill>
                <a:latin typeface="Arial" charset="0"/>
                <a:cs typeface="Arial" charset="0"/>
              </a:rPr>
              <a:t>costliest </a:t>
            </a:r>
            <a:r>
              <a:rPr lang="en-US" sz="2400" b="1" dirty="0">
                <a:solidFill>
                  <a:srgbClr val="FFFFFF"/>
                </a:solidFill>
                <a:latin typeface="Arial" charset="0"/>
                <a:cs typeface="Arial" charset="0"/>
              </a:rPr>
              <a:t>event in US insurance history</a:t>
            </a:r>
          </a:p>
        </p:txBody>
      </p:sp>
      <p:sp>
        <p:nvSpPr>
          <p:cNvPr id="10" name="AutoShape 7"/>
          <p:cNvSpPr>
            <a:spLocks noChangeArrowheads="1"/>
          </p:cNvSpPr>
          <p:nvPr/>
        </p:nvSpPr>
        <p:spPr bwMode="blackWhite">
          <a:xfrm>
            <a:off x="479927" y="5367130"/>
            <a:ext cx="3738112" cy="879943"/>
          </a:xfrm>
          <a:prstGeom prst="wedgeRectCallout">
            <a:avLst>
              <a:gd name="adj1" fmla="val -38733"/>
              <a:gd name="adj2" fmla="val -80261"/>
            </a:avLst>
          </a:prstGeom>
          <a:gradFill rotWithShape="1">
            <a:gsLst>
              <a:gs pos="0">
                <a:schemeClr val="tx2"/>
              </a:gs>
              <a:gs pos="100000">
                <a:schemeClr val="tx2">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defRPr/>
            </a:pPr>
            <a:r>
              <a:rPr lang="en-US" sz="2000" b="1" dirty="0" smtClean="0">
                <a:solidFill>
                  <a:srgbClr val="FFFFFF"/>
                </a:solidFill>
              </a:rPr>
              <a:t>Hurricane Irene became the 12</a:t>
            </a:r>
            <a:r>
              <a:rPr lang="en-US" sz="2000" b="1" baseline="30000" dirty="0" smtClean="0">
                <a:solidFill>
                  <a:srgbClr val="FFFFFF"/>
                </a:solidFill>
              </a:rPr>
              <a:t>th</a:t>
            </a:r>
            <a:r>
              <a:rPr lang="en-US" sz="2000" b="1" dirty="0" smtClean="0">
                <a:solidFill>
                  <a:srgbClr val="FFFFFF"/>
                </a:solidFill>
              </a:rPr>
              <a:t> most expense hurricane in US history in 2011</a:t>
            </a:r>
            <a:endParaRPr lang="en-US" sz="2000" b="1" dirty="0">
              <a:solidFill>
                <a:srgbClr val="FFFFFF"/>
              </a:solidFill>
              <a:latin typeface="Arial" charset="0"/>
              <a:cs typeface="Arial" charset="0"/>
            </a:endParaRPr>
          </a:p>
        </p:txBody>
      </p:sp>
      <p:sp>
        <p:nvSpPr>
          <p:cNvPr id="11" name="AutoShape 17"/>
          <p:cNvSpPr>
            <a:spLocks noChangeArrowheads="1"/>
          </p:cNvSpPr>
          <p:nvPr/>
        </p:nvSpPr>
        <p:spPr bwMode="blackWhite">
          <a:xfrm>
            <a:off x="870155" y="3278954"/>
            <a:ext cx="1589504" cy="711200"/>
          </a:xfrm>
          <a:prstGeom prst="wedgeRectCallout">
            <a:avLst>
              <a:gd name="adj1" fmla="val 79786"/>
              <a:gd name="adj2" fmla="val 72536"/>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sz="1400" b="1" dirty="0" smtClean="0">
                <a:solidFill>
                  <a:schemeClr val="bg1"/>
                </a:solidFill>
              </a:rPr>
              <a:t>Includes Tuscaloosa, AL, tornado</a:t>
            </a:r>
            <a:endParaRPr lang="en-US" sz="1400" b="1" dirty="0">
              <a:solidFill>
                <a:schemeClr val="bg1"/>
              </a:solidFill>
            </a:endParaRPr>
          </a:p>
        </p:txBody>
      </p:sp>
      <p:sp>
        <p:nvSpPr>
          <p:cNvPr id="12" name="AutoShape 17"/>
          <p:cNvSpPr>
            <a:spLocks noChangeArrowheads="1"/>
          </p:cNvSpPr>
          <p:nvPr/>
        </p:nvSpPr>
        <p:spPr bwMode="blackWhite">
          <a:xfrm>
            <a:off x="3145939" y="3254374"/>
            <a:ext cx="1265424" cy="711200"/>
          </a:xfrm>
          <a:prstGeom prst="wedgeRectCallout">
            <a:avLst>
              <a:gd name="adj1" fmla="val -23514"/>
              <a:gd name="adj2" fmla="val 78757"/>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eaLnBrk="0" hangingPunct="0">
              <a:lnSpc>
                <a:spcPct val="90000"/>
              </a:lnSpc>
              <a:spcBef>
                <a:spcPct val="50000"/>
              </a:spcBef>
              <a:buClr>
                <a:schemeClr val="bg1"/>
              </a:buClr>
              <a:defRPr/>
            </a:pPr>
            <a:r>
              <a:rPr lang="en-US" sz="1400" b="1" dirty="0" smtClean="0">
                <a:solidFill>
                  <a:schemeClr val="bg1"/>
                </a:solidFill>
              </a:rPr>
              <a:t>Includes Joplin, MO, tornado</a:t>
            </a:r>
            <a:endParaRPr lang="en-US" sz="1400" b="1" dirty="0">
              <a:solidFill>
                <a:schemeClr val="bg1"/>
              </a:solidFill>
            </a:endParaRPr>
          </a:p>
        </p:txBody>
      </p:sp>
      <p:sp>
        <p:nvSpPr>
          <p:cNvPr id="14" name="Rectangle 5"/>
          <p:cNvSpPr>
            <a:spLocks noChangeArrowheads="1"/>
          </p:cNvSpPr>
          <p:nvPr/>
        </p:nvSpPr>
        <p:spPr bwMode="blackWhite">
          <a:xfrm>
            <a:off x="4454005" y="5327341"/>
            <a:ext cx="4409769" cy="911227"/>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p>
            <a:pPr algn="ctr" fontAlgn="base">
              <a:lnSpc>
                <a:spcPct val="95000"/>
              </a:lnSpc>
              <a:spcBef>
                <a:spcPct val="25000"/>
              </a:spcBef>
              <a:spcAft>
                <a:spcPct val="0"/>
              </a:spcAft>
            </a:pPr>
            <a:r>
              <a:rPr lang="en-US" sz="2000" b="1" dirty="0" smtClean="0">
                <a:solidFill>
                  <a:srgbClr val="FFFFFF"/>
                </a:solidFill>
              </a:rPr>
              <a:t>12 of the 16 Most Expensive Events in US History Have Occurred Over the Past Decade</a:t>
            </a:r>
            <a:endParaRPr lang="en-US" sz="2000" b="1" dirty="0">
              <a:solidFill>
                <a:srgbClr val="FFFFFF"/>
              </a:solidFill>
              <a:latin typeface="Arial" charset="0"/>
              <a:cs typeface="Arial" charset="0"/>
            </a:endParaRPr>
          </a:p>
        </p:txBody>
      </p:sp>
      <p:sp>
        <p:nvSpPr>
          <p:cNvPr id="13" name="Rectangle 4"/>
          <p:cNvSpPr>
            <a:spLocks noChangeArrowheads="1"/>
          </p:cNvSpPr>
          <p:nvPr/>
        </p:nvSpPr>
        <p:spPr bwMode="auto">
          <a:xfrm>
            <a:off x="-104932" y="6248175"/>
            <a:ext cx="9144001" cy="654795"/>
          </a:xfrm>
          <a:prstGeom prst="rect">
            <a:avLst/>
          </a:prstGeom>
          <a:noFill/>
          <a:ln w="9525">
            <a:noFill/>
            <a:miter lim="800000"/>
            <a:headEnd/>
            <a:tailEnd/>
          </a:ln>
        </p:spPr>
        <p:txBody>
          <a:bodyPr wrap="square" lIns="365760" tIns="0" rIns="0" bIns="137160" anchor="b">
            <a:spAutoFit/>
          </a:bodyPr>
          <a:lstStyle/>
          <a:p>
            <a:pPr algn="l" eaLnBrk="0" fontAlgn="base" hangingPunct="0">
              <a:lnSpc>
                <a:spcPct val="85000"/>
              </a:lnSpc>
              <a:spcBef>
                <a:spcPct val="25000"/>
              </a:spcBef>
              <a:spcAft>
                <a:spcPct val="0"/>
              </a:spcAft>
              <a:buClr>
                <a:srgbClr val="FF6801"/>
              </a:buClr>
              <a:buFont typeface="Wingdings" pitchFamily="2" charset="2"/>
              <a:buNone/>
            </a:pPr>
            <a:endParaRPr lang="en-US" sz="1100" dirty="0">
              <a:solidFill>
                <a:srgbClr val="000000"/>
              </a:solidFill>
              <a:latin typeface="Arial" charset="0"/>
              <a:cs typeface="Arial" charset="0"/>
            </a:endParaRPr>
          </a:p>
          <a:p>
            <a:pPr algn="l" eaLnBrk="0" fontAlgn="base" hangingPunct="0">
              <a:lnSpc>
                <a:spcPct val="85000"/>
              </a:lnSpc>
              <a:spcBef>
                <a:spcPct val="25000"/>
              </a:spcBef>
              <a:spcAft>
                <a:spcPct val="0"/>
              </a:spcAft>
              <a:buClr>
                <a:srgbClr val="FF6801"/>
              </a:buClr>
              <a:buFont typeface="Wingdings" pitchFamily="2" charset="2"/>
              <a:buNone/>
            </a:pPr>
            <a:r>
              <a:rPr lang="en-US" sz="1100" dirty="0" smtClean="0">
                <a:solidFill>
                  <a:srgbClr val="000000"/>
                </a:solidFill>
                <a:latin typeface="Arial" charset="0"/>
                <a:cs typeface="Arial" charset="0"/>
              </a:rPr>
              <a:t>*PCS estimate as of 4/12/13.</a:t>
            </a:r>
          </a:p>
          <a:p>
            <a:pPr algn="l" eaLnBrk="0" fontAlgn="base" hangingPunct="0">
              <a:lnSpc>
                <a:spcPct val="85000"/>
              </a:lnSpc>
              <a:spcBef>
                <a:spcPct val="25000"/>
              </a:spcBef>
              <a:spcAft>
                <a:spcPct val="0"/>
              </a:spcAft>
              <a:buClr>
                <a:srgbClr val="FF6801"/>
              </a:buClr>
              <a:buFont typeface="Wingdings" pitchFamily="2" charset="2"/>
              <a:buNone/>
            </a:pPr>
            <a:r>
              <a:rPr lang="en-US" sz="1100" dirty="0" smtClean="0">
                <a:solidFill>
                  <a:srgbClr val="000000"/>
                </a:solidFill>
                <a:latin typeface="Arial" charset="0"/>
                <a:cs typeface="Arial" charset="0"/>
              </a:rPr>
              <a:t>Sources</a:t>
            </a:r>
            <a:r>
              <a:rPr lang="en-US" sz="1100" dirty="0">
                <a:solidFill>
                  <a:srgbClr val="000000"/>
                </a:solidFill>
                <a:latin typeface="Arial" charset="0"/>
                <a:cs typeface="Arial" charset="0"/>
              </a:rPr>
              <a:t>: PCS; Insurance Information Institute inflation </a:t>
            </a:r>
            <a:r>
              <a:rPr lang="en-US" sz="1100" dirty="0" smtClean="0">
                <a:solidFill>
                  <a:srgbClr val="000000"/>
                </a:solidFill>
                <a:latin typeface="Arial" charset="0"/>
                <a:cs typeface="Arial" charset="0"/>
              </a:rPr>
              <a:t>adjustments to 2012 dollars using the CPI.</a:t>
            </a:r>
            <a:endParaRPr lang="en-US" sz="1100" dirty="0">
              <a:solidFill>
                <a:srgbClr val="000000"/>
              </a:solidFill>
              <a:latin typeface="Arial" charset="0"/>
              <a:cs typeface="Arial" charset="0"/>
            </a:endParaRPr>
          </a:p>
        </p:txBody>
      </p:sp>
    </p:spTree>
    <p:extLst>
      <p:ext uri="{BB962C8B-B14F-4D97-AF65-F5344CB8AC3E}">
        <p14:creationId xmlns:p14="http://schemas.microsoft.com/office/powerpoint/2010/main" val="423922749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700"/>
                                  </p:stCondLst>
                                  <p:childTnLst>
                                    <p:set>
                                      <p:cBhvr>
                                        <p:cTn id="6" dur="1" fill="hold">
                                          <p:stCondLst>
                                            <p:cond delay="0"/>
                                          </p:stCondLst>
                                        </p:cTn>
                                        <p:tgtEl>
                                          <p:spTgt spid="2067463"/>
                                        </p:tgtEl>
                                        <p:attrNameLst>
                                          <p:attrName>style.visibility</p:attrName>
                                        </p:attrNameLst>
                                      </p:cBhvr>
                                      <p:to>
                                        <p:strVal val="visible"/>
                                      </p:to>
                                    </p:set>
                                    <p:animEffect transition="in" filter="wipe(down)">
                                      <p:cBhvr>
                                        <p:cTn id="7" dur="500"/>
                                        <p:tgtEl>
                                          <p:spTgt spid="2067463"/>
                                        </p:tgtEl>
                                      </p:cBhvr>
                                    </p:animEffect>
                                  </p:childTnLst>
                                </p:cTn>
                              </p:par>
                            </p:childTnLst>
                          </p:cTn>
                        </p:par>
                        <p:par>
                          <p:cTn id="8" fill="hold">
                            <p:stCondLst>
                              <p:cond delay="1200"/>
                            </p:stCondLst>
                            <p:childTnLst>
                              <p:par>
                                <p:cTn id="9" presetID="22" presetClass="entr" presetSubtype="4" fill="hold" grpId="0" nodeType="afterEffect">
                                  <p:stCondLst>
                                    <p:cond delay="700"/>
                                  </p:stCondLst>
                                  <p:childTnLst>
                                    <p:set>
                                      <p:cBhvr>
                                        <p:cTn id="10" dur="1" fill="hold">
                                          <p:stCondLst>
                                            <p:cond delay="0"/>
                                          </p:stCondLst>
                                        </p:cTn>
                                        <p:tgtEl>
                                          <p:spTgt spid="10"/>
                                        </p:tgtEl>
                                        <p:attrNameLst>
                                          <p:attrName>style.visibility</p:attrName>
                                        </p:attrNameLst>
                                      </p:cBhvr>
                                      <p:to>
                                        <p:strVal val="visible"/>
                                      </p:to>
                                    </p:set>
                                    <p:animEffect transition="in" filter="wipe(down)">
                                      <p:cBhvr>
                                        <p:cTn id="11" dur="500"/>
                                        <p:tgtEl>
                                          <p:spTgt spid="10"/>
                                        </p:tgtEl>
                                      </p:cBhvr>
                                    </p:animEffect>
                                  </p:childTnLst>
                                </p:cTn>
                              </p:par>
                            </p:childTnLst>
                          </p:cTn>
                        </p:par>
                        <p:par>
                          <p:cTn id="12" fill="hold">
                            <p:stCondLst>
                              <p:cond delay="2400"/>
                            </p:stCondLst>
                            <p:childTnLst>
                              <p:par>
                                <p:cTn id="13" presetID="22" presetClass="entr" presetSubtype="1"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up)">
                                      <p:cBhvr>
                                        <p:cTn id="15" dur="500"/>
                                        <p:tgtEl>
                                          <p:spTgt spid="11"/>
                                        </p:tgtEl>
                                      </p:cBhvr>
                                    </p:animEffect>
                                  </p:childTnLst>
                                </p:cTn>
                              </p:par>
                            </p:childTnLst>
                          </p:cTn>
                        </p:par>
                        <p:par>
                          <p:cTn id="16" fill="hold">
                            <p:stCondLst>
                              <p:cond delay="2900"/>
                            </p:stCondLst>
                            <p:childTnLst>
                              <p:par>
                                <p:cTn id="17" presetID="22" presetClass="entr" presetSubtype="1" fill="hold" grpId="0" nodeType="after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ipe(up)">
                                      <p:cBhvr>
                                        <p:cTn id="19" dur="500"/>
                                        <p:tgtEl>
                                          <p:spTgt spid="12"/>
                                        </p:tgtEl>
                                      </p:cBhvr>
                                    </p:animEffect>
                                  </p:childTnLst>
                                </p:cTn>
                              </p:par>
                            </p:childTnLst>
                          </p:cTn>
                        </p:par>
                        <p:par>
                          <p:cTn id="20" fill="hold">
                            <p:stCondLst>
                              <p:cond delay="3400"/>
                            </p:stCondLst>
                            <p:childTnLst>
                              <p:par>
                                <p:cTn id="21" presetID="23" presetClass="entr" presetSubtype="16" fill="hold" grpId="0" nodeType="afterEffect">
                                  <p:stCondLst>
                                    <p:cond delay="700"/>
                                  </p:stCondLst>
                                  <p:childTnLst>
                                    <p:set>
                                      <p:cBhvr>
                                        <p:cTn id="22" dur="1" fill="hold">
                                          <p:stCondLst>
                                            <p:cond delay="0"/>
                                          </p:stCondLst>
                                        </p:cTn>
                                        <p:tgtEl>
                                          <p:spTgt spid="14"/>
                                        </p:tgtEl>
                                        <p:attrNameLst>
                                          <p:attrName>style.visibility</p:attrName>
                                        </p:attrNameLst>
                                      </p:cBhvr>
                                      <p:to>
                                        <p:strVal val="visible"/>
                                      </p:to>
                                    </p:set>
                                    <p:anim calcmode="lin" valueType="num">
                                      <p:cBhvr>
                                        <p:cTn id="23" dur="500" fill="hold"/>
                                        <p:tgtEl>
                                          <p:spTgt spid="14"/>
                                        </p:tgtEl>
                                        <p:attrNameLst>
                                          <p:attrName>ppt_w</p:attrName>
                                        </p:attrNameLst>
                                      </p:cBhvr>
                                      <p:tavLst>
                                        <p:tav tm="0">
                                          <p:val>
                                            <p:fltVal val="0"/>
                                          </p:val>
                                        </p:tav>
                                        <p:tav tm="100000">
                                          <p:val>
                                            <p:strVal val="#ppt_w"/>
                                          </p:val>
                                        </p:tav>
                                      </p:tavLst>
                                    </p:anim>
                                    <p:anim calcmode="lin" valueType="num">
                                      <p:cBhvr>
                                        <p:cTn id="24" dur="500" fill="hold"/>
                                        <p:tgtEl>
                                          <p:spTgt spid="1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7463" grpId="0" animBg="1"/>
      <p:bldP spid="10" grpId="0" animBg="1"/>
      <p:bldP spid="11" grpId="0" animBg="1"/>
      <p:bldP spid="12" grpId="0" animBg="1"/>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7"/>
          <p:cNvSpPr>
            <a:spLocks noChangeArrowheads="1"/>
          </p:cNvSpPr>
          <p:nvPr/>
        </p:nvSpPr>
        <p:spPr bwMode="auto">
          <a:xfrm>
            <a:off x="274940" y="6552000"/>
            <a:ext cx="6784230" cy="246221"/>
          </a:xfrm>
          <a:prstGeom prst="rect">
            <a:avLst/>
          </a:prstGeom>
          <a:noFill/>
          <a:ln w="9525" algn="ctr">
            <a:noFill/>
            <a:miter lim="800000"/>
            <a:headEnd/>
            <a:tailEnd/>
          </a:ln>
        </p:spPr>
        <p:txBody>
          <a:bodyPr wrap="none">
            <a:spAutoFit/>
          </a:bodyPr>
          <a:lstStyle/>
          <a:p>
            <a:pPr eaLnBrk="1" hangingPunct="1">
              <a:buClrTx/>
              <a:buFontTx/>
              <a:buNone/>
            </a:pPr>
            <a:r>
              <a:rPr lang="en-US" sz="1000" dirty="0">
                <a:solidFill>
                  <a:schemeClr val="accent4">
                    <a:lumMod val="75000"/>
                  </a:schemeClr>
                </a:solidFill>
                <a:latin typeface="Arial" charset="0"/>
              </a:rPr>
              <a:t>Source: </a:t>
            </a:r>
            <a:r>
              <a:rPr lang="en-US" sz="1000" dirty="0" smtClean="0">
                <a:solidFill>
                  <a:schemeClr val="accent4">
                    <a:lumMod val="75000"/>
                  </a:schemeClr>
                </a:solidFill>
                <a:latin typeface="Arial" charset="0"/>
              </a:rPr>
              <a:t>U.S. Energy Information Administration</a:t>
            </a:r>
            <a:r>
              <a:rPr lang="en-US" sz="1000" dirty="0">
                <a:solidFill>
                  <a:schemeClr val="accent4">
                    <a:lumMod val="75000"/>
                  </a:schemeClr>
                </a:solidFill>
              </a:rPr>
              <a:t>, accessed 4/10/14 at </a:t>
            </a:r>
            <a:r>
              <a:rPr lang="en-US" sz="1000" dirty="0">
                <a:solidFill>
                  <a:schemeClr val="accent4">
                    <a:lumMod val="75000"/>
                  </a:schemeClr>
                </a:solidFill>
                <a:hlinkClick r:id="rId4"/>
              </a:rPr>
              <a:t>http://</a:t>
            </a:r>
            <a:r>
              <a:rPr lang="en-US" sz="1000" dirty="0" smtClean="0">
                <a:solidFill>
                  <a:schemeClr val="accent4">
                    <a:lumMod val="75000"/>
                  </a:schemeClr>
                </a:solidFill>
                <a:hlinkClick r:id="rId4"/>
              </a:rPr>
              <a:t>www.eia.gov/dnav/ng/hist/n9050us2a.htm</a:t>
            </a:r>
            <a:r>
              <a:rPr lang="en-US" sz="1000" dirty="0" smtClean="0">
                <a:solidFill>
                  <a:schemeClr val="accent4">
                    <a:lumMod val="75000"/>
                  </a:schemeClr>
                </a:solidFill>
              </a:rPr>
              <a:t> </a:t>
            </a:r>
            <a:endParaRPr lang="en-US" sz="1000" i="1" dirty="0">
              <a:solidFill>
                <a:schemeClr val="accent4">
                  <a:lumMod val="75000"/>
                </a:schemeClr>
              </a:solidFill>
              <a:latin typeface="Arial" charset="0"/>
            </a:endParaRPr>
          </a:p>
        </p:txBody>
      </p:sp>
      <p:sp>
        <p:nvSpPr>
          <p:cNvPr id="11" name="TextBox 10"/>
          <p:cNvSpPr txBox="1"/>
          <p:nvPr/>
        </p:nvSpPr>
        <p:spPr>
          <a:xfrm>
            <a:off x="8414658" y="6540532"/>
            <a:ext cx="685800" cy="274320"/>
          </a:xfrm>
          <a:prstGeom prst="rect">
            <a:avLst/>
          </a:prstGeom>
          <a:noFill/>
        </p:spPr>
        <p:txBody>
          <a:bodyPr wrap="square" rtlCol="0" anchor="ctr">
            <a:spAutoFit/>
          </a:bodyPr>
          <a:lstStyle/>
          <a:p>
            <a:pPr algn="r"/>
            <a:fld id="{09D5B349-258F-4228-B765-8A08036DA0B9}" type="slidenum">
              <a:rPr lang="en-US" sz="1000" smtClean="0">
                <a:solidFill>
                  <a:schemeClr val="accent4">
                    <a:lumMod val="75000"/>
                  </a:schemeClr>
                </a:solidFill>
                <a:latin typeface="+mn-lt"/>
              </a:rPr>
              <a:pPr algn="r"/>
              <a:t>12</a:t>
            </a:fld>
            <a:endParaRPr lang="en-US" sz="1000" dirty="0">
              <a:solidFill>
                <a:schemeClr val="accent4">
                  <a:lumMod val="75000"/>
                </a:schemeClr>
              </a:solidFill>
              <a:latin typeface="+mn-lt"/>
            </a:endParaRPr>
          </a:p>
        </p:txBody>
      </p:sp>
      <p:sp>
        <p:nvSpPr>
          <p:cNvPr id="16" name="Rectangle 2"/>
          <p:cNvSpPr txBox="1">
            <a:spLocks noChangeArrowheads="1"/>
          </p:cNvSpPr>
          <p:nvPr/>
        </p:nvSpPr>
        <p:spPr bwMode="black">
          <a:xfrm>
            <a:off x="27739" y="73740"/>
            <a:ext cx="7852998" cy="720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noAutofit/>
          </a:bodyPr>
          <a:lstStyle/>
          <a:p>
            <a:pPr marL="0" marR="0" lvl="0" indent="0" algn="l" defTabSz="114300" rtl="0" eaLnBrk="0" fontAlgn="base" latinLnBrk="0" hangingPunct="0">
              <a:lnSpc>
                <a:spcPct val="90000"/>
              </a:lnSpc>
              <a:spcBef>
                <a:spcPct val="0"/>
              </a:spcBef>
              <a:spcAft>
                <a:spcPct val="0"/>
              </a:spcAft>
              <a:buClrTx/>
              <a:buSzTx/>
              <a:buFontTx/>
              <a:buNone/>
              <a:tabLst/>
              <a:defRPr/>
            </a:pPr>
            <a:r>
              <a:rPr lang="de-DE" sz="3000" b="1" kern="0" dirty="0" smtClean="0">
                <a:solidFill>
                  <a:srgbClr val="225A7A"/>
                </a:solidFill>
                <a:ea typeface="+mj-ea"/>
                <a:cs typeface="+mj-cs"/>
              </a:rPr>
              <a:t>U.S. Natural Gas Marketed Production,</a:t>
            </a:r>
          </a:p>
          <a:p>
            <a:pPr marL="0" marR="0" lvl="0" indent="0" algn="l" defTabSz="114300" rtl="0" eaLnBrk="0" fontAlgn="base" latinLnBrk="0" hangingPunct="0">
              <a:lnSpc>
                <a:spcPct val="90000"/>
              </a:lnSpc>
              <a:spcBef>
                <a:spcPct val="0"/>
              </a:spcBef>
              <a:spcAft>
                <a:spcPct val="0"/>
              </a:spcAft>
              <a:buClrTx/>
              <a:buSzTx/>
              <a:buFontTx/>
              <a:buNone/>
              <a:tabLst/>
              <a:defRPr/>
            </a:pPr>
            <a:r>
              <a:rPr kumimoji="0" lang="de-DE" sz="3000" b="1" i="0" u="none" strike="noStrike" kern="0" cap="none" spc="0" normalizeH="0" baseline="0" noProof="0" dirty="0" smtClean="0">
                <a:ln>
                  <a:noFill/>
                </a:ln>
                <a:solidFill>
                  <a:srgbClr val="225A7A"/>
                </a:solidFill>
                <a:effectLst/>
                <a:uLnTx/>
                <a:uFillTx/>
                <a:latin typeface="Arial" charset="0"/>
                <a:ea typeface="+mj-ea"/>
                <a:cs typeface="+mj-cs"/>
              </a:rPr>
              <a:t>1900 - 2013</a:t>
            </a:r>
            <a:endParaRPr kumimoji="0" lang="de-DE" sz="3000" b="0" i="0" u="none" strike="noStrike" kern="0" cap="none" spc="0" normalizeH="0" baseline="0" noProof="0" dirty="0">
              <a:ln>
                <a:noFill/>
              </a:ln>
              <a:solidFill>
                <a:srgbClr val="225A7A"/>
              </a:solidFill>
              <a:effectLst/>
              <a:uLnTx/>
              <a:uFillTx/>
              <a:latin typeface="Arial" charset="0"/>
              <a:ea typeface="+mj-ea"/>
              <a:cs typeface="+mj-cs"/>
            </a:endParaRPr>
          </a:p>
        </p:txBody>
      </p:sp>
      <p:pic>
        <p:nvPicPr>
          <p:cNvPr id="2" name="Picture 1"/>
          <p:cNvPicPr>
            <a:picLocks noChangeAspect="1"/>
          </p:cNvPicPr>
          <p:nvPr/>
        </p:nvPicPr>
        <p:blipFill rotWithShape="1">
          <a:blip r:embed="rId5" cstate="email">
            <a:extLst>
              <a:ext uri="{28A0092B-C50C-407E-A947-70E740481C1C}">
                <a14:useLocalDpi xmlns:a14="http://schemas.microsoft.com/office/drawing/2010/main"/>
              </a:ext>
            </a:extLst>
          </a:blip>
          <a:srcRect t="14993" b="-14993"/>
          <a:stretch/>
        </p:blipFill>
        <p:spPr>
          <a:xfrm>
            <a:off x="186298" y="2655823"/>
            <a:ext cx="8452932" cy="3556078"/>
          </a:xfrm>
          <a:prstGeom prst="rect">
            <a:avLst/>
          </a:prstGeom>
        </p:spPr>
      </p:pic>
      <p:sp>
        <p:nvSpPr>
          <p:cNvPr id="8" name="Rectangle 6"/>
          <p:cNvSpPr>
            <a:spLocks noChangeArrowheads="1"/>
          </p:cNvSpPr>
          <p:nvPr/>
        </p:nvSpPr>
        <p:spPr bwMode="black">
          <a:xfrm>
            <a:off x="186298" y="1145801"/>
            <a:ext cx="8221662" cy="220663"/>
          </a:xfrm>
          <a:prstGeom prst="rect">
            <a:avLst/>
          </a:prstGeom>
          <a:noFill/>
          <a:ln w="9525" algn="ctr">
            <a:noFill/>
            <a:miter lim="800000"/>
            <a:headEnd/>
            <a:tailEnd/>
          </a:ln>
        </p:spPr>
        <p:txBody>
          <a:bodyPr lIns="0" tIns="0" rIns="0" bIns="0">
            <a:spAutoFit/>
          </a:bodyPr>
          <a:lstStyle/>
          <a:p>
            <a:pPr defTabSz="114300" eaLnBrk="0" hangingPunct="0">
              <a:lnSpc>
                <a:spcPct val="90000"/>
              </a:lnSpc>
              <a:spcBef>
                <a:spcPct val="20000"/>
              </a:spcBef>
            </a:pPr>
            <a:r>
              <a:rPr lang="en-US" sz="1600" b="1" dirty="0" smtClean="0">
                <a:solidFill>
                  <a:srgbClr val="225A7A"/>
                </a:solidFill>
              </a:rPr>
              <a:t>Million Cubic Feet</a:t>
            </a:r>
            <a:endParaRPr lang="en-US" sz="1600" b="1" dirty="0">
              <a:solidFill>
                <a:srgbClr val="225A7A"/>
              </a:solidFill>
            </a:endParaRPr>
          </a:p>
        </p:txBody>
      </p:sp>
      <p:sp>
        <p:nvSpPr>
          <p:cNvPr id="10" name="AutoShape 13"/>
          <p:cNvSpPr>
            <a:spLocks noChangeArrowheads="1"/>
          </p:cNvSpPr>
          <p:nvPr/>
        </p:nvSpPr>
        <p:spPr bwMode="blackWhite">
          <a:xfrm>
            <a:off x="3954238" y="1552695"/>
            <a:ext cx="3279724" cy="1289360"/>
          </a:xfrm>
          <a:prstGeom prst="wedgeRectCallout">
            <a:avLst>
              <a:gd name="adj1" fmla="val 74379"/>
              <a:gd name="adj2" fmla="val 59630"/>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sz="1600" b="1" dirty="0" smtClean="0">
                <a:solidFill>
                  <a:schemeClr val="bg1"/>
                </a:solidFill>
              </a:rPr>
              <a:t>Hydraulic fracturing (fracking) has pushed US natural gas productions to record levels.  The U.S. is now the world’s largest NG producer.</a:t>
            </a:r>
            <a:endParaRPr lang="en-US" sz="1600" b="1" dirty="0">
              <a:solidFill>
                <a:schemeClr val="bg1"/>
              </a:solidFill>
            </a:endParaRPr>
          </a:p>
        </p:txBody>
      </p:sp>
      <p:sp>
        <p:nvSpPr>
          <p:cNvPr id="3" name="Oval 2"/>
          <p:cNvSpPr/>
          <p:nvPr/>
        </p:nvSpPr>
        <p:spPr>
          <a:xfrm rot="2405815">
            <a:off x="7951278" y="2826590"/>
            <a:ext cx="533921" cy="96382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535571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500"/>
                                  </p:stCondLst>
                                  <p:childTnLst>
                                    <p:set>
                                      <p:cBhvr>
                                        <p:cTn id="6" dur="1" fill="hold">
                                          <p:stCondLst>
                                            <p:cond delay="0"/>
                                          </p:stCondLst>
                                        </p:cTn>
                                        <p:tgtEl>
                                          <p:spTgt spid="10"/>
                                        </p:tgtEl>
                                        <p:attrNameLst>
                                          <p:attrName>style.visibility</p:attrName>
                                        </p:attrNameLst>
                                      </p:cBhvr>
                                      <p:to>
                                        <p:strVal val="visible"/>
                                      </p:to>
                                    </p:set>
                                    <p:animEffect transition="in" filter="wipe(right)">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bwMode="black">
          <a:xfrm>
            <a:off x="342900" y="73025"/>
            <a:ext cx="7400925" cy="860425"/>
          </a:xfrm>
          <a:prstGeom prst="rect">
            <a:avLst/>
          </a:prstGeom>
          <a:noFill/>
          <a:ln w="9525">
            <a:noFill/>
            <a:miter lim="800000"/>
            <a:headEnd/>
            <a:tailEnd/>
          </a:ln>
        </p:spPr>
        <p:txBody>
          <a:bodyPr lIns="45720" rIns="45720" anchor="ctr"/>
          <a:lstStyle/>
          <a:p>
            <a:pPr defTabSz="114300" eaLnBrk="0" hangingPunct="0">
              <a:lnSpc>
                <a:spcPct val="90000"/>
              </a:lnSpc>
              <a:defRPr/>
            </a:pPr>
            <a:r>
              <a:rPr lang="en-US" sz="3000" b="1" kern="0" dirty="0" smtClean="0">
                <a:solidFill>
                  <a:srgbClr val="225A7A"/>
                </a:solidFill>
                <a:ea typeface="+mj-ea"/>
                <a:cs typeface="+mj-cs"/>
              </a:rPr>
              <a:t>U.S. Natural Has Imports and Exports, 1990 - 2040</a:t>
            </a:r>
            <a:endParaRPr lang="en-US" sz="3000" b="1" kern="0" dirty="0">
              <a:solidFill>
                <a:srgbClr val="225A7A"/>
              </a:solidFill>
              <a:ea typeface="+mj-ea"/>
              <a:cs typeface="+mj-cs"/>
            </a:endParaRPr>
          </a:p>
        </p:txBody>
      </p:sp>
      <p:sp>
        <p:nvSpPr>
          <p:cNvPr id="74758" name="Rectangle 6"/>
          <p:cNvSpPr>
            <a:spLocks noChangeArrowheads="1"/>
          </p:cNvSpPr>
          <p:nvPr/>
        </p:nvSpPr>
        <p:spPr bwMode="auto">
          <a:xfrm>
            <a:off x="0" y="6582155"/>
            <a:ext cx="8942388" cy="275845"/>
          </a:xfrm>
          <a:prstGeom prst="rect">
            <a:avLst/>
          </a:prstGeom>
          <a:noFill/>
          <a:ln w="9525">
            <a:noFill/>
            <a:miter lim="800000"/>
            <a:headEnd/>
            <a:tailEnd/>
          </a:ln>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defRPr/>
            </a:pPr>
            <a:r>
              <a:rPr lang="en-US" sz="1050" dirty="0"/>
              <a:t>Sources: </a:t>
            </a:r>
            <a:r>
              <a:rPr lang="en-US" sz="1050" dirty="0" smtClean="0"/>
              <a:t>US Energy Information Administration, </a:t>
            </a:r>
            <a:r>
              <a:rPr lang="en-US" sz="1050" i="1" dirty="0" smtClean="0"/>
              <a:t>Annual Energy Outlook 2014 Early Release Overview; </a:t>
            </a:r>
            <a:r>
              <a:rPr lang="en-US" sz="1050" dirty="0" smtClean="0"/>
              <a:t>;Insurance </a:t>
            </a:r>
            <a:r>
              <a:rPr lang="en-US" sz="1050" dirty="0"/>
              <a:t>Information Institute.</a:t>
            </a:r>
          </a:p>
        </p:txBody>
      </p:sp>
      <p:sp>
        <p:nvSpPr>
          <p:cNvPr id="9" name="Date Placeholder 8"/>
          <p:cNvSpPr>
            <a:spLocks noGrp="1"/>
          </p:cNvSpPr>
          <p:nvPr>
            <p:ph type="dt" sz="quarter" idx="10"/>
          </p:nvPr>
        </p:nvSpPr>
        <p:spPr/>
        <p:txBody>
          <a:bodyPr/>
          <a:lstStyle/>
          <a:p>
            <a:pPr>
              <a:defRPr/>
            </a:pPr>
            <a:r>
              <a:rPr lang="en-US"/>
              <a:t>12/01/09 - 9pm</a:t>
            </a:r>
          </a:p>
        </p:txBody>
      </p:sp>
      <p:sp>
        <p:nvSpPr>
          <p:cNvPr id="11" name="Slide Number Placeholder 10"/>
          <p:cNvSpPr>
            <a:spLocks noGrp="1"/>
          </p:cNvSpPr>
          <p:nvPr>
            <p:ph type="sldNum" sz="quarter" idx="12"/>
          </p:nvPr>
        </p:nvSpPr>
        <p:spPr/>
        <p:txBody>
          <a:bodyPr/>
          <a:lstStyle/>
          <a:p>
            <a:pPr>
              <a:defRPr/>
            </a:pPr>
            <a:fld id="{0EB074E3-34FC-4F2A-8E61-DEE1E5BB130A}" type="slidenum">
              <a:rPr lang="en-US" smtClean="0"/>
              <a:pPr>
                <a:defRPr/>
              </a:pPr>
              <a:t>13</a:t>
            </a:fld>
            <a:endParaRPr lang="en-US"/>
          </a:p>
        </p:txBody>
      </p:sp>
      <p:sp>
        <p:nvSpPr>
          <p:cNvPr id="38918" name="AutoShape 2" descr="Chart 1, showing growth in real GDP by state"/>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en-US"/>
          </a:p>
        </p:txBody>
      </p:sp>
      <p:sp>
        <p:nvSpPr>
          <p:cNvPr id="38919" name="AutoShape 4" descr="Chart 1, showing growth in real GDP by state"/>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en-US"/>
          </a:p>
        </p:txBody>
      </p:sp>
      <p:sp>
        <p:nvSpPr>
          <p:cNvPr id="38920" name="AutoShape 6" descr="Chart 2, annual percent change in real GDP by region"/>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en-US"/>
          </a:p>
        </p:txBody>
      </p:sp>
      <p:sp>
        <p:nvSpPr>
          <p:cNvPr id="12" name="Rectangle 3"/>
          <p:cNvSpPr>
            <a:spLocks noChangeArrowheads="1"/>
          </p:cNvSpPr>
          <p:nvPr/>
        </p:nvSpPr>
        <p:spPr bwMode="black">
          <a:xfrm>
            <a:off x="307975" y="1199229"/>
            <a:ext cx="8221662" cy="220663"/>
          </a:xfrm>
          <a:prstGeom prst="rect">
            <a:avLst/>
          </a:prstGeom>
          <a:noFill/>
          <a:ln w="9525" algn="ctr">
            <a:noFill/>
            <a:miter lim="800000"/>
            <a:headEnd/>
            <a:tailEnd/>
          </a:ln>
        </p:spPr>
        <p:txBody>
          <a:bodyPr lIns="0" tIns="0" rIns="0" bIns="0">
            <a:spAutoFit/>
          </a:bodyPr>
          <a:lstStyle/>
          <a:p>
            <a:pPr defTabSz="114300" eaLnBrk="0" fontAlgn="base" hangingPunct="0">
              <a:lnSpc>
                <a:spcPct val="90000"/>
              </a:lnSpc>
              <a:spcBef>
                <a:spcPct val="20000"/>
              </a:spcBef>
              <a:spcAft>
                <a:spcPct val="0"/>
              </a:spcAft>
            </a:pPr>
            <a:r>
              <a:rPr lang="en-US" sz="1600" b="1" dirty="0" smtClean="0">
                <a:solidFill>
                  <a:srgbClr val="225A7A"/>
                </a:solidFill>
              </a:rPr>
              <a:t>Trillions of Cubic Feet</a:t>
            </a:r>
            <a:endParaRPr lang="en-US" sz="1600" b="1" dirty="0">
              <a:solidFill>
                <a:srgbClr val="225A7A"/>
              </a:solidFill>
              <a:latin typeface="Arial" charset="0"/>
              <a:cs typeface="Arial" charset="0"/>
            </a:endParaRPr>
          </a:p>
        </p:txBody>
      </p:sp>
      <p:pic>
        <p:nvPicPr>
          <p:cNvPr id="3" name="Picture 2"/>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7974" y="1619618"/>
            <a:ext cx="6221413" cy="4898602"/>
          </a:xfrm>
          <a:prstGeom prst="rect">
            <a:avLst/>
          </a:prstGeom>
        </p:spPr>
      </p:pic>
      <p:sp>
        <p:nvSpPr>
          <p:cNvPr id="13" name="AutoShape 8"/>
          <p:cNvSpPr>
            <a:spLocks noChangeArrowheads="1"/>
          </p:cNvSpPr>
          <p:nvPr/>
        </p:nvSpPr>
        <p:spPr bwMode="blackWhite">
          <a:xfrm>
            <a:off x="6797163" y="1419891"/>
            <a:ext cx="2251587" cy="4675822"/>
          </a:xfrm>
          <a:prstGeom prst="wedgeRectCallout">
            <a:avLst>
              <a:gd name="adj1" fmla="val -73673"/>
              <a:gd name="adj2" fmla="val -15625"/>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p>
            <a:pPr algn="ctr" eaLnBrk="0" hangingPunct="0">
              <a:lnSpc>
                <a:spcPct val="90000"/>
              </a:lnSpc>
              <a:spcBef>
                <a:spcPct val="50000"/>
              </a:spcBef>
              <a:buClr>
                <a:schemeClr val="bg1"/>
              </a:buClr>
              <a:buFont typeface="Wingdings" pitchFamily="2" charset="2"/>
              <a:buNone/>
            </a:pPr>
            <a:r>
              <a:rPr lang="en-US" sz="2000" b="1" dirty="0" smtClean="0">
                <a:solidFill>
                  <a:schemeClr val="bg1"/>
                </a:solidFill>
              </a:rPr>
              <a:t>The US is now the largest gas producer in the world, though Russia is the largest exporter.  The US needs to invest in its pipeline and LNG infrastructure and expedite regulatory approval to realize its full export potential</a:t>
            </a:r>
            <a:endParaRPr lang="en-US" sz="2000" b="1" dirty="0">
              <a:solidFill>
                <a:schemeClr val="bg1"/>
              </a:solidFill>
            </a:endParaRPr>
          </a:p>
        </p:txBody>
      </p:sp>
    </p:spTree>
    <p:extLst>
      <p:ext uri="{BB962C8B-B14F-4D97-AF65-F5344CB8AC3E}">
        <p14:creationId xmlns:p14="http://schemas.microsoft.com/office/powerpoint/2010/main" val="404778214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700"/>
                                  </p:stCondLst>
                                  <p:childTnLst>
                                    <p:set>
                                      <p:cBhvr>
                                        <p:cTn id="6" dur="1" fill="hold">
                                          <p:stCondLst>
                                            <p:cond delay="0"/>
                                          </p:stCondLst>
                                        </p:cTn>
                                        <p:tgtEl>
                                          <p:spTgt spid="13"/>
                                        </p:tgtEl>
                                        <p:attrNameLst>
                                          <p:attrName>style.visibility</p:attrName>
                                        </p:attrNameLst>
                                      </p:cBhvr>
                                      <p:to>
                                        <p:strVal val="visible"/>
                                      </p:to>
                                    </p:set>
                                    <p:animEffect transition="in" filter="wipe(right)">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7292930" name="Object 2"/>
          <p:cNvGraphicFramePr>
            <a:graphicFrameLocks noChangeAspect="1"/>
          </p:cNvGraphicFramePr>
          <p:nvPr>
            <p:extLst>
              <p:ext uri="{D42A27DB-BD31-4B8C-83A1-F6EECF244321}">
                <p14:modId xmlns:p14="http://schemas.microsoft.com/office/powerpoint/2010/main" val="3202080208"/>
              </p:ext>
            </p:extLst>
          </p:nvPr>
        </p:nvGraphicFramePr>
        <p:xfrm>
          <a:off x="58738" y="1549400"/>
          <a:ext cx="8932862" cy="5451475"/>
        </p:xfrm>
        <a:graphic>
          <a:graphicData uri="http://schemas.openxmlformats.org/presentationml/2006/ole">
            <mc:AlternateContent xmlns:mc="http://schemas.openxmlformats.org/markup-compatibility/2006">
              <mc:Choice xmlns:v="urn:schemas-microsoft-com:vml" Requires="v">
                <p:oleObj spid="_x0000_s13839385" name="Chart" r:id="rId3" imgW="8201008" imgH="5381502" progId="MSGraph.Chart.8">
                  <p:embed followColorScheme="full"/>
                </p:oleObj>
              </mc:Choice>
              <mc:Fallback>
                <p:oleObj name="Chart" r:id="rId3" imgW="8201008" imgH="5381502" progId="MSGraph.Chart.8">
                  <p:embed followColorScheme="full"/>
                  <p:pic>
                    <p:nvPicPr>
                      <p:cNvPr id="0" name="Object 2"/>
                      <p:cNvPicPr>
                        <a:picLocks noChangeAspect="1" noChangeArrowheads="1"/>
                      </p:cNvPicPr>
                      <p:nvPr/>
                    </p:nvPicPr>
                    <p:blipFill>
                      <a:blip r:embed="rId4"/>
                      <a:srcRect/>
                      <a:stretch>
                        <a:fillRect/>
                      </a:stretch>
                    </p:blipFill>
                    <p:spPr bwMode="auto">
                      <a:xfrm>
                        <a:off x="58738" y="1549400"/>
                        <a:ext cx="8932862" cy="5451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292931" name="Rectangle 3"/>
          <p:cNvSpPr>
            <a:spLocks noGrp="1" noChangeArrowheads="1"/>
          </p:cNvSpPr>
          <p:nvPr>
            <p:ph type="title"/>
          </p:nvPr>
        </p:nvSpPr>
        <p:spPr>
          <a:xfrm>
            <a:off x="166688" y="0"/>
            <a:ext cx="7389812" cy="838200"/>
          </a:xfrm>
        </p:spPr>
        <p:txBody>
          <a:bodyPr/>
          <a:lstStyle/>
          <a:p>
            <a:r>
              <a:rPr lang="en-US" dirty="0" smtClean="0"/>
              <a:t>U.S. Crude Oil Production</a:t>
            </a:r>
            <a:r>
              <a:rPr lang="en-US" sz="3200" dirty="0" smtClean="0"/>
              <a:t>, 2005-2015P</a:t>
            </a:r>
            <a:endParaRPr lang="en-US" dirty="0" smtClean="0"/>
          </a:p>
        </p:txBody>
      </p:sp>
      <p:sp>
        <p:nvSpPr>
          <p:cNvPr id="37892" name="Text Box 4"/>
          <p:cNvSpPr txBox="1">
            <a:spLocks noChangeArrowheads="1"/>
          </p:cNvSpPr>
          <p:nvPr/>
        </p:nvSpPr>
        <p:spPr bwMode="auto">
          <a:xfrm>
            <a:off x="76200" y="6553200"/>
            <a:ext cx="8763000" cy="262252"/>
          </a:xfrm>
          <a:prstGeom prst="rect">
            <a:avLst/>
          </a:prstGeom>
          <a:noFill/>
          <a:ln w="9525">
            <a:noFill/>
            <a:miter lim="800000"/>
            <a:headEnd/>
            <a:tailEnd/>
          </a:ln>
        </p:spPr>
        <p:txBody>
          <a:bodyPr lIns="92075" tIns="46038" rIns="92075" bIns="46038">
            <a:spAutoFit/>
          </a:bodyPr>
          <a:lstStyle/>
          <a:p>
            <a:r>
              <a:rPr lang="en-US" sz="1100" dirty="0"/>
              <a:t>Source: Energy Information Administration</a:t>
            </a:r>
            <a:r>
              <a:rPr lang="en-US" sz="1100" dirty="0" smtClean="0"/>
              <a:t>,</a:t>
            </a:r>
            <a:r>
              <a:rPr lang="en-US" sz="1100" i="1" dirty="0" smtClean="0"/>
              <a:t> Short-Term </a:t>
            </a:r>
            <a:r>
              <a:rPr lang="en-US" sz="1100" i="1" dirty="0"/>
              <a:t>Energy </a:t>
            </a:r>
            <a:r>
              <a:rPr lang="en-US" sz="1100" i="1" dirty="0" smtClean="0"/>
              <a:t>Outlook </a:t>
            </a:r>
            <a:r>
              <a:rPr lang="en-US" sz="1100" dirty="0" smtClean="0"/>
              <a:t>(April 8, 2014) , </a:t>
            </a:r>
            <a:r>
              <a:rPr lang="en-US" sz="1100" dirty="0"/>
              <a:t>Insurance Information Institute.</a:t>
            </a:r>
          </a:p>
        </p:txBody>
      </p:sp>
      <p:sp>
        <p:nvSpPr>
          <p:cNvPr id="37894" name="Text Box 3"/>
          <p:cNvSpPr txBox="1">
            <a:spLocks noChangeArrowheads="1"/>
          </p:cNvSpPr>
          <p:nvPr/>
        </p:nvSpPr>
        <p:spPr bwMode="auto">
          <a:xfrm>
            <a:off x="166688" y="1179426"/>
            <a:ext cx="5259859" cy="369974"/>
          </a:xfrm>
          <a:prstGeom prst="rect">
            <a:avLst/>
          </a:prstGeom>
          <a:noFill/>
          <a:ln w="9525">
            <a:noFill/>
            <a:miter lim="800000"/>
            <a:headEnd/>
            <a:tailEnd/>
          </a:ln>
        </p:spPr>
        <p:txBody>
          <a:bodyPr wrap="square" lIns="92075" tIns="46038" rIns="92075" bIns="46038">
            <a:spAutoFit/>
          </a:bodyPr>
          <a:lstStyle/>
          <a:p>
            <a:r>
              <a:rPr lang="en-US" b="1" dirty="0" smtClean="0">
                <a:solidFill>
                  <a:srgbClr val="225A7A"/>
                </a:solidFill>
              </a:rPr>
              <a:t>Millions of Barrels per Day</a:t>
            </a:r>
            <a:endParaRPr lang="en-US" b="1" dirty="0">
              <a:solidFill>
                <a:srgbClr val="225A7A"/>
              </a:solidFill>
            </a:endParaRPr>
          </a:p>
        </p:txBody>
      </p:sp>
      <p:sp>
        <p:nvSpPr>
          <p:cNvPr id="7" name="AutoShape 13"/>
          <p:cNvSpPr>
            <a:spLocks noChangeArrowheads="1"/>
          </p:cNvSpPr>
          <p:nvPr/>
        </p:nvSpPr>
        <p:spPr bwMode="blackWhite">
          <a:xfrm>
            <a:off x="3513803" y="1549400"/>
            <a:ext cx="1887794" cy="1563330"/>
          </a:xfrm>
          <a:prstGeom prst="wedgeRectCallout">
            <a:avLst>
              <a:gd name="adj1" fmla="val 186007"/>
              <a:gd name="adj2" fmla="val -23966"/>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sz="1600" b="1" dirty="0" smtClean="0">
                <a:solidFill>
                  <a:schemeClr val="bg1"/>
                </a:solidFill>
              </a:rPr>
              <a:t>Crude oil production in the U.S. is expected to increase by 82.6% from 2008 through 2015</a:t>
            </a:r>
            <a:endParaRPr lang="en-US" sz="1600" b="1" dirty="0">
              <a:solidFill>
                <a:schemeClr val="bg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7292931"/>
                                        </p:tgtEl>
                                        <p:attrNameLst>
                                          <p:attrName>style.visibility</p:attrName>
                                        </p:attrNameLst>
                                      </p:cBhvr>
                                      <p:to>
                                        <p:strVal val="visible"/>
                                      </p:to>
                                    </p:set>
                                    <p:anim calcmode="lin" valueType="num">
                                      <p:cBhvr additive="base">
                                        <p:cTn id="7" dur="500" fill="hold"/>
                                        <p:tgtEl>
                                          <p:spTgt spid="7292931"/>
                                        </p:tgtEl>
                                        <p:attrNameLst>
                                          <p:attrName>ppt_x</p:attrName>
                                        </p:attrNameLst>
                                      </p:cBhvr>
                                      <p:tavLst>
                                        <p:tav tm="0">
                                          <p:val>
                                            <p:strVal val="#ppt_x"/>
                                          </p:val>
                                        </p:tav>
                                        <p:tav tm="100000">
                                          <p:val>
                                            <p:strVal val="#ppt_x"/>
                                          </p:val>
                                        </p:tav>
                                      </p:tavLst>
                                    </p:anim>
                                    <p:anim calcmode="lin" valueType="num">
                                      <p:cBhvr additive="base">
                                        <p:cTn id="8" dur="500" fill="hold"/>
                                        <p:tgtEl>
                                          <p:spTgt spid="7292931"/>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7292930"/>
                                        </p:tgtEl>
                                        <p:attrNameLst>
                                          <p:attrName>style.visibility</p:attrName>
                                        </p:attrNameLst>
                                      </p:cBhvr>
                                      <p:to>
                                        <p:strVal val="visible"/>
                                      </p:to>
                                    </p:set>
                                    <p:animEffect transition="in" filter="wipe(left)">
                                      <p:cBhvr>
                                        <p:cTn id="13" dur="500"/>
                                        <p:tgtEl>
                                          <p:spTgt spid="7292930"/>
                                        </p:tgtEl>
                                      </p:cBhvr>
                                    </p:animEffect>
                                  </p:childTnLst>
                                </p:cTn>
                              </p:par>
                            </p:childTnLst>
                          </p:cTn>
                        </p:par>
                        <p:par>
                          <p:cTn id="14" fill="hold">
                            <p:stCondLst>
                              <p:cond delay="500"/>
                            </p:stCondLst>
                            <p:childTnLst>
                              <p:par>
                                <p:cTn id="15" presetID="22" presetClass="entr" presetSubtype="2" fill="hold" grpId="0" nodeType="afterEffect">
                                  <p:stCondLst>
                                    <p:cond delay="500"/>
                                  </p:stCondLst>
                                  <p:childTnLst>
                                    <p:set>
                                      <p:cBhvr>
                                        <p:cTn id="16" dur="1" fill="hold">
                                          <p:stCondLst>
                                            <p:cond delay="0"/>
                                          </p:stCondLst>
                                        </p:cTn>
                                        <p:tgtEl>
                                          <p:spTgt spid="7"/>
                                        </p:tgtEl>
                                        <p:attrNameLst>
                                          <p:attrName>style.visibility</p:attrName>
                                        </p:attrNameLst>
                                      </p:cBhvr>
                                      <p:to>
                                        <p:strVal val="visible"/>
                                      </p:to>
                                    </p:set>
                                    <p:animEffect transition="in" filter="wipe(right)">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7292930" grpId="0" bld="series" animBg="0"/>
      <p:bldP spid="7292931" grpId="0" autoUpdateAnimBg="0"/>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105"/>
          <p:cNvSpPr txBox="1">
            <a:spLocks noGrp="1" noChangeArrowheads="1"/>
          </p:cNvSpPr>
          <p:nvPr/>
        </p:nvSpPr>
        <p:spPr bwMode="auto">
          <a:xfrm>
            <a:off x="85725" y="6961188"/>
            <a:ext cx="1352550" cy="115887"/>
          </a:xfrm>
          <a:prstGeom prst="rect">
            <a:avLst/>
          </a:prstGeom>
          <a:noFill/>
          <a:ln w="9525">
            <a:noFill/>
            <a:miter lim="800000"/>
            <a:headEnd/>
            <a:tailEnd/>
          </a:ln>
        </p:spPr>
        <p:txBody>
          <a:bodyPr lIns="0" tIns="0" rIns="0" bIns="0">
            <a:spAutoFit/>
          </a:bodyPr>
          <a:lstStyle/>
          <a:p>
            <a:pPr eaLnBrk="0" hangingPunct="0">
              <a:lnSpc>
                <a:spcPct val="85000"/>
              </a:lnSpc>
              <a:spcBef>
                <a:spcPct val="20000"/>
              </a:spcBef>
            </a:pPr>
            <a:r>
              <a:rPr lang="en-US" sz="900">
                <a:solidFill>
                  <a:schemeClr val="bg1"/>
                </a:solidFill>
              </a:rPr>
              <a:t>12/01/09 - 9pm</a:t>
            </a:r>
          </a:p>
        </p:txBody>
      </p:sp>
      <p:sp>
        <p:nvSpPr>
          <p:cNvPr id="11268" name="Rectangle 106"/>
          <p:cNvSpPr txBox="1">
            <a:spLocks noGrp="1" noChangeArrowheads="1"/>
          </p:cNvSpPr>
          <p:nvPr/>
        </p:nvSpPr>
        <p:spPr bwMode="auto">
          <a:xfrm>
            <a:off x="2695575" y="6961188"/>
            <a:ext cx="3752850" cy="117475"/>
          </a:xfrm>
          <a:prstGeom prst="rect">
            <a:avLst/>
          </a:prstGeom>
          <a:noFill/>
          <a:ln w="9525">
            <a:noFill/>
            <a:miter lim="800000"/>
            <a:headEnd/>
            <a:tailEnd/>
          </a:ln>
        </p:spPr>
        <p:txBody>
          <a:bodyPr lIns="0" tIns="0" rIns="0" bIns="0">
            <a:spAutoFit/>
          </a:bodyPr>
          <a:lstStyle/>
          <a:p>
            <a:pPr algn="ctr" eaLnBrk="0" hangingPunct="0">
              <a:lnSpc>
                <a:spcPct val="85000"/>
              </a:lnSpc>
              <a:spcBef>
                <a:spcPct val="20000"/>
              </a:spcBef>
            </a:pPr>
            <a:r>
              <a:rPr lang="en-US" sz="900">
                <a:solidFill>
                  <a:schemeClr val="bg1"/>
                </a:solidFill>
              </a:rPr>
              <a:t>eSlide – P6466 – The Financial Crisis and the Future of the P/C</a:t>
            </a:r>
          </a:p>
        </p:txBody>
      </p:sp>
      <p:sp>
        <p:nvSpPr>
          <p:cNvPr id="11269" name="Rectangle 110"/>
          <p:cNvSpPr txBox="1">
            <a:spLocks noGrp="1"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hangingPunct="0">
              <a:lnSpc>
                <a:spcPct val="85000"/>
              </a:lnSpc>
              <a:spcBef>
                <a:spcPct val="20000"/>
              </a:spcBef>
            </a:pPr>
            <a:fld id="{2304D1B2-FCFB-47FF-9729-B56EB152D928}" type="slidenum">
              <a:rPr lang="en-US" sz="900"/>
              <a:pPr algn="r" eaLnBrk="0" hangingPunct="0">
                <a:lnSpc>
                  <a:spcPct val="85000"/>
                </a:lnSpc>
                <a:spcBef>
                  <a:spcPct val="20000"/>
                </a:spcBef>
              </a:pPr>
              <a:t>15</a:t>
            </a:fld>
            <a:endParaRPr lang="en-US" sz="900"/>
          </a:p>
        </p:txBody>
      </p:sp>
      <p:sp>
        <p:nvSpPr>
          <p:cNvPr id="11270" name="Rectangle 7"/>
          <p:cNvSpPr>
            <a:spLocks noGrp="1" noChangeArrowheads="1"/>
          </p:cNvSpPr>
          <p:nvPr>
            <p:ph type="title" idx="4294967295"/>
          </p:nvPr>
        </p:nvSpPr>
        <p:spPr>
          <a:xfrm>
            <a:off x="450850" y="102933"/>
            <a:ext cx="7400925" cy="860425"/>
          </a:xfrm>
        </p:spPr>
        <p:txBody>
          <a:bodyPr/>
          <a:lstStyle/>
          <a:p>
            <a:r>
              <a:rPr lang="en-US" sz="3200" dirty="0" smtClean="0"/>
              <a:t>Oil &amp; Gas Extraction Employment,</a:t>
            </a:r>
            <a:br>
              <a:rPr lang="en-US" sz="3200" dirty="0" smtClean="0"/>
            </a:br>
            <a:r>
              <a:rPr lang="en-US" sz="3200" dirty="0" smtClean="0"/>
              <a:t>Jan. 2010—March 2014</a:t>
            </a:r>
            <a:r>
              <a:rPr lang="en-US" dirty="0" smtClean="0"/>
              <a:t>*</a:t>
            </a:r>
          </a:p>
        </p:txBody>
      </p:sp>
      <p:sp>
        <p:nvSpPr>
          <p:cNvPr id="11271" name="Text Box 5"/>
          <p:cNvSpPr txBox="1">
            <a:spLocks noChangeArrowheads="1"/>
          </p:cNvSpPr>
          <p:nvPr/>
        </p:nvSpPr>
        <p:spPr bwMode="auto">
          <a:xfrm>
            <a:off x="-58992" y="6463150"/>
            <a:ext cx="8724900" cy="468590"/>
          </a:xfrm>
          <a:prstGeom prst="rect">
            <a:avLst/>
          </a:prstGeom>
          <a:noFill/>
          <a:ln w="9525" algn="ctr">
            <a:noFill/>
            <a:miter lim="800000"/>
            <a:headEnd/>
            <a:tailEnd/>
          </a:ln>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pPr>
            <a:r>
              <a:rPr lang="en-US" sz="1100" dirty="0" smtClean="0"/>
              <a:t>*Seasonally </a:t>
            </a:r>
            <a:r>
              <a:rPr lang="en-US" sz="1100" dirty="0"/>
              <a:t>adjusted</a:t>
            </a:r>
          </a:p>
          <a:p>
            <a:pPr eaLnBrk="0" hangingPunct="0">
              <a:lnSpc>
                <a:spcPct val="85000"/>
              </a:lnSpc>
              <a:spcBef>
                <a:spcPct val="25000"/>
              </a:spcBef>
              <a:buClr>
                <a:schemeClr val="accent2"/>
              </a:buClr>
              <a:buFont typeface="Wingdings" pitchFamily="2" charset="2"/>
              <a:buNone/>
            </a:pPr>
            <a:r>
              <a:rPr lang="en-US" sz="1100" dirty="0" smtClean="0"/>
              <a:t>Sources</a:t>
            </a:r>
            <a:r>
              <a:rPr lang="en-US" sz="1100" dirty="0"/>
              <a:t>: US Bureau of Labor </a:t>
            </a:r>
            <a:r>
              <a:rPr lang="en-US" sz="1100" dirty="0" smtClean="0"/>
              <a:t>Statistics at </a:t>
            </a:r>
            <a:r>
              <a:rPr lang="en-US" sz="1100" dirty="0" smtClean="0">
                <a:hlinkClick r:id="rId4"/>
              </a:rPr>
              <a:t>http://data.bls.gov</a:t>
            </a:r>
            <a:r>
              <a:rPr lang="en-US" sz="1100" dirty="0" smtClean="0"/>
              <a:t>; </a:t>
            </a:r>
            <a:r>
              <a:rPr lang="en-US" sz="1100" dirty="0"/>
              <a:t>Insurance Information </a:t>
            </a:r>
            <a:r>
              <a:rPr lang="en-US" sz="1100" dirty="0" smtClean="0"/>
              <a:t>Institute.</a:t>
            </a:r>
            <a:endParaRPr lang="en-US" sz="1100" dirty="0"/>
          </a:p>
        </p:txBody>
      </p:sp>
      <p:graphicFrame>
        <p:nvGraphicFramePr>
          <p:cNvPr id="11266" name="Object 8"/>
          <p:cNvGraphicFramePr>
            <a:graphicFrameLocks noChangeAspect="1"/>
          </p:cNvGraphicFramePr>
          <p:nvPr>
            <p:extLst/>
          </p:nvPr>
        </p:nvGraphicFramePr>
        <p:xfrm>
          <a:off x="221226" y="1691345"/>
          <a:ext cx="8500499" cy="4838700"/>
        </p:xfrm>
        <a:graphic>
          <a:graphicData uri="http://schemas.openxmlformats.org/presentationml/2006/ole">
            <mc:AlternateContent xmlns:mc="http://schemas.openxmlformats.org/markup-compatibility/2006">
              <mc:Choice xmlns:v="urn:schemas-microsoft-com:vml" Requires="v">
                <p:oleObj spid="_x0000_s13855759" name="Chart" r:id="rId5" imgW="8343872" imgH="4381562" progId="MSGraph.Chart.8">
                  <p:embed followColorScheme="full"/>
                </p:oleObj>
              </mc:Choice>
              <mc:Fallback>
                <p:oleObj name="Chart" r:id="rId5" imgW="8343872" imgH="4381562" progId="MSGraph.Chart.8">
                  <p:embed followColorScheme="full"/>
                  <p:pic>
                    <p:nvPicPr>
                      <p:cNvPr id="0" name=""/>
                      <p:cNvPicPr>
                        <a:picLocks noChangeAspect="1" noChangeArrowheads="1"/>
                      </p:cNvPicPr>
                      <p:nvPr/>
                    </p:nvPicPr>
                    <p:blipFill>
                      <a:blip r:embed="rId6"/>
                      <a:srcRect/>
                      <a:stretch>
                        <a:fillRect/>
                      </a:stretch>
                    </p:blipFill>
                    <p:spPr bwMode="gray">
                      <a:xfrm>
                        <a:off x="221226" y="1691345"/>
                        <a:ext cx="8500499" cy="483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AutoShape 7"/>
          <p:cNvSpPr>
            <a:spLocks noChangeArrowheads="1"/>
          </p:cNvSpPr>
          <p:nvPr/>
        </p:nvSpPr>
        <p:spPr bwMode="blackWhite">
          <a:xfrm>
            <a:off x="1700976" y="1140547"/>
            <a:ext cx="3991902" cy="1691146"/>
          </a:xfrm>
          <a:prstGeom prst="wedgeRectCallout">
            <a:avLst>
              <a:gd name="adj1" fmla="val 115945"/>
              <a:gd name="adj2" fmla="val 4263"/>
            </a:avLst>
          </a:prstGeom>
          <a:gradFill rotWithShape="1">
            <a:gsLst>
              <a:gs pos="0">
                <a:schemeClr val="accent1"/>
              </a:gs>
              <a:gs pos="100000">
                <a:schemeClr val="accent1">
                  <a:gamma/>
                  <a:shade val="66275"/>
                  <a:invGamma/>
                </a:schemeClr>
              </a:gs>
            </a:gsLst>
            <a:lin ang="5400000" scaled="1"/>
          </a:gradFill>
          <a:ln w="28575" algn="ctr">
            <a:noFill/>
            <a:miter lim="800000"/>
            <a:headEnd/>
            <a:tailEnd/>
          </a:ln>
          <a:effectLst/>
        </p:spPr>
        <p:txBody>
          <a:bodyPr tIns="91440" bIns="91440" anchor="ctr"/>
          <a:lstStyle/>
          <a:p>
            <a:pPr algn="ctr" eaLnBrk="0" hangingPunct="0">
              <a:lnSpc>
                <a:spcPct val="90000"/>
              </a:lnSpc>
              <a:spcBef>
                <a:spcPct val="50000"/>
              </a:spcBef>
              <a:buClr>
                <a:schemeClr val="bg1"/>
              </a:buClr>
              <a:defRPr/>
            </a:pPr>
            <a:r>
              <a:rPr lang="en-US" b="1" dirty="0" smtClean="0">
                <a:solidFill>
                  <a:schemeClr val="bg1"/>
                </a:solidFill>
              </a:rPr>
              <a:t>Oil and gas extraction employment is up 33.1% since Jan. 2010 as the energy sector booms.  Domestic energy production is essential to any robust economic recovery in the US.</a:t>
            </a:r>
            <a:endParaRPr lang="en-US" b="1" dirty="0">
              <a:solidFill>
                <a:schemeClr val="bg1"/>
              </a:solidFill>
              <a:latin typeface="Arial" pitchFamily="34" charset="0"/>
            </a:endParaRPr>
          </a:p>
        </p:txBody>
      </p:sp>
      <p:sp>
        <p:nvSpPr>
          <p:cNvPr id="9" name="Rectangle 7"/>
          <p:cNvSpPr>
            <a:spLocks noChangeArrowheads="1"/>
          </p:cNvSpPr>
          <p:nvPr/>
        </p:nvSpPr>
        <p:spPr bwMode="black">
          <a:xfrm>
            <a:off x="280219" y="1202626"/>
            <a:ext cx="8221662" cy="220663"/>
          </a:xfrm>
          <a:prstGeom prst="rect">
            <a:avLst/>
          </a:prstGeom>
          <a:noFill/>
          <a:ln w="9525" algn="ctr">
            <a:noFill/>
            <a:miter lim="800000"/>
            <a:headEnd/>
            <a:tailEnd/>
          </a:ln>
        </p:spPr>
        <p:txBody>
          <a:bodyPr lIns="0" tIns="0" rIns="0" bIns="0">
            <a:spAutoFit/>
          </a:bodyPr>
          <a:lstStyle/>
          <a:p>
            <a:pPr defTabSz="114300" eaLnBrk="0" hangingPunct="0">
              <a:lnSpc>
                <a:spcPct val="90000"/>
              </a:lnSpc>
              <a:spcBef>
                <a:spcPct val="20000"/>
              </a:spcBef>
            </a:pPr>
            <a:r>
              <a:rPr lang="en-US" sz="1600" b="1" dirty="0" smtClean="0">
                <a:solidFill>
                  <a:srgbClr val="225A7A"/>
                </a:solidFill>
              </a:rPr>
              <a:t>(Thousands)</a:t>
            </a:r>
            <a:endParaRPr lang="en-US" sz="1600" b="1" dirty="0">
              <a:solidFill>
                <a:srgbClr val="225A7A"/>
              </a:solidFill>
            </a:endParaRPr>
          </a:p>
        </p:txBody>
      </p:sp>
      <p:pic>
        <p:nvPicPr>
          <p:cNvPr id="10" name="Picture 9" descr="Fracking Rig in ND.jpg"/>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5407444" y="3758569"/>
            <a:ext cx="2792660" cy="1863162"/>
          </a:xfrm>
          <a:prstGeom prst="rect">
            <a:avLst/>
          </a:prstGeom>
          <a:ln w="19050">
            <a:solidFill>
              <a:schemeClr val="accent1"/>
            </a:solidFill>
          </a:ln>
        </p:spPr>
      </p:pic>
      <p:sp>
        <p:nvSpPr>
          <p:cNvPr id="11" name="AutoShape 7"/>
          <p:cNvSpPr>
            <a:spLocks noChangeArrowheads="1"/>
          </p:cNvSpPr>
          <p:nvPr/>
        </p:nvSpPr>
        <p:spPr bwMode="blackWhite">
          <a:xfrm>
            <a:off x="7723239" y="1071719"/>
            <a:ext cx="1283115" cy="722672"/>
          </a:xfrm>
          <a:prstGeom prst="wedgeRectCallout">
            <a:avLst>
              <a:gd name="adj1" fmla="val 14882"/>
              <a:gd name="adj2" fmla="val 72479"/>
            </a:avLst>
          </a:prstGeom>
          <a:gradFill rotWithShape="1">
            <a:gsLst>
              <a:gs pos="0">
                <a:schemeClr val="tx2"/>
              </a:gs>
              <a:gs pos="100000">
                <a:schemeClr val="tx2">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defRPr/>
            </a:pPr>
            <a:r>
              <a:rPr lang="en-US" sz="1600" b="1" dirty="0" smtClean="0">
                <a:solidFill>
                  <a:srgbClr val="FFFFFF"/>
                </a:solidFill>
              </a:rPr>
              <a:t>Highest since Aug. 1986</a:t>
            </a:r>
            <a:endParaRPr lang="en-US" sz="1600" b="1" dirty="0">
              <a:solidFill>
                <a:srgbClr val="FFFFFF"/>
              </a:solidFill>
              <a:latin typeface="Arial" charset="0"/>
              <a:cs typeface="Arial" charset="0"/>
            </a:endParaRPr>
          </a:p>
        </p:txBody>
      </p:sp>
    </p:spTree>
    <p:extLst>
      <p:ext uri="{BB962C8B-B14F-4D97-AF65-F5344CB8AC3E}">
        <p14:creationId xmlns:p14="http://schemas.microsoft.com/office/powerpoint/2010/main" val="291825076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700"/>
                                  </p:stCondLst>
                                  <p:childTnLst>
                                    <p:set>
                                      <p:cBhvr>
                                        <p:cTn id="6" dur="1" fill="hold">
                                          <p:stCondLst>
                                            <p:cond delay="0"/>
                                          </p:stCondLst>
                                        </p:cTn>
                                        <p:tgtEl>
                                          <p:spTgt spid="8"/>
                                        </p:tgtEl>
                                        <p:attrNameLst>
                                          <p:attrName>style.visibility</p:attrName>
                                        </p:attrNameLst>
                                      </p:cBhvr>
                                      <p:to>
                                        <p:strVal val="visible"/>
                                      </p:to>
                                    </p:set>
                                    <p:animEffect transition="in" filter="wipe(right)">
                                      <p:cBhvr>
                                        <p:cTn id="7" dur="500"/>
                                        <p:tgtEl>
                                          <p:spTgt spid="8"/>
                                        </p:tgtEl>
                                      </p:cBhvr>
                                    </p:animEffect>
                                  </p:childTnLst>
                                </p:cTn>
                              </p:par>
                            </p:childTnLst>
                          </p:cTn>
                        </p:par>
                        <p:par>
                          <p:cTn id="8" fill="hold">
                            <p:stCondLst>
                              <p:cond delay="1200"/>
                            </p:stCondLst>
                            <p:childTnLst>
                              <p:par>
                                <p:cTn id="9" presetID="22" presetClass="entr" presetSubtype="4" fill="hold" grpId="0" nodeType="afterEffect">
                                  <p:stCondLst>
                                    <p:cond delay="700"/>
                                  </p:stCondLst>
                                  <p:childTnLst>
                                    <p:set>
                                      <p:cBhvr>
                                        <p:cTn id="10" dur="1" fill="hold">
                                          <p:stCondLst>
                                            <p:cond delay="0"/>
                                          </p:stCondLst>
                                        </p:cTn>
                                        <p:tgtEl>
                                          <p:spTgt spid="11"/>
                                        </p:tgtEl>
                                        <p:attrNameLst>
                                          <p:attrName>style.visibility</p:attrName>
                                        </p:attrNameLst>
                                      </p:cBhvr>
                                      <p:to>
                                        <p:strVal val="visible"/>
                                      </p:to>
                                    </p:set>
                                    <p:animEffect transition="in" filter="wipe(down)">
                                      <p:cBhvr>
                                        <p:cTn id="1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6" name="Rectangle 105"/>
          <p:cNvSpPr>
            <a:spLocks noGrp="1" noChangeArrowheads="1"/>
          </p:cNvSpPr>
          <p:nvPr>
            <p:ph type="dt" sz="quarter" idx="10"/>
          </p:nvPr>
        </p:nvSpPr>
        <p:spPr/>
        <p:txBody>
          <a:bodyPr/>
          <a:lstStyle/>
          <a:p>
            <a:pPr>
              <a:defRPr/>
            </a:pPr>
            <a:r>
              <a:rPr lang="en-US" smtClean="0"/>
              <a:t>12/01/09 - 9pm</a:t>
            </a:r>
          </a:p>
        </p:txBody>
      </p:sp>
      <p:sp>
        <p:nvSpPr>
          <p:cNvPr id="82947" name="Rectangle 106"/>
          <p:cNvSpPr>
            <a:spLocks noGrp="1" noChangeArrowheads="1"/>
          </p:cNvSpPr>
          <p:nvPr>
            <p:ph type="ftr" sz="quarter" idx="11"/>
          </p:nvPr>
        </p:nvSpPr>
        <p:spPr/>
        <p:txBody>
          <a:bodyPr/>
          <a:lstStyle/>
          <a:p>
            <a:pPr>
              <a:defRPr/>
            </a:pPr>
            <a:r>
              <a:rPr lang="en-US" dirty="0" err="1" smtClean="0"/>
              <a:t>eSlide</a:t>
            </a:r>
            <a:r>
              <a:rPr lang="en-US" smtClean="0"/>
              <a:t> – P6466 – The Financial Crisis and the Future of the P/C</a:t>
            </a:r>
          </a:p>
        </p:txBody>
      </p:sp>
      <p:sp>
        <p:nvSpPr>
          <p:cNvPr id="82948" name="Rectangle 110"/>
          <p:cNvSpPr>
            <a:spLocks noGrp="1" noChangeArrowheads="1"/>
          </p:cNvSpPr>
          <p:nvPr>
            <p:ph type="sldNum" sz="quarter" idx="12"/>
          </p:nvPr>
        </p:nvSpPr>
        <p:spPr/>
        <p:txBody>
          <a:bodyPr/>
          <a:lstStyle/>
          <a:p>
            <a:pPr>
              <a:defRPr/>
            </a:pPr>
            <a:fld id="{F7B123A1-4777-4A11-9AA3-18DB7D22C78A}" type="slidenum">
              <a:rPr lang="en-US" smtClean="0"/>
              <a:pPr>
                <a:defRPr/>
              </a:pPr>
              <a:t>16</a:t>
            </a:fld>
            <a:endParaRPr lang="en-US" smtClean="0"/>
          </a:p>
        </p:txBody>
      </p:sp>
      <p:sp>
        <p:nvSpPr>
          <p:cNvPr id="82949" name="Rectangle 2"/>
          <p:cNvSpPr>
            <a:spLocks noGrp="1" noChangeArrowheads="1"/>
          </p:cNvSpPr>
          <p:nvPr>
            <p:ph type="title"/>
          </p:nvPr>
        </p:nvSpPr>
        <p:spPr/>
        <p:txBody>
          <a:bodyPr/>
          <a:lstStyle/>
          <a:p>
            <a:r>
              <a:rPr lang="en-US" dirty="0" smtClean="0"/>
              <a:t>Insurance Industry Concerns Related to Energy Infrastructure</a:t>
            </a:r>
            <a:endParaRPr lang="en-US" i="1" dirty="0" smtClean="0"/>
          </a:p>
        </p:txBody>
      </p:sp>
      <p:sp>
        <p:nvSpPr>
          <p:cNvPr id="1922051" name="Rectangle 3"/>
          <p:cNvSpPr>
            <a:spLocks noGrp="1" noChangeArrowheads="1"/>
          </p:cNvSpPr>
          <p:nvPr>
            <p:ph type="body" idx="1"/>
          </p:nvPr>
        </p:nvSpPr>
        <p:spPr>
          <a:xfrm>
            <a:off x="326571" y="1145060"/>
            <a:ext cx="8640448" cy="5448301"/>
          </a:xfrm>
        </p:spPr>
        <p:txBody>
          <a:bodyPr/>
          <a:lstStyle/>
          <a:p>
            <a:pPr>
              <a:lnSpc>
                <a:spcPts val="1100"/>
              </a:lnSpc>
            </a:pPr>
            <a:r>
              <a:rPr lang="en-US" sz="2000" b="1" dirty="0" smtClean="0"/>
              <a:t>Grid Vulnerability to Physical (Terrorist) Attack</a:t>
            </a:r>
          </a:p>
          <a:p>
            <a:pPr lvl="1">
              <a:lnSpc>
                <a:spcPts val="1100"/>
              </a:lnSpc>
            </a:pPr>
            <a:r>
              <a:rPr lang="en-US" sz="1800" b="1" dirty="0" smtClean="0"/>
              <a:t>April 2013 attack on PG&amp;E substation in Metcalf, CA</a:t>
            </a:r>
          </a:p>
          <a:p>
            <a:pPr lvl="1">
              <a:lnSpc>
                <a:spcPts val="1100"/>
              </a:lnSpc>
            </a:pPr>
            <a:r>
              <a:rPr lang="en-US" sz="1800" b="1" dirty="0" smtClean="0"/>
              <a:t>Question of public disclosure of such events per DOE IG report</a:t>
            </a:r>
            <a:endParaRPr lang="en-US" sz="2000" b="1" dirty="0" smtClean="0"/>
          </a:p>
          <a:p>
            <a:pPr lvl="1">
              <a:lnSpc>
                <a:spcPts val="1100"/>
              </a:lnSpc>
            </a:pPr>
            <a:r>
              <a:rPr lang="en-US" sz="1800" b="1" dirty="0" smtClean="0"/>
              <a:t>Expiration of Terrorism Risk Insurance Act 12/31/14</a:t>
            </a:r>
            <a:endParaRPr lang="en-US" sz="1800" b="1" dirty="0"/>
          </a:p>
          <a:p>
            <a:pPr>
              <a:lnSpc>
                <a:spcPts val="1100"/>
              </a:lnSpc>
            </a:pPr>
            <a:r>
              <a:rPr lang="en-US" sz="2000" b="1" dirty="0" smtClean="0"/>
              <a:t>Pipeline Risks</a:t>
            </a:r>
          </a:p>
          <a:p>
            <a:pPr lvl="1">
              <a:lnSpc>
                <a:spcPts val="1100"/>
              </a:lnSpc>
            </a:pPr>
            <a:r>
              <a:rPr lang="en-US" sz="1800" b="1" dirty="0" smtClean="0"/>
              <a:t>Pollution/Environmental risks</a:t>
            </a:r>
            <a:endParaRPr lang="en-US" sz="2000" b="1" dirty="0" smtClean="0"/>
          </a:p>
          <a:p>
            <a:pPr>
              <a:lnSpc>
                <a:spcPts val="1100"/>
              </a:lnSpc>
            </a:pPr>
            <a:r>
              <a:rPr lang="en-US" sz="2000" b="1" dirty="0" smtClean="0"/>
              <a:t>Offshore</a:t>
            </a:r>
          </a:p>
          <a:p>
            <a:pPr lvl="1">
              <a:lnSpc>
                <a:spcPts val="1100"/>
              </a:lnSpc>
            </a:pPr>
            <a:r>
              <a:rPr lang="en-US" sz="1800" b="1" dirty="0" smtClean="0"/>
              <a:t>Remains a concern post-Deepwater Horizon</a:t>
            </a:r>
          </a:p>
          <a:p>
            <a:pPr lvl="1">
              <a:lnSpc>
                <a:spcPts val="1100"/>
              </a:lnSpc>
            </a:pPr>
            <a:r>
              <a:rPr lang="en-US" sz="1800" b="1" dirty="0" smtClean="0"/>
              <a:t>Vulnerable to manmade and natural disaster risks</a:t>
            </a:r>
          </a:p>
          <a:p>
            <a:pPr>
              <a:lnSpc>
                <a:spcPts val="1100"/>
              </a:lnSpc>
            </a:pPr>
            <a:r>
              <a:rPr lang="en-US" sz="2000" b="1" dirty="0" smtClean="0"/>
              <a:t>Arctic Pollution</a:t>
            </a:r>
          </a:p>
          <a:p>
            <a:pPr lvl="1">
              <a:lnSpc>
                <a:spcPts val="1100"/>
              </a:lnSpc>
            </a:pPr>
            <a:r>
              <a:rPr lang="en-US" sz="1800" b="1" dirty="0" smtClean="0"/>
              <a:t>New frontier</a:t>
            </a:r>
            <a:endParaRPr lang="en-US" sz="2000" b="1" dirty="0" smtClean="0"/>
          </a:p>
          <a:p>
            <a:pPr>
              <a:lnSpc>
                <a:spcPts val="1100"/>
              </a:lnSpc>
            </a:pPr>
            <a:r>
              <a:rPr lang="en-US" sz="2000" b="1" dirty="0" smtClean="0"/>
              <a:t>Rail Transportation</a:t>
            </a:r>
          </a:p>
          <a:p>
            <a:pPr lvl="1">
              <a:lnSpc>
                <a:spcPts val="1100"/>
              </a:lnSpc>
            </a:pPr>
            <a:r>
              <a:rPr lang="en-US" sz="1800" b="1" dirty="0" smtClean="0"/>
              <a:t>Concerns in the wake of several major, costly explosions</a:t>
            </a:r>
          </a:p>
          <a:p>
            <a:pPr>
              <a:lnSpc>
                <a:spcPts val="1100"/>
              </a:lnSpc>
            </a:pPr>
            <a:r>
              <a:rPr lang="en-US" sz="2000" b="1" dirty="0" smtClean="0"/>
              <a:t>Cyber</a:t>
            </a:r>
          </a:p>
          <a:p>
            <a:pPr lvl="1">
              <a:lnSpc>
                <a:spcPts val="1100"/>
              </a:lnSpc>
            </a:pPr>
            <a:r>
              <a:rPr lang="en-US" sz="1800" b="1" dirty="0" smtClean="0"/>
              <a:t>“Data” policies available (protects value of digital assets)</a:t>
            </a:r>
          </a:p>
          <a:p>
            <a:pPr lvl="1">
              <a:lnSpc>
                <a:spcPts val="1100"/>
              </a:lnSpc>
            </a:pPr>
            <a:r>
              <a:rPr lang="en-US" sz="1800" b="1" dirty="0" smtClean="0"/>
              <a:t>Management liability coverage (D&amp;O) increasingly available</a:t>
            </a:r>
          </a:p>
          <a:p>
            <a:pPr lvl="1">
              <a:lnSpc>
                <a:spcPts val="1100"/>
              </a:lnSpc>
            </a:pPr>
            <a:r>
              <a:rPr lang="en-US" sz="1800" b="1" dirty="0" smtClean="0"/>
              <a:t>Broad property and liability is not commonly available</a:t>
            </a:r>
            <a:endParaRPr lang="en-US" sz="2000" b="1" dirty="0" smtClean="0"/>
          </a:p>
        </p:txBody>
      </p:sp>
      <p:sp>
        <p:nvSpPr>
          <p:cNvPr id="7" name="Rectangle 4"/>
          <p:cNvSpPr>
            <a:spLocks noChangeArrowheads="1"/>
          </p:cNvSpPr>
          <p:nvPr/>
        </p:nvSpPr>
        <p:spPr bwMode="auto">
          <a:xfrm>
            <a:off x="76200" y="6396038"/>
            <a:ext cx="6175024" cy="462307"/>
          </a:xfrm>
          <a:prstGeom prst="rect">
            <a:avLst/>
          </a:prstGeom>
          <a:noFill/>
          <a:ln w="9525">
            <a:noFill/>
            <a:miter lim="800000"/>
            <a:headEnd/>
            <a:tailEnd/>
          </a:ln>
        </p:spPr>
        <p:txBody>
          <a:bodyPr wrap="none" lIns="92075" tIns="46038" rIns="92075" bIns="46038">
            <a:spAutoFit/>
          </a:bodyPr>
          <a:lstStyle/>
          <a:p>
            <a:endParaRPr lang="en-US" sz="1200" dirty="0"/>
          </a:p>
          <a:p>
            <a:r>
              <a:rPr lang="en-US" sz="1200" dirty="0"/>
              <a:t>Source:  </a:t>
            </a:r>
            <a:r>
              <a:rPr lang="en-US" sz="1200" dirty="0" smtClean="0"/>
              <a:t>Insurance Information Institute research and </a:t>
            </a:r>
            <a:r>
              <a:rPr lang="en-US" sz="1200" i="1" dirty="0" smtClean="0"/>
              <a:t>Willis 2014 Energy Market Review</a:t>
            </a:r>
            <a:r>
              <a:rPr lang="en-US" sz="1200" dirty="0" smtClean="0"/>
              <a:t>.</a:t>
            </a:r>
            <a:endParaRPr lang="en-US" sz="1200" dirty="0"/>
          </a:p>
        </p:txBody>
      </p:sp>
    </p:spTree>
    <p:extLst>
      <p:ext uri="{BB962C8B-B14F-4D97-AF65-F5344CB8AC3E}">
        <p14:creationId xmlns:p14="http://schemas.microsoft.com/office/powerpoint/2010/main" val="177162661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2051">
                                            <p:txEl>
                                              <p:pRg st="0" end="0"/>
                                            </p:txEl>
                                          </p:spTgt>
                                        </p:tgtEl>
                                        <p:attrNameLst>
                                          <p:attrName>style.visibility</p:attrName>
                                        </p:attrNameLst>
                                      </p:cBhvr>
                                      <p:to>
                                        <p:strVal val="visible"/>
                                      </p:to>
                                    </p:set>
                                    <p:animEffect transition="in" filter="wipe(left)">
                                      <p:cBhvr>
                                        <p:cTn id="7" dur="500"/>
                                        <p:tgtEl>
                                          <p:spTgt spid="1922051">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22051">
                                            <p:txEl>
                                              <p:pRg st="1" end="1"/>
                                            </p:txEl>
                                          </p:spTgt>
                                        </p:tgtEl>
                                        <p:attrNameLst>
                                          <p:attrName>style.visibility</p:attrName>
                                        </p:attrNameLst>
                                      </p:cBhvr>
                                      <p:to>
                                        <p:strVal val="visible"/>
                                      </p:to>
                                    </p:set>
                                    <p:animEffect transition="in" filter="wipe(left)">
                                      <p:cBhvr>
                                        <p:cTn id="10" dur="500"/>
                                        <p:tgtEl>
                                          <p:spTgt spid="1922051">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922051">
                                            <p:txEl>
                                              <p:pRg st="2" end="2"/>
                                            </p:txEl>
                                          </p:spTgt>
                                        </p:tgtEl>
                                        <p:attrNameLst>
                                          <p:attrName>style.visibility</p:attrName>
                                        </p:attrNameLst>
                                      </p:cBhvr>
                                      <p:to>
                                        <p:strVal val="visible"/>
                                      </p:to>
                                    </p:set>
                                    <p:animEffect transition="in" filter="wipe(left)">
                                      <p:cBhvr>
                                        <p:cTn id="13" dur="500"/>
                                        <p:tgtEl>
                                          <p:spTgt spid="1922051">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1922051">
                                            <p:txEl>
                                              <p:pRg st="3" end="3"/>
                                            </p:txEl>
                                          </p:spTgt>
                                        </p:tgtEl>
                                        <p:attrNameLst>
                                          <p:attrName>style.visibility</p:attrName>
                                        </p:attrNameLst>
                                      </p:cBhvr>
                                      <p:to>
                                        <p:strVal val="visible"/>
                                      </p:to>
                                    </p:set>
                                    <p:animEffect transition="in" filter="wipe(left)">
                                      <p:cBhvr>
                                        <p:cTn id="16" dur="500"/>
                                        <p:tgtEl>
                                          <p:spTgt spid="1922051">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922051">
                                            <p:txEl>
                                              <p:pRg st="4" end="4"/>
                                            </p:txEl>
                                          </p:spTgt>
                                        </p:tgtEl>
                                        <p:attrNameLst>
                                          <p:attrName>style.visibility</p:attrName>
                                        </p:attrNameLst>
                                      </p:cBhvr>
                                      <p:to>
                                        <p:strVal val="visible"/>
                                      </p:to>
                                    </p:set>
                                    <p:animEffect transition="in" filter="wipe(left)">
                                      <p:cBhvr>
                                        <p:cTn id="21" dur="500"/>
                                        <p:tgtEl>
                                          <p:spTgt spid="1922051">
                                            <p:txEl>
                                              <p:pRg st="4" end="4"/>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1922051">
                                            <p:txEl>
                                              <p:pRg st="5" end="5"/>
                                            </p:txEl>
                                          </p:spTgt>
                                        </p:tgtEl>
                                        <p:attrNameLst>
                                          <p:attrName>style.visibility</p:attrName>
                                        </p:attrNameLst>
                                      </p:cBhvr>
                                      <p:to>
                                        <p:strVal val="visible"/>
                                      </p:to>
                                    </p:set>
                                    <p:animEffect transition="in" filter="wipe(left)">
                                      <p:cBhvr>
                                        <p:cTn id="24" dur="500"/>
                                        <p:tgtEl>
                                          <p:spTgt spid="1922051">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1922051">
                                            <p:txEl>
                                              <p:pRg st="6" end="6"/>
                                            </p:txEl>
                                          </p:spTgt>
                                        </p:tgtEl>
                                        <p:attrNameLst>
                                          <p:attrName>style.visibility</p:attrName>
                                        </p:attrNameLst>
                                      </p:cBhvr>
                                      <p:to>
                                        <p:strVal val="visible"/>
                                      </p:to>
                                    </p:set>
                                    <p:animEffect transition="in" filter="wipe(left)">
                                      <p:cBhvr>
                                        <p:cTn id="29" dur="500"/>
                                        <p:tgtEl>
                                          <p:spTgt spid="1922051">
                                            <p:txEl>
                                              <p:pRg st="6" end="6"/>
                                            </p:txEl>
                                          </p:spTgt>
                                        </p:tgtEl>
                                      </p:cBhvr>
                                    </p:animEffect>
                                  </p:childTnLst>
                                </p:cTn>
                              </p:par>
                              <p:par>
                                <p:cTn id="30" presetID="22" presetClass="entr" presetSubtype="8" fill="hold" grpId="0" nodeType="withEffect">
                                  <p:stCondLst>
                                    <p:cond delay="0"/>
                                  </p:stCondLst>
                                  <p:childTnLst>
                                    <p:set>
                                      <p:cBhvr>
                                        <p:cTn id="31" dur="1" fill="hold">
                                          <p:stCondLst>
                                            <p:cond delay="0"/>
                                          </p:stCondLst>
                                        </p:cTn>
                                        <p:tgtEl>
                                          <p:spTgt spid="1922051">
                                            <p:txEl>
                                              <p:pRg st="7" end="7"/>
                                            </p:txEl>
                                          </p:spTgt>
                                        </p:tgtEl>
                                        <p:attrNameLst>
                                          <p:attrName>style.visibility</p:attrName>
                                        </p:attrNameLst>
                                      </p:cBhvr>
                                      <p:to>
                                        <p:strVal val="visible"/>
                                      </p:to>
                                    </p:set>
                                    <p:animEffect transition="in" filter="wipe(left)">
                                      <p:cBhvr>
                                        <p:cTn id="32" dur="500"/>
                                        <p:tgtEl>
                                          <p:spTgt spid="1922051">
                                            <p:txEl>
                                              <p:pRg st="7" end="7"/>
                                            </p:txEl>
                                          </p:spTgt>
                                        </p:tgtEl>
                                      </p:cBhvr>
                                    </p:animEffect>
                                  </p:childTnLst>
                                </p:cTn>
                              </p:par>
                              <p:par>
                                <p:cTn id="33" presetID="22" presetClass="entr" presetSubtype="8" fill="hold" grpId="0" nodeType="withEffect">
                                  <p:stCondLst>
                                    <p:cond delay="0"/>
                                  </p:stCondLst>
                                  <p:childTnLst>
                                    <p:set>
                                      <p:cBhvr>
                                        <p:cTn id="34" dur="1" fill="hold">
                                          <p:stCondLst>
                                            <p:cond delay="0"/>
                                          </p:stCondLst>
                                        </p:cTn>
                                        <p:tgtEl>
                                          <p:spTgt spid="1922051">
                                            <p:txEl>
                                              <p:pRg st="8" end="8"/>
                                            </p:txEl>
                                          </p:spTgt>
                                        </p:tgtEl>
                                        <p:attrNameLst>
                                          <p:attrName>style.visibility</p:attrName>
                                        </p:attrNameLst>
                                      </p:cBhvr>
                                      <p:to>
                                        <p:strVal val="visible"/>
                                      </p:to>
                                    </p:set>
                                    <p:animEffect transition="in" filter="wipe(left)">
                                      <p:cBhvr>
                                        <p:cTn id="35" dur="500"/>
                                        <p:tgtEl>
                                          <p:spTgt spid="1922051">
                                            <p:txEl>
                                              <p:pRg st="8" end="8"/>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1922051">
                                            <p:txEl>
                                              <p:pRg st="9" end="9"/>
                                            </p:txEl>
                                          </p:spTgt>
                                        </p:tgtEl>
                                        <p:attrNameLst>
                                          <p:attrName>style.visibility</p:attrName>
                                        </p:attrNameLst>
                                      </p:cBhvr>
                                      <p:to>
                                        <p:strVal val="visible"/>
                                      </p:to>
                                    </p:set>
                                    <p:animEffect transition="in" filter="wipe(left)">
                                      <p:cBhvr>
                                        <p:cTn id="40" dur="500"/>
                                        <p:tgtEl>
                                          <p:spTgt spid="1922051">
                                            <p:txEl>
                                              <p:pRg st="9" end="9"/>
                                            </p:txEl>
                                          </p:spTgt>
                                        </p:tgtEl>
                                      </p:cBhvr>
                                    </p:animEffect>
                                  </p:childTnLst>
                                </p:cTn>
                              </p:par>
                              <p:par>
                                <p:cTn id="41" presetID="22" presetClass="entr" presetSubtype="8" fill="hold" grpId="0" nodeType="withEffect">
                                  <p:stCondLst>
                                    <p:cond delay="0"/>
                                  </p:stCondLst>
                                  <p:childTnLst>
                                    <p:set>
                                      <p:cBhvr>
                                        <p:cTn id="42" dur="1" fill="hold">
                                          <p:stCondLst>
                                            <p:cond delay="0"/>
                                          </p:stCondLst>
                                        </p:cTn>
                                        <p:tgtEl>
                                          <p:spTgt spid="1922051">
                                            <p:txEl>
                                              <p:pRg st="10" end="10"/>
                                            </p:txEl>
                                          </p:spTgt>
                                        </p:tgtEl>
                                        <p:attrNameLst>
                                          <p:attrName>style.visibility</p:attrName>
                                        </p:attrNameLst>
                                      </p:cBhvr>
                                      <p:to>
                                        <p:strVal val="visible"/>
                                      </p:to>
                                    </p:set>
                                    <p:animEffect transition="in" filter="wipe(left)">
                                      <p:cBhvr>
                                        <p:cTn id="43" dur="500"/>
                                        <p:tgtEl>
                                          <p:spTgt spid="1922051">
                                            <p:txEl>
                                              <p:pRg st="10" end="10"/>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grpId="0" nodeType="clickEffect">
                                  <p:stCondLst>
                                    <p:cond delay="0"/>
                                  </p:stCondLst>
                                  <p:childTnLst>
                                    <p:set>
                                      <p:cBhvr>
                                        <p:cTn id="47" dur="1" fill="hold">
                                          <p:stCondLst>
                                            <p:cond delay="0"/>
                                          </p:stCondLst>
                                        </p:cTn>
                                        <p:tgtEl>
                                          <p:spTgt spid="1922051">
                                            <p:txEl>
                                              <p:pRg st="11" end="11"/>
                                            </p:txEl>
                                          </p:spTgt>
                                        </p:tgtEl>
                                        <p:attrNameLst>
                                          <p:attrName>style.visibility</p:attrName>
                                        </p:attrNameLst>
                                      </p:cBhvr>
                                      <p:to>
                                        <p:strVal val="visible"/>
                                      </p:to>
                                    </p:set>
                                    <p:animEffect transition="in" filter="wipe(left)">
                                      <p:cBhvr>
                                        <p:cTn id="48" dur="500"/>
                                        <p:tgtEl>
                                          <p:spTgt spid="1922051">
                                            <p:txEl>
                                              <p:pRg st="11" end="11"/>
                                            </p:txEl>
                                          </p:spTgt>
                                        </p:tgtEl>
                                      </p:cBhvr>
                                    </p:animEffect>
                                  </p:childTnLst>
                                </p:cTn>
                              </p:par>
                              <p:par>
                                <p:cTn id="49" presetID="22" presetClass="entr" presetSubtype="8" fill="hold" grpId="0" nodeType="withEffect">
                                  <p:stCondLst>
                                    <p:cond delay="0"/>
                                  </p:stCondLst>
                                  <p:childTnLst>
                                    <p:set>
                                      <p:cBhvr>
                                        <p:cTn id="50" dur="1" fill="hold">
                                          <p:stCondLst>
                                            <p:cond delay="0"/>
                                          </p:stCondLst>
                                        </p:cTn>
                                        <p:tgtEl>
                                          <p:spTgt spid="1922051">
                                            <p:txEl>
                                              <p:pRg st="12" end="12"/>
                                            </p:txEl>
                                          </p:spTgt>
                                        </p:tgtEl>
                                        <p:attrNameLst>
                                          <p:attrName>style.visibility</p:attrName>
                                        </p:attrNameLst>
                                      </p:cBhvr>
                                      <p:to>
                                        <p:strVal val="visible"/>
                                      </p:to>
                                    </p:set>
                                    <p:animEffect transition="in" filter="wipe(left)">
                                      <p:cBhvr>
                                        <p:cTn id="51" dur="500"/>
                                        <p:tgtEl>
                                          <p:spTgt spid="1922051">
                                            <p:txEl>
                                              <p:pRg st="12" end="12"/>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1922051">
                                            <p:txEl>
                                              <p:pRg st="13" end="13"/>
                                            </p:txEl>
                                          </p:spTgt>
                                        </p:tgtEl>
                                        <p:attrNameLst>
                                          <p:attrName>style.visibility</p:attrName>
                                        </p:attrNameLst>
                                      </p:cBhvr>
                                      <p:to>
                                        <p:strVal val="visible"/>
                                      </p:to>
                                    </p:set>
                                    <p:animEffect transition="in" filter="wipe(left)">
                                      <p:cBhvr>
                                        <p:cTn id="56" dur="500"/>
                                        <p:tgtEl>
                                          <p:spTgt spid="1922051">
                                            <p:txEl>
                                              <p:pRg st="13" end="13"/>
                                            </p:txEl>
                                          </p:spTgt>
                                        </p:tgtEl>
                                      </p:cBhvr>
                                    </p:animEffect>
                                  </p:childTnLst>
                                </p:cTn>
                              </p:par>
                              <p:par>
                                <p:cTn id="57" presetID="22" presetClass="entr" presetSubtype="8" fill="hold" grpId="0" nodeType="withEffect">
                                  <p:stCondLst>
                                    <p:cond delay="0"/>
                                  </p:stCondLst>
                                  <p:childTnLst>
                                    <p:set>
                                      <p:cBhvr>
                                        <p:cTn id="58" dur="1" fill="hold">
                                          <p:stCondLst>
                                            <p:cond delay="0"/>
                                          </p:stCondLst>
                                        </p:cTn>
                                        <p:tgtEl>
                                          <p:spTgt spid="1922051">
                                            <p:txEl>
                                              <p:pRg st="14" end="14"/>
                                            </p:txEl>
                                          </p:spTgt>
                                        </p:tgtEl>
                                        <p:attrNameLst>
                                          <p:attrName>style.visibility</p:attrName>
                                        </p:attrNameLst>
                                      </p:cBhvr>
                                      <p:to>
                                        <p:strVal val="visible"/>
                                      </p:to>
                                    </p:set>
                                    <p:animEffect transition="in" filter="wipe(left)">
                                      <p:cBhvr>
                                        <p:cTn id="59" dur="500"/>
                                        <p:tgtEl>
                                          <p:spTgt spid="1922051">
                                            <p:txEl>
                                              <p:pRg st="14" end="14"/>
                                            </p:txEl>
                                          </p:spTgt>
                                        </p:tgtEl>
                                      </p:cBhvr>
                                    </p:animEffect>
                                  </p:childTnLst>
                                </p:cTn>
                              </p:par>
                              <p:par>
                                <p:cTn id="60" presetID="22" presetClass="entr" presetSubtype="8" fill="hold" grpId="0" nodeType="withEffect">
                                  <p:stCondLst>
                                    <p:cond delay="0"/>
                                  </p:stCondLst>
                                  <p:childTnLst>
                                    <p:set>
                                      <p:cBhvr>
                                        <p:cTn id="61" dur="1" fill="hold">
                                          <p:stCondLst>
                                            <p:cond delay="0"/>
                                          </p:stCondLst>
                                        </p:cTn>
                                        <p:tgtEl>
                                          <p:spTgt spid="1922051">
                                            <p:txEl>
                                              <p:pRg st="15" end="15"/>
                                            </p:txEl>
                                          </p:spTgt>
                                        </p:tgtEl>
                                        <p:attrNameLst>
                                          <p:attrName>style.visibility</p:attrName>
                                        </p:attrNameLst>
                                      </p:cBhvr>
                                      <p:to>
                                        <p:strVal val="visible"/>
                                      </p:to>
                                    </p:set>
                                    <p:animEffect transition="in" filter="wipe(left)">
                                      <p:cBhvr>
                                        <p:cTn id="62" dur="500"/>
                                        <p:tgtEl>
                                          <p:spTgt spid="1922051">
                                            <p:txEl>
                                              <p:pRg st="15" end="15"/>
                                            </p:txEl>
                                          </p:spTgt>
                                        </p:tgtEl>
                                      </p:cBhvr>
                                    </p:animEffect>
                                  </p:childTnLst>
                                </p:cTn>
                              </p:par>
                              <p:par>
                                <p:cTn id="63" presetID="22" presetClass="entr" presetSubtype="8" fill="hold" grpId="0" nodeType="withEffect">
                                  <p:stCondLst>
                                    <p:cond delay="0"/>
                                  </p:stCondLst>
                                  <p:childTnLst>
                                    <p:set>
                                      <p:cBhvr>
                                        <p:cTn id="64" dur="1" fill="hold">
                                          <p:stCondLst>
                                            <p:cond delay="0"/>
                                          </p:stCondLst>
                                        </p:cTn>
                                        <p:tgtEl>
                                          <p:spTgt spid="1922051">
                                            <p:txEl>
                                              <p:pRg st="16" end="16"/>
                                            </p:txEl>
                                          </p:spTgt>
                                        </p:tgtEl>
                                        <p:attrNameLst>
                                          <p:attrName>style.visibility</p:attrName>
                                        </p:attrNameLst>
                                      </p:cBhvr>
                                      <p:to>
                                        <p:strVal val="visible"/>
                                      </p:to>
                                    </p:set>
                                    <p:animEffect transition="in" filter="wipe(left)">
                                      <p:cBhvr>
                                        <p:cTn id="65" dur="500"/>
                                        <p:tgtEl>
                                          <p:spTgt spid="1922051">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2051"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bwMode="black">
          <a:xfrm>
            <a:off x="342900" y="73025"/>
            <a:ext cx="7400925" cy="860425"/>
          </a:xfrm>
          <a:prstGeom prst="rect">
            <a:avLst/>
          </a:prstGeom>
          <a:noFill/>
          <a:ln w="9525">
            <a:noFill/>
            <a:miter lim="800000"/>
            <a:headEnd/>
            <a:tailEnd/>
          </a:ln>
        </p:spPr>
        <p:txBody>
          <a:bodyPr lIns="45720" rIns="45720" anchor="ctr"/>
          <a:lstStyle/>
          <a:p>
            <a:pPr defTabSz="114300" eaLnBrk="0" hangingPunct="0">
              <a:lnSpc>
                <a:spcPct val="90000"/>
              </a:lnSpc>
              <a:defRPr/>
            </a:pPr>
            <a:r>
              <a:rPr lang="en-US" sz="3000" b="1" kern="0" dirty="0" smtClean="0">
                <a:solidFill>
                  <a:srgbClr val="225A7A"/>
                </a:solidFill>
                <a:ea typeface="+mj-ea"/>
                <a:cs typeface="+mj-cs"/>
              </a:rPr>
              <a:t>The Spectrum of Political Violence Including Terrorism</a:t>
            </a:r>
            <a:endParaRPr lang="en-US" sz="3000" b="1" kern="0" dirty="0">
              <a:solidFill>
                <a:srgbClr val="225A7A"/>
              </a:solidFill>
              <a:ea typeface="+mj-ea"/>
              <a:cs typeface="+mj-cs"/>
            </a:endParaRPr>
          </a:p>
        </p:txBody>
      </p:sp>
      <p:sp>
        <p:nvSpPr>
          <p:cNvPr id="74758" name="Rectangle 6"/>
          <p:cNvSpPr>
            <a:spLocks noChangeArrowheads="1"/>
          </p:cNvSpPr>
          <p:nvPr/>
        </p:nvSpPr>
        <p:spPr bwMode="auto">
          <a:xfrm>
            <a:off x="0" y="6582155"/>
            <a:ext cx="8942388" cy="275845"/>
          </a:xfrm>
          <a:prstGeom prst="rect">
            <a:avLst/>
          </a:prstGeom>
          <a:noFill/>
          <a:ln w="9525">
            <a:noFill/>
            <a:miter lim="800000"/>
            <a:headEnd/>
            <a:tailEnd/>
          </a:ln>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defRPr/>
            </a:pPr>
            <a:r>
              <a:rPr lang="en-US" sz="1050" dirty="0"/>
              <a:t>Sources: </a:t>
            </a:r>
            <a:r>
              <a:rPr lang="en-US" sz="1050" dirty="0" smtClean="0"/>
              <a:t>2014 </a:t>
            </a:r>
            <a:r>
              <a:rPr lang="en-US" sz="1050" i="1" dirty="0" smtClean="0"/>
              <a:t>Willis Energy Review</a:t>
            </a:r>
            <a:r>
              <a:rPr lang="en-US" sz="1050" dirty="0" smtClean="0"/>
              <a:t>, p.25.</a:t>
            </a:r>
            <a:endParaRPr lang="en-US" sz="1050" dirty="0"/>
          </a:p>
        </p:txBody>
      </p:sp>
      <p:sp>
        <p:nvSpPr>
          <p:cNvPr id="9" name="Date Placeholder 8"/>
          <p:cNvSpPr>
            <a:spLocks noGrp="1"/>
          </p:cNvSpPr>
          <p:nvPr>
            <p:ph type="dt" sz="quarter" idx="10"/>
          </p:nvPr>
        </p:nvSpPr>
        <p:spPr/>
        <p:txBody>
          <a:bodyPr/>
          <a:lstStyle/>
          <a:p>
            <a:pPr>
              <a:defRPr/>
            </a:pPr>
            <a:r>
              <a:rPr lang="en-US"/>
              <a:t>12/01/09 - 9pm</a:t>
            </a:r>
          </a:p>
        </p:txBody>
      </p:sp>
      <p:sp>
        <p:nvSpPr>
          <p:cNvPr id="11" name="Slide Number Placeholder 10"/>
          <p:cNvSpPr>
            <a:spLocks noGrp="1"/>
          </p:cNvSpPr>
          <p:nvPr>
            <p:ph type="sldNum" sz="quarter" idx="12"/>
          </p:nvPr>
        </p:nvSpPr>
        <p:spPr/>
        <p:txBody>
          <a:bodyPr/>
          <a:lstStyle/>
          <a:p>
            <a:pPr>
              <a:defRPr/>
            </a:pPr>
            <a:fld id="{0EB074E3-34FC-4F2A-8E61-DEE1E5BB130A}" type="slidenum">
              <a:rPr lang="en-US" smtClean="0"/>
              <a:pPr>
                <a:defRPr/>
              </a:pPr>
              <a:t>17</a:t>
            </a:fld>
            <a:endParaRPr lang="en-US"/>
          </a:p>
        </p:txBody>
      </p:sp>
      <p:sp>
        <p:nvSpPr>
          <p:cNvPr id="38918" name="AutoShape 2" descr="Chart 1, showing growth in real GDP by state"/>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en-US"/>
          </a:p>
        </p:txBody>
      </p:sp>
      <p:sp>
        <p:nvSpPr>
          <p:cNvPr id="38919" name="AutoShape 4" descr="Chart 1, showing growth in real GDP by state"/>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en-US"/>
          </a:p>
        </p:txBody>
      </p:sp>
      <p:sp>
        <p:nvSpPr>
          <p:cNvPr id="38920" name="AutoShape 6" descr="Chart 2, annual percent change in real GDP by region"/>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en-US"/>
          </a:p>
        </p:txBody>
      </p:sp>
      <p:pic>
        <p:nvPicPr>
          <p:cNvPr id="2" name="Picture 1"/>
          <p:cNvPicPr>
            <a:picLocks noChangeAspect="1"/>
          </p:cNvPicPr>
          <p:nvPr/>
        </p:nvPicPr>
        <p:blipFill>
          <a:blip r:embed="rId3"/>
          <a:stretch>
            <a:fillRect/>
          </a:stretch>
        </p:blipFill>
        <p:spPr>
          <a:xfrm>
            <a:off x="185732" y="1713134"/>
            <a:ext cx="4573002" cy="4382579"/>
          </a:xfrm>
          <a:prstGeom prst="rect">
            <a:avLst/>
          </a:prstGeom>
        </p:spPr>
      </p:pic>
      <p:sp>
        <p:nvSpPr>
          <p:cNvPr id="14" name="AutoShape 8"/>
          <p:cNvSpPr>
            <a:spLocks noChangeArrowheads="1"/>
          </p:cNvSpPr>
          <p:nvPr/>
        </p:nvSpPr>
        <p:spPr bwMode="blackWhite">
          <a:xfrm>
            <a:off x="5264150" y="4702095"/>
            <a:ext cx="3784600" cy="1776872"/>
          </a:xfrm>
          <a:prstGeom prst="wedgeRectCallout">
            <a:avLst>
              <a:gd name="adj1" fmla="val -68388"/>
              <a:gd name="adj2" fmla="val -37335"/>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p>
            <a:pPr algn="ctr" eaLnBrk="0" hangingPunct="0">
              <a:lnSpc>
                <a:spcPct val="90000"/>
              </a:lnSpc>
              <a:spcBef>
                <a:spcPct val="50000"/>
              </a:spcBef>
              <a:buClr>
                <a:schemeClr val="bg1"/>
              </a:buClr>
              <a:buFont typeface="Wingdings" pitchFamily="2" charset="2"/>
              <a:buNone/>
            </a:pPr>
            <a:r>
              <a:rPr lang="en-US" sz="2000" b="1" dirty="0" smtClean="0">
                <a:solidFill>
                  <a:schemeClr val="bg1"/>
                </a:solidFill>
              </a:rPr>
              <a:t>The view is that eventually terrorism risk could be managed within the spectrum of Political Violence risks, which are a constant concern in the global energy sector</a:t>
            </a:r>
            <a:endParaRPr lang="en-US" sz="2000" b="1" dirty="0">
              <a:solidFill>
                <a:schemeClr val="bg1"/>
              </a:solidFill>
            </a:endParaRPr>
          </a:p>
        </p:txBody>
      </p:sp>
      <p:sp>
        <p:nvSpPr>
          <p:cNvPr id="15" name="Text Box 6"/>
          <p:cNvSpPr txBox="1">
            <a:spLocks noChangeArrowheads="1"/>
          </p:cNvSpPr>
          <p:nvPr/>
        </p:nvSpPr>
        <p:spPr bwMode="blackWhite">
          <a:xfrm>
            <a:off x="4915903" y="1150938"/>
            <a:ext cx="4132848" cy="3221037"/>
          </a:xfrm>
          <a:prstGeom prst="rect">
            <a:avLst/>
          </a:prstGeom>
          <a:gradFill rotWithShape="1">
            <a:gsLst>
              <a:gs pos="0">
                <a:srgbClr val="225A7A"/>
              </a:gs>
              <a:gs pos="100000">
                <a:srgbClr val="173C51"/>
              </a:gs>
            </a:gsLst>
            <a:lin ang="5400000" scaled="1"/>
          </a:gradFill>
          <a:ln w="28575" algn="ctr">
            <a:solidFill>
              <a:srgbClr val="FFFFFF"/>
            </a:solidFill>
            <a:miter lim="800000"/>
            <a:headEnd type="none" w="sm" len="sm"/>
            <a:tailEnd type="none" w="sm" len="sm"/>
          </a:ln>
        </p:spPr>
        <p:txBody>
          <a:bodyPr tIns="91440" bIns="91440" anchor="ctr"/>
          <a:lstStyle/>
          <a:p>
            <a:pPr algn="ctr" eaLnBrk="0" hangingPunct="0">
              <a:lnSpc>
                <a:spcPct val="85000"/>
              </a:lnSpc>
              <a:spcBef>
                <a:spcPct val="50000"/>
              </a:spcBef>
              <a:buClr>
                <a:srgbClr val="FFFFFF"/>
              </a:buClr>
            </a:pPr>
            <a:r>
              <a:rPr lang="en-US" sz="1600" b="1" u="sng" dirty="0" smtClean="0">
                <a:solidFill>
                  <a:srgbClr val="FFFFFF"/>
                </a:solidFill>
              </a:rPr>
              <a:t>DISTURBING FACTS</a:t>
            </a:r>
          </a:p>
          <a:p>
            <a:pPr marL="285750" indent="-285750" eaLnBrk="0" hangingPunct="0">
              <a:lnSpc>
                <a:spcPct val="85000"/>
              </a:lnSpc>
              <a:spcBef>
                <a:spcPct val="50000"/>
              </a:spcBef>
              <a:buClr>
                <a:srgbClr val="FFFFFF"/>
              </a:buClr>
              <a:buFont typeface="Arial" panose="020B0604020202020204" pitchFamily="34" charset="0"/>
              <a:buChar char="•"/>
            </a:pPr>
            <a:r>
              <a:rPr lang="en-US" sz="1600" b="1" dirty="0" smtClean="0">
                <a:solidFill>
                  <a:srgbClr val="FFFFFF"/>
                </a:solidFill>
              </a:rPr>
              <a:t>In the US, 40% of all cyber attacks on critical infrastructure assets in 2012 occurred against the energy sector</a:t>
            </a:r>
          </a:p>
          <a:p>
            <a:pPr marL="285750" indent="-285750" eaLnBrk="0" hangingPunct="0">
              <a:lnSpc>
                <a:spcPct val="85000"/>
              </a:lnSpc>
              <a:spcBef>
                <a:spcPct val="50000"/>
              </a:spcBef>
              <a:buClr>
                <a:srgbClr val="FFFFFF"/>
              </a:buClr>
              <a:buFont typeface="Arial" panose="020B0604020202020204" pitchFamily="34" charset="0"/>
              <a:buChar char="•"/>
            </a:pPr>
            <a:r>
              <a:rPr lang="en-US" sz="1600" b="1" dirty="0" smtClean="0">
                <a:solidFill>
                  <a:srgbClr val="FFFFFF"/>
                </a:solidFill>
              </a:rPr>
              <a:t>Globally, it’s estimated that cyber attacks against oil and gas infrastructure will cost oil and gas companies $1.87 billion by 2018</a:t>
            </a:r>
          </a:p>
          <a:p>
            <a:pPr marL="285750" indent="-285750" eaLnBrk="0" hangingPunct="0">
              <a:lnSpc>
                <a:spcPct val="85000"/>
              </a:lnSpc>
              <a:spcBef>
                <a:spcPct val="50000"/>
              </a:spcBef>
              <a:buClr>
                <a:srgbClr val="FFFFFF"/>
              </a:buClr>
              <a:buFont typeface="Arial" panose="020B0604020202020204" pitchFamily="34" charset="0"/>
              <a:buChar char="•"/>
            </a:pPr>
            <a:r>
              <a:rPr lang="en-US" sz="1600" b="1" dirty="0" smtClean="0">
                <a:solidFill>
                  <a:srgbClr val="FFFFFF"/>
                </a:solidFill>
              </a:rPr>
              <a:t>The UK govt. estimates that oil and gas companies in the UK already lose ~GBP400 million per year as a result of cyber attacks</a:t>
            </a:r>
          </a:p>
          <a:p>
            <a:pPr eaLnBrk="0" hangingPunct="0">
              <a:lnSpc>
                <a:spcPct val="85000"/>
              </a:lnSpc>
              <a:spcBef>
                <a:spcPct val="50000"/>
              </a:spcBef>
              <a:buClr>
                <a:srgbClr val="FFFFFF"/>
              </a:buClr>
            </a:pPr>
            <a:r>
              <a:rPr lang="en-US" sz="1200" b="1" i="1" dirty="0" smtClean="0">
                <a:solidFill>
                  <a:srgbClr val="FFFFFF"/>
                </a:solidFill>
              </a:rPr>
              <a:t>Sources: ICS-CERT; ABI; KPMG</a:t>
            </a:r>
            <a:endParaRPr lang="en-US" sz="1200" b="1" i="1" dirty="0">
              <a:solidFill>
                <a:srgbClr val="FFFFFF"/>
              </a:solidFill>
            </a:endParaRPr>
          </a:p>
        </p:txBody>
      </p:sp>
    </p:spTree>
    <p:extLst>
      <p:ext uri="{BB962C8B-B14F-4D97-AF65-F5344CB8AC3E}">
        <p14:creationId xmlns:p14="http://schemas.microsoft.com/office/powerpoint/2010/main" val="3210169237"/>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70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7699" name="Rectangle 3"/>
          <p:cNvSpPr>
            <a:spLocks noChangeArrowheads="1"/>
          </p:cNvSpPr>
          <p:nvPr/>
        </p:nvSpPr>
        <p:spPr bwMode="blackWhite">
          <a:xfrm>
            <a:off x="685800" y="2327275"/>
            <a:ext cx="7772400" cy="1470025"/>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lIns="45720" rIns="45720" anchor="ctr"/>
          <a:lstStyle/>
          <a:p>
            <a:pPr algn="ctr" defTabSz="114300">
              <a:lnSpc>
                <a:spcPct val="95000"/>
              </a:lnSpc>
              <a:spcBef>
                <a:spcPct val="25000"/>
              </a:spcBef>
            </a:pPr>
            <a:r>
              <a:rPr lang="en-US" sz="6000" b="1">
                <a:solidFill>
                  <a:srgbClr val="FFFFFF"/>
                </a:solidFill>
              </a:rPr>
              <a:t>www.iii.org</a:t>
            </a:r>
          </a:p>
        </p:txBody>
      </p:sp>
      <p:sp>
        <p:nvSpPr>
          <p:cNvPr id="2077700" name="Rectangle 4"/>
          <p:cNvSpPr>
            <a:spLocks noChangeArrowheads="1"/>
          </p:cNvSpPr>
          <p:nvPr/>
        </p:nvSpPr>
        <p:spPr bwMode="auto">
          <a:xfrm>
            <a:off x="161925" y="4232275"/>
            <a:ext cx="8696325" cy="2363724"/>
          </a:xfrm>
          <a:prstGeom prst="rect">
            <a:avLst/>
          </a:prstGeom>
          <a:noFill/>
          <a:ln w="9525" algn="ctr">
            <a:noFill/>
            <a:miter lim="800000"/>
            <a:headEnd/>
            <a:tailEnd/>
          </a:ln>
        </p:spPr>
        <p:txBody>
          <a:bodyPr lIns="45720" rIns="45720">
            <a:spAutoFit/>
          </a:bodyPr>
          <a:lstStyle/>
          <a:p>
            <a:pPr algn="ctr" eaLnBrk="0" hangingPunct="0">
              <a:lnSpc>
                <a:spcPct val="90000"/>
              </a:lnSpc>
              <a:spcBef>
                <a:spcPct val="25000"/>
              </a:spcBef>
              <a:buClr>
                <a:schemeClr val="accent2"/>
              </a:buClr>
              <a:buFont typeface="Wingdings" pitchFamily="2" charset="2"/>
              <a:buNone/>
            </a:pPr>
            <a:r>
              <a:rPr lang="en-US" sz="3600" b="1" i="1" dirty="0">
                <a:solidFill>
                  <a:srgbClr val="225A7A"/>
                </a:solidFill>
              </a:rPr>
              <a:t>Thank you for your time</a:t>
            </a:r>
            <a:br>
              <a:rPr lang="en-US" sz="3600" b="1" i="1" dirty="0">
                <a:solidFill>
                  <a:srgbClr val="225A7A"/>
                </a:solidFill>
              </a:rPr>
            </a:br>
            <a:r>
              <a:rPr lang="en-US" sz="3600" b="1" i="1" dirty="0">
                <a:solidFill>
                  <a:srgbClr val="225A7A"/>
                </a:solidFill>
              </a:rPr>
              <a:t>and your attention!</a:t>
            </a:r>
            <a:endParaRPr lang="en-US" sz="3600" b="1" i="1" dirty="0">
              <a:solidFill>
                <a:srgbClr val="FF0000"/>
              </a:solidFill>
            </a:endParaRPr>
          </a:p>
          <a:p>
            <a:pPr algn="ctr" eaLnBrk="0" hangingPunct="0">
              <a:lnSpc>
                <a:spcPct val="90000"/>
              </a:lnSpc>
              <a:spcBef>
                <a:spcPct val="25000"/>
              </a:spcBef>
              <a:buClr>
                <a:schemeClr val="accent2"/>
              </a:buClr>
              <a:buFont typeface="Wingdings" pitchFamily="2" charset="2"/>
              <a:buNone/>
            </a:pPr>
            <a:r>
              <a:rPr lang="en-US" sz="3600" b="1" i="1" dirty="0">
                <a:solidFill>
                  <a:srgbClr val="FF0000"/>
                </a:solidFill>
              </a:rPr>
              <a:t>Twitter: </a:t>
            </a:r>
            <a:r>
              <a:rPr lang="en-US" sz="3600" b="1" i="1" dirty="0" smtClean="0">
                <a:solidFill>
                  <a:srgbClr val="00B050"/>
                </a:solidFill>
              </a:rPr>
              <a:t>twitter.com/</a:t>
            </a:r>
            <a:r>
              <a:rPr lang="en-US" sz="3600" b="1" i="1" dirty="0" err="1" smtClean="0">
                <a:solidFill>
                  <a:srgbClr val="00B050"/>
                </a:solidFill>
              </a:rPr>
              <a:t>bob_hartwig</a:t>
            </a:r>
            <a:endParaRPr lang="en-US" sz="3600" b="1" i="1" dirty="0" smtClean="0">
              <a:solidFill>
                <a:srgbClr val="FF0000"/>
              </a:solidFill>
            </a:endParaRPr>
          </a:p>
          <a:p>
            <a:pPr algn="ctr" eaLnBrk="0" hangingPunct="0">
              <a:lnSpc>
                <a:spcPct val="90000"/>
              </a:lnSpc>
              <a:spcBef>
                <a:spcPct val="25000"/>
              </a:spcBef>
              <a:buClr>
                <a:schemeClr val="accent2"/>
              </a:buClr>
              <a:buFont typeface="Wingdings" pitchFamily="2" charset="2"/>
              <a:buNone/>
            </a:pPr>
            <a:r>
              <a:rPr lang="en-US" sz="3600" b="1" i="1" dirty="0" smtClean="0">
                <a:solidFill>
                  <a:srgbClr val="FF0000"/>
                </a:solidFill>
              </a:rPr>
              <a:t>Download at www.iii.org/presentations</a:t>
            </a:r>
            <a:endParaRPr lang="en-US" sz="3600" b="1" i="1" dirty="0">
              <a:solidFill>
                <a:srgbClr val="FF0000"/>
              </a:solidFill>
            </a:endParaRPr>
          </a:p>
        </p:txBody>
      </p:sp>
      <p:sp>
        <p:nvSpPr>
          <p:cNvPr id="2077702" name="Rectangle 6"/>
          <p:cNvSpPr>
            <a:spLocks noChangeArrowheads="1"/>
          </p:cNvSpPr>
          <p:nvPr/>
        </p:nvSpPr>
        <p:spPr bwMode="auto">
          <a:xfrm>
            <a:off x="668338" y="1597025"/>
            <a:ext cx="7807325" cy="476250"/>
          </a:xfrm>
          <a:prstGeom prst="rect">
            <a:avLst/>
          </a:prstGeom>
          <a:noFill/>
          <a:ln w="9525" algn="ctr">
            <a:noFill/>
            <a:miter lim="800000"/>
            <a:headEnd/>
            <a:tailEnd/>
          </a:ln>
        </p:spPr>
        <p:txBody>
          <a:bodyPr lIns="45720" rIns="45720">
            <a:spAutoFit/>
          </a:bodyPr>
          <a:lstStyle/>
          <a:p>
            <a:pPr algn="ctr" eaLnBrk="0" hangingPunct="0">
              <a:lnSpc>
                <a:spcPct val="90000"/>
              </a:lnSpc>
              <a:spcBef>
                <a:spcPct val="25000"/>
              </a:spcBef>
              <a:buClr>
                <a:schemeClr val="accent2"/>
              </a:buClr>
              <a:buFont typeface="Wingdings" pitchFamily="2" charset="2"/>
              <a:buNone/>
              <a:tabLst>
                <a:tab pos="6172200" algn="l"/>
              </a:tabLst>
            </a:pPr>
            <a:r>
              <a:rPr lang="en-US" sz="2800" b="1">
                <a:solidFill>
                  <a:srgbClr val="225A7A"/>
                </a:solidFill>
              </a:rPr>
              <a:t>Insurance Information Institute Online:</a:t>
            </a:r>
          </a:p>
        </p:txBody>
      </p:sp>
      <p:sp>
        <p:nvSpPr>
          <p:cNvPr id="5" name="Date Placeholder 4"/>
          <p:cNvSpPr>
            <a:spLocks noGrp="1"/>
          </p:cNvSpPr>
          <p:nvPr>
            <p:ph type="dt" sz="half" idx="10"/>
          </p:nvPr>
        </p:nvSpPr>
        <p:spPr/>
        <p:txBody>
          <a:bodyPr/>
          <a:lstStyle/>
          <a:p>
            <a:pPr>
              <a:defRPr/>
            </a:pPr>
            <a:r>
              <a:rPr lang="en-US" smtClean="0"/>
              <a:t>12/01/09 - 9pm</a:t>
            </a:r>
            <a:endParaRPr lang="en-US"/>
          </a:p>
        </p:txBody>
      </p:sp>
      <p:sp>
        <p:nvSpPr>
          <p:cNvPr id="6" name="Slide Number Placeholder 5"/>
          <p:cNvSpPr>
            <a:spLocks noGrp="1"/>
          </p:cNvSpPr>
          <p:nvPr>
            <p:ph type="sldNum" sz="quarter" idx="12"/>
          </p:nvPr>
        </p:nvSpPr>
        <p:spPr/>
        <p:txBody>
          <a:bodyPr/>
          <a:lstStyle/>
          <a:p>
            <a:pPr>
              <a:defRPr/>
            </a:pPr>
            <a:fld id="{103D1549-189B-430A-BC2E-B6FA9183E25C}" type="slidenum">
              <a:rPr lang="en-US" smtClean="0"/>
              <a:pPr>
                <a:defRPr/>
              </a:pPr>
              <a:t>18</a:t>
            </a:fld>
            <a:endParaRPr lang="en-US"/>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077702"/>
                                        </p:tgtEl>
                                        <p:attrNameLst>
                                          <p:attrName>style.visibility</p:attrName>
                                        </p:attrNameLst>
                                      </p:cBhvr>
                                      <p:to>
                                        <p:strVal val="visible"/>
                                      </p:to>
                                    </p:set>
                                    <p:animEffect transition="in" filter="fade">
                                      <p:cBhvr>
                                        <p:cTn id="7" dur="1000"/>
                                        <p:tgtEl>
                                          <p:spTgt spid="2077702"/>
                                        </p:tgtEl>
                                      </p:cBhvr>
                                    </p:animEffect>
                                  </p:childTnLst>
                                </p:cTn>
                              </p:par>
                              <p:par>
                                <p:cTn id="8" presetID="37" presetClass="entr" presetSubtype="0" fill="hold" grpId="0" nodeType="withEffect">
                                  <p:stCondLst>
                                    <p:cond delay="0"/>
                                  </p:stCondLst>
                                  <p:childTnLst>
                                    <p:set>
                                      <p:cBhvr>
                                        <p:cTn id="9" dur="1" fill="hold">
                                          <p:stCondLst>
                                            <p:cond delay="0"/>
                                          </p:stCondLst>
                                        </p:cTn>
                                        <p:tgtEl>
                                          <p:spTgt spid="2077699"/>
                                        </p:tgtEl>
                                        <p:attrNameLst>
                                          <p:attrName>style.visibility</p:attrName>
                                        </p:attrNameLst>
                                      </p:cBhvr>
                                      <p:to>
                                        <p:strVal val="visible"/>
                                      </p:to>
                                    </p:set>
                                    <p:animEffect transition="in" filter="fade">
                                      <p:cBhvr>
                                        <p:cTn id="10" dur="1000"/>
                                        <p:tgtEl>
                                          <p:spTgt spid="2077699"/>
                                        </p:tgtEl>
                                      </p:cBhvr>
                                    </p:animEffect>
                                    <p:anim calcmode="lin" valueType="num">
                                      <p:cBhvr>
                                        <p:cTn id="11" dur="1000" fill="hold"/>
                                        <p:tgtEl>
                                          <p:spTgt spid="2077699"/>
                                        </p:tgtEl>
                                        <p:attrNameLst>
                                          <p:attrName>ppt_x</p:attrName>
                                        </p:attrNameLst>
                                      </p:cBhvr>
                                      <p:tavLst>
                                        <p:tav tm="0">
                                          <p:val>
                                            <p:strVal val="#ppt_x"/>
                                          </p:val>
                                        </p:tav>
                                        <p:tav tm="100000">
                                          <p:val>
                                            <p:strVal val="#ppt_x"/>
                                          </p:val>
                                        </p:tav>
                                      </p:tavLst>
                                    </p:anim>
                                    <p:anim calcmode="lin" valueType="num">
                                      <p:cBhvr>
                                        <p:cTn id="12" dur="900" decel="100000" fill="hold"/>
                                        <p:tgtEl>
                                          <p:spTgt spid="2077699"/>
                                        </p:tgtEl>
                                        <p:attrNameLst>
                                          <p:attrName>ppt_y</p:attrName>
                                        </p:attrNameLst>
                                      </p:cBhvr>
                                      <p:tavLst>
                                        <p:tav tm="0">
                                          <p:val>
                                            <p:strVal val="#ppt_y+1"/>
                                          </p:val>
                                        </p:tav>
                                        <p:tav tm="100000">
                                          <p:val>
                                            <p:strVal val="#ppt_y-.03"/>
                                          </p:val>
                                        </p:tav>
                                      </p:tavLst>
                                    </p:anim>
                                    <p:anim calcmode="lin" valueType="num">
                                      <p:cBhvr>
                                        <p:cTn id="13" dur="100" accel="100000" fill="hold">
                                          <p:stCondLst>
                                            <p:cond delay="900"/>
                                          </p:stCondLst>
                                        </p:cTn>
                                        <p:tgtEl>
                                          <p:spTgt spid="2077699"/>
                                        </p:tgtEl>
                                        <p:attrNameLst>
                                          <p:attrName>ppt_y</p:attrName>
                                        </p:attrNameLst>
                                      </p:cBhvr>
                                      <p:tavLst>
                                        <p:tav tm="0">
                                          <p:val>
                                            <p:strVal val="#ppt_y-.03"/>
                                          </p:val>
                                        </p:tav>
                                        <p:tav tm="100000">
                                          <p:val>
                                            <p:strVal val="#ppt_y"/>
                                          </p:val>
                                        </p:tav>
                                      </p:tavLst>
                                    </p:anim>
                                  </p:childTnLst>
                                </p:cTn>
                              </p:par>
                            </p:childTnLst>
                          </p:cTn>
                        </p:par>
                        <p:par>
                          <p:cTn id="14" fill="hold">
                            <p:stCondLst>
                              <p:cond delay="1000"/>
                            </p:stCondLst>
                            <p:childTnLst>
                              <p:par>
                                <p:cTn id="15" presetID="10" presetClass="entr" presetSubtype="0" fill="hold" grpId="0" nodeType="afterEffect">
                                  <p:stCondLst>
                                    <p:cond delay="0"/>
                                  </p:stCondLst>
                                  <p:childTnLst>
                                    <p:set>
                                      <p:cBhvr>
                                        <p:cTn id="16" dur="1" fill="hold">
                                          <p:stCondLst>
                                            <p:cond delay="0"/>
                                          </p:stCondLst>
                                        </p:cTn>
                                        <p:tgtEl>
                                          <p:spTgt spid="2077700"/>
                                        </p:tgtEl>
                                        <p:attrNameLst>
                                          <p:attrName>style.visibility</p:attrName>
                                        </p:attrNameLst>
                                      </p:cBhvr>
                                      <p:to>
                                        <p:strVal val="visible"/>
                                      </p:to>
                                    </p:set>
                                    <p:animEffect transition="in" filter="fade">
                                      <p:cBhvr>
                                        <p:cTn id="17" dur="1000"/>
                                        <p:tgtEl>
                                          <p:spTgt spid="20777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7699" grpId="0" animBg="1"/>
      <p:bldP spid="2077700" grpId="0"/>
      <p:bldP spid="2077702"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6258" name="Rectangle 3"/>
          <p:cNvSpPr>
            <a:spLocks noChangeArrowheads="1"/>
          </p:cNvSpPr>
          <p:nvPr/>
        </p:nvSpPr>
        <p:spPr bwMode="auto">
          <a:xfrm>
            <a:off x="0" y="6556375"/>
            <a:ext cx="9144000" cy="301625"/>
          </a:xfrm>
          <a:prstGeom prst="rect">
            <a:avLst/>
          </a:prstGeom>
          <a:solidFill>
            <a:srgbClr val="225A7A"/>
          </a:solidFill>
          <a:ln w="9525">
            <a:noFill/>
            <a:miter lim="800000"/>
            <a:headEnd/>
            <a:tailEnd/>
          </a:ln>
        </p:spPr>
        <p:txBody>
          <a:bodyPr wrap="none" anchor="ctr"/>
          <a:lstStyle/>
          <a:p>
            <a:endParaRPr lang="en-US"/>
          </a:p>
        </p:txBody>
      </p:sp>
      <p:sp>
        <p:nvSpPr>
          <p:cNvPr id="96259" name="Rectangle 4"/>
          <p:cNvSpPr>
            <a:spLocks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hangingPunct="0">
              <a:lnSpc>
                <a:spcPct val="85000"/>
              </a:lnSpc>
              <a:spcBef>
                <a:spcPct val="20000"/>
              </a:spcBef>
            </a:pPr>
            <a:fld id="{FB4FC32C-87B1-44C7-8DC7-77CCE9CCF57C}" type="slidenum">
              <a:rPr lang="en-US" sz="900">
                <a:solidFill>
                  <a:schemeClr val="bg1"/>
                </a:solidFill>
              </a:rPr>
              <a:pPr algn="r" eaLnBrk="0" hangingPunct="0">
                <a:lnSpc>
                  <a:spcPct val="85000"/>
                </a:lnSpc>
                <a:spcBef>
                  <a:spcPct val="20000"/>
                </a:spcBef>
              </a:pPr>
              <a:t>2</a:t>
            </a:fld>
            <a:endParaRPr lang="en-US" sz="900">
              <a:solidFill>
                <a:schemeClr val="bg1"/>
              </a:solidFill>
            </a:endParaRPr>
          </a:p>
        </p:txBody>
      </p:sp>
      <p:pic>
        <p:nvPicPr>
          <p:cNvPr id="96260" name="Picture 5"/>
          <p:cNvPicPr>
            <a:picLocks noChangeAspect="1" noChangeArrowheads="1"/>
          </p:cNvPicPr>
          <p:nvPr/>
        </p:nvPicPr>
        <p:blipFill>
          <a:blip r:embed="rId3" cstate="print"/>
          <a:srcRect/>
          <a:stretch>
            <a:fillRect/>
          </a:stretch>
        </p:blipFill>
        <p:spPr bwMode="auto">
          <a:xfrm>
            <a:off x="3051175" y="838200"/>
            <a:ext cx="3032125" cy="838200"/>
          </a:xfrm>
          <a:prstGeom prst="rect">
            <a:avLst/>
          </a:prstGeom>
          <a:noFill/>
          <a:ln w="9525">
            <a:noFill/>
            <a:miter lim="800000"/>
            <a:headEnd/>
            <a:tailEnd/>
          </a:ln>
        </p:spPr>
      </p:pic>
      <p:sp>
        <p:nvSpPr>
          <p:cNvPr id="1924102" name="Rectangle 6"/>
          <p:cNvSpPr>
            <a:spLocks noChangeArrowheads="1"/>
          </p:cNvSpPr>
          <p:nvPr/>
        </p:nvSpPr>
        <p:spPr bwMode="blackWhite">
          <a:xfrm>
            <a:off x="217676" y="1971675"/>
            <a:ext cx="8673914" cy="2304490"/>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lIns="45720" rIns="45720" anchor="ctr"/>
          <a:lstStyle/>
          <a:p>
            <a:pPr algn="ctr" defTabSz="114300">
              <a:lnSpc>
                <a:spcPct val="95000"/>
              </a:lnSpc>
              <a:spcBef>
                <a:spcPct val="25000"/>
              </a:spcBef>
            </a:pPr>
            <a:r>
              <a:rPr lang="en-US" sz="4500" b="1" dirty="0" smtClean="0">
                <a:solidFill>
                  <a:srgbClr val="FFFFFF"/>
                </a:solidFill>
              </a:rPr>
              <a:t>Energy Is a Very Large and Very Challenging Business for Insurers Worldwide</a:t>
            </a:r>
          </a:p>
        </p:txBody>
      </p:sp>
      <p:sp>
        <p:nvSpPr>
          <p:cNvPr id="1924103" name="Rectangle 7"/>
          <p:cNvSpPr>
            <a:spLocks noChangeArrowheads="1"/>
          </p:cNvSpPr>
          <p:nvPr/>
        </p:nvSpPr>
        <p:spPr bwMode="auto">
          <a:xfrm>
            <a:off x="479519" y="4725521"/>
            <a:ext cx="8185150" cy="1588127"/>
          </a:xfrm>
          <a:prstGeom prst="rect">
            <a:avLst/>
          </a:prstGeom>
          <a:noFill/>
          <a:ln w="9525" algn="ctr">
            <a:noFill/>
            <a:miter lim="800000"/>
            <a:headEnd/>
            <a:tailEnd/>
          </a:ln>
        </p:spPr>
        <p:txBody>
          <a:bodyPr lIns="45720" rIns="45720">
            <a:spAutoFit/>
          </a:bodyPr>
          <a:lstStyle/>
          <a:p>
            <a:pPr marL="292100" indent="-292100" algn="ctr" eaLnBrk="0" hangingPunct="0">
              <a:lnSpc>
                <a:spcPct val="90000"/>
              </a:lnSpc>
              <a:spcBef>
                <a:spcPct val="25000"/>
              </a:spcBef>
              <a:buClr>
                <a:schemeClr val="accent2"/>
              </a:buClr>
              <a:buFont typeface="Wingdings" pitchFamily="2" charset="2"/>
              <a:buNone/>
            </a:pPr>
            <a:r>
              <a:rPr lang="en-US" sz="3600" b="1" dirty="0" smtClean="0">
                <a:solidFill>
                  <a:srgbClr val="225A7A"/>
                </a:solidFill>
              </a:rPr>
              <a:t>Energy is One of the Few Major Markets/Industries With Clear Long-Term Growth Trends</a:t>
            </a:r>
            <a:endParaRPr lang="en-US" sz="3600" b="1" dirty="0">
              <a:solidFill>
                <a:srgbClr val="225A7A"/>
              </a:solidFill>
            </a:endParaRP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300"/>
                                  </p:stCondLst>
                                  <p:childTnLst>
                                    <p:set>
                                      <p:cBhvr>
                                        <p:cTn id="6" dur="1" fill="hold">
                                          <p:stCondLst>
                                            <p:cond delay="0"/>
                                          </p:stCondLst>
                                        </p:cTn>
                                        <p:tgtEl>
                                          <p:spTgt spid="1924102"/>
                                        </p:tgtEl>
                                        <p:attrNameLst>
                                          <p:attrName>style.visibility</p:attrName>
                                        </p:attrNameLst>
                                      </p:cBhvr>
                                      <p:to>
                                        <p:strVal val="visible"/>
                                      </p:to>
                                    </p:set>
                                    <p:animEffect transition="in" filter="barn(outVertical)">
                                      <p:cBhvr>
                                        <p:cTn id="7" dur="1000"/>
                                        <p:tgtEl>
                                          <p:spTgt spid="1924102"/>
                                        </p:tgtEl>
                                      </p:cBhvr>
                                    </p:animEffect>
                                  </p:childTnLst>
                                </p:cTn>
                              </p:par>
                              <p:par>
                                <p:cTn id="8" presetID="16" presetClass="entr" presetSubtype="37" fill="hold" grpId="0" nodeType="withEffect">
                                  <p:stCondLst>
                                    <p:cond delay="300"/>
                                  </p:stCondLst>
                                  <p:childTnLst>
                                    <p:set>
                                      <p:cBhvr>
                                        <p:cTn id="9" dur="1" fill="hold">
                                          <p:stCondLst>
                                            <p:cond delay="0"/>
                                          </p:stCondLst>
                                        </p:cTn>
                                        <p:tgtEl>
                                          <p:spTgt spid="1924103"/>
                                        </p:tgtEl>
                                        <p:attrNameLst>
                                          <p:attrName>style.visibility</p:attrName>
                                        </p:attrNameLst>
                                      </p:cBhvr>
                                      <p:to>
                                        <p:strVal val="visible"/>
                                      </p:to>
                                    </p:set>
                                    <p:animEffect transition="in" filter="barn(outVertical)">
                                      <p:cBhvr>
                                        <p:cTn id="10" dur="1000"/>
                                        <p:tgtEl>
                                          <p:spTgt spid="19241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4102" grpId="0" animBg="1"/>
      <p:bldP spid="1924103"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6" name="Rectangle 105"/>
          <p:cNvSpPr>
            <a:spLocks noGrp="1" noChangeArrowheads="1"/>
          </p:cNvSpPr>
          <p:nvPr>
            <p:ph type="dt" sz="quarter" idx="10"/>
          </p:nvPr>
        </p:nvSpPr>
        <p:spPr/>
        <p:txBody>
          <a:bodyPr/>
          <a:lstStyle/>
          <a:p>
            <a:pPr>
              <a:defRPr/>
            </a:pPr>
            <a:r>
              <a:rPr lang="en-US" smtClean="0"/>
              <a:t>12/01/09 - 9pm</a:t>
            </a:r>
          </a:p>
        </p:txBody>
      </p:sp>
      <p:sp>
        <p:nvSpPr>
          <p:cNvPr id="82947" name="Rectangle 106"/>
          <p:cNvSpPr>
            <a:spLocks noGrp="1" noChangeArrowheads="1"/>
          </p:cNvSpPr>
          <p:nvPr>
            <p:ph type="ftr" sz="quarter" idx="11"/>
          </p:nvPr>
        </p:nvSpPr>
        <p:spPr/>
        <p:txBody>
          <a:bodyPr/>
          <a:lstStyle/>
          <a:p>
            <a:pPr>
              <a:defRPr/>
            </a:pPr>
            <a:r>
              <a:rPr lang="en-US" dirty="0" err="1" smtClean="0"/>
              <a:t>eSlide</a:t>
            </a:r>
            <a:r>
              <a:rPr lang="en-US" smtClean="0"/>
              <a:t> – P6466 – The Financial Crisis and the Future of the P/C</a:t>
            </a:r>
          </a:p>
        </p:txBody>
      </p:sp>
      <p:sp>
        <p:nvSpPr>
          <p:cNvPr id="82948" name="Rectangle 110"/>
          <p:cNvSpPr>
            <a:spLocks noGrp="1" noChangeArrowheads="1"/>
          </p:cNvSpPr>
          <p:nvPr>
            <p:ph type="sldNum" sz="quarter" idx="12"/>
          </p:nvPr>
        </p:nvSpPr>
        <p:spPr/>
        <p:txBody>
          <a:bodyPr/>
          <a:lstStyle/>
          <a:p>
            <a:pPr>
              <a:defRPr/>
            </a:pPr>
            <a:fld id="{F7B123A1-4777-4A11-9AA3-18DB7D22C78A}" type="slidenum">
              <a:rPr lang="en-US" smtClean="0"/>
              <a:pPr>
                <a:defRPr/>
              </a:pPr>
              <a:t>3</a:t>
            </a:fld>
            <a:endParaRPr lang="en-US" smtClean="0"/>
          </a:p>
        </p:txBody>
      </p:sp>
      <p:sp>
        <p:nvSpPr>
          <p:cNvPr id="82949" name="Rectangle 2"/>
          <p:cNvSpPr>
            <a:spLocks noGrp="1" noChangeArrowheads="1"/>
          </p:cNvSpPr>
          <p:nvPr>
            <p:ph type="title"/>
          </p:nvPr>
        </p:nvSpPr>
        <p:spPr/>
        <p:txBody>
          <a:bodyPr/>
          <a:lstStyle/>
          <a:p>
            <a:r>
              <a:rPr lang="en-US" dirty="0" smtClean="0"/>
              <a:t>Energy Insurance Market Summary</a:t>
            </a:r>
            <a:endParaRPr lang="en-US" i="1" dirty="0" smtClean="0"/>
          </a:p>
        </p:txBody>
      </p:sp>
      <p:sp>
        <p:nvSpPr>
          <p:cNvPr id="1922051" name="Rectangle 3"/>
          <p:cNvSpPr>
            <a:spLocks noGrp="1" noChangeArrowheads="1"/>
          </p:cNvSpPr>
          <p:nvPr>
            <p:ph type="body" idx="1"/>
          </p:nvPr>
        </p:nvSpPr>
        <p:spPr>
          <a:xfrm>
            <a:off x="326571" y="1002180"/>
            <a:ext cx="8640448" cy="5448301"/>
          </a:xfrm>
        </p:spPr>
        <p:txBody>
          <a:bodyPr/>
          <a:lstStyle/>
          <a:p>
            <a:pPr>
              <a:lnSpc>
                <a:spcPct val="100000"/>
              </a:lnSpc>
            </a:pPr>
            <a:r>
              <a:rPr lang="en-US" b="1" dirty="0" smtClean="0"/>
              <a:t>Energy is Among the Insurance Industry’s Largest Industry Sectors</a:t>
            </a:r>
            <a:endParaRPr lang="en-US" sz="2000" b="1" dirty="0"/>
          </a:p>
          <a:p>
            <a:pPr>
              <a:lnSpc>
                <a:spcPct val="100000"/>
              </a:lnSpc>
            </a:pPr>
            <a:r>
              <a:rPr lang="en-US" b="1" dirty="0" smtClean="0"/>
              <a:t>Insurers Have Extensive Experience Offering Comprehensive Solutions Across the Entire Spectrum of Energy Industry Property and Liability Exposures</a:t>
            </a:r>
          </a:p>
          <a:p>
            <a:pPr lvl="1">
              <a:lnSpc>
                <a:spcPct val="100000"/>
              </a:lnSpc>
            </a:pPr>
            <a:r>
              <a:rPr lang="en-US" b="1" dirty="0" smtClean="0"/>
              <a:t>Extraction (on/offshore)</a:t>
            </a:r>
          </a:p>
          <a:p>
            <a:pPr lvl="1">
              <a:lnSpc>
                <a:spcPct val="100000"/>
              </a:lnSpc>
            </a:pPr>
            <a:r>
              <a:rPr lang="en-US" b="1" dirty="0" smtClean="0"/>
              <a:t>Refining and Storage</a:t>
            </a:r>
          </a:p>
          <a:p>
            <a:pPr lvl="1">
              <a:lnSpc>
                <a:spcPct val="100000"/>
              </a:lnSpc>
            </a:pPr>
            <a:r>
              <a:rPr lang="en-US" b="1" dirty="0" smtClean="0"/>
              <a:t>Transportation (marine, rail, truck)</a:t>
            </a:r>
          </a:p>
          <a:p>
            <a:pPr lvl="1">
              <a:lnSpc>
                <a:spcPct val="100000"/>
              </a:lnSpc>
            </a:pPr>
            <a:r>
              <a:rPr lang="en-US" b="1" dirty="0" smtClean="0"/>
              <a:t>Generation (Electricity)</a:t>
            </a:r>
          </a:p>
          <a:p>
            <a:pPr lvl="1">
              <a:lnSpc>
                <a:spcPct val="100000"/>
              </a:lnSpc>
            </a:pPr>
            <a:r>
              <a:rPr lang="en-US" b="1" dirty="0" smtClean="0"/>
              <a:t>Renewables</a:t>
            </a:r>
          </a:p>
          <a:p>
            <a:pPr lvl="1">
              <a:lnSpc>
                <a:spcPct val="100000"/>
              </a:lnSpc>
            </a:pPr>
            <a:r>
              <a:rPr lang="en-US" b="1" dirty="0" smtClean="0"/>
              <a:t>Workers Compensation</a:t>
            </a:r>
          </a:p>
          <a:p>
            <a:pPr lvl="1">
              <a:lnSpc>
                <a:spcPct val="100000"/>
              </a:lnSpc>
            </a:pPr>
            <a:r>
              <a:rPr lang="en-US" b="1" dirty="0" smtClean="0"/>
              <a:t>Management Liability (D&amp;O)</a:t>
            </a:r>
          </a:p>
        </p:txBody>
      </p:sp>
    </p:spTree>
    <p:extLst>
      <p:ext uri="{BB962C8B-B14F-4D97-AF65-F5344CB8AC3E}">
        <p14:creationId xmlns:p14="http://schemas.microsoft.com/office/powerpoint/2010/main" val="122893129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2051">
                                            <p:txEl>
                                              <p:pRg st="0" end="0"/>
                                            </p:txEl>
                                          </p:spTgt>
                                        </p:tgtEl>
                                        <p:attrNameLst>
                                          <p:attrName>style.visibility</p:attrName>
                                        </p:attrNameLst>
                                      </p:cBhvr>
                                      <p:to>
                                        <p:strVal val="visible"/>
                                      </p:to>
                                    </p:set>
                                    <p:animEffect transition="in" filter="wipe(left)">
                                      <p:cBhvr>
                                        <p:cTn id="7" dur="500"/>
                                        <p:tgtEl>
                                          <p:spTgt spid="19220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22051">
                                            <p:txEl>
                                              <p:pRg st="1" end="1"/>
                                            </p:txEl>
                                          </p:spTgt>
                                        </p:tgtEl>
                                        <p:attrNameLst>
                                          <p:attrName>style.visibility</p:attrName>
                                        </p:attrNameLst>
                                      </p:cBhvr>
                                      <p:to>
                                        <p:strVal val="visible"/>
                                      </p:to>
                                    </p:set>
                                    <p:animEffect transition="in" filter="wipe(left)">
                                      <p:cBhvr>
                                        <p:cTn id="12" dur="500"/>
                                        <p:tgtEl>
                                          <p:spTgt spid="1922051">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1922051">
                                            <p:txEl>
                                              <p:pRg st="2" end="2"/>
                                            </p:txEl>
                                          </p:spTgt>
                                        </p:tgtEl>
                                        <p:attrNameLst>
                                          <p:attrName>style.visibility</p:attrName>
                                        </p:attrNameLst>
                                      </p:cBhvr>
                                      <p:to>
                                        <p:strVal val="visible"/>
                                      </p:to>
                                    </p:set>
                                    <p:animEffect transition="in" filter="wipe(left)">
                                      <p:cBhvr>
                                        <p:cTn id="15" dur="500"/>
                                        <p:tgtEl>
                                          <p:spTgt spid="1922051">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1922051">
                                            <p:txEl>
                                              <p:pRg st="3" end="3"/>
                                            </p:txEl>
                                          </p:spTgt>
                                        </p:tgtEl>
                                        <p:attrNameLst>
                                          <p:attrName>style.visibility</p:attrName>
                                        </p:attrNameLst>
                                      </p:cBhvr>
                                      <p:to>
                                        <p:strVal val="visible"/>
                                      </p:to>
                                    </p:set>
                                    <p:animEffect transition="in" filter="wipe(left)">
                                      <p:cBhvr>
                                        <p:cTn id="18" dur="500"/>
                                        <p:tgtEl>
                                          <p:spTgt spid="1922051">
                                            <p:txEl>
                                              <p:pRg st="3" end="3"/>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1922051">
                                            <p:txEl>
                                              <p:pRg st="4" end="4"/>
                                            </p:txEl>
                                          </p:spTgt>
                                        </p:tgtEl>
                                        <p:attrNameLst>
                                          <p:attrName>style.visibility</p:attrName>
                                        </p:attrNameLst>
                                      </p:cBhvr>
                                      <p:to>
                                        <p:strVal val="visible"/>
                                      </p:to>
                                    </p:set>
                                    <p:animEffect transition="in" filter="wipe(left)">
                                      <p:cBhvr>
                                        <p:cTn id="21" dur="500"/>
                                        <p:tgtEl>
                                          <p:spTgt spid="1922051">
                                            <p:txEl>
                                              <p:pRg st="4" end="4"/>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1922051">
                                            <p:txEl>
                                              <p:pRg st="5" end="5"/>
                                            </p:txEl>
                                          </p:spTgt>
                                        </p:tgtEl>
                                        <p:attrNameLst>
                                          <p:attrName>style.visibility</p:attrName>
                                        </p:attrNameLst>
                                      </p:cBhvr>
                                      <p:to>
                                        <p:strVal val="visible"/>
                                      </p:to>
                                    </p:set>
                                    <p:animEffect transition="in" filter="wipe(left)">
                                      <p:cBhvr>
                                        <p:cTn id="24" dur="500"/>
                                        <p:tgtEl>
                                          <p:spTgt spid="1922051">
                                            <p:txEl>
                                              <p:pRg st="5" end="5"/>
                                            </p:txEl>
                                          </p:spTgt>
                                        </p:tgtEl>
                                      </p:cBhvr>
                                    </p:animEffect>
                                  </p:childTnLst>
                                </p:cTn>
                              </p:par>
                              <p:par>
                                <p:cTn id="25" presetID="22" presetClass="entr" presetSubtype="8" fill="hold" grpId="0" nodeType="withEffect">
                                  <p:stCondLst>
                                    <p:cond delay="0"/>
                                  </p:stCondLst>
                                  <p:childTnLst>
                                    <p:set>
                                      <p:cBhvr>
                                        <p:cTn id="26" dur="1" fill="hold">
                                          <p:stCondLst>
                                            <p:cond delay="0"/>
                                          </p:stCondLst>
                                        </p:cTn>
                                        <p:tgtEl>
                                          <p:spTgt spid="1922051">
                                            <p:txEl>
                                              <p:pRg st="6" end="6"/>
                                            </p:txEl>
                                          </p:spTgt>
                                        </p:tgtEl>
                                        <p:attrNameLst>
                                          <p:attrName>style.visibility</p:attrName>
                                        </p:attrNameLst>
                                      </p:cBhvr>
                                      <p:to>
                                        <p:strVal val="visible"/>
                                      </p:to>
                                    </p:set>
                                    <p:animEffect transition="in" filter="wipe(left)">
                                      <p:cBhvr>
                                        <p:cTn id="27" dur="500"/>
                                        <p:tgtEl>
                                          <p:spTgt spid="1922051">
                                            <p:txEl>
                                              <p:pRg st="6" end="6"/>
                                            </p:txEl>
                                          </p:spTgt>
                                        </p:tgtEl>
                                      </p:cBhvr>
                                    </p:animEffect>
                                  </p:childTnLst>
                                </p:cTn>
                              </p:par>
                              <p:par>
                                <p:cTn id="28" presetID="22" presetClass="entr" presetSubtype="8" fill="hold" grpId="0" nodeType="withEffect">
                                  <p:stCondLst>
                                    <p:cond delay="0"/>
                                  </p:stCondLst>
                                  <p:childTnLst>
                                    <p:set>
                                      <p:cBhvr>
                                        <p:cTn id="29" dur="1" fill="hold">
                                          <p:stCondLst>
                                            <p:cond delay="0"/>
                                          </p:stCondLst>
                                        </p:cTn>
                                        <p:tgtEl>
                                          <p:spTgt spid="1922051">
                                            <p:txEl>
                                              <p:pRg st="7" end="7"/>
                                            </p:txEl>
                                          </p:spTgt>
                                        </p:tgtEl>
                                        <p:attrNameLst>
                                          <p:attrName>style.visibility</p:attrName>
                                        </p:attrNameLst>
                                      </p:cBhvr>
                                      <p:to>
                                        <p:strVal val="visible"/>
                                      </p:to>
                                    </p:set>
                                    <p:animEffect transition="in" filter="wipe(left)">
                                      <p:cBhvr>
                                        <p:cTn id="30" dur="500"/>
                                        <p:tgtEl>
                                          <p:spTgt spid="1922051">
                                            <p:txEl>
                                              <p:pRg st="7" end="7"/>
                                            </p:txEl>
                                          </p:spTgt>
                                        </p:tgtEl>
                                      </p:cBhvr>
                                    </p:animEffect>
                                  </p:childTnLst>
                                </p:cTn>
                              </p:par>
                              <p:par>
                                <p:cTn id="31" presetID="22" presetClass="entr" presetSubtype="8" fill="hold" grpId="0" nodeType="withEffect">
                                  <p:stCondLst>
                                    <p:cond delay="0"/>
                                  </p:stCondLst>
                                  <p:childTnLst>
                                    <p:set>
                                      <p:cBhvr>
                                        <p:cTn id="32" dur="1" fill="hold">
                                          <p:stCondLst>
                                            <p:cond delay="0"/>
                                          </p:stCondLst>
                                        </p:cTn>
                                        <p:tgtEl>
                                          <p:spTgt spid="1922051">
                                            <p:txEl>
                                              <p:pRg st="8" end="8"/>
                                            </p:txEl>
                                          </p:spTgt>
                                        </p:tgtEl>
                                        <p:attrNameLst>
                                          <p:attrName>style.visibility</p:attrName>
                                        </p:attrNameLst>
                                      </p:cBhvr>
                                      <p:to>
                                        <p:strVal val="visible"/>
                                      </p:to>
                                    </p:set>
                                    <p:animEffect transition="in" filter="wipe(left)">
                                      <p:cBhvr>
                                        <p:cTn id="33" dur="500"/>
                                        <p:tgtEl>
                                          <p:spTgt spid="192205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2051"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6" name="Rectangle 105"/>
          <p:cNvSpPr>
            <a:spLocks noGrp="1" noChangeArrowheads="1"/>
          </p:cNvSpPr>
          <p:nvPr>
            <p:ph type="dt" sz="quarter" idx="10"/>
          </p:nvPr>
        </p:nvSpPr>
        <p:spPr/>
        <p:txBody>
          <a:bodyPr/>
          <a:lstStyle/>
          <a:p>
            <a:pPr>
              <a:defRPr/>
            </a:pPr>
            <a:r>
              <a:rPr lang="en-US" smtClean="0"/>
              <a:t>12/01/09 - 9pm</a:t>
            </a:r>
          </a:p>
        </p:txBody>
      </p:sp>
      <p:sp>
        <p:nvSpPr>
          <p:cNvPr id="82947" name="Rectangle 106"/>
          <p:cNvSpPr>
            <a:spLocks noGrp="1" noChangeArrowheads="1"/>
          </p:cNvSpPr>
          <p:nvPr>
            <p:ph type="ftr" sz="quarter" idx="11"/>
          </p:nvPr>
        </p:nvSpPr>
        <p:spPr/>
        <p:txBody>
          <a:bodyPr/>
          <a:lstStyle/>
          <a:p>
            <a:pPr>
              <a:defRPr/>
            </a:pPr>
            <a:r>
              <a:rPr lang="en-US" dirty="0" err="1" smtClean="0"/>
              <a:t>eSlide</a:t>
            </a:r>
            <a:r>
              <a:rPr lang="en-US" smtClean="0"/>
              <a:t> – P6466 – The Financial Crisis and the Future of the P/C</a:t>
            </a:r>
          </a:p>
        </p:txBody>
      </p:sp>
      <p:sp>
        <p:nvSpPr>
          <p:cNvPr id="82948" name="Rectangle 110"/>
          <p:cNvSpPr>
            <a:spLocks noGrp="1" noChangeArrowheads="1"/>
          </p:cNvSpPr>
          <p:nvPr>
            <p:ph type="sldNum" sz="quarter" idx="12"/>
          </p:nvPr>
        </p:nvSpPr>
        <p:spPr/>
        <p:txBody>
          <a:bodyPr/>
          <a:lstStyle/>
          <a:p>
            <a:pPr>
              <a:defRPr/>
            </a:pPr>
            <a:fld id="{F7B123A1-4777-4A11-9AA3-18DB7D22C78A}" type="slidenum">
              <a:rPr lang="en-US" smtClean="0"/>
              <a:pPr>
                <a:defRPr/>
              </a:pPr>
              <a:t>4</a:t>
            </a:fld>
            <a:endParaRPr lang="en-US" smtClean="0"/>
          </a:p>
        </p:txBody>
      </p:sp>
      <p:sp>
        <p:nvSpPr>
          <p:cNvPr id="82949" name="Rectangle 2"/>
          <p:cNvSpPr>
            <a:spLocks noGrp="1" noChangeArrowheads="1"/>
          </p:cNvSpPr>
          <p:nvPr>
            <p:ph type="title"/>
          </p:nvPr>
        </p:nvSpPr>
        <p:spPr/>
        <p:txBody>
          <a:bodyPr/>
          <a:lstStyle/>
          <a:p>
            <a:r>
              <a:rPr lang="en-US" dirty="0" smtClean="0"/>
              <a:t>Energy Insurance: Market Summary (cont’d)</a:t>
            </a:r>
            <a:endParaRPr lang="en-US" i="1" dirty="0" smtClean="0"/>
          </a:p>
        </p:txBody>
      </p:sp>
      <p:sp>
        <p:nvSpPr>
          <p:cNvPr id="1922051" name="Rectangle 3"/>
          <p:cNvSpPr>
            <a:spLocks noGrp="1" noChangeArrowheads="1"/>
          </p:cNvSpPr>
          <p:nvPr>
            <p:ph type="body" idx="1"/>
          </p:nvPr>
        </p:nvSpPr>
        <p:spPr>
          <a:xfrm>
            <a:off x="157165" y="1102196"/>
            <a:ext cx="8881294" cy="5448301"/>
          </a:xfrm>
        </p:spPr>
        <p:txBody>
          <a:bodyPr/>
          <a:lstStyle/>
          <a:p>
            <a:pPr>
              <a:lnSpc>
                <a:spcPts val="2000"/>
              </a:lnSpc>
            </a:pPr>
            <a:r>
              <a:rPr lang="en-US" b="1" dirty="0" smtClean="0"/>
              <a:t>Multi-Billion Dollar Limits Are Available in Most Segments</a:t>
            </a:r>
          </a:p>
          <a:p>
            <a:pPr lvl="1">
              <a:lnSpc>
                <a:spcPts val="2000"/>
              </a:lnSpc>
            </a:pPr>
            <a:r>
              <a:rPr lang="en-US" sz="2000" b="1" dirty="0" smtClean="0"/>
              <a:t>Property and liability exposures</a:t>
            </a:r>
          </a:p>
          <a:p>
            <a:pPr lvl="1">
              <a:lnSpc>
                <a:spcPts val="2000"/>
              </a:lnSpc>
            </a:pPr>
            <a:r>
              <a:rPr lang="en-US" sz="2000" b="1" dirty="0" smtClean="0"/>
              <a:t>Risks are rewarded for superior experience</a:t>
            </a:r>
          </a:p>
          <a:p>
            <a:pPr>
              <a:lnSpc>
                <a:spcPts val="2000"/>
              </a:lnSpc>
            </a:pPr>
            <a:r>
              <a:rPr lang="en-US" b="1" dirty="0" smtClean="0"/>
              <a:t>Results Can Be Volatile</a:t>
            </a:r>
          </a:p>
          <a:p>
            <a:pPr>
              <a:lnSpc>
                <a:spcPts val="2000"/>
              </a:lnSpc>
            </a:pPr>
            <a:r>
              <a:rPr lang="en-US" b="1" dirty="0" smtClean="0"/>
              <a:t>Insurers Work Closely With Client Risk Managers</a:t>
            </a:r>
            <a:endParaRPr lang="en-US" sz="2000" b="1" dirty="0"/>
          </a:p>
          <a:p>
            <a:pPr>
              <a:lnSpc>
                <a:spcPts val="2000"/>
              </a:lnSpc>
            </a:pPr>
            <a:r>
              <a:rPr lang="en-US" b="1" dirty="0" smtClean="0"/>
              <a:t>Price of Coverage is Both Event Driven and Cyclical</a:t>
            </a:r>
          </a:p>
          <a:p>
            <a:pPr>
              <a:lnSpc>
                <a:spcPts val="2000"/>
              </a:lnSpc>
            </a:pPr>
            <a:r>
              <a:rPr lang="en-US" b="1" dirty="0" smtClean="0"/>
              <a:t>Market is Truly Global</a:t>
            </a:r>
          </a:p>
          <a:p>
            <a:pPr lvl="1">
              <a:lnSpc>
                <a:spcPts val="2000"/>
              </a:lnSpc>
            </a:pPr>
            <a:r>
              <a:rPr lang="en-US" sz="2000" b="1" dirty="0" smtClean="0"/>
              <a:t>Substantial share of underwriting capacity originates abroad</a:t>
            </a:r>
          </a:p>
          <a:p>
            <a:pPr>
              <a:lnSpc>
                <a:spcPts val="2000"/>
              </a:lnSpc>
            </a:pPr>
            <a:r>
              <a:rPr lang="en-US" b="1" dirty="0" smtClean="0"/>
              <a:t>History of Working Closely to Reduce Loss, Enhance Resilience</a:t>
            </a:r>
          </a:p>
          <a:p>
            <a:pPr lvl="1">
              <a:lnSpc>
                <a:spcPts val="2000"/>
              </a:lnSpc>
            </a:pPr>
            <a:r>
              <a:rPr lang="en-US" sz="2000" b="1" dirty="0" smtClean="0"/>
              <a:t>Major losses stimulate innovative risk management</a:t>
            </a:r>
          </a:p>
          <a:p>
            <a:pPr lvl="1">
              <a:lnSpc>
                <a:spcPts val="2000"/>
              </a:lnSpc>
            </a:pPr>
            <a:r>
              <a:rPr lang="en-US" sz="2000" b="1" dirty="0" smtClean="0"/>
              <a:t>Price (premium/rate) is a powerful signal about risk; Motivates</a:t>
            </a:r>
            <a:endParaRPr lang="en-US" b="1" dirty="0" smtClean="0"/>
          </a:p>
        </p:txBody>
      </p:sp>
    </p:spTree>
    <p:extLst>
      <p:ext uri="{BB962C8B-B14F-4D97-AF65-F5344CB8AC3E}">
        <p14:creationId xmlns:p14="http://schemas.microsoft.com/office/powerpoint/2010/main" val="101983001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2051">
                                            <p:txEl>
                                              <p:pRg st="0" end="0"/>
                                            </p:txEl>
                                          </p:spTgt>
                                        </p:tgtEl>
                                        <p:attrNameLst>
                                          <p:attrName>style.visibility</p:attrName>
                                        </p:attrNameLst>
                                      </p:cBhvr>
                                      <p:to>
                                        <p:strVal val="visible"/>
                                      </p:to>
                                    </p:set>
                                    <p:animEffect transition="in" filter="wipe(left)">
                                      <p:cBhvr>
                                        <p:cTn id="7" dur="500"/>
                                        <p:tgtEl>
                                          <p:spTgt spid="1922051">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22051">
                                            <p:txEl>
                                              <p:pRg st="1" end="1"/>
                                            </p:txEl>
                                          </p:spTgt>
                                        </p:tgtEl>
                                        <p:attrNameLst>
                                          <p:attrName>style.visibility</p:attrName>
                                        </p:attrNameLst>
                                      </p:cBhvr>
                                      <p:to>
                                        <p:strVal val="visible"/>
                                      </p:to>
                                    </p:set>
                                    <p:animEffect transition="in" filter="wipe(left)">
                                      <p:cBhvr>
                                        <p:cTn id="10" dur="500"/>
                                        <p:tgtEl>
                                          <p:spTgt spid="1922051">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922051">
                                            <p:txEl>
                                              <p:pRg st="2" end="2"/>
                                            </p:txEl>
                                          </p:spTgt>
                                        </p:tgtEl>
                                        <p:attrNameLst>
                                          <p:attrName>style.visibility</p:attrName>
                                        </p:attrNameLst>
                                      </p:cBhvr>
                                      <p:to>
                                        <p:strVal val="visible"/>
                                      </p:to>
                                    </p:set>
                                    <p:animEffect transition="in" filter="wipe(left)">
                                      <p:cBhvr>
                                        <p:cTn id="13" dur="500"/>
                                        <p:tgtEl>
                                          <p:spTgt spid="1922051">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1922051">
                                            <p:txEl>
                                              <p:pRg st="3" end="3"/>
                                            </p:txEl>
                                          </p:spTgt>
                                        </p:tgtEl>
                                        <p:attrNameLst>
                                          <p:attrName>style.visibility</p:attrName>
                                        </p:attrNameLst>
                                      </p:cBhvr>
                                      <p:to>
                                        <p:strVal val="visible"/>
                                      </p:to>
                                    </p:set>
                                    <p:animEffect transition="in" filter="wipe(left)">
                                      <p:cBhvr>
                                        <p:cTn id="18" dur="500"/>
                                        <p:tgtEl>
                                          <p:spTgt spid="1922051">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1922051">
                                            <p:txEl>
                                              <p:pRg st="4" end="4"/>
                                            </p:txEl>
                                          </p:spTgt>
                                        </p:tgtEl>
                                        <p:attrNameLst>
                                          <p:attrName>style.visibility</p:attrName>
                                        </p:attrNameLst>
                                      </p:cBhvr>
                                      <p:to>
                                        <p:strVal val="visible"/>
                                      </p:to>
                                    </p:set>
                                    <p:animEffect transition="in" filter="wipe(left)">
                                      <p:cBhvr>
                                        <p:cTn id="23" dur="500"/>
                                        <p:tgtEl>
                                          <p:spTgt spid="1922051">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1922051">
                                            <p:txEl>
                                              <p:pRg st="5" end="5"/>
                                            </p:txEl>
                                          </p:spTgt>
                                        </p:tgtEl>
                                        <p:attrNameLst>
                                          <p:attrName>style.visibility</p:attrName>
                                        </p:attrNameLst>
                                      </p:cBhvr>
                                      <p:to>
                                        <p:strVal val="visible"/>
                                      </p:to>
                                    </p:set>
                                    <p:animEffect transition="in" filter="wipe(left)">
                                      <p:cBhvr>
                                        <p:cTn id="28" dur="500"/>
                                        <p:tgtEl>
                                          <p:spTgt spid="1922051">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1922051">
                                            <p:txEl>
                                              <p:pRg st="6" end="6"/>
                                            </p:txEl>
                                          </p:spTgt>
                                        </p:tgtEl>
                                        <p:attrNameLst>
                                          <p:attrName>style.visibility</p:attrName>
                                        </p:attrNameLst>
                                      </p:cBhvr>
                                      <p:to>
                                        <p:strVal val="visible"/>
                                      </p:to>
                                    </p:set>
                                    <p:animEffect transition="in" filter="wipe(left)">
                                      <p:cBhvr>
                                        <p:cTn id="33" dur="500"/>
                                        <p:tgtEl>
                                          <p:spTgt spid="1922051">
                                            <p:txEl>
                                              <p:pRg st="6" end="6"/>
                                            </p:txEl>
                                          </p:spTgt>
                                        </p:tgtEl>
                                      </p:cBhvr>
                                    </p:animEffect>
                                  </p:childTnLst>
                                </p:cTn>
                              </p:par>
                              <p:par>
                                <p:cTn id="34" presetID="22" presetClass="entr" presetSubtype="8" fill="hold" grpId="0" nodeType="withEffect">
                                  <p:stCondLst>
                                    <p:cond delay="0"/>
                                  </p:stCondLst>
                                  <p:childTnLst>
                                    <p:set>
                                      <p:cBhvr>
                                        <p:cTn id="35" dur="1" fill="hold">
                                          <p:stCondLst>
                                            <p:cond delay="0"/>
                                          </p:stCondLst>
                                        </p:cTn>
                                        <p:tgtEl>
                                          <p:spTgt spid="1922051">
                                            <p:txEl>
                                              <p:pRg st="7" end="7"/>
                                            </p:txEl>
                                          </p:spTgt>
                                        </p:tgtEl>
                                        <p:attrNameLst>
                                          <p:attrName>style.visibility</p:attrName>
                                        </p:attrNameLst>
                                      </p:cBhvr>
                                      <p:to>
                                        <p:strVal val="visible"/>
                                      </p:to>
                                    </p:set>
                                    <p:animEffect transition="in" filter="wipe(left)">
                                      <p:cBhvr>
                                        <p:cTn id="36" dur="500"/>
                                        <p:tgtEl>
                                          <p:spTgt spid="1922051">
                                            <p:txEl>
                                              <p:pRg st="7" end="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1922051">
                                            <p:txEl>
                                              <p:pRg st="8" end="8"/>
                                            </p:txEl>
                                          </p:spTgt>
                                        </p:tgtEl>
                                        <p:attrNameLst>
                                          <p:attrName>style.visibility</p:attrName>
                                        </p:attrNameLst>
                                      </p:cBhvr>
                                      <p:to>
                                        <p:strVal val="visible"/>
                                      </p:to>
                                    </p:set>
                                    <p:animEffect transition="in" filter="wipe(left)">
                                      <p:cBhvr>
                                        <p:cTn id="41" dur="500"/>
                                        <p:tgtEl>
                                          <p:spTgt spid="1922051">
                                            <p:txEl>
                                              <p:pRg st="8" end="8"/>
                                            </p:txEl>
                                          </p:spTgt>
                                        </p:tgtEl>
                                      </p:cBhvr>
                                    </p:animEffect>
                                  </p:childTnLst>
                                </p:cTn>
                              </p:par>
                              <p:par>
                                <p:cTn id="42" presetID="22" presetClass="entr" presetSubtype="8" fill="hold" grpId="0" nodeType="withEffect">
                                  <p:stCondLst>
                                    <p:cond delay="0"/>
                                  </p:stCondLst>
                                  <p:childTnLst>
                                    <p:set>
                                      <p:cBhvr>
                                        <p:cTn id="43" dur="1" fill="hold">
                                          <p:stCondLst>
                                            <p:cond delay="0"/>
                                          </p:stCondLst>
                                        </p:cTn>
                                        <p:tgtEl>
                                          <p:spTgt spid="1922051">
                                            <p:txEl>
                                              <p:pRg st="9" end="9"/>
                                            </p:txEl>
                                          </p:spTgt>
                                        </p:tgtEl>
                                        <p:attrNameLst>
                                          <p:attrName>style.visibility</p:attrName>
                                        </p:attrNameLst>
                                      </p:cBhvr>
                                      <p:to>
                                        <p:strVal val="visible"/>
                                      </p:to>
                                    </p:set>
                                    <p:animEffect transition="in" filter="wipe(left)">
                                      <p:cBhvr>
                                        <p:cTn id="44" dur="500"/>
                                        <p:tgtEl>
                                          <p:spTgt spid="1922051">
                                            <p:txEl>
                                              <p:pRg st="9" end="9"/>
                                            </p:txEl>
                                          </p:spTgt>
                                        </p:tgtEl>
                                      </p:cBhvr>
                                    </p:animEffect>
                                  </p:childTnLst>
                                </p:cTn>
                              </p:par>
                              <p:par>
                                <p:cTn id="45" presetID="22" presetClass="entr" presetSubtype="8" fill="hold" grpId="0" nodeType="withEffect">
                                  <p:stCondLst>
                                    <p:cond delay="0"/>
                                  </p:stCondLst>
                                  <p:childTnLst>
                                    <p:set>
                                      <p:cBhvr>
                                        <p:cTn id="46" dur="1" fill="hold">
                                          <p:stCondLst>
                                            <p:cond delay="0"/>
                                          </p:stCondLst>
                                        </p:cTn>
                                        <p:tgtEl>
                                          <p:spTgt spid="1922051">
                                            <p:txEl>
                                              <p:pRg st="10" end="10"/>
                                            </p:txEl>
                                          </p:spTgt>
                                        </p:tgtEl>
                                        <p:attrNameLst>
                                          <p:attrName>style.visibility</p:attrName>
                                        </p:attrNameLst>
                                      </p:cBhvr>
                                      <p:to>
                                        <p:strVal val="visible"/>
                                      </p:to>
                                    </p:set>
                                    <p:animEffect transition="in" filter="wipe(left)">
                                      <p:cBhvr>
                                        <p:cTn id="47" dur="500"/>
                                        <p:tgtEl>
                                          <p:spTgt spid="192205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2051"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7292930" name="Object 2"/>
          <p:cNvGraphicFramePr>
            <a:graphicFrameLocks noChangeAspect="1"/>
          </p:cNvGraphicFramePr>
          <p:nvPr>
            <p:extLst>
              <p:ext uri="{D42A27DB-BD31-4B8C-83A1-F6EECF244321}">
                <p14:modId xmlns:p14="http://schemas.microsoft.com/office/powerpoint/2010/main" val="1315880415"/>
              </p:ext>
            </p:extLst>
          </p:nvPr>
        </p:nvGraphicFramePr>
        <p:xfrm>
          <a:off x="87314" y="1565619"/>
          <a:ext cx="8932862" cy="5451475"/>
        </p:xfrm>
        <a:graphic>
          <a:graphicData uri="http://schemas.openxmlformats.org/presentationml/2006/ole">
            <mc:AlternateContent xmlns:mc="http://schemas.openxmlformats.org/markup-compatibility/2006">
              <mc:Choice xmlns:v="urn:schemas-microsoft-com:vml" Requires="v">
                <p:oleObj spid="_x0000_s13845530" name="Chart" r:id="rId3" imgW="8201008" imgH="5391228" progId="MSGraph.Chart.8">
                  <p:embed followColorScheme="full"/>
                </p:oleObj>
              </mc:Choice>
              <mc:Fallback>
                <p:oleObj name="Chart" r:id="rId3" imgW="8201008" imgH="5391228" progId="MSGraph.Chart.8">
                  <p:embed followColorScheme="full"/>
                  <p:pic>
                    <p:nvPicPr>
                      <p:cNvPr id="0" name="Object 2"/>
                      <p:cNvPicPr>
                        <a:picLocks noChangeAspect="1" noChangeArrowheads="1"/>
                      </p:cNvPicPr>
                      <p:nvPr/>
                    </p:nvPicPr>
                    <p:blipFill>
                      <a:blip r:embed="rId4"/>
                      <a:srcRect/>
                      <a:stretch>
                        <a:fillRect/>
                      </a:stretch>
                    </p:blipFill>
                    <p:spPr bwMode="auto">
                      <a:xfrm>
                        <a:off x="87314" y="1565619"/>
                        <a:ext cx="8932862" cy="5451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292931" name="Rectangle 3"/>
          <p:cNvSpPr>
            <a:spLocks noGrp="1" noChangeArrowheads="1"/>
          </p:cNvSpPr>
          <p:nvPr>
            <p:ph type="title"/>
          </p:nvPr>
        </p:nvSpPr>
        <p:spPr>
          <a:xfrm>
            <a:off x="238125" y="9525"/>
            <a:ext cx="7542213" cy="838200"/>
          </a:xfrm>
        </p:spPr>
        <p:txBody>
          <a:bodyPr/>
          <a:lstStyle/>
          <a:p>
            <a:r>
              <a:rPr lang="en-US" dirty="0" smtClean="0"/>
              <a:t>World Primary Energy Consumption</a:t>
            </a:r>
            <a:r>
              <a:rPr lang="en-US" sz="3200" dirty="0" smtClean="0"/>
              <a:t>, 1990-2040P</a:t>
            </a:r>
            <a:endParaRPr lang="en-US" dirty="0" smtClean="0"/>
          </a:p>
        </p:txBody>
      </p:sp>
      <p:sp>
        <p:nvSpPr>
          <p:cNvPr id="25604" name="Text Box 4"/>
          <p:cNvSpPr txBox="1">
            <a:spLocks noChangeArrowheads="1"/>
          </p:cNvSpPr>
          <p:nvPr/>
        </p:nvSpPr>
        <p:spPr bwMode="auto">
          <a:xfrm>
            <a:off x="76200" y="6473825"/>
            <a:ext cx="8763000" cy="277813"/>
          </a:xfrm>
          <a:prstGeom prst="rect">
            <a:avLst/>
          </a:prstGeom>
          <a:noFill/>
          <a:ln w="9525">
            <a:noFill/>
            <a:miter lim="800000"/>
            <a:headEnd/>
            <a:tailEnd/>
          </a:ln>
        </p:spPr>
        <p:txBody>
          <a:bodyPr lIns="92075" tIns="46038" rIns="92075" bIns="46038">
            <a:spAutoFit/>
          </a:bodyPr>
          <a:lstStyle/>
          <a:p>
            <a:r>
              <a:rPr lang="en-US" sz="1200" dirty="0"/>
              <a:t>Source: Energy Information Administration, </a:t>
            </a:r>
            <a:r>
              <a:rPr lang="en-US" sz="1200" i="1" dirty="0" smtClean="0"/>
              <a:t>2013 </a:t>
            </a:r>
            <a:r>
              <a:rPr lang="en-US" sz="1200" i="1" dirty="0"/>
              <a:t>International Energy Outlook</a:t>
            </a:r>
            <a:r>
              <a:rPr lang="en-US" sz="1200" dirty="0"/>
              <a:t>, Insurance Information Institute.</a:t>
            </a:r>
          </a:p>
        </p:txBody>
      </p:sp>
      <p:sp>
        <p:nvSpPr>
          <p:cNvPr id="7292933" name="Text Box 5"/>
          <p:cNvSpPr txBox="1">
            <a:spLocks noChangeArrowheads="1"/>
          </p:cNvSpPr>
          <p:nvPr/>
        </p:nvSpPr>
        <p:spPr bwMode="auto">
          <a:xfrm>
            <a:off x="5025231" y="4326361"/>
            <a:ext cx="3609975" cy="1077860"/>
          </a:xfrm>
          <a:prstGeom prst="rect">
            <a:avLst/>
          </a:prstGeom>
          <a:solidFill>
            <a:schemeClr val="bg1"/>
          </a:solidFill>
          <a:ln w="9525">
            <a:solidFill>
              <a:srgbClr val="FF0000"/>
            </a:solidFill>
            <a:miter lim="800000"/>
            <a:headEnd/>
            <a:tailEnd/>
          </a:ln>
        </p:spPr>
        <p:txBody>
          <a:bodyPr lIns="92075" tIns="46038" rIns="92075" bIns="46038">
            <a:spAutoFit/>
          </a:bodyPr>
          <a:lstStyle/>
          <a:p>
            <a:pPr algn="ctr">
              <a:lnSpc>
                <a:spcPct val="80000"/>
              </a:lnSpc>
            </a:pPr>
            <a:r>
              <a:rPr lang="en-US" sz="2000" b="1" dirty="0">
                <a:solidFill>
                  <a:srgbClr val="0033CC"/>
                </a:solidFill>
              </a:rPr>
              <a:t>Between </a:t>
            </a:r>
            <a:r>
              <a:rPr lang="en-US" sz="2000" b="1" dirty="0" smtClean="0">
                <a:solidFill>
                  <a:srgbClr val="0033CC"/>
                </a:solidFill>
              </a:rPr>
              <a:t>2010 </a:t>
            </a:r>
            <a:r>
              <a:rPr lang="en-US" sz="2000" b="1" dirty="0">
                <a:solidFill>
                  <a:srgbClr val="0033CC"/>
                </a:solidFill>
              </a:rPr>
              <a:t>and </a:t>
            </a:r>
            <a:r>
              <a:rPr lang="en-US" sz="2000" b="1" dirty="0" smtClean="0">
                <a:solidFill>
                  <a:srgbClr val="0033CC"/>
                </a:solidFill>
              </a:rPr>
              <a:t>2040, </a:t>
            </a:r>
            <a:r>
              <a:rPr lang="en-US" sz="2000" b="1" dirty="0">
                <a:solidFill>
                  <a:srgbClr val="0033CC"/>
                </a:solidFill>
              </a:rPr>
              <a:t>energy consumption in projected to increase </a:t>
            </a:r>
            <a:r>
              <a:rPr lang="en-US" sz="2000" b="1" dirty="0" smtClean="0">
                <a:solidFill>
                  <a:srgbClr val="0033CC"/>
                </a:solidFill>
              </a:rPr>
              <a:t>by 56.4% worldwide</a:t>
            </a:r>
            <a:endParaRPr lang="en-US" sz="2000" b="1" dirty="0">
              <a:solidFill>
                <a:srgbClr val="0033CC"/>
              </a:solidFill>
            </a:endParaRPr>
          </a:p>
        </p:txBody>
      </p:sp>
      <p:sp>
        <p:nvSpPr>
          <p:cNvPr id="25606" name="Text Box 3"/>
          <p:cNvSpPr txBox="1">
            <a:spLocks noChangeArrowheads="1"/>
          </p:cNvSpPr>
          <p:nvPr/>
        </p:nvSpPr>
        <p:spPr bwMode="auto">
          <a:xfrm>
            <a:off x="2038350" y="1046160"/>
            <a:ext cx="4570413" cy="462307"/>
          </a:xfrm>
          <a:prstGeom prst="rect">
            <a:avLst/>
          </a:prstGeom>
          <a:noFill/>
          <a:ln w="9525">
            <a:noFill/>
            <a:miter lim="800000"/>
            <a:headEnd/>
            <a:tailEnd/>
          </a:ln>
        </p:spPr>
        <p:txBody>
          <a:bodyPr lIns="92075" tIns="46038" rIns="92075" bIns="46038">
            <a:spAutoFit/>
          </a:bodyPr>
          <a:lstStyle/>
          <a:p>
            <a:pPr algn="ctr"/>
            <a:r>
              <a:rPr lang="en-US" sz="2400" b="1" dirty="0"/>
              <a:t>Quadrillion BTUs</a:t>
            </a:r>
          </a:p>
        </p:txBody>
      </p:sp>
      <p:sp>
        <p:nvSpPr>
          <p:cNvPr id="7" name="AutoShape 13"/>
          <p:cNvSpPr>
            <a:spLocks noChangeArrowheads="1"/>
          </p:cNvSpPr>
          <p:nvPr/>
        </p:nvSpPr>
        <p:spPr bwMode="blackWhite">
          <a:xfrm>
            <a:off x="1028701" y="1549400"/>
            <a:ext cx="2886074" cy="1707356"/>
          </a:xfrm>
          <a:prstGeom prst="wedgeRectCallout">
            <a:avLst>
              <a:gd name="adj1" fmla="val 175611"/>
              <a:gd name="adj2" fmla="val -23129"/>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sz="1600" b="1" dirty="0" smtClean="0">
                <a:solidFill>
                  <a:schemeClr val="bg1"/>
                </a:solidFill>
              </a:rPr>
              <a:t>Growth in worldwide energy consumption will create more risk and vulnerabilities (natural and manmade); Innovations in risk management and insurance are needed.</a:t>
            </a:r>
            <a:endParaRPr lang="en-US" sz="1600" b="1" dirty="0">
              <a:solidFill>
                <a:schemeClr val="bg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7292931"/>
                                        </p:tgtEl>
                                        <p:attrNameLst>
                                          <p:attrName>style.visibility</p:attrName>
                                        </p:attrNameLst>
                                      </p:cBhvr>
                                      <p:to>
                                        <p:strVal val="visible"/>
                                      </p:to>
                                    </p:set>
                                    <p:anim calcmode="lin" valueType="num">
                                      <p:cBhvr additive="base">
                                        <p:cTn id="7" dur="500" fill="hold"/>
                                        <p:tgtEl>
                                          <p:spTgt spid="7292931"/>
                                        </p:tgtEl>
                                        <p:attrNameLst>
                                          <p:attrName>ppt_x</p:attrName>
                                        </p:attrNameLst>
                                      </p:cBhvr>
                                      <p:tavLst>
                                        <p:tav tm="0">
                                          <p:val>
                                            <p:strVal val="#ppt_x"/>
                                          </p:val>
                                        </p:tav>
                                        <p:tav tm="100000">
                                          <p:val>
                                            <p:strVal val="#ppt_x"/>
                                          </p:val>
                                        </p:tav>
                                      </p:tavLst>
                                    </p:anim>
                                    <p:anim calcmode="lin" valueType="num">
                                      <p:cBhvr additive="base">
                                        <p:cTn id="8" dur="500" fill="hold"/>
                                        <p:tgtEl>
                                          <p:spTgt spid="7292931"/>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7292930"/>
                                        </p:tgtEl>
                                        <p:attrNameLst>
                                          <p:attrName>style.visibility</p:attrName>
                                        </p:attrNameLst>
                                      </p:cBhvr>
                                      <p:to>
                                        <p:strVal val="visible"/>
                                      </p:to>
                                    </p:set>
                                    <p:animEffect transition="in" filter="wipe(left)">
                                      <p:cBhvr>
                                        <p:cTn id="13" dur="500"/>
                                        <p:tgtEl>
                                          <p:spTgt spid="729293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292933"/>
                                        </p:tgtEl>
                                        <p:attrNameLst>
                                          <p:attrName>style.visibility</p:attrName>
                                        </p:attrNameLst>
                                      </p:cBhvr>
                                      <p:to>
                                        <p:strVal val="visible"/>
                                      </p:to>
                                    </p:set>
                                    <p:animEffect transition="in" filter="fade">
                                      <p:cBhvr>
                                        <p:cTn id="16" dur="2000"/>
                                        <p:tgtEl>
                                          <p:spTgt spid="7292933"/>
                                        </p:tgtEl>
                                      </p:cBhvr>
                                    </p:animEffect>
                                  </p:childTnLst>
                                </p:cTn>
                              </p:par>
                            </p:childTnLst>
                          </p:cTn>
                        </p:par>
                        <p:par>
                          <p:cTn id="17" fill="hold">
                            <p:stCondLst>
                              <p:cond delay="2000"/>
                            </p:stCondLst>
                            <p:childTnLst>
                              <p:par>
                                <p:cTn id="18" presetID="22" presetClass="entr" presetSubtype="2" fill="hold" grpId="0" nodeType="afterEffect">
                                  <p:stCondLst>
                                    <p:cond delay="500"/>
                                  </p:stCondLst>
                                  <p:childTnLst>
                                    <p:set>
                                      <p:cBhvr>
                                        <p:cTn id="19" dur="1" fill="hold">
                                          <p:stCondLst>
                                            <p:cond delay="0"/>
                                          </p:stCondLst>
                                        </p:cTn>
                                        <p:tgtEl>
                                          <p:spTgt spid="7"/>
                                        </p:tgtEl>
                                        <p:attrNameLst>
                                          <p:attrName>style.visibility</p:attrName>
                                        </p:attrNameLst>
                                      </p:cBhvr>
                                      <p:to>
                                        <p:strVal val="visible"/>
                                      </p:to>
                                    </p:set>
                                    <p:animEffect transition="in" filter="wipe(right)">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7292930" grpId="0" bld="series" animBg="0"/>
      <p:bldP spid="7292931" grpId="0" autoUpdateAnimBg="0"/>
      <p:bldP spid="7292933"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698" name="Object 2"/>
          <p:cNvGraphicFramePr>
            <a:graphicFrameLocks noGrp="1" noChangeAspect="1"/>
          </p:cNvGraphicFramePr>
          <p:nvPr>
            <p:ph type="chart" idx="1"/>
          </p:nvPr>
        </p:nvGraphicFramePr>
        <p:xfrm>
          <a:off x="407987" y="1546693"/>
          <a:ext cx="8736013" cy="5099050"/>
        </p:xfrm>
        <a:graphic>
          <a:graphicData uri="http://schemas.openxmlformats.org/presentationml/2006/ole">
            <mc:AlternateContent xmlns:mc="http://schemas.openxmlformats.org/markup-compatibility/2006">
              <mc:Choice xmlns:v="urn:schemas-microsoft-com:vml" Requires="v">
                <p:oleObj spid="_x0000_s13838360" name="Chart" r:id="rId3" imgW="8610574" imgH="4905503" progId="MSGraph.Chart.8">
                  <p:embed followColorScheme="full"/>
                </p:oleObj>
              </mc:Choice>
              <mc:Fallback>
                <p:oleObj name="Chart" r:id="rId3" imgW="8610574" imgH="4905503" progId="MSGraph.Chart.8">
                  <p:embed followColorScheme="full"/>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7987" y="1546693"/>
                        <a:ext cx="8736013" cy="5099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9699" name="Text Box 6"/>
          <p:cNvSpPr txBox="1">
            <a:spLocks noChangeArrowheads="1"/>
          </p:cNvSpPr>
          <p:nvPr/>
        </p:nvSpPr>
        <p:spPr bwMode="blackWhite">
          <a:xfrm>
            <a:off x="161831" y="1069136"/>
            <a:ext cx="3388193" cy="1405123"/>
          </a:xfrm>
          <a:prstGeom prst="rect">
            <a:avLst/>
          </a:prstGeom>
          <a:gradFill rotWithShape="1">
            <a:gsLst>
              <a:gs pos="0">
                <a:srgbClr val="225A7A"/>
              </a:gs>
              <a:gs pos="100000">
                <a:srgbClr val="173C51"/>
              </a:gs>
            </a:gsLst>
            <a:lin ang="5400000" scaled="1"/>
          </a:gradFill>
          <a:ln w="28575" algn="ctr">
            <a:solidFill>
              <a:srgbClr val="FFFFFF"/>
            </a:solidFill>
            <a:miter lim="800000"/>
            <a:headEnd type="none" w="sm" len="sm"/>
            <a:tailEnd type="none" w="sm" len="sm"/>
          </a:ln>
        </p:spPr>
        <p:txBody>
          <a:bodyPr tIns="91440" bIns="91440" anchor="ctr"/>
          <a:lstStyle/>
          <a:p>
            <a:pPr algn="ctr" eaLnBrk="0" hangingPunct="0">
              <a:lnSpc>
                <a:spcPct val="85000"/>
              </a:lnSpc>
              <a:spcBef>
                <a:spcPct val="50000"/>
              </a:spcBef>
              <a:buClr>
                <a:srgbClr val="FFFFFF"/>
              </a:buClr>
              <a:buFont typeface="Wingdings" pitchFamily="2" charset="2"/>
              <a:buNone/>
            </a:pPr>
            <a:r>
              <a:rPr lang="en-US" b="1" dirty="0" smtClean="0">
                <a:solidFill>
                  <a:srgbClr val="FFFFFF"/>
                </a:solidFill>
              </a:rPr>
              <a:t>Projected energy infrastructure investment through 2035 total $38 trillion; Implies substantial incurrence of risk.</a:t>
            </a:r>
            <a:endParaRPr lang="en-US" b="1" dirty="0">
              <a:solidFill>
                <a:srgbClr val="FFFFFF"/>
              </a:solidFill>
            </a:endParaRPr>
          </a:p>
        </p:txBody>
      </p:sp>
      <p:sp>
        <p:nvSpPr>
          <p:cNvPr id="7" name="Title 8"/>
          <p:cNvSpPr txBox="1">
            <a:spLocks/>
          </p:cNvSpPr>
          <p:nvPr/>
        </p:nvSpPr>
        <p:spPr bwMode="black">
          <a:xfrm>
            <a:off x="39688" y="120650"/>
            <a:ext cx="7799387" cy="719138"/>
          </a:xfrm>
          <a:prstGeom prst="rect">
            <a:avLst/>
          </a:prstGeom>
          <a:noFill/>
          <a:ln w="9525">
            <a:noFill/>
            <a:miter lim="800000"/>
            <a:headEnd/>
            <a:tailEnd/>
          </a:ln>
        </p:spPr>
        <p:txBody>
          <a:bodyPr lIns="45720" rIns="45720" anchor="ctr"/>
          <a:lstStyle/>
          <a:p>
            <a:pPr defTabSz="114300" eaLnBrk="0" hangingPunct="0">
              <a:lnSpc>
                <a:spcPct val="90000"/>
              </a:lnSpc>
              <a:defRPr/>
            </a:pPr>
            <a:r>
              <a:rPr lang="en-US" sz="3000" b="1" dirty="0" smtClean="0">
                <a:solidFill>
                  <a:srgbClr val="28688C"/>
                </a:solidFill>
                <a:latin typeface="Arial"/>
                <a:ea typeface="Arial Unicode MS"/>
                <a:cs typeface="Arial"/>
              </a:rPr>
              <a:t>Cumulative Projected Investment in Global Energy Infrastructure,</a:t>
            </a:r>
            <a:r>
              <a:rPr lang="en-US" sz="2400" b="1" dirty="0" smtClean="0">
                <a:solidFill>
                  <a:srgbClr val="28688C"/>
                </a:solidFill>
                <a:latin typeface="Arial"/>
                <a:ea typeface="Arial Unicode MS"/>
                <a:cs typeface="Arial"/>
              </a:rPr>
              <a:t> 2011-2035</a:t>
            </a:r>
            <a:r>
              <a:rPr lang="en-US" b="1" dirty="0" smtClean="0">
                <a:solidFill>
                  <a:srgbClr val="28688C"/>
                </a:solidFill>
                <a:latin typeface="Arial"/>
                <a:ea typeface="Arial Unicode MS"/>
                <a:cs typeface="Arial"/>
              </a:rPr>
              <a:t> ($ Trill.)</a:t>
            </a:r>
            <a:endParaRPr lang="en-US" sz="3000" b="1" kern="0" dirty="0">
              <a:solidFill>
                <a:srgbClr val="28688C"/>
              </a:solidFill>
              <a:ea typeface="+mj-ea"/>
              <a:cs typeface="+mj-cs"/>
            </a:endParaRPr>
          </a:p>
        </p:txBody>
      </p:sp>
      <p:sp>
        <p:nvSpPr>
          <p:cNvPr id="8" name="Rectangle 3"/>
          <p:cNvSpPr>
            <a:spLocks noChangeArrowheads="1"/>
          </p:cNvSpPr>
          <p:nvPr/>
        </p:nvSpPr>
        <p:spPr bwMode="auto">
          <a:xfrm>
            <a:off x="0" y="6543596"/>
            <a:ext cx="8242300" cy="246221"/>
          </a:xfrm>
          <a:prstGeom prst="rect">
            <a:avLst/>
          </a:prstGeom>
          <a:noFill/>
          <a:ln w="9525" algn="ctr">
            <a:noFill/>
            <a:miter lim="800000"/>
            <a:headEnd/>
            <a:tailEnd/>
          </a:ln>
        </p:spPr>
        <p:txBody>
          <a:bodyPr anchor="ctr">
            <a:spAutoFit/>
          </a:bodyPr>
          <a:lstStyle/>
          <a:p>
            <a:pPr>
              <a:defRPr/>
            </a:pPr>
            <a:r>
              <a:rPr lang="en-US" sz="1000" dirty="0">
                <a:solidFill>
                  <a:schemeClr val="accent4">
                    <a:lumMod val="75000"/>
                  </a:schemeClr>
                </a:solidFill>
                <a:cs typeface="+mn-cs"/>
              </a:rPr>
              <a:t>Source: </a:t>
            </a:r>
            <a:r>
              <a:rPr lang="en-US" sz="1000" dirty="0" smtClean="0">
                <a:solidFill>
                  <a:schemeClr val="accent4">
                    <a:lumMod val="75000"/>
                  </a:schemeClr>
                </a:solidFill>
                <a:cs typeface="+mn-cs"/>
              </a:rPr>
              <a:t>International Energy Agency, </a:t>
            </a:r>
            <a:r>
              <a:rPr lang="en-US" sz="1000" i="1" dirty="0" smtClean="0">
                <a:solidFill>
                  <a:schemeClr val="accent4">
                    <a:lumMod val="75000"/>
                  </a:schemeClr>
                </a:solidFill>
                <a:cs typeface="+mn-cs"/>
              </a:rPr>
              <a:t>World Energy Outlook 2011.</a:t>
            </a:r>
            <a:endParaRPr lang="en-US" sz="1000" i="1" dirty="0">
              <a:solidFill>
                <a:schemeClr val="accent4">
                  <a:lumMod val="75000"/>
                </a:schemeClr>
              </a:solidFill>
              <a:cs typeface="+mn-cs"/>
            </a:endParaRPr>
          </a:p>
        </p:txBody>
      </p:sp>
    </p:spTree>
  </p:cSld>
  <p:clrMapOvr>
    <a:masterClrMapping/>
  </p:clrMapOvr>
  <p:transition>
    <p:wipe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1" name="Rectangle 105"/>
          <p:cNvSpPr txBox="1">
            <a:spLocks noGrp="1" noChangeArrowheads="1"/>
          </p:cNvSpPr>
          <p:nvPr/>
        </p:nvSpPr>
        <p:spPr bwMode="auto">
          <a:xfrm>
            <a:off x="85725" y="6961188"/>
            <a:ext cx="1352550" cy="115887"/>
          </a:xfrm>
          <a:prstGeom prst="rect">
            <a:avLst/>
          </a:prstGeom>
          <a:noFill/>
          <a:ln w="9525">
            <a:noFill/>
            <a:miter lim="800000"/>
            <a:headEnd/>
            <a:tailEnd/>
          </a:ln>
        </p:spPr>
        <p:txBody>
          <a:bodyPr lIns="0" tIns="0" rIns="0" bIns="0">
            <a:spAutoFit/>
          </a:bodyPr>
          <a:lstStyle/>
          <a:p>
            <a:pPr eaLnBrk="0" hangingPunct="0">
              <a:lnSpc>
                <a:spcPct val="85000"/>
              </a:lnSpc>
              <a:spcBef>
                <a:spcPct val="20000"/>
              </a:spcBef>
            </a:pPr>
            <a:r>
              <a:rPr lang="en-US" sz="900">
                <a:solidFill>
                  <a:schemeClr val="bg1"/>
                </a:solidFill>
              </a:rPr>
              <a:t>12/01/09 - 9pm</a:t>
            </a:r>
          </a:p>
        </p:txBody>
      </p:sp>
      <p:sp>
        <p:nvSpPr>
          <p:cNvPr id="32772" name="Rectangle 106"/>
          <p:cNvSpPr txBox="1">
            <a:spLocks noGrp="1" noChangeArrowheads="1"/>
          </p:cNvSpPr>
          <p:nvPr/>
        </p:nvSpPr>
        <p:spPr bwMode="auto">
          <a:xfrm>
            <a:off x="2695575" y="6961188"/>
            <a:ext cx="3752850" cy="117475"/>
          </a:xfrm>
          <a:prstGeom prst="rect">
            <a:avLst/>
          </a:prstGeom>
          <a:noFill/>
          <a:ln w="9525">
            <a:noFill/>
            <a:miter lim="800000"/>
            <a:headEnd/>
            <a:tailEnd/>
          </a:ln>
        </p:spPr>
        <p:txBody>
          <a:bodyPr lIns="0" tIns="0" rIns="0" bIns="0">
            <a:spAutoFit/>
          </a:bodyPr>
          <a:lstStyle/>
          <a:p>
            <a:pPr algn="ctr" eaLnBrk="0" hangingPunct="0">
              <a:lnSpc>
                <a:spcPct val="85000"/>
              </a:lnSpc>
              <a:spcBef>
                <a:spcPct val="20000"/>
              </a:spcBef>
            </a:pPr>
            <a:r>
              <a:rPr lang="en-US" sz="900">
                <a:solidFill>
                  <a:schemeClr val="bg1"/>
                </a:solidFill>
              </a:rPr>
              <a:t>eSlide – P6466 – The Financial Crisis and the Future of the P/C</a:t>
            </a:r>
          </a:p>
        </p:txBody>
      </p:sp>
      <p:sp>
        <p:nvSpPr>
          <p:cNvPr id="32773" name="Rectangle 110"/>
          <p:cNvSpPr txBox="1">
            <a:spLocks noGrp="1"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hangingPunct="0">
              <a:lnSpc>
                <a:spcPct val="85000"/>
              </a:lnSpc>
              <a:spcBef>
                <a:spcPct val="20000"/>
              </a:spcBef>
            </a:pPr>
            <a:fld id="{AEE4D684-34DF-4D80-8DB2-F1677C8D8F43}" type="slidenum">
              <a:rPr lang="en-US" sz="900"/>
              <a:pPr algn="r" eaLnBrk="0" hangingPunct="0">
                <a:lnSpc>
                  <a:spcPct val="85000"/>
                </a:lnSpc>
                <a:spcBef>
                  <a:spcPct val="20000"/>
                </a:spcBef>
              </a:pPr>
              <a:t>7</a:t>
            </a:fld>
            <a:endParaRPr lang="en-US" sz="900"/>
          </a:p>
        </p:txBody>
      </p:sp>
      <p:sp>
        <p:nvSpPr>
          <p:cNvPr id="32774" name="Rectangle 2"/>
          <p:cNvSpPr>
            <a:spLocks noGrp="1" noChangeArrowheads="1"/>
          </p:cNvSpPr>
          <p:nvPr>
            <p:ph type="title" idx="4294967295"/>
          </p:nvPr>
        </p:nvSpPr>
        <p:spPr/>
        <p:txBody>
          <a:bodyPr/>
          <a:lstStyle/>
          <a:p>
            <a:r>
              <a:rPr lang="en-US" sz="2600" dirty="0" smtClean="0"/>
              <a:t>US Electric Power Generation by Fuel Source, 2010-2035F (Billions of Kilowatt Hours)</a:t>
            </a:r>
          </a:p>
        </p:txBody>
      </p:sp>
      <p:graphicFrame>
        <p:nvGraphicFramePr>
          <p:cNvPr id="32770" name="Object 3"/>
          <p:cNvGraphicFramePr>
            <a:graphicFrameLocks noChangeAspect="1"/>
          </p:cNvGraphicFramePr>
          <p:nvPr/>
        </p:nvGraphicFramePr>
        <p:xfrm>
          <a:off x="190500" y="1076325"/>
          <a:ext cx="8420100" cy="5222875"/>
        </p:xfrm>
        <a:graphic>
          <a:graphicData uri="http://schemas.openxmlformats.org/presentationml/2006/ole">
            <mc:AlternateContent xmlns:mc="http://schemas.openxmlformats.org/markup-compatibility/2006">
              <mc:Choice xmlns:v="urn:schemas-microsoft-com:vml" Requires="v">
                <p:oleObj spid="_x0000_s13835288" name="Chart" r:id="rId4" imgW="8419996" imgH="4733825" progId="MSGraph.Chart.8">
                  <p:embed followColorScheme="full"/>
                </p:oleObj>
              </mc:Choice>
              <mc:Fallback>
                <p:oleObj name="Chart" r:id="rId4" imgW="8419996" imgH="4733825" progId="MSGraph.Chart.8">
                  <p:embed followColorScheme="full"/>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gray">
                      <a:xfrm>
                        <a:off x="190500" y="1076325"/>
                        <a:ext cx="8420100" cy="5222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775" name="Rectangle 4"/>
          <p:cNvSpPr>
            <a:spLocks noChangeArrowheads="1"/>
          </p:cNvSpPr>
          <p:nvPr/>
        </p:nvSpPr>
        <p:spPr bwMode="auto">
          <a:xfrm>
            <a:off x="0" y="6575425"/>
            <a:ext cx="8121650" cy="282575"/>
          </a:xfrm>
          <a:prstGeom prst="rect">
            <a:avLst/>
          </a:prstGeom>
          <a:noFill/>
          <a:ln w="9525">
            <a:noFill/>
            <a:miter lim="800000"/>
            <a:headEnd/>
            <a:tailEnd/>
          </a:ln>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pPr>
            <a:r>
              <a:rPr lang="en-US" sz="1100" dirty="0"/>
              <a:t>Source: </a:t>
            </a:r>
            <a:r>
              <a:rPr lang="en-US" sz="1100" dirty="0" smtClean="0"/>
              <a:t>US Energy Information Administration, </a:t>
            </a:r>
            <a:r>
              <a:rPr lang="en-US" sz="1100" i="1" dirty="0" smtClean="0"/>
              <a:t>Annual Energy Outlook 2012, </a:t>
            </a:r>
            <a:r>
              <a:rPr lang="en-US" sz="1100" dirty="0" smtClean="0"/>
              <a:t>Appendix A7. </a:t>
            </a:r>
            <a:endParaRPr lang="en-US" sz="1100" dirty="0"/>
          </a:p>
        </p:txBody>
      </p:sp>
      <p:sp>
        <p:nvSpPr>
          <p:cNvPr id="11" name="Rectangle 5"/>
          <p:cNvSpPr>
            <a:spLocks noChangeArrowheads="1"/>
          </p:cNvSpPr>
          <p:nvPr/>
        </p:nvSpPr>
        <p:spPr bwMode="blackWhite">
          <a:xfrm>
            <a:off x="373063" y="5924550"/>
            <a:ext cx="8437562" cy="581025"/>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p>
            <a:pPr algn="ctr">
              <a:lnSpc>
                <a:spcPct val="95000"/>
              </a:lnSpc>
              <a:spcBef>
                <a:spcPct val="25000"/>
              </a:spcBef>
            </a:pPr>
            <a:r>
              <a:rPr lang="en-US" sz="1600" b="1" dirty="0" smtClean="0">
                <a:solidFill>
                  <a:srgbClr val="FFFFFF"/>
                </a:solidFill>
              </a:rPr>
              <a:t>Demand for Electricity Is Expected to Grow at a 0.6% Annual Rate Through 2035.  </a:t>
            </a:r>
            <a:r>
              <a:rPr lang="en-US" sz="1600" b="1" dirty="0" err="1" smtClean="0">
                <a:solidFill>
                  <a:srgbClr val="FFFFFF"/>
                </a:solidFill>
              </a:rPr>
              <a:t>Renewables</a:t>
            </a:r>
            <a:r>
              <a:rPr lang="en-US" sz="1600" b="1" dirty="0" smtClean="0">
                <a:solidFill>
                  <a:srgbClr val="FFFFFF"/>
                </a:solidFill>
              </a:rPr>
              <a:t> and Natural Gas Will Account for an Increasing Share of Fuel Source</a:t>
            </a:r>
            <a:endParaRPr lang="en-US" sz="1600" b="1" dirty="0">
              <a:solidFill>
                <a:srgbClr val="FFFFFF"/>
              </a:solidFill>
            </a:endParaRPr>
          </a:p>
        </p:txBody>
      </p:sp>
      <p:sp>
        <p:nvSpPr>
          <p:cNvPr id="9" name="TextBox 8"/>
          <p:cNvSpPr txBox="1"/>
          <p:nvPr/>
        </p:nvSpPr>
        <p:spPr>
          <a:xfrm>
            <a:off x="1169894" y="2245659"/>
            <a:ext cx="806823" cy="369332"/>
          </a:xfrm>
          <a:prstGeom prst="rect">
            <a:avLst/>
          </a:prstGeom>
          <a:noFill/>
        </p:spPr>
        <p:txBody>
          <a:bodyPr wrap="square" rtlCol="0">
            <a:spAutoFit/>
          </a:bodyPr>
          <a:lstStyle/>
          <a:p>
            <a:r>
              <a:rPr lang="en-US" b="1" dirty="0" smtClean="0"/>
              <a:t>3,806</a:t>
            </a:r>
            <a:endParaRPr lang="en-US" b="1" dirty="0"/>
          </a:p>
        </p:txBody>
      </p:sp>
      <p:sp>
        <p:nvSpPr>
          <p:cNvPr id="10" name="TextBox 9"/>
          <p:cNvSpPr txBox="1"/>
          <p:nvPr/>
        </p:nvSpPr>
        <p:spPr>
          <a:xfrm>
            <a:off x="2438395" y="2250142"/>
            <a:ext cx="806823" cy="369332"/>
          </a:xfrm>
          <a:prstGeom prst="rect">
            <a:avLst/>
          </a:prstGeom>
          <a:noFill/>
        </p:spPr>
        <p:txBody>
          <a:bodyPr wrap="square" rtlCol="0">
            <a:spAutoFit/>
          </a:bodyPr>
          <a:lstStyle/>
          <a:p>
            <a:r>
              <a:rPr lang="en-US" b="1" dirty="0" smtClean="0"/>
              <a:t>3,796</a:t>
            </a:r>
            <a:endParaRPr lang="en-US" b="1" dirty="0"/>
          </a:p>
        </p:txBody>
      </p:sp>
      <p:sp>
        <p:nvSpPr>
          <p:cNvPr id="12" name="TextBox 11"/>
          <p:cNvSpPr txBox="1"/>
          <p:nvPr/>
        </p:nvSpPr>
        <p:spPr>
          <a:xfrm>
            <a:off x="3733790" y="2214284"/>
            <a:ext cx="806823" cy="369332"/>
          </a:xfrm>
          <a:prstGeom prst="rect">
            <a:avLst/>
          </a:prstGeom>
          <a:noFill/>
        </p:spPr>
        <p:txBody>
          <a:bodyPr wrap="square" rtlCol="0">
            <a:spAutoFit/>
          </a:bodyPr>
          <a:lstStyle/>
          <a:p>
            <a:r>
              <a:rPr lang="en-US" b="1" dirty="0" smtClean="0"/>
              <a:t>3,937</a:t>
            </a:r>
            <a:endParaRPr lang="en-US" b="1" dirty="0"/>
          </a:p>
        </p:txBody>
      </p:sp>
      <p:sp>
        <p:nvSpPr>
          <p:cNvPr id="13" name="TextBox 12"/>
          <p:cNvSpPr txBox="1"/>
          <p:nvPr/>
        </p:nvSpPr>
        <p:spPr>
          <a:xfrm>
            <a:off x="5015743" y="2084296"/>
            <a:ext cx="806823" cy="369332"/>
          </a:xfrm>
          <a:prstGeom prst="rect">
            <a:avLst/>
          </a:prstGeom>
          <a:noFill/>
        </p:spPr>
        <p:txBody>
          <a:bodyPr wrap="square" rtlCol="0">
            <a:spAutoFit/>
          </a:bodyPr>
          <a:lstStyle/>
          <a:p>
            <a:r>
              <a:rPr lang="en-US" b="1" dirty="0" smtClean="0"/>
              <a:t>4,118</a:t>
            </a:r>
            <a:endParaRPr lang="en-US" b="1" dirty="0"/>
          </a:p>
        </p:txBody>
      </p:sp>
      <p:sp>
        <p:nvSpPr>
          <p:cNvPr id="14" name="TextBox 13"/>
          <p:cNvSpPr txBox="1"/>
          <p:nvPr/>
        </p:nvSpPr>
        <p:spPr>
          <a:xfrm>
            <a:off x="6257350" y="2021544"/>
            <a:ext cx="806823" cy="369332"/>
          </a:xfrm>
          <a:prstGeom prst="rect">
            <a:avLst/>
          </a:prstGeom>
          <a:noFill/>
        </p:spPr>
        <p:txBody>
          <a:bodyPr wrap="square" rtlCol="0">
            <a:spAutoFit/>
          </a:bodyPr>
          <a:lstStyle/>
          <a:p>
            <a:r>
              <a:rPr lang="en-US" b="1" dirty="0" smtClean="0"/>
              <a:t>4,279</a:t>
            </a:r>
            <a:endParaRPr lang="en-US" b="1" dirty="0"/>
          </a:p>
        </p:txBody>
      </p:sp>
      <p:sp>
        <p:nvSpPr>
          <p:cNvPr id="15" name="TextBox 14"/>
          <p:cNvSpPr txBox="1"/>
          <p:nvPr/>
        </p:nvSpPr>
        <p:spPr>
          <a:xfrm>
            <a:off x="7566192" y="1931898"/>
            <a:ext cx="806823" cy="369332"/>
          </a:xfrm>
          <a:prstGeom prst="rect">
            <a:avLst/>
          </a:prstGeom>
          <a:noFill/>
        </p:spPr>
        <p:txBody>
          <a:bodyPr wrap="square" rtlCol="0">
            <a:spAutoFit/>
          </a:bodyPr>
          <a:lstStyle/>
          <a:p>
            <a:r>
              <a:rPr lang="en-US" b="1" dirty="0" smtClean="0"/>
              <a:t>4,427</a:t>
            </a:r>
            <a:endParaRPr lang="en-US" b="1"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70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itle 1"/>
          <p:cNvSpPr>
            <a:spLocks noGrp="1"/>
          </p:cNvSpPr>
          <p:nvPr>
            <p:ph type="title"/>
          </p:nvPr>
        </p:nvSpPr>
        <p:spPr>
          <a:xfrm>
            <a:off x="221226" y="117221"/>
            <a:ext cx="6975987" cy="860425"/>
          </a:xfrm>
        </p:spPr>
        <p:txBody>
          <a:bodyPr/>
          <a:lstStyle/>
          <a:p>
            <a:r>
              <a:rPr lang="en-US" dirty="0" smtClean="0"/>
              <a:t>The Past Few Years Have Not Been Kind to Insurers </a:t>
            </a:r>
            <a:r>
              <a:rPr lang="en-US" i="1" u="sng" dirty="0" smtClean="0"/>
              <a:t>or</a:t>
            </a:r>
            <a:r>
              <a:rPr lang="en-US" dirty="0" smtClean="0"/>
              <a:t> Utilities</a:t>
            </a:r>
          </a:p>
        </p:txBody>
      </p:sp>
      <p:sp>
        <p:nvSpPr>
          <p:cNvPr id="9221" name="Date Placeholder 3"/>
          <p:cNvSpPr>
            <a:spLocks noGrp="1"/>
          </p:cNvSpPr>
          <p:nvPr>
            <p:ph type="dt" sz="quarter" idx="10"/>
          </p:nvPr>
        </p:nvSpPr>
        <p:spPr>
          <a:noFill/>
        </p:spPr>
        <p:txBody>
          <a:bodyPr/>
          <a:lstStyle/>
          <a:p>
            <a:r>
              <a:rPr lang="en-US" smtClean="0"/>
              <a:t>12/01/09 - 9pm</a:t>
            </a:r>
          </a:p>
        </p:txBody>
      </p:sp>
      <p:sp>
        <p:nvSpPr>
          <p:cNvPr id="9222" name="Footer Placeholder 4"/>
          <p:cNvSpPr>
            <a:spLocks noGrp="1"/>
          </p:cNvSpPr>
          <p:nvPr>
            <p:ph type="ftr" sz="quarter" idx="11"/>
          </p:nvPr>
        </p:nvSpPr>
        <p:spPr>
          <a:noFill/>
        </p:spPr>
        <p:txBody>
          <a:bodyPr/>
          <a:lstStyle/>
          <a:p>
            <a:r>
              <a:rPr lang="en-US" smtClean="0"/>
              <a:t>eSlide – P6466 – The Financial Crisis and the Future of the P/C</a:t>
            </a:r>
          </a:p>
        </p:txBody>
      </p:sp>
      <p:sp>
        <p:nvSpPr>
          <p:cNvPr id="9223" name="Slide Number Placeholder 5"/>
          <p:cNvSpPr>
            <a:spLocks noGrp="1"/>
          </p:cNvSpPr>
          <p:nvPr>
            <p:ph type="sldNum" sz="quarter" idx="12"/>
          </p:nvPr>
        </p:nvSpPr>
        <p:spPr>
          <a:noFill/>
        </p:spPr>
        <p:txBody>
          <a:bodyPr/>
          <a:lstStyle/>
          <a:p>
            <a:fld id="{1F0FDD49-FA2E-453D-832B-18D4499DC253}" type="slidenum">
              <a:rPr lang="en-US" smtClean="0"/>
              <a:pPr/>
              <a:t>8</a:t>
            </a:fld>
            <a:endParaRPr lang="en-US" smtClean="0"/>
          </a:p>
        </p:txBody>
      </p:sp>
      <p:sp>
        <p:nvSpPr>
          <p:cNvPr id="8" name="Rectangle 6"/>
          <p:cNvSpPr>
            <a:spLocks noChangeArrowheads="1"/>
          </p:cNvSpPr>
          <p:nvPr/>
        </p:nvSpPr>
        <p:spPr bwMode="auto">
          <a:xfrm>
            <a:off x="-117984" y="6646720"/>
            <a:ext cx="8942201" cy="275845"/>
          </a:xfrm>
          <a:prstGeom prst="rect">
            <a:avLst/>
          </a:prstGeom>
          <a:noFill/>
          <a:ln w="9525">
            <a:noFill/>
            <a:miter lim="800000"/>
            <a:headEnd/>
            <a:tailEnd/>
          </a:ln>
        </p:spPr>
        <p:txBody>
          <a:bodyPr wrap="square" lIns="365760" tIns="0" rIns="0" bIns="137160" anchor="b">
            <a:spAutoFit/>
          </a:bodyPr>
          <a:lstStyle/>
          <a:p>
            <a:pPr eaLnBrk="0" hangingPunct="0">
              <a:lnSpc>
                <a:spcPct val="85000"/>
              </a:lnSpc>
              <a:spcBef>
                <a:spcPct val="25000"/>
              </a:spcBef>
              <a:buClr>
                <a:schemeClr val="accent2"/>
              </a:buClr>
              <a:buFont typeface="Wingdings" pitchFamily="2" charset="2"/>
              <a:buNone/>
            </a:pPr>
            <a:r>
              <a:rPr lang="en-US" sz="1050" dirty="0" smtClean="0"/>
              <a:t>Source</a:t>
            </a:r>
            <a:r>
              <a:rPr lang="en-US" sz="1050" dirty="0"/>
              <a:t>: </a:t>
            </a:r>
            <a:r>
              <a:rPr lang="en-US" sz="1050" dirty="0" smtClean="0"/>
              <a:t> Insurance </a:t>
            </a:r>
            <a:r>
              <a:rPr lang="en-US" sz="1050" dirty="0"/>
              <a:t>Information </a:t>
            </a:r>
            <a:r>
              <a:rPr lang="en-US" sz="1050" dirty="0" smtClean="0"/>
              <a:t>Institute research. </a:t>
            </a:r>
            <a:endParaRPr lang="en-US" sz="1050" dirty="0"/>
          </a:p>
        </p:txBody>
      </p:sp>
      <p:pic>
        <p:nvPicPr>
          <p:cNvPr id="16" name="Picture 15" descr="Tree Lines Down.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76984" y="2864876"/>
            <a:ext cx="2610461" cy="1957847"/>
          </a:xfrm>
          <a:prstGeom prst="rect">
            <a:avLst/>
          </a:prstGeom>
        </p:spPr>
      </p:pic>
      <p:pic>
        <p:nvPicPr>
          <p:cNvPr id="11019266" name="Picture 2" descr="https://encrypted-tbn1.google.com/images?q=tbn:ANd9GcRPhI10IfcZ-9Sg_PFEwm03DAXZ8tfO-0gjniV86xNd-6Ul5B4reQ"/>
          <p:cNvPicPr>
            <a:picLocks noChangeAspect="1" noChangeArrowheads="1"/>
          </p:cNvPicPr>
          <p:nvPr/>
        </p:nvPicPr>
        <p:blipFill>
          <a:blip r:embed="rId3" cstate="print"/>
          <a:srcRect/>
          <a:stretch>
            <a:fillRect/>
          </a:stretch>
        </p:blipFill>
        <p:spPr bwMode="auto">
          <a:xfrm>
            <a:off x="162239" y="1047135"/>
            <a:ext cx="2659838" cy="1755058"/>
          </a:xfrm>
          <a:prstGeom prst="rect">
            <a:avLst/>
          </a:prstGeom>
          <a:noFill/>
        </p:spPr>
      </p:pic>
      <p:pic>
        <p:nvPicPr>
          <p:cNvPr id="11019268" name="Picture 4" descr="http://2.bp.blogspot.com/-S45EB16fVo8/T_YtahimlJI/AAAAAAAAHbQ/aIBfaMGbHtk/s400/Screen+Shot+2012-07-05+at+7.09.50+PM.png">
            <a:hlinkClick r:id="rId4"/>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210477" y="4887177"/>
            <a:ext cx="2576969" cy="1694358"/>
          </a:xfrm>
          <a:prstGeom prst="rect">
            <a:avLst/>
          </a:prstGeom>
          <a:noFill/>
        </p:spPr>
      </p:pic>
      <p:sp>
        <p:nvSpPr>
          <p:cNvPr id="17" name="AutoShape 7"/>
          <p:cNvSpPr>
            <a:spLocks noChangeArrowheads="1"/>
          </p:cNvSpPr>
          <p:nvPr/>
        </p:nvSpPr>
        <p:spPr bwMode="blackWhite">
          <a:xfrm>
            <a:off x="3173054" y="1142334"/>
            <a:ext cx="3478469" cy="1114168"/>
          </a:xfrm>
          <a:prstGeom prst="wedgeRectCallout">
            <a:avLst>
              <a:gd name="adj1" fmla="val -63057"/>
              <a:gd name="adj2" fmla="val 795"/>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p>
            <a:pPr algn="ctr" eaLnBrk="0" hangingPunct="0">
              <a:lnSpc>
                <a:spcPct val="90000"/>
              </a:lnSpc>
              <a:spcBef>
                <a:spcPct val="50000"/>
              </a:spcBef>
              <a:buClr>
                <a:schemeClr val="bg1"/>
              </a:buClr>
              <a:buFont typeface="Wingdings" pitchFamily="2" charset="2"/>
              <a:buNone/>
            </a:pPr>
            <a:r>
              <a:rPr lang="en-US" sz="1600" b="1" u="sng" dirty="0" smtClean="0">
                <a:solidFill>
                  <a:schemeClr val="bg1"/>
                </a:solidFill>
              </a:rPr>
              <a:t>Hurricane Irene: Aug. 27-29, 2011</a:t>
            </a:r>
          </a:p>
          <a:p>
            <a:pPr algn="ctr" eaLnBrk="0" hangingPunct="0">
              <a:lnSpc>
                <a:spcPct val="90000"/>
              </a:lnSpc>
              <a:spcBef>
                <a:spcPct val="50000"/>
              </a:spcBef>
              <a:buClr>
                <a:schemeClr val="bg1"/>
              </a:buClr>
              <a:buFont typeface="Wingdings" pitchFamily="2" charset="2"/>
              <a:buNone/>
            </a:pPr>
            <a:r>
              <a:rPr lang="en-US" sz="1600" b="1" dirty="0" smtClean="0">
                <a:solidFill>
                  <a:schemeClr val="bg1"/>
                </a:solidFill>
              </a:rPr>
              <a:t>Insured Losses: $4.3 Billion</a:t>
            </a:r>
          </a:p>
          <a:p>
            <a:pPr algn="ctr" eaLnBrk="0" hangingPunct="0">
              <a:lnSpc>
                <a:spcPct val="90000"/>
              </a:lnSpc>
              <a:spcBef>
                <a:spcPct val="50000"/>
              </a:spcBef>
              <a:buClr>
                <a:schemeClr val="bg1"/>
              </a:buClr>
              <a:buFont typeface="Wingdings" pitchFamily="2" charset="2"/>
              <a:buNone/>
            </a:pPr>
            <a:r>
              <a:rPr lang="en-US" sz="1600" b="1" dirty="0" smtClean="0">
                <a:solidFill>
                  <a:schemeClr val="bg1"/>
                </a:solidFill>
              </a:rPr>
              <a:t>Customers w/o Power: 5 Million</a:t>
            </a:r>
            <a:endParaRPr lang="en-US" sz="1600" b="1" dirty="0">
              <a:solidFill>
                <a:schemeClr val="bg1"/>
              </a:solidFill>
            </a:endParaRPr>
          </a:p>
        </p:txBody>
      </p:sp>
      <p:sp>
        <p:nvSpPr>
          <p:cNvPr id="18" name="AutoShape 7"/>
          <p:cNvSpPr>
            <a:spLocks noChangeArrowheads="1"/>
          </p:cNvSpPr>
          <p:nvPr/>
        </p:nvSpPr>
        <p:spPr bwMode="blackWhite">
          <a:xfrm>
            <a:off x="2993923" y="3008671"/>
            <a:ext cx="2462981" cy="1597741"/>
          </a:xfrm>
          <a:prstGeom prst="wedgeRectCallout">
            <a:avLst>
              <a:gd name="adj1" fmla="val -64594"/>
              <a:gd name="adj2" fmla="val -38622"/>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p>
            <a:pPr algn="ctr" eaLnBrk="0" hangingPunct="0">
              <a:lnSpc>
                <a:spcPct val="90000"/>
              </a:lnSpc>
              <a:spcBef>
                <a:spcPct val="50000"/>
              </a:spcBef>
              <a:buClr>
                <a:schemeClr val="bg1"/>
              </a:buClr>
              <a:buFont typeface="Wingdings" pitchFamily="2" charset="2"/>
              <a:buNone/>
            </a:pPr>
            <a:r>
              <a:rPr lang="en-US" sz="1600" b="1" u="sng" dirty="0" smtClean="0">
                <a:solidFill>
                  <a:schemeClr val="bg1"/>
                </a:solidFill>
              </a:rPr>
              <a:t>“</a:t>
            </a:r>
            <a:r>
              <a:rPr lang="en-US" sz="1600" b="1" u="sng" dirty="0" err="1" smtClean="0">
                <a:solidFill>
                  <a:schemeClr val="bg1"/>
                </a:solidFill>
              </a:rPr>
              <a:t>Snowtober</a:t>
            </a:r>
            <a:r>
              <a:rPr lang="en-US" sz="1600" b="1" u="sng" dirty="0" smtClean="0">
                <a:solidFill>
                  <a:schemeClr val="bg1"/>
                </a:solidFill>
              </a:rPr>
              <a:t>” Blizzard:  Oct. 29, 2011</a:t>
            </a:r>
          </a:p>
          <a:p>
            <a:pPr algn="ctr" eaLnBrk="0" hangingPunct="0">
              <a:lnSpc>
                <a:spcPct val="90000"/>
              </a:lnSpc>
              <a:spcBef>
                <a:spcPct val="50000"/>
              </a:spcBef>
              <a:buClr>
                <a:schemeClr val="bg1"/>
              </a:buClr>
              <a:buFont typeface="Wingdings" pitchFamily="2" charset="2"/>
              <a:buNone/>
            </a:pPr>
            <a:r>
              <a:rPr lang="en-US" sz="1600" b="1" dirty="0" smtClean="0">
                <a:solidFill>
                  <a:schemeClr val="bg1"/>
                </a:solidFill>
              </a:rPr>
              <a:t>Insured Losses: ~$1 Billion</a:t>
            </a:r>
          </a:p>
          <a:p>
            <a:pPr algn="ctr" eaLnBrk="0" hangingPunct="0">
              <a:lnSpc>
                <a:spcPct val="90000"/>
              </a:lnSpc>
              <a:spcBef>
                <a:spcPct val="50000"/>
              </a:spcBef>
              <a:buClr>
                <a:schemeClr val="bg1"/>
              </a:buClr>
              <a:buFont typeface="Wingdings" pitchFamily="2" charset="2"/>
              <a:buNone/>
            </a:pPr>
            <a:r>
              <a:rPr lang="en-US" sz="1600" b="1" dirty="0" smtClean="0">
                <a:solidFill>
                  <a:schemeClr val="bg1"/>
                </a:solidFill>
              </a:rPr>
              <a:t>Customers w/o Power: 2.7 Million</a:t>
            </a:r>
            <a:endParaRPr lang="en-US" sz="1600" b="1" dirty="0">
              <a:solidFill>
                <a:schemeClr val="bg1"/>
              </a:solidFill>
            </a:endParaRPr>
          </a:p>
        </p:txBody>
      </p:sp>
      <p:sp>
        <p:nvSpPr>
          <p:cNvPr id="19" name="AutoShape 7"/>
          <p:cNvSpPr>
            <a:spLocks noChangeArrowheads="1"/>
          </p:cNvSpPr>
          <p:nvPr/>
        </p:nvSpPr>
        <p:spPr bwMode="blackWhite">
          <a:xfrm>
            <a:off x="3185652" y="4763729"/>
            <a:ext cx="1946788" cy="1882879"/>
          </a:xfrm>
          <a:prstGeom prst="wedgeRectCallout">
            <a:avLst>
              <a:gd name="adj1" fmla="val -71684"/>
              <a:gd name="adj2" fmla="val 15125"/>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p>
            <a:pPr algn="ctr" eaLnBrk="0" hangingPunct="0">
              <a:lnSpc>
                <a:spcPct val="90000"/>
              </a:lnSpc>
              <a:spcBef>
                <a:spcPct val="50000"/>
              </a:spcBef>
              <a:buClr>
                <a:schemeClr val="bg1"/>
              </a:buClr>
              <a:buFont typeface="Wingdings" pitchFamily="2" charset="2"/>
              <a:buNone/>
            </a:pPr>
            <a:r>
              <a:rPr lang="en-US" sz="1600" b="1" u="sng" dirty="0" err="1" smtClean="0">
                <a:solidFill>
                  <a:schemeClr val="bg1"/>
                </a:solidFill>
              </a:rPr>
              <a:t>Derecho</a:t>
            </a:r>
            <a:r>
              <a:rPr lang="en-US" sz="1600" b="1" u="sng" dirty="0" smtClean="0">
                <a:solidFill>
                  <a:schemeClr val="bg1"/>
                </a:solidFill>
              </a:rPr>
              <a:t>:        June 29, 2012</a:t>
            </a:r>
          </a:p>
          <a:p>
            <a:pPr algn="ctr" eaLnBrk="0" hangingPunct="0">
              <a:lnSpc>
                <a:spcPct val="90000"/>
              </a:lnSpc>
              <a:spcBef>
                <a:spcPct val="50000"/>
              </a:spcBef>
              <a:buClr>
                <a:schemeClr val="bg1"/>
              </a:buClr>
              <a:buFont typeface="Wingdings" pitchFamily="2" charset="2"/>
              <a:buNone/>
            </a:pPr>
            <a:r>
              <a:rPr lang="en-US" sz="1600" b="1" dirty="0" smtClean="0">
                <a:solidFill>
                  <a:schemeClr val="bg1"/>
                </a:solidFill>
              </a:rPr>
              <a:t>Insured Losses: ~$1+ Billion</a:t>
            </a:r>
          </a:p>
          <a:p>
            <a:pPr algn="ctr" eaLnBrk="0" hangingPunct="0">
              <a:lnSpc>
                <a:spcPct val="90000"/>
              </a:lnSpc>
              <a:spcBef>
                <a:spcPct val="50000"/>
              </a:spcBef>
              <a:buClr>
                <a:schemeClr val="bg1"/>
              </a:buClr>
              <a:buFont typeface="Wingdings" pitchFamily="2" charset="2"/>
              <a:buNone/>
            </a:pPr>
            <a:r>
              <a:rPr lang="en-US" sz="1600" b="1" dirty="0" smtClean="0">
                <a:solidFill>
                  <a:schemeClr val="bg1"/>
                </a:solidFill>
              </a:rPr>
              <a:t>Customers w/o Power: 3.7 Million</a:t>
            </a:r>
            <a:endParaRPr lang="en-US" sz="1600" b="1" dirty="0">
              <a:solidFill>
                <a:schemeClr val="bg1"/>
              </a:solidFill>
            </a:endParaRPr>
          </a:p>
        </p:txBody>
      </p:sp>
      <p:sp>
        <p:nvSpPr>
          <p:cNvPr id="19488770" name="AutoShape 2" descr="data:image/jpeg;base64,/9j/4AAQSkZJRgABAQAAAQABAAD/2wCEAAkGBhQSEBQUEhQVFRUUFRQUFRQUFRUWFRUVFRQVFRcUFRQXHCYeFxkjGRYUHy8gJCcpLCwsFR4xNTAqNSYrLSkBCQoKDQwNFA8PFCkYFBgpKSkpKSkpKSkpKSkpKSkpKSkpKSkpKSkpKSkpKSkpKSkpKSkpKSkpKSkpKSkpKSkpKf/AABEIALcBEwMBIgACEQEDEQH/xAAcAAABBQEBAQAAAAAAAAAAAAAAAQIDBAYFBwj/xABDEAACAQMDAgQDBgQDBgQHAAABAhEAAyEEEjEFQQYTIlEyYXEHFCNCgZFSobHwYtHhFTNEgsHxcrLC0hYkNENzorP/xAAWAQEBAQAAAAAAAAAAAAAAAAAAAQL/xAAZEQEBAQEBAQAAAAAAAAAAAAAAEQEhMQL/2gAMAwEAAhEDEQA/ANuGpZqANUqmtIcKdNNmkJoHTSzTN1E1Q+abNE0UCUy9dCqWPCgk/p8qfFVLg8y5t/LbIZvm+GRf0w/6pQSaKyQCzfG53N8v4U+gGPrJ70ahySEUwTliOVTiR8zkD9T2ik1uqKISBuaDsQEAs0TEnAHue1QdF1BuWEulWVrqh2VxDKSPhI7AcD5Cg6CKAAAIAEADgAdqeKjmnCgdFAWnAU4miIyKiuGMnAGSTwB71M1U48wyfgGVH8R7Mfl7D9fagjVC5DNhRlVPJPZ2H9B25OY22CtPigigiIo20+K5ob7yPSYsfxDBv/JT2tf4vzdsZKiO67XzttnbaEh7oMM3bZZPb53O0Qskyt6zYVFCqAFAgAcCpxbAAAEACABgADgAUBaoiYVGy1Z8ug2qCqLdOC1MyU3ZVRCy0qCpBbp62qBmymkVOy1EVoiOaAtP2VMlqgh2UVZ20UVVFynB6pC5UivWWlvfRuquHp4egmDUu6og1KDQPuPiq9vU5iq3W+sppbXm3AxQMqsVAO0MwXc0kQBNS6W4txVdOHUMMEYImgt6jUbVkCTgKPdjgD6T37CT2rjeJnuWNEXtXktOjI7XLgGxpcbwRB5kwBngCrWq6hbtq9+8wS1ZBG48buGYe5/IAMk7hmRWAe3f63da4261obBby173HAMfVz3PCgwMyamjR+DfEtzXJee5Z2LKW0uTyH9JXb2g5JHMx2rYbagsaVba2raKFVcBVEAKqmIH121cC1cEYWpFFOC08CiGxRFOqlcPmGPyDn/Gf4f/AA+/vxxMghPmf/j/AP6H/wBn/m+nxT0k0UUtMv3VRSzEKo5J4FJf1K21LOYAgcSSSYCqBksTAAHJNR2NEzsLl0AEZS3Mi3/iPZrkd+BMDuWgrpZN/NxStrtbYQ1we90dl/wc/wAX8I6W2pRbpSlBX205VqQW6eLVAxUFNZam8qkCRVFYpSbKslKRbdEQi3Tlt1MFpSlBXZKYUqcrS+TQVwtOAqwNPThaoK4tUVa20UGTV6lV6qK1PD1RbD08PVQPUitQWQ9SB6qhqkVqCdgCIIBHscj9q8l8W67V6DqFy7aBtWrhlIlrTkqN7FSdoctJIgHE/M+pX9SttGd2CqoLMxMAAck15n1DXN1fVqhcWdHaOWYhWbvwfzMBjsoyc4M1cR6DWv1rU27N11s2LSq3kq3quECCVnLNzn8oPcmT6b0u0qaOygAAUWkgCB8aqcfWa8k8T+C1sN5uivpdUNuCLdTz7ZGQVgy8H29QxzzXZ8HfaeAq2NZj1jbf7fHuPmjtn8w98gRNZHqk+sfJT/8AsRH/AJTUwNVdPcDFmUgj0gEGQRt3Ag9/jrLeKWv6Itq7d5rlrcofTXGb8zBQLJXPJ47ZMkCK0NurVIK8V6d9oOpNzc947d27aI2nn05ztjAz8zNekdO6v99sKbN17TlgWHoLIFILAiMhh6Z7b55FSjt3JclRhRhmHc90U/1P6DMwFIwKtogAgCAMADgUx0qoqxUGq1a2wJks2FRcsx9gP6k4HJIp+u1OyFUbrjfCg/mzH8qDufoBJIBTSaLaSzHc7fE8R/yqPyoOw/UySSYpmn0hLC5cguJ2qMpbnEL7tGCxycxAxV9WpAtPRKCRadFNFOFA5VqVbdRrUyGoDy6Yy1YqJjQV2WgJTzRFAgs07y6lS2ae6UorFKTbUjCk20DAaY5rgdZ8c6ezc8m3u1Oo7WNOPMccD1kelBkTJ/SuY3Ruoa7/AOqu/c7J/wCH0rA3iMYuajgd8KIM1R3tT4o0ltylzU2EdeVa9bVh3yC0iiqOm+z3p6KFGltEDu672P1ZpJpKqccxRTwKQCpVFUIKepoAp6igctLcuhVLMQqqCzMTAAAkkk8CKhvruBSSJBDFSQQD7MMg/OvOOpdF1W5en2TdNj0s965kMuFwZgIoCxbGSQSeam6YtavX3esajybEppLZBe5EbvZiD3/hU/U+w2zdEFm1ZTTbba2riEgqG3qZVgWOQSWkt8jS9D6Za0tlbVoQoyScszHl2Pcn/QYroOdysB3BH7ikVdsvI9iMEexrHeNPs4t6o+ZZi1fMif8A7dw7SfWBwcRuHvma1iZhl5IHPBBzB/f+tY9ftHT74bN0NbFu4yFiRskHaSRG4CJIM+3bmaMJ0HxHqul6hrTgkKdj2XZtq/mlOyyDIYAyD3pPEHj6/qbmSVthpW3iOTG4gCcYrXfazpbNxEuKbXmLt3OLkP5bMAJthT5iSZ5leQCJrD+JPCF3Rk7yHthlt+YoIAc2rdzaQeMOIPeP0rOqrajTkL5qxtJlgv5J4/5audH8TPp2Do5WO49vn7iub0rqj2XBBMDIjtHcGt70YdLa9p9Rdi28byoceTdvBiButH1qwO0naNpJ+RoPUugX7tzTWn1ChLjLuZBOJ+EGeG2xI7GRT9TrTv8ALtDc4+Jj8FoHgue7eyDJ7wM1z/8A4jF/db0ZV7mQXObdo5HrjJYc7cdpIkT1dHoUtKQgALHc7fmdyAC7nuxgZ+QHArSGWNKEkySzfEx5b/IDsBgVKFqSKKAVKdQDQKBQKdFApHugRJie54/fiaB4qRaqXNRAPC5+Igsn6lfh+piqHUOtohAYMPSWN1CrIgO0DdDBoIO7iPQag7bNUTuBz375j9T2rJ6nql+1eRzf3WmYAbhba3Gxi265bAIA3CTtOVXIkgw6bx9YveYjXDbcegoRt9TbgGs3DhhiBuHqJWBkAxWxtuGXcvqEx6YPBg/tVvT2wRj/ALfIjtWV6P1JGRb1u5hnhlDSyOCtohl3Q6hsESYLekjBrrP11ArzuF0K1xUIkson0rGN0iQpO4SO1KO4LdMe1We6p9oVoO1rR231t9SQUsQLSNBgXdQ34aDGckj2qk/hfV6zPUdTstn/AIPRkpbIk4u3/juSCJAgYxQS9W8eWLdw2bCvq9Rx5OmG/aZj8S4PTbE8yce1cx+g67XZ1177tZP/AAmkb1kYMXtR37ghcH3rSi3pOn2MCzprK9/Siz8yfiY/qTXHPiW/qcaHTnaf+J1Qaza+qWiPNu8+yjHxVUXumdG0+jtbbFtLKASxGJgcu5yxgck1y7njNbrFNDafVsMF09GmU4+LUN6Tzwm44NK3hJG/E6hfbU7c7bkW9KnPFhfSRnly3Aqpf+0Czu8nQWrmsuLgLpliyuMbr0bVX5iRWkT/AHDqbeo6rTWyc+Wuna4q/IO1wFvrA+lLVPb11/UF6faByLbtdZk/wsyypPzBiih1Epp4aogKeBVEoNKWPamCnrQOS3A9z3PvTHWphQyzQQItW9OmaVLYFSotBNo09MexI/QEx/KKxf2paDSrbW9dWLuVQg7S+QYYD4wBugfP2mtpYMMw94b9xt/9P86o+IPDtrWqqXp2oQ8AkAnIAaIMd8EHAzWdV4L/ALRbzA4MFSpTj07SCsA4wQDWvXxde11u9p3NlBfBZ2cOd9xbdlEVNp/DJKFp9X07Hh9a8DarTC45tsbaM0lQxAQH0uWiCsEfMQZA5rldPDM6ogLM5Cqo5ZicAVlWo6j9mt0aYPZF17kjfaNsgANnapAILLiTug5zMA5BzdssUYOjK0lGBENHdTwY/lX0l0Ow1jSW1vOXdEG9+SWOSAeWyYHc471luqfZ/b1lrUm6qrqGv3HS6mWjYm1GJ5XtHHcROEHH8E9dtG03kHY077iXVBlyuYuJDCWBIZgwgRKzFbbQ+J9wKmNw9vVIkglSMOJDDGccZE+Dde6Bf0N427mCArB0OCr7tskfCTtb0n+E8jNajwN4wsoxt6hvK3HDld9hiQF/FRpKnvuBAwOMyHtNnqNtxKsD9O319j8qlW6CMEH6Vkr2ldYdCjrIJKsWBmcnl1xEMC5EcATUtrqW8iH2tghLnqkZnbdBluJkMf3kVpGoa6AJJgDuaZ96jlWjsQN0/ouf5VxG62bZUXFO1nCBg4ZQzGFG4w0k4gjk8mRXTW2CJQ7CYOACD9V4+sQfnQWl1ikHaykjsDJn2KjM/Kq7dRKttubQYldrzuHvBgr9M/U1zup6JLpXztysoO17bNEEidxA4+TAr3yRjzDqOrddVdFu7cR7Y8i4H2TdspcLxbvlvSdpVoUgwVAMjM3hj1u9pV9Vxl2rE77RGD7lQJY/MTXA6vpHtobpuJct22R1d4CBgQZa5tZgCYliSRHxdq891njbUXLS7XOlCszeZZc7WI8v8NrIBM7oM4G1mwRior3jOdHcttd3ObmVVXK37bEMSWYMFwCCGky0QIqKvXPHrDUG4iBQm5XVNl1bi7gQwaYg+n4WMH5c8PU27eoCuNlnFwOQXL3H3B1SWB3uAyL+UEqTnaQOTrHZnYrtYuCzQEZVLx6UjACwACOOOK7Wj1mnJB1dm5FsMFsJtRFX0kQzsWdwXY/iEjMAEGBBJ4f8Q6gK1q2zvm1sgtttlWLbb1z0kAAXMHcCIEGBGn6PZfWXidbdBtEENptM91bN5tgK+dctlmO9QrDeQQQoA9QFVH+0O3ZsfdmsblVEZSItQ0QEuhMEG3juAW4ZYJi8FdCe/qbosvc0iG2fwkKuv5SUuPcBCGHkAho3kr3FB6mOqabpyooNu2jM3/yywbyviRatW13NtDQRnEGeZRNRr9R/ulGktPxdvqj3jgndZ06HbbBGZuMxkZWsFb8TWdJdZNFb+83WCu5T8RmVQu5X1JLMMKTBZgMQF4NrofUNfrlZ31g01ksW8myts37SupI9ZUFFPqO6CRzgSRRqNfY6foG8/W3xcviSt3VP5t75+TZAhBkf7tB2mqY8Xa3W46bomVCY+9a38O3H8S2wdzgjuJ5EindL8OaDS3y2zzL0w97Ub7twuFUhka5gfFkqO/OK1aa47juaFgKFwYYFtzSJMEbeeAKqMzp/s4Fwh+p6m7rXEHy58rTqQZEWkiT+wPtWu0dq1aTZbRLaKMKihVA+gxWYs+LrNx7tq2297bEsEf07duCbkQpMHA7j2M0p6pcIIWAPyuSApgjBklu8SVyf5h236vbnv2PHYiQf2orJ3daWYkfeOY9I2jGMBxu7cnnmirVUuk6wXrSuO4E/WP7/AHq8LdYLwT1by7nksfS+UJ/p9ef5+wrfg0zU0otVItuoDdNOW+a0iwLdOCU60/vUlRUYFSoKBTxRCcMPoR/Q/wDQ1Ih9R+i/1amOMT7EH/P+U09Bk/oP5T/1oqWa42g8I6SzqTftWVW4cz2UkEHYvCSJmPeres6qlsHMsPygMTmQJ2gwJBE8Vkup+Mr6ei1aZ7jltqsAHJwCBsJysiZUCIM5xBuFbc3+FDj5vwf24+s+1Zy74pdtc2ntGyqhoZ3dS8i2JK2wZ2hhtkxmoTp3uqEvl0O2YXcCAoBLIyGQJYqSYJg4rE+INSFGm01gD7wQL9xzc/3dxk9W+Jn0lpJgxBqaNX4s6/ZsobLINVqb0KLRSA/YO5jgAmP1gDJHmOs8JXrfIAeCSn05VHkqxHtMmDExJ0PRNPbtXLoEXnV9Obm9iGgMMIQssN7AmJBRYg99R0S0WvbVt+XauW3u+u2hW1DABF2uSo+MhTjIjiKisB4U8atpGCugvWZk22iV7HYTxyfScT7HNepaCzoOoKXsPJMF0VyriJAD2T9D27YPFcLxd4JtalfM00eeRLPvAUxtkPaRT6tu4yoHAmea86v2NV0/UZ3Wbg4ZT6WEAyrDDCCD7iRwaUex6vpv3NSXHnaUgC5Jm5ZWBBJJk2hEySSsn8plej4d1oANpi0oRsZjIuoQu1laBJzkYO6flXM+z77StPqlSxqT5epMAEj8O6xmNjfkaB8JjnE1e8S9J+4btVYBNlfXetYIQDd+JaRoG0qzBkEchhkHdajvMFf0sFJztkAzIjcvvg9q8N8RdGe1ZZ32gpfYPZa3dtLbL+kPZ3N6g0bsTIiQNsV6N1TxGNM247TbZGvZODbZljZuwXLEEAsJgHdiDivFPVb2oTzNSNq2nDW7b25uKoIKecCIYsjH0nGRO4kw0Y/U6q26t+DsYwyMjkgDEhg07lKgnsQ3eDApt/f8xXS134ltbgtrbEhCRj1HzLgCruLBdrxxEIgnGeUPn/rWVSJcPz+X64x3qay+4y5YqI3Ny3fbkkTxAz2quD+4zSA9/wBcie88d6C8uvaLQS3bQoRtKpLXGGAzzO4ztwAFOJBq/oteLl5RqmubD6IUqqKisWgqSA4BxDHGOcVy3dwApGAQYBwJkj6TBP8A3q/pdAbmmY3NQttRuNq3cn8Rk/3gD8I43JgnPm/WQ6di95Q8osgs3Gm56Bd3BASdluCilQ6ZUCcZaCB29T1hHFptM3kXVe4v3lvRduLbJLo6AhWIAXBBw3CborMafoLXgrKw8sON1wOdijdFxuCLO0lSS0CCGyDVwobVxVckuXZ7jMirtV0M3fTut3FIYFjLQICgEbqDS6Lrj/eLI1lsLcJIVCGtotplLK5YF1g7JCnKniFrqX/HNm2Sil3uHdbQHcGkmFQNxkqR8/SZIivPerG4iWEdn8kkOtyWeAVUBkbBMAsBz7Z2gDm6/XIURbe6Q29rhkPuHpG04gY3REgn4jVG16P0429Vec23Rp37js2DdugqATBLFjE4kTEgVqrPWWuahlYwwUwUJJJJkr8GTAmDjkiQMZnR9fNzTWz5YLgk3TMCNogIowkuQP3HaQxnutqNRas7vNW2sqXAUES8zPALLgHAzzQaw9fKel3QsMEssN+vzpaz3SPFF/yELW7jEgncSyEySR6QhHB5784mKWlFLwNpQfMdgDBULIB2tksQTx+X9q2q3RWI8E6klGQDklwwjgQsHPyFakE1r58TfXVtsKnWuNpdcrcMDzx8jBq4+vVFJYgQCYkCYBPf6VR0BUyCuFovEdp8bgGxOZEkTg9x866lnVKTAYGDBgzmJioLgWnbajUmnigdtpq3AASxgDJJ4EASSf0oZjXE8VdPt/ctW3lpu+7323bV3T5TZ3RM0Ha1NtWENMYJgkHHAlcnNV7XRbW8XSg8wHcGJJZcbYUk4kYMcyfen6HpdsbWW2qkDBCANkZJxP6VTvudUXVGNvS25F++DBuFfis2WHCiCHuD5quZKhR6pqjqrn3fT7tr70vakbYtoBFxLJ5ZphCRhS/cggdXp/hHTWvhsrPO5pd5kEks2ZJAJPeBVzoPRWVS7Ls3QEtAACzZQRbtwAIMSx9i5EkAV1L9y3aANx1QMQoLsFBJ4AJ70GQ1vR9DYuOFItXrxsgqGuQSpNxBtWfLDCyyyIGIzxVrwv0hU0zjEqfKbcpHmbCLYa96dzYHPAnjkni9e6HrdbqfPs4Fh0t2bBZWR9zKxvuswAEcNmSSvAAlqPT9PGo1BfV3jdtbgLNsDUIdocSxHptxcBWCw+DJzAyrdXL+nssAIVSm0IrLbBMgYLFVwJwDwfpWZ69rdBqUYapC5Ci/Buootrc3i2S6HLQANoluMHk9I6bUXbXq8jTpt+G9ud7hYvKi7AWyRBEqLh9ZMDv51r/E2jt3NS6Rq794LbsqLCLZtbJVWZmUG6zTOEHtJBpNSspr+gOEe/atudOrES8b0hth3ryBvDAEjtmDXZ6H9o2stwlzVXvKClRtSxcuDkrLXVJImO8xxWu0uhuDStaF0ra2qGUI17VHzQrb/Lx5b/EJAOwEHs05vWfZ9dew+rtC3ZshSyI7sXKIpksygqjwskExk5GASk0viW7Z8u5p1s2rrPvF69cS6UR0b8B9ywitt3DbtjbBArjeI9YLgJ8x78PbXzXUQpVbhe1azPly4gBFUBFEYBrkWNUyMrozIykMrKYZT7gjg0y7qCxYtksSxO1QZJkkR8P0GKga7ZOROciDOff2+dAYbT/FgAZxwSxPeciPn8hSO8mYA4wMDAz+9MFAu6r3U+mGyU9Vtw6K6+W4cQVEgkcEGQR2IqjNLu/v/KgcjAd45mPmCDx2IJH609bxX4fT6SrQfiB7MO4+XGKe19ikGAoZmQSYQtltoyYMDn+EVXbnIz7RHeIgcGg7HTOuPZDepwDBgN6GJketIyu0MDtKkyOaqPrSd8ECd5IkkMpJEKrLMweSZgHgzVNU/p/lSoPbt/0oHNdJESYHAkkD6e1RqM+/yPB+RinMR7f6/tSTQW7l0AAWyyzAIk7WbaBuUdvVI78CnWOq3FBG9s5mZOYkbjkAgQapA1LZVSfxGYLmdoDN9MkR9f5Gg2KdTCgC8Q1yBuK3HjIkD03QMCBgdqKyf+y37bSOx3DI7GirR6f4T6aEtK0ncbagg7YyA54A7mM+1O8Ta6LbKjkGYMDGIkFj9RxWJ6f4ta2xX8kjJZ5O1twIC5z/AAzEGDIqC5qjcd2e6XGzzIIPxMSTbUNzzHbA47UvB09F1AJc+IvBJ9P8iO/Jq14i6wl/a1pm9I9Skc+8mckcVl2lV3q4aZGNwxjDAgQOB+47VHptRiO8gDPeZ/zqK0ujkKiKhdiTIHO4flJP/L+2a9G6B01UtC4yujcQdoPtgSe3M15J0zXXrNwHO0tJMgGfr+3IitPd+0TaImWCkbjJElYjaD7gMTMRgc4Yj07TXVZiqnK8jg5zwavDTmvHOmfagbclrbM24lSdpwSW3EyIY7mBwZkZ99BofH/nW0fZcBN6yjw77RNy3MENgMrGAR+sCa1RvrFm5neiDOIuM0j9bYg1zPGJA6dq/Q0fd72RBEm2RODMfOKxD/aTds3tSGdbkFmtoVIKFuFYzBT4MKSJk4BrgeIftD1eqUoxFqyylHt2xhpAkM7CWn5R+tKj17qOqF0nT222Iiq2rvgx5aEAiyjci7cB7ZVTOCyTPpLKny3uqNPpbTW002mI27nZgtq5eXt6iuy32MM3qgJ4IniC+wzfuGGdwN5ADv8AE+OWMxJyOBAplzrt+5h9TqGG4NDXrpAYEsGgsYIbIPY5rNaj6Q6n4v0+nDbyZECIySewHLfpXnfi3xsmsnTiyGDhXU3EG4bX3YRkJWQADIHxESDBryr/AGi58x7jvcYbCDcdmkmZyT7e9dNNcSy2S7bABcWWOGMLtX2WMQMVUbrpnim96bd+FBKgWg3l2xG4epbUvdJAkhiVOIHvb0/iHT6W4VVL9266FmW1aXRoolmI3EedzIBXEIvsScDrrnlWSRJBKyAdsyQJkCZzNTXtUUDM1xpukbhy1w8CQMtjHyE0Glf7QWN0E6SxZRyBcdFW5fiB6jqLqncdk8rPp+VYO7aN9idOi2R6lUIWUtayZcLJYnufkKZpLa3LqPcH4at8A+Jwp3MskiJG7JIrr2ep2BqYTcELqVJUfhAjHlwSRAaBBEwMCoNb4D8HfdzdLXlupdsr59sIQCSQ3lC4zQ2DDSBhlE5IGo8UePLNhGTVWGC3SbINttpVNrep+zptMiN0ho24zhNT1mylgo9xUJLNbCEPtYERdJmVckTuExJzINZTr3ic6kh4CmVEMqmMGWZjIYknkiYH0oK/ic2PPP3ddq+oFcFQVuOgYGe6qp4GT864wp279cRmfnxHtz7UyaB8U2KKcT/cUDZpV/v/AEppFAoJFaP1BH6HtUum1RVw4LAgESjbGyNvxL39/fM1X3UA0FzT6lQygAgAgSWCsV3SQXwAYwCI4HvVjrT22ujyzgDaSADBDN/DG4bSo3ZJg84rmA0oegVh2Bx2nH8qSkJ/sijdQS2rsTgGRtlgDGZlZ4Pz55iKNw9h2ERj6we/8qYGP1zNK2ciBxgT+9BY8xD+Qj/wlgP2kx9KKqQaKB5FCXCODTN1KKCQZOf6x/WnKQMGQwJBj9v3Bn9/llLcQ0ngSBxUIqC4NbCkZLHuTMe+Tmf86r7/AJ5/vvUcUEVROjrtaZ3YKnJHzBz/AD+kVa0+tRVb8MPujFyCFhlICmJ4DCfZuK5tE0F59UWKy3AAkYxGRAx2/lSXtQCCM9o9h7z7mqc0UE3mY/U/zApgemk0goLFv3zj++auWL8MGMtChhy30BjiuZNOV/2oNJb1zOuQFWO6ljIPAWccd6ifXKvYy4gsfiABI5PznGIiuKO3tTWurJgR7UqrQvAKQJMkH/QH51BevHOT6omJExxOc81DuphaogIpKKWKoQ02n0w0CzQDSUCgdNE0kUTQLFEUgalJoAH9KWR/3/6e1IDNFA9lMdopho/n/fvRQKWPc0Ui/WDSz7j9Zz9aB2ex/lRUcntx86KQFOamzShaBwopKSgesUrDANR0UDi9IKQ0k0CkUTQDSUCzRuoBpKBwNKajp60Cq1IxopDQJRvpDTYoHU6mTSzQLNNpTSUAaKDSCgdNIDSikoFUTS0gNO+vegDQaQ0E0DjTZomKKBd1E/3igGkNAu7+4/1optFAU/f/AHxTKKCQsI4pkUUUCg0k0tJQE0tNiiaBaDRNKKBop0UbaQ0BTlNNIoDUEpNRNRNB+dAlJFE0lAs0A0kUsUDttNpAaCaApaSigWkoooClnFJRQOFBNIKcTQJTlNNjj2oigUigCnN+9AIoG0lO30lAlFFFAA0s0UUBRNFFAUoFFFFBFBX5UUUC+XQLRooohwsU4WaKKANqkK0UUCbKTZRRQNK0baKKANuk20lFAhoiiigSiiioCilooAUpNFFUBooooF3ULmkooCiiikH/2Q=="/>
          <p:cNvSpPr>
            <a:spLocks noChangeAspect="1" noChangeArrowheads="1"/>
          </p:cNvSpPr>
          <p:nvPr/>
        </p:nvSpPr>
        <p:spPr bwMode="auto">
          <a:xfrm>
            <a:off x="635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9488772" name="AutoShape 4" descr="data:image/jpeg;base64,/9j/4AAQSkZJRgABAQAAAQABAAD/2wCEAAkGBhQSEBQUEhQVFRUUFRQUFRQUFRUWFRUVFRQVFRcUFRQXHCYeFxkjGRYUHy8gJCcpLCwsFR4xNTAqNSYrLSkBCQoKDQwNFA8PFCkYFBgpKSkpKSkpKSkpKSkpKSkpKSkpKSkpKSkpKSkpKSkpKSkpKSkpKSkpKSkpKSkpKSkpKf/AABEIALcBEwMBIgACEQEDEQH/xAAcAAABBQEBAQAAAAAAAAAAAAAAAQIDBAYFBwj/xABDEAACAQMDAgQDBgQDBgQHAAABAhEAAyEEEjEFQQYTIlEyYXEHFCNCgZFSobHwYtHhFTNEgsHxcrLC0hYkNENzorP/xAAWAQEBAQAAAAAAAAAAAAAAAAAAAQL/xAAZEQEBAQEBAQAAAAAAAAAAAAAAEQEhMQL/2gAMAwEAAhEDEQA/ANuGpZqANUqmtIcKdNNmkJoHTSzTN1E1Q+abNE0UCUy9dCqWPCgk/p8qfFVLg8y5t/LbIZvm+GRf0w/6pQSaKyQCzfG53N8v4U+gGPrJ70ahySEUwTliOVTiR8zkD9T2ik1uqKISBuaDsQEAs0TEnAHue1QdF1BuWEulWVrqh2VxDKSPhI7AcD5Cg6CKAAAIAEADgAdqeKjmnCgdFAWnAU4miIyKiuGMnAGSTwB71M1U48wyfgGVH8R7Mfl7D9fagjVC5DNhRlVPJPZ2H9B25OY22CtPigigiIo20+K5ob7yPSYsfxDBv/JT2tf4vzdsZKiO67XzttnbaEh7oMM3bZZPb53O0Qskyt6zYVFCqAFAgAcCpxbAAAEACABgADgAUBaoiYVGy1Z8ug2qCqLdOC1MyU3ZVRCy0qCpBbp62qBmymkVOy1EVoiOaAtP2VMlqgh2UVZ20UVVFynB6pC5UivWWlvfRuquHp4egmDUu6og1KDQPuPiq9vU5iq3W+sppbXm3AxQMqsVAO0MwXc0kQBNS6W4txVdOHUMMEYImgt6jUbVkCTgKPdjgD6T37CT2rjeJnuWNEXtXktOjI7XLgGxpcbwRB5kwBngCrWq6hbtq9+8wS1ZBG48buGYe5/IAMk7hmRWAe3f63da4261obBby173HAMfVz3PCgwMyamjR+DfEtzXJee5Z2LKW0uTyH9JXb2g5JHMx2rYbagsaVba2raKFVcBVEAKqmIH121cC1cEYWpFFOC08CiGxRFOqlcPmGPyDn/Gf4f/AA+/vxxMghPmf/j/AP6H/wBn/m+nxT0k0UUtMv3VRSzEKo5J4FJf1K21LOYAgcSSSYCqBksTAAHJNR2NEzsLl0AEZS3Mi3/iPZrkd+BMDuWgrpZN/NxStrtbYQ1we90dl/wc/wAX8I6W2pRbpSlBX205VqQW6eLVAxUFNZam8qkCRVFYpSbKslKRbdEQi3Tlt1MFpSlBXZKYUqcrS+TQVwtOAqwNPThaoK4tUVa20UGTV6lV6qK1PD1RbD08PVQPUitQWQ9SB6qhqkVqCdgCIIBHscj9q8l8W67V6DqFy7aBtWrhlIlrTkqN7FSdoctJIgHE/M+pX9SttGd2CqoLMxMAAck15n1DXN1fVqhcWdHaOWYhWbvwfzMBjsoyc4M1cR6DWv1rU27N11s2LSq3kq3quECCVnLNzn8oPcmT6b0u0qaOygAAUWkgCB8aqcfWa8k8T+C1sN5uivpdUNuCLdTz7ZGQVgy8H29QxzzXZ8HfaeAq2NZj1jbf7fHuPmjtn8w98gRNZHqk+sfJT/8AsRH/AJTUwNVdPcDFmUgj0gEGQRt3Ag9/jrLeKWv6Itq7d5rlrcofTXGb8zBQLJXPJ47ZMkCK0NurVIK8V6d9oOpNzc947d27aI2nn05ztjAz8zNekdO6v99sKbN17TlgWHoLIFILAiMhh6Z7b55FSjt3JclRhRhmHc90U/1P6DMwFIwKtogAgCAMADgUx0qoqxUGq1a2wJks2FRcsx9gP6k4HJIp+u1OyFUbrjfCg/mzH8qDufoBJIBTSaLaSzHc7fE8R/yqPyoOw/UySSYpmn0hLC5cguJ2qMpbnEL7tGCxycxAxV9WpAtPRKCRadFNFOFA5VqVbdRrUyGoDy6Yy1YqJjQV2WgJTzRFAgs07y6lS2ae6UorFKTbUjCk20DAaY5rgdZ8c6ezc8m3u1Oo7WNOPMccD1kelBkTJ/SuY3Ruoa7/AOqu/c7J/wCH0rA3iMYuajgd8KIM1R3tT4o0ltylzU2EdeVa9bVh3yC0iiqOm+z3p6KFGltEDu672P1ZpJpKqccxRTwKQCpVFUIKepoAp6igctLcuhVLMQqqCzMTAAAkkk8CKhvruBSSJBDFSQQD7MMg/OvOOpdF1W5en2TdNj0s965kMuFwZgIoCxbGSQSeam6YtavX3esajybEppLZBe5EbvZiD3/hU/U+w2zdEFm1ZTTbba2riEgqG3qZVgWOQSWkt8jS9D6Za0tlbVoQoyScszHl2Pcn/QYroOdysB3BH7ikVdsvI9iMEexrHeNPs4t6o+ZZi1fMif8A7dw7SfWBwcRuHvma1iZhl5IHPBBzB/f+tY9ftHT74bN0NbFu4yFiRskHaSRG4CJIM+3bmaMJ0HxHqul6hrTgkKdj2XZtq/mlOyyDIYAyD3pPEHj6/qbmSVthpW3iOTG4gCcYrXfazpbNxEuKbXmLt3OLkP5bMAJthT5iSZ5leQCJrD+JPCF3Rk7yHthlt+YoIAc2rdzaQeMOIPeP0rOqrajTkL5qxtJlgv5J4/5audH8TPp2Do5WO49vn7iub0rqj2XBBMDIjtHcGt70YdLa9p9Rdi28byoceTdvBiButH1qwO0naNpJ+RoPUugX7tzTWn1ChLjLuZBOJ+EGeG2xI7GRT9TrTv8ALtDc4+Jj8FoHgue7eyDJ7wM1z/8A4jF/db0ZV7mQXObdo5HrjJYc7cdpIkT1dHoUtKQgALHc7fmdyAC7nuxgZ+QHArSGWNKEkySzfEx5b/IDsBgVKFqSKKAVKdQDQKBQKdFApHugRJie54/fiaB4qRaqXNRAPC5+Igsn6lfh+piqHUOtohAYMPSWN1CrIgO0DdDBoIO7iPQag7bNUTuBz375j9T2rJ6nql+1eRzf3WmYAbhba3Gxi265bAIA3CTtOVXIkgw6bx9YveYjXDbcegoRt9TbgGs3DhhiBuHqJWBkAxWxtuGXcvqEx6YPBg/tVvT2wRj/ALfIjtWV6P1JGRb1u5hnhlDSyOCtohl3Q6hsESYLekjBrrP11ArzuF0K1xUIkson0rGN0iQpO4SO1KO4LdMe1We6p9oVoO1rR231t9SQUsQLSNBgXdQ34aDGckj2qk/hfV6zPUdTstn/AIPRkpbIk4u3/juSCJAgYxQS9W8eWLdw2bCvq9Rx5OmG/aZj8S4PTbE8yce1cx+g67XZ1177tZP/AAmkb1kYMXtR37ghcH3rSi3pOn2MCzprK9/Siz8yfiY/qTXHPiW/qcaHTnaf+J1Qaza+qWiPNu8+yjHxVUXumdG0+jtbbFtLKASxGJgcu5yxgck1y7njNbrFNDafVsMF09GmU4+LUN6Tzwm44NK3hJG/E6hfbU7c7bkW9KnPFhfSRnly3Aqpf+0Czu8nQWrmsuLgLpliyuMbr0bVX5iRWkT/AHDqbeo6rTWyc+Wuna4q/IO1wFvrA+lLVPb11/UF6faByLbtdZk/wsyypPzBiih1Epp4aogKeBVEoNKWPamCnrQOS3A9z3PvTHWphQyzQQItW9OmaVLYFSotBNo09MexI/QEx/KKxf2paDSrbW9dWLuVQg7S+QYYD4wBugfP2mtpYMMw94b9xt/9P86o+IPDtrWqqXp2oQ8AkAnIAaIMd8EHAzWdV4L/ALRbzA4MFSpTj07SCsA4wQDWvXxde11u9p3NlBfBZ2cOd9xbdlEVNp/DJKFp9X07Hh9a8DarTC45tsbaM0lQxAQH0uWiCsEfMQZA5rldPDM6ogLM5Cqo5ZicAVlWo6j9mt0aYPZF17kjfaNsgANnapAILLiTug5zMA5BzdssUYOjK0lGBENHdTwY/lX0l0Ow1jSW1vOXdEG9+SWOSAeWyYHc471luqfZ/b1lrUm6qrqGv3HS6mWjYm1GJ5XtHHcROEHH8E9dtG03kHY077iXVBlyuYuJDCWBIZgwgRKzFbbQ+J9wKmNw9vVIkglSMOJDDGccZE+Dde6Bf0N427mCArB0OCr7tskfCTtb0n+E8jNajwN4wsoxt6hvK3HDld9hiQF/FRpKnvuBAwOMyHtNnqNtxKsD9O319j8qlW6CMEH6Vkr2ldYdCjrIJKsWBmcnl1xEMC5EcATUtrqW8iH2tghLnqkZnbdBluJkMf3kVpGoa6AJJgDuaZ96jlWjsQN0/ouf5VxG62bZUXFO1nCBg4ZQzGFG4w0k4gjk8mRXTW2CJQ7CYOACD9V4+sQfnQWl1ikHaykjsDJn2KjM/Kq7dRKttubQYldrzuHvBgr9M/U1zup6JLpXztysoO17bNEEidxA4+TAr3yRjzDqOrddVdFu7cR7Y8i4H2TdspcLxbvlvSdpVoUgwVAMjM3hj1u9pV9Vxl2rE77RGD7lQJY/MTXA6vpHtobpuJct22R1d4CBgQZa5tZgCYliSRHxdq891njbUXLS7XOlCszeZZc7WI8v8NrIBM7oM4G1mwRior3jOdHcttd3ObmVVXK37bEMSWYMFwCCGky0QIqKvXPHrDUG4iBQm5XVNl1bi7gQwaYg+n4WMH5c8PU27eoCuNlnFwOQXL3H3B1SWB3uAyL+UEqTnaQOTrHZnYrtYuCzQEZVLx6UjACwACOOOK7Wj1mnJB1dm5FsMFsJtRFX0kQzsWdwXY/iEjMAEGBBJ4f8Q6gK1q2zvm1sgtttlWLbb1z0kAAXMHcCIEGBGn6PZfWXidbdBtEENptM91bN5tgK+dctlmO9QrDeQQQoA9QFVH+0O3ZsfdmsblVEZSItQ0QEuhMEG3juAW4ZYJi8FdCe/qbosvc0iG2fwkKuv5SUuPcBCGHkAho3kr3FB6mOqabpyooNu2jM3/yywbyviRatW13NtDQRnEGeZRNRr9R/ulGktPxdvqj3jgndZ06HbbBGZuMxkZWsFb8TWdJdZNFb+83WCu5T8RmVQu5X1JLMMKTBZgMQF4NrofUNfrlZ31g01ksW8myts37SupI9ZUFFPqO6CRzgSRRqNfY6foG8/W3xcviSt3VP5t75+TZAhBkf7tB2mqY8Xa3W46bomVCY+9a38O3H8S2wdzgjuJ5EindL8OaDS3y2zzL0w97Ub7twuFUhka5gfFkqO/OK1aa47juaFgKFwYYFtzSJMEbeeAKqMzp/s4Fwh+p6m7rXEHy58rTqQZEWkiT+wPtWu0dq1aTZbRLaKMKihVA+gxWYs+LrNx7tq2297bEsEf07duCbkQpMHA7j2M0p6pcIIWAPyuSApgjBklu8SVyf5h236vbnv2PHYiQf2orJ3daWYkfeOY9I2jGMBxu7cnnmirVUuk6wXrSuO4E/WP7/AHq8LdYLwT1by7nksfS+UJ/p9ef5+wrfg0zU0otVItuoDdNOW+a0iwLdOCU60/vUlRUYFSoKBTxRCcMPoR/Q/wDQ1Ih9R+i/1amOMT7EH/P+U09Bk/oP5T/1oqWa42g8I6SzqTftWVW4cz2UkEHYvCSJmPeres6qlsHMsPygMTmQJ2gwJBE8Vkup+Mr6ei1aZ7jltqsAHJwCBsJysiZUCIM5xBuFbc3+FDj5vwf24+s+1Zy74pdtc2ntGyqhoZ3dS8i2JK2wZ2hhtkxmoTp3uqEvl0O2YXcCAoBLIyGQJYqSYJg4rE+INSFGm01gD7wQL9xzc/3dxk9W+Jn0lpJgxBqaNX4s6/ZsobLINVqb0KLRSA/YO5jgAmP1gDJHmOs8JXrfIAeCSn05VHkqxHtMmDExJ0PRNPbtXLoEXnV9Obm9iGgMMIQssN7AmJBRYg99R0S0WvbVt+XauW3u+u2hW1DABF2uSo+MhTjIjiKisB4U8atpGCugvWZk22iV7HYTxyfScT7HNepaCzoOoKXsPJMF0VyriJAD2T9D27YPFcLxd4JtalfM00eeRLPvAUxtkPaRT6tu4yoHAmea86v2NV0/UZ3Wbg4ZT6WEAyrDDCCD7iRwaUex6vpv3NSXHnaUgC5Jm5ZWBBJJk2hEySSsn8plej4d1oANpi0oRsZjIuoQu1laBJzkYO6flXM+z77StPqlSxqT5epMAEj8O6xmNjfkaB8JjnE1e8S9J+4btVYBNlfXetYIQDd+JaRoG0qzBkEchhkHdajvMFf0sFJztkAzIjcvvg9q8N8RdGe1ZZ32gpfYPZa3dtLbL+kPZ3N6g0bsTIiQNsV6N1TxGNM247TbZGvZODbZljZuwXLEEAsJgHdiDivFPVb2oTzNSNq2nDW7b25uKoIKecCIYsjH0nGRO4kw0Y/U6q26t+DsYwyMjkgDEhg07lKgnsQ3eDApt/f8xXS134ltbgtrbEhCRj1HzLgCruLBdrxxEIgnGeUPn/rWVSJcPz+X64x3qay+4y5YqI3Ny3fbkkTxAz2quD+4zSA9/wBcie88d6C8uvaLQS3bQoRtKpLXGGAzzO4ztwAFOJBq/oteLl5RqmubD6IUqqKisWgqSA4BxDHGOcVy3dwApGAQYBwJkj6TBP8A3q/pdAbmmY3NQttRuNq3cn8Rk/3gD8I43JgnPm/WQ6di95Q8osgs3Gm56Bd3BASdluCilQ6ZUCcZaCB29T1hHFptM3kXVe4v3lvRduLbJLo6AhWIAXBBw3CborMafoLXgrKw8sON1wOdijdFxuCLO0lSS0CCGyDVwobVxVckuXZ7jMirtV0M3fTut3FIYFjLQICgEbqDS6Lrj/eLI1lsLcJIVCGtotplLK5YF1g7JCnKniFrqX/HNm2Sil3uHdbQHcGkmFQNxkqR8/SZIivPerG4iWEdn8kkOtyWeAVUBkbBMAsBz7Z2gDm6/XIURbe6Q29rhkPuHpG04gY3REgn4jVG16P0429Vec23Rp37js2DdugqATBLFjE4kTEgVqrPWWuahlYwwUwUJJJJkr8GTAmDjkiQMZnR9fNzTWz5YLgk3TMCNogIowkuQP3HaQxnutqNRas7vNW2sqXAUES8zPALLgHAzzQaw9fKel3QsMEssN+vzpaz3SPFF/yELW7jEgncSyEySR6QhHB5784mKWlFLwNpQfMdgDBULIB2tksQTx+X9q2q3RWI8E6klGQDklwwjgQsHPyFakE1r58TfXVtsKnWuNpdcrcMDzx8jBq4+vVFJYgQCYkCYBPf6VR0BUyCuFovEdp8bgGxOZEkTg9x866lnVKTAYGDBgzmJioLgWnbajUmnigdtpq3AASxgDJJ4EASSf0oZjXE8VdPt/ctW3lpu+7323bV3T5TZ3RM0Ha1NtWENMYJgkHHAlcnNV7XRbW8XSg8wHcGJJZcbYUk4kYMcyfen6HpdsbWW2qkDBCANkZJxP6VTvudUXVGNvS25F++DBuFfis2WHCiCHuD5quZKhR6pqjqrn3fT7tr70vakbYtoBFxLJ5ZphCRhS/cggdXp/hHTWvhsrPO5pd5kEks2ZJAJPeBVzoPRWVS7Ls3QEtAACzZQRbtwAIMSx9i5EkAV1L9y3aANx1QMQoLsFBJ4AJ70GQ1vR9DYuOFItXrxsgqGuQSpNxBtWfLDCyyyIGIzxVrwv0hU0zjEqfKbcpHmbCLYa96dzYHPAnjkni9e6HrdbqfPs4Fh0t2bBZWR9zKxvuswAEcNmSSvAAlqPT9PGo1BfV3jdtbgLNsDUIdocSxHptxcBWCw+DJzAyrdXL+nssAIVSm0IrLbBMgYLFVwJwDwfpWZ69rdBqUYapC5Ci/Buootrc3i2S6HLQANoluMHk9I6bUXbXq8jTpt+G9ud7hYvKi7AWyRBEqLh9ZMDv51r/E2jt3NS6Rq794LbsqLCLZtbJVWZmUG6zTOEHtJBpNSspr+gOEe/atudOrES8b0hth3ryBvDAEjtmDXZ6H9o2stwlzVXvKClRtSxcuDkrLXVJImO8xxWu0uhuDStaF0ra2qGUI17VHzQrb/Lx5b/EJAOwEHs05vWfZ9dew+rtC3ZshSyI7sXKIpksygqjwskExk5GASk0viW7Z8u5p1s2rrPvF69cS6UR0b8B9ywitt3DbtjbBArjeI9YLgJ8x78PbXzXUQpVbhe1azPly4gBFUBFEYBrkWNUyMrozIykMrKYZT7gjg0y7qCxYtksSxO1QZJkkR8P0GKga7ZOROciDOff2+dAYbT/FgAZxwSxPeciPn8hSO8mYA4wMDAz+9MFAu6r3U+mGyU9Vtw6K6+W4cQVEgkcEGQR2IqjNLu/v/KgcjAd45mPmCDx2IJH609bxX4fT6SrQfiB7MO4+XGKe19ikGAoZmQSYQtltoyYMDn+EVXbnIz7RHeIgcGg7HTOuPZDepwDBgN6GJketIyu0MDtKkyOaqPrSd8ECd5IkkMpJEKrLMweSZgHgzVNU/p/lSoPbt/0oHNdJESYHAkkD6e1RqM+/yPB+RinMR7f6/tSTQW7l0AAWyyzAIk7WbaBuUdvVI78CnWOq3FBG9s5mZOYkbjkAgQapA1LZVSfxGYLmdoDN9MkR9f5Gg2KdTCgC8Q1yBuK3HjIkD03QMCBgdqKyf+y37bSOx3DI7GirR6f4T6aEtK0ncbagg7YyA54A7mM+1O8Ta6LbKjkGYMDGIkFj9RxWJ6f4ta2xX8kjJZ5O1twIC5z/AAzEGDIqC5qjcd2e6XGzzIIPxMSTbUNzzHbA47UvB09F1AJc+IvBJ9P8iO/Jq14i6wl/a1pm9I9Skc+8mckcVl2lV3q4aZGNwxjDAgQOB+47VHptRiO8gDPeZ/zqK0ujkKiKhdiTIHO4flJP/L+2a9G6B01UtC4yujcQdoPtgSe3M15J0zXXrNwHO0tJMgGfr+3IitPd+0TaImWCkbjJElYjaD7gMTMRgc4Yj07TXVZiqnK8jg5zwavDTmvHOmfagbclrbM24lSdpwSW3EyIY7mBwZkZ99BofH/nW0fZcBN6yjw77RNy3MENgMrGAR+sCa1RvrFm5neiDOIuM0j9bYg1zPGJA6dq/Q0fd72RBEm2RODMfOKxD/aTds3tSGdbkFmtoVIKFuFYzBT4MKSJk4BrgeIftD1eqUoxFqyylHt2xhpAkM7CWn5R+tKj17qOqF0nT222Iiq2rvgx5aEAiyjci7cB7ZVTOCyTPpLKny3uqNPpbTW002mI27nZgtq5eXt6iuy32MM3qgJ4IniC+wzfuGGdwN5ADv8AE+OWMxJyOBAplzrt+5h9TqGG4NDXrpAYEsGgsYIbIPY5rNaj6Q6n4v0+nDbyZECIySewHLfpXnfi3xsmsnTiyGDhXU3EG4bX3YRkJWQADIHxESDBryr/AGi58x7jvcYbCDcdmkmZyT7e9dNNcSy2S7bABcWWOGMLtX2WMQMVUbrpnim96bd+FBKgWg3l2xG4epbUvdJAkhiVOIHvb0/iHT6W4VVL9266FmW1aXRoolmI3EedzIBXEIvsScDrrnlWSRJBKyAdsyQJkCZzNTXtUUDM1xpukbhy1w8CQMtjHyE0Glf7QWN0E6SxZRyBcdFW5fiB6jqLqncdk8rPp+VYO7aN9idOi2R6lUIWUtayZcLJYnufkKZpLa3LqPcH4at8A+Jwp3MskiJG7JIrr2ep2BqYTcELqVJUfhAjHlwSRAaBBEwMCoNb4D8HfdzdLXlupdsr59sIQCSQ3lC4zQ2DDSBhlE5IGo8UePLNhGTVWGC3SbINttpVNrep+zptMiN0ho24zhNT1mylgo9xUJLNbCEPtYERdJmVckTuExJzINZTr3ic6kh4CmVEMqmMGWZjIYknkiYH0oK/ic2PPP3ddq+oFcFQVuOgYGe6qp4GT864wp279cRmfnxHtz7UyaB8U2KKcT/cUDZpV/v/AEppFAoJFaP1BH6HtUum1RVw4LAgESjbGyNvxL39/fM1X3UA0FzT6lQygAgAgSWCsV3SQXwAYwCI4HvVjrT22ujyzgDaSADBDN/DG4bSo3ZJg84rmA0oegVh2Bx2nH8qSkJ/sijdQS2rsTgGRtlgDGZlZ4Pz55iKNw9h2ERj6we/8qYGP1zNK2ciBxgT+9BY8xD+Qj/wlgP2kx9KKqQaKB5FCXCODTN1KKCQZOf6x/WnKQMGQwJBj9v3Bn9/llLcQ0ngSBxUIqC4NbCkZLHuTMe+Tmf86r7/AJ5/vvUcUEVROjrtaZ3YKnJHzBz/AD+kVa0+tRVb8MPujFyCFhlICmJ4DCfZuK5tE0F59UWKy3AAkYxGRAx2/lSXtQCCM9o9h7z7mqc0UE3mY/U/zApgemk0goLFv3zj++auWL8MGMtChhy30BjiuZNOV/2oNJb1zOuQFWO6ljIPAWccd6ifXKvYy4gsfiABI5PznGIiuKO3tTWurJgR7UqrQvAKQJMkH/QH51BevHOT6omJExxOc81DuphaogIpKKWKoQ02n0w0CzQDSUCgdNE0kUTQLFEUgalJoAH9KWR/3/6e1IDNFA9lMdopho/n/fvRQKWPc0Ui/WDSz7j9Zz9aB2ex/lRUcntx86KQFOamzShaBwopKSgesUrDANR0UDi9IKQ0k0CkUTQDSUCzRuoBpKBwNKajp60Cq1IxopDQJRvpDTYoHU6mTSzQLNNpTSUAaKDSCgdNIDSikoFUTS0gNO+vegDQaQ0E0DjTZomKKBd1E/3igGkNAu7+4/1optFAU/f/AHxTKKCQsI4pkUUUCg0k0tJQE0tNiiaBaDRNKKBop0UbaQ0BTlNNIoDUEpNRNRNB+dAlJFE0lAs0A0kUsUDttNpAaCaApaSigWkoooClnFJRQOFBNIKcTQJTlNNjj2oigUigCnN+9AIoG0lO30lAlFFFAA0s0UUBRNFFAUoFFFFBFBX5UUUC+XQLRooohwsU4WaKKANqkK0UUCbKTZRRQNK0baKKANuk20lFAhoiiigSiiioCilooAUpNFFUBooooF3ULmkooCiiikH/2Q=="/>
          <p:cNvSpPr>
            <a:spLocks noChangeAspect="1" noChangeArrowheads="1"/>
          </p:cNvSpPr>
          <p:nvPr/>
        </p:nvSpPr>
        <p:spPr bwMode="auto">
          <a:xfrm>
            <a:off x="6350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9488774" name="Picture 6" descr="http://stateimpact.npr.org/pennsylvania/files/2012/10/sandy-power-2-620x413.jpg">
            <a:hlinkClick r:id="rId6"/>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5589641" y="2366592"/>
            <a:ext cx="3421627" cy="2279152"/>
          </a:xfrm>
          <a:prstGeom prst="rect">
            <a:avLst/>
          </a:prstGeom>
          <a:noFill/>
        </p:spPr>
      </p:pic>
      <p:sp>
        <p:nvSpPr>
          <p:cNvPr id="20" name="AutoShape 7"/>
          <p:cNvSpPr>
            <a:spLocks noChangeArrowheads="1"/>
          </p:cNvSpPr>
          <p:nvPr/>
        </p:nvSpPr>
        <p:spPr bwMode="blackWhite">
          <a:xfrm>
            <a:off x="5191436" y="5161936"/>
            <a:ext cx="3751009" cy="1165123"/>
          </a:xfrm>
          <a:prstGeom prst="wedgeRectCallout">
            <a:avLst>
              <a:gd name="adj1" fmla="val 25110"/>
              <a:gd name="adj2" fmla="val -93010"/>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p>
            <a:pPr algn="ctr" eaLnBrk="0" hangingPunct="0">
              <a:lnSpc>
                <a:spcPct val="90000"/>
              </a:lnSpc>
              <a:spcBef>
                <a:spcPct val="50000"/>
              </a:spcBef>
              <a:buClr>
                <a:schemeClr val="bg1"/>
              </a:buClr>
              <a:buFont typeface="Wingdings" pitchFamily="2" charset="2"/>
              <a:buNone/>
            </a:pPr>
            <a:r>
              <a:rPr lang="en-US" sz="1600" b="1" u="sng" dirty="0" err="1" smtClean="0">
                <a:solidFill>
                  <a:schemeClr val="bg1"/>
                </a:solidFill>
              </a:rPr>
              <a:t>Superstorm</a:t>
            </a:r>
            <a:r>
              <a:rPr lang="en-US" sz="1600" b="1" u="sng" dirty="0" smtClean="0">
                <a:solidFill>
                  <a:schemeClr val="bg1"/>
                </a:solidFill>
              </a:rPr>
              <a:t> Sandy: Oct. 29-30, 2012</a:t>
            </a:r>
          </a:p>
          <a:p>
            <a:pPr algn="ctr" eaLnBrk="0" hangingPunct="0">
              <a:lnSpc>
                <a:spcPct val="90000"/>
              </a:lnSpc>
              <a:spcBef>
                <a:spcPct val="50000"/>
              </a:spcBef>
              <a:buClr>
                <a:schemeClr val="bg1"/>
              </a:buClr>
              <a:buFont typeface="Wingdings" pitchFamily="2" charset="2"/>
              <a:buNone/>
            </a:pPr>
            <a:r>
              <a:rPr lang="en-US" sz="1600" b="1" dirty="0" smtClean="0">
                <a:solidFill>
                  <a:schemeClr val="bg1"/>
                </a:solidFill>
              </a:rPr>
              <a:t>Insured Losses: $18.8 Billion Customers w/o Power: 8.1 Million</a:t>
            </a:r>
            <a:endParaRPr lang="en-US" sz="1600" b="1" dirty="0">
              <a:solidFill>
                <a:schemeClr val="bg1"/>
              </a:solidFill>
            </a:endParaRPr>
          </a:p>
        </p:txBody>
      </p:sp>
    </p:spTree>
    <p:extLst>
      <p:ext uri="{BB962C8B-B14F-4D97-AF65-F5344CB8AC3E}">
        <p14:creationId xmlns:p14="http://schemas.microsoft.com/office/powerpoint/2010/main" val="1626081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019266"/>
                                        </p:tgtEl>
                                        <p:attrNameLst>
                                          <p:attrName>style.visibility</p:attrName>
                                        </p:attrNameLst>
                                      </p:cBhvr>
                                      <p:to>
                                        <p:strVal val="visible"/>
                                      </p:to>
                                    </p:set>
                                  </p:childTnLst>
                                </p:cTn>
                              </p:par>
                            </p:childTnLst>
                          </p:cTn>
                        </p:par>
                        <p:par>
                          <p:cTn id="7" fill="hold">
                            <p:stCondLst>
                              <p:cond delay="0"/>
                            </p:stCondLst>
                            <p:childTnLst>
                              <p:par>
                                <p:cTn id="8" presetID="22" presetClass="entr" presetSubtype="4" fill="hold" grpId="0" nodeType="afterEffect">
                                  <p:stCondLst>
                                    <p:cond delay="1000"/>
                                  </p:stCondLst>
                                  <p:childTnLst>
                                    <p:set>
                                      <p:cBhvr>
                                        <p:cTn id="9" dur="1" fill="hold">
                                          <p:stCondLst>
                                            <p:cond delay="0"/>
                                          </p:stCondLst>
                                        </p:cTn>
                                        <p:tgtEl>
                                          <p:spTgt spid="17"/>
                                        </p:tgtEl>
                                        <p:attrNameLst>
                                          <p:attrName>style.visibility</p:attrName>
                                        </p:attrNameLst>
                                      </p:cBhvr>
                                      <p:to>
                                        <p:strVal val="visible"/>
                                      </p:to>
                                    </p:set>
                                    <p:animEffect transition="in" filter="wipe(down)">
                                      <p:cBhvr>
                                        <p:cTn id="10" dur="500"/>
                                        <p:tgtEl>
                                          <p:spTgt spid="17"/>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par>
                          <p:cTn id="15" fill="hold">
                            <p:stCondLst>
                              <p:cond delay="0"/>
                            </p:stCondLst>
                            <p:childTnLst>
                              <p:par>
                                <p:cTn id="16" presetID="22" presetClass="entr" presetSubtype="4" fill="hold" grpId="0" nodeType="afterEffect">
                                  <p:stCondLst>
                                    <p:cond delay="1000"/>
                                  </p:stCondLst>
                                  <p:childTnLst>
                                    <p:set>
                                      <p:cBhvr>
                                        <p:cTn id="17" dur="1" fill="hold">
                                          <p:stCondLst>
                                            <p:cond delay="0"/>
                                          </p:stCondLst>
                                        </p:cTn>
                                        <p:tgtEl>
                                          <p:spTgt spid="18"/>
                                        </p:tgtEl>
                                        <p:attrNameLst>
                                          <p:attrName>style.visibility</p:attrName>
                                        </p:attrNameLst>
                                      </p:cBhvr>
                                      <p:to>
                                        <p:strVal val="visible"/>
                                      </p:to>
                                    </p:set>
                                    <p:animEffect transition="in" filter="wipe(down)">
                                      <p:cBhvr>
                                        <p:cTn id="18" dur="500"/>
                                        <p:tgtEl>
                                          <p:spTgt spid="18"/>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019268"/>
                                        </p:tgtEl>
                                        <p:attrNameLst>
                                          <p:attrName>style.visibility</p:attrName>
                                        </p:attrNameLst>
                                      </p:cBhvr>
                                      <p:to>
                                        <p:strVal val="visible"/>
                                      </p:to>
                                    </p:set>
                                  </p:childTnLst>
                                </p:cTn>
                              </p:par>
                            </p:childTnLst>
                          </p:cTn>
                        </p:par>
                        <p:par>
                          <p:cTn id="23" fill="hold">
                            <p:stCondLst>
                              <p:cond delay="0"/>
                            </p:stCondLst>
                            <p:childTnLst>
                              <p:par>
                                <p:cTn id="24" presetID="22" presetClass="entr" presetSubtype="4" fill="hold" grpId="0" nodeType="afterEffect">
                                  <p:stCondLst>
                                    <p:cond delay="1000"/>
                                  </p:stCondLst>
                                  <p:childTnLst>
                                    <p:set>
                                      <p:cBhvr>
                                        <p:cTn id="25" dur="1" fill="hold">
                                          <p:stCondLst>
                                            <p:cond delay="0"/>
                                          </p:stCondLst>
                                        </p:cTn>
                                        <p:tgtEl>
                                          <p:spTgt spid="19"/>
                                        </p:tgtEl>
                                        <p:attrNameLst>
                                          <p:attrName>style.visibility</p:attrName>
                                        </p:attrNameLst>
                                      </p:cBhvr>
                                      <p:to>
                                        <p:strVal val="visible"/>
                                      </p:to>
                                    </p:set>
                                    <p:animEffect transition="in" filter="wipe(down)">
                                      <p:cBhvr>
                                        <p:cTn id="26" dur="500"/>
                                        <p:tgtEl>
                                          <p:spTgt spid="19"/>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488774"/>
                                        </p:tgtEl>
                                        <p:attrNameLst>
                                          <p:attrName>style.visibility</p:attrName>
                                        </p:attrNameLst>
                                      </p:cBhvr>
                                      <p:to>
                                        <p:strVal val="visible"/>
                                      </p:to>
                                    </p:set>
                                  </p:childTnLst>
                                </p:cTn>
                              </p:par>
                            </p:childTnLst>
                          </p:cTn>
                        </p:par>
                        <p:par>
                          <p:cTn id="31" fill="hold">
                            <p:stCondLst>
                              <p:cond delay="0"/>
                            </p:stCondLst>
                            <p:childTnLst>
                              <p:par>
                                <p:cTn id="32" presetID="22" presetClass="entr" presetSubtype="4" fill="hold" grpId="0" nodeType="afterEffect">
                                  <p:stCondLst>
                                    <p:cond delay="1000"/>
                                  </p:stCondLst>
                                  <p:childTnLst>
                                    <p:set>
                                      <p:cBhvr>
                                        <p:cTn id="33" dur="1" fill="hold">
                                          <p:stCondLst>
                                            <p:cond delay="0"/>
                                          </p:stCondLst>
                                        </p:cTn>
                                        <p:tgtEl>
                                          <p:spTgt spid="20"/>
                                        </p:tgtEl>
                                        <p:attrNameLst>
                                          <p:attrName>style.visibility</p:attrName>
                                        </p:attrNameLst>
                                      </p:cBhvr>
                                      <p:to>
                                        <p:strVal val="visible"/>
                                      </p:to>
                                    </p:set>
                                    <p:animEffect transition="in" filter="wipe(down)">
                                      <p:cBhvr>
                                        <p:cTn id="34"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P spid="2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9219" name="Rectangle 105"/>
          <p:cNvSpPr txBox="1">
            <a:spLocks noGrp="1" noChangeArrowheads="1"/>
          </p:cNvSpPr>
          <p:nvPr/>
        </p:nvSpPr>
        <p:spPr bwMode="auto">
          <a:xfrm>
            <a:off x="85725" y="6961188"/>
            <a:ext cx="1352550" cy="115887"/>
          </a:xfrm>
          <a:prstGeom prst="rect">
            <a:avLst/>
          </a:prstGeom>
          <a:noFill/>
          <a:ln w="9525">
            <a:noFill/>
            <a:miter lim="800000"/>
            <a:headEnd/>
            <a:tailEnd/>
          </a:ln>
        </p:spPr>
        <p:txBody>
          <a:bodyPr lIns="0" tIns="0" rIns="0" bIns="0">
            <a:spAutoFit/>
          </a:bodyPr>
          <a:lstStyle/>
          <a:p>
            <a:pPr eaLnBrk="0" hangingPunct="0">
              <a:lnSpc>
                <a:spcPct val="85000"/>
              </a:lnSpc>
              <a:spcBef>
                <a:spcPct val="20000"/>
              </a:spcBef>
            </a:pPr>
            <a:r>
              <a:rPr lang="en-US" sz="900">
                <a:solidFill>
                  <a:srgbClr val="FFFFFF"/>
                </a:solidFill>
                <a:latin typeface="Times New Roman" pitchFamily="18" charset="0"/>
              </a:rPr>
              <a:t>12/01/09 - 9pm</a:t>
            </a:r>
          </a:p>
        </p:txBody>
      </p:sp>
      <p:sp>
        <p:nvSpPr>
          <p:cNvPr id="1929220" name="Rectangle 106"/>
          <p:cNvSpPr txBox="1">
            <a:spLocks noGrp="1" noChangeArrowheads="1"/>
          </p:cNvSpPr>
          <p:nvPr/>
        </p:nvSpPr>
        <p:spPr bwMode="auto">
          <a:xfrm>
            <a:off x="2695575" y="6961188"/>
            <a:ext cx="3752850" cy="117475"/>
          </a:xfrm>
          <a:prstGeom prst="rect">
            <a:avLst/>
          </a:prstGeom>
          <a:noFill/>
          <a:ln w="9525">
            <a:noFill/>
            <a:miter lim="800000"/>
            <a:headEnd/>
            <a:tailEnd/>
          </a:ln>
        </p:spPr>
        <p:txBody>
          <a:bodyPr lIns="0" tIns="0" rIns="0" bIns="0">
            <a:spAutoFit/>
          </a:bodyPr>
          <a:lstStyle/>
          <a:p>
            <a:pPr algn="ctr" eaLnBrk="0" hangingPunct="0">
              <a:lnSpc>
                <a:spcPct val="85000"/>
              </a:lnSpc>
              <a:spcBef>
                <a:spcPct val="20000"/>
              </a:spcBef>
            </a:pPr>
            <a:r>
              <a:rPr lang="en-US" sz="900">
                <a:solidFill>
                  <a:srgbClr val="FFFFFF"/>
                </a:solidFill>
                <a:latin typeface="Times New Roman" pitchFamily="18" charset="0"/>
              </a:rPr>
              <a:t>eSlide – P6466 – The Financial Crisis and the Future of the P/C</a:t>
            </a:r>
          </a:p>
        </p:txBody>
      </p:sp>
      <p:sp>
        <p:nvSpPr>
          <p:cNvPr id="1929221" name="Rectangle 110"/>
          <p:cNvSpPr txBox="1">
            <a:spLocks noGrp="1"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hangingPunct="0">
              <a:lnSpc>
                <a:spcPct val="85000"/>
              </a:lnSpc>
              <a:spcBef>
                <a:spcPct val="20000"/>
              </a:spcBef>
            </a:pPr>
            <a:fld id="{EBF83BB6-F6BE-4086-BDD1-22EA1B241088}" type="slidenum">
              <a:rPr lang="en-US" sz="900">
                <a:solidFill>
                  <a:srgbClr val="000000"/>
                </a:solidFill>
                <a:latin typeface="Times New Roman" pitchFamily="18" charset="0"/>
              </a:rPr>
              <a:pPr algn="r" eaLnBrk="0" hangingPunct="0">
                <a:lnSpc>
                  <a:spcPct val="85000"/>
                </a:lnSpc>
                <a:spcBef>
                  <a:spcPct val="20000"/>
                </a:spcBef>
              </a:pPr>
              <a:t>9</a:t>
            </a:fld>
            <a:endParaRPr lang="en-US" sz="900">
              <a:solidFill>
                <a:srgbClr val="000000"/>
              </a:solidFill>
              <a:latin typeface="Times New Roman" pitchFamily="18" charset="0"/>
            </a:endParaRPr>
          </a:p>
        </p:txBody>
      </p:sp>
      <p:graphicFrame>
        <p:nvGraphicFramePr>
          <p:cNvPr id="1929218" name="Object 2"/>
          <p:cNvGraphicFramePr>
            <a:graphicFrameLocks noChangeAspect="1"/>
          </p:cNvGraphicFramePr>
          <p:nvPr>
            <p:extLst/>
          </p:nvPr>
        </p:nvGraphicFramePr>
        <p:xfrm>
          <a:off x="215900" y="1368425"/>
          <a:ext cx="8686800" cy="3475038"/>
        </p:xfrm>
        <a:graphic>
          <a:graphicData uri="http://schemas.openxmlformats.org/presentationml/2006/ole">
            <mc:AlternateContent xmlns:mc="http://schemas.openxmlformats.org/markup-compatibility/2006">
              <mc:Choice xmlns:v="urn:schemas-microsoft-com:vml" Requires="v">
                <p:oleObj spid="_x0000_s13856772" name="Chart" r:id="rId4" imgW="8543899" imgH="3552866" progId="MSGraph.Chart.8">
                  <p:embed followColorScheme="full"/>
                </p:oleObj>
              </mc:Choice>
              <mc:Fallback>
                <p:oleObj name="Chart" r:id="rId4" imgW="8543899" imgH="3552866" progId="MSGraph.Chart.8">
                  <p:embed followColorScheme="full"/>
                  <p:pic>
                    <p:nvPicPr>
                      <p:cNvPr id="0" name=""/>
                      <p:cNvPicPr>
                        <a:picLocks noChangeAspect="1" noChangeArrowheads="1"/>
                      </p:cNvPicPr>
                      <p:nvPr/>
                    </p:nvPicPr>
                    <p:blipFill>
                      <a:blip r:embed="rId5"/>
                      <a:srcRect/>
                      <a:stretch>
                        <a:fillRect/>
                      </a:stretch>
                    </p:blipFill>
                    <p:spPr bwMode="gray">
                      <a:xfrm>
                        <a:off x="215900" y="1368425"/>
                        <a:ext cx="8686800" cy="34750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29222" name="Rectangle 3"/>
          <p:cNvSpPr>
            <a:spLocks noGrp="1" noChangeArrowheads="1"/>
          </p:cNvSpPr>
          <p:nvPr>
            <p:ph type="title" idx="4294967295"/>
          </p:nvPr>
        </p:nvSpPr>
        <p:spPr/>
        <p:txBody>
          <a:bodyPr/>
          <a:lstStyle/>
          <a:p>
            <a:r>
              <a:rPr lang="en-US" dirty="0" smtClean="0"/>
              <a:t>U.S. Insured Catastrophe Losses</a:t>
            </a:r>
          </a:p>
        </p:txBody>
      </p:sp>
      <p:sp>
        <p:nvSpPr>
          <p:cNvPr id="1929223" name="Rectangle 4"/>
          <p:cNvSpPr>
            <a:spLocks noChangeArrowheads="1"/>
          </p:cNvSpPr>
          <p:nvPr/>
        </p:nvSpPr>
        <p:spPr bwMode="auto">
          <a:xfrm>
            <a:off x="0" y="5733846"/>
            <a:ext cx="9144000" cy="1124154"/>
          </a:xfrm>
          <a:prstGeom prst="rect">
            <a:avLst/>
          </a:prstGeom>
          <a:noFill/>
          <a:ln w="9525" algn="ctr">
            <a:noFill/>
            <a:miter lim="800000"/>
            <a:headEnd/>
            <a:tailEnd/>
          </a:ln>
        </p:spPr>
        <p:txBody>
          <a:bodyPr wrap="square" lIns="365760" tIns="0" rIns="0" bIns="137160" anchor="b">
            <a:spAutoFit/>
          </a:bodyPr>
          <a:lstStyle/>
          <a:p>
            <a:pPr algn="l" eaLnBrk="0" hangingPunct="0">
              <a:lnSpc>
                <a:spcPct val="85000"/>
              </a:lnSpc>
              <a:spcBef>
                <a:spcPct val="25000"/>
              </a:spcBef>
              <a:buClr>
                <a:srgbClr val="FF6801"/>
              </a:buClr>
              <a:buFont typeface="Wingdings" pitchFamily="2" charset="2"/>
              <a:buNone/>
            </a:pPr>
            <a:endParaRPr lang="en-US" sz="1050" dirty="0">
              <a:solidFill>
                <a:srgbClr val="000000"/>
              </a:solidFill>
              <a:latin typeface="Times New Roman" pitchFamily="18" charset="0"/>
            </a:endParaRPr>
          </a:p>
          <a:p>
            <a:pPr algn="l" eaLnBrk="0" hangingPunct="0">
              <a:lnSpc>
                <a:spcPct val="85000"/>
              </a:lnSpc>
              <a:spcBef>
                <a:spcPct val="25000"/>
              </a:spcBef>
              <a:buClr>
                <a:srgbClr val="FF6801"/>
              </a:buClr>
              <a:buFont typeface="Wingdings" pitchFamily="2" charset="2"/>
              <a:buNone/>
            </a:pPr>
            <a:endParaRPr lang="en-US" sz="1050" dirty="0">
              <a:solidFill>
                <a:srgbClr val="000000"/>
              </a:solidFill>
              <a:latin typeface="Times New Roman" pitchFamily="18" charset="0"/>
            </a:endParaRPr>
          </a:p>
          <a:p>
            <a:pPr algn="l" eaLnBrk="0" hangingPunct="0">
              <a:lnSpc>
                <a:spcPct val="85000"/>
              </a:lnSpc>
              <a:spcBef>
                <a:spcPct val="25000"/>
              </a:spcBef>
              <a:buClr>
                <a:srgbClr val="FF6801"/>
              </a:buClr>
              <a:buFont typeface="Wingdings" pitchFamily="2" charset="2"/>
              <a:buNone/>
            </a:pPr>
            <a:r>
              <a:rPr lang="en-US" sz="1050" dirty="0" smtClean="0">
                <a:solidFill>
                  <a:srgbClr val="000000"/>
                </a:solidFill>
              </a:rPr>
              <a:t>*Through 12/31/13.</a:t>
            </a:r>
            <a:endParaRPr lang="en-US" sz="1050" dirty="0">
              <a:solidFill>
                <a:srgbClr val="000000"/>
              </a:solidFill>
            </a:endParaRPr>
          </a:p>
          <a:p>
            <a:pPr algn="l" eaLnBrk="0" hangingPunct="0">
              <a:lnSpc>
                <a:spcPct val="85000"/>
              </a:lnSpc>
              <a:spcBef>
                <a:spcPct val="25000"/>
              </a:spcBef>
              <a:buClr>
                <a:srgbClr val="FF6801"/>
              </a:buClr>
              <a:buFont typeface="Wingdings" pitchFamily="2" charset="2"/>
              <a:buNone/>
            </a:pPr>
            <a:r>
              <a:rPr lang="en-US" sz="1050" dirty="0">
                <a:solidFill>
                  <a:srgbClr val="000000"/>
                </a:solidFill>
              </a:rPr>
              <a:t>Note: 2001 figure includes $20.3B for 9/11 losses reported through 12/31/01 ($25.9B 2011 dollars). Includes only business and personal property claims, business interruption and auto claims. Non-prop/BI losses = $12.2B ($15.6B in 2011 dollars.)  </a:t>
            </a:r>
          </a:p>
          <a:p>
            <a:pPr algn="l" eaLnBrk="0" hangingPunct="0">
              <a:lnSpc>
                <a:spcPct val="85000"/>
              </a:lnSpc>
              <a:spcBef>
                <a:spcPct val="25000"/>
              </a:spcBef>
              <a:buClr>
                <a:srgbClr val="FF6801"/>
              </a:buClr>
              <a:buFont typeface="Wingdings" pitchFamily="2" charset="2"/>
              <a:buNone/>
            </a:pPr>
            <a:r>
              <a:rPr lang="en-US" sz="1050" dirty="0">
                <a:solidFill>
                  <a:srgbClr val="000000"/>
                </a:solidFill>
              </a:rPr>
              <a:t>Sources: Property Claims Service/ISO;  Insurance Information Institute.</a:t>
            </a:r>
          </a:p>
        </p:txBody>
      </p:sp>
      <p:sp>
        <p:nvSpPr>
          <p:cNvPr id="2120710" name="Rectangle 6"/>
          <p:cNvSpPr>
            <a:spLocks noChangeArrowheads="1"/>
          </p:cNvSpPr>
          <p:nvPr/>
        </p:nvSpPr>
        <p:spPr bwMode="blackWhite">
          <a:xfrm>
            <a:off x="206476" y="4811844"/>
            <a:ext cx="6778939" cy="1199212"/>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p>
            <a:pPr algn="ctr">
              <a:lnSpc>
                <a:spcPct val="95000"/>
              </a:lnSpc>
              <a:spcBef>
                <a:spcPct val="25000"/>
              </a:spcBef>
            </a:pPr>
            <a:r>
              <a:rPr lang="en-US" sz="2000" b="1" dirty="0" smtClean="0">
                <a:solidFill>
                  <a:srgbClr val="FFFFFF"/>
                </a:solidFill>
              </a:rPr>
              <a:t>2012 Was the 3</a:t>
            </a:r>
            <a:r>
              <a:rPr lang="en-US" sz="2000" b="1" baseline="30000" dirty="0" smtClean="0">
                <a:solidFill>
                  <a:srgbClr val="FFFFFF"/>
                </a:solidFill>
              </a:rPr>
              <a:t>rd</a:t>
            </a:r>
            <a:r>
              <a:rPr lang="en-US" sz="2000" b="1" dirty="0" smtClean="0">
                <a:solidFill>
                  <a:srgbClr val="FFFFFF"/>
                </a:solidFill>
              </a:rPr>
              <a:t> Highest Year on Record for Insured Losses in U.S. History on an Inflation-Adj. Basis. 2011 Losses Were </a:t>
            </a:r>
            <a:r>
              <a:rPr lang="en-US" sz="2000" b="1" dirty="0">
                <a:solidFill>
                  <a:srgbClr val="FFFFFF"/>
                </a:solidFill>
              </a:rPr>
              <a:t>the </a:t>
            </a:r>
            <a:r>
              <a:rPr lang="en-US" sz="2000" b="1" dirty="0" smtClean="0">
                <a:solidFill>
                  <a:srgbClr val="FFFFFF"/>
                </a:solidFill>
              </a:rPr>
              <a:t>6</a:t>
            </a:r>
            <a:r>
              <a:rPr lang="en-US" sz="2000" b="1" baseline="30000" dirty="0" smtClean="0">
                <a:solidFill>
                  <a:srgbClr val="FFFFFF"/>
                </a:solidFill>
              </a:rPr>
              <a:t>th</a:t>
            </a:r>
            <a:r>
              <a:rPr lang="en-US" sz="2000" b="1" dirty="0" smtClean="0">
                <a:solidFill>
                  <a:srgbClr val="FFFFFF"/>
                </a:solidFill>
              </a:rPr>
              <a:t> Highest. YTD 2013 Running Well Below 2011 and </a:t>
            </a:r>
            <a:r>
              <a:rPr lang="en-US" sz="2000" b="1" smtClean="0">
                <a:solidFill>
                  <a:srgbClr val="FFFFFF"/>
                </a:solidFill>
              </a:rPr>
              <a:t>2012 YTD Totals</a:t>
            </a:r>
            <a:r>
              <a:rPr lang="en-US" sz="2000" b="1" dirty="0" smtClean="0">
                <a:solidFill>
                  <a:srgbClr val="FFFFFF"/>
                </a:solidFill>
              </a:rPr>
              <a:t>.</a:t>
            </a:r>
            <a:endParaRPr lang="en-US" sz="2000" b="1" i="1" dirty="0">
              <a:solidFill>
                <a:srgbClr val="FFFFFF"/>
              </a:solidFill>
            </a:endParaRPr>
          </a:p>
        </p:txBody>
      </p:sp>
      <p:sp>
        <p:nvSpPr>
          <p:cNvPr id="2120711" name="AutoShape 7"/>
          <p:cNvSpPr>
            <a:spLocks noChangeArrowheads="1"/>
          </p:cNvSpPr>
          <p:nvPr/>
        </p:nvSpPr>
        <p:spPr bwMode="blackWhite">
          <a:xfrm>
            <a:off x="6548284" y="1399642"/>
            <a:ext cx="2271251" cy="965657"/>
          </a:xfrm>
          <a:prstGeom prst="wedgeRectCallout">
            <a:avLst>
              <a:gd name="adj1" fmla="val 28716"/>
              <a:gd name="adj2" fmla="val 78722"/>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rgbClr val="FFFFFF"/>
              </a:buClr>
              <a:buFont typeface="Wingdings" pitchFamily="2" charset="2"/>
              <a:buNone/>
              <a:defRPr/>
            </a:pPr>
            <a:r>
              <a:rPr lang="en-US" sz="1400" b="1" dirty="0" smtClean="0">
                <a:solidFill>
                  <a:srgbClr val="FFFFFF"/>
                </a:solidFill>
                <a:latin typeface="Arial" pitchFamily="34" charset="0"/>
                <a:cs typeface="Arial" pitchFamily="34" charset="0"/>
              </a:rPr>
              <a:t> 2012  was the third most expensive year ever for insured CAT losses</a:t>
            </a:r>
            <a:endParaRPr lang="en-US" sz="1400" b="1" dirty="0">
              <a:solidFill>
                <a:srgbClr val="FFFFFF"/>
              </a:solidFill>
              <a:latin typeface="Arial" pitchFamily="34" charset="0"/>
              <a:cs typeface="Arial" pitchFamily="34" charset="0"/>
            </a:endParaRPr>
          </a:p>
        </p:txBody>
      </p:sp>
      <p:sp>
        <p:nvSpPr>
          <p:cNvPr id="2120712" name="AutoShape 8"/>
          <p:cNvSpPr>
            <a:spLocks noChangeArrowheads="1"/>
          </p:cNvSpPr>
          <p:nvPr/>
        </p:nvSpPr>
        <p:spPr bwMode="blackWhite">
          <a:xfrm>
            <a:off x="7189654" y="4918307"/>
            <a:ext cx="1717675" cy="1004887"/>
          </a:xfrm>
          <a:prstGeom prst="wedgeRectCallout">
            <a:avLst>
              <a:gd name="adj1" fmla="val 1640"/>
              <a:gd name="adj2" fmla="val -64206"/>
            </a:avLst>
          </a:prstGeom>
          <a:gradFill rotWithShape="1">
            <a:gsLst>
              <a:gs pos="0">
                <a:schemeClr val="tx2"/>
              </a:gs>
              <a:gs pos="100000">
                <a:schemeClr val="tx2">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rgbClr val="FFFFFF"/>
              </a:buClr>
              <a:buFont typeface="Wingdings" pitchFamily="2" charset="2"/>
              <a:buNone/>
              <a:defRPr/>
            </a:pPr>
            <a:r>
              <a:rPr lang="en-US" sz="1400" b="1" dirty="0" smtClean="0">
                <a:solidFill>
                  <a:srgbClr val="FFFFFF"/>
                </a:solidFill>
                <a:latin typeface="Arial" pitchFamily="34" charset="0"/>
                <a:cs typeface="Arial" pitchFamily="34" charset="0"/>
              </a:rPr>
              <a:t>Record tornado losses caused 2011 </a:t>
            </a:r>
            <a:r>
              <a:rPr lang="en-US" sz="1400" b="1" dirty="0">
                <a:solidFill>
                  <a:srgbClr val="FFFFFF"/>
                </a:solidFill>
                <a:latin typeface="Arial" pitchFamily="34" charset="0"/>
                <a:cs typeface="Arial" pitchFamily="34" charset="0"/>
              </a:rPr>
              <a:t>CAT </a:t>
            </a:r>
            <a:r>
              <a:rPr lang="en-US" sz="1400" b="1" dirty="0" smtClean="0">
                <a:solidFill>
                  <a:srgbClr val="FFFFFF"/>
                </a:solidFill>
                <a:latin typeface="Arial" pitchFamily="34" charset="0"/>
                <a:cs typeface="Arial" pitchFamily="34" charset="0"/>
              </a:rPr>
              <a:t>losses </a:t>
            </a:r>
            <a:r>
              <a:rPr lang="en-US" sz="1400" b="1" dirty="0">
                <a:solidFill>
                  <a:srgbClr val="FFFFFF"/>
                </a:solidFill>
                <a:latin typeface="Arial" pitchFamily="34" charset="0"/>
                <a:cs typeface="Arial" pitchFamily="34" charset="0"/>
              </a:rPr>
              <a:t>to </a:t>
            </a:r>
            <a:r>
              <a:rPr lang="en-US" sz="1400" b="1" dirty="0" smtClean="0">
                <a:solidFill>
                  <a:srgbClr val="FFFFFF"/>
                </a:solidFill>
                <a:latin typeface="Arial" pitchFamily="34" charset="0"/>
                <a:cs typeface="Arial" pitchFamily="34" charset="0"/>
              </a:rPr>
              <a:t>surge</a:t>
            </a:r>
            <a:endParaRPr lang="en-US" sz="1400" b="1" dirty="0">
              <a:solidFill>
                <a:srgbClr val="FFFFFF"/>
              </a:solidFill>
              <a:latin typeface="Arial" pitchFamily="34" charset="0"/>
              <a:cs typeface="Arial" pitchFamily="34" charset="0"/>
            </a:endParaRPr>
          </a:p>
        </p:txBody>
      </p:sp>
      <p:sp>
        <p:nvSpPr>
          <p:cNvPr id="1929227" name="Rectangle 9"/>
          <p:cNvSpPr>
            <a:spLocks noChangeArrowheads="1"/>
          </p:cNvSpPr>
          <p:nvPr/>
        </p:nvSpPr>
        <p:spPr bwMode="black">
          <a:xfrm>
            <a:off x="110968" y="1162050"/>
            <a:ext cx="8534400" cy="220663"/>
          </a:xfrm>
          <a:prstGeom prst="rect">
            <a:avLst/>
          </a:prstGeom>
          <a:noFill/>
          <a:ln w="9525" algn="ctr">
            <a:noFill/>
            <a:miter lim="800000"/>
            <a:headEnd/>
            <a:tailEnd/>
          </a:ln>
        </p:spPr>
        <p:txBody>
          <a:bodyPr lIns="0" tIns="0" rIns="0" bIns="0">
            <a:spAutoFit/>
          </a:bodyPr>
          <a:lstStyle/>
          <a:p>
            <a:pPr defTabSz="114300" eaLnBrk="0" hangingPunct="0">
              <a:lnSpc>
                <a:spcPct val="90000"/>
              </a:lnSpc>
              <a:spcBef>
                <a:spcPct val="20000"/>
              </a:spcBef>
            </a:pPr>
            <a:r>
              <a:rPr lang="en-US" sz="1600" b="1" dirty="0">
                <a:solidFill>
                  <a:srgbClr val="225A7A"/>
                </a:solidFill>
              </a:rPr>
              <a:t>($ Billions, </a:t>
            </a:r>
            <a:r>
              <a:rPr lang="en-US" sz="1600" b="1" dirty="0" smtClean="0">
                <a:solidFill>
                  <a:srgbClr val="225A7A"/>
                </a:solidFill>
              </a:rPr>
              <a:t>$ 2012)</a:t>
            </a:r>
            <a:endParaRPr lang="en-US" sz="1600" b="1" dirty="0">
              <a:solidFill>
                <a:srgbClr val="225A7A"/>
              </a:solidFill>
            </a:endParaRPr>
          </a:p>
        </p:txBody>
      </p:sp>
      <p:sp>
        <p:nvSpPr>
          <p:cNvPr id="12" name="Date Placeholder 11"/>
          <p:cNvSpPr>
            <a:spLocks noGrp="1"/>
          </p:cNvSpPr>
          <p:nvPr>
            <p:ph type="dt" sz="quarter" idx="10"/>
          </p:nvPr>
        </p:nvSpPr>
        <p:spPr/>
        <p:txBody>
          <a:bodyPr/>
          <a:lstStyle/>
          <a:p>
            <a:pPr>
              <a:defRPr/>
            </a:pPr>
            <a:r>
              <a:rPr lang="en-US" smtClean="0"/>
              <a:t>12/01/09 - 9pm</a:t>
            </a:r>
            <a:endParaRPr lang="en-US"/>
          </a:p>
        </p:txBody>
      </p:sp>
      <p:sp>
        <p:nvSpPr>
          <p:cNvPr id="13" name="Slide Number Placeholder 12"/>
          <p:cNvSpPr>
            <a:spLocks noGrp="1"/>
          </p:cNvSpPr>
          <p:nvPr>
            <p:ph type="sldNum" sz="quarter" idx="12"/>
          </p:nvPr>
        </p:nvSpPr>
        <p:spPr/>
        <p:txBody>
          <a:bodyPr/>
          <a:lstStyle/>
          <a:p>
            <a:pPr>
              <a:defRPr/>
            </a:pPr>
            <a:fld id="{F6240343-96C3-4428-9289-DDDB4F32FA97}" type="slidenum">
              <a:rPr lang="en-US" smtClean="0"/>
              <a:pPr>
                <a:defRPr/>
              </a:pPr>
              <a:t>9</a:t>
            </a:fld>
            <a:endParaRPr lang="en-US"/>
          </a:p>
        </p:txBody>
      </p:sp>
    </p:spTree>
    <p:extLst>
      <p:ext uri="{BB962C8B-B14F-4D97-AF65-F5344CB8AC3E}">
        <p14:creationId xmlns:p14="http://schemas.microsoft.com/office/powerpoint/2010/main" val="155201827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700"/>
                                  </p:stCondLst>
                                  <p:childTnLst>
                                    <p:set>
                                      <p:cBhvr>
                                        <p:cTn id="6" dur="1" fill="hold">
                                          <p:stCondLst>
                                            <p:cond delay="0"/>
                                          </p:stCondLst>
                                        </p:cTn>
                                        <p:tgtEl>
                                          <p:spTgt spid="2120712"/>
                                        </p:tgtEl>
                                        <p:attrNameLst>
                                          <p:attrName>style.visibility</p:attrName>
                                        </p:attrNameLst>
                                      </p:cBhvr>
                                      <p:to>
                                        <p:strVal val="visible"/>
                                      </p:to>
                                    </p:set>
                                    <p:animEffect transition="in" filter="wipe(down)">
                                      <p:cBhvr>
                                        <p:cTn id="7" dur="500"/>
                                        <p:tgtEl>
                                          <p:spTgt spid="2120712"/>
                                        </p:tgtEl>
                                      </p:cBhvr>
                                    </p:animEffect>
                                  </p:childTnLst>
                                </p:cTn>
                              </p:par>
                            </p:childTnLst>
                          </p:cTn>
                        </p:par>
                        <p:par>
                          <p:cTn id="8" fill="hold">
                            <p:stCondLst>
                              <p:cond delay="1200"/>
                            </p:stCondLst>
                            <p:childTnLst>
                              <p:par>
                                <p:cTn id="9" presetID="22" presetClass="entr" presetSubtype="2" fill="hold" grpId="0" nodeType="afterEffect">
                                  <p:stCondLst>
                                    <p:cond delay="700"/>
                                  </p:stCondLst>
                                  <p:childTnLst>
                                    <p:set>
                                      <p:cBhvr>
                                        <p:cTn id="10" dur="1" fill="hold">
                                          <p:stCondLst>
                                            <p:cond delay="0"/>
                                          </p:stCondLst>
                                        </p:cTn>
                                        <p:tgtEl>
                                          <p:spTgt spid="2120711"/>
                                        </p:tgtEl>
                                        <p:attrNameLst>
                                          <p:attrName>style.visibility</p:attrName>
                                        </p:attrNameLst>
                                      </p:cBhvr>
                                      <p:to>
                                        <p:strVal val="visible"/>
                                      </p:to>
                                    </p:set>
                                    <p:animEffect transition="in" filter="wipe(right)">
                                      <p:cBhvr>
                                        <p:cTn id="11" dur="500"/>
                                        <p:tgtEl>
                                          <p:spTgt spid="2120711"/>
                                        </p:tgtEl>
                                      </p:cBhvr>
                                    </p:animEffect>
                                  </p:childTnLst>
                                </p:cTn>
                              </p:par>
                            </p:childTnLst>
                          </p:cTn>
                        </p:par>
                        <p:par>
                          <p:cTn id="12" fill="hold">
                            <p:stCondLst>
                              <p:cond delay="2400"/>
                            </p:stCondLst>
                            <p:childTnLst>
                              <p:par>
                                <p:cTn id="13" presetID="53" presetClass="entr" presetSubtype="0" fill="hold" grpId="0" nodeType="afterEffect">
                                  <p:stCondLst>
                                    <p:cond delay="700"/>
                                  </p:stCondLst>
                                  <p:childTnLst>
                                    <p:set>
                                      <p:cBhvr>
                                        <p:cTn id="14" dur="1" fill="hold">
                                          <p:stCondLst>
                                            <p:cond delay="0"/>
                                          </p:stCondLst>
                                        </p:cTn>
                                        <p:tgtEl>
                                          <p:spTgt spid="2120710"/>
                                        </p:tgtEl>
                                        <p:attrNameLst>
                                          <p:attrName>style.visibility</p:attrName>
                                        </p:attrNameLst>
                                      </p:cBhvr>
                                      <p:to>
                                        <p:strVal val="visible"/>
                                      </p:to>
                                    </p:set>
                                    <p:anim calcmode="lin" valueType="num">
                                      <p:cBhvr>
                                        <p:cTn id="15" dur="500" fill="hold"/>
                                        <p:tgtEl>
                                          <p:spTgt spid="2120710"/>
                                        </p:tgtEl>
                                        <p:attrNameLst>
                                          <p:attrName>ppt_w</p:attrName>
                                        </p:attrNameLst>
                                      </p:cBhvr>
                                      <p:tavLst>
                                        <p:tav tm="0">
                                          <p:val>
                                            <p:fltVal val="0"/>
                                          </p:val>
                                        </p:tav>
                                        <p:tav tm="100000">
                                          <p:val>
                                            <p:strVal val="#ppt_w"/>
                                          </p:val>
                                        </p:tav>
                                      </p:tavLst>
                                    </p:anim>
                                    <p:anim calcmode="lin" valueType="num">
                                      <p:cBhvr>
                                        <p:cTn id="16" dur="500" fill="hold"/>
                                        <p:tgtEl>
                                          <p:spTgt spid="2120710"/>
                                        </p:tgtEl>
                                        <p:attrNameLst>
                                          <p:attrName>ppt_h</p:attrName>
                                        </p:attrNameLst>
                                      </p:cBhvr>
                                      <p:tavLst>
                                        <p:tav tm="0">
                                          <p:val>
                                            <p:fltVal val="0"/>
                                          </p:val>
                                        </p:tav>
                                        <p:tav tm="100000">
                                          <p:val>
                                            <p:strVal val="#ppt_h"/>
                                          </p:val>
                                        </p:tav>
                                      </p:tavLst>
                                    </p:anim>
                                    <p:animEffect transition="in" filter="fade">
                                      <p:cBhvr>
                                        <p:cTn id="17" dur="500"/>
                                        <p:tgtEl>
                                          <p:spTgt spid="21207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0710" grpId="0" animBg="1"/>
      <p:bldP spid="2120711" grpId="0" animBg="1"/>
      <p:bldP spid="2120712"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NAV" val="36"/>
  <p:tag name="ARTICULATE_SLIDE_GUID" val="2d07af31-b337-449a-9439-5655e5c38ea6"/>
  <p:tag name="ARTICULATE_SLIDE_PAUSE" val="0"/>
  <p:tag name="ARTICULATE_NAV_LEVEL" val="2"/>
  <p:tag name="ARTICULATE_SLIDE_PRESENTER" val="Ernst Rauch"/>
  <p:tag name="ARTICULATE_SLIDE_PRESENTER_GUID" val="1A34B5C7F99A"/>
  <p:tag name="ARTICULATE_PLAYLIST_ID" val="-1"/>
  <p:tag name="ARTICULATE_LOCK_SLIDE" val="0"/>
</p:tagLst>
</file>

<file path=ppt/theme/theme1.xml><?xml version="1.0" encoding="utf-8"?>
<a:theme xmlns:a="http://schemas.openxmlformats.org/drawingml/2006/main" name="Default Design">
  <a:themeElements>
    <a:clrScheme name="">
      <a:dk1>
        <a:srgbClr val="000000"/>
      </a:dk1>
      <a:lt1>
        <a:srgbClr val="FFFFFF"/>
      </a:lt1>
      <a:dk2>
        <a:srgbClr val="EEC100"/>
      </a:dk2>
      <a:lt2>
        <a:srgbClr val="6FCAEF"/>
      </a:lt2>
      <a:accent1>
        <a:srgbClr val="225A7A"/>
      </a:accent1>
      <a:accent2>
        <a:srgbClr val="FF6801"/>
      </a:accent2>
      <a:accent3>
        <a:srgbClr val="FFFFFF"/>
      </a:accent3>
      <a:accent4>
        <a:srgbClr val="000000"/>
      </a:accent4>
      <a:accent5>
        <a:srgbClr val="ABB5BE"/>
      </a:accent5>
      <a:accent6>
        <a:srgbClr val="E75E01"/>
      </a:accent6>
      <a:hlink>
        <a:srgbClr val="339966"/>
      </a:hlink>
      <a:folHlink>
        <a:srgbClr val="A50021"/>
      </a:folHlink>
    </a:clrScheme>
    <a:fontScheme name="Aspect">
      <a:majorFont>
        <a:latin typeface="Verdana"/>
        <a:ea typeface=""/>
        <a:cs typeface=""/>
        <a:font script="Jpan" typeface="ＭＳ ゴシック"/>
        <a:font script="Hang" typeface="굴림"/>
        <a:font script="Hans" typeface="黑体"/>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宋体"/>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336699"/>
        </a:dk2>
        <a:lt2>
          <a:srgbClr val="808080"/>
        </a:lt2>
        <a:accent1>
          <a:srgbClr val="0A2E4E"/>
        </a:accent1>
        <a:accent2>
          <a:srgbClr val="99CC00"/>
        </a:accent2>
        <a:accent3>
          <a:srgbClr val="FFFFFF"/>
        </a:accent3>
        <a:accent4>
          <a:srgbClr val="000000"/>
        </a:accent4>
        <a:accent5>
          <a:srgbClr val="AAADB2"/>
        </a:accent5>
        <a:accent6>
          <a:srgbClr val="8AB900"/>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2376BD"/>
        </a:dk2>
        <a:lt2>
          <a:srgbClr val="808080"/>
        </a:lt2>
        <a:accent1>
          <a:srgbClr val="0A2E4E"/>
        </a:accent1>
        <a:accent2>
          <a:srgbClr val="99CC00"/>
        </a:accent2>
        <a:accent3>
          <a:srgbClr val="FFFFFF"/>
        </a:accent3>
        <a:accent4>
          <a:srgbClr val="000000"/>
        </a:accent4>
        <a:accent5>
          <a:srgbClr val="AAADB2"/>
        </a:accent5>
        <a:accent6>
          <a:srgbClr val="8AB900"/>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15">
        <a:dk1>
          <a:srgbClr val="000000"/>
        </a:dk1>
        <a:lt1>
          <a:srgbClr val="FFFFFF"/>
        </a:lt1>
        <a:dk2>
          <a:srgbClr val="1067B5"/>
        </a:dk2>
        <a:lt2>
          <a:srgbClr val="808080"/>
        </a:lt2>
        <a:accent1>
          <a:srgbClr val="0A2E4E"/>
        </a:accent1>
        <a:accent2>
          <a:srgbClr val="99CC00"/>
        </a:accent2>
        <a:accent3>
          <a:srgbClr val="FFFFFF"/>
        </a:accent3>
        <a:accent4>
          <a:srgbClr val="000000"/>
        </a:accent4>
        <a:accent5>
          <a:srgbClr val="AAADB2"/>
        </a:accent5>
        <a:accent6>
          <a:srgbClr val="8AB900"/>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16">
        <a:dk1>
          <a:srgbClr val="000000"/>
        </a:dk1>
        <a:lt1>
          <a:srgbClr val="FFFFFF"/>
        </a:lt1>
        <a:dk2>
          <a:srgbClr val="1067B5"/>
        </a:dk2>
        <a:lt2>
          <a:srgbClr val="808080"/>
        </a:lt2>
        <a:accent1>
          <a:srgbClr val="0A2E4E"/>
        </a:accent1>
        <a:accent2>
          <a:srgbClr val="99CC00"/>
        </a:accent2>
        <a:accent3>
          <a:srgbClr val="FFFFFF"/>
        </a:accent3>
        <a:accent4>
          <a:srgbClr val="000000"/>
        </a:accent4>
        <a:accent5>
          <a:srgbClr val="AAADB2"/>
        </a:accent5>
        <a:accent6>
          <a:srgbClr val="8AB900"/>
        </a:accent6>
        <a:hlink>
          <a:srgbClr val="66CCFF"/>
        </a:hlink>
        <a:folHlink>
          <a:srgbClr val="FF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7DC3"/>
      </a:dk2>
      <a:lt2>
        <a:srgbClr val="808080"/>
      </a:lt2>
      <a:accent1>
        <a:srgbClr val="0A2E4E"/>
      </a:accent1>
      <a:accent2>
        <a:srgbClr val="99CC00"/>
      </a:accent2>
      <a:accent3>
        <a:srgbClr val="FFFFFF"/>
      </a:accent3>
      <a:accent4>
        <a:srgbClr val="000000"/>
      </a:accent4>
      <a:accent5>
        <a:srgbClr val="AAADB2"/>
      </a:accent5>
      <a:accent6>
        <a:srgbClr val="8AB900"/>
      </a:accent6>
      <a:hlink>
        <a:srgbClr val="007DC3"/>
      </a:hlink>
      <a:folHlink>
        <a:srgbClr val="FF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130711</TotalTime>
  <Words>1470</Words>
  <Application>Microsoft Office PowerPoint</Application>
  <PresentationFormat>On-screen Show (4:3)</PresentationFormat>
  <Paragraphs>201</Paragraphs>
  <Slides>18</Slides>
  <Notes>14</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6" baseType="lpstr">
      <vt:lpstr>Arial Unicode MS</vt:lpstr>
      <vt:lpstr>Arial</vt:lpstr>
      <vt:lpstr>Symbol</vt:lpstr>
      <vt:lpstr>Times New Roman</vt:lpstr>
      <vt:lpstr>Verdana</vt:lpstr>
      <vt:lpstr>Wingdings</vt:lpstr>
      <vt:lpstr>Default Design</vt:lpstr>
      <vt:lpstr>Chart</vt:lpstr>
      <vt:lpstr>Energy Infrastructure and Vulnerabilities  Insurance Market Perspectives</vt:lpstr>
      <vt:lpstr>PowerPoint Presentation</vt:lpstr>
      <vt:lpstr>Energy Insurance Market Summary</vt:lpstr>
      <vt:lpstr>Energy Insurance: Market Summary (cont’d)</vt:lpstr>
      <vt:lpstr>World Primary Energy Consumption, 1990-2040P</vt:lpstr>
      <vt:lpstr>PowerPoint Presentation</vt:lpstr>
      <vt:lpstr>US Electric Power Generation by Fuel Source, 2010-2035F (Billions of Kilowatt Hours)</vt:lpstr>
      <vt:lpstr>The Past Few Years Have Not Been Kind to Insurers or Utilities</vt:lpstr>
      <vt:lpstr>U.S. Insured Catastrophe Losses</vt:lpstr>
      <vt:lpstr>Inflation Adjusted U.S. Catastrophe Losses by Cause of Loss, 1993–20121</vt:lpstr>
      <vt:lpstr>Top 16 Most Costly Disasters in U.S. History</vt:lpstr>
      <vt:lpstr>PowerPoint Presentation</vt:lpstr>
      <vt:lpstr>PowerPoint Presentation</vt:lpstr>
      <vt:lpstr>U.S. Crude Oil Production, 2005-2015P</vt:lpstr>
      <vt:lpstr>Oil &amp; Gas Extraction Employment, Jan. 2010—March 2014*</vt:lpstr>
      <vt:lpstr>Insurance Industry Concerns Related to Energy Infrastructure</vt:lpstr>
      <vt:lpstr>PowerPoint Presentation</vt:lpstr>
      <vt:lpstr>PowerPoint Presentation</vt:lpstr>
    </vt:vector>
  </TitlesOfParts>
  <Company>insurance information institute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P6466 - iii Template</dc:title>
  <dc:creator>Call @ 866-2-eSlide</dc:creator>
  <cp:lastModifiedBy>Lewis, Shorna</cp:lastModifiedBy>
  <cp:revision>2837</cp:revision>
  <dcterms:modified xsi:type="dcterms:W3CDTF">2014-04-11T12:55:15Z</dcterms:modified>
</cp:coreProperties>
</file>