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ags/tag22.xml" ContentType="application/vnd.openxmlformats-officedocument.presentationml.tags+xml"/>
  <Override PartName="/ppt/notesSlides/notesSlide21.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1006" r:id="rId2"/>
    <p:sldId id="1054" r:id="rId3"/>
    <p:sldId id="1039" r:id="rId4"/>
    <p:sldId id="914" r:id="rId5"/>
    <p:sldId id="918" r:id="rId6"/>
    <p:sldId id="915" r:id="rId7"/>
    <p:sldId id="925" r:id="rId8"/>
    <p:sldId id="1052" r:id="rId9"/>
    <p:sldId id="5958" r:id="rId10"/>
    <p:sldId id="5967" r:id="rId11"/>
    <p:sldId id="784" r:id="rId12"/>
    <p:sldId id="318" r:id="rId13"/>
    <p:sldId id="5959" r:id="rId14"/>
    <p:sldId id="5968" r:id="rId15"/>
    <p:sldId id="5970" r:id="rId16"/>
    <p:sldId id="5972" r:id="rId17"/>
    <p:sldId id="5971" r:id="rId18"/>
    <p:sldId id="5976" r:id="rId19"/>
    <p:sldId id="5977" r:id="rId20"/>
    <p:sldId id="5960" r:id="rId21"/>
    <p:sldId id="912" r:id="rId22"/>
    <p:sldId id="913" r:id="rId23"/>
    <p:sldId id="5973" r:id="rId24"/>
    <p:sldId id="5974" r:id="rId25"/>
    <p:sldId id="916" r:id="rId26"/>
    <p:sldId id="917" r:id="rId27"/>
    <p:sldId id="5962" r:id="rId28"/>
    <p:sldId id="5979" r:id="rId29"/>
    <p:sldId id="5980" r:id="rId30"/>
    <p:sldId id="5963" r:id="rId31"/>
    <p:sldId id="5981" r:id="rId32"/>
    <p:sldId id="5989" r:id="rId33"/>
    <p:sldId id="5964" r:id="rId34"/>
    <p:sldId id="805" r:id="rId35"/>
    <p:sldId id="5987" r:id="rId36"/>
    <p:sldId id="5961" r:id="rId37"/>
    <p:sldId id="5956" r:id="rId38"/>
    <p:sldId id="974"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2880">
          <p15:clr>
            <a:srgbClr val="A4A3A4"/>
          </p15:clr>
        </p15:guide>
        <p15:guide id="3" pos="840" userDrawn="1">
          <p15:clr>
            <a:srgbClr val="A4A3A4"/>
          </p15:clr>
        </p15:guide>
        <p15:guide id="4" orient="horz" pos="1128" userDrawn="1">
          <p15:clr>
            <a:srgbClr val="A4A3A4"/>
          </p15:clr>
        </p15:guide>
        <p15:guide id="5" orient="horz" pos="2880" userDrawn="1">
          <p15:clr>
            <a:srgbClr val="A4A3A4"/>
          </p15:clr>
        </p15:guide>
        <p15:guide id="6" orient="horz" pos="3600">
          <p15:clr>
            <a:srgbClr val="A4A3A4"/>
          </p15:clr>
        </p15:guide>
        <p15:guide id="7" orient="horz" pos="1142">
          <p15:clr>
            <a:srgbClr val="A4A3A4"/>
          </p15:clr>
        </p15:guide>
        <p15:guide id="8" pos="5208" userDrawn="1">
          <p15:clr>
            <a:srgbClr val="A4A3A4"/>
          </p15:clr>
        </p15:guide>
        <p15:guide id="9" pos="605">
          <p15:clr>
            <a:srgbClr val="A4A3A4"/>
          </p15:clr>
        </p15:guide>
        <p15:guide id="10" orient="horz" pos="3120" userDrawn="1">
          <p15:clr>
            <a:srgbClr val="A4A3A4"/>
          </p15:clr>
        </p15:guide>
        <p15:guide id="11" orient="horz" pos="1008" userDrawn="1">
          <p15:clr>
            <a:srgbClr val="A4A3A4"/>
          </p15:clr>
        </p15:guide>
        <p15:guide id="12" orient="horz">
          <p15:clr>
            <a:srgbClr val="A4A3A4"/>
          </p15:clr>
        </p15:guide>
        <p15:guide id="14" orient="horz" pos="32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BE"/>
    <a:srgbClr val="F69322"/>
    <a:srgbClr val="EBEBEB"/>
    <a:srgbClr val="D0D0D3"/>
    <a:srgbClr val="FF6600"/>
    <a:srgbClr val="234568"/>
    <a:srgbClr val="2F8571"/>
    <a:srgbClr val="A6D8E7"/>
    <a:srgbClr val="D9AE3A"/>
    <a:srgbClr val="BD9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687" autoAdjust="0"/>
  </p:normalViewPr>
  <p:slideViewPr>
    <p:cSldViewPr snapToGrid="0">
      <p:cViewPr varScale="1">
        <p:scale>
          <a:sx n="114" d="100"/>
          <a:sy n="114" d="100"/>
        </p:scale>
        <p:origin x="1620" y="102"/>
      </p:cViewPr>
      <p:guideLst>
        <p:guide orient="horz" pos="3312"/>
        <p:guide pos="2880"/>
        <p:guide pos="840"/>
        <p:guide orient="horz" pos="1128"/>
        <p:guide orient="horz" pos="2880"/>
        <p:guide orient="horz" pos="3600"/>
        <p:guide orient="horz" pos="1142"/>
        <p:guide pos="5208"/>
        <p:guide pos="605"/>
        <p:guide orient="horz" pos="3120"/>
        <p:guide orient="horz" pos="1008"/>
        <p:guide orient="horz"/>
        <p:guide orient="horz" pos="320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3492"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6235844889699866"/>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E1-45EA-A8D9-370E28BD3F0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58-442D-ADEE-ED4A8C3C8014}"/>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Sheet1!$B$1:$M$1</c:f>
              <c:strCache>
                <c:ptCount val="12"/>
                <c:pt idx="0">
                  <c:v>08</c:v>
                </c:pt>
                <c:pt idx="1">
                  <c:v>09</c:v>
                </c:pt>
                <c:pt idx="2">
                  <c:v>10</c:v>
                </c:pt>
                <c:pt idx="3">
                  <c:v>11</c:v>
                </c:pt>
                <c:pt idx="4">
                  <c:v>12</c:v>
                </c:pt>
                <c:pt idx="5">
                  <c:v>13</c:v>
                </c:pt>
                <c:pt idx="6">
                  <c:v>14</c:v>
                </c:pt>
                <c:pt idx="7">
                  <c:v>15</c:v>
                </c:pt>
                <c:pt idx="8">
                  <c:v>16</c:v>
                </c:pt>
                <c:pt idx="9">
                  <c:v>17</c:v>
                </c:pt>
                <c:pt idx="10">
                  <c:v>18</c:v>
                </c:pt>
                <c:pt idx="11">
                  <c:v>19</c:v>
                </c:pt>
              </c:strCache>
            </c:strRef>
          </c:cat>
          <c:val>
            <c:numRef>
              <c:f>Sheet1!$B$2:$M$2</c:f>
              <c:numCache>
                <c:formatCode>0.0%</c:formatCode>
                <c:ptCount val="12"/>
                <c:pt idx="0">
                  <c:v>-1.8200000000000001E-2</c:v>
                </c:pt>
                <c:pt idx="1">
                  <c:v>-5.2999999999999999E-2</c:v>
                </c:pt>
                <c:pt idx="2">
                  <c:v>2E-3</c:v>
                </c:pt>
                <c:pt idx="3">
                  <c:v>2.2700000000000001E-2</c:v>
                </c:pt>
                <c:pt idx="4">
                  <c:v>5.6899999999999999E-2</c:v>
                </c:pt>
                <c:pt idx="5">
                  <c:v>3.7199999999999997E-2</c:v>
                </c:pt>
                <c:pt idx="6">
                  <c:v>5.0599999999999999E-2</c:v>
                </c:pt>
                <c:pt idx="7">
                  <c:v>3.8199999999999998E-2</c:v>
                </c:pt>
                <c:pt idx="8">
                  <c:v>3.1399999999999997E-2</c:v>
                </c:pt>
                <c:pt idx="9">
                  <c:v>3.85E-2</c:v>
                </c:pt>
                <c:pt idx="10">
                  <c:v>0.1134</c:v>
                </c:pt>
                <c:pt idx="11">
                  <c:v>1.0999999999999999E-2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Nominal GDP Growth</c:v>
                </c:pt>
              </c:strCache>
            </c:strRef>
          </c:tx>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E1-45EA-A8D9-370E28BD3F05}"/>
                </c:ext>
              </c:extLst>
            </c:dLbl>
            <c:dLbl>
              <c:idx val="11"/>
              <c:layout>
                <c:manualLayout>
                  <c:x val="1.4996873092917319E-2"/>
                  <c:y val="-2.84391433682167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58-442D-ADEE-ED4A8C3C80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Sheet1!$B$1:$M$1</c:f>
              <c:strCache>
                <c:ptCount val="12"/>
                <c:pt idx="0">
                  <c:v>08</c:v>
                </c:pt>
                <c:pt idx="1">
                  <c:v>09</c:v>
                </c:pt>
                <c:pt idx="2">
                  <c:v>10</c:v>
                </c:pt>
                <c:pt idx="3">
                  <c:v>11</c:v>
                </c:pt>
                <c:pt idx="4">
                  <c:v>12</c:v>
                </c:pt>
                <c:pt idx="5">
                  <c:v>13</c:v>
                </c:pt>
                <c:pt idx="6">
                  <c:v>14</c:v>
                </c:pt>
                <c:pt idx="7">
                  <c:v>15</c:v>
                </c:pt>
                <c:pt idx="8">
                  <c:v>16</c:v>
                </c:pt>
                <c:pt idx="9">
                  <c:v>17</c:v>
                </c:pt>
                <c:pt idx="10">
                  <c:v>18</c:v>
                </c:pt>
                <c:pt idx="11">
                  <c:v>19</c:v>
                </c:pt>
              </c:strCache>
            </c:strRef>
          </c:cat>
          <c:val>
            <c:numRef>
              <c:f>Sheet1!$B$3:$M$3</c:f>
              <c:numCache>
                <c:formatCode>0.0%</c:formatCode>
                <c:ptCount val="12"/>
                <c:pt idx="0">
                  <c:v>4.2016806722689148E-2</c:v>
                </c:pt>
                <c:pt idx="1">
                  <c:v>-3.0576268438969101E-2</c:v>
                </c:pt>
                <c:pt idx="2">
                  <c:v>3.9936180144779065E-2</c:v>
                </c:pt>
                <c:pt idx="3">
                  <c:v>3.8194839911296352E-2</c:v>
                </c:pt>
                <c:pt idx="4">
                  <c:v>4.2339412243001417E-2</c:v>
                </c:pt>
                <c:pt idx="5">
                  <c:v>3.0063829918959062E-2</c:v>
                </c:pt>
                <c:pt idx="6">
                  <c:v>4.735573600033649E-2</c:v>
                </c:pt>
                <c:pt idx="7">
                  <c:v>4.565070183291442E-2</c:v>
                </c:pt>
                <c:pt idx="8">
                  <c:v>2.3017018544231327E-2</c:v>
                </c:pt>
                <c:pt idx="9">
                  <c:v>3.8539325239931754E-2</c:v>
                </c:pt>
                <c:pt idx="10">
                  <c:v>5.4382693410334415E-2</c:v>
                </c:pt>
                <c:pt idx="11">
                  <c:v>4.2000000000000003E-2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0.12000000000000001"/>
          <c:min val="-6.0000000000000012E-2"/>
        </c:scaling>
        <c:delete val="0"/>
        <c:axPos val="l"/>
        <c:numFmt formatCode="0%" sourceLinked="0"/>
        <c:majorTickMark val="out"/>
        <c:minorTickMark val="none"/>
        <c:tickLblPos val="nextTo"/>
        <c:txPr>
          <a:bodyPr/>
          <a:lstStyle/>
          <a:p>
            <a:pPr>
              <a:defRPr sz="1400"/>
            </a:pPr>
            <a:endParaRPr lang="en-US"/>
          </a:p>
        </c:txPr>
        <c:crossAx val="327966528"/>
        <c:crosses val="autoZero"/>
        <c:crossBetween val="between"/>
        <c:majorUnit val="3.0000000000000006E-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7716535433102E-2"/>
          <c:y val="3.4568569712992298E-2"/>
          <c:w val="0.894014430705667"/>
          <c:h val="0.83957219251336901"/>
        </c:manualLayout>
      </c:layout>
      <c:barChart>
        <c:barDir val="col"/>
        <c:grouping val="clustered"/>
        <c:varyColors val="0"/>
        <c:ser>
          <c:idx val="2"/>
          <c:order val="0"/>
          <c:tx>
            <c:strRef>
              <c:f>Sheet1!$A$2</c:f>
              <c:strCache>
                <c:ptCount val="1"/>
                <c:pt idx="0">
                  <c:v>Employment Cost Growth</c:v>
                </c:pt>
              </c:strCache>
            </c:strRef>
          </c:tx>
          <c:spPr>
            <a:solidFill>
              <a:srgbClr val="337DBE"/>
            </a:solidFill>
          </c:spPr>
          <c:invertIfNegative val="0"/>
          <c:dPt>
            <c:idx val="7"/>
            <c:invertIfNegative val="0"/>
            <c:bubble3D val="0"/>
            <c:extLst>
              <c:ext xmlns:c16="http://schemas.microsoft.com/office/drawing/2014/chart" uri="{C3380CC4-5D6E-409C-BE32-E72D297353CC}">
                <c16:uniqueId val="{00000000-CF6B-4314-8F04-21328C7D95E0}"/>
              </c:ext>
            </c:extLst>
          </c:dPt>
          <c:dPt>
            <c:idx val="29"/>
            <c:invertIfNegative val="0"/>
            <c:bubble3D val="0"/>
            <c:extLst>
              <c:ext xmlns:c16="http://schemas.microsoft.com/office/drawing/2014/chart" uri="{C3380CC4-5D6E-409C-BE32-E72D297353CC}">
                <c16:uniqueId val="{00000002-2D69-467B-BDC2-CB944D556761}"/>
              </c:ext>
            </c:extLst>
          </c:dPt>
          <c:dPt>
            <c:idx val="30"/>
            <c:invertIfNegative val="0"/>
            <c:bubble3D val="0"/>
            <c:extLst>
              <c:ext xmlns:c16="http://schemas.microsoft.com/office/drawing/2014/chart" uri="{C3380CC4-5D6E-409C-BE32-E72D297353CC}">
                <c16:uniqueId val="{00000001-2D69-467B-BDC2-CB944D556761}"/>
              </c:ext>
            </c:extLst>
          </c:dPt>
          <c:dPt>
            <c:idx val="31"/>
            <c:invertIfNegative val="0"/>
            <c:bubble3D val="0"/>
            <c:extLst>
              <c:ext xmlns:c16="http://schemas.microsoft.com/office/drawing/2014/chart" uri="{C3380CC4-5D6E-409C-BE32-E72D297353CC}">
                <c16:uniqueId val="{00000000-2D69-467B-BDC2-CB944D556761}"/>
              </c:ext>
            </c:extLst>
          </c:dPt>
          <c:dPt>
            <c:idx val="32"/>
            <c:invertIfNegative val="0"/>
            <c:bubble3D val="0"/>
            <c:extLst>
              <c:ext xmlns:c16="http://schemas.microsoft.com/office/drawing/2014/chart" uri="{C3380CC4-5D6E-409C-BE32-E72D297353CC}">
                <c16:uniqueId val="{00000002-CF6B-4314-8F04-21328C7D95E0}"/>
              </c:ext>
            </c:extLst>
          </c:dPt>
          <c:dPt>
            <c:idx val="33"/>
            <c:invertIfNegative val="0"/>
            <c:bubble3D val="0"/>
            <c:extLst>
              <c:ext xmlns:c16="http://schemas.microsoft.com/office/drawing/2014/chart" uri="{C3380CC4-5D6E-409C-BE32-E72D297353CC}">
                <c16:uniqueId val="{00000004-CF6B-4314-8F04-21328C7D95E0}"/>
              </c:ext>
            </c:extLst>
          </c:dPt>
          <c:dPt>
            <c:idx val="34"/>
            <c:invertIfNegative val="0"/>
            <c:bubble3D val="0"/>
            <c:extLst>
              <c:ext xmlns:c16="http://schemas.microsoft.com/office/drawing/2014/chart" uri="{C3380CC4-5D6E-409C-BE32-E72D297353CC}">
                <c16:uniqueId val="{00000006-CF6B-4314-8F04-21328C7D95E0}"/>
              </c:ext>
            </c:extLst>
          </c:dPt>
          <c:dPt>
            <c:idx val="35"/>
            <c:invertIfNegative val="0"/>
            <c:bubble3D val="0"/>
            <c:extLst>
              <c:ext xmlns:c16="http://schemas.microsoft.com/office/drawing/2014/chart" uri="{C3380CC4-5D6E-409C-BE32-E72D297353CC}">
                <c16:uniqueId val="{00000008-CF6B-4314-8F04-21328C7D95E0}"/>
              </c:ext>
            </c:extLst>
          </c:dPt>
          <c:dPt>
            <c:idx val="36"/>
            <c:invertIfNegative val="0"/>
            <c:bubble3D val="0"/>
            <c:extLst>
              <c:ext xmlns:c16="http://schemas.microsoft.com/office/drawing/2014/chart" uri="{C3380CC4-5D6E-409C-BE32-E72D297353CC}">
                <c16:uniqueId val="{0000000A-CF6B-4314-8F04-21328C7D95E0}"/>
              </c:ext>
            </c:extLst>
          </c:dPt>
          <c:dPt>
            <c:idx val="37"/>
            <c:invertIfNegative val="0"/>
            <c:bubble3D val="0"/>
            <c:extLst>
              <c:ext xmlns:c16="http://schemas.microsoft.com/office/drawing/2014/chart" uri="{C3380CC4-5D6E-409C-BE32-E72D297353CC}">
                <c16:uniqueId val="{0000000C-CF6B-4314-8F04-21328C7D95E0}"/>
              </c:ext>
            </c:extLst>
          </c:dPt>
          <c:dPt>
            <c:idx val="38"/>
            <c:invertIfNegative val="0"/>
            <c:bubble3D val="0"/>
            <c:extLst>
              <c:ext xmlns:c16="http://schemas.microsoft.com/office/drawing/2014/chart" uri="{C3380CC4-5D6E-409C-BE32-E72D297353CC}">
                <c16:uniqueId val="{0000000E-CF6B-4314-8F04-21328C7D95E0}"/>
              </c:ext>
            </c:extLst>
          </c:dPt>
          <c:dPt>
            <c:idx val="39"/>
            <c:invertIfNegative val="0"/>
            <c:bubble3D val="0"/>
            <c:spPr>
              <a:solidFill>
                <a:schemeClr val="accent1"/>
              </a:solidFill>
            </c:spPr>
            <c:extLst>
              <c:ext xmlns:c16="http://schemas.microsoft.com/office/drawing/2014/chart" uri="{C3380CC4-5D6E-409C-BE32-E72D297353CC}">
                <c16:uniqueId val="{00000010-CF6B-4314-8F04-21328C7D95E0}"/>
              </c:ext>
            </c:extLst>
          </c:dPt>
          <c:dLbls>
            <c:dLbl>
              <c:idx val="32"/>
              <c:layout>
                <c:manualLayout>
                  <c:x val="0"/>
                  <c:y val="6.90425457019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B-4314-8F04-21328C7D95E0}"/>
                </c:ext>
              </c:extLst>
            </c:dLbl>
            <c:dLbl>
              <c:idx val="34"/>
              <c:layout>
                <c:manualLayout>
                  <c:x val="0"/>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B-4314-8F04-21328C7D95E0}"/>
                </c:ext>
              </c:extLst>
            </c:dLbl>
            <c:dLbl>
              <c:idx val="36"/>
              <c:layout>
                <c:manualLayout>
                  <c:x val="-1.1153229838812999E-16"/>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B-4314-8F04-21328C7D95E0}"/>
                </c:ext>
              </c:extLst>
            </c:dLbl>
            <c:dLbl>
              <c:idx val="38"/>
              <c:layout>
                <c:manualLayout>
                  <c:x val="-1.1153229838812999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6B-4314-8F04-21328C7D95E0}"/>
                </c:ext>
              </c:extLst>
            </c:dLbl>
            <c:dLbl>
              <c:idx val="39"/>
              <c:layout>
                <c:manualLayout>
                  <c:x val="3.0418250950571459E-3"/>
                  <c:y val="-2.772029287214846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4296518068321314E-2"/>
                      <c:h val="4.152600019669981E-2"/>
                    </c:manualLayout>
                  </c15:layout>
                </c:ext>
                <c:ext xmlns:c16="http://schemas.microsoft.com/office/drawing/2014/chart" uri="{C3380CC4-5D6E-409C-BE32-E72D297353CC}">
                  <c16:uniqueId val="{00000010-CF6B-4314-8F04-21328C7D95E0}"/>
                </c:ext>
              </c:extLst>
            </c:dLbl>
            <c:spPr>
              <a:noFill/>
              <a:ln>
                <a:noFill/>
              </a:ln>
              <a:effectLst/>
            </c:spPr>
            <c:txPr>
              <a:bodyPr rot="-5400000" vert="horz" lIns="0" tIns="0" rIns="0"/>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Sheet1!$B$1:$AO$1</c:f>
              <c:strCache>
                <c:ptCount val="40"/>
                <c:pt idx="0">
                  <c:v>09:3Q</c:v>
                </c:pt>
                <c:pt idx="1">
                  <c:v>09:4Q</c:v>
                </c:pt>
                <c:pt idx="2">
                  <c:v>10:1Q</c:v>
                </c:pt>
                <c:pt idx="3">
                  <c:v>10:2Q</c:v>
                </c:pt>
                <c:pt idx="4">
                  <c:v>10:3Q</c:v>
                </c:pt>
                <c:pt idx="5">
                  <c:v>10:4Q</c:v>
                </c:pt>
                <c:pt idx="6">
                  <c:v>11:1Q</c:v>
                </c:pt>
                <c:pt idx="7">
                  <c:v>11:2Q</c:v>
                </c:pt>
                <c:pt idx="8">
                  <c:v>11:3Q</c:v>
                </c:pt>
                <c:pt idx="9">
                  <c:v>11:4Q</c:v>
                </c:pt>
                <c:pt idx="10">
                  <c:v>12:1Q</c:v>
                </c:pt>
                <c:pt idx="11">
                  <c:v>12:2Q</c:v>
                </c:pt>
                <c:pt idx="12">
                  <c:v>12:3Q</c:v>
                </c:pt>
                <c:pt idx="13">
                  <c:v>12:4Q</c:v>
                </c:pt>
                <c:pt idx="14">
                  <c:v>13:1Q</c:v>
                </c:pt>
                <c:pt idx="15">
                  <c:v>13:2Q</c:v>
                </c:pt>
                <c:pt idx="16">
                  <c:v>13:3Q</c:v>
                </c:pt>
                <c:pt idx="17">
                  <c:v>13:4Q</c:v>
                </c:pt>
                <c:pt idx="18">
                  <c:v>14:1Q</c:v>
                </c:pt>
                <c:pt idx="19">
                  <c:v>14:2Q</c:v>
                </c:pt>
                <c:pt idx="20">
                  <c:v>14:3Q</c:v>
                </c:pt>
                <c:pt idx="21">
                  <c:v>14:4Q</c:v>
                </c:pt>
                <c:pt idx="22">
                  <c:v>15:1Q</c:v>
                </c:pt>
                <c:pt idx="23">
                  <c:v>15:2Q</c:v>
                </c:pt>
                <c:pt idx="24">
                  <c:v>15:3Q</c:v>
                </c:pt>
                <c:pt idx="25">
                  <c:v>15:4Q</c:v>
                </c:pt>
                <c:pt idx="26">
                  <c:v>16:1Q</c:v>
                </c:pt>
                <c:pt idx="27">
                  <c:v>16:2Q</c:v>
                </c:pt>
                <c:pt idx="28">
                  <c:v>16:3Q</c:v>
                </c:pt>
                <c:pt idx="29">
                  <c:v>16:4Q</c:v>
                </c:pt>
                <c:pt idx="30">
                  <c:v>17:1Q</c:v>
                </c:pt>
                <c:pt idx="31">
                  <c:v>17:2Q</c:v>
                </c:pt>
                <c:pt idx="32">
                  <c:v>17:3Q</c:v>
                </c:pt>
                <c:pt idx="33">
                  <c:v>17:4Q</c:v>
                </c:pt>
                <c:pt idx="34">
                  <c:v>18:1Q</c:v>
                </c:pt>
                <c:pt idx="35">
                  <c:v>18:2Q</c:v>
                </c:pt>
                <c:pt idx="36">
                  <c:v>18:3Q</c:v>
                </c:pt>
                <c:pt idx="37">
                  <c:v>18:4Q</c:v>
                </c:pt>
                <c:pt idx="38">
                  <c:v>19:1Q</c:v>
                </c:pt>
                <c:pt idx="39">
                  <c:v>19:2Q*</c:v>
                </c:pt>
              </c:strCache>
            </c:strRef>
          </c:cat>
          <c:val>
            <c:numRef>
              <c:f>Sheet1!$B$2:$AO$2</c:f>
              <c:numCache>
                <c:formatCode>0.0</c:formatCode>
                <c:ptCount val="40"/>
                <c:pt idx="0">
                  <c:v>1.8</c:v>
                </c:pt>
                <c:pt idx="1">
                  <c:v>1.7</c:v>
                </c:pt>
                <c:pt idx="2">
                  <c:v>2</c:v>
                </c:pt>
                <c:pt idx="3">
                  <c:v>2.2999999999999998</c:v>
                </c:pt>
                <c:pt idx="4">
                  <c:v>1.8</c:v>
                </c:pt>
                <c:pt idx="5">
                  <c:v>2</c:v>
                </c:pt>
                <c:pt idx="6">
                  <c:v>2.2000000000000002</c:v>
                </c:pt>
                <c:pt idx="7">
                  <c:v>2.2999999999999998</c:v>
                </c:pt>
                <c:pt idx="8">
                  <c:v>2.4</c:v>
                </c:pt>
                <c:pt idx="9">
                  <c:v>2.7</c:v>
                </c:pt>
                <c:pt idx="10">
                  <c:v>1.4</c:v>
                </c:pt>
                <c:pt idx="11">
                  <c:v>1.3</c:v>
                </c:pt>
                <c:pt idx="12">
                  <c:v>2.1</c:v>
                </c:pt>
                <c:pt idx="13">
                  <c:v>1.1000000000000001</c:v>
                </c:pt>
                <c:pt idx="14">
                  <c:v>1.7</c:v>
                </c:pt>
                <c:pt idx="15">
                  <c:v>2.5</c:v>
                </c:pt>
                <c:pt idx="16">
                  <c:v>2.7</c:v>
                </c:pt>
                <c:pt idx="17">
                  <c:v>3.8</c:v>
                </c:pt>
                <c:pt idx="18">
                  <c:v>3.6</c:v>
                </c:pt>
                <c:pt idx="19">
                  <c:v>2.9</c:v>
                </c:pt>
                <c:pt idx="20">
                  <c:v>1.4</c:v>
                </c:pt>
                <c:pt idx="21">
                  <c:v>1.4</c:v>
                </c:pt>
                <c:pt idx="22">
                  <c:v>1.8</c:v>
                </c:pt>
                <c:pt idx="23">
                  <c:v>1.7</c:v>
                </c:pt>
                <c:pt idx="24">
                  <c:v>2.2999999999999998</c:v>
                </c:pt>
                <c:pt idx="25">
                  <c:v>2.9</c:v>
                </c:pt>
                <c:pt idx="26">
                  <c:v>2.6</c:v>
                </c:pt>
                <c:pt idx="27">
                  <c:v>2.8</c:v>
                </c:pt>
                <c:pt idx="28">
                  <c:v>3.6</c:v>
                </c:pt>
                <c:pt idx="29">
                  <c:v>2.7</c:v>
                </c:pt>
                <c:pt idx="30">
                  <c:v>3.1</c:v>
                </c:pt>
                <c:pt idx="31">
                  <c:v>3.6</c:v>
                </c:pt>
                <c:pt idx="32">
                  <c:v>2.2999999999999998</c:v>
                </c:pt>
                <c:pt idx="33">
                  <c:v>2.4</c:v>
                </c:pt>
                <c:pt idx="34">
                  <c:v>2.5</c:v>
                </c:pt>
                <c:pt idx="35">
                  <c:v>2.6</c:v>
                </c:pt>
                <c:pt idx="36">
                  <c:v>2.6</c:v>
                </c:pt>
                <c:pt idx="37">
                  <c:v>2.2999999999999998</c:v>
                </c:pt>
                <c:pt idx="38">
                  <c:v>2.8</c:v>
                </c:pt>
                <c:pt idx="39">
                  <c:v>2.1</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28510904"/>
        <c:axId val="528514040"/>
      </c:barChart>
      <c:lineChart>
        <c:grouping val="standard"/>
        <c:varyColors val="0"/>
        <c:ser>
          <c:idx val="0"/>
          <c:order val="1"/>
          <c:tx>
            <c:strRef>
              <c:f>Sheet1!$A$3</c:f>
              <c:strCache>
                <c:ptCount val="1"/>
                <c:pt idx="0">
                  <c:v>CPI-U</c:v>
                </c:pt>
              </c:strCache>
            </c:strRef>
          </c:tx>
          <c:spPr>
            <a:ln>
              <a:solidFill>
                <a:schemeClr val="tx1"/>
              </a:solidFill>
            </a:ln>
          </c:spPr>
          <c:marker>
            <c:symbol val="none"/>
          </c:marker>
          <c:cat>
            <c:strRef>
              <c:f>Sheet1!$B$1:$AO$1</c:f>
              <c:strCache>
                <c:ptCount val="40"/>
                <c:pt idx="0">
                  <c:v>09:3Q</c:v>
                </c:pt>
                <c:pt idx="1">
                  <c:v>09:4Q</c:v>
                </c:pt>
                <c:pt idx="2">
                  <c:v>10:1Q</c:v>
                </c:pt>
                <c:pt idx="3">
                  <c:v>10:2Q</c:v>
                </c:pt>
                <c:pt idx="4">
                  <c:v>10:3Q</c:v>
                </c:pt>
                <c:pt idx="5">
                  <c:v>10:4Q</c:v>
                </c:pt>
                <c:pt idx="6">
                  <c:v>11:1Q</c:v>
                </c:pt>
                <c:pt idx="7">
                  <c:v>11:2Q</c:v>
                </c:pt>
                <c:pt idx="8">
                  <c:v>11:3Q</c:v>
                </c:pt>
                <c:pt idx="9">
                  <c:v>11:4Q</c:v>
                </c:pt>
                <c:pt idx="10">
                  <c:v>12:1Q</c:v>
                </c:pt>
                <c:pt idx="11">
                  <c:v>12:2Q</c:v>
                </c:pt>
                <c:pt idx="12">
                  <c:v>12:3Q</c:v>
                </c:pt>
                <c:pt idx="13">
                  <c:v>12:4Q</c:v>
                </c:pt>
                <c:pt idx="14">
                  <c:v>13:1Q</c:v>
                </c:pt>
                <c:pt idx="15">
                  <c:v>13:2Q</c:v>
                </c:pt>
                <c:pt idx="16">
                  <c:v>13:3Q</c:v>
                </c:pt>
                <c:pt idx="17">
                  <c:v>13:4Q</c:v>
                </c:pt>
                <c:pt idx="18">
                  <c:v>14:1Q</c:v>
                </c:pt>
                <c:pt idx="19">
                  <c:v>14:2Q</c:v>
                </c:pt>
                <c:pt idx="20">
                  <c:v>14:3Q</c:v>
                </c:pt>
                <c:pt idx="21">
                  <c:v>14:4Q</c:v>
                </c:pt>
                <c:pt idx="22">
                  <c:v>15:1Q</c:v>
                </c:pt>
                <c:pt idx="23">
                  <c:v>15:2Q</c:v>
                </c:pt>
                <c:pt idx="24">
                  <c:v>15:3Q</c:v>
                </c:pt>
                <c:pt idx="25">
                  <c:v>15:4Q</c:v>
                </c:pt>
                <c:pt idx="26">
                  <c:v>16:1Q</c:v>
                </c:pt>
                <c:pt idx="27">
                  <c:v>16:2Q</c:v>
                </c:pt>
                <c:pt idx="28">
                  <c:v>16:3Q</c:v>
                </c:pt>
                <c:pt idx="29">
                  <c:v>16:4Q</c:v>
                </c:pt>
                <c:pt idx="30">
                  <c:v>17:1Q</c:v>
                </c:pt>
                <c:pt idx="31">
                  <c:v>17:2Q</c:v>
                </c:pt>
                <c:pt idx="32">
                  <c:v>17:3Q</c:v>
                </c:pt>
                <c:pt idx="33">
                  <c:v>17:4Q</c:v>
                </c:pt>
                <c:pt idx="34">
                  <c:v>18:1Q</c:v>
                </c:pt>
                <c:pt idx="35">
                  <c:v>18:2Q</c:v>
                </c:pt>
                <c:pt idx="36">
                  <c:v>18:3Q</c:v>
                </c:pt>
                <c:pt idx="37">
                  <c:v>18:4Q</c:v>
                </c:pt>
                <c:pt idx="38">
                  <c:v>19:1Q</c:v>
                </c:pt>
                <c:pt idx="39">
                  <c:v>19:2Q*</c:v>
                </c:pt>
              </c:strCache>
            </c:strRef>
          </c:cat>
          <c:val>
            <c:numRef>
              <c:f>Sheet1!$B$3:$AO$3</c:f>
              <c:numCache>
                <c:formatCode>General</c:formatCode>
                <c:ptCount val="40"/>
                <c:pt idx="0">
                  <c:v>1.4</c:v>
                </c:pt>
                <c:pt idx="1">
                  <c:v>1.6</c:v>
                </c:pt>
                <c:pt idx="2">
                  <c:v>0.9</c:v>
                </c:pt>
                <c:pt idx="3">
                  <c:v>0.7</c:v>
                </c:pt>
                <c:pt idx="4">
                  <c:v>0.5</c:v>
                </c:pt>
                <c:pt idx="5">
                  <c:v>0.6</c:v>
                </c:pt>
                <c:pt idx="6">
                  <c:v>1</c:v>
                </c:pt>
                <c:pt idx="7">
                  <c:v>1.5</c:v>
                </c:pt>
                <c:pt idx="8">
                  <c:v>1.9</c:v>
                </c:pt>
                <c:pt idx="9">
                  <c:v>2.2000000000000002</c:v>
                </c:pt>
                <c:pt idx="10">
                  <c:v>2.2999999999999998</c:v>
                </c:pt>
                <c:pt idx="11">
                  <c:v>2.2000000000000002</c:v>
                </c:pt>
                <c:pt idx="12">
                  <c:v>1.8</c:v>
                </c:pt>
                <c:pt idx="13">
                  <c:v>1.6</c:v>
                </c:pt>
                <c:pt idx="14">
                  <c:v>1.6</c:v>
                </c:pt>
                <c:pt idx="15">
                  <c:v>1.4</c:v>
                </c:pt>
                <c:pt idx="16">
                  <c:v>1.4</c:v>
                </c:pt>
                <c:pt idx="17">
                  <c:v>1.5</c:v>
                </c:pt>
                <c:pt idx="18">
                  <c:v>1.4</c:v>
                </c:pt>
                <c:pt idx="19">
                  <c:v>1.7</c:v>
                </c:pt>
                <c:pt idx="20">
                  <c:v>1.4</c:v>
                </c:pt>
                <c:pt idx="21">
                  <c:v>1.2</c:v>
                </c:pt>
                <c:pt idx="22">
                  <c:v>1.4</c:v>
                </c:pt>
                <c:pt idx="23">
                  <c:v>1.5</c:v>
                </c:pt>
                <c:pt idx="24">
                  <c:v>1.5</c:v>
                </c:pt>
                <c:pt idx="25">
                  <c:v>1.7</c:v>
                </c:pt>
                <c:pt idx="26">
                  <c:v>1.8</c:v>
                </c:pt>
                <c:pt idx="27">
                  <c:v>1.8</c:v>
                </c:pt>
                <c:pt idx="28">
                  <c:v>1.8</c:v>
                </c:pt>
                <c:pt idx="29">
                  <c:v>1.9</c:v>
                </c:pt>
                <c:pt idx="30">
                  <c:v>1.6</c:v>
                </c:pt>
                <c:pt idx="31">
                  <c:v>1.2</c:v>
                </c:pt>
                <c:pt idx="32">
                  <c:v>1.3</c:v>
                </c:pt>
                <c:pt idx="33">
                  <c:v>1.3</c:v>
                </c:pt>
                <c:pt idx="34">
                  <c:v>1.7</c:v>
                </c:pt>
                <c:pt idx="35">
                  <c:v>1.8</c:v>
                </c:pt>
                <c:pt idx="36">
                  <c:v>1.8</c:v>
                </c:pt>
                <c:pt idx="37">
                  <c:v>1.9</c:v>
                </c:pt>
                <c:pt idx="38">
                  <c:v>1.8</c:v>
                </c:pt>
                <c:pt idx="39">
                  <c:v>1.9</c:v>
                </c:pt>
              </c:numCache>
            </c:numRef>
          </c:val>
          <c:smooth val="0"/>
          <c:extLst>
            <c:ext xmlns:c16="http://schemas.microsoft.com/office/drawing/2014/chart" uri="{C3380CC4-5D6E-409C-BE32-E72D297353CC}">
              <c16:uniqueId val="{00000000-8C30-419B-A4DE-72F29E288DB3}"/>
            </c:ext>
          </c:extLst>
        </c:ser>
        <c:dLbls>
          <c:showLegendKey val="0"/>
          <c:showVal val="0"/>
          <c:showCatName val="0"/>
          <c:showSerName val="0"/>
          <c:showPercent val="0"/>
          <c:showBubbleSize val="0"/>
        </c:dLbls>
        <c:marker val="1"/>
        <c:smooth val="0"/>
        <c:axId val="528510904"/>
        <c:axId val="528514040"/>
      </c:lineChart>
      <c:catAx>
        <c:axId val="528510904"/>
        <c:scaling>
          <c:orientation val="minMax"/>
        </c:scaling>
        <c:delete val="0"/>
        <c:axPos val="b"/>
        <c:numFmt formatCode="General" sourceLinked="1"/>
        <c:majorTickMark val="out"/>
        <c:minorTickMark val="none"/>
        <c:tickLblPos val="nextTo"/>
        <c:txPr>
          <a:bodyPr rot="0" vert="horz"/>
          <a:lstStyle/>
          <a:p>
            <a:pPr>
              <a:defRPr sz="1100"/>
            </a:pPr>
            <a:endParaRPr lang="en-US"/>
          </a:p>
        </c:txPr>
        <c:crossAx val="528514040"/>
        <c:crosses val="autoZero"/>
        <c:auto val="1"/>
        <c:lblAlgn val="ctr"/>
        <c:lblOffset val="500"/>
        <c:tickLblSkip val="4"/>
        <c:noMultiLvlLbl val="0"/>
      </c:catAx>
      <c:valAx>
        <c:axId val="528514040"/>
        <c:scaling>
          <c:orientation val="minMax"/>
          <c:max val="4"/>
          <c:min val="0"/>
        </c:scaling>
        <c:delete val="0"/>
        <c:axPos val="l"/>
        <c:numFmt formatCode="#,##0.0" sourceLinked="0"/>
        <c:majorTickMark val="out"/>
        <c:minorTickMark val="none"/>
        <c:tickLblPos val="nextTo"/>
        <c:txPr>
          <a:bodyPr/>
          <a:lstStyle/>
          <a:p>
            <a:pPr>
              <a:defRPr sz="1200"/>
            </a:pPr>
            <a:endParaRPr lang="en-US"/>
          </a:p>
        </c:txPr>
        <c:crossAx val="528510904"/>
        <c:crosses val="autoZero"/>
        <c:crossBetween val="between"/>
      </c:valAx>
    </c:plotArea>
    <c:legend>
      <c:legendPos val="r"/>
      <c:layout>
        <c:manualLayout>
          <c:xMode val="edge"/>
          <c:yMode val="edge"/>
          <c:x val="0.14368048860812555"/>
          <c:y val="7.0952475577695712E-2"/>
          <c:w val="0.26166557887488401"/>
          <c:h val="0.2658124284803924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7693606429123122E-2"/>
          <c:w val="0.88660798149489495"/>
          <c:h val="0.86734061468123003"/>
        </c:manualLayout>
      </c:layout>
      <c:barChart>
        <c:barDir val="col"/>
        <c:grouping val="clustered"/>
        <c:varyColors val="0"/>
        <c:ser>
          <c:idx val="0"/>
          <c:order val="0"/>
          <c:tx>
            <c:strRef>
              <c:f>Sheet1!$B$1</c:f>
              <c:strCache>
                <c:ptCount val="1"/>
                <c:pt idx="0">
                  <c:v>Statutory U/W results ($millions)</c:v>
                </c:pt>
              </c:strCache>
            </c:strRef>
          </c:tx>
          <c:spPr>
            <a:solidFill>
              <a:srgbClr val="00B050"/>
            </a:solidFill>
          </c:spPr>
          <c:invertIfNegative val="0"/>
          <c:dPt>
            <c:idx val="0"/>
            <c:invertIfNegative val="0"/>
            <c:bubble3D val="0"/>
            <c:spPr>
              <a:solidFill>
                <a:srgbClr val="FF0000"/>
              </a:solidFill>
            </c:spPr>
            <c:extLst>
              <c:ext xmlns:c16="http://schemas.microsoft.com/office/drawing/2014/chart" uri="{C3380CC4-5D6E-409C-BE32-E72D297353CC}">
                <c16:uniqueId val="{00000003-6C64-471C-8F81-661FDB8A1ABC}"/>
              </c:ext>
            </c:extLst>
          </c:dPt>
          <c:dPt>
            <c:idx val="1"/>
            <c:invertIfNegative val="0"/>
            <c:bubble3D val="0"/>
            <c:spPr>
              <a:solidFill>
                <a:srgbClr val="FF0000"/>
              </a:solidFill>
            </c:spPr>
            <c:extLst>
              <c:ext xmlns:c16="http://schemas.microsoft.com/office/drawing/2014/chart" uri="{C3380CC4-5D6E-409C-BE32-E72D297353CC}">
                <c16:uniqueId val="{00000004-6C64-471C-8F81-661FDB8A1ABC}"/>
              </c:ext>
            </c:extLst>
          </c:dPt>
          <c:dPt>
            <c:idx val="2"/>
            <c:invertIfNegative val="0"/>
            <c:bubble3D val="0"/>
            <c:spPr>
              <a:solidFill>
                <a:srgbClr val="FF0000"/>
              </a:solidFill>
            </c:spPr>
            <c:extLst>
              <c:ext xmlns:c16="http://schemas.microsoft.com/office/drawing/2014/chart" uri="{C3380CC4-5D6E-409C-BE32-E72D297353CC}">
                <c16:uniqueId val="{00000001-6C64-471C-8F81-661FDB8A1ABC}"/>
              </c:ext>
            </c:extLst>
          </c:dPt>
          <c:dPt>
            <c:idx val="3"/>
            <c:invertIfNegative val="0"/>
            <c:bubble3D val="0"/>
            <c:spPr>
              <a:solidFill>
                <a:srgbClr val="FF0000"/>
              </a:solidFill>
            </c:spPr>
            <c:extLst>
              <c:ext xmlns:c16="http://schemas.microsoft.com/office/drawing/2014/chart" uri="{C3380CC4-5D6E-409C-BE32-E72D297353CC}">
                <c16:uniqueId val="{00000005-6C64-471C-8F81-661FDB8A1ABC}"/>
              </c:ext>
            </c:extLst>
          </c:dPt>
          <c:dPt>
            <c:idx val="4"/>
            <c:invertIfNegative val="0"/>
            <c:bubble3D val="0"/>
            <c:spPr>
              <a:solidFill>
                <a:srgbClr val="FF0000"/>
              </a:solidFill>
            </c:spPr>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spPr>
              <a:solidFill>
                <a:srgbClr val="FF0000"/>
              </a:solidFill>
            </c:spPr>
            <c:extLst>
              <c:ext xmlns:c16="http://schemas.microsoft.com/office/drawing/2014/chart" uri="{C3380CC4-5D6E-409C-BE32-E72D297353CC}">
                <c16:uniqueId val="{00000000-6C64-471C-8F81-661FDB8A1ABC}"/>
              </c:ext>
            </c:extLst>
          </c:dPt>
          <c:dPt>
            <c:idx val="9"/>
            <c:invertIfNegative val="0"/>
            <c:bubble3D val="0"/>
            <c:spPr>
              <a:solidFill>
                <a:srgbClr val="FF0000"/>
              </a:solidFill>
            </c:spPr>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08</c:v>
                </c:pt>
                <c:pt idx="1">
                  <c:v>09</c:v>
                </c:pt>
                <c:pt idx="2">
                  <c:v>10</c:v>
                </c:pt>
                <c:pt idx="3">
                  <c:v>11</c:v>
                </c:pt>
                <c:pt idx="4">
                  <c:v>12</c:v>
                </c:pt>
                <c:pt idx="5">
                  <c:v>13</c:v>
                </c:pt>
                <c:pt idx="6">
                  <c:v>14</c:v>
                </c:pt>
                <c:pt idx="7">
                  <c:v>15</c:v>
                </c:pt>
                <c:pt idx="8">
                  <c:v>16</c:v>
                </c:pt>
                <c:pt idx="9">
                  <c:v>17</c:v>
                </c:pt>
                <c:pt idx="10">
                  <c:v>18</c:v>
                </c:pt>
                <c:pt idx="11">
                  <c:v>19</c:v>
                </c:pt>
              </c:strCache>
            </c:strRef>
          </c:cat>
          <c:val>
            <c:numRef>
              <c:f>Sheet1!$B$2:$B$13</c:f>
              <c:numCache>
                <c:formatCode>"$"#,##0</c:formatCode>
                <c:ptCount val="12"/>
                <c:pt idx="0">
                  <c:v>-6300</c:v>
                </c:pt>
                <c:pt idx="1">
                  <c:v>-2500</c:v>
                </c:pt>
                <c:pt idx="2">
                  <c:v>-5700</c:v>
                </c:pt>
                <c:pt idx="3">
                  <c:v>-26100</c:v>
                </c:pt>
                <c:pt idx="4">
                  <c:v>-7500</c:v>
                </c:pt>
                <c:pt idx="5">
                  <c:v>2400</c:v>
                </c:pt>
                <c:pt idx="6">
                  <c:v>300</c:v>
                </c:pt>
                <c:pt idx="7">
                  <c:v>3500</c:v>
                </c:pt>
                <c:pt idx="8">
                  <c:v>-1500</c:v>
                </c:pt>
                <c:pt idx="9">
                  <c:v>-4500</c:v>
                </c:pt>
                <c:pt idx="10">
                  <c:v>6000</c:v>
                </c:pt>
                <c:pt idx="11">
                  <c:v>5400</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10000"/>
          <c:min val="-30000"/>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500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6734061468123003"/>
        </c:manualLayout>
      </c:layout>
      <c:barChart>
        <c:barDir val="col"/>
        <c:grouping val="stacked"/>
        <c:varyColors val="0"/>
        <c:ser>
          <c:idx val="0"/>
          <c:order val="0"/>
          <c:tx>
            <c:strRef>
              <c:f>Sheet1!$B$1</c:f>
              <c:strCache>
                <c:ptCount val="1"/>
                <c:pt idx="0">
                  <c:v>net investment income</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07</c:v>
                </c:pt>
                <c:pt idx="1">
                  <c:v>08</c:v>
                </c:pt>
                <c:pt idx="2">
                  <c:v>09</c:v>
                </c:pt>
                <c:pt idx="3">
                  <c:v>10</c:v>
                </c:pt>
                <c:pt idx="4">
                  <c:v>11</c:v>
                </c:pt>
                <c:pt idx="5">
                  <c:v>12</c:v>
                </c:pt>
                <c:pt idx="6">
                  <c:v>13</c:v>
                </c:pt>
                <c:pt idx="7">
                  <c:v>14</c:v>
                </c:pt>
                <c:pt idx="8">
                  <c:v>15</c:v>
                </c:pt>
                <c:pt idx="9">
                  <c:v>16</c:v>
                </c:pt>
                <c:pt idx="10">
                  <c:v>17</c:v>
                </c:pt>
                <c:pt idx="11">
                  <c:v>18</c:v>
                </c:pt>
                <c:pt idx="12">
                  <c:v>19</c:v>
                </c:pt>
              </c:strCache>
            </c:strRef>
          </c:cat>
          <c:val>
            <c:numRef>
              <c:f>Sheet1!$B$2:$B$14</c:f>
              <c:numCache>
                <c:formatCode>"$"#,##0.0</c:formatCode>
                <c:ptCount val="13"/>
                <c:pt idx="0">
                  <c:v>31</c:v>
                </c:pt>
                <c:pt idx="1">
                  <c:v>29</c:v>
                </c:pt>
                <c:pt idx="2">
                  <c:v>26.9</c:v>
                </c:pt>
                <c:pt idx="3">
                  <c:v>26.6</c:v>
                </c:pt>
                <c:pt idx="4">
                  <c:v>27</c:v>
                </c:pt>
                <c:pt idx="5">
                  <c:v>25.3</c:v>
                </c:pt>
                <c:pt idx="6">
                  <c:v>24.4</c:v>
                </c:pt>
                <c:pt idx="7">
                  <c:v>23.7</c:v>
                </c:pt>
                <c:pt idx="8">
                  <c:v>24.1</c:v>
                </c:pt>
                <c:pt idx="9">
                  <c:v>22.6</c:v>
                </c:pt>
                <c:pt idx="10">
                  <c:v>23.4</c:v>
                </c:pt>
                <c:pt idx="11">
                  <c:v>26.8</c:v>
                </c:pt>
                <c:pt idx="12">
                  <c:v>26.9</c:v>
                </c:pt>
              </c:numCache>
            </c:numRef>
          </c:val>
          <c:extLst>
            <c:ext xmlns:c16="http://schemas.microsoft.com/office/drawing/2014/chart" uri="{C3380CC4-5D6E-409C-BE32-E72D297353CC}">
              <c16:uniqueId val="{00000004-AC74-493F-90D3-7BC3CBDAB987}"/>
            </c:ext>
          </c:extLst>
        </c:ser>
        <c:ser>
          <c:idx val="1"/>
          <c:order val="1"/>
          <c:tx>
            <c:strRef>
              <c:f>Sheet1!$C$1</c:f>
              <c:strCache>
                <c:ptCount val="1"/>
                <c:pt idx="0">
                  <c:v>realized capital gains/losses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07</c:v>
                </c:pt>
                <c:pt idx="1">
                  <c:v>08</c:v>
                </c:pt>
                <c:pt idx="2">
                  <c:v>09</c:v>
                </c:pt>
                <c:pt idx="3">
                  <c:v>10</c:v>
                </c:pt>
                <c:pt idx="4">
                  <c:v>11</c:v>
                </c:pt>
                <c:pt idx="5">
                  <c:v>12</c:v>
                </c:pt>
                <c:pt idx="6">
                  <c:v>13</c:v>
                </c:pt>
                <c:pt idx="7">
                  <c:v>14</c:v>
                </c:pt>
                <c:pt idx="8">
                  <c:v>15</c:v>
                </c:pt>
                <c:pt idx="9">
                  <c:v>16</c:v>
                </c:pt>
                <c:pt idx="10">
                  <c:v>17</c:v>
                </c:pt>
                <c:pt idx="11">
                  <c:v>18</c:v>
                </c:pt>
                <c:pt idx="12">
                  <c:v>19</c:v>
                </c:pt>
              </c:strCache>
            </c:strRef>
          </c:cat>
          <c:val>
            <c:numRef>
              <c:f>Sheet1!$C$2:$C$14</c:f>
              <c:numCache>
                <c:formatCode>"$"#,##0.0</c:formatCode>
                <c:ptCount val="13"/>
                <c:pt idx="0">
                  <c:v>5</c:v>
                </c:pt>
                <c:pt idx="1">
                  <c:v>-1.2</c:v>
                </c:pt>
                <c:pt idx="2">
                  <c:v>-12.8</c:v>
                </c:pt>
                <c:pt idx="3">
                  <c:v>2.5</c:v>
                </c:pt>
                <c:pt idx="4">
                  <c:v>3.9</c:v>
                </c:pt>
                <c:pt idx="5">
                  <c:v>1.8</c:v>
                </c:pt>
                <c:pt idx="6">
                  <c:v>4.0999999999999996</c:v>
                </c:pt>
                <c:pt idx="7">
                  <c:v>7.4</c:v>
                </c:pt>
                <c:pt idx="8">
                  <c:v>3.5</c:v>
                </c:pt>
                <c:pt idx="9">
                  <c:v>4.5</c:v>
                </c:pt>
                <c:pt idx="10">
                  <c:v>3.6</c:v>
                </c:pt>
                <c:pt idx="11">
                  <c:v>5.4</c:v>
                </c:pt>
                <c:pt idx="12">
                  <c:v>4.3</c:v>
                </c:pt>
              </c:numCache>
            </c:numRef>
          </c:val>
          <c:extLst>
            <c:ext xmlns:c16="http://schemas.microsoft.com/office/drawing/2014/chart" uri="{C3380CC4-5D6E-409C-BE32-E72D297353CC}">
              <c16:uniqueId val="{00000000-E921-4C7B-8141-4F9BA410D64F}"/>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36"/>
          <c:min val="-13"/>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3"/>
        <c:minorUnit val="0.01"/>
      </c:valAx>
    </c:plotArea>
    <c:legend>
      <c:legendPos val="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6734061468123003"/>
        </c:manualLayout>
      </c:layout>
      <c:barChart>
        <c:barDir val="col"/>
        <c:grouping val="stacked"/>
        <c:varyColors val="0"/>
        <c:ser>
          <c:idx val="0"/>
          <c:order val="0"/>
          <c:tx>
            <c:strRef>
              <c:f>Sheet1!$B$1</c:f>
              <c:strCache>
                <c:ptCount val="1"/>
                <c:pt idx="0">
                  <c:v>net investment gains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08</c:v>
                </c:pt>
                <c:pt idx="1">
                  <c:v>09</c:v>
                </c:pt>
                <c:pt idx="2">
                  <c:v>10</c:v>
                </c:pt>
                <c:pt idx="3">
                  <c:v>11</c:v>
                </c:pt>
                <c:pt idx="4">
                  <c:v>12</c:v>
                </c:pt>
                <c:pt idx="5">
                  <c:v>13</c:v>
                </c:pt>
                <c:pt idx="6">
                  <c:v>14</c:v>
                </c:pt>
                <c:pt idx="7">
                  <c:v>15</c:v>
                </c:pt>
                <c:pt idx="8">
                  <c:v>16</c:v>
                </c:pt>
                <c:pt idx="9">
                  <c:v>17</c:v>
                </c:pt>
                <c:pt idx="10">
                  <c:v>18</c:v>
                </c:pt>
                <c:pt idx="11">
                  <c:v>19</c:v>
                </c:pt>
              </c:strCache>
            </c:strRef>
          </c:cat>
          <c:val>
            <c:numRef>
              <c:f>Sheet1!$B$2:$B$13</c:f>
              <c:numCache>
                <c:formatCode>"$"#,##0.0</c:formatCode>
                <c:ptCount val="12"/>
                <c:pt idx="0">
                  <c:v>27.8</c:v>
                </c:pt>
                <c:pt idx="1">
                  <c:v>14.1</c:v>
                </c:pt>
                <c:pt idx="2">
                  <c:v>24.1</c:v>
                </c:pt>
                <c:pt idx="3">
                  <c:v>23.1</c:v>
                </c:pt>
                <c:pt idx="4">
                  <c:v>23.5</c:v>
                </c:pt>
                <c:pt idx="5">
                  <c:v>20.3</c:v>
                </c:pt>
                <c:pt idx="6">
                  <c:v>16.3</c:v>
                </c:pt>
                <c:pt idx="7">
                  <c:v>20.6</c:v>
                </c:pt>
                <c:pt idx="8">
                  <c:v>18.100000000000001</c:v>
                </c:pt>
                <c:pt idx="9">
                  <c:v>19.8</c:v>
                </c:pt>
                <c:pt idx="10">
                  <c:v>32.200000000000003</c:v>
                </c:pt>
                <c:pt idx="11">
                  <c:v>31.2</c:v>
                </c:pt>
              </c:numCache>
            </c:numRef>
          </c:val>
          <c:extLst>
            <c:ext xmlns:c16="http://schemas.microsoft.com/office/drawing/2014/chart" uri="{C3380CC4-5D6E-409C-BE32-E72D297353CC}">
              <c16:uniqueId val="{00000004-AC74-493F-90D3-7BC3CBDAB987}"/>
            </c:ext>
          </c:extLst>
        </c:ser>
        <c:ser>
          <c:idx val="1"/>
          <c:order val="1"/>
          <c:tx>
            <c:strRef>
              <c:f>Sheet1!$C$1</c:f>
              <c:strCache>
                <c:ptCount val="1"/>
                <c:pt idx="0">
                  <c:v>underwriting gains/losses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08</c:v>
                </c:pt>
                <c:pt idx="1">
                  <c:v>09</c:v>
                </c:pt>
                <c:pt idx="2">
                  <c:v>10</c:v>
                </c:pt>
                <c:pt idx="3">
                  <c:v>11</c:v>
                </c:pt>
                <c:pt idx="4">
                  <c:v>12</c:v>
                </c:pt>
                <c:pt idx="5">
                  <c:v>13</c:v>
                </c:pt>
                <c:pt idx="6">
                  <c:v>14</c:v>
                </c:pt>
                <c:pt idx="7">
                  <c:v>15</c:v>
                </c:pt>
                <c:pt idx="8">
                  <c:v>16</c:v>
                </c:pt>
                <c:pt idx="9">
                  <c:v>17</c:v>
                </c:pt>
                <c:pt idx="10">
                  <c:v>18</c:v>
                </c:pt>
                <c:pt idx="11">
                  <c:v>19</c:v>
                </c:pt>
              </c:strCache>
            </c:strRef>
          </c:cat>
          <c:val>
            <c:numRef>
              <c:f>Sheet1!$C$2:$C$13</c:f>
              <c:numCache>
                <c:formatCode>"$"#,##0.0</c:formatCode>
                <c:ptCount val="12"/>
                <c:pt idx="0">
                  <c:v>-6.3</c:v>
                </c:pt>
                <c:pt idx="1">
                  <c:v>-2.5</c:v>
                </c:pt>
                <c:pt idx="2">
                  <c:v>-5.7</c:v>
                </c:pt>
                <c:pt idx="3">
                  <c:v>-26.1</c:v>
                </c:pt>
                <c:pt idx="4">
                  <c:v>-7.5</c:v>
                </c:pt>
                <c:pt idx="5">
                  <c:v>2.4</c:v>
                </c:pt>
                <c:pt idx="6">
                  <c:v>0.3</c:v>
                </c:pt>
                <c:pt idx="7">
                  <c:v>3.5</c:v>
                </c:pt>
                <c:pt idx="8">
                  <c:v>-1.5</c:v>
                </c:pt>
                <c:pt idx="9">
                  <c:v>-4.5</c:v>
                </c:pt>
                <c:pt idx="10">
                  <c:v>6</c:v>
                </c:pt>
                <c:pt idx="11">
                  <c:v>5.4</c:v>
                </c:pt>
              </c:numCache>
            </c:numRef>
          </c:val>
          <c:extLst>
            <c:ext xmlns:c16="http://schemas.microsoft.com/office/drawing/2014/chart" uri="{C3380CC4-5D6E-409C-BE32-E72D297353CC}">
              <c16:uniqueId val="{00000000-E921-4C7B-8141-4F9BA410D64F}"/>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45"/>
          <c:min val="-30"/>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5"/>
        <c:minorUnit val="0.01"/>
      </c:valAx>
    </c:plotArea>
    <c:legend>
      <c:legendPos val="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253787440389712E-2"/>
          <c:w val="0.88660798149489495"/>
          <c:h val="0.86734061468123003"/>
        </c:manualLayout>
      </c:layout>
      <c:barChart>
        <c:barDir val="col"/>
        <c:grouping val="stacked"/>
        <c:varyColors val="0"/>
        <c:ser>
          <c:idx val="0"/>
          <c:order val="0"/>
          <c:tx>
            <c:strRef>
              <c:f>Sheet1!$B$1</c:f>
              <c:strCache>
                <c:ptCount val="1"/>
                <c:pt idx="0">
                  <c:v>net income after taxes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07</c:v>
                </c:pt>
                <c:pt idx="1">
                  <c:v>08</c:v>
                </c:pt>
                <c:pt idx="2">
                  <c:v>09</c:v>
                </c:pt>
                <c:pt idx="3">
                  <c:v>10</c:v>
                </c:pt>
                <c:pt idx="4">
                  <c:v>11</c:v>
                </c:pt>
                <c:pt idx="5">
                  <c:v>12</c:v>
                </c:pt>
                <c:pt idx="6">
                  <c:v>13</c:v>
                </c:pt>
                <c:pt idx="7">
                  <c:v>14</c:v>
                </c:pt>
                <c:pt idx="8">
                  <c:v>15</c:v>
                </c:pt>
                <c:pt idx="9">
                  <c:v>16</c:v>
                </c:pt>
                <c:pt idx="10">
                  <c:v>17</c:v>
                </c:pt>
                <c:pt idx="11">
                  <c:v>18</c:v>
                </c:pt>
                <c:pt idx="12">
                  <c:v>19</c:v>
                </c:pt>
              </c:strCache>
            </c:strRef>
          </c:cat>
          <c:val>
            <c:numRef>
              <c:f>Sheet1!$B$2:$B$14</c:f>
              <c:numCache>
                <c:formatCode>"$"#,##0.0</c:formatCode>
                <c:ptCount val="13"/>
                <c:pt idx="0">
                  <c:v>44.3</c:v>
                </c:pt>
                <c:pt idx="1">
                  <c:v>18</c:v>
                </c:pt>
                <c:pt idx="2">
                  <c:v>7.7</c:v>
                </c:pt>
                <c:pt idx="3">
                  <c:v>21.5</c:v>
                </c:pt>
                <c:pt idx="4">
                  <c:v>5.8</c:v>
                </c:pt>
                <c:pt idx="5">
                  <c:v>19.3</c:v>
                </c:pt>
                <c:pt idx="6">
                  <c:v>27.2</c:v>
                </c:pt>
                <c:pt idx="7">
                  <c:v>28.3</c:v>
                </c:pt>
                <c:pt idx="8">
                  <c:v>33.700000000000003</c:v>
                </c:pt>
                <c:pt idx="9">
                  <c:v>23</c:v>
                </c:pt>
                <c:pt idx="10">
                  <c:v>16</c:v>
                </c:pt>
                <c:pt idx="11">
                  <c:v>34</c:v>
                </c:pt>
                <c:pt idx="12">
                  <c:v>32.799999999999997</c:v>
                </c:pt>
              </c:numCache>
            </c:numRef>
          </c:val>
          <c:extLst>
            <c:ext xmlns:c16="http://schemas.microsoft.com/office/drawing/2014/chart" uri="{C3380CC4-5D6E-409C-BE32-E72D297353CC}">
              <c16:uniqueId val="{00000004-AC74-493F-90D3-7BC3CBDAB987}"/>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45"/>
          <c:min val="0"/>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5"/>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2567349704437E-2"/>
          <c:y val="3.4661298916582796E-2"/>
          <c:w val="0.86583646814177906"/>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Sheet1!$A$5:$A$43</c:f>
              <c:strCache>
                <c:ptCount val="39"/>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strCache>
            </c:strRef>
          </c:cat>
          <c:val>
            <c:numRef>
              <c:f>Sheet1!$B$5:$B$43</c:f>
              <c:numCache>
                <c:formatCode>"$"#,##0.0</c:formatCode>
                <c:ptCount val="39"/>
                <c:pt idx="0">
                  <c:v>3.43</c:v>
                </c:pt>
                <c:pt idx="1">
                  <c:v>1.91</c:v>
                </c:pt>
                <c:pt idx="2">
                  <c:v>3.9</c:v>
                </c:pt>
                <c:pt idx="3">
                  <c:v>5.58</c:v>
                </c:pt>
                <c:pt idx="4">
                  <c:v>3.7</c:v>
                </c:pt>
                <c:pt idx="5">
                  <c:v>6.5</c:v>
                </c:pt>
                <c:pt idx="6">
                  <c:v>2</c:v>
                </c:pt>
                <c:pt idx="7">
                  <c:v>2</c:v>
                </c:pt>
                <c:pt idx="8">
                  <c:v>2.9</c:v>
                </c:pt>
                <c:pt idx="9">
                  <c:v>14.98</c:v>
                </c:pt>
                <c:pt idx="10">
                  <c:v>5.2</c:v>
                </c:pt>
                <c:pt idx="11">
                  <c:v>8.6</c:v>
                </c:pt>
                <c:pt idx="12">
                  <c:v>40.36</c:v>
                </c:pt>
                <c:pt idx="13">
                  <c:v>9.48</c:v>
                </c:pt>
                <c:pt idx="14">
                  <c:v>28.23</c:v>
                </c:pt>
                <c:pt idx="15">
                  <c:v>13.45</c:v>
                </c:pt>
                <c:pt idx="16">
                  <c:v>11.72</c:v>
                </c:pt>
                <c:pt idx="17">
                  <c:v>4.08</c:v>
                </c:pt>
                <c:pt idx="18">
                  <c:v>15.39</c:v>
                </c:pt>
                <c:pt idx="19">
                  <c:v>12.33</c:v>
                </c:pt>
                <c:pt idx="20">
                  <c:v>6.52</c:v>
                </c:pt>
                <c:pt idx="21">
                  <c:v>37.1</c:v>
                </c:pt>
                <c:pt idx="22">
                  <c:v>8.0500000000000007</c:v>
                </c:pt>
                <c:pt idx="23">
                  <c:v>17.43</c:v>
                </c:pt>
                <c:pt idx="24">
                  <c:v>35.97</c:v>
                </c:pt>
                <c:pt idx="25">
                  <c:v>78.569999999999993</c:v>
                </c:pt>
                <c:pt idx="26">
                  <c:v>11.31</c:v>
                </c:pt>
                <c:pt idx="27">
                  <c:v>7.95</c:v>
                </c:pt>
                <c:pt idx="28">
                  <c:v>31.29</c:v>
                </c:pt>
                <c:pt idx="29">
                  <c:v>12.23</c:v>
                </c:pt>
                <c:pt idx="30">
                  <c:v>15.49</c:v>
                </c:pt>
                <c:pt idx="31">
                  <c:v>35.869999999999997</c:v>
                </c:pt>
                <c:pt idx="32">
                  <c:v>37.5</c:v>
                </c:pt>
                <c:pt idx="33">
                  <c:v>13.55</c:v>
                </c:pt>
                <c:pt idx="34">
                  <c:v>16.100000000000001</c:v>
                </c:pt>
                <c:pt idx="35">
                  <c:v>15.59</c:v>
                </c:pt>
                <c:pt idx="36">
                  <c:v>23.75</c:v>
                </c:pt>
                <c:pt idx="37">
                  <c:v>103.85</c:v>
                </c:pt>
                <c:pt idx="38">
                  <c:v>47.5</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3126992"/>
        <c:axId val="1303443920"/>
      </c:barChart>
      <c:lineChart>
        <c:grouping val="standard"/>
        <c:varyColors val="0"/>
        <c:ser>
          <c:idx val="2"/>
          <c:order val="1"/>
          <c:tx>
            <c:strRef>
              <c:f>Sheet1!$D$1</c:f>
              <c:strCache>
                <c:ptCount val="1"/>
                <c:pt idx="0">
                  <c:v>Average for Decade</c:v>
                </c:pt>
              </c:strCache>
            </c:strRef>
          </c:tx>
          <c:spPr>
            <a:ln w="19050">
              <a:solidFill>
                <a:schemeClr val="tx1">
                  <a:lumMod val="75000"/>
                  <a:lumOff val="25000"/>
                </a:schemeClr>
              </a:solidFill>
            </a:ln>
          </c:spPr>
          <c:marker>
            <c:symbol val="none"/>
          </c:marker>
          <c:dLbls>
            <c:dLbl>
              <c:idx val="0"/>
              <c:layout>
                <c:manualLayout>
                  <c:x val="4.9862730437627019E-2"/>
                  <c:y val="-0.2437593984962407"/>
                </c:manualLayout>
              </c:layout>
              <c:tx>
                <c:rich>
                  <a:bodyPr/>
                  <a:lstStyle/>
                  <a:p>
                    <a:r>
                      <a:rPr lang="en-US" dirty="0"/>
                      <a:t>1980s:$</a:t>
                    </a:r>
                    <a:fld id="{1E4725C8-E8DB-49AC-99C8-2CBDA2CA931B}"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4211418491086245"/>
                  <c:y val="-0.22270664851104138"/>
                </c:manualLayout>
              </c:layout>
              <c:tx>
                <c:rich>
                  <a:bodyPr wrap="square" lIns="38100" tIns="19050" rIns="38100" bIns="19050" anchor="ctr">
                    <a:noAutofit/>
                  </a:bodyPr>
                  <a:lstStyle/>
                  <a:p>
                    <a:pPr>
                      <a:defRPr sz="1400" b="1"/>
                    </a:pPr>
                    <a:r>
                      <a:rPr lang="en-US" dirty="0"/>
                      <a:t>2000s: $</a:t>
                    </a:r>
                    <a:fld id="{0BFF2094-A064-4D60-AEED-4ED1FDC3B945}" type="VALUE">
                      <a:rPr lang="en-US" smtClean="0"/>
                      <a:pPr>
                        <a:defRPr sz="1400" b="1"/>
                      </a:pPr>
                      <a:t>[VALUE]</a:t>
                    </a:fld>
                    <a:r>
                      <a:rPr lang="en-US" dirty="0"/>
                      <a:t> B</a:t>
                    </a: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6108308605341246"/>
                      <c:h val="5.1428571428571421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531904951050258E-2"/>
                  <c:y val="-0.15353383458646616"/>
                </c:manualLayout>
              </c:layout>
              <c:tx>
                <c:rich>
                  <a:bodyPr/>
                  <a:lstStyle/>
                  <a:p>
                    <a:r>
                      <a:rPr lang="en-US" dirty="0"/>
                      <a:t>2010s: $</a:t>
                    </a:r>
                    <a:fld id="{0E3ADEC9-83B9-43E8-8B31-4F6E9597E785}"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Sheet1!$A$2:$A$43</c:f>
              <c:strCache>
                <c:ptCount val="42"/>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pt idx="39">
                  <c:v>16</c:v>
                </c:pt>
                <c:pt idx="40">
                  <c:v>17</c:v>
                </c:pt>
                <c:pt idx="41">
                  <c:v>18*</c:v>
                </c:pt>
              </c:strCache>
            </c:strRef>
          </c:cat>
          <c:val>
            <c:numRef>
              <c:f>Sheet1!$D$5:$D$43</c:f>
              <c:numCache>
                <c:formatCode>"$"#,##0.0</c:formatCode>
                <c:ptCount val="39"/>
                <c:pt idx="0">
                  <c:v>4.6899999999999995</c:v>
                </c:pt>
                <c:pt idx="1">
                  <c:v>4.6899999999999995</c:v>
                </c:pt>
                <c:pt idx="2">
                  <c:v>4.6899999999999995</c:v>
                </c:pt>
                <c:pt idx="3">
                  <c:v>4.6899999999999995</c:v>
                </c:pt>
                <c:pt idx="4">
                  <c:v>4.6899999999999995</c:v>
                </c:pt>
                <c:pt idx="5">
                  <c:v>4.6899999999999995</c:v>
                </c:pt>
                <c:pt idx="6">
                  <c:v>4.6899999999999995</c:v>
                </c:pt>
                <c:pt idx="7">
                  <c:v>4.6899999999999995</c:v>
                </c:pt>
                <c:pt idx="8">
                  <c:v>4.6899999999999995</c:v>
                </c:pt>
                <c:pt idx="9">
                  <c:v>4.6899999999999995</c:v>
                </c:pt>
                <c:pt idx="10">
                  <c:v>14.884</c:v>
                </c:pt>
                <c:pt idx="11">
                  <c:v>14.884</c:v>
                </c:pt>
                <c:pt idx="12">
                  <c:v>14.884</c:v>
                </c:pt>
                <c:pt idx="13">
                  <c:v>14.884</c:v>
                </c:pt>
                <c:pt idx="14">
                  <c:v>14.884</c:v>
                </c:pt>
                <c:pt idx="15">
                  <c:v>14.884</c:v>
                </c:pt>
                <c:pt idx="16">
                  <c:v>14.884</c:v>
                </c:pt>
                <c:pt idx="17">
                  <c:v>14.884</c:v>
                </c:pt>
                <c:pt idx="18">
                  <c:v>14.884</c:v>
                </c:pt>
                <c:pt idx="19">
                  <c:v>14.884</c:v>
                </c:pt>
                <c:pt idx="20">
                  <c:v>24.641999999999996</c:v>
                </c:pt>
                <c:pt idx="21">
                  <c:v>24.641999999999996</c:v>
                </c:pt>
                <c:pt idx="22">
                  <c:v>24.641999999999996</c:v>
                </c:pt>
                <c:pt idx="23">
                  <c:v>24.641999999999996</c:v>
                </c:pt>
                <c:pt idx="24">
                  <c:v>24.641999999999996</c:v>
                </c:pt>
                <c:pt idx="25">
                  <c:v>24.641999999999996</c:v>
                </c:pt>
                <c:pt idx="26">
                  <c:v>24.641999999999996</c:v>
                </c:pt>
                <c:pt idx="27">
                  <c:v>24.641999999999996</c:v>
                </c:pt>
                <c:pt idx="28">
                  <c:v>24.641999999999996</c:v>
                </c:pt>
                <c:pt idx="29">
                  <c:v>24.641999999999996</c:v>
                </c:pt>
                <c:pt idx="30">
                  <c:v>34.355555555555554</c:v>
                </c:pt>
                <c:pt idx="31">
                  <c:v>34.355555555555554</c:v>
                </c:pt>
                <c:pt idx="32">
                  <c:v>34.355555555555554</c:v>
                </c:pt>
                <c:pt idx="33">
                  <c:v>34.355555555555554</c:v>
                </c:pt>
                <c:pt idx="34">
                  <c:v>34.355555555555554</c:v>
                </c:pt>
                <c:pt idx="35">
                  <c:v>34.355555555555554</c:v>
                </c:pt>
                <c:pt idx="36">
                  <c:v>34.355555555555554</c:v>
                </c:pt>
                <c:pt idx="37">
                  <c:v>34.355555555555554</c:v>
                </c:pt>
                <c:pt idx="38">
                  <c:v>34.355555555555554</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1303126992"/>
        <c:axId val="1303443920"/>
      </c:lineChart>
      <c:catAx>
        <c:axId val="1303126992"/>
        <c:scaling>
          <c:orientation val="minMax"/>
        </c:scaling>
        <c:delete val="0"/>
        <c:axPos val="b"/>
        <c:numFmt formatCode="General" sourceLinked="0"/>
        <c:majorTickMark val="out"/>
        <c:minorTickMark val="none"/>
        <c:tickLblPos val="low"/>
        <c:crossAx val="1303443920"/>
        <c:crosses val="autoZero"/>
        <c:auto val="1"/>
        <c:lblAlgn val="ctr"/>
        <c:lblOffset val="100"/>
        <c:noMultiLvlLbl val="0"/>
      </c:catAx>
      <c:valAx>
        <c:axId val="1303443920"/>
        <c:scaling>
          <c:orientation val="minMax"/>
          <c:max val="105"/>
          <c:min val="0"/>
        </c:scaling>
        <c:delete val="0"/>
        <c:axPos val="l"/>
        <c:title>
          <c:tx>
            <c:rich>
              <a:bodyPr/>
              <a:lstStyle/>
              <a:p>
                <a:pPr>
                  <a:defRPr sz="1600"/>
                </a:pPr>
                <a:r>
                  <a:rPr lang="en-US" sz="1600" dirty="0"/>
                  <a:t>Billions, 2018 $</a:t>
                </a:r>
              </a:p>
            </c:rich>
          </c:tx>
          <c:overlay val="0"/>
        </c:title>
        <c:numFmt formatCode="&quot;$&quot;#,##0" sourceLinked="0"/>
        <c:majorTickMark val="out"/>
        <c:minorTickMark val="none"/>
        <c:tickLblPos val="nextTo"/>
        <c:crossAx val="1303126992"/>
        <c:crosses val="autoZero"/>
        <c:crossBetween val="between"/>
        <c:majorUnit val="10"/>
        <c:minorUnit val="0.01"/>
      </c:valAx>
    </c:plotArea>
    <c:legend>
      <c:legendPos val="r"/>
      <c:legendEntry>
        <c:idx val="0"/>
        <c:delete val="1"/>
      </c:legendEntry>
      <c:layout>
        <c:manualLayout>
          <c:xMode val="edge"/>
          <c:yMode val="edge"/>
          <c:x val="0.13195004556181217"/>
          <c:y val="4.5034870641169851E-2"/>
          <c:w val="0.21077992476459728"/>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1019214703425E-2"/>
          <c:y val="1.9908116385911181E-2"/>
          <c:w val="0.90517961570593142"/>
          <c:h val="0.88973966309341501"/>
        </c:manualLayout>
      </c:layout>
      <c:barChart>
        <c:barDir val="col"/>
        <c:grouping val="clustered"/>
        <c:varyColors val="0"/>
        <c:ser>
          <c:idx val="0"/>
          <c:order val="0"/>
          <c:spPr>
            <a:ln w="38100">
              <a:noFill/>
              <a:prstDash val="solid"/>
            </a:ln>
          </c:spPr>
          <c:invertIfNegative val="0"/>
          <c:cat>
            <c:numRef>
              <c:f>Sheet1!$C$1:$AP$1</c:f>
              <c:numCache>
                <c:formatCode>General</c:formatCode>
                <c:ptCount val="40"/>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numCache>
            </c:numRef>
          </c:cat>
          <c:val>
            <c:numRef>
              <c:f>Sheet1!$C$2:$AP$2</c:f>
              <c:numCache>
                <c:formatCode>General</c:formatCode>
                <c:ptCount val="40"/>
                <c:pt idx="0">
                  <c:v>1666.07</c:v>
                </c:pt>
                <c:pt idx="1">
                  <c:v>702.11</c:v>
                </c:pt>
                <c:pt idx="2">
                  <c:v>349.73</c:v>
                </c:pt>
                <c:pt idx="3">
                  <c:v>512.54</c:v>
                </c:pt>
                <c:pt idx="4">
                  <c:v>1108.57</c:v>
                </c:pt>
                <c:pt idx="5">
                  <c:v>616.42999999999995</c:v>
                </c:pt>
                <c:pt idx="6">
                  <c:v>860.84</c:v>
                </c:pt>
                <c:pt idx="7">
                  <c:v>290.88</c:v>
                </c:pt>
                <c:pt idx="8">
                  <c:v>233.47</c:v>
                </c:pt>
                <c:pt idx="9">
                  <c:v>108.5</c:v>
                </c:pt>
                <c:pt idx="10">
                  <c:v>1340.37</c:v>
                </c:pt>
                <c:pt idx="11">
                  <c:v>324.48</c:v>
                </c:pt>
                <c:pt idx="12">
                  <c:v>654.4</c:v>
                </c:pt>
                <c:pt idx="13">
                  <c:v>1273.8900000000001</c:v>
                </c:pt>
                <c:pt idx="14">
                  <c:v>1150.19</c:v>
                </c:pt>
                <c:pt idx="15">
                  <c:v>698.08</c:v>
                </c:pt>
                <c:pt idx="16">
                  <c:v>2140.94</c:v>
                </c:pt>
                <c:pt idx="17">
                  <c:v>1329.11</c:v>
                </c:pt>
                <c:pt idx="18">
                  <c:v>815.75</c:v>
                </c:pt>
                <c:pt idx="19">
                  <c:v>1368.66</c:v>
                </c:pt>
                <c:pt idx="20">
                  <c:v>1141.3</c:v>
                </c:pt>
                <c:pt idx="21">
                  <c:v>367.1</c:v>
                </c:pt>
                <c:pt idx="22">
                  <c:v>1812.97</c:v>
                </c:pt>
                <c:pt idx="23">
                  <c:v>606.79</c:v>
                </c:pt>
                <c:pt idx="24">
                  <c:v>1069.94</c:v>
                </c:pt>
                <c:pt idx="25">
                  <c:v>2970.33</c:v>
                </c:pt>
                <c:pt idx="26">
                  <c:v>22918.41</c:v>
                </c:pt>
                <c:pt idx="27">
                  <c:v>793.54</c:v>
                </c:pt>
                <c:pt idx="28">
                  <c:v>742.94</c:v>
                </c:pt>
                <c:pt idx="29">
                  <c:v>3997.89</c:v>
                </c:pt>
                <c:pt idx="30">
                  <c:v>912.73</c:v>
                </c:pt>
                <c:pt idx="31">
                  <c:v>894.36</c:v>
                </c:pt>
                <c:pt idx="32">
                  <c:v>2709.93</c:v>
                </c:pt>
                <c:pt idx="33">
                  <c:v>10468.35</c:v>
                </c:pt>
                <c:pt idx="34">
                  <c:v>531.36</c:v>
                </c:pt>
                <c:pt idx="35">
                  <c:v>402.17</c:v>
                </c:pt>
                <c:pt idx="36">
                  <c:v>1085.8699999999999</c:v>
                </c:pt>
                <c:pt idx="37">
                  <c:v>3867.87</c:v>
                </c:pt>
                <c:pt idx="38">
                  <c:v>8994.3700000000008</c:v>
                </c:pt>
                <c:pt idx="39">
                  <c:v>1354.08</c:v>
                </c:pt>
              </c:numCache>
            </c:numRef>
          </c:val>
          <c:extLst>
            <c:ext xmlns:c16="http://schemas.microsoft.com/office/drawing/2014/chart" uri="{C3380CC4-5D6E-409C-BE32-E72D297353CC}">
              <c16:uniqueId val="{00000000-12C6-4556-8B48-88F72900E3BD}"/>
            </c:ext>
          </c:extLst>
        </c:ser>
        <c:dLbls>
          <c:showLegendKey val="0"/>
          <c:showVal val="0"/>
          <c:showCatName val="0"/>
          <c:showSerName val="0"/>
          <c:showPercent val="0"/>
          <c:showBubbleSize val="0"/>
        </c:dLbls>
        <c:gapWidth val="150"/>
        <c:axId val="465089600"/>
        <c:axId val="1"/>
      </c:barChart>
      <c:catAx>
        <c:axId val="465089600"/>
        <c:scaling>
          <c:orientation val="minMax"/>
        </c:scaling>
        <c:delete val="0"/>
        <c:axPos val="b"/>
        <c:majorGridlines>
          <c:spPr>
            <a:ln>
              <a:noFill/>
            </a:ln>
          </c:spPr>
        </c:majorGridlines>
        <c:numFmt formatCode="General" sourceLinked="1"/>
        <c:majorTickMark val="out"/>
        <c:minorTickMark val="none"/>
        <c:tickLblPos val="nextTo"/>
        <c:spPr>
          <a:ln w="9525">
            <a:solidFill>
              <a:schemeClr val="tx1"/>
            </a:solidFill>
            <a:prstDash val="solid"/>
          </a:ln>
        </c:spPr>
        <c:txPr>
          <a:bodyPr rot="-5400000" vert="horz" wrap="none"/>
          <a:lstStyle/>
          <a:p>
            <a:pPr>
              <a:defRPr sz="1400">
                <a:solidFill>
                  <a:schemeClr val="tx1"/>
                </a:solidFill>
                <a:latin typeface="+mn-lt"/>
                <a:ea typeface="ＭＳ Ｐゴシック"/>
                <a:cs typeface="ＭＳ Ｐゴシック"/>
                <a:sym typeface="+mn-lt"/>
              </a:defRPr>
            </a:pPr>
            <a:endParaRPr lang="en-US"/>
          </a:p>
        </c:txPr>
        <c:crossAx val="1"/>
        <c:crosses val="min"/>
        <c:auto val="1"/>
        <c:lblAlgn val="ctr"/>
        <c:lblOffset val="100"/>
        <c:noMultiLvlLbl val="1"/>
      </c:catAx>
      <c:valAx>
        <c:axId val="1"/>
        <c:scaling>
          <c:orientation val="minMax"/>
          <c:max val="24000"/>
          <c:min val="0"/>
        </c:scaling>
        <c:delete val="0"/>
        <c:axPos val="l"/>
        <c:majorGridlines>
          <c:spPr>
            <a:ln>
              <a:noFill/>
            </a:ln>
          </c:spPr>
        </c:majorGridlines>
        <c:numFmt formatCode="&quot;$&quot;#,##0" sourceLinked="0"/>
        <c:majorTickMark val="out"/>
        <c:minorTickMark val="none"/>
        <c:tickLblPos val="nextTo"/>
        <c:spPr>
          <a:ln w="9525">
            <a:solidFill>
              <a:schemeClr val="tx1"/>
            </a:solidFill>
            <a:prstDash val="solid"/>
          </a:ln>
        </c:spPr>
        <c:txPr>
          <a:bodyPr wrap="none"/>
          <a:lstStyle/>
          <a:p>
            <a:pPr>
              <a:defRPr sz="1400">
                <a:solidFill>
                  <a:schemeClr val="tx1"/>
                </a:solidFill>
                <a:latin typeface="+mn-lt"/>
                <a:ea typeface="ＭＳ Ｐゴシック"/>
                <a:cs typeface="+mn-cs"/>
                <a:sym typeface="+mn-lt"/>
              </a:defRPr>
            </a:pPr>
            <a:endParaRPr lang="en-US"/>
          </a:p>
        </c:txPr>
        <c:crossAx val="465089600"/>
        <c:crosses val="min"/>
        <c:crossBetween val="between"/>
        <c:majorUnit val="3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71213239016909"/>
          <c:y val="7.7574937284753384E-2"/>
          <c:w val="0.71598050986802453"/>
          <c:h val="0.82512459446012554"/>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2D22-408C-B3AC-7A27AC6778D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59D6-414F-9E62-C6568219D66C}"/>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59D6-414F-9E62-C6568219D66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59D6-414F-9E62-C6568219D66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D22-408C-B3AC-7A27AC6778D2}"/>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D22-408C-B3AC-7A27AC6778D2}"/>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9D6-414F-9E62-C6568219D66C}"/>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9D6-414F-9E62-C6568219D66C}"/>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59D6-414F-9E62-C6568219D6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Other Computer Occupations</c:v>
                </c:pt>
                <c:pt idx="1">
                  <c:v>Computer Support Specialists</c:v>
                </c:pt>
                <c:pt idx="2">
                  <c:v>Database and Systems Administrators &amp; Network Architects</c:v>
                </c:pt>
                <c:pt idx="3">
                  <c:v>Computer and Information Analysts</c:v>
                </c:pt>
                <c:pt idx="4">
                  <c:v>Software Developers and Programmers</c:v>
                </c:pt>
              </c:strCache>
            </c:strRef>
          </c:cat>
          <c:val>
            <c:numRef>
              <c:f>Sheet1!$B$2:$B$6</c:f>
              <c:numCache>
                <c:formatCode>0.00</c:formatCode>
                <c:ptCount val="5"/>
                <c:pt idx="0">
                  <c:v>3.14</c:v>
                </c:pt>
                <c:pt idx="1">
                  <c:v>5.28</c:v>
                </c:pt>
                <c:pt idx="2">
                  <c:v>7.09</c:v>
                </c:pt>
                <c:pt idx="3">
                  <c:v>11.63</c:v>
                </c:pt>
                <c:pt idx="4">
                  <c:v>15.42</c:v>
                </c:pt>
              </c:numCache>
            </c:numRef>
          </c:val>
          <c:extLst>
            <c:ext xmlns:c16="http://schemas.microsoft.com/office/drawing/2014/chart" uri="{C3380CC4-5D6E-409C-BE32-E72D297353CC}">
              <c16:uniqueId val="{00000006-079E-47EF-82E7-EA2483D07525}"/>
            </c:ext>
          </c:extLst>
        </c:ser>
        <c:dLbls>
          <c:dLblPos val="inEnd"/>
          <c:showLegendKey val="0"/>
          <c:showVal val="1"/>
          <c:showCatName val="0"/>
          <c:showSerName val="0"/>
          <c:showPercent val="0"/>
          <c:showBubbleSize val="0"/>
        </c:dLbls>
        <c:gapWidth val="182"/>
        <c:axId val="334066240"/>
        <c:axId val="334068560"/>
      </c:barChart>
      <c:catAx>
        <c:axId val="33406624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068560"/>
        <c:crosses val="autoZero"/>
        <c:auto val="0"/>
        <c:lblAlgn val="ctr"/>
        <c:lblOffset val="1"/>
        <c:noMultiLvlLbl val="0"/>
      </c:catAx>
      <c:valAx>
        <c:axId val="334068560"/>
        <c:scaling>
          <c:orientation val="minMax"/>
          <c:max val="16"/>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06624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71213239016909"/>
          <c:y val="7.7574937284753384E-2"/>
          <c:w val="0.71598050986802453"/>
          <c:h val="0.82512459446012554"/>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2D22-408C-B3AC-7A27AC6778D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59D6-414F-9E62-C6568219D66C}"/>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59D6-414F-9E62-C6568219D66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59D6-414F-9E62-C6568219D66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D22-408C-B3AC-7A27AC6778D2}"/>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D22-408C-B3AC-7A27AC6778D2}"/>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9D6-414F-9E62-C6568219D66C}"/>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9D6-414F-9E62-C6568219D66C}"/>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59D6-414F-9E62-C6568219D6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Actuaries, Operations Research Analysts, and Statisticians</c:v>
                </c:pt>
                <c:pt idx="1">
                  <c:v>Accountants and Auditors</c:v>
                </c:pt>
                <c:pt idx="2">
                  <c:v>Insurance Appraisers, Auto Damage</c:v>
                </c:pt>
                <c:pt idx="3">
                  <c:v>Insurance Underwriters</c:v>
                </c:pt>
                <c:pt idx="4">
                  <c:v>Claims Adjusters, Examiners, &amp; Investigators</c:v>
                </c:pt>
              </c:strCache>
            </c:strRef>
          </c:cat>
          <c:val>
            <c:numRef>
              <c:f>Sheet1!$B$2:$B$6</c:f>
              <c:numCache>
                <c:formatCode>0.00</c:formatCode>
                <c:ptCount val="5"/>
                <c:pt idx="0">
                  <c:v>6.67</c:v>
                </c:pt>
                <c:pt idx="1">
                  <c:v>8.34</c:v>
                </c:pt>
                <c:pt idx="2">
                  <c:v>9.76</c:v>
                </c:pt>
                <c:pt idx="3">
                  <c:v>40.119999999999997</c:v>
                </c:pt>
                <c:pt idx="4">
                  <c:v>84.28</c:v>
                </c:pt>
              </c:numCache>
            </c:numRef>
          </c:val>
          <c:extLst>
            <c:ext xmlns:c16="http://schemas.microsoft.com/office/drawing/2014/chart" uri="{C3380CC4-5D6E-409C-BE32-E72D297353CC}">
              <c16:uniqueId val="{00000006-079E-47EF-82E7-EA2483D07525}"/>
            </c:ext>
          </c:extLst>
        </c:ser>
        <c:dLbls>
          <c:dLblPos val="inEnd"/>
          <c:showLegendKey val="0"/>
          <c:showVal val="1"/>
          <c:showCatName val="0"/>
          <c:showSerName val="0"/>
          <c:showPercent val="0"/>
          <c:showBubbleSize val="0"/>
        </c:dLbls>
        <c:gapWidth val="182"/>
        <c:axId val="334066240"/>
        <c:axId val="334068560"/>
      </c:barChart>
      <c:catAx>
        <c:axId val="33406624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068560"/>
        <c:crosses val="autoZero"/>
        <c:auto val="0"/>
        <c:lblAlgn val="ctr"/>
        <c:lblOffset val="1"/>
        <c:noMultiLvlLbl val="0"/>
      </c:catAx>
      <c:valAx>
        <c:axId val="334068560"/>
        <c:scaling>
          <c:orientation val="minMax"/>
          <c:max val="9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06624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0.29267</cdr:x>
      <cdr:y>0.16391</cdr:y>
    </cdr:from>
    <cdr:to>
      <cdr:x>0.45146</cdr:x>
      <cdr:y>0.46574</cdr:y>
    </cdr:to>
    <cdr:grpSp>
      <cdr:nvGrpSpPr>
        <cdr:cNvPr id="3" name="Group 2">
          <a:extLst xmlns:a="http://schemas.openxmlformats.org/drawingml/2006/main">
            <a:ext uri="{FF2B5EF4-FFF2-40B4-BE49-F238E27FC236}">
              <a16:creationId xmlns:a16="http://schemas.microsoft.com/office/drawing/2014/main" id="{1B73E137-A1BD-483C-8B75-7378CA419DC2}"/>
            </a:ext>
          </a:extLst>
        </cdr:cNvPr>
        <cdr:cNvGrpSpPr/>
      </cdr:nvGrpSpPr>
      <cdr:grpSpPr>
        <a:xfrm xmlns:a="http://schemas.openxmlformats.org/drawingml/2006/main">
          <a:off x="2505197" y="692151"/>
          <a:ext cx="1359210" cy="1274553"/>
          <a:chOff x="2847503" y="808488"/>
          <a:chExt cx="1359211" cy="1427247"/>
        </a:xfrm>
      </cdr:grpSpPr>
      <cdr:sp macro="" textlink="">
        <cdr:nvSpPr>
          <cdr:cNvPr id="6" name="AutoShape 4"/>
          <cdr:cNvSpPr>
            <a:spLocks xmlns:a="http://schemas.openxmlformats.org/drawingml/2006/main" noChangeArrowheads="1"/>
          </cdr:cNvSpPr>
        </cdr:nvSpPr>
        <cdr:spPr bwMode="gray">
          <a:xfrm xmlns:a="http://schemas.openxmlformats.org/drawingml/2006/main">
            <a:off x="2847503" y="808488"/>
            <a:ext cx="1359211" cy="525774"/>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Hurricane Andrew</a:t>
            </a:r>
          </a:p>
        </cdr:txBody>
      </cdr:sp>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575942" y="1324297"/>
            <a:ext cx="0" cy="911438"/>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0.53683</cdr:x>
      <cdr:y>0.15353</cdr:y>
    </cdr:from>
    <cdr:to>
      <cdr:x>0.6157</cdr:x>
      <cdr:y>0.49603</cdr:y>
    </cdr:to>
    <cdr:grpSp>
      <cdr:nvGrpSpPr>
        <cdr:cNvPr id="2" name="Group 1">
          <a:extLst xmlns:a="http://schemas.openxmlformats.org/drawingml/2006/main">
            <a:ext uri="{FF2B5EF4-FFF2-40B4-BE49-F238E27FC236}">
              <a16:creationId xmlns:a16="http://schemas.microsoft.com/office/drawing/2014/main" id="{89A04289-F628-4C99-BB2D-D31CE777AF01}"/>
            </a:ext>
          </a:extLst>
        </cdr:cNvPr>
        <cdr:cNvGrpSpPr/>
      </cdr:nvGrpSpPr>
      <cdr:grpSpPr>
        <a:xfrm xmlns:a="http://schemas.openxmlformats.org/drawingml/2006/main">
          <a:off x="4595157" y="648319"/>
          <a:ext cx="675112" cy="1446292"/>
          <a:chOff x="4839882" y="882344"/>
          <a:chExt cx="675112" cy="1446291"/>
        </a:xfrm>
      </cdr:grpSpPr>
      <cdr:sp macro="" textlink="">
        <cdr:nvSpPr>
          <cdr:cNvPr id="15" name="AutoShape 4"/>
          <cdr:cNvSpPr>
            <a:spLocks xmlns:a="http://schemas.openxmlformats.org/drawingml/2006/main" noChangeArrowheads="1"/>
          </cdr:cNvSpPr>
        </cdr:nvSpPr>
        <cdr:spPr bwMode="gray">
          <a:xfrm xmlns:a="http://schemas.openxmlformats.org/drawingml/2006/main">
            <a:off x="4839882" y="882344"/>
            <a:ext cx="675112" cy="388619"/>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WTC</a:t>
            </a:r>
          </a:p>
        </cdr:txBody>
      </cdr:sp>
      <cdr:cxnSp macro="">
        <cdr:nvCxnSpPr>
          <cdr:cNvPr id="16" name="Straight Arrow Connector 15">
            <a:extLst xmlns:a="http://schemas.openxmlformats.org/drawingml/2006/main">
              <a:ext uri="{FF2B5EF4-FFF2-40B4-BE49-F238E27FC236}">
                <a16:creationId xmlns:a16="http://schemas.microsoft.com/office/drawing/2014/main" id="{BE4BF7F5-3F66-4F00-89ED-3E1AD8CFDE43}"/>
              </a:ext>
            </a:extLst>
          </cdr:cNvPr>
          <cdr:cNvCxnSpPr/>
        </cdr:nvCxnSpPr>
        <cdr:spPr bwMode="gray">
          <a:xfrm xmlns:a="http://schemas.openxmlformats.org/drawingml/2006/main">
            <a:off x="5169777" y="1280042"/>
            <a:ext cx="0" cy="1048593"/>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0.58738</cdr:x>
      <cdr:y>0</cdr:y>
    </cdr:from>
    <cdr:to>
      <cdr:x>0.74617</cdr:x>
      <cdr:y>0.1611</cdr:y>
    </cdr:to>
    <cdr:grpSp>
      <cdr:nvGrpSpPr>
        <cdr:cNvPr id="21" name="Group 20">
          <a:extLst xmlns:a="http://schemas.openxmlformats.org/drawingml/2006/main">
            <a:ext uri="{FF2B5EF4-FFF2-40B4-BE49-F238E27FC236}">
              <a16:creationId xmlns:a16="http://schemas.microsoft.com/office/drawing/2014/main" id="{D5BC805F-A1D2-4C99-98E2-EAC17A87C283}"/>
            </a:ext>
          </a:extLst>
        </cdr:cNvPr>
        <cdr:cNvGrpSpPr/>
      </cdr:nvGrpSpPr>
      <cdr:grpSpPr bwMode="gray">
        <a:xfrm xmlns:a="http://schemas.openxmlformats.org/drawingml/2006/main">
          <a:off x="5027855" y="0"/>
          <a:ext cx="1359211" cy="680285"/>
          <a:chOff x="5423774" y="-5538946"/>
          <a:chExt cx="1359220" cy="1456671"/>
        </a:xfrm>
      </cdr:grpSpPr>
      <cdr:sp macro="" textlink="">
        <cdr:nvSpPr>
          <cdr:cNvPr id="22" name="AutoShape 4"/>
          <cdr:cNvSpPr>
            <a:spLocks xmlns:a="http://schemas.openxmlformats.org/drawingml/2006/main" noChangeArrowheads="1"/>
          </cdr:cNvSpPr>
        </cdr:nvSpPr>
        <cdr:spPr bwMode="gray">
          <a:xfrm xmlns:a="http://schemas.openxmlformats.org/drawingml/2006/main">
            <a:off x="5423774" y="-5538946"/>
            <a:ext cx="1359220" cy="981793"/>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Katrina, Rita, Wilma</a:t>
            </a:r>
          </a:p>
        </cdr:txBody>
      </cdr:sp>
      <cdr:cxnSp macro="">
        <cdr:nvCxnSpPr>
          <cdr:cNvPr id="23" name="Straight Arrow Connector 22">
            <a:extLst xmlns:a="http://schemas.openxmlformats.org/drawingml/2006/main">
              <a:ext uri="{FF2B5EF4-FFF2-40B4-BE49-F238E27FC236}">
                <a16:creationId xmlns:a16="http://schemas.microsoft.com/office/drawing/2014/main" id="{22264B7F-0BF3-48E7-AEDC-FCE7658BE083}"/>
              </a:ext>
            </a:extLst>
          </cdr:cNvPr>
          <cdr:cNvCxnSpPr/>
        </cdr:nvCxnSpPr>
        <cdr:spPr bwMode="gray">
          <a:xfrm xmlns:a="http://schemas.openxmlformats.org/drawingml/2006/main">
            <a:off x="6084560" y="-4537682"/>
            <a:ext cx="0" cy="455407"/>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userShapes>
</file>

<file path=ppt/drawings/drawing2.xml><?xml version="1.0" encoding="utf-8"?>
<c:userShapes xmlns:c="http://schemas.openxmlformats.org/drawingml/2006/chart">
  <cdr:relSizeAnchor xmlns:cdr="http://schemas.openxmlformats.org/drawingml/2006/chartDrawing">
    <cdr:from>
      <cdr:x>0.16736</cdr:x>
      <cdr:y>0.03176</cdr:y>
    </cdr:from>
    <cdr:to>
      <cdr:x>0.16736</cdr:x>
      <cdr:y>0.91974</cdr:y>
    </cdr:to>
    <cdr:cxnSp macro="">
      <cdr:nvCxnSpPr>
        <cdr:cNvPr id="3" name="Straight Connector 2">
          <a:extLst xmlns:a="http://schemas.openxmlformats.org/drawingml/2006/main">
            <a:ext uri="{FF2B5EF4-FFF2-40B4-BE49-F238E27FC236}">
              <a16:creationId xmlns:a16="http://schemas.microsoft.com/office/drawing/2014/main" id="{5C6385FD-7782-4EA7-8A6A-55A631B0B094}"/>
            </a:ext>
          </a:extLst>
        </cdr:cNvPr>
        <cdr:cNvCxnSpPr/>
      </cdr:nvCxnSpPr>
      <cdr:spPr>
        <a:xfrm xmlns:a="http://schemas.openxmlformats.org/drawingml/2006/main">
          <a:off x="139752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0.25708</cdr:x>
      <cdr:y>0.03176</cdr:y>
    </cdr:from>
    <cdr:to>
      <cdr:x>0.25708</cdr:x>
      <cdr:y>0.91974</cdr:y>
    </cdr:to>
    <cdr:cxnSp macro="">
      <cdr:nvCxnSpPr>
        <cdr:cNvPr id="6" name="Straight Connector 5">
          <a:extLst xmlns:a="http://schemas.openxmlformats.org/drawingml/2006/main">
            <a:ext uri="{FF2B5EF4-FFF2-40B4-BE49-F238E27FC236}">
              <a16:creationId xmlns:a16="http://schemas.microsoft.com/office/drawing/2014/main" id="{171C6C93-9EE1-4C5B-A87E-865A4CF77A62}"/>
            </a:ext>
          </a:extLst>
        </cdr:cNvPr>
        <cdr:cNvCxnSpPr/>
      </cdr:nvCxnSpPr>
      <cdr:spPr>
        <a:xfrm xmlns:a="http://schemas.openxmlformats.org/drawingml/2006/main">
          <a:off x="2146701"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0.34649</cdr:x>
      <cdr:y>0.03176</cdr:y>
    </cdr:from>
    <cdr:to>
      <cdr:x>0.34649</cdr:x>
      <cdr:y>0.91974</cdr:y>
    </cdr:to>
    <cdr:cxnSp macro="">
      <cdr:nvCxnSpPr>
        <cdr:cNvPr id="7" name="Straight Connector 6">
          <a:extLst xmlns:a="http://schemas.openxmlformats.org/drawingml/2006/main">
            <a:ext uri="{FF2B5EF4-FFF2-40B4-BE49-F238E27FC236}">
              <a16:creationId xmlns:a16="http://schemas.microsoft.com/office/drawing/2014/main" id="{58191403-D3A5-4353-8485-FD15BAEDCDA3}"/>
            </a:ext>
          </a:extLst>
        </cdr:cNvPr>
        <cdr:cNvCxnSpPr/>
      </cdr:nvCxnSpPr>
      <cdr:spPr>
        <a:xfrm xmlns:a="http://schemas.openxmlformats.org/drawingml/2006/main">
          <a:off x="2893268"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0.43552</cdr:x>
      <cdr:y>0.03176</cdr:y>
    </cdr:from>
    <cdr:to>
      <cdr:x>0.43552</cdr:x>
      <cdr:y>0.91974</cdr:y>
    </cdr:to>
    <cdr:cxnSp macro="">
      <cdr:nvCxnSpPr>
        <cdr:cNvPr id="8" name="Straight Connector 7">
          <a:extLst xmlns:a="http://schemas.openxmlformats.org/drawingml/2006/main">
            <a:ext uri="{FF2B5EF4-FFF2-40B4-BE49-F238E27FC236}">
              <a16:creationId xmlns:a16="http://schemas.microsoft.com/office/drawing/2014/main" id="{7A15E75A-272C-4C70-9D63-859243632D5C}"/>
            </a:ext>
          </a:extLst>
        </cdr:cNvPr>
        <cdr:cNvCxnSpPr/>
      </cdr:nvCxnSpPr>
      <cdr:spPr>
        <a:xfrm xmlns:a="http://schemas.openxmlformats.org/drawingml/2006/main">
          <a:off x="3636660"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0.52492</cdr:x>
      <cdr:y>0.03176</cdr:y>
    </cdr:from>
    <cdr:to>
      <cdr:x>0.52492</cdr:x>
      <cdr:y>0.91974</cdr:y>
    </cdr:to>
    <cdr:cxnSp macro="">
      <cdr:nvCxnSpPr>
        <cdr:cNvPr id="9" name="Straight Connector 8">
          <a:extLst xmlns:a="http://schemas.openxmlformats.org/drawingml/2006/main">
            <a:ext uri="{FF2B5EF4-FFF2-40B4-BE49-F238E27FC236}">
              <a16:creationId xmlns:a16="http://schemas.microsoft.com/office/drawing/2014/main" id="{DCC2586F-42DD-49E9-9CAB-929F96602DBC}"/>
            </a:ext>
          </a:extLst>
        </cdr:cNvPr>
        <cdr:cNvCxnSpPr/>
      </cdr:nvCxnSpPr>
      <cdr:spPr>
        <a:xfrm xmlns:a="http://schemas.openxmlformats.org/drawingml/2006/main">
          <a:off x="43832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0.61466</cdr:x>
      <cdr:y>0.03176</cdr:y>
    </cdr:from>
    <cdr:to>
      <cdr:x>0.61466</cdr:x>
      <cdr:y>0.91974</cdr:y>
    </cdr:to>
    <cdr:cxnSp macro="">
      <cdr:nvCxnSpPr>
        <cdr:cNvPr id="10" name="Straight Connector 9">
          <a:extLst xmlns:a="http://schemas.openxmlformats.org/drawingml/2006/main">
            <a:ext uri="{FF2B5EF4-FFF2-40B4-BE49-F238E27FC236}">
              <a16:creationId xmlns:a16="http://schemas.microsoft.com/office/drawing/2014/main" id="{C8626426-455B-4931-85FA-2492C5F3F37E}"/>
            </a:ext>
          </a:extLst>
        </cdr:cNvPr>
        <cdr:cNvCxnSpPr/>
      </cdr:nvCxnSpPr>
      <cdr:spPr>
        <a:xfrm xmlns:a="http://schemas.openxmlformats.org/drawingml/2006/main">
          <a:off x="51325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0.70401</cdr:x>
      <cdr:y>0.04039</cdr:y>
    </cdr:from>
    <cdr:to>
      <cdr:x>0.70401</cdr:x>
      <cdr:y>0.92837</cdr:y>
    </cdr:to>
    <cdr:cxnSp macro="">
      <cdr:nvCxnSpPr>
        <cdr:cNvPr id="11" name="Straight Connector 10">
          <a:extLst xmlns:a="http://schemas.openxmlformats.org/drawingml/2006/main">
            <a:ext uri="{FF2B5EF4-FFF2-40B4-BE49-F238E27FC236}">
              <a16:creationId xmlns:a16="http://schemas.microsoft.com/office/drawing/2014/main" id="{D2D8CBE4-A007-416C-A192-6A0136DEDCA2}"/>
            </a:ext>
          </a:extLst>
        </cdr:cNvPr>
        <cdr:cNvCxnSpPr/>
      </cdr:nvCxnSpPr>
      <cdr:spPr>
        <a:xfrm xmlns:a="http://schemas.openxmlformats.org/drawingml/2006/main">
          <a:off x="5878652" y="14860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0.79298</cdr:x>
      <cdr:y>0.03176</cdr:y>
    </cdr:from>
    <cdr:to>
      <cdr:x>0.79298</cdr:x>
      <cdr:y>0.91974</cdr:y>
    </cdr:to>
    <cdr:cxnSp macro="">
      <cdr:nvCxnSpPr>
        <cdr:cNvPr id="12" name="Straight Connector 11">
          <a:extLst xmlns:a="http://schemas.openxmlformats.org/drawingml/2006/main">
            <a:ext uri="{FF2B5EF4-FFF2-40B4-BE49-F238E27FC236}">
              <a16:creationId xmlns:a16="http://schemas.microsoft.com/office/drawing/2014/main" id="{C3E555E7-9035-489F-BA91-9FFD590C2100}"/>
            </a:ext>
          </a:extLst>
        </cdr:cNvPr>
        <cdr:cNvCxnSpPr/>
      </cdr:nvCxnSpPr>
      <cdr:spPr>
        <a:xfrm xmlns:a="http://schemas.openxmlformats.org/drawingml/2006/main">
          <a:off x="662160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0.90222</cdr:x>
      <cdr:y>0.03228</cdr:y>
    </cdr:from>
    <cdr:to>
      <cdr:x>0.90749</cdr:x>
      <cdr:y>0.91891</cdr:y>
    </cdr:to>
    <cdr:cxnSp macro="">
      <cdr:nvCxnSpPr>
        <cdr:cNvPr id="13" name="Straight Connector 12">
          <a:extLst xmlns:a="http://schemas.openxmlformats.org/drawingml/2006/main">
            <a:ext uri="{FF2B5EF4-FFF2-40B4-BE49-F238E27FC236}">
              <a16:creationId xmlns:a16="http://schemas.microsoft.com/office/drawing/2014/main" id="{CB635A35-65AF-44C3-AAA2-63662FA404FC}"/>
            </a:ext>
          </a:extLst>
        </cdr:cNvPr>
        <cdr:cNvCxnSpPr/>
      </cdr:nvCxnSpPr>
      <cdr:spPr>
        <a:xfrm xmlns:a="http://schemas.openxmlformats.org/drawingml/2006/main">
          <a:off x="7533763" y="125707"/>
          <a:ext cx="43985" cy="3452763"/>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11/14/2019</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330200"/>
            <a:ext cx="4254500" cy="3190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a:t>
            </a:fld>
            <a:endParaRPr lang="en-US" dirty="0"/>
          </a:p>
        </p:txBody>
      </p:sp>
    </p:spTree>
    <p:extLst>
      <p:ext uri="{BB962C8B-B14F-4D97-AF65-F5344CB8AC3E}">
        <p14:creationId xmlns:p14="http://schemas.microsoft.com/office/powerpoint/2010/main" val="406733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14</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8002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F7F3AD03-1AA3-4DFC-9E19-06F1C1186F91}" type="slidenum">
              <a:rPr lang="en-US" smtClean="0"/>
              <a:pPr defTabSz="930193">
                <a:defRPr/>
              </a:pPr>
              <a:t>19</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0709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5" tIns="46639" rIns="46025" bIns="46639" anchor="b">
            <a:spAutoFit/>
          </a:bodyPr>
          <a:lstStyle/>
          <a:p>
            <a:pPr algn="ctr" defTabSz="930275"/>
            <a:fld id="{A968633F-D8FD-49AF-BDB2-469A3E94FC57}" type="slidenum">
              <a:rPr lang="en-US" sz="1000"/>
              <a:pPr algn="ctr" defTabSz="930275"/>
              <a:t>21</a:t>
            </a:fld>
            <a:endParaRPr lang="en-US" sz="10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018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22</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5730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23</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73623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24</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0053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F7F3AD03-1AA3-4DFC-9E19-06F1C1186F91}" type="slidenum">
              <a:rPr lang="en-US" smtClean="0"/>
              <a:pPr defTabSz="930193">
                <a:defRPr/>
              </a:pPr>
              <a:t>25</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6572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6596ACEA-B7F7-4C1F-AA45-4917414A740D}" type="slidenum">
              <a:rPr lang="en-US" smtClean="0"/>
              <a:pPr>
                <a:defRPr/>
              </a:pPr>
              <a:t>26</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9236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34</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684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35</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805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Updated 6/25 – lynch</a:t>
            </a:r>
          </a:p>
          <a:p>
            <a:pPr marL="0" indent="0">
              <a:buNone/>
            </a:pPr>
            <a:r>
              <a:rPr lang="en-US" dirty="0"/>
              <a:t>Updated 9/13 lynch</a:t>
            </a:r>
          </a:p>
        </p:txBody>
      </p:sp>
    </p:spTree>
    <p:extLst>
      <p:ext uri="{BB962C8B-B14F-4D97-AF65-F5344CB8AC3E}">
        <p14:creationId xmlns:p14="http://schemas.microsoft.com/office/powerpoint/2010/main" val="13777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36</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534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Tree>
    <p:extLst>
      <p:ext uri="{BB962C8B-B14F-4D97-AF65-F5344CB8AC3E}">
        <p14:creationId xmlns:p14="http://schemas.microsoft.com/office/powerpoint/2010/main" val="2169076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38</a:t>
            </a:fld>
            <a:endParaRPr lang="en-US" noProof="0" dirty="0"/>
          </a:p>
        </p:txBody>
      </p:sp>
    </p:spTree>
    <p:extLst>
      <p:ext uri="{BB962C8B-B14F-4D97-AF65-F5344CB8AC3E}">
        <p14:creationId xmlns:p14="http://schemas.microsoft.com/office/powerpoint/2010/main" val="174684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409417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351565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7727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187560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7</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7383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182087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77646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423634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151677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46064EE-49BF-4188-B82F-F198AB19494B}" type="slidenum">
              <a:rPr lang="en-US" altLang="en-US"/>
              <a:pPr>
                <a:defRPr/>
              </a:pPr>
              <a:t>‹#›</a:t>
            </a:fld>
            <a:endParaRPr lang="en-US" altLang="en-US"/>
          </a:p>
        </p:txBody>
      </p:sp>
    </p:spTree>
    <p:extLst>
      <p:ext uri="{BB962C8B-B14F-4D97-AF65-F5344CB8AC3E}">
        <p14:creationId xmlns:p14="http://schemas.microsoft.com/office/powerpoint/2010/main" val="159238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6"/>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8" r:id="rId13"/>
    <p:sldLayoutId id="2147483670" r:id="rId14"/>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hyperlink" Target="https://www.fema.gov/loss-dollars-paid-calendar-year" TargetMode="Externa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tags" Target="../tags/tag10.xml"/><Relationship Id="rId11" Type="http://schemas.openxmlformats.org/officeDocument/2006/relationships/chart" Target="../charts/chart7.xml"/><Relationship Id="rId5" Type="http://schemas.openxmlformats.org/officeDocument/2006/relationships/tags" Target="../tags/tag9.xml"/><Relationship Id="rId10" Type="http://schemas.openxmlformats.org/officeDocument/2006/relationships/image" Target="../media/image5.emf"/><Relationship Id="rId4" Type="http://schemas.openxmlformats.org/officeDocument/2006/relationships/tags" Target="../tags/tag8.xml"/><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oracle.com/big-data/guide/what-is-big-data.html"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www.duckcreek.com/blog/insurance-big-data-analytics-trends/"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01629"/>
            <a:ext cx="7772400" cy="2166980"/>
          </a:xfrm>
        </p:spPr>
        <p:txBody>
          <a:bodyPr/>
          <a:lstStyle/>
          <a:p>
            <a:pPr defTabSz="114300">
              <a:lnSpc>
                <a:spcPct val="95000"/>
              </a:lnSpc>
              <a:spcBef>
                <a:spcPct val="25000"/>
              </a:spcBef>
            </a:pPr>
            <a:r>
              <a:rPr lang="en-US" dirty="0">
                <a:solidFill>
                  <a:srgbClr val="FFFFFF"/>
                </a:solidFill>
              </a:rPr>
              <a:t>Premium Trends</a:t>
            </a:r>
            <a:br>
              <a:rPr lang="en-US" dirty="0">
                <a:solidFill>
                  <a:srgbClr val="FFFFFF"/>
                </a:solidFill>
              </a:rPr>
            </a:br>
            <a:r>
              <a:rPr lang="en-US" dirty="0">
                <a:solidFill>
                  <a:srgbClr val="FFFFFF"/>
                </a:solidFill>
              </a:rPr>
              <a:t>Claim Trends</a:t>
            </a:r>
            <a:br>
              <a:rPr lang="en-US" dirty="0">
                <a:solidFill>
                  <a:srgbClr val="FFFFFF"/>
                </a:solidFill>
              </a:rPr>
            </a:br>
            <a:r>
              <a:rPr lang="en-US" dirty="0">
                <a:solidFill>
                  <a:srgbClr val="FFFFFF"/>
                </a:solidFill>
              </a:rPr>
              <a:t>Investment Trends</a:t>
            </a:r>
            <a:br>
              <a:rPr lang="en-US" dirty="0">
                <a:solidFill>
                  <a:srgbClr val="FFFFFF"/>
                </a:solidFill>
              </a:rPr>
            </a:br>
            <a:r>
              <a:rPr lang="en-US" dirty="0">
                <a:solidFill>
                  <a:srgbClr val="FFFFFF"/>
                </a:solidFill>
              </a:rPr>
              <a:t>Profitability Trends</a:t>
            </a:r>
          </a:p>
        </p:txBody>
      </p:sp>
      <p:sp>
        <p:nvSpPr>
          <p:cNvPr id="3" name="Title 3"/>
          <p:cNvSpPr txBox="1">
            <a:spLocks/>
          </p:cNvSpPr>
          <p:nvPr/>
        </p:nvSpPr>
        <p:spPr bwMode="gray">
          <a:xfrm>
            <a:off x="685800" y="3516563"/>
            <a:ext cx="7772400" cy="1002245"/>
          </a:xfrm>
          <a:prstGeom prst="rect">
            <a:avLst/>
          </a:prstGeom>
        </p:spPr>
        <p:txBody>
          <a:bodyPr vert="horz" lIns="0" tIns="0" rIns="0" bIns="0" rtlCol="0" anchor="b" anchorCtr="0">
            <a:noAutofit/>
          </a:bodyPr>
          <a:lstStyle>
            <a:lvl1pPr algn="l" defTabSz="914400" rtl="0" eaLnBrk="1" latinLnBrk="0" hangingPunct="1">
              <a:lnSpc>
                <a:spcPct val="90000"/>
              </a:lnSpc>
              <a:spcBef>
                <a:spcPts val="0"/>
              </a:spcBef>
              <a:buNone/>
              <a:defRPr sz="3600" b="0" kern="1200">
                <a:solidFill>
                  <a:schemeClr val="bg1"/>
                </a:solidFill>
                <a:latin typeface="+mj-lt"/>
                <a:ea typeface="+mj-ea"/>
                <a:cs typeface="+mj-cs"/>
              </a:defRPr>
            </a:lvl1pPr>
          </a:lstStyle>
          <a:p>
            <a:pPr defTabSz="114300">
              <a:lnSpc>
                <a:spcPct val="95000"/>
              </a:lnSpc>
              <a:spcBef>
                <a:spcPct val="25000"/>
              </a:spcBef>
            </a:pPr>
            <a:r>
              <a:rPr lang="en-US" sz="2400" i="1" dirty="0">
                <a:solidFill>
                  <a:srgbClr val="FFFFFF"/>
                </a:solidFill>
              </a:rPr>
              <a:t>So far, 2019 Looks Like a Good Year</a:t>
            </a:r>
          </a:p>
        </p:txBody>
      </p:sp>
    </p:spTree>
    <p:extLst>
      <p:ext uri="{BB962C8B-B14F-4D97-AF65-F5344CB8AC3E}">
        <p14:creationId xmlns:p14="http://schemas.microsoft.com/office/powerpoint/2010/main" val="13181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9494-BBD1-4A55-8465-A2EF26AAC625}"/>
              </a:ext>
            </a:extLst>
          </p:cNvPr>
          <p:cNvSpPr>
            <a:spLocks noGrp="1"/>
          </p:cNvSpPr>
          <p:nvPr>
            <p:ph type="title"/>
          </p:nvPr>
        </p:nvSpPr>
        <p:spPr/>
        <p:txBody>
          <a:bodyPr/>
          <a:lstStyle/>
          <a:p>
            <a:r>
              <a:rPr lang="en-US" dirty="0"/>
              <a:t>Storms Coming at “Warp Speed”</a:t>
            </a:r>
          </a:p>
        </p:txBody>
      </p:sp>
      <p:sp>
        <p:nvSpPr>
          <p:cNvPr id="3" name="Text Placeholder 2">
            <a:extLst>
              <a:ext uri="{FF2B5EF4-FFF2-40B4-BE49-F238E27FC236}">
                <a16:creationId xmlns:a16="http://schemas.microsoft.com/office/drawing/2014/main" id="{885D5921-2DD0-4E08-AFCB-8E3DA3C676A5}"/>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672793A-9848-4446-802C-8B7CBB777F0C}"/>
              </a:ext>
            </a:extLst>
          </p:cNvPr>
          <p:cNvSpPr>
            <a:spLocks noGrp="1"/>
          </p:cNvSpPr>
          <p:nvPr>
            <p:ph type="body" sz="quarter" idx="16"/>
          </p:nvPr>
        </p:nvSpPr>
        <p:spPr/>
        <p:txBody>
          <a:bodyPr/>
          <a:lstStyle/>
          <a:p>
            <a:r>
              <a:rPr lang="en-US" sz="1100" dirty="0"/>
              <a:t>Source: Christopher </a:t>
            </a:r>
            <a:r>
              <a:rPr lang="en-US" sz="1100" dirty="0" err="1"/>
              <a:t>Flavelle</a:t>
            </a:r>
            <a:r>
              <a:rPr lang="en-US" sz="1100" dirty="0"/>
              <a:t>, “In Houston, A Rash of Storms Tests the Limits of Coping with Climate Change,” </a:t>
            </a:r>
            <a:r>
              <a:rPr lang="en-US" sz="1100" i="1" dirty="0"/>
              <a:t>New York Times</a:t>
            </a:r>
            <a:r>
              <a:rPr lang="en-US" sz="1100" dirty="0"/>
              <a:t>, October 2, 2019.</a:t>
            </a:r>
          </a:p>
        </p:txBody>
      </p:sp>
      <p:sp>
        <p:nvSpPr>
          <p:cNvPr id="6" name="TextBox 5">
            <a:extLst>
              <a:ext uri="{FF2B5EF4-FFF2-40B4-BE49-F238E27FC236}">
                <a16:creationId xmlns:a16="http://schemas.microsoft.com/office/drawing/2014/main" id="{0B5F17F2-25E1-4C94-90D0-530E2E8650C7}"/>
              </a:ext>
            </a:extLst>
          </p:cNvPr>
          <p:cNvSpPr txBox="1"/>
          <p:nvPr/>
        </p:nvSpPr>
        <p:spPr>
          <a:xfrm>
            <a:off x="1003829" y="2662951"/>
            <a:ext cx="6856656" cy="2554545"/>
          </a:xfrm>
          <a:prstGeom prst="rect">
            <a:avLst/>
          </a:prstGeom>
          <a:noFill/>
        </p:spPr>
        <p:txBody>
          <a:bodyPr wrap="square" rtlCol="0" anchor="ctr" anchorCtr="0">
            <a:spAutoFit/>
          </a:bodyPr>
          <a:lstStyle/>
          <a:p>
            <a:pPr>
              <a:buClr>
                <a:srgbClr val="337DBE"/>
              </a:buClr>
              <a:buSzPct val="77000"/>
            </a:pPr>
            <a:r>
              <a:rPr lang="en-US" sz="3200" dirty="0">
                <a:latin typeface="Times New Roman" panose="02020603050405020304" pitchFamily="18" charset="0"/>
                <a:cs typeface="Times New Roman" panose="02020603050405020304" pitchFamily="18" charset="0"/>
              </a:rPr>
              <a:t>[Hurricane] Imelda …, which struck two years and two weeks after [Hurricane] Harvey, means </a:t>
            </a:r>
            <a:r>
              <a:rPr lang="en-US" sz="3200" dirty="0">
                <a:highlight>
                  <a:srgbClr val="FFFF00"/>
                </a:highlight>
                <a:latin typeface="Times New Roman" panose="02020603050405020304" pitchFamily="18" charset="0"/>
                <a:cs typeface="Times New Roman" panose="02020603050405020304" pitchFamily="18" charset="0"/>
              </a:rPr>
              <a:t>Harris County has now suffered one 500-year rainfall event and two 100-year events since 2016</a:t>
            </a:r>
            <a:r>
              <a:rPr lang="en-US" sz="32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04F3433B-4A21-4F60-8C06-3EA61514425A}"/>
              </a:ext>
            </a:extLst>
          </p:cNvPr>
          <p:cNvSpPr txBox="1"/>
          <p:nvPr/>
        </p:nvSpPr>
        <p:spPr>
          <a:xfrm>
            <a:off x="570451" y="1880292"/>
            <a:ext cx="4420999" cy="3416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dirty="0">
                <a:latin typeface="Times New Roman" panose="02020603050405020304" pitchFamily="18" charset="0"/>
                <a:cs typeface="Times New Roman" panose="02020603050405020304" pitchFamily="18" charset="0"/>
              </a:rPr>
              <a:t>From</a:t>
            </a:r>
            <a:r>
              <a:rPr lang="en-US" b="1" dirty="0">
                <a:latin typeface="Old English Text MT" panose="03040902040508030806" pitchFamily="66" charset="0"/>
              </a:rPr>
              <a:t> The New York Times</a:t>
            </a:r>
          </a:p>
        </p:txBody>
      </p:sp>
    </p:spTree>
    <p:extLst>
      <p:ext uri="{BB962C8B-B14F-4D97-AF65-F5344CB8AC3E}">
        <p14:creationId xmlns:p14="http://schemas.microsoft.com/office/powerpoint/2010/main" val="227125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573962" y="176274"/>
            <a:ext cx="7996076" cy="663635"/>
          </a:xfrm>
        </p:spPr>
        <p:txBody>
          <a:bodyPr/>
          <a:lstStyle/>
          <a:p>
            <a:br>
              <a:rPr lang="en-US" dirty="0"/>
            </a:br>
            <a:br>
              <a:rPr lang="en-US" dirty="0"/>
            </a:br>
            <a:br>
              <a:rPr lang="en-US" dirty="0"/>
            </a:br>
            <a:br>
              <a:rPr lang="en-US" dirty="0"/>
            </a:br>
            <a:br>
              <a:rPr lang="en-US" dirty="0"/>
            </a:br>
            <a:br>
              <a:rPr lang="en-US" dirty="0"/>
            </a:br>
            <a:r>
              <a:rPr lang="en-US" dirty="0"/>
              <a:t>U.S. Inflation-Adjusted Cat Losses</a:t>
            </a:r>
          </a:p>
        </p:txBody>
      </p:sp>
      <p:sp>
        <p:nvSpPr>
          <p:cNvPr id="6" name="Text Placeholder 5"/>
          <p:cNvSpPr>
            <a:spLocks noGrp="1"/>
          </p:cNvSpPr>
          <p:nvPr>
            <p:ph type="body" sz="quarter" idx="16"/>
          </p:nvPr>
        </p:nvSpPr>
        <p:spPr>
          <a:xfrm>
            <a:off x="1133856" y="5974257"/>
            <a:ext cx="7680960" cy="813816"/>
          </a:xfrm>
        </p:spPr>
        <p:txBody>
          <a:bodyPr/>
          <a:lstStyle/>
          <a:p>
            <a:endParaRPr lang="en-US" sz="1100" dirty="0"/>
          </a:p>
          <a:p>
            <a:endParaRPr lang="en-US" sz="1100" dirty="0"/>
          </a:p>
          <a:p>
            <a:endParaRPr lang="en-US" sz="1100" dirty="0"/>
          </a:p>
          <a:p>
            <a:endParaRPr lang="en-US" sz="1100" dirty="0"/>
          </a:p>
          <a:p>
            <a:endParaRPr lang="en-US" sz="1100" dirty="0"/>
          </a:p>
          <a:p>
            <a:r>
              <a:rPr lang="en-US" sz="1100" dirty="0"/>
              <a:t>*2018: Inflation-adjusted estimate, subject to change. 2010s is average of 2010 to 2018. All losses are Direct.</a:t>
            </a:r>
          </a:p>
          <a:p>
            <a:r>
              <a:rPr lang="en-US" sz="1100" dirty="0"/>
              <a:t>Sources: Property Claims Service, a Verisk Analytics business; Insurance Information Institute</a:t>
            </a:r>
            <a:r>
              <a:rPr lang="en-US" sz="900" dirty="0"/>
              <a:t>.</a:t>
            </a:r>
          </a:p>
          <a:p>
            <a:endParaRPr lang="en-US" sz="900" dirty="0"/>
          </a:p>
        </p:txBody>
      </p:sp>
      <p:graphicFrame>
        <p:nvGraphicFramePr>
          <p:cNvPr id="22" name="Chart 21"/>
          <p:cNvGraphicFramePr/>
          <p:nvPr>
            <p:extLst/>
          </p:nvPr>
        </p:nvGraphicFramePr>
        <p:xfrm>
          <a:off x="292100" y="971550"/>
          <a:ext cx="8559800"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478971" y="530307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panose="020B0604020202020204" pitchFamily="34" charset="0"/>
              </a:rPr>
              <a:t>2018 – Third worst year for U.S. Insured Catastrophe Losses.  Average Insured Loss per Year for 1980-2018 is $19.3 B.</a:t>
            </a:r>
          </a:p>
        </p:txBody>
      </p:sp>
      <p:grpSp>
        <p:nvGrpSpPr>
          <p:cNvPr id="7" name="Group 6"/>
          <p:cNvGrpSpPr/>
          <p:nvPr/>
        </p:nvGrpSpPr>
        <p:grpSpPr bwMode="gray">
          <a:xfrm>
            <a:off x="7651345" y="138575"/>
            <a:ext cx="1359220" cy="795276"/>
            <a:chOff x="3077715" y="893732"/>
            <a:chExt cx="1359220" cy="795276"/>
          </a:xfrm>
        </p:grpSpPr>
        <p:sp>
          <p:nvSpPr>
            <p:cNvPr id="8" name="AutoShape 4"/>
            <p:cNvSpPr>
              <a:spLocks noChangeArrowheads="1"/>
            </p:cNvSpPr>
            <p:nvPr/>
          </p:nvSpPr>
          <p:spPr bwMode="gray">
            <a:xfrm>
              <a:off x="3077715" y="893732"/>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00916"/>
            </a:xfrm>
            <a:prstGeom prst="straightConnector1">
              <a:avLst/>
            </a:prstGeom>
            <a:noFill/>
            <a:ln w="25400">
              <a:solidFill>
                <a:schemeClr val="accent1"/>
              </a:solidFill>
              <a:round/>
              <a:headEnd/>
              <a:tailEnd type="oval" w="med" len="med"/>
            </a:ln>
            <a:effectLst/>
          </p:spPr>
        </p:cxnSp>
      </p:grpSp>
    </p:spTree>
    <p:extLst>
      <p:ext uri="{BB962C8B-B14F-4D97-AF65-F5344CB8AC3E}">
        <p14:creationId xmlns:p14="http://schemas.microsoft.com/office/powerpoint/2010/main" val="3256559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37C88B9-2583-4988-BFCB-DCC3CDFD898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787" name="think-cell Slide" r:id="rId9" imgW="216" imgH="216" progId="TCLayout.ActiveDocument.1">
                  <p:embed/>
                </p:oleObj>
              </mc:Choice>
              <mc:Fallback>
                <p:oleObj name="think-cell Slide" r:id="rId9" imgW="216" imgH="216" progId="TCLayout.ActiveDocument.1">
                  <p:embed/>
                  <p:pic>
                    <p:nvPicPr>
                      <p:cNvPr id="10" name="Object 9" hidden="1">
                        <a:extLst>
                          <a:ext uri="{FF2B5EF4-FFF2-40B4-BE49-F238E27FC236}">
                            <a16:creationId xmlns:a16="http://schemas.microsoft.com/office/drawing/2014/main" id="{837C88B9-2583-4988-BFCB-DCC3CDFD898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19D654D-CA51-4567-8AE7-CF3F3EF08BF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3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11190BD3-C3A7-4151-9065-086C7451327D}"/>
              </a:ext>
            </a:extLst>
          </p:cNvPr>
          <p:cNvSpPr>
            <a:spLocks noGrp="1"/>
          </p:cNvSpPr>
          <p:nvPr>
            <p:ph type="title"/>
          </p:nvPr>
        </p:nvSpPr>
        <p:spPr>
          <a:xfrm>
            <a:off x="1116109" y="260197"/>
            <a:ext cx="7407479" cy="950976"/>
          </a:xfrm>
        </p:spPr>
        <p:txBody>
          <a:bodyPr/>
          <a:lstStyle/>
          <a:p>
            <a:r>
              <a:rPr lang="en-US" dirty="0"/>
              <a:t>Post 2005, NFIP Payouts Have Spiked (to the Few Americans With Flood Insurance)</a:t>
            </a:r>
          </a:p>
        </p:txBody>
      </p:sp>
      <p:graphicFrame>
        <p:nvGraphicFramePr>
          <p:cNvPr id="23" name="Chart 22">
            <a:extLst>
              <a:ext uri="{FF2B5EF4-FFF2-40B4-BE49-F238E27FC236}">
                <a16:creationId xmlns:a16="http://schemas.microsoft.com/office/drawing/2014/main" id="{04F49BB4-A38E-4EE8-8A03-B95A0A8AA94A}"/>
              </a:ext>
            </a:extLst>
          </p:cNvPr>
          <p:cNvGraphicFramePr/>
          <p:nvPr>
            <p:custDataLst>
              <p:tags r:id="rId4"/>
            </p:custDataLst>
            <p:extLst>
              <p:ext uri="{D42A27DB-BD31-4B8C-83A1-F6EECF244321}">
                <p14:modId xmlns:p14="http://schemas.microsoft.com/office/powerpoint/2010/main" val="413701477"/>
              </p:ext>
            </p:extLst>
          </p:nvPr>
        </p:nvGraphicFramePr>
        <p:xfrm>
          <a:off x="444617" y="2089150"/>
          <a:ext cx="8267583" cy="4146550"/>
        </p:xfrm>
        <a:graphic>
          <a:graphicData uri="http://schemas.openxmlformats.org/drawingml/2006/chart">
            <c:chart xmlns:c="http://schemas.openxmlformats.org/drawingml/2006/chart" xmlns:r="http://schemas.openxmlformats.org/officeDocument/2006/relationships" r:id="rId11"/>
          </a:graphicData>
        </a:graphic>
      </p:graphicFrame>
      <p:sp>
        <p:nvSpPr>
          <p:cNvPr id="35" name="Text Placeholder 2">
            <a:extLst>
              <a:ext uri="{FF2B5EF4-FFF2-40B4-BE49-F238E27FC236}">
                <a16:creationId xmlns:a16="http://schemas.microsoft.com/office/drawing/2014/main" id="{11B3044F-F79E-48BF-BEC9-DF0774C7998A}"/>
              </a:ext>
            </a:extLst>
          </p:cNvPr>
          <p:cNvSpPr>
            <a:spLocks noGrp="1"/>
          </p:cNvSpPr>
          <p:nvPr>
            <p:custDataLst>
              <p:tags r:id="rId5"/>
            </p:custDataLst>
          </p:nvPr>
        </p:nvSpPr>
        <p:spPr bwMode="gray">
          <a:xfrm>
            <a:off x="1196975" y="5754688"/>
            <a:ext cx="984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
                <a:srgbClr val="337DBE"/>
              </a:buClr>
              <a:buSzPct val="77000"/>
              <a:buFont typeface="Wingdings 3" panose="05040102010807070707" pitchFamily="18" charset="2"/>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sym typeface="+mn-lt"/>
            </a:endParaRPr>
          </a:p>
        </p:txBody>
      </p:sp>
      <p:sp>
        <p:nvSpPr>
          <p:cNvPr id="6" name="Text Placeholder 2">
            <a:extLst>
              <a:ext uri="{FF2B5EF4-FFF2-40B4-BE49-F238E27FC236}">
                <a16:creationId xmlns:a16="http://schemas.microsoft.com/office/drawing/2014/main" id="{793D08DD-EB58-4C6F-99E5-1ADE68B6EB10}"/>
              </a:ext>
            </a:extLst>
          </p:cNvPr>
          <p:cNvSpPr>
            <a:spLocks noGrp="1"/>
          </p:cNvSpPr>
          <p:nvPr>
            <p:custDataLst>
              <p:tags r:id="rId6"/>
            </p:custDataLst>
          </p:nvPr>
        </p:nvSpPr>
        <p:spPr bwMode="auto">
          <a:xfrm>
            <a:off x="4732338" y="6334125"/>
            <a:ext cx="358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sym typeface="+mn-lt"/>
              </a:rPr>
              <a:t>Year</a:t>
            </a:r>
            <a:endParaRPr kumimoji="0" 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sym typeface="+mn-lt"/>
            </a:endParaRPr>
          </a:p>
        </p:txBody>
      </p:sp>
      <p:sp>
        <p:nvSpPr>
          <p:cNvPr id="7" name="Text Placeholder 2">
            <a:extLst>
              <a:ext uri="{FF2B5EF4-FFF2-40B4-BE49-F238E27FC236}">
                <a16:creationId xmlns:a16="http://schemas.microsoft.com/office/drawing/2014/main" id="{3AC5FD43-8EE7-4BE1-83DB-221A3007D4F4}"/>
              </a:ext>
            </a:extLst>
          </p:cNvPr>
          <p:cNvSpPr>
            <a:spLocks noGrp="1"/>
          </p:cNvSpPr>
          <p:nvPr>
            <p:custDataLst>
              <p:tags r:id="rId7"/>
            </p:custDataLst>
          </p:nvPr>
        </p:nvSpPr>
        <p:spPr bwMode="auto">
          <a:xfrm>
            <a:off x="279347" y="1727348"/>
            <a:ext cx="2549496"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b"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34" charset="-128"/>
                <a:sym typeface="+mn-lt"/>
              </a:rPr>
              <a:t>NFIP Payouts (000) in 2018 $</a:t>
            </a:r>
            <a:endParaRPr kumimoji="0" 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34" charset="-128"/>
              <a:sym typeface="+mn-lt"/>
            </a:endParaRPr>
          </a:p>
        </p:txBody>
      </p:sp>
      <p:sp>
        <p:nvSpPr>
          <p:cNvPr id="397" name="TextBox 396">
            <a:extLst>
              <a:ext uri="{FF2B5EF4-FFF2-40B4-BE49-F238E27FC236}">
                <a16:creationId xmlns:a16="http://schemas.microsoft.com/office/drawing/2014/main" id="{F6BE8904-D916-4991-A9A1-C424A16D51EE}"/>
              </a:ext>
            </a:extLst>
          </p:cNvPr>
          <p:cNvSpPr txBox="1"/>
          <p:nvPr/>
        </p:nvSpPr>
        <p:spPr>
          <a:xfrm>
            <a:off x="5443680" y="1820824"/>
            <a:ext cx="1572343" cy="514928"/>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2005:</a:t>
            </a:r>
          </a:p>
          <a:p>
            <a:pPr marL="0" marR="0" lvl="0" indent="0" algn="ctr" defTabSz="914400" rtl="0" eaLnBrk="1" fontAlgn="auto" latinLnBrk="0" hangingPunct="1">
              <a:lnSpc>
                <a:spcPct val="100000"/>
              </a:lnSpc>
              <a:spcBef>
                <a:spcPts val="0"/>
              </a:spcBef>
              <a:spcAft>
                <a:spcPts val="0"/>
              </a:spcAft>
              <a:buClr>
                <a:srgbClr val="337DBE"/>
              </a:buClr>
              <a:buSzPct val="77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Hurricanes KRW</a:t>
            </a:r>
          </a:p>
        </p:txBody>
      </p:sp>
      <p:sp>
        <p:nvSpPr>
          <p:cNvPr id="398" name="TextBox 397">
            <a:extLst>
              <a:ext uri="{FF2B5EF4-FFF2-40B4-BE49-F238E27FC236}">
                <a16:creationId xmlns:a16="http://schemas.microsoft.com/office/drawing/2014/main" id="{DA233EDC-EB9F-4BBD-8761-7FFB4592DD6D}"/>
              </a:ext>
            </a:extLst>
          </p:cNvPr>
          <p:cNvSpPr txBox="1"/>
          <p:nvPr/>
        </p:nvSpPr>
        <p:spPr>
          <a:xfrm>
            <a:off x="6915356" y="3524915"/>
            <a:ext cx="1178559" cy="507207"/>
          </a:xfrm>
          <a:prstGeom prst="rect">
            <a:avLst/>
          </a:prstGeom>
          <a:noFill/>
        </p:spPr>
        <p:txBody>
          <a:bodyPr wrap="none" rtlCol="0">
            <a:noAutofit/>
          </a:bodyPr>
          <a:lstStyle/>
          <a:p>
            <a:pPr marL="0" marR="0" lvl="0" indent="0" algn="ctr" defTabSz="914400" rtl="0" eaLnBrk="1" fontAlgn="auto" latinLnBrk="0" hangingPunct="1">
              <a:lnSpc>
                <a:spcPct val="90000"/>
              </a:lnSpc>
              <a:spcBef>
                <a:spcPts val="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Oct 2012:</a:t>
            </a:r>
          </a:p>
          <a:p>
            <a:pPr marL="0" marR="0" lvl="0" indent="0" algn="ctr" defTabSz="914400" rtl="0" eaLnBrk="1" fontAlgn="auto" latinLnBrk="0" hangingPunct="1">
              <a:lnSpc>
                <a:spcPct val="90000"/>
              </a:lnSpc>
              <a:spcBef>
                <a:spcPts val="0"/>
              </a:spcBef>
              <a:spcAft>
                <a:spcPts val="0"/>
              </a:spcAft>
              <a:buClr>
                <a:srgbClr val="337DBE"/>
              </a:buClr>
              <a:buSzPct val="77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Superstorm </a:t>
            </a:r>
          </a:p>
          <a:p>
            <a:pPr marL="0" marR="0" lvl="0" indent="0" algn="ctr" defTabSz="914400" rtl="0" eaLnBrk="1" fontAlgn="auto" latinLnBrk="0" hangingPunct="1">
              <a:lnSpc>
                <a:spcPct val="90000"/>
              </a:lnSpc>
              <a:spcBef>
                <a:spcPts val="0"/>
              </a:spcBef>
              <a:spcAft>
                <a:spcPts val="0"/>
              </a:spcAft>
              <a:buClr>
                <a:srgbClr val="337DBE"/>
              </a:buClr>
              <a:buSzPct val="77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Sandy</a:t>
            </a:r>
          </a:p>
        </p:txBody>
      </p:sp>
      <p:sp>
        <p:nvSpPr>
          <p:cNvPr id="400" name="TextBox 399">
            <a:extLst>
              <a:ext uri="{FF2B5EF4-FFF2-40B4-BE49-F238E27FC236}">
                <a16:creationId xmlns:a16="http://schemas.microsoft.com/office/drawing/2014/main" id="{C7C5EC7F-5A02-46D3-813A-177E4AF38EF1}"/>
              </a:ext>
            </a:extLst>
          </p:cNvPr>
          <p:cNvSpPr txBox="1"/>
          <p:nvPr/>
        </p:nvSpPr>
        <p:spPr>
          <a:xfrm>
            <a:off x="7878015" y="3742975"/>
            <a:ext cx="1050085" cy="6740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2017: </a:t>
            </a:r>
            <a:r>
              <a:rPr kumimoji="0" lang="en-US" sz="1400" b="0" i="0" u="none" strike="noStrike" kern="1200" cap="none" spc="0" normalizeH="0" baseline="0" noProof="0" dirty="0">
                <a:ln>
                  <a:noFill/>
                </a:ln>
                <a:solidFill>
                  <a:srgbClr val="000000"/>
                </a:solidFill>
                <a:effectLst/>
                <a:uLnTx/>
                <a:uFillTx/>
                <a:latin typeface="Arial"/>
                <a:ea typeface="+mn-ea"/>
                <a:cs typeface="+mn-cs"/>
              </a:rPr>
              <a:t>Hurricanes HIM</a:t>
            </a:r>
          </a:p>
        </p:txBody>
      </p:sp>
      <p:sp>
        <p:nvSpPr>
          <p:cNvPr id="491" name="Text Placeholder 3">
            <a:extLst>
              <a:ext uri="{FF2B5EF4-FFF2-40B4-BE49-F238E27FC236}">
                <a16:creationId xmlns:a16="http://schemas.microsoft.com/office/drawing/2014/main" id="{7BEDF8FF-8361-4FB6-864F-77545964C4EA}"/>
              </a:ext>
            </a:extLst>
          </p:cNvPr>
          <p:cNvSpPr>
            <a:spLocks noGrp="1"/>
          </p:cNvSpPr>
          <p:nvPr>
            <p:ph type="body" sz="quarter" idx="16"/>
          </p:nvPr>
        </p:nvSpPr>
        <p:spPr>
          <a:xfrm>
            <a:off x="979369" y="6283569"/>
            <a:ext cx="7680960" cy="415018"/>
          </a:xfrm>
        </p:spPr>
        <p:txBody>
          <a:bodyPr/>
          <a:lstStyle/>
          <a:p>
            <a:r>
              <a:rPr lang="en-US" dirty="0"/>
              <a:t>Source: </a:t>
            </a:r>
            <a:r>
              <a:rPr lang="en-US" dirty="0">
                <a:hlinkClick r:id="rId12"/>
              </a:rPr>
              <a:t>FEMA NFIP</a:t>
            </a:r>
            <a:endParaRPr lang="en-US" dirty="0"/>
          </a:p>
        </p:txBody>
      </p:sp>
      <p:cxnSp>
        <p:nvCxnSpPr>
          <p:cNvPr id="13" name="Straight Arrow Connector 12">
            <a:extLst>
              <a:ext uri="{FF2B5EF4-FFF2-40B4-BE49-F238E27FC236}">
                <a16:creationId xmlns:a16="http://schemas.microsoft.com/office/drawing/2014/main" id="{A558EDED-8483-4463-B398-A80DF7EC9544}"/>
              </a:ext>
            </a:extLst>
          </p:cNvPr>
          <p:cNvCxnSpPr>
            <a:cxnSpLocks/>
          </p:cNvCxnSpPr>
          <p:nvPr/>
        </p:nvCxnSpPr>
        <p:spPr>
          <a:xfrm flipV="1">
            <a:off x="2382473" y="5294983"/>
            <a:ext cx="6316910" cy="27683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1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6A87B9-525E-460B-BBAE-B758E2BB7A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41"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196A87B9-525E-460B-BBAE-B758E2BB7A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7D2898D-E994-4AA9-B76A-C7ECBE7CA20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5B67D91-4851-4032-85EB-46EE1A0B6A2B}"/>
              </a:ext>
            </a:extLst>
          </p:cNvPr>
          <p:cNvSpPr>
            <a:spLocks noGrp="1"/>
          </p:cNvSpPr>
          <p:nvPr>
            <p:ph type="ctrTitle"/>
          </p:nvPr>
        </p:nvSpPr>
        <p:spPr>
          <a:xfrm>
            <a:off x="595023" y="2212364"/>
            <a:ext cx="7772400" cy="1380744"/>
          </a:xfrm>
        </p:spPr>
        <p:txBody>
          <a:bodyPr/>
          <a:lstStyle/>
          <a:p>
            <a:r>
              <a:rPr lang="en-US" dirty="0"/>
              <a:t>The “Protection Gap”</a:t>
            </a:r>
            <a:br>
              <a:rPr lang="en-US" dirty="0"/>
            </a:br>
            <a:br>
              <a:rPr lang="en-US" dirty="0"/>
            </a:br>
            <a:r>
              <a:rPr lang="en-US" sz="2800" dirty="0"/>
              <a:t>It’s Getting Worse</a:t>
            </a:r>
          </a:p>
        </p:txBody>
      </p:sp>
    </p:spTree>
    <p:extLst>
      <p:ext uri="{BB962C8B-B14F-4D97-AF65-F5344CB8AC3E}">
        <p14:creationId xmlns:p14="http://schemas.microsoft.com/office/powerpoint/2010/main" val="19741119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type="title"/>
          </p:nvPr>
        </p:nvSpPr>
        <p:spPr>
          <a:xfrm>
            <a:off x="511577" y="342900"/>
            <a:ext cx="7659038" cy="1835205"/>
          </a:xfrm>
        </p:spPr>
        <p:txBody>
          <a:bodyPr/>
          <a:lstStyle/>
          <a:p>
            <a:r>
              <a:rPr lang="en-US" dirty="0"/>
              <a:t>The Protection Gap:</a:t>
            </a:r>
            <a:br>
              <a:rPr lang="en-US" dirty="0"/>
            </a:br>
            <a:r>
              <a:rPr lang="en-US" dirty="0"/>
              <a:t>Total Uninsured Property Losses</a:t>
            </a:r>
            <a:br>
              <a:rPr lang="en-US" dirty="0"/>
            </a:br>
            <a:br>
              <a:rPr lang="en-US" dirty="0"/>
            </a:br>
            <a:r>
              <a:rPr lang="en-US" sz="1800" dirty="0"/>
              <a:t>World Natural Catastrophes By Insured (Blue) and Overall (Green) Losses, 1980–2018</a:t>
            </a:r>
          </a:p>
        </p:txBody>
      </p:sp>
      <p:pic>
        <p:nvPicPr>
          <p:cNvPr id="2" name="Picture 1">
            <a:extLst>
              <a:ext uri="{FF2B5EF4-FFF2-40B4-BE49-F238E27FC236}">
                <a16:creationId xmlns:a16="http://schemas.microsoft.com/office/drawing/2014/main" id="{E9345916-5923-4D8A-975E-6351C986E5DA}"/>
              </a:ext>
            </a:extLst>
          </p:cNvPr>
          <p:cNvPicPr>
            <a:picLocks noChangeAspect="1"/>
          </p:cNvPicPr>
          <p:nvPr/>
        </p:nvPicPr>
        <p:blipFill>
          <a:blip r:embed="rId3"/>
          <a:stretch>
            <a:fillRect/>
          </a:stretch>
        </p:blipFill>
        <p:spPr>
          <a:xfrm>
            <a:off x="382451" y="2339750"/>
            <a:ext cx="6265071" cy="3927358"/>
          </a:xfrm>
          <a:prstGeom prst="rect">
            <a:avLst/>
          </a:prstGeom>
        </p:spPr>
      </p:pic>
      <p:cxnSp>
        <p:nvCxnSpPr>
          <p:cNvPr id="7" name="Straight Arrow Connector 6">
            <a:extLst>
              <a:ext uri="{FF2B5EF4-FFF2-40B4-BE49-F238E27FC236}">
                <a16:creationId xmlns:a16="http://schemas.microsoft.com/office/drawing/2014/main" id="{166E3A20-95F5-44B4-9EDC-88E0FE26A145}"/>
              </a:ext>
            </a:extLst>
          </p:cNvPr>
          <p:cNvCxnSpPr>
            <a:cxnSpLocks/>
          </p:cNvCxnSpPr>
          <p:nvPr/>
        </p:nvCxnSpPr>
        <p:spPr>
          <a:xfrm flipV="1">
            <a:off x="938245" y="3427006"/>
            <a:ext cx="5335398" cy="198819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0FC97D-1387-48A7-B1E0-F7B20CEF9563}"/>
              </a:ext>
            </a:extLst>
          </p:cNvPr>
          <p:cNvCxnSpPr>
            <a:cxnSpLocks/>
          </p:cNvCxnSpPr>
          <p:nvPr/>
        </p:nvCxnSpPr>
        <p:spPr>
          <a:xfrm flipV="1">
            <a:off x="921713" y="4882393"/>
            <a:ext cx="5479087" cy="81632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C8D4F9AB-C286-4792-98E9-C22556B5A910}"/>
              </a:ext>
            </a:extLst>
          </p:cNvPr>
          <p:cNvSpPr/>
          <p:nvPr/>
        </p:nvSpPr>
        <p:spPr>
          <a:xfrm rot="10800000">
            <a:off x="6341569" y="3427005"/>
            <a:ext cx="414670" cy="1455388"/>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51B5C26-4D1E-49DE-91D3-F5E58516032D}"/>
              </a:ext>
            </a:extLst>
          </p:cNvPr>
          <p:cNvSpPr txBox="1"/>
          <p:nvPr/>
        </p:nvSpPr>
        <p:spPr>
          <a:xfrm>
            <a:off x="6756239" y="3590367"/>
            <a:ext cx="1900550" cy="1089529"/>
          </a:xfrm>
          <a:prstGeom prst="rect">
            <a:avLst/>
          </a:prstGeom>
          <a:noFill/>
        </p:spPr>
        <p:txBody>
          <a:bodyPr wrap="square" rtlCol="0" anchor="ctr" anchorCtr="0">
            <a:spAutoFit/>
          </a:bodyPr>
          <a:lstStyle/>
          <a:p>
            <a:pPr algn="ctr">
              <a:lnSpc>
                <a:spcPct val="90000"/>
              </a:lnSpc>
              <a:spcBef>
                <a:spcPts val="1200"/>
              </a:spcBef>
              <a:buClr>
                <a:srgbClr val="337DBE"/>
              </a:buClr>
              <a:buSzPct val="77000"/>
            </a:pPr>
            <a:r>
              <a:rPr lang="en-US" sz="2400" b="1" dirty="0"/>
              <a:t>The “Protection Gap”</a:t>
            </a:r>
          </a:p>
        </p:txBody>
      </p:sp>
    </p:spTree>
    <p:extLst>
      <p:ext uri="{BB962C8B-B14F-4D97-AF65-F5344CB8AC3E}">
        <p14:creationId xmlns:p14="http://schemas.microsoft.com/office/powerpoint/2010/main" val="303405397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432B-7FDC-4650-8E3F-CC868344846E}"/>
              </a:ext>
            </a:extLst>
          </p:cNvPr>
          <p:cNvSpPr>
            <a:spLocks noGrp="1"/>
          </p:cNvSpPr>
          <p:nvPr>
            <p:ph type="title"/>
          </p:nvPr>
        </p:nvSpPr>
        <p:spPr>
          <a:xfrm>
            <a:off x="356616" y="232326"/>
            <a:ext cx="8458200" cy="765964"/>
          </a:xfrm>
        </p:spPr>
        <p:txBody>
          <a:bodyPr/>
          <a:lstStyle/>
          <a:p>
            <a:pPr algn="ctr"/>
            <a:r>
              <a:rPr lang="en-US" dirty="0"/>
              <a:t>Understanding the Concept, and its Flaws</a:t>
            </a:r>
          </a:p>
        </p:txBody>
      </p:sp>
      <p:sp>
        <p:nvSpPr>
          <p:cNvPr id="4" name="Text Placeholder 3">
            <a:extLst>
              <a:ext uri="{FF2B5EF4-FFF2-40B4-BE49-F238E27FC236}">
                <a16:creationId xmlns:a16="http://schemas.microsoft.com/office/drawing/2014/main" id="{D3BEEBA7-BC9B-4736-B29A-028013673E22}"/>
              </a:ext>
            </a:extLst>
          </p:cNvPr>
          <p:cNvSpPr>
            <a:spLocks noGrp="1"/>
          </p:cNvSpPr>
          <p:nvPr>
            <p:ph type="body" sz="quarter" idx="16"/>
          </p:nvPr>
        </p:nvSpPr>
        <p:spPr>
          <a:xfrm>
            <a:off x="945107" y="6402207"/>
            <a:ext cx="7680960" cy="292207"/>
          </a:xfrm>
        </p:spPr>
        <p:txBody>
          <a:bodyPr/>
          <a:lstStyle/>
          <a:p>
            <a:r>
              <a:rPr lang="en-US" sz="1100" dirty="0"/>
              <a:t>Sources: Swiss Re Institute, Sigma No. 5/2019, “Indexing Resilience: a primer for insurance markets and economies”; I.I.I</a:t>
            </a:r>
            <a:r>
              <a:rPr lang="en-US" dirty="0"/>
              <a:t>.</a:t>
            </a:r>
          </a:p>
        </p:txBody>
      </p:sp>
      <p:sp>
        <p:nvSpPr>
          <p:cNvPr id="6" name="Text Placeholder 5">
            <a:extLst>
              <a:ext uri="{FF2B5EF4-FFF2-40B4-BE49-F238E27FC236}">
                <a16:creationId xmlns:a16="http://schemas.microsoft.com/office/drawing/2014/main" id="{B3C25632-DB01-4CA4-B2D5-DD1AC6E565CC}"/>
              </a:ext>
            </a:extLst>
          </p:cNvPr>
          <p:cNvSpPr>
            <a:spLocks noGrp="1"/>
          </p:cNvSpPr>
          <p:nvPr>
            <p:ph type="body" sz="quarter" idx="15"/>
          </p:nvPr>
        </p:nvSpPr>
        <p:spPr>
          <a:xfrm>
            <a:off x="356616" y="1188720"/>
            <a:ext cx="8454009" cy="4524183"/>
          </a:xfrm>
        </p:spPr>
        <p:txBody>
          <a:bodyPr/>
          <a:lstStyle/>
          <a:p>
            <a:pPr marL="342900" indent="-342900">
              <a:buFont typeface="Arial" panose="020B0604020202020204" pitchFamily="34" charset="0"/>
              <a:buChar char="•"/>
            </a:pPr>
            <a:r>
              <a:rPr lang="en-US" sz="3200" dirty="0">
                <a:latin typeface="+mn-lt"/>
              </a:rPr>
              <a:t>Broadly, it assumes that the goal is insurance sufficient to cover all losses that are likely to occur</a:t>
            </a:r>
            <a:br>
              <a:rPr lang="en-US" sz="2800" dirty="0">
                <a:latin typeface="+mn-lt"/>
              </a:rPr>
            </a:br>
            <a:endParaRPr lang="en-US" sz="2800" dirty="0">
              <a:latin typeface="+mn-lt"/>
            </a:endParaRPr>
          </a:p>
          <a:p>
            <a:pPr marL="909828" lvl="1" indent="-342900">
              <a:buFont typeface="Arial" panose="020B0604020202020204" pitchFamily="34" charset="0"/>
              <a:buChar char="•"/>
            </a:pPr>
            <a:r>
              <a:rPr lang="en-US" sz="2800" b="0" dirty="0">
                <a:latin typeface="+mn-lt"/>
              </a:rPr>
              <a:t>Anything less than full loss reimbursement leaves the policyholder undercompensated and unable to fully recover</a:t>
            </a:r>
            <a:br>
              <a:rPr lang="en-US" sz="2800" b="0" dirty="0">
                <a:latin typeface="+mn-lt"/>
              </a:rPr>
            </a:br>
            <a:endParaRPr lang="en-US" sz="2800" b="0" dirty="0">
              <a:latin typeface="+mn-lt"/>
            </a:endParaRPr>
          </a:p>
          <a:p>
            <a:pPr marL="909828" lvl="1" indent="-342900">
              <a:buFont typeface="Arial" panose="020B0604020202020204" pitchFamily="34" charset="0"/>
              <a:buChar char="•"/>
            </a:pPr>
            <a:r>
              <a:rPr lang="en-US" sz="2800" b="0" dirty="0">
                <a:latin typeface="+mn-lt"/>
              </a:rPr>
              <a:t>Typically, when this happens, the insurance industry is blamed for the product’s failure to restore the policyholder to pre-loss condition</a:t>
            </a:r>
          </a:p>
        </p:txBody>
      </p:sp>
    </p:spTree>
    <p:extLst>
      <p:ext uri="{BB962C8B-B14F-4D97-AF65-F5344CB8AC3E}">
        <p14:creationId xmlns:p14="http://schemas.microsoft.com/office/powerpoint/2010/main" val="109773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432B-7FDC-4650-8E3F-CC868344846E}"/>
              </a:ext>
            </a:extLst>
          </p:cNvPr>
          <p:cNvSpPr>
            <a:spLocks noGrp="1"/>
          </p:cNvSpPr>
          <p:nvPr>
            <p:ph type="title"/>
          </p:nvPr>
        </p:nvSpPr>
        <p:spPr>
          <a:xfrm>
            <a:off x="356616" y="232326"/>
            <a:ext cx="8458200" cy="765964"/>
          </a:xfrm>
        </p:spPr>
        <p:txBody>
          <a:bodyPr/>
          <a:lstStyle/>
          <a:p>
            <a:pPr algn="ctr"/>
            <a:r>
              <a:rPr lang="en-US" dirty="0"/>
              <a:t>Understanding the Concept, and its Flaws</a:t>
            </a:r>
          </a:p>
        </p:txBody>
      </p:sp>
      <p:sp>
        <p:nvSpPr>
          <p:cNvPr id="4" name="Text Placeholder 3">
            <a:extLst>
              <a:ext uri="{FF2B5EF4-FFF2-40B4-BE49-F238E27FC236}">
                <a16:creationId xmlns:a16="http://schemas.microsoft.com/office/drawing/2014/main" id="{D3BEEBA7-BC9B-4736-B29A-028013673E22}"/>
              </a:ext>
            </a:extLst>
          </p:cNvPr>
          <p:cNvSpPr>
            <a:spLocks noGrp="1"/>
          </p:cNvSpPr>
          <p:nvPr>
            <p:ph type="body" sz="quarter" idx="16"/>
          </p:nvPr>
        </p:nvSpPr>
        <p:spPr>
          <a:xfrm>
            <a:off x="945107" y="6402207"/>
            <a:ext cx="7680960" cy="292207"/>
          </a:xfrm>
        </p:spPr>
        <p:txBody>
          <a:bodyPr/>
          <a:lstStyle/>
          <a:p>
            <a:r>
              <a:rPr lang="en-US" sz="1100" dirty="0"/>
              <a:t>Sources: Swiss Re Institute, Sigma No. 5/2019, “Indexing Resilience: a primer for insurance markets and economies”; I.I.I</a:t>
            </a:r>
            <a:r>
              <a:rPr lang="en-US" dirty="0"/>
              <a:t>.</a:t>
            </a:r>
          </a:p>
        </p:txBody>
      </p:sp>
      <p:sp>
        <p:nvSpPr>
          <p:cNvPr id="6" name="Text Placeholder 5">
            <a:extLst>
              <a:ext uri="{FF2B5EF4-FFF2-40B4-BE49-F238E27FC236}">
                <a16:creationId xmlns:a16="http://schemas.microsoft.com/office/drawing/2014/main" id="{B3C25632-DB01-4CA4-B2D5-DD1AC6E565CC}"/>
              </a:ext>
            </a:extLst>
          </p:cNvPr>
          <p:cNvSpPr>
            <a:spLocks noGrp="1"/>
          </p:cNvSpPr>
          <p:nvPr>
            <p:ph type="body" sz="quarter" idx="15"/>
          </p:nvPr>
        </p:nvSpPr>
        <p:spPr>
          <a:xfrm>
            <a:off x="356616" y="1188720"/>
            <a:ext cx="8454009" cy="4524183"/>
          </a:xfrm>
        </p:spPr>
        <p:txBody>
          <a:bodyPr/>
          <a:lstStyle/>
          <a:p>
            <a:pPr marL="342900" indent="-342900">
              <a:buFont typeface="Arial" panose="020B0604020202020204" pitchFamily="34" charset="0"/>
              <a:buChar char="•"/>
            </a:pPr>
            <a:r>
              <a:rPr lang="en-US" sz="3200" dirty="0">
                <a:latin typeface="+mn-lt"/>
              </a:rPr>
              <a:t>Of course, only insuring against trend losses doesn’t assure that policyholders will have full (or nearly full) insurance because</a:t>
            </a:r>
            <a:br>
              <a:rPr lang="en-US" sz="2800" dirty="0">
                <a:latin typeface="+mn-lt"/>
              </a:rPr>
            </a:br>
            <a:endParaRPr lang="en-US" sz="2800" dirty="0">
              <a:latin typeface="+mn-lt"/>
            </a:endParaRPr>
          </a:p>
          <a:p>
            <a:pPr marL="909828" lvl="1" indent="-342900">
              <a:buFont typeface="Arial" panose="020B0604020202020204" pitchFamily="34" charset="0"/>
              <a:buChar char="•"/>
            </a:pPr>
            <a:r>
              <a:rPr lang="en-US" sz="2800" b="0" dirty="0">
                <a:latin typeface="+mn-lt"/>
              </a:rPr>
              <a:t>Future extreme events could be more frequent and/or more violent and cause more damage</a:t>
            </a:r>
            <a:br>
              <a:rPr lang="en-US" sz="2800" b="0" dirty="0">
                <a:latin typeface="+mn-lt"/>
              </a:rPr>
            </a:br>
            <a:endParaRPr lang="en-US" sz="2800" b="0" dirty="0">
              <a:latin typeface="+mn-lt"/>
            </a:endParaRPr>
          </a:p>
          <a:p>
            <a:pPr marL="909828" lvl="1" indent="-342900">
              <a:buFont typeface="Arial" panose="020B0604020202020204" pitchFamily="34" charset="0"/>
              <a:buChar char="•"/>
            </a:pPr>
            <a:r>
              <a:rPr lang="en-US" sz="2800" b="0" dirty="0">
                <a:latin typeface="+mn-lt"/>
              </a:rPr>
              <a:t>The graphs ignore flood damage/coverage and all perils not currently insured in the private market. Counting these would make the protection gap wider (and tougher to close).</a:t>
            </a:r>
          </a:p>
        </p:txBody>
      </p:sp>
    </p:spTree>
    <p:extLst>
      <p:ext uri="{BB962C8B-B14F-4D97-AF65-F5344CB8AC3E}">
        <p14:creationId xmlns:p14="http://schemas.microsoft.com/office/powerpoint/2010/main" val="271262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432B-7FDC-4650-8E3F-CC868344846E}"/>
              </a:ext>
            </a:extLst>
          </p:cNvPr>
          <p:cNvSpPr>
            <a:spLocks noGrp="1"/>
          </p:cNvSpPr>
          <p:nvPr>
            <p:ph type="title"/>
          </p:nvPr>
        </p:nvSpPr>
        <p:spPr>
          <a:xfrm>
            <a:off x="356616" y="232326"/>
            <a:ext cx="8458200" cy="765964"/>
          </a:xfrm>
        </p:spPr>
        <p:txBody>
          <a:bodyPr/>
          <a:lstStyle/>
          <a:p>
            <a:pPr algn="ctr"/>
            <a:r>
              <a:rPr lang="en-US" dirty="0"/>
              <a:t>Understanding the Concept, and its Flaws</a:t>
            </a:r>
          </a:p>
        </p:txBody>
      </p:sp>
      <p:sp>
        <p:nvSpPr>
          <p:cNvPr id="4" name="Text Placeholder 3">
            <a:extLst>
              <a:ext uri="{FF2B5EF4-FFF2-40B4-BE49-F238E27FC236}">
                <a16:creationId xmlns:a16="http://schemas.microsoft.com/office/drawing/2014/main" id="{D3BEEBA7-BC9B-4736-B29A-028013673E22}"/>
              </a:ext>
            </a:extLst>
          </p:cNvPr>
          <p:cNvSpPr>
            <a:spLocks noGrp="1"/>
          </p:cNvSpPr>
          <p:nvPr>
            <p:ph type="body" sz="quarter" idx="16"/>
          </p:nvPr>
        </p:nvSpPr>
        <p:spPr>
          <a:xfrm>
            <a:off x="945107" y="6402207"/>
            <a:ext cx="7680960" cy="292207"/>
          </a:xfrm>
        </p:spPr>
        <p:txBody>
          <a:bodyPr/>
          <a:lstStyle/>
          <a:p>
            <a:r>
              <a:rPr lang="en-US" sz="1100" dirty="0"/>
              <a:t>Sources: Swiss Re Institute, Sigma No. 5/2019, “Indexing Resilience: a primer for insurance markets and economies”; I.I.I</a:t>
            </a:r>
            <a:r>
              <a:rPr lang="en-US" dirty="0"/>
              <a:t>.</a:t>
            </a:r>
          </a:p>
        </p:txBody>
      </p:sp>
      <p:sp>
        <p:nvSpPr>
          <p:cNvPr id="6" name="Text Placeholder 5">
            <a:extLst>
              <a:ext uri="{FF2B5EF4-FFF2-40B4-BE49-F238E27FC236}">
                <a16:creationId xmlns:a16="http://schemas.microsoft.com/office/drawing/2014/main" id="{B3C25632-DB01-4CA4-B2D5-DD1AC6E565CC}"/>
              </a:ext>
            </a:extLst>
          </p:cNvPr>
          <p:cNvSpPr>
            <a:spLocks noGrp="1"/>
          </p:cNvSpPr>
          <p:nvPr>
            <p:ph type="body" sz="quarter" idx="15"/>
          </p:nvPr>
        </p:nvSpPr>
        <p:spPr>
          <a:xfrm>
            <a:off x="356616" y="1188720"/>
            <a:ext cx="8454009" cy="4524183"/>
          </a:xfrm>
        </p:spPr>
        <p:txBody>
          <a:bodyPr/>
          <a:lstStyle/>
          <a:p>
            <a:pPr marL="342900" indent="-342900">
              <a:buFont typeface="Arial" panose="020B0604020202020204" pitchFamily="34" charset="0"/>
              <a:buChar char="•"/>
            </a:pPr>
            <a:r>
              <a:rPr lang="en-US" sz="3200" dirty="0">
                <a:latin typeface="+mn-lt"/>
              </a:rPr>
              <a:t>Even with it’s flaws, the concept has merit. If we shrink the Protection Gap</a:t>
            </a:r>
            <a:r>
              <a:rPr lang="en-US" sz="2800" dirty="0">
                <a:latin typeface="+mn-lt"/>
              </a:rPr>
              <a:t>,</a:t>
            </a:r>
            <a:br>
              <a:rPr lang="en-US" sz="2800" dirty="0">
                <a:latin typeface="+mn-lt"/>
              </a:rPr>
            </a:br>
            <a:endParaRPr lang="en-US" sz="2800" dirty="0">
              <a:latin typeface="+mn-lt"/>
            </a:endParaRPr>
          </a:p>
          <a:p>
            <a:pPr marL="909828" lvl="1" indent="-342900">
              <a:buFont typeface="Arial" panose="020B0604020202020204" pitchFamily="34" charset="0"/>
              <a:buChar char="•"/>
            </a:pPr>
            <a:r>
              <a:rPr lang="en-US" sz="2800" b="0" dirty="0">
                <a:latin typeface="+mn-lt"/>
              </a:rPr>
              <a:t>More insureds would recover more quickly and more fully from natural disasters</a:t>
            </a:r>
            <a:br>
              <a:rPr lang="en-US" sz="2800" b="0" dirty="0">
                <a:latin typeface="+mn-lt"/>
              </a:rPr>
            </a:br>
            <a:endParaRPr lang="en-US" sz="2800" b="0" dirty="0">
              <a:latin typeface="+mn-lt"/>
            </a:endParaRPr>
          </a:p>
          <a:p>
            <a:pPr marL="909828" lvl="1" indent="-342900">
              <a:buFont typeface="Arial" panose="020B0604020202020204" pitchFamily="34" charset="0"/>
              <a:buChar char="•"/>
            </a:pPr>
            <a:r>
              <a:rPr lang="en-US" sz="2800" b="0" dirty="0">
                <a:latin typeface="+mn-lt"/>
              </a:rPr>
              <a:t>People would have a more favorable (or less hostile) view of insurance</a:t>
            </a:r>
            <a:br>
              <a:rPr lang="en-US" sz="2800" b="0" dirty="0">
                <a:latin typeface="+mn-lt"/>
              </a:rPr>
            </a:br>
            <a:endParaRPr lang="en-US" sz="2800" b="0" dirty="0">
              <a:latin typeface="+mn-lt"/>
            </a:endParaRPr>
          </a:p>
          <a:p>
            <a:pPr marL="909828" lvl="1" indent="-342900">
              <a:buFont typeface="Arial" panose="020B0604020202020204" pitchFamily="34" charset="0"/>
              <a:buChar char="•"/>
            </a:pPr>
            <a:r>
              <a:rPr lang="en-US" sz="2800" b="0" dirty="0">
                <a:latin typeface="+mn-lt"/>
              </a:rPr>
              <a:t>Insurers’ premium income would rise and stay higher </a:t>
            </a:r>
          </a:p>
        </p:txBody>
      </p:sp>
    </p:spTree>
    <p:extLst>
      <p:ext uri="{BB962C8B-B14F-4D97-AF65-F5344CB8AC3E}">
        <p14:creationId xmlns:p14="http://schemas.microsoft.com/office/powerpoint/2010/main" val="295348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344D5-08FA-4290-B5E3-D110E3CEA24C}"/>
              </a:ext>
            </a:extLst>
          </p:cNvPr>
          <p:cNvPicPr>
            <a:picLocks noChangeAspect="1"/>
          </p:cNvPicPr>
          <p:nvPr/>
        </p:nvPicPr>
        <p:blipFill>
          <a:blip r:embed="rId2"/>
          <a:stretch>
            <a:fillRect/>
          </a:stretch>
        </p:blipFill>
        <p:spPr>
          <a:xfrm>
            <a:off x="532785" y="385763"/>
            <a:ext cx="8373103" cy="879184"/>
          </a:xfrm>
          <a:prstGeom prst="rect">
            <a:avLst/>
          </a:prstGeom>
        </p:spPr>
      </p:pic>
      <p:pic>
        <p:nvPicPr>
          <p:cNvPr id="4" name="Picture 3">
            <a:extLst>
              <a:ext uri="{FF2B5EF4-FFF2-40B4-BE49-F238E27FC236}">
                <a16:creationId xmlns:a16="http://schemas.microsoft.com/office/drawing/2014/main" id="{0B2D70E7-7164-4F33-808B-17DF42F7422D}"/>
              </a:ext>
            </a:extLst>
          </p:cNvPr>
          <p:cNvPicPr>
            <a:picLocks noChangeAspect="1"/>
          </p:cNvPicPr>
          <p:nvPr/>
        </p:nvPicPr>
        <p:blipFill>
          <a:blip r:embed="rId3"/>
          <a:stretch>
            <a:fillRect/>
          </a:stretch>
        </p:blipFill>
        <p:spPr>
          <a:xfrm>
            <a:off x="2759828" y="1264947"/>
            <a:ext cx="6050388" cy="4305343"/>
          </a:xfrm>
          <a:prstGeom prst="rect">
            <a:avLst/>
          </a:prstGeom>
        </p:spPr>
      </p:pic>
      <p:sp>
        <p:nvSpPr>
          <p:cNvPr id="6" name="TextBox 5">
            <a:extLst>
              <a:ext uri="{FF2B5EF4-FFF2-40B4-BE49-F238E27FC236}">
                <a16:creationId xmlns:a16="http://schemas.microsoft.com/office/drawing/2014/main" id="{D950DF48-979B-4F54-8B1A-44486307E4C0}"/>
              </a:ext>
            </a:extLst>
          </p:cNvPr>
          <p:cNvSpPr txBox="1"/>
          <p:nvPr/>
        </p:nvSpPr>
        <p:spPr>
          <a:xfrm>
            <a:off x="434302" y="1422297"/>
            <a:ext cx="2325526" cy="4013406"/>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600" dirty="0">
                <a:latin typeface="Times New Roman" panose="02020603050405020304" pitchFamily="18" charset="0"/>
                <a:cs typeface="Times New Roman" panose="02020603050405020304" pitchFamily="18" charset="0"/>
              </a:rPr>
              <a:t>One of a homeowner’s worst </a:t>
            </a:r>
            <a:r>
              <a:rPr lang="en-US" sz="1600" dirty="0">
                <a:highlight>
                  <a:srgbClr val="FFFF00"/>
                </a:highlight>
                <a:latin typeface="Times New Roman" panose="02020603050405020304" pitchFamily="18" charset="0"/>
                <a:cs typeface="Times New Roman" panose="02020603050405020304" pitchFamily="18" charset="0"/>
              </a:rPr>
              <a:t>nightmares</a:t>
            </a:r>
            <a:r>
              <a:rPr lang="en-US" sz="1600" dirty="0">
                <a:latin typeface="Times New Roman" panose="02020603050405020304" pitchFamily="18" charset="0"/>
                <a:cs typeface="Times New Roman" panose="02020603050405020304" pitchFamily="18" charset="0"/>
              </a:rPr>
              <a:t> is learning that major </a:t>
            </a:r>
            <a:r>
              <a:rPr lang="en-US" sz="1600" dirty="0">
                <a:highlight>
                  <a:srgbClr val="FFFF00"/>
                </a:highlight>
                <a:latin typeface="Times New Roman" panose="02020603050405020304" pitchFamily="18" charset="0"/>
                <a:cs typeface="Times New Roman" panose="02020603050405020304" pitchFamily="18" charset="0"/>
              </a:rPr>
              <a:t>expenses</a:t>
            </a:r>
            <a:r>
              <a:rPr lang="en-US" sz="1600" dirty="0">
                <a:latin typeface="Times New Roman" panose="02020603050405020304" pitchFamily="18" charset="0"/>
                <a:cs typeface="Times New Roman" panose="02020603050405020304" pitchFamily="18" charset="0"/>
              </a:rPr>
              <a:t> resulting from a natural disaster </a:t>
            </a:r>
            <a:r>
              <a:rPr lang="en-US" sz="1600" dirty="0">
                <a:highlight>
                  <a:srgbClr val="FFFF00"/>
                </a:highlight>
                <a:latin typeface="Times New Roman" panose="02020603050405020304" pitchFamily="18" charset="0"/>
                <a:cs typeface="Times New Roman" panose="02020603050405020304" pitchFamily="18" charset="0"/>
              </a:rPr>
              <a:t>aren’t covered </a:t>
            </a:r>
            <a:r>
              <a:rPr lang="en-US" sz="1600" dirty="0">
                <a:latin typeface="Times New Roman" panose="02020603050405020304" pitchFamily="18" charset="0"/>
                <a:cs typeface="Times New Roman" panose="02020603050405020304" pitchFamily="18" charset="0"/>
              </a:rPr>
              <a:t>by their insurance policy. </a:t>
            </a:r>
          </a:p>
          <a:p>
            <a:pPr>
              <a:lnSpc>
                <a:spcPct val="90000"/>
              </a:lnSpc>
              <a:spcBef>
                <a:spcPts val="1200"/>
              </a:spcBef>
              <a:buClr>
                <a:srgbClr val="337DBE"/>
              </a:buClr>
              <a:buSzPct val="77000"/>
            </a:pPr>
            <a:r>
              <a:rPr lang="en-US" sz="1600" dirty="0">
                <a:latin typeface="Times New Roman" panose="02020603050405020304" pitchFamily="18" charset="0"/>
                <a:cs typeface="Times New Roman" panose="02020603050405020304" pitchFamily="18" charset="0"/>
              </a:rPr>
              <a:t>As hurricanes, wildfires and other natural disasters have </a:t>
            </a:r>
            <a:r>
              <a:rPr lang="en-US" sz="1600" dirty="0">
                <a:highlight>
                  <a:srgbClr val="FFFF00"/>
                </a:highlight>
                <a:latin typeface="Times New Roman" panose="02020603050405020304" pitchFamily="18" charset="0"/>
                <a:cs typeface="Times New Roman" panose="02020603050405020304" pitchFamily="18" charset="0"/>
              </a:rPr>
              <a:t>increased</a:t>
            </a:r>
            <a:r>
              <a:rPr lang="en-US" sz="1600" dirty="0">
                <a:latin typeface="Times New Roman" panose="02020603050405020304" pitchFamily="18" charset="0"/>
                <a:cs typeface="Times New Roman" panose="02020603050405020304" pitchFamily="18" charset="0"/>
              </a:rPr>
              <a:t> in recent years, so has </a:t>
            </a:r>
            <a:r>
              <a:rPr lang="en-US" sz="1600" dirty="0">
                <a:highlight>
                  <a:srgbClr val="FFFF00"/>
                </a:highlight>
                <a:latin typeface="Times New Roman" panose="02020603050405020304" pitchFamily="18" charset="0"/>
                <a:cs typeface="Times New Roman" panose="02020603050405020304" pitchFamily="18" charset="0"/>
              </a:rPr>
              <a:t>marketing</a:t>
            </a:r>
            <a:r>
              <a:rPr lang="en-US" sz="1600" dirty="0">
                <a:latin typeface="Times New Roman" panose="02020603050405020304" pitchFamily="18" charset="0"/>
                <a:cs typeface="Times New Roman" panose="02020603050405020304" pitchFamily="18" charset="0"/>
              </a:rPr>
              <a:t> of insurance products designed to </a:t>
            </a:r>
            <a:r>
              <a:rPr lang="en-US" sz="1600" dirty="0">
                <a:highlight>
                  <a:srgbClr val="FFFF00"/>
                </a:highlight>
                <a:latin typeface="Times New Roman" panose="02020603050405020304" pitchFamily="18" charset="0"/>
                <a:cs typeface="Times New Roman" panose="02020603050405020304" pitchFamily="18" charset="0"/>
              </a:rPr>
              <a:t>offer policyholders more coverage </a:t>
            </a:r>
            <a:r>
              <a:rPr lang="en-US" sz="1600" dirty="0">
                <a:latin typeface="Times New Roman" panose="02020603050405020304" pitchFamily="18" charset="0"/>
                <a:cs typeface="Times New Roman" panose="02020603050405020304" pitchFamily="18" charset="0"/>
              </a:rPr>
              <a:t>than typical homeowners policies give.</a:t>
            </a:r>
          </a:p>
        </p:txBody>
      </p:sp>
      <p:sp>
        <p:nvSpPr>
          <p:cNvPr id="7" name="Text Placeholder 3">
            <a:extLst>
              <a:ext uri="{FF2B5EF4-FFF2-40B4-BE49-F238E27FC236}">
                <a16:creationId xmlns:a16="http://schemas.microsoft.com/office/drawing/2014/main" id="{07A0F130-9BB5-4C7C-824B-505CE44C34F1}"/>
              </a:ext>
            </a:extLst>
          </p:cNvPr>
          <p:cNvSpPr txBox="1">
            <a:spLocks/>
          </p:cNvSpPr>
          <p:nvPr/>
        </p:nvSpPr>
        <p:spPr>
          <a:xfrm>
            <a:off x="878856" y="6449474"/>
            <a:ext cx="7680960" cy="41501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cs typeface="Calibri Light" panose="020F0302020204030204" pitchFamily="34" charset="0"/>
              </a:rPr>
              <a:t>Source: Lisa Ward, “Insurers Aim to Fill In the Disaster Gap,” </a:t>
            </a:r>
            <a:r>
              <a:rPr lang="en-US" sz="1100" i="1" dirty="0">
                <a:cs typeface="Calibri Light" panose="020F0302020204030204" pitchFamily="34" charset="0"/>
              </a:rPr>
              <a:t>Wall Street Journal</a:t>
            </a:r>
            <a:r>
              <a:rPr lang="en-US" sz="1100" dirty="0">
                <a:cs typeface="Calibri Light" panose="020F0302020204030204" pitchFamily="34" charset="0"/>
              </a:rPr>
              <a:t>, Oct. 21, 2019</a:t>
            </a:r>
          </a:p>
        </p:txBody>
      </p:sp>
      <p:sp>
        <p:nvSpPr>
          <p:cNvPr id="8" name="TextBox 7">
            <a:extLst>
              <a:ext uri="{FF2B5EF4-FFF2-40B4-BE49-F238E27FC236}">
                <a16:creationId xmlns:a16="http://schemas.microsoft.com/office/drawing/2014/main" id="{CB40BBC9-A300-41A6-9B72-8447204B648E}"/>
              </a:ext>
            </a:extLst>
          </p:cNvPr>
          <p:cNvSpPr txBox="1"/>
          <p:nvPr/>
        </p:nvSpPr>
        <p:spPr>
          <a:xfrm>
            <a:off x="434302" y="5453224"/>
            <a:ext cx="8189581" cy="978729"/>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600" dirty="0">
                <a:latin typeface="Times New Roman" panose="02020603050405020304" pitchFamily="18" charset="0"/>
                <a:cs typeface="Times New Roman" panose="02020603050405020304" pitchFamily="18" charset="0"/>
              </a:rPr>
              <a:t>One type of policy consumers are seeing more of is </a:t>
            </a:r>
            <a:r>
              <a:rPr lang="en-US" sz="1600" dirty="0">
                <a:highlight>
                  <a:srgbClr val="FFFF00"/>
                </a:highlight>
                <a:latin typeface="Times New Roman" panose="02020603050405020304" pitchFamily="18" charset="0"/>
                <a:cs typeface="Times New Roman" panose="02020603050405020304" pitchFamily="18" charset="0"/>
              </a:rPr>
              <a:t>catastrophic parametric insurance</a:t>
            </a:r>
            <a:r>
              <a:rPr lang="en-US" sz="1600" dirty="0">
                <a:latin typeface="Times New Roman" panose="02020603050405020304" pitchFamily="18" charset="0"/>
                <a:cs typeface="Times New Roman" panose="02020603050405020304" pitchFamily="18" charset="0"/>
              </a:rPr>
              <a:t>. Unlike traditional indemnity benefits, parametric policies pay a predetermined amount of money when a trigger is met—such as a named storm, certain wind speeds, geological readings, waterlines, flood depths, or burned acreage.</a:t>
            </a:r>
          </a:p>
        </p:txBody>
      </p:sp>
    </p:spTree>
    <p:extLst>
      <p:ext uri="{BB962C8B-B14F-4D97-AF65-F5344CB8AC3E}">
        <p14:creationId xmlns:p14="http://schemas.microsoft.com/office/powerpoint/2010/main" val="66353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904875" y="209550"/>
            <a:ext cx="7677150" cy="1301975"/>
          </a:xfrm>
        </p:spPr>
        <p:txBody>
          <a:bodyPr/>
          <a:lstStyle/>
          <a:p>
            <a:r>
              <a:rPr lang="en-US" dirty="0">
                <a:solidFill>
                  <a:schemeClr val="tx2">
                    <a:lumMod val="75000"/>
                    <a:lumOff val="25000"/>
                  </a:schemeClr>
                </a:solidFill>
              </a:rPr>
              <a:t>Many Renters Have a Large Protection Gap (Because They Have No Renters Insurance At All)</a:t>
            </a:r>
            <a:endParaRPr lang="en-US" sz="2000" baseline="30000" dirty="0">
              <a:solidFill>
                <a:schemeClr val="tx1"/>
              </a:solidFill>
            </a:endParaRPr>
          </a:p>
        </p:txBody>
      </p:sp>
      <p:sp>
        <p:nvSpPr>
          <p:cNvPr id="1031" name="Rectangle 3"/>
          <p:cNvSpPr>
            <a:spLocks noChangeArrowheads="1"/>
          </p:cNvSpPr>
          <p:nvPr/>
        </p:nvSpPr>
        <p:spPr bwMode="auto">
          <a:xfrm>
            <a:off x="542924" y="6476375"/>
            <a:ext cx="8515350"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I.I.I. public opinion poll taken November 8-11, 2018</a:t>
            </a:r>
          </a:p>
        </p:txBody>
      </p:sp>
      <p:graphicFrame>
        <p:nvGraphicFramePr>
          <p:cNvPr id="1026" name="Object 2"/>
          <p:cNvGraphicFramePr>
            <a:graphicFrameLocks noChangeAspect="1"/>
          </p:cNvGraphicFramePr>
          <p:nvPr>
            <p:extLst>
              <p:ext uri="{D42A27DB-BD31-4B8C-83A1-F6EECF244321}">
                <p14:modId xmlns:p14="http://schemas.microsoft.com/office/powerpoint/2010/main" val="2512962563"/>
              </p:ext>
            </p:extLst>
          </p:nvPr>
        </p:nvGraphicFramePr>
        <p:xfrm>
          <a:off x="211932" y="1991656"/>
          <a:ext cx="8720137" cy="4995451"/>
        </p:xfrm>
        <a:graphic>
          <a:graphicData uri="http://schemas.openxmlformats.org/presentationml/2006/ole">
            <mc:AlternateContent xmlns:mc="http://schemas.openxmlformats.org/markup-compatibility/2006">
              <mc:Choice xmlns:v="urn:schemas-microsoft-com:vml" Requires="v">
                <p:oleObj spid="_x0000_s163925" name="Chart" r:id="rId4" imgW="8467656" imgH="4724374" progId="MSGraph.Chart.8">
                  <p:embed followColorScheme="full"/>
                </p:oleObj>
              </mc:Choice>
              <mc:Fallback>
                <p:oleObj name="Chart" r:id="rId4" imgW="8467656" imgH="4724374" progId="MSGraph.Chart.8">
                  <p:embed followColorScheme="full"/>
                  <p:pic>
                    <p:nvPicPr>
                      <p:cNvPr id="1026" name="Object 2"/>
                      <p:cNvPicPr>
                        <a:picLocks noChangeAspect="1" noChangeArrowheads="1"/>
                      </p:cNvPicPr>
                      <p:nvPr/>
                    </p:nvPicPr>
                    <p:blipFill>
                      <a:blip r:embed="rId5"/>
                      <a:srcRect/>
                      <a:stretch>
                        <a:fillRect/>
                      </a:stretch>
                    </p:blipFill>
                    <p:spPr bwMode="auto">
                      <a:xfrm>
                        <a:off x="211932" y="1991656"/>
                        <a:ext cx="8720137" cy="4995451"/>
                      </a:xfrm>
                      <a:prstGeom prst="rect">
                        <a:avLst/>
                      </a:prstGeom>
                      <a:noFill/>
                      <a:extLst/>
                    </p:spPr>
                  </p:pic>
                </p:oleObj>
              </mc:Fallback>
            </mc:AlternateContent>
          </a:graphicData>
        </a:graphic>
      </p:graphicFrame>
      <p:sp>
        <p:nvSpPr>
          <p:cNvPr id="4" name="TextBox 3">
            <a:extLst>
              <a:ext uri="{FF2B5EF4-FFF2-40B4-BE49-F238E27FC236}">
                <a16:creationId xmlns:a16="http://schemas.microsoft.com/office/drawing/2014/main" id="{AA038D30-B708-4780-B1BB-94EBAA68106F}"/>
              </a:ext>
            </a:extLst>
          </p:cNvPr>
          <p:cNvSpPr txBox="1"/>
          <p:nvPr/>
        </p:nvSpPr>
        <p:spPr>
          <a:xfrm>
            <a:off x="211931" y="1511525"/>
            <a:ext cx="2388394"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Percent of Renters Who Have Renters Insurance</a:t>
            </a:r>
          </a:p>
        </p:txBody>
      </p:sp>
    </p:spTree>
    <p:extLst>
      <p:ext uri="{BB962C8B-B14F-4D97-AF65-F5344CB8AC3E}">
        <p14:creationId xmlns:p14="http://schemas.microsoft.com/office/powerpoint/2010/main" val="237801096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1931037939"/>
              </p:ext>
            </p:extLst>
          </p:nvPr>
        </p:nvGraphicFramePr>
        <p:xfrm>
          <a:off x="109044" y="1268108"/>
          <a:ext cx="8468432" cy="4315226"/>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7" y="233058"/>
            <a:ext cx="7988773" cy="689731"/>
          </a:xfrm>
        </p:spPr>
        <p:txBody>
          <a:bodyPr/>
          <a:lstStyle/>
          <a:p>
            <a:br>
              <a:rPr lang="en-US" altLang="en-US" dirty="0"/>
            </a:br>
            <a:r>
              <a:rPr lang="en-US" altLang="en-US" dirty="0"/>
              <a:t>Net Premium Written Growth, Annual Change </a:t>
            </a:r>
          </a:p>
        </p:txBody>
      </p:sp>
      <p:sp>
        <p:nvSpPr>
          <p:cNvPr id="6" name="Text Placeholder 5"/>
          <p:cNvSpPr>
            <a:spLocks noGrp="1"/>
          </p:cNvSpPr>
          <p:nvPr>
            <p:ph type="body" sz="quarter" idx="16"/>
          </p:nvPr>
        </p:nvSpPr>
        <p:spPr>
          <a:xfrm>
            <a:off x="836823" y="6277343"/>
            <a:ext cx="8454009" cy="415018"/>
          </a:xfrm>
        </p:spPr>
        <p:txBody>
          <a:bodyPr/>
          <a:lstStyle/>
          <a:p>
            <a:endParaRPr lang="en-US" dirty="0"/>
          </a:p>
          <a:p>
            <a:r>
              <a:rPr lang="en-US" dirty="0"/>
              <a:t>All data through second quarter.</a:t>
            </a:r>
          </a:p>
          <a:p>
            <a:r>
              <a:rPr lang="en-US" dirty="0"/>
              <a:t>SOURCES: NAIC data sourced through S&amp;P Global Intelligence, Bureau of Economic Affairs, Insurance Information Institute.</a:t>
            </a:r>
          </a:p>
        </p:txBody>
      </p:sp>
      <p:sp>
        <p:nvSpPr>
          <p:cNvPr id="8" name="Text Placeholder 4">
            <a:extLst>
              <a:ext uri="{FF2B5EF4-FFF2-40B4-BE49-F238E27FC236}">
                <a16:creationId xmlns:a16="http://schemas.microsoft.com/office/drawing/2014/main" id="{E00DAD3E-3F4D-467E-8EF9-E26220922829}"/>
              </a:ext>
            </a:extLst>
          </p:cNvPr>
          <p:cNvSpPr txBox="1">
            <a:spLocks/>
          </p:cNvSpPr>
          <p:nvPr/>
        </p:nvSpPr>
        <p:spPr bwMode="gray">
          <a:xfrm>
            <a:off x="1619855" y="1274666"/>
            <a:ext cx="5220586" cy="89596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The tax reform act at the end of 2017 led to the spike in net written premium in 2018 - $314B at Second Quarter.</a:t>
            </a:r>
          </a:p>
        </p:txBody>
      </p:sp>
      <p:sp>
        <p:nvSpPr>
          <p:cNvPr id="7" name="Text Placeholder 4">
            <a:extLst/>
          </p:cNvPr>
          <p:cNvSpPr txBox="1">
            <a:spLocks/>
          </p:cNvSpPr>
          <p:nvPr/>
        </p:nvSpPr>
        <p:spPr bwMode="gray">
          <a:xfrm>
            <a:off x="676940" y="5582805"/>
            <a:ext cx="7875874" cy="64787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As a general rule, net written premium growth tracks nominal GDP growth.</a:t>
            </a:r>
          </a:p>
        </p:txBody>
      </p:sp>
      <p:sp>
        <p:nvSpPr>
          <p:cNvPr id="9" name="Text Placeholder 4">
            <a:extLst>
              <a:ext uri="{FF2B5EF4-FFF2-40B4-BE49-F238E27FC236}">
                <a16:creationId xmlns:a16="http://schemas.microsoft.com/office/drawing/2014/main" id="{E7CE5B59-DEC9-4173-A013-DE74DEBB7679}"/>
              </a:ext>
            </a:extLst>
          </p:cNvPr>
          <p:cNvSpPr txBox="1">
            <a:spLocks/>
          </p:cNvSpPr>
          <p:nvPr/>
        </p:nvSpPr>
        <p:spPr bwMode="gray">
          <a:xfrm>
            <a:off x="4933734" y="3791397"/>
            <a:ext cx="3813414" cy="89596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The 1.1% growth in 2019:1H is distorted by the spike the previous year.</a:t>
            </a:r>
          </a:p>
        </p:txBody>
      </p:sp>
    </p:spTree>
    <p:custDataLst>
      <p:tags r:id="rId1"/>
    </p:custDataLst>
    <p:extLst>
      <p:ext uri="{BB962C8B-B14F-4D97-AF65-F5344CB8AC3E}">
        <p14:creationId xmlns:p14="http://schemas.microsoft.com/office/powerpoint/2010/main" val="254200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250"/>
                            </p:stCondLst>
                            <p:childTnLst>
                              <p:par>
                                <p:cTn id="11" presetID="53" presetClass="entr" presetSubtype="16" fill="hold" grpId="0" nodeType="after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2500"/>
                            </p:stCondLst>
                            <p:childTnLst>
                              <p:par>
                                <p:cTn id="17" presetID="53" presetClass="entr" presetSubtype="16" fill="hold" grpId="0" nodeType="after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6A87B9-525E-460B-BBAE-B758E2BB7A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810"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196A87B9-525E-460B-BBAE-B758E2BB7A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7D2898D-E994-4AA9-B76A-C7ECBE7CA20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5B67D91-4851-4032-85EB-46EE1A0B6A2B}"/>
              </a:ext>
            </a:extLst>
          </p:cNvPr>
          <p:cNvSpPr>
            <a:spLocks noGrp="1"/>
          </p:cNvSpPr>
          <p:nvPr>
            <p:ph type="ctrTitle"/>
          </p:nvPr>
        </p:nvSpPr>
        <p:spPr>
          <a:xfrm>
            <a:off x="553079" y="2606647"/>
            <a:ext cx="7772400" cy="1380744"/>
          </a:xfrm>
        </p:spPr>
        <p:txBody>
          <a:bodyPr/>
          <a:lstStyle/>
          <a:p>
            <a:r>
              <a:rPr lang="en-US" dirty="0"/>
              <a:t>Financial Illiteracy and Innumeracy</a:t>
            </a:r>
            <a:br>
              <a:rPr lang="en-US" dirty="0"/>
            </a:br>
            <a:br>
              <a:rPr lang="en-US" dirty="0"/>
            </a:br>
            <a:r>
              <a:rPr lang="en-US" sz="2800" dirty="0"/>
              <a:t>(Nobody Understands Insurance</a:t>
            </a:r>
            <a:br>
              <a:rPr lang="en-US" sz="2800" dirty="0"/>
            </a:br>
            <a:r>
              <a:rPr lang="en-US" sz="2800" dirty="0"/>
              <a:t>or anything else financial)</a:t>
            </a:r>
          </a:p>
        </p:txBody>
      </p:sp>
    </p:spTree>
    <p:extLst>
      <p:ext uri="{BB962C8B-B14F-4D97-AF65-F5344CB8AC3E}">
        <p14:creationId xmlns:p14="http://schemas.microsoft.com/office/powerpoint/2010/main" val="26089938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Financial Literacy:</a:t>
            </a:r>
            <a:br>
              <a:rPr lang="en-US" sz="4200" dirty="0">
                <a:solidFill>
                  <a:schemeClr val="bg1"/>
                </a:solidFill>
              </a:rPr>
            </a:br>
            <a:r>
              <a:rPr lang="en-US" sz="4200" dirty="0">
                <a:solidFill>
                  <a:schemeClr val="bg1"/>
                </a:solidFill>
              </a:rPr>
              <a:t>A 3-Question Test</a:t>
            </a:r>
          </a:p>
        </p:txBody>
      </p:sp>
      <p:sp>
        <p:nvSpPr>
          <p:cNvPr id="501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E67BCFB-2310-488A-802C-52F1AE771F27}"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94425108-6AA7-4769-B2BA-D378862C1A8E}" type="slidenum">
              <a:rPr lang="en-US" smtClean="0"/>
              <a:pPr>
                <a:defRPr/>
              </a:pPr>
              <a:t>21</a:t>
            </a:fld>
            <a:endParaRPr lang="en-US" dirty="0"/>
          </a:p>
        </p:txBody>
      </p:sp>
      <p:sp>
        <p:nvSpPr>
          <p:cNvPr id="2" name="TextBox 1"/>
          <p:cNvSpPr txBox="1"/>
          <p:nvPr/>
        </p:nvSpPr>
        <p:spPr>
          <a:xfrm>
            <a:off x="581025" y="4173166"/>
            <a:ext cx="7981950" cy="1200329"/>
          </a:xfrm>
          <a:prstGeom prst="rect">
            <a:avLst/>
          </a:prstGeom>
          <a:noFill/>
        </p:spPr>
        <p:txBody>
          <a:bodyPr wrap="square" rtlCol="0">
            <a:spAutoFit/>
          </a:bodyPr>
          <a:lstStyle/>
          <a:p>
            <a:pPr algn="ctr"/>
            <a:r>
              <a:rPr lang="en-US" sz="2400" b="1" dirty="0">
                <a:solidFill>
                  <a:srgbClr val="225A7A"/>
                </a:solidFill>
              </a:rPr>
              <a:t>This test has been administered world-wide to provide a rough indicator of </a:t>
            </a:r>
            <a:r>
              <a:rPr lang="en-US" sz="2400" b="1">
                <a:solidFill>
                  <a:srgbClr val="225A7A"/>
                </a:solidFill>
              </a:rPr>
              <a:t>financial literacy</a:t>
            </a:r>
            <a:br>
              <a:rPr lang="en-US" sz="2400" b="1">
                <a:solidFill>
                  <a:srgbClr val="225A7A"/>
                </a:solidFill>
              </a:rPr>
            </a:br>
            <a:r>
              <a:rPr lang="en-US" sz="2400" b="1">
                <a:solidFill>
                  <a:srgbClr val="225A7A"/>
                </a:solidFill>
              </a:rPr>
              <a:t>among </a:t>
            </a:r>
            <a:r>
              <a:rPr lang="en-US" sz="2400" b="1" dirty="0">
                <a:solidFill>
                  <a:srgbClr val="225A7A"/>
                </a:solidFill>
              </a:rPr>
              <a:t>many populations.</a:t>
            </a:r>
          </a:p>
        </p:txBody>
      </p:sp>
    </p:spTree>
    <p:extLst>
      <p:ext uri="{BB962C8B-B14F-4D97-AF65-F5344CB8AC3E}">
        <p14:creationId xmlns:p14="http://schemas.microsoft.com/office/powerpoint/2010/main" val="764765210"/>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22</a:t>
            </a:fld>
            <a:endParaRPr lang="en-US"/>
          </a:p>
        </p:txBody>
      </p:sp>
      <p:sp>
        <p:nvSpPr>
          <p:cNvPr id="1922051" name="Rectangle 3"/>
          <p:cNvSpPr>
            <a:spLocks noGrp="1" noChangeArrowheads="1"/>
          </p:cNvSpPr>
          <p:nvPr>
            <p:ph type="body" idx="1"/>
          </p:nvPr>
        </p:nvSpPr>
        <p:spPr>
          <a:xfrm>
            <a:off x="606583" y="1219200"/>
            <a:ext cx="7650177" cy="5286375"/>
          </a:xfrm>
        </p:spPr>
        <p:txBody>
          <a:bodyPr/>
          <a:lstStyle/>
          <a:p>
            <a:pPr marL="0" indent="0">
              <a:lnSpc>
                <a:spcPct val="70000"/>
              </a:lnSpc>
              <a:spcBef>
                <a:spcPts val="1200"/>
              </a:spcBef>
              <a:buNone/>
            </a:pPr>
            <a:r>
              <a:rPr lang="en-US" sz="3200" dirty="0"/>
              <a:t>If you had $100 in a savings account with an interest rate of 2 percent per year, after 5 years, how much do you think you would have in the account if you left the money to grow?</a:t>
            </a:r>
            <a:br>
              <a:rPr lang="en-US" sz="3200" dirty="0"/>
            </a:br>
            <a:endParaRPr lang="en-US" sz="3200" dirty="0"/>
          </a:p>
          <a:p>
            <a:pPr marL="514350" indent="-514350">
              <a:lnSpc>
                <a:spcPct val="70000"/>
              </a:lnSpc>
              <a:spcBef>
                <a:spcPts val="1200"/>
              </a:spcBef>
              <a:buFont typeface="+mj-lt"/>
              <a:buAutoNum type="alphaLcPeriod"/>
            </a:pPr>
            <a:r>
              <a:rPr lang="en-US" sz="3400" dirty="0"/>
              <a:t>More than $102</a:t>
            </a:r>
          </a:p>
          <a:p>
            <a:pPr marL="514350" indent="-514350">
              <a:lnSpc>
                <a:spcPct val="70000"/>
              </a:lnSpc>
              <a:spcBef>
                <a:spcPts val="1200"/>
              </a:spcBef>
              <a:buFont typeface="+mj-lt"/>
              <a:buAutoNum type="alphaLcPeriod"/>
            </a:pPr>
            <a:r>
              <a:rPr lang="en-US" sz="3400" dirty="0"/>
              <a:t>Exactly $102</a:t>
            </a:r>
          </a:p>
          <a:p>
            <a:pPr marL="514350" indent="-514350">
              <a:lnSpc>
                <a:spcPct val="70000"/>
              </a:lnSpc>
              <a:spcBef>
                <a:spcPts val="1200"/>
              </a:spcBef>
              <a:buFont typeface="+mj-lt"/>
              <a:buAutoNum type="alphaLcPeriod"/>
            </a:pPr>
            <a:r>
              <a:rPr lang="en-US" sz="3400" dirty="0"/>
              <a:t>Less than $102</a:t>
            </a:r>
          </a:p>
          <a:p>
            <a:pPr marL="514350" indent="-514350">
              <a:lnSpc>
                <a:spcPct val="70000"/>
              </a:lnSpc>
              <a:spcBef>
                <a:spcPts val="1200"/>
              </a:spcBef>
              <a:buFont typeface="+mj-lt"/>
              <a:buAutoNum type="alphaLcPeriod"/>
            </a:pPr>
            <a:r>
              <a:rPr lang="en-US" sz="3400" dirty="0"/>
              <a:t>Don’t know</a:t>
            </a:r>
          </a:p>
          <a:p>
            <a:pPr marL="514350" indent="-514350">
              <a:lnSpc>
                <a:spcPct val="70000"/>
              </a:lnSpc>
              <a:spcBef>
                <a:spcPts val="1200"/>
              </a:spcBef>
              <a:buFont typeface="+mj-lt"/>
              <a:buAutoNum type="alphaLcPeriod"/>
            </a:pPr>
            <a:r>
              <a:rPr lang="en-US" sz="3400" dirty="0"/>
              <a:t>Refuse to answer</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First Financial Literacy Question</a:t>
            </a:r>
          </a:p>
        </p:txBody>
      </p:sp>
    </p:spTree>
    <p:extLst>
      <p:ext uri="{BB962C8B-B14F-4D97-AF65-F5344CB8AC3E}">
        <p14:creationId xmlns:p14="http://schemas.microsoft.com/office/powerpoint/2010/main" val="2533702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23</a:t>
            </a:fld>
            <a:endParaRPr lang="en-US"/>
          </a:p>
        </p:txBody>
      </p:sp>
      <p:sp>
        <p:nvSpPr>
          <p:cNvPr id="1922051" name="Rectangle 3"/>
          <p:cNvSpPr>
            <a:spLocks noGrp="1" noChangeArrowheads="1"/>
          </p:cNvSpPr>
          <p:nvPr>
            <p:ph type="body" idx="1"/>
          </p:nvPr>
        </p:nvSpPr>
        <p:spPr>
          <a:xfrm>
            <a:off x="457200" y="1219200"/>
            <a:ext cx="8169275" cy="5286375"/>
          </a:xfrm>
        </p:spPr>
        <p:txBody>
          <a:bodyPr/>
          <a:lstStyle/>
          <a:p>
            <a:pPr marL="0" indent="0">
              <a:lnSpc>
                <a:spcPct val="70000"/>
              </a:lnSpc>
              <a:spcBef>
                <a:spcPts val="1200"/>
              </a:spcBef>
              <a:buNone/>
            </a:pPr>
            <a:r>
              <a:rPr lang="en-US" sz="3200" dirty="0"/>
              <a:t>If the interest rate on your savings account was 1 percent per year and inflation was 2 percent per year, after 1 year with the money in this account would you be able to buy</a:t>
            </a:r>
            <a:br>
              <a:rPr lang="en-US" sz="3200" dirty="0"/>
            </a:br>
            <a:endParaRPr lang="en-US" sz="3200" dirty="0"/>
          </a:p>
          <a:p>
            <a:pPr marL="514350" indent="-514350">
              <a:lnSpc>
                <a:spcPct val="100000"/>
              </a:lnSpc>
              <a:spcBef>
                <a:spcPts val="0"/>
              </a:spcBef>
              <a:buFont typeface="+mj-lt"/>
              <a:buAutoNum type="alphaLcPeriod"/>
            </a:pPr>
            <a:r>
              <a:rPr lang="en-US" sz="3400" dirty="0"/>
              <a:t>More than today</a:t>
            </a:r>
          </a:p>
          <a:p>
            <a:pPr marL="514350" indent="-514350">
              <a:lnSpc>
                <a:spcPct val="100000"/>
              </a:lnSpc>
              <a:spcBef>
                <a:spcPts val="0"/>
              </a:spcBef>
              <a:buFont typeface="+mj-lt"/>
              <a:buAutoNum type="alphaLcPeriod"/>
            </a:pPr>
            <a:r>
              <a:rPr lang="en-US" sz="3400" dirty="0"/>
              <a:t>Exactly the same as today</a:t>
            </a:r>
          </a:p>
          <a:p>
            <a:pPr marL="514350" indent="-514350">
              <a:lnSpc>
                <a:spcPct val="100000"/>
              </a:lnSpc>
              <a:spcBef>
                <a:spcPts val="0"/>
              </a:spcBef>
              <a:buFont typeface="+mj-lt"/>
              <a:buAutoNum type="alphaLcPeriod"/>
            </a:pPr>
            <a:r>
              <a:rPr lang="en-US" sz="3400" dirty="0"/>
              <a:t>Less than today</a:t>
            </a:r>
          </a:p>
          <a:p>
            <a:pPr marL="514350" indent="-514350">
              <a:lnSpc>
                <a:spcPct val="100000"/>
              </a:lnSpc>
              <a:spcBef>
                <a:spcPts val="0"/>
              </a:spcBef>
              <a:buFont typeface="+mj-lt"/>
              <a:buAutoNum type="alphaLcPeriod"/>
            </a:pPr>
            <a:r>
              <a:rPr lang="en-US" sz="3400" dirty="0"/>
              <a:t>Don’t know</a:t>
            </a:r>
          </a:p>
          <a:p>
            <a:pPr marL="514350" indent="-514350">
              <a:lnSpc>
                <a:spcPct val="100000"/>
              </a:lnSpc>
              <a:spcBef>
                <a:spcPts val="0"/>
              </a:spcBef>
              <a:buFont typeface="+mj-lt"/>
              <a:buAutoNum type="alphaLcPeriod"/>
            </a:pPr>
            <a:r>
              <a:rPr lang="en-US" sz="3400" dirty="0"/>
              <a:t>Refuse to answer</a:t>
            </a:r>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Second Financial Literacy Question</a:t>
            </a:r>
          </a:p>
        </p:txBody>
      </p:sp>
    </p:spTree>
    <p:extLst>
      <p:ext uri="{BB962C8B-B14F-4D97-AF65-F5344CB8AC3E}">
        <p14:creationId xmlns:p14="http://schemas.microsoft.com/office/powerpoint/2010/main" val="24088244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24</a:t>
            </a:fld>
            <a:endParaRPr lang="en-US"/>
          </a:p>
        </p:txBody>
      </p:sp>
      <p:sp>
        <p:nvSpPr>
          <p:cNvPr id="1922051" name="Rectangle 3"/>
          <p:cNvSpPr>
            <a:spLocks noGrp="1" noChangeArrowheads="1"/>
          </p:cNvSpPr>
          <p:nvPr>
            <p:ph type="body" idx="1"/>
          </p:nvPr>
        </p:nvSpPr>
        <p:spPr>
          <a:xfrm>
            <a:off x="457200" y="1219200"/>
            <a:ext cx="8169275" cy="5286375"/>
          </a:xfrm>
        </p:spPr>
        <p:txBody>
          <a:bodyPr/>
          <a:lstStyle/>
          <a:p>
            <a:pPr marL="0" indent="0">
              <a:lnSpc>
                <a:spcPct val="70000"/>
              </a:lnSpc>
              <a:spcBef>
                <a:spcPts val="1200"/>
              </a:spcBef>
              <a:buNone/>
            </a:pPr>
            <a:r>
              <a:rPr lang="en-US" sz="3200" dirty="0"/>
              <a:t>“Buying a single company stock usually provides  a safer return than a stock mutual fund.” This statement is</a:t>
            </a:r>
            <a:br>
              <a:rPr lang="en-US" sz="3200" dirty="0"/>
            </a:br>
            <a:endParaRPr lang="en-US" sz="3200" dirty="0"/>
          </a:p>
          <a:p>
            <a:pPr marL="514350" indent="-514350">
              <a:lnSpc>
                <a:spcPct val="70000"/>
              </a:lnSpc>
              <a:spcBef>
                <a:spcPts val="1200"/>
              </a:spcBef>
              <a:buFont typeface="+mj-lt"/>
              <a:buAutoNum type="alphaLcPeriod"/>
            </a:pPr>
            <a:r>
              <a:rPr lang="en-US" sz="3400" dirty="0"/>
              <a:t>True</a:t>
            </a:r>
          </a:p>
          <a:p>
            <a:pPr marL="514350" indent="-514350">
              <a:lnSpc>
                <a:spcPct val="70000"/>
              </a:lnSpc>
              <a:spcBef>
                <a:spcPts val="1200"/>
              </a:spcBef>
              <a:buFont typeface="+mj-lt"/>
              <a:buAutoNum type="alphaLcPeriod"/>
            </a:pPr>
            <a:r>
              <a:rPr lang="en-US" sz="3400" dirty="0"/>
              <a:t>False</a:t>
            </a:r>
          </a:p>
          <a:p>
            <a:pPr marL="514350" indent="-514350">
              <a:lnSpc>
                <a:spcPct val="70000"/>
              </a:lnSpc>
              <a:spcBef>
                <a:spcPts val="1200"/>
              </a:spcBef>
              <a:buFont typeface="+mj-lt"/>
              <a:buAutoNum type="alphaLcPeriod"/>
            </a:pPr>
            <a:r>
              <a:rPr lang="en-US" sz="3400" dirty="0"/>
              <a:t>Don’t know</a:t>
            </a:r>
          </a:p>
          <a:p>
            <a:pPr marL="514350" indent="-514350">
              <a:lnSpc>
                <a:spcPct val="70000"/>
              </a:lnSpc>
              <a:spcBef>
                <a:spcPts val="1200"/>
              </a:spcBef>
              <a:buFont typeface="+mj-lt"/>
              <a:buAutoNum type="alphaLcPeriod"/>
            </a:pPr>
            <a:r>
              <a:rPr lang="en-US" sz="3400" dirty="0"/>
              <a:t>Refuse to answer</a:t>
            </a:r>
          </a:p>
        </p:txBody>
      </p:sp>
      <p:sp>
        <p:nvSpPr>
          <p:cNvPr id="8" name="Rectangle 2"/>
          <p:cNvSpPr txBox="1">
            <a:spLocks noChangeArrowheads="1"/>
          </p:cNvSpPr>
          <p:nvPr/>
        </p:nvSpPr>
        <p:spPr bwMode="black">
          <a:xfrm>
            <a:off x="301017" y="255993"/>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The Third Financial Literacy Question</a:t>
            </a:r>
          </a:p>
        </p:txBody>
      </p:sp>
    </p:spTree>
    <p:extLst>
      <p:ext uri="{BB962C8B-B14F-4D97-AF65-F5344CB8AC3E}">
        <p14:creationId xmlns:p14="http://schemas.microsoft.com/office/powerpoint/2010/main" val="1077504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030" name="Rectangle 2"/>
          <p:cNvSpPr>
            <a:spLocks noGrp="1" noChangeArrowheads="1"/>
          </p:cNvSpPr>
          <p:nvPr>
            <p:ph type="title"/>
          </p:nvPr>
        </p:nvSpPr>
        <p:spPr>
          <a:xfrm>
            <a:off x="681038" y="139700"/>
            <a:ext cx="6793014" cy="860425"/>
          </a:xfrm>
        </p:spPr>
        <p:txBody>
          <a:bodyPr/>
          <a:lstStyle/>
          <a:p>
            <a:r>
              <a:rPr lang="en-US" dirty="0"/>
              <a:t>Financial Literacy by Age Group</a:t>
            </a:r>
            <a:br>
              <a:rPr lang="en-US" dirty="0"/>
            </a:br>
            <a:r>
              <a:rPr lang="en-US" dirty="0"/>
              <a:t>and Education</a:t>
            </a:r>
            <a:endParaRPr lang="en-US" baseline="30000" dirty="0"/>
          </a:p>
        </p:txBody>
      </p:sp>
      <p:sp>
        <p:nvSpPr>
          <p:cNvPr id="1031" name="Rectangle 3"/>
          <p:cNvSpPr>
            <a:spLocks noChangeArrowheads="1"/>
          </p:cNvSpPr>
          <p:nvPr/>
        </p:nvSpPr>
        <p:spPr bwMode="auto">
          <a:xfrm>
            <a:off x="542924" y="6101639"/>
            <a:ext cx="8515350" cy="756361"/>
          </a:xfrm>
          <a:prstGeom prst="rect">
            <a:avLst/>
          </a:prstGeom>
          <a:noFill/>
          <a:ln w="9525" algn="ctr">
            <a:noFill/>
            <a:miter lim="800000"/>
            <a:headEnd/>
            <a:tailEnd/>
          </a:ln>
        </p:spPr>
        <p:txBody>
          <a:bodyPr wrap="square" lIns="365760" tIns="0" rIns="0" bIns="137160" anchor="b">
            <a:spAutoFit/>
          </a:bodyPr>
          <a:lstStyle/>
          <a:p>
            <a:pPr>
              <a:lnSpc>
                <a:spcPct val="85000"/>
              </a:lnSpc>
              <a:spcBef>
                <a:spcPct val="25000"/>
              </a:spcBef>
              <a:buClr>
                <a:schemeClr val="accent2"/>
              </a:buClr>
            </a:pPr>
            <a:r>
              <a:rPr lang="en-US" sz="1100" dirty="0"/>
              <a:t>*The questions ask about interest rates, inflation, and risk diversification (comparing individual stocks vs. stock mutual funds). The details are on page 10 of the cited article and in other articles cited by the authors. </a:t>
            </a:r>
          </a:p>
          <a:p>
            <a:pPr eaLnBrk="0" hangingPunct="0">
              <a:lnSpc>
                <a:spcPct val="85000"/>
              </a:lnSpc>
              <a:spcBef>
                <a:spcPct val="25000"/>
              </a:spcBef>
              <a:buClr>
                <a:schemeClr val="accent2"/>
              </a:buClr>
              <a:buFont typeface="Wingdings" pitchFamily="2" charset="2"/>
              <a:buNone/>
            </a:pPr>
            <a:r>
              <a:rPr lang="en-US" sz="1100" dirty="0"/>
              <a:t>Source: </a:t>
            </a:r>
            <a:r>
              <a:rPr lang="en-US" sz="1100" dirty="0" err="1"/>
              <a:t>Lusardi</a:t>
            </a:r>
            <a:r>
              <a:rPr lang="en-US" sz="1100" dirty="0"/>
              <a:t> and Mitchell, “The Economic Importance of Financial Literacy: Theory and Evidence,” </a:t>
            </a:r>
            <a:r>
              <a:rPr lang="en-US" sz="1100" i="1" dirty="0"/>
              <a:t>Journal of Economic Literature</a:t>
            </a:r>
            <a:r>
              <a:rPr lang="en-US" sz="1100" dirty="0"/>
              <a:t>, 2014 (pp. 5-44).</a:t>
            </a:r>
          </a:p>
        </p:txBody>
      </p:sp>
      <p:graphicFrame>
        <p:nvGraphicFramePr>
          <p:cNvPr id="1026" name="Object 2"/>
          <p:cNvGraphicFramePr>
            <a:graphicFrameLocks noChangeAspect="1"/>
          </p:cNvGraphicFramePr>
          <p:nvPr>
            <p:extLst/>
          </p:nvPr>
        </p:nvGraphicFramePr>
        <p:xfrm>
          <a:off x="211931" y="1572111"/>
          <a:ext cx="8720137" cy="4995451"/>
        </p:xfrm>
        <a:graphic>
          <a:graphicData uri="http://schemas.openxmlformats.org/presentationml/2006/ole">
            <mc:AlternateContent xmlns:mc="http://schemas.openxmlformats.org/markup-compatibility/2006">
              <mc:Choice xmlns:v="urn:schemas-microsoft-com:vml" Requires="v">
                <p:oleObj spid="_x0000_s162910" name="Chart" r:id="rId4" imgW="8467656" imgH="4724374" progId="MSGraph.Chart.8">
                  <p:embed followColorScheme="full"/>
                </p:oleObj>
              </mc:Choice>
              <mc:Fallback>
                <p:oleObj name="Chart" r:id="rId4" imgW="8467656" imgH="4724374" progId="MSGraph.Chart.8">
                  <p:embed followColorScheme="full"/>
                  <p:pic>
                    <p:nvPicPr>
                      <p:cNvPr id="1026" name="Object 2"/>
                      <p:cNvPicPr>
                        <a:picLocks noChangeAspect="1" noChangeArrowheads="1"/>
                      </p:cNvPicPr>
                      <p:nvPr/>
                    </p:nvPicPr>
                    <p:blipFill>
                      <a:blip r:embed="rId5"/>
                      <a:srcRect/>
                      <a:stretch>
                        <a:fillRect/>
                      </a:stretch>
                    </p:blipFill>
                    <p:spPr bwMode="auto">
                      <a:xfrm>
                        <a:off x="211931" y="1572111"/>
                        <a:ext cx="8720137" cy="4995451"/>
                      </a:xfrm>
                      <a:prstGeom prst="rect">
                        <a:avLst/>
                      </a:prstGeom>
                      <a:noFill/>
                      <a:extLst/>
                    </p:spPr>
                  </p:pic>
                </p:oleObj>
              </mc:Fallback>
            </mc:AlternateContent>
          </a:graphicData>
        </a:graphic>
      </p:graphicFrame>
      <p:sp>
        <p:nvSpPr>
          <p:cNvPr id="2" name="TextBox 1"/>
          <p:cNvSpPr txBox="1"/>
          <p:nvPr/>
        </p:nvSpPr>
        <p:spPr>
          <a:xfrm>
            <a:off x="85725" y="1084700"/>
            <a:ext cx="2483645" cy="584775"/>
          </a:xfrm>
          <a:prstGeom prst="rect">
            <a:avLst/>
          </a:prstGeom>
          <a:noFill/>
        </p:spPr>
        <p:txBody>
          <a:bodyPr wrap="square" rtlCol="0">
            <a:spAutoFit/>
          </a:bodyPr>
          <a:lstStyle/>
          <a:p>
            <a:r>
              <a:rPr lang="en-US" sz="1600" dirty="0"/>
              <a:t>Percent answering all three questions correctly</a:t>
            </a:r>
          </a:p>
        </p:txBody>
      </p:sp>
    </p:spTree>
    <p:extLst>
      <p:ext uri="{BB962C8B-B14F-4D97-AF65-F5344CB8AC3E}">
        <p14:creationId xmlns:p14="http://schemas.microsoft.com/office/powerpoint/2010/main" val="350685494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498A99AD-0D4D-4153-B8E2-39BC20C0AAAB}" type="slidenum">
              <a:rPr lang="en-US" smtClean="0"/>
              <a:pPr>
                <a:defRPr/>
              </a:pPr>
              <a:t>26</a:t>
            </a:fld>
            <a:endParaRPr lang="en-US"/>
          </a:p>
        </p:txBody>
      </p:sp>
      <p:sp>
        <p:nvSpPr>
          <p:cNvPr id="8" name="Rectangle 2"/>
          <p:cNvSpPr txBox="1">
            <a:spLocks noChangeArrowheads="1"/>
          </p:cNvSpPr>
          <p:nvPr/>
        </p:nvSpPr>
        <p:spPr bwMode="black">
          <a:xfrm>
            <a:off x="546824" y="367957"/>
            <a:ext cx="5372196"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Why Is This Important?</a:t>
            </a:r>
          </a:p>
        </p:txBody>
      </p:sp>
      <p:sp>
        <p:nvSpPr>
          <p:cNvPr id="4" name="TextBox 3"/>
          <p:cNvSpPr txBox="1"/>
          <p:nvPr/>
        </p:nvSpPr>
        <p:spPr>
          <a:xfrm>
            <a:off x="546824" y="1278639"/>
            <a:ext cx="7986408" cy="5693866"/>
          </a:xfrm>
          <a:prstGeom prst="rect">
            <a:avLst/>
          </a:prstGeom>
          <a:noFill/>
        </p:spPr>
        <p:txBody>
          <a:bodyPr wrap="square" rtlCol="0">
            <a:spAutoFit/>
          </a:bodyPr>
          <a:lstStyle/>
          <a:p>
            <a:r>
              <a:rPr lang="en-US" sz="3200" dirty="0"/>
              <a:t>To make good decisions regarding the types and amounts of P/C insurance to buy, consumers should understand</a:t>
            </a:r>
            <a:br>
              <a:rPr lang="en-US" sz="3200" dirty="0"/>
            </a:br>
            <a:endParaRPr lang="en-US" sz="3200" dirty="0"/>
          </a:p>
          <a:p>
            <a:pPr marL="285750" indent="-285750">
              <a:buFont typeface="Arial" panose="020B0604020202020204" pitchFamily="34" charset="0"/>
              <a:buChar char="•"/>
            </a:pPr>
            <a:r>
              <a:rPr lang="en-US" sz="2800" dirty="0"/>
              <a:t>The types of losses/claims that they might sustain</a:t>
            </a:r>
            <a:br>
              <a:rPr lang="en-US" sz="2800" dirty="0"/>
            </a:br>
            <a:endParaRPr lang="en-US" sz="2800" dirty="0"/>
          </a:p>
          <a:p>
            <a:pPr marL="285750" indent="-285750">
              <a:buFont typeface="Arial" panose="020B0604020202020204" pitchFamily="34" charset="0"/>
              <a:buChar char="•"/>
            </a:pPr>
            <a:r>
              <a:rPr lang="en-US" sz="2800" dirty="0"/>
              <a:t>The likelihood/probability of those various kinds of losses/claims—what we call “frequency”</a:t>
            </a:r>
            <a:br>
              <a:rPr lang="en-US" sz="2800" dirty="0"/>
            </a:br>
            <a:endParaRPr lang="en-US" sz="2800" dirty="0"/>
          </a:p>
          <a:p>
            <a:pPr marL="285750" indent="-285750">
              <a:buFont typeface="Arial" panose="020B0604020202020204" pitchFamily="34" charset="0"/>
              <a:buChar char="•"/>
            </a:pPr>
            <a:r>
              <a:rPr lang="en-US" sz="2800" dirty="0"/>
              <a:t>The potential severity of those losses</a:t>
            </a:r>
            <a:br>
              <a:rPr lang="en-US" sz="2000" dirty="0"/>
            </a:b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2609901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6A87B9-525E-460B-BBAE-B758E2BB7A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831"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196A87B9-525E-460B-BBAE-B758E2BB7A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7D2898D-E994-4AA9-B76A-C7ECBE7CA20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5B67D91-4851-4032-85EB-46EE1A0B6A2B}"/>
              </a:ext>
            </a:extLst>
          </p:cNvPr>
          <p:cNvSpPr>
            <a:spLocks noGrp="1"/>
          </p:cNvSpPr>
          <p:nvPr>
            <p:ph type="ctrTitle"/>
          </p:nvPr>
        </p:nvSpPr>
        <p:spPr>
          <a:xfrm>
            <a:off x="685800" y="2606647"/>
            <a:ext cx="7772400" cy="1380744"/>
          </a:xfrm>
        </p:spPr>
        <p:txBody>
          <a:bodyPr/>
          <a:lstStyle/>
          <a:p>
            <a:r>
              <a:rPr lang="en-US" dirty="0"/>
              <a:t>Behavioral Economic Biases:</a:t>
            </a:r>
            <a:br>
              <a:rPr lang="en-US" dirty="0"/>
            </a:br>
            <a:br>
              <a:rPr lang="en-US" dirty="0"/>
            </a:br>
            <a:r>
              <a:rPr lang="en-US" sz="2800" dirty="0"/>
              <a:t>Why Don’t People Buy Insurance</a:t>
            </a:r>
            <a:br>
              <a:rPr lang="en-US" sz="2800" dirty="0"/>
            </a:br>
            <a:r>
              <a:rPr lang="en-US" sz="2800" dirty="0"/>
              <a:t>or Take Protective Measures?</a:t>
            </a:r>
          </a:p>
        </p:txBody>
      </p:sp>
    </p:spTree>
    <p:extLst>
      <p:ext uri="{BB962C8B-B14F-4D97-AF65-F5344CB8AC3E}">
        <p14:creationId xmlns:p14="http://schemas.microsoft.com/office/powerpoint/2010/main" val="411768409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52B7-767E-4A9A-B1C8-05798BD4A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B1547C-CE1D-4026-B5C5-7984E43BAE31}"/>
              </a:ext>
            </a:extLst>
          </p:cNvPr>
          <p:cNvSpPr>
            <a:spLocks noGrp="1"/>
          </p:cNvSpPr>
          <p:nvPr>
            <p:ph idx="1"/>
          </p:nvPr>
        </p:nvSpPr>
        <p:spPr/>
        <p:txBody>
          <a:bodyPr/>
          <a:lstStyle/>
          <a:p>
            <a:pPr marL="0" indent="0">
              <a:buNone/>
            </a:pPr>
            <a:r>
              <a:rPr lang="en-US" sz="2800" dirty="0"/>
              <a:t>Decision-making is generally poor when dealing with problems that are</a:t>
            </a:r>
          </a:p>
          <a:p>
            <a:pPr lvl="1"/>
            <a:r>
              <a:rPr lang="en-US" sz="2800" dirty="0"/>
              <a:t>Unfamiliar</a:t>
            </a:r>
          </a:p>
          <a:p>
            <a:pPr lvl="1"/>
            <a:r>
              <a:rPr lang="en-US" sz="2800" dirty="0"/>
              <a:t>Complex</a:t>
            </a:r>
          </a:p>
          <a:p>
            <a:pPr lvl="1"/>
            <a:r>
              <a:rPr lang="en-US" sz="2800" dirty="0"/>
              <a:t>In the future</a:t>
            </a:r>
          </a:p>
          <a:p>
            <a:pPr marL="0" indent="0">
              <a:buNone/>
            </a:pPr>
            <a:r>
              <a:rPr lang="en-US" sz="2800" dirty="0"/>
              <a:t>And we often use instinct instead of reason.</a:t>
            </a:r>
          </a:p>
        </p:txBody>
      </p:sp>
      <p:sp>
        <p:nvSpPr>
          <p:cNvPr id="4" name="Text Placeholder 3">
            <a:extLst>
              <a:ext uri="{FF2B5EF4-FFF2-40B4-BE49-F238E27FC236}">
                <a16:creationId xmlns:a16="http://schemas.microsoft.com/office/drawing/2014/main" id="{159047BD-4531-4FBA-99D9-40F851EAB15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70D9E7C-FE3F-4C82-B1BE-266D58507016}"/>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04528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9592-5E30-4936-B41B-7B513B801B65}"/>
              </a:ext>
            </a:extLst>
          </p:cNvPr>
          <p:cNvSpPr>
            <a:spLocks noGrp="1"/>
          </p:cNvSpPr>
          <p:nvPr>
            <p:ph type="title"/>
          </p:nvPr>
        </p:nvSpPr>
        <p:spPr/>
        <p:txBody>
          <a:bodyPr/>
          <a:lstStyle/>
          <a:p>
            <a:r>
              <a:rPr lang="en-US" dirty="0"/>
              <a:t>6 Biases That Lead to Bad Insurance Decisions</a:t>
            </a:r>
          </a:p>
        </p:txBody>
      </p:sp>
      <p:sp>
        <p:nvSpPr>
          <p:cNvPr id="3" name="Content Placeholder 2">
            <a:extLst>
              <a:ext uri="{FF2B5EF4-FFF2-40B4-BE49-F238E27FC236}">
                <a16:creationId xmlns:a16="http://schemas.microsoft.com/office/drawing/2014/main" id="{45AD180D-C3A3-4A9E-A27D-B358408C354E}"/>
              </a:ext>
            </a:extLst>
          </p:cNvPr>
          <p:cNvSpPr>
            <a:spLocks noGrp="1"/>
          </p:cNvSpPr>
          <p:nvPr>
            <p:ph idx="1"/>
          </p:nvPr>
        </p:nvSpPr>
        <p:spPr>
          <a:xfrm>
            <a:off x="356616" y="1531238"/>
            <a:ext cx="8458200" cy="4336161"/>
          </a:xfrm>
        </p:spPr>
        <p:txBody>
          <a:bodyPr/>
          <a:lstStyle/>
          <a:p>
            <a:r>
              <a:rPr lang="en-US" sz="2600" dirty="0"/>
              <a:t>Myopia – focusing on immediate costs (premiums, preventive measures) and ignoring future benefits</a:t>
            </a:r>
          </a:p>
          <a:p>
            <a:r>
              <a:rPr lang="en-US" sz="2600" dirty="0"/>
              <a:t>Amnesia – forgetting past disasters</a:t>
            </a:r>
          </a:p>
          <a:p>
            <a:r>
              <a:rPr lang="en-US" sz="2600" dirty="0"/>
              <a:t>Optimism – “it won’t happen to me”</a:t>
            </a:r>
          </a:p>
          <a:p>
            <a:r>
              <a:rPr lang="en-US" sz="2600" dirty="0"/>
              <a:t>Inertia – tendency to not act in the face of uncertainty</a:t>
            </a:r>
          </a:p>
          <a:p>
            <a:r>
              <a:rPr lang="en-US" sz="2600" dirty="0"/>
              <a:t>Simplification – tendency to focus on a subset rather than all relevant factors</a:t>
            </a:r>
          </a:p>
          <a:p>
            <a:r>
              <a:rPr lang="en-US" sz="2600" dirty="0"/>
              <a:t>Herding – tendency to do what others are doing</a:t>
            </a:r>
          </a:p>
        </p:txBody>
      </p:sp>
      <p:sp>
        <p:nvSpPr>
          <p:cNvPr id="5" name="Text Placeholder 4">
            <a:extLst>
              <a:ext uri="{FF2B5EF4-FFF2-40B4-BE49-F238E27FC236}">
                <a16:creationId xmlns:a16="http://schemas.microsoft.com/office/drawing/2014/main" id="{474B0EE2-CD4F-46DA-BF22-C0D393BB3B82}"/>
              </a:ext>
            </a:extLst>
          </p:cNvPr>
          <p:cNvSpPr>
            <a:spLocks noGrp="1"/>
          </p:cNvSpPr>
          <p:nvPr>
            <p:ph type="body" sz="quarter" idx="16"/>
          </p:nvPr>
        </p:nvSpPr>
        <p:spPr>
          <a:xfrm>
            <a:off x="971931" y="6223309"/>
            <a:ext cx="7680960" cy="415018"/>
          </a:xfrm>
        </p:spPr>
        <p:txBody>
          <a:bodyPr/>
          <a:lstStyle/>
          <a:p>
            <a:r>
              <a:rPr lang="en-US" sz="1100" dirty="0"/>
              <a:t>Source: Meyer and </a:t>
            </a:r>
            <a:r>
              <a:rPr lang="en-US" sz="1100" dirty="0" err="1"/>
              <a:t>Kunreuther</a:t>
            </a:r>
            <a:r>
              <a:rPr lang="en-US" sz="1100" dirty="0"/>
              <a:t>, </a:t>
            </a:r>
            <a:r>
              <a:rPr lang="en-US" sz="1100" i="1" dirty="0"/>
              <a:t>The Ostrich Paradox: Why We Underprepare for Disasters</a:t>
            </a:r>
            <a:r>
              <a:rPr lang="en-US" sz="1100" dirty="0"/>
              <a:t>, Wharton School Press, 2017.</a:t>
            </a:r>
          </a:p>
        </p:txBody>
      </p:sp>
    </p:spTree>
    <p:extLst>
      <p:ext uri="{BB962C8B-B14F-4D97-AF65-F5344CB8AC3E}">
        <p14:creationId xmlns:p14="http://schemas.microsoft.com/office/powerpoint/2010/main" val="157162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556460" cy="893816"/>
          </a:xfrm>
        </p:spPr>
        <p:txBody>
          <a:bodyPr/>
          <a:lstStyle/>
          <a:p>
            <a:r>
              <a:rPr lang="en-US" dirty="0"/>
              <a:t>Net Underwriting Gains &amp; Losses,</a:t>
            </a:r>
            <a:br>
              <a:rPr lang="en-US" dirty="0"/>
            </a:br>
            <a:r>
              <a:rPr lang="en-US" dirty="0"/>
              <a:t>1</a:t>
            </a:r>
            <a:r>
              <a:rPr lang="en-US" baseline="30000" dirty="0"/>
              <a:t>st</a:t>
            </a:r>
            <a:r>
              <a:rPr lang="en-US" dirty="0"/>
              <a:t> Halves of Each Year, 2008-2019</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ext uri="{D42A27DB-BD31-4B8C-83A1-F6EECF244321}">
                <p14:modId xmlns:p14="http://schemas.microsoft.com/office/powerpoint/2010/main" val="3329235711"/>
              </p:ext>
            </p:extLst>
          </p:nvPr>
        </p:nvGraphicFramePr>
        <p:xfrm>
          <a:off x="292100" y="1533515"/>
          <a:ext cx="8559800" cy="426108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Net underwriting results in the first half of the year</a:t>
            </a:r>
            <a:br>
              <a:rPr lang="en-US" sz="1800" dirty="0">
                <a:cs typeface="Arial" charset="0"/>
              </a:rPr>
            </a:br>
            <a:r>
              <a:rPr lang="en-US" sz="1800" dirty="0">
                <a:cs typeface="Arial" charset="0"/>
              </a:rPr>
              <a:t>have been quite variable, but mostly losses.</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Millions</a:t>
            </a:r>
          </a:p>
        </p:txBody>
      </p:sp>
      <p:grpSp>
        <p:nvGrpSpPr>
          <p:cNvPr id="7" name="Group 6"/>
          <p:cNvGrpSpPr/>
          <p:nvPr/>
        </p:nvGrpSpPr>
        <p:grpSpPr bwMode="gray">
          <a:xfrm>
            <a:off x="6404296" y="2702962"/>
            <a:ext cx="2410520" cy="1452076"/>
            <a:chOff x="3144850" y="1814903"/>
            <a:chExt cx="1359220" cy="1103323"/>
          </a:xfrm>
        </p:grpSpPr>
        <p:sp>
          <p:nvSpPr>
            <p:cNvPr id="8" name="AutoShape 4"/>
            <p:cNvSpPr>
              <a:spLocks noChangeArrowheads="1"/>
            </p:cNvSpPr>
            <p:nvPr/>
          </p:nvSpPr>
          <p:spPr bwMode="gray">
            <a:xfrm>
              <a:off x="3144850" y="2323866"/>
              <a:ext cx="1359220" cy="594360"/>
            </a:xfrm>
            <a:prstGeom prst="rect">
              <a:avLst/>
            </a:prstGeom>
            <a:noFill/>
            <a:ln w="25400">
              <a:solidFill>
                <a:schemeClr val="tx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latin typeface="+mj-lt"/>
                </a:rPr>
                <a:t>Second-highest first-half U/W gains in last dozen years</a:t>
              </a:r>
            </a:p>
          </p:txBody>
        </p:sp>
        <p:cxnSp>
          <p:nvCxnSpPr>
            <p:cNvPr id="9" name="Straight Arrow Connector 8"/>
            <p:cNvCxnSpPr/>
            <p:nvPr/>
          </p:nvCxnSpPr>
          <p:spPr bwMode="gray">
            <a:xfrm flipH="1" flipV="1">
              <a:off x="4271981" y="1814903"/>
              <a:ext cx="11991" cy="515325"/>
            </a:xfrm>
            <a:prstGeom prst="straightConnector1">
              <a:avLst/>
            </a:prstGeom>
            <a:noFill/>
            <a:ln w="25400">
              <a:solidFill>
                <a:schemeClr val="tx1"/>
              </a:solidFill>
              <a:round/>
              <a:headEnd/>
              <a:tailEnd type="oval" w="med" len="med"/>
            </a:ln>
            <a:effectLst/>
          </p:spPr>
        </p:cxnSp>
      </p:grpSp>
    </p:spTree>
    <p:extLst>
      <p:ext uri="{BB962C8B-B14F-4D97-AF65-F5344CB8AC3E}">
        <p14:creationId xmlns:p14="http://schemas.microsoft.com/office/powerpoint/2010/main" val="2282652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6A87B9-525E-460B-BBAE-B758E2BB7A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854"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196A87B9-525E-460B-BBAE-B758E2BB7A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7D2898D-E994-4AA9-B76A-C7ECBE7CA20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5B67D91-4851-4032-85EB-46EE1A0B6A2B}"/>
              </a:ext>
            </a:extLst>
          </p:cNvPr>
          <p:cNvSpPr>
            <a:spLocks noGrp="1"/>
          </p:cNvSpPr>
          <p:nvPr>
            <p:ph type="ctrTitle"/>
          </p:nvPr>
        </p:nvSpPr>
        <p:spPr/>
        <p:txBody>
          <a:bodyPr/>
          <a:lstStyle/>
          <a:p>
            <a:r>
              <a:rPr lang="en-US" dirty="0"/>
              <a:t>“Big Data”</a:t>
            </a:r>
          </a:p>
        </p:txBody>
      </p:sp>
    </p:spTree>
    <p:extLst>
      <p:ext uri="{BB962C8B-B14F-4D97-AF65-F5344CB8AC3E}">
        <p14:creationId xmlns:p14="http://schemas.microsoft.com/office/powerpoint/2010/main" val="71186072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8CDA-DB56-426A-8B2A-4DB0A1BE0D77}"/>
              </a:ext>
            </a:extLst>
          </p:cNvPr>
          <p:cNvSpPr>
            <a:spLocks noGrp="1"/>
          </p:cNvSpPr>
          <p:nvPr>
            <p:ph type="title"/>
          </p:nvPr>
        </p:nvSpPr>
        <p:spPr/>
        <p:txBody>
          <a:bodyPr/>
          <a:lstStyle/>
          <a:p>
            <a:r>
              <a:rPr lang="en-US" dirty="0"/>
              <a:t>“Big Data” Definition</a:t>
            </a:r>
          </a:p>
        </p:txBody>
      </p:sp>
      <p:sp>
        <p:nvSpPr>
          <p:cNvPr id="3" name="Content Placeholder 2">
            <a:extLst>
              <a:ext uri="{FF2B5EF4-FFF2-40B4-BE49-F238E27FC236}">
                <a16:creationId xmlns:a16="http://schemas.microsoft.com/office/drawing/2014/main" id="{524A536B-9518-4117-BB80-51CACF7BC295}"/>
              </a:ext>
            </a:extLst>
          </p:cNvPr>
          <p:cNvSpPr>
            <a:spLocks noGrp="1"/>
          </p:cNvSpPr>
          <p:nvPr>
            <p:ph idx="1"/>
          </p:nvPr>
        </p:nvSpPr>
        <p:spPr>
          <a:xfrm>
            <a:off x="356616" y="1717705"/>
            <a:ext cx="8458200" cy="4041648"/>
          </a:xfrm>
        </p:spPr>
        <p:txBody>
          <a:bodyPr/>
          <a:lstStyle/>
          <a:p>
            <a:pPr marL="0" indent="0">
              <a:buNone/>
            </a:pPr>
            <a:r>
              <a:rPr lang="en-US" sz="2400" dirty="0"/>
              <a:t>Data that contains greater </a:t>
            </a:r>
            <a:r>
              <a:rPr lang="en-US" sz="2400" dirty="0">
                <a:highlight>
                  <a:srgbClr val="FFFF00"/>
                </a:highlight>
              </a:rPr>
              <a:t>variety</a:t>
            </a:r>
            <a:r>
              <a:rPr lang="en-US" sz="2400" dirty="0"/>
              <a:t> arriving in increasing </a:t>
            </a:r>
            <a:r>
              <a:rPr lang="en-US" sz="2400" dirty="0">
                <a:highlight>
                  <a:srgbClr val="FFFF00"/>
                </a:highlight>
              </a:rPr>
              <a:t>volumes</a:t>
            </a:r>
            <a:r>
              <a:rPr lang="en-US" sz="2400" dirty="0"/>
              <a:t> and with ever-higher </a:t>
            </a:r>
            <a:r>
              <a:rPr lang="en-US" sz="2400" dirty="0">
                <a:highlight>
                  <a:srgbClr val="FFFF00"/>
                </a:highlight>
              </a:rPr>
              <a:t>velocity</a:t>
            </a:r>
            <a:r>
              <a:rPr lang="en-US" sz="2400" dirty="0"/>
              <a:t> (the three Vs).</a:t>
            </a:r>
          </a:p>
          <a:p>
            <a:pPr marL="0" indent="0">
              <a:buNone/>
            </a:pPr>
            <a:r>
              <a:rPr lang="en-US" sz="2400" dirty="0"/>
              <a:t>Big data is </a:t>
            </a:r>
          </a:p>
          <a:p>
            <a:r>
              <a:rPr lang="en-US" sz="2400" dirty="0"/>
              <a:t>larger, more complex data sets, especially from new data sources.</a:t>
            </a:r>
          </a:p>
          <a:p>
            <a:r>
              <a:rPr lang="en-US" sz="2400" dirty="0"/>
              <a:t>These data sets are so voluminous that traditional data processing software just can’t manage them.</a:t>
            </a:r>
          </a:p>
          <a:p>
            <a:r>
              <a:rPr lang="en-US" sz="2400" dirty="0"/>
              <a:t>These massive volumes of data can be used to address business problems you wouldn’t have been able to tackle before.</a:t>
            </a:r>
          </a:p>
          <a:p>
            <a:endParaRPr lang="en-US" dirty="0"/>
          </a:p>
        </p:txBody>
      </p:sp>
      <p:sp>
        <p:nvSpPr>
          <p:cNvPr id="5" name="Text Placeholder 4">
            <a:extLst>
              <a:ext uri="{FF2B5EF4-FFF2-40B4-BE49-F238E27FC236}">
                <a16:creationId xmlns:a16="http://schemas.microsoft.com/office/drawing/2014/main" id="{04F6AECC-6747-43CD-A3C9-1A0E183127F9}"/>
              </a:ext>
            </a:extLst>
          </p:cNvPr>
          <p:cNvSpPr>
            <a:spLocks noGrp="1"/>
          </p:cNvSpPr>
          <p:nvPr>
            <p:ph type="body" sz="quarter" idx="16"/>
          </p:nvPr>
        </p:nvSpPr>
        <p:spPr/>
        <p:txBody>
          <a:bodyPr/>
          <a:lstStyle/>
          <a:p>
            <a:r>
              <a:rPr lang="en-US" sz="1100" dirty="0"/>
              <a:t>Source: </a:t>
            </a:r>
            <a:r>
              <a:rPr lang="en-US" sz="1100" dirty="0">
                <a:hlinkClick r:id="rId2"/>
              </a:rPr>
              <a:t>https://www.oracle.com/big-data/guide/what-is-big-data.html</a:t>
            </a:r>
            <a:endParaRPr lang="en-US" sz="1100" dirty="0"/>
          </a:p>
        </p:txBody>
      </p:sp>
    </p:spTree>
    <p:extLst>
      <p:ext uri="{BB962C8B-B14F-4D97-AF65-F5344CB8AC3E}">
        <p14:creationId xmlns:p14="http://schemas.microsoft.com/office/powerpoint/2010/main" val="428617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62E8-86D6-4902-BE70-17603EB888A2}"/>
              </a:ext>
            </a:extLst>
          </p:cNvPr>
          <p:cNvSpPr>
            <a:spLocks noGrp="1"/>
          </p:cNvSpPr>
          <p:nvPr>
            <p:ph type="title"/>
          </p:nvPr>
        </p:nvSpPr>
        <p:spPr>
          <a:xfrm>
            <a:off x="356616" y="232326"/>
            <a:ext cx="8458200" cy="586824"/>
          </a:xfrm>
        </p:spPr>
        <p:txBody>
          <a:bodyPr/>
          <a:lstStyle/>
          <a:p>
            <a:pPr algn="ctr"/>
            <a:r>
              <a:rPr lang="en-US" dirty="0"/>
              <a:t>Some tough challenges involving Big Data</a:t>
            </a:r>
          </a:p>
        </p:txBody>
      </p:sp>
      <p:sp>
        <p:nvSpPr>
          <p:cNvPr id="3" name="Content Placeholder 2">
            <a:extLst>
              <a:ext uri="{FF2B5EF4-FFF2-40B4-BE49-F238E27FC236}">
                <a16:creationId xmlns:a16="http://schemas.microsoft.com/office/drawing/2014/main" id="{BCB1A2B6-B1CA-4499-85DA-791FDDB50CA1}"/>
              </a:ext>
            </a:extLst>
          </p:cNvPr>
          <p:cNvSpPr>
            <a:spLocks noGrp="1"/>
          </p:cNvSpPr>
          <p:nvPr>
            <p:ph idx="1"/>
          </p:nvPr>
        </p:nvSpPr>
        <p:spPr>
          <a:xfrm>
            <a:off x="342900" y="993157"/>
            <a:ext cx="8458200" cy="5030137"/>
          </a:xfrm>
        </p:spPr>
        <p:txBody>
          <a:bodyPr/>
          <a:lstStyle/>
          <a:p>
            <a:r>
              <a:rPr lang="en-US" sz="3200" dirty="0"/>
              <a:t>Maintaining Compliance with a plethora of laws and regulations.</a:t>
            </a:r>
          </a:p>
          <a:p>
            <a:pPr lvl="1"/>
            <a:r>
              <a:rPr lang="en-US" sz="2800" dirty="0"/>
              <a:t>All 50 states have some sort of data protection regulation, with the strictest data laws in California and Vermont.</a:t>
            </a:r>
          </a:p>
          <a:p>
            <a:pPr lvl="1"/>
            <a:r>
              <a:rPr lang="en-US" sz="2800" dirty="0"/>
              <a:t>It is vital that insurers utilize a data system that is flexible and scalable, so they can stay in compliance as laws and regulations continue to change over time.</a:t>
            </a:r>
          </a:p>
          <a:p>
            <a:r>
              <a:rPr lang="en-US" sz="3000" dirty="0"/>
              <a:t>Convincing regulators that new rating variables, from Big Data, are acceptable</a:t>
            </a:r>
          </a:p>
          <a:p>
            <a:endParaRPr lang="en-US" dirty="0"/>
          </a:p>
        </p:txBody>
      </p:sp>
      <p:sp>
        <p:nvSpPr>
          <p:cNvPr id="5" name="Text Placeholder 4">
            <a:extLst>
              <a:ext uri="{FF2B5EF4-FFF2-40B4-BE49-F238E27FC236}">
                <a16:creationId xmlns:a16="http://schemas.microsoft.com/office/drawing/2014/main" id="{34175E70-3C95-41B7-807D-E7398B2EEBF2}"/>
              </a:ext>
            </a:extLst>
          </p:cNvPr>
          <p:cNvSpPr>
            <a:spLocks noGrp="1"/>
          </p:cNvSpPr>
          <p:nvPr>
            <p:ph type="body" sz="quarter" idx="16"/>
          </p:nvPr>
        </p:nvSpPr>
        <p:spPr/>
        <p:txBody>
          <a:bodyPr/>
          <a:lstStyle/>
          <a:p>
            <a:r>
              <a:rPr lang="en-US" sz="1100" dirty="0"/>
              <a:t>Source: </a:t>
            </a:r>
            <a:r>
              <a:rPr lang="en-US" sz="1100" dirty="0">
                <a:hlinkClick r:id="rId2"/>
              </a:rPr>
              <a:t>https://www.duckcreek.com/blog/insurance-big-data-analytics-trends/</a:t>
            </a:r>
            <a:endParaRPr lang="en-US" sz="1100" dirty="0"/>
          </a:p>
        </p:txBody>
      </p:sp>
    </p:spTree>
    <p:extLst>
      <p:ext uri="{BB962C8B-B14F-4D97-AF65-F5344CB8AC3E}">
        <p14:creationId xmlns:p14="http://schemas.microsoft.com/office/powerpoint/2010/main" val="2984914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6A87B9-525E-460B-BBAE-B758E2BB7A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878"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196A87B9-525E-460B-BBAE-B758E2BB7A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7D2898D-E994-4AA9-B76A-C7ECBE7CA20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5B67D91-4851-4032-85EB-46EE1A0B6A2B}"/>
              </a:ext>
            </a:extLst>
          </p:cNvPr>
          <p:cNvSpPr>
            <a:spLocks noGrp="1"/>
          </p:cNvSpPr>
          <p:nvPr>
            <p:ph type="ctrTitle"/>
          </p:nvPr>
        </p:nvSpPr>
        <p:spPr>
          <a:xfrm>
            <a:off x="685800" y="2933817"/>
            <a:ext cx="7772400" cy="1380744"/>
          </a:xfrm>
        </p:spPr>
        <p:txBody>
          <a:bodyPr/>
          <a:lstStyle/>
          <a:p>
            <a:r>
              <a:rPr lang="en-US" dirty="0"/>
              <a:t>Attracting Top and Diverse Talent:</a:t>
            </a:r>
            <a:br>
              <a:rPr lang="en-US" dirty="0"/>
            </a:br>
            <a:br>
              <a:rPr lang="en-US" dirty="0"/>
            </a:br>
            <a:r>
              <a:rPr lang="en-US" sz="2800" dirty="0"/>
              <a:t>It’s Going to be Tougher than Ever</a:t>
            </a:r>
          </a:p>
        </p:txBody>
      </p:sp>
    </p:spTree>
    <p:extLst>
      <p:ext uri="{BB962C8B-B14F-4D97-AF65-F5344CB8AC3E}">
        <p14:creationId xmlns:p14="http://schemas.microsoft.com/office/powerpoint/2010/main" val="115719893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34</a:t>
            </a:fld>
            <a:endParaRPr lang="en-US" sz="900"/>
          </a:p>
        </p:txBody>
      </p:sp>
      <p:sp>
        <p:nvSpPr>
          <p:cNvPr id="17414" name="Rectangle 2"/>
          <p:cNvSpPr>
            <a:spLocks noGrp="1" noChangeArrowheads="1"/>
          </p:cNvSpPr>
          <p:nvPr>
            <p:ph type="title" idx="4294967295"/>
          </p:nvPr>
        </p:nvSpPr>
        <p:spPr>
          <a:xfrm>
            <a:off x="737813" y="290618"/>
            <a:ext cx="8069524" cy="611721"/>
          </a:xfrm>
        </p:spPr>
        <p:txBody>
          <a:bodyPr/>
          <a:lstStyle/>
          <a:p>
            <a:r>
              <a:rPr lang="en-US" sz="2800" dirty="0"/>
              <a:t>Unemployment Rates, Bachelor’s Degree vs. All</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314002589"/>
              </p:ext>
            </p:extLst>
          </p:nvPr>
        </p:nvGraphicFramePr>
        <p:xfrm>
          <a:off x="419555" y="1387699"/>
          <a:ext cx="8281533" cy="4641850"/>
        </p:xfrm>
        <a:graphic>
          <a:graphicData uri="http://schemas.openxmlformats.org/presentationml/2006/ole">
            <mc:AlternateContent xmlns:mc="http://schemas.openxmlformats.org/markup-compatibility/2006">
              <mc:Choice xmlns:v="urn:schemas-microsoft-com:vml" Requires="v">
                <p:oleObj spid="_x0000_s165918" name="Chart" r:id="rId4" imgW="7096230" imgH="4867211" progId="MSGraph.Chart.8">
                  <p:embed followColorScheme="full"/>
                </p:oleObj>
              </mc:Choice>
              <mc:Fallback>
                <p:oleObj name="Chart" r:id="rId4" imgW="7096230" imgH="4867211" progId="MSGraph.Chart.8">
                  <p:embed followColorScheme="full"/>
                  <p:pic>
                    <p:nvPicPr>
                      <p:cNvPr id="17410" name="Object 2"/>
                      <p:cNvPicPr>
                        <a:picLocks noGrp="1" noChangeArrowheads="1"/>
                      </p:cNvPicPr>
                      <p:nvPr/>
                    </p:nvPicPr>
                    <p:blipFill>
                      <a:blip r:embed="rId5"/>
                      <a:srcRect/>
                      <a:stretch>
                        <a:fillRect/>
                      </a:stretch>
                    </p:blipFill>
                    <p:spPr bwMode="auto">
                      <a:xfrm>
                        <a:off x="419555" y="1387699"/>
                        <a:ext cx="8281533" cy="4641850"/>
                      </a:xfrm>
                      <a:prstGeom prst="rect">
                        <a:avLst/>
                      </a:prstGeom>
                      <a:noFill/>
                      <a:extLst/>
                    </p:spPr>
                  </p:pic>
                </p:oleObj>
              </mc:Fallback>
            </mc:AlternateContent>
          </a:graphicData>
        </a:graphic>
      </p:graphicFrame>
      <p:sp>
        <p:nvSpPr>
          <p:cNvPr id="17416" name="Rectangle 8"/>
          <p:cNvSpPr>
            <a:spLocks noChangeArrowheads="1"/>
          </p:cNvSpPr>
          <p:nvPr/>
        </p:nvSpPr>
        <p:spPr bwMode="auto">
          <a:xfrm>
            <a:off x="724633" y="6631082"/>
            <a:ext cx="5345723"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US Bureau of Labor Statistics; Insurance Information Institute.</a:t>
            </a:r>
          </a:p>
        </p:txBody>
      </p:sp>
      <p:sp>
        <p:nvSpPr>
          <p:cNvPr id="17418" name="Rectangle 11"/>
          <p:cNvSpPr>
            <a:spLocks noChangeArrowheads="1"/>
          </p:cNvSpPr>
          <p:nvPr/>
        </p:nvSpPr>
        <p:spPr bwMode="black">
          <a:xfrm>
            <a:off x="223838" y="1028700"/>
            <a:ext cx="3082070" cy="3877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a:solidFill>
                  <a:srgbClr val="225A7A"/>
                </a:solidFill>
              </a:rPr>
              <a:t>January 2000 through Sept. 2019 Seasonally Adjusted (%)</a:t>
            </a:r>
          </a:p>
        </p:txBody>
      </p:sp>
      <p:sp>
        <p:nvSpPr>
          <p:cNvPr id="14" name="Rectangle 6"/>
          <p:cNvSpPr>
            <a:spLocks noChangeArrowheads="1"/>
          </p:cNvSpPr>
          <p:nvPr/>
        </p:nvSpPr>
        <p:spPr bwMode="blackWhite">
          <a:xfrm>
            <a:off x="844062" y="6000750"/>
            <a:ext cx="7857026"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Even in the worst of the “Great Recession,” the unemployment ate for people with a Bachelor’s degree or higher never rose above 5%.</a:t>
            </a:r>
          </a:p>
        </p:txBody>
      </p:sp>
      <p:sp>
        <p:nvSpPr>
          <p:cNvPr id="15" name="Date Placeholder 14"/>
          <p:cNvSpPr>
            <a:spLocks noGrp="1"/>
          </p:cNvSpPr>
          <p:nvPr>
            <p:ph type="dt" sz="quarter" idx="10"/>
          </p:nvPr>
        </p:nvSpPr>
        <p:spPr/>
        <p:txBody>
          <a:bodyPr/>
          <a:lstStyle/>
          <a:p>
            <a:pPr>
              <a:defRPr/>
            </a:pPr>
            <a:r>
              <a:rPr lang="en-US" dirty="0"/>
              <a:t>-</a:t>
            </a:r>
          </a:p>
        </p:txBody>
      </p:sp>
      <p:sp>
        <p:nvSpPr>
          <p:cNvPr id="16" name="Slide Number Placeholder 15"/>
          <p:cNvSpPr>
            <a:spLocks noGrp="1"/>
          </p:cNvSpPr>
          <p:nvPr>
            <p:ph type="sldNum" sz="quarter" idx="12"/>
          </p:nvPr>
        </p:nvSpPr>
        <p:spPr/>
        <p:txBody>
          <a:bodyPr/>
          <a:lstStyle/>
          <a:p>
            <a:pPr>
              <a:defRPr/>
            </a:pPr>
            <a:endParaRPr lang="en-US" dirty="0"/>
          </a:p>
        </p:txBody>
      </p:sp>
      <p:sp>
        <p:nvSpPr>
          <p:cNvPr id="2" name="TextBox 1">
            <a:extLst>
              <a:ext uri="{FF2B5EF4-FFF2-40B4-BE49-F238E27FC236}">
                <a16:creationId xmlns:a16="http://schemas.microsoft.com/office/drawing/2014/main" id="{AC84D2A4-035E-4EA7-BEE8-DDFFFE6BCEFB}"/>
              </a:ext>
            </a:extLst>
          </p:cNvPr>
          <p:cNvSpPr txBox="1"/>
          <p:nvPr/>
        </p:nvSpPr>
        <p:spPr>
          <a:xfrm>
            <a:off x="4560321" y="1652128"/>
            <a:ext cx="86735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10.1%</a:t>
            </a:r>
          </a:p>
        </p:txBody>
      </p:sp>
      <p:sp>
        <p:nvSpPr>
          <p:cNvPr id="21" name="TextBox 20">
            <a:extLst>
              <a:ext uri="{FF2B5EF4-FFF2-40B4-BE49-F238E27FC236}">
                <a16:creationId xmlns:a16="http://schemas.microsoft.com/office/drawing/2014/main" id="{27C48F92-044A-4086-A88D-FEE10A55925B}"/>
              </a:ext>
            </a:extLst>
          </p:cNvPr>
          <p:cNvSpPr txBox="1"/>
          <p:nvPr/>
        </p:nvSpPr>
        <p:spPr>
          <a:xfrm>
            <a:off x="4882393" y="3540207"/>
            <a:ext cx="69768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5.0%</a:t>
            </a:r>
          </a:p>
        </p:txBody>
      </p:sp>
      <p:sp>
        <p:nvSpPr>
          <p:cNvPr id="22" name="TextBox 21">
            <a:extLst>
              <a:ext uri="{FF2B5EF4-FFF2-40B4-BE49-F238E27FC236}">
                <a16:creationId xmlns:a16="http://schemas.microsoft.com/office/drawing/2014/main" id="{E580BED4-B12B-452C-9BE0-3BB48874834D}"/>
              </a:ext>
            </a:extLst>
          </p:cNvPr>
          <p:cNvSpPr txBox="1"/>
          <p:nvPr/>
        </p:nvSpPr>
        <p:spPr>
          <a:xfrm>
            <a:off x="8167397" y="3968888"/>
            <a:ext cx="86735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3.5%</a:t>
            </a:r>
          </a:p>
        </p:txBody>
      </p:sp>
      <p:sp>
        <p:nvSpPr>
          <p:cNvPr id="23" name="TextBox 22">
            <a:extLst>
              <a:ext uri="{FF2B5EF4-FFF2-40B4-BE49-F238E27FC236}">
                <a16:creationId xmlns:a16="http://schemas.microsoft.com/office/drawing/2014/main" id="{02D9707B-647F-4FFA-B176-820E28B89C15}"/>
              </a:ext>
            </a:extLst>
          </p:cNvPr>
          <p:cNvSpPr txBox="1"/>
          <p:nvPr/>
        </p:nvSpPr>
        <p:spPr>
          <a:xfrm>
            <a:off x="8181394" y="4984819"/>
            <a:ext cx="86735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2.0%</a:t>
            </a:r>
          </a:p>
        </p:txBody>
      </p:sp>
    </p:spTree>
    <p:extLst>
      <p:ext uri="{BB962C8B-B14F-4D97-AF65-F5344CB8AC3E}">
        <p14:creationId xmlns:p14="http://schemas.microsoft.com/office/powerpoint/2010/main" val="34835141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385491" y="232326"/>
            <a:ext cx="8458200" cy="815564"/>
          </a:xfrm>
        </p:spPr>
        <p:txBody>
          <a:bodyPr/>
          <a:lstStyle/>
          <a:p>
            <a:r>
              <a:rPr lang="en-US" sz="2800" dirty="0"/>
              <a:t>Over 42,000 Employed in Computer Occupations at P/C Insurance Carriers</a:t>
            </a:r>
          </a:p>
        </p:txBody>
      </p:sp>
      <p:sp>
        <p:nvSpPr>
          <p:cNvPr id="8" name="Text Placeholder 7"/>
          <p:cNvSpPr>
            <a:spLocks noGrp="1"/>
          </p:cNvSpPr>
          <p:nvPr>
            <p:ph type="body" sz="quarter" idx="15"/>
          </p:nvPr>
        </p:nvSpPr>
        <p:spPr>
          <a:xfrm>
            <a:off x="4764025" y="1316725"/>
            <a:ext cx="1541082" cy="396947"/>
          </a:xfrm>
        </p:spPr>
        <p:txBody>
          <a:bodyPr/>
          <a:lstStyle/>
          <a:p>
            <a:r>
              <a:rPr lang="en-US" sz="1600" b="1" dirty="0">
                <a:solidFill>
                  <a:schemeClr val="tx1"/>
                </a:solidFill>
                <a:latin typeface="Arial" panose="020B0604020202020204" pitchFamily="34" charset="0"/>
                <a:cs typeface="Arial" panose="020B0604020202020204" pitchFamily="34" charset="0"/>
              </a:rPr>
              <a:t>Thousands</a:t>
            </a:r>
          </a:p>
        </p:txBody>
      </p:sp>
      <p:sp>
        <p:nvSpPr>
          <p:cNvPr id="9" name="Text Placeholder 8"/>
          <p:cNvSpPr>
            <a:spLocks noGrp="1"/>
          </p:cNvSpPr>
          <p:nvPr>
            <p:ph type="body" sz="quarter" idx="16"/>
          </p:nvPr>
        </p:nvSpPr>
        <p:spPr>
          <a:xfrm>
            <a:off x="1115550" y="6309375"/>
            <a:ext cx="7680960" cy="230430"/>
          </a:xfrm>
        </p:spPr>
        <p:txBody>
          <a:bodyPr/>
          <a:lstStyle/>
          <a:p>
            <a:endParaRPr lang="en-US" dirty="0"/>
          </a:p>
          <a:p>
            <a:r>
              <a:rPr lang="en-US" dirty="0"/>
              <a:t>Sources: Bureau of Labor Statistics; I.I.I.</a:t>
            </a:r>
          </a:p>
        </p:txBody>
      </p:sp>
      <p:sp>
        <p:nvSpPr>
          <p:cNvPr id="19" name="Text Placeholder 4"/>
          <p:cNvSpPr txBox="1">
            <a:spLocks/>
          </p:cNvSpPr>
          <p:nvPr/>
        </p:nvSpPr>
        <p:spPr bwMode="gray">
          <a:xfrm>
            <a:off x="501070" y="5234035"/>
            <a:ext cx="8303481" cy="84491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Virtually every aspect of insurance activity now involves computers in some way, so these totals can be expected to grow.</a:t>
            </a:r>
          </a:p>
        </p:txBody>
      </p:sp>
      <p:graphicFrame>
        <p:nvGraphicFramePr>
          <p:cNvPr id="12" name="Object 10"/>
          <p:cNvGraphicFramePr>
            <a:graphicFrameLocks noChangeAspect="1"/>
          </p:cNvGraphicFramePr>
          <p:nvPr>
            <p:extLst/>
          </p:nvPr>
        </p:nvGraphicFramePr>
        <p:xfrm>
          <a:off x="385855" y="1201510"/>
          <a:ext cx="8487505" cy="3994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0646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385491" y="232326"/>
            <a:ext cx="8458200" cy="815564"/>
          </a:xfrm>
        </p:spPr>
        <p:txBody>
          <a:bodyPr/>
          <a:lstStyle/>
          <a:p>
            <a:r>
              <a:rPr lang="en-US" sz="2800" dirty="0"/>
              <a:t>Over 150,000 Employed in Traditional Insurance Occupations at P/C Carriers</a:t>
            </a:r>
          </a:p>
        </p:txBody>
      </p:sp>
      <p:sp>
        <p:nvSpPr>
          <p:cNvPr id="8" name="Text Placeholder 7"/>
          <p:cNvSpPr>
            <a:spLocks noGrp="1"/>
          </p:cNvSpPr>
          <p:nvPr>
            <p:ph type="body" sz="quarter" idx="15"/>
          </p:nvPr>
        </p:nvSpPr>
        <p:spPr>
          <a:xfrm>
            <a:off x="4764025" y="1316725"/>
            <a:ext cx="1541082" cy="396947"/>
          </a:xfrm>
        </p:spPr>
        <p:txBody>
          <a:bodyPr/>
          <a:lstStyle/>
          <a:p>
            <a:r>
              <a:rPr lang="en-US" sz="1600" b="1" dirty="0">
                <a:solidFill>
                  <a:schemeClr val="tx1"/>
                </a:solidFill>
                <a:latin typeface="Arial" panose="020B0604020202020204" pitchFamily="34" charset="0"/>
                <a:cs typeface="Arial" panose="020B0604020202020204" pitchFamily="34" charset="0"/>
              </a:rPr>
              <a:t>Thousands</a:t>
            </a:r>
          </a:p>
        </p:txBody>
      </p:sp>
      <p:sp>
        <p:nvSpPr>
          <p:cNvPr id="9" name="Text Placeholder 8"/>
          <p:cNvSpPr>
            <a:spLocks noGrp="1"/>
          </p:cNvSpPr>
          <p:nvPr>
            <p:ph type="body" sz="quarter" idx="16"/>
          </p:nvPr>
        </p:nvSpPr>
        <p:spPr>
          <a:xfrm>
            <a:off x="1115550" y="6309375"/>
            <a:ext cx="7680960" cy="230430"/>
          </a:xfrm>
        </p:spPr>
        <p:txBody>
          <a:bodyPr/>
          <a:lstStyle/>
          <a:p>
            <a:endParaRPr lang="en-US" dirty="0"/>
          </a:p>
          <a:p>
            <a:r>
              <a:rPr lang="en-US" dirty="0"/>
              <a:t>Sources: Bureau of Labor Statistics; I.I.I.</a:t>
            </a:r>
          </a:p>
        </p:txBody>
      </p:sp>
      <p:sp>
        <p:nvSpPr>
          <p:cNvPr id="19" name="Text Placeholder 4"/>
          <p:cNvSpPr txBox="1">
            <a:spLocks/>
          </p:cNvSpPr>
          <p:nvPr/>
        </p:nvSpPr>
        <p:spPr bwMode="gray">
          <a:xfrm>
            <a:off x="501070" y="5234034"/>
            <a:ext cx="8303481" cy="96012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These are occupations that one expects to find at a P/C insurance carrier. Increasingly, routine tasks are being automated and so the work-product relies more on judgment and experience.</a:t>
            </a:r>
          </a:p>
        </p:txBody>
      </p:sp>
      <p:graphicFrame>
        <p:nvGraphicFramePr>
          <p:cNvPr id="12" name="Object 10"/>
          <p:cNvGraphicFramePr>
            <a:graphicFrameLocks noChangeAspect="1"/>
          </p:cNvGraphicFramePr>
          <p:nvPr>
            <p:extLst/>
          </p:nvPr>
        </p:nvGraphicFramePr>
        <p:xfrm>
          <a:off x="385855" y="1201510"/>
          <a:ext cx="8487505" cy="3994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453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3"/>
          <p:cNvGraphicFramePr>
            <a:graphicFrameLocks/>
          </p:cNvGraphicFramePr>
          <p:nvPr>
            <p:extLst/>
          </p:nvPr>
        </p:nvGraphicFramePr>
        <p:xfrm>
          <a:off x="270640" y="1431940"/>
          <a:ext cx="8350250" cy="4378170"/>
        </p:xfrm>
        <a:graphic>
          <a:graphicData uri="http://schemas.openxmlformats.org/drawingml/2006/chart">
            <c:chart xmlns:c="http://schemas.openxmlformats.org/drawingml/2006/chart" xmlns:r="http://schemas.openxmlformats.org/officeDocument/2006/relationships" r:id="rId4"/>
          </a:graphicData>
        </a:graphic>
      </p:graphicFrame>
      <p:sp>
        <p:nvSpPr>
          <p:cNvPr id="58371" name="Rectangle 2"/>
          <p:cNvSpPr>
            <a:spLocks noGrp="1" noChangeArrowheads="1"/>
          </p:cNvSpPr>
          <p:nvPr>
            <p:ph type="title"/>
          </p:nvPr>
        </p:nvSpPr>
        <p:spPr>
          <a:xfrm>
            <a:off x="1209675" y="241384"/>
            <a:ext cx="7686877" cy="768101"/>
          </a:xfrm>
        </p:spPr>
        <p:txBody>
          <a:bodyPr/>
          <a:lstStyle/>
          <a:p>
            <a:r>
              <a:rPr lang="en-US" dirty="0"/>
              <a:t>Employment Cost Growth,</a:t>
            </a:r>
            <a:br>
              <a:rPr lang="en-US" dirty="0"/>
            </a:br>
            <a:r>
              <a:rPr lang="en-US" dirty="0"/>
              <a:t>Insurance Carrier Employees</a:t>
            </a:r>
            <a:endParaRPr lang="en-US" sz="2400" dirty="0"/>
          </a:p>
        </p:txBody>
      </p:sp>
      <p:sp>
        <p:nvSpPr>
          <p:cNvPr id="6" name="Text Placeholder 5"/>
          <p:cNvSpPr>
            <a:spLocks noGrp="1"/>
          </p:cNvSpPr>
          <p:nvPr>
            <p:ph type="body" sz="quarter" idx="16"/>
          </p:nvPr>
        </p:nvSpPr>
        <p:spPr>
          <a:xfrm>
            <a:off x="885120" y="6117350"/>
            <a:ext cx="7680960" cy="415018"/>
          </a:xfrm>
        </p:spPr>
        <p:txBody>
          <a:bodyPr/>
          <a:lstStyle/>
          <a:p>
            <a:br>
              <a:rPr lang="en-US" dirty="0"/>
            </a:br>
            <a:r>
              <a:rPr lang="en-US" dirty="0"/>
              <a:t>Sources: U.S. Bureau of Labor Statistics; Insurance Information Institute.</a:t>
            </a:r>
          </a:p>
        </p:txBody>
      </p:sp>
      <p:sp>
        <p:nvSpPr>
          <p:cNvPr id="13" name="Text Placeholder 4"/>
          <p:cNvSpPr txBox="1">
            <a:spLocks/>
          </p:cNvSpPr>
          <p:nvPr/>
        </p:nvSpPr>
        <p:spPr bwMode="gray">
          <a:xfrm>
            <a:off x="577880" y="5848514"/>
            <a:ext cx="8186058" cy="49926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700" dirty="0"/>
              <a:t>Employment cost (wages + benefits) have generally risen faster than inflation</a:t>
            </a:r>
            <a:br>
              <a:rPr lang="en-US" sz="1700" dirty="0"/>
            </a:br>
            <a:r>
              <a:rPr lang="en-US" sz="1700"/>
              <a:t>by roughly 1 percentage </a:t>
            </a:r>
            <a:r>
              <a:rPr lang="en-US" sz="1700" dirty="0"/>
              <a:t>point per year.</a:t>
            </a:r>
          </a:p>
        </p:txBody>
      </p:sp>
      <p:sp>
        <p:nvSpPr>
          <p:cNvPr id="3" name="TextBox 2">
            <a:extLst>
              <a:ext uri="{FF2B5EF4-FFF2-40B4-BE49-F238E27FC236}">
                <a16:creationId xmlns:a16="http://schemas.microsoft.com/office/drawing/2014/main" id="{AD0F7320-D956-4BE8-8F85-FA1D9F50D3AD}"/>
              </a:ext>
            </a:extLst>
          </p:cNvPr>
          <p:cNvSpPr txBox="1"/>
          <p:nvPr/>
        </p:nvSpPr>
        <p:spPr>
          <a:xfrm>
            <a:off x="232235" y="1047890"/>
            <a:ext cx="3126264" cy="3970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100" dirty="0"/>
              <a:t>Percent change from same quarter, prior year Not seasonally-adjusted</a:t>
            </a:r>
            <a:endParaRPr lang="en-US" sz="1100" b="1" dirty="0"/>
          </a:p>
        </p:txBody>
      </p:sp>
    </p:spTree>
    <p:custDataLst>
      <p:tags r:id="rId1"/>
    </p:custDataLst>
    <p:extLst>
      <p:ext uri="{BB962C8B-B14F-4D97-AF65-F5344CB8AC3E}">
        <p14:creationId xmlns:p14="http://schemas.microsoft.com/office/powerpoint/2010/main" val="3894377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Thank you</a:t>
            </a:r>
          </a:p>
        </p:txBody>
      </p:sp>
    </p:spTree>
    <p:custDataLst>
      <p:tags r:id="rId1"/>
    </p:custDataLst>
    <p:extLst>
      <p:ext uri="{BB962C8B-B14F-4D97-AF65-F5344CB8AC3E}">
        <p14:creationId xmlns:p14="http://schemas.microsoft.com/office/powerpoint/2010/main" val="28178939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904284" cy="893816"/>
          </a:xfrm>
        </p:spPr>
        <p:txBody>
          <a:bodyPr/>
          <a:lstStyle/>
          <a:p>
            <a:r>
              <a:rPr lang="en-US" sz="2800" dirty="0"/>
              <a:t>Net Investment Gains Vary Mainly With Realized Capital Gains/Losses, 1st Halves, 2007-2019</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half of the year, net investment income has been steady but realized capital gains/losses have been variable.</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1342637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904284" cy="893816"/>
          </a:xfrm>
        </p:spPr>
        <p:txBody>
          <a:bodyPr/>
          <a:lstStyle/>
          <a:p>
            <a:r>
              <a:rPr lang="en-US" sz="2800" dirty="0"/>
              <a:t>Sources of Profit (before taxes), 1st Halves, 2007-2019</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ISO/APCIA;  Insurance Information Institute</a:t>
            </a:r>
            <a:r>
              <a:rPr lang="en-US" sz="900" dirty="0"/>
              <a:t>.</a:t>
            </a:r>
          </a:p>
        </p:txBody>
      </p:sp>
      <p:graphicFrame>
        <p:nvGraphicFramePr>
          <p:cNvPr id="22" name="Chart 21"/>
          <p:cNvGraphicFramePr/>
          <p:nvPr>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half of 2018 and 2019, net investment gains alone</a:t>
            </a:r>
            <a:br>
              <a:rPr lang="en-US" sz="1800" dirty="0">
                <a:cs typeface="Arial" charset="0"/>
              </a:rPr>
            </a:br>
            <a:r>
              <a:rPr lang="en-US" sz="1800" dirty="0">
                <a:cs typeface="Arial" charset="0"/>
              </a:rPr>
              <a:t>were higher than total profits in prior years.</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grpSp>
        <p:nvGrpSpPr>
          <p:cNvPr id="7" name="Group 6"/>
          <p:cNvGrpSpPr/>
          <p:nvPr/>
        </p:nvGrpSpPr>
        <p:grpSpPr bwMode="gray">
          <a:xfrm>
            <a:off x="6485861" y="3912781"/>
            <a:ext cx="2410520" cy="1573616"/>
            <a:chOff x="3144850" y="2183900"/>
            <a:chExt cx="1359220" cy="941579"/>
          </a:xfrm>
        </p:grpSpPr>
        <p:sp>
          <p:nvSpPr>
            <p:cNvPr id="8" name="AutoShape 4"/>
            <p:cNvSpPr>
              <a:spLocks noChangeArrowheads="1"/>
            </p:cNvSpPr>
            <p:nvPr/>
          </p:nvSpPr>
          <p:spPr bwMode="gray">
            <a:xfrm>
              <a:off x="3144850" y="2692863"/>
              <a:ext cx="1359220" cy="432616"/>
            </a:xfrm>
            <a:prstGeom prst="rect">
              <a:avLst/>
            </a:prstGeom>
            <a:noFill/>
            <a:ln w="25400">
              <a:solidFill>
                <a:schemeClr val="tx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latin typeface="+mj-lt"/>
                </a:rPr>
                <a:t>Second-Highest first-half profit in last dozen years</a:t>
              </a:r>
            </a:p>
          </p:txBody>
        </p:sp>
        <p:cxnSp>
          <p:nvCxnSpPr>
            <p:cNvPr id="9" name="Straight Arrow Connector 8"/>
            <p:cNvCxnSpPr/>
            <p:nvPr/>
          </p:nvCxnSpPr>
          <p:spPr bwMode="gray">
            <a:xfrm flipV="1">
              <a:off x="4271981" y="2183900"/>
              <a:ext cx="0" cy="502602"/>
            </a:xfrm>
            <a:prstGeom prst="straightConnector1">
              <a:avLst/>
            </a:prstGeom>
            <a:noFill/>
            <a:ln w="25400">
              <a:solidFill>
                <a:schemeClr val="tx1"/>
              </a:solidFill>
              <a:round/>
              <a:headEnd/>
              <a:tailEnd type="oval" w="med" len="med"/>
            </a:ln>
            <a:effectLst/>
          </p:spPr>
        </p:cxnSp>
      </p:grpSp>
    </p:spTree>
    <p:extLst>
      <p:ext uri="{BB962C8B-B14F-4D97-AF65-F5344CB8AC3E}">
        <p14:creationId xmlns:p14="http://schemas.microsoft.com/office/powerpoint/2010/main" val="1730477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47616" y="210351"/>
            <a:ext cx="7904284" cy="893816"/>
          </a:xfrm>
        </p:spPr>
        <p:txBody>
          <a:bodyPr/>
          <a:lstStyle/>
          <a:p>
            <a:r>
              <a:rPr lang="en-US" sz="2800" dirty="0"/>
              <a:t>P/C Industry Net Income After Taxes*,</a:t>
            </a:r>
            <a:br>
              <a:rPr lang="en-US" sz="2800" dirty="0"/>
            </a:br>
            <a:r>
              <a:rPr lang="en-US" sz="2800" dirty="0"/>
              <a:t>1st Halves, 2007-2019</a:t>
            </a:r>
          </a:p>
        </p:txBody>
      </p:sp>
      <p:sp>
        <p:nvSpPr>
          <p:cNvPr id="6" name="Text Placeholder 5"/>
          <p:cNvSpPr>
            <a:spLocks noGrp="1"/>
          </p:cNvSpPr>
          <p:nvPr>
            <p:ph type="body" sz="quarter" idx="16"/>
          </p:nvPr>
        </p:nvSpPr>
        <p:spPr>
          <a:xfrm>
            <a:off x="1154696" y="6354985"/>
            <a:ext cx="7680960" cy="415018"/>
          </a:xfrm>
        </p:spPr>
        <p:txBody>
          <a:bodyPr/>
          <a:lstStyle/>
          <a:p>
            <a:endParaRPr lang="en-US" sz="900" dirty="0"/>
          </a:p>
          <a:p>
            <a:endParaRPr lang="en-US" sz="1100" dirty="0"/>
          </a:p>
          <a:p>
            <a:r>
              <a:rPr lang="en-US" sz="1100" dirty="0"/>
              <a:t>*adjusted for inflation using the BLS CPI calculator, to 2018 dollars</a:t>
            </a:r>
            <a:br>
              <a:rPr lang="en-US" sz="1100" dirty="0"/>
            </a:br>
            <a:r>
              <a:rPr lang="en-US" sz="1100" dirty="0"/>
              <a:t>Sources: ISO, a Verisk Analytics company; Insurance Information Institute.</a:t>
            </a:r>
          </a:p>
        </p:txBody>
      </p:sp>
      <p:graphicFrame>
        <p:nvGraphicFramePr>
          <p:cNvPr id="22" name="Chart 21"/>
          <p:cNvGraphicFramePr/>
          <p:nvPr>
            <p:extLst/>
          </p:nvPr>
        </p:nvGraphicFramePr>
        <p:xfrm>
          <a:off x="275856" y="141466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99178" y="5674429"/>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half of the year, net income varied.</a:t>
            </a:r>
            <a:br>
              <a:rPr lang="en-US" sz="1800" dirty="0">
                <a:cs typeface="Arial" charset="0"/>
              </a:rPr>
            </a:br>
            <a:r>
              <a:rPr lang="en-US" sz="1800" dirty="0">
                <a:cs typeface="Arial" charset="0"/>
              </a:rPr>
              <a:t>2019 was the third-highest profit in the last dozen years.</a:t>
            </a:r>
            <a:endParaRPr lang="en-US" sz="1800" dirty="0"/>
          </a:p>
        </p:txBody>
      </p:sp>
      <p:sp>
        <p:nvSpPr>
          <p:cNvPr id="12" name="TextBox 11"/>
          <p:cNvSpPr txBox="1"/>
          <p:nvPr/>
        </p:nvSpPr>
        <p:spPr>
          <a:xfrm>
            <a:off x="292100" y="1015029"/>
            <a:ext cx="1211385"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 2018 dollars</a:t>
            </a:r>
          </a:p>
        </p:txBody>
      </p:sp>
    </p:spTree>
    <p:extLst>
      <p:ext uri="{BB962C8B-B14F-4D97-AF65-F5344CB8AC3E}">
        <p14:creationId xmlns:p14="http://schemas.microsoft.com/office/powerpoint/2010/main" val="2263929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762000" y="166300"/>
            <a:ext cx="6131169" cy="626943"/>
          </a:xfrm>
        </p:spPr>
        <p:txBody>
          <a:bodyPr/>
          <a:lstStyle/>
          <a:p>
            <a:r>
              <a:rPr lang="en-US" dirty="0"/>
              <a:t>Policyholder Surplus, 2006–2019</a:t>
            </a:r>
          </a:p>
        </p:txBody>
      </p:sp>
      <p:sp>
        <p:nvSpPr>
          <p:cNvPr id="47111" name="Rectangle 4"/>
          <p:cNvSpPr>
            <a:spLocks noChangeArrowheads="1"/>
          </p:cNvSpPr>
          <p:nvPr/>
        </p:nvSpPr>
        <p:spPr bwMode="auto">
          <a:xfrm>
            <a:off x="638175" y="6544138"/>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960334361"/>
              </p:ext>
            </p:extLst>
          </p:nvPr>
        </p:nvGraphicFramePr>
        <p:xfrm>
          <a:off x="228600" y="1299781"/>
          <a:ext cx="8736496" cy="3612756"/>
        </p:xfrm>
        <a:graphic>
          <a:graphicData uri="http://schemas.openxmlformats.org/presentationml/2006/ole">
            <mc:AlternateContent xmlns:mc="http://schemas.openxmlformats.org/markup-compatibility/2006">
              <mc:Choice xmlns:v="urn:schemas-microsoft-com:vml" Requires="v">
                <p:oleObj spid="_x0000_s83462" name="Chart" r:id="rId5" imgW="8772688" imgH="3305046" progId="MSGraph.Chart.8">
                  <p:embed followColorScheme="full"/>
                </p:oleObj>
              </mc:Choice>
              <mc:Fallback>
                <p:oleObj name="Chart" r:id="rId5" imgW="8772688" imgH="3305046"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736496" cy="3612756"/>
                      </a:xfrm>
                      <a:prstGeom prst="rect">
                        <a:avLst/>
                      </a:prstGeom>
                      <a:noFill/>
                      <a:ln>
                        <a:noFill/>
                      </a:ln>
                      <a:effectLst/>
                      <a:extLst/>
                    </p:spPr>
                  </p:pic>
                </p:oleObj>
              </mc:Fallback>
            </mc:AlternateContent>
          </a:graphicData>
        </a:graphic>
      </p:graphicFrame>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7222599" y="712062"/>
            <a:ext cx="1429932" cy="674332"/>
          </a:xfrm>
          <a:prstGeom prst="wedgeRectCallout">
            <a:avLst>
              <a:gd name="adj1" fmla="val 42523"/>
              <a:gd name="adj2" fmla="val 107591"/>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6/30/19 stood at $802.2B</a:t>
            </a:r>
          </a:p>
        </p:txBody>
      </p:sp>
      <p:sp>
        <p:nvSpPr>
          <p:cNvPr id="18" name="AutoShape 7"/>
          <p:cNvSpPr>
            <a:spLocks noChangeArrowheads="1"/>
          </p:cNvSpPr>
          <p:nvPr/>
        </p:nvSpPr>
        <p:spPr bwMode="blackWhite">
          <a:xfrm>
            <a:off x="375996" y="5047012"/>
            <a:ext cx="8456121"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$0.77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near the strongest claims-paying status in its history.</a:t>
            </a:r>
          </a:p>
        </p:txBody>
      </p:sp>
      <p:sp>
        <p:nvSpPr>
          <p:cNvPr id="15" name="Rectangle 5"/>
          <p:cNvSpPr>
            <a:spLocks noChangeArrowheads="1"/>
          </p:cNvSpPr>
          <p:nvPr/>
        </p:nvSpPr>
        <p:spPr bwMode="blackWhite">
          <a:xfrm>
            <a:off x="361507" y="5770233"/>
            <a:ext cx="8470610" cy="5561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is in very strong financial condition.</a:t>
            </a:r>
          </a:p>
        </p:txBody>
      </p:sp>
      <p:sp>
        <p:nvSpPr>
          <p:cNvPr id="20" name="Rectangle 7"/>
          <p:cNvSpPr>
            <a:spLocks noChangeArrowheads="1"/>
          </p:cNvSpPr>
          <p:nvPr/>
        </p:nvSpPr>
        <p:spPr bwMode="grayWhite">
          <a:xfrm>
            <a:off x="8187971" y="1748666"/>
            <a:ext cx="777125" cy="59112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custDataLst>
      <p:tags r:id="rId2"/>
    </p:custDataLst>
    <p:extLst>
      <p:ext uri="{BB962C8B-B14F-4D97-AF65-F5344CB8AC3E}">
        <p14:creationId xmlns:p14="http://schemas.microsoft.com/office/powerpoint/2010/main" val="272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04080" y="1960694"/>
            <a:ext cx="7772400" cy="916730"/>
          </a:xfrm>
        </p:spPr>
        <p:txBody>
          <a:bodyPr/>
          <a:lstStyle/>
          <a:p>
            <a:r>
              <a:rPr lang="en-US" dirty="0"/>
              <a:t>Six Insurance Industry Challenges</a:t>
            </a:r>
          </a:p>
        </p:txBody>
      </p:sp>
      <p:sp>
        <p:nvSpPr>
          <p:cNvPr id="6" name="Subtitle 5"/>
          <p:cNvSpPr>
            <a:spLocks noGrp="1"/>
          </p:cNvSpPr>
          <p:nvPr>
            <p:ph type="subTitle" idx="1"/>
          </p:nvPr>
        </p:nvSpPr>
        <p:spPr>
          <a:xfrm>
            <a:off x="704080" y="3319659"/>
            <a:ext cx="6949440" cy="2279354"/>
          </a:xfrm>
        </p:spPr>
        <p:txBody>
          <a:bodyPr/>
          <a:lstStyle/>
          <a:p>
            <a:r>
              <a:rPr lang="en-US" dirty="0">
                <a:latin typeface="Arial" panose="020B0604020202020204" pitchFamily="34" charset="0"/>
              </a:rPr>
              <a:t>Severe Weather Trends</a:t>
            </a:r>
          </a:p>
          <a:p>
            <a:r>
              <a:rPr lang="en-US" dirty="0">
                <a:latin typeface="Arial" panose="020B0604020202020204" pitchFamily="34" charset="0"/>
              </a:rPr>
              <a:t>The “Protection Gap”</a:t>
            </a:r>
          </a:p>
          <a:p>
            <a:r>
              <a:rPr lang="en-US" dirty="0">
                <a:latin typeface="Arial" panose="020B0604020202020204" pitchFamily="34" charset="0"/>
              </a:rPr>
              <a:t>Financial Illiteracy and Innumeracy</a:t>
            </a:r>
          </a:p>
          <a:p>
            <a:r>
              <a:rPr lang="en-US" dirty="0">
                <a:latin typeface="Arial" panose="020B0604020202020204" pitchFamily="34" charset="0"/>
              </a:rPr>
              <a:t>Behavioral Economic Biases</a:t>
            </a:r>
          </a:p>
          <a:p>
            <a:r>
              <a:rPr lang="en-US" dirty="0">
                <a:latin typeface="Arial" panose="020B0604020202020204" pitchFamily="34" charset="0"/>
              </a:rPr>
              <a:t>“Big Data”</a:t>
            </a:r>
          </a:p>
          <a:p>
            <a:r>
              <a:rPr lang="en-US" dirty="0">
                <a:latin typeface="Arial" panose="020B0604020202020204" pitchFamily="34" charset="0"/>
              </a:rPr>
              <a:t>Attracting Top and Diverse Talent</a:t>
            </a:r>
            <a:endParaRPr lang="en-US" dirty="0"/>
          </a:p>
        </p:txBody>
      </p:sp>
    </p:spTree>
    <p:extLst>
      <p:ext uri="{BB962C8B-B14F-4D97-AF65-F5344CB8AC3E}">
        <p14:creationId xmlns:p14="http://schemas.microsoft.com/office/powerpoint/2010/main" val="34863274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6A87B9-525E-460B-BBAE-B758E2BB7A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716"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196A87B9-525E-460B-BBAE-B758E2BB7A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7D2898D-E994-4AA9-B76A-C7ECBE7CA20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5B67D91-4851-4032-85EB-46EE1A0B6A2B}"/>
              </a:ext>
            </a:extLst>
          </p:cNvPr>
          <p:cNvSpPr>
            <a:spLocks noGrp="1"/>
          </p:cNvSpPr>
          <p:nvPr>
            <p:ph type="ctrTitle"/>
          </p:nvPr>
        </p:nvSpPr>
        <p:spPr/>
        <p:txBody>
          <a:bodyPr/>
          <a:lstStyle/>
          <a:p>
            <a:r>
              <a:rPr lang="en-US" dirty="0"/>
              <a:t>Severe Weather</a:t>
            </a:r>
          </a:p>
        </p:txBody>
      </p:sp>
    </p:spTree>
    <p:extLst>
      <p:ext uri="{BB962C8B-B14F-4D97-AF65-F5344CB8AC3E}">
        <p14:creationId xmlns:p14="http://schemas.microsoft.com/office/powerpoint/2010/main" val="163643851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C1XCRanQFegvFO6ZBmo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K3Xx.gERCOFCczQwnQ4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4m7z0QMS_.W3Rt..qlK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4m7z0QMS_.W3Rt..qlK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4m7z0QMS_.W3Rt..qlKv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4m7z0QMS_.W3Rt..qlKvQ"/>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k4m7z0QMS_.W3Rt..qlKvQ"/>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586aba45-28a6-400f-88c8-4ea256f3f63c"/>
  <p:tag name="ARTICULATE_SLIDE_NAV" val="74"/>
  <p:tag name="ARTICULATE_PLAYLIST_ID" val="-1"/>
  <p:tag name="ORIGINAL_AUDIO_FILEPATH" val="C:\Users\n1100201\Desktop\NATCAT\Articulate\Cooper07.mp3"/>
  <p:tag name="ELAPSEDTIME" val="7.152"/>
  <p:tag name="ARTICULATE_NAV_LEVEL" val="1"/>
  <p:tag name="ARTICULATE_SLIDE_PRESENTER" val="Sharon Cooper"/>
  <p:tag name="ARTICULATE_SLIDE_PRESENTER_GUID" val="a2b315d6-ac43-46fa-982a-aa1e8fe7ee10"/>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46"/>
  <p:tag name="ARTICULATE_USED_LAYOUT" val="5"/>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4m7z0QMS_.W3Rt..qlKv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FWFkdIjRquzut01ajuW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7p2VmTMKR6i.luHi0AGe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T83imnOR_CkNbp6P9Y2jA"/>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25636</TotalTime>
  <Words>1901</Words>
  <Application>Microsoft Office PowerPoint</Application>
  <PresentationFormat>On-screen Show (4:3)</PresentationFormat>
  <Paragraphs>248</Paragraphs>
  <Slides>38</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Arial</vt:lpstr>
      <vt:lpstr>Arial Narrow</vt:lpstr>
      <vt:lpstr>Old English Text MT</vt:lpstr>
      <vt:lpstr>Times New Roman</vt:lpstr>
      <vt:lpstr>Wingdings</vt:lpstr>
      <vt:lpstr>Wingdings 3</vt:lpstr>
      <vt:lpstr>Office Theme</vt:lpstr>
      <vt:lpstr>Chart</vt:lpstr>
      <vt:lpstr>think-cell Slide</vt:lpstr>
      <vt:lpstr>Premium Trends Claim Trends Investment Trends Profitability Trends</vt:lpstr>
      <vt:lpstr> Net Premium Written Growth, Annual Change </vt:lpstr>
      <vt:lpstr>Net Underwriting Gains &amp; Losses, 1st Halves of Each Year, 2008-2019</vt:lpstr>
      <vt:lpstr>Net Investment Gains Vary Mainly With Realized Capital Gains/Losses, 1st Halves, 2007-2019</vt:lpstr>
      <vt:lpstr>Sources of Profit (before taxes), 1st Halves, 2007-2019</vt:lpstr>
      <vt:lpstr>P/C Industry Net Income After Taxes*, 1st Halves, 2007-2019</vt:lpstr>
      <vt:lpstr>Policyholder Surplus, 2006–2019</vt:lpstr>
      <vt:lpstr>Six Insurance Industry Challenges</vt:lpstr>
      <vt:lpstr>Severe Weather</vt:lpstr>
      <vt:lpstr>Storms Coming at “Warp Speed”</vt:lpstr>
      <vt:lpstr>      U.S. Inflation-Adjusted Cat Losses</vt:lpstr>
      <vt:lpstr>Post 2005, NFIP Payouts Have Spiked (to the Few Americans With Flood Insurance)</vt:lpstr>
      <vt:lpstr>The “Protection Gap”  It’s Getting Worse</vt:lpstr>
      <vt:lpstr>The Protection Gap: Total Uninsured Property Losses  World Natural Catastrophes By Insured (Blue) and Overall (Green) Losses, 1980–2018</vt:lpstr>
      <vt:lpstr>Understanding the Concept, and its Flaws</vt:lpstr>
      <vt:lpstr>Understanding the Concept, and its Flaws</vt:lpstr>
      <vt:lpstr>Understanding the Concept, and its Flaws</vt:lpstr>
      <vt:lpstr>PowerPoint Presentation</vt:lpstr>
      <vt:lpstr>Many Renters Have a Large Protection Gap (Because They Have No Renters Insurance At All)</vt:lpstr>
      <vt:lpstr>Financial Illiteracy and Innumeracy  (Nobody Understands Insurance or anything else financial)</vt:lpstr>
      <vt:lpstr>Financial Literacy: A 3-Question Test</vt:lpstr>
      <vt:lpstr>PowerPoint Presentation</vt:lpstr>
      <vt:lpstr>PowerPoint Presentation</vt:lpstr>
      <vt:lpstr>PowerPoint Presentation</vt:lpstr>
      <vt:lpstr>Financial Literacy by Age Group and Education</vt:lpstr>
      <vt:lpstr>PowerPoint Presentation</vt:lpstr>
      <vt:lpstr>Behavioral Economic Biases:  Why Don’t People Buy Insurance or Take Protective Measures?</vt:lpstr>
      <vt:lpstr>PowerPoint Presentation</vt:lpstr>
      <vt:lpstr>6 Biases That Lead to Bad Insurance Decisions</vt:lpstr>
      <vt:lpstr>“Big Data”</vt:lpstr>
      <vt:lpstr>“Big Data” Definition</vt:lpstr>
      <vt:lpstr>Some tough challenges involving Big Data</vt:lpstr>
      <vt:lpstr>Attracting Top and Diverse Talent:  It’s Going to be Tougher than Ever</vt:lpstr>
      <vt:lpstr>Unemployment Rates, Bachelor’s Degree vs. All</vt:lpstr>
      <vt:lpstr>Over 42,000 Employed in Computer Occupations at P/C Insurance Carriers</vt:lpstr>
      <vt:lpstr>Over 150,000 Employed in Traditional Insurance Occupations at P/C Carriers</vt:lpstr>
      <vt:lpstr>Employment Cost Growth, Insurance Carrier Employees</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Advisen Casualty</dc:description>
  <cp:lastModifiedBy>Lewis, Charlene</cp:lastModifiedBy>
  <cp:revision>1626</cp:revision>
  <cp:lastPrinted>2019-10-18T16:27:39Z</cp:lastPrinted>
  <dcterms:created xsi:type="dcterms:W3CDTF">2011-11-02T14:24:24Z</dcterms:created>
  <dcterms:modified xsi:type="dcterms:W3CDTF">2019-11-14T18:33:10Z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B814607F-4702-4B19-9EAC-70656D1C4A16</vt:lpwstr>
  </property>
  <property fmtid="{D5CDD505-2E9C-101B-9397-08002B2CF9AE}" pid="3" name="ArticulatePath">
    <vt:lpwstr>WIP_P14228_Advisen Casualty_050416_245pm</vt:lpwstr>
  </property>
</Properties>
</file>